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767"/>
    <p:restoredTop sz="96093"/>
  </p:normalViewPr>
  <p:slideViewPr>
    <p:cSldViewPr snapToGrid="0">
      <p:cViewPr varScale="1">
        <p:scale>
          <a:sx n="114" d="100"/>
          <a:sy n="114" d="100"/>
        </p:scale>
        <p:origin x="176" y="4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712D3118-9324-3047-BD65-D71B28907B2A}" type="datetimeFigureOut">
              <a:rPr lang="en-KE" smtClean="0"/>
              <a:t>13/10/2024</a:t>
            </a:fld>
            <a:endParaRPr lang="en-KE"/>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KE"/>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2511DD88-E21E-E242-AFE1-BF9B48F69DD7}" type="slidenum">
              <a:rPr lang="en-KE" smtClean="0"/>
              <a:t>‹#›</a:t>
            </a:fld>
            <a:endParaRPr lang="en-KE"/>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80931181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12D3118-9324-3047-BD65-D71B28907B2A}" type="datetimeFigureOut">
              <a:rPr lang="en-KE" smtClean="0"/>
              <a:t>13/10/2024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2511DD88-E21E-E242-AFE1-BF9B48F69DD7}" type="slidenum">
              <a:rPr lang="en-KE" smtClean="0"/>
              <a:t>‹#›</a:t>
            </a:fld>
            <a:endParaRPr lang="en-KE"/>
          </a:p>
        </p:txBody>
      </p:sp>
    </p:spTree>
    <p:extLst>
      <p:ext uri="{BB962C8B-B14F-4D97-AF65-F5344CB8AC3E}">
        <p14:creationId xmlns:p14="http://schemas.microsoft.com/office/powerpoint/2010/main" val="1786770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712D3118-9324-3047-BD65-D71B28907B2A}" type="datetimeFigureOut">
              <a:rPr lang="en-KE" smtClean="0"/>
              <a:t>13/10/2024</a:t>
            </a:fld>
            <a:endParaRPr lang="en-KE"/>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KE"/>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2511DD88-E21E-E242-AFE1-BF9B48F69DD7}" type="slidenum">
              <a:rPr lang="en-KE" smtClean="0"/>
              <a:t>‹#›</a:t>
            </a:fld>
            <a:endParaRPr lang="en-KE"/>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37269335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12D3118-9324-3047-BD65-D71B28907B2A}" type="datetimeFigureOut">
              <a:rPr lang="en-KE" smtClean="0"/>
              <a:t>13/10/2024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2511DD88-E21E-E242-AFE1-BF9B48F69DD7}" type="slidenum">
              <a:rPr lang="en-KE" smtClean="0"/>
              <a:t>‹#›</a:t>
            </a:fld>
            <a:endParaRPr lang="en-KE"/>
          </a:p>
        </p:txBody>
      </p:sp>
    </p:spTree>
    <p:extLst>
      <p:ext uri="{BB962C8B-B14F-4D97-AF65-F5344CB8AC3E}">
        <p14:creationId xmlns:p14="http://schemas.microsoft.com/office/powerpoint/2010/main" val="332333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12D3118-9324-3047-BD65-D71B28907B2A}" type="datetimeFigureOut">
              <a:rPr lang="en-KE" smtClean="0"/>
              <a:t>13/10/2024</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2511DD88-E21E-E242-AFE1-BF9B48F69DD7}" type="slidenum">
              <a:rPr lang="en-KE" smtClean="0"/>
              <a:t>‹#›</a:t>
            </a:fld>
            <a:endParaRPr lang="en-KE"/>
          </a:p>
        </p:txBody>
      </p:sp>
    </p:spTree>
    <p:extLst>
      <p:ext uri="{BB962C8B-B14F-4D97-AF65-F5344CB8AC3E}">
        <p14:creationId xmlns:p14="http://schemas.microsoft.com/office/powerpoint/2010/main" val="361020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12D3118-9324-3047-BD65-D71B28907B2A}" type="datetimeFigureOut">
              <a:rPr lang="en-KE" smtClean="0"/>
              <a:t>13/10/2024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2511DD88-E21E-E242-AFE1-BF9B48F69DD7}" type="slidenum">
              <a:rPr lang="en-KE" smtClean="0"/>
              <a:t>‹#›</a:t>
            </a:fld>
            <a:endParaRPr lang="en-KE"/>
          </a:p>
        </p:txBody>
      </p:sp>
    </p:spTree>
    <p:extLst>
      <p:ext uri="{BB962C8B-B14F-4D97-AF65-F5344CB8AC3E}">
        <p14:creationId xmlns:p14="http://schemas.microsoft.com/office/powerpoint/2010/main" val="4155085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2D3118-9324-3047-BD65-D71B28907B2A}" type="datetimeFigureOut">
              <a:rPr lang="en-KE" smtClean="0"/>
              <a:t>13/10/2024</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2511DD88-E21E-E242-AFE1-BF9B48F69DD7}" type="slidenum">
              <a:rPr lang="en-KE" smtClean="0"/>
              <a:t>‹#›</a:t>
            </a:fld>
            <a:endParaRPr lang="en-KE"/>
          </a:p>
        </p:txBody>
      </p:sp>
    </p:spTree>
    <p:extLst>
      <p:ext uri="{BB962C8B-B14F-4D97-AF65-F5344CB8AC3E}">
        <p14:creationId xmlns:p14="http://schemas.microsoft.com/office/powerpoint/2010/main" val="3587939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712D3118-9324-3047-BD65-D71B28907B2A}" type="datetimeFigureOut">
              <a:rPr lang="en-KE" smtClean="0"/>
              <a:t>13/10/2024</a:t>
            </a:fld>
            <a:endParaRPr lang="en-KE"/>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KE"/>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2511DD88-E21E-E242-AFE1-BF9B48F69DD7}" type="slidenum">
              <a:rPr lang="en-KE" smtClean="0"/>
              <a:t>‹#›</a:t>
            </a:fld>
            <a:endParaRPr lang="en-KE"/>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02264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712D3118-9324-3047-BD65-D71B28907B2A}" type="datetimeFigureOut">
              <a:rPr lang="en-KE" smtClean="0"/>
              <a:t>13/10/2024</a:t>
            </a:fld>
            <a:endParaRPr lang="en-KE"/>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KE"/>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2511DD88-E21E-E242-AFE1-BF9B48F69DD7}" type="slidenum">
              <a:rPr lang="en-KE" smtClean="0"/>
              <a:t>‹#›</a:t>
            </a:fld>
            <a:endParaRPr lang="en-KE"/>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67264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12D3118-9324-3047-BD65-D71B28907B2A}" type="datetimeFigureOut">
              <a:rPr lang="en-KE" smtClean="0"/>
              <a:t>13/10/2024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2511DD88-E21E-E242-AFE1-BF9B48F69DD7}" type="slidenum">
              <a:rPr lang="en-KE" smtClean="0"/>
              <a:t>‹#›</a:t>
            </a:fld>
            <a:endParaRPr lang="en-KE"/>
          </a:p>
        </p:txBody>
      </p:sp>
    </p:spTree>
    <p:extLst>
      <p:ext uri="{BB962C8B-B14F-4D97-AF65-F5344CB8AC3E}">
        <p14:creationId xmlns:p14="http://schemas.microsoft.com/office/powerpoint/2010/main" val="365670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12D3118-9324-3047-BD65-D71B28907B2A}" type="datetimeFigureOut">
              <a:rPr lang="en-KE" smtClean="0"/>
              <a:t>13/10/2024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2511DD88-E21E-E242-AFE1-BF9B48F69DD7}" type="slidenum">
              <a:rPr lang="en-KE" smtClean="0"/>
              <a:t>‹#›</a:t>
            </a:fld>
            <a:endParaRPr lang="en-KE"/>
          </a:p>
        </p:txBody>
      </p:sp>
    </p:spTree>
    <p:extLst>
      <p:ext uri="{BB962C8B-B14F-4D97-AF65-F5344CB8AC3E}">
        <p14:creationId xmlns:p14="http://schemas.microsoft.com/office/powerpoint/2010/main" val="2147356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712D3118-9324-3047-BD65-D71B28907B2A}" type="datetimeFigureOut">
              <a:rPr lang="en-KE" smtClean="0"/>
              <a:t>13/10/2024</a:t>
            </a:fld>
            <a:endParaRPr lang="en-KE"/>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KE"/>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2511DD88-E21E-E242-AFE1-BF9B48F69DD7}" type="slidenum">
              <a:rPr lang="en-KE" smtClean="0"/>
              <a:t>‹#›</a:t>
            </a:fld>
            <a:endParaRPr lang="en-KE"/>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3057605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FFC49-9352-E84A-92CF-618D76E4FD09}"/>
              </a:ext>
            </a:extLst>
          </p:cNvPr>
          <p:cNvSpPr>
            <a:spLocks noGrp="1"/>
          </p:cNvSpPr>
          <p:nvPr>
            <p:ph type="ctrTitle"/>
          </p:nvPr>
        </p:nvSpPr>
        <p:spPr/>
        <p:txBody>
          <a:bodyPr/>
          <a:lstStyle/>
          <a:p>
            <a:r>
              <a:rPr lang="en-KE" b="1" dirty="0"/>
              <a:t>COMMUNICATION RESEARCH</a:t>
            </a:r>
          </a:p>
        </p:txBody>
      </p:sp>
      <p:sp>
        <p:nvSpPr>
          <p:cNvPr id="3" name="Subtitle 2">
            <a:extLst>
              <a:ext uri="{FF2B5EF4-FFF2-40B4-BE49-F238E27FC236}">
                <a16:creationId xmlns:a16="http://schemas.microsoft.com/office/drawing/2014/main" id="{27700B93-0CB6-3352-38D1-486A0CB6B942}"/>
              </a:ext>
            </a:extLst>
          </p:cNvPr>
          <p:cNvSpPr>
            <a:spLocks noGrp="1"/>
          </p:cNvSpPr>
          <p:nvPr>
            <p:ph type="subTitle" idx="1"/>
          </p:nvPr>
        </p:nvSpPr>
        <p:spPr/>
        <p:txBody>
          <a:bodyPr>
            <a:normAutofit fontScale="77500" lnSpcReduction="20000"/>
          </a:bodyPr>
          <a:lstStyle/>
          <a:p>
            <a:r>
              <a:rPr lang="en-KE" b="1" dirty="0"/>
              <a:t>WEEK 4: RESEARCH OBJECTIVES, QUESTIONS AND HYPOTHESES</a:t>
            </a:r>
          </a:p>
          <a:p>
            <a:r>
              <a:rPr lang="en-KE" b="1" dirty="0"/>
              <a:t>DR. SUSAN MWANGI</a:t>
            </a:r>
          </a:p>
          <a:p>
            <a:r>
              <a:rPr lang="en-KE" b="1" dirty="0"/>
              <a:t>ST. PAUL’S UNIVERSITY</a:t>
            </a:r>
          </a:p>
        </p:txBody>
      </p:sp>
    </p:spTree>
    <p:extLst>
      <p:ext uri="{BB962C8B-B14F-4D97-AF65-F5344CB8AC3E}">
        <p14:creationId xmlns:p14="http://schemas.microsoft.com/office/powerpoint/2010/main" val="2383434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733F3-7453-F521-4456-F14057EDA0AC}"/>
              </a:ext>
            </a:extLst>
          </p:cNvPr>
          <p:cNvSpPr>
            <a:spLocks noGrp="1"/>
          </p:cNvSpPr>
          <p:nvPr>
            <p:ph type="title"/>
          </p:nvPr>
        </p:nvSpPr>
        <p:spPr>
          <a:xfrm>
            <a:off x="838200" y="365126"/>
            <a:ext cx="10515600" cy="1053772"/>
          </a:xfrm>
        </p:spPr>
        <p:txBody>
          <a:bodyPr>
            <a:normAutofit/>
          </a:bodyPr>
          <a:lstStyle/>
          <a:p>
            <a:r>
              <a:rPr lang="en-US" sz="2400" b="1" dirty="0">
                <a:effectLst/>
                <a:latin typeface="Arial" panose="020B0604020202020204" pitchFamily="34" charset="0"/>
                <a:ea typeface="Calibri" panose="020F0502020204030204" pitchFamily="34" charset="0"/>
                <a:cs typeface="Times New Roman" panose="02020603050405020304" pitchFamily="18" charset="0"/>
              </a:rPr>
              <a:t>Topic Introduction</a:t>
            </a:r>
            <a:br>
              <a:rPr lang="en-KE" sz="2400" dirty="0">
                <a:effectLst/>
                <a:latin typeface="Calibri" panose="020F0502020204030204" pitchFamily="34" charset="0"/>
                <a:ea typeface="Calibri" panose="020F0502020204030204" pitchFamily="34" charset="0"/>
                <a:cs typeface="Times New Roman" panose="02020603050405020304" pitchFamily="18" charset="0"/>
              </a:rPr>
            </a:br>
            <a:endParaRPr lang="en-KE" sz="2400" dirty="0"/>
          </a:p>
        </p:txBody>
      </p:sp>
      <p:sp>
        <p:nvSpPr>
          <p:cNvPr id="3" name="Content Placeholder 2">
            <a:extLst>
              <a:ext uri="{FF2B5EF4-FFF2-40B4-BE49-F238E27FC236}">
                <a16:creationId xmlns:a16="http://schemas.microsoft.com/office/drawing/2014/main" id="{7FF89B8D-D485-210C-A0BD-6B109CB45687}"/>
              </a:ext>
            </a:extLst>
          </p:cNvPr>
          <p:cNvSpPr>
            <a:spLocks noGrp="1"/>
          </p:cNvSpPr>
          <p:nvPr>
            <p:ph idx="1"/>
          </p:nvPr>
        </p:nvSpPr>
        <p:spPr>
          <a:xfrm>
            <a:off x="838200" y="1072056"/>
            <a:ext cx="10515600" cy="5104908"/>
          </a:xfrm>
        </p:spPr>
        <p:txBody>
          <a:bodyPr/>
          <a:lstStyle/>
          <a:p>
            <a:pPr lvl="1">
              <a:lnSpc>
                <a:spcPct val="150000"/>
              </a:lnSpc>
              <a:spcBef>
                <a:spcPts val="600"/>
              </a:spcBef>
              <a:spcAft>
                <a:spcPts val="800"/>
              </a:spcAft>
              <a:buFont typeface="Arial" panose="020B0604020202020204" pitchFamily="34" charset="0"/>
              <a:buChar char="•"/>
            </a:pPr>
            <a:r>
              <a:rPr lang="en-US" sz="2400" i="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our previous lessons, we have had a discussion on the research process with a focus on </a:t>
            </a:r>
            <a:r>
              <a:rPr lang="en-US" sz="2400" i="0" dirty="0">
                <a:solidFill>
                  <a:srgbClr val="000000"/>
                </a:solidFill>
                <a:effectLst/>
                <a:latin typeface="Times New Roman" panose="02020603050405020304" pitchFamily="18" charset="0"/>
                <a:ea typeface="Aldine401 BT"/>
                <a:cs typeface="Times New Roman" panose="02020603050405020304" pitchFamily="18" charset="0"/>
              </a:rPr>
              <a:t>the s</a:t>
            </a:r>
            <a:r>
              <a:rPr lang="en-KE" sz="2400" i="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election of a research topic</a:t>
            </a:r>
            <a:r>
              <a:rPr lang="en-US" sz="2400" i="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KE" sz="2400" i="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the </a:t>
            </a:r>
            <a:r>
              <a:rPr lang="en-US" sz="2400" i="0" dirty="0" err="1">
                <a:solidFill>
                  <a:srgbClr val="000000"/>
                </a:solidFill>
                <a:effectLst/>
                <a:latin typeface="Times New Roman" panose="02020603050405020304" pitchFamily="18" charset="0"/>
                <a:ea typeface="Aldine401 BT"/>
                <a:cs typeface="Times New Roman" panose="02020603050405020304" pitchFamily="18" charset="0"/>
              </a:rPr>
              <a:t>i</a:t>
            </a:r>
            <a:r>
              <a:rPr lang="en-KE" sz="2400" i="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dentification </a:t>
            </a:r>
            <a:r>
              <a:rPr lang="en-US" sz="2400" i="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development of the</a:t>
            </a:r>
            <a:r>
              <a:rPr lang="en-KE" sz="2400" i="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research problem</a:t>
            </a:r>
            <a:r>
              <a:rPr lang="en-US" sz="2400" i="0" dirty="0">
                <a:solidFill>
                  <a:srgbClr val="000000"/>
                </a:solidFill>
                <a:effectLst/>
                <a:latin typeface="Times New Roman" panose="02020603050405020304" pitchFamily="18" charset="0"/>
                <a:ea typeface="Aldine401 BT"/>
                <a:cs typeface="Times New Roman" panose="02020603050405020304" pitchFamily="18" charset="0"/>
              </a:rPr>
              <a:t>, and how to write a problem statement</a:t>
            </a:r>
            <a:r>
              <a:rPr lang="en-US" sz="2400" i="0">
                <a:solidFill>
                  <a:srgbClr val="000000"/>
                </a:solidFill>
                <a:effectLst/>
                <a:latin typeface="Times New Roman" panose="02020603050405020304" pitchFamily="18" charset="0"/>
                <a:ea typeface="Aldine401 BT"/>
                <a:cs typeface="Times New Roman" panose="02020603050405020304" pitchFamily="18" charset="0"/>
              </a:rPr>
              <a:t>. </a:t>
            </a:r>
            <a:endParaRPr lang="en-US" sz="2400" i="0" dirty="0">
              <a:solidFill>
                <a:srgbClr val="000000"/>
              </a:solidFill>
              <a:effectLst/>
              <a:latin typeface="Times New Roman" panose="02020603050405020304" pitchFamily="18" charset="0"/>
              <a:ea typeface="Aldine401 BT"/>
              <a:cs typeface="Times New Roman" panose="02020603050405020304" pitchFamily="18" charset="0"/>
            </a:endParaRPr>
          </a:p>
          <a:p>
            <a:pPr lvl="1">
              <a:lnSpc>
                <a:spcPct val="150000"/>
              </a:lnSpc>
              <a:spcBef>
                <a:spcPts val="600"/>
              </a:spcBef>
              <a:spcAft>
                <a:spcPts val="800"/>
              </a:spcAft>
              <a:buFont typeface="Arial" panose="020B0604020202020204" pitchFamily="34" charset="0"/>
              <a:buChar char="•"/>
            </a:pPr>
            <a:r>
              <a:rPr lang="en-US" sz="2400" i="0" dirty="0">
                <a:solidFill>
                  <a:srgbClr val="000000"/>
                </a:solidFill>
                <a:effectLst/>
                <a:latin typeface="Times New Roman" panose="02020603050405020304" pitchFamily="18" charset="0"/>
                <a:ea typeface="Aldine401 BT"/>
                <a:cs typeface="Times New Roman" panose="02020603050405020304" pitchFamily="18" charset="0"/>
              </a:rPr>
              <a:t>In today’s lesson, we shall look at other sections of the research process which include research objectives, research questions and hypotheses.</a:t>
            </a:r>
            <a:endParaRPr lang="en-KE" sz="2400" i="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525183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AA61A-1289-5F12-7723-8492200E9913}"/>
              </a:ext>
            </a:extLst>
          </p:cNvPr>
          <p:cNvSpPr>
            <a:spLocks noGrp="1"/>
          </p:cNvSpPr>
          <p:nvPr>
            <p:ph type="title"/>
          </p:nvPr>
        </p:nvSpPr>
        <p:spPr>
          <a:xfrm>
            <a:off x="838200" y="365125"/>
            <a:ext cx="10515600" cy="906627"/>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Intended </a:t>
            </a:r>
            <a:r>
              <a:rPr lang="en-KE"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Learning Objectives</a:t>
            </a:r>
            <a:br>
              <a:rPr lang="en-KE" sz="2400" dirty="0">
                <a:effectLst/>
                <a:latin typeface="Calibri" panose="020F0502020204030204" pitchFamily="34" charset="0"/>
                <a:ea typeface="Calibri" panose="020F0502020204030204" pitchFamily="34" charset="0"/>
                <a:cs typeface="Times New Roman" panose="02020603050405020304" pitchFamily="18" charset="0"/>
              </a:rPr>
            </a:br>
            <a:endParaRPr lang="en-KE" sz="2400" dirty="0"/>
          </a:p>
        </p:txBody>
      </p:sp>
      <p:sp>
        <p:nvSpPr>
          <p:cNvPr id="3" name="Content Placeholder 2">
            <a:extLst>
              <a:ext uri="{FF2B5EF4-FFF2-40B4-BE49-F238E27FC236}">
                <a16:creationId xmlns:a16="http://schemas.microsoft.com/office/drawing/2014/main" id="{DBCF8FF1-1116-44AC-BB31-5244D087E362}"/>
              </a:ext>
            </a:extLst>
          </p:cNvPr>
          <p:cNvSpPr>
            <a:spLocks noGrp="1"/>
          </p:cNvSpPr>
          <p:nvPr>
            <p:ph idx="1"/>
          </p:nvPr>
        </p:nvSpPr>
        <p:spPr>
          <a:xfrm>
            <a:off x="1371600" y="1271751"/>
            <a:ext cx="9601200" cy="5006385"/>
          </a:xfrm>
        </p:spPr>
        <p:txBody>
          <a:bodyPr>
            <a:normAutofit/>
          </a:bodyPr>
          <a:lstStyle/>
          <a:p>
            <a:pPr marL="0" indent="0">
              <a:lnSpc>
                <a:spcPct val="150000"/>
              </a:lnSpc>
              <a:buNone/>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By the end of this lesson,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student</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will be able to:</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Understand the difference between research objectives, research questions, and hypotheses.</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Formulate clear and concise research objectives for a given study.</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Develop relevant and specific research questions.</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Construct hypotheses that are testable and aligned with research objectives and questions.</a:t>
            </a:r>
            <a:endPar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705771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443FF-1D5D-601A-4B0B-89F7D57555F6}"/>
              </a:ext>
            </a:extLst>
          </p:cNvPr>
          <p:cNvSpPr>
            <a:spLocks noGrp="1"/>
          </p:cNvSpPr>
          <p:nvPr>
            <p:ph type="title"/>
          </p:nvPr>
        </p:nvSpPr>
        <p:spPr>
          <a:xfrm>
            <a:off x="838200" y="365126"/>
            <a:ext cx="10515600" cy="816903"/>
          </a:xfrm>
        </p:spPr>
        <p:txBody>
          <a:bodyPr>
            <a:normAutofit fontScale="90000"/>
          </a:bodyPr>
          <a:lstStyle/>
          <a:p>
            <a:br>
              <a:rPr lang="en-US" sz="2400" b="1" dirty="0">
                <a:effectLst/>
                <a:latin typeface="Arial" panose="020B0604020202020204" pitchFamily="34" charset="0"/>
                <a:ea typeface="Calibri" panose="020F0502020204030204" pitchFamily="34" charset="0"/>
                <a:cs typeface="Times New Roman" panose="02020603050405020304" pitchFamily="18" charset="0"/>
              </a:rPr>
            </a:br>
            <a:r>
              <a:rPr lang="en-US" sz="2400" b="1" dirty="0">
                <a:effectLst/>
                <a:latin typeface="Arial" panose="020B0604020202020204" pitchFamily="34" charset="0"/>
                <a:ea typeface="Calibri" panose="020F0502020204030204" pitchFamily="34" charset="0"/>
                <a:cs typeface="Times New Roman" panose="02020603050405020304" pitchFamily="18" charset="0"/>
              </a:rPr>
              <a:t>Research Objectives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56B0CBBE-B191-909B-323A-24CA712EFE43}"/>
              </a:ext>
            </a:extLst>
          </p:cNvPr>
          <p:cNvSpPr>
            <a:spLocks noGrp="1"/>
          </p:cNvSpPr>
          <p:nvPr>
            <p:ph idx="1"/>
          </p:nvPr>
        </p:nvSpPr>
        <p:spPr>
          <a:xfrm>
            <a:off x="838200" y="1182029"/>
            <a:ext cx="10515600" cy="4994934"/>
          </a:xfrm>
        </p:spPr>
        <p:txBody>
          <a:bodyPr>
            <a:normAutofit/>
          </a:bodyPr>
          <a:lstStyle/>
          <a:p>
            <a:pPr marL="0" indent="0" algn="just">
              <a:lnSpc>
                <a:spcPct val="130000"/>
              </a:lnSpc>
              <a:spcBef>
                <a:spcPts val="600"/>
              </a:spcBef>
              <a:spcAft>
                <a:spcPts val="6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There are 2 main types of objectives, that is general objectives and specific objectives:</a:t>
            </a:r>
          </a:p>
          <a:p>
            <a:pPr marL="342900" indent="-342900" algn="just">
              <a:lnSpc>
                <a:spcPct val="130000"/>
              </a:lnSpc>
              <a:spcBef>
                <a:spcPts val="600"/>
              </a:spcBef>
              <a:spcAft>
                <a:spcPts val="600"/>
              </a:spcAft>
              <a:buAutoNum type="alphaLcParenR"/>
            </a:pPr>
            <a:r>
              <a:rPr lang="en-US" sz="2000" dirty="0">
                <a:latin typeface="Times New Roman" panose="02020603050405020304" pitchFamily="18" charset="0"/>
                <a:ea typeface="Calibri" panose="020F0502020204030204" pitchFamily="34" charset="0"/>
                <a:cs typeface="Times New Roman" panose="02020603050405020304" pitchFamily="18" charset="0"/>
              </a:rPr>
              <a:t>General Objective</a:t>
            </a:r>
          </a:p>
          <a:p>
            <a:pPr marL="0" indent="0" algn="just">
              <a:lnSpc>
                <a:spcPct val="130000"/>
              </a:lnSpc>
              <a:spcBef>
                <a:spcPts val="600"/>
              </a:spcBef>
              <a:spcAft>
                <a:spcPts val="600"/>
              </a:spcAft>
              <a:buNone/>
            </a:pPr>
            <a:r>
              <a:rPr lang="en-GB" sz="2000" dirty="0">
                <a:latin typeface="Times New Roman" panose="02020603050405020304" pitchFamily="18" charset="0"/>
                <a:ea typeface="Calibri" panose="020F0502020204030204" pitchFamily="34" charset="0"/>
                <a:cs typeface="Times New Roman" panose="02020603050405020304" pitchFamily="18" charset="0"/>
              </a:rPr>
              <a:t>b) Specific Objective</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General Objective or </a:t>
            </a:r>
            <a:r>
              <a:rPr lang="en-KE" sz="2000" b="1" dirty="0">
                <a:effectLst/>
                <a:latin typeface="Times New Roman" panose="02020603050405020304" pitchFamily="18" charset="0"/>
                <a:ea typeface="Calibri" panose="020F0502020204030204" pitchFamily="34" charset="0"/>
                <a:cs typeface="Times New Roman" panose="02020603050405020304" pitchFamily="18" charset="0"/>
              </a:rPr>
              <a:t>Purpose</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of the Study</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30000"/>
              </a:lnSpc>
              <a:spcBef>
                <a:spcPts val="600"/>
              </a:spcBef>
              <a:spcAft>
                <a:spcPts val="600"/>
              </a:spcAft>
            </a:pPr>
            <a:r>
              <a:rPr lang="en-KE" sz="2000" dirty="0">
                <a:effectLst/>
                <a:latin typeface="Times New Roman" panose="02020603050405020304" pitchFamily="18" charset="0"/>
                <a:ea typeface="Aldine401 BT"/>
                <a:cs typeface="Times New Roman" panose="02020603050405020304" pitchFamily="18" charset="0"/>
              </a:rPr>
              <a:t>The</a:t>
            </a:r>
            <a:r>
              <a:rPr lang="en-US" sz="2000" dirty="0">
                <a:effectLst/>
                <a:latin typeface="Times New Roman" panose="02020603050405020304" pitchFamily="18" charset="0"/>
                <a:ea typeface="Aldine401 BT"/>
                <a:cs typeface="Times New Roman" panose="02020603050405020304" pitchFamily="18" charset="0"/>
              </a:rPr>
              <a:t> general objective</a:t>
            </a:r>
            <a:r>
              <a:rPr lang="en-KE" sz="2000" dirty="0">
                <a:effectLst/>
                <a:latin typeface="Times New Roman" panose="02020603050405020304" pitchFamily="18" charset="0"/>
                <a:ea typeface="Aldine401 BT"/>
                <a:cs typeface="Times New Roman" panose="02020603050405020304" pitchFamily="18" charset="0"/>
              </a:rPr>
              <a:t>, also referred to as the research aim or </a:t>
            </a:r>
            <a:r>
              <a:rPr lang="en-US" sz="2000" dirty="0">
                <a:effectLst/>
                <a:latin typeface="Times New Roman" panose="02020603050405020304" pitchFamily="18" charset="0"/>
                <a:ea typeface="Aldine401 BT"/>
                <a:cs typeface="Times New Roman" panose="02020603050405020304" pitchFamily="18" charset="0"/>
              </a:rPr>
              <a:t>purpose of the study</a:t>
            </a:r>
            <a:r>
              <a:rPr lang="en-KE" sz="2000" dirty="0">
                <a:effectLst/>
                <a:latin typeface="Times New Roman" panose="02020603050405020304" pitchFamily="18" charset="0"/>
                <a:ea typeface="Aldine401 BT"/>
                <a:cs typeface="Times New Roman" panose="02020603050405020304" pitchFamily="18" charset="0"/>
              </a:rPr>
              <a:t>, is the general intention of the research. </a:t>
            </a:r>
          </a:p>
          <a:p>
            <a:pPr algn="just">
              <a:lnSpc>
                <a:spcPct val="130000"/>
              </a:lnSpc>
              <a:spcBef>
                <a:spcPts val="600"/>
              </a:spcBef>
              <a:spcAft>
                <a:spcPts val="600"/>
              </a:spcAft>
            </a:pPr>
            <a:r>
              <a:rPr lang="en-US" sz="2000" dirty="0">
                <a:effectLst/>
                <a:latin typeface="Times New Roman" panose="02020603050405020304" pitchFamily="18" charset="0"/>
                <a:ea typeface="Aldine401 BT"/>
                <a:cs typeface="Times New Roman" panose="02020603050405020304" pitchFamily="18" charset="0"/>
              </a:rPr>
              <a:t>The p</a:t>
            </a:r>
            <a:r>
              <a:rPr lang="en-KE" sz="2000" dirty="0">
                <a:effectLst/>
                <a:latin typeface="Times New Roman" panose="02020603050405020304" pitchFamily="18" charset="0"/>
                <a:ea typeface="Aldine401 BT"/>
                <a:cs typeface="Times New Roman" panose="02020603050405020304" pitchFamily="18" charset="0"/>
              </a:rPr>
              <a:t>urpose </a:t>
            </a:r>
            <a:r>
              <a:rPr lang="en-US" sz="2000" dirty="0">
                <a:effectLst/>
                <a:latin typeface="Times New Roman" panose="02020603050405020304" pitchFamily="18" charset="0"/>
                <a:ea typeface="Aldine401 BT"/>
                <a:cs typeface="Times New Roman" panose="02020603050405020304" pitchFamily="18" charset="0"/>
              </a:rPr>
              <a:t>of the study </a:t>
            </a:r>
            <a:r>
              <a:rPr lang="en-KE" sz="2000" dirty="0">
                <a:effectLst/>
                <a:latin typeface="Times New Roman" panose="02020603050405020304" pitchFamily="18" charset="0"/>
                <a:ea typeface="Aldine401 BT"/>
                <a:cs typeface="Times New Roman" panose="02020603050405020304" pitchFamily="18" charset="0"/>
              </a:rPr>
              <a:t>stems from the title</a:t>
            </a:r>
            <a:r>
              <a:rPr lang="en-US" sz="2000" dirty="0">
                <a:effectLst/>
                <a:latin typeface="Times New Roman" panose="02020603050405020304" pitchFamily="18" charset="0"/>
                <a:ea typeface="Aldine401 BT"/>
                <a:cs typeface="Times New Roman" panose="02020603050405020304" pitchFamily="18" charset="0"/>
              </a:rPr>
              <a:t> of the study</a:t>
            </a:r>
            <a:r>
              <a:rPr lang="en-KE" sz="2000" dirty="0">
                <a:effectLst/>
                <a:latin typeface="Times New Roman" panose="02020603050405020304" pitchFamily="18" charset="0"/>
                <a:ea typeface="Aldine401 BT"/>
                <a:cs typeface="Times New Roman" panose="02020603050405020304" pitchFamily="18" charset="0"/>
              </a:rPr>
              <a:t> and </a:t>
            </a:r>
            <a:r>
              <a:rPr lang="en-US" sz="2000" dirty="0">
                <a:effectLst/>
                <a:latin typeface="Times New Roman" panose="02020603050405020304" pitchFamily="18" charset="0"/>
                <a:ea typeface="Aldine401 BT"/>
                <a:cs typeface="Times New Roman" panose="02020603050405020304" pitchFamily="18" charset="0"/>
              </a:rPr>
              <a:t>the </a:t>
            </a:r>
            <a:r>
              <a:rPr lang="en-KE" sz="2000" dirty="0">
                <a:effectLst/>
                <a:latin typeface="Times New Roman" panose="02020603050405020304" pitchFamily="18" charset="0"/>
                <a:ea typeface="Aldine401 BT"/>
                <a:cs typeface="Times New Roman" panose="02020603050405020304" pitchFamily="18" charset="0"/>
              </a:rPr>
              <a:t>title stems from the </a:t>
            </a:r>
            <a:r>
              <a:rPr lang="en-US" sz="2000" dirty="0">
                <a:effectLst/>
                <a:latin typeface="Times New Roman" panose="02020603050405020304" pitchFamily="18" charset="0"/>
                <a:ea typeface="Aldine401 BT"/>
                <a:cs typeface="Times New Roman" panose="02020603050405020304" pitchFamily="18" charset="0"/>
              </a:rPr>
              <a:t>research </a:t>
            </a:r>
            <a:r>
              <a:rPr lang="en-KE" sz="2000" dirty="0">
                <a:effectLst/>
                <a:latin typeface="Times New Roman" panose="02020603050405020304" pitchFamily="18" charset="0"/>
                <a:ea typeface="Aldine401 BT"/>
                <a:cs typeface="Times New Roman" panose="02020603050405020304" pitchFamily="18" charset="0"/>
              </a:rPr>
              <a:t>problem. It serves to elaborate upon information implied in the title of the study by presenting a quick overview of the study itself.</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175721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0475F8-3C9F-FE67-9EEF-68FB015F7D3D}"/>
              </a:ext>
            </a:extLst>
          </p:cNvPr>
          <p:cNvSpPr>
            <a:spLocks noGrp="1"/>
          </p:cNvSpPr>
          <p:nvPr>
            <p:ph idx="1"/>
          </p:nvPr>
        </p:nvSpPr>
        <p:spPr>
          <a:xfrm>
            <a:off x="838200" y="839449"/>
            <a:ext cx="10515600" cy="5337514"/>
          </a:xfrm>
        </p:spPr>
        <p:txBody>
          <a:bodyPr>
            <a:normAutofit/>
          </a:bodyPr>
          <a:lstStyle/>
          <a:p>
            <a:pPr marL="0" indent="0" algn="just">
              <a:lnSpc>
                <a:spcPct val="130000"/>
              </a:lnSpc>
              <a:spcBef>
                <a:spcPts val="600"/>
              </a:spcBef>
              <a:spcAft>
                <a:spcPts val="600"/>
              </a:spcAft>
              <a:buNone/>
            </a:pPr>
            <a:r>
              <a:rPr lang="en-KE" sz="2400" dirty="0">
                <a:effectLst/>
                <a:latin typeface="Times New Roman" panose="02020603050405020304" pitchFamily="18" charset="0"/>
                <a:ea typeface="Aldine401 BT"/>
                <a:cs typeface="Times New Roman" panose="02020603050405020304" pitchFamily="18" charset="0"/>
              </a:rPr>
              <a:t>The researcher should ensure that the purpose statement incorporates: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30000"/>
              </a:lnSpc>
              <a:spcBef>
                <a:spcPts val="600"/>
              </a:spcBef>
              <a:spcAft>
                <a:spcPts val="0"/>
              </a:spcAft>
              <a:buFont typeface="Arial" panose="020B0604020202020204" pitchFamily="34" charset="0"/>
              <a:buChar char="●"/>
            </a:pPr>
            <a:r>
              <a:rPr lang="en-KE" sz="2400" dirty="0">
                <a:solidFill>
                  <a:srgbClr val="000000"/>
                </a:solidFill>
                <a:effectLst/>
                <a:latin typeface="Times New Roman" panose="02020603050405020304" pitchFamily="18" charset="0"/>
                <a:ea typeface="Aldine401 BT"/>
                <a:cs typeface="Noto Sans Symbols"/>
              </a:rPr>
              <a:t>The problem statement</a:t>
            </a:r>
            <a:endParaRPr lang="en-KE" sz="2400" dirty="0">
              <a:effectLst/>
              <a:latin typeface="Noto Sans Symbols"/>
              <a:ea typeface="Noto Sans Symbols"/>
              <a:cs typeface="Noto Sans Symbols"/>
            </a:endParaRPr>
          </a:p>
          <a:p>
            <a:pPr marL="342900" lvl="0" indent="-342900" algn="just">
              <a:lnSpc>
                <a:spcPct val="130000"/>
              </a:lnSpc>
              <a:buFont typeface="Arial" panose="020B0604020202020204" pitchFamily="34" charset="0"/>
              <a:buChar char="●"/>
            </a:pPr>
            <a:r>
              <a:rPr lang="en-KE" sz="2400" dirty="0">
                <a:solidFill>
                  <a:srgbClr val="000000"/>
                </a:solidFill>
                <a:effectLst/>
                <a:latin typeface="Times New Roman" panose="02020603050405020304" pitchFamily="18" charset="0"/>
                <a:ea typeface="Aldine401 BT"/>
                <a:cs typeface="Noto Sans Symbols"/>
              </a:rPr>
              <a:t>Target population and </a:t>
            </a:r>
            <a:endParaRPr lang="en-KE" sz="2400" dirty="0">
              <a:effectLst/>
              <a:latin typeface="Noto Sans Symbols"/>
              <a:ea typeface="Noto Sans Symbols"/>
              <a:cs typeface="Noto Sans Symbols"/>
            </a:endParaRPr>
          </a:p>
          <a:p>
            <a:pPr marL="342900" lvl="0" indent="-342900" algn="just">
              <a:lnSpc>
                <a:spcPct val="130000"/>
              </a:lnSpc>
              <a:buFont typeface="Arial" panose="020B0604020202020204" pitchFamily="34" charset="0"/>
              <a:buChar char="●"/>
            </a:pPr>
            <a:r>
              <a:rPr lang="en-KE" sz="2400" dirty="0">
                <a:solidFill>
                  <a:srgbClr val="000000"/>
                </a:solidFill>
                <a:effectLst/>
                <a:latin typeface="Times New Roman" panose="02020603050405020304" pitchFamily="18" charset="0"/>
                <a:ea typeface="Aldine401 BT"/>
                <a:cs typeface="Noto Sans Symbols"/>
              </a:rPr>
              <a:t>Time of study</a:t>
            </a:r>
            <a:endParaRPr lang="en-KE" sz="2400" dirty="0">
              <a:effectLst/>
              <a:latin typeface="Noto Sans Symbols"/>
              <a:ea typeface="Noto Sans Symbols"/>
              <a:cs typeface="Noto Sans Symbols"/>
            </a:endParaRPr>
          </a:p>
          <a:p>
            <a:pPr marL="342900" lvl="0" indent="-342900" algn="just">
              <a:lnSpc>
                <a:spcPct val="130000"/>
              </a:lnSpc>
              <a:spcAft>
                <a:spcPts val="600"/>
              </a:spcAft>
              <a:buFont typeface="Arial" panose="020B0604020202020204" pitchFamily="34" charset="0"/>
              <a:buChar char="●"/>
            </a:pPr>
            <a:r>
              <a:rPr lang="en-KE" sz="2400" dirty="0">
                <a:solidFill>
                  <a:srgbClr val="000000"/>
                </a:solidFill>
                <a:effectLst/>
                <a:latin typeface="Times New Roman" panose="02020603050405020304" pitchFamily="18" charset="0"/>
                <a:ea typeface="Aldine401 BT"/>
                <a:cs typeface="Noto Sans Symbols"/>
              </a:rPr>
              <a:t>It should be set out in brief and specific terms.</a:t>
            </a:r>
            <a:endParaRPr lang="en-KE" sz="2400" dirty="0">
              <a:effectLst/>
              <a:latin typeface="Noto Sans Symbols"/>
              <a:ea typeface="Noto Sans Symbols"/>
              <a:cs typeface="Noto Sans Symbols"/>
            </a:endParaRPr>
          </a:p>
          <a:p>
            <a:r>
              <a:rPr lang="en-KE" sz="2400" dirty="0">
                <a:effectLst/>
                <a:latin typeface="Times New Roman" panose="02020603050405020304" pitchFamily="18" charset="0"/>
                <a:ea typeface="Aldine401 BT"/>
              </a:rPr>
              <a:t>A good </a:t>
            </a:r>
            <a:r>
              <a:rPr lang="en-US" sz="2400" dirty="0">
                <a:effectLst/>
                <a:latin typeface="Times New Roman" panose="02020603050405020304" pitchFamily="18" charset="0"/>
                <a:ea typeface="Aldine401 BT"/>
              </a:rPr>
              <a:t>general objective or </a:t>
            </a:r>
            <a:r>
              <a:rPr lang="en-KE" sz="2400" dirty="0">
                <a:effectLst/>
                <a:latin typeface="Times New Roman" panose="02020603050405020304" pitchFamily="18" charset="0"/>
                <a:ea typeface="Aldine401 BT"/>
              </a:rPr>
              <a:t>purpose </a:t>
            </a:r>
            <a:r>
              <a:rPr lang="en-US" sz="2400" dirty="0">
                <a:effectLst/>
                <a:latin typeface="Times New Roman" panose="02020603050405020304" pitchFamily="18" charset="0"/>
                <a:ea typeface="Aldine401 BT"/>
              </a:rPr>
              <a:t>of the study</a:t>
            </a:r>
            <a:r>
              <a:rPr lang="en-KE" sz="2400" dirty="0">
                <a:effectLst/>
                <a:latin typeface="Times New Roman" panose="02020603050405020304" pitchFamily="18" charset="0"/>
                <a:ea typeface="Aldine401 BT"/>
              </a:rPr>
              <a:t> should use words </a:t>
            </a:r>
            <a:r>
              <a:rPr lang="en-US" sz="2400" dirty="0">
                <a:effectLst/>
                <a:latin typeface="Times New Roman" panose="02020603050405020304" pitchFamily="18" charset="0"/>
                <a:ea typeface="Aldine401 BT"/>
              </a:rPr>
              <a:t>such </a:t>
            </a:r>
            <a:r>
              <a:rPr lang="en-KE" sz="2400" dirty="0">
                <a:effectLst/>
                <a:latin typeface="Times New Roman" panose="02020603050405020304" pitchFamily="18" charset="0"/>
                <a:ea typeface="Aldine401 BT"/>
              </a:rPr>
              <a:t>as purpose, intent or objective to signal attention to this statement as the central controlling idea. </a:t>
            </a:r>
            <a:r>
              <a:rPr lang="en-US" sz="2400" dirty="0">
                <a:effectLst/>
                <a:latin typeface="Times New Roman" panose="02020603050405020304" pitchFamily="18" charset="0"/>
                <a:ea typeface="Aldine401 BT"/>
              </a:rPr>
              <a:t>It should also </a:t>
            </a:r>
            <a:r>
              <a:rPr lang="en-KE" sz="2400" dirty="0">
                <a:effectLst/>
                <a:latin typeface="Times New Roman" panose="02020603050405020304" pitchFamily="18" charset="0"/>
                <a:ea typeface="Aldine401 BT"/>
              </a:rPr>
              <a:t>use action verbs that indicate the strategy of inquiry such as describe, develop, </a:t>
            </a:r>
            <a:r>
              <a:rPr lang="en-US" sz="2400" dirty="0">
                <a:effectLst/>
                <a:latin typeface="Times New Roman" panose="02020603050405020304" pitchFamily="18" charset="0"/>
                <a:ea typeface="Aldine401 BT"/>
              </a:rPr>
              <a:t>and </a:t>
            </a:r>
            <a:r>
              <a:rPr lang="en-KE" sz="2400" dirty="0">
                <a:effectLst/>
                <a:latin typeface="Times New Roman" panose="02020603050405020304" pitchFamily="18" charset="0"/>
                <a:ea typeface="Aldine401 BT"/>
              </a:rPr>
              <a:t>generate </a:t>
            </a:r>
            <a:r>
              <a:rPr lang="en-US" sz="2400" dirty="0">
                <a:effectLst/>
                <a:latin typeface="Times New Roman" panose="02020603050405020304" pitchFamily="18" charset="0"/>
                <a:ea typeface="Aldine401 BT"/>
              </a:rPr>
              <a:t>among others. </a:t>
            </a:r>
            <a:endParaRPr lang="en-KE" sz="2400" dirty="0"/>
          </a:p>
        </p:txBody>
      </p:sp>
    </p:spTree>
    <p:extLst>
      <p:ext uri="{BB962C8B-B14F-4D97-AF65-F5344CB8AC3E}">
        <p14:creationId xmlns:p14="http://schemas.microsoft.com/office/powerpoint/2010/main" val="1412871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07024D-33C8-13EE-143D-B12DE83AC1AE}"/>
              </a:ext>
            </a:extLst>
          </p:cNvPr>
          <p:cNvSpPr>
            <a:spLocks noGrp="1"/>
          </p:cNvSpPr>
          <p:nvPr>
            <p:ph idx="1"/>
          </p:nvPr>
        </p:nvSpPr>
        <p:spPr>
          <a:xfrm>
            <a:off x="838200" y="824459"/>
            <a:ext cx="10515600" cy="5352504"/>
          </a:xfrm>
        </p:spPr>
        <p:txBody>
          <a:bodyPr/>
          <a:lstStyle/>
          <a:p>
            <a:pPr marL="0" indent="0" algn="just">
              <a:lnSpc>
                <a:spcPct val="130000"/>
              </a:lnSpc>
              <a:spcBef>
                <a:spcPts val="600"/>
              </a:spcBef>
              <a:spcAft>
                <a:spcPts val="600"/>
              </a:spcAft>
              <a:buNone/>
            </a:pPr>
            <a:r>
              <a:rPr lang="en-US" sz="2400" dirty="0">
                <a:effectLst/>
                <a:latin typeface="Times New Roman" panose="02020603050405020304" pitchFamily="18" charset="0"/>
                <a:ea typeface="Aldine401 BT"/>
                <a:cs typeface="Times New Roman" panose="02020603050405020304" pitchFamily="18" charset="0"/>
              </a:rPr>
              <a:t>The general objective or purpose of the study should be stated in the following ways:</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30000"/>
              </a:lnSpc>
              <a:spcBef>
                <a:spcPts val="600"/>
              </a:spcBef>
              <a:spcAft>
                <a:spcPts val="0"/>
              </a:spcAft>
              <a:buFont typeface="Arial" panose="020B0604020202020204" pitchFamily="34" charset="0"/>
              <a:buChar char="●"/>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Clearly and specifically, mention</a:t>
            </a:r>
            <a:r>
              <a:rPr lang="en-US" sz="2400" dirty="0" err="1">
                <a:solidFill>
                  <a:srgbClr val="000000"/>
                </a:solidFill>
                <a:effectLst/>
                <a:latin typeface="Times New Roman" panose="02020603050405020304" pitchFamily="18" charset="0"/>
                <a:ea typeface="Aldine401 BT"/>
                <a:cs typeface="Times New Roman" panose="02020603050405020304" pitchFamily="18" charset="0"/>
              </a:rPr>
              <a:t>ing</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the central concepts being explored.</a:t>
            </a:r>
            <a:endParaRPr lang="en-KE" sz="24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30000"/>
              </a:lnSpc>
              <a:buFont typeface="Arial" panose="020B0604020202020204" pitchFamily="34" charset="0"/>
              <a:buChar char="●"/>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Provide a general definition of the central concept.</a:t>
            </a:r>
            <a:endParaRPr lang="en-KE" sz="24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30000"/>
              </a:lnSpc>
              <a:buFont typeface="Arial" panose="020B0604020202020204" pitchFamily="34" charset="0"/>
              <a:buChar char="●"/>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Summarize the method of inquiry to be used in data collection, analysis and the research process.</a:t>
            </a:r>
            <a:endParaRPr lang="en-KE" sz="24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30000"/>
              </a:lnSpc>
              <a:spcAft>
                <a:spcPts val="600"/>
              </a:spcAft>
              <a:buFont typeface="Arial" panose="020B0604020202020204" pitchFamily="34" charset="0"/>
              <a:buChar char="●"/>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Describe the unit of the study</a:t>
            </a:r>
            <a:endParaRPr lang="en-KE" sz="2400" dirty="0">
              <a:effectLst/>
              <a:latin typeface="Times New Roman" panose="02020603050405020304" pitchFamily="18" charset="0"/>
              <a:ea typeface="Noto Sans Symbols"/>
              <a:cs typeface="Times New Roman" panose="02020603050405020304" pitchFamily="18" charset="0"/>
            </a:endParaRPr>
          </a:p>
          <a:p>
            <a:endParaRPr lang="en-KE" dirty="0"/>
          </a:p>
        </p:txBody>
      </p:sp>
    </p:spTree>
    <p:extLst>
      <p:ext uri="{BB962C8B-B14F-4D97-AF65-F5344CB8AC3E}">
        <p14:creationId xmlns:p14="http://schemas.microsoft.com/office/powerpoint/2010/main" val="4617432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A1E72-1269-1026-E89B-99AFF209A9BC}"/>
              </a:ext>
            </a:extLst>
          </p:cNvPr>
          <p:cNvSpPr>
            <a:spLocks noGrp="1"/>
          </p:cNvSpPr>
          <p:nvPr>
            <p:ph type="title"/>
          </p:nvPr>
        </p:nvSpPr>
        <p:spPr>
          <a:xfrm>
            <a:off x="838200" y="365126"/>
            <a:ext cx="10515600" cy="834088"/>
          </a:xfrm>
        </p:spPr>
        <p:txBody>
          <a:bodyPr>
            <a:normAutofit fontScale="90000"/>
          </a:bodyPr>
          <a:lstStyle/>
          <a:p>
            <a:br>
              <a:rPr lang="en-KE" sz="2400" b="1" dirty="0">
                <a:effectLst/>
                <a:latin typeface="Arial" panose="020B0604020202020204" pitchFamily="34" charset="0"/>
                <a:ea typeface="Calibri" panose="020F0502020204030204" pitchFamily="34" charset="0"/>
                <a:cs typeface="Times New Roman" panose="02020603050405020304" pitchFamily="18" charset="0"/>
              </a:rPr>
            </a:br>
            <a:r>
              <a:rPr lang="en-KE" sz="2400" b="1" dirty="0">
                <a:effectLst/>
                <a:latin typeface="Arial" panose="020B0604020202020204" pitchFamily="34" charset="0"/>
                <a:ea typeface="Calibri" panose="020F0502020204030204" pitchFamily="34" charset="0"/>
                <a:cs typeface="Times New Roman" panose="02020603050405020304" pitchFamily="18" charset="0"/>
              </a:rPr>
              <a:t>Specific Objectives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88E5F681-1D8E-C9E5-4016-8DEE3B986A2F}"/>
              </a:ext>
            </a:extLst>
          </p:cNvPr>
          <p:cNvSpPr>
            <a:spLocks noGrp="1"/>
          </p:cNvSpPr>
          <p:nvPr>
            <p:ph idx="1"/>
          </p:nvPr>
        </p:nvSpPr>
        <p:spPr>
          <a:xfrm>
            <a:off x="838200" y="1199214"/>
            <a:ext cx="10515600" cy="4977749"/>
          </a:xfrm>
        </p:spPr>
        <p:txBody>
          <a:bodyPr>
            <a:normAutofit fontScale="92500" lnSpcReduction="20000"/>
          </a:bodyPr>
          <a:lstStyle/>
          <a:p>
            <a:pPr marL="0" indent="0">
              <a:buNone/>
            </a:pPr>
            <a:r>
              <a:rPr lang="en-KE" sz="2400" dirty="0">
                <a:effectLst/>
                <a:latin typeface="Times New Roman" panose="02020603050405020304" pitchFamily="18" charset="0"/>
                <a:ea typeface="Aldine401 BT"/>
                <a:cs typeface="Times New Roman" panose="02020603050405020304" pitchFamily="18" charset="0"/>
              </a:rPr>
              <a:t>Research objectives are specific aims arising directly from the </a:t>
            </a:r>
            <a:r>
              <a:rPr lang="en-US" sz="2400" dirty="0">
                <a:effectLst/>
                <a:latin typeface="Times New Roman" panose="02020603050405020304" pitchFamily="18" charset="0"/>
                <a:ea typeface="Aldine401 BT"/>
                <a:cs typeface="Times New Roman" panose="02020603050405020304" pitchFamily="18" charset="0"/>
              </a:rPr>
              <a:t>general objective or </a:t>
            </a:r>
            <a:r>
              <a:rPr lang="en-KE" sz="2400" dirty="0">
                <a:effectLst/>
                <a:latin typeface="Times New Roman" panose="02020603050405020304" pitchFamily="18" charset="0"/>
                <a:ea typeface="Aldine401 BT"/>
                <a:cs typeface="Times New Roman" panose="02020603050405020304" pitchFamily="18" charset="0"/>
              </a:rPr>
              <a:t>purpose </a:t>
            </a:r>
          </a:p>
          <a:p>
            <a:pPr marL="0" indent="0">
              <a:buNone/>
            </a:pPr>
            <a:r>
              <a:rPr lang="en-KE" sz="2400" dirty="0">
                <a:effectLst/>
                <a:latin typeface="Times New Roman" panose="02020603050405020304" pitchFamily="18" charset="0"/>
                <a:ea typeface="Aldine401 BT"/>
                <a:cs typeface="Times New Roman" panose="02020603050405020304" pitchFamily="18" charset="0"/>
              </a:rPr>
              <a:t>of the study. They are statements of intended specific outcomes that specify more directly </a:t>
            </a:r>
          </a:p>
          <a:p>
            <a:pPr marL="0" indent="0">
              <a:buNone/>
            </a:pPr>
            <a:r>
              <a:rPr lang="en-KE" sz="2400" dirty="0">
                <a:effectLst/>
                <a:latin typeface="Times New Roman" panose="02020603050405020304" pitchFamily="18" charset="0"/>
                <a:ea typeface="Aldine401 BT"/>
                <a:cs typeface="Times New Roman" panose="02020603050405020304" pitchFamily="18" charset="0"/>
              </a:rPr>
              <a:t>what the researcher is going to do. </a:t>
            </a:r>
            <a:r>
              <a:rPr lang="en-US" sz="2400" dirty="0">
                <a:effectLst/>
                <a:latin typeface="Times New Roman" panose="02020603050405020304" pitchFamily="18" charset="0"/>
                <a:ea typeface="Aldine401 BT"/>
                <a:cs typeface="Times New Roman" panose="02020603050405020304" pitchFamily="18" charset="0"/>
              </a:rPr>
              <a:t>Specific o</a:t>
            </a:r>
            <a:r>
              <a:rPr lang="en-KE" sz="2400" dirty="0">
                <a:effectLst/>
                <a:latin typeface="Times New Roman" panose="02020603050405020304" pitchFamily="18" charset="0"/>
                <a:ea typeface="Aldine401 BT"/>
                <a:cs typeface="Times New Roman" panose="02020603050405020304" pitchFamily="18" charset="0"/>
              </a:rPr>
              <a:t>bjectives clarify the </a:t>
            </a:r>
          </a:p>
          <a:p>
            <a:pPr marL="0" indent="0">
              <a:buNone/>
            </a:pPr>
            <a:r>
              <a:rPr lang="en-KE" sz="2400" dirty="0">
                <a:effectLst/>
                <a:latin typeface="Times New Roman" panose="02020603050405020304" pitchFamily="18" charset="0"/>
                <a:ea typeface="Aldine401 BT"/>
                <a:cs typeface="Times New Roman" panose="02020603050405020304" pitchFamily="18" charset="0"/>
              </a:rPr>
              <a:t>purpose statement more specifically</a:t>
            </a:r>
            <a:r>
              <a:rPr lang="en-US" sz="2400" dirty="0">
                <a:effectLst/>
                <a:latin typeface="Times New Roman" panose="02020603050405020304" pitchFamily="18" charset="0"/>
                <a:ea typeface="Aldine401 BT"/>
                <a:cs typeface="Times New Roman" panose="02020603050405020304" pitchFamily="18" charset="0"/>
              </a:rPr>
              <a:t>.</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Bef>
                <a:spcPts val="600"/>
              </a:spcBef>
              <a:spcAft>
                <a:spcPts val="600"/>
              </a:spcAft>
              <a:buNone/>
            </a:pPr>
            <a:r>
              <a:rPr lang="en-KE" sz="2400" b="1" dirty="0">
                <a:effectLst/>
                <a:latin typeface="Times New Roman" panose="02020603050405020304" pitchFamily="18" charset="0"/>
                <a:ea typeface="Aldine401 BT"/>
                <a:cs typeface="Times New Roman" panose="02020603050405020304" pitchFamily="18" charset="0"/>
              </a:rPr>
              <a:t>Basic characteristics of research objectives</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Bef>
                <a:spcPts val="600"/>
              </a:spcBef>
              <a:spcAft>
                <a:spcPts val="600"/>
              </a:spcAft>
              <a:buNone/>
            </a:pPr>
            <a:r>
              <a:rPr lang="en-KE" sz="2400" dirty="0">
                <a:effectLst/>
                <a:latin typeface="Times New Roman" panose="02020603050405020304" pitchFamily="18" charset="0"/>
                <a:ea typeface="Aldine401 BT"/>
                <a:cs typeface="Times New Roman" panose="02020603050405020304" pitchFamily="18" charset="0"/>
              </a:rPr>
              <a:t>A good research objective has three basic characteristics:</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Bef>
                <a:spcPts val="600"/>
              </a:spcBef>
              <a:spcAft>
                <a:spcPts val="600"/>
              </a:spcAft>
              <a:buFont typeface="+mj-lt"/>
              <a:buAutoNum type="arabicPeriod"/>
            </a:pPr>
            <a:r>
              <a:rPr lang="en-KE" sz="2400" b="1" dirty="0">
                <a:solidFill>
                  <a:srgbClr val="000000"/>
                </a:solidFill>
                <a:effectLst/>
                <a:latin typeface="Times New Roman" panose="02020603050405020304" pitchFamily="18" charset="0"/>
                <a:ea typeface="Aldine401 BT"/>
                <a:cs typeface="Times New Roman" panose="02020603050405020304" pitchFamily="18" charset="0"/>
              </a:rPr>
              <a:t>S.M.A.R.T (specific, measurable, a</a:t>
            </a:r>
            <a:r>
              <a:rPr lang="en-US" sz="2400" b="1" dirty="0" err="1">
                <a:solidFill>
                  <a:srgbClr val="000000"/>
                </a:solidFill>
                <a:effectLst/>
                <a:latin typeface="Times New Roman" panose="02020603050405020304" pitchFamily="18" charset="0"/>
                <a:ea typeface="Aldine401 BT"/>
                <a:cs typeface="Times New Roman" panose="02020603050405020304" pitchFamily="18" charset="0"/>
              </a:rPr>
              <a:t>chievable</a:t>
            </a:r>
            <a:r>
              <a:rPr lang="en-KE" sz="2400" b="1" dirty="0">
                <a:solidFill>
                  <a:srgbClr val="000000"/>
                </a:solidFill>
                <a:effectLst/>
                <a:latin typeface="Times New Roman" panose="02020603050405020304" pitchFamily="18" charset="0"/>
                <a:ea typeface="Aldine401 BT"/>
                <a:cs typeface="Times New Roman" panose="02020603050405020304" pitchFamily="18" charset="0"/>
              </a:rPr>
              <a:t>, realistic and time-bound)</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Bef>
                <a:spcPts val="600"/>
              </a:spcBef>
              <a:spcAft>
                <a:spcPts val="600"/>
              </a:spcAft>
              <a:buNone/>
            </a:pPr>
            <a:r>
              <a:rPr lang="en-KE" sz="2400" b="1" i="1" dirty="0">
                <a:effectLst/>
                <a:latin typeface="Times New Roman" panose="02020603050405020304" pitchFamily="18" charset="0"/>
                <a:ea typeface="Aldine401 BT"/>
                <a:cs typeface="Times New Roman" panose="02020603050405020304" pitchFamily="18" charset="0"/>
              </a:rPr>
              <a:t>Specific: </a:t>
            </a:r>
            <a:r>
              <a:rPr lang="en-KE" sz="2400" dirty="0">
                <a:effectLst/>
                <a:latin typeface="Times New Roman" panose="02020603050405020304" pitchFamily="18" charset="0"/>
                <a:ea typeface="Aldine401 BT"/>
                <a:cs typeface="Times New Roman" panose="02020603050405020304" pitchFamily="18" charset="0"/>
              </a:rPr>
              <a:t>An objective is specific if it communicates clearly and explicitly, the intended outcome of the research project. Generally speaking, an objective is said to be specific if it meets the following four attributes</a:t>
            </a:r>
            <a:r>
              <a:rPr lang="en-US" sz="2400" dirty="0">
                <a:effectLst/>
                <a:latin typeface="Times New Roman" panose="02020603050405020304" pitchFamily="18" charset="0"/>
                <a:ea typeface="Aldine401 BT"/>
                <a:cs typeface="Times New Roman" panose="02020603050405020304" pitchFamily="18" charset="0"/>
              </a:rPr>
              <a:t>:</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986814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8E8CF6-1E6E-6019-0A71-BA6F68054F38}"/>
              </a:ext>
            </a:extLst>
          </p:cNvPr>
          <p:cNvSpPr>
            <a:spLocks noGrp="1"/>
          </p:cNvSpPr>
          <p:nvPr>
            <p:ph idx="1"/>
          </p:nvPr>
        </p:nvSpPr>
        <p:spPr>
          <a:xfrm>
            <a:off x="838200" y="1049311"/>
            <a:ext cx="10515600" cy="5127652"/>
          </a:xfrm>
        </p:spPr>
        <p:txBody>
          <a:bodyPr/>
          <a:lstStyle/>
          <a:p>
            <a:pPr marL="342900" lvl="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Aldine401 BT"/>
                <a:cs typeface="Noto Sans Symbols"/>
              </a:rPr>
              <a:t>It should be short, concise and precise</a:t>
            </a:r>
            <a:endParaRPr lang="en-KE" sz="24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Aldine401 BT"/>
                <a:cs typeface="Noto Sans Symbols"/>
              </a:rPr>
              <a:t>It avoids words that can have several interpretations</a:t>
            </a:r>
            <a:endParaRPr lang="en-KE" sz="24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Aldine401 BT"/>
                <a:cs typeface="Noto Sans Symbols"/>
              </a:rPr>
              <a:t>It should have a clear focus </a:t>
            </a:r>
            <a:endParaRPr lang="en-KE" sz="2400" dirty="0">
              <a:effectLst/>
              <a:latin typeface="Noto Sans Symbols"/>
              <a:ea typeface="Noto Sans Symbols"/>
              <a:cs typeface="Noto Sans Symbols"/>
            </a:endParaRPr>
          </a:p>
          <a:p>
            <a:pPr marL="342900" lvl="0" indent="-342900" algn="just">
              <a:lnSpc>
                <a:spcPct val="150000"/>
              </a:lnSpc>
              <a:spcAft>
                <a:spcPts val="1000"/>
              </a:spcAft>
              <a:buFont typeface="Arial" panose="020B0604020202020204" pitchFamily="34" charset="0"/>
              <a:buChar char="●"/>
            </a:pPr>
            <a:r>
              <a:rPr lang="en-US" sz="2400" dirty="0">
                <a:effectLst/>
                <a:latin typeface="Times New Roman" panose="02020603050405020304" pitchFamily="18" charset="0"/>
                <a:ea typeface="Aldine401 BT"/>
                <a:cs typeface="Noto Sans Symbols"/>
              </a:rPr>
              <a:t>It relates only one construct of the independent variable to the dependent variable.</a:t>
            </a:r>
            <a:endParaRPr lang="en-KE" sz="2400" dirty="0">
              <a:effectLst/>
              <a:latin typeface="Noto Sans Symbols"/>
              <a:ea typeface="Noto Sans Symbols"/>
              <a:cs typeface="Noto Sans Symbols"/>
            </a:endParaRPr>
          </a:p>
          <a:p>
            <a:endParaRPr lang="en-KE" dirty="0"/>
          </a:p>
        </p:txBody>
      </p:sp>
    </p:spTree>
    <p:extLst>
      <p:ext uri="{BB962C8B-B14F-4D97-AF65-F5344CB8AC3E}">
        <p14:creationId xmlns:p14="http://schemas.microsoft.com/office/powerpoint/2010/main" val="1122788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D259CA-D3FA-E116-4F5A-AF52C1F45711}"/>
              </a:ext>
            </a:extLst>
          </p:cNvPr>
          <p:cNvSpPr>
            <a:spLocks noGrp="1"/>
          </p:cNvSpPr>
          <p:nvPr>
            <p:ph idx="1"/>
          </p:nvPr>
        </p:nvSpPr>
        <p:spPr>
          <a:xfrm>
            <a:off x="838200" y="944380"/>
            <a:ext cx="10515600" cy="5232583"/>
          </a:xfrm>
        </p:spPr>
        <p:txBody>
          <a:bodyPr/>
          <a:lstStyle/>
          <a:p>
            <a:pPr marL="0" indent="0" algn="just">
              <a:lnSpc>
                <a:spcPct val="150000"/>
              </a:lnSpc>
              <a:buNone/>
            </a:pPr>
            <a:r>
              <a:rPr lang="en-KE" sz="2400" b="1" i="1" dirty="0">
                <a:effectLst/>
                <a:latin typeface="Times New Roman" panose="02020603050405020304" pitchFamily="18" charset="0"/>
                <a:ea typeface="Aldine401 BT"/>
                <a:cs typeface="Times New Roman" panose="02020603050405020304" pitchFamily="18" charset="0"/>
              </a:rPr>
              <a:t>Measurable: </a:t>
            </a:r>
            <a:r>
              <a:rPr lang="en-KE" sz="2400" dirty="0">
                <a:effectLst/>
                <a:latin typeface="Times New Roman" panose="02020603050405020304" pitchFamily="18" charset="0"/>
                <a:ea typeface="Aldine401 BT"/>
                <a:cs typeface="Times New Roman" panose="02020603050405020304" pitchFamily="18" charset="0"/>
              </a:rPr>
              <a:t>An objective is measurable if it is stated in terms of an observable and measurable outcome. A measurable objective has the following characteristics</a:t>
            </a:r>
            <a:r>
              <a:rPr lang="en-US" sz="2400" dirty="0">
                <a:effectLst/>
                <a:latin typeface="Times New Roman" panose="02020603050405020304" pitchFamily="18" charset="0"/>
                <a:ea typeface="Aldine401 BT"/>
                <a:cs typeface="Times New Roman" panose="02020603050405020304" pitchFamily="18" charset="0"/>
              </a:rPr>
              <a: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Aldine401 BT"/>
                <a:cs typeface="Noto Sans Symbols"/>
              </a:rPr>
              <a:t>Uses active verbs</a:t>
            </a:r>
            <a:endParaRPr lang="en-KE" sz="24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Aldine401 BT"/>
                <a:cs typeface="Noto Sans Symbols"/>
              </a:rPr>
              <a:t>Lacks ambiguity and vagueness.</a:t>
            </a:r>
            <a:endParaRPr lang="en-KE" sz="2400" dirty="0">
              <a:effectLst/>
              <a:latin typeface="Noto Sans Symbols"/>
              <a:ea typeface="Noto Sans Symbols"/>
              <a:cs typeface="Noto Sans Symbols"/>
            </a:endParaRPr>
          </a:p>
          <a:p>
            <a:pPr marL="342900" lvl="0" indent="-342900" algn="just">
              <a:lnSpc>
                <a:spcPct val="150000"/>
              </a:lnSpc>
              <a:spcAft>
                <a:spcPts val="1000"/>
              </a:spcAft>
              <a:buFont typeface="Arial" panose="020B0604020202020204" pitchFamily="34" charset="0"/>
              <a:buChar char="●"/>
            </a:pPr>
            <a:r>
              <a:rPr lang="en-US" sz="2400" dirty="0">
                <a:effectLst/>
                <a:latin typeface="Times New Roman" panose="02020603050405020304" pitchFamily="18" charset="0"/>
                <a:ea typeface="Aldine401 BT"/>
                <a:cs typeface="Noto Sans Symbols"/>
              </a:rPr>
              <a:t>Does not contain words which are open to many interpretations. Such words include: know, understand, appreciate and so on. Instead use words such as determine, establish, find out and so on. </a:t>
            </a:r>
            <a:endParaRPr lang="en-KE" sz="2400" dirty="0">
              <a:effectLst/>
              <a:latin typeface="Noto Sans Symbols"/>
              <a:ea typeface="Noto Sans Symbols"/>
              <a:cs typeface="Noto Sans Symbols"/>
            </a:endParaRPr>
          </a:p>
          <a:p>
            <a:endParaRPr lang="en-KE" dirty="0"/>
          </a:p>
        </p:txBody>
      </p:sp>
    </p:spTree>
    <p:extLst>
      <p:ext uri="{BB962C8B-B14F-4D97-AF65-F5344CB8AC3E}">
        <p14:creationId xmlns:p14="http://schemas.microsoft.com/office/powerpoint/2010/main" val="2299435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E461A0-27E8-2C0F-3330-088D87776000}"/>
              </a:ext>
            </a:extLst>
          </p:cNvPr>
          <p:cNvSpPr>
            <a:spLocks noGrp="1"/>
          </p:cNvSpPr>
          <p:nvPr>
            <p:ph idx="1"/>
          </p:nvPr>
        </p:nvSpPr>
        <p:spPr>
          <a:xfrm>
            <a:off x="838200" y="959370"/>
            <a:ext cx="10515600" cy="5217593"/>
          </a:xfrm>
        </p:spPr>
        <p:txBody>
          <a:bodyPr>
            <a:normAutofit lnSpcReduction="10000"/>
          </a:bodyPr>
          <a:lstStyle/>
          <a:p>
            <a:pPr marL="0" indent="0" algn="just">
              <a:lnSpc>
                <a:spcPct val="150000"/>
              </a:lnSpc>
              <a:buNone/>
            </a:pPr>
            <a:r>
              <a:rPr lang="en-US" sz="2400" b="1" i="1" dirty="0">
                <a:effectLst/>
                <a:latin typeface="Times New Roman" panose="02020603050405020304" pitchFamily="18" charset="0"/>
                <a:ea typeface="Aldine401 BT"/>
                <a:cs typeface="Times New Roman" panose="02020603050405020304" pitchFamily="18" charset="0"/>
              </a:rPr>
              <a:t>Achievable</a:t>
            </a:r>
            <a:r>
              <a:rPr lang="en-KE" sz="2400" b="1" i="1" dirty="0">
                <a:effectLst/>
                <a:latin typeface="Times New Roman" panose="02020603050405020304" pitchFamily="18" charset="0"/>
                <a:ea typeface="Aldine401 BT"/>
                <a:cs typeface="Times New Roman" panose="02020603050405020304" pitchFamily="18" charset="0"/>
              </a:rPr>
              <a:t>: </a:t>
            </a:r>
            <a:r>
              <a:rPr lang="en-KE" sz="2400" dirty="0">
                <a:effectLst/>
                <a:latin typeface="Times New Roman" panose="02020603050405020304" pitchFamily="18" charset="0"/>
                <a:ea typeface="Aldine401 BT"/>
                <a:cs typeface="Times New Roman" panose="02020603050405020304" pitchFamily="18" charset="0"/>
              </a:rPr>
              <a:t>An objective is</a:t>
            </a:r>
            <a:r>
              <a:rPr lang="en-US" sz="2400" dirty="0">
                <a:effectLst/>
                <a:latin typeface="Times New Roman" panose="02020603050405020304" pitchFamily="18" charset="0"/>
                <a:ea typeface="Aldine401 BT"/>
                <a:cs typeface="Times New Roman" panose="02020603050405020304" pitchFamily="18" charset="0"/>
              </a:rPr>
              <a:t> achievable </a:t>
            </a:r>
            <a:r>
              <a:rPr lang="en-KE" sz="2400" dirty="0">
                <a:effectLst/>
                <a:latin typeface="Times New Roman" panose="02020603050405020304" pitchFamily="18" charset="0"/>
                <a:ea typeface="Aldine401 BT"/>
                <a:cs typeface="Times New Roman" panose="02020603050405020304" pitchFamily="18" charset="0"/>
              </a:rPr>
              <a:t>if it can be </a:t>
            </a:r>
            <a:r>
              <a:rPr lang="en-US" sz="2400" dirty="0">
                <a:effectLst/>
                <a:latin typeface="Times New Roman" panose="02020603050405020304" pitchFamily="18" charset="0"/>
                <a:ea typeface="Aldine401 BT"/>
                <a:cs typeface="Times New Roman" panose="02020603050405020304" pitchFamily="18" charset="0"/>
              </a:rPr>
              <a:t>addressed</a:t>
            </a:r>
            <a:r>
              <a:rPr lang="en-KE" sz="2400" dirty="0">
                <a:effectLst/>
                <a:latin typeface="Times New Roman" panose="02020603050405020304" pitchFamily="18" charset="0"/>
                <a:ea typeface="Aldine401 BT"/>
                <a:cs typeface="Times New Roman" panose="02020603050405020304" pitchFamily="18" charset="0"/>
              </a:rPr>
              <a:t> through the collection of data. </a:t>
            </a:r>
            <a:r>
              <a:rPr lang="en-US" sz="2400" dirty="0">
                <a:effectLst/>
                <a:latin typeface="Times New Roman" panose="02020603050405020304" pitchFamily="18" charset="0"/>
                <a:ea typeface="Aldine401 BT"/>
                <a:cs typeface="Times New Roman" panose="02020603050405020304" pitchFamily="18" charset="0"/>
              </a:rPr>
              <a:t>Moreover, an achievable objective should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be</a:t>
            </a:r>
            <a:r>
              <a:rPr lang="en-US" sz="2400" i="1" dirty="0">
                <a:solidFill>
                  <a:srgbClr val="000000"/>
                </a:solidFill>
                <a:effectLst/>
                <a:latin typeface="Times New Roman" panose="02020603050405020304" pitchFamily="18" charset="0"/>
                <a:ea typeface="Aldine401 BT"/>
                <a:cs typeface="Times New Roman" panose="02020603050405020304" pitchFamily="18" charset="0"/>
              </a:rPr>
              <a:t>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manageable, meaning that </a:t>
            </a:r>
            <a:r>
              <a:rPr lang="en-KE" sz="2400" dirty="0">
                <a:effectLst/>
                <a:latin typeface="Times New Roman" panose="02020603050405020304" pitchFamily="18" charset="0"/>
                <a:ea typeface="Aldine401 BT"/>
                <a:cs typeface="Times New Roman" panose="02020603050405020304" pitchFamily="18" charset="0"/>
              </a:rPr>
              <a:t>it can be accomplished within the constraints of the available resources such as finance</a:t>
            </a:r>
            <a:r>
              <a:rPr lang="en-US" sz="2400" dirty="0">
                <a:effectLst/>
                <a:latin typeface="Times New Roman" panose="02020603050405020304" pitchFamily="18" charset="0"/>
                <a:ea typeface="Aldine401 BT"/>
                <a:cs typeface="Times New Roman" panose="02020603050405020304" pitchFamily="18" charset="0"/>
              </a:rPr>
              <a:t>s,</a:t>
            </a:r>
            <a:r>
              <a:rPr lang="en-KE" sz="2400" dirty="0">
                <a:effectLst/>
                <a:latin typeface="Times New Roman" panose="02020603050405020304" pitchFamily="18" charset="0"/>
                <a:ea typeface="Aldine401 BT"/>
                <a:cs typeface="Times New Roman" panose="02020603050405020304" pitchFamily="18" charset="0"/>
              </a:rPr>
              <a:t> equipment, </a:t>
            </a:r>
            <a:r>
              <a:rPr lang="en-US" sz="2400" dirty="0">
                <a:effectLst/>
                <a:latin typeface="Times New Roman" panose="02020603050405020304" pitchFamily="18" charset="0"/>
                <a:ea typeface="Aldine401 BT"/>
                <a:cs typeface="Times New Roman" panose="02020603050405020304" pitchFamily="18" charset="0"/>
              </a:rPr>
              <a:t>time and </a:t>
            </a:r>
            <a:r>
              <a:rPr lang="en-KE" sz="2400" dirty="0">
                <a:effectLst/>
                <a:latin typeface="Times New Roman" panose="02020603050405020304" pitchFamily="18" charset="0"/>
                <a:ea typeface="Aldine401 BT"/>
                <a:cs typeface="Times New Roman" panose="02020603050405020304" pitchFamily="18" charset="0"/>
              </a:rPr>
              <a:t>human</a:t>
            </a:r>
            <a:r>
              <a:rPr lang="en-US" sz="2400" dirty="0">
                <a:effectLst/>
                <a:latin typeface="Times New Roman" panose="02020603050405020304" pitchFamily="18" charset="0"/>
                <a:ea typeface="Aldine401 BT"/>
                <a:cs typeface="Times New Roman" panose="02020603050405020304" pitchFamily="18" charset="0"/>
              </a:rPr>
              <a:t>-related resources.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400" b="1" i="1" dirty="0">
                <a:effectLst/>
                <a:latin typeface="Times New Roman" panose="02020603050405020304" pitchFamily="18" charset="0"/>
                <a:ea typeface="Aldine401 BT"/>
                <a:cs typeface="Times New Roman" panose="02020603050405020304" pitchFamily="18" charset="0"/>
              </a:rPr>
              <a:t>Realistic: </a:t>
            </a:r>
            <a:r>
              <a:rPr lang="en-KE" sz="2400" dirty="0">
                <a:effectLst/>
                <a:latin typeface="Times New Roman" panose="02020603050405020304" pitchFamily="18" charset="0"/>
                <a:ea typeface="Aldine401 BT"/>
                <a:cs typeface="Times New Roman" panose="02020603050405020304" pitchFamily="18" charset="0"/>
              </a:rPr>
              <a:t>A realistic objective is that which has a reasonable level of difficulty. Thus</a:t>
            </a:r>
            <a:r>
              <a:rPr lang="en-US" sz="2400" dirty="0">
                <a:effectLst/>
                <a:latin typeface="Times New Roman" panose="02020603050405020304" pitchFamily="18" charset="0"/>
                <a:ea typeface="Aldine401 BT"/>
                <a:cs typeface="Times New Roman" panose="02020603050405020304" pitchFamily="18" charset="0"/>
              </a:rPr>
              <a:t>,</a:t>
            </a:r>
            <a:r>
              <a:rPr lang="en-KE" sz="2400" dirty="0">
                <a:effectLst/>
                <a:latin typeface="Times New Roman" panose="02020603050405020304" pitchFamily="18" charset="0"/>
                <a:ea typeface="Aldine401 BT"/>
                <a:cs typeface="Times New Roman" panose="02020603050405020304" pitchFamily="18" charset="0"/>
              </a:rPr>
              <a:t> it should neither be too hard nor too simple.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400" b="1" i="1" dirty="0">
                <a:effectLst/>
                <a:latin typeface="Times New Roman" panose="02020603050405020304" pitchFamily="18" charset="0"/>
                <a:ea typeface="Aldine401 BT"/>
                <a:cs typeface="Times New Roman" panose="02020603050405020304" pitchFamily="18" charset="0"/>
              </a:rPr>
              <a:t>Time-bound: </a:t>
            </a:r>
            <a:r>
              <a:rPr lang="en-KE" sz="2400" dirty="0">
                <a:effectLst/>
                <a:latin typeface="Times New Roman" panose="02020603050405020304" pitchFamily="18" charset="0"/>
                <a:ea typeface="Aldine401 BT"/>
                <a:cs typeface="Times New Roman" panose="02020603050405020304" pitchFamily="18" charset="0"/>
              </a:rPr>
              <a:t>It should be</a:t>
            </a:r>
            <a:r>
              <a:rPr lang="en-KE" sz="2400" b="1" i="1" dirty="0">
                <a:effectLst/>
                <a:latin typeface="Times New Roman" panose="02020603050405020304" pitchFamily="18" charset="0"/>
                <a:ea typeface="Aldine401 BT"/>
                <a:cs typeface="Times New Roman" panose="02020603050405020304" pitchFamily="18" charset="0"/>
              </a:rPr>
              <a:t> </a:t>
            </a:r>
            <a:r>
              <a:rPr lang="en-KE" sz="2400" dirty="0">
                <a:effectLst/>
                <a:latin typeface="Times New Roman" panose="02020603050405020304" pitchFamily="18" charset="0"/>
                <a:ea typeface="Aldine401 BT"/>
                <a:cs typeface="Times New Roman" panose="02020603050405020304" pitchFamily="18" charset="0"/>
              </a:rPr>
              <a:t>possible to accomplish the objective within the available time. A researcher should not set out to investigate an objective that cannot be achieved within the stipulated time frame.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0610078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0D1B45-CDFF-8E7F-C13B-1445AE1F1D76}"/>
              </a:ext>
            </a:extLst>
          </p:cNvPr>
          <p:cNvSpPr>
            <a:spLocks noGrp="1"/>
          </p:cNvSpPr>
          <p:nvPr>
            <p:ph idx="1"/>
          </p:nvPr>
        </p:nvSpPr>
        <p:spPr>
          <a:xfrm>
            <a:off x="838200" y="764498"/>
            <a:ext cx="10515600" cy="5412465"/>
          </a:xfrm>
        </p:spPr>
        <p:txBody>
          <a:bodyPr/>
          <a:lstStyle/>
          <a:p>
            <a:pPr marL="0" indent="0" algn="just">
              <a:lnSpc>
                <a:spcPct val="150000"/>
              </a:lnSpc>
              <a:buNone/>
            </a:pPr>
            <a:r>
              <a:rPr lang="en-KE" sz="2400" b="1" dirty="0">
                <a:solidFill>
                  <a:srgbClr val="000000"/>
                </a:solidFill>
                <a:effectLst/>
                <a:latin typeface="Times New Roman" panose="02020603050405020304" pitchFamily="18" charset="0"/>
                <a:ea typeface="Aldine401 BT"/>
                <a:cs typeface="Times New Roman" panose="02020603050405020304" pitchFamily="18" charset="0"/>
              </a:rPr>
              <a:t>A good research objective should clearly indicate the target population.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The target population is essential for three primary reasons: </a:t>
            </a:r>
            <a:endParaRPr lang="en-US" sz="2400" dirty="0">
              <a:solidFill>
                <a:srgbClr val="000000"/>
              </a:solidFill>
              <a:effectLst/>
              <a:latin typeface="Times New Roman" panose="02020603050405020304" pitchFamily="18" charset="0"/>
              <a:ea typeface="Aldine401 BT"/>
              <a:cs typeface="Times New Roman" panose="02020603050405020304" pitchFamily="18" charset="0"/>
            </a:endParaRPr>
          </a:p>
          <a:p>
            <a:pPr algn="just">
              <a:lnSpc>
                <a:spcPct val="150000"/>
              </a:lnSpc>
            </a:pPr>
            <a:r>
              <a:rPr lang="en-US" sz="2400" dirty="0">
                <a:solidFill>
                  <a:srgbClr val="000000"/>
                </a:solidFill>
                <a:effectLst/>
                <a:latin typeface="Times New Roman" panose="02020603050405020304" pitchFamily="18" charset="0"/>
                <a:ea typeface="Aldine401 BT"/>
                <a:cs typeface="Times New Roman" panose="02020603050405020304" pitchFamily="18" charset="0"/>
              </a:rPr>
              <a:t>It 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ets clear direction on the scope and objective of the study and data type</a:t>
            </a:r>
          </a:p>
          <a:p>
            <a:pPr algn="just">
              <a:lnSpc>
                <a:spcPct val="150000"/>
              </a:lnSpc>
            </a:pPr>
            <a:r>
              <a:rPr lang="en-KE" sz="2400" dirty="0">
                <a:solidFill>
                  <a:srgbClr val="000000"/>
                </a:solidFill>
                <a:latin typeface="Times New Roman" panose="02020603050405020304" pitchFamily="18" charset="0"/>
                <a:ea typeface="Aldine401 BT"/>
                <a:cs typeface="Times New Roman" panose="02020603050405020304" pitchFamily="18" charset="0"/>
              </a:rPr>
              <a:t>It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defines the characteristic variables of the individuals who qualify for the study</a:t>
            </a:r>
          </a:p>
          <a:p>
            <a:pPr algn="just">
              <a:lnSpc>
                <a:spcPct val="150000"/>
              </a:lnSpc>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It provides the scope of the total population or universe for determining sample size</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buNone/>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A research objective should indicate the variables to be investigated and the relationship between them.</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5310162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7913E3EA-78C4-B2D6-5701-2F2D82336452}"/>
              </a:ext>
            </a:extLst>
          </p:cNvPr>
          <p:cNvSpPr>
            <a:spLocks noGrp="1"/>
          </p:cNvSpPr>
          <p:nvPr>
            <p:ph idx="1"/>
          </p:nvPr>
        </p:nvSpPr>
        <p:spPr>
          <a:xfrm>
            <a:off x="838200" y="689548"/>
            <a:ext cx="10515600" cy="5487415"/>
          </a:xfrm>
        </p:spPr>
        <p:txBody>
          <a:bodyPr>
            <a:normAutofit fontScale="85000" lnSpcReduction="10000"/>
          </a:bodyPr>
          <a:lstStyle/>
          <a:p>
            <a:pPr marL="0" indent="0" algn="ctr">
              <a:lnSpc>
                <a:spcPct val="130000"/>
              </a:lnSpc>
              <a:spcBef>
                <a:spcPts val="600"/>
              </a:spcBef>
              <a:spcAft>
                <a:spcPts val="600"/>
              </a:spcAft>
              <a:buNone/>
            </a:pPr>
            <a:r>
              <a:rPr lang="en-US" sz="2400" b="1" dirty="0">
                <a:effectLst/>
                <a:latin typeface="Times New Roman" panose="02020603050405020304" pitchFamily="18" charset="0"/>
                <a:ea typeface="Aldine401 BT"/>
                <a:cs typeface="Times New Roman" panose="02020603050405020304" pitchFamily="18" charset="0"/>
              </a:rPr>
              <a:t>EXAMPLE 1</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20000"/>
              </a:lnSpc>
              <a:spcBef>
                <a:spcPts val="600"/>
              </a:spcBef>
              <a:spcAft>
                <a:spcPts val="0"/>
              </a:spcAft>
              <a:buFont typeface="+mj-lt"/>
              <a:buAutoNum type="alphaLcParenR"/>
            </a:pPr>
            <a:r>
              <a:rPr lang="en-KE" sz="2400" b="1" dirty="0">
                <a:solidFill>
                  <a:srgbClr val="000000"/>
                </a:solidFill>
                <a:effectLst/>
                <a:latin typeface="Times New Roman" panose="02020603050405020304" pitchFamily="18" charset="0"/>
                <a:ea typeface="Aldine401 BT"/>
                <a:cs typeface="Times New Roman" panose="02020603050405020304" pitchFamily="18" charset="0"/>
              </a:rPr>
              <a:t>Title</a:t>
            </a:r>
            <a:r>
              <a:rPr lang="en-US" sz="2400" b="1" dirty="0">
                <a:solidFill>
                  <a:srgbClr val="000000"/>
                </a:solidFill>
                <a:effectLst/>
                <a:latin typeface="Times New Roman" panose="02020603050405020304" pitchFamily="18" charset="0"/>
                <a:ea typeface="Aldine401 BT"/>
                <a:cs typeface="Times New Roman" panose="02020603050405020304" pitchFamily="18" charset="0"/>
              </a:rPr>
              <a:t> of the Research Study</a:t>
            </a:r>
            <a:r>
              <a:rPr lang="en-KE" sz="2400" b="1" dirty="0">
                <a:solidFill>
                  <a:srgbClr val="000000"/>
                </a:solidFill>
                <a:effectLst/>
                <a:latin typeface="Times New Roman" panose="02020603050405020304" pitchFamily="18" charset="0"/>
                <a:ea typeface="Aldine401 BT"/>
                <a:cs typeface="Times New Roman" panose="02020603050405020304" pitchFamily="18" charset="0"/>
              </a:rPr>
              <a:t>:</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 effects of social media on corporate branding by universities: A </a:t>
            </a:r>
          </a:p>
          <a:p>
            <a:pPr marL="0" lvl="0" indent="0" algn="just">
              <a:lnSpc>
                <a:spcPct val="120000"/>
              </a:lnSpc>
              <a:spcBef>
                <a:spcPts val="600"/>
              </a:spcBef>
              <a:spcAft>
                <a:spcPts val="0"/>
              </a:spcAft>
              <a:buNone/>
            </a:pPr>
            <a:r>
              <a:rPr lang="en-US" sz="2400" dirty="0">
                <a:solidFill>
                  <a:srgbClr val="000000"/>
                </a:solidFill>
                <a:latin typeface="Times New Roman" panose="02020603050405020304" pitchFamily="18" charset="0"/>
                <a:ea typeface="Aldine401 BT"/>
                <a:cs typeface="Times New Roman" panose="02020603050405020304" pitchFamily="18" charset="0"/>
              </a:rPr>
              <a:t>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Case Study of St. Paul’s University</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20000"/>
              </a:lnSpc>
              <a:spcBef>
                <a:spcPts val="600"/>
              </a:spcBef>
              <a:spcAft>
                <a:spcPts val="0"/>
              </a:spcAft>
              <a:buNone/>
            </a:pP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20000"/>
              </a:lnSpc>
              <a:buFont typeface="+mj-lt"/>
              <a:buAutoNum type="alphaLcParenR"/>
            </a:pPr>
            <a:r>
              <a:rPr lang="en-US" sz="2400" b="1" dirty="0">
                <a:solidFill>
                  <a:srgbClr val="000000"/>
                </a:solidFill>
                <a:effectLst/>
                <a:latin typeface="Times New Roman" panose="02020603050405020304" pitchFamily="18" charset="0"/>
                <a:ea typeface="Aldine401 BT"/>
                <a:cs typeface="Times New Roman" panose="02020603050405020304" pitchFamily="18" charset="0"/>
              </a:rPr>
              <a:t>Research </a:t>
            </a:r>
            <a:r>
              <a:rPr lang="en-KE" sz="2400" b="1" dirty="0">
                <a:solidFill>
                  <a:srgbClr val="000000"/>
                </a:solidFill>
                <a:effectLst/>
                <a:latin typeface="Times New Roman" panose="02020603050405020304" pitchFamily="18" charset="0"/>
                <a:ea typeface="Aldine401 BT"/>
                <a:cs typeface="Times New Roman" panose="02020603050405020304" pitchFamily="18" charset="0"/>
              </a:rPr>
              <a:t>Objectives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20000"/>
              </a:lnSpc>
              <a:buNone/>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The specific objectives of this study are: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2400" dirty="0">
                <a:solidFill>
                  <a:srgbClr val="000000"/>
                </a:solidFill>
                <a:effectLst/>
                <a:latin typeface="Times New Roman" panose="02020603050405020304" pitchFamily="18" charset="0"/>
                <a:ea typeface="Aldine401 BT"/>
                <a:cs typeface="Times New Roman" panose="02020603050405020304" pitchFamily="18" charset="0"/>
              </a:rPr>
              <a:t>To identify the social media platforms used for corporate branding by St. Paul’s University.</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2400" dirty="0">
                <a:solidFill>
                  <a:srgbClr val="000000"/>
                </a:solidFill>
                <a:effectLst/>
                <a:latin typeface="Times New Roman" panose="02020603050405020304" pitchFamily="18" charset="0"/>
                <a:ea typeface="Aldine401 BT"/>
                <a:cs typeface="Times New Roman" panose="02020603050405020304" pitchFamily="18" charset="0"/>
              </a:rPr>
              <a:t>To determine the ways in which social media is used for corporate branding by St. Paul’s University.</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2400" dirty="0">
                <a:solidFill>
                  <a:srgbClr val="000000"/>
                </a:solidFill>
                <a:effectLst/>
                <a:latin typeface="Times New Roman" panose="02020603050405020304" pitchFamily="18" charset="0"/>
                <a:ea typeface="Aldine401 BT"/>
                <a:cs typeface="Times New Roman" panose="02020603050405020304" pitchFamily="18" charset="0"/>
              </a:rPr>
              <a:t>To f</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ind out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how social media has affected the corporate branding of St. Paul’s University.</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775965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7FD642-D19B-9194-E343-48E803DAE334}"/>
              </a:ext>
            </a:extLst>
          </p:cNvPr>
          <p:cNvSpPr>
            <a:spLocks noGrp="1"/>
          </p:cNvSpPr>
          <p:nvPr>
            <p:ph idx="1"/>
          </p:nvPr>
        </p:nvSpPr>
        <p:spPr>
          <a:xfrm>
            <a:off x="838200" y="1184223"/>
            <a:ext cx="10515600" cy="4992740"/>
          </a:xfrm>
        </p:spPr>
        <p:txBody>
          <a:bodyPr/>
          <a:lstStyle/>
          <a:p>
            <a:pPr marL="0" indent="0" algn="just">
              <a:lnSpc>
                <a:spcPct val="150000"/>
              </a:lnSpc>
              <a:buNone/>
            </a:pPr>
            <a:r>
              <a:rPr lang="en-KE" sz="2400" b="1" dirty="0">
                <a:solidFill>
                  <a:srgbClr val="000000"/>
                </a:solidFill>
                <a:effectLst/>
                <a:latin typeface="Times New Roman" panose="02020603050405020304" pitchFamily="18" charset="0"/>
                <a:ea typeface="Aldine401 BT"/>
                <a:cs typeface="Times New Roman" panose="02020603050405020304" pitchFamily="18" charset="0"/>
              </a:rPr>
              <a:t>Research Questions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2400" dirty="0">
                <a:solidFill>
                  <a:srgbClr val="000000"/>
                </a:solidFill>
                <a:effectLst/>
                <a:latin typeface="Times New Roman" panose="02020603050405020304" pitchFamily="18" charset="0"/>
                <a:ea typeface="Aldine401 BT"/>
                <a:cs typeface="Times New Roman" panose="02020603050405020304" pitchFamily="18" charset="0"/>
              </a:rPr>
              <a:t>1. Which social media platforms are used for corporate branding by St. Paul’s University?</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startAt="2"/>
            </a:pPr>
            <a:r>
              <a:rPr lang="en-US" sz="2400" dirty="0">
                <a:solidFill>
                  <a:srgbClr val="000000"/>
                </a:solidFill>
                <a:effectLst/>
                <a:latin typeface="Times New Roman" panose="02020603050405020304" pitchFamily="18" charset="0"/>
                <a:ea typeface="Aldine401 BT"/>
              </a:rPr>
              <a:t>In what ways is social media used for corporate branding by St. Paul’s University?</a:t>
            </a:r>
            <a:endParaRPr lang="en-KE" sz="2400" dirty="0">
              <a:effectLst/>
              <a:latin typeface="Calibri" panose="020F0502020204030204" pitchFamily="34" charset="0"/>
              <a:ea typeface="Calibri" panose="020F0502020204030204" pitchFamily="34" charset="0"/>
            </a:endParaRPr>
          </a:p>
          <a:p>
            <a:pPr marL="342900" lvl="0" indent="-342900" algn="just">
              <a:lnSpc>
                <a:spcPct val="150000"/>
              </a:lnSpc>
              <a:spcAft>
                <a:spcPts val="1000"/>
              </a:spcAft>
              <a:buFont typeface="+mj-lt"/>
              <a:buAutoNum type="arabicPeriod" startAt="2"/>
            </a:pPr>
            <a:r>
              <a:rPr lang="en-US" sz="2400" dirty="0">
                <a:solidFill>
                  <a:srgbClr val="000000"/>
                </a:solidFill>
                <a:effectLst/>
                <a:latin typeface="Times New Roman" panose="02020603050405020304" pitchFamily="18" charset="0"/>
                <a:ea typeface="Aldine401 BT"/>
              </a:rPr>
              <a:t>How has social media affected corporate branding by St. Paul’s University?</a:t>
            </a:r>
            <a:endParaRPr lang="en-KE" sz="2400" dirty="0">
              <a:effectLst/>
              <a:latin typeface="Calibri" panose="020F0502020204030204" pitchFamily="34" charset="0"/>
              <a:ea typeface="Calibri" panose="020F0502020204030204" pitchFamily="34" charset="0"/>
            </a:endParaRPr>
          </a:p>
          <a:p>
            <a:endParaRPr lang="en-KE" dirty="0"/>
          </a:p>
        </p:txBody>
      </p:sp>
    </p:spTree>
    <p:extLst>
      <p:ext uri="{BB962C8B-B14F-4D97-AF65-F5344CB8AC3E}">
        <p14:creationId xmlns:p14="http://schemas.microsoft.com/office/powerpoint/2010/main" val="19356498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76C3DA-FABE-8DA6-214F-DEFE9750E497}"/>
              </a:ext>
            </a:extLst>
          </p:cNvPr>
          <p:cNvSpPr>
            <a:spLocks noGrp="1"/>
          </p:cNvSpPr>
          <p:nvPr>
            <p:ph idx="1"/>
          </p:nvPr>
        </p:nvSpPr>
        <p:spPr>
          <a:xfrm>
            <a:off x="838200" y="659568"/>
            <a:ext cx="10515600" cy="5756222"/>
          </a:xfrm>
        </p:spPr>
        <p:txBody>
          <a:bodyPr>
            <a:normAutofit fontScale="92500" lnSpcReduction="10000"/>
          </a:bodyPr>
          <a:lstStyle/>
          <a:p>
            <a:pPr marL="0" indent="0" algn="ctr">
              <a:lnSpc>
                <a:spcPct val="120000"/>
              </a:lnSpc>
              <a:buNone/>
            </a:pPr>
            <a:r>
              <a:rPr lang="en-US" sz="2000" b="1" dirty="0">
                <a:solidFill>
                  <a:srgbClr val="000000"/>
                </a:solidFill>
                <a:effectLst/>
                <a:latin typeface="Times New Roman" panose="02020603050405020304" pitchFamily="18" charset="0"/>
                <a:ea typeface="Aldine401 BT"/>
                <a:cs typeface="Times New Roman" panose="02020603050405020304" pitchFamily="18" charset="0"/>
              </a:rPr>
              <a:t>EXAMPLE 2</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20000"/>
              </a:lnSpc>
              <a:buNone/>
            </a:pPr>
            <a:r>
              <a:rPr lang="en-KE" sz="2000" b="1" dirty="0">
                <a:solidFill>
                  <a:srgbClr val="000000"/>
                </a:solidFill>
                <a:effectLst/>
                <a:latin typeface="Times New Roman" panose="02020603050405020304" pitchFamily="18" charset="0"/>
                <a:ea typeface="Aldine401 BT"/>
                <a:cs typeface="Times New Roman" panose="02020603050405020304" pitchFamily="18" charset="0"/>
              </a:rPr>
              <a:t>Objectives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20000"/>
              </a:lnSpc>
              <a:buNone/>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The specific objectives of this study are to:</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Understand and describe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the social media platforms used for corporate branding by St. Paul’s University.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Appreciate preparedness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of the ways in which social media is used for corporate branding by St. Paul’s University.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r>
              <a:rPr lang="en-US" sz="2000" b="1" dirty="0">
                <a:solidFill>
                  <a:srgbClr val="000000"/>
                </a:solidFill>
                <a:effectLst/>
                <a:latin typeface="Times New Roman" panose="02020603050405020304" pitchFamily="18" charset="0"/>
                <a:ea typeface="Aldine401 BT"/>
                <a:cs typeface="Times New Roman" panose="02020603050405020304" pitchFamily="18" charset="0"/>
              </a:rPr>
              <a:t>Question: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Point out the mistakes in the objectives stated in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example</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two.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r>
              <a:rPr lang="en-US" sz="2000" b="1" dirty="0">
                <a:solidFill>
                  <a:srgbClr val="000000"/>
                </a:solidFill>
                <a:effectLst/>
                <a:latin typeface="Times New Roman" panose="02020603050405020304" pitchFamily="18" charset="0"/>
                <a:ea typeface="Aldine401 BT"/>
                <a:cs typeface="Times New Roman" panose="02020603050405020304" pitchFamily="18" charset="0"/>
              </a:rPr>
              <a:t>Answer: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The verbs used are not measurable – </a:t>
            </a:r>
            <a:r>
              <a:rPr lang="en-US" sz="2000" b="1" dirty="0">
                <a:solidFill>
                  <a:srgbClr val="000000"/>
                </a:solidFill>
                <a:effectLst/>
                <a:latin typeface="Times New Roman" panose="02020603050405020304" pitchFamily="18" charset="0"/>
                <a:ea typeface="Aldine401 BT"/>
                <a:cs typeface="Times New Roman" panose="02020603050405020304" pitchFamily="18" charset="0"/>
              </a:rPr>
              <a:t>understand and appreciate</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Therefore, these objectives are not SMART. We should also avoid using more than one verb – </a:t>
            </a:r>
            <a:r>
              <a:rPr lang="en-US" sz="2000" b="1" dirty="0">
                <a:solidFill>
                  <a:srgbClr val="000000"/>
                </a:solidFill>
                <a:effectLst/>
                <a:latin typeface="Times New Roman" panose="02020603050405020304" pitchFamily="18" charset="0"/>
                <a:ea typeface="Aldine401 BT"/>
                <a:cs typeface="Times New Roman" panose="02020603050405020304" pitchFamily="18" charset="0"/>
              </a:rPr>
              <a:t>understand and describe.</a:t>
            </a:r>
            <a:endParaRPr lang="en-KE" sz="20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5948425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85059-1938-DA47-C9A6-2E01398E4381}"/>
              </a:ext>
            </a:extLst>
          </p:cNvPr>
          <p:cNvSpPr>
            <a:spLocks noGrp="1"/>
          </p:cNvSpPr>
          <p:nvPr>
            <p:ph type="title"/>
          </p:nvPr>
        </p:nvSpPr>
        <p:spPr>
          <a:xfrm>
            <a:off x="838200" y="365125"/>
            <a:ext cx="10515600" cy="744147"/>
          </a:xfrm>
        </p:spPr>
        <p:txBody>
          <a:bodyPr>
            <a:normAutofit fontScale="90000"/>
          </a:bodyPr>
          <a:lstStyle/>
          <a:p>
            <a:br>
              <a:rPr lang="en-KE" sz="2400" b="1" dirty="0">
                <a:effectLst/>
                <a:latin typeface="Arial" panose="020B0604020202020204" pitchFamily="34" charset="0"/>
                <a:ea typeface="Calibri" panose="020F0502020204030204" pitchFamily="34" charset="0"/>
                <a:cs typeface="Times New Roman" panose="02020603050405020304" pitchFamily="18" charset="0"/>
              </a:rPr>
            </a:br>
            <a:r>
              <a:rPr lang="en-KE" sz="2400" b="1" dirty="0">
                <a:effectLst/>
                <a:latin typeface="Arial" panose="020B0604020202020204" pitchFamily="34" charset="0"/>
                <a:ea typeface="Calibri" panose="020F0502020204030204" pitchFamily="34" charset="0"/>
                <a:cs typeface="Times New Roman" panose="02020603050405020304" pitchFamily="18" charset="0"/>
              </a:rPr>
              <a:t>Research Questions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A480A811-4B6A-AF07-7BC7-63716B52D4E8}"/>
              </a:ext>
            </a:extLst>
          </p:cNvPr>
          <p:cNvSpPr>
            <a:spLocks noGrp="1"/>
          </p:cNvSpPr>
          <p:nvPr>
            <p:ph idx="1"/>
          </p:nvPr>
        </p:nvSpPr>
        <p:spPr>
          <a:xfrm>
            <a:off x="838200" y="1229193"/>
            <a:ext cx="10515600" cy="4947770"/>
          </a:xfrm>
        </p:spPr>
        <p:txBody>
          <a:bodyPr>
            <a:normAutofit lnSpcReduction="10000"/>
          </a:bodyPr>
          <a:lstStyle/>
          <a:p>
            <a:r>
              <a:rPr lang="en-US" sz="2400" dirty="0">
                <a:effectLst/>
                <a:latin typeface="Times New Roman" panose="02020603050405020304" pitchFamily="18" charset="0"/>
                <a:ea typeface="Aldine401 BT"/>
                <a:cs typeface="Times New Roman" panose="02020603050405020304" pitchFamily="18" charset="0"/>
              </a:rPr>
              <a:t>R</a:t>
            </a:r>
            <a:r>
              <a:rPr lang="en-KE" sz="2400" dirty="0">
                <a:effectLst/>
                <a:latin typeface="Times New Roman" panose="02020603050405020304" pitchFamily="18" charset="0"/>
                <a:ea typeface="Aldine401 BT"/>
                <a:cs typeface="Times New Roman" panose="02020603050405020304" pitchFamily="18" charset="0"/>
              </a:rPr>
              <a:t>esearch question</a:t>
            </a:r>
            <a:r>
              <a:rPr lang="en-US" sz="2400" dirty="0">
                <a:effectLst/>
                <a:latin typeface="Times New Roman" panose="02020603050405020304" pitchFamily="18" charset="0"/>
                <a:ea typeface="Aldine401 BT"/>
                <a:cs typeface="Times New Roman" panose="02020603050405020304" pitchFamily="18" charset="0"/>
              </a:rPr>
              <a:t>s are</a:t>
            </a:r>
            <a:r>
              <a:rPr lang="en-KE" sz="2400" dirty="0">
                <a:effectLst/>
                <a:latin typeface="Times New Roman" panose="02020603050405020304" pitchFamily="18" charset="0"/>
                <a:ea typeface="Aldine401 BT"/>
                <a:cs typeface="Times New Roman" panose="02020603050405020304" pitchFamily="18" charset="0"/>
              </a:rPr>
              <a:t> question</a:t>
            </a:r>
            <a:r>
              <a:rPr lang="en-US" sz="2400" dirty="0">
                <a:effectLst/>
                <a:latin typeface="Times New Roman" panose="02020603050405020304" pitchFamily="18" charset="0"/>
                <a:ea typeface="Aldine401 BT"/>
                <a:cs typeface="Times New Roman" panose="02020603050405020304" pitchFamily="18" charset="0"/>
              </a:rPr>
              <a:t>s</a:t>
            </a:r>
            <a:r>
              <a:rPr lang="en-KE" sz="2400" dirty="0">
                <a:effectLst/>
                <a:latin typeface="Times New Roman" panose="02020603050405020304" pitchFamily="18" charset="0"/>
                <a:ea typeface="Aldine401 BT"/>
                <a:cs typeface="Times New Roman" panose="02020603050405020304" pitchFamily="18" charset="0"/>
              </a:rPr>
              <a:t> that a study or research proposal aims to answer. </a:t>
            </a:r>
          </a:p>
          <a:p>
            <a:r>
              <a:rPr lang="en-KE" sz="2400" dirty="0">
                <a:effectLst/>
                <a:latin typeface="Times New Roman" panose="02020603050405020304" pitchFamily="18" charset="0"/>
                <a:ea typeface="Aldine401 BT"/>
                <a:cs typeface="Times New Roman" panose="02020603050405020304" pitchFamily="18" charset="0"/>
              </a:rPr>
              <a:t>Th</a:t>
            </a:r>
            <a:r>
              <a:rPr lang="en-US" sz="2400" dirty="0">
                <a:effectLst/>
                <a:latin typeface="Times New Roman" panose="02020603050405020304" pitchFamily="18" charset="0"/>
                <a:ea typeface="Aldine401 BT"/>
                <a:cs typeface="Times New Roman" panose="02020603050405020304" pitchFamily="18" charset="0"/>
              </a:rPr>
              <a:t>ese</a:t>
            </a:r>
            <a:r>
              <a:rPr lang="en-KE" sz="2400" dirty="0">
                <a:effectLst/>
                <a:latin typeface="Times New Roman" panose="02020603050405020304" pitchFamily="18" charset="0"/>
                <a:ea typeface="Aldine401 BT"/>
                <a:cs typeface="Times New Roman" panose="02020603050405020304" pitchFamily="18" charset="0"/>
              </a:rPr>
              <a:t> question</a:t>
            </a:r>
            <a:r>
              <a:rPr lang="en-US" sz="2400" dirty="0">
                <a:effectLst/>
                <a:latin typeface="Times New Roman" panose="02020603050405020304" pitchFamily="18" charset="0"/>
                <a:ea typeface="Aldine401 BT"/>
                <a:cs typeface="Times New Roman" panose="02020603050405020304" pitchFamily="18" charset="0"/>
              </a:rPr>
              <a:t>s</a:t>
            </a:r>
            <a:r>
              <a:rPr lang="en-KE" sz="2400" dirty="0">
                <a:effectLst/>
                <a:latin typeface="Times New Roman" panose="02020603050405020304" pitchFamily="18" charset="0"/>
                <a:ea typeface="Aldine401 BT"/>
                <a:cs typeface="Times New Roman" panose="02020603050405020304" pitchFamily="18" charset="0"/>
              </a:rPr>
              <a:t> often address an issue or a problem, which, through analysis and interpretation of data, </a:t>
            </a:r>
            <a:r>
              <a:rPr lang="en-US" sz="2400" dirty="0">
                <a:effectLst/>
                <a:latin typeface="Times New Roman" panose="02020603050405020304" pitchFamily="18" charset="0"/>
                <a:ea typeface="Aldine401 BT"/>
                <a:cs typeface="Times New Roman" panose="02020603050405020304" pitchFamily="18" charset="0"/>
              </a:rPr>
              <a:t>are</a:t>
            </a:r>
            <a:r>
              <a:rPr lang="en-KE" sz="2400" dirty="0">
                <a:effectLst/>
                <a:latin typeface="Times New Roman" panose="02020603050405020304" pitchFamily="18" charset="0"/>
                <a:ea typeface="Aldine401 BT"/>
                <a:cs typeface="Times New Roman" panose="02020603050405020304" pitchFamily="18" charset="0"/>
              </a:rPr>
              <a:t> answered in the study’s conclusion. As their name implies, research questions are often grounded on research. </a:t>
            </a:r>
          </a:p>
          <a:p>
            <a:r>
              <a:rPr lang="en-KE" sz="2400" dirty="0">
                <a:effectLst/>
                <a:latin typeface="Times New Roman" panose="02020603050405020304" pitchFamily="18" charset="0"/>
                <a:ea typeface="Aldine401 BT"/>
                <a:cs typeface="Times New Roman" panose="02020603050405020304" pitchFamily="18" charset="0"/>
              </a:rPr>
              <a:t>As a result, these questions are dynamic; this means researchers can change or refine the research question as they review related literature and develop a framework for the study. </a:t>
            </a:r>
          </a:p>
          <a:p>
            <a:r>
              <a:rPr lang="en-KE" sz="2400" dirty="0">
                <a:effectLst/>
                <a:latin typeface="Times New Roman" panose="02020603050405020304" pitchFamily="18" charset="0"/>
                <a:ea typeface="Aldine401 BT"/>
                <a:cs typeface="Times New Roman" panose="02020603050405020304" pitchFamily="18" charset="0"/>
              </a:rPr>
              <a:t>A research question is the question around which you center your research. It should be clear</a:t>
            </a:r>
            <a:r>
              <a:rPr lang="en-US" sz="2400" dirty="0">
                <a:effectLst/>
                <a:latin typeface="Times New Roman" panose="02020603050405020304" pitchFamily="18" charset="0"/>
                <a:ea typeface="Aldine401 BT"/>
                <a:cs typeface="Times New Roman" panose="02020603050405020304" pitchFamily="18" charset="0"/>
              </a:rPr>
              <a:t>, specific and </a:t>
            </a:r>
            <a:r>
              <a:rPr lang="en-KE" sz="2400" dirty="0">
                <a:effectLst/>
                <a:latin typeface="Times New Roman" panose="02020603050405020304" pitchFamily="18" charset="0"/>
                <a:ea typeface="Aldine401 BT"/>
                <a:cs typeface="Times New Roman" panose="02020603050405020304" pitchFamily="18" charset="0"/>
              </a:rPr>
              <a:t>focused. </a:t>
            </a:r>
            <a:r>
              <a:rPr lang="en-US" sz="2400" dirty="0">
                <a:effectLst/>
                <a:latin typeface="Times New Roman" panose="02020603050405020304" pitchFamily="18" charset="0"/>
                <a:ea typeface="Aldine401 BT"/>
                <a:cs typeface="Times New Roman" panose="02020603050405020304" pitchFamily="18" charset="0"/>
              </a:rPr>
              <a:t>This means that</a:t>
            </a:r>
            <a:r>
              <a:rPr lang="en-KE" sz="2400" dirty="0">
                <a:effectLst/>
                <a:latin typeface="Times New Roman" panose="02020603050405020304" pitchFamily="18" charset="0"/>
                <a:ea typeface="Aldine401 BT"/>
                <a:cs typeface="Times New Roman" panose="02020603050405020304" pitchFamily="18" charset="0"/>
              </a:rPr>
              <a:t> it should </a:t>
            </a:r>
            <a:r>
              <a:rPr lang="en-US" sz="2400" dirty="0">
                <a:effectLst/>
                <a:latin typeface="Times New Roman" panose="02020603050405020304" pitchFamily="18" charset="0"/>
                <a:ea typeface="Aldine401 BT"/>
                <a:cs typeface="Times New Roman" panose="02020603050405020304" pitchFamily="18" charset="0"/>
              </a:rPr>
              <a:t>not be general, but </a:t>
            </a:r>
            <a:r>
              <a:rPr lang="en-KE" sz="2400" dirty="0">
                <a:effectLst/>
                <a:latin typeface="Times New Roman" panose="02020603050405020304" pitchFamily="18" charset="0"/>
                <a:ea typeface="Aldine401 BT"/>
                <a:cs typeface="Times New Roman" panose="02020603050405020304" pitchFamily="18" charset="0"/>
              </a:rPr>
              <a:t>narrow </a:t>
            </a:r>
            <a:r>
              <a:rPr lang="en-US" sz="2400" dirty="0">
                <a:effectLst/>
                <a:latin typeface="Times New Roman" panose="02020603050405020304" pitchFamily="18" charset="0"/>
                <a:ea typeface="Aldine401 BT"/>
                <a:cs typeface="Times New Roman" panose="02020603050405020304" pitchFamily="18" charset="0"/>
              </a:rPr>
              <a:t>and </a:t>
            </a:r>
            <a:r>
              <a:rPr lang="en-KE" sz="2400" dirty="0">
                <a:effectLst/>
                <a:latin typeface="Times New Roman" panose="02020603050405020304" pitchFamily="18" charset="0"/>
                <a:ea typeface="Aldine401 BT"/>
                <a:cs typeface="Times New Roman" panose="02020603050405020304" pitchFamily="18" charset="0"/>
              </a:rPr>
              <a:t>concise</a:t>
            </a:r>
            <a:r>
              <a:rPr lang="en-US" sz="2400" dirty="0">
                <a:effectLst/>
                <a:latin typeface="Times New Roman" panose="02020603050405020304" pitchFamily="18" charset="0"/>
                <a:ea typeface="Aldine401 BT"/>
                <a:cs typeface="Times New Roman" panose="02020603050405020304" pitchFamily="18" charset="0"/>
              </a:rPr>
              <a:t> enough for it to be well understood</a:t>
            </a:r>
            <a:r>
              <a:rPr lang="en-KE" sz="2400" dirty="0">
                <a:effectLst/>
                <a:latin typeface="Times New Roman" panose="02020603050405020304" pitchFamily="18" charset="0"/>
                <a:ea typeface="Aldine401 BT"/>
                <a:cs typeface="Times New Roman" panose="02020603050405020304" pitchFamily="18" charset="0"/>
              </a:rPr>
              <a:t>. </a:t>
            </a:r>
          </a:p>
          <a:p>
            <a:r>
              <a:rPr lang="en-US" sz="2400" dirty="0">
                <a:effectLst/>
                <a:latin typeface="Times New Roman" panose="02020603050405020304" pitchFamily="18" charset="0"/>
                <a:ea typeface="Aldine401 BT"/>
                <a:cs typeface="Times New Roman" panose="02020603050405020304" pitchFamily="18" charset="0"/>
              </a:rPr>
              <a:t>Research questions are usually derived from the research objectives and as we have noted above, a good research objective should be SMART.</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051378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EBE493-C17C-A817-1A1F-7A26D746B88C}"/>
              </a:ext>
            </a:extLst>
          </p:cNvPr>
          <p:cNvSpPr>
            <a:spLocks noGrp="1"/>
          </p:cNvSpPr>
          <p:nvPr>
            <p:ph idx="1"/>
          </p:nvPr>
        </p:nvSpPr>
        <p:spPr>
          <a:xfrm>
            <a:off x="838200" y="974361"/>
            <a:ext cx="10515600" cy="5202602"/>
          </a:xfrm>
        </p:spPr>
        <p:txBody>
          <a:bodyPr>
            <a:normAutofit fontScale="92500" lnSpcReduction="10000"/>
          </a:bodyPr>
          <a:lstStyle/>
          <a:p>
            <a:pPr>
              <a:lnSpc>
                <a:spcPct val="150000"/>
              </a:lnSpc>
              <a:spcAft>
                <a:spcPts val="600"/>
              </a:spcAft>
            </a:pPr>
            <a:r>
              <a:rPr lang="en-KE" sz="2400" dirty="0">
                <a:effectLst/>
                <a:latin typeface="Times New Roman" panose="02020603050405020304" pitchFamily="18" charset="0"/>
                <a:ea typeface="Aldine401 BT"/>
                <a:cs typeface="Times New Roman" panose="02020603050405020304" pitchFamily="18" charset="0"/>
              </a:rPr>
              <a:t>The primary importance of the research question is that it narrows down a broad topic of interest into a specific area of study</a:t>
            </a:r>
            <a:r>
              <a:rPr lang="en-US" sz="2400" dirty="0">
                <a:effectLst/>
                <a:latin typeface="Times New Roman" panose="02020603050405020304" pitchFamily="18" charset="0"/>
                <a:ea typeface="Aldine401 BT"/>
                <a:cs typeface="Times New Roman" panose="02020603050405020304" pitchFamily="18" charset="0"/>
              </a:rPr>
              <a:t>.</a:t>
            </a:r>
            <a:r>
              <a:rPr lang="en-KE" sz="2400" dirty="0">
                <a:effectLst/>
                <a:latin typeface="Times New Roman" panose="02020603050405020304" pitchFamily="18" charset="0"/>
                <a:ea typeface="Aldine401 BT"/>
                <a:cs typeface="Times New Roman" panose="02020603050405020304" pitchFamily="18" charset="0"/>
              </a:rPr>
              <a:t> </a:t>
            </a:r>
          </a:p>
          <a:p>
            <a:pPr>
              <a:lnSpc>
                <a:spcPct val="150000"/>
              </a:lnSpc>
              <a:spcAft>
                <a:spcPts val="600"/>
              </a:spcAft>
            </a:pPr>
            <a:r>
              <a:rPr lang="en-KE" sz="2400" dirty="0">
                <a:effectLst/>
                <a:latin typeface="Times New Roman" panose="02020603050405020304" pitchFamily="18" charset="0"/>
                <a:ea typeface="Aldine401 BT"/>
                <a:cs typeface="Times New Roman" panose="02020603050405020304" pitchFamily="18" charset="0"/>
              </a:rPr>
              <a:t>Research questions, along with hypotheses, also serve as a guiding framework for research. These questions also specifically reveal the boundaries of the study, setting its limits, and ensuring cohesion. </a:t>
            </a:r>
          </a:p>
          <a:p>
            <a:pPr>
              <a:lnSpc>
                <a:spcPct val="150000"/>
              </a:lnSpc>
              <a:spcAft>
                <a:spcPts val="600"/>
              </a:spcAft>
            </a:pPr>
            <a:r>
              <a:rPr lang="en-KE" sz="2400" dirty="0">
                <a:effectLst/>
                <a:latin typeface="Times New Roman" panose="02020603050405020304" pitchFamily="18" charset="0"/>
                <a:ea typeface="Aldine401 BT"/>
                <a:cs typeface="Times New Roman" panose="02020603050405020304" pitchFamily="18" charset="0"/>
              </a:rPr>
              <a:t>These questions influence factors such as the research methodology, sample size, data collection, and data analysis</a:t>
            </a:r>
            <a:r>
              <a:rPr lang="en-US" sz="2400" dirty="0">
                <a:effectLst/>
                <a:latin typeface="Times New Roman" panose="02020603050405020304" pitchFamily="18" charset="0"/>
                <a:ea typeface="Aldine401 BT"/>
                <a:cs typeface="Times New Roman" panose="02020603050405020304" pitchFamily="18" charset="0"/>
              </a:rPr>
              <a:t>.</a:t>
            </a:r>
            <a:r>
              <a:rPr lang="en-KE" sz="2400" dirty="0">
                <a:effectLst/>
                <a:latin typeface="Times New Roman" panose="02020603050405020304" pitchFamily="18" charset="0"/>
                <a:ea typeface="Aldine401 BT"/>
                <a:cs typeface="Times New Roman" panose="02020603050405020304" pitchFamily="18" charset="0"/>
              </a:rPr>
              <a:t>  </a:t>
            </a:r>
          </a:p>
          <a:p>
            <a:pPr>
              <a:lnSpc>
                <a:spcPct val="150000"/>
              </a:lnSpc>
              <a:spcAft>
                <a:spcPts val="600"/>
              </a:spcAft>
            </a:pPr>
            <a:r>
              <a:rPr lang="en-KE" sz="2400" dirty="0">
                <a:effectLst/>
                <a:latin typeface="Times New Roman" panose="02020603050405020304" pitchFamily="18" charset="0"/>
                <a:ea typeface="Aldine401 BT"/>
                <a:cs typeface="Times New Roman" panose="02020603050405020304" pitchFamily="18" charset="0"/>
              </a:rPr>
              <a:t>Research questions help writers </a:t>
            </a:r>
            <a:r>
              <a:rPr lang="en-US" sz="2400" dirty="0">
                <a:effectLst/>
                <a:latin typeface="Times New Roman" panose="02020603050405020304" pitchFamily="18" charset="0"/>
                <a:ea typeface="Aldine401 BT"/>
                <a:cs typeface="Times New Roman" panose="02020603050405020304" pitchFamily="18" charset="0"/>
              </a:rPr>
              <a:t>to </a:t>
            </a:r>
            <a:r>
              <a:rPr lang="en-KE" sz="2400" dirty="0">
                <a:effectLst/>
                <a:latin typeface="Times New Roman" panose="02020603050405020304" pitchFamily="18" charset="0"/>
                <a:ea typeface="Aldine401 BT"/>
                <a:cs typeface="Times New Roman" panose="02020603050405020304" pitchFamily="18" charset="0"/>
              </a:rPr>
              <a:t>focus their research by providing a path through the research and writing </a:t>
            </a:r>
            <a:r>
              <a:rPr lang="en-US" sz="2400" dirty="0">
                <a:effectLst/>
                <a:latin typeface="Times New Roman" panose="02020603050405020304" pitchFamily="18" charset="0"/>
                <a:ea typeface="Aldine401 BT"/>
                <a:cs typeface="Times New Roman" panose="02020603050405020304" pitchFamily="18" charset="0"/>
              </a:rPr>
              <a:t>process.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532967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CB5AF-D90F-416C-467A-279299D498DD}"/>
              </a:ext>
            </a:extLst>
          </p:cNvPr>
          <p:cNvSpPr>
            <a:spLocks noGrp="1"/>
          </p:cNvSpPr>
          <p:nvPr>
            <p:ph type="title"/>
          </p:nvPr>
        </p:nvSpPr>
        <p:spPr>
          <a:xfrm>
            <a:off x="838200" y="365125"/>
            <a:ext cx="10515600" cy="906627"/>
          </a:xfrm>
        </p:spPr>
        <p:txBody>
          <a:bodyPr>
            <a:normAutofit/>
          </a:bodyPr>
          <a:lstStyle/>
          <a:p>
            <a:r>
              <a:rPr lang="en-KE" sz="2400" b="1" dirty="0">
                <a:effectLst/>
                <a:latin typeface="Arial" panose="020B0604020202020204" pitchFamily="34" charset="0"/>
                <a:ea typeface="Calibri" panose="020F0502020204030204" pitchFamily="34" charset="0"/>
                <a:cs typeface="Times New Roman" panose="02020603050405020304" pitchFamily="18" charset="0"/>
              </a:rPr>
              <a:t>Research Hypotheses</a:t>
            </a:r>
            <a:br>
              <a:rPr lang="en-KE" sz="2400" dirty="0">
                <a:effectLst/>
                <a:latin typeface="Calibri" panose="020F0502020204030204" pitchFamily="34" charset="0"/>
                <a:ea typeface="Calibri" panose="020F0502020204030204" pitchFamily="34" charset="0"/>
                <a:cs typeface="Times New Roman" panose="02020603050405020304" pitchFamily="18" charset="0"/>
              </a:rPr>
            </a:br>
            <a:endParaRPr lang="en-KE" sz="2400" dirty="0"/>
          </a:p>
        </p:txBody>
      </p:sp>
      <p:sp>
        <p:nvSpPr>
          <p:cNvPr id="3" name="Content Placeholder 2">
            <a:extLst>
              <a:ext uri="{FF2B5EF4-FFF2-40B4-BE49-F238E27FC236}">
                <a16:creationId xmlns:a16="http://schemas.microsoft.com/office/drawing/2014/main" id="{94D75E97-389B-D754-2191-C8661F1A8293}"/>
              </a:ext>
            </a:extLst>
          </p:cNvPr>
          <p:cNvSpPr>
            <a:spLocks noGrp="1"/>
          </p:cNvSpPr>
          <p:nvPr>
            <p:ph idx="1"/>
          </p:nvPr>
        </p:nvSpPr>
        <p:spPr>
          <a:xfrm>
            <a:off x="838200" y="1418897"/>
            <a:ext cx="10515600" cy="4758066"/>
          </a:xfrm>
        </p:spPr>
        <p:txBody>
          <a:bodyPr>
            <a:normAutofit lnSpcReduction="10000"/>
          </a:bodyPr>
          <a:lstStyle/>
          <a:p>
            <a:pPr>
              <a:lnSpc>
                <a:spcPct val="150000"/>
              </a:lnSpc>
              <a:spcAft>
                <a:spcPts val="600"/>
              </a:spcAft>
            </a:pPr>
            <a:r>
              <a:rPr lang="en-KE" sz="1800" dirty="0">
                <a:effectLst/>
                <a:highlight>
                  <a:srgbClr val="FFFFFF"/>
                </a:highlight>
                <a:latin typeface="Times New Roman" panose="02020603050405020304" pitchFamily="18" charset="0"/>
                <a:ea typeface="Aldine401 BT"/>
              </a:rPr>
              <a:t>A research hypothesis is a statement of expectation or prediction that will be tested by research. </a:t>
            </a:r>
            <a:r>
              <a:rPr lang="en-KE" sz="1800" dirty="0">
                <a:effectLst/>
                <a:latin typeface="Times New Roman" panose="02020603050405020304" pitchFamily="18" charset="0"/>
                <a:ea typeface="Aldine401 BT"/>
              </a:rPr>
              <a:t>A hypothesis is a prediction of what will be found at the outcome of a research proposal and is typically focused on the relationship between two different variables studied in the research. </a:t>
            </a:r>
          </a:p>
          <a:p>
            <a:pPr>
              <a:lnSpc>
                <a:spcPct val="150000"/>
              </a:lnSpc>
              <a:spcAft>
                <a:spcPts val="600"/>
              </a:spcAft>
            </a:pPr>
            <a:r>
              <a:rPr lang="en-KE" sz="1800" dirty="0">
                <a:effectLst/>
                <a:latin typeface="Times New Roman" panose="02020603050405020304" pitchFamily="18" charset="0"/>
                <a:ea typeface="Aldine401 BT"/>
              </a:rPr>
              <a:t>It is usually based on both theoretical expectations about how things work and already existing scientific evidence. Research begins with a problem.</a:t>
            </a:r>
            <a:endParaRPr lang="en-KE" sz="1800" dirty="0">
              <a:latin typeface="Times New Roman" panose="02020603050405020304" pitchFamily="18" charset="0"/>
              <a:ea typeface="Aldine401 BT"/>
            </a:endParaRPr>
          </a:p>
          <a:p>
            <a:pPr>
              <a:lnSpc>
                <a:spcPct val="150000"/>
              </a:lnSpc>
              <a:spcAft>
                <a:spcPts val="600"/>
              </a:spcAft>
            </a:pPr>
            <a:r>
              <a:rPr lang="en-KE" sz="1800" dirty="0">
                <a:effectLst/>
                <a:latin typeface="Times New Roman" panose="02020603050405020304" pitchFamily="18" charset="0"/>
                <a:ea typeface="Aldine401 BT"/>
                <a:cs typeface="Times New Roman" panose="02020603050405020304" pitchFamily="18" charset="0"/>
              </a:rPr>
              <a:t>It is desirable that the researcher should propose a set of suggested solutions or explanations of the problem which the research proposes to solve. </a:t>
            </a:r>
          </a:p>
          <a:p>
            <a:pPr>
              <a:lnSpc>
                <a:spcPct val="150000"/>
              </a:lnSpc>
              <a:spcAft>
                <a:spcPts val="600"/>
              </a:spcAft>
            </a:pPr>
            <a:r>
              <a:rPr lang="en-KE" sz="1800" dirty="0">
                <a:effectLst/>
                <a:latin typeface="Times New Roman" panose="02020603050405020304" pitchFamily="18" charset="0"/>
                <a:ea typeface="Aldine401 BT"/>
                <a:cs typeface="Times New Roman" panose="02020603050405020304" pitchFamily="18" charset="0"/>
              </a:rPr>
              <a:t>Such tentative solutions formulated as a proposition are called hypotheses. The suggested solutions formulated as hypotheses may or may not be the real solutions to the problem. Whether they are or not is the task of research to test and establish.</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0136415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BB73F-D0D0-A5A6-79D6-A36D4CDD3085}"/>
              </a:ext>
            </a:extLst>
          </p:cNvPr>
          <p:cNvSpPr>
            <a:spLocks noGrp="1"/>
          </p:cNvSpPr>
          <p:nvPr>
            <p:ph type="title"/>
          </p:nvPr>
        </p:nvSpPr>
        <p:spPr>
          <a:xfrm>
            <a:off x="838200" y="365125"/>
            <a:ext cx="10515600" cy="927647"/>
          </a:xfrm>
        </p:spPr>
        <p:txBody>
          <a:bodyPr>
            <a:normAutofit/>
          </a:bodyPr>
          <a:lstStyle/>
          <a:p>
            <a:r>
              <a:rPr lang="en-US" sz="2400" b="1" dirty="0">
                <a:effectLst/>
                <a:latin typeface="Arial" panose="020B0604020202020204" pitchFamily="34" charset="0"/>
                <a:ea typeface="Aldine401 BT"/>
                <a:cs typeface="Times New Roman" panose="02020603050405020304" pitchFamily="18" charset="0"/>
              </a:rPr>
              <a:t>The </a:t>
            </a:r>
            <a:r>
              <a:rPr lang="en-KE" sz="2400" b="1" dirty="0">
                <a:effectLst/>
                <a:latin typeface="Arial" panose="020B0604020202020204" pitchFamily="34" charset="0"/>
                <a:ea typeface="Aldine401 BT"/>
                <a:cs typeface="Times New Roman" panose="02020603050405020304" pitchFamily="18" charset="0"/>
              </a:rPr>
              <a:t>Role of Hypothes</a:t>
            </a:r>
            <a:r>
              <a:rPr lang="en-US" sz="2400" b="1" dirty="0">
                <a:effectLst/>
                <a:latin typeface="Arial" panose="020B0604020202020204" pitchFamily="34" charset="0"/>
                <a:ea typeface="Aldine401 BT"/>
                <a:cs typeface="Times New Roman" panose="02020603050405020304" pitchFamily="18" charset="0"/>
              </a:rPr>
              <a:t>e</a:t>
            </a:r>
            <a:r>
              <a:rPr lang="en-KE" sz="2400" b="1" dirty="0">
                <a:effectLst/>
                <a:latin typeface="Arial" panose="020B0604020202020204" pitchFamily="34" charset="0"/>
                <a:ea typeface="Aldine401 BT"/>
                <a:cs typeface="Times New Roman" panose="02020603050405020304" pitchFamily="18" charset="0"/>
              </a:rPr>
              <a:t>s</a:t>
            </a:r>
            <a:br>
              <a:rPr lang="en-KE" sz="2400" dirty="0">
                <a:effectLst/>
                <a:latin typeface="Calibri" panose="020F0502020204030204" pitchFamily="34" charset="0"/>
                <a:ea typeface="Calibri" panose="020F0502020204030204" pitchFamily="34" charset="0"/>
                <a:cs typeface="Times New Roman" panose="02020603050405020304" pitchFamily="18" charset="0"/>
              </a:rPr>
            </a:br>
            <a:endParaRPr lang="en-KE" sz="2400" dirty="0"/>
          </a:p>
        </p:txBody>
      </p:sp>
      <p:sp>
        <p:nvSpPr>
          <p:cNvPr id="3" name="Content Placeholder 2">
            <a:extLst>
              <a:ext uri="{FF2B5EF4-FFF2-40B4-BE49-F238E27FC236}">
                <a16:creationId xmlns:a16="http://schemas.microsoft.com/office/drawing/2014/main" id="{73458B85-3ABA-36B5-6AC2-71E56E55111D}"/>
              </a:ext>
            </a:extLst>
          </p:cNvPr>
          <p:cNvSpPr>
            <a:spLocks noGrp="1"/>
          </p:cNvSpPr>
          <p:nvPr>
            <p:ph idx="1"/>
          </p:nvPr>
        </p:nvSpPr>
        <p:spPr>
          <a:xfrm>
            <a:off x="838200" y="1145628"/>
            <a:ext cx="10515600" cy="5031335"/>
          </a:xfrm>
        </p:spPr>
        <p:txBody>
          <a:bodyPr/>
          <a:lstStyle/>
          <a:p>
            <a:pPr algn="just">
              <a:lnSpc>
                <a:spcPct val="150000"/>
              </a:lnSpc>
            </a:pPr>
            <a:r>
              <a:rPr lang="en-KE" sz="1800" dirty="0">
                <a:effectLst/>
                <a:latin typeface="Times New Roman" panose="02020603050405020304" pitchFamily="18" charset="0"/>
                <a:ea typeface="Aldine401 BT"/>
                <a:cs typeface="Times New Roman" panose="02020603050405020304" pitchFamily="18" charset="0"/>
              </a:rPr>
              <a:t>The purpose of research is to </a:t>
            </a:r>
            <a:r>
              <a:rPr lang="en-US" sz="1800" dirty="0">
                <a:effectLst/>
                <a:latin typeface="Times New Roman" panose="02020603050405020304" pitchFamily="18" charset="0"/>
                <a:ea typeface="Aldine401 BT"/>
                <a:cs typeface="Times New Roman" panose="02020603050405020304" pitchFamily="18" charset="0"/>
              </a:rPr>
              <a:t>address</a:t>
            </a:r>
            <a:r>
              <a:rPr lang="en-KE" sz="1800" dirty="0">
                <a:effectLst/>
                <a:latin typeface="Times New Roman" panose="02020603050405020304" pitchFamily="18" charset="0"/>
                <a:ea typeface="Aldine401 BT"/>
                <a:cs typeface="Times New Roman" panose="02020603050405020304" pitchFamily="18" charset="0"/>
              </a:rPr>
              <a:t> to the </a:t>
            </a:r>
            <a:r>
              <a:rPr lang="en-US" sz="1800" dirty="0">
                <a:effectLst/>
                <a:latin typeface="Times New Roman" panose="02020603050405020304" pitchFamily="18" charset="0"/>
                <a:ea typeface="Aldine401 BT"/>
                <a:cs typeface="Times New Roman" panose="02020603050405020304" pitchFamily="18" charset="0"/>
              </a:rPr>
              <a:t>research </a:t>
            </a:r>
            <a:r>
              <a:rPr lang="en-KE" sz="1800" dirty="0">
                <a:effectLst/>
                <a:latin typeface="Times New Roman" panose="02020603050405020304" pitchFamily="18" charset="0"/>
                <a:ea typeface="Aldine401 BT"/>
                <a:cs typeface="Times New Roman" panose="02020603050405020304" pitchFamily="18" charset="0"/>
              </a:rPr>
              <a:t>problem</a:t>
            </a:r>
            <a:r>
              <a:rPr lang="en-US" sz="1800" dirty="0">
                <a:effectLst/>
                <a:latin typeface="Times New Roman" panose="02020603050405020304" pitchFamily="18" charset="0"/>
                <a:ea typeface="Aldine401 BT"/>
                <a:cs typeface="Times New Roman" panose="02020603050405020304" pitchFamily="18" charset="0"/>
              </a:rPr>
              <a:t> that has been identified</a:t>
            </a:r>
            <a:r>
              <a:rPr lang="en-KE" sz="1800" dirty="0">
                <a:effectLst/>
                <a:latin typeface="Times New Roman" panose="02020603050405020304" pitchFamily="18" charset="0"/>
                <a:ea typeface="Aldine401 BT"/>
                <a:cs typeface="Times New Roman" panose="02020603050405020304" pitchFamily="18" charset="0"/>
              </a:rPr>
              <a:t>. In any scientific investigation, the role of </a:t>
            </a:r>
            <a:r>
              <a:rPr lang="en-US" sz="1800" dirty="0">
                <a:effectLst/>
                <a:latin typeface="Times New Roman" panose="02020603050405020304" pitchFamily="18" charset="0"/>
                <a:ea typeface="Aldine401 BT"/>
                <a:cs typeface="Times New Roman" panose="02020603050405020304" pitchFamily="18" charset="0"/>
              </a:rPr>
              <a:t>the </a:t>
            </a:r>
            <a:r>
              <a:rPr lang="en-KE" sz="1800" dirty="0">
                <a:effectLst/>
                <a:latin typeface="Times New Roman" panose="02020603050405020304" pitchFamily="18" charset="0"/>
                <a:ea typeface="Aldine401 BT"/>
                <a:cs typeface="Times New Roman" panose="02020603050405020304" pitchFamily="18" charset="0"/>
              </a:rPr>
              <a:t>hypothesis is </a:t>
            </a:r>
            <a:r>
              <a:rPr lang="en-US" sz="1800" dirty="0">
                <a:effectLst/>
                <a:latin typeface="Times New Roman" panose="02020603050405020304" pitchFamily="18" charset="0"/>
                <a:ea typeface="Aldine401 BT"/>
                <a:cs typeface="Times New Roman" panose="02020603050405020304" pitchFamily="18" charset="0"/>
              </a:rPr>
              <a:t>to</a:t>
            </a:r>
            <a:r>
              <a:rPr lang="en-KE" sz="1800" dirty="0">
                <a:effectLst/>
                <a:latin typeface="Times New Roman" panose="02020603050405020304" pitchFamily="18" charset="0"/>
                <a:ea typeface="Aldine401 BT"/>
                <a:cs typeface="Times New Roman" panose="02020603050405020304" pitchFamily="18" charset="0"/>
              </a:rPr>
              <a:t> guide and give direction to scientific research. </a:t>
            </a:r>
            <a:r>
              <a:rPr lang="en-US" sz="1800" dirty="0">
                <a:effectLst/>
                <a:latin typeface="Times New Roman" panose="02020603050405020304" pitchFamily="18" charset="0"/>
                <a:ea typeface="Aldine401 BT"/>
                <a:cs typeface="Times New Roman" panose="02020603050405020304" pitchFamily="18" charset="0"/>
              </a:rPr>
              <a:t>It guides the scientist in</a:t>
            </a:r>
            <a:r>
              <a:rPr lang="en-KE" sz="1800" dirty="0">
                <a:effectLst/>
                <a:latin typeface="Times New Roman" panose="02020603050405020304" pitchFamily="18" charset="0"/>
                <a:ea typeface="Aldine401 BT"/>
                <a:cs typeface="Times New Roman" panose="02020603050405020304" pitchFamily="18" charset="0"/>
              </a:rPr>
              <a:t> decid</a:t>
            </a:r>
            <a:r>
              <a:rPr lang="en-US" sz="1800" dirty="0" err="1">
                <a:effectLst/>
                <a:latin typeface="Times New Roman" panose="02020603050405020304" pitchFamily="18" charset="0"/>
                <a:ea typeface="Aldine401 BT"/>
                <a:cs typeface="Times New Roman" panose="02020603050405020304" pitchFamily="18" charset="0"/>
              </a:rPr>
              <a:t>ing</a:t>
            </a:r>
            <a:r>
              <a:rPr lang="en-KE" sz="1800" dirty="0">
                <a:effectLst/>
                <a:latin typeface="Times New Roman" panose="02020603050405020304" pitchFamily="18" charset="0"/>
                <a:ea typeface="Aldine401 BT"/>
                <a:cs typeface="Times New Roman" panose="02020603050405020304" pitchFamily="18" charset="0"/>
              </a:rPr>
              <a:t> what to observe and how to observe</a:t>
            </a:r>
            <a:r>
              <a:rPr lang="en-US" sz="1800" dirty="0">
                <a:effectLst/>
                <a:latin typeface="Times New Roman" panose="02020603050405020304" pitchFamily="18" charset="0"/>
                <a:ea typeface="Aldine401 BT"/>
                <a:cs typeface="Times New Roman" panose="02020603050405020304" pitchFamily="18" charset="0"/>
              </a:rPr>
              <a:t> it</a:t>
            </a:r>
            <a:r>
              <a:rPr lang="en-KE" sz="1800" dirty="0">
                <a:effectLst/>
                <a:latin typeface="Times New Roman" panose="02020603050405020304" pitchFamily="18" charset="0"/>
                <a:ea typeface="Aldine401 BT"/>
                <a:cs typeface="Times New Roman" panose="02020603050405020304" pitchFamily="18" charset="0"/>
              </a:rPr>
              <a:t>. </a:t>
            </a:r>
            <a:r>
              <a:rPr lang="en-US" sz="1800" dirty="0">
                <a:effectLst/>
                <a:latin typeface="Times New Roman" panose="02020603050405020304" pitchFamily="18" charset="0"/>
                <a:ea typeface="Aldine401 BT"/>
                <a:cs typeface="Times New Roman" panose="02020603050405020304" pitchFamily="18" charset="0"/>
              </a:rPr>
              <a:t>A</a:t>
            </a:r>
            <a:r>
              <a:rPr lang="en-KE" sz="1800" dirty="0">
                <a:effectLst/>
                <a:latin typeface="Times New Roman" panose="02020603050405020304" pitchFamily="18" charset="0"/>
                <a:ea typeface="Aldine401 BT"/>
                <a:cs typeface="Times New Roman" panose="02020603050405020304" pitchFamily="18" charset="0"/>
              </a:rPr>
              <a:t> hypothesis </a:t>
            </a:r>
            <a:r>
              <a:rPr lang="en-US" sz="1800" dirty="0">
                <a:effectLst/>
                <a:latin typeface="Times New Roman" panose="02020603050405020304" pitchFamily="18" charset="0"/>
                <a:ea typeface="Aldine401 BT"/>
                <a:cs typeface="Times New Roman" panose="02020603050405020304" pitchFamily="18" charset="0"/>
              </a:rPr>
              <a:t>plays the following role: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i="1" dirty="0">
                <a:effectLst/>
                <a:latin typeface="Times New Roman" panose="02020603050405020304" pitchFamily="18" charset="0"/>
                <a:ea typeface="Aldine401 BT"/>
                <a:cs typeface="Times New Roman" panose="02020603050405020304" pitchFamily="18" charset="0"/>
              </a:rPr>
              <a:t>Firstly,</a:t>
            </a:r>
            <a:r>
              <a:rPr lang="en-KE" sz="1800" dirty="0">
                <a:effectLst/>
                <a:latin typeface="Times New Roman" panose="02020603050405020304" pitchFamily="18" charset="0"/>
                <a:ea typeface="Aldine401 BT"/>
                <a:cs typeface="Times New Roman" panose="02020603050405020304" pitchFamily="18" charset="0"/>
              </a:rPr>
              <a:t> it is an operating tool of theory. If it is correctly drawn and scientifically formulated, it enables the researcher to proceed on the correct line of study. Due to this progress, the investigator becomes capable of drawing proper conclusions.  </a:t>
            </a:r>
            <a:r>
              <a:rPr lang="en-US" sz="1800" dirty="0">
                <a:effectLst/>
                <a:latin typeface="Times New Roman" panose="02020603050405020304" pitchFamily="18" charset="0"/>
                <a:ea typeface="Aldine401 BT"/>
                <a:cs typeface="Times New Roman" panose="02020603050405020304" pitchFamily="18" charset="0"/>
              </a:rPr>
              <a:t>A h</a:t>
            </a:r>
            <a:r>
              <a:rPr lang="en-KE" sz="1800" dirty="0">
                <a:effectLst/>
                <a:latin typeface="Times New Roman" panose="02020603050405020304" pitchFamily="18" charset="0"/>
                <a:ea typeface="Aldine401 BT"/>
                <a:cs typeface="Times New Roman" panose="02020603050405020304" pitchFamily="18" charset="0"/>
              </a:rPr>
              <a:t>ypothesis </a:t>
            </a:r>
            <a:r>
              <a:rPr lang="en-US" sz="1800" dirty="0">
                <a:effectLst/>
                <a:latin typeface="Times New Roman" panose="02020603050405020304" pitchFamily="18" charset="0"/>
                <a:ea typeface="Aldine401 BT"/>
                <a:cs typeface="Times New Roman" panose="02020603050405020304" pitchFamily="18" charset="0"/>
              </a:rPr>
              <a:t>acts as a</a:t>
            </a:r>
            <a:r>
              <a:rPr lang="en-KE" sz="1800" dirty="0">
                <a:effectLst/>
                <a:latin typeface="Times New Roman" panose="02020603050405020304" pitchFamily="18" charset="0"/>
                <a:ea typeface="Aldine401 BT"/>
                <a:cs typeface="Times New Roman" panose="02020603050405020304" pitchFamily="18" charset="0"/>
              </a:rPr>
              <a:t> link between theory and investigation which leads to discovery and addition to knowledge.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1665381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AC5937-540C-B02F-2C22-8F0E0A84EF58}"/>
              </a:ext>
            </a:extLst>
          </p:cNvPr>
          <p:cNvSpPr>
            <a:spLocks noGrp="1"/>
          </p:cNvSpPr>
          <p:nvPr>
            <p:ph idx="1"/>
          </p:nvPr>
        </p:nvSpPr>
        <p:spPr>
          <a:xfrm>
            <a:off x="838200" y="672662"/>
            <a:ext cx="10515600" cy="5504301"/>
          </a:xfrm>
        </p:spPr>
        <p:txBody>
          <a:bodyPr/>
          <a:lstStyle/>
          <a:p>
            <a:pPr algn="just">
              <a:lnSpc>
                <a:spcPct val="150000"/>
              </a:lnSpc>
            </a:pPr>
            <a:r>
              <a:rPr lang="en-KE" sz="1800" i="1" dirty="0">
                <a:effectLst/>
                <a:latin typeface="Times New Roman" panose="02020603050405020304" pitchFamily="18" charset="0"/>
                <a:ea typeface="Aldine401 BT"/>
                <a:cs typeface="Times New Roman" panose="02020603050405020304" pitchFamily="18" charset="0"/>
              </a:rPr>
              <a:t>Secondly,</a:t>
            </a:r>
            <a:r>
              <a:rPr lang="en-KE" sz="1800" dirty="0">
                <a:effectLst/>
                <a:latin typeface="Times New Roman" panose="02020603050405020304" pitchFamily="18" charset="0"/>
                <a:ea typeface="Aldine401 BT"/>
                <a:cs typeface="Times New Roman" panose="02020603050405020304" pitchFamily="18" charset="0"/>
              </a:rPr>
              <a:t> the hypothesis acts as a pointer to enquiry. Scientific research proceed</a:t>
            </a:r>
            <a:r>
              <a:rPr lang="en-US" sz="1800" dirty="0">
                <a:effectLst/>
                <a:latin typeface="Times New Roman" panose="02020603050405020304" pitchFamily="18" charset="0"/>
                <a:ea typeface="Aldine401 BT"/>
                <a:cs typeface="Times New Roman" panose="02020603050405020304" pitchFamily="18" charset="0"/>
              </a:rPr>
              <a:t>s</a:t>
            </a:r>
            <a:r>
              <a:rPr lang="en-KE" sz="1800" dirty="0">
                <a:effectLst/>
                <a:latin typeface="Times New Roman" panose="02020603050405020304" pitchFamily="18" charset="0"/>
                <a:ea typeface="Aldine401 BT"/>
                <a:cs typeface="Times New Roman" panose="02020603050405020304" pitchFamily="18" charset="0"/>
              </a:rPr>
              <a:t> in certain definite lines and through </a:t>
            </a:r>
            <a:r>
              <a:rPr lang="en-US" sz="1800" dirty="0">
                <a:effectLst/>
                <a:latin typeface="Times New Roman" panose="02020603050405020304" pitchFamily="18" charset="0"/>
                <a:ea typeface="Aldine401 BT"/>
                <a:cs typeface="Times New Roman" panose="02020603050405020304" pitchFamily="18" charset="0"/>
              </a:rPr>
              <a:t>the </a:t>
            </a:r>
            <a:r>
              <a:rPr lang="en-KE" sz="1800" dirty="0">
                <a:effectLst/>
                <a:latin typeface="Times New Roman" panose="02020603050405020304" pitchFamily="18" charset="0"/>
                <a:ea typeface="Aldine401 BT"/>
                <a:cs typeface="Times New Roman" panose="02020603050405020304" pitchFamily="18" charset="0"/>
              </a:rPr>
              <a:t>hypothesis</a:t>
            </a:r>
            <a:r>
              <a:rPr lang="en-US" sz="1800" dirty="0">
                <a:effectLst/>
                <a:latin typeface="Times New Roman" panose="02020603050405020304" pitchFamily="18" charset="0"/>
                <a:ea typeface="Aldine401 BT"/>
                <a:cs typeface="Times New Roman" panose="02020603050405020304" pitchFamily="18" charset="0"/>
              </a:rPr>
              <a:t>,</a:t>
            </a:r>
            <a:r>
              <a:rPr lang="en-KE" sz="1800" dirty="0">
                <a:effectLst/>
                <a:latin typeface="Times New Roman" panose="02020603050405020304" pitchFamily="18" charset="0"/>
                <a:ea typeface="Aldine401 BT"/>
                <a:cs typeface="Times New Roman" panose="02020603050405020304" pitchFamily="18" charset="0"/>
              </a:rPr>
              <a:t> the researcher becomes capable of knowing specifically what he has to find out by determining the direction provided by the hypothesis. Hypotheses act like a compass to a sailor with the help of which he is able to head in the proper direction.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i="1" dirty="0">
                <a:effectLst/>
                <a:latin typeface="Times New Roman" panose="02020603050405020304" pitchFamily="18" charset="0"/>
                <a:ea typeface="Aldine401 BT"/>
                <a:cs typeface="Times New Roman" panose="02020603050405020304" pitchFamily="18" charset="0"/>
              </a:rPr>
              <a:t>Thirdly</a:t>
            </a:r>
            <a:r>
              <a:rPr lang="en-KE" sz="1800" dirty="0">
                <a:effectLst/>
                <a:latin typeface="Times New Roman" panose="02020603050405020304" pitchFamily="18" charset="0"/>
                <a:ea typeface="Aldine401 BT"/>
                <a:cs typeface="Times New Roman" panose="02020603050405020304" pitchFamily="18" charset="0"/>
              </a:rPr>
              <a:t>, the hypothesis enables researchers to select relevant and pertinent facts and makes </a:t>
            </a:r>
            <a:r>
              <a:rPr lang="en-US" sz="1800" dirty="0">
                <a:effectLst/>
                <a:latin typeface="Times New Roman" panose="02020603050405020304" pitchFamily="18" charset="0"/>
                <a:ea typeface="Aldine401 BT"/>
                <a:cs typeface="Times New Roman" panose="02020603050405020304" pitchFamily="18" charset="0"/>
              </a:rPr>
              <a:t>their</a:t>
            </a:r>
            <a:r>
              <a:rPr lang="en-KE" sz="1800" dirty="0">
                <a:effectLst/>
                <a:latin typeface="Times New Roman" panose="02020603050405020304" pitchFamily="18" charset="0"/>
                <a:ea typeface="Aldine401 BT"/>
                <a:cs typeface="Times New Roman" panose="02020603050405020304" pitchFamily="18" charset="0"/>
              </a:rPr>
              <a:t> task easier. Once, the direction and points are identified, the researcher is in a position to eliminate the irrelevant facts and concentrate only on the relevant facts. The use of hypotheses prevents a blind research and indiscriminate gathering of masses of data which may later prove irrelevant to the problem under study. For example, if the researcher is interested in examining the relationship between </a:t>
            </a:r>
            <a:r>
              <a:rPr lang="en-US" sz="1800" dirty="0">
                <a:effectLst/>
                <a:latin typeface="Times New Roman" panose="02020603050405020304" pitchFamily="18" charset="0"/>
                <a:ea typeface="Aldine401 BT"/>
                <a:cs typeface="Times New Roman" panose="02020603050405020304" pitchFamily="18" charset="0"/>
              </a:rPr>
              <a:t>social media and mental health, by formulating an appropriate hypothesis, </a:t>
            </a:r>
            <a:r>
              <a:rPr lang="en-KE" sz="1800" dirty="0">
                <a:effectLst/>
                <a:latin typeface="Times New Roman" panose="02020603050405020304" pitchFamily="18" charset="0"/>
                <a:ea typeface="Aldine401 BT"/>
                <a:cs typeface="Times New Roman" panose="02020603050405020304" pitchFamily="18" charset="0"/>
              </a:rPr>
              <a:t>the researcher </a:t>
            </a:r>
            <a:r>
              <a:rPr lang="en-US" sz="1800" dirty="0">
                <a:effectLst/>
                <a:latin typeface="Times New Roman" panose="02020603050405020304" pitchFamily="18" charset="0"/>
                <a:ea typeface="Aldine401 BT"/>
                <a:cs typeface="Times New Roman" panose="02020603050405020304" pitchFamily="18" charset="0"/>
              </a:rPr>
              <a:t>is able to get</a:t>
            </a:r>
            <a:r>
              <a:rPr lang="en-KE" sz="1800" dirty="0">
                <a:effectLst/>
                <a:latin typeface="Times New Roman" panose="02020603050405020304" pitchFamily="18" charset="0"/>
                <a:ea typeface="Aldine401 BT"/>
                <a:cs typeface="Times New Roman" panose="02020603050405020304" pitchFamily="18" charset="0"/>
              </a:rPr>
              <a:t> proper direction and collect pertinent information</a:t>
            </a:r>
            <a:r>
              <a:rPr lang="en-US" sz="1800" dirty="0">
                <a:effectLst/>
                <a:latin typeface="Times New Roman" panose="02020603050405020304" pitchFamily="18" charset="0"/>
                <a:ea typeface="Aldine401 BT"/>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6677525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0BD33D-E688-310C-6504-945764D1D52E}"/>
              </a:ext>
            </a:extLst>
          </p:cNvPr>
          <p:cNvSpPr>
            <a:spLocks noGrp="1"/>
          </p:cNvSpPr>
          <p:nvPr>
            <p:ph idx="1"/>
          </p:nvPr>
        </p:nvSpPr>
        <p:spPr>
          <a:xfrm>
            <a:off x="838200" y="935421"/>
            <a:ext cx="10515600" cy="5241542"/>
          </a:xfrm>
        </p:spPr>
        <p:txBody>
          <a:bodyPr>
            <a:normAutofit lnSpcReduction="10000"/>
          </a:bodyPr>
          <a:lstStyle/>
          <a:p>
            <a:pPr>
              <a:lnSpc>
                <a:spcPct val="150000"/>
              </a:lnSpc>
              <a:spcAft>
                <a:spcPts val="600"/>
              </a:spcAft>
            </a:pPr>
            <a:r>
              <a:rPr lang="en-KE" sz="2400" i="1" dirty="0">
                <a:effectLst/>
                <a:latin typeface="Times New Roman" panose="02020603050405020304" pitchFamily="18" charset="0"/>
                <a:ea typeface="Aldine401 BT"/>
                <a:cs typeface="Times New Roman" panose="02020603050405020304" pitchFamily="18" charset="0"/>
              </a:rPr>
              <a:t>Fourthly</a:t>
            </a:r>
            <a:r>
              <a:rPr lang="en-KE" sz="2400" dirty="0">
                <a:effectLst/>
                <a:latin typeface="Times New Roman" panose="02020603050405020304" pitchFamily="18" charset="0"/>
                <a:ea typeface="Aldine401 BT"/>
                <a:cs typeface="Times New Roman" panose="02020603050405020304" pitchFamily="18" charset="0"/>
              </a:rPr>
              <a:t>, the hypothesis </a:t>
            </a:r>
            <a:r>
              <a:rPr lang="en-US" sz="2400" dirty="0">
                <a:effectLst/>
                <a:latin typeface="Times New Roman" panose="02020603050405020304" pitchFamily="18" charset="0"/>
                <a:ea typeface="Aldine401 BT"/>
                <a:cs typeface="Times New Roman" panose="02020603050405020304" pitchFamily="18" charset="0"/>
              </a:rPr>
              <a:t>helps</a:t>
            </a:r>
            <a:r>
              <a:rPr lang="en-KE" sz="2400" dirty="0">
                <a:effectLst/>
                <a:latin typeface="Times New Roman" panose="02020603050405020304" pitchFamily="18" charset="0"/>
                <a:ea typeface="Aldine401 BT"/>
                <a:cs typeface="Times New Roman" panose="02020603050405020304" pitchFamily="18" charset="0"/>
              </a:rPr>
              <a:t> to draw specific conclusions. It saves the researcher from using trial and error which causes loss of </a:t>
            </a:r>
            <a:r>
              <a:rPr lang="en-US" sz="2400" dirty="0">
                <a:effectLst/>
                <a:latin typeface="Times New Roman" panose="02020603050405020304" pitchFamily="18" charset="0"/>
                <a:ea typeface="Aldine401 BT"/>
                <a:cs typeface="Times New Roman" panose="02020603050405020304" pitchFamily="18" charset="0"/>
              </a:rPr>
              <a:t>resources due to lack of focus.</a:t>
            </a:r>
            <a:r>
              <a:rPr lang="en-KE" sz="2400" dirty="0">
                <a:effectLst/>
                <a:latin typeface="Times New Roman" panose="02020603050405020304" pitchFamily="18" charset="0"/>
                <a:ea typeface="Aldine401 BT"/>
                <a:cs typeface="Times New Roman" panose="02020603050405020304" pitchFamily="18" charset="0"/>
              </a:rPr>
              <a:t> In proposal writing, a hypothesis states your predictions about what your research will find. It is a tentative answer to your research question that has not yet been tested. For some research proposals, you might have to write several hypotheses that address different aspects of the research question. A hypothesis is not just a guess but it should be based on existing theories and knowledge. It also has to be testable, which means you can support or refute it through scientific research methods such as experiments, observations and statistical analysis of data.</a:t>
            </a:r>
            <a:r>
              <a:rPr lang="en-KE" sz="2400" dirty="0">
                <a:effectLst/>
                <a:latin typeface="Times New Roman" panose="02020603050405020304" pitchFamily="18" charset="0"/>
                <a:cs typeface="Times New Roman" panose="02020603050405020304" pitchFamily="18" charset="0"/>
              </a:rPr>
              <a:t> </a:t>
            </a:r>
            <a:endParaRPr lang="en-KE"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0235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8329B-5527-B019-156F-21B98C0EEB39}"/>
              </a:ext>
            </a:extLst>
          </p:cNvPr>
          <p:cNvSpPr>
            <a:spLocks noGrp="1"/>
          </p:cNvSpPr>
          <p:nvPr>
            <p:ph type="title"/>
          </p:nvPr>
        </p:nvSpPr>
        <p:spPr>
          <a:xfrm>
            <a:off x="838200" y="365125"/>
            <a:ext cx="10515600" cy="864585"/>
          </a:xfrm>
        </p:spPr>
        <p:txBody>
          <a:bodyPr>
            <a:normAutofit fontScale="90000"/>
          </a:bodyPr>
          <a:lstStyle/>
          <a:p>
            <a:br>
              <a:rPr lang="en-KE" sz="1800" b="1" dirty="0">
                <a:effectLst/>
                <a:latin typeface="Arial" panose="020B0604020202020204" pitchFamily="34" charset="0"/>
                <a:ea typeface="Aldine401 BT"/>
                <a:cs typeface="Times New Roman" panose="02020603050405020304" pitchFamily="18" charset="0"/>
              </a:rPr>
            </a:br>
            <a:r>
              <a:rPr lang="en-KE" sz="2700" b="1" dirty="0">
                <a:effectLst/>
                <a:latin typeface="Arial" panose="020B0604020202020204" pitchFamily="34" charset="0"/>
                <a:ea typeface="Aldine401 BT"/>
                <a:cs typeface="Times New Roman" panose="02020603050405020304" pitchFamily="18" charset="0"/>
              </a:rPr>
              <a:t>Variables in Hypotheses</a:t>
            </a:r>
            <a:br>
              <a:rPr lang="en-KE" sz="2700" dirty="0">
                <a:effectLst/>
                <a:latin typeface="Calibri" panose="020F0502020204030204" pitchFamily="34" charset="0"/>
                <a:ea typeface="Calibri" panose="020F0502020204030204" pitchFamily="34" charset="0"/>
                <a:cs typeface="Times New Roman" panose="02020603050405020304" pitchFamily="18" charset="0"/>
              </a:rPr>
            </a:br>
            <a:endParaRPr lang="en-KE" sz="2700" dirty="0"/>
          </a:p>
        </p:txBody>
      </p:sp>
      <p:sp>
        <p:nvSpPr>
          <p:cNvPr id="3" name="Content Placeholder 2">
            <a:extLst>
              <a:ext uri="{FF2B5EF4-FFF2-40B4-BE49-F238E27FC236}">
                <a16:creationId xmlns:a16="http://schemas.microsoft.com/office/drawing/2014/main" id="{062C7E2D-613D-8F18-FD31-73171ABBCE69}"/>
              </a:ext>
            </a:extLst>
          </p:cNvPr>
          <p:cNvSpPr>
            <a:spLocks noGrp="1"/>
          </p:cNvSpPr>
          <p:nvPr>
            <p:ph idx="1"/>
          </p:nvPr>
        </p:nvSpPr>
        <p:spPr>
          <a:xfrm>
            <a:off x="838200" y="1229710"/>
            <a:ext cx="10515600" cy="4947253"/>
          </a:xfrm>
        </p:spPr>
        <p:txBody>
          <a:bodyPr/>
          <a:lstStyle/>
          <a:p>
            <a:pPr algn="just">
              <a:lnSpc>
                <a:spcPct val="150000"/>
              </a:lnSpc>
            </a:pPr>
            <a:r>
              <a:rPr lang="en-KE" sz="2000" dirty="0">
                <a:effectLst/>
                <a:latin typeface="Times New Roman" panose="02020603050405020304" pitchFamily="18" charset="0"/>
                <a:ea typeface="Aldine401 BT"/>
                <a:cs typeface="Times New Roman" panose="02020603050405020304" pitchFamily="18" charset="0"/>
              </a:rPr>
              <a:t>Hypotheses propose a relationship between two or more variables. An independent variable is something </a:t>
            </a:r>
            <a:r>
              <a:rPr lang="en-US" sz="2000" dirty="0">
                <a:effectLst/>
                <a:latin typeface="Times New Roman" panose="02020603050405020304" pitchFamily="18" charset="0"/>
                <a:ea typeface="Aldine401 BT"/>
                <a:cs typeface="Times New Roman" panose="02020603050405020304" pitchFamily="18" charset="0"/>
              </a:rPr>
              <a:t>that </a:t>
            </a:r>
            <a:r>
              <a:rPr lang="en-KE" sz="2000" dirty="0">
                <a:effectLst/>
                <a:latin typeface="Times New Roman" panose="02020603050405020304" pitchFamily="18" charset="0"/>
                <a:ea typeface="Aldine401 BT"/>
                <a:cs typeface="Times New Roman" panose="02020603050405020304" pitchFamily="18" charset="0"/>
              </a:rPr>
              <a:t>the researcher </a:t>
            </a:r>
            <a:r>
              <a:rPr lang="en-US" sz="2000" dirty="0">
                <a:effectLst/>
                <a:latin typeface="Times New Roman" panose="02020603050405020304" pitchFamily="18" charset="0"/>
                <a:ea typeface="Aldine401 BT"/>
                <a:cs typeface="Times New Roman" panose="02020603050405020304" pitchFamily="18" charset="0"/>
              </a:rPr>
              <a:t>can </a:t>
            </a:r>
            <a:r>
              <a:rPr lang="en-KE" sz="2000" dirty="0">
                <a:effectLst/>
                <a:latin typeface="Times New Roman" panose="02020603050405020304" pitchFamily="18" charset="0"/>
                <a:ea typeface="Aldine401 BT"/>
                <a:cs typeface="Times New Roman" panose="02020603050405020304" pitchFamily="18" charset="0"/>
              </a:rPr>
              <a:t>change or control</a:t>
            </a:r>
            <a:r>
              <a:rPr lang="en-US" sz="2000" dirty="0">
                <a:effectLst/>
                <a:latin typeface="Times New Roman" panose="02020603050405020304" pitchFamily="18" charset="0"/>
                <a:ea typeface="Aldine401 BT"/>
                <a:cs typeface="Times New Roman" panose="02020603050405020304" pitchFamily="18" charset="0"/>
              </a:rPr>
              <a:t>, while the</a:t>
            </a:r>
            <a:r>
              <a:rPr lang="en-KE" sz="2000" dirty="0">
                <a:effectLst/>
                <a:latin typeface="Times New Roman" panose="02020603050405020304" pitchFamily="18" charset="0"/>
                <a:ea typeface="Aldine401 BT"/>
                <a:cs typeface="Times New Roman" panose="02020603050405020304" pitchFamily="18" charset="0"/>
              </a:rPr>
              <a:t> dependent variable is something the researcher observes and measures.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b="1" dirty="0">
                <a:effectLst/>
                <a:latin typeface="Times New Roman" panose="02020603050405020304" pitchFamily="18" charset="0"/>
                <a:ea typeface="Aldine401 BT"/>
                <a:cs typeface="Times New Roman" panose="02020603050405020304" pitchFamily="18" charset="0"/>
              </a:rPr>
              <a:t>Example of a hypothesis:</a:t>
            </a:r>
            <a:r>
              <a:rPr lang="en-KE" sz="2000" dirty="0">
                <a:effectLst/>
                <a:latin typeface="Times New Roman" panose="02020603050405020304" pitchFamily="18" charset="0"/>
                <a:ea typeface="Aldine401 BT"/>
                <a:cs typeface="Times New Roman" panose="02020603050405020304" pitchFamily="18" charset="0"/>
              </a:rPr>
              <a:t> Daily exposure to the sun leads to increased levels of </a:t>
            </a:r>
            <a:r>
              <a:rPr lang="en-US" sz="2000" dirty="0">
                <a:effectLst/>
                <a:latin typeface="Times New Roman" panose="02020603050405020304" pitchFamily="18" charset="0"/>
                <a:ea typeface="Aldine401 BT"/>
                <a:cs typeface="Times New Roman" panose="02020603050405020304" pitchFamily="18" charset="0"/>
              </a:rPr>
              <a:t>energy</a:t>
            </a:r>
            <a:r>
              <a:rPr lang="en-KE" sz="2000" dirty="0">
                <a:effectLst/>
                <a:latin typeface="Times New Roman" panose="02020603050405020304" pitchFamily="18" charset="0"/>
                <a:ea typeface="Aldine401 BT"/>
                <a:cs typeface="Times New Roman" panose="02020603050405020304" pitchFamily="18" charset="0"/>
              </a:rPr>
              <a:t>. In this example, the independent variable is </a:t>
            </a:r>
            <a:r>
              <a:rPr lang="en-US" sz="2000" dirty="0">
                <a:effectLst/>
                <a:latin typeface="Times New Roman" panose="02020603050405020304" pitchFamily="18" charset="0"/>
                <a:ea typeface="Aldine401 BT"/>
                <a:cs typeface="Times New Roman" panose="02020603050405020304" pitchFamily="18" charset="0"/>
              </a:rPr>
              <a:t>daily </a:t>
            </a:r>
            <a:r>
              <a:rPr lang="en-KE" sz="2000" dirty="0">
                <a:effectLst/>
                <a:latin typeface="Times New Roman" panose="02020603050405020304" pitchFamily="18" charset="0"/>
                <a:ea typeface="Aldine401 BT"/>
                <a:cs typeface="Times New Roman" panose="02020603050405020304" pitchFamily="18" charset="0"/>
              </a:rPr>
              <a:t>exposure to the sun which is the assumed cause. The dependent variable is the level</a:t>
            </a:r>
            <a:r>
              <a:rPr lang="en-US" sz="2000" dirty="0">
                <a:effectLst/>
                <a:latin typeface="Times New Roman" panose="02020603050405020304" pitchFamily="18" charset="0"/>
                <a:ea typeface="Aldine401 BT"/>
                <a:cs typeface="Times New Roman" panose="02020603050405020304" pitchFamily="18" charset="0"/>
              </a:rPr>
              <a:t>s</a:t>
            </a:r>
            <a:r>
              <a:rPr lang="en-KE" sz="2000" dirty="0">
                <a:effectLst/>
                <a:latin typeface="Times New Roman" panose="02020603050405020304" pitchFamily="18" charset="0"/>
                <a:ea typeface="Aldine401 BT"/>
                <a:cs typeface="Times New Roman" panose="02020603050405020304" pitchFamily="18" charset="0"/>
              </a:rPr>
              <a:t> of </a:t>
            </a:r>
            <a:r>
              <a:rPr lang="en-US" sz="2000" dirty="0">
                <a:effectLst/>
                <a:latin typeface="Times New Roman" panose="02020603050405020304" pitchFamily="18" charset="0"/>
                <a:ea typeface="Aldine401 BT"/>
                <a:cs typeface="Times New Roman" panose="02020603050405020304" pitchFamily="18" charset="0"/>
              </a:rPr>
              <a:t>energy</a:t>
            </a:r>
            <a:r>
              <a:rPr lang="en-KE" sz="2000" dirty="0">
                <a:effectLst/>
                <a:latin typeface="Times New Roman" panose="02020603050405020304" pitchFamily="18" charset="0"/>
                <a:ea typeface="Aldine401 BT"/>
                <a:cs typeface="Times New Roman" panose="02020603050405020304" pitchFamily="18" charset="0"/>
              </a:rPr>
              <a:t> which is the assumed effect. Writing a hypothesis begins with </a:t>
            </a:r>
            <a:r>
              <a:rPr lang="en-US" sz="2000" dirty="0">
                <a:effectLst/>
                <a:latin typeface="Times New Roman" panose="02020603050405020304" pitchFamily="18" charset="0"/>
                <a:ea typeface="Aldine401 BT"/>
                <a:cs typeface="Times New Roman" panose="02020603050405020304" pitchFamily="18" charset="0"/>
              </a:rPr>
              <a:t>the</a:t>
            </a:r>
            <a:r>
              <a:rPr lang="en-KE" sz="2000" dirty="0">
                <a:effectLst/>
                <a:latin typeface="Times New Roman" panose="02020603050405020304" pitchFamily="18" charset="0"/>
                <a:ea typeface="Aldine401 BT"/>
                <a:cs typeface="Times New Roman" panose="02020603050405020304" pitchFamily="18" charset="0"/>
              </a:rPr>
              <a:t> research question that you want to answer. The question should be focused, specific, and researchable within the constraints of your project. </a:t>
            </a:r>
            <a:r>
              <a:rPr lang="en-US" sz="2000" dirty="0">
                <a:effectLst/>
                <a:latin typeface="Times New Roman" panose="02020603050405020304" pitchFamily="18" charset="0"/>
                <a:ea typeface="Aldine401 BT"/>
                <a:cs typeface="Times New Roman" panose="02020603050405020304" pitchFamily="18" charset="0"/>
              </a:rPr>
              <a:t>Look at the example below:</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736215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FF468E-0796-72FC-C9E9-CACE119A9342}"/>
              </a:ext>
            </a:extLst>
          </p:cNvPr>
          <p:cNvSpPr>
            <a:spLocks noGrp="1"/>
          </p:cNvSpPr>
          <p:nvPr>
            <p:ph idx="1"/>
          </p:nvPr>
        </p:nvSpPr>
        <p:spPr>
          <a:xfrm>
            <a:off x="838200" y="1114097"/>
            <a:ext cx="10515600" cy="5062866"/>
          </a:xfrm>
        </p:spPr>
        <p:txBody>
          <a:bodyPr/>
          <a:lstStyle/>
          <a:p>
            <a:pPr algn="just">
              <a:lnSpc>
                <a:spcPct val="150000"/>
              </a:lnSpc>
            </a:pPr>
            <a:r>
              <a:rPr lang="en-US" sz="1800" b="1" dirty="0">
                <a:effectLst/>
                <a:latin typeface="Times New Roman" panose="02020603050405020304" pitchFamily="18" charset="0"/>
                <a:ea typeface="Aldine401 BT"/>
                <a:cs typeface="Times New Roman" panose="02020603050405020304" pitchFamily="18" charset="0"/>
              </a:rPr>
              <a:t>Research objective:</a:t>
            </a:r>
            <a:r>
              <a:rPr lang="en-US" sz="1800" dirty="0">
                <a:effectLst/>
                <a:latin typeface="Times New Roman" panose="02020603050405020304" pitchFamily="18" charset="0"/>
                <a:ea typeface="Aldine401 BT"/>
                <a:cs typeface="Times New Roman" panose="02020603050405020304" pitchFamily="18" charset="0"/>
              </a:rPr>
              <a:t> To determine whether class attendance affects exam results.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1800" b="1" dirty="0">
                <a:effectLst/>
                <a:latin typeface="Times New Roman" panose="02020603050405020304" pitchFamily="18" charset="0"/>
                <a:ea typeface="Aldine401 BT"/>
                <a:cs typeface="Times New Roman" panose="02020603050405020304" pitchFamily="18" charset="0"/>
              </a:rPr>
              <a:t>R</a:t>
            </a:r>
            <a:r>
              <a:rPr lang="en-KE" sz="1800" b="1" dirty="0">
                <a:effectLst/>
                <a:latin typeface="Times New Roman" panose="02020603050405020304" pitchFamily="18" charset="0"/>
                <a:ea typeface="Aldine401 BT"/>
                <a:cs typeface="Times New Roman" panose="02020603050405020304" pitchFamily="18" charset="0"/>
              </a:rPr>
              <a:t>esearch question:</a:t>
            </a:r>
            <a:r>
              <a:rPr lang="en-KE" sz="1800" dirty="0">
                <a:effectLst/>
                <a:latin typeface="Times New Roman" panose="02020603050405020304" pitchFamily="18" charset="0"/>
                <a:ea typeface="Aldine401 BT"/>
                <a:cs typeface="Times New Roman" panose="02020603050405020304" pitchFamily="18" charset="0"/>
              </a:rPr>
              <a:t> </a:t>
            </a:r>
            <a:r>
              <a:rPr lang="en-US" sz="1800" dirty="0">
                <a:effectLst/>
                <a:latin typeface="Times New Roman" panose="02020603050405020304" pitchFamily="18" charset="0"/>
                <a:ea typeface="Aldine401 BT"/>
                <a:cs typeface="Times New Roman" panose="02020603050405020304" pitchFamily="18" charset="0"/>
              </a:rPr>
              <a:t>How does class attendance affect</a:t>
            </a:r>
            <a:r>
              <a:rPr lang="en-KE" sz="1800" dirty="0">
                <a:effectLst/>
                <a:latin typeface="Times New Roman" panose="02020603050405020304" pitchFamily="18" charset="0"/>
                <a:ea typeface="Aldine401 BT"/>
                <a:cs typeface="Times New Roman" panose="02020603050405020304" pitchFamily="18" charset="0"/>
              </a:rPr>
              <a:t> exam results?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effectLst/>
                <a:latin typeface="Times New Roman" panose="02020603050405020304" pitchFamily="18" charset="0"/>
                <a:ea typeface="Aldine401 BT"/>
                <a:cs typeface="Times New Roman" panose="02020603050405020304" pitchFamily="18" charset="0"/>
              </a:rPr>
              <a:t>The initial answer to the question should be based on what is already known about the topic. The researcher looks for theories and previous studies to help him/she form educated assumptions about what your research will find. At this stage, a researcher might construct a conceptual framework to identify which variables the researcher will study and what the researcher thinks the relationships are between them.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9525894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D08894-B960-A504-F70A-7F87133013D7}"/>
              </a:ext>
            </a:extLst>
          </p:cNvPr>
          <p:cNvSpPr>
            <a:spLocks noGrp="1"/>
          </p:cNvSpPr>
          <p:nvPr>
            <p:ph idx="1"/>
          </p:nvPr>
        </p:nvSpPr>
        <p:spPr>
          <a:xfrm>
            <a:off x="838200" y="830317"/>
            <a:ext cx="10515600" cy="5346646"/>
          </a:xfrm>
        </p:spPr>
        <p:txBody>
          <a:bodyPr>
            <a:normAutofit fontScale="92500" lnSpcReduction="10000"/>
          </a:bodyPr>
          <a:lstStyle/>
          <a:p>
            <a:pPr>
              <a:lnSpc>
                <a:spcPct val="150000"/>
              </a:lnSpc>
              <a:spcAft>
                <a:spcPts val="600"/>
              </a:spcAft>
            </a:pPr>
            <a:r>
              <a:rPr lang="en-KE" sz="2000" dirty="0">
                <a:effectLst/>
                <a:latin typeface="Times New Roman" panose="02020603050405020304" pitchFamily="18" charset="0"/>
                <a:ea typeface="Aldine401 BT"/>
                <a:cs typeface="Times New Roman" panose="02020603050405020304" pitchFamily="18" charset="0"/>
              </a:rPr>
              <a:t>Now a researcher should have </a:t>
            </a:r>
            <a:r>
              <a:rPr lang="en-US" sz="2000" dirty="0">
                <a:effectLst/>
                <a:latin typeface="Times New Roman" panose="02020603050405020304" pitchFamily="18" charset="0"/>
                <a:ea typeface="Aldine401 BT"/>
                <a:cs typeface="Times New Roman" panose="02020603050405020304" pitchFamily="18" charset="0"/>
              </a:rPr>
              <a:t>an</a:t>
            </a:r>
            <a:r>
              <a:rPr lang="en-KE" sz="2000" dirty="0">
                <a:effectLst/>
                <a:latin typeface="Times New Roman" panose="02020603050405020304" pitchFamily="18" charset="0"/>
                <a:ea typeface="Aldine401 BT"/>
                <a:cs typeface="Times New Roman" panose="02020603050405020304" pitchFamily="18" charset="0"/>
              </a:rPr>
              <a:t> idea of what he/she expects to find. An initial answer to the question should be </a:t>
            </a:r>
            <a:r>
              <a:rPr lang="en-US" sz="2000" dirty="0">
                <a:effectLst/>
                <a:latin typeface="Times New Roman" panose="02020603050405020304" pitchFamily="18" charset="0"/>
                <a:ea typeface="Aldine401 BT"/>
                <a:cs typeface="Times New Roman" panose="02020603050405020304" pitchFamily="18" charset="0"/>
              </a:rPr>
              <a:t>a </a:t>
            </a:r>
            <a:r>
              <a:rPr lang="en-KE" sz="2000" dirty="0">
                <a:effectLst/>
                <a:latin typeface="Times New Roman" panose="02020603050405020304" pitchFamily="18" charset="0"/>
                <a:ea typeface="Aldine401 BT"/>
                <a:cs typeface="Times New Roman" panose="02020603050405020304" pitchFamily="18" charset="0"/>
              </a:rPr>
              <a:t>clear and concise sentence</a:t>
            </a:r>
            <a:r>
              <a:rPr lang="en-US" sz="2000" dirty="0">
                <a:effectLst/>
                <a:latin typeface="Times New Roman" panose="02020603050405020304" pitchFamily="18" charset="0"/>
                <a:ea typeface="Aldine401 BT"/>
                <a:cs typeface="Times New Roman" panose="02020603050405020304" pitchFamily="18" charset="0"/>
              </a:rPr>
              <a:t>: Class attendance affects exam results. </a:t>
            </a:r>
            <a:r>
              <a:rPr lang="en-KE" sz="2000" dirty="0">
                <a:effectLst/>
                <a:latin typeface="Times New Roman" panose="02020603050405020304" pitchFamily="18" charset="0"/>
                <a:ea typeface="Aldine401 BT"/>
                <a:cs typeface="Times New Roman" panose="02020603050405020304" pitchFamily="18" charset="0"/>
              </a:rPr>
              <a:t>A researcher needs to make sure the hypothesis is specific and testable. There are various ways of phrasing a hypothesis, but all the terms a researcher uses should have clear definitions, and the hypothesis should contain: the relevant variables, the specific group being studied and the predicted outcome of the experiment or analysis</a:t>
            </a:r>
            <a:r>
              <a:rPr lang="en-US" sz="2000" dirty="0">
                <a:effectLst/>
                <a:latin typeface="Times New Roman" panose="02020603050405020304" pitchFamily="18" charset="0"/>
                <a:ea typeface="Aldine401 BT"/>
                <a:cs typeface="Times New Roman" panose="02020603050405020304" pitchFamily="18" charset="0"/>
              </a:rPr>
              <a:t>.</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600"/>
              </a:spcAft>
            </a:pPr>
            <a:r>
              <a:rPr lang="en-KE" sz="2000" dirty="0">
                <a:effectLst/>
                <a:latin typeface="Times New Roman" panose="02020603050405020304" pitchFamily="18" charset="0"/>
                <a:ea typeface="Aldine401 BT"/>
                <a:cs typeface="Times New Roman" panose="02020603050405020304" pitchFamily="18" charset="0"/>
              </a:rPr>
              <a:t>To identify the variables, a researcher can write a simple prediction in if…then form. The first part of the sentence states the independent variable and the second part states the dependent variable. If a first-year student starts attending more lectures, then their exam </a:t>
            </a:r>
            <a:r>
              <a:rPr lang="en-US" sz="2000" dirty="0">
                <a:effectLst/>
                <a:latin typeface="Times New Roman" panose="02020603050405020304" pitchFamily="18" charset="0"/>
                <a:ea typeface="Aldine401 BT"/>
                <a:cs typeface="Times New Roman" panose="02020603050405020304" pitchFamily="18" charset="0"/>
              </a:rPr>
              <a:t>results</a:t>
            </a:r>
            <a:r>
              <a:rPr lang="en-KE" sz="2000" dirty="0">
                <a:effectLst/>
                <a:latin typeface="Times New Roman" panose="02020603050405020304" pitchFamily="18" charset="0"/>
                <a:ea typeface="Aldine401 BT"/>
                <a:cs typeface="Times New Roman" panose="02020603050405020304" pitchFamily="18" charset="0"/>
              </a:rPr>
              <a:t> will improve. In academic research, hypotheses are more commonly phrased in terms of correlations or effects, where the researcher directly states the predicted relationship between variables. The number of lectures attended by first-year students has a positive effect on their exam scores. </a:t>
            </a:r>
            <a:r>
              <a:rPr lang="en-KE" sz="2000" dirty="0">
                <a:effectLst/>
                <a:latin typeface="Times New Roman" panose="02020603050405020304" pitchFamily="18" charset="0"/>
                <a:cs typeface="Times New Roman" panose="02020603050405020304" pitchFamily="18" charset="0"/>
              </a:rPr>
              <a:t> </a:t>
            </a:r>
            <a:endParaRPr lang="en-KE"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62538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F62C17-1FDA-FAE2-E9AF-90AA99D74F44}"/>
              </a:ext>
            </a:extLst>
          </p:cNvPr>
          <p:cNvSpPr>
            <a:spLocks noGrp="1"/>
          </p:cNvSpPr>
          <p:nvPr>
            <p:ph idx="1"/>
          </p:nvPr>
        </p:nvSpPr>
        <p:spPr>
          <a:xfrm>
            <a:off x="838200" y="1219200"/>
            <a:ext cx="10515600" cy="4957763"/>
          </a:xfrm>
        </p:spPr>
        <p:txBody>
          <a:bodyPr>
            <a:normAutofit/>
          </a:bodyPr>
          <a:lstStyle/>
          <a:p>
            <a:pPr>
              <a:lnSpc>
                <a:spcPct val="150000"/>
              </a:lnSpc>
              <a:spcAft>
                <a:spcPts val="600"/>
              </a:spcAft>
            </a:pPr>
            <a:r>
              <a:rPr lang="en-KE" sz="2400" dirty="0">
                <a:effectLst/>
                <a:latin typeface="Times New Roman" panose="02020603050405020304" pitchFamily="18" charset="0"/>
                <a:ea typeface="Aldine401 BT"/>
              </a:rPr>
              <a:t>If the researcher is comparing two groups, the hypothesis can state what difference he/she expect to find between them. First-year students who attended most lectures will have better exam scores than those who attended few lectures. If the research involves statistical hypothesis testing, the researcher will also have to write a null hypothesis. </a:t>
            </a:r>
            <a:endParaRPr lang="en-KE" sz="2400" dirty="0"/>
          </a:p>
        </p:txBody>
      </p:sp>
    </p:spTree>
    <p:extLst>
      <p:ext uri="{BB962C8B-B14F-4D97-AF65-F5344CB8AC3E}">
        <p14:creationId xmlns:p14="http://schemas.microsoft.com/office/powerpoint/2010/main" val="27186059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24C61-424A-48F4-2C21-009BF4449F15}"/>
              </a:ext>
            </a:extLst>
          </p:cNvPr>
          <p:cNvSpPr>
            <a:spLocks noGrp="1"/>
          </p:cNvSpPr>
          <p:nvPr>
            <p:ph type="title"/>
          </p:nvPr>
        </p:nvSpPr>
        <p:spPr>
          <a:xfrm>
            <a:off x="838200" y="365125"/>
            <a:ext cx="10515600" cy="801523"/>
          </a:xfrm>
        </p:spPr>
        <p:txBody>
          <a:bodyPr>
            <a:normAutofit fontScale="90000"/>
          </a:bodyPr>
          <a:lstStyle/>
          <a:p>
            <a:br>
              <a:rPr lang="en-US" sz="1800" b="1" dirty="0">
                <a:effectLst/>
                <a:latin typeface="Times New Roman" panose="02020603050405020304" pitchFamily="18" charset="0"/>
                <a:ea typeface="Aldine401 BT"/>
                <a:cs typeface="Times New Roman" panose="02020603050405020304" pitchFamily="18" charset="0"/>
              </a:rPr>
            </a:br>
            <a:r>
              <a:rPr lang="en-US" sz="2700" b="1" dirty="0">
                <a:effectLst/>
                <a:latin typeface="Times New Roman" panose="02020603050405020304" pitchFamily="18" charset="0"/>
                <a:ea typeface="Aldine401 BT"/>
                <a:cs typeface="Times New Roman" panose="02020603050405020304" pitchFamily="18" charset="0"/>
              </a:rPr>
              <a:t>The null hypothesis</a:t>
            </a:r>
            <a:br>
              <a:rPr lang="en-KE" sz="2700" dirty="0">
                <a:effectLst/>
                <a:latin typeface="Times New Roman" panose="02020603050405020304" pitchFamily="18" charset="0"/>
                <a:ea typeface="Calibri" panose="020F0502020204030204" pitchFamily="34" charset="0"/>
                <a:cs typeface="Times New Roman" panose="02020603050405020304" pitchFamily="18" charset="0"/>
              </a:rPr>
            </a:br>
            <a:endParaRPr lang="en-KE" sz="27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88F613B-F959-224A-CBF0-CAC12EDB8C91}"/>
              </a:ext>
            </a:extLst>
          </p:cNvPr>
          <p:cNvSpPr>
            <a:spLocks noGrp="1"/>
          </p:cNvSpPr>
          <p:nvPr>
            <p:ph idx="1"/>
          </p:nvPr>
        </p:nvSpPr>
        <p:spPr>
          <a:xfrm>
            <a:off x="838200" y="1292772"/>
            <a:ext cx="10515600" cy="4884191"/>
          </a:xfrm>
        </p:spPr>
        <p:txBody>
          <a:bodyPr/>
          <a:lstStyle/>
          <a:p>
            <a:pPr>
              <a:lnSpc>
                <a:spcPct val="150000"/>
              </a:lnSpc>
              <a:spcAft>
                <a:spcPts val="600"/>
              </a:spcAft>
            </a:pPr>
            <a:r>
              <a:rPr lang="en-KE" sz="1800" dirty="0">
                <a:effectLst/>
                <a:latin typeface="Times New Roman" panose="02020603050405020304" pitchFamily="18" charset="0"/>
                <a:ea typeface="Aldine401 BT"/>
                <a:cs typeface="Times New Roman" panose="02020603050405020304" pitchFamily="18" charset="0"/>
              </a:rPr>
              <a:t>The null hypothesis is the default position that there is no association between the variables. The null hypothesis is written as H0, while the alternative hypothesis is written as H1 or Ha. Example: H0: </a:t>
            </a:r>
            <a:r>
              <a:rPr lang="en-US" sz="1800" dirty="0">
                <a:effectLst/>
                <a:latin typeface="Times New Roman" panose="02020603050405020304" pitchFamily="18" charset="0"/>
                <a:ea typeface="Aldine401 BT"/>
                <a:cs typeface="Times New Roman" panose="02020603050405020304" pitchFamily="18" charset="0"/>
              </a:rPr>
              <a:t>Class attendance</a:t>
            </a:r>
            <a:r>
              <a:rPr lang="en-KE" sz="1800" dirty="0">
                <a:effectLst/>
                <a:latin typeface="Times New Roman" panose="02020603050405020304" pitchFamily="18" charset="0"/>
                <a:ea typeface="Aldine401 BT"/>
                <a:cs typeface="Times New Roman" panose="02020603050405020304" pitchFamily="18" charset="0"/>
              </a:rPr>
              <a:t> by first-year students has no effect on their exam </a:t>
            </a:r>
            <a:r>
              <a:rPr lang="en-US" sz="1800" dirty="0">
                <a:effectLst/>
                <a:latin typeface="Times New Roman" panose="02020603050405020304" pitchFamily="18" charset="0"/>
                <a:ea typeface="Aldine401 BT"/>
                <a:cs typeface="Times New Roman" panose="02020603050405020304" pitchFamily="18" charset="0"/>
              </a:rPr>
              <a:t>results</a:t>
            </a:r>
            <a:r>
              <a:rPr lang="en-KE" sz="1800" dirty="0">
                <a:effectLst/>
                <a:latin typeface="Times New Roman" panose="02020603050405020304" pitchFamily="18" charset="0"/>
                <a:ea typeface="Aldine401 BT"/>
                <a:cs typeface="Times New Roman" panose="02020603050405020304" pitchFamily="18" charset="0"/>
              </a:rPr>
              <a:t>. H1: </a:t>
            </a:r>
            <a:r>
              <a:rPr lang="en-US" sz="1800" dirty="0">
                <a:effectLst/>
                <a:latin typeface="Times New Roman" panose="02020603050405020304" pitchFamily="18" charset="0"/>
                <a:ea typeface="Aldine401 BT"/>
                <a:cs typeface="Times New Roman" panose="02020603050405020304" pitchFamily="18" charset="0"/>
              </a:rPr>
              <a:t>Class attendance</a:t>
            </a:r>
            <a:r>
              <a:rPr lang="en-KE" sz="1800" dirty="0">
                <a:effectLst/>
                <a:latin typeface="Times New Roman" panose="02020603050405020304" pitchFamily="18" charset="0"/>
                <a:ea typeface="Aldine401 BT"/>
                <a:cs typeface="Times New Roman" panose="02020603050405020304" pitchFamily="18" charset="0"/>
              </a:rPr>
              <a:t> by first-year students has a positive effect on their exam </a:t>
            </a:r>
            <a:r>
              <a:rPr lang="en-US" sz="1800" dirty="0">
                <a:effectLst/>
                <a:latin typeface="Times New Roman" panose="02020603050405020304" pitchFamily="18" charset="0"/>
                <a:ea typeface="Aldine401 BT"/>
                <a:cs typeface="Times New Roman" panose="02020603050405020304" pitchFamily="18" charset="0"/>
              </a:rPr>
              <a:t>results.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pPr>
            <a:r>
              <a:rPr lang="en-KE" sz="1800" dirty="0">
                <a:effectLst/>
                <a:latin typeface="Times New Roman" panose="02020603050405020304" pitchFamily="18" charset="0"/>
                <a:ea typeface="Aldine401 BT"/>
                <a:cs typeface="Times New Roman" panose="02020603050405020304" pitchFamily="18" charset="0"/>
              </a:rPr>
              <a:t>A hypothesis (plural hypotheses) is a precise, testable statement of what the researcher predict</a:t>
            </a:r>
            <a:r>
              <a:rPr lang="en-US" sz="1800" dirty="0">
                <a:effectLst/>
                <a:latin typeface="Times New Roman" panose="02020603050405020304" pitchFamily="18" charset="0"/>
                <a:ea typeface="Aldine401 BT"/>
                <a:cs typeface="Times New Roman" panose="02020603050405020304" pitchFamily="18" charset="0"/>
              </a:rPr>
              <a:t>s </a:t>
            </a:r>
            <a:r>
              <a:rPr lang="en-KE" sz="1800" dirty="0">
                <a:effectLst/>
                <a:latin typeface="Times New Roman" panose="02020603050405020304" pitchFamily="18" charset="0"/>
                <a:ea typeface="Aldine401 BT"/>
                <a:cs typeface="Times New Roman" panose="02020603050405020304" pitchFamily="18" charset="0"/>
              </a:rPr>
              <a:t> will be the outcome of the study. It is stated at the start of the study. This usually involves proposing a possible relationship between two variables: the independent variable (what the researcher changes) and the dependent variable (what the research measures). In research, there is a convention that the hypothesis is written in two forms, the null hypothesis, and the alternative hypothesis (called the experimental hypothesis when the method of investigation is an experiment).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8722137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94B36A-3DFC-FC02-2CE6-393ED09BD41A}"/>
              </a:ext>
            </a:extLst>
          </p:cNvPr>
          <p:cNvSpPr>
            <a:spLocks noGrp="1"/>
          </p:cNvSpPr>
          <p:nvPr>
            <p:ph idx="1"/>
          </p:nvPr>
        </p:nvSpPr>
        <p:spPr>
          <a:xfrm>
            <a:off x="838200" y="609600"/>
            <a:ext cx="10515600" cy="5567363"/>
          </a:xfrm>
        </p:spPr>
        <p:txBody>
          <a:bodyPr>
            <a:normAutofit fontScale="92500" lnSpcReduction="20000"/>
          </a:bodyPr>
          <a:lstStyle/>
          <a:p>
            <a:pPr marL="0" indent="0" algn="just">
              <a:lnSpc>
                <a:spcPct val="150000"/>
              </a:lnSpc>
              <a:buNone/>
            </a:pPr>
            <a:r>
              <a:rPr lang="en-US" sz="2000" b="1" dirty="0">
                <a:effectLst/>
                <a:latin typeface="Times New Roman" panose="02020603050405020304" pitchFamily="18" charset="0"/>
                <a:ea typeface="Aldine401 BT"/>
                <a:cs typeface="Times New Roman" panose="02020603050405020304" pitchFamily="18" charset="0"/>
              </a:rPr>
              <a:t>Examples: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2000" b="1" dirty="0">
                <a:effectLst/>
                <a:latin typeface="Times New Roman" panose="02020603050405020304" pitchFamily="18" charset="0"/>
                <a:ea typeface="Aldine401 BT"/>
                <a:cs typeface="Times New Roman" panose="02020603050405020304" pitchFamily="18" charset="0"/>
              </a:rPr>
              <a:t>Null hypothesis: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2000" dirty="0">
                <a:effectLst/>
                <a:latin typeface="Times New Roman" panose="02020603050405020304" pitchFamily="18" charset="0"/>
                <a:ea typeface="Aldine401 BT"/>
                <a:cs typeface="Times New Roman" panose="02020603050405020304" pitchFamily="18" charset="0"/>
              </a:rPr>
              <a:t>There is no significant change in a person’s health during the times when they drink </a:t>
            </a:r>
            <a:r>
              <a:rPr lang="en-US" sz="2000" dirty="0">
                <a:effectLst/>
                <a:latin typeface="Times New Roman" panose="02020603050405020304" pitchFamily="18" charset="0"/>
                <a:ea typeface="Aldine401 BT"/>
                <a:cs typeface="Times New Roman" panose="02020603050405020304" pitchFamily="18" charset="0"/>
              </a:rPr>
              <a:t>vegetable juice</a:t>
            </a:r>
            <a:r>
              <a:rPr lang="en-KE" sz="2000" dirty="0">
                <a:effectLst/>
                <a:latin typeface="Times New Roman" panose="02020603050405020304" pitchFamily="18" charset="0"/>
                <a:ea typeface="Aldine401 BT"/>
                <a:cs typeface="Times New Roman" panose="02020603050405020304" pitchFamily="18" charset="0"/>
              </a:rPr>
              <a:t> only.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2000" dirty="0">
                <a:effectLst/>
                <a:latin typeface="Times New Roman" panose="02020603050405020304" pitchFamily="18" charset="0"/>
                <a:ea typeface="Aldine401 BT"/>
                <a:cs typeface="Times New Roman" panose="02020603050405020304" pitchFamily="18" charset="0"/>
              </a:rPr>
              <a:t>There is no significant change in an individual’s work habits whether they get eight hours or nine hours of sleep. </a:t>
            </a:r>
            <a:br>
              <a:rPr lang="en-KE" sz="2000" b="1" dirty="0">
                <a:effectLst/>
                <a:latin typeface="Times New Roman" panose="02020603050405020304" pitchFamily="18" charset="0"/>
                <a:ea typeface="Aldine401 BT"/>
                <a:cs typeface="Times New Roman" panose="02020603050405020304" pitchFamily="18" charset="0"/>
              </a:rPr>
            </a:b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000" b="1" dirty="0">
                <a:effectLst/>
                <a:latin typeface="Times New Roman" panose="02020603050405020304" pitchFamily="18" charset="0"/>
                <a:ea typeface="Aldine401 BT"/>
                <a:cs typeface="Times New Roman" panose="02020603050405020304" pitchFamily="18" charset="0"/>
              </a:rPr>
              <a:t>Alternative hypothesis: </a:t>
            </a:r>
            <a:r>
              <a:rPr lang="en-KE" sz="2000" dirty="0">
                <a:effectLst/>
                <a:latin typeface="Times New Roman" panose="02020603050405020304" pitchFamily="18" charset="0"/>
                <a:ea typeface="Aldine401 BT"/>
                <a:cs typeface="Times New Roman" panose="02020603050405020304" pitchFamily="18" charset="0"/>
              </a:rPr>
              <a:t>A person’s health improves during the times when they drink </a:t>
            </a:r>
            <a:r>
              <a:rPr lang="en-US" sz="2000" dirty="0">
                <a:effectLst/>
                <a:latin typeface="Times New Roman" panose="02020603050405020304" pitchFamily="18" charset="0"/>
                <a:ea typeface="Aldine401 BT"/>
                <a:cs typeface="Times New Roman" panose="02020603050405020304" pitchFamily="18" charset="0"/>
              </a:rPr>
              <a:t>vegetable juice </a:t>
            </a:r>
            <a:r>
              <a:rPr lang="en-KE" sz="2000" dirty="0">
                <a:effectLst/>
                <a:latin typeface="Times New Roman" panose="02020603050405020304" pitchFamily="18" charset="0"/>
                <a:ea typeface="Aldine401 BT"/>
                <a:cs typeface="Times New Roman" panose="02020603050405020304" pitchFamily="18" charset="0"/>
              </a:rPr>
              <a:t>only.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effectLst/>
                <a:latin typeface="Times New Roman" panose="02020603050405020304" pitchFamily="18" charset="0"/>
                <a:ea typeface="Aldine401 BT"/>
                <a:cs typeface="Times New Roman" panose="02020603050405020304" pitchFamily="18" charset="0"/>
              </a:rPr>
              <a:t>Work habits improve during the times when one gets 8 hours of sleep only, as opposed to 9 hours of sleep.</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2000" b="1" dirty="0">
                <a:solidFill>
                  <a:srgbClr val="000000"/>
                </a:solidFill>
                <a:effectLst/>
                <a:latin typeface="Arial" panose="020B0604020202020204" pitchFamily="34" charset="0"/>
                <a:ea typeface="Times New Roman" panose="02020603050405020304" pitchFamily="18" charset="0"/>
              </a:rPr>
              <a:t> </a:t>
            </a:r>
            <a:endParaRPr lang="en-KE" sz="20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9313302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FE4BC-9F34-0892-A2D6-A28D45E5D3D5}"/>
              </a:ext>
            </a:extLst>
          </p:cNvPr>
          <p:cNvSpPr>
            <a:spLocks noGrp="1"/>
          </p:cNvSpPr>
          <p:nvPr>
            <p:ph type="title"/>
          </p:nvPr>
        </p:nvSpPr>
        <p:spPr>
          <a:xfrm>
            <a:off x="838200" y="365125"/>
            <a:ext cx="10515600" cy="864585"/>
          </a:xfrm>
        </p:spPr>
        <p:txBody>
          <a:bodyPr>
            <a:normAutofit fontScale="90000"/>
          </a:bodyPr>
          <a:lstStyle/>
          <a:p>
            <a:r>
              <a:rPr lang="en-US" sz="2400" b="1" dirty="0">
                <a:solidFill>
                  <a:srgbClr val="000000"/>
                </a:solidFill>
                <a:effectLst/>
                <a:latin typeface="Arial" panose="020B0604020202020204" pitchFamily="34" charset="0"/>
                <a:ea typeface="Times New Roman" panose="02020603050405020304" pitchFamily="18" charset="0"/>
              </a:rPr>
              <a:t>Summary</a:t>
            </a:r>
            <a:br>
              <a:rPr lang="en-KE" sz="1800"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E1590E99-C2EE-2F9D-D352-C232AFD11113}"/>
              </a:ext>
            </a:extLst>
          </p:cNvPr>
          <p:cNvSpPr>
            <a:spLocks noGrp="1"/>
          </p:cNvSpPr>
          <p:nvPr>
            <p:ph idx="1"/>
          </p:nvPr>
        </p:nvSpPr>
        <p:spPr>
          <a:xfrm>
            <a:off x="838200" y="1145628"/>
            <a:ext cx="10515600" cy="5031335"/>
          </a:xfrm>
        </p:spPr>
        <p:txBody>
          <a:bodyPr/>
          <a:lstStyle/>
          <a:p>
            <a:pPr marL="342900" lvl="0" indent="-342900">
              <a:lnSpc>
                <a:spcPct val="150000"/>
              </a:lnSpc>
              <a:buFont typeface="Symbol" pitchFamily="2" charset="2"/>
              <a:buChar char=""/>
            </a:pPr>
            <a:r>
              <a:rPr lang="en-US" sz="2000" dirty="0">
                <a:solidFill>
                  <a:srgbClr val="000000"/>
                </a:solidFill>
                <a:effectLst/>
                <a:latin typeface="Times New Roman" panose="02020603050405020304" pitchFamily="18" charset="0"/>
                <a:ea typeface="Times New Roman" panose="02020603050405020304" pitchFamily="18" charset="0"/>
              </a:rPr>
              <a:t>The three elements, the research objectives, the research questions and the hypotheses play a significant role in the research study.</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pPr>
            <a:r>
              <a:rPr lang="en-US" sz="2000" dirty="0">
                <a:solidFill>
                  <a:srgbClr val="000000"/>
                </a:solidFill>
                <a:effectLst/>
                <a:latin typeface="Times New Roman" panose="02020603050405020304" pitchFamily="18" charset="0"/>
                <a:ea typeface="Times New Roman" panose="02020603050405020304" pitchFamily="18" charset="0"/>
              </a:rPr>
              <a:t>There are two main types of objectives: general objectives and specific objectives.</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pPr>
            <a:r>
              <a:rPr lang="en-KE" sz="2000" dirty="0">
                <a:effectLst/>
                <a:latin typeface="Times New Roman" panose="02020603050405020304" pitchFamily="18" charset="0"/>
                <a:ea typeface="Aldine401 BT"/>
              </a:rPr>
              <a:t>Research objectives are specific aims arising directly from the </a:t>
            </a:r>
            <a:r>
              <a:rPr lang="en-US" sz="2000" dirty="0">
                <a:effectLst/>
                <a:latin typeface="Times New Roman" panose="02020603050405020304" pitchFamily="18" charset="0"/>
                <a:ea typeface="Aldine401 BT"/>
              </a:rPr>
              <a:t>general objective or </a:t>
            </a:r>
            <a:r>
              <a:rPr lang="en-KE" sz="2000" dirty="0">
                <a:effectLst/>
                <a:latin typeface="Times New Roman" panose="02020603050405020304" pitchFamily="18" charset="0"/>
                <a:ea typeface="Aldine401 BT"/>
              </a:rPr>
              <a:t>purpose of the study.</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pPr>
            <a:r>
              <a:rPr lang="en-KE" sz="2000" dirty="0">
                <a:effectLst/>
                <a:latin typeface="Times New Roman" panose="02020603050405020304" pitchFamily="18" charset="0"/>
                <a:ea typeface="Aldine401 BT"/>
              </a:rPr>
              <a:t>Research questions, along with hypotheses, also serve as a guiding framework for research. These questions also specifically reveal the boundaries of the study, setting its limits, and ensuring cohesion.</a:t>
            </a:r>
            <a:endParaRPr lang="en-KE" sz="20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7151610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06DE5-A975-12DD-8088-99F08271D0A9}"/>
              </a:ext>
            </a:extLst>
          </p:cNvPr>
          <p:cNvSpPr>
            <a:spLocks noGrp="1"/>
          </p:cNvSpPr>
          <p:nvPr>
            <p:ph type="title"/>
          </p:nvPr>
        </p:nvSpPr>
        <p:spPr/>
        <p:txBody>
          <a:bodyPr/>
          <a:lstStyle/>
          <a:p>
            <a:r>
              <a:rPr lang="en-US"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References</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2D1B8158-C028-D5D8-E9B4-A99BB6314522}"/>
              </a:ext>
            </a:extLst>
          </p:cNvPr>
          <p:cNvSpPr>
            <a:spLocks noGrp="1"/>
          </p:cNvSpPr>
          <p:nvPr>
            <p:ph idx="1"/>
          </p:nvPr>
        </p:nvSpPr>
        <p:spPr>
          <a:xfrm>
            <a:off x="838200" y="1093076"/>
            <a:ext cx="10515600" cy="5083887"/>
          </a:xfrm>
        </p:spPr>
        <p:txBody>
          <a:bodyPr/>
          <a:lstStyle/>
          <a:p>
            <a:pPr marL="0"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Andiema, N. (2023). </a:t>
            </a:r>
            <a:r>
              <a:rPr lang="en-KE" sz="1800" i="1" dirty="0">
                <a:solidFill>
                  <a:srgbClr val="000000"/>
                </a:solidFill>
                <a:effectLst/>
                <a:latin typeface="Times New Roman" panose="02020603050405020304" pitchFamily="18" charset="0"/>
                <a:ea typeface="Times New Roman" panose="02020603050405020304" pitchFamily="18" charset="0"/>
              </a:rPr>
              <a:t>Social Science in the New Era.</a:t>
            </a:r>
            <a:r>
              <a:rPr lang="en-KE" sz="1800" dirty="0">
                <a:solidFill>
                  <a:srgbClr val="000000"/>
                </a:solidFill>
                <a:effectLst/>
                <a:latin typeface="Times New Roman" panose="02020603050405020304" pitchFamily="18" charset="0"/>
                <a:ea typeface="Times New Roman" panose="02020603050405020304" pitchFamily="18" charset="0"/>
              </a:rPr>
              <a:t> Aura Publishers.</a:t>
            </a:r>
            <a:endParaRPr lang="en-KE" sz="1800" dirty="0">
              <a:effectLst/>
              <a:latin typeface="Times New Roman" panose="02020603050405020304" pitchFamily="18" charset="0"/>
              <a:ea typeface="Times New Roman" panose="02020603050405020304" pitchFamily="18" charset="0"/>
            </a:endParaRPr>
          </a:p>
          <a:p>
            <a:pPr marL="0"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Creswell, J. W.  (2014). Research Design: Qualitative, Quantitative and Mixed Methods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Approaches (4</a:t>
            </a:r>
            <a:r>
              <a:rPr lang="en-US" sz="18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ed.). Thousand Oaks, CA: Sage.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Lipowski</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E. (</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2008)</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Developing great research questions. American Journal of Health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indent="0">
              <a:buNone/>
            </a:pPr>
            <a:r>
              <a:rPr lang="en-US" sz="1800" dirty="0">
                <a:solidFill>
                  <a:srgbClr val="000000"/>
                </a:solidFill>
                <a:effectLst/>
                <a:latin typeface="Times New Roman" panose="02020603050405020304" pitchFamily="18" charset="0"/>
                <a:ea typeface="Aldine401 BT"/>
                <a:cs typeface="Times New Roman" panose="02020603050405020304" pitchFamily="18" charset="0"/>
              </a:rPr>
              <a:t>System Pharmacy, 65 (17).</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647061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5060BC-637B-7E7E-F4BF-DCF0E6063118}"/>
              </a:ext>
            </a:extLst>
          </p:cNvPr>
          <p:cNvSpPr>
            <a:spLocks noGrp="1"/>
          </p:cNvSpPr>
          <p:nvPr>
            <p:ph idx="1"/>
          </p:nvPr>
        </p:nvSpPr>
        <p:spPr/>
        <p:txBody>
          <a:bodyPr/>
          <a:lstStyle/>
          <a:p>
            <a:pPr lvl="3"/>
            <a:endParaRPr lang="en-KE" dirty="0"/>
          </a:p>
          <a:p>
            <a:pPr lvl="3"/>
            <a:endParaRPr lang="en-KE" dirty="0"/>
          </a:p>
          <a:p>
            <a:pPr marL="1371600" lvl="3" indent="0">
              <a:buNone/>
            </a:pPr>
            <a:endParaRPr lang="en-KE" dirty="0"/>
          </a:p>
          <a:p>
            <a:pPr marL="1371600" lvl="3" indent="0">
              <a:buNone/>
            </a:pPr>
            <a:endParaRPr lang="en-KE" dirty="0"/>
          </a:p>
          <a:p>
            <a:pPr marL="1371600" lvl="3" indent="0">
              <a:buNone/>
            </a:pPr>
            <a:r>
              <a:rPr lang="en-KE" dirty="0"/>
              <a:t>	</a:t>
            </a:r>
            <a:r>
              <a:rPr lang="en-KE" sz="8800" b="1" dirty="0">
                <a:latin typeface="Lucida Calligraphy" panose="03010101010101010101" pitchFamily="66" charset="77"/>
              </a:rPr>
              <a:t>Thank you</a:t>
            </a:r>
          </a:p>
        </p:txBody>
      </p:sp>
    </p:spTree>
    <p:extLst>
      <p:ext uri="{BB962C8B-B14F-4D97-AF65-F5344CB8AC3E}">
        <p14:creationId xmlns:p14="http://schemas.microsoft.com/office/powerpoint/2010/main" val="3419347312"/>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{D838A4EF-88FA-9746-839D-98EA7249889C}tf10001072</Template>
  <TotalTime>52</TotalTime>
  <Words>2850</Words>
  <Application>Microsoft Macintosh PowerPoint</Application>
  <PresentationFormat>Widescreen</PresentationFormat>
  <Paragraphs>137</Paragraphs>
  <Slides>29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Franklin Gothic Book</vt:lpstr>
      <vt:lpstr>Lucida Calligraphy</vt:lpstr>
      <vt:lpstr>Noto Sans Symbols</vt:lpstr>
      <vt:lpstr>Symbol</vt:lpstr>
      <vt:lpstr>Times New Roman</vt:lpstr>
      <vt:lpstr>Crop</vt:lpstr>
      <vt:lpstr>COMMUNICATION RESEARCH</vt:lpstr>
      <vt:lpstr>Topic Introduction </vt:lpstr>
      <vt:lpstr>Intended Learning Objectives </vt:lpstr>
      <vt:lpstr> Research Objectives </vt:lpstr>
      <vt:lpstr>PowerPoint Presentation</vt:lpstr>
      <vt:lpstr>PowerPoint Presentation</vt:lpstr>
      <vt:lpstr> Specific Objectives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Research Questions </vt:lpstr>
      <vt:lpstr>PowerPoint Presentation</vt:lpstr>
      <vt:lpstr>Research Hypotheses </vt:lpstr>
      <vt:lpstr>The Role of Hypotheses </vt:lpstr>
      <vt:lpstr>PowerPoint Presentation</vt:lpstr>
      <vt:lpstr>PowerPoint Presentation</vt:lpstr>
      <vt:lpstr> Variables in Hypotheses </vt:lpstr>
      <vt:lpstr>PowerPoint Presentation</vt:lpstr>
      <vt:lpstr>PowerPoint Presentation</vt:lpstr>
      <vt:lpstr>PowerPoint Presentation</vt:lpstr>
      <vt:lpstr> The null hypothesis </vt:lpstr>
      <vt:lpstr>PowerPoint Presentation</vt:lpstr>
      <vt:lpstr>Summary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susan.w.mwangi@outlook.com</dc:creator>
  <cp:lastModifiedBy>susan.w.mwangi@outlook.com</cp:lastModifiedBy>
  <cp:revision>10</cp:revision>
  <dcterms:created xsi:type="dcterms:W3CDTF">2024-10-12T11:39:39Z</dcterms:created>
  <dcterms:modified xsi:type="dcterms:W3CDTF">2024-10-13T14:05:25Z</dcterms:modified>
</cp:coreProperties>
</file>