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4" r:id="rId15"/>
    <p:sldId id="269" r:id="rId16"/>
    <p:sldId id="270" r:id="rId17"/>
    <p:sldId id="285" r:id="rId18"/>
    <p:sldId id="271" r:id="rId19"/>
    <p:sldId id="272" r:id="rId20"/>
    <p:sldId id="273" r:id="rId21"/>
    <p:sldId id="274" r:id="rId22"/>
    <p:sldId id="286" r:id="rId23"/>
    <p:sldId id="275" r:id="rId24"/>
    <p:sldId id="276" r:id="rId25"/>
    <p:sldId id="287" r:id="rId26"/>
    <p:sldId id="288" r:id="rId27"/>
    <p:sldId id="289" r:id="rId28"/>
    <p:sldId id="290" r:id="rId29"/>
    <p:sldId id="277" r:id="rId30"/>
    <p:sldId id="291"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6076"/>
  </p:normalViewPr>
  <p:slideViewPr>
    <p:cSldViewPr snapToGrid="0">
      <p:cViewPr varScale="1">
        <p:scale>
          <a:sx n="121" d="100"/>
          <a:sy n="121" d="100"/>
        </p:scale>
        <p:origin x="20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05D1DFC1-99B0-C748-9B39-5FA0D4ED8C16}" type="datetimeFigureOut">
              <a:rPr lang="en-KE" smtClean="0"/>
              <a:t>14/10/2024</a:t>
            </a:fld>
            <a:endParaRPr lang="en-KE"/>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KE"/>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7F16F1F0-821C-C543-A008-4DD27CC16B3F}" type="slidenum">
              <a:rPr lang="en-KE" smtClean="0"/>
              <a:t>‹#›</a:t>
            </a:fld>
            <a:endParaRPr lang="en-KE"/>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48161320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5D1DFC1-99B0-C748-9B39-5FA0D4ED8C16}" type="datetimeFigureOut">
              <a:rPr lang="en-KE" smtClean="0"/>
              <a:t>14/10/2024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2644081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05D1DFC1-99B0-C748-9B39-5FA0D4ED8C16}" type="datetimeFigureOut">
              <a:rPr lang="en-KE" smtClean="0"/>
              <a:t>14/10/2024</a:t>
            </a:fld>
            <a:endParaRPr lang="en-KE"/>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KE"/>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7F16F1F0-821C-C543-A008-4DD27CC16B3F}" type="slidenum">
              <a:rPr lang="en-KE" smtClean="0"/>
              <a:t>‹#›</a:t>
            </a:fld>
            <a:endParaRPr lang="en-KE"/>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9445549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5D1DFC1-99B0-C748-9B39-5FA0D4ED8C16}" type="datetimeFigureOut">
              <a:rPr lang="en-KE" smtClean="0"/>
              <a:t>14/10/2024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2491199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5D1DFC1-99B0-C748-9B39-5FA0D4ED8C16}" type="datetimeFigureOut">
              <a:rPr lang="en-KE" smtClean="0"/>
              <a:t>14/10/2024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4001982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5D1DFC1-99B0-C748-9B39-5FA0D4ED8C16}" type="datetimeFigureOut">
              <a:rPr lang="en-KE" smtClean="0"/>
              <a:t>14/10/2024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3641665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D1DFC1-99B0-C748-9B39-5FA0D4ED8C16}" type="datetimeFigureOut">
              <a:rPr lang="en-KE" smtClean="0"/>
              <a:t>14/10/2024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3282564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05D1DFC1-99B0-C748-9B39-5FA0D4ED8C16}" type="datetimeFigureOut">
              <a:rPr lang="en-KE" smtClean="0"/>
              <a:t>14/10/2024</a:t>
            </a:fld>
            <a:endParaRPr lang="en-KE"/>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KE"/>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F16F1F0-821C-C543-A008-4DD27CC16B3F}" type="slidenum">
              <a:rPr lang="en-KE" smtClean="0"/>
              <a:t>‹#›</a:t>
            </a:fld>
            <a:endParaRPr lang="en-KE"/>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84459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05D1DFC1-99B0-C748-9B39-5FA0D4ED8C16}" type="datetimeFigureOut">
              <a:rPr lang="en-KE" smtClean="0"/>
              <a:t>14/10/2024</a:t>
            </a:fld>
            <a:endParaRPr lang="en-KE"/>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KE"/>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F16F1F0-821C-C543-A008-4DD27CC16B3F}" type="slidenum">
              <a:rPr lang="en-KE" smtClean="0"/>
              <a:t>‹#›</a:t>
            </a:fld>
            <a:endParaRPr lang="en-KE"/>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04658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5D1DFC1-99B0-C748-9B39-5FA0D4ED8C16}" type="datetimeFigureOut">
              <a:rPr lang="en-KE" smtClean="0"/>
              <a:t>14/10/2024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1221696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5D1DFC1-99B0-C748-9B39-5FA0D4ED8C16}" type="datetimeFigureOut">
              <a:rPr lang="en-KE" smtClean="0"/>
              <a:t>14/10/2024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F16F1F0-821C-C543-A008-4DD27CC16B3F}" type="slidenum">
              <a:rPr lang="en-KE" smtClean="0"/>
              <a:t>‹#›</a:t>
            </a:fld>
            <a:endParaRPr lang="en-KE"/>
          </a:p>
        </p:txBody>
      </p:sp>
    </p:spTree>
    <p:extLst>
      <p:ext uri="{BB962C8B-B14F-4D97-AF65-F5344CB8AC3E}">
        <p14:creationId xmlns:p14="http://schemas.microsoft.com/office/powerpoint/2010/main" val="2542009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05D1DFC1-99B0-C748-9B39-5FA0D4ED8C16}" type="datetimeFigureOut">
              <a:rPr lang="en-KE" smtClean="0"/>
              <a:t>14/10/2024</a:t>
            </a:fld>
            <a:endParaRPr lang="en-KE"/>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KE"/>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7F16F1F0-821C-C543-A008-4DD27CC16B3F}" type="slidenum">
              <a:rPr lang="en-KE" smtClean="0"/>
              <a:t>‹#›</a:t>
            </a:fld>
            <a:endParaRPr lang="en-KE"/>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7362197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1DFE9-F3AE-3B86-7FA3-B660382F2E6E}"/>
              </a:ext>
            </a:extLst>
          </p:cNvPr>
          <p:cNvSpPr>
            <a:spLocks noGrp="1"/>
          </p:cNvSpPr>
          <p:nvPr>
            <p:ph type="ctrTitle"/>
          </p:nvPr>
        </p:nvSpPr>
        <p:spPr/>
        <p:txBody>
          <a:bodyPr/>
          <a:lstStyle/>
          <a:p>
            <a:r>
              <a:rPr lang="en-KE" b="1" dirty="0"/>
              <a:t>COMMUNICATION RESEARCH</a:t>
            </a:r>
          </a:p>
        </p:txBody>
      </p:sp>
      <p:sp>
        <p:nvSpPr>
          <p:cNvPr id="3" name="Subtitle 2">
            <a:extLst>
              <a:ext uri="{FF2B5EF4-FFF2-40B4-BE49-F238E27FC236}">
                <a16:creationId xmlns:a16="http://schemas.microsoft.com/office/drawing/2014/main" id="{34D433D6-AD85-D78E-30A8-CFAC24BF9037}"/>
              </a:ext>
            </a:extLst>
          </p:cNvPr>
          <p:cNvSpPr>
            <a:spLocks noGrp="1"/>
          </p:cNvSpPr>
          <p:nvPr>
            <p:ph type="subTitle" idx="1"/>
          </p:nvPr>
        </p:nvSpPr>
        <p:spPr/>
        <p:txBody>
          <a:bodyPr>
            <a:normAutofit fontScale="77500" lnSpcReduction="20000"/>
          </a:bodyPr>
          <a:lstStyle/>
          <a:p>
            <a:r>
              <a:rPr lang="en-KE" b="1" dirty="0"/>
              <a:t>WEEK 5: JUSTIFICATION, SIGNIFICANCE AND SCOPE OF THE STUDY</a:t>
            </a:r>
          </a:p>
          <a:p>
            <a:r>
              <a:rPr lang="en-KE" b="1" dirty="0"/>
              <a:t>DR. SUSAN MWANGI</a:t>
            </a:r>
          </a:p>
          <a:p>
            <a:r>
              <a:rPr lang="en-KE" b="1" dirty="0"/>
              <a:t>ST. PAUL’S UNIVERSITY</a:t>
            </a:r>
            <a:endParaRPr lang="en-KE" dirty="0"/>
          </a:p>
        </p:txBody>
      </p:sp>
    </p:spTree>
    <p:extLst>
      <p:ext uri="{BB962C8B-B14F-4D97-AF65-F5344CB8AC3E}">
        <p14:creationId xmlns:p14="http://schemas.microsoft.com/office/powerpoint/2010/main" val="4288018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B95FC-7263-F4F0-3DCB-20B2FE6B516A}"/>
              </a:ext>
            </a:extLst>
          </p:cNvPr>
          <p:cNvSpPr>
            <a:spLocks noGrp="1"/>
          </p:cNvSpPr>
          <p:nvPr>
            <p:ph type="title"/>
          </p:nvPr>
        </p:nvSpPr>
        <p:spPr>
          <a:xfrm>
            <a:off x="838200" y="365125"/>
            <a:ext cx="10515600" cy="854075"/>
          </a:xfrm>
        </p:spPr>
        <p:txBody>
          <a:bodyPr>
            <a:normAutofit fontScale="90000"/>
          </a:bodyPr>
          <a:lstStyle/>
          <a:p>
            <a:br>
              <a:rPr lang="en-KE"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D1605D52-98EB-F665-F052-6E8D51CF16B1}"/>
              </a:ext>
            </a:extLst>
          </p:cNvPr>
          <p:cNvSpPr>
            <a:spLocks noGrp="1"/>
          </p:cNvSpPr>
          <p:nvPr>
            <p:ph idx="1"/>
          </p:nvPr>
        </p:nvSpPr>
        <p:spPr>
          <a:xfrm>
            <a:off x="838200" y="1303283"/>
            <a:ext cx="10515600" cy="4873680"/>
          </a:xfrm>
        </p:spPr>
        <p:txBody>
          <a:bodyPr/>
          <a:lstStyle/>
          <a:p>
            <a:r>
              <a:rPr lang="en-US" sz="2400" dirty="0">
                <a:solidFill>
                  <a:srgbClr val="000000"/>
                </a:solidFill>
                <a:effectLst/>
                <a:latin typeface="Times New Roman" panose="02020603050405020304" pitchFamily="18" charset="0"/>
                <a:ea typeface="Times New Roman" panose="02020603050405020304" pitchFamily="18" charset="0"/>
              </a:rPr>
              <a:t>In this lesson, we shall focus on three elements of the research process. These are </a:t>
            </a:r>
          </a:p>
          <a:p>
            <a:pPr marL="0" indent="0">
              <a:buNone/>
            </a:pPr>
            <a:r>
              <a:rPr lang="en-US" sz="2400" dirty="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the justification of the study, the significance of the study and the scope </a:t>
            </a:r>
          </a:p>
          <a:p>
            <a:pPr marL="0" indent="0">
              <a:buNone/>
            </a:pPr>
            <a:r>
              <a:rPr lang="en-US" sz="2400" dirty="0">
                <a:solidFill>
                  <a:srgbClr val="000000"/>
                </a:solidFill>
                <a:effectLst/>
                <a:latin typeface="Times New Roman" panose="02020603050405020304" pitchFamily="18" charset="0"/>
                <a:ea typeface="Times New Roman" panose="02020603050405020304" pitchFamily="18" charset="0"/>
              </a:rPr>
              <a:t>    of the study. </a:t>
            </a:r>
          </a:p>
          <a:p>
            <a:pPr marL="0" indent="0">
              <a:buNone/>
            </a:pPr>
            <a:endParaRPr lang="en-US"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In our previous lesson, we discussed the research objectives, questions and </a:t>
            </a:r>
          </a:p>
          <a:p>
            <a:pPr marL="0" indent="0">
              <a:buNone/>
            </a:pPr>
            <a:r>
              <a:rPr lang="en-US" sz="2400" dirty="0">
                <a:solidFill>
                  <a:srgbClr val="000000"/>
                </a:solidFill>
                <a:effectLst/>
                <a:latin typeface="Times New Roman" panose="02020603050405020304" pitchFamily="18" charset="0"/>
                <a:ea typeface="Times New Roman" panose="02020603050405020304" pitchFamily="18" charset="0"/>
              </a:rPr>
              <a:t>   hypotheses. We discussed what these sections of the research paper are and         </a:t>
            </a:r>
          </a:p>
          <a:p>
            <a:pPr marL="0" indent="0">
              <a:buNone/>
            </a:pPr>
            <a:r>
              <a:rPr lang="en-US" sz="2400" dirty="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showed the difference between them. We also discussed how to formulate clear </a:t>
            </a:r>
          </a:p>
          <a:p>
            <a:pPr marL="0" indent="0">
              <a:buNone/>
            </a:pPr>
            <a:r>
              <a:rPr lang="en-US" sz="2400" dirty="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research objectives, questions and hypotheses.</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4162503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E4114-5056-4CB5-0F9F-3FC92609C312}"/>
              </a:ext>
            </a:extLst>
          </p:cNvPr>
          <p:cNvSpPr>
            <a:spLocks noGrp="1"/>
          </p:cNvSpPr>
          <p:nvPr>
            <p:ph type="title"/>
          </p:nvPr>
        </p:nvSpPr>
        <p:spPr>
          <a:xfrm>
            <a:off x="838200" y="365126"/>
            <a:ext cx="10515600" cy="938158"/>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rPr>
              <a:t>Intended </a:t>
            </a:r>
            <a:r>
              <a:rPr lang="en-KE" sz="2400" b="1" dirty="0">
                <a:solidFill>
                  <a:srgbClr val="000000"/>
                </a:solidFill>
                <a:effectLst/>
                <a:latin typeface="Arial" panose="020B0604020202020204" pitchFamily="34" charset="0"/>
                <a:ea typeface="Times New Roman" panose="02020603050405020304" pitchFamily="18" charset="0"/>
              </a:rPr>
              <a:t>Learning Objectives</a:t>
            </a:r>
            <a:endParaRPr lang="en-KE" sz="2400" dirty="0"/>
          </a:p>
        </p:txBody>
      </p:sp>
      <p:sp>
        <p:nvSpPr>
          <p:cNvPr id="3" name="Content Placeholder 2">
            <a:extLst>
              <a:ext uri="{FF2B5EF4-FFF2-40B4-BE49-F238E27FC236}">
                <a16:creationId xmlns:a16="http://schemas.microsoft.com/office/drawing/2014/main" id="{C1E3A0FE-3155-AA6F-DA98-EC9901A4D86C}"/>
              </a:ext>
            </a:extLst>
          </p:cNvPr>
          <p:cNvSpPr>
            <a:spLocks noGrp="1"/>
          </p:cNvSpPr>
          <p:nvPr>
            <p:ph idx="1"/>
          </p:nvPr>
        </p:nvSpPr>
        <p:spPr>
          <a:xfrm>
            <a:off x="838200" y="1303284"/>
            <a:ext cx="10515600" cy="4873679"/>
          </a:xfrm>
        </p:spPr>
        <p:txBody>
          <a:bodyPr/>
          <a:lstStyle/>
          <a:p>
            <a:pPr marL="0" indent="0">
              <a:lnSpc>
                <a:spcPct val="150000"/>
              </a:lnSpc>
              <a:buNone/>
            </a:pPr>
            <a:r>
              <a:rPr lang="en-KE" sz="2400" dirty="0">
                <a:solidFill>
                  <a:srgbClr val="000000"/>
                </a:solidFill>
                <a:effectLst/>
                <a:latin typeface="Times New Roman" panose="02020603050405020304" pitchFamily="18" charset="0"/>
                <a:ea typeface="Times New Roman" panose="02020603050405020304" pitchFamily="18" charset="0"/>
              </a:rPr>
              <a:t>By the end of th</a:t>
            </a:r>
            <a:r>
              <a:rPr lang="en-US" sz="2400" dirty="0">
                <a:solidFill>
                  <a:srgbClr val="000000"/>
                </a:solidFill>
                <a:effectLst/>
                <a:latin typeface="Times New Roman" panose="02020603050405020304" pitchFamily="18" charset="0"/>
                <a:ea typeface="Times New Roman" panose="02020603050405020304" pitchFamily="18" charset="0"/>
              </a:rPr>
              <a:t>is</a:t>
            </a:r>
            <a:r>
              <a:rPr lang="en-KE" sz="2400" dirty="0">
                <a:solidFill>
                  <a:srgbClr val="000000"/>
                </a:solidFill>
                <a:effectLst/>
                <a:latin typeface="Times New Roman" panose="02020603050405020304" pitchFamily="18" charset="0"/>
                <a:ea typeface="Times New Roman" panose="02020603050405020304" pitchFamily="18" charset="0"/>
              </a:rPr>
              <a:t> lesson, </a:t>
            </a:r>
            <a:r>
              <a:rPr lang="en-US" sz="2400" dirty="0">
                <a:solidFill>
                  <a:srgbClr val="000000"/>
                </a:solidFill>
                <a:effectLst/>
                <a:latin typeface="Times New Roman" panose="02020603050405020304" pitchFamily="18" charset="0"/>
                <a:ea typeface="Times New Roman" panose="02020603050405020304" pitchFamily="18" charset="0"/>
              </a:rPr>
              <a:t>you</a:t>
            </a:r>
            <a:r>
              <a:rPr lang="en-KE" sz="2400" dirty="0">
                <a:solidFill>
                  <a:srgbClr val="000000"/>
                </a:solidFill>
                <a:effectLst/>
                <a:latin typeface="Times New Roman" panose="02020603050405020304" pitchFamily="18" charset="0"/>
                <a:ea typeface="Times New Roman" panose="02020603050405020304" pitchFamily="18" charset="0"/>
              </a:rPr>
              <a:t> will be able to:</a:t>
            </a:r>
            <a:endParaRPr lang="en-KE" sz="2400" dirty="0">
              <a:effectLst/>
              <a:latin typeface="Times New Roman" panose="02020603050405020304" pitchFamily="18" charset="0"/>
              <a:ea typeface="Times New Roman" panose="02020603050405020304" pitchFamily="18" charset="0"/>
            </a:endParaRPr>
          </a:p>
          <a:p>
            <a:pPr marL="342900" lvl="0" indent="-342900" algn="l">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Define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justification, significance and scope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the 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mj-lt"/>
              <a:buAutoNum type="arabicPeriod"/>
              <a:tabLst>
                <a:tab pos="457200" algn="l"/>
              </a:tabLst>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importance of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justification, significance and scope</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the study in</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Identify key elements that should be included in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these sections.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79837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D4570-79A9-F3F3-5007-F1089445875E}"/>
              </a:ext>
            </a:extLst>
          </p:cNvPr>
          <p:cNvSpPr>
            <a:spLocks noGrp="1"/>
          </p:cNvSpPr>
          <p:nvPr>
            <p:ph type="title"/>
          </p:nvPr>
        </p:nvSpPr>
        <p:spPr>
          <a:xfrm>
            <a:off x="838200" y="365125"/>
            <a:ext cx="10515600" cy="854075"/>
          </a:xfrm>
        </p:spPr>
        <p:txBody>
          <a:bodyPr>
            <a:normAutofit/>
          </a:bodyPr>
          <a:lstStyle/>
          <a:p>
            <a:r>
              <a:rPr lang="en-KE" sz="2400" b="1" dirty="0">
                <a:solidFill>
                  <a:srgbClr val="000000"/>
                </a:solidFill>
                <a:effectLst/>
                <a:latin typeface="Arial" panose="020B0604020202020204" pitchFamily="34" charset="0"/>
                <a:ea typeface="Calibri" panose="020F0502020204030204" pitchFamily="34" charset="0"/>
              </a:rPr>
              <a:t>Justification of the Study</a:t>
            </a:r>
            <a:endParaRPr lang="en-KE" sz="2400" b="1" dirty="0"/>
          </a:p>
        </p:txBody>
      </p:sp>
      <p:sp>
        <p:nvSpPr>
          <p:cNvPr id="3" name="Content Placeholder 2">
            <a:extLst>
              <a:ext uri="{FF2B5EF4-FFF2-40B4-BE49-F238E27FC236}">
                <a16:creationId xmlns:a16="http://schemas.microsoft.com/office/drawing/2014/main" id="{475A165E-5E16-5BA5-CF3E-02C69010FD9E}"/>
              </a:ext>
            </a:extLst>
          </p:cNvPr>
          <p:cNvSpPr>
            <a:spLocks noGrp="1"/>
          </p:cNvSpPr>
          <p:nvPr>
            <p:ph idx="1"/>
          </p:nvPr>
        </p:nvSpPr>
        <p:spPr>
          <a:xfrm>
            <a:off x="838200" y="1334814"/>
            <a:ext cx="10515600" cy="4842149"/>
          </a:xfrm>
        </p:spPr>
        <p:txBody>
          <a:bodyPr>
            <a:normAutofit fontScale="85000" lnSpcReduction="10000"/>
          </a:bodyPr>
          <a:lstStyle/>
          <a:p>
            <a:pPr>
              <a:lnSpc>
                <a:spcPct val="20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The </a:t>
            </a:r>
            <a:r>
              <a:rPr lang="en-US" sz="2000" dirty="0">
                <a:solidFill>
                  <a:srgbClr val="000000"/>
                </a:solidFill>
                <a:effectLst/>
                <a:latin typeface="Times New Roman" panose="02020603050405020304" pitchFamily="18" charset="0"/>
                <a:ea typeface="Times New Roman" panose="02020603050405020304" pitchFamily="18" charset="0"/>
              </a:rPr>
              <a:t>justification of the study is also known as the or </a:t>
            </a:r>
            <a:r>
              <a:rPr lang="en-KE" sz="2000" dirty="0">
                <a:solidFill>
                  <a:srgbClr val="000000"/>
                </a:solidFill>
                <a:effectLst/>
                <a:latin typeface="Times New Roman" panose="02020603050405020304" pitchFamily="18" charset="0"/>
                <a:ea typeface="Times New Roman" panose="02020603050405020304" pitchFamily="18" charset="0"/>
              </a:rPr>
              <a:t>rationale </a:t>
            </a:r>
            <a:r>
              <a:rPr lang="en-US" sz="2000" dirty="0">
                <a:solidFill>
                  <a:srgbClr val="000000"/>
                </a:solidFill>
                <a:effectLst/>
                <a:latin typeface="Times New Roman" panose="02020603050405020304" pitchFamily="18" charset="0"/>
                <a:ea typeface="Times New Roman" panose="02020603050405020304" pitchFamily="18" charset="0"/>
              </a:rPr>
              <a:t>of the study and it provides </a:t>
            </a:r>
            <a:r>
              <a:rPr lang="en-KE" sz="2000" dirty="0">
                <a:solidFill>
                  <a:srgbClr val="000000"/>
                </a:solidFill>
                <a:effectLst/>
                <a:latin typeface="Times New Roman" panose="02020603050405020304" pitchFamily="18" charset="0"/>
                <a:ea typeface="Times New Roman" panose="02020603050405020304" pitchFamily="18" charset="0"/>
              </a:rPr>
              <a:t> the justification for undertaking a given </a:t>
            </a:r>
            <a:r>
              <a:rPr lang="en-US" sz="2000" dirty="0">
                <a:solidFill>
                  <a:srgbClr val="000000"/>
                </a:solidFill>
                <a:effectLst/>
                <a:latin typeface="Times New Roman" panose="02020603050405020304" pitchFamily="18" charset="0"/>
                <a:ea typeface="Times New Roman" panose="02020603050405020304" pitchFamily="18" charset="0"/>
              </a:rPr>
              <a:t>research </a:t>
            </a:r>
            <a:r>
              <a:rPr lang="en-KE" sz="2000" dirty="0">
                <a:solidFill>
                  <a:srgbClr val="000000"/>
                </a:solidFill>
                <a:effectLst/>
                <a:latin typeface="Times New Roman" panose="02020603050405020304" pitchFamily="18" charset="0"/>
                <a:ea typeface="Times New Roman" panose="02020603050405020304" pitchFamily="18" charset="0"/>
              </a:rPr>
              <a:t>study. </a:t>
            </a:r>
            <a:r>
              <a:rPr lang="en-US" sz="2000" dirty="0">
                <a:solidFill>
                  <a:srgbClr val="000000"/>
                </a:solidFill>
                <a:effectLst/>
                <a:latin typeface="Times New Roman" panose="02020603050405020304" pitchFamily="18" charset="0"/>
                <a:ea typeface="Times New Roman" panose="02020603050405020304" pitchFamily="18" charset="0"/>
              </a:rPr>
              <a:t>It is basically </a:t>
            </a:r>
            <a:r>
              <a:rPr lang="en-KE" sz="2000" dirty="0">
                <a:solidFill>
                  <a:srgbClr val="000000"/>
                </a:solidFill>
                <a:effectLst/>
                <a:latin typeface="Times New Roman" panose="02020603050405020304" pitchFamily="18" charset="0"/>
                <a:ea typeface="Times New Roman" panose="02020603050405020304" pitchFamily="18" charset="0"/>
              </a:rPr>
              <a:t>an explanation that</a:t>
            </a:r>
            <a:r>
              <a:rPr lang="en-US" sz="2000" dirty="0">
                <a:solidFill>
                  <a:srgbClr val="000000"/>
                </a:solidFill>
                <a:effectLst/>
                <a:latin typeface="Times New Roman" panose="02020603050405020304" pitchFamily="18" charset="0"/>
                <a:ea typeface="Times New Roman" panose="02020603050405020304" pitchFamily="18" charset="0"/>
              </a:rPr>
              <a:t> seeks to</a:t>
            </a:r>
            <a:r>
              <a:rPr lang="en-KE" sz="2000" dirty="0">
                <a:solidFill>
                  <a:srgbClr val="000000"/>
                </a:solidFill>
                <a:effectLst/>
                <a:latin typeface="Times New Roman" panose="02020603050405020304" pitchFamily="18" charset="0"/>
                <a:ea typeface="Times New Roman" panose="02020603050405020304" pitchFamily="18" charset="0"/>
              </a:rPr>
              <a:t> rationalise the need for the study. </a:t>
            </a:r>
          </a:p>
          <a:p>
            <a:pPr>
              <a:lnSpc>
                <a:spcPct val="200000"/>
              </a:lnSpc>
              <a:spcBef>
                <a:spcPts val="0"/>
              </a:spcBef>
            </a:pPr>
            <a:r>
              <a:rPr lang="en-US" sz="2000" dirty="0">
                <a:solidFill>
                  <a:srgbClr val="000000"/>
                </a:solidFill>
                <a:effectLst/>
                <a:latin typeface="Times New Roman" panose="02020603050405020304" pitchFamily="18" charset="0"/>
                <a:ea typeface="Times New Roman" panose="02020603050405020304" pitchFamily="18" charset="0"/>
              </a:rPr>
              <a:t>In the research proposal, t</a:t>
            </a:r>
            <a:r>
              <a:rPr lang="en-KE" sz="2000" dirty="0">
                <a:solidFill>
                  <a:srgbClr val="000000"/>
                </a:solidFill>
                <a:effectLst/>
                <a:latin typeface="Times New Roman" panose="02020603050405020304" pitchFamily="18" charset="0"/>
                <a:ea typeface="Times New Roman" panose="02020603050405020304" pitchFamily="18" charset="0"/>
              </a:rPr>
              <a:t>he </a:t>
            </a:r>
            <a:r>
              <a:rPr lang="en-US" sz="2000" dirty="0">
                <a:solidFill>
                  <a:srgbClr val="000000"/>
                </a:solidFill>
                <a:effectLst/>
                <a:latin typeface="Times New Roman" panose="02020603050405020304" pitchFamily="18" charset="0"/>
                <a:ea typeface="Times New Roman" panose="02020603050405020304" pitchFamily="18" charset="0"/>
              </a:rPr>
              <a:t>justification of the study </a:t>
            </a:r>
            <a:r>
              <a:rPr lang="en-KE" sz="2000" dirty="0">
                <a:solidFill>
                  <a:srgbClr val="000000"/>
                </a:solidFill>
                <a:effectLst/>
                <a:latin typeface="Times New Roman" panose="02020603050405020304" pitchFamily="18" charset="0"/>
                <a:ea typeface="Times New Roman" panose="02020603050405020304" pitchFamily="18" charset="0"/>
              </a:rPr>
              <a:t>is </a:t>
            </a:r>
            <a:r>
              <a:rPr lang="en-US" sz="2000" dirty="0">
                <a:solidFill>
                  <a:srgbClr val="000000"/>
                </a:solidFill>
                <a:effectLst/>
                <a:latin typeface="Times New Roman" panose="02020603050405020304" pitchFamily="18" charset="0"/>
                <a:ea typeface="Times New Roman" panose="02020603050405020304" pitchFamily="18" charset="0"/>
              </a:rPr>
              <a:t>usually</a:t>
            </a:r>
            <a:r>
              <a:rPr lang="en-KE" sz="2000" dirty="0">
                <a:solidFill>
                  <a:srgbClr val="000000"/>
                </a:solidFill>
                <a:effectLst/>
                <a:latin typeface="Times New Roman" panose="02020603050405020304" pitchFamily="18" charset="0"/>
                <a:ea typeface="Times New Roman" panose="02020603050405020304" pitchFamily="18" charset="0"/>
              </a:rPr>
              <a:t> followed by </a:t>
            </a:r>
            <a:r>
              <a:rPr lang="en-US" sz="2000" dirty="0">
                <a:solidFill>
                  <a:srgbClr val="000000"/>
                </a:solidFill>
                <a:effectLst/>
                <a:latin typeface="Times New Roman" panose="02020603050405020304" pitchFamily="18" charset="0"/>
                <a:ea typeface="Times New Roman" panose="02020603050405020304" pitchFamily="18" charset="0"/>
              </a:rPr>
              <a:t>the study objectives, the research questions and/or the hypotheses. The justification of the study is based on information from the literature review which helps to</a:t>
            </a:r>
            <a:r>
              <a:rPr lang="en-KE" sz="2000" dirty="0">
                <a:solidFill>
                  <a:srgbClr val="000000"/>
                </a:solidFill>
                <a:effectLst/>
                <a:latin typeface="Times New Roman" panose="02020603050405020304" pitchFamily="18" charset="0"/>
                <a:ea typeface="Times New Roman" panose="02020603050405020304" pitchFamily="18" charset="0"/>
              </a:rPr>
              <a:t> identify gaps in the current </a:t>
            </a:r>
            <a:r>
              <a:rPr lang="en-US" sz="2000" dirty="0">
                <a:solidFill>
                  <a:srgbClr val="000000"/>
                </a:solidFill>
                <a:effectLst/>
                <a:latin typeface="Times New Roman" panose="02020603050405020304" pitchFamily="18" charset="0"/>
                <a:ea typeface="Times New Roman" panose="02020603050405020304" pitchFamily="18" charset="0"/>
              </a:rPr>
              <a:t>body of </a:t>
            </a:r>
            <a:r>
              <a:rPr lang="en-KE" sz="2000" dirty="0">
                <a:solidFill>
                  <a:srgbClr val="000000"/>
                </a:solidFill>
                <a:effectLst/>
                <a:latin typeface="Times New Roman" panose="02020603050405020304" pitchFamily="18" charset="0"/>
                <a:ea typeface="Times New Roman" panose="02020603050405020304" pitchFamily="18" charset="0"/>
              </a:rPr>
              <a:t>knowledge </a:t>
            </a:r>
            <a:r>
              <a:rPr lang="en-US" sz="2000" dirty="0">
                <a:solidFill>
                  <a:srgbClr val="000000"/>
                </a:solidFill>
                <a:effectLst/>
                <a:latin typeface="Times New Roman" panose="02020603050405020304" pitchFamily="18" charset="0"/>
                <a:ea typeface="Times New Roman" panose="02020603050405020304" pitchFamily="18" charset="0"/>
              </a:rPr>
              <a:t>and to</a:t>
            </a:r>
            <a:r>
              <a:rPr lang="en-KE" sz="2000" dirty="0">
                <a:solidFill>
                  <a:srgbClr val="000000"/>
                </a:solidFill>
                <a:effectLst/>
                <a:latin typeface="Times New Roman" panose="02020603050405020304" pitchFamily="18" charset="0"/>
                <a:ea typeface="Times New Roman" panose="02020603050405020304" pitchFamily="18" charset="0"/>
              </a:rPr>
              <a:t> ensure that you avoid duplicating what has already been done. </a:t>
            </a:r>
          </a:p>
          <a:p>
            <a:pPr>
              <a:lnSpc>
                <a:spcPct val="20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Including a well-articulated justification of the study can strengthen the overall impact of the research, making it clear why the work matters to both academic and non-academic audiences.</a:t>
            </a:r>
            <a:r>
              <a:rPr lang="en-KE" sz="2000" dirty="0">
                <a:effectLst/>
                <a:latin typeface="Times New Roman" panose="02020603050405020304" pitchFamily="18" charset="0"/>
                <a:ea typeface="Times New Roman" panose="02020603050405020304" pitchFamily="18" charset="0"/>
              </a:rPr>
              <a:t> </a:t>
            </a:r>
          </a:p>
          <a:p>
            <a:endParaRPr lang="en-KE" dirty="0"/>
          </a:p>
        </p:txBody>
      </p:sp>
    </p:spTree>
    <p:extLst>
      <p:ext uri="{BB962C8B-B14F-4D97-AF65-F5344CB8AC3E}">
        <p14:creationId xmlns:p14="http://schemas.microsoft.com/office/powerpoint/2010/main" val="561233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347BE897-4328-2ABF-EE46-DD9062A2C9F3}"/>
              </a:ext>
            </a:extLst>
          </p:cNvPr>
          <p:cNvSpPr>
            <a:spLocks noGrp="1" noChangeArrowheads="1"/>
          </p:cNvSpPr>
          <p:nvPr>
            <p:ph idx="1"/>
          </p:nvPr>
        </p:nvSpPr>
        <p:spPr bwMode="auto">
          <a:xfrm>
            <a:off x="956440" y="330963"/>
            <a:ext cx="9469821" cy="406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ts val="0"/>
              </a:spcBef>
              <a:spcAft>
                <a:spcPct val="0"/>
              </a:spcAft>
              <a:buClrTx/>
              <a:buSzTx/>
              <a:buFontTx/>
              <a:buNone/>
              <a:tabLst/>
            </a:pPr>
            <a:r>
              <a:rPr kumimoji="0" lang="en-US" altLang="en-KE" sz="2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Therefore, the justification of the study should include the following: </a:t>
            </a:r>
            <a:endParaRPr kumimoji="0" lang="en-US" altLang="en-KE"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200000"/>
              </a:lnSpc>
              <a:spcBef>
                <a:spcPts val="0"/>
              </a:spcBef>
              <a:spcAft>
                <a:spcPct val="0"/>
              </a:spcAft>
              <a:buClrTx/>
              <a:buSzTx/>
              <a:buFontTx/>
              <a:buChar char="•"/>
              <a:tabLst/>
            </a:pPr>
            <a:r>
              <a:rPr kumimoji="0" lang="en-US" altLang="en-KE"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Gaps in the existing body of knowledge based on current literature </a:t>
            </a:r>
          </a:p>
          <a:p>
            <a:pPr marL="0" marR="0" lvl="0" indent="0" algn="l" defTabSz="914400" rtl="0" eaLnBrk="0" fontAlgn="base" latinLnBrk="0" hangingPunct="0">
              <a:lnSpc>
                <a:spcPct val="200000"/>
              </a:lnSpc>
              <a:spcBef>
                <a:spcPts val="0"/>
              </a:spcBef>
              <a:spcAft>
                <a:spcPct val="0"/>
              </a:spcAft>
              <a:buClrTx/>
              <a:buSzTx/>
              <a:buFontTx/>
              <a:buChar char="•"/>
              <a:tabLst/>
            </a:pPr>
            <a:r>
              <a:rPr kumimoji="0" lang="en-US" altLang="en-KE"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Inconclusive or controversial findings from previous studies </a:t>
            </a:r>
          </a:p>
          <a:p>
            <a:pPr marL="0" marR="0" lvl="0" indent="0" algn="l" defTabSz="914400" rtl="0" eaLnBrk="0" fontAlgn="base" latinLnBrk="0" hangingPunct="0">
              <a:lnSpc>
                <a:spcPct val="200000"/>
              </a:lnSpc>
              <a:spcBef>
                <a:spcPts val="0"/>
              </a:spcBef>
              <a:spcAft>
                <a:spcPct val="0"/>
              </a:spcAft>
              <a:buClrTx/>
              <a:buSzTx/>
              <a:buFontTx/>
              <a:buChar char="•"/>
              <a:tabLst/>
            </a:pPr>
            <a:r>
              <a:rPr kumimoji="0" lang="en-US" altLang="en-KE"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need to build on previous research findings for the purpose of      updating the body of knowledge </a:t>
            </a:r>
            <a:endParaRPr kumimoji="0" lang="en-US" altLang="en-KE"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KE"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51859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B1FC3-9DE8-5552-EC60-6719BC3A733E}"/>
              </a:ext>
            </a:extLst>
          </p:cNvPr>
          <p:cNvSpPr>
            <a:spLocks noGrp="1"/>
          </p:cNvSpPr>
          <p:nvPr>
            <p:ph type="title"/>
          </p:nvPr>
        </p:nvSpPr>
        <p:spPr>
          <a:xfrm>
            <a:off x="838200" y="365126"/>
            <a:ext cx="10515600" cy="759482"/>
          </a:xfrm>
        </p:spPr>
        <p:txBody>
          <a:bodyPr>
            <a:normAutofit fontScale="90000"/>
          </a:bodyPr>
          <a:lstStyle/>
          <a:p>
            <a:br>
              <a:rPr lang="en-US" sz="2400" b="1" i="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2400" b="1" i="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5.4 </a:t>
            </a:r>
            <a:r>
              <a:rPr lang="en-KE" sz="2400" b="1" i="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Components of Justification</a:t>
            </a:r>
            <a:br>
              <a:rPr lang="en-KE" sz="1800" b="1" i="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B4852824-4964-15F1-C08E-29A29FB44986}"/>
              </a:ext>
            </a:extLst>
          </p:cNvPr>
          <p:cNvSpPr>
            <a:spLocks noGrp="1"/>
          </p:cNvSpPr>
          <p:nvPr>
            <p:ph idx="1"/>
          </p:nvPr>
        </p:nvSpPr>
        <p:spPr>
          <a:xfrm>
            <a:off x="838200" y="1124608"/>
            <a:ext cx="10515600" cy="5052355"/>
          </a:xfrm>
        </p:spPr>
        <p:txBody>
          <a:bodyPr/>
          <a:lstStyle/>
          <a:p>
            <a:pPr>
              <a:lnSpc>
                <a:spcPct val="150000"/>
              </a:lnSpc>
              <a:buSzPts val="1000"/>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Contextual Background</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nSpc>
                <a:spcPct val="150000"/>
              </a:lnSpc>
              <a:buSzPts val="1000"/>
              <a:buFont typeface="Courier New" panose="02070309020205020404" pitchFamily="49" charset="0"/>
              <a:buChar char="o"/>
              <a:tabLst>
                <a:tab pos="914400" algn="l"/>
              </a:tabLst>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the background of the research area.</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buSzPts val="1000"/>
              <a:buFont typeface="Courier New" panose="02070309020205020404" pitchFamily="49" charset="0"/>
              <a:buChar char="o"/>
              <a:tabLst>
                <a:tab pos="914400" algn="l"/>
              </a:tabLst>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Review relevant literature and previous studies.</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400" b="1" dirty="0">
                <a:solidFill>
                  <a:srgbClr val="000000"/>
                </a:solidFill>
                <a:effectLst/>
                <a:latin typeface="Times New Roman" panose="02020603050405020304" pitchFamily="18" charset="0"/>
                <a:ea typeface="Times New Roman" panose="02020603050405020304" pitchFamily="18" charset="0"/>
              </a:rPr>
              <a:t>Contribution to Knowledge</a:t>
            </a:r>
            <a:r>
              <a:rPr lang="en-KE" sz="2400" dirty="0">
                <a:solidFill>
                  <a:srgbClr val="000000"/>
                </a:solidFill>
                <a:effectLst/>
                <a:latin typeface="Times New Roman" panose="02020603050405020304" pitchFamily="18" charset="0"/>
                <a:ea typeface="Times New Roman" panose="02020603050405020304" pitchFamily="18" charset="0"/>
              </a:rPr>
              <a:t>: It explains how the study adds to existing knowledge in the field, addressing gaps in research or providing new insights.</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400" b="1" dirty="0">
                <a:solidFill>
                  <a:srgbClr val="000000"/>
                </a:solidFill>
                <a:effectLst/>
                <a:latin typeface="Times New Roman" panose="02020603050405020304" pitchFamily="18" charset="0"/>
                <a:ea typeface="Times New Roman" panose="02020603050405020304" pitchFamily="18" charset="0"/>
              </a:rPr>
              <a:t>Practical Applications</a:t>
            </a:r>
            <a:r>
              <a:rPr lang="en-KE" sz="2400" dirty="0">
                <a:solidFill>
                  <a:srgbClr val="000000"/>
                </a:solidFill>
                <a:effectLst/>
                <a:latin typeface="Times New Roman" panose="02020603050405020304" pitchFamily="18" charset="0"/>
                <a:ea typeface="Times New Roman" panose="02020603050405020304" pitchFamily="18" charset="0"/>
              </a:rPr>
              <a:t>: It outlines how the findings can be applied in real-world settings, impacting policies, practices, or future research.</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977224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C6DD89-2636-427E-19EB-0A375E99341F}"/>
              </a:ext>
            </a:extLst>
          </p:cNvPr>
          <p:cNvSpPr>
            <a:spLocks noGrp="1"/>
          </p:cNvSpPr>
          <p:nvPr>
            <p:ph idx="1"/>
          </p:nvPr>
        </p:nvSpPr>
        <p:spPr>
          <a:xfrm>
            <a:off x="838200" y="893379"/>
            <a:ext cx="10515600" cy="5283584"/>
          </a:xfrm>
        </p:spPr>
        <p:txBody>
          <a:bodyPr/>
          <a:lstStyle/>
          <a:p>
            <a:pPr marL="342900" lvl="0" indent="-342900">
              <a:lnSpc>
                <a:spcPct val="150000"/>
              </a:lnSpc>
              <a:buSzPts val="1000"/>
              <a:buFont typeface="Symbol" pitchFamily="2" charset="2"/>
              <a:buChar char=""/>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rPr>
              <a:t>Social Impact</a:t>
            </a:r>
            <a:r>
              <a:rPr lang="en-KE" sz="2200" dirty="0">
                <a:solidFill>
                  <a:srgbClr val="000000"/>
                </a:solidFill>
                <a:effectLst/>
                <a:latin typeface="Times New Roman" panose="02020603050405020304" pitchFamily="18" charset="0"/>
                <a:ea typeface="Times New Roman" panose="02020603050405020304" pitchFamily="18" charset="0"/>
              </a:rPr>
              <a:t>: It discusses the broader implications of the study for society, such as influencing public opinion, addressing social issues, or improving quality of life.</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rPr>
              <a:t>Theoretical Implications</a:t>
            </a:r>
            <a:r>
              <a:rPr lang="en-KE" sz="2200" dirty="0">
                <a:solidFill>
                  <a:srgbClr val="000000"/>
                </a:solidFill>
                <a:effectLst/>
                <a:latin typeface="Times New Roman" panose="02020603050405020304" pitchFamily="18" charset="0"/>
                <a:ea typeface="Times New Roman" panose="02020603050405020304" pitchFamily="18" charset="0"/>
              </a:rPr>
              <a:t>: It connects the findings to theoretical frameworks, contributing to the development of theories or models in the discipline.</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rPr>
              <a:t>Future Research Directions</a:t>
            </a:r>
            <a:r>
              <a:rPr lang="en-KE" sz="2200" dirty="0">
                <a:solidFill>
                  <a:srgbClr val="000000"/>
                </a:solidFill>
                <a:effectLst/>
                <a:latin typeface="Times New Roman" panose="02020603050405020304" pitchFamily="18" charset="0"/>
                <a:ea typeface="Times New Roman" panose="02020603050405020304" pitchFamily="18" charset="0"/>
              </a:rPr>
              <a:t>: It suggests areas for further investigation, encouraging ongoing exploration of the topic.</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rPr>
              <a:t>Relevance</a:t>
            </a:r>
            <a:r>
              <a:rPr lang="en-KE" sz="2200" dirty="0">
                <a:solidFill>
                  <a:srgbClr val="000000"/>
                </a:solidFill>
                <a:effectLst/>
                <a:latin typeface="Times New Roman" panose="02020603050405020304" pitchFamily="18" charset="0"/>
                <a:ea typeface="Times New Roman" panose="02020603050405020304" pitchFamily="18" charset="0"/>
              </a:rPr>
              <a:t>: It highlights the importance of the research in contemporary contexts, such as its relevance to current issues or trends.</a:t>
            </a:r>
            <a:endParaRPr lang="en-KE" sz="22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208200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E3AB3-47EF-E273-5008-197EE2AAB163}"/>
              </a:ext>
            </a:extLst>
          </p:cNvPr>
          <p:cNvSpPr>
            <a:spLocks noGrp="1"/>
          </p:cNvSpPr>
          <p:nvPr>
            <p:ph type="title"/>
          </p:nvPr>
        </p:nvSpPr>
        <p:spPr>
          <a:xfrm>
            <a:off x="838200" y="365126"/>
            <a:ext cx="10515600" cy="1001220"/>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rPr>
              <a:t>Significance of the Study</a:t>
            </a:r>
            <a:endParaRPr lang="en-KE" sz="2400" dirty="0"/>
          </a:p>
        </p:txBody>
      </p:sp>
      <p:sp>
        <p:nvSpPr>
          <p:cNvPr id="3" name="Content Placeholder 2">
            <a:extLst>
              <a:ext uri="{FF2B5EF4-FFF2-40B4-BE49-F238E27FC236}">
                <a16:creationId xmlns:a16="http://schemas.microsoft.com/office/drawing/2014/main" id="{264D9A77-8489-FC82-B209-47DB0CEC82EF}"/>
              </a:ext>
            </a:extLst>
          </p:cNvPr>
          <p:cNvSpPr>
            <a:spLocks noGrp="1"/>
          </p:cNvSpPr>
          <p:nvPr>
            <p:ph idx="1"/>
          </p:nvPr>
        </p:nvSpPr>
        <p:spPr>
          <a:xfrm>
            <a:off x="838200" y="1366346"/>
            <a:ext cx="10515600" cy="4810617"/>
          </a:xfrm>
        </p:spPr>
        <p:txBody>
          <a:bodyPr>
            <a:normAutofit fontScale="85000" lnSpcReduction="10000"/>
          </a:bodyPr>
          <a:lstStyle/>
          <a:p>
            <a:pPr>
              <a:lnSpc>
                <a:spcPct val="200000"/>
              </a:lnSpc>
              <a:spcBef>
                <a:spcPts val="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significance of the study explains the importance and relevance of the study to other scholars and to other stakeholders who may be interested in your study’s findings. </a:t>
            </a:r>
          </a:p>
          <a:p>
            <a:pPr>
              <a:lnSpc>
                <a:spcPct val="200000"/>
              </a:lnSpc>
              <a:spcBef>
                <a:spcPts val="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writing the significance of the study, it is important to identify the research problem, explain why it is significant, provide evidence of its importance from already existing literature and outline its potential significance on future research, practice or policy. </a:t>
            </a:r>
          </a:p>
          <a:p>
            <a:pPr>
              <a:lnSpc>
                <a:spcPct val="200000"/>
              </a:lnSpc>
              <a:spcBef>
                <a:spcPts val="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Basically, the significance of the study should communicate the value of the research and show why it is important.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5929079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E98D6-D758-CF30-9438-D105E17EEBBB}"/>
              </a:ext>
            </a:extLst>
          </p:cNvPr>
          <p:cNvSpPr>
            <a:spLocks noGrp="1"/>
          </p:cNvSpPr>
          <p:nvPr>
            <p:ph type="title"/>
          </p:nvPr>
        </p:nvSpPr>
        <p:spPr>
          <a:xfrm>
            <a:off x="838200" y="365125"/>
            <a:ext cx="10515600" cy="801523"/>
          </a:xfrm>
        </p:spPr>
        <p:txBody>
          <a:bodyPr>
            <a:normAutofit fontScale="90000"/>
          </a:bodyPr>
          <a:lstStyle/>
          <a:p>
            <a:b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significance of the study seeks to answer the following questions: </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A157F476-D9DC-E6F1-DF34-458676274E7E}"/>
              </a:ext>
            </a:extLst>
          </p:cNvPr>
          <p:cNvSpPr>
            <a:spLocks noGrp="1"/>
          </p:cNvSpPr>
          <p:nvPr>
            <p:ph idx="1"/>
          </p:nvPr>
        </p:nvSpPr>
        <p:spPr>
          <a:xfrm>
            <a:off x="838200" y="1387366"/>
            <a:ext cx="10515600" cy="4789597"/>
          </a:xfrm>
        </p:spPr>
        <p:txBody>
          <a:bodyPr/>
          <a:lstStyle/>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will this research study advance scientific knowledge in this discipline and have an impact in the society?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the purpose of the research?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Why do the findings of the research matter? Why are they important?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Who will benefit or be affected by the findings of this study?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contribution does my research make to knowledge in my field of study?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1262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03372F-E77D-F97F-57FC-4E231760CBC8}"/>
              </a:ext>
            </a:extLst>
          </p:cNvPr>
          <p:cNvSpPr>
            <a:spLocks noGrp="1"/>
          </p:cNvSpPr>
          <p:nvPr>
            <p:ph idx="1"/>
          </p:nvPr>
        </p:nvSpPr>
        <p:spPr>
          <a:xfrm>
            <a:off x="838200" y="893380"/>
            <a:ext cx="10515600" cy="5283584"/>
          </a:xfrm>
        </p:spPr>
        <p:txBody>
          <a:bodyPr>
            <a:normAutofit lnSpcReduction="10000"/>
          </a:bodyPr>
          <a:lstStyle/>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writing the significance of the study, consider the following:</a:t>
            </a:r>
            <a:endParaRPr lang="en-KE"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Theoretical significance: Explain how the study will contribute to the existing body of knowledge. This may include challenging or expanding the use of existing theories.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Practical significance: Discuss the potential real-life application of the findings of your research and how your study can inform social change, policy making and decision making at various levels of society, industry or government.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Methodological significance: Discuss how the methodology used may contribute to knowledge especially if it is a new methodological approach that is being used.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Potential for future research: Explain how your research will lead to further research in your area of study.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93604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9111A-F83E-A52C-9633-F203DBAF678F}"/>
              </a:ext>
            </a:extLst>
          </p:cNvPr>
          <p:cNvSpPr>
            <a:spLocks noGrp="1"/>
          </p:cNvSpPr>
          <p:nvPr>
            <p:ph type="title"/>
          </p:nvPr>
        </p:nvSpPr>
        <p:spPr>
          <a:xfrm>
            <a:off x="838200" y="365126"/>
            <a:ext cx="10515600" cy="801522"/>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difference between the Justification of the Study and the Significance of </a:t>
            </a:r>
            <a:b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Study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DC070C3-9DAD-6DFF-6CC2-7F3F88C77527}"/>
              </a:ext>
            </a:extLst>
          </p:cNvPr>
          <p:cNvSpPr>
            <a:spLocks noGrp="1"/>
          </p:cNvSpPr>
          <p:nvPr>
            <p:ph idx="1"/>
          </p:nvPr>
        </p:nvSpPr>
        <p:spPr>
          <a:xfrm>
            <a:off x="838200" y="1366345"/>
            <a:ext cx="10515600" cy="4810618"/>
          </a:xfrm>
        </p:spPr>
        <p:txBody>
          <a:bodyPr>
            <a:normAutofit/>
          </a:bodyPr>
          <a:lstStyle/>
          <a:p>
            <a:pPr>
              <a:lnSpc>
                <a:spcPct val="150000"/>
              </a:lnSpc>
              <a:buFont typeface="Wingdings" pitchFamily="2" charset="2"/>
              <a:buChar char="§"/>
            </a:pPr>
            <a:r>
              <a:rPr lang="en-US"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is a clear distinction between the justification of the study and significance of the study although some students may find it difficult to tell the difference.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justification of the study shows the reason why a particular research work should be carried out. </a:t>
            </a:r>
          </a:p>
          <a:p>
            <a:pPr>
              <a:lnSpc>
                <a:spcPct val="150000"/>
              </a:lnSpc>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was the research problem identified that made requires the study to be carried out? The reason for the methodology may also be explained here. </a:t>
            </a:r>
          </a:p>
          <a:p>
            <a:pPr>
              <a:lnSpc>
                <a:spcPct val="150000"/>
              </a:lnSpc>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significance of the study is about the research findings and the significance of these findings to other researchers and stakeholders.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30053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5A005-F48F-27ED-EB5D-AD4B6514034A}"/>
              </a:ext>
            </a:extLst>
          </p:cNvPr>
          <p:cNvSpPr>
            <a:spLocks noGrp="1"/>
          </p:cNvSpPr>
          <p:nvPr>
            <p:ph type="title"/>
          </p:nvPr>
        </p:nvSpPr>
        <p:spPr>
          <a:xfrm>
            <a:off x="838200" y="365126"/>
            <a:ext cx="10515600" cy="528254"/>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a:t>
            </a:r>
            <a:r>
              <a:rPr lang="en-KE"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Scope of the Study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3A07E2AD-FEB1-52EA-BB9D-6CA34366B646}"/>
              </a:ext>
            </a:extLst>
          </p:cNvPr>
          <p:cNvSpPr>
            <a:spLocks noGrp="1"/>
          </p:cNvSpPr>
          <p:nvPr>
            <p:ph idx="1"/>
          </p:nvPr>
        </p:nvSpPr>
        <p:spPr>
          <a:xfrm>
            <a:off x="838200" y="1345324"/>
            <a:ext cx="10515600" cy="4831639"/>
          </a:xfrm>
        </p:spPr>
        <p:txBody>
          <a:bodyPr>
            <a:normAutofit fontScale="77500" lnSpcReduction="20000"/>
          </a:bodyPr>
          <a:lstStyle/>
          <a:p>
            <a:pPr>
              <a:lnSpc>
                <a:spcPct val="200000"/>
              </a:lnSpc>
              <a:spcBef>
                <a:spcPts val="0"/>
              </a:spcBef>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scope of the study refers to the parameters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boundaries</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set by the researcher to outline the specific aspects of the study that will be covered. </a:t>
            </a:r>
          </a:p>
          <a:p>
            <a:pPr>
              <a:lnSpc>
                <a:spcPct val="200000"/>
              </a:lnSpc>
              <a:spcBef>
                <a:spcPts val="0"/>
              </a:spcBef>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includes the research objectives, the population being studied, the variables, and the timeframe of the research. </a:t>
            </a:r>
          </a:p>
          <a:p>
            <a:pPr>
              <a:lnSpc>
                <a:spcPct val="200000"/>
              </a:lnSpc>
              <a:spcBef>
                <a:spcPts val="0"/>
              </a:spcBef>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scope of a study explains the extent to which the research area will be explored in the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research study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and specifies the parameters with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in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which the study will be operating. </a:t>
            </a:r>
          </a:p>
          <a:p>
            <a:pPr>
              <a:lnSpc>
                <a:spcPct val="200000"/>
              </a:lnSpc>
              <a:spcBef>
                <a:spcPts val="0"/>
              </a:spcBef>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Basically, this means that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researcher</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will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be required to</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define what the study is going to cover and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boundaries within which it is going to do this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Similarly, you also have to define what the study is not going to cover. </a:t>
            </a:r>
          </a:p>
          <a:p>
            <a:pPr>
              <a:lnSpc>
                <a:spcPct val="200000"/>
              </a:lnSpc>
              <a:spcBef>
                <a:spcPts val="0"/>
              </a:spcBef>
            </a:pPr>
            <a:r>
              <a:rPr lang="en-KE" sz="20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The scope of the study refers to the boundaries within which your research </a:t>
            </a:r>
            <a:r>
              <a:rPr lang="en-US" sz="20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will be carried out. </a:t>
            </a:r>
            <a:r>
              <a:rPr lang="en-KE" sz="20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To define the scope of the study is to define all aspects that will be considered in your research project. It is also just as important to make clear what aspects will not be covered</a:t>
            </a:r>
            <a:r>
              <a:rPr lang="en-US" sz="20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that is, to specify</a:t>
            </a:r>
            <a:r>
              <a:rPr lang="en-KE" sz="20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what is outside of the scope of the study.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85850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0E7B9-E929-D071-CB38-AE9A40926134}"/>
              </a:ext>
            </a:extLst>
          </p:cNvPr>
          <p:cNvSpPr>
            <a:spLocks noGrp="1"/>
          </p:cNvSpPr>
          <p:nvPr>
            <p:ph type="title"/>
          </p:nvPr>
        </p:nvSpPr>
        <p:spPr>
          <a:xfrm>
            <a:off x="838200" y="365126"/>
            <a:ext cx="10515600" cy="938158"/>
          </a:xfrm>
        </p:spPr>
        <p:txBody>
          <a:bodyPr>
            <a:normAutofit/>
          </a:bodyPr>
          <a:lstStyle/>
          <a:p>
            <a:r>
              <a:rPr lang="en-KE" sz="2400" b="1" dirty="0">
                <a:solidFill>
                  <a:srgbClr val="000000"/>
                </a:solidFill>
                <a:effectLst/>
                <a:latin typeface="Arial" panose="020B0604020202020204" pitchFamily="34" charset="0"/>
                <a:ea typeface="Calibri" panose="020F0502020204030204" pitchFamily="34" charset="0"/>
              </a:rPr>
              <a:t>Components of the Scope of the Study</a:t>
            </a:r>
            <a:endParaRPr lang="en-KE" sz="2400" dirty="0"/>
          </a:p>
        </p:txBody>
      </p:sp>
      <p:sp>
        <p:nvSpPr>
          <p:cNvPr id="3" name="Content Placeholder 2">
            <a:extLst>
              <a:ext uri="{FF2B5EF4-FFF2-40B4-BE49-F238E27FC236}">
                <a16:creationId xmlns:a16="http://schemas.microsoft.com/office/drawing/2014/main" id="{D1A7A91E-8DB8-76AE-992A-5ED414A15FA0}"/>
              </a:ext>
            </a:extLst>
          </p:cNvPr>
          <p:cNvSpPr>
            <a:spLocks noGrp="1"/>
          </p:cNvSpPr>
          <p:nvPr>
            <p:ph idx="1"/>
          </p:nvPr>
        </p:nvSpPr>
        <p:spPr>
          <a:xfrm>
            <a:off x="838200" y="1439917"/>
            <a:ext cx="10515600" cy="4737046"/>
          </a:xfrm>
        </p:spPr>
        <p:txBody>
          <a:bodyPr/>
          <a:lstStyle/>
          <a:p>
            <a:pPr marL="0" indent="0">
              <a:lnSpc>
                <a:spcPct val="150000"/>
              </a:lnSpc>
              <a:buNone/>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designing the scope of your study, the following components should be considered:</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Content Scope: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What topics or concepts will be included or excluded? The researcher must determine what kind of topics or concepts to include based on the literature that he has reviewed and the parameters of the study.</a:t>
            </a: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Geographic</a:t>
            </a: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a:t>
            </a: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Scope: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What geographical areas will the study focus on? Are there limitations? The researcher ought to be specific area where the study will take place, whether it relates to the country, city, county, institution, etc.</a:t>
            </a: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Temporal Scope: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What is the time period of the study? Are you looking at past data, present situations, or future projections? The researcher determines the period of time under study based </a:t>
            </a:r>
          </a:p>
          <a:p>
            <a:endParaRPr lang="en-KE" dirty="0"/>
          </a:p>
        </p:txBody>
      </p:sp>
    </p:spTree>
    <p:extLst>
      <p:ext uri="{BB962C8B-B14F-4D97-AF65-F5344CB8AC3E}">
        <p14:creationId xmlns:p14="http://schemas.microsoft.com/office/powerpoint/2010/main" val="1029462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147D7A-72BE-DE55-E91C-5ADE9B29082A}"/>
              </a:ext>
            </a:extLst>
          </p:cNvPr>
          <p:cNvSpPr>
            <a:spLocks noGrp="1"/>
          </p:cNvSpPr>
          <p:nvPr>
            <p:ph idx="1"/>
          </p:nvPr>
        </p:nvSpPr>
        <p:spPr>
          <a:xfrm>
            <a:off x="838200" y="987972"/>
            <a:ext cx="10515600" cy="5188991"/>
          </a:xfrm>
        </p:spPr>
        <p:txBody>
          <a:bodyPr>
            <a:normAutofit fontScale="77500" lnSpcReduction="20000"/>
          </a:bodyPr>
          <a:lstStyle/>
          <a:p>
            <a:pPr marL="0" lvl="0" indent="0">
              <a:lnSpc>
                <a:spcPct val="150000"/>
              </a:lnSpc>
              <a:buSzPts val="1000"/>
              <a:buNone/>
              <a:tabLst>
                <a:tab pos="457200" algn="l"/>
              </a:tabLst>
            </a:pPr>
            <a:r>
              <a:rPr lang="en-GB"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KE"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 the kind of research being done. Past data is found in documented     </a:t>
            </a:r>
          </a:p>
          <a:p>
            <a:pPr marL="0" lvl="0" indent="0">
              <a:lnSpc>
                <a:spcPct val="150000"/>
              </a:lnSpc>
              <a:buSzPts val="1000"/>
              <a:buNone/>
              <a:tabLst>
                <a:tab pos="457200" algn="l"/>
              </a:tabLst>
            </a:pPr>
            <a:r>
              <a:rPr lang="en-KE"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KE"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sources while some current and future projections may require some form    </a:t>
            </a:r>
          </a:p>
          <a:p>
            <a:pPr marL="0" lvl="0" indent="0">
              <a:lnSpc>
                <a:spcPct val="150000"/>
              </a:lnSpc>
              <a:buSzPts val="1000"/>
              <a:buNone/>
              <a:tabLst>
                <a:tab pos="457200" algn="l"/>
              </a:tabLst>
            </a:pPr>
            <a:r>
              <a:rPr lang="en-KE"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KE"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investigation to be carried out.</a:t>
            </a:r>
            <a:endParaRPr lang="en-KE"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Population Scope:</a:t>
            </a:r>
            <a:r>
              <a:rPr lang="en-KE"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What demographic or group will be studied? Are there any limitations in terms of age, gender, or other characteristics? It is important to determine your respondents’ demographic details so that your sample size is well determined.</a:t>
            </a:r>
          </a:p>
          <a:p>
            <a:pPr marL="342900" lvl="0" indent="-342900">
              <a:lnSpc>
                <a:spcPct val="150000"/>
              </a:lnSpc>
              <a:buSzPts val="1000"/>
              <a:buFont typeface="Symbol" pitchFamily="2" charset="2"/>
              <a:buChar char=""/>
              <a:tabLst>
                <a:tab pos="457200" algn="l"/>
              </a:tabLst>
            </a:pP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Theoretical scope: </a:t>
            </a:r>
            <a:r>
              <a:rPr lang="en-US" sz="2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What theories or models will be used in your research study? What are the most appropriate theories or models to explain the phenomenon under study? Do you need more theories in your theoretical framework.</a:t>
            </a:r>
            <a:endParaRPr lang="en-KE"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49752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85DEC2-59AA-65A0-832F-7B03411559C6}"/>
              </a:ext>
            </a:extLst>
          </p:cNvPr>
          <p:cNvSpPr>
            <a:spLocks noGrp="1"/>
          </p:cNvSpPr>
          <p:nvPr>
            <p:ph idx="1"/>
          </p:nvPr>
        </p:nvSpPr>
        <p:spPr>
          <a:xfrm>
            <a:off x="838200" y="1030014"/>
            <a:ext cx="10515600" cy="5146949"/>
          </a:xfrm>
        </p:spPr>
        <p:txBody>
          <a:bodyPr/>
          <a:lstStyle/>
          <a:p>
            <a:pPr marL="0" indent="0">
              <a:lnSpc>
                <a:spcPct val="150000"/>
              </a:lnSpc>
              <a:spcBef>
                <a:spcPts val="200"/>
              </a:spcBef>
              <a:buNone/>
            </a:pPr>
            <a:r>
              <a:rPr lang="en-KE" sz="2400" b="1"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Defining Scope</a:t>
            </a:r>
            <a:endParaRPr lang="en-KE" sz="2400" b="1" i="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l">
              <a:lnSpc>
                <a:spcPct val="150000"/>
              </a:lnSpc>
              <a:buSzPts val="1000"/>
              <a:buFont typeface="Symbol" pitchFamily="2" charset="2"/>
              <a:buChar char=""/>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Clarity:</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well-defined scope helps clarify the focus of the study and informs readers about what to expect.</a:t>
            </a:r>
          </a:p>
          <a:p>
            <a:pPr marL="342900" lvl="0" indent="-342900" algn="l">
              <a:lnSpc>
                <a:spcPct val="150000"/>
              </a:lnSpc>
              <a:buSzPts val="1000"/>
              <a:buFont typeface="Symbol" pitchFamily="2" charset="2"/>
              <a:buChar char=""/>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Feasibility:</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It ensures that the research is manageable within the constraints of time and resources.</a:t>
            </a:r>
          </a:p>
          <a:p>
            <a:pPr marL="342900" lvl="0" indent="-342900" algn="l">
              <a:lnSpc>
                <a:spcPct val="150000"/>
              </a:lnSpc>
              <a:buSzPts val="1000"/>
              <a:buFont typeface="Symbol" pitchFamily="2" charset="2"/>
              <a:buChar char=""/>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Avoiding Ambiguity:</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It minimizes the risk of misunderstanding and misinterpretation of the study’s objectives and findings.</a:t>
            </a:r>
          </a:p>
          <a:p>
            <a:endParaRPr lang="en-KE" dirty="0"/>
          </a:p>
        </p:txBody>
      </p:sp>
    </p:spTree>
    <p:extLst>
      <p:ext uri="{BB962C8B-B14F-4D97-AF65-F5344CB8AC3E}">
        <p14:creationId xmlns:p14="http://schemas.microsoft.com/office/powerpoint/2010/main" val="2177801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37491-FDC0-1928-0D04-0B51D040392A}"/>
              </a:ext>
            </a:extLst>
          </p:cNvPr>
          <p:cNvSpPr>
            <a:spLocks noGrp="1"/>
          </p:cNvSpPr>
          <p:nvPr>
            <p:ph type="title"/>
          </p:nvPr>
        </p:nvSpPr>
        <p:spPr>
          <a:xfrm>
            <a:off x="838200" y="365126"/>
            <a:ext cx="10515600" cy="812034"/>
          </a:xfrm>
        </p:spPr>
        <p:txBody>
          <a:bodyPr>
            <a:normAutofit fontScale="90000"/>
          </a:bodyPr>
          <a:lstStyle/>
          <a:p>
            <a:br>
              <a:rPr lang="en-KE" sz="2400" b="1" dirty="0">
                <a:solidFill>
                  <a:srgbClr val="000000"/>
                </a:solidFill>
                <a:effectLst/>
                <a:highlight>
                  <a:srgbClr val="FFFFFF"/>
                </a:highlight>
                <a:latin typeface="Arial" panose="020B0604020202020204" pitchFamily="34" charset="0"/>
                <a:ea typeface="Aldine401 BT"/>
                <a:cs typeface="Times New Roman" panose="02020603050405020304" pitchFamily="18" charset="0"/>
              </a:rPr>
            </a:br>
            <a:r>
              <a:rPr lang="en-KE" sz="2400" b="1" dirty="0">
                <a:solidFill>
                  <a:srgbClr val="000000"/>
                </a:solidFill>
                <a:effectLst/>
                <a:highlight>
                  <a:srgbClr val="FFFFFF"/>
                </a:highlight>
                <a:latin typeface="Arial" panose="020B0604020202020204" pitchFamily="34" charset="0"/>
                <a:ea typeface="Aldine401 BT"/>
                <a:cs typeface="Times New Roman" panose="02020603050405020304" pitchFamily="18" charset="0"/>
              </a:rPr>
              <a:t>Importance of the Scope of the Study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72980314-8686-292E-DD24-B36E73F3A2CB}"/>
              </a:ext>
            </a:extLst>
          </p:cNvPr>
          <p:cNvSpPr>
            <a:spLocks noGrp="1"/>
          </p:cNvSpPr>
          <p:nvPr>
            <p:ph idx="1"/>
          </p:nvPr>
        </p:nvSpPr>
        <p:spPr>
          <a:xfrm>
            <a:off x="838200" y="1177160"/>
            <a:ext cx="10515600" cy="4999803"/>
          </a:xfrm>
        </p:spPr>
        <p:txBody>
          <a:bodyPr>
            <a:normAutofit/>
          </a:bodyPr>
          <a:lstStyle/>
          <a:p>
            <a:pPr>
              <a:lnSpc>
                <a:spcPct val="200000"/>
              </a:lnSpc>
              <a:spcBef>
                <a:spcPts val="0"/>
              </a:spcBef>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The scope of the study is always considered and agreed upon in the early stages of the project, before any data collection or experimental work has started. </a:t>
            </a:r>
          </a:p>
          <a:p>
            <a:pPr>
              <a:lnSpc>
                <a:spcPct val="200000"/>
              </a:lnSpc>
              <a:spcBef>
                <a:spcPts val="0"/>
              </a:spcBef>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This is important because it focuses the work of the proposed study down to what is practically achievable within a given timeframe. </a:t>
            </a:r>
          </a:p>
          <a:p>
            <a:pPr>
              <a:lnSpc>
                <a:spcPct val="200000"/>
              </a:lnSpc>
              <a:spcBef>
                <a:spcPts val="0"/>
              </a:spcBef>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A well-defined research or study scope enables a researcher to give clarity to the study outcomes that are to be investigated. It makes clear why specific data points have been collected while others have been excluded.</a:t>
            </a:r>
          </a:p>
          <a:p>
            <a:endParaRPr lang="en-KE" dirty="0"/>
          </a:p>
        </p:txBody>
      </p:sp>
    </p:spTree>
    <p:extLst>
      <p:ext uri="{BB962C8B-B14F-4D97-AF65-F5344CB8AC3E}">
        <p14:creationId xmlns:p14="http://schemas.microsoft.com/office/powerpoint/2010/main" val="3716154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97DF5C-39F2-9BEF-7E9A-17736F349F06}"/>
              </a:ext>
            </a:extLst>
          </p:cNvPr>
          <p:cNvSpPr>
            <a:spLocks noGrp="1"/>
          </p:cNvSpPr>
          <p:nvPr>
            <p:ph idx="1"/>
          </p:nvPr>
        </p:nvSpPr>
        <p:spPr>
          <a:xfrm>
            <a:off x="838200" y="987972"/>
            <a:ext cx="10515600" cy="5188991"/>
          </a:xfrm>
        </p:spPr>
        <p:txBody>
          <a:bodyPr>
            <a:normAutofit fontScale="85000" lnSpcReduction="10000"/>
          </a:bodyPr>
          <a:lstStyle/>
          <a:p>
            <a:pPr>
              <a:lnSpc>
                <a:spcPct val="200000"/>
              </a:lnSpc>
              <a:spcBef>
                <a:spcPts val="0"/>
              </a:spcBef>
            </a:pPr>
            <a:r>
              <a:rPr lang="en-KE" sz="2800" dirty="0">
                <a:solidFill>
                  <a:srgbClr val="000000"/>
                </a:solidFill>
                <a:effectLst/>
                <a:latin typeface="Times New Roman" panose="02020603050405020304" pitchFamily="18" charset="0"/>
                <a:ea typeface="Aldine401 BT"/>
                <a:cs typeface="Times New Roman" panose="02020603050405020304" pitchFamily="18" charset="0"/>
              </a:rPr>
              <a:t>Without this, it is difficult to define an endpoint for a research project since no limits have been defined on the work that could take place. Similarly, it can also make the approach to answering a research question too open ended.</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Bef>
                <a:spcPts val="0"/>
              </a:spcBef>
            </a:pPr>
            <a:r>
              <a:rPr lang="en-KE" sz="2800" dirty="0">
                <a:solidFill>
                  <a:srgbClr val="000000"/>
                </a:solidFill>
                <a:effectLst/>
                <a:latin typeface="Times New Roman" panose="02020603050405020304" pitchFamily="18" charset="0"/>
                <a:ea typeface="Aldine401 BT"/>
                <a:cs typeface="Times New Roman" panose="02020603050405020304" pitchFamily="18" charset="0"/>
              </a:rPr>
              <a:t>The scope of the study basically defines clearly the extent of content that will be covered by the means of the research in order to come to more logical conclusions and give conclusive and satisfactory answers to the research. </a:t>
            </a:r>
          </a:p>
          <a:p>
            <a:endParaRPr lang="en-KE" dirty="0"/>
          </a:p>
        </p:txBody>
      </p:sp>
    </p:spTree>
    <p:extLst>
      <p:ext uri="{BB962C8B-B14F-4D97-AF65-F5344CB8AC3E}">
        <p14:creationId xmlns:p14="http://schemas.microsoft.com/office/powerpoint/2010/main" val="298056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0EA2CA-52F9-90D0-A468-4711C3FAAA73}"/>
              </a:ext>
            </a:extLst>
          </p:cNvPr>
          <p:cNvSpPr>
            <a:spLocks noGrp="1"/>
          </p:cNvSpPr>
          <p:nvPr>
            <p:ph idx="1"/>
          </p:nvPr>
        </p:nvSpPr>
        <p:spPr>
          <a:xfrm>
            <a:off x="838200" y="1030014"/>
            <a:ext cx="10515600" cy="5146949"/>
          </a:xfrm>
        </p:spPr>
        <p:txBody>
          <a:bodyPr/>
          <a:lstStyle/>
          <a:p>
            <a:pPr>
              <a:lnSpc>
                <a:spcPct val="200000"/>
              </a:lnSpc>
              <a:spcBef>
                <a:spcPts val="0"/>
              </a:spcBef>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scope of the study basically defines clearly the extent of content that will be covered by the means of the research in order to come to more logical conclusions and give conclusive and satisfactory answers to the research. </a:t>
            </a:r>
          </a:p>
          <a:p>
            <a:pPr>
              <a:lnSpc>
                <a:spcPct val="200000"/>
              </a:lnSpc>
              <a:spcBef>
                <a:spcPts val="0"/>
              </a:spcBef>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A thorough understanding of the field of the study is very important so as to know specifically what the requirements from the research are. It is imperative for the writer/researcher to have unquestionable research and writing skills. </a:t>
            </a:r>
          </a:p>
          <a:p>
            <a:pPr>
              <a:lnSpc>
                <a:spcPct val="200000"/>
              </a:lnSpc>
              <a:spcBef>
                <a:spcPts val="0"/>
              </a:spcBef>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In order to acquire a high level of research and writing capability, to begin with, the researcher should seek the advice of the experts and thoroughly read papers written by other researchers.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72060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5713B-A2B5-2480-25FB-CD4F66D73E05}"/>
              </a:ext>
            </a:extLst>
          </p:cNvPr>
          <p:cNvSpPr>
            <a:spLocks noGrp="1"/>
          </p:cNvSpPr>
          <p:nvPr>
            <p:ph type="title"/>
          </p:nvPr>
        </p:nvSpPr>
        <p:spPr>
          <a:xfrm>
            <a:off x="838200" y="365126"/>
            <a:ext cx="10515600" cy="759482"/>
          </a:xfrm>
        </p:spPr>
        <p:txBody>
          <a:bodyPr>
            <a:normAutofit fontScale="90000"/>
          </a:bodyPr>
          <a:lstStyle/>
          <a:p>
            <a:br>
              <a:rPr lang="en-KE"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KE"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How to Write the Scope of the Study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B9D103C9-69E0-CFC3-DD06-11AC870AFDB1}"/>
              </a:ext>
            </a:extLst>
          </p:cNvPr>
          <p:cNvSpPr>
            <a:spLocks noGrp="1"/>
          </p:cNvSpPr>
          <p:nvPr>
            <p:ph idx="1"/>
          </p:nvPr>
        </p:nvSpPr>
        <p:spPr>
          <a:xfrm>
            <a:off x="838200" y="1124608"/>
            <a:ext cx="10515600" cy="5052355"/>
          </a:xfrm>
        </p:spPr>
        <p:txBody>
          <a:bodyPr/>
          <a:lstStyle/>
          <a:p>
            <a:pPr marL="342900" lvl="0" indent="-342900">
              <a:lnSpc>
                <a:spcPct val="150000"/>
              </a:lnSpc>
              <a:buSzPts val="1000"/>
              <a:buFont typeface="Symbol" pitchFamily="2" charset="2"/>
              <a:buChar char=""/>
              <a:tabLst>
                <a:tab pos="457200" algn="l"/>
              </a:tabLst>
            </a:pP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 Specific:</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Use clear and precise language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and provide specific details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define what will be included in your study</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each component of the scope clearly</a:t>
            </a: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Break down the scope into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clear and definite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points for better readability and understanding.</a:t>
            </a:r>
          </a:p>
          <a:p>
            <a:pPr marL="342900" lvl="0" indent="-342900">
              <a:lnSpc>
                <a:spcPct val="150000"/>
              </a:lnSpc>
              <a:buSzPts val="1000"/>
              <a:buFont typeface="Symbol" pitchFamily="2" charset="2"/>
              <a:buChar char=""/>
              <a:tabLst>
                <a:tab pos="457200" algn="l"/>
              </a:tabLst>
            </a:pP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Avoid Jargon:</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Ensure that your language is accessible to your intended audience.</a:t>
            </a:r>
          </a:p>
          <a:p>
            <a:pPr marL="342900" lvl="0" indent="-342900">
              <a:lnSpc>
                <a:spcPct val="150000"/>
              </a:lnSpc>
              <a:buSzPts val="1000"/>
              <a:buFont typeface="Symbol" pitchFamily="2" charset="2"/>
              <a:buChar char=""/>
              <a:tabLst>
                <a:tab pos="457200" algn="l"/>
              </a:tabLst>
            </a:pPr>
            <a:r>
              <a:rPr lang="en-US"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Avoid being general:</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Ensure that you provide specific details about your study.</a:t>
            </a:r>
            <a:endPar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525433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CFFA89-36CD-FB86-B1CE-A76262BF28AE}"/>
              </a:ext>
            </a:extLst>
          </p:cNvPr>
          <p:cNvSpPr>
            <a:spLocks noGrp="1"/>
          </p:cNvSpPr>
          <p:nvPr>
            <p:ph idx="1"/>
          </p:nvPr>
        </p:nvSpPr>
        <p:spPr>
          <a:xfrm>
            <a:off x="838200" y="798786"/>
            <a:ext cx="10515600" cy="5378177"/>
          </a:xfrm>
        </p:spPr>
        <p:txBody>
          <a:bodyPr/>
          <a:lstStyle/>
          <a:p>
            <a:pPr marL="0" indent="0">
              <a:lnSpc>
                <a:spcPct val="150000"/>
              </a:lnSpc>
              <a:spcBef>
                <a:spcPts val="200"/>
              </a:spcBef>
              <a:buNone/>
            </a:pPr>
            <a:r>
              <a:rPr lang="en-KE" sz="2400" b="1"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Scope of the Study</a:t>
            </a:r>
            <a:endParaRPr lang="en-KE" sz="2400" b="1" i="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Example 1:</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This study will focus on the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effects</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social media on the academic performance of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university</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students in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Kiambu County, Kenya between</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2022 to 202</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Example 2:</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research will examine the effects of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work-life balance on the completion rate of PhD students in St. Paul’s University</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specifically focusing on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2023 and 2024.</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707943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027EC-0486-85A6-F153-F0EBDDE0A62E}"/>
              </a:ext>
            </a:extLst>
          </p:cNvPr>
          <p:cNvSpPr>
            <a:spLocks noGrp="1"/>
          </p:cNvSpPr>
          <p:nvPr>
            <p:ph type="title"/>
          </p:nvPr>
        </p:nvSpPr>
        <p:spPr>
          <a:xfrm>
            <a:off x="838200" y="365125"/>
            <a:ext cx="10515600" cy="791013"/>
          </a:xfrm>
        </p:spPr>
        <p:txBody>
          <a:bodyPr>
            <a:normAutofit/>
          </a:bodyPr>
          <a:lstStyle/>
          <a:p>
            <a:r>
              <a:rPr lang="en-KE" sz="2400" b="1" dirty="0">
                <a:solidFill>
                  <a:srgbClr val="000000"/>
                </a:solidFill>
                <a:effectLst/>
                <a:latin typeface="Arial" panose="020B0604020202020204" pitchFamily="34" charset="0"/>
                <a:ea typeface="Calibri" panose="020F0502020204030204" pitchFamily="34" charset="0"/>
              </a:rPr>
              <a:t>Limitations of the Study</a:t>
            </a:r>
            <a:endParaRPr lang="en-KE" sz="2400" dirty="0"/>
          </a:p>
        </p:txBody>
      </p:sp>
      <p:sp>
        <p:nvSpPr>
          <p:cNvPr id="3" name="Content Placeholder 2">
            <a:extLst>
              <a:ext uri="{FF2B5EF4-FFF2-40B4-BE49-F238E27FC236}">
                <a16:creationId xmlns:a16="http://schemas.microsoft.com/office/drawing/2014/main" id="{E159E7B1-12FA-F0AA-B1DE-CC316AF8A310}"/>
              </a:ext>
            </a:extLst>
          </p:cNvPr>
          <p:cNvSpPr>
            <a:spLocks noGrp="1"/>
          </p:cNvSpPr>
          <p:nvPr>
            <p:ph idx="1"/>
          </p:nvPr>
        </p:nvSpPr>
        <p:spPr>
          <a:xfrm>
            <a:off x="838200" y="1156138"/>
            <a:ext cx="10515600" cy="5020825"/>
          </a:xfrm>
        </p:spPr>
        <p:txBody>
          <a:bodyPr>
            <a:normAutofit fontScale="92500"/>
          </a:bodyPr>
          <a:lstStyle/>
          <a:p>
            <a:pPr>
              <a:lnSpc>
                <a:spcPct val="200000"/>
              </a:lnSpc>
              <a:spcBef>
                <a:spcPts val="0"/>
              </a:spcBef>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Along with the scope of the study, another important section of the research paper id the limitations of the study.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The limitations of a study are defined as any characteristics, traits, actions, or influences that could impact the research process, and therefore its findings. </a:t>
            </a:r>
          </a:p>
          <a:p>
            <a:pPr>
              <a:lnSpc>
                <a:spcPct val="200000"/>
              </a:lnSpc>
              <a:spcBef>
                <a:spcPts val="0"/>
              </a:spcBef>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Types of limitations can differ significantly, ranging from internal aspects, such as flaws in design and methodology, to external influences that a researcher was unable to control. The limitations of the study are those characteristics of design or methodology that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may impact or influence</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the interpretation of the findings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of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your research. </a:t>
            </a:r>
          </a:p>
        </p:txBody>
      </p:sp>
    </p:spTree>
    <p:extLst>
      <p:ext uri="{BB962C8B-B14F-4D97-AF65-F5344CB8AC3E}">
        <p14:creationId xmlns:p14="http://schemas.microsoft.com/office/powerpoint/2010/main" val="7971160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75361D-C705-FEB9-5A41-CAE5A653CA18}"/>
              </a:ext>
            </a:extLst>
          </p:cNvPr>
          <p:cNvSpPr>
            <a:spLocks noGrp="1"/>
          </p:cNvSpPr>
          <p:nvPr>
            <p:ph idx="1"/>
          </p:nvPr>
        </p:nvSpPr>
        <p:spPr>
          <a:xfrm>
            <a:off x="838200" y="945931"/>
            <a:ext cx="10515600" cy="5231032"/>
          </a:xfrm>
        </p:spPr>
        <p:txBody>
          <a:bodyPr>
            <a:normAutofit fontScale="77500" lnSpcReduction="20000"/>
          </a:bodyPr>
          <a:lstStyle/>
          <a:p>
            <a:pPr>
              <a:lnSpc>
                <a:spcPct val="200000"/>
              </a:lnSpc>
              <a:spcBef>
                <a:spcPts val="0"/>
              </a:spcBef>
            </a:pPr>
            <a:r>
              <a:rPr lang="en-US" sz="2800" dirty="0">
                <a:solidFill>
                  <a:srgbClr val="000000"/>
                </a:solidFill>
                <a:effectLst/>
                <a:latin typeface="Times New Roman" panose="02020603050405020304" pitchFamily="18" charset="0"/>
                <a:ea typeface="Aldine401 BT"/>
                <a:cs typeface="Times New Roman" panose="02020603050405020304" pitchFamily="18" charset="0"/>
              </a:rPr>
              <a:t>Remember that while the scope of the study is defined by the researcher, the limitations of the study</a:t>
            </a:r>
            <a:r>
              <a:rPr lang="en-KE" sz="28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are influences that the researcher cannot control. They are the shortcomings, conditions or influences that cannot be controlled by the researcher that place restrictions on your methods and conclusions. </a:t>
            </a:r>
          </a:p>
          <a:p>
            <a:pPr>
              <a:lnSpc>
                <a:spcPct val="200000"/>
              </a:lnSpc>
              <a:spcBef>
                <a:spcPts val="0"/>
              </a:spcBef>
            </a:pPr>
            <a:r>
              <a:rPr lang="en-KE" sz="28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Any limitations that might influence the results should be mentioned. A researcher</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might consider limitations affecting the instruments utilized, the sample and analysis, the nature of self-reporting, time constraints, and limitations to the generalizability of the findings. </a:t>
            </a:r>
            <a:endParaRPr lang="en-US" sz="2800" dirty="0">
              <a:solidFill>
                <a:srgbClr val="000000"/>
              </a:solidFill>
              <a:latin typeface="Times New Roman" panose="02020603050405020304" pitchFamily="18" charset="0"/>
              <a:ea typeface="Aldine401 BT"/>
              <a:cs typeface="Times New Roman" panose="02020603050405020304" pitchFamily="18" charset="0"/>
            </a:endParaRPr>
          </a:p>
          <a:p>
            <a:endParaRPr lang="en-KE" dirty="0"/>
          </a:p>
          <a:p>
            <a:endParaRPr lang="en-KE" dirty="0"/>
          </a:p>
        </p:txBody>
      </p:sp>
    </p:spTree>
    <p:extLst>
      <p:ext uri="{BB962C8B-B14F-4D97-AF65-F5344CB8AC3E}">
        <p14:creationId xmlns:p14="http://schemas.microsoft.com/office/powerpoint/2010/main" val="2984324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FF1A19-CC1A-9170-F71C-35C6EFDB3551}"/>
              </a:ext>
            </a:extLst>
          </p:cNvPr>
          <p:cNvSpPr>
            <a:spLocks noGrp="1"/>
          </p:cNvSpPr>
          <p:nvPr>
            <p:ph idx="1"/>
          </p:nvPr>
        </p:nvSpPr>
        <p:spPr>
          <a:xfrm>
            <a:off x="838200" y="651642"/>
            <a:ext cx="10515600" cy="5525322"/>
          </a:xfrm>
        </p:spPr>
        <p:txBody>
          <a:bodyPr>
            <a:normAutofit/>
          </a:bodyPr>
          <a:lstStyle/>
          <a:p>
            <a:pPr>
              <a:lnSpc>
                <a:spcPct val="200000"/>
              </a:lnSpc>
              <a:spcBef>
                <a:spcPts val="0"/>
              </a:spcBef>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It is necessary to discuss one’s study limitations because it presents an understanding of</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the conditions of the study and challenges that the researcher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may</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encounter.</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a:t>
            </a:r>
          </a:p>
          <a:p>
            <a:pPr>
              <a:lnSpc>
                <a:spcPct val="200000"/>
              </a:lnSpc>
              <a:spcBef>
                <a:spcPts val="0"/>
              </a:spcBef>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For every limitation identified, the researcher should also discuss how he/she will navigate around it by stating the delimitations of the limitations identified. For example, if the limitation identified has to do with sampling, one may want to consider the sampling technique being used or the sample size in question.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779472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F4923-3B30-D446-32C2-13A9B02F33C6}"/>
              </a:ext>
            </a:extLst>
          </p:cNvPr>
          <p:cNvSpPr>
            <a:spLocks noGrp="1"/>
          </p:cNvSpPr>
          <p:nvPr>
            <p:ph type="title"/>
          </p:nvPr>
        </p:nvSpPr>
        <p:spPr>
          <a:xfrm>
            <a:off x="838200" y="365125"/>
            <a:ext cx="10515600" cy="801523"/>
          </a:xfrm>
        </p:spPr>
        <p:txBody>
          <a:bodyPr>
            <a:normAutofit fontScale="90000"/>
          </a:bodyPr>
          <a:lstStyle/>
          <a:p>
            <a:br>
              <a:rPr lang="en-US"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3A6DE02-AE27-B2B3-D110-2B6E6EA9DFC0}"/>
              </a:ext>
            </a:extLst>
          </p:cNvPr>
          <p:cNvSpPr>
            <a:spLocks noGrp="1"/>
          </p:cNvSpPr>
          <p:nvPr>
            <p:ph idx="1"/>
          </p:nvPr>
        </p:nvSpPr>
        <p:spPr>
          <a:xfrm>
            <a:off x="838200" y="1303283"/>
            <a:ext cx="10515600" cy="4873680"/>
          </a:xfrm>
        </p:spPr>
        <p:txBody>
          <a:bodyPr/>
          <a:lstStyle/>
          <a:p>
            <a:pPr marL="0" indent="0">
              <a:lnSpc>
                <a:spcPct val="150000"/>
              </a:lnSpc>
              <a:buNone/>
            </a:pPr>
            <a:r>
              <a:rPr lang="en-US" sz="2400" dirty="0">
                <a:solidFill>
                  <a:srgbClr val="000000"/>
                </a:solidFill>
                <a:effectLst/>
                <a:latin typeface="Times New Roman" panose="02020603050405020304" pitchFamily="18" charset="0"/>
                <a:ea typeface="Times New Roman" panose="02020603050405020304" pitchFamily="18" charset="0"/>
              </a:rPr>
              <a:t>In </a:t>
            </a:r>
            <a:r>
              <a:rPr lang="en-KE" sz="2400" dirty="0">
                <a:solidFill>
                  <a:srgbClr val="000000"/>
                </a:solidFill>
                <a:effectLst/>
                <a:latin typeface="Times New Roman" panose="02020603050405020304" pitchFamily="18" charset="0"/>
                <a:ea typeface="Times New Roman" panose="02020603050405020304" pitchFamily="18" charset="0"/>
              </a:rPr>
              <a:t>th</a:t>
            </a:r>
            <a:r>
              <a:rPr lang="en-US" sz="2400" dirty="0">
                <a:solidFill>
                  <a:srgbClr val="000000"/>
                </a:solidFill>
                <a:effectLst/>
                <a:latin typeface="Times New Roman" panose="02020603050405020304" pitchFamily="18" charset="0"/>
                <a:ea typeface="Times New Roman" panose="02020603050405020304" pitchFamily="18" charset="0"/>
              </a:rPr>
              <a:t>is</a:t>
            </a:r>
            <a:r>
              <a:rPr lang="en-KE" sz="2400" dirty="0">
                <a:solidFill>
                  <a:srgbClr val="000000"/>
                </a:solidFill>
                <a:effectLst/>
                <a:latin typeface="Times New Roman" panose="02020603050405020304" pitchFamily="18" charset="0"/>
                <a:ea typeface="Times New Roman" panose="02020603050405020304" pitchFamily="18" charset="0"/>
              </a:rPr>
              <a:t> lesson, </a:t>
            </a:r>
            <a:r>
              <a:rPr lang="en-US" sz="2400" dirty="0">
                <a:solidFill>
                  <a:srgbClr val="000000"/>
                </a:solidFill>
                <a:effectLst/>
                <a:latin typeface="Times New Roman" panose="02020603050405020304" pitchFamily="18" charset="0"/>
                <a:ea typeface="Times New Roman" panose="02020603050405020304" pitchFamily="18" charset="0"/>
              </a:rPr>
              <a:t>we have discussed the following:</a:t>
            </a:r>
            <a:endParaRPr lang="en-KE" sz="2400" dirty="0">
              <a:effectLst/>
              <a:latin typeface="Times New Roman" panose="02020603050405020304" pitchFamily="18" charset="0"/>
              <a:ea typeface="Times New Roman" panose="02020603050405020304" pitchFamily="18" charset="0"/>
            </a:endParaRPr>
          </a:p>
          <a:p>
            <a:pPr marL="342900" lvl="0" indent="-342900" algn="l">
              <a:lnSpc>
                <a:spcPct val="150000"/>
              </a:lnSpc>
              <a:buFont typeface="+mj-lt"/>
              <a:buAutoNum type="arabicPeriod"/>
              <a:tabLst>
                <a:tab pos="457200" algn="l"/>
              </a:tabLst>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Definition of the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justification, significance and scope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the 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mj-lt"/>
              <a:buAutoNum type="arabicPeriod"/>
              <a:tabLst>
                <a:tab pos="457200" algn="l"/>
              </a:tabLst>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importance of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justification, significance and scope</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the study in</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a:t>
            </a:r>
            <a:r>
              <a:rPr lang="en-US"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ied</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key elements that should be included in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justification, significance and scope</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the 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8256126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648E8-9D1D-3CEC-A0CF-CB91F664DBD1}"/>
              </a:ext>
            </a:extLst>
          </p:cNvPr>
          <p:cNvSpPr>
            <a:spLocks noGrp="1"/>
          </p:cNvSpPr>
          <p:nvPr>
            <p:ph type="title"/>
          </p:nvPr>
        </p:nvSpPr>
        <p:spPr>
          <a:xfrm>
            <a:off x="838200" y="365126"/>
            <a:ext cx="10515600" cy="706930"/>
          </a:xfrm>
        </p:spPr>
        <p:txBody>
          <a:bodyPr>
            <a:normAutofit/>
          </a:bodyPr>
          <a:lstStyle/>
          <a:p>
            <a:r>
              <a:rPr lang="en-KE" sz="2400" b="1" dirty="0">
                <a:latin typeface="Arial" panose="020B0604020202020204" pitchFamily="34" charset="0"/>
                <a:cs typeface="Arial" panose="020B0604020202020204" pitchFamily="34" charset="0"/>
              </a:rPr>
              <a:t>Review Questions</a:t>
            </a:r>
          </a:p>
        </p:txBody>
      </p:sp>
      <p:sp>
        <p:nvSpPr>
          <p:cNvPr id="3" name="Content Placeholder 2">
            <a:extLst>
              <a:ext uri="{FF2B5EF4-FFF2-40B4-BE49-F238E27FC236}">
                <a16:creationId xmlns:a16="http://schemas.microsoft.com/office/drawing/2014/main" id="{B125D351-9CCF-1059-25C7-92BFCD9B449D}"/>
              </a:ext>
            </a:extLst>
          </p:cNvPr>
          <p:cNvSpPr>
            <a:spLocks noGrp="1"/>
          </p:cNvSpPr>
          <p:nvPr>
            <p:ph idx="1"/>
          </p:nvPr>
        </p:nvSpPr>
        <p:spPr>
          <a:xfrm>
            <a:off x="838200" y="1450428"/>
            <a:ext cx="10515600" cy="4726535"/>
          </a:xfrm>
        </p:spPr>
        <p:txBody>
          <a:bodyPr>
            <a:normAutofit/>
          </a:bodyPr>
          <a:lstStyle/>
          <a:p>
            <a:pPr marL="0" indent="0">
              <a:buNone/>
            </a:pPr>
            <a:r>
              <a:rPr lang="en-KE" sz="2400" dirty="0">
                <a:latin typeface="Times New Roman" panose="02020603050405020304" pitchFamily="18" charset="0"/>
                <a:cs typeface="Times New Roman" panose="02020603050405020304" pitchFamily="18" charset="0"/>
              </a:rPr>
              <a:t>Define the following terms:</a:t>
            </a:r>
          </a:p>
          <a:p>
            <a:pPr marL="0" indent="0">
              <a:buNone/>
            </a:pPr>
            <a:endParaRPr lang="en-KE" sz="2400" dirty="0">
              <a:latin typeface="Times New Roman" panose="02020603050405020304" pitchFamily="18" charset="0"/>
              <a:cs typeface="Times New Roman" panose="02020603050405020304" pitchFamily="18" charset="0"/>
            </a:endParaRPr>
          </a:p>
          <a:p>
            <a:pPr marL="0" indent="0">
              <a:buNone/>
            </a:pPr>
            <a:r>
              <a:rPr lang="en-KE" sz="2400" dirty="0">
                <a:latin typeface="Times New Roman" panose="02020603050405020304" pitchFamily="18" charset="0"/>
                <a:cs typeface="Times New Roman" panose="02020603050405020304" pitchFamily="18" charset="0"/>
              </a:rPr>
              <a:t>1. Justification of the study</a:t>
            </a:r>
          </a:p>
          <a:p>
            <a:pPr marL="0" indent="0">
              <a:buNone/>
            </a:pPr>
            <a:endParaRPr lang="en-KE" sz="2400" dirty="0">
              <a:latin typeface="Times New Roman" panose="02020603050405020304" pitchFamily="18" charset="0"/>
              <a:cs typeface="Times New Roman" panose="02020603050405020304" pitchFamily="18" charset="0"/>
            </a:endParaRPr>
          </a:p>
          <a:p>
            <a:pPr marL="0" indent="0">
              <a:buNone/>
            </a:pPr>
            <a:r>
              <a:rPr lang="en-KE" sz="2400" dirty="0">
                <a:latin typeface="Times New Roman" panose="02020603050405020304" pitchFamily="18" charset="0"/>
                <a:cs typeface="Times New Roman" panose="02020603050405020304" pitchFamily="18" charset="0"/>
              </a:rPr>
              <a:t>2. Significance of the study</a:t>
            </a:r>
          </a:p>
          <a:p>
            <a:pPr marL="0" indent="0">
              <a:buNone/>
            </a:pPr>
            <a:endParaRPr lang="en-KE" sz="2400" dirty="0">
              <a:latin typeface="Times New Roman" panose="02020603050405020304" pitchFamily="18" charset="0"/>
              <a:cs typeface="Times New Roman" panose="02020603050405020304" pitchFamily="18" charset="0"/>
            </a:endParaRPr>
          </a:p>
          <a:p>
            <a:pPr marL="0" indent="0">
              <a:buNone/>
            </a:pPr>
            <a:r>
              <a:rPr lang="en-KE" sz="2400" dirty="0">
                <a:latin typeface="Times New Roman" panose="02020603050405020304" pitchFamily="18" charset="0"/>
                <a:cs typeface="Times New Roman" panose="02020603050405020304" pitchFamily="18" charset="0"/>
              </a:rPr>
              <a:t>3. Scope of the study </a:t>
            </a:r>
          </a:p>
        </p:txBody>
      </p:sp>
    </p:spTree>
    <p:extLst>
      <p:ext uri="{BB962C8B-B14F-4D97-AF65-F5344CB8AC3E}">
        <p14:creationId xmlns:p14="http://schemas.microsoft.com/office/powerpoint/2010/main" val="39707524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B7D73-9928-DA5F-3003-0216DEBB7F15}"/>
              </a:ext>
            </a:extLst>
          </p:cNvPr>
          <p:cNvSpPr>
            <a:spLocks noGrp="1"/>
          </p:cNvSpPr>
          <p:nvPr>
            <p:ph type="title"/>
          </p:nvPr>
        </p:nvSpPr>
        <p:spPr>
          <a:xfrm>
            <a:off x="838200" y="365126"/>
            <a:ext cx="10515600" cy="822544"/>
          </a:xfrm>
        </p:spPr>
        <p:txBody>
          <a:bodyPr>
            <a:normAutofit/>
          </a:bodyPr>
          <a:lstStyle/>
          <a:p>
            <a:r>
              <a:rPr lang="en-KE" sz="2400" b="1" dirty="0">
                <a:latin typeface="Arial" panose="020B0604020202020204" pitchFamily="34" charset="0"/>
                <a:cs typeface="Arial" panose="020B0604020202020204" pitchFamily="34" charset="0"/>
              </a:rPr>
              <a:t>1. Justification of the study</a:t>
            </a:r>
          </a:p>
        </p:txBody>
      </p:sp>
      <p:sp>
        <p:nvSpPr>
          <p:cNvPr id="3" name="Content Placeholder 2">
            <a:extLst>
              <a:ext uri="{FF2B5EF4-FFF2-40B4-BE49-F238E27FC236}">
                <a16:creationId xmlns:a16="http://schemas.microsoft.com/office/drawing/2014/main" id="{00BB73DF-57D7-1E87-DEE3-47999C63460E}"/>
              </a:ext>
            </a:extLst>
          </p:cNvPr>
          <p:cNvSpPr>
            <a:spLocks noGrp="1"/>
          </p:cNvSpPr>
          <p:nvPr>
            <p:ph idx="1"/>
          </p:nvPr>
        </p:nvSpPr>
        <p:spPr>
          <a:xfrm>
            <a:off x="838200" y="1334814"/>
            <a:ext cx="10515600" cy="4842149"/>
          </a:xfrm>
        </p:spPr>
        <p:txBody>
          <a:bodyPr>
            <a:normAutofit fontScale="70000" lnSpcReduction="20000"/>
          </a:bodyPr>
          <a:lstStyle/>
          <a:p>
            <a:pPr>
              <a:lnSpc>
                <a:spcPct val="200000"/>
              </a:lnSpc>
              <a:spcBef>
                <a:spcPts val="0"/>
              </a:spcBef>
            </a:pPr>
            <a:r>
              <a:rPr lang="en-KE" sz="2800" dirty="0">
                <a:solidFill>
                  <a:srgbClr val="000000"/>
                </a:solidFill>
                <a:effectLst/>
                <a:latin typeface="Times New Roman" panose="02020603050405020304" pitchFamily="18" charset="0"/>
                <a:ea typeface="Times New Roman" panose="02020603050405020304" pitchFamily="18" charset="0"/>
              </a:rPr>
              <a:t>The </a:t>
            </a:r>
            <a:r>
              <a:rPr lang="en-US" sz="2800" dirty="0">
                <a:solidFill>
                  <a:srgbClr val="000000"/>
                </a:solidFill>
                <a:effectLst/>
                <a:latin typeface="Times New Roman" panose="02020603050405020304" pitchFamily="18" charset="0"/>
                <a:ea typeface="Times New Roman" panose="02020603050405020304" pitchFamily="18" charset="0"/>
              </a:rPr>
              <a:t>justification of the study is also known as the or </a:t>
            </a:r>
            <a:r>
              <a:rPr lang="en-KE" sz="2800" dirty="0">
                <a:solidFill>
                  <a:srgbClr val="000000"/>
                </a:solidFill>
                <a:effectLst/>
                <a:latin typeface="Times New Roman" panose="02020603050405020304" pitchFamily="18" charset="0"/>
                <a:ea typeface="Times New Roman" panose="02020603050405020304" pitchFamily="18" charset="0"/>
              </a:rPr>
              <a:t>rationale </a:t>
            </a:r>
            <a:r>
              <a:rPr lang="en-US" sz="2800" dirty="0">
                <a:solidFill>
                  <a:srgbClr val="000000"/>
                </a:solidFill>
                <a:effectLst/>
                <a:latin typeface="Times New Roman" panose="02020603050405020304" pitchFamily="18" charset="0"/>
                <a:ea typeface="Times New Roman" panose="02020603050405020304" pitchFamily="18" charset="0"/>
              </a:rPr>
              <a:t>of the study and it provides </a:t>
            </a:r>
            <a:r>
              <a:rPr lang="en-KE" sz="2800" dirty="0">
                <a:solidFill>
                  <a:srgbClr val="000000"/>
                </a:solidFill>
                <a:effectLst/>
                <a:latin typeface="Times New Roman" panose="02020603050405020304" pitchFamily="18" charset="0"/>
                <a:ea typeface="Times New Roman" panose="02020603050405020304" pitchFamily="18" charset="0"/>
              </a:rPr>
              <a:t> the justification for undertaking a given </a:t>
            </a:r>
            <a:r>
              <a:rPr lang="en-US" sz="2800" dirty="0">
                <a:solidFill>
                  <a:srgbClr val="000000"/>
                </a:solidFill>
                <a:effectLst/>
                <a:latin typeface="Times New Roman" panose="02020603050405020304" pitchFamily="18" charset="0"/>
                <a:ea typeface="Times New Roman" panose="02020603050405020304" pitchFamily="18" charset="0"/>
              </a:rPr>
              <a:t>research </a:t>
            </a:r>
            <a:r>
              <a:rPr lang="en-KE" sz="2800" dirty="0">
                <a:solidFill>
                  <a:srgbClr val="000000"/>
                </a:solidFill>
                <a:effectLst/>
                <a:latin typeface="Times New Roman" panose="02020603050405020304" pitchFamily="18" charset="0"/>
                <a:ea typeface="Times New Roman" panose="02020603050405020304" pitchFamily="18" charset="0"/>
              </a:rPr>
              <a:t>study. </a:t>
            </a:r>
            <a:r>
              <a:rPr lang="en-US" sz="2800" dirty="0">
                <a:solidFill>
                  <a:srgbClr val="000000"/>
                </a:solidFill>
                <a:effectLst/>
                <a:latin typeface="Times New Roman" panose="02020603050405020304" pitchFamily="18" charset="0"/>
                <a:ea typeface="Times New Roman" panose="02020603050405020304" pitchFamily="18" charset="0"/>
              </a:rPr>
              <a:t>It is basically </a:t>
            </a:r>
            <a:r>
              <a:rPr lang="en-KE" sz="2800" dirty="0">
                <a:solidFill>
                  <a:srgbClr val="000000"/>
                </a:solidFill>
                <a:effectLst/>
                <a:latin typeface="Times New Roman" panose="02020603050405020304" pitchFamily="18" charset="0"/>
                <a:ea typeface="Times New Roman" panose="02020603050405020304" pitchFamily="18" charset="0"/>
              </a:rPr>
              <a:t>an explanation that</a:t>
            </a:r>
            <a:r>
              <a:rPr lang="en-US" sz="2800" dirty="0">
                <a:solidFill>
                  <a:srgbClr val="000000"/>
                </a:solidFill>
                <a:effectLst/>
                <a:latin typeface="Times New Roman" panose="02020603050405020304" pitchFamily="18" charset="0"/>
                <a:ea typeface="Times New Roman" panose="02020603050405020304" pitchFamily="18" charset="0"/>
              </a:rPr>
              <a:t> seeks to</a:t>
            </a:r>
            <a:r>
              <a:rPr lang="en-KE" sz="2800" dirty="0">
                <a:solidFill>
                  <a:srgbClr val="000000"/>
                </a:solidFill>
                <a:effectLst/>
                <a:latin typeface="Times New Roman" panose="02020603050405020304" pitchFamily="18" charset="0"/>
                <a:ea typeface="Times New Roman" panose="02020603050405020304" pitchFamily="18" charset="0"/>
              </a:rPr>
              <a:t> rationalise the need for the study. </a:t>
            </a:r>
          </a:p>
          <a:p>
            <a:pPr>
              <a:lnSpc>
                <a:spcPct val="200000"/>
              </a:lnSpc>
              <a:spcBef>
                <a:spcPts val="0"/>
              </a:spcBef>
            </a:pPr>
            <a:r>
              <a:rPr lang="en-US" sz="2800" dirty="0">
                <a:solidFill>
                  <a:srgbClr val="000000"/>
                </a:solidFill>
                <a:effectLst/>
                <a:latin typeface="Times New Roman" panose="02020603050405020304" pitchFamily="18" charset="0"/>
                <a:ea typeface="Times New Roman" panose="02020603050405020304" pitchFamily="18" charset="0"/>
              </a:rPr>
              <a:t>In the research proposal, t</a:t>
            </a:r>
            <a:r>
              <a:rPr lang="en-KE" sz="2800" dirty="0">
                <a:solidFill>
                  <a:srgbClr val="000000"/>
                </a:solidFill>
                <a:effectLst/>
                <a:latin typeface="Times New Roman" panose="02020603050405020304" pitchFamily="18" charset="0"/>
                <a:ea typeface="Times New Roman" panose="02020603050405020304" pitchFamily="18" charset="0"/>
              </a:rPr>
              <a:t>he </a:t>
            </a:r>
            <a:r>
              <a:rPr lang="en-US" sz="2800" dirty="0">
                <a:solidFill>
                  <a:srgbClr val="000000"/>
                </a:solidFill>
                <a:effectLst/>
                <a:latin typeface="Times New Roman" panose="02020603050405020304" pitchFamily="18" charset="0"/>
                <a:ea typeface="Times New Roman" panose="02020603050405020304" pitchFamily="18" charset="0"/>
              </a:rPr>
              <a:t>justification of the study </a:t>
            </a:r>
            <a:r>
              <a:rPr lang="en-KE" sz="2800" dirty="0">
                <a:solidFill>
                  <a:srgbClr val="000000"/>
                </a:solidFill>
                <a:effectLst/>
                <a:latin typeface="Times New Roman" panose="02020603050405020304" pitchFamily="18" charset="0"/>
                <a:ea typeface="Times New Roman" panose="02020603050405020304" pitchFamily="18" charset="0"/>
              </a:rPr>
              <a:t>is </a:t>
            </a:r>
            <a:r>
              <a:rPr lang="en-US" sz="2800" dirty="0">
                <a:solidFill>
                  <a:srgbClr val="000000"/>
                </a:solidFill>
                <a:effectLst/>
                <a:latin typeface="Times New Roman" panose="02020603050405020304" pitchFamily="18" charset="0"/>
                <a:ea typeface="Times New Roman" panose="02020603050405020304" pitchFamily="18" charset="0"/>
              </a:rPr>
              <a:t>usually</a:t>
            </a:r>
            <a:r>
              <a:rPr lang="en-KE" sz="2800" dirty="0">
                <a:solidFill>
                  <a:srgbClr val="000000"/>
                </a:solidFill>
                <a:effectLst/>
                <a:latin typeface="Times New Roman" panose="02020603050405020304" pitchFamily="18" charset="0"/>
                <a:ea typeface="Times New Roman" panose="02020603050405020304" pitchFamily="18" charset="0"/>
              </a:rPr>
              <a:t> followed by </a:t>
            </a:r>
            <a:r>
              <a:rPr lang="en-US" sz="2800" dirty="0">
                <a:solidFill>
                  <a:srgbClr val="000000"/>
                </a:solidFill>
                <a:effectLst/>
                <a:latin typeface="Times New Roman" panose="02020603050405020304" pitchFamily="18" charset="0"/>
                <a:ea typeface="Times New Roman" panose="02020603050405020304" pitchFamily="18" charset="0"/>
              </a:rPr>
              <a:t>the study objectives, the research questions and/or the hypotheses. The justification of the study is based on information from the literature review which helps to</a:t>
            </a:r>
            <a:r>
              <a:rPr lang="en-KE" sz="2800" dirty="0">
                <a:solidFill>
                  <a:srgbClr val="000000"/>
                </a:solidFill>
                <a:effectLst/>
                <a:latin typeface="Times New Roman" panose="02020603050405020304" pitchFamily="18" charset="0"/>
                <a:ea typeface="Times New Roman" panose="02020603050405020304" pitchFamily="18" charset="0"/>
              </a:rPr>
              <a:t> identify gaps in the current </a:t>
            </a:r>
            <a:r>
              <a:rPr lang="en-US" sz="2800" dirty="0">
                <a:solidFill>
                  <a:srgbClr val="000000"/>
                </a:solidFill>
                <a:effectLst/>
                <a:latin typeface="Times New Roman" panose="02020603050405020304" pitchFamily="18" charset="0"/>
                <a:ea typeface="Times New Roman" panose="02020603050405020304" pitchFamily="18" charset="0"/>
              </a:rPr>
              <a:t>body of </a:t>
            </a:r>
            <a:r>
              <a:rPr lang="en-KE" sz="2800" dirty="0">
                <a:solidFill>
                  <a:srgbClr val="000000"/>
                </a:solidFill>
                <a:effectLst/>
                <a:latin typeface="Times New Roman" panose="02020603050405020304" pitchFamily="18" charset="0"/>
                <a:ea typeface="Times New Roman" panose="02020603050405020304" pitchFamily="18" charset="0"/>
              </a:rPr>
              <a:t>knowledge </a:t>
            </a:r>
            <a:r>
              <a:rPr lang="en-US" sz="2800" dirty="0">
                <a:solidFill>
                  <a:srgbClr val="000000"/>
                </a:solidFill>
                <a:effectLst/>
                <a:latin typeface="Times New Roman" panose="02020603050405020304" pitchFamily="18" charset="0"/>
                <a:ea typeface="Times New Roman" panose="02020603050405020304" pitchFamily="18" charset="0"/>
              </a:rPr>
              <a:t>and to</a:t>
            </a:r>
            <a:r>
              <a:rPr lang="en-KE" sz="2800" dirty="0">
                <a:solidFill>
                  <a:srgbClr val="000000"/>
                </a:solidFill>
                <a:effectLst/>
                <a:latin typeface="Times New Roman" panose="02020603050405020304" pitchFamily="18" charset="0"/>
                <a:ea typeface="Times New Roman" panose="02020603050405020304" pitchFamily="18" charset="0"/>
              </a:rPr>
              <a:t> ensure that you avoid duplicating what has already been done. </a:t>
            </a:r>
          </a:p>
          <a:p>
            <a:endParaRPr lang="en-KE" dirty="0"/>
          </a:p>
        </p:txBody>
      </p:sp>
    </p:spTree>
    <p:extLst>
      <p:ext uri="{BB962C8B-B14F-4D97-AF65-F5344CB8AC3E}">
        <p14:creationId xmlns:p14="http://schemas.microsoft.com/office/powerpoint/2010/main" val="30438968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45DE-18D2-4A03-BAFD-DCF3F039BA2E}"/>
              </a:ext>
            </a:extLst>
          </p:cNvPr>
          <p:cNvSpPr>
            <a:spLocks noGrp="1"/>
          </p:cNvSpPr>
          <p:nvPr>
            <p:ph type="title"/>
          </p:nvPr>
        </p:nvSpPr>
        <p:spPr>
          <a:xfrm>
            <a:off x="838200" y="365126"/>
            <a:ext cx="10515600" cy="769992"/>
          </a:xfrm>
        </p:spPr>
        <p:txBody>
          <a:bodyPr>
            <a:normAutofit/>
          </a:bodyPr>
          <a:lstStyle/>
          <a:p>
            <a:r>
              <a:rPr lang="en-KE" sz="2400" b="1" dirty="0">
                <a:latin typeface="Arial" panose="020B0604020202020204" pitchFamily="34" charset="0"/>
                <a:cs typeface="Arial" panose="020B0604020202020204" pitchFamily="34" charset="0"/>
              </a:rPr>
              <a:t>2. Significance of the study</a:t>
            </a:r>
          </a:p>
        </p:txBody>
      </p:sp>
      <p:sp>
        <p:nvSpPr>
          <p:cNvPr id="3" name="Content Placeholder 2">
            <a:extLst>
              <a:ext uri="{FF2B5EF4-FFF2-40B4-BE49-F238E27FC236}">
                <a16:creationId xmlns:a16="http://schemas.microsoft.com/office/drawing/2014/main" id="{9FEAA5F6-7FD5-2E2A-CC01-4E2E0D2C9791}"/>
              </a:ext>
            </a:extLst>
          </p:cNvPr>
          <p:cNvSpPr>
            <a:spLocks noGrp="1"/>
          </p:cNvSpPr>
          <p:nvPr>
            <p:ph idx="1"/>
          </p:nvPr>
        </p:nvSpPr>
        <p:spPr>
          <a:xfrm>
            <a:off x="838200" y="1261241"/>
            <a:ext cx="10515600" cy="4915722"/>
          </a:xfrm>
        </p:spPr>
        <p:txBody>
          <a:bodyPr>
            <a:normAutofit fontScale="70000" lnSpcReduction="20000"/>
          </a:bodyPr>
          <a:lstStyle/>
          <a:p>
            <a:pPr>
              <a:lnSpc>
                <a:spcPct val="200000"/>
              </a:lnSpc>
              <a:spcBef>
                <a:spcPts val="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significance of the study explains the importance and relevance of the study to other scholars and to other stakeholders who may be interested in your study’s findings. </a:t>
            </a:r>
          </a:p>
          <a:p>
            <a:pPr>
              <a:lnSpc>
                <a:spcPct val="200000"/>
              </a:lnSpc>
              <a:spcBef>
                <a:spcPts val="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writing the significance of the study, it is important to identify the research problem, explain why it is significant, provide evidence of its importance from already existing literature and outline its potential significance on future research, practice or policy. </a:t>
            </a:r>
          </a:p>
          <a:p>
            <a:pPr>
              <a:lnSpc>
                <a:spcPct val="200000"/>
              </a:lnSpc>
              <a:spcBef>
                <a:spcPts val="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Basically, the significance of the study should communicate the value of the research and show why it is important.</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711861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10AC3-8CF5-C821-FA59-1D1E0E3756C0}"/>
              </a:ext>
            </a:extLst>
          </p:cNvPr>
          <p:cNvSpPr>
            <a:spLocks noGrp="1"/>
          </p:cNvSpPr>
          <p:nvPr>
            <p:ph type="title"/>
          </p:nvPr>
        </p:nvSpPr>
        <p:spPr>
          <a:xfrm>
            <a:off x="838200" y="365125"/>
            <a:ext cx="10515600" cy="801523"/>
          </a:xfrm>
        </p:spPr>
        <p:txBody>
          <a:bodyPr>
            <a:normAutofit/>
          </a:bodyPr>
          <a:lstStyle/>
          <a:p>
            <a:r>
              <a:rPr lang="en-KE" sz="2400" b="1" dirty="0">
                <a:latin typeface="Arial" panose="020B0604020202020204" pitchFamily="34" charset="0"/>
                <a:cs typeface="Arial" panose="020B0604020202020204" pitchFamily="34" charset="0"/>
              </a:rPr>
              <a:t>3. Scope of the study</a:t>
            </a:r>
          </a:p>
        </p:txBody>
      </p:sp>
      <p:sp>
        <p:nvSpPr>
          <p:cNvPr id="3" name="Content Placeholder 2">
            <a:extLst>
              <a:ext uri="{FF2B5EF4-FFF2-40B4-BE49-F238E27FC236}">
                <a16:creationId xmlns:a16="http://schemas.microsoft.com/office/drawing/2014/main" id="{8E555653-8A8D-8673-9776-F8ADB467FA04}"/>
              </a:ext>
            </a:extLst>
          </p:cNvPr>
          <p:cNvSpPr>
            <a:spLocks noGrp="1"/>
          </p:cNvSpPr>
          <p:nvPr>
            <p:ph idx="1"/>
          </p:nvPr>
        </p:nvSpPr>
        <p:spPr>
          <a:xfrm>
            <a:off x="838200" y="1166648"/>
            <a:ext cx="10515600" cy="5010315"/>
          </a:xfrm>
        </p:spPr>
        <p:txBody>
          <a:bodyPr>
            <a:normAutofit fontScale="40000" lnSpcReduction="20000"/>
          </a:bodyPr>
          <a:lstStyle/>
          <a:p>
            <a:pPr>
              <a:lnSpc>
                <a:spcPct val="200000"/>
              </a:lnSpc>
              <a:spcBef>
                <a:spcPts val="0"/>
              </a:spcBef>
            </a:pPr>
            <a:r>
              <a:rPr lang="en-KE"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scope of the study refers to the parameters</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boundaries</a:t>
            </a:r>
            <a:r>
              <a:rPr lang="en-KE"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set by the researcher to outline the specific aspects of the study that will be covered. </a:t>
            </a:r>
          </a:p>
          <a:p>
            <a:pPr>
              <a:lnSpc>
                <a:spcPct val="200000"/>
              </a:lnSpc>
              <a:spcBef>
                <a:spcPts val="0"/>
              </a:spcBef>
            </a:pPr>
            <a:r>
              <a:rPr lang="en-KE"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includes the research objectives, the population being studied, the variables, and the timeframe of the research. </a:t>
            </a:r>
          </a:p>
          <a:p>
            <a:pPr>
              <a:lnSpc>
                <a:spcPct val="200000"/>
              </a:lnSpc>
              <a:spcBef>
                <a:spcPts val="0"/>
              </a:spcBef>
            </a:pPr>
            <a:r>
              <a:rPr lang="en-KE" sz="4200" dirty="0">
                <a:solidFill>
                  <a:srgbClr val="000000"/>
                </a:solidFill>
                <a:effectLst/>
                <a:latin typeface="Times New Roman" panose="02020603050405020304" pitchFamily="18" charset="0"/>
                <a:ea typeface="Aldine401 BT"/>
                <a:cs typeface="Times New Roman" panose="02020603050405020304" pitchFamily="18" charset="0"/>
              </a:rPr>
              <a:t>The scope of a study explains the extent to which the research area will be explored in the </a:t>
            </a:r>
            <a:r>
              <a:rPr lang="en-US" sz="4200" dirty="0">
                <a:solidFill>
                  <a:srgbClr val="000000"/>
                </a:solidFill>
                <a:effectLst/>
                <a:latin typeface="Times New Roman" panose="02020603050405020304" pitchFamily="18" charset="0"/>
                <a:ea typeface="Aldine401 BT"/>
                <a:cs typeface="Times New Roman" panose="02020603050405020304" pitchFamily="18" charset="0"/>
              </a:rPr>
              <a:t>research study </a:t>
            </a:r>
            <a:r>
              <a:rPr lang="en-KE" sz="4200" dirty="0">
                <a:solidFill>
                  <a:srgbClr val="000000"/>
                </a:solidFill>
                <a:effectLst/>
                <a:latin typeface="Times New Roman" panose="02020603050405020304" pitchFamily="18" charset="0"/>
                <a:ea typeface="Aldine401 BT"/>
                <a:cs typeface="Times New Roman" panose="02020603050405020304" pitchFamily="18" charset="0"/>
              </a:rPr>
              <a:t>and specifies the parameters with</a:t>
            </a:r>
            <a:r>
              <a:rPr lang="en-US" sz="4200" dirty="0">
                <a:solidFill>
                  <a:srgbClr val="000000"/>
                </a:solidFill>
                <a:effectLst/>
                <a:latin typeface="Times New Roman" panose="02020603050405020304" pitchFamily="18" charset="0"/>
                <a:ea typeface="Aldine401 BT"/>
                <a:cs typeface="Times New Roman" panose="02020603050405020304" pitchFamily="18" charset="0"/>
              </a:rPr>
              <a:t>in</a:t>
            </a:r>
            <a:r>
              <a:rPr lang="en-KE" sz="4200" dirty="0">
                <a:solidFill>
                  <a:srgbClr val="000000"/>
                </a:solidFill>
                <a:effectLst/>
                <a:latin typeface="Times New Roman" panose="02020603050405020304" pitchFamily="18" charset="0"/>
                <a:ea typeface="Aldine401 BT"/>
                <a:cs typeface="Times New Roman" panose="02020603050405020304" pitchFamily="18" charset="0"/>
              </a:rPr>
              <a:t> which the study will be operating. </a:t>
            </a:r>
          </a:p>
          <a:p>
            <a:pPr>
              <a:lnSpc>
                <a:spcPct val="200000"/>
              </a:lnSpc>
              <a:spcBef>
                <a:spcPts val="0"/>
              </a:spcBef>
            </a:pPr>
            <a:r>
              <a:rPr lang="en-KE" sz="42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The scope of the study refers to the boundaries within which your research </a:t>
            </a:r>
            <a:r>
              <a:rPr lang="en-US" sz="42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will be carried out. </a:t>
            </a:r>
            <a:r>
              <a:rPr lang="en-KE" sz="42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To define the scope of the study is to define all aspects that will be considered in your research project. It is also just as important to make clear what aspects will not be covered</a:t>
            </a:r>
            <a:r>
              <a:rPr lang="en-US" sz="42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that is, to specify</a:t>
            </a:r>
            <a:r>
              <a:rPr lang="en-KE" sz="42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what is outside of the scope of the study.  </a:t>
            </a:r>
            <a:endParaRPr lang="en-KE" sz="4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84987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27377-6E50-3FD5-D937-149CFFA647B7}"/>
              </a:ext>
            </a:extLst>
          </p:cNvPr>
          <p:cNvSpPr>
            <a:spLocks noGrp="1"/>
          </p:cNvSpPr>
          <p:nvPr>
            <p:ph type="title"/>
          </p:nvPr>
        </p:nvSpPr>
        <p:spPr/>
        <p:txBody>
          <a:bodyPr/>
          <a:lstStyle/>
          <a:p>
            <a:r>
              <a:rPr lang="en-KE"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References</a:t>
            </a:r>
            <a:br>
              <a:rPr lang="en-KE"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1003885-4769-419A-71CA-D90FA2E870EA}"/>
              </a:ext>
            </a:extLst>
          </p:cNvPr>
          <p:cNvSpPr>
            <a:spLocks noGrp="1"/>
          </p:cNvSpPr>
          <p:nvPr>
            <p:ph idx="1"/>
          </p:nvPr>
        </p:nvSpPr>
        <p:spPr>
          <a:xfrm>
            <a:off x="838200" y="1240221"/>
            <a:ext cx="10515600" cy="4936742"/>
          </a:xfrm>
        </p:spPr>
        <p:txBody>
          <a:bodyPr>
            <a:normAutofit/>
          </a:bodyPr>
          <a:lstStyle/>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Creswell, J. W.  (2014). Research Design: Qualitative, Quantitative and Mixed Methods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Approaches (4</a:t>
            </a:r>
            <a:r>
              <a:rPr lang="en-US" sz="18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 Thousand Oaks, CA: Sage.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Lipowski</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E.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2008)</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Developing great research questions. American Journal of Health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buNone/>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System Pharmacy, 65 (17).</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Torraco, R. J.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(1997). </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Theory-Building Research Methods.” In Swanson R. A. and E. F. Holton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III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editors. </a:t>
            </a:r>
            <a:r>
              <a:rPr lang="en-KE"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Development Handbook: Linking Research and Practice</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(San Francisco, CA: Berrett-Koehler, 1997): pp. 114-137.</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1693103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7B30A1-14C8-2DF3-926B-949C29039B29}"/>
              </a:ext>
            </a:extLst>
          </p:cNvPr>
          <p:cNvSpPr>
            <a:spLocks noGrp="1"/>
          </p:cNvSpPr>
          <p:nvPr>
            <p:ph idx="1"/>
          </p:nvPr>
        </p:nvSpPr>
        <p:spPr>
          <a:xfrm>
            <a:off x="838200" y="809297"/>
            <a:ext cx="10515600" cy="5367666"/>
          </a:xfrm>
        </p:spPr>
        <p:txBody>
          <a:bodyPr>
            <a:normAutofit/>
          </a:bodyPr>
          <a:lstStyle/>
          <a:p>
            <a:pPr marL="0" indent="0">
              <a:buNone/>
            </a:pPr>
            <a:endParaRPr lang="en-KE" dirty="0"/>
          </a:p>
          <a:p>
            <a:endParaRPr lang="en-KE" dirty="0"/>
          </a:p>
          <a:p>
            <a:endParaRPr lang="en-KE" dirty="0"/>
          </a:p>
          <a:p>
            <a:pPr marL="1828800" lvl="4" indent="0">
              <a:buNone/>
            </a:pPr>
            <a:r>
              <a:rPr lang="en-KE" sz="8800" b="1" dirty="0">
                <a:latin typeface="Zapfino" panose="03030300040707070C03" pitchFamily="66" charset="77"/>
              </a:rPr>
              <a:t>Thank you</a:t>
            </a:r>
          </a:p>
        </p:txBody>
      </p:sp>
    </p:spTree>
    <p:extLst>
      <p:ext uri="{BB962C8B-B14F-4D97-AF65-F5344CB8AC3E}">
        <p14:creationId xmlns:p14="http://schemas.microsoft.com/office/powerpoint/2010/main" val="2114463534"/>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{D838A4EF-88FA-9746-839D-98EA7249889C}tf10001072</Template>
  <TotalTime>268</TotalTime>
  <Words>2830</Words>
  <Application>Microsoft Macintosh PowerPoint</Application>
  <PresentationFormat>Widescreen</PresentationFormat>
  <Paragraphs>138</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Calibri</vt:lpstr>
      <vt:lpstr>Calibri Light</vt:lpstr>
      <vt:lpstr>Courier New</vt:lpstr>
      <vt:lpstr>Franklin Gothic Book</vt:lpstr>
      <vt:lpstr>Symbol</vt:lpstr>
      <vt:lpstr>Times New Roman</vt:lpstr>
      <vt:lpstr>Wingdings</vt:lpstr>
      <vt:lpstr>Zapfino</vt:lpstr>
      <vt:lpstr>Crop</vt:lpstr>
      <vt:lpstr>COMMUNICATION RESEARCH</vt:lpstr>
      <vt:lpstr> Topic Introduction </vt:lpstr>
      <vt:lpstr>Intended Learning Objectives</vt:lpstr>
      <vt:lpstr>Justification of the Study</vt:lpstr>
      <vt:lpstr>PowerPoint Presentation</vt:lpstr>
      <vt:lpstr> 5.4 Components of Justification </vt:lpstr>
      <vt:lpstr>PowerPoint Presentation</vt:lpstr>
      <vt:lpstr>Significance of the Study</vt:lpstr>
      <vt:lpstr> The significance of the study seeks to answer the following questions:  </vt:lpstr>
      <vt:lpstr>PowerPoint Presentation</vt:lpstr>
      <vt:lpstr>The difference between the Justification of the Study and the Significance of   the Study </vt:lpstr>
      <vt:lpstr>The Scope of the Study </vt:lpstr>
      <vt:lpstr>Components of the Scope of the Study</vt:lpstr>
      <vt:lpstr>PowerPoint Presentation</vt:lpstr>
      <vt:lpstr>PowerPoint Presentation</vt:lpstr>
      <vt:lpstr> Importance of the Scope of the Study </vt:lpstr>
      <vt:lpstr>PowerPoint Presentation</vt:lpstr>
      <vt:lpstr>PowerPoint Presentation</vt:lpstr>
      <vt:lpstr> How to Write the Scope of the Study </vt:lpstr>
      <vt:lpstr>PowerPoint Presentation</vt:lpstr>
      <vt:lpstr>Limitations of the Study</vt:lpstr>
      <vt:lpstr>PowerPoint Presentation</vt:lpstr>
      <vt:lpstr>PowerPoint Presentation</vt:lpstr>
      <vt:lpstr> Summary </vt:lpstr>
      <vt:lpstr>Review Questions</vt:lpstr>
      <vt:lpstr>1. Justification of the study</vt:lpstr>
      <vt:lpstr>2. Significance of the study</vt:lpstr>
      <vt:lpstr>3. Scope of the study</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16</cp:revision>
  <dcterms:created xsi:type="dcterms:W3CDTF">2024-10-14T03:33:47Z</dcterms:created>
  <dcterms:modified xsi:type="dcterms:W3CDTF">2024-10-14T08:04:05Z</dcterms:modified>
</cp:coreProperties>
</file>