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82" r:id="rId6"/>
    <p:sldId id="260" r:id="rId7"/>
    <p:sldId id="281"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86" r:id="rId23"/>
    <p:sldId id="275" r:id="rId24"/>
    <p:sldId id="276" r:id="rId25"/>
    <p:sldId id="277" r:id="rId26"/>
    <p:sldId id="278" r:id="rId27"/>
    <p:sldId id="279" r:id="rId28"/>
    <p:sldId id="283" r:id="rId29"/>
    <p:sldId id="284" r:id="rId30"/>
    <p:sldId id="280" r:id="rId31"/>
    <p:sldId id="285" r:id="rId32"/>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070"/>
  </p:normalViewPr>
  <p:slideViewPr>
    <p:cSldViewPr snapToGrid="0">
      <p:cViewPr varScale="1">
        <p:scale>
          <a:sx n="76" d="100"/>
          <a:sy n="76" d="100"/>
        </p:scale>
        <p:origin x="200" y="1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2B628-94D8-09B6-52D7-D9F2851CCAB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5BCFCDA8-BEC6-F4A4-DE3B-46AE43B9E6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1B5F8A67-3B47-DCED-FDA4-CC647AAF1B29}"/>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B4A346CE-8649-08FD-1636-35D61B4F566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2E7DA91-A7C4-97D9-A2FB-59307722C3C1}"/>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2827066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C5BE7-9965-0BD6-8FAA-1930892071DC}"/>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D2211ABF-B7D8-F498-69B6-0F2542A2104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501C52F3-7A08-AD49-4E2E-C54B33FF68FB}"/>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0D1C80B3-7907-BBD7-D595-065B0A15C99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53A7CE2-2DAB-5458-D8CC-6D979B3A3389}"/>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2172892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1D62A-9282-5291-60BD-01F2B8D933D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47548388-73BD-6CC6-22D4-FE1FBC83E4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59844C7-CC33-F546-663F-D5001B60D8CD}"/>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9A026229-BDB8-94BE-A9C0-D6DCD9F2368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92307A4-30A8-7CDB-95FF-8BA8647C05F5}"/>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767802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C4DF6-1445-CFB1-E694-2C65690DA0F5}"/>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30135B0D-A367-3AA3-0E04-FA7F9B437EE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D5C37248-3DC9-50A4-A430-76123DB72E9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A5EBA792-DAF2-65E7-200E-D1BDB179D7AD}"/>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6" name="Footer Placeholder 5">
            <a:extLst>
              <a:ext uri="{FF2B5EF4-FFF2-40B4-BE49-F238E27FC236}">
                <a16:creationId xmlns:a16="http://schemas.microsoft.com/office/drawing/2014/main" id="{B48025B5-12C4-03B7-3C7F-A4916235707D}"/>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4C41AD7-E07B-C375-FC59-61F8620F3808}"/>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4224213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F8DB0-2406-BDF6-3A94-70998518708D}"/>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A632A0D8-7C4E-90FC-407A-0B2052FEA3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FE5C9AE-E973-5D48-12C6-0E31091729F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31548C1F-9E5B-145A-7866-1CF1927F90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38BA8E9-A666-5B37-6292-18512FCAB87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8AE95FB9-E0CC-D355-9DC2-93CFF3667432}"/>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8" name="Footer Placeholder 7">
            <a:extLst>
              <a:ext uri="{FF2B5EF4-FFF2-40B4-BE49-F238E27FC236}">
                <a16:creationId xmlns:a16="http://schemas.microsoft.com/office/drawing/2014/main" id="{1FA868E8-71C4-6E82-A692-2BD3D52C8663}"/>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FDCBAEC9-2FCB-2E53-4403-FA3ED98B6635}"/>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3637477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30E62-A759-5AD8-E55E-DB1AAD5CF4C3}"/>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51EDDF81-EF3B-6B32-0C43-D4F77371C506}"/>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4" name="Footer Placeholder 3">
            <a:extLst>
              <a:ext uri="{FF2B5EF4-FFF2-40B4-BE49-F238E27FC236}">
                <a16:creationId xmlns:a16="http://schemas.microsoft.com/office/drawing/2014/main" id="{0BC94348-69D2-50D7-58D7-B059AB16C642}"/>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46BA4C71-E5FE-9D7A-2357-69D3172C6C75}"/>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4063787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430AA9-8973-1DAC-E986-C9F0FAB8FDFA}"/>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3" name="Footer Placeholder 2">
            <a:extLst>
              <a:ext uri="{FF2B5EF4-FFF2-40B4-BE49-F238E27FC236}">
                <a16:creationId xmlns:a16="http://schemas.microsoft.com/office/drawing/2014/main" id="{93D271CD-7866-B501-B267-FB46E9117E2C}"/>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12E599B7-6934-4A19-5DE0-4A24A84FD14D}"/>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4265666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5D5B7-3045-B2A5-6746-2DB6A144BD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42BA97C9-8B45-E919-427C-EAFB449415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09AB8190-46FC-D65F-8EE7-A11BF63103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CC42B26-3616-D8DB-D2A4-3B95ECC61DD5}"/>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6" name="Footer Placeholder 5">
            <a:extLst>
              <a:ext uri="{FF2B5EF4-FFF2-40B4-BE49-F238E27FC236}">
                <a16:creationId xmlns:a16="http://schemas.microsoft.com/office/drawing/2014/main" id="{A6631598-F273-240C-77FA-86AA912A234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CAF223B-AE38-CBAB-C56D-287955A1673D}"/>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73711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C7D92-C514-AD0F-702E-D61D85A4A8C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3329D12F-87D1-98C4-18BE-D9C9CE4A86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47CA0EA9-3459-4DEF-D8B7-6BE9ED896C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5BF1090-E04F-EF4C-92C1-52038419E4CF}"/>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6" name="Footer Placeholder 5">
            <a:extLst>
              <a:ext uri="{FF2B5EF4-FFF2-40B4-BE49-F238E27FC236}">
                <a16:creationId xmlns:a16="http://schemas.microsoft.com/office/drawing/2014/main" id="{FCC0AB09-63B7-6572-F0DE-532136F4317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F197326-CADD-2EA0-3BC5-77AB06DD7600}"/>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358111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EA526-53FB-DE15-13F9-5B43191C05AF}"/>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E99F79A4-189E-637D-F13E-6264E9B018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40247FF5-3C0C-70AE-A329-0DF271A7BD8F}"/>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1B4236F3-C41F-83E3-2D4A-343A1066C19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E6B35D7-252D-8205-44A4-7E7A9C05EFCE}"/>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1391712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B0160C-2C05-EC50-0080-86C6AE974EF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7568097E-829B-B993-B9A1-AAD41BF475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12D8EEC9-BCAA-EFFE-6E4C-D5EA03571750}"/>
              </a:ext>
            </a:extLst>
          </p:cNvPr>
          <p:cNvSpPr>
            <a:spLocks noGrp="1"/>
          </p:cNvSpPr>
          <p:nvPr>
            <p:ph type="dt" sz="half" idx="10"/>
          </p:nvPr>
        </p:nvSpPr>
        <p:spPr/>
        <p:txBody>
          <a:body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886F7677-FAF8-FEF4-4093-14F9366B87E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0FE2AB9-E0A5-798D-577B-3A82D5E0C5BC}"/>
              </a:ext>
            </a:extLst>
          </p:cNvPr>
          <p:cNvSpPr>
            <a:spLocks noGrp="1"/>
          </p:cNvSpPr>
          <p:nvPr>
            <p:ph type="sldNum" sz="quarter" idx="12"/>
          </p:nvPr>
        </p:nvSpPr>
        <p:spPr/>
        <p:txBody>
          <a:bodyPr/>
          <a:lstStyle/>
          <a:p>
            <a:fld id="{677712B6-5D0C-CC49-A790-5F38EE10C573}" type="slidenum">
              <a:rPr lang="en-KE" smtClean="0"/>
              <a:t>‹#›</a:t>
            </a:fld>
            <a:endParaRPr lang="en-KE"/>
          </a:p>
        </p:txBody>
      </p:sp>
    </p:spTree>
    <p:extLst>
      <p:ext uri="{BB962C8B-B14F-4D97-AF65-F5344CB8AC3E}">
        <p14:creationId xmlns:p14="http://schemas.microsoft.com/office/powerpoint/2010/main" val="3446677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806EFE-EB0C-A90C-8320-5F4673AA6D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7A1181C0-3EA9-13FC-7B8A-4A0985D8DD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748D421-454C-554E-DEBB-F118CEDA7C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611ECE-7C48-514F-A934-567F5BE81ECB}" type="datetimeFigureOut">
              <a:rPr lang="en-KE" smtClean="0"/>
              <a:t>14/10/2024</a:t>
            </a:fld>
            <a:endParaRPr lang="en-KE"/>
          </a:p>
        </p:txBody>
      </p:sp>
      <p:sp>
        <p:nvSpPr>
          <p:cNvPr id="5" name="Footer Placeholder 4">
            <a:extLst>
              <a:ext uri="{FF2B5EF4-FFF2-40B4-BE49-F238E27FC236}">
                <a16:creationId xmlns:a16="http://schemas.microsoft.com/office/drawing/2014/main" id="{A7943A78-2CC1-8621-D685-3D6F9C9F91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2B29F8F0-6F2B-A2BD-F1FE-E502AA6518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712B6-5D0C-CC49-A790-5F38EE10C573}" type="slidenum">
              <a:rPr lang="en-KE" smtClean="0"/>
              <a:t>‹#›</a:t>
            </a:fld>
            <a:endParaRPr lang="en-KE"/>
          </a:p>
        </p:txBody>
      </p:sp>
    </p:spTree>
    <p:extLst>
      <p:ext uri="{BB962C8B-B14F-4D97-AF65-F5344CB8AC3E}">
        <p14:creationId xmlns:p14="http://schemas.microsoft.com/office/powerpoint/2010/main" val="1723882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32E26-BF4E-6B4B-8327-E546CA769E9C}"/>
              </a:ext>
            </a:extLst>
          </p:cNvPr>
          <p:cNvSpPr>
            <a:spLocks noGrp="1"/>
          </p:cNvSpPr>
          <p:nvPr>
            <p:ph type="ctrTitle"/>
          </p:nvPr>
        </p:nvSpPr>
        <p:spPr>
          <a:xfrm>
            <a:off x="1524000" y="1041400"/>
            <a:ext cx="9144000" cy="2387600"/>
          </a:xfrm>
        </p:spPr>
        <p:txBody>
          <a:bodyPr/>
          <a:lstStyle/>
          <a:p>
            <a:r>
              <a:rPr lang="en-KE" b="1" dirty="0"/>
              <a:t>COMMUNICATION RESEARCH</a:t>
            </a:r>
          </a:p>
        </p:txBody>
      </p:sp>
      <p:sp>
        <p:nvSpPr>
          <p:cNvPr id="3" name="Subtitle 2">
            <a:extLst>
              <a:ext uri="{FF2B5EF4-FFF2-40B4-BE49-F238E27FC236}">
                <a16:creationId xmlns:a16="http://schemas.microsoft.com/office/drawing/2014/main" id="{58875D50-6B10-6FF6-6970-93B62EFE31B7}"/>
              </a:ext>
            </a:extLst>
          </p:cNvPr>
          <p:cNvSpPr>
            <a:spLocks noGrp="1"/>
          </p:cNvSpPr>
          <p:nvPr>
            <p:ph type="subTitle" idx="1"/>
          </p:nvPr>
        </p:nvSpPr>
        <p:spPr/>
        <p:txBody>
          <a:bodyPr/>
          <a:lstStyle/>
          <a:p>
            <a:r>
              <a:rPr lang="en-KE" b="1" dirty="0"/>
              <a:t>WEEK 6: LITERATURE REVIEW</a:t>
            </a:r>
          </a:p>
          <a:p>
            <a:r>
              <a:rPr lang="en-KE" b="1" dirty="0"/>
              <a:t>DR. SUSAN MWANGI</a:t>
            </a:r>
          </a:p>
          <a:p>
            <a:r>
              <a:rPr lang="en-KE" b="1" dirty="0"/>
              <a:t>ST. PAUL’S UNIVERSITY</a:t>
            </a:r>
          </a:p>
        </p:txBody>
      </p:sp>
      <p:cxnSp>
        <p:nvCxnSpPr>
          <p:cNvPr id="7" name="Straight Connector 6">
            <a:extLst>
              <a:ext uri="{FF2B5EF4-FFF2-40B4-BE49-F238E27FC236}">
                <a16:creationId xmlns:a16="http://schemas.microsoft.com/office/drawing/2014/main" id="{EBBCC8C5-C50C-D306-5501-EEB21DAF2D41}"/>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8" name="Straight Connector 7">
            <a:extLst>
              <a:ext uri="{FF2B5EF4-FFF2-40B4-BE49-F238E27FC236}">
                <a16:creationId xmlns:a16="http://schemas.microsoft.com/office/drawing/2014/main" id="{A72B7509-5836-B603-BEA7-93AB9DE4660B}"/>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10" name="Teardrop 9">
            <a:extLst>
              <a:ext uri="{FF2B5EF4-FFF2-40B4-BE49-F238E27FC236}">
                <a16:creationId xmlns:a16="http://schemas.microsoft.com/office/drawing/2014/main" id="{37AD4184-11A1-4091-B661-487145F0F5A4}"/>
              </a:ext>
            </a:extLst>
          </p:cNvPr>
          <p:cNvSpPr/>
          <p:nvPr/>
        </p:nvSpPr>
        <p:spPr>
          <a:xfrm rot="215488">
            <a:off x="299546" y="5018169"/>
            <a:ext cx="1524000" cy="1524000"/>
          </a:xfrm>
          <a:prstGeom prst="teardrop">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p>
        </p:txBody>
      </p:sp>
      <p:sp>
        <p:nvSpPr>
          <p:cNvPr id="11" name="Teardrop 10">
            <a:extLst>
              <a:ext uri="{FF2B5EF4-FFF2-40B4-BE49-F238E27FC236}">
                <a16:creationId xmlns:a16="http://schemas.microsoft.com/office/drawing/2014/main" id="{ED3771FB-8A23-6F54-3960-1793A0EA3BCB}"/>
              </a:ext>
            </a:extLst>
          </p:cNvPr>
          <p:cNvSpPr/>
          <p:nvPr/>
        </p:nvSpPr>
        <p:spPr>
          <a:xfrm rot="16658251">
            <a:off x="1907628" y="5239486"/>
            <a:ext cx="1524000" cy="1524000"/>
          </a:xfrm>
          <a:prstGeom prst="teardrop">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p>
        </p:txBody>
      </p:sp>
      <p:sp>
        <p:nvSpPr>
          <p:cNvPr id="12" name="Teardrop 11">
            <a:extLst>
              <a:ext uri="{FF2B5EF4-FFF2-40B4-BE49-F238E27FC236}">
                <a16:creationId xmlns:a16="http://schemas.microsoft.com/office/drawing/2014/main" id="{90B73D7F-355C-B614-F7C0-1B7E973DEB82}"/>
              </a:ext>
            </a:extLst>
          </p:cNvPr>
          <p:cNvSpPr/>
          <p:nvPr/>
        </p:nvSpPr>
        <p:spPr>
          <a:xfrm rot="5400000">
            <a:off x="383627" y="3390473"/>
            <a:ext cx="1524000" cy="1524000"/>
          </a:xfrm>
          <a:prstGeom prst="teardrop">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p>
        </p:txBody>
      </p:sp>
      <p:sp>
        <p:nvSpPr>
          <p:cNvPr id="13" name="Doughnut 12">
            <a:extLst>
              <a:ext uri="{FF2B5EF4-FFF2-40B4-BE49-F238E27FC236}">
                <a16:creationId xmlns:a16="http://schemas.microsoft.com/office/drawing/2014/main" id="{83F7B4A7-E542-ABCD-BC83-B090B85ABDCC}"/>
              </a:ext>
            </a:extLst>
          </p:cNvPr>
          <p:cNvSpPr/>
          <p:nvPr/>
        </p:nvSpPr>
        <p:spPr>
          <a:xfrm>
            <a:off x="1212891" y="4413395"/>
            <a:ext cx="1313783" cy="1271751"/>
          </a:xfrm>
          <a:prstGeom prst="don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98401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CBBF-11D4-C759-0239-F192616C775E}"/>
              </a:ext>
            </a:extLst>
          </p:cNvPr>
          <p:cNvSpPr>
            <a:spLocks noGrp="1"/>
          </p:cNvSpPr>
          <p:nvPr>
            <p:ph type="title"/>
          </p:nvPr>
        </p:nvSpPr>
        <p:spPr>
          <a:xfrm>
            <a:off x="838200" y="796650"/>
            <a:ext cx="10515600" cy="822544"/>
          </a:xfrm>
        </p:spPr>
        <p:txBody>
          <a:bodyPr>
            <a:normAutofit fontScale="90000"/>
          </a:bodyPr>
          <a:lstStyle/>
          <a:p>
            <a:br>
              <a:rPr lang="en-US"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6E30E3A-B37F-9CEF-906E-14381C0DE66F}"/>
              </a:ext>
            </a:extLst>
          </p:cNvPr>
          <p:cNvSpPr>
            <a:spLocks noGrp="1"/>
          </p:cNvSpPr>
          <p:nvPr>
            <p:ph idx="1"/>
          </p:nvPr>
        </p:nvSpPr>
        <p:spPr>
          <a:xfrm>
            <a:off x="838200" y="1619194"/>
            <a:ext cx="10515600" cy="4873680"/>
          </a:xfrm>
        </p:spPr>
        <p:txBody>
          <a:bodyPr/>
          <a:lstStyle/>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By the end of this lesson, you will be able to:</a:t>
            </a:r>
            <a:endParaRPr lang="en-KE" sz="2000" dirty="0">
              <a:effectLst/>
              <a:latin typeface="Times New Roman" panose="02020603050405020304" pitchFamily="18" charset="0"/>
              <a:ea typeface="Times New Roman" panose="02020603050405020304" pitchFamily="18" charset="0"/>
            </a:endParaRPr>
          </a:p>
          <a:p>
            <a:pPr marL="342900" lvl="0" indent="-342900" algn="l">
              <a:lnSpc>
                <a:spcPct val="150000"/>
              </a:lnSpc>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Define what a literature review is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purpose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a literature review.</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Identify the steps involved in conducting a literature review.</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mj-lt"/>
              <a:buAutoNum type="arabicPeriod"/>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the different sections of a literature review.</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1000"/>
              </a:spcAft>
              <a:buNone/>
              <a:tabLst>
                <a:tab pos="457200" algn="l"/>
              </a:tabLst>
            </a:pPr>
            <a:r>
              <a:rPr lang="en-US" sz="2000" dirty="0">
                <a:effectLst/>
                <a:latin typeface="Times New Roman" panose="02020603050405020304" pitchFamily="18" charset="0"/>
                <a:ea typeface="Aldine401 BT"/>
              </a:rPr>
              <a:t>5.  Evaluate, select and synthesize literature in a relevant subject area and review it to come                       	up with a research gap that is intended to be filled.</a:t>
            </a:r>
            <a:endParaRPr lang="en-KE" sz="2000" dirty="0">
              <a:effectLst/>
              <a:latin typeface="Calibri" panose="020F0502020204030204" pitchFamily="34" charset="0"/>
              <a:ea typeface="Calibri" panose="020F0502020204030204" pitchFamily="34" charset="0"/>
            </a:endParaRPr>
          </a:p>
          <a:p>
            <a:endParaRPr lang="en-KE" dirty="0"/>
          </a:p>
        </p:txBody>
      </p:sp>
      <p:cxnSp>
        <p:nvCxnSpPr>
          <p:cNvPr id="6" name="Straight Connector 5">
            <a:extLst>
              <a:ext uri="{FF2B5EF4-FFF2-40B4-BE49-F238E27FC236}">
                <a16:creationId xmlns:a16="http://schemas.microsoft.com/office/drawing/2014/main" id="{AF4BFD78-7B8E-E038-3FE0-66323583B881}"/>
              </a:ext>
            </a:extLst>
          </p:cNvPr>
          <p:cNvCxnSpPr/>
          <p:nvPr/>
        </p:nvCxnSpPr>
        <p:spPr>
          <a:xfrm>
            <a:off x="11624441" y="-27247"/>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7" name="Straight Connector 6">
            <a:extLst>
              <a:ext uri="{FF2B5EF4-FFF2-40B4-BE49-F238E27FC236}">
                <a16:creationId xmlns:a16="http://schemas.microsoft.com/office/drawing/2014/main" id="{70535950-F7A7-E5E0-43D0-311C0C2B3FB8}"/>
              </a:ext>
            </a:extLst>
          </p:cNvPr>
          <p:cNvCxnSpPr/>
          <p:nvPr/>
        </p:nvCxnSpPr>
        <p:spPr>
          <a:xfrm>
            <a:off x="11839903" y="-27247"/>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8" name="Half-frame 7">
            <a:extLst>
              <a:ext uri="{FF2B5EF4-FFF2-40B4-BE49-F238E27FC236}">
                <a16:creationId xmlns:a16="http://schemas.microsoft.com/office/drawing/2014/main" id="{AD53A019-9D6A-C76A-4F5C-002A59543177}"/>
              </a:ext>
            </a:extLst>
          </p:cNvPr>
          <p:cNvSpPr/>
          <p:nvPr/>
        </p:nvSpPr>
        <p:spPr>
          <a:xfrm rot="16200000" flipH="1">
            <a:off x="325035" y="552098"/>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969202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8E23E-2908-DF9C-7F41-E66006DBCD42}"/>
              </a:ext>
            </a:extLst>
          </p:cNvPr>
          <p:cNvSpPr>
            <a:spLocks noGrp="1"/>
          </p:cNvSpPr>
          <p:nvPr>
            <p:ph type="title"/>
          </p:nvPr>
        </p:nvSpPr>
        <p:spPr>
          <a:xfrm>
            <a:off x="838200" y="365125"/>
            <a:ext cx="10515600" cy="927647"/>
          </a:xfrm>
        </p:spPr>
        <p:txBody>
          <a:bodyPr>
            <a:normAutofit fontScale="90000"/>
          </a:bodyPr>
          <a:lstStyle/>
          <a:p>
            <a:br>
              <a:rPr lang="en-KE" sz="2400" b="1" dirty="0">
                <a:effectLst/>
                <a:latin typeface="Arial" panose="020B0604020202020204" pitchFamily="34" charset="0"/>
                <a:ea typeface="Aldine401 BT"/>
                <a:cs typeface="Times New Roman" panose="02020603050405020304" pitchFamily="18" charset="0"/>
              </a:rPr>
            </a:br>
            <a:br>
              <a:rPr lang="en-KE" sz="2400" b="1" dirty="0">
                <a:effectLst/>
                <a:latin typeface="Arial" panose="020B0604020202020204" pitchFamily="34" charset="0"/>
                <a:ea typeface="Aldine401 BT"/>
                <a:cs typeface="Times New Roman" panose="02020603050405020304" pitchFamily="18" charset="0"/>
              </a:rPr>
            </a:br>
            <a:r>
              <a:rPr lang="en-KE" sz="2400" b="1" dirty="0">
                <a:effectLst/>
                <a:latin typeface="Arial" panose="020B0604020202020204" pitchFamily="34" charset="0"/>
                <a:ea typeface="Aldine401 BT"/>
                <a:cs typeface="Times New Roman" panose="02020603050405020304" pitchFamily="18" charset="0"/>
              </a:rPr>
              <a:t>Purpose of writing </a:t>
            </a:r>
            <a:r>
              <a:rPr lang="en-US" sz="2400" b="1" dirty="0">
                <a:effectLst/>
                <a:latin typeface="Arial" panose="020B0604020202020204" pitchFamily="34" charset="0"/>
                <a:ea typeface="Aldine401 BT"/>
                <a:cs typeface="Times New Roman" panose="02020603050405020304" pitchFamily="18" charset="0"/>
              </a:rPr>
              <a:t>a </a:t>
            </a:r>
            <a:r>
              <a:rPr lang="en-KE" sz="2400" b="1" dirty="0">
                <a:effectLst/>
                <a:latin typeface="Arial" panose="020B0604020202020204" pitchFamily="34" charset="0"/>
                <a:ea typeface="Aldine401 BT"/>
                <a:cs typeface="Times New Roman" panose="02020603050405020304" pitchFamily="18" charset="0"/>
              </a:rPr>
              <a:t>Literature Review</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11E3A78-1440-42CA-4913-906410E61097}"/>
              </a:ext>
            </a:extLst>
          </p:cNvPr>
          <p:cNvSpPr>
            <a:spLocks noGrp="1"/>
          </p:cNvSpPr>
          <p:nvPr>
            <p:ph idx="1"/>
          </p:nvPr>
        </p:nvSpPr>
        <p:spPr>
          <a:xfrm>
            <a:off x="838200" y="1292772"/>
            <a:ext cx="10515600" cy="4884191"/>
          </a:xfrm>
        </p:spPr>
        <p:txBody>
          <a:bodyPr>
            <a:normAutofit fontScale="92500" lnSpcReduction="20000"/>
          </a:bodyPr>
          <a:lstStyle/>
          <a:p>
            <a:pPr marL="342900" lvl="0" indent="-342900">
              <a:lnSpc>
                <a:spcPct val="150000"/>
              </a:lnSpc>
              <a:buFont typeface="+mj-lt"/>
              <a:buAutoNum type="romanLcPeriod"/>
            </a:pPr>
            <a:r>
              <a:rPr lang="en-KE" sz="2400" b="1" dirty="0">
                <a:effectLst/>
                <a:latin typeface="Times New Roman" panose="02020603050405020304" pitchFamily="18" charset="0"/>
                <a:ea typeface="Times New Roman" panose="02020603050405020304" pitchFamily="18" charset="0"/>
              </a:rPr>
              <a:t>Contextualizing Research</a:t>
            </a:r>
            <a:endParaRPr lang="en-KE" sz="24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2400" dirty="0">
                <a:effectLst/>
                <a:latin typeface="Times New Roman" panose="02020603050405020304" pitchFamily="18" charset="0"/>
                <a:ea typeface="Times New Roman" panose="02020603050405020304" pitchFamily="18" charset="0"/>
              </a:rPr>
              <a:t>The literature review </a:t>
            </a:r>
            <a:r>
              <a:rPr lang="en-KE" sz="2400" dirty="0">
                <a:effectLst/>
                <a:latin typeface="Times New Roman" panose="02020603050405020304" pitchFamily="18" charset="0"/>
                <a:ea typeface="Times New Roman" panose="02020603050405020304" pitchFamily="18" charset="0"/>
              </a:rPr>
              <a:t>situates your study within the existing body of knowledge, helping to define how your work relates to previous research. This context is crucial for understanding the relevance and contribution of your work. </a:t>
            </a:r>
            <a:r>
              <a:rPr lang="en-US" sz="2400" dirty="0">
                <a:effectLst/>
                <a:latin typeface="Times New Roman" panose="02020603050405020304" pitchFamily="18" charset="0"/>
                <a:ea typeface="Times New Roman" panose="02020603050405020304" pitchFamily="18" charset="0"/>
              </a:rPr>
              <a:t>For example, your study may be in the area of media studies or development communication.</a:t>
            </a:r>
            <a:endParaRPr lang="en-KE" sz="2400" dirty="0">
              <a:effectLst/>
              <a:latin typeface="Times New Roman" panose="02020603050405020304" pitchFamily="18" charset="0"/>
              <a:ea typeface="Times New Roman" panose="02020603050405020304" pitchFamily="18" charset="0"/>
            </a:endParaRPr>
          </a:p>
          <a:p>
            <a:pPr marL="0" indent="0">
              <a:lnSpc>
                <a:spcPct val="150000"/>
              </a:lnSpc>
              <a:buNone/>
            </a:pPr>
            <a:r>
              <a:rPr lang="en-KE" sz="2400" b="1" dirty="0">
                <a:latin typeface="Times New Roman" panose="02020603050405020304" pitchFamily="18" charset="0"/>
                <a:ea typeface="Times New Roman" panose="02020603050405020304" pitchFamily="18" charset="0"/>
              </a:rPr>
              <a:t>ii. </a:t>
            </a:r>
            <a:r>
              <a:rPr lang="en-KE" sz="2400" b="1" dirty="0">
                <a:effectLst/>
                <a:latin typeface="Times New Roman" panose="02020603050405020304" pitchFamily="18" charset="0"/>
                <a:ea typeface="Times New Roman" panose="02020603050405020304" pitchFamily="18" charset="0"/>
              </a:rPr>
              <a:t>Strengthening Arguments</a:t>
            </a:r>
            <a:endParaRPr lang="en-KE" sz="2400" dirty="0">
              <a:effectLst/>
              <a:latin typeface="Times New Roman" panose="02020603050405020304" pitchFamily="18" charset="0"/>
              <a:ea typeface="Times New Roman" panose="02020603050405020304" pitchFamily="18" charset="0"/>
            </a:endParaRPr>
          </a:p>
          <a:p>
            <a:pPr marL="0" indent="0">
              <a:lnSpc>
                <a:spcPct val="150000"/>
              </a:lnSpc>
              <a:buNone/>
            </a:pPr>
            <a:r>
              <a:rPr lang="en-KE" sz="2400" dirty="0">
                <a:effectLst/>
                <a:latin typeface="Times New Roman" panose="02020603050405020304" pitchFamily="18" charset="0"/>
                <a:ea typeface="Times New Roman" panose="02020603050405020304" pitchFamily="18" charset="0"/>
              </a:rPr>
              <a:t>By referencing credible sources, a literature review strengthens the arguments and assertions made in your research. It provides a solid foundation upon which to base your findings and conclusions. </a:t>
            </a:r>
            <a:r>
              <a:rPr lang="en-US" sz="2400" dirty="0">
                <a:effectLst/>
                <a:latin typeface="Times New Roman" panose="02020603050405020304" pitchFamily="18" charset="0"/>
                <a:ea typeface="Times New Roman" panose="02020603050405020304" pitchFamily="18" charset="0"/>
              </a:rPr>
              <a:t>A credible source is one that is written by an authority or an expert your discipline and the information provided is factual and free from bias or error.</a:t>
            </a:r>
            <a:endParaRPr lang="en-KE" sz="24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KE" sz="2400" dirty="0">
              <a:effectLst/>
              <a:latin typeface="Times New Roman" panose="02020603050405020304" pitchFamily="18" charset="0"/>
              <a:ea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C97FF5B0-A3DF-2E81-CE0F-A673779EB71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47BEA564-6904-5D63-7703-8B0AC5BE84BE}"/>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2FC8D360-F400-645F-F435-A5F6FF55040C}"/>
              </a:ext>
            </a:extLst>
          </p:cNvPr>
          <p:cNvSpPr/>
          <p:nvPr/>
        </p:nvSpPr>
        <p:spPr>
          <a:xfrm rot="16200000" flipH="1">
            <a:off x="304014" y="311896"/>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dirty="0">
              <a:solidFill>
                <a:schemeClr val="tx1"/>
              </a:solidFill>
            </a:endParaRPr>
          </a:p>
        </p:txBody>
      </p:sp>
    </p:spTree>
    <p:extLst>
      <p:ext uri="{BB962C8B-B14F-4D97-AF65-F5344CB8AC3E}">
        <p14:creationId xmlns:p14="http://schemas.microsoft.com/office/powerpoint/2010/main" val="2313303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56A0F5-9F07-6872-BB41-BBE9BFB3964A}"/>
              </a:ext>
            </a:extLst>
          </p:cNvPr>
          <p:cNvSpPr>
            <a:spLocks noGrp="1"/>
          </p:cNvSpPr>
          <p:nvPr>
            <p:ph idx="1"/>
          </p:nvPr>
        </p:nvSpPr>
        <p:spPr>
          <a:xfrm>
            <a:off x="838200" y="714703"/>
            <a:ext cx="10515600" cy="5462260"/>
          </a:xfrm>
        </p:spPr>
        <p:txBody>
          <a:bodyPr>
            <a:normAutofit/>
          </a:bodyPr>
          <a:lstStyle/>
          <a:p>
            <a:pPr marL="0" lvl="0" indent="0" algn="just">
              <a:lnSpc>
                <a:spcPct val="150000"/>
              </a:lnSpc>
              <a:spcAft>
                <a:spcPts val="1000"/>
              </a:spcAft>
              <a:buNone/>
            </a:pPr>
            <a:r>
              <a:rPr lang="en-US" sz="2200" b="1" dirty="0">
                <a:solidFill>
                  <a:srgbClr val="000000"/>
                </a:solidFill>
                <a:effectLst/>
                <a:latin typeface="Times New Roman" panose="02020603050405020304" pitchFamily="18" charset="0"/>
                <a:ea typeface="Aldine401 BT"/>
              </a:rPr>
              <a:t>iii. Narrowing down the research topic</a:t>
            </a:r>
          </a:p>
          <a:p>
            <a:pPr marL="0" lvl="0" indent="0" algn="just">
              <a:lnSpc>
                <a:spcPct val="150000"/>
              </a:lnSpc>
              <a:spcAft>
                <a:spcPts val="1000"/>
              </a:spcAft>
              <a:buNone/>
            </a:pPr>
            <a:r>
              <a:rPr lang="en-KE" sz="2200" dirty="0">
                <a:solidFill>
                  <a:srgbClr val="000000"/>
                </a:solidFill>
                <a:effectLst/>
                <a:latin typeface="Times New Roman" panose="02020603050405020304" pitchFamily="18" charset="0"/>
                <a:ea typeface="Aldine401 BT"/>
              </a:rPr>
              <a:t>The literature review enables a researcher to </a:t>
            </a:r>
            <a:r>
              <a:rPr lang="en-US" sz="2200" dirty="0">
                <a:solidFill>
                  <a:srgbClr val="000000"/>
                </a:solidFill>
                <a:effectLst/>
                <a:latin typeface="Times New Roman" panose="02020603050405020304" pitchFamily="18" charset="0"/>
                <a:ea typeface="Aldine401 BT"/>
              </a:rPr>
              <a:t>narrow down the research topic by </a:t>
            </a:r>
            <a:r>
              <a:rPr lang="en-KE" sz="2200" dirty="0">
                <a:solidFill>
                  <a:srgbClr val="000000"/>
                </a:solidFill>
                <a:effectLst/>
                <a:latin typeface="Times New Roman" panose="02020603050405020304" pitchFamily="18" charset="0"/>
                <a:ea typeface="Aldine401 BT"/>
              </a:rPr>
              <a:t>limit</a:t>
            </a:r>
            <a:r>
              <a:rPr lang="en-US" sz="2200" dirty="0" err="1">
                <a:solidFill>
                  <a:srgbClr val="000000"/>
                </a:solidFill>
                <a:effectLst/>
                <a:latin typeface="Times New Roman" panose="02020603050405020304" pitchFamily="18" charset="0"/>
                <a:ea typeface="Aldine401 BT"/>
              </a:rPr>
              <a:t>ing</a:t>
            </a:r>
            <a:r>
              <a:rPr lang="en-KE" sz="2200" dirty="0">
                <a:solidFill>
                  <a:srgbClr val="000000"/>
                </a:solidFill>
                <a:effectLst/>
                <a:latin typeface="Times New Roman" panose="02020603050405020304" pitchFamily="18" charset="0"/>
                <a:ea typeface="Aldine401 BT"/>
              </a:rPr>
              <a:t> the scope of the study</a:t>
            </a:r>
            <a:r>
              <a:rPr lang="en-US" sz="2200" dirty="0">
                <a:solidFill>
                  <a:srgbClr val="000000"/>
                </a:solidFill>
                <a:effectLst/>
                <a:latin typeface="Times New Roman" panose="02020603050405020304" pitchFamily="18" charset="0"/>
                <a:ea typeface="Aldine401 BT"/>
              </a:rPr>
              <a:t>.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fter reading what has been written by other scholars in their area of study, the researcher is able to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determine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what is researchable and to have a general overview of the topic under investigation. The researcher is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then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able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etermine what specific topic or question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he/she should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address</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For example, the researcher may want to carry out a study on the framing of business news in the print media and on radio. By reading what has already been researched on in this area, the researcher may decide to focus only on one media rather than both print and radio. </a:t>
            </a:r>
            <a:r>
              <a:rPr lang="en-US" sz="2200" dirty="0">
                <a:solidFill>
                  <a:srgbClr val="000000"/>
                </a:solidFill>
                <a:latin typeface="Times New Roman" panose="02020603050405020304" pitchFamily="18" charset="0"/>
                <a:ea typeface="Aldine401 BT"/>
                <a:cs typeface="Times New Roman" panose="02020603050405020304" pitchFamily="18" charset="0"/>
              </a:rPr>
              <a:t>This means that he/she will narrow down the scope of the study and hence have a more focused research topic.</a:t>
            </a:r>
            <a:endParaRPr lang="en-KE" sz="2200" dirty="0"/>
          </a:p>
        </p:txBody>
      </p:sp>
      <p:cxnSp>
        <p:nvCxnSpPr>
          <p:cNvPr id="4" name="Straight Connector 3">
            <a:extLst>
              <a:ext uri="{FF2B5EF4-FFF2-40B4-BE49-F238E27FC236}">
                <a16:creationId xmlns:a16="http://schemas.microsoft.com/office/drawing/2014/main" id="{5D007B8E-1C7F-B1C1-D9D7-C113C7E58371}"/>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DE431463-F728-6FED-5FF5-D63B728A2755}"/>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984EDD31-7DF7-994B-0005-464D097A6824}"/>
              </a:ext>
            </a:extLst>
          </p:cNvPr>
          <p:cNvSpPr/>
          <p:nvPr/>
        </p:nvSpPr>
        <p:spPr>
          <a:xfrm rot="16200000" flipH="1">
            <a:off x="296132" y="526795"/>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3416971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7B4526-CB76-BDC9-4187-3FB6EA4D6EDF}"/>
              </a:ext>
            </a:extLst>
          </p:cNvPr>
          <p:cNvSpPr>
            <a:spLocks noGrp="1"/>
          </p:cNvSpPr>
          <p:nvPr>
            <p:ph idx="1"/>
          </p:nvPr>
        </p:nvSpPr>
        <p:spPr>
          <a:xfrm>
            <a:off x="838200" y="924910"/>
            <a:ext cx="10515600" cy="5252053"/>
          </a:xfrm>
        </p:spPr>
        <p:txBody>
          <a:bodyPr>
            <a:normAutofit fontScale="92500" lnSpcReduction="20000"/>
          </a:bodyPr>
          <a:lstStyle/>
          <a:p>
            <a:pPr marL="0" lvl="0" indent="0" algn="just">
              <a:lnSpc>
                <a:spcPct val="150000"/>
              </a:lnSpc>
              <a:spcAft>
                <a:spcPts val="1000"/>
              </a:spcAft>
              <a:buNone/>
            </a:pPr>
            <a:r>
              <a:rPr lang="en-US" sz="2800" b="1" dirty="0">
                <a:solidFill>
                  <a:srgbClr val="000000"/>
                </a:solidFill>
                <a:effectLst/>
                <a:latin typeface="Times New Roman" panose="02020603050405020304" pitchFamily="18" charset="0"/>
                <a:ea typeface="Aldine401 BT"/>
              </a:rPr>
              <a:t>iv. Identifying gaps</a:t>
            </a:r>
            <a:endParaRPr lang="en-KE" sz="2800" dirty="0">
              <a:effectLst/>
              <a:latin typeface="Calibri" panose="020F0502020204030204" pitchFamily="34" charset="0"/>
              <a:ea typeface="Calibri" panose="020F0502020204030204" pitchFamily="34" charset="0"/>
            </a:endParaRPr>
          </a:p>
          <a:p>
            <a:pPr marL="0" indent="0" algn="just">
              <a:lnSpc>
                <a:spcPct val="150000"/>
              </a:lnSpc>
              <a:buNone/>
            </a:pPr>
            <a:r>
              <a:rPr lang="en-KE" sz="2800" dirty="0">
                <a:solidFill>
                  <a:srgbClr val="000000"/>
                </a:solidFill>
                <a:effectLst/>
                <a:latin typeface="Times New Roman" panose="02020603050405020304" pitchFamily="18" charset="0"/>
                <a:ea typeface="Aldine401 BT"/>
                <a:cs typeface="Times New Roman" panose="02020603050405020304" pitchFamily="18" charset="0"/>
              </a:rPr>
              <a:t>Literature review becomes a necessary tool for the researcher in as far as seeking new lines of inquiry is concerned. This occurs when the researcher is able to identify unexplored areas or areas that are not adequately researched by reading what other scholars have already done. The gap in research which needs to be filled and new areas of inquiry can only be discerned through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systematic review of literature. </a:t>
            </a: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A literature review helps to identify gaps in research, highlighting areas that need further investigation. This can be used to guide the formulation of your research questions and objectives.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BA333E31-90C4-1B27-6984-A283F4BF8A42}"/>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D56E45B7-28F9-0B19-58B1-07AD85AB518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50FDFBF7-3945-99E0-409E-8385FB7B68A3}"/>
              </a:ext>
            </a:extLst>
          </p:cNvPr>
          <p:cNvSpPr/>
          <p:nvPr/>
        </p:nvSpPr>
        <p:spPr>
          <a:xfrm rot="16200000" flipH="1">
            <a:off x="296132" y="652919"/>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545067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1F1720-271E-E2BE-321F-AD03F2FAC836}"/>
              </a:ext>
            </a:extLst>
          </p:cNvPr>
          <p:cNvSpPr>
            <a:spLocks noGrp="1"/>
          </p:cNvSpPr>
          <p:nvPr>
            <p:ph idx="1"/>
          </p:nvPr>
        </p:nvSpPr>
        <p:spPr>
          <a:xfrm>
            <a:off x="714704" y="998483"/>
            <a:ext cx="10515600" cy="5472770"/>
          </a:xfrm>
        </p:spPr>
        <p:txBody>
          <a:bodyPr>
            <a:normAutofit/>
          </a:bodyPr>
          <a:lstStyle/>
          <a:p>
            <a:pPr marL="0" lvl="0" indent="0" algn="just">
              <a:lnSpc>
                <a:spcPct val="150000"/>
              </a:lnSpc>
              <a:spcAft>
                <a:spcPts val="1000"/>
              </a:spcAft>
              <a:buNone/>
            </a:pPr>
            <a:r>
              <a:rPr lang="en-US" sz="2400" b="1" dirty="0">
                <a:solidFill>
                  <a:srgbClr val="000000"/>
                </a:solidFill>
                <a:effectLst/>
                <a:latin typeface="Times New Roman" panose="02020603050405020304" pitchFamily="18" charset="0"/>
                <a:ea typeface="Aldine401 BT"/>
              </a:rPr>
              <a:t>v. Methodological insights</a:t>
            </a:r>
            <a:endParaRPr lang="en-KE" sz="2400" dirty="0">
              <a:effectLst/>
              <a:latin typeface="Calibri" panose="020F0502020204030204" pitchFamily="34" charset="0"/>
              <a:ea typeface="Calibri" panose="020F0502020204030204" pitchFamily="34" charset="0"/>
            </a:endParaRPr>
          </a:p>
          <a:p>
            <a:pPr marL="0" indent="0" algn="just">
              <a:lnSpc>
                <a:spcPct val="150000"/>
              </a:lnSpc>
              <a:buNone/>
            </a:pPr>
            <a:r>
              <a:rPr lang="en-KE" sz="2200" dirty="0">
                <a:effectLst/>
                <a:latin typeface="Times New Roman" panose="02020603050405020304" pitchFamily="18" charset="0"/>
                <a:ea typeface="Calibri" panose="020F0502020204030204" pitchFamily="34" charset="0"/>
                <a:cs typeface="Times New Roman" panose="02020603050405020304" pitchFamily="18" charset="0"/>
              </a:rPr>
              <a:t>A literature review can reveal methodologies that have been successful in previous studies, providing insights into how to design and conduct your own research effectively.</a:t>
            </a:r>
            <a:r>
              <a:rPr lang="en-KE" sz="2200" b="1" dirty="0">
                <a:solidFill>
                  <a:srgbClr val="000000"/>
                </a:solidFill>
                <a:effectLst/>
                <a:latin typeface="Times New Roman" panose="02020603050405020304" pitchFamily="18" charset="0"/>
                <a:ea typeface="Aldine401 BT"/>
                <a:cs typeface="Times New Roman" panose="02020603050405020304" pitchFamily="18" charset="0"/>
              </a:rPr>
              <a:t>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For example, a researcher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may</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anticipate to conduct a research</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study</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using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quantitative methodology</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H</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owever, after reviewing related literature, he/she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may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realize that the methodology may not answer the research questions</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Based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on thi</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s realization,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a change of methodology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may be necessary for the research study to be viable. A good review of literature will inform the researcher on various aspects of the methodology such as the research designs, sampling techniques and data collection and analysis methods.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AB9A5D9F-DB13-E497-A817-EB9ACACDFC2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58CB7CE3-EAF9-7943-7811-216BF6063AF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B730294C-C632-09EC-FD84-639C33A85C8D}"/>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302192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DEBB7D-0231-F94B-DD86-4CA8EF55874F}"/>
              </a:ext>
            </a:extLst>
          </p:cNvPr>
          <p:cNvSpPr>
            <a:spLocks noGrp="1"/>
          </p:cNvSpPr>
          <p:nvPr>
            <p:ph idx="1"/>
          </p:nvPr>
        </p:nvSpPr>
        <p:spPr>
          <a:xfrm>
            <a:off x="838200" y="1019503"/>
            <a:ext cx="10515600" cy="5409708"/>
          </a:xfrm>
        </p:spPr>
        <p:txBody>
          <a:bodyPr>
            <a:normAutofit fontScale="85000" lnSpcReduction="10000"/>
          </a:bodyPr>
          <a:lstStyle/>
          <a:p>
            <a:pPr marL="0" lvl="0" indent="0" algn="just">
              <a:lnSpc>
                <a:spcPct val="150000"/>
              </a:lnSpc>
              <a:spcAft>
                <a:spcPts val="1000"/>
              </a:spcAft>
              <a:buNone/>
            </a:pPr>
            <a:r>
              <a:rPr lang="en-US" sz="2800" b="1" dirty="0">
                <a:solidFill>
                  <a:srgbClr val="000000"/>
                </a:solidFill>
                <a:effectLst/>
                <a:latin typeface="Times New Roman" panose="02020603050405020304" pitchFamily="18" charset="0"/>
                <a:ea typeface="Aldine401 BT"/>
              </a:rPr>
              <a:t>vi. Avoid duplication</a:t>
            </a:r>
            <a:endParaRPr lang="en-KE" sz="2800" dirty="0">
              <a:effectLst/>
              <a:latin typeface="Calibri" panose="020F0502020204030204" pitchFamily="34" charset="0"/>
              <a:ea typeface="Calibri" panose="020F0502020204030204" pitchFamily="34" charset="0"/>
            </a:endParaRPr>
          </a:p>
          <a:p>
            <a:pPr marL="0" indent="0" algn="just">
              <a:lnSpc>
                <a:spcPct val="150000"/>
              </a:lnSpc>
              <a:buNone/>
            </a:pPr>
            <a:r>
              <a:rPr lang="en-US" sz="2800" dirty="0">
                <a:solidFill>
                  <a:srgbClr val="000000"/>
                </a:solidFill>
                <a:effectLst/>
                <a:latin typeface="Times New Roman" panose="02020603050405020304" pitchFamily="18" charset="0"/>
                <a:ea typeface="Aldine401 BT"/>
                <a:cs typeface="Times New Roman" panose="02020603050405020304" pitchFamily="18" charset="0"/>
              </a:rPr>
              <a:t>The l</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iterature review enables the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researcher to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distinguis</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h between</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what has been done from what needs to be done. </a:t>
            </a: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By reviewing existing literature, researchers can avoid duplicating studies that have already been conducted. This efficiency saves time and resources and contributes to the advancement of knowledge.</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For example, one may want to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do a study on the effects of global warming and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after conducting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literature review, the researcher realizes that there exist</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s</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many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studies in that</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area. Based on this, the researcher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will be more informed on the area to focus on without duplicating what has already been done.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9E255090-AE52-5D49-24A6-D86E5325C78B}"/>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9245066A-16E2-BF41-8188-B2FE29AD2CE1}"/>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E963227C-6FBE-022B-DCA1-E1EAC21DFD45}"/>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580407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0F2667-3D20-3447-EBEC-EC852BDCAE34}"/>
              </a:ext>
            </a:extLst>
          </p:cNvPr>
          <p:cNvSpPr>
            <a:spLocks noGrp="1"/>
          </p:cNvSpPr>
          <p:nvPr>
            <p:ph idx="1"/>
          </p:nvPr>
        </p:nvSpPr>
        <p:spPr>
          <a:xfrm>
            <a:off x="838200" y="1156138"/>
            <a:ext cx="10515600" cy="5020825"/>
          </a:xfrm>
        </p:spPr>
        <p:txBody>
          <a:bodyPr/>
          <a:lstStyle/>
          <a:p>
            <a:pPr marL="0" lvl="0" indent="0" algn="just">
              <a:lnSpc>
                <a:spcPct val="150000"/>
              </a:lnSpc>
              <a:spcAft>
                <a:spcPts val="1000"/>
              </a:spcAft>
              <a:buNone/>
            </a:pPr>
            <a:r>
              <a:rPr lang="en-US" sz="2400" b="1" dirty="0">
                <a:solidFill>
                  <a:srgbClr val="000000"/>
                </a:solidFill>
                <a:effectLst/>
                <a:latin typeface="Times New Roman" panose="02020603050405020304" pitchFamily="18" charset="0"/>
                <a:ea typeface="Aldine401 BT"/>
              </a:rPr>
              <a:t>vii. Theoretical framework</a:t>
            </a:r>
            <a:endParaRPr lang="en-KE" sz="2400" dirty="0">
              <a:effectLst/>
              <a:latin typeface="Calibri" panose="020F0502020204030204" pitchFamily="34" charset="0"/>
              <a:ea typeface="Calibri" panose="020F0502020204030204" pitchFamily="34" charset="0"/>
            </a:endParaRPr>
          </a:p>
          <a:p>
            <a:pPr marL="0" indent="0">
              <a:lnSpc>
                <a:spcPct val="150000"/>
              </a:lnSpc>
              <a:buNone/>
            </a:pPr>
            <a:r>
              <a:rPr lang="en-US" sz="2200" dirty="0">
                <a:effectLst/>
                <a:latin typeface="Times New Roman" panose="02020603050405020304" pitchFamily="18" charset="0"/>
                <a:ea typeface="Times New Roman" panose="02020603050405020304" pitchFamily="18" charset="0"/>
              </a:rPr>
              <a:t>A literature review </a:t>
            </a:r>
            <a:r>
              <a:rPr lang="en-KE" sz="2200" dirty="0">
                <a:effectLst/>
                <a:latin typeface="Times New Roman" panose="02020603050405020304" pitchFamily="18" charset="0"/>
                <a:ea typeface="Times New Roman" panose="02020603050405020304" pitchFamily="18" charset="0"/>
              </a:rPr>
              <a:t>helps in the development of a theoretical framework for your study. Understanding existing theories and models allows the researcher to build upon them or to propose new perspectives. </a:t>
            </a:r>
            <a:r>
              <a:rPr lang="en-US" sz="2200" dirty="0">
                <a:solidFill>
                  <a:srgbClr val="000000"/>
                </a:solidFill>
                <a:effectLst/>
                <a:latin typeface="Times New Roman" panose="02020603050405020304" pitchFamily="18" charset="0"/>
                <a:ea typeface="Aldine401 BT"/>
              </a:rPr>
              <a:t>Theories and models act</a:t>
            </a:r>
            <a:r>
              <a:rPr lang="en-KE" sz="2200" dirty="0">
                <a:solidFill>
                  <a:srgbClr val="000000"/>
                </a:solidFill>
                <a:effectLst/>
                <a:latin typeface="Times New Roman" panose="02020603050405020304" pitchFamily="18" charset="0"/>
                <a:ea typeface="Aldine401 BT"/>
              </a:rPr>
              <a:t> like a lens through which the researcher is able to sift through and understand his work in a much deeper way. </a:t>
            </a:r>
            <a:r>
              <a:rPr lang="en-US" sz="2200" dirty="0">
                <a:solidFill>
                  <a:srgbClr val="000000"/>
                </a:solidFill>
                <a:effectLst/>
                <a:latin typeface="Times New Roman" panose="02020603050405020304" pitchFamily="18" charset="0"/>
                <a:ea typeface="Aldine401 BT"/>
              </a:rPr>
              <a:t>For example, when researching on the framing of business news by the print media, the researcher may identify the theories that he can use to explain that phenomenon. He may for example decide to use Ervin Goffman’s Framing Theory.</a:t>
            </a:r>
            <a:endParaRPr lang="en-KE"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KE" sz="2400" dirty="0">
              <a:effectLst/>
              <a:latin typeface="Times New Roman" panose="02020603050405020304" pitchFamily="18" charset="0"/>
              <a:ea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5E965F3F-0613-5F23-482B-D667C2CDA642}"/>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A309B2DB-9F88-5614-F01C-8A7903F5D0EC}"/>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DD3074E6-E627-4DEB-C6B0-E1726DF04019}"/>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248567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7F5FF-C996-EE0C-AED1-FCD55CFBCA07}"/>
              </a:ext>
            </a:extLst>
          </p:cNvPr>
          <p:cNvSpPr>
            <a:spLocks noGrp="1"/>
          </p:cNvSpPr>
          <p:nvPr>
            <p:ph type="title"/>
          </p:nvPr>
        </p:nvSpPr>
        <p:spPr>
          <a:xfrm>
            <a:off x="838200" y="895334"/>
            <a:ext cx="10515600" cy="896116"/>
          </a:xfrm>
        </p:spPr>
        <p:txBody>
          <a:bodyPr>
            <a:normAutofit/>
          </a:bodyPr>
          <a:lstStyle/>
          <a:p>
            <a:r>
              <a:rPr lang="en-KE" sz="2400" b="1" dirty="0">
                <a:effectLst/>
                <a:latin typeface="Arial" panose="020B0604020202020204" pitchFamily="34" charset="0"/>
                <a:ea typeface="Aldine401 BT"/>
              </a:rPr>
              <a:t>Steps to Writing a Literature Review</a:t>
            </a:r>
            <a:r>
              <a:rPr lang="en-KE" sz="2400" b="1" dirty="0">
                <a:effectLst/>
              </a:rPr>
              <a:t> </a:t>
            </a:r>
            <a:endParaRPr lang="en-KE" sz="2400" b="1" dirty="0"/>
          </a:p>
        </p:txBody>
      </p:sp>
      <p:sp>
        <p:nvSpPr>
          <p:cNvPr id="3" name="Content Placeholder 2">
            <a:extLst>
              <a:ext uri="{FF2B5EF4-FFF2-40B4-BE49-F238E27FC236}">
                <a16:creationId xmlns:a16="http://schemas.microsoft.com/office/drawing/2014/main" id="{1FAC1AF6-27C5-7056-512F-2D63C3028B96}"/>
              </a:ext>
            </a:extLst>
          </p:cNvPr>
          <p:cNvSpPr>
            <a:spLocks noGrp="1"/>
          </p:cNvSpPr>
          <p:nvPr>
            <p:ph idx="1"/>
          </p:nvPr>
        </p:nvSpPr>
        <p:spPr>
          <a:xfrm>
            <a:off x="838200" y="1791450"/>
            <a:ext cx="10515600" cy="4831639"/>
          </a:xfrm>
        </p:spPr>
        <p:txBody>
          <a:bodyPr/>
          <a:lstStyle/>
          <a:p>
            <a:pPr marL="0" indent="0" algn="just">
              <a:lnSpc>
                <a:spcPct val="150000"/>
              </a:lnSpc>
              <a:buNone/>
              <a:tabLst>
                <a:tab pos="758190" algn="l"/>
              </a:tabLst>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Identify a Research Topic</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This is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 significant</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part in literature review</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because your research must be topic-based.</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Oftentimes, researchers begin by selecting a broad area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related to the research problem that they want to investigate before settling down on a particular research topic. </a:t>
            </a:r>
          </a:p>
          <a:p>
            <a:pPr>
              <a:lnSpc>
                <a:spcPct val="150000"/>
              </a:lnSpc>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In selecting a viable research topic,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 review of already existing literature in your area of interest will be helpful.</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9A85AD98-18A6-CE09-1C0C-D31EDDD2B3FB}"/>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E88EF502-C7C2-A382-1920-B2A7BFF382D1}"/>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477C8140-B3F0-22A4-407F-9E184017402D}"/>
              </a:ext>
            </a:extLst>
          </p:cNvPr>
          <p:cNvSpPr/>
          <p:nvPr/>
        </p:nvSpPr>
        <p:spPr>
          <a:xfrm rot="16200000" flipH="1">
            <a:off x="196284" y="637718"/>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2273243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1C7F8D-4C98-3A61-86BC-11FBC6540183}"/>
              </a:ext>
            </a:extLst>
          </p:cNvPr>
          <p:cNvSpPr>
            <a:spLocks noGrp="1"/>
          </p:cNvSpPr>
          <p:nvPr>
            <p:ph idx="1"/>
          </p:nvPr>
        </p:nvSpPr>
        <p:spPr>
          <a:xfrm>
            <a:off x="838200" y="599090"/>
            <a:ext cx="10515600" cy="5577873"/>
          </a:xfrm>
        </p:spPr>
        <p:txBody>
          <a:bodyPr/>
          <a:lstStyle/>
          <a:p>
            <a:pPr marL="0" indent="0">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Review Secondary Sources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Secondary sources refer to those written materials which exist in books, journal articles, expert opinions, encyclopedias and other books written by third parties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B</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ecause of the revolution in information technology and the ease of getting materials, journal articles become very important to the researcher. </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There are specific journals for specific topics or subject areas such as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Communication, Journalism and Media, Development Communication,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among others. </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Depending on one’s area of interest, journals usually provide well-reasoned and researched ideas which can jumpstart one’s selection of a topic as well as re-align it based on new information. Reading as many secondary sources as possible enables one to get perspective.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EE3B7A07-9F25-787B-C844-E332F831FB28}"/>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D2C022C3-0BE1-2504-AA5D-95626C8A7EFC}"/>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DFCB384C-32F1-327F-C5B9-E42596479C1B}"/>
              </a:ext>
            </a:extLst>
          </p:cNvPr>
          <p:cNvSpPr/>
          <p:nvPr/>
        </p:nvSpPr>
        <p:spPr>
          <a:xfrm rot="16200000" flipH="1">
            <a:off x="296132" y="400671"/>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58316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7A1D9A-4EB4-794E-5056-2EF9F3361D4B}"/>
              </a:ext>
            </a:extLst>
          </p:cNvPr>
          <p:cNvSpPr>
            <a:spLocks noGrp="1"/>
          </p:cNvSpPr>
          <p:nvPr>
            <p:ph idx="1"/>
          </p:nvPr>
        </p:nvSpPr>
        <p:spPr>
          <a:xfrm>
            <a:off x="838200" y="662152"/>
            <a:ext cx="10515600" cy="5514811"/>
          </a:xfrm>
        </p:spPr>
        <p:txBody>
          <a:bodyPr>
            <a:normAutofit fontScale="92500"/>
          </a:bodyPr>
          <a:lstStyle/>
          <a:p>
            <a:pPr marL="0" indent="0" algn="just">
              <a:lnSpc>
                <a:spcPct val="150000"/>
              </a:lnSpc>
              <a:buNone/>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Develop a Strategy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A search strategy enables a researcher to focus on specific and relevant sources that are helpful in availing the correct information that a researcher will utilize.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Your strategy should include the following: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SzPts val="1000"/>
              <a:buNone/>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databases</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Use academic databases such as Google Scholar, PubMed, JSTOR, Scopus, and Web of Science.</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SzPts val="1000"/>
              <a:buNone/>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Use keywords</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Develop a list of keywords and phrases related to your topic to use in your search.</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SzPts val="1000"/>
              <a:buNone/>
              <a:tabLst>
                <a:tab pos="457200" algn="l"/>
              </a:tabLs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Include different types of literature</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Look for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 literature from books, reports and government documents, empirical literature from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peer-reviewed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journal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articles</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book chapters</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conference papers, </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dissertations and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theses</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5F64ACE3-4C55-B5D8-4B08-ECB742800980}"/>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46EF67EF-6725-7F04-2705-A525F242B076}"/>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D9F38DB2-BFFB-91DF-AB95-C61CB67E3242}"/>
              </a:ext>
            </a:extLst>
          </p:cNvPr>
          <p:cNvSpPr/>
          <p:nvPr/>
        </p:nvSpPr>
        <p:spPr>
          <a:xfrm rot="16200000" flipH="1">
            <a:off x="247521" y="421690"/>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2583959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60B64A-9BB1-4C68-88FE-2C94D3653623}"/>
              </a:ext>
            </a:extLst>
          </p:cNvPr>
          <p:cNvSpPr>
            <a:spLocks noGrp="1"/>
          </p:cNvSpPr>
          <p:nvPr>
            <p:ph idx="1"/>
          </p:nvPr>
        </p:nvSpPr>
        <p:spPr>
          <a:xfrm>
            <a:off x="838200" y="767255"/>
            <a:ext cx="10515600" cy="5409708"/>
          </a:xfrm>
        </p:spPr>
        <p:txBody>
          <a:bodyPr/>
          <a:lstStyle/>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Conduct the 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To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ensure that the information gathered is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accurate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and relevant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for use in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literature review, the researcher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should: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SzPts val="1000"/>
              <a:buNone/>
              <a:tabLst>
                <a:tab pos="457200" algn="l"/>
              </a:tabLst>
            </a:pPr>
            <a:r>
              <a:rPr lang="en-KE"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Read abstracts</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Initially read the abstracts of the papers to determine their relevance.</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SzPts val="1000"/>
              <a:buNone/>
              <a:tabLst>
                <a:tab pos="457200" algn="l"/>
              </a:tabLst>
            </a:pPr>
            <a:r>
              <a:rPr lang="en-KE"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 quality</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Evaluate the credibility and relevance of the studies you find. Consider the methodology, sample size, and findings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CBB89463-7D60-8661-C373-55048FF7450F}"/>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541E3337-448B-D5EC-F44A-F20F60941A9E}"/>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B095A8A7-0D70-337F-FBE9-8705CDBB1193}"/>
              </a:ext>
            </a:extLst>
          </p:cNvPr>
          <p:cNvSpPr/>
          <p:nvPr/>
        </p:nvSpPr>
        <p:spPr>
          <a:xfrm rot="16200000" flipH="1">
            <a:off x="296132" y="621387"/>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3385434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2B800F-97C7-98AE-2654-B8459851BB19}"/>
              </a:ext>
            </a:extLst>
          </p:cNvPr>
          <p:cNvSpPr>
            <a:spLocks noGrp="1"/>
          </p:cNvSpPr>
          <p:nvPr>
            <p:ph idx="1"/>
          </p:nvPr>
        </p:nvSpPr>
        <p:spPr>
          <a:xfrm>
            <a:off x="838200" y="651641"/>
            <a:ext cx="10515600" cy="5525322"/>
          </a:xfrm>
        </p:spPr>
        <p:txBody>
          <a:bodyPr/>
          <a:lstStyle/>
          <a:p>
            <a:pPr marL="0" indent="0" algn="just">
              <a:lnSpc>
                <a:spcPct val="150000"/>
              </a:lnSpc>
              <a:buNone/>
            </a:pPr>
            <a:r>
              <a:rPr lang="en-US" sz="2000" b="1" dirty="0">
                <a:solidFill>
                  <a:srgbClr val="000000"/>
                </a:solidFill>
                <a:effectLst/>
                <a:latin typeface="Times New Roman" panose="02020603050405020304" pitchFamily="18" charset="0"/>
                <a:ea typeface="Aldine401 BT"/>
                <a:cs typeface="Times New Roman" panose="02020603050405020304" pitchFamily="18" charset="0"/>
              </a:rPr>
              <a:t>Familiarize yourself with the appropriate referencing style</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Because reviewing literature involves reading many sources, it becomes apparent that a researcher ought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to acknowledge the sources of information used by providing the in-text citations and a complete reference list of the publications used. </a:t>
            </a:r>
          </a:p>
          <a:p>
            <a:pPr algn="just">
              <a:lnSpc>
                <a:spcPct val="150000"/>
              </a:lnSpc>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It is important to capture the relevant details of the publications such as the a</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uthor’s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or editor’s surname and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nitials,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y</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ear</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of publication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itle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of article/book</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j</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ournal name,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v</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olume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and p</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age numbers. </a:t>
            </a:r>
          </a:p>
          <a:p>
            <a:pPr algn="just">
              <a:lnSpc>
                <a:spcPct val="150000"/>
              </a:lnSpc>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researcher must find out the appropriate referencing style based on the recommendations of their institution. If it is APA for example, the researcher should also use the most current edition which is currently the 7</a:t>
            </a:r>
            <a:r>
              <a:rPr lang="en-US" sz="2000"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edition.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ED1B3A1-42AB-12A7-7E09-EFA6F7E5017A}"/>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B79F948B-30F6-EB71-58FC-115127018F3D}"/>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4455EFA6-ED5D-DC56-F891-A1DC2E086F49}"/>
              </a:ext>
            </a:extLst>
          </p:cNvPr>
          <p:cNvSpPr/>
          <p:nvPr/>
        </p:nvSpPr>
        <p:spPr>
          <a:xfrm rot="16200000" flipH="1">
            <a:off x="296132" y="453221"/>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3369408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DB4FA3-74D4-E28E-5642-C976E27528F5}"/>
              </a:ext>
            </a:extLst>
          </p:cNvPr>
          <p:cNvSpPr>
            <a:spLocks noGrp="1"/>
          </p:cNvSpPr>
          <p:nvPr>
            <p:ph idx="1"/>
          </p:nvPr>
        </p:nvSpPr>
        <p:spPr>
          <a:xfrm>
            <a:off x="838200" y="641131"/>
            <a:ext cx="10515600" cy="5535832"/>
          </a:xfrm>
        </p:spPr>
        <p:txBody>
          <a:bodyPr>
            <a:normAutofit/>
          </a:bodyPr>
          <a:lstStyle/>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Evaluate the Research Reports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In this step, the researcher goes ahead to list critical questions for analysis on each article that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will be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reviewed. The questions ought to target the title, methodology, theoretical framework and conclusions as follows: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Title: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Check if the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title is relevant to the study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by the nature of research area it addresses.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Methodology: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Establish whether the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methodology employed in this study is appropriate for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your</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study</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5" name="Straight Connector 4">
            <a:extLst>
              <a:ext uri="{FF2B5EF4-FFF2-40B4-BE49-F238E27FC236}">
                <a16:creationId xmlns:a16="http://schemas.microsoft.com/office/drawing/2014/main" id="{8BB5AF2A-B4A7-F31E-CD73-6DBD4876A559}"/>
              </a:ext>
            </a:extLst>
          </p:cNvPr>
          <p:cNvCxnSpPr/>
          <p:nvPr/>
        </p:nvCxnSpPr>
        <p:spPr>
          <a:xfrm>
            <a:off x="11645462" y="-39414"/>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6" name="Straight Connector 5">
            <a:extLst>
              <a:ext uri="{FF2B5EF4-FFF2-40B4-BE49-F238E27FC236}">
                <a16:creationId xmlns:a16="http://schemas.microsoft.com/office/drawing/2014/main" id="{36636049-4F24-F2D5-7C29-53481A205FE9}"/>
              </a:ext>
            </a:extLst>
          </p:cNvPr>
          <p:cNvCxnSpPr/>
          <p:nvPr/>
        </p:nvCxnSpPr>
        <p:spPr>
          <a:xfrm>
            <a:off x="11829393"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7" name="Half-frame 6">
            <a:extLst>
              <a:ext uri="{FF2B5EF4-FFF2-40B4-BE49-F238E27FC236}">
                <a16:creationId xmlns:a16="http://schemas.microsoft.com/office/drawing/2014/main" id="{CA39DA7A-7F9C-4422-1EEC-C7B7E10E6FC2}"/>
              </a:ext>
            </a:extLst>
          </p:cNvPr>
          <p:cNvSpPr/>
          <p:nvPr/>
        </p:nvSpPr>
        <p:spPr>
          <a:xfrm rot="16200000" flipH="1">
            <a:off x="212050" y="420413"/>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0741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78ADBC-3475-52AB-F0B0-85A99B95D463}"/>
              </a:ext>
            </a:extLst>
          </p:cNvPr>
          <p:cNvSpPr>
            <a:spLocks noGrp="1"/>
          </p:cNvSpPr>
          <p:nvPr>
            <p:ph idx="1"/>
          </p:nvPr>
        </p:nvSpPr>
        <p:spPr>
          <a:xfrm>
            <a:off x="838200" y="893379"/>
            <a:ext cx="10515600" cy="5283584"/>
          </a:xfrm>
        </p:spPr>
        <p:txBody>
          <a:bodyPr>
            <a:normAutofit/>
          </a:bodyPr>
          <a:lstStyle/>
          <a:p>
            <a:pPr marL="0" indent="0" algn="just">
              <a:lnSpc>
                <a:spcPct val="150000"/>
              </a:lnSpc>
              <a:buNone/>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Theoretical framework</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Review the</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theoretical framework employed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and determine whether it is relevant to your research study.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Conclusions</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The conclusions of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the</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study are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important because they will help you to assess whether the study is relevant to yours or not. </a:t>
            </a:r>
            <a:endParaRPr lang="en-KE" sz="2200" b="1" dirty="0">
              <a:solidFill>
                <a:srgbClr val="000000"/>
              </a:solidFill>
              <a:latin typeface="Times New Roman" panose="02020603050405020304" pitchFamily="18" charset="0"/>
              <a:ea typeface="Aldine401 BT"/>
              <a:cs typeface="Times New Roman" panose="02020603050405020304" pitchFamily="18" charset="0"/>
            </a:endParaRPr>
          </a:p>
          <a:p>
            <a:pPr marL="0" indent="0" algn="just">
              <a:lnSpc>
                <a:spcPct val="150000"/>
              </a:lnSpc>
              <a:buNone/>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Synthesize the Studies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Synthesis is one’s own evaluation of the source</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s</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This is a demonstration that the researcher has critically read the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studies</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and subjected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the</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argument</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s presented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to scrutiny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in order to come up one’s</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own judgment.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0DFF1575-E690-C01F-934C-DBF5DC08D73E}"/>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966DF55C-77F0-1C45-F1D1-FEF5A9CFF396}"/>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46D67B05-FC85-F9C4-EB04-61DB583AC0F8}"/>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385689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32A9D5-BC1E-F30D-5FA7-CDE73B840A00}"/>
              </a:ext>
            </a:extLst>
          </p:cNvPr>
          <p:cNvSpPr>
            <a:spLocks noGrp="1"/>
          </p:cNvSpPr>
          <p:nvPr>
            <p:ph idx="1"/>
          </p:nvPr>
        </p:nvSpPr>
        <p:spPr>
          <a:xfrm>
            <a:off x="838200" y="1061545"/>
            <a:ext cx="10515600" cy="5115418"/>
          </a:xfrm>
        </p:spPr>
        <p:txBody>
          <a:bodyPr>
            <a:normAutofit/>
          </a:bodyPr>
          <a:lstStyle/>
          <a:p>
            <a:pPr marL="0" indent="0" algn="just">
              <a:lnSpc>
                <a:spcPct val="150000"/>
              </a:lnSpc>
              <a:spcBef>
                <a:spcPts val="400"/>
              </a:spcBef>
              <a:spcAft>
                <a:spcPts val="600"/>
              </a:spcAft>
              <a:buNone/>
            </a:pPr>
            <a:r>
              <a:rPr lang="en-KE" sz="2400" b="1" dirty="0">
                <a:effectLst/>
                <a:latin typeface="Times New Roman" panose="02020603050405020304" pitchFamily="18" charset="0"/>
                <a:ea typeface="Aldine401 BT"/>
                <a:cs typeface="Times New Roman" panose="02020603050405020304" pitchFamily="18" charset="0"/>
              </a:rPr>
              <a:t>Use the </a:t>
            </a:r>
            <a:r>
              <a:rPr lang="en-US" sz="2400" b="1" dirty="0">
                <a:effectLst/>
                <a:latin typeface="Times New Roman" panose="02020603050405020304" pitchFamily="18" charset="0"/>
                <a:ea typeface="Aldine401 BT"/>
                <a:cs typeface="Times New Roman" panose="02020603050405020304" pitchFamily="18" charset="0"/>
              </a:rPr>
              <a:t>l</a:t>
            </a:r>
            <a:r>
              <a:rPr lang="en-KE" sz="2400" b="1" dirty="0">
                <a:effectLst/>
                <a:latin typeface="Times New Roman" panose="02020603050405020304" pitchFamily="18" charset="0"/>
                <a:ea typeface="Aldine401 BT"/>
                <a:cs typeface="Times New Roman" panose="02020603050405020304" pitchFamily="18" charset="0"/>
              </a:rPr>
              <a:t>iterature </a:t>
            </a:r>
            <a:r>
              <a:rPr lang="en-US" sz="2400" b="1" dirty="0">
                <a:effectLst/>
                <a:latin typeface="Times New Roman" panose="02020603050405020304" pitchFamily="18" charset="0"/>
                <a:ea typeface="Aldine401 BT"/>
                <a:cs typeface="Times New Roman" panose="02020603050405020304" pitchFamily="18" charset="0"/>
              </a:rPr>
              <a:t>r</a:t>
            </a:r>
            <a:r>
              <a:rPr lang="en-KE" sz="2400" b="1" dirty="0">
                <a:effectLst/>
                <a:latin typeface="Times New Roman" panose="02020603050405020304" pitchFamily="18" charset="0"/>
                <a:ea typeface="Aldine401 BT"/>
                <a:cs typeface="Times New Roman" panose="02020603050405020304" pitchFamily="18" charset="0"/>
              </a:rPr>
              <a:t>eview</a:t>
            </a:r>
            <a:r>
              <a:rPr lang="en-US" sz="2400" b="1" dirty="0">
                <a:effectLst/>
                <a:latin typeface="Times New Roman" panose="02020603050405020304" pitchFamily="18" charset="0"/>
                <a:ea typeface="Aldine401 BT"/>
                <a:cs typeface="Times New Roman" panose="02020603050405020304" pitchFamily="18" charset="0"/>
              </a:rPr>
              <a:t>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400"/>
              </a:spcBef>
              <a:spcAft>
                <a:spcPts val="600"/>
              </a:spcAft>
              <a:buNone/>
            </a:pPr>
            <a:r>
              <a:rPr lang="en-KE" sz="2400" dirty="0">
                <a:effectLst/>
                <a:latin typeface="Times New Roman" panose="02020603050405020304" pitchFamily="18" charset="0"/>
                <a:ea typeface="Aldine401 BT"/>
              </a:rPr>
              <a:t>Having synthesized the information that has been researched, the researcher goes ahead to utilize it. This is a very critical component of literature review because as much as one must demonstrate that he has read other people’s works, it should not seem as though he/she if regurgitating the information but rather it should be well reasoned, coherent and logical in its flow in order to make discernible sense to the readers. </a:t>
            </a:r>
            <a:endParaRPr lang="en-KE" sz="2400" dirty="0"/>
          </a:p>
        </p:txBody>
      </p:sp>
      <p:cxnSp>
        <p:nvCxnSpPr>
          <p:cNvPr id="4" name="Straight Connector 3">
            <a:extLst>
              <a:ext uri="{FF2B5EF4-FFF2-40B4-BE49-F238E27FC236}">
                <a16:creationId xmlns:a16="http://schemas.microsoft.com/office/drawing/2014/main" id="{BA40ABAA-D576-1851-2C5A-603B38213153}"/>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84BEE4D2-8E0D-DC02-4617-308EEE9F1CC5}"/>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BA264AB5-EE9B-E623-358A-62FBAD57D321}"/>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569136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38DDDB-5CF7-9BDD-867F-5ABDC0F853A8}"/>
              </a:ext>
            </a:extLst>
          </p:cNvPr>
          <p:cNvSpPr>
            <a:spLocks noGrp="1"/>
          </p:cNvSpPr>
          <p:nvPr>
            <p:ph idx="1"/>
          </p:nvPr>
        </p:nvSpPr>
        <p:spPr>
          <a:xfrm>
            <a:off x="838200" y="872359"/>
            <a:ext cx="10515600" cy="5304604"/>
          </a:xfrm>
        </p:spPr>
        <p:txBody>
          <a:bodyPr>
            <a:normAutofit/>
          </a:bodyPr>
          <a:lstStyle/>
          <a:p>
            <a:pPr marL="0" lvl="0" indent="0" algn="just">
              <a:lnSpc>
                <a:spcPct val="150000"/>
              </a:lnSpc>
              <a:buNone/>
            </a:pPr>
            <a:r>
              <a:rPr lang="en-US" sz="1800" dirty="0">
                <a:effectLst/>
                <a:latin typeface="Times New Roman" panose="02020603050405020304" pitchFamily="18" charset="0"/>
                <a:ea typeface="Aldine401 BT"/>
              </a:rPr>
              <a:t>Therefore, the researcher ought to: </a:t>
            </a:r>
            <a:endParaRPr lang="en-KE" sz="1800" dirty="0">
              <a:effectLst/>
              <a:latin typeface="Calibri" panose="020F0502020204030204" pitchFamily="34" charset="0"/>
              <a:ea typeface="Calibri" panose="020F0502020204030204" pitchFamily="34" charset="0"/>
            </a:endParaRPr>
          </a:p>
          <a:p>
            <a:pPr marL="342900" lvl="0" indent="-342900" algn="just">
              <a:lnSpc>
                <a:spcPct val="150000"/>
              </a:lnSpc>
              <a:buFont typeface="Symbol" pitchFamily="2" charset="2"/>
              <a:buChar char=""/>
            </a:pPr>
            <a:r>
              <a:rPr lang="en-US" sz="1800" dirty="0">
                <a:effectLst/>
                <a:latin typeface="Times New Roman" panose="02020603050405020304" pitchFamily="18" charset="0"/>
                <a:ea typeface="Aldine401 BT"/>
              </a:rPr>
              <a:t>Adhere to the expectations, guidelines and rubrics of the specific institution under which the research is being carried out. Whereas in some institutions it is recommended that one begins by reviewing literature before going to the empirical review, in others, empirical review begins first then followed by theoretical framework. </a:t>
            </a:r>
            <a:endParaRPr lang="en-KE" sz="1800" dirty="0">
              <a:effectLst/>
              <a:latin typeface="Calibri" panose="020F0502020204030204" pitchFamily="34" charset="0"/>
              <a:ea typeface="Calibri" panose="020F0502020204030204" pitchFamily="34" charset="0"/>
            </a:endParaRPr>
          </a:p>
          <a:p>
            <a:pPr marL="342900" lvl="0" indent="-342900" algn="just">
              <a:lnSpc>
                <a:spcPct val="150000"/>
              </a:lnSpc>
              <a:buFont typeface="Symbol" pitchFamily="2" charset="2"/>
              <a:buChar char=""/>
            </a:pPr>
            <a:r>
              <a:rPr lang="en-US" sz="1800" dirty="0">
                <a:effectLst/>
                <a:latin typeface="Times New Roman" panose="02020603050405020304" pitchFamily="18" charset="0"/>
                <a:ea typeface="Aldine401 BT"/>
              </a:rPr>
              <a:t>Be aware of the citation styles to be used such as APA Referencing Style and maintain consistency in citing your sources.</a:t>
            </a:r>
            <a:endParaRPr lang="en-KE" sz="1800" dirty="0">
              <a:effectLst/>
              <a:latin typeface="Calibri" panose="020F0502020204030204" pitchFamily="34" charset="0"/>
              <a:ea typeface="Calibri" panose="020F0502020204030204" pitchFamily="34" charset="0"/>
            </a:endParaRPr>
          </a:p>
          <a:p>
            <a:pPr marL="342900" lvl="0" indent="-342900" algn="just">
              <a:lnSpc>
                <a:spcPct val="150000"/>
              </a:lnSpc>
              <a:spcAft>
                <a:spcPts val="1000"/>
              </a:spcAft>
              <a:buFont typeface="Symbol" pitchFamily="2" charset="2"/>
              <a:buChar char=""/>
            </a:pPr>
            <a:r>
              <a:rPr lang="en-US" sz="1800" dirty="0">
                <a:effectLst/>
                <a:latin typeface="Times New Roman" panose="02020603050405020304" pitchFamily="18" charset="0"/>
                <a:ea typeface="Aldine401 BT"/>
              </a:rPr>
              <a:t>Maintain honesty by stating what you read and not misconstrue what the authors under review said. Paraphrase and summarize information from your sources and avoid the practice of lifting or copy-pasting other people’s work and making it look like your own.  						</a:t>
            </a:r>
            <a:endParaRPr lang="en-KE" sz="1800" dirty="0">
              <a:effectLst/>
              <a:latin typeface="Calibri" panose="020F0502020204030204" pitchFamily="34" charset="0"/>
              <a:ea typeface="Calibri" panose="020F0502020204030204" pitchFamily="34" charset="0"/>
            </a:endParaRPr>
          </a:p>
          <a:p>
            <a:endParaRPr lang="en-KE" dirty="0"/>
          </a:p>
        </p:txBody>
      </p:sp>
      <p:cxnSp>
        <p:nvCxnSpPr>
          <p:cNvPr id="4" name="Straight Connector 3">
            <a:extLst>
              <a:ext uri="{FF2B5EF4-FFF2-40B4-BE49-F238E27FC236}">
                <a16:creationId xmlns:a16="http://schemas.microsoft.com/office/drawing/2014/main" id="{A3DE7ADD-47A3-189E-5E72-B750C22AC865}"/>
              </a:ext>
            </a:extLst>
          </p:cNvPr>
          <p:cNvCxnSpPr/>
          <p:nvPr/>
        </p:nvCxnSpPr>
        <p:spPr>
          <a:xfrm>
            <a:off x="11726915"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2025AE81-1DBA-67CA-01F4-4598E9B9997A}"/>
              </a:ext>
            </a:extLst>
          </p:cNvPr>
          <p:cNvCxnSpPr/>
          <p:nvPr/>
        </p:nvCxnSpPr>
        <p:spPr>
          <a:xfrm>
            <a:off x="11921356"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6FEC941F-D031-1F55-4C49-4969A9C8A5F6}"/>
              </a:ext>
            </a:extLst>
          </p:cNvPr>
          <p:cNvSpPr/>
          <p:nvPr/>
        </p:nvSpPr>
        <p:spPr>
          <a:xfrm rot="16200000" flipH="1">
            <a:off x="304014" y="610877"/>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677616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9512A-1709-394D-3E4C-DA582BCAD084}"/>
              </a:ext>
            </a:extLst>
          </p:cNvPr>
          <p:cNvSpPr>
            <a:spLocks noGrp="1"/>
          </p:cNvSpPr>
          <p:nvPr>
            <p:ph type="title"/>
          </p:nvPr>
        </p:nvSpPr>
        <p:spPr>
          <a:xfrm>
            <a:off x="838200" y="956442"/>
            <a:ext cx="10515600" cy="854075"/>
          </a:xfrm>
        </p:spPr>
        <p:txBody>
          <a:bodyPr>
            <a:normAutofit fontScale="90000"/>
          </a:bodyPr>
          <a:lstStyle/>
          <a:p>
            <a:br>
              <a:rPr lang="en-US" sz="1800" b="1" dirty="0">
                <a:effectLst/>
                <a:latin typeface="Arial" panose="020B0604020202020204" pitchFamily="34" charset="0"/>
                <a:ea typeface="Aldine401 BT"/>
                <a:cs typeface="Times New Roman" panose="02020603050405020304" pitchFamily="18" charset="0"/>
              </a:rPr>
            </a:br>
            <a:r>
              <a:rPr lang="en-US" sz="2700" b="1" dirty="0">
                <a:effectLst/>
                <a:latin typeface="Arial" panose="020B0604020202020204" pitchFamily="34" charset="0"/>
                <a:ea typeface="Aldine401 BT"/>
                <a:cs typeface="Times New Roman" panose="02020603050405020304" pitchFamily="18" charset="0"/>
              </a:rPr>
              <a:t>The Theoretical Framework</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C5308EA-5F14-2664-41FD-5E7C674670A7}"/>
              </a:ext>
            </a:extLst>
          </p:cNvPr>
          <p:cNvSpPr>
            <a:spLocks noGrp="1"/>
          </p:cNvSpPr>
          <p:nvPr>
            <p:ph idx="1"/>
          </p:nvPr>
        </p:nvSpPr>
        <p:spPr>
          <a:xfrm>
            <a:off x="838200" y="1620729"/>
            <a:ext cx="10515600" cy="5083887"/>
          </a:xfrm>
        </p:spPr>
        <p:txBody>
          <a:bodyPr/>
          <a:lstStyle/>
          <a:p>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theoretical framework is one of the key sections of the literature review.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theoretical framework consists of concepts, together with their definitions, and existing theory/theories that are used for your particular study. </a:t>
            </a:r>
          </a:p>
          <a:p>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introduces and describes the theor</a:t>
            </a:r>
            <a:r>
              <a:rPr lang="en-US" sz="2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models</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explain why the research problem under study exists.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Theories are formulated to explain, predict and understand phenomena and</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theoretical framework is the structure that can hold or support  of a research study.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theoretical framework is not something that is found readily available in the literature. You must review course readings and pertinent research literature for theories and models that are relevant to the research problem you are investigating.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selection of a theory should depend on its appropriateness, ease of application, and explanatory power.</a:t>
            </a:r>
            <a:endParaRPr lang="en-KE" sz="2200" dirty="0">
              <a:effectLst/>
              <a:latin typeface="Times New Roman" panose="02020603050405020304" pitchFamily="18" charset="0"/>
              <a:ea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1DD09B4B-839F-D876-F685-175691C52386}"/>
              </a:ext>
            </a:extLst>
          </p:cNvPr>
          <p:cNvCxnSpPr/>
          <p:nvPr/>
        </p:nvCxnSpPr>
        <p:spPr>
          <a:xfrm>
            <a:off x="11716405" y="6213"/>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557E71AA-C25D-7E99-D476-58EABC363D3B}"/>
              </a:ext>
            </a:extLst>
          </p:cNvPr>
          <p:cNvCxnSpPr/>
          <p:nvPr/>
        </p:nvCxnSpPr>
        <p:spPr>
          <a:xfrm>
            <a:off x="11931867" y="6213"/>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C5A09CCE-3251-2E9B-943C-E14FB1A508F1}"/>
              </a:ext>
            </a:extLst>
          </p:cNvPr>
          <p:cNvSpPr/>
          <p:nvPr/>
        </p:nvSpPr>
        <p:spPr>
          <a:xfrm rot="16200000" flipH="1">
            <a:off x="304014" y="639853"/>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957506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D8D7E3-EA8C-AC1B-24B8-BE1E4CEA1ECF}"/>
              </a:ext>
            </a:extLst>
          </p:cNvPr>
          <p:cNvSpPr>
            <a:spLocks noGrp="1"/>
          </p:cNvSpPr>
          <p:nvPr>
            <p:ph idx="1"/>
          </p:nvPr>
        </p:nvSpPr>
        <p:spPr>
          <a:xfrm>
            <a:off x="838200" y="441434"/>
            <a:ext cx="10515600" cy="5735529"/>
          </a:xfrm>
        </p:spPr>
        <p:txBody>
          <a:bodyPr>
            <a:normAutofit fontScale="85000" lnSpcReduction="10000"/>
          </a:bodyPr>
          <a:lstStyle/>
          <a:p>
            <a:pPr marL="342900" lvl="0" indent="-342900" algn="just">
              <a:lnSpc>
                <a:spcPts val="1800"/>
              </a:lnSpc>
              <a:buFont typeface="+mj-lt"/>
              <a:buAutoNum type="arabicPeriod"/>
              <a:tabLst>
                <a:tab pos="457200" algn="l"/>
              </a:tabLst>
            </a:pPr>
            <a:endPar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400"/>
              </a:spcBef>
              <a:spcAft>
                <a:spcPts val="600"/>
              </a:spcAft>
              <a:buNone/>
              <a:tabLst>
                <a:tab pos="457200" algn="l"/>
              </a:tabLst>
            </a:pPr>
            <a:r>
              <a:rPr lang="en-KE" sz="2400" b="1" dirty="0">
                <a:solidFill>
                  <a:srgbClr val="000000"/>
                </a:solidFill>
                <a:effectLst/>
                <a:latin typeface="Times New Roman" panose="02020603050405020304" pitchFamily="18" charset="0"/>
                <a:ea typeface="Times New Roman" panose="02020603050405020304" pitchFamily="18" charset="0"/>
              </a:rPr>
              <a:t>The theoretical framework strengthens the study in the following ways</a:t>
            </a:r>
            <a:r>
              <a:rPr lang="en-KE" sz="2400" b="1" dirty="0">
                <a:solidFill>
                  <a:srgbClr val="000000"/>
                </a:solidFill>
                <a:latin typeface="Times New Roman" panose="02020603050405020304" pitchFamily="18" charset="0"/>
                <a:ea typeface="Times New Roman" panose="02020603050405020304" pitchFamily="18" charset="0"/>
              </a:rPr>
              <a:t>:</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400"/>
              </a:spcBef>
              <a:spcAft>
                <a:spcPts val="600"/>
              </a:spcAft>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explicit statement of theoretical assumptions permits the reader to evaluate them critically.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400"/>
              </a:spcBef>
              <a:spcAft>
                <a:spcPts val="600"/>
              </a:spcAft>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theoretical framework connects the researcher to existing knowledge. Guided by a relevant theory, you are given a basis for your hypotheses and choice of research methods.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400"/>
              </a:spcBef>
              <a:spcAft>
                <a:spcPts val="600"/>
              </a:spcAft>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Articulating the theoretical assumptions of a research study forces you to address questions of why and how. It permits you to move from simply describing a phenomenon observed to generalizing about various aspects of that phenomenon.</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400"/>
              </a:spcBef>
              <a:spcAft>
                <a:spcPts val="600"/>
              </a:spcAft>
              <a:buFont typeface="+mj-lt"/>
              <a:buAutoNum type="arabicPeriod"/>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Having a theory helps you to identify the limits to those generalizations. A theoretical framework specifies which key variables influence a phenomenon of interest. It alerts you to examine how those key variables might differ and under what circumstances.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6" name="Straight Connector 5">
            <a:extLst>
              <a:ext uri="{FF2B5EF4-FFF2-40B4-BE49-F238E27FC236}">
                <a16:creationId xmlns:a16="http://schemas.microsoft.com/office/drawing/2014/main" id="{3A0BC92E-63C7-0BEF-B83F-9099CD6EE29B}"/>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7" name="Straight Connector 6">
            <a:extLst>
              <a:ext uri="{FF2B5EF4-FFF2-40B4-BE49-F238E27FC236}">
                <a16:creationId xmlns:a16="http://schemas.microsoft.com/office/drawing/2014/main" id="{ACFC444A-95C2-73F9-D207-A0410E700E43}"/>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8" name="Half-frame 7">
            <a:extLst>
              <a:ext uri="{FF2B5EF4-FFF2-40B4-BE49-F238E27FC236}">
                <a16:creationId xmlns:a16="http://schemas.microsoft.com/office/drawing/2014/main" id="{89946B85-22F4-04E8-517A-DD4CFB7B810C}"/>
              </a:ext>
            </a:extLst>
          </p:cNvPr>
          <p:cNvSpPr/>
          <p:nvPr/>
        </p:nvSpPr>
        <p:spPr>
          <a:xfrm rot="16200000" flipH="1">
            <a:off x="280366" y="44271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956539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094719-8D93-25D7-4E82-735E7CE59C3D}"/>
              </a:ext>
            </a:extLst>
          </p:cNvPr>
          <p:cNvSpPr>
            <a:spLocks noGrp="1"/>
          </p:cNvSpPr>
          <p:nvPr>
            <p:ph idx="1"/>
          </p:nvPr>
        </p:nvSpPr>
        <p:spPr>
          <a:xfrm>
            <a:off x="838200" y="777766"/>
            <a:ext cx="10515600" cy="5399197"/>
          </a:xfrm>
        </p:spPr>
        <p:txBody>
          <a:bodyPr>
            <a:normAutofit fontScale="92500"/>
          </a:bodyPr>
          <a:lstStyle/>
          <a:p>
            <a:pPr marL="0" lvl="0" indent="0">
              <a:lnSpc>
                <a:spcPct val="200000"/>
              </a:lnSpc>
              <a:spcBef>
                <a:spcPts val="400"/>
              </a:spcBef>
              <a:spcAft>
                <a:spcPts val="600"/>
              </a:spcAft>
              <a:buNone/>
              <a:tabLst>
                <a:tab pos="457200" algn="l"/>
              </a:tabLs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Strategies for Developing the Theoretical Framework</a:t>
            </a:r>
            <a:endParaRPr lang="en-KE"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200000"/>
              </a:lnSpc>
              <a:spcBef>
                <a:spcPts val="400"/>
              </a:spcBef>
              <a:spcAft>
                <a:spcPts val="600"/>
              </a:spcAft>
              <a:buFont typeface="+mj-lt"/>
              <a:buAutoNum type="arabicPeriod"/>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Examine your </a:t>
            </a: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a:t>
            </a: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title and research problem</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research problem anchors your entire study and forms the basis from which you construct your theoretical framework.</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200000"/>
              </a:lnSpc>
              <a:spcBef>
                <a:spcPts val="400"/>
              </a:spcBef>
              <a:spcAft>
                <a:spcPts val="600"/>
              </a:spcAft>
              <a:buFont typeface="+mj-lt"/>
              <a:buAutoNum type="arabicPeriod"/>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Brainstorm on what you consider to be the key variables in your research</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Answer the question, what factors contribute to the presumed effect?</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200000"/>
              </a:lnSpc>
              <a:spcBef>
                <a:spcPts val="400"/>
              </a:spcBef>
              <a:spcAft>
                <a:spcPts val="600"/>
              </a:spcAft>
              <a:buFont typeface="+mj-lt"/>
              <a:buAutoNum type="arabicPeriod"/>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Review related literature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to find answers to your research question.</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6" name="Straight Connector 5">
            <a:extLst>
              <a:ext uri="{FF2B5EF4-FFF2-40B4-BE49-F238E27FC236}">
                <a16:creationId xmlns:a16="http://schemas.microsoft.com/office/drawing/2014/main" id="{76491979-D01E-AC8B-9F2B-615945686AC3}"/>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7" name="Straight Connector 6">
            <a:extLst>
              <a:ext uri="{FF2B5EF4-FFF2-40B4-BE49-F238E27FC236}">
                <a16:creationId xmlns:a16="http://schemas.microsoft.com/office/drawing/2014/main" id="{6A3FB469-26B7-AF0A-2F66-89F2D94688E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8" name="Half-frame 7">
            <a:extLst>
              <a:ext uri="{FF2B5EF4-FFF2-40B4-BE49-F238E27FC236}">
                <a16:creationId xmlns:a16="http://schemas.microsoft.com/office/drawing/2014/main" id="{7F167A53-3F95-459D-9070-2C3A08EF24F5}"/>
              </a:ext>
            </a:extLst>
          </p:cNvPr>
          <p:cNvSpPr/>
          <p:nvPr/>
        </p:nvSpPr>
        <p:spPr>
          <a:xfrm rot="16200000" flipH="1">
            <a:off x="348683" y="715981"/>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2991216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623D4B-D13A-D6ED-261C-01359D5E8E20}"/>
              </a:ext>
            </a:extLst>
          </p:cNvPr>
          <p:cNvSpPr>
            <a:spLocks noGrp="1"/>
          </p:cNvSpPr>
          <p:nvPr>
            <p:ph idx="1"/>
          </p:nvPr>
        </p:nvSpPr>
        <p:spPr>
          <a:xfrm>
            <a:off x="838200" y="1114097"/>
            <a:ext cx="10515600" cy="5062866"/>
          </a:xfrm>
        </p:spPr>
        <p:txBody>
          <a:bodyPr>
            <a:normAutofit fontScale="92500" lnSpcReduction="10000"/>
          </a:bodyPr>
          <a:lstStyle/>
          <a:p>
            <a:pPr marL="0" lvl="0" indent="0">
              <a:lnSpc>
                <a:spcPct val="200000"/>
              </a:lnSpc>
              <a:spcBef>
                <a:spcPts val="400"/>
              </a:spcBef>
              <a:spcAft>
                <a:spcPts val="600"/>
              </a:spcAft>
              <a:buNone/>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List the constructs and variables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that might be relevant to your study. Group these variables into independent and dependent categories.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200000"/>
              </a:lnSpc>
              <a:spcBef>
                <a:spcPts val="400"/>
              </a:spcBef>
              <a:spcAft>
                <a:spcPts val="600"/>
              </a:spcAft>
              <a:buNone/>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Review the key social science theories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[usually introduced to you in your course readings] and choose the theory or theories that can best explain the relationships between the key variables in your 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200000"/>
              </a:lnSpc>
              <a:spcBef>
                <a:spcPts val="400"/>
              </a:spcBef>
              <a:spcAft>
                <a:spcPts val="600"/>
              </a:spcAft>
              <a:buNone/>
              <a:tabLst>
                <a:tab pos="457200" algn="l"/>
              </a:tabLst>
            </a:pPr>
            <a:r>
              <a:rPr lang="en-KE"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Discuss the assumptions or propositions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this theory and point out their relevance to your research.</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BC1E601D-759D-4417-107D-CC9787399ACF}"/>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C58B1C69-F049-AB6B-849B-A41A93A7648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A86C69F4-865C-4E90-A6F0-12D7A471BFCF}"/>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2125675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60F396-D5AE-78FE-9865-26EF8CC8A060}"/>
              </a:ext>
            </a:extLst>
          </p:cNvPr>
          <p:cNvSpPr>
            <a:spLocks noGrp="1"/>
          </p:cNvSpPr>
          <p:nvPr>
            <p:ph idx="1"/>
          </p:nvPr>
        </p:nvSpPr>
        <p:spPr>
          <a:xfrm>
            <a:off x="838200" y="872360"/>
            <a:ext cx="10515600" cy="5304604"/>
          </a:xfrm>
        </p:spPr>
        <p:txBody>
          <a:bodyPr>
            <a:normAutofit lnSpcReduction="10000"/>
          </a:bodyPr>
          <a:lstStyle/>
          <a:p>
            <a:pPr marL="0" indent="0" algn="just">
              <a:lnSpc>
                <a:spcPct val="150000"/>
              </a:lnSpc>
              <a:buNone/>
            </a:pPr>
            <a:r>
              <a:rPr lang="en-US" sz="1800" b="1" dirty="0">
                <a:effectLst/>
                <a:latin typeface="Arial" panose="020B0604020202020204" pitchFamily="34" charset="0"/>
                <a:ea typeface="Aldine401 BT"/>
                <a:cs typeface="Times New Roman" panose="02020603050405020304" pitchFamily="18" charset="0"/>
              </a:rPr>
              <a:t>The Conceptual Framework</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effectLst/>
                <a:latin typeface="Times New Roman" panose="02020603050405020304" pitchFamily="18" charset="0"/>
                <a:ea typeface="Aldine401 BT"/>
                <a:cs typeface="Times New Roman" panose="02020603050405020304" pitchFamily="18" charset="0"/>
              </a:rPr>
              <a:t>Another key section of the literature review is the conceptual framework. A conceptual framework represents the researcher’s understanding or synthesis of the relationship between the variables in the study and how they connect with the study. </a:t>
            </a:r>
          </a:p>
          <a:p>
            <a:pPr algn="just">
              <a:lnSpc>
                <a:spcPct val="150000"/>
              </a:lnSpc>
            </a:pPr>
            <a:r>
              <a:rPr lang="en-US" sz="2000" dirty="0">
                <a:effectLst/>
                <a:latin typeface="Times New Roman" panose="02020603050405020304" pitchFamily="18" charset="0"/>
                <a:ea typeface="Aldine401 BT"/>
                <a:cs typeface="Times New Roman" panose="02020603050405020304" pitchFamily="18" charset="0"/>
              </a:rPr>
              <a:t>This means that when designing the conceptual framework, one must first identify the key variables of the study and then seek to show how they relate with one another. The main variables are the independent variable, the dependent variable and the moderating or mediating variable. </a:t>
            </a:r>
          </a:p>
          <a:p>
            <a:pPr algn="just">
              <a:lnSpc>
                <a:spcPct val="150000"/>
              </a:lnSpc>
            </a:pPr>
            <a:r>
              <a:rPr lang="en-US" sz="2000" dirty="0">
                <a:effectLst/>
                <a:latin typeface="Times New Roman" panose="02020603050405020304" pitchFamily="18" charset="0"/>
                <a:ea typeface="Aldine401 BT"/>
                <a:cs typeface="Times New Roman" panose="02020603050405020304" pitchFamily="18" charset="0"/>
              </a:rPr>
              <a:t>The conceptual framework is usually presented in a diagrammatical format to illustrate the relationship between these variables. When creating the conceptual framework, the researcher is mainly informed by the study’s research problem and the literature that they have made reference to when establishing the research gap for the study.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2F66C87B-0007-BECA-AA1A-65EEC464CA00}"/>
              </a:ext>
            </a:extLst>
          </p:cNvPr>
          <p:cNvSpPr/>
          <p:nvPr/>
        </p:nvSpPr>
        <p:spPr>
          <a:xfrm rot="16200000" flipH="1">
            <a:off x="304014" y="600366"/>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cxnSp>
        <p:nvCxnSpPr>
          <p:cNvPr id="5" name="Straight Connector 4">
            <a:extLst>
              <a:ext uri="{FF2B5EF4-FFF2-40B4-BE49-F238E27FC236}">
                <a16:creationId xmlns:a16="http://schemas.microsoft.com/office/drawing/2014/main" id="{5D6410B1-3809-D40E-CF60-FB2A33B77C45}"/>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6" name="Straight Connector 5">
            <a:extLst>
              <a:ext uri="{FF2B5EF4-FFF2-40B4-BE49-F238E27FC236}">
                <a16:creationId xmlns:a16="http://schemas.microsoft.com/office/drawing/2014/main" id="{C4C20496-F922-0345-AEE3-EFF3E5B571D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843458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C2CE10-129E-18CD-3CC8-F70808ED3500}"/>
              </a:ext>
            </a:extLst>
          </p:cNvPr>
          <p:cNvSpPr>
            <a:spLocks noGrp="1"/>
          </p:cNvSpPr>
          <p:nvPr>
            <p:ph idx="1"/>
          </p:nvPr>
        </p:nvSpPr>
        <p:spPr>
          <a:xfrm>
            <a:off x="838200" y="1156138"/>
            <a:ext cx="10515600" cy="5020825"/>
          </a:xfrm>
        </p:spPr>
        <p:txBody>
          <a:bodyPr/>
          <a:lstStyle/>
          <a:p>
            <a:pPr marL="0" indent="0" algn="just">
              <a:lnSpc>
                <a:spcPct val="130000"/>
              </a:lnSpc>
              <a:spcBef>
                <a:spcPts val="600"/>
              </a:spcBef>
              <a:spcAft>
                <a:spcPts val="600"/>
              </a:spcAft>
              <a:buNone/>
            </a:pPr>
            <a:r>
              <a:rPr lang="en-KE" sz="2400" b="1" dirty="0">
                <a:effectLst/>
                <a:latin typeface="Arial" panose="020B0604020202020204" pitchFamily="34" charset="0"/>
                <a:ea typeface="Aldine401 BT"/>
              </a:rPr>
              <a:t>Common Mistakes in Reviewing Literature</a:t>
            </a:r>
            <a:r>
              <a:rPr lang="en-KE" sz="2400" dirty="0">
                <a:effectLst/>
              </a:rPr>
              <a:t> </a:t>
            </a:r>
            <a:endParaRPr lang="en-KE" sz="2400" dirty="0">
              <a:effectLst/>
              <a:latin typeface="Times New Roman" panose="02020603050405020304" pitchFamily="18" charset="0"/>
              <a:ea typeface="Aldine401 BT"/>
              <a:cs typeface="Times New Roman" panose="02020603050405020304" pitchFamily="18" charset="0"/>
            </a:endParaRPr>
          </a:p>
          <a:p>
            <a:pPr algn="just">
              <a:lnSpc>
                <a:spcPct val="130000"/>
              </a:lnSpc>
              <a:spcBef>
                <a:spcPts val="6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Unless literature review is systematic and critical, it may not be able to meet the threshold that is required of research work. There are some common mistakes that </a:t>
            </a:r>
            <a:r>
              <a:rPr lang="en-US" sz="2400" dirty="0">
                <a:effectLst/>
                <a:latin typeface="Times New Roman" panose="02020603050405020304" pitchFamily="18" charset="0"/>
                <a:ea typeface="Aldine401 BT"/>
                <a:cs typeface="Times New Roman" panose="02020603050405020304" pitchFamily="18" charset="0"/>
              </a:rPr>
              <a:t>may affect a</a:t>
            </a:r>
            <a:r>
              <a:rPr lang="en-KE" sz="2400" dirty="0">
                <a:effectLst/>
                <a:latin typeface="Times New Roman" panose="02020603050405020304" pitchFamily="18" charset="0"/>
                <a:ea typeface="Aldine401 BT"/>
                <a:cs typeface="Times New Roman" panose="02020603050405020304" pitchFamily="18" charset="0"/>
              </a:rPr>
              <a:t> review of literature. They are as follows: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30000"/>
              </a:lnSpc>
              <a:spcBef>
                <a:spcPts val="600"/>
              </a:spcBef>
              <a:spcAft>
                <a:spcPts val="600"/>
              </a:spcAft>
            </a:pPr>
            <a:r>
              <a:rPr lang="en-US" sz="2400" dirty="0">
                <a:effectLst/>
                <a:latin typeface="Times New Roman" panose="02020603050405020304" pitchFamily="18" charset="0"/>
                <a:ea typeface="Aldine401 BT"/>
              </a:rPr>
              <a:t>Failure of the researcher to relate clearly the findings of the studies reviewed with the research being carried out; this ends up yielding a disjointed literature review that fails to connect to the current study.</a:t>
            </a:r>
            <a:endParaRPr lang="en-KE" sz="2400" dirty="0">
              <a:effectLst/>
              <a:latin typeface="Calibri" panose="020F0502020204030204" pitchFamily="34" charset="0"/>
              <a:ea typeface="Calibri" panose="020F0502020204030204" pitchFamily="34" charset="0"/>
            </a:endParaRPr>
          </a:p>
          <a:p>
            <a:endParaRPr lang="en-KE" dirty="0"/>
          </a:p>
        </p:txBody>
      </p:sp>
      <p:cxnSp>
        <p:nvCxnSpPr>
          <p:cNvPr id="4" name="Straight Connector 3">
            <a:extLst>
              <a:ext uri="{FF2B5EF4-FFF2-40B4-BE49-F238E27FC236}">
                <a16:creationId xmlns:a16="http://schemas.microsoft.com/office/drawing/2014/main" id="{E93D4C61-C356-884E-F391-07A76CDB2E96}"/>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78C45684-B33D-DB71-8137-D89D24A79A95}"/>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2F289835-6D95-57FD-C5F9-00AE0F27734A}"/>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3138394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4FE895-3E40-D433-B29A-5D555D57A93C}"/>
              </a:ext>
            </a:extLst>
          </p:cNvPr>
          <p:cNvSpPr>
            <a:spLocks noGrp="1"/>
          </p:cNvSpPr>
          <p:nvPr>
            <p:ph idx="1"/>
          </p:nvPr>
        </p:nvSpPr>
        <p:spPr>
          <a:xfrm>
            <a:off x="714704" y="1019503"/>
            <a:ext cx="10515600" cy="4894701"/>
          </a:xfrm>
        </p:spPr>
        <p:txBody>
          <a:bodyPr>
            <a:normAutofit fontScale="92500" lnSpcReduction="10000"/>
          </a:bodyPr>
          <a:lstStyle/>
          <a:p>
            <a:pPr marL="342900" lvl="0" indent="-342900" algn="just">
              <a:lnSpc>
                <a:spcPct val="130000"/>
              </a:lnSpc>
              <a:spcBef>
                <a:spcPts val="600"/>
              </a:spcBef>
              <a:spcAft>
                <a:spcPts val="600"/>
              </a:spcAft>
              <a:buFont typeface="Symbol" pitchFamily="2" charset="2"/>
              <a:buChar char=""/>
            </a:pPr>
            <a:r>
              <a:rPr lang="en-US" sz="2200" dirty="0">
                <a:effectLst/>
                <a:latin typeface="Times New Roman" panose="02020603050405020304" pitchFamily="18" charset="0"/>
                <a:ea typeface="Aldine401 BT"/>
              </a:rPr>
              <a:t>When the researcher fails to use the best sources in reviewing one’s research problem, it ends up failing to synchronize with the study hence the study becomes fallacious. To curb this, the researcher should take time to analyze sources and choose the best sources for review in order to make his work viable.</a:t>
            </a:r>
            <a:endParaRPr lang="en-KE" sz="2200" dirty="0">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200" dirty="0">
                <a:effectLst/>
                <a:latin typeface="Times New Roman" panose="02020603050405020304" pitchFamily="18" charset="0"/>
                <a:ea typeface="Aldine401 BT"/>
              </a:rPr>
              <a:t>Uncritically accepting another person’s research findings as valid rather than subjecting them to a critical analysis.</a:t>
            </a:r>
            <a:endParaRPr lang="en-KE" sz="2200" dirty="0">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200" dirty="0">
                <a:effectLst/>
                <a:latin typeface="Times New Roman" panose="02020603050405020304" pitchFamily="18" charset="0"/>
                <a:ea typeface="Aldine401 BT"/>
              </a:rPr>
              <a:t>Failure to report the search procedures used in the article.</a:t>
            </a:r>
            <a:endParaRPr lang="en-KE" sz="2200" dirty="0">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200" dirty="0">
                <a:effectLst/>
                <a:latin typeface="Times New Roman" panose="02020603050405020304" pitchFamily="18" charset="0"/>
                <a:ea typeface="Aldine401 BT"/>
              </a:rPr>
              <a:t>Lifting the entire work belonging to another author and making it look like one’s own (plagiarism).</a:t>
            </a:r>
            <a:endParaRPr lang="en-KE" sz="2200" dirty="0">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200" dirty="0">
                <a:effectLst/>
                <a:latin typeface="Times New Roman" panose="02020603050405020304" pitchFamily="18" charset="0"/>
                <a:ea typeface="Aldine401 BT"/>
              </a:rPr>
              <a:t>Failure to consider contrary findings and alternative interpretations in the synthesis of quantitative literature.</a:t>
            </a:r>
            <a:endParaRPr lang="en-KE" sz="2200" dirty="0">
              <a:effectLst/>
              <a:latin typeface="Calibri" panose="020F0502020204030204" pitchFamily="34" charset="0"/>
              <a:ea typeface="Calibri" panose="020F0502020204030204" pitchFamily="34" charset="0"/>
            </a:endParaRPr>
          </a:p>
          <a:p>
            <a:endParaRPr lang="en-KE" dirty="0"/>
          </a:p>
        </p:txBody>
      </p:sp>
      <p:cxnSp>
        <p:nvCxnSpPr>
          <p:cNvPr id="4" name="Straight Connector 3">
            <a:extLst>
              <a:ext uri="{FF2B5EF4-FFF2-40B4-BE49-F238E27FC236}">
                <a16:creationId xmlns:a16="http://schemas.microsoft.com/office/drawing/2014/main" id="{2C6E5E7B-5D13-4C65-DFCE-9D150943AF86}"/>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C9627FA5-FC7D-A5BF-7E00-C9F18715A3B3}"/>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F9C3DCBF-FE1C-8D73-FB49-7D0FDD647A88}"/>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764494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DFD9A-8E45-2AE8-C8C9-B0456CD530EC}"/>
              </a:ext>
            </a:extLst>
          </p:cNvPr>
          <p:cNvSpPr>
            <a:spLocks noGrp="1"/>
          </p:cNvSpPr>
          <p:nvPr>
            <p:ph type="title"/>
          </p:nvPr>
        </p:nvSpPr>
        <p:spPr>
          <a:xfrm>
            <a:off x="861849" y="1086626"/>
            <a:ext cx="10515600" cy="1325563"/>
          </a:xfrm>
        </p:spPr>
        <p:txBody>
          <a:bodyPr/>
          <a:lstStyle/>
          <a:p>
            <a:r>
              <a:rPr lang="en-KE" sz="2400" b="1" dirty="0">
                <a:effectLst/>
                <a:latin typeface="Arial" panose="020B0604020202020204" pitchFamily="34" charset="0"/>
                <a:ea typeface="Calibri" panose="020F0502020204030204" pitchFamily="34" charset="0"/>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CCFD5B2-346B-2DDE-5D04-C0E1E083FF3E}"/>
              </a:ext>
            </a:extLst>
          </p:cNvPr>
          <p:cNvSpPr>
            <a:spLocks noGrp="1"/>
          </p:cNvSpPr>
          <p:nvPr>
            <p:ph idx="1"/>
          </p:nvPr>
        </p:nvSpPr>
        <p:spPr/>
        <p:txBody>
          <a:bodyPr/>
          <a:lstStyle/>
          <a:p>
            <a:pPr marL="0" indent="0" algn="just">
              <a:lnSpc>
                <a:spcPct val="130000"/>
              </a:lnSpc>
              <a:spcBef>
                <a:spcPts val="600"/>
              </a:spcBef>
              <a:spcAft>
                <a:spcPts val="600"/>
              </a:spcAft>
              <a:buNone/>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This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lesson</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has focused on the following key issues: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Aldine401 BT"/>
              <a:buAutoNum type="arabicPeriod"/>
            </a:pPr>
            <a:r>
              <a:rPr lang="en-US" sz="2200" dirty="0">
                <a:solidFill>
                  <a:srgbClr val="000000"/>
                </a:solidFill>
                <a:effectLst/>
                <a:latin typeface="Times New Roman" panose="02020603050405020304" pitchFamily="18" charset="0"/>
                <a:ea typeface="Aldine401 BT"/>
                <a:cs typeface="Aldine401 BT"/>
              </a:rPr>
              <a:t>The purpose of writing a literature review</a:t>
            </a:r>
            <a:endParaRPr lang="en-KE" sz="22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200" dirty="0">
                <a:solidFill>
                  <a:srgbClr val="000000"/>
                </a:solidFill>
                <a:effectLst/>
                <a:latin typeface="Times New Roman" panose="02020603050405020304" pitchFamily="18" charset="0"/>
                <a:ea typeface="Aldine401 BT"/>
                <a:cs typeface="Aldine401 BT"/>
              </a:rPr>
              <a:t>The steps taken when writing a literature review</a:t>
            </a:r>
          </a:p>
          <a:p>
            <a:pPr marL="342900" lvl="0" indent="-342900" algn="just">
              <a:lnSpc>
                <a:spcPct val="130000"/>
              </a:lnSpc>
              <a:spcBef>
                <a:spcPts val="600"/>
              </a:spcBef>
              <a:spcAft>
                <a:spcPts val="600"/>
              </a:spcAft>
              <a:buFont typeface="Aldine401 BT"/>
              <a:buAutoNum type="arabicPeriod"/>
            </a:pPr>
            <a:r>
              <a:rPr lang="en-US" sz="2200" dirty="0">
                <a:solidFill>
                  <a:srgbClr val="000000"/>
                </a:solidFill>
                <a:latin typeface="Times New Roman" panose="02020603050405020304" pitchFamily="18" charset="0"/>
                <a:ea typeface="Aldine401 BT"/>
                <a:cs typeface="Aldine401 BT"/>
              </a:rPr>
              <a:t>Different sections of a literature review</a:t>
            </a:r>
            <a:endParaRPr lang="en-KE" sz="22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200" dirty="0">
                <a:solidFill>
                  <a:srgbClr val="000000"/>
                </a:solidFill>
                <a:effectLst/>
                <a:latin typeface="Times New Roman" panose="02020603050405020304" pitchFamily="18" charset="0"/>
                <a:ea typeface="Aldine401 BT"/>
                <a:cs typeface="Aldine401 BT"/>
              </a:rPr>
              <a:t>Common mistakes when reviewing literature</a:t>
            </a:r>
            <a:endParaRPr lang="en-KE" sz="22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200" dirty="0">
                <a:solidFill>
                  <a:srgbClr val="000000"/>
                </a:solidFill>
                <a:effectLst/>
                <a:latin typeface="Times New Roman" panose="02020603050405020304" pitchFamily="18" charset="0"/>
                <a:ea typeface="Aldine401 BT"/>
                <a:cs typeface="Aldine401 BT"/>
              </a:rPr>
              <a:t>The significance of a theoretical framework and a conceptual framework in the literature review</a:t>
            </a:r>
            <a:endParaRPr lang="en-KE" sz="2200" dirty="0">
              <a:effectLst/>
              <a:latin typeface="Calibri" panose="020F0502020204030204" pitchFamily="34" charset="0"/>
              <a:ea typeface="Aldine401 BT"/>
              <a:cs typeface="Aldine401 BT"/>
            </a:endParaRPr>
          </a:p>
          <a:p>
            <a:endParaRPr lang="en-KE" dirty="0"/>
          </a:p>
        </p:txBody>
      </p:sp>
      <p:cxnSp>
        <p:nvCxnSpPr>
          <p:cNvPr id="4" name="Straight Connector 3">
            <a:extLst>
              <a:ext uri="{FF2B5EF4-FFF2-40B4-BE49-F238E27FC236}">
                <a16:creationId xmlns:a16="http://schemas.microsoft.com/office/drawing/2014/main" id="{3DD90869-09D9-F0B9-7EF1-B8293C34191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606F3867-5BAF-6C05-AA92-E844E3BEE549}"/>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F47050F8-8863-F50F-CF1B-7F7B2F1CA93E}"/>
              </a:ext>
            </a:extLst>
          </p:cNvPr>
          <p:cNvSpPr/>
          <p:nvPr/>
        </p:nvSpPr>
        <p:spPr>
          <a:xfrm rot="16200000" flipH="1">
            <a:off x="180519" y="76853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2326196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14A1B-D57A-5BA0-4487-81F518B6C305}"/>
              </a:ext>
            </a:extLst>
          </p:cNvPr>
          <p:cNvSpPr>
            <a:spLocks noGrp="1"/>
          </p:cNvSpPr>
          <p:nvPr>
            <p:ph type="title"/>
          </p:nvPr>
        </p:nvSpPr>
        <p:spPr/>
        <p:txBody>
          <a:bodyPr>
            <a:normAutofit/>
          </a:bodyPr>
          <a:lstStyle/>
          <a:p>
            <a:r>
              <a:rPr lang="en-KE" sz="2800" b="1" dirty="0">
                <a:latin typeface="Arial" panose="020B0604020202020204" pitchFamily="34" charset="0"/>
                <a:cs typeface="Arial" panose="020B0604020202020204" pitchFamily="34" charset="0"/>
              </a:rPr>
              <a:t>Quiz</a:t>
            </a:r>
          </a:p>
        </p:txBody>
      </p:sp>
      <p:sp>
        <p:nvSpPr>
          <p:cNvPr id="3" name="Content Placeholder 2">
            <a:extLst>
              <a:ext uri="{FF2B5EF4-FFF2-40B4-BE49-F238E27FC236}">
                <a16:creationId xmlns:a16="http://schemas.microsoft.com/office/drawing/2014/main" id="{65121918-BDC9-1F17-2F45-B657624B4577}"/>
              </a:ext>
            </a:extLst>
          </p:cNvPr>
          <p:cNvSpPr>
            <a:spLocks noGrp="1"/>
          </p:cNvSpPr>
          <p:nvPr>
            <p:ph idx="1"/>
          </p:nvPr>
        </p:nvSpPr>
        <p:spPr/>
        <p:txBody>
          <a:bodyPr/>
          <a:lstStyle/>
          <a:p>
            <a:pPr marL="514350" indent="-514350">
              <a:buAutoNum type="arabicPeriod"/>
            </a:pPr>
            <a:r>
              <a:rPr lang="en-KE" dirty="0">
                <a:latin typeface="Times New Roman" panose="02020603050405020304" pitchFamily="18" charset="0"/>
                <a:cs typeface="Times New Roman" panose="02020603050405020304" pitchFamily="18" charset="0"/>
              </a:rPr>
              <a:t>Explain the purpose of a literature review.</a:t>
            </a:r>
          </a:p>
          <a:p>
            <a:pPr marL="514350" indent="-514350">
              <a:buAutoNum type="arabicPeriod"/>
            </a:pPr>
            <a:endParaRPr lang="en-KE" dirty="0">
              <a:latin typeface="Times New Roman" panose="02020603050405020304" pitchFamily="18" charset="0"/>
              <a:cs typeface="Times New Roman" panose="02020603050405020304" pitchFamily="18" charset="0"/>
            </a:endParaRPr>
          </a:p>
          <a:p>
            <a:pPr marL="514350" indent="-514350">
              <a:buAutoNum type="arabicPeriod"/>
            </a:pPr>
            <a:r>
              <a:rPr lang="en-KE" dirty="0">
                <a:latin typeface="Times New Roman" panose="02020603050405020304" pitchFamily="18" charset="0"/>
                <a:cs typeface="Times New Roman" panose="02020603050405020304" pitchFamily="18" charset="0"/>
              </a:rPr>
              <a:t>Discuss the steps that you will follow when writing your literature review.</a:t>
            </a:r>
          </a:p>
          <a:p>
            <a:pPr marL="514350" indent="-514350">
              <a:buAutoNum type="arabicPeriod"/>
            </a:pPr>
            <a:endParaRPr lang="en-KE" dirty="0">
              <a:latin typeface="Times New Roman" panose="02020603050405020304" pitchFamily="18" charset="0"/>
              <a:cs typeface="Times New Roman" panose="02020603050405020304" pitchFamily="18" charset="0"/>
            </a:endParaRPr>
          </a:p>
          <a:p>
            <a:pPr marL="514350" indent="-514350">
              <a:buAutoNum type="arabicPeriod"/>
            </a:pPr>
            <a:r>
              <a:rPr lang="en-KE" dirty="0">
                <a:latin typeface="Times New Roman" panose="02020603050405020304" pitchFamily="18" charset="0"/>
                <a:cs typeface="Times New Roman" panose="02020603050405020304" pitchFamily="18" charset="0"/>
              </a:rPr>
              <a:t>Discuss the importance of the theoretical framework.</a:t>
            </a:r>
          </a:p>
          <a:p>
            <a:pPr marL="514350" indent="-514350">
              <a:buAutoNum type="arabicPeriod"/>
            </a:pPr>
            <a:endParaRPr lang="en-KE" dirty="0"/>
          </a:p>
        </p:txBody>
      </p:sp>
      <p:cxnSp>
        <p:nvCxnSpPr>
          <p:cNvPr id="4" name="Straight Connector 3">
            <a:extLst>
              <a:ext uri="{FF2B5EF4-FFF2-40B4-BE49-F238E27FC236}">
                <a16:creationId xmlns:a16="http://schemas.microsoft.com/office/drawing/2014/main" id="{CE550001-EC1A-DBA7-80AE-FC5D1FA203CB}"/>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D99D0D32-B40D-20AE-C28B-87BE21156FA2}"/>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E9097C61-E4E0-C0FB-0349-688CC9784386}"/>
              </a:ext>
            </a:extLst>
          </p:cNvPr>
          <p:cNvSpPr/>
          <p:nvPr/>
        </p:nvSpPr>
        <p:spPr>
          <a:xfrm rot="16200000" flipH="1">
            <a:off x="296132" y="452621"/>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006694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ED38A-7A4D-C688-5DD6-1D628054A098}"/>
              </a:ext>
            </a:extLst>
          </p:cNvPr>
          <p:cNvSpPr>
            <a:spLocks noGrp="1"/>
          </p:cNvSpPr>
          <p:nvPr>
            <p:ph type="title"/>
          </p:nvPr>
        </p:nvSpPr>
        <p:spPr>
          <a:xfrm>
            <a:off x="838200" y="500063"/>
            <a:ext cx="10515600" cy="897813"/>
          </a:xfrm>
        </p:spPr>
        <p:txBody>
          <a:bodyPr>
            <a:normAutofit/>
          </a:bodyPr>
          <a:lstStyle/>
          <a:p>
            <a:r>
              <a:rPr lang="en-KE" sz="2800" b="1" dirty="0">
                <a:latin typeface="Arial" panose="020B0604020202020204" pitchFamily="34" charset="0"/>
                <a:cs typeface="Arial" panose="020B0604020202020204" pitchFamily="34" charset="0"/>
              </a:rPr>
              <a:t>Answers to the Quiz</a:t>
            </a:r>
          </a:p>
        </p:txBody>
      </p:sp>
      <p:sp>
        <p:nvSpPr>
          <p:cNvPr id="3" name="Content Placeholder 2">
            <a:extLst>
              <a:ext uri="{FF2B5EF4-FFF2-40B4-BE49-F238E27FC236}">
                <a16:creationId xmlns:a16="http://schemas.microsoft.com/office/drawing/2014/main" id="{2BFC7E80-4FBD-3FA9-A333-F63C692D4CBC}"/>
              </a:ext>
            </a:extLst>
          </p:cNvPr>
          <p:cNvSpPr>
            <a:spLocks noGrp="1"/>
          </p:cNvSpPr>
          <p:nvPr>
            <p:ph idx="1"/>
          </p:nvPr>
        </p:nvSpPr>
        <p:spPr>
          <a:xfrm>
            <a:off x="838200" y="1324304"/>
            <a:ext cx="10515600" cy="4852660"/>
          </a:xfrm>
        </p:spPr>
        <p:txBody>
          <a:bodyPr/>
          <a:lstStyle/>
          <a:p>
            <a:pPr marL="514350" indent="-514350">
              <a:buAutoNum type="arabicPeriod"/>
            </a:pPr>
            <a:r>
              <a:rPr lang="en-KE" sz="2400" b="1" dirty="0">
                <a:latin typeface="Arial" panose="020B0604020202020204" pitchFamily="34" charset="0"/>
                <a:cs typeface="Arial" panose="020B0604020202020204" pitchFamily="34" charset="0"/>
              </a:rPr>
              <a:t>Explain the purpose of a literature review</a:t>
            </a:r>
          </a:p>
          <a:p>
            <a:pPr marL="0" indent="0">
              <a:buNone/>
            </a:pPr>
            <a:endParaRPr lang="en-KE" sz="2400" dirty="0">
              <a:latin typeface="Times New Roman" panose="02020603050405020304" pitchFamily="18" charset="0"/>
              <a:cs typeface="Times New Roman" panose="02020603050405020304" pitchFamily="18" charset="0"/>
            </a:endParaRPr>
          </a:p>
          <a:p>
            <a:r>
              <a:rPr lang="en-KE" sz="2400" dirty="0">
                <a:effectLst/>
                <a:latin typeface="Times New Roman" panose="02020603050405020304" pitchFamily="18" charset="0"/>
                <a:ea typeface="Times New Roman" panose="02020603050405020304" pitchFamily="18" charset="0"/>
                <a:cs typeface="Times New Roman" panose="02020603050405020304" pitchFamily="18" charset="0"/>
              </a:rPr>
              <a:t>Contextualizing Research</a:t>
            </a:r>
          </a:p>
          <a:p>
            <a:r>
              <a:rPr lang="en-KE" sz="2400" dirty="0">
                <a:effectLst/>
                <a:latin typeface="Times New Roman" panose="02020603050405020304" pitchFamily="18" charset="0"/>
                <a:ea typeface="Times New Roman" panose="02020603050405020304" pitchFamily="18" charset="0"/>
                <a:cs typeface="Times New Roman" panose="02020603050405020304" pitchFamily="18" charset="0"/>
              </a:rPr>
              <a:t>Strengthening Arguments</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Narrowing down the research topic</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Identifying gaps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Methodological insights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Avoid duplication</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Theoretical framework</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800" dirty="0">
              <a:effectLst/>
              <a:latin typeface="Times New Roman" panose="02020603050405020304" pitchFamily="18" charset="0"/>
              <a:ea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1D599A4D-F517-AEAC-90A0-F75FBE5A84FB}"/>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1D17D62F-4217-BC8E-99DD-16605E002B35}"/>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E37CA977-48E4-A123-2978-C13E7C3B3F6F}"/>
              </a:ext>
            </a:extLst>
          </p:cNvPr>
          <p:cNvSpPr/>
          <p:nvPr/>
        </p:nvSpPr>
        <p:spPr>
          <a:xfrm rot="16200000" flipH="1">
            <a:off x="285621" y="587556"/>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3220172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358508-81D8-4AD3-A74A-488D0BFCA246}"/>
              </a:ext>
            </a:extLst>
          </p:cNvPr>
          <p:cNvSpPr>
            <a:spLocks noGrp="1"/>
          </p:cNvSpPr>
          <p:nvPr>
            <p:ph idx="1"/>
          </p:nvPr>
        </p:nvSpPr>
        <p:spPr>
          <a:xfrm>
            <a:off x="838200" y="977462"/>
            <a:ext cx="10515600" cy="5199501"/>
          </a:xfrm>
        </p:spPr>
        <p:txBody>
          <a:bodyPr/>
          <a:lstStyle/>
          <a:p>
            <a:pPr marL="0" indent="0">
              <a:buNone/>
            </a:pPr>
            <a:r>
              <a:rPr lang="en-KE" sz="2400" b="1" dirty="0">
                <a:latin typeface="Arial" panose="020B0604020202020204" pitchFamily="34" charset="0"/>
                <a:cs typeface="Arial" panose="020B0604020202020204" pitchFamily="34" charset="0"/>
              </a:rPr>
              <a:t>2. Discuss the steps that you will follow when writing your literature </a:t>
            </a:r>
          </a:p>
          <a:p>
            <a:pPr marL="0" indent="0">
              <a:buNone/>
            </a:pPr>
            <a:r>
              <a:rPr lang="en-GB" sz="2400" b="1" dirty="0">
                <a:latin typeface="Arial" panose="020B0604020202020204" pitchFamily="34" charset="0"/>
                <a:cs typeface="Arial" panose="020B0604020202020204" pitchFamily="34" charset="0"/>
              </a:rPr>
              <a:t>R</a:t>
            </a:r>
            <a:r>
              <a:rPr lang="en-KE" sz="2400" b="1" dirty="0">
                <a:latin typeface="Arial" panose="020B0604020202020204" pitchFamily="34" charset="0"/>
                <a:cs typeface="Arial" panose="020B0604020202020204" pitchFamily="34" charset="0"/>
              </a:rPr>
              <a:t>eview</a:t>
            </a:r>
          </a:p>
          <a:p>
            <a:pPr marL="0" indent="0">
              <a:buNone/>
            </a:pPr>
            <a:endParaRPr lang="en-KE" sz="2400" b="1" dirty="0">
              <a:latin typeface="Arial" panose="020B0604020202020204" pitchFamily="34" charset="0"/>
              <a:cs typeface="Arial" panose="020B0604020202020204" pitchFamily="34"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Identify a Research Topic</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Review Secondary Sources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Develop a Strategy</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Conduct the Search</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Familiarize yourself with the appropriate referencing style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Evaluate the Research Reports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Synthesize the Studies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KE" sz="2400" dirty="0">
                <a:effectLst/>
                <a:latin typeface="Times New Roman" panose="02020603050405020304" pitchFamily="18" charset="0"/>
                <a:ea typeface="Aldine401 BT"/>
                <a:cs typeface="Times New Roman" panose="02020603050405020304" pitchFamily="18" charset="0"/>
              </a:rPr>
              <a:t>Use the </a:t>
            </a:r>
            <a:r>
              <a:rPr lang="en-US" sz="2400" dirty="0">
                <a:effectLst/>
                <a:latin typeface="Times New Roman" panose="02020603050405020304" pitchFamily="18" charset="0"/>
                <a:ea typeface="Aldine401 BT"/>
                <a:cs typeface="Times New Roman" panose="02020603050405020304" pitchFamily="18" charset="0"/>
              </a:rPr>
              <a:t>l</a:t>
            </a:r>
            <a:r>
              <a:rPr lang="en-KE" sz="2400" dirty="0">
                <a:effectLst/>
                <a:latin typeface="Times New Roman" panose="02020603050405020304" pitchFamily="18" charset="0"/>
                <a:ea typeface="Aldine401 BT"/>
                <a:cs typeface="Times New Roman" panose="02020603050405020304" pitchFamily="18" charset="0"/>
              </a:rPr>
              <a:t>iterature </a:t>
            </a:r>
            <a:r>
              <a:rPr lang="en-US" sz="2400" dirty="0">
                <a:effectLst/>
                <a:latin typeface="Times New Roman" panose="02020603050405020304" pitchFamily="18" charset="0"/>
                <a:ea typeface="Aldine401 BT"/>
                <a:cs typeface="Times New Roman" panose="02020603050405020304" pitchFamily="18" charset="0"/>
              </a:rPr>
              <a:t>r</a:t>
            </a:r>
            <a:r>
              <a:rPr lang="en-KE" sz="2400" dirty="0">
                <a:effectLst/>
                <a:latin typeface="Times New Roman" panose="02020603050405020304" pitchFamily="18" charset="0"/>
                <a:ea typeface="Aldine401 BT"/>
                <a:cs typeface="Times New Roman" panose="02020603050405020304" pitchFamily="18" charset="0"/>
              </a:rPr>
              <a:t>eview</a:t>
            </a:r>
            <a:r>
              <a:rPr lang="en-US" sz="2400" dirty="0">
                <a:effectLst/>
                <a:latin typeface="Times New Roman" panose="02020603050405020304" pitchFamily="18" charset="0"/>
                <a:ea typeface="Aldine401 BT"/>
                <a:cs typeface="Times New Roman" panose="02020603050405020304" pitchFamily="18" charset="0"/>
              </a:rPr>
              <a:t>ed</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p>
        </p:txBody>
      </p:sp>
      <p:sp>
        <p:nvSpPr>
          <p:cNvPr id="4" name="Half-frame 3">
            <a:extLst>
              <a:ext uri="{FF2B5EF4-FFF2-40B4-BE49-F238E27FC236}">
                <a16:creationId xmlns:a16="http://schemas.microsoft.com/office/drawing/2014/main" id="{2E6FB8EC-6B2F-C76F-3AD3-740C329D81E5}"/>
              </a:ext>
            </a:extLst>
          </p:cNvPr>
          <p:cNvSpPr/>
          <p:nvPr/>
        </p:nvSpPr>
        <p:spPr>
          <a:xfrm rot="16200000" flipH="1">
            <a:off x="285621" y="587556"/>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cxnSp>
        <p:nvCxnSpPr>
          <p:cNvPr id="5" name="Straight Connector 4">
            <a:extLst>
              <a:ext uri="{FF2B5EF4-FFF2-40B4-BE49-F238E27FC236}">
                <a16:creationId xmlns:a16="http://schemas.microsoft.com/office/drawing/2014/main" id="{D6E70F40-42D0-C286-971B-4D445AFC49E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6" name="Straight Connector 5">
            <a:extLst>
              <a:ext uri="{FF2B5EF4-FFF2-40B4-BE49-F238E27FC236}">
                <a16:creationId xmlns:a16="http://schemas.microsoft.com/office/drawing/2014/main" id="{3F67452F-4DB6-CC61-EB51-0BE905472AC5}"/>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292306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863A66-E35D-537F-6995-93A4AE537E86}"/>
              </a:ext>
            </a:extLst>
          </p:cNvPr>
          <p:cNvSpPr>
            <a:spLocks noGrp="1"/>
          </p:cNvSpPr>
          <p:nvPr>
            <p:ph idx="1"/>
          </p:nvPr>
        </p:nvSpPr>
        <p:spPr>
          <a:xfrm>
            <a:off x="838200" y="609600"/>
            <a:ext cx="10515600" cy="5567363"/>
          </a:xfrm>
        </p:spPr>
        <p:txBody>
          <a:bodyPr>
            <a:normAutofit fontScale="92500" lnSpcReduction="20000"/>
          </a:bodyPr>
          <a:lstStyle/>
          <a:p>
            <a:pPr marL="0" indent="0">
              <a:lnSpc>
                <a:spcPct val="150000"/>
              </a:lnSpc>
              <a:spcBef>
                <a:spcPts val="400"/>
              </a:spcBef>
              <a:spcAft>
                <a:spcPts val="600"/>
              </a:spcAft>
              <a:buNone/>
            </a:pPr>
            <a:r>
              <a:rPr lang="en-KE" sz="2400" b="1" dirty="0">
                <a:latin typeface="Arial" panose="020B0604020202020204" pitchFamily="34" charset="0"/>
                <a:cs typeface="Arial" panose="020B0604020202020204" pitchFamily="34" charset="0"/>
              </a:rPr>
              <a:t>3. Discuss the importance of the theoretical framework</a:t>
            </a:r>
          </a:p>
          <a:p>
            <a:pPr marL="0" lvl="0" indent="0" algn="just">
              <a:lnSpc>
                <a:spcPct val="150000"/>
              </a:lnSpc>
              <a:spcBef>
                <a:spcPts val="400"/>
              </a:spcBef>
              <a:spcAft>
                <a:spcPts val="600"/>
              </a:spcAft>
              <a:buNone/>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explicit statement of theoretical assumptions permits the reader to evaluate them critically.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Bef>
                <a:spcPts val="400"/>
              </a:spcBef>
              <a:spcAft>
                <a:spcPts val="600"/>
              </a:spcAft>
              <a:buNone/>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theoretical framework connects the researcher to existing knowledge. Guided by a relevant theory, you are given a basis for your hypotheses and choice of research methods.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Bef>
                <a:spcPts val="400"/>
              </a:spcBef>
              <a:spcAft>
                <a:spcPts val="600"/>
              </a:spcAft>
              <a:buNone/>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Articulating the theoretical assumptions of a research study forces you to address questions of why and how. It permits you to move from simply describing a phenomenon observed to generalizing about various aspects of that phenomenon.</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Bef>
                <a:spcPts val="400"/>
              </a:spcBef>
              <a:spcAft>
                <a:spcPts val="600"/>
              </a:spcAft>
              <a:buNone/>
              <a:tabLst>
                <a:tab pos="457200" algn="l"/>
              </a:tabLst>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Having a theory helps you to identify the limits to those generalizations. A theoretical framework specifies which key variables influence a phenomenon of interest. It alerts you to examine how those key variables might differ and under what circumstances.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02A166CF-05DA-41EA-47EE-FCD282189AC5}"/>
              </a:ext>
            </a:extLst>
          </p:cNvPr>
          <p:cNvSpPr/>
          <p:nvPr/>
        </p:nvSpPr>
        <p:spPr>
          <a:xfrm rot="16200000" flipH="1">
            <a:off x="304014" y="429902"/>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cxnSp>
        <p:nvCxnSpPr>
          <p:cNvPr id="5" name="Straight Connector 4">
            <a:extLst>
              <a:ext uri="{FF2B5EF4-FFF2-40B4-BE49-F238E27FC236}">
                <a16:creationId xmlns:a16="http://schemas.microsoft.com/office/drawing/2014/main" id="{3EE2C4C3-AB09-F89B-1FDB-2AB515A0E380}"/>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6" name="Straight Connector 5">
            <a:extLst>
              <a:ext uri="{FF2B5EF4-FFF2-40B4-BE49-F238E27FC236}">
                <a16:creationId xmlns:a16="http://schemas.microsoft.com/office/drawing/2014/main" id="{DCB9BF69-E7F0-98DC-DBF8-60E5C8D693B2}"/>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9898658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EDD05-689E-882E-F005-10EED81D4F7A}"/>
              </a:ext>
            </a:extLst>
          </p:cNvPr>
          <p:cNvSpPr>
            <a:spLocks noGrp="1"/>
          </p:cNvSpPr>
          <p:nvPr>
            <p:ph type="title"/>
          </p:nvPr>
        </p:nvSpPr>
        <p:spPr>
          <a:xfrm>
            <a:off x="838200" y="848601"/>
            <a:ext cx="10515600" cy="738461"/>
          </a:xfrm>
        </p:spPr>
        <p:txBody>
          <a:bodyPr>
            <a:normAutofit fontScale="90000"/>
          </a:bodyPr>
          <a:lstStyle/>
          <a:p>
            <a:br>
              <a:rPr lang="en-US" sz="2400" b="1" dirty="0">
                <a:solidFill>
                  <a:srgbClr val="000000"/>
                </a:solidFill>
                <a:effectLst/>
                <a:latin typeface="Arial" panose="020B0604020202020204" pitchFamily="34" charset="0"/>
                <a:ea typeface="Times New Roman" panose="02020603050405020304" pitchFamily="18" charset="0"/>
                <a:cs typeface="Calibri" panose="020F0502020204030204" pitchFamily="34" charset="0"/>
              </a:rPr>
            </a:br>
            <a:r>
              <a:rPr lang="en-US" sz="2400" b="1" dirty="0">
                <a:solidFill>
                  <a:srgbClr val="000000"/>
                </a:solidFill>
                <a:effectLst/>
                <a:latin typeface="Arial" panose="020B0604020202020204" pitchFamily="34" charset="0"/>
                <a:ea typeface="Times New Roman" panose="02020603050405020304" pitchFamily="18" charset="0"/>
                <a:cs typeface="Calibri" panose="020F0502020204030204" pitchFamily="34" charset="0"/>
              </a:rPr>
              <a:t>References</a:t>
            </a:r>
            <a:br>
              <a:rPr lang="en-KE" sz="1800" b="1" dirty="0">
                <a:effectLst/>
                <a:latin typeface="Times New Roman" panose="02020603050405020304" pitchFamily="18" charset="0"/>
                <a:ea typeface="Times New Roman" panose="02020603050405020304" pitchFamily="18" charset="0"/>
                <a:cs typeface="Calibri" panose="020F0502020204030204" pitchFamily="34" charset="0"/>
              </a:rPr>
            </a:br>
            <a:endParaRPr lang="en-KE" dirty="0"/>
          </a:p>
        </p:txBody>
      </p:sp>
      <p:sp>
        <p:nvSpPr>
          <p:cNvPr id="3" name="Content Placeholder 2">
            <a:extLst>
              <a:ext uri="{FF2B5EF4-FFF2-40B4-BE49-F238E27FC236}">
                <a16:creationId xmlns:a16="http://schemas.microsoft.com/office/drawing/2014/main" id="{FA478E4A-B6A6-1050-410E-2485B77C8EF6}"/>
              </a:ext>
            </a:extLst>
          </p:cNvPr>
          <p:cNvSpPr>
            <a:spLocks noGrp="1"/>
          </p:cNvSpPr>
          <p:nvPr>
            <p:ph idx="1"/>
          </p:nvPr>
        </p:nvSpPr>
        <p:spPr>
          <a:xfrm>
            <a:off x="838200" y="1502980"/>
            <a:ext cx="10515600" cy="4673984"/>
          </a:xfrm>
        </p:spPr>
        <p:txBody>
          <a:bodyPr/>
          <a:lstStyle/>
          <a:p>
            <a:pPr marL="0" indent="0" algn="just">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20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Andiema, N. (2023). </a:t>
            </a:r>
            <a:r>
              <a:rPr lang="en-KE" sz="20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2000" dirty="0">
                <a:solidFill>
                  <a:srgbClr val="000000"/>
                </a:solidFill>
                <a:effectLst/>
                <a:latin typeface="Times New Roman" panose="02020603050405020304" pitchFamily="18" charset="0"/>
                <a:ea typeface="Times New Roman" panose="02020603050405020304" pitchFamily="18" charset="0"/>
              </a:rPr>
              <a:t> Aura Publishers.</a:t>
            </a:r>
            <a:endParaRPr lang="en-KE" sz="2000" dirty="0">
              <a:effectLst/>
              <a:latin typeface="Times New Roman" panose="02020603050405020304" pitchFamily="18" charset="0"/>
              <a:ea typeface="Times New Roman" panose="02020603050405020304" pitchFamily="18" charset="0"/>
            </a:endParaRPr>
          </a:p>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Research Design: Qualitative, Quantitative and Mixed Methods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(4</a:t>
            </a:r>
            <a:r>
              <a:rPr lang="en-US" sz="20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Thousand Oaks, CA: Sage.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Lipowski</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E.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2008)</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Developing great research questions. American Journal of Health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System Pharmacy, 65 (17).</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ts val="18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Torraco, R. J.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(1997).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Theory-Building Research Methods.” In Swanson R. A. and E. F. Holton </a:t>
            </a:r>
            <a:endParaRPr lang="en-KE" sz="2000" dirty="0">
              <a:effectLst/>
              <a:latin typeface="Times New Roman" panose="02020603050405020304" pitchFamily="18" charset="0"/>
              <a:ea typeface="Times New Roman" panose="02020603050405020304" pitchFamily="18" charset="0"/>
            </a:endParaRPr>
          </a:p>
          <a:p>
            <a:pPr indent="0" algn="just">
              <a:lnSpc>
                <a:spcPts val="18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III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editors. </a:t>
            </a:r>
            <a:r>
              <a:rPr lang="en-KE"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Development Handbook: Linking Research and Practice</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(San </a:t>
            </a:r>
          </a:p>
          <a:p>
            <a:pPr indent="0" algn="just">
              <a:lnSpc>
                <a:spcPts val="18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Francisco, CA: Berrett-Koehler, 1997): pp. 114-137.</a:t>
            </a:r>
            <a:endParaRPr lang="en-KE" sz="2000" dirty="0">
              <a:effectLst/>
              <a:latin typeface="Times New Roman" panose="02020603050405020304" pitchFamily="18" charset="0"/>
              <a:ea typeface="Times New Roman" panose="02020603050405020304" pitchFamily="18" charset="0"/>
            </a:endParaRPr>
          </a:p>
          <a:p>
            <a:endParaRPr lang="en-KE" dirty="0"/>
          </a:p>
        </p:txBody>
      </p:sp>
      <p:cxnSp>
        <p:nvCxnSpPr>
          <p:cNvPr id="4" name="Straight Connector 3">
            <a:extLst>
              <a:ext uri="{FF2B5EF4-FFF2-40B4-BE49-F238E27FC236}">
                <a16:creationId xmlns:a16="http://schemas.microsoft.com/office/drawing/2014/main" id="{E9FC6DE4-E2F0-5E34-FD67-F12E6F04287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5" name="Straight Connector 4">
            <a:extLst>
              <a:ext uri="{FF2B5EF4-FFF2-40B4-BE49-F238E27FC236}">
                <a16:creationId xmlns:a16="http://schemas.microsoft.com/office/drawing/2014/main" id="{A0803F42-22B0-FF6F-D108-B63EA60B3064}"/>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
        <p:nvSpPr>
          <p:cNvPr id="6" name="Half-frame 5">
            <a:extLst>
              <a:ext uri="{FF2B5EF4-FFF2-40B4-BE49-F238E27FC236}">
                <a16:creationId xmlns:a16="http://schemas.microsoft.com/office/drawing/2014/main" id="{93A680B1-B196-B333-4AFD-4C208C13131E}"/>
              </a:ext>
            </a:extLst>
          </p:cNvPr>
          <p:cNvSpPr/>
          <p:nvPr/>
        </p:nvSpPr>
        <p:spPr>
          <a:xfrm rot="16200000" flipH="1">
            <a:off x="296132" y="561408"/>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spTree>
    <p:extLst>
      <p:ext uri="{BB962C8B-B14F-4D97-AF65-F5344CB8AC3E}">
        <p14:creationId xmlns:p14="http://schemas.microsoft.com/office/powerpoint/2010/main" val="1969691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91A9F0-4A7A-1142-009E-2087BEF15669}"/>
              </a:ext>
            </a:extLst>
          </p:cNvPr>
          <p:cNvSpPr>
            <a:spLocks noGrp="1"/>
          </p:cNvSpPr>
          <p:nvPr>
            <p:ph idx="1"/>
          </p:nvPr>
        </p:nvSpPr>
        <p:spPr>
          <a:xfrm>
            <a:off x="838200" y="798786"/>
            <a:ext cx="10515600" cy="5378177"/>
          </a:xfrm>
        </p:spPr>
        <p:txBody>
          <a:bodyPr>
            <a:normAutofit/>
          </a:bodyPr>
          <a:lstStyle/>
          <a:p>
            <a:endParaRPr lang="en-KE" dirty="0"/>
          </a:p>
          <a:p>
            <a:pPr marL="0" indent="0">
              <a:buNone/>
            </a:pPr>
            <a:endParaRPr lang="en-KE" dirty="0"/>
          </a:p>
          <a:p>
            <a:pPr marL="0" indent="0">
              <a:buNone/>
            </a:pPr>
            <a:endParaRPr lang="en-KE" dirty="0"/>
          </a:p>
          <a:p>
            <a:pPr marL="0" indent="0">
              <a:buNone/>
            </a:pPr>
            <a:r>
              <a:rPr lang="en-KE" sz="7200" b="1" dirty="0">
                <a:latin typeface="Zapfino" panose="03030300040707070C03" pitchFamily="66" charset="77"/>
              </a:rPr>
              <a:t>		</a:t>
            </a:r>
            <a:r>
              <a:rPr lang="en-KE" sz="8800" b="1" dirty="0">
                <a:latin typeface="Zapfino" panose="03030300040707070C03" pitchFamily="66" charset="77"/>
              </a:rPr>
              <a:t>Thank you</a:t>
            </a:r>
          </a:p>
        </p:txBody>
      </p:sp>
      <p:sp>
        <p:nvSpPr>
          <p:cNvPr id="4" name="Half-frame 3">
            <a:extLst>
              <a:ext uri="{FF2B5EF4-FFF2-40B4-BE49-F238E27FC236}">
                <a16:creationId xmlns:a16="http://schemas.microsoft.com/office/drawing/2014/main" id="{D2F68F1B-7536-09D8-BFBA-F18C588BA130}"/>
              </a:ext>
            </a:extLst>
          </p:cNvPr>
          <p:cNvSpPr/>
          <p:nvPr/>
        </p:nvSpPr>
        <p:spPr>
          <a:xfrm rot="16200000" flipH="1">
            <a:off x="285621" y="587556"/>
            <a:ext cx="1068371" cy="893380"/>
          </a:xfrm>
          <a:prstGeom prst="halfFrame">
            <a:avLst>
              <a:gd name="adj1" fmla="val 33333"/>
              <a:gd name="adj2" fmla="val 3450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KE">
              <a:solidFill>
                <a:schemeClr val="tx1"/>
              </a:solidFill>
            </a:endParaRPr>
          </a:p>
        </p:txBody>
      </p:sp>
      <p:cxnSp>
        <p:nvCxnSpPr>
          <p:cNvPr id="5" name="Straight Connector 4">
            <a:extLst>
              <a:ext uri="{FF2B5EF4-FFF2-40B4-BE49-F238E27FC236}">
                <a16:creationId xmlns:a16="http://schemas.microsoft.com/office/drawing/2014/main" id="{44699353-7645-DC83-31EC-504524F15DF4}"/>
              </a:ext>
            </a:extLst>
          </p:cNvPr>
          <p:cNvCxnSpPr/>
          <p:nvPr/>
        </p:nvCxnSpPr>
        <p:spPr>
          <a:xfrm>
            <a:off x="11592910"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cxnSp>
        <p:nvCxnSpPr>
          <p:cNvPr id="6" name="Straight Connector 5">
            <a:extLst>
              <a:ext uri="{FF2B5EF4-FFF2-40B4-BE49-F238E27FC236}">
                <a16:creationId xmlns:a16="http://schemas.microsoft.com/office/drawing/2014/main" id="{D00234BD-4017-6CF5-3164-88749626635F}"/>
              </a:ext>
            </a:extLst>
          </p:cNvPr>
          <p:cNvCxnSpPr/>
          <p:nvPr/>
        </p:nvCxnSpPr>
        <p:spPr>
          <a:xfrm>
            <a:off x="11808372" y="0"/>
            <a:ext cx="0" cy="6936828"/>
          </a:xfrm>
          <a:prstGeom prst="line">
            <a:avLst/>
          </a:prstGeom>
          <a:ln w="7620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117389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{0794C241-E895-8C4F-A7A4-9B132F6C75F7}tf10001069</Template>
  <TotalTime>206</TotalTime>
  <Words>2964</Words>
  <Application>Microsoft Macintosh PowerPoint</Application>
  <PresentationFormat>Widescreen</PresentationFormat>
  <Paragraphs>147</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Aldine401 BT</vt:lpstr>
      <vt:lpstr>Arial</vt:lpstr>
      <vt:lpstr>Calibri</vt:lpstr>
      <vt:lpstr>Calibri Light</vt:lpstr>
      <vt:lpstr>Symbol</vt:lpstr>
      <vt:lpstr>Times New Roman</vt:lpstr>
      <vt:lpstr>Zapfino</vt:lpstr>
      <vt:lpstr>Office Theme</vt:lpstr>
      <vt:lpstr>COMMUNICATION RESEARCH</vt:lpstr>
      <vt:lpstr>  Intended Learning Objectives </vt:lpstr>
      <vt:lpstr>  Purpose of writing a Literature Review </vt:lpstr>
      <vt:lpstr>PowerPoint Presentation</vt:lpstr>
      <vt:lpstr>PowerPoint Presentation</vt:lpstr>
      <vt:lpstr>PowerPoint Presentation</vt:lpstr>
      <vt:lpstr>PowerPoint Presentation</vt:lpstr>
      <vt:lpstr>PowerPoint Presentation</vt:lpstr>
      <vt:lpstr>Steps to Writing a Literature Review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The Theoretical Framework </vt:lpstr>
      <vt:lpstr>PowerPoint Presentation</vt:lpstr>
      <vt:lpstr>PowerPoint Presentation</vt:lpstr>
      <vt:lpstr>PowerPoint Presentation</vt:lpstr>
      <vt:lpstr>PowerPoint Presentation</vt:lpstr>
      <vt:lpstr>PowerPoint Presentation</vt:lpstr>
      <vt:lpstr>PowerPoint Presentation</vt:lpstr>
      <vt:lpstr>Summary </vt:lpstr>
      <vt:lpstr>Quiz</vt:lpstr>
      <vt:lpstr>Answers to the Quiz</vt:lpstr>
      <vt:lpstr>PowerPoint Presentation</vt:lpstr>
      <vt:lpstr>PowerPoint Presentation</vt:lpstr>
      <vt:lpstr> 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25</cp:revision>
  <dcterms:created xsi:type="dcterms:W3CDTF">2024-10-13T14:30:07Z</dcterms:created>
  <dcterms:modified xsi:type="dcterms:W3CDTF">2024-10-14T07:21:25Z</dcterms:modified>
</cp:coreProperties>
</file>