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85" r:id="rId12"/>
    <p:sldId id="266" r:id="rId13"/>
    <p:sldId id="267"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3" r:id="rId27"/>
    <p:sldId id="281" r:id="rId28"/>
    <p:sldId id="286" r:id="rId29"/>
    <p:sldId id="282" r:id="rId30"/>
    <p:sldId id="284" r:id="rId31"/>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15"/>
  </p:normalViewPr>
  <p:slideViewPr>
    <p:cSldViewPr snapToGrid="0">
      <p:cViewPr varScale="1">
        <p:scale>
          <a:sx n="121" d="100"/>
          <a:sy n="121" d="100"/>
        </p:scale>
        <p:origin x="20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K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A8FEED-DF20-F74F-889B-5290431E9E7A}" type="datetimeFigureOut">
              <a:rPr lang="en-KE" smtClean="0"/>
              <a:t>28/10/2024</a:t>
            </a:fld>
            <a:endParaRPr lang="en-K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K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K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2E322F-7476-8D4C-8F3D-EDD76AA66DB7}" type="slidenum">
              <a:rPr lang="en-KE" smtClean="0"/>
              <a:t>‹#›</a:t>
            </a:fld>
            <a:endParaRPr lang="en-KE"/>
          </a:p>
        </p:txBody>
      </p:sp>
    </p:spTree>
    <p:extLst>
      <p:ext uri="{BB962C8B-B14F-4D97-AF65-F5344CB8AC3E}">
        <p14:creationId xmlns:p14="http://schemas.microsoft.com/office/powerpoint/2010/main" val="4241004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4D2E322F-7476-8D4C-8F3D-EDD76AA66DB7}" type="slidenum">
              <a:rPr lang="en-KE" smtClean="0"/>
              <a:t>2</a:t>
            </a:fld>
            <a:endParaRPr lang="en-KE"/>
          </a:p>
        </p:txBody>
      </p:sp>
    </p:spTree>
    <p:extLst>
      <p:ext uri="{BB962C8B-B14F-4D97-AF65-F5344CB8AC3E}">
        <p14:creationId xmlns:p14="http://schemas.microsoft.com/office/powerpoint/2010/main" val="3630492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BB580-F314-EC49-C2DD-D6F04535A7B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KE"/>
          </a:p>
        </p:txBody>
      </p:sp>
      <p:sp>
        <p:nvSpPr>
          <p:cNvPr id="3" name="Subtitle 2">
            <a:extLst>
              <a:ext uri="{FF2B5EF4-FFF2-40B4-BE49-F238E27FC236}">
                <a16:creationId xmlns:a16="http://schemas.microsoft.com/office/drawing/2014/main" id="{49E4547B-9D7E-DBE3-3CC7-8393AEC60B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KE"/>
          </a:p>
        </p:txBody>
      </p:sp>
      <p:sp>
        <p:nvSpPr>
          <p:cNvPr id="4" name="Date Placeholder 3">
            <a:extLst>
              <a:ext uri="{FF2B5EF4-FFF2-40B4-BE49-F238E27FC236}">
                <a16:creationId xmlns:a16="http://schemas.microsoft.com/office/drawing/2014/main" id="{05F5D553-9D55-277E-D09E-B79AE829C893}"/>
              </a:ext>
            </a:extLst>
          </p:cNvPr>
          <p:cNvSpPr>
            <a:spLocks noGrp="1"/>
          </p:cNvSpPr>
          <p:nvPr>
            <p:ph type="dt" sz="half" idx="10"/>
          </p:nvPr>
        </p:nvSpPr>
        <p:spPr/>
        <p:txBody>
          <a:bodyPr/>
          <a:lstStyle/>
          <a:p>
            <a:fld id="{A84A1CE5-DBB7-2E40-9EDC-43B1268E2BCB}" type="datetimeFigureOut">
              <a:rPr lang="en-KE" smtClean="0"/>
              <a:t>28/10/2024</a:t>
            </a:fld>
            <a:endParaRPr lang="en-KE"/>
          </a:p>
        </p:txBody>
      </p:sp>
      <p:sp>
        <p:nvSpPr>
          <p:cNvPr id="5" name="Footer Placeholder 4">
            <a:extLst>
              <a:ext uri="{FF2B5EF4-FFF2-40B4-BE49-F238E27FC236}">
                <a16:creationId xmlns:a16="http://schemas.microsoft.com/office/drawing/2014/main" id="{370062A9-14EC-8EAE-7BA2-23132FEE6CA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B643953-6C19-66D9-3E55-ECB6F499A59D}"/>
              </a:ext>
            </a:extLst>
          </p:cNvPr>
          <p:cNvSpPr>
            <a:spLocks noGrp="1"/>
          </p:cNvSpPr>
          <p:nvPr>
            <p:ph type="sldNum" sz="quarter" idx="12"/>
          </p:nvPr>
        </p:nvSpPr>
        <p:spPr/>
        <p:txBody>
          <a:bodyPr/>
          <a:lstStyle/>
          <a:p>
            <a:fld id="{2BCF57A0-556C-A94E-918A-39147E8B3909}" type="slidenum">
              <a:rPr lang="en-KE" smtClean="0"/>
              <a:t>‹#›</a:t>
            </a:fld>
            <a:endParaRPr lang="en-KE"/>
          </a:p>
        </p:txBody>
      </p:sp>
    </p:spTree>
    <p:extLst>
      <p:ext uri="{BB962C8B-B14F-4D97-AF65-F5344CB8AC3E}">
        <p14:creationId xmlns:p14="http://schemas.microsoft.com/office/powerpoint/2010/main" val="1890383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CD3B6-0293-C16F-C1A2-8421B86B43DC}"/>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94DD7ECC-527F-EA0A-2BF2-CF71DF6C1FC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E021A9CA-197C-9879-47AE-AC053924C258}"/>
              </a:ext>
            </a:extLst>
          </p:cNvPr>
          <p:cNvSpPr>
            <a:spLocks noGrp="1"/>
          </p:cNvSpPr>
          <p:nvPr>
            <p:ph type="dt" sz="half" idx="10"/>
          </p:nvPr>
        </p:nvSpPr>
        <p:spPr/>
        <p:txBody>
          <a:bodyPr/>
          <a:lstStyle/>
          <a:p>
            <a:fld id="{A84A1CE5-DBB7-2E40-9EDC-43B1268E2BCB}" type="datetimeFigureOut">
              <a:rPr lang="en-KE" smtClean="0"/>
              <a:t>28/10/2024</a:t>
            </a:fld>
            <a:endParaRPr lang="en-KE"/>
          </a:p>
        </p:txBody>
      </p:sp>
      <p:sp>
        <p:nvSpPr>
          <p:cNvPr id="5" name="Footer Placeholder 4">
            <a:extLst>
              <a:ext uri="{FF2B5EF4-FFF2-40B4-BE49-F238E27FC236}">
                <a16:creationId xmlns:a16="http://schemas.microsoft.com/office/drawing/2014/main" id="{652A38D3-12AE-BBF3-3EB4-5873FC87A1E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440007C5-A704-812F-45FD-AB054CBD869C}"/>
              </a:ext>
            </a:extLst>
          </p:cNvPr>
          <p:cNvSpPr>
            <a:spLocks noGrp="1"/>
          </p:cNvSpPr>
          <p:nvPr>
            <p:ph type="sldNum" sz="quarter" idx="12"/>
          </p:nvPr>
        </p:nvSpPr>
        <p:spPr/>
        <p:txBody>
          <a:bodyPr/>
          <a:lstStyle/>
          <a:p>
            <a:fld id="{2BCF57A0-556C-A94E-918A-39147E8B3909}" type="slidenum">
              <a:rPr lang="en-KE" smtClean="0"/>
              <a:t>‹#›</a:t>
            </a:fld>
            <a:endParaRPr lang="en-KE"/>
          </a:p>
        </p:txBody>
      </p:sp>
    </p:spTree>
    <p:extLst>
      <p:ext uri="{BB962C8B-B14F-4D97-AF65-F5344CB8AC3E}">
        <p14:creationId xmlns:p14="http://schemas.microsoft.com/office/powerpoint/2010/main" val="133750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949AF-CDCC-9768-6D69-E5366C5EE63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KE"/>
          </a:p>
        </p:txBody>
      </p:sp>
      <p:sp>
        <p:nvSpPr>
          <p:cNvPr id="3" name="Text Placeholder 2">
            <a:extLst>
              <a:ext uri="{FF2B5EF4-FFF2-40B4-BE49-F238E27FC236}">
                <a16:creationId xmlns:a16="http://schemas.microsoft.com/office/drawing/2014/main" id="{D43F1540-1FE4-E546-C6C2-B863ADEA80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519D6D4-C748-CAD6-026F-A51ECB80728B}"/>
              </a:ext>
            </a:extLst>
          </p:cNvPr>
          <p:cNvSpPr>
            <a:spLocks noGrp="1"/>
          </p:cNvSpPr>
          <p:nvPr>
            <p:ph type="dt" sz="half" idx="10"/>
          </p:nvPr>
        </p:nvSpPr>
        <p:spPr/>
        <p:txBody>
          <a:bodyPr/>
          <a:lstStyle/>
          <a:p>
            <a:fld id="{A84A1CE5-DBB7-2E40-9EDC-43B1268E2BCB}" type="datetimeFigureOut">
              <a:rPr lang="en-KE" smtClean="0"/>
              <a:t>28/10/2024</a:t>
            </a:fld>
            <a:endParaRPr lang="en-KE"/>
          </a:p>
        </p:txBody>
      </p:sp>
      <p:sp>
        <p:nvSpPr>
          <p:cNvPr id="5" name="Footer Placeholder 4">
            <a:extLst>
              <a:ext uri="{FF2B5EF4-FFF2-40B4-BE49-F238E27FC236}">
                <a16:creationId xmlns:a16="http://schemas.microsoft.com/office/drawing/2014/main" id="{747D0A70-357F-2424-D397-AD11B124CD47}"/>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CE75E27-34E1-C307-3F0C-C5DDC4936F64}"/>
              </a:ext>
            </a:extLst>
          </p:cNvPr>
          <p:cNvSpPr>
            <a:spLocks noGrp="1"/>
          </p:cNvSpPr>
          <p:nvPr>
            <p:ph type="sldNum" sz="quarter" idx="12"/>
          </p:nvPr>
        </p:nvSpPr>
        <p:spPr/>
        <p:txBody>
          <a:bodyPr/>
          <a:lstStyle/>
          <a:p>
            <a:fld id="{2BCF57A0-556C-A94E-918A-39147E8B3909}" type="slidenum">
              <a:rPr lang="en-KE" smtClean="0"/>
              <a:t>‹#›</a:t>
            </a:fld>
            <a:endParaRPr lang="en-KE"/>
          </a:p>
        </p:txBody>
      </p:sp>
    </p:spTree>
    <p:extLst>
      <p:ext uri="{BB962C8B-B14F-4D97-AF65-F5344CB8AC3E}">
        <p14:creationId xmlns:p14="http://schemas.microsoft.com/office/powerpoint/2010/main" val="2061939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E25E6-56F5-20F0-DB8A-9FB4F7EE9714}"/>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A9A008D3-F111-F114-8189-B8F2CA4288A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Content Placeholder 3">
            <a:extLst>
              <a:ext uri="{FF2B5EF4-FFF2-40B4-BE49-F238E27FC236}">
                <a16:creationId xmlns:a16="http://schemas.microsoft.com/office/drawing/2014/main" id="{394E86AE-FD25-82CB-0D85-B42D53238BB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Date Placeholder 4">
            <a:extLst>
              <a:ext uri="{FF2B5EF4-FFF2-40B4-BE49-F238E27FC236}">
                <a16:creationId xmlns:a16="http://schemas.microsoft.com/office/drawing/2014/main" id="{763A4348-909B-557A-D148-896AB5A6363A}"/>
              </a:ext>
            </a:extLst>
          </p:cNvPr>
          <p:cNvSpPr>
            <a:spLocks noGrp="1"/>
          </p:cNvSpPr>
          <p:nvPr>
            <p:ph type="dt" sz="half" idx="10"/>
          </p:nvPr>
        </p:nvSpPr>
        <p:spPr/>
        <p:txBody>
          <a:bodyPr/>
          <a:lstStyle/>
          <a:p>
            <a:fld id="{A84A1CE5-DBB7-2E40-9EDC-43B1268E2BCB}" type="datetimeFigureOut">
              <a:rPr lang="en-KE" smtClean="0"/>
              <a:t>28/10/2024</a:t>
            </a:fld>
            <a:endParaRPr lang="en-KE"/>
          </a:p>
        </p:txBody>
      </p:sp>
      <p:sp>
        <p:nvSpPr>
          <p:cNvPr id="6" name="Footer Placeholder 5">
            <a:extLst>
              <a:ext uri="{FF2B5EF4-FFF2-40B4-BE49-F238E27FC236}">
                <a16:creationId xmlns:a16="http://schemas.microsoft.com/office/drawing/2014/main" id="{F539413B-A4F5-E7B4-AC36-F25939C4FA99}"/>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9101B9A-EDD4-BDFE-DCFA-AA1BE6FAA46C}"/>
              </a:ext>
            </a:extLst>
          </p:cNvPr>
          <p:cNvSpPr>
            <a:spLocks noGrp="1"/>
          </p:cNvSpPr>
          <p:nvPr>
            <p:ph type="sldNum" sz="quarter" idx="12"/>
          </p:nvPr>
        </p:nvSpPr>
        <p:spPr/>
        <p:txBody>
          <a:bodyPr/>
          <a:lstStyle/>
          <a:p>
            <a:fld id="{2BCF57A0-556C-A94E-918A-39147E8B3909}" type="slidenum">
              <a:rPr lang="en-KE" smtClean="0"/>
              <a:t>‹#›</a:t>
            </a:fld>
            <a:endParaRPr lang="en-KE"/>
          </a:p>
        </p:txBody>
      </p:sp>
    </p:spTree>
    <p:extLst>
      <p:ext uri="{BB962C8B-B14F-4D97-AF65-F5344CB8AC3E}">
        <p14:creationId xmlns:p14="http://schemas.microsoft.com/office/powerpoint/2010/main" val="2102907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80065-3D20-D118-D663-299917B95669}"/>
              </a:ext>
            </a:extLst>
          </p:cNvPr>
          <p:cNvSpPr>
            <a:spLocks noGrp="1"/>
          </p:cNvSpPr>
          <p:nvPr>
            <p:ph type="title"/>
          </p:nvPr>
        </p:nvSpPr>
        <p:spPr>
          <a:xfrm>
            <a:off x="839788" y="365125"/>
            <a:ext cx="10515600" cy="1325563"/>
          </a:xfrm>
        </p:spPr>
        <p:txBody>
          <a:bodyPr/>
          <a:lstStyle/>
          <a:p>
            <a:r>
              <a:rPr lang="en-GB"/>
              <a:t>Click to edit Master title style</a:t>
            </a:r>
            <a:endParaRPr lang="en-KE"/>
          </a:p>
        </p:txBody>
      </p:sp>
      <p:sp>
        <p:nvSpPr>
          <p:cNvPr id="3" name="Text Placeholder 2">
            <a:extLst>
              <a:ext uri="{FF2B5EF4-FFF2-40B4-BE49-F238E27FC236}">
                <a16:creationId xmlns:a16="http://schemas.microsoft.com/office/drawing/2014/main" id="{2EC8ECB6-263B-D059-976E-2C6134018D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73CFEA3-F43B-C396-4A0B-F1CED09FA69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Text Placeholder 4">
            <a:extLst>
              <a:ext uri="{FF2B5EF4-FFF2-40B4-BE49-F238E27FC236}">
                <a16:creationId xmlns:a16="http://schemas.microsoft.com/office/drawing/2014/main" id="{1B264D06-D5AA-E093-15D4-BDE32B223C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D4F073C-2927-6405-BF8E-F04AC9252B8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7" name="Date Placeholder 6">
            <a:extLst>
              <a:ext uri="{FF2B5EF4-FFF2-40B4-BE49-F238E27FC236}">
                <a16:creationId xmlns:a16="http://schemas.microsoft.com/office/drawing/2014/main" id="{E70B77B7-40E9-D6C9-0BAA-28B636AB25EF}"/>
              </a:ext>
            </a:extLst>
          </p:cNvPr>
          <p:cNvSpPr>
            <a:spLocks noGrp="1"/>
          </p:cNvSpPr>
          <p:nvPr>
            <p:ph type="dt" sz="half" idx="10"/>
          </p:nvPr>
        </p:nvSpPr>
        <p:spPr/>
        <p:txBody>
          <a:bodyPr/>
          <a:lstStyle/>
          <a:p>
            <a:fld id="{A84A1CE5-DBB7-2E40-9EDC-43B1268E2BCB}" type="datetimeFigureOut">
              <a:rPr lang="en-KE" smtClean="0"/>
              <a:t>28/10/2024</a:t>
            </a:fld>
            <a:endParaRPr lang="en-KE"/>
          </a:p>
        </p:txBody>
      </p:sp>
      <p:sp>
        <p:nvSpPr>
          <p:cNvPr id="8" name="Footer Placeholder 7">
            <a:extLst>
              <a:ext uri="{FF2B5EF4-FFF2-40B4-BE49-F238E27FC236}">
                <a16:creationId xmlns:a16="http://schemas.microsoft.com/office/drawing/2014/main" id="{961BB32F-F953-85B5-2FE1-123A120A30F2}"/>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9AE465CF-CB1C-77DB-C94B-097EFF4F6103}"/>
              </a:ext>
            </a:extLst>
          </p:cNvPr>
          <p:cNvSpPr>
            <a:spLocks noGrp="1"/>
          </p:cNvSpPr>
          <p:nvPr>
            <p:ph type="sldNum" sz="quarter" idx="12"/>
          </p:nvPr>
        </p:nvSpPr>
        <p:spPr/>
        <p:txBody>
          <a:bodyPr/>
          <a:lstStyle/>
          <a:p>
            <a:fld id="{2BCF57A0-556C-A94E-918A-39147E8B3909}" type="slidenum">
              <a:rPr lang="en-KE" smtClean="0"/>
              <a:t>‹#›</a:t>
            </a:fld>
            <a:endParaRPr lang="en-KE"/>
          </a:p>
        </p:txBody>
      </p:sp>
    </p:spTree>
    <p:extLst>
      <p:ext uri="{BB962C8B-B14F-4D97-AF65-F5344CB8AC3E}">
        <p14:creationId xmlns:p14="http://schemas.microsoft.com/office/powerpoint/2010/main" val="2796652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8AA1B-1D71-F5D3-942B-05DAFFD25DF7}"/>
              </a:ext>
            </a:extLst>
          </p:cNvPr>
          <p:cNvSpPr>
            <a:spLocks noGrp="1"/>
          </p:cNvSpPr>
          <p:nvPr>
            <p:ph type="title"/>
          </p:nvPr>
        </p:nvSpPr>
        <p:spPr/>
        <p:txBody>
          <a:bodyPr/>
          <a:lstStyle/>
          <a:p>
            <a:r>
              <a:rPr lang="en-GB"/>
              <a:t>Click to edit Master title style</a:t>
            </a:r>
            <a:endParaRPr lang="en-KE"/>
          </a:p>
        </p:txBody>
      </p:sp>
      <p:sp>
        <p:nvSpPr>
          <p:cNvPr id="3" name="Date Placeholder 2">
            <a:extLst>
              <a:ext uri="{FF2B5EF4-FFF2-40B4-BE49-F238E27FC236}">
                <a16:creationId xmlns:a16="http://schemas.microsoft.com/office/drawing/2014/main" id="{139FB140-AAC2-393E-A406-90A112D677A3}"/>
              </a:ext>
            </a:extLst>
          </p:cNvPr>
          <p:cNvSpPr>
            <a:spLocks noGrp="1"/>
          </p:cNvSpPr>
          <p:nvPr>
            <p:ph type="dt" sz="half" idx="10"/>
          </p:nvPr>
        </p:nvSpPr>
        <p:spPr/>
        <p:txBody>
          <a:bodyPr/>
          <a:lstStyle/>
          <a:p>
            <a:fld id="{A84A1CE5-DBB7-2E40-9EDC-43B1268E2BCB}" type="datetimeFigureOut">
              <a:rPr lang="en-KE" smtClean="0"/>
              <a:t>28/10/2024</a:t>
            </a:fld>
            <a:endParaRPr lang="en-KE"/>
          </a:p>
        </p:txBody>
      </p:sp>
      <p:sp>
        <p:nvSpPr>
          <p:cNvPr id="4" name="Footer Placeholder 3">
            <a:extLst>
              <a:ext uri="{FF2B5EF4-FFF2-40B4-BE49-F238E27FC236}">
                <a16:creationId xmlns:a16="http://schemas.microsoft.com/office/drawing/2014/main" id="{64BC92B6-F847-1E4D-2309-439AC19B59BD}"/>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D79963A0-E7D1-B5ED-458E-64DA68DD8DF3}"/>
              </a:ext>
            </a:extLst>
          </p:cNvPr>
          <p:cNvSpPr>
            <a:spLocks noGrp="1"/>
          </p:cNvSpPr>
          <p:nvPr>
            <p:ph type="sldNum" sz="quarter" idx="12"/>
          </p:nvPr>
        </p:nvSpPr>
        <p:spPr/>
        <p:txBody>
          <a:bodyPr/>
          <a:lstStyle/>
          <a:p>
            <a:fld id="{2BCF57A0-556C-A94E-918A-39147E8B3909}" type="slidenum">
              <a:rPr lang="en-KE" smtClean="0"/>
              <a:t>‹#›</a:t>
            </a:fld>
            <a:endParaRPr lang="en-KE"/>
          </a:p>
        </p:txBody>
      </p:sp>
    </p:spTree>
    <p:extLst>
      <p:ext uri="{BB962C8B-B14F-4D97-AF65-F5344CB8AC3E}">
        <p14:creationId xmlns:p14="http://schemas.microsoft.com/office/powerpoint/2010/main" val="721561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D00058-B3FF-4CCB-B133-D87CDA1B37B6}"/>
              </a:ext>
            </a:extLst>
          </p:cNvPr>
          <p:cNvSpPr>
            <a:spLocks noGrp="1"/>
          </p:cNvSpPr>
          <p:nvPr>
            <p:ph type="dt" sz="half" idx="10"/>
          </p:nvPr>
        </p:nvSpPr>
        <p:spPr/>
        <p:txBody>
          <a:bodyPr/>
          <a:lstStyle/>
          <a:p>
            <a:fld id="{A84A1CE5-DBB7-2E40-9EDC-43B1268E2BCB}" type="datetimeFigureOut">
              <a:rPr lang="en-KE" smtClean="0"/>
              <a:t>28/10/2024</a:t>
            </a:fld>
            <a:endParaRPr lang="en-KE"/>
          </a:p>
        </p:txBody>
      </p:sp>
      <p:sp>
        <p:nvSpPr>
          <p:cNvPr id="3" name="Footer Placeholder 2">
            <a:extLst>
              <a:ext uri="{FF2B5EF4-FFF2-40B4-BE49-F238E27FC236}">
                <a16:creationId xmlns:a16="http://schemas.microsoft.com/office/drawing/2014/main" id="{C23270D8-F2F1-059F-6D6A-592A663B400F}"/>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5D47F122-2C6D-E246-BC6C-DDB2CA24B841}"/>
              </a:ext>
            </a:extLst>
          </p:cNvPr>
          <p:cNvSpPr>
            <a:spLocks noGrp="1"/>
          </p:cNvSpPr>
          <p:nvPr>
            <p:ph type="sldNum" sz="quarter" idx="12"/>
          </p:nvPr>
        </p:nvSpPr>
        <p:spPr/>
        <p:txBody>
          <a:bodyPr/>
          <a:lstStyle/>
          <a:p>
            <a:fld id="{2BCF57A0-556C-A94E-918A-39147E8B3909}" type="slidenum">
              <a:rPr lang="en-KE" smtClean="0"/>
              <a:t>‹#›</a:t>
            </a:fld>
            <a:endParaRPr lang="en-KE"/>
          </a:p>
        </p:txBody>
      </p:sp>
    </p:spTree>
    <p:extLst>
      <p:ext uri="{BB962C8B-B14F-4D97-AF65-F5344CB8AC3E}">
        <p14:creationId xmlns:p14="http://schemas.microsoft.com/office/powerpoint/2010/main" val="3085646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16D00-8C40-E741-2BC1-05502D1BCEB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Content Placeholder 2">
            <a:extLst>
              <a:ext uri="{FF2B5EF4-FFF2-40B4-BE49-F238E27FC236}">
                <a16:creationId xmlns:a16="http://schemas.microsoft.com/office/drawing/2014/main" id="{8193695A-3459-6198-2719-F532F3C2AD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Text Placeholder 3">
            <a:extLst>
              <a:ext uri="{FF2B5EF4-FFF2-40B4-BE49-F238E27FC236}">
                <a16:creationId xmlns:a16="http://schemas.microsoft.com/office/drawing/2014/main" id="{4A16D2F8-7F49-4D53-771A-534AA5B1FE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2045ECC-20EC-8614-C668-E6A396CE50C8}"/>
              </a:ext>
            </a:extLst>
          </p:cNvPr>
          <p:cNvSpPr>
            <a:spLocks noGrp="1"/>
          </p:cNvSpPr>
          <p:nvPr>
            <p:ph type="dt" sz="half" idx="10"/>
          </p:nvPr>
        </p:nvSpPr>
        <p:spPr/>
        <p:txBody>
          <a:bodyPr/>
          <a:lstStyle/>
          <a:p>
            <a:fld id="{A84A1CE5-DBB7-2E40-9EDC-43B1268E2BCB}" type="datetimeFigureOut">
              <a:rPr lang="en-KE" smtClean="0"/>
              <a:t>28/10/2024</a:t>
            </a:fld>
            <a:endParaRPr lang="en-KE"/>
          </a:p>
        </p:txBody>
      </p:sp>
      <p:sp>
        <p:nvSpPr>
          <p:cNvPr id="6" name="Footer Placeholder 5">
            <a:extLst>
              <a:ext uri="{FF2B5EF4-FFF2-40B4-BE49-F238E27FC236}">
                <a16:creationId xmlns:a16="http://schemas.microsoft.com/office/drawing/2014/main" id="{6C3918C0-54B4-8DBA-DB1A-303AFAF55D4A}"/>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199996F0-0677-D9C1-1B05-7C5DA284ECB3}"/>
              </a:ext>
            </a:extLst>
          </p:cNvPr>
          <p:cNvSpPr>
            <a:spLocks noGrp="1"/>
          </p:cNvSpPr>
          <p:nvPr>
            <p:ph type="sldNum" sz="quarter" idx="12"/>
          </p:nvPr>
        </p:nvSpPr>
        <p:spPr/>
        <p:txBody>
          <a:bodyPr/>
          <a:lstStyle/>
          <a:p>
            <a:fld id="{2BCF57A0-556C-A94E-918A-39147E8B3909}" type="slidenum">
              <a:rPr lang="en-KE" smtClean="0"/>
              <a:t>‹#›</a:t>
            </a:fld>
            <a:endParaRPr lang="en-KE"/>
          </a:p>
        </p:txBody>
      </p:sp>
    </p:spTree>
    <p:extLst>
      <p:ext uri="{BB962C8B-B14F-4D97-AF65-F5344CB8AC3E}">
        <p14:creationId xmlns:p14="http://schemas.microsoft.com/office/powerpoint/2010/main" val="3522383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CAF09-FC53-B57D-B15C-2A1F5240B18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Picture Placeholder 2">
            <a:extLst>
              <a:ext uri="{FF2B5EF4-FFF2-40B4-BE49-F238E27FC236}">
                <a16:creationId xmlns:a16="http://schemas.microsoft.com/office/drawing/2014/main" id="{C16940E6-6B92-487A-D2AA-1035FA9A33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36C23217-31C8-FF73-A381-010428FA11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4CB109F-EA64-BAD5-CED4-65B5E8E794E6}"/>
              </a:ext>
            </a:extLst>
          </p:cNvPr>
          <p:cNvSpPr>
            <a:spLocks noGrp="1"/>
          </p:cNvSpPr>
          <p:nvPr>
            <p:ph type="dt" sz="half" idx="10"/>
          </p:nvPr>
        </p:nvSpPr>
        <p:spPr/>
        <p:txBody>
          <a:bodyPr/>
          <a:lstStyle/>
          <a:p>
            <a:fld id="{A84A1CE5-DBB7-2E40-9EDC-43B1268E2BCB}" type="datetimeFigureOut">
              <a:rPr lang="en-KE" smtClean="0"/>
              <a:t>28/10/2024</a:t>
            </a:fld>
            <a:endParaRPr lang="en-KE"/>
          </a:p>
        </p:txBody>
      </p:sp>
      <p:sp>
        <p:nvSpPr>
          <p:cNvPr id="6" name="Footer Placeholder 5">
            <a:extLst>
              <a:ext uri="{FF2B5EF4-FFF2-40B4-BE49-F238E27FC236}">
                <a16:creationId xmlns:a16="http://schemas.microsoft.com/office/drawing/2014/main" id="{00123BB9-FD99-FA13-06B4-8BF64E8233DD}"/>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484FB362-59BE-1DDE-041C-5FAC18242282}"/>
              </a:ext>
            </a:extLst>
          </p:cNvPr>
          <p:cNvSpPr>
            <a:spLocks noGrp="1"/>
          </p:cNvSpPr>
          <p:nvPr>
            <p:ph type="sldNum" sz="quarter" idx="12"/>
          </p:nvPr>
        </p:nvSpPr>
        <p:spPr/>
        <p:txBody>
          <a:bodyPr/>
          <a:lstStyle/>
          <a:p>
            <a:fld id="{2BCF57A0-556C-A94E-918A-39147E8B3909}" type="slidenum">
              <a:rPr lang="en-KE" smtClean="0"/>
              <a:t>‹#›</a:t>
            </a:fld>
            <a:endParaRPr lang="en-KE"/>
          </a:p>
        </p:txBody>
      </p:sp>
    </p:spTree>
    <p:extLst>
      <p:ext uri="{BB962C8B-B14F-4D97-AF65-F5344CB8AC3E}">
        <p14:creationId xmlns:p14="http://schemas.microsoft.com/office/powerpoint/2010/main" val="2229308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6CA29-4CEE-922B-3249-10CE91C5468B}"/>
              </a:ext>
            </a:extLst>
          </p:cNvPr>
          <p:cNvSpPr>
            <a:spLocks noGrp="1"/>
          </p:cNvSpPr>
          <p:nvPr>
            <p:ph type="title"/>
          </p:nvPr>
        </p:nvSpPr>
        <p:spPr/>
        <p:txBody>
          <a:bodyPr/>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6C7753E4-C219-A0AC-1566-A6499C1F73F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82C6D97F-73EF-4B91-A90A-A34FA531B776}"/>
              </a:ext>
            </a:extLst>
          </p:cNvPr>
          <p:cNvSpPr>
            <a:spLocks noGrp="1"/>
          </p:cNvSpPr>
          <p:nvPr>
            <p:ph type="dt" sz="half" idx="10"/>
          </p:nvPr>
        </p:nvSpPr>
        <p:spPr/>
        <p:txBody>
          <a:bodyPr/>
          <a:lstStyle/>
          <a:p>
            <a:fld id="{A84A1CE5-DBB7-2E40-9EDC-43B1268E2BCB}" type="datetimeFigureOut">
              <a:rPr lang="en-KE" smtClean="0"/>
              <a:t>28/10/2024</a:t>
            </a:fld>
            <a:endParaRPr lang="en-KE"/>
          </a:p>
        </p:txBody>
      </p:sp>
      <p:sp>
        <p:nvSpPr>
          <p:cNvPr id="5" name="Footer Placeholder 4">
            <a:extLst>
              <a:ext uri="{FF2B5EF4-FFF2-40B4-BE49-F238E27FC236}">
                <a16:creationId xmlns:a16="http://schemas.microsoft.com/office/drawing/2014/main" id="{9DE08EAC-CD17-4C57-38AA-F785A8F851BA}"/>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5C857E6-301B-7BE0-57FD-3FDC4DFB212F}"/>
              </a:ext>
            </a:extLst>
          </p:cNvPr>
          <p:cNvSpPr>
            <a:spLocks noGrp="1"/>
          </p:cNvSpPr>
          <p:nvPr>
            <p:ph type="sldNum" sz="quarter" idx="12"/>
          </p:nvPr>
        </p:nvSpPr>
        <p:spPr/>
        <p:txBody>
          <a:bodyPr/>
          <a:lstStyle/>
          <a:p>
            <a:fld id="{2BCF57A0-556C-A94E-918A-39147E8B3909}" type="slidenum">
              <a:rPr lang="en-KE" smtClean="0"/>
              <a:t>‹#›</a:t>
            </a:fld>
            <a:endParaRPr lang="en-KE"/>
          </a:p>
        </p:txBody>
      </p:sp>
    </p:spTree>
    <p:extLst>
      <p:ext uri="{BB962C8B-B14F-4D97-AF65-F5344CB8AC3E}">
        <p14:creationId xmlns:p14="http://schemas.microsoft.com/office/powerpoint/2010/main" val="2422291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941EA3-678D-24E8-12AA-F351705B171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6E923E25-72A3-FC7E-FCE2-1E5D7FC072D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6CC6B4F1-0F60-9389-7E38-8E9E71E0D86F}"/>
              </a:ext>
            </a:extLst>
          </p:cNvPr>
          <p:cNvSpPr>
            <a:spLocks noGrp="1"/>
          </p:cNvSpPr>
          <p:nvPr>
            <p:ph type="dt" sz="half" idx="10"/>
          </p:nvPr>
        </p:nvSpPr>
        <p:spPr/>
        <p:txBody>
          <a:bodyPr/>
          <a:lstStyle/>
          <a:p>
            <a:fld id="{A84A1CE5-DBB7-2E40-9EDC-43B1268E2BCB}" type="datetimeFigureOut">
              <a:rPr lang="en-KE" smtClean="0"/>
              <a:t>28/10/2024</a:t>
            </a:fld>
            <a:endParaRPr lang="en-KE"/>
          </a:p>
        </p:txBody>
      </p:sp>
      <p:sp>
        <p:nvSpPr>
          <p:cNvPr id="5" name="Footer Placeholder 4">
            <a:extLst>
              <a:ext uri="{FF2B5EF4-FFF2-40B4-BE49-F238E27FC236}">
                <a16:creationId xmlns:a16="http://schemas.microsoft.com/office/drawing/2014/main" id="{B4C9E51D-529E-6282-72FD-8E037F092F1A}"/>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CE5A6EC3-C612-4149-C145-3667A5254A18}"/>
              </a:ext>
            </a:extLst>
          </p:cNvPr>
          <p:cNvSpPr>
            <a:spLocks noGrp="1"/>
          </p:cNvSpPr>
          <p:nvPr>
            <p:ph type="sldNum" sz="quarter" idx="12"/>
          </p:nvPr>
        </p:nvSpPr>
        <p:spPr/>
        <p:txBody>
          <a:bodyPr/>
          <a:lstStyle/>
          <a:p>
            <a:fld id="{2BCF57A0-556C-A94E-918A-39147E8B3909}" type="slidenum">
              <a:rPr lang="en-KE" smtClean="0"/>
              <a:t>‹#›</a:t>
            </a:fld>
            <a:endParaRPr lang="en-KE"/>
          </a:p>
        </p:txBody>
      </p:sp>
    </p:spTree>
    <p:extLst>
      <p:ext uri="{BB962C8B-B14F-4D97-AF65-F5344CB8AC3E}">
        <p14:creationId xmlns:p14="http://schemas.microsoft.com/office/powerpoint/2010/main" val="249509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EE5E9D-0839-C848-60CC-30AFC97545D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KE"/>
          </a:p>
        </p:txBody>
      </p:sp>
      <p:sp>
        <p:nvSpPr>
          <p:cNvPr id="3" name="Text Placeholder 2">
            <a:extLst>
              <a:ext uri="{FF2B5EF4-FFF2-40B4-BE49-F238E27FC236}">
                <a16:creationId xmlns:a16="http://schemas.microsoft.com/office/drawing/2014/main" id="{78A00B43-8C33-BCA2-3AEA-99326B1B42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BB94A3CA-B157-684C-4ABE-DE6EE7611A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4A1CE5-DBB7-2E40-9EDC-43B1268E2BCB}" type="datetimeFigureOut">
              <a:rPr lang="en-KE" smtClean="0"/>
              <a:t>28/10/2024</a:t>
            </a:fld>
            <a:endParaRPr lang="en-KE"/>
          </a:p>
        </p:txBody>
      </p:sp>
      <p:sp>
        <p:nvSpPr>
          <p:cNvPr id="5" name="Footer Placeholder 4">
            <a:extLst>
              <a:ext uri="{FF2B5EF4-FFF2-40B4-BE49-F238E27FC236}">
                <a16:creationId xmlns:a16="http://schemas.microsoft.com/office/drawing/2014/main" id="{684F9A5D-B3D2-3F77-8C2E-143F752041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E8051E45-CDFF-51A9-E8CB-609DCF0B38C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F57A0-556C-A94E-918A-39147E8B3909}" type="slidenum">
              <a:rPr lang="en-KE" smtClean="0"/>
              <a:t>‹#›</a:t>
            </a:fld>
            <a:endParaRPr lang="en-KE"/>
          </a:p>
        </p:txBody>
      </p:sp>
    </p:spTree>
    <p:extLst>
      <p:ext uri="{BB962C8B-B14F-4D97-AF65-F5344CB8AC3E}">
        <p14:creationId xmlns:p14="http://schemas.microsoft.com/office/powerpoint/2010/main" val="490579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AC558-D47A-3A5F-CE86-586E9B7B1A47}"/>
              </a:ext>
            </a:extLst>
          </p:cNvPr>
          <p:cNvSpPr>
            <a:spLocks noGrp="1"/>
          </p:cNvSpPr>
          <p:nvPr>
            <p:ph type="ctrTitle"/>
          </p:nvPr>
        </p:nvSpPr>
        <p:spPr/>
        <p:txBody>
          <a:bodyPr/>
          <a:lstStyle/>
          <a:p>
            <a:r>
              <a:rPr lang="en-KE" b="1" dirty="0"/>
              <a:t>COMMUNICATION RESEARCH</a:t>
            </a:r>
            <a:endParaRPr lang="en-KE" dirty="0"/>
          </a:p>
        </p:txBody>
      </p:sp>
      <p:sp>
        <p:nvSpPr>
          <p:cNvPr id="3" name="Subtitle 2">
            <a:extLst>
              <a:ext uri="{FF2B5EF4-FFF2-40B4-BE49-F238E27FC236}">
                <a16:creationId xmlns:a16="http://schemas.microsoft.com/office/drawing/2014/main" id="{C3180E57-7DA1-E4E6-E788-132705EDB0F0}"/>
              </a:ext>
            </a:extLst>
          </p:cNvPr>
          <p:cNvSpPr>
            <a:spLocks noGrp="1"/>
          </p:cNvSpPr>
          <p:nvPr>
            <p:ph type="subTitle" idx="1"/>
          </p:nvPr>
        </p:nvSpPr>
        <p:spPr/>
        <p:txBody>
          <a:bodyPr/>
          <a:lstStyle/>
          <a:p>
            <a:r>
              <a:rPr lang="en-KE" b="1" dirty="0"/>
              <a:t>WEEK 7: RESEARCH METHODOLOGY</a:t>
            </a:r>
          </a:p>
          <a:p>
            <a:r>
              <a:rPr lang="en-KE" b="1" dirty="0"/>
              <a:t>DR. SUSAN MWANGI</a:t>
            </a:r>
          </a:p>
          <a:p>
            <a:r>
              <a:rPr lang="en-KE" b="1" dirty="0"/>
              <a:t>ST. PAUL’S UNIVERSITY</a:t>
            </a:r>
          </a:p>
          <a:p>
            <a:endParaRPr lang="en-KE" dirty="0"/>
          </a:p>
        </p:txBody>
      </p:sp>
      <p:sp>
        <p:nvSpPr>
          <p:cNvPr id="5" name="Teardrop 4">
            <a:extLst>
              <a:ext uri="{FF2B5EF4-FFF2-40B4-BE49-F238E27FC236}">
                <a16:creationId xmlns:a16="http://schemas.microsoft.com/office/drawing/2014/main" id="{DEC5453A-B2A5-3F7F-B86C-EB6A62D7AEB9}"/>
              </a:ext>
            </a:extLst>
          </p:cNvPr>
          <p:cNvSpPr/>
          <p:nvPr/>
        </p:nvSpPr>
        <p:spPr>
          <a:xfrm>
            <a:off x="357352" y="5257800"/>
            <a:ext cx="1692165" cy="1100959"/>
          </a:xfrm>
          <a:prstGeom prst="teardrop">
            <a:avLst>
              <a:gd name="adj" fmla="val 116149"/>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Teardrop 5">
            <a:extLst>
              <a:ext uri="{FF2B5EF4-FFF2-40B4-BE49-F238E27FC236}">
                <a16:creationId xmlns:a16="http://schemas.microsoft.com/office/drawing/2014/main" id="{BB022E2A-E72E-3ECD-CC85-38E0EE667BD9}"/>
              </a:ext>
            </a:extLst>
          </p:cNvPr>
          <p:cNvSpPr/>
          <p:nvPr/>
        </p:nvSpPr>
        <p:spPr>
          <a:xfrm rot="4365164">
            <a:off x="426849" y="3808439"/>
            <a:ext cx="1692165" cy="1100959"/>
          </a:xfrm>
          <a:prstGeom prst="teardrop">
            <a:avLst>
              <a:gd name="adj" fmla="val 116149"/>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7" name="Teardrop 6">
            <a:extLst>
              <a:ext uri="{FF2B5EF4-FFF2-40B4-BE49-F238E27FC236}">
                <a16:creationId xmlns:a16="http://schemas.microsoft.com/office/drawing/2014/main" id="{155BC5D4-F824-8C3B-0E15-BFDB611CE668}"/>
              </a:ext>
            </a:extLst>
          </p:cNvPr>
          <p:cNvSpPr/>
          <p:nvPr/>
        </p:nvSpPr>
        <p:spPr>
          <a:xfrm flipH="1">
            <a:off x="10142482" y="5349875"/>
            <a:ext cx="1692166" cy="1100959"/>
          </a:xfrm>
          <a:prstGeom prst="teardrop">
            <a:avLst>
              <a:gd name="adj" fmla="val 116149"/>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8" name="Teardrop 7">
            <a:extLst>
              <a:ext uri="{FF2B5EF4-FFF2-40B4-BE49-F238E27FC236}">
                <a16:creationId xmlns:a16="http://schemas.microsoft.com/office/drawing/2014/main" id="{AF19B32F-7C87-93F8-A512-5E04D11D53BF}"/>
              </a:ext>
            </a:extLst>
          </p:cNvPr>
          <p:cNvSpPr/>
          <p:nvPr/>
        </p:nvSpPr>
        <p:spPr>
          <a:xfrm rot="17716887" flipH="1">
            <a:off x="10129477" y="3933059"/>
            <a:ext cx="1692166" cy="1100959"/>
          </a:xfrm>
          <a:prstGeom prst="teardrop">
            <a:avLst>
              <a:gd name="adj" fmla="val 116149"/>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882162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3FB3F-C300-68ED-584D-6D82FF565FCC}"/>
              </a:ext>
            </a:extLst>
          </p:cNvPr>
          <p:cNvSpPr>
            <a:spLocks noGrp="1"/>
          </p:cNvSpPr>
          <p:nvPr>
            <p:ph type="title"/>
          </p:nvPr>
        </p:nvSpPr>
        <p:spPr>
          <a:xfrm>
            <a:off x="811926" y="560769"/>
            <a:ext cx="10515600" cy="777875"/>
          </a:xfrm>
        </p:spPr>
        <p:txBody>
          <a:bodyPr>
            <a:normAutofit fontScale="90000"/>
          </a:bodyPr>
          <a:lstStyle/>
          <a:p>
            <a:br>
              <a:rPr lang="en-KE" sz="31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KE" sz="31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Topic Introduction</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10" name="Rectangle 9">
            <a:extLst>
              <a:ext uri="{FF2B5EF4-FFF2-40B4-BE49-F238E27FC236}">
                <a16:creationId xmlns:a16="http://schemas.microsoft.com/office/drawing/2014/main" id="{5D266111-C5E2-3126-00B8-9BB27C1004D7}"/>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3" name="Content Placeholder 2">
            <a:extLst>
              <a:ext uri="{FF2B5EF4-FFF2-40B4-BE49-F238E27FC236}">
                <a16:creationId xmlns:a16="http://schemas.microsoft.com/office/drawing/2014/main" id="{E60F5FA7-3F96-85E5-3325-3E10A6A34C9F}"/>
              </a:ext>
            </a:extLst>
          </p:cNvPr>
          <p:cNvSpPr>
            <a:spLocks noGrp="1"/>
          </p:cNvSpPr>
          <p:nvPr>
            <p:ph idx="1"/>
          </p:nvPr>
        </p:nvSpPr>
        <p:spPr>
          <a:xfrm>
            <a:off x="651642" y="1286149"/>
            <a:ext cx="10515600" cy="5033963"/>
          </a:xfrm>
        </p:spPr>
        <p:txBody>
          <a:bodyPr/>
          <a:lstStyle/>
          <a:p>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Today, we shall begin the discussion on research methodology. So far, we far discussed how to review literature and how to address other areas of research that help us to clarify the research problem, the objectives of the study and the scope of the study, among others. In this lesson, we shall discuss what research methodology entails and we shall especially be focusing on qualitative and quantitative research designs and qualitative and quantitative research approaches. </a:t>
            </a:r>
          </a:p>
          <a:p>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following lessons, we shall continue to look at different aspects of research methodology including sampling in research and data collection methods and procedures.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5" name="Half-frame 4">
            <a:extLst>
              <a:ext uri="{FF2B5EF4-FFF2-40B4-BE49-F238E27FC236}">
                <a16:creationId xmlns:a16="http://schemas.microsoft.com/office/drawing/2014/main" id="{EF6F8891-418A-59F7-2D85-ABDC71041F48}"/>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11" name="Rectangle 10">
            <a:extLst>
              <a:ext uri="{FF2B5EF4-FFF2-40B4-BE49-F238E27FC236}">
                <a16:creationId xmlns:a16="http://schemas.microsoft.com/office/drawing/2014/main" id="{41571682-B97D-2CC2-934D-901DF13B1806}"/>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583727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050D8-A0E6-A0A7-4FE2-F3F2DFAA144A}"/>
              </a:ext>
            </a:extLst>
          </p:cNvPr>
          <p:cNvSpPr>
            <a:spLocks noGrp="1"/>
          </p:cNvSpPr>
          <p:nvPr>
            <p:ph type="title"/>
          </p:nvPr>
        </p:nvSpPr>
        <p:spPr>
          <a:xfrm>
            <a:off x="838200" y="609433"/>
            <a:ext cx="10515600" cy="717717"/>
          </a:xfrm>
        </p:spPr>
        <p:txBody>
          <a:bodyPr>
            <a:normAutofit fontScale="90000"/>
          </a:bodyPr>
          <a:lstStyle/>
          <a:p>
            <a:br>
              <a:rPr lang="en-US" sz="2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2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Intended </a:t>
            </a:r>
            <a:r>
              <a:rPr lang="en-KE" sz="2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Learning Objectives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4AC62DEF-BC3E-3993-89BD-3F85AAF5EA49}"/>
              </a:ext>
            </a:extLst>
          </p:cNvPr>
          <p:cNvSpPr>
            <a:spLocks noGrp="1"/>
          </p:cNvSpPr>
          <p:nvPr>
            <p:ph idx="1"/>
          </p:nvPr>
        </p:nvSpPr>
        <p:spPr>
          <a:xfrm>
            <a:off x="838200" y="1298825"/>
            <a:ext cx="10515600" cy="4949742"/>
          </a:xfrm>
        </p:spPr>
        <p:txBody>
          <a:bodyPr/>
          <a:lstStyle/>
          <a:p>
            <a:pPr marL="0" indent="0">
              <a:lnSpc>
                <a:spcPct val="150000"/>
              </a:lnSpc>
              <a:buNone/>
            </a:pPr>
            <a:r>
              <a:rPr lang="en-KE" sz="2400" dirty="0">
                <a:solidFill>
                  <a:srgbClr val="000000"/>
                </a:solidFill>
                <a:effectLst/>
                <a:latin typeface="Times New Roman" panose="02020603050405020304" pitchFamily="18" charset="0"/>
                <a:ea typeface="Times New Roman" panose="02020603050405020304" pitchFamily="18" charset="0"/>
              </a:rPr>
              <a:t>By the end of th</a:t>
            </a:r>
            <a:r>
              <a:rPr lang="en-US" sz="2400" dirty="0">
                <a:solidFill>
                  <a:srgbClr val="000000"/>
                </a:solidFill>
                <a:effectLst/>
                <a:latin typeface="Times New Roman" panose="02020603050405020304" pitchFamily="18" charset="0"/>
                <a:ea typeface="Times New Roman" panose="02020603050405020304" pitchFamily="18" charset="0"/>
              </a:rPr>
              <a:t>is</a:t>
            </a:r>
            <a:r>
              <a:rPr lang="en-KE" sz="2400" dirty="0">
                <a:solidFill>
                  <a:srgbClr val="000000"/>
                </a:solidFill>
                <a:effectLst/>
                <a:latin typeface="Times New Roman" panose="02020603050405020304" pitchFamily="18" charset="0"/>
                <a:ea typeface="Times New Roman" panose="02020603050405020304" pitchFamily="18" charset="0"/>
              </a:rPr>
              <a:t> lesson, </a:t>
            </a:r>
            <a:r>
              <a:rPr lang="en-US" sz="2400" dirty="0">
                <a:solidFill>
                  <a:srgbClr val="000000"/>
                </a:solidFill>
                <a:effectLst/>
                <a:latin typeface="Times New Roman" panose="02020603050405020304" pitchFamily="18" charset="0"/>
                <a:ea typeface="Times New Roman" panose="02020603050405020304" pitchFamily="18" charset="0"/>
              </a:rPr>
              <a:t>you</a:t>
            </a:r>
            <a:r>
              <a:rPr lang="en-KE" sz="2400" dirty="0">
                <a:solidFill>
                  <a:srgbClr val="000000"/>
                </a:solidFill>
                <a:effectLst/>
                <a:latin typeface="Times New Roman" panose="02020603050405020304" pitchFamily="18" charset="0"/>
                <a:ea typeface="Times New Roman" panose="02020603050405020304" pitchFamily="18" charset="0"/>
              </a:rPr>
              <a:t> will be able to:</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mj-lt"/>
              <a:buAutoNum type="arabicPeriod"/>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Define what research methodology entails.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qualitative research approaches.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the quantitative research approaches.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qualitative research methods and designs.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quantitative research methods and designs.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Half-frame 3">
            <a:extLst>
              <a:ext uri="{FF2B5EF4-FFF2-40B4-BE49-F238E27FC236}">
                <a16:creationId xmlns:a16="http://schemas.microsoft.com/office/drawing/2014/main" id="{A94BE104-0849-298E-1F33-7C82187973A4}"/>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9E9A6583-8C4B-244D-5634-CA4FBE0DB92F}"/>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1F70FA0E-39F4-4C14-EA57-51B014B7B28F}"/>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4241632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D67B4-80DC-65CC-2CE5-EE2F015A78E1}"/>
              </a:ext>
            </a:extLst>
          </p:cNvPr>
          <p:cNvSpPr>
            <a:spLocks noGrp="1"/>
          </p:cNvSpPr>
          <p:nvPr>
            <p:ph type="title"/>
          </p:nvPr>
        </p:nvSpPr>
        <p:spPr>
          <a:xfrm>
            <a:off x="838200" y="497473"/>
            <a:ext cx="10515600" cy="826001"/>
          </a:xfrm>
        </p:spPr>
        <p:txBody>
          <a:bodyPr>
            <a:normAutofit/>
          </a:bodyPr>
          <a:lstStyle/>
          <a:p>
            <a:r>
              <a:rPr lang="en-KE" sz="2400" b="1" dirty="0">
                <a:solidFill>
                  <a:srgbClr val="000000"/>
                </a:solidFill>
                <a:effectLst/>
                <a:latin typeface="Arial" panose="020B0604020202020204" pitchFamily="34" charset="0"/>
                <a:ea typeface="Aldine401 BT"/>
              </a:rPr>
              <a:t>Research Methodology</a:t>
            </a:r>
            <a:r>
              <a:rPr lang="en-KE" sz="2400" dirty="0">
                <a:effectLst/>
              </a:rPr>
              <a:t> </a:t>
            </a:r>
            <a:endParaRPr lang="en-KE" sz="2400" dirty="0"/>
          </a:p>
        </p:txBody>
      </p:sp>
      <p:sp>
        <p:nvSpPr>
          <p:cNvPr id="3" name="Content Placeholder 2">
            <a:extLst>
              <a:ext uri="{FF2B5EF4-FFF2-40B4-BE49-F238E27FC236}">
                <a16:creationId xmlns:a16="http://schemas.microsoft.com/office/drawing/2014/main" id="{EE0DBEA2-6D49-F5A1-ADEE-06EBC811F490}"/>
              </a:ext>
            </a:extLst>
          </p:cNvPr>
          <p:cNvSpPr>
            <a:spLocks noGrp="1"/>
          </p:cNvSpPr>
          <p:nvPr>
            <p:ph idx="1"/>
          </p:nvPr>
        </p:nvSpPr>
        <p:spPr>
          <a:xfrm>
            <a:off x="838200" y="1323474"/>
            <a:ext cx="10515600" cy="4853489"/>
          </a:xfrm>
        </p:spPr>
        <p:txBody>
          <a:bodyPr/>
          <a:lstStyle/>
          <a:p>
            <a:r>
              <a:rPr lang="en-US" sz="2400" dirty="0">
                <a:solidFill>
                  <a:srgbClr val="000000"/>
                </a:solidFill>
                <a:effectLst/>
                <a:latin typeface="Times New Roman" panose="02020603050405020304" pitchFamily="18" charset="0"/>
                <a:ea typeface="Aldine401 BT"/>
                <a:cs typeface="Times New Roman" panose="02020603050405020304" pitchFamily="18" charset="0"/>
              </a:rPr>
              <a:t>Research methodology is the process of doing research and this process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requires a scientific approach. </a:t>
            </a: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This means that</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there is a need for a plan</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for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the way to actualize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or to execute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the plan and the actual activities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that will be carried out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within the plan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so as to achieve</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the intended results.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A research methodology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is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therefore the construction plan of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a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research</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study</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It is the framework of the process used to conduct research. It includes the specific procedures or techniques used to identify, select, process and analyze information about a particular topic.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Research methodology provides the justification for using a particular approach and the rationale behind the choice of the research method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to be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applied or used.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19B3AE4D-C8E1-9B1F-486B-C9A7C1D29398}"/>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723F800E-488F-2394-E1D9-CBECC5CA9C53}"/>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9410BDA9-2857-4195-2EE8-0D6CB9CE776F}"/>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615751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06384D-401E-68A3-A575-394DD8B5BE46}"/>
              </a:ext>
            </a:extLst>
          </p:cNvPr>
          <p:cNvSpPr>
            <a:spLocks noGrp="1"/>
          </p:cNvSpPr>
          <p:nvPr>
            <p:ph idx="1"/>
          </p:nvPr>
        </p:nvSpPr>
        <p:spPr>
          <a:xfrm>
            <a:off x="685801" y="632595"/>
            <a:ext cx="10515600" cy="5671637"/>
          </a:xfrm>
        </p:spPr>
        <p:txBody>
          <a:bodyPr>
            <a:normAutofit lnSpcReduction="10000"/>
          </a:bodyPr>
          <a:lstStyle/>
          <a:p>
            <a:pPr marL="0" indent="0" algn="just">
              <a:lnSpc>
                <a:spcPct val="130000"/>
              </a:lnSpc>
              <a:spcBef>
                <a:spcPts val="600"/>
              </a:spcBef>
              <a:spcAft>
                <a:spcPts val="600"/>
              </a:spcAft>
              <a:buNone/>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R</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esearch methodology can be divided into three sections</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30000"/>
              </a:lnSpc>
              <a:spcBef>
                <a:spcPts val="600"/>
              </a:spcBef>
              <a:spcAft>
                <a:spcPts val="600"/>
              </a:spcAft>
              <a:buFont typeface="Symbol" pitchFamily="2" charset="2"/>
              <a:buChar char=""/>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he framework</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30000"/>
              </a:lnSpc>
              <a:spcBef>
                <a:spcPts val="600"/>
              </a:spcBef>
              <a:spcAft>
                <a:spcPts val="600"/>
              </a:spcAft>
              <a:buFont typeface="Symbol" pitchFamily="2" charset="2"/>
              <a:buChar char=""/>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he approaches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30000"/>
              </a:lnSpc>
              <a:spcBef>
                <a:spcPts val="600"/>
              </a:spcBef>
              <a:spcAft>
                <a:spcPts val="600"/>
              </a:spcAft>
              <a:buFont typeface="Symbol" pitchFamily="2" charset="2"/>
              <a:buChar char=""/>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he methods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30000"/>
              </a:lnSpc>
              <a:spcBef>
                <a:spcPts val="600"/>
              </a:spcBef>
              <a:spcAft>
                <a:spcPts val="600"/>
              </a:spcAft>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The framework</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which is the whole process takes care of research approaches and the methods. There are three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research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approaches,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that is: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quantitative, qualitative and the application of both qualitative and quantitative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approaches which is known as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mixed methodsapproach</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a:t>
            </a:r>
          </a:p>
          <a:p>
            <a:pPr algn="just">
              <a:lnSpc>
                <a:spcPct val="130000"/>
              </a:lnSpc>
              <a:spcBef>
                <a:spcPts val="600"/>
              </a:spcBef>
              <a:spcAft>
                <a:spcPts val="600"/>
              </a:spcAft>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This approach ensures that the other two approaches</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complement each other. Each approach has a procedure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to follow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when conducting research. </a:t>
            </a:r>
          </a:p>
          <a:p>
            <a:pPr algn="just">
              <a:lnSpc>
                <a:spcPct val="130000"/>
              </a:lnSpc>
              <a:spcBef>
                <a:spcPts val="600"/>
              </a:spcBef>
              <a:spcAft>
                <a:spcPts val="600"/>
              </a:spcAft>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The procedures are commonly known as research methods. They include surveys, experiments, observations, hypotheses, analysis and conclusions.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In some cases, the</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words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research methods</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and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research approaches</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are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used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interchangeably by researchers as they are closely related.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2" name="Half-frame 1">
            <a:extLst>
              <a:ext uri="{FF2B5EF4-FFF2-40B4-BE49-F238E27FC236}">
                <a16:creationId xmlns:a16="http://schemas.microsoft.com/office/drawing/2014/main" id="{290916B6-A2B8-E06F-9FA9-9CF9BC42BDB9}"/>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4" name="Rectangle 3">
            <a:extLst>
              <a:ext uri="{FF2B5EF4-FFF2-40B4-BE49-F238E27FC236}">
                <a16:creationId xmlns:a16="http://schemas.microsoft.com/office/drawing/2014/main" id="{A438D3FD-00F0-8561-246B-94A0392B50BA}"/>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5" name="Rectangle 4">
            <a:extLst>
              <a:ext uri="{FF2B5EF4-FFF2-40B4-BE49-F238E27FC236}">
                <a16:creationId xmlns:a16="http://schemas.microsoft.com/office/drawing/2014/main" id="{22EE44F3-1103-3C0A-5C28-1859EFAB5627}"/>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585285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1EC273-48EE-BD3B-C47A-6BE63B448F6B}"/>
              </a:ext>
            </a:extLst>
          </p:cNvPr>
          <p:cNvSpPr>
            <a:spLocks noGrp="1"/>
          </p:cNvSpPr>
          <p:nvPr>
            <p:ph idx="1"/>
          </p:nvPr>
        </p:nvSpPr>
        <p:spPr>
          <a:xfrm>
            <a:off x="838200" y="1227221"/>
            <a:ext cx="10515600" cy="4949742"/>
          </a:xfrm>
        </p:spPr>
        <p:txBody>
          <a:bodyPr/>
          <a:lstStyle/>
          <a:p>
            <a:r>
              <a:rPr lang="en-KE" sz="2600" dirty="0">
                <a:solidFill>
                  <a:srgbClr val="000000"/>
                </a:solidFill>
                <a:effectLst/>
                <a:latin typeface="Times New Roman" panose="02020603050405020304" pitchFamily="18" charset="0"/>
                <a:ea typeface="Aldine401 BT"/>
                <a:cs typeface="Times New Roman" panose="02020603050405020304" pitchFamily="18" charset="0"/>
              </a:rPr>
              <a:t>Research methodology </a:t>
            </a:r>
            <a:r>
              <a:rPr lang="en-US" sz="2600" dirty="0">
                <a:solidFill>
                  <a:srgbClr val="000000"/>
                </a:solidFill>
                <a:effectLst/>
                <a:latin typeface="Times New Roman" panose="02020603050405020304" pitchFamily="18" charset="0"/>
                <a:ea typeface="Aldine401 BT"/>
                <a:cs typeface="Times New Roman" panose="02020603050405020304" pitchFamily="18" charset="0"/>
              </a:rPr>
              <a:t>entails</a:t>
            </a:r>
            <a:r>
              <a:rPr lang="en-KE" sz="2600" dirty="0">
                <a:solidFill>
                  <a:srgbClr val="000000"/>
                </a:solidFill>
                <a:effectLst/>
                <a:latin typeface="Times New Roman" panose="02020603050405020304" pitchFamily="18" charset="0"/>
                <a:ea typeface="Aldine401 BT"/>
                <a:cs typeface="Times New Roman" panose="02020603050405020304" pitchFamily="18" charset="0"/>
              </a:rPr>
              <a:t> the body of knowledge which attempts to explain or understand how research is done. </a:t>
            </a:r>
          </a:p>
          <a:p>
            <a:r>
              <a:rPr lang="en-KE" sz="2600" dirty="0">
                <a:solidFill>
                  <a:srgbClr val="000000"/>
                </a:solidFill>
                <a:effectLst/>
                <a:latin typeface="Times New Roman" panose="02020603050405020304" pitchFamily="18" charset="0"/>
                <a:ea typeface="Aldine401 BT"/>
                <a:cs typeface="Times New Roman" panose="02020603050405020304" pitchFamily="18" charset="0"/>
              </a:rPr>
              <a:t>Research methodology i</a:t>
            </a:r>
            <a:r>
              <a:rPr lang="en-US" sz="2600" dirty="0">
                <a:solidFill>
                  <a:srgbClr val="000000"/>
                </a:solidFill>
                <a:effectLst/>
                <a:latin typeface="Times New Roman" panose="02020603050405020304" pitchFamily="18" charset="0"/>
                <a:ea typeface="Aldine401 BT"/>
                <a:cs typeface="Times New Roman" panose="02020603050405020304" pitchFamily="18" charset="0"/>
              </a:rPr>
              <a:t>s usually placed in</a:t>
            </a:r>
            <a:r>
              <a:rPr lang="en-KE" sz="2600" dirty="0">
                <a:solidFill>
                  <a:srgbClr val="000000"/>
                </a:solidFill>
                <a:effectLst/>
                <a:latin typeface="Times New Roman" panose="02020603050405020304" pitchFamily="18" charset="0"/>
                <a:ea typeface="Aldine401 BT"/>
                <a:cs typeface="Times New Roman" panose="02020603050405020304" pitchFamily="18" charset="0"/>
              </a:rPr>
              <a:t> chapter three </a:t>
            </a:r>
            <a:r>
              <a:rPr lang="en-US" sz="2600" dirty="0">
                <a:solidFill>
                  <a:srgbClr val="000000"/>
                </a:solidFill>
                <a:effectLst/>
                <a:latin typeface="Times New Roman" panose="02020603050405020304" pitchFamily="18" charset="0"/>
                <a:ea typeface="Aldine401 BT"/>
                <a:cs typeface="Times New Roman" panose="02020603050405020304" pitchFamily="18" charset="0"/>
              </a:rPr>
              <a:t>in</a:t>
            </a:r>
            <a:r>
              <a:rPr lang="en-KE" sz="2600" dirty="0">
                <a:solidFill>
                  <a:srgbClr val="000000"/>
                </a:solidFill>
                <a:effectLst/>
                <a:latin typeface="Times New Roman" panose="02020603050405020304" pitchFamily="18" charset="0"/>
                <a:ea typeface="Aldine401 BT"/>
                <a:cs typeface="Times New Roman" panose="02020603050405020304" pitchFamily="18" charset="0"/>
              </a:rPr>
              <a:t> research proposals and </a:t>
            </a:r>
            <a:r>
              <a:rPr lang="en-US" sz="2600" dirty="0">
                <a:solidFill>
                  <a:srgbClr val="000000"/>
                </a:solidFill>
                <a:effectLst/>
                <a:latin typeface="Times New Roman" panose="02020603050405020304" pitchFamily="18" charset="0"/>
                <a:ea typeface="Aldine401 BT"/>
                <a:cs typeface="Times New Roman" panose="02020603050405020304" pitchFamily="18" charset="0"/>
              </a:rPr>
              <a:t>it</a:t>
            </a:r>
            <a:r>
              <a:rPr lang="en-KE" sz="2600" dirty="0">
                <a:solidFill>
                  <a:srgbClr val="000000"/>
                </a:solidFill>
                <a:effectLst/>
                <a:latin typeface="Times New Roman" panose="02020603050405020304" pitchFamily="18" charset="0"/>
                <a:ea typeface="Aldine401 BT"/>
                <a:cs typeface="Times New Roman" panose="02020603050405020304" pitchFamily="18" charset="0"/>
              </a:rPr>
              <a:t> contains the entire plan for collecting and analyzing data. </a:t>
            </a:r>
          </a:p>
          <a:p>
            <a:r>
              <a:rPr lang="en-US" sz="2600" dirty="0">
                <a:solidFill>
                  <a:srgbClr val="000000"/>
                </a:solidFill>
                <a:effectLst/>
                <a:latin typeface="Times New Roman" panose="02020603050405020304" pitchFamily="18" charset="0"/>
                <a:ea typeface="Aldine401 BT"/>
                <a:cs typeface="Times New Roman" panose="02020603050405020304" pitchFamily="18" charset="0"/>
              </a:rPr>
              <a:t>It also</a:t>
            </a:r>
            <a:r>
              <a:rPr lang="en-KE" sz="2600" dirty="0">
                <a:solidFill>
                  <a:srgbClr val="000000"/>
                </a:solidFill>
                <a:effectLst/>
                <a:latin typeface="Times New Roman" panose="02020603050405020304" pitchFamily="18" charset="0"/>
                <a:ea typeface="Aldine401 BT"/>
                <a:cs typeface="Times New Roman" panose="02020603050405020304" pitchFamily="18" charset="0"/>
              </a:rPr>
              <a:t> contains the specific research approaches such as quantitative, qualitative or mixed approaches and methods such as surveys, interviews and document analysis among others </a:t>
            </a:r>
            <a:r>
              <a:rPr lang="en-US" sz="2600" dirty="0">
                <a:solidFill>
                  <a:srgbClr val="000000"/>
                </a:solidFill>
                <a:effectLst/>
                <a:latin typeface="Times New Roman" panose="02020603050405020304" pitchFamily="18" charset="0"/>
                <a:ea typeface="Aldine401 BT"/>
                <a:cs typeface="Times New Roman" panose="02020603050405020304" pitchFamily="18" charset="0"/>
              </a:rPr>
              <a:t>that are </a:t>
            </a:r>
            <a:r>
              <a:rPr lang="en-KE" sz="2600" dirty="0">
                <a:solidFill>
                  <a:srgbClr val="000000"/>
                </a:solidFill>
                <a:effectLst/>
                <a:latin typeface="Times New Roman" panose="02020603050405020304" pitchFamily="18" charset="0"/>
                <a:ea typeface="Aldine401 BT"/>
                <a:cs typeface="Times New Roman" panose="02020603050405020304" pitchFamily="18" charset="0"/>
              </a:rPr>
              <a:t>used in data </a:t>
            </a:r>
            <a:r>
              <a:rPr lang="en-US" sz="2600" dirty="0">
                <a:solidFill>
                  <a:srgbClr val="000000"/>
                </a:solidFill>
                <a:effectLst/>
                <a:latin typeface="Times New Roman" panose="02020603050405020304" pitchFamily="18" charset="0"/>
                <a:ea typeface="Aldine401 BT"/>
                <a:cs typeface="Times New Roman" panose="02020603050405020304" pitchFamily="18" charset="0"/>
              </a:rPr>
              <a:t>collection</a:t>
            </a:r>
            <a:r>
              <a:rPr lang="en-KE" sz="2600" dirty="0">
                <a:solidFill>
                  <a:srgbClr val="000000"/>
                </a:solidFill>
                <a:effectLst/>
                <a:latin typeface="Times New Roman" panose="02020603050405020304" pitchFamily="18" charset="0"/>
                <a:ea typeface="Aldine401 BT"/>
                <a:cs typeface="Times New Roman" panose="02020603050405020304" pitchFamily="18" charset="0"/>
              </a:rPr>
              <a:t>. </a:t>
            </a:r>
          </a:p>
          <a:p>
            <a:r>
              <a:rPr lang="en-KE" sz="2600" dirty="0">
                <a:solidFill>
                  <a:srgbClr val="000000"/>
                </a:solidFill>
                <a:effectLst/>
                <a:latin typeface="Times New Roman" panose="02020603050405020304" pitchFamily="18" charset="0"/>
                <a:ea typeface="Aldine401 BT"/>
                <a:cs typeface="Times New Roman" panose="02020603050405020304" pitchFamily="18" charset="0"/>
              </a:rPr>
              <a:t>Whenever a researcher chooses any particular research approach, he must justify or rationalize why such an approach is preferred to others. </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2" name="Half-frame 1">
            <a:extLst>
              <a:ext uri="{FF2B5EF4-FFF2-40B4-BE49-F238E27FC236}">
                <a16:creationId xmlns:a16="http://schemas.microsoft.com/office/drawing/2014/main" id="{3010B95E-2497-3743-F6DE-6CD676DBD9A1}"/>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4" name="Rectangle 3">
            <a:extLst>
              <a:ext uri="{FF2B5EF4-FFF2-40B4-BE49-F238E27FC236}">
                <a16:creationId xmlns:a16="http://schemas.microsoft.com/office/drawing/2014/main" id="{3002EA17-C9A5-03B2-5BEE-0D9059C9BB9E}"/>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5" name="Rectangle 4">
            <a:extLst>
              <a:ext uri="{FF2B5EF4-FFF2-40B4-BE49-F238E27FC236}">
                <a16:creationId xmlns:a16="http://schemas.microsoft.com/office/drawing/2014/main" id="{0B3633C0-7335-A382-6B41-CB2AEBBA41EC}"/>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8609702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B8894E-EA70-8B40-2AF8-A48C90CFF37A}"/>
              </a:ext>
            </a:extLst>
          </p:cNvPr>
          <p:cNvSpPr>
            <a:spLocks noGrp="1"/>
          </p:cNvSpPr>
          <p:nvPr>
            <p:ph idx="1"/>
          </p:nvPr>
        </p:nvSpPr>
        <p:spPr>
          <a:xfrm>
            <a:off x="685801" y="906656"/>
            <a:ext cx="10515600" cy="5406942"/>
          </a:xfrm>
        </p:spPr>
        <p:txBody>
          <a:bodyPr>
            <a:normAutofit lnSpcReduction="10000"/>
          </a:bodyPr>
          <a:lstStyle/>
          <a:p>
            <a:r>
              <a:rPr lang="en-US" dirty="0">
                <a:solidFill>
                  <a:srgbClr val="000000"/>
                </a:solidFill>
                <a:effectLst/>
                <a:latin typeface="Times New Roman" panose="02020603050405020304" pitchFamily="18" charset="0"/>
                <a:ea typeface="Aldine401 BT"/>
                <a:cs typeface="Times New Roman" panose="02020603050405020304" pitchFamily="18" charset="0"/>
              </a:rPr>
              <a:t>Basically, r</a:t>
            </a:r>
            <a:r>
              <a:rPr lang="en-KE" dirty="0">
                <a:solidFill>
                  <a:srgbClr val="000000"/>
                </a:solidFill>
                <a:effectLst/>
                <a:latin typeface="Times New Roman" panose="02020603050405020304" pitchFamily="18" charset="0"/>
                <a:ea typeface="Aldine401 BT"/>
                <a:cs typeface="Times New Roman" panose="02020603050405020304" pitchFamily="18" charset="0"/>
              </a:rPr>
              <a:t>esearch methodology </a:t>
            </a:r>
            <a:r>
              <a:rPr lang="en-US" dirty="0">
                <a:solidFill>
                  <a:srgbClr val="000000"/>
                </a:solidFill>
                <a:effectLst/>
                <a:latin typeface="Times New Roman" panose="02020603050405020304" pitchFamily="18" charset="0"/>
                <a:ea typeface="Aldine401 BT"/>
                <a:cs typeface="Times New Roman" panose="02020603050405020304" pitchFamily="18" charset="0"/>
              </a:rPr>
              <a:t>can be said to refer</a:t>
            </a:r>
            <a:r>
              <a:rPr lang="en-KE" dirty="0">
                <a:solidFill>
                  <a:srgbClr val="000000"/>
                </a:solidFill>
                <a:effectLst/>
                <a:latin typeface="Times New Roman" panose="02020603050405020304" pitchFamily="18" charset="0"/>
                <a:ea typeface="Aldine401 BT"/>
                <a:cs typeface="Times New Roman" panose="02020603050405020304" pitchFamily="18" charset="0"/>
              </a:rPr>
              <a:t> to the practical “how” of any given piece of research. </a:t>
            </a:r>
          </a:p>
          <a:p>
            <a:r>
              <a:rPr lang="en-KE" dirty="0">
                <a:solidFill>
                  <a:srgbClr val="000000"/>
                </a:solidFill>
                <a:effectLst/>
                <a:latin typeface="Times New Roman" panose="02020603050405020304" pitchFamily="18" charset="0"/>
                <a:ea typeface="Aldine401 BT"/>
                <a:cs typeface="Times New Roman" panose="02020603050405020304" pitchFamily="18" charset="0"/>
              </a:rPr>
              <a:t>More specifically, it is about how a researcher systematically designs a study to ensure valid and reliable results that address </a:t>
            </a:r>
            <a:r>
              <a:rPr lang="en-US" dirty="0">
                <a:solidFill>
                  <a:srgbClr val="000000"/>
                </a:solidFill>
                <a:effectLst/>
                <a:latin typeface="Times New Roman" panose="02020603050405020304" pitchFamily="18" charset="0"/>
                <a:ea typeface="Aldine401 BT"/>
                <a:cs typeface="Times New Roman" panose="02020603050405020304" pitchFamily="18" charset="0"/>
              </a:rPr>
              <a:t>the objectives of </a:t>
            </a:r>
            <a:r>
              <a:rPr lang="en-KE" dirty="0">
                <a:solidFill>
                  <a:srgbClr val="000000"/>
                </a:solidFill>
                <a:effectLst/>
                <a:latin typeface="Times New Roman" panose="02020603050405020304" pitchFamily="18" charset="0"/>
                <a:ea typeface="Aldine401 BT"/>
                <a:cs typeface="Times New Roman" panose="02020603050405020304" pitchFamily="18" charset="0"/>
              </a:rPr>
              <a:t>the research. </a:t>
            </a:r>
          </a:p>
          <a:p>
            <a:r>
              <a:rPr lang="en-KE" dirty="0">
                <a:solidFill>
                  <a:srgbClr val="000000"/>
                </a:solidFill>
                <a:effectLst/>
                <a:latin typeface="Times New Roman" panose="02020603050405020304" pitchFamily="18" charset="0"/>
                <a:ea typeface="Aldine401 BT"/>
                <a:cs typeface="Times New Roman" panose="02020603050405020304" pitchFamily="18" charset="0"/>
              </a:rPr>
              <a:t>It provides guidance for the research proces</a:t>
            </a:r>
            <a:r>
              <a:rPr lang="en-US" dirty="0">
                <a:solidFill>
                  <a:srgbClr val="000000"/>
                </a:solidFill>
                <a:effectLst/>
                <a:latin typeface="Times New Roman" panose="02020603050405020304" pitchFamily="18" charset="0"/>
                <a:ea typeface="Aldine401 BT"/>
                <a:cs typeface="Times New Roman" panose="02020603050405020304" pitchFamily="18" charset="0"/>
              </a:rPr>
              <a:t>s and ensures </a:t>
            </a:r>
            <a:r>
              <a:rPr lang="en-KE" dirty="0">
                <a:solidFill>
                  <a:srgbClr val="000000"/>
                </a:solidFill>
                <a:effectLst/>
                <a:latin typeface="Times New Roman" panose="02020603050405020304" pitchFamily="18" charset="0"/>
                <a:ea typeface="Aldine401 BT"/>
                <a:cs typeface="Times New Roman" panose="02020603050405020304" pitchFamily="18" charset="0"/>
              </a:rPr>
              <a:t>the suitability of the methods</a:t>
            </a:r>
            <a:r>
              <a:rPr lang="en-US" dirty="0">
                <a:solidFill>
                  <a:srgbClr val="000000"/>
                </a:solidFill>
                <a:effectLst/>
                <a:latin typeface="Times New Roman" panose="02020603050405020304" pitchFamily="18" charset="0"/>
                <a:ea typeface="Aldine401 BT"/>
                <a:cs typeface="Times New Roman" panose="02020603050405020304" pitchFamily="18" charset="0"/>
              </a:rPr>
              <a:t> used in addressing </a:t>
            </a:r>
            <a:r>
              <a:rPr lang="en-KE" dirty="0">
                <a:solidFill>
                  <a:srgbClr val="000000"/>
                </a:solidFill>
                <a:effectLst/>
                <a:latin typeface="Times New Roman" panose="02020603050405020304" pitchFamily="18" charset="0"/>
                <a:ea typeface="Aldine401 BT"/>
                <a:cs typeface="Times New Roman" panose="02020603050405020304" pitchFamily="18" charset="0"/>
              </a:rPr>
              <a:t>the research problem, determin</a:t>
            </a:r>
            <a:r>
              <a:rPr lang="en-US" dirty="0" err="1">
                <a:solidFill>
                  <a:srgbClr val="000000"/>
                </a:solidFill>
                <a:effectLst/>
                <a:latin typeface="Times New Roman" panose="02020603050405020304" pitchFamily="18" charset="0"/>
                <a:ea typeface="Aldine401 BT"/>
                <a:cs typeface="Times New Roman" panose="02020603050405020304" pitchFamily="18" charset="0"/>
              </a:rPr>
              <a:t>ing</a:t>
            </a:r>
            <a:r>
              <a:rPr lang="en-KE" dirty="0">
                <a:solidFill>
                  <a:srgbClr val="000000"/>
                </a:solidFill>
                <a:effectLst/>
                <a:latin typeface="Times New Roman" panose="02020603050405020304" pitchFamily="18" charset="0"/>
                <a:ea typeface="Aldine401 BT"/>
                <a:cs typeface="Times New Roman" panose="02020603050405020304" pitchFamily="18" charset="0"/>
              </a:rPr>
              <a:t> the accuracy of the outcome of research methods and </a:t>
            </a:r>
            <a:r>
              <a:rPr lang="en-US" dirty="0">
                <a:solidFill>
                  <a:srgbClr val="000000"/>
                </a:solidFill>
                <a:effectLst/>
                <a:latin typeface="Times New Roman" panose="02020603050405020304" pitchFamily="18" charset="0"/>
                <a:ea typeface="Aldine401 BT"/>
                <a:cs typeface="Times New Roman" panose="02020603050405020304" pitchFamily="18" charset="0"/>
              </a:rPr>
              <a:t>ensuring the efficiency of the</a:t>
            </a:r>
            <a:r>
              <a:rPr lang="en-KE" dirty="0">
                <a:solidFill>
                  <a:srgbClr val="000000"/>
                </a:solidFill>
                <a:effectLst/>
                <a:latin typeface="Times New Roman" panose="02020603050405020304" pitchFamily="18" charset="0"/>
                <a:ea typeface="Aldine401 BT"/>
                <a:cs typeface="Times New Roman" panose="02020603050405020304" pitchFamily="18" charset="0"/>
              </a:rPr>
              <a:t> research methods </a:t>
            </a:r>
            <a:r>
              <a:rPr lang="en-US" dirty="0">
                <a:solidFill>
                  <a:srgbClr val="000000"/>
                </a:solidFill>
                <a:effectLst/>
                <a:latin typeface="Times New Roman" panose="02020603050405020304" pitchFamily="18" charset="0"/>
                <a:ea typeface="Aldine401 BT"/>
                <a:cs typeface="Times New Roman" panose="02020603050405020304" pitchFamily="18" charset="0"/>
              </a:rPr>
              <a:t>selected.</a:t>
            </a:r>
            <a:r>
              <a:rPr lang="en-KE" dirty="0">
                <a:solidFill>
                  <a:srgbClr val="000000"/>
                </a:solidFill>
                <a:effectLst/>
                <a:latin typeface="Times New Roman" panose="02020603050405020304" pitchFamily="18" charset="0"/>
                <a:ea typeface="Aldine401 BT"/>
                <a:cs typeface="Times New Roman" panose="02020603050405020304" pitchFamily="18" charset="0"/>
              </a:rPr>
              <a:t> </a:t>
            </a:r>
          </a:p>
          <a:p>
            <a:r>
              <a:rPr lang="en-KE" dirty="0">
                <a:solidFill>
                  <a:srgbClr val="000000"/>
                </a:solidFill>
                <a:effectLst/>
                <a:latin typeface="Times New Roman" panose="02020603050405020304" pitchFamily="18" charset="0"/>
                <a:ea typeface="Aldine401 BT"/>
                <a:cs typeface="Times New Roman" panose="02020603050405020304" pitchFamily="18" charset="0"/>
              </a:rPr>
              <a:t>A well-defined methodology gives an explanation </a:t>
            </a:r>
            <a:r>
              <a:rPr lang="en-US" dirty="0">
                <a:solidFill>
                  <a:srgbClr val="000000"/>
                </a:solidFill>
                <a:effectLst/>
                <a:latin typeface="Times New Roman" panose="02020603050405020304" pitchFamily="18" charset="0"/>
                <a:ea typeface="Aldine401 BT"/>
                <a:cs typeface="Times New Roman" panose="02020603050405020304" pitchFamily="18" charset="0"/>
              </a:rPr>
              <a:t>as to </a:t>
            </a:r>
            <a:r>
              <a:rPr lang="en-KE" dirty="0">
                <a:solidFill>
                  <a:srgbClr val="000000"/>
                </a:solidFill>
                <a:effectLst/>
                <a:latin typeface="Times New Roman" panose="02020603050405020304" pitchFamily="18" charset="0"/>
                <a:ea typeface="Aldine401 BT"/>
                <a:cs typeface="Times New Roman" panose="02020603050405020304" pitchFamily="18" charset="0"/>
              </a:rPr>
              <a:t>why a particular research methodological approach is used for the research, in what order and how research methods were applied to get the results of the research, what data collection methods</a:t>
            </a:r>
            <a:r>
              <a:rPr lang="en-US" dirty="0">
                <a:solidFill>
                  <a:srgbClr val="000000"/>
                </a:solidFill>
                <a:effectLst/>
                <a:latin typeface="Times New Roman" panose="02020603050405020304" pitchFamily="18" charset="0"/>
                <a:ea typeface="Aldine401 BT"/>
                <a:cs typeface="Times New Roman" panose="02020603050405020304" pitchFamily="18" charset="0"/>
              </a:rPr>
              <a:t> were used</a:t>
            </a:r>
            <a:r>
              <a:rPr lang="en-KE" dirty="0">
                <a:solidFill>
                  <a:srgbClr val="000000"/>
                </a:solidFill>
                <a:effectLst/>
                <a:latin typeface="Times New Roman" panose="02020603050405020304" pitchFamily="18" charset="0"/>
                <a:ea typeface="Aldine401 BT"/>
                <a:cs typeface="Times New Roman" panose="02020603050405020304" pitchFamily="18" charset="0"/>
              </a:rPr>
              <a:t>, and </a:t>
            </a:r>
            <a:r>
              <a:rPr lang="en-US" dirty="0">
                <a:solidFill>
                  <a:srgbClr val="000000"/>
                </a:solidFill>
                <a:effectLst/>
                <a:latin typeface="Times New Roman" panose="02020603050405020304" pitchFamily="18" charset="0"/>
                <a:ea typeface="Aldine401 BT"/>
                <a:cs typeface="Times New Roman" panose="02020603050405020304" pitchFamily="18" charset="0"/>
              </a:rPr>
              <a:t>which</a:t>
            </a:r>
            <a:r>
              <a:rPr lang="en-KE" dirty="0">
                <a:solidFill>
                  <a:srgbClr val="000000"/>
                </a:solidFill>
                <a:effectLst/>
                <a:latin typeface="Times New Roman" panose="02020603050405020304" pitchFamily="18" charset="0"/>
                <a:ea typeface="Aldine401 BT"/>
                <a:cs typeface="Times New Roman" panose="02020603050405020304" pitchFamily="18" charset="0"/>
              </a:rPr>
              <a:t> data analysi</a:t>
            </a:r>
            <a:r>
              <a:rPr lang="en-US" dirty="0">
                <a:solidFill>
                  <a:srgbClr val="000000"/>
                </a:solidFill>
                <a:effectLst/>
                <a:latin typeface="Times New Roman" panose="02020603050405020304" pitchFamily="18" charset="0"/>
                <a:ea typeface="Aldine401 BT"/>
                <a:cs typeface="Times New Roman" panose="02020603050405020304" pitchFamily="18" charset="0"/>
              </a:rPr>
              <a:t>s</a:t>
            </a:r>
            <a:r>
              <a:rPr lang="en-KE" dirty="0">
                <a:solidFill>
                  <a:srgbClr val="000000"/>
                </a:solidFill>
                <a:effectLst/>
                <a:latin typeface="Times New Roman" panose="02020603050405020304" pitchFamily="18" charset="0"/>
                <a:ea typeface="Aldine401 BT"/>
                <a:cs typeface="Times New Roman" panose="02020603050405020304" pitchFamily="18" charset="0"/>
              </a:rPr>
              <a:t> procedures </a:t>
            </a:r>
            <a:r>
              <a:rPr lang="en-US" dirty="0">
                <a:solidFill>
                  <a:srgbClr val="000000"/>
                </a:solidFill>
                <a:effectLst/>
                <a:latin typeface="Times New Roman" panose="02020603050405020304" pitchFamily="18" charset="0"/>
                <a:ea typeface="Aldine401 BT"/>
                <a:cs typeface="Times New Roman" panose="02020603050405020304" pitchFamily="18" charset="0"/>
              </a:rPr>
              <a:t>were used</a:t>
            </a:r>
            <a:r>
              <a:rPr lang="en-KE" dirty="0">
                <a:solidFill>
                  <a:srgbClr val="000000"/>
                </a:solidFill>
                <a:effectLst/>
                <a:latin typeface="Times New Roman" panose="02020603050405020304" pitchFamily="18" charset="0"/>
                <a:ea typeface="Aldine401 BT"/>
                <a:cs typeface="Times New Roman" panose="02020603050405020304" pitchFamily="18" charset="0"/>
              </a:rPr>
              <a:t>.</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2" name="Half-frame 1">
            <a:extLst>
              <a:ext uri="{FF2B5EF4-FFF2-40B4-BE49-F238E27FC236}">
                <a16:creationId xmlns:a16="http://schemas.microsoft.com/office/drawing/2014/main" id="{49207A6A-6243-85C7-F122-D23E0B4147B7}"/>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4" name="Rectangle 3">
            <a:extLst>
              <a:ext uri="{FF2B5EF4-FFF2-40B4-BE49-F238E27FC236}">
                <a16:creationId xmlns:a16="http://schemas.microsoft.com/office/drawing/2014/main" id="{1ED3CCD3-8B47-23B0-7B92-8023B2FBD566}"/>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5" name="Rectangle 4">
            <a:extLst>
              <a:ext uri="{FF2B5EF4-FFF2-40B4-BE49-F238E27FC236}">
                <a16:creationId xmlns:a16="http://schemas.microsoft.com/office/drawing/2014/main" id="{1D2BFA21-C04D-D674-F8C9-F2C060C63834}"/>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346774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5E888-896A-0B4C-DAF1-7C4B226EE36E}"/>
              </a:ext>
            </a:extLst>
          </p:cNvPr>
          <p:cNvSpPr>
            <a:spLocks noGrp="1"/>
          </p:cNvSpPr>
          <p:nvPr>
            <p:ph type="title"/>
          </p:nvPr>
        </p:nvSpPr>
        <p:spPr>
          <a:xfrm>
            <a:off x="838200" y="586849"/>
            <a:ext cx="10515600" cy="826001"/>
          </a:xfrm>
        </p:spPr>
        <p:txBody>
          <a:bodyPr>
            <a:normAutofit/>
          </a:bodyPr>
          <a:lstStyle/>
          <a:p>
            <a:r>
              <a:rPr lang="en-KE" sz="2400" b="1" dirty="0">
                <a:solidFill>
                  <a:srgbClr val="000000"/>
                </a:solidFill>
                <a:effectLst/>
                <a:latin typeface="Arial" panose="020B0604020202020204" pitchFamily="34" charset="0"/>
                <a:ea typeface="Aldine401 BT"/>
              </a:rPr>
              <a:t>Research Approach</a:t>
            </a:r>
            <a:r>
              <a:rPr lang="en-US" sz="2400" b="1" dirty="0">
                <a:solidFill>
                  <a:srgbClr val="000000"/>
                </a:solidFill>
                <a:effectLst/>
                <a:latin typeface="Arial" panose="020B0604020202020204" pitchFamily="34" charset="0"/>
                <a:ea typeface="Aldine401 BT"/>
              </a:rPr>
              <a:t>es</a:t>
            </a:r>
            <a:r>
              <a:rPr lang="en-KE" sz="2400" dirty="0">
                <a:effectLst/>
              </a:rPr>
              <a:t> </a:t>
            </a:r>
            <a:endParaRPr lang="en-KE" sz="2400" dirty="0"/>
          </a:p>
        </p:txBody>
      </p:sp>
      <p:sp>
        <p:nvSpPr>
          <p:cNvPr id="3" name="Content Placeholder 2">
            <a:extLst>
              <a:ext uri="{FF2B5EF4-FFF2-40B4-BE49-F238E27FC236}">
                <a16:creationId xmlns:a16="http://schemas.microsoft.com/office/drawing/2014/main" id="{1764454F-3BBA-4384-6B90-E291BF6E1E58}"/>
              </a:ext>
            </a:extLst>
          </p:cNvPr>
          <p:cNvSpPr>
            <a:spLocks noGrp="1"/>
          </p:cNvSpPr>
          <p:nvPr>
            <p:ph idx="1"/>
          </p:nvPr>
        </p:nvSpPr>
        <p:spPr>
          <a:xfrm>
            <a:off x="748863" y="1554197"/>
            <a:ext cx="10515600" cy="4889584"/>
          </a:xfrm>
        </p:spPr>
        <p:txBody>
          <a:bodyPr/>
          <a:lstStyle/>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 selection of a research approach is based on the nature of the research problem or issue being addressed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in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the study. The three main research approaches used in research are qualitative, quantitative and mixed methodsapproaches.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Qualitative and quantitative approaches represent different ends on a continuum</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Mixed methodsapproach research is at the center of the two because it incorporates elements of both qualitative and quantitative approaches.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 distinction between qualitative research and quantitative research is framed in terms of using </a:t>
            </a:r>
            <a:r>
              <a:rPr lang="en-KE" sz="2400" b="1" dirty="0">
                <a:solidFill>
                  <a:srgbClr val="000000"/>
                </a:solidFill>
                <a:effectLst/>
                <a:latin typeface="Times New Roman" panose="02020603050405020304" pitchFamily="18" charset="0"/>
                <a:ea typeface="Aldine401 BT"/>
                <a:cs typeface="Times New Roman" panose="02020603050405020304" pitchFamily="18" charset="0"/>
              </a:rPr>
              <a:t>words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(qualitative) rather than </a:t>
            </a:r>
            <a:r>
              <a:rPr lang="en-KE" sz="2400" b="1" dirty="0">
                <a:solidFill>
                  <a:srgbClr val="000000"/>
                </a:solidFill>
                <a:effectLst/>
                <a:latin typeface="Times New Roman" panose="02020603050405020304" pitchFamily="18" charset="0"/>
                <a:ea typeface="Aldine401 BT"/>
                <a:cs typeface="Times New Roman" panose="02020603050405020304" pitchFamily="18" charset="0"/>
              </a:rPr>
              <a:t>numbers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(quantitative), or using </a:t>
            </a:r>
            <a:r>
              <a:rPr lang="en-KE" sz="2400" b="1" dirty="0">
                <a:solidFill>
                  <a:srgbClr val="000000"/>
                </a:solidFill>
                <a:effectLst/>
                <a:latin typeface="Times New Roman" panose="02020603050405020304" pitchFamily="18" charset="0"/>
                <a:ea typeface="Aldine401 BT"/>
                <a:cs typeface="Times New Roman" panose="02020603050405020304" pitchFamily="18" charset="0"/>
              </a:rPr>
              <a:t>closed-ended questions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(quantitative) rather than </a:t>
            </a:r>
            <a:r>
              <a:rPr lang="en-KE" sz="2400" b="1" dirty="0">
                <a:solidFill>
                  <a:srgbClr val="000000"/>
                </a:solidFill>
                <a:effectLst/>
                <a:latin typeface="Times New Roman" panose="02020603050405020304" pitchFamily="18" charset="0"/>
                <a:ea typeface="Aldine401 BT"/>
                <a:cs typeface="Times New Roman" panose="02020603050405020304" pitchFamily="18" charset="0"/>
              </a:rPr>
              <a:t>open-ended questions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(qualitative interview questions).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There are researchers who fall on the more extreme ends of these two approaches, however most recognize the advantages and usefulness of combining both approaches</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988D87B1-910B-69A0-C70A-BD870247B14F}"/>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617031D5-CFBC-E60E-A3D2-AE8F9507150C}"/>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8753B375-0F58-6077-42ED-F10839486E74}"/>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66508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46C3F-433E-2CA2-01A7-AA16FF8F763E}"/>
              </a:ext>
            </a:extLst>
          </p:cNvPr>
          <p:cNvSpPr>
            <a:spLocks noGrp="1"/>
          </p:cNvSpPr>
          <p:nvPr>
            <p:ph type="title"/>
          </p:nvPr>
        </p:nvSpPr>
        <p:spPr>
          <a:xfrm>
            <a:off x="838200" y="581110"/>
            <a:ext cx="10515600" cy="874128"/>
          </a:xfrm>
        </p:spPr>
        <p:txBody>
          <a:bodyPr>
            <a:normAutofit fontScale="90000"/>
          </a:bodyPr>
          <a:lstStyle/>
          <a:p>
            <a:br>
              <a:rPr lang="en-KE" sz="2400" b="1" dirty="0">
                <a:solidFill>
                  <a:srgbClr val="000000"/>
                </a:solidFill>
                <a:effectLst/>
                <a:latin typeface="Arial" panose="020B0604020202020204" pitchFamily="34" charset="0"/>
                <a:ea typeface="Aldine401 BT"/>
                <a:cs typeface="Times New Roman" panose="02020603050405020304" pitchFamily="18" charset="0"/>
              </a:rPr>
            </a:br>
            <a:r>
              <a:rPr lang="en-KE" sz="2400" b="1" dirty="0">
                <a:solidFill>
                  <a:srgbClr val="000000"/>
                </a:solidFill>
                <a:effectLst/>
                <a:latin typeface="Arial" panose="020B0604020202020204" pitchFamily="34" charset="0"/>
                <a:ea typeface="Aldine401 BT"/>
                <a:cs typeface="Times New Roman" panose="02020603050405020304" pitchFamily="18" charset="0"/>
              </a:rPr>
              <a:t>Quantitative Research Approach</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1B23D771-86DD-E4E1-BEA5-ADAAB926C44A}"/>
              </a:ext>
            </a:extLst>
          </p:cNvPr>
          <p:cNvSpPr>
            <a:spLocks noGrp="1"/>
          </p:cNvSpPr>
          <p:nvPr>
            <p:ph idx="1"/>
          </p:nvPr>
        </p:nvSpPr>
        <p:spPr>
          <a:xfrm>
            <a:off x="685801" y="1455238"/>
            <a:ext cx="10515600" cy="4937709"/>
          </a:xfrm>
        </p:spPr>
        <p:txBody>
          <a:bodyPr/>
          <a:lstStyle/>
          <a:p>
            <a:r>
              <a:rPr lang="en-US" sz="2400" dirty="0">
                <a:solidFill>
                  <a:srgbClr val="000000"/>
                </a:solidFill>
                <a:effectLst/>
                <a:latin typeface="Times New Roman" panose="02020603050405020304" pitchFamily="18" charset="0"/>
                <a:ea typeface="Aldine401 BT"/>
                <a:cs typeface="Times New Roman" panose="02020603050405020304" pitchFamily="18" charset="0"/>
              </a:rPr>
              <a:t>Q</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uantitative research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can be illustrated by a</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survey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that is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conducted to understand the amount of time an administrator takes to tend to a client when the client walks into the office.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A client satisfaction survey template can be administered to ask questions like</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“how much time did the manager take to see the customer?” or “How often does a customer walk into the company,” and other such questions.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Quantitative research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outcome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is mostly conducted using the statistical methods to collect quantitative data from the research study. In this research method, researchers deploy mathematical frameworks and theories that pertain to the quantity under question.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Quantitative research templates are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considered to be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objective</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and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elaborate and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results achieved from this research approach are logical, statistical and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free from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bia</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385FC410-E4A0-3461-05BA-FB7ED514E404}"/>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249336DB-E5A0-1DF4-ACF5-B41CA720A40D}"/>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E2602981-9AB4-CC28-51A5-611BB2853594}"/>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331307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295FA-E54E-D9E6-849E-6710AC229E4B}"/>
              </a:ext>
            </a:extLst>
          </p:cNvPr>
          <p:cNvSpPr>
            <a:spLocks noGrp="1"/>
          </p:cNvSpPr>
          <p:nvPr>
            <p:ph type="title"/>
          </p:nvPr>
        </p:nvSpPr>
        <p:spPr>
          <a:xfrm>
            <a:off x="838200" y="677086"/>
            <a:ext cx="10515600" cy="645528"/>
          </a:xfrm>
        </p:spPr>
        <p:txBody>
          <a:bodyPr>
            <a:normAutofit fontScale="90000"/>
          </a:bodyPr>
          <a:lstStyle/>
          <a:p>
            <a:br>
              <a:rPr lang="en-US" sz="2400" b="1" dirty="0">
                <a:solidFill>
                  <a:srgbClr val="000000"/>
                </a:solidFill>
                <a:effectLst/>
                <a:latin typeface="Arial" panose="020B0604020202020204" pitchFamily="34" charset="0"/>
                <a:ea typeface="Aldine401 BT"/>
                <a:cs typeface="Times New Roman" panose="02020603050405020304" pitchFamily="18" charset="0"/>
              </a:rPr>
            </a:br>
            <a:r>
              <a:rPr lang="en-US" sz="2400" b="1" dirty="0">
                <a:solidFill>
                  <a:srgbClr val="000000"/>
                </a:solidFill>
                <a:effectLst/>
                <a:latin typeface="Arial" panose="020B0604020202020204" pitchFamily="34" charset="0"/>
                <a:ea typeface="Aldine401 BT"/>
                <a:cs typeface="Times New Roman" panose="02020603050405020304" pitchFamily="18" charset="0"/>
              </a:rPr>
              <a:t>Qualitative Research Approach</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32339704-4137-16A2-26C0-E70B851C40A9}"/>
              </a:ext>
            </a:extLst>
          </p:cNvPr>
          <p:cNvSpPr>
            <a:spLocks noGrp="1"/>
          </p:cNvSpPr>
          <p:nvPr>
            <p:ph idx="1"/>
          </p:nvPr>
        </p:nvSpPr>
        <p:spPr>
          <a:xfrm>
            <a:off x="748863" y="1542549"/>
            <a:ext cx="10515600" cy="5166309"/>
          </a:xfrm>
        </p:spPr>
        <p:txBody>
          <a:bodyPr/>
          <a:lstStyle/>
          <a:p>
            <a:r>
              <a:rPr lang="en-US" sz="2200" dirty="0">
                <a:solidFill>
                  <a:srgbClr val="000000"/>
                </a:solidFill>
                <a:effectLst/>
                <a:latin typeface="Times New Roman" panose="02020603050405020304" pitchFamily="18" charset="0"/>
                <a:ea typeface="Aldine401 BT"/>
                <a:cs typeface="Times New Roman" panose="02020603050405020304" pitchFamily="18" charset="0"/>
              </a:rPr>
              <a:t>On the other hand, the</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qualitative approach is generally considered to be the opposite of the quantitative approach. </a:t>
            </a:r>
          </a:p>
          <a:p>
            <a:r>
              <a:rPr lang="en-US" sz="2200" dirty="0">
                <a:solidFill>
                  <a:srgbClr val="000000"/>
                </a:solidFill>
                <a:effectLst/>
                <a:latin typeface="Times New Roman" panose="02020603050405020304" pitchFamily="18" charset="0"/>
                <a:ea typeface="Aldine401 BT"/>
                <a:cs typeface="Times New Roman" panose="02020603050405020304" pitchFamily="18" charset="0"/>
              </a:rPr>
              <a:t>Qualitative research focuses on the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use of words to describe phenomena. Qualitative researchers are considered phenomenologists, or human-centred researchers. </a:t>
            </a:r>
          </a:p>
          <a:p>
            <a:r>
              <a:rPr lang="en-KE" sz="2200" dirty="0">
                <a:solidFill>
                  <a:srgbClr val="000000"/>
                </a:solidFill>
                <a:effectLst/>
                <a:latin typeface="Times New Roman" panose="02020603050405020304" pitchFamily="18" charset="0"/>
                <a:ea typeface="Aldine401 BT"/>
                <a:cs typeface="Times New Roman" panose="02020603050405020304" pitchFamily="18" charset="0"/>
              </a:rPr>
              <a:t>Any research must account for humanness as they have thoughts, feelings, and experiences from the participants. Instead of a realist perspective suggesting one reality or truth, qualitative researchers tend to favour (knowledge construction) the constructionist perspective where knowledge is created, not discovered, and that there are multiple realities based on someone’s perspective. </a:t>
            </a:r>
          </a:p>
          <a:p>
            <a:r>
              <a:rPr lang="en-US" sz="2200" dirty="0">
                <a:solidFill>
                  <a:srgbClr val="000000"/>
                </a:solidFill>
                <a:effectLst/>
                <a:latin typeface="Times New Roman" panose="02020603050405020304" pitchFamily="18" charset="0"/>
                <a:ea typeface="Aldine401 BT"/>
                <a:cs typeface="Times New Roman" panose="02020603050405020304" pitchFamily="18" charset="0"/>
              </a:rPr>
              <a:t>A</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researcher needs to understand why, how and to whom a phenomenon applies. These aspects are usually unobservable since they are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expressed in </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the thoughts, feelings and experiences of the person. Most importantly, they are a function of their perception of those things rather than what the outside researcher interprets them to be. </a:t>
            </a:r>
          </a:p>
          <a:p>
            <a:endParaRPr lang="en-KE" dirty="0"/>
          </a:p>
        </p:txBody>
      </p:sp>
      <p:sp>
        <p:nvSpPr>
          <p:cNvPr id="4" name="Half-frame 3">
            <a:extLst>
              <a:ext uri="{FF2B5EF4-FFF2-40B4-BE49-F238E27FC236}">
                <a16:creationId xmlns:a16="http://schemas.microsoft.com/office/drawing/2014/main" id="{45743803-1403-9BCC-ECD1-8F029CE40E06}"/>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FF7E29EC-C4F5-04BC-C72F-221789719D6E}"/>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D1D748A0-1652-D0F5-2725-42933F8EADC4}"/>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838397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CC8D342-3053-3605-0770-AC1973D31256}"/>
              </a:ext>
            </a:extLst>
          </p:cNvPr>
          <p:cNvSpPr>
            <a:spLocks noGrp="1"/>
          </p:cNvSpPr>
          <p:nvPr>
            <p:ph idx="1"/>
          </p:nvPr>
        </p:nvSpPr>
        <p:spPr>
          <a:xfrm>
            <a:off x="748863" y="1097364"/>
            <a:ext cx="10515600" cy="5539289"/>
          </a:xfrm>
        </p:spPr>
        <p:txBody>
          <a:bodyPr/>
          <a:lstStyle/>
          <a:p>
            <a:r>
              <a:rPr lang="en-KE" sz="2800" dirty="0">
                <a:solidFill>
                  <a:srgbClr val="000000"/>
                </a:solidFill>
                <a:effectLst/>
                <a:latin typeface="Times New Roman" panose="02020603050405020304" pitchFamily="18" charset="0"/>
                <a:ea typeface="Aldine401 BT"/>
                <a:cs typeface="Times New Roman" panose="02020603050405020304" pitchFamily="18" charset="0"/>
              </a:rPr>
              <a:t>As a result, there is no such thing as a neutral or objective outsider, as in the quantitative approach. Rather, the approach is generally process-oriented</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 and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is based on understanding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the phenomenon</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and on the interpretive meaning of that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phenomenon</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a:t>
            </a:r>
          </a:p>
          <a:p>
            <a:pPr marL="0" indent="0">
              <a:buNone/>
            </a:pPr>
            <a:endParaRPr lang="en-KE" sz="2800" dirty="0">
              <a:solidFill>
                <a:srgbClr val="000000"/>
              </a:solidFill>
              <a:effectLst/>
              <a:latin typeface="Times New Roman" panose="02020603050405020304" pitchFamily="18" charset="0"/>
              <a:ea typeface="Aldine401 BT"/>
              <a:cs typeface="Times New Roman" panose="02020603050405020304" pitchFamily="18" charset="0"/>
            </a:endParaRPr>
          </a:p>
          <a:p>
            <a:r>
              <a:rPr lang="en-KE" sz="2800" dirty="0">
                <a:solidFill>
                  <a:srgbClr val="000000"/>
                </a:solidFill>
                <a:effectLst/>
                <a:latin typeface="Times New Roman" panose="02020603050405020304" pitchFamily="18" charset="0"/>
                <a:ea typeface="Aldine401 BT"/>
                <a:cs typeface="Times New Roman" panose="02020603050405020304" pitchFamily="18" charset="0"/>
              </a:rPr>
              <a:t>The qualitative research approach consists of open-ended and conversational research methods. The methods are used to collect in-depth and detailed data about the research topic. </a:t>
            </a:r>
          </a:p>
          <a:p>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2" name="Half-frame 1">
            <a:extLst>
              <a:ext uri="{FF2B5EF4-FFF2-40B4-BE49-F238E27FC236}">
                <a16:creationId xmlns:a16="http://schemas.microsoft.com/office/drawing/2014/main" id="{661FF375-39FE-EC03-B81E-99DDB404F640}"/>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4" name="Rectangle 3">
            <a:extLst>
              <a:ext uri="{FF2B5EF4-FFF2-40B4-BE49-F238E27FC236}">
                <a16:creationId xmlns:a16="http://schemas.microsoft.com/office/drawing/2014/main" id="{03E11DBC-179E-8DB1-96E3-DDC79B9A40D4}"/>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5" name="Rectangle 4">
            <a:extLst>
              <a:ext uri="{FF2B5EF4-FFF2-40B4-BE49-F238E27FC236}">
                <a16:creationId xmlns:a16="http://schemas.microsoft.com/office/drawing/2014/main" id="{202FB287-DE7C-2D32-2DA2-2BFCCE7C4383}"/>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644491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647CA9-96A3-1999-0795-957A26FBACAD}"/>
              </a:ext>
            </a:extLst>
          </p:cNvPr>
          <p:cNvSpPr>
            <a:spLocks noGrp="1"/>
          </p:cNvSpPr>
          <p:nvPr>
            <p:ph idx="1"/>
          </p:nvPr>
        </p:nvSpPr>
        <p:spPr>
          <a:xfrm>
            <a:off x="838200" y="798233"/>
            <a:ext cx="10515600" cy="5599447"/>
          </a:xfrm>
        </p:spPr>
        <p:txBody>
          <a:bodyPr>
            <a:normAutofit lnSpcReduction="10000"/>
          </a:bodyPr>
          <a:lstStyle/>
          <a:p>
            <a:r>
              <a:rPr lang="en-KE" sz="2600" dirty="0">
                <a:solidFill>
                  <a:srgbClr val="000000"/>
                </a:solidFill>
                <a:effectLst/>
                <a:latin typeface="Times New Roman" panose="02020603050405020304" pitchFamily="18" charset="0"/>
                <a:ea typeface="Aldine401 BT"/>
                <a:cs typeface="Times New Roman" panose="02020603050405020304" pitchFamily="18" charset="0"/>
              </a:rPr>
              <a:t>Data collected from qualitative research approaches are descriptive. Therefore, it is easy to draw inferences from it. </a:t>
            </a:r>
          </a:p>
          <a:p>
            <a:pPr marL="0" indent="0">
              <a:buNone/>
            </a:pPr>
            <a:endParaRPr lang="en-KE" sz="2600" dirty="0">
              <a:solidFill>
                <a:srgbClr val="000000"/>
              </a:solidFill>
              <a:effectLst/>
              <a:latin typeface="Times New Roman" panose="02020603050405020304" pitchFamily="18" charset="0"/>
              <a:ea typeface="Aldine401 BT"/>
              <a:cs typeface="Times New Roman" panose="02020603050405020304" pitchFamily="18" charset="0"/>
            </a:endParaRPr>
          </a:p>
          <a:p>
            <a:r>
              <a:rPr lang="en-KE" sz="2600" dirty="0">
                <a:solidFill>
                  <a:srgbClr val="000000"/>
                </a:solidFill>
                <a:effectLst/>
                <a:latin typeface="Times New Roman" panose="02020603050405020304" pitchFamily="18" charset="0"/>
                <a:ea typeface="Aldine401 BT"/>
                <a:cs typeface="Times New Roman" panose="02020603050405020304" pitchFamily="18" charset="0"/>
              </a:rPr>
              <a:t>Methods in qualitative research approach are widely used in the social and behavioral sciences. Qualitative research is by definition exploratory, and it is used when we do not know what to expect, to define the problem or develop an approach to the problem. </a:t>
            </a:r>
          </a:p>
          <a:p>
            <a:pPr marL="0" indent="0">
              <a:buNone/>
            </a:pPr>
            <a:endParaRPr lang="en-KE" sz="2600" dirty="0">
              <a:solidFill>
                <a:srgbClr val="000000"/>
              </a:solidFill>
              <a:effectLst/>
              <a:latin typeface="Times New Roman" panose="02020603050405020304" pitchFamily="18" charset="0"/>
              <a:ea typeface="Aldine401 BT"/>
              <a:cs typeface="Times New Roman" panose="02020603050405020304" pitchFamily="18" charset="0"/>
            </a:endParaRPr>
          </a:p>
          <a:p>
            <a:r>
              <a:rPr lang="en-KE" sz="2600" dirty="0">
                <a:solidFill>
                  <a:srgbClr val="000000"/>
                </a:solidFill>
                <a:effectLst/>
                <a:latin typeface="Times New Roman" panose="02020603050405020304" pitchFamily="18" charset="0"/>
                <a:ea typeface="Aldine401 BT"/>
                <a:cs typeface="Times New Roman" panose="02020603050405020304" pitchFamily="18" charset="0"/>
              </a:rPr>
              <a:t>It is also used to go deeper into issues of interest and explore minor distinctions related to the problem at hand. </a:t>
            </a:r>
          </a:p>
          <a:p>
            <a:pPr marL="0" indent="0">
              <a:buNone/>
            </a:pPr>
            <a:endParaRPr lang="en-KE" sz="2600" dirty="0">
              <a:solidFill>
                <a:srgbClr val="000000"/>
              </a:solidFill>
              <a:effectLst/>
              <a:latin typeface="Times New Roman" panose="02020603050405020304" pitchFamily="18" charset="0"/>
              <a:ea typeface="Aldine401 BT"/>
              <a:cs typeface="Times New Roman" panose="02020603050405020304" pitchFamily="18" charset="0"/>
            </a:endParaRPr>
          </a:p>
          <a:p>
            <a:r>
              <a:rPr lang="en-KE" sz="2600" dirty="0">
                <a:solidFill>
                  <a:srgbClr val="000000"/>
                </a:solidFill>
                <a:effectLst/>
                <a:latin typeface="Times New Roman" panose="02020603050405020304" pitchFamily="18" charset="0"/>
                <a:ea typeface="Aldine401 BT"/>
                <a:cs typeface="Times New Roman" panose="02020603050405020304" pitchFamily="18" charset="0"/>
              </a:rPr>
              <a:t>Qualitative research involves collecting and analyzing non-numerical data such as text, video, or audio to understand concepts, opinions or experiences.</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2" name="Half-frame 1">
            <a:extLst>
              <a:ext uri="{FF2B5EF4-FFF2-40B4-BE49-F238E27FC236}">
                <a16:creationId xmlns:a16="http://schemas.microsoft.com/office/drawing/2014/main" id="{E99F2F76-9890-8204-7722-0015A9C04522}"/>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4" name="Rectangle 3">
            <a:extLst>
              <a:ext uri="{FF2B5EF4-FFF2-40B4-BE49-F238E27FC236}">
                <a16:creationId xmlns:a16="http://schemas.microsoft.com/office/drawing/2014/main" id="{EE20DA09-F9E6-BA3A-10D8-47BD41E63B2D}"/>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5" name="Rectangle 4">
            <a:extLst>
              <a:ext uri="{FF2B5EF4-FFF2-40B4-BE49-F238E27FC236}">
                <a16:creationId xmlns:a16="http://schemas.microsoft.com/office/drawing/2014/main" id="{D59E79DC-1B82-801D-103D-21883BD79D97}"/>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40352767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7624B-E704-EC45-9967-9CEBA6F9A6A5}"/>
              </a:ext>
            </a:extLst>
          </p:cNvPr>
          <p:cNvSpPr>
            <a:spLocks noGrp="1"/>
          </p:cNvSpPr>
          <p:nvPr>
            <p:ph type="title"/>
          </p:nvPr>
        </p:nvSpPr>
        <p:spPr>
          <a:xfrm>
            <a:off x="838200" y="567864"/>
            <a:ext cx="10515600" cy="705686"/>
          </a:xfrm>
        </p:spPr>
        <p:txBody>
          <a:bodyPr>
            <a:normAutofit fontScale="90000"/>
          </a:bodyPr>
          <a:lstStyle/>
          <a:p>
            <a:br>
              <a:rPr lang="en-KE" sz="2400" b="1" dirty="0">
                <a:solidFill>
                  <a:srgbClr val="000000"/>
                </a:solidFill>
                <a:effectLst/>
                <a:latin typeface="Arial" panose="020B0604020202020204" pitchFamily="34" charset="0"/>
                <a:ea typeface="Aldine401 BT"/>
                <a:cs typeface="Times New Roman" panose="02020603050405020304" pitchFamily="18" charset="0"/>
              </a:rPr>
            </a:br>
            <a:r>
              <a:rPr lang="en-KE" sz="2400" b="1" dirty="0">
                <a:solidFill>
                  <a:srgbClr val="000000"/>
                </a:solidFill>
                <a:effectLst/>
                <a:latin typeface="Arial" panose="020B0604020202020204" pitchFamily="34" charset="0"/>
                <a:ea typeface="Aldine401 BT"/>
                <a:cs typeface="Times New Roman" panose="02020603050405020304" pitchFamily="18" charset="0"/>
              </a:rPr>
              <a:t>Example of Qualitative Approach</a:t>
            </a:r>
            <a:br>
              <a:rPr lang="en-KE" sz="2400" dirty="0">
                <a:effectLst/>
                <a:latin typeface="Calibri" panose="020F0502020204030204" pitchFamily="34" charset="0"/>
                <a:ea typeface="Calibri" panose="020F0502020204030204" pitchFamily="34" charset="0"/>
                <a:cs typeface="Times New Roman" panose="02020603050405020304" pitchFamily="18" charset="0"/>
              </a:rPr>
            </a:br>
            <a:endParaRPr lang="en-KE" sz="2400" dirty="0"/>
          </a:p>
        </p:txBody>
      </p:sp>
      <p:sp>
        <p:nvSpPr>
          <p:cNvPr id="3" name="Content Placeholder 2">
            <a:extLst>
              <a:ext uri="{FF2B5EF4-FFF2-40B4-BE49-F238E27FC236}">
                <a16:creationId xmlns:a16="http://schemas.microsoft.com/office/drawing/2014/main" id="{6E788690-5A37-B8E1-8C73-C631155ACFA0}"/>
              </a:ext>
            </a:extLst>
          </p:cNvPr>
          <p:cNvSpPr>
            <a:spLocks noGrp="1"/>
          </p:cNvSpPr>
          <p:nvPr>
            <p:ph idx="1"/>
          </p:nvPr>
        </p:nvSpPr>
        <p:spPr>
          <a:xfrm>
            <a:off x="748863" y="1306879"/>
            <a:ext cx="10515600" cy="4925679"/>
          </a:xfrm>
        </p:spPr>
        <p:txBody>
          <a:bodyPr/>
          <a:lstStyle/>
          <a:p>
            <a:r>
              <a:rPr lang="en-KE" sz="2400" dirty="0">
                <a:solidFill>
                  <a:srgbClr val="000000"/>
                </a:solidFill>
                <a:effectLst/>
                <a:latin typeface="Times New Roman" panose="02020603050405020304" pitchFamily="18" charset="0"/>
                <a:ea typeface="Aldine401 BT"/>
                <a:cs typeface="Times New Roman" panose="02020603050405020304" pitchFamily="18" charset="0"/>
              </a:rPr>
              <a:t>On successfully interviewing female customers visiting the nearby stores and malls, and selecting them through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purposive</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samplin</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g</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it was determined that the store did not have enough items for women and so there were fewer women visiting the store.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This was understood only by personally interacting with them and understanding why they did</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not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visit the store, because there were more male products than female ones.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Qualitative research is based on the disciplines of social sciences like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Communication, P</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sychology,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ociology, and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A</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nthropology</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among others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Therefore, the qualitative research approach allows for in-depth and further probing and questioning of respondents based on their responses, where the interviewer/researcher also tries to understand their motivation and feelings.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4423FCBF-1FB6-00A6-AD5B-1EA9194BB82B}"/>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C0B4B0E5-8103-17B8-0AAA-FEC7B6FFF0E4}"/>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8713DECB-162E-F35C-2C8B-A221F26E9935}"/>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531420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D62F8-A076-126E-8E87-ABC04C49BD50}"/>
              </a:ext>
            </a:extLst>
          </p:cNvPr>
          <p:cNvSpPr>
            <a:spLocks noGrp="1"/>
          </p:cNvSpPr>
          <p:nvPr>
            <p:ph type="title"/>
          </p:nvPr>
        </p:nvSpPr>
        <p:spPr>
          <a:xfrm>
            <a:off x="838200" y="610912"/>
            <a:ext cx="10515600" cy="777875"/>
          </a:xfrm>
        </p:spPr>
        <p:txBody>
          <a:bodyPr>
            <a:normAutofit fontScale="90000"/>
          </a:bodyPr>
          <a:lstStyle/>
          <a:p>
            <a:br>
              <a:rPr lang="en-US" sz="2400" b="1" dirty="0">
                <a:solidFill>
                  <a:srgbClr val="000000"/>
                </a:solidFill>
                <a:effectLst/>
                <a:latin typeface="Arial" panose="020B0604020202020204" pitchFamily="34" charset="0"/>
                <a:ea typeface="Aldine401 BT"/>
                <a:cs typeface="Times New Roman" panose="02020603050405020304" pitchFamily="18" charset="0"/>
              </a:rPr>
            </a:br>
            <a:r>
              <a:rPr lang="en-US" sz="2400" b="1" dirty="0">
                <a:solidFill>
                  <a:srgbClr val="000000"/>
                </a:solidFill>
                <a:effectLst/>
                <a:latin typeface="Arial" panose="020B0604020202020204" pitchFamily="34" charset="0"/>
                <a:ea typeface="Aldine401 BT"/>
                <a:cs typeface="Times New Roman" panose="02020603050405020304" pitchFamily="18" charset="0"/>
              </a:rPr>
              <a:t>Mixed Methods Approach</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8BFCDDBE-6D45-993E-8F09-1FFE71575BAB}"/>
              </a:ext>
            </a:extLst>
          </p:cNvPr>
          <p:cNvSpPr>
            <a:spLocks noGrp="1"/>
          </p:cNvSpPr>
          <p:nvPr>
            <p:ph idx="1"/>
          </p:nvPr>
        </p:nvSpPr>
        <p:spPr>
          <a:xfrm>
            <a:off x="838200" y="1326565"/>
            <a:ext cx="10515600" cy="5166310"/>
          </a:xfrm>
        </p:spPr>
        <p:txBody>
          <a:bodyPr/>
          <a:lstStyle/>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 third approach is the mixed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methods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approach where researchers collect and analyze both quantitative and qualitative data within the same study.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 overall goal of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mixed approach of combining qualitative and quantitative research components is to expand and strengthen a study's conclusions.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In all studies, the use of a mixed approach should contribute to answering one's research questions. Combining the two types of data means you benefit from both the detailed, contextualized insights of qualitative data and the generalizable, externally valid insights of quantitative data.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 strengths of one type of data often mitigate the weaknesses of the other. This research approach incorporates multiple methods to address research questions in an appropriate and principled manner, which involves collecting, analyzing, interpreting and reporting both qualitative and quantitative results.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7CAA68EC-301C-6AE5-4B86-99B13FD236FD}"/>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45847044-F075-7C6E-C1B8-E2C88C22F78A}"/>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38BECC98-303D-65C8-84AA-3BA4AA7769E7}"/>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753706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8FCAC1-A09E-3B97-8654-8E2E54F069B7}"/>
              </a:ext>
            </a:extLst>
          </p:cNvPr>
          <p:cNvSpPr>
            <a:spLocks noGrp="1"/>
          </p:cNvSpPr>
          <p:nvPr>
            <p:ph idx="1"/>
          </p:nvPr>
        </p:nvSpPr>
        <p:spPr>
          <a:xfrm>
            <a:off x="748863" y="999850"/>
            <a:ext cx="10515600" cy="5346784"/>
          </a:xfrm>
        </p:spPr>
        <p:txBody>
          <a:bodyPr>
            <a:normAutofit lnSpcReduction="10000"/>
          </a:bodyPr>
          <a:lstStyle/>
          <a:p>
            <a:r>
              <a:rPr lang="en-KE" sz="2400" dirty="0">
                <a:solidFill>
                  <a:srgbClr val="000000"/>
                </a:solidFill>
                <a:effectLst/>
                <a:latin typeface="Times New Roman" panose="02020603050405020304" pitchFamily="18" charset="0"/>
                <a:ea typeface="Aldine401 BT"/>
                <a:cs typeface="Times New Roman" panose="02020603050405020304" pitchFamily="18" charset="0"/>
              </a:rPr>
              <a:t>A mixed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methods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approach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combines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both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quantitative and qualitative research approaches in a single study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in order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to understand a research problem.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To utilize this approach effectively, you must understand both quantitative and qualitative research.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In this kind of research,</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the researcher decides what to study; asks specific, narrow questions, collects quantifiable data from participants (a large number of participants); analyzes these numbers using statistics; and conducts the inquiry in an unbiased, objective manner.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On the other hand,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 research also incorporates the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qualitative research approach in which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he/she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relies on the views of participants; asks broad, general questions; collects data consisting largely of words (or text) from participants; describes and analyzes these words for themes; and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selects the participants purposively.</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It involves listening to the participants’ voice and subjecting the data to analytic induction such as finding common themes. It is more exploratory in nature and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data collection methods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include </a:t>
            </a:r>
            <a:r>
              <a:rPr lang="en-US" sz="2400" dirty="0" err="1">
                <a:solidFill>
                  <a:srgbClr val="000000"/>
                </a:solidFill>
                <a:effectLst/>
                <a:latin typeface="Times New Roman" panose="02020603050405020304" pitchFamily="18" charset="0"/>
                <a:ea typeface="Aldine401 BT"/>
                <a:cs typeface="Times New Roman" panose="02020603050405020304" pitchFamily="18" charset="0"/>
              </a:rPr>
              <a:t>i</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nterviews, open-ended questionnaires, observations, analysis and focus group discussions.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2" name="Half-frame 1">
            <a:extLst>
              <a:ext uri="{FF2B5EF4-FFF2-40B4-BE49-F238E27FC236}">
                <a16:creationId xmlns:a16="http://schemas.microsoft.com/office/drawing/2014/main" id="{330CF85D-7834-0A6C-A485-7405DEF7E3D4}"/>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4" name="Rectangle 3">
            <a:extLst>
              <a:ext uri="{FF2B5EF4-FFF2-40B4-BE49-F238E27FC236}">
                <a16:creationId xmlns:a16="http://schemas.microsoft.com/office/drawing/2014/main" id="{5A5D79AC-2847-2528-72C7-023BCFB13F1A}"/>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5" name="Rectangle 4">
            <a:extLst>
              <a:ext uri="{FF2B5EF4-FFF2-40B4-BE49-F238E27FC236}">
                <a16:creationId xmlns:a16="http://schemas.microsoft.com/office/drawing/2014/main" id="{0FB19B72-8A3A-EBFC-63DA-D3B24D07A240}"/>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1376096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B2BB0-8C24-6F43-23C7-48CD1CD218F8}"/>
              </a:ext>
            </a:extLst>
          </p:cNvPr>
          <p:cNvSpPr>
            <a:spLocks noGrp="1"/>
          </p:cNvSpPr>
          <p:nvPr>
            <p:ph type="title"/>
          </p:nvPr>
        </p:nvSpPr>
        <p:spPr>
          <a:xfrm>
            <a:off x="838200" y="622944"/>
            <a:ext cx="10515600" cy="753812"/>
          </a:xfrm>
        </p:spPr>
        <p:txBody>
          <a:bodyPr>
            <a:normAutofit fontScale="90000"/>
          </a:bodyPr>
          <a:lstStyle/>
          <a:p>
            <a:br>
              <a:rPr lang="en-KE" sz="2400" b="1" dirty="0">
                <a:solidFill>
                  <a:srgbClr val="000000"/>
                </a:solidFill>
                <a:effectLst/>
                <a:latin typeface="Arial" panose="020B0604020202020204" pitchFamily="34" charset="0"/>
                <a:ea typeface="Aldine401 BT"/>
                <a:cs typeface="Times New Roman" panose="02020603050405020304" pitchFamily="18" charset="0"/>
              </a:rPr>
            </a:br>
            <a:r>
              <a:rPr lang="en-KE" sz="2400" b="1" dirty="0">
                <a:solidFill>
                  <a:srgbClr val="000000"/>
                </a:solidFill>
                <a:effectLst/>
                <a:latin typeface="Arial" panose="020B0604020202020204" pitchFamily="34" charset="0"/>
                <a:ea typeface="Aldine401 BT"/>
                <a:cs typeface="Times New Roman" panose="02020603050405020304" pitchFamily="18" charset="0"/>
              </a:rPr>
              <a:t>Example of Mixed </a:t>
            </a:r>
            <a:r>
              <a:rPr lang="en-US" sz="2400" b="1" dirty="0">
                <a:solidFill>
                  <a:srgbClr val="000000"/>
                </a:solidFill>
                <a:effectLst/>
                <a:latin typeface="Arial" panose="020B0604020202020204" pitchFamily="34" charset="0"/>
                <a:ea typeface="Aldine401 BT"/>
                <a:cs typeface="Times New Roman" panose="02020603050405020304" pitchFamily="18" charset="0"/>
              </a:rPr>
              <a:t>Methods </a:t>
            </a:r>
            <a:r>
              <a:rPr lang="en-KE" sz="2400" b="1" dirty="0">
                <a:solidFill>
                  <a:srgbClr val="000000"/>
                </a:solidFill>
                <a:effectLst/>
                <a:latin typeface="Arial" panose="020B0604020202020204" pitchFamily="34" charset="0"/>
                <a:ea typeface="Aldine401 BT"/>
                <a:cs typeface="Times New Roman" panose="02020603050405020304" pitchFamily="18" charset="0"/>
              </a:rPr>
              <a:t>Research </a:t>
            </a:r>
            <a:r>
              <a:rPr lang="en-US" sz="2400" b="1" dirty="0">
                <a:solidFill>
                  <a:srgbClr val="000000"/>
                </a:solidFill>
                <a:effectLst/>
                <a:latin typeface="Arial" panose="020B0604020202020204" pitchFamily="34" charset="0"/>
                <a:ea typeface="Aldine401 BT"/>
                <a:cs typeface="Times New Roman" panose="02020603050405020304" pitchFamily="18" charset="0"/>
              </a:rPr>
              <a:t>A</a:t>
            </a:r>
            <a:r>
              <a:rPr lang="en-KE" sz="2400" b="1" dirty="0">
                <a:solidFill>
                  <a:srgbClr val="000000"/>
                </a:solidFill>
                <a:effectLst/>
                <a:latin typeface="Arial" panose="020B0604020202020204" pitchFamily="34" charset="0"/>
                <a:ea typeface="Aldine401 BT"/>
                <a:cs typeface="Times New Roman" panose="02020603050405020304" pitchFamily="18" charset="0"/>
              </a:rPr>
              <a:t>pproach</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E65ED4A0-06E8-11A1-40E6-5ABCBB9FD849}"/>
              </a:ext>
            </a:extLst>
          </p:cNvPr>
          <p:cNvSpPr>
            <a:spLocks noGrp="1"/>
          </p:cNvSpPr>
          <p:nvPr>
            <p:ph idx="1"/>
          </p:nvPr>
        </p:nvSpPr>
        <p:spPr>
          <a:xfrm>
            <a:off x="685801" y="1287104"/>
            <a:ext cx="10515600" cy="5058025"/>
          </a:xfrm>
        </p:spPr>
        <p:txBody>
          <a:bodyPr>
            <a:normAutofit lnSpcReduction="10000"/>
          </a:bodyPr>
          <a:lstStyle/>
          <a:p>
            <a:r>
              <a:rPr lang="en-KE" sz="2400" dirty="0">
                <a:solidFill>
                  <a:srgbClr val="000000"/>
                </a:solidFill>
                <a:effectLst/>
                <a:latin typeface="Times New Roman" panose="02020603050405020304" pitchFamily="18" charset="0"/>
                <a:ea typeface="Aldine401 BT"/>
                <a:cs typeface="Times New Roman" panose="02020603050405020304" pitchFamily="18" charset="0"/>
              </a:rPr>
              <a:t>Suppose you want to research on driving safety in the Kenyan highways. If you</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400" dirty="0" err="1">
                <a:solidFill>
                  <a:srgbClr val="000000"/>
                </a:solidFill>
                <a:effectLst/>
                <a:latin typeface="Times New Roman" panose="02020603050405020304" pitchFamily="18" charset="0"/>
                <a:ea typeface="Aldine401 BT"/>
                <a:cs typeface="Times New Roman" panose="02020603050405020304" pitchFamily="18" charset="0"/>
              </a:rPr>
              <a:t>ar</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e interested in the frequency of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incidences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and where they occur, this could be a straightforward quantitative analysis.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If you are interested in the nature of complaints submitted by drivers, or their perceptions about driving in a particular highway, then a qualitative approach may fit best. </a:t>
            </a: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A</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mixed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methods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approach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would be</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 good choice if you want to meaningfully integrate both of these questions in one research study.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For example, you could use a mixed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methods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approach to investigate whether areas perceived as dangerous have high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incident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rates, or to explore why specific areas are more dangerous for drivers than others.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Keep in mind that mixed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methods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approach research does</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not</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just mean collecting both types of data</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the researcher must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need carefully consider the relationship between the two and how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he/she will</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integrate them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in order to achieve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coherent conclusions.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3D1353E2-5EC2-31EF-A94B-ADBA13FED6C5}"/>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1F152294-3EE7-081E-816F-FF9BC7875F35}"/>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7B1D7667-4AE1-3864-DF82-F146B7A5938E}"/>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663410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D509E-DA43-7245-5254-E2C48F7752DC}"/>
              </a:ext>
            </a:extLst>
          </p:cNvPr>
          <p:cNvSpPr>
            <a:spLocks noGrp="1"/>
          </p:cNvSpPr>
          <p:nvPr>
            <p:ph type="title"/>
          </p:nvPr>
        </p:nvSpPr>
        <p:spPr>
          <a:xfrm>
            <a:off x="838200" y="675713"/>
            <a:ext cx="10515600" cy="633496"/>
          </a:xfrm>
        </p:spPr>
        <p:txBody>
          <a:bodyPr>
            <a:normAutofit fontScale="90000"/>
          </a:bodyPr>
          <a:lstStyle/>
          <a:p>
            <a:br>
              <a:rPr lang="en-KE" sz="2400" b="1" dirty="0">
                <a:solidFill>
                  <a:srgbClr val="000000"/>
                </a:solidFill>
                <a:effectLst/>
                <a:latin typeface="Arial" panose="020B0604020202020204" pitchFamily="34" charset="0"/>
                <a:ea typeface="Aldine401 BT"/>
                <a:cs typeface="Times New Roman" panose="02020603050405020304" pitchFamily="18" charset="0"/>
              </a:rPr>
            </a:br>
            <a:r>
              <a:rPr lang="en-KE" sz="2400" b="1" dirty="0">
                <a:solidFill>
                  <a:srgbClr val="000000"/>
                </a:solidFill>
                <a:effectLst/>
                <a:latin typeface="Arial" panose="020B0604020202020204" pitchFamily="34" charset="0"/>
                <a:ea typeface="Aldine401 BT"/>
                <a:cs typeface="Times New Roman" panose="02020603050405020304" pitchFamily="18" charset="0"/>
              </a:rPr>
              <a:t>Research Methods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75D14C20-7D0A-4E58-E7AC-C1EC17D1A629}"/>
              </a:ext>
            </a:extLst>
          </p:cNvPr>
          <p:cNvSpPr>
            <a:spLocks noGrp="1"/>
          </p:cNvSpPr>
          <p:nvPr>
            <p:ph idx="1"/>
          </p:nvPr>
        </p:nvSpPr>
        <p:spPr>
          <a:xfrm>
            <a:off x="748863" y="1315135"/>
            <a:ext cx="10515600" cy="5178341"/>
          </a:xfrm>
        </p:spPr>
        <p:txBody>
          <a:bodyPr>
            <a:normAutofit/>
          </a:bodyPr>
          <a:lstStyle/>
          <a:p>
            <a:r>
              <a:rPr lang="en-KE" sz="2400" dirty="0">
                <a:solidFill>
                  <a:srgbClr val="000000"/>
                </a:solidFill>
                <a:effectLst/>
                <a:latin typeface="Times New Roman" panose="02020603050405020304" pitchFamily="18" charset="0"/>
                <a:ea typeface="Aldine401 BT"/>
                <a:cs typeface="Times New Roman" panose="02020603050405020304" pitchFamily="18" charset="0"/>
              </a:rPr>
              <a:t>When a researcher has conceptualized the correct research approach appropriate for handling the problem at hand, research methods relevant to the approach chosen are then determined.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Research methods are vehicles or tools or ways to systematically get to the truth based on evidence. Research method</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 entail</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the doing of the research itself using a specific procedure relevant to the approach of the study.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It is the application of the research approaches chosen at the beginning of the research process as each approach has specific methods.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It is the logic of how a scholar arrives at a valid and reliable knowledge. Research methods are important since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they</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provide a systematic and deep insight into a problem and facilitate extraction of scientific and logical explanation and conclusion on it. </a:t>
            </a:r>
          </a:p>
          <a:p>
            <a:endParaRPr lang="en-KE" dirty="0"/>
          </a:p>
        </p:txBody>
      </p:sp>
      <p:sp>
        <p:nvSpPr>
          <p:cNvPr id="4" name="Half-frame 3">
            <a:extLst>
              <a:ext uri="{FF2B5EF4-FFF2-40B4-BE49-F238E27FC236}">
                <a16:creationId xmlns:a16="http://schemas.microsoft.com/office/drawing/2014/main" id="{DF197462-A063-6FF9-2657-70C35FDC2B79}"/>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DF0C9DE0-D8DE-86EF-3E2E-B444983593AC}"/>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452B9D76-473F-A381-E871-809079FAB33B}"/>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980650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EAFD93-EA0B-67C5-4614-7B634654279D}"/>
              </a:ext>
            </a:extLst>
          </p:cNvPr>
          <p:cNvSpPr>
            <a:spLocks noGrp="1"/>
          </p:cNvSpPr>
          <p:nvPr>
            <p:ph idx="1"/>
          </p:nvPr>
        </p:nvSpPr>
        <p:spPr>
          <a:xfrm>
            <a:off x="748863" y="840551"/>
            <a:ext cx="10515600" cy="5431005"/>
          </a:xfrm>
        </p:spPr>
        <p:txBody>
          <a:bodyPr/>
          <a:lstStyle/>
          <a:p>
            <a:r>
              <a:rPr lang="en-US" sz="2400" dirty="0">
                <a:solidFill>
                  <a:srgbClr val="000000"/>
                </a:solidFill>
                <a:effectLst/>
                <a:latin typeface="Times New Roman" panose="02020603050405020304" pitchFamily="18" charset="0"/>
                <a:ea typeface="Aldine401 BT"/>
                <a:cs typeface="Times New Roman" panose="02020603050405020304" pitchFamily="18" charset="0"/>
              </a:rPr>
              <a:t>Research methods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help</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to</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build new frontiers of knowledge.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They are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also a strategy employed in the collection of data or evidence for analysis to uncover new information or arrive at a better understanding of a particular topic. When applying a research method, a scholar is actually using the tools and materials needed in the process of research.</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 research methods used depend on the type of data needed to answer the research question.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If you want to measure something or test a hypothesis,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you will be required to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use a quantitative approach with relevant methods.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If you want to explore ideas, thoughts and meanings,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you will be required to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use a qualitative approach with relevant methods.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If you want to apply both of them, use a mixed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methods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research approach where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both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qualitative and quantitative approaches are applied in the analysis.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2" name="Half-frame 1">
            <a:extLst>
              <a:ext uri="{FF2B5EF4-FFF2-40B4-BE49-F238E27FC236}">
                <a16:creationId xmlns:a16="http://schemas.microsoft.com/office/drawing/2014/main" id="{F64058F4-FD16-168A-866F-3D5DE0E5376D}"/>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4" name="Rectangle 3">
            <a:extLst>
              <a:ext uri="{FF2B5EF4-FFF2-40B4-BE49-F238E27FC236}">
                <a16:creationId xmlns:a16="http://schemas.microsoft.com/office/drawing/2014/main" id="{3F0C214C-616D-89A1-30B1-E3DFDCF3D8EF}"/>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5" name="Rectangle 4">
            <a:extLst>
              <a:ext uri="{FF2B5EF4-FFF2-40B4-BE49-F238E27FC236}">
                <a16:creationId xmlns:a16="http://schemas.microsoft.com/office/drawing/2014/main" id="{94095729-365C-4AB7-E2B3-BED7EF0A353A}"/>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3141015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E0372-DE20-9B06-7A85-B689159B4EC2}"/>
              </a:ext>
            </a:extLst>
          </p:cNvPr>
          <p:cNvSpPr>
            <a:spLocks noGrp="1"/>
          </p:cNvSpPr>
          <p:nvPr>
            <p:ph type="title"/>
          </p:nvPr>
        </p:nvSpPr>
        <p:spPr>
          <a:xfrm>
            <a:off x="838200" y="615820"/>
            <a:ext cx="10515600" cy="657559"/>
          </a:xfrm>
        </p:spPr>
        <p:txBody>
          <a:bodyPr>
            <a:normAutofit fontScale="90000"/>
          </a:bodyPr>
          <a:lstStyle/>
          <a:p>
            <a:br>
              <a:rPr lang="en-KE" sz="2400" b="1" dirty="0">
                <a:solidFill>
                  <a:srgbClr val="000000"/>
                </a:solidFill>
                <a:effectLst/>
                <a:latin typeface="Arial" panose="020B0604020202020204" pitchFamily="34" charset="0"/>
                <a:ea typeface="Times New Roman" panose="02020603050405020304" pitchFamily="18" charset="0"/>
              </a:rPr>
            </a:br>
            <a:r>
              <a:rPr lang="en-KE" sz="2400" b="1" dirty="0">
                <a:solidFill>
                  <a:srgbClr val="000000"/>
                </a:solidFill>
                <a:effectLst/>
                <a:latin typeface="Arial" panose="020B0604020202020204" pitchFamily="34" charset="0"/>
                <a:ea typeface="Times New Roman" panose="02020603050405020304" pitchFamily="18" charset="0"/>
              </a:rPr>
              <a:t>Quantitative Research Methods</a:t>
            </a:r>
            <a:br>
              <a:rPr lang="en-KE" sz="1800"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9BDC92E6-1446-F9EA-ABB8-48F8A8BDB032}"/>
              </a:ext>
            </a:extLst>
          </p:cNvPr>
          <p:cNvSpPr>
            <a:spLocks noGrp="1"/>
          </p:cNvSpPr>
          <p:nvPr>
            <p:ph idx="1"/>
          </p:nvPr>
        </p:nvSpPr>
        <p:spPr>
          <a:xfrm>
            <a:off x="685801" y="1273379"/>
            <a:ext cx="10515600" cy="5154279"/>
          </a:xfrm>
        </p:spPr>
        <p:txBody>
          <a:bodyPr/>
          <a:lstStyle/>
          <a:p>
            <a:r>
              <a:rPr lang="en-KE" sz="2400" dirty="0">
                <a:solidFill>
                  <a:srgbClr val="000000"/>
                </a:solidFill>
                <a:effectLst/>
                <a:latin typeface="Times New Roman" panose="02020603050405020304" pitchFamily="18" charset="0"/>
                <a:ea typeface="Times New Roman" panose="02020603050405020304" pitchFamily="18" charset="0"/>
              </a:rPr>
              <a:t>Quantitative Research options have been predetermined and a large number of respondents are involved. By definition, measurement must be objective, quantitative and statistically valid. Simply put, it’s about numbers, objective hard data. </a:t>
            </a:r>
          </a:p>
          <a:p>
            <a:r>
              <a:rPr lang="en-KE" sz="2400" dirty="0">
                <a:solidFill>
                  <a:srgbClr val="000000"/>
                </a:solidFill>
                <a:effectLst/>
                <a:latin typeface="Times New Roman" panose="02020603050405020304" pitchFamily="18" charset="0"/>
                <a:ea typeface="Times New Roman" panose="02020603050405020304" pitchFamily="18" charset="0"/>
              </a:rPr>
              <a:t>The sample size for a survey is calculated by statisticians using formulas to determine how large a sample size will be needed from a given population in order to achieve findings with an acceptable degree of accuracy. </a:t>
            </a:r>
          </a:p>
          <a:p>
            <a:r>
              <a:rPr lang="en-KE" sz="2400" dirty="0">
                <a:solidFill>
                  <a:srgbClr val="000000"/>
                </a:solidFill>
                <a:effectLst/>
                <a:latin typeface="Times New Roman" panose="02020603050405020304" pitchFamily="18" charset="0"/>
                <a:ea typeface="Times New Roman" panose="02020603050405020304" pitchFamily="18" charset="0"/>
              </a:rPr>
              <a:t>Generally, researchers seek sample sizes which yield findings with at least a 95% confidence interval (which means that if you repeat the survey 100 times, 95 times out of a hundred, you would get the same response), plus/minus a margin error of 5 percentage points. </a:t>
            </a:r>
          </a:p>
          <a:p>
            <a:r>
              <a:rPr lang="en-KE" sz="2400" dirty="0">
                <a:solidFill>
                  <a:srgbClr val="000000"/>
                </a:solidFill>
                <a:effectLst/>
                <a:latin typeface="Times New Roman" panose="02020603050405020304" pitchFamily="18" charset="0"/>
                <a:ea typeface="Times New Roman" panose="02020603050405020304" pitchFamily="18" charset="0"/>
              </a:rPr>
              <a:t>Many surveys are designed to produce a smaller margin of error. </a:t>
            </a:r>
            <a:endParaRPr lang="en-KE" sz="2400" dirty="0">
              <a:effectLst/>
              <a:latin typeface="Times New Roman" panose="02020603050405020304" pitchFamily="18" charset="0"/>
              <a:ea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FCD03017-FFFE-9D08-C577-4AC6801397C4}"/>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801CB3F5-A3C1-B418-7842-1391DD36AEE7}"/>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15DCB856-2041-A3A5-BB96-596A0A709CF3}"/>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9406604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5DB9F-F976-0E3E-ECB9-667965F3F814}"/>
              </a:ext>
            </a:extLst>
          </p:cNvPr>
          <p:cNvSpPr>
            <a:spLocks noGrp="1"/>
          </p:cNvSpPr>
          <p:nvPr>
            <p:ph type="title"/>
          </p:nvPr>
        </p:nvSpPr>
        <p:spPr>
          <a:xfrm>
            <a:off x="838200" y="647007"/>
            <a:ext cx="10515600" cy="705686"/>
          </a:xfrm>
        </p:spPr>
        <p:txBody>
          <a:bodyPr>
            <a:normAutofit fontScale="90000"/>
          </a:bodyPr>
          <a:lstStyle/>
          <a:p>
            <a:br>
              <a:rPr lang="en-KE" sz="2400" b="1" dirty="0">
                <a:solidFill>
                  <a:srgbClr val="000000"/>
                </a:solidFill>
                <a:effectLst/>
                <a:latin typeface="Arial" panose="020B0604020202020204" pitchFamily="34" charset="0"/>
                <a:ea typeface="Times New Roman" panose="02020603050405020304" pitchFamily="18" charset="0"/>
              </a:rPr>
            </a:br>
            <a:r>
              <a:rPr lang="en-KE" sz="2400" b="1" dirty="0">
                <a:solidFill>
                  <a:srgbClr val="000000"/>
                </a:solidFill>
                <a:effectLst/>
                <a:latin typeface="Arial" panose="020B0604020202020204" pitchFamily="34" charset="0"/>
                <a:ea typeface="Times New Roman" panose="02020603050405020304" pitchFamily="18" charset="0"/>
              </a:rPr>
              <a:t>Qualitative Research </a:t>
            </a:r>
            <a:r>
              <a:rPr lang="en-US" sz="2400" b="1" dirty="0">
                <a:solidFill>
                  <a:srgbClr val="000000"/>
                </a:solidFill>
                <a:effectLst/>
                <a:latin typeface="Arial" panose="020B0604020202020204" pitchFamily="34" charset="0"/>
                <a:ea typeface="Times New Roman" panose="02020603050405020304" pitchFamily="18" charset="0"/>
              </a:rPr>
              <a:t>Methods</a:t>
            </a:r>
            <a:br>
              <a:rPr lang="en-KE" sz="1800"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74BBCE96-BDC4-A8E3-A30E-7574BF2DE7EE}"/>
              </a:ext>
            </a:extLst>
          </p:cNvPr>
          <p:cNvSpPr>
            <a:spLocks noGrp="1"/>
          </p:cNvSpPr>
          <p:nvPr>
            <p:ph idx="1"/>
          </p:nvPr>
        </p:nvSpPr>
        <p:spPr>
          <a:xfrm>
            <a:off x="575441" y="1532622"/>
            <a:ext cx="10515600" cy="4949742"/>
          </a:xfrm>
        </p:spPr>
        <p:txBody>
          <a:bodyPr>
            <a:noAutofit/>
          </a:bodyPr>
          <a:lstStyle/>
          <a:p>
            <a:pPr algn="just">
              <a:lnSpc>
                <a:spcPct val="150000"/>
              </a:lnSpc>
              <a:spcBef>
                <a:spcPts val="0"/>
              </a:spcBef>
            </a:pPr>
            <a:r>
              <a:rPr lang="en-KE" sz="2400" dirty="0">
                <a:solidFill>
                  <a:srgbClr val="000000"/>
                </a:solidFill>
                <a:effectLst/>
                <a:latin typeface="Times New Roman" panose="02020603050405020304" pitchFamily="18" charset="0"/>
                <a:ea typeface="Times New Roman" panose="02020603050405020304" pitchFamily="18" charset="0"/>
              </a:rPr>
              <a:t>Qualitative Research is collecting, analyzing, and interpreting data by observing what people do and say. Whereas, quantitative research refers to counts and measures of things, qualitative research refers to the meanings, concepts, definitions, characteristics, metaphors, symbols, and descriptions of things. </a:t>
            </a:r>
            <a:endParaRPr lang="en-KE" sz="2400" dirty="0">
              <a:effectLst/>
              <a:latin typeface="Times New Roman" panose="02020603050405020304" pitchFamily="18" charset="0"/>
              <a:ea typeface="Times New Roman" panose="02020603050405020304" pitchFamily="18" charset="0"/>
            </a:endParaRPr>
          </a:p>
          <a:p>
            <a:pPr>
              <a:lnSpc>
                <a:spcPct val="150000"/>
              </a:lnSpc>
              <a:spcBef>
                <a:spcPts val="0"/>
              </a:spcBef>
            </a:pPr>
            <a:r>
              <a:rPr lang="en-KE" sz="2400" dirty="0">
                <a:solidFill>
                  <a:srgbClr val="000000"/>
                </a:solidFill>
                <a:effectLst/>
                <a:latin typeface="Times New Roman" panose="02020603050405020304" pitchFamily="18" charset="0"/>
                <a:ea typeface="Calibri" panose="020F0502020204030204" pitchFamily="34" charset="0"/>
              </a:rPr>
              <a:t>Qualitative research is much more subjective than quantitative research and uses very different methods of collecting information, mainly individual, in-depth interviews and focus groups. The nature of this type of research is exploratory and open-ended. </a:t>
            </a:r>
            <a:endParaRPr lang="en-KE" sz="2400" dirty="0"/>
          </a:p>
        </p:txBody>
      </p:sp>
      <p:sp>
        <p:nvSpPr>
          <p:cNvPr id="4" name="Half-frame 3">
            <a:extLst>
              <a:ext uri="{FF2B5EF4-FFF2-40B4-BE49-F238E27FC236}">
                <a16:creationId xmlns:a16="http://schemas.microsoft.com/office/drawing/2014/main" id="{0CCD261D-33ED-2F0C-3714-A02C8DDFBCAD}"/>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BC3EEC09-C97A-AC3E-8A25-8986859FBF23}"/>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FB37939D-4F54-9B14-0E78-2F78C016D82B}"/>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6952540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1EBF5A-FBF6-CFAB-D453-E9558CF45578}"/>
              </a:ext>
            </a:extLst>
          </p:cNvPr>
          <p:cNvSpPr>
            <a:spLocks noGrp="1"/>
          </p:cNvSpPr>
          <p:nvPr>
            <p:ph idx="1"/>
          </p:nvPr>
        </p:nvSpPr>
        <p:spPr>
          <a:xfrm>
            <a:off x="838200" y="999850"/>
            <a:ext cx="10515600" cy="4752473"/>
          </a:xfrm>
        </p:spPr>
        <p:txBody>
          <a:bodyPr/>
          <a:lstStyle/>
          <a:p>
            <a:r>
              <a:rPr lang="en-KE" sz="2500" dirty="0">
                <a:solidFill>
                  <a:srgbClr val="000000"/>
                </a:solidFill>
                <a:effectLst/>
                <a:latin typeface="Times New Roman" panose="02020603050405020304" pitchFamily="18" charset="0"/>
                <a:ea typeface="Times New Roman" panose="02020603050405020304" pitchFamily="18" charset="0"/>
              </a:rPr>
              <a:t>Small numbers of people are interviewed in-depth and/or a relatively small number of focus groups are conducted. </a:t>
            </a:r>
          </a:p>
          <a:p>
            <a:r>
              <a:rPr lang="en-KE" sz="2500" dirty="0">
                <a:solidFill>
                  <a:srgbClr val="000000"/>
                </a:solidFill>
                <a:effectLst/>
                <a:latin typeface="Times New Roman" panose="02020603050405020304" pitchFamily="18" charset="0"/>
                <a:ea typeface="Times New Roman" panose="02020603050405020304" pitchFamily="18" charset="0"/>
              </a:rPr>
              <a:t>Participants are asked to respond to general questions and the interviewer or group moderator probes and explores their responses to identify and define people’s perceptions, opinions and feelings about the topic or idea being discussed and to determine the degree of agreement that exists in the group. </a:t>
            </a:r>
          </a:p>
          <a:p>
            <a:r>
              <a:rPr lang="en-KE" sz="2500" dirty="0">
                <a:solidFill>
                  <a:srgbClr val="000000"/>
                </a:solidFill>
                <a:effectLst/>
                <a:latin typeface="Times New Roman" panose="02020603050405020304" pitchFamily="18" charset="0"/>
                <a:ea typeface="Times New Roman" panose="02020603050405020304" pitchFamily="18" charset="0"/>
              </a:rPr>
              <a:t>The quality of the finding from qualitative research is directly dependent upon the skills, experience and sensitive of the interviewer or group moderator. </a:t>
            </a:r>
          </a:p>
          <a:p>
            <a:r>
              <a:rPr lang="en-KE" sz="2500" dirty="0">
                <a:solidFill>
                  <a:srgbClr val="000000"/>
                </a:solidFill>
                <a:effectLst/>
                <a:latin typeface="Times New Roman" panose="02020603050405020304" pitchFamily="18" charset="0"/>
                <a:ea typeface="Times New Roman" panose="02020603050405020304" pitchFamily="18" charset="0"/>
              </a:rPr>
              <a:t>This type of research is often less costly than surveys and is extremely effective in acquiring information about people’s communications needs and their responses to and views about specific communications. </a:t>
            </a:r>
            <a:endParaRPr lang="en-KE" sz="2500" dirty="0">
              <a:effectLst/>
              <a:latin typeface="Times New Roman" panose="02020603050405020304" pitchFamily="18" charset="0"/>
              <a:ea typeface="Times New Roman" panose="02020603050405020304" pitchFamily="18" charset="0"/>
            </a:endParaRPr>
          </a:p>
          <a:p>
            <a:endParaRPr lang="en-KE" dirty="0"/>
          </a:p>
        </p:txBody>
      </p:sp>
      <p:sp>
        <p:nvSpPr>
          <p:cNvPr id="2" name="Half-frame 1">
            <a:extLst>
              <a:ext uri="{FF2B5EF4-FFF2-40B4-BE49-F238E27FC236}">
                <a16:creationId xmlns:a16="http://schemas.microsoft.com/office/drawing/2014/main" id="{497F872F-0C76-3C1A-2B31-8A68D7533AFD}"/>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4" name="Rectangle 3">
            <a:extLst>
              <a:ext uri="{FF2B5EF4-FFF2-40B4-BE49-F238E27FC236}">
                <a16:creationId xmlns:a16="http://schemas.microsoft.com/office/drawing/2014/main" id="{C16E4087-7AFF-DF5D-9B83-4433592AC22D}"/>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5" name="Rectangle 4">
            <a:extLst>
              <a:ext uri="{FF2B5EF4-FFF2-40B4-BE49-F238E27FC236}">
                <a16:creationId xmlns:a16="http://schemas.microsoft.com/office/drawing/2014/main" id="{77F5354C-2DFF-B234-C89F-C29DF81333F4}"/>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40053003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334D5-5C3B-CE45-BBB4-0D8B9AC08273}"/>
              </a:ext>
            </a:extLst>
          </p:cNvPr>
          <p:cNvSpPr>
            <a:spLocks noGrp="1"/>
          </p:cNvSpPr>
          <p:nvPr>
            <p:ph type="title"/>
          </p:nvPr>
        </p:nvSpPr>
        <p:spPr>
          <a:xfrm>
            <a:off x="838200" y="627884"/>
            <a:ext cx="10515600" cy="573338"/>
          </a:xfrm>
        </p:spPr>
        <p:txBody>
          <a:bodyPr>
            <a:normAutofit fontScale="90000"/>
          </a:bodyPr>
          <a:lstStyle/>
          <a:p>
            <a:br>
              <a:rPr lang="en-US" sz="2400" b="1" dirty="0">
                <a:solidFill>
                  <a:srgbClr val="000000"/>
                </a:solidFill>
                <a:effectLst/>
                <a:latin typeface="Arial" panose="020B0604020202020204" pitchFamily="34" charset="0"/>
                <a:ea typeface="Aldine401 BT"/>
                <a:cs typeface="Times New Roman" panose="02020603050405020304" pitchFamily="18" charset="0"/>
              </a:rPr>
            </a:br>
            <a:r>
              <a:rPr lang="en-US" sz="2400" b="1" dirty="0">
                <a:solidFill>
                  <a:srgbClr val="000000"/>
                </a:solidFill>
                <a:effectLst/>
                <a:latin typeface="Arial" panose="020B0604020202020204" pitchFamily="34" charset="0"/>
                <a:ea typeface="Aldine401 BT"/>
                <a:cs typeface="Times New Roman" panose="02020603050405020304" pitchFamily="18" charset="0"/>
              </a:rPr>
              <a:t>Primary and Secondary Data</a:t>
            </a:r>
            <a:br>
              <a:rPr lang="en-KE" sz="2400" dirty="0">
                <a:effectLst/>
                <a:latin typeface="Calibri" panose="020F0502020204030204" pitchFamily="34" charset="0"/>
                <a:ea typeface="Calibri" panose="020F0502020204030204" pitchFamily="34" charset="0"/>
                <a:cs typeface="Times New Roman" panose="02020603050405020304" pitchFamily="18" charset="0"/>
              </a:rPr>
            </a:br>
            <a:endParaRPr lang="en-KE" sz="2400" dirty="0"/>
          </a:p>
        </p:txBody>
      </p:sp>
      <p:sp>
        <p:nvSpPr>
          <p:cNvPr id="3" name="Content Placeholder 2">
            <a:extLst>
              <a:ext uri="{FF2B5EF4-FFF2-40B4-BE49-F238E27FC236}">
                <a16:creationId xmlns:a16="http://schemas.microsoft.com/office/drawing/2014/main" id="{4430A030-0479-F12B-73E7-5489DF29D620}"/>
              </a:ext>
            </a:extLst>
          </p:cNvPr>
          <p:cNvSpPr>
            <a:spLocks noGrp="1"/>
          </p:cNvSpPr>
          <p:nvPr>
            <p:ph idx="1"/>
          </p:nvPr>
        </p:nvSpPr>
        <p:spPr>
          <a:xfrm>
            <a:off x="685801" y="1311629"/>
            <a:ext cx="10515600" cy="5142247"/>
          </a:xfrm>
        </p:spPr>
        <p:txBody>
          <a:bodyPr/>
          <a:lstStyle/>
          <a:p>
            <a:r>
              <a:rPr lang="en-US" sz="2400" dirty="0">
                <a:solidFill>
                  <a:srgbClr val="000000"/>
                </a:solidFill>
                <a:effectLst/>
                <a:latin typeface="Times New Roman" panose="02020603050405020304" pitchFamily="18" charset="0"/>
                <a:ea typeface="Aldine401 BT"/>
                <a:cs typeface="Times New Roman" panose="02020603050405020304" pitchFamily="18" charset="0"/>
              </a:rPr>
              <a:t>In research, there are two main types of data, primary data and secondary data. </a:t>
            </a:r>
            <a:r>
              <a:rPr lang="en-US" sz="2400" b="1" dirty="0">
                <a:solidFill>
                  <a:srgbClr val="000000"/>
                </a:solidFill>
                <a:effectLst/>
                <a:latin typeface="Times New Roman" panose="02020603050405020304" pitchFamily="18" charset="0"/>
                <a:ea typeface="Aldine401 BT"/>
                <a:cs typeface="Times New Roman" panose="02020603050405020304" pitchFamily="18" charset="0"/>
              </a:rPr>
              <a:t>Primary data</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is the data that the researcher collects or gathers for himself or herself as firsthand data. </a:t>
            </a: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This kind of data is collected through qualitative or quantitative methods. Methods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like survey research, cross-sectional surveys, longitudinal surveys, correlational research, causal-comparative research and experimental research are primary data collection methods in quantitative research approach</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On the other hand methods such as focus group discussion</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one-on-one interviews</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observation and ethnographic research are all forms of qualitative methods used in research. They are used to collect data necessary to describe the behavior of a phenomenon. </a:t>
            </a:r>
          </a:p>
          <a:p>
            <a:pPr marL="0" indent="0">
              <a:buNone/>
            </a:pPr>
            <a:endParaRPr lang="en-KE" dirty="0"/>
          </a:p>
        </p:txBody>
      </p:sp>
      <p:sp>
        <p:nvSpPr>
          <p:cNvPr id="4" name="Half-frame 3">
            <a:extLst>
              <a:ext uri="{FF2B5EF4-FFF2-40B4-BE49-F238E27FC236}">
                <a16:creationId xmlns:a16="http://schemas.microsoft.com/office/drawing/2014/main" id="{C63D9419-E311-AA47-A675-9D8ECF42FFB9}"/>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43B07AC6-059D-246C-C131-659F57A61552}"/>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3329E72D-509A-E231-83FC-A23089336C5B}"/>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9377482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19026E-F10C-210F-D793-6F8B803EB9FB}"/>
              </a:ext>
            </a:extLst>
          </p:cNvPr>
          <p:cNvSpPr>
            <a:spLocks noGrp="1"/>
          </p:cNvSpPr>
          <p:nvPr>
            <p:ph idx="1"/>
          </p:nvPr>
        </p:nvSpPr>
        <p:spPr>
          <a:xfrm>
            <a:off x="838200" y="987972"/>
            <a:ext cx="10515600" cy="5188991"/>
          </a:xfrm>
        </p:spPr>
        <p:txBody>
          <a:bodyPr>
            <a:normAutofit lnSpcReduction="10000"/>
          </a:bodyPr>
          <a:lstStyle/>
          <a:p>
            <a:pPr>
              <a:lnSpc>
                <a:spcPct val="150000"/>
              </a:lnSpc>
              <a:spcBef>
                <a:spcPts val="400"/>
              </a:spcBef>
            </a:pPr>
            <a:r>
              <a:rPr lang="en-KE" dirty="0">
                <a:solidFill>
                  <a:srgbClr val="000000"/>
                </a:solidFill>
                <a:effectLst/>
                <a:latin typeface="Times New Roman" panose="02020603050405020304" pitchFamily="18" charset="0"/>
                <a:ea typeface="Aldine401 BT"/>
                <a:cs typeface="Times New Roman" panose="02020603050405020304" pitchFamily="18" charset="0"/>
              </a:rPr>
              <a:t>These research methods are applied to a group of the population, which represents the entire population called a sample. </a:t>
            </a:r>
          </a:p>
          <a:p>
            <a:pPr marL="0" indent="0">
              <a:lnSpc>
                <a:spcPct val="150000"/>
              </a:lnSpc>
              <a:spcBef>
                <a:spcPts val="400"/>
              </a:spcBef>
              <a:buNone/>
            </a:pP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400"/>
              </a:spcBef>
            </a:pPr>
            <a:r>
              <a:rPr lang="en-US" dirty="0">
                <a:solidFill>
                  <a:srgbClr val="000000"/>
                </a:solidFill>
                <a:effectLst/>
                <a:latin typeface="Times New Roman" panose="02020603050405020304" pitchFamily="18" charset="0"/>
                <a:ea typeface="Aldine401 BT"/>
                <a:cs typeface="Times New Roman" panose="02020603050405020304" pitchFamily="18" charset="0"/>
              </a:rPr>
              <a:t>D</a:t>
            </a:r>
            <a:r>
              <a:rPr lang="en-KE" dirty="0">
                <a:solidFill>
                  <a:srgbClr val="000000"/>
                </a:solidFill>
                <a:effectLst/>
                <a:latin typeface="Times New Roman" panose="02020603050405020304" pitchFamily="18" charset="0"/>
                <a:ea typeface="Aldine401 BT"/>
                <a:cs typeface="Times New Roman" panose="02020603050405020304" pitchFamily="18" charset="0"/>
              </a:rPr>
              <a:t>ata collected from methods such as educational institutions public</a:t>
            </a:r>
            <a:r>
              <a:rPr lang="en-KE"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libraries, data available on internet, government and non-government resources, and commercial information resources, are the </a:t>
            </a:r>
            <a:r>
              <a:rPr lang="en-KE" b="1"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secondary data</a:t>
            </a:r>
            <a:r>
              <a:rPr lang="en-KE"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collection methods </a:t>
            </a:r>
            <a:r>
              <a:rPr lang="en-US"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for both qualitative and</a:t>
            </a:r>
            <a:r>
              <a:rPr lang="en-KE"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quantitative research approach</a:t>
            </a:r>
            <a:r>
              <a:rPr lang="en-US"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es</a:t>
            </a:r>
            <a:r>
              <a:rPr lang="en-KE"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2" name="Half-frame 1">
            <a:extLst>
              <a:ext uri="{FF2B5EF4-FFF2-40B4-BE49-F238E27FC236}">
                <a16:creationId xmlns:a16="http://schemas.microsoft.com/office/drawing/2014/main" id="{62BCF39C-A4C8-2BB5-2C50-420AABFE4555}"/>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4" name="Rectangle 3">
            <a:extLst>
              <a:ext uri="{FF2B5EF4-FFF2-40B4-BE49-F238E27FC236}">
                <a16:creationId xmlns:a16="http://schemas.microsoft.com/office/drawing/2014/main" id="{EC4AFDC7-A0EA-6325-CF5C-DBD7BD76F3B5}"/>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5" name="Rectangle 4">
            <a:extLst>
              <a:ext uri="{FF2B5EF4-FFF2-40B4-BE49-F238E27FC236}">
                <a16:creationId xmlns:a16="http://schemas.microsoft.com/office/drawing/2014/main" id="{8B7DB8B9-D93D-7581-C9E0-D056C7F5F33A}"/>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20912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23F21-3C98-601D-EC31-86A822920E3E}"/>
              </a:ext>
            </a:extLst>
          </p:cNvPr>
          <p:cNvSpPr>
            <a:spLocks noGrp="1"/>
          </p:cNvSpPr>
          <p:nvPr>
            <p:ph type="title"/>
          </p:nvPr>
        </p:nvSpPr>
        <p:spPr>
          <a:xfrm>
            <a:off x="838200" y="628960"/>
            <a:ext cx="10515600" cy="611261"/>
          </a:xfrm>
        </p:spPr>
        <p:txBody>
          <a:bodyPr>
            <a:normAutofit fontScale="90000"/>
          </a:bodyPr>
          <a:lstStyle/>
          <a:p>
            <a:br>
              <a:rPr lang="en-US" sz="2400" b="1" dirty="0">
                <a:solidFill>
                  <a:srgbClr val="000000"/>
                </a:solidFill>
                <a:effectLst/>
                <a:latin typeface="Arial" panose="020B0604020202020204" pitchFamily="34" charset="0"/>
                <a:ea typeface="Aldine401 BT"/>
                <a:cs typeface="Times New Roman" panose="02020603050405020304" pitchFamily="18" charset="0"/>
              </a:rPr>
            </a:br>
            <a:r>
              <a:rPr lang="en-US" sz="2700" b="1" dirty="0">
                <a:solidFill>
                  <a:srgbClr val="000000"/>
                </a:solidFill>
                <a:effectLst/>
                <a:latin typeface="Arial" panose="020B0604020202020204" pitchFamily="34" charset="0"/>
                <a:ea typeface="Aldine401 BT"/>
                <a:cs typeface="Times New Roman" panose="02020603050405020304" pitchFamily="18" charset="0"/>
              </a:rPr>
              <a:t>Research Designs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E7760D84-64E6-64AD-16D5-1A1A2CEBB8BB}"/>
              </a:ext>
            </a:extLst>
          </p:cNvPr>
          <p:cNvSpPr>
            <a:spLocks noGrp="1"/>
          </p:cNvSpPr>
          <p:nvPr>
            <p:ph idx="1"/>
          </p:nvPr>
        </p:nvSpPr>
        <p:spPr>
          <a:xfrm>
            <a:off x="685801" y="1127926"/>
            <a:ext cx="10515600" cy="5370847"/>
          </a:xfrm>
        </p:spPr>
        <p:txBody>
          <a:bodyPr>
            <a:normAutofit/>
          </a:bodyPr>
          <a:lstStyle/>
          <a:p>
            <a:pPr marL="0" indent="0" algn="just">
              <a:lnSpc>
                <a:spcPct val="150000"/>
              </a:lnSpc>
              <a:spcBef>
                <a:spcPts val="0"/>
              </a:spcBef>
              <a:buNone/>
            </a:pPr>
            <a:r>
              <a:rPr lang="en-US" sz="2000" b="1" dirty="0">
                <a:solidFill>
                  <a:srgbClr val="000000"/>
                </a:solidFill>
                <a:effectLst/>
                <a:latin typeface="Arial" panose="020B0604020202020204" pitchFamily="34" charset="0"/>
                <a:ea typeface="Aldine401 BT"/>
                <a:cs typeface="Times New Roman" panose="02020603050405020304" pitchFamily="18" charset="0"/>
              </a:rPr>
              <a:t>Quantitative Research Designs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Bef>
                <a:spcPts val="0"/>
              </a:spcBef>
            </a:pPr>
            <a:r>
              <a:rPr lang="en-KE" sz="2400" b="1" dirty="0">
                <a:solidFill>
                  <a:srgbClr val="000000"/>
                </a:solidFill>
                <a:effectLst/>
                <a:latin typeface="Times New Roman" panose="02020603050405020304" pitchFamily="18" charset="0"/>
                <a:ea typeface="Aldine401 BT"/>
                <a:cs typeface="Times New Roman" panose="02020603050405020304" pitchFamily="18" charset="0"/>
              </a:rPr>
              <a:t>Survey designs</a:t>
            </a:r>
            <a:r>
              <a:rPr lang="en-US" sz="2400" b="1" dirty="0">
                <a:solidFill>
                  <a:srgbClr val="000000"/>
                </a:solidFill>
                <a:effectLst/>
                <a:latin typeface="Times New Roman" panose="02020603050405020304" pitchFamily="18" charset="0"/>
                <a:ea typeface="Aldine401 BT"/>
                <a:cs typeface="Times New Roman" panose="02020603050405020304" pitchFamily="18" charset="0"/>
              </a:rPr>
              <a:t>:</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These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are procedures in quantitative research in which investigators administer a survey to a sample or to the entire population of people to describe the attitudes, opinions, behaviors, or characteristics of the population</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US" sz="2400" b="1" dirty="0">
                <a:solidFill>
                  <a:srgbClr val="000000"/>
                </a:solidFill>
                <a:effectLst/>
                <a:latin typeface="Times New Roman" panose="02020603050405020304" pitchFamily="18" charset="0"/>
                <a:ea typeface="Aldine401 BT"/>
                <a:cs typeface="Times New Roman" panose="02020603050405020304" pitchFamily="18" charset="0"/>
              </a:rPr>
              <a:t>Case Study:</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This is a quantitative research design that involves collecting data from one research entity such as</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person, community, institution or organization.</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Cross-sectional Research Study:</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 this study, the researcher analyzes variables in their sample of subjects which helps them to establish the non-casual relationships between them.</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5587560C-2D8C-05D4-C451-BEDC587A7F22}"/>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66C47C22-2DF9-1777-5E3F-B3BA407CCC2C}"/>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AE024C3B-BB5E-E7B7-1BE5-3590FD1BD779}"/>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5721381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6DDCF-9204-4D2B-4784-00D336196D4A}"/>
              </a:ext>
            </a:extLst>
          </p:cNvPr>
          <p:cNvSpPr>
            <a:spLocks noGrp="1"/>
          </p:cNvSpPr>
          <p:nvPr>
            <p:ph type="title"/>
          </p:nvPr>
        </p:nvSpPr>
        <p:spPr>
          <a:xfrm>
            <a:off x="838200" y="375635"/>
            <a:ext cx="10515600" cy="1325563"/>
          </a:xfrm>
        </p:spPr>
        <p:txBody>
          <a:bodyPr/>
          <a:lstStyle/>
          <a:p>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EBA78CA8-7676-5CD7-B6A1-66D47747CD8E}"/>
              </a:ext>
            </a:extLst>
          </p:cNvPr>
          <p:cNvSpPr>
            <a:spLocks noGrp="1"/>
          </p:cNvSpPr>
          <p:nvPr>
            <p:ph idx="1"/>
          </p:nvPr>
        </p:nvSpPr>
        <p:spPr>
          <a:xfrm>
            <a:off x="838200" y="989680"/>
            <a:ext cx="10515600" cy="5503195"/>
          </a:xfrm>
        </p:spPr>
        <p:txBody>
          <a:bodyPr>
            <a:normAutofit/>
          </a:bodyPr>
          <a:lstStyle/>
          <a:p>
            <a:pPr marL="0" indent="0">
              <a:buNone/>
            </a:pPr>
            <a:r>
              <a:rPr lang="en-US"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Qualitative Research Designs </a:t>
            </a:r>
          </a:p>
          <a:p>
            <a:pPr marL="0" indent="0">
              <a:buNone/>
            </a:pP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common qualitative research designs are: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Historical Research Design:</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This design involves an extensive examination of past information related to people, document and events. The design is mainly used to draw conclusions about the present or the future based on historical factors.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Phenomenology:</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 this research design, the researcher is concerned with the respondents’ lived experiences and how they experience a particular phenomenon.</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50000"/>
              </a:lnSpc>
              <a:spcBef>
                <a:spcPts val="0"/>
              </a:spcBef>
              <a:buNone/>
            </a:pP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C2BDF880-443F-32B1-37B1-A511540C47C7}"/>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63FC163E-7388-9EBD-5539-2473F90EA44A}"/>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466AF04B-94A7-5582-94EA-4E1094D666EE}"/>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626023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7B07C7-38E9-4161-643F-2EA29E110554}"/>
              </a:ext>
            </a:extLst>
          </p:cNvPr>
          <p:cNvSpPr>
            <a:spLocks noGrp="1"/>
          </p:cNvSpPr>
          <p:nvPr>
            <p:ph idx="1"/>
          </p:nvPr>
        </p:nvSpPr>
        <p:spPr>
          <a:xfrm>
            <a:off x="838200" y="788453"/>
            <a:ext cx="10515600" cy="5575384"/>
          </a:xfrm>
        </p:spPr>
        <p:txBody>
          <a:bodyPr>
            <a:normAutofit fontScale="92500" lnSpcReduction="20000"/>
          </a:bodyPr>
          <a:lstStyle/>
          <a:p>
            <a:pPr>
              <a:lnSpc>
                <a:spcPct val="150000"/>
              </a:lnSpc>
              <a:spcBef>
                <a:spcPts val="0"/>
              </a:spcBef>
            </a:pPr>
            <a:r>
              <a:rPr lang="en-US"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Grounded Theory:</a:t>
            </a: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purpose of Grounded theory is to develop a theory around a social issue. The theory entirely depends on the data that is collected through the research process.</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50000"/>
              </a:lnSpc>
              <a:spcBef>
                <a:spcPts val="0"/>
              </a:spcBef>
              <a:buNone/>
            </a:pP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US"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Ethnography:</a:t>
            </a: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This is a research design that requires the researcher to immerse themselves into the culture of the people they are researching on. It mainly focuses on a specific grouping within a culture.</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50000"/>
              </a:lnSpc>
              <a:spcBef>
                <a:spcPts val="0"/>
              </a:spcBef>
              <a:buNone/>
            </a:pP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US"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Case Study:</a:t>
            </a: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case study is used to examine a single entity such as a person, community, institution or organization.</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2" name="Half-frame 1">
            <a:extLst>
              <a:ext uri="{FF2B5EF4-FFF2-40B4-BE49-F238E27FC236}">
                <a16:creationId xmlns:a16="http://schemas.microsoft.com/office/drawing/2014/main" id="{F6126F32-A778-48B3-960B-7D62A7A522A2}"/>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4" name="Rectangle 3">
            <a:extLst>
              <a:ext uri="{FF2B5EF4-FFF2-40B4-BE49-F238E27FC236}">
                <a16:creationId xmlns:a16="http://schemas.microsoft.com/office/drawing/2014/main" id="{2A83566E-4707-AB22-FAAB-D9A89DA00D79}"/>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5" name="Rectangle 4">
            <a:extLst>
              <a:ext uri="{FF2B5EF4-FFF2-40B4-BE49-F238E27FC236}">
                <a16:creationId xmlns:a16="http://schemas.microsoft.com/office/drawing/2014/main" id="{9941A11F-3224-E35B-2222-17762F259E24}"/>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506112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251E0-B298-CFCB-9498-447CAEBE441F}"/>
              </a:ext>
            </a:extLst>
          </p:cNvPr>
          <p:cNvSpPr>
            <a:spLocks noGrp="1"/>
          </p:cNvSpPr>
          <p:nvPr>
            <p:ph type="title"/>
          </p:nvPr>
        </p:nvSpPr>
        <p:spPr>
          <a:xfrm>
            <a:off x="838200" y="671070"/>
            <a:ext cx="10515600" cy="657559"/>
          </a:xfrm>
        </p:spPr>
        <p:txBody>
          <a:bodyPr>
            <a:normAutofit/>
          </a:bodyPr>
          <a:lstStyle/>
          <a:p>
            <a:r>
              <a:rPr lang="en-US" sz="2800" b="1" dirty="0">
                <a:solidFill>
                  <a:srgbClr val="000000"/>
                </a:solidFill>
                <a:effectLst/>
                <a:latin typeface="Arial" panose="020B0604020202020204" pitchFamily="34" charset="0"/>
                <a:ea typeface="Aldine401 BT"/>
              </a:rPr>
              <a:t>Summary</a:t>
            </a:r>
            <a:r>
              <a:rPr lang="en-KE" sz="2800" dirty="0">
                <a:effectLst/>
              </a:rPr>
              <a:t> </a:t>
            </a:r>
            <a:endParaRPr lang="en-KE" sz="2800" dirty="0"/>
          </a:p>
        </p:txBody>
      </p:sp>
      <p:sp>
        <p:nvSpPr>
          <p:cNvPr id="3" name="Content Placeholder 2">
            <a:extLst>
              <a:ext uri="{FF2B5EF4-FFF2-40B4-BE49-F238E27FC236}">
                <a16:creationId xmlns:a16="http://schemas.microsoft.com/office/drawing/2014/main" id="{9B43254B-D7C6-D799-6A3D-A37003026DDA}"/>
              </a:ext>
            </a:extLst>
          </p:cNvPr>
          <p:cNvSpPr>
            <a:spLocks noGrp="1"/>
          </p:cNvSpPr>
          <p:nvPr>
            <p:ph idx="1"/>
          </p:nvPr>
        </p:nvSpPr>
        <p:spPr>
          <a:xfrm>
            <a:off x="838200" y="1241848"/>
            <a:ext cx="10515600" cy="5154279"/>
          </a:xfrm>
        </p:spPr>
        <p:txBody>
          <a:bodyPr>
            <a:normAutofit/>
          </a:bodyPr>
          <a:lstStyle/>
          <a:p>
            <a:endParaRPr lang="en-KE" dirty="0">
              <a:solidFill>
                <a:srgbClr val="000000"/>
              </a:solidFill>
              <a:effectLst/>
              <a:latin typeface="Times New Roman" panose="02020603050405020304" pitchFamily="18" charset="0"/>
              <a:ea typeface="Times New Roman" panose="02020603050405020304" pitchFamily="18" charset="0"/>
            </a:endParaRPr>
          </a:p>
          <a:p>
            <a:pPr>
              <a:lnSpc>
                <a:spcPct val="150000"/>
              </a:lnSpc>
              <a:spcBef>
                <a:spcPts val="0"/>
              </a:spcBef>
            </a:pPr>
            <a:r>
              <a:rPr lang="en-KE" sz="2400" dirty="0">
                <a:solidFill>
                  <a:srgbClr val="000000"/>
                </a:solidFill>
                <a:effectLst/>
                <a:latin typeface="Times New Roman" panose="02020603050405020304" pitchFamily="18" charset="0"/>
                <a:ea typeface="Times New Roman" panose="02020603050405020304" pitchFamily="18" charset="0"/>
              </a:rPr>
              <a:t>Basically, quantitative research is objective</a:t>
            </a:r>
            <a:r>
              <a:rPr lang="en-US" sz="2400" dirty="0">
                <a:solidFill>
                  <a:srgbClr val="000000"/>
                </a:solidFill>
                <a:effectLst/>
                <a:latin typeface="Times New Roman" panose="02020603050405020304" pitchFamily="18" charset="0"/>
                <a:ea typeface="Times New Roman" panose="02020603050405020304" pitchFamily="18" charset="0"/>
              </a:rPr>
              <a:t> while</a:t>
            </a:r>
            <a:r>
              <a:rPr lang="en-KE" sz="2400" dirty="0">
                <a:solidFill>
                  <a:srgbClr val="000000"/>
                </a:solidFill>
                <a:effectLst/>
                <a:latin typeface="Times New Roman" panose="02020603050405020304" pitchFamily="18" charset="0"/>
                <a:ea typeface="Times New Roman" panose="02020603050405020304" pitchFamily="18" charset="0"/>
              </a:rPr>
              <a:t> qualitative is subjective.</a:t>
            </a:r>
            <a:r>
              <a:rPr lang="en-KE" sz="2400" b="1" i="1" dirty="0">
                <a:solidFill>
                  <a:srgbClr val="000000"/>
                </a:solidFill>
                <a:effectLst/>
                <a:latin typeface="Times New Roman" panose="02020603050405020304" pitchFamily="18" charset="0"/>
                <a:ea typeface="Times New Roman" panose="02020603050405020304" pitchFamily="18" charset="0"/>
              </a:rPr>
              <a:t> </a:t>
            </a:r>
          </a:p>
          <a:p>
            <a:pPr>
              <a:lnSpc>
                <a:spcPct val="150000"/>
              </a:lnSpc>
              <a:spcBef>
                <a:spcPts val="0"/>
              </a:spcBef>
            </a:pPr>
            <a:r>
              <a:rPr lang="en-KE" sz="2400" dirty="0">
                <a:solidFill>
                  <a:srgbClr val="000000"/>
                </a:solidFill>
                <a:effectLst/>
                <a:latin typeface="Times New Roman" panose="02020603050405020304" pitchFamily="18" charset="0"/>
                <a:ea typeface="Times New Roman" panose="02020603050405020304" pitchFamily="18" charset="0"/>
              </a:rPr>
              <a:t>In general, qualitative research generates rich</a:t>
            </a:r>
            <a:r>
              <a:rPr lang="en-US" sz="2400" dirty="0">
                <a:solidFill>
                  <a:srgbClr val="000000"/>
                </a:solidFill>
                <a:effectLst/>
                <a:latin typeface="Times New Roman" panose="02020603050405020304" pitchFamily="18" charset="0"/>
                <a:ea typeface="Times New Roman" panose="02020603050405020304" pitchFamily="18" charset="0"/>
              </a:rPr>
              <a:t> and</a:t>
            </a:r>
            <a:r>
              <a:rPr lang="en-KE" sz="2400" dirty="0">
                <a:solidFill>
                  <a:srgbClr val="000000"/>
                </a:solidFill>
                <a:effectLst/>
                <a:latin typeface="Times New Roman" panose="02020603050405020304" pitchFamily="18" charset="0"/>
                <a:ea typeface="Times New Roman" panose="02020603050405020304" pitchFamily="18" charset="0"/>
              </a:rPr>
              <a:t> detailed data that contribute to in-depth understanding of the context. </a:t>
            </a:r>
          </a:p>
          <a:p>
            <a:pPr>
              <a:lnSpc>
                <a:spcPct val="150000"/>
              </a:lnSpc>
              <a:spcBef>
                <a:spcPts val="0"/>
              </a:spcBef>
            </a:pPr>
            <a:r>
              <a:rPr lang="en-KE" sz="2400" dirty="0">
                <a:solidFill>
                  <a:srgbClr val="000000"/>
                </a:solidFill>
                <a:effectLst/>
                <a:latin typeface="Times New Roman" panose="02020603050405020304" pitchFamily="18" charset="0"/>
                <a:ea typeface="Times New Roman" panose="02020603050405020304" pitchFamily="18" charset="0"/>
              </a:rPr>
              <a:t>Quantitative research generates reliable population based and generalizable data and is well suited to establishing cause-and-effect relationships. </a:t>
            </a:r>
          </a:p>
          <a:p>
            <a:pPr>
              <a:lnSpc>
                <a:spcPct val="150000"/>
              </a:lnSpc>
              <a:spcBef>
                <a:spcPts val="0"/>
              </a:spcBef>
            </a:pPr>
            <a:r>
              <a:rPr lang="en-KE" sz="2400" dirty="0">
                <a:solidFill>
                  <a:srgbClr val="000000"/>
                </a:solidFill>
                <a:effectLst/>
                <a:latin typeface="Times New Roman" panose="02020603050405020304" pitchFamily="18" charset="0"/>
                <a:ea typeface="Times New Roman" panose="02020603050405020304" pitchFamily="18" charset="0"/>
              </a:rPr>
              <a:t>The decision of whether to choose a quantitative or a qualitative design is a philosophical question. Which </a:t>
            </a:r>
            <a:r>
              <a:rPr lang="en-US" sz="2400" dirty="0">
                <a:solidFill>
                  <a:srgbClr val="000000"/>
                </a:solidFill>
                <a:effectLst/>
                <a:latin typeface="Times New Roman" panose="02020603050405020304" pitchFamily="18" charset="0"/>
                <a:ea typeface="Times New Roman" panose="02020603050405020304" pitchFamily="18" charset="0"/>
              </a:rPr>
              <a:t>approach</a:t>
            </a:r>
            <a:r>
              <a:rPr lang="en-KE" sz="2400" dirty="0">
                <a:solidFill>
                  <a:srgbClr val="000000"/>
                </a:solidFill>
                <a:effectLst/>
                <a:latin typeface="Times New Roman" panose="02020603050405020304" pitchFamily="18" charset="0"/>
                <a:ea typeface="Times New Roman" panose="02020603050405020304" pitchFamily="18" charset="0"/>
              </a:rPr>
              <a:t> to choose will depend on the </a:t>
            </a:r>
            <a:r>
              <a:rPr lang="en-US" sz="2400" dirty="0">
                <a:solidFill>
                  <a:srgbClr val="000000"/>
                </a:solidFill>
                <a:effectLst/>
                <a:latin typeface="Times New Roman" panose="02020603050405020304" pitchFamily="18" charset="0"/>
                <a:ea typeface="Times New Roman" panose="02020603050405020304" pitchFamily="18" charset="0"/>
              </a:rPr>
              <a:t>objectives of the study</a:t>
            </a:r>
            <a:r>
              <a:rPr lang="en-KE" sz="2400" dirty="0">
                <a:solidFill>
                  <a:srgbClr val="000000"/>
                </a:solidFill>
                <a:effectLst/>
                <a:latin typeface="Times New Roman" panose="02020603050405020304" pitchFamily="18" charset="0"/>
                <a:ea typeface="Times New Roman" panose="02020603050405020304" pitchFamily="18" charset="0"/>
              </a:rPr>
              <a:t>, the type of information needed</a:t>
            </a:r>
            <a:r>
              <a:rPr lang="en-US" sz="2400" dirty="0">
                <a:solidFill>
                  <a:srgbClr val="000000"/>
                </a:solidFill>
                <a:effectLst/>
                <a:latin typeface="Times New Roman" panose="02020603050405020304" pitchFamily="18" charset="0"/>
                <a:ea typeface="Times New Roman" panose="02020603050405020304" pitchFamily="18" charset="0"/>
              </a:rPr>
              <a:t> and </a:t>
            </a:r>
            <a:r>
              <a:rPr lang="en-KE" sz="2400" dirty="0">
                <a:solidFill>
                  <a:srgbClr val="000000"/>
                </a:solidFill>
                <a:effectLst/>
                <a:latin typeface="Times New Roman" panose="02020603050405020304" pitchFamily="18" charset="0"/>
                <a:ea typeface="Times New Roman" panose="02020603050405020304" pitchFamily="18" charset="0"/>
              </a:rPr>
              <a:t>the context of the study</a:t>
            </a:r>
            <a:r>
              <a:rPr lang="en-US" sz="2400" dirty="0">
                <a:solidFill>
                  <a:srgbClr val="000000"/>
                </a:solidFill>
                <a:effectLst/>
                <a:latin typeface="Times New Roman" panose="02020603050405020304" pitchFamily="18" charset="0"/>
                <a:ea typeface="Times New Roman" panose="02020603050405020304" pitchFamily="18" charset="0"/>
              </a:rPr>
              <a:t>.</a:t>
            </a:r>
            <a:endParaRPr lang="en-KE" sz="2400" dirty="0">
              <a:effectLst/>
              <a:latin typeface="Times New Roman" panose="02020603050405020304" pitchFamily="18" charset="0"/>
              <a:ea typeface="Times New Roman" panose="02020603050405020304" pitchFamily="18" charset="0"/>
            </a:endParaRPr>
          </a:p>
          <a:p>
            <a:endParaRPr lang="en-KE" dirty="0"/>
          </a:p>
        </p:txBody>
      </p:sp>
      <p:sp>
        <p:nvSpPr>
          <p:cNvPr id="4" name="Half-frame 3">
            <a:extLst>
              <a:ext uri="{FF2B5EF4-FFF2-40B4-BE49-F238E27FC236}">
                <a16:creationId xmlns:a16="http://schemas.microsoft.com/office/drawing/2014/main" id="{CB17C809-2A19-1D95-03BE-4FFC95CB97C0}"/>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719B3019-229E-ED99-C104-473280AD24CB}"/>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6CF91FEB-1F89-F858-1A48-009F98F3373D}"/>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120598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CD7C2-DDD5-9C3E-4D9C-CF36528E606E}"/>
              </a:ext>
            </a:extLst>
          </p:cNvPr>
          <p:cNvSpPr>
            <a:spLocks noGrp="1"/>
          </p:cNvSpPr>
          <p:nvPr>
            <p:ph type="title"/>
          </p:nvPr>
        </p:nvSpPr>
        <p:spPr/>
        <p:txBody>
          <a:bodyPr>
            <a:normAutofit/>
          </a:bodyPr>
          <a:lstStyle/>
          <a:p>
            <a:r>
              <a:rPr lang="en-KE" sz="2800" b="1" dirty="0">
                <a:latin typeface="Arial" panose="020B0604020202020204" pitchFamily="34" charset="0"/>
                <a:cs typeface="Arial" panose="020B0604020202020204" pitchFamily="34" charset="0"/>
              </a:rPr>
              <a:t>Quiz</a:t>
            </a:r>
          </a:p>
        </p:txBody>
      </p:sp>
      <p:sp>
        <p:nvSpPr>
          <p:cNvPr id="3" name="Content Placeholder 2">
            <a:extLst>
              <a:ext uri="{FF2B5EF4-FFF2-40B4-BE49-F238E27FC236}">
                <a16:creationId xmlns:a16="http://schemas.microsoft.com/office/drawing/2014/main" id="{899A953E-D7E6-D621-8087-9F133D7A80AF}"/>
              </a:ext>
            </a:extLst>
          </p:cNvPr>
          <p:cNvSpPr>
            <a:spLocks noGrp="1"/>
          </p:cNvSpPr>
          <p:nvPr>
            <p:ph idx="1"/>
          </p:nvPr>
        </p:nvSpPr>
        <p:spPr>
          <a:xfrm>
            <a:off x="838200" y="1282262"/>
            <a:ext cx="10515600" cy="4894701"/>
          </a:xfrm>
        </p:spPr>
        <p:txBody>
          <a:bodyPr>
            <a:normAutofit fontScale="92500" lnSpcReduction="10000"/>
          </a:bodyPr>
          <a:lstStyle/>
          <a:p>
            <a:pPr marL="0" indent="0">
              <a:buNone/>
            </a:pPr>
            <a:r>
              <a:rPr lang="en-KE" b="1" dirty="0">
                <a:latin typeface="Times New Roman" panose="02020603050405020304" pitchFamily="18" charset="0"/>
                <a:cs typeface="Times New Roman" panose="02020603050405020304" pitchFamily="18" charset="0"/>
              </a:rPr>
              <a:t>Question: Define the term ‘research methodology’</a:t>
            </a:r>
          </a:p>
          <a:p>
            <a:r>
              <a:rPr lang="en-US" sz="2800" dirty="0">
                <a:solidFill>
                  <a:srgbClr val="000000"/>
                </a:solidFill>
                <a:effectLst/>
                <a:latin typeface="Times New Roman" panose="02020603050405020304" pitchFamily="18" charset="0"/>
                <a:ea typeface="Aldine401 BT"/>
                <a:cs typeface="Times New Roman" panose="02020603050405020304" pitchFamily="18" charset="0"/>
              </a:rPr>
              <a:t>Research methodology is the process of doing research and this process</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requires a scientific approach. </a:t>
            </a:r>
          </a:p>
          <a:p>
            <a:r>
              <a:rPr lang="en-US" sz="2800" dirty="0">
                <a:solidFill>
                  <a:srgbClr val="000000"/>
                </a:solidFill>
                <a:effectLst/>
                <a:latin typeface="Times New Roman" panose="02020603050405020304" pitchFamily="18" charset="0"/>
                <a:ea typeface="Aldine401 BT"/>
                <a:cs typeface="Times New Roman" panose="02020603050405020304" pitchFamily="18" charset="0"/>
              </a:rPr>
              <a:t>This means that</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there is a need for a plan</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 for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the way to actualize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or to execute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the plan and the actual activities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that will be carried out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within the plan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so as to achieve</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the intended results. </a:t>
            </a:r>
          </a:p>
          <a:p>
            <a:r>
              <a:rPr lang="en-KE" sz="2800" dirty="0">
                <a:solidFill>
                  <a:srgbClr val="000000"/>
                </a:solidFill>
                <a:effectLst/>
                <a:latin typeface="Times New Roman" panose="02020603050405020304" pitchFamily="18" charset="0"/>
                <a:ea typeface="Aldine401 BT"/>
                <a:cs typeface="Times New Roman" panose="02020603050405020304" pitchFamily="18" charset="0"/>
              </a:rPr>
              <a:t>A research methodology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is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therefore the construction plan of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a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research</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 study</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 It is the framework of the process used to conduct research. It includes the specific procedures or techniques used to identify, select, process and analyze information about a particular topic. </a:t>
            </a:r>
          </a:p>
          <a:p>
            <a:r>
              <a:rPr lang="en-KE" sz="2800" dirty="0">
                <a:solidFill>
                  <a:srgbClr val="000000"/>
                </a:solidFill>
                <a:effectLst/>
                <a:latin typeface="Times New Roman" panose="02020603050405020304" pitchFamily="18" charset="0"/>
                <a:ea typeface="Aldine401 BT"/>
                <a:cs typeface="Times New Roman" panose="02020603050405020304" pitchFamily="18" charset="0"/>
              </a:rPr>
              <a:t>Research methodology provides the justification for using a particular approach and the rationale behind the choice of the research method </a:t>
            </a:r>
            <a:r>
              <a:rPr lang="en-US" sz="2800" dirty="0">
                <a:solidFill>
                  <a:srgbClr val="000000"/>
                </a:solidFill>
                <a:effectLst/>
                <a:latin typeface="Times New Roman" panose="02020603050405020304" pitchFamily="18" charset="0"/>
                <a:ea typeface="Aldine401 BT"/>
                <a:cs typeface="Times New Roman" panose="02020603050405020304" pitchFamily="18" charset="0"/>
              </a:rPr>
              <a:t>to be </a:t>
            </a:r>
            <a:r>
              <a:rPr lang="en-KE" sz="2800" dirty="0">
                <a:solidFill>
                  <a:srgbClr val="000000"/>
                </a:solidFill>
                <a:effectLst/>
                <a:latin typeface="Times New Roman" panose="02020603050405020304" pitchFamily="18" charset="0"/>
                <a:ea typeface="Aldine401 BT"/>
                <a:cs typeface="Times New Roman" panose="02020603050405020304" pitchFamily="18" charset="0"/>
              </a:rPr>
              <a:t>applied or used. </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Half-frame 3">
            <a:extLst>
              <a:ext uri="{FF2B5EF4-FFF2-40B4-BE49-F238E27FC236}">
                <a16:creationId xmlns:a16="http://schemas.microsoft.com/office/drawing/2014/main" id="{FAF997F8-3F89-BEBD-D49B-AB323A68C70C}"/>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771ECBD8-327A-7859-D3CD-B9E399FE4128}"/>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03484525-F74D-FDBC-307D-FE15941310F7}"/>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8144616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09DAF-DA80-A3A0-DF17-887B78A71F17}"/>
              </a:ext>
            </a:extLst>
          </p:cNvPr>
          <p:cNvSpPr>
            <a:spLocks noGrp="1"/>
          </p:cNvSpPr>
          <p:nvPr>
            <p:ph type="title"/>
          </p:nvPr>
        </p:nvSpPr>
        <p:spPr>
          <a:xfrm>
            <a:off x="838200" y="659415"/>
            <a:ext cx="10515600" cy="958349"/>
          </a:xfrm>
        </p:spPr>
        <p:txBody>
          <a:bodyPr>
            <a:normAutofit fontScale="90000"/>
          </a:bodyPr>
          <a:lstStyle/>
          <a:p>
            <a:r>
              <a:rPr lang="en-US"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References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6FE0649A-3946-772B-E377-E44DBEF20A7C}"/>
              </a:ext>
            </a:extLst>
          </p:cNvPr>
          <p:cNvSpPr>
            <a:spLocks noGrp="1"/>
          </p:cNvSpPr>
          <p:nvPr>
            <p:ph idx="1"/>
          </p:nvPr>
        </p:nvSpPr>
        <p:spPr>
          <a:xfrm>
            <a:off x="655721" y="1215189"/>
            <a:ext cx="10880558" cy="5642811"/>
          </a:xfrm>
        </p:spPr>
        <p:txBody>
          <a:bodyPr>
            <a:normAutofit fontScale="47500" lnSpcReduction="20000"/>
          </a:bodyPr>
          <a:lstStyle/>
          <a:p>
            <a:pPr marL="0" indent="0" algn="just">
              <a:lnSpc>
                <a:spcPct val="150000"/>
              </a:lnSpc>
              <a:buNone/>
            </a:pPr>
            <a:r>
              <a:rPr lang="en-KE" sz="3600"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Andiema, N. (2023). </a:t>
            </a:r>
            <a:r>
              <a:rPr lang="en-KE" sz="3600" i="1" dirty="0">
                <a:solidFill>
                  <a:srgbClr val="000000"/>
                </a:solidFill>
                <a:effectLst/>
                <a:latin typeface="Times New Roman" panose="02020603050405020304" pitchFamily="18" charset="0"/>
                <a:ea typeface="Times New Roman" panose="02020603050405020304" pitchFamily="18" charset="0"/>
              </a:rPr>
              <a:t>Social </a:t>
            </a:r>
          </a:p>
          <a:p>
            <a:pPr marL="0" indent="0" algn="just">
              <a:lnSpc>
                <a:spcPct val="150000"/>
              </a:lnSpc>
              <a:buNone/>
            </a:pPr>
            <a:r>
              <a:rPr lang="en-KE" sz="3600" i="1" dirty="0">
                <a:solidFill>
                  <a:srgbClr val="000000"/>
                </a:solidFill>
                <a:effectLst/>
                <a:latin typeface="Times New Roman" panose="02020603050405020304" pitchFamily="18" charset="0"/>
                <a:ea typeface="Times New Roman" panose="02020603050405020304" pitchFamily="18" charset="0"/>
              </a:rPr>
              <a:t>	Science in the New Era.</a:t>
            </a:r>
            <a:r>
              <a:rPr lang="en-KE" sz="3600" dirty="0">
                <a:solidFill>
                  <a:srgbClr val="000000"/>
                </a:solidFill>
                <a:effectLst/>
                <a:latin typeface="Times New Roman" panose="02020603050405020304" pitchFamily="18" charset="0"/>
                <a:ea typeface="Times New Roman" panose="02020603050405020304" pitchFamily="18" charset="0"/>
              </a:rPr>
              <a:t> Aura Publishers.</a:t>
            </a:r>
            <a:endParaRPr lang="en-KE" sz="3600" dirty="0">
              <a:effectLst/>
              <a:latin typeface="Times New Roman" panose="02020603050405020304" pitchFamily="18" charset="0"/>
              <a:ea typeface="Times New Roman" panose="02020603050405020304" pitchFamily="18" charset="0"/>
            </a:endParaRPr>
          </a:p>
          <a:p>
            <a:pPr marL="0" indent="0">
              <a:buNone/>
            </a:pPr>
            <a:endParaRPr lang="en-US" sz="3600" dirty="0">
              <a:solidFill>
                <a:srgbClr val="000000"/>
              </a:solidFill>
              <a:effectLst/>
              <a:latin typeface="Times New Roman" panose="02020603050405020304" pitchFamily="18" charset="0"/>
              <a:ea typeface="Aldine401 BT"/>
              <a:cs typeface="Times New Roman" panose="02020603050405020304" pitchFamily="18" charset="0"/>
            </a:endParaRPr>
          </a:p>
          <a:p>
            <a:pPr marL="0" indent="0">
              <a:buNone/>
            </a:pPr>
            <a:r>
              <a:rPr lang="en-US" sz="3600" dirty="0">
                <a:solidFill>
                  <a:srgbClr val="000000"/>
                </a:solidFill>
                <a:effectLst/>
                <a:latin typeface="Times New Roman" panose="02020603050405020304" pitchFamily="18" charset="0"/>
                <a:ea typeface="Aldine401 BT"/>
                <a:cs typeface="Times New Roman" panose="02020603050405020304" pitchFamily="18" charset="0"/>
              </a:rPr>
              <a:t>Anderson, J. D. (2006). </a:t>
            </a:r>
            <a:r>
              <a:rPr lang="en-US" sz="3600" i="1" dirty="0">
                <a:solidFill>
                  <a:srgbClr val="000000"/>
                </a:solidFill>
                <a:effectLst/>
                <a:latin typeface="Times New Roman" panose="02020603050405020304" pitchFamily="18" charset="0"/>
                <a:ea typeface="Aldine401 BT"/>
                <a:cs typeface="Times New Roman" panose="02020603050405020304" pitchFamily="18" charset="0"/>
              </a:rPr>
              <a:t>Qualitative and Quantitative Research</a:t>
            </a:r>
            <a:r>
              <a:rPr lang="en-US" sz="3600" dirty="0">
                <a:solidFill>
                  <a:srgbClr val="000000"/>
                </a:solidFill>
                <a:effectLst/>
                <a:latin typeface="Times New Roman" panose="02020603050405020304" pitchFamily="18" charset="0"/>
                <a:ea typeface="Aldine401 BT"/>
                <a:cs typeface="Times New Roman" panose="02020603050405020304" pitchFamily="18" charset="0"/>
              </a:rPr>
              <a:t>. Imperial COE.</a:t>
            </a:r>
            <a:endParaRPr lang="en-KE" sz="3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endParaRPr lang="en-KE" sz="3600" spc="-20" dirty="0">
              <a:solidFill>
                <a:srgbClr val="000000"/>
              </a:solidFill>
              <a:effectLst/>
              <a:latin typeface="Times New Roman" panose="02020603050405020304" pitchFamily="18" charset="0"/>
              <a:ea typeface="Aldine401 BT"/>
              <a:cs typeface="Times New Roman" panose="02020603050405020304" pitchFamily="18" charset="0"/>
            </a:endParaRPr>
          </a:p>
          <a:p>
            <a:pPr marL="0" indent="0" algn="just">
              <a:lnSpc>
                <a:spcPct val="130000"/>
              </a:lnSpc>
              <a:spcBef>
                <a:spcPts val="600"/>
              </a:spcBef>
              <a:spcAft>
                <a:spcPts val="600"/>
              </a:spcAft>
              <a:buNone/>
            </a:pPr>
            <a:r>
              <a:rPr lang="en-KE" sz="3600" spc="-20" dirty="0">
                <a:solidFill>
                  <a:srgbClr val="000000"/>
                </a:solidFill>
                <a:effectLst/>
                <a:latin typeface="Times New Roman" panose="02020603050405020304" pitchFamily="18" charset="0"/>
                <a:ea typeface="Aldine401 BT"/>
                <a:cs typeface="Times New Roman" panose="02020603050405020304" pitchFamily="18" charset="0"/>
              </a:rPr>
              <a:t>Bryman,  A. (2012). </a:t>
            </a:r>
            <a:r>
              <a:rPr lang="en-KE" sz="3600" i="1" spc="-2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Social</a:t>
            </a:r>
            <a:r>
              <a:rPr lang="en-KE" sz="3600" spc="-2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a:t>
            </a:r>
            <a:r>
              <a:rPr lang="en-KE" sz="3600" i="1" spc="-2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Research Methods. (4</a:t>
            </a:r>
            <a:r>
              <a:rPr lang="en-KE" sz="3600" i="1" spc="-20" baseline="300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th</a:t>
            </a:r>
            <a:r>
              <a:rPr lang="en-KE" sz="3600" i="1" spc="-2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ed.)</a:t>
            </a:r>
            <a:r>
              <a:rPr lang="en-KE" sz="3600" spc="-2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a:t>
            </a:r>
            <a:r>
              <a:rPr lang="en-KE" sz="3600" spc="-20" dirty="0">
                <a:solidFill>
                  <a:srgbClr val="000000"/>
                </a:solidFill>
                <a:effectLst/>
                <a:latin typeface="Times New Roman" panose="02020603050405020304" pitchFamily="18" charset="0"/>
                <a:ea typeface="Aldine401 BT"/>
                <a:cs typeface="Times New Roman" panose="02020603050405020304" pitchFamily="18" charset="0"/>
              </a:rPr>
              <a:t> Oxford University Press.</a:t>
            </a:r>
            <a:endParaRPr lang="en-KE" sz="3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r>
              <a:rPr lang="en-KE" sz="36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Creswell, J. W.</a:t>
            </a:r>
            <a:r>
              <a:rPr lang="en-US" sz="36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a:t>
            </a:r>
            <a:r>
              <a:rPr lang="en-KE" sz="36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&amp; Clark</a:t>
            </a:r>
            <a:r>
              <a:rPr lang="en-US" sz="36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a:t>
            </a:r>
            <a:r>
              <a:rPr lang="en-KE" sz="36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P. V. L. (2011). </a:t>
            </a:r>
            <a:r>
              <a:rPr lang="en-KE" sz="3600" i="1"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Designing and Conducting Mixed Methods Research. (2nd ed.).</a:t>
            </a:r>
            <a:r>
              <a:rPr lang="en-KE" sz="36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Los Angeles: </a:t>
            </a:r>
          </a:p>
          <a:p>
            <a:pPr marL="0" indent="0" algn="just">
              <a:lnSpc>
                <a:spcPct val="130000"/>
              </a:lnSpc>
              <a:spcBef>
                <a:spcPts val="600"/>
              </a:spcBef>
              <a:spcAft>
                <a:spcPts val="600"/>
              </a:spcAft>
              <a:buNone/>
            </a:pPr>
            <a:r>
              <a:rPr lang="en-KE" sz="3600" dirty="0">
                <a:solidFill>
                  <a:srgbClr val="000000"/>
                </a:solidFill>
                <a:highlight>
                  <a:srgbClr val="FFFFFF"/>
                </a:highlight>
                <a:latin typeface="Times New Roman" panose="02020603050405020304" pitchFamily="18" charset="0"/>
                <a:ea typeface="Aldine401 BT"/>
                <a:cs typeface="Times New Roman" panose="02020603050405020304" pitchFamily="18" charset="0"/>
              </a:rPr>
              <a:t>	</a:t>
            </a:r>
            <a:r>
              <a:rPr lang="en-KE" sz="36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Sage Publications.</a:t>
            </a:r>
            <a:endParaRPr lang="en-KE" sz="3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r>
              <a:rPr lang="en-KE" sz="3600" dirty="0">
                <a:solidFill>
                  <a:srgbClr val="000000"/>
                </a:solidFill>
                <a:effectLst/>
                <a:latin typeface="Times New Roman" panose="02020603050405020304" pitchFamily="18" charset="0"/>
                <a:ea typeface="Aldine401 BT"/>
                <a:cs typeface="Times New Roman" panose="02020603050405020304" pitchFamily="18" charset="0"/>
              </a:rPr>
              <a:t>Creswell, J. W. (2015). </a:t>
            </a:r>
            <a:r>
              <a:rPr lang="en-KE" sz="3600" i="1"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Research Design: Qualitative, Quantitative and Mixed Methods Approaches.</a:t>
            </a:r>
            <a:r>
              <a:rPr lang="en-KE" sz="3600" i="1" dirty="0">
                <a:solidFill>
                  <a:srgbClr val="000000"/>
                </a:solidFill>
                <a:effectLst/>
                <a:latin typeface="Times New Roman" panose="02020603050405020304" pitchFamily="18" charset="0"/>
                <a:ea typeface="Aldine401 BT"/>
                <a:cs typeface="Times New Roman" panose="02020603050405020304" pitchFamily="18" charset="0"/>
              </a:rPr>
              <a:t> </a:t>
            </a:r>
            <a:r>
              <a:rPr lang="en-KE" sz="3600" dirty="0">
                <a:solidFill>
                  <a:srgbClr val="000000"/>
                </a:solidFill>
                <a:effectLst/>
                <a:latin typeface="Times New Roman" panose="02020603050405020304" pitchFamily="18" charset="0"/>
                <a:ea typeface="Aldine401 BT"/>
                <a:cs typeface="Times New Roman" panose="02020603050405020304" pitchFamily="18" charset="0"/>
              </a:rPr>
              <a:t>Thousand Oaks, </a:t>
            </a:r>
          </a:p>
          <a:p>
            <a:pPr marL="0" indent="0" algn="just">
              <a:lnSpc>
                <a:spcPct val="130000"/>
              </a:lnSpc>
              <a:spcBef>
                <a:spcPts val="600"/>
              </a:spcBef>
              <a:spcAft>
                <a:spcPts val="600"/>
              </a:spcAft>
              <a:buNone/>
            </a:pPr>
            <a:r>
              <a:rPr lang="en-KE" sz="3600" dirty="0">
                <a:solidFill>
                  <a:srgbClr val="000000"/>
                </a:solidFill>
                <a:effectLst/>
                <a:latin typeface="Times New Roman" panose="02020603050405020304" pitchFamily="18" charset="0"/>
                <a:ea typeface="Aldine401 BT"/>
                <a:cs typeface="Times New Roman" panose="02020603050405020304" pitchFamily="18" charset="0"/>
              </a:rPr>
              <a:t>	California: S</a:t>
            </a:r>
            <a:r>
              <a:rPr lang="en-US" sz="3600" dirty="0">
                <a:solidFill>
                  <a:srgbClr val="000000"/>
                </a:solidFill>
                <a:effectLst/>
                <a:latin typeface="Times New Roman" panose="02020603050405020304" pitchFamily="18" charset="0"/>
                <a:ea typeface="Aldine401 BT"/>
                <a:cs typeface="Times New Roman" panose="02020603050405020304" pitchFamily="18" charset="0"/>
              </a:rPr>
              <a:t>age</a:t>
            </a:r>
            <a:r>
              <a:rPr lang="en-KE" sz="3600" dirty="0">
                <a:solidFill>
                  <a:srgbClr val="000000"/>
                </a:solidFill>
                <a:effectLst/>
                <a:latin typeface="Times New Roman" panose="02020603050405020304" pitchFamily="18" charset="0"/>
                <a:ea typeface="Aldine401 BT"/>
                <a:cs typeface="Times New Roman" panose="02020603050405020304" pitchFamily="18" charset="0"/>
              </a:rPr>
              <a:t> Publications. </a:t>
            </a:r>
            <a:endParaRPr lang="en-KE" sz="3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r>
              <a:rPr lang="en-KE" sz="36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Newman, I., &amp; Benz, C. (1998). </a:t>
            </a:r>
            <a:r>
              <a:rPr lang="en-KE" sz="3600" i="1"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Qualitative-Quantitative Research Methodology: Exploring the Interactive Continuum.</a:t>
            </a:r>
            <a:r>
              <a:rPr lang="en-KE" sz="36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 </a:t>
            </a:r>
          </a:p>
          <a:p>
            <a:pPr marL="0" indent="0" algn="just">
              <a:lnSpc>
                <a:spcPct val="130000"/>
              </a:lnSpc>
              <a:spcBef>
                <a:spcPts val="600"/>
              </a:spcBef>
              <a:spcAft>
                <a:spcPts val="600"/>
              </a:spcAft>
              <a:buNone/>
            </a:pPr>
            <a:r>
              <a:rPr lang="en-KE" sz="3600" dirty="0">
                <a:solidFill>
                  <a:srgbClr val="000000"/>
                </a:solidFill>
                <a:highlight>
                  <a:srgbClr val="FFFFFF"/>
                </a:highlight>
                <a:latin typeface="Times New Roman" panose="02020603050405020304" pitchFamily="18" charset="0"/>
                <a:ea typeface="Aldine401 BT"/>
                <a:cs typeface="Times New Roman" panose="02020603050405020304" pitchFamily="18" charset="0"/>
              </a:rPr>
              <a:t>	</a:t>
            </a:r>
            <a:r>
              <a:rPr lang="en-KE" sz="3600" dirty="0">
                <a:solidFill>
                  <a:srgbClr val="000000"/>
                </a:solidFill>
                <a:effectLst/>
                <a:highlight>
                  <a:srgbClr val="FFFFFF"/>
                </a:highlight>
                <a:latin typeface="Times New Roman" panose="02020603050405020304" pitchFamily="18" charset="0"/>
                <a:ea typeface="Aldine401 BT"/>
                <a:cs typeface="Times New Roman" panose="02020603050405020304" pitchFamily="18" charset="0"/>
              </a:rPr>
              <a:t>Carbondale Edwardsville: Southern Illinois</a:t>
            </a:r>
            <a:endParaRPr lang="en-KE" sz="3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KE" sz="3600" dirty="0">
                <a:solidFill>
                  <a:srgbClr val="000000"/>
                </a:solidFill>
                <a:effectLst/>
                <a:latin typeface="Times New Roman" panose="02020603050405020304" pitchFamily="18" charset="0"/>
                <a:ea typeface="Aldine401 BT"/>
                <a:cs typeface="Times New Roman" panose="02020603050405020304" pitchFamily="18" charset="0"/>
              </a:rPr>
              <a:t> </a:t>
            </a:r>
            <a:endParaRPr lang="en-KE" sz="3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Half-frame 3">
            <a:extLst>
              <a:ext uri="{FF2B5EF4-FFF2-40B4-BE49-F238E27FC236}">
                <a16:creationId xmlns:a16="http://schemas.microsoft.com/office/drawing/2014/main" id="{8F7FA516-6A90-53D1-6EAC-0A91CE05A566}"/>
              </a:ext>
            </a:extLst>
          </p:cNvPr>
          <p:cNvSpPr/>
          <p:nvPr/>
        </p:nvSpPr>
        <p:spPr>
          <a:xfrm>
            <a:off x="178675" y="149142"/>
            <a:ext cx="1755228" cy="1701417"/>
          </a:xfrm>
          <a:prstGeom prst="halfFrame">
            <a:avLst>
              <a:gd name="adj1" fmla="val 22442"/>
              <a:gd name="adj2" fmla="val 22442"/>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solidFill>
                <a:schemeClr val="tx1"/>
              </a:solidFill>
            </a:endParaRPr>
          </a:p>
        </p:txBody>
      </p:sp>
      <p:sp>
        <p:nvSpPr>
          <p:cNvPr id="5" name="Rectangle 4">
            <a:extLst>
              <a:ext uri="{FF2B5EF4-FFF2-40B4-BE49-F238E27FC236}">
                <a16:creationId xmlns:a16="http://schemas.microsoft.com/office/drawing/2014/main" id="{A3FA7068-4C89-2609-9F65-4FE7F12C8402}"/>
              </a:ext>
            </a:extLst>
          </p:cNvPr>
          <p:cNvSpPr/>
          <p:nvPr/>
        </p:nvSpPr>
        <p:spPr>
          <a:xfrm>
            <a:off x="11201401"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
        <p:nvSpPr>
          <p:cNvPr id="6" name="Rectangle 5">
            <a:extLst>
              <a:ext uri="{FF2B5EF4-FFF2-40B4-BE49-F238E27FC236}">
                <a16:creationId xmlns:a16="http://schemas.microsoft.com/office/drawing/2014/main" id="{0529FAA3-03D1-920F-D9AC-200EF4E0C328}"/>
              </a:ext>
            </a:extLst>
          </p:cNvPr>
          <p:cNvSpPr/>
          <p:nvPr/>
        </p:nvSpPr>
        <p:spPr>
          <a:xfrm>
            <a:off x="11705899" y="0"/>
            <a:ext cx="126125" cy="693682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760700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05F9AC-BD8C-2D55-8B46-64D6E9063C5A}"/>
              </a:ext>
            </a:extLst>
          </p:cNvPr>
          <p:cNvSpPr>
            <a:spLocks noGrp="1"/>
          </p:cNvSpPr>
          <p:nvPr>
            <p:ph idx="1"/>
          </p:nvPr>
        </p:nvSpPr>
        <p:spPr>
          <a:xfrm>
            <a:off x="838200" y="782053"/>
            <a:ext cx="10515600" cy="5394910"/>
          </a:xfrm>
        </p:spPr>
        <p:txBody>
          <a:bodyPr/>
          <a:lstStyle/>
          <a:p>
            <a:pPr marL="0" indent="0">
              <a:buNone/>
            </a:pPr>
            <a:endParaRPr lang="en-KE" dirty="0"/>
          </a:p>
          <a:p>
            <a:pPr marL="0" indent="0">
              <a:buNone/>
            </a:pPr>
            <a:endParaRPr lang="en-KE" dirty="0"/>
          </a:p>
          <a:p>
            <a:pPr marL="0" indent="0">
              <a:buNone/>
            </a:pPr>
            <a:endParaRPr lang="en-KE" dirty="0"/>
          </a:p>
          <a:p>
            <a:pPr marL="0" indent="0">
              <a:buNone/>
            </a:pPr>
            <a:r>
              <a:rPr lang="en-KE" dirty="0"/>
              <a:t>	</a:t>
            </a:r>
          </a:p>
          <a:p>
            <a:pPr marL="0" indent="0">
              <a:buNone/>
            </a:pPr>
            <a:r>
              <a:rPr lang="en-KE" dirty="0"/>
              <a:t>		</a:t>
            </a:r>
            <a:r>
              <a:rPr lang="en-KE" sz="7200" b="1" dirty="0">
                <a:latin typeface="Zapfino" panose="03030300040707070C03" pitchFamily="66" charset="77"/>
              </a:rPr>
              <a:t>Thank you</a:t>
            </a:r>
          </a:p>
        </p:txBody>
      </p:sp>
    </p:spTree>
    <p:extLst>
      <p:ext uri="{BB962C8B-B14F-4D97-AF65-F5344CB8AC3E}">
        <p14:creationId xmlns:p14="http://schemas.microsoft.com/office/powerpoint/2010/main" val="13331800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{D838A4EF-88FA-9746-839D-98EA7249889C}tf10001072</Template>
  <TotalTime>86</TotalTime>
  <Words>3531</Words>
  <Application>Microsoft Macintosh PowerPoint</Application>
  <PresentationFormat>Widescreen</PresentationFormat>
  <Paragraphs>155</Paragraphs>
  <Slides>30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Calibri Light</vt:lpstr>
      <vt:lpstr>Symbol</vt:lpstr>
      <vt:lpstr>Times New Roman</vt:lpstr>
      <vt:lpstr>Zapfino</vt:lpstr>
      <vt:lpstr>Office Theme</vt:lpstr>
      <vt:lpstr>COMMUNICATION RESEARCH</vt:lpstr>
      <vt:lpstr> Topic Introduction </vt:lpstr>
      <vt:lpstr> Intended Learning Objectives </vt:lpstr>
      <vt:lpstr>Research Methodology </vt:lpstr>
      <vt:lpstr>PowerPoint Presentation</vt:lpstr>
      <vt:lpstr>PowerPoint Presentation</vt:lpstr>
      <vt:lpstr>PowerPoint Presentation</vt:lpstr>
      <vt:lpstr>Research Approaches </vt:lpstr>
      <vt:lpstr> Quantitative Research Approach </vt:lpstr>
      <vt:lpstr> Qualitative Research Approach </vt:lpstr>
      <vt:lpstr>PowerPoint Presentation</vt:lpstr>
      <vt:lpstr>PowerPoint Presentation</vt:lpstr>
      <vt:lpstr> Example of Qualitative Approach </vt:lpstr>
      <vt:lpstr> Mixed Methods Approach </vt:lpstr>
      <vt:lpstr>PowerPoint Presentation</vt:lpstr>
      <vt:lpstr> Example of Mixed Methods Research Approach </vt:lpstr>
      <vt:lpstr> Research Methods </vt:lpstr>
      <vt:lpstr>PowerPoint Presentation</vt:lpstr>
      <vt:lpstr> Quantitative Research Methods </vt:lpstr>
      <vt:lpstr> Qualitative Research Methods </vt:lpstr>
      <vt:lpstr>PowerPoint Presentation</vt:lpstr>
      <vt:lpstr> Primary and Secondary Data </vt:lpstr>
      <vt:lpstr>PowerPoint Presentation</vt:lpstr>
      <vt:lpstr> Research Designs </vt:lpstr>
      <vt:lpstr> </vt:lpstr>
      <vt:lpstr>PowerPoint Presentation</vt:lpstr>
      <vt:lpstr>Summary </vt:lpstr>
      <vt:lpstr>Quiz</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RESEARCH</dc:title>
  <dc:creator>susan.w.mwangi@outlook.com</dc:creator>
  <cp:lastModifiedBy>susan.w.mwangi@outlook.com</cp:lastModifiedBy>
  <cp:revision>6</cp:revision>
  <dcterms:created xsi:type="dcterms:W3CDTF">2024-10-28T12:43:14Z</dcterms:created>
  <dcterms:modified xsi:type="dcterms:W3CDTF">2024-10-28T17:28:52Z</dcterms:modified>
</cp:coreProperties>
</file>