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2" r:id="rId8"/>
    <p:sldId id="263" r:id="rId9"/>
    <p:sldId id="264" r:id="rId10"/>
    <p:sldId id="279" r:id="rId11"/>
    <p:sldId id="265" r:id="rId12"/>
    <p:sldId id="266" r:id="rId13"/>
    <p:sldId id="267" r:id="rId14"/>
    <p:sldId id="268" r:id="rId15"/>
    <p:sldId id="269" r:id="rId16"/>
    <p:sldId id="270" r:id="rId17"/>
    <p:sldId id="280" r:id="rId18"/>
    <p:sldId id="271" r:id="rId19"/>
    <p:sldId id="272" r:id="rId20"/>
    <p:sldId id="273" r:id="rId21"/>
    <p:sldId id="274" r:id="rId22"/>
    <p:sldId id="275" r:id="rId23"/>
    <p:sldId id="281" r:id="rId24"/>
    <p:sldId id="276" r:id="rId25"/>
    <p:sldId id="277" r:id="rId26"/>
    <p:sldId id="278" r:id="rId27"/>
    <p:sldId id="282" r:id="rId28"/>
    <p:sldId id="283" r:id="rId29"/>
    <p:sldId id="284" r:id="rId30"/>
    <p:sldId id="285" r:id="rId31"/>
    <p:sldId id="286" r:id="rId32"/>
    <p:sldId id="28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6341"/>
  </p:normalViewPr>
  <p:slideViewPr>
    <p:cSldViewPr snapToGrid="0">
      <p:cViewPr varScale="1">
        <p:scale>
          <a:sx n="48" d="100"/>
          <a:sy n="48" d="100"/>
        </p:scale>
        <p:origin x="208" y="17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GB"/>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DD66890-6DB6-384F-824C-C0EA9CDA1BF6}" type="datetimeFigureOut">
              <a:rPr lang="en-KE" smtClean="0"/>
              <a:t>30/10/2024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A0BC2A43-50BA-2444-BA2A-CEFEA411C581}" type="slidenum">
              <a:rPr lang="en-KE" smtClean="0"/>
              <a:t>‹#›</a:t>
            </a:fld>
            <a:endParaRPr lang="en-KE"/>
          </a:p>
        </p:txBody>
      </p:sp>
    </p:spTree>
    <p:extLst>
      <p:ext uri="{BB962C8B-B14F-4D97-AF65-F5344CB8AC3E}">
        <p14:creationId xmlns:p14="http://schemas.microsoft.com/office/powerpoint/2010/main" val="326985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DD66890-6DB6-384F-824C-C0EA9CDA1BF6}" type="datetimeFigureOut">
              <a:rPr lang="en-KE" smtClean="0"/>
              <a:t>30/10/2024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A0BC2A43-50BA-2444-BA2A-CEFEA411C581}" type="slidenum">
              <a:rPr lang="en-KE" smtClean="0"/>
              <a:t>‹#›</a:t>
            </a:fld>
            <a:endParaRPr lang="en-KE"/>
          </a:p>
        </p:txBody>
      </p:sp>
    </p:spTree>
    <p:extLst>
      <p:ext uri="{BB962C8B-B14F-4D97-AF65-F5344CB8AC3E}">
        <p14:creationId xmlns:p14="http://schemas.microsoft.com/office/powerpoint/2010/main" val="2333299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GB"/>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6DD66890-6DB6-384F-824C-C0EA9CDA1BF6}" type="datetimeFigureOut">
              <a:rPr lang="en-KE" smtClean="0"/>
              <a:t>30/10/2024</a:t>
            </a:fld>
            <a:endParaRPr lang="en-KE"/>
          </a:p>
        </p:txBody>
      </p:sp>
      <p:sp>
        <p:nvSpPr>
          <p:cNvPr id="5" name="Footer Placeholder 4"/>
          <p:cNvSpPr>
            <a:spLocks noGrp="1"/>
          </p:cNvSpPr>
          <p:nvPr>
            <p:ph type="ftr" sz="quarter" idx="11"/>
          </p:nvPr>
        </p:nvSpPr>
        <p:spPr>
          <a:xfrm>
            <a:off x="2182708" y="6272784"/>
            <a:ext cx="6327648" cy="365125"/>
          </a:xfrm>
        </p:spPr>
        <p:txBody>
          <a:bodyPr/>
          <a:lstStyle/>
          <a:p>
            <a:endParaRPr lang="en-KE"/>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A0BC2A43-50BA-2444-BA2A-CEFEA411C581}" type="slidenum">
              <a:rPr lang="en-KE" smtClean="0"/>
              <a:t>‹#›</a:t>
            </a:fld>
            <a:endParaRPr lang="en-KE"/>
          </a:p>
        </p:txBody>
      </p:sp>
    </p:spTree>
    <p:extLst>
      <p:ext uri="{BB962C8B-B14F-4D97-AF65-F5344CB8AC3E}">
        <p14:creationId xmlns:p14="http://schemas.microsoft.com/office/powerpoint/2010/main" val="3274140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DD66890-6DB6-384F-824C-C0EA9CDA1BF6}" type="datetimeFigureOut">
              <a:rPr lang="en-KE" smtClean="0"/>
              <a:t>30/10/2024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A0BC2A43-50BA-2444-BA2A-CEFEA411C581}" type="slidenum">
              <a:rPr lang="en-KE" smtClean="0"/>
              <a:t>‹#›</a:t>
            </a:fld>
            <a:endParaRPr lang="en-KE"/>
          </a:p>
        </p:txBody>
      </p:sp>
    </p:spTree>
    <p:extLst>
      <p:ext uri="{BB962C8B-B14F-4D97-AF65-F5344CB8AC3E}">
        <p14:creationId xmlns:p14="http://schemas.microsoft.com/office/powerpoint/2010/main" val="3850094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DD66890-6DB6-384F-824C-C0EA9CDA1BF6}" type="datetimeFigureOut">
              <a:rPr lang="en-KE" smtClean="0"/>
              <a:t>30/10/2024</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A0BC2A43-50BA-2444-BA2A-CEFEA411C581}" type="slidenum">
              <a:rPr lang="en-KE" smtClean="0"/>
              <a:t>‹#›</a:t>
            </a:fld>
            <a:endParaRPr lang="en-KE"/>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2944277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DD66890-6DB6-384F-824C-C0EA9CDA1BF6}" type="datetimeFigureOut">
              <a:rPr lang="en-KE" smtClean="0"/>
              <a:t>30/10/2024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A0BC2A43-50BA-2444-BA2A-CEFEA411C581}" type="slidenum">
              <a:rPr lang="en-KE" smtClean="0"/>
              <a:t>‹#›</a:t>
            </a:fld>
            <a:endParaRPr lang="en-KE"/>
          </a:p>
        </p:txBody>
      </p:sp>
      <p:sp>
        <p:nvSpPr>
          <p:cNvPr id="6" name="Title 5"/>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502690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D66890-6DB6-384F-824C-C0EA9CDA1BF6}" type="datetimeFigureOut">
              <a:rPr lang="en-KE" smtClean="0"/>
              <a:t>30/10/2024</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A0BC2A43-50BA-2444-BA2A-CEFEA411C581}" type="slidenum">
              <a:rPr lang="en-KE" smtClean="0"/>
              <a:t>‹#›</a:t>
            </a:fld>
            <a:endParaRPr lang="en-KE"/>
          </a:p>
        </p:txBody>
      </p:sp>
    </p:spTree>
    <p:extLst>
      <p:ext uri="{BB962C8B-B14F-4D97-AF65-F5344CB8AC3E}">
        <p14:creationId xmlns:p14="http://schemas.microsoft.com/office/powerpoint/2010/main" val="1837999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GB"/>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DD66890-6DB6-384F-824C-C0EA9CDA1BF6}" type="datetimeFigureOut">
              <a:rPr lang="en-KE" smtClean="0"/>
              <a:t>30/10/2024</a:t>
            </a:fld>
            <a:endParaRPr lang="en-KE"/>
          </a:p>
        </p:txBody>
      </p:sp>
      <p:sp>
        <p:nvSpPr>
          <p:cNvPr id="6" name="Footer Placeholder 5"/>
          <p:cNvSpPr>
            <a:spLocks noGrp="1"/>
          </p:cNvSpPr>
          <p:nvPr>
            <p:ph type="ftr" sz="quarter" idx="11"/>
          </p:nvPr>
        </p:nvSpPr>
        <p:spPr/>
        <p:txBody>
          <a:bodyPr/>
          <a:lstStyle/>
          <a:p>
            <a:endParaRPr lang="en-KE"/>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A0BC2A43-50BA-2444-BA2A-CEFEA411C581}" type="slidenum">
              <a:rPr lang="en-KE" smtClean="0"/>
              <a:t>‹#›</a:t>
            </a:fld>
            <a:endParaRPr lang="en-KE"/>
          </a:p>
        </p:txBody>
      </p:sp>
    </p:spTree>
    <p:extLst>
      <p:ext uri="{BB962C8B-B14F-4D97-AF65-F5344CB8AC3E}">
        <p14:creationId xmlns:p14="http://schemas.microsoft.com/office/powerpoint/2010/main" val="2184633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GB"/>
              <a:t>Click to edit Master title style</a:t>
            </a:r>
            <a:endParaRPr lang="en-US" dirty="0"/>
          </a:p>
        </p:txBody>
      </p:sp>
      <p:sp>
        <p:nvSpPr>
          <p:cNvPr id="3" name="Picture Placeholder 2"/>
          <p:cNvSpPr>
            <a:spLocks noGrp="1"/>
          </p:cNvSpPr>
          <p:nvPr>
            <p:ph type="pic" idx="1"/>
          </p:nvPr>
        </p:nvSpPr>
        <p:spPr>
          <a:xfrm>
            <a:off x="0" y="0"/>
            <a:ext cx="8303740" cy="6858000"/>
          </a:xfrm>
          <a:solidFill>
            <a:schemeClr val="tx2">
              <a:lumMod val="20000"/>
              <a:lumOff val="80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DD66890-6DB6-384F-824C-C0EA9CDA1BF6}" type="datetimeFigureOut">
              <a:rPr lang="en-KE" smtClean="0"/>
              <a:t>30/10/2024</a:t>
            </a:fld>
            <a:endParaRPr lang="en-KE"/>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A0BC2A43-50BA-2444-BA2A-CEFEA411C581}" type="slidenum">
              <a:rPr lang="en-KE" smtClean="0"/>
              <a:t>‹#›</a:t>
            </a:fld>
            <a:endParaRPr lang="en-KE"/>
          </a:p>
        </p:txBody>
      </p:sp>
    </p:spTree>
    <p:extLst>
      <p:ext uri="{BB962C8B-B14F-4D97-AF65-F5344CB8AC3E}">
        <p14:creationId xmlns:p14="http://schemas.microsoft.com/office/powerpoint/2010/main" val="3838545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6DD66890-6DB6-384F-824C-C0EA9CDA1BF6}" type="datetimeFigureOut">
              <a:rPr lang="en-KE" smtClean="0"/>
              <a:t>30/10/2024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A0BC2A43-50BA-2444-BA2A-CEFEA411C581}" type="slidenum">
              <a:rPr lang="en-KE" smtClean="0"/>
              <a:t>‹#›</a:t>
            </a:fld>
            <a:endParaRPr lang="en-KE"/>
          </a:p>
        </p:txBody>
      </p:sp>
    </p:spTree>
    <p:extLst>
      <p:ext uri="{BB962C8B-B14F-4D97-AF65-F5344CB8AC3E}">
        <p14:creationId xmlns:p14="http://schemas.microsoft.com/office/powerpoint/2010/main" val="24416779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DD66890-6DB6-384F-824C-C0EA9CDA1BF6}" type="datetimeFigureOut">
              <a:rPr lang="en-KE" smtClean="0"/>
              <a:t>30/10/2024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A0BC2A43-50BA-2444-BA2A-CEFEA411C581}" type="slidenum">
              <a:rPr lang="en-KE" smtClean="0"/>
              <a:t>‹#›</a:t>
            </a:fld>
            <a:endParaRPr lang="en-KE"/>
          </a:p>
        </p:txBody>
      </p:sp>
    </p:spTree>
    <p:extLst>
      <p:ext uri="{BB962C8B-B14F-4D97-AF65-F5344CB8AC3E}">
        <p14:creationId xmlns:p14="http://schemas.microsoft.com/office/powerpoint/2010/main" val="3646566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6DD66890-6DB6-384F-824C-C0EA9CDA1BF6}" type="datetimeFigureOut">
              <a:rPr lang="en-KE" smtClean="0"/>
              <a:t>30/10/2024</a:t>
            </a:fld>
            <a:endParaRPr lang="en-KE"/>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KE"/>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A0BC2A43-50BA-2444-BA2A-CEFEA411C581}" type="slidenum">
              <a:rPr lang="en-KE" smtClean="0"/>
              <a:t>‹#›</a:t>
            </a:fld>
            <a:endParaRPr lang="en-KE"/>
          </a:p>
        </p:txBody>
      </p:sp>
    </p:spTree>
    <p:extLst>
      <p:ext uri="{BB962C8B-B14F-4D97-AF65-F5344CB8AC3E}">
        <p14:creationId xmlns:p14="http://schemas.microsoft.com/office/powerpoint/2010/main" val="40509190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projectguru.in/what-are-quantitative-research-sampling-methods/" TargetMode="External"/><Relationship Id="rId2" Type="http://schemas.openxmlformats.org/officeDocument/2006/relationships/hyperlink" Target="https://pressbooks.pub/scientificinquiryinsocialwork/chapter/10-3-sampling-in-quantitative-research/"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21A8B-CEA4-EEC9-DBE8-7B5B7FB84BEE}"/>
              </a:ext>
            </a:extLst>
          </p:cNvPr>
          <p:cNvSpPr>
            <a:spLocks noGrp="1"/>
          </p:cNvSpPr>
          <p:nvPr>
            <p:ph type="ctrTitle"/>
          </p:nvPr>
        </p:nvSpPr>
        <p:spPr/>
        <p:txBody>
          <a:bodyPr/>
          <a:lstStyle/>
          <a:p>
            <a:r>
              <a:rPr lang="en-KE" b="1" dirty="0"/>
              <a:t>COMMUNICATION RESEARCH</a:t>
            </a:r>
            <a:endParaRPr lang="en-KE" dirty="0"/>
          </a:p>
        </p:txBody>
      </p:sp>
      <p:sp>
        <p:nvSpPr>
          <p:cNvPr id="3" name="Subtitle 2">
            <a:extLst>
              <a:ext uri="{FF2B5EF4-FFF2-40B4-BE49-F238E27FC236}">
                <a16:creationId xmlns:a16="http://schemas.microsoft.com/office/drawing/2014/main" id="{B2873E54-1458-1D3A-742D-2951298D5508}"/>
              </a:ext>
            </a:extLst>
          </p:cNvPr>
          <p:cNvSpPr>
            <a:spLocks noGrp="1"/>
          </p:cNvSpPr>
          <p:nvPr>
            <p:ph type="subTitle" idx="1"/>
          </p:nvPr>
        </p:nvSpPr>
        <p:spPr>
          <a:xfrm>
            <a:off x="1069848" y="4389120"/>
            <a:ext cx="8028432" cy="1257300"/>
          </a:xfrm>
        </p:spPr>
        <p:txBody>
          <a:bodyPr>
            <a:normAutofit lnSpcReduction="10000"/>
          </a:bodyPr>
          <a:lstStyle/>
          <a:p>
            <a:r>
              <a:rPr lang="en-KE" b="1" dirty="0"/>
              <a:t>WEEK 8: SAMPLING IN RESEARCH</a:t>
            </a:r>
          </a:p>
          <a:p>
            <a:r>
              <a:rPr lang="en-KE" b="1" dirty="0"/>
              <a:t>DR. SUSAN MWANGI</a:t>
            </a:r>
          </a:p>
          <a:p>
            <a:r>
              <a:rPr lang="en-KE" b="1" dirty="0"/>
              <a:t>ST. PAUL’S UNIVERSITY</a:t>
            </a:r>
          </a:p>
          <a:p>
            <a:endParaRPr lang="en-KE" dirty="0"/>
          </a:p>
        </p:txBody>
      </p:sp>
    </p:spTree>
    <p:extLst>
      <p:ext uri="{BB962C8B-B14F-4D97-AF65-F5344CB8AC3E}">
        <p14:creationId xmlns:p14="http://schemas.microsoft.com/office/powerpoint/2010/main" val="5945219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30518-D6B3-2965-7B2A-B3CE9A8F7E91}"/>
              </a:ext>
            </a:extLst>
          </p:cNvPr>
          <p:cNvSpPr>
            <a:spLocks noGrp="1"/>
          </p:cNvSpPr>
          <p:nvPr>
            <p:ph type="title"/>
          </p:nvPr>
        </p:nvSpPr>
        <p:spPr>
          <a:xfrm>
            <a:off x="1069848" y="484632"/>
            <a:ext cx="10058400" cy="841248"/>
          </a:xfrm>
        </p:spPr>
        <p:txBody>
          <a:bodyPr>
            <a:normAutofit fontScale="90000"/>
          </a:bodyPr>
          <a:lstStyle/>
          <a:p>
            <a:br>
              <a:rPr lang="en-KE" sz="4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br>
              <a:rPr lang="en-KE" sz="4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KE" sz="4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Topic Introduction</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EE8B4C4F-DB95-03F3-C0E6-ECEA6D02B068}"/>
              </a:ext>
            </a:extLst>
          </p:cNvPr>
          <p:cNvSpPr>
            <a:spLocks noGrp="1"/>
          </p:cNvSpPr>
          <p:nvPr>
            <p:ph idx="1"/>
          </p:nvPr>
        </p:nvSpPr>
        <p:spPr>
          <a:xfrm>
            <a:off x="1069848" y="1588770"/>
            <a:ext cx="10058400" cy="4583430"/>
          </a:xfrm>
        </p:spPr>
        <p:txBody>
          <a:bodyPr>
            <a:normAutofit fontScale="92500"/>
          </a:bodyPr>
          <a:lstStyle/>
          <a:p>
            <a:pPr algn="just">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our previous lesson, the discussion was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centred</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around research methodology. </a:t>
            </a:r>
          </a:p>
          <a:p>
            <a:pPr algn="just">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discussed what research methodology entails and the distinction between qualitative and quantitative research designs and qualitative and quantitative research approaches. </a:t>
            </a:r>
          </a:p>
          <a:p>
            <a:pPr algn="just">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today’s lesson on Sampling in Research we shall look at how the researcher is able to establish a sample size based on the sampling technique that they use for their research. We shall first begin by defining was a population is in research.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585095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2BE52-67A4-634E-7954-5E5CD3B17D97}"/>
              </a:ext>
            </a:extLst>
          </p:cNvPr>
          <p:cNvSpPr>
            <a:spLocks noGrp="1"/>
          </p:cNvSpPr>
          <p:nvPr>
            <p:ph type="title"/>
          </p:nvPr>
        </p:nvSpPr>
        <p:spPr>
          <a:xfrm>
            <a:off x="1069848" y="484632"/>
            <a:ext cx="10058400" cy="761238"/>
          </a:xfrm>
        </p:spPr>
        <p:txBody>
          <a:bodyPr>
            <a:normAutofit fontScale="90000"/>
          </a:bodyPr>
          <a:lstStyle/>
          <a:p>
            <a:br>
              <a:rPr lang="en-US"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Intended </a:t>
            </a:r>
            <a:r>
              <a:rPr lang="en-KE" sz="44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Learning Objectives</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B53E587D-7437-491F-F928-F0E783CE239A}"/>
              </a:ext>
            </a:extLst>
          </p:cNvPr>
          <p:cNvSpPr>
            <a:spLocks noGrp="1"/>
          </p:cNvSpPr>
          <p:nvPr>
            <p:ph idx="1"/>
          </p:nvPr>
        </p:nvSpPr>
        <p:spPr>
          <a:xfrm>
            <a:off x="1069848" y="1245870"/>
            <a:ext cx="10058400" cy="4926330"/>
          </a:xfrm>
        </p:spPr>
        <p:txBody>
          <a:bodyPr/>
          <a:lstStyle/>
          <a:p>
            <a:pPr marL="0" indent="0">
              <a:lnSpc>
                <a:spcPct val="150000"/>
              </a:lnSpc>
              <a:buNone/>
            </a:pPr>
            <a:r>
              <a:rPr lang="en-KE" sz="2200" dirty="0">
                <a:solidFill>
                  <a:srgbClr val="000000"/>
                </a:solidFill>
                <a:effectLst/>
                <a:latin typeface="Times New Roman" panose="02020603050405020304" pitchFamily="18" charset="0"/>
                <a:ea typeface="Times New Roman" panose="02020603050405020304" pitchFamily="18" charset="0"/>
              </a:rPr>
              <a:t>By the end of th</a:t>
            </a:r>
            <a:r>
              <a:rPr lang="en-US" sz="2200" dirty="0">
                <a:solidFill>
                  <a:srgbClr val="000000"/>
                </a:solidFill>
                <a:effectLst/>
                <a:latin typeface="Times New Roman" panose="02020603050405020304" pitchFamily="18" charset="0"/>
                <a:ea typeface="Times New Roman" panose="02020603050405020304" pitchFamily="18" charset="0"/>
              </a:rPr>
              <a:t>is</a:t>
            </a:r>
            <a:r>
              <a:rPr lang="en-KE" sz="2200" dirty="0">
                <a:solidFill>
                  <a:srgbClr val="000000"/>
                </a:solidFill>
                <a:effectLst/>
                <a:latin typeface="Times New Roman" panose="02020603050405020304" pitchFamily="18" charset="0"/>
                <a:ea typeface="Times New Roman" panose="02020603050405020304" pitchFamily="18" charset="0"/>
              </a:rPr>
              <a:t> lesson, </a:t>
            </a:r>
            <a:r>
              <a:rPr lang="en-US" sz="2200" dirty="0">
                <a:solidFill>
                  <a:srgbClr val="000000"/>
                </a:solidFill>
                <a:effectLst/>
                <a:latin typeface="Times New Roman" panose="02020603050405020304" pitchFamily="18" charset="0"/>
                <a:ea typeface="Times New Roman" panose="02020603050405020304" pitchFamily="18" charset="0"/>
              </a:rPr>
              <a:t>you</a:t>
            </a:r>
            <a:r>
              <a:rPr lang="en-KE" sz="2200" dirty="0">
                <a:solidFill>
                  <a:srgbClr val="000000"/>
                </a:solidFill>
                <a:effectLst/>
                <a:latin typeface="Times New Roman" panose="02020603050405020304" pitchFamily="18" charset="0"/>
                <a:ea typeface="Times New Roman" panose="02020603050405020304" pitchFamily="18" charset="0"/>
              </a:rPr>
              <a:t> will be able to:</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rPr>
              <a:t>Define what a population is in research.</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rPr>
              <a:t>Define what a sample size is in research.</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rPr>
              <a:t>Discuss probability sampling techniques used in quantitative research.</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rPr>
              <a:t>Discuss non-probability sampling techniques used in qualitative research.</a:t>
            </a:r>
            <a:endParaRPr lang="en-KE" sz="22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7242632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0E422-4B66-7611-7615-AA908B8A3D3B}"/>
              </a:ext>
            </a:extLst>
          </p:cNvPr>
          <p:cNvSpPr>
            <a:spLocks noGrp="1"/>
          </p:cNvSpPr>
          <p:nvPr>
            <p:ph type="title"/>
          </p:nvPr>
        </p:nvSpPr>
        <p:spPr>
          <a:xfrm>
            <a:off x="1069848" y="484632"/>
            <a:ext cx="10058400" cy="841248"/>
          </a:xfrm>
        </p:spPr>
        <p:txBody>
          <a:bodyPr>
            <a:normAutofit fontScale="90000"/>
          </a:bodyPr>
          <a:lstStyle/>
          <a:p>
            <a:b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Population in Research</a:t>
            </a:r>
            <a:br>
              <a:rPr lang="en-KE" sz="4000" dirty="0">
                <a:effectLst/>
                <a:latin typeface="Calibri" panose="020F0502020204030204" pitchFamily="34" charset="0"/>
                <a:ea typeface="Calibri" panose="020F0502020204030204" pitchFamily="34" charset="0"/>
                <a:cs typeface="Times New Roman" panose="02020603050405020304" pitchFamily="18" charset="0"/>
              </a:rPr>
            </a:br>
            <a:endParaRPr lang="en-KE" sz="4000" dirty="0"/>
          </a:p>
        </p:txBody>
      </p:sp>
      <p:sp>
        <p:nvSpPr>
          <p:cNvPr id="3" name="Content Placeholder 2">
            <a:extLst>
              <a:ext uri="{FF2B5EF4-FFF2-40B4-BE49-F238E27FC236}">
                <a16:creationId xmlns:a16="http://schemas.microsoft.com/office/drawing/2014/main" id="{58441EEA-8B02-1CDE-C381-619A43A0444E}"/>
              </a:ext>
            </a:extLst>
          </p:cNvPr>
          <p:cNvSpPr>
            <a:spLocks noGrp="1"/>
          </p:cNvSpPr>
          <p:nvPr>
            <p:ph idx="1"/>
          </p:nvPr>
        </p:nvSpPr>
        <p:spPr>
          <a:xfrm>
            <a:off x="1069848" y="1325880"/>
            <a:ext cx="10058400" cy="4846320"/>
          </a:xfrm>
        </p:spPr>
        <p:txBody>
          <a:bodyPr>
            <a:normAutofit lnSpcReduction="10000"/>
          </a:bodyPr>
          <a:lstStyle/>
          <a:p>
            <a:pPr marL="0" indent="0">
              <a:lnSpc>
                <a:spcPct val="150000"/>
              </a:lnSpc>
              <a:spcBef>
                <a:spcPts val="0"/>
              </a:spcBef>
              <a:buNone/>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a:t>
            </a:r>
            <a:r>
              <a:rPr lang="en-KE" sz="1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population</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can be defined as all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people or items with the characteristics that one wishes to study. The </a:t>
            </a:r>
            <a:r>
              <a:rPr lang="en-KE"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analysis</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person, group, organisation, country, object, or any other entity that you wish to draw scientific inferences about. </a:t>
            </a:r>
          </a:p>
          <a:p>
            <a:pPr marL="0" indent="0">
              <a:lnSpc>
                <a:spcPct val="150000"/>
              </a:lnSpc>
              <a:spcBef>
                <a:spcPts val="0"/>
              </a:spcBef>
              <a:buNone/>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Sometimes the population is obvious. For example, if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university</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wants to determine whether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students have </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met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graduation</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requirements or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not, in this case, </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population consists of the entire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group </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of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students who have applied for graduation</a:t>
            </a: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0" indent="0">
              <a:lnSpc>
                <a:spcPct val="150000"/>
              </a:lnSpc>
              <a:spcBef>
                <a:spcPts val="0"/>
              </a:spcBef>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On the other hand, the</a:t>
            </a: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target population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is the entire population or the entire group that a researcher is interested in collecting data from. It is from this target population that a researcher draws a </a:t>
            </a: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sampling frame</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0" indent="0">
              <a:lnSpc>
                <a:spcPct val="150000"/>
              </a:lnSpc>
              <a:spcBef>
                <a:spcPts val="0"/>
              </a:spcBef>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 example, a researcher may want to collect data from the students at St. Paul’s University but specifically from the Communication Department. In this case, the researcher may consider the students in the department as the target population.</a:t>
            </a:r>
            <a:r>
              <a:rPr lang="en-KE"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370334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E47FC-58A5-8ED7-7235-F400E1E28124}"/>
              </a:ext>
            </a:extLst>
          </p:cNvPr>
          <p:cNvSpPr>
            <a:spLocks noGrp="1"/>
          </p:cNvSpPr>
          <p:nvPr>
            <p:ph type="title"/>
          </p:nvPr>
        </p:nvSpPr>
        <p:spPr>
          <a:xfrm>
            <a:off x="1069848" y="484632"/>
            <a:ext cx="10058400" cy="692658"/>
          </a:xfrm>
        </p:spPr>
        <p:txBody>
          <a:bodyPr>
            <a:normAutofit fontScale="90000"/>
          </a:bodyPr>
          <a:lstStyle/>
          <a:p>
            <a:b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Sampling in Research</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19F74D6F-0C53-F547-1726-37BF50129CF4}"/>
              </a:ext>
            </a:extLst>
          </p:cNvPr>
          <p:cNvSpPr>
            <a:spLocks noGrp="1"/>
          </p:cNvSpPr>
          <p:nvPr>
            <p:ph idx="1"/>
          </p:nvPr>
        </p:nvSpPr>
        <p:spPr>
          <a:xfrm>
            <a:off x="1069848" y="1405890"/>
            <a:ext cx="10058400" cy="4766310"/>
          </a:xfrm>
        </p:spPr>
        <p:txBody>
          <a:bodyPr>
            <a:normAutofit lnSpcReduction="10000"/>
          </a:bodyPr>
          <a:lstStyle/>
          <a:p>
            <a:pPr algn="just">
              <a:lnSpc>
                <a:spcPct val="150000"/>
              </a:lnSpc>
            </a:pPr>
            <a:r>
              <a:rPr lang="en-KE"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Sampling</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is the process of selecting a subse</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 or a </a:t>
            </a:r>
            <a:r>
              <a:rPr lang="en-KE"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sample</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a population of interest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from whom the researcher is going to collect data</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50000"/>
              </a:lnSpc>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Social science research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requires that we</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infer patterns of behaviours within specific populations.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Studying</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entire populations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may not be </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feasib</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may turn out to be very </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cost</a:t>
            </a:r>
            <a:r>
              <a:rPr lang="en-US" sz="22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ly</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therefore it is necessary to</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select a representative sample from the population of interest for observation and analysis. </a:t>
            </a:r>
          </a:p>
          <a:p>
            <a:pPr algn="just">
              <a:lnSpc>
                <a:spcPct val="150000"/>
              </a:lnSpc>
            </a:pP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sample that is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selected should be </a:t>
            </a:r>
            <a:r>
              <a:rPr lang="en-KE"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representative of the </a:t>
            </a:r>
            <a:r>
              <a:rPr lang="en-US"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entire </a:t>
            </a:r>
            <a:r>
              <a:rPr lang="en-KE"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population</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so that the inferences derived from the sample can be generalised back to the population of interest. </a:t>
            </a:r>
            <a:endParaRPr lang="en-KE" sz="22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247115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DB56B7-B6BA-215D-2E08-B3D013152626}"/>
              </a:ext>
            </a:extLst>
          </p:cNvPr>
          <p:cNvSpPr>
            <a:spLocks noGrp="1"/>
          </p:cNvSpPr>
          <p:nvPr>
            <p:ph idx="1"/>
          </p:nvPr>
        </p:nvSpPr>
        <p:spPr>
          <a:xfrm>
            <a:off x="1069848" y="1051560"/>
            <a:ext cx="10058400" cy="5120640"/>
          </a:xfrm>
        </p:spPr>
        <p:txBody>
          <a:bodyPr/>
          <a:lstStyle/>
          <a:p>
            <a:pPr>
              <a:lnSpc>
                <a:spcPct val="150000"/>
              </a:lnSpc>
              <a:spcBef>
                <a:spcPts val="0"/>
              </a:spcBef>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social science research terms, </a:t>
            </a:r>
            <a:r>
              <a:rPr lang="en-GB"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sampling </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basically</a:t>
            </a:r>
            <a:r>
              <a:rPr lang="en-GB"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means selecting a group of people, objects, or items that are taken from a larger population for measurement. </a:t>
            </a:r>
          </a:p>
          <a:p>
            <a:pPr>
              <a:lnSpc>
                <a:spcPct val="150000"/>
              </a:lnSpc>
              <a:spcBef>
                <a:spcPts val="0"/>
              </a:spcBef>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GB"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sample</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should be representative of the entire population to enable generalizability of the research findings from the </a:t>
            </a:r>
            <a:r>
              <a:rPr lang="en-GB"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sample</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that was selected to the population as a whole. </a:t>
            </a:r>
          </a:p>
          <a:p>
            <a:pPr>
              <a:lnSpc>
                <a:spcPct val="150000"/>
              </a:lnSpc>
              <a:spcBef>
                <a:spcPts val="0"/>
              </a:spcBef>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sample is therefore composed of the respondents or the group of individuals who will participate in the research.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845307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8F6B1-BD61-7167-AEC8-2E84FFAE5C16}"/>
              </a:ext>
            </a:extLst>
          </p:cNvPr>
          <p:cNvSpPr>
            <a:spLocks noGrp="1"/>
          </p:cNvSpPr>
          <p:nvPr>
            <p:ph type="title"/>
          </p:nvPr>
        </p:nvSpPr>
        <p:spPr>
          <a:xfrm>
            <a:off x="1063752" y="221742"/>
            <a:ext cx="10058400" cy="1001268"/>
          </a:xfrm>
        </p:spPr>
        <p:txBody>
          <a:bodyPr>
            <a:normAutofit fontScale="90000"/>
          </a:bodyPr>
          <a:lstStyle/>
          <a:p>
            <a:br>
              <a:rPr lang="en-KE"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KE"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KE"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Types of Sampling</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CF56D713-4A43-80FF-FA2E-35609CB3C411}"/>
              </a:ext>
            </a:extLst>
          </p:cNvPr>
          <p:cNvSpPr>
            <a:spLocks noGrp="1"/>
          </p:cNvSpPr>
          <p:nvPr>
            <p:ph idx="1"/>
          </p:nvPr>
        </p:nvSpPr>
        <p:spPr>
          <a:xfrm>
            <a:off x="1069848" y="1383030"/>
            <a:ext cx="10058400" cy="4789170"/>
          </a:xfrm>
        </p:spPr>
        <p:txBody>
          <a:bodyPr>
            <a:normAutofit lnSpcReduction="10000"/>
          </a:bodyPr>
          <a:lstStyle/>
          <a:p>
            <a:pPr marL="0" indent="0">
              <a:lnSpc>
                <a:spcPct val="150000"/>
              </a:lnSpc>
              <a:buNone/>
            </a:pP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 are two types of sampling methods: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buNone/>
            </a:pPr>
            <a:r>
              <a:rPr lang="en-GB"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Probability sampling</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involves random selection, which involves making strong statistical inferences about the whole group. This usually applies to quantitative research.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buNone/>
            </a:pPr>
            <a:r>
              <a:rPr lang="en-GB"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Non-probability sampling</a:t>
            </a:r>
            <a:r>
              <a:rPr lang="en-GB"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involves non-random selection based on convenience or other criteria. This is type of sampling is most applicable in qualitative research.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GB" sz="2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002604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48E9A-D667-C440-0A3D-757C2239C1AC}"/>
              </a:ext>
            </a:extLst>
          </p:cNvPr>
          <p:cNvSpPr>
            <a:spLocks noGrp="1"/>
          </p:cNvSpPr>
          <p:nvPr>
            <p:ph type="title"/>
          </p:nvPr>
        </p:nvSpPr>
        <p:spPr>
          <a:xfrm>
            <a:off x="1069848" y="484632"/>
            <a:ext cx="10058400" cy="1012698"/>
          </a:xfrm>
        </p:spPr>
        <p:txBody>
          <a:bodyPr>
            <a:normAutofit fontScale="90000"/>
          </a:bodyPr>
          <a:lstStyle/>
          <a:p>
            <a:br>
              <a:rPr lang="en-GB" sz="5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GB" sz="44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Probability sampling methods</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A8CBC753-21F5-A2F6-4B18-C5E50BEB7654}"/>
              </a:ext>
            </a:extLst>
          </p:cNvPr>
          <p:cNvSpPr>
            <a:spLocks noGrp="1"/>
          </p:cNvSpPr>
          <p:nvPr>
            <p:ph idx="1"/>
          </p:nvPr>
        </p:nvSpPr>
        <p:spPr>
          <a:xfrm>
            <a:off x="1069848" y="1680210"/>
            <a:ext cx="10058400" cy="4491990"/>
          </a:xfrm>
        </p:spPr>
        <p:txBody>
          <a:bodyPr>
            <a:normAutofit fontScale="92500" lnSpcReduction="10000"/>
          </a:bodyPr>
          <a:lstStyle/>
          <a:p>
            <a:pPr>
              <a:lnSpc>
                <a:spcPct val="150000"/>
              </a:lnSpc>
            </a:pPr>
            <a:r>
              <a:rPr lang="en-GB"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Probability sampling means that every member of the population has a chance of being selected. It is mainly used in quantitative research. This type of sampling enables the researcher to produce results that are representative of the entire population. </a:t>
            </a:r>
          </a:p>
          <a:p>
            <a:pPr>
              <a:lnSpc>
                <a:spcPct val="150000"/>
              </a:lnSpc>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 are four main types of </a:t>
            </a:r>
            <a:r>
              <a:rPr lang="en-GB"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probability sampling:</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tabLst>
                <a:tab pos="457200" algn="l"/>
              </a:tabLst>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Simple Random Sampling</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tabLst>
                <a:tab pos="457200" algn="l"/>
              </a:tabLst>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Systematic Sampling</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tabLst>
                <a:tab pos="457200" algn="l"/>
              </a:tabLst>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Stratified Sampling</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tabLst>
                <a:tab pos="457200" algn="l"/>
              </a:tabLst>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Cluster Sampling</a:t>
            </a:r>
            <a:endParaRPr lang="en-KE" sz="2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232158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8DB17C-A063-0FC7-2354-C9DBE8C8819A}"/>
              </a:ext>
            </a:extLst>
          </p:cNvPr>
          <p:cNvSpPr>
            <a:spLocks noGrp="1"/>
          </p:cNvSpPr>
          <p:nvPr>
            <p:ph idx="1"/>
          </p:nvPr>
        </p:nvSpPr>
        <p:spPr>
          <a:xfrm>
            <a:off x="1069848" y="720090"/>
            <a:ext cx="10058400" cy="5452110"/>
          </a:xfrm>
        </p:spPr>
        <p:txBody>
          <a:bodyPr/>
          <a:lstStyle/>
          <a:p>
            <a:pPr>
              <a:lnSpc>
                <a:spcPct val="150000"/>
              </a:lnSpc>
            </a:pPr>
            <a:r>
              <a:rPr lang="en-US" sz="1800" spc="20" dirty="0">
                <a:solidFill>
                  <a:srgbClr val="000000"/>
                </a:solidFill>
                <a:effectLst/>
                <a:latin typeface="Times New Roman" panose="02020603050405020304" pitchFamily="18" charset="0"/>
                <a:ea typeface="Times New Roman" panose="02020603050405020304" pitchFamily="18" charset="0"/>
              </a:rPr>
              <a:t>The main idea behind</a:t>
            </a:r>
            <a:r>
              <a:rPr lang="en-KE" sz="1800" spc="20" dirty="0">
                <a:solidFill>
                  <a:srgbClr val="000000"/>
                </a:solidFill>
                <a:effectLst/>
                <a:latin typeface="Times New Roman" panose="02020603050405020304" pitchFamily="18" charset="0"/>
                <a:ea typeface="Times New Roman" panose="02020603050405020304" pitchFamily="18" charset="0"/>
              </a:rPr>
              <a:t> probability sampling</a:t>
            </a:r>
            <a:r>
              <a:rPr lang="en-US" sz="1800" spc="20" dirty="0">
                <a:solidFill>
                  <a:srgbClr val="000000"/>
                </a:solidFill>
                <a:effectLst/>
                <a:latin typeface="Times New Roman" panose="02020603050405020304" pitchFamily="18" charset="0"/>
                <a:ea typeface="Times New Roman" panose="02020603050405020304" pitchFamily="18" charset="0"/>
              </a:rPr>
              <a:t> is that </a:t>
            </a:r>
            <a:r>
              <a:rPr lang="en-KE" sz="1800" spc="20" dirty="0">
                <a:solidFill>
                  <a:srgbClr val="000000"/>
                </a:solidFill>
                <a:effectLst/>
                <a:latin typeface="Times New Roman" panose="02020603050405020304" pitchFamily="18" charset="0"/>
                <a:ea typeface="Times New Roman" panose="02020603050405020304" pitchFamily="18" charset="0"/>
              </a:rPr>
              <a:t>each unit in the population has an equal chance of being selected for the sample. </a:t>
            </a:r>
            <a:r>
              <a:rPr lang="en-US" sz="1800" spc="20" dirty="0">
                <a:solidFill>
                  <a:srgbClr val="000000"/>
                </a:solidFill>
                <a:effectLst/>
                <a:latin typeface="Times New Roman" panose="02020603050405020304" pitchFamily="18" charset="0"/>
                <a:ea typeface="Times New Roman" panose="02020603050405020304" pitchFamily="18" charset="0"/>
              </a:rPr>
              <a:t>This technique aims</a:t>
            </a:r>
            <a:r>
              <a:rPr lang="en-KE" sz="1800" spc="20" dirty="0">
                <a:solidFill>
                  <a:srgbClr val="000000"/>
                </a:solidFill>
                <a:effectLst/>
                <a:latin typeface="Times New Roman" panose="02020603050405020304" pitchFamily="18" charset="0"/>
                <a:ea typeface="Times New Roman" panose="02020603050405020304" pitchFamily="18" charset="0"/>
              </a:rPr>
              <a:t> to identify those sample sets which majorly represent the characteristics of the population. </a:t>
            </a:r>
            <a:r>
              <a:rPr lang="en-US" sz="1800" spc="20" dirty="0">
                <a:solidFill>
                  <a:srgbClr val="000000"/>
                </a:solidFill>
                <a:effectLst/>
                <a:latin typeface="Times New Roman" panose="02020603050405020304" pitchFamily="18" charset="0"/>
                <a:ea typeface="Times New Roman" panose="02020603050405020304" pitchFamily="18" charset="0"/>
              </a:rPr>
              <a:t>This means that </a:t>
            </a:r>
            <a:r>
              <a:rPr lang="en-KE" sz="1800" spc="20" dirty="0">
                <a:solidFill>
                  <a:srgbClr val="000000"/>
                </a:solidFill>
                <a:effectLst/>
                <a:latin typeface="Times New Roman" panose="02020603050405020304" pitchFamily="18" charset="0"/>
                <a:ea typeface="Times New Roman" panose="02020603050405020304" pitchFamily="18" charset="0"/>
              </a:rPr>
              <a:t>all the characteristics of the population are required to be known</a:t>
            </a:r>
            <a:r>
              <a:rPr lang="en-US" sz="1800" spc="20" dirty="0">
                <a:solidFill>
                  <a:srgbClr val="000000"/>
                </a:solidFill>
                <a:effectLst/>
                <a:latin typeface="Times New Roman" panose="02020603050405020304" pitchFamily="18" charset="0"/>
                <a:ea typeface="Times New Roman" panose="02020603050405020304" pitchFamily="18" charset="0"/>
              </a:rPr>
              <a:t> and this is </a:t>
            </a:r>
            <a:r>
              <a:rPr lang="en-KE" sz="1800" spc="20" dirty="0">
                <a:solidFill>
                  <a:srgbClr val="000000"/>
                </a:solidFill>
                <a:effectLst/>
                <a:latin typeface="Times New Roman" panose="02020603050405020304" pitchFamily="18" charset="0"/>
                <a:ea typeface="Times New Roman" panose="02020603050405020304" pitchFamily="18" charset="0"/>
              </a:rPr>
              <a:t>done through a process known as ‘listing’. This process of listing is called </a:t>
            </a:r>
            <a:r>
              <a:rPr lang="en-KE" sz="1800" b="1" spc="20" dirty="0">
                <a:solidFill>
                  <a:srgbClr val="000000"/>
                </a:solidFill>
                <a:effectLst/>
                <a:latin typeface="Times New Roman" panose="02020603050405020304" pitchFamily="18" charset="0"/>
                <a:ea typeface="Times New Roman" panose="02020603050405020304" pitchFamily="18" charset="0"/>
              </a:rPr>
              <a:t>the sampling frame</a:t>
            </a:r>
            <a:r>
              <a:rPr lang="en-KE" sz="1800" spc="20" dirty="0">
                <a:solidFill>
                  <a:srgbClr val="000000"/>
                </a:solidFill>
                <a:effectLst/>
                <a:latin typeface="Times New Roman" panose="02020603050405020304" pitchFamily="18" charset="0"/>
                <a:ea typeface="Times New Roman" panose="02020603050405020304" pitchFamily="18" charset="0"/>
              </a:rPr>
              <a:t>. As probability sampling is a type of random sampling, the generalization is more accurate. </a:t>
            </a:r>
            <a:endParaRPr lang="en-KE" sz="1800" dirty="0">
              <a:effectLst/>
              <a:latin typeface="Times New Roman" panose="02020603050405020304" pitchFamily="18" charset="0"/>
              <a:ea typeface="Times New Roman" panose="02020603050405020304" pitchFamily="18" charset="0"/>
            </a:endParaRPr>
          </a:p>
          <a:p>
            <a:pPr algn="l">
              <a:lnSpc>
                <a:spcPct val="150000"/>
              </a:lnSpc>
            </a:pPr>
            <a:r>
              <a:rPr lang="en-KE" sz="1800" spc="20" dirty="0">
                <a:solidFill>
                  <a:srgbClr val="000000"/>
                </a:solidFill>
                <a:effectLst/>
                <a:latin typeface="Times New Roman" panose="02020603050405020304" pitchFamily="18" charset="0"/>
                <a:ea typeface="Times New Roman" panose="02020603050405020304" pitchFamily="18" charset="0"/>
              </a:rPr>
              <a:t>The figure below </a:t>
            </a:r>
            <a:r>
              <a:rPr lang="en-US" sz="1800" spc="20" dirty="0">
                <a:solidFill>
                  <a:srgbClr val="000000"/>
                </a:solidFill>
                <a:effectLst/>
                <a:latin typeface="Times New Roman" panose="02020603050405020304" pitchFamily="18" charset="0"/>
                <a:ea typeface="Times New Roman" panose="02020603050405020304" pitchFamily="18" charset="0"/>
              </a:rPr>
              <a:t>shows</a:t>
            </a:r>
            <a:r>
              <a:rPr lang="en-KE" sz="1800" spc="20" dirty="0">
                <a:solidFill>
                  <a:srgbClr val="000000"/>
                </a:solidFill>
                <a:effectLst/>
                <a:latin typeface="Times New Roman" panose="02020603050405020304" pitchFamily="18" charset="0"/>
                <a:ea typeface="Times New Roman" panose="02020603050405020304" pitchFamily="18" charset="0"/>
              </a:rPr>
              <a:t> the </a:t>
            </a:r>
            <a:r>
              <a:rPr lang="en-US" sz="1800" spc="20" dirty="0">
                <a:solidFill>
                  <a:srgbClr val="000000"/>
                </a:solidFill>
                <a:effectLst/>
                <a:latin typeface="Times New Roman" panose="02020603050405020304" pitchFamily="18" charset="0"/>
                <a:ea typeface="Times New Roman" panose="02020603050405020304" pitchFamily="18" charset="0"/>
              </a:rPr>
              <a:t>four </a:t>
            </a:r>
            <a:r>
              <a:rPr lang="en-KE" sz="1800" spc="20" dirty="0">
                <a:solidFill>
                  <a:srgbClr val="000000"/>
                </a:solidFill>
                <a:effectLst/>
                <a:latin typeface="Times New Roman" panose="02020603050405020304" pitchFamily="18" charset="0"/>
                <a:ea typeface="Times New Roman" panose="02020603050405020304" pitchFamily="18" charset="0"/>
              </a:rPr>
              <a:t>types of probability sampling.</a:t>
            </a:r>
            <a:endParaRPr lang="en-KE" sz="1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659747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47E656F-B36C-723B-E4E2-38F75B80D459}"/>
              </a:ext>
            </a:extLst>
          </p:cNvPr>
          <p:cNvGraphicFramePr>
            <a:graphicFrameLocks noGrp="1"/>
          </p:cNvGraphicFramePr>
          <p:nvPr>
            <p:ph idx="1"/>
            <p:extLst>
              <p:ext uri="{D42A27DB-BD31-4B8C-83A1-F6EECF244321}">
                <p14:modId xmlns:p14="http://schemas.microsoft.com/office/powerpoint/2010/main" val="2019124834"/>
              </p:ext>
            </p:extLst>
          </p:nvPr>
        </p:nvGraphicFramePr>
        <p:xfrm>
          <a:off x="2292740" y="468313"/>
          <a:ext cx="7612870" cy="6083973"/>
        </p:xfrm>
        <a:graphic>
          <a:graphicData uri="http://schemas.openxmlformats.org/drawingml/2006/table">
            <a:tbl>
              <a:tblPr firstRow="1" firstCol="1" bandRow="1">
                <a:tableStyleId>{5C22544A-7EE6-4342-B048-85BDC9FD1C3A}</a:tableStyleId>
              </a:tblPr>
              <a:tblGrid>
                <a:gridCol w="1522574">
                  <a:extLst>
                    <a:ext uri="{9D8B030D-6E8A-4147-A177-3AD203B41FA5}">
                      <a16:colId xmlns:a16="http://schemas.microsoft.com/office/drawing/2014/main" val="345240349"/>
                    </a:ext>
                  </a:extLst>
                </a:gridCol>
                <a:gridCol w="1522574">
                  <a:extLst>
                    <a:ext uri="{9D8B030D-6E8A-4147-A177-3AD203B41FA5}">
                      <a16:colId xmlns:a16="http://schemas.microsoft.com/office/drawing/2014/main" val="1362509472"/>
                    </a:ext>
                  </a:extLst>
                </a:gridCol>
                <a:gridCol w="1522574">
                  <a:extLst>
                    <a:ext uri="{9D8B030D-6E8A-4147-A177-3AD203B41FA5}">
                      <a16:colId xmlns:a16="http://schemas.microsoft.com/office/drawing/2014/main" val="2922037581"/>
                    </a:ext>
                  </a:extLst>
                </a:gridCol>
                <a:gridCol w="1522574">
                  <a:extLst>
                    <a:ext uri="{9D8B030D-6E8A-4147-A177-3AD203B41FA5}">
                      <a16:colId xmlns:a16="http://schemas.microsoft.com/office/drawing/2014/main" val="3888528039"/>
                    </a:ext>
                  </a:extLst>
                </a:gridCol>
                <a:gridCol w="1522574">
                  <a:extLst>
                    <a:ext uri="{9D8B030D-6E8A-4147-A177-3AD203B41FA5}">
                      <a16:colId xmlns:a16="http://schemas.microsoft.com/office/drawing/2014/main" val="2961029642"/>
                    </a:ext>
                  </a:extLst>
                </a:gridCol>
              </a:tblGrid>
              <a:tr h="421015">
                <a:tc>
                  <a:txBody>
                    <a:bodyPr/>
                    <a:lstStyle/>
                    <a:p>
                      <a:pPr>
                        <a:spcBef>
                          <a:spcPts val="1125"/>
                        </a:spcBef>
                        <a:spcAft>
                          <a:spcPts val="1125"/>
                        </a:spcAft>
                      </a:pPr>
                      <a:r>
                        <a:rPr lang="en-KE" sz="900">
                          <a:effectLst/>
                        </a:rPr>
                        <a:t>Qualitative Research Sampling Method </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Sampling Type</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Meaning</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Applicable</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Example </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extLst>
                  <a:ext uri="{0D108BD9-81ED-4DB2-BD59-A6C34878D82A}">
                    <a16:rowId xmlns:a16="http://schemas.microsoft.com/office/drawing/2014/main" val="2332715842"/>
                  </a:ext>
                </a:extLst>
              </a:tr>
              <a:tr h="974678">
                <a:tc>
                  <a:txBody>
                    <a:bodyPr/>
                    <a:lstStyle/>
                    <a:p>
                      <a:pPr>
                        <a:spcBef>
                          <a:spcPts val="1125"/>
                        </a:spcBef>
                        <a:spcAft>
                          <a:spcPts val="1125"/>
                        </a:spcAft>
                      </a:pPr>
                      <a:r>
                        <a:rPr lang="en-KE" sz="900">
                          <a:effectLst/>
                        </a:rPr>
                        <a:t>Probability Sampling Method</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Simple Random</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Random selection of the units from a population.</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Suitable for a small population. Expensive and time-consuming. Requires a sampling frame. Variability in the characteristics is not significant. </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A survey is conducted in a company of 100 employees for determining their satisfaction level. 20 of them are selected at random.</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extLst>
                  <a:ext uri="{0D108BD9-81ED-4DB2-BD59-A6C34878D82A}">
                    <a16:rowId xmlns:a16="http://schemas.microsoft.com/office/drawing/2014/main" val="3781753374"/>
                  </a:ext>
                </a:extLst>
              </a:tr>
              <a:tr h="1389926">
                <a:tc>
                  <a:txBody>
                    <a:bodyPr/>
                    <a:lstStyle/>
                    <a:p>
                      <a:pPr>
                        <a:spcBef>
                          <a:spcPts val="1125"/>
                        </a:spcBef>
                        <a:spcAft>
                          <a:spcPts val="1125"/>
                        </a:spcAft>
                      </a:pPr>
                      <a:r>
                        <a:rPr lang="en-KE" sz="900">
                          <a:effectLst/>
                        </a:rPr>
                        <a:t>Systematic</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Selection of units from a population at regular intervals. </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Suitable for a small population.</a:t>
                      </a:r>
                      <a:br>
                        <a:rPr lang="en-KE" sz="900">
                          <a:effectLst/>
                        </a:rPr>
                      </a:br>
                      <a:r>
                        <a:rPr lang="en-KE" sz="900">
                          <a:effectLst/>
                        </a:rPr>
                        <a:t>Applicable when the researcher has time and money.</a:t>
                      </a:r>
                      <a:br>
                        <a:rPr lang="en-KE" sz="900">
                          <a:effectLst/>
                        </a:rPr>
                      </a:br>
                      <a:r>
                        <a:rPr lang="en-KE" sz="900">
                          <a:effectLst/>
                        </a:rPr>
                        <a:t>Requires a sampling frame.</a:t>
                      </a:r>
                      <a:br>
                        <a:rPr lang="en-KE" sz="900">
                          <a:effectLst/>
                        </a:rPr>
                      </a:br>
                      <a:r>
                        <a:rPr lang="en-KE" sz="900">
                          <a:effectLst/>
                        </a:rPr>
                        <a:t>Variability in the characteristics of units is not very large.</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Initially, the 4th employee is selected and then every 5th employee is selected.</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endParaRPr lang="en-KE" sz="900" dirty="0">
                        <a:effectLst/>
                        <a:latin typeface="Calibri" panose="020F0502020204030204" pitchFamily="34" charset="0"/>
                        <a:cs typeface="Times New Roman" panose="02020603050405020304" pitchFamily="18" charset="0"/>
                      </a:endParaRPr>
                    </a:p>
                  </a:txBody>
                  <a:tcPr marL="72092" marR="72092" marT="72092" marB="72092" anchor="ctr"/>
                </a:tc>
                <a:extLst>
                  <a:ext uri="{0D108BD9-81ED-4DB2-BD59-A6C34878D82A}">
                    <a16:rowId xmlns:a16="http://schemas.microsoft.com/office/drawing/2014/main" val="1712249940"/>
                  </a:ext>
                </a:extLst>
              </a:tr>
              <a:tr h="1389926">
                <a:tc>
                  <a:txBody>
                    <a:bodyPr/>
                    <a:lstStyle/>
                    <a:p>
                      <a:pPr>
                        <a:spcBef>
                          <a:spcPts val="1125"/>
                        </a:spcBef>
                        <a:spcAft>
                          <a:spcPts val="1125"/>
                        </a:spcAft>
                      </a:pPr>
                      <a:r>
                        <a:rPr lang="en-KE" sz="900" dirty="0">
                          <a:effectLst/>
                        </a:rPr>
                        <a:t>Stratified</a:t>
                      </a:r>
                      <a:endParaRPr lang="en-KE" sz="900" dirty="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dirty="0">
                          <a:effectLst/>
                        </a:rPr>
                        <a:t>Random selection of the units from the sub-population formulated based on the variability in the characteristics of the population. This selection from strata (groups) could be proportional or non-proportional.</a:t>
                      </a:r>
                      <a:endParaRPr lang="en-KE" sz="900" dirty="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dirty="0">
                          <a:effectLst/>
                        </a:rPr>
                        <a:t>Suitable for populations having variability in characteristics.</a:t>
                      </a:r>
                      <a:br>
                        <a:rPr lang="en-KE" sz="900" dirty="0">
                          <a:effectLst/>
                        </a:rPr>
                      </a:br>
                      <a:r>
                        <a:rPr lang="en-KE" sz="900" dirty="0">
                          <a:effectLst/>
                        </a:rPr>
                        <a:t>Applicable when the researcher has limited time and money.</a:t>
                      </a:r>
                      <a:br>
                        <a:rPr lang="en-KE" sz="900" dirty="0">
                          <a:effectLst/>
                        </a:rPr>
                      </a:br>
                      <a:r>
                        <a:rPr lang="en-KE" sz="900" dirty="0">
                          <a:effectLst/>
                        </a:rPr>
                        <a:t>A sampling frame is required. </a:t>
                      </a:r>
                      <a:endParaRPr lang="en-KE" sz="900" dirty="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dirty="0">
                          <a:effectLst/>
                        </a:rPr>
                        <a:t>Division of employees on the basis of gender first, and then selecting them randomly.</a:t>
                      </a:r>
                      <a:endParaRPr lang="en-KE" sz="900" dirty="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endParaRPr lang="en-KE" sz="900" dirty="0">
                        <a:effectLst/>
                        <a:latin typeface="Calibri" panose="020F0502020204030204" pitchFamily="34" charset="0"/>
                        <a:cs typeface="Times New Roman" panose="02020603050405020304" pitchFamily="18" charset="0"/>
                      </a:endParaRPr>
                    </a:p>
                  </a:txBody>
                  <a:tcPr marL="72092" marR="72092" marT="72092" marB="72092" anchor="ctr"/>
                </a:tc>
                <a:extLst>
                  <a:ext uri="{0D108BD9-81ED-4DB2-BD59-A6C34878D82A}">
                    <a16:rowId xmlns:a16="http://schemas.microsoft.com/office/drawing/2014/main" val="3074013042"/>
                  </a:ext>
                </a:extLst>
              </a:tr>
              <a:tr h="1528342">
                <a:tc>
                  <a:txBody>
                    <a:bodyPr/>
                    <a:lstStyle/>
                    <a:p>
                      <a:pPr>
                        <a:spcBef>
                          <a:spcPts val="1125"/>
                        </a:spcBef>
                        <a:spcAft>
                          <a:spcPts val="1125"/>
                        </a:spcAft>
                      </a:pPr>
                      <a:r>
                        <a:rPr lang="en-KE" sz="900">
                          <a:effectLst/>
                        </a:rPr>
                        <a:t>Cluster</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Categorization of the very large population in different clusters (groups) based on their geographical area or any other feature.</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Suitable for a large population.</a:t>
                      </a:r>
                      <a:br>
                        <a:rPr lang="en-KE" sz="900">
                          <a:effectLst/>
                        </a:rPr>
                      </a:br>
                      <a:r>
                        <a:rPr lang="en-KE" sz="900">
                          <a:effectLst/>
                        </a:rPr>
                        <a:t>Applicable when the researcher has limited time and money.</a:t>
                      </a:r>
                      <a:br>
                        <a:rPr lang="en-KE" sz="900">
                          <a:effectLst/>
                        </a:rPr>
                      </a:br>
                      <a:r>
                        <a:rPr lang="en-KE" sz="900">
                          <a:effectLst/>
                        </a:rPr>
                        <a:t>Suitable when the entire population can be divided into clusters based on some common feature like geographical area.</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pPr>
                        <a:spcBef>
                          <a:spcPts val="1125"/>
                        </a:spcBef>
                        <a:spcAft>
                          <a:spcPts val="1125"/>
                        </a:spcAft>
                      </a:pPr>
                      <a:r>
                        <a:rPr lang="en-KE" sz="900">
                          <a:effectLst/>
                        </a:rPr>
                        <a:t>Dividing the employees into clusters based on geographical location and then selecting the clusters randomly.</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092" marR="72092" marT="72092" marB="72092" anchor="ctr"/>
                </a:tc>
                <a:tc>
                  <a:txBody>
                    <a:bodyPr/>
                    <a:lstStyle/>
                    <a:p>
                      <a:endParaRPr lang="en-KE" sz="900" dirty="0">
                        <a:effectLst/>
                        <a:latin typeface="Calibri" panose="020F0502020204030204" pitchFamily="34" charset="0"/>
                        <a:cs typeface="Times New Roman" panose="02020603050405020304" pitchFamily="18" charset="0"/>
                      </a:endParaRPr>
                    </a:p>
                  </a:txBody>
                  <a:tcPr marL="72092" marR="72092" marT="72092" marB="72092" anchor="ctr"/>
                </a:tc>
                <a:extLst>
                  <a:ext uri="{0D108BD9-81ED-4DB2-BD59-A6C34878D82A}">
                    <a16:rowId xmlns:a16="http://schemas.microsoft.com/office/drawing/2014/main" val="447979113"/>
                  </a:ext>
                </a:extLst>
              </a:tr>
            </a:tbl>
          </a:graphicData>
        </a:graphic>
      </p:graphicFrame>
      <p:sp>
        <p:nvSpPr>
          <p:cNvPr id="5" name="Rectangle 1">
            <a:extLst>
              <a:ext uri="{FF2B5EF4-FFF2-40B4-BE49-F238E27FC236}">
                <a16:creationId xmlns:a16="http://schemas.microsoft.com/office/drawing/2014/main" id="{C2F44509-EAB7-E243-2115-10C8E62E3947}"/>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6176" rIns="91440" bIns="7617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KE" altLang="en-KE" sz="1200" b="1" i="0" u="none" strike="noStrike" cap="none" normalizeH="0" baseline="0">
                <a:ln>
                  <a:noFill/>
                </a:ln>
                <a:solidFill>
                  <a:srgbClr val="000000"/>
                </a:solidFill>
                <a:effectLst/>
                <a:latin typeface="Arial" panose="020B0604020202020204" pitchFamily="34" charset="0"/>
                <a:ea typeface="Times New Roman" panose="02020603050405020304" pitchFamily="18" charset="0"/>
              </a:rPr>
              <a:t>Probability-based Quantitative </a:t>
            </a:r>
            <a:r>
              <a:rPr kumimoji="0" lang="en-US" altLang="en-KE" sz="1200" b="1" i="0" u="none" strike="noStrike" cap="none" normalizeH="0" baseline="0">
                <a:ln>
                  <a:noFill/>
                </a:ln>
                <a:solidFill>
                  <a:srgbClr val="000000"/>
                </a:solidFill>
                <a:effectLst/>
                <a:latin typeface="Arial" panose="020B0604020202020204" pitchFamily="34" charset="0"/>
                <a:ea typeface="Times New Roman" panose="02020603050405020304" pitchFamily="18" charset="0"/>
              </a:rPr>
              <a:t>Research Sampling Methods</a:t>
            </a:r>
            <a:endParaRPr kumimoji="0" lang="en-US" altLang="en-KE" sz="1800" b="1" i="0" u="none" strike="noStrike" cap="none" normalizeH="0" baseline="0">
              <a:ln>
                <a:noFill/>
              </a:ln>
              <a:solidFill>
                <a:schemeClr val="tx1"/>
              </a:solidFill>
              <a:effectLst/>
              <a:latin typeface="Arial" panose="020B0604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KE" sz="1200" b="0" i="0" u="none" strike="noStrike" cap="none" normalizeH="0" baseline="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(Adopted from </a:t>
            </a:r>
            <a:r>
              <a:rPr kumimoji="0" lang="en-US" altLang="en-KE" sz="12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Jain &amp; Chetty (2020))</a:t>
            </a:r>
            <a:endParaRPr kumimoji="0" lang="en-US" altLang="en-KE"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22119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BBC11-78EC-F870-9467-49D875178C87}"/>
              </a:ext>
            </a:extLst>
          </p:cNvPr>
          <p:cNvSpPr>
            <a:spLocks noGrp="1"/>
          </p:cNvSpPr>
          <p:nvPr>
            <p:ph type="title"/>
          </p:nvPr>
        </p:nvSpPr>
        <p:spPr>
          <a:xfrm>
            <a:off x="1069848" y="484632"/>
            <a:ext cx="10058400" cy="829818"/>
          </a:xfrm>
        </p:spPr>
        <p:txBody>
          <a:bodyPr>
            <a:normAutofit fontScale="90000"/>
          </a:bodyPr>
          <a:lstStyle/>
          <a:p>
            <a:br>
              <a:rPr lang="en-KE" sz="4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KE" sz="4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Types of probability samples</a:t>
            </a:r>
            <a:br>
              <a:rPr lang="en-KE" sz="54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A6559C1C-37D6-C339-92C6-B3741CD40ED1}"/>
              </a:ext>
            </a:extLst>
          </p:cNvPr>
          <p:cNvSpPr>
            <a:spLocks noGrp="1"/>
          </p:cNvSpPr>
          <p:nvPr>
            <p:ph idx="1"/>
          </p:nvPr>
        </p:nvSpPr>
        <p:spPr>
          <a:xfrm>
            <a:off x="1069848" y="1165860"/>
            <a:ext cx="10058400" cy="5006340"/>
          </a:xfrm>
        </p:spPr>
        <p:txBody>
          <a:bodyPr>
            <a:normAutofit lnSpcReduction="10000"/>
          </a:bodyPr>
          <a:lstStyle/>
          <a:p>
            <a:pPr marL="0" indent="0">
              <a:lnSpc>
                <a:spcPts val="1440"/>
              </a:lnSpc>
              <a:spcBef>
                <a:spcPts val="1500"/>
              </a:spcBef>
              <a:spcAft>
                <a:spcPts val="1200"/>
              </a:spcAft>
              <a:buNone/>
            </a:pPr>
            <a:endParaRPr lang="en-KE" sz="2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indent="0">
              <a:lnSpc>
                <a:spcPts val="1440"/>
              </a:lnSpc>
              <a:spcBef>
                <a:spcPts val="1500"/>
              </a:spcBef>
              <a:spcAft>
                <a:spcPts val="1200"/>
              </a:spcAft>
              <a:buNone/>
            </a:pPr>
            <a:r>
              <a:rPr lang="en-KE" sz="2400" b="1"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Types of probability samples</a:t>
            </a:r>
            <a:endParaRPr lang="en-KE" sz="2400"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l">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rPr>
              <a:t>There are a variety of probability samples that researchers may use. These include simple random samples, systematic samples, stratified samples, and cluster samples. </a:t>
            </a:r>
          </a:p>
          <a:p>
            <a:pPr algn="l">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rPr>
              <a:t>Let’s build on the previous example. Imagine we were concerned with binge drinking and chose the target population of fraternity members. </a:t>
            </a:r>
          </a:p>
          <a:p>
            <a:pPr algn="l">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rPr>
              <a:t>How might you go about getting a probability sample of fraternity members that is representative of the overall population? </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1596159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74BD6B-F376-180E-5483-524F6753F896}"/>
              </a:ext>
            </a:extLst>
          </p:cNvPr>
          <p:cNvSpPr>
            <a:spLocks noGrp="1"/>
          </p:cNvSpPr>
          <p:nvPr>
            <p:ph idx="1"/>
          </p:nvPr>
        </p:nvSpPr>
        <p:spPr>
          <a:xfrm>
            <a:off x="1069848" y="1051560"/>
            <a:ext cx="10058400" cy="5120640"/>
          </a:xfrm>
        </p:spPr>
        <p:txBody>
          <a:bodyPr/>
          <a:lstStyle/>
          <a:p>
            <a:pPr algn="just">
              <a:lnSpc>
                <a:spcPct val="150000"/>
              </a:lnSpc>
            </a:pPr>
            <a:r>
              <a:rPr lang="en-KE" sz="2400" b="0" dirty="0">
                <a:solidFill>
                  <a:srgbClr val="000000"/>
                </a:solidFill>
                <a:effectLst/>
                <a:latin typeface="Times New Roman" panose="02020603050405020304" pitchFamily="18" charset="0"/>
                <a:ea typeface="Times New Roman" panose="02020603050405020304" pitchFamily="18" charset="0"/>
              </a:rPr>
              <a:t>Simple random samples</a:t>
            </a:r>
            <a:r>
              <a:rPr lang="en-KE" sz="2400" dirty="0">
                <a:solidFill>
                  <a:srgbClr val="000000"/>
                </a:solidFill>
                <a:effectLst/>
                <a:latin typeface="Times New Roman" panose="02020603050405020304" pitchFamily="18" charset="0"/>
                <a:ea typeface="Times New Roman" panose="02020603050405020304" pitchFamily="18" charset="0"/>
              </a:rPr>
              <a:t> are the most basic type of probability sample. </a:t>
            </a:r>
          </a:p>
          <a:p>
            <a:pPr algn="just">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rPr>
              <a:t>A simple random sample requires a real sampling frame—an actual list of each person in the sampling frame. Your school likely has a list of all of the fraternity members on campus, as Greek life is subject to university oversight. </a:t>
            </a:r>
          </a:p>
          <a:p>
            <a:pPr algn="just">
              <a:lnSpc>
                <a:spcPct val="150000"/>
              </a:lnSpc>
            </a:pPr>
            <a:r>
              <a:rPr lang="en-KE" sz="2400" dirty="0">
                <a:solidFill>
                  <a:srgbClr val="000000"/>
                </a:solidFill>
                <a:effectLst/>
                <a:latin typeface="Times New Roman" panose="02020603050405020304" pitchFamily="18" charset="0"/>
                <a:ea typeface="Times New Roman" panose="02020603050405020304" pitchFamily="18" charset="0"/>
              </a:rPr>
              <a:t>You could the university list as your sampling frame. From there, you would sequentially assign a number to each fraternity member, or </a:t>
            </a:r>
            <a:r>
              <a:rPr lang="en-KE" sz="2400" i="1" dirty="0">
                <a:solidFill>
                  <a:srgbClr val="000000"/>
                </a:solidFill>
                <a:effectLst/>
                <a:latin typeface="Times New Roman" panose="02020603050405020304" pitchFamily="18" charset="0"/>
                <a:ea typeface="Times New Roman" panose="02020603050405020304" pitchFamily="18" charset="0"/>
              </a:rPr>
              <a:t>element</a:t>
            </a:r>
            <a:r>
              <a:rPr lang="en-KE" sz="2400" dirty="0">
                <a:solidFill>
                  <a:srgbClr val="000000"/>
                </a:solidFill>
                <a:effectLst/>
                <a:latin typeface="Times New Roman" panose="02020603050405020304" pitchFamily="18" charset="0"/>
                <a:ea typeface="Times New Roman" panose="02020603050405020304" pitchFamily="18" charset="0"/>
              </a:rPr>
              <a:t>, and then randomly select the elements from which you will collect data.</a:t>
            </a:r>
            <a:endParaRPr lang="en-KE" sz="2400" dirty="0">
              <a:effectLst/>
              <a:latin typeface="Times New Roman" panose="02020603050405020304" pitchFamily="18" charset="0"/>
              <a:ea typeface="Times New Roman" panose="02020603050405020304" pitchFamily="18" charset="0"/>
            </a:endParaRPr>
          </a:p>
          <a:p>
            <a:pPr algn="just">
              <a:lnSpc>
                <a:spcPct val="150000"/>
              </a:lnSpc>
            </a:pP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477199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04733D-DAAF-E949-1C66-EF713564FE7B}"/>
              </a:ext>
            </a:extLst>
          </p:cNvPr>
          <p:cNvSpPr>
            <a:spLocks noGrp="1"/>
          </p:cNvSpPr>
          <p:nvPr>
            <p:ph idx="1"/>
          </p:nvPr>
        </p:nvSpPr>
        <p:spPr>
          <a:xfrm>
            <a:off x="1069848" y="880110"/>
            <a:ext cx="10058400" cy="5292090"/>
          </a:xfrm>
        </p:spPr>
        <p:txBody>
          <a:bodyPr/>
          <a:lstStyle/>
          <a:p>
            <a:pPr>
              <a:lnSpc>
                <a:spcPct val="150000"/>
              </a:lnSpc>
              <a:spcBef>
                <a:spcPts val="0"/>
              </a:spcBef>
            </a:pPr>
            <a:r>
              <a:rPr lang="en-KE" dirty="0">
                <a:solidFill>
                  <a:srgbClr val="000000"/>
                </a:solidFill>
                <a:effectLst/>
                <a:latin typeface="Times New Roman" panose="02020603050405020304" pitchFamily="18" charset="0"/>
                <a:ea typeface="Times New Roman" panose="02020603050405020304" pitchFamily="18" charset="0"/>
              </a:rPr>
              <a:t>True randomness is difficult to achieve, and it takes complex computational calculations to do so. Although you think you can select things at random, human-generated randomness is actually quite predictable, as it falls into patterns called heuristics. </a:t>
            </a:r>
          </a:p>
          <a:p>
            <a:pPr>
              <a:lnSpc>
                <a:spcPct val="150000"/>
              </a:lnSpc>
              <a:spcBef>
                <a:spcPts val="0"/>
              </a:spcBef>
            </a:pPr>
            <a:r>
              <a:rPr lang="en-KE" dirty="0">
                <a:solidFill>
                  <a:srgbClr val="000000"/>
                </a:solidFill>
                <a:effectLst/>
                <a:latin typeface="Times New Roman" panose="02020603050405020304" pitchFamily="18" charset="0"/>
                <a:ea typeface="Times New Roman" panose="02020603050405020304" pitchFamily="18" charset="0"/>
              </a:rPr>
              <a:t>Researchers must rely on computer-generated assistance to attain a truly random selection. You can utilize one of the many free websites that provide quality pseudo-random number generators. </a:t>
            </a:r>
          </a:p>
          <a:p>
            <a:pPr>
              <a:lnSpc>
                <a:spcPct val="150000"/>
              </a:lnSpc>
              <a:spcBef>
                <a:spcPts val="0"/>
              </a:spcBef>
            </a:pPr>
            <a:r>
              <a:rPr lang="en-KE" dirty="0">
                <a:solidFill>
                  <a:srgbClr val="000000"/>
                </a:solidFill>
                <a:effectLst/>
                <a:latin typeface="Times New Roman" panose="02020603050405020304" pitchFamily="18" charset="0"/>
                <a:ea typeface="Times New Roman" panose="02020603050405020304" pitchFamily="18" charset="0"/>
              </a:rPr>
              <a:t>Researchers can use Random.org, which contains a random number generator that can also randomize lists of participants. Sometimes, researchers use a table of numbers that have been generated randomly. </a:t>
            </a:r>
          </a:p>
          <a:p>
            <a:pPr>
              <a:lnSpc>
                <a:spcPct val="150000"/>
              </a:lnSpc>
              <a:spcBef>
                <a:spcPts val="0"/>
              </a:spcBef>
            </a:pPr>
            <a:r>
              <a:rPr lang="en-KE" dirty="0">
                <a:solidFill>
                  <a:srgbClr val="000000"/>
                </a:solidFill>
                <a:effectLst/>
                <a:latin typeface="Times New Roman" panose="02020603050405020304" pitchFamily="18" charset="0"/>
                <a:ea typeface="Times New Roman" panose="02020603050405020304" pitchFamily="18" charset="0"/>
              </a:rPr>
              <a:t>There are several possible sources for obtaining a random number table. Some statistics and research methods textbooks offer such tables as appendices to the text.</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6781511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D787D9-2A28-C132-3A35-DB8F3B8E6BE0}"/>
              </a:ext>
            </a:extLst>
          </p:cNvPr>
          <p:cNvSpPr>
            <a:spLocks noGrp="1"/>
          </p:cNvSpPr>
          <p:nvPr>
            <p:ph idx="1"/>
          </p:nvPr>
        </p:nvSpPr>
        <p:spPr>
          <a:xfrm>
            <a:off x="1069848" y="800100"/>
            <a:ext cx="10058400" cy="5372100"/>
          </a:xfrm>
        </p:spPr>
        <p:txBody>
          <a:bodyPr>
            <a:normAutofit fontScale="92500"/>
          </a:bodyPr>
          <a:lstStyle/>
          <a:p>
            <a:pPr>
              <a:lnSpc>
                <a:spcPct val="150000"/>
              </a:lnSpc>
              <a:spcBef>
                <a:spcPts val="0"/>
              </a:spcBef>
            </a:pPr>
            <a:r>
              <a:rPr lang="en-KE" sz="2200" b="0" dirty="0">
                <a:solidFill>
                  <a:srgbClr val="000000"/>
                </a:solidFill>
                <a:effectLst/>
                <a:latin typeface="Times New Roman" panose="02020603050405020304" pitchFamily="18" charset="0"/>
                <a:ea typeface="Times New Roman" panose="02020603050405020304" pitchFamily="18" charset="0"/>
              </a:rPr>
              <a:t>As you might have guessed, drawing a simple random sample can be quite tedious. Systematic sampling techniques are somewhat less tedious but offer the benefits of a random sample. </a:t>
            </a:r>
          </a:p>
          <a:p>
            <a:pPr>
              <a:lnSpc>
                <a:spcPct val="150000"/>
              </a:lnSpc>
              <a:spcBef>
                <a:spcPts val="0"/>
              </a:spcBef>
            </a:pPr>
            <a:r>
              <a:rPr lang="en-KE" sz="2200" b="0" dirty="0">
                <a:solidFill>
                  <a:srgbClr val="000000"/>
                </a:solidFill>
                <a:effectLst/>
                <a:latin typeface="Times New Roman" panose="02020603050405020304" pitchFamily="18" charset="0"/>
                <a:ea typeface="Times New Roman" panose="02020603050405020304" pitchFamily="18" charset="0"/>
              </a:rPr>
              <a:t>As with simple random samples, you must possess a list of everyone in your sampling frame. </a:t>
            </a:r>
          </a:p>
          <a:p>
            <a:pPr>
              <a:lnSpc>
                <a:spcPct val="150000"/>
              </a:lnSpc>
              <a:spcBef>
                <a:spcPts val="0"/>
              </a:spcBef>
            </a:pPr>
            <a:r>
              <a:rPr lang="en-KE" sz="2200" b="0" dirty="0">
                <a:solidFill>
                  <a:srgbClr val="000000"/>
                </a:solidFill>
                <a:effectLst/>
                <a:latin typeface="Times New Roman" panose="02020603050405020304" pitchFamily="18" charset="0"/>
                <a:ea typeface="Times New Roman" panose="02020603050405020304" pitchFamily="18" charset="0"/>
              </a:rPr>
              <a:t>To draw a systematic sample, you’d simply select every kth element on sampling frame list. If you are unfamiliar with this concept, k is your selection interval or the distance between the elements you select for inclusion in your study. </a:t>
            </a:r>
          </a:p>
          <a:p>
            <a:pPr>
              <a:lnSpc>
                <a:spcPct val="150000"/>
              </a:lnSpc>
              <a:spcBef>
                <a:spcPts val="0"/>
              </a:spcBef>
            </a:pPr>
            <a:r>
              <a:rPr lang="en-KE" sz="2200" b="0" dirty="0">
                <a:solidFill>
                  <a:srgbClr val="000000"/>
                </a:solidFill>
                <a:effectLst/>
                <a:latin typeface="Times New Roman" panose="02020603050405020304" pitchFamily="18" charset="0"/>
                <a:ea typeface="Times New Roman" panose="02020603050405020304" pitchFamily="18" charset="0"/>
              </a:rPr>
              <a:t>To begin the selection process, you will need to figure out how many elements you wish to include in your sample. For example you want to interview 25 fraternity members on your campus, and there are 100 men on campus who are members of fraternities. </a:t>
            </a:r>
          </a:p>
          <a:p>
            <a:pPr>
              <a:lnSpc>
                <a:spcPct val="150000"/>
              </a:lnSpc>
              <a:spcBef>
                <a:spcPts val="0"/>
              </a:spcBef>
            </a:pPr>
            <a:r>
              <a:rPr lang="en-KE" sz="2200" b="0" dirty="0">
                <a:solidFill>
                  <a:srgbClr val="000000"/>
                </a:solidFill>
                <a:effectLst/>
                <a:latin typeface="Times New Roman" panose="02020603050405020304" pitchFamily="18" charset="0"/>
                <a:ea typeface="Times New Roman" panose="02020603050405020304" pitchFamily="18" charset="0"/>
              </a:rPr>
              <a:t>In this case, your selection interval, or k, is 4. To arrive at 4, simply divide the total number of population elements by your desired sample size. </a:t>
            </a:r>
            <a:endParaRPr lang="en-KE" sz="2200" b="1"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9241753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8BC72E-DEDF-F09F-71D1-41CEA1DDD176}"/>
              </a:ext>
            </a:extLst>
          </p:cNvPr>
          <p:cNvSpPr>
            <a:spLocks noGrp="1"/>
          </p:cNvSpPr>
          <p:nvPr>
            <p:ph type="title"/>
          </p:nvPr>
        </p:nvSpPr>
        <p:spPr>
          <a:xfrm>
            <a:off x="1069848" y="484632"/>
            <a:ext cx="10058400" cy="784098"/>
          </a:xfrm>
        </p:spPr>
        <p:txBody>
          <a:bodyPr>
            <a:normAutofit fontScale="90000"/>
          </a:bodyPr>
          <a:lstStyle/>
          <a:p>
            <a:br>
              <a:rPr lang="en-US" sz="1800" b="1" dirty="0">
                <a:solidFill>
                  <a:srgbClr val="000000"/>
                </a:solidFill>
                <a:effectLst/>
                <a:latin typeface="Times New Roman" panose="02020603050405020304" pitchFamily="18" charset="0"/>
                <a:ea typeface="Times New Roman" panose="02020603050405020304" pitchFamily="18" charset="0"/>
              </a:rPr>
            </a:br>
            <a:br>
              <a:rPr lang="en-US" sz="1800" b="1" dirty="0">
                <a:solidFill>
                  <a:srgbClr val="000000"/>
                </a:solidFill>
                <a:effectLst/>
                <a:latin typeface="Times New Roman" panose="02020603050405020304" pitchFamily="18" charset="0"/>
                <a:ea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rPr>
              <a:t>Summary of Quantitative Sampling Techniques and Sample Sizes</a:t>
            </a:r>
            <a:br>
              <a:rPr lang="en-KE" sz="1800" b="1"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87B54F45-AC54-9612-17B1-579B827C8424}"/>
              </a:ext>
            </a:extLst>
          </p:cNvPr>
          <p:cNvSpPr>
            <a:spLocks noGrp="1"/>
          </p:cNvSpPr>
          <p:nvPr>
            <p:ph idx="1"/>
          </p:nvPr>
        </p:nvSpPr>
        <p:spPr>
          <a:xfrm>
            <a:off x="1069848" y="1394460"/>
            <a:ext cx="10058400" cy="4777740"/>
          </a:xfrm>
        </p:spPr>
        <p:txBody>
          <a:bodyPr/>
          <a:lstStyle/>
          <a:p>
            <a:pPr>
              <a:lnSpc>
                <a:spcPct val="150000"/>
              </a:lnSpc>
              <a:spcBef>
                <a:spcPts val="0"/>
              </a:spcBef>
            </a:pPr>
            <a:r>
              <a:rPr lang="en-KE"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Cluster sampling</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sampling approach that begins by sampling groups (or clusters) of population elements and selecting elements from within those groups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KE"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Generalizability</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idea that a study’s results will tell us something about a group larger than the sample from which the findings were generated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KE"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Periodicity</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tendency for a pattern to occur at regular intervals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KE"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Probability proportionate to size</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cluster sampling, giving clusters different chances of being selected based on their size so that each element within those clusters has an equal chance of being selected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KE"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Probability sampling</a:t>
            </a:r>
            <a:r>
              <a:rPr lang="en-KE"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sampling approaches for which a person’s likelihood of being selected from the sampling frame is known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645052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4AEA64-C4EC-8014-345E-CA3F45071D08}"/>
              </a:ext>
            </a:extLst>
          </p:cNvPr>
          <p:cNvSpPr>
            <a:spLocks noGrp="1"/>
          </p:cNvSpPr>
          <p:nvPr>
            <p:ph idx="1"/>
          </p:nvPr>
        </p:nvSpPr>
        <p:spPr>
          <a:xfrm>
            <a:off x="1069848" y="868680"/>
            <a:ext cx="10058400" cy="5303520"/>
          </a:xfrm>
        </p:spPr>
        <p:txBody>
          <a:bodyPr>
            <a:normAutofit/>
          </a:bodyPr>
          <a:lstStyle/>
          <a:p>
            <a:pPr>
              <a:lnSpc>
                <a:spcPct val="150000"/>
              </a:lnSpc>
              <a:spcBef>
                <a:spcPts val="1200"/>
              </a:spcBef>
              <a:spcAft>
                <a:spcPts val="600"/>
              </a:spcAft>
            </a:pPr>
            <a:r>
              <a:rPr lang="en-KE"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Random selection</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using a randomly generated numbers to determine who from the sampling frame gets recruited into the sample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1200"/>
              </a:spcBef>
              <a:spcAft>
                <a:spcPts val="600"/>
              </a:spcAft>
            </a:pPr>
            <a:r>
              <a:rPr lang="en-KE"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Representative sample</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sample that resembles the population from which it was drawn in all the ways that are important for the research being conducted</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1200"/>
              </a:spcBef>
              <a:spcAft>
                <a:spcPts val="600"/>
              </a:spcAft>
            </a:pPr>
            <a:r>
              <a:rPr lang="en-KE"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Sampling error</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statistical calculation of the difference between results from a sample and the actual parameters of a population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3921127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CC748E-AFF1-5BF0-F55D-0EF03D261E77}"/>
              </a:ext>
            </a:extLst>
          </p:cNvPr>
          <p:cNvSpPr>
            <a:spLocks noGrp="1"/>
          </p:cNvSpPr>
          <p:nvPr>
            <p:ph idx="1"/>
          </p:nvPr>
        </p:nvSpPr>
        <p:spPr>
          <a:xfrm>
            <a:off x="1069848" y="845820"/>
            <a:ext cx="10058400" cy="5326380"/>
          </a:xfrm>
        </p:spPr>
        <p:txBody>
          <a:bodyPr/>
          <a:lstStyle/>
          <a:p>
            <a:pPr>
              <a:lnSpc>
                <a:spcPct val="200000"/>
              </a:lnSpc>
              <a:spcBef>
                <a:spcPts val="0"/>
              </a:spcBef>
              <a:spcAft>
                <a:spcPts val="600"/>
              </a:spcAft>
            </a:pPr>
            <a:r>
              <a:rPr lang="en-KE"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Simple random sampling</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selecting elements from a list using randomly generated numbers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Bef>
                <a:spcPts val="0"/>
              </a:spcBef>
              <a:spcAft>
                <a:spcPts val="600"/>
              </a:spcAft>
            </a:pPr>
            <a:r>
              <a:rPr lang="en-KE"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Strata</a:t>
            </a:r>
            <a:r>
              <a:rPr lang="en-KE"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characteristic by which the sample is divided</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Bef>
                <a:spcPts val="0"/>
              </a:spcBef>
              <a:spcAft>
                <a:spcPts val="600"/>
              </a:spcAft>
            </a:pPr>
            <a:r>
              <a:rPr lang="en-KE" sz="2200" b="1" dirty="0">
                <a:solidFill>
                  <a:srgbClr val="000000"/>
                </a:solidFill>
                <a:effectLst/>
                <a:latin typeface="Times New Roman" panose="02020603050405020304" pitchFamily="18" charset="0"/>
                <a:ea typeface="Times New Roman" panose="02020603050405020304" pitchFamily="18" charset="0"/>
              </a:rPr>
              <a:t>Stratified sampling</a:t>
            </a:r>
            <a:r>
              <a:rPr lang="en-KE" sz="2200" dirty="0">
                <a:solidFill>
                  <a:srgbClr val="000000"/>
                </a:solidFill>
                <a:effectLst/>
                <a:latin typeface="Times New Roman" panose="02020603050405020304" pitchFamily="18" charset="0"/>
                <a:ea typeface="Times New Roman" panose="02020603050405020304" pitchFamily="18" charset="0"/>
              </a:rPr>
              <a:t>– dividing the study population into relevant subgroups and then drawing a sample from each subgroup</a:t>
            </a:r>
            <a:endParaRPr lang="en-KE" sz="2200" dirty="0">
              <a:effectLst/>
              <a:latin typeface="Times New Roman" panose="02020603050405020304" pitchFamily="18" charset="0"/>
              <a:ea typeface="Times New Roman" panose="02020603050405020304" pitchFamily="18" charset="0"/>
            </a:endParaRPr>
          </a:p>
          <a:p>
            <a:pPr>
              <a:lnSpc>
                <a:spcPct val="200000"/>
              </a:lnSpc>
              <a:spcBef>
                <a:spcPts val="0"/>
              </a:spcBef>
              <a:spcAft>
                <a:spcPts val="600"/>
              </a:spcAft>
            </a:pPr>
            <a:r>
              <a:rPr lang="en-KE" sz="2200" b="1" dirty="0">
                <a:solidFill>
                  <a:srgbClr val="000000"/>
                </a:solidFill>
                <a:effectLst/>
                <a:latin typeface="Times New Roman" panose="02020603050405020304" pitchFamily="18" charset="0"/>
                <a:ea typeface="Times New Roman" panose="02020603050405020304" pitchFamily="18" charset="0"/>
              </a:rPr>
              <a:t>Systematic sampling</a:t>
            </a:r>
            <a:r>
              <a:rPr lang="en-KE" sz="2200" dirty="0">
                <a:solidFill>
                  <a:srgbClr val="000000"/>
                </a:solidFill>
                <a:effectLst/>
                <a:latin typeface="Times New Roman" panose="02020603050405020304" pitchFamily="18" charset="0"/>
                <a:ea typeface="Times New Roman" panose="02020603050405020304" pitchFamily="18" charset="0"/>
              </a:rPr>
              <a:t>– selecting every kth element from a list</a:t>
            </a:r>
            <a:endParaRPr lang="en-KE" sz="2200" dirty="0">
              <a:effectLst/>
              <a:latin typeface="Times New Roman" panose="02020603050405020304" pitchFamily="18" charset="0"/>
              <a:ea typeface="Times New Roman" panose="02020603050405020304" pitchFamily="18" charset="0"/>
            </a:endParaRPr>
          </a:p>
          <a:p>
            <a:pPr>
              <a:lnSpc>
                <a:spcPct val="200000"/>
              </a:lnSpc>
              <a:spcBef>
                <a:spcPts val="0"/>
              </a:spcBef>
            </a:pPr>
            <a:r>
              <a:rPr lang="en-US" sz="2200" b="0" dirty="0">
                <a:solidFill>
                  <a:srgbClr val="000000"/>
                </a:solidFill>
                <a:effectLst/>
                <a:latin typeface="Times New Roman" panose="02020603050405020304" pitchFamily="18" charset="0"/>
                <a:ea typeface="Times New Roman" panose="02020603050405020304" pitchFamily="18" charset="0"/>
              </a:rPr>
              <a:t>(Adopted from Jain &amp; Chetty (2020))</a:t>
            </a:r>
            <a:endParaRPr lang="en-KE" sz="2200" b="1"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14079555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A5908-426D-8497-AFFD-CFCEC8A78A82}"/>
              </a:ext>
            </a:extLst>
          </p:cNvPr>
          <p:cNvSpPr>
            <a:spLocks noGrp="1"/>
          </p:cNvSpPr>
          <p:nvPr>
            <p:ph type="title"/>
          </p:nvPr>
        </p:nvSpPr>
        <p:spPr>
          <a:xfrm>
            <a:off x="1069848" y="484632"/>
            <a:ext cx="10058400" cy="886968"/>
          </a:xfrm>
        </p:spPr>
        <p:txBody>
          <a:bodyPr>
            <a:normAutofit/>
          </a:bodyPr>
          <a:lstStyle/>
          <a:p>
            <a:r>
              <a:rPr lang="en-GB" sz="38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Non-probability sampling methods</a:t>
            </a:r>
            <a:endParaRPr lang="en-KE" sz="3800" dirty="0"/>
          </a:p>
        </p:txBody>
      </p:sp>
      <p:sp>
        <p:nvSpPr>
          <p:cNvPr id="3" name="Content Placeholder 2">
            <a:extLst>
              <a:ext uri="{FF2B5EF4-FFF2-40B4-BE49-F238E27FC236}">
                <a16:creationId xmlns:a16="http://schemas.microsoft.com/office/drawing/2014/main" id="{FF6444D0-8448-0C83-9FDD-BCC2B2CCA627}"/>
              </a:ext>
            </a:extLst>
          </p:cNvPr>
          <p:cNvSpPr>
            <a:spLocks noGrp="1"/>
          </p:cNvSpPr>
          <p:nvPr>
            <p:ph idx="1"/>
          </p:nvPr>
        </p:nvSpPr>
        <p:spPr>
          <a:xfrm>
            <a:off x="1069848" y="1371600"/>
            <a:ext cx="10058400" cy="4800600"/>
          </a:xfrm>
        </p:spPr>
        <p:txBody>
          <a:bodyPr>
            <a:normAutofit/>
          </a:bodyPr>
          <a:lstStyle/>
          <a:p>
            <a:pPr>
              <a:lnSpc>
                <a:spcPct val="150000"/>
              </a:lnSpc>
              <a:spcBef>
                <a:spcPts val="0"/>
              </a:spcBef>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a non-probability sample, individuals are selected based on non-random criteria, and not every individual has a chance of being included.</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type of sample is easier and cheaper to access, but it has a higher risk of sampling bias.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That means the inferences you can make about the population are weaker than with probability samples, and your conclusions may be more limited. If you use a non-probability sample, you should still aim to make it as representative of the population as possible.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9683778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A5876E-14BC-C79C-73CA-B7622844A6FC}"/>
              </a:ext>
            </a:extLst>
          </p:cNvPr>
          <p:cNvSpPr>
            <a:spLocks noGrp="1"/>
          </p:cNvSpPr>
          <p:nvPr>
            <p:ph idx="1"/>
          </p:nvPr>
        </p:nvSpPr>
        <p:spPr>
          <a:xfrm>
            <a:off x="1069848" y="742950"/>
            <a:ext cx="10058400" cy="5429250"/>
          </a:xfrm>
        </p:spPr>
        <p:txBody>
          <a:bodyPr>
            <a:normAutofit/>
          </a:bodyPr>
          <a:lstStyle/>
          <a:p>
            <a:pPr marL="0" lvl="0" indent="0">
              <a:lnSpc>
                <a:spcPct val="150000"/>
              </a:lnSpc>
              <a:buNone/>
            </a:pPr>
            <a:r>
              <a:rPr lang="en-GB"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Non-probability sampling techniques are often used in exploratory and qualitative research. In these types of research, the aim is not to test a hypothesis about a broad population, but to develop an initial understanding of a small or under-researched population.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2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Non-probability Sampling Techniques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Convenience Sample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Purposive Sampling</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Snowball Sampling</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Voluntary Response Sampling</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154160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FFE7D-7C9A-5E5A-CB1B-D8B5011DF5F4}"/>
              </a:ext>
            </a:extLst>
          </p:cNvPr>
          <p:cNvSpPr>
            <a:spLocks noGrp="1"/>
          </p:cNvSpPr>
          <p:nvPr>
            <p:ph type="title"/>
          </p:nvPr>
        </p:nvSpPr>
        <p:spPr>
          <a:xfrm>
            <a:off x="1069848" y="484632"/>
            <a:ext cx="10058400" cy="875538"/>
          </a:xfrm>
        </p:spPr>
        <p:txBody>
          <a:bodyPr>
            <a:normAutofit fontScale="90000"/>
          </a:bodyPr>
          <a:lstStyle/>
          <a:p>
            <a:br>
              <a:rPr lang="en-US" sz="4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42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Qualitative Sampling Techniques</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D2528671-DA68-C359-A666-5599DF4754F8}"/>
              </a:ext>
            </a:extLst>
          </p:cNvPr>
          <p:cNvSpPr>
            <a:spLocks noGrp="1"/>
          </p:cNvSpPr>
          <p:nvPr>
            <p:ph idx="1"/>
          </p:nvPr>
        </p:nvSpPr>
        <p:spPr>
          <a:xfrm>
            <a:off x="1069848" y="1360170"/>
            <a:ext cx="10058400" cy="4812030"/>
          </a:xfrm>
        </p:spPr>
        <p:txBody>
          <a:bodyPr/>
          <a:lstStyle/>
          <a:p>
            <a:pPr>
              <a:lnSpc>
                <a:spcPct val="150000"/>
              </a:lnSpc>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qualitative research, there are various sampling techniques that you can use when recruiting participants. </a:t>
            </a:r>
          </a:p>
          <a:p>
            <a:pPr>
              <a:lnSpc>
                <a:spcPct val="150000"/>
              </a:lnSpc>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two most popular sampling techniques are purposeful and convenience sampling because they align the best across nearly all qualitative research designs. </a:t>
            </a:r>
          </a:p>
          <a:p>
            <a:pPr>
              <a:lnSpc>
                <a:spcPct val="150000"/>
              </a:lnSpc>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Sampling techniques can be used in conjunction with one another very easily or can be used alone within a qualitative dissertation. Here we will describe the two most popular techniques in a bit more detail.</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2719509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2C7FA-1AFF-CD94-9768-2850F1959B90}"/>
              </a:ext>
            </a:extLst>
          </p:cNvPr>
          <p:cNvSpPr>
            <a:spLocks noGrp="1"/>
          </p:cNvSpPr>
          <p:nvPr>
            <p:ph type="title"/>
          </p:nvPr>
        </p:nvSpPr>
        <p:spPr>
          <a:xfrm>
            <a:off x="1069848" y="484632"/>
            <a:ext cx="10058400" cy="932688"/>
          </a:xfrm>
        </p:spPr>
        <p:txBody>
          <a:bodyPr>
            <a:normAutofit fontScale="90000"/>
          </a:bodyPr>
          <a:lstStyle/>
          <a:p>
            <a:br>
              <a:rPr lang="en-US" sz="4000" b="1" dirty="0">
                <a:solidFill>
                  <a:srgbClr val="000000"/>
                </a:solidFill>
                <a:effectLst/>
                <a:latin typeface="+mn-lt"/>
                <a:ea typeface="Calibri" panose="020F0502020204030204" pitchFamily="34" charset="0"/>
                <a:cs typeface="Times New Roman" panose="02020603050405020304" pitchFamily="18" charset="0"/>
              </a:rPr>
            </a:br>
            <a:br>
              <a:rPr lang="en-US" sz="4000" b="1" dirty="0">
                <a:solidFill>
                  <a:srgbClr val="000000"/>
                </a:solidFill>
                <a:effectLst/>
                <a:latin typeface="+mn-lt"/>
                <a:ea typeface="Calibri" panose="020F0502020204030204" pitchFamily="34" charset="0"/>
                <a:cs typeface="Times New Roman" panose="02020603050405020304" pitchFamily="18" charset="0"/>
              </a:rPr>
            </a:br>
            <a:r>
              <a:rPr lang="en-US" sz="4000" b="1" dirty="0">
                <a:solidFill>
                  <a:srgbClr val="000000"/>
                </a:solidFill>
                <a:effectLst/>
                <a:latin typeface="+mn-lt"/>
                <a:ea typeface="Calibri" panose="020F0502020204030204" pitchFamily="34" charset="0"/>
                <a:cs typeface="Times New Roman" panose="02020603050405020304" pitchFamily="18" charset="0"/>
              </a:rPr>
              <a:t>Purposeful Sampling</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D19A8821-FF7D-085D-A091-A69138A8E9E1}"/>
              </a:ext>
            </a:extLst>
          </p:cNvPr>
          <p:cNvSpPr>
            <a:spLocks noGrp="1"/>
          </p:cNvSpPr>
          <p:nvPr>
            <p:ph idx="1"/>
          </p:nvPr>
        </p:nvSpPr>
        <p:spPr>
          <a:xfrm>
            <a:off x="1069848" y="1508760"/>
            <a:ext cx="10058400" cy="4663440"/>
          </a:xfrm>
        </p:spPr>
        <p:txBody>
          <a:bodyPr>
            <a:normAutofit lnSpcReduction="10000"/>
          </a:bodyPr>
          <a:lstStyle/>
          <a:p>
            <a:pPr>
              <a:lnSpc>
                <a:spcPct val="150000"/>
              </a:lnSpc>
            </a:pP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Also known as purposive and selective sampling, purposeful sampling is a sampling technique that qualitative researchers use to recruit participants who can provide in-depth and detailed information about the phenomenon under investigation. </a:t>
            </a:r>
          </a:p>
          <a:p>
            <a:pPr>
              <a:lnSpc>
                <a:spcPct val="150000"/>
              </a:lnSpc>
            </a:pP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highly subjective and determined by the qualitative researcher generating the qualifying criteria each participant must meet to be considered for the research study. </a:t>
            </a:r>
          </a:p>
          <a:p>
            <a:pPr>
              <a:lnSpc>
                <a:spcPct val="150000"/>
              </a:lnSpc>
            </a:pPr>
            <a:r>
              <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example of this would be a student who seeks to look at current nurses’ perceptions of leadership styles within a specific hospital setting. This one sentence description alone can already generate two selection criteria: (a) must be an active nurse and (b) must work at a specific hospital setting. Additional criteria such as number of years in the field or level of nursing education will ensure participants have a similar foundation.</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013054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53CE3-3FB0-A8D7-6294-A8A64FBD9958}"/>
              </a:ext>
            </a:extLst>
          </p:cNvPr>
          <p:cNvSpPr>
            <a:spLocks noGrp="1"/>
          </p:cNvSpPr>
          <p:nvPr>
            <p:ph type="title"/>
          </p:nvPr>
        </p:nvSpPr>
        <p:spPr>
          <a:xfrm>
            <a:off x="1069848" y="484632"/>
            <a:ext cx="10058400" cy="829818"/>
          </a:xfrm>
        </p:spPr>
        <p:txBody>
          <a:bodyPr>
            <a:normAutofit fontScale="90000"/>
          </a:bodyPr>
          <a:lstStyle/>
          <a:p>
            <a:b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Convenience Sampling</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AA0CC1AB-DE66-74B0-744D-7C6C229D51C3}"/>
              </a:ext>
            </a:extLst>
          </p:cNvPr>
          <p:cNvSpPr>
            <a:spLocks noGrp="1"/>
          </p:cNvSpPr>
          <p:nvPr>
            <p:ph idx="1"/>
          </p:nvPr>
        </p:nvSpPr>
        <p:spPr>
          <a:xfrm>
            <a:off x="1069848" y="1428750"/>
            <a:ext cx="10058400" cy="4743450"/>
          </a:xfrm>
        </p:spPr>
        <p:txBody>
          <a:bodyPr>
            <a:normAutofit fontScale="92500"/>
          </a:bodyPr>
          <a:lstStyle/>
          <a:p>
            <a:pPr>
              <a:lnSpc>
                <a:spcPct val="150000"/>
              </a:lnSpc>
            </a:pP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his is a sampling technique that qualitative researchers use to recruit participants who are easily accessible and convenient to the researchers. </a:t>
            </a:r>
          </a:p>
          <a:p>
            <a:pPr>
              <a:lnSpc>
                <a:spcPct val="150000"/>
              </a:lnSpc>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Oftentimes this may include utilizing geographic location and resources that make participant recruitment convenient.  </a:t>
            </a:r>
          </a:p>
          <a:p>
            <a:pPr>
              <a:lnSpc>
                <a:spcPct val="150000"/>
              </a:lnSpc>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example of this would be a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lecturer</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who wanted to examine the perceptions of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lecturers </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about a policy change and decided to utilize a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university</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within the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county</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he or she work</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 to recruit participants. </a:t>
            </a:r>
          </a:p>
          <a:p>
            <a:pPr>
              <a:lnSpc>
                <a:spcPct val="150000"/>
              </a:lnSpc>
            </a:pPr>
            <a:r>
              <a:rPr kumimoji="0" lang="en-KE" altLang="en-KE" sz="220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next slide is Table </a:t>
            </a:r>
            <a:r>
              <a:rPr kumimoji="0" lang="en-US" altLang="en-KE" sz="220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Non-probability-based Qualitative Research Sampling Methods</a:t>
            </a:r>
            <a:r>
              <a:rPr lang="en-US" altLang="en-KE" sz="2200" dirty="0">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KE" sz="220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(Adopted from </a:t>
            </a:r>
            <a:r>
              <a:rPr kumimoji="0" lang="en-US" altLang="en-KE" sz="220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Jain &amp; Chetty (2020</a:t>
            </a:r>
            <a:endParaRPr lang="en-KE" sz="22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6829052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32115374-F6D7-D929-4F4F-9B1429E66647}"/>
              </a:ext>
            </a:extLst>
          </p:cNvPr>
          <p:cNvGraphicFramePr>
            <a:graphicFrameLocks noGrp="1"/>
          </p:cNvGraphicFramePr>
          <p:nvPr>
            <p:ph idx="1"/>
            <p:extLst>
              <p:ext uri="{D42A27DB-BD31-4B8C-83A1-F6EECF244321}">
                <p14:modId xmlns:p14="http://schemas.microsoft.com/office/powerpoint/2010/main" val="3932729082"/>
              </p:ext>
            </p:extLst>
          </p:nvPr>
        </p:nvGraphicFramePr>
        <p:xfrm>
          <a:off x="2160271" y="0"/>
          <a:ext cx="7917590" cy="7210441"/>
        </p:xfrm>
        <a:graphic>
          <a:graphicData uri="http://schemas.openxmlformats.org/drawingml/2006/table">
            <a:tbl>
              <a:tblPr firstRow="1" firstCol="1" bandRow="1">
                <a:tableStyleId>{5C22544A-7EE6-4342-B048-85BDC9FD1C3A}</a:tableStyleId>
              </a:tblPr>
              <a:tblGrid>
                <a:gridCol w="1583518">
                  <a:extLst>
                    <a:ext uri="{9D8B030D-6E8A-4147-A177-3AD203B41FA5}">
                      <a16:colId xmlns:a16="http://schemas.microsoft.com/office/drawing/2014/main" val="1296719419"/>
                    </a:ext>
                  </a:extLst>
                </a:gridCol>
                <a:gridCol w="1583518">
                  <a:extLst>
                    <a:ext uri="{9D8B030D-6E8A-4147-A177-3AD203B41FA5}">
                      <a16:colId xmlns:a16="http://schemas.microsoft.com/office/drawing/2014/main" val="3020230292"/>
                    </a:ext>
                  </a:extLst>
                </a:gridCol>
                <a:gridCol w="1583518">
                  <a:extLst>
                    <a:ext uri="{9D8B030D-6E8A-4147-A177-3AD203B41FA5}">
                      <a16:colId xmlns:a16="http://schemas.microsoft.com/office/drawing/2014/main" val="2138579028"/>
                    </a:ext>
                  </a:extLst>
                </a:gridCol>
                <a:gridCol w="1583518">
                  <a:extLst>
                    <a:ext uri="{9D8B030D-6E8A-4147-A177-3AD203B41FA5}">
                      <a16:colId xmlns:a16="http://schemas.microsoft.com/office/drawing/2014/main" val="3099522795"/>
                    </a:ext>
                  </a:extLst>
                </a:gridCol>
                <a:gridCol w="1583518">
                  <a:extLst>
                    <a:ext uri="{9D8B030D-6E8A-4147-A177-3AD203B41FA5}">
                      <a16:colId xmlns:a16="http://schemas.microsoft.com/office/drawing/2014/main" val="3897858055"/>
                    </a:ext>
                  </a:extLst>
                </a:gridCol>
              </a:tblGrid>
              <a:tr h="433950">
                <a:tc>
                  <a:txBody>
                    <a:bodyPr/>
                    <a:lstStyle/>
                    <a:p>
                      <a:pPr>
                        <a:spcBef>
                          <a:spcPts val="1125"/>
                        </a:spcBef>
                        <a:spcAft>
                          <a:spcPts val="1125"/>
                        </a:spcAft>
                      </a:pPr>
                      <a:r>
                        <a:rPr lang="en-KE" sz="900">
                          <a:effectLst/>
                        </a:rPr>
                        <a:t>Qualitative Research Sampling Method</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Sampling Type</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Meaning</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Applicable</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Example</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extLst>
                  <a:ext uri="{0D108BD9-81ED-4DB2-BD59-A6C34878D82A}">
                    <a16:rowId xmlns:a16="http://schemas.microsoft.com/office/drawing/2014/main" val="2803903425"/>
                  </a:ext>
                </a:extLst>
              </a:tr>
              <a:tr h="1272620">
                <a:tc>
                  <a:txBody>
                    <a:bodyPr/>
                    <a:lstStyle/>
                    <a:p>
                      <a:pPr>
                        <a:spcBef>
                          <a:spcPts val="1125"/>
                        </a:spcBef>
                        <a:spcAft>
                          <a:spcPts val="1125"/>
                        </a:spcAft>
                      </a:pPr>
                      <a:r>
                        <a:rPr lang="en-KE" sz="900">
                          <a:effectLst/>
                        </a:rPr>
                        <a:t>Non-Probability Sampling Method</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Convenience</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Selection of units which are convenient for the researcher to approach.</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Suitable for a large population.</a:t>
                      </a:r>
                      <a:br>
                        <a:rPr lang="en-KE" sz="900">
                          <a:effectLst/>
                        </a:rPr>
                      </a:br>
                      <a:r>
                        <a:rPr lang="en-KE" sz="900">
                          <a:effectLst/>
                        </a:rPr>
                        <a:t>Requires less time and money.</a:t>
                      </a:r>
                      <a:br>
                        <a:rPr lang="en-KE" sz="900">
                          <a:effectLst/>
                        </a:rPr>
                      </a:br>
                      <a:r>
                        <a:rPr lang="en-KE" sz="900">
                          <a:effectLst/>
                        </a:rPr>
                        <a:t>Don’t need to generalize the results.</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A study is done to know the perception of the Delhi NCR people about the cleanliness initiatives by the government. A sample of 200 people living nearby is collected. </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extLst>
                  <a:ext uri="{0D108BD9-81ED-4DB2-BD59-A6C34878D82A}">
                    <a16:rowId xmlns:a16="http://schemas.microsoft.com/office/drawing/2014/main" val="359822474"/>
                  </a:ext>
                </a:extLst>
              </a:tr>
              <a:tr h="1553622">
                <a:tc>
                  <a:txBody>
                    <a:bodyPr/>
                    <a:lstStyle/>
                    <a:p>
                      <a:pPr>
                        <a:spcBef>
                          <a:spcPts val="1125"/>
                        </a:spcBef>
                        <a:spcAft>
                          <a:spcPts val="1125"/>
                        </a:spcAft>
                      </a:pPr>
                      <a:r>
                        <a:rPr lang="en-KE" sz="900">
                          <a:effectLst/>
                        </a:rPr>
                        <a:t>Purposive</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Sample for the study is selected based on the perception or knowledge or judgement of the researcher about the required sample set. Thus, sample units are handpicked from the population.</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Suitable for a large population who are difficult to reach.</a:t>
                      </a:r>
                      <a:br>
                        <a:rPr lang="en-KE" sz="900">
                          <a:effectLst/>
                        </a:rPr>
                      </a:br>
                      <a:r>
                        <a:rPr lang="en-KE" sz="900">
                          <a:effectLst/>
                        </a:rPr>
                        <a:t>Preferred when the researcher has less time and money.</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A study needs to be done for knowing the perception of people about women empowerment. Thus, 100 females’ students from the nearby institution were approached and included in the study as the sample units. </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endParaRPr lang="en-KE" sz="900">
                        <a:effectLst/>
                        <a:latin typeface="Calibri" panose="020F0502020204030204" pitchFamily="34" charset="0"/>
                        <a:cs typeface="Times New Roman" panose="02020603050405020304" pitchFamily="18" charset="0"/>
                      </a:endParaRPr>
                    </a:p>
                  </a:txBody>
                  <a:tcPr marL="72540" marR="72540" marT="72540" marB="72540" anchor="ctr"/>
                </a:tc>
                <a:extLst>
                  <a:ext uri="{0D108BD9-81ED-4DB2-BD59-A6C34878D82A}">
                    <a16:rowId xmlns:a16="http://schemas.microsoft.com/office/drawing/2014/main" val="2087955233"/>
                  </a:ext>
                </a:extLst>
              </a:tr>
              <a:tr h="2115625">
                <a:tc>
                  <a:txBody>
                    <a:bodyPr/>
                    <a:lstStyle/>
                    <a:p>
                      <a:pPr>
                        <a:spcBef>
                          <a:spcPts val="1125"/>
                        </a:spcBef>
                        <a:spcAft>
                          <a:spcPts val="1125"/>
                        </a:spcAft>
                      </a:pPr>
                      <a:r>
                        <a:rPr lang="en-KE" sz="900">
                          <a:effectLst/>
                        </a:rPr>
                        <a:t>Quota</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Selection of the sample units from the different categories of people (male, female, youngsters, teenagers, or adult) formulated in the population-based on certain criteria (quota). These categories are defined as per researcher view on traits, features, or interest. Herein, the sample is selected from each category.</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Applicable when different characteristics are present in population i.e. groups could be formulated from the population.</a:t>
                      </a:r>
                      <a:br>
                        <a:rPr lang="en-KE" sz="900">
                          <a:effectLst/>
                        </a:rPr>
                      </a:br>
                      <a:r>
                        <a:rPr lang="en-KE" sz="900">
                          <a:effectLst/>
                        </a:rPr>
                        <a:t>Preferred when the researcher has less time and money.</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A study is done for collecting reviews of people about the cosmetic brand. Two categories are defined by the researcher i.e. male and female. Thus, placing a quota that the sample unit should be between 25-45 years, the sample of 100 people is selected.</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endParaRPr lang="en-KE" sz="900">
                        <a:effectLst/>
                        <a:latin typeface="Calibri" panose="020F0502020204030204" pitchFamily="34" charset="0"/>
                        <a:cs typeface="Times New Roman" panose="02020603050405020304" pitchFamily="18" charset="0"/>
                      </a:endParaRPr>
                    </a:p>
                  </a:txBody>
                  <a:tcPr marL="72540" marR="72540" marT="72540" marB="72540" anchor="ctr"/>
                </a:tc>
                <a:extLst>
                  <a:ext uri="{0D108BD9-81ED-4DB2-BD59-A6C34878D82A}">
                    <a16:rowId xmlns:a16="http://schemas.microsoft.com/office/drawing/2014/main" val="2029249701"/>
                  </a:ext>
                </a:extLst>
              </a:tr>
              <a:tr h="1834624">
                <a:tc>
                  <a:txBody>
                    <a:bodyPr/>
                    <a:lstStyle/>
                    <a:p>
                      <a:pPr>
                        <a:spcBef>
                          <a:spcPts val="1125"/>
                        </a:spcBef>
                        <a:spcAft>
                          <a:spcPts val="1125"/>
                        </a:spcAft>
                      </a:pPr>
                      <a:r>
                        <a:rPr lang="en-KE" sz="900">
                          <a:effectLst/>
                        </a:rPr>
                        <a:t>Snowball </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Selection of the sample units based on the network formulated by connecting with more units form the population. Herein, approached unit suggest researcher the other units which could be included in the study.</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Applicable when targeted population is very less Suitable when difficult to identify or locate a targeted population.</a:t>
                      </a:r>
                      <a:br>
                        <a:rPr lang="en-KE" sz="900">
                          <a:effectLst/>
                        </a:rPr>
                      </a:br>
                      <a:r>
                        <a:rPr lang="en-KE" sz="900">
                          <a:effectLst/>
                        </a:rPr>
                        <a:t>Suitable in the case when targeted population are not willing to disclose themselves.</a:t>
                      </a:r>
                      <a:br>
                        <a:rPr lang="en-KE" sz="900">
                          <a:effectLst/>
                        </a:rPr>
                      </a:br>
                      <a:r>
                        <a:rPr lang="en-KE" sz="900">
                          <a:effectLst/>
                        </a:rPr>
                        <a:t>Preferred when researcher has less time and money.</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pPr>
                        <a:spcBef>
                          <a:spcPts val="1125"/>
                        </a:spcBef>
                        <a:spcAft>
                          <a:spcPts val="1125"/>
                        </a:spcAft>
                      </a:pPr>
                      <a:r>
                        <a:rPr lang="en-KE" sz="900">
                          <a:effectLst/>
                        </a:rPr>
                        <a:t>A study is done based on the difficulties faced by undocumented immigrants. Thus, the researcher approach one such immigrant and by the help of him/her approach other immigrants for collecting information.</a:t>
                      </a:r>
                      <a:endParaRPr lang="en-KE" sz="900">
                        <a:effectLst/>
                        <a:latin typeface="Calibri" panose="020F0502020204030204" pitchFamily="34" charset="0"/>
                        <a:ea typeface="Calibri" panose="020F0502020204030204" pitchFamily="34" charset="0"/>
                        <a:cs typeface="Times New Roman" panose="02020603050405020304" pitchFamily="18" charset="0"/>
                      </a:endParaRPr>
                    </a:p>
                  </a:txBody>
                  <a:tcPr marL="72540" marR="72540" marT="72540" marB="72540" anchor="ctr"/>
                </a:tc>
                <a:tc>
                  <a:txBody>
                    <a:bodyPr/>
                    <a:lstStyle/>
                    <a:p>
                      <a:endParaRPr lang="en-KE" sz="900" dirty="0">
                        <a:effectLst/>
                        <a:latin typeface="Calibri" panose="020F0502020204030204" pitchFamily="34" charset="0"/>
                        <a:cs typeface="Times New Roman" panose="02020603050405020304" pitchFamily="18" charset="0"/>
                      </a:endParaRPr>
                    </a:p>
                  </a:txBody>
                  <a:tcPr marL="72540" marR="72540" marT="72540" marB="72540" anchor="ctr"/>
                </a:tc>
                <a:extLst>
                  <a:ext uri="{0D108BD9-81ED-4DB2-BD59-A6C34878D82A}">
                    <a16:rowId xmlns:a16="http://schemas.microsoft.com/office/drawing/2014/main" val="3081230322"/>
                  </a:ext>
                </a:extLst>
              </a:tr>
            </a:tbl>
          </a:graphicData>
        </a:graphic>
      </p:graphicFrame>
    </p:spTree>
    <p:extLst>
      <p:ext uri="{BB962C8B-B14F-4D97-AF65-F5344CB8AC3E}">
        <p14:creationId xmlns:p14="http://schemas.microsoft.com/office/powerpoint/2010/main" val="29937595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5E5B4-741E-EF0B-A41D-2111341568B3}"/>
              </a:ext>
            </a:extLst>
          </p:cNvPr>
          <p:cNvSpPr>
            <a:spLocks noGrp="1"/>
          </p:cNvSpPr>
          <p:nvPr>
            <p:ph type="title"/>
          </p:nvPr>
        </p:nvSpPr>
        <p:spPr>
          <a:xfrm>
            <a:off x="1069848" y="484632"/>
            <a:ext cx="10058400" cy="1287018"/>
          </a:xfrm>
        </p:spPr>
        <p:txBody>
          <a:bodyPr>
            <a:normAutofit fontScale="90000"/>
          </a:bodyPr>
          <a:lstStyle/>
          <a:p>
            <a:pPr>
              <a:spcBef>
                <a:spcPts val="600"/>
              </a:spcBef>
              <a:spcAft>
                <a:spcPts val="600"/>
              </a:spcAft>
            </a:pPr>
            <a:br>
              <a:rPr lang="en-US" sz="4000" b="1" dirty="0">
                <a:solidFill>
                  <a:srgbClr val="000000"/>
                </a:solidFill>
                <a:effectLst/>
                <a:latin typeface="Times New Roman" panose="02020603050405020304" pitchFamily="18" charset="0"/>
                <a:ea typeface="Times New Roman" panose="02020603050405020304" pitchFamily="18" charset="0"/>
              </a:rPr>
            </a:br>
            <a:br>
              <a:rPr lang="en-US" sz="4000" b="1" dirty="0">
                <a:solidFill>
                  <a:srgbClr val="000000"/>
                </a:solidFill>
                <a:effectLst/>
                <a:latin typeface="Times New Roman" panose="02020603050405020304" pitchFamily="18" charset="0"/>
                <a:ea typeface="Times New Roman" panose="02020603050405020304" pitchFamily="18" charset="0"/>
              </a:rPr>
            </a:br>
            <a:br>
              <a:rPr lang="en-US" sz="4000" b="1" dirty="0">
                <a:solidFill>
                  <a:srgbClr val="000000"/>
                </a:solidFill>
                <a:effectLst/>
                <a:latin typeface="Times New Roman" panose="02020603050405020304" pitchFamily="18" charset="0"/>
                <a:ea typeface="Times New Roman" panose="02020603050405020304" pitchFamily="18" charset="0"/>
              </a:rPr>
            </a:br>
            <a:r>
              <a:rPr lang="en-US" sz="3600" b="1" dirty="0">
                <a:solidFill>
                  <a:srgbClr val="000000"/>
                </a:solidFill>
                <a:effectLst/>
                <a:latin typeface="Times New Roman" panose="02020603050405020304" pitchFamily="18" charset="0"/>
                <a:ea typeface="Times New Roman" panose="02020603050405020304" pitchFamily="18" charset="0"/>
              </a:rPr>
              <a:t>Summary of Qualitative Sampling Techniques and Sample Sizes</a:t>
            </a:r>
            <a:br>
              <a:rPr lang="en-KE" sz="3600" b="1" dirty="0">
                <a:effectLst/>
                <a:latin typeface="Times New Roman" panose="02020603050405020304" pitchFamily="18" charset="0"/>
                <a:ea typeface="Times New Roman" panose="02020603050405020304" pitchFamily="18" charset="0"/>
              </a:rPr>
            </a:br>
            <a:r>
              <a:rPr lang="en-KE" sz="5400" b="1" dirty="0">
                <a:solidFill>
                  <a:srgbClr val="000000"/>
                </a:solidFill>
                <a:effectLst/>
                <a:latin typeface="Times New Roman" panose="02020603050405020304" pitchFamily="18" charset="0"/>
                <a:ea typeface="Times New Roman" panose="02020603050405020304" pitchFamily="18" charset="0"/>
              </a:rPr>
              <a:t> </a:t>
            </a:r>
            <a:br>
              <a:rPr lang="en-KE" sz="5400"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68CDB448-2082-2A6B-52F6-26E5E91B2207}"/>
              </a:ext>
            </a:extLst>
          </p:cNvPr>
          <p:cNvSpPr>
            <a:spLocks noGrp="1"/>
          </p:cNvSpPr>
          <p:nvPr>
            <p:ph idx="1"/>
          </p:nvPr>
        </p:nvSpPr>
        <p:spPr>
          <a:xfrm>
            <a:off x="1069848" y="1874520"/>
            <a:ext cx="10058400" cy="4297680"/>
          </a:xfrm>
        </p:spPr>
        <p:txBody>
          <a:bodyPr>
            <a:normAutofit fontScale="77500" lnSpcReduction="20000"/>
          </a:bodyPr>
          <a:lstStyle/>
          <a:p>
            <a:pPr>
              <a:lnSpc>
                <a:spcPct val="160000"/>
              </a:lnSpc>
              <a:spcBef>
                <a:spcPts val="0"/>
              </a:spcBef>
            </a:pPr>
            <a:r>
              <a:rPr lang="en-KE" sz="2600" b="1" dirty="0">
                <a:solidFill>
                  <a:srgbClr val="000000"/>
                </a:solidFill>
                <a:effectLst/>
                <a:latin typeface="Times New Roman" panose="02020603050405020304" pitchFamily="18" charset="0"/>
                <a:ea typeface="Times New Roman" panose="02020603050405020304" pitchFamily="18" charset="0"/>
              </a:rPr>
              <a:t>Convenience sample</a:t>
            </a:r>
            <a:r>
              <a:rPr lang="en-KE" sz="2600" dirty="0">
                <a:solidFill>
                  <a:srgbClr val="000000"/>
                </a:solidFill>
                <a:effectLst/>
                <a:latin typeface="Times New Roman" panose="02020603050405020304" pitchFamily="18" charset="0"/>
                <a:ea typeface="Times New Roman" panose="02020603050405020304" pitchFamily="18" charset="0"/>
              </a:rPr>
              <a:t>– researcher gathers data from whatever cases happen to be convenient</a:t>
            </a:r>
            <a:endParaRPr lang="en-KE" sz="2600" dirty="0">
              <a:effectLst/>
              <a:latin typeface="Times New Roman" panose="02020603050405020304" pitchFamily="18" charset="0"/>
              <a:ea typeface="Times New Roman" panose="02020603050405020304" pitchFamily="18" charset="0"/>
            </a:endParaRPr>
          </a:p>
          <a:p>
            <a:pPr>
              <a:lnSpc>
                <a:spcPct val="160000"/>
              </a:lnSpc>
              <a:spcBef>
                <a:spcPts val="0"/>
              </a:spcBef>
            </a:pPr>
            <a:r>
              <a:rPr lang="en-KE" sz="2600" b="1" dirty="0">
                <a:solidFill>
                  <a:srgbClr val="000000"/>
                </a:solidFill>
                <a:effectLst/>
                <a:latin typeface="Times New Roman" panose="02020603050405020304" pitchFamily="18" charset="0"/>
                <a:ea typeface="Times New Roman" panose="02020603050405020304" pitchFamily="18" charset="0"/>
              </a:rPr>
              <a:t>Nonprobability sampling</a:t>
            </a:r>
            <a:r>
              <a:rPr lang="en-KE" sz="2600" dirty="0">
                <a:solidFill>
                  <a:srgbClr val="000000"/>
                </a:solidFill>
                <a:effectLst/>
                <a:latin typeface="Times New Roman" panose="02020603050405020304" pitchFamily="18" charset="0"/>
                <a:ea typeface="Times New Roman" panose="02020603050405020304" pitchFamily="18" charset="0"/>
              </a:rPr>
              <a:t>– sampling techniques for which a person’s likelihood of being selected for membership in the sample is unknown</a:t>
            </a:r>
            <a:endParaRPr lang="en-KE" sz="2600" dirty="0">
              <a:effectLst/>
              <a:latin typeface="Times New Roman" panose="02020603050405020304" pitchFamily="18" charset="0"/>
              <a:ea typeface="Times New Roman" panose="02020603050405020304" pitchFamily="18" charset="0"/>
            </a:endParaRPr>
          </a:p>
          <a:p>
            <a:pPr>
              <a:lnSpc>
                <a:spcPct val="160000"/>
              </a:lnSpc>
              <a:spcBef>
                <a:spcPts val="0"/>
              </a:spcBef>
            </a:pPr>
            <a:r>
              <a:rPr lang="en-KE" sz="2600" b="1" dirty="0">
                <a:solidFill>
                  <a:srgbClr val="000000"/>
                </a:solidFill>
                <a:effectLst/>
                <a:latin typeface="Times New Roman" panose="02020603050405020304" pitchFamily="18" charset="0"/>
                <a:ea typeface="Times New Roman" panose="02020603050405020304" pitchFamily="18" charset="0"/>
              </a:rPr>
              <a:t>Purposive sample</a:t>
            </a:r>
            <a:r>
              <a:rPr lang="en-KE" sz="2600" dirty="0">
                <a:solidFill>
                  <a:srgbClr val="000000"/>
                </a:solidFill>
                <a:effectLst/>
                <a:latin typeface="Times New Roman" panose="02020603050405020304" pitchFamily="18" charset="0"/>
                <a:ea typeface="Times New Roman" panose="02020603050405020304" pitchFamily="18" charset="0"/>
              </a:rPr>
              <a:t>– when a researcher seeks out participants with specific characteristics</a:t>
            </a:r>
            <a:endParaRPr lang="en-KE" sz="2600" dirty="0">
              <a:effectLst/>
              <a:latin typeface="Times New Roman" panose="02020603050405020304" pitchFamily="18" charset="0"/>
              <a:ea typeface="Times New Roman" panose="02020603050405020304" pitchFamily="18" charset="0"/>
            </a:endParaRPr>
          </a:p>
          <a:p>
            <a:pPr>
              <a:lnSpc>
                <a:spcPct val="160000"/>
              </a:lnSpc>
              <a:spcBef>
                <a:spcPts val="0"/>
              </a:spcBef>
            </a:pPr>
            <a:r>
              <a:rPr lang="en-KE" sz="2600" b="1" dirty="0">
                <a:solidFill>
                  <a:srgbClr val="000000"/>
                </a:solidFill>
                <a:effectLst/>
                <a:latin typeface="Times New Roman" panose="02020603050405020304" pitchFamily="18" charset="0"/>
                <a:ea typeface="Times New Roman" panose="02020603050405020304" pitchFamily="18" charset="0"/>
              </a:rPr>
              <a:t>Quota sample</a:t>
            </a:r>
            <a:r>
              <a:rPr lang="en-KE" sz="2600" dirty="0">
                <a:solidFill>
                  <a:srgbClr val="000000"/>
                </a:solidFill>
                <a:effectLst/>
                <a:latin typeface="Times New Roman" panose="02020603050405020304" pitchFamily="18" charset="0"/>
                <a:ea typeface="Times New Roman" panose="02020603050405020304" pitchFamily="18" charset="0"/>
              </a:rPr>
              <a:t>– when a researcher selects cases from within several different subgroups</a:t>
            </a:r>
            <a:endParaRPr lang="en-KE" sz="2600" dirty="0">
              <a:effectLst/>
              <a:latin typeface="Times New Roman" panose="02020603050405020304" pitchFamily="18" charset="0"/>
              <a:ea typeface="Times New Roman" panose="02020603050405020304" pitchFamily="18" charset="0"/>
            </a:endParaRPr>
          </a:p>
          <a:p>
            <a:pPr>
              <a:lnSpc>
                <a:spcPct val="160000"/>
              </a:lnSpc>
              <a:spcBef>
                <a:spcPts val="0"/>
              </a:spcBef>
            </a:pPr>
            <a:r>
              <a:rPr lang="en-KE" sz="2600" b="1" dirty="0">
                <a:solidFill>
                  <a:srgbClr val="000000"/>
                </a:solidFill>
                <a:effectLst/>
                <a:latin typeface="Times New Roman" panose="02020603050405020304" pitchFamily="18" charset="0"/>
                <a:ea typeface="Times New Roman" panose="02020603050405020304" pitchFamily="18" charset="0"/>
              </a:rPr>
              <a:t>Snowball sample</a:t>
            </a:r>
            <a:r>
              <a:rPr lang="en-KE" sz="2600" dirty="0">
                <a:solidFill>
                  <a:srgbClr val="000000"/>
                </a:solidFill>
                <a:effectLst/>
                <a:latin typeface="Times New Roman" panose="02020603050405020304" pitchFamily="18" charset="0"/>
                <a:ea typeface="Times New Roman" panose="02020603050405020304" pitchFamily="18" charset="0"/>
              </a:rPr>
              <a:t>– when a researcher relies on participant referrals to recruit new participants</a:t>
            </a:r>
            <a:endParaRPr lang="en-KE" sz="26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34140777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5F435-028E-4C85-5601-67F3A2114E5D}"/>
              </a:ext>
            </a:extLst>
          </p:cNvPr>
          <p:cNvSpPr>
            <a:spLocks noGrp="1"/>
          </p:cNvSpPr>
          <p:nvPr>
            <p:ph type="title"/>
          </p:nvPr>
        </p:nvSpPr>
        <p:spPr>
          <a:xfrm>
            <a:off x="1069848" y="484632"/>
            <a:ext cx="10058400" cy="955548"/>
          </a:xfrm>
        </p:spPr>
        <p:txBody>
          <a:bodyPr>
            <a:normAutofit fontScale="90000"/>
          </a:bodyPr>
          <a:lstStyle/>
          <a:p>
            <a:b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Summary</a:t>
            </a:r>
            <a:br>
              <a:rPr lang="en-KE" sz="4000" dirty="0">
                <a:effectLst/>
                <a:latin typeface="Calibri" panose="020F0502020204030204" pitchFamily="34" charset="0"/>
                <a:ea typeface="Calibri" panose="020F0502020204030204" pitchFamily="34" charset="0"/>
                <a:cs typeface="Times New Roman" panose="02020603050405020304" pitchFamily="18" charset="0"/>
              </a:rPr>
            </a:br>
            <a:endParaRPr lang="en-KE" sz="4000" dirty="0"/>
          </a:p>
        </p:txBody>
      </p:sp>
      <p:sp>
        <p:nvSpPr>
          <p:cNvPr id="3" name="Content Placeholder 2">
            <a:extLst>
              <a:ext uri="{FF2B5EF4-FFF2-40B4-BE49-F238E27FC236}">
                <a16:creationId xmlns:a16="http://schemas.microsoft.com/office/drawing/2014/main" id="{068A66B2-2288-3324-6C6C-701E1F330FF1}"/>
              </a:ext>
            </a:extLst>
          </p:cNvPr>
          <p:cNvSpPr>
            <a:spLocks noGrp="1"/>
          </p:cNvSpPr>
          <p:nvPr>
            <p:ph idx="1"/>
          </p:nvPr>
        </p:nvSpPr>
        <p:spPr>
          <a:xfrm>
            <a:off x="1069848" y="1440180"/>
            <a:ext cx="10058400" cy="4732020"/>
          </a:xfrm>
        </p:spPr>
        <p:txBody>
          <a:bodyPr/>
          <a:lstStyle/>
          <a:p>
            <a:pPr marL="0" indent="0">
              <a:lnSpc>
                <a:spcPct val="150000"/>
              </a:lnSpc>
              <a:buNone/>
            </a:pPr>
            <a:r>
              <a:rPr lang="en-US" sz="2200" dirty="0">
                <a:solidFill>
                  <a:srgbClr val="000000"/>
                </a:solidFill>
                <a:effectLst/>
                <a:latin typeface="Times New Roman" panose="02020603050405020304" pitchFamily="18" charset="0"/>
                <a:ea typeface="Times New Roman" panose="02020603050405020304" pitchFamily="18" charset="0"/>
              </a:rPr>
              <a:t>In this lesson, we have focused on the following:</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rPr>
              <a:t>Defining what a population is in research.</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rPr>
              <a:t>Defining what a sample size is in research.</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rPr>
              <a:t>Discussing probability sampling techniques used in quantitative research.</a:t>
            </a:r>
            <a:endParaRPr lang="en-KE" sz="22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Symbol" pitchFamily="2" charset="2"/>
              <a:buChar char=""/>
            </a:pPr>
            <a:r>
              <a:rPr lang="en-US" sz="2200" dirty="0">
                <a:solidFill>
                  <a:srgbClr val="000000"/>
                </a:solidFill>
                <a:effectLst/>
                <a:latin typeface="Times New Roman" panose="02020603050405020304" pitchFamily="18" charset="0"/>
                <a:ea typeface="Times New Roman" panose="02020603050405020304" pitchFamily="18" charset="0"/>
              </a:rPr>
              <a:t>Discussing non-probability sampling techniques used in qualitative research.</a:t>
            </a:r>
            <a:endParaRPr lang="en-KE" sz="22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5689959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89EB7-91D4-C3E2-9F40-C37D3D60B8B5}"/>
              </a:ext>
            </a:extLst>
          </p:cNvPr>
          <p:cNvSpPr>
            <a:spLocks noGrp="1"/>
          </p:cNvSpPr>
          <p:nvPr>
            <p:ph type="title"/>
          </p:nvPr>
        </p:nvSpPr>
        <p:spPr>
          <a:xfrm>
            <a:off x="1069848" y="484632"/>
            <a:ext cx="10058400" cy="772668"/>
          </a:xfrm>
        </p:spPr>
        <p:txBody>
          <a:bodyPr>
            <a:normAutofit fontScale="90000"/>
          </a:bodyPr>
          <a:lstStyle/>
          <a:p>
            <a:b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b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4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References</a:t>
            </a:r>
            <a:br>
              <a:rPr lang="en-KE" sz="5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15D214FC-7F65-1B81-7568-DC20F992FF96}"/>
              </a:ext>
            </a:extLst>
          </p:cNvPr>
          <p:cNvSpPr>
            <a:spLocks noGrp="1"/>
          </p:cNvSpPr>
          <p:nvPr>
            <p:ph idx="1"/>
          </p:nvPr>
        </p:nvSpPr>
        <p:spPr>
          <a:xfrm>
            <a:off x="1069848" y="1520190"/>
            <a:ext cx="10058400" cy="4652010"/>
          </a:xfrm>
        </p:spPr>
        <p:txBody>
          <a:bodyPr>
            <a:normAutofit fontScale="92500"/>
          </a:bodyPr>
          <a:lstStyle/>
          <a:p>
            <a:pPr marL="0" indent="0">
              <a:lnSpc>
                <a:spcPct val="150000"/>
              </a:lnSpc>
              <a:spcBef>
                <a:spcPts val="0"/>
              </a:spcBef>
              <a:buNone/>
            </a:pP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Ajuoga, M., Echaune, M., Maiyo, J., Mwangi, S., Odek, A., Kipkenei, S. Awour, D., &amp; Andiema, N. (2023). </a:t>
            </a:r>
            <a:r>
              <a:rPr lang="en-KE"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Social Science in the New Era.</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Aura Publishers.</a:t>
            </a:r>
            <a:endParaRPr lang="en-KE"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spcBef>
                <a:spcPts val="0"/>
              </a:spcBef>
              <a:buNone/>
            </a:pP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Sampling in Quantitative Research. (2018). </a:t>
            </a:r>
            <a:r>
              <a:rPr lang="en-US" sz="24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Scientific Inquiry in Social Work.</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US" sz="24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https://pressbooks.pub/scientificinquiryinsocialwork/chapter/10-3-sampling-in-quantitative-research/</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Jain, R. &amp; Chetty, P. (2020). What are quantitative research sampling methods?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4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https://www.projectguru.in/what-are-quantitative-research-sampling-methods/</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Bef>
                <a:spcPts val="0"/>
              </a:spcBef>
              <a:buNone/>
            </a:pP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0885252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026C7-BB75-D413-CAA5-C05E5A520C3D}"/>
              </a:ext>
            </a:extLst>
          </p:cNvPr>
          <p:cNvSpPr>
            <a:spLocks noGrp="1"/>
          </p:cNvSpPr>
          <p:nvPr>
            <p:ph type="title"/>
          </p:nvPr>
        </p:nvSpPr>
        <p:spPr>
          <a:xfrm>
            <a:off x="1069848" y="484632"/>
            <a:ext cx="10058400" cy="864108"/>
          </a:xfrm>
        </p:spPr>
        <p:txBody>
          <a:bodyPr/>
          <a:lstStyle/>
          <a:p>
            <a:pPr algn="ctr"/>
            <a:r>
              <a:rPr lang="en-KE" dirty="0"/>
              <a:t>Quiz</a:t>
            </a:r>
          </a:p>
        </p:txBody>
      </p:sp>
      <p:sp>
        <p:nvSpPr>
          <p:cNvPr id="3" name="Content Placeholder 2">
            <a:extLst>
              <a:ext uri="{FF2B5EF4-FFF2-40B4-BE49-F238E27FC236}">
                <a16:creationId xmlns:a16="http://schemas.microsoft.com/office/drawing/2014/main" id="{BFCF0D77-0679-05DC-08C6-E368E385DBD5}"/>
              </a:ext>
            </a:extLst>
          </p:cNvPr>
          <p:cNvSpPr>
            <a:spLocks noGrp="1"/>
          </p:cNvSpPr>
          <p:nvPr>
            <p:ph idx="1"/>
          </p:nvPr>
        </p:nvSpPr>
        <p:spPr>
          <a:xfrm>
            <a:off x="1069848" y="1520190"/>
            <a:ext cx="10058400" cy="4652010"/>
          </a:xfrm>
        </p:spPr>
        <p:txBody>
          <a:bodyPr>
            <a:normAutofit/>
          </a:bodyPr>
          <a:lstStyle/>
          <a:p>
            <a:pPr marL="0" indent="0">
              <a:buNone/>
            </a:pPr>
            <a:r>
              <a:rPr lang="en-KE" sz="2200" dirty="0">
                <a:latin typeface="Times New Roman" panose="02020603050405020304" pitchFamily="18" charset="0"/>
                <a:cs typeface="Times New Roman" panose="02020603050405020304" pitchFamily="18" charset="0"/>
              </a:rPr>
              <a:t>1. Discuss the term Population.</a:t>
            </a:r>
          </a:p>
          <a:p>
            <a:endParaRPr lang="en-KE" sz="2200" dirty="0">
              <a:latin typeface="Times New Roman" panose="02020603050405020304" pitchFamily="18" charset="0"/>
              <a:cs typeface="Times New Roman" panose="02020603050405020304" pitchFamily="18" charset="0"/>
            </a:endParaRPr>
          </a:p>
          <a:p>
            <a:pPr marL="0" indent="0">
              <a:buNone/>
            </a:pPr>
            <a:r>
              <a:rPr lang="en-KE" sz="2200" dirty="0">
                <a:latin typeface="Times New Roman" panose="02020603050405020304" pitchFamily="18" charset="0"/>
                <a:cs typeface="Times New Roman" panose="02020603050405020304" pitchFamily="18" charset="0"/>
              </a:rPr>
              <a:t>2. What is Sampling in Research.</a:t>
            </a:r>
          </a:p>
          <a:p>
            <a:endParaRPr lang="en-KE" sz="2200" dirty="0">
              <a:latin typeface="Times New Roman" panose="02020603050405020304" pitchFamily="18" charset="0"/>
              <a:cs typeface="Times New Roman" panose="02020603050405020304" pitchFamily="18" charset="0"/>
            </a:endParaRPr>
          </a:p>
          <a:p>
            <a:pPr marL="0" indent="0">
              <a:buNone/>
            </a:pPr>
            <a:r>
              <a:rPr lang="en-GB" sz="2200" dirty="0">
                <a:latin typeface="Times New Roman" panose="02020603050405020304" pitchFamily="18" charset="0"/>
                <a:cs typeface="Times New Roman" panose="02020603050405020304" pitchFamily="18" charset="0"/>
              </a:rPr>
              <a:t>3. L</a:t>
            </a:r>
            <a:r>
              <a:rPr lang="en-KE" sz="2200" dirty="0">
                <a:latin typeface="Times New Roman" panose="02020603050405020304" pitchFamily="18" charset="0"/>
                <a:cs typeface="Times New Roman" panose="02020603050405020304" pitchFamily="18" charset="0"/>
              </a:rPr>
              <a:t>ist the Quantitative Sampling Techniques.</a:t>
            </a:r>
          </a:p>
          <a:p>
            <a:endParaRPr lang="en-KE" sz="2200" dirty="0">
              <a:latin typeface="Times New Roman" panose="02020603050405020304" pitchFamily="18" charset="0"/>
              <a:cs typeface="Times New Roman" panose="02020603050405020304" pitchFamily="18" charset="0"/>
            </a:endParaRPr>
          </a:p>
          <a:p>
            <a:pPr marL="0" indent="0">
              <a:buNone/>
            </a:pPr>
            <a:r>
              <a:rPr lang="en-KE" sz="2200" dirty="0">
                <a:latin typeface="Times New Roman" panose="02020603050405020304" pitchFamily="18" charset="0"/>
                <a:cs typeface="Times New Roman" panose="02020603050405020304" pitchFamily="18" charset="0"/>
              </a:rPr>
              <a:t>4. List the Qulitative Sampling Techniques.</a:t>
            </a:r>
          </a:p>
        </p:txBody>
      </p:sp>
    </p:spTree>
    <p:extLst>
      <p:ext uri="{BB962C8B-B14F-4D97-AF65-F5344CB8AC3E}">
        <p14:creationId xmlns:p14="http://schemas.microsoft.com/office/powerpoint/2010/main" val="76461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A6BBD-E7AA-329F-1A86-4751A811F912}"/>
              </a:ext>
            </a:extLst>
          </p:cNvPr>
          <p:cNvSpPr>
            <a:spLocks noGrp="1"/>
          </p:cNvSpPr>
          <p:nvPr>
            <p:ph type="title"/>
          </p:nvPr>
        </p:nvSpPr>
        <p:spPr>
          <a:xfrm>
            <a:off x="1069848" y="484632"/>
            <a:ext cx="10058400" cy="955548"/>
          </a:xfrm>
        </p:spPr>
        <p:txBody>
          <a:bodyPr/>
          <a:lstStyle/>
          <a:p>
            <a:r>
              <a:rPr lang="en-KE" dirty="0"/>
              <a:t>Quiz ANSWERS</a:t>
            </a:r>
          </a:p>
        </p:txBody>
      </p:sp>
      <p:sp>
        <p:nvSpPr>
          <p:cNvPr id="3" name="Content Placeholder 2">
            <a:extLst>
              <a:ext uri="{FF2B5EF4-FFF2-40B4-BE49-F238E27FC236}">
                <a16:creationId xmlns:a16="http://schemas.microsoft.com/office/drawing/2014/main" id="{D2B8BBC8-855C-42A1-42A1-88C861455AB3}"/>
              </a:ext>
            </a:extLst>
          </p:cNvPr>
          <p:cNvSpPr>
            <a:spLocks noGrp="1"/>
          </p:cNvSpPr>
          <p:nvPr>
            <p:ph idx="1"/>
          </p:nvPr>
        </p:nvSpPr>
        <p:spPr>
          <a:xfrm>
            <a:off x="1069848" y="1440180"/>
            <a:ext cx="10058400" cy="4732020"/>
          </a:xfrm>
        </p:spPr>
        <p:txBody>
          <a:bodyPr/>
          <a:lstStyle/>
          <a:p>
            <a:pPr marL="457200" indent="-457200">
              <a:buAutoNum type="arabicPeriod"/>
            </a:pPr>
            <a:r>
              <a:rPr lang="en-KE" sz="2000" b="1" dirty="0">
                <a:latin typeface="Times New Roman" panose="02020603050405020304" pitchFamily="18" charset="0"/>
                <a:cs typeface="Times New Roman" panose="02020603050405020304" pitchFamily="18" charset="0"/>
              </a:rPr>
              <a:t>Discuss the term Population.</a:t>
            </a:r>
          </a:p>
          <a:p>
            <a:pPr marL="0" indent="0">
              <a:buNone/>
            </a:pPr>
            <a:endParaRPr lang="en-KE" sz="2000" dirty="0">
              <a:latin typeface="Times New Roman" panose="02020603050405020304" pitchFamily="18" charset="0"/>
              <a:cs typeface="Times New Roman" panose="02020603050405020304" pitchFamily="18" charset="0"/>
            </a:endParaRPr>
          </a:p>
          <a:p>
            <a:pPr marL="0" indent="0">
              <a:lnSpc>
                <a:spcPct val="150000"/>
              </a:lnSpc>
              <a:spcBef>
                <a:spcPts val="0"/>
              </a:spcBef>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a:t>
            </a:r>
            <a:r>
              <a:rPr lang="en-KE" sz="20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population</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can be defined as all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people or items with the characteristics that one wishes to study. The </a:t>
            </a: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unit of analysis</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person, group, organisation, country, object, or any other entity that you wish to draw scientific inferences about. </a:t>
            </a:r>
          </a:p>
          <a:p>
            <a:pPr marL="0" indent="0">
              <a:lnSpc>
                <a:spcPct val="150000"/>
              </a:lnSpc>
              <a:spcBef>
                <a:spcPts val="0"/>
              </a:spcBef>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Sometimes the population is obvious. For example, if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university</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wants to determine whether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students have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met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graduation</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requirements or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not, in this case,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population consists of the entire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group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of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students who have applied for graduation</a:t>
            </a:r>
            <a:endParaRPr lang="en-KE" dirty="0"/>
          </a:p>
        </p:txBody>
      </p:sp>
    </p:spTree>
    <p:extLst>
      <p:ext uri="{BB962C8B-B14F-4D97-AF65-F5344CB8AC3E}">
        <p14:creationId xmlns:p14="http://schemas.microsoft.com/office/powerpoint/2010/main" val="20037378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46804D-3507-8553-1769-3D8A7C04EF64}"/>
              </a:ext>
            </a:extLst>
          </p:cNvPr>
          <p:cNvSpPr>
            <a:spLocks noGrp="1"/>
          </p:cNvSpPr>
          <p:nvPr>
            <p:ph idx="1"/>
          </p:nvPr>
        </p:nvSpPr>
        <p:spPr>
          <a:xfrm>
            <a:off x="1069848" y="514350"/>
            <a:ext cx="10058400" cy="5657850"/>
          </a:xfrm>
        </p:spPr>
        <p:txBody>
          <a:bodyPr/>
          <a:lstStyle/>
          <a:p>
            <a:pPr marL="0" indent="0">
              <a:buNone/>
            </a:pPr>
            <a:r>
              <a:rPr lang="en-KE" sz="2000" b="1" dirty="0">
                <a:latin typeface="Times New Roman" panose="02020603050405020304" pitchFamily="18" charset="0"/>
                <a:cs typeface="Times New Roman" panose="02020603050405020304" pitchFamily="18" charset="0"/>
              </a:rPr>
              <a:t>2. What is Sampling in Research?</a:t>
            </a:r>
          </a:p>
          <a:p>
            <a:pPr algn="just">
              <a:lnSpc>
                <a:spcPct val="150000"/>
              </a:lnSpc>
            </a:pP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Sampling</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is the process of selecting a subse</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 or a </a:t>
            </a: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sample</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a population of interest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from whom the researcher is going to collect data</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50000"/>
              </a:lnSpc>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Social science research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requires that we</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infer patterns of behaviours within specific populations.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Studying</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entire populations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may not be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feasib</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may turn out to be very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cost</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ly</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therefore it is necessary to</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select a representative sample from the population of interest for observation and analysis. </a:t>
            </a:r>
          </a:p>
          <a:p>
            <a:pPr algn="just">
              <a:lnSpc>
                <a:spcPct val="150000"/>
              </a:lnSpc>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sample that is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selected should be </a:t>
            </a: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representative of the </a:t>
            </a: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entire </a:t>
            </a:r>
            <a:r>
              <a:rPr lang="en-KE"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population</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so that the inferences derived from the sample can be generalised back to the population of interest. </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42054478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6CFF87-DF5B-DB6A-3D7F-AFEE7DB7C41A}"/>
              </a:ext>
            </a:extLst>
          </p:cNvPr>
          <p:cNvSpPr>
            <a:spLocks noGrp="1"/>
          </p:cNvSpPr>
          <p:nvPr>
            <p:ph idx="1"/>
          </p:nvPr>
        </p:nvSpPr>
        <p:spPr>
          <a:xfrm>
            <a:off x="1066800" y="989838"/>
            <a:ext cx="10058400" cy="4816602"/>
          </a:xfrm>
        </p:spPr>
        <p:txBody>
          <a:bodyPr/>
          <a:lstStyle/>
          <a:p>
            <a:pPr marL="0" indent="0">
              <a:buNone/>
            </a:pPr>
            <a:r>
              <a:rPr lang="en-GB" sz="2000" b="1" dirty="0">
                <a:latin typeface="Times New Roman" panose="02020603050405020304" pitchFamily="18" charset="0"/>
                <a:cs typeface="Times New Roman" panose="02020603050405020304" pitchFamily="18" charset="0"/>
              </a:rPr>
              <a:t>3. L</a:t>
            </a:r>
            <a:r>
              <a:rPr lang="en-KE" sz="2000" b="1" dirty="0">
                <a:latin typeface="Times New Roman" panose="02020603050405020304" pitchFamily="18" charset="0"/>
                <a:cs typeface="Times New Roman" panose="02020603050405020304" pitchFamily="18" charset="0"/>
              </a:rPr>
              <a:t>ist the Quantitative Sampling Techniques.</a:t>
            </a:r>
          </a:p>
          <a:p>
            <a:pPr marL="0" indent="0">
              <a:lnSpc>
                <a:spcPct val="150000"/>
              </a:lnSpc>
              <a:buNone/>
            </a:pP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 are four main types of </a:t>
            </a:r>
            <a:r>
              <a:rPr lang="en-GB"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probability sampling: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tabLst>
                <a:tab pos="457200" algn="l"/>
              </a:tabLst>
            </a:pP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Simple Random Sampling</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tabLst>
                <a:tab pos="457200" algn="l"/>
              </a:tabLst>
            </a:pP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Systematic Sampling</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tabLst>
                <a:tab pos="457200" algn="l"/>
              </a:tabLst>
            </a:pP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Stratified Sampling</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tabLst>
                <a:tab pos="457200" algn="l"/>
              </a:tabLst>
            </a:pPr>
            <a:r>
              <a:rPr lang="en-GB"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Cluster Sampling</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000" dirty="0">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620323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0A7BC3-D166-685D-43FE-A5A3DBEBBB41}"/>
              </a:ext>
            </a:extLst>
          </p:cNvPr>
          <p:cNvSpPr>
            <a:spLocks noGrp="1"/>
          </p:cNvSpPr>
          <p:nvPr>
            <p:ph idx="1"/>
          </p:nvPr>
        </p:nvSpPr>
        <p:spPr>
          <a:xfrm>
            <a:off x="1069848" y="811530"/>
            <a:ext cx="10058400" cy="5360670"/>
          </a:xfrm>
        </p:spPr>
        <p:txBody>
          <a:bodyPr/>
          <a:lstStyle/>
          <a:p>
            <a:pPr marL="0" indent="0">
              <a:buNone/>
            </a:pPr>
            <a:r>
              <a:rPr lang="en-KE" sz="2000" b="1" dirty="0">
                <a:latin typeface="Times New Roman" panose="02020603050405020304" pitchFamily="18" charset="0"/>
                <a:cs typeface="Times New Roman" panose="02020603050405020304" pitchFamily="18" charset="0"/>
              </a:rPr>
              <a:t>4. List the Qulitative Sampling Techniques</a:t>
            </a:r>
          </a:p>
          <a:p>
            <a:endParaRPr lang="en-KE" dirty="0">
              <a:latin typeface="Times New Roman" panose="02020603050405020304" pitchFamily="18" charset="0"/>
              <a:cs typeface="Times New Roman" panose="02020603050405020304" pitchFamily="18" charset="0"/>
            </a:endParaRPr>
          </a:p>
          <a:p>
            <a:pPr marL="0" indent="0">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non-probability </a:t>
            </a:r>
            <a:r>
              <a:rPr lang="en-KE"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ampling </a:t>
            </a:r>
            <a:r>
              <a:rPr lang="en-KE"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t>
            </a: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echniques are:</a:t>
            </a:r>
            <a:endParaRPr lang="en-KE"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Convenience Sample</a:t>
            </a:r>
            <a:endParaRPr lang="en-KE"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Purposive Sampling</a:t>
            </a:r>
            <a:endParaRPr lang="en-KE"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Snowball Sampling</a:t>
            </a:r>
            <a:endParaRPr lang="en-KE"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r>
              <a:rPr lang="en-KE"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 Voluntary Response Sampling</a:t>
            </a:r>
            <a:endParaRPr lang="en-KE" sz="22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sz="2000" dirty="0">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2651960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DBE980-4711-8175-937C-E00E76079941}"/>
              </a:ext>
            </a:extLst>
          </p:cNvPr>
          <p:cNvSpPr>
            <a:spLocks noGrp="1"/>
          </p:cNvSpPr>
          <p:nvPr>
            <p:ph idx="1"/>
          </p:nvPr>
        </p:nvSpPr>
        <p:spPr>
          <a:xfrm>
            <a:off x="1069848" y="880110"/>
            <a:ext cx="10058400" cy="5292090"/>
          </a:xfrm>
        </p:spPr>
        <p:txBody>
          <a:bodyPr/>
          <a:lstStyle/>
          <a:p>
            <a:endParaRPr lang="en-KE" dirty="0"/>
          </a:p>
          <a:p>
            <a:endParaRPr lang="en-KE" dirty="0"/>
          </a:p>
          <a:p>
            <a:endParaRPr lang="en-KE" dirty="0"/>
          </a:p>
          <a:p>
            <a:endParaRPr lang="en-KE" dirty="0"/>
          </a:p>
          <a:p>
            <a:endParaRPr lang="en-KE" dirty="0"/>
          </a:p>
          <a:p>
            <a:pPr marL="1971400" lvl="7" indent="0">
              <a:buNone/>
            </a:pPr>
            <a:r>
              <a:rPr lang="en-KE" dirty="0"/>
              <a:t>	</a:t>
            </a:r>
            <a:r>
              <a:rPr lang="en-KE" sz="6000" b="1" dirty="0"/>
              <a:t>THANK YOU</a:t>
            </a:r>
          </a:p>
        </p:txBody>
      </p:sp>
    </p:spTree>
    <p:extLst>
      <p:ext uri="{BB962C8B-B14F-4D97-AF65-F5344CB8AC3E}">
        <p14:creationId xmlns:p14="http://schemas.microsoft.com/office/powerpoint/2010/main" val="35075656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{5582398D-E1DF-C545-87AB-AB09C37D431E}tf10001070_mac</Template>
  <TotalTime>294</TotalTime>
  <Words>3270</Words>
  <Application>Microsoft Macintosh PowerPoint</Application>
  <PresentationFormat>Widescreen</PresentationFormat>
  <Paragraphs>195</Paragraphs>
  <Slides>32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Arial</vt:lpstr>
      <vt:lpstr>Calibri</vt:lpstr>
      <vt:lpstr>Calibri Light</vt:lpstr>
      <vt:lpstr>Rockwell</vt:lpstr>
      <vt:lpstr>Rockwell Condensed</vt:lpstr>
      <vt:lpstr>Rockwell Extra Bold</vt:lpstr>
      <vt:lpstr>Symbol</vt:lpstr>
      <vt:lpstr>Times New Roman</vt:lpstr>
      <vt:lpstr>Wingdings</vt:lpstr>
      <vt:lpstr>Wood Type</vt:lpstr>
      <vt:lpstr>COMMUNICATION RESEARCH</vt:lpstr>
      <vt:lpstr>  Topic Introduction </vt:lpstr>
      <vt:lpstr> Intended Learning Objectives </vt:lpstr>
      <vt:lpstr> Population in Research </vt:lpstr>
      <vt:lpstr>  Sampling in Research </vt:lpstr>
      <vt:lpstr>PowerPoint Presentation</vt:lpstr>
      <vt:lpstr>  Types of Sampling </vt:lpstr>
      <vt:lpstr> Probability sampling methods </vt:lpstr>
      <vt:lpstr>PowerPoint Presentation</vt:lpstr>
      <vt:lpstr>PowerPoint Presentation</vt:lpstr>
      <vt:lpstr> Types of probability samples </vt:lpstr>
      <vt:lpstr>PowerPoint Presentation</vt:lpstr>
      <vt:lpstr>PowerPoint Presentation</vt:lpstr>
      <vt:lpstr>PowerPoint Presentation</vt:lpstr>
      <vt:lpstr>  Summary of Quantitative Sampling Techniques and Sample Sizes </vt:lpstr>
      <vt:lpstr>PowerPoint Presentation</vt:lpstr>
      <vt:lpstr>PowerPoint Presentation</vt:lpstr>
      <vt:lpstr>Non-probability sampling methods</vt:lpstr>
      <vt:lpstr>PowerPoint Presentation</vt:lpstr>
      <vt:lpstr> Qualitative Sampling Techniques </vt:lpstr>
      <vt:lpstr>  Purposeful Sampling </vt:lpstr>
      <vt:lpstr> Convenience Sampling </vt:lpstr>
      <vt:lpstr>PowerPoint Presentation</vt:lpstr>
      <vt:lpstr>   Summary of Qualitative Sampling Techniques and Sample Sizes   </vt:lpstr>
      <vt:lpstr> Summary </vt:lpstr>
      <vt:lpstr>  References </vt:lpstr>
      <vt:lpstr>Quiz</vt:lpstr>
      <vt:lpstr>Quiz ANSWERS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RESEARCH</dc:title>
  <dc:creator>susan.w.mwangi@outlook.com</dc:creator>
  <cp:lastModifiedBy>susan.w.mwangi@outlook.com</cp:lastModifiedBy>
  <cp:revision>7</cp:revision>
  <dcterms:created xsi:type="dcterms:W3CDTF">2024-10-30T08:16:20Z</dcterms:created>
  <dcterms:modified xsi:type="dcterms:W3CDTF">2024-10-30T13:12:47Z</dcterms:modified>
</cp:coreProperties>
</file>