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7" r:id="rId22"/>
    <p:sldId id="279" r:id="rId23"/>
    <p:sldId id="281" r:id="rId24"/>
    <p:sldId id="283" r:id="rId25"/>
    <p:sldId id="284" r:id="rId26"/>
    <p:sldId id="285" r:id="rId27"/>
    <p:sldId id="288" r:id="rId28"/>
    <p:sldId id="286" r:id="rId29"/>
    <p:sldId id="287" r:id="rId30"/>
    <p:sldId id="28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98"/>
  </p:normalViewPr>
  <p:slideViewPr>
    <p:cSldViewPr snapToGrid="0">
      <p:cViewPr varScale="1">
        <p:scale>
          <a:sx n="72" d="100"/>
          <a:sy n="72" d="100"/>
        </p:scale>
        <p:origin x="240" y="10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GB"/>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F274862-F00C-3F42-B963-4B0CC072230D}" type="datetimeFigureOut">
              <a:rPr lang="en-KE" smtClean="0"/>
              <a:t>30/10/2024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A6F3664F-18E1-A44B-84AC-0EDF3F329DCB}" type="slidenum">
              <a:rPr lang="en-KE" smtClean="0"/>
              <a:t>‹#›</a:t>
            </a:fld>
            <a:endParaRPr lang="en-KE"/>
          </a:p>
        </p:txBody>
      </p:sp>
    </p:spTree>
    <p:extLst>
      <p:ext uri="{BB962C8B-B14F-4D97-AF65-F5344CB8AC3E}">
        <p14:creationId xmlns:p14="http://schemas.microsoft.com/office/powerpoint/2010/main" val="3574853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F274862-F00C-3F42-B963-4B0CC072230D}" type="datetimeFigureOut">
              <a:rPr lang="en-KE" smtClean="0"/>
              <a:t>30/10/2024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A6F3664F-18E1-A44B-84AC-0EDF3F329DCB}" type="slidenum">
              <a:rPr lang="en-KE" smtClean="0"/>
              <a:t>‹#›</a:t>
            </a:fld>
            <a:endParaRPr lang="en-KE"/>
          </a:p>
        </p:txBody>
      </p:sp>
    </p:spTree>
    <p:extLst>
      <p:ext uri="{BB962C8B-B14F-4D97-AF65-F5344CB8AC3E}">
        <p14:creationId xmlns:p14="http://schemas.microsoft.com/office/powerpoint/2010/main" val="2894462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GB"/>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6F274862-F00C-3F42-B963-4B0CC072230D}" type="datetimeFigureOut">
              <a:rPr lang="en-KE" smtClean="0"/>
              <a:t>30/10/2024</a:t>
            </a:fld>
            <a:endParaRPr lang="en-KE"/>
          </a:p>
        </p:txBody>
      </p:sp>
      <p:sp>
        <p:nvSpPr>
          <p:cNvPr id="5" name="Footer Placeholder 4"/>
          <p:cNvSpPr>
            <a:spLocks noGrp="1"/>
          </p:cNvSpPr>
          <p:nvPr>
            <p:ph type="ftr" sz="quarter" idx="11"/>
          </p:nvPr>
        </p:nvSpPr>
        <p:spPr>
          <a:xfrm>
            <a:off x="2182708" y="6272784"/>
            <a:ext cx="6327648" cy="365125"/>
          </a:xfrm>
        </p:spPr>
        <p:txBody>
          <a:bodyPr/>
          <a:lstStyle/>
          <a:p>
            <a:endParaRPr lang="en-KE"/>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A6F3664F-18E1-A44B-84AC-0EDF3F329DCB}" type="slidenum">
              <a:rPr lang="en-KE" smtClean="0"/>
              <a:t>‹#›</a:t>
            </a:fld>
            <a:endParaRPr lang="en-KE"/>
          </a:p>
        </p:txBody>
      </p:sp>
    </p:spTree>
    <p:extLst>
      <p:ext uri="{BB962C8B-B14F-4D97-AF65-F5344CB8AC3E}">
        <p14:creationId xmlns:p14="http://schemas.microsoft.com/office/powerpoint/2010/main" val="1781344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F274862-F00C-3F42-B963-4B0CC072230D}" type="datetimeFigureOut">
              <a:rPr lang="en-KE" smtClean="0"/>
              <a:t>30/10/2024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A6F3664F-18E1-A44B-84AC-0EDF3F329DCB}" type="slidenum">
              <a:rPr lang="en-KE" smtClean="0"/>
              <a:t>‹#›</a:t>
            </a:fld>
            <a:endParaRPr lang="en-KE"/>
          </a:p>
        </p:txBody>
      </p:sp>
    </p:spTree>
    <p:extLst>
      <p:ext uri="{BB962C8B-B14F-4D97-AF65-F5344CB8AC3E}">
        <p14:creationId xmlns:p14="http://schemas.microsoft.com/office/powerpoint/2010/main" val="2056752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F274862-F00C-3F42-B963-4B0CC072230D}" type="datetimeFigureOut">
              <a:rPr lang="en-KE" smtClean="0"/>
              <a:t>30/10/2024</a:t>
            </a:fld>
            <a:endParaRPr lang="en-KE"/>
          </a:p>
        </p:txBody>
      </p:sp>
      <p:sp>
        <p:nvSpPr>
          <p:cNvPr id="8" name="Footer Placeholder 7"/>
          <p:cNvSpPr>
            <a:spLocks noGrp="1"/>
          </p:cNvSpPr>
          <p:nvPr>
            <p:ph type="ftr" sz="quarter" idx="11"/>
          </p:nvPr>
        </p:nvSpPr>
        <p:spPr/>
        <p:txBody>
          <a:bodyPr/>
          <a:lstStyle/>
          <a:p>
            <a:endParaRPr lang="en-KE"/>
          </a:p>
        </p:txBody>
      </p:sp>
      <p:sp>
        <p:nvSpPr>
          <p:cNvPr id="9" name="Slide Number Placeholder 8"/>
          <p:cNvSpPr>
            <a:spLocks noGrp="1"/>
          </p:cNvSpPr>
          <p:nvPr>
            <p:ph type="sldNum" sz="quarter" idx="12"/>
          </p:nvPr>
        </p:nvSpPr>
        <p:spPr/>
        <p:txBody>
          <a:bodyPr/>
          <a:lstStyle/>
          <a:p>
            <a:fld id="{A6F3664F-18E1-A44B-84AC-0EDF3F329DCB}" type="slidenum">
              <a:rPr lang="en-KE" smtClean="0"/>
              <a:t>‹#›</a:t>
            </a:fld>
            <a:endParaRPr lang="en-KE"/>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1131210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F274862-F00C-3F42-B963-4B0CC072230D}" type="datetimeFigureOut">
              <a:rPr lang="en-KE" smtClean="0"/>
              <a:t>30/10/2024</a:t>
            </a:fld>
            <a:endParaRPr lang="en-KE"/>
          </a:p>
        </p:txBody>
      </p:sp>
      <p:sp>
        <p:nvSpPr>
          <p:cNvPr id="4" name="Footer Placeholder 3"/>
          <p:cNvSpPr>
            <a:spLocks noGrp="1"/>
          </p:cNvSpPr>
          <p:nvPr>
            <p:ph type="ftr" sz="quarter" idx="11"/>
          </p:nvPr>
        </p:nvSpPr>
        <p:spPr/>
        <p:txBody>
          <a:bodyPr/>
          <a:lstStyle/>
          <a:p>
            <a:endParaRPr lang="en-KE"/>
          </a:p>
        </p:txBody>
      </p:sp>
      <p:sp>
        <p:nvSpPr>
          <p:cNvPr id="5" name="Slide Number Placeholder 4"/>
          <p:cNvSpPr>
            <a:spLocks noGrp="1"/>
          </p:cNvSpPr>
          <p:nvPr>
            <p:ph type="sldNum" sz="quarter" idx="12"/>
          </p:nvPr>
        </p:nvSpPr>
        <p:spPr/>
        <p:txBody>
          <a:bodyPr/>
          <a:lstStyle/>
          <a:p>
            <a:fld id="{A6F3664F-18E1-A44B-84AC-0EDF3F329DCB}" type="slidenum">
              <a:rPr lang="en-KE" smtClean="0"/>
              <a:t>‹#›</a:t>
            </a:fld>
            <a:endParaRPr lang="en-KE"/>
          </a:p>
        </p:txBody>
      </p:sp>
      <p:sp>
        <p:nvSpPr>
          <p:cNvPr id="6" name="Title 5"/>
          <p:cNvSpPr>
            <a:spLocks noGrp="1"/>
          </p:cNvSpPr>
          <p:nvPr>
            <p:ph type="title"/>
          </p:nvPr>
        </p:nvSpPr>
        <p:spPr/>
        <p:txBody>
          <a:bodyPr/>
          <a:lstStyle/>
          <a:p>
            <a:r>
              <a:rPr lang="en-GB"/>
              <a:t>Click to edit Master title style</a:t>
            </a:r>
            <a:endParaRPr lang="en-US"/>
          </a:p>
        </p:txBody>
      </p:sp>
    </p:spTree>
    <p:extLst>
      <p:ext uri="{BB962C8B-B14F-4D97-AF65-F5344CB8AC3E}">
        <p14:creationId xmlns:p14="http://schemas.microsoft.com/office/powerpoint/2010/main" val="226801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274862-F00C-3F42-B963-4B0CC072230D}" type="datetimeFigureOut">
              <a:rPr lang="en-KE" smtClean="0"/>
              <a:t>30/10/2024</a:t>
            </a:fld>
            <a:endParaRPr lang="en-KE"/>
          </a:p>
        </p:txBody>
      </p:sp>
      <p:sp>
        <p:nvSpPr>
          <p:cNvPr id="3" name="Footer Placeholder 2"/>
          <p:cNvSpPr>
            <a:spLocks noGrp="1"/>
          </p:cNvSpPr>
          <p:nvPr>
            <p:ph type="ftr" sz="quarter" idx="11"/>
          </p:nvPr>
        </p:nvSpPr>
        <p:spPr/>
        <p:txBody>
          <a:bodyPr/>
          <a:lstStyle/>
          <a:p>
            <a:endParaRPr lang="en-KE"/>
          </a:p>
        </p:txBody>
      </p:sp>
      <p:sp>
        <p:nvSpPr>
          <p:cNvPr id="4" name="Slide Number Placeholder 3"/>
          <p:cNvSpPr>
            <a:spLocks noGrp="1"/>
          </p:cNvSpPr>
          <p:nvPr>
            <p:ph type="sldNum" sz="quarter" idx="12"/>
          </p:nvPr>
        </p:nvSpPr>
        <p:spPr/>
        <p:txBody>
          <a:bodyPr/>
          <a:lstStyle/>
          <a:p>
            <a:fld id="{A6F3664F-18E1-A44B-84AC-0EDF3F329DCB}" type="slidenum">
              <a:rPr lang="en-KE" smtClean="0"/>
              <a:t>‹#›</a:t>
            </a:fld>
            <a:endParaRPr lang="en-KE"/>
          </a:p>
        </p:txBody>
      </p:sp>
    </p:spTree>
    <p:extLst>
      <p:ext uri="{BB962C8B-B14F-4D97-AF65-F5344CB8AC3E}">
        <p14:creationId xmlns:p14="http://schemas.microsoft.com/office/powerpoint/2010/main" val="3056316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GB"/>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F274862-F00C-3F42-B963-4B0CC072230D}" type="datetimeFigureOut">
              <a:rPr lang="en-KE" smtClean="0"/>
              <a:t>30/10/2024</a:t>
            </a:fld>
            <a:endParaRPr lang="en-KE"/>
          </a:p>
        </p:txBody>
      </p:sp>
      <p:sp>
        <p:nvSpPr>
          <p:cNvPr id="6" name="Footer Placeholder 5"/>
          <p:cNvSpPr>
            <a:spLocks noGrp="1"/>
          </p:cNvSpPr>
          <p:nvPr>
            <p:ph type="ftr" sz="quarter" idx="11"/>
          </p:nvPr>
        </p:nvSpPr>
        <p:spPr/>
        <p:txBody>
          <a:bodyPr/>
          <a:lstStyle/>
          <a:p>
            <a:endParaRPr lang="en-KE"/>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A6F3664F-18E1-A44B-84AC-0EDF3F329DCB}" type="slidenum">
              <a:rPr lang="en-KE" smtClean="0"/>
              <a:t>‹#›</a:t>
            </a:fld>
            <a:endParaRPr lang="en-KE"/>
          </a:p>
        </p:txBody>
      </p:sp>
    </p:spTree>
    <p:extLst>
      <p:ext uri="{BB962C8B-B14F-4D97-AF65-F5344CB8AC3E}">
        <p14:creationId xmlns:p14="http://schemas.microsoft.com/office/powerpoint/2010/main" val="15264809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GB"/>
              <a:t>Click to edit Master title style</a:t>
            </a:r>
            <a:endParaRPr lang="en-US" dirty="0"/>
          </a:p>
        </p:txBody>
      </p:sp>
      <p:sp>
        <p:nvSpPr>
          <p:cNvPr id="3" name="Picture Placeholder 2"/>
          <p:cNvSpPr>
            <a:spLocks noGrp="1"/>
          </p:cNvSpPr>
          <p:nvPr>
            <p:ph type="pic" idx="1"/>
          </p:nvPr>
        </p:nvSpPr>
        <p:spPr>
          <a:xfrm>
            <a:off x="0" y="0"/>
            <a:ext cx="8303740" cy="6858000"/>
          </a:xfrm>
          <a:solidFill>
            <a:schemeClr val="tx2">
              <a:lumMod val="20000"/>
              <a:lumOff val="80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F274862-F00C-3F42-B963-4B0CC072230D}" type="datetimeFigureOut">
              <a:rPr lang="en-KE" smtClean="0"/>
              <a:t>30/10/2024</a:t>
            </a:fld>
            <a:endParaRPr lang="en-KE"/>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A6F3664F-18E1-A44B-84AC-0EDF3F329DCB}" type="slidenum">
              <a:rPr lang="en-KE" smtClean="0"/>
              <a:t>‹#›</a:t>
            </a:fld>
            <a:endParaRPr lang="en-KE"/>
          </a:p>
        </p:txBody>
      </p:sp>
    </p:spTree>
    <p:extLst>
      <p:ext uri="{BB962C8B-B14F-4D97-AF65-F5344CB8AC3E}">
        <p14:creationId xmlns:p14="http://schemas.microsoft.com/office/powerpoint/2010/main" val="38217929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F274862-F00C-3F42-B963-4B0CC072230D}" type="datetimeFigureOut">
              <a:rPr lang="en-KE" smtClean="0"/>
              <a:t>30/10/2024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A6F3664F-18E1-A44B-84AC-0EDF3F329DCB}" type="slidenum">
              <a:rPr lang="en-KE" smtClean="0"/>
              <a:t>‹#›</a:t>
            </a:fld>
            <a:endParaRPr lang="en-KE"/>
          </a:p>
        </p:txBody>
      </p:sp>
    </p:spTree>
    <p:extLst>
      <p:ext uri="{BB962C8B-B14F-4D97-AF65-F5344CB8AC3E}">
        <p14:creationId xmlns:p14="http://schemas.microsoft.com/office/powerpoint/2010/main" val="3565317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F274862-F00C-3F42-B963-4B0CC072230D}" type="datetimeFigureOut">
              <a:rPr lang="en-KE" smtClean="0"/>
              <a:t>30/10/2024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A6F3664F-18E1-A44B-84AC-0EDF3F329DCB}" type="slidenum">
              <a:rPr lang="en-KE" smtClean="0"/>
              <a:t>‹#›</a:t>
            </a:fld>
            <a:endParaRPr lang="en-KE"/>
          </a:p>
        </p:txBody>
      </p:sp>
    </p:spTree>
    <p:extLst>
      <p:ext uri="{BB962C8B-B14F-4D97-AF65-F5344CB8AC3E}">
        <p14:creationId xmlns:p14="http://schemas.microsoft.com/office/powerpoint/2010/main" val="429526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6F274862-F00C-3F42-B963-4B0CC072230D}" type="datetimeFigureOut">
              <a:rPr lang="en-KE" smtClean="0"/>
              <a:t>30/10/2024</a:t>
            </a:fld>
            <a:endParaRPr lang="en-KE"/>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KE"/>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A6F3664F-18E1-A44B-84AC-0EDF3F329DCB}" type="slidenum">
              <a:rPr lang="en-KE" smtClean="0"/>
              <a:t>‹#›</a:t>
            </a:fld>
            <a:endParaRPr lang="en-KE"/>
          </a:p>
        </p:txBody>
      </p:sp>
    </p:spTree>
    <p:extLst>
      <p:ext uri="{BB962C8B-B14F-4D97-AF65-F5344CB8AC3E}">
        <p14:creationId xmlns:p14="http://schemas.microsoft.com/office/powerpoint/2010/main" val="32019792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www.geeksforgeeks.org/qualities-of-a-good-questionnaire-and-types-of-questions/"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C41E6-5DDE-12FD-9B95-65DD4125BC11}"/>
              </a:ext>
            </a:extLst>
          </p:cNvPr>
          <p:cNvSpPr>
            <a:spLocks noGrp="1"/>
          </p:cNvSpPr>
          <p:nvPr>
            <p:ph type="ctrTitle"/>
          </p:nvPr>
        </p:nvSpPr>
        <p:spPr/>
        <p:txBody>
          <a:bodyPr/>
          <a:lstStyle/>
          <a:p>
            <a:r>
              <a:rPr lang="en-KE" b="1" dirty="0"/>
              <a:t>COMMUNICATION RESEARCH</a:t>
            </a:r>
            <a:endParaRPr lang="en-KE" dirty="0"/>
          </a:p>
        </p:txBody>
      </p:sp>
      <p:sp>
        <p:nvSpPr>
          <p:cNvPr id="3" name="Subtitle 2">
            <a:extLst>
              <a:ext uri="{FF2B5EF4-FFF2-40B4-BE49-F238E27FC236}">
                <a16:creationId xmlns:a16="http://schemas.microsoft.com/office/drawing/2014/main" id="{AF4EE4D5-550C-4679-B83B-72572EBC751C}"/>
              </a:ext>
            </a:extLst>
          </p:cNvPr>
          <p:cNvSpPr>
            <a:spLocks noGrp="1"/>
          </p:cNvSpPr>
          <p:nvPr>
            <p:ph type="subTitle" idx="1"/>
          </p:nvPr>
        </p:nvSpPr>
        <p:spPr/>
        <p:txBody>
          <a:bodyPr>
            <a:normAutofit fontScale="92500" lnSpcReduction="20000"/>
          </a:bodyPr>
          <a:lstStyle/>
          <a:p>
            <a:r>
              <a:rPr lang="en-KE" b="1" dirty="0"/>
              <a:t>WEEK 9: DATA COLLECTION METHODS I</a:t>
            </a:r>
          </a:p>
          <a:p>
            <a:r>
              <a:rPr lang="en-KE" b="1" dirty="0"/>
              <a:t>DR. SUSAN MWANGI</a:t>
            </a:r>
          </a:p>
          <a:p>
            <a:r>
              <a:rPr lang="en-KE" b="1" dirty="0"/>
              <a:t>ST. PAUL’S UNIVERSITY</a:t>
            </a:r>
          </a:p>
          <a:p>
            <a:endParaRPr lang="en-KE" dirty="0"/>
          </a:p>
        </p:txBody>
      </p:sp>
    </p:spTree>
    <p:extLst>
      <p:ext uri="{BB962C8B-B14F-4D97-AF65-F5344CB8AC3E}">
        <p14:creationId xmlns:p14="http://schemas.microsoft.com/office/powerpoint/2010/main" val="1319183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90957-DE24-1F43-E40C-EA98D810994C}"/>
              </a:ext>
            </a:extLst>
          </p:cNvPr>
          <p:cNvSpPr>
            <a:spLocks noGrp="1"/>
          </p:cNvSpPr>
          <p:nvPr>
            <p:ph type="title"/>
          </p:nvPr>
        </p:nvSpPr>
        <p:spPr>
          <a:xfrm>
            <a:off x="1069848" y="484632"/>
            <a:ext cx="10058400" cy="1049878"/>
          </a:xfrm>
        </p:spPr>
        <p:txBody>
          <a:bodyPr>
            <a:normAutofit fontScale="90000"/>
          </a:bodyPr>
          <a:lstStyle/>
          <a:p>
            <a:br>
              <a:rPr lang="en-KE" sz="40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KE" sz="40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Topic Introduction</a:t>
            </a:r>
            <a:br>
              <a:rPr lang="en-KE" sz="4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48A62F54-3300-5C39-029E-B6484CCF8132}"/>
              </a:ext>
            </a:extLst>
          </p:cNvPr>
          <p:cNvSpPr>
            <a:spLocks noGrp="1"/>
          </p:cNvSpPr>
          <p:nvPr>
            <p:ph idx="1"/>
          </p:nvPr>
        </p:nvSpPr>
        <p:spPr>
          <a:xfrm>
            <a:off x="1069848" y="1639614"/>
            <a:ext cx="10058400" cy="4532586"/>
          </a:xfrm>
        </p:spPr>
        <p:txBody>
          <a:bodyPr>
            <a:normAutofit/>
          </a:bodyPr>
          <a:lstStyle/>
          <a:p>
            <a:pPr algn="just">
              <a:lnSpc>
                <a:spcPct val="200000"/>
              </a:lnSpc>
              <a:spcBef>
                <a:spcPts val="0"/>
              </a:spcBef>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our previous lesson, we discussed about population, sampling and sample sizes in research. </a:t>
            </a:r>
            <a:r>
              <a:rPr lang="en-US" sz="2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We looked at various types of sampling techniques used in qualitative and quantitative research as well as the nature of different types of sample sizes.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Bef>
                <a:spcPts val="0"/>
              </a:spcBef>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is our first lesson on data collection methods. Here, we shall look at various research instruments, mainly focusing on questionnaires and interview guides. We shall also look at the types of data that are collected using these research instruments. </a:t>
            </a:r>
          </a:p>
          <a:p>
            <a:endParaRPr lang="en-KE" dirty="0"/>
          </a:p>
        </p:txBody>
      </p:sp>
    </p:spTree>
    <p:extLst>
      <p:ext uri="{BB962C8B-B14F-4D97-AF65-F5344CB8AC3E}">
        <p14:creationId xmlns:p14="http://schemas.microsoft.com/office/powerpoint/2010/main" val="2157564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01D31-4D1D-85F3-F61D-17F1567F3172}"/>
              </a:ext>
            </a:extLst>
          </p:cNvPr>
          <p:cNvSpPr>
            <a:spLocks noGrp="1"/>
          </p:cNvSpPr>
          <p:nvPr>
            <p:ph type="title"/>
          </p:nvPr>
        </p:nvSpPr>
        <p:spPr>
          <a:xfrm>
            <a:off x="1069848" y="484632"/>
            <a:ext cx="10058400" cy="892223"/>
          </a:xfrm>
        </p:spPr>
        <p:txBody>
          <a:bodyPr>
            <a:normAutofit fontScale="90000"/>
          </a:bodyPr>
          <a:lstStyle/>
          <a:p>
            <a:br>
              <a:rPr lang="en-US" sz="5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4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Intended </a:t>
            </a:r>
            <a:r>
              <a:rPr lang="en-KE" sz="4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Learning Objectives</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sz="4400" dirty="0"/>
          </a:p>
        </p:txBody>
      </p:sp>
      <p:sp>
        <p:nvSpPr>
          <p:cNvPr id="3" name="Content Placeholder 2">
            <a:extLst>
              <a:ext uri="{FF2B5EF4-FFF2-40B4-BE49-F238E27FC236}">
                <a16:creationId xmlns:a16="http://schemas.microsoft.com/office/drawing/2014/main" id="{16FE168B-D628-1D5E-9169-5429B7BE85E1}"/>
              </a:ext>
            </a:extLst>
          </p:cNvPr>
          <p:cNvSpPr>
            <a:spLocks noGrp="1"/>
          </p:cNvSpPr>
          <p:nvPr>
            <p:ph idx="1"/>
          </p:nvPr>
        </p:nvSpPr>
        <p:spPr>
          <a:xfrm>
            <a:off x="1069848" y="1481959"/>
            <a:ext cx="10058400" cy="4690241"/>
          </a:xfrm>
        </p:spPr>
        <p:txBody>
          <a:bodyPr>
            <a:normAutofit/>
          </a:bodyPr>
          <a:lstStyle/>
          <a:p>
            <a:pPr marL="0" indent="0">
              <a:lnSpc>
                <a:spcPct val="150000"/>
              </a:lnSpc>
              <a:buNone/>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By the end of th</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lesson,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you</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will be able to:</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what a questionnaire is.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what an interview guide is.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Formulate questions for questionnaires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Formulate questions for interview guides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200" dirty="0">
                <a:effectLst/>
                <a:latin typeface="Times New Roman" panose="02020603050405020304" pitchFamily="18" charset="0"/>
                <a:ea typeface="Aldine401 BT"/>
                <a:cs typeface="Times New Roman" panose="02020603050405020304" pitchFamily="18" charset="0"/>
              </a:rPr>
              <a:t>Explain the meaning of data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200" dirty="0">
                <a:effectLst/>
                <a:latin typeface="Times New Roman" panose="02020603050405020304" pitchFamily="18" charset="0"/>
                <a:ea typeface="Aldine401 BT"/>
                <a:cs typeface="Times New Roman" panose="02020603050405020304" pitchFamily="18" charset="0"/>
              </a:rPr>
              <a:t>Identify the different types of data in social research</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3383820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1B8AE-341F-298F-8D29-0BA71CEE01FA}"/>
              </a:ext>
            </a:extLst>
          </p:cNvPr>
          <p:cNvSpPr>
            <a:spLocks noGrp="1"/>
          </p:cNvSpPr>
          <p:nvPr>
            <p:ph type="title"/>
          </p:nvPr>
        </p:nvSpPr>
        <p:spPr>
          <a:xfrm>
            <a:off x="1069848" y="484632"/>
            <a:ext cx="10058400" cy="1070899"/>
          </a:xfrm>
        </p:spPr>
        <p:txBody>
          <a:bodyPr>
            <a:normAutofit/>
          </a:bodyPr>
          <a:lstStyle/>
          <a:p>
            <a:r>
              <a:rPr lang="en-US" sz="40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Questionnaires</a:t>
            </a:r>
            <a:endParaRPr lang="en-KE" sz="4000" dirty="0"/>
          </a:p>
        </p:txBody>
      </p:sp>
      <p:sp>
        <p:nvSpPr>
          <p:cNvPr id="3" name="Content Placeholder 2">
            <a:extLst>
              <a:ext uri="{FF2B5EF4-FFF2-40B4-BE49-F238E27FC236}">
                <a16:creationId xmlns:a16="http://schemas.microsoft.com/office/drawing/2014/main" id="{4F34F25C-1F3B-4BD2-EB62-A9211D9F132A}"/>
              </a:ext>
            </a:extLst>
          </p:cNvPr>
          <p:cNvSpPr>
            <a:spLocks noGrp="1"/>
          </p:cNvSpPr>
          <p:nvPr>
            <p:ph idx="1"/>
          </p:nvPr>
        </p:nvSpPr>
        <p:spPr>
          <a:xfrm>
            <a:off x="1069848" y="1639614"/>
            <a:ext cx="10058400" cy="4532586"/>
          </a:xfrm>
        </p:spPr>
        <p:txBody>
          <a:bodyPr/>
          <a:lstStyle/>
          <a:p>
            <a:pPr fontAlgn="base">
              <a:lnSpc>
                <a:spcPct val="150000"/>
              </a:lnSpc>
            </a:pPr>
            <a:r>
              <a:rPr lang="en-KE"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questionnaire is a research instrument used by researcher</a:t>
            </a:r>
            <a:r>
              <a:rPr lang="en-US"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KE"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as a tool to collect data or gather information from any source or subject of his or her interest from the respondents. </a:t>
            </a:r>
          </a:p>
          <a:p>
            <a:pPr fontAlgn="base">
              <a:lnSpc>
                <a:spcPct val="150000"/>
              </a:lnSpc>
            </a:pPr>
            <a:r>
              <a:rPr lang="en-US"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questionnaire </a:t>
            </a:r>
            <a:r>
              <a:rPr lang="en-KE"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consists of a set of </a:t>
            </a:r>
            <a:r>
              <a:rPr lang="en-US"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well prepared and </a:t>
            </a:r>
            <a:r>
              <a:rPr lang="en-KE"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written questions </a:t>
            </a:r>
            <a:r>
              <a:rPr lang="en-US"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which have </a:t>
            </a:r>
            <a:r>
              <a:rPr lang="en-KE"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choice of answers </a:t>
            </a:r>
            <a:r>
              <a:rPr lang="en-US"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from which the respondents can choose from</a:t>
            </a:r>
            <a:r>
              <a:rPr lang="en-KE"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is </a:t>
            </a:r>
            <a:r>
              <a:rPr lang="en-US"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mainly used to gather quantitative</a:t>
            </a:r>
            <a:r>
              <a:rPr lang="en-KE"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primary data</a:t>
            </a:r>
            <a:r>
              <a:rPr lang="en-US"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which is usually </a:t>
            </a:r>
            <a:r>
              <a:rPr lang="en-KE"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the form of numeral</a:t>
            </a:r>
            <a:r>
              <a:rPr lang="en-US"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 </a:t>
            </a:r>
          </a:p>
          <a:p>
            <a:pPr fontAlgn="base">
              <a:lnSpc>
                <a:spcPct val="150000"/>
              </a:lnSpc>
            </a:pPr>
            <a:r>
              <a:rPr lang="en-US" spc="1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a:t>
            </a:r>
            <a:r>
              <a:rPr lang="en-US"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less extent, it is also used to gather</a:t>
            </a:r>
            <a:r>
              <a:rPr lang="en-KE"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qualitative data </a:t>
            </a:r>
            <a:r>
              <a:rPr lang="en-US"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which is </a:t>
            </a:r>
            <a:r>
              <a:rPr lang="en-KE"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the form of words</a:t>
            </a:r>
            <a:r>
              <a:rPr lang="en-US"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questionnaire is usually self-administered meaning that the respondent fills it in himself/herself without the assistance of the researcher.</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1527853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E22A07-E7EE-CF07-4408-D4BED3AE169E}"/>
              </a:ext>
            </a:extLst>
          </p:cNvPr>
          <p:cNvSpPr>
            <a:spLocks noGrp="1"/>
          </p:cNvSpPr>
          <p:nvPr>
            <p:ph idx="1"/>
          </p:nvPr>
        </p:nvSpPr>
        <p:spPr>
          <a:xfrm>
            <a:off x="1069848" y="1114097"/>
            <a:ext cx="10058400" cy="5058103"/>
          </a:xfrm>
        </p:spPr>
        <p:txBody>
          <a:bodyPr/>
          <a:lstStyle/>
          <a:p>
            <a:pPr marL="0" indent="0" fontAlgn="base">
              <a:lnSpc>
                <a:spcPct val="150000"/>
              </a:lnSpc>
              <a:buNone/>
            </a:pPr>
            <a:r>
              <a:rPr lang="en-KE" sz="2200" b="1"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50000"/>
              </a:lnSpc>
            </a:pPr>
            <a:r>
              <a:rPr lang="en-US"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university may want to know what people feel about the merchandise that they have introduced. They may</a:t>
            </a:r>
            <a:r>
              <a:rPr lang="en-KE"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use a feedback form to gather </a:t>
            </a:r>
            <a:r>
              <a:rPr lang="en-US"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information</a:t>
            </a:r>
            <a:r>
              <a:rPr lang="en-KE"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about what </a:t>
            </a:r>
            <a:r>
              <a:rPr lang="en-US"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university community</a:t>
            </a:r>
            <a:r>
              <a:rPr lang="en-KE"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like</a:t>
            </a:r>
            <a:r>
              <a:rPr lang="en-US"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KE"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do</a:t>
            </a:r>
            <a:r>
              <a:rPr lang="en-US"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KE"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not like on the</a:t>
            </a:r>
            <a:r>
              <a:rPr lang="en-US"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merchandise</a:t>
            </a:r>
            <a:r>
              <a:rPr lang="en-KE"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8552043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F336B-B18B-61A0-03AC-A2A7F9BB0928}"/>
              </a:ext>
            </a:extLst>
          </p:cNvPr>
          <p:cNvSpPr>
            <a:spLocks noGrp="1"/>
          </p:cNvSpPr>
          <p:nvPr>
            <p:ph type="title"/>
          </p:nvPr>
        </p:nvSpPr>
        <p:spPr>
          <a:xfrm>
            <a:off x="1069848" y="484632"/>
            <a:ext cx="10058400" cy="965796"/>
          </a:xfrm>
        </p:spPr>
        <p:txBody>
          <a:bodyPr>
            <a:normAutofit fontScale="90000"/>
          </a:bodyPr>
          <a:lstStyle/>
          <a:p>
            <a:br>
              <a:rPr lang="en-US" sz="4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4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Types of questionnaires</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51421A2C-BC97-C60E-8F24-CFD41ADB8063}"/>
              </a:ext>
            </a:extLst>
          </p:cNvPr>
          <p:cNvSpPr>
            <a:spLocks noGrp="1"/>
          </p:cNvSpPr>
          <p:nvPr>
            <p:ph idx="1"/>
          </p:nvPr>
        </p:nvSpPr>
        <p:spPr>
          <a:xfrm>
            <a:off x="1069848" y="1660634"/>
            <a:ext cx="10058400" cy="4511566"/>
          </a:xfrm>
        </p:spPr>
        <p:txBody>
          <a:bodyPr/>
          <a:lstStyle/>
          <a:p>
            <a:pPr marL="0" indent="0" algn="just">
              <a:lnSpc>
                <a:spcPct val="150000"/>
              </a:lnSpc>
              <a:buNone/>
            </a:pPr>
            <a:r>
              <a:rPr lang="en-US" sz="2200" b="1"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There are two main types of questionnaires:</a:t>
            </a:r>
            <a:endParaRPr lang="en-KE"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KE" sz="2200" b="1"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Structured questionnaire: </a:t>
            </a:r>
            <a:r>
              <a:rPr lang="en-KE" sz="22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is also known as a closed questionnaire </a:t>
            </a:r>
            <a:r>
              <a:rPr lang="en-US" sz="22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because it contains closed ended</a:t>
            </a:r>
            <a:r>
              <a:rPr lang="en-KE" sz="22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questions </a:t>
            </a:r>
            <a:r>
              <a:rPr lang="en-US" sz="22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which the researcher provides a selection of answers for the respondents</a:t>
            </a:r>
            <a:r>
              <a:rPr lang="en-KE" sz="22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It includes a large number of respondents, and it has definite and concrete questions. </a:t>
            </a:r>
            <a:r>
              <a:rPr lang="en-US" sz="22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These questionnaires are formal and are prepared in advance.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551334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21C79B-1934-3EA4-7B98-9893392A0A00}"/>
              </a:ext>
            </a:extLst>
          </p:cNvPr>
          <p:cNvSpPr>
            <a:spLocks noGrp="1"/>
          </p:cNvSpPr>
          <p:nvPr>
            <p:ph idx="1"/>
          </p:nvPr>
        </p:nvSpPr>
        <p:spPr>
          <a:xfrm>
            <a:off x="1069848" y="1008993"/>
            <a:ext cx="10058400" cy="5163207"/>
          </a:xfrm>
        </p:spPr>
        <p:txBody>
          <a:bodyPr/>
          <a:lstStyle/>
          <a:p>
            <a:pPr marL="0" indent="0">
              <a:lnSpc>
                <a:spcPct val="150000"/>
              </a:lnSpc>
              <a:spcBef>
                <a:spcPts val="0"/>
              </a:spcBef>
              <a:buNone/>
            </a:pPr>
            <a:r>
              <a:rPr lang="en-KE" sz="2400" b="1"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Unstructured questionnaire:</a:t>
            </a:r>
            <a:r>
              <a:rPr lang="en-KE" sz="24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a:lnSpc>
                <a:spcPct val="150000"/>
              </a:lnSpc>
              <a:spcBef>
                <a:spcPts val="0"/>
              </a:spcBef>
            </a:pPr>
            <a:r>
              <a:rPr lang="en-KE" sz="24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is based on a more open </a:t>
            </a:r>
            <a:r>
              <a:rPr lang="en-US" sz="24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kind of questionnaire. </a:t>
            </a:r>
            <a:r>
              <a:rPr lang="en-KE" sz="24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 open questionnaire means recording more data, as the respondents can point out what is more important for them in their own words and methods, as responses can go to any length. </a:t>
            </a:r>
          </a:p>
          <a:p>
            <a:pPr>
              <a:lnSpc>
                <a:spcPct val="150000"/>
              </a:lnSpc>
              <a:spcBef>
                <a:spcPts val="0"/>
              </a:spcBef>
            </a:pPr>
            <a:r>
              <a:rPr lang="en-KE" sz="24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type of questionnaire is quite flexible and can be applied to several areas of study as they do not require much</a:t>
            </a:r>
            <a:r>
              <a:rPr lang="en-US" sz="24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planning of time.</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874460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87BF3-B7A4-00EB-09F7-D43FBE946465}"/>
              </a:ext>
            </a:extLst>
          </p:cNvPr>
          <p:cNvSpPr>
            <a:spLocks noGrp="1"/>
          </p:cNvSpPr>
          <p:nvPr>
            <p:ph type="title"/>
          </p:nvPr>
        </p:nvSpPr>
        <p:spPr>
          <a:xfrm>
            <a:off x="1069848" y="484632"/>
            <a:ext cx="10058400" cy="944775"/>
          </a:xfrm>
        </p:spPr>
        <p:txBody>
          <a:bodyPr>
            <a:normAutofit fontScale="90000"/>
          </a:bodyPr>
          <a:lstStyle/>
          <a:p>
            <a:br>
              <a:rPr lang="en-KE" sz="5400" b="1" spc="10" dirty="0">
                <a:solidFill>
                  <a:srgbClr val="000000"/>
                </a:solidFill>
                <a:effectLst/>
                <a:latin typeface="Arial" panose="020B0604020202020204" pitchFamily="34" charset="0"/>
                <a:ea typeface="Times New Roman" panose="02020603050405020304" pitchFamily="18" charset="0"/>
              </a:rPr>
            </a:br>
            <a:r>
              <a:rPr lang="en-KE" sz="4200" b="1" spc="10" dirty="0">
                <a:solidFill>
                  <a:srgbClr val="000000"/>
                </a:solidFill>
                <a:effectLst/>
                <a:latin typeface="Arial" panose="020B0604020202020204" pitchFamily="34" charset="0"/>
                <a:ea typeface="Times New Roman" panose="02020603050405020304" pitchFamily="18" charset="0"/>
              </a:rPr>
              <a:t>Qualities of a Good Questionnaire</a:t>
            </a:r>
            <a:br>
              <a:rPr lang="en-KE" sz="4200" b="1" dirty="0">
                <a:effectLst/>
                <a:latin typeface="Times New Roman" panose="02020603050405020304" pitchFamily="18" charset="0"/>
                <a:ea typeface="Times New Roman" panose="02020603050405020304" pitchFamily="18" charset="0"/>
              </a:rPr>
            </a:br>
            <a:endParaRPr lang="en-KE" sz="4200" dirty="0"/>
          </a:p>
        </p:txBody>
      </p:sp>
      <p:sp>
        <p:nvSpPr>
          <p:cNvPr id="3" name="Content Placeholder 2">
            <a:extLst>
              <a:ext uri="{FF2B5EF4-FFF2-40B4-BE49-F238E27FC236}">
                <a16:creationId xmlns:a16="http://schemas.microsoft.com/office/drawing/2014/main" id="{41617AF3-8A67-BECF-F86A-9404B319093B}"/>
              </a:ext>
            </a:extLst>
          </p:cNvPr>
          <p:cNvSpPr>
            <a:spLocks noGrp="1"/>
          </p:cNvSpPr>
          <p:nvPr>
            <p:ph idx="1"/>
          </p:nvPr>
        </p:nvSpPr>
        <p:spPr>
          <a:xfrm>
            <a:off x="1069848" y="1849821"/>
            <a:ext cx="10058400" cy="4322379"/>
          </a:xfrm>
        </p:spPr>
        <p:txBody>
          <a:bodyPr/>
          <a:lstStyle/>
          <a:p>
            <a:pPr marL="0" indent="0" fontAlgn="base">
              <a:lnSpc>
                <a:spcPct val="150000"/>
              </a:lnSpc>
              <a:buNone/>
            </a:pPr>
            <a:r>
              <a:rPr lang="en-KE" b="1" spc="10" dirty="0">
                <a:solidFill>
                  <a:srgbClr val="000000"/>
                </a:solidFill>
                <a:effectLst/>
                <a:latin typeface="Times New Roman" panose="02020603050405020304" pitchFamily="18" charset="0"/>
                <a:ea typeface="Times New Roman" panose="02020603050405020304" pitchFamily="18" charset="0"/>
              </a:rPr>
              <a:t>1. </a:t>
            </a:r>
            <a:r>
              <a:rPr lang="en-US" b="1" spc="10" dirty="0">
                <a:solidFill>
                  <a:srgbClr val="000000"/>
                </a:solidFill>
                <a:effectLst/>
                <a:latin typeface="Times New Roman" panose="02020603050405020304" pitchFamily="18" charset="0"/>
                <a:ea typeface="Times New Roman" panose="02020603050405020304" pitchFamily="18" charset="0"/>
              </a:rPr>
              <a:t>Focused questions</a:t>
            </a:r>
            <a:r>
              <a:rPr lang="en-KE" b="1" spc="10" dirty="0">
                <a:solidFill>
                  <a:srgbClr val="000000"/>
                </a:solidFill>
                <a:effectLst/>
                <a:latin typeface="Times New Roman" panose="02020603050405020304" pitchFamily="18" charset="0"/>
                <a:ea typeface="Times New Roman" panose="02020603050405020304" pitchFamily="18" charset="0"/>
              </a:rPr>
              <a:t>: </a:t>
            </a:r>
            <a:r>
              <a:rPr lang="en-US" spc="10" dirty="0">
                <a:solidFill>
                  <a:srgbClr val="000000"/>
                </a:solidFill>
                <a:effectLst/>
                <a:latin typeface="Times New Roman" panose="02020603050405020304" pitchFamily="18" charset="0"/>
                <a:ea typeface="Times New Roman" panose="02020603050405020304" pitchFamily="18" charset="0"/>
              </a:rPr>
              <a:t>All t</a:t>
            </a:r>
            <a:r>
              <a:rPr lang="en-KE" spc="10" dirty="0">
                <a:solidFill>
                  <a:srgbClr val="000000"/>
                </a:solidFill>
                <a:effectLst/>
                <a:latin typeface="Times New Roman" panose="02020603050405020304" pitchFamily="18" charset="0"/>
                <a:ea typeface="Times New Roman" panose="02020603050405020304" pitchFamily="18" charset="0"/>
              </a:rPr>
              <a:t>he questions </a:t>
            </a:r>
            <a:r>
              <a:rPr lang="en-US" spc="10" dirty="0">
                <a:solidFill>
                  <a:srgbClr val="000000"/>
                </a:solidFill>
                <a:effectLst/>
                <a:latin typeface="Times New Roman" panose="02020603050405020304" pitchFamily="18" charset="0"/>
                <a:ea typeface="Times New Roman" panose="02020603050405020304" pitchFamily="18" charset="0"/>
              </a:rPr>
              <a:t>in a questionnaire </a:t>
            </a:r>
            <a:r>
              <a:rPr lang="en-KE" spc="10" dirty="0">
                <a:solidFill>
                  <a:srgbClr val="000000"/>
                </a:solidFill>
                <a:effectLst/>
                <a:latin typeface="Times New Roman" panose="02020603050405020304" pitchFamily="18" charset="0"/>
                <a:ea typeface="Times New Roman" panose="02020603050405020304" pitchFamily="18" charset="0"/>
              </a:rPr>
              <a:t>should be related to the </a:t>
            </a:r>
            <a:r>
              <a:rPr lang="en-US" spc="10" dirty="0">
                <a:solidFill>
                  <a:srgbClr val="000000"/>
                </a:solidFill>
                <a:effectLst/>
                <a:latin typeface="Times New Roman" panose="02020603050405020304" pitchFamily="18" charset="0"/>
                <a:ea typeface="Times New Roman" panose="02020603050405020304" pitchFamily="18" charset="0"/>
              </a:rPr>
              <a:t>research problem and objectives </a:t>
            </a:r>
            <a:r>
              <a:rPr lang="en-KE" spc="10" dirty="0">
                <a:solidFill>
                  <a:srgbClr val="000000"/>
                </a:solidFill>
                <a:effectLst/>
                <a:latin typeface="Times New Roman" panose="02020603050405020304" pitchFamily="18" charset="0"/>
                <a:ea typeface="Times New Roman" panose="02020603050405020304" pitchFamily="18" charset="0"/>
              </a:rPr>
              <a:t>of the</a:t>
            </a:r>
            <a:r>
              <a:rPr lang="en-US" spc="10" dirty="0">
                <a:solidFill>
                  <a:srgbClr val="000000"/>
                </a:solidFill>
                <a:effectLst/>
                <a:latin typeface="Times New Roman" panose="02020603050405020304" pitchFamily="18" charset="0"/>
                <a:ea typeface="Times New Roman" panose="02020603050405020304" pitchFamily="18" charset="0"/>
              </a:rPr>
              <a:t> research study</a:t>
            </a:r>
            <a:r>
              <a:rPr lang="en-KE" spc="10" dirty="0">
                <a:solidFill>
                  <a:srgbClr val="000000"/>
                </a:solidFill>
                <a:effectLst/>
                <a:latin typeface="Times New Roman" panose="02020603050405020304" pitchFamily="18" charset="0"/>
                <a:ea typeface="Times New Roman" panose="02020603050405020304" pitchFamily="18" charset="0"/>
              </a:rPr>
              <a:t>.</a:t>
            </a:r>
            <a:endParaRPr lang="en-KE" dirty="0">
              <a:effectLst/>
              <a:latin typeface="Times New Roman" panose="02020603050405020304" pitchFamily="18" charset="0"/>
              <a:ea typeface="Times New Roman" panose="02020603050405020304" pitchFamily="18" charset="0"/>
            </a:endParaRPr>
          </a:p>
          <a:p>
            <a:pPr marL="0" indent="0" fontAlgn="base">
              <a:lnSpc>
                <a:spcPct val="150000"/>
              </a:lnSpc>
              <a:buNone/>
            </a:pPr>
            <a:r>
              <a:rPr lang="en-KE" b="1" spc="10" dirty="0">
                <a:solidFill>
                  <a:srgbClr val="000000"/>
                </a:solidFill>
                <a:effectLst/>
                <a:latin typeface="Times New Roman" panose="02020603050405020304" pitchFamily="18" charset="0"/>
                <a:ea typeface="Times New Roman" panose="02020603050405020304" pitchFamily="18" charset="0"/>
              </a:rPr>
              <a:t>2. Proper sequence of questions: </a:t>
            </a:r>
            <a:r>
              <a:rPr lang="en-KE" spc="10" dirty="0">
                <a:solidFill>
                  <a:srgbClr val="000000"/>
                </a:solidFill>
                <a:effectLst/>
                <a:latin typeface="Times New Roman" panose="02020603050405020304" pitchFamily="18" charset="0"/>
                <a:ea typeface="Times New Roman" panose="02020603050405020304" pitchFamily="18" charset="0"/>
              </a:rPr>
              <a:t>Questions must be placed in the proper sequence, </a:t>
            </a:r>
            <a:r>
              <a:rPr lang="en-US" spc="10" dirty="0">
                <a:solidFill>
                  <a:srgbClr val="000000"/>
                </a:solidFill>
                <a:effectLst/>
                <a:latin typeface="Times New Roman" panose="02020603050405020304" pitchFamily="18" charset="0"/>
                <a:ea typeface="Times New Roman" panose="02020603050405020304" pitchFamily="18" charset="0"/>
              </a:rPr>
              <a:t>beginning with questions that require the respondent’s demographic details, followed by questions that relate to the research study</a:t>
            </a:r>
            <a:r>
              <a:rPr lang="en-KE" spc="10" dirty="0">
                <a:solidFill>
                  <a:srgbClr val="000000"/>
                </a:solidFill>
                <a:effectLst/>
                <a:latin typeface="Times New Roman" panose="02020603050405020304" pitchFamily="18" charset="0"/>
                <a:ea typeface="Times New Roman" panose="02020603050405020304" pitchFamily="18" charset="0"/>
              </a:rPr>
              <a:t> questions</a:t>
            </a:r>
            <a:r>
              <a:rPr lang="en-US" spc="10" dirty="0">
                <a:solidFill>
                  <a:srgbClr val="000000"/>
                </a:solidFill>
                <a:effectLst/>
                <a:latin typeface="Times New Roman" panose="02020603050405020304" pitchFamily="18" charset="0"/>
                <a:ea typeface="Times New Roman" panose="02020603050405020304" pitchFamily="18" charset="0"/>
              </a:rPr>
              <a:t>.</a:t>
            </a:r>
            <a:r>
              <a:rPr lang="en-KE" dirty="0">
                <a:effectLst/>
                <a:latin typeface="Times New Roman" panose="02020603050405020304" pitchFamily="18" charset="0"/>
                <a:ea typeface="Times New Roman" panose="02020603050405020304" pitchFamily="18" charset="0"/>
              </a:rPr>
              <a:t> </a:t>
            </a:r>
            <a:r>
              <a:rPr lang="en-KE" b="1" spc="10" dirty="0">
                <a:solidFill>
                  <a:srgbClr val="000000"/>
                </a:solidFill>
                <a:effectLst/>
                <a:latin typeface="Times New Roman" panose="02020603050405020304" pitchFamily="18" charset="0"/>
                <a:ea typeface="Times New Roman" panose="02020603050405020304" pitchFamily="18" charset="0"/>
              </a:rPr>
              <a:t>3. Simplicity:</a:t>
            </a:r>
            <a:r>
              <a:rPr lang="en-KE" spc="10" dirty="0">
                <a:solidFill>
                  <a:srgbClr val="000000"/>
                </a:solidFill>
                <a:effectLst/>
                <a:latin typeface="Times New Roman" panose="02020603050405020304" pitchFamily="18" charset="0"/>
                <a:ea typeface="Times New Roman" panose="02020603050405020304" pitchFamily="18" charset="0"/>
              </a:rPr>
              <a:t> The language of the questions should be simple and easy to understand</a:t>
            </a:r>
            <a:r>
              <a:rPr lang="en-US" spc="10" dirty="0">
                <a:solidFill>
                  <a:srgbClr val="000000"/>
                </a:solidFill>
                <a:effectLst/>
                <a:latin typeface="Times New Roman" panose="02020603050405020304" pitchFamily="18" charset="0"/>
                <a:ea typeface="Times New Roman" panose="02020603050405020304" pitchFamily="18" charset="0"/>
              </a:rPr>
              <a:t>. Avoid questions that are too long, complex and difficult to understand. Also ensure that the meaning of the question is clear to avoid ambiguity.</a:t>
            </a:r>
            <a:r>
              <a:rPr lang="en-KE" dirty="0">
                <a:effectLst/>
                <a:latin typeface="Times New Roman" panose="02020603050405020304" pitchFamily="18" charset="0"/>
                <a:ea typeface="Times New Roman" panose="02020603050405020304" pitchFamily="18" charset="0"/>
              </a:rPr>
              <a:t> </a:t>
            </a:r>
          </a:p>
          <a:p>
            <a:endParaRPr lang="en-KE" dirty="0"/>
          </a:p>
        </p:txBody>
      </p:sp>
    </p:spTree>
    <p:extLst>
      <p:ext uri="{BB962C8B-B14F-4D97-AF65-F5344CB8AC3E}">
        <p14:creationId xmlns:p14="http://schemas.microsoft.com/office/powerpoint/2010/main" val="2709530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F7F482-6972-44CE-FDBC-300F7A4E5882}"/>
              </a:ext>
            </a:extLst>
          </p:cNvPr>
          <p:cNvSpPr>
            <a:spLocks noGrp="1"/>
          </p:cNvSpPr>
          <p:nvPr>
            <p:ph idx="1"/>
          </p:nvPr>
        </p:nvSpPr>
        <p:spPr>
          <a:xfrm>
            <a:off x="1069848" y="819807"/>
            <a:ext cx="10058400" cy="5352393"/>
          </a:xfrm>
        </p:spPr>
        <p:txBody>
          <a:bodyPr/>
          <a:lstStyle/>
          <a:p>
            <a:pPr marL="0" indent="0" fontAlgn="base">
              <a:lnSpc>
                <a:spcPct val="150000"/>
              </a:lnSpc>
              <a:buNone/>
            </a:pPr>
            <a:r>
              <a:rPr lang="en-KE" sz="2200" b="1" spc="10" dirty="0">
                <a:solidFill>
                  <a:srgbClr val="000000"/>
                </a:solidFill>
                <a:effectLst/>
                <a:latin typeface="Times New Roman" panose="02020603050405020304" pitchFamily="18" charset="0"/>
                <a:ea typeface="Times New Roman" panose="02020603050405020304" pitchFamily="18" charset="0"/>
              </a:rPr>
              <a:t>4. Instructions: </a:t>
            </a:r>
            <a:r>
              <a:rPr lang="en-KE" sz="2200" spc="10" dirty="0">
                <a:solidFill>
                  <a:srgbClr val="000000"/>
                </a:solidFill>
                <a:effectLst/>
                <a:latin typeface="Times New Roman" panose="02020603050405020304" pitchFamily="18" charset="0"/>
                <a:ea typeface="Times New Roman" panose="02020603050405020304" pitchFamily="18" charset="0"/>
              </a:rPr>
              <a:t>A good questionnaire must have clear and proper instructions for filling out the forms.</a:t>
            </a:r>
            <a:endParaRPr lang="en-KE" sz="2200" dirty="0">
              <a:effectLst/>
              <a:latin typeface="Times New Roman" panose="02020603050405020304" pitchFamily="18" charset="0"/>
              <a:ea typeface="Times New Roman" panose="02020603050405020304" pitchFamily="18" charset="0"/>
            </a:endParaRPr>
          </a:p>
          <a:p>
            <a:pPr marL="0" indent="0" fontAlgn="base">
              <a:lnSpc>
                <a:spcPct val="150000"/>
              </a:lnSpc>
              <a:buNone/>
            </a:pPr>
            <a:r>
              <a:rPr lang="en-KE" sz="2200" b="1" spc="10" dirty="0">
                <a:solidFill>
                  <a:srgbClr val="000000"/>
                </a:solidFill>
                <a:effectLst/>
                <a:latin typeface="Times New Roman" panose="02020603050405020304" pitchFamily="18" charset="0"/>
                <a:ea typeface="Times New Roman" panose="02020603050405020304" pitchFamily="18" charset="0"/>
              </a:rPr>
              <a:t>5. No undesirable questions: </a:t>
            </a:r>
            <a:r>
              <a:rPr lang="en-KE" sz="2200" spc="10" dirty="0">
                <a:solidFill>
                  <a:srgbClr val="000000"/>
                </a:solidFill>
                <a:effectLst/>
                <a:latin typeface="Times New Roman" panose="02020603050405020304" pitchFamily="18" charset="0"/>
                <a:ea typeface="Times New Roman" panose="02020603050405020304" pitchFamily="18" charset="0"/>
              </a:rPr>
              <a:t>Undesirable questions like </a:t>
            </a:r>
            <a:r>
              <a:rPr lang="en-US" sz="2200" spc="10" dirty="0">
                <a:solidFill>
                  <a:srgbClr val="000000"/>
                </a:solidFill>
                <a:effectLst/>
                <a:latin typeface="Times New Roman" panose="02020603050405020304" pitchFamily="18" charset="0"/>
                <a:ea typeface="Times New Roman" panose="02020603050405020304" pitchFamily="18" charset="0"/>
              </a:rPr>
              <a:t>very </a:t>
            </a:r>
            <a:r>
              <a:rPr lang="en-KE" sz="2200" spc="10" dirty="0">
                <a:solidFill>
                  <a:srgbClr val="000000"/>
                </a:solidFill>
                <a:effectLst/>
                <a:latin typeface="Times New Roman" panose="02020603050405020304" pitchFamily="18" charset="0"/>
                <a:ea typeface="Times New Roman" panose="02020603050405020304" pitchFamily="18" charset="0"/>
              </a:rPr>
              <a:t>personal </a:t>
            </a:r>
            <a:r>
              <a:rPr lang="en-US" sz="2200" spc="10" dirty="0">
                <a:solidFill>
                  <a:srgbClr val="000000"/>
                </a:solidFill>
                <a:effectLst/>
                <a:latin typeface="Times New Roman" panose="02020603050405020304" pitchFamily="18" charset="0"/>
                <a:ea typeface="Times New Roman" panose="02020603050405020304" pitchFamily="18" charset="0"/>
              </a:rPr>
              <a:t>and intrusive </a:t>
            </a:r>
            <a:r>
              <a:rPr lang="en-KE" sz="2200" spc="10" dirty="0">
                <a:solidFill>
                  <a:srgbClr val="000000"/>
                </a:solidFill>
                <a:effectLst/>
                <a:latin typeface="Times New Roman" panose="02020603050405020304" pitchFamily="18" charset="0"/>
                <a:ea typeface="Times New Roman" panose="02020603050405020304" pitchFamily="18" charset="0"/>
              </a:rPr>
              <a:t>questions, which can offend the respondents, must be avoided.</a:t>
            </a:r>
            <a:endParaRPr lang="en-KE" sz="2200" dirty="0">
              <a:effectLst/>
              <a:latin typeface="Times New Roman" panose="02020603050405020304" pitchFamily="18" charset="0"/>
              <a:ea typeface="Times New Roman" panose="02020603050405020304" pitchFamily="18" charset="0"/>
            </a:endParaRPr>
          </a:p>
          <a:p>
            <a:pPr marL="0" indent="0" fontAlgn="base">
              <a:lnSpc>
                <a:spcPct val="150000"/>
              </a:lnSpc>
              <a:buNone/>
            </a:pPr>
            <a:r>
              <a:rPr lang="en-KE" sz="2200" b="1" spc="10" dirty="0">
                <a:solidFill>
                  <a:srgbClr val="000000"/>
                </a:solidFill>
                <a:effectLst/>
                <a:latin typeface="Times New Roman" panose="02020603050405020304" pitchFamily="18" charset="0"/>
                <a:ea typeface="Times New Roman" panose="02020603050405020304" pitchFamily="18" charset="0"/>
              </a:rPr>
              <a:t>6. Non-controversial questions: </a:t>
            </a:r>
            <a:r>
              <a:rPr lang="en-US" sz="2200" spc="10" dirty="0">
                <a:solidFill>
                  <a:srgbClr val="000000"/>
                </a:solidFill>
                <a:effectLst/>
                <a:latin typeface="Times New Roman" panose="02020603050405020304" pitchFamily="18" charset="0"/>
                <a:ea typeface="Times New Roman" panose="02020603050405020304" pitchFamily="18" charset="0"/>
              </a:rPr>
              <a:t>Q</a:t>
            </a:r>
            <a:r>
              <a:rPr lang="en-KE" sz="2200" spc="10" dirty="0">
                <a:solidFill>
                  <a:srgbClr val="000000"/>
                </a:solidFill>
                <a:effectLst/>
                <a:latin typeface="Times New Roman" panose="02020603050405020304" pitchFamily="18" charset="0"/>
                <a:ea typeface="Times New Roman" panose="02020603050405020304" pitchFamily="18" charset="0"/>
              </a:rPr>
              <a:t>uestions should be asked in such a way that they can be answered impartially</a:t>
            </a:r>
            <a:r>
              <a:rPr lang="en-US" sz="2200" spc="10" dirty="0">
                <a:solidFill>
                  <a:srgbClr val="000000"/>
                </a:solidFill>
                <a:effectLst/>
                <a:latin typeface="Times New Roman" panose="02020603050405020304" pitchFamily="18" charset="0"/>
                <a:ea typeface="Times New Roman" panose="02020603050405020304" pitchFamily="18" charset="0"/>
              </a:rPr>
              <a:t> and without bias.</a:t>
            </a:r>
            <a:r>
              <a:rPr lang="en-KE" sz="2200" dirty="0">
                <a:effectLst/>
                <a:latin typeface="Times New Roman" panose="02020603050405020304" pitchFamily="18" charset="0"/>
                <a:ea typeface="Times New Roman" panose="02020603050405020304" pitchFamily="18" charset="0"/>
              </a:rPr>
              <a:t> </a:t>
            </a:r>
          </a:p>
          <a:p>
            <a:pPr marL="0" indent="0" fontAlgn="base">
              <a:lnSpc>
                <a:spcPct val="150000"/>
              </a:lnSpc>
              <a:buNone/>
            </a:pPr>
            <a:r>
              <a:rPr lang="en-KE" sz="2200" b="1" spc="10" dirty="0">
                <a:solidFill>
                  <a:srgbClr val="000000"/>
                </a:solidFill>
                <a:effectLst/>
                <a:latin typeface="Times New Roman" panose="02020603050405020304" pitchFamily="18" charset="0"/>
                <a:ea typeface="Times New Roman" panose="02020603050405020304" pitchFamily="18" charset="0"/>
              </a:rPr>
              <a:t>7. Calculations: </a:t>
            </a:r>
            <a:r>
              <a:rPr lang="en-KE" sz="2200" spc="10" dirty="0">
                <a:solidFill>
                  <a:srgbClr val="000000"/>
                </a:solidFill>
                <a:effectLst/>
                <a:latin typeface="Times New Roman" panose="02020603050405020304" pitchFamily="18" charset="0"/>
                <a:ea typeface="Times New Roman" panose="02020603050405020304" pitchFamily="18" charset="0"/>
              </a:rPr>
              <a:t>Questions involving calculations must be avoided, as they can be complex and time-consuming.</a:t>
            </a:r>
            <a:r>
              <a:rPr lang="en-KE" sz="2200" b="1" spc="10" dirty="0">
                <a:solidFill>
                  <a:srgbClr val="000000"/>
                </a:solidFill>
                <a:effectLst/>
                <a:latin typeface="Times New Roman" panose="02020603050405020304" pitchFamily="18" charset="0"/>
                <a:ea typeface="Times New Roman" panose="02020603050405020304" pitchFamily="18" charset="0"/>
              </a:rPr>
              <a:t> </a:t>
            </a:r>
            <a:endParaRPr lang="en-KE" sz="2200" b="1"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641778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92116-8285-FEEE-507D-7C5F2A08A5C9}"/>
              </a:ext>
            </a:extLst>
          </p:cNvPr>
          <p:cNvSpPr>
            <a:spLocks noGrp="1"/>
          </p:cNvSpPr>
          <p:nvPr>
            <p:ph type="title"/>
          </p:nvPr>
        </p:nvSpPr>
        <p:spPr>
          <a:xfrm>
            <a:off x="1069848" y="484632"/>
            <a:ext cx="10058400" cy="1081409"/>
          </a:xfrm>
        </p:spPr>
        <p:txBody>
          <a:bodyPr>
            <a:normAutofit fontScale="90000"/>
          </a:bodyPr>
          <a:lstStyle/>
          <a:p>
            <a:br>
              <a:rPr lang="en-KE" sz="5400" b="1" spc="10" dirty="0">
                <a:solidFill>
                  <a:srgbClr val="000000"/>
                </a:solidFill>
                <a:effectLst/>
                <a:latin typeface="Arial" panose="020B0604020202020204" pitchFamily="34" charset="0"/>
                <a:ea typeface="Times New Roman" panose="02020603050405020304" pitchFamily="18" charset="0"/>
              </a:rPr>
            </a:br>
            <a:r>
              <a:rPr lang="en-KE" sz="4000" b="1" spc="10" dirty="0">
                <a:solidFill>
                  <a:srgbClr val="000000"/>
                </a:solidFill>
                <a:effectLst/>
                <a:latin typeface="Arial" panose="020B0604020202020204" pitchFamily="34" charset="0"/>
                <a:ea typeface="Times New Roman" panose="02020603050405020304" pitchFamily="18" charset="0"/>
              </a:rPr>
              <a:t>Types of Questions in Questionnaire</a:t>
            </a:r>
            <a:br>
              <a:rPr lang="en-KE" sz="5400" b="1" dirty="0">
                <a:effectLst/>
                <a:latin typeface="Times New Roman" panose="02020603050405020304" pitchFamily="18" charset="0"/>
                <a:ea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31925631-4392-33CC-7DFB-CE4A2916BBF2}"/>
              </a:ext>
            </a:extLst>
          </p:cNvPr>
          <p:cNvSpPr>
            <a:spLocks noGrp="1"/>
          </p:cNvSpPr>
          <p:nvPr>
            <p:ph idx="1"/>
          </p:nvPr>
        </p:nvSpPr>
        <p:spPr>
          <a:xfrm>
            <a:off x="1069848" y="1566041"/>
            <a:ext cx="10058400" cy="4606159"/>
          </a:xfrm>
        </p:spPr>
        <p:txBody>
          <a:bodyPr/>
          <a:lstStyle/>
          <a:p>
            <a:pPr marL="0" indent="0" fontAlgn="base">
              <a:lnSpc>
                <a:spcPct val="150000"/>
              </a:lnSpc>
              <a:spcBef>
                <a:spcPts val="200"/>
              </a:spcBef>
              <a:buNone/>
            </a:pPr>
            <a:r>
              <a:rPr lang="en-KE"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There are two </a:t>
            </a:r>
            <a:r>
              <a:rPr lang="en-US"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main </a:t>
            </a:r>
            <a:r>
              <a:rPr lang="en-KE"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types of questions</a:t>
            </a:r>
            <a:r>
              <a:rPr lang="en-US"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t>
            </a:r>
            <a:r>
              <a:rPr lang="en-KE"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losed-ended and </a:t>
            </a:r>
            <a:r>
              <a:rPr lang="en-US"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KE"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pen-ended</a:t>
            </a:r>
            <a:r>
              <a:rPr lang="en-US"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questions:</a:t>
            </a:r>
          </a:p>
          <a:p>
            <a:pPr marL="0" indent="0" fontAlgn="base">
              <a:lnSpc>
                <a:spcPct val="150000"/>
              </a:lnSpc>
              <a:spcBef>
                <a:spcPts val="200"/>
              </a:spcBef>
              <a:buNone/>
            </a:pPr>
            <a:endParaRPr lang="en-KE" sz="22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fontAlgn="base">
              <a:lnSpc>
                <a:spcPct val="150000"/>
              </a:lnSpc>
              <a:spcBef>
                <a:spcPts val="200"/>
              </a:spcBef>
              <a:buNone/>
            </a:pPr>
            <a:r>
              <a:rPr lang="en-KE"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KE" sz="2200" b="1"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Closed-ended Questions: </a:t>
            </a:r>
            <a:r>
              <a:rPr lang="en-KE" sz="22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these kinds of questions, respondents can answer questions by selecting from a limited number of predefined options already given by the researcher. In such kinds of questions, the researcher cannot provide an unanticipated answer but rather chooses from the list of answers already provided. The various types of closed-ended questions are as follows:</a:t>
            </a:r>
            <a:endParaRPr lang="en-KE" sz="22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436963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6E0B5A-FCDB-EC72-1AA0-C65D6F8D7E71}"/>
              </a:ext>
            </a:extLst>
          </p:cNvPr>
          <p:cNvSpPr>
            <a:spLocks noGrp="1"/>
          </p:cNvSpPr>
          <p:nvPr>
            <p:ph idx="1"/>
          </p:nvPr>
        </p:nvSpPr>
        <p:spPr>
          <a:xfrm>
            <a:off x="1069848" y="735724"/>
            <a:ext cx="10058400" cy="5612523"/>
          </a:xfrm>
        </p:spPr>
        <p:txBody>
          <a:bodyPr>
            <a:normAutofit fontScale="70000" lnSpcReduction="20000"/>
          </a:bodyPr>
          <a:lstStyle/>
          <a:p>
            <a:pPr marL="0" indent="0" fontAlgn="base">
              <a:lnSpc>
                <a:spcPct val="170000"/>
              </a:lnSpc>
              <a:spcBef>
                <a:spcPts val="0"/>
              </a:spcBef>
              <a:buNone/>
            </a:pPr>
            <a:r>
              <a:rPr lang="en-KE" sz="2400" b="1" spc="10" dirty="0">
                <a:solidFill>
                  <a:srgbClr val="000000"/>
                </a:solidFill>
                <a:effectLst/>
                <a:latin typeface="Times New Roman" panose="02020603050405020304" pitchFamily="18" charset="0"/>
                <a:ea typeface="Times New Roman" panose="02020603050405020304" pitchFamily="18" charset="0"/>
              </a:rPr>
              <a:t>A. Alternate response type: </a:t>
            </a:r>
            <a:r>
              <a:rPr lang="en-KE" sz="2400" spc="10" dirty="0">
                <a:solidFill>
                  <a:srgbClr val="000000"/>
                </a:solidFill>
                <a:effectLst/>
                <a:latin typeface="Times New Roman" panose="02020603050405020304" pitchFamily="18" charset="0"/>
                <a:ea typeface="Times New Roman" panose="02020603050405020304" pitchFamily="18" charset="0"/>
              </a:rPr>
              <a:t>This type of question offers only two options, which can be either yes or no, fair or unfair, or true or false.</a:t>
            </a:r>
            <a:endParaRPr lang="en-KE" sz="2400" dirty="0">
              <a:effectLst/>
              <a:latin typeface="Times New Roman" panose="02020603050405020304" pitchFamily="18" charset="0"/>
              <a:ea typeface="Times New Roman" panose="02020603050405020304" pitchFamily="18" charset="0"/>
            </a:endParaRPr>
          </a:p>
          <a:p>
            <a:pPr marL="0" indent="0" fontAlgn="base">
              <a:lnSpc>
                <a:spcPct val="170000"/>
              </a:lnSpc>
              <a:spcBef>
                <a:spcPts val="0"/>
              </a:spcBef>
              <a:buNone/>
            </a:pPr>
            <a:r>
              <a:rPr lang="en-US" sz="2400" b="1" spc="10" dirty="0">
                <a:solidFill>
                  <a:srgbClr val="000000"/>
                </a:solidFill>
                <a:effectLst/>
                <a:latin typeface="Times New Roman" panose="02020603050405020304" pitchFamily="18" charset="0"/>
                <a:ea typeface="Times New Roman" panose="02020603050405020304" pitchFamily="18" charset="0"/>
              </a:rPr>
              <a:t>Example</a:t>
            </a:r>
            <a:endParaRPr lang="en-KE" sz="2400" dirty="0">
              <a:effectLst/>
              <a:latin typeface="Times New Roman" panose="02020603050405020304" pitchFamily="18" charset="0"/>
              <a:ea typeface="Times New Roman" panose="02020603050405020304" pitchFamily="18" charset="0"/>
            </a:endParaRPr>
          </a:p>
          <a:p>
            <a:pPr marL="0" indent="0" fontAlgn="base">
              <a:lnSpc>
                <a:spcPct val="170000"/>
              </a:lnSpc>
              <a:spcBef>
                <a:spcPts val="0"/>
              </a:spcBef>
              <a:buNone/>
            </a:pPr>
            <a:r>
              <a:rPr lang="en-US" sz="2400" spc="10" dirty="0">
                <a:solidFill>
                  <a:srgbClr val="000000"/>
                </a:solidFill>
                <a:effectLst/>
                <a:latin typeface="Times New Roman" panose="02020603050405020304" pitchFamily="18" charset="0"/>
                <a:ea typeface="Times New Roman" panose="02020603050405020304" pitchFamily="18" charset="0"/>
              </a:rPr>
              <a:t>Do you use social media?</a:t>
            </a:r>
            <a:endParaRPr lang="en-KE" sz="2400" dirty="0">
              <a:effectLst/>
              <a:latin typeface="Times New Roman" panose="02020603050405020304" pitchFamily="18" charset="0"/>
              <a:ea typeface="Times New Roman" panose="02020603050405020304" pitchFamily="18" charset="0"/>
            </a:endParaRPr>
          </a:p>
          <a:p>
            <a:pPr fontAlgn="base">
              <a:lnSpc>
                <a:spcPct val="170000"/>
              </a:lnSpc>
              <a:spcBef>
                <a:spcPts val="0"/>
              </a:spcBef>
            </a:pPr>
            <a:r>
              <a:rPr lang="en-US" sz="2400" spc="10" dirty="0">
                <a:solidFill>
                  <a:srgbClr val="000000"/>
                </a:solidFill>
                <a:effectLst/>
                <a:latin typeface="Times New Roman" panose="02020603050405020304" pitchFamily="18" charset="0"/>
                <a:ea typeface="Times New Roman" panose="02020603050405020304" pitchFamily="18" charset="0"/>
              </a:rPr>
              <a:t>Yes</a:t>
            </a:r>
            <a:endParaRPr lang="en-KE" sz="2400" dirty="0">
              <a:effectLst/>
              <a:latin typeface="Times New Roman" panose="02020603050405020304" pitchFamily="18" charset="0"/>
              <a:ea typeface="Times New Roman" panose="02020603050405020304" pitchFamily="18" charset="0"/>
            </a:endParaRPr>
          </a:p>
          <a:p>
            <a:pPr fontAlgn="base">
              <a:lnSpc>
                <a:spcPct val="170000"/>
              </a:lnSpc>
              <a:spcBef>
                <a:spcPts val="0"/>
              </a:spcBef>
            </a:pPr>
            <a:r>
              <a:rPr lang="en-US" sz="2400" spc="10" dirty="0">
                <a:solidFill>
                  <a:srgbClr val="000000"/>
                </a:solidFill>
                <a:effectLst/>
                <a:latin typeface="Times New Roman" panose="02020603050405020304" pitchFamily="18" charset="0"/>
                <a:ea typeface="Times New Roman" panose="02020603050405020304" pitchFamily="18" charset="0"/>
              </a:rPr>
              <a:t>No</a:t>
            </a:r>
            <a:endParaRPr lang="en-KE" sz="2400" dirty="0">
              <a:effectLst/>
              <a:latin typeface="Times New Roman" panose="02020603050405020304" pitchFamily="18" charset="0"/>
              <a:ea typeface="Times New Roman" panose="02020603050405020304" pitchFamily="18" charset="0"/>
            </a:endParaRPr>
          </a:p>
          <a:p>
            <a:pPr marL="0" indent="0" fontAlgn="base">
              <a:lnSpc>
                <a:spcPct val="170000"/>
              </a:lnSpc>
              <a:spcBef>
                <a:spcPts val="0"/>
              </a:spcBef>
              <a:buNone/>
            </a:pPr>
            <a:r>
              <a:rPr lang="en-KE" sz="2400" b="1" spc="10" dirty="0">
                <a:solidFill>
                  <a:srgbClr val="000000"/>
                </a:solidFill>
                <a:effectLst/>
                <a:latin typeface="Times New Roman" panose="02020603050405020304" pitchFamily="18" charset="0"/>
                <a:ea typeface="Times New Roman" panose="02020603050405020304" pitchFamily="18" charset="0"/>
              </a:rPr>
              <a:t>B. Multiple Choice Type of Questions: </a:t>
            </a:r>
            <a:r>
              <a:rPr lang="en-KE" sz="2400" spc="10" dirty="0">
                <a:solidFill>
                  <a:srgbClr val="000000"/>
                </a:solidFill>
                <a:effectLst/>
                <a:latin typeface="Times New Roman" panose="02020603050405020304" pitchFamily="18" charset="0"/>
                <a:ea typeface="Times New Roman" panose="02020603050405020304" pitchFamily="18" charset="0"/>
              </a:rPr>
              <a:t>In such kinds of questions, respondents are allowed to select one or more options from a list of predefined answers.</a:t>
            </a:r>
            <a:endParaRPr lang="en-KE" sz="2400" dirty="0">
              <a:effectLst/>
              <a:latin typeface="Times New Roman" panose="02020603050405020304" pitchFamily="18" charset="0"/>
              <a:ea typeface="Times New Roman" panose="02020603050405020304" pitchFamily="18" charset="0"/>
            </a:endParaRPr>
          </a:p>
          <a:p>
            <a:pPr marL="0" indent="0" fontAlgn="base">
              <a:lnSpc>
                <a:spcPct val="170000"/>
              </a:lnSpc>
              <a:spcBef>
                <a:spcPts val="0"/>
              </a:spcBef>
              <a:buNone/>
            </a:pPr>
            <a:r>
              <a:rPr lang="en-KE" sz="2400" b="1" spc="10" dirty="0">
                <a:solidFill>
                  <a:srgbClr val="000000"/>
                </a:solidFill>
                <a:effectLst/>
                <a:latin typeface="Times New Roman" panose="02020603050405020304" pitchFamily="18" charset="0"/>
                <a:ea typeface="Times New Roman" panose="02020603050405020304" pitchFamily="18" charset="0"/>
              </a:rPr>
              <a:t>Example:</a:t>
            </a:r>
            <a:endParaRPr lang="en-KE" sz="2400" dirty="0">
              <a:effectLst/>
              <a:latin typeface="Times New Roman" panose="02020603050405020304" pitchFamily="18" charset="0"/>
              <a:ea typeface="Times New Roman" panose="02020603050405020304" pitchFamily="18" charset="0"/>
            </a:endParaRPr>
          </a:p>
          <a:p>
            <a:pPr marL="0" indent="0" fontAlgn="base">
              <a:lnSpc>
                <a:spcPct val="170000"/>
              </a:lnSpc>
              <a:spcBef>
                <a:spcPts val="0"/>
              </a:spcBef>
              <a:buNone/>
            </a:pPr>
            <a:r>
              <a:rPr lang="en-US" sz="2400" spc="10" dirty="0">
                <a:solidFill>
                  <a:srgbClr val="000000"/>
                </a:solidFill>
                <a:effectLst/>
                <a:latin typeface="Times New Roman" panose="02020603050405020304" pitchFamily="18" charset="0"/>
                <a:ea typeface="Times New Roman" panose="02020603050405020304" pitchFamily="18" charset="0"/>
              </a:rPr>
              <a:t>Indicate your level of study.</a:t>
            </a:r>
            <a:endParaRPr lang="en-KE" sz="2400" dirty="0">
              <a:effectLst/>
              <a:latin typeface="Times New Roman" panose="02020603050405020304" pitchFamily="18" charset="0"/>
              <a:ea typeface="Times New Roman" panose="02020603050405020304" pitchFamily="18" charset="0"/>
            </a:endParaRPr>
          </a:p>
          <a:p>
            <a:pPr marL="342900" lvl="0" indent="-342900" fontAlgn="base">
              <a:lnSpc>
                <a:spcPct val="170000"/>
              </a:lnSpc>
              <a:spcBef>
                <a:spcPts val="0"/>
              </a:spcBef>
              <a:buFont typeface="+mj-lt"/>
              <a:buAutoNum type="arabicPeriod"/>
            </a:pPr>
            <a:r>
              <a:rPr lang="en-US" sz="2400" spc="10" dirty="0">
                <a:solidFill>
                  <a:srgbClr val="000000"/>
                </a:solidFill>
                <a:effectLst/>
                <a:latin typeface="Times New Roman" panose="02020603050405020304" pitchFamily="18" charset="0"/>
                <a:ea typeface="Times New Roman" panose="02020603050405020304" pitchFamily="18" charset="0"/>
              </a:rPr>
              <a:t>Year 1</a:t>
            </a:r>
            <a:endParaRPr lang="en-KE" sz="2400" dirty="0">
              <a:effectLst/>
              <a:latin typeface="Times New Roman" panose="02020603050405020304" pitchFamily="18" charset="0"/>
              <a:ea typeface="Times New Roman" panose="02020603050405020304" pitchFamily="18" charset="0"/>
            </a:endParaRPr>
          </a:p>
          <a:p>
            <a:pPr marL="342900" lvl="0" indent="-342900" fontAlgn="base">
              <a:lnSpc>
                <a:spcPct val="170000"/>
              </a:lnSpc>
              <a:spcBef>
                <a:spcPts val="0"/>
              </a:spcBef>
              <a:buFont typeface="+mj-lt"/>
              <a:buAutoNum type="arabicPeriod"/>
            </a:pPr>
            <a:r>
              <a:rPr lang="en-US" sz="2400" spc="10" dirty="0">
                <a:solidFill>
                  <a:srgbClr val="000000"/>
                </a:solidFill>
                <a:effectLst/>
                <a:latin typeface="Times New Roman" panose="02020603050405020304" pitchFamily="18" charset="0"/>
                <a:ea typeface="Times New Roman" panose="02020603050405020304" pitchFamily="18" charset="0"/>
              </a:rPr>
              <a:t>Year 2</a:t>
            </a:r>
            <a:endParaRPr lang="en-KE" sz="2400" dirty="0">
              <a:effectLst/>
              <a:latin typeface="Times New Roman" panose="02020603050405020304" pitchFamily="18" charset="0"/>
              <a:ea typeface="Times New Roman" panose="02020603050405020304" pitchFamily="18" charset="0"/>
            </a:endParaRPr>
          </a:p>
          <a:p>
            <a:pPr marL="342900" lvl="0" indent="-342900" fontAlgn="base">
              <a:lnSpc>
                <a:spcPct val="170000"/>
              </a:lnSpc>
              <a:spcBef>
                <a:spcPts val="0"/>
              </a:spcBef>
              <a:buFont typeface="+mj-lt"/>
              <a:buAutoNum type="arabicPeriod"/>
            </a:pPr>
            <a:r>
              <a:rPr lang="en-US" sz="2400" spc="10" dirty="0">
                <a:solidFill>
                  <a:srgbClr val="000000"/>
                </a:solidFill>
                <a:effectLst/>
                <a:latin typeface="Times New Roman" panose="02020603050405020304" pitchFamily="18" charset="0"/>
                <a:ea typeface="Times New Roman" panose="02020603050405020304" pitchFamily="18" charset="0"/>
              </a:rPr>
              <a:t>Year 3</a:t>
            </a:r>
            <a:endParaRPr lang="en-KE" sz="2400" dirty="0">
              <a:effectLst/>
              <a:latin typeface="Times New Roman" panose="02020603050405020304" pitchFamily="18" charset="0"/>
              <a:ea typeface="Times New Roman" panose="02020603050405020304" pitchFamily="18" charset="0"/>
            </a:endParaRPr>
          </a:p>
          <a:p>
            <a:pPr marL="342900" lvl="0" indent="-342900" fontAlgn="base">
              <a:lnSpc>
                <a:spcPct val="170000"/>
              </a:lnSpc>
              <a:spcBef>
                <a:spcPts val="0"/>
              </a:spcBef>
              <a:buFont typeface="+mj-lt"/>
              <a:buAutoNum type="arabicPeriod"/>
            </a:pPr>
            <a:r>
              <a:rPr lang="en-US" sz="2400" spc="10" dirty="0">
                <a:solidFill>
                  <a:srgbClr val="000000"/>
                </a:solidFill>
                <a:effectLst/>
                <a:latin typeface="Times New Roman" panose="02020603050405020304" pitchFamily="18" charset="0"/>
                <a:ea typeface="Times New Roman" panose="02020603050405020304" pitchFamily="18" charset="0"/>
              </a:rPr>
              <a:t>Year 4</a:t>
            </a:r>
            <a:endParaRPr lang="en-KE" sz="24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649835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D5FB38-5CC9-60EB-4F82-23A9452B0D4E}"/>
              </a:ext>
            </a:extLst>
          </p:cNvPr>
          <p:cNvSpPr>
            <a:spLocks noGrp="1"/>
          </p:cNvSpPr>
          <p:nvPr>
            <p:ph idx="1"/>
          </p:nvPr>
        </p:nvSpPr>
        <p:spPr>
          <a:xfrm>
            <a:off x="1069848" y="630621"/>
            <a:ext cx="10058400" cy="5541579"/>
          </a:xfrm>
        </p:spPr>
        <p:txBody>
          <a:bodyPr>
            <a:normAutofit/>
          </a:bodyPr>
          <a:lstStyle/>
          <a:p>
            <a:pPr marL="0" indent="0" fontAlgn="base">
              <a:lnSpc>
                <a:spcPct val="150000"/>
              </a:lnSpc>
              <a:buNone/>
            </a:pPr>
            <a:r>
              <a:rPr lang="en-KE" sz="1800" b="1"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 Rating Scale or Ordinal type of Questions: </a:t>
            </a:r>
            <a:r>
              <a:rPr lang="en-KE" sz="18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a rating scale question, the researcher gives a scale of numbers for the answer to choose from, and the respondent can choose a number from the given scale that most accurately represents his response.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KE" sz="1800" b="1" dirty="0">
              <a:latin typeface="Calibri" panose="020F0502020204030204" pitchFamily="34" charset="0"/>
              <a:ea typeface="Times New Roman" panose="02020603050405020304" pitchFamily="18" charset="0"/>
              <a:cs typeface="Times New Roman" panose="02020603050405020304" pitchFamily="18" charset="0"/>
            </a:endParaRPr>
          </a:p>
          <a:p>
            <a:pPr marL="0" indent="0" algn="just">
              <a:lnSpc>
                <a:spcPct val="150000"/>
              </a:lnSpc>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How many hours do you spend on social media in a day?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1-4 hours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5-8 hours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9-12 hours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13-16 hours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More than 17 hours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fontAlgn="base">
              <a:lnSpc>
                <a:spcPct val="150000"/>
              </a:lnSpc>
              <a:buNone/>
            </a:pPr>
            <a:endParaRPr lang="en-KE" sz="18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879580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25ED30-AB18-AA56-96B3-97B30B83D467}"/>
              </a:ext>
            </a:extLst>
          </p:cNvPr>
          <p:cNvSpPr>
            <a:spLocks noGrp="1"/>
          </p:cNvSpPr>
          <p:nvPr>
            <p:ph idx="1"/>
          </p:nvPr>
        </p:nvSpPr>
        <p:spPr>
          <a:xfrm>
            <a:off x="1069848" y="693683"/>
            <a:ext cx="10058400" cy="5478517"/>
          </a:xfrm>
        </p:spPr>
        <p:txBody>
          <a:bodyPr>
            <a:normAutofit/>
          </a:bodyPr>
          <a:lstStyle/>
          <a:p>
            <a:pPr marL="0" indent="0" fontAlgn="base">
              <a:lnSpc>
                <a:spcPct val="150000"/>
              </a:lnSpc>
              <a:buNone/>
            </a:pPr>
            <a:r>
              <a:rPr lang="en-KE" b="1" spc="10" dirty="0">
                <a:solidFill>
                  <a:srgbClr val="000000"/>
                </a:solidFill>
                <a:effectLst/>
                <a:latin typeface="Times New Roman" panose="02020603050405020304" pitchFamily="18" charset="0"/>
                <a:ea typeface="Times New Roman" panose="02020603050405020304" pitchFamily="18" charset="0"/>
              </a:rPr>
              <a:t>D. Ranking type of questions: </a:t>
            </a:r>
            <a:r>
              <a:rPr lang="en-KE" spc="10" dirty="0">
                <a:solidFill>
                  <a:srgbClr val="000000"/>
                </a:solidFill>
                <a:effectLst/>
                <a:latin typeface="Times New Roman" panose="02020603050405020304" pitchFamily="18" charset="0"/>
                <a:ea typeface="Times New Roman" panose="02020603050405020304" pitchFamily="18" charset="0"/>
              </a:rPr>
              <a:t>These questions ask respondents to order their answers in order of preference.</a:t>
            </a:r>
            <a:endParaRPr lang="en-KE" dirty="0">
              <a:effectLst/>
              <a:latin typeface="Times New Roman" panose="02020603050405020304" pitchFamily="18" charset="0"/>
              <a:ea typeface="Times New Roman" panose="02020603050405020304" pitchFamily="18" charset="0"/>
            </a:endParaRPr>
          </a:p>
          <a:p>
            <a:pPr marL="0" indent="0" fontAlgn="base">
              <a:lnSpc>
                <a:spcPct val="150000"/>
              </a:lnSpc>
              <a:buNone/>
            </a:pPr>
            <a:r>
              <a:rPr lang="en-KE" b="1" spc="10" dirty="0">
                <a:solidFill>
                  <a:srgbClr val="000000"/>
                </a:solidFill>
                <a:effectLst/>
                <a:latin typeface="Times New Roman" panose="02020603050405020304" pitchFamily="18" charset="0"/>
                <a:ea typeface="Times New Roman" panose="02020603050405020304" pitchFamily="18" charset="0"/>
              </a:rPr>
              <a:t>Example:</a:t>
            </a:r>
            <a:endParaRPr lang="en-KE" dirty="0">
              <a:effectLst/>
              <a:latin typeface="Times New Roman" panose="02020603050405020304" pitchFamily="18" charset="0"/>
              <a:ea typeface="Times New Roman" panose="02020603050405020304" pitchFamily="18" charset="0"/>
            </a:endParaRPr>
          </a:p>
          <a:p>
            <a:pPr marL="0" indent="0" fontAlgn="base">
              <a:lnSpc>
                <a:spcPct val="150000"/>
              </a:lnSpc>
              <a:buNone/>
            </a:pPr>
            <a:r>
              <a:rPr lang="en-US" b="0" spc="10" dirty="0">
                <a:solidFill>
                  <a:srgbClr val="000000"/>
                </a:solidFill>
                <a:effectLst/>
                <a:latin typeface="Times New Roman" panose="02020603050405020304" pitchFamily="18" charset="0"/>
                <a:ea typeface="Times New Roman" panose="02020603050405020304" pitchFamily="18" charset="0"/>
              </a:rPr>
              <a:t>Which social media platform do you prefer (On a scale of 1-5)?</a:t>
            </a:r>
            <a:endParaRPr lang="en-KE" dirty="0">
              <a:effectLst/>
              <a:latin typeface="Times New Roman" panose="02020603050405020304" pitchFamily="18" charset="0"/>
              <a:ea typeface="Times New Roman" panose="02020603050405020304" pitchFamily="18" charset="0"/>
            </a:endParaRPr>
          </a:p>
          <a:p>
            <a:pPr marL="342900" lvl="0" indent="-342900" fontAlgn="base">
              <a:lnSpc>
                <a:spcPct val="150000"/>
              </a:lnSpc>
              <a:buFont typeface="+mj-lt"/>
              <a:buAutoNum type="arabicPeriod"/>
            </a:pPr>
            <a:r>
              <a:rPr lang="en-US" b="0" spc="10" dirty="0">
                <a:solidFill>
                  <a:srgbClr val="000000"/>
                </a:solidFill>
                <a:effectLst/>
                <a:latin typeface="Times New Roman" panose="02020603050405020304" pitchFamily="18" charset="0"/>
                <a:ea typeface="Times New Roman" panose="02020603050405020304" pitchFamily="18" charset="0"/>
              </a:rPr>
              <a:t>Facebook</a:t>
            </a:r>
            <a:endParaRPr lang="en-KE" dirty="0">
              <a:effectLst/>
              <a:latin typeface="Times New Roman" panose="02020603050405020304" pitchFamily="18" charset="0"/>
              <a:ea typeface="Times New Roman" panose="02020603050405020304" pitchFamily="18" charset="0"/>
            </a:endParaRPr>
          </a:p>
          <a:p>
            <a:pPr marL="342900" lvl="0" indent="-342900" fontAlgn="base">
              <a:lnSpc>
                <a:spcPct val="150000"/>
              </a:lnSpc>
              <a:buFont typeface="+mj-lt"/>
              <a:buAutoNum type="arabicPeriod"/>
            </a:pPr>
            <a:r>
              <a:rPr lang="en-US" b="0" spc="10" dirty="0">
                <a:solidFill>
                  <a:srgbClr val="000000"/>
                </a:solidFill>
                <a:effectLst/>
                <a:latin typeface="Times New Roman" panose="02020603050405020304" pitchFamily="18" charset="0"/>
                <a:ea typeface="Times New Roman" panose="02020603050405020304" pitchFamily="18" charset="0"/>
              </a:rPr>
              <a:t>Instagram</a:t>
            </a:r>
            <a:endParaRPr lang="en-KE" dirty="0">
              <a:effectLst/>
              <a:latin typeface="Times New Roman" panose="02020603050405020304" pitchFamily="18" charset="0"/>
              <a:ea typeface="Times New Roman" panose="02020603050405020304" pitchFamily="18" charset="0"/>
            </a:endParaRPr>
          </a:p>
          <a:p>
            <a:pPr marL="342900" lvl="0" indent="-342900" fontAlgn="base">
              <a:lnSpc>
                <a:spcPct val="150000"/>
              </a:lnSpc>
              <a:buFont typeface="+mj-lt"/>
              <a:buAutoNum type="arabicPeriod"/>
            </a:pPr>
            <a:r>
              <a:rPr lang="en-US" b="0" spc="10" dirty="0">
                <a:solidFill>
                  <a:srgbClr val="000000"/>
                </a:solidFill>
                <a:effectLst/>
                <a:latin typeface="Times New Roman" panose="02020603050405020304" pitchFamily="18" charset="0"/>
                <a:ea typeface="Times New Roman" panose="02020603050405020304" pitchFamily="18" charset="0"/>
              </a:rPr>
              <a:t>Tik </a:t>
            </a:r>
            <a:r>
              <a:rPr lang="en-US" b="0" spc="10" dirty="0" err="1">
                <a:solidFill>
                  <a:srgbClr val="000000"/>
                </a:solidFill>
                <a:effectLst/>
                <a:latin typeface="Times New Roman" panose="02020603050405020304" pitchFamily="18" charset="0"/>
                <a:ea typeface="Times New Roman" panose="02020603050405020304" pitchFamily="18" charset="0"/>
              </a:rPr>
              <a:t>tok</a:t>
            </a:r>
            <a:endParaRPr lang="en-KE" dirty="0">
              <a:effectLst/>
              <a:latin typeface="Times New Roman" panose="02020603050405020304" pitchFamily="18" charset="0"/>
              <a:ea typeface="Times New Roman" panose="02020603050405020304" pitchFamily="18" charset="0"/>
            </a:endParaRPr>
          </a:p>
          <a:p>
            <a:pPr marL="342900" lvl="0" indent="-342900" fontAlgn="base">
              <a:lnSpc>
                <a:spcPct val="150000"/>
              </a:lnSpc>
              <a:buFont typeface="+mj-lt"/>
              <a:buAutoNum type="arabicPeriod"/>
            </a:pPr>
            <a:r>
              <a:rPr lang="en-US" b="0" spc="10" dirty="0">
                <a:solidFill>
                  <a:srgbClr val="000000"/>
                </a:solidFill>
                <a:effectLst/>
                <a:latin typeface="Times New Roman" panose="02020603050405020304" pitchFamily="18" charset="0"/>
                <a:ea typeface="Times New Roman" panose="02020603050405020304" pitchFamily="18" charset="0"/>
              </a:rPr>
              <a:t>WhatsApp</a:t>
            </a:r>
            <a:endParaRPr lang="en-KE" dirty="0">
              <a:effectLst/>
              <a:latin typeface="Times New Roman" panose="02020603050405020304" pitchFamily="18" charset="0"/>
              <a:ea typeface="Times New Roman" panose="02020603050405020304" pitchFamily="18" charset="0"/>
            </a:endParaRPr>
          </a:p>
          <a:p>
            <a:pPr marL="342900" lvl="0" indent="-342900" fontAlgn="base">
              <a:lnSpc>
                <a:spcPct val="150000"/>
              </a:lnSpc>
              <a:buFont typeface="+mj-lt"/>
              <a:buAutoNum type="arabicPeriod"/>
            </a:pPr>
            <a:r>
              <a:rPr lang="en-US" b="0" spc="10" dirty="0">
                <a:solidFill>
                  <a:srgbClr val="000000"/>
                </a:solidFill>
                <a:effectLst/>
                <a:latin typeface="Times New Roman" panose="02020603050405020304" pitchFamily="18" charset="0"/>
                <a:ea typeface="Times New Roman" panose="02020603050405020304" pitchFamily="18" charset="0"/>
              </a:rPr>
              <a:t>X</a:t>
            </a:r>
            <a:endParaRPr lang="en-KE"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414082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E1FDD4-59D9-BCD2-1351-13E93E822F03}"/>
              </a:ext>
            </a:extLst>
          </p:cNvPr>
          <p:cNvSpPr>
            <a:spLocks noGrp="1"/>
          </p:cNvSpPr>
          <p:nvPr>
            <p:ph idx="1"/>
          </p:nvPr>
        </p:nvSpPr>
        <p:spPr>
          <a:xfrm>
            <a:off x="1069848" y="798786"/>
            <a:ext cx="10058400" cy="5373414"/>
          </a:xfrm>
        </p:spPr>
        <p:txBody>
          <a:bodyPr/>
          <a:lstStyle/>
          <a:p>
            <a:pPr marL="0" indent="0">
              <a:lnSpc>
                <a:spcPct val="150000"/>
              </a:lnSpc>
              <a:buNone/>
            </a:pPr>
            <a:r>
              <a:rPr lang="en-KE" sz="2200" b="1" spc="1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 Open-ended Questions:</a:t>
            </a:r>
            <a:r>
              <a:rPr lang="en-KE" sz="2200" b="1"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2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These kinds of questions are explanatory in nature and can go to any length, as they provide the researcher with rich qualitative data and give an opportunity to the researcher to gain insight into those fields of study, which are not covered by the close-ended questions. Such questions have no statistical purpose, as they let the respondent answer questions of varying lengths, which makes such questions concluding in nature.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2200" b="1"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Example: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22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Explain why you prefer these social media platforms.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91482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2603C-5C6E-6B34-F2BB-B82FE259574F}"/>
              </a:ext>
            </a:extLst>
          </p:cNvPr>
          <p:cNvSpPr>
            <a:spLocks noGrp="1"/>
          </p:cNvSpPr>
          <p:nvPr>
            <p:ph type="title"/>
          </p:nvPr>
        </p:nvSpPr>
        <p:spPr>
          <a:xfrm>
            <a:off x="1069848" y="484632"/>
            <a:ext cx="10058400" cy="1239065"/>
          </a:xfrm>
        </p:spPr>
        <p:txBody>
          <a:bodyPr>
            <a:normAutofit fontScale="90000"/>
          </a:bodyPr>
          <a:lstStyle/>
          <a:p>
            <a:br>
              <a:rPr lang="en-US" sz="5400" b="1" spc="1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4400" b="1" spc="1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Interviews</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F8AF461C-C51A-F5AF-13B0-9A389D7529D1}"/>
              </a:ext>
            </a:extLst>
          </p:cNvPr>
          <p:cNvSpPr>
            <a:spLocks noGrp="1"/>
          </p:cNvSpPr>
          <p:nvPr>
            <p:ph idx="1"/>
          </p:nvPr>
        </p:nvSpPr>
        <p:spPr>
          <a:xfrm>
            <a:off x="1069848" y="1944414"/>
            <a:ext cx="10058400" cy="4227786"/>
          </a:xfrm>
        </p:spPr>
        <p:txBody>
          <a:bodyPr/>
          <a:lstStyle/>
          <a:p>
            <a:pPr marL="0" indent="0">
              <a:lnSpc>
                <a:spcPct val="150000"/>
              </a:lnSpc>
              <a:buNone/>
            </a:pPr>
            <a:r>
              <a:rPr lang="en-US" sz="2400" b="1" spc="1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What is an interview?</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4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 interview can be defined a type of conversation which is initiated by the interviewer and which usually involves two people. </a:t>
            </a:r>
          </a:p>
          <a:p>
            <a:pPr>
              <a:lnSpc>
                <a:spcPct val="150000"/>
              </a:lnSpc>
            </a:pPr>
            <a:r>
              <a:rPr lang="en-US" sz="24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purpose of the interview is to obtain research relevant information that focuses on the research objectives.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0739653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93EE3-FCC8-0318-7A1C-B3113BE778C7}"/>
              </a:ext>
            </a:extLst>
          </p:cNvPr>
          <p:cNvSpPr>
            <a:spLocks noGrp="1"/>
          </p:cNvSpPr>
          <p:nvPr>
            <p:ph type="title"/>
          </p:nvPr>
        </p:nvSpPr>
        <p:spPr>
          <a:xfrm>
            <a:off x="1069848" y="484632"/>
            <a:ext cx="10058400" cy="1018347"/>
          </a:xfrm>
        </p:spPr>
        <p:txBody>
          <a:bodyPr>
            <a:normAutofit fontScale="90000"/>
          </a:bodyPr>
          <a:lstStyle/>
          <a:p>
            <a:br>
              <a:rPr lang="en-KE"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br>
            <a:r>
              <a:rPr lang="en-KE" sz="31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Characteristics of good interview questions</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4C8A4AEF-782D-DE0F-100A-1C1F546D3774}"/>
              </a:ext>
            </a:extLst>
          </p:cNvPr>
          <p:cNvSpPr>
            <a:spLocks noGrp="1"/>
          </p:cNvSpPr>
          <p:nvPr>
            <p:ph idx="1"/>
          </p:nvPr>
        </p:nvSpPr>
        <p:spPr>
          <a:xfrm>
            <a:off x="1069848" y="1618593"/>
            <a:ext cx="10058400" cy="4553607"/>
          </a:xfrm>
        </p:spPr>
        <p:txBody>
          <a:bodyPr/>
          <a:lstStyle/>
          <a:p>
            <a:pPr marL="0" lvl="0" indent="0">
              <a:lnSpc>
                <a:spcPct val="150000"/>
              </a:lnSpc>
              <a:buSzPts val="1000"/>
              <a:buNone/>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foll</a:t>
            </a:r>
            <a:r>
              <a:rPr lang="en-GB"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ow</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 are characteristics of good interview questions:</a:t>
            </a:r>
          </a:p>
          <a:p>
            <a:pPr marL="342900" lvl="0" indent="-342900">
              <a:lnSpc>
                <a:spcPct val="150000"/>
              </a:lnSpc>
              <a:buSzPts val="1000"/>
              <a:buFont typeface="Symbol" pitchFamily="2" charset="2"/>
              <a:buChar char=""/>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Open-ended and elicit a long response from the interviewee (can't be answered yes/no or with one word)</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Focus on the experience of the interviewee</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Don't lead the interviewee toward a particular response</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Address a single issue/point (i.e. don't ask multi-part questions)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0744342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C655B-D33F-EADC-15CF-01D76D7398DC}"/>
              </a:ext>
            </a:extLst>
          </p:cNvPr>
          <p:cNvSpPr>
            <a:spLocks noGrp="1"/>
          </p:cNvSpPr>
          <p:nvPr>
            <p:ph type="title"/>
          </p:nvPr>
        </p:nvSpPr>
        <p:spPr>
          <a:xfrm>
            <a:off x="1069848" y="484632"/>
            <a:ext cx="10058400" cy="1218044"/>
          </a:xfrm>
        </p:spPr>
        <p:txBody>
          <a:bodyPr>
            <a:normAutofit fontScale="90000"/>
          </a:bodyPr>
          <a:lstStyle/>
          <a:p>
            <a:br>
              <a:rPr lang="en-KE" sz="5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KE" sz="4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Writing interview questions</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FDC98002-662B-C212-8CEF-2D7E2FF9D400}"/>
              </a:ext>
            </a:extLst>
          </p:cNvPr>
          <p:cNvSpPr>
            <a:spLocks noGrp="1"/>
          </p:cNvSpPr>
          <p:nvPr>
            <p:ph idx="1"/>
          </p:nvPr>
        </p:nvSpPr>
        <p:spPr>
          <a:xfrm>
            <a:off x="1069848" y="1902372"/>
            <a:ext cx="10058400" cy="4269828"/>
          </a:xfrm>
        </p:spPr>
        <p:txBody>
          <a:bodyPr/>
          <a:lstStyle/>
          <a:p>
            <a:pPr marL="0" indent="0">
              <a:lnSpc>
                <a:spcPct val="150000"/>
              </a:lnSpc>
              <a:buNone/>
            </a:pP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Harvard</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Library (</a:t>
            </a: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Department of Sociology</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provides some steps to help guide you in the process of writing interview questions</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tabLst>
                <a:tab pos="457200" algn="l"/>
              </a:tabLst>
            </a:pP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Write down the larger research questions of the study. Outline the broad areas of knowledge that are relevant to answering these questions.</a:t>
            </a:r>
            <a:endParaRPr lang="en-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tabLst>
                <a:tab pos="457200" algn="l"/>
              </a:tabLst>
            </a:pP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Develop questions within each of these major areas, shaping them to fit particular kinds of respondents. The goal here is to tap into their experiences and expertise.</a:t>
            </a:r>
            <a:endParaRPr lang="en-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tabLst>
                <a:tab pos="457200" algn="l"/>
              </a:tabLst>
            </a:pP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Adjust the language of the interview according to the respondent (child, professional, etc.).</a:t>
            </a:r>
            <a:endParaRPr lang="en-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6538135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BBEBCEE-AAF7-C024-1189-04D42C7AA726}"/>
              </a:ext>
            </a:extLst>
          </p:cNvPr>
          <p:cNvSpPr>
            <a:spLocks noGrp="1"/>
          </p:cNvSpPr>
          <p:nvPr>
            <p:ph idx="1"/>
          </p:nvPr>
        </p:nvSpPr>
        <p:spPr>
          <a:xfrm>
            <a:off x="1069848" y="1008993"/>
            <a:ext cx="10058400" cy="5163207"/>
          </a:xfrm>
        </p:spPr>
        <p:txBody>
          <a:bodyPr/>
          <a:lstStyle/>
          <a:p>
            <a:pPr marL="0" lvl="0" indent="0">
              <a:lnSpc>
                <a:spcPct val="150000"/>
              </a:lnSpc>
              <a:buNone/>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 Take care to word questions so that respondents are motivated to answer as completely and honestly as possible.</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buNone/>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 Ask “how” questions rather than “why” questions to get stories of process rather than acceptable “accounts” of behavior. “How did you come to join this group . . .?”</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buNone/>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 Develop probes that will elicit more detailed and elaborate responses to key questions. The more detail, the better!</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2481625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ED3C639-B31A-2416-3217-9403BD354267}"/>
              </a:ext>
            </a:extLst>
          </p:cNvPr>
          <p:cNvSpPr>
            <a:spLocks noGrp="1"/>
          </p:cNvSpPr>
          <p:nvPr>
            <p:ph idx="1"/>
          </p:nvPr>
        </p:nvSpPr>
        <p:spPr>
          <a:xfrm>
            <a:off x="1069848" y="830317"/>
            <a:ext cx="10058400" cy="5341883"/>
          </a:xfrm>
        </p:spPr>
        <p:txBody>
          <a:bodyPr>
            <a:normAutofit fontScale="92500"/>
          </a:bodyPr>
          <a:lstStyle/>
          <a:p>
            <a:pPr marL="0" lvl="0" indent="0">
              <a:lnSpc>
                <a:spcPct val="150000"/>
              </a:lnSpc>
              <a:buNone/>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 Begin the interview with a “warm-up” question—something that the respondent can answer easily and at some length (though not too long). It doesn’t have to pertain directly to what you are trying to find out (although it might), but this initial rapport-building will put you more at ease with one another and thus will make the rest of the interview flow more smoothly.</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buNone/>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 Think about the logical flow of the interview. What topics should come first? What follows more or less “naturally”? This may take some adjustment after several interviews.</a:t>
            </a:r>
          </a:p>
          <a:p>
            <a:pPr marL="0" lvl="0" indent="0">
              <a:lnSpc>
                <a:spcPct val="150000"/>
              </a:lnSpc>
              <a:buNone/>
              <a:tabLst>
                <a:tab pos="457200" algn="l"/>
              </a:tabLst>
            </a:pPr>
            <a:r>
              <a:rPr lang="en-KE" sz="2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9. </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Difficult or potentially embarrassing questions should be asked toward the end of the interview, when rapport has been established.</a:t>
            </a:r>
            <a:endParaRPr lang="en-KE" sz="22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marL="0" lvl="0" indent="0">
              <a:lnSpc>
                <a:spcPct val="150000"/>
              </a:lnSpc>
              <a:buNone/>
              <a:tabLst>
                <a:tab pos="457200" algn="l"/>
              </a:tabLst>
            </a:pPr>
            <a:r>
              <a:rPr lang="en-KE" sz="2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10. </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last question should provide some closure for the interview, and leave the respondent feeling empowered, listened to, or otherwise glad that they talked to you.</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buNone/>
              <a:tabLst>
                <a:tab pos="457200" algn="l"/>
              </a:tabLst>
            </a:pP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1058165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32343C-BDA1-ABBB-CF45-9811B93C5E4F}"/>
              </a:ext>
            </a:extLst>
          </p:cNvPr>
          <p:cNvSpPr>
            <a:spLocks noGrp="1"/>
          </p:cNvSpPr>
          <p:nvPr>
            <p:ph idx="1"/>
          </p:nvPr>
        </p:nvSpPr>
        <p:spPr>
          <a:xfrm>
            <a:off x="1069848" y="725214"/>
            <a:ext cx="10058400" cy="5446986"/>
          </a:xfrm>
        </p:spPr>
        <p:txBody>
          <a:bodyPr>
            <a:normAutofit fontScale="92500" lnSpcReduction="20000"/>
          </a:bodyPr>
          <a:lstStyle/>
          <a:p>
            <a:pPr marL="0" indent="0">
              <a:lnSpc>
                <a:spcPct val="150000"/>
              </a:lnSpc>
              <a:buNone/>
            </a:pP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Depending on the nature of your assignment or research, you may or may not need to record and transcribe the interview. Review the pros and cons to determine whether recording and transcribing will be worthwhile for you.</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KE"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Helps you to recall more details of the interview</a:t>
            </a:r>
            <a:endParaRPr lang="en-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Helps you to thoroughly examine the interview</a:t>
            </a:r>
            <a:endParaRPr lang="en-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allows other researchers to interpret and reuse the data in new ways</a:t>
            </a:r>
            <a:endParaRPr lang="en-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KE"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May be off-putting to interviewees or make them feel pressured</a:t>
            </a:r>
            <a:endParaRPr lang="en-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Transcribing is a time-consuming process; even using a transcription software requires a detailed review of the text</a:t>
            </a:r>
            <a:endParaRPr lang="en-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595165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F1606-D358-B301-5B62-7FFC39B9B385}"/>
              </a:ext>
            </a:extLst>
          </p:cNvPr>
          <p:cNvSpPr>
            <a:spLocks noGrp="1"/>
          </p:cNvSpPr>
          <p:nvPr>
            <p:ph type="title"/>
          </p:nvPr>
        </p:nvSpPr>
        <p:spPr>
          <a:xfrm>
            <a:off x="1069848" y="484632"/>
            <a:ext cx="10058400" cy="1018347"/>
          </a:xfrm>
        </p:spPr>
        <p:txBody>
          <a:bodyPr>
            <a:normAutofit fontScale="90000"/>
          </a:bodyPr>
          <a:lstStyle/>
          <a:p>
            <a:br>
              <a:rPr lang="en-US" sz="5400" b="1" dirty="0">
                <a:solidFill>
                  <a:srgbClr val="000000"/>
                </a:solidFill>
                <a:effectLst/>
                <a:latin typeface="Arial" panose="020B0604020202020204" pitchFamily="34" charset="0"/>
                <a:ea typeface="Aldine401 BT"/>
                <a:cs typeface="Times New Roman" panose="02020603050405020304" pitchFamily="18" charset="0"/>
              </a:rPr>
            </a:br>
            <a:r>
              <a:rPr lang="en-US" sz="4400" b="1" dirty="0">
                <a:solidFill>
                  <a:srgbClr val="000000"/>
                </a:solidFill>
                <a:effectLst/>
                <a:latin typeface="Arial" panose="020B0604020202020204" pitchFamily="34" charset="0"/>
                <a:ea typeface="Aldine401 BT"/>
                <a:cs typeface="Times New Roman" panose="02020603050405020304" pitchFamily="18" charset="0"/>
              </a:rPr>
              <a:t>Data</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956FEA05-67F4-10BF-EEE4-663A45B814F0}"/>
              </a:ext>
            </a:extLst>
          </p:cNvPr>
          <p:cNvSpPr>
            <a:spLocks noGrp="1"/>
          </p:cNvSpPr>
          <p:nvPr>
            <p:ph idx="1"/>
          </p:nvPr>
        </p:nvSpPr>
        <p:spPr>
          <a:xfrm>
            <a:off x="1069848" y="1502979"/>
            <a:ext cx="10058400" cy="4669221"/>
          </a:xfrm>
        </p:spPr>
        <p:txBody>
          <a:bodyPr>
            <a:normAutofit fontScale="92500" lnSpcReduction="10000"/>
          </a:bodyPr>
          <a:lstStyle/>
          <a:p>
            <a:pPr algn="just">
              <a:lnSpc>
                <a:spcPct val="150000"/>
              </a:lnSpc>
            </a:pPr>
            <a:r>
              <a:rPr lang="en-KE" dirty="0">
                <a:solidFill>
                  <a:srgbClr val="000000"/>
                </a:solidFill>
                <a:effectLst/>
                <a:latin typeface="Times New Roman" panose="02020603050405020304" pitchFamily="18" charset="0"/>
                <a:ea typeface="Aldine401 BT"/>
                <a:cs typeface="Times New Roman" panose="02020603050405020304" pitchFamily="18" charset="0"/>
              </a:rPr>
              <a:t>It is hardly possible for one to talk about research without mentioning the term data. </a:t>
            </a:r>
          </a:p>
          <a:p>
            <a:pPr algn="just">
              <a:lnSpc>
                <a:spcPct val="150000"/>
              </a:lnSpc>
            </a:pPr>
            <a:r>
              <a:rPr lang="en-KE" b="1" dirty="0">
                <a:effectLst/>
                <a:latin typeface="Times New Roman" panose="02020603050405020304" pitchFamily="18" charset="0"/>
                <a:ea typeface="Aldine401 BT"/>
                <a:cs typeface="Times New Roman" panose="02020603050405020304" pitchFamily="18" charset="0"/>
              </a:rPr>
              <a:t>Data </a:t>
            </a:r>
            <a:r>
              <a:rPr lang="en-KE" dirty="0">
                <a:effectLst/>
                <a:latin typeface="Times New Roman" panose="02020603050405020304" pitchFamily="18" charset="0"/>
                <a:ea typeface="Aldine401 BT"/>
                <a:cs typeface="Times New Roman" panose="02020603050405020304" pitchFamily="18" charset="0"/>
              </a:rPr>
              <a:t>is an important building block in research. In fact, we can say that data just like concrete in construction is an important ingredient required to answer the research problem identified at the outset of the study.  </a:t>
            </a:r>
          </a:p>
          <a:p>
            <a:pPr algn="just">
              <a:lnSpc>
                <a:spcPct val="150000"/>
              </a:lnSpc>
            </a:pPr>
            <a:r>
              <a:rPr lang="en-KE" dirty="0">
                <a:effectLst/>
                <a:latin typeface="Times New Roman" panose="02020603050405020304" pitchFamily="18" charset="0"/>
                <a:ea typeface="Aldine401 BT"/>
                <a:cs typeface="Times New Roman" panose="02020603050405020304" pitchFamily="18" charset="0"/>
              </a:rPr>
              <a:t>For that reason, the researcher should strive to gather quality and reliable data. For that matter, quality data provides indisputable evidence or else will lead to waste of resources due to making decisions based on incorrect inferences. </a:t>
            </a:r>
          </a:p>
          <a:p>
            <a:pPr algn="just">
              <a:lnSpc>
                <a:spcPct val="150000"/>
              </a:lnSpc>
            </a:pPr>
            <a:r>
              <a:rPr lang="en-KE" sz="2000" dirty="0">
                <a:effectLst/>
                <a:latin typeface="Times New Roman" panose="02020603050405020304" pitchFamily="18" charset="0"/>
                <a:ea typeface="Aldine401 BT"/>
                <a:cs typeface="Times New Roman" panose="02020603050405020304" pitchFamily="18" charset="0"/>
              </a:rPr>
              <a:t>But then what is data (or datum in singular form)?  If we talk about data in social science, then the answer to that question will be that data is a set of information, facts or statistics to be collected for analysis to address the objectives of a study or project.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1556643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85F100-C803-E3F5-A81E-751708E46A1A}"/>
              </a:ext>
            </a:extLst>
          </p:cNvPr>
          <p:cNvSpPr>
            <a:spLocks noGrp="1"/>
          </p:cNvSpPr>
          <p:nvPr>
            <p:ph idx="1"/>
          </p:nvPr>
        </p:nvSpPr>
        <p:spPr>
          <a:xfrm>
            <a:off x="1069848" y="1040524"/>
            <a:ext cx="10058400" cy="5131676"/>
          </a:xfrm>
        </p:spPr>
        <p:txBody>
          <a:bodyPr/>
          <a:lstStyle/>
          <a:p>
            <a:pPr>
              <a:lnSpc>
                <a:spcPct val="200000"/>
              </a:lnSpc>
              <a:spcBef>
                <a:spcPts val="0"/>
              </a:spcBef>
            </a:pPr>
            <a:r>
              <a:rPr lang="en-US" dirty="0">
                <a:effectLst/>
                <a:latin typeface="Times New Roman" panose="02020603050405020304" pitchFamily="18" charset="0"/>
                <a:ea typeface="Aldine401 BT"/>
                <a:cs typeface="Times New Roman" panose="02020603050405020304" pitchFamily="18" charset="0"/>
              </a:rPr>
              <a:t>Data has also been defined </a:t>
            </a:r>
            <a:r>
              <a:rPr lang="en-KE" dirty="0">
                <a:effectLst/>
                <a:latin typeface="Times New Roman" panose="02020603050405020304" pitchFamily="18" charset="0"/>
                <a:ea typeface="Aldine401 BT"/>
                <a:cs typeface="Times New Roman" panose="02020603050405020304" pitchFamily="18" charset="0"/>
              </a:rPr>
              <a:t>as known facts or things used as a basis for inference. </a:t>
            </a:r>
          </a:p>
          <a:p>
            <a:pPr>
              <a:lnSpc>
                <a:spcPct val="200000"/>
              </a:lnSpc>
              <a:spcBef>
                <a:spcPts val="0"/>
              </a:spcBef>
            </a:pPr>
            <a:r>
              <a:rPr lang="en-KE" dirty="0">
                <a:effectLst/>
                <a:latin typeface="Times New Roman" panose="02020603050405020304" pitchFamily="18" charset="0"/>
                <a:ea typeface="Aldine401 BT"/>
                <a:cs typeface="Times New Roman" panose="02020603050405020304" pitchFamily="18" charset="0"/>
              </a:rPr>
              <a:t>Thus data is factual information used as a basis for reasoning, discussion and decision making.  </a:t>
            </a:r>
          </a:p>
          <a:p>
            <a:pPr>
              <a:lnSpc>
                <a:spcPct val="200000"/>
              </a:lnSpc>
              <a:spcBef>
                <a:spcPts val="0"/>
              </a:spcBef>
            </a:pPr>
            <a:r>
              <a:rPr lang="en-KE" dirty="0">
                <a:effectLst/>
                <a:latin typeface="Times New Roman" panose="02020603050405020304" pitchFamily="18" charset="0"/>
                <a:ea typeface="Aldine401 BT"/>
                <a:cs typeface="Times New Roman" panose="02020603050405020304" pitchFamily="18" charset="0"/>
              </a:rPr>
              <a:t>In the pursuit of knowledge, data is a collection of discrete values that convey information, describing concepts, quantity, quality or attributes, facts, other basic units of meaning or simply sequences of symbols that may be further interpreted to give meaning.  </a:t>
            </a:r>
          </a:p>
          <a:p>
            <a:pPr>
              <a:lnSpc>
                <a:spcPct val="200000"/>
              </a:lnSpc>
              <a:spcBef>
                <a:spcPts val="0"/>
              </a:spcBef>
            </a:pPr>
            <a:r>
              <a:rPr lang="en-KE" dirty="0">
                <a:effectLst/>
                <a:latin typeface="Times New Roman" panose="02020603050405020304" pitchFamily="18" charset="0"/>
                <a:ea typeface="Aldine401 BT"/>
                <a:cs typeface="Times New Roman" panose="02020603050405020304" pitchFamily="18" charset="0"/>
              </a:rPr>
              <a:t>Researchers need to understand the various types of data to enable them collect relevant and quality data, analyze, interpret and communicate findings from research in an intelligible manner. </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0609527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86E59-BA9C-10F6-943C-0FE0E41FAC16}"/>
              </a:ext>
            </a:extLst>
          </p:cNvPr>
          <p:cNvSpPr>
            <a:spLocks noGrp="1"/>
          </p:cNvSpPr>
          <p:nvPr>
            <p:ph type="title"/>
          </p:nvPr>
        </p:nvSpPr>
        <p:spPr>
          <a:xfrm>
            <a:off x="1069848" y="484632"/>
            <a:ext cx="10058400" cy="1049878"/>
          </a:xfrm>
        </p:spPr>
        <p:txBody>
          <a:bodyPr>
            <a:normAutofit fontScale="90000"/>
          </a:bodyPr>
          <a:lstStyle/>
          <a:p>
            <a:br>
              <a:rPr lang="en-KE" sz="5400" b="1" dirty="0">
                <a:effectLst/>
                <a:latin typeface="Times New Roman" panose="02020603050405020304" pitchFamily="18" charset="0"/>
                <a:ea typeface="Aldine401 BT"/>
                <a:cs typeface="Times New Roman" panose="02020603050405020304" pitchFamily="18" charset="0"/>
              </a:rPr>
            </a:br>
            <a:r>
              <a:rPr lang="en-KE" sz="4200" b="1" dirty="0">
                <a:effectLst/>
                <a:latin typeface="+mn-lt"/>
                <a:ea typeface="Aldine401 BT"/>
                <a:cs typeface="Times New Roman" panose="02020603050405020304" pitchFamily="18" charset="0"/>
              </a:rPr>
              <a:t>Classification and Types of Data</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4066CF23-4060-568C-460A-42F25BDCD2A8}"/>
              </a:ext>
            </a:extLst>
          </p:cNvPr>
          <p:cNvSpPr>
            <a:spLocks noGrp="1"/>
          </p:cNvSpPr>
          <p:nvPr>
            <p:ph idx="1"/>
          </p:nvPr>
        </p:nvSpPr>
        <p:spPr>
          <a:xfrm>
            <a:off x="1069848" y="1650124"/>
            <a:ext cx="10058400" cy="4522076"/>
          </a:xfrm>
        </p:spPr>
        <p:txBody>
          <a:bodyPr/>
          <a:lstStyle/>
          <a:p>
            <a:pPr algn="just">
              <a:lnSpc>
                <a:spcPct val="150000"/>
              </a:lnSpc>
            </a:pPr>
            <a:r>
              <a:rPr lang="en-KE" sz="1800" dirty="0">
                <a:effectLst/>
                <a:latin typeface="Times New Roman" panose="02020603050405020304" pitchFamily="18" charset="0"/>
                <a:ea typeface="Aldine401 BT"/>
                <a:cs typeface="Times New Roman" panose="02020603050405020304" pitchFamily="18" charset="0"/>
              </a:rPr>
              <a:t>In this section, we will discuss the various types of data in sociaal science research.</a:t>
            </a:r>
          </a:p>
          <a:p>
            <a:pPr marL="0" indent="0" algn="just">
              <a:lnSpc>
                <a:spcPct val="150000"/>
              </a:lnSpc>
              <a:buNone/>
            </a:pPr>
            <a:r>
              <a:rPr lang="en-KE" sz="2000" b="1" dirty="0">
                <a:effectLst/>
                <a:latin typeface="Times New Roman" panose="02020603050405020304" pitchFamily="18" charset="0"/>
                <a:ea typeface="Aldine401 BT"/>
                <a:cs typeface="Times New Roman" panose="02020603050405020304" pitchFamily="18" charset="0"/>
              </a:rPr>
              <a:t>Primary versus Secondary Data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effectLst/>
                <a:latin typeface="Times New Roman" panose="02020603050405020304" pitchFamily="18" charset="0"/>
                <a:ea typeface="Aldine401 BT"/>
                <a:cs typeface="Times New Roman" panose="02020603050405020304" pitchFamily="18" charset="0"/>
              </a:rPr>
              <a:t>Research data can be broadly divided into primary and secondary data. The most important characteristic of primary data is that it is firsthand information that is collected by the researcher himself or herself.  Such data is often collected in unprocessed or raw form. Primary data may be generated through surveys, interview transcripts, photographs, questionnaires, focused group discussions etc.  This kind of data is normally collected to address the needs of a particular study of a project.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endParaRPr lang="en-KE" dirty="0"/>
          </a:p>
        </p:txBody>
      </p:sp>
    </p:spTree>
    <p:extLst>
      <p:ext uri="{BB962C8B-B14F-4D97-AF65-F5344CB8AC3E}">
        <p14:creationId xmlns:p14="http://schemas.microsoft.com/office/powerpoint/2010/main" val="8424820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92580C-6657-842F-F245-87FA9E080215}"/>
              </a:ext>
            </a:extLst>
          </p:cNvPr>
          <p:cNvSpPr>
            <a:spLocks noGrp="1"/>
          </p:cNvSpPr>
          <p:nvPr>
            <p:ph idx="1"/>
          </p:nvPr>
        </p:nvSpPr>
        <p:spPr>
          <a:xfrm>
            <a:off x="1069848" y="987972"/>
            <a:ext cx="10058400" cy="5184228"/>
          </a:xfrm>
        </p:spPr>
        <p:txBody>
          <a:bodyPr>
            <a:normAutofit fontScale="92500"/>
          </a:bodyPr>
          <a:lstStyle/>
          <a:p>
            <a:pPr>
              <a:lnSpc>
                <a:spcPct val="200000"/>
              </a:lnSpc>
              <a:spcBef>
                <a:spcPts val="0"/>
              </a:spcBef>
            </a:pPr>
            <a:r>
              <a:rPr lang="en-KE" sz="2200" dirty="0">
                <a:effectLst/>
                <a:latin typeface="Times New Roman" panose="02020603050405020304" pitchFamily="18" charset="0"/>
                <a:ea typeface="Aldine401 BT"/>
                <a:cs typeface="Times New Roman" panose="02020603050405020304" pitchFamily="18" charset="0"/>
              </a:rPr>
              <a:t>Secondary data refers to second-hand information which is already recorded or collected and analyzed by some researchers other than the user for his or her own use; and later the same data is used by another researcher to carry out further research. </a:t>
            </a:r>
          </a:p>
          <a:p>
            <a:pPr>
              <a:lnSpc>
                <a:spcPct val="200000"/>
              </a:lnSpc>
              <a:spcBef>
                <a:spcPts val="0"/>
              </a:spcBef>
            </a:pPr>
            <a:r>
              <a:rPr lang="en-KE" sz="2200" dirty="0">
                <a:effectLst/>
                <a:latin typeface="Times New Roman" panose="02020603050405020304" pitchFamily="18" charset="0"/>
                <a:ea typeface="Aldine401 BT"/>
                <a:cs typeface="Times New Roman" panose="02020603050405020304" pitchFamily="18" charset="0"/>
              </a:rPr>
              <a:t>Strictly speaking, secondary data is published or unpublished data for which other authorities are responsible. </a:t>
            </a:r>
          </a:p>
          <a:p>
            <a:pPr>
              <a:lnSpc>
                <a:spcPct val="200000"/>
              </a:lnSpc>
              <a:spcBef>
                <a:spcPts val="0"/>
              </a:spcBef>
            </a:pPr>
            <a:r>
              <a:rPr lang="en-KE" sz="2200" dirty="0">
                <a:effectLst/>
                <a:latin typeface="Times New Roman" panose="02020603050405020304" pitchFamily="18" charset="0"/>
                <a:ea typeface="Aldine401 BT"/>
                <a:cs typeface="Times New Roman" panose="02020603050405020304" pitchFamily="18" charset="0"/>
              </a:rPr>
              <a:t>Secondary data include readily available sources of data such as; books, newspapers, journal articles, census reports, statistical abstracts and government publications, health records, examination records etc.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1933293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4C901B-97E5-33BC-96C4-7D07FF2B3B54}"/>
              </a:ext>
            </a:extLst>
          </p:cNvPr>
          <p:cNvSpPr>
            <a:spLocks noGrp="1"/>
          </p:cNvSpPr>
          <p:nvPr>
            <p:ph idx="1"/>
          </p:nvPr>
        </p:nvSpPr>
        <p:spPr>
          <a:xfrm>
            <a:off x="1069848" y="893379"/>
            <a:ext cx="10058400" cy="5278821"/>
          </a:xfrm>
        </p:spPr>
        <p:txBody>
          <a:bodyPr>
            <a:normAutofit fontScale="92500"/>
          </a:bodyPr>
          <a:lstStyle/>
          <a:p>
            <a:pPr>
              <a:lnSpc>
                <a:spcPct val="200000"/>
              </a:lnSpc>
              <a:spcBef>
                <a:spcPts val="0"/>
              </a:spcBef>
            </a:pPr>
            <a:r>
              <a:rPr lang="en-KE" sz="2200" dirty="0">
                <a:effectLst/>
                <a:latin typeface="Times New Roman" panose="02020603050405020304" pitchFamily="18" charset="0"/>
                <a:ea typeface="Aldine401 BT"/>
                <a:cs typeface="Times New Roman" panose="02020603050405020304" pitchFamily="18" charset="0"/>
              </a:rPr>
              <a:t>A useful example of secondary data is census reports. Census reports are of primary importance in various aspects. </a:t>
            </a:r>
          </a:p>
          <a:p>
            <a:pPr>
              <a:lnSpc>
                <a:spcPct val="200000"/>
              </a:lnSpc>
              <a:spcBef>
                <a:spcPts val="0"/>
              </a:spcBef>
            </a:pPr>
            <a:r>
              <a:rPr lang="en-KE" sz="2200" dirty="0">
                <a:effectLst/>
                <a:latin typeface="Times New Roman" panose="02020603050405020304" pitchFamily="18" charset="0"/>
                <a:ea typeface="Aldine401 BT"/>
                <a:cs typeface="Times New Roman" panose="02020603050405020304" pitchFamily="18" charset="0"/>
              </a:rPr>
              <a:t>They constitute the basis for conducting research into social issues, economy, population distribution and other demographic characteristics of a country.  </a:t>
            </a:r>
          </a:p>
          <a:p>
            <a:pPr>
              <a:lnSpc>
                <a:spcPct val="200000"/>
              </a:lnSpc>
              <a:spcBef>
                <a:spcPts val="0"/>
              </a:spcBef>
            </a:pPr>
            <a:r>
              <a:rPr lang="en-KE" sz="2200" dirty="0">
                <a:effectLst/>
                <a:latin typeface="Times New Roman" panose="02020603050405020304" pitchFamily="18" charset="0"/>
                <a:ea typeface="Aldine401 BT"/>
                <a:cs typeface="Times New Roman" panose="02020603050405020304" pitchFamily="18" charset="0"/>
              </a:rPr>
              <a:t>The census is the only source of comparable data for all geographic regions in a country.  Census information is useful for a wide range of research and projects.  Many researchers wait for the release of census data. </a:t>
            </a:r>
          </a:p>
          <a:p>
            <a:pPr>
              <a:lnSpc>
                <a:spcPct val="200000"/>
              </a:lnSpc>
              <a:spcBef>
                <a:spcPts val="0"/>
              </a:spcBef>
            </a:pPr>
            <a:r>
              <a:rPr lang="en-KE" sz="2200" dirty="0">
                <a:effectLst/>
                <a:latin typeface="Times New Roman" panose="02020603050405020304" pitchFamily="18" charset="0"/>
                <a:ea typeface="Aldine401 BT"/>
                <a:cs typeface="Times New Roman" panose="02020603050405020304" pitchFamily="18" charset="0"/>
              </a:rPr>
              <a:t>The researchers can then mine the census data to confirm or refute research hypotheses.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8586037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4B05E-A514-5128-5777-F55BA3CF9224}"/>
              </a:ext>
            </a:extLst>
          </p:cNvPr>
          <p:cNvSpPr>
            <a:spLocks noGrp="1"/>
          </p:cNvSpPr>
          <p:nvPr>
            <p:ph type="title"/>
          </p:nvPr>
        </p:nvSpPr>
        <p:spPr>
          <a:xfrm>
            <a:off x="1069848" y="484632"/>
            <a:ext cx="10058400" cy="1154982"/>
          </a:xfrm>
        </p:spPr>
        <p:txBody>
          <a:bodyPr>
            <a:noAutofit/>
          </a:bodyPr>
          <a:lstStyle/>
          <a:p>
            <a:br>
              <a:rPr lang="en-KE" sz="4000" b="1" dirty="0">
                <a:effectLst/>
                <a:latin typeface="Arial" panose="020B0604020202020204" pitchFamily="34" charset="0"/>
                <a:ea typeface="Aldine401 BT"/>
                <a:cs typeface="Times New Roman" panose="02020603050405020304" pitchFamily="18" charset="0"/>
              </a:rPr>
            </a:br>
            <a:r>
              <a:rPr lang="en-KE" sz="4000" b="1" dirty="0">
                <a:effectLst/>
                <a:latin typeface="Arial" panose="020B0604020202020204" pitchFamily="34" charset="0"/>
                <a:ea typeface="Aldine401 BT"/>
                <a:cs typeface="Times New Roman" panose="02020603050405020304" pitchFamily="18" charset="0"/>
              </a:rPr>
              <a:t>Differences between Primary and Secondary Data</a:t>
            </a:r>
            <a:br>
              <a:rPr lang="en-KE" sz="4000" dirty="0">
                <a:effectLst/>
                <a:latin typeface="Calibri" panose="020F0502020204030204" pitchFamily="34" charset="0"/>
                <a:ea typeface="Calibri" panose="020F0502020204030204" pitchFamily="34" charset="0"/>
                <a:cs typeface="Times New Roman" panose="02020603050405020304" pitchFamily="18" charset="0"/>
              </a:rPr>
            </a:br>
            <a:endParaRPr lang="en-KE" sz="4000" dirty="0"/>
          </a:p>
        </p:txBody>
      </p:sp>
      <p:sp>
        <p:nvSpPr>
          <p:cNvPr id="3" name="Content Placeholder 2">
            <a:extLst>
              <a:ext uri="{FF2B5EF4-FFF2-40B4-BE49-F238E27FC236}">
                <a16:creationId xmlns:a16="http://schemas.microsoft.com/office/drawing/2014/main" id="{7A0FFBB3-4752-3F98-ABA9-2E63685C7433}"/>
              </a:ext>
            </a:extLst>
          </p:cNvPr>
          <p:cNvSpPr>
            <a:spLocks noGrp="1"/>
          </p:cNvSpPr>
          <p:nvPr>
            <p:ph idx="1"/>
          </p:nvPr>
        </p:nvSpPr>
        <p:spPr>
          <a:xfrm>
            <a:off x="1069848" y="1807779"/>
            <a:ext cx="10058400" cy="4364421"/>
          </a:xfrm>
        </p:spPr>
        <p:txBody>
          <a:bodyPr>
            <a:normAutofit/>
          </a:bodyPr>
          <a:lstStyle/>
          <a:p>
            <a:pPr algn="just">
              <a:lnSpc>
                <a:spcPct val="150000"/>
              </a:lnSpc>
            </a:pPr>
            <a:r>
              <a:rPr lang="en-KE" dirty="0">
                <a:effectLst/>
                <a:latin typeface="Times New Roman" panose="02020603050405020304" pitchFamily="18" charset="0"/>
                <a:ea typeface="Aldine401 BT"/>
                <a:cs typeface="Times New Roman" panose="02020603050405020304" pitchFamily="18" charset="0"/>
              </a:rPr>
              <a:t>The five major differences between primary and secondary data are described below:</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lphaLcParenR"/>
            </a:pPr>
            <a:r>
              <a:rPr lang="en-KE" b="1" dirty="0">
                <a:solidFill>
                  <a:srgbClr val="000000"/>
                </a:solidFill>
                <a:effectLst/>
                <a:latin typeface="Times New Roman" panose="02020603050405020304" pitchFamily="18" charset="0"/>
                <a:ea typeface="Aldine401 BT"/>
                <a:cs typeface="Times New Roman" panose="02020603050405020304" pitchFamily="18" charset="0"/>
              </a:rPr>
              <a:t>Source:</a:t>
            </a:r>
            <a:r>
              <a:rPr lang="en-KE" dirty="0">
                <a:solidFill>
                  <a:srgbClr val="000000"/>
                </a:solidFill>
                <a:effectLst/>
                <a:latin typeface="Times New Roman" panose="02020603050405020304" pitchFamily="18" charset="0"/>
                <a:ea typeface="Aldine401 BT"/>
                <a:cs typeface="Times New Roman" panose="02020603050405020304" pitchFamily="18" charset="0"/>
              </a:rPr>
              <a:t> While primary data is a type of data researchers directly collect from the main source sources, secondary data refers to already existing data produced by previous researchers.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lphaLcParenR"/>
            </a:pPr>
            <a:r>
              <a:rPr lang="en-KE" b="1" dirty="0">
                <a:solidFill>
                  <a:srgbClr val="000000"/>
                </a:solidFill>
                <a:effectLst/>
                <a:latin typeface="Times New Roman" panose="02020603050405020304" pitchFamily="18" charset="0"/>
                <a:ea typeface="Aldine401 BT"/>
                <a:cs typeface="Times New Roman" panose="02020603050405020304" pitchFamily="18" charset="0"/>
              </a:rPr>
              <a:t>Time factor</a:t>
            </a:r>
            <a:r>
              <a:rPr lang="en-KE" dirty="0">
                <a:solidFill>
                  <a:srgbClr val="000000"/>
                </a:solidFill>
                <a:effectLst/>
                <a:latin typeface="Times New Roman" panose="02020603050405020304" pitchFamily="18" charset="0"/>
                <a:ea typeface="Aldine401 BT"/>
                <a:cs typeface="Times New Roman" panose="02020603050405020304" pitchFamily="18" charset="0"/>
              </a:rPr>
              <a:t>: Primary data includes real time data, whereas secondary data is related to the past.</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lphaLcParenR"/>
            </a:pPr>
            <a:r>
              <a:rPr lang="en-KE" b="1" dirty="0">
                <a:solidFill>
                  <a:srgbClr val="000000"/>
                </a:solidFill>
                <a:effectLst/>
                <a:latin typeface="Times New Roman" panose="02020603050405020304" pitchFamily="18" charset="0"/>
                <a:ea typeface="Aldine401 BT"/>
                <a:cs typeface="Times New Roman" panose="02020603050405020304" pitchFamily="18" charset="0"/>
              </a:rPr>
              <a:t>Purpose</a:t>
            </a:r>
            <a:r>
              <a:rPr lang="en-KE" dirty="0">
                <a:solidFill>
                  <a:srgbClr val="000000"/>
                </a:solidFill>
                <a:effectLst/>
                <a:latin typeface="Times New Roman" panose="02020603050405020304" pitchFamily="18" charset="0"/>
                <a:ea typeface="Aldine401 BT"/>
                <a:cs typeface="Times New Roman" panose="02020603050405020304" pitchFamily="18" charset="0"/>
              </a:rPr>
              <a:t>: While primary data is collected to address a current research problem, secondary data is primarily collected to address a previously existing research problem and can be used to address the current research problem as well.</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6616494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65A168-1D72-6C64-BD6D-F7EB3149FCF9}"/>
              </a:ext>
            </a:extLst>
          </p:cNvPr>
          <p:cNvSpPr>
            <a:spLocks noGrp="1"/>
          </p:cNvSpPr>
          <p:nvPr>
            <p:ph idx="1"/>
          </p:nvPr>
        </p:nvSpPr>
        <p:spPr>
          <a:xfrm>
            <a:off x="1069848" y="840828"/>
            <a:ext cx="10058400" cy="5331372"/>
          </a:xfrm>
        </p:spPr>
        <p:txBody>
          <a:bodyPr/>
          <a:lstStyle/>
          <a:p>
            <a:pPr marL="0" lvl="0" indent="0" algn="just">
              <a:lnSpc>
                <a:spcPct val="150000"/>
              </a:lnSpc>
              <a:buNone/>
            </a:pPr>
            <a:r>
              <a:rPr lang="en-KE" sz="2000" b="1" dirty="0">
                <a:solidFill>
                  <a:srgbClr val="000000"/>
                </a:solidFill>
                <a:effectLst/>
                <a:latin typeface="Times New Roman" panose="02020603050405020304" pitchFamily="18" charset="0"/>
                <a:ea typeface="Aldine401 BT"/>
                <a:cs typeface="Times New Roman" panose="02020603050405020304" pitchFamily="18" charset="0"/>
              </a:rPr>
              <a:t>d) Data collection tools</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Primary data tools include observation, surveys, questionnaires, physical testing, personal or online interviews, case studies, and focused group discussions while secondary data collection tools include document analysis of existing records, books, websites</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etc.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buNone/>
            </a:pPr>
            <a:r>
              <a:rPr lang="en-KE" sz="2000" b="1" dirty="0">
                <a:solidFill>
                  <a:srgbClr val="000000"/>
                </a:solidFill>
                <a:effectLst/>
                <a:latin typeface="Times New Roman" panose="02020603050405020304" pitchFamily="18" charset="0"/>
                <a:ea typeface="Aldine401 BT"/>
                <a:cs typeface="Times New Roman" panose="02020603050405020304" pitchFamily="18" charset="0"/>
              </a:rPr>
              <a:t>e) Accessibility:</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Accessing primary data includes a relatively long process while </a:t>
            </a:r>
            <a:r>
              <a:rPr lang="en-KE" sz="2000" dirty="0">
                <a:effectLst/>
                <a:latin typeface="Times New Roman" panose="02020603050405020304" pitchFamily="18" charset="0"/>
                <a:ea typeface="Aldine401 BT"/>
                <a:cs typeface="Times New Roman" panose="02020603050405020304" pitchFamily="18" charset="0"/>
              </a:rPr>
              <a:t>referring</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to secondary data is often eas</a:t>
            </a:r>
            <a:r>
              <a:rPr lang="en-US" sz="2000" dirty="0" err="1">
                <a:solidFill>
                  <a:srgbClr val="000000"/>
                </a:solidFill>
                <a:effectLst/>
                <a:latin typeface="Times New Roman" panose="02020603050405020304" pitchFamily="18" charset="0"/>
                <a:ea typeface="Aldine401 BT"/>
                <a:cs typeface="Times New Roman" panose="02020603050405020304" pitchFamily="18" charset="0"/>
              </a:rPr>
              <a:t>ier</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and quick</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er</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6076370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04B15-4EFC-F3E0-F276-E038BE7A29DF}"/>
              </a:ext>
            </a:extLst>
          </p:cNvPr>
          <p:cNvSpPr>
            <a:spLocks noGrp="1"/>
          </p:cNvSpPr>
          <p:nvPr>
            <p:ph type="title"/>
          </p:nvPr>
        </p:nvSpPr>
        <p:spPr>
          <a:xfrm>
            <a:off x="1069848" y="484632"/>
            <a:ext cx="10058400" cy="1123451"/>
          </a:xfrm>
        </p:spPr>
        <p:txBody>
          <a:bodyPr>
            <a:normAutofit fontScale="90000"/>
          </a:bodyPr>
          <a:lstStyle/>
          <a:p>
            <a:br>
              <a:rPr lang="en-US" sz="5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4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Summary</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8E914015-26F6-DDCB-7BBA-AE0DCA88153D}"/>
              </a:ext>
            </a:extLst>
          </p:cNvPr>
          <p:cNvSpPr>
            <a:spLocks noGrp="1"/>
          </p:cNvSpPr>
          <p:nvPr>
            <p:ph idx="1"/>
          </p:nvPr>
        </p:nvSpPr>
        <p:spPr>
          <a:xfrm>
            <a:off x="1069848" y="1702676"/>
            <a:ext cx="10058400" cy="4469524"/>
          </a:xfrm>
        </p:spPr>
        <p:txBody>
          <a:bodyPr>
            <a:normAutofit lnSpcReduction="10000"/>
          </a:bodyPr>
          <a:lstStyle/>
          <a:p>
            <a:pPr marL="0" indent="0">
              <a:lnSpc>
                <a:spcPct val="150000"/>
              </a:lnSpc>
              <a:buNone/>
            </a:pP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this</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lesson,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we have focused on the following areas</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what a questionnaire is.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what an interview guide is.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Formulate questions for questionnaires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Formulate questions for interview guides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200" dirty="0">
                <a:effectLst/>
                <a:latin typeface="Times New Roman" panose="02020603050405020304" pitchFamily="18" charset="0"/>
                <a:ea typeface="Aldine401 BT"/>
                <a:cs typeface="Times New Roman" panose="02020603050405020304" pitchFamily="18" charset="0"/>
              </a:rPr>
              <a:t>Explain the meaning of data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200" dirty="0">
                <a:effectLst/>
                <a:latin typeface="Times New Roman" panose="02020603050405020304" pitchFamily="18" charset="0"/>
                <a:ea typeface="Aldine401 BT"/>
                <a:cs typeface="Times New Roman" panose="02020603050405020304" pitchFamily="18" charset="0"/>
              </a:rPr>
              <a:t>Identify the different types of data in social research</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4585264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09C2F-2269-1F20-2663-CE87FB529195}"/>
              </a:ext>
            </a:extLst>
          </p:cNvPr>
          <p:cNvSpPr>
            <a:spLocks noGrp="1"/>
          </p:cNvSpPr>
          <p:nvPr>
            <p:ph type="title"/>
          </p:nvPr>
        </p:nvSpPr>
        <p:spPr>
          <a:xfrm>
            <a:off x="1069848" y="484632"/>
            <a:ext cx="10058400" cy="1176002"/>
          </a:xfrm>
        </p:spPr>
        <p:txBody>
          <a:bodyPr>
            <a:normAutofit fontScale="90000"/>
          </a:bodyPr>
          <a:lstStyle/>
          <a:p>
            <a:br>
              <a:rPr lang="en-US" sz="5400" b="1" dirty="0">
                <a:effectLst/>
                <a:latin typeface="Arial" panose="020B0604020202020204" pitchFamily="34" charset="0"/>
                <a:ea typeface="Calibri" panose="020F0502020204030204" pitchFamily="34" charset="0"/>
                <a:cs typeface="Times New Roman" panose="02020603050405020304" pitchFamily="18" charset="0"/>
              </a:rPr>
            </a:br>
            <a:r>
              <a:rPr lang="en-US" sz="4400" b="1" dirty="0">
                <a:effectLst/>
                <a:latin typeface="Arial" panose="020B0604020202020204" pitchFamily="34" charset="0"/>
                <a:ea typeface="Calibri" panose="020F0502020204030204" pitchFamily="34" charset="0"/>
                <a:cs typeface="Times New Roman" panose="02020603050405020304" pitchFamily="18" charset="0"/>
              </a:rPr>
              <a:t>References</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69C51B78-0DF3-01BF-97AB-D961D1DB09DF}"/>
              </a:ext>
            </a:extLst>
          </p:cNvPr>
          <p:cNvSpPr>
            <a:spLocks noGrp="1"/>
          </p:cNvSpPr>
          <p:nvPr>
            <p:ph idx="1"/>
          </p:nvPr>
        </p:nvSpPr>
        <p:spPr>
          <a:xfrm>
            <a:off x="1069848" y="1502979"/>
            <a:ext cx="10058400" cy="4870389"/>
          </a:xfrm>
        </p:spPr>
        <p:txBody>
          <a:bodyPr>
            <a:normAutofit/>
          </a:bodyPr>
          <a:lstStyle/>
          <a:p>
            <a:pPr marL="0" indent="0">
              <a:lnSpc>
                <a:spcPct val="150000"/>
              </a:lnSpc>
              <a:buNone/>
            </a:pPr>
            <a:r>
              <a:rPr lang="en-KE" dirty="0">
                <a:solidFill>
                  <a:srgbClr val="000000"/>
                </a:solidFill>
                <a:effectLst/>
                <a:latin typeface="Times New Roman" panose="02020603050405020304" pitchFamily="18" charset="0"/>
                <a:ea typeface="Times New Roman" panose="02020603050405020304" pitchFamily="18" charset="0"/>
              </a:rPr>
              <a:t>Ajuoga, M., Echaune, M., Maiyo, J., Mwangi, S., Odek, A., Kipkenei, S. Awour, D., &amp; </a:t>
            </a:r>
            <a:endParaRPr lang="en-KE"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dirty="0">
                <a:solidFill>
                  <a:srgbClr val="000000"/>
                </a:solidFill>
                <a:effectLst/>
                <a:latin typeface="Times New Roman" panose="02020603050405020304" pitchFamily="18" charset="0"/>
                <a:ea typeface="Times New Roman" panose="02020603050405020304" pitchFamily="18" charset="0"/>
              </a:rPr>
              <a:t>Andiema, N. (2023). </a:t>
            </a:r>
            <a:r>
              <a:rPr lang="en-KE" i="1" dirty="0">
                <a:solidFill>
                  <a:srgbClr val="000000"/>
                </a:solidFill>
                <a:effectLst/>
                <a:latin typeface="Times New Roman" panose="02020603050405020304" pitchFamily="18" charset="0"/>
                <a:ea typeface="Times New Roman" panose="02020603050405020304" pitchFamily="18" charset="0"/>
              </a:rPr>
              <a:t>Social Science in the New Era.</a:t>
            </a:r>
            <a:r>
              <a:rPr lang="en-KE" dirty="0">
                <a:solidFill>
                  <a:srgbClr val="000000"/>
                </a:solidFill>
                <a:effectLst/>
                <a:latin typeface="Times New Roman" panose="02020603050405020304" pitchFamily="18" charset="0"/>
                <a:ea typeface="Times New Roman" panose="02020603050405020304" pitchFamily="18" charset="0"/>
              </a:rPr>
              <a:t> Aura Publishers.</a:t>
            </a:r>
            <a:endParaRPr lang="en-KE" dirty="0">
              <a:effectLst/>
              <a:latin typeface="Times New Roman" panose="02020603050405020304" pitchFamily="18" charset="0"/>
              <a:ea typeface="Times New Roman" panose="02020603050405020304" pitchFamily="18" charset="0"/>
            </a:endParaRPr>
          </a:p>
          <a:p>
            <a:pPr marL="0" indent="0">
              <a:lnSpc>
                <a:spcPct val="150000"/>
              </a:lnSpc>
              <a:buNone/>
            </a:pPr>
            <a:r>
              <a:rPr lang="en-US" dirty="0">
                <a:effectLst/>
                <a:latin typeface="Times New Roman" panose="02020603050405020304" pitchFamily="18" charset="0"/>
                <a:ea typeface="Calibri" panose="020F0502020204030204" pitchFamily="34" charset="0"/>
                <a:cs typeface="Times New Roman" panose="02020603050405020304" pitchFamily="18" charset="0"/>
              </a:rPr>
              <a:t>Aultman Health Sciences. Aultman Education Center. (2024).</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50000"/>
              </a:lnSpc>
              <a:buNone/>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Libraryhttps</a:t>
            </a: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aultman.libguides.com</a:t>
            </a: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c.php?g</a:t>
            </a: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=974169&amp;p=7042440</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Geeks for Geeks (2024). Qualities of a Good Questionnaire. </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274320" indent="0">
              <a:lnSpc>
                <a:spcPct val="150000"/>
              </a:lnSpc>
              <a:buNone/>
            </a:pPr>
            <a:r>
              <a:rPr lang="en-US" u="sng" dirty="0">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https://www.geeksforgeeks.org/qualities-of-a-good-questionnaire-and-types-of-questions/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Harvard</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Library. (2024).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Library Support for Qualitative Research.</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50000"/>
              </a:lnSpc>
              <a:buNone/>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https://</a:t>
            </a:r>
            <a:r>
              <a:rPr lang="en-US"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guides.library.harvard.edu</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c.php?g</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=796889&amp;p=10476322</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5755328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9326E8-FFE0-F7DD-1659-48FF95C843C9}"/>
              </a:ext>
            </a:extLst>
          </p:cNvPr>
          <p:cNvSpPr>
            <a:spLocks noGrp="1"/>
          </p:cNvSpPr>
          <p:nvPr>
            <p:ph idx="1"/>
          </p:nvPr>
        </p:nvSpPr>
        <p:spPr>
          <a:xfrm>
            <a:off x="1069848" y="1072055"/>
            <a:ext cx="10058400" cy="5100145"/>
          </a:xfrm>
        </p:spPr>
        <p:txBody>
          <a:bodyPr/>
          <a:lstStyle/>
          <a:p>
            <a:pPr marL="0" indent="0">
              <a:buNone/>
            </a:pPr>
            <a:endParaRPr lang="en-KE" dirty="0"/>
          </a:p>
          <a:p>
            <a:pPr marL="0" indent="0">
              <a:buNone/>
            </a:pPr>
            <a:endParaRPr lang="en-KE" dirty="0"/>
          </a:p>
          <a:p>
            <a:pPr marL="0" indent="0">
              <a:buNone/>
            </a:pPr>
            <a:endParaRPr lang="en-KE" dirty="0"/>
          </a:p>
          <a:p>
            <a:pPr marL="0" indent="0">
              <a:buNone/>
            </a:pPr>
            <a:endParaRPr lang="en-KE" dirty="0"/>
          </a:p>
          <a:p>
            <a:pPr marL="0" indent="0">
              <a:buNone/>
            </a:pPr>
            <a:endParaRPr lang="en-KE" dirty="0"/>
          </a:p>
          <a:p>
            <a:pPr marL="0" indent="0">
              <a:buNone/>
            </a:pPr>
            <a:r>
              <a:rPr lang="en-KE" dirty="0"/>
              <a:t>			</a:t>
            </a:r>
            <a:r>
              <a:rPr lang="en-KE" sz="6000" dirty="0"/>
              <a:t>THANK YOU</a:t>
            </a:r>
          </a:p>
        </p:txBody>
      </p:sp>
    </p:spTree>
    <p:extLst>
      <p:ext uri="{BB962C8B-B14F-4D97-AF65-F5344CB8AC3E}">
        <p14:creationId xmlns:p14="http://schemas.microsoft.com/office/powerpoint/2010/main" val="36761021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{5582398D-E1DF-C545-87AB-AB09C37D431E}tf10001070_mac</Template>
  <TotalTime>65</TotalTime>
  <Words>2565</Words>
  <Application>Microsoft Macintosh PowerPoint</Application>
  <PresentationFormat>Widescreen</PresentationFormat>
  <Paragraphs>149</Paragraphs>
  <Slides>30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Arial</vt:lpstr>
      <vt:lpstr>Calibri</vt:lpstr>
      <vt:lpstr>Rockwell</vt:lpstr>
      <vt:lpstr>Rockwell Condensed</vt:lpstr>
      <vt:lpstr>Rockwell Extra Bold</vt:lpstr>
      <vt:lpstr>Symbol</vt:lpstr>
      <vt:lpstr>Times New Roman</vt:lpstr>
      <vt:lpstr>Wingdings</vt:lpstr>
      <vt:lpstr>Wood Type</vt:lpstr>
      <vt:lpstr>COMMUNICATION RESEARCH</vt:lpstr>
      <vt:lpstr> Topic Introduction </vt:lpstr>
      <vt:lpstr> Intended Learning Objectives </vt:lpstr>
      <vt:lpstr>Questionnaires</vt:lpstr>
      <vt:lpstr>PowerPoint Presentation</vt:lpstr>
      <vt:lpstr> Types of questionnaires </vt:lpstr>
      <vt:lpstr>PowerPoint Presentation</vt:lpstr>
      <vt:lpstr> Qualities of a Good Questionnaire </vt:lpstr>
      <vt:lpstr>PowerPoint Presentation</vt:lpstr>
      <vt:lpstr> Types of Questions in Questionnaire </vt:lpstr>
      <vt:lpstr>PowerPoint Presentation</vt:lpstr>
      <vt:lpstr>PowerPoint Presentation</vt:lpstr>
      <vt:lpstr>PowerPoint Presentation</vt:lpstr>
      <vt:lpstr>PowerPoint Presentation</vt:lpstr>
      <vt:lpstr> Interviews </vt:lpstr>
      <vt:lpstr> Characteristics of good interview questions </vt:lpstr>
      <vt:lpstr> Writing interview questions </vt:lpstr>
      <vt:lpstr>PowerPoint Presentation</vt:lpstr>
      <vt:lpstr>PowerPoint Presentation</vt:lpstr>
      <vt:lpstr>PowerPoint Presentation</vt:lpstr>
      <vt:lpstr> Data </vt:lpstr>
      <vt:lpstr>PowerPoint Presentation</vt:lpstr>
      <vt:lpstr> Classification and Types of Data </vt:lpstr>
      <vt:lpstr>PowerPoint Presentation</vt:lpstr>
      <vt:lpstr>PowerPoint Presentation</vt:lpstr>
      <vt:lpstr> Differences between Primary and Secondary Data </vt:lpstr>
      <vt:lpstr>PowerPoint Presentation</vt:lpstr>
      <vt:lpstr> Summary </vt:lpstr>
      <vt:lpstr> 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RESEARCH</dc:title>
  <dc:creator>susan.w.mwangi@outlook.com</dc:creator>
  <cp:lastModifiedBy>susan.w.mwangi@outlook.com</cp:lastModifiedBy>
  <cp:revision>6</cp:revision>
  <dcterms:created xsi:type="dcterms:W3CDTF">2024-10-30T07:06:35Z</dcterms:created>
  <dcterms:modified xsi:type="dcterms:W3CDTF">2024-10-30T08:17:48Z</dcterms:modified>
</cp:coreProperties>
</file>