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Lst>
  <p:sldSz cy="6858000" cx="12192000"/>
  <p:notesSz cx="6858000" cy="9144000"/>
  <p:embeddedFontLst>
    <p:embeddedFont>
      <p:font typeface="Noto Sans Symbols"/>
      <p:regular r:id="rId34"/>
      <p:bold r:id="rId3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6" roundtripDataSignature="AMtx7mhB0N5sJ28Sq07V29+gZbHh7QIcS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font" Target="fonts/NotoSansSymbols-bold.fntdata"/><Relationship Id="rId12" Type="http://schemas.openxmlformats.org/officeDocument/2006/relationships/slide" Target="slides/slide8.xml"/><Relationship Id="rId34" Type="http://schemas.openxmlformats.org/officeDocument/2006/relationships/font" Target="fonts/NotoSansSymbols-regular.fntdata"/><Relationship Id="rId15" Type="http://schemas.openxmlformats.org/officeDocument/2006/relationships/slide" Target="slides/slide11.xml"/><Relationship Id="rId14" Type="http://schemas.openxmlformats.org/officeDocument/2006/relationships/slide" Target="slides/slide10.xml"/><Relationship Id="rId36" Type="http://customschemas.google.com/relationships/presentationmetadata" Target="metadata"/><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6.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4" name="Shape 14"/>
        <p:cNvGrpSpPr/>
        <p:nvPr/>
      </p:nvGrpSpPr>
      <p:grpSpPr>
        <a:xfrm>
          <a:off x="0" y="0"/>
          <a:ext cx="0" cy="0"/>
          <a:chOff x="0" y="0"/>
          <a:chExt cx="0" cy="0"/>
        </a:xfrm>
      </p:grpSpPr>
      <p:sp>
        <p:nvSpPr>
          <p:cNvPr id="15" name="Google Shape;15;p31"/>
          <p:cNvSpPr/>
          <p:nvPr/>
        </p:nvSpPr>
        <p:spPr>
          <a:xfrm>
            <a:off x="920834" y="1346946"/>
            <a:ext cx="10222992" cy="80683"/>
          </a:xfrm>
          <a:prstGeom prst="rect">
            <a:avLst/>
          </a:prstGeom>
          <a:blipFill rotWithShape="1">
            <a:blip r:embed="rId2">
              <a:alphaModFix amt="85000"/>
            </a:blip>
            <a:tile algn="ctr" flip="xy" tx="0" sx="92000" ty="-76200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6" name="Google Shape;16;p31"/>
          <p:cNvSpPr/>
          <p:nvPr/>
        </p:nvSpPr>
        <p:spPr>
          <a:xfrm>
            <a:off x="920834" y="4299696"/>
            <a:ext cx="10222992" cy="80683"/>
          </a:xfrm>
          <a:prstGeom prst="rect">
            <a:avLst/>
          </a:prstGeom>
          <a:blipFill rotWithShape="1">
            <a:blip r:embed="rId2">
              <a:alphaModFix amt="85000"/>
            </a:blip>
            <a:tile algn="ctr" flip="xy" tx="0" sx="92000" ty="-7175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7" name="Google Shape;17;p31"/>
          <p:cNvSpPr/>
          <p:nvPr/>
        </p:nvSpPr>
        <p:spPr>
          <a:xfrm>
            <a:off x="920834" y="1484779"/>
            <a:ext cx="10222992" cy="2743200"/>
          </a:xfrm>
          <a:prstGeom prst="rect">
            <a:avLst/>
          </a:prstGeom>
          <a:blipFill rotWithShape="1">
            <a:blip r:embed="rId2">
              <a:alphaModFix amt="85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grpSp>
        <p:nvGrpSpPr>
          <p:cNvPr id="18" name="Google Shape;18;p31"/>
          <p:cNvGrpSpPr/>
          <p:nvPr/>
        </p:nvGrpSpPr>
        <p:grpSpPr>
          <a:xfrm>
            <a:off x="9649215" y="4068923"/>
            <a:ext cx="1080904" cy="1080902"/>
            <a:chOff x="9685338" y="4460675"/>
            <a:chExt cx="1080904" cy="1080902"/>
          </a:xfrm>
        </p:grpSpPr>
        <p:sp>
          <p:nvSpPr>
            <p:cNvPr id="19" name="Google Shape;19;p31"/>
            <p:cNvSpPr/>
            <p:nvPr/>
          </p:nvSpPr>
          <p:spPr>
            <a:xfrm>
              <a:off x="9685338" y="4460675"/>
              <a:ext cx="1080904" cy="1080902"/>
            </a:xfrm>
            <a:prstGeom prst="ellipse">
              <a:avLst/>
            </a:prstGeom>
            <a:blipFill rotWithShape="1">
              <a:blip r:embed="rId3">
                <a:alphaModFix/>
              </a:blip>
              <a:tile algn="tl" flip="none" tx="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20" name="Google Shape;20;p31"/>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21" name="Google Shape;21;p31"/>
          <p:cNvSpPr txBox="1"/>
          <p:nvPr>
            <p:ph type="ctrTitle"/>
          </p:nvPr>
        </p:nvSpPr>
        <p:spPr>
          <a:xfrm>
            <a:off x="1051560" y="1432223"/>
            <a:ext cx="9966960" cy="3035808"/>
          </a:xfrm>
          <a:prstGeom prst="rect">
            <a:avLst/>
          </a:prstGeom>
          <a:noFill/>
          <a:ln>
            <a:noFill/>
          </a:ln>
        </p:spPr>
        <p:txBody>
          <a:bodyPr anchorCtr="0" anchor="ctr" bIns="45700" lIns="91425" spcFirstLastPara="1" rIns="91425" wrap="square" tIns="45700">
            <a:noAutofit/>
          </a:bodyPr>
          <a:lstStyle>
            <a:lvl1pPr lvl="0" algn="l">
              <a:lnSpc>
                <a:spcPct val="80000"/>
              </a:lnSpc>
              <a:spcBef>
                <a:spcPts val="0"/>
              </a:spcBef>
              <a:spcAft>
                <a:spcPts val="0"/>
              </a:spcAft>
              <a:buSzPts val="9600"/>
              <a:buFont typeface="Rockwell"/>
              <a:buNone/>
              <a:defRPr sz="96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 name="Google Shape;22;p31"/>
          <p:cNvSpPr txBox="1"/>
          <p:nvPr>
            <p:ph idx="1" type="subTitle"/>
          </p:nvPr>
        </p:nvSpPr>
        <p:spPr>
          <a:xfrm>
            <a:off x="1069848" y="4389120"/>
            <a:ext cx="7891272" cy="1069848"/>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1870"/>
              <a:buNone/>
              <a:defRPr sz="2200">
                <a:solidFill>
                  <a:schemeClr val="dk1"/>
                </a:solidFill>
              </a:defRPr>
            </a:lvl1pPr>
            <a:lvl2pPr lvl="1" algn="ctr">
              <a:lnSpc>
                <a:spcPct val="90000"/>
              </a:lnSpc>
              <a:spcBef>
                <a:spcPts val="400"/>
              </a:spcBef>
              <a:spcAft>
                <a:spcPts val="0"/>
              </a:spcAft>
              <a:buSzPts val="2380"/>
              <a:buNone/>
              <a:defRPr sz="2800"/>
            </a:lvl2pPr>
            <a:lvl3pPr lvl="2" algn="ctr">
              <a:lnSpc>
                <a:spcPct val="90000"/>
              </a:lnSpc>
              <a:spcBef>
                <a:spcPts val="400"/>
              </a:spcBef>
              <a:spcAft>
                <a:spcPts val="0"/>
              </a:spcAft>
              <a:buSzPts val="2040"/>
              <a:buNone/>
              <a:defRPr sz="2400"/>
            </a:lvl3pPr>
            <a:lvl4pPr lvl="3" algn="ctr">
              <a:lnSpc>
                <a:spcPct val="90000"/>
              </a:lnSpc>
              <a:spcBef>
                <a:spcPts val="400"/>
              </a:spcBef>
              <a:spcAft>
                <a:spcPts val="0"/>
              </a:spcAft>
              <a:buSzPts val="1700"/>
              <a:buNone/>
              <a:defRPr sz="2000"/>
            </a:lvl4pPr>
            <a:lvl5pPr lvl="4" algn="ctr">
              <a:lnSpc>
                <a:spcPct val="90000"/>
              </a:lnSpc>
              <a:spcBef>
                <a:spcPts val="400"/>
              </a:spcBef>
              <a:spcAft>
                <a:spcPts val="0"/>
              </a:spcAft>
              <a:buSzPts val="1700"/>
              <a:buNone/>
              <a:defRPr sz="2000"/>
            </a:lvl5pPr>
            <a:lvl6pPr lvl="5" algn="ctr">
              <a:lnSpc>
                <a:spcPct val="90000"/>
              </a:lnSpc>
              <a:spcBef>
                <a:spcPts val="400"/>
              </a:spcBef>
              <a:spcAft>
                <a:spcPts val="0"/>
              </a:spcAft>
              <a:buSzPts val="1700"/>
              <a:buNone/>
              <a:defRPr sz="2000"/>
            </a:lvl6pPr>
            <a:lvl7pPr lvl="6" algn="ctr">
              <a:lnSpc>
                <a:spcPct val="90000"/>
              </a:lnSpc>
              <a:spcBef>
                <a:spcPts val="400"/>
              </a:spcBef>
              <a:spcAft>
                <a:spcPts val="0"/>
              </a:spcAft>
              <a:buSzPts val="1700"/>
              <a:buNone/>
              <a:defRPr sz="2000"/>
            </a:lvl7pPr>
            <a:lvl8pPr lvl="7" algn="ctr">
              <a:lnSpc>
                <a:spcPct val="90000"/>
              </a:lnSpc>
              <a:spcBef>
                <a:spcPts val="400"/>
              </a:spcBef>
              <a:spcAft>
                <a:spcPts val="0"/>
              </a:spcAft>
              <a:buSzPts val="1700"/>
              <a:buNone/>
              <a:defRPr sz="2000"/>
            </a:lvl8pPr>
            <a:lvl9pPr lvl="8" algn="ctr">
              <a:lnSpc>
                <a:spcPct val="90000"/>
              </a:lnSpc>
              <a:spcBef>
                <a:spcPts val="400"/>
              </a:spcBef>
              <a:spcAft>
                <a:spcPts val="200"/>
              </a:spcAft>
              <a:buSzPts val="1700"/>
              <a:buNone/>
              <a:defRPr sz="2000"/>
            </a:lvl9pPr>
          </a:lstStyle>
          <a:p/>
        </p:txBody>
      </p:sp>
      <p:sp>
        <p:nvSpPr>
          <p:cNvPr id="23" name="Google Shape;23;p31"/>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31"/>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1"/>
          <p:cNvSpPr txBox="1"/>
          <p:nvPr>
            <p:ph idx="12" type="sldNum"/>
          </p:nvPr>
        </p:nvSpPr>
        <p:spPr>
          <a:xfrm>
            <a:off x="9592733" y="4289334"/>
            <a:ext cx="1193868" cy="64008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i="0" sz="2800" u="none" cap="none" strike="noStrike">
                <a:solidFill>
                  <a:srgbClr val="FFFFFF"/>
                </a:solidFill>
                <a:latin typeface="Rockwell"/>
                <a:ea typeface="Rockwell"/>
                <a:cs typeface="Rockwell"/>
                <a:sym typeface="Rockwell"/>
              </a:defRPr>
            </a:lvl1pPr>
            <a:lvl2pPr indent="0" lvl="1" marL="0" algn="ctr">
              <a:spcBef>
                <a:spcPts val="0"/>
              </a:spcBef>
              <a:buNone/>
              <a:defRPr b="1" i="0" sz="2800" u="none" cap="none" strike="noStrike">
                <a:solidFill>
                  <a:srgbClr val="FFFFFF"/>
                </a:solidFill>
                <a:latin typeface="Rockwell"/>
                <a:ea typeface="Rockwell"/>
                <a:cs typeface="Rockwell"/>
                <a:sym typeface="Rockwell"/>
              </a:defRPr>
            </a:lvl2pPr>
            <a:lvl3pPr indent="0" lvl="2" marL="0" algn="ctr">
              <a:spcBef>
                <a:spcPts val="0"/>
              </a:spcBef>
              <a:buNone/>
              <a:defRPr b="1" i="0" sz="2800" u="none" cap="none" strike="noStrike">
                <a:solidFill>
                  <a:srgbClr val="FFFFFF"/>
                </a:solidFill>
                <a:latin typeface="Rockwell"/>
                <a:ea typeface="Rockwell"/>
                <a:cs typeface="Rockwell"/>
                <a:sym typeface="Rockwell"/>
              </a:defRPr>
            </a:lvl3pPr>
            <a:lvl4pPr indent="0" lvl="3" marL="0" algn="ctr">
              <a:spcBef>
                <a:spcPts val="0"/>
              </a:spcBef>
              <a:buNone/>
              <a:defRPr b="1" i="0" sz="2800" u="none" cap="none" strike="noStrike">
                <a:solidFill>
                  <a:srgbClr val="FFFFFF"/>
                </a:solidFill>
                <a:latin typeface="Rockwell"/>
                <a:ea typeface="Rockwell"/>
                <a:cs typeface="Rockwell"/>
                <a:sym typeface="Rockwell"/>
              </a:defRPr>
            </a:lvl4pPr>
            <a:lvl5pPr indent="0" lvl="4" marL="0" algn="ctr">
              <a:spcBef>
                <a:spcPts val="0"/>
              </a:spcBef>
              <a:buNone/>
              <a:defRPr b="1" i="0" sz="2800" u="none" cap="none" strike="noStrike">
                <a:solidFill>
                  <a:srgbClr val="FFFFFF"/>
                </a:solidFill>
                <a:latin typeface="Rockwell"/>
                <a:ea typeface="Rockwell"/>
                <a:cs typeface="Rockwell"/>
                <a:sym typeface="Rockwell"/>
              </a:defRPr>
            </a:lvl5pPr>
            <a:lvl6pPr indent="0" lvl="5" marL="0" algn="ctr">
              <a:spcBef>
                <a:spcPts val="0"/>
              </a:spcBef>
              <a:buNone/>
              <a:defRPr b="1" i="0" sz="2800" u="none" cap="none" strike="noStrike">
                <a:solidFill>
                  <a:srgbClr val="FFFFFF"/>
                </a:solidFill>
                <a:latin typeface="Rockwell"/>
                <a:ea typeface="Rockwell"/>
                <a:cs typeface="Rockwell"/>
                <a:sym typeface="Rockwell"/>
              </a:defRPr>
            </a:lvl6pPr>
            <a:lvl7pPr indent="0" lvl="6" marL="0" algn="ctr">
              <a:spcBef>
                <a:spcPts val="0"/>
              </a:spcBef>
              <a:buNone/>
              <a:defRPr b="1" i="0" sz="2800" u="none" cap="none" strike="noStrike">
                <a:solidFill>
                  <a:srgbClr val="FFFFFF"/>
                </a:solidFill>
                <a:latin typeface="Rockwell"/>
                <a:ea typeface="Rockwell"/>
                <a:cs typeface="Rockwell"/>
                <a:sym typeface="Rockwell"/>
              </a:defRPr>
            </a:lvl7pPr>
            <a:lvl8pPr indent="0" lvl="7" marL="0" algn="ctr">
              <a:spcBef>
                <a:spcPts val="0"/>
              </a:spcBef>
              <a:buNone/>
              <a:defRPr b="1" i="0" sz="2800" u="none" cap="none" strike="noStrike">
                <a:solidFill>
                  <a:srgbClr val="FFFFFF"/>
                </a:solidFill>
                <a:latin typeface="Rockwell"/>
                <a:ea typeface="Rockwell"/>
                <a:cs typeface="Rockwell"/>
                <a:sym typeface="Rockwell"/>
              </a:defRPr>
            </a:lvl8pPr>
            <a:lvl9pPr indent="0" lvl="8" marL="0" algn="ctr">
              <a:spcBef>
                <a:spcPts val="0"/>
              </a:spcBef>
              <a:buNone/>
              <a:defRPr b="1" i="0" sz="28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en-KE"/>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6" name="Shape 26"/>
        <p:cNvGrpSpPr/>
        <p:nvPr/>
      </p:nvGrpSpPr>
      <p:grpSpPr>
        <a:xfrm>
          <a:off x="0" y="0"/>
          <a:ext cx="0" cy="0"/>
          <a:chOff x="0" y="0"/>
          <a:chExt cx="0" cy="0"/>
        </a:xfrm>
      </p:grpSpPr>
      <p:sp>
        <p:nvSpPr>
          <p:cNvPr id="27" name="Google Shape;27;p32"/>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32"/>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29" name="Google Shape;29;p32"/>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2"/>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2"/>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KE"/>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32" name="Shape 32"/>
        <p:cNvGrpSpPr/>
        <p:nvPr/>
      </p:nvGrpSpPr>
      <p:grpSpPr>
        <a:xfrm>
          <a:off x="0" y="0"/>
          <a:ext cx="0" cy="0"/>
          <a:chOff x="0" y="0"/>
          <a:chExt cx="0" cy="0"/>
        </a:xfrm>
      </p:grpSpPr>
      <p:sp>
        <p:nvSpPr>
          <p:cNvPr id="33" name="Google Shape;33;p33"/>
          <p:cNvSpPr/>
          <p:nvPr/>
        </p:nvSpPr>
        <p:spPr>
          <a:xfrm>
            <a:off x="0" y="4917989"/>
            <a:ext cx="12192000" cy="1940010"/>
          </a:xfrm>
          <a:prstGeom prst="rect">
            <a:avLst/>
          </a:prstGeom>
          <a:blipFill rotWithShape="1">
            <a:blip r:embed="rId2">
              <a:alphaModFix amt="85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34" name="Google Shape;34;p33"/>
          <p:cNvSpPr txBox="1"/>
          <p:nvPr>
            <p:ph type="title"/>
          </p:nvPr>
        </p:nvSpPr>
        <p:spPr>
          <a:xfrm>
            <a:off x="2167128" y="1225296"/>
            <a:ext cx="9281160" cy="3520440"/>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SzPts val="8000"/>
              <a:buFont typeface="Rockwell"/>
              <a:buNone/>
              <a:defRPr b="0"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33"/>
          <p:cNvSpPr txBox="1"/>
          <p:nvPr>
            <p:ph idx="1" type="body"/>
          </p:nvPr>
        </p:nvSpPr>
        <p:spPr>
          <a:xfrm>
            <a:off x="2165774" y="5020056"/>
            <a:ext cx="9052560" cy="10668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700"/>
              <a:buNone/>
              <a:defRPr sz="2000">
                <a:solidFill>
                  <a:schemeClr val="dk1"/>
                </a:solidFill>
              </a:defRPr>
            </a:lvl1pPr>
            <a:lvl2pPr indent="-228600" lvl="1" marL="914400" algn="l">
              <a:lnSpc>
                <a:spcPct val="90000"/>
              </a:lnSpc>
              <a:spcBef>
                <a:spcPts val="400"/>
              </a:spcBef>
              <a:spcAft>
                <a:spcPts val="0"/>
              </a:spcAft>
              <a:buSzPts val="1530"/>
              <a:buNone/>
              <a:defRPr sz="1800">
                <a:solidFill>
                  <a:srgbClr val="888888"/>
                </a:solidFill>
              </a:defRPr>
            </a:lvl2pPr>
            <a:lvl3pPr indent="-228600" lvl="2" marL="1371600" algn="l">
              <a:lnSpc>
                <a:spcPct val="90000"/>
              </a:lnSpc>
              <a:spcBef>
                <a:spcPts val="400"/>
              </a:spcBef>
              <a:spcAft>
                <a:spcPts val="0"/>
              </a:spcAft>
              <a:buSzPts val="1360"/>
              <a:buNone/>
              <a:defRPr sz="1600">
                <a:solidFill>
                  <a:srgbClr val="888888"/>
                </a:solidFill>
              </a:defRPr>
            </a:lvl3pPr>
            <a:lvl4pPr indent="-228600" lvl="3" marL="1828800" algn="l">
              <a:lnSpc>
                <a:spcPct val="90000"/>
              </a:lnSpc>
              <a:spcBef>
                <a:spcPts val="400"/>
              </a:spcBef>
              <a:spcAft>
                <a:spcPts val="0"/>
              </a:spcAft>
              <a:buSzPts val="1190"/>
              <a:buNone/>
              <a:defRPr sz="1400">
                <a:solidFill>
                  <a:srgbClr val="888888"/>
                </a:solidFill>
              </a:defRPr>
            </a:lvl4pPr>
            <a:lvl5pPr indent="-228600" lvl="4" marL="2286000" algn="l">
              <a:lnSpc>
                <a:spcPct val="90000"/>
              </a:lnSpc>
              <a:spcBef>
                <a:spcPts val="400"/>
              </a:spcBef>
              <a:spcAft>
                <a:spcPts val="0"/>
              </a:spcAft>
              <a:buSzPts val="1190"/>
              <a:buNone/>
              <a:defRPr sz="1400">
                <a:solidFill>
                  <a:srgbClr val="888888"/>
                </a:solidFill>
              </a:defRPr>
            </a:lvl5pPr>
            <a:lvl6pPr indent="-228600" lvl="5" marL="2743200" algn="l">
              <a:lnSpc>
                <a:spcPct val="90000"/>
              </a:lnSpc>
              <a:spcBef>
                <a:spcPts val="400"/>
              </a:spcBef>
              <a:spcAft>
                <a:spcPts val="0"/>
              </a:spcAft>
              <a:buSzPts val="1190"/>
              <a:buNone/>
              <a:defRPr sz="1400">
                <a:solidFill>
                  <a:srgbClr val="888888"/>
                </a:solidFill>
              </a:defRPr>
            </a:lvl6pPr>
            <a:lvl7pPr indent="-228600" lvl="6" marL="3200400" algn="l">
              <a:lnSpc>
                <a:spcPct val="90000"/>
              </a:lnSpc>
              <a:spcBef>
                <a:spcPts val="400"/>
              </a:spcBef>
              <a:spcAft>
                <a:spcPts val="0"/>
              </a:spcAft>
              <a:buSzPts val="1190"/>
              <a:buNone/>
              <a:defRPr sz="1400">
                <a:solidFill>
                  <a:srgbClr val="888888"/>
                </a:solidFill>
              </a:defRPr>
            </a:lvl7pPr>
            <a:lvl8pPr indent="-228600" lvl="7" marL="3657600" algn="l">
              <a:lnSpc>
                <a:spcPct val="90000"/>
              </a:lnSpc>
              <a:spcBef>
                <a:spcPts val="400"/>
              </a:spcBef>
              <a:spcAft>
                <a:spcPts val="0"/>
              </a:spcAft>
              <a:buSzPts val="1190"/>
              <a:buNone/>
              <a:defRPr sz="1400">
                <a:solidFill>
                  <a:srgbClr val="888888"/>
                </a:solidFill>
              </a:defRPr>
            </a:lvl8pPr>
            <a:lvl9pPr indent="-228600" lvl="8" marL="4114800" algn="l">
              <a:lnSpc>
                <a:spcPct val="90000"/>
              </a:lnSpc>
              <a:spcBef>
                <a:spcPts val="400"/>
              </a:spcBef>
              <a:spcAft>
                <a:spcPts val="200"/>
              </a:spcAft>
              <a:buSzPts val="1190"/>
              <a:buNone/>
              <a:defRPr sz="1400">
                <a:solidFill>
                  <a:srgbClr val="888888"/>
                </a:solidFill>
              </a:defRPr>
            </a:lvl9pPr>
          </a:lstStyle>
          <a:p/>
        </p:txBody>
      </p:sp>
      <p:sp>
        <p:nvSpPr>
          <p:cNvPr id="36" name="Google Shape;36;p33"/>
          <p:cNvSpPr txBox="1"/>
          <p:nvPr>
            <p:ph idx="10" type="dt"/>
          </p:nvPr>
        </p:nvSpPr>
        <p:spPr>
          <a:xfrm>
            <a:off x="8593667" y="6272784"/>
            <a:ext cx="264430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33"/>
          <p:cNvSpPr txBox="1"/>
          <p:nvPr>
            <p:ph idx="11" type="ftr"/>
          </p:nvPr>
        </p:nvSpPr>
        <p:spPr>
          <a:xfrm>
            <a:off x="2182708"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38" name="Google Shape;38;p33"/>
          <p:cNvGrpSpPr/>
          <p:nvPr/>
        </p:nvGrpSpPr>
        <p:grpSpPr>
          <a:xfrm>
            <a:off x="897399" y="2325848"/>
            <a:ext cx="1080904" cy="1080902"/>
            <a:chOff x="9685338" y="4460675"/>
            <a:chExt cx="1080904" cy="1080902"/>
          </a:xfrm>
        </p:grpSpPr>
        <p:sp>
          <p:nvSpPr>
            <p:cNvPr id="39" name="Google Shape;39;p33"/>
            <p:cNvSpPr/>
            <p:nvPr/>
          </p:nvSpPr>
          <p:spPr>
            <a:xfrm>
              <a:off x="9685338" y="4460675"/>
              <a:ext cx="1080904" cy="1080902"/>
            </a:xfrm>
            <a:prstGeom prst="ellipse">
              <a:avLst/>
            </a:prstGeom>
            <a:blipFill rotWithShape="1">
              <a:blip r:embed="rId3">
                <a:alphaModFix/>
              </a:blip>
              <a:tile algn="tl" flip="none" tx="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40" name="Google Shape;40;p33"/>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41" name="Google Shape;41;p33"/>
          <p:cNvSpPr txBox="1"/>
          <p:nvPr>
            <p:ph idx="12" type="sldNum"/>
          </p:nvPr>
        </p:nvSpPr>
        <p:spPr>
          <a:xfrm>
            <a:off x="843702" y="2506133"/>
            <a:ext cx="1188298" cy="720332"/>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i="0" sz="2800" u="none" cap="none" strike="noStrike">
                <a:solidFill>
                  <a:srgbClr val="FFFFFF"/>
                </a:solidFill>
                <a:latin typeface="Rockwell"/>
                <a:ea typeface="Rockwell"/>
                <a:cs typeface="Rockwell"/>
                <a:sym typeface="Rockwell"/>
              </a:defRPr>
            </a:lvl1pPr>
            <a:lvl2pPr indent="0" lvl="1" marL="0" algn="ctr">
              <a:spcBef>
                <a:spcPts val="0"/>
              </a:spcBef>
              <a:buNone/>
              <a:defRPr b="1" i="0" sz="2800" u="none" cap="none" strike="noStrike">
                <a:solidFill>
                  <a:srgbClr val="FFFFFF"/>
                </a:solidFill>
                <a:latin typeface="Rockwell"/>
                <a:ea typeface="Rockwell"/>
                <a:cs typeface="Rockwell"/>
                <a:sym typeface="Rockwell"/>
              </a:defRPr>
            </a:lvl2pPr>
            <a:lvl3pPr indent="0" lvl="2" marL="0" algn="ctr">
              <a:spcBef>
                <a:spcPts val="0"/>
              </a:spcBef>
              <a:buNone/>
              <a:defRPr b="1" i="0" sz="2800" u="none" cap="none" strike="noStrike">
                <a:solidFill>
                  <a:srgbClr val="FFFFFF"/>
                </a:solidFill>
                <a:latin typeface="Rockwell"/>
                <a:ea typeface="Rockwell"/>
                <a:cs typeface="Rockwell"/>
                <a:sym typeface="Rockwell"/>
              </a:defRPr>
            </a:lvl3pPr>
            <a:lvl4pPr indent="0" lvl="3" marL="0" algn="ctr">
              <a:spcBef>
                <a:spcPts val="0"/>
              </a:spcBef>
              <a:buNone/>
              <a:defRPr b="1" i="0" sz="2800" u="none" cap="none" strike="noStrike">
                <a:solidFill>
                  <a:srgbClr val="FFFFFF"/>
                </a:solidFill>
                <a:latin typeface="Rockwell"/>
                <a:ea typeface="Rockwell"/>
                <a:cs typeface="Rockwell"/>
                <a:sym typeface="Rockwell"/>
              </a:defRPr>
            </a:lvl4pPr>
            <a:lvl5pPr indent="0" lvl="4" marL="0" algn="ctr">
              <a:spcBef>
                <a:spcPts val="0"/>
              </a:spcBef>
              <a:buNone/>
              <a:defRPr b="1" i="0" sz="2800" u="none" cap="none" strike="noStrike">
                <a:solidFill>
                  <a:srgbClr val="FFFFFF"/>
                </a:solidFill>
                <a:latin typeface="Rockwell"/>
                <a:ea typeface="Rockwell"/>
                <a:cs typeface="Rockwell"/>
                <a:sym typeface="Rockwell"/>
              </a:defRPr>
            </a:lvl5pPr>
            <a:lvl6pPr indent="0" lvl="5" marL="0" algn="ctr">
              <a:spcBef>
                <a:spcPts val="0"/>
              </a:spcBef>
              <a:buNone/>
              <a:defRPr b="1" i="0" sz="2800" u="none" cap="none" strike="noStrike">
                <a:solidFill>
                  <a:srgbClr val="FFFFFF"/>
                </a:solidFill>
                <a:latin typeface="Rockwell"/>
                <a:ea typeface="Rockwell"/>
                <a:cs typeface="Rockwell"/>
                <a:sym typeface="Rockwell"/>
              </a:defRPr>
            </a:lvl6pPr>
            <a:lvl7pPr indent="0" lvl="6" marL="0" algn="ctr">
              <a:spcBef>
                <a:spcPts val="0"/>
              </a:spcBef>
              <a:buNone/>
              <a:defRPr b="1" i="0" sz="2800" u="none" cap="none" strike="noStrike">
                <a:solidFill>
                  <a:srgbClr val="FFFFFF"/>
                </a:solidFill>
                <a:latin typeface="Rockwell"/>
                <a:ea typeface="Rockwell"/>
                <a:cs typeface="Rockwell"/>
                <a:sym typeface="Rockwell"/>
              </a:defRPr>
            </a:lvl7pPr>
            <a:lvl8pPr indent="0" lvl="7" marL="0" algn="ctr">
              <a:spcBef>
                <a:spcPts val="0"/>
              </a:spcBef>
              <a:buNone/>
              <a:defRPr b="1" i="0" sz="2800" u="none" cap="none" strike="noStrike">
                <a:solidFill>
                  <a:srgbClr val="FFFFFF"/>
                </a:solidFill>
                <a:latin typeface="Rockwell"/>
                <a:ea typeface="Rockwell"/>
                <a:cs typeface="Rockwell"/>
                <a:sym typeface="Rockwell"/>
              </a:defRPr>
            </a:lvl8pPr>
            <a:lvl9pPr indent="0" lvl="8" marL="0" algn="ctr">
              <a:spcBef>
                <a:spcPts val="0"/>
              </a:spcBef>
              <a:buNone/>
              <a:defRPr b="1" i="0" sz="28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en-KE"/>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2" name="Shape 42"/>
        <p:cNvGrpSpPr/>
        <p:nvPr/>
      </p:nvGrpSpPr>
      <p:grpSpPr>
        <a:xfrm>
          <a:off x="0" y="0"/>
          <a:ext cx="0" cy="0"/>
          <a:chOff x="0" y="0"/>
          <a:chExt cx="0" cy="0"/>
        </a:xfrm>
      </p:grpSpPr>
      <p:sp>
        <p:nvSpPr>
          <p:cNvPr id="43" name="Google Shape;43;p34"/>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34"/>
          <p:cNvSpPr txBox="1"/>
          <p:nvPr>
            <p:ph idx="1" type="body"/>
          </p:nvPr>
        </p:nvSpPr>
        <p:spPr>
          <a:xfrm>
            <a:off x="1069848"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25754" lvl="5" marL="2743200" algn="l">
              <a:lnSpc>
                <a:spcPct val="90000"/>
              </a:lnSpc>
              <a:spcBef>
                <a:spcPts val="400"/>
              </a:spcBef>
              <a:spcAft>
                <a:spcPts val="0"/>
              </a:spcAft>
              <a:buSzPts val="1530"/>
              <a:buChar char="▪"/>
              <a:defRPr sz="1800"/>
            </a:lvl6pPr>
            <a:lvl7pPr indent="-325754" lvl="6" marL="3200400" algn="l">
              <a:lnSpc>
                <a:spcPct val="90000"/>
              </a:lnSpc>
              <a:spcBef>
                <a:spcPts val="400"/>
              </a:spcBef>
              <a:spcAft>
                <a:spcPts val="0"/>
              </a:spcAft>
              <a:buSzPts val="1530"/>
              <a:buChar char="▪"/>
              <a:defRPr sz="1800"/>
            </a:lvl7pPr>
            <a:lvl8pPr indent="-325754" lvl="7" marL="3657600" algn="l">
              <a:lnSpc>
                <a:spcPct val="90000"/>
              </a:lnSpc>
              <a:spcBef>
                <a:spcPts val="400"/>
              </a:spcBef>
              <a:spcAft>
                <a:spcPts val="0"/>
              </a:spcAft>
              <a:buSzPts val="1530"/>
              <a:buChar char="▪"/>
              <a:defRPr sz="1800"/>
            </a:lvl8pPr>
            <a:lvl9pPr indent="-325754" lvl="8" marL="4114800" algn="l">
              <a:lnSpc>
                <a:spcPct val="90000"/>
              </a:lnSpc>
              <a:spcBef>
                <a:spcPts val="400"/>
              </a:spcBef>
              <a:spcAft>
                <a:spcPts val="200"/>
              </a:spcAft>
              <a:buSzPts val="1530"/>
              <a:buChar char="▪"/>
              <a:defRPr sz="1800"/>
            </a:lvl9pPr>
          </a:lstStyle>
          <a:p/>
        </p:txBody>
      </p:sp>
      <p:sp>
        <p:nvSpPr>
          <p:cNvPr id="45" name="Google Shape;45;p34"/>
          <p:cNvSpPr txBox="1"/>
          <p:nvPr>
            <p:ph idx="2" type="body"/>
          </p:nvPr>
        </p:nvSpPr>
        <p:spPr>
          <a:xfrm>
            <a:off x="6364224"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25754" lvl="5" marL="2743200" algn="l">
              <a:lnSpc>
                <a:spcPct val="90000"/>
              </a:lnSpc>
              <a:spcBef>
                <a:spcPts val="400"/>
              </a:spcBef>
              <a:spcAft>
                <a:spcPts val="0"/>
              </a:spcAft>
              <a:buSzPts val="1530"/>
              <a:buChar char="▪"/>
              <a:defRPr sz="1800"/>
            </a:lvl6pPr>
            <a:lvl7pPr indent="-325754" lvl="6" marL="3200400" algn="l">
              <a:lnSpc>
                <a:spcPct val="90000"/>
              </a:lnSpc>
              <a:spcBef>
                <a:spcPts val="400"/>
              </a:spcBef>
              <a:spcAft>
                <a:spcPts val="0"/>
              </a:spcAft>
              <a:buSzPts val="1530"/>
              <a:buChar char="▪"/>
              <a:defRPr sz="1800"/>
            </a:lvl7pPr>
            <a:lvl8pPr indent="-325754" lvl="7" marL="3657600" algn="l">
              <a:lnSpc>
                <a:spcPct val="90000"/>
              </a:lnSpc>
              <a:spcBef>
                <a:spcPts val="400"/>
              </a:spcBef>
              <a:spcAft>
                <a:spcPts val="0"/>
              </a:spcAft>
              <a:buSzPts val="1530"/>
              <a:buChar char="▪"/>
              <a:defRPr sz="1800"/>
            </a:lvl8pPr>
            <a:lvl9pPr indent="-325754" lvl="8" marL="4114800" algn="l">
              <a:lnSpc>
                <a:spcPct val="90000"/>
              </a:lnSpc>
              <a:spcBef>
                <a:spcPts val="400"/>
              </a:spcBef>
              <a:spcAft>
                <a:spcPts val="200"/>
              </a:spcAft>
              <a:buSzPts val="1530"/>
              <a:buChar char="▪"/>
              <a:defRPr sz="1800"/>
            </a:lvl9pPr>
          </a:lstStyle>
          <a:p/>
        </p:txBody>
      </p:sp>
      <p:sp>
        <p:nvSpPr>
          <p:cNvPr id="46" name="Google Shape;46;p34"/>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4"/>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4"/>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KE"/>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p:cSld name="Comparison">
    <p:spTree>
      <p:nvGrpSpPr>
        <p:cNvPr id="49" name="Shape 49"/>
        <p:cNvGrpSpPr/>
        <p:nvPr/>
      </p:nvGrpSpPr>
      <p:grpSpPr>
        <a:xfrm>
          <a:off x="0" y="0"/>
          <a:ext cx="0" cy="0"/>
          <a:chOff x="0" y="0"/>
          <a:chExt cx="0" cy="0"/>
        </a:xfrm>
      </p:grpSpPr>
      <p:sp>
        <p:nvSpPr>
          <p:cNvPr id="50" name="Google Shape;50;p35"/>
          <p:cNvSpPr txBox="1"/>
          <p:nvPr>
            <p:ph idx="1" type="body"/>
          </p:nvPr>
        </p:nvSpPr>
        <p:spPr>
          <a:xfrm>
            <a:off x="1066800"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1" name="Google Shape;51;p35"/>
          <p:cNvSpPr txBox="1"/>
          <p:nvPr>
            <p:ph idx="2" type="body"/>
          </p:nvPr>
        </p:nvSpPr>
        <p:spPr>
          <a:xfrm>
            <a:off x="1069848"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2" name="Google Shape;52;p35"/>
          <p:cNvSpPr txBox="1"/>
          <p:nvPr>
            <p:ph idx="3" type="body"/>
          </p:nvPr>
        </p:nvSpPr>
        <p:spPr>
          <a:xfrm>
            <a:off x="6364224"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3" name="Google Shape;53;p35"/>
          <p:cNvSpPr txBox="1"/>
          <p:nvPr>
            <p:ph idx="4" type="body"/>
          </p:nvPr>
        </p:nvSpPr>
        <p:spPr>
          <a:xfrm>
            <a:off x="6364224"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4" name="Google Shape;54;p35"/>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35"/>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5"/>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KE"/>
              <a:t>‹#›</a:t>
            </a:fld>
            <a:endParaRPr/>
          </a:p>
        </p:txBody>
      </p:sp>
      <p:sp>
        <p:nvSpPr>
          <p:cNvPr id="57" name="Google Shape;57;p35"/>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 Only">
    <p:spTree>
      <p:nvGrpSpPr>
        <p:cNvPr id="58" name="Shape 58"/>
        <p:cNvGrpSpPr/>
        <p:nvPr/>
      </p:nvGrpSpPr>
      <p:grpSpPr>
        <a:xfrm>
          <a:off x="0" y="0"/>
          <a:ext cx="0" cy="0"/>
          <a:chOff x="0" y="0"/>
          <a:chExt cx="0" cy="0"/>
        </a:xfrm>
      </p:grpSpPr>
      <p:sp>
        <p:nvSpPr>
          <p:cNvPr id="59" name="Google Shape;59;p36"/>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36"/>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36"/>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KE"/>
              <a:t>‹#›</a:t>
            </a:fld>
            <a:endParaRPr/>
          </a:p>
        </p:txBody>
      </p:sp>
      <p:sp>
        <p:nvSpPr>
          <p:cNvPr id="62" name="Google Shape;62;p36"/>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3" name="Shape 63"/>
        <p:cNvGrpSpPr/>
        <p:nvPr/>
      </p:nvGrpSpPr>
      <p:grpSpPr>
        <a:xfrm>
          <a:off x="0" y="0"/>
          <a:ext cx="0" cy="0"/>
          <a:chOff x="0" y="0"/>
          <a:chExt cx="0" cy="0"/>
        </a:xfrm>
      </p:grpSpPr>
      <p:sp>
        <p:nvSpPr>
          <p:cNvPr id="64" name="Google Shape;64;p37"/>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37"/>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37"/>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KE"/>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67" name="Shape 67"/>
        <p:cNvGrpSpPr/>
        <p:nvPr/>
      </p:nvGrpSpPr>
      <p:grpSpPr>
        <a:xfrm>
          <a:off x="0" y="0"/>
          <a:ext cx="0" cy="0"/>
          <a:chOff x="0" y="0"/>
          <a:chExt cx="0" cy="0"/>
        </a:xfrm>
      </p:grpSpPr>
      <p:sp>
        <p:nvSpPr>
          <p:cNvPr id="68" name="Google Shape;68;p38"/>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69" name="Google Shape;69;p38"/>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38"/>
          <p:cNvSpPr txBox="1"/>
          <p:nvPr>
            <p:ph idx="1" type="body"/>
          </p:nvPr>
        </p:nvSpPr>
        <p:spPr>
          <a:xfrm>
            <a:off x="838200" y="685800"/>
            <a:ext cx="6711696" cy="5020056"/>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36550" lvl="5" marL="2743200" algn="l">
              <a:lnSpc>
                <a:spcPct val="90000"/>
              </a:lnSpc>
              <a:spcBef>
                <a:spcPts val="400"/>
              </a:spcBef>
              <a:spcAft>
                <a:spcPts val="0"/>
              </a:spcAft>
              <a:buSzPts val="1700"/>
              <a:buChar char="▪"/>
              <a:defRPr sz="2000"/>
            </a:lvl6pPr>
            <a:lvl7pPr indent="-336550" lvl="6" marL="3200400" algn="l">
              <a:lnSpc>
                <a:spcPct val="90000"/>
              </a:lnSpc>
              <a:spcBef>
                <a:spcPts val="400"/>
              </a:spcBef>
              <a:spcAft>
                <a:spcPts val="0"/>
              </a:spcAft>
              <a:buSzPts val="1700"/>
              <a:buChar char="▪"/>
              <a:defRPr sz="2000"/>
            </a:lvl7pPr>
            <a:lvl8pPr indent="-336550" lvl="7" marL="3657600" algn="l">
              <a:lnSpc>
                <a:spcPct val="90000"/>
              </a:lnSpc>
              <a:spcBef>
                <a:spcPts val="400"/>
              </a:spcBef>
              <a:spcAft>
                <a:spcPts val="0"/>
              </a:spcAft>
              <a:buSzPts val="1700"/>
              <a:buChar char="▪"/>
              <a:defRPr sz="2000"/>
            </a:lvl8pPr>
            <a:lvl9pPr indent="-336550" lvl="8" marL="4114800" algn="l">
              <a:lnSpc>
                <a:spcPct val="90000"/>
              </a:lnSpc>
              <a:spcBef>
                <a:spcPts val="400"/>
              </a:spcBef>
              <a:spcAft>
                <a:spcPts val="200"/>
              </a:spcAft>
              <a:buSzPts val="1700"/>
              <a:buChar char="▪"/>
              <a:defRPr sz="2000"/>
            </a:lvl9pPr>
          </a:lstStyle>
          <a:p/>
        </p:txBody>
      </p:sp>
      <p:sp>
        <p:nvSpPr>
          <p:cNvPr id="71" name="Google Shape;71;p38"/>
          <p:cNvSpPr txBox="1"/>
          <p:nvPr>
            <p:ph idx="2"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72" name="Google Shape;72;p38"/>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38"/>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74" name="Google Shape;74;p38"/>
          <p:cNvGrpSpPr/>
          <p:nvPr/>
        </p:nvGrpSpPr>
        <p:grpSpPr>
          <a:xfrm>
            <a:off x="11401725" y="6229681"/>
            <a:ext cx="457200" cy="457200"/>
            <a:chOff x="11361456" y="6195813"/>
            <a:chExt cx="548640" cy="548640"/>
          </a:xfrm>
        </p:grpSpPr>
        <p:sp>
          <p:nvSpPr>
            <p:cNvPr id="75" name="Google Shape;75;p38"/>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76" name="Google Shape;76;p38"/>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77" name="Google Shape;77;p38"/>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KE"/>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78" name="Shape 78"/>
        <p:cNvGrpSpPr/>
        <p:nvPr/>
      </p:nvGrpSpPr>
      <p:grpSpPr>
        <a:xfrm>
          <a:off x="0" y="0"/>
          <a:ext cx="0" cy="0"/>
          <a:chOff x="0" y="0"/>
          <a:chExt cx="0" cy="0"/>
        </a:xfrm>
      </p:grpSpPr>
      <p:sp>
        <p:nvSpPr>
          <p:cNvPr id="79" name="Google Shape;79;p39"/>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80" name="Google Shape;80;p39"/>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39"/>
          <p:cNvSpPr/>
          <p:nvPr>
            <p:ph idx="2" type="pic"/>
          </p:nvPr>
        </p:nvSpPr>
        <p:spPr>
          <a:xfrm>
            <a:off x="0" y="0"/>
            <a:ext cx="8303740" cy="6858000"/>
          </a:xfrm>
          <a:prstGeom prst="rect">
            <a:avLst/>
          </a:prstGeom>
          <a:solidFill>
            <a:srgbClr val="E1DFDF"/>
          </a:solidFill>
          <a:ln>
            <a:noFill/>
          </a:ln>
        </p:spPr>
      </p:sp>
      <p:sp>
        <p:nvSpPr>
          <p:cNvPr id="82" name="Google Shape;82;p39"/>
          <p:cNvSpPr txBox="1"/>
          <p:nvPr>
            <p:ph idx="1"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83" name="Google Shape;83;p39"/>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84" name="Google Shape;84;p39"/>
          <p:cNvGrpSpPr/>
          <p:nvPr/>
        </p:nvGrpSpPr>
        <p:grpSpPr>
          <a:xfrm>
            <a:off x="11401725" y="6229681"/>
            <a:ext cx="457200" cy="457200"/>
            <a:chOff x="11361456" y="6195813"/>
            <a:chExt cx="548640" cy="548640"/>
          </a:xfrm>
        </p:grpSpPr>
        <p:sp>
          <p:nvSpPr>
            <p:cNvPr id="85" name="Google Shape;85;p39"/>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86" name="Google Shape;86;p39"/>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87" name="Google Shape;87;p39"/>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KE"/>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8" name="Shape 88"/>
        <p:cNvGrpSpPr/>
        <p:nvPr/>
      </p:nvGrpSpPr>
      <p:grpSpPr>
        <a:xfrm>
          <a:off x="0" y="0"/>
          <a:ext cx="0" cy="0"/>
          <a:chOff x="0" y="0"/>
          <a:chExt cx="0" cy="0"/>
        </a:xfrm>
      </p:grpSpPr>
      <p:sp>
        <p:nvSpPr>
          <p:cNvPr id="89" name="Google Shape;89;p40"/>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 name="Google Shape;90;p40"/>
          <p:cNvSpPr txBox="1"/>
          <p:nvPr>
            <p:ph idx="1" type="body"/>
          </p:nvPr>
        </p:nvSpPr>
        <p:spPr>
          <a:xfrm rot="5400000">
            <a:off x="4073652" y="-882396"/>
            <a:ext cx="4050792" cy="100584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1" name="Google Shape;91;p40"/>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40"/>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40"/>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KE"/>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4" name="Shape 94"/>
        <p:cNvGrpSpPr/>
        <p:nvPr/>
      </p:nvGrpSpPr>
      <p:grpSpPr>
        <a:xfrm>
          <a:off x="0" y="0"/>
          <a:ext cx="0" cy="0"/>
          <a:chOff x="0" y="0"/>
          <a:chExt cx="0" cy="0"/>
        </a:xfrm>
      </p:grpSpPr>
      <p:sp>
        <p:nvSpPr>
          <p:cNvPr id="95" name="Google Shape;95;p41"/>
          <p:cNvSpPr txBox="1"/>
          <p:nvPr>
            <p:ph type="title"/>
          </p:nvPr>
        </p:nvSpPr>
        <p:spPr>
          <a:xfrm rot="5400000">
            <a:off x="7181850" y="2076450"/>
            <a:ext cx="5638800" cy="2552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6" name="Google Shape;96;p41"/>
          <p:cNvSpPr txBox="1"/>
          <p:nvPr>
            <p:ph idx="1" type="body"/>
          </p:nvPr>
        </p:nvSpPr>
        <p:spPr>
          <a:xfrm rot="5400000">
            <a:off x="2000250" y="-400050"/>
            <a:ext cx="5638800" cy="75057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7" name="Google Shape;97;p41"/>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41"/>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41"/>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KE"/>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6.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0"/>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SzPts val="5400"/>
              <a:buFont typeface="Rockwell"/>
              <a:buNone/>
              <a:defRPr b="0" i="0" sz="5400" u="none" cap="none" strike="noStrike">
                <a:latin typeface="Rockwell"/>
                <a:ea typeface="Rockwell"/>
                <a:cs typeface="Rockwell"/>
                <a:sym typeface="Rockwel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0"/>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36550" lvl="0" marL="457200" marR="0" rtl="0" algn="l">
              <a:lnSpc>
                <a:spcPct val="90000"/>
              </a:lnSpc>
              <a:spcBef>
                <a:spcPts val="1200"/>
              </a:spcBef>
              <a:spcAft>
                <a:spcPts val="0"/>
              </a:spcAft>
              <a:buClr>
                <a:srgbClr val="9E3611"/>
              </a:buClr>
              <a:buSzPts val="1700"/>
              <a:buFont typeface="Noto Sans Symbols"/>
              <a:buChar char="▪"/>
              <a:defRPr b="0" i="0" sz="2000" u="none" cap="none" strike="noStrike">
                <a:solidFill>
                  <a:schemeClr val="dk1"/>
                </a:solidFill>
                <a:latin typeface="Rockwell"/>
                <a:ea typeface="Rockwell"/>
                <a:cs typeface="Rockwell"/>
                <a:sym typeface="Rockwell"/>
              </a:defRPr>
            </a:lvl1pPr>
            <a:lvl2pPr indent="-325755" lvl="1" marL="914400" marR="0" rtl="0" algn="l">
              <a:lnSpc>
                <a:spcPct val="90000"/>
              </a:lnSpc>
              <a:spcBef>
                <a:spcPts val="400"/>
              </a:spcBef>
              <a:spcAft>
                <a:spcPts val="0"/>
              </a:spcAft>
              <a:buClr>
                <a:srgbClr val="9E3611"/>
              </a:buClr>
              <a:buSzPts val="1530"/>
              <a:buFont typeface="Noto Sans Symbols"/>
              <a:buChar char="▪"/>
              <a:defRPr b="0" i="0" sz="1800" u="none" cap="none" strike="noStrike">
                <a:solidFill>
                  <a:schemeClr val="dk1"/>
                </a:solidFill>
                <a:latin typeface="Rockwell"/>
                <a:ea typeface="Rockwell"/>
                <a:cs typeface="Rockwell"/>
                <a:sym typeface="Rockwell"/>
              </a:defRPr>
            </a:lvl2pPr>
            <a:lvl3pPr indent="-314960" lvl="2" marL="1371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3pPr>
            <a:lvl4pPr indent="-314960" lvl="3" marL="18288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4pPr>
            <a:lvl5pPr indent="-314960" lvl="4" marL="22860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5pPr>
            <a:lvl6pPr indent="-314960" lvl="5" marL="27432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6pPr>
            <a:lvl7pPr indent="-314960" lvl="6" marL="32004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7pPr>
            <a:lvl8pPr indent="-314959" lvl="7" marL="3657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8pPr>
            <a:lvl9pPr indent="-314959" lvl="8" marL="4114800" marR="0" rtl="0" algn="l">
              <a:lnSpc>
                <a:spcPct val="90000"/>
              </a:lnSpc>
              <a:spcBef>
                <a:spcPts val="400"/>
              </a:spcBef>
              <a:spcAft>
                <a:spcPts val="20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9pPr>
          </a:lstStyle>
          <a:p/>
        </p:txBody>
      </p:sp>
      <p:sp>
        <p:nvSpPr>
          <p:cNvPr id="8" name="Google Shape;8;p30"/>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sp>
        <p:nvSpPr>
          <p:cNvPr id="9" name="Google Shape;9;p30"/>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grpSp>
        <p:nvGrpSpPr>
          <p:cNvPr id="10" name="Google Shape;10;p30"/>
          <p:cNvGrpSpPr/>
          <p:nvPr/>
        </p:nvGrpSpPr>
        <p:grpSpPr>
          <a:xfrm>
            <a:off x="11401725" y="6229681"/>
            <a:ext cx="457200" cy="457200"/>
            <a:chOff x="11361456" y="6195813"/>
            <a:chExt cx="548640" cy="548640"/>
          </a:xfrm>
        </p:grpSpPr>
        <p:sp>
          <p:nvSpPr>
            <p:cNvPr id="11" name="Google Shape;11;p30"/>
            <p:cNvSpPr/>
            <p:nvPr/>
          </p:nvSpPr>
          <p:spPr>
            <a:xfrm>
              <a:off x="11361456" y="6195813"/>
              <a:ext cx="548640" cy="548640"/>
            </a:xfrm>
            <a:prstGeom prst="ellipse">
              <a:avLst/>
            </a:prstGeom>
            <a:blipFill rotWithShape="1">
              <a:blip r:embed="rId1">
                <a:alphaModFix/>
              </a:blip>
              <a:tile algn="tl" flip="none" tx="5080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2" name="Google Shape;12;p30"/>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13" name="Google Shape;13;p30"/>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1" i="0" sz="1400" u="none" cap="none" strike="noStrike">
                <a:solidFill>
                  <a:srgbClr val="FFFFFF"/>
                </a:solidFill>
                <a:latin typeface="Rockwell"/>
                <a:ea typeface="Rockwell"/>
                <a:cs typeface="Rockwell"/>
                <a:sym typeface="Rockwell"/>
              </a:defRPr>
            </a:lvl1pPr>
            <a:lvl2pPr indent="0" lvl="1" marL="0" marR="0" rtl="0" algn="ctr">
              <a:spcBef>
                <a:spcPts val="0"/>
              </a:spcBef>
              <a:buNone/>
              <a:defRPr b="1" i="0" sz="1400" u="none" cap="none" strike="noStrike">
                <a:solidFill>
                  <a:srgbClr val="FFFFFF"/>
                </a:solidFill>
                <a:latin typeface="Rockwell"/>
                <a:ea typeface="Rockwell"/>
                <a:cs typeface="Rockwell"/>
                <a:sym typeface="Rockwell"/>
              </a:defRPr>
            </a:lvl2pPr>
            <a:lvl3pPr indent="0" lvl="2" marL="0" marR="0" rtl="0" algn="ctr">
              <a:spcBef>
                <a:spcPts val="0"/>
              </a:spcBef>
              <a:buNone/>
              <a:defRPr b="1" i="0" sz="1400" u="none" cap="none" strike="noStrike">
                <a:solidFill>
                  <a:srgbClr val="FFFFFF"/>
                </a:solidFill>
                <a:latin typeface="Rockwell"/>
                <a:ea typeface="Rockwell"/>
                <a:cs typeface="Rockwell"/>
                <a:sym typeface="Rockwell"/>
              </a:defRPr>
            </a:lvl3pPr>
            <a:lvl4pPr indent="0" lvl="3" marL="0" marR="0" rtl="0" algn="ctr">
              <a:spcBef>
                <a:spcPts val="0"/>
              </a:spcBef>
              <a:buNone/>
              <a:defRPr b="1" i="0" sz="1400" u="none" cap="none" strike="noStrike">
                <a:solidFill>
                  <a:srgbClr val="FFFFFF"/>
                </a:solidFill>
                <a:latin typeface="Rockwell"/>
                <a:ea typeface="Rockwell"/>
                <a:cs typeface="Rockwell"/>
                <a:sym typeface="Rockwell"/>
              </a:defRPr>
            </a:lvl4pPr>
            <a:lvl5pPr indent="0" lvl="4" marL="0" marR="0" rtl="0" algn="ctr">
              <a:spcBef>
                <a:spcPts val="0"/>
              </a:spcBef>
              <a:buNone/>
              <a:defRPr b="1" i="0" sz="1400" u="none" cap="none" strike="noStrike">
                <a:solidFill>
                  <a:srgbClr val="FFFFFF"/>
                </a:solidFill>
                <a:latin typeface="Rockwell"/>
                <a:ea typeface="Rockwell"/>
                <a:cs typeface="Rockwell"/>
                <a:sym typeface="Rockwell"/>
              </a:defRPr>
            </a:lvl5pPr>
            <a:lvl6pPr indent="0" lvl="5" marL="0" marR="0" rtl="0" algn="ctr">
              <a:spcBef>
                <a:spcPts val="0"/>
              </a:spcBef>
              <a:buNone/>
              <a:defRPr b="1" i="0" sz="1400" u="none" cap="none" strike="noStrike">
                <a:solidFill>
                  <a:srgbClr val="FFFFFF"/>
                </a:solidFill>
                <a:latin typeface="Rockwell"/>
                <a:ea typeface="Rockwell"/>
                <a:cs typeface="Rockwell"/>
                <a:sym typeface="Rockwell"/>
              </a:defRPr>
            </a:lvl6pPr>
            <a:lvl7pPr indent="0" lvl="6" marL="0" marR="0" rtl="0" algn="ctr">
              <a:spcBef>
                <a:spcPts val="0"/>
              </a:spcBef>
              <a:buNone/>
              <a:defRPr b="1" i="0" sz="1400" u="none" cap="none" strike="noStrike">
                <a:solidFill>
                  <a:srgbClr val="FFFFFF"/>
                </a:solidFill>
                <a:latin typeface="Rockwell"/>
                <a:ea typeface="Rockwell"/>
                <a:cs typeface="Rockwell"/>
                <a:sym typeface="Rockwell"/>
              </a:defRPr>
            </a:lvl7pPr>
            <a:lvl8pPr indent="0" lvl="7" marL="0" marR="0" rtl="0" algn="ctr">
              <a:spcBef>
                <a:spcPts val="0"/>
              </a:spcBef>
              <a:buNone/>
              <a:defRPr b="1" i="0" sz="1400" u="none" cap="none" strike="noStrike">
                <a:solidFill>
                  <a:srgbClr val="FFFFFF"/>
                </a:solidFill>
                <a:latin typeface="Rockwell"/>
                <a:ea typeface="Rockwell"/>
                <a:cs typeface="Rockwell"/>
                <a:sym typeface="Rockwell"/>
              </a:defRPr>
            </a:lvl8pPr>
            <a:lvl9pPr indent="0" lvl="8" marL="0" marR="0" rtl="0" algn="ctr">
              <a:spcBef>
                <a:spcPts val="0"/>
              </a:spcBef>
              <a:buNone/>
              <a:defRPr b="1" i="0" sz="14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en-KE"/>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1"/>
          <p:cNvSpPr txBox="1"/>
          <p:nvPr>
            <p:ph type="ctrTitle"/>
          </p:nvPr>
        </p:nvSpPr>
        <p:spPr>
          <a:xfrm>
            <a:off x="1051560" y="1432223"/>
            <a:ext cx="9966960" cy="3035808"/>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SzPts val="9600"/>
              <a:buFont typeface="Rockwell"/>
              <a:buNone/>
            </a:pPr>
            <a:r>
              <a:rPr b="1" lang="en-KE"/>
              <a:t>COMMUNICATION RESEARCH</a:t>
            </a:r>
            <a:endParaRPr/>
          </a:p>
        </p:txBody>
      </p:sp>
      <p:sp>
        <p:nvSpPr>
          <p:cNvPr id="105" name="Google Shape;105;p1"/>
          <p:cNvSpPr txBox="1"/>
          <p:nvPr>
            <p:ph idx="1" type="subTitle"/>
          </p:nvPr>
        </p:nvSpPr>
        <p:spPr>
          <a:xfrm>
            <a:off x="863600" y="4468031"/>
            <a:ext cx="8097520" cy="990936"/>
          </a:xfrm>
          <a:prstGeom prst="rect">
            <a:avLst/>
          </a:prstGeom>
          <a:noFill/>
          <a:ln>
            <a:noFill/>
          </a:ln>
        </p:spPr>
        <p:txBody>
          <a:bodyPr anchorCtr="0" anchor="t" bIns="45700" lIns="91425" spcFirstLastPara="1" rIns="91425" wrap="square" tIns="45700">
            <a:normAutofit fontScale="77500" lnSpcReduction="20000"/>
          </a:bodyPr>
          <a:lstStyle/>
          <a:p>
            <a:pPr indent="0" lvl="0" marL="0" rtl="0" algn="l">
              <a:lnSpc>
                <a:spcPct val="90000"/>
              </a:lnSpc>
              <a:spcBef>
                <a:spcPts val="0"/>
              </a:spcBef>
              <a:spcAft>
                <a:spcPts val="0"/>
              </a:spcAft>
              <a:buSzPct val="85000"/>
              <a:buNone/>
            </a:pPr>
            <a:r>
              <a:rPr b="1" lang="en-KE"/>
              <a:t>WEEK 10: DATA COLLECTION METHODS II</a:t>
            </a:r>
            <a:endParaRPr/>
          </a:p>
          <a:p>
            <a:pPr indent="0" lvl="0" marL="0" rtl="0" algn="l">
              <a:lnSpc>
                <a:spcPct val="90000"/>
              </a:lnSpc>
              <a:spcBef>
                <a:spcPts val="1200"/>
              </a:spcBef>
              <a:spcAft>
                <a:spcPts val="0"/>
              </a:spcAft>
              <a:buSzPct val="85000"/>
              <a:buNone/>
            </a:pPr>
            <a:r>
              <a:rPr b="1" lang="en-KE"/>
              <a:t>DR. SUSAN MWANGI</a:t>
            </a:r>
            <a:endParaRPr/>
          </a:p>
          <a:p>
            <a:pPr indent="0" lvl="0" marL="0" rtl="0" algn="l">
              <a:lnSpc>
                <a:spcPct val="90000"/>
              </a:lnSpc>
              <a:spcBef>
                <a:spcPts val="1200"/>
              </a:spcBef>
              <a:spcAft>
                <a:spcPts val="0"/>
              </a:spcAft>
              <a:buSzPct val="85000"/>
              <a:buNone/>
            </a:pPr>
            <a:r>
              <a:rPr b="1" lang="en-KE"/>
              <a:t>ST. PAUL’S UNIVERSITY</a:t>
            </a:r>
            <a:endParaRPr/>
          </a:p>
          <a:p>
            <a:pPr indent="0" lvl="0" marL="0" rtl="0" algn="l">
              <a:lnSpc>
                <a:spcPct val="90000"/>
              </a:lnSpc>
              <a:spcBef>
                <a:spcPts val="1200"/>
              </a:spcBef>
              <a:spcAft>
                <a:spcPts val="0"/>
              </a:spcAft>
              <a:buSzPct val="85000"/>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2"/>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2400"/>
              <a:buFont typeface="Arial"/>
              <a:buNone/>
            </a:pPr>
            <a:r>
              <a:rPr b="1" lang="en-KE" sz="2400">
                <a:solidFill>
                  <a:srgbClr val="000000"/>
                </a:solidFill>
                <a:latin typeface="Arial"/>
                <a:ea typeface="Arial"/>
                <a:cs typeface="Arial"/>
                <a:sym typeface="Arial"/>
              </a:rPr>
              <a:t>TOPIC INTRODUCTION</a:t>
            </a:r>
            <a:br>
              <a:rPr lang="en-KE" sz="1800">
                <a:latin typeface="Calibri"/>
                <a:ea typeface="Calibri"/>
                <a:cs typeface="Calibri"/>
                <a:sym typeface="Calibri"/>
              </a:rPr>
            </a:br>
            <a:endParaRPr/>
          </a:p>
        </p:txBody>
      </p:sp>
      <p:sp>
        <p:nvSpPr>
          <p:cNvPr id="111" name="Google Shape;111;p2"/>
          <p:cNvSpPr txBox="1"/>
          <p:nvPr>
            <p:ph idx="1" type="body"/>
          </p:nvPr>
        </p:nvSpPr>
        <p:spPr>
          <a:xfrm>
            <a:off x="838200" y="1123720"/>
            <a:ext cx="10515600" cy="5053243"/>
          </a:xfrm>
          <a:prstGeom prst="rect">
            <a:avLst/>
          </a:prstGeom>
          <a:noFill/>
          <a:ln>
            <a:noFill/>
          </a:ln>
        </p:spPr>
        <p:txBody>
          <a:bodyPr anchorCtr="0" anchor="t" bIns="45700" lIns="91425" spcFirstLastPara="1" rIns="91425" wrap="square" tIns="45700">
            <a:normAutofit/>
          </a:bodyPr>
          <a:lstStyle/>
          <a:p>
            <a:pPr indent="0" lvl="0" marL="0" rtl="0" algn="l">
              <a:lnSpc>
                <a:spcPct val="200000"/>
              </a:lnSpc>
              <a:spcBef>
                <a:spcPts val="0"/>
              </a:spcBef>
              <a:spcAft>
                <a:spcPts val="0"/>
              </a:spcAft>
              <a:buSzPts val="2040"/>
              <a:buNone/>
            </a:pPr>
            <a:r>
              <a:rPr lang="en-KE" sz="2400">
                <a:solidFill>
                  <a:srgbClr val="000000"/>
                </a:solidFill>
                <a:latin typeface="Times New Roman"/>
                <a:ea typeface="Times New Roman"/>
                <a:cs typeface="Times New Roman"/>
                <a:sym typeface="Times New Roman"/>
              </a:rPr>
              <a:t>In our previous class, we looked at different data collection instruments that are used in research to collect both qualitative and quantitative data. We also noted that there are different types of data in research, mainly primary data and secondary data. In this lesson, we shall focus on data collection procedures, validity and reliability in research and ethics in research.</a:t>
            </a:r>
            <a:endParaRPr sz="2400">
              <a:latin typeface="Times New Roman"/>
              <a:ea typeface="Times New Roman"/>
              <a:cs typeface="Times New Roman"/>
              <a:sym typeface="Times New Roman"/>
            </a:endParaRPr>
          </a:p>
          <a:p>
            <a:pPr indent="0" lvl="0" marL="0" rtl="0" algn="l">
              <a:lnSpc>
                <a:spcPct val="90000"/>
              </a:lnSpc>
              <a:spcBef>
                <a:spcPts val="1200"/>
              </a:spcBef>
              <a:spcAft>
                <a:spcPts val="0"/>
              </a:spcAft>
              <a:buSzPts val="17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3"/>
          <p:cNvSpPr txBox="1"/>
          <p:nvPr>
            <p:ph type="title"/>
          </p:nvPr>
        </p:nvSpPr>
        <p:spPr>
          <a:xfrm>
            <a:off x="838200" y="365126"/>
            <a:ext cx="10515600" cy="89079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2400"/>
              <a:buFont typeface="Arial"/>
              <a:buNone/>
            </a:pPr>
            <a:r>
              <a:rPr b="1" lang="en-KE" sz="2400">
                <a:solidFill>
                  <a:srgbClr val="000000"/>
                </a:solidFill>
                <a:latin typeface="Arial"/>
                <a:ea typeface="Arial"/>
                <a:cs typeface="Arial"/>
                <a:sym typeface="Arial"/>
              </a:rPr>
              <a:t>INTENDED LEARNING OBJECTIVES</a:t>
            </a:r>
            <a:r>
              <a:rPr lang="en-KE" sz="2400"/>
              <a:t> </a:t>
            </a:r>
            <a:endParaRPr sz="2400"/>
          </a:p>
        </p:txBody>
      </p:sp>
      <p:sp>
        <p:nvSpPr>
          <p:cNvPr id="117" name="Google Shape;117;p3"/>
          <p:cNvSpPr txBox="1"/>
          <p:nvPr>
            <p:ph idx="1" type="body"/>
          </p:nvPr>
        </p:nvSpPr>
        <p:spPr>
          <a:xfrm>
            <a:off x="838200" y="1255924"/>
            <a:ext cx="10515600" cy="4921039"/>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SzPts val="1700"/>
              <a:buNone/>
            </a:pPr>
            <a:r>
              <a:rPr lang="en-KE" sz="2000">
                <a:solidFill>
                  <a:srgbClr val="000000"/>
                </a:solidFill>
                <a:latin typeface="Times New Roman"/>
                <a:ea typeface="Times New Roman"/>
                <a:cs typeface="Times New Roman"/>
                <a:sym typeface="Times New Roman"/>
              </a:rPr>
              <a:t>By the end of this lesson, you will be able to:</a:t>
            </a:r>
            <a:endParaRPr sz="2000">
              <a:latin typeface="Times New Roman"/>
              <a:ea typeface="Times New Roman"/>
              <a:cs typeface="Times New Roman"/>
              <a:sym typeface="Times New Roman"/>
            </a:endParaRPr>
          </a:p>
          <a:p>
            <a:pPr indent="-342900" lvl="0" marL="342900" rtl="0" algn="l">
              <a:lnSpc>
                <a:spcPct val="150000"/>
              </a:lnSpc>
              <a:spcBef>
                <a:spcPts val="1200"/>
              </a:spcBef>
              <a:spcAft>
                <a:spcPts val="0"/>
              </a:spcAft>
              <a:buSzPts val="1700"/>
              <a:buFont typeface="Rockwell"/>
              <a:buAutoNum type="arabicPeriod"/>
            </a:pPr>
            <a:r>
              <a:rPr lang="en-KE" sz="2000">
                <a:solidFill>
                  <a:srgbClr val="000000"/>
                </a:solidFill>
                <a:latin typeface="Times New Roman"/>
                <a:ea typeface="Times New Roman"/>
                <a:cs typeface="Times New Roman"/>
                <a:sym typeface="Times New Roman"/>
              </a:rPr>
              <a:t>Discuss data collection procedures in quantitative research.</a:t>
            </a:r>
            <a:endParaRPr sz="2000">
              <a:latin typeface="Calibri"/>
              <a:ea typeface="Calibri"/>
              <a:cs typeface="Calibri"/>
              <a:sym typeface="Calibri"/>
            </a:endParaRPr>
          </a:p>
          <a:p>
            <a:pPr indent="-342900" lvl="0" marL="342900" rtl="0" algn="l">
              <a:lnSpc>
                <a:spcPct val="150000"/>
              </a:lnSpc>
              <a:spcBef>
                <a:spcPts val="1200"/>
              </a:spcBef>
              <a:spcAft>
                <a:spcPts val="0"/>
              </a:spcAft>
              <a:buSzPts val="1700"/>
              <a:buFont typeface="Rockwell"/>
              <a:buAutoNum type="arabicPeriod"/>
            </a:pPr>
            <a:r>
              <a:rPr lang="en-KE" sz="2000">
                <a:solidFill>
                  <a:srgbClr val="000000"/>
                </a:solidFill>
                <a:latin typeface="Times New Roman"/>
                <a:ea typeface="Times New Roman"/>
                <a:cs typeface="Times New Roman"/>
                <a:sym typeface="Times New Roman"/>
              </a:rPr>
              <a:t>Discuss data collection procedures in qualitative research.</a:t>
            </a:r>
            <a:endParaRPr sz="2000">
              <a:latin typeface="Calibri"/>
              <a:ea typeface="Calibri"/>
              <a:cs typeface="Calibri"/>
              <a:sym typeface="Calibri"/>
            </a:endParaRPr>
          </a:p>
          <a:p>
            <a:pPr indent="-342900" lvl="0" marL="342900" rtl="0" algn="l">
              <a:lnSpc>
                <a:spcPct val="150000"/>
              </a:lnSpc>
              <a:spcBef>
                <a:spcPts val="1200"/>
              </a:spcBef>
              <a:spcAft>
                <a:spcPts val="0"/>
              </a:spcAft>
              <a:buSzPts val="1700"/>
              <a:buFont typeface="Rockwell"/>
              <a:buAutoNum type="arabicPeriod"/>
            </a:pPr>
            <a:r>
              <a:rPr lang="en-KE" sz="2000">
                <a:solidFill>
                  <a:srgbClr val="000000"/>
                </a:solidFill>
                <a:latin typeface="Times New Roman"/>
                <a:ea typeface="Times New Roman"/>
                <a:cs typeface="Times New Roman"/>
                <a:sym typeface="Times New Roman"/>
              </a:rPr>
              <a:t>Explain the concept of validity in research.</a:t>
            </a:r>
            <a:endParaRPr sz="2000">
              <a:latin typeface="Calibri"/>
              <a:ea typeface="Calibri"/>
              <a:cs typeface="Calibri"/>
              <a:sym typeface="Calibri"/>
            </a:endParaRPr>
          </a:p>
          <a:p>
            <a:pPr indent="-342900" lvl="0" marL="342900" rtl="0" algn="l">
              <a:lnSpc>
                <a:spcPct val="150000"/>
              </a:lnSpc>
              <a:spcBef>
                <a:spcPts val="1200"/>
              </a:spcBef>
              <a:spcAft>
                <a:spcPts val="0"/>
              </a:spcAft>
              <a:buSzPts val="1700"/>
              <a:buFont typeface="Rockwell"/>
              <a:buAutoNum type="arabicPeriod"/>
            </a:pPr>
            <a:r>
              <a:rPr lang="en-KE" sz="2000">
                <a:solidFill>
                  <a:srgbClr val="000000"/>
                </a:solidFill>
                <a:latin typeface="Times New Roman"/>
                <a:ea typeface="Times New Roman"/>
                <a:cs typeface="Times New Roman"/>
                <a:sym typeface="Times New Roman"/>
              </a:rPr>
              <a:t>Explain the concept of reliability in research.</a:t>
            </a:r>
            <a:endParaRPr sz="2000">
              <a:latin typeface="Calibri"/>
              <a:ea typeface="Calibri"/>
              <a:cs typeface="Calibri"/>
              <a:sym typeface="Calibri"/>
            </a:endParaRPr>
          </a:p>
          <a:p>
            <a:pPr indent="-342900" lvl="0" marL="342900" rtl="0" algn="l">
              <a:lnSpc>
                <a:spcPct val="150000"/>
              </a:lnSpc>
              <a:spcBef>
                <a:spcPts val="1200"/>
              </a:spcBef>
              <a:spcAft>
                <a:spcPts val="0"/>
              </a:spcAft>
              <a:buSzPts val="1700"/>
              <a:buFont typeface="Rockwell"/>
              <a:buAutoNum type="arabicPeriod"/>
            </a:pPr>
            <a:r>
              <a:rPr lang="en-KE" sz="2000">
                <a:solidFill>
                  <a:srgbClr val="000000"/>
                </a:solidFill>
                <a:latin typeface="Times New Roman"/>
                <a:ea typeface="Times New Roman"/>
                <a:cs typeface="Times New Roman"/>
                <a:sym typeface="Times New Roman"/>
              </a:rPr>
              <a:t>Discuss ethics in research.</a:t>
            </a:r>
            <a:endParaRPr sz="2000">
              <a:latin typeface="Calibri"/>
              <a:ea typeface="Calibri"/>
              <a:cs typeface="Calibri"/>
              <a:sym typeface="Calibri"/>
            </a:endParaRPr>
          </a:p>
          <a:p>
            <a:pPr indent="-74929" lvl="0" marL="182880" rtl="0" algn="l">
              <a:lnSpc>
                <a:spcPct val="90000"/>
              </a:lnSpc>
              <a:spcBef>
                <a:spcPts val="1200"/>
              </a:spcBef>
              <a:spcAft>
                <a:spcPts val="0"/>
              </a:spcAft>
              <a:buSzPts val="170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4"/>
          <p:cNvSpPr txBox="1"/>
          <p:nvPr>
            <p:ph type="title"/>
          </p:nvPr>
        </p:nvSpPr>
        <p:spPr>
          <a:xfrm>
            <a:off x="838200" y="365126"/>
            <a:ext cx="10515600" cy="76961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2400"/>
              <a:buFont typeface="Arial"/>
              <a:buNone/>
            </a:pPr>
            <a:r>
              <a:rPr b="1" lang="en-KE" sz="2400">
                <a:solidFill>
                  <a:srgbClr val="000000"/>
                </a:solidFill>
                <a:latin typeface="Arial"/>
                <a:ea typeface="Arial"/>
                <a:cs typeface="Arial"/>
                <a:sym typeface="Arial"/>
              </a:rPr>
              <a:t>DATA COLLECTION PROCEDURES IN QUANTITATIVE RESEARCH</a:t>
            </a:r>
            <a:br>
              <a:rPr lang="en-KE" sz="2400">
                <a:latin typeface="Calibri"/>
                <a:ea typeface="Calibri"/>
                <a:cs typeface="Calibri"/>
                <a:sym typeface="Calibri"/>
              </a:rPr>
            </a:br>
            <a:endParaRPr sz="2400"/>
          </a:p>
        </p:txBody>
      </p:sp>
      <p:sp>
        <p:nvSpPr>
          <p:cNvPr id="123" name="Google Shape;123;p4"/>
          <p:cNvSpPr txBox="1"/>
          <p:nvPr>
            <p:ph idx="1" type="body"/>
          </p:nvPr>
        </p:nvSpPr>
        <p:spPr>
          <a:xfrm>
            <a:off x="838200" y="1134738"/>
            <a:ext cx="10515600" cy="5042225"/>
          </a:xfrm>
          <a:prstGeom prst="rect">
            <a:avLst/>
          </a:prstGeom>
          <a:noFill/>
          <a:ln>
            <a:noFill/>
          </a:ln>
        </p:spPr>
        <p:txBody>
          <a:bodyPr anchorCtr="0" anchor="t" bIns="45700" lIns="91425" spcFirstLastPara="1" rIns="91425" wrap="square" tIns="45700">
            <a:normAutofit/>
          </a:bodyPr>
          <a:lstStyle/>
          <a:p>
            <a:pPr indent="0" lvl="0" marL="0" rtl="0" algn="just">
              <a:lnSpc>
                <a:spcPct val="130000"/>
              </a:lnSpc>
              <a:spcBef>
                <a:spcPts val="0"/>
              </a:spcBef>
              <a:spcAft>
                <a:spcPts val="0"/>
              </a:spcAft>
              <a:buSzPts val="1700"/>
              <a:buNone/>
            </a:pPr>
            <a:r>
              <a:rPr lang="en-KE" sz="2000">
                <a:solidFill>
                  <a:srgbClr val="000000"/>
                </a:solidFill>
                <a:latin typeface="Times New Roman"/>
                <a:ea typeface="Times New Roman"/>
                <a:cs typeface="Times New Roman"/>
                <a:sym typeface="Times New Roman"/>
              </a:rPr>
              <a:t>One of the main data collection methods of procedures in quantitative research are surveys. Surveys mainly make use of questionnaires for collecting data. When preparing a questionnaire, it is important to consider the following:</a:t>
            </a:r>
            <a:endParaRPr sz="2000">
              <a:latin typeface="Calibri"/>
              <a:ea typeface="Calibri"/>
              <a:cs typeface="Calibri"/>
              <a:sym typeface="Calibri"/>
            </a:endParaRPr>
          </a:p>
          <a:p>
            <a:pPr indent="-182880" lvl="0" marL="182880" rtl="0" algn="just">
              <a:lnSpc>
                <a:spcPct val="130000"/>
              </a:lnSpc>
              <a:spcBef>
                <a:spcPts val="1200"/>
              </a:spcBef>
              <a:spcAft>
                <a:spcPts val="0"/>
              </a:spcAft>
              <a:buSzPts val="1700"/>
              <a:buChar char="▪"/>
            </a:pPr>
            <a:r>
              <a:rPr lang="en-KE" sz="2000">
                <a:solidFill>
                  <a:srgbClr val="000000"/>
                </a:solidFill>
                <a:latin typeface="Times New Roman"/>
                <a:ea typeface="Times New Roman"/>
                <a:cs typeface="Times New Roman"/>
                <a:sym typeface="Times New Roman"/>
              </a:rPr>
              <a:t>Who is your target population?</a:t>
            </a:r>
            <a:endParaRPr sz="2000">
              <a:latin typeface="Calibri"/>
              <a:ea typeface="Calibri"/>
              <a:cs typeface="Calibri"/>
              <a:sym typeface="Calibri"/>
            </a:endParaRPr>
          </a:p>
          <a:p>
            <a:pPr indent="-182880" lvl="0" marL="182880" rtl="0" algn="just">
              <a:lnSpc>
                <a:spcPct val="130000"/>
              </a:lnSpc>
              <a:spcBef>
                <a:spcPts val="1200"/>
              </a:spcBef>
              <a:spcAft>
                <a:spcPts val="0"/>
              </a:spcAft>
              <a:buSzPts val="1700"/>
              <a:buChar char="▪"/>
            </a:pPr>
            <a:r>
              <a:rPr lang="en-KE" sz="2000">
                <a:solidFill>
                  <a:srgbClr val="000000"/>
                </a:solidFill>
                <a:latin typeface="Times New Roman"/>
                <a:ea typeface="Times New Roman"/>
                <a:cs typeface="Times New Roman"/>
                <a:sym typeface="Times New Roman"/>
              </a:rPr>
              <a:t>Which questions will you ask? </a:t>
            </a:r>
            <a:endParaRPr sz="2000">
              <a:latin typeface="Calibri"/>
              <a:ea typeface="Calibri"/>
              <a:cs typeface="Calibri"/>
              <a:sym typeface="Calibri"/>
            </a:endParaRPr>
          </a:p>
          <a:p>
            <a:pPr indent="-182880" lvl="0" marL="182880" rtl="0" algn="just">
              <a:lnSpc>
                <a:spcPct val="130000"/>
              </a:lnSpc>
              <a:spcBef>
                <a:spcPts val="1200"/>
              </a:spcBef>
              <a:spcAft>
                <a:spcPts val="0"/>
              </a:spcAft>
              <a:buSzPts val="1700"/>
              <a:buChar char="▪"/>
            </a:pPr>
            <a:r>
              <a:rPr lang="en-KE" sz="2000">
                <a:solidFill>
                  <a:srgbClr val="000000"/>
                </a:solidFill>
                <a:latin typeface="Times New Roman"/>
                <a:ea typeface="Times New Roman"/>
                <a:cs typeface="Times New Roman"/>
                <a:sym typeface="Times New Roman"/>
              </a:rPr>
              <a:t>How will you distribute the questionnaires?</a:t>
            </a:r>
            <a:endParaRPr sz="2000">
              <a:latin typeface="Calibri"/>
              <a:ea typeface="Calibri"/>
              <a:cs typeface="Calibri"/>
              <a:sym typeface="Calibri"/>
            </a:endParaRPr>
          </a:p>
          <a:p>
            <a:pPr indent="-182880" lvl="0" marL="182880" rtl="0" algn="just">
              <a:lnSpc>
                <a:spcPct val="130000"/>
              </a:lnSpc>
              <a:spcBef>
                <a:spcPts val="1200"/>
              </a:spcBef>
              <a:spcAft>
                <a:spcPts val="0"/>
              </a:spcAft>
              <a:buSzPts val="1700"/>
              <a:buChar char="▪"/>
            </a:pPr>
            <a:r>
              <a:rPr lang="en-KE" sz="2000">
                <a:solidFill>
                  <a:srgbClr val="000000"/>
                </a:solidFill>
                <a:latin typeface="Times New Roman"/>
                <a:ea typeface="Times New Roman"/>
                <a:cs typeface="Times New Roman"/>
                <a:sym typeface="Times New Roman"/>
              </a:rPr>
              <a:t>How will you eliminate bias?</a:t>
            </a:r>
            <a:endParaRPr sz="2000">
              <a:latin typeface="Calibri"/>
              <a:ea typeface="Calibri"/>
              <a:cs typeface="Calibri"/>
              <a:sym typeface="Calibri"/>
            </a:endParaRPr>
          </a:p>
          <a:p>
            <a:pPr indent="-182880" lvl="0" marL="182880" rtl="0" algn="just">
              <a:lnSpc>
                <a:spcPct val="130000"/>
              </a:lnSpc>
              <a:spcBef>
                <a:spcPts val="1200"/>
              </a:spcBef>
              <a:spcAft>
                <a:spcPts val="0"/>
              </a:spcAft>
              <a:buSzPts val="1700"/>
              <a:buChar char="▪"/>
            </a:pPr>
            <a:r>
              <a:rPr lang="en-KE" sz="2000">
                <a:solidFill>
                  <a:srgbClr val="000000"/>
                </a:solidFill>
                <a:latin typeface="Times New Roman"/>
                <a:ea typeface="Times New Roman"/>
                <a:cs typeface="Times New Roman"/>
                <a:sym typeface="Times New Roman"/>
              </a:rPr>
              <a:t>Ensure that your questions are mainly closed-ended.</a:t>
            </a:r>
            <a:endParaRPr sz="2000">
              <a:latin typeface="Calibri"/>
              <a:ea typeface="Calibri"/>
              <a:cs typeface="Calibri"/>
              <a:sym typeface="Calibri"/>
            </a:endParaRPr>
          </a:p>
          <a:p>
            <a:pPr indent="-74929" lvl="0" marL="182880" rtl="0" algn="l">
              <a:lnSpc>
                <a:spcPct val="90000"/>
              </a:lnSpc>
              <a:spcBef>
                <a:spcPts val="1800"/>
              </a:spcBef>
              <a:spcAft>
                <a:spcPts val="0"/>
              </a:spcAft>
              <a:buSzPts val="170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5"/>
          <p:cNvSpPr txBox="1"/>
          <p:nvPr>
            <p:ph type="title"/>
          </p:nvPr>
        </p:nvSpPr>
        <p:spPr>
          <a:xfrm>
            <a:off x="838200" y="365125"/>
            <a:ext cx="10515600" cy="703511"/>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000000"/>
              </a:buClr>
              <a:buSzPct val="100000"/>
              <a:buFont typeface="Arial"/>
              <a:buNone/>
            </a:pPr>
            <a:r>
              <a:rPr b="1" lang="en-KE" sz="2400">
                <a:solidFill>
                  <a:srgbClr val="000000"/>
                </a:solidFill>
                <a:latin typeface="Arial"/>
                <a:ea typeface="Arial"/>
                <a:cs typeface="Arial"/>
                <a:sym typeface="Arial"/>
              </a:rPr>
              <a:t>DATA COLLECTION PROCEDURES IN QUALITATIVE RESEARCH</a:t>
            </a:r>
            <a:br>
              <a:rPr lang="en-KE" sz="2400">
                <a:latin typeface="Calibri"/>
                <a:ea typeface="Calibri"/>
                <a:cs typeface="Calibri"/>
                <a:sym typeface="Calibri"/>
              </a:rPr>
            </a:br>
            <a:endParaRPr sz="2400"/>
          </a:p>
        </p:txBody>
      </p:sp>
      <p:sp>
        <p:nvSpPr>
          <p:cNvPr id="129" name="Google Shape;129;p5"/>
          <p:cNvSpPr txBox="1"/>
          <p:nvPr>
            <p:ph idx="1" type="body"/>
          </p:nvPr>
        </p:nvSpPr>
        <p:spPr>
          <a:xfrm>
            <a:off x="838200" y="1255923"/>
            <a:ext cx="10515600" cy="4921040"/>
          </a:xfrm>
          <a:prstGeom prst="rect">
            <a:avLst/>
          </a:prstGeom>
          <a:noFill/>
          <a:ln>
            <a:noFill/>
          </a:ln>
        </p:spPr>
        <p:txBody>
          <a:bodyPr anchorCtr="0" anchor="t" bIns="45700" lIns="91425" spcFirstLastPara="1" rIns="91425" wrap="square" tIns="45700">
            <a:normAutofit/>
          </a:bodyPr>
          <a:lstStyle/>
          <a:p>
            <a:pPr indent="0" lvl="0" marL="0" rtl="0" algn="l">
              <a:lnSpc>
                <a:spcPct val="200000"/>
              </a:lnSpc>
              <a:spcBef>
                <a:spcPts val="0"/>
              </a:spcBef>
              <a:spcAft>
                <a:spcPts val="0"/>
              </a:spcAft>
              <a:buSzPts val="2040"/>
              <a:buNone/>
            </a:pPr>
            <a:r>
              <a:rPr lang="en-KE" sz="2400">
                <a:solidFill>
                  <a:srgbClr val="000000"/>
                </a:solidFill>
                <a:latin typeface="Times New Roman"/>
                <a:ea typeface="Times New Roman"/>
                <a:cs typeface="Times New Roman"/>
                <a:sym typeface="Times New Roman"/>
              </a:rPr>
              <a:t>Data collection in qualitative research can be carried out in a number of ways including observation, interviews and focus group discussions. In some cases, qualitative data may be collected from text. The main data collection methods/procedures in qualitative research are as follows:</a:t>
            </a:r>
            <a:endParaRPr sz="2400">
              <a:latin typeface="Calibri"/>
              <a:ea typeface="Calibri"/>
              <a:cs typeface="Calibri"/>
              <a:sym typeface="Calibri"/>
            </a:endParaRPr>
          </a:p>
          <a:p>
            <a:pPr indent="-74929" lvl="0" marL="182880" rtl="0" algn="l">
              <a:lnSpc>
                <a:spcPct val="90000"/>
              </a:lnSpc>
              <a:spcBef>
                <a:spcPts val="1200"/>
              </a:spcBef>
              <a:spcAft>
                <a:spcPts val="0"/>
              </a:spcAft>
              <a:buSzPts val="170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6"/>
          <p:cNvSpPr txBox="1"/>
          <p:nvPr>
            <p:ph idx="1" type="body"/>
          </p:nvPr>
        </p:nvSpPr>
        <p:spPr>
          <a:xfrm>
            <a:off x="838200" y="528810"/>
            <a:ext cx="10515600" cy="5648153"/>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50000"/>
              </a:lnSpc>
              <a:spcBef>
                <a:spcPts val="0"/>
              </a:spcBef>
              <a:spcAft>
                <a:spcPts val="0"/>
              </a:spcAft>
              <a:buSzPct val="85000"/>
              <a:buNone/>
            </a:pPr>
            <a:r>
              <a:rPr b="1" lang="en-KE" sz="2000">
                <a:solidFill>
                  <a:srgbClr val="000000"/>
                </a:solidFill>
                <a:latin typeface="Arial"/>
                <a:ea typeface="Arial"/>
                <a:cs typeface="Arial"/>
                <a:sym typeface="Arial"/>
              </a:rPr>
              <a:t>1. Interviews</a:t>
            </a:r>
            <a:endParaRPr b="1" sz="2000">
              <a:solidFill>
                <a:srgbClr val="1F3763"/>
              </a:solidFill>
              <a:latin typeface="Calibri"/>
              <a:ea typeface="Calibri"/>
              <a:cs typeface="Calibri"/>
              <a:sym typeface="Calibri"/>
            </a:endParaRPr>
          </a:p>
          <a:p>
            <a:pPr indent="0" lvl="0" marL="0" rtl="0" algn="l">
              <a:lnSpc>
                <a:spcPct val="150000"/>
              </a:lnSpc>
              <a:spcBef>
                <a:spcPts val="1200"/>
              </a:spcBef>
              <a:spcAft>
                <a:spcPts val="0"/>
              </a:spcAft>
              <a:buSzPct val="85000"/>
              <a:buNone/>
            </a:pPr>
            <a:r>
              <a:rPr lang="en-KE" sz="2000">
                <a:solidFill>
                  <a:srgbClr val="000000"/>
                </a:solidFill>
                <a:latin typeface="Times New Roman"/>
                <a:ea typeface="Times New Roman"/>
                <a:cs typeface="Times New Roman"/>
                <a:sym typeface="Times New Roman"/>
              </a:rPr>
              <a:t>One-on-one interviews are one of the most commonly used data collection methods in qualitative research.  They are considered suitable because the researcher is able to explore participants' opinions, motivations, beliefs, and experiences </a:t>
            </a:r>
            <a:endParaRPr sz="2000">
              <a:latin typeface="Times New Roman"/>
              <a:ea typeface="Times New Roman"/>
              <a:cs typeface="Times New Roman"/>
              <a:sym typeface="Times New Roman"/>
            </a:endParaRPr>
          </a:p>
          <a:p>
            <a:pPr indent="0" lvl="0" marL="0" rtl="0" algn="l">
              <a:lnSpc>
                <a:spcPct val="150000"/>
              </a:lnSpc>
              <a:spcBef>
                <a:spcPts val="1200"/>
              </a:spcBef>
              <a:spcAft>
                <a:spcPts val="0"/>
              </a:spcAft>
              <a:buSzPct val="85000"/>
              <a:buNone/>
            </a:pPr>
            <a:r>
              <a:rPr lang="en-KE" sz="2000">
                <a:solidFill>
                  <a:srgbClr val="000000"/>
                </a:solidFill>
                <a:latin typeface="Times New Roman"/>
                <a:ea typeface="Times New Roman"/>
                <a:cs typeface="Times New Roman"/>
                <a:sym typeface="Times New Roman"/>
              </a:rPr>
              <a:t>There are three main categories of interviews:</a:t>
            </a:r>
            <a:endParaRPr sz="2000">
              <a:latin typeface="Times New Roman"/>
              <a:ea typeface="Times New Roman"/>
              <a:cs typeface="Times New Roman"/>
              <a:sym typeface="Times New Roman"/>
            </a:endParaRPr>
          </a:p>
          <a:p>
            <a:pPr indent="-342900" lvl="0" marL="342900" rtl="0" algn="l">
              <a:lnSpc>
                <a:spcPct val="150000"/>
              </a:lnSpc>
              <a:spcBef>
                <a:spcPts val="1200"/>
              </a:spcBef>
              <a:spcAft>
                <a:spcPts val="0"/>
              </a:spcAft>
              <a:buSzPct val="85000"/>
              <a:buFont typeface="Rockwell"/>
              <a:buAutoNum type="arabicPeriod"/>
            </a:pPr>
            <a:r>
              <a:rPr b="1" lang="en-KE" sz="2000">
                <a:solidFill>
                  <a:srgbClr val="000000"/>
                </a:solidFill>
                <a:latin typeface="Calibri"/>
                <a:ea typeface="Calibri"/>
                <a:cs typeface="Calibri"/>
                <a:sym typeface="Calibri"/>
              </a:rPr>
              <a:t>Structured Interviews</a:t>
            </a:r>
            <a:r>
              <a:rPr lang="en-KE" sz="2000">
                <a:solidFill>
                  <a:srgbClr val="000000"/>
                </a:solidFill>
                <a:latin typeface="Times New Roman"/>
                <a:ea typeface="Times New Roman"/>
                <a:cs typeface="Times New Roman"/>
                <a:sym typeface="Times New Roman"/>
              </a:rPr>
              <a:t> - Structured interviews consist of predetermined questions which allow little or no variation during the interviews. </a:t>
            </a:r>
            <a:endParaRPr sz="2000">
              <a:solidFill>
                <a:srgbClr val="000000"/>
              </a:solidFill>
              <a:latin typeface="Calibri"/>
              <a:ea typeface="Calibri"/>
              <a:cs typeface="Calibri"/>
              <a:sym typeface="Calibri"/>
            </a:endParaRPr>
          </a:p>
          <a:p>
            <a:pPr indent="-342900" lvl="0" marL="342900" rtl="0" algn="l">
              <a:lnSpc>
                <a:spcPct val="150000"/>
              </a:lnSpc>
              <a:spcBef>
                <a:spcPts val="1200"/>
              </a:spcBef>
              <a:spcAft>
                <a:spcPts val="0"/>
              </a:spcAft>
              <a:buSzPct val="85000"/>
              <a:buFont typeface="Rockwell"/>
              <a:buAutoNum type="arabicPeriod"/>
            </a:pPr>
            <a:r>
              <a:rPr b="1" lang="en-KE" sz="2000">
                <a:solidFill>
                  <a:srgbClr val="000000"/>
                </a:solidFill>
                <a:latin typeface="Calibri"/>
                <a:ea typeface="Calibri"/>
                <a:cs typeface="Calibri"/>
                <a:sym typeface="Calibri"/>
              </a:rPr>
              <a:t>Unstructured Interviews</a:t>
            </a:r>
            <a:r>
              <a:rPr lang="en-KE" sz="2000">
                <a:solidFill>
                  <a:srgbClr val="000000"/>
                </a:solidFill>
                <a:latin typeface="Times New Roman"/>
                <a:ea typeface="Times New Roman"/>
                <a:cs typeface="Times New Roman"/>
                <a:sym typeface="Times New Roman"/>
              </a:rPr>
              <a:t> </a:t>
            </a:r>
            <a:r>
              <a:rPr lang="en-KE" sz="2000">
                <a:solidFill>
                  <a:srgbClr val="000000"/>
                </a:solidFill>
                <a:latin typeface="Calibri"/>
                <a:ea typeface="Calibri"/>
                <a:cs typeface="Calibri"/>
                <a:sym typeface="Calibri"/>
              </a:rPr>
              <a:t>–</a:t>
            </a:r>
            <a:r>
              <a:rPr lang="en-KE" sz="2000">
                <a:solidFill>
                  <a:srgbClr val="000000"/>
                </a:solidFill>
                <a:latin typeface="Times New Roman"/>
                <a:ea typeface="Times New Roman"/>
                <a:cs typeface="Times New Roman"/>
                <a:sym typeface="Times New Roman"/>
              </a:rPr>
              <a:t> These are interviews that have little to no organization or preconceived topics and include predominantly open-ended questions. </a:t>
            </a:r>
            <a:endParaRPr sz="2000">
              <a:solidFill>
                <a:srgbClr val="000000"/>
              </a:solidFill>
              <a:latin typeface="Calibri"/>
              <a:ea typeface="Calibri"/>
              <a:cs typeface="Calibri"/>
              <a:sym typeface="Calibri"/>
            </a:endParaRPr>
          </a:p>
          <a:p>
            <a:pPr indent="-342900" lvl="0" marL="342900" rtl="0" algn="l">
              <a:lnSpc>
                <a:spcPct val="150000"/>
              </a:lnSpc>
              <a:spcBef>
                <a:spcPts val="1200"/>
              </a:spcBef>
              <a:spcAft>
                <a:spcPts val="0"/>
              </a:spcAft>
              <a:buSzPct val="85000"/>
              <a:buFont typeface="Rockwell"/>
              <a:buAutoNum type="arabicPeriod"/>
            </a:pPr>
            <a:r>
              <a:rPr b="1" lang="en-KE" sz="2000">
                <a:solidFill>
                  <a:srgbClr val="000000"/>
                </a:solidFill>
                <a:latin typeface="Calibri"/>
                <a:ea typeface="Calibri"/>
                <a:cs typeface="Calibri"/>
                <a:sym typeface="Calibri"/>
              </a:rPr>
              <a:t>Semi-Structured Interviews</a:t>
            </a:r>
            <a:r>
              <a:rPr lang="en-KE" sz="2000">
                <a:solidFill>
                  <a:srgbClr val="000000"/>
                </a:solidFill>
                <a:latin typeface="Times New Roman"/>
                <a:ea typeface="Times New Roman"/>
                <a:cs typeface="Times New Roman"/>
                <a:sym typeface="Times New Roman"/>
              </a:rPr>
              <a:t> – A combination of the two interviews mentioned above, semi-structured interviews comprise several scripted questions but allow both interviewers and interviewees the opportunity to diverge and elaborate further, leading to in-depth reasoning.</a:t>
            </a:r>
            <a:endParaRPr sz="2000">
              <a:solidFill>
                <a:srgbClr val="000000"/>
              </a:solidFill>
              <a:latin typeface="Calibri"/>
              <a:ea typeface="Calibri"/>
              <a:cs typeface="Calibri"/>
              <a:sym typeface="Calibri"/>
            </a:endParaRPr>
          </a:p>
          <a:p>
            <a:pPr indent="-83026" lvl="0" marL="182880" rtl="0" algn="l">
              <a:lnSpc>
                <a:spcPct val="90000"/>
              </a:lnSpc>
              <a:spcBef>
                <a:spcPts val="1200"/>
              </a:spcBef>
              <a:spcAft>
                <a:spcPts val="0"/>
              </a:spcAft>
              <a:buSzPct val="8500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7"/>
          <p:cNvSpPr txBox="1"/>
          <p:nvPr>
            <p:ph idx="1" type="body"/>
          </p:nvPr>
        </p:nvSpPr>
        <p:spPr>
          <a:xfrm>
            <a:off x="838200" y="749147"/>
            <a:ext cx="10515600" cy="5427816"/>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SzPts val="1870"/>
              <a:buNone/>
            </a:pPr>
            <a:r>
              <a:rPr lang="en-KE" sz="2200">
                <a:solidFill>
                  <a:srgbClr val="000000"/>
                </a:solidFill>
                <a:latin typeface="Times New Roman"/>
                <a:ea typeface="Times New Roman"/>
                <a:cs typeface="Times New Roman"/>
                <a:sym typeface="Times New Roman"/>
              </a:rPr>
              <a:t>While each approach has its merits, semi-structured interviews are typically favoured as a way to uncover detailed information in a timely manner while highlighting areas that may not have been considered relevant in previous research efforts. When conducting interviews consider the following:</a:t>
            </a:r>
            <a:endParaRPr sz="2200">
              <a:latin typeface="Times New Roman"/>
              <a:ea typeface="Times New Roman"/>
              <a:cs typeface="Times New Roman"/>
              <a:sym typeface="Times New Roman"/>
            </a:endParaRPr>
          </a:p>
          <a:p>
            <a:pPr indent="-342900" lvl="0" marL="342900" rtl="0" algn="l">
              <a:lnSpc>
                <a:spcPct val="150000"/>
              </a:lnSpc>
              <a:spcBef>
                <a:spcPts val="1200"/>
              </a:spcBef>
              <a:spcAft>
                <a:spcPts val="0"/>
              </a:spcAft>
              <a:buSzPts val="1000"/>
              <a:buFont typeface="Noto Sans Symbols"/>
              <a:buChar char="∙"/>
            </a:pPr>
            <a:r>
              <a:rPr lang="en-KE" sz="2200">
                <a:solidFill>
                  <a:srgbClr val="000000"/>
                </a:solidFill>
                <a:latin typeface="Times New Roman"/>
                <a:ea typeface="Times New Roman"/>
                <a:cs typeface="Times New Roman"/>
                <a:sym typeface="Times New Roman"/>
              </a:rPr>
              <a:t>Give the respondents an idea of the amount of time the interview will take.</a:t>
            </a:r>
            <a:endParaRPr sz="2200">
              <a:solidFill>
                <a:srgbClr val="000000"/>
              </a:solidFill>
              <a:latin typeface="Calibri"/>
              <a:ea typeface="Calibri"/>
              <a:cs typeface="Calibri"/>
              <a:sym typeface="Calibri"/>
            </a:endParaRPr>
          </a:p>
          <a:p>
            <a:pPr indent="-342900" lvl="0" marL="342900" rtl="0" algn="l">
              <a:lnSpc>
                <a:spcPct val="150000"/>
              </a:lnSpc>
              <a:spcBef>
                <a:spcPts val="1200"/>
              </a:spcBef>
              <a:spcAft>
                <a:spcPts val="0"/>
              </a:spcAft>
              <a:buSzPts val="1000"/>
              <a:buFont typeface="Noto Sans Symbols"/>
              <a:buChar char="∙"/>
            </a:pPr>
            <a:r>
              <a:rPr lang="en-KE" sz="2200">
                <a:solidFill>
                  <a:srgbClr val="000000"/>
                </a:solidFill>
                <a:latin typeface="Times New Roman"/>
                <a:ea typeface="Times New Roman"/>
                <a:cs typeface="Times New Roman"/>
                <a:sym typeface="Times New Roman"/>
              </a:rPr>
              <a:t>Request for permission to record in case you need to do so.</a:t>
            </a:r>
            <a:endParaRPr sz="2200">
              <a:solidFill>
                <a:srgbClr val="000000"/>
              </a:solidFill>
              <a:latin typeface="Calibri"/>
              <a:ea typeface="Calibri"/>
              <a:cs typeface="Calibri"/>
              <a:sym typeface="Calibri"/>
            </a:endParaRPr>
          </a:p>
          <a:p>
            <a:pPr indent="-342900" lvl="0" marL="342900" rtl="0" algn="l">
              <a:lnSpc>
                <a:spcPct val="150000"/>
              </a:lnSpc>
              <a:spcBef>
                <a:spcPts val="1200"/>
              </a:spcBef>
              <a:spcAft>
                <a:spcPts val="0"/>
              </a:spcAft>
              <a:buSzPts val="1000"/>
              <a:buFont typeface="Noto Sans Symbols"/>
              <a:buChar char="∙"/>
            </a:pPr>
            <a:r>
              <a:rPr lang="en-KE" sz="2200">
                <a:solidFill>
                  <a:srgbClr val="000000"/>
                </a:solidFill>
                <a:latin typeface="Times New Roman"/>
                <a:ea typeface="Times New Roman"/>
                <a:cs typeface="Times New Roman"/>
                <a:sym typeface="Times New Roman"/>
              </a:rPr>
              <a:t>Provide the respondents an opportunity to ask questions.</a:t>
            </a:r>
            <a:endParaRPr sz="2200">
              <a:solidFill>
                <a:srgbClr val="000000"/>
              </a:solidFill>
              <a:latin typeface="Calibri"/>
              <a:ea typeface="Calibri"/>
              <a:cs typeface="Calibri"/>
              <a:sym typeface="Calibri"/>
            </a:endParaRPr>
          </a:p>
          <a:p>
            <a:pPr indent="0" lvl="0" marL="0" rtl="0" algn="l">
              <a:lnSpc>
                <a:spcPct val="150000"/>
              </a:lnSpc>
              <a:spcBef>
                <a:spcPts val="200"/>
              </a:spcBef>
              <a:spcAft>
                <a:spcPts val="0"/>
              </a:spcAft>
              <a:buSzPts val="1870"/>
              <a:buNone/>
            </a:pPr>
            <a:r>
              <a:t/>
            </a:r>
            <a:endParaRPr b="1" sz="2200">
              <a:solidFill>
                <a:srgbClr val="1F3763"/>
              </a:solidFill>
              <a:latin typeface="Calibri"/>
              <a:ea typeface="Calibri"/>
              <a:cs typeface="Calibri"/>
              <a:sym typeface="Calibri"/>
            </a:endParaRPr>
          </a:p>
          <a:p>
            <a:pPr indent="-74929" lvl="0" marL="182880" rtl="0" algn="l">
              <a:lnSpc>
                <a:spcPct val="90000"/>
              </a:lnSpc>
              <a:spcBef>
                <a:spcPts val="1200"/>
              </a:spcBef>
              <a:spcAft>
                <a:spcPts val="0"/>
              </a:spcAft>
              <a:buSzPts val="1700"/>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8"/>
          <p:cNvSpPr txBox="1"/>
          <p:nvPr>
            <p:ph type="title"/>
          </p:nvPr>
        </p:nvSpPr>
        <p:spPr>
          <a:xfrm>
            <a:off x="838200" y="365126"/>
            <a:ext cx="10515600" cy="912832"/>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000000"/>
              </a:buClr>
              <a:buSzPct val="100000"/>
              <a:buFont typeface="Arial"/>
              <a:buNone/>
            </a:pPr>
            <a:r>
              <a:rPr b="1" lang="en-KE" sz="2400">
                <a:solidFill>
                  <a:srgbClr val="000000"/>
                </a:solidFill>
                <a:latin typeface="Arial"/>
                <a:ea typeface="Arial"/>
                <a:cs typeface="Arial"/>
                <a:sym typeface="Arial"/>
              </a:rPr>
              <a:t>2. FOCUS GROUP DISCUSSIONS</a:t>
            </a:r>
            <a:br>
              <a:rPr b="1" lang="en-KE" sz="1800">
                <a:solidFill>
                  <a:srgbClr val="1F3763"/>
                </a:solidFill>
                <a:latin typeface="Calibri"/>
                <a:ea typeface="Calibri"/>
                <a:cs typeface="Calibri"/>
                <a:sym typeface="Calibri"/>
              </a:rPr>
            </a:br>
            <a:endParaRPr/>
          </a:p>
        </p:txBody>
      </p:sp>
      <p:sp>
        <p:nvSpPr>
          <p:cNvPr id="145" name="Google Shape;145;p8"/>
          <p:cNvSpPr txBox="1"/>
          <p:nvPr>
            <p:ph idx="1" type="body"/>
          </p:nvPr>
        </p:nvSpPr>
        <p:spPr>
          <a:xfrm>
            <a:off x="838200" y="1112704"/>
            <a:ext cx="10515600" cy="5064259"/>
          </a:xfrm>
          <a:prstGeom prst="rect">
            <a:avLst/>
          </a:prstGeom>
          <a:noFill/>
          <a:ln>
            <a:noFill/>
          </a:ln>
        </p:spPr>
        <p:txBody>
          <a:bodyPr anchorCtr="0" anchor="t" bIns="45700" lIns="91425" spcFirstLastPara="1" rIns="91425" wrap="square" tIns="45700">
            <a:normAutofit/>
          </a:bodyPr>
          <a:lstStyle/>
          <a:p>
            <a:pPr indent="-182880" lvl="0" marL="182880" rtl="0" algn="l">
              <a:lnSpc>
                <a:spcPct val="150000"/>
              </a:lnSpc>
              <a:spcBef>
                <a:spcPts val="0"/>
              </a:spcBef>
              <a:spcAft>
                <a:spcPts val="0"/>
              </a:spcAft>
              <a:buSzPts val="1700"/>
              <a:buChar char="▪"/>
            </a:pPr>
            <a:r>
              <a:rPr lang="en-KE" sz="2000">
                <a:solidFill>
                  <a:srgbClr val="000000"/>
                </a:solidFill>
                <a:latin typeface="Times New Roman"/>
                <a:ea typeface="Times New Roman"/>
                <a:cs typeface="Times New Roman"/>
                <a:sym typeface="Times New Roman"/>
              </a:rPr>
              <a:t>Focus groups share much in common with less structured interviews, with the key difference being that the goal is to collect data from several participants simultaneously. </a:t>
            </a:r>
            <a:endParaRPr/>
          </a:p>
          <a:p>
            <a:pPr indent="-182880" lvl="0" marL="182880" rtl="0" algn="l">
              <a:lnSpc>
                <a:spcPct val="150000"/>
              </a:lnSpc>
              <a:spcBef>
                <a:spcPts val="1200"/>
              </a:spcBef>
              <a:spcAft>
                <a:spcPts val="0"/>
              </a:spcAft>
              <a:buSzPts val="1700"/>
              <a:buChar char="▪"/>
            </a:pPr>
            <a:r>
              <a:rPr lang="en-KE" sz="2000">
                <a:solidFill>
                  <a:srgbClr val="000000"/>
                </a:solidFill>
                <a:latin typeface="Times New Roman"/>
                <a:ea typeface="Times New Roman"/>
                <a:cs typeface="Times New Roman"/>
                <a:sym typeface="Times New Roman"/>
              </a:rPr>
              <a:t>Focus groups are effective in gathering information based on collective views and are effective in gathering data from a specific group of people, such as staff in an organization or from a particular demographic. </a:t>
            </a:r>
            <a:endParaRPr/>
          </a:p>
          <a:p>
            <a:pPr indent="-182880" lvl="0" marL="182880" rtl="0" algn="l">
              <a:lnSpc>
                <a:spcPct val="150000"/>
              </a:lnSpc>
              <a:spcBef>
                <a:spcPts val="1200"/>
              </a:spcBef>
              <a:spcAft>
                <a:spcPts val="0"/>
              </a:spcAft>
              <a:buSzPts val="1700"/>
              <a:buChar char="▪"/>
            </a:pPr>
            <a:r>
              <a:rPr lang="en-KE" sz="2000">
                <a:solidFill>
                  <a:srgbClr val="000000"/>
                </a:solidFill>
                <a:latin typeface="Times New Roman"/>
                <a:ea typeface="Times New Roman"/>
                <a:cs typeface="Times New Roman"/>
                <a:sym typeface="Times New Roman"/>
              </a:rPr>
              <a:t>The discussion should be focused on a specific topic and carefully guided and moderated by the researcher to determine participant views.  </a:t>
            </a:r>
            <a:endParaRPr/>
          </a:p>
          <a:p>
            <a:pPr indent="-182880" lvl="0" marL="182880" rtl="0" algn="l">
              <a:lnSpc>
                <a:spcPct val="150000"/>
              </a:lnSpc>
              <a:spcBef>
                <a:spcPts val="1200"/>
              </a:spcBef>
              <a:spcAft>
                <a:spcPts val="0"/>
              </a:spcAft>
              <a:buSzPts val="1700"/>
              <a:buChar char="▪"/>
            </a:pPr>
            <a:r>
              <a:rPr lang="en-KE" sz="2000">
                <a:solidFill>
                  <a:srgbClr val="000000"/>
                </a:solidFill>
                <a:latin typeface="Times New Roman"/>
                <a:ea typeface="Times New Roman"/>
                <a:cs typeface="Times New Roman"/>
                <a:sym typeface="Times New Roman"/>
              </a:rPr>
              <a:t>The size of the group should be carefully considered and should be about six and fifteen people in order to allow for all participants to have an opportunity to participate. </a:t>
            </a:r>
            <a:endParaRPr sz="2000">
              <a:latin typeface="Times New Roman"/>
              <a:ea typeface="Times New Roman"/>
              <a:cs typeface="Times New Roman"/>
              <a:sym typeface="Times New Roman"/>
            </a:endParaRPr>
          </a:p>
          <a:p>
            <a:pPr indent="0" lvl="0" marL="0" rtl="0" algn="l">
              <a:lnSpc>
                <a:spcPct val="150000"/>
              </a:lnSpc>
              <a:spcBef>
                <a:spcPts val="200"/>
              </a:spcBef>
              <a:spcAft>
                <a:spcPts val="0"/>
              </a:spcAft>
              <a:buSzPts val="1530"/>
              <a:buNone/>
            </a:pPr>
            <a:r>
              <a:t/>
            </a:r>
            <a:endParaRPr b="1" sz="1800">
              <a:solidFill>
                <a:srgbClr val="1F3763"/>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9"/>
          <p:cNvSpPr txBox="1"/>
          <p:nvPr>
            <p:ph idx="1" type="body"/>
          </p:nvPr>
        </p:nvSpPr>
        <p:spPr>
          <a:xfrm>
            <a:off x="838200" y="683046"/>
            <a:ext cx="10515600" cy="5493917"/>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SzPts val="2040"/>
              <a:buNone/>
            </a:pPr>
            <a:r>
              <a:rPr b="1" lang="en-KE" sz="2400">
                <a:solidFill>
                  <a:srgbClr val="000000"/>
                </a:solidFill>
                <a:latin typeface="Arial"/>
                <a:ea typeface="Arial"/>
                <a:cs typeface="Arial"/>
                <a:sym typeface="Arial"/>
              </a:rPr>
              <a:t>Observation</a:t>
            </a:r>
            <a:endParaRPr b="1" sz="2400">
              <a:solidFill>
                <a:srgbClr val="1F3763"/>
              </a:solidFill>
              <a:latin typeface="Calibri"/>
              <a:ea typeface="Calibri"/>
              <a:cs typeface="Calibri"/>
              <a:sym typeface="Calibri"/>
            </a:endParaRPr>
          </a:p>
          <a:p>
            <a:pPr indent="-182880" lvl="0" marL="182880" rtl="0" algn="l">
              <a:lnSpc>
                <a:spcPct val="150000"/>
              </a:lnSpc>
              <a:spcBef>
                <a:spcPts val="1200"/>
              </a:spcBef>
              <a:spcAft>
                <a:spcPts val="0"/>
              </a:spcAft>
              <a:buSzPts val="1870"/>
              <a:buChar char="▪"/>
            </a:pPr>
            <a:r>
              <a:rPr lang="en-KE" sz="2200">
                <a:solidFill>
                  <a:srgbClr val="000000"/>
                </a:solidFill>
                <a:latin typeface="Times New Roman"/>
                <a:ea typeface="Times New Roman"/>
                <a:cs typeface="Times New Roman"/>
                <a:sym typeface="Times New Roman"/>
              </a:rPr>
              <a:t>Observation is one of the data collection tools in qualitative research. It involves researchers observing their subjects and their reactions during the research interviews and taking detailed field notes. </a:t>
            </a:r>
            <a:endParaRPr/>
          </a:p>
          <a:p>
            <a:pPr indent="-182880" lvl="0" marL="182880" rtl="0" algn="l">
              <a:lnSpc>
                <a:spcPct val="150000"/>
              </a:lnSpc>
              <a:spcBef>
                <a:spcPts val="1200"/>
              </a:spcBef>
              <a:spcAft>
                <a:spcPts val="0"/>
              </a:spcAft>
              <a:buSzPts val="1870"/>
              <a:buChar char="▪"/>
            </a:pPr>
            <a:r>
              <a:rPr lang="en-KE" sz="2200">
                <a:solidFill>
                  <a:srgbClr val="000000"/>
                </a:solidFill>
                <a:latin typeface="Times New Roman"/>
                <a:ea typeface="Times New Roman"/>
                <a:cs typeface="Times New Roman"/>
                <a:sym typeface="Times New Roman"/>
              </a:rPr>
              <a:t>Observation is mainly used to gather information that cannot be measured or easily quantified. Observation as a data collection method may take a covert or overt approach. </a:t>
            </a:r>
            <a:endParaRPr/>
          </a:p>
          <a:p>
            <a:pPr indent="-182880" lvl="0" marL="182880" rtl="0" algn="l">
              <a:lnSpc>
                <a:spcPct val="150000"/>
              </a:lnSpc>
              <a:spcBef>
                <a:spcPts val="1200"/>
              </a:spcBef>
              <a:spcAft>
                <a:spcPts val="0"/>
              </a:spcAft>
              <a:buSzPts val="1870"/>
              <a:buChar char="▪"/>
            </a:pPr>
            <a:r>
              <a:rPr lang="en-KE" sz="2200">
                <a:solidFill>
                  <a:srgbClr val="000000"/>
                </a:solidFill>
                <a:latin typeface="Times New Roman"/>
                <a:ea typeface="Times New Roman"/>
                <a:cs typeface="Times New Roman"/>
                <a:sym typeface="Times New Roman"/>
              </a:rPr>
              <a:t>In some cases, this is known as participant or non-participant observation.</a:t>
            </a:r>
            <a:endParaRPr sz="2200">
              <a:latin typeface="Times New Roman"/>
              <a:ea typeface="Times New Roman"/>
              <a:cs typeface="Times New Roman"/>
              <a:sym typeface="Times New Roman"/>
            </a:endParaRPr>
          </a:p>
          <a:p>
            <a:pPr indent="-74929" lvl="0" marL="182880" rtl="0" algn="l">
              <a:lnSpc>
                <a:spcPct val="90000"/>
              </a:lnSpc>
              <a:spcBef>
                <a:spcPts val="1200"/>
              </a:spcBef>
              <a:spcAft>
                <a:spcPts val="0"/>
              </a:spcAft>
              <a:buSzPts val="1700"/>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10"/>
          <p:cNvSpPr txBox="1"/>
          <p:nvPr>
            <p:ph type="title"/>
          </p:nvPr>
        </p:nvSpPr>
        <p:spPr>
          <a:xfrm>
            <a:off x="838200" y="365126"/>
            <a:ext cx="10515600" cy="791646"/>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000000"/>
              </a:buClr>
              <a:buSzPct val="100000"/>
              <a:buFont typeface="Arial"/>
              <a:buNone/>
            </a:pPr>
            <a:br>
              <a:rPr b="1" lang="en-KE" sz="4400">
                <a:solidFill>
                  <a:srgbClr val="000000"/>
                </a:solidFill>
                <a:latin typeface="Arial"/>
                <a:ea typeface="Arial"/>
                <a:cs typeface="Arial"/>
                <a:sym typeface="Arial"/>
              </a:rPr>
            </a:br>
            <a:r>
              <a:rPr b="1" lang="en-KE" sz="2700">
                <a:solidFill>
                  <a:srgbClr val="000000"/>
                </a:solidFill>
                <a:latin typeface="Arial"/>
                <a:ea typeface="Arial"/>
                <a:cs typeface="Arial"/>
                <a:sym typeface="Arial"/>
              </a:rPr>
              <a:t>VALIDITY, RELIABILITY, GENERALIZABILITY AND TRIANGULATION</a:t>
            </a:r>
            <a:br>
              <a:rPr lang="en-KE" sz="4400">
                <a:latin typeface="Calibri"/>
                <a:ea typeface="Calibri"/>
                <a:cs typeface="Calibri"/>
                <a:sym typeface="Calibri"/>
              </a:rPr>
            </a:br>
            <a:endParaRPr/>
          </a:p>
        </p:txBody>
      </p:sp>
      <p:sp>
        <p:nvSpPr>
          <p:cNvPr id="156" name="Google Shape;156;p10"/>
          <p:cNvSpPr txBox="1"/>
          <p:nvPr>
            <p:ph idx="1" type="body"/>
          </p:nvPr>
        </p:nvSpPr>
        <p:spPr>
          <a:xfrm>
            <a:off x="838200" y="1255923"/>
            <a:ext cx="10515600" cy="4921040"/>
          </a:xfrm>
          <a:prstGeom prst="rect">
            <a:avLst/>
          </a:prstGeom>
          <a:noFill/>
          <a:ln>
            <a:noFill/>
          </a:ln>
        </p:spPr>
        <p:txBody>
          <a:bodyPr anchorCtr="0" anchor="t" bIns="45700" lIns="91425" spcFirstLastPara="1" rIns="91425" wrap="square" tIns="45700">
            <a:normAutofit/>
          </a:bodyPr>
          <a:lstStyle/>
          <a:p>
            <a:pPr indent="-182880" lvl="0" marL="182880" rtl="0" algn="just">
              <a:lnSpc>
                <a:spcPct val="130000"/>
              </a:lnSpc>
              <a:spcBef>
                <a:spcPts val="0"/>
              </a:spcBef>
              <a:spcAft>
                <a:spcPts val="0"/>
              </a:spcAft>
              <a:buSzPts val="1870"/>
              <a:buChar char="▪"/>
            </a:pPr>
            <a:r>
              <a:rPr lang="en-KE" sz="2200">
                <a:solidFill>
                  <a:srgbClr val="000000"/>
                </a:solidFill>
                <a:latin typeface="Times New Roman"/>
                <a:ea typeface="Times New Roman"/>
                <a:cs typeface="Times New Roman"/>
                <a:sym typeface="Times New Roman"/>
              </a:rPr>
              <a:t>Validity and reliability are concepts that are used to measure or evaluate the quality of the research being carried out. </a:t>
            </a:r>
            <a:endParaRPr/>
          </a:p>
          <a:p>
            <a:pPr indent="-182880" lvl="0" marL="182880" rtl="0" algn="just">
              <a:lnSpc>
                <a:spcPct val="130000"/>
              </a:lnSpc>
              <a:spcBef>
                <a:spcPts val="1200"/>
              </a:spcBef>
              <a:spcAft>
                <a:spcPts val="0"/>
              </a:spcAft>
              <a:buSzPts val="1870"/>
              <a:buChar char="▪"/>
            </a:pPr>
            <a:r>
              <a:rPr lang="en-KE" sz="2200">
                <a:solidFill>
                  <a:srgbClr val="000000"/>
                </a:solidFill>
                <a:latin typeface="Times New Roman"/>
                <a:ea typeface="Times New Roman"/>
                <a:cs typeface="Times New Roman"/>
                <a:sym typeface="Times New Roman"/>
              </a:rPr>
              <a:t>They mainly indicate how well a method measures something. Reliability mainly refers to the consistency of a measure, that is whether the results can be reproduced under the same conditions. </a:t>
            </a:r>
            <a:endParaRPr/>
          </a:p>
          <a:p>
            <a:pPr indent="-182880" lvl="0" marL="182880" rtl="0" algn="just">
              <a:lnSpc>
                <a:spcPct val="130000"/>
              </a:lnSpc>
              <a:spcBef>
                <a:spcPts val="1200"/>
              </a:spcBef>
              <a:spcAft>
                <a:spcPts val="0"/>
              </a:spcAft>
              <a:buSzPts val="1870"/>
              <a:buChar char="▪"/>
            </a:pPr>
            <a:r>
              <a:rPr lang="en-KE" sz="2200">
                <a:solidFill>
                  <a:srgbClr val="000000"/>
                </a:solidFill>
                <a:latin typeface="Times New Roman"/>
                <a:ea typeface="Times New Roman"/>
                <a:cs typeface="Times New Roman"/>
                <a:sym typeface="Times New Roman"/>
              </a:rPr>
              <a:t>Validity on the other hand, refers to the accuracy of a measure, that is whether the results represent what they are supposed to measure.</a:t>
            </a:r>
            <a:endParaRPr sz="2200">
              <a:latin typeface="Calibri"/>
              <a:ea typeface="Calibri"/>
              <a:cs typeface="Calibri"/>
              <a:sym typeface="Calibri"/>
            </a:endParaRPr>
          </a:p>
          <a:p>
            <a:pPr indent="-74929" lvl="0" marL="182880" rtl="0" algn="l">
              <a:lnSpc>
                <a:spcPct val="90000"/>
              </a:lnSpc>
              <a:spcBef>
                <a:spcPts val="1800"/>
              </a:spcBef>
              <a:spcAft>
                <a:spcPts val="0"/>
              </a:spcAft>
              <a:buSzPts val="170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11"/>
          <p:cNvSpPr txBox="1"/>
          <p:nvPr>
            <p:ph idx="1" type="body"/>
          </p:nvPr>
        </p:nvSpPr>
        <p:spPr>
          <a:xfrm>
            <a:off x="838200" y="936434"/>
            <a:ext cx="10515600" cy="5240529"/>
          </a:xfrm>
          <a:prstGeom prst="rect">
            <a:avLst/>
          </a:prstGeom>
          <a:noFill/>
          <a:ln>
            <a:noFill/>
          </a:ln>
        </p:spPr>
        <p:txBody>
          <a:bodyPr anchorCtr="0" anchor="t" bIns="45700" lIns="91425" spcFirstLastPara="1" rIns="91425" wrap="square" tIns="45700">
            <a:normAutofit/>
          </a:bodyPr>
          <a:lstStyle/>
          <a:p>
            <a:pPr indent="0" lvl="0" marL="0" rtl="0" algn="just">
              <a:lnSpc>
                <a:spcPct val="130000"/>
              </a:lnSpc>
              <a:spcBef>
                <a:spcPts val="0"/>
              </a:spcBef>
              <a:spcAft>
                <a:spcPts val="0"/>
              </a:spcAft>
              <a:buSzPts val="2040"/>
              <a:buNone/>
            </a:pPr>
            <a:r>
              <a:rPr b="1" lang="en-KE" sz="2400">
                <a:solidFill>
                  <a:srgbClr val="000000"/>
                </a:solidFill>
                <a:latin typeface="Arial"/>
                <a:ea typeface="Arial"/>
                <a:cs typeface="Arial"/>
                <a:sym typeface="Arial"/>
              </a:rPr>
              <a:t>Validity/Credibility </a:t>
            </a:r>
            <a:endParaRPr sz="2400">
              <a:latin typeface="Calibri"/>
              <a:ea typeface="Calibri"/>
              <a:cs typeface="Calibri"/>
              <a:sym typeface="Calibri"/>
            </a:endParaRPr>
          </a:p>
          <a:p>
            <a:pPr indent="-182880" lvl="0" marL="182880" rtl="0" algn="just">
              <a:lnSpc>
                <a:spcPct val="130000"/>
              </a:lnSpc>
              <a:spcBef>
                <a:spcPts val="1200"/>
              </a:spcBef>
              <a:spcAft>
                <a:spcPts val="0"/>
              </a:spcAft>
              <a:buSzPts val="1870"/>
              <a:buChar char="▪"/>
            </a:pPr>
            <a:r>
              <a:rPr lang="en-KE" sz="2200">
                <a:solidFill>
                  <a:srgbClr val="000000"/>
                </a:solidFill>
                <a:latin typeface="Times New Roman"/>
                <a:ea typeface="Times New Roman"/>
                <a:cs typeface="Times New Roman"/>
                <a:sym typeface="Times New Roman"/>
              </a:rPr>
              <a:t>In quantitative research, validity is concerned with the extent to which the results actually measure what they are expected to measure. Validity is also concerned with checking how well the results correspond with established theories.</a:t>
            </a:r>
            <a:endParaRPr sz="2200">
              <a:latin typeface="Calibri"/>
              <a:ea typeface="Calibri"/>
              <a:cs typeface="Calibri"/>
              <a:sym typeface="Calibri"/>
            </a:endParaRPr>
          </a:p>
          <a:p>
            <a:pPr indent="-182880" lvl="0" marL="182880" rtl="0" algn="just">
              <a:lnSpc>
                <a:spcPct val="130000"/>
              </a:lnSpc>
              <a:spcBef>
                <a:spcPts val="1200"/>
              </a:spcBef>
              <a:spcAft>
                <a:spcPts val="0"/>
              </a:spcAft>
              <a:buSzPts val="1870"/>
              <a:buChar char="▪"/>
            </a:pPr>
            <a:r>
              <a:rPr lang="en-KE" sz="2200">
                <a:solidFill>
                  <a:srgbClr val="000000"/>
                </a:solidFill>
                <a:latin typeface="Times New Roman"/>
                <a:ea typeface="Times New Roman"/>
                <a:cs typeface="Times New Roman"/>
                <a:sym typeface="Times New Roman"/>
              </a:rPr>
              <a:t>In qualitative research, validity is concerned with the credibility and trustworthiness of the research and any assertions or conclusions. </a:t>
            </a:r>
            <a:endParaRPr/>
          </a:p>
          <a:p>
            <a:pPr indent="-182880" lvl="0" marL="182880" rtl="0" algn="just">
              <a:lnSpc>
                <a:spcPct val="130000"/>
              </a:lnSpc>
              <a:spcBef>
                <a:spcPts val="1200"/>
              </a:spcBef>
              <a:spcAft>
                <a:spcPts val="0"/>
              </a:spcAft>
              <a:buSzPts val="1870"/>
              <a:buChar char="▪"/>
            </a:pPr>
            <a:r>
              <a:rPr lang="en-KE" sz="2200">
                <a:solidFill>
                  <a:srgbClr val="000000"/>
                </a:solidFill>
                <a:latin typeface="Times New Roman"/>
                <a:ea typeface="Times New Roman"/>
                <a:cs typeface="Times New Roman"/>
                <a:sym typeface="Times New Roman"/>
              </a:rPr>
              <a:t>Validity or trustworthiness speaks to the overall quality of the research, the rigor of the methodology and whether the readers of the research findings feel that you have established trustworthiness; that is whether your readers have confidence in your findings or not. </a:t>
            </a:r>
            <a:endParaRPr sz="2200">
              <a:latin typeface="Calibri"/>
              <a:ea typeface="Calibri"/>
              <a:cs typeface="Calibri"/>
              <a:sym typeface="Calibri"/>
            </a:endParaRPr>
          </a:p>
          <a:p>
            <a:pPr indent="-74929" lvl="0" marL="182880" rtl="0" algn="l">
              <a:lnSpc>
                <a:spcPct val="90000"/>
              </a:lnSpc>
              <a:spcBef>
                <a:spcPts val="1800"/>
              </a:spcBef>
              <a:spcAft>
                <a:spcPts val="0"/>
              </a:spcAft>
              <a:buSzPts val="1700"/>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12"/>
          <p:cNvSpPr txBox="1"/>
          <p:nvPr>
            <p:ph idx="1" type="body"/>
          </p:nvPr>
        </p:nvSpPr>
        <p:spPr>
          <a:xfrm>
            <a:off x="838200" y="649995"/>
            <a:ext cx="10515600" cy="5526968"/>
          </a:xfrm>
          <a:prstGeom prst="rect">
            <a:avLst/>
          </a:prstGeom>
          <a:noFill/>
          <a:ln>
            <a:noFill/>
          </a:ln>
        </p:spPr>
        <p:txBody>
          <a:bodyPr anchorCtr="0" anchor="t" bIns="45700" lIns="91425" spcFirstLastPara="1" rIns="91425" wrap="square" tIns="45700">
            <a:normAutofit/>
          </a:bodyPr>
          <a:lstStyle/>
          <a:p>
            <a:pPr indent="0" lvl="0" marL="0" rtl="0" algn="just">
              <a:lnSpc>
                <a:spcPct val="130000"/>
              </a:lnSpc>
              <a:spcBef>
                <a:spcPts val="0"/>
              </a:spcBef>
              <a:spcAft>
                <a:spcPts val="0"/>
              </a:spcAft>
              <a:buSzPts val="2040"/>
              <a:buNone/>
            </a:pPr>
            <a:r>
              <a:rPr b="1" lang="en-KE" sz="2400">
                <a:solidFill>
                  <a:srgbClr val="000000"/>
                </a:solidFill>
                <a:latin typeface="Arial"/>
                <a:ea typeface="Arial"/>
                <a:cs typeface="Arial"/>
                <a:sym typeface="Arial"/>
              </a:rPr>
              <a:t>Reliability/Dependability</a:t>
            </a:r>
            <a:endParaRPr sz="2400">
              <a:latin typeface="Calibri"/>
              <a:ea typeface="Calibri"/>
              <a:cs typeface="Calibri"/>
              <a:sym typeface="Calibri"/>
            </a:endParaRPr>
          </a:p>
          <a:p>
            <a:pPr indent="-182880" lvl="0" marL="182880" rtl="0" algn="just">
              <a:lnSpc>
                <a:spcPct val="130000"/>
              </a:lnSpc>
              <a:spcBef>
                <a:spcPts val="1200"/>
              </a:spcBef>
              <a:spcAft>
                <a:spcPts val="0"/>
              </a:spcAft>
              <a:buSzPts val="1870"/>
              <a:buChar char="▪"/>
            </a:pPr>
            <a:r>
              <a:rPr lang="en-KE" sz="2200">
                <a:solidFill>
                  <a:srgbClr val="000000"/>
                </a:solidFill>
                <a:latin typeface="Times New Roman"/>
                <a:ea typeface="Times New Roman"/>
                <a:cs typeface="Times New Roman"/>
                <a:sym typeface="Times New Roman"/>
              </a:rPr>
              <a:t>Reliability has been defined as the ability of a research method to yield consistency. </a:t>
            </a:r>
            <a:endParaRPr/>
          </a:p>
          <a:p>
            <a:pPr indent="-182880" lvl="0" marL="182880" rtl="0" algn="just">
              <a:lnSpc>
                <a:spcPct val="130000"/>
              </a:lnSpc>
              <a:spcBef>
                <a:spcPts val="1200"/>
              </a:spcBef>
              <a:spcAft>
                <a:spcPts val="0"/>
              </a:spcAft>
              <a:buSzPts val="1870"/>
              <a:buChar char="▪"/>
            </a:pPr>
            <a:r>
              <a:rPr lang="en-KE" sz="2200">
                <a:solidFill>
                  <a:srgbClr val="000000"/>
                </a:solidFill>
                <a:latin typeface="Times New Roman"/>
                <a:ea typeface="Times New Roman"/>
                <a:cs typeface="Times New Roman"/>
                <a:sym typeface="Times New Roman"/>
              </a:rPr>
              <a:t>Dependability is the degree to which a study can be replicated, and whether, when there is more than one observer, members of the research team agree about what they see and hear. </a:t>
            </a:r>
            <a:endParaRPr/>
          </a:p>
          <a:p>
            <a:pPr indent="-182880" lvl="0" marL="182880" rtl="0" algn="just">
              <a:lnSpc>
                <a:spcPct val="130000"/>
              </a:lnSpc>
              <a:spcBef>
                <a:spcPts val="1200"/>
              </a:spcBef>
              <a:spcAft>
                <a:spcPts val="0"/>
              </a:spcAft>
              <a:buSzPts val="1870"/>
              <a:buChar char="▪"/>
            </a:pPr>
            <a:r>
              <a:rPr lang="en-KE" sz="2200">
                <a:solidFill>
                  <a:srgbClr val="000000"/>
                </a:solidFill>
                <a:latin typeface="Times New Roman"/>
                <a:ea typeface="Times New Roman"/>
                <a:cs typeface="Times New Roman"/>
                <a:sym typeface="Times New Roman"/>
              </a:rPr>
              <a:t>Dependability has also been defined as an assessment of the quality of the integrated processes of data collection, data analysis, and theory generation while reliability is based on the assumption of replicability or repeatability.</a:t>
            </a:r>
            <a:endParaRPr sz="2200">
              <a:latin typeface="Calibri"/>
              <a:ea typeface="Calibri"/>
              <a:cs typeface="Calibri"/>
              <a:sym typeface="Calibri"/>
            </a:endParaRPr>
          </a:p>
          <a:p>
            <a:pPr indent="-74929" lvl="0" marL="182880" rtl="0" algn="l">
              <a:lnSpc>
                <a:spcPct val="90000"/>
              </a:lnSpc>
              <a:spcBef>
                <a:spcPts val="1800"/>
              </a:spcBef>
              <a:spcAft>
                <a:spcPts val="0"/>
              </a:spcAft>
              <a:buSzPts val="1700"/>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13"/>
          <p:cNvSpPr txBox="1"/>
          <p:nvPr>
            <p:ph idx="1" type="body"/>
          </p:nvPr>
        </p:nvSpPr>
        <p:spPr>
          <a:xfrm>
            <a:off x="838200" y="837282"/>
            <a:ext cx="10515600" cy="5339681"/>
          </a:xfrm>
          <a:prstGeom prst="rect">
            <a:avLst/>
          </a:prstGeom>
          <a:noFill/>
          <a:ln>
            <a:noFill/>
          </a:ln>
        </p:spPr>
        <p:txBody>
          <a:bodyPr anchorCtr="0" anchor="t" bIns="45700" lIns="91425" spcFirstLastPara="1" rIns="91425" wrap="square" tIns="45700">
            <a:normAutofit/>
          </a:bodyPr>
          <a:lstStyle/>
          <a:p>
            <a:pPr indent="0" lvl="0" marL="0" rtl="0" algn="just">
              <a:lnSpc>
                <a:spcPct val="130000"/>
              </a:lnSpc>
              <a:spcBef>
                <a:spcPts val="0"/>
              </a:spcBef>
              <a:spcAft>
                <a:spcPts val="0"/>
              </a:spcAft>
              <a:buSzPts val="1870"/>
              <a:buNone/>
            </a:pPr>
            <a:r>
              <a:rPr lang="en-KE" sz="2200">
                <a:solidFill>
                  <a:srgbClr val="000000"/>
                </a:solidFill>
                <a:latin typeface="Times New Roman"/>
                <a:ea typeface="Times New Roman"/>
                <a:cs typeface="Times New Roman"/>
                <a:sym typeface="Times New Roman"/>
              </a:rPr>
              <a:t>Characteristics of dependability/reliability include the following:</a:t>
            </a:r>
            <a:endParaRPr sz="2200">
              <a:latin typeface="Calibri"/>
              <a:ea typeface="Calibri"/>
              <a:cs typeface="Calibri"/>
              <a:sym typeface="Calibri"/>
            </a:endParaRPr>
          </a:p>
          <a:p>
            <a:pPr indent="-342900" lvl="0" marL="342900" rtl="0" algn="just">
              <a:lnSpc>
                <a:spcPct val="130000"/>
              </a:lnSpc>
              <a:spcBef>
                <a:spcPts val="1200"/>
              </a:spcBef>
              <a:spcAft>
                <a:spcPts val="0"/>
              </a:spcAft>
              <a:buSzPts val="1870"/>
              <a:buFont typeface="Noto Sans Symbols"/>
              <a:buChar char="∙"/>
            </a:pPr>
            <a:r>
              <a:rPr lang="en-KE" sz="2200">
                <a:solidFill>
                  <a:srgbClr val="000000"/>
                </a:solidFill>
                <a:latin typeface="Times New Roman"/>
                <a:ea typeface="Times New Roman"/>
                <a:cs typeface="Times New Roman"/>
                <a:sym typeface="Times New Roman"/>
              </a:rPr>
              <a:t>It is concerned with whether we would obtain the same results if we could observe the same thing twice.</a:t>
            </a:r>
            <a:endParaRPr sz="2200">
              <a:latin typeface="Calibri"/>
              <a:ea typeface="Calibri"/>
              <a:cs typeface="Calibri"/>
              <a:sym typeface="Calibri"/>
            </a:endParaRPr>
          </a:p>
          <a:p>
            <a:pPr indent="-342900" lvl="0" marL="342900" rtl="0" algn="just">
              <a:lnSpc>
                <a:spcPct val="130000"/>
              </a:lnSpc>
              <a:spcBef>
                <a:spcPts val="600"/>
              </a:spcBef>
              <a:spcAft>
                <a:spcPts val="0"/>
              </a:spcAft>
              <a:buSzPts val="1870"/>
              <a:buFont typeface="Noto Sans Symbols"/>
              <a:buChar char="∙"/>
            </a:pPr>
            <a:r>
              <a:rPr lang="en-KE" sz="2200">
                <a:solidFill>
                  <a:srgbClr val="000000"/>
                </a:solidFill>
                <a:latin typeface="Times New Roman"/>
                <a:ea typeface="Times New Roman"/>
                <a:cs typeface="Times New Roman"/>
                <a:sym typeface="Times New Roman"/>
              </a:rPr>
              <a:t>Emphasizes the need for the researcher to account for the ever-changing context within which research occurs.</a:t>
            </a:r>
            <a:endParaRPr sz="2200">
              <a:latin typeface="Calibri"/>
              <a:ea typeface="Calibri"/>
              <a:cs typeface="Calibri"/>
              <a:sym typeface="Calibri"/>
            </a:endParaRPr>
          </a:p>
          <a:p>
            <a:pPr indent="-342900" lvl="0" marL="342900" rtl="0" algn="just">
              <a:lnSpc>
                <a:spcPct val="130000"/>
              </a:lnSpc>
              <a:spcBef>
                <a:spcPts val="600"/>
              </a:spcBef>
              <a:spcAft>
                <a:spcPts val="0"/>
              </a:spcAft>
              <a:buSzPts val="1870"/>
              <a:buFont typeface="Noto Sans Symbols"/>
              <a:buChar char="∙"/>
            </a:pPr>
            <a:r>
              <a:rPr lang="en-KE" sz="2200">
                <a:solidFill>
                  <a:srgbClr val="000000"/>
                </a:solidFill>
                <a:latin typeface="Times New Roman"/>
                <a:ea typeface="Times New Roman"/>
                <a:cs typeface="Times New Roman"/>
                <a:sym typeface="Times New Roman"/>
              </a:rPr>
              <a:t>The researcher is responsible for describing the changes that occur in the setting and how these changes affected the way the researcher approached the study.</a:t>
            </a:r>
            <a:endParaRPr sz="2200">
              <a:latin typeface="Calibri"/>
              <a:ea typeface="Calibri"/>
              <a:cs typeface="Calibri"/>
              <a:sym typeface="Calibri"/>
            </a:endParaRPr>
          </a:p>
          <a:p>
            <a:pPr indent="-342900" lvl="0" marL="342900" rtl="0" algn="just">
              <a:lnSpc>
                <a:spcPct val="130000"/>
              </a:lnSpc>
              <a:spcBef>
                <a:spcPts val="600"/>
              </a:spcBef>
              <a:spcAft>
                <a:spcPts val="0"/>
              </a:spcAft>
              <a:buSzPts val="1870"/>
              <a:buFont typeface="Noto Sans Symbols"/>
              <a:buChar char="∙"/>
            </a:pPr>
            <a:r>
              <a:rPr lang="en-KE" sz="2200">
                <a:solidFill>
                  <a:srgbClr val="000000"/>
                </a:solidFill>
                <a:latin typeface="Times New Roman"/>
                <a:ea typeface="Times New Roman"/>
                <a:cs typeface="Times New Roman"/>
                <a:sym typeface="Times New Roman"/>
              </a:rPr>
              <a:t>Dependability is established through inquiry audit.</a:t>
            </a:r>
            <a:endParaRPr sz="2200">
              <a:latin typeface="Calibri"/>
              <a:ea typeface="Calibri"/>
              <a:cs typeface="Calibri"/>
              <a:sym typeface="Calibri"/>
            </a:endParaRPr>
          </a:p>
          <a:p>
            <a:pPr indent="-74929" lvl="0" marL="182880" rtl="0" algn="l">
              <a:lnSpc>
                <a:spcPct val="90000"/>
              </a:lnSpc>
              <a:spcBef>
                <a:spcPts val="1200"/>
              </a:spcBef>
              <a:spcAft>
                <a:spcPts val="0"/>
              </a:spcAft>
              <a:buSzPts val="17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14"/>
          <p:cNvSpPr txBox="1"/>
          <p:nvPr>
            <p:ph idx="1" type="body"/>
          </p:nvPr>
        </p:nvSpPr>
        <p:spPr>
          <a:xfrm>
            <a:off x="838200" y="881349"/>
            <a:ext cx="10515600" cy="5295614"/>
          </a:xfrm>
          <a:prstGeom prst="rect">
            <a:avLst/>
          </a:prstGeom>
          <a:noFill/>
          <a:ln>
            <a:noFill/>
          </a:ln>
        </p:spPr>
        <p:txBody>
          <a:bodyPr anchorCtr="0" anchor="t" bIns="45700" lIns="91425" spcFirstLastPara="1" rIns="91425" wrap="square" tIns="45700">
            <a:normAutofit/>
          </a:bodyPr>
          <a:lstStyle/>
          <a:p>
            <a:pPr indent="0" lvl="0" marL="0" rtl="0" algn="just">
              <a:lnSpc>
                <a:spcPct val="130000"/>
              </a:lnSpc>
              <a:spcBef>
                <a:spcPts val="0"/>
              </a:spcBef>
              <a:spcAft>
                <a:spcPts val="0"/>
              </a:spcAft>
              <a:buSzPts val="1870"/>
              <a:buNone/>
            </a:pPr>
            <a:r>
              <a:rPr b="1" lang="en-KE" sz="2200">
                <a:solidFill>
                  <a:srgbClr val="000000"/>
                </a:solidFill>
                <a:latin typeface="Arial"/>
                <a:ea typeface="Arial"/>
                <a:cs typeface="Arial"/>
                <a:sym typeface="Arial"/>
              </a:rPr>
              <a:t>Generalizability/Transferability</a:t>
            </a:r>
            <a:endParaRPr sz="2200">
              <a:latin typeface="Calibri"/>
              <a:ea typeface="Calibri"/>
              <a:cs typeface="Calibri"/>
              <a:sym typeface="Calibri"/>
            </a:endParaRPr>
          </a:p>
          <a:p>
            <a:pPr indent="-182880" lvl="0" marL="182880" rtl="0" algn="just">
              <a:lnSpc>
                <a:spcPct val="130000"/>
              </a:lnSpc>
              <a:spcBef>
                <a:spcPts val="1200"/>
              </a:spcBef>
              <a:spcAft>
                <a:spcPts val="0"/>
              </a:spcAft>
              <a:buSzPts val="1870"/>
              <a:buChar char="▪"/>
            </a:pPr>
            <a:r>
              <a:rPr lang="en-KE" sz="2200">
                <a:solidFill>
                  <a:srgbClr val="000000"/>
                </a:solidFill>
                <a:latin typeface="Times New Roman"/>
                <a:ea typeface="Times New Roman"/>
                <a:cs typeface="Times New Roman"/>
                <a:sym typeface="Times New Roman"/>
              </a:rPr>
              <a:t>This is similar to generalization in quantitative research. Transferability is applicability of findings to other contexts and is achieved through description of study context and assumptions. </a:t>
            </a:r>
            <a:endParaRPr/>
          </a:p>
          <a:p>
            <a:pPr indent="-182880" lvl="0" marL="182880" rtl="0" algn="just">
              <a:lnSpc>
                <a:spcPct val="130000"/>
              </a:lnSpc>
              <a:spcBef>
                <a:spcPts val="1200"/>
              </a:spcBef>
              <a:spcAft>
                <a:spcPts val="0"/>
              </a:spcAft>
              <a:buSzPts val="1870"/>
              <a:buChar char="▪"/>
            </a:pPr>
            <a:r>
              <a:rPr lang="en-KE" sz="2200">
                <a:solidFill>
                  <a:srgbClr val="000000"/>
                </a:solidFill>
                <a:latin typeface="Times New Roman"/>
                <a:ea typeface="Times New Roman"/>
                <a:cs typeface="Times New Roman"/>
                <a:sym typeface="Times New Roman"/>
              </a:rPr>
              <a:t>The qualitative researcher can enhance transferability by doing a thorough job of describing the research context and the assumptions that were central to the research. </a:t>
            </a:r>
            <a:endParaRPr/>
          </a:p>
          <a:p>
            <a:pPr indent="-182880" lvl="0" marL="182880" rtl="0" algn="just">
              <a:lnSpc>
                <a:spcPct val="130000"/>
              </a:lnSpc>
              <a:spcBef>
                <a:spcPts val="1200"/>
              </a:spcBef>
              <a:spcAft>
                <a:spcPts val="0"/>
              </a:spcAft>
              <a:buSzPts val="1870"/>
              <a:buChar char="▪"/>
            </a:pPr>
            <a:r>
              <a:rPr lang="en-KE" sz="2200">
                <a:solidFill>
                  <a:srgbClr val="000000"/>
                </a:solidFill>
                <a:latin typeface="Times New Roman"/>
                <a:ea typeface="Times New Roman"/>
                <a:cs typeface="Times New Roman"/>
                <a:sym typeface="Times New Roman"/>
              </a:rPr>
              <a:t>It is important to note that the person who wishes to transfer the results to a different context is then responsible for making the judgement of how sensible the transfer is. </a:t>
            </a:r>
            <a:endParaRPr/>
          </a:p>
          <a:p>
            <a:pPr indent="-182880" lvl="0" marL="182880" rtl="0" algn="just">
              <a:lnSpc>
                <a:spcPct val="130000"/>
              </a:lnSpc>
              <a:spcBef>
                <a:spcPts val="1200"/>
              </a:spcBef>
              <a:spcAft>
                <a:spcPts val="0"/>
              </a:spcAft>
              <a:buSzPts val="1870"/>
              <a:buChar char="▪"/>
            </a:pPr>
            <a:r>
              <a:rPr lang="en-KE" sz="2200">
                <a:solidFill>
                  <a:srgbClr val="000000"/>
                </a:solidFill>
                <a:latin typeface="Times New Roman"/>
                <a:ea typeface="Times New Roman"/>
                <a:cs typeface="Times New Roman"/>
                <a:sym typeface="Times New Roman"/>
              </a:rPr>
              <a:t>Transferability can also be referred to as the process of making research findings useful in other contexts, therefore extending the findings beyond your own data.</a:t>
            </a:r>
            <a:endParaRPr sz="2200">
              <a:latin typeface="Calibri"/>
              <a:ea typeface="Calibri"/>
              <a:cs typeface="Calibri"/>
              <a:sym typeface="Calibri"/>
            </a:endParaRPr>
          </a:p>
          <a:p>
            <a:pPr indent="-74929" lvl="0" marL="182880" rtl="0" algn="l">
              <a:lnSpc>
                <a:spcPct val="90000"/>
              </a:lnSpc>
              <a:spcBef>
                <a:spcPts val="1800"/>
              </a:spcBef>
              <a:spcAft>
                <a:spcPts val="0"/>
              </a:spcAft>
              <a:buSzPts val="1700"/>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15"/>
          <p:cNvSpPr txBox="1"/>
          <p:nvPr>
            <p:ph idx="1" type="body"/>
          </p:nvPr>
        </p:nvSpPr>
        <p:spPr>
          <a:xfrm>
            <a:off x="838200" y="705080"/>
            <a:ext cx="10515600" cy="5471883"/>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130000"/>
              </a:lnSpc>
              <a:spcBef>
                <a:spcPts val="0"/>
              </a:spcBef>
              <a:spcAft>
                <a:spcPts val="0"/>
              </a:spcAft>
              <a:buSzPts val="1870"/>
              <a:buNone/>
            </a:pPr>
            <a:r>
              <a:rPr b="1" lang="en-KE" sz="2200">
                <a:solidFill>
                  <a:srgbClr val="000000"/>
                </a:solidFill>
                <a:latin typeface="Arial"/>
                <a:ea typeface="Arial"/>
                <a:cs typeface="Arial"/>
                <a:sym typeface="Arial"/>
              </a:rPr>
              <a:t>Triangulation</a:t>
            </a:r>
            <a:endParaRPr sz="2200">
              <a:latin typeface="Calibri"/>
              <a:ea typeface="Calibri"/>
              <a:cs typeface="Calibri"/>
              <a:sym typeface="Calibri"/>
            </a:endParaRPr>
          </a:p>
          <a:p>
            <a:pPr indent="-182880" lvl="0" marL="182880" rtl="0" algn="just">
              <a:lnSpc>
                <a:spcPct val="130000"/>
              </a:lnSpc>
              <a:spcBef>
                <a:spcPts val="1200"/>
              </a:spcBef>
              <a:spcAft>
                <a:spcPts val="0"/>
              </a:spcAft>
              <a:buSzPts val="1870"/>
              <a:buChar char="▪"/>
            </a:pPr>
            <a:r>
              <a:rPr lang="en-KE" sz="2200">
                <a:solidFill>
                  <a:srgbClr val="000000"/>
                </a:solidFill>
                <a:latin typeface="Times New Roman"/>
                <a:ea typeface="Times New Roman"/>
                <a:cs typeface="Times New Roman"/>
                <a:sym typeface="Times New Roman"/>
              </a:rPr>
              <a:t>The term triangulation refers to the combination of methods or sources of data in a single study. </a:t>
            </a:r>
            <a:endParaRPr/>
          </a:p>
          <a:p>
            <a:pPr indent="-182880" lvl="0" marL="182880" rtl="0" algn="just">
              <a:lnSpc>
                <a:spcPct val="130000"/>
              </a:lnSpc>
              <a:spcBef>
                <a:spcPts val="1200"/>
              </a:spcBef>
              <a:spcAft>
                <a:spcPts val="0"/>
              </a:spcAft>
              <a:buSzPts val="1870"/>
              <a:buChar char="▪"/>
            </a:pPr>
            <a:r>
              <a:rPr lang="en-KE" sz="2200">
                <a:solidFill>
                  <a:srgbClr val="000000"/>
                </a:solidFill>
                <a:latin typeface="Times New Roman"/>
                <a:ea typeface="Times New Roman"/>
                <a:cs typeface="Times New Roman"/>
                <a:sym typeface="Times New Roman"/>
              </a:rPr>
              <a:t>Triangulation provides insights from different informants or sources of data, enabling the researcher to gain a deeper and clearer understanding of the setting and the people being studied. </a:t>
            </a:r>
            <a:endParaRPr/>
          </a:p>
          <a:p>
            <a:pPr indent="-182880" lvl="0" marL="182880" rtl="0" algn="just">
              <a:lnSpc>
                <a:spcPct val="130000"/>
              </a:lnSpc>
              <a:spcBef>
                <a:spcPts val="1200"/>
              </a:spcBef>
              <a:spcAft>
                <a:spcPts val="0"/>
              </a:spcAft>
              <a:buSzPts val="1870"/>
              <a:buChar char="▪"/>
            </a:pPr>
            <a:r>
              <a:rPr lang="en-KE" sz="2200">
                <a:solidFill>
                  <a:srgbClr val="000000"/>
                </a:solidFill>
                <a:latin typeface="Times New Roman"/>
                <a:ea typeface="Times New Roman"/>
                <a:cs typeface="Times New Roman"/>
                <a:sym typeface="Times New Roman"/>
              </a:rPr>
              <a:t>The different forms of data collection include participant observation, interviews and analysis of written documents such as historical and public documents, correspondence, and official reports among others. </a:t>
            </a:r>
            <a:endParaRPr/>
          </a:p>
          <a:p>
            <a:pPr indent="-182880" lvl="0" marL="182880" rtl="0" algn="just">
              <a:lnSpc>
                <a:spcPct val="130000"/>
              </a:lnSpc>
              <a:spcBef>
                <a:spcPts val="1200"/>
              </a:spcBef>
              <a:spcAft>
                <a:spcPts val="0"/>
              </a:spcAft>
              <a:buSzPts val="1870"/>
              <a:buChar char="▪"/>
            </a:pPr>
            <a:r>
              <a:rPr lang="en-KE" sz="2200">
                <a:solidFill>
                  <a:srgbClr val="000000"/>
                </a:solidFill>
                <a:latin typeface="Times New Roman"/>
                <a:ea typeface="Times New Roman"/>
                <a:cs typeface="Times New Roman"/>
                <a:sym typeface="Times New Roman"/>
              </a:rPr>
              <a:t>These documents have the potential to provide some background information. The form of triangulation that makes use of different data sources is known as data triangulation.</a:t>
            </a:r>
            <a:endParaRPr sz="2200">
              <a:latin typeface="Calibri"/>
              <a:ea typeface="Calibri"/>
              <a:cs typeface="Calibri"/>
              <a:sym typeface="Calibri"/>
            </a:endParaRPr>
          </a:p>
          <a:p>
            <a:pPr indent="-74929" lvl="0" marL="182880" rtl="0" algn="l">
              <a:lnSpc>
                <a:spcPct val="90000"/>
              </a:lnSpc>
              <a:spcBef>
                <a:spcPts val="1800"/>
              </a:spcBef>
              <a:spcAft>
                <a:spcPts val="0"/>
              </a:spcAft>
              <a:buSzPts val="170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16"/>
          <p:cNvSpPr txBox="1"/>
          <p:nvPr>
            <p:ph type="title"/>
          </p:nvPr>
        </p:nvSpPr>
        <p:spPr>
          <a:xfrm>
            <a:off x="838200" y="365125"/>
            <a:ext cx="10515600" cy="648427"/>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000000"/>
              </a:buClr>
              <a:buSzPct val="100000"/>
              <a:buFont typeface="Arial"/>
              <a:buNone/>
            </a:pPr>
            <a:br>
              <a:rPr b="1" lang="en-KE" sz="2400">
                <a:solidFill>
                  <a:srgbClr val="000000"/>
                </a:solidFill>
                <a:latin typeface="Arial"/>
                <a:ea typeface="Arial"/>
                <a:cs typeface="Arial"/>
                <a:sym typeface="Arial"/>
              </a:rPr>
            </a:br>
            <a:br>
              <a:rPr b="1" lang="en-KE" sz="2400">
                <a:solidFill>
                  <a:srgbClr val="000000"/>
                </a:solidFill>
                <a:latin typeface="Arial"/>
                <a:ea typeface="Arial"/>
                <a:cs typeface="Arial"/>
                <a:sym typeface="Arial"/>
              </a:rPr>
            </a:br>
            <a:r>
              <a:rPr b="1" lang="en-KE" sz="2400">
                <a:solidFill>
                  <a:srgbClr val="000000"/>
                </a:solidFill>
                <a:latin typeface="Arial"/>
                <a:ea typeface="Arial"/>
                <a:cs typeface="Arial"/>
                <a:sym typeface="Arial"/>
              </a:rPr>
              <a:t>ETHICAL CONSIDERATIONS IN RESEARCH</a:t>
            </a:r>
            <a:br>
              <a:rPr lang="en-KE" sz="1800">
                <a:latin typeface="Calibri"/>
                <a:ea typeface="Calibri"/>
                <a:cs typeface="Calibri"/>
                <a:sym typeface="Calibri"/>
              </a:rPr>
            </a:br>
            <a:endParaRPr/>
          </a:p>
        </p:txBody>
      </p:sp>
      <p:sp>
        <p:nvSpPr>
          <p:cNvPr id="187" name="Google Shape;187;p16"/>
          <p:cNvSpPr txBox="1"/>
          <p:nvPr>
            <p:ph idx="1" type="body"/>
          </p:nvPr>
        </p:nvSpPr>
        <p:spPr>
          <a:xfrm>
            <a:off x="838200" y="1366092"/>
            <a:ext cx="10515600" cy="4810871"/>
          </a:xfrm>
          <a:prstGeom prst="rect">
            <a:avLst/>
          </a:prstGeom>
          <a:noFill/>
          <a:ln>
            <a:noFill/>
          </a:ln>
        </p:spPr>
        <p:txBody>
          <a:bodyPr anchorCtr="0" anchor="t" bIns="45700" lIns="91425" spcFirstLastPara="1" rIns="91425" wrap="square" tIns="45700">
            <a:normAutofit/>
          </a:bodyPr>
          <a:lstStyle/>
          <a:p>
            <a:pPr indent="-182880" lvl="0" marL="182880" rtl="0" algn="just">
              <a:lnSpc>
                <a:spcPct val="130000"/>
              </a:lnSpc>
              <a:spcBef>
                <a:spcPts val="0"/>
              </a:spcBef>
              <a:spcAft>
                <a:spcPts val="0"/>
              </a:spcAft>
              <a:buSzPts val="1870"/>
              <a:buChar char="▪"/>
            </a:pPr>
            <a:r>
              <a:rPr lang="en-KE" sz="2200">
                <a:solidFill>
                  <a:srgbClr val="000000"/>
                </a:solidFill>
                <a:latin typeface="Times New Roman"/>
                <a:ea typeface="Times New Roman"/>
                <a:cs typeface="Times New Roman"/>
                <a:sym typeface="Times New Roman"/>
              </a:rPr>
              <a:t>Ethical research practice involves the interpretation and application of key moral norms and researchers draw on specific approaches to research ethics, or guidance derived from them, to consider the ethical challenges with which they are confronted. </a:t>
            </a:r>
            <a:endParaRPr/>
          </a:p>
          <a:p>
            <a:pPr indent="-182880" lvl="0" marL="182880" rtl="0" algn="just">
              <a:lnSpc>
                <a:spcPct val="130000"/>
              </a:lnSpc>
              <a:spcBef>
                <a:spcPts val="1200"/>
              </a:spcBef>
              <a:spcAft>
                <a:spcPts val="0"/>
              </a:spcAft>
              <a:buSzPts val="1870"/>
              <a:buChar char="▪"/>
            </a:pPr>
            <a:r>
              <a:rPr lang="en-KE" sz="2200">
                <a:solidFill>
                  <a:srgbClr val="000000"/>
                </a:solidFill>
                <a:latin typeface="Times New Roman"/>
                <a:ea typeface="Times New Roman"/>
                <a:cs typeface="Times New Roman"/>
                <a:sym typeface="Times New Roman"/>
              </a:rPr>
              <a:t>All research practices need to be conducted in accordance with the principles defined by institutions (public, private, academic, established as the standards for all individuals for better involvement in research. </a:t>
            </a:r>
            <a:endParaRPr/>
          </a:p>
          <a:p>
            <a:pPr indent="-182880" lvl="0" marL="182880" rtl="0" algn="just">
              <a:lnSpc>
                <a:spcPct val="130000"/>
              </a:lnSpc>
              <a:spcBef>
                <a:spcPts val="1200"/>
              </a:spcBef>
              <a:spcAft>
                <a:spcPts val="0"/>
              </a:spcAft>
              <a:buSzPts val="1870"/>
              <a:buChar char="▪"/>
            </a:pPr>
            <a:r>
              <a:rPr lang="en-KE" sz="2200">
                <a:solidFill>
                  <a:srgbClr val="000000"/>
                </a:solidFill>
                <a:latin typeface="Times New Roman"/>
                <a:ea typeface="Times New Roman"/>
                <a:cs typeface="Times New Roman"/>
                <a:sym typeface="Times New Roman"/>
              </a:rPr>
              <a:t>The ethical guidelines regulate appropriate conduct in research and help to ensure the protection of individual freedoms and privacy rights as well as scientific conduct.</a:t>
            </a:r>
            <a:endParaRPr sz="2200">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17"/>
          <p:cNvSpPr txBox="1"/>
          <p:nvPr>
            <p:ph idx="1" type="body"/>
          </p:nvPr>
        </p:nvSpPr>
        <p:spPr>
          <a:xfrm>
            <a:off x="838200" y="683046"/>
            <a:ext cx="10515600" cy="5493917"/>
          </a:xfrm>
          <a:prstGeom prst="rect">
            <a:avLst/>
          </a:prstGeom>
          <a:noFill/>
          <a:ln>
            <a:noFill/>
          </a:ln>
        </p:spPr>
        <p:txBody>
          <a:bodyPr anchorCtr="0" anchor="t" bIns="45700" lIns="91425" spcFirstLastPara="1" rIns="91425" wrap="square" tIns="45700">
            <a:normAutofit/>
          </a:bodyPr>
          <a:lstStyle/>
          <a:p>
            <a:pPr indent="0" lvl="0" marL="0" rtl="0" algn="just">
              <a:lnSpc>
                <a:spcPct val="130000"/>
              </a:lnSpc>
              <a:spcBef>
                <a:spcPts val="0"/>
              </a:spcBef>
              <a:spcAft>
                <a:spcPts val="0"/>
              </a:spcAft>
              <a:buSzPts val="2040"/>
              <a:buNone/>
            </a:pPr>
            <a:r>
              <a:rPr lang="en-KE" sz="2400">
                <a:solidFill>
                  <a:srgbClr val="000000"/>
                </a:solidFill>
                <a:latin typeface="Times New Roman"/>
                <a:ea typeface="Times New Roman"/>
                <a:cs typeface="Times New Roman"/>
                <a:sym typeface="Times New Roman"/>
              </a:rPr>
              <a:t>There are three primary areas of ethical issues for researchers: </a:t>
            </a:r>
            <a:endParaRPr sz="2400">
              <a:latin typeface="Calibri"/>
              <a:ea typeface="Calibri"/>
              <a:cs typeface="Calibri"/>
              <a:sym typeface="Calibri"/>
            </a:endParaRPr>
          </a:p>
          <a:p>
            <a:pPr indent="-342900" lvl="0" marL="342900" rtl="0" algn="just">
              <a:lnSpc>
                <a:spcPct val="130000"/>
              </a:lnSpc>
              <a:spcBef>
                <a:spcPts val="1200"/>
              </a:spcBef>
              <a:spcAft>
                <a:spcPts val="0"/>
              </a:spcAft>
              <a:buSzPts val="2040"/>
              <a:buFont typeface="Rockwell"/>
              <a:buAutoNum type="arabicPeriod"/>
            </a:pPr>
            <a:r>
              <a:rPr b="1" lang="en-KE" sz="2400">
                <a:solidFill>
                  <a:srgbClr val="000000"/>
                </a:solidFill>
                <a:latin typeface="Times New Roman"/>
                <a:ea typeface="Times New Roman"/>
                <a:cs typeface="Times New Roman"/>
                <a:sym typeface="Times New Roman"/>
              </a:rPr>
              <a:t>The relationship between society and science</a:t>
            </a:r>
            <a:endParaRPr sz="2400">
              <a:latin typeface="Calibri"/>
              <a:ea typeface="Calibri"/>
              <a:cs typeface="Calibri"/>
              <a:sym typeface="Calibri"/>
            </a:endParaRPr>
          </a:p>
          <a:p>
            <a:pPr indent="-342900" lvl="0" marL="342900" rtl="0" algn="just">
              <a:lnSpc>
                <a:spcPct val="130000"/>
              </a:lnSpc>
              <a:spcBef>
                <a:spcPts val="600"/>
              </a:spcBef>
              <a:spcAft>
                <a:spcPts val="0"/>
              </a:spcAft>
              <a:buSzPts val="2040"/>
              <a:buFont typeface="Noto Sans Symbols"/>
              <a:buChar char="∙"/>
            </a:pPr>
            <a:r>
              <a:rPr lang="en-KE" sz="2400">
                <a:solidFill>
                  <a:srgbClr val="000000"/>
                </a:solidFill>
                <a:latin typeface="Times New Roman"/>
                <a:ea typeface="Times New Roman"/>
                <a:cs typeface="Times New Roman"/>
                <a:sym typeface="Times New Roman"/>
              </a:rPr>
              <a:t>Should researchers study what is considered important in the community at a given time?</a:t>
            </a:r>
            <a:endParaRPr sz="2400">
              <a:latin typeface="Calibri"/>
              <a:ea typeface="Calibri"/>
              <a:cs typeface="Calibri"/>
              <a:sym typeface="Calibri"/>
            </a:endParaRPr>
          </a:p>
          <a:p>
            <a:pPr indent="-342900" lvl="0" marL="342900" rtl="0" algn="just">
              <a:lnSpc>
                <a:spcPct val="130000"/>
              </a:lnSpc>
              <a:spcBef>
                <a:spcPts val="1200"/>
              </a:spcBef>
              <a:spcAft>
                <a:spcPts val="0"/>
              </a:spcAft>
              <a:buSzPts val="2040"/>
              <a:buFont typeface="Noto Sans Symbols"/>
              <a:buChar char="∙"/>
            </a:pPr>
            <a:r>
              <a:rPr lang="en-KE" sz="2400">
                <a:solidFill>
                  <a:srgbClr val="000000"/>
                </a:solidFill>
                <a:latin typeface="Times New Roman"/>
                <a:ea typeface="Times New Roman"/>
                <a:cs typeface="Times New Roman"/>
                <a:sym typeface="Times New Roman"/>
              </a:rPr>
              <a:t>Should researchers ignore community concerns? </a:t>
            </a:r>
            <a:endParaRPr sz="2400">
              <a:latin typeface="Calibri"/>
              <a:ea typeface="Calibri"/>
              <a:cs typeface="Calibri"/>
              <a:sym typeface="Calibri"/>
            </a:endParaRPr>
          </a:p>
          <a:p>
            <a:pPr indent="-342900" lvl="0" marL="342900" rtl="0" algn="just">
              <a:lnSpc>
                <a:spcPct val="130000"/>
              </a:lnSpc>
              <a:spcBef>
                <a:spcPts val="1200"/>
              </a:spcBef>
              <a:spcAft>
                <a:spcPts val="0"/>
              </a:spcAft>
              <a:buSzPts val="2040"/>
              <a:buFont typeface="Noto Sans Symbols"/>
              <a:buChar char="∙"/>
            </a:pPr>
            <a:r>
              <a:rPr lang="en-KE" sz="2400">
                <a:solidFill>
                  <a:srgbClr val="000000"/>
                </a:solidFill>
                <a:latin typeface="Times New Roman"/>
                <a:ea typeface="Times New Roman"/>
                <a:cs typeface="Times New Roman"/>
                <a:sym typeface="Times New Roman"/>
              </a:rPr>
              <a:t>Should the government and other funding corporations utilize grants to affect the areas researched in a community?</a:t>
            </a:r>
            <a:endParaRPr sz="2400">
              <a:latin typeface="Calibri"/>
              <a:ea typeface="Calibri"/>
              <a:cs typeface="Calibri"/>
              <a:sym typeface="Calibri"/>
            </a:endParaRPr>
          </a:p>
          <a:p>
            <a:pPr indent="-74929" lvl="0" marL="182880" rtl="0" algn="l">
              <a:lnSpc>
                <a:spcPct val="90000"/>
              </a:lnSpc>
              <a:spcBef>
                <a:spcPts val="1800"/>
              </a:spcBef>
              <a:spcAft>
                <a:spcPts val="0"/>
              </a:spcAft>
              <a:buSzPts val="1700"/>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18"/>
          <p:cNvSpPr txBox="1"/>
          <p:nvPr>
            <p:ph idx="1" type="body"/>
          </p:nvPr>
        </p:nvSpPr>
        <p:spPr>
          <a:xfrm>
            <a:off x="838200" y="826265"/>
            <a:ext cx="10515600" cy="5350698"/>
          </a:xfrm>
          <a:prstGeom prst="rect">
            <a:avLst/>
          </a:prstGeom>
          <a:noFill/>
          <a:ln>
            <a:noFill/>
          </a:ln>
        </p:spPr>
        <p:txBody>
          <a:bodyPr anchorCtr="0" anchor="t" bIns="45700" lIns="91425" spcFirstLastPara="1" rIns="91425" wrap="square" tIns="45700">
            <a:normAutofit/>
          </a:bodyPr>
          <a:lstStyle/>
          <a:p>
            <a:pPr indent="0" lvl="0" marL="0" rtl="0" algn="just">
              <a:lnSpc>
                <a:spcPct val="130000"/>
              </a:lnSpc>
              <a:spcBef>
                <a:spcPts val="0"/>
              </a:spcBef>
              <a:spcAft>
                <a:spcPts val="0"/>
              </a:spcAft>
              <a:buSzPts val="2040"/>
              <a:buNone/>
            </a:pPr>
            <a:r>
              <a:rPr b="1" lang="en-KE" sz="2400">
                <a:solidFill>
                  <a:srgbClr val="000000"/>
                </a:solidFill>
                <a:latin typeface="Times New Roman"/>
                <a:ea typeface="Times New Roman"/>
                <a:cs typeface="Times New Roman"/>
                <a:sym typeface="Times New Roman"/>
              </a:rPr>
              <a:t>2. Professional issues</a:t>
            </a:r>
            <a:endParaRPr sz="2400">
              <a:latin typeface="Calibri"/>
              <a:ea typeface="Calibri"/>
              <a:cs typeface="Calibri"/>
              <a:sym typeface="Calibri"/>
            </a:endParaRPr>
          </a:p>
          <a:p>
            <a:pPr indent="-342900" lvl="0" marL="342900" rtl="0" algn="just">
              <a:lnSpc>
                <a:spcPct val="130000"/>
              </a:lnSpc>
              <a:spcBef>
                <a:spcPts val="600"/>
              </a:spcBef>
              <a:spcAft>
                <a:spcPts val="0"/>
              </a:spcAft>
              <a:buSzPts val="2040"/>
              <a:buFont typeface="Noto Sans Symbols"/>
              <a:buChar char="∙"/>
            </a:pPr>
            <a:r>
              <a:rPr lang="en-KE" sz="2400">
                <a:solidFill>
                  <a:srgbClr val="000000"/>
                </a:solidFill>
                <a:latin typeface="Times New Roman"/>
                <a:ea typeface="Times New Roman"/>
                <a:cs typeface="Times New Roman"/>
                <a:sym typeface="Times New Roman"/>
              </a:rPr>
              <a:t>The main ethical concern here is fraudulent activity (alteration or fabrication of findings) by researchers, mainly through lying or cheating. </a:t>
            </a:r>
            <a:endParaRPr sz="2400">
              <a:latin typeface="Calibri"/>
              <a:ea typeface="Calibri"/>
              <a:cs typeface="Calibri"/>
              <a:sym typeface="Calibri"/>
            </a:endParaRPr>
          </a:p>
          <a:p>
            <a:pPr indent="-342900" lvl="0" marL="342900" rtl="0" algn="just">
              <a:lnSpc>
                <a:spcPct val="130000"/>
              </a:lnSpc>
              <a:spcBef>
                <a:spcPts val="1200"/>
              </a:spcBef>
              <a:spcAft>
                <a:spcPts val="0"/>
              </a:spcAft>
              <a:buSzPts val="2040"/>
              <a:buFont typeface="Noto Sans Symbols"/>
              <a:buChar char="∙"/>
            </a:pPr>
            <a:r>
              <a:rPr i="1" lang="en-KE" sz="2400">
                <a:solidFill>
                  <a:srgbClr val="000000"/>
                </a:solidFill>
                <a:latin typeface="Times New Roman"/>
                <a:ea typeface="Times New Roman"/>
                <a:cs typeface="Times New Roman"/>
                <a:sym typeface="Times New Roman"/>
              </a:rPr>
              <a:t>Plagiarism</a:t>
            </a:r>
            <a:r>
              <a:rPr lang="en-KE" sz="2400">
                <a:solidFill>
                  <a:srgbClr val="000000"/>
                </a:solidFill>
                <a:latin typeface="Times New Roman"/>
                <a:ea typeface="Times New Roman"/>
                <a:cs typeface="Times New Roman"/>
                <a:sym typeface="Times New Roman"/>
              </a:rPr>
              <a:t> - using another person's words and thoughts as if they were your own. Further, it involves using your own words that have been published elsewhere. </a:t>
            </a:r>
            <a:endParaRPr sz="2400">
              <a:latin typeface="Calibri"/>
              <a:ea typeface="Calibri"/>
              <a:cs typeface="Calibri"/>
              <a:sym typeface="Calibri"/>
            </a:endParaRPr>
          </a:p>
          <a:p>
            <a:pPr indent="-342900" lvl="0" marL="342900" rtl="0" algn="just">
              <a:lnSpc>
                <a:spcPct val="130000"/>
              </a:lnSpc>
              <a:spcBef>
                <a:spcPts val="1200"/>
              </a:spcBef>
              <a:spcAft>
                <a:spcPts val="0"/>
              </a:spcAft>
              <a:buSzPts val="2040"/>
              <a:buFont typeface="Noto Sans Symbols"/>
              <a:buChar char="∙"/>
            </a:pPr>
            <a:r>
              <a:rPr i="1" lang="en-KE" sz="2400">
                <a:solidFill>
                  <a:srgbClr val="000000"/>
                </a:solidFill>
                <a:latin typeface="Times New Roman"/>
                <a:ea typeface="Times New Roman"/>
                <a:cs typeface="Times New Roman"/>
                <a:sym typeface="Times New Roman"/>
              </a:rPr>
              <a:t>Duplicate publication</a:t>
            </a:r>
            <a:r>
              <a:rPr lang="en-KE" sz="2400">
                <a:solidFill>
                  <a:srgbClr val="000000"/>
                </a:solidFill>
                <a:latin typeface="Times New Roman"/>
                <a:ea typeface="Times New Roman"/>
                <a:cs typeface="Times New Roman"/>
                <a:sym typeface="Times New Roman"/>
              </a:rPr>
              <a:t> - publishing the same data and results in more than one journal or other publication. </a:t>
            </a:r>
            <a:endParaRPr sz="2400">
              <a:latin typeface="Calibri"/>
              <a:ea typeface="Calibri"/>
              <a:cs typeface="Calibri"/>
              <a:sym typeface="Calibri"/>
            </a:endParaRPr>
          </a:p>
          <a:p>
            <a:pPr indent="-74929" lvl="0" marL="182880" rtl="0" algn="l">
              <a:lnSpc>
                <a:spcPct val="90000"/>
              </a:lnSpc>
              <a:spcBef>
                <a:spcPts val="1800"/>
              </a:spcBef>
              <a:spcAft>
                <a:spcPts val="0"/>
              </a:spcAft>
              <a:buSzPts val="1700"/>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19"/>
          <p:cNvSpPr txBox="1"/>
          <p:nvPr>
            <p:ph idx="1" type="body"/>
          </p:nvPr>
        </p:nvSpPr>
        <p:spPr>
          <a:xfrm>
            <a:off x="838200" y="771181"/>
            <a:ext cx="10515600" cy="5405782"/>
          </a:xfrm>
          <a:prstGeom prst="rect">
            <a:avLst/>
          </a:prstGeom>
          <a:noFill/>
          <a:ln>
            <a:noFill/>
          </a:ln>
        </p:spPr>
        <p:txBody>
          <a:bodyPr anchorCtr="0" anchor="t" bIns="45700" lIns="91425" spcFirstLastPara="1" rIns="91425" wrap="square" tIns="45700">
            <a:normAutofit/>
          </a:bodyPr>
          <a:lstStyle/>
          <a:p>
            <a:pPr indent="0" lvl="0" marL="0" rtl="0" algn="just">
              <a:lnSpc>
                <a:spcPct val="130000"/>
              </a:lnSpc>
              <a:spcBef>
                <a:spcPts val="0"/>
              </a:spcBef>
              <a:spcAft>
                <a:spcPts val="0"/>
              </a:spcAft>
              <a:buSzPts val="1870"/>
              <a:buNone/>
            </a:pPr>
            <a:r>
              <a:rPr b="1" lang="en-KE" sz="2200">
                <a:solidFill>
                  <a:srgbClr val="000000"/>
                </a:solidFill>
                <a:latin typeface="Times New Roman"/>
                <a:ea typeface="Times New Roman"/>
                <a:cs typeface="Times New Roman"/>
                <a:sym typeface="Times New Roman"/>
              </a:rPr>
              <a:t>3. Treatment of Respondents in Research </a:t>
            </a:r>
            <a:endParaRPr sz="2200">
              <a:latin typeface="Calibri"/>
              <a:ea typeface="Calibri"/>
              <a:cs typeface="Calibri"/>
              <a:sym typeface="Calibri"/>
            </a:endParaRPr>
          </a:p>
          <a:p>
            <a:pPr indent="-182880" lvl="0" marL="182880" rtl="0" algn="just">
              <a:lnSpc>
                <a:spcPct val="130000"/>
              </a:lnSpc>
              <a:spcBef>
                <a:spcPts val="1200"/>
              </a:spcBef>
              <a:spcAft>
                <a:spcPts val="0"/>
              </a:spcAft>
              <a:buSzPts val="1870"/>
              <a:buChar char="▪"/>
            </a:pPr>
            <a:r>
              <a:rPr lang="en-KE" sz="2200">
                <a:solidFill>
                  <a:srgbClr val="000000"/>
                </a:solidFill>
                <a:latin typeface="Times New Roman"/>
                <a:ea typeface="Times New Roman"/>
                <a:cs typeface="Times New Roman"/>
                <a:sym typeface="Times New Roman"/>
              </a:rPr>
              <a:t>This is probably the most fundamental ethical issue in the field of empirical research involving human subjects. </a:t>
            </a:r>
            <a:endParaRPr/>
          </a:p>
          <a:p>
            <a:pPr indent="-182880" lvl="0" marL="182880" rtl="0" algn="just">
              <a:lnSpc>
                <a:spcPct val="130000"/>
              </a:lnSpc>
              <a:spcBef>
                <a:spcPts val="1200"/>
              </a:spcBef>
              <a:spcAft>
                <a:spcPts val="0"/>
              </a:spcAft>
              <a:buSzPts val="1870"/>
              <a:buChar char="▪"/>
            </a:pPr>
            <a:r>
              <a:rPr lang="en-KE" sz="2200">
                <a:solidFill>
                  <a:srgbClr val="000000"/>
                </a:solidFill>
                <a:latin typeface="Times New Roman"/>
                <a:ea typeface="Times New Roman"/>
                <a:cs typeface="Times New Roman"/>
                <a:sym typeface="Times New Roman"/>
              </a:rPr>
              <a:t>It is important that one makes sure that respondents in research are not harmed psychologically or physically during the research process. </a:t>
            </a:r>
            <a:endParaRPr/>
          </a:p>
          <a:p>
            <a:pPr indent="-182880" lvl="0" marL="182880" rtl="0" algn="just">
              <a:lnSpc>
                <a:spcPct val="130000"/>
              </a:lnSpc>
              <a:spcBef>
                <a:spcPts val="1200"/>
              </a:spcBef>
              <a:spcAft>
                <a:spcPts val="0"/>
              </a:spcAft>
              <a:buSzPts val="1870"/>
              <a:buChar char="▪"/>
            </a:pPr>
            <a:r>
              <a:rPr lang="en-KE" sz="2200">
                <a:solidFill>
                  <a:srgbClr val="000000"/>
                </a:solidFill>
                <a:latin typeface="Times New Roman"/>
                <a:ea typeface="Times New Roman"/>
                <a:cs typeface="Times New Roman"/>
                <a:sym typeface="Times New Roman"/>
              </a:rPr>
              <a:t>The research should ensure that the respondents participate in the research voluntarily and without any coercion and that consent should be sought from the respondents before they participate in the research.</a:t>
            </a:r>
            <a:endParaRPr sz="2200">
              <a:latin typeface="Calibri"/>
              <a:ea typeface="Calibri"/>
              <a:cs typeface="Calibri"/>
              <a:sym typeface="Calibri"/>
            </a:endParaRPr>
          </a:p>
          <a:p>
            <a:pPr indent="-74929" lvl="0" marL="182880" rtl="0" algn="l">
              <a:lnSpc>
                <a:spcPct val="90000"/>
              </a:lnSpc>
              <a:spcBef>
                <a:spcPts val="1800"/>
              </a:spcBef>
              <a:spcAft>
                <a:spcPts val="0"/>
              </a:spcAft>
              <a:buSzPts val="1700"/>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20"/>
          <p:cNvSpPr txBox="1"/>
          <p:nvPr>
            <p:ph idx="1" type="body"/>
          </p:nvPr>
        </p:nvSpPr>
        <p:spPr>
          <a:xfrm>
            <a:off x="838200" y="815248"/>
            <a:ext cx="10515600" cy="5361715"/>
          </a:xfrm>
          <a:prstGeom prst="rect">
            <a:avLst/>
          </a:prstGeom>
          <a:noFill/>
          <a:ln>
            <a:noFill/>
          </a:ln>
        </p:spPr>
        <p:txBody>
          <a:bodyPr anchorCtr="0" anchor="t" bIns="45700" lIns="91425" spcFirstLastPara="1" rIns="91425" wrap="square" tIns="45700">
            <a:normAutofit/>
          </a:bodyPr>
          <a:lstStyle/>
          <a:p>
            <a:pPr indent="0" lvl="0" marL="0" rtl="0" algn="just">
              <a:lnSpc>
                <a:spcPct val="130000"/>
              </a:lnSpc>
              <a:spcBef>
                <a:spcPts val="0"/>
              </a:spcBef>
              <a:spcAft>
                <a:spcPts val="0"/>
              </a:spcAft>
              <a:buSzPts val="1870"/>
              <a:buNone/>
            </a:pPr>
            <a:r>
              <a:rPr b="1" lang="en-KE" sz="2200">
                <a:solidFill>
                  <a:srgbClr val="000000"/>
                </a:solidFill>
                <a:latin typeface="Arial"/>
                <a:ea typeface="Arial"/>
                <a:cs typeface="Arial"/>
                <a:sym typeface="Arial"/>
              </a:rPr>
              <a:t>Plagiarism as an Ethical Issue in Academic Research</a:t>
            </a:r>
            <a:endParaRPr sz="2200">
              <a:latin typeface="Calibri"/>
              <a:ea typeface="Calibri"/>
              <a:cs typeface="Calibri"/>
              <a:sym typeface="Calibri"/>
            </a:endParaRPr>
          </a:p>
          <a:p>
            <a:pPr indent="0" lvl="0" marL="0" rtl="0" algn="just">
              <a:lnSpc>
                <a:spcPct val="130000"/>
              </a:lnSpc>
              <a:spcBef>
                <a:spcPts val="1200"/>
              </a:spcBef>
              <a:spcAft>
                <a:spcPts val="0"/>
              </a:spcAft>
              <a:buSzPts val="1870"/>
              <a:buNone/>
            </a:pPr>
            <a:r>
              <a:rPr b="1" lang="en-KE" sz="2200">
                <a:solidFill>
                  <a:srgbClr val="000000"/>
                </a:solidFill>
                <a:latin typeface="Times New Roman"/>
                <a:ea typeface="Times New Roman"/>
                <a:cs typeface="Times New Roman"/>
                <a:sym typeface="Times New Roman"/>
              </a:rPr>
              <a:t>(a) Plagiarism </a:t>
            </a:r>
            <a:endParaRPr sz="2200">
              <a:latin typeface="Calibri"/>
              <a:ea typeface="Calibri"/>
              <a:cs typeface="Calibri"/>
              <a:sym typeface="Calibri"/>
            </a:endParaRPr>
          </a:p>
          <a:p>
            <a:pPr indent="0" lvl="0" marL="0" rtl="0" algn="just">
              <a:lnSpc>
                <a:spcPct val="130000"/>
              </a:lnSpc>
              <a:spcBef>
                <a:spcPts val="1200"/>
              </a:spcBef>
              <a:spcAft>
                <a:spcPts val="0"/>
              </a:spcAft>
              <a:buSzPts val="1870"/>
              <a:buNone/>
            </a:pPr>
            <a:r>
              <a:rPr lang="en-KE" sz="2200">
                <a:solidFill>
                  <a:srgbClr val="000000"/>
                </a:solidFill>
                <a:latin typeface="Times New Roman"/>
                <a:ea typeface="Times New Roman"/>
                <a:cs typeface="Times New Roman"/>
                <a:sym typeface="Times New Roman"/>
              </a:rPr>
              <a:t>Plagiarism has been defined by various scholars as using somebody else’s ideas or words as if they were one’s own, whether intentionally or unintentionally, without appropriate acknowledgement. There are different types of plagiarism:</a:t>
            </a:r>
            <a:endParaRPr sz="2200">
              <a:latin typeface="Calibri"/>
              <a:ea typeface="Calibri"/>
              <a:cs typeface="Calibri"/>
              <a:sym typeface="Calibri"/>
            </a:endParaRPr>
          </a:p>
          <a:p>
            <a:pPr indent="0" lvl="0" marL="0" rtl="0" algn="just">
              <a:lnSpc>
                <a:spcPct val="130000"/>
              </a:lnSpc>
              <a:spcBef>
                <a:spcPts val="1200"/>
              </a:spcBef>
              <a:spcAft>
                <a:spcPts val="0"/>
              </a:spcAft>
              <a:buSzPts val="1870"/>
              <a:buNone/>
            </a:pPr>
            <a:r>
              <a:rPr b="1" i="1" lang="en-KE" sz="2200">
                <a:solidFill>
                  <a:srgbClr val="000000"/>
                </a:solidFill>
                <a:latin typeface="Times New Roman"/>
                <a:ea typeface="Times New Roman"/>
                <a:cs typeface="Times New Roman"/>
                <a:sym typeface="Times New Roman"/>
              </a:rPr>
              <a:t>i) Complete plagiarism:</a:t>
            </a:r>
            <a:r>
              <a:rPr lang="en-KE" sz="2200">
                <a:solidFill>
                  <a:srgbClr val="000000"/>
                </a:solidFill>
                <a:latin typeface="Times New Roman"/>
                <a:ea typeface="Times New Roman"/>
                <a:cs typeface="Times New Roman"/>
                <a:sym typeface="Times New Roman"/>
              </a:rPr>
              <a:t> Work may be considered as completely plagiarized if it has considerable and unauthorized use of the work or ideas of another person without acknowledgement of the source including copying the work of another student or from a book, article, website among others. </a:t>
            </a:r>
            <a:endParaRPr sz="2200">
              <a:latin typeface="Calibri"/>
              <a:ea typeface="Calibri"/>
              <a:cs typeface="Calibri"/>
              <a:sym typeface="Calibri"/>
            </a:endParaRPr>
          </a:p>
          <a:p>
            <a:pPr indent="-74929" lvl="0" marL="182880" rtl="0" algn="l">
              <a:lnSpc>
                <a:spcPct val="90000"/>
              </a:lnSpc>
              <a:spcBef>
                <a:spcPts val="1800"/>
              </a:spcBef>
              <a:spcAft>
                <a:spcPts val="0"/>
              </a:spcAft>
              <a:buSzPts val="170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21"/>
          <p:cNvSpPr txBox="1"/>
          <p:nvPr>
            <p:ph idx="1" type="body"/>
          </p:nvPr>
        </p:nvSpPr>
        <p:spPr>
          <a:xfrm>
            <a:off x="838200" y="991518"/>
            <a:ext cx="10515600" cy="5185445"/>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130000"/>
              </a:lnSpc>
              <a:spcBef>
                <a:spcPts val="0"/>
              </a:spcBef>
              <a:spcAft>
                <a:spcPts val="0"/>
              </a:spcAft>
              <a:buSzPts val="1870"/>
              <a:buNone/>
            </a:pPr>
            <a:r>
              <a:rPr b="1" i="1" lang="en-KE" sz="2200">
                <a:solidFill>
                  <a:srgbClr val="000000"/>
                </a:solidFill>
                <a:latin typeface="Times New Roman"/>
                <a:ea typeface="Times New Roman"/>
                <a:cs typeface="Times New Roman"/>
                <a:sym typeface="Times New Roman"/>
              </a:rPr>
              <a:t>ii) Partial plagiarism:</a:t>
            </a:r>
            <a:r>
              <a:rPr lang="en-KE" sz="2200">
                <a:solidFill>
                  <a:srgbClr val="000000"/>
                </a:solidFill>
                <a:latin typeface="Times New Roman"/>
                <a:ea typeface="Times New Roman"/>
                <a:cs typeface="Times New Roman"/>
                <a:sym typeface="Times New Roman"/>
              </a:rPr>
              <a:t> An academic assignment may be considered as partially plagiarized if there are several sentences that are taken from an undisclosed source. For example, copying the summary of another’s work, changing or altering a few words in a sentence and not acknowledging the source are considered as partial plagiarism. </a:t>
            </a:r>
            <a:endParaRPr sz="2200">
              <a:latin typeface="Calibri"/>
              <a:ea typeface="Calibri"/>
              <a:cs typeface="Calibri"/>
              <a:sym typeface="Calibri"/>
            </a:endParaRPr>
          </a:p>
          <a:p>
            <a:pPr indent="0" lvl="0" marL="0" rtl="0" algn="just">
              <a:lnSpc>
                <a:spcPct val="130000"/>
              </a:lnSpc>
              <a:spcBef>
                <a:spcPts val="1200"/>
              </a:spcBef>
              <a:spcAft>
                <a:spcPts val="0"/>
              </a:spcAft>
              <a:buSzPts val="1870"/>
              <a:buNone/>
            </a:pPr>
            <a:r>
              <a:rPr b="1" i="1" lang="en-KE" sz="2200">
                <a:solidFill>
                  <a:srgbClr val="000000"/>
                </a:solidFill>
                <a:latin typeface="Times New Roman"/>
                <a:ea typeface="Times New Roman"/>
                <a:cs typeface="Times New Roman"/>
                <a:sym typeface="Times New Roman"/>
              </a:rPr>
              <a:t>iii) Self plagiarism:</a:t>
            </a:r>
            <a:r>
              <a:rPr lang="en-KE" sz="2200">
                <a:solidFill>
                  <a:srgbClr val="000000"/>
                </a:solidFill>
                <a:latin typeface="Times New Roman"/>
                <a:ea typeface="Times New Roman"/>
                <a:cs typeface="Times New Roman"/>
                <a:sym typeface="Times New Roman"/>
              </a:rPr>
              <a:t> When a student submits an academic piece of writing that was previously submitted elsewhere for another purpose but fails to acknowledge the source, this is known as self-plagiarism. Self-plagiarism also applies to people writing articles for publications. Repeating oneself in several articles without referencing the previous work is considered as duplicating one’s own work or self-plagiarism. </a:t>
            </a:r>
            <a:endParaRPr sz="2200">
              <a:latin typeface="Calibri"/>
              <a:ea typeface="Calibri"/>
              <a:cs typeface="Calibri"/>
              <a:sym typeface="Calibri"/>
            </a:endParaRPr>
          </a:p>
          <a:p>
            <a:pPr indent="0" lvl="0" marL="0" rtl="0" algn="just">
              <a:lnSpc>
                <a:spcPct val="130000"/>
              </a:lnSpc>
              <a:spcBef>
                <a:spcPts val="1200"/>
              </a:spcBef>
              <a:spcAft>
                <a:spcPts val="0"/>
              </a:spcAft>
              <a:buSzPts val="1870"/>
              <a:buNone/>
            </a:pPr>
            <a:r>
              <a:rPr b="1" i="1" lang="en-KE" sz="2200">
                <a:solidFill>
                  <a:srgbClr val="000000"/>
                </a:solidFill>
                <a:latin typeface="Times New Roman"/>
                <a:ea typeface="Times New Roman"/>
                <a:cs typeface="Times New Roman"/>
                <a:sym typeface="Times New Roman"/>
              </a:rPr>
              <a:t>(iv) Collusion</a:t>
            </a:r>
            <a:r>
              <a:rPr i="1" lang="en-KE" sz="2200">
                <a:solidFill>
                  <a:srgbClr val="000000"/>
                </a:solidFill>
                <a:latin typeface="Times New Roman"/>
                <a:ea typeface="Times New Roman"/>
                <a:cs typeface="Times New Roman"/>
                <a:sym typeface="Times New Roman"/>
              </a:rPr>
              <a:t>: </a:t>
            </a:r>
            <a:r>
              <a:rPr lang="en-KE" sz="2200">
                <a:solidFill>
                  <a:srgbClr val="000000"/>
                </a:solidFill>
                <a:latin typeface="Times New Roman"/>
                <a:ea typeface="Times New Roman"/>
                <a:cs typeface="Times New Roman"/>
                <a:sym typeface="Times New Roman"/>
              </a:rPr>
              <a:t>When two or more researchers/students work on a project/proposal but submit the final report as an independent piece of work, it is known as collusion. </a:t>
            </a:r>
            <a:endParaRPr sz="2200">
              <a:latin typeface="Calibri"/>
              <a:ea typeface="Calibri"/>
              <a:cs typeface="Calibri"/>
              <a:sym typeface="Calibri"/>
            </a:endParaRPr>
          </a:p>
          <a:p>
            <a:pPr indent="-74929" lvl="0" marL="182880" rtl="0" algn="l">
              <a:lnSpc>
                <a:spcPct val="90000"/>
              </a:lnSpc>
              <a:spcBef>
                <a:spcPts val="1800"/>
              </a:spcBef>
              <a:spcAft>
                <a:spcPts val="0"/>
              </a:spcAft>
              <a:buSzPts val="1700"/>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22"/>
          <p:cNvSpPr txBox="1"/>
          <p:nvPr>
            <p:ph idx="1" type="body"/>
          </p:nvPr>
        </p:nvSpPr>
        <p:spPr>
          <a:xfrm>
            <a:off x="838200" y="870333"/>
            <a:ext cx="10515600" cy="5306630"/>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200000"/>
              </a:lnSpc>
              <a:spcBef>
                <a:spcPts val="0"/>
              </a:spcBef>
              <a:spcAft>
                <a:spcPts val="0"/>
              </a:spcAft>
              <a:buSzPts val="1870"/>
              <a:buNone/>
            </a:pPr>
            <a:r>
              <a:rPr b="1" lang="en-KE" sz="2200">
                <a:solidFill>
                  <a:srgbClr val="000000"/>
                </a:solidFill>
                <a:latin typeface="Times New Roman"/>
                <a:ea typeface="Times New Roman"/>
                <a:cs typeface="Times New Roman"/>
                <a:sym typeface="Times New Roman"/>
              </a:rPr>
              <a:t>Motivation for Plagiarism </a:t>
            </a:r>
            <a:endParaRPr sz="2200">
              <a:latin typeface="Calibri"/>
              <a:ea typeface="Calibri"/>
              <a:cs typeface="Calibri"/>
              <a:sym typeface="Calibri"/>
            </a:endParaRPr>
          </a:p>
          <a:p>
            <a:pPr indent="-182880" lvl="0" marL="182880" rtl="0" algn="l">
              <a:lnSpc>
                <a:spcPct val="200000"/>
              </a:lnSpc>
              <a:spcBef>
                <a:spcPts val="0"/>
              </a:spcBef>
              <a:spcAft>
                <a:spcPts val="0"/>
              </a:spcAft>
              <a:buSzPts val="1870"/>
              <a:buChar char="▪"/>
            </a:pPr>
            <a:r>
              <a:rPr lang="en-KE" sz="2200">
                <a:solidFill>
                  <a:srgbClr val="000000"/>
                </a:solidFill>
                <a:latin typeface="Times New Roman"/>
                <a:ea typeface="Times New Roman"/>
                <a:cs typeface="Times New Roman"/>
                <a:sym typeface="Times New Roman"/>
              </a:rPr>
              <a:t>Cheating may not be the primary reason for plagiarism. </a:t>
            </a:r>
            <a:endParaRPr/>
          </a:p>
          <a:p>
            <a:pPr indent="-182880" lvl="0" marL="182880" rtl="0" algn="l">
              <a:lnSpc>
                <a:spcPct val="200000"/>
              </a:lnSpc>
              <a:spcBef>
                <a:spcPts val="0"/>
              </a:spcBef>
              <a:spcAft>
                <a:spcPts val="0"/>
              </a:spcAft>
              <a:buSzPts val="1870"/>
              <a:buChar char="▪"/>
            </a:pPr>
            <a:r>
              <a:rPr lang="en-KE" sz="2200">
                <a:solidFill>
                  <a:srgbClr val="000000"/>
                </a:solidFill>
                <a:latin typeface="Times New Roman"/>
                <a:ea typeface="Times New Roman"/>
                <a:cs typeface="Times New Roman"/>
                <a:sym typeface="Times New Roman"/>
              </a:rPr>
              <a:t>Sometimes it may be unintentional. </a:t>
            </a:r>
            <a:endParaRPr/>
          </a:p>
          <a:p>
            <a:pPr indent="-182880" lvl="0" marL="182880" rtl="0" algn="l">
              <a:lnSpc>
                <a:spcPct val="200000"/>
              </a:lnSpc>
              <a:spcBef>
                <a:spcPts val="0"/>
              </a:spcBef>
              <a:spcAft>
                <a:spcPts val="0"/>
              </a:spcAft>
              <a:buSzPts val="1870"/>
              <a:buChar char="▪"/>
            </a:pPr>
            <a:r>
              <a:rPr lang="en-KE" sz="2200">
                <a:solidFill>
                  <a:srgbClr val="000000"/>
                </a:solidFill>
                <a:latin typeface="Times New Roman"/>
                <a:ea typeface="Times New Roman"/>
                <a:cs typeface="Times New Roman"/>
                <a:sym typeface="Times New Roman"/>
              </a:rPr>
              <a:t>For example, it may be considered unintentional among new students as they are new to the academic courses and may not be aware of the guidelines on plagiarism. </a:t>
            </a:r>
            <a:endParaRPr/>
          </a:p>
          <a:p>
            <a:pPr indent="-182880" lvl="0" marL="182880" rtl="0" algn="l">
              <a:lnSpc>
                <a:spcPct val="200000"/>
              </a:lnSpc>
              <a:spcBef>
                <a:spcPts val="0"/>
              </a:spcBef>
              <a:spcAft>
                <a:spcPts val="0"/>
              </a:spcAft>
              <a:buSzPts val="1870"/>
              <a:buChar char="▪"/>
            </a:pPr>
            <a:r>
              <a:rPr lang="en-KE" sz="2200">
                <a:solidFill>
                  <a:srgbClr val="000000"/>
                </a:solidFill>
                <a:latin typeface="Times New Roman"/>
                <a:ea typeface="Times New Roman"/>
                <a:cs typeface="Times New Roman"/>
                <a:sym typeface="Times New Roman"/>
              </a:rPr>
              <a:t>However, this is still not acceptable and may still lead to some form of disciplinary action. But when a final year student plagiarizes, the consequences may be different. </a:t>
            </a:r>
            <a:endParaRPr/>
          </a:p>
          <a:p>
            <a:pPr indent="-182880" lvl="0" marL="182880" rtl="0" algn="l">
              <a:lnSpc>
                <a:spcPct val="200000"/>
              </a:lnSpc>
              <a:spcBef>
                <a:spcPts val="0"/>
              </a:spcBef>
              <a:spcAft>
                <a:spcPts val="0"/>
              </a:spcAft>
              <a:buSzPts val="1870"/>
              <a:buChar char="▪"/>
            </a:pPr>
            <a:r>
              <a:rPr lang="en-KE" sz="2200">
                <a:solidFill>
                  <a:srgbClr val="000000"/>
                </a:solidFill>
                <a:latin typeface="Times New Roman"/>
                <a:ea typeface="Times New Roman"/>
                <a:cs typeface="Times New Roman"/>
                <a:sym typeface="Times New Roman"/>
              </a:rPr>
              <a:t>It is important to identify why students plagiarize. </a:t>
            </a:r>
            <a:endParaRPr sz="220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23"/>
          <p:cNvSpPr txBox="1"/>
          <p:nvPr>
            <p:ph idx="1" type="body"/>
          </p:nvPr>
        </p:nvSpPr>
        <p:spPr>
          <a:xfrm>
            <a:off x="838200" y="649995"/>
            <a:ext cx="10515600" cy="5526968"/>
          </a:xfrm>
          <a:prstGeom prst="rect">
            <a:avLst/>
          </a:prstGeom>
          <a:noFill/>
          <a:ln>
            <a:noFill/>
          </a:ln>
        </p:spPr>
        <p:txBody>
          <a:bodyPr anchorCtr="0" anchor="t" bIns="45700" lIns="91425" spcFirstLastPara="1" rIns="91425" wrap="square" tIns="45700">
            <a:normAutofit/>
          </a:bodyPr>
          <a:lstStyle/>
          <a:p>
            <a:pPr indent="0" lvl="0" marL="0" rtl="0" algn="just">
              <a:lnSpc>
                <a:spcPct val="130000"/>
              </a:lnSpc>
              <a:spcBef>
                <a:spcPts val="0"/>
              </a:spcBef>
              <a:spcAft>
                <a:spcPts val="0"/>
              </a:spcAft>
              <a:buSzPts val="1870"/>
              <a:buNone/>
            </a:pPr>
            <a:r>
              <a:rPr lang="en-KE" sz="2200">
                <a:solidFill>
                  <a:srgbClr val="000000"/>
                </a:solidFill>
                <a:latin typeface="Times New Roman"/>
                <a:ea typeface="Times New Roman"/>
                <a:cs typeface="Times New Roman"/>
                <a:sym typeface="Times New Roman"/>
              </a:rPr>
              <a:t>Some common reasons are: </a:t>
            </a:r>
            <a:endParaRPr sz="2200">
              <a:latin typeface="Calibri"/>
              <a:ea typeface="Calibri"/>
              <a:cs typeface="Calibri"/>
              <a:sym typeface="Calibri"/>
            </a:endParaRPr>
          </a:p>
          <a:p>
            <a:pPr indent="-342900" lvl="0" marL="342900" rtl="0" algn="just">
              <a:lnSpc>
                <a:spcPct val="130000"/>
              </a:lnSpc>
              <a:spcBef>
                <a:spcPts val="1200"/>
              </a:spcBef>
              <a:spcAft>
                <a:spcPts val="0"/>
              </a:spcAft>
              <a:buSzPts val="1870"/>
              <a:buFont typeface="Noto Sans Symbols"/>
              <a:buChar char="∙"/>
            </a:pPr>
            <a:r>
              <a:rPr lang="en-KE" sz="2200">
                <a:solidFill>
                  <a:srgbClr val="000000"/>
                </a:solidFill>
                <a:latin typeface="Times New Roman"/>
                <a:ea typeface="Times New Roman"/>
                <a:cs typeface="Times New Roman"/>
                <a:sym typeface="Times New Roman"/>
              </a:rPr>
              <a:t>Rushing to complete an assignment at the last minute</a:t>
            </a:r>
            <a:endParaRPr sz="2200">
              <a:latin typeface="Calibri"/>
              <a:ea typeface="Calibri"/>
              <a:cs typeface="Calibri"/>
              <a:sym typeface="Calibri"/>
            </a:endParaRPr>
          </a:p>
          <a:p>
            <a:pPr indent="-342900" lvl="0" marL="342900" rtl="0" algn="just">
              <a:lnSpc>
                <a:spcPct val="130000"/>
              </a:lnSpc>
              <a:spcBef>
                <a:spcPts val="1200"/>
              </a:spcBef>
              <a:spcAft>
                <a:spcPts val="0"/>
              </a:spcAft>
              <a:buSzPts val="1870"/>
              <a:buFont typeface="Noto Sans Symbols"/>
              <a:buChar char="∙"/>
            </a:pPr>
            <a:r>
              <a:rPr lang="en-KE" sz="2200">
                <a:solidFill>
                  <a:srgbClr val="000000"/>
                </a:solidFill>
                <a:latin typeface="Times New Roman"/>
                <a:ea typeface="Times New Roman"/>
                <a:cs typeface="Times New Roman"/>
                <a:sym typeface="Times New Roman"/>
              </a:rPr>
              <a:t>Failure to do enough literature searches for the assignment</a:t>
            </a:r>
            <a:endParaRPr sz="2200">
              <a:latin typeface="Calibri"/>
              <a:ea typeface="Calibri"/>
              <a:cs typeface="Calibri"/>
              <a:sym typeface="Calibri"/>
            </a:endParaRPr>
          </a:p>
          <a:p>
            <a:pPr indent="-342900" lvl="0" marL="342900" rtl="0" algn="just">
              <a:lnSpc>
                <a:spcPct val="130000"/>
              </a:lnSpc>
              <a:spcBef>
                <a:spcPts val="1200"/>
              </a:spcBef>
              <a:spcAft>
                <a:spcPts val="0"/>
              </a:spcAft>
              <a:buSzPts val="1870"/>
              <a:buFont typeface="Noto Sans Symbols"/>
              <a:buChar char="∙"/>
            </a:pPr>
            <a:r>
              <a:rPr lang="en-KE" sz="2200">
                <a:solidFill>
                  <a:srgbClr val="000000"/>
                </a:solidFill>
                <a:latin typeface="Times New Roman"/>
                <a:ea typeface="Times New Roman"/>
                <a:cs typeface="Times New Roman"/>
                <a:sym typeface="Times New Roman"/>
              </a:rPr>
              <a:t>Failure to completely understand the concept of the assignment, </a:t>
            </a:r>
            <a:endParaRPr sz="2200">
              <a:latin typeface="Calibri"/>
              <a:ea typeface="Calibri"/>
              <a:cs typeface="Calibri"/>
              <a:sym typeface="Calibri"/>
            </a:endParaRPr>
          </a:p>
          <a:p>
            <a:pPr indent="-342900" lvl="0" marL="342900" rtl="0" algn="just">
              <a:lnSpc>
                <a:spcPct val="130000"/>
              </a:lnSpc>
              <a:spcBef>
                <a:spcPts val="1200"/>
              </a:spcBef>
              <a:spcAft>
                <a:spcPts val="0"/>
              </a:spcAft>
              <a:buSzPts val="1870"/>
              <a:buFont typeface="Noto Sans Symbols"/>
              <a:buChar char="∙"/>
            </a:pPr>
            <a:r>
              <a:rPr lang="en-KE" sz="2200">
                <a:solidFill>
                  <a:srgbClr val="000000"/>
                </a:solidFill>
                <a:latin typeface="Times New Roman"/>
                <a:ea typeface="Times New Roman"/>
                <a:cs typeface="Times New Roman"/>
                <a:sym typeface="Times New Roman"/>
              </a:rPr>
              <a:t>Not being a high achiever, laziness or just taking a chance. </a:t>
            </a:r>
            <a:endParaRPr sz="2200">
              <a:latin typeface="Calibri"/>
              <a:ea typeface="Calibri"/>
              <a:cs typeface="Calibri"/>
              <a:sym typeface="Calibri"/>
            </a:endParaRPr>
          </a:p>
          <a:p>
            <a:pPr indent="-182880" lvl="0" marL="182880" rtl="0" algn="just">
              <a:lnSpc>
                <a:spcPct val="130000"/>
              </a:lnSpc>
              <a:spcBef>
                <a:spcPts val="1200"/>
              </a:spcBef>
              <a:spcAft>
                <a:spcPts val="0"/>
              </a:spcAft>
              <a:buSzPts val="1870"/>
              <a:buChar char="▪"/>
            </a:pPr>
            <a:r>
              <a:rPr lang="en-KE" sz="2200">
                <a:solidFill>
                  <a:srgbClr val="000000"/>
                </a:solidFill>
                <a:latin typeface="Times New Roman"/>
                <a:ea typeface="Times New Roman"/>
                <a:cs typeface="Times New Roman"/>
                <a:sym typeface="Times New Roman"/>
              </a:rPr>
              <a:t>Some of these reasons can be managed easily with clear guidelines for writing assignments and by providing frequent constructive feedback.</a:t>
            </a:r>
            <a:endParaRPr sz="2200">
              <a:latin typeface="Calibri"/>
              <a:ea typeface="Calibri"/>
              <a:cs typeface="Calibri"/>
              <a:sym typeface="Calibri"/>
            </a:endParaRPr>
          </a:p>
          <a:p>
            <a:pPr indent="-74929" lvl="0" marL="182880" rtl="0" algn="l">
              <a:lnSpc>
                <a:spcPct val="90000"/>
              </a:lnSpc>
              <a:spcBef>
                <a:spcPts val="1800"/>
              </a:spcBef>
              <a:spcAft>
                <a:spcPts val="0"/>
              </a:spcAft>
              <a:buSzPts val="1700"/>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24"/>
          <p:cNvSpPr txBox="1"/>
          <p:nvPr>
            <p:ph idx="1" type="body"/>
          </p:nvPr>
        </p:nvSpPr>
        <p:spPr>
          <a:xfrm>
            <a:off x="838200" y="859316"/>
            <a:ext cx="10515600" cy="5317647"/>
          </a:xfrm>
          <a:prstGeom prst="rect">
            <a:avLst/>
          </a:prstGeom>
          <a:noFill/>
          <a:ln>
            <a:noFill/>
          </a:ln>
        </p:spPr>
        <p:txBody>
          <a:bodyPr anchorCtr="0" anchor="t" bIns="45700" lIns="91425" spcFirstLastPara="1" rIns="91425" wrap="square" tIns="45700">
            <a:normAutofit/>
          </a:bodyPr>
          <a:lstStyle/>
          <a:p>
            <a:pPr indent="0" lvl="0" marL="0" rtl="0" algn="just">
              <a:lnSpc>
                <a:spcPct val="130000"/>
              </a:lnSpc>
              <a:spcBef>
                <a:spcPts val="0"/>
              </a:spcBef>
              <a:spcAft>
                <a:spcPts val="0"/>
              </a:spcAft>
              <a:buSzPts val="1870"/>
              <a:buNone/>
            </a:pPr>
            <a:r>
              <a:rPr b="1" lang="en-KE" sz="2200">
                <a:solidFill>
                  <a:srgbClr val="000000"/>
                </a:solidFill>
                <a:latin typeface="Times New Roman"/>
                <a:ea typeface="Times New Roman"/>
                <a:cs typeface="Times New Roman"/>
                <a:sym typeface="Times New Roman"/>
              </a:rPr>
              <a:t>How to avoid Plagiarism</a:t>
            </a:r>
            <a:endParaRPr sz="2200">
              <a:latin typeface="Calibri"/>
              <a:ea typeface="Calibri"/>
              <a:cs typeface="Calibri"/>
              <a:sym typeface="Calibri"/>
            </a:endParaRPr>
          </a:p>
          <a:p>
            <a:pPr indent="0" lvl="0" marL="0" rtl="0" algn="just">
              <a:lnSpc>
                <a:spcPct val="130000"/>
              </a:lnSpc>
              <a:spcBef>
                <a:spcPts val="1200"/>
              </a:spcBef>
              <a:spcAft>
                <a:spcPts val="0"/>
              </a:spcAft>
              <a:buSzPts val="1870"/>
              <a:buNone/>
            </a:pPr>
            <a:r>
              <a:rPr lang="en-KE" sz="2200">
                <a:solidFill>
                  <a:srgbClr val="000000"/>
                </a:solidFill>
                <a:latin typeface="Times New Roman"/>
                <a:ea typeface="Times New Roman"/>
                <a:cs typeface="Times New Roman"/>
                <a:sym typeface="Times New Roman"/>
              </a:rPr>
              <a:t>The following strategies have been suggested by Jackowski and Aaron (2009) to help avoid plagiarism in any work: </a:t>
            </a:r>
            <a:endParaRPr sz="2200">
              <a:latin typeface="Calibri"/>
              <a:ea typeface="Calibri"/>
              <a:cs typeface="Calibri"/>
              <a:sym typeface="Calibri"/>
            </a:endParaRPr>
          </a:p>
          <a:p>
            <a:pPr indent="-342900" lvl="0" marL="342900" rtl="0" algn="just">
              <a:lnSpc>
                <a:spcPct val="130000"/>
              </a:lnSpc>
              <a:spcBef>
                <a:spcPts val="1200"/>
              </a:spcBef>
              <a:spcAft>
                <a:spcPts val="0"/>
              </a:spcAft>
              <a:buSzPts val="1870"/>
              <a:buFont typeface="Rockwell"/>
              <a:buAutoNum type="arabicPeriod"/>
            </a:pPr>
            <a:r>
              <a:rPr lang="en-KE" sz="2200">
                <a:solidFill>
                  <a:srgbClr val="000000"/>
                </a:solidFill>
                <a:latin typeface="Times New Roman"/>
                <a:ea typeface="Times New Roman"/>
                <a:cs typeface="Times New Roman"/>
                <a:sym typeface="Times New Roman"/>
              </a:rPr>
              <a:t>Take notes and indicate the original source of the information. </a:t>
            </a:r>
            <a:endParaRPr sz="2200">
              <a:latin typeface="Calibri"/>
              <a:ea typeface="Calibri"/>
              <a:cs typeface="Calibri"/>
              <a:sym typeface="Calibri"/>
            </a:endParaRPr>
          </a:p>
          <a:p>
            <a:pPr indent="-342900" lvl="0" marL="342900" rtl="0" algn="just">
              <a:lnSpc>
                <a:spcPct val="130000"/>
              </a:lnSpc>
              <a:spcBef>
                <a:spcPts val="1200"/>
              </a:spcBef>
              <a:spcAft>
                <a:spcPts val="0"/>
              </a:spcAft>
              <a:buSzPts val="1870"/>
              <a:buFont typeface="Rockwell"/>
              <a:buAutoNum type="arabicPeriod"/>
            </a:pPr>
            <a:r>
              <a:rPr lang="en-KE" sz="2200">
                <a:solidFill>
                  <a:srgbClr val="000000"/>
                </a:solidFill>
                <a:latin typeface="Times New Roman"/>
                <a:ea typeface="Times New Roman"/>
                <a:cs typeface="Times New Roman"/>
                <a:sym typeface="Times New Roman"/>
              </a:rPr>
              <a:t>Paraphrase the information to ensure that it is not exactly the same as the original text. </a:t>
            </a:r>
            <a:endParaRPr sz="2200">
              <a:latin typeface="Calibri"/>
              <a:ea typeface="Calibri"/>
              <a:cs typeface="Calibri"/>
              <a:sym typeface="Calibri"/>
            </a:endParaRPr>
          </a:p>
          <a:p>
            <a:pPr indent="-342900" lvl="0" marL="342900" rtl="0" algn="just">
              <a:lnSpc>
                <a:spcPct val="130000"/>
              </a:lnSpc>
              <a:spcBef>
                <a:spcPts val="1200"/>
              </a:spcBef>
              <a:spcAft>
                <a:spcPts val="0"/>
              </a:spcAft>
              <a:buSzPts val="1870"/>
              <a:buFont typeface="Rockwell"/>
              <a:buAutoNum type="arabicPeriod"/>
            </a:pPr>
            <a:r>
              <a:rPr lang="en-KE" sz="2200">
                <a:solidFill>
                  <a:srgbClr val="000000"/>
                </a:solidFill>
                <a:latin typeface="Times New Roman"/>
                <a:ea typeface="Times New Roman"/>
                <a:cs typeface="Times New Roman"/>
                <a:sym typeface="Times New Roman"/>
              </a:rPr>
              <a:t>Use quotation marks for direct quotes to ensure that proper credit is given to the author. </a:t>
            </a:r>
            <a:endParaRPr sz="2200">
              <a:latin typeface="Calibri"/>
              <a:ea typeface="Calibri"/>
              <a:cs typeface="Calibri"/>
              <a:sym typeface="Calibri"/>
            </a:endParaRPr>
          </a:p>
          <a:p>
            <a:pPr indent="-342900" lvl="0" marL="342900" rtl="0" algn="just">
              <a:lnSpc>
                <a:spcPct val="130000"/>
              </a:lnSpc>
              <a:spcBef>
                <a:spcPts val="1200"/>
              </a:spcBef>
              <a:spcAft>
                <a:spcPts val="0"/>
              </a:spcAft>
              <a:buSzPts val="1870"/>
              <a:buFont typeface="Rockwell"/>
              <a:buAutoNum type="arabicPeriod"/>
            </a:pPr>
            <a:r>
              <a:rPr lang="en-KE" sz="2200">
                <a:solidFill>
                  <a:srgbClr val="000000"/>
                </a:solidFill>
                <a:latin typeface="Times New Roman"/>
                <a:ea typeface="Times New Roman"/>
                <a:cs typeface="Times New Roman"/>
                <a:sym typeface="Times New Roman"/>
              </a:rPr>
              <a:t>Keep all drafts of your work to ensure that you do not omit a reference or citation. </a:t>
            </a:r>
            <a:endParaRPr sz="2200">
              <a:latin typeface="Calibri"/>
              <a:ea typeface="Calibri"/>
              <a:cs typeface="Calibri"/>
              <a:sym typeface="Calibri"/>
            </a:endParaRPr>
          </a:p>
          <a:p>
            <a:pPr indent="0" lvl="0" marL="0" rtl="0" algn="just">
              <a:lnSpc>
                <a:spcPct val="130000"/>
              </a:lnSpc>
              <a:spcBef>
                <a:spcPts val="1200"/>
              </a:spcBef>
              <a:spcAft>
                <a:spcPts val="0"/>
              </a:spcAft>
              <a:buSzPts val="1530"/>
              <a:buNone/>
            </a:pPr>
            <a:r>
              <a:t/>
            </a:r>
            <a:endParaRPr sz="1800">
              <a:latin typeface="Calibri"/>
              <a:ea typeface="Calibri"/>
              <a:cs typeface="Calibri"/>
              <a:sym typeface="Calibri"/>
            </a:endParaRPr>
          </a:p>
          <a:p>
            <a:pPr indent="-74929" lvl="0" marL="182880" rtl="0" algn="l">
              <a:lnSpc>
                <a:spcPct val="90000"/>
              </a:lnSpc>
              <a:spcBef>
                <a:spcPts val="1800"/>
              </a:spcBef>
              <a:spcAft>
                <a:spcPts val="0"/>
              </a:spcAft>
              <a:buSzPts val="1700"/>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25"/>
          <p:cNvSpPr txBox="1"/>
          <p:nvPr>
            <p:ph idx="1" type="body"/>
          </p:nvPr>
        </p:nvSpPr>
        <p:spPr>
          <a:xfrm>
            <a:off x="838200" y="936434"/>
            <a:ext cx="10515600" cy="5240529"/>
          </a:xfrm>
          <a:prstGeom prst="rect">
            <a:avLst/>
          </a:prstGeom>
          <a:noFill/>
          <a:ln>
            <a:noFill/>
          </a:ln>
        </p:spPr>
        <p:txBody>
          <a:bodyPr anchorCtr="0" anchor="t" bIns="45700" lIns="91425" spcFirstLastPara="1" rIns="91425" wrap="square" tIns="45700">
            <a:normAutofit/>
          </a:bodyPr>
          <a:lstStyle/>
          <a:p>
            <a:pPr indent="0" lvl="0" marL="0" rtl="0" algn="just">
              <a:lnSpc>
                <a:spcPct val="130000"/>
              </a:lnSpc>
              <a:spcBef>
                <a:spcPts val="0"/>
              </a:spcBef>
              <a:spcAft>
                <a:spcPts val="0"/>
              </a:spcAft>
              <a:buSzPts val="1870"/>
              <a:buNone/>
            </a:pPr>
            <a:r>
              <a:rPr lang="en-KE" sz="2200">
                <a:solidFill>
                  <a:srgbClr val="000000"/>
                </a:solidFill>
                <a:latin typeface="Times New Roman"/>
                <a:ea typeface="Times New Roman"/>
                <a:cs typeface="Times New Roman"/>
                <a:sym typeface="Times New Roman"/>
              </a:rPr>
              <a:t>To avoid plagiarism, you need to cite your source, even if:</a:t>
            </a:r>
            <a:endParaRPr sz="2200">
              <a:latin typeface="Calibri"/>
              <a:ea typeface="Calibri"/>
              <a:cs typeface="Calibri"/>
              <a:sym typeface="Calibri"/>
            </a:endParaRPr>
          </a:p>
          <a:p>
            <a:pPr indent="-342900" lvl="0" marL="342900" rtl="0" algn="just">
              <a:lnSpc>
                <a:spcPct val="130000"/>
              </a:lnSpc>
              <a:spcBef>
                <a:spcPts val="1200"/>
              </a:spcBef>
              <a:spcAft>
                <a:spcPts val="0"/>
              </a:spcAft>
              <a:buSzPts val="1870"/>
              <a:buFont typeface="Arial"/>
              <a:buChar char="●"/>
            </a:pPr>
            <a:r>
              <a:rPr lang="en-KE" sz="2200">
                <a:solidFill>
                  <a:srgbClr val="000000"/>
                </a:solidFill>
                <a:latin typeface="Times New Roman"/>
                <a:ea typeface="Times New Roman"/>
                <a:cs typeface="Times New Roman"/>
                <a:sym typeface="Times New Roman"/>
              </a:rPr>
              <a:t>You put all direct quotes in quotation marks. </a:t>
            </a:r>
            <a:endParaRPr sz="2200">
              <a:latin typeface="Noto Sans Symbols"/>
              <a:ea typeface="Noto Sans Symbols"/>
              <a:cs typeface="Noto Sans Symbols"/>
              <a:sym typeface="Noto Sans Symbols"/>
            </a:endParaRPr>
          </a:p>
          <a:p>
            <a:pPr indent="-342900" lvl="0" marL="342900" rtl="0" algn="just">
              <a:lnSpc>
                <a:spcPct val="130000"/>
              </a:lnSpc>
              <a:spcBef>
                <a:spcPts val="1200"/>
              </a:spcBef>
              <a:spcAft>
                <a:spcPts val="0"/>
              </a:spcAft>
              <a:buSzPts val="1870"/>
              <a:buFont typeface="Arial"/>
              <a:buChar char="●"/>
            </a:pPr>
            <a:r>
              <a:rPr lang="en-KE" sz="2200">
                <a:solidFill>
                  <a:srgbClr val="000000"/>
                </a:solidFill>
                <a:latin typeface="Times New Roman"/>
                <a:ea typeface="Times New Roman"/>
                <a:cs typeface="Times New Roman"/>
                <a:sym typeface="Times New Roman"/>
              </a:rPr>
              <a:t>You changed the words used by the author into synonyms. </a:t>
            </a:r>
            <a:endParaRPr sz="2200">
              <a:latin typeface="Noto Sans Symbols"/>
              <a:ea typeface="Noto Sans Symbols"/>
              <a:cs typeface="Noto Sans Symbols"/>
              <a:sym typeface="Noto Sans Symbols"/>
            </a:endParaRPr>
          </a:p>
          <a:p>
            <a:pPr indent="-342900" lvl="0" marL="342900" rtl="0" algn="just">
              <a:lnSpc>
                <a:spcPct val="130000"/>
              </a:lnSpc>
              <a:spcBef>
                <a:spcPts val="1200"/>
              </a:spcBef>
              <a:spcAft>
                <a:spcPts val="0"/>
              </a:spcAft>
              <a:buSzPts val="1870"/>
              <a:buFont typeface="Arial"/>
              <a:buChar char="●"/>
            </a:pPr>
            <a:r>
              <a:rPr lang="en-KE" sz="2200">
                <a:solidFill>
                  <a:srgbClr val="000000"/>
                </a:solidFill>
                <a:latin typeface="Times New Roman"/>
                <a:ea typeface="Times New Roman"/>
                <a:cs typeface="Times New Roman"/>
                <a:sym typeface="Times New Roman"/>
              </a:rPr>
              <a:t>You completely paraphrased the ideas to which you referred. </a:t>
            </a:r>
            <a:endParaRPr sz="2200">
              <a:latin typeface="Noto Sans Symbols"/>
              <a:ea typeface="Noto Sans Symbols"/>
              <a:cs typeface="Noto Sans Symbols"/>
              <a:sym typeface="Noto Sans Symbols"/>
            </a:endParaRPr>
          </a:p>
          <a:p>
            <a:pPr indent="-342900" lvl="0" marL="342900" rtl="0" algn="just">
              <a:lnSpc>
                <a:spcPct val="130000"/>
              </a:lnSpc>
              <a:spcBef>
                <a:spcPts val="1200"/>
              </a:spcBef>
              <a:spcAft>
                <a:spcPts val="0"/>
              </a:spcAft>
              <a:buSzPts val="1870"/>
              <a:buFont typeface="Arial"/>
              <a:buChar char="●"/>
            </a:pPr>
            <a:r>
              <a:rPr lang="en-KE" sz="2200">
                <a:solidFill>
                  <a:srgbClr val="000000"/>
                </a:solidFill>
                <a:latin typeface="Times New Roman"/>
                <a:ea typeface="Times New Roman"/>
                <a:cs typeface="Times New Roman"/>
                <a:sym typeface="Times New Roman"/>
              </a:rPr>
              <a:t>Your sentence is mostly made up of your own thoughts, but contains a reference to the author’s ideas. </a:t>
            </a:r>
            <a:endParaRPr sz="2200">
              <a:latin typeface="Noto Sans Symbols"/>
              <a:ea typeface="Noto Sans Symbols"/>
              <a:cs typeface="Noto Sans Symbols"/>
              <a:sym typeface="Noto Sans Symbols"/>
            </a:endParaRPr>
          </a:p>
          <a:p>
            <a:pPr indent="-342900" lvl="0" marL="342900" rtl="0" algn="just">
              <a:lnSpc>
                <a:spcPct val="130000"/>
              </a:lnSpc>
              <a:spcBef>
                <a:spcPts val="1200"/>
              </a:spcBef>
              <a:spcAft>
                <a:spcPts val="0"/>
              </a:spcAft>
              <a:buSzPts val="1870"/>
              <a:buFont typeface="Arial"/>
              <a:buChar char="●"/>
            </a:pPr>
            <a:r>
              <a:rPr lang="en-KE" sz="2200">
                <a:solidFill>
                  <a:srgbClr val="000000"/>
                </a:solidFill>
                <a:latin typeface="Times New Roman"/>
                <a:ea typeface="Times New Roman"/>
                <a:cs typeface="Times New Roman"/>
                <a:sym typeface="Times New Roman"/>
              </a:rPr>
              <a:t>You mention the author’s name in the sentence.</a:t>
            </a:r>
            <a:endParaRPr sz="2200">
              <a:latin typeface="Noto Sans Symbols"/>
              <a:ea typeface="Noto Sans Symbols"/>
              <a:cs typeface="Noto Sans Symbols"/>
              <a:sym typeface="Noto Sans Symbols"/>
            </a:endParaRPr>
          </a:p>
          <a:p>
            <a:pPr indent="-74929" lvl="0" marL="182880" rtl="0" algn="l">
              <a:lnSpc>
                <a:spcPct val="90000"/>
              </a:lnSpc>
              <a:spcBef>
                <a:spcPts val="1800"/>
              </a:spcBef>
              <a:spcAft>
                <a:spcPts val="0"/>
              </a:spcAft>
              <a:buSzPts val="1700"/>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26"/>
          <p:cNvSpPr txBox="1"/>
          <p:nvPr>
            <p:ph idx="1" type="body"/>
          </p:nvPr>
        </p:nvSpPr>
        <p:spPr>
          <a:xfrm>
            <a:off x="838200" y="881349"/>
            <a:ext cx="10515600" cy="5295614"/>
          </a:xfrm>
          <a:prstGeom prst="rect">
            <a:avLst/>
          </a:prstGeom>
          <a:noFill/>
          <a:ln>
            <a:noFill/>
          </a:ln>
        </p:spPr>
        <p:txBody>
          <a:bodyPr anchorCtr="0" anchor="t" bIns="45700" lIns="91425" spcFirstLastPara="1" rIns="91425" wrap="square" tIns="45700">
            <a:normAutofit/>
          </a:bodyPr>
          <a:lstStyle/>
          <a:p>
            <a:pPr indent="0" lvl="0" marL="0" rtl="0" algn="just">
              <a:lnSpc>
                <a:spcPct val="130000"/>
              </a:lnSpc>
              <a:spcBef>
                <a:spcPts val="0"/>
              </a:spcBef>
              <a:spcAft>
                <a:spcPts val="0"/>
              </a:spcAft>
              <a:buSzPts val="1870"/>
              <a:buNone/>
            </a:pPr>
            <a:r>
              <a:rPr b="1" lang="en-KE" sz="2200">
                <a:solidFill>
                  <a:srgbClr val="000000"/>
                </a:solidFill>
                <a:latin typeface="Times New Roman"/>
                <a:ea typeface="Times New Roman"/>
                <a:cs typeface="Times New Roman"/>
                <a:sym typeface="Times New Roman"/>
              </a:rPr>
              <a:t>Researchers’ Role in Subscribing to Ethical Research Guidelines</a:t>
            </a:r>
            <a:endParaRPr b="1" sz="2200">
              <a:latin typeface="Times New Roman"/>
              <a:ea typeface="Times New Roman"/>
              <a:cs typeface="Times New Roman"/>
              <a:sym typeface="Times New Roman"/>
            </a:endParaRPr>
          </a:p>
          <a:p>
            <a:pPr indent="-182880" lvl="0" marL="182880" rtl="0" algn="just">
              <a:lnSpc>
                <a:spcPct val="130000"/>
              </a:lnSpc>
              <a:spcBef>
                <a:spcPts val="1200"/>
              </a:spcBef>
              <a:spcAft>
                <a:spcPts val="0"/>
              </a:spcAft>
              <a:buSzPts val="2040"/>
              <a:buChar char="▪"/>
            </a:pPr>
            <a:r>
              <a:rPr lang="en-KE" sz="2400">
                <a:solidFill>
                  <a:srgbClr val="000000"/>
                </a:solidFill>
                <a:latin typeface="Times New Roman"/>
                <a:ea typeface="Times New Roman"/>
                <a:cs typeface="Times New Roman"/>
                <a:sym typeface="Times New Roman"/>
              </a:rPr>
              <a:t>Research cannot be ethical unless it meets scientific standards. But research that meets scientific standards may or may not be ethical; and only research that meets both scientific and ethical standards can be called ‘good’ or ‘excellent’ research. </a:t>
            </a:r>
            <a:endParaRPr/>
          </a:p>
          <a:p>
            <a:pPr indent="-182880" lvl="0" marL="182880" rtl="0" algn="just">
              <a:lnSpc>
                <a:spcPct val="130000"/>
              </a:lnSpc>
              <a:spcBef>
                <a:spcPts val="1200"/>
              </a:spcBef>
              <a:spcAft>
                <a:spcPts val="0"/>
              </a:spcAft>
              <a:buSzPts val="2040"/>
              <a:buChar char="▪"/>
            </a:pPr>
            <a:r>
              <a:rPr lang="en-KE" sz="2400">
                <a:solidFill>
                  <a:srgbClr val="000000"/>
                </a:solidFill>
                <a:latin typeface="Times New Roman"/>
                <a:ea typeface="Times New Roman"/>
                <a:cs typeface="Times New Roman"/>
                <a:sym typeface="Times New Roman"/>
              </a:rPr>
              <a:t>Research ethics for researchers involves a consideration of their own personal behavior as well as how they relate and treat others during the research process. </a:t>
            </a:r>
            <a:endParaRPr sz="2400">
              <a:latin typeface="Calibri"/>
              <a:ea typeface="Calibri"/>
              <a:cs typeface="Calibri"/>
              <a:sym typeface="Calibri"/>
            </a:endParaRPr>
          </a:p>
          <a:p>
            <a:pPr indent="-74929" lvl="0" marL="182880" rtl="0" algn="l">
              <a:lnSpc>
                <a:spcPct val="90000"/>
              </a:lnSpc>
              <a:spcBef>
                <a:spcPts val="1800"/>
              </a:spcBef>
              <a:spcAft>
                <a:spcPts val="0"/>
              </a:spcAft>
              <a:buSzPts val="1700"/>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27"/>
          <p:cNvSpPr txBox="1"/>
          <p:nvPr>
            <p:ph idx="1" type="body"/>
          </p:nvPr>
        </p:nvSpPr>
        <p:spPr>
          <a:xfrm>
            <a:off x="838200" y="925417"/>
            <a:ext cx="10515600" cy="5251546"/>
          </a:xfrm>
          <a:prstGeom prst="rect">
            <a:avLst/>
          </a:prstGeom>
          <a:noFill/>
          <a:ln>
            <a:noFill/>
          </a:ln>
        </p:spPr>
        <p:txBody>
          <a:bodyPr anchorCtr="0" anchor="t" bIns="45700" lIns="91425" spcFirstLastPara="1" rIns="91425" wrap="square" tIns="45700">
            <a:normAutofit/>
          </a:bodyPr>
          <a:lstStyle/>
          <a:p>
            <a:pPr indent="0" lvl="0" marL="0" rtl="0" algn="just">
              <a:lnSpc>
                <a:spcPct val="130000"/>
              </a:lnSpc>
              <a:spcBef>
                <a:spcPts val="0"/>
              </a:spcBef>
              <a:spcAft>
                <a:spcPts val="0"/>
              </a:spcAft>
              <a:buSzPts val="2040"/>
              <a:buNone/>
            </a:pPr>
            <a:r>
              <a:rPr b="1" lang="en-KE" sz="2400">
                <a:solidFill>
                  <a:srgbClr val="000000"/>
                </a:solidFill>
                <a:latin typeface="Arial"/>
                <a:ea typeface="Arial"/>
                <a:cs typeface="Arial"/>
                <a:sym typeface="Arial"/>
              </a:rPr>
              <a:t>Summary</a:t>
            </a:r>
            <a:endParaRPr sz="2400">
              <a:latin typeface="Calibri"/>
              <a:ea typeface="Calibri"/>
              <a:cs typeface="Calibri"/>
              <a:sym typeface="Calibri"/>
            </a:endParaRPr>
          </a:p>
          <a:p>
            <a:pPr indent="0" lvl="0" marL="0" rtl="0" algn="just">
              <a:lnSpc>
                <a:spcPct val="130000"/>
              </a:lnSpc>
              <a:spcBef>
                <a:spcPts val="1800"/>
              </a:spcBef>
              <a:spcAft>
                <a:spcPts val="0"/>
              </a:spcAft>
              <a:buSzPts val="2040"/>
              <a:buNone/>
            </a:pPr>
            <a:r>
              <a:rPr lang="en-KE" sz="2400">
                <a:solidFill>
                  <a:srgbClr val="000000"/>
                </a:solidFill>
                <a:latin typeface="Times New Roman"/>
                <a:ea typeface="Times New Roman"/>
                <a:cs typeface="Times New Roman"/>
                <a:sym typeface="Times New Roman"/>
              </a:rPr>
              <a:t>In this lesson, we have focused on the following:</a:t>
            </a:r>
            <a:endParaRPr sz="2400">
              <a:latin typeface="Calibri"/>
              <a:ea typeface="Calibri"/>
              <a:cs typeface="Calibri"/>
              <a:sym typeface="Calibri"/>
            </a:endParaRPr>
          </a:p>
          <a:p>
            <a:pPr indent="-342900" lvl="0" marL="342900" rtl="0" algn="l">
              <a:lnSpc>
                <a:spcPct val="150000"/>
              </a:lnSpc>
              <a:spcBef>
                <a:spcPts val="1800"/>
              </a:spcBef>
              <a:spcAft>
                <a:spcPts val="0"/>
              </a:spcAft>
              <a:buSzPts val="2040"/>
              <a:buFont typeface="Rockwell"/>
              <a:buAutoNum type="arabicPeriod"/>
            </a:pPr>
            <a:r>
              <a:rPr lang="en-KE" sz="2400">
                <a:solidFill>
                  <a:srgbClr val="000000"/>
                </a:solidFill>
                <a:latin typeface="Times New Roman"/>
                <a:ea typeface="Times New Roman"/>
                <a:cs typeface="Times New Roman"/>
                <a:sym typeface="Times New Roman"/>
              </a:rPr>
              <a:t>Data collection procedures in quantitative research.</a:t>
            </a:r>
            <a:endParaRPr sz="2400">
              <a:latin typeface="Calibri"/>
              <a:ea typeface="Calibri"/>
              <a:cs typeface="Calibri"/>
              <a:sym typeface="Calibri"/>
            </a:endParaRPr>
          </a:p>
          <a:p>
            <a:pPr indent="-342900" lvl="0" marL="342900" rtl="0" algn="l">
              <a:lnSpc>
                <a:spcPct val="150000"/>
              </a:lnSpc>
              <a:spcBef>
                <a:spcPts val="1200"/>
              </a:spcBef>
              <a:spcAft>
                <a:spcPts val="0"/>
              </a:spcAft>
              <a:buSzPts val="2040"/>
              <a:buFont typeface="Rockwell"/>
              <a:buAutoNum type="arabicPeriod"/>
            </a:pPr>
            <a:r>
              <a:rPr lang="en-KE" sz="2400">
                <a:solidFill>
                  <a:srgbClr val="000000"/>
                </a:solidFill>
                <a:latin typeface="Times New Roman"/>
                <a:ea typeface="Times New Roman"/>
                <a:cs typeface="Times New Roman"/>
                <a:sym typeface="Times New Roman"/>
              </a:rPr>
              <a:t>Data collection procedures in qualitative research.</a:t>
            </a:r>
            <a:endParaRPr sz="2400">
              <a:latin typeface="Calibri"/>
              <a:ea typeface="Calibri"/>
              <a:cs typeface="Calibri"/>
              <a:sym typeface="Calibri"/>
            </a:endParaRPr>
          </a:p>
          <a:p>
            <a:pPr indent="-342900" lvl="0" marL="342900" rtl="0" algn="l">
              <a:lnSpc>
                <a:spcPct val="150000"/>
              </a:lnSpc>
              <a:spcBef>
                <a:spcPts val="1200"/>
              </a:spcBef>
              <a:spcAft>
                <a:spcPts val="0"/>
              </a:spcAft>
              <a:buSzPts val="2040"/>
              <a:buFont typeface="Rockwell"/>
              <a:buAutoNum type="arabicPeriod"/>
            </a:pPr>
            <a:r>
              <a:rPr lang="en-KE" sz="2400">
                <a:solidFill>
                  <a:srgbClr val="000000"/>
                </a:solidFill>
                <a:latin typeface="Times New Roman"/>
                <a:ea typeface="Times New Roman"/>
                <a:cs typeface="Times New Roman"/>
                <a:sym typeface="Times New Roman"/>
              </a:rPr>
              <a:t>The concepts of validity, reliability, generalizability and triangulation.</a:t>
            </a:r>
            <a:endParaRPr sz="2400">
              <a:latin typeface="Calibri"/>
              <a:ea typeface="Calibri"/>
              <a:cs typeface="Calibri"/>
              <a:sym typeface="Calibri"/>
            </a:endParaRPr>
          </a:p>
          <a:p>
            <a:pPr indent="-342900" lvl="0" marL="342900" rtl="0" algn="l">
              <a:lnSpc>
                <a:spcPct val="150000"/>
              </a:lnSpc>
              <a:spcBef>
                <a:spcPts val="1200"/>
              </a:spcBef>
              <a:spcAft>
                <a:spcPts val="0"/>
              </a:spcAft>
              <a:buSzPts val="2040"/>
              <a:buFont typeface="Rockwell"/>
              <a:buAutoNum type="arabicPeriod"/>
            </a:pPr>
            <a:r>
              <a:rPr lang="en-KE" sz="2400">
                <a:solidFill>
                  <a:srgbClr val="000000"/>
                </a:solidFill>
                <a:latin typeface="Times New Roman"/>
                <a:ea typeface="Times New Roman"/>
                <a:cs typeface="Times New Roman"/>
                <a:sym typeface="Times New Roman"/>
              </a:rPr>
              <a:t>Ethics in research</a:t>
            </a:r>
            <a:endParaRPr sz="2400">
              <a:latin typeface="Calibri"/>
              <a:ea typeface="Calibri"/>
              <a:cs typeface="Calibri"/>
              <a:sym typeface="Calibri"/>
            </a:endParaRPr>
          </a:p>
          <a:p>
            <a:pPr indent="-74929" lvl="0" marL="182880" rtl="0" algn="l">
              <a:lnSpc>
                <a:spcPct val="90000"/>
              </a:lnSpc>
              <a:spcBef>
                <a:spcPts val="1200"/>
              </a:spcBef>
              <a:spcAft>
                <a:spcPts val="0"/>
              </a:spcAft>
              <a:buSzPts val="1700"/>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p28"/>
          <p:cNvSpPr txBox="1"/>
          <p:nvPr>
            <p:ph idx="1" type="body"/>
          </p:nvPr>
        </p:nvSpPr>
        <p:spPr>
          <a:xfrm>
            <a:off x="838200" y="627962"/>
            <a:ext cx="10515600" cy="5549002"/>
          </a:xfrm>
          <a:prstGeom prst="rect">
            <a:avLst/>
          </a:prstGeom>
          <a:noFill/>
          <a:ln>
            <a:noFill/>
          </a:ln>
        </p:spPr>
        <p:txBody>
          <a:bodyPr anchorCtr="0" anchor="t" bIns="45700" lIns="91425" spcFirstLastPara="1" rIns="91425" wrap="square" tIns="45700">
            <a:normAutofit fontScale="77500" lnSpcReduction="20000"/>
          </a:bodyPr>
          <a:lstStyle/>
          <a:p>
            <a:pPr indent="0" lvl="0" marL="0" rtl="0" algn="just">
              <a:lnSpc>
                <a:spcPct val="130000"/>
              </a:lnSpc>
              <a:spcBef>
                <a:spcPts val="0"/>
              </a:spcBef>
              <a:spcAft>
                <a:spcPts val="0"/>
              </a:spcAft>
              <a:buSzPct val="85000"/>
              <a:buNone/>
            </a:pPr>
            <a:r>
              <a:rPr b="1" lang="en-KE" sz="2600">
                <a:solidFill>
                  <a:srgbClr val="000000"/>
                </a:solidFill>
                <a:latin typeface="Arial"/>
                <a:ea typeface="Arial"/>
                <a:cs typeface="Arial"/>
                <a:sym typeface="Arial"/>
              </a:rPr>
              <a:t>References</a:t>
            </a:r>
            <a:endParaRPr sz="2600">
              <a:latin typeface="Calibri"/>
              <a:ea typeface="Calibri"/>
              <a:cs typeface="Calibri"/>
              <a:sym typeface="Calibri"/>
            </a:endParaRPr>
          </a:p>
          <a:p>
            <a:pPr indent="0" lvl="0" marL="0" rtl="0" algn="just">
              <a:lnSpc>
                <a:spcPct val="150000"/>
              </a:lnSpc>
              <a:spcBef>
                <a:spcPts val="1800"/>
              </a:spcBef>
              <a:spcAft>
                <a:spcPts val="0"/>
              </a:spcAft>
              <a:buSzPct val="85000"/>
              <a:buNone/>
            </a:pPr>
            <a:r>
              <a:rPr lang="en-KE" sz="2200">
                <a:solidFill>
                  <a:srgbClr val="000000"/>
                </a:solidFill>
                <a:latin typeface="Times New Roman"/>
                <a:ea typeface="Times New Roman"/>
                <a:cs typeface="Times New Roman"/>
                <a:sym typeface="Times New Roman"/>
              </a:rPr>
              <a:t>Ajuoga, M., Echaune, M., Maiyo, J., Mwangi, S., Odek, A., Kipkenei, S. Awour, D., &amp; </a:t>
            </a:r>
            <a:endParaRPr sz="2200">
              <a:latin typeface="Times New Roman"/>
              <a:ea typeface="Times New Roman"/>
              <a:cs typeface="Times New Roman"/>
              <a:sym typeface="Times New Roman"/>
            </a:endParaRPr>
          </a:p>
          <a:p>
            <a:pPr indent="0" lvl="0" marL="182880" rtl="0" algn="just">
              <a:lnSpc>
                <a:spcPct val="150000"/>
              </a:lnSpc>
              <a:spcBef>
                <a:spcPts val="1200"/>
              </a:spcBef>
              <a:spcAft>
                <a:spcPts val="0"/>
              </a:spcAft>
              <a:buSzPct val="85000"/>
              <a:buNone/>
            </a:pPr>
            <a:r>
              <a:rPr lang="en-KE" sz="2200">
                <a:solidFill>
                  <a:srgbClr val="000000"/>
                </a:solidFill>
                <a:latin typeface="Times New Roman"/>
                <a:ea typeface="Times New Roman"/>
                <a:cs typeface="Times New Roman"/>
                <a:sym typeface="Times New Roman"/>
              </a:rPr>
              <a:t>Andiema, N. (2023). </a:t>
            </a:r>
            <a:r>
              <a:rPr i="1" lang="en-KE" sz="2200">
                <a:solidFill>
                  <a:srgbClr val="000000"/>
                </a:solidFill>
                <a:latin typeface="Times New Roman"/>
                <a:ea typeface="Times New Roman"/>
                <a:cs typeface="Times New Roman"/>
                <a:sym typeface="Times New Roman"/>
              </a:rPr>
              <a:t>Social Science in the New Era.</a:t>
            </a:r>
            <a:r>
              <a:rPr lang="en-KE" sz="2200">
                <a:solidFill>
                  <a:srgbClr val="000000"/>
                </a:solidFill>
                <a:latin typeface="Times New Roman"/>
                <a:ea typeface="Times New Roman"/>
                <a:cs typeface="Times New Roman"/>
                <a:sym typeface="Times New Roman"/>
              </a:rPr>
              <a:t> Aura Publishers.</a:t>
            </a:r>
            <a:endParaRPr sz="2200">
              <a:latin typeface="Times New Roman"/>
              <a:ea typeface="Times New Roman"/>
              <a:cs typeface="Times New Roman"/>
              <a:sym typeface="Times New Roman"/>
            </a:endParaRPr>
          </a:p>
          <a:p>
            <a:pPr indent="0" lvl="0" marL="0" rtl="0" algn="just">
              <a:lnSpc>
                <a:spcPct val="130000"/>
              </a:lnSpc>
              <a:spcBef>
                <a:spcPts val="600"/>
              </a:spcBef>
              <a:spcAft>
                <a:spcPts val="0"/>
              </a:spcAft>
              <a:buSzPct val="85000"/>
              <a:buNone/>
            </a:pPr>
            <a:r>
              <a:rPr lang="en-KE" sz="2200">
                <a:solidFill>
                  <a:srgbClr val="000000"/>
                </a:solidFill>
                <a:latin typeface="Times New Roman"/>
                <a:ea typeface="Times New Roman"/>
                <a:cs typeface="Times New Roman"/>
                <a:sym typeface="Times New Roman"/>
              </a:rPr>
              <a:t>Jackowski, M. &amp; Aaron, L. (2009). If you use it, cite it. </a:t>
            </a:r>
            <a:r>
              <a:rPr i="1" lang="en-KE" sz="2200">
                <a:solidFill>
                  <a:srgbClr val="000000"/>
                </a:solidFill>
                <a:latin typeface="Times New Roman"/>
                <a:ea typeface="Times New Roman"/>
                <a:cs typeface="Times New Roman"/>
                <a:sym typeface="Times New Roman"/>
              </a:rPr>
              <a:t>Radiologic Technology,</a:t>
            </a:r>
            <a:r>
              <a:rPr lang="en-KE" sz="2200">
                <a:solidFill>
                  <a:srgbClr val="000000"/>
                </a:solidFill>
                <a:latin typeface="Times New Roman"/>
                <a:ea typeface="Times New Roman"/>
                <a:cs typeface="Times New Roman"/>
                <a:sym typeface="Times New Roman"/>
              </a:rPr>
              <a:t> 8(1), 88-89.</a:t>
            </a:r>
            <a:endParaRPr sz="2200">
              <a:latin typeface="Times New Roman"/>
              <a:ea typeface="Times New Roman"/>
              <a:cs typeface="Times New Roman"/>
              <a:sym typeface="Times New Roman"/>
            </a:endParaRPr>
          </a:p>
          <a:p>
            <a:pPr indent="0" lvl="0" marL="0" rtl="0" algn="just">
              <a:lnSpc>
                <a:spcPct val="130000"/>
              </a:lnSpc>
              <a:spcBef>
                <a:spcPts val="1200"/>
              </a:spcBef>
              <a:spcAft>
                <a:spcPts val="0"/>
              </a:spcAft>
              <a:buSzPct val="85000"/>
              <a:buNone/>
            </a:pPr>
            <a:r>
              <a:rPr lang="en-KE" sz="2200">
                <a:solidFill>
                  <a:srgbClr val="000000"/>
                </a:solidFill>
                <a:latin typeface="Times New Roman"/>
                <a:ea typeface="Times New Roman"/>
                <a:cs typeface="Times New Roman"/>
                <a:sym typeface="Times New Roman"/>
              </a:rPr>
              <a:t>Wambugu, L. N., Kyalo, N. D., Mbii, M. &amp; Nyonje, R. O. (2015). </a:t>
            </a:r>
            <a:r>
              <a:rPr i="1" lang="en-KE" sz="2200">
                <a:solidFill>
                  <a:srgbClr val="000000"/>
                </a:solidFill>
                <a:latin typeface="Times New Roman"/>
                <a:ea typeface="Times New Roman"/>
                <a:cs typeface="Times New Roman"/>
                <a:sym typeface="Times New Roman"/>
              </a:rPr>
              <a:t>Research Methods: Theory and Practice</a:t>
            </a:r>
            <a:r>
              <a:rPr lang="en-KE" sz="2200">
                <a:solidFill>
                  <a:srgbClr val="000000"/>
                </a:solidFill>
                <a:latin typeface="Times New Roman"/>
                <a:ea typeface="Times New Roman"/>
                <a:cs typeface="Times New Roman"/>
                <a:sym typeface="Times New Roman"/>
              </a:rPr>
              <a:t>. Nairobi: </a:t>
            </a:r>
            <a:endParaRPr/>
          </a:p>
          <a:p>
            <a:pPr indent="0" lvl="0" marL="0" rtl="0" algn="just">
              <a:lnSpc>
                <a:spcPct val="130000"/>
              </a:lnSpc>
              <a:spcBef>
                <a:spcPts val="1200"/>
              </a:spcBef>
              <a:spcAft>
                <a:spcPts val="0"/>
              </a:spcAft>
              <a:buSzPct val="85000"/>
              <a:buNone/>
            </a:pPr>
            <a:r>
              <a:rPr lang="en-KE" sz="2200">
                <a:solidFill>
                  <a:srgbClr val="000000"/>
                </a:solidFill>
                <a:latin typeface="Times New Roman"/>
                <a:ea typeface="Times New Roman"/>
                <a:cs typeface="Times New Roman"/>
                <a:sym typeface="Times New Roman"/>
              </a:rPr>
              <a:t>	Aura Publishers.</a:t>
            </a:r>
            <a:endParaRPr sz="2200">
              <a:latin typeface="Times New Roman"/>
              <a:ea typeface="Times New Roman"/>
              <a:cs typeface="Times New Roman"/>
              <a:sym typeface="Times New Roman"/>
            </a:endParaRPr>
          </a:p>
          <a:p>
            <a:pPr indent="0" lvl="0" marL="0" rtl="0" algn="just">
              <a:lnSpc>
                <a:spcPct val="130000"/>
              </a:lnSpc>
              <a:spcBef>
                <a:spcPts val="1200"/>
              </a:spcBef>
              <a:spcAft>
                <a:spcPts val="0"/>
              </a:spcAft>
              <a:buSzPct val="85000"/>
              <a:buNone/>
            </a:pPr>
            <a:r>
              <a:rPr lang="en-KE" sz="2200">
                <a:solidFill>
                  <a:srgbClr val="000000"/>
                </a:solidFill>
                <a:latin typeface="Times New Roman"/>
                <a:ea typeface="Times New Roman"/>
                <a:cs typeface="Times New Roman"/>
                <a:sym typeface="Times New Roman"/>
              </a:rPr>
              <a:t>Leavy, P. (2017). Research Design: </a:t>
            </a:r>
            <a:r>
              <a:rPr i="1" lang="en-KE" sz="2200">
                <a:solidFill>
                  <a:srgbClr val="000000"/>
                </a:solidFill>
                <a:latin typeface="Times New Roman"/>
                <a:ea typeface="Times New Roman"/>
                <a:cs typeface="Times New Roman"/>
                <a:sym typeface="Times New Roman"/>
              </a:rPr>
              <a:t>Qualitative, quantitative, mixed methods, art-based, and community-based </a:t>
            </a:r>
            <a:endParaRPr/>
          </a:p>
          <a:p>
            <a:pPr indent="0" lvl="0" marL="0" rtl="0" algn="just">
              <a:lnSpc>
                <a:spcPct val="130000"/>
              </a:lnSpc>
              <a:spcBef>
                <a:spcPts val="1200"/>
              </a:spcBef>
              <a:spcAft>
                <a:spcPts val="0"/>
              </a:spcAft>
              <a:buSzPct val="85000"/>
              <a:buNone/>
            </a:pPr>
            <a:r>
              <a:rPr i="1" lang="en-KE" sz="2200">
                <a:solidFill>
                  <a:srgbClr val="000000"/>
                </a:solidFill>
                <a:latin typeface="Times New Roman"/>
                <a:ea typeface="Times New Roman"/>
                <a:cs typeface="Times New Roman"/>
                <a:sym typeface="Times New Roman"/>
              </a:rPr>
              <a:t>	participatory research approaches</a:t>
            </a:r>
            <a:r>
              <a:rPr lang="en-KE" sz="2200">
                <a:solidFill>
                  <a:srgbClr val="000000"/>
                </a:solidFill>
                <a:latin typeface="Times New Roman"/>
                <a:ea typeface="Times New Roman"/>
                <a:cs typeface="Times New Roman"/>
                <a:sym typeface="Times New Roman"/>
              </a:rPr>
              <a:t>. New York: The Guilford Press.</a:t>
            </a:r>
            <a:endParaRPr sz="2200">
              <a:latin typeface="Times New Roman"/>
              <a:ea typeface="Times New Roman"/>
              <a:cs typeface="Times New Roman"/>
              <a:sym typeface="Times New Roman"/>
            </a:endParaRPr>
          </a:p>
          <a:p>
            <a:pPr indent="0" lvl="0" marL="0" rtl="0" algn="just">
              <a:lnSpc>
                <a:spcPct val="130000"/>
              </a:lnSpc>
              <a:spcBef>
                <a:spcPts val="1200"/>
              </a:spcBef>
              <a:spcAft>
                <a:spcPts val="0"/>
              </a:spcAft>
              <a:buSzPct val="85000"/>
              <a:buNone/>
            </a:pPr>
            <a:r>
              <a:rPr lang="en-KE" sz="2200">
                <a:solidFill>
                  <a:srgbClr val="000000"/>
                </a:solidFill>
                <a:latin typeface="Times New Roman"/>
                <a:ea typeface="Times New Roman"/>
                <a:cs typeface="Times New Roman"/>
                <a:sym typeface="Times New Roman"/>
              </a:rPr>
              <a:t>Hesse-Biber, S. N., &amp; Leavy, P. (2011).The practice of Qualitative research (2nd ed.). Thousand Oaks, CA: Sage.</a:t>
            </a:r>
            <a:endParaRPr sz="2200">
              <a:latin typeface="Times New Roman"/>
              <a:ea typeface="Times New Roman"/>
              <a:cs typeface="Times New Roman"/>
              <a:sym typeface="Times New Roman"/>
            </a:endParaRPr>
          </a:p>
          <a:p>
            <a:pPr indent="0" lvl="0" marL="0" rtl="0" algn="just">
              <a:lnSpc>
                <a:spcPct val="130000"/>
              </a:lnSpc>
              <a:spcBef>
                <a:spcPts val="1200"/>
              </a:spcBef>
              <a:spcAft>
                <a:spcPts val="0"/>
              </a:spcAft>
              <a:buSzPct val="85000"/>
              <a:buNone/>
            </a:pPr>
            <a:r>
              <a:rPr lang="en-KE" sz="2200">
                <a:solidFill>
                  <a:srgbClr val="000000"/>
                </a:solidFill>
                <a:latin typeface="Times New Roman"/>
                <a:ea typeface="Times New Roman"/>
                <a:cs typeface="Times New Roman"/>
                <a:sym typeface="Times New Roman"/>
              </a:rPr>
              <a:t>Taylor, S. J., Bogdan, R. &amp; DeVault, M. L. (2016). </a:t>
            </a:r>
            <a:r>
              <a:rPr i="1" lang="en-KE" sz="2200">
                <a:solidFill>
                  <a:srgbClr val="000000"/>
                </a:solidFill>
                <a:latin typeface="Times New Roman"/>
                <a:ea typeface="Times New Roman"/>
                <a:cs typeface="Times New Roman"/>
                <a:sym typeface="Times New Roman"/>
              </a:rPr>
              <a:t>Introduction to Qualitative Research Methods: A guidebook and </a:t>
            </a:r>
            <a:endParaRPr/>
          </a:p>
          <a:p>
            <a:pPr indent="0" lvl="0" marL="0" rtl="0" algn="just">
              <a:lnSpc>
                <a:spcPct val="130000"/>
              </a:lnSpc>
              <a:spcBef>
                <a:spcPts val="1200"/>
              </a:spcBef>
              <a:spcAft>
                <a:spcPts val="0"/>
              </a:spcAft>
              <a:buSzPct val="85000"/>
              <a:buNone/>
            </a:pPr>
            <a:r>
              <a:rPr i="1" lang="en-KE" sz="2200">
                <a:solidFill>
                  <a:srgbClr val="000000"/>
                </a:solidFill>
                <a:latin typeface="Times New Roman"/>
                <a:ea typeface="Times New Roman"/>
                <a:cs typeface="Times New Roman"/>
                <a:sym typeface="Times New Roman"/>
              </a:rPr>
              <a:t>	Resource.</a:t>
            </a:r>
            <a:r>
              <a:rPr lang="en-KE" sz="2200">
                <a:solidFill>
                  <a:srgbClr val="000000"/>
                </a:solidFill>
                <a:latin typeface="Times New Roman"/>
                <a:ea typeface="Times New Roman"/>
                <a:cs typeface="Times New Roman"/>
                <a:sym typeface="Times New Roman"/>
              </a:rPr>
              <a:t> (4th ed.). New Jersey: John Wiley &amp; Sons.</a:t>
            </a:r>
            <a:endParaRPr sz="2200">
              <a:latin typeface="Times New Roman"/>
              <a:ea typeface="Times New Roman"/>
              <a:cs typeface="Times New Roman"/>
              <a:sym typeface="Times New Roman"/>
            </a:endParaRPr>
          </a:p>
          <a:p>
            <a:pPr indent="-107584" lvl="0" marL="182880" rtl="0" algn="just">
              <a:lnSpc>
                <a:spcPct val="130000"/>
              </a:lnSpc>
              <a:spcBef>
                <a:spcPts val="1800"/>
              </a:spcBef>
              <a:spcAft>
                <a:spcPts val="0"/>
              </a:spcAft>
              <a:buSzPct val="85000"/>
              <a:buNone/>
            </a:pPr>
            <a:r>
              <a:t/>
            </a:r>
            <a:endParaRPr sz="1800">
              <a:latin typeface="Calibri"/>
              <a:ea typeface="Calibri"/>
              <a:cs typeface="Calibri"/>
              <a:sym typeface="Calibri"/>
            </a:endParaRPr>
          </a:p>
          <a:p>
            <a:pPr indent="-99218" lvl="0" marL="182880" rtl="0" algn="l">
              <a:lnSpc>
                <a:spcPct val="90000"/>
              </a:lnSpc>
              <a:spcBef>
                <a:spcPts val="1800"/>
              </a:spcBef>
              <a:spcAft>
                <a:spcPts val="0"/>
              </a:spcAft>
              <a:buSzPct val="85000"/>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29"/>
          <p:cNvSpPr txBox="1"/>
          <p:nvPr>
            <p:ph idx="1" type="body"/>
          </p:nvPr>
        </p:nvSpPr>
        <p:spPr>
          <a:xfrm>
            <a:off x="838200" y="749147"/>
            <a:ext cx="10515600" cy="5427816"/>
          </a:xfrm>
          <a:prstGeom prst="rect">
            <a:avLst/>
          </a:prstGeom>
          <a:noFill/>
          <a:ln>
            <a:noFill/>
          </a:ln>
        </p:spPr>
        <p:txBody>
          <a:bodyPr anchorCtr="0" anchor="t" bIns="45700" lIns="91425" spcFirstLastPara="1" rIns="91425" wrap="square" tIns="45700">
            <a:normAutofit/>
          </a:bodyPr>
          <a:lstStyle/>
          <a:p>
            <a:pPr indent="-91122" lvl="0" marL="182880" rtl="0" algn="l">
              <a:lnSpc>
                <a:spcPct val="90000"/>
              </a:lnSpc>
              <a:spcBef>
                <a:spcPts val="0"/>
              </a:spcBef>
              <a:spcAft>
                <a:spcPts val="0"/>
              </a:spcAft>
              <a:buSzPts val="1700"/>
              <a:buNone/>
            </a:pPr>
            <a:r>
              <a:t/>
            </a:r>
            <a:endParaRPr/>
          </a:p>
          <a:p>
            <a:pPr indent="-91122" lvl="0" marL="182880" rtl="0" algn="l">
              <a:lnSpc>
                <a:spcPct val="90000"/>
              </a:lnSpc>
              <a:spcBef>
                <a:spcPts val="1200"/>
              </a:spcBef>
              <a:spcAft>
                <a:spcPts val="0"/>
              </a:spcAft>
              <a:buSzPts val="1700"/>
              <a:buNone/>
            </a:pPr>
            <a:r>
              <a:t/>
            </a:r>
            <a:endParaRPr/>
          </a:p>
          <a:p>
            <a:pPr indent="-91122" lvl="0" marL="182880" rtl="0" algn="l">
              <a:lnSpc>
                <a:spcPct val="90000"/>
              </a:lnSpc>
              <a:spcBef>
                <a:spcPts val="1200"/>
              </a:spcBef>
              <a:spcAft>
                <a:spcPts val="0"/>
              </a:spcAft>
              <a:buSzPts val="1700"/>
              <a:buNone/>
            </a:pPr>
            <a:r>
              <a:t/>
            </a:r>
            <a:endParaRPr/>
          </a:p>
          <a:p>
            <a:pPr indent="0" lvl="2" marL="914400" rtl="0" algn="l">
              <a:lnSpc>
                <a:spcPct val="90000"/>
              </a:lnSpc>
              <a:spcBef>
                <a:spcPts val="400"/>
              </a:spcBef>
              <a:spcAft>
                <a:spcPts val="0"/>
              </a:spcAft>
              <a:buSzPts val="1360"/>
              <a:buNone/>
            </a:pPr>
            <a:r>
              <a:rPr lang="en-KE"/>
              <a:t>				</a:t>
            </a:r>
            <a:endParaRPr/>
          </a:p>
          <a:p>
            <a:pPr indent="0" lvl="2" marL="914400" rtl="0" algn="l">
              <a:lnSpc>
                <a:spcPct val="90000"/>
              </a:lnSpc>
              <a:spcBef>
                <a:spcPts val="600"/>
              </a:spcBef>
              <a:spcAft>
                <a:spcPts val="0"/>
              </a:spcAft>
              <a:buSzPts val="1360"/>
              <a:buNone/>
            </a:pPr>
            <a:r>
              <a:t/>
            </a:r>
            <a:endParaRPr/>
          </a:p>
          <a:p>
            <a:pPr indent="0" lvl="2" marL="914400" rtl="0" algn="l">
              <a:lnSpc>
                <a:spcPct val="90000"/>
              </a:lnSpc>
              <a:spcBef>
                <a:spcPts val="600"/>
              </a:spcBef>
              <a:spcAft>
                <a:spcPts val="0"/>
              </a:spcAft>
              <a:buSzPts val="1360"/>
              <a:buNone/>
            </a:pPr>
            <a:r>
              <a:t/>
            </a:r>
            <a:endParaRPr/>
          </a:p>
          <a:p>
            <a:pPr indent="0" lvl="2" marL="914400" rtl="0" algn="l">
              <a:lnSpc>
                <a:spcPct val="90000"/>
              </a:lnSpc>
              <a:spcBef>
                <a:spcPts val="600"/>
              </a:spcBef>
              <a:spcAft>
                <a:spcPts val="0"/>
              </a:spcAft>
              <a:buSzPts val="1360"/>
              <a:buNone/>
            </a:pPr>
            <a:r>
              <a:rPr lang="en-KE"/>
              <a:t>		</a:t>
            </a:r>
            <a:r>
              <a:rPr b="1" lang="en-KE" sz="6200">
                <a:latin typeface="Arial"/>
                <a:ea typeface="Arial"/>
                <a:cs typeface="Arial"/>
                <a:sym typeface="Arial"/>
              </a:rPr>
              <a:t>THANK 	YOU</a:t>
            </a:r>
            <a:endParaRPr/>
          </a:p>
        </p:txBody>
      </p:sp>
    </p:spTree>
  </p:cSld>
  <p:clrMapOvr>
    <a:masterClrMapping/>
  </p:clrMapOvr>
</p:sld>
</file>

<file path=ppt/theme/theme1.xml><?xml version="1.0" encoding="utf-8"?>
<a:theme xmlns:a="http://schemas.openxmlformats.org/drawingml/2006/main" xmlns:r="http://schemas.openxmlformats.org/officeDocument/2006/relationships" name="Wood Type">
  <a:themeElements>
    <a:clrScheme name="Wood Type">
      <a:dk1>
        <a:srgbClr val="000000"/>
      </a:dk1>
      <a:lt1>
        <a:srgbClr val="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2024-10-30T02:49:03Z</dcterms:created>
  <dc:creator>susan.w.mwangi@outlook.com</dc:creator>
</cp:coreProperties>
</file>