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35"/>
  </p:notesMasterIdLst>
  <p:handoutMasterIdLst>
    <p:handoutMasterId r:id="rId36"/>
  </p:handoutMasterIdLst>
  <p:sldIdLst>
    <p:sldId id="410" r:id="rId5"/>
    <p:sldId id="383" r:id="rId6"/>
    <p:sldId id="391" r:id="rId7"/>
    <p:sldId id="408" r:id="rId8"/>
    <p:sldId id="407" r:id="rId9"/>
    <p:sldId id="411" r:id="rId10"/>
    <p:sldId id="405" r:id="rId11"/>
    <p:sldId id="412" r:id="rId12"/>
    <p:sldId id="424" r:id="rId13"/>
    <p:sldId id="425" r:id="rId14"/>
    <p:sldId id="426" r:id="rId15"/>
    <p:sldId id="427" r:id="rId16"/>
    <p:sldId id="428" r:id="rId17"/>
    <p:sldId id="429" r:id="rId18"/>
    <p:sldId id="430" r:id="rId19"/>
    <p:sldId id="431" r:id="rId20"/>
    <p:sldId id="432" r:id="rId21"/>
    <p:sldId id="413" r:id="rId22"/>
    <p:sldId id="404" r:id="rId23"/>
    <p:sldId id="434" r:id="rId24"/>
    <p:sldId id="433" r:id="rId25"/>
    <p:sldId id="420" r:id="rId26"/>
    <p:sldId id="421" r:id="rId27"/>
    <p:sldId id="422" r:id="rId28"/>
    <p:sldId id="423" r:id="rId29"/>
    <p:sldId id="414" r:id="rId30"/>
    <p:sldId id="415" r:id="rId31"/>
    <p:sldId id="416" r:id="rId32"/>
    <p:sldId id="435" r:id="rId33"/>
    <p:sldId id="41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624" autoAdjust="0"/>
    <p:restoredTop sz="96327" autoAdjust="0"/>
  </p:normalViewPr>
  <p:slideViewPr>
    <p:cSldViewPr snapToGrid="0">
      <p:cViewPr varScale="1">
        <p:scale>
          <a:sx n="110" d="100"/>
          <a:sy n="110" d="100"/>
        </p:scale>
        <p:origin x="176" y="5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58" d="100"/>
          <a:sy n="58" d="100"/>
        </p:scale>
        <p:origin x="3240" y="6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8F6756E-81DA-9FAC-70D8-556F658BDDA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EBEDD12-BCD5-485B-BCBC-34BB01D7923C}" type="datetimeFigureOut">
              <a:rPr lang="en-US" smtClean="0"/>
              <a:t>11/10/24</a:t>
            </a:fld>
            <a:endParaRPr lang="en-US" dirty="0"/>
          </a:p>
        </p:txBody>
      </p:sp>
      <p:sp>
        <p:nvSpPr>
          <p:cNvPr id="6" name="Slide Number Placeholder 5">
            <a:extLst>
              <a:ext uri="{FF2B5EF4-FFF2-40B4-BE49-F238E27FC236}">
                <a16:creationId xmlns:a16="http://schemas.microsoft.com/office/drawing/2014/main" id="{A771D415-D05A-7067-CCD3-457153D96C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C230DF-5933-439D-898F-38E9AC9BA688}" type="slidenum">
              <a:rPr lang="en-US" smtClean="0"/>
              <a:t>‹#›</a:t>
            </a:fld>
            <a:endParaRPr lang="en-US" dirty="0"/>
          </a:p>
        </p:txBody>
      </p:sp>
      <p:sp>
        <p:nvSpPr>
          <p:cNvPr id="7" name="Footer Placeholder 6">
            <a:extLst>
              <a:ext uri="{FF2B5EF4-FFF2-40B4-BE49-F238E27FC236}">
                <a16:creationId xmlns:a16="http://schemas.microsoft.com/office/drawing/2014/main" id="{B97095E3-54D2-CFD2-4F49-7536FC8641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8" name="Header Placeholder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E7A52F-9D89-7442-A8E9-48D1527B5F6B}" type="datetimeFigureOut">
              <a:rPr lang="en-US" smtClean="0"/>
              <a:t>11/10/24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a:t>
            </a:fld>
            <a:endParaRPr lang="en-US" dirty="0"/>
          </a:p>
        </p:txBody>
      </p:sp>
    </p:spTree>
    <p:extLst>
      <p:ext uri="{BB962C8B-B14F-4D97-AF65-F5344CB8AC3E}">
        <p14:creationId xmlns:p14="http://schemas.microsoft.com/office/powerpoint/2010/main" val="109245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2</a:t>
            </a:fld>
            <a:endParaRPr lang="en-US" dirty="0"/>
          </a:p>
        </p:txBody>
      </p:sp>
    </p:spTree>
    <p:extLst>
      <p:ext uri="{BB962C8B-B14F-4D97-AF65-F5344CB8AC3E}">
        <p14:creationId xmlns:p14="http://schemas.microsoft.com/office/powerpoint/2010/main" val="3113416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3</a:t>
            </a:fld>
            <a:endParaRPr lang="en-US" dirty="0"/>
          </a:p>
        </p:txBody>
      </p:sp>
    </p:spTree>
    <p:extLst>
      <p:ext uri="{BB962C8B-B14F-4D97-AF65-F5344CB8AC3E}">
        <p14:creationId xmlns:p14="http://schemas.microsoft.com/office/powerpoint/2010/main" val="3908276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4</a:t>
            </a:fld>
            <a:endParaRPr lang="en-US" dirty="0"/>
          </a:p>
        </p:txBody>
      </p:sp>
    </p:spTree>
    <p:extLst>
      <p:ext uri="{BB962C8B-B14F-4D97-AF65-F5344CB8AC3E}">
        <p14:creationId xmlns:p14="http://schemas.microsoft.com/office/powerpoint/2010/main" val="2386183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5</a:t>
            </a:fld>
            <a:endParaRPr lang="en-US" dirty="0"/>
          </a:p>
        </p:txBody>
      </p:sp>
    </p:spTree>
    <p:extLst>
      <p:ext uri="{BB962C8B-B14F-4D97-AF65-F5344CB8AC3E}">
        <p14:creationId xmlns:p14="http://schemas.microsoft.com/office/powerpoint/2010/main" val="501160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6</a:t>
            </a:fld>
            <a:endParaRPr lang="en-US" dirty="0"/>
          </a:p>
        </p:txBody>
      </p:sp>
    </p:spTree>
    <p:extLst>
      <p:ext uri="{BB962C8B-B14F-4D97-AF65-F5344CB8AC3E}">
        <p14:creationId xmlns:p14="http://schemas.microsoft.com/office/powerpoint/2010/main" val="2752672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7</a:t>
            </a:fld>
            <a:endParaRPr lang="en-US" dirty="0"/>
          </a:p>
        </p:txBody>
      </p:sp>
    </p:spTree>
    <p:extLst>
      <p:ext uri="{BB962C8B-B14F-4D97-AF65-F5344CB8AC3E}">
        <p14:creationId xmlns:p14="http://schemas.microsoft.com/office/powerpoint/2010/main" val="4050233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19</a:t>
            </a:fld>
            <a:endParaRPr lang="en-US" dirty="0"/>
          </a:p>
        </p:txBody>
      </p:sp>
    </p:spTree>
    <p:extLst>
      <p:ext uri="{BB962C8B-B14F-4D97-AF65-F5344CB8AC3E}">
        <p14:creationId xmlns:p14="http://schemas.microsoft.com/office/powerpoint/2010/main" val="634596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20</a:t>
            </a:fld>
            <a:endParaRPr lang="en-US" dirty="0"/>
          </a:p>
        </p:txBody>
      </p:sp>
    </p:spTree>
    <p:extLst>
      <p:ext uri="{BB962C8B-B14F-4D97-AF65-F5344CB8AC3E}">
        <p14:creationId xmlns:p14="http://schemas.microsoft.com/office/powerpoint/2010/main" val="2790743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anchor="b" anchorCtr="0">
            <a:noAutofit/>
          </a:bodyPr>
          <a:lstStyle>
            <a:lvl1pPr>
              <a:defRPr sz="4400" b="1" i="0" spc="50" baseline="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a:normAutofit/>
          </a:bodyPr>
          <a:lstStyle>
            <a:lvl1pPr marL="283464" indent="-283464">
              <a:lnSpc>
                <a:spcPct val="80000"/>
              </a:lnSpc>
              <a:spcBef>
                <a:spcPts val="2200"/>
              </a:spcBef>
              <a:buFont typeface="Arial" panose="020B0604020202020204" pitchFamily="34" charset="0"/>
              <a:buChar char="•"/>
              <a:defRPr lang="en-US" sz="2400" b="1" i="0" kern="1200" dirty="0">
                <a:solidFill>
                  <a:schemeClr val="tx2">
                    <a:lumMod val="75000"/>
                  </a:schemeClr>
                </a:solidFill>
                <a:latin typeface="+mn-lt"/>
                <a:ea typeface="+mn-ea"/>
                <a:cs typeface="+mn-cs"/>
              </a:defRPr>
            </a:lvl1pPr>
            <a:lvl2pPr indent="-283464">
              <a:spcBef>
                <a:spcPts val="6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Slide Number Placehold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a:lstStyle/>
          <a:p>
            <a:fld id="{294A09A9-5501-47C1-A89A-A340965A2BE2}" type="slidenum">
              <a:rPr lang="en-US" smtClean="0"/>
              <a:pPr/>
              <a:t>‹#›</a:t>
            </a:fld>
            <a:endParaRPr lang="en-US" dirty="0">
              <a:latin typeface="+mn-lt"/>
            </a:endParaRPr>
          </a:p>
        </p:txBody>
      </p:sp>
      <p:sp>
        <p:nvSpPr>
          <p:cNvPr id="42" name="Date Placeholder 41">
            <a:extLst>
              <a:ext uri="{FF2B5EF4-FFF2-40B4-BE49-F238E27FC236}">
                <a16:creationId xmlns:a16="http://schemas.microsoft.com/office/drawing/2014/main" id="{29CE2856-DB8F-5603-C085-74C70560FAC8}"/>
              </a:ext>
            </a:extLst>
          </p:cNvPr>
          <p:cNvSpPr>
            <a:spLocks noGrp="1"/>
          </p:cNvSpPr>
          <p:nvPr>
            <p:ph type="dt" sz="half" idx="25"/>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3"/>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a:noAutofit/>
          </a:bodyPr>
          <a:lstStyle>
            <a:lvl1pPr marL="0" indent="0" algn="ctr">
              <a:buNone/>
              <a:defRPr sz="2000">
                <a:solidFill>
                  <a:schemeClr val="tx1"/>
                </a:solidFill>
              </a:defRPr>
            </a:lvl1p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anchor="b" anchorCtr="0">
            <a:noAutofit/>
          </a:bodyPr>
          <a:lstStyle>
            <a:lvl1pPr>
              <a:defRPr sz="6000" b="1" i="0" baseline="0">
                <a:solidFill>
                  <a:schemeClr val="tx1"/>
                </a:solidFill>
                <a:latin typeface="+mj-lt"/>
              </a:defRPr>
            </a:lvl1pPr>
          </a:lstStyle>
          <a:p>
            <a:r>
              <a:rPr lang="en-US" dirty="0"/>
              <a:t>Click to add title </a:t>
            </a:r>
          </a:p>
        </p:txBody>
      </p:sp>
      <p:sp>
        <p:nvSpPr>
          <p:cNvPr id="7" name="Rectangle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sp>
        <p:nvSpPr>
          <p:cNvPr id="6" name="Picture Placeholder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a:normAutofit/>
          </a:bodyPr>
          <a:lstStyle>
            <a:lvl1pPr marL="0" indent="0" algn="ctr">
              <a:buNone/>
              <a:defRPr sz="2000"/>
            </a:lvl1pPr>
          </a:lstStyle>
          <a:p>
            <a:r>
              <a:rPr lang="en-US"/>
              <a:t>Click icon to add picture</a:t>
            </a:r>
            <a:endParaRPr lang="en-US" dirty="0"/>
          </a:p>
        </p:txBody>
      </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7" name="Straight Connector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mmary 2">
    <p:bg>
      <p:bgPr>
        <a:solidFill>
          <a:schemeClr val="tx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Freef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anchor="b" anchorCtr="0">
            <a:noAutofit/>
          </a:bodyPr>
          <a:lstStyle>
            <a:lvl1pPr>
              <a:defRPr sz="4400" b="1" i="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a:normAutofit/>
          </a:bodyPr>
          <a:lstStyle>
            <a:lvl1pPr marL="283464" indent="-283464">
              <a:spcBef>
                <a:spcPts val="1800"/>
              </a:spcBef>
              <a:buFont typeface="Arial" panose="020B0604020202020204" pitchFamily="34" charset="0"/>
              <a:buChar char="•"/>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a:lstStyle/>
          <a:p>
            <a:fld id="{294A09A9-5501-47C1-A89A-A340965A2BE2}" type="slidenum">
              <a:rPr lang="en-US" smtClean="0"/>
              <a:pPr/>
              <a:t>‹#›</a:t>
            </a:fld>
            <a:endParaRPr lang="en-US" dirty="0">
              <a:latin typeface="+mn-lt"/>
            </a:endParaRPr>
          </a:p>
        </p:txBody>
      </p:sp>
      <p:sp>
        <p:nvSpPr>
          <p:cNvPr id="5" name="Date Placeholder 4">
            <a:extLst>
              <a:ext uri="{FF2B5EF4-FFF2-40B4-BE49-F238E27FC236}">
                <a16:creationId xmlns:a16="http://schemas.microsoft.com/office/drawing/2014/main" id="{E9272B8D-F380-9F1A-C8E6-BDD2352B1763}"/>
              </a:ext>
            </a:extLst>
          </p:cNvPr>
          <p:cNvSpPr>
            <a:spLocks noGrp="1"/>
          </p:cNvSpPr>
          <p:nvPr>
            <p:ph type="dt" sz="half" idx="21"/>
          </p:nvPr>
        </p:nvSpPr>
        <p:spPr/>
        <p:txBody>
          <a:bodyPr/>
          <a:lstStyle/>
          <a:p>
            <a:endParaRPr lang="en-US"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9436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Shape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9" name="Freef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a:normAutofit/>
          </a:bodyPr>
          <a:lstStyle>
            <a:lvl1pPr marL="457200" indent="-457200">
              <a:spcBef>
                <a:spcPts val="1800"/>
              </a:spcBef>
              <a:buFont typeface="+mj-lt"/>
              <a:buAutoNum type="arabicPeriod"/>
              <a:defRPr sz="2000"/>
            </a:lvl1pPr>
            <a:lvl2pPr marL="914400" indent="-457200">
              <a:spcBef>
                <a:spcPts val="1800"/>
              </a:spcBef>
              <a:buFont typeface="+mj-lt"/>
              <a:buAutoNum type="alphaLcPeriod"/>
              <a:defRPr sz="2000"/>
            </a:lvl2pPr>
            <a:lvl3pPr marL="1371600" indent="-457200">
              <a:spcBef>
                <a:spcPts val="1800"/>
              </a:spcBef>
              <a:buFont typeface="+mj-lt"/>
              <a:buAutoNum type="arabicParenR"/>
              <a:defRPr sz="2000"/>
            </a:lvl3pPr>
            <a:lvl4pPr marL="1371600" indent="0">
              <a:spcBef>
                <a:spcPts val="1800"/>
              </a:spcBef>
              <a:buFont typeface="+mj-lt"/>
              <a:buNone/>
              <a:defRPr sz="2000"/>
            </a:lvl4pPr>
            <a:lvl5pPr marL="2286000" indent="-457200">
              <a:spcBef>
                <a:spcPts val="1800"/>
              </a:spcBef>
              <a:buFont typeface="+mj-lt"/>
              <a:buAutoNum type="arabicPeriod"/>
              <a:defRPr sz="2000"/>
            </a:lvl5pPr>
          </a:lstStyle>
          <a:p>
            <a:pPr lvl="0"/>
            <a:r>
              <a:rPr lang="en-US" dirty="0"/>
              <a:t>Click to add content</a:t>
            </a:r>
          </a:p>
          <a:p>
            <a:pPr lvl="1"/>
            <a:r>
              <a:rPr lang="en-US" dirty="0"/>
              <a:t>Second level</a:t>
            </a:r>
          </a:p>
          <a:p>
            <a:pPr lvl="2"/>
            <a:r>
              <a:rPr lang="en-US" dirty="0"/>
              <a:t>Third level</a:t>
            </a:r>
          </a:p>
          <a:p>
            <a:pPr lvl="3"/>
            <a:endParaRPr lang="en-US" dirty="0"/>
          </a:p>
        </p:txBody>
      </p:sp>
      <p:sp>
        <p:nvSpPr>
          <p:cNvPr id="2" name="Content Placeholder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3" name="Content Placeholder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a:normAutofit/>
          </a:bodyPr>
          <a:lstStyle>
            <a:lvl1pPr marL="0" indent="0">
              <a:spcBef>
                <a:spcPts val="1800"/>
              </a:spcBef>
              <a:buFont typeface="Arial" panose="020B0604020202020204" pitchFamily="34" charset="0"/>
              <a:buNone/>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Picture Placeholder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tx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Freef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5" name="Freef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a:normAutofit/>
          </a:bodyPr>
          <a:lstStyle>
            <a:lvl1pPr marL="0" indent="0">
              <a:spcBef>
                <a:spcPts val="1800"/>
              </a:spcBef>
              <a:buFont typeface="Arial" panose="020B0604020202020204" pitchFamily="34" charset="0"/>
              <a:buNone/>
              <a:defRPr sz="2000"/>
            </a:lvl1pPr>
            <a:lvl2pPr marL="457200" indent="0">
              <a:spcBef>
                <a:spcPts val="1800"/>
              </a:spcBef>
              <a:buNone/>
              <a:defRPr sz="2000"/>
            </a:lvl2pPr>
            <a:lvl3pPr marL="914400" indent="0">
              <a:spcBef>
                <a:spcPts val="1800"/>
              </a:spcBef>
              <a:buNone/>
              <a:defRPr sz="2000"/>
            </a:lvl3pPr>
            <a:lvl4pPr marL="1371600" indent="0">
              <a:spcBef>
                <a:spcPts val="1800"/>
              </a:spcBef>
              <a:buNone/>
              <a:defRPr sz="2000"/>
            </a:lvl4pPr>
            <a:lvl5pPr marL="1828800" indent="0">
              <a:spcBef>
                <a:spcPts val="1800"/>
              </a:spcBef>
              <a:buNone/>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a:normAutofit/>
          </a:bodyPr>
          <a:lstStyle>
            <a:lvl1pPr marL="342900" indent="-342900">
              <a:spcBef>
                <a:spcPts val="1800"/>
              </a:spcBef>
              <a:buFont typeface="Arial" panose="020B0604020202020204" pitchFamily="34" charset="0"/>
              <a:buChar char="•"/>
              <a:defRPr sz="2000"/>
            </a:lvl1pPr>
            <a:lvl2pPr>
              <a:spcBef>
                <a:spcPts val="18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a:noAutofit/>
          </a:bodyPr>
          <a:lstStyle>
            <a:lvl1pPr>
              <a:defRPr/>
            </a:lvl1pPr>
          </a:lstStyle>
          <a:p>
            <a:r>
              <a:rPr lang="en-US"/>
              <a:t>Click icon to add table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4" name="Straight Connector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endParaRPr lang="en-US" dirty="0">
              <a:latin typeface="+mn-lt"/>
            </a:endParaRPr>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sz="1100" b="1" i="0">
                <a:solidFill>
                  <a:schemeClr val="bg1"/>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047403-22AB-FCD0-49EE-942B9ABCE72D}"/>
              </a:ext>
            </a:extLst>
          </p:cNvPr>
          <p:cNvSpPr>
            <a:spLocks noGrp="1"/>
          </p:cNvSpPr>
          <p:nvPr>
            <p:ph type="ctrTitle"/>
          </p:nvPr>
        </p:nvSpPr>
        <p:spPr>
          <a:xfrm>
            <a:off x="4386943" y="468085"/>
            <a:ext cx="7409361" cy="3363686"/>
          </a:xfrm>
        </p:spPr>
        <p:txBody>
          <a:bodyPr/>
          <a:lstStyle/>
          <a:p>
            <a:pPr algn="ctr"/>
            <a:r>
              <a:rPr lang="en-KE" b="0" dirty="0">
                <a:latin typeface="Calibri" panose="020F0502020204030204" pitchFamily="34" charset="0"/>
                <a:cs typeface="Calibri" panose="020F0502020204030204" pitchFamily="34" charset="0"/>
              </a:rPr>
              <a:t>COMMUNICATION RESEARCH</a:t>
            </a:r>
            <a:br>
              <a:rPr lang="en-KE" b="0" dirty="0"/>
            </a:br>
            <a:r>
              <a:rPr lang="en-KE" sz="2800" b="0" dirty="0">
                <a:latin typeface="Calibri" panose="020F0502020204030204" pitchFamily="34" charset="0"/>
                <a:cs typeface="Calibri" panose="020F0502020204030204" pitchFamily="34" charset="0"/>
              </a:rPr>
              <a:t>WEEK 11: DATA PRESENTATION AND ANALYSIS IN QUALITATIVE RESEARCH</a:t>
            </a:r>
            <a:br>
              <a:rPr lang="en-KE" sz="2800" b="0" dirty="0">
                <a:latin typeface="Calibri" panose="020F0502020204030204" pitchFamily="34" charset="0"/>
                <a:cs typeface="Calibri" panose="020F0502020204030204" pitchFamily="34" charset="0"/>
              </a:rPr>
            </a:br>
            <a:r>
              <a:rPr lang="en-KE" sz="2800" b="0" dirty="0">
                <a:latin typeface="Calibri" panose="020F0502020204030204" pitchFamily="34" charset="0"/>
                <a:cs typeface="Calibri" panose="020F0502020204030204" pitchFamily="34" charset="0"/>
              </a:rPr>
              <a:t>DR. SUSAN MWANGI</a:t>
            </a:r>
            <a:br>
              <a:rPr lang="en-KE" sz="2800" b="0" dirty="0">
                <a:latin typeface="Calibri" panose="020F0502020204030204" pitchFamily="34" charset="0"/>
                <a:cs typeface="Calibri" panose="020F0502020204030204" pitchFamily="34" charset="0"/>
              </a:rPr>
            </a:br>
            <a:r>
              <a:rPr lang="en-KE" sz="2800" b="0" dirty="0">
                <a:latin typeface="Calibri" panose="020F0502020204030204" pitchFamily="34" charset="0"/>
                <a:cs typeface="Calibri" panose="020F0502020204030204" pitchFamily="34" charset="0"/>
              </a:rPr>
              <a:t>ST. PAUL’S UNIVERSITY</a:t>
            </a:r>
            <a:br>
              <a:rPr lang="en-KE" sz="2800" b="0" dirty="0">
                <a:latin typeface="Calibri" panose="020F0502020204030204" pitchFamily="34" charset="0"/>
                <a:cs typeface="Calibri" panose="020F0502020204030204" pitchFamily="34" charset="0"/>
              </a:rPr>
            </a:br>
            <a:endParaRPr lang="en-KE" sz="2800" b="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90304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EF0B5D51-C538-C48B-8061-30FD5F8CC28F}"/>
              </a:ext>
            </a:extLst>
          </p:cNvPr>
          <p:cNvSpPr>
            <a:spLocks noGrp="1"/>
          </p:cNvSpPr>
          <p:nvPr>
            <p:ph sz="quarter" idx="13"/>
          </p:nvPr>
        </p:nvSpPr>
        <p:spPr>
          <a:xfrm>
            <a:off x="594359" y="2354316"/>
            <a:ext cx="9159241" cy="4109545"/>
          </a:xfrm>
        </p:spPr>
        <p:txBody>
          <a:bodyPr>
            <a:normAutofit/>
          </a:bodyPr>
          <a:lstStyle/>
          <a:p>
            <a:r>
              <a:rPr lang="en-US"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Data presentation and analysis in qualitative research may take different forms. In the previous two lessons we looked at how data is collected in both qualitative and quantitative research and the concepts of validity and reliability in research were also discussed. </a:t>
            </a:r>
          </a:p>
          <a:p>
            <a:r>
              <a:rPr lang="en-US"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also looked at the ethical considerations that a researcher should be aware of when carrying out research. We also discussed about the data collection methods used in both qualitative and quantitative research and how these methods are used to collect different types of data. </a:t>
            </a:r>
          </a:p>
          <a:p>
            <a:r>
              <a:rPr lang="en-US"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lesson we shall focus on qualitative data presentation and analysis while in our next lesson we shall look at the quantitative aspects of data presentation and analysis.</a:t>
            </a:r>
            <a:endParaRPr lang="en-KE" b="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7" name="Title 6">
            <a:extLst>
              <a:ext uri="{FF2B5EF4-FFF2-40B4-BE49-F238E27FC236}">
                <a16:creationId xmlns:a16="http://schemas.microsoft.com/office/drawing/2014/main" id="{B3110423-068B-7100-4D24-432F886A30C2}"/>
              </a:ext>
            </a:extLst>
          </p:cNvPr>
          <p:cNvSpPr>
            <a:spLocks noGrp="1"/>
          </p:cNvSpPr>
          <p:nvPr>
            <p:ph type="title"/>
          </p:nvPr>
        </p:nvSpPr>
        <p:spPr/>
        <p:txBody>
          <a:bodyPr/>
          <a:lstStyle/>
          <a:p>
            <a:r>
              <a:rPr lang="en-KE" sz="2800" b="1" dirty="0">
                <a:solidFill>
                  <a:srgbClr val="000000"/>
                </a:solidFill>
                <a:effectLst/>
                <a:latin typeface="Arial" panose="020B0604020202020204" pitchFamily="34" charset="0"/>
                <a:ea typeface="Times New Roman" panose="02020603050405020304" pitchFamily="18" charset="0"/>
              </a:rPr>
              <a:t>Topic Introduction</a:t>
            </a:r>
            <a:r>
              <a:rPr lang="en-KE" sz="2800" dirty="0">
                <a:effectLst/>
              </a:rPr>
              <a:t> </a:t>
            </a:r>
            <a:endParaRPr lang="en-KE" sz="2800" dirty="0"/>
          </a:p>
        </p:txBody>
      </p:sp>
    </p:spTree>
    <p:extLst>
      <p:ext uri="{BB962C8B-B14F-4D97-AF65-F5344CB8AC3E}">
        <p14:creationId xmlns:p14="http://schemas.microsoft.com/office/powerpoint/2010/main" val="3346685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78CEA4F-D72A-C069-6A51-328B103CA0C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7E473402-19FD-A5B0-5CB6-E5F3926D382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879D1CAD-2EA2-9376-7B64-0C3AC590F65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B16F8906-918C-BE0B-A4AB-6A1D48150A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4" name="Title 3">
            <a:extLst>
              <a:ext uri="{FF2B5EF4-FFF2-40B4-BE49-F238E27FC236}">
                <a16:creationId xmlns:a16="http://schemas.microsoft.com/office/drawing/2014/main" id="{0FA26462-0357-B3D5-D157-4A7E2169B019}"/>
              </a:ext>
            </a:extLst>
          </p:cNvPr>
          <p:cNvSpPr>
            <a:spLocks noGrp="1"/>
          </p:cNvSpPr>
          <p:nvPr>
            <p:ph type="title"/>
          </p:nvPr>
        </p:nvSpPr>
        <p:spPr>
          <a:xfrm>
            <a:off x="493986" y="378372"/>
            <a:ext cx="10974114" cy="1135118"/>
          </a:xfrm>
        </p:spPr>
        <p:txBody>
          <a:bodyPr/>
          <a:lstStyle/>
          <a:p>
            <a:b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6" name="Content Placeholder 5">
            <a:extLst>
              <a:ext uri="{FF2B5EF4-FFF2-40B4-BE49-F238E27FC236}">
                <a16:creationId xmlns:a16="http://schemas.microsoft.com/office/drawing/2014/main" id="{5B86A1F9-11CF-6856-F593-E63FC3D3CE62}"/>
              </a:ext>
            </a:extLst>
          </p:cNvPr>
          <p:cNvSpPr>
            <a:spLocks noGrp="1"/>
          </p:cNvSpPr>
          <p:nvPr>
            <p:ph sz="quarter" idx="13"/>
          </p:nvPr>
        </p:nvSpPr>
        <p:spPr>
          <a:xfrm>
            <a:off x="1562100" y="2070538"/>
            <a:ext cx="9906000" cy="3910798"/>
          </a:xfrm>
        </p:spPr>
        <p:txBody>
          <a:bodyPr>
            <a:normAutofit fontScale="85000" lnSpcReduction="20000"/>
          </a:bodyPr>
          <a:lstStyle/>
          <a:p>
            <a:pPr marL="0" indent="0">
              <a:lnSpc>
                <a:spcPct val="200000"/>
              </a:lnSpc>
              <a:buNone/>
            </a:pPr>
            <a:r>
              <a:rPr lang="en-KE" sz="2400" dirty="0">
                <a:solidFill>
                  <a:srgbClr val="000000"/>
                </a:solidFill>
                <a:effectLst/>
                <a:latin typeface="Times New Roman" panose="02020603050405020304" pitchFamily="18" charset="0"/>
                <a:ea typeface="Times New Roman" panose="02020603050405020304" pitchFamily="18" charset="0"/>
              </a:rPr>
              <a:t>By the end of th</a:t>
            </a:r>
            <a:r>
              <a:rPr lang="en-US" sz="2400" dirty="0">
                <a:solidFill>
                  <a:srgbClr val="000000"/>
                </a:solidFill>
                <a:effectLst/>
                <a:latin typeface="Times New Roman" panose="02020603050405020304" pitchFamily="18" charset="0"/>
                <a:ea typeface="Times New Roman" panose="02020603050405020304" pitchFamily="18" charset="0"/>
              </a:rPr>
              <a:t>is</a:t>
            </a:r>
            <a:r>
              <a:rPr lang="en-KE" sz="2400" dirty="0">
                <a:solidFill>
                  <a:srgbClr val="000000"/>
                </a:solidFill>
                <a:effectLst/>
                <a:latin typeface="Times New Roman" panose="02020603050405020304" pitchFamily="18" charset="0"/>
                <a:ea typeface="Times New Roman" panose="02020603050405020304" pitchFamily="18" charset="0"/>
              </a:rPr>
              <a:t> lesson, </a:t>
            </a:r>
            <a:r>
              <a:rPr lang="en-US" sz="2400" dirty="0">
                <a:solidFill>
                  <a:srgbClr val="000000"/>
                </a:solidFill>
                <a:effectLst/>
                <a:latin typeface="Times New Roman" panose="02020603050405020304" pitchFamily="18" charset="0"/>
                <a:ea typeface="Times New Roman" panose="02020603050405020304" pitchFamily="18" charset="0"/>
              </a:rPr>
              <a:t>you</a:t>
            </a:r>
            <a:r>
              <a:rPr lang="en-KE" sz="2400" dirty="0">
                <a:solidFill>
                  <a:srgbClr val="000000"/>
                </a:solidFill>
                <a:effectLst/>
                <a:latin typeface="Times New Roman" panose="02020603050405020304" pitchFamily="18" charset="0"/>
                <a:ea typeface="Times New Roman" panose="02020603050405020304" pitchFamily="18" charset="0"/>
              </a:rPr>
              <a:t> will be able to:</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20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rPr>
              <a:t>Explain data presentation in qualitative research</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20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rPr>
              <a:t>Discuss data analysis in qualitative research</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20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rPr>
              <a:t>Discuss the coding process in qualitative data analysis.</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20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rPr>
              <a:t>Explain the aspect of bias in qualitative research</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200312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81B014EB-248D-77A0-F97F-ED80AD04C105}"/>
              </a:ext>
            </a:extLst>
          </p:cNvPr>
          <p:cNvSpPr>
            <a:spLocks noGrp="1"/>
          </p:cNvSpPr>
          <p:nvPr>
            <p:ph sz="quarter" idx="15"/>
          </p:nvPr>
        </p:nvSpPr>
        <p:spPr>
          <a:xfrm>
            <a:off x="594360" y="2123090"/>
            <a:ext cx="9862874" cy="4372303"/>
          </a:xfrm>
        </p:spPr>
        <p:txBody>
          <a:bodyPr>
            <a:normAutofit fontScale="40000" lnSpcReduction="20000"/>
          </a:bodyPr>
          <a:lstStyle/>
          <a:p>
            <a:pPr marL="457200" indent="-457200">
              <a:lnSpc>
                <a:spcPct val="170000"/>
              </a:lnSpc>
              <a:spcBef>
                <a:spcPts val="0"/>
              </a:spcBef>
              <a:buFont typeface="Arial" panose="020B0604020202020204" pitchFamily="34" charset="0"/>
              <a:buChar char="•"/>
            </a:pPr>
            <a:r>
              <a:rPr lang="en-US" sz="4200" dirty="0">
                <a:solidFill>
                  <a:srgbClr val="000000"/>
                </a:solidFill>
                <a:effectLst/>
                <a:latin typeface="Times New Roman" panose="02020603050405020304" pitchFamily="18" charset="0"/>
                <a:ea typeface="Times New Roman" panose="02020603050405020304" pitchFamily="18" charset="0"/>
              </a:rPr>
              <a:t>As discussed in the previous lesson, q</a:t>
            </a:r>
            <a:r>
              <a:rPr lang="en-KE" sz="4200" dirty="0">
                <a:solidFill>
                  <a:srgbClr val="000000"/>
                </a:solidFill>
                <a:effectLst/>
                <a:latin typeface="Times New Roman" panose="02020603050405020304" pitchFamily="18" charset="0"/>
                <a:ea typeface="Times New Roman" panose="02020603050405020304" pitchFamily="18" charset="0"/>
              </a:rPr>
              <a:t>ualitative research uses several techniques</a:t>
            </a:r>
            <a:r>
              <a:rPr lang="en-US" sz="4200" dirty="0">
                <a:solidFill>
                  <a:srgbClr val="000000"/>
                </a:solidFill>
                <a:effectLst/>
                <a:latin typeface="Times New Roman" panose="02020603050405020304" pitchFamily="18" charset="0"/>
                <a:ea typeface="Times New Roman" panose="02020603050405020304" pitchFamily="18" charset="0"/>
              </a:rPr>
              <a:t> to gather data</a:t>
            </a:r>
            <a:r>
              <a:rPr lang="en-KE" sz="4200" dirty="0">
                <a:solidFill>
                  <a:srgbClr val="000000"/>
                </a:solidFill>
                <a:effectLst/>
                <a:latin typeface="Times New Roman" panose="02020603050405020304" pitchFamily="18" charset="0"/>
                <a:ea typeface="Times New Roman" panose="02020603050405020304" pitchFamily="18" charset="0"/>
              </a:rPr>
              <a:t> including interviews, focus groups and observation</a:t>
            </a:r>
            <a:r>
              <a:rPr lang="en-US" sz="4200" dirty="0">
                <a:solidFill>
                  <a:srgbClr val="000000"/>
                </a:solidFill>
                <a:effectLst/>
                <a:latin typeface="Times New Roman" panose="02020603050405020304" pitchFamily="18" charset="0"/>
                <a:ea typeface="Times New Roman" panose="02020603050405020304" pitchFamily="18" charset="0"/>
              </a:rPr>
              <a:t>. I</a:t>
            </a:r>
            <a:r>
              <a:rPr lang="en-KE" sz="4200" dirty="0">
                <a:solidFill>
                  <a:srgbClr val="000000"/>
                </a:solidFill>
                <a:effectLst/>
                <a:latin typeface="Times New Roman" panose="02020603050405020304" pitchFamily="18" charset="0"/>
                <a:ea typeface="Times New Roman" panose="02020603050405020304" pitchFamily="18" charset="0"/>
              </a:rPr>
              <a:t>nterviews may be unstructured, </a:t>
            </a:r>
            <a:r>
              <a:rPr lang="en-US" sz="4200" dirty="0">
                <a:solidFill>
                  <a:srgbClr val="000000"/>
                </a:solidFill>
                <a:effectLst/>
                <a:latin typeface="Times New Roman" panose="02020603050405020304" pitchFamily="18" charset="0"/>
                <a:ea typeface="Times New Roman" panose="02020603050405020304" pitchFamily="18" charset="0"/>
              </a:rPr>
              <a:t>and </a:t>
            </a:r>
            <a:r>
              <a:rPr lang="en-KE" sz="4200" dirty="0">
                <a:solidFill>
                  <a:srgbClr val="000000"/>
                </a:solidFill>
                <a:effectLst/>
                <a:latin typeface="Times New Roman" panose="02020603050405020304" pitchFamily="18" charset="0"/>
                <a:ea typeface="Times New Roman" panose="02020603050405020304" pitchFamily="18" charset="0"/>
              </a:rPr>
              <a:t>with open-ended questions and </a:t>
            </a:r>
            <a:r>
              <a:rPr lang="en-US" sz="4200" dirty="0">
                <a:solidFill>
                  <a:srgbClr val="000000"/>
                </a:solidFill>
                <a:effectLst/>
                <a:latin typeface="Times New Roman" panose="02020603050405020304" pitchFamily="18" charset="0"/>
                <a:ea typeface="Times New Roman" panose="02020603050405020304" pitchFamily="18" charset="0"/>
              </a:rPr>
              <a:t>in this case, </a:t>
            </a:r>
            <a:r>
              <a:rPr lang="en-KE" sz="4200" dirty="0">
                <a:solidFill>
                  <a:srgbClr val="000000"/>
                </a:solidFill>
                <a:effectLst/>
                <a:latin typeface="Times New Roman" panose="02020603050405020304" pitchFamily="18" charset="0"/>
                <a:ea typeface="Times New Roman" panose="02020603050405020304" pitchFamily="18" charset="0"/>
              </a:rPr>
              <a:t>the interviewer </a:t>
            </a:r>
            <a:r>
              <a:rPr lang="en-US" sz="4200" dirty="0">
                <a:solidFill>
                  <a:srgbClr val="000000"/>
                </a:solidFill>
                <a:effectLst/>
                <a:latin typeface="Times New Roman" panose="02020603050405020304" pitchFamily="18" charset="0"/>
                <a:ea typeface="Times New Roman" panose="02020603050405020304" pitchFamily="18" charset="0"/>
              </a:rPr>
              <a:t>tries to </a:t>
            </a:r>
            <a:r>
              <a:rPr lang="en-KE" sz="4200" dirty="0">
                <a:solidFill>
                  <a:srgbClr val="000000"/>
                </a:solidFill>
                <a:effectLst/>
                <a:latin typeface="Times New Roman" panose="02020603050405020304" pitchFamily="18" charset="0"/>
                <a:ea typeface="Times New Roman" panose="02020603050405020304" pitchFamily="18" charset="0"/>
              </a:rPr>
              <a:t>adapt to the </a:t>
            </a:r>
            <a:r>
              <a:rPr lang="en-US" sz="4200" dirty="0">
                <a:solidFill>
                  <a:srgbClr val="000000"/>
                </a:solidFill>
                <a:effectLst/>
                <a:latin typeface="Times New Roman" panose="02020603050405020304" pitchFamily="18" charset="0"/>
                <a:ea typeface="Times New Roman" panose="02020603050405020304" pitchFamily="18" charset="0"/>
              </a:rPr>
              <a:t>respondents’ answers.</a:t>
            </a:r>
            <a:r>
              <a:rPr lang="en-KE" sz="4200" dirty="0">
                <a:solidFill>
                  <a:srgbClr val="000000"/>
                </a:solidFill>
                <a:effectLst/>
                <a:latin typeface="Times New Roman" panose="02020603050405020304" pitchFamily="18" charset="0"/>
                <a:ea typeface="Times New Roman" panose="02020603050405020304" pitchFamily="18" charset="0"/>
              </a:rPr>
              <a:t> </a:t>
            </a:r>
          </a:p>
          <a:p>
            <a:pPr marL="457200" indent="-457200">
              <a:lnSpc>
                <a:spcPct val="170000"/>
              </a:lnSpc>
              <a:spcBef>
                <a:spcPts val="0"/>
              </a:spcBef>
              <a:buFont typeface="Arial" panose="020B0604020202020204" pitchFamily="34" charset="0"/>
              <a:buChar char="•"/>
            </a:pPr>
            <a:r>
              <a:rPr lang="en-KE" sz="4200" dirty="0">
                <a:solidFill>
                  <a:srgbClr val="000000"/>
                </a:solidFill>
                <a:effectLst/>
                <a:latin typeface="Times New Roman" panose="02020603050405020304" pitchFamily="18" charset="0"/>
                <a:ea typeface="Times New Roman" panose="02020603050405020304" pitchFamily="18" charset="0"/>
              </a:rPr>
              <a:t>Structured interviews have a predetermined number of questions </a:t>
            </a:r>
            <a:r>
              <a:rPr lang="en-US" sz="4200" dirty="0">
                <a:solidFill>
                  <a:srgbClr val="000000"/>
                </a:solidFill>
                <a:effectLst/>
                <a:latin typeface="Times New Roman" panose="02020603050405020304" pitchFamily="18" charset="0"/>
                <a:ea typeface="Times New Roman" panose="02020603050405020304" pitchFamily="18" charset="0"/>
              </a:rPr>
              <a:t>which are also open ended and which </a:t>
            </a:r>
            <a:r>
              <a:rPr lang="en-KE" sz="4200" dirty="0">
                <a:solidFill>
                  <a:srgbClr val="000000"/>
                </a:solidFill>
                <a:effectLst/>
                <a:latin typeface="Times New Roman" panose="02020603050405020304" pitchFamily="18" charset="0"/>
                <a:ea typeface="Times New Roman" panose="02020603050405020304" pitchFamily="18" charset="0"/>
              </a:rPr>
              <a:t> every participant is </a:t>
            </a:r>
            <a:r>
              <a:rPr lang="en-US" sz="4200" dirty="0">
                <a:solidFill>
                  <a:srgbClr val="000000"/>
                </a:solidFill>
                <a:effectLst/>
                <a:latin typeface="Times New Roman" panose="02020603050405020304" pitchFamily="18" charset="0"/>
                <a:ea typeface="Times New Roman" panose="02020603050405020304" pitchFamily="18" charset="0"/>
              </a:rPr>
              <a:t>required to respond to</a:t>
            </a:r>
            <a:r>
              <a:rPr lang="en-KE" sz="4200" dirty="0">
                <a:solidFill>
                  <a:srgbClr val="000000"/>
                </a:solidFill>
                <a:effectLst/>
                <a:latin typeface="Times New Roman" panose="02020603050405020304" pitchFamily="18" charset="0"/>
                <a:ea typeface="Times New Roman" panose="02020603050405020304" pitchFamily="18" charset="0"/>
              </a:rPr>
              <a:t>. It is usually one-on-one and </a:t>
            </a:r>
            <a:r>
              <a:rPr lang="en-US" sz="4200" dirty="0">
                <a:solidFill>
                  <a:srgbClr val="000000"/>
                </a:solidFill>
                <a:effectLst/>
                <a:latin typeface="Times New Roman" panose="02020603050405020304" pitchFamily="18" charset="0"/>
                <a:ea typeface="Times New Roman" panose="02020603050405020304" pitchFamily="18" charset="0"/>
              </a:rPr>
              <a:t>very </a:t>
            </a:r>
            <a:r>
              <a:rPr lang="en-KE" sz="4200" dirty="0">
                <a:solidFill>
                  <a:srgbClr val="000000"/>
                </a:solidFill>
                <a:effectLst/>
                <a:latin typeface="Times New Roman" panose="02020603050405020304" pitchFamily="18" charset="0"/>
                <a:ea typeface="Times New Roman" panose="02020603050405020304" pitchFamily="18" charset="0"/>
              </a:rPr>
              <a:t>appropriate for an in-depth exploration. </a:t>
            </a:r>
          </a:p>
          <a:p>
            <a:pPr marL="457200" indent="-457200">
              <a:lnSpc>
                <a:spcPct val="170000"/>
              </a:lnSpc>
              <a:spcBef>
                <a:spcPts val="0"/>
              </a:spcBef>
              <a:buFont typeface="Arial" panose="020B0604020202020204" pitchFamily="34" charset="0"/>
              <a:buChar char="•"/>
            </a:pPr>
            <a:r>
              <a:rPr lang="en-KE" sz="4200" dirty="0">
                <a:solidFill>
                  <a:srgbClr val="000000"/>
                </a:solidFill>
                <a:effectLst/>
                <a:latin typeface="Times New Roman" panose="02020603050405020304" pitchFamily="18" charset="0"/>
                <a:ea typeface="Times New Roman" panose="02020603050405020304" pitchFamily="18" charset="0"/>
              </a:rPr>
              <a:t>Focus groups are often held with </a:t>
            </a:r>
            <a:r>
              <a:rPr lang="en-US" sz="4200" dirty="0">
                <a:solidFill>
                  <a:srgbClr val="000000"/>
                </a:solidFill>
                <a:effectLst/>
                <a:latin typeface="Times New Roman" panose="02020603050405020304" pitchFamily="18" charset="0"/>
                <a:ea typeface="Times New Roman" panose="02020603050405020304" pitchFamily="18" charset="0"/>
              </a:rPr>
              <a:t>about </a:t>
            </a:r>
            <a:r>
              <a:rPr lang="en-KE" sz="4200" dirty="0">
                <a:solidFill>
                  <a:srgbClr val="000000"/>
                </a:solidFill>
                <a:effectLst/>
                <a:latin typeface="Times New Roman" panose="02020603050405020304" pitchFamily="18" charset="0"/>
                <a:ea typeface="Times New Roman" panose="02020603050405020304" pitchFamily="18" charset="0"/>
              </a:rPr>
              <a:t>8-12 participants and are </a:t>
            </a:r>
            <a:r>
              <a:rPr lang="en-US" sz="4200" dirty="0">
                <a:solidFill>
                  <a:srgbClr val="000000"/>
                </a:solidFill>
                <a:effectLst/>
                <a:latin typeface="Times New Roman" panose="02020603050405020304" pitchFamily="18" charset="0"/>
                <a:ea typeface="Times New Roman" panose="02020603050405020304" pitchFamily="18" charset="0"/>
              </a:rPr>
              <a:t>most appropriate </a:t>
            </a:r>
            <a:r>
              <a:rPr lang="en-KE" sz="4200" dirty="0">
                <a:solidFill>
                  <a:srgbClr val="000000"/>
                </a:solidFill>
                <a:effectLst/>
                <a:latin typeface="Times New Roman" panose="02020603050405020304" pitchFamily="18" charset="0"/>
                <a:ea typeface="Times New Roman" panose="02020603050405020304" pitchFamily="18" charset="0"/>
              </a:rPr>
              <a:t>when group dynamics and collective views on a topic are </a:t>
            </a:r>
            <a:r>
              <a:rPr lang="en-US" sz="4200" dirty="0">
                <a:solidFill>
                  <a:srgbClr val="000000"/>
                </a:solidFill>
                <a:effectLst/>
                <a:latin typeface="Times New Roman" panose="02020603050405020304" pitchFamily="18" charset="0"/>
                <a:ea typeface="Times New Roman" panose="02020603050405020304" pitchFamily="18" charset="0"/>
              </a:rPr>
              <a:t>required</a:t>
            </a:r>
            <a:r>
              <a:rPr lang="en-KE" sz="4200" dirty="0">
                <a:solidFill>
                  <a:srgbClr val="000000"/>
                </a:solidFill>
                <a:effectLst/>
                <a:latin typeface="Times New Roman" panose="02020603050405020304" pitchFamily="18" charset="0"/>
                <a:ea typeface="Times New Roman" panose="02020603050405020304" pitchFamily="18" charset="0"/>
              </a:rPr>
              <a:t>. </a:t>
            </a:r>
            <a:r>
              <a:rPr lang="en-US" sz="4200" dirty="0">
                <a:solidFill>
                  <a:srgbClr val="000000"/>
                </a:solidFill>
                <a:effectLst/>
                <a:latin typeface="Times New Roman" panose="02020603050405020304" pitchFamily="18" charset="0"/>
                <a:ea typeface="Times New Roman" panose="02020603050405020304" pitchFamily="18" charset="0"/>
              </a:rPr>
              <a:t>When considering observation as a data collection method, r</a:t>
            </a:r>
            <a:r>
              <a:rPr lang="en-KE" sz="4200" dirty="0">
                <a:solidFill>
                  <a:srgbClr val="000000"/>
                </a:solidFill>
                <a:effectLst/>
                <a:latin typeface="Times New Roman" panose="02020603050405020304" pitchFamily="18" charset="0"/>
                <a:ea typeface="Times New Roman" panose="02020603050405020304" pitchFamily="18" charset="0"/>
              </a:rPr>
              <a:t>esearchers can be participant-observers to share the experiences of the subject or </a:t>
            </a:r>
            <a:r>
              <a:rPr lang="en-US" sz="4200" dirty="0">
                <a:solidFill>
                  <a:srgbClr val="000000"/>
                </a:solidFill>
                <a:effectLst/>
                <a:latin typeface="Times New Roman" panose="02020603050405020304" pitchFamily="18" charset="0"/>
                <a:ea typeface="Times New Roman" panose="02020603050405020304" pitchFamily="18" charset="0"/>
              </a:rPr>
              <a:t>detached, </a:t>
            </a:r>
            <a:r>
              <a:rPr lang="en-KE" sz="4200" dirty="0">
                <a:solidFill>
                  <a:srgbClr val="000000"/>
                </a:solidFill>
                <a:effectLst/>
                <a:latin typeface="Times New Roman" panose="02020603050405020304" pitchFamily="18" charset="0"/>
                <a:ea typeface="Times New Roman" panose="02020603050405020304" pitchFamily="18" charset="0"/>
              </a:rPr>
              <a:t>non-participant</a:t>
            </a:r>
            <a:r>
              <a:rPr lang="en-US" sz="4200" dirty="0">
                <a:solidFill>
                  <a:srgbClr val="000000"/>
                </a:solidFill>
                <a:effectLst/>
                <a:latin typeface="Times New Roman" panose="02020603050405020304" pitchFamily="18" charset="0"/>
                <a:ea typeface="Times New Roman" panose="02020603050405020304" pitchFamily="18" charset="0"/>
              </a:rPr>
              <a:t> observers. Qualitative data may also be generated through document analysis.</a:t>
            </a:r>
            <a:endParaRPr lang="en-KE" sz="4200" dirty="0">
              <a:effectLst/>
              <a:latin typeface="Times New Roman" panose="02020603050405020304" pitchFamily="18" charset="0"/>
              <a:ea typeface="Times New Roman" panose="02020603050405020304" pitchFamily="18" charset="0"/>
            </a:endParaRPr>
          </a:p>
          <a:p>
            <a:endParaRPr lang="en-KE" dirty="0"/>
          </a:p>
        </p:txBody>
      </p:sp>
      <p:sp>
        <p:nvSpPr>
          <p:cNvPr id="10" name="Title 9">
            <a:extLst>
              <a:ext uri="{FF2B5EF4-FFF2-40B4-BE49-F238E27FC236}">
                <a16:creationId xmlns:a16="http://schemas.microsoft.com/office/drawing/2014/main" id="{08732D16-BBC2-C78B-858B-06BF505488D3}"/>
              </a:ext>
            </a:extLst>
          </p:cNvPr>
          <p:cNvSpPr>
            <a:spLocks noGrp="1"/>
          </p:cNvSpPr>
          <p:nvPr>
            <p:ph type="title"/>
          </p:nvPr>
        </p:nvSpPr>
        <p:spPr/>
        <p:txBody>
          <a:bodyPr/>
          <a:lstStyle/>
          <a:p>
            <a:r>
              <a:rPr lang="en-KE" sz="3200" b="1" dirty="0">
                <a:solidFill>
                  <a:srgbClr val="000000"/>
                </a:solidFill>
                <a:effectLst/>
                <a:latin typeface="Arial" panose="020B0604020202020204" pitchFamily="34" charset="0"/>
                <a:ea typeface="Calibri" panose="020F0502020204030204" pitchFamily="34" charset="0"/>
              </a:rPr>
              <a:t>Data Collection </a:t>
            </a:r>
            <a:r>
              <a:rPr lang="en-US" sz="3200" b="1" dirty="0">
                <a:solidFill>
                  <a:srgbClr val="000000"/>
                </a:solidFill>
                <a:effectLst/>
                <a:latin typeface="Arial" panose="020B0604020202020204" pitchFamily="34" charset="0"/>
                <a:ea typeface="Calibri" panose="020F0502020204030204" pitchFamily="34" charset="0"/>
              </a:rPr>
              <a:t>in Qualitative Research</a:t>
            </a:r>
            <a:r>
              <a:rPr lang="en-KE" sz="3200" dirty="0">
                <a:effectLst/>
              </a:rPr>
              <a:t> </a:t>
            </a:r>
            <a:endParaRPr lang="en-KE" sz="3200" dirty="0"/>
          </a:p>
        </p:txBody>
      </p:sp>
    </p:spTree>
    <p:extLst>
      <p:ext uri="{BB962C8B-B14F-4D97-AF65-F5344CB8AC3E}">
        <p14:creationId xmlns:p14="http://schemas.microsoft.com/office/powerpoint/2010/main" val="888484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67469DC-393C-4BAE-4D21-C87F19B93F47}"/>
              </a:ext>
            </a:extLst>
          </p:cNvPr>
          <p:cNvSpPr>
            <a:spLocks noGrp="1"/>
          </p:cNvSpPr>
          <p:nvPr>
            <p:ph sz="quarter" idx="14"/>
          </p:nvPr>
        </p:nvSpPr>
        <p:spPr>
          <a:xfrm>
            <a:off x="603885" y="620109"/>
            <a:ext cx="10526570" cy="5422367"/>
          </a:xfrm>
        </p:spPr>
        <p:txBody>
          <a:bodyPr/>
          <a:lstStyle/>
          <a:p>
            <a:pPr marL="0" indent="0">
              <a:lnSpc>
                <a:spcPct val="150000"/>
              </a:lnSpc>
              <a:spcBef>
                <a:spcPts val="0"/>
              </a:spcBef>
              <a:buNone/>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Qualitative data is typically generated through: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Interview transcripts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Surveys with open-ended questions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Review</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documents</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emails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notes</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complaints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Audio and video recordings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Compared to quantitative data, which captures structured information, qualitative data is unstructured and has more depth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because it seeks to provide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indepth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information about a topic.</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088225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D45281-5BA3-AE11-699D-1000093C15FE}"/>
              </a:ext>
            </a:extLst>
          </p:cNvPr>
          <p:cNvSpPr>
            <a:spLocks noGrp="1"/>
          </p:cNvSpPr>
          <p:nvPr>
            <p:ph type="title"/>
          </p:nvPr>
        </p:nvSpPr>
        <p:spPr>
          <a:xfrm>
            <a:off x="6821213" y="3552497"/>
            <a:ext cx="4437337" cy="2489979"/>
          </a:xfrm>
        </p:spPr>
        <p:txBody>
          <a:bodyPr/>
          <a:lstStyle/>
          <a:p>
            <a:r>
              <a:rPr lang="en-KE"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What is Qualitative Data</a:t>
            </a:r>
            <a:br>
              <a:rPr lang="en-KE"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Analysis?</a:t>
            </a:r>
            <a:br>
              <a:rPr lang="en-KE" sz="2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KE" sz="2800" dirty="0"/>
          </a:p>
        </p:txBody>
      </p:sp>
      <p:sp>
        <p:nvSpPr>
          <p:cNvPr id="8" name="Content Placeholder 7">
            <a:extLst>
              <a:ext uri="{FF2B5EF4-FFF2-40B4-BE49-F238E27FC236}">
                <a16:creationId xmlns:a16="http://schemas.microsoft.com/office/drawing/2014/main" id="{C67469DC-393C-4BAE-4D21-C87F19B93F47}"/>
              </a:ext>
            </a:extLst>
          </p:cNvPr>
          <p:cNvSpPr>
            <a:spLocks noGrp="1"/>
          </p:cNvSpPr>
          <p:nvPr>
            <p:ph sz="quarter" idx="14"/>
          </p:nvPr>
        </p:nvSpPr>
        <p:spPr>
          <a:xfrm>
            <a:off x="603885" y="462455"/>
            <a:ext cx="6070184" cy="5580022"/>
          </a:xfrm>
        </p:spPr>
        <p:txBody>
          <a:bodyPr>
            <a:normAutofit lnSpcReduction="10000"/>
          </a:bodyPr>
          <a:lstStyle/>
          <a:p>
            <a:pPr marL="0" indent="0" algn="just">
              <a:lnSpc>
                <a:spcPct val="200000"/>
              </a:lnSpc>
              <a:spcBef>
                <a:spcPts val="0"/>
              </a:spcBef>
              <a:buNone/>
            </a:pPr>
            <a:r>
              <a:rPr lang="en-KE" sz="1800" dirty="0">
                <a:solidFill>
                  <a:srgbClr val="000000"/>
                </a:solidFill>
                <a:effectLst/>
                <a:latin typeface="Times New Roman" panose="02020603050405020304" pitchFamily="18" charset="0"/>
                <a:ea typeface="Times New Roman" panose="02020603050405020304" pitchFamily="18" charset="0"/>
              </a:rPr>
              <a:t>Qualitative data analysis is a process of gathering, structuring and interpreting qualitative data to understand what it represents. Qualitative data is non-numerical and unstructured. Qualitative data generally refers to text, such as open-ended responses to survey questions or interviews, but also includes audio, photos and video. </a:t>
            </a:r>
            <a:r>
              <a:rPr lang="en-US" sz="1800" dirty="0">
                <a:solidFill>
                  <a:srgbClr val="000000"/>
                </a:solidFill>
                <a:effectLst/>
                <a:latin typeface="Times New Roman" panose="02020603050405020304" pitchFamily="18" charset="0"/>
                <a:ea typeface="Times New Roman" panose="02020603050405020304" pitchFamily="18" charset="0"/>
              </a:rPr>
              <a:t>For example, an organization can benefit from </a:t>
            </a:r>
            <a:r>
              <a:rPr lang="en-KE" sz="1800" dirty="0">
                <a:solidFill>
                  <a:srgbClr val="000000"/>
                </a:solidFill>
                <a:effectLst/>
                <a:latin typeface="Times New Roman" panose="02020603050405020304" pitchFamily="18" charset="0"/>
                <a:ea typeface="Times New Roman" panose="02020603050405020304" pitchFamily="18" charset="0"/>
              </a:rPr>
              <a:t>qualitative data analysis on customer feedback. </a:t>
            </a:r>
            <a:r>
              <a:rPr lang="en-US" sz="1800" dirty="0">
                <a:solidFill>
                  <a:srgbClr val="000000"/>
                </a:solidFill>
                <a:effectLst/>
                <a:latin typeface="Times New Roman" panose="02020603050405020304" pitchFamily="18" charset="0"/>
                <a:ea typeface="Times New Roman" panose="02020603050405020304" pitchFamily="18" charset="0"/>
              </a:rPr>
              <a:t>In this case,</a:t>
            </a:r>
            <a:r>
              <a:rPr lang="en-KE" sz="1800" dirty="0">
                <a:solidFill>
                  <a:srgbClr val="000000"/>
                </a:solidFill>
                <a:effectLst/>
                <a:latin typeface="Times New Roman" panose="02020603050405020304" pitchFamily="18" charset="0"/>
                <a:ea typeface="Times New Roman" panose="02020603050405020304" pitchFamily="18" charset="0"/>
              </a:rPr>
              <a:t> qualitative data </a:t>
            </a:r>
            <a:r>
              <a:rPr lang="en-US" sz="1800" dirty="0">
                <a:solidFill>
                  <a:srgbClr val="000000"/>
                </a:solidFill>
                <a:effectLst/>
                <a:latin typeface="Times New Roman" panose="02020603050405020304" pitchFamily="18" charset="0"/>
                <a:ea typeface="Times New Roman" panose="02020603050405020304" pitchFamily="18" charset="0"/>
              </a:rPr>
              <a:t>may include</a:t>
            </a:r>
            <a:r>
              <a:rPr lang="en-KE" sz="1800" dirty="0">
                <a:solidFill>
                  <a:srgbClr val="000000"/>
                </a:solidFill>
                <a:effectLst/>
                <a:latin typeface="Times New Roman" panose="02020603050405020304" pitchFamily="18" charset="0"/>
                <a:ea typeface="Times New Roman" panose="02020603050405020304" pitchFamily="18" charset="0"/>
              </a:rPr>
              <a:t> verbatim text data collected from sources such as reviews, complaints, chat messages, customer interviews, or </a:t>
            </a:r>
            <a:r>
              <a:rPr lang="en-US" sz="1800" dirty="0">
                <a:solidFill>
                  <a:srgbClr val="000000"/>
                </a:solidFill>
                <a:effectLst/>
                <a:latin typeface="Times New Roman" panose="02020603050405020304" pitchFamily="18" charset="0"/>
                <a:ea typeface="Times New Roman" panose="02020603050405020304" pitchFamily="18" charset="0"/>
              </a:rPr>
              <a:t>even </a:t>
            </a:r>
            <a:r>
              <a:rPr lang="en-KE" sz="1800" dirty="0">
                <a:solidFill>
                  <a:srgbClr val="000000"/>
                </a:solidFill>
                <a:effectLst/>
                <a:latin typeface="Times New Roman" panose="02020603050405020304" pitchFamily="18" charset="0"/>
                <a:ea typeface="Times New Roman" panose="02020603050405020304" pitchFamily="18" charset="0"/>
              </a:rPr>
              <a:t>social media comments.</a:t>
            </a: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4267940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EB80E67-9D6B-CB14-7782-36682993D1FD}"/>
              </a:ext>
            </a:extLst>
          </p:cNvPr>
          <p:cNvSpPr>
            <a:spLocks noGrp="1"/>
          </p:cNvSpPr>
          <p:nvPr>
            <p:ph type="title"/>
          </p:nvPr>
        </p:nvSpPr>
        <p:spPr>
          <a:xfrm>
            <a:off x="772293" y="216177"/>
            <a:ext cx="9949855" cy="1602113"/>
          </a:xfrm>
        </p:spPr>
        <p:txBody>
          <a:bodyPr/>
          <a:lstStyle/>
          <a:p>
            <a:r>
              <a:rPr lang="en-KE" sz="28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5 steps to doing qualitative data analysis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B6B27E6F-9DC4-B9E2-D5D0-6AC03375BF77}"/>
              </a:ext>
            </a:extLst>
          </p:cNvPr>
          <p:cNvSpPr>
            <a:spLocks noGrp="1"/>
          </p:cNvSpPr>
          <p:nvPr>
            <p:ph sz="quarter" idx="13"/>
          </p:nvPr>
        </p:nvSpPr>
        <p:spPr>
          <a:xfrm>
            <a:off x="987972" y="1818290"/>
            <a:ext cx="9734177" cy="3980732"/>
          </a:xfrm>
        </p:spPr>
        <p:txBody>
          <a:bodyPr/>
          <a:lstStyle/>
          <a:p>
            <a:pPr marL="342900" lvl="0" indent="-342900">
              <a:lnSpc>
                <a:spcPct val="150000"/>
              </a:lnSpc>
              <a:spcBef>
                <a:spcPts val="600"/>
              </a:spcBef>
              <a:buFont typeface="Arial" panose="020B0604020202020204" pitchFamily="34" charset="0"/>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Gathering and collecting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data</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600"/>
              </a:spcBef>
              <a:buFont typeface="Arial" panose="020B0604020202020204" pitchFamily="34" charset="0"/>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Organizing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data</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600"/>
              </a:spcBef>
              <a:buFont typeface="Arial" panose="020B0604020202020204" pitchFamily="34" charset="0"/>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Coding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data</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600"/>
              </a:spcBef>
              <a:buFont typeface="Arial" panose="020B0604020202020204" pitchFamily="34" charset="0"/>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Analyzing the data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600"/>
              </a:spcBef>
              <a:buFont typeface="Arial" panose="020B0604020202020204" pitchFamily="34" charset="0"/>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Reporting on the insights derived from your analysis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27695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DAC3BB2-4080-D807-BB43-FB59283186BE}"/>
              </a:ext>
            </a:extLst>
          </p:cNvPr>
          <p:cNvSpPr>
            <a:spLocks noGrp="1"/>
          </p:cNvSpPr>
          <p:nvPr>
            <p:ph sz="quarter" idx="13"/>
          </p:nvPr>
        </p:nvSpPr>
        <p:spPr>
          <a:xfrm>
            <a:off x="917224" y="662657"/>
            <a:ext cx="10139659" cy="4508433"/>
          </a:xfrm>
        </p:spPr>
        <p:txBody>
          <a:bodyPr>
            <a:normAutofit/>
          </a:bodyPr>
          <a:lstStyle/>
          <a:p>
            <a:pPr marL="342900" indent="-342900">
              <a:lnSpc>
                <a:spcPct val="150000"/>
              </a:lnSpc>
              <a:spcBef>
                <a:spcPts val="0"/>
              </a:spcBef>
              <a:buFont typeface="Arial" panose="020B0604020202020204" pitchFamily="34" charset="0"/>
              <a:buChar char="•"/>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While analyzing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qualitative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data,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researcher’s intent is to make sense of or interpret the meanings that others have of the world</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nSpc>
                <a:spcPct val="150000"/>
              </a:lnSpc>
              <a:spcBef>
                <a:spcPts val="0"/>
              </a:spcBef>
              <a:buFont typeface="Arial" panose="020B0604020202020204" pitchFamily="34" charset="0"/>
              <a:buChar char="•"/>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Since qualitative data analysis is an intuitive and inductive process</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data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analyzed and coded by the researcher while seeking to gain a deeper understanding of the research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findings</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nSpc>
                <a:spcPct val="150000"/>
              </a:lnSpc>
              <a:spcBef>
                <a:spcPts val="0"/>
              </a:spcBef>
              <a:buFont typeface="Arial" panose="020B0604020202020204" pitchFamily="34" charset="0"/>
              <a:buChar char="•"/>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Data interpretation also depends on the researcher’s firsthand experience with the settings, informants or documents reviewed.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14904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ECF459C-4BB2-BCF4-7461-829ED7A490BC}"/>
              </a:ext>
            </a:extLst>
          </p:cNvPr>
          <p:cNvSpPr>
            <a:spLocks noGrp="1"/>
          </p:cNvSpPr>
          <p:nvPr>
            <p:ph sz="quarter" idx="13"/>
          </p:nvPr>
        </p:nvSpPr>
        <p:spPr>
          <a:xfrm>
            <a:off x="746234" y="462454"/>
            <a:ext cx="10851405" cy="5013435"/>
          </a:xfrm>
        </p:spPr>
        <p:txBody>
          <a:bodyPr>
            <a:noAutofit/>
          </a:bodyPr>
          <a:lstStyle/>
          <a:p>
            <a:pPr marL="342900" indent="-342900">
              <a:lnSpc>
                <a:spcPct val="15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rPr>
              <a:t>According to Breen (2006), there are four critical qualities of qualitative data analysis, that is, systematic, verifiable, sequential and continuous. </a:t>
            </a:r>
          </a:p>
          <a:p>
            <a:pPr marL="342900" indent="-342900">
              <a:lnSpc>
                <a:spcPct val="15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rPr>
              <a:t>Analysis is said to be systematic when it follows a prescribed, sequential process and when the analysis strategy is documented, understood and can be clearly articulated. The researcher can describe the process and point to the trail of evidence when asked to explain how they arrived at the analysis. </a:t>
            </a:r>
          </a:p>
          <a:p>
            <a:pPr marL="342900" indent="-342900">
              <a:lnSpc>
                <a:spcPct val="15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rPr>
              <a:t>Analysis is said to be verifiable when it provides similar findings when a different researcher analyses the data. It is natural for human beings to be selective in what they hear because we usually want to confirm our point of view. </a:t>
            </a:r>
            <a:endParaRPr lang="en-KE" dirty="0"/>
          </a:p>
        </p:txBody>
      </p:sp>
    </p:spTree>
    <p:extLst>
      <p:ext uri="{BB962C8B-B14F-4D97-AF65-F5344CB8AC3E}">
        <p14:creationId xmlns:p14="http://schemas.microsoft.com/office/powerpoint/2010/main" val="397743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CCE1806-7EDB-799A-1640-39FED102DD97}"/>
              </a:ext>
            </a:extLst>
          </p:cNvPr>
          <p:cNvSpPr>
            <a:spLocks noGrp="1"/>
          </p:cNvSpPr>
          <p:nvPr>
            <p:ph sz="quarter" idx="13"/>
          </p:nvPr>
        </p:nvSpPr>
        <p:spPr>
          <a:xfrm>
            <a:off x="945932" y="815522"/>
            <a:ext cx="10651708" cy="4292505"/>
          </a:xfrm>
        </p:spPr>
        <p:txBody>
          <a:bodyPr>
            <a:normAutofit lnSpcReduction="10000"/>
          </a:bodyPr>
          <a:lstStyle/>
          <a:p>
            <a:pPr marL="342900" indent="-34290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Consequently, we tend to avoid or miss information that causes us to experience some form of dissonance or that which we don’t understand. </a:t>
            </a:r>
          </a:p>
          <a:p>
            <a:pPr marL="342900" indent="-34290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Various factors such as our experiences, background and training are bound to influence our attention to what is around us, that is known as selective perception. </a:t>
            </a:r>
          </a:p>
          <a:p>
            <a:pPr marL="342900" indent="-34290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Verification in analysis helps to prevent this from taking place. </a:t>
            </a:r>
          </a:p>
          <a:p>
            <a:pPr marL="342900" indent="-34290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Verification of data requires that the researcher is able to provide sufficient data, including field notes and recordings done during the data gathering process.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73961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2FCAB97-77FA-E18F-554D-FF429BB8DB5C}"/>
              </a:ext>
            </a:extLst>
          </p:cNvPr>
          <p:cNvSpPr>
            <a:spLocks noGrp="1"/>
          </p:cNvSpPr>
          <p:nvPr>
            <p:ph sz="quarter" idx="13"/>
          </p:nvPr>
        </p:nvSpPr>
        <p:spPr>
          <a:xfrm>
            <a:off x="1408386" y="578069"/>
            <a:ext cx="10189254" cy="5276193"/>
          </a:xfrm>
        </p:spPr>
        <p:txBody>
          <a:bodyPr>
            <a:normAutofit/>
          </a:bodyPr>
          <a:lstStyle/>
          <a:p>
            <a:pPr algn="just">
              <a:lnSpc>
                <a:spcPct val="15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Analysis is considered a sequential process or an evolving process of enlightenment. Good analysis begins with good planning, recruiting, questioning and moderating. The researcher asks questions such as: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What is the configuration of the group?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What are the qualities of the FGD members?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 were the participants identified and recruited? </a:t>
            </a:r>
          </a:p>
          <a:p>
            <a:pPr algn="just">
              <a:lnSpc>
                <a:spcPct val="15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therefore important that the questions are written with analysis in mind right from the beginning.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96320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CC24AAA-F836-9C3C-1473-29504A14E88C}"/>
              </a:ext>
            </a:extLst>
          </p:cNvPr>
          <p:cNvSpPr>
            <a:spLocks noGrp="1"/>
          </p:cNvSpPr>
          <p:nvPr>
            <p:ph sz="quarter" idx="13"/>
          </p:nvPr>
        </p:nvSpPr>
        <p:spPr>
          <a:xfrm>
            <a:off x="1019504" y="815523"/>
            <a:ext cx="10578136" cy="3767542"/>
          </a:xfrm>
        </p:spPr>
        <p:txBody>
          <a:bodyPr/>
          <a:lstStyle/>
          <a:p>
            <a:pPr marL="342900" indent="-342900">
              <a:lnSpc>
                <a:spcPct val="150000"/>
              </a:lnSpc>
              <a:spcBef>
                <a:spcPts val="0"/>
              </a:spcBef>
              <a:buFont typeface="Arial" panose="020B0604020202020204" pitchFamily="34" charset="0"/>
              <a:buChar char="•"/>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Qualitative analysis is continuous and clearly distinct from quantitative analysis because unlike in quantitative data analysis, qualitative data analysis does not have to wait until all the data has been gathered, it begins immediately and continues as the data gathering process is still going on. </a:t>
            </a:r>
          </a:p>
          <a:p>
            <a:pPr marL="342900" indent="-342900">
              <a:lnSpc>
                <a:spcPct val="150000"/>
              </a:lnSpc>
              <a:spcBef>
                <a:spcPts val="0"/>
              </a:spcBef>
              <a:buFont typeface="Arial" panose="020B0604020202020204" pitchFamily="34" charset="0"/>
              <a:buChar char="•"/>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two processes run concurrently, and this provides an opportunity to gather better quality data.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98751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194B3FA-7290-24FF-E628-C4FB53E08EB4}"/>
              </a:ext>
            </a:extLst>
          </p:cNvPr>
          <p:cNvSpPr>
            <a:spLocks noGrp="1"/>
          </p:cNvSpPr>
          <p:nvPr>
            <p:ph sz="quarter" idx="13"/>
          </p:nvPr>
        </p:nvSpPr>
        <p:spPr>
          <a:xfrm>
            <a:off x="1219200" y="483476"/>
            <a:ext cx="10378439" cy="5507421"/>
          </a:xfrm>
        </p:spPr>
        <p:txBody>
          <a:bodyPr>
            <a:normAutofit/>
          </a:bodyPr>
          <a:lstStyle/>
          <a:p>
            <a:pPr>
              <a:lnSpc>
                <a:spcPct val="200000"/>
              </a:lnSpc>
            </a:pPr>
            <a:r>
              <a:rPr lang="en-US" b="1" dirty="0">
                <a:solidFill>
                  <a:srgbClr val="000000"/>
                </a:solidFill>
                <a:effectLst/>
                <a:latin typeface="Arial" panose="020B0604020202020204" pitchFamily="34" charset="0"/>
                <a:ea typeface="Times New Roman" panose="02020603050405020304" pitchFamily="18" charset="0"/>
              </a:rPr>
              <a:t>Qualitative Data Analysis and Presentation Methods</a:t>
            </a:r>
            <a:r>
              <a:rPr lang="en-KE" dirty="0">
                <a:effectLst/>
              </a:rPr>
              <a:t> </a:t>
            </a:r>
          </a:p>
          <a:p>
            <a:pPr>
              <a:lnSpc>
                <a:spcPct val="200000"/>
              </a:lnSpc>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Let us now look at some of the data analysis methods that a researcher can use when carrying out qualitative research:</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Bef>
                <a:spcPts val="200"/>
              </a:spcBef>
            </a:pPr>
            <a:r>
              <a:rPr lang="en-KE"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Content Analysis</a:t>
            </a:r>
            <a:endParaRPr lang="en-KE"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l">
              <a:lnSpc>
                <a:spcPct val="200000"/>
              </a:lnSpc>
            </a:pPr>
            <a:r>
              <a:rPr lang="en-KE" dirty="0">
                <a:solidFill>
                  <a:srgbClr val="000000"/>
                </a:solidFill>
                <a:effectLst/>
                <a:latin typeface="Times New Roman" panose="02020603050405020304" pitchFamily="18" charset="0"/>
                <a:ea typeface="Times New Roman" panose="02020603050405020304" pitchFamily="18" charset="0"/>
              </a:rPr>
              <a:t>Content analysis is </a:t>
            </a:r>
            <a:r>
              <a:rPr lang="en-US" dirty="0">
                <a:solidFill>
                  <a:srgbClr val="000000"/>
                </a:solidFill>
                <a:effectLst/>
                <a:latin typeface="Times New Roman" panose="02020603050405020304" pitchFamily="18" charset="0"/>
                <a:ea typeface="Times New Roman" panose="02020603050405020304" pitchFamily="18" charset="0"/>
              </a:rPr>
              <a:t>a data analysis method that is </a:t>
            </a:r>
            <a:r>
              <a:rPr lang="en-KE" dirty="0">
                <a:solidFill>
                  <a:srgbClr val="000000"/>
                </a:solidFill>
                <a:effectLst/>
                <a:latin typeface="Times New Roman" panose="02020603050405020304" pitchFamily="18" charset="0"/>
                <a:ea typeface="Times New Roman" panose="02020603050405020304" pitchFamily="18" charset="0"/>
              </a:rPr>
              <a:t>used to identify the patterns that emerge from text, by grouping content into words, concepts, and themes. Content analysis is </a:t>
            </a:r>
            <a:r>
              <a:rPr lang="en-US" dirty="0">
                <a:solidFill>
                  <a:srgbClr val="000000"/>
                </a:solidFill>
                <a:effectLst/>
                <a:latin typeface="Times New Roman" panose="02020603050405020304" pitchFamily="18" charset="0"/>
                <a:ea typeface="Times New Roman" panose="02020603050405020304" pitchFamily="18" charset="0"/>
              </a:rPr>
              <a:t>therefore </a:t>
            </a:r>
            <a:r>
              <a:rPr lang="en-KE" dirty="0">
                <a:solidFill>
                  <a:srgbClr val="000000"/>
                </a:solidFill>
                <a:effectLst/>
                <a:latin typeface="Times New Roman" panose="02020603050405020304" pitchFamily="18" charset="0"/>
                <a:ea typeface="Times New Roman" panose="02020603050405020304" pitchFamily="18" charset="0"/>
              </a:rPr>
              <a:t>useful </a:t>
            </a:r>
            <a:r>
              <a:rPr lang="en-US" dirty="0">
                <a:solidFill>
                  <a:srgbClr val="000000"/>
                </a:solidFill>
                <a:effectLst/>
                <a:latin typeface="Times New Roman" panose="02020603050405020304" pitchFamily="18" charset="0"/>
                <a:ea typeface="Times New Roman" panose="02020603050405020304" pitchFamily="18" charset="0"/>
              </a:rPr>
              <a:t>when quantifying</a:t>
            </a:r>
            <a:r>
              <a:rPr lang="en-KE" dirty="0">
                <a:solidFill>
                  <a:srgbClr val="000000"/>
                </a:solidFill>
                <a:effectLst/>
                <a:latin typeface="Times New Roman" panose="02020603050405020304" pitchFamily="18" charset="0"/>
                <a:ea typeface="Times New Roman" panose="02020603050405020304" pitchFamily="18" charset="0"/>
              </a:rPr>
              <a:t> the relationship between all of the grouped content. Thematic analysis is a part of the content analysis.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316420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74D1BCB-EC75-804E-950B-A58310905A96}"/>
              </a:ext>
            </a:extLst>
          </p:cNvPr>
          <p:cNvSpPr>
            <a:spLocks noGrp="1"/>
          </p:cNvSpPr>
          <p:nvPr>
            <p:ph sz="quarter" idx="13"/>
          </p:nvPr>
        </p:nvSpPr>
        <p:spPr>
          <a:xfrm>
            <a:off x="1439918" y="809297"/>
            <a:ext cx="10157722" cy="3972910"/>
          </a:xfrm>
        </p:spPr>
        <p:txBody>
          <a:bodyPr/>
          <a:lstStyle/>
          <a:p>
            <a:pPr>
              <a:lnSpc>
                <a:spcPct val="200000"/>
              </a:lnSpc>
              <a:spcBef>
                <a:spcPts val="200"/>
              </a:spcBef>
            </a:pPr>
            <a:r>
              <a:rPr lang="en-KE"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Narrative Analysis</a:t>
            </a:r>
            <a:endParaRPr lang="en-KE"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l">
              <a:lnSpc>
                <a:spcPct val="200000"/>
              </a:lnSpc>
            </a:pPr>
            <a:r>
              <a:rPr lang="en-KE" dirty="0">
                <a:solidFill>
                  <a:srgbClr val="000000"/>
                </a:solidFill>
                <a:effectLst/>
                <a:latin typeface="Times New Roman" panose="02020603050405020304" pitchFamily="18" charset="0"/>
                <a:ea typeface="Times New Roman" panose="02020603050405020304" pitchFamily="18" charset="0"/>
              </a:rPr>
              <a:t>Narrative analysis focuses on the stories people tell and the language they use to make sense of them.  It is particularly useful in qualitative research methods where customer stories are used to get a deep understanding of customers’ perspectives on a specific issue. A narrative analysis might enable us to summarize the outcomes of a focused case study.</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18265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11A32F1-B836-E01A-5DEC-8DF1A29D9F60}"/>
              </a:ext>
            </a:extLst>
          </p:cNvPr>
          <p:cNvSpPr>
            <a:spLocks noGrp="1"/>
          </p:cNvSpPr>
          <p:nvPr>
            <p:ph sz="quarter" idx="13"/>
          </p:nvPr>
        </p:nvSpPr>
        <p:spPr>
          <a:xfrm>
            <a:off x="1240222" y="861847"/>
            <a:ext cx="10357418" cy="4414345"/>
          </a:xfrm>
        </p:spPr>
        <p:txBody>
          <a:bodyPr/>
          <a:lstStyle/>
          <a:p>
            <a:pPr>
              <a:lnSpc>
                <a:spcPct val="200000"/>
              </a:lnSpc>
              <a:spcBef>
                <a:spcPts val="200"/>
              </a:spcBef>
            </a:pPr>
            <a:r>
              <a:rPr lang="en-KE"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Discourse Analysis</a:t>
            </a:r>
            <a:endParaRPr lang="en-KE"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l">
              <a:lnSpc>
                <a:spcPct val="200000"/>
              </a:lnSpc>
            </a:pPr>
            <a:r>
              <a:rPr lang="en-KE" dirty="0">
                <a:solidFill>
                  <a:srgbClr val="000000"/>
                </a:solidFill>
                <a:effectLst/>
                <a:latin typeface="Times New Roman" panose="02020603050405020304" pitchFamily="18" charset="0"/>
                <a:ea typeface="Times New Roman" panose="02020603050405020304" pitchFamily="18" charset="0"/>
              </a:rPr>
              <a:t>Discourse analysis is used to get a thorough understanding of the political, cultural and power dynamics that exist in specific situations.  The focus of discourse analysis here is on the way people express themselves in different social contexts. </a:t>
            </a:r>
            <a:r>
              <a:rPr lang="en-US" dirty="0">
                <a:solidFill>
                  <a:srgbClr val="000000"/>
                </a:solidFill>
                <a:effectLst/>
                <a:latin typeface="Times New Roman" panose="02020603050405020304" pitchFamily="18" charset="0"/>
                <a:ea typeface="Times New Roman" panose="02020603050405020304" pitchFamily="18" charset="0"/>
              </a:rPr>
              <a:t>For example, researcher may use dis</a:t>
            </a:r>
            <a:r>
              <a:rPr lang="en-KE" dirty="0">
                <a:solidFill>
                  <a:srgbClr val="000000"/>
                </a:solidFill>
                <a:effectLst/>
                <a:latin typeface="Times New Roman" panose="02020603050405020304" pitchFamily="18" charset="0"/>
                <a:ea typeface="Times New Roman" panose="02020603050405020304" pitchFamily="18" charset="0"/>
              </a:rPr>
              <a:t>course analysis to understand why a group of people feel the way they do about a brand or product.</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659370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5F8B23E-83CB-EEF7-F95E-17564A3BE9AD}"/>
              </a:ext>
            </a:extLst>
          </p:cNvPr>
          <p:cNvSpPr>
            <a:spLocks noGrp="1"/>
          </p:cNvSpPr>
          <p:nvPr>
            <p:ph sz="quarter" idx="13"/>
          </p:nvPr>
        </p:nvSpPr>
        <p:spPr>
          <a:xfrm>
            <a:off x="2785242" y="584004"/>
            <a:ext cx="8812398" cy="5196685"/>
          </a:xfrm>
        </p:spPr>
        <p:txBody>
          <a:bodyPr/>
          <a:lstStyle/>
          <a:p>
            <a:pPr>
              <a:lnSpc>
                <a:spcPct val="200000"/>
              </a:lnSpc>
              <a:spcBef>
                <a:spcPts val="200"/>
              </a:spcBef>
            </a:pPr>
            <a:r>
              <a:rPr lang="en-KE"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Thematic Analysis</a:t>
            </a:r>
            <a:endParaRPr lang="en-KE"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l">
              <a:lnSpc>
                <a:spcPct val="200000"/>
              </a:lnSpc>
            </a:pPr>
            <a:r>
              <a:rPr lang="en-KE" dirty="0">
                <a:solidFill>
                  <a:srgbClr val="000000"/>
                </a:solidFill>
                <a:effectLst/>
                <a:latin typeface="Times New Roman" panose="02020603050405020304" pitchFamily="18" charset="0"/>
                <a:ea typeface="Times New Roman" panose="02020603050405020304" pitchFamily="18" charset="0"/>
              </a:rPr>
              <a:t>Thematic analysis is used to deduce the meaning behind the words people use. This is accomplished by </a:t>
            </a:r>
            <a:r>
              <a:rPr lang="en-US" dirty="0">
                <a:solidFill>
                  <a:srgbClr val="000000"/>
                </a:solidFill>
                <a:effectLst/>
                <a:latin typeface="Times New Roman" panose="02020603050405020304" pitchFamily="18" charset="0"/>
                <a:ea typeface="Times New Roman" panose="02020603050405020304" pitchFamily="18" charset="0"/>
              </a:rPr>
              <a:t>establishing</a:t>
            </a:r>
            <a:r>
              <a:rPr lang="en-KE" dirty="0">
                <a:solidFill>
                  <a:srgbClr val="000000"/>
                </a:solidFill>
                <a:effectLst/>
                <a:latin typeface="Times New Roman" panose="02020603050405020304" pitchFamily="18" charset="0"/>
                <a:ea typeface="Times New Roman" panose="02020603050405020304" pitchFamily="18" charset="0"/>
              </a:rPr>
              <a:t> themes in text</a:t>
            </a:r>
            <a:r>
              <a:rPr lang="en-US" dirty="0">
                <a:solidFill>
                  <a:srgbClr val="000000"/>
                </a:solidFill>
                <a:effectLst/>
                <a:latin typeface="Times New Roman" panose="02020603050405020304" pitchFamily="18" charset="0"/>
                <a:ea typeface="Times New Roman" panose="02020603050405020304" pitchFamily="18" charset="0"/>
              </a:rPr>
              <a:t> that appear to be repeated</a:t>
            </a:r>
            <a:r>
              <a:rPr lang="en-KE" dirty="0">
                <a:solidFill>
                  <a:srgbClr val="000000"/>
                </a:solidFill>
                <a:effectLst/>
                <a:latin typeface="Times New Roman" panose="02020603050405020304" pitchFamily="18" charset="0"/>
                <a:ea typeface="Times New Roman" panose="02020603050405020304" pitchFamily="18" charset="0"/>
              </a:rPr>
              <a:t>. These meaningful themes reveal key insights into data</a:t>
            </a:r>
            <a:r>
              <a:rPr lang="en-US" dirty="0">
                <a:solidFill>
                  <a:srgbClr val="000000"/>
                </a:solidFill>
                <a:effectLst/>
                <a:latin typeface="Times New Roman" panose="02020603050405020304" pitchFamily="18" charset="0"/>
                <a:ea typeface="Times New Roman" panose="02020603050405020304" pitchFamily="18" charset="0"/>
              </a:rPr>
              <a:t>. </a:t>
            </a:r>
            <a:r>
              <a:rPr lang="en-KE" dirty="0">
                <a:solidFill>
                  <a:srgbClr val="000000"/>
                </a:solidFill>
                <a:effectLst/>
                <a:latin typeface="Times New Roman" panose="02020603050405020304" pitchFamily="18" charset="0"/>
                <a:ea typeface="Times New Roman" panose="02020603050405020304" pitchFamily="18" charset="0"/>
              </a:rPr>
              <a:t>Often, the outcome of thematic analysis is a code frame that captures themes in terms of codes, also called categories. </a:t>
            </a:r>
            <a:r>
              <a:rPr lang="en-US" dirty="0">
                <a:solidFill>
                  <a:srgbClr val="000000"/>
                </a:solidFill>
                <a:effectLst/>
                <a:latin typeface="Times New Roman" panose="02020603050405020304" pitchFamily="18" charset="0"/>
                <a:ea typeface="Times New Roman" panose="02020603050405020304" pitchFamily="18" charset="0"/>
              </a:rPr>
              <a:t>In essence, </a:t>
            </a:r>
            <a:r>
              <a:rPr lang="en-KE" dirty="0">
                <a:solidFill>
                  <a:srgbClr val="000000"/>
                </a:solidFill>
                <a:effectLst/>
                <a:latin typeface="Times New Roman" panose="02020603050405020304" pitchFamily="18" charset="0"/>
                <a:ea typeface="Times New Roman" panose="02020603050405020304" pitchFamily="18" charset="0"/>
              </a:rPr>
              <a:t>the process of thematic analysis is also </a:t>
            </a:r>
            <a:r>
              <a:rPr lang="en-US" dirty="0">
                <a:solidFill>
                  <a:srgbClr val="000000"/>
                </a:solidFill>
                <a:effectLst/>
                <a:latin typeface="Times New Roman" panose="02020603050405020304" pitchFamily="18" charset="0"/>
                <a:ea typeface="Times New Roman" panose="02020603050405020304" pitchFamily="18" charset="0"/>
              </a:rPr>
              <a:t>known</a:t>
            </a:r>
            <a:r>
              <a:rPr lang="en-KE" dirty="0">
                <a:solidFill>
                  <a:srgbClr val="000000"/>
                </a:solidFill>
                <a:effectLst/>
                <a:latin typeface="Times New Roman" panose="02020603050405020304" pitchFamily="18" charset="0"/>
                <a:ea typeface="Times New Roman" panose="02020603050405020304" pitchFamily="18" charset="0"/>
              </a:rPr>
              <a:t> as </a:t>
            </a:r>
            <a:r>
              <a:rPr lang="en-KE" b="1" dirty="0">
                <a:solidFill>
                  <a:srgbClr val="000000"/>
                </a:solidFill>
                <a:effectLst/>
                <a:latin typeface="Times New Roman" panose="02020603050405020304" pitchFamily="18" charset="0"/>
                <a:ea typeface="Times New Roman" panose="02020603050405020304" pitchFamily="18" charset="0"/>
              </a:rPr>
              <a:t>coding</a:t>
            </a:r>
            <a:r>
              <a:rPr lang="en-US" b="1" dirty="0">
                <a:solidFill>
                  <a:srgbClr val="000000"/>
                </a:solidFill>
                <a:effectLst/>
                <a:latin typeface="Times New Roman" panose="02020603050405020304" pitchFamily="18" charset="0"/>
                <a:ea typeface="Times New Roman" panose="02020603050405020304" pitchFamily="18" charset="0"/>
              </a:rPr>
              <a:t>.</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411477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4960F93-55D0-68A1-83B7-B2CEF6A82B86}"/>
              </a:ext>
            </a:extLst>
          </p:cNvPr>
          <p:cNvSpPr>
            <a:spLocks noGrp="1"/>
          </p:cNvSpPr>
          <p:nvPr>
            <p:ph sz="quarter" idx="13"/>
          </p:nvPr>
        </p:nvSpPr>
        <p:spPr>
          <a:xfrm>
            <a:off x="2816772" y="584005"/>
            <a:ext cx="8780867" cy="3999060"/>
          </a:xfrm>
        </p:spPr>
        <p:txBody>
          <a:bodyPr/>
          <a:lstStyle/>
          <a:p>
            <a:endParaRPr lang="en-US" sz="1800" dirty="0">
              <a:solidFill>
                <a:srgbClr val="000000"/>
              </a:solidFill>
              <a:effectLst/>
              <a:latin typeface="Times New Roman" panose="02020603050405020304" pitchFamily="18" charset="0"/>
              <a:ea typeface="Times New Roman" panose="02020603050405020304" pitchFamily="18" charset="0"/>
            </a:endParaRPr>
          </a:p>
          <a:p>
            <a:pPr>
              <a:lnSpc>
                <a:spcPct val="200000"/>
              </a:lnSpc>
              <a:spcBef>
                <a:spcPts val="0"/>
              </a:spcBef>
            </a:pPr>
            <a:r>
              <a:rPr lang="en-US" sz="2200" b="1" dirty="0">
                <a:solidFill>
                  <a:srgbClr val="000000"/>
                </a:solidFill>
                <a:latin typeface="Times New Roman" panose="02020603050405020304" pitchFamily="18" charset="0"/>
                <a:ea typeface="Times New Roman" panose="02020603050405020304" pitchFamily="18" charset="0"/>
              </a:rPr>
              <a:t>Thematic Analysis Framework</a:t>
            </a:r>
          </a:p>
          <a:p>
            <a:pPr>
              <a:lnSpc>
                <a:spcPct val="200000"/>
              </a:lnSpc>
              <a:spcBef>
                <a:spcPts val="0"/>
              </a:spcBef>
            </a:pPr>
            <a:r>
              <a:rPr lang="en-US" sz="2200" dirty="0">
                <a:solidFill>
                  <a:srgbClr val="000000"/>
                </a:solidFill>
                <a:effectLst/>
                <a:latin typeface="Times New Roman" panose="02020603050405020304" pitchFamily="18" charset="0"/>
                <a:ea typeface="Times New Roman" panose="02020603050405020304" pitchFamily="18" charset="0"/>
              </a:rPr>
              <a:t>As mentioned,</a:t>
            </a:r>
            <a:r>
              <a:rPr lang="en-US" sz="2200" b="1" dirty="0">
                <a:solidFill>
                  <a:srgbClr val="000000"/>
                </a:solidFill>
                <a:effectLst/>
                <a:latin typeface="Times New Roman" panose="02020603050405020304" pitchFamily="18" charset="0"/>
                <a:ea typeface="Times New Roman" panose="02020603050405020304" pitchFamily="18" charset="0"/>
              </a:rPr>
              <a:t> </a:t>
            </a:r>
            <a:r>
              <a:rPr lang="en-GB" sz="2200" dirty="0">
                <a:solidFill>
                  <a:srgbClr val="000000"/>
                </a:solidFill>
                <a:effectLst/>
                <a:latin typeface="Times New Roman" panose="02020603050405020304" pitchFamily="18" charset="0"/>
                <a:ea typeface="Calibri" panose="020F0502020204030204" pitchFamily="34" charset="0"/>
              </a:rPr>
              <a:t>thematic analysis involves identifying emerging themes in the data generated. Braun and Clarke (2006) developed a six-step framework of Thematic Analysis.  A modified adaptation of this framework is presented below:</a:t>
            </a:r>
            <a:endParaRPr lang="en-KE" sz="22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064926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18DF335C-BAE3-3B37-645F-D17421469D77}"/>
              </a:ext>
            </a:extLst>
          </p:cNvPr>
          <p:cNvGraphicFramePr>
            <a:graphicFrameLocks noGrp="1"/>
          </p:cNvGraphicFramePr>
          <p:nvPr>
            <p:ph sz="quarter" idx="13"/>
            <p:extLst>
              <p:ext uri="{D42A27DB-BD31-4B8C-83A1-F6EECF244321}">
                <p14:modId xmlns:p14="http://schemas.microsoft.com/office/powerpoint/2010/main" val="1992070552"/>
              </p:ext>
            </p:extLst>
          </p:nvPr>
        </p:nvGraphicFramePr>
        <p:xfrm>
          <a:off x="2984938" y="457200"/>
          <a:ext cx="8492359" cy="6017170"/>
        </p:xfrm>
        <a:graphic>
          <a:graphicData uri="http://schemas.openxmlformats.org/drawingml/2006/table">
            <a:tbl>
              <a:tblPr firstRow="1" firstCol="1" bandRow="1">
                <a:tableStyleId>{8A107856-5554-42FB-B03E-39F5DBC370BA}</a:tableStyleId>
              </a:tblPr>
              <a:tblGrid>
                <a:gridCol w="525000">
                  <a:extLst>
                    <a:ext uri="{9D8B030D-6E8A-4147-A177-3AD203B41FA5}">
                      <a16:colId xmlns:a16="http://schemas.microsoft.com/office/drawing/2014/main" val="3808388963"/>
                    </a:ext>
                  </a:extLst>
                </a:gridCol>
                <a:gridCol w="1854317">
                  <a:extLst>
                    <a:ext uri="{9D8B030D-6E8A-4147-A177-3AD203B41FA5}">
                      <a16:colId xmlns:a16="http://schemas.microsoft.com/office/drawing/2014/main" val="107313000"/>
                    </a:ext>
                  </a:extLst>
                </a:gridCol>
                <a:gridCol w="6113042">
                  <a:extLst>
                    <a:ext uri="{9D8B030D-6E8A-4147-A177-3AD203B41FA5}">
                      <a16:colId xmlns:a16="http://schemas.microsoft.com/office/drawing/2014/main" val="2942746742"/>
                    </a:ext>
                  </a:extLst>
                </a:gridCol>
              </a:tblGrid>
              <a:tr h="315791">
                <a:tc>
                  <a:txBody>
                    <a:bodyPr/>
                    <a:lstStyle/>
                    <a:p>
                      <a:pPr>
                        <a:lnSpc>
                          <a:spcPct val="200000"/>
                        </a:lnSpc>
                      </a:pPr>
                      <a:r>
                        <a:rPr lang="en-GB" sz="800">
                          <a:effectLst/>
                        </a:rPr>
                        <a:t> </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dirty="0">
                          <a:effectLst/>
                        </a:rPr>
                        <a:t>Stage</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a:effectLst/>
                        </a:rPr>
                        <a:t>Activity</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1365101406"/>
                  </a:ext>
                </a:extLst>
              </a:tr>
              <a:tr h="315791">
                <a:tc>
                  <a:txBody>
                    <a:bodyPr/>
                    <a:lstStyle/>
                    <a:p>
                      <a:pPr>
                        <a:lnSpc>
                          <a:spcPct val="200000"/>
                        </a:lnSpc>
                      </a:pPr>
                      <a:r>
                        <a:rPr lang="en-GB" sz="800">
                          <a:effectLst/>
                        </a:rPr>
                        <a:t>1.</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dirty="0">
                          <a:effectLst/>
                        </a:rPr>
                        <a:t>Transcription </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gn="just">
                        <a:lnSpc>
                          <a:spcPct val="200000"/>
                        </a:lnSpc>
                      </a:pPr>
                      <a:r>
                        <a:rPr lang="en-GB" sz="1200">
                          <a:effectLst/>
                        </a:rPr>
                        <a:t>All the interviews and FGDs were transcribed verbatim.</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2206531098"/>
                  </a:ext>
                </a:extLst>
              </a:tr>
              <a:tr h="1420867">
                <a:tc>
                  <a:txBody>
                    <a:bodyPr/>
                    <a:lstStyle/>
                    <a:p>
                      <a:pPr>
                        <a:lnSpc>
                          <a:spcPct val="200000"/>
                        </a:lnSpc>
                      </a:pPr>
                      <a:r>
                        <a:rPr lang="en-GB" sz="800">
                          <a:effectLst/>
                        </a:rPr>
                        <a:t>2.</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a:effectLst/>
                        </a:rPr>
                        <a:t>Familiarisation </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gn="just">
                        <a:lnSpc>
                          <a:spcPct val="200000"/>
                        </a:lnSpc>
                      </a:pPr>
                      <a:r>
                        <a:rPr lang="en-GB" sz="1200" dirty="0">
                          <a:effectLst/>
                        </a:rPr>
                        <a:t>Reading the transcribed data to familiarise oneself with it and to ensure that it was a true representation of the contents of the interviews. The document is also cleaned by eliminating repetition and to ensure accuracy.</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1056068810"/>
                  </a:ext>
                </a:extLst>
              </a:tr>
              <a:tr h="1052509">
                <a:tc>
                  <a:txBody>
                    <a:bodyPr/>
                    <a:lstStyle/>
                    <a:p>
                      <a:pPr>
                        <a:lnSpc>
                          <a:spcPct val="200000"/>
                        </a:lnSpc>
                      </a:pPr>
                      <a:r>
                        <a:rPr lang="en-GB" sz="800">
                          <a:effectLst/>
                        </a:rPr>
                        <a:t>3.</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a:effectLst/>
                        </a:rPr>
                        <a:t>Initial code generation </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gn="just">
                        <a:lnSpc>
                          <a:spcPct val="200000"/>
                        </a:lnSpc>
                      </a:pPr>
                      <a:r>
                        <a:rPr lang="en-GB" sz="1200" dirty="0">
                          <a:effectLst/>
                        </a:rPr>
                        <a:t>This involves re-reading the transcriptions in order to have a better understanding of the data and searching for meanings and patterns within the data.</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537394266"/>
                  </a:ext>
                </a:extLst>
              </a:tr>
              <a:tr h="1052509">
                <a:tc>
                  <a:txBody>
                    <a:bodyPr/>
                    <a:lstStyle/>
                    <a:p>
                      <a:pPr>
                        <a:lnSpc>
                          <a:spcPct val="200000"/>
                        </a:lnSpc>
                      </a:pPr>
                      <a:r>
                        <a:rPr lang="en-GB" sz="800">
                          <a:effectLst/>
                        </a:rPr>
                        <a:t>4.</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a:effectLst/>
                        </a:rPr>
                        <a:t>Searching for themes </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gn="just">
                        <a:lnSpc>
                          <a:spcPct val="200000"/>
                        </a:lnSpc>
                      </a:pPr>
                      <a:r>
                        <a:rPr lang="en-GB" sz="1200" dirty="0">
                          <a:effectLst/>
                        </a:rPr>
                        <a:t>The initial coding was followed by grouping the codes into potential themes and ensuring that there is a coherent pattern in each of the themes.</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2092479343"/>
                  </a:ext>
                </a:extLst>
              </a:tr>
              <a:tr h="1052509">
                <a:tc>
                  <a:txBody>
                    <a:bodyPr/>
                    <a:lstStyle/>
                    <a:p>
                      <a:pPr>
                        <a:lnSpc>
                          <a:spcPct val="200000"/>
                        </a:lnSpc>
                      </a:pPr>
                      <a:r>
                        <a:rPr lang="en-GB" sz="800">
                          <a:effectLst/>
                        </a:rPr>
                        <a:t>5.</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a:effectLst/>
                        </a:rPr>
                        <a:t>Defining and naming themes </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gn="just">
                        <a:lnSpc>
                          <a:spcPct val="200000"/>
                        </a:lnSpc>
                      </a:pPr>
                      <a:r>
                        <a:rPr lang="en-GB" sz="1200" dirty="0">
                          <a:effectLst/>
                        </a:rPr>
                        <a:t>The themes were then defined by identifying and telling the story for each theme. Sub-themes were also identified from within the themes.</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534545983"/>
                  </a:ext>
                </a:extLst>
              </a:tr>
              <a:tr h="807194">
                <a:tc>
                  <a:txBody>
                    <a:bodyPr/>
                    <a:lstStyle/>
                    <a:p>
                      <a:pPr>
                        <a:lnSpc>
                          <a:spcPct val="200000"/>
                        </a:lnSpc>
                      </a:pPr>
                      <a:r>
                        <a:rPr lang="en-GB" sz="800">
                          <a:effectLst/>
                        </a:rPr>
                        <a:t>6.</a:t>
                      </a:r>
                      <a:endParaRPr lang="en-KE" sz="8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a:effectLst/>
                        </a:rPr>
                        <a:t>Producing the report </a:t>
                      </a:r>
                      <a:endParaRPr lang="en-KE" sz="120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tc>
                  <a:txBody>
                    <a:bodyPr/>
                    <a:lstStyle/>
                    <a:p>
                      <a:pPr>
                        <a:lnSpc>
                          <a:spcPct val="200000"/>
                        </a:lnSpc>
                      </a:pPr>
                      <a:r>
                        <a:rPr lang="en-GB" sz="1200" dirty="0">
                          <a:effectLst/>
                        </a:rPr>
                        <a:t>This entailed the final part of the analysis and write-up of the report.</a:t>
                      </a:r>
                      <a:endParaRPr lang="en-KE"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6859" marR="46859" marT="0" marB="0"/>
                </a:tc>
                <a:extLst>
                  <a:ext uri="{0D108BD9-81ED-4DB2-BD59-A6C34878D82A}">
                    <a16:rowId xmlns:a16="http://schemas.microsoft.com/office/drawing/2014/main" val="1128498777"/>
                  </a:ext>
                </a:extLst>
              </a:tr>
            </a:tbl>
          </a:graphicData>
        </a:graphic>
      </p:graphicFrame>
      <p:sp>
        <p:nvSpPr>
          <p:cNvPr id="6" name="Rectangle 1">
            <a:extLst>
              <a:ext uri="{FF2B5EF4-FFF2-40B4-BE49-F238E27FC236}">
                <a16:creationId xmlns:a16="http://schemas.microsoft.com/office/drawing/2014/main" id="{C26755FD-31D9-AB8E-1BC9-3D8340A5410D}"/>
              </a:ext>
            </a:extLst>
          </p:cNvPr>
          <p:cNvSpPr>
            <a:spLocks noChangeArrowheads="1"/>
          </p:cNvSpPr>
          <p:nvPr/>
        </p:nvSpPr>
        <p:spPr bwMode="auto">
          <a:xfrm>
            <a:off x="-1" y="672203"/>
            <a:ext cx="259605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KE" sz="14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Thematic Analysis Framework </a:t>
            </a:r>
            <a:endParaRPr kumimoji="0" lang="en-GB" altLang="en-KE" sz="14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75579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96FB3A-B62C-3DAB-4FD1-B4EBDD650AEF}"/>
              </a:ext>
            </a:extLst>
          </p:cNvPr>
          <p:cNvSpPr>
            <a:spLocks noGrp="1"/>
          </p:cNvSpPr>
          <p:nvPr>
            <p:ph sz="quarter" idx="13"/>
          </p:nvPr>
        </p:nvSpPr>
        <p:spPr>
          <a:xfrm>
            <a:off x="595522" y="2017986"/>
            <a:ext cx="10971637" cy="4256009"/>
          </a:xfrm>
        </p:spPr>
        <p:txBody>
          <a:bodyPr>
            <a:normAutofit fontScale="92500" lnSpcReduction="10000"/>
          </a:bodyPr>
          <a:lstStyle/>
          <a:p>
            <a:pPr lvl="1">
              <a:lnSpc>
                <a:spcPct val="20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rPr>
              <a:t>The sorting of the data begins with the coding which consists of placing similar labels on similar things. </a:t>
            </a:r>
          </a:p>
          <a:p>
            <a:pPr lvl="1">
              <a:lnSpc>
                <a:spcPct val="20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rPr>
              <a:t>This may involve sorting comments into categories, looking at each question and providing a code to the answers and looking for frequency of themes, extensiveness, intensity, specificity, internal consistency and participant perceptions of importance. </a:t>
            </a:r>
          </a:p>
          <a:p>
            <a:pPr lvl="1">
              <a:lnSpc>
                <a:spcPct val="20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rPr>
              <a:t>That means for example, taking note of information that the participant cited as an important idea or concept. </a:t>
            </a:r>
            <a:endParaRPr lang="en-US" sz="2200" dirty="0"/>
          </a:p>
        </p:txBody>
      </p:sp>
      <p:sp>
        <p:nvSpPr>
          <p:cNvPr id="6" name="Title 5">
            <a:extLst>
              <a:ext uri="{FF2B5EF4-FFF2-40B4-BE49-F238E27FC236}">
                <a16:creationId xmlns:a16="http://schemas.microsoft.com/office/drawing/2014/main" id="{EBB9E2DA-265D-E3D3-CF7D-2242BD226D46}"/>
              </a:ext>
            </a:extLst>
          </p:cNvPr>
          <p:cNvSpPr>
            <a:spLocks noGrp="1"/>
          </p:cNvSpPr>
          <p:nvPr>
            <p:ph type="title"/>
          </p:nvPr>
        </p:nvSpPr>
        <p:spPr>
          <a:xfrm>
            <a:off x="594360" y="441433"/>
            <a:ext cx="10972800" cy="1008995"/>
          </a:xfrm>
        </p:spPr>
        <p:txBody>
          <a:bodyPr/>
          <a:lstStyle/>
          <a:p>
            <a:r>
              <a:rPr lang="en-GB" sz="2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Coding Process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1850768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96FB3A-B62C-3DAB-4FD1-B4EBDD650AEF}"/>
              </a:ext>
            </a:extLst>
          </p:cNvPr>
          <p:cNvSpPr>
            <a:spLocks noGrp="1"/>
          </p:cNvSpPr>
          <p:nvPr>
            <p:ph sz="quarter" idx="13"/>
          </p:nvPr>
        </p:nvSpPr>
        <p:spPr>
          <a:xfrm>
            <a:off x="595522" y="2017986"/>
            <a:ext cx="10971637" cy="4256009"/>
          </a:xfrm>
        </p:spPr>
        <p:txBody>
          <a:bodyPr>
            <a:normAutofit fontScale="77500" lnSpcReduction="20000"/>
          </a:bodyPr>
          <a:lstStyle/>
          <a:p>
            <a:pPr algn="just">
              <a:lnSpc>
                <a:spcPct val="200000"/>
              </a:lnSpc>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coding process also includes the following factors: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documenting how opinions had changed in the course of the discussion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discussing the developing thought processes of the participants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identifying patterns in the data, noticing critical events that have shaped the discussion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identifying key concepts that were central to the analysis (core ideas)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being aware of personal bias and pre-existing opinions about the topic</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402336" lvl="1" indent="0">
              <a:buNone/>
            </a:pPr>
            <a:endParaRPr lang="en-US" dirty="0"/>
          </a:p>
        </p:txBody>
      </p:sp>
      <p:sp>
        <p:nvSpPr>
          <p:cNvPr id="6" name="Title 5">
            <a:extLst>
              <a:ext uri="{FF2B5EF4-FFF2-40B4-BE49-F238E27FC236}">
                <a16:creationId xmlns:a16="http://schemas.microsoft.com/office/drawing/2014/main" id="{EBB9E2DA-265D-E3D3-CF7D-2242BD226D46}"/>
              </a:ext>
            </a:extLst>
          </p:cNvPr>
          <p:cNvSpPr>
            <a:spLocks noGrp="1"/>
          </p:cNvSpPr>
          <p:nvPr>
            <p:ph type="title"/>
          </p:nvPr>
        </p:nvSpPr>
        <p:spPr>
          <a:xfrm>
            <a:off x="594360" y="584005"/>
            <a:ext cx="10972800" cy="1003057"/>
          </a:xfrm>
        </p:spPr>
        <p:txBody>
          <a:bodyPr/>
          <a:lstStyle/>
          <a:p>
            <a:b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Coding Process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20747012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DFA222-9237-6B06-EE07-194F2E64ED1D}"/>
              </a:ext>
            </a:extLst>
          </p:cNvPr>
          <p:cNvSpPr>
            <a:spLocks noGrp="1"/>
          </p:cNvSpPr>
          <p:nvPr>
            <p:ph sz="quarter" idx="13"/>
          </p:nvPr>
        </p:nvSpPr>
        <p:spPr>
          <a:xfrm>
            <a:off x="595522" y="1986456"/>
            <a:ext cx="10971637" cy="4287540"/>
          </a:xfrm>
        </p:spPr>
        <p:txBody>
          <a:bodyPr>
            <a:normAutofit lnSpcReduction="10000"/>
          </a:bodyPr>
          <a:lstStyle/>
          <a:p>
            <a:pPr marL="285750" indent="-28575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Qualitative data coding may be done manually or with the use of a qualitative data analysis software. </a:t>
            </a:r>
          </a:p>
          <a:p>
            <a:pPr marL="285750" indent="-28575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coding the researcher establishes the frequently recurring themes and tries to merge or delete themes depending on how significant they are to the study. </a:t>
            </a:r>
          </a:p>
          <a:p>
            <a:pPr marL="285750" indent="-28575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initial coding framework is not fixed. The process allows for adding, deleting and reprioritizing themes as required. </a:t>
            </a:r>
          </a:p>
          <a:p>
            <a:pPr marL="285750" indent="-285750">
              <a:lnSpc>
                <a:spcPct val="200000"/>
              </a:lnSpc>
              <a:spcBef>
                <a:spcPts val="0"/>
              </a:spcBef>
              <a:buFont typeface="Arial" panose="020B0604020202020204" pitchFamily="34" charset="0"/>
              <a:buChar char="•"/>
            </a:pPr>
            <a:r>
              <a:rPr lang="en-GB"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an almost cyclic process requiring a back-and-forth movement through the data while trying to identify the codes and themes that emerge and the relationships between them.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0791587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FB0B5-56D3-3D2F-3586-A571C0AD3B19}"/>
              </a:ext>
            </a:extLst>
          </p:cNvPr>
          <p:cNvSpPr>
            <a:spLocks noGrp="1"/>
          </p:cNvSpPr>
          <p:nvPr>
            <p:ph type="title"/>
          </p:nvPr>
        </p:nvSpPr>
        <p:spPr>
          <a:xfrm>
            <a:off x="594360" y="584005"/>
            <a:ext cx="10972800" cy="992547"/>
          </a:xfrm>
        </p:spPr>
        <p:txBody>
          <a:bodyPr/>
          <a:lstStyle/>
          <a:p>
            <a:r>
              <a:rPr lang="en-KE" sz="2400" b="1" dirty="0">
                <a:solidFill>
                  <a:srgbClr val="000000"/>
                </a:solidFill>
                <a:effectLst/>
                <a:latin typeface="Arial" panose="020B0604020202020204" pitchFamily="34" charset="0"/>
                <a:ea typeface="Aldine401 BT"/>
              </a:rPr>
              <a:t>Research Bias in Qualitative Research</a:t>
            </a:r>
            <a:r>
              <a:rPr lang="en-KE" sz="2400" dirty="0">
                <a:effectLst/>
              </a:rPr>
              <a:t> </a:t>
            </a:r>
            <a:endParaRPr lang="en-KE" sz="2400" dirty="0"/>
          </a:p>
        </p:txBody>
      </p:sp>
      <p:sp>
        <p:nvSpPr>
          <p:cNvPr id="3" name="Content Placeholder 2">
            <a:extLst>
              <a:ext uri="{FF2B5EF4-FFF2-40B4-BE49-F238E27FC236}">
                <a16:creationId xmlns:a16="http://schemas.microsoft.com/office/drawing/2014/main" id="{9C2AC017-A15D-273A-4130-CEE6E90ACBF4}"/>
              </a:ext>
            </a:extLst>
          </p:cNvPr>
          <p:cNvSpPr>
            <a:spLocks noGrp="1"/>
          </p:cNvSpPr>
          <p:nvPr>
            <p:ph sz="quarter" idx="13"/>
          </p:nvPr>
        </p:nvSpPr>
        <p:spPr>
          <a:xfrm>
            <a:off x="595522" y="2186152"/>
            <a:ext cx="8212147" cy="4087843"/>
          </a:xfrm>
        </p:spPr>
        <p:txBody>
          <a:bodyPr>
            <a:normAutofit fontScale="85000" lnSpcReduction="10000"/>
          </a:bodyPr>
          <a:lstStyle/>
          <a:p>
            <a:pPr marL="342900" indent="-342900">
              <a:lnSpc>
                <a:spcPct val="200000"/>
              </a:lnSpc>
              <a:spcBef>
                <a:spcPts val="0"/>
              </a:spcBef>
              <a:buFont typeface="Arial" panose="020B0604020202020204" pitchFamily="34" charset="0"/>
              <a:buChar char="•"/>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In qualitative research, it is important to be cognizant about the issue of research bias. </a:t>
            </a:r>
          </a:p>
          <a:p>
            <a:pPr marL="342900" indent="-342900">
              <a:lnSpc>
                <a:spcPct val="200000"/>
              </a:lnSpc>
              <a:spcBef>
                <a:spcPts val="0"/>
              </a:spcBef>
              <a:buFont typeface="Arial" panose="020B0604020202020204" pitchFamily="34" charset="0"/>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Bias means a systematic error that can occur in the event of any phase of the research, during planning, implementing, data collection, analysis and also during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publication stage</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a:t>
            </a:r>
          </a:p>
          <a:p>
            <a:pPr marL="342900" indent="-342900">
              <a:lnSpc>
                <a:spcPct val="200000"/>
              </a:lnSpc>
              <a:spcBef>
                <a:spcPts val="0"/>
              </a:spcBef>
              <a:buFont typeface="Arial" panose="020B0604020202020204" pitchFamily="34" charset="0"/>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A thorough understanding of bias has a stronger implication towards conducting a good research which is essential for the practice of evidence- based practice.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9037465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54195E-32CC-735F-CFF2-7063295165A3}"/>
              </a:ext>
            </a:extLst>
          </p:cNvPr>
          <p:cNvSpPr>
            <a:spLocks noGrp="1"/>
          </p:cNvSpPr>
          <p:nvPr>
            <p:ph sz="quarter" idx="13"/>
          </p:nvPr>
        </p:nvSpPr>
        <p:spPr>
          <a:xfrm>
            <a:off x="595522" y="2060028"/>
            <a:ext cx="9410326" cy="4213967"/>
          </a:xfrm>
        </p:spPr>
        <p:txBody>
          <a:bodyPr>
            <a:normAutofit fontScale="77500" lnSpcReduction="20000"/>
          </a:bodyPr>
          <a:lstStyle/>
          <a:p>
            <a:pPr algn="just">
              <a:lnSpc>
                <a:spcPct val="200000"/>
              </a:lnSpc>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Bias is commonly understood to be any influence that provides a distortion in the results of a study. Research bias happens when the researcher skews the entire process towards a specific research outcome by introducing a systematic error into the sample data. Or in other words, it is a process where the researchers influence the systematic investigation to arrive at certain outcome.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The two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main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types of bias: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Participant’s bias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Researcher’s bias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5661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CF85-F0E1-94D2-9AF2-42256129A0D7}"/>
              </a:ext>
            </a:extLst>
          </p:cNvPr>
          <p:cNvSpPr>
            <a:spLocks noGrp="1"/>
          </p:cNvSpPr>
          <p:nvPr>
            <p:ph type="title"/>
          </p:nvPr>
        </p:nvSpPr>
        <p:spPr>
          <a:xfrm>
            <a:off x="594360" y="584005"/>
            <a:ext cx="10972800" cy="1045098"/>
          </a:xfrm>
        </p:spPr>
        <p:txBody>
          <a:bodyPr/>
          <a:lstStyle/>
          <a:p>
            <a:r>
              <a:rPr lang="en-KE" sz="3200" b="1" dirty="0">
                <a:solidFill>
                  <a:srgbClr val="000000"/>
                </a:solidFill>
                <a:effectLst/>
                <a:latin typeface="Arial" panose="020B0604020202020204" pitchFamily="34" charset="0"/>
                <a:ea typeface="Aldine401 BT"/>
                <a:cs typeface="Arial" panose="020B0604020202020204" pitchFamily="34" charset="0"/>
              </a:rPr>
              <a:t>Participant’s or Respondent’s Bias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8C1140CA-C7EC-5FD2-3155-9812C5232D85}"/>
              </a:ext>
            </a:extLst>
          </p:cNvPr>
          <p:cNvSpPr>
            <a:spLocks noGrp="1"/>
          </p:cNvSpPr>
          <p:nvPr>
            <p:ph sz="quarter" idx="13"/>
          </p:nvPr>
        </p:nvSpPr>
        <p:spPr>
          <a:xfrm>
            <a:off x="595522" y="1996966"/>
            <a:ext cx="9021444" cy="4277029"/>
          </a:xfrm>
        </p:spPr>
        <p:txBody>
          <a:bodyPr>
            <a:noAutofit/>
          </a:bodyPr>
          <a:lstStyle/>
          <a:p>
            <a:pPr marL="285750" indent="-285750" algn="just">
              <a:lnSpc>
                <a:spcPct val="15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Acquiescence bias or friendliness bias occurs when the participant chooses to agree with the researcher. Some participants may agree just to complete the interview, and this typically happens once fatigue sets in. </a:t>
            </a:r>
          </a:p>
          <a:p>
            <a:pPr marL="285750" indent="-285750" algn="just">
              <a:lnSpc>
                <a:spcPct val="15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Social desirability bias on social acceptability bias</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is where the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participants respond inaccurately just so that they could be liked or think that they would be better accepted, especially in cases of sensitive questions on personal or controversial topics.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5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rPr>
              <a:t>Habituation bias occurs when participants provide the same answers in response to similarly worded questions. Lastly, sponsor bias can occur if a participant is opinionated about the sponsor of the research or gets influenced by the sponsor’s reputation or mission statement.</a:t>
            </a:r>
            <a:r>
              <a:rPr lang="en-KE" sz="1800" dirty="0">
                <a:effectLst/>
              </a:rPr>
              <a:t> </a:t>
            </a:r>
            <a:endParaRPr lang="en-KE" sz="1800" dirty="0"/>
          </a:p>
        </p:txBody>
      </p:sp>
    </p:spTree>
    <p:extLst>
      <p:ext uri="{BB962C8B-B14F-4D97-AF65-F5344CB8AC3E}">
        <p14:creationId xmlns:p14="http://schemas.microsoft.com/office/powerpoint/2010/main" val="3110519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AB348-223C-4726-C514-011B8948F65D}"/>
              </a:ext>
            </a:extLst>
          </p:cNvPr>
          <p:cNvSpPr>
            <a:spLocks noGrp="1"/>
          </p:cNvSpPr>
          <p:nvPr>
            <p:ph type="title"/>
          </p:nvPr>
        </p:nvSpPr>
        <p:spPr>
          <a:xfrm>
            <a:off x="594360" y="584005"/>
            <a:ext cx="10972800" cy="1188720"/>
          </a:xfrm>
        </p:spPr>
        <p:txBody>
          <a:bodyPr/>
          <a:lstStyle/>
          <a:p>
            <a:r>
              <a:rPr lang="en-KE" sz="3200" b="1" dirty="0">
                <a:solidFill>
                  <a:srgbClr val="000000"/>
                </a:solidFill>
                <a:effectLst/>
                <a:latin typeface="Arial" panose="020B0604020202020204" pitchFamily="34" charset="0"/>
                <a:ea typeface="Aldine401 BT"/>
                <a:cs typeface="Arial" panose="020B0604020202020204" pitchFamily="34" charset="0"/>
              </a:rPr>
              <a:t>Researcher Bias</a:t>
            </a:r>
            <a:br>
              <a:rPr lang="en-KE" sz="3200" dirty="0">
                <a:effectLst/>
                <a:latin typeface="Arial" panose="020B0604020202020204" pitchFamily="34" charset="0"/>
                <a:ea typeface="Calibri" panose="020F0502020204030204" pitchFamily="34" charset="0"/>
                <a:cs typeface="Arial" panose="020B0604020202020204" pitchFamily="34" charset="0"/>
              </a:rPr>
            </a:br>
            <a:endParaRPr lang="en-KE"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1649D67-7744-B983-4303-DD8813B6F96A}"/>
              </a:ext>
            </a:extLst>
          </p:cNvPr>
          <p:cNvSpPr>
            <a:spLocks noGrp="1"/>
          </p:cNvSpPr>
          <p:nvPr>
            <p:ph sz="quarter" idx="13"/>
          </p:nvPr>
        </p:nvSpPr>
        <p:spPr>
          <a:xfrm>
            <a:off x="595522" y="2123090"/>
            <a:ext cx="9935844" cy="4403834"/>
          </a:xfrm>
        </p:spPr>
        <p:txBody>
          <a:bodyPr>
            <a:normAutofit fontScale="77500" lnSpcReduction="20000"/>
          </a:bodyPr>
          <a:lstStyle/>
          <a:p>
            <a:pPr algn="just">
              <a:lnSpc>
                <a:spcPct val="200000"/>
              </a:lnSpc>
            </a:pPr>
            <a:r>
              <a:rPr lang="en-US" sz="2100" dirty="0">
                <a:solidFill>
                  <a:srgbClr val="000000"/>
                </a:solidFill>
                <a:effectLst/>
                <a:latin typeface="Times New Roman" panose="02020603050405020304" pitchFamily="18" charset="0"/>
                <a:ea typeface="Aldine401 BT"/>
                <a:cs typeface="Times New Roman" panose="02020603050405020304" pitchFamily="18" charset="0"/>
              </a:rPr>
              <a:t>Researcher bias is</a:t>
            </a:r>
            <a:r>
              <a:rPr lang="en-KE" sz="2100" dirty="0">
                <a:solidFill>
                  <a:srgbClr val="000000"/>
                </a:solidFill>
                <a:effectLst/>
                <a:latin typeface="Times New Roman" panose="02020603050405020304" pitchFamily="18" charset="0"/>
                <a:ea typeface="Aldine401 BT"/>
                <a:cs typeface="Times New Roman" panose="02020603050405020304" pitchFamily="18" charset="0"/>
              </a:rPr>
              <a:t> depicted in three areas such as: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KE" sz="2100" dirty="0">
                <a:solidFill>
                  <a:srgbClr val="000000"/>
                </a:solidFill>
                <a:effectLst/>
                <a:latin typeface="Times New Roman" panose="02020603050405020304" pitchFamily="18" charset="0"/>
                <a:ea typeface="Aldine401 BT"/>
                <a:cs typeface="Times New Roman" panose="02020603050405020304" pitchFamily="18" charset="0"/>
              </a:rPr>
              <a:t>Confirmation bias which occurs when a researcher interprets the data to support his or her hypothesis. Researchers may also omit data that does not favour their hypothesis. </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KE" sz="2100" dirty="0">
                <a:solidFill>
                  <a:srgbClr val="000000"/>
                </a:solidFill>
                <a:effectLst/>
                <a:latin typeface="Times New Roman" panose="02020603050405020304" pitchFamily="18" charset="0"/>
                <a:ea typeface="Aldine401 BT"/>
                <a:cs typeface="Times New Roman" panose="02020603050405020304" pitchFamily="18" charset="0"/>
              </a:rPr>
              <a:t>Question order bias where some questions may influence the responses to subsequent questions</a:t>
            </a:r>
            <a:r>
              <a:rPr lang="en-US" sz="2100" dirty="0">
                <a:solidFill>
                  <a:srgbClr val="000000"/>
                </a:solidFill>
                <a:effectLst/>
                <a:latin typeface="Times New Roman" panose="02020603050405020304" pitchFamily="18" charset="0"/>
                <a:ea typeface="Aldine401 BT"/>
                <a:cs typeface="Times New Roman" panose="02020603050405020304" pitchFamily="18" charset="0"/>
              </a:rPr>
              <a:t>, and</a:t>
            </a:r>
            <a:r>
              <a:rPr lang="en-KE" sz="2100" dirty="0">
                <a:solidFill>
                  <a:srgbClr val="000000"/>
                </a:solidFill>
                <a:effectLst/>
                <a:latin typeface="Times New Roman" panose="02020603050405020304" pitchFamily="18" charset="0"/>
                <a:ea typeface="Aldine401 BT"/>
                <a:cs typeface="Times New Roman" panose="02020603050405020304" pitchFamily="18" charset="0"/>
              </a:rPr>
              <a:t> participants may compare and judge subsequent questions based on their response to the first question resulting in biased and in accurate answers.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buFont typeface="Symbol" pitchFamily="2" charset="2"/>
              <a:buChar char=""/>
            </a:pPr>
            <a:r>
              <a:rPr lang="en-KE" sz="2100" dirty="0">
                <a:solidFill>
                  <a:srgbClr val="000000"/>
                </a:solidFill>
                <a:effectLst/>
                <a:latin typeface="Times New Roman" panose="02020603050405020304" pitchFamily="18" charset="0"/>
                <a:ea typeface="Aldine401 BT"/>
                <a:cs typeface="Times New Roman" panose="02020603050405020304" pitchFamily="18" charset="0"/>
              </a:rPr>
              <a:t>Leading questions and wording bias, questions that lead or prompt the participants in the direction of probable outcomes may result in biased answers.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62707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385C8-7974-EF50-7485-1CE3E1CBB293}"/>
              </a:ext>
            </a:extLst>
          </p:cNvPr>
          <p:cNvSpPr>
            <a:spLocks noGrp="1"/>
          </p:cNvSpPr>
          <p:nvPr>
            <p:ph type="title"/>
          </p:nvPr>
        </p:nvSpPr>
        <p:spPr>
          <a:xfrm>
            <a:off x="594360" y="430925"/>
            <a:ext cx="10972800" cy="966951"/>
          </a:xfrm>
        </p:spPr>
        <p:txBody>
          <a:bodyPr/>
          <a:lstStyle/>
          <a:p>
            <a:r>
              <a:rPr lang="en-KE" sz="3200" b="1" dirty="0">
                <a:solidFill>
                  <a:srgbClr val="000000"/>
                </a:solidFill>
                <a:effectLst/>
                <a:latin typeface="Arial" panose="020B0604020202020204" pitchFamily="34" charset="0"/>
                <a:ea typeface="Aldine401 BT"/>
                <a:cs typeface="Arial" panose="020B0604020202020204" pitchFamily="34" charset="0"/>
              </a:rPr>
              <a:t>Elimination of Bias in Qualitative Research</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077C5A4-F020-1DC8-A3BD-AC8B115D8E6D}"/>
              </a:ext>
            </a:extLst>
          </p:cNvPr>
          <p:cNvSpPr>
            <a:spLocks noGrp="1"/>
          </p:cNvSpPr>
          <p:nvPr>
            <p:ph sz="quarter" idx="13"/>
          </p:nvPr>
        </p:nvSpPr>
        <p:spPr>
          <a:xfrm>
            <a:off x="2974428" y="1093076"/>
            <a:ext cx="8240109" cy="5538952"/>
          </a:xfrm>
        </p:spPr>
        <p:txBody>
          <a:bodyPr>
            <a:normAutofit/>
          </a:bodyPr>
          <a:lstStyle/>
          <a:p>
            <a:pPr algn="just">
              <a:lnSpc>
                <a:spcPct val="200000"/>
              </a:lnSpc>
              <a:spcBef>
                <a:spcPts val="0"/>
              </a:spcBef>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There are ways, however, to try to maintain objectivity and avoid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or minimize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bias with qualitative data analysis. This can be done by: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Use of multiple people to code the data.</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Having participants to review your results.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Verifying with more data sources.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Checking for alternative explanations and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mj-lt"/>
              <a:buAutoNum type="romanLcParen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Reviewing findings with peers.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45492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62C38-4101-7BBC-F7D6-3E6D05CC5D07}"/>
              </a:ext>
            </a:extLst>
          </p:cNvPr>
          <p:cNvSpPr>
            <a:spLocks noGrp="1"/>
          </p:cNvSpPr>
          <p:nvPr>
            <p:ph type="title"/>
          </p:nvPr>
        </p:nvSpPr>
        <p:spPr>
          <a:xfrm>
            <a:off x="594360" y="584006"/>
            <a:ext cx="10972800" cy="845401"/>
          </a:xfrm>
        </p:spPr>
        <p:txBody>
          <a:bodyPr/>
          <a:lstStyle/>
          <a:p>
            <a:r>
              <a:rPr lang="en-US" sz="3200" b="1" dirty="0">
                <a:solidFill>
                  <a:srgbClr val="000000"/>
                </a:solidFill>
                <a:effectLst/>
                <a:latin typeface="Arial" panose="020B0604020202020204" pitchFamily="34" charset="0"/>
                <a:ea typeface="Calibri" panose="020F0502020204030204" pitchFamily="34" charset="0"/>
              </a:rPr>
              <a:t>Summary</a:t>
            </a:r>
            <a:r>
              <a:rPr lang="en-KE" sz="3200" dirty="0">
                <a:effectLst/>
              </a:rPr>
              <a:t> </a:t>
            </a:r>
            <a:endParaRPr lang="en-KE" sz="3200" dirty="0"/>
          </a:p>
        </p:txBody>
      </p:sp>
      <p:sp>
        <p:nvSpPr>
          <p:cNvPr id="3" name="Content Placeholder 2">
            <a:extLst>
              <a:ext uri="{FF2B5EF4-FFF2-40B4-BE49-F238E27FC236}">
                <a16:creationId xmlns:a16="http://schemas.microsoft.com/office/drawing/2014/main" id="{89B06932-92D2-B285-3323-E926A3713307}"/>
              </a:ext>
            </a:extLst>
          </p:cNvPr>
          <p:cNvSpPr>
            <a:spLocks noGrp="1"/>
          </p:cNvSpPr>
          <p:nvPr>
            <p:ph sz="quarter" idx="13"/>
          </p:nvPr>
        </p:nvSpPr>
        <p:spPr>
          <a:xfrm>
            <a:off x="2848303" y="1639613"/>
            <a:ext cx="7535918" cy="4634381"/>
          </a:xfrm>
        </p:spPr>
        <p:txBody>
          <a:bodyPr>
            <a:normAutofit/>
          </a:bodyPr>
          <a:lstStyle/>
          <a:p>
            <a:pPr marL="342900" indent="-342900">
              <a:buFont typeface="Arial" panose="020B0604020202020204" pitchFamily="34" charset="0"/>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this lesson, we have discussed what qualitative data analysis entails. </a:t>
            </a:r>
          </a:p>
          <a:p>
            <a:pPr marL="342900" indent="-342900">
              <a:buFont typeface="Arial" panose="020B0604020202020204" pitchFamily="34" charset="0"/>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 have also discussed various qualitative data analysis methods such as thematic analysis, content analysis, narrative analysis and discourse analysis. </a:t>
            </a:r>
          </a:p>
          <a:p>
            <a:pPr marL="342900" indent="-342900">
              <a:buFont typeface="Arial" panose="020B0604020202020204" pitchFamily="34" charset="0"/>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 have also looked at what the coding process in qualitative research entails. </a:t>
            </a:r>
          </a:p>
          <a:p>
            <a:pPr marL="342900" indent="-342900">
              <a:buFont typeface="Arial" panose="020B0604020202020204" pitchFamily="34" charset="0"/>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Finally, we have mentioned the issue of researcher bias in qualitative research and the ways in which a researcher can prevent or minimize this bias. </a:t>
            </a:r>
          </a:p>
          <a:p>
            <a:pPr marL="342900" indent="-342900">
              <a:buFont typeface="Arial" panose="020B0604020202020204" pitchFamily="34" charset="0"/>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our next lesson, we shall focus on aspects of data analysis in quantitative research.</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279716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A6EA-CA70-38BA-EA0B-B99BA2A5DDEC}"/>
              </a:ext>
            </a:extLst>
          </p:cNvPr>
          <p:cNvSpPr>
            <a:spLocks noGrp="1"/>
          </p:cNvSpPr>
          <p:nvPr>
            <p:ph type="title"/>
          </p:nvPr>
        </p:nvSpPr>
        <p:spPr>
          <a:xfrm>
            <a:off x="594360" y="1114097"/>
            <a:ext cx="10972800" cy="658628"/>
          </a:xfrm>
        </p:spPr>
        <p:txBody>
          <a:bodyPr/>
          <a:lstStyle/>
          <a:p>
            <a:r>
              <a:rPr lang="en-US" sz="3200" b="1" dirty="0">
                <a:solidFill>
                  <a:srgbClr val="000000"/>
                </a:solidFill>
                <a:effectLst/>
                <a:latin typeface="Arial" panose="020B0604020202020204" pitchFamily="34" charset="0"/>
                <a:ea typeface="Calibri" panose="020F0502020204030204" pitchFamily="34" charset="0"/>
              </a:rPr>
              <a:t>References</a:t>
            </a:r>
            <a:r>
              <a:rPr lang="en-KE" dirty="0">
                <a:effectLst/>
              </a:rPr>
              <a:t> </a:t>
            </a:r>
            <a:endParaRPr lang="en-KE" dirty="0"/>
          </a:p>
        </p:txBody>
      </p:sp>
      <p:sp>
        <p:nvSpPr>
          <p:cNvPr id="3" name="Content Placeholder 2">
            <a:extLst>
              <a:ext uri="{FF2B5EF4-FFF2-40B4-BE49-F238E27FC236}">
                <a16:creationId xmlns:a16="http://schemas.microsoft.com/office/drawing/2014/main" id="{CB372FED-4188-F74C-FF86-465FCA4E3ED6}"/>
              </a:ext>
            </a:extLst>
          </p:cNvPr>
          <p:cNvSpPr>
            <a:spLocks noGrp="1"/>
          </p:cNvSpPr>
          <p:nvPr>
            <p:ph sz="quarter" idx="13"/>
          </p:nvPr>
        </p:nvSpPr>
        <p:spPr>
          <a:xfrm>
            <a:off x="595523" y="2060028"/>
            <a:ext cx="10335236" cy="4213967"/>
          </a:xfrm>
        </p:spPr>
        <p:txBody>
          <a:bodyPr>
            <a:normAutofit/>
          </a:bodyPr>
          <a:lstStyle/>
          <a:p>
            <a:pPr algn="just"/>
            <a:endPar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Bef>
                <a:spcPts val="0"/>
              </a:spcBef>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Creswell, J. W. (2014). </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 Design: Qualitative, Quantitative, and Mixed Methods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70000"/>
              </a:lnSpc>
              <a:spcBef>
                <a:spcPts val="0"/>
              </a:spcBef>
            </a:pP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Approaches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(4th ed.). Thousand Oaks, CA: Sage Publications.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70000"/>
              </a:lnSpc>
              <a:spcBef>
                <a:spcPts val="0"/>
              </a:spcBef>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Breen, R. L. (2006). A practical guide to focus group research. </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Geography in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70000"/>
              </a:lnSpc>
              <a:spcBef>
                <a:spcPts val="0"/>
              </a:spcBef>
            </a:pP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higher education,</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30:3, 463-475, DOI:10.1080/03098260600927575.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70000"/>
              </a:lnSpc>
              <a:spcBef>
                <a:spcPts val="0"/>
              </a:spcBef>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457200" algn="just">
              <a:lnSpc>
                <a:spcPct val="170000"/>
              </a:lnSpc>
              <a:spcBef>
                <a:spcPts val="0"/>
              </a:spcBef>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457200" indent="-457200" algn="just">
              <a:lnSpc>
                <a:spcPct val="170000"/>
              </a:lnSpc>
              <a:spcBef>
                <a:spcPts val="0"/>
              </a:spcBef>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Taylor, S. J., Bogdan, R. &amp; DeVault, M. L. (2016). </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Introduction to Qualitative Research Methods: A guidebook and Resource.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(4th ed.). New Jersey: John Wiley &amp; Sons.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316530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A2EC5-ABF7-FB9E-587E-8B29299BC211}"/>
              </a:ext>
            </a:extLst>
          </p:cNvPr>
          <p:cNvSpPr>
            <a:spLocks noGrp="1"/>
          </p:cNvSpPr>
          <p:nvPr>
            <p:ph type="title"/>
          </p:nvPr>
        </p:nvSpPr>
        <p:spPr/>
        <p:txBody>
          <a:bodyPr/>
          <a:lstStyle/>
          <a:p>
            <a:r>
              <a:rPr lang="en-KE" dirty="0"/>
              <a:t>QUESTION</a:t>
            </a:r>
          </a:p>
        </p:txBody>
      </p:sp>
      <p:sp>
        <p:nvSpPr>
          <p:cNvPr id="3" name="Content Placeholder 2">
            <a:extLst>
              <a:ext uri="{FF2B5EF4-FFF2-40B4-BE49-F238E27FC236}">
                <a16:creationId xmlns:a16="http://schemas.microsoft.com/office/drawing/2014/main" id="{CFD4047E-80C0-B851-2468-E8B7BBFBC8E5}"/>
              </a:ext>
            </a:extLst>
          </p:cNvPr>
          <p:cNvSpPr>
            <a:spLocks noGrp="1"/>
          </p:cNvSpPr>
          <p:nvPr>
            <p:ph sz="quarter" idx="13"/>
          </p:nvPr>
        </p:nvSpPr>
        <p:spPr>
          <a:xfrm>
            <a:off x="595523" y="2396359"/>
            <a:ext cx="10177580" cy="3877636"/>
          </a:xfrm>
        </p:spPr>
        <p:txBody>
          <a:bodyPr>
            <a:normAutofit/>
          </a:bodyPr>
          <a:lstStyle/>
          <a:p>
            <a:r>
              <a:rPr lang="en-KE" sz="2200" b="1" dirty="0">
                <a:latin typeface="Times New Roman" panose="02020603050405020304" pitchFamily="18" charset="0"/>
                <a:cs typeface="Times New Roman" panose="02020603050405020304" pitchFamily="18" charset="0"/>
              </a:rPr>
              <a:t>What is Qualitative data analysis?</a:t>
            </a:r>
          </a:p>
          <a:p>
            <a:pPr>
              <a:lnSpc>
                <a:spcPct val="200000"/>
              </a:lnSpc>
              <a:spcBef>
                <a:spcPts val="0"/>
              </a:spcBef>
            </a:pP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Qualitative data analysis is a process of gathering, structuring and interpreting qualitative data to understand what it represents. Qualitative data is non-numerical and unstructured. Qualitative data generally refers to text, such as open-ended responses to survey questions or interviews, but also includes audio, photos and video. </a:t>
            </a:r>
            <a:endParaRPr lang="en-KE"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3670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B0D6E-9869-4242-D234-FE4DB4151A1A}"/>
              </a:ext>
            </a:extLst>
          </p:cNvPr>
          <p:cNvSpPr>
            <a:spLocks noGrp="1"/>
          </p:cNvSpPr>
          <p:nvPr>
            <p:ph type="ctrTitle"/>
          </p:nvPr>
        </p:nvSpPr>
        <p:spPr/>
        <p:txBody>
          <a:bodyPr/>
          <a:lstStyle/>
          <a:p>
            <a:r>
              <a:rPr lang="en-KE" dirty="0"/>
              <a:t>THANK YOU</a:t>
            </a:r>
          </a:p>
        </p:txBody>
      </p:sp>
    </p:spTree>
    <p:extLst>
      <p:ext uri="{BB962C8B-B14F-4D97-AF65-F5344CB8AC3E}">
        <p14:creationId xmlns:p14="http://schemas.microsoft.com/office/powerpoint/2010/main" val="2158899521"/>
      </p:ext>
    </p:extLst>
  </p:cSld>
  <p:clrMapOvr>
    <a:masterClrMapping/>
  </p:clrMapOvr>
</p:sld>
</file>

<file path=ppt/theme/theme1.xml><?xml version="1.0" encoding="utf-8"?>
<a:theme xmlns:a="http://schemas.openxmlformats.org/drawingml/2006/main" name="Custom">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853419_Win32_SL_V5" id="{958D2C9E-948D-4354-BF9D-DF8AE3C2B240}" vid="{22D4A967-05D2-4D72-8594-54CFF34148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4B194E-8B30-4377-8C59-ECFB902D2A26}">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1FFAC0-05A2-416A-B06C-C248395482CF}">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{5EEFCA38-2D4B-46C1-BD08-3C3091A21151}tf78853419_win32</Template>
  <TotalTime>73</TotalTime>
  <Words>2499</Words>
  <Application>Microsoft Macintosh PowerPoint</Application>
  <PresentationFormat>Widescreen</PresentationFormat>
  <Paragraphs>148</Paragraphs>
  <Slides>30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Calibri Light</vt:lpstr>
      <vt:lpstr>Franklin Gothic Book</vt:lpstr>
      <vt:lpstr>Franklin Gothic Demi</vt:lpstr>
      <vt:lpstr>Symbol</vt:lpstr>
      <vt:lpstr>Times New Roman</vt:lpstr>
      <vt:lpstr>Custom</vt:lpstr>
      <vt:lpstr>COMMUNICATION RESEARCH WEEK 11: DATA PRESENTATION AND ANALYSIS IN QUALITATIVE RESEARCH DR. SUSAN MWANGI ST. PAUL’S UNIVERSITY </vt:lpstr>
      <vt:lpstr>Topic Introduction </vt:lpstr>
      <vt:lpstr>   Intended Learning Objectives </vt:lpstr>
      <vt:lpstr>Data Collection in Qualitative Research </vt:lpstr>
      <vt:lpstr>PowerPoint Presentation</vt:lpstr>
      <vt:lpstr>What is Qualitative Data  Analysis? </vt:lpstr>
      <vt:lpstr>The 5 steps to doing qualitative data analysis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Coding Process </vt:lpstr>
      <vt:lpstr> The Coding Process </vt:lpstr>
      <vt:lpstr>PowerPoint Presentation</vt:lpstr>
      <vt:lpstr>Research Bias in Qualitative Research </vt:lpstr>
      <vt:lpstr>PowerPoint Presentation</vt:lpstr>
      <vt:lpstr>Participant’s or Respondent’s Bias </vt:lpstr>
      <vt:lpstr>Researcher Bias </vt:lpstr>
      <vt:lpstr>Elimination of Bias in Qualitative Research </vt:lpstr>
      <vt:lpstr>Summary </vt:lpstr>
      <vt:lpstr>References </vt:lpstr>
      <vt:lpstr>QUESTION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Faith M Mwangi</dc:creator>
  <cp:lastModifiedBy>susan.w.mwangi@outlook.com</cp:lastModifiedBy>
  <cp:revision>13</cp:revision>
  <dcterms:created xsi:type="dcterms:W3CDTF">2024-11-02T18:38:55Z</dcterms:created>
  <dcterms:modified xsi:type="dcterms:W3CDTF">2024-11-10T17:13:35Z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