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12192000" cy="6858000"/>
  <p:defaultTextStyle>
    <a:defPPr>
      <a:defRPr lang="en-K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3881"/>
    <p:restoredTop sz="93905"/>
  </p:normalViewPr>
  <p:slideViewPr>
    <p:cSldViewPr>
      <p:cViewPr varScale="1">
        <p:scale>
          <a:sx n="69" d="100"/>
          <a:sy n="69" d="100"/>
        </p:scale>
        <p:origin x="208" y="19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Relationship Id="rId8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400" b="1" i="0">
                <a:solidFill>
                  <a:srgbClr val="1F2C8F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400" b="1" i="0">
                <a:solidFill>
                  <a:srgbClr val="1F2C8F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11/11/24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7999"/>
                </a:lnTo>
                <a:lnTo>
                  <a:pt x="12192000" y="6857999"/>
                </a:lnTo>
                <a:lnTo>
                  <a:pt x="12192000" y="0"/>
                </a:lnTo>
                <a:close/>
              </a:path>
            </a:pathLst>
          </a:custGeom>
          <a:solidFill>
            <a:srgbClr val="1F2C8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0"/>
            <a:ext cx="8949055" cy="6858000"/>
          </a:xfrm>
          <a:custGeom>
            <a:avLst/>
            <a:gdLst/>
            <a:ahLst/>
            <a:cxnLst/>
            <a:rect l="l" t="t" r="r" b="b"/>
            <a:pathLst>
              <a:path w="8949055" h="6858000">
                <a:moveTo>
                  <a:pt x="5932940" y="0"/>
                </a:moveTo>
                <a:lnTo>
                  <a:pt x="0" y="0"/>
                </a:lnTo>
                <a:lnTo>
                  <a:pt x="0" y="6857999"/>
                </a:lnTo>
                <a:lnTo>
                  <a:pt x="5526112" y="6857999"/>
                </a:lnTo>
                <a:lnTo>
                  <a:pt x="5702202" y="6853522"/>
                </a:lnTo>
                <a:lnTo>
                  <a:pt x="5750125" y="6850744"/>
                </a:lnTo>
                <a:lnTo>
                  <a:pt x="5797871" y="6847308"/>
                </a:lnTo>
                <a:lnTo>
                  <a:pt x="5845433" y="6843217"/>
                </a:lnTo>
                <a:lnTo>
                  <a:pt x="5892808" y="6838476"/>
                </a:lnTo>
                <a:lnTo>
                  <a:pt x="5939991" y="6833090"/>
                </a:lnTo>
                <a:lnTo>
                  <a:pt x="5986978" y="6827063"/>
                </a:lnTo>
                <a:lnTo>
                  <a:pt x="6033765" y="6820400"/>
                </a:lnTo>
                <a:lnTo>
                  <a:pt x="6080346" y="6813104"/>
                </a:lnTo>
                <a:lnTo>
                  <a:pt x="6126718" y="6805182"/>
                </a:lnTo>
                <a:lnTo>
                  <a:pt x="6172876" y="6796636"/>
                </a:lnTo>
                <a:lnTo>
                  <a:pt x="6218815" y="6787471"/>
                </a:lnTo>
                <a:lnTo>
                  <a:pt x="6264532" y="6777693"/>
                </a:lnTo>
                <a:lnTo>
                  <a:pt x="6310021" y="6767305"/>
                </a:lnTo>
                <a:lnTo>
                  <a:pt x="6355278" y="6756312"/>
                </a:lnTo>
                <a:lnTo>
                  <a:pt x="6400300" y="6744718"/>
                </a:lnTo>
                <a:lnTo>
                  <a:pt x="6445080" y="6732528"/>
                </a:lnTo>
                <a:lnTo>
                  <a:pt x="6489616" y="6719746"/>
                </a:lnTo>
                <a:lnTo>
                  <a:pt x="6533902" y="6706377"/>
                </a:lnTo>
                <a:lnTo>
                  <a:pt x="6577934" y="6692425"/>
                </a:lnTo>
                <a:lnTo>
                  <a:pt x="6621708" y="6677894"/>
                </a:lnTo>
                <a:lnTo>
                  <a:pt x="6665219" y="6662790"/>
                </a:lnTo>
                <a:lnTo>
                  <a:pt x="6708463" y="6647116"/>
                </a:lnTo>
                <a:lnTo>
                  <a:pt x="6751435" y="6630878"/>
                </a:lnTo>
                <a:lnTo>
                  <a:pt x="6794131" y="6614078"/>
                </a:lnTo>
                <a:lnTo>
                  <a:pt x="6836546" y="6596723"/>
                </a:lnTo>
                <a:lnTo>
                  <a:pt x="6878677" y="6578816"/>
                </a:lnTo>
                <a:lnTo>
                  <a:pt x="6920518" y="6560362"/>
                </a:lnTo>
                <a:lnTo>
                  <a:pt x="6962065" y="6541366"/>
                </a:lnTo>
                <a:lnTo>
                  <a:pt x="7003313" y="6521831"/>
                </a:lnTo>
                <a:lnTo>
                  <a:pt x="7044259" y="6501762"/>
                </a:lnTo>
                <a:lnTo>
                  <a:pt x="7084898" y="6481165"/>
                </a:lnTo>
                <a:lnTo>
                  <a:pt x="7125225" y="6460042"/>
                </a:lnTo>
                <a:lnTo>
                  <a:pt x="7165236" y="6438399"/>
                </a:lnTo>
                <a:lnTo>
                  <a:pt x="7204926" y="6416240"/>
                </a:lnTo>
                <a:lnTo>
                  <a:pt x="7244292" y="6393570"/>
                </a:lnTo>
                <a:lnTo>
                  <a:pt x="7283328" y="6370393"/>
                </a:lnTo>
                <a:lnTo>
                  <a:pt x="7322030" y="6346714"/>
                </a:lnTo>
                <a:lnTo>
                  <a:pt x="7360394" y="6322536"/>
                </a:lnTo>
                <a:lnTo>
                  <a:pt x="7398415" y="6297865"/>
                </a:lnTo>
                <a:lnTo>
                  <a:pt x="7436089" y="6272705"/>
                </a:lnTo>
                <a:lnTo>
                  <a:pt x="7473411" y="6247060"/>
                </a:lnTo>
                <a:lnTo>
                  <a:pt x="7510377" y="6220935"/>
                </a:lnTo>
                <a:lnTo>
                  <a:pt x="7546983" y="6194334"/>
                </a:lnTo>
                <a:lnTo>
                  <a:pt x="7583224" y="6167263"/>
                </a:lnTo>
                <a:lnTo>
                  <a:pt x="7619095" y="6139724"/>
                </a:lnTo>
                <a:lnTo>
                  <a:pt x="7654593" y="6111723"/>
                </a:lnTo>
                <a:lnTo>
                  <a:pt x="7689712" y="6083264"/>
                </a:lnTo>
                <a:lnTo>
                  <a:pt x="7724449" y="6054352"/>
                </a:lnTo>
                <a:lnTo>
                  <a:pt x="7758798" y="6024991"/>
                </a:lnTo>
                <a:lnTo>
                  <a:pt x="7792756" y="5995186"/>
                </a:lnTo>
                <a:lnTo>
                  <a:pt x="7826318" y="5964940"/>
                </a:lnTo>
                <a:lnTo>
                  <a:pt x="7859479" y="5934260"/>
                </a:lnTo>
                <a:lnTo>
                  <a:pt x="7892236" y="5903148"/>
                </a:lnTo>
                <a:lnTo>
                  <a:pt x="7924583" y="5871609"/>
                </a:lnTo>
                <a:lnTo>
                  <a:pt x="7956517" y="5839649"/>
                </a:lnTo>
                <a:lnTo>
                  <a:pt x="7988032" y="5807270"/>
                </a:lnTo>
                <a:lnTo>
                  <a:pt x="8019124" y="5774479"/>
                </a:lnTo>
                <a:lnTo>
                  <a:pt x="8049790" y="5741279"/>
                </a:lnTo>
                <a:lnTo>
                  <a:pt x="8080024" y="5707674"/>
                </a:lnTo>
                <a:lnTo>
                  <a:pt x="8109822" y="5673670"/>
                </a:lnTo>
                <a:lnTo>
                  <a:pt x="8139179" y="5639271"/>
                </a:lnTo>
                <a:lnTo>
                  <a:pt x="8168092" y="5604480"/>
                </a:lnTo>
                <a:lnTo>
                  <a:pt x="8196555" y="5569303"/>
                </a:lnTo>
                <a:lnTo>
                  <a:pt x="8224565" y="5533745"/>
                </a:lnTo>
                <a:lnTo>
                  <a:pt x="8252116" y="5497809"/>
                </a:lnTo>
                <a:lnTo>
                  <a:pt x="8279205" y="5461499"/>
                </a:lnTo>
                <a:lnTo>
                  <a:pt x="8305827" y="5424822"/>
                </a:lnTo>
                <a:lnTo>
                  <a:pt x="8331977" y="5387780"/>
                </a:lnTo>
                <a:lnTo>
                  <a:pt x="8357651" y="5350379"/>
                </a:lnTo>
                <a:lnTo>
                  <a:pt x="8382845" y="5312622"/>
                </a:lnTo>
                <a:lnTo>
                  <a:pt x="8407554" y="5274515"/>
                </a:lnTo>
                <a:lnTo>
                  <a:pt x="8431774" y="5236062"/>
                </a:lnTo>
                <a:lnTo>
                  <a:pt x="8455500" y="5197266"/>
                </a:lnTo>
                <a:lnTo>
                  <a:pt x="8478728" y="5158134"/>
                </a:lnTo>
                <a:lnTo>
                  <a:pt x="8501454" y="5118669"/>
                </a:lnTo>
                <a:lnTo>
                  <a:pt x="8523672" y="5078875"/>
                </a:lnTo>
                <a:lnTo>
                  <a:pt x="8545379" y="5038758"/>
                </a:lnTo>
                <a:lnTo>
                  <a:pt x="8566570" y="4998321"/>
                </a:lnTo>
                <a:lnTo>
                  <a:pt x="8587241" y="4957569"/>
                </a:lnTo>
                <a:lnTo>
                  <a:pt x="8607387" y="4916506"/>
                </a:lnTo>
                <a:lnTo>
                  <a:pt x="8627003" y="4875138"/>
                </a:lnTo>
                <a:lnTo>
                  <a:pt x="8646086" y="4833468"/>
                </a:lnTo>
                <a:lnTo>
                  <a:pt x="8664631" y="4791501"/>
                </a:lnTo>
                <a:lnTo>
                  <a:pt x="8682634" y="4749241"/>
                </a:lnTo>
                <a:lnTo>
                  <a:pt x="8700089" y="4706693"/>
                </a:lnTo>
                <a:lnTo>
                  <a:pt x="8716993" y="4663862"/>
                </a:lnTo>
                <a:lnTo>
                  <a:pt x="8733341" y="4620751"/>
                </a:lnTo>
                <a:lnTo>
                  <a:pt x="8749129" y="4577365"/>
                </a:lnTo>
                <a:lnTo>
                  <a:pt x="8764352" y="4533709"/>
                </a:lnTo>
                <a:lnTo>
                  <a:pt x="8779006" y="4489788"/>
                </a:lnTo>
                <a:lnTo>
                  <a:pt x="8793086" y="4445604"/>
                </a:lnTo>
                <a:lnTo>
                  <a:pt x="8806588" y="4401164"/>
                </a:lnTo>
                <a:lnTo>
                  <a:pt x="8819508" y="4356472"/>
                </a:lnTo>
                <a:lnTo>
                  <a:pt x="8831840" y="4311531"/>
                </a:lnTo>
                <a:lnTo>
                  <a:pt x="8843582" y="4266347"/>
                </a:lnTo>
                <a:lnTo>
                  <a:pt x="8854727" y="4220924"/>
                </a:lnTo>
                <a:lnTo>
                  <a:pt x="8865272" y="4175266"/>
                </a:lnTo>
                <a:lnTo>
                  <a:pt x="8875213" y="4129378"/>
                </a:lnTo>
                <a:lnTo>
                  <a:pt x="8884544" y="4083265"/>
                </a:lnTo>
                <a:lnTo>
                  <a:pt x="8893262" y="4036930"/>
                </a:lnTo>
                <a:lnTo>
                  <a:pt x="8901362" y="3990379"/>
                </a:lnTo>
                <a:lnTo>
                  <a:pt x="8908839" y="3943615"/>
                </a:lnTo>
                <a:lnTo>
                  <a:pt x="8915690" y="3896643"/>
                </a:lnTo>
                <a:lnTo>
                  <a:pt x="8921909" y="3849468"/>
                </a:lnTo>
                <a:lnTo>
                  <a:pt x="8927492" y="3802094"/>
                </a:lnTo>
                <a:lnTo>
                  <a:pt x="8932435" y="3754526"/>
                </a:lnTo>
                <a:lnTo>
                  <a:pt x="8936733" y="3706768"/>
                </a:lnTo>
                <a:lnTo>
                  <a:pt x="8940383" y="3658824"/>
                </a:lnTo>
                <a:lnTo>
                  <a:pt x="8943378" y="3610700"/>
                </a:lnTo>
                <a:lnTo>
                  <a:pt x="8945716" y="3562398"/>
                </a:lnTo>
                <a:lnTo>
                  <a:pt x="8947391" y="3513925"/>
                </a:lnTo>
                <a:lnTo>
                  <a:pt x="8948400" y="3465284"/>
                </a:lnTo>
                <a:lnTo>
                  <a:pt x="8948737" y="3416480"/>
                </a:lnTo>
                <a:lnTo>
                  <a:pt x="8948389" y="3366875"/>
                </a:lnTo>
                <a:lnTo>
                  <a:pt x="8947347" y="3317438"/>
                </a:lnTo>
                <a:lnTo>
                  <a:pt x="8945616" y="3268175"/>
                </a:lnTo>
                <a:lnTo>
                  <a:pt x="8943202" y="3219090"/>
                </a:lnTo>
                <a:lnTo>
                  <a:pt x="8940107" y="3170188"/>
                </a:lnTo>
                <a:lnTo>
                  <a:pt x="8936338" y="3121473"/>
                </a:lnTo>
                <a:lnTo>
                  <a:pt x="8931899" y="3072950"/>
                </a:lnTo>
                <a:lnTo>
                  <a:pt x="8926794" y="3024624"/>
                </a:lnTo>
                <a:lnTo>
                  <a:pt x="8921029" y="2976500"/>
                </a:lnTo>
                <a:lnTo>
                  <a:pt x="8914607" y="2928581"/>
                </a:lnTo>
                <a:lnTo>
                  <a:pt x="8907533" y="2880874"/>
                </a:lnTo>
                <a:lnTo>
                  <a:pt x="8899813" y="2833382"/>
                </a:lnTo>
                <a:lnTo>
                  <a:pt x="8891451" y="2786110"/>
                </a:lnTo>
                <a:lnTo>
                  <a:pt x="8882451" y="2739063"/>
                </a:lnTo>
                <a:lnTo>
                  <a:pt x="8872818" y="2692246"/>
                </a:lnTo>
                <a:lnTo>
                  <a:pt x="8862557" y="2645663"/>
                </a:lnTo>
                <a:lnTo>
                  <a:pt x="8851673" y="2599319"/>
                </a:lnTo>
                <a:lnTo>
                  <a:pt x="8840169" y="2553218"/>
                </a:lnTo>
                <a:lnTo>
                  <a:pt x="8828052" y="2507366"/>
                </a:lnTo>
                <a:lnTo>
                  <a:pt x="8815324" y="2461767"/>
                </a:lnTo>
                <a:lnTo>
                  <a:pt x="8801992" y="2416426"/>
                </a:lnTo>
                <a:lnTo>
                  <a:pt x="8788060" y="2371347"/>
                </a:lnTo>
                <a:lnTo>
                  <a:pt x="8773532" y="2326536"/>
                </a:lnTo>
                <a:lnTo>
                  <a:pt x="8758413" y="2281996"/>
                </a:lnTo>
                <a:lnTo>
                  <a:pt x="8742708" y="2237732"/>
                </a:lnTo>
                <a:lnTo>
                  <a:pt x="8726422" y="2193750"/>
                </a:lnTo>
                <a:lnTo>
                  <a:pt x="8709558" y="2150053"/>
                </a:lnTo>
                <a:lnTo>
                  <a:pt x="8692122" y="2106648"/>
                </a:lnTo>
                <a:lnTo>
                  <a:pt x="8674119" y="2063537"/>
                </a:lnTo>
                <a:lnTo>
                  <a:pt x="8655553" y="2020726"/>
                </a:lnTo>
                <a:lnTo>
                  <a:pt x="8636428" y="1978220"/>
                </a:lnTo>
                <a:lnTo>
                  <a:pt x="8616750" y="1936023"/>
                </a:lnTo>
                <a:lnTo>
                  <a:pt x="8596523" y="1894140"/>
                </a:lnTo>
                <a:lnTo>
                  <a:pt x="8575751" y="1852576"/>
                </a:lnTo>
                <a:lnTo>
                  <a:pt x="8554440" y="1811335"/>
                </a:lnTo>
                <a:lnTo>
                  <a:pt x="8532595" y="1770423"/>
                </a:lnTo>
                <a:lnTo>
                  <a:pt x="8510218" y="1729843"/>
                </a:lnTo>
                <a:lnTo>
                  <a:pt x="8487316" y="1689600"/>
                </a:lnTo>
                <a:lnTo>
                  <a:pt x="8463894" y="1649700"/>
                </a:lnTo>
                <a:lnTo>
                  <a:pt x="8439954" y="1610146"/>
                </a:lnTo>
                <a:lnTo>
                  <a:pt x="8415504" y="1570944"/>
                </a:lnTo>
                <a:lnTo>
                  <a:pt x="8390546" y="1532098"/>
                </a:lnTo>
                <a:lnTo>
                  <a:pt x="8365086" y="1493613"/>
                </a:lnTo>
                <a:lnTo>
                  <a:pt x="8339128" y="1455493"/>
                </a:lnTo>
                <a:lnTo>
                  <a:pt x="8312677" y="1417744"/>
                </a:lnTo>
                <a:lnTo>
                  <a:pt x="8285738" y="1380370"/>
                </a:lnTo>
                <a:lnTo>
                  <a:pt x="8258316" y="1343375"/>
                </a:lnTo>
                <a:lnTo>
                  <a:pt x="8230414" y="1306765"/>
                </a:lnTo>
                <a:lnTo>
                  <a:pt x="8202038" y="1270543"/>
                </a:lnTo>
                <a:lnTo>
                  <a:pt x="8173192" y="1234716"/>
                </a:lnTo>
                <a:lnTo>
                  <a:pt x="8143882" y="1199286"/>
                </a:lnTo>
                <a:lnTo>
                  <a:pt x="8114110" y="1164260"/>
                </a:lnTo>
                <a:lnTo>
                  <a:pt x="8083884" y="1129641"/>
                </a:lnTo>
                <a:lnTo>
                  <a:pt x="8053206" y="1095435"/>
                </a:lnTo>
                <a:lnTo>
                  <a:pt x="8022082" y="1061646"/>
                </a:lnTo>
                <a:lnTo>
                  <a:pt x="7990516" y="1028279"/>
                </a:lnTo>
                <a:lnTo>
                  <a:pt x="7958513" y="995339"/>
                </a:lnTo>
                <a:lnTo>
                  <a:pt x="7926078" y="962829"/>
                </a:lnTo>
                <a:lnTo>
                  <a:pt x="7893215" y="930756"/>
                </a:lnTo>
                <a:lnTo>
                  <a:pt x="7859929" y="899123"/>
                </a:lnTo>
                <a:lnTo>
                  <a:pt x="7826225" y="867935"/>
                </a:lnTo>
                <a:lnTo>
                  <a:pt x="7792106" y="837198"/>
                </a:lnTo>
                <a:lnTo>
                  <a:pt x="7757579" y="806914"/>
                </a:lnTo>
                <a:lnTo>
                  <a:pt x="7722648" y="777091"/>
                </a:lnTo>
                <a:lnTo>
                  <a:pt x="7687316" y="747731"/>
                </a:lnTo>
                <a:lnTo>
                  <a:pt x="7651590" y="718840"/>
                </a:lnTo>
                <a:lnTo>
                  <a:pt x="7615473" y="690422"/>
                </a:lnTo>
                <a:lnTo>
                  <a:pt x="7578971" y="662483"/>
                </a:lnTo>
                <a:lnTo>
                  <a:pt x="7542087" y="635026"/>
                </a:lnTo>
                <a:lnTo>
                  <a:pt x="7504827" y="608057"/>
                </a:lnTo>
                <a:lnTo>
                  <a:pt x="7467195" y="581579"/>
                </a:lnTo>
                <a:lnTo>
                  <a:pt x="7429197" y="555599"/>
                </a:lnTo>
                <a:lnTo>
                  <a:pt x="7390835" y="530120"/>
                </a:lnTo>
                <a:lnTo>
                  <a:pt x="7352116" y="505148"/>
                </a:lnTo>
                <a:lnTo>
                  <a:pt x="7313044" y="480686"/>
                </a:lnTo>
                <a:lnTo>
                  <a:pt x="7273623" y="456740"/>
                </a:lnTo>
                <a:lnTo>
                  <a:pt x="7233859" y="433314"/>
                </a:lnTo>
                <a:lnTo>
                  <a:pt x="7193756" y="410413"/>
                </a:lnTo>
                <a:lnTo>
                  <a:pt x="7153318" y="388042"/>
                </a:lnTo>
                <a:lnTo>
                  <a:pt x="7112550" y="366205"/>
                </a:lnTo>
                <a:lnTo>
                  <a:pt x="7071457" y="344907"/>
                </a:lnTo>
                <a:lnTo>
                  <a:pt x="7030044" y="324153"/>
                </a:lnTo>
                <a:lnTo>
                  <a:pt x="6988314" y="303947"/>
                </a:lnTo>
                <a:lnTo>
                  <a:pt x="6946274" y="284295"/>
                </a:lnTo>
                <a:lnTo>
                  <a:pt x="6903927" y="265200"/>
                </a:lnTo>
                <a:lnTo>
                  <a:pt x="6861279" y="246667"/>
                </a:lnTo>
                <a:lnTo>
                  <a:pt x="6818333" y="228702"/>
                </a:lnTo>
                <a:lnTo>
                  <a:pt x="6775095" y="211309"/>
                </a:lnTo>
                <a:lnTo>
                  <a:pt x="6731569" y="194492"/>
                </a:lnTo>
                <a:lnTo>
                  <a:pt x="6687759" y="178256"/>
                </a:lnTo>
                <a:lnTo>
                  <a:pt x="6643672" y="162607"/>
                </a:lnTo>
                <a:lnTo>
                  <a:pt x="6599310" y="147548"/>
                </a:lnTo>
                <a:lnTo>
                  <a:pt x="6554679" y="133084"/>
                </a:lnTo>
                <a:lnTo>
                  <a:pt x="6509784" y="119220"/>
                </a:lnTo>
                <a:lnTo>
                  <a:pt x="6464629" y="105961"/>
                </a:lnTo>
                <a:lnTo>
                  <a:pt x="6419219" y="93311"/>
                </a:lnTo>
                <a:lnTo>
                  <a:pt x="6373558" y="81275"/>
                </a:lnTo>
                <a:lnTo>
                  <a:pt x="6327651" y="69858"/>
                </a:lnTo>
                <a:lnTo>
                  <a:pt x="6281503" y="59065"/>
                </a:lnTo>
                <a:lnTo>
                  <a:pt x="6235119" y="48899"/>
                </a:lnTo>
                <a:lnTo>
                  <a:pt x="6188503" y="39367"/>
                </a:lnTo>
                <a:lnTo>
                  <a:pt x="6141659" y="30471"/>
                </a:lnTo>
                <a:lnTo>
                  <a:pt x="6094593" y="22218"/>
                </a:lnTo>
                <a:lnTo>
                  <a:pt x="6047309" y="14612"/>
                </a:lnTo>
                <a:lnTo>
                  <a:pt x="5932940" y="0"/>
                </a:lnTo>
                <a:close/>
              </a:path>
            </a:pathLst>
          </a:custGeom>
          <a:solidFill>
            <a:srgbClr val="FDFAF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7527500" y="0"/>
            <a:ext cx="4664710" cy="6858000"/>
          </a:xfrm>
          <a:custGeom>
            <a:avLst/>
            <a:gdLst/>
            <a:ahLst/>
            <a:cxnLst/>
            <a:rect l="l" t="t" r="r" b="b"/>
            <a:pathLst>
              <a:path w="4664709" h="6858000">
                <a:moveTo>
                  <a:pt x="4664499" y="0"/>
                </a:moveTo>
                <a:lnTo>
                  <a:pt x="3429619" y="0"/>
                </a:lnTo>
                <a:lnTo>
                  <a:pt x="3381131" y="335"/>
                </a:lnTo>
                <a:lnTo>
                  <a:pt x="3332805" y="1339"/>
                </a:lnTo>
                <a:lnTo>
                  <a:pt x="3284644" y="3008"/>
                </a:lnTo>
                <a:lnTo>
                  <a:pt x="3236654" y="5336"/>
                </a:lnTo>
                <a:lnTo>
                  <a:pt x="3188839" y="8319"/>
                </a:lnTo>
                <a:lnTo>
                  <a:pt x="3141203" y="11953"/>
                </a:lnTo>
                <a:lnTo>
                  <a:pt x="3093751" y="16234"/>
                </a:lnTo>
                <a:lnTo>
                  <a:pt x="3046486" y="21156"/>
                </a:lnTo>
                <a:lnTo>
                  <a:pt x="2999415" y="26716"/>
                </a:lnTo>
                <a:lnTo>
                  <a:pt x="2952540" y="32910"/>
                </a:lnTo>
                <a:lnTo>
                  <a:pt x="2905866" y="39732"/>
                </a:lnTo>
                <a:lnTo>
                  <a:pt x="2859398" y="47179"/>
                </a:lnTo>
                <a:lnTo>
                  <a:pt x="2813140" y="55245"/>
                </a:lnTo>
                <a:lnTo>
                  <a:pt x="2767097" y="63928"/>
                </a:lnTo>
                <a:lnTo>
                  <a:pt x="2721272" y="73221"/>
                </a:lnTo>
                <a:lnTo>
                  <a:pt x="2675671" y="83121"/>
                </a:lnTo>
                <a:lnTo>
                  <a:pt x="2630298" y="93624"/>
                </a:lnTo>
                <a:lnTo>
                  <a:pt x="2585157" y="104724"/>
                </a:lnTo>
                <a:lnTo>
                  <a:pt x="2540252" y="116419"/>
                </a:lnTo>
                <a:lnTo>
                  <a:pt x="2495588" y="128702"/>
                </a:lnTo>
                <a:lnTo>
                  <a:pt x="2451170" y="141570"/>
                </a:lnTo>
                <a:lnTo>
                  <a:pt x="2407001" y="155018"/>
                </a:lnTo>
                <a:lnTo>
                  <a:pt x="2363087" y="169042"/>
                </a:lnTo>
                <a:lnTo>
                  <a:pt x="2319431" y="183638"/>
                </a:lnTo>
                <a:lnTo>
                  <a:pt x="2276038" y="198801"/>
                </a:lnTo>
                <a:lnTo>
                  <a:pt x="2232913" y="214527"/>
                </a:lnTo>
                <a:lnTo>
                  <a:pt x="2190059" y="230811"/>
                </a:lnTo>
                <a:lnTo>
                  <a:pt x="2147482" y="247648"/>
                </a:lnTo>
                <a:lnTo>
                  <a:pt x="2105185" y="265036"/>
                </a:lnTo>
                <a:lnTo>
                  <a:pt x="2063174" y="282968"/>
                </a:lnTo>
                <a:lnTo>
                  <a:pt x="2021452" y="301441"/>
                </a:lnTo>
                <a:lnTo>
                  <a:pt x="1980023" y="320450"/>
                </a:lnTo>
                <a:lnTo>
                  <a:pt x="1938893" y="339991"/>
                </a:lnTo>
                <a:lnTo>
                  <a:pt x="1898066" y="360060"/>
                </a:lnTo>
                <a:lnTo>
                  <a:pt x="1857546" y="380651"/>
                </a:lnTo>
                <a:lnTo>
                  <a:pt x="1817337" y="401761"/>
                </a:lnTo>
                <a:lnTo>
                  <a:pt x="1777444" y="423386"/>
                </a:lnTo>
                <a:lnTo>
                  <a:pt x="1737871" y="445520"/>
                </a:lnTo>
                <a:lnTo>
                  <a:pt x="1698624" y="468159"/>
                </a:lnTo>
                <a:lnTo>
                  <a:pt x="1659705" y="491300"/>
                </a:lnTo>
                <a:lnTo>
                  <a:pt x="1621120" y="514937"/>
                </a:lnTo>
                <a:lnTo>
                  <a:pt x="1582873" y="539066"/>
                </a:lnTo>
                <a:lnTo>
                  <a:pt x="1544968" y="563683"/>
                </a:lnTo>
                <a:lnTo>
                  <a:pt x="1507410" y="588783"/>
                </a:lnTo>
                <a:lnTo>
                  <a:pt x="1470203" y="614363"/>
                </a:lnTo>
                <a:lnTo>
                  <a:pt x="1433352" y="640417"/>
                </a:lnTo>
                <a:lnTo>
                  <a:pt x="1396860" y="666941"/>
                </a:lnTo>
                <a:lnTo>
                  <a:pt x="1360733" y="693930"/>
                </a:lnTo>
                <a:lnTo>
                  <a:pt x="1324975" y="721381"/>
                </a:lnTo>
                <a:lnTo>
                  <a:pt x="1289590" y="749289"/>
                </a:lnTo>
                <a:lnTo>
                  <a:pt x="1254583" y="777650"/>
                </a:lnTo>
                <a:lnTo>
                  <a:pt x="1219958" y="806458"/>
                </a:lnTo>
                <a:lnTo>
                  <a:pt x="1185719" y="835711"/>
                </a:lnTo>
                <a:lnTo>
                  <a:pt x="1151871" y="865402"/>
                </a:lnTo>
                <a:lnTo>
                  <a:pt x="1118419" y="895528"/>
                </a:lnTo>
                <a:lnTo>
                  <a:pt x="1085366" y="926085"/>
                </a:lnTo>
                <a:lnTo>
                  <a:pt x="1052717" y="957068"/>
                </a:lnTo>
                <a:lnTo>
                  <a:pt x="1020477" y="988473"/>
                </a:lnTo>
                <a:lnTo>
                  <a:pt x="988649" y="1020294"/>
                </a:lnTo>
                <a:lnTo>
                  <a:pt x="957239" y="1052529"/>
                </a:lnTo>
                <a:lnTo>
                  <a:pt x="926251" y="1085172"/>
                </a:lnTo>
                <a:lnTo>
                  <a:pt x="895688" y="1118219"/>
                </a:lnTo>
                <a:lnTo>
                  <a:pt x="865557" y="1151666"/>
                </a:lnTo>
                <a:lnTo>
                  <a:pt x="835860" y="1185507"/>
                </a:lnTo>
                <a:lnTo>
                  <a:pt x="806602" y="1219740"/>
                </a:lnTo>
                <a:lnTo>
                  <a:pt x="777789" y="1254359"/>
                </a:lnTo>
                <a:lnTo>
                  <a:pt x="749423" y="1289360"/>
                </a:lnTo>
                <a:lnTo>
                  <a:pt x="721510" y="1324738"/>
                </a:lnTo>
                <a:lnTo>
                  <a:pt x="694054" y="1360490"/>
                </a:lnTo>
                <a:lnTo>
                  <a:pt x="667060" y="1396611"/>
                </a:lnTo>
                <a:lnTo>
                  <a:pt x="640531" y="1433095"/>
                </a:lnTo>
                <a:lnTo>
                  <a:pt x="614472" y="1469940"/>
                </a:lnTo>
                <a:lnTo>
                  <a:pt x="588889" y="1507140"/>
                </a:lnTo>
                <a:lnTo>
                  <a:pt x="563784" y="1544691"/>
                </a:lnTo>
                <a:lnTo>
                  <a:pt x="539162" y="1582589"/>
                </a:lnTo>
                <a:lnTo>
                  <a:pt x="515029" y="1620830"/>
                </a:lnTo>
                <a:lnTo>
                  <a:pt x="491387" y="1659408"/>
                </a:lnTo>
                <a:lnTo>
                  <a:pt x="468243" y="1698320"/>
                </a:lnTo>
                <a:lnTo>
                  <a:pt x="445599" y="1737560"/>
                </a:lnTo>
                <a:lnTo>
                  <a:pt x="423461" y="1777126"/>
                </a:lnTo>
                <a:lnTo>
                  <a:pt x="401833" y="1817012"/>
                </a:lnTo>
                <a:lnTo>
                  <a:pt x="380719" y="1857213"/>
                </a:lnTo>
                <a:lnTo>
                  <a:pt x="360124" y="1897726"/>
                </a:lnTo>
                <a:lnTo>
                  <a:pt x="340052" y="1938546"/>
                </a:lnTo>
                <a:lnTo>
                  <a:pt x="320507" y="1979669"/>
                </a:lnTo>
                <a:lnTo>
                  <a:pt x="301495" y="2021090"/>
                </a:lnTo>
                <a:lnTo>
                  <a:pt x="283018" y="2062804"/>
                </a:lnTo>
                <a:lnTo>
                  <a:pt x="265083" y="2104808"/>
                </a:lnTo>
                <a:lnTo>
                  <a:pt x="247692" y="2147098"/>
                </a:lnTo>
                <a:lnTo>
                  <a:pt x="230852" y="2189667"/>
                </a:lnTo>
                <a:lnTo>
                  <a:pt x="214565" y="2232513"/>
                </a:lnTo>
                <a:lnTo>
                  <a:pt x="198837" y="2275631"/>
                </a:lnTo>
                <a:lnTo>
                  <a:pt x="183671" y="2319016"/>
                </a:lnTo>
                <a:lnTo>
                  <a:pt x="169073" y="2362664"/>
                </a:lnTo>
                <a:lnTo>
                  <a:pt x="155046" y="2406570"/>
                </a:lnTo>
                <a:lnTo>
                  <a:pt x="141595" y="2450731"/>
                </a:lnTo>
                <a:lnTo>
                  <a:pt x="128725" y="2495141"/>
                </a:lnTo>
                <a:lnTo>
                  <a:pt x="116439" y="2539797"/>
                </a:lnTo>
                <a:lnTo>
                  <a:pt x="104743" y="2584693"/>
                </a:lnTo>
                <a:lnTo>
                  <a:pt x="93641" y="2629826"/>
                </a:lnTo>
                <a:lnTo>
                  <a:pt x="83136" y="2675192"/>
                </a:lnTo>
                <a:lnTo>
                  <a:pt x="73234" y="2720784"/>
                </a:lnTo>
                <a:lnTo>
                  <a:pt x="63939" y="2766601"/>
                </a:lnTo>
                <a:lnTo>
                  <a:pt x="55255" y="2812636"/>
                </a:lnTo>
                <a:lnTo>
                  <a:pt x="47187" y="2858885"/>
                </a:lnTo>
                <a:lnTo>
                  <a:pt x="39739" y="2905345"/>
                </a:lnTo>
                <a:lnTo>
                  <a:pt x="32916" y="2952010"/>
                </a:lnTo>
                <a:lnTo>
                  <a:pt x="26721" y="2998876"/>
                </a:lnTo>
                <a:lnTo>
                  <a:pt x="21160" y="3045940"/>
                </a:lnTo>
                <a:lnTo>
                  <a:pt x="16236" y="3093196"/>
                </a:lnTo>
                <a:lnTo>
                  <a:pt x="11955" y="3140639"/>
                </a:lnTo>
                <a:lnTo>
                  <a:pt x="8320" y="3188267"/>
                </a:lnTo>
                <a:lnTo>
                  <a:pt x="5337" y="3236073"/>
                </a:lnTo>
                <a:lnTo>
                  <a:pt x="3008" y="3284055"/>
                </a:lnTo>
                <a:lnTo>
                  <a:pt x="1340" y="3332206"/>
                </a:lnTo>
                <a:lnTo>
                  <a:pt x="335" y="3380524"/>
                </a:lnTo>
                <a:lnTo>
                  <a:pt x="0" y="3429003"/>
                </a:lnTo>
                <a:lnTo>
                  <a:pt x="335" y="3477483"/>
                </a:lnTo>
                <a:lnTo>
                  <a:pt x="1340" y="3525801"/>
                </a:lnTo>
                <a:lnTo>
                  <a:pt x="3008" y="3573953"/>
                </a:lnTo>
                <a:lnTo>
                  <a:pt x="5337" y="3621935"/>
                </a:lnTo>
                <a:lnTo>
                  <a:pt x="8320" y="3669742"/>
                </a:lnTo>
                <a:lnTo>
                  <a:pt x="11955" y="3717369"/>
                </a:lnTo>
                <a:lnTo>
                  <a:pt x="16236" y="3764813"/>
                </a:lnTo>
                <a:lnTo>
                  <a:pt x="21160" y="3812069"/>
                </a:lnTo>
                <a:lnTo>
                  <a:pt x="26721" y="3859133"/>
                </a:lnTo>
                <a:lnTo>
                  <a:pt x="32916" y="3906000"/>
                </a:lnTo>
                <a:lnTo>
                  <a:pt x="39739" y="3952665"/>
                </a:lnTo>
                <a:lnTo>
                  <a:pt x="47187" y="3999125"/>
                </a:lnTo>
                <a:lnTo>
                  <a:pt x="55255" y="4045375"/>
                </a:lnTo>
                <a:lnTo>
                  <a:pt x="63939" y="4091410"/>
                </a:lnTo>
                <a:lnTo>
                  <a:pt x="73234" y="4137226"/>
                </a:lnTo>
                <a:lnTo>
                  <a:pt x="83136" y="4182819"/>
                </a:lnTo>
                <a:lnTo>
                  <a:pt x="93641" y="4228185"/>
                </a:lnTo>
                <a:lnTo>
                  <a:pt x="104744" y="4273318"/>
                </a:lnTo>
                <a:lnTo>
                  <a:pt x="116440" y="4318215"/>
                </a:lnTo>
                <a:lnTo>
                  <a:pt x="128725" y="4362870"/>
                </a:lnTo>
                <a:lnTo>
                  <a:pt x="141596" y="4407281"/>
                </a:lnTo>
                <a:lnTo>
                  <a:pt x="155046" y="4451441"/>
                </a:lnTo>
                <a:lnTo>
                  <a:pt x="169073" y="4495348"/>
                </a:lnTo>
                <a:lnTo>
                  <a:pt x="183672" y="4538996"/>
                </a:lnTo>
                <a:lnTo>
                  <a:pt x="198837" y="4582381"/>
                </a:lnTo>
                <a:lnTo>
                  <a:pt x="214566" y="4625499"/>
                </a:lnTo>
                <a:lnTo>
                  <a:pt x="230852" y="4668344"/>
                </a:lnTo>
                <a:lnTo>
                  <a:pt x="247693" y="4710914"/>
                </a:lnTo>
                <a:lnTo>
                  <a:pt x="265084" y="4753203"/>
                </a:lnTo>
                <a:lnTo>
                  <a:pt x="283019" y="4795207"/>
                </a:lnTo>
                <a:lnTo>
                  <a:pt x="301496" y="4836922"/>
                </a:lnTo>
                <a:lnTo>
                  <a:pt x="320508" y="4878343"/>
                </a:lnTo>
                <a:lnTo>
                  <a:pt x="340053" y="4919465"/>
                </a:lnTo>
                <a:lnTo>
                  <a:pt x="360125" y="4960285"/>
                </a:lnTo>
                <a:lnTo>
                  <a:pt x="380720" y="5000798"/>
                </a:lnTo>
                <a:lnTo>
                  <a:pt x="401834" y="5041000"/>
                </a:lnTo>
                <a:lnTo>
                  <a:pt x="423462" y="5080885"/>
                </a:lnTo>
                <a:lnTo>
                  <a:pt x="445600" y="5120451"/>
                </a:lnTo>
                <a:lnTo>
                  <a:pt x="468244" y="5159691"/>
                </a:lnTo>
                <a:lnTo>
                  <a:pt x="491389" y="5198603"/>
                </a:lnTo>
                <a:lnTo>
                  <a:pt x="515030" y="5237181"/>
                </a:lnTo>
                <a:lnTo>
                  <a:pt x="539164" y="5275421"/>
                </a:lnTo>
                <a:lnTo>
                  <a:pt x="563785" y="5313319"/>
                </a:lnTo>
                <a:lnTo>
                  <a:pt x="588890" y="5350870"/>
                </a:lnTo>
                <a:lnTo>
                  <a:pt x="614474" y="5388070"/>
                </a:lnTo>
                <a:lnTo>
                  <a:pt x="640533" y="5424915"/>
                </a:lnTo>
                <a:lnTo>
                  <a:pt x="667062" y="5461400"/>
                </a:lnTo>
                <a:lnTo>
                  <a:pt x="694056" y="5497520"/>
                </a:lnTo>
                <a:lnTo>
                  <a:pt x="721512" y="5533271"/>
                </a:lnTo>
                <a:lnTo>
                  <a:pt x="749425" y="5568650"/>
                </a:lnTo>
                <a:lnTo>
                  <a:pt x="777791" y="5603650"/>
                </a:lnTo>
                <a:lnTo>
                  <a:pt x="806604" y="5638269"/>
                </a:lnTo>
                <a:lnTo>
                  <a:pt x="835862" y="5672502"/>
                </a:lnTo>
                <a:lnTo>
                  <a:pt x="865559" y="5706343"/>
                </a:lnTo>
                <a:lnTo>
                  <a:pt x="895691" y="5739790"/>
                </a:lnTo>
                <a:lnTo>
                  <a:pt x="926253" y="5772836"/>
                </a:lnTo>
                <a:lnTo>
                  <a:pt x="957241" y="5805479"/>
                </a:lnTo>
                <a:lnTo>
                  <a:pt x="988652" y="5837714"/>
                </a:lnTo>
                <a:lnTo>
                  <a:pt x="1020479" y="5869535"/>
                </a:lnTo>
                <a:lnTo>
                  <a:pt x="1052719" y="5900939"/>
                </a:lnTo>
                <a:lnTo>
                  <a:pt x="1085368" y="5931922"/>
                </a:lnTo>
                <a:lnTo>
                  <a:pt x="1118421" y="5962479"/>
                </a:lnTo>
                <a:lnTo>
                  <a:pt x="1151874" y="5992605"/>
                </a:lnTo>
                <a:lnTo>
                  <a:pt x="1185722" y="6022296"/>
                </a:lnTo>
                <a:lnTo>
                  <a:pt x="1219961" y="6051548"/>
                </a:lnTo>
                <a:lnTo>
                  <a:pt x="1254586" y="6080356"/>
                </a:lnTo>
                <a:lnTo>
                  <a:pt x="1289593" y="6108717"/>
                </a:lnTo>
                <a:lnTo>
                  <a:pt x="1324978" y="6136624"/>
                </a:lnTo>
                <a:lnTo>
                  <a:pt x="1360736" y="6164075"/>
                </a:lnTo>
                <a:lnTo>
                  <a:pt x="1396863" y="6191065"/>
                </a:lnTo>
                <a:lnTo>
                  <a:pt x="1433354" y="6217588"/>
                </a:lnTo>
                <a:lnTo>
                  <a:pt x="1470206" y="6243642"/>
                </a:lnTo>
                <a:lnTo>
                  <a:pt x="1507412" y="6269221"/>
                </a:lnTo>
                <a:lnTo>
                  <a:pt x="1544971" y="6294321"/>
                </a:lnTo>
                <a:lnTo>
                  <a:pt x="1582875" y="6318938"/>
                </a:lnTo>
                <a:lnTo>
                  <a:pt x="1621123" y="6343067"/>
                </a:lnTo>
                <a:lnTo>
                  <a:pt x="1659708" y="6366704"/>
                </a:lnTo>
                <a:lnTo>
                  <a:pt x="1698626" y="6389844"/>
                </a:lnTo>
                <a:lnTo>
                  <a:pt x="1737874" y="6412484"/>
                </a:lnTo>
                <a:lnTo>
                  <a:pt x="1777447" y="6434618"/>
                </a:lnTo>
                <a:lnTo>
                  <a:pt x="1817340" y="6456242"/>
                </a:lnTo>
                <a:lnTo>
                  <a:pt x="1857548" y="6477352"/>
                </a:lnTo>
                <a:lnTo>
                  <a:pt x="1898069" y="6497943"/>
                </a:lnTo>
                <a:lnTo>
                  <a:pt x="1938896" y="6518011"/>
                </a:lnTo>
                <a:lnTo>
                  <a:pt x="1980026" y="6537552"/>
                </a:lnTo>
                <a:lnTo>
                  <a:pt x="2021454" y="6556561"/>
                </a:lnTo>
                <a:lnTo>
                  <a:pt x="2063176" y="6575034"/>
                </a:lnTo>
                <a:lnTo>
                  <a:pt x="2105188" y="6592966"/>
                </a:lnTo>
                <a:lnTo>
                  <a:pt x="2147485" y="6610353"/>
                </a:lnTo>
                <a:lnTo>
                  <a:pt x="2190062" y="6627190"/>
                </a:lnTo>
                <a:lnTo>
                  <a:pt x="2232916" y="6643474"/>
                </a:lnTo>
                <a:lnTo>
                  <a:pt x="2276041" y="6659199"/>
                </a:lnTo>
                <a:lnTo>
                  <a:pt x="2319434" y="6674362"/>
                </a:lnTo>
                <a:lnTo>
                  <a:pt x="2363089" y="6688958"/>
                </a:lnTo>
                <a:lnTo>
                  <a:pt x="2407004" y="6702982"/>
                </a:lnTo>
                <a:lnTo>
                  <a:pt x="2451172" y="6716430"/>
                </a:lnTo>
                <a:lnTo>
                  <a:pt x="2495591" y="6729298"/>
                </a:lnTo>
                <a:lnTo>
                  <a:pt x="2540254" y="6741581"/>
                </a:lnTo>
                <a:lnTo>
                  <a:pt x="2585159" y="6753275"/>
                </a:lnTo>
                <a:lnTo>
                  <a:pt x="2630300" y="6764375"/>
                </a:lnTo>
                <a:lnTo>
                  <a:pt x="2675673" y="6774878"/>
                </a:lnTo>
                <a:lnTo>
                  <a:pt x="2721274" y="6784778"/>
                </a:lnTo>
                <a:lnTo>
                  <a:pt x="2767099" y="6794071"/>
                </a:lnTo>
                <a:lnTo>
                  <a:pt x="2813142" y="6802753"/>
                </a:lnTo>
                <a:lnTo>
                  <a:pt x="2859400" y="6810820"/>
                </a:lnTo>
                <a:lnTo>
                  <a:pt x="2905868" y="6818266"/>
                </a:lnTo>
                <a:lnTo>
                  <a:pt x="2952541" y="6825089"/>
                </a:lnTo>
                <a:lnTo>
                  <a:pt x="2999416" y="6831282"/>
                </a:lnTo>
                <a:lnTo>
                  <a:pt x="3046488" y="6836842"/>
                </a:lnTo>
                <a:lnTo>
                  <a:pt x="3093752" y="6841765"/>
                </a:lnTo>
                <a:lnTo>
                  <a:pt x="3141204" y="6846045"/>
                </a:lnTo>
                <a:lnTo>
                  <a:pt x="3188840" y="6849679"/>
                </a:lnTo>
                <a:lnTo>
                  <a:pt x="3236655" y="6852662"/>
                </a:lnTo>
                <a:lnTo>
                  <a:pt x="3284645" y="6854990"/>
                </a:lnTo>
                <a:lnTo>
                  <a:pt x="3332805" y="6856658"/>
                </a:lnTo>
                <a:lnTo>
                  <a:pt x="3381131" y="6857663"/>
                </a:lnTo>
                <a:lnTo>
                  <a:pt x="3429619" y="6857998"/>
                </a:lnTo>
                <a:lnTo>
                  <a:pt x="4664499" y="6857998"/>
                </a:lnTo>
                <a:lnTo>
                  <a:pt x="4664499" y="0"/>
                </a:lnTo>
                <a:close/>
              </a:path>
            </a:pathLst>
          </a:custGeom>
          <a:solidFill>
            <a:srgbClr val="F5CDCE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bg object 1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766047" y="0"/>
            <a:ext cx="3422904" cy="3435096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5400" b="1" i="0">
                <a:solidFill>
                  <a:srgbClr val="1F2C8F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11/11/24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11/11/24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6858000"/>
          </a:xfrm>
          <a:custGeom>
            <a:avLst/>
            <a:gdLst/>
            <a:ahLst/>
            <a:cxnLst/>
            <a:rect l="l" t="t" r="r" b="b"/>
            <a:pathLst>
              <a:path w="12192000" h="6858000">
                <a:moveTo>
                  <a:pt x="12192000" y="0"/>
                </a:moveTo>
                <a:lnTo>
                  <a:pt x="0" y="0"/>
                </a:lnTo>
                <a:lnTo>
                  <a:pt x="0" y="6857999"/>
                </a:lnTo>
                <a:lnTo>
                  <a:pt x="12192000" y="6857999"/>
                </a:lnTo>
                <a:lnTo>
                  <a:pt x="12192000" y="0"/>
                </a:lnTo>
                <a:close/>
              </a:path>
            </a:pathLst>
          </a:custGeom>
          <a:solidFill>
            <a:srgbClr val="FDFAF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3511842" y="606044"/>
            <a:ext cx="5292725" cy="84836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5400" b="1" i="0">
                <a:solidFill>
                  <a:srgbClr val="1F2C8F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845185" y="1901444"/>
            <a:ext cx="10501629" cy="31775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chemeClr val="tx1"/>
                </a:solidFill>
                <a:latin typeface="Times New Roman"/>
                <a:cs typeface="Times New Roman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11/11/24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5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9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://www.studysmarter.co.uk/explanations/psychology/data-handling-and-analysis/presentation-of-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295900" y="0"/>
            <a:ext cx="6896100" cy="6858000"/>
          </a:xfrm>
          <a:custGeom>
            <a:avLst/>
            <a:gdLst/>
            <a:ahLst/>
            <a:cxnLst/>
            <a:rect l="l" t="t" r="r" b="b"/>
            <a:pathLst>
              <a:path w="6896100" h="6858000">
                <a:moveTo>
                  <a:pt x="0" y="6857999"/>
                </a:moveTo>
                <a:lnTo>
                  <a:pt x="6896100" y="6857999"/>
                </a:lnTo>
                <a:lnTo>
                  <a:pt x="6896100" y="0"/>
                </a:lnTo>
                <a:lnTo>
                  <a:pt x="0" y="0"/>
                </a:lnTo>
                <a:lnTo>
                  <a:pt x="0" y="6857999"/>
                </a:lnTo>
                <a:close/>
              </a:path>
            </a:pathLst>
          </a:custGeom>
          <a:solidFill>
            <a:srgbClr val="F5CDCE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" name="object 3"/>
          <p:cNvGrpSpPr/>
          <p:nvPr/>
        </p:nvGrpSpPr>
        <p:grpSpPr>
          <a:xfrm>
            <a:off x="0" y="0"/>
            <a:ext cx="10692130" cy="6858000"/>
            <a:chOff x="0" y="0"/>
            <a:chExt cx="10692130" cy="6858000"/>
          </a:xfrm>
        </p:grpSpPr>
        <p:sp>
          <p:nvSpPr>
            <p:cNvPr id="4" name="object 4"/>
            <p:cNvSpPr/>
            <p:nvPr/>
          </p:nvSpPr>
          <p:spPr>
            <a:xfrm>
              <a:off x="0" y="0"/>
              <a:ext cx="5295900" cy="6858000"/>
            </a:xfrm>
            <a:custGeom>
              <a:avLst/>
              <a:gdLst/>
              <a:ahLst/>
              <a:cxnLst/>
              <a:rect l="l" t="t" r="r" b="b"/>
              <a:pathLst>
                <a:path w="5295900" h="6858000">
                  <a:moveTo>
                    <a:pt x="0" y="6858000"/>
                  </a:moveTo>
                  <a:lnTo>
                    <a:pt x="5295900" y="6858000"/>
                  </a:lnTo>
                  <a:lnTo>
                    <a:pt x="5295900" y="0"/>
                  </a:lnTo>
                  <a:lnTo>
                    <a:pt x="0" y="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rgbClr val="AAC3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500187" y="1181100"/>
              <a:ext cx="9191625" cy="5676900"/>
            </a:xfrm>
            <a:custGeom>
              <a:avLst/>
              <a:gdLst/>
              <a:ahLst/>
              <a:cxnLst/>
              <a:rect l="l" t="t" r="r" b="b"/>
              <a:pathLst>
                <a:path w="9191625" h="5676900">
                  <a:moveTo>
                    <a:pt x="5539162" y="88900"/>
                  </a:moveTo>
                  <a:lnTo>
                    <a:pt x="3652458" y="88900"/>
                  </a:lnTo>
                  <a:lnTo>
                    <a:pt x="3030425" y="266700"/>
                  </a:lnTo>
                  <a:lnTo>
                    <a:pt x="2987416" y="292100"/>
                  </a:lnTo>
                  <a:lnTo>
                    <a:pt x="2902007" y="317500"/>
                  </a:lnTo>
                  <a:lnTo>
                    <a:pt x="2859612" y="342900"/>
                  </a:lnTo>
                  <a:lnTo>
                    <a:pt x="2775455" y="368300"/>
                  </a:lnTo>
                  <a:lnTo>
                    <a:pt x="2733698" y="393700"/>
                  </a:lnTo>
                  <a:lnTo>
                    <a:pt x="2692158" y="406400"/>
                  </a:lnTo>
                  <a:lnTo>
                    <a:pt x="2650837" y="431800"/>
                  </a:lnTo>
                  <a:lnTo>
                    <a:pt x="2609739" y="444500"/>
                  </a:lnTo>
                  <a:lnTo>
                    <a:pt x="2568865" y="469900"/>
                  </a:lnTo>
                  <a:lnTo>
                    <a:pt x="2528218" y="482600"/>
                  </a:lnTo>
                  <a:lnTo>
                    <a:pt x="2447615" y="533400"/>
                  </a:lnTo>
                  <a:lnTo>
                    <a:pt x="2407664" y="546100"/>
                  </a:lnTo>
                  <a:lnTo>
                    <a:pt x="2289241" y="622300"/>
                  </a:lnTo>
                  <a:lnTo>
                    <a:pt x="2250252" y="635000"/>
                  </a:lnTo>
                  <a:lnTo>
                    <a:pt x="2173015" y="685800"/>
                  </a:lnTo>
                  <a:lnTo>
                    <a:pt x="2021580" y="787400"/>
                  </a:lnTo>
                  <a:lnTo>
                    <a:pt x="1874324" y="889000"/>
                  </a:lnTo>
                  <a:lnTo>
                    <a:pt x="1766719" y="965200"/>
                  </a:lnTo>
                  <a:lnTo>
                    <a:pt x="1731404" y="1003300"/>
                  </a:lnTo>
                  <a:lnTo>
                    <a:pt x="1627154" y="1079500"/>
                  </a:lnTo>
                  <a:lnTo>
                    <a:pt x="1592977" y="1117600"/>
                  </a:lnTo>
                  <a:lnTo>
                    <a:pt x="1525498" y="1168400"/>
                  </a:lnTo>
                  <a:lnTo>
                    <a:pt x="1492200" y="1206500"/>
                  </a:lnTo>
                  <a:lnTo>
                    <a:pt x="1459200" y="1231900"/>
                  </a:lnTo>
                  <a:lnTo>
                    <a:pt x="1426500" y="1270000"/>
                  </a:lnTo>
                  <a:lnTo>
                    <a:pt x="1394104" y="1295400"/>
                  </a:lnTo>
                  <a:lnTo>
                    <a:pt x="1362012" y="1333500"/>
                  </a:lnTo>
                  <a:lnTo>
                    <a:pt x="1330228" y="1358900"/>
                  </a:lnTo>
                  <a:lnTo>
                    <a:pt x="1298755" y="1397000"/>
                  </a:lnTo>
                  <a:lnTo>
                    <a:pt x="1267594" y="1422400"/>
                  </a:lnTo>
                  <a:lnTo>
                    <a:pt x="1236748" y="1460500"/>
                  </a:lnTo>
                  <a:lnTo>
                    <a:pt x="1206219" y="1485900"/>
                  </a:lnTo>
                  <a:lnTo>
                    <a:pt x="1176011" y="1524000"/>
                  </a:lnTo>
                  <a:lnTo>
                    <a:pt x="1146124" y="1562100"/>
                  </a:lnTo>
                  <a:lnTo>
                    <a:pt x="1116563" y="1587500"/>
                  </a:lnTo>
                  <a:lnTo>
                    <a:pt x="1087329" y="1625600"/>
                  </a:lnTo>
                  <a:lnTo>
                    <a:pt x="1058424" y="1663700"/>
                  </a:lnTo>
                  <a:lnTo>
                    <a:pt x="1029852" y="1689100"/>
                  </a:lnTo>
                  <a:lnTo>
                    <a:pt x="1001614" y="1727200"/>
                  </a:lnTo>
                  <a:lnTo>
                    <a:pt x="973713" y="1765300"/>
                  </a:lnTo>
                  <a:lnTo>
                    <a:pt x="946152" y="1803400"/>
                  </a:lnTo>
                  <a:lnTo>
                    <a:pt x="918933" y="1828800"/>
                  </a:lnTo>
                  <a:lnTo>
                    <a:pt x="892058" y="1866900"/>
                  </a:lnTo>
                  <a:lnTo>
                    <a:pt x="865530" y="1905000"/>
                  </a:lnTo>
                  <a:lnTo>
                    <a:pt x="839351" y="1943100"/>
                  </a:lnTo>
                  <a:lnTo>
                    <a:pt x="813524" y="1981200"/>
                  </a:lnTo>
                  <a:lnTo>
                    <a:pt x="788051" y="2019300"/>
                  </a:lnTo>
                  <a:lnTo>
                    <a:pt x="762935" y="2057400"/>
                  </a:lnTo>
                  <a:lnTo>
                    <a:pt x="738177" y="2095500"/>
                  </a:lnTo>
                  <a:lnTo>
                    <a:pt x="713782" y="2133600"/>
                  </a:lnTo>
                  <a:lnTo>
                    <a:pt x="689750" y="2171700"/>
                  </a:lnTo>
                  <a:lnTo>
                    <a:pt x="666084" y="2209800"/>
                  </a:lnTo>
                  <a:lnTo>
                    <a:pt x="642788" y="2247900"/>
                  </a:lnTo>
                  <a:lnTo>
                    <a:pt x="619862" y="2286000"/>
                  </a:lnTo>
                  <a:lnTo>
                    <a:pt x="597310" y="2324100"/>
                  </a:lnTo>
                  <a:lnTo>
                    <a:pt x="575135" y="2362200"/>
                  </a:lnTo>
                  <a:lnTo>
                    <a:pt x="553338" y="2400300"/>
                  </a:lnTo>
                  <a:lnTo>
                    <a:pt x="531922" y="2438400"/>
                  </a:lnTo>
                  <a:lnTo>
                    <a:pt x="510890" y="2489200"/>
                  </a:lnTo>
                  <a:lnTo>
                    <a:pt x="490243" y="2527300"/>
                  </a:lnTo>
                  <a:lnTo>
                    <a:pt x="469985" y="2565400"/>
                  </a:lnTo>
                  <a:lnTo>
                    <a:pt x="450118" y="2603500"/>
                  </a:lnTo>
                  <a:lnTo>
                    <a:pt x="430644" y="2641600"/>
                  </a:lnTo>
                  <a:lnTo>
                    <a:pt x="411566" y="2692400"/>
                  </a:lnTo>
                  <a:lnTo>
                    <a:pt x="392886" y="2730500"/>
                  </a:lnTo>
                  <a:lnTo>
                    <a:pt x="374606" y="2768600"/>
                  </a:lnTo>
                  <a:lnTo>
                    <a:pt x="356730" y="2819400"/>
                  </a:lnTo>
                  <a:lnTo>
                    <a:pt x="339259" y="2857500"/>
                  </a:lnTo>
                  <a:lnTo>
                    <a:pt x="322196" y="2895600"/>
                  </a:lnTo>
                  <a:lnTo>
                    <a:pt x="305544" y="2946400"/>
                  </a:lnTo>
                  <a:lnTo>
                    <a:pt x="289304" y="2984500"/>
                  </a:lnTo>
                  <a:lnTo>
                    <a:pt x="273479" y="3022600"/>
                  </a:lnTo>
                  <a:lnTo>
                    <a:pt x="258073" y="3073400"/>
                  </a:lnTo>
                  <a:lnTo>
                    <a:pt x="243086" y="3111500"/>
                  </a:lnTo>
                  <a:lnTo>
                    <a:pt x="228522" y="3162300"/>
                  </a:lnTo>
                  <a:lnTo>
                    <a:pt x="214383" y="3200400"/>
                  </a:lnTo>
                  <a:lnTo>
                    <a:pt x="200672" y="3238500"/>
                  </a:lnTo>
                  <a:lnTo>
                    <a:pt x="187391" y="3289300"/>
                  </a:lnTo>
                  <a:lnTo>
                    <a:pt x="174542" y="3327400"/>
                  </a:lnTo>
                  <a:lnTo>
                    <a:pt x="162128" y="3378200"/>
                  </a:lnTo>
                  <a:lnTo>
                    <a:pt x="150151" y="3416300"/>
                  </a:lnTo>
                  <a:lnTo>
                    <a:pt x="138614" y="3467100"/>
                  </a:lnTo>
                  <a:lnTo>
                    <a:pt x="127519" y="3517900"/>
                  </a:lnTo>
                  <a:lnTo>
                    <a:pt x="116868" y="3556000"/>
                  </a:lnTo>
                  <a:lnTo>
                    <a:pt x="106665" y="3606800"/>
                  </a:lnTo>
                  <a:lnTo>
                    <a:pt x="96911" y="3644900"/>
                  </a:lnTo>
                  <a:lnTo>
                    <a:pt x="87610" y="3695700"/>
                  </a:lnTo>
                  <a:lnTo>
                    <a:pt x="78762" y="3733800"/>
                  </a:lnTo>
                  <a:lnTo>
                    <a:pt x="70372" y="3784600"/>
                  </a:lnTo>
                  <a:lnTo>
                    <a:pt x="62440" y="3835400"/>
                  </a:lnTo>
                  <a:lnTo>
                    <a:pt x="54971" y="3873500"/>
                  </a:lnTo>
                  <a:lnTo>
                    <a:pt x="47966" y="3924300"/>
                  </a:lnTo>
                  <a:lnTo>
                    <a:pt x="41427" y="3975100"/>
                  </a:lnTo>
                  <a:lnTo>
                    <a:pt x="35357" y="4013200"/>
                  </a:lnTo>
                  <a:lnTo>
                    <a:pt x="29759" y="4064000"/>
                  </a:lnTo>
                  <a:lnTo>
                    <a:pt x="24635" y="4114800"/>
                  </a:lnTo>
                  <a:lnTo>
                    <a:pt x="19987" y="4165600"/>
                  </a:lnTo>
                  <a:lnTo>
                    <a:pt x="15818" y="4203700"/>
                  </a:lnTo>
                  <a:lnTo>
                    <a:pt x="12131" y="4254500"/>
                  </a:lnTo>
                  <a:lnTo>
                    <a:pt x="8927" y="4305300"/>
                  </a:lnTo>
                  <a:lnTo>
                    <a:pt x="6209" y="4343400"/>
                  </a:lnTo>
                  <a:lnTo>
                    <a:pt x="3980" y="4394200"/>
                  </a:lnTo>
                  <a:lnTo>
                    <a:pt x="2242" y="4445000"/>
                  </a:lnTo>
                  <a:lnTo>
                    <a:pt x="998" y="4495800"/>
                  </a:lnTo>
                  <a:lnTo>
                    <a:pt x="250" y="4546600"/>
                  </a:lnTo>
                  <a:lnTo>
                    <a:pt x="0" y="4584700"/>
                  </a:lnTo>
                  <a:lnTo>
                    <a:pt x="0" y="5676900"/>
                  </a:lnTo>
                  <a:lnTo>
                    <a:pt x="9191625" y="5676900"/>
                  </a:lnTo>
                  <a:lnTo>
                    <a:pt x="9191625" y="4584700"/>
                  </a:lnTo>
                  <a:lnTo>
                    <a:pt x="9191374" y="4546600"/>
                  </a:lnTo>
                  <a:lnTo>
                    <a:pt x="9190626" y="4495800"/>
                  </a:lnTo>
                  <a:lnTo>
                    <a:pt x="9189382" y="4445000"/>
                  </a:lnTo>
                  <a:lnTo>
                    <a:pt x="9187644" y="4394200"/>
                  </a:lnTo>
                  <a:lnTo>
                    <a:pt x="9185415" y="4343400"/>
                  </a:lnTo>
                  <a:lnTo>
                    <a:pt x="9182697" y="4305300"/>
                  </a:lnTo>
                  <a:lnTo>
                    <a:pt x="9179493" y="4254500"/>
                  </a:lnTo>
                  <a:lnTo>
                    <a:pt x="9175805" y="4203700"/>
                  </a:lnTo>
                  <a:lnTo>
                    <a:pt x="9171637" y="4165600"/>
                  </a:lnTo>
                  <a:lnTo>
                    <a:pt x="9166989" y="4114800"/>
                  </a:lnTo>
                  <a:lnTo>
                    <a:pt x="9161865" y="4064000"/>
                  </a:lnTo>
                  <a:lnTo>
                    <a:pt x="9156266" y="4013200"/>
                  </a:lnTo>
                  <a:lnTo>
                    <a:pt x="9150197" y="3975100"/>
                  </a:lnTo>
                  <a:lnTo>
                    <a:pt x="9143658" y="3924300"/>
                  </a:lnTo>
                  <a:lnTo>
                    <a:pt x="9136653" y="3873500"/>
                  </a:lnTo>
                  <a:lnTo>
                    <a:pt x="9129183" y="3835400"/>
                  </a:lnTo>
                  <a:lnTo>
                    <a:pt x="9121252" y="3784600"/>
                  </a:lnTo>
                  <a:lnTo>
                    <a:pt x="9112861" y="3733800"/>
                  </a:lnTo>
                  <a:lnTo>
                    <a:pt x="9104014" y="3695700"/>
                  </a:lnTo>
                  <a:lnTo>
                    <a:pt x="9094712" y="3644900"/>
                  </a:lnTo>
                  <a:lnTo>
                    <a:pt x="9084958" y="3606800"/>
                  </a:lnTo>
                  <a:lnTo>
                    <a:pt x="9074755" y="3556000"/>
                  </a:lnTo>
                  <a:lnTo>
                    <a:pt x="9064104" y="3517900"/>
                  </a:lnTo>
                  <a:lnTo>
                    <a:pt x="9053009" y="3467100"/>
                  </a:lnTo>
                  <a:lnTo>
                    <a:pt x="9041472" y="3416300"/>
                  </a:lnTo>
                  <a:lnTo>
                    <a:pt x="9029495" y="3378200"/>
                  </a:lnTo>
                  <a:lnTo>
                    <a:pt x="9017081" y="3327400"/>
                  </a:lnTo>
                  <a:lnTo>
                    <a:pt x="9004231" y="3289300"/>
                  </a:lnTo>
                  <a:lnTo>
                    <a:pt x="8990950" y="3238500"/>
                  </a:lnTo>
                  <a:lnTo>
                    <a:pt x="8977239" y="3200400"/>
                  </a:lnTo>
                  <a:lnTo>
                    <a:pt x="8963100" y="3162300"/>
                  </a:lnTo>
                  <a:lnTo>
                    <a:pt x="8948536" y="3111500"/>
                  </a:lnTo>
                  <a:lnTo>
                    <a:pt x="8933549" y="3073400"/>
                  </a:lnTo>
                  <a:lnTo>
                    <a:pt x="8918142" y="3022600"/>
                  </a:lnTo>
                  <a:lnTo>
                    <a:pt x="8902317" y="2984500"/>
                  </a:lnTo>
                  <a:lnTo>
                    <a:pt x="8886078" y="2946400"/>
                  </a:lnTo>
                  <a:lnTo>
                    <a:pt x="8869425" y="2895600"/>
                  </a:lnTo>
                  <a:lnTo>
                    <a:pt x="8852362" y="2857500"/>
                  </a:lnTo>
                  <a:lnTo>
                    <a:pt x="8834891" y="2819400"/>
                  </a:lnTo>
                  <a:lnTo>
                    <a:pt x="8817014" y="2768600"/>
                  </a:lnTo>
                  <a:lnTo>
                    <a:pt x="8798735" y="2730500"/>
                  </a:lnTo>
                  <a:lnTo>
                    <a:pt x="8780055" y="2692400"/>
                  </a:lnTo>
                  <a:lnTo>
                    <a:pt x="8760976" y="2641600"/>
                  </a:lnTo>
                  <a:lnTo>
                    <a:pt x="8741502" y="2603500"/>
                  </a:lnTo>
                  <a:lnTo>
                    <a:pt x="8721635" y="2565400"/>
                  </a:lnTo>
                  <a:lnTo>
                    <a:pt x="8701377" y="2527300"/>
                  </a:lnTo>
                  <a:lnTo>
                    <a:pt x="8680730" y="2489200"/>
                  </a:lnTo>
                  <a:lnTo>
                    <a:pt x="8659698" y="2438400"/>
                  </a:lnTo>
                  <a:lnTo>
                    <a:pt x="8638282" y="2400300"/>
                  </a:lnTo>
                  <a:lnTo>
                    <a:pt x="8616484" y="2362200"/>
                  </a:lnTo>
                  <a:lnTo>
                    <a:pt x="8594309" y="2324100"/>
                  </a:lnTo>
                  <a:lnTo>
                    <a:pt x="8571757" y="2286000"/>
                  </a:lnTo>
                  <a:lnTo>
                    <a:pt x="8548831" y="2247900"/>
                  </a:lnTo>
                  <a:lnTo>
                    <a:pt x="8525535" y="2209800"/>
                  </a:lnTo>
                  <a:lnTo>
                    <a:pt x="8501869" y="2171700"/>
                  </a:lnTo>
                  <a:lnTo>
                    <a:pt x="8477837" y="2133600"/>
                  </a:lnTo>
                  <a:lnTo>
                    <a:pt x="8453441" y="2095500"/>
                  </a:lnTo>
                  <a:lnTo>
                    <a:pt x="8428684" y="2057400"/>
                  </a:lnTo>
                  <a:lnTo>
                    <a:pt x="8403567" y="2019300"/>
                  </a:lnTo>
                  <a:lnTo>
                    <a:pt x="8378094" y="1981200"/>
                  </a:lnTo>
                  <a:lnTo>
                    <a:pt x="8352267" y="1943100"/>
                  </a:lnTo>
                  <a:lnTo>
                    <a:pt x="8326088" y="1905000"/>
                  </a:lnTo>
                  <a:lnTo>
                    <a:pt x="8299560" y="1866900"/>
                  </a:lnTo>
                  <a:lnTo>
                    <a:pt x="8272684" y="1828800"/>
                  </a:lnTo>
                  <a:lnTo>
                    <a:pt x="8245465" y="1803400"/>
                  </a:lnTo>
                  <a:lnTo>
                    <a:pt x="8217904" y="1765300"/>
                  </a:lnTo>
                  <a:lnTo>
                    <a:pt x="8190003" y="1727200"/>
                  </a:lnTo>
                  <a:lnTo>
                    <a:pt x="8161765" y="1689100"/>
                  </a:lnTo>
                  <a:lnTo>
                    <a:pt x="8133193" y="1663700"/>
                  </a:lnTo>
                  <a:lnTo>
                    <a:pt x="8104288" y="1625600"/>
                  </a:lnTo>
                  <a:lnTo>
                    <a:pt x="8075054" y="1587500"/>
                  </a:lnTo>
                  <a:lnTo>
                    <a:pt x="8045492" y="1562100"/>
                  </a:lnTo>
                  <a:lnTo>
                    <a:pt x="8015606" y="1524000"/>
                  </a:lnTo>
                  <a:lnTo>
                    <a:pt x="7985397" y="1485900"/>
                  </a:lnTo>
                  <a:lnTo>
                    <a:pt x="7954868" y="1460500"/>
                  </a:lnTo>
                  <a:lnTo>
                    <a:pt x="7924022" y="1422400"/>
                  </a:lnTo>
                  <a:lnTo>
                    <a:pt x="7892861" y="1397000"/>
                  </a:lnTo>
                  <a:lnTo>
                    <a:pt x="7861387" y="1358900"/>
                  </a:lnTo>
                  <a:lnTo>
                    <a:pt x="7829603" y="1333500"/>
                  </a:lnTo>
                  <a:lnTo>
                    <a:pt x="7797512" y="1295400"/>
                  </a:lnTo>
                  <a:lnTo>
                    <a:pt x="7765115" y="1270000"/>
                  </a:lnTo>
                  <a:lnTo>
                    <a:pt x="7732415" y="1231900"/>
                  </a:lnTo>
                  <a:lnTo>
                    <a:pt x="7699415" y="1206500"/>
                  </a:lnTo>
                  <a:lnTo>
                    <a:pt x="7666118" y="1168400"/>
                  </a:lnTo>
                  <a:lnTo>
                    <a:pt x="7598638" y="1117600"/>
                  </a:lnTo>
                  <a:lnTo>
                    <a:pt x="7564461" y="1079500"/>
                  </a:lnTo>
                  <a:lnTo>
                    <a:pt x="7460211" y="1003300"/>
                  </a:lnTo>
                  <a:lnTo>
                    <a:pt x="7424896" y="965200"/>
                  </a:lnTo>
                  <a:lnTo>
                    <a:pt x="7317291" y="889000"/>
                  </a:lnTo>
                  <a:lnTo>
                    <a:pt x="7170035" y="787400"/>
                  </a:lnTo>
                  <a:lnTo>
                    <a:pt x="7018599" y="685800"/>
                  </a:lnTo>
                  <a:lnTo>
                    <a:pt x="6941363" y="635000"/>
                  </a:lnTo>
                  <a:lnTo>
                    <a:pt x="6902373" y="622300"/>
                  </a:lnTo>
                  <a:lnTo>
                    <a:pt x="6783951" y="546100"/>
                  </a:lnTo>
                  <a:lnTo>
                    <a:pt x="6744000" y="533400"/>
                  </a:lnTo>
                  <a:lnTo>
                    <a:pt x="6663397" y="482600"/>
                  </a:lnTo>
                  <a:lnTo>
                    <a:pt x="6622750" y="469900"/>
                  </a:lnTo>
                  <a:lnTo>
                    <a:pt x="6581876" y="444500"/>
                  </a:lnTo>
                  <a:lnTo>
                    <a:pt x="6540778" y="431800"/>
                  </a:lnTo>
                  <a:lnTo>
                    <a:pt x="6499457" y="406400"/>
                  </a:lnTo>
                  <a:lnTo>
                    <a:pt x="6457917" y="393700"/>
                  </a:lnTo>
                  <a:lnTo>
                    <a:pt x="6416160" y="368300"/>
                  </a:lnTo>
                  <a:lnTo>
                    <a:pt x="6332003" y="342900"/>
                  </a:lnTo>
                  <a:lnTo>
                    <a:pt x="6289609" y="317500"/>
                  </a:lnTo>
                  <a:lnTo>
                    <a:pt x="6204200" y="292100"/>
                  </a:lnTo>
                  <a:lnTo>
                    <a:pt x="6161191" y="266700"/>
                  </a:lnTo>
                  <a:lnTo>
                    <a:pt x="5539162" y="88900"/>
                  </a:lnTo>
                  <a:close/>
                </a:path>
                <a:path w="9191625" h="5676900">
                  <a:moveTo>
                    <a:pt x="5401411" y="63500"/>
                  </a:moveTo>
                  <a:lnTo>
                    <a:pt x="3790209" y="63500"/>
                  </a:lnTo>
                  <a:lnTo>
                    <a:pt x="3698212" y="88900"/>
                  </a:lnTo>
                  <a:lnTo>
                    <a:pt x="5493407" y="88900"/>
                  </a:lnTo>
                  <a:lnTo>
                    <a:pt x="5401411" y="63500"/>
                  </a:lnTo>
                  <a:close/>
                </a:path>
                <a:path w="9191625" h="5676900">
                  <a:moveTo>
                    <a:pt x="5308781" y="50800"/>
                  </a:moveTo>
                  <a:lnTo>
                    <a:pt x="3882840" y="50800"/>
                  </a:lnTo>
                  <a:lnTo>
                    <a:pt x="3836446" y="63500"/>
                  </a:lnTo>
                  <a:lnTo>
                    <a:pt x="5355174" y="63500"/>
                  </a:lnTo>
                  <a:lnTo>
                    <a:pt x="5308781" y="50800"/>
                  </a:lnTo>
                  <a:close/>
                </a:path>
                <a:path w="9191625" h="5676900">
                  <a:moveTo>
                    <a:pt x="5215536" y="38100"/>
                  </a:moveTo>
                  <a:lnTo>
                    <a:pt x="3976086" y="38100"/>
                  </a:lnTo>
                  <a:lnTo>
                    <a:pt x="3929387" y="50800"/>
                  </a:lnTo>
                  <a:lnTo>
                    <a:pt x="5262234" y="50800"/>
                  </a:lnTo>
                  <a:lnTo>
                    <a:pt x="5215536" y="38100"/>
                  </a:lnTo>
                  <a:close/>
                </a:path>
                <a:path w="9191625" h="5676900">
                  <a:moveTo>
                    <a:pt x="5121696" y="25400"/>
                  </a:moveTo>
                  <a:lnTo>
                    <a:pt x="4069926" y="25400"/>
                  </a:lnTo>
                  <a:lnTo>
                    <a:pt x="4022933" y="38100"/>
                  </a:lnTo>
                  <a:lnTo>
                    <a:pt x="5168689" y="38100"/>
                  </a:lnTo>
                  <a:lnTo>
                    <a:pt x="5121696" y="25400"/>
                  </a:lnTo>
                  <a:close/>
                </a:path>
                <a:path w="9191625" h="5676900">
                  <a:moveTo>
                    <a:pt x="5027280" y="12700"/>
                  </a:moveTo>
                  <a:lnTo>
                    <a:pt x="4164343" y="12700"/>
                  </a:lnTo>
                  <a:lnTo>
                    <a:pt x="4117064" y="25400"/>
                  </a:lnTo>
                  <a:lnTo>
                    <a:pt x="5074559" y="25400"/>
                  </a:lnTo>
                  <a:lnTo>
                    <a:pt x="5027280" y="12700"/>
                  </a:lnTo>
                  <a:close/>
                </a:path>
                <a:path w="9191625" h="5676900">
                  <a:moveTo>
                    <a:pt x="4836801" y="0"/>
                  </a:moveTo>
                  <a:lnTo>
                    <a:pt x="4354823" y="0"/>
                  </a:lnTo>
                  <a:lnTo>
                    <a:pt x="4307003" y="12700"/>
                  </a:lnTo>
                  <a:lnTo>
                    <a:pt x="4884621" y="12700"/>
                  </a:lnTo>
                  <a:lnTo>
                    <a:pt x="4836801" y="0"/>
                  </a:lnTo>
                  <a:close/>
                </a:path>
              </a:pathLst>
            </a:custGeom>
            <a:solidFill>
              <a:srgbClr val="1F2C8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2694429" y="0"/>
              <a:ext cx="6803390" cy="5396865"/>
            </a:xfrm>
            <a:custGeom>
              <a:avLst/>
              <a:gdLst/>
              <a:ahLst/>
              <a:cxnLst/>
              <a:rect l="l" t="t" r="r" b="b"/>
              <a:pathLst>
                <a:path w="6803390" h="5396865">
                  <a:moveTo>
                    <a:pt x="6803141" y="0"/>
                  </a:moveTo>
                  <a:lnTo>
                    <a:pt x="0" y="0"/>
                  </a:lnTo>
                  <a:lnTo>
                    <a:pt x="0" y="1997094"/>
                  </a:lnTo>
                  <a:lnTo>
                    <a:pt x="338" y="2045567"/>
                  </a:lnTo>
                  <a:lnTo>
                    <a:pt x="1352" y="2093878"/>
                  </a:lnTo>
                  <a:lnTo>
                    <a:pt x="3035" y="2142022"/>
                  </a:lnTo>
                  <a:lnTo>
                    <a:pt x="5384" y="2189993"/>
                  </a:lnTo>
                  <a:lnTo>
                    <a:pt x="8394" y="2237788"/>
                  </a:lnTo>
                  <a:lnTo>
                    <a:pt x="12061" y="2285403"/>
                  </a:lnTo>
                  <a:lnTo>
                    <a:pt x="16380" y="2332831"/>
                  </a:lnTo>
                  <a:lnTo>
                    <a:pt x="21347" y="2380070"/>
                  </a:lnTo>
                  <a:lnTo>
                    <a:pt x="26957" y="2427115"/>
                  </a:lnTo>
                  <a:lnTo>
                    <a:pt x="33205" y="2473960"/>
                  </a:lnTo>
                  <a:lnTo>
                    <a:pt x="40088" y="2520603"/>
                  </a:lnTo>
                  <a:lnTo>
                    <a:pt x="47601" y="2567037"/>
                  </a:lnTo>
                  <a:lnTo>
                    <a:pt x="55738" y="2613259"/>
                  </a:lnTo>
                  <a:lnTo>
                    <a:pt x="64497" y="2659265"/>
                  </a:lnTo>
                  <a:lnTo>
                    <a:pt x="73872" y="2705049"/>
                  </a:lnTo>
                  <a:lnTo>
                    <a:pt x="83858" y="2750607"/>
                  </a:lnTo>
                  <a:lnTo>
                    <a:pt x="94452" y="2795935"/>
                  </a:lnTo>
                  <a:lnTo>
                    <a:pt x="105648" y="2841029"/>
                  </a:lnTo>
                  <a:lnTo>
                    <a:pt x="117443" y="2885883"/>
                  </a:lnTo>
                  <a:lnTo>
                    <a:pt x="129832" y="2930493"/>
                  </a:lnTo>
                  <a:lnTo>
                    <a:pt x="142810" y="2974856"/>
                  </a:lnTo>
                  <a:lnTo>
                    <a:pt x="156373" y="3018965"/>
                  </a:lnTo>
                  <a:lnTo>
                    <a:pt x="170516" y="3062818"/>
                  </a:lnTo>
                  <a:lnTo>
                    <a:pt x="185235" y="3106409"/>
                  </a:lnTo>
                  <a:lnTo>
                    <a:pt x="200526" y="3149734"/>
                  </a:lnTo>
                  <a:lnTo>
                    <a:pt x="216383" y="3192788"/>
                  </a:lnTo>
                  <a:lnTo>
                    <a:pt x="232803" y="3235567"/>
                  </a:lnTo>
                  <a:lnTo>
                    <a:pt x="249781" y="3278066"/>
                  </a:lnTo>
                  <a:lnTo>
                    <a:pt x="267312" y="3320282"/>
                  </a:lnTo>
                  <a:lnTo>
                    <a:pt x="285392" y="3362209"/>
                  </a:lnTo>
                  <a:lnTo>
                    <a:pt x="304017" y="3403843"/>
                  </a:lnTo>
                  <a:lnTo>
                    <a:pt x="323182" y="3445179"/>
                  </a:lnTo>
                  <a:lnTo>
                    <a:pt x="342882" y="3486214"/>
                  </a:lnTo>
                  <a:lnTo>
                    <a:pt x="363113" y="3526942"/>
                  </a:lnTo>
                  <a:lnTo>
                    <a:pt x="383871" y="3567359"/>
                  </a:lnTo>
                  <a:lnTo>
                    <a:pt x="405150" y="3607460"/>
                  </a:lnTo>
                  <a:lnTo>
                    <a:pt x="426948" y="3647242"/>
                  </a:lnTo>
                  <a:lnTo>
                    <a:pt x="449258" y="3686699"/>
                  </a:lnTo>
                  <a:lnTo>
                    <a:pt x="472077" y="3725828"/>
                  </a:lnTo>
                  <a:lnTo>
                    <a:pt x="495400" y="3764623"/>
                  </a:lnTo>
                  <a:lnTo>
                    <a:pt x="519222" y="3803080"/>
                  </a:lnTo>
                  <a:lnTo>
                    <a:pt x="543540" y="3841195"/>
                  </a:lnTo>
                  <a:lnTo>
                    <a:pt x="568348" y="3878963"/>
                  </a:lnTo>
                  <a:lnTo>
                    <a:pt x="593643" y="3916379"/>
                  </a:lnTo>
                  <a:lnTo>
                    <a:pt x="619419" y="3953440"/>
                  </a:lnTo>
                  <a:lnTo>
                    <a:pt x="645672" y="3990141"/>
                  </a:lnTo>
                  <a:lnTo>
                    <a:pt x="672398" y="4026477"/>
                  </a:lnTo>
                  <a:lnTo>
                    <a:pt x="699592" y="4062443"/>
                  </a:lnTo>
                  <a:lnTo>
                    <a:pt x="727250" y="4098036"/>
                  </a:lnTo>
                  <a:lnTo>
                    <a:pt x="755367" y="4133251"/>
                  </a:lnTo>
                  <a:lnTo>
                    <a:pt x="783939" y="4168083"/>
                  </a:lnTo>
                  <a:lnTo>
                    <a:pt x="812961" y="4202528"/>
                  </a:lnTo>
                  <a:lnTo>
                    <a:pt x="842429" y="4236581"/>
                  </a:lnTo>
                  <a:lnTo>
                    <a:pt x="872338" y="4270238"/>
                  </a:lnTo>
                  <a:lnTo>
                    <a:pt x="902684" y="4303494"/>
                  </a:lnTo>
                  <a:lnTo>
                    <a:pt x="933462" y="4336346"/>
                  </a:lnTo>
                  <a:lnTo>
                    <a:pt x="964668" y="4368787"/>
                  </a:lnTo>
                  <a:lnTo>
                    <a:pt x="996298" y="4400815"/>
                  </a:lnTo>
                  <a:lnTo>
                    <a:pt x="1028346" y="4432424"/>
                  </a:lnTo>
                  <a:lnTo>
                    <a:pt x="1060809" y="4463610"/>
                  </a:lnTo>
                  <a:lnTo>
                    <a:pt x="1093681" y="4494368"/>
                  </a:lnTo>
                  <a:lnTo>
                    <a:pt x="1126959" y="4524695"/>
                  </a:lnTo>
                  <a:lnTo>
                    <a:pt x="1160637" y="4554584"/>
                  </a:lnTo>
                  <a:lnTo>
                    <a:pt x="1194713" y="4584033"/>
                  </a:lnTo>
                  <a:lnTo>
                    <a:pt x="1229180" y="4613037"/>
                  </a:lnTo>
                  <a:lnTo>
                    <a:pt x="1264034" y="4641590"/>
                  </a:lnTo>
                  <a:lnTo>
                    <a:pt x="1299271" y="4669689"/>
                  </a:lnTo>
                  <a:lnTo>
                    <a:pt x="1334887" y="4697329"/>
                  </a:lnTo>
                  <a:lnTo>
                    <a:pt x="1370877" y="4724506"/>
                  </a:lnTo>
                  <a:lnTo>
                    <a:pt x="1407236" y="4751215"/>
                  </a:lnTo>
                  <a:lnTo>
                    <a:pt x="1443961" y="4777451"/>
                  </a:lnTo>
                  <a:lnTo>
                    <a:pt x="1481046" y="4803211"/>
                  </a:lnTo>
                  <a:lnTo>
                    <a:pt x="1518486" y="4828489"/>
                  </a:lnTo>
                  <a:lnTo>
                    <a:pt x="1556279" y="4853281"/>
                  </a:lnTo>
                  <a:lnTo>
                    <a:pt x="1594418" y="4877583"/>
                  </a:lnTo>
                  <a:lnTo>
                    <a:pt x="1632900" y="4901391"/>
                  </a:lnTo>
                  <a:lnTo>
                    <a:pt x="1671720" y="4924699"/>
                  </a:lnTo>
                  <a:lnTo>
                    <a:pt x="1710874" y="4947503"/>
                  </a:lnTo>
                  <a:lnTo>
                    <a:pt x="1750357" y="4969799"/>
                  </a:lnTo>
                  <a:lnTo>
                    <a:pt x="1790164" y="4991582"/>
                  </a:lnTo>
                  <a:lnTo>
                    <a:pt x="1830292" y="5012848"/>
                  </a:lnTo>
                  <a:lnTo>
                    <a:pt x="1870735" y="5033593"/>
                  </a:lnTo>
                  <a:lnTo>
                    <a:pt x="1911489" y="5053811"/>
                  </a:lnTo>
                  <a:lnTo>
                    <a:pt x="1952550" y="5073498"/>
                  </a:lnTo>
                  <a:lnTo>
                    <a:pt x="1993913" y="5092651"/>
                  </a:lnTo>
                  <a:lnTo>
                    <a:pt x="2035574" y="5111263"/>
                  </a:lnTo>
                  <a:lnTo>
                    <a:pt x="2077528" y="5129332"/>
                  </a:lnTo>
                  <a:lnTo>
                    <a:pt x="2119771" y="5146852"/>
                  </a:lnTo>
                  <a:lnTo>
                    <a:pt x="2162298" y="5163819"/>
                  </a:lnTo>
                  <a:lnTo>
                    <a:pt x="2205105" y="5180228"/>
                  </a:lnTo>
                  <a:lnTo>
                    <a:pt x="2248187" y="5196075"/>
                  </a:lnTo>
                  <a:lnTo>
                    <a:pt x="2291540" y="5211356"/>
                  </a:lnTo>
                  <a:lnTo>
                    <a:pt x="2335159" y="5226066"/>
                  </a:lnTo>
                  <a:lnTo>
                    <a:pt x="2379040" y="5240200"/>
                  </a:lnTo>
                  <a:lnTo>
                    <a:pt x="2423178" y="5253754"/>
                  </a:lnTo>
                  <a:lnTo>
                    <a:pt x="2467569" y="5266724"/>
                  </a:lnTo>
                  <a:lnTo>
                    <a:pt x="2512209" y="5279105"/>
                  </a:lnTo>
                  <a:lnTo>
                    <a:pt x="2557092" y="5290892"/>
                  </a:lnTo>
                  <a:lnTo>
                    <a:pt x="2602215" y="5302082"/>
                  </a:lnTo>
                  <a:lnTo>
                    <a:pt x="2647572" y="5312669"/>
                  </a:lnTo>
                  <a:lnTo>
                    <a:pt x="2693160" y="5322649"/>
                  </a:lnTo>
                  <a:lnTo>
                    <a:pt x="2738974" y="5332017"/>
                  </a:lnTo>
                  <a:lnTo>
                    <a:pt x="2785009" y="5340770"/>
                  </a:lnTo>
                  <a:lnTo>
                    <a:pt x="2831261" y="5348903"/>
                  </a:lnTo>
                  <a:lnTo>
                    <a:pt x="2877726" y="5356410"/>
                  </a:lnTo>
                  <a:lnTo>
                    <a:pt x="2924398" y="5363289"/>
                  </a:lnTo>
                  <a:lnTo>
                    <a:pt x="2971274" y="5369533"/>
                  </a:lnTo>
                  <a:lnTo>
                    <a:pt x="3018350" y="5375139"/>
                  </a:lnTo>
                  <a:lnTo>
                    <a:pt x="3065619" y="5380103"/>
                  </a:lnTo>
                  <a:lnTo>
                    <a:pt x="3113079" y="5384419"/>
                  </a:lnTo>
                  <a:lnTo>
                    <a:pt x="3160724" y="5388084"/>
                  </a:lnTo>
                  <a:lnTo>
                    <a:pt x="3208550" y="5391092"/>
                  </a:lnTo>
                  <a:lnTo>
                    <a:pt x="3256553" y="5393440"/>
                  </a:lnTo>
                  <a:lnTo>
                    <a:pt x="3304727" y="5395122"/>
                  </a:lnTo>
                  <a:lnTo>
                    <a:pt x="3353070" y="5396135"/>
                  </a:lnTo>
                  <a:lnTo>
                    <a:pt x="3401575" y="5396473"/>
                  </a:lnTo>
                  <a:lnTo>
                    <a:pt x="3450081" y="5396135"/>
                  </a:lnTo>
                  <a:lnTo>
                    <a:pt x="3498424" y="5395122"/>
                  </a:lnTo>
                  <a:lnTo>
                    <a:pt x="3546599" y="5393440"/>
                  </a:lnTo>
                  <a:lnTo>
                    <a:pt x="3594602" y="5391092"/>
                  </a:lnTo>
                  <a:lnTo>
                    <a:pt x="3642428" y="5388084"/>
                  </a:lnTo>
                  <a:lnTo>
                    <a:pt x="3690073" y="5384419"/>
                  </a:lnTo>
                  <a:lnTo>
                    <a:pt x="3737533" y="5380103"/>
                  </a:lnTo>
                  <a:lnTo>
                    <a:pt x="3784803" y="5375139"/>
                  </a:lnTo>
                  <a:lnTo>
                    <a:pt x="3831878" y="5369533"/>
                  </a:lnTo>
                  <a:lnTo>
                    <a:pt x="3878754" y="5363289"/>
                  </a:lnTo>
                  <a:lnTo>
                    <a:pt x="3925427" y="5356410"/>
                  </a:lnTo>
                  <a:lnTo>
                    <a:pt x="3971892" y="5348903"/>
                  </a:lnTo>
                  <a:lnTo>
                    <a:pt x="4018144" y="5340770"/>
                  </a:lnTo>
                  <a:lnTo>
                    <a:pt x="4064180" y="5332017"/>
                  </a:lnTo>
                  <a:lnTo>
                    <a:pt x="4109994" y="5322649"/>
                  </a:lnTo>
                  <a:lnTo>
                    <a:pt x="4155582" y="5312669"/>
                  </a:lnTo>
                  <a:lnTo>
                    <a:pt x="4200939" y="5302082"/>
                  </a:lnTo>
                  <a:lnTo>
                    <a:pt x="4246062" y="5290892"/>
                  </a:lnTo>
                  <a:lnTo>
                    <a:pt x="4290945" y="5279105"/>
                  </a:lnTo>
                  <a:lnTo>
                    <a:pt x="4335585" y="5266724"/>
                  </a:lnTo>
                  <a:lnTo>
                    <a:pt x="4379976" y="5253754"/>
                  </a:lnTo>
                  <a:lnTo>
                    <a:pt x="4424114" y="5240200"/>
                  </a:lnTo>
                  <a:lnTo>
                    <a:pt x="4467995" y="5226066"/>
                  </a:lnTo>
                  <a:lnTo>
                    <a:pt x="4511614" y="5211356"/>
                  </a:lnTo>
                  <a:lnTo>
                    <a:pt x="4554967" y="5196075"/>
                  </a:lnTo>
                  <a:lnTo>
                    <a:pt x="4598049" y="5180228"/>
                  </a:lnTo>
                  <a:lnTo>
                    <a:pt x="4640856" y="5163819"/>
                  </a:lnTo>
                  <a:lnTo>
                    <a:pt x="4683383" y="5146852"/>
                  </a:lnTo>
                  <a:lnTo>
                    <a:pt x="4725626" y="5129332"/>
                  </a:lnTo>
                  <a:lnTo>
                    <a:pt x="4767580" y="5111263"/>
                  </a:lnTo>
                  <a:lnTo>
                    <a:pt x="4809241" y="5092651"/>
                  </a:lnTo>
                  <a:lnTo>
                    <a:pt x="4850604" y="5073498"/>
                  </a:lnTo>
                  <a:lnTo>
                    <a:pt x="4891665" y="5053811"/>
                  </a:lnTo>
                  <a:lnTo>
                    <a:pt x="4932419" y="5033593"/>
                  </a:lnTo>
                  <a:lnTo>
                    <a:pt x="4972862" y="5012848"/>
                  </a:lnTo>
                  <a:lnTo>
                    <a:pt x="5012989" y="4991582"/>
                  </a:lnTo>
                  <a:lnTo>
                    <a:pt x="5052797" y="4969799"/>
                  </a:lnTo>
                  <a:lnTo>
                    <a:pt x="5092279" y="4947503"/>
                  </a:lnTo>
                  <a:lnTo>
                    <a:pt x="5131433" y="4924699"/>
                  </a:lnTo>
                  <a:lnTo>
                    <a:pt x="5170253" y="4901391"/>
                  </a:lnTo>
                  <a:lnTo>
                    <a:pt x="5208735" y="4877583"/>
                  </a:lnTo>
                  <a:lnTo>
                    <a:pt x="5246874" y="4853281"/>
                  </a:lnTo>
                  <a:lnTo>
                    <a:pt x="5284666" y="4828489"/>
                  </a:lnTo>
                  <a:lnTo>
                    <a:pt x="5322107" y="4803211"/>
                  </a:lnTo>
                  <a:lnTo>
                    <a:pt x="5359192" y="4777451"/>
                  </a:lnTo>
                  <a:lnTo>
                    <a:pt x="5395916" y="4751215"/>
                  </a:lnTo>
                  <a:lnTo>
                    <a:pt x="5432275" y="4724506"/>
                  </a:lnTo>
                  <a:lnTo>
                    <a:pt x="5468265" y="4697329"/>
                  </a:lnTo>
                  <a:lnTo>
                    <a:pt x="5503880" y="4669689"/>
                  </a:lnTo>
                  <a:lnTo>
                    <a:pt x="5539118" y="4641590"/>
                  </a:lnTo>
                  <a:lnTo>
                    <a:pt x="5573972" y="4613037"/>
                  </a:lnTo>
                  <a:lnTo>
                    <a:pt x="5608439" y="4584033"/>
                  </a:lnTo>
                  <a:lnTo>
                    <a:pt x="5642513" y="4554584"/>
                  </a:lnTo>
                  <a:lnTo>
                    <a:pt x="5676192" y="4524695"/>
                  </a:lnTo>
                  <a:lnTo>
                    <a:pt x="5709470" y="4494368"/>
                  </a:lnTo>
                  <a:lnTo>
                    <a:pt x="5742342" y="4463610"/>
                  </a:lnTo>
                  <a:lnTo>
                    <a:pt x="5774804" y="4432424"/>
                  </a:lnTo>
                  <a:lnTo>
                    <a:pt x="5806852" y="4400815"/>
                  </a:lnTo>
                  <a:lnTo>
                    <a:pt x="5838481" y="4368787"/>
                  </a:lnTo>
                  <a:lnTo>
                    <a:pt x="5869687" y="4336346"/>
                  </a:lnTo>
                  <a:lnTo>
                    <a:pt x="5900465" y="4303494"/>
                  </a:lnTo>
                  <a:lnTo>
                    <a:pt x="5930811" y="4270238"/>
                  </a:lnTo>
                  <a:lnTo>
                    <a:pt x="5960720" y="4236581"/>
                  </a:lnTo>
                  <a:lnTo>
                    <a:pt x="5990187" y="4202528"/>
                  </a:lnTo>
                  <a:lnTo>
                    <a:pt x="6019209" y="4168083"/>
                  </a:lnTo>
                  <a:lnTo>
                    <a:pt x="6047781" y="4133251"/>
                  </a:lnTo>
                  <a:lnTo>
                    <a:pt x="6075898" y="4098036"/>
                  </a:lnTo>
                  <a:lnTo>
                    <a:pt x="6103555" y="4062443"/>
                  </a:lnTo>
                  <a:lnTo>
                    <a:pt x="6130749" y="4026477"/>
                  </a:lnTo>
                  <a:lnTo>
                    <a:pt x="6157475" y="3990141"/>
                  </a:lnTo>
                  <a:lnTo>
                    <a:pt x="6183728" y="3953440"/>
                  </a:lnTo>
                  <a:lnTo>
                    <a:pt x="6209504" y="3916379"/>
                  </a:lnTo>
                  <a:lnTo>
                    <a:pt x="6234798" y="3878963"/>
                  </a:lnTo>
                  <a:lnTo>
                    <a:pt x="6259606" y="3841195"/>
                  </a:lnTo>
                  <a:lnTo>
                    <a:pt x="6283924" y="3803080"/>
                  </a:lnTo>
                  <a:lnTo>
                    <a:pt x="6307746" y="3764623"/>
                  </a:lnTo>
                  <a:lnTo>
                    <a:pt x="6331069" y="3725828"/>
                  </a:lnTo>
                  <a:lnTo>
                    <a:pt x="6353888" y="3686699"/>
                  </a:lnTo>
                  <a:lnTo>
                    <a:pt x="6376198" y="3647242"/>
                  </a:lnTo>
                  <a:lnTo>
                    <a:pt x="6397995" y="3607460"/>
                  </a:lnTo>
                  <a:lnTo>
                    <a:pt x="6419274" y="3567359"/>
                  </a:lnTo>
                  <a:lnTo>
                    <a:pt x="6440032" y="3526942"/>
                  </a:lnTo>
                  <a:lnTo>
                    <a:pt x="6460263" y="3486214"/>
                  </a:lnTo>
                  <a:lnTo>
                    <a:pt x="6479962" y="3445179"/>
                  </a:lnTo>
                  <a:lnTo>
                    <a:pt x="6499127" y="3403843"/>
                  </a:lnTo>
                  <a:lnTo>
                    <a:pt x="6517751" y="3362209"/>
                  </a:lnTo>
                  <a:lnTo>
                    <a:pt x="6535831" y="3320282"/>
                  </a:lnTo>
                  <a:lnTo>
                    <a:pt x="6553362" y="3278066"/>
                  </a:lnTo>
                  <a:lnTo>
                    <a:pt x="6570340" y="3235567"/>
                  </a:lnTo>
                  <a:lnTo>
                    <a:pt x="6586760" y="3192788"/>
                  </a:lnTo>
                  <a:lnTo>
                    <a:pt x="6602617" y="3149734"/>
                  </a:lnTo>
                  <a:lnTo>
                    <a:pt x="6617907" y="3106409"/>
                  </a:lnTo>
                  <a:lnTo>
                    <a:pt x="6632626" y="3062818"/>
                  </a:lnTo>
                  <a:lnTo>
                    <a:pt x="6646769" y="3018965"/>
                  </a:lnTo>
                  <a:lnTo>
                    <a:pt x="6660332" y="2974856"/>
                  </a:lnTo>
                  <a:lnTo>
                    <a:pt x="6673310" y="2930493"/>
                  </a:lnTo>
                  <a:lnTo>
                    <a:pt x="6685698" y="2885883"/>
                  </a:lnTo>
                  <a:lnTo>
                    <a:pt x="6697493" y="2841029"/>
                  </a:lnTo>
                  <a:lnTo>
                    <a:pt x="6708690" y="2795935"/>
                  </a:lnTo>
                  <a:lnTo>
                    <a:pt x="6719283" y="2750607"/>
                  </a:lnTo>
                  <a:lnTo>
                    <a:pt x="6729270" y="2705049"/>
                  </a:lnTo>
                  <a:lnTo>
                    <a:pt x="6738644" y="2659265"/>
                  </a:lnTo>
                  <a:lnTo>
                    <a:pt x="6747403" y="2613259"/>
                  </a:lnTo>
                  <a:lnTo>
                    <a:pt x="6755540" y="2567037"/>
                  </a:lnTo>
                  <a:lnTo>
                    <a:pt x="6763052" y="2520603"/>
                  </a:lnTo>
                  <a:lnTo>
                    <a:pt x="6769935" y="2473960"/>
                  </a:lnTo>
                  <a:lnTo>
                    <a:pt x="6776184" y="2427115"/>
                  </a:lnTo>
                  <a:lnTo>
                    <a:pt x="6781793" y="2380070"/>
                  </a:lnTo>
                  <a:lnTo>
                    <a:pt x="6786760" y="2332831"/>
                  </a:lnTo>
                  <a:lnTo>
                    <a:pt x="6791079" y="2285403"/>
                  </a:lnTo>
                  <a:lnTo>
                    <a:pt x="6794746" y="2237788"/>
                  </a:lnTo>
                  <a:lnTo>
                    <a:pt x="6797756" y="2189993"/>
                  </a:lnTo>
                  <a:lnTo>
                    <a:pt x="6800105" y="2142022"/>
                  </a:lnTo>
                  <a:lnTo>
                    <a:pt x="6801788" y="2093878"/>
                  </a:lnTo>
                  <a:lnTo>
                    <a:pt x="6802802" y="2045567"/>
                  </a:lnTo>
                  <a:lnTo>
                    <a:pt x="6803141" y="1997094"/>
                  </a:lnTo>
                  <a:lnTo>
                    <a:pt x="6803141" y="0"/>
                  </a:lnTo>
                  <a:close/>
                </a:path>
              </a:pathLst>
            </a:custGeom>
            <a:solidFill>
              <a:srgbClr val="FDFAF6">
                <a:alpha val="98818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40" dirty="0"/>
              <a:t>COMMUNICATION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4667287" y="1416811"/>
            <a:ext cx="2983865" cy="8483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b="1" spc="-25" dirty="0">
                <a:solidFill>
                  <a:srgbClr val="1F2C8F"/>
                </a:solidFill>
                <a:latin typeface="Calibri"/>
                <a:cs typeface="Calibri"/>
              </a:rPr>
              <a:t>RESEARCH</a:t>
            </a:r>
            <a:endParaRPr sz="54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052165" y="2269236"/>
            <a:ext cx="6213475" cy="1973580"/>
          </a:xfrm>
          <a:prstGeom prst="rect">
            <a:avLst/>
          </a:prstGeom>
        </p:spPr>
        <p:txBody>
          <a:bodyPr vert="horz" wrap="square" lIns="0" tIns="17145" rIns="0" bIns="0" rtlCol="0">
            <a:spAutoFit/>
          </a:bodyPr>
          <a:lstStyle/>
          <a:p>
            <a:pPr marL="12065" marR="5080" indent="-1905" algn="ctr">
              <a:lnSpc>
                <a:spcPct val="99100"/>
              </a:lnSpc>
              <a:spcBef>
                <a:spcPts val="135"/>
              </a:spcBef>
            </a:pPr>
            <a:r>
              <a:rPr sz="3200" b="1" spc="-5" dirty="0">
                <a:solidFill>
                  <a:srgbClr val="1F2C8F"/>
                </a:solidFill>
                <a:latin typeface="Calibri"/>
                <a:cs typeface="Calibri"/>
              </a:rPr>
              <a:t>WEEK</a:t>
            </a:r>
            <a:r>
              <a:rPr sz="3200" b="1" spc="-15" dirty="0">
                <a:solidFill>
                  <a:srgbClr val="1F2C8F"/>
                </a:solidFill>
                <a:latin typeface="Calibri"/>
                <a:cs typeface="Calibri"/>
              </a:rPr>
              <a:t> </a:t>
            </a:r>
            <a:r>
              <a:rPr sz="3200" b="1" dirty="0">
                <a:solidFill>
                  <a:srgbClr val="1F2C8F"/>
                </a:solidFill>
                <a:latin typeface="Calibri"/>
                <a:cs typeface="Calibri"/>
              </a:rPr>
              <a:t>12:</a:t>
            </a:r>
            <a:r>
              <a:rPr sz="3200" b="1" spc="-5" dirty="0">
                <a:solidFill>
                  <a:srgbClr val="1F2C8F"/>
                </a:solidFill>
                <a:latin typeface="Calibri"/>
                <a:cs typeface="Calibri"/>
              </a:rPr>
              <a:t> </a:t>
            </a:r>
            <a:r>
              <a:rPr sz="3200" b="1" spc="-150" dirty="0">
                <a:solidFill>
                  <a:srgbClr val="1F2C8F"/>
                </a:solidFill>
                <a:latin typeface="Calibri"/>
                <a:cs typeface="Calibri"/>
              </a:rPr>
              <a:t>DATA</a:t>
            </a:r>
            <a:r>
              <a:rPr sz="3200" b="1" spc="-15" dirty="0">
                <a:solidFill>
                  <a:srgbClr val="1F2C8F"/>
                </a:solidFill>
                <a:latin typeface="Calibri"/>
                <a:cs typeface="Calibri"/>
              </a:rPr>
              <a:t> </a:t>
            </a:r>
            <a:r>
              <a:rPr sz="3200" b="1" spc="-50" dirty="0">
                <a:solidFill>
                  <a:srgbClr val="1F2C8F"/>
                </a:solidFill>
                <a:latin typeface="Calibri"/>
                <a:cs typeface="Calibri"/>
              </a:rPr>
              <a:t>PRESENTATION</a:t>
            </a:r>
            <a:r>
              <a:rPr sz="3200" b="1" spc="-5" dirty="0">
                <a:solidFill>
                  <a:srgbClr val="1F2C8F"/>
                </a:solidFill>
                <a:latin typeface="Calibri"/>
                <a:cs typeface="Calibri"/>
              </a:rPr>
              <a:t> AND </a:t>
            </a:r>
            <a:r>
              <a:rPr sz="3200" b="1" dirty="0">
                <a:solidFill>
                  <a:srgbClr val="1F2C8F"/>
                </a:solidFill>
                <a:latin typeface="Calibri"/>
                <a:cs typeface="Calibri"/>
              </a:rPr>
              <a:t> </a:t>
            </a:r>
            <a:r>
              <a:rPr sz="3200" b="1" spc="-45" dirty="0">
                <a:solidFill>
                  <a:srgbClr val="1F2C8F"/>
                </a:solidFill>
                <a:latin typeface="Calibri"/>
                <a:cs typeface="Calibri"/>
              </a:rPr>
              <a:t>ANALYSIS</a:t>
            </a:r>
            <a:r>
              <a:rPr sz="3200" b="1" spc="-25" dirty="0">
                <a:solidFill>
                  <a:srgbClr val="1F2C8F"/>
                </a:solidFill>
                <a:latin typeface="Calibri"/>
                <a:cs typeface="Calibri"/>
              </a:rPr>
              <a:t> </a:t>
            </a:r>
            <a:r>
              <a:rPr sz="3200" b="1" spc="-5" dirty="0">
                <a:solidFill>
                  <a:srgbClr val="1F2C8F"/>
                </a:solidFill>
                <a:latin typeface="Calibri"/>
                <a:cs typeface="Calibri"/>
              </a:rPr>
              <a:t>IN</a:t>
            </a:r>
            <a:r>
              <a:rPr sz="3200" b="1" spc="-20" dirty="0">
                <a:solidFill>
                  <a:srgbClr val="1F2C8F"/>
                </a:solidFill>
                <a:latin typeface="Calibri"/>
                <a:cs typeface="Calibri"/>
              </a:rPr>
              <a:t> </a:t>
            </a:r>
            <a:r>
              <a:rPr sz="3200" b="1" spc="-80" dirty="0">
                <a:solidFill>
                  <a:srgbClr val="1F2C8F"/>
                </a:solidFill>
                <a:latin typeface="Calibri"/>
                <a:cs typeface="Calibri"/>
              </a:rPr>
              <a:t>QUATITATIVE</a:t>
            </a:r>
            <a:r>
              <a:rPr sz="3200" b="1" spc="-25" dirty="0">
                <a:solidFill>
                  <a:srgbClr val="1F2C8F"/>
                </a:solidFill>
                <a:latin typeface="Calibri"/>
                <a:cs typeface="Calibri"/>
              </a:rPr>
              <a:t> </a:t>
            </a:r>
            <a:r>
              <a:rPr sz="3200" b="1" spc="-15" dirty="0">
                <a:solidFill>
                  <a:srgbClr val="1F2C8F"/>
                </a:solidFill>
                <a:latin typeface="Calibri"/>
                <a:cs typeface="Calibri"/>
              </a:rPr>
              <a:t>RESEARCH </a:t>
            </a:r>
            <a:r>
              <a:rPr sz="3200" b="1" spc="-705" dirty="0">
                <a:solidFill>
                  <a:srgbClr val="1F2C8F"/>
                </a:solidFill>
                <a:latin typeface="Calibri"/>
                <a:cs typeface="Calibri"/>
              </a:rPr>
              <a:t> </a:t>
            </a:r>
            <a:r>
              <a:rPr sz="3200" b="1" dirty="0">
                <a:solidFill>
                  <a:srgbClr val="1F2C8F"/>
                </a:solidFill>
                <a:latin typeface="Calibri"/>
                <a:cs typeface="Calibri"/>
              </a:rPr>
              <a:t>DR.</a:t>
            </a:r>
            <a:r>
              <a:rPr sz="3200" b="1" spc="-10" dirty="0">
                <a:solidFill>
                  <a:srgbClr val="1F2C8F"/>
                </a:solidFill>
                <a:latin typeface="Calibri"/>
                <a:cs typeface="Calibri"/>
              </a:rPr>
              <a:t> SUSAN</a:t>
            </a:r>
            <a:r>
              <a:rPr sz="3200" b="1" dirty="0">
                <a:solidFill>
                  <a:srgbClr val="1F2C8F"/>
                </a:solidFill>
                <a:latin typeface="Calibri"/>
                <a:cs typeface="Calibri"/>
              </a:rPr>
              <a:t> </a:t>
            </a:r>
            <a:r>
              <a:rPr sz="3200" b="1" spc="-30" dirty="0">
                <a:solidFill>
                  <a:srgbClr val="1F2C8F"/>
                </a:solidFill>
                <a:latin typeface="Calibri"/>
                <a:cs typeface="Calibri"/>
              </a:rPr>
              <a:t>MWANGI</a:t>
            </a:r>
            <a:endParaRPr sz="3200">
              <a:latin typeface="Calibri"/>
              <a:cs typeface="Calibri"/>
            </a:endParaRPr>
          </a:p>
          <a:p>
            <a:pPr marL="1270" algn="ctr">
              <a:lnSpc>
                <a:spcPct val="100000"/>
              </a:lnSpc>
              <a:spcBef>
                <a:spcPts val="45"/>
              </a:spcBef>
            </a:pPr>
            <a:r>
              <a:rPr sz="3200" b="1" spc="-100" dirty="0">
                <a:solidFill>
                  <a:srgbClr val="1F2C8F"/>
                </a:solidFill>
                <a:latin typeface="Calibri"/>
                <a:cs typeface="Calibri"/>
              </a:rPr>
              <a:t>ST.</a:t>
            </a:r>
            <a:r>
              <a:rPr sz="3200" b="1" spc="-15" dirty="0">
                <a:solidFill>
                  <a:srgbClr val="1F2C8F"/>
                </a:solidFill>
                <a:latin typeface="Calibri"/>
                <a:cs typeface="Calibri"/>
              </a:rPr>
              <a:t> </a:t>
            </a:r>
            <a:r>
              <a:rPr sz="3200" b="1" spc="-90" dirty="0">
                <a:solidFill>
                  <a:srgbClr val="1F2C8F"/>
                </a:solidFill>
                <a:latin typeface="Calibri"/>
                <a:cs typeface="Calibri"/>
              </a:rPr>
              <a:t>PAUL’S</a:t>
            </a:r>
            <a:r>
              <a:rPr sz="3200" b="1" spc="-15" dirty="0">
                <a:solidFill>
                  <a:srgbClr val="1F2C8F"/>
                </a:solidFill>
                <a:latin typeface="Calibri"/>
                <a:cs typeface="Calibri"/>
              </a:rPr>
              <a:t> </a:t>
            </a:r>
            <a:r>
              <a:rPr sz="3200" b="1" spc="-10" dirty="0">
                <a:solidFill>
                  <a:srgbClr val="1F2C8F"/>
                </a:solidFill>
                <a:latin typeface="Calibri"/>
                <a:cs typeface="Calibri"/>
              </a:rPr>
              <a:t>UNIVERSITY</a:t>
            </a:r>
            <a:endParaRPr sz="3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5104765" cy="6858000"/>
            <a:chOff x="0" y="0"/>
            <a:chExt cx="5104765" cy="685800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2544445" cy="6858000"/>
            </a:xfrm>
            <a:custGeom>
              <a:avLst/>
              <a:gdLst/>
              <a:ahLst/>
              <a:cxnLst/>
              <a:rect l="l" t="t" r="r" b="b"/>
              <a:pathLst>
                <a:path w="2544445" h="6858000">
                  <a:moveTo>
                    <a:pt x="0" y="6857999"/>
                  </a:moveTo>
                  <a:lnTo>
                    <a:pt x="2543868" y="6857999"/>
                  </a:lnTo>
                  <a:lnTo>
                    <a:pt x="2543868" y="0"/>
                  </a:lnTo>
                  <a:lnTo>
                    <a:pt x="0" y="0"/>
                  </a:lnTo>
                  <a:lnTo>
                    <a:pt x="0" y="6857999"/>
                  </a:lnTo>
                  <a:close/>
                </a:path>
              </a:pathLst>
            </a:custGeom>
            <a:solidFill>
              <a:srgbClr val="D2D59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927"/>
              <a:ext cx="2539175" cy="255270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0" y="4313194"/>
              <a:ext cx="2546350" cy="2545080"/>
            </a:xfrm>
            <a:custGeom>
              <a:avLst/>
              <a:gdLst/>
              <a:ahLst/>
              <a:cxnLst/>
              <a:rect l="l" t="t" r="r" b="b"/>
              <a:pathLst>
                <a:path w="2546350" h="2545079">
                  <a:moveTo>
                    <a:pt x="2546323" y="0"/>
                  </a:moveTo>
                  <a:lnTo>
                    <a:pt x="0" y="2536918"/>
                  </a:lnTo>
                  <a:lnTo>
                    <a:pt x="0" y="2544805"/>
                  </a:lnTo>
                  <a:lnTo>
                    <a:pt x="2546323" y="2544805"/>
                  </a:lnTo>
                  <a:lnTo>
                    <a:pt x="2546323" y="0"/>
                  </a:lnTo>
                  <a:close/>
                </a:path>
              </a:pathLst>
            </a:custGeom>
            <a:solidFill>
              <a:srgbClr val="DE8C8C">
                <a:alpha val="501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0" y="4319122"/>
              <a:ext cx="2529840" cy="2539365"/>
            </a:xfrm>
            <a:custGeom>
              <a:avLst/>
              <a:gdLst/>
              <a:ahLst/>
              <a:cxnLst/>
              <a:rect l="l" t="t" r="r" b="b"/>
              <a:pathLst>
                <a:path w="2529840" h="2539365">
                  <a:moveTo>
                    <a:pt x="0" y="0"/>
                  </a:moveTo>
                  <a:lnTo>
                    <a:pt x="0" y="2538877"/>
                  </a:lnTo>
                  <a:lnTo>
                    <a:pt x="2529500" y="253887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CDC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2543868" y="0"/>
              <a:ext cx="2560955" cy="2560955"/>
            </a:xfrm>
            <a:custGeom>
              <a:avLst/>
              <a:gdLst/>
              <a:ahLst/>
              <a:cxnLst/>
              <a:rect l="l" t="t" r="r" b="b"/>
              <a:pathLst>
                <a:path w="2560954" h="2560955">
                  <a:moveTo>
                    <a:pt x="2560339" y="0"/>
                  </a:moveTo>
                  <a:lnTo>
                    <a:pt x="0" y="0"/>
                  </a:lnTo>
                  <a:lnTo>
                    <a:pt x="0" y="2560340"/>
                  </a:lnTo>
                  <a:lnTo>
                    <a:pt x="48102" y="2559897"/>
                  </a:lnTo>
                  <a:lnTo>
                    <a:pt x="95989" y="2558574"/>
                  </a:lnTo>
                  <a:lnTo>
                    <a:pt x="143653" y="2556378"/>
                  </a:lnTo>
                  <a:lnTo>
                    <a:pt x="191086" y="2553317"/>
                  </a:lnTo>
                  <a:lnTo>
                    <a:pt x="238281" y="2549400"/>
                  </a:lnTo>
                  <a:lnTo>
                    <a:pt x="285229" y="2544632"/>
                  </a:lnTo>
                  <a:lnTo>
                    <a:pt x="331924" y="2539023"/>
                  </a:lnTo>
                  <a:lnTo>
                    <a:pt x="378357" y="2532580"/>
                  </a:lnTo>
                  <a:lnTo>
                    <a:pt x="424521" y="2525311"/>
                  </a:lnTo>
                  <a:lnTo>
                    <a:pt x="470408" y="2517223"/>
                  </a:lnTo>
                  <a:lnTo>
                    <a:pt x="516009" y="2508325"/>
                  </a:lnTo>
                  <a:lnTo>
                    <a:pt x="561319" y="2498623"/>
                  </a:lnTo>
                  <a:lnTo>
                    <a:pt x="606327" y="2488126"/>
                  </a:lnTo>
                  <a:lnTo>
                    <a:pt x="651028" y="2476842"/>
                  </a:lnTo>
                  <a:lnTo>
                    <a:pt x="695413" y="2464777"/>
                  </a:lnTo>
                  <a:lnTo>
                    <a:pt x="739475" y="2451941"/>
                  </a:lnTo>
                  <a:lnTo>
                    <a:pt x="783205" y="2438340"/>
                  </a:lnTo>
                  <a:lnTo>
                    <a:pt x="826596" y="2423983"/>
                  </a:lnTo>
                  <a:lnTo>
                    <a:pt x="869641" y="2408876"/>
                  </a:lnTo>
                  <a:lnTo>
                    <a:pt x="912331" y="2393029"/>
                  </a:lnTo>
                  <a:lnTo>
                    <a:pt x="954659" y="2376448"/>
                  </a:lnTo>
                  <a:lnTo>
                    <a:pt x="996617" y="2359141"/>
                  </a:lnTo>
                  <a:lnTo>
                    <a:pt x="1038197" y="2341117"/>
                  </a:lnTo>
                  <a:lnTo>
                    <a:pt x="1079392" y="2322382"/>
                  </a:lnTo>
                  <a:lnTo>
                    <a:pt x="1120194" y="2302945"/>
                  </a:lnTo>
                  <a:lnTo>
                    <a:pt x="1160595" y="2282813"/>
                  </a:lnTo>
                  <a:lnTo>
                    <a:pt x="1200588" y="2261994"/>
                  </a:lnTo>
                  <a:lnTo>
                    <a:pt x="1240164" y="2240495"/>
                  </a:lnTo>
                  <a:lnTo>
                    <a:pt x="1279316" y="2218326"/>
                  </a:lnTo>
                  <a:lnTo>
                    <a:pt x="1318036" y="2195492"/>
                  </a:lnTo>
                  <a:lnTo>
                    <a:pt x="1356316" y="2172002"/>
                  </a:lnTo>
                  <a:lnTo>
                    <a:pt x="1394150" y="2147864"/>
                  </a:lnTo>
                  <a:lnTo>
                    <a:pt x="1431528" y="2123085"/>
                  </a:lnTo>
                  <a:lnTo>
                    <a:pt x="1468444" y="2097673"/>
                  </a:lnTo>
                  <a:lnTo>
                    <a:pt x="1504889" y="2071636"/>
                  </a:lnTo>
                  <a:lnTo>
                    <a:pt x="1540856" y="2044982"/>
                  </a:lnTo>
                  <a:lnTo>
                    <a:pt x="1576337" y="2017718"/>
                  </a:lnTo>
                  <a:lnTo>
                    <a:pt x="1611324" y="1989852"/>
                  </a:lnTo>
                  <a:lnTo>
                    <a:pt x="1645810" y="1961392"/>
                  </a:lnTo>
                  <a:lnTo>
                    <a:pt x="1679787" y="1932346"/>
                  </a:lnTo>
                  <a:lnTo>
                    <a:pt x="1713247" y="1902720"/>
                  </a:lnTo>
                  <a:lnTo>
                    <a:pt x="1746183" y="1872524"/>
                  </a:lnTo>
                  <a:lnTo>
                    <a:pt x="1778586" y="1841764"/>
                  </a:lnTo>
                  <a:lnTo>
                    <a:pt x="1810449" y="1810449"/>
                  </a:lnTo>
                  <a:lnTo>
                    <a:pt x="1841764" y="1778586"/>
                  </a:lnTo>
                  <a:lnTo>
                    <a:pt x="1872523" y="1746183"/>
                  </a:lnTo>
                  <a:lnTo>
                    <a:pt x="1902720" y="1713248"/>
                  </a:lnTo>
                  <a:lnTo>
                    <a:pt x="1932345" y="1679788"/>
                  </a:lnTo>
                  <a:lnTo>
                    <a:pt x="1961392" y="1645811"/>
                  </a:lnTo>
                  <a:lnTo>
                    <a:pt x="1989852" y="1611325"/>
                  </a:lnTo>
                  <a:lnTo>
                    <a:pt x="2017717" y="1576338"/>
                  </a:lnTo>
                  <a:lnTo>
                    <a:pt x="2044981" y="1540857"/>
                  </a:lnTo>
                  <a:lnTo>
                    <a:pt x="2071636" y="1504889"/>
                  </a:lnTo>
                  <a:lnTo>
                    <a:pt x="2097672" y="1468444"/>
                  </a:lnTo>
                  <a:lnTo>
                    <a:pt x="2123084" y="1431529"/>
                  </a:lnTo>
                  <a:lnTo>
                    <a:pt x="2147863" y="1394150"/>
                  </a:lnTo>
                  <a:lnTo>
                    <a:pt x="2172001" y="1356317"/>
                  </a:lnTo>
                  <a:lnTo>
                    <a:pt x="2195491" y="1318036"/>
                  </a:lnTo>
                  <a:lnTo>
                    <a:pt x="2218325" y="1279316"/>
                  </a:lnTo>
                  <a:lnTo>
                    <a:pt x="2240494" y="1240164"/>
                  </a:lnTo>
                  <a:lnTo>
                    <a:pt x="2261993" y="1200588"/>
                  </a:lnTo>
                  <a:lnTo>
                    <a:pt x="2282812" y="1160595"/>
                  </a:lnTo>
                  <a:lnTo>
                    <a:pt x="2302944" y="1120194"/>
                  </a:lnTo>
                  <a:lnTo>
                    <a:pt x="2322381" y="1079393"/>
                  </a:lnTo>
                  <a:lnTo>
                    <a:pt x="2341116" y="1038198"/>
                  </a:lnTo>
                  <a:lnTo>
                    <a:pt x="2359140" y="996617"/>
                  </a:lnTo>
                  <a:lnTo>
                    <a:pt x="2376447" y="954659"/>
                  </a:lnTo>
                  <a:lnTo>
                    <a:pt x="2393028" y="912331"/>
                  </a:lnTo>
                  <a:lnTo>
                    <a:pt x="2408875" y="869641"/>
                  </a:lnTo>
                  <a:lnTo>
                    <a:pt x="2423982" y="826597"/>
                  </a:lnTo>
                  <a:lnTo>
                    <a:pt x="2438339" y="783205"/>
                  </a:lnTo>
                  <a:lnTo>
                    <a:pt x="2451940" y="739475"/>
                  </a:lnTo>
                  <a:lnTo>
                    <a:pt x="2464776" y="695413"/>
                  </a:lnTo>
                  <a:lnTo>
                    <a:pt x="2476840" y="651028"/>
                  </a:lnTo>
                  <a:lnTo>
                    <a:pt x="2488125" y="606328"/>
                  </a:lnTo>
                  <a:lnTo>
                    <a:pt x="2498622" y="561319"/>
                  </a:lnTo>
                  <a:lnTo>
                    <a:pt x="2508323" y="516009"/>
                  </a:lnTo>
                  <a:lnTo>
                    <a:pt x="2517222" y="470408"/>
                  </a:lnTo>
                  <a:lnTo>
                    <a:pt x="2525310" y="424521"/>
                  </a:lnTo>
                  <a:lnTo>
                    <a:pt x="2532579" y="378357"/>
                  </a:lnTo>
                  <a:lnTo>
                    <a:pt x="2539022" y="331924"/>
                  </a:lnTo>
                  <a:lnTo>
                    <a:pt x="2544631" y="285229"/>
                  </a:lnTo>
                  <a:lnTo>
                    <a:pt x="2549398" y="238281"/>
                  </a:lnTo>
                  <a:lnTo>
                    <a:pt x="2553316" y="191086"/>
                  </a:lnTo>
                  <a:lnTo>
                    <a:pt x="2556377" y="143653"/>
                  </a:lnTo>
                  <a:lnTo>
                    <a:pt x="2558573" y="95989"/>
                  </a:lnTo>
                  <a:lnTo>
                    <a:pt x="2559896" y="48102"/>
                  </a:lnTo>
                  <a:lnTo>
                    <a:pt x="2560339" y="0"/>
                  </a:lnTo>
                  <a:close/>
                </a:path>
              </a:pathLst>
            </a:custGeom>
            <a:solidFill>
              <a:srgbClr val="DDE7F6">
                <a:alpha val="501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3539304" y="1143508"/>
            <a:ext cx="3096895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spc="-10" dirty="0">
                <a:solidFill>
                  <a:srgbClr val="000000"/>
                </a:solidFill>
                <a:latin typeface="Arial"/>
                <a:cs typeface="Arial"/>
              </a:rPr>
              <a:t>TOPIC</a:t>
            </a:r>
            <a:r>
              <a:rPr sz="2200" spc="-4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200" spc="-5" dirty="0">
                <a:solidFill>
                  <a:srgbClr val="000000"/>
                </a:solidFill>
                <a:latin typeface="Arial"/>
                <a:cs typeface="Arial"/>
              </a:rPr>
              <a:t>INTRODUCTION</a:t>
            </a:r>
            <a:endParaRPr sz="2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539304" y="2226564"/>
            <a:ext cx="7683500" cy="2768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9410" marR="5080" indent="-347345">
              <a:lnSpc>
                <a:spcPct val="150000"/>
              </a:lnSpc>
              <a:spcBef>
                <a:spcPts val="100"/>
              </a:spcBef>
              <a:buFont typeface="Arial MT"/>
              <a:buChar char="•"/>
              <a:tabLst>
                <a:tab pos="359410" algn="l"/>
                <a:tab pos="360045" algn="l"/>
              </a:tabLst>
            </a:pPr>
            <a:r>
              <a:rPr sz="2000" spc="-5" dirty="0">
                <a:latin typeface="Times New Roman"/>
                <a:cs typeface="Times New Roman"/>
              </a:rPr>
              <a:t>Quantitative data are data expressed in counts, numbers </a:t>
            </a:r>
            <a:r>
              <a:rPr sz="2000" dirty="0">
                <a:latin typeface="Times New Roman"/>
                <a:cs typeface="Times New Roman"/>
              </a:rPr>
              <a:t>or </a:t>
            </a:r>
            <a:r>
              <a:rPr sz="2000" spc="-5" dirty="0">
                <a:latin typeface="Times New Roman"/>
                <a:cs typeface="Times New Roman"/>
              </a:rPr>
              <a:t>units 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associated with the data. </a:t>
            </a:r>
            <a:r>
              <a:rPr sz="2000" dirty="0">
                <a:latin typeface="Times New Roman"/>
                <a:cs typeface="Times New Roman"/>
              </a:rPr>
              <a:t>The </a:t>
            </a:r>
            <a:r>
              <a:rPr sz="2000" spc="-5" dirty="0">
                <a:latin typeface="Times New Roman"/>
                <a:cs typeface="Times New Roman"/>
              </a:rPr>
              <a:t>data is quantifiable and more often used to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answer questions such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as “how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many” “how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often” and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“how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much”.</a:t>
            </a:r>
            <a:endParaRPr sz="2000">
              <a:latin typeface="Times New Roman"/>
              <a:cs typeface="Times New Roman"/>
            </a:endParaRPr>
          </a:p>
          <a:p>
            <a:pPr marL="359410" marR="292100" indent="-347345">
              <a:lnSpc>
                <a:spcPct val="150000"/>
              </a:lnSpc>
              <a:buFont typeface="Arial MT"/>
              <a:buChar char="•"/>
              <a:tabLst>
                <a:tab pos="359410" algn="l"/>
                <a:tab pos="360045" algn="l"/>
              </a:tabLst>
            </a:pPr>
            <a:r>
              <a:rPr sz="2000" spc="-5" dirty="0">
                <a:latin typeface="Times New Roman"/>
                <a:cs typeface="Times New Roman"/>
              </a:rPr>
              <a:t>These data can</a:t>
            </a:r>
            <a:r>
              <a:rPr sz="2000" dirty="0">
                <a:latin typeface="Times New Roman"/>
                <a:cs typeface="Times New Roman"/>
              </a:rPr>
              <a:t> be</a:t>
            </a:r>
            <a:r>
              <a:rPr sz="2000" spc="-5" dirty="0">
                <a:latin typeface="Times New Roman"/>
                <a:cs typeface="Times New Roman"/>
              </a:rPr>
              <a:t> evaluated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using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mathematical </a:t>
            </a:r>
            <a:r>
              <a:rPr sz="2000" spc="-5" dirty="0">
                <a:latin typeface="Times New Roman"/>
                <a:cs typeface="Times New Roman"/>
              </a:rPr>
              <a:t>techniques.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In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this 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lesson, </a:t>
            </a:r>
            <a:r>
              <a:rPr sz="2000" dirty="0">
                <a:latin typeface="Times New Roman"/>
                <a:cs typeface="Times New Roman"/>
              </a:rPr>
              <a:t>we</a:t>
            </a:r>
            <a:r>
              <a:rPr sz="2000" spc="-5" dirty="0">
                <a:latin typeface="Times New Roman"/>
                <a:cs typeface="Times New Roman"/>
              </a:rPr>
              <a:t> are going to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discuss </a:t>
            </a:r>
            <a:r>
              <a:rPr sz="2000" dirty="0">
                <a:latin typeface="Times New Roman"/>
                <a:cs typeface="Times New Roman"/>
              </a:rPr>
              <a:t>how </a:t>
            </a:r>
            <a:r>
              <a:rPr sz="2000" spc="-5" dirty="0">
                <a:latin typeface="Times New Roman"/>
                <a:cs typeface="Times New Roman"/>
              </a:rPr>
              <a:t>data is analysed and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presented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in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quantitative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research.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5104765" cy="6858000"/>
            <a:chOff x="0" y="0"/>
            <a:chExt cx="5104765" cy="685800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2544445" cy="6858000"/>
            </a:xfrm>
            <a:custGeom>
              <a:avLst/>
              <a:gdLst/>
              <a:ahLst/>
              <a:cxnLst/>
              <a:rect l="l" t="t" r="r" b="b"/>
              <a:pathLst>
                <a:path w="2544445" h="6858000">
                  <a:moveTo>
                    <a:pt x="0" y="6857999"/>
                  </a:moveTo>
                  <a:lnTo>
                    <a:pt x="2543868" y="6857999"/>
                  </a:lnTo>
                  <a:lnTo>
                    <a:pt x="2543868" y="0"/>
                  </a:lnTo>
                  <a:lnTo>
                    <a:pt x="0" y="0"/>
                  </a:lnTo>
                  <a:lnTo>
                    <a:pt x="0" y="6857999"/>
                  </a:lnTo>
                  <a:close/>
                </a:path>
              </a:pathLst>
            </a:custGeom>
            <a:solidFill>
              <a:srgbClr val="D2D59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2927"/>
              <a:ext cx="2539175" cy="2552700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0" y="4313194"/>
              <a:ext cx="2546350" cy="2545080"/>
            </a:xfrm>
            <a:custGeom>
              <a:avLst/>
              <a:gdLst/>
              <a:ahLst/>
              <a:cxnLst/>
              <a:rect l="l" t="t" r="r" b="b"/>
              <a:pathLst>
                <a:path w="2546350" h="2545079">
                  <a:moveTo>
                    <a:pt x="2546323" y="0"/>
                  </a:moveTo>
                  <a:lnTo>
                    <a:pt x="0" y="2536918"/>
                  </a:lnTo>
                  <a:lnTo>
                    <a:pt x="0" y="2544805"/>
                  </a:lnTo>
                  <a:lnTo>
                    <a:pt x="2546323" y="2544805"/>
                  </a:lnTo>
                  <a:lnTo>
                    <a:pt x="2546323" y="0"/>
                  </a:lnTo>
                  <a:close/>
                </a:path>
              </a:pathLst>
            </a:custGeom>
            <a:solidFill>
              <a:srgbClr val="DE8C8C">
                <a:alpha val="501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0" y="4319122"/>
              <a:ext cx="2529840" cy="2539365"/>
            </a:xfrm>
            <a:custGeom>
              <a:avLst/>
              <a:gdLst/>
              <a:ahLst/>
              <a:cxnLst/>
              <a:rect l="l" t="t" r="r" b="b"/>
              <a:pathLst>
                <a:path w="2529840" h="2539365">
                  <a:moveTo>
                    <a:pt x="0" y="0"/>
                  </a:moveTo>
                  <a:lnTo>
                    <a:pt x="0" y="2538877"/>
                  </a:lnTo>
                  <a:lnTo>
                    <a:pt x="2529500" y="253887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CDC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2543868" y="0"/>
              <a:ext cx="2560955" cy="2560955"/>
            </a:xfrm>
            <a:custGeom>
              <a:avLst/>
              <a:gdLst/>
              <a:ahLst/>
              <a:cxnLst/>
              <a:rect l="l" t="t" r="r" b="b"/>
              <a:pathLst>
                <a:path w="2560954" h="2560955">
                  <a:moveTo>
                    <a:pt x="2560339" y="0"/>
                  </a:moveTo>
                  <a:lnTo>
                    <a:pt x="0" y="0"/>
                  </a:lnTo>
                  <a:lnTo>
                    <a:pt x="0" y="2560340"/>
                  </a:lnTo>
                  <a:lnTo>
                    <a:pt x="48102" y="2559897"/>
                  </a:lnTo>
                  <a:lnTo>
                    <a:pt x="95989" y="2558574"/>
                  </a:lnTo>
                  <a:lnTo>
                    <a:pt x="143653" y="2556378"/>
                  </a:lnTo>
                  <a:lnTo>
                    <a:pt x="191086" y="2553317"/>
                  </a:lnTo>
                  <a:lnTo>
                    <a:pt x="238281" y="2549400"/>
                  </a:lnTo>
                  <a:lnTo>
                    <a:pt x="285229" y="2544632"/>
                  </a:lnTo>
                  <a:lnTo>
                    <a:pt x="331924" y="2539023"/>
                  </a:lnTo>
                  <a:lnTo>
                    <a:pt x="378357" y="2532580"/>
                  </a:lnTo>
                  <a:lnTo>
                    <a:pt x="424521" y="2525311"/>
                  </a:lnTo>
                  <a:lnTo>
                    <a:pt x="470408" y="2517223"/>
                  </a:lnTo>
                  <a:lnTo>
                    <a:pt x="516009" y="2508325"/>
                  </a:lnTo>
                  <a:lnTo>
                    <a:pt x="561319" y="2498623"/>
                  </a:lnTo>
                  <a:lnTo>
                    <a:pt x="606327" y="2488126"/>
                  </a:lnTo>
                  <a:lnTo>
                    <a:pt x="651028" y="2476842"/>
                  </a:lnTo>
                  <a:lnTo>
                    <a:pt x="695413" y="2464777"/>
                  </a:lnTo>
                  <a:lnTo>
                    <a:pt x="739475" y="2451941"/>
                  </a:lnTo>
                  <a:lnTo>
                    <a:pt x="783205" y="2438340"/>
                  </a:lnTo>
                  <a:lnTo>
                    <a:pt x="826596" y="2423983"/>
                  </a:lnTo>
                  <a:lnTo>
                    <a:pt x="869641" y="2408876"/>
                  </a:lnTo>
                  <a:lnTo>
                    <a:pt x="912331" y="2393029"/>
                  </a:lnTo>
                  <a:lnTo>
                    <a:pt x="954659" y="2376448"/>
                  </a:lnTo>
                  <a:lnTo>
                    <a:pt x="996617" y="2359141"/>
                  </a:lnTo>
                  <a:lnTo>
                    <a:pt x="1038197" y="2341117"/>
                  </a:lnTo>
                  <a:lnTo>
                    <a:pt x="1079392" y="2322382"/>
                  </a:lnTo>
                  <a:lnTo>
                    <a:pt x="1120194" y="2302945"/>
                  </a:lnTo>
                  <a:lnTo>
                    <a:pt x="1160595" y="2282813"/>
                  </a:lnTo>
                  <a:lnTo>
                    <a:pt x="1200588" y="2261994"/>
                  </a:lnTo>
                  <a:lnTo>
                    <a:pt x="1240164" y="2240495"/>
                  </a:lnTo>
                  <a:lnTo>
                    <a:pt x="1279316" y="2218326"/>
                  </a:lnTo>
                  <a:lnTo>
                    <a:pt x="1318036" y="2195492"/>
                  </a:lnTo>
                  <a:lnTo>
                    <a:pt x="1356316" y="2172002"/>
                  </a:lnTo>
                  <a:lnTo>
                    <a:pt x="1394150" y="2147864"/>
                  </a:lnTo>
                  <a:lnTo>
                    <a:pt x="1431528" y="2123085"/>
                  </a:lnTo>
                  <a:lnTo>
                    <a:pt x="1468444" y="2097673"/>
                  </a:lnTo>
                  <a:lnTo>
                    <a:pt x="1504889" y="2071636"/>
                  </a:lnTo>
                  <a:lnTo>
                    <a:pt x="1540856" y="2044982"/>
                  </a:lnTo>
                  <a:lnTo>
                    <a:pt x="1576337" y="2017718"/>
                  </a:lnTo>
                  <a:lnTo>
                    <a:pt x="1611324" y="1989852"/>
                  </a:lnTo>
                  <a:lnTo>
                    <a:pt x="1645810" y="1961392"/>
                  </a:lnTo>
                  <a:lnTo>
                    <a:pt x="1679787" y="1932346"/>
                  </a:lnTo>
                  <a:lnTo>
                    <a:pt x="1713247" y="1902720"/>
                  </a:lnTo>
                  <a:lnTo>
                    <a:pt x="1746183" y="1872524"/>
                  </a:lnTo>
                  <a:lnTo>
                    <a:pt x="1778586" y="1841764"/>
                  </a:lnTo>
                  <a:lnTo>
                    <a:pt x="1810449" y="1810449"/>
                  </a:lnTo>
                  <a:lnTo>
                    <a:pt x="1841764" y="1778586"/>
                  </a:lnTo>
                  <a:lnTo>
                    <a:pt x="1872523" y="1746183"/>
                  </a:lnTo>
                  <a:lnTo>
                    <a:pt x="1902720" y="1713248"/>
                  </a:lnTo>
                  <a:lnTo>
                    <a:pt x="1932345" y="1679788"/>
                  </a:lnTo>
                  <a:lnTo>
                    <a:pt x="1961392" y="1645811"/>
                  </a:lnTo>
                  <a:lnTo>
                    <a:pt x="1989852" y="1611325"/>
                  </a:lnTo>
                  <a:lnTo>
                    <a:pt x="2017717" y="1576338"/>
                  </a:lnTo>
                  <a:lnTo>
                    <a:pt x="2044981" y="1540857"/>
                  </a:lnTo>
                  <a:lnTo>
                    <a:pt x="2071636" y="1504889"/>
                  </a:lnTo>
                  <a:lnTo>
                    <a:pt x="2097672" y="1468444"/>
                  </a:lnTo>
                  <a:lnTo>
                    <a:pt x="2123084" y="1431529"/>
                  </a:lnTo>
                  <a:lnTo>
                    <a:pt x="2147863" y="1394150"/>
                  </a:lnTo>
                  <a:lnTo>
                    <a:pt x="2172001" y="1356317"/>
                  </a:lnTo>
                  <a:lnTo>
                    <a:pt x="2195491" y="1318036"/>
                  </a:lnTo>
                  <a:lnTo>
                    <a:pt x="2218325" y="1279316"/>
                  </a:lnTo>
                  <a:lnTo>
                    <a:pt x="2240494" y="1240164"/>
                  </a:lnTo>
                  <a:lnTo>
                    <a:pt x="2261993" y="1200588"/>
                  </a:lnTo>
                  <a:lnTo>
                    <a:pt x="2282812" y="1160595"/>
                  </a:lnTo>
                  <a:lnTo>
                    <a:pt x="2302944" y="1120194"/>
                  </a:lnTo>
                  <a:lnTo>
                    <a:pt x="2322381" y="1079393"/>
                  </a:lnTo>
                  <a:lnTo>
                    <a:pt x="2341116" y="1038198"/>
                  </a:lnTo>
                  <a:lnTo>
                    <a:pt x="2359140" y="996617"/>
                  </a:lnTo>
                  <a:lnTo>
                    <a:pt x="2376447" y="954659"/>
                  </a:lnTo>
                  <a:lnTo>
                    <a:pt x="2393028" y="912331"/>
                  </a:lnTo>
                  <a:lnTo>
                    <a:pt x="2408875" y="869641"/>
                  </a:lnTo>
                  <a:lnTo>
                    <a:pt x="2423982" y="826597"/>
                  </a:lnTo>
                  <a:lnTo>
                    <a:pt x="2438339" y="783205"/>
                  </a:lnTo>
                  <a:lnTo>
                    <a:pt x="2451940" y="739475"/>
                  </a:lnTo>
                  <a:lnTo>
                    <a:pt x="2464776" y="695413"/>
                  </a:lnTo>
                  <a:lnTo>
                    <a:pt x="2476840" y="651028"/>
                  </a:lnTo>
                  <a:lnTo>
                    <a:pt x="2488125" y="606328"/>
                  </a:lnTo>
                  <a:lnTo>
                    <a:pt x="2498622" y="561319"/>
                  </a:lnTo>
                  <a:lnTo>
                    <a:pt x="2508323" y="516009"/>
                  </a:lnTo>
                  <a:lnTo>
                    <a:pt x="2517222" y="470408"/>
                  </a:lnTo>
                  <a:lnTo>
                    <a:pt x="2525310" y="424521"/>
                  </a:lnTo>
                  <a:lnTo>
                    <a:pt x="2532579" y="378357"/>
                  </a:lnTo>
                  <a:lnTo>
                    <a:pt x="2539022" y="331924"/>
                  </a:lnTo>
                  <a:lnTo>
                    <a:pt x="2544631" y="285229"/>
                  </a:lnTo>
                  <a:lnTo>
                    <a:pt x="2549398" y="238281"/>
                  </a:lnTo>
                  <a:lnTo>
                    <a:pt x="2553316" y="191086"/>
                  </a:lnTo>
                  <a:lnTo>
                    <a:pt x="2556377" y="143653"/>
                  </a:lnTo>
                  <a:lnTo>
                    <a:pt x="2558573" y="95989"/>
                  </a:lnTo>
                  <a:lnTo>
                    <a:pt x="2559896" y="48102"/>
                  </a:lnTo>
                  <a:lnTo>
                    <a:pt x="2560339" y="0"/>
                  </a:lnTo>
                  <a:close/>
                </a:path>
              </a:pathLst>
            </a:custGeom>
            <a:solidFill>
              <a:srgbClr val="DDE7F6">
                <a:alpha val="50199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3539304" y="1692147"/>
            <a:ext cx="4836795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spc="-5" dirty="0">
                <a:solidFill>
                  <a:srgbClr val="000000"/>
                </a:solidFill>
                <a:latin typeface="Arial"/>
                <a:cs typeface="Arial"/>
              </a:rPr>
              <a:t>INTENDED</a:t>
            </a:r>
            <a:r>
              <a:rPr sz="2200" spc="-2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200" spc="-5" dirty="0">
                <a:solidFill>
                  <a:srgbClr val="000000"/>
                </a:solidFill>
                <a:latin typeface="Arial"/>
                <a:cs typeface="Arial"/>
              </a:rPr>
              <a:t>LEARNING</a:t>
            </a:r>
            <a:r>
              <a:rPr sz="2200" spc="-2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200" spc="-5" dirty="0">
                <a:solidFill>
                  <a:srgbClr val="000000"/>
                </a:solidFill>
                <a:latin typeface="Arial"/>
                <a:cs typeface="Arial"/>
              </a:rPr>
              <a:t>OBJECTIVES</a:t>
            </a:r>
            <a:endParaRPr sz="22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3539304" y="2378964"/>
            <a:ext cx="5372100" cy="14979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Times New Roman"/>
                <a:cs typeface="Times New Roman"/>
              </a:rPr>
              <a:t>By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end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this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lesson, </a:t>
            </a:r>
            <a:r>
              <a:rPr sz="2000" dirty="0">
                <a:latin typeface="Times New Roman"/>
                <a:cs typeface="Times New Roman"/>
              </a:rPr>
              <a:t>you</a:t>
            </a:r>
            <a:r>
              <a:rPr sz="2000" spc="-5" dirty="0">
                <a:latin typeface="Times New Roman"/>
                <a:cs typeface="Times New Roman"/>
              </a:rPr>
              <a:t> will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be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able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to: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19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buAutoNum type="arabicPeriod"/>
              <a:tabLst>
                <a:tab pos="354965" algn="l"/>
                <a:tab pos="355600" algn="l"/>
              </a:tabLst>
            </a:pPr>
            <a:r>
              <a:rPr sz="2000" spc="-5" dirty="0">
                <a:latin typeface="Times New Roman"/>
                <a:cs typeface="Times New Roman"/>
              </a:rPr>
              <a:t>Discuss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data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presentation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in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quantitative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research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buFont typeface="Times New Roman"/>
              <a:buAutoNum type="arabicPeriod"/>
            </a:pPr>
            <a:endParaRPr sz="19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buAutoNum type="arabicPeriod"/>
              <a:tabLst>
                <a:tab pos="354965" algn="l"/>
                <a:tab pos="355600" algn="l"/>
              </a:tabLst>
            </a:pPr>
            <a:r>
              <a:rPr sz="2000" spc="-5" dirty="0">
                <a:latin typeface="Times New Roman"/>
                <a:cs typeface="Times New Roman"/>
              </a:rPr>
              <a:t>Discuss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data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analysis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in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quantitative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research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1276965" y="546100"/>
            <a:ext cx="16129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dirty="0">
                <a:solidFill>
                  <a:srgbClr val="1F2C8F"/>
                </a:solidFill>
                <a:latin typeface="Arial Black"/>
                <a:cs typeface="Arial Black"/>
              </a:rPr>
              <a:t>3</a:t>
            </a:r>
            <a:endParaRPr sz="160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3438525" cy="6858000"/>
            <a:chOff x="0" y="0"/>
            <a:chExt cx="3438525" cy="685800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3437890" cy="6858000"/>
            </a:xfrm>
            <a:custGeom>
              <a:avLst/>
              <a:gdLst/>
              <a:ahLst/>
              <a:cxnLst/>
              <a:rect l="l" t="t" r="r" b="b"/>
              <a:pathLst>
                <a:path w="3437890" h="6858000">
                  <a:moveTo>
                    <a:pt x="0" y="6858000"/>
                  </a:moveTo>
                  <a:lnTo>
                    <a:pt x="3437719" y="6858000"/>
                  </a:lnTo>
                  <a:lnTo>
                    <a:pt x="3437719" y="0"/>
                  </a:lnTo>
                  <a:lnTo>
                    <a:pt x="0" y="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rgbClr val="AAC3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700783" y="0"/>
              <a:ext cx="1737360" cy="516636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721659" y="3568"/>
              <a:ext cx="1716077" cy="1714500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0" y="3440503"/>
              <a:ext cx="3437890" cy="3417570"/>
            </a:xfrm>
            <a:custGeom>
              <a:avLst/>
              <a:gdLst/>
              <a:ahLst/>
              <a:cxnLst/>
              <a:rect l="l" t="t" r="r" b="b"/>
              <a:pathLst>
                <a:path w="3437890" h="3417570">
                  <a:moveTo>
                    <a:pt x="1716076" y="0"/>
                  </a:moveTo>
                  <a:lnTo>
                    <a:pt x="1667886" y="662"/>
                  </a:lnTo>
                  <a:lnTo>
                    <a:pt x="1620024" y="2637"/>
                  </a:lnTo>
                  <a:lnTo>
                    <a:pt x="1572507" y="5909"/>
                  </a:lnTo>
                  <a:lnTo>
                    <a:pt x="1525351" y="10459"/>
                  </a:lnTo>
                  <a:lnTo>
                    <a:pt x="1478576" y="16270"/>
                  </a:lnTo>
                  <a:lnTo>
                    <a:pt x="1432196" y="23325"/>
                  </a:lnTo>
                  <a:lnTo>
                    <a:pt x="1386231" y="31607"/>
                  </a:lnTo>
                  <a:lnTo>
                    <a:pt x="1340697" y="41099"/>
                  </a:lnTo>
                  <a:lnTo>
                    <a:pt x="1295611" y="51782"/>
                  </a:lnTo>
                  <a:lnTo>
                    <a:pt x="1250991" y="63641"/>
                  </a:lnTo>
                  <a:lnTo>
                    <a:pt x="1206853" y="76657"/>
                  </a:lnTo>
                  <a:lnTo>
                    <a:pt x="1163216" y="90813"/>
                  </a:lnTo>
                  <a:lnTo>
                    <a:pt x="1120096" y="106093"/>
                  </a:lnTo>
                  <a:lnTo>
                    <a:pt x="1077511" y="122478"/>
                  </a:lnTo>
                  <a:lnTo>
                    <a:pt x="1035478" y="139952"/>
                  </a:lnTo>
                  <a:lnTo>
                    <a:pt x="994014" y="158496"/>
                  </a:lnTo>
                  <a:lnTo>
                    <a:pt x="953137" y="178095"/>
                  </a:lnTo>
                  <a:lnTo>
                    <a:pt x="912863" y="198731"/>
                  </a:lnTo>
                  <a:lnTo>
                    <a:pt x="873210" y="220385"/>
                  </a:lnTo>
                  <a:lnTo>
                    <a:pt x="834196" y="243042"/>
                  </a:lnTo>
                  <a:lnTo>
                    <a:pt x="795837" y="266684"/>
                  </a:lnTo>
                  <a:lnTo>
                    <a:pt x="758150" y="291293"/>
                  </a:lnTo>
                  <a:lnTo>
                    <a:pt x="721154" y="316852"/>
                  </a:lnTo>
                  <a:lnTo>
                    <a:pt x="684865" y="343344"/>
                  </a:lnTo>
                  <a:lnTo>
                    <a:pt x="649301" y="370752"/>
                  </a:lnTo>
                  <a:lnTo>
                    <a:pt x="614478" y="399058"/>
                  </a:lnTo>
                  <a:lnTo>
                    <a:pt x="580414" y="428246"/>
                  </a:lnTo>
                  <a:lnTo>
                    <a:pt x="547127" y="458297"/>
                  </a:lnTo>
                  <a:lnTo>
                    <a:pt x="514633" y="489194"/>
                  </a:lnTo>
                  <a:lnTo>
                    <a:pt x="482950" y="520921"/>
                  </a:lnTo>
                  <a:lnTo>
                    <a:pt x="452095" y="553460"/>
                  </a:lnTo>
                  <a:lnTo>
                    <a:pt x="422086" y="586793"/>
                  </a:lnTo>
                  <a:lnTo>
                    <a:pt x="392939" y="620904"/>
                  </a:lnTo>
                  <a:lnTo>
                    <a:pt x="364672" y="655775"/>
                  </a:lnTo>
                  <a:lnTo>
                    <a:pt x="337302" y="691388"/>
                  </a:lnTo>
                  <a:lnTo>
                    <a:pt x="310846" y="727728"/>
                  </a:lnTo>
                  <a:lnTo>
                    <a:pt x="285322" y="764775"/>
                  </a:lnTo>
                  <a:lnTo>
                    <a:pt x="260747" y="802514"/>
                  </a:lnTo>
                  <a:lnTo>
                    <a:pt x="237138" y="840926"/>
                  </a:lnTo>
                  <a:lnTo>
                    <a:pt x="214513" y="879994"/>
                  </a:lnTo>
                  <a:lnTo>
                    <a:pt x="192888" y="919702"/>
                  </a:lnTo>
                  <a:lnTo>
                    <a:pt x="172281" y="960031"/>
                  </a:lnTo>
                  <a:lnTo>
                    <a:pt x="152709" y="1000965"/>
                  </a:lnTo>
                  <a:lnTo>
                    <a:pt x="134190" y="1042486"/>
                  </a:lnTo>
                  <a:lnTo>
                    <a:pt x="116741" y="1084578"/>
                  </a:lnTo>
                  <a:lnTo>
                    <a:pt x="100378" y="1127222"/>
                  </a:lnTo>
                  <a:lnTo>
                    <a:pt x="85120" y="1170401"/>
                  </a:lnTo>
                  <a:lnTo>
                    <a:pt x="70983" y="1214098"/>
                  </a:lnTo>
                  <a:lnTo>
                    <a:pt x="57985" y="1258297"/>
                  </a:lnTo>
                  <a:lnTo>
                    <a:pt x="46143" y="1302979"/>
                  </a:lnTo>
                  <a:lnTo>
                    <a:pt x="35474" y="1348127"/>
                  </a:lnTo>
                  <a:lnTo>
                    <a:pt x="25995" y="1393724"/>
                  </a:lnTo>
                  <a:lnTo>
                    <a:pt x="17725" y="1439753"/>
                  </a:lnTo>
                  <a:lnTo>
                    <a:pt x="10679" y="1486196"/>
                  </a:lnTo>
                  <a:lnTo>
                    <a:pt x="4876" y="1533037"/>
                  </a:lnTo>
                  <a:lnTo>
                    <a:pt x="333" y="1580257"/>
                  </a:lnTo>
                  <a:lnTo>
                    <a:pt x="0" y="1862942"/>
                  </a:lnTo>
                  <a:lnTo>
                    <a:pt x="333" y="1867792"/>
                  </a:lnTo>
                  <a:lnTo>
                    <a:pt x="4876" y="1915013"/>
                  </a:lnTo>
                  <a:lnTo>
                    <a:pt x="10679" y="1961853"/>
                  </a:lnTo>
                  <a:lnTo>
                    <a:pt x="17725" y="2008296"/>
                  </a:lnTo>
                  <a:lnTo>
                    <a:pt x="25995" y="2054325"/>
                  </a:lnTo>
                  <a:lnTo>
                    <a:pt x="35474" y="2099923"/>
                  </a:lnTo>
                  <a:lnTo>
                    <a:pt x="46143" y="2145071"/>
                  </a:lnTo>
                  <a:lnTo>
                    <a:pt x="57985" y="2189753"/>
                  </a:lnTo>
                  <a:lnTo>
                    <a:pt x="70983" y="2233951"/>
                  </a:lnTo>
                  <a:lnTo>
                    <a:pt x="85120" y="2277649"/>
                  </a:lnTo>
                  <a:lnTo>
                    <a:pt x="100378" y="2320828"/>
                  </a:lnTo>
                  <a:lnTo>
                    <a:pt x="116741" y="2363472"/>
                  </a:lnTo>
                  <a:lnTo>
                    <a:pt x="134190" y="2405563"/>
                  </a:lnTo>
                  <a:lnTo>
                    <a:pt x="152709" y="2447085"/>
                  </a:lnTo>
                  <a:lnTo>
                    <a:pt x="172281" y="2488019"/>
                  </a:lnTo>
                  <a:lnTo>
                    <a:pt x="192888" y="2528348"/>
                  </a:lnTo>
                  <a:lnTo>
                    <a:pt x="214513" y="2568056"/>
                  </a:lnTo>
                  <a:lnTo>
                    <a:pt x="237138" y="2607124"/>
                  </a:lnTo>
                  <a:lnTo>
                    <a:pt x="260747" y="2645536"/>
                  </a:lnTo>
                  <a:lnTo>
                    <a:pt x="285322" y="2683275"/>
                  </a:lnTo>
                  <a:lnTo>
                    <a:pt x="310846" y="2720322"/>
                  </a:lnTo>
                  <a:lnTo>
                    <a:pt x="337302" y="2756662"/>
                  </a:lnTo>
                  <a:lnTo>
                    <a:pt x="364672" y="2792275"/>
                  </a:lnTo>
                  <a:lnTo>
                    <a:pt x="392939" y="2827146"/>
                  </a:lnTo>
                  <a:lnTo>
                    <a:pt x="422086" y="2861257"/>
                  </a:lnTo>
                  <a:lnTo>
                    <a:pt x="452095" y="2894590"/>
                  </a:lnTo>
                  <a:lnTo>
                    <a:pt x="482950" y="2927129"/>
                  </a:lnTo>
                  <a:lnTo>
                    <a:pt x="514633" y="2958856"/>
                  </a:lnTo>
                  <a:lnTo>
                    <a:pt x="547127" y="2989754"/>
                  </a:lnTo>
                  <a:lnTo>
                    <a:pt x="580414" y="3019805"/>
                  </a:lnTo>
                  <a:lnTo>
                    <a:pt x="614478" y="3048992"/>
                  </a:lnTo>
                  <a:lnTo>
                    <a:pt x="649301" y="3077298"/>
                  </a:lnTo>
                  <a:lnTo>
                    <a:pt x="684865" y="3104706"/>
                  </a:lnTo>
                  <a:lnTo>
                    <a:pt x="721154" y="3131198"/>
                  </a:lnTo>
                  <a:lnTo>
                    <a:pt x="758150" y="3156757"/>
                  </a:lnTo>
                  <a:lnTo>
                    <a:pt x="795837" y="3181366"/>
                  </a:lnTo>
                  <a:lnTo>
                    <a:pt x="834196" y="3205008"/>
                  </a:lnTo>
                  <a:lnTo>
                    <a:pt x="873210" y="3227665"/>
                  </a:lnTo>
                  <a:lnTo>
                    <a:pt x="912863" y="3249320"/>
                  </a:lnTo>
                  <a:lnTo>
                    <a:pt x="953137" y="3269955"/>
                  </a:lnTo>
                  <a:lnTo>
                    <a:pt x="994014" y="3289554"/>
                  </a:lnTo>
                  <a:lnTo>
                    <a:pt x="1035478" y="3308099"/>
                  </a:lnTo>
                  <a:lnTo>
                    <a:pt x="1077511" y="3325572"/>
                  </a:lnTo>
                  <a:lnTo>
                    <a:pt x="1120096" y="3341958"/>
                  </a:lnTo>
                  <a:lnTo>
                    <a:pt x="1163216" y="3357237"/>
                  </a:lnTo>
                  <a:lnTo>
                    <a:pt x="1206853" y="3371393"/>
                  </a:lnTo>
                  <a:lnTo>
                    <a:pt x="1250991" y="3384410"/>
                  </a:lnTo>
                  <a:lnTo>
                    <a:pt x="1295611" y="3396268"/>
                  </a:lnTo>
                  <a:lnTo>
                    <a:pt x="1340697" y="3406952"/>
                  </a:lnTo>
                  <a:lnTo>
                    <a:pt x="1386231" y="3416443"/>
                  </a:lnTo>
                  <a:lnTo>
                    <a:pt x="1392074" y="3417496"/>
                  </a:lnTo>
                  <a:lnTo>
                    <a:pt x="2040077" y="3417496"/>
                  </a:lnTo>
                  <a:lnTo>
                    <a:pt x="2091454" y="3406952"/>
                  </a:lnTo>
                  <a:lnTo>
                    <a:pt x="2136540" y="3396268"/>
                  </a:lnTo>
                  <a:lnTo>
                    <a:pt x="2181160" y="3384410"/>
                  </a:lnTo>
                  <a:lnTo>
                    <a:pt x="2225298" y="3371393"/>
                  </a:lnTo>
                  <a:lnTo>
                    <a:pt x="2268935" y="3357237"/>
                  </a:lnTo>
                  <a:lnTo>
                    <a:pt x="2312054" y="3341958"/>
                  </a:lnTo>
                  <a:lnTo>
                    <a:pt x="2354639" y="3325572"/>
                  </a:lnTo>
                  <a:lnTo>
                    <a:pt x="2396673" y="3308099"/>
                  </a:lnTo>
                  <a:lnTo>
                    <a:pt x="2438137" y="3289554"/>
                  </a:lnTo>
                  <a:lnTo>
                    <a:pt x="2479014" y="3269955"/>
                  </a:lnTo>
                  <a:lnTo>
                    <a:pt x="2519288" y="3249320"/>
                  </a:lnTo>
                  <a:lnTo>
                    <a:pt x="2558940" y="3227665"/>
                  </a:lnTo>
                  <a:lnTo>
                    <a:pt x="2597955" y="3205008"/>
                  </a:lnTo>
                  <a:lnTo>
                    <a:pt x="2636314" y="3181366"/>
                  </a:lnTo>
                  <a:lnTo>
                    <a:pt x="2674000" y="3156757"/>
                  </a:lnTo>
                  <a:lnTo>
                    <a:pt x="2710997" y="3131198"/>
                  </a:lnTo>
                  <a:lnTo>
                    <a:pt x="2747286" y="3104706"/>
                  </a:lnTo>
                  <a:lnTo>
                    <a:pt x="2782850" y="3077298"/>
                  </a:lnTo>
                  <a:lnTo>
                    <a:pt x="2817673" y="3048992"/>
                  </a:lnTo>
                  <a:lnTo>
                    <a:pt x="2851736" y="3019805"/>
                  </a:lnTo>
                  <a:lnTo>
                    <a:pt x="2885024" y="2989754"/>
                  </a:lnTo>
                  <a:lnTo>
                    <a:pt x="2917518" y="2958856"/>
                  </a:lnTo>
                  <a:lnTo>
                    <a:pt x="2949201" y="2927129"/>
                  </a:lnTo>
                  <a:lnTo>
                    <a:pt x="2980055" y="2894590"/>
                  </a:lnTo>
                  <a:lnTo>
                    <a:pt x="3010065" y="2861257"/>
                  </a:lnTo>
                  <a:lnTo>
                    <a:pt x="3039212" y="2827146"/>
                  </a:lnTo>
                  <a:lnTo>
                    <a:pt x="3067479" y="2792275"/>
                  </a:lnTo>
                  <a:lnTo>
                    <a:pt x="3094849" y="2756662"/>
                  </a:lnTo>
                  <a:lnTo>
                    <a:pt x="3121305" y="2720322"/>
                  </a:lnTo>
                  <a:lnTo>
                    <a:pt x="3146829" y="2683275"/>
                  </a:lnTo>
                  <a:lnTo>
                    <a:pt x="3171404" y="2645536"/>
                  </a:lnTo>
                  <a:lnTo>
                    <a:pt x="3195013" y="2607124"/>
                  </a:lnTo>
                  <a:lnTo>
                    <a:pt x="3217638" y="2568056"/>
                  </a:lnTo>
                  <a:lnTo>
                    <a:pt x="3239263" y="2528348"/>
                  </a:lnTo>
                  <a:lnTo>
                    <a:pt x="3259870" y="2488019"/>
                  </a:lnTo>
                  <a:lnTo>
                    <a:pt x="3279441" y="2447085"/>
                  </a:lnTo>
                  <a:lnTo>
                    <a:pt x="3297961" y="2405563"/>
                  </a:lnTo>
                  <a:lnTo>
                    <a:pt x="3315410" y="2363472"/>
                  </a:lnTo>
                  <a:lnTo>
                    <a:pt x="3331773" y="2320828"/>
                  </a:lnTo>
                  <a:lnTo>
                    <a:pt x="3347031" y="2277649"/>
                  </a:lnTo>
                  <a:lnTo>
                    <a:pt x="3361168" y="2233951"/>
                  </a:lnTo>
                  <a:lnTo>
                    <a:pt x="3374166" y="2189753"/>
                  </a:lnTo>
                  <a:lnTo>
                    <a:pt x="3386008" y="2145071"/>
                  </a:lnTo>
                  <a:lnTo>
                    <a:pt x="3396677" y="2099923"/>
                  </a:lnTo>
                  <a:lnTo>
                    <a:pt x="3406155" y="2054325"/>
                  </a:lnTo>
                  <a:lnTo>
                    <a:pt x="3414426" y="2008296"/>
                  </a:lnTo>
                  <a:lnTo>
                    <a:pt x="3421471" y="1961853"/>
                  </a:lnTo>
                  <a:lnTo>
                    <a:pt x="3427275" y="1915013"/>
                  </a:lnTo>
                  <a:lnTo>
                    <a:pt x="3431818" y="1867792"/>
                  </a:lnTo>
                  <a:lnTo>
                    <a:pt x="3435085" y="1820209"/>
                  </a:lnTo>
                  <a:lnTo>
                    <a:pt x="3437058" y="1772281"/>
                  </a:lnTo>
                  <a:lnTo>
                    <a:pt x="3437719" y="1724025"/>
                  </a:lnTo>
                  <a:lnTo>
                    <a:pt x="3437058" y="1675768"/>
                  </a:lnTo>
                  <a:lnTo>
                    <a:pt x="3435085" y="1627840"/>
                  </a:lnTo>
                  <a:lnTo>
                    <a:pt x="3431818" y="1580257"/>
                  </a:lnTo>
                  <a:lnTo>
                    <a:pt x="3427275" y="1533037"/>
                  </a:lnTo>
                  <a:lnTo>
                    <a:pt x="3421471" y="1486196"/>
                  </a:lnTo>
                  <a:lnTo>
                    <a:pt x="3414426" y="1439753"/>
                  </a:lnTo>
                  <a:lnTo>
                    <a:pt x="3406155" y="1393724"/>
                  </a:lnTo>
                  <a:lnTo>
                    <a:pt x="3396677" y="1348127"/>
                  </a:lnTo>
                  <a:lnTo>
                    <a:pt x="3386008" y="1302979"/>
                  </a:lnTo>
                  <a:lnTo>
                    <a:pt x="3374166" y="1258297"/>
                  </a:lnTo>
                  <a:lnTo>
                    <a:pt x="3361168" y="1214098"/>
                  </a:lnTo>
                  <a:lnTo>
                    <a:pt x="3347031" y="1170401"/>
                  </a:lnTo>
                  <a:lnTo>
                    <a:pt x="3331773" y="1127222"/>
                  </a:lnTo>
                  <a:lnTo>
                    <a:pt x="3315410" y="1084578"/>
                  </a:lnTo>
                  <a:lnTo>
                    <a:pt x="3297961" y="1042486"/>
                  </a:lnTo>
                  <a:lnTo>
                    <a:pt x="3279441" y="1000965"/>
                  </a:lnTo>
                  <a:lnTo>
                    <a:pt x="3259870" y="960031"/>
                  </a:lnTo>
                  <a:lnTo>
                    <a:pt x="3239263" y="919702"/>
                  </a:lnTo>
                  <a:lnTo>
                    <a:pt x="3217638" y="879994"/>
                  </a:lnTo>
                  <a:lnTo>
                    <a:pt x="3195013" y="840926"/>
                  </a:lnTo>
                  <a:lnTo>
                    <a:pt x="3171404" y="802514"/>
                  </a:lnTo>
                  <a:lnTo>
                    <a:pt x="3146829" y="764775"/>
                  </a:lnTo>
                  <a:lnTo>
                    <a:pt x="3121305" y="727728"/>
                  </a:lnTo>
                  <a:lnTo>
                    <a:pt x="3094849" y="691388"/>
                  </a:lnTo>
                  <a:lnTo>
                    <a:pt x="3067479" y="655775"/>
                  </a:lnTo>
                  <a:lnTo>
                    <a:pt x="3039212" y="620904"/>
                  </a:lnTo>
                  <a:lnTo>
                    <a:pt x="3010065" y="586793"/>
                  </a:lnTo>
                  <a:lnTo>
                    <a:pt x="2980055" y="553460"/>
                  </a:lnTo>
                  <a:lnTo>
                    <a:pt x="2949201" y="520921"/>
                  </a:lnTo>
                  <a:lnTo>
                    <a:pt x="2917518" y="489194"/>
                  </a:lnTo>
                  <a:lnTo>
                    <a:pt x="2885024" y="458297"/>
                  </a:lnTo>
                  <a:lnTo>
                    <a:pt x="2851736" y="428246"/>
                  </a:lnTo>
                  <a:lnTo>
                    <a:pt x="2817673" y="399058"/>
                  </a:lnTo>
                  <a:lnTo>
                    <a:pt x="2782850" y="370752"/>
                  </a:lnTo>
                  <a:lnTo>
                    <a:pt x="2747286" y="343344"/>
                  </a:lnTo>
                  <a:lnTo>
                    <a:pt x="2710997" y="316852"/>
                  </a:lnTo>
                  <a:lnTo>
                    <a:pt x="2674000" y="291293"/>
                  </a:lnTo>
                  <a:lnTo>
                    <a:pt x="2636314" y="266684"/>
                  </a:lnTo>
                  <a:lnTo>
                    <a:pt x="2597955" y="243042"/>
                  </a:lnTo>
                  <a:lnTo>
                    <a:pt x="2558940" y="220385"/>
                  </a:lnTo>
                  <a:lnTo>
                    <a:pt x="2519288" y="198731"/>
                  </a:lnTo>
                  <a:lnTo>
                    <a:pt x="2479014" y="178095"/>
                  </a:lnTo>
                  <a:lnTo>
                    <a:pt x="2438137" y="158496"/>
                  </a:lnTo>
                  <a:lnTo>
                    <a:pt x="2396673" y="139952"/>
                  </a:lnTo>
                  <a:lnTo>
                    <a:pt x="2354639" y="122478"/>
                  </a:lnTo>
                  <a:lnTo>
                    <a:pt x="2312054" y="106093"/>
                  </a:lnTo>
                  <a:lnTo>
                    <a:pt x="2268935" y="90813"/>
                  </a:lnTo>
                  <a:lnTo>
                    <a:pt x="2225298" y="76657"/>
                  </a:lnTo>
                  <a:lnTo>
                    <a:pt x="2181160" y="63641"/>
                  </a:lnTo>
                  <a:lnTo>
                    <a:pt x="2136540" y="51782"/>
                  </a:lnTo>
                  <a:lnTo>
                    <a:pt x="2091454" y="41099"/>
                  </a:lnTo>
                  <a:lnTo>
                    <a:pt x="2045920" y="31607"/>
                  </a:lnTo>
                  <a:lnTo>
                    <a:pt x="1999955" y="23325"/>
                  </a:lnTo>
                  <a:lnTo>
                    <a:pt x="1953575" y="16270"/>
                  </a:lnTo>
                  <a:lnTo>
                    <a:pt x="1906800" y="10459"/>
                  </a:lnTo>
                  <a:lnTo>
                    <a:pt x="1859645" y="5909"/>
                  </a:lnTo>
                  <a:lnTo>
                    <a:pt x="1812127" y="2637"/>
                  </a:lnTo>
                  <a:lnTo>
                    <a:pt x="1764265" y="662"/>
                  </a:lnTo>
                  <a:lnTo>
                    <a:pt x="1716076" y="0"/>
                  </a:lnTo>
                  <a:close/>
                </a:path>
              </a:pathLst>
            </a:custGeom>
            <a:solidFill>
              <a:srgbClr val="1F2C8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16023" y="3438144"/>
              <a:ext cx="1722120" cy="1728215"/>
            </a:xfrm>
            <a:prstGeom prst="rect">
              <a:avLst/>
            </a:prstGeom>
          </p:spPr>
        </p:pic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443548" y="1403603"/>
            <a:ext cx="574675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75" dirty="0">
                <a:solidFill>
                  <a:srgbClr val="000000"/>
                </a:solidFill>
                <a:latin typeface="Arial"/>
                <a:cs typeface="Arial"/>
              </a:rPr>
              <a:t>DATA</a:t>
            </a:r>
            <a:r>
              <a:rPr sz="2000" spc="-15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000" spc="-25" dirty="0">
                <a:solidFill>
                  <a:srgbClr val="000000"/>
                </a:solidFill>
                <a:latin typeface="Arial"/>
                <a:cs typeface="Arial"/>
              </a:rPr>
              <a:t>ANALYSIS</a:t>
            </a:r>
            <a:r>
              <a:rPr sz="2000" spc="-5" dirty="0">
                <a:solidFill>
                  <a:srgbClr val="000000"/>
                </a:solidFill>
                <a:latin typeface="Arial"/>
                <a:cs typeface="Arial"/>
              </a:rPr>
              <a:t> IN </a:t>
            </a:r>
            <a:r>
              <a:rPr sz="2000" spc="-30" dirty="0">
                <a:solidFill>
                  <a:srgbClr val="000000"/>
                </a:solidFill>
                <a:latin typeface="Arial"/>
                <a:cs typeface="Arial"/>
              </a:rPr>
              <a:t>QUANTITATIVE</a:t>
            </a:r>
            <a:r>
              <a:rPr sz="2000" spc="-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000000"/>
                </a:solidFill>
                <a:latin typeface="Arial"/>
                <a:cs typeface="Arial"/>
              </a:rPr>
              <a:t>RESEARCH</a:t>
            </a:r>
            <a:endParaRPr sz="2000">
              <a:latin typeface="Arial"/>
              <a:cs typeface="Arial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4443548" y="2068575"/>
            <a:ext cx="6612255" cy="4076700"/>
          </a:xfrm>
          <a:prstGeom prst="rect">
            <a:avLst/>
          </a:prstGeom>
        </p:spPr>
        <p:txBody>
          <a:bodyPr vert="horz" wrap="square" lIns="0" tIns="10795" rIns="0" bIns="0" rtlCol="0">
            <a:spAutoFit/>
          </a:bodyPr>
          <a:lstStyle/>
          <a:p>
            <a:pPr marL="297815" marR="118110" indent="-285750" algn="just">
              <a:lnSpc>
                <a:spcPct val="140500"/>
              </a:lnSpc>
              <a:spcBef>
                <a:spcPts val="85"/>
              </a:spcBef>
              <a:buFont typeface="Arial MT"/>
              <a:buChar char="•"/>
              <a:tabLst>
                <a:tab pos="298450" algn="l"/>
              </a:tabLst>
            </a:pPr>
            <a:r>
              <a:rPr sz="1900" dirty="0">
                <a:latin typeface="Times New Roman"/>
                <a:cs typeface="Times New Roman"/>
              </a:rPr>
              <a:t>In </a:t>
            </a:r>
            <a:r>
              <a:rPr sz="1900" spc="-5" dirty="0">
                <a:latin typeface="Times New Roman"/>
                <a:cs typeface="Times New Roman"/>
              </a:rPr>
              <a:t>order to have an understanding </a:t>
            </a:r>
            <a:r>
              <a:rPr sz="1900" dirty="0">
                <a:latin typeface="Times New Roman"/>
                <a:cs typeface="Times New Roman"/>
              </a:rPr>
              <a:t>of how </a:t>
            </a:r>
            <a:r>
              <a:rPr sz="1900" spc="-5" dirty="0">
                <a:latin typeface="Times New Roman"/>
                <a:cs typeface="Times New Roman"/>
              </a:rPr>
              <a:t>to </a:t>
            </a:r>
            <a:r>
              <a:rPr sz="1900" spc="-10" dirty="0">
                <a:latin typeface="Times New Roman"/>
                <a:cs typeface="Times New Roman"/>
              </a:rPr>
              <a:t>collect </a:t>
            </a:r>
            <a:r>
              <a:rPr sz="1900" spc="-5" dirty="0">
                <a:latin typeface="Times New Roman"/>
                <a:cs typeface="Times New Roman"/>
              </a:rPr>
              <a:t>and analyze 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data, it is important </a:t>
            </a:r>
            <a:r>
              <a:rPr sz="1900" dirty="0">
                <a:latin typeface="Times New Roman"/>
                <a:cs typeface="Times New Roman"/>
              </a:rPr>
              <a:t>for one </a:t>
            </a:r>
            <a:r>
              <a:rPr sz="1900" spc="-5" dirty="0">
                <a:latin typeface="Times New Roman"/>
                <a:cs typeface="Times New Roman"/>
              </a:rPr>
              <a:t>to have knowledge </a:t>
            </a:r>
            <a:r>
              <a:rPr sz="1900" dirty="0">
                <a:latin typeface="Times New Roman"/>
                <a:cs typeface="Times New Roman"/>
              </a:rPr>
              <a:t>of </a:t>
            </a:r>
            <a:r>
              <a:rPr sz="1900" spc="-5" dirty="0">
                <a:latin typeface="Times New Roman"/>
                <a:cs typeface="Times New Roman"/>
              </a:rPr>
              <a:t>the concept </a:t>
            </a:r>
            <a:r>
              <a:rPr sz="1900" dirty="0">
                <a:latin typeface="Times New Roman"/>
                <a:cs typeface="Times New Roman"/>
              </a:rPr>
              <a:t>of </a:t>
            </a:r>
            <a:r>
              <a:rPr sz="1900" spc="-459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data</a:t>
            </a:r>
            <a:r>
              <a:rPr sz="1900" spc="-15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measurement </a:t>
            </a:r>
            <a:r>
              <a:rPr sz="1900" dirty="0">
                <a:latin typeface="Times New Roman"/>
                <a:cs typeface="Times New Roman"/>
              </a:rPr>
              <a:t>or</a:t>
            </a:r>
            <a:r>
              <a:rPr sz="1900" spc="-5" dirty="0">
                <a:latin typeface="Times New Roman"/>
                <a:cs typeface="Times New Roman"/>
              </a:rPr>
              <a:t> data</a:t>
            </a:r>
            <a:r>
              <a:rPr sz="1900" spc="-1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analytic</a:t>
            </a:r>
            <a:r>
              <a:rPr sz="1900" spc="-15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techniques.</a:t>
            </a:r>
            <a:endParaRPr sz="1900">
              <a:latin typeface="Times New Roman"/>
              <a:cs typeface="Times New Roman"/>
            </a:endParaRPr>
          </a:p>
          <a:p>
            <a:pPr marL="297815" marR="75565" indent="-285750" algn="just">
              <a:lnSpc>
                <a:spcPct val="140000"/>
              </a:lnSpc>
              <a:buFont typeface="Arial MT"/>
              <a:buChar char="•"/>
              <a:tabLst>
                <a:tab pos="298450" algn="l"/>
              </a:tabLst>
            </a:pPr>
            <a:r>
              <a:rPr sz="1900" dirty="0">
                <a:latin typeface="Times New Roman"/>
                <a:cs typeface="Times New Roman"/>
              </a:rPr>
              <a:t>An </a:t>
            </a:r>
            <a:r>
              <a:rPr sz="1900" spc="-5" dirty="0">
                <a:latin typeface="Times New Roman"/>
                <a:cs typeface="Times New Roman"/>
              </a:rPr>
              <a:t>awareness </a:t>
            </a:r>
            <a:r>
              <a:rPr sz="1900" dirty="0">
                <a:latin typeface="Times New Roman"/>
                <a:cs typeface="Times New Roman"/>
              </a:rPr>
              <a:t>of </a:t>
            </a:r>
            <a:r>
              <a:rPr sz="1900" spc="-5" dirty="0">
                <a:latin typeface="Times New Roman"/>
                <a:cs typeface="Times New Roman"/>
              </a:rPr>
              <a:t>the most common mistakes should help 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researchers</a:t>
            </a:r>
            <a:r>
              <a:rPr sz="1900" spc="-10" dirty="0">
                <a:latin typeface="Times New Roman"/>
                <a:cs typeface="Times New Roman"/>
              </a:rPr>
              <a:t> master</a:t>
            </a:r>
            <a:r>
              <a:rPr sz="1900" spc="-5" dirty="0">
                <a:latin typeface="Times New Roman"/>
                <a:cs typeface="Times New Roman"/>
              </a:rPr>
              <a:t> the</a:t>
            </a:r>
            <a:r>
              <a:rPr sz="1900" spc="-1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skills</a:t>
            </a:r>
            <a:r>
              <a:rPr sz="1900" spc="-10" dirty="0">
                <a:latin typeface="Times New Roman"/>
                <a:cs typeface="Times New Roman"/>
              </a:rPr>
              <a:t> </a:t>
            </a:r>
            <a:r>
              <a:rPr sz="1900" dirty="0">
                <a:latin typeface="Times New Roman"/>
                <a:cs typeface="Times New Roman"/>
              </a:rPr>
              <a:t>of</a:t>
            </a:r>
            <a:r>
              <a:rPr sz="1900" spc="-5" dirty="0">
                <a:latin typeface="Times New Roman"/>
                <a:cs typeface="Times New Roman"/>
              </a:rPr>
              <a:t> data</a:t>
            </a:r>
            <a:r>
              <a:rPr sz="1900" spc="-1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collection and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analysis.</a:t>
            </a:r>
            <a:r>
              <a:rPr sz="1900" spc="5" dirty="0">
                <a:latin typeface="Times New Roman"/>
                <a:cs typeface="Times New Roman"/>
              </a:rPr>
              <a:t> </a:t>
            </a:r>
            <a:r>
              <a:rPr sz="1900" dirty="0">
                <a:latin typeface="Times New Roman"/>
                <a:cs typeface="Times New Roman"/>
              </a:rPr>
              <a:t>It</a:t>
            </a:r>
            <a:r>
              <a:rPr sz="1900" spc="-1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is</a:t>
            </a:r>
            <a:endParaRPr sz="1900">
              <a:latin typeface="Times New Roman"/>
              <a:cs typeface="Times New Roman"/>
            </a:endParaRPr>
          </a:p>
          <a:p>
            <a:pPr marL="297815" marR="116205">
              <a:lnSpc>
                <a:spcPct val="137900"/>
              </a:lnSpc>
              <a:spcBef>
                <a:spcPts val="75"/>
              </a:spcBef>
            </a:pPr>
            <a:r>
              <a:rPr sz="1900" spc="-5" dirty="0">
                <a:latin typeface="Times New Roman"/>
                <a:cs typeface="Times New Roman"/>
              </a:rPr>
              <a:t>important to note that the design </a:t>
            </a:r>
            <a:r>
              <a:rPr sz="1900" dirty="0">
                <a:latin typeface="Times New Roman"/>
                <a:cs typeface="Times New Roman"/>
              </a:rPr>
              <a:t>of </a:t>
            </a:r>
            <a:r>
              <a:rPr sz="1900" spc="-5" dirty="0">
                <a:latin typeface="Times New Roman"/>
                <a:cs typeface="Times New Roman"/>
              </a:rPr>
              <a:t>the instruments </a:t>
            </a:r>
            <a:r>
              <a:rPr sz="1900" dirty="0">
                <a:latin typeface="Times New Roman"/>
                <a:cs typeface="Times New Roman"/>
              </a:rPr>
              <a:t>of </a:t>
            </a:r>
            <a:r>
              <a:rPr sz="1900" spc="-5" dirty="0">
                <a:latin typeface="Times New Roman"/>
                <a:cs typeface="Times New Roman"/>
              </a:rPr>
              <a:t>data 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collection is often </a:t>
            </a:r>
            <a:r>
              <a:rPr sz="1900" spc="-10" dirty="0">
                <a:latin typeface="Times New Roman"/>
                <a:cs typeface="Times New Roman"/>
              </a:rPr>
              <a:t>dictated </a:t>
            </a:r>
            <a:r>
              <a:rPr sz="1900" dirty="0">
                <a:latin typeface="Times New Roman"/>
                <a:cs typeface="Times New Roman"/>
              </a:rPr>
              <a:t>by </a:t>
            </a:r>
            <a:r>
              <a:rPr sz="1900" spc="-5" dirty="0">
                <a:latin typeface="Times New Roman"/>
                <a:cs typeface="Times New Roman"/>
              </a:rPr>
              <a:t>the type </a:t>
            </a:r>
            <a:r>
              <a:rPr sz="1900" dirty="0">
                <a:latin typeface="Times New Roman"/>
                <a:cs typeface="Times New Roman"/>
              </a:rPr>
              <a:t>of </a:t>
            </a:r>
            <a:r>
              <a:rPr sz="1900" spc="-5" dirty="0">
                <a:latin typeface="Times New Roman"/>
                <a:cs typeface="Times New Roman"/>
              </a:rPr>
              <a:t>data that </a:t>
            </a:r>
            <a:r>
              <a:rPr sz="1900" dirty="0">
                <a:latin typeface="Times New Roman"/>
                <a:cs typeface="Times New Roman"/>
              </a:rPr>
              <a:t>one </a:t>
            </a:r>
            <a:r>
              <a:rPr sz="1900" spc="-5" dirty="0">
                <a:latin typeface="Times New Roman"/>
                <a:cs typeface="Times New Roman"/>
              </a:rPr>
              <a:t>wishes to </a:t>
            </a:r>
            <a:r>
              <a:rPr sz="1900" spc="-459" dirty="0">
                <a:latin typeface="Times New Roman"/>
                <a:cs typeface="Times New Roman"/>
              </a:rPr>
              <a:t> </a:t>
            </a:r>
            <a:r>
              <a:rPr sz="1900" spc="-10" dirty="0">
                <a:latin typeface="Times New Roman"/>
                <a:cs typeface="Times New Roman"/>
              </a:rPr>
              <a:t>collect,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and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this should</a:t>
            </a:r>
            <a:r>
              <a:rPr sz="1900" dirty="0">
                <a:latin typeface="Times New Roman"/>
                <a:cs typeface="Times New Roman"/>
              </a:rPr>
              <a:t> be</a:t>
            </a:r>
            <a:r>
              <a:rPr sz="1900" spc="-5" dirty="0">
                <a:latin typeface="Times New Roman"/>
                <a:cs typeface="Times New Roman"/>
              </a:rPr>
              <a:t> decided</a:t>
            </a:r>
            <a:r>
              <a:rPr sz="1900" dirty="0">
                <a:latin typeface="Times New Roman"/>
                <a:cs typeface="Times New Roman"/>
              </a:rPr>
              <a:t> from</a:t>
            </a:r>
            <a:r>
              <a:rPr sz="1900" spc="-5" dirty="0">
                <a:latin typeface="Times New Roman"/>
                <a:cs typeface="Times New Roman"/>
              </a:rPr>
              <a:t> the</a:t>
            </a:r>
            <a:r>
              <a:rPr sz="1900" spc="-1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design</a:t>
            </a:r>
            <a:r>
              <a:rPr sz="1900" spc="5" dirty="0">
                <a:latin typeface="Times New Roman"/>
                <a:cs typeface="Times New Roman"/>
              </a:rPr>
              <a:t> </a:t>
            </a:r>
            <a:r>
              <a:rPr sz="1900" dirty="0">
                <a:latin typeface="Times New Roman"/>
                <a:cs typeface="Times New Roman"/>
              </a:rPr>
              <a:t>of </a:t>
            </a:r>
            <a:r>
              <a:rPr sz="1900" spc="-5" dirty="0">
                <a:latin typeface="Times New Roman"/>
                <a:cs typeface="Times New Roman"/>
              </a:rPr>
              <a:t>the</a:t>
            </a:r>
            <a:r>
              <a:rPr sz="1900" spc="-10" dirty="0">
                <a:latin typeface="Times New Roman"/>
                <a:cs typeface="Times New Roman"/>
              </a:rPr>
              <a:t> </a:t>
            </a:r>
            <a:r>
              <a:rPr sz="1900" spc="-25" dirty="0">
                <a:latin typeface="Times New Roman"/>
                <a:cs typeface="Times New Roman"/>
              </a:rPr>
              <a:t>study.</a:t>
            </a:r>
            <a:endParaRPr sz="1900">
              <a:latin typeface="Times New Roman"/>
              <a:cs typeface="Times New Roman"/>
            </a:endParaRPr>
          </a:p>
          <a:p>
            <a:pPr marL="297815" marR="5080" indent="-285750">
              <a:lnSpc>
                <a:spcPts val="3220"/>
              </a:lnSpc>
              <a:spcBef>
                <a:spcPts val="65"/>
              </a:spcBef>
              <a:buFont typeface="Arial MT"/>
              <a:buChar char="•"/>
              <a:tabLst>
                <a:tab pos="297815" algn="l"/>
                <a:tab pos="298450" algn="l"/>
              </a:tabLst>
            </a:pPr>
            <a:r>
              <a:rPr sz="1900" spc="-5" dirty="0">
                <a:latin typeface="Times New Roman"/>
                <a:cs typeface="Times New Roman"/>
              </a:rPr>
              <a:t>This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decision</a:t>
            </a:r>
            <a:r>
              <a:rPr sz="1900" spc="5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should</a:t>
            </a:r>
            <a:r>
              <a:rPr sz="1900" spc="5" dirty="0">
                <a:latin typeface="Times New Roman"/>
                <a:cs typeface="Times New Roman"/>
              </a:rPr>
              <a:t> </a:t>
            </a:r>
            <a:r>
              <a:rPr sz="1900" dirty="0">
                <a:latin typeface="Times New Roman"/>
                <a:cs typeface="Times New Roman"/>
              </a:rPr>
              <a:t>be</a:t>
            </a:r>
            <a:r>
              <a:rPr sz="1900" spc="-5" dirty="0">
                <a:latin typeface="Times New Roman"/>
                <a:cs typeface="Times New Roman"/>
              </a:rPr>
              <a:t> guided</a:t>
            </a:r>
            <a:r>
              <a:rPr sz="1900" spc="5" dirty="0">
                <a:latin typeface="Times New Roman"/>
                <a:cs typeface="Times New Roman"/>
              </a:rPr>
              <a:t> </a:t>
            </a:r>
            <a:r>
              <a:rPr sz="1900" dirty="0">
                <a:latin typeface="Times New Roman"/>
                <a:cs typeface="Times New Roman"/>
              </a:rPr>
              <a:t>by</a:t>
            </a:r>
            <a:r>
              <a:rPr sz="1900" spc="1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the </a:t>
            </a:r>
            <a:r>
              <a:rPr sz="1900" spc="-10" dirty="0">
                <a:latin typeface="Times New Roman"/>
                <a:cs typeface="Times New Roman"/>
              </a:rPr>
              <a:t>research</a:t>
            </a:r>
            <a:r>
              <a:rPr sz="1900" spc="5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problem,</a:t>
            </a:r>
            <a:r>
              <a:rPr sz="1900" spc="5" dirty="0">
                <a:latin typeface="Times New Roman"/>
                <a:cs typeface="Times New Roman"/>
              </a:rPr>
              <a:t> </a:t>
            </a:r>
            <a:r>
              <a:rPr sz="1900" spc="-10" dirty="0">
                <a:latin typeface="Times New Roman"/>
                <a:cs typeface="Times New Roman"/>
              </a:rPr>
              <a:t>research </a:t>
            </a:r>
            <a:r>
              <a:rPr sz="1900" spc="-459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objectives, </a:t>
            </a:r>
            <a:r>
              <a:rPr sz="1900" spc="-10" dirty="0">
                <a:latin typeface="Times New Roman"/>
                <a:cs typeface="Times New Roman"/>
              </a:rPr>
              <a:t>research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questions and</a:t>
            </a:r>
            <a:r>
              <a:rPr sz="1900" dirty="0">
                <a:latin typeface="Times New Roman"/>
                <a:cs typeface="Times New Roman"/>
              </a:rPr>
              <a:t> or </a:t>
            </a:r>
            <a:r>
              <a:rPr sz="1900" spc="-5" dirty="0">
                <a:latin typeface="Times New Roman"/>
                <a:cs typeface="Times New Roman"/>
              </a:rPr>
              <a:t>hypothesis.</a:t>
            </a:r>
            <a:endParaRPr sz="19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3438525" cy="6858000"/>
            <a:chOff x="0" y="0"/>
            <a:chExt cx="3438525" cy="685800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3437890" cy="6858000"/>
            </a:xfrm>
            <a:custGeom>
              <a:avLst/>
              <a:gdLst/>
              <a:ahLst/>
              <a:cxnLst/>
              <a:rect l="l" t="t" r="r" b="b"/>
              <a:pathLst>
                <a:path w="3437890" h="6858000">
                  <a:moveTo>
                    <a:pt x="0" y="6858000"/>
                  </a:moveTo>
                  <a:lnTo>
                    <a:pt x="3437719" y="6858000"/>
                  </a:lnTo>
                  <a:lnTo>
                    <a:pt x="3437719" y="0"/>
                  </a:lnTo>
                  <a:lnTo>
                    <a:pt x="0" y="0"/>
                  </a:lnTo>
                  <a:lnTo>
                    <a:pt x="0" y="6858000"/>
                  </a:lnTo>
                  <a:close/>
                </a:path>
              </a:pathLst>
            </a:custGeom>
            <a:solidFill>
              <a:srgbClr val="AAC3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700783" y="0"/>
              <a:ext cx="1737360" cy="5166360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721659" y="3568"/>
              <a:ext cx="1716077" cy="1714500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0" y="3440503"/>
              <a:ext cx="3437890" cy="3417570"/>
            </a:xfrm>
            <a:custGeom>
              <a:avLst/>
              <a:gdLst/>
              <a:ahLst/>
              <a:cxnLst/>
              <a:rect l="l" t="t" r="r" b="b"/>
              <a:pathLst>
                <a:path w="3437890" h="3417570">
                  <a:moveTo>
                    <a:pt x="1716076" y="0"/>
                  </a:moveTo>
                  <a:lnTo>
                    <a:pt x="1667886" y="662"/>
                  </a:lnTo>
                  <a:lnTo>
                    <a:pt x="1620024" y="2637"/>
                  </a:lnTo>
                  <a:lnTo>
                    <a:pt x="1572507" y="5909"/>
                  </a:lnTo>
                  <a:lnTo>
                    <a:pt x="1525351" y="10459"/>
                  </a:lnTo>
                  <a:lnTo>
                    <a:pt x="1478576" y="16270"/>
                  </a:lnTo>
                  <a:lnTo>
                    <a:pt x="1432196" y="23325"/>
                  </a:lnTo>
                  <a:lnTo>
                    <a:pt x="1386231" y="31607"/>
                  </a:lnTo>
                  <a:lnTo>
                    <a:pt x="1340697" y="41099"/>
                  </a:lnTo>
                  <a:lnTo>
                    <a:pt x="1295611" y="51782"/>
                  </a:lnTo>
                  <a:lnTo>
                    <a:pt x="1250991" y="63641"/>
                  </a:lnTo>
                  <a:lnTo>
                    <a:pt x="1206853" y="76657"/>
                  </a:lnTo>
                  <a:lnTo>
                    <a:pt x="1163216" y="90813"/>
                  </a:lnTo>
                  <a:lnTo>
                    <a:pt x="1120096" y="106093"/>
                  </a:lnTo>
                  <a:lnTo>
                    <a:pt x="1077511" y="122478"/>
                  </a:lnTo>
                  <a:lnTo>
                    <a:pt x="1035478" y="139952"/>
                  </a:lnTo>
                  <a:lnTo>
                    <a:pt x="994014" y="158496"/>
                  </a:lnTo>
                  <a:lnTo>
                    <a:pt x="953137" y="178095"/>
                  </a:lnTo>
                  <a:lnTo>
                    <a:pt x="912863" y="198731"/>
                  </a:lnTo>
                  <a:lnTo>
                    <a:pt x="873210" y="220385"/>
                  </a:lnTo>
                  <a:lnTo>
                    <a:pt x="834196" y="243042"/>
                  </a:lnTo>
                  <a:lnTo>
                    <a:pt x="795837" y="266684"/>
                  </a:lnTo>
                  <a:lnTo>
                    <a:pt x="758150" y="291293"/>
                  </a:lnTo>
                  <a:lnTo>
                    <a:pt x="721154" y="316852"/>
                  </a:lnTo>
                  <a:lnTo>
                    <a:pt x="684865" y="343344"/>
                  </a:lnTo>
                  <a:lnTo>
                    <a:pt x="649301" y="370752"/>
                  </a:lnTo>
                  <a:lnTo>
                    <a:pt x="614478" y="399058"/>
                  </a:lnTo>
                  <a:lnTo>
                    <a:pt x="580414" y="428246"/>
                  </a:lnTo>
                  <a:lnTo>
                    <a:pt x="547127" y="458297"/>
                  </a:lnTo>
                  <a:lnTo>
                    <a:pt x="514633" y="489194"/>
                  </a:lnTo>
                  <a:lnTo>
                    <a:pt x="482950" y="520921"/>
                  </a:lnTo>
                  <a:lnTo>
                    <a:pt x="452095" y="553460"/>
                  </a:lnTo>
                  <a:lnTo>
                    <a:pt x="422086" y="586793"/>
                  </a:lnTo>
                  <a:lnTo>
                    <a:pt x="392939" y="620904"/>
                  </a:lnTo>
                  <a:lnTo>
                    <a:pt x="364672" y="655775"/>
                  </a:lnTo>
                  <a:lnTo>
                    <a:pt x="337302" y="691388"/>
                  </a:lnTo>
                  <a:lnTo>
                    <a:pt x="310846" y="727728"/>
                  </a:lnTo>
                  <a:lnTo>
                    <a:pt x="285322" y="764775"/>
                  </a:lnTo>
                  <a:lnTo>
                    <a:pt x="260747" y="802514"/>
                  </a:lnTo>
                  <a:lnTo>
                    <a:pt x="237138" y="840926"/>
                  </a:lnTo>
                  <a:lnTo>
                    <a:pt x="214513" y="879994"/>
                  </a:lnTo>
                  <a:lnTo>
                    <a:pt x="192888" y="919702"/>
                  </a:lnTo>
                  <a:lnTo>
                    <a:pt x="172281" y="960031"/>
                  </a:lnTo>
                  <a:lnTo>
                    <a:pt x="152709" y="1000965"/>
                  </a:lnTo>
                  <a:lnTo>
                    <a:pt x="134190" y="1042486"/>
                  </a:lnTo>
                  <a:lnTo>
                    <a:pt x="116741" y="1084578"/>
                  </a:lnTo>
                  <a:lnTo>
                    <a:pt x="100378" y="1127222"/>
                  </a:lnTo>
                  <a:lnTo>
                    <a:pt x="85120" y="1170401"/>
                  </a:lnTo>
                  <a:lnTo>
                    <a:pt x="70983" y="1214098"/>
                  </a:lnTo>
                  <a:lnTo>
                    <a:pt x="57985" y="1258297"/>
                  </a:lnTo>
                  <a:lnTo>
                    <a:pt x="46143" y="1302979"/>
                  </a:lnTo>
                  <a:lnTo>
                    <a:pt x="35474" y="1348127"/>
                  </a:lnTo>
                  <a:lnTo>
                    <a:pt x="25995" y="1393724"/>
                  </a:lnTo>
                  <a:lnTo>
                    <a:pt x="17725" y="1439753"/>
                  </a:lnTo>
                  <a:lnTo>
                    <a:pt x="10679" y="1486196"/>
                  </a:lnTo>
                  <a:lnTo>
                    <a:pt x="4876" y="1533037"/>
                  </a:lnTo>
                  <a:lnTo>
                    <a:pt x="333" y="1580257"/>
                  </a:lnTo>
                  <a:lnTo>
                    <a:pt x="0" y="1862942"/>
                  </a:lnTo>
                  <a:lnTo>
                    <a:pt x="333" y="1867792"/>
                  </a:lnTo>
                  <a:lnTo>
                    <a:pt x="4876" y="1915013"/>
                  </a:lnTo>
                  <a:lnTo>
                    <a:pt x="10679" y="1961853"/>
                  </a:lnTo>
                  <a:lnTo>
                    <a:pt x="17725" y="2008296"/>
                  </a:lnTo>
                  <a:lnTo>
                    <a:pt x="25995" y="2054325"/>
                  </a:lnTo>
                  <a:lnTo>
                    <a:pt x="35474" y="2099923"/>
                  </a:lnTo>
                  <a:lnTo>
                    <a:pt x="46143" y="2145071"/>
                  </a:lnTo>
                  <a:lnTo>
                    <a:pt x="57985" y="2189753"/>
                  </a:lnTo>
                  <a:lnTo>
                    <a:pt x="70983" y="2233951"/>
                  </a:lnTo>
                  <a:lnTo>
                    <a:pt x="85120" y="2277649"/>
                  </a:lnTo>
                  <a:lnTo>
                    <a:pt x="100378" y="2320828"/>
                  </a:lnTo>
                  <a:lnTo>
                    <a:pt x="116741" y="2363472"/>
                  </a:lnTo>
                  <a:lnTo>
                    <a:pt x="134190" y="2405563"/>
                  </a:lnTo>
                  <a:lnTo>
                    <a:pt x="152709" y="2447085"/>
                  </a:lnTo>
                  <a:lnTo>
                    <a:pt x="172281" y="2488019"/>
                  </a:lnTo>
                  <a:lnTo>
                    <a:pt x="192888" y="2528348"/>
                  </a:lnTo>
                  <a:lnTo>
                    <a:pt x="214513" y="2568056"/>
                  </a:lnTo>
                  <a:lnTo>
                    <a:pt x="237138" y="2607124"/>
                  </a:lnTo>
                  <a:lnTo>
                    <a:pt x="260747" y="2645536"/>
                  </a:lnTo>
                  <a:lnTo>
                    <a:pt x="285322" y="2683275"/>
                  </a:lnTo>
                  <a:lnTo>
                    <a:pt x="310846" y="2720322"/>
                  </a:lnTo>
                  <a:lnTo>
                    <a:pt x="337302" y="2756662"/>
                  </a:lnTo>
                  <a:lnTo>
                    <a:pt x="364672" y="2792275"/>
                  </a:lnTo>
                  <a:lnTo>
                    <a:pt x="392939" y="2827146"/>
                  </a:lnTo>
                  <a:lnTo>
                    <a:pt x="422086" y="2861257"/>
                  </a:lnTo>
                  <a:lnTo>
                    <a:pt x="452095" y="2894590"/>
                  </a:lnTo>
                  <a:lnTo>
                    <a:pt x="482950" y="2927129"/>
                  </a:lnTo>
                  <a:lnTo>
                    <a:pt x="514633" y="2958856"/>
                  </a:lnTo>
                  <a:lnTo>
                    <a:pt x="547127" y="2989754"/>
                  </a:lnTo>
                  <a:lnTo>
                    <a:pt x="580414" y="3019805"/>
                  </a:lnTo>
                  <a:lnTo>
                    <a:pt x="614478" y="3048992"/>
                  </a:lnTo>
                  <a:lnTo>
                    <a:pt x="649301" y="3077298"/>
                  </a:lnTo>
                  <a:lnTo>
                    <a:pt x="684865" y="3104706"/>
                  </a:lnTo>
                  <a:lnTo>
                    <a:pt x="721154" y="3131198"/>
                  </a:lnTo>
                  <a:lnTo>
                    <a:pt x="758150" y="3156757"/>
                  </a:lnTo>
                  <a:lnTo>
                    <a:pt x="795837" y="3181366"/>
                  </a:lnTo>
                  <a:lnTo>
                    <a:pt x="834196" y="3205008"/>
                  </a:lnTo>
                  <a:lnTo>
                    <a:pt x="873210" y="3227665"/>
                  </a:lnTo>
                  <a:lnTo>
                    <a:pt x="912863" y="3249320"/>
                  </a:lnTo>
                  <a:lnTo>
                    <a:pt x="953137" y="3269955"/>
                  </a:lnTo>
                  <a:lnTo>
                    <a:pt x="994014" y="3289554"/>
                  </a:lnTo>
                  <a:lnTo>
                    <a:pt x="1035478" y="3308099"/>
                  </a:lnTo>
                  <a:lnTo>
                    <a:pt x="1077511" y="3325572"/>
                  </a:lnTo>
                  <a:lnTo>
                    <a:pt x="1120096" y="3341958"/>
                  </a:lnTo>
                  <a:lnTo>
                    <a:pt x="1163216" y="3357237"/>
                  </a:lnTo>
                  <a:lnTo>
                    <a:pt x="1206853" y="3371393"/>
                  </a:lnTo>
                  <a:lnTo>
                    <a:pt x="1250991" y="3384410"/>
                  </a:lnTo>
                  <a:lnTo>
                    <a:pt x="1295611" y="3396268"/>
                  </a:lnTo>
                  <a:lnTo>
                    <a:pt x="1340697" y="3406952"/>
                  </a:lnTo>
                  <a:lnTo>
                    <a:pt x="1386231" y="3416443"/>
                  </a:lnTo>
                  <a:lnTo>
                    <a:pt x="1392074" y="3417496"/>
                  </a:lnTo>
                  <a:lnTo>
                    <a:pt x="2040077" y="3417496"/>
                  </a:lnTo>
                  <a:lnTo>
                    <a:pt x="2091454" y="3406952"/>
                  </a:lnTo>
                  <a:lnTo>
                    <a:pt x="2136540" y="3396268"/>
                  </a:lnTo>
                  <a:lnTo>
                    <a:pt x="2181160" y="3384410"/>
                  </a:lnTo>
                  <a:lnTo>
                    <a:pt x="2225298" y="3371393"/>
                  </a:lnTo>
                  <a:lnTo>
                    <a:pt x="2268935" y="3357237"/>
                  </a:lnTo>
                  <a:lnTo>
                    <a:pt x="2312054" y="3341958"/>
                  </a:lnTo>
                  <a:lnTo>
                    <a:pt x="2354639" y="3325572"/>
                  </a:lnTo>
                  <a:lnTo>
                    <a:pt x="2396673" y="3308099"/>
                  </a:lnTo>
                  <a:lnTo>
                    <a:pt x="2438137" y="3289554"/>
                  </a:lnTo>
                  <a:lnTo>
                    <a:pt x="2479014" y="3269955"/>
                  </a:lnTo>
                  <a:lnTo>
                    <a:pt x="2519288" y="3249320"/>
                  </a:lnTo>
                  <a:lnTo>
                    <a:pt x="2558940" y="3227665"/>
                  </a:lnTo>
                  <a:lnTo>
                    <a:pt x="2597955" y="3205008"/>
                  </a:lnTo>
                  <a:lnTo>
                    <a:pt x="2636314" y="3181366"/>
                  </a:lnTo>
                  <a:lnTo>
                    <a:pt x="2674000" y="3156757"/>
                  </a:lnTo>
                  <a:lnTo>
                    <a:pt x="2710997" y="3131198"/>
                  </a:lnTo>
                  <a:lnTo>
                    <a:pt x="2747286" y="3104706"/>
                  </a:lnTo>
                  <a:lnTo>
                    <a:pt x="2782850" y="3077298"/>
                  </a:lnTo>
                  <a:lnTo>
                    <a:pt x="2817673" y="3048992"/>
                  </a:lnTo>
                  <a:lnTo>
                    <a:pt x="2851736" y="3019805"/>
                  </a:lnTo>
                  <a:lnTo>
                    <a:pt x="2885024" y="2989754"/>
                  </a:lnTo>
                  <a:lnTo>
                    <a:pt x="2917518" y="2958856"/>
                  </a:lnTo>
                  <a:lnTo>
                    <a:pt x="2949201" y="2927129"/>
                  </a:lnTo>
                  <a:lnTo>
                    <a:pt x="2980055" y="2894590"/>
                  </a:lnTo>
                  <a:lnTo>
                    <a:pt x="3010065" y="2861257"/>
                  </a:lnTo>
                  <a:lnTo>
                    <a:pt x="3039212" y="2827146"/>
                  </a:lnTo>
                  <a:lnTo>
                    <a:pt x="3067479" y="2792275"/>
                  </a:lnTo>
                  <a:lnTo>
                    <a:pt x="3094849" y="2756662"/>
                  </a:lnTo>
                  <a:lnTo>
                    <a:pt x="3121305" y="2720322"/>
                  </a:lnTo>
                  <a:lnTo>
                    <a:pt x="3146829" y="2683275"/>
                  </a:lnTo>
                  <a:lnTo>
                    <a:pt x="3171404" y="2645536"/>
                  </a:lnTo>
                  <a:lnTo>
                    <a:pt x="3195013" y="2607124"/>
                  </a:lnTo>
                  <a:lnTo>
                    <a:pt x="3217638" y="2568056"/>
                  </a:lnTo>
                  <a:lnTo>
                    <a:pt x="3239263" y="2528348"/>
                  </a:lnTo>
                  <a:lnTo>
                    <a:pt x="3259870" y="2488019"/>
                  </a:lnTo>
                  <a:lnTo>
                    <a:pt x="3279441" y="2447085"/>
                  </a:lnTo>
                  <a:lnTo>
                    <a:pt x="3297961" y="2405563"/>
                  </a:lnTo>
                  <a:lnTo>
                    <a:pt x="3315410" y="2363472"/>
                  </a:lnTo>
                  <a:lnTo>
                    <a:pt x="3331773" y="2320828"/>
                  </a:lnTo>
                  <a:lnTo>
                    <a:pt x="3347031" y="2277649"/>
                  </a:lnTo>
                  <a:lnTo>
                    <a:pt x="3361168" y="2233951"/>
                  </a:lnTo>
                  <a:lnTo>
                    <a:pt x="3374166" y="2189753"/>
                  </a:lnTo>
                  <a:lnTo>
                    <a:pt x="3386008" y="2145071"/>
                  </a:lnTo>
                  <a:lnTo>
                    <a:pt x="3396677" y="2099923"/>
                  </a:lnTo>
                  <a:lnTo>
                    <a:pt x="3406155" y="2054325"/>
                  </a:lnTo>
                  <a:lnTo>
                    <a:pt x="3414426" y="2008296"/>
                  </a:lnTo>
                  <a:lnTo>
                    <a:pt x="3421471" y="1961853"/>
                  </a:lnTo>
                  <a:lnTo>
                    <a:pt x="3427275" y="1915013"/>
                  </a:lnTo>
                  <a:lnTo>
                    <a:pt x="3431818" y="1867792"/>
                  </a:lnTo>
                  <a:lnTo>
                    <a:pt x="3435085" y="1820209"/>
                  </a:lnTo>
                  <a:lnTo>
                    <a:pt x="3437058" y="1772281"/>
                  </a:lnTo>
                  <a:lnTo>
                    <a:pt x="3437719" y="1724025"/>
                  </a:lnTo>
                  <a:lnTo>
                    <a:pt x="3437058" y="1675768"/>
                  </a:lnTo>
                  <a:lnTo>
                    <a:pt x="3435085" y="1627840"/>
                  </a:lnTo>
                  <a:lnTo>
                    <a:pt x="3431818" y="1580257"/>
                  </a:lnTo>
                  <a:lnTo>
                    <a:pt x="3427275" y="1533037"/>
                  </a:lnTo>
                  <a:lnTo>
                    <a:pt x="3421471" y="1486196"/>
                  </a:lnTo>
                  <a:lnTo>
                    <a:pt x="3414426" y="1439753"/>
                  </a:lnTo>
                  <a:lnTo>
                    <a:pt x="3406155" y="1393724"/>
                  </a:lnTo>
                  <a:lnTo>
                    <a:pt x="3396677" y="1348127"/>
                  </a:lnTo>
                  <a:lnTo>
                    <a:pt x="3386008" y="1302979"/>
                  </a:lnTo>
                  <a:lnTo>
                    <a:pt x="3374166" y="1258297"/>
                  </a:lnTo>
                  <a:lnTo>
                    <a:pt x="3361168" y="1214098"/>
                  </a:lnTo>
                  <a:lnTo>
                    <a:pt x="3347031" y="1170401"/>
                  </a:lnTo>
                  <a:lnTo>
                    <a:pt x="3331773" y="1127222"/>
                  </a:lnTo>
                  <a:lnTo>
                    <a:pt x="3315410" y="1084578"/>
                  </a:lnTo>
                  <a:lnTo>
                    <a:pt x="3297961" y="1042486"/>
                  </a:lnTo>
                  <a:lnTo>
                    <a:pt x="3279441" y="1000965"/>
                  </a:lnTo>
                  <a:lnTo>
                    <a:pt x="3259870" y="960031"/>
                  </a:lnTo>
                  <a:lnTo>
                    <a:pt x="3239263" y="919702"/>
                  </a:lnTo>
                  <a:lnTo>
                    <a:pt x="3217638" y="879994"/>
                  </a:lnTo>
                  <a:lnTo>
                    <a:pt x="3195013" y="840926"/>
                  </a:lnTo>
                  <a:lnTo>
                    <a:pt x="3171404" y="802514"/>
                  </a:lnTo>
                  <a:lnTo>
                    <a:pt x="3146829" y="764775"/>
                  </a:lnTo>
                  <a:lnTo>
                    <a:pt x="3121305" y="727728"/>
                  </a:lnTo>
                  <a:lnTo>
                    <a:pt x="3094849" y="691388"/>
                  </a:lnTo>
                  <a:lnTo>
                    <a:pt x="3067479" y="655775"/>
                  </a:lnTo>
                  <a:lnTo>
                    <a:pt x="3039212" y="620904"/>
                  </a:lnTo>
                  <a:lnTo>
                    <a:pt x="3010065" y="586793"/>
                  </a:lnTo>
                  <a:lnTo>
                    <a:pt x="2980055" y="553460"/>
                  </a:lnTo>
                  <a:lnTo>
                    <a:pt x="2949201" y="520921"/>
                  </a:lnTo>
                  <a:lnTo>
                    <a:pt x="2917518" y="489194"/>
                  </a:lnTo>
                  <a:lnTo>
                    <a:pt x="2885024" y="458297"/>
                  </a:lnTo>
                  <a:lnTo>
                    <a:pt x="2851736" y="428246"/>
                  </a:lnTo>
                  <a:lnTo>
                    <a:pt x="2817673" y="399058"/>
                  </a:lnTo>
                  <a:lnTo>
                    <a:pt x="2782850" y="370752"/>
                  </a:lnTo>
                  <a:lnTo>
                    <a:pt x="2747286" y="343344"/>
                  </a:lnTo>
                  <a:lnTo>
                    <a:pt x="2710997" y="316852"/>
                  </a:lnTo>
                  <a:lnTo>
                    <a:pt x="2674000" y="291293"/>
                  </a:lnTo>
                  <a:lnTo>
                    <a:pt x="2636314" y="266684"/>
                  </a:lnTo>
                  <a:lnTo>
                    <a:pt x="2597955" y="243042"/>
                  </a:lnTo>
                  <a:lnTo>
                    <a:pt x="2558940" y="220385"/>
                  </a:lnTo>
                  <a:lnTo>
                    <a:pt x="2519288" y="198731"/>
                  </a:lnTo>
                  <a:lnTo>
                    <a:pt x="2479014" y="178095"/>
                  </a:lnTo>
                  <a:lnTo>
                    <a:pt x="2438137" y="158496"/>
                  </a:lnTo>
                  <a:lnTo>
                    <a:pt x="2396673" y="139952"/>
                  </a:lnTo>
                  <a:lnTo>
                    <a:pt x="2354639" y="122478"/>
                  </a:lnTo>
                  <a:lnTo>
                    <a:pt x="2312054" y="106093"/>
                  </a:lnTo>
                  <a:lnTo>
                    <a:pt x="2268935" y="90813"/>
                  </a:lnTo>
                  <a:lnTo>
                    <a:pt x="2225298" y="76657"/>
                  </a:lnTo>
                  <a:lnTo>
                    <a:pt x="2181160" y="63641"/>
                  </a:lnTo>
                  <a:lnTo>
                    <a:pt x="2136540" y="51782"/>
                  </a:lnTo>
                  <a:lnTo>
                    <a:pt x="2091454" y="41099"/>
                  </a:lnTo>
                  <a:lnTo>
                    <a:pt x="2045920" y="31607"/>
                  </a:lnTo>
                  <a:lnTo>
                    <a:pt x="1999955" y="23325"/>
                  </a:lnTo>
                  <a:lnTo>
                    <a:pt x="1953575" y="16270"/>
                  </a:lnTo>
                  <a:lnTo>
                    <a:pt x="1906800" y="10459"/>
                  </a:lnTo>
                  <a:lnTo>
                    <a:pt x="1859645" y="5909"/>
                  </a:lnTo>
                  <a:lnTo>
                    <a:pt x="1812127" y="2637"/>
                  </a:lnTo>
                  <a:lnTo>
                    <a:pt x="1764265" y="662"/>
                  </a:lnTo>
                  <a:lnTo>
                    <a:pt x="1716076" y="0"/>
                  </a:lnTo>
                  <a:close/>
                </a:path>
              </a:pathLst>
            </a:custGeom>
            <a:solidFill>
              <a:srgbClr val="1F2C8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16023" y="3438144"/>
              <a:ext cx="1722120" cy="1728215"/>
            </a:xfrm>
            <a:prstGeom prst="rect">
              <a:avLst/>
            </a:prstGeom>
          </p:spPr>
        </p:pic>
      </p:grpSp>
      <p:sp>
        <p:nvSpPr>
          <p:cNvPr id="8" name="object 8"/>
          <p:cNvSpPr txBox="1"/>
          <p:nvPr/>
        </p:nvSpPr>
        <p:spPr>
          <a:xfrm>
            <a:off x="4443548" y="546100"/>
            <a:ext cx="6995159" cy="426021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100"/>
              </a:spcBef>
            </a:pPr>
            <a:r>
              <a:rPr sz="1600" dirty="0">
                <a:solidFill>
                  <a:srgbClr val="1F2C8F"/>
                </a:solidFill>
                <a:latin typeface="Arial Black"/>
                <a:cs typeface="Arial Black"/>
              </a:rPr>
              <a:t>5</a:t>
            </a:r>
            <a:endParaRPr sz="1600">
              <a:latin typeface="Arial Black"/>
              <a:cs typeface="Arial Black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850">
              <a:latin typeface="Arial Black"/>
              <a:cs typeface="Arial Black"/>
            </a:endParaRPr>
          </a:p>
          <a:p>
            <a:pPr marL="297815" marR="162560" indent="-285750">
              <a:lnSpc>
                <a:spcPct val="150000"/>
              </a:lnSpc>
              <a:buFont typeface="Arial MT"/>
              <a:buChar char="•"/>
              <a:tabLst>
                <a:tab pos="297815" algn="l"/>
                <a:tab pos="298450" algn="l"/>
              </a:tabLst>
            </a:pPr>
            <a:r>
              <a:rPr sz="2000" spc="-5" dirty="0">
                <a:latin typeface="Times New Roman"/>
                <a:cs typeface="Times New Roman"/>
              </a:rPr>
              <a:t>Applying </a:t>
            </a:r>
            <a:r>
              <a:rPr sz="2000" dirty="0">
                <a:latin typeface="Times New Roman"/>
                <a:cs typeface="Times New Roman"/>
              </a:rPr>
              <a:t>a wrong </a:t>
            </a:r>
            <a:r>
              <a:rPr sz="2000" spc="-5" dirty="0">
                <a:latin typeface="Times New Roman"/>
                <a:cs typeface="Times New Roman"/>
              </a:rPr>
              <a:t>technique </a:t>
            </a:r>
            <a:r>
              <a:rPr sz="2000" dirty="0">
                <a:latin typeface="Times New Roman"/>
                <a:cs typeface="Times New Roman"/>
              </a:rPr>
              <a:t>of </a:t>
            </a:r>
            <a:r>
              <a:rPr sz="2000" spc="-5" dirty="0">
                <a:latin typeface="Times New Roman"/>
                <a:cs typeface="Times New Roman"/>
              </a:rPr>
              <a:t>data analysis will lead to 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misleading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inferences,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conclusions and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recommendations,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while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application </a:t>
            </a:r>
            <a:r>
              <a:rPr sz="2000" dirty="0">
                <a:latin typeface="Times New Roman"/>
                <a:cs typeface="Times New Roman"/>
              </a:rPr>
              <a:t>of </a:t>
            </a:r>
            <a:r>
              <a:rPr sz="2000" spc="-5" dirty="0">
                <a:latin typeface="Times New Roman"/>
                <a:cs typeface="Times New Roman"/>
              </a:rPr>
              <a:t>appropriate and rigorous analytic procedures will 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improve the overall quality </a:t>
            </a:r>
            <a:r>
              <a:rPr sz="2000" dirty="0">
                <a:latin typeface="Times New Roman"/>
                <a:cs typeface="Times New Roman"/>
              </a:rPr>
              <a:t>of </a:t>
            </a:r>
            <a:r>
              <a:rPr sz="2000" spc="-5" dirty="0">
                <a:latin typeface="Times New Roman"/>
                <a:cs typeface="Times New Roman"/>
              </a:rPr>
              <a:t>publications and improve the 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accuracy and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interpretability</a:t>
            </a:r>
            <a:r>
              <a:rPr sz="2000" dirty="0">
                <a:latin typeface="Times New Roman"/>
                <a:cs typeface="Times New Roman"/>
              </a:rPr>
              <a:t> of</a:t>
            </a:r>
            <a:r>
              <a:rPr sz="2000" spc="-5" dirty="0">
                <a:latin typeface="Times New Roman"/>
                <a:cs typeface="Times New Roman"/>
              </a:rPr>
              <a:t> the results.</a:t>
            </a:r>
            <a:endParaRPr sz="2000">
              <a:latin typeface="Times New Roman"/>
              <a:cs typeface="Times New Roman"/>
            </a:endParaRPr>
          </a:p>
          <a:p>
            <a:pPr marL="297815" marR="252729" indent="-285750">
              <a:lnSpc>
                <a:spcPct val="150000"/>
              </a:lnSpc>
              <a:buFont typeface="Arial MT"/>
              <a:buChar char="•"/>
              <a:tabLst>
                <a:tab pos="297815" algn="l"/>
                <a:tab pos="298450" algn="l"/>
              </a:tabLst>
            </a:pPr>
            <a:r>
              <a:rPr sz="2000" spc="-5" dirty="0">
                <a:latin typeface="Times New Roman"/>
                <a:cs typeface="Times New Roman"/>
              </a:rPr>
              <a:t>This brings </a:t>
            </a:r>
            <a:r>
              <a:rPr sz="2000" dirty="0">
                <a:latin typeface="Times New Roman"/>
                <a:cs typeface="Times New Roman"/>
              </a:rPr>
              <a:t>us </a:t>
            </a:r>
            <a:r>
              <a:rPr sz="2000" spc="-5" dirty="0">
                <a:latin typeface="Times New Roman"/>
                <a:cs typeface="Times New Roman"/>
              </a:rPr>
              <a:t>to the question: </a:t>
            </a:r>
            <a:r>
              <a:rPr sz="2000" b="1" dirty="0">
                <a:latin typeface="Times New Roman"/>
                <a:cs typeface="Times New Roman"/>
              </a:rPr>
              <a:t>What </a:t>
            </a:r>
            <a:r>
              <a:rPr sz="2000" b="1" spc="-5" dirty="0">
                <a:latin typeface="Times New Roman"/>
                <a:cs typeface="Times New Roman"/>
              </a:rPr>
              <a:t>then is data </a:t>
            </a:r>
            <a:r>
              <a:rPr sz="2000" b="1" dirty="0">
                <a:latin typeface="Times New Roman"/>
                <a:cs typeface="Times New Roman"/>
              </a:rPr>
              <a:t> </a:t>
            </a:r>
            <a:r>
              <a:rPr sz="2000" b="1" spc="-10" dirty="0">
                <a:latin typeface="Times New Roman"/>
                <a:cs typeface="Times New Roman"/>
              </a:rPr>
              <a:t>measurement?</a:t>
            </a:r>
            <a:r>
              <a:rPr sz="2000" b="1" spc="-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This question can </a:t>
            </a:r>
            <a:r>
              <a:rPr sz="2000" dirty="0">
                <a:latin typeface="Times New Roman"/>
                <a:cs typeface="Times New Roman"/>
              </a:rPr>
              <a:t>be </a:t>
            </a:r>
            <a:r>
              <a:rPr sz="2000" spc="-5" dirty="0">
                <a:latin typeface="Times New Roman"/>
                <a:cs typeface="Times New Roman"/>
              </a:rPr>
              <a:t>answered correctly if </a:t>
            </a:r>
            <a:r>
              <a:rPr sz="2000" dirty="0">
                <a:latin typeface="Times New Roman"/>
                <a:cs typeface="Times New Roman"/>
              </a:rPr>
              <a:t>one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knows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what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is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meant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by </a:t>
            </a:r>
            <a:r>
              <a:rPr sz="2000" spc="-5" dirty="0">
                <a:latin typeface="Times New Roman"/>
                <a:cs typeface="Times New Roman"/>
              </a:rPr>
              <a:t>the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term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measure.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8989453" y="1"/>
            <a:ext cx="3202940" cy="6858000"/>
            <a:chOff x="8989453" y="1"/>
            <a:chExt cx="3202940" cy="6858000"/>
          </a:xfrm>
        </p:grpSpPr>
        <p:sp>
          <p:nvSpPr>
            <p:cNvPr id="3" name="object 3"/>
            <p:cNvSpPr/>
            <p:nvPr/>
          </p:nvSpPr>
          <p:spPr>
            <a:xfrm>
              <a:off x="8989453" y="3427335"/>
              <a:ext cx="3202940" cy="3430904"/>
            </a:xfrm>
            <a:custGeom>
              <a:avLst/>
              <a:gdLst/>
              <a:ahLst/>
              <a:cxnLst/>
              <a:rect l="l" t="t" r="r" b="b"/>
              <a:pathLst>
                <a:path w="3202940" h="3430904">
                  <a:moveTo>
                    <a:pt x="3202546" y="0"/>
                  </a:moveTo>
                  <a:lnTo>
                    <a:pt x="0" y="0"/>
                  </a:lnTo>
                  <a:lnTo>
                    <a:pt x="0" y="3430664"/>
                  </a:lnTo>
                  <a:lnTo>
                    <a:pt x="3202546" y="3430664"/>
                  </a:lnTo>
                  <a:lnTo>
                    <a:pt x="3202546" y="0"/>
                  </a:lnTo>
                  <a:close/>
                </a:path>
              </a:pathLst>
            </a:custGeom>
            <a:solidFill>
              <a:srgbClr val="AAC3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8989453" y="3654149"/>
              <a:ext cx="3202940" cy="3204210"/>
            </a:xfrm>
            <a:custGeom>
              <a:avLst/>
              <a:gdLst/>
              <a:ahLst/>
              <a:cxnLst/>
              <a:rect l="l" t="t" r="r" b="b"/>
              <a:pathLst>
                <a:path w="3202940" h="3204209">
                  <a:moveTo>
                    <a:pt x="3202546" y="0"/>
                  </a:moveTo>
                  <a:lnTo>
                    <a:pt x="0" y="3190717"/>
                  </a:lnTo>
                  <a:lnTo>
                    <a:pt x="0" y="3203851"/>
                  </a:lnTo>
                  <a:lnTo>
                    <a:pt x="3202546" y="3203851"/>
                  </a:lnTo>
                  <a:lnTo>
                    <a:pt x="3202546" y="0"/>
                  </a:lnTo>
                  <a:close/>
                </a:path>
              </a:pathLst>
            </a:custGeom>
            <a:solidFill>
              <a:srgbClr val="F5CDC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8989454" y="1"/>
              <a:ext cx="3202940" cy="3437890"/>
            </a:xfrm>
            <a:custGeom>
              <a:avLst/>
              <a:gdLst/>
              <a:ahLst/>
              <a:cxnLst/>
              <a:rect l="l" t="t" r="r" b="b"/>
              <a:pathLst>
                <a:path w="3202940" h="3437890">
                  <a:moveTo>
                    <a:pt x="3202545" y="0"/>
                  </a:moveTo>
                  <a:lnTo>
                    <a:pt x="0" y="0"/>
                  </a:lnTo>
                  <a:lnTo>
                    <a:pt x="0" y="3437345"/>
                  </a:lnTo>
                  <a:lnTo>
                    <a:pt x="3202545" y="3437345"/>
                  </a:lnTo>
                  <a:lnTo>
                    <a:pt x="3202545" y="0"/>
                  </a:lnTo>
                  <a:close/>
                </a:path>
              </a:pathLst>
            </a:custGeom>
            <a:solidFill>
              <a:srgbClr val="CCBE8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8989453" y="6681"/>
              <a:ext cx="3202940" cy="3436620"/>
            </a:xfrm>
            <a:custGeom>
              <a:avLst/>
              <a:gdLst/>
              <a:ahLst/>
              <a:cxnLst/>
              <a:rect l="l" t="t" r="r" b="b"/>
              <a:pathLst>
                <a:path w="3202940" h="3436620">
                  <a:moveTo>
                    <a:pt x="0" y="0"/>
                  </a:moveTo>
                  <a:lnTo>
                    <a:pt x="0" y="3436476"/>
                  </a:lnTo>
                  <a:lnTo>
                    <a:pt x="3202546" y="3436476"/>
                  </a:lnTo>
                  <a:lnTo>
                    <a:pt x="3202546" y="32144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CDC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/>
          <p:nvPr/>
        </p:nvSpPr>
        <p:spPr>
          <a:xfrm>
            <a:off x="993139" y="1394459"/>
            <a:ext cx="7638415" cy="38112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8450" marR="5080" indent="-285750" algn="just">
              <a:lnSpc>
                <a:spcPct val="150000"/>
              </a:lnSpc>
              <a:spcBef>
                <a:spcPts val="100"/>
              </a:spcBef>
              <a:buFont typeface="Arial MT"/>
              <a:buChar char="•"/>
              <a:tabLst>
                <a:tab pos="298450" algn="l"/>
              </a:tabLst>
            </a:pPr>
            <a:r>
              <a:rPr sz="2000" spc="-70" dirty="0">
                <a:latin typeface="Times New Roman"/>
                <a:cs typeface="Times New Roman"/>
              </a:rPr>
              <a:t>To </a:t>
            </a:r>
            <a:r>
              <a:rPr sz="2000" spc="-5" dirty="0">
                <a:latin typeface="Times New Roman"/>
                <a:cs typeface="Times New Roman"/>
              </a:rPr>
              <a:t>measure means to use </a:t>
            </a:r>
            <a:r>
              <a:rPr sz="2000" dirty="0">
                <a:latin typeface="Times New Roman"/>
                <a:cs typeface="Times New Roman"/>
              </a:rPr>
              <a:t>a </a:t>
            </a:r>
            <a:r>
              <a:rPr sz="2000" spc="-5" dirty="0">
                <a:latin typeface="Times New Roman"/>
                <a:cs typeface="Times New Roman"/>
              </a:rPr>
              <a:t>number system in describing variables. In 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social science research, </a:t>
            </a:r>
            <a:r>
              <a:rPr sz="2000" dirty="0">
                <a:latin typeface="Times New Roman"/>
                <a:cs typeface="Times New Roman"/>
              </a:rPr>
              <a:t>we </a:t>
            </a:r>
            <a:r>
              <a:rPr sz="2000" spc="-5" dirty="0">
                <a:latin typeface="Times New Roman"/>
                <a:cs typeface="Times New Roman"/>
              </a:rPr>
              <a:t>use numbers to </a:t>
            </a:r>
            <a:r>
              <a:rPr sz="2000" spc="-20" dirty="0">
                <a:latin typeface="Times New Roman"/>
                <a:cs typeface="Times New Roman"/>
              </a:rPr>
              <a:t>classify, </a:t>
            </a:r>
            <a:r>
              <a:rPr sz="2000" spc="-5" dirty="0">
                <a:latin typeface="Times New Roman"/>
                <a:cs typeface="Times New Roman"/>
              </a:rPr>
              <a:t>order and quantify 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things.</a:t>
            </a:r>
            <a:r>
              <a:rPr sz="2000" dirty="0">
                <a:latin typeface="Times New Roman"/>
                <a:cs typeface="Times New Roman"/>
              </a:rPr>
              <a:t> The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relationship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between</a:t>
            </a:r>
            <a:r>
              <a:rPr sz="2000" dirty="0">
                <a:latin typeface="Times New Roman"/>
                <a:cs typeface="Times New Roman"/>
              </a:rPr>
              <a:t> what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is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being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measured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and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the 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numbers that represent </a:t>
            </a:r>
            <a:r>
              <a:rPr sz="2000" dirty="0">
                <a:latin typeface="Times New Roman"/>
                <a:cs typeface="Times New Roman"/>
              </a:rPr>
              <a:t>what </a:t>
            </a:r>
            <a:r>
              <a:rPr sz="2000" spc="-5" dirty="0">
                <a:latin typeface="Times New Roman"/>
                <a:cs typeface="Times New Roman"/>
              </a:rPr>
              <a:t>is being measured is </a:t>
            </a:r>
            <a:r>
              <a:rPr sz="2000" dirty="0">
                <a:latin typeface="Times New Roman"/>
                <a:cs typeface="Times New Roman"/>
              </a:rPr>
              <a:t>known </a:t>
            </a:r>
            <a:r>
              <a:rPr sz="2000" spc="-5" dirty="0">
                <a:latin typeface="Times New Roman"/>
                <a:cs typeface="Times New Roman"/>
              </a:rPr>
              <a:t>as the level </a:t>
            </a:r>
            <a:r>
              <a:rPr sz="2000" dirty="0">
                <a:latin typeface="Times New Roman"/>
                <a:cs typeface="Times New Roman"/>
              </a:rPr>
              <a:t>of 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measurement.</a:t>
            </a:r>
            <a:endParaRPr sz="2000">
              <a:latin typeface="Times New Roman"/>
              <a:cs typeface="Times New Roman"/>
            </a:endParaRPr>
          </a:p>
          <a:p>
            <a:pPr marL="298450" marR="5080" indent="-285750" algn="just">
              <a:lnSpc>
                <a:spcPct val="150000"/>
              </a:lnSpc>
              <a:spcBef>
                <a:spcPts val="1005"/>
              </a:spcBef>
              <a:buFont typeface="Arial MT"/>
              <a:buChar char="•"/>
              <a:tabLst>
                <a:tab pos="357505" algn="l"/>
              </a:tabLst>
            </a:pPr>
            <a:r>
              <a:rPr dirty="0"/>
              <a:t>	</a:t>
            </a:r>
            <a:r>
              <a:rPr sz="2000" dirty="0">
                <a:latin typeface="Times New Roman"/>
                <a:cs typeface="Times New Roman"/>
              </a:rPr>
              <a:t>The </a:t>
            </a:r>
            <a:r>
              <a:rPr sz="2000" spc="-5" dirty="0">
                <a:latin typeface="Times New Roman"/>
                <a:cs typeface="Times New Roman"/>
              </a:rPr>
              <a:t>understanding </a:t>
            </a:r>
            <a:r>
              <a:rPr sz="2000" dirty="0">
                <a:latin typeface="Times New Roman"/>
                <a:cs typeface="Times New Roman"/>
              </a:rPr>
              <a:t>of </a:t>
            </a:r>
            <a:r>
              <a:rPr sz="2000" spc="-5" dirty="0">
                <a:latin typeface="Times New Roman"/>
                <a:cs typeface="Times New Roman"/>
              </a:rPr>
              <a:t>various levels </a:t>
            </a:r>
            <a:r>
              <a:rPr sz="2000" dirty="0">
                <a:latin typeface="Times New Roman"/>
                <a:cs typeface="Times New Roman"/>
              </a:rPr>
              <a:t>of </a:t>
            </a:r>
            <a:r>
              <a:rPr sz="2000" spc="-5" dirty="0">
                <a:latin typeface="Times New Roman"/>
                <a:cs typeface="Times New Roman"/>
              </a:rPr>
              <a:t>measurement helps </a:t>
            </a:r>
            <a:r>
              <a:rPr sz="2000" spc="-10" dirty="0">
                <a:latin typeface="Times New Roman"/>
                <a:cs typeface="Times New Roman"/>
              </a:rPr>
              <a:t>statisticians </a:t>
            </a:r>
            <a:r>
              <a:rPr sz="2000" spc="-5" dirty="0">
                <a:latin typeface="Times New Roman"/>
                <a:cs typeface="Times New Roman"/>
              </a:rPr>
              <a:t> and researchers to design appropriate instruments </a:t>
            </a:r>
            <a:r>
              <a:rPr sz="2000" dirty="0">
                <a:latin typeface="Times New Roman"/>
                <a:cs typeface="Times New Roman"/>
              </a:rPr>
              <a:t>of </a:t>
            </a:r>
            <a:r>
              <a:rPr sz="2000" spc="-5" dirty="0">
                <a:latin typeface="Times New Roman"/>
                <a:cs typeface="Times New Roman"/>
              </a:rPr>
              <a:t>data </a:t>
            </a:r>
            <a:r>
              <a:rPr sz="2000" spc="-10" dirty="0">
                <a:latin typeface="Times New Roman"/>
                <a:cs typeface="Times New Roman"/>
              </a:rPr>
              <a:t>collection </a:t>
            </a:r>
            <a:r>
              <a:rPr sz="2000" spc="-5" dirty="0">
                <a:latin typeface="Times New Roman"/>
                <a:cs typeface="Times New Roman"/>
              </a:rPr>
              <a:t>as 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well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as apply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analysis techniques </a:t>
            </a:r>
            <a:r>
              <a:rPr sz="2000" spc="-15" dirty="0">
                <a:latin typeface="Times New Roman"/>
                <a:cs typeface="Times New Roman"/>
              </a:rPr>
              <a:t>accordingly.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8989453" y="1"/>
            <a:ext cx="3202940" cy="6858000"/>
            <a:chOff x="8989453" y="1"/>
            <a:chExt cx="3202940" cy="6858000"/>
          </a:xfrm>
        </p:grpSpPr>
        <p:sp>
          <p:nvSpPr>
            <p:cNvPr id="3" name="object 3"/>
            <p:cNvSpPr/>
            <p:nvPr/>
          </p:nvSpPr>
          <p:spPr>
            <a:xfrm>
              <a:off x="8989453" y="3427335"/>
              <a:ext cx="3202940" cy="3430904"/>
            </a:xfrm>
            <a:custGeom>
              <a:avLst/>
              <a:gdLst/>
              <a:ahLst/>
              <a:cxnLst/>
              <a:rect l="l" t="t" r="r" b="b"/>
              <a:pathLst>
                <a:path w="3202940" h="3430904">
                  <a:moveTo>
                    <a:pt x="3202546" y="0"/>
                  </a:moveTo>
                  <a:lnTo>
                    <a:pt x="0" y="0"/>
                  </a:lnTo>
                  <a:lnTo>
                    <a:pt x="0" y="3430664"/>
                  </a:lnTo>
                  <a:lnTo>
                    <a:pt x="3202546" y="3430664"/>
                  </a:lnTo>
                  <a:lnTo>
                    <a:pt x="3202546" y="0"/>
                  </a:lnTo>
                  <a:close/>
                </a:path>
              </a:pathLst>
            </a:custGeom>
            <a:solidFill>
              <a:srgbClr val="AAC3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8989453" y="3654149"/>
              <a:ext cx="3202940" cy="3204210"/>
            </a:xfrm>
            <a:custGeom>
              <a:avLst/>
              <a:gdLst/>
              <a:ahLst/>
              <a:cxnLst/>
              <a:rect l="l" t="t" r="r" b="b"/>
              <a:pathLst>
                <a:path w="3202940" h="3204209">
                  <a:moveTo>
                    <a:pt x="3202546" y="0"/>
                  </a:moveTo>
                  <a:lnTo>
                    <a:pt x="0" y="3190717"/>
                  </a:lnTo>
                  <a:lnTo>
                    <a:pt x="0" y="3203851"/>
                  </a:lnTo>
                  <a:lnTo>
                    <a:pt x="3202546" y="3203851"/>
                  </a:lnTo>
                  <a:lnTo>
                    <a:pt x="3202546" y="0"/>
                  </a:lnTo>
                  <a:close/>
                </a:path>
              </a:pathLst>
            </a:custGeom>
            <a:solidFill>
              <a:srgbClr val="F5CDC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8989454" y="1"/>
              <a:ext cx="3202940" cy="3437890"/>
            </a:xfrm>
            <a:custGeom>
              <a:avLst/>
              <a:gdLst/>
              <a:ahLst/>
              <a:cxnLst/>
              <a:rect l="l" t="t" r="r" b="b"/>
              <a:pathLst>
                <a:path w="3202940" h="3437890">
                  <a:moveTo>
                    <a:pt x="3202545" y="0"/>
                  </a:moveTo>
                  <a:lnTo>
                    <a:pt x="0" y="0"/>
                  </a:lnTo>
                  <a:lnTo>
                    <a:pt x="0" y="3437345"/>
                  </a:lnTo>
                  <a:lnTo>
                    <a:pt x="3202545" y="3437345"/>
                  </a:lnTo>
                  <a:lnTo>
                    <a:pt x="3202545" y="0"/>
                  </a:lnTo>
                  <a:close/>
                </a:path>
              </a:pathLst>
            </a:custGeom>
            <a:solidFill>
              <a:srgbClr val="CCBE8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8989453" y="6681"/>
              <a:ext cx="3202940" cy="3436620"/>
            </a:xfrm>
            <a:custGeom>
              <a:avLst/>
              <a:gdLst/>
              <a:ahLst/>
              <a:cxnLst/>
              <a:rect l="l" t="t" r="r" b="b"/>
              <a:pathLst>
                <a:path w="3202940" h="3436620">
                  <a:moveTo>
                    <a:pt x="0" y="0"/>
                  </a:moveTo>
                  <a:lnTo>
                    <a:pt x="0" y="3436476"/>
                  </a:lnTo>
                  <a:lnTo>
                    <a:pt x="3202546" y="3436476"/>
                  </a:lnTo>
                  <a:lnTo>
                    <a:pt x="3202546" y="3214416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CDC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993138" y="1230884"/>
            <a:ext cx="318897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000000"/>
                </a:solidFill>
                <a:latin typeface="Arial"/>
                <a:cs typeface="Arial"/>
              </a:rPr>
              <a:t>SCALES</a:t>
            </a:r>
            <a:r>
              <a:rPr sz="1800" spc="-2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800" dirty="0">
                <a:solidFill>
                  <a:srgbClr val="000000"/>
                </a:solidFill>
                <a:latin typeface="Arial"/>
                <a:cs typeface="Arial"/>
              </a:rPr>
              <a:t>OF</a:t>
            </a:r>
            <a:r>
              <a:rPr sz="1800" spc="-2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000000"/>
                </a:solidFill>
                <a:latin typeface="Arial"/>
                <a:cs typeface="Arial"/>
              </a:rPr>
              <a:t>MEASUREMENT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1290327" y="546100"/>
            <a:ext cx="14859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1600" dirty="0">
                <a:solidFill>
                  <a:srgbClr val="1F2C8F"/>
                </a:solidFill>
                <a:latin typeface="Arial Black"/>
                <a:cs typeface="Arial Black"/>
              </a:rPr>
              <a:t>7</a:t>
            </a:r>
            <a:endParaRPr sz="1600">
              <a:latin typeface="Arial Black"/>
              <a:cs typeface="Arial Black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993139" y="1752091"/>
            <a:ext cx="7296150" cy="41160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235585">
              <a:lnSpc>
                <a:spcPct val="138900"/>
              </a:lnSpc>
              <a:spcBef>
                <a:spcPts val="100"/>
              </a:spcBef>
            </a:pPr>
            <a:r>
              <a:rPr sz="1800" spc="-5" dirty="0">
                <a:latin typeface="Times New Roman"/>
                <a:cs typeface="Times New Roman"/>
              </a:rPr>
              <a:t>Broadly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speaking,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variables</a:t>
            </a:r>
            <a:r>
              <a:rPr sz="1800" dirty="0">
                <a:latin typeface="Times New Roman"/>
                <a:cs typeface="Times New Roman"/>
              </a:rPr>
              <a:t> can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be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categorical</a:t>
            </a:r>
            <a:r>
              <a:rPr sz="1800" dirty="0">
                <a:latin typeface="Times New Roman"/>
                <a:cs typeface="Times New Roman"/>
              </a:rPr>
              <a:t> or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continuous,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and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can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have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different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levels</a:t>
            </a:r>
            <a:r>
              <a:rPr sz="1800" dirty="0">
                <a:latin typeface="Times New Roman"/>
                <a:cs typeface="Times New Roman"/>
              </a:rPr>
              <a:t> of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measurement.</a:t>
            </a:r>
            <a:r>
              <a:rPr sz="1800" spc="43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various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levels</a:t>
            </a:r>
            <a:r>
              <a:rPr sz="1800" dirty="0">
                <a:latin typeface="Times New Roman"/>
                <a:cs typeface="Times New Roman"/>
              </a:rPr>
              <a:t> of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data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measurement</a:t>
            </a:r>
            <a:r>
              <a:rPr sz="1800" dirty="0">
                <a:latin typeface="Times New Roman"/>
                <a:cs typeface="Times New Roman"/>
              </a:rPr>
              <a:t> are </a:t>
            </a:r>
            <a:r>
              <a:rPr sz="1800" spc="-434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discussed below:</a:t>
            </a:r>
            <a:endParaRPr sz="1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1600">
              <a:latin typeface="Times New Roman"/>
              <a:cs typeface="Times New Roman"/>
            </a:endParaRPr>
          </a:p>
          <a:p>
            <a:pPr marL="12700" algn="just">
              <a:lnSpc>
                <a:spcPct val="100000"/>
              </a:lnSpc>
            </a:pPr>
            <a:r>
              <a:rPr sz="1800" b="1" spc="-5" dirty="0">
                <a:latin typeface="Times New Roman"/>
                <a:cs typeface="Times New Roman"/>
              </a:rPr>
              <a:t>Nominal</a:t>
            </a:r>
            <a:r>
              <a:rPr sz="1800" b="1" spc="-35" dirty="0">
                <a:latin typeface="Times New Roman"/>
                <a:cs typeface="Times New Roman"/>
              </a:rPr>
              <a:t> </a:t>
            </a:r>
            <a:r>
              <a:rPr sz="1800" b="1" spc="-5" dirty="0">
                <a:latin typeface="Times New Roman"/>
                <a:cs typeface="Times New Roman"/>
              </a:rPr>
              <a:t>Measurement</a:t>
            </a:r>
            <a:endParaRPr sz="1800">
              <a:latin typeface="Times New Roman"/>
              <a:cs typeface="Times New Roman"/>
            </a:endParaRPr>
          </a:p>
          <a:p>
            <a:pPr marL="12700" marR="5080" algn="just">
              <a:lnSpc>
                <a:spcPct val="139800"/>
              </a:lnSpc>
              <a:spcBef>
                <a:spcPts val="1085"/>
              </a:spcBef>
            </a:pPr>
            <a:r>
              <a:rPr sz="1800" spc="-5" dirty="0">
                <a:latin typeface="Times New Roman"/>
                <a:cs typeface="Times New Roman"/>
              </a:rPr>
              <a:t>Nominal measurement is often considered the most basic level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-5" dirty="0">
                <a:latin typeface="Times New Roman"/>
                <a:cs typeface="Times New Roman"/>
              </a:rPr>
              <a:t>measurement </a:t>
            </a:r>
            <a:r>
              <a:rPr sz="1800" spc="-434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and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has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the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property</a:t>
            </a:r>
            <a:r>
              <a:rPr sz="1800" dirty="0">
                <a:latin typeface="Times New Roman"/>
                <a:cs typeface="Times New Roman"/>
              </a:rPr>
              <a:t> of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identification.</a:t>
            </a:r>
            <a:r>
              <a:rPr sz="1800" dirty="0">
                <a:latin typeface="Times New Roman"/>
                <a:cs typeface="Times New Roman"/>
              </a:rPr>
              <a:t> The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numbers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used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in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this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type</a:t>
            </a:r>
            <a:r>
              <a:rPr sz="1800" dirty="0">
                <a:latin typeface="Times New Roman"/>
                <a:cs typeface="Times New Roman"/>
              </a:rPr>
              <a:t> of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measurement</a:t>
            </a:r>
            <a:r>
              <a:rPr sz="1800" dirty="0">
                <a:latin typeface="Times New Roman"/>
                <a:cs typeface="Times New Roman"/>
              </a:rPr>
              <a:t> are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basically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used</a:t>
            </a:r>
            <a:r>
              <a:rPr sz="1800" dirty="0">
                <a:latin typeface="Times New Roman"/>
                <a:cs typeface="Times New Roman"/>
              </a:rPr>
              <a:t> for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classifying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objects,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persons</a:t>
            </a:r>
            <a:r>
              <a:rPr sz="1800" dirty="0">
                <a:latin typeface="Times New Roman"/>
                <a:cs typeface="Times New Roman"/>
              </a:rPr>
              <a:t> or</a:t>
            </a:r>
            <a:r>
              <a:rPr sz="1800" spc="45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events. </a:t>
            </a:r>
            <a:r>
              <a:rPr sz="1800" spc="-434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When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collecting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data</a:t>
            </a:r>
            <a:r>
              <a:rPr sz="1800" dirty="0">
                <a:latin typeface="Times New Roman"/>
                <a:cs typeface="Times New Roman"/>
              </a:rPr>
              <a:t> on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nominal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level,</a:t>
            </a:r>
            <a:r>
              <a:rPr sz="1800" dirty="0">
                <a:latin typeface="Times New Roman"/>
                <a:cs typeface="Times New Roman"/>
              </a:rPr>
              <a:t> we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assign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numbers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strictly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to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represent </a:t>
            </a:r>
            <a:r>
              <a:rPr sz="1800" dirty="0">
                <a:latin typeface="Times New Roman"/>
                <a:cs typeface="Times New Roman"/>
              </a:rPr>
              <a:t>a </a:t>
            </a:r>
            <a:r>
              <a:rPr sz="1800" spc="-5" dirty="0">
                <a:latin typeface="Times New Roman"/>
                <a:cs typeface="Times New Roman"/>
              </a:rPr>
              <a:t>distinct category </a:t>
            </a:r>
            <a:r>
              <a:rPr sz="1800" dirty="0">
                <a:latin typeface="Times New Roman"/>
                <a:cs typeface="Times New Roman"/>
              </a:rPr>
              <a:t>or group of </a:t>
            </a:r>
            <a:r>
              <a:rPr sz="1800" spc="-5" dirty="0">
                <a:latin typeface="Times New Roman"/>
                <a:cs typeface="Times New Roman"/>
              </a:rPr>
              <a:t>the phenomena being studied. </a:t>
            </a:r>
            <a:r>
              <a:rPr sz="1800" dirty="0">
                <a:latin typeface="Times New Roman"/>
                <a:cs typeface="Times New Roman"/>
              </a:rPr>
              <a:t>A few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examples </a:t>
            </a:r>
            <a:r>
              <a:rPr sz="1800" dirty="0">
                <a:latin typeface="Times New Roman"/>
                <a:cs typeface="Times New Roman"/>
              </a:rPr>
              <a:t>will</a:t>
            </a:r>
            <a:r>
              <a:rPr sz="1800" spc="-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enhance your </a:t>
            </a:r>
            <a:r>
              <a:rPr sz="1800" spc="-5" dirty="0">
                <a:latin typeface="Times New Roman"/>
                <a:cs typeface="Times New Roman"/>
              </a:rPr>
              <a:t>understanding.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12192000" cy="3467100"/>
            </a:xfrm>
            <a:custGeom>
              <a:avLst/>
              <a:gdLst/>
              <a:ahLst/>
              <a:cxnLst/>
              <a:rect l="l" t="t" r="r" b="b"/>
              <a:pathLst>
                <a:path w="12192000" h="3467100">
                  <a:moveTo>
                    <a:pt x="0" y="3466699"/>
                  </a:moveTo>
                  <a:lnTo>
                    <a:pt x="0" y="0"/>
                  </a:lnTo>
                  <a:lnTo>
                    <a:pt x="12191998" y="0"/>
                  </a:lnTo>
                  <a:lnTo>
                    <a:pt x="12191998" y="3466699"/>
                  </a:lnTo>
                  <a:lnTo>
                    <a:pt x="0" y="3466699"/>
                  </a:lnTo>
                  <a:close/>
                </a:path>
              </a:pathLst>
            </a:custGeom>
            <a:solidFill>
              <a:srgbClr val="F5CDC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443345" y="420493"/>
              <a:ext cx="11305540" cy="6026785"/>
            </a:xfrm>
            <a:custGeom>
              <a:avLst/>
              <a:gdLst/>
              <a:ahLst/>
              <a:cxnLst/>
              <a:rect l="l" t="t" r="r" b="b"/>
              <a:pathLst>
                <a:path w="11305540" h="6026785">
                  <a:moveTo>
                    <a:pt x="11305308" y="0"/>
                  </a:moveTo>
                  <a:lnTo>
                    <a:pt x="0" y="0"/>
                  </a:lnTo>
                  <a:lnTo>
                    <a:pt x="0" y="6026726"/>
                  </a:lnTo>
                  <a:lnTo>
                    <a:pt x="11305308" y="6026726"/>
                  </a:lnTo>
                  <a:lnTo>
                    <a:pt x="11305308" y="0"/>
                  </a:lnTo>
                  <a:close/>
                </a:path>
              </a:pathLst>
            </a:custGeom>
            <a:solidFill>
              <a:srgbClr val="FDFA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9353550" y="4000041"/>
              <a:ext cx="2838450" cy="2858135"/>
            </a:xfrm>
            <a:custGeom>
              <a:avLst/>
              <a:gdLst/>
              <a:ahLst/>
              <a:cxnLst/>
              <a:rect l="l" t="t" r="r" b="b"/>
              <a:pathLst>
                <a:path w="2838450" h="2858134">
                  <a:moveTo>
                    <a:pt x="2838450" y="0"/>
                  </a:moveTo>
                  <a:lnTo>
                    <a:pt x="2559559" y="14074"/>
                  </a:lnTo>
                  <a:lnTo>
                    <a:pt x="2511742" y="19334"/>
                  </a:lnTo>
                  <a:lnTo>
                    <a:pt x="2464167" y="25378"/>
                  </a:lnTo>
                  <a:lnTo>
                    <a:pt x="2416840" y="32201"/>
                  </a:lnTo>
                  <a:lnTo>
                    <a:pt x="2369766" y="39794"/>
                  </a:lnTo>
                  <a:lnTo>
                    <a:pt x="2322954" y="48152"/>
                  </a:lnTo>
                  <a:lnTo>
                    <a:pt x="2276410" y="57268"/>
                  </a:lnTo>
                  <a:lnTo>
                    <a:pt x="2230139" y="67135"/>
                  </a:lnTo>
                  <a:lnTo>
                    <a:pt x="2184150" y="77747"/>
                  </a:lnTo>
                  <a:lnTo>
                    <a:pt x="2138447" y="89097"/>
                  </a:lnTo>
                  <a:lnTo>
                    <a:pt x="2093039" y="101179"/>
                  </a:lnTo>
                  <a:lnTo>
                    <a:pt x="2047932" y="113985"/>
                  </a:lnTo>
                  <a:lnTo>
                    <a:pt x="2003132" y="127510"/>
                  </a:lnTo>
                  <a:lnTo>
                    <a:pt x="1958646" y="141746"/>
                  </a:lnTo>
                  <a:lnTo>
                    <a:pt x="1914481" y="156686"/>
                  </a:lnTo>
                  <a:lnTo>
                    <a:pt x="1870642" y="172326"/>
                  </a:lnTo>
                  <a:lnTo>
                    <a:pt x="1827138" y="188656"/>
                  </a:lnTo>
                  <a:lnTo>
                    <a:pt x="1783974" y="205672"/>
                  </a:lnTo>
                  <a:lnTo>
                    <a:pt x="1741157" y="223367"/>
                  </a:lnTo>
                  <a:lnTo>
                    <a:pt x="1698694" y="241733"/>
                  </a:lnTo>
                  <a:lnTo>
                    <a:pt x="1656591" y="260764"/>
                  </a:lnTo>
                  <a:lnTo>
                    <a:pt x="1614856" y="280454"/>
                  </a:lnTo>
                  <a:lnTo>
                    <a:pt x="1573493" y="300796"/>
                  </a:lnTo>
                  <a:lnTo>
                    <a:pt x="1532511" y="321783"/>
                  </a:lnTo>
                  <a:lnTo>
                    <a:pt x="1491916" y="343408"/>
                  </a:lnTo>
                  <a:lnTo>
                    <a:pt x="1451715" y="365666"/>
                  </a:lnTo>
                  <a:lnTo>
                    <a:pt x="1411913" y="388549"/>
                  </a:lnTo>
                  <a:lnTo>
                    <a:pt x="1372518" y="412051"/>
                  </a:lnTo>
                  <a:lnTo>
                    <a:pt x="1333537" y="436165"/>
                  </a:lnTo>
                  <a:lnTo>
                    <a:pt x="1294975" y="460885"/>
                  </a:lnTo>
                  <a:lnTo>
                    <a:pt x="1256840" y="486203"/>
                  </a:lnTo>
                  <a:lnTo>
                    <a:pt x="1219139" y="512114"/>
                  </a:lnTo>
                  <a:lnTo>
                    <a:pt x="1181877" y="538610"/>
                  </a:lnTo>
                  <a:lnTo>
                    <a:pt x="1145062" y="565686"/>
                  </a:lnTo>
                  <a:lnTo>
                    <a:pt x="1108699" y="593334"/>
                  </a:lnTo>
                  <a:lnTo>
                    <a:pt x="1072797" y="621547"/>
                  </a:lnTo>
                  <a:lnTo>
                    <a:pt x="1037361" y="650320"/>
                  </a:lnTo>
                  <a:lnTo>
                    <a:pt x="1002397" y="679645"/>
                  </a:lnTo>
                  <a:lnTo>
                    <a:pt x="967914" y="709517"/>
                  </a:lnTo>
                  <a:lnTo>
                    <a:pt x="933916" y="739927"/>
                  </a:lnTo>
                  <a:lnTo>
                    <a:pt x="900412" y="770870"/>
                  </a:lnTo>
                  <a:lnTo>
                    <a:pt x="867407" y="802339"/>
                  </a:lnTo>
                  <a:lnTo>
                    <a:pt x="834908" y="834328"/>
                  </a:lnTo>
                  <a:lnTo>
                    <a:pt x="802922" y="866829"/>
                  </a:lnTo>
                  <a:lnTo>
                    <a:pt x="771455" y="899837"/>
                  </a:lnTo>
                  <a:lnTo>
                    <a:pt x="740514" y="933344"/>
                  </a:lnTo>
                  <a:lnTo>
                    <a:pt x="710106" y="967344"/>
                  </a:lnTo>
                  <a:lnTo>
                    <a:pt x="680237" y="1001830"/>
                  </a:lnTo>
                  <a:lnTo>
                    <a:pt x="650914" y="1036795"/>
                  </a:lnTo>
                  <a:lnTo>
                    <a:pt x="622143" y="1072234"/>
                  </a:lnTo>
                  <a:lnTo>
                    <a:pt x="593931" y="1108139"/>
                  </a:lnTo>
                  <a:lnTo>
                    <a:pt x="566286" y="1144504"/>
                  </a:lnTo>
                  <a:lnTo>
                    <a:pt x="539212" y="1181322"/>
                  </a:lnTo>
                  <a:lnTo>
                    <a:pt x="512718" y="1218587"/>
                  </a:lnTo>
                  <a:lnTo>
                    <a:pt x="486809" y="1256291"/>
                  </a:lnTo>
                  <a:lnTo>
                    <a:pt x="461492" y="1294429"/>
                  </a:lnTo>
                  <a:lnTo>
                    <a:pt x="436774" y="1332993"/>
                  </a:lnTo>
                  <a:lnTo>
                    <a:pt x="412662" y="1371978"/>
                  </a:lnTo>
                  <a:lnTo>
                    <a:pt x="389162" y="1411376"/>
                  </a:lnTo>
                  <a:lnTo>
                    <a:pt x="366281" y="1451180"/>
                  </a:lnTo>
                  <a:lnTo>
                    <a:pt x="344024" y="1491385"/>
                  </a:lnTo>
                  <a:lnTo>
                    <a:pt x="322400" y="1531983"/>
                  </a:lnTo>
                  <a:lnTo>
                    <a:pt x="301415" y="1572968"/>
                  </a:lnTo>
                  <a:lnTo>
                    <a:pt x="281075" y="1614333"/>
                  </a:lnTo>
                  <a:lnTo>
                    <a:pt x="261386" y="1656072"/>
                  </a:lnTo>
                  <a:lnTo>
                    <a:pt x="242357" y="1698178"/>
                  </a:lnTo>
                  <a:lnTo>
                    <a:pt x="223992" y="1740644"/>
                  </a:lnTo>
                  <a:lnTo>
                    <a:pt x="206299" y="1783464"/>
                  </a:lnTo>
                  <a:lnTo>
                    <a:pt x="189284" y="1826631"/>
                  </a:lnTo>
                  <a:lnTo>
                    <a:pt x="172955" y="1870138"/>
                  </a:lnTo>
                  <a:lnTo>
                    <a:pt x="157316" y="1913980"/>
                  </a:lnTo>
                  <a:lnTo>
                    <a:pt x="142377" y="1958149"/>
                  </a:lnTo>
                  <a:lnTo>
                    <a:pt x="128142" y="2002638"/>
                  </a:lnTo>
                  <a:lnTo>
                    <a:pt x="114618" y="2047441"/>
                  </a:lnTo>
                  <a:lnTo>
                    <a:pt x="101813" y="2092552"/>
                  </a:lnTo>
                  <a:lnTo>
                    <a:pt x="89733" y="2137963"/>
                  </a:lnTo>
                  <a:lnTo>
                    <a:pt x="78383" y="2183669"/>
                  </a:lnTo>
                  <a:lnTo>
                    <a:pt x="67772" y="2229662"/>
                  </a:lnTo>
                  <a:lnTo>
                    <a:pt x="57906" y="2275936"/>
                  </a:lnTo>
                  <a:lnTo>
                    <a:pt x="48790" y="2322484"/>
                  </a:lnTo>
                  <a:lnTo>
                    <a:pt x="40433" y="2369299"/>
                  </a:lnTo>
                  <a:lnTo>
                    <a:pt x="32840" y="2416376"/>
                  </a:lnTo>
                  <a:lnTo>
                    <a:pt x="26018" y="2463707"/>
                  </a:lnTo>
                  <a:lnTo>
                    <a:pt x="19974" y="2511286"/>
                  </a:lnTo>
                  <a:lnTo>
                    <a:pt x="14715" y="2559106"/>
                  </a:lnTo>
                  <a:lnTo>
                    <a:pt x="10246" y="2607160"/>
                  </a:lnTo>
                  <a:lnTo>
                    <a:pt x="6575" y="2655442"/>
                  </a:lnTo>
                  <a:lnTo>
                    <a:pt x="3708" y="2703946"/>
                  </a:lnTo>
                  <a:lnTo>
                    <a:pt x="1652" y="2752664"/>
                  </a:lnTo>
                  <a:lnTo>
                    <a:pt x="414" y="2801590"/>
                  </a:lnTo>
                  <a:lnTo>
                    <a:pt x="0" y="2857957"/>
                  </a:lnTo>
                  <a:lnTo>
                    <a:pt x="867444" y="2857957"/>
                  </a:lnTo>
                  <a:lnTo>
                    <a:pt x="877539" y="2657567"/>
                  </a:lnTo>
                  <a:lnTo>
                    <a:pt x="883013" y="2609353"/>
                  </a:lnTo>
                  <a:lnTo>
                    <a:pt x="889627" y="2561485"/>
                  </a:lnTo>
                  <a:lnTo>
                    <a:pt x="897367" y="2513977"/>
                  </a:lnTo>
                  <a:lnTo>
                    <a:pt x="906218" y="2466845"/>
                  </a:lnTo>
                  <a:lnTo>
                    <a:pt x="916168" y="2420102"/>
                  </a:lnTo>
                  <a:lnTo>
                    <a:pt x="927201" y="2373762"/>
                  </a:lnTo>
                  <a:lnTo>
                    <a:pt x="939304" y="2327841"/>
                  </a:lnTo>
                  <a:lnTo>
                    <a:pt x="952463" y="2282352"/>
                  </a:lnTo>
                  <a:lnTo>
                    <a:pt x="966665" y="2237310"/>
                  </a:lnTo>
                  <a:lnTo>
                    <a:pt x="981894" y="2192729"/>
                  </a:lnTo>
                  <a:lnTo>
                    <a:pt x="998137" y="2148624"/>
                  </a:lnTo>
                  <a:lnTo>
                    <a:pt x="1015381" y="2105009"/>
                  </a:lnTo>
                  <a:lnTo>
                    <a:pt x="1033610" y="2061899"/>
                  </a:lnTo>
                  <a:lnTo>
                    <a:pt x="1052812" y="2019307"/>
                  </a:lnTo>
                  <a:lnTo>
                    <a:pt x="1072972" y="1977248"/>
                  </a:lnTo>
                  <a:lnTo>
                    <a:pt x="1094077" y="1935737"/>
                  </a:lnTo>
                  <a:lnTo>
                    <a:pt x="1116111" y="1894787"/>
                  </a:lnTo>
                  <a:lnTo>
                    <a:pt x="1139062" y="1854414"/>
                  </a:lnTo>
                  <a:lnTo>
                    <a:pt x="1162915" y="1814631"/>
                  </a:lnTo>
                  <a:lnTo>
                    <a:pt x="1187657" y="1775454"/>
                  </a:lnTo>
                  <a:lnTo>
                    <a:pt x="1213273" y="1736896"/>
                  </a:lnTo>
                  <a:lnTo>
                    <a:pt x="1239749" y="1698972"/>
                  </a:lnTo>
                  <a:lnTo>
                    <a:pt x="1267072" y="1661695"/>
                  </a:lnTo>
                  <a:lnTo>
                    <a:pt x="1295228" y="1625082"/>
                  </a:lnTo>
                  <a:lnTo>
                    <a:pt x="1324202" y="1589145"/>
                  </a:lnTo>
                  <a:lnTo>
                    <a:pt x="1353981" y="1553900"/>
                  </a:lnTo>
                  <a:lnTo>
                    <a:pt x="1384550" y="1519360"/>
                  </a:lnTo>
                  <a:lnTo>
                    <a:pt x="1415896" y="1485540"/>
                  </a:lnTo>
                  <a:lnTo>
                    <a:pt x="1448005" y="1452455"/>
                  </a:lnTo>
                  <a:lnTo>
                    <a:pt x="1480862" y="1420118"/>
                  </a:lnTo>
                  <a:lnTo>
                    <a:pt x="1514454" y="1388545"/>
                  </a:lnTo>
                  <a:lnTo>
                    <a:pt x="1548767" y="1357749"/>
                  </a:lnTo>
                  <a:lnTo>
                    <a:pt x="1583787" y="1327745"/>
                  </a:lnTo>
                  <a:lnTo>
                    <a:pt x="1619500" y="1298547"/>
                  </a:lnTo>
                  <a:lnTo>
                    <a:pt x="1655891" y="1270170"/>
                  </a:lnTo>
                  <a:lnTo>
                    <a:pt x="1692948" y="1242629"/>
                  </a:lnTo>
                  <a:lnTo>
                    <a:pt x="1730655" y="1215936"/>
                  </a:lnTo>
                  <a:lnTo>
                    <a:pt x="1769000" y="1190107"/>
                  </a:lnTo>
                  <a:lnTo>
                    <a:pt x="1807968" y="1165157"/>
                  </a:lnTo>
                  <a:lnTo>
                    <a:pt x="1847544" y="1141099"/>
                  </a:lnTo>
                  <a:lnTo>
                    <a:pt x="1887716" y="1117948"/>
                  </a:lnTo>
                  <a:lnTo>
                    <a:pt x="1928469" y="1095718"/>
                  </a:lnTo>
                  <a:lnTo>
                    <a:pt x="1969789" y="1074424"/>
                  </a:lnTo>
                  <a:lnTo>
                    <a:pt x="2011662" y="1054080"/>
                  </a:lnTo>
                  <a:lnTo>
                    <a:pt x="2054075" y="1034701"/>
                  </a:lnTo>
                  <a:lnTo>
                    <a:pt x="2097013" y="1016300"/>
                  </a:lnTo>
                  <a:lnTo>
                    <a:pt x="2140462" y="998893"/>
                  </a:lnTo>
                  <a:lnTo>
                    <a:pt x="2184409" y="982493"/>
                  </a:lnTo>
                  <a:lnTo>
                    <a:pt x="2228839" y="967115"/>
                  </a:lnTo>
                  <a:lnTo>
                    <a:pt x="2273738" y="952774"/>
                  </a:lnTo>
                  <a:lnTo>
                    <a:pt x="2319093" y="939483"/>
                  </a:lnTo>
                  <a:lnTo>
                    <a:pt x="2364889" y="927257"/>
                  </a:lnTo>
                  <a:lnTo>
                    <a:pt x="2411113" y="916111"/>
                  </a:lnTo>
                  <a:lnTo>
                    <a:pt x="2457750" y="906058"/>
                  </a:lnTo>
                  <a:lnTo>
                    <a:pt x="2504787" y="897114"/>
                  </a:lnTo>
                  <a:lnTo>
                    <a:pt x="2552210" y="889292"/>
                  </a:lnTo>
                  <a:lnTo>
                    <a:pt x="2600004" y="882608"/>
                  </a:lnTo>
                  <a:lnTo>
                    <a:pt x="2648157" y="877074"/>
                  </a:lnTo>
                  <a:lnTo>
                    <a:pt x="2838450" y="867378"/>
                  </a:lnTo>
                  <a:lnTo>
                    <a:pt x="2838450" y="0"/>
                  </a:lnTo>
                  <a:close/>
                </a:path>
              </a:pathLst>
            </a:custGeom>
            <a:solidFill>
              <a:srgbClr val="AAC3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221371" y="4867733"/>
              <a:ext cx="1971039" cy="1990725"/>
            </a:xfrm>
            <a:custGeom>
              <a:avLst/>
              <a:gdLst/>
              <a:ahLst/>
              <a:cxnLst/>
              <a:rect l="l" t="t" r="r" b="b"/>
              <a:pathLst>
                <a:path w="1971040" h="1990725">
                  <a:moveTo>
                    <a:pt x="1970627" y="0"/>
                  </a:moveTo>
                  <a:lnTo>
                    <a:pt x="1780373" y="9695"/>
                  </a:lnTo>
                  <a:lnTo>
                    <a:pt x="1732230" y="15227"/>
                  </a:lnTo>
                  <a:lnTo>
                    <a:pt x="1684445" y="21911"/>
                  </a:lnTo>
                  <a:lnTo>
                    <a:pt x="1637031" y="29731"/>
                  </a:lnTo>
                  <a:lnTo>
                    <a:pt x="1590003" y="38674"/>
                  </a:lnTo>
                  <a:lnTo>
                    <a:pt x="1543375" y="48725"/>
                  </a:lnTo>
                  <a:lnTo>
                    <a:pt x="1497160" y="59869"/>
                  </a:lnTo>
                  <a:lnTo>
                    <a:pt x="1451372" y="72093"/>
                  </a:lnTo>
                  <a:lnTo>
                    <a:pt x="1406026" y="85382"/>
                  </a:lnTo>
                  <a:lnTo>
                    <a:pt x="1361135" y="99721"/>
                  </a:lnTo>
                  <a:lnTo>
                    <a:pt x="1316713" y="115097"/>
                  </a:lnTo>
                  <a:lnTo>
                    <a:pt x="1272775" y="131494"/>
                  </a:lnTo>
                  <a:lnTo>
                    <a:pt x="1229334" y="148899"/>
                  </a:lnTo>
                  <a:lnTo>
                    <a:pt x="1186405" y="167297"/>
                  </a:lnTo>
                  <a:lnTo>
                    <a:pt x="1144000" y="186673"/>
                  </a:lnTo>
                  <a:lnTo>
                    <a:pt x="1102135" y="207014"/>
                  </a:lnTo>
                  <a:lnTo>
                    <a:pt x="1060822" y="228305"/>
                  </a:lnTo>
                  <a:lnTo>
                    <a:pt x="1020077" y="250531"/>
                  </a:lnTo>
                  <a:lnTo>
                    <a:pt x="979913" y="273678"/>
                  </a:lnTo>
                  <a:lnTo>
                    <a:pt x="940344" y="297732"/>
                  </a:lnTo>
                  <a:lnTo>
                    <a:pt x="901384" y="322679"/>
                  </a:lnTo>
                  <a:lnTo>
                    <a:pt x="863047" y="348504"/>
                  </a:lnTo>
                  <a:lnTo>
                    <a:pt x="825346" y="375192"/>
                  </a:lnTo>
                  <a:lnTo>
                    <a:pt x="788297" y="402729"/>
                  </a:lnTo>
                  <a:lnTo>
                    <a:pt x="751912" y="431102"/>
                  </a:lnTo>
                  <a:lnTo>
                    <a:pt x="716206" y="460295"/>
                  </a:lnTo>
                  <a:lnTo>
                    <a:pt x="681193" y="490294"/>
                  </a:lnTo>
                  <a:lnTo>
                    <a:pt x="646887" y="521085"/>
                  </a:lnTo>
                  <a:lnTo>
                    <a:pt x="613301" y="552654"/>
                  </a:lnTo>
                  <a:lnTo>
                    <a:pt x="580450" y="584985"/>
                  </a:lnTo>
                  <a:lnTo>
                    <a:pt x="548347" y="618065"/>
                  </a:lnTo>
                  <a:lnTo>
                    <a:pt x="517007" y="651880"/>
                  </a:lnTo>
                  <a:lnTo>
                    <a:pt x="486444" y="686414"/>
                  </a:lnTo>
                  <a:lnTo>
                    <a:pt x="456671" y="721654"/>
                  </a:lnTo>
                  <a:lnTo>
                    <a:pt x="427702" y="757585"/>
                  </a:lnTo>
                  <a:lnTo>
                    <a:pt x="399552" y="794193"/>
                  </a:lnTo>
                  <a:lnTo>
                    <a:pt x="372234" y="831464"/>
                  </a:lnTo>
                  <a:lnTo>
                    <a:pt x="345763" y="869382"/>
                  </a:lnTo>
                  <a:lnTo>
                    <a:pt x="320152" y="907934"/>
                  </a:lnTo>
                  <a:lnTo>
                    <a:pt x="295415" y="947105"/>
                  </a:lnTo>
                  <a:lnTo>
                    <a:pt x="271566" y="986882"/>
                  </a:lnTo>
                  <a:lnTo>
                    <a:pt x="248620" y="1027249"/>
                  </a:lnTo>
                  <a:lnTo>
                    <a:pt x="226589" y="1068192"/>
                  </a:lnTo>
                  <a:lnTo>
                    <a:pt x="205489" y="1109696"/>
                  </a:lnTo>
                  <a:lnTo>
                    <a:pt x="185333" y="1151749"/>
                  </a:lnTo>
                  <a:lnTo>
                    <a:pt x="166135" y="1194334"/>
                  </a:lnTo>
                  <a:lnTo>
                    <a:pt x="147909" y="1237438"/>
                  </a:lnTo>
                  <a:lnTo>
                    <a:pt x="130668" y="1281046"/>
                  </a:lnTo>
                  <a:lnTo>
                    <a:pt x="114428" y="1325144"/>
                  </a:lnTo>
                  <a:lnTo>
                    <a:pt x="99202" y="1369718"/>
                  </a:lnTo>
                  <a:lnTo>
                    <a:pt x="85003" y="1414753"/>
                  </a:lnTo>
                  <a:lnTo>
                    <a:pt x="71847" y="1460234"/>
                  </a:lnTo>
                  <a:lnTo>
                    <a:pt x="59746" y="1506148"/>
                  </a:lnTo>
                  <a:lnTo>
                    <a:pt x="48715" y="1552481"/>
                  </a:lnTo>
                  <a:lnTo>
                    <a:pt x="38767" y="1599216"/>
                  </a:lnTo>
                  <a:lnTo>
                    <a:pt x="29917" y="1646342"/>
                  </a:lnTo>
                  <a:lnTo>
                    <a:pt x="22179" y="1693842"/>
                  </a:lnTo>
                  <a:lnTo>
                    <a:pt x="15566" y="1741702"/>
                  </a:lnTo>
                  <a:lnTo>
                    <a:pt x="10093" y="1789909"/>
                  </a:lnTo>
                  <a:lnTo>
                    <a:pt x="0" y="1990266"/>
                  </a:lnTo>
                  <a:lnTo>
                    <a:pt x="1970627" y="1990266"/>
                  </a:lnTo>
                  <a:lnTo>
                    <a:pt x="1970627" y="0"/>
                  </a:lnTo>
                  <a:close/>
                </a:path>
              </a:pathLst>
            </a:custGeom>
            <a:solidFill>
              <a:srgbClr val="F5CDC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1188550" y="5844982"/>
              <a:ext cx="1003935" cy="1013460"/>
            </a:xfrm>
            <a:custGeom>
              <a:avLst/>
              <a:gdLst/>
              <a:ahLst/>
              <a:cxnLst/>
              <a:rect l="l" t="t" r="r" b="b"/>
              <a:pathLst>
                <a:path w="1003934" h="1013459">
                  <a:moveTo>
                    <a:pt x="1003448" y="0"/>
                  </a:moveTo>
                  <a:lnTo>
                    <a:pt x="912785" y="4634"/>
                  </a:lnTo>
                  <a:lnTo>
                    <a:pt x="863878" y="10875"/>
                  </a:lnTo>
                  <a:lnTo>
                    <a:pt x="815696" y="19437"/>
                  </a:lnTo>
                  <a:lnTo>
                    <a:pt x="768299" y="30263"/>
                  </a:lnTo>
                  <a:lnTo>
                    <a:pt x="721746" y="43292"/>
                  </a:lnTo>
                  <a:lnTo>
                    <a:pt x="676096" y="58467"/>
                  </a:lnTo>
                  <a:lnTo>
                    <a:pt x="631408" y="75727"/>
                  </a:lnTo>
                  <a:lnTo>
                    <a:pt x="587742" y="95013"/>
                  </a:lnTo>
                  <a:lnTo>
                    <a:pt x="545156" y="116267"/>
                  </a:lnTo>
                  <a:lnTo>
                    <a:pt x="503710" y="139430"/>
                  </a:lnTo>
                  <a:lnTo>
                    <a:pt x="463463" y="164441"/>
                  </a:lnTo>
                  <a:lnTo>
                    <a:pt x="424473" y="191243"/>
                  </a:lnTo>
                  <a:lnTo>
                    <a:pt x="386800" y="219775"/>
                  </a:lnTo>
                  <a:lnTo>
                    <a:pt x="350504" y="249980"/>
                  </a:lnTo>
                  <a:lnTo>
                    <a:pt x="315642" y="281797"/>
                  </a:lnTo>
                  <a:lnTo>
                    <a:pt x="282275" y="315167"/>
                  </a:lnTo>
                  <a:lnTo>
                    <a:pt x="250462" y="350033"/>
                  </a:lnTo>
                  <a:lnTo>
                    <a:pt x="220261" y="386333"/>
                  </a:lnTo>
                  <a:lnTo>
                    <a:pt x="191731" y="424010"/>
                  </a:lnTo>
                  <a:lnTo>
                    <a:pt x="164932" y="463004"/>
                  </a:lnTo>
                  <a:lnTo>
                    <a:pt x="139924" y="503255"/>
                  </a:lnTo>
                  <a:lnTo>
                    <a:pt x="116764" y="544706"/>
                  </a:lnTo>
                  <a:lnTo>
                    <a:pt x="95512" y="587296"/>
                  </a:lnTo>
                  <a:lnTo>
                    <a:pt x="76228" y="630967"/>
                  </a:lnTo>
                  <a:lnTo>
                    <a:pt x="58970" y="675660"/>
                  </a:lnTo>
                  <a:lnTo>
                    <a:pt x="43797" y="721315"/>
                  </a:lnTo>
                  <a:lnTo>
                    <a:pt x="30769" y="767873"/>
                  </a:lnTo>
                  <a:lnTo>
                    <a:pt x="19944" y="815275"/>
                  </a:lnTo>
                  <a:lnTo>
                    <a:pt x="11383" y="863462"/>
                  </a:lnTo>
                  <a:lnTo>
                    <a:pt x="5143" y="912376"/>
                  </a:lnTo>
                  <a:lnTo>
                    <a:pt x="0" y="1013015"/>
                  </a:lnTo>
                  <a:lnTo>
                    <a:pt x="1003448" y="1013015"/>
                  </a:lnTo>
                  <a:lnTo>
                    <a:pt x="1003448" y="0"/>
                  </a:lnTo>
                  <a:close/>
                </a:path>
              </a:pathLst>
            </a:custGeom>
            <a:solidFill>
              <a:srgbClr val="FDFA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9958646" y="5492845"/>
              <a:ext cx="775335" cy="775335"/>
            </a:xfrm>
            <a:custGeom>
              <a:avLst/>
              <a:gdLst/>
              <a:ahLst/>
              <a:cxnLst/>
              <a:rect l="l" t="t" r="r" b="b"/>
              <a:pathLst>
                <a:path w="775334" h="775335">
                  <a:moveTo>
                    <a:pt x="387510" y="0"/>
                  </a:moveTo>
                  <a:lnTo>
                    <a:pt x="338901" y="3019"/>
                  </a:lnTo>
                  <a:lnTo>
                    <a:pt x="292095" y="11834"/>
                  </a:lnTo>
                  <a:lnTo>
                    <a:pt x="247453" y="26083"/>
                  </a:lnTo>
                  <a:lnTo>
                    <a:pt x="205339" y="45402"/>
                  </a:lnTo>
                  <a:lnTo>
                    <a:pt x="166117" y="69428"/>
                  </a:lnTo>
                  <a:lnTo>
                    <a:pt x="130149" y="97798"/>
                  </a:lnTo>
                  <a:lnTo>
                    <a:pt x="97798" y="130148"/>
                  </a:lnTo>
                  <a:lnTo>
                    <a:pt x="69429" y="166116"/>
                  </a:lnTo>
                  <a:lnTo>
                    <a:pt x="45402" y="205339"/>
                  </a:lnTo>
                  <a:lnTo>
                    <a:pt x="26083" y="247452"/>
                  </a:lnTo>
                  <a:lnTo>
                    <a:pt x="11834" y="292094"/>
                  </a:lnTo>
                  <a:lnTo>
                    <a:pt x="3019" y="338901"/>
                  </a:lnTo>
                  <a:lnTo>
                    <a:pt x="0" y="387509"/>
                  </a:lnTo>
                  <a:lnTo>
                    <a:pt x="3019" y="436118"/>
                  </a:lnTo>
                  <a:lnTo>
                    <a:pt x="11834" y="482925"/>
                  </a:lnTo>
                  <a:lnTo>
                    <a:pt x="26083" y="527566"/>
                  </a:lnTo>
                  <a:lnTo>
                    <a:pt x="45402" y="569680"/>
                  </a:lnTo>
                  <a:lnTo>
                    <a:pt x="69429" y="608903"/>
                  </a:lnTo>
                  <a:lnTo>
                    <a:pt x="97798" y="644871"/>
                  </a:lnTo>
                  <a:lnTo>
                    <a:pt x="130149" y="677221"/>
                  </a:lnTo>
                  <a:lnTo>
                    <a:pt x="166117" y="705591"/>
                  </a:lnTo>
                  <a:lnTo>
                    <a:pt x="205339" y="729617"/>
                  </a:lnTo>
                  <a:lnTo>
                    <a:pt x="247453" y="748936"/>
                  </a:lnTo>
                  <a:lnTo>
                    <a:pt x="292095" y="763185"/>
                  </a:lnTo>
                  <a:lnTo>
                    <a:pt x="338901" y="772001"/>
                  </a:lnTo>
                  <a:lnTo>
                    <a:pt x="387510" y="775020"/>
                  </a:lnTo>
                  <a:lnTo>
                    <a:pt x="436118" y="772001"/>
                  </a:lnTo>
                  <a:lnTo>
                    <a:pt x="482925" y="763185"/>
                  </a:lnTo>
                  <a:lnTo>
                    <a:pt x="527567" y="748936"/>
                  </a:lnTo>
                  <a:lnTo>
                    <a:pt x="569681" y="729617"/>
                  </a:lnTo>
                  <a:lnTo>
                    <a:pt x="608904" y="705591"/>
                  </a:lnTo>
                  <a:lnTo>
                    <a:pt x="644872" y="677221"/>
                  </a:lnTo>
                  <a:lnTo>
                    <a:pt x="677222" y="644871"/>
                  </a:lnTo>
                  <a:lnTo>
                    <a:pt x="705592" y="608903"/>
                  </a:lnTo>
                  <a:lnTo>
                    <a:pt x="729618" y="569680"/>
                  </a:lnTo>
                  <a:lnTo>
                    <a:pt x="748937" y="527566"/>
                  </a:lnTo>
                  <a:lnTo>
                    <a:pt x="763186" y="482925"/>
                  </a:lnTo>
                  <a:lnTo>
                    <a:pt x="772002" y="436118"/>
                  </a:lnTo>
                  <a:lnTo>
                    <a:pt x="775021" y="387509"/>
                  </a:lnTo>
                  <a:lnTo>
                    <a:pt x="772002" y="338901"/>
                  </a:lnTo>
                  <a:lnTo>
                    <a:pt x="763186" y="292094"/>
                  </a:lnTo>
                  <a:lnTo>
                    <a:pt x="748937" y="247452"/>
                  </a:lnTo>
                  <a:lnTo>
                    <a:pt x="729618" y="205339"/>
                  </a:lnTo>
                  <a:lnTo>
                    <a:pt x="705592" y="166116"/>
                  </a:lnTo>
                  <a:lnTo>
                    <a:pt x="677222" y="130148"/>
                  </a:lnTo>
                  <a:lnTo>
                    <a:pt x="644872" y="97798"/>
                  </a:lnTo>
                  <a:lnTo>
                    <a:pt x="608904" y="69428"/>
                  </a:lnTo>
                  <a:lnTo>
                    <a:pt x="569681" y="45402"/>
                  </a:lnTo>
                  <a:lnTo>
                    <a:pt x="527567" y="26083"/>
                  </a:lnTo>
                  <a:lnTo>
                    <a:pt x="482925" y="11834"/>
                  </a:lnTo>
                  <a:lnTo>
                    <a:pt x="436118" y="3019"/>
                  </a:lnTo>
                  <a:lnTo>
                    <a:pt x="387510" y="0"/>
                  </a:lnTo>
                  <a:close/>
                </a:path>
              </a:pathLst>
            </a:custGeom>
            <a:solidFill>
              <a:srgbClr val="1F2C8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993139" y="1048003"/>
            <a:ext cx="177863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solidFill>
                  <a:srgbClr val="000000"/>
                </a:solidFill>
                <a:latin typeface="Times New Roman"/>
                <a:cs typeface="Times New Roman"/>
              </a:rPr>
              <a:t>EXAMPLE</a:t>
            </a:r>
            <a:r>
              <a:rPr sz="2400" spc="-7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400" dirty="0">
                <a:solidFill>
                  <a:srgbClr val="000000"/>
                </a:solidFill>
                <a:latin typeface="Times New Roman"/>
                <a:cs typeface="Times New Roman"/>
              </a:rPr>
              <a:t>1</a:t>
            </a:r>
            <a:endParaRPr sz="24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93139" y="1597151"/>
            <a:ext cx="9065260" cy="4521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marR="5080" indent="-457200" algn="just">
              <a:lnSpc>
                <a:spcPct val="142400"/>
              </a:lnSpc>
              <a:spcBef>
                <a:spcPts val="100"/>
              </a:spcBef>
              <a:buAutoNum type="arabicPeriod"/>
              <a:tabLst>
                <a:tab pos="469900" algn="l"/>
              </a:tabLst>
            </a:pPr>
            <a:r>
              <a:rPr sz="1700" spc="-5" dirty="0">
                <a:latin typeface="Times New Roman"/>
                <a:cs typeface="Times New Roman"/>
              </a:rPr>
              <a:t>Let </a:t>
            </a:r>
            <a:r>
              <a:rPr sz="1700" dirty="0">
                <a:latin typeface="Times New Roman"/>
                <a:cs typeface="Times New Roman"/>
              </a:rPr>
              <a:t>us </a:t>
            </a:r>
            <a:r>
              <a:rPr sz="1700" spc="-5" dirty="0">
                <a:latin typeface="Times New Roman"/>
                <a:cs typeface="Times New Roman"/>
              </a:rPr>
              <a:t>assume that </a:t>
            </a:r>
            <a:r>
              <a:rPr sz="1700" dirty="0">
                <a:latin typeface="Times New Roman"/>
                <a:cs typeface="Times New Roman"/>
              </a:rPr>
              <a:t>a </a:t>
            </a:r>
            <a:r>
              <a:rPr sz="1700" spc="-5" dirty="0">
                <a:latin typeface="Times New Roman"/>
                <a:cs typeface="Times New Roman"/>
              </a:rPr>
              <a:t>researcher wants </a:t>
            </a:r>
            <a:r>
              <a:rPr sz="1700" dirty="0">
                <a:latin typeface="Times New Roman"/>
                <a:cs typeface="Times New Roman"/>
              </a:rPr>
              <a:t>to </a:t>
            </a:r>
            <a:r>
              <a:rPr sz="1700" spc="-5" dirty="0">
                <a:latin typeface="Times New Roman"/>
                <a:cs typeface="Times New Roman"/>
              </a:rPr>
              <a:t>collect bio-data </a:t>
            </a:r>
            <a:r>
              <a:rPr sz="1700" dirty="0">
                <a:latin typeface="Times New Roman"/>
                <a:cs typeface="Times New Roman"/>
              </a:rPr>
              <a:t>of the </a:t>
            </a:r>
            <a:r>
              <a:rPr sz="1700" spc="-5" dirty="0">
                <a:latin typeface="Times New Roman"/>
                <a:cs typeface="Times New Roman"/>
              </a:rPr>
              <a:t>respondents. If </a:t>
            </a:r>
            <a:r>
              <a:rPr sz="1700" dirty="0">
                <a:latin typeface="Times New Roman"/>
                <a:cs typeface="Times New Roman"/>
              </a:rPr>
              <a:t>the </a:t>
            </a:r>
            <a:r>
              <a:rPr sz="1700" spc="-5" dirty="0">
                <a:latin typeface="Times New Roman"/>
                <a:cs typeface="Times New Roman"/>
              </a:rPr>
              <a:t>researcher </a:t>
            </a:r>
            <a:r>
              <a:rPr sz="170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chooses </a:t>
            </a:r>
            <a:r>
              <a:rPr sz="1700" dirty="0">
                <a:latin typeface="Times New Roman"/>
                <a:cs typeface="Times New Roman"/>
              </a:rPr>
              <a:t>to use </a:t>
            </a:r>
            <a:r>
              <a:rPr sz="1700" spc="-5" dirty="0">
                <a:latin typeface="Times New Roman"/>
                <a:cs typeface="Times New Roman"/>
              </a:rPr>
              <a:t>nominal measurement </a:t>
            </a:r>
            <a:r>
              <a:rPr sz="1700" dirty="0">
                <a:latin typeface="Times New Roman"/>
                <a:cs typeface="Times New Roman"/>
              </a:rPr>
              <a:t>to </a:t>
            </a:r>
            <a:r>
              <a:rPr sz="1700" spc="-5" dirty="0">
                <a:latin typeface="Times New Roman"/>
                <a:cs typeface="Times New Roman"/>
              </a:rPr>
              <a:t>collect </a:t>
            </a:r>
            <a:r>
              <a:rPr sz="1700" dirty="0">
                <a:latin typeface="Times New Roman"/>
                <a:cs typeface="Times New Roman"/>
              </a:rPr>
              <a:t>the </a:t>
            </a:r>
            <a:r>
              <a:rPr sz="1700" spc="-5" dirty="0">
                <a:latin typeface="Times New Roman"/>
                <a:cs typeface="Times New Roman"/>
              </a:rPr>
              <a:t>bio-data, then </a:t>
            </a:r>
            <a:r>
              <a:rPr sz="1700" dirty="0">
                <a:latin typeface="Times New Roman"/>
                <a:cs typeface="Times New Roman"/>
              </a:rPr>
              <a:t>he </a:t>
            </a:r>
            <a:r>
              <a:rPr sz="1700" spc="-5" dirty="0">
                <a:latin typeface="Times New Roman"/>
                <a:cs typeface="Times New Roman"/>
              </a:rPr>
              <a:t>will first have </a:t>
            </a:r>
            <a:r>
              <a:rPr sz="1700" dirty="0">
                <a:latin typeface="Times New Roman"/>
                <a:cs typeface="Times New Roman"/>
              </a:rPr>
              <a:t>to </a:t>
            </a:r>
            <a:r>
              <a:rPr sz="1700" spc="-5" dirty="0">
                <a:latin typeface="Times New Roman"/>
                <a:cs typeface="Times New Roman"/>
              </a:rPr>
              <a:t>come </a:t>
            </a:r>
            <a:r>
              <a:rPr sz="1700" dirty="0">
                <a:latin typeface="Times New Roman"/>
                <a:cs typeface="Times New Roman"/>
              </a:rPr>
              <a:t>up </a:t>
            </a:r>
            <a:r>
              <a:rPr sz="1700" spc="-5" dirty="0">
                <a:latin typeface="Times New Roman"/>
                <a:cs typeface="Times New Roman"/>
              </a:rPr>
              <a:t>with </a:t>
            </a:r>
            <a:r>
              <a:rPr sz="1700" spc="-409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distinct</a:t>
            </a:r>
            <a:r>
              <a:rPr sz="170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groups</a:t>
            </a:r>
            <a:r>
              <a:rPr sz="170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for</a:t>
            </a:r>
            <a:r>
              <a:rPr sz="170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each </a:t>
            </a:r>
            <a:r>
              <a:rPr sz="1700" dirty="0">
                <a:latin typeface="Times New Roman"/>
                <a:cs typeface="Times New Roman"/>
              </a:rPr>
              <a:t>of</a:t>
            </a:r>
            <a:r>
              <a:rPr sz="1700" spc="-5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Times New Roman"/>
                <a:cs typeface="Times New Roman"/>
              </a:rPr>
              <a:t>the </a:t>
            </a:r>
            <a:r>
              <a:rPr sz="1700" spc="-5" dirty="0">
                <a:latin typeface="Times New Roman"/>
                <a:cs typeface="Times New Roman"/>
              </a:rPr>
              <a:t>aspects</a:t>
            </a:r>
            <a:r>
              <a:rPr sz="1700" dirty="0">
                <a:latin typeface="Times New Roman"/>
                <a:cs typeface="Times New Roman"/>
              </a:rPr>
              <a:t> of</a:t>
            </a:r>
            <a:r>
              <a:rPr sz="1700" spc="-5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Times New Roman"/>
                <a:cs typeface="Times New Roman"/>
              </a:rPr>
              <a:t>the </a:t>
            </a:r>
            <a:r>
              <a:rPr sz="1700" spc="-5" dirty="0">
                <a:latin typeface="Times New Roman"/>
                <a:cs typeface="Times New Roman"/>
              </a:rPr>
              <a:t>bio-data </a:t>
            </a:r>
            <a:r>
              <a:rPr sz="1700" dirty="0">
                <a:latin typeface="Times New Roman"/>
                <a:cs typeface="Times New Roman"/>
              </a:rPr>
              <a:t>he</a:t>
            </a:r>
            <a:r>
              <a:rPr sz="1700" spc="-5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Times New Roman"/>
                <a:cs typeface="Times New Roman"/>
              </a:rPr>
              <a:t>or she</a:t>
            </a:r>
            <a:r>
              <a:rPr sz="1700" spc="-5" dirty="0">
                <a:latin typeface="Times New Roman"/>
                <a:cs typeface="Times New Roman"/>
              </a:rPr>
              <a:t> would</a:t>
            </a:r>
            <a:r>
              <a:rPr sz="1700" dirty="0">
                <a:latin typeface="Times New Roman"/>
                <a:cs typeface="Times New Roman"/>
              </a:rPr>
              <a:t> like to </a:t>
            </a:r>
            <a:r>
              <a:rPr sz="1700" spc="-5" dirty="0">
                <a:latin typeface="Times New Roman"/>
                <a:cs typeface="Times New Roman"/>
              </a:rPr>
              <a:t>collect.</a:t>
            </a:r>
            <a:endParaRPr sz="1700">
              <a:latin typeface="Times New Roman"/>
              <a:cs typeface="Times New Roman"/>
            </a:endParaRPr>
          </a:p>
          <a:p>
            <a:pPr marL="469900" marR="5080" indent="-457200" algn="just">
              <a:lnSpc>
                <a:spcPct val="140300"/>
              </a:lnSpc>
              <a:spcBef>
                <a:spcPts val="925"/>
              </a:spcBef>
              <a:buAutoNum type="arabicPeriod"/>
              <a:tabLst>
                <a:tab pos="469900" algn="l"/>
              </a:tabLst>
            </a:pPr>
            <a:r>
              <a:rPr sz="1700" spc="-5" dirty="0">
                <a:latin typeface="Times New Roman"/>
                <a:cs typeface="Times New Roman"/>
              </a:rPr>
              <a:t>In</a:t>
            </a:r>
            <a:r>
              <a:rPr sz="1700" dirty="0">
                <a:latin typeface="Times New Roman"/>
                <a:cs typeface="Times New Roman"/>
              </a:rPr>
              <a:t> this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case,</a:t>
            </a:r>
            <a:r>
              <a:rPr sz="170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nominal</a:t>
            </a:r>
            <a:r>
              <a:rPr sz="170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data</a:t>
            </a:r>
            <a:r>
              <a:rPr sz="170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may</a:t>
            </a:r>
            <a:r>
              <a:rPr sz="170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include</a:t>
            </a:r>
            <a:r>
              <a:rPr sz="170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items</a:t>
            </a:r>
            <a:r>
              <a:rPr sz="170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such</a:t>
            </a:r>
            <a:r>
              <a:rPr sz="170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as</a:t>
            </a:r>
            <a:r>
              <a:rPr sz="1700" dirty="0">
                <a:latin typeface="Times New Roman"/>
                <a:cs typeface="Times New Roman"/>
              </a:rPr>
              <a:t> </a:t>
            </a:r>
            <a:r>
              <a:rPr sz="1700" spc="-15" dirty="0">
                <a:latin typeface="Times New Roman"/>
                <a:cs typeface="Times New Roman"/>
              </a:rPr>
              <a:t>gender,</a:t>
            </a:r>
            <a:r>
              <a:rPr sz="1700" spc="-1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age</a:t>
            </a:r>
            <a:r>
              <a:rPr sz="170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and</a:t>
            </a:r>
            <a:r>
              <a:rPr sz="170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socioeconomic</a:t>
            </a:r>
            <a:r>
              <a:rPr sz="1700" spc="41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status. </a:t>
            </a:r>
            <a:r>
              <a:rPr sz="1700" spc="-409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Nominal</a:t>
            </a:r>
            <a:r>
              <a:rPr sz="1700" spc="27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data</a:t>
            </a:r>
            <a:r>
              <a:rPr sz="1700" spc="27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will</a:t>
            </a:r>
            <a:r>
              <a:rPr sz="1700" spc="28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then</a:t>
            </a:r>
            <a:r>
              <a:rPr sz="1700" spc="280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Times New Roman"/>
                <a:cs typeface="Times New Roman"/>
              </a:rPr>
              <a:t>be</a:t>
            </a:r>
            <a:r>
              <a:rPr sz="1700" spc="27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used</a:t>
            </a:r>
            <a:r>
              <a:rPr sz="1700" spc="280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Times New Roman"/>
                <a:cs typeface="Times New Roman"/>
              </a:rPr>
              <a:t>to</a:t>
            </a:r>
            <a:r>
              <a:rPr sz="1700" spc="28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denote</a:t>
            </a:r>
            <a:r>
              <a:rPr sz="1700" spc="27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discrete</a:t>
            </a:r>
            <a:r>
              <a:rPr sz="1700" spc="27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variables,</a:t>
            </a:r>
            <a:r>
              <a:rPr sz="1700" spc="28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entirely</a:t>
            </a:r>
            <a:r>
              <a:rPr sz="1700" spc="28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separate</a:t>
            </a:r>
            <a:r>
              <a:rPr sz="1700" spc="27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categories</a:t>
            </a:r>
            <a:r>
              <a:rPr sz="1700" spc="280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Times New Roman"/>
                <a:cs typeface="Times New Roman"/>
              </a:rPr>
              <a:t>of</a:t>
            </a:r>
            <a:r>
              <a:rPr sz="1700" spc="275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Times New Roman"/>
                <a:cs typeface="Times New Roman"/>
              </a:rPr>
              <a:t>the </a:t>
            </a:r>
            <a:r>
              <a:rPr sz="1700" spc="-409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items </a:t>
            </a:r>
            <a:r>
              <a:rPr sz="1700" dirty="0">
                <a:latin typeface="Times New Roman"/>
                <a:cs typeface="Times New Roman"/>
              </a:rPr>
              <a:t>of </a:t>
            </a:r>
            <a:r>
              <a:rPr sz="1700" spc="-5" dirty="0">
                <a:latin typeface="Times New Roman"/>
                <a:cs typeface="Times New Roman"/>
              </a:rPr>
              <a:t>interest. </a:t>
            </a:r>
            <a:r>
              <a:rPr sz="1700" dirty="0">
                <a:latin typeface="Times New Roman"/>
                <a:cs typeface="Times New Roman"/>
              </a:rPr>
              <a:t>For </a:t>
            </a:r>
            <a:r>
              <a:rPr sz="1700" spc="-5" dirty="0">
                <a:latin typeface="Times New Roman"/>
                <a:cs typeface="Times New Roman"/>
              </a:rPr>
              <a:t>example, </a:t>
            </a:r>
            <a:r>
              <a:rPr sz="1700" dirty="0">
                <a:latin typeface="Times New Roman"/>
                <a:cs typeface="Times New Roman"/>
              </a:rPr>
              <a:t>the </a:t>
            </a:r>
            <a:r>
              <a:rPr sz="1700" spc="-5" dirty="0">
                <a:latin typeface="Times New Roman"/>
                <a:cs typeface="Times New Roman"/>
              </a:rPr>
              <a:t>gender </a:t>
            </a:r>
            <a:r>
              <a:rPr sz="1700" dirty="0">
                <a:latin typeface="Times New Roman"/>
                <a:cs typeface="Times New Roman"/>
              </a:rPr>
              <a:t>of the </a:t>
            </a:r>
            <a:r>
              <a:rPr sz="1700" spc="-5" dirty="0">
                <a:latin typeface="Times New Roman"/>
                <a:cs typeface="Times New Roman"/>
              </a:rPr>
              <a:t>respondents can </a:t>
            </a:r>
            <a:r>
              <a:rPr sz="1700" dirty="0">
                <a:latin typeface="Times New Roman"/>
                <a:cs typeface="Times New Roman"/>
              </a:rPr>
              <a:t>be </a:t>
            </a:r>
            <a:r>
              <a:rPr sz="1700" spc="-5" dirty="0">
                <a:latin typeface="Times New Roman"/>
                <a:cs typeface="Times New Roman"/>
              </a:rPr>
              <a:t>classified as either male, </a:t>
            </a:r>
            <a:r>
              <a:rPr sz="170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female, intersex </a:t>
            </a:r>
            <a:r>
              <a:rPr sz="1700" dirty="0">
                <a:latin typeface="Times New Roman"/>
                <a:cs typeface="Times New Roman"/>
              </a:rPr>
              <a:t>or </a:t>
            </a:r>
            <a:r>
              <a:rPr sz="1700" spc="-5" dirty="0">
                <a:latin typeface="Times New Roman"/>
                <a:cs typeface="Times New Roman"/>
              </a:rPr>
              <a:t>unknown. In </a:t>
            </a:r>
            <a:r>
              <a:rPr sz="1700" dirty="0">
                <a:latin typeface="Times New Roman"/>
                <a:cs typeface="Times New Roman"/>
              </a:rPr>
              <a:t>this </a:t>
            </a:r>
            <a:r>
              <a:rPr sz="1700" spc="-5" dirty="0">
                <a:latin typeface="Times New Roman"/>
                <a:cs typeface="Times New Roman"/>
              </a:rPr>
              <a:t>case, </a:t>
            </a:r>
            <a:r>
              <a:rPr sz="1700" dirty="0">
                <a:latin typeface="Times New Roman"/>
                <a:cs typeface="Times New Roman"/>
              </a:rPr>
              <a:t>the </a:t>
            </a:r>
            <a:r>
              <a:rPr sz="1700" spc="-5" dirty="0">
                <a:latin typeface="Times New Roman"/>
                <a:cs typeface="Times New Roman"/>
              </a:rPr>
              <a:t>researcher can choose </a:t>
            </a:r>
            <a:r>
              <a:rPr sz="1700" dirty="0">
                <a:latin typeface="Times New Roman"/>
                <a:cs typeface="Times New Roman"/>
              </a:rPr>
              <a:t>to </a:t>
            </a:r>
            <a:r>
              <a:rPr sz="1700" spc="-5" dirty="0">
                <a:latin typeface="Times New Roman"/>
                <a:cs typeface="Times New Roman"/>
              </a:rPr>
              <a:t>assign </a:t>
            </a:r>
            <a:r>
              <a:rPr sz="1700" dirty="0">
                <a:latin typeface="Times New Roman"/>
                <a:cs typeface="Times New Roman"/>
              </a:rPr>
              <a:t>a </a:t>
            </a:r>
            <a:r>
              <a:rPr sz="1700" spc="-10" dirty="0">
                <a:latin typeface="Times New Roman"/>
                <a:cs typeface="Times New Roman"/>
              </a:rPr>
              <a:t>different </a:t>
            </a:r>
            <a:r>
              <a:rPr sz="1700" spc="-5" dirty="0">
                <a:latin typeface="Times New Roman"/>
                <a:cs typeface="Times New Roman"/>
              </a:rPr>
              <a:t>number </a:t>
            </a:r>
            <a:r>
              <a:rPr sz="1700" dirty="0">
                <a:latin typeface="Times New Roman"/>
                <a:cs typeface="Times New Roman"/>
              </a:rPr>
              <a:t>to 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represent</a:t>
            </a:r>
            <a:r>
              <a:rPr sz="1700" spc="1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each</a:t>
            </a:r>
            <a:r>
              <a:rPr sz="1700" spc="10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Times New Roman"/>
                <a:cs typeface="Times New Roman"/>
              </a:rPr>
              <a:t>of</a:t>
            </a:r>
            <a:r>
              <a:rPr sz="1700" spc="10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Times New Roman"/>
                <a:cs typeface="Times New Roman"/>
              </a:rPr>
              <a:t>the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four</a:t>
            </a:r>
            <a:r>
              <a:rPr sz="1700" spc="1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gender</a:t>
            </a:r>
            <a:r>
              <a:rPr sz="1700" spc="1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categories</a:t>
            </a:r>
            <a:r>
              <a:rPr sz="1700" spc="1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where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‘1’</a:t>
            </a:r>
            <a:r>
              <a:rPr sz="1700" spc="-114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denotes</a:t>
            </a:r>
            <a:r>
              <a:rPr sz="1700" spc="1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male,</a:t>
            </a:r>
            <a:r>
              <a:rPr sz="1700" spc="1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‘2’</a:t>
            </a:r>
            <a:r>
              <a:rPr sz="1700" spc="-12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denotes</a:t>
            </a:r>
            <a:r>
              <a:rPr sz="1700" spc="1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female,</a:t>
            </a:r>
            <a:r>
              <a:rPr sz="1700" spc="1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‘3’</a:t>
            </a:r>
            <a:r>
              <a:rPr sz="1700" spc="-12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denotes </a:t>
            </a:r>
            <a:r>
              <a:rPr sz="1700" spc="-409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intersex and ‘4’ denotes unknown for </a:t>
            </a:r>
            <a:r>
              <a:rPr sz="1700" dirty="0">
                <a:latin typeface="Times New Roman"/>
                <a:cs typeface="Times New Roman"/>
              </a:rPr>
              <a:t>those </a:t>
            </a:r>
            <a:r>
              <a:rPr sz="1700" spc="-5" dirty="0">
                <a:latin typeface="Times New Roman"/>
                <a:cs typeface="Times New Roman"/>
              </a:rPr>
              <a:t>respondents who would </a:t>
            </a:r>
            <a:r>
              <a:rPr sz="1700" dirty="0">
                <a:latin typeface="Times New Roman"/>
                <a:cs typeface="Times New Roman"/>
              </a:rPr>
              <a:t>not </a:t>
            </a:r>
            <a:r>
              <a:rPr sz="1700" spc="-5" dirty="0">
                <a:latin typeface="Times New Roman"/>
                <a:cs typeface="Times New Roman"/>
              </a:rPr>
              <a:t>wish </a:t>
            </a:r>
            <a:r>
              <a:rPr sz="1700" dirty="0">
                <a:latin typeface="Times New Roman"/>
                <a:cs typeface="Times New Roman"/>
              </a:rPr>
              <a:t>to </a:t>
            </a:r>
            <a:r>
              <a:rPr sz="1700" spc="-5" dirty="0">
                <a:latin typeface="Times New Roman"/>
                <a:cs typeface="Times New Roman"/>
              </a:rPr>
              <a:t>reveal their </a:t>
            </a:r>
            <a:r>
              <a:rPr sz="1700" spc="-20" dirty="0">
                <a:latin typeface="Times New Roman"/>
                <a:cs typeface="Times New Roman"/>
              </a:rPr>
              <a:t>gender. </a:t>
            </a:r>
            <a:r>
              <a:rPr sz="1700" spc="-15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Times New Roman"/>
                <a:cs typeface="Times New Roman"/>
              </a:rPr>
              <a:t>For the </a:t>
            </a:r>
            <a:r>
              <a:rPr sz="1700" spc="-5" dirty="0">
                <a:latin typeface="Times New Roman"/>
                <a:cs typeface="Times New Roman"/>
              </a:rPr>
              <a:t>item age, </a:t>
            </a:r>
            <a:r>
              <a:rPr sz="1700" dirty="0">
                <a:latin typeface="Times New Roman"/>
                <a:cs typeface="Times New Roman"/>
              </a:rPr>
              <a:t>the </a:t>
            </a:r>
            <a:r>
              <a:rPr sz="1700" spc="-5" dirty="0">
                <a:latin typeface="Times New Roman"/>
                <a:cs typeface="Times New Roman"/>
              </a:rPr>
              <a:t>researcher may classify </a:t>
            </a:r>
            <a:r>
              <a:rPr sz="1700" dirty="0">
                <a:latin typeface="Times New Roman"/>
                <a:cs typeface="Times New Roman"/>
              </a:rPr>
              <a:t>the </a:t>
            </a:r>
            <a:r>
              <a:rPr sz="1700" spc="-5" dirty="0">
                <a:latin typeface="Times New Roman"/>
                <a:cs typeface="Times New Roman"/>
              </a:rPr>
              <a:t>age </a:t>
            </a:r>
            <a:r>
              <a:rPr sz="1700" dirty="0">
                <a:latin typeface="Times New Roman"/>
                <a:cs typeface="Times New Roman"/>
              </a:rPr>
              <a:t>into </a:t>
            </a:r>
            <a:r>
              <a:rPr sz="1700" spc="-5" dirty="0">
                <a:latin typeface="Times New Roman"/>
                <a:cs typeface="Times New Roman"/>
              </a:rPr>
              <a:t>various groups. </a:t>
            </a:r>
            <a:r>
              <a:rPr sz="1700" dirty="0">
                <a:latin typeface="Times New Roman"/>
                <a:cs typeface="Times New Roman"/>
              </a:rPr>
              <a:t>For </a:t>
            </a:r>
            <a:r>
              <a:rPr sz="1700" spc="-5" dirty="0">
                <a:latin typeface="Times New Roman"/>
                <a:cs typeface="Times New Roman"/>
              </a:rPr>
              <a:t>instance, ‘1’ denotes </a:t>
            </a:r>
            <a:r>
              <a:rPr sz="170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age</a:t>
            </a:r>
            <a:r>
              <a:rPr sz="1700" spc="16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group</a:t>
            </a:r>
            <a:r>
              <a:rPr sz="1700" spc="17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30-35</a:t>
            </a:r>
            <a:r>
              <a:rPr sz="1700" spc="17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years,</a:t>
            </a:r>
            <a:r>
              <a:rPr sz="1700" spc="17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‘2’</a:t>
            </a:r>
            <a:r>
              <a:rPr sz="1700" spc="4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denotes</a:t>
            </a:r>
            <a:r>
              <a:rPr sz="1700" spc="17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age</a:t>
            </a:r>
            <a:r>
              <a:rPr sz="1700" spc="16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group</a:t>
            </a:r>
            <a:r>
              <a:rPr sz="1700" spc="17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36-40</a:t>
            </a:r>
            <a:r>
              <a:rPr sz="1700" spc="17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years</a:t>
            </a:r>
            <a:r>
              <a:rPr sz="1700" spc="17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and</a:t>
            </a:r>
            <a:r>
              <a:rPr sz="1700" spc="17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‘3’</a:t>
            </a:r>
            <a:r>
              <a:rPr sz="1700" spc="4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denotes</a:t>
            </a:r>
            <a:r>
              <a:rPr sz="1700" spc="17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age</a:t>
            </a:r>
            <a:r>
              <a:rPr sz="1700" spc="16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group</a:t>
            </a:r>
            <a:r>
              <a:rPr sz="1700" spc="17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41-45</a:t>
            </a:r>
            <a:r>
              <a:rPr sz="1700" spc="170" dirty="0">
                <a:latin typeface="Times New Roman"/>
                <a:cs typeface="Times New Roman"/>
              </a:rPr>
              <a:t> </a:t>
            </a:r>
            <a:r>
              <a:rPr sz="1700" spc="-20" dirty="0">
                <a:latin typeface="Times New Roman"/>
                <a:cs typeface="Times New Roman"/>
              </a:rPr>
              <a:t>year, </a:t>
            </a:r>
            <a:r>
              <a:rPr sz="1700" spc="-409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etc.</a:t>
            </a:r>
            <a:endParaRPr sz="17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12192000" cy="3467100"/>
            </a:xfrm>
            <a:custGeom>
              <a:avLst/>
              <a:gdLst/>
              <a:ahLst/>
              <a:cxnLst/>
              <a:rect l="l" t="t" r="r" b="b"/>
              <a:pathLst>
                <a:path w="12192000" h="3467100">
                  <a:moveTo>
                    <a:pt x="0" y="3466699"/>
                  </a:moveTo>
                  <a:lnTo>
                    <a:pt x="0" y="0"/>
                  </a:lnTo>
                  <a:lnTo>
                    <a:pt x="12191998" y="0"/>
                  </a:lnTo>
                  <a:lnTo>
                    <a:pt x="12191998" y="3466699"/>
                  </a:lnTo>
                  <a:lnTo>
                    <a:pt x="0" y="3466699"/>
                  </a:lnTo>
                  <a:close/>
                </a:path>
              </a:pathLst>
            </a:custGeom>
            <a:solidFill>
              <a:srgbClr val="F5CDC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443345" y="420493"/>
              <a:ext cx="11305540" cy="6026785"/>
            </a:xfrm>
            <a:custGeom>
              <a:avLst/>
              <a:gdLst/>
              <a:ahLst/>
              <a:cxnLst/>
              <a:rect l="l" t="t" r="r" b="b"/>
              <a:pathLst>
                <a:path w="11305540" h="6026785">
                  <a:moveTo>
                    <a:pt x="11305308" y="0"/>
                  </a:moveTo>
                  <a:lnTo>
                    <a:pt x="0" y="0"/>
                  </a:lnTo>
                  <a:lnTo>
                    <a:pt x="0" y="6026726"/>
                  </a:lnTo>
                  <a:lnTo>
                    <a:pt x="11305308" y="6026726"/>
                  </a:lnTo>
                  <a:lnTo>
                    <a:pt x="11305308" y="0"/>
                  </a:lnTo>
                  <a:close/>
                </a:path>
              </a:pathLst>
            </a:custGeom>
            <a:solidFill>
              <a:srgbClr val="FDFA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9353550" y="4000041"/>
              <a:ext cx="2838450" cy="2858135"/>
            </a:xfrm>
            <a:custGeom>
              <a:avLst/>
              <a:gdLst/>
              <a:ahLst/>
              <a:cxnLst/>
              <a:rect l="l" t="t" r="r" b="b"/>
              <a:pathLst>
                <a:path w="2838450" h="2858134">
                  <a:moveTo>
                    <a:pt x="2838450" y="0"/>
                  </a:moveTo>
                  <a:lnTo>
                    <a:pt x="2559559" y="14074"/>
                  </a:lnTo>
                  <a:lnTo>
                    <a:pt x="2511742" y="19334"/>
                  </a:lnTo>
                  <a:lnTo>
                    <a:pt x="2464167" y="25378"/>
                  </a:lnTo>
                  <a:lnTo>
                    <a:pt x="2416840" y="32201"/>
                  </a:lnTo>
                  <a:lnTo>
                    <a:pt x="2369766" y="39794"/>
                  </a:lnTo>
                  <a:lnTo>
                    <a:pt x="2322954" y="48152"/>
                  </a:lnTo>
                  <a:lnTo>
                    <a:pt x="2276410" y="57268"/>
                  </a:lnTo>
                  <a:lnTo>
                    <a:pt x="2230139" y="67135"/>
                  </a:lnTo>
                  <a:lnTo>
                    <a:pt x="2184150" y="77747"/>
                  </a:lnTo>
                  <a:lnTo>
                    <a:pt x="2138447" y="89097"/>
                  </a:lnTo>
                  <a:lnTo>
                    <a:pt x="2093039" y="101179"/>
                  </a:lnTo>
                  <a:lnTo>
                    <a:pt x="2047932" y="113985"/>
                  </a:lnTo>
                  <a:lnTo>
                    <a:pt x="2003132" y="127510"/>
                  </a:lnTo>
                  <a:lnTo>
                    <a:pt x="1958646" y="141746"/>
                  </a:lnTo>
                  <a:lnTo>
                    <a:pt x="1914481" y="156686"/>
                  </a:lnTo>
                  <a:lnTo>
                    <a:pt x="1870642" y="172326"/>
                  </a:lnTo>
                  <a:lnTo>
                    <a:pt x="1827138" y="188656"/>
                  </a:lnTo>
                  <a:lnTo>
                    <a:pt x="1783974" y="205672"/>
                  </a:lnTo>
                  <a:lnTo>
                    <a:pt x="1741157" y="223367"/>
                  </a:lnTo>
                  <a:lnTo>
                    <a:pt x="1698694" y="241733"/>
                  </a:lnTo>
                  <a:lnTo>
                    <a:pt x="1656591" y="260764"/>
                  </a:lnTo>
                  <a:lnTo>
                    <a:pt x="1614856" y="280454"/>
                  </a:lnTo>
                  <a:lnTo>
                    <a:pt x="1573493" y="300796"/>
                  </a:lnTo>
                  <a:lnTo>
                    <a:pt x="1532511" y="321783"/>
                  </a:lnTo>
                  <a:lnTo>
                    <a:pt x="1491916" y="343408"/>
                  </a:lnTo>
                  <a:lnTo>
                    <a:pt x="1451715" y="365666"/>
                  </a:lnTo>
                  <a:lnTo>
                    <a:pt x="1411913" y="388549"/>
                  </a:lnTo>
                  <a:lnTo>
                    <a:pt x="1372518" y="412051"/>
                  </a:lnTo>
                  <a:lnTo>
                    <a:pt x="1333537" y="436165"/>
                  </a:lnTo>
                  <a:lnTo>
                    <a:pt x="1294975" y="460885"/>
                  </a:lnTo>
                  <a:lnTo>
                    <a:pt x="1256840" y="486203"/>
                  </a:lnTo>
                  <a:lnTo>
                    <a:pt x="1219139" y="512114"/>
                  </a:lnTo>
                  <a:lnTo>
                    <a:pt x="1181877" y="538610"/>
                  </a:lnTo>
                  <a:lnTo>
                    <a:pt x="1145062" y="565686"/>
                  </a:lnTo>
                  <a:lnTo>
                    <a:pt x="1108699" y="593334"/>
                  </a:lnTo>
                  <a:lnTo>
                    <a:pt x="1072797" y="621547"/>
                  </a:lnTo>
                  <a:lnTo>
                    <a:pt x="1037361" y="650320"/>
                  </a:lnTo>
                  <a:lnTo>
                    <a:pt x="1002397" y="679645"/>
                  </a:lnTo>
                  <a:lnTo>
                    <a:pt x="967914" y="709517"/>
                  </a:lnTo>
                  <a:lnTo>
                    <a:pt x="933916" y="739927"/>
                  </a:lnTo>
                  <a:lnTo>
                    <a:pt x="900412" y="770870"/>
                  </a:lnTo>
                  <a:lnTo>
                    <a:pt x="867407" y="802339"/>
                  </a:lnTo>
                  <a:lnTo>
                    <a:pt x="834908" y="834328"/>
                  </a:lnTo>
                  <a:lnTo>
                    <a:pt x="802922" y="866829"/>
                  </a:lnTo>
                  <a:lnTo>
                    <a:pt x="771455" y="899837"/>
                  </a:lnTo>
                  <a:lnTo>
                    <a:pt x="740514" y="933344"/>
                  </a:lnTo>
                  <a:lnTo>
                    <a:pt x="710106" y="967344"/>
                  </a:lnTo>
                  <a:lnTo>
                    <a:pt x="680237" y="1001830"/>
                  </a:lnTo>
                  <a:lnTo>
                    <a:pt x="650914" y="1036795"/>
                  </a:lnTo>
                  <a:lnTo>
                    <a:pt x="622143" y="1072234"/>
                  </a:lnTo>
                  <a:lnTo>
                    <a:pt x="593931" y="1108139"/>
                  </a:lnTo>
                  <a:lnTo>
                    <a:pt x="566286" y="1144504"/>
                  </a:lnTo>
                  <a:lnTo>
                    <a:pt x="539212" y="1181322"/>
                  </a:lnTo>
                  <a:lnTo>
                    <a:pt x="512718" y="1218587"/>
                  </a:lnTo>
                  <a:lnTo>
                    <a:pt x="486809" y="1256291"/>
                  </a:lnTo>
                  <a:lnTo>
                    <a:pt x="461492" y="1294429"/>
                  </a:lnTo>
                  <a:lnTo>
                    <a:pt x="436774" y="1332993"/>
                  </a:lnTo>
                  <a:lnTo>
                    <a:pt x="412662" y="1371978"/>
                  </a:lnTo>
                  <a:lnTo>
                    <a:pt x="389162" y="1411376"/>
                  </a:lnTo>
                  <a:lnTo>
                    <a:pt x="366281" y="1451180"/>
                  </a:lnTo>
                  <a:lnTo>
                    <a:pt x="344024" y="1491385"/>
                  </a:lnTo>
                  <a:lnTo>
                    <a:pt x="322400" y="1531983"/>
                  </a:lnTo>
                  <a:lnTo>
                    <a:pt x="301415" y="1572968"/>
                  </a:lnTo>
                  <a:lnTo>
                    <a:pt x="281075" y="1614333"/>
                  </a:lnTo>
                  <a:lnTo>
                    <a:pt x="261386" y="1656072"/>
                  </a:lnTo>
                  <a:lnTo>
                    <a:pt x="242357" y="1698178"/>
                  </a:lnTo>
                  <a:lnTo>
                    <a:pt x="223992" y="1740644"/>
                  </a:lnTo>
                  <a:lnTo>
                    <a:pt x="206299" y="1783464"/>
                  </a:lnTo>
                  <a:lnTo>
                    <a:pt x="189284" y="1826631"/>
                  </a:lnTo>
                  <a:lnTo>
                    <a:pt x="172955" y="1870138"/>
                  </a:lnTo>
                  <a:lnTo>
                    <a:pt x="157316" y="1913980"/>
                  </a:lnTo>
                  <a:lnTo>
                    <a:pt x="142377" y="1958149"/>
                  </a:lnTo>
                  <a:lnTo>
                    <a:pt x="128142" y="2002638"/>
                  </a:lnTo>
                  <a:lnTo>
                    <a:pt x="114618" y="2047441"/>
                  </a:lnTo>
                  <a:lnTo>
                    <a:pt x="101813" y="2092552"/>
                  </a:lnTo>
                  <a:lnTo>
                    <a:pt x="89733" y="2137963"/>
                  </a:lnTo>
                  <a:lnTo>
                    <a:pt x="78383" y="2183669"/>
                  </a:lnTo>
                  <a:lnTo>
                    <a:pt x="67772" y="2229662"/>
                  </a:lnTo>
                  <a:lnTo>
                    <a:pt x="57906" y="2275936"/>
                  </a:lnTo>
                  <a:lnTo>
                    <a:pt x="48790" y="2322484"/>
                  </a:lnTo>
                  <a:lnTo>
                    <a:pt x="40433" y="2369299"/>
                  </a:lnTo>
                  <a:lnTo>
                    <a:pt x="32840" y="2416376"/>
                  </a:lnTo>
                  <a:lnTo>
                    <a:pt x="26018" y="2463707"/>
                  </a:lnTo>
                  <a:lnTo>
                    <a:pt x="19974" y="2511286"/>
                  </a:lnTo>
                  <a:lnTo>
                    <a:pt x="14715" y="2559106"/>
                  </a:lnTo>
                  <a:lnTo>
                    <a:pt x="10246" y="2607160"/>
                  </a:lnTo>
                  <a:lnTo>
                    <a:pt x="6575" y="2655442"/>
                  </a:lnTo>
                  <a:lnTo>
                    <a:pt x="3708" y="2703946"/>
                  </a:lnTo>
                  <a:lnTo>
                    <a:pt x="1652" y="2752664"/>
                  </a:lnTo>
                  <a:lnTo>
                    <a:pt x="414" y="2801590"/>
                  </a:lnTo>
                  <a:lnTo>
                    <a:pt x="0" y="2857957"/>
                  </a:lnTo>
                  <a:lnTo>
                    <a:pt x="867444" y="2857957"/>
                  </a:lnTo>
                  <a:lnTo>
                    <a:pt x="877539" y="2657567"/>
                  </a:lnTo>
                  <a:lnTo>
                    <a:pt x="883013" y="2609353"/>
                  </a:lnTo>
                  <a:lnTo>
                    <a:pt x="889627" y="2561485"/>
                  </a:lnTo>
                  <a:lnTo>
                    <a:pt x="897367" y="2513977"/>
                  </a:lnTo>
                  <a:lnTo>
                    <a:pt x="906218" y="2466845"/>
                  </a:lnTo>
                  <a:lnTo>
                    <a:pt x="916168" y="2420102"/>
                  </a:lnTo>
                  <a:lnTo>
                    <a:pt x="927201" y="2373762"/>
                  </a:lnTo>
                  <a:lnTo>
                    <a:pt x="939304" y="2327841"/>
                  </a:lnTo>
                  <a:lnTo>
                    <a:pt x="952463" y="2282352"/>
                  </a:lnTo>
                  <a:lnTo>
                    <a:pt x="966665" y="2237310"/>
                  </a:lnTo>
                  <a:lnTo>
                    <a:pt x="981894" y="2192729"/>
                  </a:lnTo>
                  <a:lnTo>
                    <a:pt x="998137" y="2148624"/>
                  </a:lnTo>
                  <a:lnTo>
                    <a:pt x="1015381" y="2105009"/>
                  </a:lnTo>
                  <a:lnTo>
                    <a:pt x="1033610" y="2061899"/>
                  </a:lnTo>
                  <a:lnTo>
                    <a:pt x="1052812" y="2019307"/>
                  </a:lnTo>
                  <a:lnTo>
                    <a:pt x="1072972" y="1977248"/>
                  </a:lnTo>
                  <a:lnTo>
                    <a:pt x="1094077" y="1935737"/>
                  </a:lnTo>
                  <a:lnTo>
                    <a:pt x="1116111" y="1894787"/>
                  </a:lnTo>
                  <a:lnTo>
                    <a:pt x="1139062" y="1854414"/>
                  </a:lnTo>
                  <a:lnTo>
                    <a:pt x="1162915" y="1814631"/>
                  </a:lnTo>
                  <a:lnTo>
                    <a:pt x="1187657" y="1775454"/>
                  </a:lnTo>
                  <a:lnTo>
                    <a:pt x="1213273" y="1736896"/>
                  </a:lnTo>
                  <a:lnTo>
                    <a:pt x="1239749" y="1698972"/>
                  </a:lnTo>
                  <a:lnTo>
                    <a:pt x="1267072" y="1661695"/>
                  </a:lnTo>
                  <a:lnTo>
                    <a:pt x="1295228" y="1625082"/>
                  </a:lnTo>
                  <a:lnTo>
                    <a:pt x="1324202" y="1589145"/>
                  </a:lnTo>
                  <a:lnTo>
                    <a:pt x="1353981" y="1553900"/>
                  </a:lnTo>
                  <a:lnTo>
                    <a:pt x="1384550" y="1519360"/>
                  </a:lnTo>
                  <a:lnTo>
                    <a:pt x="1415896" y="1485540"/>
                  </a:lnTo>
                  <a:lnTo>
                    <a:pt x="1448005" y="1452455"/>
                  </a:lnTo>
                  <a:lnTo>
                    <a:pt x="1480862" y="1420118"/>
                  </a:lnTo>
                  <a:lnTo>
                    <a:pt x="1514454" y="1388545"/>
                  </a:lnTo>
                  <a:lnTo>
                    <a:pt x="1548767" y="1357749"/>
                  </a:lnTo>
                  <a:lnTo>
                    <a:pt x="1583787" y="1327745"/>
                  </a:lnTo>
                  <a:lnTo>
                    <a:pt x="1619500" y="1298547"/>
                  </a:lnTo>
                  <a:lnTo>
                    <a:pt x="1655891" y="1270170"/>
                  </a:lnTo>
                  <a:lnTo>
                    <a:pt x="1692948" y="1242629"/>
                  </a:lnTo>
                  <a:lnTo>
                    <a:pt x="1730655" y="1215936"/>
                  </a:lnTo>
                  <a:lnTo>
                    <a:pt x="1769000" y="1190107"/>
                  </a:lnTo>
                  <a:lnTo>
                    <a:pt x="1807968" y="1165157"/>
                  </a:lnTo>
                  <a:lnTo>
                    <a:pt x="1847544" y="1141099"/>
                  </a:lnTo>
                  <a:lnTo>
                    <a:pt x="1887716" y="1117948"/>
                  </a:lnTo>
                  <a:lnTo>
                    <a:pt x="1928469" y="1095718"/>
                  </a:lnTo>
                  <a:lnTo>
                    <a:pt x="1969789" y="1074424"/>
                  </a:lnTo>
                  <a:lnTo>
                    <a:pt x="2011662" y="1054080"/>
                  </a:lnTo>
                  <a:lnTo>
                    <a:pt x="2054075" y="1034701"/>
                  </a:lnTo>
                  <a:lnTo>
                    <a:pt x="2097013" y="1016300"/>
                  </a:lnTo>
                  <a:lnTo>
                    <a:pt x="2140462" y="998893"/>
                  </a:lnTo>
                  <a:lnTo>
                    <a:pt x="2184409" y="982493"/>
                  </a:lnTo>
                  <a:lnTo>
                    <a:pt x="2228839" y="967115"/>
                  </a:lnTo>
                  <a:lnTo>
                    <a:pt x="2273738" y="952774"/>
                  </a:lnTo>
                  <a:lnTo>
                    <a:pt x="2319093" y="939483"/>
                  </a:lnTo>
                  <a:lnTo>
                    <a:pt x="2364889" y="927257"/>
                  </a:lnTo>
                  <a:lnTo>
                    <a:pt x="2411113" y="916111"/>
                  </a:lnTo>
                  <a:lnTo>
                    <a:pt x="2457750" y="906058"/>
                  </a:lnTo>
                  <a:lnTo>
                    <a:pt x="2504787" y="897114"/>
                  </a:lnTo>
                  <a:lnTo>
                    <a:pt x="2552210" y="889292"/>
                  </a:lnTo>
                  <a:lnTo>
                    <a:pt x="2600004" y="882608"/>
                  </a:lnTo>
                  <a:lnTo>
                    <a:pt x="2648157" y="877074"/>
                  </a:lnTo>
                  <a:lnTo>
                    <a:pt x="2838450" y="867378"/>
                  </a:lnTo>
                  <a:lnTo>
                    <a:pt x="2838450" y="0"/>
                  </a:lnTo>
                  <a:close/>
                </a:path>
              </a:pathLst>
            </a:custGeom>
            <a:solidFill>
              <a:srgbClr val="AAC3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221371" y="4867733"/>
              <a:ext cx="1971039" cy="1990725"/>
            </a:xfrm>
            <a:custGeom>
              <a:avLst/>
              <a:gdLst/>
              <a:ahLst/>
              <a:cxnLst/>
              <a:rect l="l" t="t" r="r" b="b"/>
              <a:pathLst>
                <a:path w="1971040" h="1990725">
                  <a:moveTo>
                    <a:pt x="1970627" y="0"/>
                  </a:moveTo>
                  <a:lnTo>
                    <a:pt x="1780373" y="9695"/>
                  </a:lnTo>
                  <a:lnTo>
                    <a:pt x="1732230" y="15227"/>
                  </a:lnTo>
                  <a:lnTo>
                    <a:pt x="1684445" y="21911"/>
                  </a:lnTo>
                  <a:lnTo>
                    <a:pt x="1637031" y="29731"/>
                  </a:lnTo>
                  <a:lnTo>
                    <a:pt x="1590003" y="38674"/>
                  </a:lnTo>
                  <a:lnTo>
                    <a:pt x="1543375" y="48725"/>
                  </a:lnTo>
                  <a:lnTo>
                    <a:pt x="1497160" y="59869"/>
                  </a:lnTo>
                  <a:lnTo>
                    <a:pt x="1451372" y="72093"/>
                  </a:lnTo>
                  <a:lnTo>
                    <a:pt x="1406026" y="85382"/>
                  </a:lnTo>
                  <a:lnTo>
                    <a:pt x="1361135" y="99721"/>
                  </a:lnTo>
                  <a:lnTo>
                    <a:pt x="1316713" y="115097"/>
                  </a:lnTo>
                  <a:lnTo>
                    <a:pt x="1272775" y="131494"/>
                  </a:lnTo>
                  <a:lnTo>
                    <a:pt x="1229334" y="148899"/>
                  </a:lnTo>
                  <a:lnTo>
                    <a:pt x="1186405" y="167297"/>
                  </a:lnTo>
                  <a:lnTo>
                    <a:pt x="1144000" y="186673"/>
                  </a:lnTo>
                  <a:lnTo>
                    <a:pt x="1102135" y="207014"/>
                  </a:lnTo>
                  <a:lnTo>
                    <a:pt x="1060822" y="228305"/>
                  </a:lnTo>
                  <a:lnTo>
                    <a:pt x="1020077" y="250531"/>
                  </a:lnTo>
                  <a:lnTo>
                    <a:pt x="979913" y="273678"/>
                  </a:lnTo>
                  <a:lnTo>
                    <a:pt x="940344" y="297732"/>
                  </a:lnTo>
                  <a:lnTo>
                    <a:pt x="901384" y="322679"/>
                  </a:lnTo>
                  <a:lnTo>
                    <a:pt x="863047" y="348504"/>
                  </a:lnTo>
                  <a:lnTo>
                    <a:pt x="825346" y="375192"/>
                  </a:lnTo>
                  <a:lnTo>
                    <a:pt x="788297" y="402729"/>
                  </a:lnTo>
                  <a:lnTo>
                    <a:pt x="751912" y="431102"/>
                  </a:lnTo>
                  <a:lnTo>
                    <a:pt x="716206" y="460295"/>
                  </a:lnTo>
                  <a:lnTo>
                    <a:pt x="681193" y="490294"/>
                  </a:lnTo>
                  <a:lnTo>
                    <a:pt x="646887" y="521085"/>
                  </a:lnTo>
                  <a:lnTo>
                    <a:pt x="613301" y="552654"/>
                  </a:lnTo>
                  <a:lnTo>
                    <a:pt x="580450" y="584985"/>
                  </a:lnTo>
                  <a:lnTo>
                    <a:pt x="548347" y="618065"/>
                  </a:lnTo>
                  <a:lnTo>
                    <a:pt x="517007" y="651880"/>
                  </a:lnTo>
                  <a:lnTo>
                    <a:pt x="486444" y="686414"/>
                  </a:lnTo>
                  <a:lnTo>
                    <a:pt x="456671" y="721654"/>
                  </a:lnTo>
                  <a:lnTo>
                    <a:pt x="427702" y="757585"/>
                  </a:lnTo>
                  <a:lnTo>
                    <a:pt x="399552" y="794193"/>
                  </a:lnTo>
                  <a:lnTo>
                    <a:pt x="372234" y="831464"/>
                  </a:lnTo>
                  <a:lnTo>
                    <a:pt x="345763" y="869382"/>
                  </a:lnTo>
                  <a:lnTo>
                    <a:pt x="320152" y="907934"/>
                  </a:lnTo>
                  <a:lnTo>
                    <a:pt x="295415" y="947105"/>
                  </a:lnTo>
                  <a:lnTo>
                    <a:pt x="271566" y="986882"/>
                  </a:lnTo>
                  <a:lnTo>
                    <a:pt x="248620" y="1027249"/>
                  </a:lnTo>
                  <a:lnTo>
                    <a:pt x="226589" y="1068192"/>
                  </a:lnTo>
                  <a:lnTo>
                    <a:pt x="205489" y="1109696"/>
                  </a:lnTo>
                  <a:lnTo>
                    <a:pt x="185333" y="1151749"/>
                  </a:lnTo>
                  <a:lnTo>
                    <a:pt x="166135" y="1194334"/>
                  </a:lnTo>
                  <a:lnTo>
                    <a:pt x="147909" y="1237438"/>
                  </a:lnTo>
                  <a:lnTo>
                    <a:pt x="130668" y="1281046"/>
                  </a:lnTo>
                  <a:lnTo>
                    <a:pt x="114428" y="1325144"/>
                  </a:lnTo>
                  <a:lnTo>
                    <a:pt x="99202" y="1369718"/>
                  </a:lnTo>
                  <a:lnTo>
                    <a:pt x="85003" y="1414753"/>
                  </a:lnTo>
                  <a:lnTo>
                    <a:pt x="71847" y="1460234"/>
                  </a:lnTo>
                  <a:lnTo>
                    <a:pt x="59746" y="1506148"/>
                  </a:lnTo>
                  <a:lnTo>
                    <a:pt x="48715" y="1552481"/>
                  </a:lnTo>
                  <a:lnTo>
                    <a:pt x="38767" y="1599216"/>
                  </a:lnTo>
                  <a:lnTo>
                    <a:pt x="29917" y="1646342"/>
                  </a:lnTo>
                  <a:lnTo>
                    <a:pt x="22179" y="1693842"/>
                  </a:lnTo>
                  <a:lnTo>
                    <a:pt x="15566" y="1741702"/>
                  </a:lnTo>
                  <a:lnTo>
                    <a:pt x="10093" y="1789909"/>
                  </a:lnTo>
                  <a:lnTo>
                    <a:pt x="0" y="1990266"/>
                  </a:lnTo>
                  <a:lnTo>
                    <a:pt x="1970627" y="1990266"/>
                  </a:lnTo>
                  <a:lnTo>
                    <a:pt x="1970627" y="0"/>
                  </a:lnTo>
                  <a:close/>
                </a:path>
              </a:pathLst>
            </a:custGeom>
            <a:solidFill>
              <a:srgbClr val="F5CDC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1188550" y="5844982"/>
              <a:ext cx="1003935" cy="1013460"/>
            </a:xfrm>
            <a:custGeom>
              <a:avLst/>
              <a:gdLst/>
              <a:ahLst/>
              <a:cxnLst/>
              <a:rect l="l" t="t" r="r" b="b"/>
              <a:pathLst>
                <a:path w="1003934" h="1013459">
                  <a:moveTo>
                    <a:pt x="1003448" y="0"/>
                  </a:moveTo>
                  <a:lnTo>
                    <a:pt x="912785" y="4634"/>
                  </a:lnTo>
                  <a:lnTo>
                    <a:pt x="863878" y="10875"/>
                  </a:lnTo>
                  <a:lnTo>
                    <a:pt x="815696" y="19437"/>
                  </a:lnTo>
                  <a:lnTo>
                    <a:pt x="768299" y="30263"/>
                  </a:lnTo>
                  <a:lnTo>
                    <a:pt x="721746" y="43292"/>
                  </a:lnTo>
                  <a:lnTo>
                    <a:pt x="676096" y="58467"/>
                  </a:lnTo>
                  <a:lnTo>
                    <a:pt x="631408" y="75727"/>
                  </a:lnTo>
                  <a:lnTo>
                    <a:pt x="587742" y="95013"/>
                  </a:lnTo>
                  <a:lnTo>
                    <a:pt x="545156" y="116267"/>
                  </a:lnTo>
                  <a:lnTo>
                    <a:pt x="503710" y="139430"/>
                  </a:lnTo>
                  <a:lnTo>
                    <a:pt x="463463" y="164441"/>
                  </a:lnTo>
                  <a:lnTo>
                    <a:pt x="424473" y="191243"/>
                  </a:lnTo>
                  <a:lnTo>
                    <a:pt x="386800" y="219775"/>
                  </a:lnTo>
                  <a:lnTo>
                    <a:pt x="350504" y="249980"/>
                  </a:lnTo>
                  <a:lnTo>
                    <a:pt x="315642" y="281797"/>
                  </a:lnTo>
                  <a:lnTo>
                    <a:pt x="282275" y="315167"/>
                  </a:lnTo>
                  <a:lnTo>
                    <a:pt x="250462" y="350033"/>
                  </a:lnTo>
                  <a:lnTo>
                    <a:pt x="220261" y="386333"/>
                  </a:lnTo>
                  <a:lnTo>
                    <a:pt x="191731" y="424010"/>
                  </a:lnTo>
                  <a:lnTo>
                    <a:pt x="164932" y="463004"/>
                  </a:lnTo>
                  <a:lnTo>
                    <a:pt x="139924" y="503255"/>
                  </a:lnTo>
                  <a:lnTo>
                    <a:pt x="116764" y="544706"/>
                  </a:lnTo>
                  <a:lnTo>
                    <a:pt x="95512" y="587296"/>
                  </a:lnTo>
                  <a:lnTo>
                    <a:pt x="76228" y="630967"/>
                  </a:lnTo>
                  <a:lnTo>
                    <a:pt x="58970" y="675660"/>
                  </a:lnTo>
                  <a:lnTo>
                    <a:pt x="43797" y="721315"/>
                  </a:lnTo>
                  <a:lnTo>
                    <a:pt x="30769" y="767873"/>
                  </a:lnTo>
                  <a:lnTo>
                    <a:pt x="19944" y="815275"/>
                  </a:lnTo>
                  <a:lnTo>
                    <a:pt x="11383" y="863462"/>
                  </a:lnTo>
                  <a:lnTo>
                    <a:pt x="5143" y="912376"/>
                  </a:lnTo>
                  <a:lnTo>
                    <a:pt x="0" y="1013015"/>
                  </a:lnTo>
                  <a:lnTo>
                    <a:pt x="1003448" y="1013015"/>
                  </a:lnTo>
                  <a:lnTo>
                    <a:pt x="1003448" y="0"/>
                  </a:lnTo>
                  <a:close/>
                </a:path>
              </a:pathLst>
            </a:custGeom>
            <a:solidFill>
              <a:srgbClr val="FDFA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9958646" y="5492845"/>
              <a:ext cx="775335" cy="775335"/>
            </a:xfrm>
            <a:custGeom>
              <a:avLst/>
              <a:gdLst/>
              <a:ahLst/>
              <a:cxnLst/>
              <a:rect l="l" t="t" r="r" b="b"/>
              <a:pathLst>
                <a:path w="775334" h="775335">
                  <a:moveTo>
                    <a:pt x="387510" y="0"/>
                  </a:moveTo>
                  <a:lnTo>
                    <a:pt x="338901" y="3019"/>
                  </a:lnTo>
                  <a:lnTo>
                    <a:pt x="292095" y="11834"/>
                  </a:lnTo>
                  <a:lnTo>
                    <a:pt x="247453" y="26083"/>
                  </a:lnTo>
                  <a:lnTo>
                    <a:pt x="205339" y="45402"/>
                  </a:lnTo>
                  <a:lnTo>
                    <a:pt x="166117" y="69428"/>
                  </a:lnTo>
                  <a:lnTo>
                    <a:pt x="130149" y="97798"/>
                  </a:lnTo>
                  <a:lnTo>
                    <a:pt x="97798" y="130148"/>
                  </a:lnTo>
                  <a:lnTo>
                    <a:pt x="69429" y="166116"/>
                  </a:lnTo>
                  <a:lnTo>
                    <a:pt x="45402" y="205339"/>
                  </a:lnTo>
                  <a:lnTo>
                    <a:pt x="26083" y="247452"/>
                  </a:lnTo>
                  <a:lnTo>
                    <a:pt x="11834" y="292094"/>
                  </a:lnTo>
                  <a:lnTo>
                    <a:pt x="3019" y="338901"/>
                  </a:lnTo>
                  <a:lnTo>
                    <a:pt x="0" y="387509"/>
                  </a:lnTo>
                  <a:lnTo>
                    <a:pt x="3019" y="436118"/>
                  </a:lnTo>
                  <a:lnTo>
                    <a:pt x="11834" y="482925"/>
                  </a:lnTo>
                  <a:lnTo>
                    <a:pt x="26083" y="527566"/>
                  </a:lnTo>
                  <a:lnTo>
                    <a:pt x="45402" y="569680"/>
                  </a:lnTo>
                  <a:lnTo>
                    <a:pt x="69429" y="608903"/>
                  </a:lnTo>
                  <a:lnTo>
                    <a:pt x="97798" y="644871"/>
                  </a:lnTo>
                  <a:lnTo>
                    <a:pt x="130149" y="677221"/>
                  </a:lnTo>
                  <a:lnTo>
                    <a:pt x="166117" y="705591"/>
                  </a:lnTo>
                  <a:lnTo>
                    <a:pt x="205339" y="729617"/>
                  </a:lnTo>
                  <a:lnTo>
                    <a:pt x="247453" y="748936"/>
                  </a:lnTo>
                  <a:lnTo>
                    <a:pt x="292095" y="763185"/>
                  </a:lnTo>
                  <a:lnTo>
                    <a:pt x="338901" y="772001"/>
                  </a:lnTo>
                  <a:lnTo>
                    <a:pt x="387510" y="775020"/>
                  </a:lnTo>
                  <a:lnTo>
                    <a:pt x="436118" y="772001"/>
                  </a:lnTo>
                  <a:lnTo>
                    <a:pt x="482925" y="763185"/>
                  </a:lnTo>
                  <a:lnTo>
                    <a:pt x="527567" y="748936"/>
                  </a:lnTo>
                  <a:lnTo>
                    <a:pt x="569681" y="729617"/>
                  </a:lnTo>
                  <a:lnTo>
                    <a:pt x="608904" y="705591"/>
                  </a:lnTo>
                  <a:lnTo>
                    <a:pt x="644872" y="677221"/>
                  </a:lnTo>
                  <a:lnTo>
                    <a:pt x="677222" y="644871"/>
                  </a:lnTo>
                  <a:lnTo>
                    <a:pt x="705592" y="608903"/>
                  </a:lnTo>
                  <a:lnTo>
                    <a:pt x="729618" y="569680"/>
                  </a:lnTo>
                  <a:lnTo>
                    <a:pt x="748937" y="527566"/>
                  </a:lnTo>
                  <a:lnTo>
                    <a:pt x="763186" y="482925"/>
                  </a:lnTo>
                  <a:lnTo>
                    <a:pt x="772002" y="436118"/>
                  </a:lnTo>
                  <a:lnTo>
                    <a:pt x="775021" y="387509"/>
                  </a:lnTo>
                  <a:lnTo>
                    <a:pt x="772002" y="338901"/>
                  </a:lnTo>
                  <a:lnTo>
                    <a:pt x="763186" y="292094"/>
                  </a:lnTo>
                  <a:lnTo>
                    <a:pt x="748937" y="247452"/>
                  </a:lnTo>
                  <a:lnTo>
                    <a:pt x="729618" y="205339"/>
                  </a:lnTo>
                  <a:lnTo>
                    <a:pt x="705592" y="166116"/>
                  </a:lnTo>
                  <a:lnTo>
                    <a:pt x="677222" y="130148"/>
                  </a:lnTo>
                  <a:lnTo>
                    <a:pt x="644872" y="97798"/>
                  </a:lnTo>
                  <a:lnTo>
                    <a:pt x="608904" y="69428"/>
                  </a:lnTo>
                  <a:lnTo>
                    <a:pt x="569681" y="45402"/>
                  </a:lnTo>
                  <a:lnTo>
                    <a:pt x="527567" y="26083"/>
                  </a:lnTo>
                  <a:lnTo>
                    <a:pt x="482925" y="11834"/>
                  </a:lnTo>
                  <a:lnTo>
                    <a:pt x="436118" y="3019"/>
                  </a:lnTo>
                  <a:lnTo>
                    <a:pt x="387510" y="0"/>
                  </a:lnTo>
                  <a:close/>
                </a:path>
              </a:pathLst>
            </a:custGeom>
            <a:solidFill>
              <a:srgbClr val="1F2C8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993139" y="1140459"/>
            <a:ext cx="484378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dirty="0">
                <a:solidFill>
                  <a:srgbClr val="000000"/>
                </a:solidFill>
                <a:latin typeface="Times New Roman"/>
                <a:cs typeface="Times New Roman"/>
              </a:rPr>
              <a:t>HOW</a:t>
            </a:r>
            <a:r>
              <a:rPr sz="2200" spc="-8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200" spc="-45" dirty="0">
                <a:solidFill>
                  <a:srgbClr val="000000"/>
                </a:solidFill>
                <a:latin typeface="Times New Roman"/>
                <a:cs typeface="Times New Roman"/>
              </a:rPr>
              <a:t>T</a:t>
            </a:r>
            <a:r>
              <a:rPr sz="2200" dirty="0">
                <a:solidFill>
                  <a:srgbClr val="000000"/>
                </a:solidFill>
                <a:latin typeface="Times New Roman"/>
                <a:cs typeface="Times New Roman"/>
              </a:rPr>
              <a:t>O</a:t>
            </a:r>
            <a:r>
              <a:rPr sz="2200" spc="-1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200" spc="-5" dirty="0">
                <a:solidFill>
                  <a:srgbClr val="000000"/>
                </a:solidFill>
                <a:latin typeface="Times New Roman"/>
                <a:cs typeface="Times New Roman"/>
              </a:rPr>
              <a:t>ANA</a:t>
            </a:r>
            <a:r>
              <a:rPr sz="2200" spc="-210" dirty="0">
                <a:solidFill>
                  <a:srgbClr val="000000"/>
                </a:solidFill>
                <a:latin typeface="Times New Roman"/>
                <a:cs typeface="Times New Roman"/>
              </a:rPr>
              <a:t>L</a:t>
            </a:r>
            <a:r>
              <a:rPr sz="2200" spc="-5" dirty="0">
                <a:solidFill>
                  <a:srgbClr val="000000"/>
                </a:solidFill>
                <a:latin typeface="Times New Roman"/>
                <a:cs typeface="Times New Roman"/>
              </a:rPr>
              <a:t>YZ</a:t>
            </a:r>
            <a:r>
              <a:rPr sz="2200" dirty="0">
                <a:solidFill>
                  <a:srgbClr val="000000"/>
                </a:solidFill>
                <a:latin typeface="Times New Roman"/>
                <a:cs typeface="Times New Roman"/>
              </a:rPr>
              <a:t>E</a:t>
            </a:r>
            <a:r>
              <a:rPr sz="2200" spc="-5" dirty="0">
                <a:solidFill>
                  <a:srgbClr val="000000"/>
                </a:solidFill>
                <a:latin typeface="Times New Roman"/>
                <a:cs typeface="Times New Roman"/>
              </a:rPr>
              <a:t> N</a:t>
            </a:r>
            <a:r>
              <a:rPr sz="2200" dirty="0">
                <a:solidFill>
                  <a:srgbClr val="000000"/>
                </a:solidFill>
                <a:latin typeface="Times New Roman"/>
                <a:cs typeface="Times New Roman"/>
              </a:rPr>
              <a:t>O</a:t>
            </a:r>
            <a:r>
              <a:rPr sz="2200" spc="-5" dirty="0">
                <a:solidFill>
                  <a:srgbClr val="000000"/>
                </a:solidFill>
                <a:latin typeface="Times New Roman"/>
                <a:cs typeface="Times New Roman"/>
              </a:rPr>
              <a:t>M</a:t>
            </a:r>
            <a:r>
              <a:rPr sz="2200" spc="-10" dirty="0">
                <a:solidFill>
                  <a:srgbClr val="000000"/>
                </a:solidFill>
                <a:latin typeface="Times New Roman"/>
                <a:cs typeface="Times New Roman"/>
              </a:rPr>
              <a:t>I</a:t>
            </a:r>
            <a:r>
              <a:rPr sz="2200" spc="-5" dirty="0">
                <a:solidFill>
                  <a:srgbClr val="000000"/>
                </a:solidFill>
                <a:latin typeface="Times New Roman"/>
                <a:cs typeface="Times New Roman"/>
              </a:rPr>
              <a:t>NA</a:t>
            </a:r>
            <a:r>
              <a:rPr sz="2200" dirty="0">
                <a:solidFill>
                  <a:srgbClr val="000000"/>
                </a:solidFill>
                <a:latin typeface="Times New Roman"/>
                <a:cs typeface="Times New Roman"/>
              </a:rPr>
              <a:t>L</a:t>
            </a:r>
            <a:r>
              <a:rPr sz="2200" spc="-13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200" spc="-5" dirty="0">
                <a:solidFill>
                  <a:srgbClr val="000000"/>
                </a:solidFill>
                <a:latin typeface="Times New Roman"/>
                <a:cs typeface="Times New Roman"/>
              </a:rPr>
              <a:t>D</a:t>
            </a:r>
            <a:r>
              <a:rPr sz="2200" spc="-165" dirty="0">
                <a:solidFill>
                  <a:srgbClr val="000000"/>
                </a:solidFill>
                <a:latin typeface="Times New Roman"/>
                <a:cs typeface="Times New Roman"/>
              </a:rPr>
              <a:t>A</a:t>
            </a:r>
            <a:r>
              <a:rPr sz="2200" spc="-170" dirty="0">
                <a:solidFill>
                  <a:srgbClr val="000000"/>
                </a:solidFill>
                <a:latin typeface="Times New Roman"/>
                <a:cs typeface="Times New Roman"/>
              </a:rPr>
              <a:t>T</a:t>
            </a:r>
            <a:r>
              <a:rPr sz="2200" dirty="0">
                <a:solidFill>
                  <a:srgbClr val="000000"/>
                </a:solidFill>
                <a:latin typeface="Times New Roman"/>
                <a:cs typeface="Times New Roman"/>
              </a:rPr>
              <a:t>A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93139" y="2224532"/>
            <a:ext cx="7474584" cy="2500630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469900" marR="5080" indent="-457200" algn="just">
              <a:lnSpc>
                <a:spcPct val="150000"/>
              </a:lnSpc>
              <a:spcBef>
                <a:spcPts val="145"/>
              </a:spcBef>
            </a:pPr>
            <a:r>
              <a:rPr sz="1800" dirty="0">
                <a:latin typeface="Times New Roman"/>
                <a:cs typeface="Times New Roman"/>
              </a:rPr>
              <a:t>1. 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There are a </a:t>
            </a:r>
            <a:r>
              <a:rPr sz="1800" spc="-5" dirty="0">
                <a:latin typeface="Times New Roman"/>
                <a:cs typeface="Times New Roman"/>
              </a:rPr>
              <a:t>variety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-5" dirty="0">
                <a:latin typeface="Times New Roman"/>
                <a:cs typeface="Times New Roman"/>
              </a:rPr>
              <a:t>techniques that </a:t>
            </a:r>
            <a:r>
              <a:rPr sz="1800" dirty="0">
                <a:latin typeface="Times New Roman"/>
                <a:cs typeface="Times New Roman"/>
              </a:rPr>
              <a:t>can be </a:t>
            </a:r>
            <a:r>
              <a:rPr sz="1800" spc="-5" dirty="0">
                <a:latin typeface="Times New Roman"/>
                <a:cs typeface="Times New Roman"/>
              </a:rPr>
              <a:t>used to analyze data </a:t>
            </a:r>
            <a:r>
              <a:rPr sz="1800" dirty="0">
                <a:latin typeface="Times New Roman"/>
                <a:cs typeface="Times New Roman"/>
              </a:rPr>
              <a:t>on a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nominal</a:t>
            </a:r>
            <a:r>
              <a:rPr sz="1800" spc="19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scale.</a:t>
            </a:r>
            <a:r>
              <a:rPr sz="1800" spc="200" dirty="0">
                <a:latin typeface="Times New Roman"/>
                <a:cs typeface="Times New Roman"/>
              </a:rPr>
              <a:t> </a:t>
            </a:r>
            <a:r>
              <a:rPr sz="1800" spc="-10" dirty="0">
                <a:latin typeface="Times New Roman"/>
                <a:cs typeface="Times New Roman"/>
              </a:rPr>
              <a:t>However,</a:t>
            </a:r>
            <a:r>
              <a:rPr sz="1800" spc="2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the</a:t>
            </a:r>
            <a:r>
              <a:rPr sz="1800" spc="19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specific</a:t>
            </a:r>
            <a:r>
              <a:rPr sz="1800" spc="2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technique</a:t>
            </a:r>
            <a:r>
              <a:rPr sz="1800" spc="2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to</a:t>
            </a:r>
            <a:r>
              <a:rPr sz="1800" spc="20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be</a:t>
            </a:r>
            <a:r>
              <a:rPr sz="1800" spc="19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used</a:t>
            </a:r>
            <a:r>
              <a:rPr sz="1800" spc="20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will</a:t>
            </a:r>
            <a:r>
              <a:rPr sz="1800" spc="20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depend</a:t>
            </a:r>
            <a:r>
              <a:rPr sz="1800" spc="19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on </a:t>
            </a:r>
            <a:r>
              <a:rPr sz="1800" spc="-434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the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variables</a:t>
            </a:r>
            <a:r>
              <a:rPr sz="1800" dirty="0">
                <a:latin typeface="Times New Roman"/>
                <a:cs typeface="Times New Roman"/>
              </a:rPr>
              <a:t> of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study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i.e.,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independent</a:t>
            </a:r>
            <a:r>
              <a:rPr sz="1800" dirty="0">
                <a:latin typeface="Times New Roman"/>
                <a:cs typeface="Times New Roman"/>
              </a:rPr>
              <a:t> and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dependent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variables.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For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example, in some studies, </a:t>
            </a:r>
            <a:r>
              <a:rPr sz="1800" dirty="0">
                <a:latin typeface="Times New Roman"/>
                <a:cs typeface="Times New Roman"/>
              </a:rPr>
              <a:t>you </a:t>
            </a:r>
            <a:r>
              <a:rPr sz="1800" spc="-5" dirty="0">
                <a:latin typeface="Times New Roman"/>
                <a:cs typeface="Times New Roman"/>
              </a:rPr>
              <a:t>may find that the independent variable is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measured</a:t>
            </a:r>
            <a:r>
              <a:rPr sz="1800" dirty="0">
                <a:latin typeface="Times New Roman"/>
                <a:cs typeface="Times New Roman"/>
              </a:rPr>
              <a:t> on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nominal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scale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while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the</a:t>
            </a:r>
            <a:r>
              <a:rPr sz="1800" dirty="0">
                <a:latin typeface="Times New Roman"/>
                <a:cs typeface="Times New Roman"/>
              </a:rPr>
              <a:t> dependent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variable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is</a:t>
            </a:r>
            <a:r>
              <a:rPr sz="1800" dirty="0">
                <a:latin typeface="Times New Roman"/>
                <a:cs typeface="Times New Roman"/>
              </a:rPr>
              <a:t> on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ordinal, </a:t>
            </a:r>
            <a:r>
              <a:rPr sz="1800" spc="-434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nominal,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interval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or </a:t>
            </a:r>
            <a:r>
              <a:rPr sz="1800" spc="-5" dirty="0">
                <a:latin typeface="Times New Roman"/>
                <a:cs typeface="Times New Roman"/>
              </a:rPr>
              <a:t>ratio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scale.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Some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-5" dirty="0">
                <a:latin typeface="Times New Roman"/>
                <a:cs typeface="Times New Roman"/>
              </a:rPr>
              <a:t>the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techniques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include: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12192000" cy="3467100"/>
            </a:xfrm>
            <a:custGeom>
              <a:avLst/>
              <a:gdLst/>
              <a:ahLst/>
              <a:cxnLst/>
              <a:rect l="l" t="t" r="r" b="b"/>
              <a:pathLst>
                <a:path w="12192000" h="3467100">
                  <a:moveTo>
                    <a:pt x="0" y="3466699"/>
                  </a:moveTo>
                  <a:lnTo>
                    <a:pt x="0" y="0"/>
                  </a:lnTo>
                  <a:lnTo>
                    <a:pt x="12191998" y="0"/>
                  </a:lnTo>
                  <a:lnTo>
                    <a:pt x="12191998" y="3466699"/>
                  </a:lnTo>
                  <a:lnTo>
                    <a:pt x="0" y="3466699"/>
                  </a:lnTo>
                  <a:close/>
                </a:path>
              </a:pathLst>
            </a:custGeom>
            <a:solidFill>
              <a:srgbClr val="F5CDC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443345" y="420493"/>
              <a:ext cx="11305540" cy="6026785"/>
            </a:xfrm>
            <a:custGeom>
              <a:avLst/>
              <a:gdLst/>
              <a:ahLst/>
              <a:cxnLst/>
              <a:rect l="l" t="t" r="r" b="b"/>
              <a:pathLst>
                <a:path w="11305540" h="6026785">
                  <a:moveTo>
                    <a:pt x="11305308" y="0"/>
                  </a:moveTo>
                  <a:lnTo>
                    <a:pt x="0" y="0"/>
                  </a:lnTo>
                  <a:lnTo>
                    <a:pt x="0" y="6026726"/>
                  </a:lnTo>
                  <a:lnTo>
                    <a:pt x="11305308" y="6026726"/>
                  </a:lnTo>
                  <a:lnTo>
                    <a:pt x="11305308" y="0"/>
                  </a:lnTo>
                  <a:close/>
                </a:path>
              </a:pathLst>
            </a:custGeom>
            <a:solidFill>
              <a:srgbClr val="FDFA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9353550" y="4000041"/>
              <a:ext cx="2838450" cy="2858135"/>
            </a:xfrm>
            <a:custGeom>
              <a:avLst/>
              <a:gdLst/>
              <a:ahLst/>
              <a:cxnLst/>
              <a:rect l="l" t="t" r="r" b="b"/>
              <a:pathLst>
                <a:path w="2838450" h="2858134">
                  <a:moveTo>
                    <a:pt x="2838450" y="0"/>
                  </a:moveTo>
                  <a:lnTo>
                    <a:pt x="2559559" y="14074"/>
                  </a:lnTo>
                  <a:lnTo>
                    <a:pt x="2511742" y="19334"/>
                  </a:lnTo>
                  <a:lnTo>
                    <a:pt x="2464167" y="25378"/>
                  </a:lnTo>
                  <a:lnTo>
                    <a:pt x="2416840" y="32201"/>
                  </a:lnTo>
                  <a:lnTo>
                    <a:pt x="2369766" y="39794"/>
                  </a:lnTo>
                  <a:lnTo>
                    <a:pt x="2322954" y="48152"/>
                  </a:lnTo>
                  <a:lnTo>
                    <a:pt x="2276410" y="57268"/>
                  </a:lnTo>
                  <a:lnTo>
                    <a:pt x="2230139" y="67135"/>
                  </a:lnTo>
                  <a:lnTo>
                    <a:pt x="2184150" y="77747"/>
                  </a:lnTo>
                  <a:lnTo>
                    <a:pt x="2138447" y="89097"/>
                  </a:lnTo>
                  <a:lnTo>
                    <a:pt x="2093039" y="101179"/>
                  </a:lnTo>
                  <a:lnTo>
                    <a:pt x="2047932" y="113985"/>
                  </a:lnTo>
                  <a:lnTo>
                    <a:pt x="2003132" y="127510"/>
                  </a:lnTo>
                  <a:lnTo>
                    <a:pt x="1958646" y="141746"/>
                  </a:lnTo>
                  <a:lnTo>
                    <a:pt x="1914481" y="156686"/>
                  </a:lnTo>
                  <a:lnTo>
                    <a:pt x="1870642" y="172326"/>
                  </a:lnTo>
                  <a:lnTo>
                    <a:pt x="1827138" y="188656"/>
                  </a:lnTo>
                  <a:lnTo>
                    <a:pt x="1783974" y="205672"/>
                  </a:lnTo>
                  <a:lnTo>
                    <a:pt x="1741157" y="223367"/>
                  </a:lnTo>
                  <a:lnTo>
                    <a:pt x="1698694" y="241733"/>
                  </a:lnTo>
                  <a:lnTo>
                    <a:pt x="1656591" y="260764"/>
                  </a:lnTo>
                  <a:lnTo>
                    <a:pt x="1614856" y="280454"/>
                  </a:lnTo>
                  <a:lnTo>
                    <a:pt x="1573493" y="300796"/>
                  </a:lnTo>
                  <a:lnTo>
                    <a:pt x="1532511" y="321783"/>
                  </a:lnTo>
                  <a:lnTo>
                    <a:pt x="1491916" y="343408"/>
                  </a:lnTo>
                  <a:lnTo>
                    <a:pt x="1451715" y="365666"/>
                  </a:lnTo>
                  <a:lnTo>
                    <a:pt x="1411913" y="388549"/>
                  </a:lnTo>
                  <a:lnTo>
                    <a:pt x="1372518" y="412051"/>
                  </a:lnTo>
                  <a:lnTo>
                    <a:pt x="1333537" y="436165"/>
                  </a:lnTo>
                  <a:lnTo>
                    <a:pt x="1294975" y="460885"/>
                  </a:lnTo>
                  <a:lnTo>
                    <a:pt x="1256840" y="486203"/>
                  </a:lnTo>
                  <a:lnTo>
                    <a:pt x="1219139" y="512114"/>
                  </a:lnTo>
                  <a:lnTo>
                    <a:pt x="1181877" y="538610"/>
                  </a:lnTo>
                  <a:lnTo>
                    <a:pt x="1145062" y="565686"/>
                  </a:lnTo>
                  <a:lnTo>
                    <a:pt x="1108699" y="593334"/>
                  </a:lnTo>
                  <a:lnTo>
                    <a:pt x="1072797" y="621547"/>
                  </a:lnTo>
                  <a:lnTo>
                    <a:pt x="1037361" y="650320"/>
                  </a:lnTo>
                  <a:lnTo>
                    <a:pt x="1002397" y="679645"/>
                  </a:lnTo>
                  <a:lnTo>
                    <a:pt x="967914" y="709517"/>
                  </a:lnTo>
                  <a:lnTo>
                    <a:pt x="933916" y="739927"/>
                  </a:lnTo>
                  <a:lnTo>
                    <a:pt x="900412" y="770870"/>
                  </a:lnTo>
                  <a:lnTo>
                    <a:pt x="867407" y="802339"/>
                  </a:lnTo>
                  <a:lnTo>
                    <a:pt x="834908" y="834328"/>
                  </a:lnTo>
                  <a:lnTo>
                    <a:pt x="802922" y="866829"/>
                  </a:lnTo>
                  <a:lnTo>
                    <a:pt x="771455" y="899837"/>
                  </a:lnTo>
                  <a:lnTo>
                    <a:pt x="740514" y="933344"/>
                  </a:lnTo>
                  <a:lnTo>
                    <a:pt x="710106" y="967344"/>
                  </a:lnTo>
                  <a:lnTo>
                    <a:pt x="680237" y="1001830"/>
                  </a:lnTo>
                  <a:lnTo>
                    <a:pt x="650914" y="1036795"/>
                  </a:lnTo>
                  <a:lnTo>
                    <a:pt x="622143" y="1072234"/>
                  </a:lnTo>
                  <a:lnTo>
                    <a:pt x="593931" y="1108139"/>
                  </a:lnTo>
                  <a:lnTo>
                    <a:pt x="566286" y="1144504"/>
                  </a:lnTo>
                  <a:lnTo>
                    <a:pt x="539212" y="1181322"/>
                  </a:lnTo>
                  <a:lnTo>
                    <a:pt x="512718" y="1218587"/>
                  </a:lnTo>
                  <a:lnTo>
                    <a:pt x="486809" y="1256291"/>
                  </a:lnTo>
                  <a:lnTo>
                    <a:pt x="461492" y="1294429"/>
                  </a:lnTo>
                  <a:lnTo>
                    <a:pt x="436774" y="1332993"/>
                  </a:lnTo>
                  <a:lnTo>
                    <a:pt x="412662" y="1371978"/>
                  </a:lnTo>
                  <a:lnTo>
                    <a:pt x="389162" y="1411376"/>
                  </a:lnTo>
                  <a:lnTo>
                    <a:pt x="366281" y="1451180"/>
                  </a:lnTo>
                  <a:lnTo>
                    <a:pt x="344024" y="1491385"/>
                  </a:lnTo>
                  <a:lnTo>
                    <a:pt x="322400" y="1531983"/>
                  </a:lnTo>
                  <a:lnTo>
                    <a:pt x="301415" y="1572968"/>
                  </a:lnTo>
                  <a:lnTo>
                    <a:pt x="281075" y="1614333"/>
                  </a:lnTo>
                  <a:lnTo>
                    <a:pt x="261386" y="1656072"/>
                  </a:lnTo>
                  <a:lnTo>
                    <a:pt x="242357" y="1698178"/>
                  </a:lnTo>
                  <a:lnTo>
                    <a:pt x="223992" y="1740644"/>
                  </a:lnTo>
                  <a:lnTo>
                    <a:pt x="206299" y="1783464"/>
                  </a:lnTo>
                  <a:lnTo>
                    <a:pt x="189284" y="1826631"/>
                  </a:lnTo>
                  <a:lnTo>
                    <a:pt x="172955" y="1870138"/>
                  </a:lnTo>
                  <a:lnTo>
                    <a:pt x="157316" y="1913980"/>
                  </a:lnTo>
                  <a:lnTo>
                    <a:pt x="142377" y="1958149"/>
                  </a:lnTo>
                  <a:lnTo>
                    <a:pt x="128142" y="2002638"/>
                  </a:lnTo>
                  <a:lnTo>
                    <a:pt x="114618" y="2047441"/>
                  </a:lnTo>
                  <a:lnTo>
                    <a:pt x="101813" y="2092552"/>
                  </a:lnTo>
                  <a:lnTo>
                    <a:pt x="89733" y="2137963"/>
                  </a:lnTo>
                  <a:lnTo>
                    <a:pt x="78383" y="2183669"/>
                  </a:lnTo>
                  <a:lnTo>
                    <a:pt x="67772" y="2229662"/>
                  </a:lnTo>
                  <a:lnTo>
                    <a:pt x="57906" y="2275936"/>
                  </a:lnTo>
                  <a:lnTo>
                    <a:pt x="48790" y="2322484"/>
                  </a:lnTo>
                  <a:lnTo>
                    <a:pt x="40433" y="2369299"/>
                  </a:lnTo>
                  <a:lnTo>
                    <a:pt x="32840" y="2416376"/>
                  </a:lnTo>
                  <a:lnTo>
                    <a:pt x="26018" y="2463707"/>
                  </a:lnTo>
                  <a:lnTo>
                    <a:pt x="19974" y="2511286"/>
                  </a:lnTo>
                  <a:lnTo>
                    <a:pt x="14715" y="2559106"/>
                  </a:lnTo>
                  <a:lnTo>
                    <a:pt x="10246" y="2607160"/>
                  </a:lnTo>
                  <a:lnTo>
                    <a:pt x="6575" y="2655442"/>
                  </a:lnTo>
                  <a:lnTo>
                    <a:pt x="3708" y="2703946"/>
                  </a:lnTo>
                  <a:lnTo>
                    <a:pt x="1652" y="2752664"/>
                  </a:lnTo>
                  <a:lnTo>
                    <a:pt x="414" y="2801590"/>
                  </a:lnTo>
                  <a:lnTo>
                    <a:pt x="0" y="2857957"/>
                  </a:lnTo>
                  <a:lnTo>
                    <a:pt x="867444" y="2857957"/>
                  </a:lnTo>
                  <a:lnTo>
                    <a:pt x="877539" y="2657567"/>
                  </a:lnTo>
                  <a:lnTo>
                    <a:pt x="883013" y="2609353"/>
                  </a:lnTo>
                  <a:lnTo>
                    <a:pt x="889627" y="2561485"/>
                  </a:lnTo>
                  <a:lnTo>
                    <a:pt x="897367" y="2513977"/>
                  </a:lnTo>
                  <a:lnTo>
                    <a:pt x="906218" y="2466845"/>
                  </a:lnTo>
                  <a:lnTo>
                    <a:pt x="916168" y="2420102"/>
                  </a:lnTo>
                  <a:lnTo>
                    <a:pt x="927201" y="2373762"/>
                  </a:lnTo>
                  <a:lnTo>
                    <a:pt x="939304" y="2327841"/>
                  </a:lnTo>
                  <a:lnTo>
                    <a:pt x="952463" y="2282352"/>
                  </a:lnTo>
                  <a:lnTo>
                    <a:pt x="966665" y="2237310"/>
                  </a:lnTo>
                  <a:lnTo>
                    <a:pt x="981894" y="2192729"/>
                  </a:lnTo>
                  <a:lnTo>
                    <a:pt x="998137" y="2148624"/>
                  </a:lnTo>
                  <a:lnTo>
                    <a:pt x="1015381" y="2105009"/>
                  </a:lnTo>
                  <a:lnTo>
                    <a:pt x="1033610" y="2061899"/>
                  </a:lnTo>
                  <a:lnTo>
                    <a:pt x="1052812" y="2019307"/>
                  </a:lnTo>
                  <a:lnTo>
                    <a:pt x="1072972" y="1977248"/>
                  </a:lnTo>
                  <a:lnTo>
                    <a:pt x="1094077" y="1935737"/>
                  </a:lnTo>
                  <a:lnTo>
                    <a:pt x="1116111" y="1894787"/>
                  </a:lnTo>
                  <a:lnTo>
                    <a:pt x="1139062" y="1854414"/>
                  </a:lnTo>
                  <a:lnTo>
                    <a:pt x="1162915" y="1814631"/>
                  </a:lnTo>
                  <a:lnTo>
                    <a:pt x="1187657" y="1775454"/>
                  </a:lnTo>
                  <a:lnTo>
                    <a:pt x="1213273" y="1736896"/>
                  </a:lnTo>
                  <a:lnTo>
                    <a:pt x="1239749" y="1698972"/>
                  </a:lnTo>
                  <a:lnTo>
                    <a:pt x="1267072" y="1661695"/>
                  </a:lnTo>
                  <a:lnTo>
                    <a:pt x="1295228" y="1625082"/>
                  </a:lnTo>
                  <a:lnTo>
                    <a:pt x="1324202" y="1589145"/>
                  </a:lnTo>
                  <a:lnTo>
                    <a:pt x="1353981" y="1553900"/>
                  </a:lnTo>
                  <a:lnTo>
                    <a:pt x="1384550" y="1519360"/>
                  </a:lnTo>
                  <a:lnTo>
                    <a:pt x="1415896" y="1485540"/>
                  </a:lnTo>
                  <a:lnTo>
                    <a:pt x="1448005" y="1452455"/>
                  </a:lnTo>
                  <a:lnTo>
                    <a:pt x="1480862" y="1420118"/>
                  </a:lnTo>
                  <a:lnTo>
                    <a:pt x="1514454" y="1388545"/>
                  </a:lnTo>
                  <a:lnTo>
                    <a:pt x="1548767" y="1357749"/>
                  </a:lnTo>
                  <a:lnTo>
                    <a:pt x="1583787" y="1327745"/>
                  </a:lnTo>
                  <a:lnTo>
                    <a:pt x="1619500" y="1298547"/>
                  </a:lnTo>
                  <a:lnTo>
                    <a:pt x="1655891" y="1270170"/>
                  </a:lnTo>
                  <a:lnTo>
                    <a:pt x="1692948" y="1242629"/>
                  </a:lnTo>
                  <a:lnTo>
                    <a:pt x="1730655" y="1215936"/>
                  </a:lnTo>
                  <a:lnTo>
                    <a:pt x="1769000" y="1190107"/>
                  </a:lnTo>
                  <a:lnTo>
                    <a:pt x="1807968" y="1165157"/>
                  </a:lnTo>
                  <a:lnTo>
                    <a:pt x="1847544" y="1141099"/>
                  </a:lnTo>
                  <a:lnTo>
                    <a:pt x="1887716" y="1117948"/>
                  </a:lnTo>
                  <a:lnTo>
                    <a:pt x="1928469" y="1095718"/>
                  </a:lnTo>
                  <a:lnTo>
                    <a:pt x="1969789" y="1074424"/>
                  </a:lnTo>
                  <a:lnTo>
                    <a:pt x="2011662" y="1054080"/>
                  </a:lnTo>
                  <a:lnTo>
                    <a:pt x="2054075" y="1034701"/>
                  </a:lnTo>
                  <a:lnTo>
                    <a:pt x="2097013" y="1016300"/>
                  </a:lnTo>
                  <a:lnTo>
                    <a:pt x="2140462" y="998893"/>
                  </a:lnTo>
                  <a:lnTo>
                    <a:pt x="2184409" y="982493"/>
                  </a:lnTo>
                  <a:lnTo>
                    <a:pt x="2228839" y="967115"/>
                  </a:lnTo>
                  <a:lnTo>
                    <a:pt x="2273738" y="952774"/>
                  </a:lnTo>
                  <a:lnTo>
                    <a:pt x="2319093" y="939483"/>
                  </a:lnTo>
                  <a:lnTo>
                    <a:pt x="2364889" y="927257"/>
                  </a:lnTo>
                  <a:lnTo>
                    <a:pt x="2411113" y="916111"/>
                  </a:lnTo>
                  <a:lnTo>
                    <a:pt x="2457750" y="906058"/>
                  </a:lnTo>
                  <a:lnTo>
                    <a:pt x="2504787" y="897114"/>
                  </a:lnTo>
                  <a:lnTo>
                    <a:pt x="2552210" y="889292"/>
                  </a:lnTo>
                  <a:lnTo>
                    <a:pt x="2600004" y="882608"/>
                  </a:lnTo>
                  <a:lnTo>
                    <a:pt x="2648157" y="877074"/>
                  </a:lnTo>
                  <a:lnTo>
                    <a:pt x="2838450" y="867378"/>
                  </a:lnTo>
                  <a:lnTo>
                    <a:pt x="2838450" y="0"/>
                  </a:lnTo>
                  <a:close/>
                </a:path>
              </a:pathLst>
            </a:custGeom>
            <a:solidFill>
              <a:srgbClr val="AAC3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221371" y="4867733"/>
              <a:ext cx="1971039" cy="1990725"/>
            </a:xfrm>
            <a:custGeom>
              <a:avLst/>
              <a:gdLst/>
              <a:ahLst/>
              <a:cxnLst/>
              <a:rect l="l" t="t" r="r" b="b"/>
              <a:pathLst>
                <a:path w="1971040" h="1990725">
                  <a:moveTo>
                    <a:pt x="1970627" y="0"/>
                  </a:moveTo>
                  <a:lnTo>
                    <a:pt x="1780373" y="9695"/>
                  </a:lnTo>
                  <a:lnTo>
                    <a:pt x="1732230" y="15227"/>
                  </a:lnTo>
                  <a:lnTo>
                    <a:pt x="1684445" y="21911"/>
                  </a:lnTo>
                  <a:lnTo>
                    <a:pt x="1637031" y="29731"/>
                  </a:lnTo>
                  <a:lnTo>
                    <a:pt x="1590003" y="38674"/>
                  </a:lnTo>
                  <a:lnTo>
                    <a:pt x="1543375" y="48725"/>
                  </a:lnTo>
                  <a:lnTo>
                    <a:pt x="1497160" y="59869"/>
                  </a:lnTo>
                  <a:lnTo>
                    <a:pt x="1451372" y="72093"/>
                  </a:lnTo>
                  <a:lnTo>
                    <a:pt x="1406026" y="85382"/>
                  </a:lnTo>
                  <a:lnTo>
                    <a:pt x="1361135" y="99721"/>
                  </a:lnTo>
                  <a:lnTo>
                    <a:pt x="1316713" y="115097"/>
                  </a:lnTo>
                  <a:lnTo>
                    <a:pt x="1272775" y="131494"/>
                  </a:lnTo>
                  <a:lnTo>
                    <a:pt x="1229334" y="148899"/>
                  </a:lnTo>
                  <a:lnTo>
                    <a:pt x="1186405" y="167297"/>
                  </a:lnTo>
                  <a:lnTo>
                    <a:pt x="1144000" y="186673"/>
                  </a:lnTo>
                  <a:lnTo>
                    <a:pt x="1102135" y="207014"/>
                  </a:lnTo>
                  <a:lnTo>
                    <a:pt x="1060822" y="228305"/>
                  </a:lnTo>
                  <a:lnTo>
                    <a:pt x="1020077" y="250531"/>
                  </a:lnTo>
                  <a:lnTo>
                    <a:pt x="979913" y="273678"/>
                  </a:lnTo>
                  <a:lnTo>
                    <a:pt x="940344" y="297732"/>
                  </a:lnTo>
                  <a:lnTo>
                    <a:pt x="901384" y="322679"/>
                  </a:lnTo>
                  <a:lnTo>
                    <a:pt x="863047" y="348504"/>
                  </a:lnTo>
                  <a:lnTo>
                    <a:pt x="825346" y="375192"/>
                  </a:lnTo>
                  <a:lnTo>
                    <a:pt x="788297" y="402729"/>
                  </a:lnTo>
                  <a:lnTo>
                    <a:pt x="751912" y="431102"/>
                  </a:lnTo>
                  <a:lnTo>
                    <a:pt x="716206" y="460295"/>
                  </a:lnTo>
                  <a:lnTo>
                    <a:pt x="681193" y="490294"/>
                  </a:lnTo>
                  <a:lnTo>
                    <a:pt x="646887" y="521085"/>
                  </a:lnTo>
                  <a:lnTo>
                    <a:pt x="613301" y="552654"/>
                  </a:lnTo>
                  <a:lnTo>
                    <a:pt x="580450" y="584985"/>
                  </a:lnTo>
                  <a:lnTo>
                    <a:pt x="548347" y="618065"/>
                  </a:lnTo>
                  <a:lnTo>
                    <a:pt x="517007" y="651880"/>
                  </a:lnTo>
                  <a:lnTo>
                    <a:pt x="486444" y="686414"/>
                  </a:lnTo>
                  <a:lnTo>
                    <a:pt x="456671" y="721654"/>
                  </a:lnTo>
                  <a:lnTo>
                    <a:pt x="427702" y="757585"/>
                  </a:lnTo>
                  <a:lnTo>
                    <a:pt x="399552" y="794193"/>
                  </a:lnTo>
                  <a:lnTo>
                    <a:pt x="372234" y="831464"/>
                  </a:lnTo>
                  <a:lnTo>
                    <a:pt x="345763" y="869382"/>
                  </a:lnTo>
                  <a:lnTo>
                    <a:pt x="320152" y="907934"/>
                  </a:lnTo>
                  <a:lnTo>
                    <a:pt x="295415" y="947105"/>
                  </a:lnTo>
                  <a:lnTo>
                    <a:pt x="271566" y="986882"/>
                  </a:lnTo>
                  <a:lnTo>
                    <a:pt x="248620" y="1027249"/>
                  </a:lnTo>
                  <a:lnTo>
                    <a:pt x="226589" y="1068192"/>
                  </a:lnTo>
                  <a:lnTo>
                    <a:pt x="205489" y="1109696"/>
                  </a:lnTo>
                  <a:lnTo>
                    <a:pt x="185333" y="1151749"/>
                  </a:lnTo>
                  <a:lnTo>
                    <a:pt x="166135" y="1194334"/>
                  </a:lnTo>
                  <a:lnTo>
                    <a:pt x="147909" y="1237438"/>
                  </a:lnTo>
                  <a:lnTo>
                    <a:pt x="130668" y="1281046"/>
                  </a:lnTo>
                  <a:lnTo>
                    <a:pt x="114428" y="1325144"/>
                  </a:lnTo>
                  <a:lnTo>
                    <a:pt x="99202" y="1369718"/>
                  </a:lnTo>
                  <a:lnTo>
                    <a:pt x="85003" y="1414753"/>
                  </a:lnTo>
                  <a:lnTo>
                    <a:pt x="71847" y="1460234"/>
                  </a:lnTo>
                  <a:lnTo>
                    <a:pt x="59746" y="1506148"/>
                  </a:lnTo>
                  <a:lnTo>
                    <a:pt x="48715" y="1552481"/>
                  </a:lnTo>
                  <a:lnTo>
                    <a:pt x="38767" y="1599216"/>
                  </a:lnTo>
                  <a:lnTo>
                    <a:pt x="29917" y="1646342"/>
                  </a:lnTo>
                  <a:lnTo>
                    <a:pt x="22179" y="1693842"/>
                  </a:lnTo>
                  <a:lnTo>
                    <a:pt x="15566" y="1741702"/>
                  </a:lnTo>
                  <a:lnTo>
                    <a:pt x="10093" y="1789909"/>
                  </a:lnTo>
                  <a:lnTo>
                    <a:pt x="0" y="1990266"/>
                  </a:lnTo>
                  <a:lnTo>
                    <a:pt x="1970627" y="1990266"/>
                  </a:lnTo>
                  <a:lnTo>
                    <a:pt x="1970627" y="0"/>
                  </a:lnTo>
                  <a:close/>
                </a:path>
              </a:pathLst>
            </a:custGeom>
            <a:solidFill>
              <a:srgbClr val="F5CDC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1188550" y="5844982"/>
              <a:ext cx="1003935" cy="1013460"/>
            </a:xfrm>
            <a:custGeom>
              <a:avLst/>
              <a:gdLst/>
              <a:ahLst/>
              <a:cxnLst/>
              <a:rect l="l" t="t" r="r" b="b"/>
              <a:pathLst>
                <a:path w="1003934" h="1013459">
                  <a:moveTo>
                    <a:pt x="1003448" y="0"/>
                  </a:moveTo>
                  <a:lnTo>
                    <a:pt x="912785" y="4634"/>
                  </a:lnTo>
                  <a:lnTo>
                    <a:pt x="863878" y="10875"/>
                  </a:lnTo>
                  <a:lnTo>
                    <a:pt x="815696" y="19437"/>
                  </a:lnTo>
                  <a:lnTo>
                    <a:pt x="768299" y="30263"/>
                  </a:lnTo>
                  <a:lnTo>
                    <a:pt x="721746" y="43292"/>
                  </a:lnTo>
                  <a:lnTo>
                    <a:pt x="676096" y="58467"/>
                  </a:lnTo>
                  <a:lnTo>
                    <a:pt x="631408" y="75727"/>
                  </a:lnTo>
                  <a:lnTo>
                    <a:pt x="587742" y="95013"/>
                  </a:lnTo>
                  <a:lnTo>
                    <a:pt x="545156" y="116267"/>
                  </a:lnTo>
                  <a:lnTo>
                    <a:pt x="503710" y="139430"/>
                  </a:lnTo>
                  <a:lnTo>
                    <a:pt x="463463" y="164441"/>
                  </a:lnTo>
                  <a:lnTo>
                    <a:pt x="424473" y="191243"/>
                  </a:lnTo>
                  <a:lnTo>
                    <a:pt x="386800" y="219775"/>
                  </a:lnTo>
                  <a:lnTo>
                    <a:pt x="350504" y="249980"/>
                  </a:lnTo>
                  <a:lnTo>
                    <a:pt x="315642" y="281797"/>
                  </a:lnTo>
                  <a:lnTo>
                    <a:pt x="282275" y="315167"/>
                  </a:lnTo>
                  <a:lnTo>
                    <a:pt x="250462" y="350033"/>
                  </a:lnTo>
                  <a:lnTo>
                    <a:pt x="220261" y="386333"/>
                  </a:lnTo>
                  <a:lnTo>
                    <a:pt x="191731" y="424010"/>
                  </a:lnTo>
                  <a:lnTo>
                    <a:pt x="164932" y="463004"/>
                  </a:lnTo>
                  <a:lnTo>
                    <a:pt x="139924" y="503255"/>
                  </a:lnTo>
                  <a:lnTo>
                    <a:pt x="116764" y="544706"/>
                  </a:lnTo>
                  <a:lnTo>
                    <a:pt x="95512" y="587296"/>
                  </a:lnTo>
                  <a:lnTo>
                    <a:pt x="76228" y="630967"/>
                  </a:lnTo>
                  <a:lnTo>
                    <a:pt x="58970" y="675660"/>
                  </a:lnTo>
                  <a:lnTo>
                    <a:pt x="43797" y="721315"/>
                  </a:lnTo>
                  <a:lnTo>
                    <a:pt x="30769" y="767873"/>
                  </a:lnTo>
                  <a:lnTo>
                    <a:pt x="19944" y="815275"/>
                  </a:lnTo>
                  <a:lnTo>
                    <a:pt x="11383" y="863462"/>
                  </a:lnTo>
                  <a:lnTo>
                    <a:pt x="5143" y="912376"/>
                  </a:lnTo>
                  <a:lnTo>
                    <a:pt x="0" y="1013015"/>
                  </a:lnTo>
                  <a:lnTo>
                    <a:pt x="1003448" y="1013015"/>
                  </a:lnTo>
                  <a:lnTo>
                    <a:pt x="1003448" y="0"/>
                  </a:lnTo>
                  <a:close/>
                </a:path>
              </a:pathLst>
            </a:custGeom>
            <a:solidFill>
              <a:srgbClr val="FDFA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9958646" y="5492845"/>
              <a:ext cx="775335" cy="775335"/>
            </a:xfrm>
            <a:custGeom>
              <a:avLst/>
              <a:gdLst/>
              <a:ahLst/>
              <a:cxnLst/>
              <a:rect l="l" t="t" r="r" b="b"/>
              <a:pathLst>
                <a:path w="775334" h="775335">
                  <a:moveTo>
                    <a:pt x="387510" y="0"/>
                  </a:moveTo>
                  <a:lnTo>
                    <a:pt x="338901" y="3019"/>
                  </a:lnTo>
                  <a:lnTo>
                    <a:pt x="292095" y="11834"/>
                  </a:lnTo>
                  <a:lnTo>
                    <a:pt x="247453" y="26083"/>
                  </a:lnTo>
                  <a:lnTo>
                    <a:pt x="205339" y="45402"/>
                  </a:lnTo>
                  <a:lnTo>
                    <a:pt x="166117" y="69428"/>
                  </a:lnTo>
                  <a:lnTo>
                    <a:pt x="130149" y="97798"/>
                  </a:lnTo>
                  <a:lnTo>
                    <a:pt x="97798" y="130148"/>
                  </a:lnTo>
                  <a:lnTo>
                    <a:pt x="69429" y="166116"/>
                  </a:lnTo>
                  <a:lnTo>
                    <a:pt x="45402" y="205339"/>
                  </a:lnTo>
                  <a:lnTo>
                    <a:pt x="26083" y="247452"/>
                  </a:lnTo>
                  <a:lnTo>
                    <a:pt x="11834" y="292094"/>
                  </a:lnTo>
                  <a:lnTo>
                    <a:pt x="3019" y="338901"/>
                  </a:lnTo>
                  <a:lnTo>
                    <a:pt x="0" y="387509"/>
                  </a:lnTo>
                  <a:lnTo>
                    <a:pt x="3019" y="436118"/>
                  </a:lnTo>
                  <a:lnTo>
                    <a:pt x="11834" y="482925"/>
                  </a:lnTo>
                  <a:lnTo>
                    <a:pt x="26083" y="527566"/>
                  </a:lnTo>
                  <a:lnTo>
                    <a:pt x="45402" y="569680"/>
                  </a:lnTo>
                  <a:lnTo>
                    <a:pt x="69429" y="608903"/>
                  </a:lnTo>
                  <a:lnTo>
                    <a:pt x="97798" y="644871"/>
                  </a:lnTo>
                  <a:lnTo>
                    <a:pt x="130149" y="677221"/>
                  </a:lnTo>
                  <a:lnTo>
                    <a:pt x="166117" y="705591"/>
                  </a:lnTo>
                  <a:lnTo>
                    <a:pt x="205339" y="729617"/>
                  </a:lnTo>
                  <a:lnTo>
                    <a:pt x="247453" y="748936"/>
                  </a:lnTo>
                  <a:lnTo>
                    <a:pt x="292095" y="763185"/>
                  </a:lnTo>
                  <a:lnTo>
                    <a:pt x="338901" y="772001"/>
                  </a:lnTo>
                  <a:lnTo>
                    <a:pt x="387510" y="775020"/>
                  </a:lnTo>
                  <a:lnTo>
                    <a:pt x="436118" y="772001"/>
                  </a:lnTo>
                  <a:lnTo>
                    <a:pt x="482925" y="763185"/>
                  </a:lnTo>
                  <a:lnTo>
                    <a:pt x="527567" y="748936"/>
                  </a:lnTo>
                  <a:lnTo>
                    <a:pt x="569681" y="729617"/>
                  </a:lnTo>
                  <a:lnTo>
                    <a:pt x="608904" y="705591"/>
                  </a:lnTo>
                  <a:lnTo>
                    <a:pt x="644872" y="677221"/>
                  </a:lnTo>
                  <a:lnTo>
                    <a:pt x="677222" y="644871"/>
                  </a:lnTo>
                  <a:lnTo>
                    <a:pt x="705592" y="608903"/>
                  </a:lnTo>
                  <a:lnTo>
                    <a:pt x="729618" y="569680"/>
                  </a:lnTo>
                  <a:lnTo>
                    <a:pt x="748937" y="527566"/>
                  </a:lnTo>
                  <a:lnTo>
                    <a:pt x="763186" y="482925"/>
                  </a:lnTo>
                  <a:lnTo>
                    <a:pt x="772002" y="436118"/>
                  </a:lnTo>
                  <a:lnTo>
                    <a:pt x="775021" y="387509"/>
                  </a:lnTo>
                  <a:lnTo>
                    <a:pt x="772002" y="338901"/>
                  </a:lnTo>
                  <a:lnTo>
                    <a:pt x="763186" y="292094"/>
                  </a:lnTo>
                  <a:lnTo>
                    <a:pt x="748937" y="247452"/>
                  </a:lnTo>
                  <a:lnTo>
                    <a:pt x="729618" y="205339"/>
                  </a:lnTo>
                  <a:lnTo>
                    <a:pt x="705592" y="166116"/>
                  </a:lnTo>
                  <a:lnTo>
                    <a:pt x="677222" y="130148"/>
                  </a:lnTo>
                  <a:lnTo>
                    <a:pt x="644872" y="97798"/>
                  </a:lnTo>
                  <a:lnTo>
                    <a:pt x="608904" y="69428"/>
                  </a:lnTo>
                  <a:lnTo>
                    <a:pt x="569681" y="45402"/>
                  </a:lnTo>
                  <a:lnTo>
                    <a:pt x="527567" y="26083"/>
                  </a:lnTo>
                  <a:lnTo>
                    <a:pt x="482925" y="11834"/>
                  </a:lnTo>
                  <a:lnTo>
                    <a:pt x="436118" y="3019"/>
                  </a:lnTo>
                  <a:lnTo>
                    <a:pt x="387510" y="0"/>
                  </a:lnTo>
                  <a:close/>
                </a:path>
              </a:pathLst>
            </a:custGeom>
            <a:solidFill>
              <a:srgbClr val="1F2C8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993139" y="1376171"/>
            <a:ext cx="9522460" cy="439356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50000"/>
              </a:lnSpc>
              <a:spcBef>
                <a:spcPts val="100"/>
              </a:spcBef>
              <a:buAutoNum type="alphaLcParenR"/>
              <a:tabLst>
                <a:tab pos="297180" algn="l"/>
              </a:tabLst>
            </a:pPr>
            <a:r>
              <a:rPr sz="2000" b="1" spc="-10" dirty="0">
                <a:latin typeface="Times New Roman"/>
                <a:cs typeface="Times New Roman"/>
              </a:rPr>
              <a:t>Grouping </a:t>
            </a:r>
            <a:r>
              <a:rPr sz="2000" b="1" spc="-5" dirty="0">
                <a:latin typeface="Times New Roman"/>
                <a:cs typeface="Times New Roman"/>
              </a:rPr>
              <a:t>Method: </a:t>
            </a:r>
            <a:r>
              <a:rPr sz="2000" dirty="0">
                <a:latin typeface="Times New Roman"/>
                <a:cs typeface="Times New Roman"/>
              </a:rPr>
              <a:t>The </a:t>
            </a:r>
            <a:r>
              <a:rPr sz="2000" spc="-5" dirty="0">
                <a:latin typeface="Times New Roman"/>
                <a:cs typeface="Times New Roman"/>
              </a:rPr>
              <a:t>easiest </a:t>
            </a:r>
            <a:r>
              <a:rPr sz="2000" dirty="0">
                <a:latin typeface="Times New Roman"/>
                <a:cs typeface="Times New Roman"/>
              </a:rPr>
              <a:t>way </a:t>
            </a:r>
            <a:r>
              <a:rPr sz="2000" spc="-5" dirty="0">
                <a:latin typeface="Times New Roman"/>
                <a:cs typeface="Times New Roman"/>
              </a:rPr>
              <a:t>to analyze nominal data is </a:t>
            </a:r>
            <a:r>
              <a:rPr sz="2000" dirty="0">
                <a:latin typeface="Times New Roman"/>
                <a:cs typeface="Times New Roman"/>
              </a:rPr>
              <a:t>by </a:t>
            </a:r>
            <a:r>
              <a:rPr sz="2000" spc="-5" dirty="0">
                <a:latin typeface="Times New Roman"/>
                <a:cs typeface="Times New Roman"/>
              </a:rPr>
              <a:t>grouping the variables 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into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categories,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and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for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each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category,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the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mode,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frequencies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and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percentages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can</a:t>
            </a:r>
            <a:r>
              <a:rPr sz="2000" dirty="0">
                <a:latin typeface="Times New Roman"/>
                <a:cs typeface="Times New Roman"/>
              </a:rPr>
              <a:t> be 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calculated. Such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data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can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then</a:t>
            </a:r>
            <a:r>
              <a:rPr sz="2000" dirty="0">
                <a:latin typeface="Times New Roman"/>
                <a:cs typeface="Times New Roman"/>
              </a:rPr>
              <a:t> be</a:t>
            </a:r>
            <a:r>
              <a:rPr sz="2000" spc="-5" dirty="0">
                <a:latin typeface="Times New Roman"/>
                <a:cs typeface="Times New Roman"/>
              </a:rPr>
              <a:t> presented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visually,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such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as </a:t>
            </a:r>
            <a:r>
              <a:rPr sz="2000" dirty="0">
                <a:latin typeface="Times New Roman"/>
                <a:cs typeface="Times New Roman"/>
              </a:rPr>
              <a:t>by </a:t>
            </a:r>
            <a:r>
              <a:rPr sz="2000" spc="-5" dirty="0">
                <a:latin typeface="Times New Roman"/>
                <a:cs typeface="Times New Roman"/>
              </a:rPr>
              <a:t>using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</a:t>
            </a:r>
            <a:r>
              <a:rPr sz="2000" spc="-5" dirty="0">
                <a:latin typeface="Times New Roman"/>
                <a:cs typeface="Times New Roman"/>
              </a:rPr>
              <a:t> pie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chart.</a:t>
            </a:r>
            <a:endParaRPr sz="2000">
              <a:latin typeface="Times New Roman"/>
              <a:cs typeface="Times New Roman"/>
            </a:endParaRPr>
          </a:p>
          <a:p>
            <a:pPr marL="12700" marR="5080" algn="just">
              <a:lnSpc>
                <a:spcPct val="150000"/>
              </a:lnSpc>
              <a:spcBef>
                <a:spcPts val="985"/>
              </a:spcBef>
              <a:buAutoNum type="alphaLcParenR"/>
              <a:tabLst>
                <a:tab pos="327025" algn="l"/>
              </a:tabLst>
            </a:pPr>
            <a:r>
              <a:rPr sz="2000" b="1" spc="-5" dirty="0">
                <a:latin typeface="Times New Roman"/>
                <a:cs typeface="Times New Roman"/>
              </a:rPr>
              <a:t>Hypothesis </a:t>
            </a:r>
            <a:r>
              <a:rPr sz="2000" b="1" spc="-30" dirty="0">
                <a:latin typeface="Times New Roman"/>
                <a:cs typeface="Times New Roman"/>
              </a:rPr>
              <a:t>Testing: </a:t>
            </a:r>
            <a:r>
              <a:rPr sz="2000" dirty="0">
                <a:latin typeface="Times New Roman"/>
                <a:cs typeface="Times New Roman"/>
              </a:rPr>
              <a:t>For </a:t>
            </a:r>
            <a:r>
              <a:rPr sz="2000" spc="-5" dirty="0">
                <a:latin typeface="Times New Roman"/>
                <a:cs typeface="Times New Roman"/>
              </a:rPr>
              <a:t>nominal data, hypothesis </a:t>
            </a:r>
            <a:r>
              <a:rPr sz="2000" spc="-10" dirty="0">
                <a:latin typeface="Times New Roman"/>
                <a:cs typeface="Times New Roman"/>
              </a:rPr>
              <a:t>testing </a:t>
            </a:r>
            <a:r>
              <a:rPr sz="2000" spc="-5" dirty="0">
                <a:latin typeface="Times New Roman"/>
                <a:cs typeface="Times New Roman"/>
              </a:rPr>
              <a:t>can </a:t>
            </a:r>
            <a:r>
              <a:rPr sz="2000" dirty="0">
                <a:latin typeface="Times New Roman"/>
                <a:cs typeface="Times New Roman"/>
              </a:rPr>
              <a:t>be </a:t>
            </a:r>
            <a:r>
              <a:rPr sz="2000" spc="-5" dirty="0">
                <a:latin typeface="Times New Roman"/>
                <a:cs typeface="Times New Roman"/>
              </a:rPr>
              <a:t>carried </a:t>
            </a:r>
            <a:r>
              <a:rPr sz="2000" dirty="0">
                <a:latin typeface="Times New Roman"/>
                <a:cs typeface="Times New Roman"/>
              </a:rPr>
              <a:t>out </a:t>
            </a:r>
            <a:r>
              <a:rPr sz="2000" spc="-5" dirty="0">
                <a:latin typeface="Times New Roman"/>
                <a:cs typeface="Times New Roman"/>
              </a:rPr>
              <a:t>using </a:t>
            </a:r>
            <a:r>
              <a:rPr sz="2000" dirty="0">
                <a:latin typeface="Times New Roman"/>
                <a:cs typeface="Times New Roman"/>
              </a:rPr>
              <a:t>non- 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parametric </a:t>
            </a:r>
            <a:r>
              <a:rPr sz="2000" spc="-5" dirty="0">
                <a:latin typeface="Times New Roman"/>
                <a:cs typeface="Times New Roman"/>
              </a:rPr>
              <a:t>tests such as the chi square test. </a:t>
            </a:r>
            <a:r>
              <a:rPr sz="2000" dirty="0">
                <a:latin typeface="Times New Roman"/>
                <a:cs typeface="Times New Roman"/>
              </a:rPr>
              <a:t>The </a:t>
            </a:r>
            <a:r>
              <a:rPr sz="2000" spc="-5" dirty="0">
                <a:latin typeface="Times New Roman"/>
                <a:cs typeface="Times New Roman"/>
              </a:rPr>
              <a:t>chi-squared test </a:t>
            </a:r>
            <a:r>
              <a:rPr sz="2000" spc="-10" dirty="0">
                <a:latin typeface="Times New Roman"/>
                <a:cs typeface="Times New Roman"/>
              </a:rPr>
              <a:t>aims </a:t>
            </a:r>
            <a:r>
              <a:rPr sz="2000" spc="-5" dirty="0">
                <a:latin typeface="Times New Roman"/>
                <a:cs typeface="Times New Roman"/>
              </a:rPr>
              <a:t>to determine whether 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there</a:t>
            </a:r>
            <a:r>
              <a:rPr sz="2000" spc="114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is</a:t>
            </a:r>
            <a:r>
              <a:rPr sz="2000" spc="114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</a:t>
            </a:r>
            <a:r>
              <a:rPr sz="2000" spc="114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significant</a:t>
            </a:r>
            <a:r>
              <a:rPr sz="2000" spc="114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difference</a:t>
            </a:r>
            <a:r>
              <a:rPr sz="2000" spc="1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between</a:t>
            </a:r>
            <a:r>
              <a:rPr sz="2000" spc="114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the</a:t>
            </a:r>
            <a:r>
              <a:rPr sz="2000" spc="1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expected</a:t>
            </a:r>
            <a:r>
              <a:rPr sz="2000" spc="1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frequency</a:t>
            </a:r>
            <a:r>
              <a:rPr sz="2000" spc="114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and</a:t>
            </a:r>
            <a:r>
              <a:rPr sz="2000" spc="1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the</a:t>
            </a:r>
            <a:r>
              <a:rPr sz="2000" spc="1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observed</a:t>
            </a:r>
            <a:r>
              <a:rPr sz="2000" spc="114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frequency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the given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values.</a:t>
            </a:r>
            <a:endParaRPr sz="2000">
              <a:latin typeface="Times New Roman"/>
              <a:cs typeface="Times New Roman"/>
            </a:endParaRPr>
          </a:p>
          <a:p>
            <a:pPr marL="12700" marR="5080" algn="just">
              <a:lnSpc>
                <a:spcPct val="150000"/>
              </a:lnSpc>
              <a:spcBef>
                <a:spcPts val="1005"/>
              </a:spcBef>
              <a:buAutoNum type="alphaLcParenR"/>
              <a:tabLst>
                <a:tab pos="306705" algn="l"/>
              </a:tabLst>
            </a:pPr>
            <a:r>
              <a:rPr sz="2000" b="1" spc="-5" dirty="0">
                <a:latin typeface="Times New Roman"/>
                <a:cs typeface="Times New Roman"/>
              </a:rPr>
              <a:t>Logistic </a:t>
            </a:r>
            <a:r>
              <a:rPr sz="2000" b="1" spc="-10" dirty="0">
                <a:latin typeface="Times New Roman"/>
                <a:cs typeface="Times New Roman"/>
              </a:rPr>
              <a:t>Regression: </a:t>
            </a:r>
            <a:r>
              <a:rPr sz="2000" dirty="0">
                <a:latin typeface="Times New Roman"/>
                <a:cs typeface="Times New Roman"/>
              </a:rPr>
              <a:t>The </a:t>
            </a:r>
            <a:r>
              <a:rPr sz="2000" spc="-5" dirty="0">
                <a:latin typeface="Times New Roman"/>
                <a:cs typeface="Times New Roman"/>
              </a:rPr>
              <a:t>more sophisticated analysis approaches include binomial and 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multinomial logistic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regression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models.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12192000" cy="3467100"/>
            </a:xfrm>
            <a:custGeom>
              <a:avLst/>
              <a:gdLst/>
              <a:ahLst/>
              <a:cxnLst/>
              <a:rect l="l" t="t" r="r" b="b"/>
              <a:pathLst>
                <a:path w="12192000" h="3467100">
                  <a:moveTo>
                    <a:pt x="0" y="3466699"/>
                  </a:moveTo>
                  <a:lnTo>
                    <a:pt x="0" y="0"/>
                  </a:lnTo>
                  <a:lnTo>
                    <a:pt x="12191998" y="0"/>
                  </a:lnTo>
                  <a:lnTo>
                    <a:pt x="12191998" y="3466699"/>
                  </a:lnTo>
                  <a:lnTo>
                    <a:pt x="0" y="3466699"/>
                  </a:lnTo>
                  <a:close/>
                </a:path>
              </a:pathLst>
            </a:custGeom>
            <a:solidFill>
              <a:srgbClr val="F5CDC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443345" y="420493"/>
              <a:ext cx="11305540" cy="6026785"/>
            </a:xfrm>
            <a:custGeom>
              <a:avLst/>
              <a:gdLst/>
              <a:ahLst/>
              <a:cxnLst/>
              <a:rect l="l" t="t" r="r" b="b"/>
              <a:pathLst>
                <a:path w="11305540" h="6026785">
                  <a:moveTo>
                    <a:pt x="11305308" y="0"/>
                  </a:moveTo>
                  <a:lnTo>
                    <a:pt x="0" y="0"/>
                  </a:lnTo>
                  <a:lnTo>
                    <a:pt x="0" y="6026726"/>
                  </a:lnTo>
                  <a:lnTo>
                    <a:pt x="11305308" y="6026726"/>
                  </a:lnTo>
                  <a:lnTo>
                    <a:pt x="11305308" y="0"/>
                  </a:lnTo>
                  <a:close/>
                </a:path>
              </a:pathLst>
            </a:custGeom>
            <a:solidFill>
              <a:srgbClr val="FDFA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9353550" y="4000041"/>
              <a:ext cx="2838450" cy="2858135"/>
            </a:xfrm>
            <a:custGeom>
              <a:avLst/>
              <a:gdLst/>
              <a:ahLst/>
              <a:cxnLst/>
              <a:rect l="l" t="t" r="r" b="b"/>
              <a:pathLst>
                <a:path w="2838450" h="2858134">
                  <a:moveTo>
                    <a:pt x="2838450" y="0"/>
                  </a:moveTo>
                  <a:lnTo>
                    <a:pt x="2559559" y="14074"/>
                  </a:lnTo>
                  <a:lnTo>
                    <a:pt x="2511742" y="19334"/>
                  </a:lnTo>
                  <a:lnTo>
                    <a:pt x="2464167" y="25378"/>
                  </a:lnTo>
                  <a:lnTo>
                    <a:pt x="2416840" y="32201"/>
                  </a:lnTo>
                  <a:lnTo>
                    <a:pt x="2369766" y="39794"/>
                  </a:lnTo>
                  <a:lnTo>
                    <a:pt x="2322954" y="48152"/>
                  </a:lnTo>
                  <a:lnTo>
                    <a:pt x="2276410" y="57268"/>
                  </a:lnTo>
                  <a:lnTo>
                    <a:pt x="2230139" y="67135"/>
                  </a:lnTo>
                  <a:lnTo>
                    <a:pt x="2184150" y="77747"/>
                  </a:lnTo>
                  <a:lnTo>
                    <a:pt x="2138447" y="89097"/>
                  </a:lnTo>
                  <a:lnTo>
                    <a:pt x="2093039" y="101179"/>
                  </a:lnTo>
                  <a:lnTo>
                    <a:pt x="2047932" y="113985"/>
                  </a:lnTo>
                  <a:lnTo>
                    <a:pt x="2003132" y="127510"/>
                  </a:lnTo>
                  <a:lnTo>
                    <a:pt x="1958646" y="141746"/>
                  </a:lnTo>
                  <a:lnTo>
                    <a:pt x="1914481" y="156686"/>
                  </a:lnTo>
                  <a:lnTo>
                    <a:pt x="1870642" y="172326"/>
                  </a:lnTo>
                  <a:lnTo>
                    <a:pt x="1827138" y="188656"/>
                  </a:lnTo>
                  <a:lnTo>
                    <a:pt x="1783974" y="205672"/>
                  </a:lnTo>
                  <a:lnTo>
                    <a:pt x="1741157" y="223367"/>
                  </a:lnTo>
                  <a:lnTo>
                    <a:pt x="1698694" y="241733"/>
                  </a:lnTo>
                  <a:lnTo>
                    <a:pt x="1656591" y="260764"/>
                  </a:lnTo>
                  <a:lnTo>
                    <a:pt x="1614856" y="280454"/>
                  </a:lnTo>
                  <a:lnTo>
                    <a:pt x="1573493" y="300796"/>
                  </a:lnTo>
                  <a:lnTo>
                    <a:pt x="1532511" y="321783"/>
                  </a:lnTo>
                  <a:lnTo>
                    <a:pt x="1491916" y="343408"/>
                  </a:lnTo>
                  <a:lnTo>
                    <a:pt x="1451715" y="365666"/>
                  </a:lnTo>
                  <a:lnTo>
                    <a:pt x="1411913" y="388549"/>
                  </a:lnTo>
                  <a:lnTo>
                    <a:pt x="1372518" y="412051"/>
                  </a:lnTo>
                  <a:lnTo>
                    <a:pt x="1333537" y="436165"/>
                  </a:lnTo>
                  <a:lnTo>
                    <a:pt x="1294975" y="460885"/>
                  </a:lnTo>
                  <a:lnTo>
                    <a:pt x="1256840" y="486203"/>
                  </a:lnTo>
                  <a:lnTo>
                    <a:pt x="1219139" y="512114"/>
                  </a:lnTo>
                  <a:lnTo>
                    <a:pt x="1181877" y="538610"/>
                  </a:lnTo>
                  <a:lnTo>
                    <a:pt x="1145062" y="565686"/>
                  </a:lnTo>
                  <a:lnTo>
                    <a:pt x="1108699" y="593334"/>
                  </a:lnTo>
                  <a:lnTo>
                    <a:pt x="1072797" y="621547"/>
                  </a:lnTo>
                  <a:lnTo>
                    <a:pt x="1037361" y="650320"/>
                  </a:lnTo>
                  <a:lnTo>
                    <a:pt x="1002397" y="679645"/>
                  </a:lnTo>
                  <a:lnTo>
                    <a:pt x="967914" y="709517"/>
                  </a:lnTo>
                  <a:lnTo>
                    <a:pt x="933916" y="739927"/>
                  </a:lnTo>
                  <a:lnTo>
                    <a:pt x="900412" y="770870"/>
                  </a:lnTo>
                  <a:lnTo>
                    <a:pt x="867407" y="802339"/>
                  </a:lnTo>
                  <a:lnTo>
                    <a:pt x="834908" y="834328"/>
                  </a:lnTo>
                  <a:lnTo>
                    <a:pt x="802922" y="866829"/>
                  </a:lnTo>
                  <a:lnTo>
                    <a:pt x="771455" y="899837"/>
                  </a:lnTo>
                  <a:lnTo>
                    <a:pt x="740514" y="933344"/>
                  </a:lnTo>
                  <a:lnTo>
                    <a:pt x="710106" y="967344"/>
                  </a:lnTo>
                  <a:lnTo>
                    <a:pt x="680237" y="1001830"/>
                  </a:lnTo>
                  <a:lnTo>
                    <a:pt x="650914" y="1036795"/>
                  </a:lnTo>
                  <a:lnTo>
                    <a:pt x="622143" y="1072234"/>
                  </a:lnTo>
                  <a:lnTo>
                    <a:pt x="593931" y="1108139"/>
                  </a:lnTo>
                  <a:lnTo>
                    <a:pt x="566286" y="1144504"/>
                  </a:lnTo>
                  <a:lnTo>
                    <a:pt x="539212" y="1181322"/>
                  </a:lnTo>
                  <a:lnTo>
                    <a:pt x="512718" y="1218587"/>
                  </a:lnTo>
                  <a:lnTo>
                    <a:pt x="486809" y="1256291"/>
                  </a:lnTo>
                  <a:lnTo>
                    <a:pt x="461492" y="1294429"/>
                  </a:lnTo>
                  <a:lnTo>
                    <a:pt x="436774" y="1332993"/>
                  </a:lnTo>
                  <a:lnTo>
                    <a:pt x="412662" y="1371978"/>
                  </a:lnTo>
                  <a:lnTo>
                    <a:pt x="389162" y="1411376"/>
                  </a:lnTo>
                  <a:lnTo>
                    <a:pt x="366281" y="1451180"/>
                  </a:lnTo>
                  <a:lnTo>
                    <a:pt x="344024" y="1491385"/>
                  </a:lnTo>
                  <a:lnTo>
                    <a:pt x="322400" y="1531983"/>
                  </a:lnTo>
                  <a:lnTo>
                    <a:pt x="301415" y="1572968"/>
                  </a:lnTo>
                  <a:lnTo>
                    <a:pt x="281075" y="1614333"/>
                  </a:lnTo>
                  <a:lnTo>
                    <a:pt x="261386" y="1656072"/>
                  </a:lnTo>
                  <a:lnTo>
                    <a:pt x="242357" y="1698178"/>
                  </a:lnTo>
                  <a:lnTo>
                    <a:pt x="223992" y="1740644"/>
                  </a:lnTo>
                  <a:lnTo>
                    <a:pt x="206299" y="1783464"/>
                  </a:lnTo>
                  <a:lnTo>
                    <a:pt x="189284" y="1826631"/>
                  </a:lnTo>
                  <a:lnTo>
                    <a:pt x="172955" y="1870138"/>
                  </a:lnTo>
                  <a:lnTo>
                    <a:pt x="157316" y="1913980"/>
                  </a:lnTo>
                  <a:lnTo>
                    <a:pt x="142377" y="1958149"/>
                  </a:lnTo>
                  <a:lnTo>
                    <a:pt x="128142" y="2002638"/>
                  </a:lnTo>
                  <a:lnTo>
                    <a:pt x="114618" y="2047441"/>
                  </a:lnTo>
                  <a:lnTo>
                    <a:pt x="101813" y="2092552"/>
                  </a:lnTo>
                  <a:lnTo>
                    <a:pt x="89733" y="2137963"/>
                  </a:lnTo>
                  <a:lnTo>
                    <a:pt x="78383" y="2183669"/>
                  </a:lnTo>
                  <a:lnTo>
                    <a:pt x="67772" y="2229662"/>
                  </a:lnTo>
                  <a:lnTo>
                    <a:pt x="57906" y="2275936"/>
                  </a:lnTo>
                  <a:lnTo>
                    <a:pt x="48790" y="2322484"/>
                  </a:lnTo>
                  <a:lnTo>
                    <a:pt x="40433" y="2369299"/>
                  </a:lnTo>
                  <a:lnTo>
                    <a:pt x="32840" y="2416376"/>
                  </a:lnTo>
                  <a:lnTo>
                    <a:pt x="26018" y="2463707"/>
                  </a:lnTo>
                  <a:lnTo>
                    <a:pt x="19974" y="2511286"/>
                  </a:lnTo>
                  <a:lnTo>
                    <a:pt x="14715" y="2559106"/>
                  </a:lnTo>
                  <a:lnTo>
                    <a:pt x="10246" y="2607160"/>
                  </a:lnTo>
                  <a:lnTo>
                    <a:pt x="6575" y="2655442"/>
                  </a:lnTo>
                  <a:lnTo>
                    <a:pt x="3708" y="2703946"/>
                  </a:lnTo>
                  <a:lnTo>
                    <a:pt x="1652" y="2752664"/>
                  </a:lnTo>
                  <a:lnTo>
                    <a:pt x="414" y="2801590"/>
                  </a:lnTo>
                  <a:lnTo>
                    <a:pt x="0" y="2857957"/>
                  </a:lnTo>
                  <a:lnTo>
                    <a:pt x="867444" y="2857957"/>
                  </a:lnTo>
                  <a:lnTo>
                    <a:pt x="877539" y="2657567"/>
                  </a:lnTo>
                  <a:lnTo>
                    <a:pt x="883013" y="2609353"/>
                  </a:lnTo>
                  <a:lnTo>
                    <a:pt x="889627" y="2561485"/>
                  </a:lnTo>
                  <a:lnTo>
                    <a:pt x="897367" y="2513977"/>
                  </a:lnTo>
                  <a:lnTo>
                    <a:pt x="906218" y="2466845"/>
                  </a:lnTo>
                  <a:lnTo>
                    <a:pt x="916168" y="2420102"/>
                  </a:lnTo>
                  <a:lnTo>
                    <a:pt x="927201" y="2373762"/>
                  </a:lnTo>
                  <a:lnTo>
                    <a:pt x="939304" y="2327841"/>
                  </a:lnTo>
                  <a:lnTo>
                    <a:pt x="952463" y="2282352"/>
                  </a:lnTo>
                  <a:lnTo>
                    <a:pt x="966665" y="2237310"/>
                  </a:lnTo>
                  <a:lnTo>
                    <a:pt x="981894" y="2192729"/>
                  </a:lnTo>
                  <a:lnTo>
                    <a:pt x="998137" y="2148624"/>
                  </a:lnTo>
                  <a:lnTo>
                    <a:pt x="1015381" y="2105009"/>
                  </a:lnTo>
                  <a:lnTo>
                    <a:pt x="1033610" y="2061899"/>
                  </a:lnTo>
                  <a:lnTo>
                    <a:pt x="1052812" y="2019307"/>
                  </a:lnTo>
                  <a:lnTo>
                    <a:pt x="1072972" y="1977248"/>
                  </a:lnTo>
                  <a:lnTo>
                    <a:pt x="1094077" y="1935737"/>
                  </a:lnTo>
                  <a:lnTo>
                    <a:pt x="1116111" y="1894787"/>
                  </a:lnTo>
                  <a:lnTo>
                    <a:pt x="1139062" y="1854414"/>
                  </a:lnTo>
                  <a:lnTo>
                    <a:pt x="1162915" y="1814631"/>
                  </a:lnTo>
                  <a:lnTo>
                    <a:pt x="1187657" y="1775454"/>
                  </a:lnTo>
                  <a:lnTo>
                    <a:pt x="1213273" y="1736896"/>
                  </a:lnTo>
                  <a:lnTo>
                    <a:pt x="1239749" y="1698972"/>
                  </a:lnTo>
                  <a:lnTo>
                    <a:pt x="1267072" y="1661695"/>
                  </a:lnTo>
                  <a:lnTo>
                    <a:pt x="1295228" y="1625082"/>
                  </a:lnTo>
                  <a:lnTo>
                    <a:pt x="1324202" y="1589145"/>
                  </a:lnTo>
                  <a:lnTo>
                    <a:pt x="1353981" y="1553900"/>
                  </a:lnTo>
                  <a:lnTo>
                    <a:pt x="1384550" y="1519360"/>
                  </a:lnTo>
                  <a:lnTo>
                    <a:pt x="1415896" y="1485540"/>
                  </a:lnTo>
                  <a:lnTo>
                    <a:pt x="1448005" y="1452455"/>
                  </a:lnTo>
                  <a:lnTo>
                    <a:pt x="1480862" y="1420118"/>
                  </a:lnTo>
                  <a:lnTo>
                    <a:pt x="1514454" y="1388545"/>
                  </a:lnTo>
                  <a:lnTo>
                    <a:pt x="1548767" y="1357749"/>
                  </a:lnTo>
                  <a:lnTo>
                    <a:pt x="1583787" y="1327745"/>
                  </a:lnTo>
                  <a:lnTo>
                    <a:pt x="1619500" y="1298547"/>
                  </a:lnTo>
                  <a:lnTo>
                    <a:pt x="1655891" y="1270170"/>
                  </a:lnTo>
                  <a:lnTo>
                    <a:pt x="1692948" y="1242629"/>
                  </a:lnTo>
                  <a:lnTo>
                    <a:pt x="1730655" y="1215936"/>
                  </a:lnTo>
                  <a:lnTo>
                    <a:pt x="1769000" y="1190107"/>
                  </a:lnTo>
                  <a:lnTo>
                    <a:pt x="1807968" y="1165157"/>
                  </a:lnTo>
                  <a:lnTo>
                    <a:pt x="1847544" y="1141099"/>
                  </a:lnTo>
                  <a:lnTo>
                    <a:pt x="1887716" y="1117948"/>
                  </a:lnTo>
                  <a:lnTo>
                    <a:pt x="1928469" y="1095718"/>
                  </a:lnTo>
                  <a:lnTo>
                    <a:pt x="1969789" y="1074424"/>
                  </a:lnTo>
                  <a:lnTo>
                    <a:pt x="2011662" y="1054080"/>
                  </a:lnTo>
                  <a:lnTo>
                    <a:pt x="2054075" y="1034701"/>
                  </a:lnTo>
                  <a:lnTo>
                    <a:pt x="2097013" y="1016300"/>
                  </a:lnTo>
                  <a:lnTo>
                    <a:pt x="2140462" y="998893"/>
                  </a:lnTo>
                  <a:lnTo>
                    <a:pt x="2184409" y="982493"/>
                  </a:lnTo>
                  <a:lnTo>
                    <a:pt x="2228839" y="967115"/>
                  </a:lnTo>
                  <a:lnTo>
                    <a:pt x="2273738" y="952774"/>
                  </a:lnTo>
                  <a:lnTo>
                    <a:pt x="2319093" y="939483"/>
                  </a:lnTo>
                  <a:lnTo>
                    <a:pt x="2364889" y="927257"/>
                  </a:lnTo>
                  <a:lnTo>
                    <a:pt x="2411113" y="916111"/>
                  </a:lnTo>
                  <a:lnTo>
                    <a:pt x="2457750" y="906058"/>
                  </a:lnTo>
                  <a:lnTo>
                    <a:pt x="2504787" y="897114"/>
                  </a:lnTo>
                  <a:lnTo>
                    <a:pt x="2552210" y="889292"/>
                  </a:lnTo>
                  <a:lnTo>
                    <a:pt x="2600004" y="882608"/>
                  </a:lnTo>
                  <a:lnTo>
                    <a:pt x="2648157" y="877074"/>
                  </a:lnTo>
                  <a:lnTo>
                    <a:pt x="2838450" y="867378"/>
                  </a:lnTo>
                  <a:lnTo>
                    <a:pt x="2838450" y="0"/>
                  </a:lnTo>
                  <a:close/>
                </a:path>
              </a:pathLst>
            </a:custGeom>
            <a:solidFill>
              <a:srgbClr val="AAC3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221371" y="4867733"/>
              <a:ext cx="1971039" cy="1990725"/>
            </a:xfrm>
            <a:custGeom>
              <a:avLst/>
              <a:gdLst/>
              <a:ahLst/>
              <a:cxnLst/>
              <a:rect l="l" t="t" r="r" b="b"/>
              <a:pathLst>
                <a:path w="1971040" h="1990725">
                  <a:moveTo>
                    <a:pt x="1970627" y="0"/>
                  </a:moveTo>
                  <a:lnTo>
                    <a:pt x="1780373" y="9695"/>
                  </a:lnTo>
                  <a:lnTo>
                    <a:pt x="1732230" y="15227"/>
                  </a:lnTo>
                  <a:lnTo>
                    <a:pt x="1684445" y="21911"/>
                  </a:lnTo>
                  <a:lnTo>
                    <a:pt x="1637031" y="29731"/>
                  </a:lnTo>
                  <a:lnTo>
                    <a:pt x="1590003" y="38674"/>
                  </a:lnTo>
                  <a:lnTo>
                    <a:pt x="1543375" y="48725"/>
                  </a:lnTo>
                  <a:lnTo>
                    <a:pt x="1497160" y="59869"/>
                  </a:lnTo>
                  <a:lnTo>
                    <a:pt x="1451372" y="72093"/>
                  </a:lnTo>
                  <a:lnTo>
                    <a:pt x="1406026" y="85382"/>
                  </a:lnTo>
                  <a:lnTo>
                    <a:pt x="1361135" y="99721"/>
                  </a:lnTo>
                  <a:lnTo>
                    <a:pt x="1316713" y="115097"/>
                  </a:lnTo>
                  <a:lnTo>
                    <a:pt x="1272775" y="131494"/>
                  </a:lnTo>
                  <a:lnTo>
                    <a:pt x="1229334" y="148899"/>
                  </a:lnTo>
                  <a:lnTo>
                    <a:pt x="1186405" y="167297"/>
                  </a:lnTo>
                  <a:lnTo>
                    <a:pt x="1144000" y="186673"/>
                  </a:lnTo>
                  <a:lnTo>
                    <a:pt x="1102135" y="207014"/>
                  </a:lnTo>
                  <a:lnTo>
                    <a:pt x="1060822" y="228305"/>
                  </a:lnTo>
                  <a:lnTo>
                    <a:pt x="1020077" y="250531"/>
                  </a:lnTo>
                  <a:lnTo>
                    <a:pt x="979913" y="273678"/>
                  </a:lnTo>
                  <a:lnTo>
                    <a:pt x="940344" y="297732"/>
                  </a:lnTo>
                  <a:lnTo>
                    <a:pt x="901384" y="322679"/>
                  </a:lnTo>
                  <a:lnTo>
                    <a:pt x="863047" y="348504"/>
                  </a:lnTo>
                  <a:lnTo>
                    <a:pt x="825346" y="375192"/>
                  </a:lnTo>
                  <a:lnTo>
                    <a:pt x="788297" y="402729"/>
                  </a:lnTo>
                  <a:lnTo>
                    <a:pt x="751912" y="431102"/>
                  </a:lnTo>
                  <a:lnTo>
                    <a:pt x="716206" y="460295"/>
                  </a:lnTo>
                  <a:lnTo>
                    <a:pt x="681193" y="490294"/>
                  </a:lnTo>
                  <a:lnTo>
                    <a:pt x="646887" y="521085"/>
                  </a:lnTo>
                  <a:lnTo>
                    <a:pt x="613301" y="552654"/>
                  </a:lnTo>
                  <a:lnTo>
                    <a:pt x="580450" y="584985"/>
                  </a:lnTo>
                  <a:lnTo>
                    <a:pt x="548347" y="618065"/>
                  </a:lnTo>
                  <a:lnTo>
                    <a:pt x="517007" y="651880"/>
                  </a:lnTo>
                  <a:lnTo>
                    <a:pt x="486444" y="686414"/>
                  </a:lnTo>
                  <a:lnTo>
                    <a:pt x="456671" y="721654"/>
                  </a:lnTo>
                  <a:lnTo>
                    <a:pt x="427702" y="757585"/>
                  </a:lnTo>
                  <a:lnTo>
                    <a:pt x="399552" y="794193"/>
                  </a:lnTo>
                  <a:lnTo>
                    <a:pt x="372234" y="831464"/>
                  </a:lnTo>
                  <a:lnTo>
                    <a:pt x="345763" y="869382"/>
                  </a:lnTo>
                  <a:lnTo>
                    <a:pt x="320152" y="907934"/>
                  </a:lnTo>
                  <a:lnTo>
                    <a:pt x="295415" y="947105"/>
                  </a:lnTo>
                  <a:lnTo>
                    <a:pt x="271566" y="986882"/>
                  </a:lnTo>
                  <a:lnTo>
                    <a:pt x="248620" y="1027249"/>
                  </a:lnTo>
                  <a:lnTo>
                    <a:pt x="226589" y="1068192"/>
                  </a:lnTo>
                  <a:lnTo>
                    <a:pt x="205489" y="1109696"/>
                  </a:lnTo>
                  <a:lnTo>
                    <a:pt x="185333" y="1151749"/>
                  </a:lnTo>
                  <a:lnTo>
                    <a:pt x="166135" y="1194334"/>
                  </a:lnTo>
                  <a:lnTo>
                    <a:pt x="147909" y="1237438"/>
                  </a:lnTo>
                  <a:lnTo>
                    <a:pt x="130668" y="1281046"/>
                  </a:lnTo>
                  <a:lnTo>
                    <a:pt x="114428" y="1325144"/>
                  </a:lnTo>
                  <a:lnTo>
                    <a:pt x="99202" y="1369718"/>
                  </a:lnTo>
                  <a:lnTo>
                    <a:pt x="85003" y="1414753"/>
                  </a:lnTo>
                  <a:lnTo>
                    <a:pt x="71847" y="1460234"/>
                  </a:lnTo>
                  <a:lnTo>
                    <a:pt x="59746" y="1506148"/>
                  </a:lnTo>
                  <a:lnTo>
                    <a:pt x="48715" y="1552481"/>
                  </a:lnTo>
                  <a:lnTo>
                    <a:pt x="38767" y="1599216"/>
                  </a:lnTo>
                  <a:lnTo>
                    <a:pt x="29917" y="1646342"/>
                  </a:lnTo>
                  <a:lnTo>
                    <a:pt x="22179" y="1693842"/>
                  </a:lnTo>
                  <a:lnTo>
                    <a:pt x="15566" y="1741702"/>
                  </a:lnTo>
                  <a:lnTo>
                    <a:pt x="10093" y="1789909"/>
                  </a:lnTo>
                  <a:lnTo>
                    <a:pt x="0" y="1990266"/>
                  </a:lnTo>
                  <a:lnTo>
                    <a:pt x="1970627" y="1990266"/>
                  </a:lnTo>
                  <a:lnTo>
                    <a:pt x="1970627" y="0"/>
                  </a:lnTo>
                  <a:close/>
                </a:path>
              </a:pathLst>
            </a:custGeom>
            <a:solidFill>
              <a:srgbClr val="F5CDC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1188550" y="5844982"/>
              <a:ext cx="1003935" cy="1013460"/>
            </a:xfrm>
            <a:custGeom>
              <a:avLst/>
              <a:gdLst/>
              <a:ahLst/>
              <a:cxnLst/>
              <a:rect l="l" t="t" r="r" b="b"/>
              <a:pathLst>
                <a:path w="1003934" h="1013459">
                  <a:moveTo>
                    <a:pt x="1003448" y="0"/>
                  </a:moveTo>
                  <a:lnTo>
                    <a:pt x="912785" y="4634"/>
                  </a:lnTo>
                  <a:lnTo>
                    <a:pt x="863878" y="10875"/>
                  </a:lnTo>
                  <a:lnTo>
                    <a:pt x="815696" y="19437"/>
                  </a:lnTo>
                  <a:lnTo>
                    <a:pt x="768299" y="30263"/>
                  </a:lnTo>
                  <a:lnTo>
                    <a:pt x="721746" y="43292"/>
                  </a:lnTo>
                  <a:lnTo>
                    <a:pt x="676096" y="58467"/>
                  </a:lnTo>
                  <a:lnTo>
                    <a:pt x="631408" y="75727"/>
                  </a:lnTo>
                  <a:lnTo>
                    <a:pt x="587742" y="95013"/>
                  </a:lnTo>
                  <a:lnTo>
                    <a:pt x="545156" y="116267"/>
                  </a:lnTo>
                  <a:lnTo>
                    <a:pt x="503710" y="139430"/>
                  </a:lnTo>
                  <a:lnTo>
                    <a:pt x="463463" y="164441"/>
                  </a:lnTo>
                  <a:lnTo>
                    <a:pt x="424473" y="191243"/>
                  </a:lnTo>
                  <a:lnTo>
                    <a:pt x="386800" y="219775"/>
                  </a:lnTo>
                  <a:lnTo>
                    <a:pt x="350504" y="249980"/>
                  </a:lnTo>
                  <a:lnTo>
                    <a:pt x="315642" y="281797"/>
                  </a:lnTo>
                  <a:lnTo>
                    <a:pt x="282275" y="315167"/>
                  </a:lnTo>
                  <a:lnTo>
                    <a:pt x="250462" y="350033"/>
                  </a:lnTo>
                  <a:lnTo>
                    <a:pt x="220261" y="386333"/>
                  </a:lnTo>
                  <a:lnTo>
                    <a:pt x="191731" y="424010"/>
                  </a:lnTo>
                  <a:lnTo>
                    <a:pt x="164932" y="463004"/>
                  </a:lnTo>
                  <a:lnTo>
                    <a:pt x="139924" y="503255"/>
                  </a:lnTo>
                  <a:lnTo>
                    <a:pt x="116764" y="544706"/>
                  </a:lnTo>
                  <a:lnTo>
                    <a:pt x="95512" y="587296"/>
                  </a:lnTo>
                  <a:lnTo>
                    <a:pt x="76228" y="630967"/>
                  </a:lnTo>
                  <a:lnTo>
                    <a:pt x="58970" y="675660"/>
                  </a:lnTo>
                  <a:lnTo>
                    <a:pt x="43797" y="721315"/>
                  </a:lnTo>
                  <a:lnTo>
                    <a:pt x="30769" y="767873"/>
                  </a:lnTo>
                  <a:lnTo>
                    <a:pt x="19944" y="815275"/>
                  </a:lnTo>
                  <a:lnTo>
                    <a:pt x="11383" y="863462"/>
                  </a:lnTo>
                  <a:lnTo>
                    <a:pt x="5143" y="912376"/>
                  </a:lnTo>
                  <a:lnTo>
                    <a:pt x="0" y="1013015"/>
                  </a:lnTo>
                  <a:lnTo>
                    <a:pt x="1003448" y="1013015"/>
                  </a:lnTo>
                  <a:lnTo>
                    <a:pt x="1003448" y="0"/>
                  </a:lnTo>
                  <a:close/>
                </a:path>
              </a:pathLst>
            </a:custGeom>
            <a:solidFill>
              <a:srgbClr val="FDFA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9958646" y="5492845"/>
              <a:ext cx="775335" cy="775335"/>
            </a:xfrm>
            <a:custGeom>
              <a:avLst/>
              <a:gdLst/>
              <a:ahLst/>
              <a:cxnLst/>
              <a:rect l="l" t="t" r="r" b="b"/>
              <a:pathLst>
                <a:path w="775334" h="775335">
                  <a:moveTo>
                    <a:pt x="387510" y="0"/>
                  </a:moveTo>
                  <a:lnTo>
                    <a:pt x="338901" y="3019"/>
                  </a:lnTo>
                  <a:lnTo>
                    <a:pt x="292095" y="11834"/>
                  </a:lnTo>
                  <a:lnTo>
                    <a:pt x="247453" y="26083"/>
                  </a:lnTo>
                  <a:lnTo>
                    <a:pt x="205339" y="45402"/>
                  </a:lnTo>
                  <a:lnTo>
                    <a:pt x="166117" y="69428"/>
                  </a:lnTo>
                  <a:lnTo>
                    <a:pt x="130149" y="97798"/>
                  </a:lnTo>
                  <a:lnTo>
                    <a:pt x="97798" y="130148"/>
                  </a:lnTo>
                  <a:lnTo>
                    <a:pt x="69429" y="166116"/>
                  </a:lnTo>
                  <a:lnTo>
                    <a:pt x="45402" y="205339"/>
                  </a:lnTo>
                  <a:lnTo>
                    <a:pt x="26083" y="247452"/>
                  </a:lnTo>
                  <a:lnTo>
                    <a:pt x="11834" y="292094"/>
                  </a:lnTo>
                  <a:lnTo>
                    <a:pt x="3019" y="338901"/>
                  </a:lnTo>
                  <a:lnTo>
                    <a:pt x="0" y="387509"/>
                  </a:lnTo>
                  <a:lnTo>
                    <a:pt x="3019" y="436118"/>
                  </a:lnTo>
                  <a:lnTo>
                    <a:pt x="11834" y="482925"/>
                  </a:lnTo>
                  <a:lnTo>
                    <a:pt x="26083" y="527566"/>
                  </a:lnTo>
                  <a:lnTo>
                    <a:pt x="45402" y="569680"/>
                  </a:lnTo>
                  <a:lnTo>
                    <a:pt x="69429" y="608903"/>
                  </a:lnTo>
                  <a:lnTo>
                    <a:pt x="97798" y="644871"/>
                  </a:lnTo>
                  <a:lnTo>
                    <a:pt x="130149" y="677221"/>
                  </a:lnTo>
                  <a:lnTo>
                    <a:pt x="166117" y="705591"/>
                  </a:lnTo>
                  <a:lnTo>
                    <a:pt x="205339" y="729617"/>
                  </a:lnTo>
                  <a:lnTo>
                    <a:pt x="247453" y="748936"/>
                  </a:lnTo>
                  <a:lnTo>
                    <a:pt x="292095" y="763185"/>
                  </a:lnTo>
                  <a:lnTo>
                    <a:pt x="338901" y="772001"/>
                  </a:lnTo>
                  <a:lnTo>
                    <a:pt x="387510" y="775020"/>
                  </a:lnTo>
                  <a:lnTo>
                    <a:pt x="436118" y="772001"/>
                  </a:lnTo>
                  <a:lnTo>
                    <a:pt x="482925" y="763185"/>
                  </a:lnTo>
                  <a:lnTo>
                    <a:pt x="527567" y="748936"/>
                  </a:lnTo>
                  <a:lnTo>
                    <a:pt x="569681" y="729617"/>
                  </a:lnTo>
                  <a:lnTo>
                    <a:pt x="608904" y="705591"/>
                  </a:lnTo>
                  <a:lnTo>
                    <a:pt x="644872" y="677221"/>
                  </a:lnTo>
                  <a:lnTo>
                    <a:pt x="677222" y="644871"/>
                  </a:lnTo>
                  <a:lnTo>
                    <a:pt x="705592" y="608903"/>
                  </a:lnTo>
                  <a:lnTo>
                    <a:pt x="729618" y="569680"/>
                  </a:lnTo>
                  <a:lnTo>
                    <a:pt x="748937" y="527566"/>
                  </a:lnTo>
                  <a:lnTo>
                    <a:pt x="763186" y="482925"/>
                  </a:lnTo>
                  <a:lnTo>
                    <a:pt x="772002" y="436118"/>
                  </a:lnTo>
                  <a:lnTo>
                    <a:pt x="775021" y="387509"/>
                  </a:lnTo>
                  <a:lnTo>
                    <a:pt x="772002" y="338901"/>
                  </a:lnTo>
                  <a:lnTo>
                    <a:pt x="763186" y="292094"/>
                  </a:lnTo>
                  <a:lnTo>
                    <a:pt x="748937" y="247452"/>
                  </a:lnTo>
                  <a:lnTo>
                    <a:pt x="729618" y="205339"/>
                  </a:lnTo>
                  <a:lnTo>
                    <a:pt x="705592" y="166116"/>
                  </a:lnTo>
                  <a:lnTo>
                    <a:pt x="677222" y="130148"/>
                  </a:lnTo>
                  <a:lnTo>
                    <a:pt x="644872" y="97798"/>
                  </a:lnTo>
                  <a:lnTo>
                    <a:pt x="608904" y="69428"/>
                  </a:lnTo>
                  <a:lnTo>
                    <a:pt x="569681" y="45402"/>
                  </a:lnTo>
                  <a:lnTo>
                    <a:pt x="527567" y="26083"/>
                  </a:lnTo>
                  <a:lnTo>
                    <a:pt x="482925" y="11834"/>
                  </a:lnTo>
                  <a:lnTo>
                    <a:pt x="436118" y="3019"/>
                  </a:lnTo>
                  <a:lnTo>
                    <a:pt x="387510" y="0"/>
                  </a:lnTo>
                  <a:close/>
                </a:path>
              </a:pathLst>
            </a:custGeom>
            <a:solidFill>
              <a:srgbClr val="1F2C8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993139" y="1307084"/>
            <a:ext cx="1901189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000000"/>
                </a:solidFill>
                <a:latin typeface="Arial"/>
                <a:cs typeface="Arial"/>
              </a:rPr>
              <a:t>ORDINAL</a:t>
            </a:r>
            <a:r>
              <a:rPr sz="1800" spc="-11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000000"/>
                </a:solidFill>
                <a:latin typeface="Arial"/>
                <a:cs typeface="Arial"/>
              </a:rPr>
              <a:t>SCALE</a:t>
            </a:r>
            <a:endParaRPr sz="18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93139" y="1642872"/>
            <a:ext cx="7460615" cy="4698365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469900" marR="45720" indent="-457200">
              <a:lnSpc>
                <a:spcPct val="149400"/>
              </a:lnSpc>
              <a:spcBef>
                <a:spcPts val="145"/>
              </a:spcBef>
              <a:buAutoNum type="arabicPeriod"/>
              <a:tabLst>
                <a:tab pos="469265" algn="l"/>
                <a:tab pos="469900" algn="l"/>
              </a:tabLst>
            </a:pPr>
            <a:r>
              <a:rPr sz="1700" spc="-5" dirty="0">
                <a:latin typeface="Times New Roman"/>
                <a:cs typeface="Times New Roman"/>
              </a:rPr>
              <a:t>Ideally</a:t>
            </a:r>
            <a:r>
              <a:rPr sz="1700" spc="10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Times New Roman"/>
                <a:cs typeface="Times New Roman"/>
              </a:rPr>
              <a:t>the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term</a:t>
            </a:r>
            <a:r>
              <a:rPr sz="1700" spc="1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‘ordinal’</a:t>
            </a:r>
            <a:r>
              <a:rPr sz="1700" spc="-12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indicates</a:t>
            </a:r>
            <a:r>
              <a:rPr sz="1700" spc="10" dirty="0">
                <a:latin typeface="Times New Roman"/>
                <a:cs typeface="Times New Roman"/>
              </a:rPr>
              <a:t> </a:t>
            </a:r>
            <a:r>
              <a:rPr sz="1700" spc="-20" dirty="0">
                <a:latin typeface="Times New Roman"/>
                <a:cs typeface="Times New Roman"/>
              </a:rPr>
              <a:t>order.</a:t>
            </a:r>
            <a:r>
              <a:rPr sz="1700" spc="1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Ordinal</a:t>
            </a:r>
            <a:r>
              <a:rPr sz="1700" spc="1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data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Times New Roman"/>
                <a:cs typeface="Times New Roman"/>
              </a:rPr>
              <a:t>is</a:t>
            </a:r>
            <a:r>
              <a:rPr sz="1700" spc="1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quantitative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data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which </a:t>
            </a:r>
            <a:r>
              <a:rPr sz="1700" spc="-409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has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naturally</a:t>
            </a:r>
            <a:r>
              <a:rPr sz="1700" spc="1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occurring</a:t>
            </a:r>
            <a:r>
              <a:rPr sz="1700" spc="1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orders</a:t>
            </a:r>
            <a:r>
              <a:rPr sz="1700" spc="1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and</a:t>
            </a:r>
            <a:r>
              <a:rPr sz="1700" spc="10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Times New Roman"/>
                <a:cs typeface="Times New Roman"/>
              </a:rPr>
              <a:t>the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spc="-10" dirty="0">
                <a:latin typeface="Times New Roman"/>
                <a:cs typeface="Times New Roman"/>
              </a:rPr>
              <a:t>difference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between</a:t>
            </a:r>
            <a:r>
              <a:rPr sz="1700" spc="1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them</a:t>
            </a:r>
            <a:r>
              <a:rPr sz="1700" spc="10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Times New Roman"/>
                <a:cs typeface="Times New Roman"/>
              </a:rPr>
              <a:t>is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unknown.</a:t>
            </a:r>
            <a:r>
              <a:rPr sz="1700" spc="-2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The </a:t>
            </a:r>
            <a:r>
              <a:rPr sz="1700" spc="-409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numbers</a:t>
            </a:r>
            <a:r>
              <a:rPr sz="170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used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Times New Roman"/>
                <a:cs typeface="Times New Roman"/>
              </a:rPr>
              <a:t>in </a:t>
            </a:r>
            <a:r>
              <a:rPr sz="1700" spc="-5" dirty="0">
                <a:latin typeface="Times New Roman"/>
                <a:cs typeface="Times New Roman"/>
              </a:rPr>
              <a:t>an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ordinal</a:t>
            </a:r>
            <a:r>
              <a:rPr sz="170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scale</a:t>
            </a:r>
            <a:r>
              <a:rPr sz="170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are meant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Times New Roman"/>
                <a:cs typeface="Times New Roman"/>
              </a:rPr>
              <a:t>not only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Times New Roman"/>
                <a:cs typeface="Times New Roman"/>
              </a:rPr>
              <a:t>to </a:t>
            </a:r>
            <a:r>
              <a:rPr sz="1700" spc="-5" dirty="0">
                <a:latin typeface="Times New Roman"/>
                <a:cs typeface="Times New Roman"/>
              </a:rPr>
              <a:t>identify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Times New Roman"/>
                <a:cs typeface="Times New Roman"/>
              </a:rPr>
              <a:t>or</a:t>
            </a:r>
            <a:r>
              <a:rPr sz="1700" spc="-5" dirty="0">
                <a:latin typeface="Times New Roman"/>
                <a:cs typeface="Times New Roman"/>
              </a:rPr>
              <a:t> classify </a:t>
            </a:r>
            <a:r>
              <a:rPr sz="170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events,</a:t>
            </a:r>
            <a:r>
              <a:rPr sz="170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subjects</a:t>
            </a:r>
            <a:r>
              <a:rPr sz="1700" dirty="0">
                <a:latin typeface="Times New Roman"/>
                <a:cs typeface="Times New Roman"/>
              </a:rPr>
              <a:t> or </a:t>
            </a:r>
            <a:r>
              <a:rPr sz="1700" spc="-5" dirty="0">
                <a:latin typeface="Times New Roman"/>
                <a:cs typeface="Times New Roman"/>
              </a:rPr>
              <a:t>persons</a:t>
            </a:r>
            <a:r>
              <a:rPr sz="1700" dirty="0">
                <a:latin typeface="Times New Roman"/>
                <a:cs typeface="Times New Roman"/>
              </a:rPr>
              <a:t> but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also</a:t>
            </a:r>
            <a:r>
              <a:rPr sz="1700" dirty="0">
                <a:latin typeface="Times New Roman"/>
                <a:cs typeface="Times New Roman"/>
              </a:rPr>
              <a:t> to </a:t>
            </a:r>
            <a:r>
              <a:rPr sz="1700" spc="-5" dirty="0">
                <a:latin typeface="Times New Roman"/>
                <a:cs typeface="Times New Roman"/>
              </a:rPr>
              <a:t>rank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them</a:t>
            </a:r>
            <a:r>
              <a:rPr sz="1700" dirty="0">
                <a:latin typeface="Times New Roman"/>
                <a:cs typeface="Times New Roman"/>
              </a:rPr>
              <a:t> on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Times New Roman"/>
                <a:cs typeface="Times New Roman"/>
              </a:rPr>
              <a:t>some</a:t>
            </a:r>
            <a:r>
              <a:rPr sz="1700" spc="-5" dirty="0">
                <a:latin typeface="Times New Roman"/>
                <a:cs typeface="Times New Roman"/>
              </a:rPr>
              <a:t> underlying </a:t>
            </a:r>
            <a:r>
              <a:rPr sz="170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characteristics.</a:t>
            </a:r>
            <a:endParaRPr sz="1700">
              <a:latin typeface="Times New Roman"/>
              <a:cs typeface="Times New Roman"/>
            </a:endParaRPr>
          </a:p>
          <a:p>
            <a:pPr marL="469900" marR="5080" indent="-457200">
              <a:lnSpc>
                <a:spcPct val="150400"/>
              </a:lnSpc>
              <a:spcBef>
                <a:spcPts val="30"/>
              </a:spcBef>
              <a:buAutoNum type="arabicPeriod"/>
              <a:tabLst>
                <a:tab pos="469265" algn="l"/>
                <a:tab pos="469900" algn="l"/>
              </a:tabLst>
            </a:pPr>
            <a:r>
              <a:rPr sz="1700" spc="-5" dirty="0">
                <a:latin typeface="Times New Roman"/>
                <a:cs typeface="Times New Roman"/>
              </a:rPr>
              <a:t>An</a:t>
            </a:r>
            <a:r>
              <a:rPr sz="170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example</a:t>
            </a:r>
            <a:r>
              <a:rPr sz="1700" dirty="0">
                <a:latin typeface="Times New Roman"/>
                <a:cs typeface="Times New Roman"/>
              </a:rPr>
              <a:t> of </a:t>
            </a:r>
            <a:r>
              <a:rPr sz="1700" spc="-5" dirty="0">
                <a:latin typeface="Times New Roman"/>
                <a:cs typeface="Times New Roman"/>
              </a:rPr>
              <a:t>ordinal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data</a:t>
            </a:r>
            <a:r>
              <a:rPr sz="170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measurement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Times New Roman"/>
                <a:cs typeface="Times New Roman"/>
              </a:rPr>
              <a:t>is </a:t>
            </a:r>
            <a:r>
              <a:rPr sz="1700" spc="-5" dirty="0">
                <a:latin typeface="Times New Roman"/>
                <a:cs typeface="Times New Roman"/>
              </a:rPr>
              <a:t>where</a:t>
            </a:r>
            <a:r>
              <a:rPr sz="170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an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attribute</a:t>
            </a:r>
            <a:r>
              <a:rPr sz="1700" dirty="0">
                <a:latin typeface="Times New Roman"/>
                <a:cs typeface="Times New Roman"/>
              </a:rPr>
              <a:t> is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measured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as </a:t>
            </a:r>
            <a:r>
              <a:rPr sz="1700" dirty="0">
                <a:latin typeface="Times New Roman"/>
                <a:cs typeface="Times New Roman"/>
              </a:rPr>
              <a:t> </a:t>
            </a:r>
            <a:r>
              <a:rPr sz="1700" spc="-10" dirty="0">
                <a:latin typeface="Times New Roman"/>
                <a:cs typeface="Times New Roman"/>
              </a:rPr>
              <a:t>large, </a:t>
            </a:r>
            <a:r>
              <a:rPr sz="1700" dirty="0">
                <a:latin typeface="Times New Roman"/>
                <a:cs typeface="Times New Roman"/>
              </a:rPr>
              <a:t>or </a:t>
            </a:r>
            <a:r>
              <a:rPr sz="1700" spc="-5" dirty="0">
                <a:latin typeface="Times New Roman"/>
                <a:cs typeface="Times New Roman"/>
              </a:rPr>
              <a:t>very </a:t>
            </a:r>
            <a:r>
              <a:rPr sz="1700" spc="-10" dirty="0">
                <a:latin typeface="Times New Roman"/>
                <a:cs typeface="Times New Roman"/>
              </a:rPr>
              <a:t>large. </a:t>
            </a:r>
            <a:r>
              <a:rPr sz="1700" spc="-5" dirty="0">
                <a:latin typeface="Times New Roman"/>
                <a:cs typeface="Times New Roman"/>
              </a:rPr>
              <a:t>In </a:t>
            </a:r>
            <a:r>
              <a:rPr sz="1700" dirty="0">
                <a:latin typeface="Times New Roman"/>
                <a:cs typeface="Times New Roman"/>
              </a:rPr>
              <a:t>this </a:t>
            </a:r>
            <a:r>
              <a:rPr sz="1700" spc="-5" dirty="0">
                <a:latin typeface="Times New Roman"/>
                <a:cs typeface="Times New Roman"/>
              </a:rPr>
              <a:t>case, ‘very </a:t>
            </a:r>
            <a:r>
              <a:rPr sz="1700" spc="-10" dirty="0">
                <a:latin typeface="Times New Roman"/>
                <a:cs typeface="Times New Roman"/>
              </a:rPr>
              <a:t>large </a:t>
            </a:r>
            <a:r>
              <a:rPr sz="1700" spc="-5" dirty="0">
                <a:latin typeface="Times New Roman"/>
                <a:cs typeface="Times New Roman"/>
              </a:rPr>
              <a:t>extent’ </a:t>
            </a:r>
            <a:r>
              <a:rPr sz="1700" dirty="0">
                <a:latin typeface="Times New Roman"/>
                <a:cs typeface="Times New Roman"/>
              </a:rPr>
              <a:t>is </a:t>
            </a:r>
            <a:r>
              <a:rPr sz="1700" spc="-5" dirty="0">
                <a:latin typeface="Times New Roman"/>
                <a:cs typeface="Times New Roman"/>
              </a:rPr>
              <a:t>greater than </a:t>
            </a:r>
            <a:r>
              <a:rPr sz="1700" spc="-10" dirty="0">
                <a:latin typeface="Times New Roman"/>
                <a:cs typeface="Times New Roman"/>
              </a:rPr>
              <a:t>‘larger </a:t>
            </a:r>
            <a:r>
              <a:rPr sz="1700" spc="-5" dirty="0">
                <a:latin typeface="Times New Roman"/>
                <a:cs typeface="Times New Roman"/>
              </a:rPr>
              <a:t>extent’ </a:t>
            </a:r>
            <a:r>
              <a:rPr sz="1700" spc="-409" dirty="0">
                <a:latin typeface="Times New Roman"/>
                <a:cs typeface="Times New Roman"/>
              </a:rPr>
              <a:t> </a:t>
            </a:r>
            <a:r>
              <a:rPr sz="1700" spc="-15" dirty="0">
                <a:latin typeface="Times New Roman"/>
                <a:cs typeface="Times New Roman"/>
              </a:rPr>
              <a:t>However,</a:t>
            </a:r>
            <a:r>
              <a:rPr sz="1700" dirty="0">
                <a:latin typeface="Times New Roman"/>
                <a:cs typeface="Times New Roman"/>
              </a:rPr>
              <a:t> it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Times New Roman"/>
                <a:cs typeface="Times New Roman"/>
              </a:rPr>
              <a:t>is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important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Times New Roman"/>
                <a:cs typeface="Times New Roman"/>
              </a:rPr>
              <a:t>to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Times New Roman"/>
                <a:cs typeface="Times New Roman"/>
              </a:rPr>
              <a:t>note</a:t>
            </a:r>
            <a:r>
              <a:rPr sz="1700" spc="-5" dirty="0">
                <a:latin typeface="Times New Roman"/>
                <a:cs typeface="Times New Roman"/>
              </a:rPr>
              <a:t> that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when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Times New Roman"/>
                <a:cs typeface="Times New Roman"/>
              </a:rPr>
              <a:t>using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ordinal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scale</a:t>
            </a:r>
            <a:r>
              <a:rPr sz="1700" dirty="0">
                <a:latin typeface="Times New Roman"/>
                <a:cs typeface="Times New Roman"/>
              </a:rPr>
              <a:t> to </a:t>
            </a:r>
            <a:r>
              <a:rPr sz="1700" spc="-5" dirty="0">
                <a:latin typeface="Times New Roman"/>
                <a:cs typeface="Times New Roman"/>
              </a:rPr>
              <a:t>measure</a:t>
            </a:r>
            <a:r>
              <a:rPr sz="170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data,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Times New Roman"/>
                <a:cs typeface="Times New Roman"/>
              </a:rPr>
              <a:t>it </a:t>
            </a:r>
            <a:r>
              <a:rPr sz="1700" spc="-409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Times New Roman"/>
                <a:cs typeface="Times New Roman"/>
              </a:rPr>
              <a:t>is possible to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place</a:t>
            </a:r>
            <a:r>
              <a:rPr sz="170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items</a:t>
            </a:r>
            <a:r>
              <a:rPr sz="1700" dirty="0">
                <a:latin typeface="Times New Roman"/>
                <a:cs typeface="Times New Roman"/>
              </a:rPr>
              <a:t> in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an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spc="-15" dirty="0">
                <a:latin typeface="Times New Roman"/>
                <a:cs typeface="Times New Roman"/>
              </a:rPr>
              <a:t>order,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weakest</a:t>
            </a:r>
            <a:r>
              <a:rPr sz="1700" dirty="0">
                <a:latin typeface="Times New Roman"/>
                <a:cs typeface="Times New Roman"/>
              </a:rPr>
              <a:t> to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strongest,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smallest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Times New Roman"/>
                <a:cs typeface="Times New Roman"/>
              </a:rPr>
              <a:t>to </a:t>
            </a:r>
            <a:r>
              <a:rPr sz="1700" spc="-5" dirty="0">
                <a:latin typeface="Times New Roman"/>
                <a:cs typeface="Times New Roman"/>
              </a:rPr>
              <a:t>biggest, </a:t>
            </a:r>
            <a:r>
              <a:rPr sz="170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lowest</a:t>
            </a:r>
            <a:r>
              <a:rPr sz="1700" dirty="0">
                <a:latin typeface="Times New Roman"/>
                <a:cs typeface="Times New Roman"/>
              </a:rPr>
              <a:t> to </a:t>
            </a:r>
            <a:r>
              <a:rPr sz="1700" spc="-5" dirty="0">
                <a:latin typeface="Times New Roman"/>
                <a:cs typeface="Times New Roman"/>
              </a:rPr>
              <a:t>highest,</a:t>
            </a:r>
            <a:r>
              <a:rPr sz="170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least</a:t>
            </a:r>
            <a:r>
              <a:rPr sz="1700" dirty="0">
                <a:latin typeface="Times New Roman"/>
                <a:cs typeface="Times New Roman"/>
              </a:rPr>
              <a:t> to most </a:t>
            </a:r>
            <a:r>
              <a:rPr sz="1700" spc="-5" dirty="0">
                <a:latin typeface="Times New Roman"/>
                <a:cs typeface="Times New Roman"/>
              </a:rPr>
              <a:t>and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Times New Roman"/>
                <a:cs typeface="Times New Roman"/>
              </a:rPr>
              <a:t>so on, but </a:t>
            </a:r>
            <a:r>
              <a:rPr sz="1700" spc="-5" dirty="0">
                <a:latin typeface="Times New Roman"/>
                <a:cs typeface="Times New Roman"/>
              </a:rPr>
              <a:t>there </a:t>
            </a:r>
            <a:r>
              <a:rPr sz="1700" dirty="0">
                <a:latin typeface="Times New Roman"/>
                <a:cs typeface="Times New Roman"/>
              </a:rPr>
              <a:t>is still </a:t>
            </a:r>
            <a:r>
              <a:rPr sz="1700" spc="-5" dirty="0">
                <a:latin typeface="Times New Roman"/>
                <a:cs typeface="Times New Roman"/>
              </a:rPr>
              <a:t>an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absence </a:t>
            </a:r>
            <a:r>
              <a:rPr sz="1700" dirty="0">
                <a:latin typeface="Times New Roman"/>
                <a:cs typeface="Times New Roman"/>
              </a:rPr>
              <a:t>of</a:t>
            </a:r>
            <a:r>
              <a:rPr sz="1700" spc="-5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Times New Roman"/>
                <a:cs typeface="Times New Roman"/>
              </a:rPr>
              <a:t>a 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standard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metric</a:t>
            </a:r>
            <a:r>
              <a:rPr sz="1700" dirty="0">
                <a:latin typeface="Times New Roman"/>
                <a:cs typeface="Times New Roman"/>
              </a:rPr>
              <a:t> –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Times New Roman"/>
                <a:cs typeface="Times New Roman"/>
              </a:rPr>
              <a:t>a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measure</a:t>
            </a:r>
            <a:r>
              <a:rPr sz="1700" dirty="0">
                <a:latin typeface="Times New Roman"/>
                <a:cs typeface="Times New Roman"/>
              </a:rPr>
              <a:t> using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calibrated</a:t>
            </a:r>
            <a:r>
              <a:rPr sz="1700" spc="10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Times New Roman"/>
                <a:cs typeface="Times New Roman"/>
              </a:rPr>
              <a:t>or </a:t>
            </a:r>
            <a:r>
              <a:rPr sz="1700" spc="-5" dirty="0">
                <a:latin typeface="Times New Roman"/>
                <a:cs typeface="Times New Roman"/>
              </a:rPr>
              <a:t>equal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intervals.</a:t>
            </a:r>
            <a:r>
              <a:rPr sz="1700" spc="-2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Thus,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Times New Roman"/>
                <a:cs typeface="Times New Roman"/>
              </a:rPr>
              <a:t>one </a:t>
            </a:r>
            <a:r>
              <a:rPr sz="1700" spc="-5" dirty="0">
                <a:latin typeface="Times New Roman"/>
                <a:cs typeface="Times New Roman"/>
              </a:rPr>
              <a:t>cannot </a:t>
            </a:r>
            <a:r>
              <a:rPr sz="1700" spc="-409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assume</a:t>
            </a:r>
            <a:r>
              <a:rPr sz="170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that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Times New Roman"/>
                <a:cs typeface="Times New Roman"/>
              </a:rPr>
              <a:t>the </a:t>
            </a:r>
            <a:r>
              <a:rPr sz="1700" spc="-5" dirty="0">
                <a:latin typeface="Times New Roman"/>
                <a:cs typeface="Times New Roman"/>
              </a:rPr>
              <a:t>data</a:t>
            </a:r>
            <a:r>
              <a:rPr sz="1700" dirty="0">
                <a:latin typeface="Times New Roman"/>
                <a:cs typeface="Times New Roman"/>
              </a:rPr>
              <a:t> points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are</a:t>
            </a:r>
            <a:r>
              <a:rPr sz="170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equidistant,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for</a:t>
            </a:r>
            <a:r>
              <a:rPr sz="1700" dirty="0">
                <a:latin typeface="Times New Roman"/>
                <a:cs typeface="Times New Roman"/>
              </a:rPr>
              <a:t> </a:t>
            </a:r>
            <a:r>
              <a:rPr sz="1700" spc="-5" dirty="0">
                <a:latin typeface="Times New Roman"/>
                <a:cs typeface="Times New Roman"/>
              </a:rPr>
              <a:t>example</a:t>
            </a:r>
            <a:r>
              <a:rPr sz="1700" dirty="0">
                <a:latin typeface="Times New Roman"/>
                <a:cs typeface="Times New Roman"/>
              </a:rPr>
              <a:t> in</a:t>
            </a:r>
            <a:r>
              <a:rPr sz="1700" spc="5" dirty="0">
                <a:latin typeface="Times New Roman"/>
                <a:cs typeface="Times New Roman"/>
              </a:rPr>
              <a:t> </a:t>
            </a:r>
            <a:r>
              <a:rPr sz="1700" dirty="0">
                <a:latin typeface="Times New Roman"/>
                <a:cs typeface="Times New Roman"/>
              </a:rPr>
              <a:t>the </a:t>
            </a:r>
            <a:r>
              <a:rPr sz="1700" spc="-5" dirty="0">
                <a:latin typeface="Times New Roman"/>
                <a:cs typeface="Times New Roman"/>
              </a:rPr>
              <a:t>case</a:t>
            </a:r>
            <a:r>
              <a:rPr sz="1700" dirty="0">
                <a:latin typeface="Times New Roman"/>
                <a:cs typeface="Times New Roman"/>
              </a:rPr>
              <a:t> of </a:t>
            </a:r>
            <a:r>
              <a:rPr sz="1700" spc="-5" dirty="0">
                <a:latin typeface="Times New Roman"/>
                <a:cs typeface="Times New Roman"/>
              </a:rPr>
              <a:t>distance.</a:t>
            </a:r>
            <a:endParaRPr sz="17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8989453" y="965393"/>
            <a:ext cx="3202940" cy="5892800"/>
          </a:xfrm>
          <a:custGeom>
            <a:avLst/>
            <a:gdLst/>
            <a:ahLst/>
            <a:cxnLst/>
            <a:rect l="l" t="t" r="r" b="b"/>
            <a:pathLst>
              <a:path w="3202940" h="5892800">
                <a:moveTo>
                  <a:pt x="3202545" y="0"/>
                </a:moveTo>
                <a:lnTo>
                  <a:pt x="0" y="0"/>
                </a:lnTo>
                <a:lnTo>
                  <a:pt x="0" y="5892606"/>
                </a:lnTo>
                <a:lnTo>
                  <a:pt x="3202545" y="5892605"/>
                </a:lnTo>
                <a:lnTo>
                  <a:pt x="1231917" y="5892605"/>
                </a:lnTo>
                <a:lnTo>
                  <a:pt x="1242010" y="5696598"/>
                </a:lnTo>
                <a:lnTo>
                  <a:pt x="1247589" y="5648613"/>
                </a:lnTo>
                <a:lnTo>
                  <a:pt x="1254348" y="5600979"/>
                </a:lnTo>
                <a:lnTo>
                  <a:pt x="1262272" y="5553711"/>
                </a:lnTo>
                <a:lnTo>
                  <a:pt x="1271346" y="5506824"/>
                </a:lnTo>
                <a:lnTo>
                  <a:pt x="1281556" y="5460332"/>
                </a:lnTo>
                <a:lnTo>
                  <a:pt x="1292886" y="5414250"/>
                </a:lnTo>
                <a:lnTo>
                  <a:pt x="1305323" y="5368593"/>
                </a:lnTo>
                <a:lnTo>
                  <a:pt x="1318851" y="5323375"/>
                </a:lnTo>
                <a:lnTo>
                  <a:pt x="1333455" y="5278613"/>
                </a:lnTo>
                <a:lnTo>
                  <a:pt x="1349121" y="5234320"/>
                </a:lnTo>
                <a:lnTo>
                  <a:pt x="1365835" y="5190511"/>
                </a:lnTo>
                <a:lnTo>
                  <a:pt x="1383581" y="5147201"/>
                </a:lnTo>
                <a:lnTo>
                  <a:pt x="1402345" y="5104405"/>
                </a:lnTo>
                <a:lnTo>
                  <a:pt x="1422112" y="5062138"/>
                </a:lnTo>
                <a:lnTo>
                  <a:pt x="1442868" y="5020414"/>
                </a:lnTo>
                <a:lnTo>
                  <a:pt x="1464597" y="4979248"/>
                </a:lnTo>
                <a:lnTo>
                  <a:pt x="1487285" y="4938656"/>
                </a:lnTo>
                <a:lnTo>
                  <a:pt x="1510918" y="4898652"/>
                </a:lnTo>
                <a:lnTo>
                  <a:pt x="1535480" y="4859250"/>
                </a:lnTo>
                <a:lnTo>
                  <a:pt x="1560957" y="4820466"/>
                </a:lnTo>
                <a:lnTo>
                  <a:pt x="1587333" y="4782315"/>
                </a:lnTo>
                <a:lnTo>
                  <a:pt x="1614596" y="4744810"/>
                </a:lnTo>
                <a:lnTo>
                  <a:pt x="1642729" y="4707968"/>
                </a:lnTo>
                <a:lnTo>
                  <a:pt x="1671718" y="4671802"/>
                </a:lnTo>
                <a:lnTo>
                  <a:pt x="1701548" y="4636329"/>
                </a:lnTo>
                <a:lnTo>
                  <a:pt x="1732205" y="4601561"/>
                </a:lnTo>
                <a:lnTo>
                  <a:pt x="1763674" y="4567515"/>
                </a:lnTo>
                <a:lnTo>
                  <a:pt x="1795940" y="4534205"/>
                </a:lnTo>
                <a:lnTo>
                  <a:pt x="1828988" y="4501647"/>
                </a:lnTo>
                <a:lnTo>
                  <a:pt x="1862805" y="4469853"/>
                </a:lnTo>
                <a:lnTo>
                  <a:pt x="1897374" y="4438841"/>
                </a:lnTo>
                <a:lnTo>
                  <a:pt x="1932681" y="4408623"/>
                </a:lnTo>
                <a:lnTo>
                  <a:pt x="1968712" y="4379216"/>
                </a:lnTo>
                <a:lnTo>
                  <a:pt x="2005452" y="4350634"/>
                </a:lnTo>
                <a:lnTo>
                  <a:pt x="2042886" y="4322892"/>
                </a:lnTo>
                <a:lnTo>
                  <a:pt x="2081000" y="4296005"/>
                </a:lnTo>
                <a:lnTo>
                  <a:pt x="2119778" y="4269987"/>
                </a:lnTo>
                <a:lnTo>
                  <a:pt x="2159207" y="4244853"/>
                </a:lnTo>
                <a:lnTo>
                  <a:pt x="2199270" y="4220618"/>
                </a:lnTo>
                <a:lnTo>
                  <a:pt x="2239955" y="4197297"/>
                </a:lnTo>
                <a:lnTo>
                  <a:pt x="2281245" y="4174905"/>
                </a:lnTo>
                <a:lnTo>
                  <a:pt x="2323127" y="4153457"/>
                </a:lnTo>
                <a:lnTo>
                  <a:pt x="2365585" y="4132967"/>
                </a:lnTo>
                <a:lnTo>
                  <a:pt x="2408604" y="4113450"/>
                </a:lnTo>
                <a:lnTo>
                  <a:pt x="2452171" y="4094921"/>
                </a:lnTo>
                <a:lnTo>
                  <a:pt x="2496271" y="4077395"/>
                </a:lnTo>
                <a:lnTo>
                  <a:pt x="2540887" y="4060886"/>
                </a:lnTo>
                <a:lnTo>
                  <a:pt x="2586007" y="4045410"/>
                </a:lnTo>
                <a:lnTo>
                  <a:pt x="2631615" y="4030981"/>
                </a:lnTo>
                <a:lnTo>
                  <a:pt x="2677697" y="4017614"/>
                </a:lnTo>
                <a:lnTo>
                  <a:pt x="2724237" y="4005324"/>
                </a:lnTo>
                <a:lnTo>
                  <a:pt x="2771222" y="3994126"/>
                </a:lnTo>
                <a:lnTo>
                  <a:pt x="2818636" y="3984035"/>
                </a:lnTo>
                <a:lnTo>
                  <a:pt x="2866464" y="3975064"/>
                </a:lnTo>
                <a:lnTo>
                  <a:pt x="2914693" y="3967230"/>
                </a:lnTo>
                <a:lnTo>
                  <a:pt x="2963307" y="3960547"/>
                </a:lnTo>
                <a:lnTo>
                  <a:pt x="3012291" y="3955030"/>
                </a:lnTo>
                <a:lnTo>
                  <a:pt x="3202545" y="3945544"/>
                </a:lnTo>
                <a:lnTo>
                  <a:pt x="3202545" y="3945237"/>
                </a:lnTo>
                <a:lnTo>
                  <a:pt x="3012253" y="3954724"/>
                </a:lnTo>
                <a:lnTo>
                  <a:pt x="2963259" y="3960242"/>
                </a:lnTo>
                <a:lnTo>
                  <a:pt x="2914636" y="3966926"/>
                </a:lnTo>
                <a:lnTo>
                  <a:pt x="2866398" y="3974762"/>
                </a:lnTo>
                <a:lnTo>
                  <a:pt x="2818561" y="3983733"/>
                </a:lnTo>
                <a:lnTo>
                  <a:pt x="2771138" y="3993826"/>
                </a:lnTo>
                <a:lnTo>
                  <a:pt x="2724144" y="4005026"/>
                </a:lnTo>
                <a:lnTo>
                  <a:pt x="2677595" y="4017318"/>
                </a:lnTo>
                <a:lnTo>
                  <a:pt x="2631505" y="4030687"/>
                </a:lnTo>
                <a:lnTo>
                  <a:pt x="2585888" y="4045118"/>
                </a:lnTo>
                <a:lnTo>
                  <a:pt x="2540760" y="4060597"/>
                </a:lnTo>
                <a:lnTo>
                  <a:pt x="2496134" y="4077108"/>
                </a:lnTo>
                <a:lnTo>
                  <a:pt x="2452027" y="4094637"/>
                </a:lnTo>
                <a:lnTo>
                  <a:pt x="2408451" y="4113169"/>
                </a:lnTo>
                <a:lnTo>
                  <a:pt x="2365424" y="4132689"/>
                </a:lnTo>
                <a:lnTo>
                  <a:pt x="2322957" y="4153182"/>
                </a:lnTo>
                <a:lnTo>
                  <a:pt x="2281068" y="4174634"/>
                </a:lnTo>
                <a:lnTo>
                  <a:pt x="2239770" y="4197029"/>
                </a:lnTo>
                <a:lnTo>
                  <a:pt x="2199078" y="4220354"/>
                </a:lnTo>
                <a:lnTo>
                  <a:pt x="2159006" y="4244592"/>
                </a:lnTo>
                <a:lnTo>
                  <a:pt x="2119570" y="4269730"/>
                </a:lnTo>
                <a:lnTo>
                  <a:pt x="2080785" y="4295752"/>
                </a:lnTo>
                <a:lnTo>
                  <a:pt x="2042664" y="4322644"/>
                </a:lnTo>
                <a:lnTo>
                  <a:pt x="2005222" y="4350390"/>
                </a:lnTo>
                <a:lnTo>
                  <a:pt x="1968476" y="4378977"/>
                </a:lnTo>
                <a:lnTo>
                  <a:pt x="1932438" y="4408389"/>
                </a:lnTo>
                <a:lnTo>
                  <a:pt x="1897123" y="4438610"/>
                </a:lnTo>
                <a:lnTo>
                  <a:pt x="1862548" y="4469628"/>
                </a:lnTo>
                <a:lnTo>
                  <a:pt x="1828725" y="4501426"/>
                </a:lnTo>
                <a:lnTo>
                  <a:pt x="1795670" y="4533990"/>
                </a:lnTo>
                <a:lnTo>
                  <a:pt x="1763398" y="4567305"/>
                </a:lnTo>
                <a:lnTo>
                  <a:pt x="1731924" y="4601357"/>
                </a:lnTo>
                <a:lnTo>
                  <a:pt x="1701261" y="4636129"/>
                </a:lnTo>
                <a:lnTo>
                  <a:pt x="1671425" y="4671609"/>
                </a:lnTo>
                <a:lnTo>
                  <a:pt x="1642430" y="4707780"/>
                </a:lnTo>
                <a:lnTo>
                  <a:pt x="1614292" y="4744628"/>
                </a:lnTo>
                <a:lnTo>
                  <a:pt x="1587024" y="4782138"/>
                </a:lnTo>
                <a:lnTo>
                  <a:pt x="1560642" y="4820296"/>
                </a:lnTo>
                <a:lnTo>
                  <a:pt x="1535161" y="4859086"/>
                </a:lnTo>
                <a:lnTo>
                  <a:pt x="1510594" y="4898493"/>
                </a:lnTo>
                <a:lnTo>
                  <a:pt x="1486957" y="4938504"/>
                </a:lnTo>
                <a:lnTo>
                  <a:pt x="1464265" y="4979103"/>
                </a:lnTo>
                <a:lnTo>
                  <a:pt x="1442531" y="5020275"/>
                </a:lnTo>
                <a:lnTo>
                  <a:pt x="1421772" y="5062005"/>
                </a:lnTo>
                <a:lnTo>
                  <a:pt x="1402001" y="5104279"/>
                </a:lnTo>
                <a:lnTo>
                  <a:pt x="1383233" y="5147081"/>
                </a:lnTo>
                <a:lnTo>
                  <a:pt x="1365484" y="5190398"/>
                </a:lnTo>
                <a:lnTo>
                  <a:pt x="1348767" y="5234214"/>
                </a:lnTo>
                <a:lnTo>
                  <a:pt x="1333098" y="5278514"/>
                </a:lnTo>
                <a:lnTo>
                  <a:pt x="1318490" y="5323284"/>
                </a:lnTo>
                <a:lnTo>
                  <a:pt x="1304960" y="5368508"/>
                </a:lnTo>
                <a:lnTo>
                  <a:pt x="1292521" y="5414172"/>
                </a:lnTo>
                <a:lnTo>
                  <a:pt x="1281189" y="5460261"/>
                </a:lnTo>
                <a:lnTo>
                  <a:pt x="1270977" y="5506761"/>
                </a:lnTo>
                <a:lnTo>
                  <a:pt x="1261901" y="5553655"/>
                </a:lnTo>
                <a:lnTo>
                  <a:pt x="1253976" y="5600931"/>
                </a:lnTo>
                <a:lnTo>
                  <a:pt x="1247216" y="5648572"/>
                </a:lnTo>
                <a:lnTo>
                  <a:pt x="1241635" y="5696564"/>
                </a:lnTo>
                <a:lnTo>
                  <a:pt x="1231540" y="5892604"/>
                </a:lnTo>
                <a:lnTo>
                  <a:pt x="364096" y="5892604"/>
                </a:lnTo>
                <a:lnTo>
                  <a:pt x="364519" y="5836921"/>
                </a:lnTo>
                <a:lnTo>
                  <a:pt x="365786" y="5788523"/>
                </a:lnTo>
                <a:lnTo>
                  <a:pt x="367888" y="5740333"/>
                </a:lnTo>
                <a:lnTo>
                  <a:pt x="370819" y="5692358"/>
                </a:lnTo>
                <a:lnTo>
                  <a:pt x="374572" y="5644604"/>
                </a:lnTo>
                <a:lnTo>
                  <a:pt x="379141" y="5597079"/>
                </a:lnTo>
                <a:lnTo>
                  <a:pt x="384518" y="5549789"/>
                </a:lnTo>
                <a:lnTo>
                  <a:pt x="390696" y="5502740"/>
                </a:lnTo>
                <a:lnTo>
                  <a:pt x="397669" y="5455940"/>
                </a:lnTo>
                <a:lnTo>
                  <a:pt x="405430" y="5409395"/>
                </a:lnTo>
                <a:lnTo>
                  <a:pt x="413972" y="5363112"/>
                </a:lnTo>
                <a:lnTo>
                  <a:pt x="423289" y="5317098"/>
                </a:lnTo>
                <a:lnTo>
                  <a:pt x="433372" y="5271358"/>
                </a:lnTo>
                <a:lnTo>
                  <a:pt x="444216" y="5225901"/>
                </a:lnTo>
                <a:lnTo>
                  <a:pt x="455814" y="5180732"/>
                </a:lnTo>
                <a:lnTo>
                  <a:pt x="468158" y="5135859"/>
                </a:lnTo>
                <a:lnTo>
                  <a:pt x="481243" y="5091287"/>
                </a:lnTo>
                <a:lnTo>
                  <a:pt x="495060" y="5047025"/>
                </a:lnTo>
                <a:lnTo>
                  <a:pt x="509603" y="5003078"/>
                </a:lnTo>
                <a:lnTo>
                  <a:pt x="524866" y="4959453"/>
                </a:lnTo>
                <a:lnTo>
                  <a:pt x="540842" y="4916157"/>
                </a:lnTo>
                <a:lnTo>
                  <a:pt x="557523" y="4873196"/>
                </a:lnTo>
                <a:lnTo>
                  <a:pt x="574903" y="4830578"/>
                </a:lnTo>
                <a:lnTo>
                  <a:pt x="592974" y="4788308"/>
                </a:lnTo>
                <a:lnTo>
                  <a:pt x="611731" y="4746395"/>
                </a:lnTo>
                <a:lnTo>
                  <a:pt x="631167" y="4704844"/>
                </a:lnTo>
                <a:lnTo>
                  <a:pt x="651273" y="4663661"/>
                </a:lnTo>
                <a:lnTo>
                  <a:pt x="672044" y="4622855"/>
                </a:lnTo>
                <a:lnTo>
                  <a:pt x="693473" y="4582431"/>
                </a:lnTo>
                <a:lnTo>
                  <a:pt x="715553" y="4542396"/>
                </a:lnTo>
                <a:lnTo>
                  <a:pt x="738276" y="4502757"/>
                </a:lnTo>
                <a:lnTo>
                  <a:pt x="761637" y="4463521"/>
                </a:lnTo>
                <a:lnTo>
                  <a:pt x="785628" y="4424694"/>
                </a:lnTo>
                <a:lnTo>
                  <a:pt x="810242" y="4386283"/>
                </a:lnTo>
                <a:lnTo>
                  <a:pt x="835473" y="4348295"/>
                </a:lnTo>
                <a:lnTo>
                  <a:pt x="861314" y="4310736"/>
                </a:lnTo>
                <a:lnTo>
                  <a:pt x="887758" y="4273614"/>
                </a:lnTo>
                <a:lnTo>
                  <a:pt x="914797" y="4236934"/>
                </a:lnTo>
                <a:lnTo>
                  <a:pt x="942426" y="4200703"/>
                </a:lnTo>
                <a:lnTo>
                  <a:pt x="970638" y="4164929"/>
                </a:lnTo>
                <a:lnTo>
                  <a:pt x="999424" y="4129618"/>
                </a:lnTo>
                <a:lnTo>
                  <a:pt x="1028779" y="4094776"/>
                </a:lnTo>
                <a:lnTo>
                  <a:pt x="1058697" y="4060411"/>
                </a:lnTo>
                <a:lnTo>
                  <a:pt x="1089168" y="4026529"/>
                </a:lnTo>
                <a:lnTo>
                  <a:pt x="1120189" y="3993136"/>
                </a:lnTo>
                <a:lnTo>
                  <a:pt x="1151750" y="3960240"/>
                </a:lnTo>
                <a:lnTo>
                  <a:pt x="1183845" y="3927847"/>
                </a:lnTo>
                <a:lnTo>
                  <a:pt x="1216469" y="3895964"/>
                </a:lnTo>
                <a:lnTo>
                  <a:pt x="1249612" y="3864598"/>
                </a:lnTo>
                <a:lnTo>
                  <a:pt x="1283270" y="3833755"/>
                </a:lnTo>
                <a:lnTo>
                  <a:pt x="1317435" y="3803441"/>
                </a:lnTo>
                <a:lnTo>
                  <a:pt x="1352099" y="3773665"/>
                </a:lnTo>
                <a:lnTo>
                  <a:pt x="1387257" y="3744431"/>
                </a:lnTo>
                <a:lnTo>
                  <a:pt x="1422902" y="3715748"/>
                </a:lnTo>
                <a:lnTo>
                  <a:pt x="1459025" y="3687622"/>
                </a:lnTo>
                <a:lnTo>
                  <a:pt x="1495622" y="3660059"/>
                </a:lnTo>
                <a:lnTo>
                  <a:pt x="1532684" y="3633066"/>
                </a:lnTo>
                <a:lnTo>
                  <a:pt x="1570206" y="3606650"/>
                </a:lnTo>
                <a:lnTo>
                  <a:pt x="1608180" y="3580817"/>
                </a:lnTo>
                <a:lnTo>
                  <a:pt x="1646598" y="3555575"/>
                </a:lnTo>
                <a:lnTo>
                  <a:pt x="1685456" y="3530930"/>
                </a:lnTo>
                <a:lnTo>
                  <a:pt x="1724745" y="3506889"/>
                </a:lnTo>
                <a:lnTo>
                  <a:pt x="1764458" y="3483458"/>
                </a:lnTo>
                <a:lnTo>
                  <a:pt x="1804590" y="3460644"/>
                </a:lnTo>
                <a:lnTo>
                  <a:pt x="1845133" y="3438454"/>
                </a:lnTo>
                <a:lnTo>
                  <a:pt x="1886080" y="3416894"/>
                </a:lnTo>
                <a:lnTo>
                  <a:pt x="1927424" y="3395972"/>
                </a:lnTo>
                <a:lnTo>
                  <a:pt x="1969158" y="3375693"/>
                </a:lnTo>
                <a:lnTo>
                  <a:pt x="2011277" y="3356065"/>
                </a:lnTo>
                <a:lnTo>
                  <a:pt x="2053772" y="3337095"/>
                </a:lnTo>
                <a:lnTo>
                  <a:pt x="2096637" y="3318788"/>
                </a:lnTo>
                <a:lnTo>
                  <a:pt x="2139865" y="3301152"/>
                </a:lnTo>
                <a:lnTo>
                  <a:pt x="2183449" y="3284194"/>
                </a:lnTo>
                <a:lnTo>
                  <a:pt x="2227383" y="3267920"/>
                </a:lnTo>
                <a:lnTo>
                  <a:pt x="2271659" y="3252336"/>
                </a:lnTo>
                <a:lnTo>
                  <a:pt x="2316271" y="3237450"/>
                </a:lnTo>
                <a:lnTo>
                  <a:pt x="2361212" y="3223268"/>
                </a:lnTo>
                <a:lnTo>
                  <a:pt x="2406474" y="3209798"/>
                </a:lnTo>
                <a:lnTo>
                  <a:pt x="2452052" y="3197045"/>
                </a:lnTo>
                <a:lnTo>
                  <a:pt x="2497938" y="3185016"/>
                </a:lnTo>
                <a:lnTo>
                  <a:pt x="2544126" y="3173718"/>
                </a:lnTo>
                <a:lnTo>
                  <a:pt x="2590608" y="3163158"/>
                </a:lnTo>
                <a:lnTo>
                  <a:pt x="2637378" y="3153342"/>
                </a:lnTo>
                <a:lnTo>
                  <a:pt x="2684428" y="3144278"/>
                </a:lnTo>
                <a:lnTo>
                  <a:pt x="2731753" y="3135972"/>
                </a:lnTo>
                <a:lnTo>
                  <a:pt x="2779345" y="3128430"/>
                </a:lnTo>
                <a:lnTo>
                  <a:pt x="2827197" y="3121659"/>
                </a:lnTo>
                <a:lnTo>
                  <a:pt x="2875303" y="3115666"/>
                </a:lnTo>
                <a:lnTo>
                  <a:pt x="2923655" y="3110458"/>
                </a:lnTo>
                <a:lnTo>
                  <a:pt x="3202545" y="3096689"/>
                </a:lnTo>
                <a:lnTo>
                  <a:pt x="3202545" y="0"/>
                </a:lnTo>
                <a:close/>
              </a:path>
            </a:pathLst>
          </a:custGeom>
          <a:solidFill>
            <a:srgbClr val="D2D59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11142026" y="546100"/>
            <a:ext cx="29591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" dirty="0">
                <a:solidFill>
                  <a:srgbClr val="1F2C8F"/>
                </a:solidFill>
                <a:latin typeface="Arial Black"/>
                <a:cs typeface="Arial Black"/>
              </a:rPr>
              <a:t>11</a:t>
            </a:r>
            <a:endParaRPr sz="160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12192000" cy="3467100"/>
            </a:xfrm>
            <a:custGeom>
              <a:avLst/>
              <a:gdLst/>
              <a:ahLst/>
              <a:cxnLst/>
              <a:rect l="l" t="t" r="r" b="b"/>
              <a:pathLst>
                <a:path w="12192000" h="3467100">
                  <a:moveTo>
                    <a:pt x="0" y="3466699"/>
                  </a:moveTo>
                  <a:lnTo>
                    <a:pt x="0" y="0"/>
                  </a:lnTo>
                  <a:lnTo>
                    <a:pt x="12191998" y="0"/>
                  </a:lnTo>
                  <a:lnTo>
                    <a:pt x="12191998" y="3466699"/>
                  </a:lnTo>
                  <a:lnTo>
                    <a:pt x="0" y="3466699"/>
                  </a:lnTo>
                  <a:close/>
                </a:path>
              </a:pathLst>
            </a:custGeom>
            <a:solidFill>
              <a:srgbClr val="F5CDC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443345" y="420493"/>
              <a:ext cx="11305540" cy="6026785"/>
            </a:xfrm>
            <a:custGeom>
              <a:avLst/>
              <a:gdLst/>
              <a:ahLst/>
              <a:cxnLst/>
              <a:rect l="l" t="t" r="r" b="b"/>
              <a:pathLst>
                <a:path w="11305540" h="6026785">
                  <a:moveTo>
                    <a:pt x="11305308" y="0"/>
                  </a:moveTo>
                  <a:lnTo>
                    <a:pt x="0" y="0"/>
                  </a:lnTo>
                  <a:lnTo>
                    <a:pt x="0" y="6026726"/>
                  </a:lnTo>
                  <a:lnTo>
                    <a:pt x="11305308" y="6026726"/>
                  </a:lnTo>
                  <a:lnTo>
                    <a:pt x="11305308" y="0"/>
                  </a:lnTo>
                  <a:close/>
                </a:path>
              </a:pathLst>
            </a:custGeom>
            <a:solidFill>
              <a:srgbClr val="FDFA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9353550" y="4000041"/>
              <a:ext cx="2838450" cy="2858135"/>
            </a:xfrm>
            <a:custGeom>
              <a:avLst/>
              <a:gdLst/>
              <a:ahLst/>
              <a:cxnLst/>
              <a:rect l="l" t="t" r="r" b="b"/>
              <a:pathLst>
                <a:path w="2838450" h="2858134">
                  <a:moveTo>
                    <a:pt x="2838450" y="0"/>
                  </a:moveTo>
                  <a:lnTo>
                    <a:pt x="2559559" y="14074"/>
                  </a:lnTo>
                  <a:lnTo>
                    <a:pt x="2511742" y="19334"/>
                  </a:lnTo>
                  <a:lnTo>
                    <a:pt x="2464167" y="25378"/>
                  </a:lnTo>
                  <a:lnTo>
                    <a:pt x="2416840" y="32201"/>
                  </a:lnTo>
                  <a:lnTo>
                    <a:pt x="2369766" y="39794"/>
                  </a:lnTo>
                  <a:lnTo>
                    <a:pt x="2322954" y="48152"/>
                  </a:lnTo>
                  <a:lnTo>
                    <a:pt x="2276410" y="57268"/>
                  </a:lnTo>
                  <a:lnTo>
                    <a:pt x="2230139" y="67135"/>
                  </a:lnTo>
                  <a:lnTo>
                    <a:pt x="2184150" y="77747"/>
                  </a:lnTo>
                  <a:lnTo>
                    <a:pt x="2138447" y="89097"/>
                  </a:lnTo>
                  <a:lnTo>
                    <a:pt x="2093039" y="101179"/>
                  </a:lnTo>
                  <a:lnTo>
                    <a:pt x="2047932" y="113985"/>
                  </a:lnTo>
                  <a:lnTo>
                    <a:pt x="2003132" y="127510"/>
                  </a:lnTo>
                  <a:lnTo>
                    <a:pt x="1958646" y="141746"/>
                  </a:lnTo>
                  <a:lnTo>
                    <a:pt x="1914481" y="156686"/>
                  </a:lnTo>
                  <a:lnTo>
                    <a:pt x="1870642" y="172326"/>
                  </a:lnTo>
                  <a:lnTo>
                    <a:pt x="1827138" y="188656"/>
                  </a:lnTo>
                  <a:lnTo>
                    <a:pt x="1783974" y="205672"/>
                  </a:lnTo>
                  <a:lnTo>
                    <a:pt x="1741157" y="223367"/>
                  </a:lnTo>
                  <a:lnTo>
                    <a:pt x="1698694" y="241733"/>
                  </a:lnTo>
                  <a:lnTo>
                    <a:pt x="1656591" y="260764"/>
                  </a:lnTo>
                  <a:lnTo>
                    <a:pt x="1614856" y="280454"/>
                  </a:lnTo>
                  <a:lnTo>
                    <a:pt x="1573493" y="300796"/>
                  </a:lnTo>
                  <a:lnTo>
                    <a:pt x="1532511" y="321783"/>
                  </a:lnTo>
                  <a:lnTo>
                    <a:pt x="1491916" y="343408"/>
                  </a:lnTo>
                  <a:lnTo>
                    <a:pt x="1451715" y="365666"/>
                  </a:lnTo>
                  <a:lnTo>
                    <a:pt x="1411913" y="388549"/>
                  </a:lnTo>
                  <a:lnTo>
                    <a:pt x="1372518" y="412051"/>
                  </a:lnTo>
                  <a:lnTo>
                    <a:pt x="1333537" y="436165"/>
                  </a:lnTo>
                  <a:lnTo>
                    <a:pt x="1294975" y="460885"/>
                  </a:lnTo>
                  <a:lnTo>
                    <a:pt x="1256840" y="486203"/>
                  </a:lnTo>
                  <a:lnTo>
                    <a:pt x="1219139" y="512114"/>
                  </a:lnTo>
                  <a:lnTo>
                    <a:pt x="1181877" y="538610"/>
                  </a:lnTo>
                  <a:lnTo>
                    <a:pt x="1145062" y="565686"/>
                  </a:lnTo>
                  <a:lnTo>
                    <a:pt x="1108699" y="593334"/>
                  </a:lnTo>
                  <a:lnTo>
                    <a:pt x="1072797" y="621547"/>
                  </a:lnTo>
                  <a:lnTo>
                    <a:pt x="1037361" y="650320"/>
                  </a:lnTo>
                  <a:lnTo>
                    <a:pt x="1002397" y="679645"/>
                  </a:lnTo>
                  <a:lnTo>
                    <a:pt x="967914" y="709517"/>
                  </a:lnTo>
                  <a:lnTo>
                    <a:pt x="933916" y="739927"/>
                  </a:lnTo>
                  <a:lnTo>
                    <a:pt x="900412" y="770870"/>
                  </a:lnTo>
                  <a:lnTo>
                    <a:pt x="867407" y="802339"/>
                  </a:lnTo>
                  <a:lnTo>
                    <a:pt x="834908" y="834328"/>
                  </a:lnTo>
                  <a:lnTo>
                    <a:pt x="802922" y="866829"/>
                  </a:lnTo>
                  <a:lnTo>
                    <a:pt x="771455" y="899837"/>
                  </a:lnTo>
                  <a:lnTo>
                    <a:pt x="740514" y="933344"/>
                  </a:lnTo>
                  <a:lnTo>
                    <a:pt x="710106" y="967344"/>
                  </a:lnTo>
                  <a:lnTo>
                    <a:pt x="680237" y="1001830"/>
                  </a:lnTo>
                  <a:lnTo>
                    <a:pt x="650914" y="1036795"/>
                  </a:lnTo>
                  <a:lnTo>
                    <a:pt x="622143" y="1072234"/>
                  </a:lnTo>
                  <a:lnTo>
                    <a:pt x="593931" y="1108139"/>
                  </a:lnTo>
                  <a:lnTo>
                    <a:pt x="566286" y="1144504"/>
                  </a:lnTo>
                  <a:lnTo>
                    <a:pt x="539212" y="1181322"/>
                  </a:lnTo>
                  <a:lnTo>
                    <a:pt x="512718" y="1218587"/>
                  </a:lnTo>
                  <a:lnTo>
                    <a:pt x="486809" y="1256291"/>
                  </a:lnTo>
                  <a:lnTo>
                    <a:pt x="461492" y="1294429"/>
                  </a:lnTo>
                  <a:lnTo>
                    <a:pt x="436774" y="1332993"/>
                  </a:lnTo>
                  <a:lnTo>
                    <a:pt x="412662" y="1371978"/>
                  </a:lnTo>
                  <a:lnTo>
                    <a:pt x="389162" y="1411376"/>
                  </a:lnTo>
                  <a:lnTo>
                    <a:pt x="366281" y="1451180"/>
                  </a:lnTo>
                  <a:lnTo>
                    <a:pt x="344024" y="1491385"/>
                  </a:lnTo>
                  <a:lnTo>
                    <a:pt x="322400" y="1531983"/>
                  </a:lnTo>
                  <a:lnTo>
                    <a:pt x="301415" y="1572968"/>
                  </a:lnTo>
                  <a:lnTo>
                    <a:pt x="281075" y="1614333"/>
                  </a:lnTo>
                  <a:lnTo>
                    <a:pt x="261386" y="1656072"/>
                  </a:lnTo>
                  <a:lnTo>
                    <a:pt x="242357" y="1698178"/>
                  </a:lnTo>
                  <a:lnTo>
                    <a:pt x="223992" y="1740644"/>
                  </a:lnTo>
                  <a:lnTo>
                    <a:pt x="206299" y="1783464"/>
                  </a:lnTo>
                  <a:lnTo>
                    <a:pt x="189284" y="1826631"/>
                  </a:lnTo>
                  <a:lnTo>
                    <a:pt x="172955" y="1870138"/>
                  </a:lnTo>
                  <a:lnTo>
                    <a:pt x="157316" y="1913980"/>
                  </a:lnTo>
                  <a:lnTo>
                    <a:pt x="142377" y="1958149"/>
                  </a:lnTo>
                  <a:lnTo>
                    <a:pt x="128142" y="2002638"/>
                  </a:lnTo>
                  <a:lnTo>
                    <a:pt x="114618" y="2047441"/>
                  </a:lnTo>
                  <a:lnTo>
                    <a:pt x="101813" y="2092552"/>
                  </a:lnTo>
                  <a:lnTo>
                    <a:pt x="89733" y="2137963"/>
                  </a:lnTo>
                  <a:lnTo>
                    <a:pt x="78383" y="2183669"/>
                  </a:lnTo>
                  <a:lnTo>
                    <a:pt x="67772" y="2229662"/>
                  </a:lnTo>
                  <a:lnTo>
                    <a:pt x="57906" y="2275936"/>
                  </a:lnTo>
                  <a:lnTo>
                    <a:pt x="48790" y="2322484"/>
                  </a:lnTo>
                  <a:lnTo>
                    <a:pt x="40433" y="2369299"/>
                  </a:lnTo>
                  <a:lnTo>
                    <a:pt x="32840" y="2416376"/>
                  </a:lnTo>
                  <a:lnTo>
                    <a:pt x="26018" y="2463707"/>
                  </a:lnTo>
                  <a:lnTo>
                    <a:pt x="19974" y="2511286"/>
                  </a:lnTo>
                  <a:lnTo>
                    <a:pt x="14715" y="2559106"/>
                  </a:lnTo>
                  <a:lnTo>
                    <a:pt x="10246" y="2607160"/>
                  </a:lnTo>
                  <a:lnTo>
                    <a:pt x="6575" y="2655442"/>
                  </a:lnTo>
                  <a:lnTo>
                    <a:pt x="3708" y="2703946"/>
                  </a:lnTo>
                  <a:lnTo>
                    <a:pt x="1652" y="2752664"/>
                  </a:lnTo>
                  <a:lnTo>
                    <a:pt x="414" y="2801590"/>
                  </a:lnTo>
                  <a:lnTo>
                    <a:pt x="0" y="2857957"/>
                  </a:lnTo>
                  <a:lnTo>
                    <a:pt x="867444" y="2857957"/>
                  </a:lnTo>
                  <a:lnTo>
                    <a:pt x="877539" y="2657567"/>
                  </a:lnTo>
                  <a:lnTo>
                    <a:pt x="883013" y="2609353"/>
                  </a:lnTo>
                  <a:lnTo>
                    <a:pt x="889627" y="2561485"/>
                  </a:lnTo>
                  <a:lnTo>
                    <a:pt x="897367" y="2513977"/>
                  </a:lnTo>
                  <a:lnTo>
                    <a:pt x="906218" y="2466845"/>
                  </a:lnTo>
                  <a:lnTo>
                    <a:pt x="916168" y="2420102"/>
                  </a:lnTo>
                  <a:lnTo>
                    <a:pt x="927201" y="2373762"/>
                  </a:lnTo>
                  <a:lnTo>
                    <a:pt x="939304" y="2327841"/>
                  </a:lnTo>
                  <a:lnTo>
                    <a:pt x="952463" y="2282352"/>
                  </a:lnTo>
                  <a:lnTo>
                    <a:pt x="966665" y="2237310"/>
                  </a:lnTo>
                  <a:lnTo>
                    <a:pt x="981894" y="2192729"/>
                  </a:lnTo>
                  <a:lnTo>
                    <a:pt x="998137" y="2148624"/>
                  </a:lnTo>
                  <a:lnTo>
                    <a:pt x="1015381" y="2105009"/>
                  </a:lnTo>
                  <a:lnTo>
                    <a:pt x="1033610" y="2061899"/>
                  </a:lnTo>
                  <a:lnTo>
                    <a:pt x="1052812" y="2019307"/>
                  </a:lnTo>
                  <a:lnTo>
                    <a:pt x="1072972" y="1977248"/>
                  </a:lnTo>
                  <a:lnTo>
                    <a:pt x="1094077" y="1935737"/>
                  </a:lnTo>
                  <a:lnTo>
                    <a:pt x="1116111" y="1894787"/>
                  </a:lnTo>
                  <a:lnTo>
                    <a:pt x="1139062" y="1854414"/>
                  </a:lnTo>
                  <a:lnTo>
                    <a:pt x="1162915" y="1814631"/>
                  </a:lnTo>
                  <a:lnTo>
                    <a:pt x="1187657" y="1775454"/>
                  </a:lnTo>
                  <a:lnTo>
                    <a:pt x="1213273" y="1736896"/>
                  </a:lnTo>
                  <a:lnTo>
                    <a:pt x="1239749" y="1698972"/>
                  </a:lnTo>
                  <a:lnTo>
                    <a:pt x="1267072" y="1661695"/>
                  </a:lnTo>
                  <a:lnTo>
                    <a:pt x="1295228" y="1625082"/>
                  </a:lnTo>
                  <a:lnTo>
                    <a:pt x="1324202" y="1589145"/>
                  </a:lnTo>
                  <a:lnTo>
                    <a:pt x="1353981" y="1553900"/>
                  </a:lnTo>
                  <a:lnTo>
                    <a:pt x="1384550" y="1519360"/>
                  </a:lnTo>
                  <a:lnTo>
                    <a:pt x="1415896" y="1485540"/>
                  </a:lnTo>
                  <a:lnTo>
                    <a:pt x="1448005" y="1452455"/>
                  </a:lnTo>
                  <a:lnTo>
                    <a:pt x="1480862" y="1420118"/>
                  </a:lnTo>
                  <a:lnTo>
                    <a:pt x="1514454" y="1388545"/>
                  </a:lnTo>
                  <a:lnTo>
                    <a:pt x="1548767" y="1357749"/>
                  </a:lnTo>
                  <a:lnTo>
                    <a:pt x="1583787" y="1327745"/>
                  </a:lnTo>
                  <a:lnTo>
                    <a:pt x="1619500" y="1298547"/>
                  </a:lnTo>
                  <a:lnTo>
                    <a:pt x="1655891" y="1270170"/>
                  </a:lnTo>
                  <a:lnTo>
                    <a:pt x="1692948" y="1242629"/>
                  </a:lnTo>
                  <a:lnTo>
                    <a:pt x="1730655" y="1215936"/>
                  </a:lnTo>
                  <a:lnTo>
                    <a:pt x="1769000" y="1190107"/>
                  </a:lnTo>
                  <a:lnTo>
                    <a:pt x="1807968" y="1165157"/>
                  </a:lnTo>
                  <a:lnTo>
                    <a:pt x="1847544" y="1141099"/>
                  </a:lnTo>
                  <a:lnTo>
                    <a:pt x="1887716" y="1117948"/>
                  </a:lnTo>
                  <a:lnTo>
                    <a:pt x="1928469" y="1095718"/>
                  </a:lnTo>
                  <a:lnTo>
                    <a:pt x="1969789" y="1074424"/>
                  </a:lnTo>
                  <a:lnTo>
                    <a:pt x="2011662" y="1054080"/>
                  </a:lnTo>
                  <a:lnTo>
                    <a:pt x="2054075" y="1034701"/>
                  </a:lnTo>
                  <a:lnTo>
                    <a:pt x="2097013" y="1016300"/>
                  </a:lnTo>
                  <a:lnTo>
                    <a:pt x="2140462" y="998893"/>
                  </a:lnTo>
                  <a:lnTo>
                    <a:pt x="2184409" y="982493"/>
                  </a:lnTo>
                  <a:lnTo>
                    <a:pt x="2228839" y="967115"/>
                  </a:lnTo>
                  <a:lnTo>
                    <a:pt x="2273738" y="952774"/>
                  </a:lnTo>
                  <a:lnTo>
                    <a:pt x="2319093" y="939483"/>
                  </a:lnTo>
                  <a:lnTo>
                    <a:pt x="2364889" y="927257"/>
                  </a:lnTo>
                  <a:lnTo>
                    <a:pt x="2411113" y="916111"/>
                  </a:lnTo>
                  <a:lnTo>
                    <a:pt x="2457750" y="906058"/>
                  </a:lnTo>
                  <a:lnTo>
                    <a:pt x="2504787" y="897114"/>
                  </a:lnTo>
                  <a:lnTo>
                    <a:pt x="2552210" y="889292"/>
                  </a:lnTo>
                  <a:lnTo>
                    <a:pt x="2600004" y="882608"/>
                  </a:lnTo>
                  <a:lnTo>
                    <a:pt x="2648157" y="877074"/>
                  </a:lnTo>
                  <a:lnTo>
                    <a:pt x="2838450" y="867378"/>
                  </a:lnTo>
                  <a:lnTo>
                    <a:pt x="2838450" y="0"/>
                  </a:lnTo>
                  <a:close/>
                </a:path>
              </a:pathLst>
            </a:custGeom>
            <a:solidFill>
              <a:srgbClr val="AAC3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221371" y="4867733"/>
              <a:ext cx="1971039" cy="1990725"/>
            </a:xfrm>
            <a:custGeom>
              <a:avLst/>
              <a:gdLst/>
              <a:ahLst/>
              <a:cxnLst/>
              <a:rect l="l" t="t" r="r" b="b"/>
              <a:pathLst>
                <a:path w="1971040" h="1990725">
                  <a:moveTo>
                    <a:pt x="1970627" y="0"/>
                  </a:moveTo>
                  <a:lnTo>
                    <a:pt x="1780373" y="9695"/>
                  </a:lnTo>
                  <a:lnTo>
                    <a:pt x="1732230" y="15227"/>
                  </a:lnTo>
                  <a:lnTo>
                    <a:pt x="1684445" y="21911"/>
                  </a:lnTo>
                  <a:lnTo>
                    <a:pt x="1637031" y="29731"/>
                  </a:lnTo>
                  <a:lnTo>
                    <a:pt x="1590003" y="38674"/>
                  </a:lnTo>
                  <a:lnTo>
                    <a:pt x="1543375" y="48725"/>
                  </a:lnTo>
                  <a:lnTo>
                    <a:pt x="1497160" y="59869"/>
                  </a:lnTo>
                  <a:lnTo>
                    <a:pt x="1451372" y="72093"/>
                  </a:lnTo>
                  <a:lnTo>
                    <a:pt x="1406026" y="85382"/>
                  </a:lnTo>
                  <a:lnTo>
                    <a:pt x="1361135" y="99721"/>
                  </a:lnTo>
                  <a:lnTo>
                    <a:pt x="1316713" y="115097"/>
                  </a:lnTo>
                  <a:lnTo>
                    <a:pt x="1272775" y="131494"/>
                  </a:lnTo>
                  <a:lnTo>
                    <a:pt x="1229334" y="148899"/>
                  </a:lnTo>
                  <a:lnTo>
                    <a:pt x="1186405" y="167297"/>
                  </a:lnTo>
                  <a:lnTo>
                    <a:pt x="1144000" y="186673"/>
                  </a:lnTo>
                  <a:lnTo>
                    <a:pt x="1102135" y="207014"/>
                  </a:lnTo>
                  <a:lnTo>
                    <a:pt x="1060822" y="228305"/>
                  </a:lnTo>
                  <a:lnTo>
                    <a:pt x="1020077" y="250531"/>
                  </a:lnTo>
                  <a:lnTo>
                    <a:pt x="979913" y="273678"/>
                  </a:lnTo>
                  <a:lnTo>
                    <a:pt x="940344" y="297732"/>
                  </a:lnTo>
                  <a:lnTo>
                    <a:pt x="901384" y="322679"/>
                  </a:lnTo>
                  <a:lnTo>
                    <a:pt x="863047" y="348504"/>
                  </a:lnTo>
                  <a:lnTo>
                    <a:pt x="825346" y="375192"/>
                  </a:lnTo>
                  <a:lnTo>
                    <a:pt x="788297" y="402729"/>
                  </a:lnTo>
                  <a:lnTo>
                    <a:pt x="751912" y="431102"/>
                  </a:lnTo>
                  <a:lnTo>
                    <a:pt x="716206" y="460295"/>
                  </a:lnTo>
                  <a:lnTo>
                    <a:pt x="681193" y="490294"/>
                  </a:lnTo>
                  <a:lnTo>
                    <a:pt x="646887" y="521085"/>
                  </a:lnTo>
                  <a:lnTo>
                    <a:pt x="613301" y="552654"/>
                  </a:lnTo>
                  <a:lnTo>
                    <a:pt x="580450" y="584985"/>
                  </a:lnTo>
                  <a:lnTo>
                    <a:pt x="548347" y="618065"/>
                  </a:lnTo>
                  <a:lnTo>
                    <a:pt x="517007" y="651880"/>
                  </a:lnTo>
                  <a:lnTo>
                    <a:pt x="486444" y="686414"/>
                  </a:lnTo>
                  <a:lnTo>
                    <a:pt x="456671" y="721654"/>
                  </a:lnTo>
                  <a:lnTo>
                    <a:pt x="427702" y="757585"/>
                  </a:lnTo>
                  <a:lnTo>
                    <a:pt x="399552" y="794193"/>
                  </a:lnTo>
                  <a:lnTo>
                    <a:pt x="372234" y="831464"/>
                  </a:lnTo>
                  <a:lnTo>
                    <a:pt x="345763" y="869382"/>
                  </a:lnTo>
                  <a:lnTo>
                    <a:pt x="320152" y="907934"/>
                  </a:lnTo>
                  <a:lnTo>
                    <a:pt x="295415" y="947105"/>
                  </a:lnTo>
                  <a:lnTo>
                    <a:pt x="271566" y="986882"/>
                  </a:lnTo>
                  <a:lnTo>
                    <a:pt x="248620" y="1027249"/>
                  </a:lnTo>
                  <a:lnTo>
                    <a:pt x="226589" y="1068192"/>
                  </a:lnTo>
                  <a:lnTo>
                    <a:pt x="205489" y="1109696"/>
                  </a:lnTo>
                  <a:lnTo>
                    <a:pt x="185333" y="1151749"/>
                  </a:lnTo>
                  <a:lnTo>
                    <a:pt x="166135" y="1194334"/>
                  </a:lnTo>
                  <a:lnTo>
                    <a:pt x="147909" y="1237438"/>
                  </a:lnTo>
                  <a:lnTo>
                    <a:pt x="130668" y="1281046"/>
                  </a:lnTo>
                  <a:lnTo>
                    <a:pt x="114428" y="1325144"/>
                  </a:lnTo>
                  <a:lnTo>
                    <a:pt x="99202" y="1369718"/>
                  </a:lnTo>
                  <a:lnTo>
                    <a:pt x="85003" y="1414753"/>
                  </a:lnTo>
                  <a:lnTo>
                    <a:pt x="71847" y="1460234"/>
                  </a:lnTo>
                  <a:lnTo>
                    <a:pt x="59746" y="1506148"/>
                  </a:lnTo>
                  <a:lnTo>
                    <a:pt x="48715" y="1552481"/>
                  </a:lnTo>
                  <a:lnTo>
                    <a:pt x="38767" y="1599216"/>
                  </a:lnTo>
                  <a:lnTo>
                    <a:pt x="29917" y="1646342"/>
                  </a:lnTo>
                  <a:lnTo>
                    <a:pt x="22179" y="1693842"/>
                  </a:lnTo>
                  <a:lnTo>
                    <a:pt x="15566" y="1741702"/>
                  </a:lnTo>
                  <a:lnTo>
                    <a:pt x="10093" y="1789909"/>
                  </a:lnTo>
                  <a:lnTo>
                    <a:pt x="0" y="1990266"/>
                  </a:lnTo>
                  <a:lnTo>
                    <a:pt x="1970627" y="1990266"/>
                  </a:lnTo>
                  <a:lnTo>
                    <a:pt x="1970627" y="0"/>
                  </a:lnTo>
                  <a:close/>
                </a:path>
              </a:pathLst>
            </a:custGeom>
            <a:solidFill>
              <a:srgbClr val="F5CDC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1188550" y="5844982"/>
              <a:ext cx="1003935" cy="1013460"/>
            </a:xfrm>
            <a:custGeom>
              <a:avLst/>
              <a:gdLst/>
              <a:ahLst/>
              <a:cxnLst/>
              <a:rect l="l" t="t" r="r" b="b"/>
              <a:pathLst>
                <a:path w="1003934" h="1013459">
                  <a:moveTo>
                    <a:pt x="1003448" y="0"/>
                  </a:moveTo>
                  <a:lnTo>
                    <a:pt x="912785" y="4634"/>
                  </a:lnTo>
                  <a:lnTo>
                    <a:pt x="863878" y="10875"/>
                  </a:lnTo>
                  <a:lnTo>
                    <a:pt x="815696" y="19437"/>
                  </a:lnTo>
                  <a:lnTo>
                    <a:pt x="768299" y="30263"/>
                  </a:lnTo>
                  <a:lnTo>
                    <a:pt x="721746" y="43292"/>
                  </a:lnTo>
                  <a:lnTo>
                    <a:pt x="676096" y="58467"/>
                  </a:lnTo>
                  <a:lnTo>
                    <a:pt x="631408" y="75727"/>
                  </a:lnTo>
                  <a:lnTo>
                    <a:pt x="587742" y="95013"/>
                  </a:lnTo>
                  <a:lnTo>
                    <a:pt x="545156" y="116267"/>
                  </a:lnTo>
                  <a:lnTo>
                    <a:pt x="503710" y="139430"/>
                  </a:lnTo>
                  <a:lnTo>
                    <a:pt x="463463" y="164441"/>
                  </a:lnTo>
                  <a:lnTo>
                    <a:pt x="424473" y="191243"/>
                  </a:lnTo>
                  <a:lnTo>
                    <a:pt x="386800" y="219775"/>
                  </a:lnTo>
                  <a:lnTo>
                    <a:pt x="350504" y="249980"/>
                  </a:lnTo>
                  <a:lnTo>
                    <a:pt x="315642" y="281797"/>
                  </a:lnTo>
                  <a:lnTo>
                    <a:pt x="282275" y="315167"/>
                  </a:lnTo>
                  <a:lnTo>
                    <a:pt x="250462" y="350033"/>
                  </a:lnTo>
                  <a:lnTo>
                    <a:pt x="220261" y="386333"/>
                  </a:lnTo>
                  <a:lnTo>
                    <a:pt x="191731" y="424010"/>
                  </a:lnTo>
                  <a:lnTo>
                    <a:pt x="164932" y="463004"/>
                  </a:lnTo>
                  <a:lnTo>
                    <a:pt x="139924" y="503255"/>
                  </a:lnTo>
                  <a:lnTo>
                    <a:pt x="116764" y="544706"/>
                  </a:lnTo>
                  <a:lnTo>
                    <a:pt x="95512" y="587296"/>
                  </a:lnTo>
                  <a:lnTo>
                    <a:pt x="76228" y="630967"/>
                  </a:lnTo>
                  <a:lnTo>
                    <a:pt x="58970" y="675660"/>
                  </a:lnTo>
                  <a:lnTo>
                    <a:pt x="43797" y="721315"/>
                  </a:lnTo>
                  <a:lnTo>
                    <a:pt x="30769" y="767873"/>
                  </a:lnTo>
                  <a:lnTo>
                    <a:pt x="19944" y="815275"/>
                  </a:lnTo>
                  <a:lnTo>
                    <a:pt x="11383" y="863462"/>
                  </a:lnTo>
                  <a:lnTo>
                    <a:pt x="5143" y="912376"/>
                  </a:lnTo>
                  <a:lnTo>
                    <a:pt x="0" y="1013015"/>
                  </a:lnTo>
                  <a:lnTo>
                    <a:pt x="1003448" y="1013015"/>
                  </a:lnTo>
                  <a:lnTo>
                    <a:pt x="1003448" y="0"/>
                  </a:lnTo>
                  <a:close/>
                </a:path>
              </a:pathLst>
            </a:custGeom>
            <a:solidFill>
              <a:srgbClr val="FDFA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9958646" y="5492845"/>
              <a:ext cx="775335" cy="775335"/>
            </a:xfrm>
            <a:custGeom>
              <a:avLst/>
              <a:gdLst/>
              <a:ahLst/>
              <a:cxnLst/>
              <a:rect l="l" t="t" r="r" b="b"/>
              <a:pathLst>
                <a:path w="775334" h="775335">
                  <a:moveTo>
                    <a:pt x="387510" y="0"/>
                  </a:moveTo>
                  <a:lnTo>
                    <a:pt x="338901" y="3019"/>
                  </a:lnTo>
                  <a:lnTo>
                    <a:pt x="292095" y="11834"/>
                  </a:lnTo>
                  <a:lnTo>
                    <a:pt x="247453" y="26083"/>
                  </a:lnTo>
                  <a:lnTo>
                    <a:pt x="205339" y="45402"/>
                  </a:lnTo>
                  <a:lnTo>
                    <a:pt x="166117" y="69428"/>
                  </a:lnTo>
                  <a:lnTo>
                    <a:pt x="130149" y="97798"/>
                  </a:lnTo>
                  <a:lnTo>
                    <a:pt x="97798" y="130148"/>
                  </a:lnTo>
                  <a:lnTo>
                    <a:pt x="69429" y="166116"/>
                  </a:lnTo>
                  <a:lnTo>
                    <a:pt x="45402" y="205339"/>
                  </a:lnTo>
                  <a:lnTo>
                    <a:pt x="26083" y="247452"/>
                  </a:lnTo>
                  <a:lnTo>
                    <a:pt x="11834" y="292094"/>
                  </a:lnTo>
                  <a:lnTo>
                    <a:pt x="3019" y="338901"/>
                  </a:lnTo>
                  <a:lnTo>
                    <a:pt x="0" y="387509"/>
                  </a:lnTo>
                  <a:lnTo>
                    <a:pt x="3019" y="436118"/>
                  </a:lnTo>
                  <a:lnTo>
                    <a:pt x="11834" y="482925"/>
                  </a:lnTo>
                  <a:lnTo>
                    <a:pt x="26083" y="527566"/>
                  </a:lnTo>
                  <a:lnTo>
                    <a:pt x="45402" y="569680"/>
                  </a:lnTo>
                  <a:lnTo>
                    <a:pt x="69429" y="608903"/>
                  </a:lnTo>
                  <a:lnTo>
                    <a:pt x="97798" y="644871"/>
                  </a:lnTo>
                  <a:lnTo>
                    <a:pt x="130149" y="677221"/>
                  </a:lnTo>
                  <a:lnTo>
                    <a:pt x="166117" y="705591"/>
                  </a:lnTo>
                  <a:lnTo>
                    <a:pt x="205339" y="729617"/>
                  </a:lnTo>
                  <a:lnTo>
                    <a:pt x="247453" y="748936"/>
                  </a:lnTo>
                  <a:lnTo>
                    <a:pt x="292095" y="763185"/>
                  </a:lnTo>
                  <a:lnTo>
                    <a:pt x="338901" y="772001"/>
                  </a:lnTo>
                  <a:lnTo>
                    <a:pt x="387510" y="775020"/>
                  </a:lnTo>
                  <a:lnTo>
                    <a:pt x="436118" y="772001"/>
                  </a:lnTo>
                  <a:lnTo>
                    <a:pt x="482925" y="763185"/>
                  </a:lnTo>
                  <a:lnTo>
                    <a:pt x="527567" y="748936"/>
                  </a:lnTo>
                  <a:lnTo>
                    <a:pt x="569681" y="729617"/>
                  </a:lnTo>
                  <a:lnTo>
                    <a:pt x="608904" y="705591"/>
                  </a:lnTo>
                  <a:lnTo>
                    <a:pt x="644872" y="677221"/>
                  </a:lnTo>
                  <a:lnTo>
                    <a:pt x="677222" y="644871"/>
                  </a:lnTo>
                  <a:lnTo>
                    <a:pt x="705592" y="608903"/>
                  </a:lnTo>
                  <a:lnTo>
                    <a:pt x="729618" y="569680"/>
                  </a:lnTo>
                  <a:lnTo>
                    <a:pt x="748937" y="527566"/>
                  </a:lnTo>
                  <a:lnTo>
                    <a:pt x="763186" y="482925"/>
                  </a:lnTo>
                  <a:lnTo>
                    <a:pt x="772002" y="436118"/>
                  </a:lnTo>
                  <a:lnTo>
                    <a:pt x="775021" y="387509"/>
                  </a:lnTo>
                  <a:lnTo>
                    <a:pt x="772002" y="338901"/>
                  </a:lnTo>
                  <a:lnTo>
                    <a:pt x="763186" y="292094"/>
                  </a:lnTo>
                  <a:lnTo>
                    <a:pt x="748937" y="247452"/>
                  </a:lnTo>
                  <a:lnTo>
                    <a:pt x="729618" y="205339"/>
                  </a:lnTo>
                  <a:lnTo>
                    <a:pt x="705592" y="166116"/>
                  </a:lnTo>
                  <a:lnTo>
                    <a:pt x="677222" y="130148"/>
                  </a:lnTo>
                  <a:lnTo>
                    <a:pt x="644872" y="97798"/>
                  </a:lnTo>
                  <a:lnTo>
                    <a:pt x="608904" y="69428"/>
                  </a:lnTo>
                  <a:lnTo>
                    <a:pt x="569681" y="45402"/>
                  </a:lnTo>
                  <a:lnTo>
                    <a:pt x="527567" y="26083"/>
                  </a:lnTo>
                  <a:lnTo>
                    <a:pt x="482925" y="11834"/>
                  </a:lnTo>
                  <a:lnTo>
                    <a:pt x="436118" y="3019"/>
                  </a:lnTo>
                  <a:lnTo>
                    <a:pt x="387510" y="0"/>
                  </a:lnTo>
                  <a:close/>
                </a:path>
              </a:pathLst>
            </a:custGeom>
            <a:solidFill>
              <a:srgbClr val="1F2C8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993139" y="1197355"/>
            <a:ext cx="7474584" cy="5143500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298450" marR="5080" indent="-285750" algn="just">
              <a:lnSpc>
                <a:spcPct val="140000"/>
              </a:lnSpc>
              <a:spcBef>
                <a:spcPts val="75"/>
              </a:spcBef>
              <a:buFont typeface="Arial MT"/>
              <a:buChar char="•"/>
              <a:tabLst>
                <a:tab pos="298450" algn="l"/>
              </a:tabLst>
            </a:pPr>
            <a:r>
              <a:rPr sz="1800" spc="-5" dirty="0">
                <a:latin typeface="Times New Roman"/>
                <a:cs typeface="Times New Roman"/>
              </a:rPr>
              <a:t>Before </a:t>
            </a:r>
            <a:r>
              <a:rPr sz="1800" dirty="0">
                <a:latin typeface="Times New Roman"/>
                <a:cs typeface="Times New Roman"/>
              </a:rPr>
              <a:t>one </a:t>
            </a:r>
            <a:r>
              <a:rPr sz="1800" spc="-5" dirty="0">
                <a:latin typeface="Times New Roman"/>
                <a:cs typeface="Times New Roman"/>
              </a:rPr>
              <a:t>decides to collect data </a:t>
            </a:r>
            <a:r>
              <a:rPr sz="1800" dirty="0">
                <a:latin typeface="Times New Roman"/>
                <a:cs typeface="Times New Roman"/>
              </a:rPr>
              <a:t>on an </a:t>
            </a:r>
            <a:r>
              <a:rPr sz="1800" spc="-5" dirty="0">
                <a:latin typeface="Times New Roman"/>
                <a:cs typeface="Times New Roman"/>
              </a:rPr>
              <a:t>ordinal scale, </a:t>
            </a:r>
            <a:r>
              <a:rPr sz="1800" dirty="0">
                <a:latin typeface="Times New Roman"/>
                <a:cs typeface="Times New Roman"/>
              </a:rPr>
              <a:t>one </a:t>
            </a:r>
            <a:r>
              <a:rPr sz="1800" spc="-5" dirty="0">
                <a:latin typeface="Times New Roman"/>
                <a:cs typeface="Times New Roman"/>
              </a:rPr>
              <a:t>must decide </a:t>
            </a:r>
            <a:r>
              <a:rPr sz="1800" dirty="0">
                <a:latin typeface="Times New Roman"/>
                <a:cs typeface="Times New Roman"/>
              </a:rPr>
              <a:t>on </a:t>
            </a:r>
            <a:r>
              <a:rPr sz="1800" spc="-5" dirty="0">
                <a:latin typeface="Times New Roman"/>
                <a:cs typeface="Times New Roman"/>
              </a:rPr>
              <a:t>the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type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-5" dirty="0">
                <a:latin typeface="Times New Roman"/>
                <a:cs typeface="Times New Roman"/>
              </a:rPr>
              <a:t>rating scale to </a:t>
            </a:r>
            <a:r>
              <a:rPr sz="1800" dirty="0">
                <a:latin typeface="Times New Roman"/>
                <a:cs typeface="Times New Roman"/>
              </a:rPr>
              <a:t>adopt. The </a:t>
            </a:r>
            <a:r>
              <a:rPr sz="1800" spc="-5" dirty="0">
                <a:latin typeface="Times New Roman"/>
                <a:cs typeface="Times New Roman"/>
              </a:rPr>
              <a:t>most commonly used rating scales </a:t>
            </a:r>
            <a:r>
              <a:rPr sz="1800" dirty="0">
                <a:latin typeface="Times New Roman"/>
                <a:cs typeface="Times New Roman"/>
              </a:rPr>
              <a:t>are,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three-point, five-point </a:t>
            </a:r>
            <a:r>
              <a:rPr sz="1800" dirty="0">
                <a:latin typeface="Times New Roman"/>
                <a:cs typeface="Times New Roman"/>
              </a:rPr>
              <a:t>and </a:t>
            </a:r>
            <a:r>
              <a:rPr sz="1800" spc="-5" dirty="0">
                <a:latin typeface="Times New Roman"/>
                <a:cs typeface="Times New Roman"/>
              </a:rPr>
              <a:t>seven-point rating scale.</a:t>
            </a:r>
            <a:r>
              <a:rPr sz="1800" dirty="0">
                <a:latin typeface="Times New Roman"/>
                <a:cs typeface="Times New Roman"/>
              </a:rPr>
              <a:t> Whereas one can </a:t>
            </a:r>
            <a:r>
              <a:rPr sz="1800" spc="-5" dirty="0">
                <a:latin typeface="Times New Roman"/>
                <a:cs typeface="Times New Roman"/>
              </a:rPr>
              <a:t>use </a:t>
            </a:r>
            <a:r>
              <a:rPr sz="1800" dirty="0">
                <a:latin typeface="Times New Roman"/>
                <a:cs typeface="Times New Roman"/>
              </a:rPr>
              <a:t>any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scale, some scholars </a:t>
            </a:r>
            <a:r>
              <a:rPr sz="1800" dirty="0">
                <a:latin typeface="Times New Roman"/>
                <a:cs typeface="Times New Roman"/>
              </a:rPr>
              <a:t>have </a:t>
            </a:r>
            <a:r>
              <a:rPr sz="1800" spc="-10" dirty="0">
                <a:latin typeface="Times New Roman"/>
                <a:cs typeface="Times New Roman"/>
              </a:rPr>
              <a:t>argued </a:t>
            </a:r>
            <a:r>
              <a:rPr sz="1800" spc="-5" dirty="0">
                <a:latin typeface="Times New Roman"/>
                <a:cs typeface="Times New Roman"/>
              </a:rPr>
              <a:t>that </a:t>
            </a:r>
            <a:r>
              <a:rPr sz="1800" dirty="0">
                <a:latin typeface="Times New Roman"/>
                <a:cs typeface="Times New Roman"/>
              </a:rPr>
              <a:t>an odd </a:t>
            </a:r>
            <a:r>
              <a:rPr sz="1800" spc="-5" dirty="0">
                <a:latin typeface="Times New Roman"/>
                <a:cs typeface="Times New Roman"/>
              </a:rPr>
              <a:t>scale is more preferable to </a:t>
            </a:r>
            <a:r>
              <a:rPr sz="1800" dirty="0">
                <a:latin typeface="Times New Roman"/>
                <a:cs typeface="Times New Roman"/>
              </a:rPr>
              <a:t>an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even</a:t>
            </a:r>
            <a:r>
              <a:rPr sz="1800" spc="-5" dirty="0">
                <a:latin typeface="Times New Roman"/>
                <a:cs typeface="Times New Roman"/>
              </a:rPr>
              <a:t> number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scale.</a:t>
            </a:r>
            <a:endParaRPr sz="1800">
              <a:latin typeface="Times New Roman"/>
              <a:cs typeface="Times New Roman"/>
            </a:endParaRPr>
          </a:p>
          <a:p>
            <a:pPr marL="298450" marR="5080" indent="-285750" algn="just">
              <a:lnSpc>
                <a:spcPct val="140200"/>
              </a:lnSpc>
              <a:spcBef>
                <a:spcPts val="980"/>
              </a:spcBef>
              <a:buFont typeface="Arial MT"/>
              <a:buChar char="•"/>
              <a:tabLst>
                <a:tab pos="298450" algn="l"/>
              </a:tabLst>
            </a:pPr>
            <a:r>
              <a:rPr sz="1800" dirty="0">
                <a:latin typeface="Times New Roman"/>
                <a:cs typeface="Times New Roman"/>
              </a:rPr>
              <a:t>An </a:t>
            </a:r>
            <a:r>
              <a:rPr sz="1800" spc="-5" dirty="0">
                <a:latin typeface="Times New Roman"/>
                <a:cs typeface="Times New Roman"/>
              </a:rPr>
              <a:t>example </a:t>
            </a:r>
            <a:r>
              <a:rPr sz="1800" dirty="0">
                <a:latin typeface="Times New Roman"/>
                <a:cs typeface="Times New Roman"/>
              </a:rPr>
              <a:t>of an odd </a:t>
            </a:r>
            <a:r>
              <a:rPr sz="1800" spc="-5" dirty="0">
                <a:latin typeface="Times New Roman"/>
                <a:cs typeface="Times New Roman"/>
              </a:rPr>
              <a:t>scale is </a:t>
            </a:r>
            <a:r>
              <a:rPr sz="1800" dirty="0">
                <a:latin typeface="Times New Roman"/>
                <a:cs typeface="Times New Roman"/>
              </a:rPr>
              <a:t>a </a:t>
            </a:r>
            <a:r>
              <a:rPr sz="1800" spc="-5" dirty="0">
                <a:latin typeface="Times New Roman"/>
                <a:cs typeface="Times New Roman"/>
              </a:rPr>
              <a:t>five-point rating scale </a:t>
            </a:r>
            <a:r>
              <a:rPr sz="1800" dirty="0">
                <a:latin typeface="Times New Roman"/>
                <a:cs typeface="Times New Roman"/>
              </a:rPr>
              <a:t>where 1 = </a:t>
            </a:r>
            <a:r>
              <a:rPr sz="1800" spc="-5" dirty="0">
                <a:latin typeface="Times New Roman"/>
                <a:cs typeface="Times New Roman"/>
              </a:rPr>
              <a:t>strongly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disagree; </a:t>
            </a:r>
            <a:r>
              <a:rPr sz="1800" dirty="0">
                <a:latin typeface="Times New Roman"/>
                <a:cs typeface="Times New Roman"/>
              </a:rPr>
              <a:t>2 = </a:t>
            </a:r>
            <a:r>
              <a:rPr sz="1800" spc="-5" dirty="0">
                <a:latin typeface="Times New Roman"/>
                <a:cs typeface="Times New Roman"/>
              </a:rPr>
              <a:t>disagree; </a:t>
            </a:r>
            <a:r>
              <a:rPr sz="1800" dirty="0">
                <a:latin typeface="Times New Roman"/>
                <a:cs typeface="Times New Roman"/>
              </a:rPr>
              <a:t>3 = </a:t>
            </a:r>
            <a:r>
              <a:rPr sz="1800" spc="-5" dirty="0">
                <a:latin typeface="Times New Roman"/>
                <a:cs typeface="Times New Roman"/>
              </a:rPr>
              <a:t>neither </a:t>
            </a:r>
            <a:r>
              <a:rPr sz="1800" dirty="0">
                <a:latin typeface="Times New Roman"/>
                <a:cs typeface="Times New Roman"/>
              </a:rPr>
              <a:t>agree nor </a:t>
            </a:r>
            <a:r>
              <a:rPr sz="1800" spc="-5" dirty="0">
                <a:latin typeface="Times New Roman"/>
                <a:cs typeface="Times New Roman"/>
              </a:rPr>
              <a:t>disagree; </a:t>
            </a:r>
            <a:r>
              <a:rPr sz="1800" dirty="0">
                <a:latin typeface="Times New Roman"/>
                <a:cs typeface="Times New Roman"/>
              </a:rPr>
              <a:t>4 = agree; 5 = </a:t>
            </a:r>
            <a:r>
              <a:rPr sz="1800" spc="-5" dirty="0">
                <a:latin typeface="Times New Roman"/>
                <a:cs typeface="Times New Roman"/>
              </a:rPr>
              <a:t>strongly </a:t>
            </a:r>
            <a:r>
              <a:rPr sz="1800" dirty="0">
                <a:latin typeface="Times New Roman"/>
                <a:cs typeface="Times New Roman"/>
              </a:rPr>
              <a:t> agree. In </a:t>
            </a:r>
            <a:r>
              <a:rPr sz="1800" spc="-5" dirty="0">
                <a:latin typeface="Times New Roman"/>
                <a:cs typeface="Times New Roman"/>
              </a:rPr>
              <a:t>this case, point </a:t>
            </a:r>
            <a:r>
              <a:rPr sz="1800" dirty="0">
                <a:latin typeface="Times New Roman"/>
                <a:cs typeface="Times New Roman"/>
              </a:rPr>
              <a:t>4 </a:t>
            </a:r>
            <a:r>
              <a:rPr sz="1800" spc="-5" dirty="0">
                <a:latin typeface="Times New Roman"/>
                <a:cs typeface="Times New Roman"/>
              </a:rPr>
              <a:t>is in twice </a:t>
            </a:r>
            <a:r>
              <a:rPr sz="1800" dirty="0">
                <a:latin typeface="Times New Roman"/>
                <a:cs typeface="Times New Roman"/>
              </a:rPr>
              <a:t>as </a:t>
            </a:r>
            <a:r>
              <a:rPr sz="1800" spc="-5" dirty="0">
                <a:latin typeface="Times New Roman"/>
                <a:cs typeface="Times New Roman"/>
              </a:rPr>
              <a:t>much agreement </a:t>
            </a:r>
            <a:r>
              <a:rPr sz="1800" dirty="0">
                <a:latin typeface="Times New Roman"/>
                <a:cs typeface="Times New Roman"/>
              </a:rPr>
              <a:t>as </a:t>
            </a:r>
            <a:r>
              <a:rPr sz="1800" spc="-5" dirty="0">
                <a:latin typeface="Times New Roman"/>
                <a:cs typeface="Times New Roman"/>
              </a:rPr>
              <a:t>point </a:t>
            </a:r>
            <a:r>
              <a:rPr sz="1800" dirty="0">
                <a:latin typeface="Times New Roman"/>
                <a:cs typeface="Times New Roman"/>
              </a:rPr>
              <a:t>2, or </a:t>
            </a:r>
            <a:r>
              <a:rPr sz="1800" spc="-5" dirty="0">
                <a:latin typeface="Times New Roman"/>
                <a:cs typeface="Times New Roman"/>
              </a:rPr>
              <a:t>that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point </a:t>
            </a:r>
            <a:r>
              <a:rPr sz="1800" dirty="0">
                <a:latin typeface="Times New Roman"/>
                <a:cs typeface="Times New Roman"/>
              </a:rPr>
              <a:t>1 </a:t>
            </a:r>
            <a:r>
              <a:rPr sz="1800" spc="-5" dirty="0">
                <a:latin typeface="Times New Roman"/>
                <a:cs typeface="Times New Roman"/>
              </a:rPr>
              <a:t>is in five times more disagreement than point </a:t>
            </a:r>
            <a:r>
              <a:rPr sz="1800" dirty="0">
                <a:latin typeface="Times New Roman"/>
                <a:cs typeface="Times New Roman"/>
              </a:rPr>
              <a:t>5. </a:t>
            </a:r>
            <a:r>
              <a:rPr sz="1800" spc="-10" dirty="0">
                <a:latin typeface="Times New Roman"/>
                <a:cs typeface="Times New Roman"/>
              </a:rPr>
              <a:t>However, </a:t>
            </a:r>
            <a:r>
              <a:rPr sz="1800" dirty="0">
                <a:latin typeface="Times New Roman"/>
                <a:cs typeface="Times New Roman"/>
              </a:rPr>
              <a:t>one </a:t>
            </a:r>
            <a:r>
              <a:rPr sz="1800" spc="-5" dirty="0">
                <a:latin typeface="Times New Roman"/>
                <a:cs typeface="Times New Roman"/>
              </a:rPr>
              <a:t>could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place them in </a:t>
            </a:r>
            <a:r>
              <a:rPr sz="1800" dirty="0">
                <a:latin typeface="Times New Roman"/>
                <a:cs typeface="Times New Roman"/>
              </a:rPr>
              <a:t>an order: </a:t>
            </a:r>
            <a:r>
              <a:rPr sz="1800" spc="-5" dirty="0">
                <a:latin typeface="Times New Roman"/>
                <a:cs typeface="Times New Roman"/>
              </a:rPr>
              <a:t>‘strongly disagree’, ‘disagree’, ‘neither </a:t>
            </a:r>
            <a:r>
              <a:rPr sz="1800" dirty="0">
                <a:latin typeface="Times New Roman"/>
                <a:cs typeface="Times New Roman"/>
              </a:rPr>
              <a:t>agree nor 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disagree’,</a:t>
            </a:r>
            <a:r>
              <a:rPr sz="1800" dirty="0">
                <a:latin typeface="Times New Roman"/>
                <a:cs typeface="Times New Roman"/>
              </a:rPr>
              <a:t> ‘agree’,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‘strongly</a:t>
            </a:r>
            <a:r>
              <a:rPr sz="1800" dirty="0">
                <a:latin typeface="Times New Roman"/>
                <a:cs typeface="Times New Roman"/>
              </a:rPr>
              <a:t> agree’,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i.e.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it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is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possible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to</a:t>
            </a:r>
            <a:r>
              <a:rPr sz="1800" dirty="0">
                <a:latin typeface="Times New Roman"/>
                <a:cs typeface="Times New Roman"/>
              </a:rPr>
              <a:t> rank</a:t>
            </a:r>
            <a:r>
              <a:rPr sz="1800" spc="45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the</a:t>
            </a:r>
            <a:r>
              <a:rPr sz="1800" spc="44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data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according to rules </a:t>
            </a:r>
            <a:r>
              <a:rPr sz="1800" dirty="0">
                <a:latin typeface="Times New Roman"/>
                <a:cs typeface="Times New Roman"/>
              </a:rPr>
              <a:t>of </a:t>
            </a:r>
            <a:r>
              <a:rPr sz="1800" spc="-5" dirty="0">
                <a:latin typeface="Times New Roman"/>
                <a:cs typeface="Times New Roman"/>
              </a:rPr>
              <a:t>‘lesser than’ </a:t>
            </a:r>
            <a:r>
              <a:rPr sz="1800" dirty="0">
                <a:latin typeface="Times New Roman"/>
                <a:cs typeface="Times New Roman"/>
              </a:rPr>
              <a:t>or </a:t>
            </a:r>
            <a:r>
              <a:rPr sz="1800" spc="-5" dirty="0">
                <a:latin typeface="Times New Roman"/>
                <a:cs typeface="Times New Roman"/>
              </a:rPr>
              <a:t>‘greater than’, in relation to whatever 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value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is included</a:t>
            </a:r>
            <a:r>
              <a:rPr sz="1800" dirty="0">
                <a:latin typeface="Times New Roman"/>
                <a:cs typeface="Times New Roman"/>
              </a:rPr>
              <a:t> on </a:t>
            </a:r>
            <a:r>
              <a:rPr sz="1800" spc="-5" dirty="0">
                <a:latin typeface="Times New Roman"/>
                <a:cs typeface="Times New Roman"/>
              </a:rPr>
              <a:t>the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rating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scale.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8989453" y="965393"/>
            <a:ext cx="3202940" cy="5892800"/>
          </a:xfrm>
          <a:custGeom>
            <a:avLst/>
            <a:gdLst/>
            <a:ahLst/>
            <a:cxnLst/>
            <a:rect l="l" t="t" r="r" b="b"/>
            <a:pathLst>
              <a:path w="3202940" h="5892800">
                <a:moveTo>
                  <a:pt x="3202545" y="0"/>
                </a:moveTo>
                <a:lnTo>
                  <a:pt x="0" y="0"/>
                </a:lnTo>
                <a:lnTo>
                  <a:pt x="0" y="5892606"/>
                </a:lnTo>
                <a:lnTo>
                  <a:pt x="3202545" y="5892605"/>
                </a:lnTo>
                <a:lnTo>
                  <a:pt x="1231917" y="5892605"/>
                </a:lnTo>
                <a:lnTo>
                  <a:pt x="1242010" y="5696598"/>
                </a:lnTo>
                <a:lnTo>
                  <a:pt x="1247589" y="5648613"/>
                </a:lnTo>
                <a:lnTo>
                  <a:pt x="1254348" y="5600979"/>
                </a:lnTo>
                <a:lnTo>
                  <a:pt x="1262272" y="5553711"/>
                </a:lnTo>
                <a:lnTo>
                  <a:pt x="1271346" y="5506824"/>
                </a:lnTo>
                <a:lnTo>
                  <a:pt x="1281556" y="5460332"/>
                </a:lnTo>
                <a:lnTo>
                  <a:pt x="1292886" y="5414250"/>
                </a:lnTo>
                <a:lnTo>
                  <a:pt x="1305323" y="5368593"/>
                </a:lnTo>
                <a:lnTo>
                  <a:pt x="1318851" y="5323375"/>
                </a:lnTo>
                <a:lnTo>
                  <a:pt x="1333455" y="5278613"/>
                </a:lnTo>
                <a:lnTo>
                  <a:pt x="1349121" y="5234320"/>
                </a:lnTo>
                <a:lnTo>
                  <a:pt x="1365835" y="5190511"/>
                </a:lnTo>
                <a:lnTo>
                  <a:pt x="1383581" y="5147201"/>
                </a:lnTo>
                <a:lnTo>
                  <a:pt x="1402345" y="5104405"/>
                </a:lnTo>
                <a:lnTo>
                  <a:pt x="1422112" y="5062138"/>
                </a:lnTo>
                <a:lnTo>
                  <a:pt x="1442868" y="5020414"/>
                </a:lnTo>
                <a:lnTo>
                  <a:pt x="1464597" y="4979248"/>
                </a:lnTo>
                <a:lnTo>
                  <a:pt x="1487285" y="4938656"/>
                </a:lnTo>
                <a:lnTo>
                  <a:pt x="1510918" y="4898652"/>
                </a:lnTo>
                <a:lnTo>
                  <a:pt x="1535480" y="4859250"/>
                </a:lnTo>
                <a:lnTo>
                  <a:pt x="1560957" y="4820466"/>
                </a:lnTo>
                <a:lnTo>
                  <a:pt x="1587333" y="4782315"/>
                </a:lnTo>
                <a:lnTo>
                  <a:pt x="1614596" y="4744810"/>
                </a:lnTo>
                <a:lnTo>
                  <a:pt x="1642729" y="4707968"/>
                </a:lnTo>
                <a:lnTo>
                  <a:pt x="1671718" y="4671802"/>
                </a:lnTo>
                <a:lnTo>
                  <a:pt x="1701548" y="4636329"/>
                </a:lnTo>
                <a:lnTo>
                  <a:pt x="1732205" y="4601561"/>
                </a:lnTo>
                <a:lnTo>
                  <a:pt x="1763674" y="4567515"/>
                </a:lnTo>
                <a:lnTo>
                  <a:pt x="1795940" y="4534205"/>
                </a:lnTo>
                <a:lnTo>
                  <a:pt x="1828988" y="4501647"/>
                </a:lnTo>
                <a:lnTo>
                  <a:pt x="1862805" y="4469853"/>
                </a:lnTo>
                <a:lnTo>
                  <a:pt x="1897374" y="4438841"/>
                </a:lnTo>
                <a:lnTo>
                  <a:pt x="1932681" y="4408623"/>
                </a:lnTo>
                <a:lnTo>
                  <a:pt x="1968712" y="4379216"/>
                </a:lnTo>
                <a:lnTo>
                  <a:pt x="2005452" y="4350634"/>
                </a:lnTo>
                <a:lnTo>
                  <a:pt x="2042886" y="4322892"/>
                </a:lnTo>
                <a:lnTo>
                  <a:pt x="2081000" y="4296005"/>
                </a:lnTo>
                <a:lnTo>
                  <a:pt x="2119778" y="4269987"/>
                </a:lnTo>
                <a:lnTo>
                  <a:pt x="2159207" y="4244853"/>
                </a:lnTo>
                <a:lnTo>
                  <a:pt x="2199270" y="4220618"/>
                </a:lnTo>
                <a:lnTo>
                  <a:pt x="2239955" y="4197297"/>
                </a:lnTo>
                <a:lnTo>
                  <a:pt x="2281245" y="4174905"/>
                </a:lnTo>
                <a:lnTo>
                  <a:pt x="2323127" y="4153457"/>
                </a:lnTo>
                <a:lnTo>
                  <a:pt x="2365585" y="4132967"/>
                </a:lnTo>
                <a:lnTo>
                  <a:pt x="2408604" y="4113450"/>
                </a:lnTo>
                <a:lnTo>
                  <a:pt x="2452171" y="4094921"/>
                </a:lnTo>
                <a:lnTo>
                  <a:pt x="2496271" y="4077395"/>
                </a:lnTo>
                <a:lnTo>
                  <a:pt x="2540887" y="4060886"/>
                </a:lnTo>
                <a:lnTo>
                  <a:pt x="2586007" y="4045410"/>
                </a:lnTo>
                <a:lnTo>
                  <a:pt x="2631615" y="4030981"/>
                </a:lnTo>
                <a:lnTo>
                  <a:pt x="2677697" y="4017614"/>
                </a:lnTo>
                <a:lnTo>
                  <a:pt x="2724237" y="4005324"/>
                </a:lnTo>
                <a:lnTo>
                  <a:pt x="2771222" y="3994126"/>
                </a:lnTo>
                <a:lnTo>
                  <a:pt x="2818636" y="3984035"/>
                </a:lnTo>
                <a:lnTo>
                  <a:pt x="2866464" y="3975064"/>
                </a:lnTo>
                <a:lnTo>
                  <a:pt x="2914693" y="3967230"/>
                </a:lnTo>
                <a:lnTo>
                  <a:pt x="2963307" y="3960547"/>
                </a:lnTo>
                <a:lnTo>
                  <a:pt x="3012291" y="3955030"/>
                </a:lnTo>
                <a:lnTo>
                  <a:pt x="3202545" y="3945544"/>
                </a:lnTo>
                <a:lnTo>
                  <a:pt x="3202545" y="3945237"/>
                </a:lnTo>
                <a:lnTo>
                  <a:pt x="3012253" y="3954724"/>
                </a:lnTo>
                <a:lnTo>
                  <a:pt x="2963259" y="3960242"/>
                </a:lnTo>
                <a:lnTo>
                  <a:pt x="2914636" y="3966926"/>
                </a:lnTo>
                <a:lnTo>
                  <a:pt x="2866398" y="3974762"/>
                </a:lnTo>
                <a:lnTo>
                  <a:pt x="2818561" y="3983733"/>
                </a:lnTo>
                <a:lnTo>
                  <a:pt x="2771138" y="3993826"/>
                </a:lnTo>
                <a:lnTo>
                  <a:pt x="2724144" y="4005026"/>
                </a:lnTo>
                <a:lnTo>
                  <a:pt x="2677595" y="4017318"/>
                </a:lnTo>
                <a:lnTo>
                  <a:pt x="2631505" y="4030687"/>
                </a:lnTo>
                <a:lnTo>
                  <a:pt x="2585888" y="4045118"/>
                </a:lnTo>
                <a:lnTo>
                  <a:pt x="2540760" y="4060597"/>
                </a:lnTo>
                <a:lnTo>
                  <a:pt x="2496134" y="4077108"/>
                </a:lnTo>
                <a:lnTo>
                  <a:pt x="2452027" y="4094637"/>
                </a:lnTo>
                <a:lnTo>
                  <a:pt x="2408451" y="4113169"/>
                </a:lnTo>
                <a:lnTo>
                  <a:pt x="2365424" y="4132689"/>
                </a:lnTo>
                <a:lnTo>
                  <a:pt x="2322957" y="4153182"/>
                </a:lnTo>
                <a:lnTo>
                  <a:pt x="2281068" y="4174634"/>
                </a:lnTo>
                <a:lnTo>
                  <a:pt x="2239770" y="4197029"/>
                </a:lnTo>
                <a:lnTo>
                  <a:pt x="2199078" y="4220354"/>
                </a:lnTo>
                <a:lnTo>
                  <a:pt x="2159006" y="4244592"/>
                </a:lnTo>
                <a:lnTo>
                  <a:pt x="2119570" y="4269730"/>
                </a:lnTo>
                <a:lnTo>
                  <a:pt x="2080785" y="4295752"/>
                </a:lnTo>
                <a:lnTo>
                  <a:pt x="2042664" y="4322644"/>
                </a:lnTo>
                <a:lnTo>
                  <a:pt x="2005222" y="4350390"/>
                </a:lnTo>
                <a:lnTo>
                  <a:pt x="1968476" y="4378977"/>
                </a:lnTo>
                <a:lnTo>
                  <a:pt x="1932438" y="4408389"/>
                </a:lnTo>
                <a:lnTo>
                  <a:pt x="1897123" y="4438610"/>
                </a:lnTo>
                <a:lnTo>
                  <a:pt x="1862548" y="4469628"/>
                </a:lnTo>
                <a:lnTo>
                  <a:pt x="1828725" y="4501426"/>
                </a:lnTo>
                <a:lnTo>
                  <a:pt x="1795670" y="4533990"/>
                </a:lnTo>
                <a:lnTo>
                  <a:pt x="1763398" y="4567305"/>
                </a:lnTo>
                <a:lnTo>
                  <a:pt x="1731924" y="4601357"/>
                </a:lnTo>
                <a:lnTo>
                  <a:pt x="1701261" y="4636129"/>
                </a:lnTo>
                <a:lnTo>
                  <a:pt x="1671425" y="4671609"/>
                </a:lnTo>
                <a:lnTo>
                  <a:pt x="1642430" y="4707780"/>
                </a:lnTo>
                <a:lnTo>
                  <a:pt x="1614292" y="4744628"/>
                </a:lnTo>
                <a:lnTo>
                  <a:pt x="1587024" y="4782138"/>
                </a:lnTo>
                <a:lnTo>
                  <a:pt x="1560642" y="4820296"/>
                </a:lnTo>
                <a:lnTo>
                  <a:pt x="1535161" y="4859086"/>
                </a:lnTo>
                <a:lnTo>
                  <a:pt x="1510594" y="4898493"/>
                </a:lnTo>
                <a:lnTo>
                  <a:pt x="1486957" y="4938504"/>
                </a:lnTo>
                <a:lnTo>
                  <a:pt x="1464265" y="4979103"/>
                </a:lnTo>
                <a:lnTo>
                  <a:pt x="1442531" y="5020275"/>
                </a:lnTo>
                <a:lnTo>
                  <a:pt x="1421772" y="5062005"/>
                </a:lnTo>
                <a:lnTo>
                  <a:pt x="1402001" y="5104279"/>
                </a:lnTo>
                <a:lnTo>
                  <a:pt x="1383233" y="5147081"/>
                </a:lnTo>
                <a:lnTo>
                  <a:pt x="1365484" y="5190398"/>
                </a:lnTo>
                <a:lnTo>
                  <a:pt x="1348767" y="5234214"/>
                </a:lnTo>
                <a:lnTo>
                  <a:pt x="1333098" y="5278514"/>
                </a:lnTo>
                <a:lnTo>
                  <a:pt x="1318490" y="5323284"/>
                </a:lnTo>
                <a:lnTo>
                  <a:pt x="1304960" y="5368508"/>
                </a:lnTo>
                <a:lnTo>
                  <a:pt x="1292521" y="5414172"/>
                </a:lnTo>
                <a:lnTo>
                  <a:pt x="1281189" y="5460261"/>
                </a:lnTo>
                <a:lnTo>
                  <a:pt x="1270977" y="5506761"/>
                </a:lnTo>
                <a:lnTo>
                  <a:pt x="1261901" y="5553655"/>
                </a:lnTo>
                <a:lnTo>
                  <a:pt x="1253976" y="5600931"/>
                </a:lnTo>
                <a:lnTo>
                  <a:pt x="1247216" y="5648572"/>
                </a:lnTo>
                <a:lnTo>
                  <a:pt x="1241635" y="5696564"/>
                </a:lnTo>
                <a:lnTo>
                  <a:pt x="1231540" y="5892604"/>
                </a:lnTo>
                <a:lnTo>
                  <a:pt x="364096" y="5892604"/>
                </a:lnTo>
                <a:lnTo>
                  <a:pt x="364519" y="5836921"/>
                </a:lnTo>
                <a:lnTo>
                  <a:pt x="365786" y="5788523"/>
                </a:lnTo>
                <a:lnTo>
                  <a:pt x="367888" y="5740333"/>
                </a:lnTo>
                <a:lnTo>
                  <a:pt x="370819" y="5692358"/>
                </a:lnTo>
                <a:lnTo>
                  <a:pt x="374572" y="5644604"/>
                </a:lnTo>
                <a:lnTo>
                  <a:pt x="379141" y="5597079"/>
                </a:lnTo>
                <a:lnTo>
                  <a:pt x="384518" y="5549789"/>
                </a:lnTo>
                <a:lnTo>
                  <a:pt x="390696" y="5502740"/>
                </a:lnTo>
                <a:lnTo>
                  <a:pt x="397669" y="5455940"/>
                </a:lnTo>
                <a:lnTo>
                  <a:pt x="405430" y="5409395"/>
                </a:lnTo>
                <a:lnTo>
                  <a:pt x="413972" y="5363112"/>
                </a:lnTo>
                <a:lnTo>
                  <a:pt x="423289" y="5317098"/>
                </a:lnTo>
                <a:lnTo>
                  <a:pt x="433372" y="5271358"/>
                </a:lnTo>
                <a:lnTo>
                  <a:pt x="444216" y="5225901"/>
                </a:lnTo>
                <a:lnTo>
                  <a:pt x="455814" y="5180732"/>
                </a:lnTo>
                <a:lnTo>
                  <a:pt x="468158" y="5135859"/>
                </a:lnTo>
                <a:lnTo>
                  <a:pt x="481243" y="5091287"/>
                </a:lnTo>
                <a:lnTo>
                  <a:pt x="495060" y="5047025"/>
                </a:lnTo>
                <a:lnTo>
                  <a:pt x="509603" y="5003078"/>
                </a:lnTo>
                <a:lnTo>
                  <a:pt x="524866" y="4959453"/>
                </a:lnTo>
                <a:lnTo>
                  <a:pt x="540842" y="4916157"/>
                </a:lnTo>
                <a:lnTo>
                  <a:pt x="557523" y="4873196"/>
                </a:lnTo>
                <a:lnTo>
                  <a:pt x="574903" y="4830578"/>
                </a:lnTo>
                <a:lnTo>
                  <a:pt x="592974" y="4788308"/>
                </a:lnTo>
                <a:lnTo>
                  <a:pt x="611731" y="4746395"/>
                </a:lnTo>
                <a:lnTo>
                  <a:pt x="631167" y="4704844"/>
                </a:lnTo>
                <a:lnTo>
                  <a:pt x="651273" y="4663661"/>
                </a:lnTo>
                <a:lnTo>
                  <a:pt x="672044" y="4622855"/>
                </a:lnTo>
                <a:lnTo>
                  <a:pt x="693473" y="4582431"/>
                </a:lnTo>
                <a:lnTo>
                  <a:pt x="715553" y="4542396"/>
                </a:lnTo>
                <a:lnTo>
                  <a:pt x="738276" y="4502757"/>
                </a:lnTo>
                <a:lnTo>
                  <a:pt x="761637" y="4463521"/>
                </a:lnTo>
                <a:lnTo>
                  <a:pt x="785628" y="4424694"/>
                </a:lnTo>
                <a:lnTo>
                  <a:pt x="810242" y="4386283"/>
                </a:lnTo>
                <a:lnTo>
                  <a:pt x="835473" y="4348295"/>
                </a:lnTo>
                <a:lnTo>
                  <a:pt x="861314" y="4310736"/>
                </a:lnTo>
                <a:lnTo>
                  <a:pt x="887758" y="4273614"/>
                </a:lnTo>
                <a:lnTo>
                  <a:pt x="914797" y="4236934"/>
                </a:lnTo>
                <a:lnTo>
                  <a:pt x="942426" y="4200703"/>
                </a:lnTo>
                <a:lnTo>
                  <a:pt x="970638" y="4164929"/>
                </a:lnTo>
                <a:lnTo>
                  <a:pt x="999424" y="4129618"/>
                </a:lnTo>
                <a:lnTo>
                  <a:pt x="1028779" y="4094776"/>
                </a:lnTo>
                <a:lnTo>
                  <a:pt x="1058697" y="4060411"/>
                </a:lnTo>
                <a:lnTo>
                  <a:pt x="1089168" y="4026529"/>
                </a:lnTo>
                <a:lnTo>
                  <a:pt x="1120189" y="3993136"/>
                </a:lnTo>
                <a:lnTo>
                  <a:pt x="1151750" y="3960240"/>
                </a:lnTo>
                <a:lnTo>
                  <a:pt x="1183845" y="3927847"/>
                </a:lnTo>
                <a:lnTo>
                  <a:pt x="1216469" y="3895964"/>
                </a:lnTo>
                <a:lnTo>
                  <a:pt x="1249612" y="3864598"/>
                </a:lnTo>
                <a:lnTo>
                  <a:pt x="1283270" y="3833755"/>
                </a:lnTo>
                <a:lnTo>
                  <a:pt x="1317435" y="3803441"/>
                </a:lnTo>
                <a:lnTo>
                  <a:pt x="1352099" y="3773665"/>
                </a:lnTo>
                <a:lnTo>
                  <a:pt x="1387257" y="3744431"/>
                </a:lnTo>
                <a:lnTo>
                  <a:pt x="1422902" y="3715748"/>
                </a:lnTo>
                <a:lnTo>
                  <a:pt x="1459025" y="3687622"/>
                </a:lnTo>
                <a:lnTo>
                  <a:pt x="1495622" y="3660059"/>
                </a:lnTo>
                <a:lnTo>
                  <a:pt x="1532684" y="3633066"/>
                </a:lnTo>
                <a:lnTo>
                  <a:pt x="1570206" y="3606650"/>
                </a:lnTo>
                <a:lnTo>
                  <a:pt x="1608180" y="3580817"/>
                </a:lnTo>
                <a:lnTo>
                  <a:pt x="1646598" y="3555575"/>
                </a:lnTo>
                <a:lnTo>
                  <a:pt x="1685456" y="3530930"/>
                </a:lnTo>
                <a:lnTo>
                  <a:pt x="1724745" y="3506889"/>
                </a:lnTo>
                <a:lnTo>
                  <a:pt x="1764458" y="3483458"/>
                </a:lnTo>
                <a:lnTo>
                  <a:pt x="1804590" y="3460644"/>
                </a:lnTo>
                <a:lnTo>
                  <a:pt x="1845133" y="3438454"/>
                </a:lnTo>
                <a:lnTo>
                  <a:pt x="1886080" y="3416894"/>
                </a:lnTo>
                <a:lnTo>
                  <a:pt x="1927424" y="3395972"/>
                </a:lnTo>
                <a:lnTo>
                  <a:pt x="1969158" y="3375693"/>
                </a:lnTo>
                <a:lnTo>
                  <a:pt x="2011277" y="3356065"/>
                </a:lnTo>
                <a:lnTo>
                  <a:pt x="2053772" y="3337095"/>
                </a:lnTo>
                <a:lnTo>
                  <a:pt x="2096637" y="3318788"/>
                </a:lnTo>
                <a:lnTo>
                  <a:pt x="2139865" y="3301152"/>
                </a:lnTo>
                <a:lnTo>
                  <a:pt x="2183449" y="3284194"/>
                </a:lnTo>
                <a:lnTo>
                  <a:pt x="2227383" y="3267920"/>
                </a:lnTo>
                <a:lnTo>
                  <a:pt x="2271659" y="3252336"/>
                </a:lnTo>
                <a:lnTo>
                  <a:pt x="2316271" y="3237450"/>
                </a:lnTo>
                <a:lnTo>
                  <a:pt x="2361212" y="3223268"/>
                </a:lnTo>
                <a:lnTo>
                  <a:pt x="2406474" y="3209798"/>
                </a:lnTo>
                <a:lnTo>
                  <a:pt x="2452052" y="3197045"/>
                </a:lnTo>
                <a:lnTo>
                  <a:pt x="2497938" y="3185016"/>
                </a:lnTo>
                <a:lnTo>
                  <a:pt x="2544126" y="3173718"/>
                </a:lnTo>
                <a:lnTo>
                  <a:pt x="2590608" y="3163158"/>
                </a:lnTo>
                <a:lnTo>
                  <a:pt x="2637378" y="3153342"/>
                </a:lnTo>
                <a:lnTo>
                  <a:pt x="2684428" y="3144278"/>
                </a:lnTo>
                <a:lnTo>
                  <a:pt x="2731753" y="3135972"/>
                </a:lnTo>
                <a:lnTo>
                  <a:pt x="2779345" y="3128430"/>
                </a:lnTo>
                <a:lnTo>
                  <a:pt x="2827197" y="3121659"/>
                </a:lnTo>
                <a:lnTo>
                  <a:pt x="2875303" y="3115666"/>
                </a:lnTo>
                <a:lnTo>
                  <a:pt x="2923655" y="3110458"/>
                </a:lnTo>
                <a:lnTo>
                  <a:pt x="3202545" y="3096689"/>
                </a:lnTo>
                <a:lnTo>
                  <a:pt x="3202545" y="0"/>
                </a:lnTo>
                <a:close/>
              </a:path>
            </a:pathLst>
          </a:custGeom>
          <a:solidFill>
            <a:srgbClr val="D2D59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11142026" y="546100"/>
            <a:ext cx="29591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" dirty="0">
                <a:solidFill>
                  <a:srgbClr val="1F2C8F"/>
                </a:solidFill>
                <a:latin typeface="Arial Black"/>
                <a:cs typeface="Arial Black"/>
              </a:rPr>
              <a:t>12</a:t>
            </a:r>
            <a:endParaRPr sz="160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12192000" cy="3467100"/>
            </a:xfrm>
            <a:custGeom>
              <a:avLst/>
              <a:gdLst/>
              <a:ahLst/>
              <a:cxnLst/>
              <a:rect l="l" t="t" r="r" b="b"/>
              <a:pathLst>
                <a:path w="12192000" h="3467100">
                  <a:moveTo>
                    <a:pt x="0" y="3466699"/>
                  </a:moveTo>
                  <a:lnTo>
                    <a:pt x="0" y="0"/>
                  </a:lnTo>
                  <a:lnTo>
                    <a:pt x="12191998" y="0"/>
                  </a:lnTo>
                  <a:lnTo>
                    <a:pt x="12191998" y="3466699"/>
                  </a:lnTo>
                  <a:lnTo>
                    <a:pt x="0" y="3466699"/>
                  </a:lnTo>
                  <a:close/>
                </a:path>
              </a:pathLst>
            </a:custGeom>
            <a:solidFill>
              <a:srgbClr val="F5CDC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443345" y="420493"/>
              <a:ext cx="11305540" cy="6026785"/>
            </a:xfrm>
            <a:custGeom>
              <a:avLst/>
              <a:gdLst/>
              <a:ahLst/>
              <a:cxnLst/>
              <a:rect l="l" t="t" r="r" b="b"/>
              <a:pathLst>
                <a:path w="11305540" h="6026785">
                  <a:moveTo>
                    <a:pt x="11305308" y="0"/>
                  </a:moveTo>
                  <a:lnTo>
                    <a:pt x="0" y="0"/>
                  </a:lnTo>
                  <a:lnTo>
                    <a:pt x="0" y="6026726"/>
                  </a:lnTo>
                  <a:lnTo>
                    <a:pt x="11305308" y="6026726"/>
                  </a:lnTo>
                  <a:lnTo>
                    <a:pt x="11305308" y="0"/>
                  </a:lnTo>
                  <a:close/>
                </a:path>
              </a:pathLst>
            </a:custGeom>
            <a:solidFill>
              <a:srgbClr val="FDFA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9353550" y="4000041"/>
              <a:ext cx="2838450" cy="2858135"/>
            </a:xfrm>
            <a:custGeom>
              <a:avLst/>
              <a:gdLst/>
              <a:ahLst/>
              <a:cxnLst/>
              <a:rect l="l" t="t" r="r" b="b"/>
              <a:pathLst>
                <a:path w="2838450" h="2858134">
                  <a:moveTo>
                    <a:pt x="2838450" y="0"/>
                  </a:moveTo>
                  <a:lnTo>
                    <a:pt x="2559559" y="14074"/>
                  </a:lnTo>
                  <a:lnTo>
                    <a:pt x="2511742" y="19334"/>
                  </a:lnTo>
                  <a:lnTo>
                    <a:pt x="2464167" y="25378"/>
                  </a:lnTo>
                  <a:lnTo>
                    <a:pt x="2416840" y="32201"/>
                  </a:lnTo>
                  <a:lnTo>
                    <a:pt x="2369766" y="39794"/>
                  </a:lnTo>
                  <a:lnTo>
                    <a:pt x="2322954" y="48152"/>
                  </a:lnTo>
                  <a:lnTo>
                    <a:pt x="2276410" y="57268"/>
                  </a:lnTo>
                  <a:lnTo>
                    <a:pt x="2230139" y="67135"/>
                  </a:lnTo>
                  <a:lnTo>
                    <a:pt x="2184150" y="77747"/>
                  </a:lnTo>
                  <a:lnTo>
                    <a:pt x="2138447" y="89097"/>
                  </a:lnTo>
                  <a:lnTo>
                    <a:pt x="2093039" y="101179"/>
                  </a:lnTo>
                  <a:lnTo>
                    <a:pt x="2047932" y="113985"/>
                  </a:lnTo>
                  <a:lnTo>
                    <a:pt x="2003132" y="127510"/>
                  </a:lnTo>
                  <a:lnTo>
                    <a:pt x="1958646" y="141746"/>
                  </a:lnTo>
                  <a:lnTo>
                    <a:pt x="1914481" y="156686"/>
                  </a:lnTo>
                  <a:lnTo>
                    <a:pt x="1870642" y="172326"/>
                  </a:lnTo>
                  <a:lnTo>
                    <a:pt x="1827138" y="188656"/>
                  </a:lnTo>
                  <a:lnTo>
                    <a:pt x="1783974" y="205672"/>
                  </a:lnTo>
                  <a:lnTo>
                    <a:pt x="1741157" y="223367"/>
                  </a:lnTo>
                  <a:lnTo>
                    <a:pt x="1698694" y="241733"/>
                  </a:lnTo>
                  <a:lnTo>
                    <a:pt x="1656591" y="260764"/>
                  </a:lnTo>
                  <a:lnTo>
                    <a:pt x="1614856" y="280454"/>
                  </a:lnTo>
                  <a:lnTo>
                    <a:pt x="1573493" y="300796"/>
                  </a:lnTo>
                  <a:lnTo>
                    <a:pt x="1532511" y="321783"/>
                  </a:lnTo>
                  <a:lnTo>
                    <a:pt x="1491916" y="343408"/>
                  </a:lnTo>
                  <a:lnTo>
                    <a:pt x="1451715" y="365666"/>
                  </a:lnTo>
                  <a:lnTo>
                    <a:pt x="1411913" y="388549"/>
                  </a:lnTo>
                  <a:lnTo>
                    <a:pt x="1372518" y="412051"/>
                  </a:lnTo>
                  <a:lnTo>
                    <a:pt x="1333537" y="436165"/>
                  </a:lnTo>
                  <a:lnTo>
                    <a:pt x="1294975" y="460885"/>
                  </a:lnTo>
                  <a:lnTo>
                    <a:pt x="1256840" y="486203"/>
                  </a:lnTo>
                  <a:lnTo>
                    <a:pt x="1219139" y="512114"/>
                  </a:lnTo>
                  <a:lnTo>
                    <a:pt x="1181877" y="538610"/>
                  </a:lnTo>
                  <a:lnTo>
                    <a:pt x="1145062" y="565686"/>
                  </a:lnTo>
                  <a:lnTo>
                    <a:pt x="1108699" y="593334"/>
                  </a:lnTo>
                  <a:lnTo>
                    <a:pt x="1072797" y="621547"/>
                  </a:lnTo>
                  <a:lnTo>
                    <a:pt x="1037361" y="650320"/>
                  </a:lnTo>
                  <a:lnTo>
                    <a:pt x="1002397" y="679645"/>
                  </a:lnTo>
                  <a:lnTo>
                    <a:pt x="967914" y="709517"/>
                  </a:lnTo>
                  <a:lnTo>
                    <a:pt x="933916" y="739927"/>
                  </a:lnTo>
                  <a:lnTo>
                    <a:pt x="900412" y="770870"/>
                  </a:lnTo>
                  <a:lnTo>
                    <a:pt x="867407" y="802339"/>
                  </a:lnTo>
                  <a:lnTo>
                    <a:pt x="834908" y="834328"/>
                  </a:lnTo>
                  <a:lnTo>
                    <a:pt x="802922" y="866829"/>
                  </a:lnTo>
                  <a:lnTo>
                    <a:pt x="771455" y="899837"/>
                  </a:lnTo>
                  <a:lnTo>
                    <a:pt x="740514" y="933344"/>
                  </a:lnTo>
                  <a:lnTo>
                    <a:pt x="710106" y="967344"/>
                  </a:lnTo>
                  <a:lnTo>
                    <a:pt x="680237" y="1001830"/>
                  </a:lnTo>
                  <a:lnTo>
                    <a:pt x="650914" y="1036795"/>
                  </a:lnTo>
                  <a:lnTo>
                    <a:pt x="622143" y="1072234"/>
                  </a:lnTo>
                  <a:lnTo>
                    <a:pt x="593931" y="1108139"/>
                  </a:lnTo>
                  <a:lnTo>
                    <a:pt x="566286" y="1144504"/>
                  </a:lnTo>
                  <a:lnTo>
                    <a:pt x="539212" y="1181322"/>
                  </a:lnTo>
                  <a:lnTo>
                    <a:pt x="512718" y="1218587"/>
                  </a:lnTo>
                  <a:lnTo>
                    <a:pt x="486809" y="1256291"/>
                  </a:lnTo>
                  <a:lnTo>
                    <a:pt x="461492" y="1294429"/>
                  </a:lnTo>
                  <a:lnTo>
                    <a:pt x="436774" y="1332993"/>
                  </a:lnTo>
                  <a:lnTo>
                    <a:pt x="412662" y="1371978"/>
                  </a:lnTo>
                  <a:lnTo>
                    <a:pt x="389162" y="1411376"/>
                  </a:lnTo>
                  <a:lnTo>
                    <a:pt x="366281" y="1451180"/>
                  </a:lnTo>
                  <a:lnTo>
                    <a:pt x="344024" y="1491385"/>
                  </a:lnTo>
                  <a:lnTo>
                    <a:pt x="322400" y="1531983"/>
                  </a:lnTo>
                  <a:lnTo>
                    <a:pt x="301415" y="1572968"/>
                  </a:lnTo>
                  <a:lnTo>
                    <a:pt x="281075" y="1614333"/>
                  </a:lnTo>
                  <a:lnTo>
                    <a:pt x="261386" y="1656072"/>
                  </a:lnTo>
                  <a:lnTo>
                    <a:pt x="242357" y="1698178"/>
                  </a:lnTo>
                  <a:lnTo>
                    <a:pt x="223992" y="1740644"/>
                  </a:lnTo>
                  <a:lnTo>
                    <a:pt x="206299" y="1783464"/>
                  </a:lnTo>
                  <a:lnTo>
                    <a:pt x="189284" y="1826631"/>
                  </a:lnTo>
                  <a:lnTo>
                    <a:pt x="172955" y="1870138"/>
                  </a:lnTo>
                  <a:lnTo>
                    <a:pt x="157316" y="1913980"/>
                  </a:lnTo>
                  <a:lnTo>
                    <a:pt x="142377" y="1958149"/>
                  </a:lnTo>
                  <a:lnTo>
                    <a:pt x="128142" y="2002638"/>
                  </a:lnTo>
                  <a:lnTo>
                    <a:pt x="114618" y="2047441"/>
                  </a:lnTo>
                  <a:lnTo>
                    <a:pt x="101813" y="2092552"/>
                  </a:lnTo>
                  <a:lnTo>
                    <a:pt x="89733" y="2137963"/>
                  </a:lnTo>
                  <a:lnTo>
                    <a:pt x="78383" y="2183669"/>
                  </a:lnTo>
                  <a:lnTo>
                    <a:pt x="67772" y="2229662"/>
                  </a:lnTo>
                  <a:lnTo>
                    <a:pt x="57906" y="2275936"/>
                  </a:lnTo>
                  <a:lnTo>
                    <a:pt x="48790" y="2322484"/>
                  </a:lnTo>
                  <a:lnTo>
                    <a:pt x="40433" y="2369299"/>
                  </a:lnTo>
                  <a:lnTo>
                    <a:pt x="32840" y="2416376"/>
                  </a:lnTo>
                  <a:lnTo>
                    <a:pt x="26018" y="2463707"/>
                  </a:lnTo>
                  <a:lnTo>
                    <a:pt x="19974" y="2511286"/>
                  </a:lnTo>
                  <a:lnTo>
                    <a:pt x="14715" y="2559106"/>
                  </a:lnTo>
                  <a:lnTo>
                    <a:pt x="10246" y="2607160"/>
                  </a:lnTo>
                  <a:lnTo>
                    <a:pt x="6575" y="2655442"/>
                  </a:lnTo>
                  <a:lnTo>
                    <a:pt x="3708" y="2703946"/>
                  </a:lnTo>
                  <a:lnTo>
                    <a:pt x="1652" y="2752664"/>
                  </a:lnTo>
                  <a:lnTo>
                    <a:pt x="414" y="2801590"/>
                  </a:lnTo>
                  <a:lnTo>
                    <a:pt x="0" y="2857957"/>
                  </a:lnTo>
                  <a:lnTo>
                    <a:pt x="867444" y="2857957"/>
                  </a:lnTo>
                  <a:lnTo>
                    <a:pt x="877539" y="2657567"/>
                  </a:lnTo>
                  <a:lnTo>
                    <a:pt x="883013" y="2609353"/>
                  </a:lnTo>
                  <a:lnTo>
                    <a:pt x="889627" y="2561485"/>
                  </a:lnTo>
                  <a:lnTo>
                    <a:pt x="897367" y="2513977"/>
                  </a:lnTo>
                  <a:lnTo>
                    <a:pt x="906218" y="2466845"/>
                  </a:lnTo>
                  <a:lnTo>
                    <a:pt x="916168" y="2420102"/>
                  </a:lnTo>
                  <a:lnTo>
                    <a:pt x="927201" y="2373762"/>
                  </a:lnTo>
                  <a:lnTo>
                    <a:pt x="939304" y="2327841"/>
                  </a:lnTo>
                  <a:lnTo>
                    <a:pt x="952463" y="2282352"/>
                  </a:lnTo>
                  <a:lnTo>
                    <a:pt x="966665" y="2237310"/>
                  </a:lnTo>
                  <a:lnTo>
                    <a:pt x="981894" y="2192729"/>
                  </a:lnTo>
                  <a:lnTo>
                    <a:pt x="998137" y="2148624"/>
                  </a:lnTo>
                  <a:lnTo>
                    <a:pt x="1015381" y="2105009"/>
                  </a:lnTo>
                  <a:lnTo>
                    <a:pt x="1033610" y="2061899"/>
                  </a:lnTo>
                  <a:lnTo>
                    <a:pt x="1052812" y="2019307"/>
                  </a:lnTo>
                  <a:lnTo>
                    <a:pt x="1072972" y="1977248"/>
                  </a:lnTo>
                  <a:lnTo>
                    <a:pt x="1094077" y="1935737"/>
                  </a:lnTo>
                  <a:lnTo>
                    <a:pt x="1116111" y="1894787"/>
                  </a:lnTo>
                  <a:lnTo>
                    <a:pt x="1139062" y="1854414"/>
                  </a:lnTo>
                  <a:lnTo>
                    <a:pt x="1162915" y="1814631"/>
                  </a:lnTo>
                  <a:lnTo>
                    <a:pt x="1187657" y="1775454"/>
                  </a:lnTo>
                  <a:lnTo>
                    <a:pt x="1213273" y="1736896"/>
                  </a:lnTo>
                  <a:lnTo>
                    <a:pt x="1239749" y="1698972"/>
                  </a:lnTo>
                  <a:lnTo>
                    <a:pt x="1267072" y="1661695"/>
                  </a:lnTo>
                  <a:lnTo>
                    <a:pt x="1295228" y="1625082"/>
                  </a:lnTo>
                  <a:lnTo>
                    <a:pt x="1324202" y="1589145"/>
                  </a:lnTo>
                  <a:lnTo>
                    <a:pt x="1353981" y="1553900"/>
                  </a:lnTo>
                  <a:lnTo>
                    <a:pt x="1384550" y="1519360"/>
                  </a:lnTo>
                  <a:lnTo>
                    <a:pt x="1415896" y="1485540"/>
                  </a:lnTo>
                  <a:lnTo>
                    <a:pt x="1448005" y="1452455"/>
                  </a:lnTo>
                  <a:lnTo>
                    <a:pt x="1480862" y="1420118"/>
                  </a:lnTo>
                  <a:lnTo>
                    <a:pt x="1514454" y="1388545"/>
                  </a:lnTo>
                  <a:lnTo>
                    <a:pt x="1548767" y="1357749"/>
                  </a:lnTo>
                  <a:lnTo>
                    <a:pt x="1583787" y="1327745"/>
                  </a:lnTo>
                  <a:lnTo>
                    <a:pt x="1619500" y="1298547"/>
                  </a:lnTo>
                  <a:lnTo>
                    <a:pt x="1655891" y="1270170"/>
                  </a:lnTo>
                  <a:lnTo>
                    <a:pt x="1692948" y="1242629"/>
                  </a:lnTo>
                  <a:lnTo>
                    <a:pt x="1730655" y="1215936"/>
                  </a:lnTo>
                  <a:lnTo>
                    <a:pt x="1769000" y="1190107"/>
                  </a:lnTo>
                  <a:lnTo>
                    <a:pt x="1807968" y="1165157"/>
                  </a:lnTo>
                  <a:lnTo>
                    <a:pt x="1847544" y="1141099"/>
                  </a:lnTo>
                  <a:lnTo>
                    <a:pt x="1887716" y="1117948"/>
                  </a:lnTo>
                  <a:lnTo>
                    <a:pt x="1928469" y="1095718"/>
                  </a:lnTo>
                  <a:lnTo>
                    <a:pt x="1969789" y="1074424"/>
                  </a:lnTo>
                  <a:lnTo>
                    <a:pt x="2011662" y="1054080"/>
                  </a:lnTo>
                  <a:lnTo>
                    <a:pt x="2054075" y="1034701"/>
                  </a:lnTo>
                  <a:lnTo>
                    <a:pt x="2097013" y="1016300"/>
                  </a:lnTo>
                  <a:lnTo>
                    <a:pt x="2140462" y="998893"/>
                  </a:lnTo>
                  <a:lnTo>
                    <a:pt x="2184409" y="982493"/>
                  </a:lnTo>
                  <a:lnTo>
                    <a:pt x="2228839" y="967115"/>
                  </a:lnTo>
                  <a:lnTo>
                    <a:pt x="2273738" y="952774"/>
                  </a:lnTo>
                  <a:lnTo>
                    <a:pt x="2319093" y="939483"/>
                  </a:lnTo>
                  <a:lnTo>
                    <a:pt x="2364889" y="927257"/>
                  </a:lnTo>
                  <a:lnTo>
                    <a:pt x="2411113" y="916111"/>
                  </a:lnTo>
                  <a:lnTo>
                    <a:pt x="2457750" y="906058"/>
                  </a:lnTo>
                  <a:lnTo>
                    <a:pt x="2504787" y="897114"/>
                  </a:lnTo>
                  <a:lnTo>
                    <a:pt x="2552210" y="889292"/>
                  </a:lnTo>
                  <a:lnTo>
                    <a:pt x="2600004" y="882608"/>
                  </a:lnTo>
                  <a:lnTo>
                    <a:pt x="2648157" y="877074"/>
                  </a:lnTo>
                  <a:lnTo>
                    <a:pt x="2838450" y="867378"/>
                  </a:lnTo>
                  <a:lnTo>
                    <a:pt x="2838450" y="0"/>
                  </a:lnTo>
                  <a:close/>
                </a:path>
              </a:pathLst>
            </a:custGeom>
            <a:solidFill>
              <a:srgbClr val="AAC3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221371" y="4867733"/>
              <a:ext cx="1971039" cy="1990725"/>
            </a:xfrm>
            <a:custGeom>
              <a:avLst/>
              <a:gdLst/>
              <a:ahLst/>
              <a:cxnLst/>
              <a:rect l="l" t="t" r="r" b="b"/>
              <a:pathLst>
                <a:path w="1971040" h="1990725">
                  <a:moveTo>
                    <a:pt x="1970627" y="0"/>
                  </a:moveTo>
                  <a:lnTo>
                    <a:pt x="1780373" y="9695"/>
                  </a:lnTo>
                  <a:lnTo>
                    <a:pt x="1732230" y="15227"/>
                  </a:lnTo>
                  <a:lnTo>
                    <a:pt x="1684445" y="21911"/>
                  </a:lnTo>
                  <a:lnTo>
                    <a:pt x="1637031" y="29731"/>
                  </a:lnTo>
                  <a:lnTo>
                    <a:pt x="1590003" y="38674"/>
                  </a:lnTo>
                  <a:lnTo>
                    <a:pt x="1543375" y="48725"/>
                  </a:lnTo>
                  <a:lnTo>
                    <a:pt x="1497160" y="59869"/>
                  </a:lnTo>
                  <a:lnTo>
                    <a:pt x="1451372" y="72093"/>
                  </a:lnTo>
                  <a:lnTo>
                    <a:pt x="1406026" y="85382"/>
                  </a:lnTo>
                  <a:lnTo>
                    <a:pt x="1361135" y="99721"/>
                  </a:lnTo>
                  <a:lnTo>
                    <a:pt x="1316713" y="115097"/>
                  </a:lnTo>
                  <a:lnTo>
                    <a:pt x="1272775" y="131494"/>
                  </a:lnTo>
                  <a:lnTo>
                    <a:pt x="1229334" y="148899"/>
                  </a:lnTo>
                  <a:lnTo>
                    <a:pt x="1186405" y="167297"/>
                  </a:lnTo>
                  <a:lnTo>
                    <a:pt x="1144000" y="186673"/>
                  </a:lnTo>
                  <a:lnTo>
                    <a:pt x="1102135" y="207014"/>
                  </a:lnTo>
                  <a:lnTo>
                    <a:pt x="1060822" y="228305"/>
                  </a:lnTo>
                  <a:lnTo>
                    <a:pt x="1020077" y="250531"/>
                  </a:lnTo>
                  <a:lnTo>
                    <a:pt x="979913" y="273678"/>
                  </a:lnTo>
                  <a:lnTo>
                    <a:pt x="940344" y="297732"/>
                  </a:lnTo>
                  <a:lnTo>
                    <a:pt x="901384" y="322679"/>
                  </a:lnTo>
                  <a:lnTo>
                    <a:pt x="863047" y="348504"/>
                  </a:lnTo>
                  <a:lnTo>
                    <a:pt x="825346" y="375192"/>
                  </a:lnTo>
                  <a:lnTo>
                    <a:pt x="788297" y="402729"/>
                  </a:lnTo>
                  <a:lnTo>
                    <a:pt x="751912" y="431102"/>
                  </a:lnTo>
                  <a:lnTo>
                    <a:pt x="716206" y="460295"/>
                  </a:lnTo>
                  <a:lnTo>
                    <a:pt x="681193" y="490294"/>
                  </a:lnTo>
                  <a:lnTo>
                    <a:pt x="646887" y="521085"/>
                  </a:lnTo>
                  <a:lnTo>
                    <a:pt x="613301" y="552654"/>
                  </a:lnTo>
                  <a:lnTo>
                    <a:pt x="580450" y="584985"/>
                  </a:lnTo>
                  <a:lnTo>
                    <a:pt x="548347" y="618065"/>
                  </a:lnTo>
                  <a:lnTo>
                    <a:pt x="517007" y="651880"/>
                  </a:lnTo>
                  <a:lnTo>
                    <a:pt x="486444" y="686414"/>
                  </a:lnTo>
                  <a:lnTo>
                    <a:pt x="456671" y="721654"/>
                  </a:lnTo>
                  <a:lnTo>
                    <a:pt x="427702" y="757585"/>
                  </a:lnTo>
                  <a:lnTo>
                    <a:pt x="399552" y="794193"/>
                  </a:lnTo>
                  <a:lnTo>
                    <a:pt x="372234" y="831464"/>
                  </a:lnTo>
                  <a:lnTo>
                    <a:pt x="345763" y="869382"/>
                  </a:lnTo>
                  <a:lnTo>
                    <a:pt x="320152" y="907934"/>
                  </a:lnTo>
                  <a:lnTo>
                    <a:pt x="295415" y="947105"/>
                  </a:lnTo>
                  <a:lnTo>
                    <a:pt x="271566" y="986882"/>
                  </a:lnTo>
                  <a:lnTo>
                    <a:pt x="248620" y="1027249"/>
                  </a:lnTo>
                  <a:lnTo>
                    <a:pt x="226589" y="1068192"/>
                  </a:lnTo>
                  <a:lnTo>
                    <a:pt x="205489" y="1109696"/>
                  </a:lnTo>
                  <a:lnTo>
                    <a:pt x="185333" y="1151749"/>
                  </a:lnTo>
                  <a:lnTo>
                    <a:pt x="166135" y="1194334"/>
                  </a:lnTo>
                  <a:lnTo>
                    <a:pt x="147909" y="1237438"/>
                  </a:lnTo>
                  <a:lnTo>
                    <a:pt x="130668" y="1281046"/>
                  </a:lnTo>
                  <a:lnTo>
                    <a:pt x="114428" y="1325144"/>
                  </a:lnTo>
                  <a:lnTo>
                    <a:pt x="99202" y="1369718"/>
                  </a:lnTo>
                  <a:lnTo>
                    <a:pt x="85003" y="1414753"/>
                  </a:lnTo>
                  <a:lnTo>
                    <a:pt x="71847" y="1460234"/>
                  </a:lnTo>
                  <a:lnTo>
                    <a:pt x="59746" y="1506148"/>
                  </a:lnTo>
                  <a:lnTo>
                    <a:pt x="48715" y="1552481"/>
                  </a:lnTo>
                  <a:lnTo>
                    <a:pt x="38767" y="1599216"/>
                  </a:lnTo>
                  <a:lnTo>
                    <a:pt x="29917" y="1646342"/>
                  </a:lnTo>
                  <a:lnTo>
                    <a:pt x="22179" y="1693842"/>
                  </a:lnTo>
                  <a:lnTo>
                    <a:pt x="15566" y="1741702"/>
                  </a:lnTo>
                  <a:lnTo>
                    <a:pt x="10093" y="1789909"/>
                  </a:lnTo>
                  <a:lnTo>
                    <a:pt x="0" y="1990266"/>
                  </a:lnTo>
                  <a:lnTo>
                    <a:pt x="1970627" y="1990266"/>
                  </a:lnTo>
                  <a:lnTo>
                    <a:pt x="1970627" y="0"/>
                  </a:lnTo>
                  <a:close/>
                </a:path>
              </a:pathLst>
            </a:custGeom>
            <a:solidFill>
              <a:srgbClr val="F5CDC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1188550" y="5844982"/>
              <a:ext cx="1003935" cy="1013460"/>
            </a:xfrm>
            <a:custGeom>
              <a:avLst/>
              <a:gdLst/>
              <a:ahLst/>
              <a:cxnLst/>
              <a:rect l="l" t="t" r="r" b="b"/>
              <a:pathLst>
                <a:path w="1003934" h="1013459">
                  <a:moveTo>
                    <a:pt x="1003448" y="0"/>
                  </a:moveTo>
                  <a:lnTo>
                    <a:pt x="912785" y="4634"/>
                  </a:lnTo>
                  <a:lnTo>
                    <a:pt x="863878" y="10875"/>
                  </a:lnTo>
                  <a:lnTo>
                    <a:pt x="815696" y="19437"/>
                  </a:lnTo>
                  <a:lnTo>
                    <a:pt x="768299" y="30263"/>
                  </a:lnTo>
                  <a:lnTo>
                    <a:pt x="721746" y="43292"/>
                  </a:lnTo>
                  <a:lnTo>
                    <a:pt x="676096" y="58467"/>
                  </a:lnTo>
                  <a:lnTo>
                    <a:pt x="631408" y="75727"/>
                  </a:lnTo>
                  <a:lnTo>
                    <a:pt x="587742" y="95013"/>
                  </a:lnTo>
                  <a:lnTo>
                    <a:pt x="545156" y="116267"/>
                  </a:lnTo>
                  <a:lnTo>
                    <a:pt x="503710" y="139430"/>
                  </a:lnTo>
                  <a:lnTo>
                    <a:pt x="463463" y="164441"/>
                  </a:lnTo>
                  <a:lnTo>
                    <a:pt x="424473" y="191243"/>
                  </a:lnTo>
                  <a:lnTo>
                    <a:pt x="386800" y="219775"/>
                  </a:lnTo>
                  <a:lnTo>
                    <a:pt x="350504" y="249980"/>
                  </a:lnTo>
                  <a:lnTo>
                    <a:pt x="315642" y="281797"/>
                  </a:lnTo>
                  <a:lnTo>
                    <a:pt x="282275" y="315167"/>
                  </a:lnTo>
                  <a:lnTo>
                    <a:pt x="250462" y="350033"/>
                  </a:lnTo>
                  <a:lnTo>
                    <a:pt x="220261" y="386333"/>
                  </a:lnTo>
                  <a:lnTo>
                    <a:pt x="191731" y="424010"/>
                  </a:lnTo>
                  <a:lnTo>
                    <a:pt x="164932" y="463004"/>
                  </a:lnTo>
                  <a:lnTo>
                    <a:pt x="139924" y="503255"/>
                  </a:lnTo>
                  <a:lnTo>
                    <a:pt x="116764" y="544706"/>
                  </a:lnTo>
                  <a:lnTo>
                    <a:pt x="95512" y="587296"/>
                  </a:lnTo>
                  <a:lnTo>
                    <a:pt x="76228" y="630967"/>
                  </a:lnTo>
                  <a:lnTo>
                    <a:pt x="58970" y="675660"/>
                  </a:lnTo>
                  <a:lnTo>
                    <a:pt x="43797" y="721315"/>
                  </a:lnTo>
                  <a:lnTo>
                    <a:pt x="30769" y="767873"/>
                  </a:lnTo>
                  <a:lnTo>
                    <a:pt x="19944" y="815275"/>
                  </a:lnTo>
                  <a:lnTo>
                    <a:pt x="11383" y="863462"/>
                  </a:lnTo>
                  <a:lnTo>
                    <a:pt x="5143" y="912376"/>
                  </a:lnTo>
                  <a:lnTo>
                    <a:pt x="0" y="1013015"/>
                  </a:lnTo>
                  <a:lnTo>
                    <a:pt x="1003448" y="1013015"/>
                  </a:lnTo>
                  <a:lnTo>
                    <a:pt x="1003448" y="0"/>
                  </a:lnTo>
                  <a:close/>
                </a:path>
              </a:pathLst>
            </a:custGeom>
            <a:solidFill>
              <a:srgbClr val="FDFA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9958646" y="5492845"/>
              <a:ext cx="775335" cy="775335"/>
            </a:xfrm>
            <a:custGeom>
              <a:avLst/>
              <a:gdLst/>
              <a:ahLst/>
              <a:cxnLst/>
              <a:rect l="l" t="t" r="r" b="b"/>
              <a:pathLst>
                <a:path w="775334" h="775335">
                  <a:moveTo>
                    <a:pt x="387510" y="0"/>
                  </a:moveTo>
                  <a:lnTo>
                    <a:pt x="338901" y="3019"/>
                  </a:lnTo>
                  <a:lnTo>
                    <a:pt x="292095" y="11834"/>
                  </a:lnTo>
                  <a:lnTo>
                    <a:pt x="247453" y="26083"/>
                  </a:lnTo>
                  <a:lnTo>
                    <a:pt x="205339" y="45402"/>
                  </a:lnTo>
                  <a:lnTo>
                    <a:pt x="166117" y="69428"/>
                  </a:lnTo>
                  <a:lnTo>
                    <a:pt x="130149" y="97798"/>
                  </a:lnTo>
                  <a:lnTo>
                    <a:pt x="97798" y="130148"/>
                  </a:lnTo>
                  <a:lnTo>
                    <a:pt x="69429" y="166116"/>
                  </a:lnTo>
                  <a:lnTo>
                    <a:pt x="45402" y="205339"/>
                  </a:lnTo>
                  <a:lnTo>
                    <a:pt x="26083" y="247452"/>
                  </a:lnTo>
                  <a:lnTo>
                    <a:pt x="11834" y="292094"/>
                  </a:lnTo>
                  <a:lnTo>
                    <a:pt x="3019" y="338901"/>
                  </a:lnTo>
                  <a:lnTo>
                    <a:pt x="0" y="387509"/>
                  </a:lnTo>
                  <a:lnTo>
                    <a:pt x="3019" y="436118"/>
                  </a:lnTo>
                  <a:lnTo>
                    <a:pt x="11834" y="482925"/>
                  </a:lnTo>
                  <a:lnTo>
                    <a:pt x="26083" y="527566"/>
                  </a:lnTo>
                  <a:lnTo>
                    <a:pt x="45402" y="569680"/>
                  </a:lnTo>
                  <a:lnTo>
                    <a:pt x="69429" y="608903"/>
                  </a:lnTo>
                  <a:lnTo>
                    <a:pt x="97798" y="644871"/>
                  </a:lnTo>
                  <a:lnTo>
                    <a:pt x="130149" y="677221"/>
                  </a:lnTo>
                  <a:lnTo>
                    <a:pt x="166117" y="705591"/>
                  </a:lnTo>
                  <a:lnTo>
                    <a:pt x="205339" y="729617"/>
                  </a:lnTo>
                  <a:lnTo>
                    <a:pt x="247453" y="748936"/>
                  </a:lnTo>
                  <a:lnTo>
                    <a:pt x="292095" y="763185"/>
                  </a:lnTo>
                  <a:lnTo>
                    <a:pt x="338901" y="772001"/>
                  </a:lnTo>
                  <a:lnTo>
                    <a:pt x="387510" y="775020"/>
                  </a:lnTo>
                  <a:lnTo>
                    <a:pt x="436118" y="772001"/>
                  </a:lnTo>
                  <a:lnTo>
                    <a:pt x="482925" y="763185"/>
                  </a:lnTo>
                  <a:lnTo>
                    <a:pt x="527567" y="748936"/>
                  </a:lnTo>
                  <a:lnTo>
                    <a:pt x="569681" y="729617"/>
                  </a:lnTo>
                  <a:lnTo>
                    <a:pt x="608904" y="705591"/>
                  </a:lnTo>
                  <a:lnTo>
                    <a:pt x="644872" y="677221"/>
                  </a:lnTo>
                  <a:lnTo>
                    <a:pt x="677222" y="644871"/>
                  </a:lnTo>
                  <a:lnTo>
                    <a:pt x="705592" y="608903"/>
                  </a:lnTo>
                  <a:lnTo>
                    <a:pt x="729618" y="569680"/>
                  </a:lnTo>
                  <a:lnTo>
                    <a:pt x="748937" y="527566"/>
                  </a:lnTo>
                  <a:lnTo>
                    <a:pt x="763186" y="482925"/>
                  </a:lnTo>
                  <a:lnTo>
                    <a:pt x="772002" y="436118"/>
                  </a:lnTo>
                  <a:lnTo>
                    <a:pt x="775021" y="387509"/>
                  </a:lnTo>
                  <a:lnTo>
                    <a:pt x="772002" y="338901"/>
                  </a:lnTo>
                  <a:lnTo>
                    <a:pt x="763186" y="292094"/>
                  </a:lnTo>
                  <a:lnTo>
                    <a:pt x="748937" y="247452"/>
                  </a:lnTo>
                  <a:lnTo>
                    <a:pt x="729618" y="205339"/>
                  </a:lnTo>
                  <a:lnTo>
                    <a:pt x="705592" y="166116"/>
                  </a:lnTo>
                  <a:lnTo>
                    <a:pt x="677222" y="130148"/>
                  </a:lnTo>
                  <a:lnTo>
                    <a:pt x="644872" y="97798"/>
                  </a:lnTo>
                  <a:lnTo>
                    <a:pt x="608904" y="69428"/>
                  </a:lnTo>
                  <a:lnTo>
                    <a:pt x="569681" y="45402"/>
                  </a:lnTo>
                  <a:lnTo>
                    <a:pt x="527567" y="26083"/>
                  </a:lnTo>
                  <a:lnTo>
                    <a:pt x="482925" y="11834"/>
                  </a:lnTo>
                  <a:lnTo>
                    <a:pt x="436118" y="3019"/>
                  </a:lnTo>
                  <a:lnTo>
                    <a:pt x="387510" y="0"/>
                  </a:lnTo>
                  <a:close/>
                </a:path>
              </a:pathLst>
            </a:custGeom>
            <a:solidFill>
              <a:srgbClr val="1F2C8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993139" y="1184147"/>
            <a:ext cx="426783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solidFill>
                  <a:srgbClr val="000000"/>
                </a:solidFill>
                <a:latin typeface="Arial"/>
                <a:cs typeface="Arial"/>
              </a:rPr>
              <a:t>HOW</a:t>
            </a:r>
            <a:r>
              <a:rPr sz="2000" spc="-3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000" spc="-20" dirty="0">
                <a:solidFill>
                  <a:srgbClr val="000000"/>
                </a:solidFill>
                <a:latin typeface="Arial"/>
                <a:cs typeface="Arial"/>
              </a:rPr>
              <a:t>TO</a:t>
            </a:r>
            <a:r>
              <a:rPr sz="2000" spc="-10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000" spc="-25" dirty="0">
                <a:solidFill>
                  <a:srgbClr val="000000"/>
                </a:solidFill>
                <a:latin typeface="Arial"/>
                <a:cs typeface="Arial"/>
              </a:rPr>
              <a:t>ANALYZE</a:t>
            </a:r>
            <a:r>
              <a:rPr sz="2000" spc="-2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000" dirty="0">
                <a:solidFill>
                  <a:srgbClr val="000000"/>
                </a:solidFill>
                <a:latin typeface="Arial"/>
                <a:cs typeface="Arial"/>
              </a:rPr>
              <a:t>ORDINAL</a:t>
            </a:r>
            <a:r>
              <a:rPr sz="2000" spc="-6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000" spc="-75" dirty="0">
                <a:solidFill>
                  <a:srgbClr val="000000"/>
                </a:solidFill>
                <a:latin typeface="Arial"/>
                <a:cs typeface="Arial"/>
              </a:rPr>
              <a:t>DATA</a:t>
            </a:r>
            <a:endParaRPr sz="2000">
              <a:latin typeface="Arial"/>
              <a:cs typeface="Arial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93139" y="2132076"/>
            <a:ext cx="7474584" cy="32016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algn="just">
              <a:lnSpc>
                <a:spcPct val="100000"/>
              </a:lnSpc>
              <a:spcBef>
                <a:spcPts val="100"/>
              </a:spcBef>
            </a:pPr>
            <a:r>
              <a:rPr sz="2000" spc="-5" dirty="0">
                <a:latin typeface="Times New Roman"/>
                <a:cs typeface="Times New Roman"/>
              </a:rPr>
              <a:t>Some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-5" dirty="0">
                <a:latin typeface="Times New Roman"/>
                <a:cs typeface="Times New Roman"/>
              </a:rPr>
              <a:t> the techniques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for analyzing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ordinal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data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include:</a:t>
            </a:r>
            <a:endParaRPr sz="2000">
              <a:latin typeface="Times New Roman"/>
              <a:cs typeface="Times New Roman"/>
            </a:endParaRPr>
          </a:p>
          <a:p>
            <a:pPr marL="355600" marR="5080" indent="-342900" algn="just">
              <a:lnSpc>
                <a:spcPct val="150000"/>
              </a:lnSpc>
              <a:spcBef>
                <a:spcPts val="1005"/>
              </a:spcBef>
              <a:buFont typeface="Arial MT"/>
              <a:buChar char="▪"/>
              <a:tabLst>
                <a:tab pos="355600" algn="l"/>
              </a:tabLst>
            </a:pPr>
            <a:r>
              <a:rPr sz="2000" b="1" spc="-10" dirty="0">
                <a:latin typeface="Times New Roman"/>
                <a:cs typeface="Times New Roman"/>
              </a:rPr>
              <a:t>Grouping</a:t>
            </a:r>
            <a:r>
              <a:rPr sz="2000" b="1" spc="-5" dirty="0">
                <a:latin typeface="Times New Roman"/>
                <a:cs typeface="Times New Roman"/>
              </a:rPr>
              <a:t> Method:</a:t>
            </a:r>
            <a:r>
              <a:rPr sz="2000" b="1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Just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like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nominal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data,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the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simplest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way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to </a:t>
            </a:r>
            <a:r>
              <a:rPr sz="2000" spc="-5" dirty="0">
                <a:latin typeface="Times New Roman"/>
                <a:cs typeface="Times New Roman"/>
              </a:rPr>
              <a:t> analyze ordinal data is through grouping and </a:t>
            </a:r>
            <a:r>
              <a:rPr sz="2000" spc="-10" dirty="0">
                <a:latin typeface="Times New Roman"/>
                <a:cs typeface="Times New Roman"/>
              </a:rPr>
              <a:t>visualization </a:t>
            </a:r>
            <a:r>
              <a:rPr sz="2000" spc="-5" dirty="0">
                <a:latin typeface="Times New Roman"/>
                <a:cs typeface="Times New Roman"/>
              </a:rPr>
              <a:t>techniques.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For </a:t>
            </a:r>
            <a:r>
              <a:rPr sz="2000" spc="-5" dirty="0">
                <a:latin typeface="Times New Roman"/>
                <a:cs typeface="Times New Roman"/>
              </a:rPr>
              <a:t>example, the data may </a:t>
            </a:r>
            <a:r>
              <a:rPr sz="2000" dirty="0">
                <a:latin typeface="Times New Roman"/>
                <a:cs typeface="Times New Roman"/>
              </a:rPr>
              <a:t>be </a:t>
            </a:r>
            <a:r>
              <a:rPr sz="2000" spc="-5" dirty="0">
                <a:latin typeface="Times New Roman"/>
                <a:cs typeface="Times New Roman"/>
              </a:rPr>
              <a:t>displayed in tables in which each row 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represents </a:t>
            </a:r>
            <a:r>
              <a:rPr sz="2000" dirty="0">
                <a:latin typeface="Times New Roman"/>
                <a:cs typeface="Times New Roman"/>
              </a:rPr>
              <a:t>a </a:t>
            </a:r>
            <a:r>
              <a:rPr sz="2000" spc="-5" dirty="0">
                <a:latin typeface="Times New Roman"/>
                <a:cs typeface="Times New Roman"/>
              </a:rPr>
              <a:t>distinct category </a:t>
            </a:r>
            <a:r>
              <a:rPr sz="2000" dirty="0">
                <a:latin typeface="Times New Roman"/>
                <a:cs typeface="Times New Roman"/>
              </a:rPr>
              <a:t>or </a:t>
            </a:r>
            <a:r>
              <a:rPr sz="2000" spc="-5" dirty="0">
                <a:latin typeface="Times New Roman"/>
                <a:cs typeface="Times New Roman"/>
              </a:rPr>
              <a:t>group. In addition, they can also </a:t>
            </a:r>
            <a:r>
              <a:rPr sz="2000" dirty="0">
                <a:latin typeface="Times New Roman"/>
                <a:cs typeface="Times New Roman"/>
              </a:rPr>
              <a:t>be 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visualized using various charts. </a:t>
            </a:r>
            <a:r>
              <a:rPr sz="2000" dirty="0">
                <a:latin typeface="Times New Roman"/>
                <a:cs typeface="Times New Roman"/>
              </a:rPr>
              <a:t>The </a:t>
            </a:r>
            <a:r>
              <a:rPr sz="2000" spc="-5" dirty="0">
                <a:latin typeface="Times New Roman"/>
                <a:cs typeface="Times New Roman"/>
              </a:rPr>
              <a:t>most commonly used chart for 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representing such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types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-5" dirty="0">
                <a:latin typeface="Times New Roman"/>
                <a:cs typeface="Times New Roman"/>
              </a:rPr>
              <a:t> data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is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the bar chart.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8989453" y="965393"/>
            <a:ext cx="3202940" cy="5892800"/>
          </a:xfrm>
          <a:custGeom>
            <a:avLst/>
            <a:gdLst/>
            <a:ahLst/>
            <a:cxnLst/>
            <a:rect l="l" t="t" r="r" b="b"/>
            <a:pathLst>
              <a:path w="3202940" h="5892800">
                <a:moveTo>
                  <a:pt x="3202545" y="0"/>
                </a:moveTo>
                <a:lnTo>
                  <a:pt x="0" y="0"/>
                </a:lnTo>
                <a:lnTo>
                  <a:pt x="0" y="5892606"/>
                </a:lnTo>
                <a:lnTo>
                  <a:pt x="3202545" y="5892605"/>
                </a:lnTo>
                <a:lnTo>
                  <a:pt x="1231917" y="5892605"/>
                </a:lnTo>
                <a:lnTo>
                  <a:pt x="1242010" y="5696598"/>
                </a:lnTo>
                <a:lnTo>
                  <a:pt x="1247589" y="5648613"/>
                </a:lnTo>
                <a:lnTo>
                  <a:pt x="1254348" y="5600979"/>
                </a:lnTo>
                <a:lnTo>
                  <a:pt x="1262272" y="5553711"/>
                </a:lnTo>
                <a:lnTo>
                  <a:pt x="1271346" y="5506824"/>
                </a:lnTo>
                <a:lnTo>
                  <a:pt x="1281556" y="5460332"/>
                </a:lnTo>
                <a:lnTo>
                  <a:pt x="1292886" y="5414250"/>
                </a:lnTo>
                <a:lnTo>
                  <a:pt x="1305323" y="5368593"/>
                </a:lnTo>
                <a:lnTo>
                  <a:pt x="1318851" y="5323375"/>
                </a:lnTo>
                <a:lnTo>
                  <a:pt x="1333455" y="5278613"/>
                </a:lnTo>
                <a:lnTo>
                  <a:pt x="1349121" y="5234320"/>
                </a:lnTo>
                <a:lnTo>
                  <a:pt x="1365835" y="5190511"/>
                </a:lnTo>
                <a:lnTo>
                  <a:pt x="1383581" y="5147201"/>
                </a:lnTo>
                <a:lnTo>
                  <a:pt x="1402345" y="5104405"/>
                </a:lnTo>
                <a:lnTo>
                  <a:pt x="1422112" y="5062138"/>
                </a:lnTo>
                <a:lnTo>
                  <a:pt x="1442868" y="5020414"/>
                </a:lnTo>
                <a:lnTo>
                  <a:pt x="1464597" y="4979248"/>
                </a:lnTo>
                <a:lnTo>
                  <a:pt x="1487285" y="4938656"/>
                </a:lnTo>
                <a:lnTo>
                  <a:pt x="1510918" y="4898652"/>
                </a:lnTo>
                <a:lnTo>
                  <a:pt x="1535480" y="4859250"/>
                </a:lnTo>
                <a:lnTo>
                  <a:pt x="1560957" y="4820466"/>
                </a:lnTo>
                <a:lnTo>
                  <a:pt x="1587333" y="4782315"/>
                </a:lnTo>
                <a:lnTo>
                  <a:pt x="1614596" y="4744810"/>
                </a:lnTo>
                <a:lnTo>
                  <a:pt x="1642729" y="4707968"/>
                </a:lnTo>
                <a:lnTo>
                  <a:pt x="1671718" y="4671802"/>
                </a:lnTo>
                <a:lnTo>
                  <a:pt x="1701548" y="4636329"/>
                </a:lnTo>
                <a:lnTo>
                  <a:pt x="1732205" y="4601561"/>
                </a:lnTo>
                <a:lnTo>
                  <a:pt x="1763674" y="4567515"/>
                </a:lnTo>
                <a:lnTo>
                  <a:pt x="1795940" y="4534205"/>
                </a:lnTo>
                <a:lnTo>
                  <a:pt x="1828988" y="4501647"/>
                </a:lnTo>
                <a:lnTo>
                  <a:pt x="1862805" y="4469853"/>
                </a:lnTo>
                <a:lnTo>
                  <a:pt x="1897374" y="4438841"/>
                </a:lnTo>
                <a:lnTo>
                  <a:pt x="1932681" y="4408623"/>
                </a:lnTo>
                <a:lnTo>
                  <a:pt x="1968712" y="4379216"/>
                </a:lnTo>
                <a:lnTo>
                  <a:pt x="2005452" y="4350634"/>
                </a:lnTo>
                <a:lnTo>
                  <a:pt x="2042886" y="4322892"/>
                </a:lnTo>
                <a:lnTo>
                  <a:pt x="2081000" y="4296005"/>
                </a:lnTo>
                <a:lnTo>
                  <a:pt x="2119778" y="4269987"/>
                </a:lnTo>
                <a:lnTo>
                  <a:pt x="2159207" y="4244853"/>
                </a:lnTo>
                <a:lnTo>
                  <a:pt x="2199270" y="4220618"/>
                </a:lnTo>
                <a:lnTo>
                  <a:pt x="2239955" y="4197297"/>
                </a:lnTo>
                <a:lnTo>
                  <a:pt x="2281245" y="4174905"/>
                </a:lnTo>
                <a:lnTo>
                  <a:pt x="2323127" y="4153457"/>
                </a:lnTo>
                <a:lnTo>
                  <a:pt x="2365585" y="4132967"/>
                </a:lnTo>
                <a:lnTo>
                  <a:pt x="2408604" y="4113450"/>
                </a:lnTo>
                <a:lnTo>
                  <a:pt x="2452171" y="4094921"/>
                </a:lnTo>
                <a:lnTo>
                  <a:pt x="2496271" y="4077395"/>
                </a:lnTo>
                <a:lnTo>
                  <a:pt x="2540887" y="4060886"/>
                </a:lnTo>
                <a:lnTo>
                  <a:pt x="2586007" y="4045410"/>
                </a:lnTo>
                <a:lnTo>
                  <a:pt x="2631615" y="4030981"/>
                </a:lnTo>
                <a:lnTo>
                  <a:pt x="2677697" y="4017614"/>
                </a:lnTo>
                <a:lnTo>
                  <a:pt x="2724237" y="4005324"/>
                </a:lnTo>
                <a:lnTo>
                  <a:pt x="2771222" y="3994126"/>
                </a:lnTo>
                <a:lnTo>
                  <a:pt x="2818636" y="3984035"/>
                </a:lnTo>
                <a:lnTo>
                  <a:pt x="2866464" y="3975064"/>
                </a:lnTo>
                <a:lnTo>
                  <a:pt x="2914693" y="3967230"/>
                </a:lnTo>
                <a:lnTo>
                  <a:pt x="2963307" y="3960547"/>
                </a:lnTo>
                <a:lnTo>
                  <a:pt x="3012291" y="3955030"/>
                </a:lnTo>
                <a:lnTo>
                  <a:pt x="3202545" y="3945544"/>
                </a:lnTo>
                <a:lnTo>
                  <a:pt x="3202545" y="3945237"/>
                </a:lnTo>
                <a:lnTo>
                  <a:pt x="3012253" y="3954724"/>
                </a:lnTo>
                <a:lnTo>
                  <a:pt x="2963259" y="3960242"/>
                </a:lnTo>
                <a:lnTo>
                  <a:pt x="2914636" y="3966926"/>
                </a:lnTo>
                <a:lnTo>
                  <a:pt x="2866398" y="3974762"/>
                </a:lnTo>
                <a:lnTo>
                  <a:pt x="2818561" y="3983733"/>
                </a:lnTo>
                <a:lnTo>
                  <a:pt x="2771138" y="3993826"/>
                </a:lnTo>
                <a:lnTo>
                  <a:pt x="2724144" y="4005026"/>
                </a:lnTo>
                <a:lnTo>
                  <a:pt x="2677595" y="4017318"/>
                </a:lnTo>
                <a:lnTo>
                  <a:pt x="2631505" y="4030687"/>
                </a:lnTo>
                <a:lnTo>
                  <a:pt x="2585888" y="4045118"/>
                </a:lnTo>
                <a:lnTo>
                  <a:pt x="2540760" y="4060597"/>
                </a:lnTo>
                <a:lnTo>
                  <a:pt x="2496134" y="4077108"/>
                </a:lnTo>
                <a:lnTo>
                  <a:pt x="2452027" y="4094637"/>
                </a:lnTo>
                <a:lnTo>
                  <a:pt x="2408451" y="4113169"/>
                </a:lnTo>
                <a:lnTo>
                  <a:pt x="2365424" y="4132689"/>
                </a:lnTo>
                <a:lnTo>
                  <a:pt x="2322957" y="4153182"/>
                </a:lnTo>
                <a:lnTo>
                  <a:pt x="2281068" y="4174634"/>
                </a:lnTo>
                <a:lnTo>
                  <a:pt x="2239770" y="4197029"/>
                </a:lnTo>
                <a:lnTo>
                  <a:pt x="2199078" y="4220354"/>
                </a:lnTo>
                <a:lnTo>
                  <a:pt x="2159006" y="4244592"/>
                </a:lnTo>
                <a:lnTo>
                  <a:pt x="2119570" y="4269730"/>
                </a:lnTo>
                <a:lnTo>
                  <a:pt x="2080785" y="4295752"/>
                </a:lnTo>
                <a:lnTo>
                  <a:pt x="2042664" y="4322644"/>
                </a:lnTo>
                <a:lnTo>
                  <a:pt x="2005222" y="4350390"/>
                </a:lnTo>
                <a:lnTo>
                  <a:pt x="1968476" y="4378977"/>
                </a:lnTo>
                <a:lnTo>
                  <a:pt x="1932438" y="4408389"/>
                </a:lnTo>
                <a:lnTo>
                  <a:pt x="1897123" y="4438610"/>
                </a:lnTo>
                <a:lnTo>
                  <a:pt x="1862548" y="4469628"/>
                </a:lnTo>
                <a:lnTo>
                  <a:pt x="1828725" y="4501426"/>
                </a:lnTo>
                <a:lnTo>
                  <a:pt x="1795670" y="4533990"/>
                </a:lnTo>
                <a:lnTo>
                  <a:pt x="1763398" y="4567305"/>
                </a:lnTo>
                <a:lnTo>
                  <a:pt x="1731924" y="4601357"/>
                </a:lnTo>
                <a:lnTo>
                  <a:pt x="1701261" y="4636129"/>
                </a:lnTo>
                <a:lnTo>
                  <a:pt x="1671425" y="4671609"/>
                </a:lnTo>
                <a:lnTo>
                  <a:pt x="1642430" y="4707780"/>
                </a:lnTo>
                <a:lnTo>
                  <a:pt x="1614292" y="4744628"/>
                </a:lnTo>
                <a:lnTo>
                  <a:pt x="1587024" y="4782138"/>
                </a:lnTo>
                <a:lnTo>
                  <a:pt x="1560642" y="4820296"/>
                </a:lnTo>
                <a:lnTo>
                  <a:pt x="1535161" y="4859086"/>
                </a:lnTo>
                <a:lnTo>
                  <a:pt x="1510594" y="4898493"/>
                </a:lnTo>
                <a:lnTo>
                  <a:pt x="1486957" y="4938504"/>
                </a:lnTo>
                <a:lnTo>
                  <a:pt x="1464265" y="4979103"/>
                </a:lnTo>
                <a:lnTo>
                  <a:pt x="1442531" y="5020275"/>
                </a:lnTo>
                <a:lnTo>
                  <a:pt x="1421772" y="5062005"/>
                </a:lnTo>
                <a:lnTo>
                  <a:pt x="1402001" y="5104279"/>
                </a:lnTo>
                <a:lnTo>
                  <a:pt x="1383233" y="5147081"/>
                </a:lnTo>
                <a:lnTo>
                  <a:pt x="1365484" y="5190398"/>
                </a:lnTo>
                <a:lnTo>
                  <a:pt x="1348767" y="5234214"/>
                </a:lnTo>
                <a:lnTo>
                  <a:pt x="1333098" y="5278514"/>
                </a:lnTo>
                <a:lnTo>
                  <a:pt x="1318490" y="5323284"/>
                </a:lnTo>
                <a:lnTo>
                  <a:pt x="1304960" y="5368508"/>
                </a:lnTo>
                <a:lnTo>
                  <a:pt x="1292521" y="5414172"/>
                </a:lnTo>
                <a:lnTo>
                  <a:pt x="1281189" y="5460261"/>
                </a:lnTo>
                <a:lnTo>
                  <a:pt x="1270977" y="5506761"/>
                </a:lnTo>
                <a:lnTo>
                  <a:pt x="1261901" y="5553655"/>
                </a:lnTo>
                <a:lnTo>
                  <a:pt x="1253976" y="5600931"/>
                </a:lnTo>
                <a:lnTo>
                  <a:pt x="1247216" y="5648572"/>
                </a:lnTo>
                <a:lnTo>
                  <a:pt x="1241635" y="5696564"/>
                </a:lnTo>
                <a:lnTo>
                  <a:pt x="1231540" y="5892604"/>
                </a:lnTo>
                <a:lnTo>
                  <a:pt x="364096" y="5892604"/>
                </a:lnTo>
                <a:lnTo>
                  <a:pt x="364519" y="5836921"/>
                </a:lnTo>
                <a:lnTo>
                  <a:pt x="365786" y="5788523"/>
                </a:lnTo>
                <a:lnTo>
                  <a:pt x="367888" y="5740333"/>
                </a:lnTo>
                <a:lnTo>
                  <a:pt x="370819" y="5692358"/>
                </a:lnTo>
                <a:lnTo>
                  <a:pt x="374572" y="5644604"/>
                </a:lnTo>
                <a:lnTo>
                  <a:pt x="379141" y="5597079"/>
                </a:lnTo>
                <a:lnTo>
                  <a:pt x="384518" y="5549789"/>
                </a:lnTo>
                <a:lnTo>
                  <a:pt x="390696" y="5502740"/>
                </a:lnTo>
                <a:lnTo>
                  <a:pt x="397669" y="5455940"/>
                </a:lnTo>
                <a:lnTo>
                  <a:pt x="405430" y="5409395"/>
                </a:lnTo>
                <a:lnTo>
                  <a:pt x="413972" y="5363112"/>
                </a:lnTo>
                <a:lnTo>
                  <a:pt x="423289" y="5317098"/>
                </a:lnTo>
                <a:lnTo>
                  <a:pt x="433372" y="5271358"/>
                </a:lnTo>
                <a:lnTo>
                  <a:pt x="444216" y="5225901"/>
                </a:lnTo>
                <a:lnTo>
                  <a:pt x="455814" y="5180732"/>
                </a:lnTo>
                <a:lnTo>
                  <a:pt x="468158" y="5135859"/>
                </a:lnTo>
                <a:lnTo>
                  <a:pt x="481243" y="5091287"/>
                </a:lnTo>
                <a:lnTo>
                  <a:pt x="495060" y="5047025"/>
                </a:lnTo>
                <a:lnTo>
                  <a:pt x="509603" y="5003078"/>
                </a:lnTo>
                <a:lnTo>
                  <a:pt x="524866" y="4959453"/>
                </a:lnTo>
                <a:lnTo>
                  <a:pt x="540842" y="4916157"/>
                </a:lnTo>
                <a:lnTo>
                  <a:pt x="557523" y="4873196"/>
                </a:lnTo>
                <a:lnTo>
                  <a:pt x="574903" y="4830578"/>
                </a:lnTo>
                <a:lnTo>
                  <a:pt x="592974" y="4788308"/>
                </a:lnTo>
                <a:lnTo>
                  <a:pt x="611731" y="4746395"/>
                </a:lnTo>
                <a:lnTo>
                  <a:pt x="631167" y="4704844"/>
                </a:lnTo>
                <a:lnTo>
                  <a:pt x="651273" y="4663661"/>
                </a:lnTo>
                <a:lnTo>
                  <a:pt x="672044" y="4622855"/>
                </a:lnTo>
                <a:lnTo>
                  <a:pt x="693473" y="4582431"/>
                </a:lnTo>
                <a:lnTo>
                  <a:pt x="715553" y="4542396"/>
                </a:lnTo>
                <a:lnTo>
                  <a:pt x="738276" y="4502757"/>
                </a:lnTo>
                <a:lnTo>
                  <a:pt x="761637" y="4463521"/>
                </a:lnTo>
                <a:lnTo>
                  <a:pt x="785628" y="4424694"/>
                </a:lnTo>
                <a:lnTo>
                  <a:pt x="810242" y="4386283"/>
                </a:lnTo>
                <a:lnTo>
                  <a:pt x="835473" y="4348295"/>
                </a:lnTo>
                <a:lnTo>
                  <a:pt x="861314" y="4310736"/>
                </a:lnTo>
                <a:lnTo>
                  <a:pt x="887758" y="4273614"/>
                </a:lnTo>
                <a:lnTo>
                  <a:pt x="914797" y="4236934"/>
                </a:lnTo>
                <a:lnTo>
                  <a:pt x="942426" y="4200703"/>
                </a:lnTo>
                <a:lnTo>
                  <a:pt x="970638" y="4164929"/>
                </a:lnTo>
                <a:lnTo>
                  <a:pt x="999424" y="4129618"/>
                </a:lnTo>
                <a:lnTo>
                  <a:pt x="1028779" y="4094776"/>
                </a:lnTo>
                <a:lnTo>
                  <a:pt x="1058697" y="4060411"/>
                </a:lnTo>
                <a:lnTo>
                  <a:pt x="1089168" y="4026529"/>
                </a:lnTo>
                <a:lnTo>
                  <a:pt x="1120189" y="3993136"/>
                </a:lnTo>
                <a:lnTo>
                  <a:pt x="1151750" y="3960240"/>
                </a:lnTo>
                <a:lnTo>
                  <a:pt x="1183845" y="3927847"/>
                </a:lnTo>
                <a:lnTo>
                  <a:pt x="1216469" y="3895964"/>
                </a:lnTo>
                <a:lnTo>
                  <a:pt x="1249612" y="3864598"/>
                </a:lnTo>
                <a:lnTo>
                  <a:pt x="1283270" y="3833755"/>
                </a:lnTo>
                <a:lnTo>
                  <a:pt x="1317435" y="3803441"/>
                </a:lnTo>
                <a:lnTo>
                  <a:pt x="1352099" y="3773665"/>
                </a:lnTo>
                <a:lnTo>
                  <a:pt x="1387257" y="3744431"/>
                </a:lnTo>
                <a:lnTo>
                  <a:pt x="1422902" y="3715748"/>
                </a:lnTo>
                <a:lnTo>
                  <a:pt x="1459025" y="3687622"/>
                </a:lnTo>
                <a:lnTo>
                  <a:pt x="1495622" y="3660059"/>
                </a:lnTo>
                <a:lnTo>
                  <a:pt x="1532684" y="3633066"/>
                </a:lnTo>
                <a:lnTo>
                  <a:pt x="1570206" y="3606650"/>
                </a:lnTo>
                <a:lnTo>
                  <a:pt x="1608180" y="3580817"/>
                </a:lnTo>
                <a:lnTo>
                  <a:pt x="1646598" y="3555575"/>
                </a:lnTo>
                <a:lnTo>
                  <a:pt x="1685456" y="3530930"/>
                </a:lnTo>
                <a:lnTo>
                  <a:pt x="1724745" y="3506889"/>
                </a:lnTo>
                <a:lnTo>
                  <a:pt x="1764458" y="3483458"/>
                </a:lnTo>
                <a:lnTo>
                  <a:pt x="1804590" y="3460644"/>
                </a:lnTo>
                <a:lnTo>
                  <a:pt x="1845133" y="3438454"/>
                </a:lnTo>
                <a:lnTo>
                  <a:pt x="1886080" y="3416894"/>
                </a:lnTo>
                <a:lnTo>
                  <a:pt x="1927424" y="3395972"/>
                </a:lnTo>
                <a:lnTo>
                  <a:pt x="1969158" y="3375693"/>
                </a:lnTo>
                <a:lnTo>
                  <a:pt x="2011277" y="3356065"/>
                </a:lnTo>
                <a:lnTo>
                  <a:pt x="2053772" y="3337095"/>
                </a:lnTo>
                <a:lnTo>
                  <a:pt x="2096637" y="3318788"/>
                </a:lnTo>
                <a:lnTo>
                  <a:pt x="2139865" y="3301152"/>
                </a:lnTo>
                <a:lnTo>
                  <a:pt x="2183449" y="3284194"/>
                </a:lnTo>
                <a:lnTo>
                  <a:pt x="2227383" y="3267920"/>
                </a:lnTo>
                <a:lnTo>
                  <a:pt x="2271659" y="3252336"/>
                </a:lnTo>
                <a:lnTo>
                  <a:pt x="2316271" y="3237450"/>
                </a:lnTo>
                <a:lnTo>
                  <a:pt x="2361212" y="3223268"/>
                </a:lnTo>
                <a:lnTo>
                  <a:pt x="2406474" y="3209798"/>
                </a:lnTo>
                <a:lnTo>
                  <a:pt x="2452052" y="3197045"/>
                </a:lnTo>
                <a:lnTo>
                  <a:pt x="2497938" y="3185016"/>
                </a:lnTo>
                <a:lnTo>
                  <a:pt x="2544126" y="3173718"/>
                </a:lnTo>
                <a:lnTo>
                  <a:pt x="2590608" y="3163158"/>
                </a:lnTo>
                <a:lnTo>
                  <a:pt x="2637378" y="3153342"/>
                </a:lnTo>
                <a:lnTo>
                  <a:pt x="2684428" y="3144278"/>
                </a:lnTo>
                <a:lnTo>
                  <a:pt x="2731753" y="3135972"/>
                </a:lnTo>
                <a:lnTo>
                  <a:pt x="2779345" y="3128430"/>
                </a:lnTo>
                <a:lnTo>
                  <a:pt x="2827197" y="3121659"/>
                </a:lnTo>
                <a:lnTo>
                  <a:pt x="2875303" y="3115666"/>
                </a:lnTo>
                <a:lnTo>
                  <a:pt x="2923655" y="3110458"/>
                </a:lnTo>
                <a:lnTo>
                  <a:pt x="3202545" y="3096689"/>
                </a:lnTo>
                <a:lnTo>
                  <a:pt x="3202545" y="0"/>
                </a:lnTo>
                <a:close/>
              </a:path>
            </a:pathLst>
          </a:custGeom>
          <a:solidFill>
            <a:srgbClr val="D2D59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11142026" y="546100"/>
            <a:ext cx="29591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" dirty="0">
                <a:solidFill>
                  <a:srgbClr val="1F2C8F"/>
                </a:solidFill>
                <a:latin typeface="Arial Black"/>
                <a:cs typeface="Arial Black"/>
              </a:rPr>
              <a:t>13</a:t>
            </a:r>
            <a:endParaRPr sz="160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12192000" cy="3467100"/>
            </a:xfrm>
            <a:custGeom>
              <a:avLst/>
              <a:gdLst/>
              <a:ahLst/>
              <a:cxnLst/>
              <a:rect l="l" t="t" r="r" b="b"/>
              <a:pathLst>
                <a:path w="12192000" h="3467100">
                  <a:moveTo>
                    <a:pt x="0" y="3466699"/>
                  </a:moveTo>
                  <a:lnTo>
                    <a:pt x="0" y="0"/>
                  </a:lnTo>
                  <a:lnTo>
                    <a:pt x="12191998" y="0"/>
                  </a:lnTo>
                  <a:lnTo>
                    <a:pt x="12191998" y="3466699"/>
                  </a:lnTo>
                  <a:lnTo>
                    <a:pt x="0" y="3466699"/>
                  </a:lnTo>
                  <a:close/>
                </a:path>
              </a:pathLst>
            </a:custGeom>
            <a:solidFill>
              <a:srgbClr val="F5CDC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443345" y="420493"/>
              <a:ext cx="11305540" cy="6026785"/>
            </a:xfrm>
            <a:custGeom>
              <a:avLst/>
              <a:gdLst/>
              <a:ahLst/>
              <a:cxnLst/>
              <a:rect l="l" t="t" r="r" b="b"/>
              <a:pathLst>
                <a:path w="11305540" h="6026785">
                  <a:moveTo>
                    <a:pt x="11305308" y="0"/>
                  </a:moveTo>
                  <a:lnTo>
                    <a:pt x="0" y="0"/>
                  </a:lnTo>
                  <a:lnTo>
                    <a:pt x="0" y="6026726"/>
                  </a:lnTo>
                  <a:lnTo>
                    <a:pt x="11305308" y="6026726"/>
                  </a:lnTo>
                  <a:lnTo>
                    <a:pt x="11305308" y="0"/>
                  </a:lnTo>
                  <a:close/>
                </a:path>
              </a:pathLst>
            </a:custGeom>
            <a:solidFill>
              <a:srgbClr val="FDFA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9353550" y="4000041"/>
              <a:ext cx="2838450" cy="2858135"/>
            </a:xfrm>
            <a:custGeom>
              <a:avLst/>
              <a:gdLst/>
              <a:ahLst/>
              <a:cxnLst/>
              <a:rect l="l" t="t" r="r" b="b"/>
              <a:pathLst>
                <a:path w="2838450" h="2858134">
                  <a:moveTo>
                    <a:pt x="2838450" y="0"/>
                  </a:moveTo>
                  <a:lnTo>
                    <a:pt x="2559559" y="14074"/>
                  </a:lnTo>
                  <a:lnTo>
                    <a:pt x="2511742" y="19334"/>
                  </a:lnTo>
                  <a:lnTo>
                    <a:pt x="2464167" y="25378"/>
                  </a:lnTo>
                  <a:lnTo>
                    <a:pt x="2416840" y="32201"/>
                  </a:lnTo>
                  <a:lnTo>
                    <a:pt x="2369766" y="39794"/>
                  </a:lnTo>
                  <a:lnTo>
                    <a:pt x="2322954" y="48152"/>
                  </a:lnTo>
                  <a:lnTo>
                    <a:pt x="2276410" y="57268"/>
                  </a:lnTo>
                  <a:lnTo>
                    <a:pt x="2230139" y="67135"/>
                  </a:lnTo>
                  <a:lnTo>
                    <a:pt x="2184150" y="77747"/>
                  </a:lnTo>
                  <a:lnTo>
                    <a:pt x="2138447" y="89097"/>
                  </a:lnTo>
                  <a:lnTo>
                    <a:pt x="2093039" y="101179"/>
                  </a:lnTo>
                  <a:lnTo>
                    <a:pt x="2047932" y="113985"/>
                  </a:lnTo>
                  <a:lnTo>
                    <a:pt x="2003132" y="127510"/>
                  </a:lnTo>
                  <a:lnTo>
                    <a:pt x="1958646" y="141746"/>
                  </a:lnTo>
                  <a:lnTo>
                    <a:pt x="1914481" y="156686"/>
                  </a:lnTo>
                  <a:lnTo>
                    <a:pt x="1870642" y="172326"/>
                  </a:lnTo>
                  <a:lnTo>
                    <a:pt x="1827138" y="188656"/>
                  </a:lnTo>
                  <a:lnTo>
                    <a:pt x="1783974" y="205672"/>
                  </a:lnTo>
                  <a:lnTo>
                    <a:pt x="1741157" y="223367"/>
                  </a:lnTo>
                  <a:lnTo>
                    <a:pt x="1698694" y="241733"/>
                  </a:lnTo>
                  <a:lnTo>
                    <a:pt x="1656591" y="260764"/>
                  </a:lnTo>
                  <a:lnTo>
                    <a:pt x="1614856" y="280454"/>
                  </a:lnTo>
                  <a:lnTo>
                    <a:pt x="1573493" y="300796"/>
                  </a:lnTo>
                  <a:lnTo>
                    <a:pt x="1532511" y="321783"/>
                  </a:lnTo>
                  <a:lnTo>
                    <a:pt x="1491916" y="343408"/>
                  </a:lnTo>
                  <a:lnTo>
                    <a:pt x="1451715" y="365666"/>
                  </a:lnTo>
                  <a:lnTo>
                    <a:pt x="1411913" y="388549"/>
                  </a:lnTo>
                  <a:lnTo>
                    <a:pt x="1372518" y="412051"/>
                  </a:lnTo>
                  <a:lnTo>
                    <a:pt x="1333537" y="436165"/>
                  </a:lnTo>
                  <a:lnTo>
                    <a:pt x="1294975" y="460885"/>
                  </a:lnTo>
                  <a:lnTo>
                    <a:pt x="1256840" y="486203"/>
                  </a:lnTo>
                  <a:lnTo>
                    <a:pt x="1219139" y="512114"/>
                  </a:lnTo>
                  <a:lnTo>
                    <a:pt x="1181877" y="538610"/>
                  </a:lnTo>
                  <a:lnTo>
                    <a:pt x="1145062" y="565686"/>
                  </a:lnTo>
                  <a:lnTo>
                    <a:pt x="1108699" y="593334"/>
                  </a:lnTo>
                  <a:lnTo>
                    <a:pt x="1072797" y="621547"/>
                  </a:lnTo>
                  <a:lnTo>
                    <a:pt x="1037361" y="650320"/>
                  </a:lnTo>
                  <a:lnTo>
                    <a:pt x="1002397" y="679645"/>
                  </a:lnTo>
                  <a:lnTo>
                    <a:pt x="967914" y="709517"/>
                  </a:lnTo>
                  <a:lnTo>
                    <a:pt x="933916" y="739927"/>
                  </a:lnTo>
                  <a:lnTo>
                    <a:pt x="900412" y="770870"/>
                  </a:lnTo>
                  <a:lnTo>
                    <a:pt x="867407" y="802339"/>
                  </a:lnTo>
                  <a:lnTo>
                    <a:pt x="834908" y="834328"/>
                  </a:lnTo>
                  <a:lnTo>
                    <a:pt x="802922" y="866829"/>
                  </a:lnTo>
                  <a:lnTo>
                    <a:pt x="771455" y="899837"/>
                  </a:lnTo>
                  <a:lnTo>
                    <a:pt x="740514" y="933344"/>
                  </a:lnTo>
                  <a:lnTo>
                    <a:pt x="710106" y="967344"/>
                  </a:lnTo>
                  <a:lnTo>
                    <a:pt x="680237" y="1001830"/>
                  </a:lnTo>
                  <a:lnTo>
                    <a:pt x="650914" y="1036795"/>
                  </a:lnTo>
                  <a:lnTo>
                    <a:pt x="622143" y="1072234"/>
                  </a:lnTo>
                  <a:lnTo>
                    <a:pt x="593931" y="1108139"/>
                  </a:lnTo>
                  <a:lnTo>
                    <a:pt x="566286" y="1144504"/>
                  </a:lnTo>
                  <a:lnTo>
                    <a:pt x="539212" y="1181322"/>
                  </a:lnTo>
                  <a:lnTo>
                    <a:pt x="512718" y="1218587"/>
                  </a:lnTo>
                  <a:lnTo>
                    <a:pt x="486809" y="1256291"/>
                  </a:lnTo>
                  <a:lnTo>
                    <a:pt x="461492" y="1294429"/>
                  </a:lnTo>
                  <a:lnTo>
                    <a:pt x="436774" y="1332993"/>
                  </a:lnTo>
                  <a:lnTo>
                    <a:pt x="412662" y="1371978"/>
                  </a:lnTo>
                  <a:lnTo>
                    <a:pt x="389162" y="1411376"/>
                  </a:lnTo>
                  <a:lnTo>
                    <a:pt x="366281" y="1451180"/>
                  </a:lnTo>
                  <a:lnTo>
                    <a:pt x="344024" y="1491385"/>
                  </a:lnTo>
                  <a:lnTo>
                    <a:pt x="322400" y="1531983"/>
                  </a:lnTo>
                  <a:lnTo>
                    <a:pt x="301415" y="1572968"/>
                  </a:lnTo>
                  <a:lnTo>
                    <a:pt x="281075" y="1614333"/>
                  </a:lnTo>
                  <a:lnTo>
                    <a:pt x="261386" y="1656072"/>
                  </a:lnTo>
                  <a:lnTo>
                    <a:pt x="242357" y="1698178"/>
                  </a:lnTo>
                  <a:lnTo>
                    <a:pt x="223992" y="1740644"/>
                  </a:lnTo>
                  <a:lnTo>
                    <a:pt x="206299" y="1783464"/>
                  </a:lnTo>
                  <a:lnTo>
                    <a:pt x="189284" y="1826631"/>
                  </a:lnTo>
                  <a:lnTo>
                    <a:pt x="172955" y="1870138"/>
                  </a:lnTo>
                  <a:lnTo>
                    <a:pt x="157316" y="1913980"/>
                  </a:lnTo>
                  <a:lnTo>
                    <a:pt x="142377" y="1958149"/>
                  </a:lnTo>
                  <a:lnTo>
                    <a:pt x="128142" y="2002638"/>
                  </a:lnTo>
                  <a:lnTo>
                    <a:pt x="114618" y="2047441"/>
                  </a:lnTo>
                  <a:lnTo>
                    <a:pt x="101813" y="2092552"/>
                  </a:lnTo>
                  <a:lnTo>
                    <a:pt x="89733" y="2137963"/>
                  </a:lnTo>
                  <a:lnTo>
                    <a:pt x="78383" y="2183669"/>
                  </a:lnTo>
                  <a:lnTo>
                    <a:pt x="67772" y="2229662"/>
                  </a:lnTo>
                  <a:lnTo>
                    <a:pt x="57906" y="2275936"/>
                  </a:lnTo>
                  <a:lnTo>
                    <a:pt x="48790" y="2322484"/>
                  </a:lnTo>
                  <a:lnTo>
                    <a:pt x="40433" y="2369299"/>
                  </a:lnTo>
                  <a:lnTo>
                    <a:pt x="32840" y="2416376"/>
                  </a:lnTo>
                  <a:lnTo>
                    <a:pt x="26018" y="2463707"/>
                  </a:lnTo>
                  <a:lnTo>
                    <a:pt x="19974" y="2511286"/>
                  </a:lnTo>
                  <a:lnTo>
                    <a:pt x="14715" y="2559106"/>
                  </a:lnTo>
                  <a:lnTo>
                    <a:pt x="10246" y="2607160"/>
                  </a:lnTo>
                  <a:lnTo>
                    <a:pt x="6575" y="2655442"/>
                  </a:lnTo>
                  <a:lnTo>
                    <a:pt x="3708" y="2703946"/>
                  </a:lnTo>
                  <a:lnTo>
                    <a:pt x="1652" y="2752664"/>
                  </a:lnTo>
                  <a:lnTo>
                    <a:pt x="414" y="2801590"/>
                  </a:lnTo>
                  <a:lnTo>
                    <a:pt x="0" y="2857957"/>
                  </a:lnTo>
                  <a:lnTo>
                    <a:pt x="867444" y="2857957"/>
                  </a:lnTo>
                  <a:lnTo>
                    <a:pt x="877539" y="2657567"/>
                  </a:lnTo>
                  <a:lnTo>
                    <a:pt x="883013" y="2609353"/>
                  </a:lnTo>
                  <a:lnTo>
                    <a:pt x="889627" y="2561485"/>
                  </a:lnTo>
                  <a:lnTo>
                    <a:pt x="897367" y="2513977"/>
                  </a:lnTo>
                  <a:lnTo>
                    <a:pt x="906218" y="2466845"/>
                  </a:lnTo>
                  <a:lnTo>
                    <a:pt x="916168" y="2420102"/>
                  </a:lnTo>
                  <a:lnTo>
                    <a:pt x="927201" y="2373762"/>
                  </a:lnTo>
                  <a:lnTo>
                    <a:pt x="939304" y="2327841"/>
                  </a:lnTo>
                  <a:lnTo>
                    <a:pt x="952463" y="2282352"/>
                  </a:lnTo>
                  <a:lnTo>
                    <a:pt x="966665" y="2237310"/>
                  </a:lnTo>
                  <a:lnTo>
                    <a:pt x="981894" y="2192729"/>
                  </a:lnTo>
                  <a:lnTo>
                    <a:pt x="998137" y="2148624"/>
                  </a:lnTo>
                  <a:lnTo>
                    <a:pt x="1015381" y="2105009"/>
                  </a:lnTo>
                  <a:lnTo>
                    <a:pt x="1033610" y="2061899"/>
                  </a:lnTo>
                  <a:lnTo>
                    <a:pt x="1052812" y="2019307"/>
                  </a:lnTo>
                  <a:lnTo>
                    <a:pt x="1072972" y="1977248"/>
                  </a:lnTo>
                  <a:lnTo>
                    <a:pt x="1094077" y="1935737"/>
                  </a:lnTo>
                  <a:lnTo>
                    <a:pt x="1116111" y="1894787"/>
                  </a:lnTo>
                  <a:lnTo>
                    <a:pt x="1139062" y="1854414"/>
                  </a:lnTo>
                  <a:lnTo>
                    <a:pt x="1162915" y="1814631"/>
                  </a:lnTo>
                  <a:lnTo>
                    <a:pt x="1187657" y="1775454"/>
                  </a:lnTo>
                  <a:lnTo>
                    <a:pt x="1213273" y="1736896"/>
                  </a:lnTo>
                  <a:lnTo>
                    <a:pt x="1239749" y="1698972"/>
                  </a:lnTo>
                  <a:lnTo>
                    <a:pt x="1267072" y="1661695"/>
                  </a:lnTo>
                  <a:lnTo>
                    <a:pt x="1295228" y="1625082"/>
                  </a:lnTo>
                  <a:lnTo>
                    <a:pt x="1324202" y="1589145"/>
                  </a:lnTo>
                  <a:lnTo>
                    <a:pt x="1353981" y="1553900"/>
                  </a:lnTo>
                  <a:lnTo>
                    <a:pt x="1384550" y="1519360"/>
                  </a:lnTo>
                  <a:lnTo>
                    <a:pt x="1415896" y="1485540"/>
                  </a:lnTo>
                  <a:lnTo>
                    <a:pt x="1448005" y="1452455"/>
                  </a:lnTo>
                  <a:lnTo>
                    <a:pt x="1480862" y="1420118"/>
                  </a:lnTo>
                  <a:lnTo>
                    <a:pt x="1514454" y="1388545"/>
                  </a:lnTo>
                  <a:lnTo>
                    <a:pt x="1548767" y="1357749"/>
                  </a:lnTo>
                  <a:lnTo>
                    <a:pt x="1583787" y="1327745"/>
                  </a:lnTo>
                  <a:lnTo>
                    <a:pt x="1619500" y="1298547"/>
                  </a:lnTo>
                  <a:lnTo>
                    <a:pt x="1655891" y="1270170"/>
                  </a:lnTo>
                  <a:lnTo>
                    <a:pt x="1692948" y="1242629"/>
                  </a:lnTo>
                  <a:lnTo>
                    <a:pt x="1730655" y="1215936"/>
                  </a:lnTo>
                  <a:lnTo>
                    <a:pt x="1769000" y="1190107"/>
                  </a:lnTo>
                  <a:lnTo>
                    <a:pt x="1807968" y="1165157"/>
                  </a:lnTo>
                  <a:lnTo>
                    <a:pt x="1847544" y="1141099"/>
                  </a:lnTo>
                  <a:lnTo>
                    <a:pt x="1887716" y="1117948"/>
                  </a:lnTo>
                  <a:lnTo>
                    <a:pt x="1928469" y="1095718"/>
                  </a:lnTo>
                  <a:lnTo>
                    <a:pt x="1969789" y="1074424"/>
                  </a:lnTo>
                  <a:lnTo>
                    <a:pt x="2011662" y="1054080"/>
                  </a:lnTo>
                  <a:lnTo>
                    <a:pt x="2054075" y="1034701"/>
                  </a:lnTo>
                  <a:lnTo>
                    <a:pt x="2097013" y="1016300"/>
                  </a:lnTo>
                  <a:lnTo>
                    <a:pt x="2140462" y="998893"/>
                  </a:lnTo>
                  <a:lnTo>
                    <a:pt x="2184409" y="982493"/>
                  </a:lnTo>
                  <a:lnTo>
                    <a:pt x="2228839" y="967115"/>
                  </a:lnTo>
                  <a:lnTo>
                    <a:pt x="2273738" y="952774"/>
                  </a:lnTo>
                  <a:lnTo>
                    <a:pt x="2319093" y="939483"/>
                  </a:lnTo>
                  <a:lnTo>
                    <a:pt x="2364889" y="927257"/>
                  </a:lnTo>
                  <a:lnTo>
                    <a:pt x="2411113" y="916111"/>
                  </a:lnTo>
                  <a:lnTo>
                    <a:pt x="2457750" y="906058"/>
                  </a:lnTo>
                  <a:lnTo>
                    <a:pt x="2504787" y="897114"/>
                  </a:lnTo>
                  <a:lnTo>
                    <a:pt x="2552210" y="889292"/>
                  </a:lnTo>
                  <a:lnTo>
                    <a:pt x="2600004" y="882608"/>
                  </a:lnTo>
                  <a:lnTo>
                    <a:pt x="2648157" y="877074"/>
                  </a:lnTo>
                  <a:lnTo>
                    <a:pt x="2838450" y="867378"/>
                  </a:lnTo>
                  <a:lnTo>
                    <a:pt x="2838450" y="0"/>
                  </a:lnTo>
                  <a:close/>
                </a:path>
              </a:pathLst>
            </a:custGeom>
            <a:solidFill>
              <a:srgbClr val="AAC3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221371" y="4867733"/>
              <a:ext cx="1971039" cy="1990725"/>
            </a:xfrm>
            <a:custGeom>
              <a:avLst/>
              <a:gdLst/>
              <a:ahLst/>
              <a:cxnLst/>
              <a:rect l="l" t="t" r="r" b="b"/>
              <a:pathLst>
                <a:path w="1971040" h="1990725">
                  <a:moveTo>
                    <a:pt x="1970627" y="0"/>
                  </a:moveTo>
                  <a:lnTo>
                    <a:pt x="1780373" y="9695"/>
                  </a:lnTo>
                  <a:lnTo>
                    <a:pt x="1732230" y="15227"/>
                  </a:lnTo>
                  <a:lnTo>
                    <a:pt x="1684445" y="21911"/>
                  </a:lnTo>
                  <a:lnTo>
                    <a:pt x="1637031" y="29731"/>
                  </a:lnTo>
                  <a:lnTo>
                    <a:pt x="1590003" y="38674"/>
                  </a:lnTo>
                  <a:lnTo>
                    <a:pt x="1543375" y="48725"/>
                  </a:lnTo>
                  <a:lnTo>
                    <a:pt x="1497160" y="59869"/>
                  </a:lnTo>
                  <a:lnTo>
                    <a:pt x="1451372" y="72093"/>
                  </a:lnTo>
                  <a:lnTo>
                    <a:pt x="1406026" y="85382"/>
                  </a:lnTo>
                  <a:lnTo>
                    <a:pt x="1361135" y="99721"/>
                  </a:lnTo>
                  <a:lnTo>
                    <a:pt x="1316713" y="115097"/>
                  </a:lnTo>
                  <a:lnTo>
                    <a:pt x="1272775" y="131494"/>
                  </a:lnTo>
                  <a:lnTo>
                    <a:pt x="1229334" y="148899"/>
                  </a:lnTo>
                  <a:lnTo>
                    <a:pt x="1186405" y="167297"/>
                  </a:lnTo>
                  <a:lnTo>
                    <a:pt x="1144000" y="186673"/>
                  </a:lnTo>
                  <a:lnTo>
                    <a:pt x="1102135" y="207014"/>
                  </a:lnTo>
                  <a:lnTo>
                    <a:pt x="1060822" y="228305"/>
                  </a:lnTo>
                  <a:lnTo>
                    <a:pt x="1020077" y="250531"/>
                  </a:lnTo>
                  <a:lnTo>
                    <a:pt x="979913" y="273678"/>
                  </a:lnTo>
                  <a:lnTo>
                    <a:pt x="940344" y="297732"/>
                  </a:lnTo>
                  <a:lnTo>
                    <a:pt x="901384" y="322679"/>
                  </a:lnTo>
                  <a:lnTo>
                    <a:pt x="863047" y="348504"/>
                  </a:lnTo>
                  <a:lnTo>
                    <a:pt x="825346" y="375192"/>
                  </a:lnTo>
                  <a:lnTo>
                    <a:pt x="788297" y="402729"/>
                  </a:lnTo>
                  <a:lnTo>
                    <a:pt x="751912" y="431102"/>
                  </a:lnTo>
                  <a:lnTo>
                    <a:pt x="716206" y="460295"/>
                  </a:lnTo>
                  <a:lnTo>
                    <a:pt x="681193" y="490294"/>
                  </a:lnTo>
                  <a:lnTo>
                    <a:pt x="646887" y="521085"/>
                  </a:lnTo>
                  <a:lnTo>
                    <a:pt x="613301" y="552654"/>
                  </a:lnTo>
                  <a:lnTo>
                    <a:pt x="580450" y="584985"/>
                  </a:lnTo>
                  <a:lnTo>
                    <a:pt x="548347" y="618065"/>
                  </a:lnTo>
                  <a:lnTo>
                    <a:pt x="517007" y="651880"/>
                  </a:lnTo>
                  <a:lnTo>
                    <a:pt x="486444" y="686414"/>
                  </a:lnTo>
                  <a:lnTo>
                    <a:pt x="456671" y="721654"/>
                  </a:lnTo>
                  <a:lnTo>
                    <a:pt x="427702" y="757585"/>
                  </a:lnTo>
                  <a:lnTo>
                    <a:pt x="399552" y="794193"/>
                  </a:lnTo>
                  <a:lnTo>
                    <a:pt x="372234" y="831464"/>
                  </a:lnTo>
                  <a:lnTo>
                    <a:pt x="345763" y="869382"/>
                  </a:lnTo>
                  <a:lnTo>
                    <a:pt x="320152" y="907934"/>
                  </a:lnTo>
                  <a:lnTo>
                    <a:pt x="295415" y="947105"/>
                  </a:lnTo>
                  <a:lnTo>
                    <a:pt x="271566" y="986882"/>
                  </a:lnTo>
                  <a:lnTo>
                    <a:pt x="248620" y="1027249"/>
                  </a:lnTo>
                  <a:lnTo>
                    <a:pt x="226589" y="1068192"/>
                  </a:lnTo>
                  <a:lnTo>
                    <a:pt x="205489" y="1109696"/>
                  </a:lnTo>
                  <a:lnTo>
                    <a:pt x="185333" y="1151749"/>
                  </a:lnTo>
                  <a:lnTo>
                    <a:pt x="166135" y="1194334"/>
                  </a:lnTo>
                  <a:lnTo>
                    <a:pt x="147909" y="1237438"/>
                  </a:lnTo>
                  <a:lnTo>
                    <a:pt x="130668" y="1281046"/>
                  </a:lnTo>
                  <a:lnTo>
                    <a:pt x="114428" y="1325144"/>
                  </a:lnTo>
                  <a:lnTo>
                    <a:pt x="99202" y="1369718"/>
                  </a:lnTo>
                  <a:lnTo>
                    <a:pt x="85003" y="1414753"/>
                  </a:lnTo>
                  <a:lnTo>
                    <a:pt x="71847" y="1460234"/>
                  </a:lnTo>
                  <a:lnTo>
                    <a:pt x="59746" y="1506148"/>
                  </a:lnTo>
                  <a:lnTo>
                    <a:pt x="48715" y="1552481"/>
                  </a:lnTo>
                  <a:lnTo>
                    <a:pt x="38767" y="1599216"/>
                  </a:lnTo>
                  <a:lnTo>
                    <a:pt x="29917" y="1646342"/>
                  </a:lnTo>
                  <a:lnTo>
                    <a:pt x="22179" y="1693842"/>
                  </a:lnTo>
                  <a:lnTo>
                    <a:pt x="15566" y="1741702"/>
                  </a:lnTo>
                  <a:lnTo>
                    <a:pt x="10093" y="1789909"/>
                  </a:lnTo>
                  <a:lnTo>
                    <a:pt x="0" y="1990266"/>
                  </a:lnTo>
                  <a:lnTo>
                    <a:pt x="1970627" y="1990266"/>
                  </a:lnTo>
                  <a:lnTo>
                    <a:pt x="1970627" y="0"/>
                  </a:lnTo>
                  <a:close/>
                </a:path>
              </a:pathLst>
            </a:custGeom>
            <a:solidFill>
              <a:srgbClr val="F5CDC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1188550" y="5844982"/>
              <a:ext cx="1003935" cy="1013460"/>
            </a:xfrm>
            <a:custGeom>
              <a:avLst/>
              <a:gdLst/>
              <a:ahLst/>
              <a:cxnLst/>
              <a:rect l="l" t="t" r="r" b="b"/>
              <a:pathLst>
                <a:path w="1003934" h="1013459">
                  <a:moveTo>
                    <a:pt x="1003448" y="0"/>
                  </a:moveTo>
                  <a:lnTo>
                    <a:pt x="912785" y="4634"/>
                  </a:lnTo>
                  <a:lnTo>
                    <a:pt x="863878" y="10875"/>
                  </a:lnTo>
                  <a:lnTo>
                    <a:pt x="815696" y="19437"/>
                  </a:lnTo>
                  <a:lnTo>
                    <a:pt x="768299" y="30263"/>
                  </a:lnTo>
                  <a:lnTo>
                    <a:pt x="721746" y="43292"/>
                  </a:lnTo>
                  <a:lnTo>
                    <a:pt x="676096" y="58467"/>
                  </a:lnTo>
                  <a:lnTo>
                    <a:pt x="631408" y="75727"/>
                  </a:lnTo>
                  <a:lnTo>
                    <a:pt x="587742" y="95013"/>
                  </a:lnTo>
                  <a:lnTo>
                    <a:pt x="545156" y="116267"/>
                  </a:lnTo>
                  <a:lnTo>
                    <a:pt x="503710" y="139430"/>
                  </a:lnTo>
                  <a:lnTo>
                    <a:pt x="463463" y="164441"/>
                  </a:lnTo>
                  <a:lnTo>
                    <a:pt x="424473" y="191243"/>
                  </a:lnTo>
                  <a:lnTo>
                    <a:pt x="386800" y="219775"/>
                  </a:lnTo>
                  <a:lnTo>
                    <a:pt x="350504" y="249980"/>
                  </a:lnTo>
                  <a:lnTo>
                    <a:pt x="315642" y="281797"/>
                  </a:lnTo>
                  <a:lnTo>
                    <a:pt x="282275" y="315167"/>
                  </a:lnTo>
                  <a:lnTo>
                    <a:pt x="250462" y="350033"/>
                  </a:lnTo>
                  <a:lnTo>
                    <a:pt x="220261" y="386333"/>
                  </a:lnTo>
                  <a:lnTo>
                    <a:pt x="191731" y="424010"/>
                  </a:lnTo>
                  <a:lnTo>
                    <a:pt x="164932" y="463004"/>
                  </a:lnTo>
                  <a:lnTo>
                    <a:pt x="139924" y="503255"/>
                  </a:lnTo>
                  <a:lnTo>
                    <a:pt x="116764" y="544706"/>
                  </a:lnTo>
                  <a:lnTo>
                    <a:pt x="95512" y="587296"/>
                  </a:lnTo>
                  <a:lnTo>
                    <a:pt x="76228" y="630967"/>
                  </a:lnTo>
                  <a:lnTo>
                    <a:pt x="58970" y="675660"/>
                  </a:lnTo>
                  <a:lnTo>
                    <a:pt x="43797" y="721315"/>
                  </a:lnTo>
                  <a:lnTo>
                    <a:pt x="30769" y="767873"/>
                  </a:lnTo>
                  <a:lnTo>
                    <a:pt x="19944" y="815275"/>
                  </a:lnTo>
                  <a:lnTo>
                    <a:pt x="11383" y="863462"/>
                  </a:lnTo>
                  <a:lnTo>
                    <a:pt x="5143" y="912376"/>
                  </a:lnTo>
                  <a:lnTo>
                    <a:pt x="0" y="1013015"/>
                  </a:lnTo>
                  <a:lnTo>
                    <a:pt x="1003448" y="1013015"/>
                  </a:lnTo>
                  <a:lnTo>
                    <a:pt x="1003448" y="0"/>
                  </a:lnTo>
                  <a:close/>
                </a:path>
              </a:pathLst>
            </a:custGeom>
            <a:solidFill>
              <a:srgbClr val="FDFA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9958646" y="5492845"/>
              <a:ext cx="775335" cy="775335"/>
            </a:xfrm>
            <a:custGeom>
              <a:avLst/>
              <a:gdLst/>
              <a:ahLst/>
              <a:cxnLst/>
              <a:rect l="l" t="t" r="r" b="b"/>
              <a:pathLst>
                <a:path w="775334" h="775335">
                  <a:moveTo>
                    <a:pt x="387510" y="0"/>
                  </a:moveTo>
                  <a:lnTo>
                    <a:pt x="338901" y="3019"/>
                  </a:lnTo>
                  <a:lnTo>
                    <a:pt x="292095" y="11834"/>
                  </a:lnTo>
                  <a:lnTo>
                    <a:pt x="247453" y="26083"/>
                  </a:lnTo>
                  <a:lnTo>
                    <a:pt x="205339" y="45402"/>
                  </a:lnTo>
                  <a:lnTo>
                    <a:pt x="166117" y="69428"/>
                  </a:lnTo>
                  <a:lnTo>
                    <a:pt x="130149" y="97798"/>
                  </a:lnTo>
                  <a:lnTo>
                    <a:pt x="97798" y="130148"/>
                  </a:lnTo>
                  <a:lnTo>
                    <a:pt x="69429" y="166116"/>
                  </a:lnTo>
                  <a:lnTo>
                    <a:pt x="45402" y="205339"/>
                  </a:lnTo>
                  <a:lnTo>
                    <a:pt x="26083" y="247452"/>
                  </a:lnTo>
                  <a:lnTo>
                    <a:pt x="11834" y="292094"/>
                  </a:lnTo>
                  <a:lnTo>
                    <a:pt x="3019" y="338901"/>
                  </a:lnTo>
                  <a:lnTo>
                    <a:pt x="0" y="387509"/>
                  </a:lnTo>
                  <a:lnTo>
                    <a:pt x="3019" y="436118"/>
                  </a:lnTo>
                  <a:lnTo>
                    <a:pt x="11834" y="482925"/>
                  </a:lnTo>
                  <a:lnTo>
                    <a:pt x="26083" y="527566"/>
                  </a:lnTo>
                  <a:lnTo>
                    <a:pt x="45402" y="569680"/>
                  </a:lnTo>
                  <a:lnTo>
                    <a:pt x="69429" y="608903"/>
                  </a:lnTo>
                  <a:lnTo>
                    <a:pt x="97798" y="644871"/>
                  </a:lnTo>
                  <a:lnTo>
                    <a:pt x="130149" y="677221"/>
                  </a:lnTo>
                  <a:lnTo>
                    <a:pt x="166117" y="705591"/>
                  </a:lnTo>
                  <a:lnTo>
                    <a:pt x="205339" y="729617"/>
                  </a:lnTo>
                  <a:lnTo>
                    <a:pt x="247453" y="748936"/>
                  </a:lnTo>
                  <a:lnTo>
                    <a:pt x="292095" y="763185"/>
                  </a:lnTo>
                  <a:lnTo>
                    <a:pt x="338901" y="772001"/>
                  </a:lnTo>
                  <a:lnTo>
                    <a:pt x="387510" y="775020"/>
                  </a:lnTo>
                  <a:lnTo>
                    <a:pt x="436118" y="772001"/>
                  </a:lnTo>
                  <a:lnTo>
                    <a:pt x="482925" y="763185"/>
                  </a:lnTo>
                  <a:lnTo>
                    <a:pt x="527567" y="748936"/>
                  </a:lnTo>
                  <a:lnTo>
                    <a:pt x="569681" y="729617"/>
                  </a:lnTo>
                  <a:lnTo>
                    <a:pt x="608904" y="705591"/>
                  </a:lnTo>
                  <a:lnTo>
                    <a:pt x="644872" y="677221"/>
                  </a:lnTo>
                  <a:lnTo>
                    <a:pt x="677222" y="644871"/>
                  </a:lnTo>
                  <a:lnTo>
                    <a:pt x="705592" y="608903"/>
                  </a:lnTo>
                  <a:lnTo>
                    <a:pt x="729618" y="569680"/>
                  </a:lnTo>
                  <a:lnTo>
                    <a:pt x="748937" y="527566"/>
                  </a:lnTo>
                  <a:lnTo>
                    <a:pt x="763186" y="482925"/>
                  </a:lnTo>
                  <a:lnTo>
                    <a:pt x="772002" y="436118"/>
                  </a:lnTo>
                  <a:lnTo>
                    <a:pt x="775021" y="387509"/>
                  </a:lnTo>
                  <a:lnTo>
                    <a:pt x="772002" y="338901"/>
                  </a:lnTo>
                  <a:lnTo>
                    <a:pt x="763186" y="292094"/>
                  </a:lnTo>
                  <a:lnTo>
                    <a:pt x="748937" y="247452"/>
                  </a:lnTo>
                  <a:lnTo>
                    <a:pt x="729618" y="205339"/>
                  </a:lnTo>
                  <a:lnTo>
                    <a:pt x="705592" y="166116"/>
                  </a:lnTo>
                  <a:lnTo>
                    <a:pt x="677222" y="130148"/>
                  </a:lnTo>
                  <a:lnTo>
                    <a:pt x="644872" y="97798"/>
                  </a:lnTo>
                  <a:lnTo>
                    <a:pt x="608904" y="69428"/>
                  </a:lnTo>
                  <a:lnTo>
                    <a:pt x="569681" y="45402"/>
                  </a:lnTo>
                  <a:lnTo>
                    <a:pt x="527567" y="26083"/>
                  </a:lnTo>
                  <a:lnTo>
                    <a:pt x="482925" y="11834"/>
                  </a:lnTo>
                  <a:lnTo>
                    <a:pt x="436118" y="3019"/>
                  </a:lnTo>
                  <a:lnTo>
                    <a:pt x="387510" y="0"/>
                  </a:lnTo>
                  <a:close/>
                </a:path>
              </a:pathLst>
            </a:custGeom>
            <a:solidFill>
              <a:srgbClr val="1F2C8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993139" y="888492"/>
            <a:ext cx="3469640" cy="2592070"/>
          </a:xfrm>
          <a:prstGeom prst="rect">
            <a:avLst/>
          </a:prstGeom>
        </p:spPr>
        <p:txBody>
          <a:bodyPr vert="horz" wrap="square" lIns="0" tIns="18415" rIns="0" bIns="0" rtlCol="0">
            <a:spAutoFit/>
          </a:bodyPr>
          <a:lstStyle/>
          <a:p>
            <a:pPr marL="12700" marR="5080">
              <a:lnSpc>
                <a:spcPct val="140000"/>
              </a:lnSpc>
              <a:spcBef>
                <a:spcPts val="145"/>
              </a:spcBef>
            </a:pPr>
            <a:r>
              <a:rPr sz="2000" b="1" spc="-5" dirty="0">
                <a:latin typeface="Times New Roman"/>
                <a:cs typeface="Times New Roman"/>
              </a:rPr>
              <a:t>Hypothesis </a:t>
            </a:r>
            <a:r>
              <a:rPr sz="2000" b="1" spc="-30" dirty="0">
                <a:latin typeface="Times New Roman"/>
                <a:cs typeface="Times New Roman"/>
              </a:rPr>
              <a:t>Testing; </a:t>
            </a:r>
            <a:r>
              <a:rPr sz="2000" spc="-5" dirty="0">
                <a:latin typeface="Times New Roman"/>
                <a:cs typeface="Times New Roman"/>
              </a:rPr>
              <a:t>Ordinal data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can also </a:t>
            </a:r>
            <a:r>
              <a:rPr sz="2000" dirty="0">
                <a:latin typeface="Times New Roman"/>
                <a:cs typeface="Times New Roman"/>
              </a:rPr>
              <a:t>be </a:t>
            </a:r>
            <a:r>
              <a:rPr sz="2000" spc="-5" dirty="0">
                <a:latin typeface="Times New Roman"/>
                <a:cs typeface="Times New Roman"/>
              </a:rPr>
              <a:t>analyzed using 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advanced </a:t>
            </a:r>
            <a:r>
              <a:rPr sz="2000" spc="-10" dirty="0">
                <a:latin typeface="Times New Roman"/>
                <a:cs typeface="Times New Roman"/>
              </a:rPr>
              <a:t>statistical </a:t>
            </a:r>
            <a:r>
              <a:rPr sz="2000" spc="-5" dirty="0">
                <a:latin typeface="Times New Roman"/>
                <a:cs typeface="Times New Roman"/>
              </a:rPr>
              <a:t>analysis tools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such as hypothesis testing.</a:t>
            </a:r>
            <a:r>
              <a:rPr sz="2000" dirty="0">
                <a:latin typeface="Times New Roman"/>
                <a:cs typeface="Times New Roman"/>
              </a:rPr>
              <a:t> But </a:t>
            </a:r>
            <a:r>
              <a:rPr sz="2000" spc="-5" dirty="0">
                <a:latin typeface="Times New Roman"/>
                <a:cs typeface="Times New Roman"/>
              </a:rPr>
              <a:t>it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should </a:t>
            </a:r>
            <a:r>
              <a:rPr sz="2000" dirty="0">
                <a:latin typeface="Times New Roman"/>
                <a:cs typeface="Times New Roman"/>
              </a:rPr>
              <a:t>be </a:t>
            </a:r>
            <a:r>
              <a:rPr sz="2000" spc="-5" dirty="0">
                <a:latin typeface="Times New Roman"/>
                <a:cs typeface="Times New Roman"/>
              </a:rPr>
              <a:t>noted that the standard 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parametric </a:t>
            </a:r>
            <a:r>
              <a:rPr sz="2000" spc="-5" dirty="0">
                <a:latin typeface="Times New Roman"/>
                <a:cs typeface="Times New Roman"/>
              </a:rPr>
              <a:t>methods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cannot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be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993139" y="3470147"/>
            <a:ext cx="3518535" cy="2576830"/>
          </a:xfrm>
          <a:prstGeom prst="rect">
            <a:avLst/>
          </a:prstGeom>
        </p:spPr>
        <p:txBody>
          <a:bodyPr vert="horz" wrap="square" lIns="0" tIns="3175" rIns="0" bIns="0" rtlCol="0">
            <a:spAutoFit/>
          </a:bodyPr>
          <a:lstStyle/>
          <a:p>
            <a:pPr marL="12700" marR="5080">
              <a:lnSpc>
                <a:spcPct val="140000"/>
              </a:lnSpc>
              <a:spcBef>
                <a:spcPts val="25"/>
              </a:spcBef>
            </a:pPr>
            <a:r>
              <a:rPr sz="2000" spc="-5" dirty="0">
                <a:latin typeface="Times New Roman"/>
                <a:cs typeface="Times New Roman"/>
              </a:rPr>
              <a:t>applied to such types </a:t>
            </a:r>
            <a:r>
              <a:rPr sz="2000" dirty="0">
                <a:latin typeface="Times New Roman"/>
                <a:cs typeface="Times New Roman"/>
              </a:rPr>
              <a:t>of </a:t>
            </a:r>
            <a:r>
              <a:rPr sz="2000" spc="-5" dirty="0">
                <a:latin typeface="Times New Roman"/>
                <a:cs typeface="Times New Roman"/>
              </a:rPr>
              <a:t>data. 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Some </a:t>
            </a:r>
            <a:r>
              <a:rPr sz="2000" dirty="0">
                <a:latin typeface="Times New Roman"/>
                <a:cs typeface="Times New Roman"/>
              </a:rPr>
              <a:t>of </a:t>
            </a:r>
            <a:r>
              <a:rPr sz="2000" spc="-5" dirty="0">
                <a:latin typeface="Times New Roman"/>
                <a:cs typeface="Times New Roman"/>
              </a:rPr>
              <a:t>the nonparametric </a:t>
            </a:r>
            <a:r>
              <a:rPr sz="2000" spc="-10" dirty="0">
                <a:latin typeface="Times New Roman"/>
                <a:cs typeface="Times New Roman"/>
              </a:rPr>
              <a:t>tests </a:t>
            </a:r>
            <a:r>
              <a:rPr sz="2000" spc="-5" dirty="0">
                <a:latin typeface="Times New Roman"/>
                <a:cs typeface="Times New Roman"/>
              </a:rPr>
              <a:t> that can </a:t>
            </a:r>
            <a:r>
              <a:rPr sz="2000" dirty="0">
                <a:latin typeface="Times New Roman"/>
                <a:cs typeface="Times New Roman"/>
              </a:rPr>
              <a:t>be </a:t>
            </a:r>
            <a:r>
              <a:rPr sz="2000" spc="-5" dirty="0">
                <a:latin typeface="Times New Roman"/>
                <a:cs typeface="Times New Roman"/>
              </a:rPr>
              <a:t>used to test hypotheses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for ordinal data include: mann- 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Whiney</a:t>
            </a:r>
            <a:r>
              <a:rPr sz="2000" dirty="0">
                <a:latin typeface="Times New Roman"/>
                <a:cs typeface="Times New Roman"/>
              </a:rPr>
              <a:t> U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test,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Kruskal-Wallis, </a:t>
            </a:r>
            <a:r>
              <a:rPr sz="2000" spc="-15" dirty="0">
                <a:latin typeface="Times New Roman"/>
                <a:cs typeface="Times New Roman"/>
              </a:rPr>
              <a:t> Wilcoxon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Matched-Pairs</a:t>
            </a:r>
            <a:r>
              <a:rPr sz="2000" spc="-10" dirty="0">
                <a:latin typeface="Times New Roman"/>
                <a:cs typeface="Times New Roman"/>
              </a:rPr>
              <a:t> test.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4860899" y="851915"/>
            <a:ext cx="3538854" cy="27686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50000"/>
              </a:lnSpc>
              <a:spcBef>
                <a:spcPts val="100"/>
              </a:spcBef>
            </a:pPr>
            <a:r>
              <a:rPr sz="2000" b="1" spc="-5" dirty="0">
                <a:latin typeface="Times New Roman"/>
                <a:cs typeface="Times New Roman"/>
              </a:rPr>
              <a:t>Logistic </a:t>
            </a:r>
            <a:r>
              <a:rPr sz="2000" b="1" spc="-10" dirty="0">
                <a:latin typeface="Times New Roman"/>
                <a:cs typeface="Times New Roman"/>
              </a:rPr>
              <a:t>Regression: </a:t>
            </a:r>
            <a:r>
              <a:rPr sz="2000" dirty="0">
                <a:latin typeface="Times New Roman"/>
                <a:cs typeface="Times New Roman"/>
              </a:rPr>
              <a:t>The </a:t>
            </a:r>
            <a:r>
              <a:rPr sz="2000" spc="-5" dirty="0">
                <a:latin typeface="Times New Roman"/>
                <a:cs typeface="Times New Roman"/>
              </a:rPr>
              <a:t>more 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sophisticated approaches that can </a:t>
            </a:r>
            <a:r>
              <a:rPr sz="2000" dirty="0">
                <a:latin typeface="Times New Roman"/>
                <a:cs typeface="Times New Roman"/>
              </a:rPr>
              <a:t> be </a:t>
            </a:r>
            <a:r>
              <a:rPr sz="2000" spc="-5" dirty="0">
                <a:latin typeface="Times New Roman"/>
                <a:cs typeface="Times New Roman"/>
              </a:rPr>
              <a:t>used include ordinal models for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logistic </a:t>
            </a:r>
            <a:r>
              <a:rPr sz="2000" spc="-5" dirty="0">
                <a:latin typeface="Times New Roman"/>
                <a:cs typeface="Times New Roman"/>
              </a:rPr>
              <a:t>(or probit) regression and 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rank transformations. </a:t>
            </a:r>
            <a:r>
              <a:rPr sz="2000" dirty="0">
                <a:latin typeface="Times New Roman"/>
                <a:cs typeface="Times New Roman"/>
              </a:rPr>
              <a:t>The </a:t>
            </a:r>
            <a:r>
              <a:rPr sz="2000" spc="-5" dirty="0">
                <a:latin typeface="Times New Roman"/>
                <a:cs typeface="Times New Roman"/>
              </a:rPr>
              <a:t>basic 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idea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behind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rank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transformation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is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860899" y="3595115"/>
            <a:ext cx="3516629" cy="2311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50000"/>
              </a:lnSpc>
              <a:spcBef>
                <a:spcPts val="100"/>
              </a:spcBef>
            </a:pPr>
            <a:r>
              <a:rPr sz="2000" spc="-5" dirty="0">
                <a:latin typeface="Times New Roman"/>
                <a:cs typeface="Times New Roman"/>
              </a:rPr>
              <a:t>to transform each ordinal outcome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score into the rank </a:t>
            </a:r>
            <a:r>
              <a:rPr sz="2000" dirty="0">
                <a:latin typeface="Times New Roman"/>
                <a:cs typeface="Times New Roman"/>
              </a:rPr>
              <a:t>of </a:t>
            </a:r>
            <a:r>
              <a:rPr sz="2000" spc="-5" dirty="0">
                <a:latin typeface="Times New Roman"/>
                <a:cs typeface="Times New Roman"/>
              </a:rPr>
              <a:t>that score 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and run </a:t>
            </a:r>
            <a:r>
              <a:rPr sz="2000" dirty="0">
                <a:latin typeface="Times New Roman"/>
                <a:cs typeface="Times New Roman"/>
              </a:rPr>
              <a:t>your </a:t>
            </a:r>
            <a:r>
              <a:rPr sz="2000" spc="-5" dirty="0">
                <a:latin typeface="Times New Roman"/>
                <a:cs typeface="Times New Roman"/>
              </a:rPr>
              <a:t>regression, two-way 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40" dirty="0">
                <a:latin typeface="Times New Roman"/>
                <a:cs typeface="Times New Roman"/>
              </a:rPr>
              <a:t>ANOVA, </a:t>
            </a:r>
            <a:r>
              <a:rPr sz="2000" dirty="0">
                <a:latin typeface="Times New Roman"/>
                <a:cs typeface="Times New Roman"/>
              </a:rPr>
              <a:t>or </a:t>
            </a:r>
            <a:r>
              <a:rPr sz="2000" spc="-5" dirty="0">
                <a:latin typeface="Times New Roman"/>
                <a:cs typeface="Times New Roman"/>
              </a:rPr>
              <a:t>other model </a:t>
            </a:r>
            <a:r>
              <a:rPr sz="2000" dirty="0">
                <a:latin typeface="Times New Roman"/>
                <a:cs typeface="Times New Roman"/>
              </a:rPr>
              <a:t>on </a:t>
            </a:r>
            <a:r>
              <a:rPr sz="2000" spc="-5" dirty="0">
                <a:latin typeface="Times New Roman"/>
                <a:cs typeface="Times New Roman"/>
              </a:rPr>
              <a:t>those 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ranks.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8989453" y="965393"/>
            <a:ext cx="3202940" cy="5892800"/>
          </a:xfrm>
          <a:custGeom>
            <a:avLst/>
            <a:gdLst/>
            <a:ahLst/>
            <a:cxnLst/>
            <a:rect l="l" t="t" r="r" b="b"/>
            <a:pathLst>
              <a:path w="3202940" h="5892800">
                <a:moveTo>
                  <a:pt x="3202545" y="0"/>
                </a:moveTo>
                <a:lnTo>
                  <a:pt x="0" y="0"/>
                </a:lnTo>
                <a:lnTo>
                  <a:pt x="0" y="5892606"/>
                </a:lnTo>
                <a:lnTo>
                  <a:pt x="3202545" y="5892605"/>
                </a:lnTo>
                <a:lnTo>
                  <a:pt x="1231917" y="5892605"/>
                </a:lnTo>
                <a:lnTo>
                  <a:pt x="1242010" y="5696598"/>
                </a:lnTo>
                <a:lnTo>
                  <a:pt x="1247589" y="5648613"/>
                </a:lnTo>
                <a:lnTo>
                  <a:pt x="1254348" y="5600979"/>
                </a:lnTo>
                <a:lnTo>
                  <a:pt x="1262272" y="5553711"/>
                </a:lnTo>
                <a:lnTo>
                  <a:pt x="1271346" y="5506824"/>
                </a:lnTo>
                <a:lnTo>
                  <a:pt x="1281556" y="5460332"/>
                </a:lnTo>
                <a:lnTo>
                  <a:pt x="1292886" y="5414250"/>
                </a:lnTo>
                <a:lnTo>
                  <a:pt x="1305323" y="5368593"/>
                </a:lnTo>
                <a:lnTo>
                  <a:pt x="1318851" y="5323375"/>
                </a:lnTo>
                <a:lnTo>
                  <a:pt x="1333455" y="5278613"/>
                </a:lnTo>
                <a:lnTo>
                  <a:pt x="1349121" y="5234320"/>
                </a:lnTo>
                <a:lnTo>
                  <a:pt x="1365835" y="5190511"/>
                </a:lnTo>
                <a:lnTo>
                  <a:pt x="1383581" y="5147201"/>
                </a:lnTo>
                <a:lnTo>
                  <a:pt x="1402345" y="5104405"/>
                </a:lnTo>
                <a:lnTo>
                  <a:pt x="1422112" y="5062138"/>
                </a:lnTo>
                <a:lnTo>
                  <a:pt x="1442868" y="5020414"/>
                </a:lnTo>
                <a:lnTo>
                  <a:pt x="1464597" y="4979248"/>
                </a:lnTo>
                <a:lnTo>
                  <a:pt x="1487285" y="4938656"/>
                </a:lnTo>
                <a:lnTo>
                  <a:pt x="1510918" y="4898652"/>
                </a:lnTo>
                <a:lnTo>
                  <a:pt x="1535480" y="4859250"/>
                </a:lnTo>
                <a:lnTo>
                  <a:pt x="1560957" y="4820466"/>
                </a:lnTo>
                <a:lnTo>
                  <a:pt x="1587333" y="4782315"/>
                </a:lnTo>
                <a:lnTo>
                  <a:pt x="1614596" y="4744810"/>
                </a:lnTo>
                <a:lnTo>
                  <a:pt x="1642729" y="4707968"/>
                </a:lnTo>
                <a:lnTo>
                  <a:pt x="1671718" y="4671802"/>
                </a:lnTo>
                <a:lnTo>
                  <a:pt x="1701548" y="4636329"/>
                </a:lnTo>
                <a:lnTo>
                  <a:pt x="1732205" y="4601561"/>
                </a:lnTo>
                <a:lnTo>
                  <a:pt x="1763674" y="4567515"/>
                </a:lnTo>
                <a:lnTo>
                  <a:pt x="1795940" y="4534205"/>
                </a:lnTo>
                <a:lnTo>
                  <a:pt x="1828988" y="4501647"/>
                </a:lnTo>
                <a:lnTo>
                  <a:pt x="1862805" y="4469853"/>
                </a:lnTo>
                <a:lnTo>
                  <a:pt x="1897374" y="4438841"/>
                </a:lnTo>
                <a:lnTo>
                  <a:pt x="1932681" y="4408623"/>
                </a:lnTo>
                <a:lnTo>
                  <a:pt x="1968712" y="4379216"/>
                </a:lnTo>
                <a:lnTo>
                  <a:pt x="2005452" y="4350634"/>
                </a:lnTo>
                <a:lnTo>
                  <a:pt x="2042886" y="4322892"/>
                </a:lnTo>
                <a:lnTo>
                  <a:pt x="2081000" y="4296005"/>
                </a:lnTo>
                <a:lnTo>
                  <a:pt x="2119778" y="4269987"/>
                </a:lnTo>
                <a:lnTo>
                  <a:pt x="2159207" y="4244853"/>
                </a:lnTo>
                <a:lnTo>
                  <a:pt x="2199270" y="4220618"/>
                </a:lnTo>
                <a:lnTo>
                  <a:pt x="2239955" y="4197297"/>
                </a:lnTo>
                <a:lnTo>
                  <a:pt x="2281245" y="4174905"/>
                </a:lnTo>
                <a:lnTo>
                  <a:pt x="2323127" y="4153457"/>
                </a:lnTo>
                <a:lnTo>
                  <a:pt x="2365585" y="4132967"/>
                </a:lnTo>
                <a:lnTo>
                  <a:pt x="2408604" y="4113450"/>
                </a:lnTo>
                <a:lnTo>
                  <a:pt x="2452171" y="4094921"/>
                </a:lnTo>
                <a:lnTo>
                  <a:pt x="2496271" y="4077395"/>
                </a:lnTo>
                <a:lnTo>
                  <a:pt x="2540887" y="4060886"/>
                </a:lnTo>
                <a:lnTo>
                  <a:pt x="2586007" y="4045410"/>
                </a:lnTo>
                <a:lnTo>
                  <a:pt x="2631615" y="4030981"/>
                </a:lnTo>
                <a:lnTo>
                  <a:pt x="2677697" y="4017614"/>
                </a:lnTo>
                <a:lnTo>
                  <a:pt x="2724237" y="4005324"/>
                </a:lnTo>
                <a:lnTo>
                  <a:pt x="2771222" y="3994126"/>
                </a:lnTo>
                <a:lnTo>
                  <a:pt x="2818636" y="3984035"/>
                </a:lnTo>
                <a:lnTo>
                  <a:pt x="2866464" y="3975064"/>
                </a:lnTo>
                <a:lnTo>
                  <a:pt x="2914693" y="3967230"/>
                </a:lnTo>
                <a:lnTo>
                  <a:pt x="2963307" y="3960547"/>
                </a:lnTo>
                <a:lnTo>
                  <a:pt x="3012291" y="3955030"/>
                </a:lnTo>
                <a:lnTo>
                  <a:pt x="3202545" y="3945544"/>
                </a:lnTo>
                <a:lnTo>
                  <a:pt x="3202545" y="3945237"/>
                </a:lnTo>
                <a:lnTo>
                  <a:pt x="3012253" y="3954724"/>
                </a:lnTo>
                <a:lnTo>
                  <a:pt x="2963259" y="3960242"/>
                </a:lnTo>
                <a:lnTo>
                  <a:pt x="2914636" y="3966926"/>
                </a:lnTo>
                <a:lnTo>
                  <a:pt x="2866398" y="3974762"/>
                </a:lnTo>
                <a:lnTo>
                  <a:pt x="2818561" y="3983733"/>
                </a:lnTo>
                <a:lnTo>
                  <a:pt x="2771138" y="3993826"/>
                </a:lnTo>
                <a:lnTo>
                  <a:pt x="2724144" y="4005026"/>
                </a:lnTo>
                <a:lnTo>
                  <a:pt x="2677595" y="4017318"/>
                </a:lnTo>
                <a:lnTo>
                  <a:pt x="2631505" y="4030687"/>
                </a:lnTo>
                <a:lnTo>
                  <a:pt x="2585888" y="4045118"/>
                </a:lnTo>
                <a:lnTo>
                  <a:pt x="2540760" y="4060597"/>
                </a:lnTo>
                <a:lnTo>
                  <a:pt x="2496134" y="4077108"/>
                </a:lnTo>
                <a:lnTo>
                  <a:pt x="2452027" y="4094637"/>
                </a:lnTo>
                <a:lnTo>
                  <a:pt x="2408451" y="4113169"/>
                </a:lnTo>
                <a:lnTo>
                  <a:pt x="2365424" y="4132689"/>
                </a:lnTo>
                <a:lnTo>
                  <a:pt x="2322957" y="4153182"/>
                </a:lnTo>
                <a:lnTo>
                  <a:pt x="2281068" y="4174634"/>
                </a:lnTo>
                <a:lnTo>
                  <a:pt x="2239770" y="4197029"/>
                </a:lnTo>
                <a:lnTo>
                  <a:pt x="2199078" y="4220354"/>
                </a:lnTo>
                <a:lnTo>
                  <a:pt x="2159006" y="4244592"/>
                </a:lnTo>
                <a:lnTo>
                  <a:pt x="2119570" y="4269730"/>
                </a:lnTo>
                <a:lnTo>
                  <a:pt x="2080785" y="4295752"/>
                </a:lnTo>
                <a:lnTo>
                  <a:pt x="2042664" y="4322644"/>
                </a:lnTo>
                <a:lnTo>
                  <a:pt x="2005222" y="4350390"/>
                </a:lnTo>
                <a:lnTo>
                  <a:pt x="1968476" y="4378977"/>
                </a:lnTo>
                <a:lnTo>
                  <a:pt x="1932438" y="4408389"/>
                </a:lnTo>
                <a:lnTo>
                  <a:pt x="1897123" y="4438610"/>
                </a:lnTo>
                <a:lnTo>
                  <a:pt x="1862548" y="4469628"/>
                </a:lnTo>
                <a:lnTo>
                  <a:pt x="1828725" y="4501426"/>
                </a:lnTo>
                <a:lnTo>
                  <a:pt x="1795670" y="4533990"/>
                </a:lnTo>
                <a:lnTo>
                  <a:pt x="1763398" y="4567305"/>
                </a:lnTo>
                <a:lnTo>
                  <a:pt x="1731924" y="4601357"/>
                </a:lnTo>
                <a:lnTo>
                  <a:pt x="1701261" y="4636129"/>
                </a:lnTo>
                <a:lnTo>
                  <a:pt x="1671425" y="4671609"/>
                </a:lnTo>
                <a:lnTo>
                  <a:pt x="1642430" y="4707780"/>
                </a:lnTo>
                <a:lnTo>
                  <a:pt x="1614292" y="4744628"/>
                </a:lnTo>
                <a:lnTo>
                  <a:pt x="1587024" y="4782138"/>
                </a:lnTo>
                <a:lnTo>
                  <a:pt x="1560642" y="4820296"/>
                </a:lnTo>
                <a:lnTo>
                  <a:pt x="1535161" y="4859086"/>
                </a:lnTo>
                <a:lnTo>
                  <a:pt x="1510594" y="4898493"/>
                </a:lnTo>
                <a:lnTo>
                  <a:pt x="1486957" y="4938504"/>
                </a:lnTo>
                <a:lnTo>
                  <a:pt x="1464265" y="4979103"/>
                </a:lnTo>
                <a:lnTo>
                  <a:pt x="1442531" y="5020275"/>
                </a:lnTo>
                <a:lnTo>
                  <a:pt x="1421772" y="5062005"/>
                </a:lnTo>
                <a:lnTo>
                  <a:pt x="1402001" y="5104279"/>
                </a:lnTo>
                <a:lnTo>
                  <a:pt x="1383233" y="5147081"/>
                </a:lnTo>
                <a:lnTo>
                  <a:pt x="1365484" y="5190398"/>
                </a:lnTo>
                <a:lnTo>
                  <a:pt x="1348767" y="5234214"/>
                </a:lnTo>
                <a:lnTo>
                  <a:pt x="1333098" y="5278514"/>
                </a:lnTo>
                <a:lnTo>
                  <a:pt x="1318490" y="5323284"/>
                </a:lnTo>
                <a:lnTo>
                  <a:pt x="1304960" y="5368508"/>
                </a:lnTo>
                <a:lnTo>
                  <a:pt x="1292521" y="5414172"/>
                </a:lnTo>
                <a:lnTo>
                  <a:pt x="1281189" y="5460261"/>
                </a:lnTo>
                <a:lnTo>
                  <a:pt x="1270977" y="5506761"/>
                </a:lnTo>
                <a:lnTo>
                  <a:pt x="1261901" y="5553655"/>
                </a:lnTo>
                <a:lnTo>
                  <a:pt x="1253976" y="5600931"/>
                </a:lnTo>
                <a:lnTo>
                  <a:pt x="1247216" y="5648572"/>
                </a:lnTo>
                <a:lnTo>
                  <a:pt x="1241635" y="5696564"/>
                </a:lnTo>
                <a:lnTo>
                  <a:pt x="1231540" y="5892604"/>
                </a:lnTo>
                <a:lnTo>
                  <a:pt x="364096" y="5892604"/>
                </a:lnTo>
                <a:lnTo>
                  <a:pt x="364519" y="5836921"/>
                </a:lnTo>
                <a:lnTo>
                  <a:pt x="365786" y="5788523"/>
                </a:lnTo>
                <a:lnTo>
                  <a:pt x="367888" y="5740333"/>
                </a:lnTo>
                <a:lnTo>
                  <a:pt x="370819" y="5692358"/>
                </a:lnTo>
                <a:lnTo>
                  <a:pt x="374572" y="5644604"/>
                </a:lnTo>
                <a:lnTo>
                  <a:pt x="379141" y="5597079"/>
                </a:lnTo>
                <a:lnTo>
                  <a:pt x="384518" y="5549789"/>
                </a:lnTo>
                <a:lnTo>
                  <a:pt x="390696" y="5502740"/>
                </a:lnTo>
                <a:lnTo>
                  <a:pt x="397669" y="5455940"/>
                </a:lnTo>
                <a:lnTo>
                  <a:pt x="405430" y="5409395"/>
                </a:lnTo>
                <a:lnTo>
                  <a:pt x="413972" y="5363112"/>
                </a:lnTo>
                <a:lnTo>
                  <a:pt x="423289" y="5317098"/>
                </a:lnTo>
                <a:lnTo>
                  <a:pt x="433372" y="5271358"/>
                </a:lnTo>
                <a:lnTo>
                  <a:pt x="444216" y="5225901"/>
                </a:lnTo>
                <a:lnTo>
                  <a:pt x="455814" y="5180732"/>
                </a:lnTo>
                <a:lnTo>
                  <a:pt x="468158" y="5135859"/>
                </a:lnTo>
                <a:lnTo>
                  <a:pt x="481243" y="5091287"/>
                </a:lnTo>
                <a:lnTo>
                  <a:pt x="495060" y="5047025"/>
                </a:lnTo>
                <a:lnTo>
                  <a:pt x="509603" y="5003078"/>
                </a:lnTo>
                <a:lnTo>
                  <a:pt x="524866" y="4959453"/>
                </a:lnTo>
                <a:lnTo>
                  <a:pt x="540842" y="4916157"/>
                </a:lnTo>
                <a:lnTo>
                  <a:pt x="557523" y="4873196"/>
                </a:lnTo>
                <a:lnTo>
                  <a:pt x="574903" y="4830578"/>
                </a:lnTo>
                <a:lnTo>
                  <a:pt x="592974" y="4788308"/>
                </a:lnTo>
                <a:lnTo>
                  <a:pt x="611731" y="4746395"/>
                </a:lnTo>
                <a:lnTo>
                  <a:pt x="631167" y="4704844"/>
                </a:lnTo>
                <a:lnTo>
                  <a:pt x="651273" y="4663661"/>
                </a:lnTo>
                <a:lnTo>
                  <a:pt x="672044" y="4622855"/>
                </a:lnTo>
                <a:lnTo>
                  <a:pt x="693473" y="4582431"/>
                </a:lnTo>
                <a:lnTo>
                  <a:pt x="715553" y="4542396"/>
                </a:lnTo>
                <a:lnTo>
                  <a:pt x="738276" y="4502757"/>
                </a:lnTo>
                <a:lnTo>
                  <a:pt x="761637" y="4463521"/>
                </a:lnTo>
                <a:lnTo>
                  <a:pt x="785628" y="4424694"/>
                </a:lnTo>
                <a:lnTo>
                  <a:pt x="810242" y="4386283"/>
                </a:lnTo>
                <a:lnTo>
                  <a:pt x="835473" y="4348295"/>
                </a:lnTo>
                <a:lnTo>
                  <a:pt x="861314" y="4310736"/>
                </a:lnTo>
                <a:lnTo>
                  <a:pt x="887758" y="4273614"/>
                </a:lnTo>
                <a:lnTo>
                  <a:pt x="914797" y="4236934"/>
                </a:lnTo>
                <a:lnTo>
                  <a:pt x="942426" y="4200703"/>
                </a:lnTo>
                <a:lnTo>
                  <a:pt x="970638" y="4164929"/>
                </a:lnTo>
                <a:lnTo>
                  <a:pt x="999424" y="4129618"/>
                </a:lnTo>
                <a:lnTo>
                  <a:pt x="1028779" y="4094776"/>
                </a:lnTo>
                <a:lnTo>
                  <a:pt x="1058697" y="4060411"/>
                </a:lnTo>
                <a:lnTo>
                  <a:pt x="1089168" y="4026529"/>
                </a:lnTo>
                <a:lnTo>
                  <a:pt x="1120189" y="3993136"/>
                </a:lnTo>
                <a:lnTo>
                  <a:pt x="1151750" y="3960240"/>
                </a:lnTo>
                <a:lnTo>
                  <a:pt x="1183845" y="3927847"/>
                </a:lnTo>
                <a:lnTo>
                  <a:pt x="1216469" y="3895964"/>
                </a:lnTo>
                <a:lnTo>
                  <a:pt x="1249612" y="3864598"/>
                </a:lnTo>
                <a:lnTo>
                  <a:pt x="1283270" y="3833755"/>
                </a:lnTo>
                <a:lnTo>
                  <a:pt x="1317435" y="3803441"/>
                </a:lnTo>
                <a:lnTo>
                  <a:pt x="1352099" y="3773665"/>
                </a:lnTo>
                <a:lnTo>
                  <a:pt x="1387257" y="3744431"/>
                </a:lnTo>
                <a:lnTo>
                  <a:pt x="1422902" y="3715748"/>
                </a:lnTo>
                <a:lnTo>
                  <a:pt x="1459025" y="3687622"/>
                </a:lnTo>
                <a:lnTo>
                  <a:pt x="1495622" y="3660059"/>
                </a:lnTo>
                <a:lnTo>
                  <a:pt x="1532684" y="3633066"/>
                </a:lnTo>
                <a:lnTo>
                  <a:pt x="1570206" y="3606650"/>
                </a:lnTo>
                <a:lnTo>
                  <a:pt x="1608180" y="3580817"/>
                </a:lnTo>
                <a:lnTo>
                  <a:pt x="1646598" y="3555575"/>
                </a:lnTo>
                <a:lnTo>
                  <a:pt x="1685456" y="3530930"/>
                </a:lnTo>
                <a:lnTo>
                  <a:pt x="1724745" y="3506889"/>
                </a:lnTo>
                <a:lnTo>
                  <a:pt x="1764458" y="3483458"/>
                </a:lnTo>
                <a:lnTo>
                  <a:pt x="1804590" y="3460644"/>
                </a:lnTo>
                <a:lnTo>
                  <a:pt x="1845133" y="3438454"/>
                </a:lnTo>
                <a:lnTo>
                  <a:pt x="1886080" y="3416894"/>
                </a:lnTo>
                <a:lnTo>
                  <a:pt x="1927424" y="3395972"/>
                </a:lnTo>
                <a:lnTo>
                  <a:pt x="1969158" y="3375693"/>
                </a:lnTo>
                <a:lnTo>
                  <a:pt x="2011277" y="3356065"/>
                </a:lnTo>
                <a:lnTo>
                  <a:pt x="2053772" y="3337095"/>
                </a:lnTo>
                <a:lnTo>
                  <a:pt x="2096637" y="3318788"/>
                </a:lnTo>
                <a:lnTo>
                  <a:pt x="2139865" y="3301152"/>
                </a:lnTo>
                <a:lnTo>
                  <a:pt x="2183449" y="3284194"/>
                </a:lnTo>
                <a:lnTo>
                  <a:pt x="2227383" y="3267920"/>
                </a:lnTo>
                <a:lnTo>
                  <a:pt x="2271659" y="3252336"/>
                </a:lnTo>
                <a:lnTo>
                  <a:pt x="2316271" y="3237450"/>
                </a:lnTo>
                <a:lnTo>
                  <a:pt x="2361212" y="3223268"/>
                </a:lnTo>
                <a:lnTo>
                  <a:pt x="2406474" y="3209798"/>
                </a:lnTo>
                <a:lnTo>
                  <a:pt x="2452052" y="3197045"/>
                </a:lnTo>
                <a:lnTo>
                  <a:pt x="2497938" y="3185016"/>
                </a:lnTo>
                <a:lnTo>
                  <a:pt x="2544126" y="3173718"/>
                </a:lnTo>
                <a:lnTo>
                  <a:pt x="2590608" y="3163158"/>
                </a:lnTo>
                <a:lnTo>
                  <a:pt x="2637378" y="3153342"/>
                </a:lnTo>
                <a:lnTo>
                  <a:pt x="2684428" y="3144278"/>
                </a:lnTo>
                <a:lnTo>
                  <a:pt x="2731753" y="3135972"/>
                </a:lnTo>
                <a:lnTo>
                  <a:pt x="2779345" y="3128430"/>
                </a:lnTo>
                <a:lnTo>
                  <a:pt x="2827197" y="3121659"/>
                </a:lnTo>
                <a:lnTo>
                  <a:pt x="2875303" y="3115666"/>
                </a:lnTo>
                <a:lnTo>
                  <a:pt x="2923655" y="3110458"/>
                </a:lnTo>
                <a:lnTo>
                  <a:pt x="3202545" y="3096689"/>
                </a:lnTo>
                <a:lnTo>
                  <a:pt x="3202545" y="0"/>
                </a:lnTo>
                <a:close/>
              </a:path>
            </a:pathLst>
          </a:custGeom>
          <a:solidFill>
            <a:srgbClr val="D2D59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11142026" y="546100"/>
            <a:ext cx="29591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" dirty="0">
                <a:solidFill>
                  <a:srgbClr val="1F2C8F"/>
                </a:solidFill>
                <a:latin typeface="Arial Black"/>
                <a:cs typeface="Arial Black"/>
              </a:rPr>
              <a:t>14</a:t>
            </a:r>
            <a:endParaRPr sz="160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12192000" cy="3467100"/>
            </a:xfrm>
            <a:custGeom>
              <a:avLst/>
              <a:gdLst/>
              <a:ahLst/>
              <a:cxnLst/>
              <a:rect l="l" t="t" r="r" b="b"/>
              <a:pathLst>
                <a:path w="12192000" h="3467100">
                  <a:moveTo>
                    <a:pt x="0" y="3466699"/>
                  </a:moveTo>
                  <a:lnTo>
                    <a:pt x="0" y="0"/>
                  </a:lnTo>
                  <a:lnTo>
                    <a:pt x="12191998" y="0"/>
                  </a:lnTo>
                  <a:lnTo>
                    <a:pt x="12191998" y="3466699"/>
                  </a:lnTo>
                  <a:lnTo>
                    <a:pt x="0" y="3466699"/>
                  </a:lnTo>
                  <a:close/>
                </a:path>
              </a:pathLst>
            </a:custGeom>
            <a:solidFill>
              <a:srgbClr val="F5CDC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443345" y="420493"/>
              <a:ext cx="11305540" cy="6026785"/>
            </a:xfrm>
            <a:custGeom>
              <a:avLst/>
              <a:gdLst/>
              <a:ahLst/>
              <a:cxnLst/>
              <a:rect l="l" t="t" r="r" b="b"/>
              <a:pathLst>
                <a:path w="11305540" h="6026785">
                  <a:moveTo>
                    <a:pt x="11305308" y="0"/>
                  </a:moveTo>
                  <a:lnTo>
                    <a:pt x="0" y="0"/>
                  </a:lnTo>
                  <a:lnTo>
                    <a:pt x="0" y="6026726"/>
                  </a:lnTo>
                  <a:lnTo>
                    <a:pt x="11305308" y="6026726"/>
                  </a:lnTo>
                  <a:lnTo>
                    <a:pt x="11305308" y="0"/>
                  </a:lnTo>
                  <a:close/>
                </a:path>
              </a:pathLst>
            </a:custGeom>
            <a:solidFill>
              <a:srgbClr val="FDFA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9353550" y="4000041"/>
              <a:ext cx="2838450" cy="2858135"/>
            </a:xfrm>
            <a:custGeom>
              <a:avLst/>
              <a:gdLst/>
              <a:ahLst/>
              <a:cxnLst/>
              <a:rect l="l" t="t" r="r" b="b"/>
              <a:pathLst>
                <a:path w="2838450" h="2858134">
                  <a:moveTo>
                    <a:pt x="2838450" y="0"/>
                  </a:moveTo>
                  <a:lnTo>
                    <a:pt x="2559559" y="14074"/>
                  </a:lnTo>
                  <a:lnTo>
                    <a:pt x="2511742" y="19334"/>
                  </a:lnTo>
                  <a:lnTo>
                    <a:pt x="2464167" y="25378"/>
                  </a:lnTo>
                  <a:lnTo>
                    <a:pt x="2416840" y="32201"/>
                  </a:lnTo>
                  <a:lnTo>
                    <a:pt x="2369766" y="39794"/>
                  </a:lnTo>
                  <a:lnTo>
                    <a:pt x="2322954" y="48152"/>
                  </a:lnTo>
                  <a:lnTo>
                    <a:pt x="2276410" y="57268"/>
                  </a:lnTo>
                  <a:lnTo>
                    <a:pt x="2230139" y="67135"/>
                  </a:lnTo>
                  <a:lnTo>
                    <a:pt x="2184150" y="77747"/>
                  </a:lnTo>
                  <a:lnTo>
                    <a:pt x="2138447" y="89097"/>
                  </a:lnTo>
                  <a:lnTo>
                    <a:pt x="2093039" y="101179"/>
                  </a:lnTo>
                  <a:lnTo>
                    <a:pt x="2047932" y="113985"/>
                  </a:lnTo>
                  <a:lnTo>
                    <a:pt x="2003132" y="127510"/>
                  </a:lnTo>
                  <a:lnTo>
                    <a:pt x="1958646" y="141746"/>
                  </a:lnTo>
                  <a:lnTo>
                    <a:pt x="1914481" y="156686"/>
                  </a:lnTo>
                  <a:lnTo>
                    <a:pt x="1870642" y="172326"/>
                  </a:lnTo>
                  <a:lnTo>
                    <a:pt x="1827138" y="188656"/>
                  </a:lnTo>
                  <a:lnTo>
                    <a:pt x="1783974" y="205672"/>
                  </a:lnTo>
                  <a:lnTo>
                    <a:pt x="1741157" y="223367"/>
                  </a:lnTo>
                  <a:lnTo>
                    <a:pt x="1698694" y="241733"/>
                  </a:lnTo>
                  <a:lnTo>
                    <a:pt x="1656591" y="260764"/>
                  </a:lnTo>
                  <a:lnTo>
                    <a:pt x="1614856" y="280454"/>
                  </a:lnTo>
                  <a:lnTo>
                    <a:pt x="1573493" y="300796"/>
                  </a:lnTo>
                  <a:lnTo>
                    <a:pt x="1532511" y="321783"/>
                  </a:lnTo>
                  <a:lnTo>
                    <a:pt x="1491916" y="343408"/>
                  </a:lnTo>
                  <a:lnTo>
                    <a:pt x="1451715" y="365666"/>
                  </a:lnTo>
                  <a:lnTo>
                    <a:pt x="1411913" y="388549"/>
                  </a:lnTo>
                  <a:lnTo>
                    <a:pt x="1372518" y="412051"/>
                  </a:lnTo>
                  <a:lnTo>
                    <a:pt x="1333537" y="436165"/>
                  </a:lnTo>
                  <a:lnTo>
                    <a:pt x="1294975" y="460885"/>
                  </a:lnTo>
                  <a:lnTo>
                    <a:pt x="1256840" y="486203"/>
                  </a:lnTo>
                  <a:lnTo>
                    <a:pt x="1219139" y="512114"/>
                  </a:lnTo>
                  <a:lnTo>
                    <a:pt x="1181877" y="538610"/>
                  </a:lnTo>
                  <a:lnTo>
                    <a:pt x="1145062" y="565686"/>
                  </a:lnTo>
                  <a:lnTo>
                    <a:pt x="1108699" y="593334"/>
                  </a:lnTo>
                  <a:lnTo>
                    <a:pt x="1072797" y="621547"/>
                  </a:lnTo>
                  <a:lnTo>
                    <a:pt x="1037361" y="650320"/>
                  </a:lnTo>
                  <a:lnTo>
                    <a:pt x="1002397" y="679645"/>
                  </a:lnTo>
                  <a:lnTo>
                    <a:pt x="967914" y="709517"/>
                  </a:lnTo>
                  <a:lnTo>
                    <a:pt x="933916" y="739927"/>
                  </a:lnTo>
                  <a:lnTo>
                    <a:pt x="900412" y="770870"/>
                  </a:lnTo>
                  <a:lnTo>
                    <a:pt x="867407" y="802339"/>
                  </a:lnTo>
                  <a:lnTo>
                    <a:pt x="834908" y="834328"/>
                  </a:lnTo>
                  <a:lnTo>
                    <a:pt x="802922" y="866829"/>
                  </a:lnTo>
                  <a:lnTo>
                    <a:pt x="771455" y="899837"/>
                  </a:lnTo>
                  <a:lnTo>
                    <a:pt x="740514" y="933344"/>
                  </a:lnTo>
                  <a:lnTo>
                    <a:pt x="710106" y="967344"/>
                  </a:lnTo>
                  <a:lnTo>
                    <a:pt x="680237" y="1001830"/>
                  </a:lnTo>
                  <a:lnTo>
                    <a:pt x="650914" y="1036795"/>
                  </a:lnTo>
                  <a:lnTo>
                    <a:pt x="622143" y="1072234"/>
                  </a:lnTo>
                  <a:lnTo>
                    <a:pt x="593931" y="1108139"/>
                  </a:lnTo>
                  <a:lnTo>
                    <a:pt x="566286" y="1144504"/>
                  </a:lnTo>
                  <a:lnTo>
                    <a:pt x="539212" y="1181322"/>
                  </a:lnTo>
                  <a:lnTo>
                    <a:pt x="512718" y="1218587"/>
                  </a:lnTo>
                  <a:lnTo>
                    <a:pt x="486809" y="1256291"/>
                  </a:lnTo>
                  <a:lnTo>
                    <a:pt x="461492" y="1294429"/>
                  </a:lnTo>
                  <a:lnTo>
                    <a:pt x="436774" y="1332993"/>
                  </a:lnTo>
                  <a:lnTo>
                    <a:pt x="412662" y="1371978"/>
                  </a:lnTo>
                  <a:lnTo>
                    <a:pt x="389162" y="1411376"/>
                  </a:lnTo>
                  <a:lnTo>
                    <a:pt x="366281" y="1451180"/>
                  </a:lnTo>
                  <a:lnTo>
                    <a:pt x="344024" y="1491385"/>
                  </a:lnTo>
                  <a:lnTo>
                    <a:pt x="322400" y="1531983"/>
                  </a:lnTo>
                  <a:lnTo>
                    <a:pt x="301415" y="1572968"/>
                  </a:lnTo>
                  <a:lnTo>
                    <a:pt x="281075" y="1614333"/>
                  </a:lnTo>
                  <a:lnTo>
                    <a:pt x="261386" y="1656072"/>
                  </a:lnTo>
                  <a:lnTo>
                    <a:pt x="242357" y="1698178"/>
                  </a:lnTo>
                  <a:lnTo>
                    <a:pt x="223992" y="1740644"/>
                  </a:lnTo>
                  <a:lnTo>
                    <a:pt x="206299" y="1783464"/>
                  </a:lnTo>
                  <a:lnTo>
                    <a:pt x="189284" y="1826631"/>
                  </a:lnTo>
                  <a:lnTo>
                    <a:pt x="172955" y="1870138"/>
                  </a:lnTo>
                  <a:lnTo>
                    <a:pt x="157316" y="1913980"/>
                  </a:lnTo>
                  <a:lnTo>
                    <a:pt x="142377" y="1958149"/>
                  </a:lnTo>
                  <a:lnTo>
                    <a:pt x="128142" y="2002638"/>
                  </a:lnTo>
                  <a:lnTo>
                    <a:pt x="114618" y="2047441"/>
                  </a:lnTo>
                  <a:lnTo>
                    <a:pt x="101813" y="2092552"/>
                  </a:lnTo>
                  <a:lnTo>
                    <a:pt x="89733" y="2137963"/>
                  </a:lnTo>
                  <a:lnTo>
                    <a:pt x="78383" y="2183669"/>
                  </a:lnTo>
                  <a:lnTo>
                    <a:pt x="67772" y="2229662"/>
                  </a:lnTo>
                  <a:lnTo>
                    <a:pt x="57906" y="2275936"/>
                  </a:lnTo>
                  <a:lnTo>
                    <a:pt x="48790" y="2322484"/>
                  </a:lnTo>
                  <a:lnTo>
                    <a:pt x="40433" y="2369299"/>
                  </a:lnTo>
                  <a:lnTo>
                    <a:pt x="32840" y="2416376"/>
                  </a:lnTo>
                  <a:lnTo>
                    <a:pt x="26018" y="2463707"/>
                  </a:lnTo>
                  <a:lnTo>
                    <a:pt x="19974" y="2511286"/>
                  </a:lnTo>
                  <a:lnTo>
                    <a:pt x="14715" y="2559106"/>
                  </a:lnTo>
                  <a:lnTo>
                    <a:pt x="10246" y="2607160"/>
                  </a:lnTo>
                  <a:lnTo>
                    <a:pt x="6575" y="2655442"/>
                  </a:lnTo>
                  <a:lnTo>
                    <a:pt x="3708" y="2703946"/>
                  </a:lnTo>
                  <a:lnTo>
                    <a:pt x="1652" y="2752664"/>
                  </a:lnTo>
                  <a:lnTo>
                    <a:pt x="414" y="2801590"/>
                  </a:lnTo>
                  <a:lnTo>
                    <a:pt x="0" y="2857957"/>
                  </a:lnTo>
                  <a:lnTo>
                    <a:pt x="867444" y="2857957"/>
                  </a:lnTo>
                  <a:lnTo>
                    <a:pt x="877539" y="2657567"/>
                  </a:lnTo>
                  <a:lnTo>
                    <a:pt x="883013" y="2609353"/>
                  </a:lnTo>
                  <a:lnTo>
                    <a:pt x="889627" y="2561485"/>
                  </a:lnTo>
                  <a:lnTo>
                    <a:pt x="897367" y="2513977"/>
                  </a:lnTo>
                  <a:lnTo>
                    <a:pt x="906218" y="2466845"/>
                  </a:lnTo>
                  <a:lnTo>
                    <a:pt x="916168" y="2420102"/>
                  </a:lnTo>
                  <a:lnTo>
                    <a:pt x="927201" y="2373762"/>
                  </a:lnTo>
                  <a:lnTo>
                    <a:pt x="939304" y="2327841"/>
                  </a:lnTo>
                  <a:lnTo>
                    <a:pt x="952463" y="2282352"/>
                  </a:lnTo>
                  <a:lnTo>
                    <a:pt x="966665" y="2237310"/>
                  </a:lnTo>
                  <a:lnTo>
                    <a:pt x="981894" y="2192729"/>
                  </a:lnTo>
                  <a:lnTo>
                    <a:pt x="998137" y="2148624"/>
                  </a:lnTo>
                  <a:lnTo>
                    <a:pt x="1015381" y="2105009"/>
                  </a:lnTo>
                  <a:lnTo>
                    <a:pt x="1033610" y="2061899"/>
                  </a:lnTo>
                  <a:lnTo>
                    <a:pt x="1052812" y="2019307"/>
                  </a:lnTo>
                  <a:lnTo>
                    <a:pt x="1072972" y="1977248"/>
                  </a:lnTo>
                  <a:lnTo>
                    <a:pt x="1094077" y="1935737"/>
                  </a:lnTo>
                  <a:lnTo>
                    <a:pt x="1116111" y="1894787"/>
                  </a:lnTo>
                  <a:lnTo>
                    <a:pt x="1139062" y="1854414"/>
                  </a:lnTo>
                  <a:lnTo>
                    <a:pt x="1162915" y="1814631"/>
                  </a:lnTo>
                  <a:lnTo>
                    <a:pt x="1187657" y="1775454"/>
                  </a:lnTo>
                  <a:lnTo>
                    <a:pt x="1213273" y="1736896"/>
                  </a:lnTo>
                  <a:lnTo>
                    <a:pt x="1239749" y="1698972"/>
                  </a:lnTo>
                  <a:lnTo>
                    <a:pt x="1267072" y="1661695"/>
                  </a:lnTo>
                  <a:lnTo>
                    <a:pt x="1295228" y="1625082"/>
                  </a:lnTo>
                  <a:lnTo>
                    <a:pt x="1324202" y="1589145"/>
                  </a:lnTo>
                  <a:lnTo>
                    <a:pt x="1353981" y="1553900"/>
                  </a:lnTo>
                  <a:lnTo>
                    <a:pt x="1384550" y="1519360"/>
                  </a:lnTo>
                  <a:lnTo>
                    <a:pt x="1415896" y="1485540"/>
                  </a:lnTo>
                  <a:lnTo>
                    <a:pt x="1448005" y="1452455"/>
                  </a:lnTo>
                  <a:lnTo>
                    <a:pt x="1480862" y="1420118"/>
                  </a:lnTo>
                  <a:lnTo>
                    <a:pt x="1514454" y="1388545"/>
                  </a:lnTo>
                  <a:lnTo>
                    <a:pt x="1548767" y="1357749"/>
                  </a:lnTo>
                  <a:lnTo>
                    <a:pt x="1583787" y="1327745"/>
                  </a:lnTo>
                  <a:lnTo>
                    <a:pt x="1619500" y="1298547"/>
                  </a:lnTo>
                  <a:lnTo>
                    <a:pt x="1655891" y="1270170"/>
                  </a:lnTo>
                  <a:lnTo>
                    <a:pt x="1692948" y="1242629"/>
                  </a:lnTo>
                  <a:lnTo>
                    <a:pt x="1730655" y="1215936"/>
                  </a:lnTo>
                  <a:lnTo>
                    <a:pt x="1769000" y="1190107"/>
                  </a:lnTo>
                  <a:lnTo>
                    <a:pt x="1807968" y="1165157"/>
                  </a:lnTo>
                  <a:lnTo>
                    <a:pt x="1847544" y="1141099"/>
                  </a:lnTo>
                  <a:lnTo>
                    <a:pt x="1887716" y="1117948"/>
                  </a:lnTo>
                  <a:lnTo>
                    <a:pt x="1928469" y="1095718"/>
                  </a:lnTo>
                  <a:lnTo>
                    <a:pt x="1969789" y="1074424"/>
                  </a:lnTo>
                  <a:lnTo>
                    <a:pt x="2011662" y="1054080"/>
                  </a:lnTo>
                  <a:lnTo>
                    <a:pt x="2054075" y="1034701"/>
                  </a:lnTo>
                  <a:lnTo>
                    <a:pt x="2097013" y="1016300"/>
                  </a:lnTo>
                  <a:lnTo>
                    <a:pt x="2140462" y="998893"/>
                  </a:lnTo>
                  <a:lnTo>
                    <a:pt x="2184409" y="982493"/>
                  </a:lnTo>
                  <a:lnTo>
                    <a:pt x="2228839" y="967115"/>
                  </a:lnTo>
                  <a:lnTo>
                    <a:pt x="2273738" y="952774"/>
                  </a:lnTo>
                  <a:lnTo>
                    <a:pt x="2319093" y="939483"/>
                  </a:lnTo>
                  <a:lnTo>
                    <a:pt x="2364889" y="927257"/>
                  </a:lnTo>
                  <a:lnTo>
                    <a:pt x="2411113" y="916111"/>
                  </a:lnTo>
                  <a:lnTo>
                    <a:pt x="2457750" y="906058"/>
                  </a:lnTo>
                  <a:lnTo>
                    <a:pt x="2504787" y="897114"/>
                  </a:lnTo>
                  <a:lnTo>
                    <a:pt x="2552210" y="889292"/>
                  </a:lnTo>
                  <a:lnTo>
                    <a:pt x="2600004" y="882608"/>
                  </a:lnTo>
                  <a:lnTo>
                    <a:pt x="2648157" y="877074"/>
                  </a:lnTo>
                  <a:lnTo>
                    <a:pt x="2838450" y="867378"/>
                  </a:lnTo>
                  <a:lnTo>
                    <a:pt x="2838450" y="0"/>
                  </a:lnTo>
                  <a:close/>
                </a:path>
              </a:pathLst>
            </a:custGeom>
            <a:solidFill>
              <a:srgbClr val="AAC3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0221371" y="4867733"/>
              <a:ext cx="1971039" cy="1990725"/>
            </a:xfrm>
            <a:custGeom>
              <a:avLst/>
              <a:gdLst/>
              <a:ahLst/>
              <a:cxnLst/>
              <a:rect l="l" t="t" r="r" b="b"/>
              <a:pathLst>
                <a:path w="1971040" h="1990725">
                  <a:moveTo>
                    <a:pt x="1970627" y="0"/>
                  </a:moveTo>
                  <a:lnTo>
                    <a:pt x="1780373" y="9695"/>
                  </a:lnTo>
                  <a:lnTo>
                    <a:pt x="1732230" y="15227"/>
                  </a:lnTo>
                  <a:lnTo>
                    <a:pt x="1684445" y="21911"/>
                  </a:lnTo>
                  <a:lnTo>
                    <a:pt x="1637031" y="29731"/>
                  </a:lnTo>
                  <a:lnTo>
                    <a:pt x="1590003" y="38674"/>
                  </a:lnTo>
                  <a:lnTo>
                    <a:pt x="1543375" y="48725"/>
                  </a:lnTo>
                  <a:lnTo>
                    <a:pt x="1497160" y="59869"/>
                  </a:lnTo>
                  <a:lnTo>
                    <a:pt x="1451372" y="72093"/>
                  </a:lnTo>
                  <a:lnTo>
                    <a:pt x="1406026" y="85382"/>
                  </a:lnTo>
                  <a:lnTo>
                    <a:pt x="1361135" y="99721"/>
                  </a:lnTo>
                  <a:lnTo>
                    <a:pt x="1316713" y="115097"/>
                  </a:lnTo>
                  <a:lnTo>
                    <a:pt x="1272775" y="131494"/>
                  </a:lnTo>
                  <a:lnTo>
                    <a:pt x="1229334" y="148899"/>
                  </a:lnTo>
                  <a:lnTo>
                    <a:pt x="1186405" y="167297"/>
                  </a:lnTo>
                  <a:lnTo>
                    <a:pt x="1144000" y="186673"/>
                  </a:lnTo>
                  <a:lnTo>
                    <a:pt x="1102135" y="207014"/>
                  </a:lnTo>
                  <a:lnTo>
                    <a:pt x="1060822" y="228305"/>
                  </a:lnTo>
                  <a:lnTo>
                    <a:pt x="1020077" y="250531"/>
                  </a:lnTo>
                  <a:lnTo>
                    <a:pt x="979913" y="273678"/>
                  </a:lnTo>
                  <a:lnTo>
                    <a:pt x="940344" y="297732"/>
                  </a:lnTo>
                  <a:lnTo>
                    <a:pt x="901384" y="322679"/>
                  </a:lnTo>
                  <a:lnTo>
                    <a:pt x="863047" y="348504"/>
                  </a:lnTo>
                  <a:lnTo>
                    <a:pt x="825346" y="375192"/>
                  </a:lnTo>
                  <a:lnTo>
                    <a:pt x="788297" y="402729"/>
                  </a:lnTo>
                  <a:lnTo>
                    <a:pt x="751912" y="431102"/>
                  </a:lnTo>
                  <a:lnTo>
                    <a:pt x="716206" y="460295"/>
                  </a:lnTo>
                  <a:lnTo>
                    <a:pt x="681193" y="490294"/>
                  </a:lnTo>
                  <a:lnTo>
                    <a:pt x="646887" y="521085"/>
                  </a:lnTo>
                  <a:lnTo>
                    <a:pt x="613301" y="552654"/>
                  </a:lnTo>
                  <a:lnTo>
                    <a:pt x="580450" y="584985"/>
                  </a:lnTo>
                  <a:lnTo>
                    <a:pt x="548347" y="618065"/>
                  </a:lnTo>
                  <a:lnTo>
                    <a:pt x="517007" y="651880"/>
                  </a:lnTo>
                  <a:lnTo>
                    <a:pt x="486444" y="686414"/>
                  </a:lnTo>
                  <a:lnTo>
                    <a:pt x="456671" y="721654"/>
                  </a:lnTo>
                  <a:lnTo>
                    <a:pt x="427702" y="757585"/>
                  </a:lnTo>
                  <a:lnTo>
                    <a:pt x="399552" y="794193"/>
                  </a:lnTo>
                  <a:lnTo>
                    <a:pt x="372234" y="831464"/>
                  </a:lnTo>
                  <a:lnTo>
                    <a:pt x="345763" y="869382"/>
                  </a:lnTo>
                  <a:lnTo>
                    <a:pt x="320152" y="907934"/>
                  </a:lnTo>
                  <a:lnTo>
                    <a:pt x="295415" y="947105"/>
                  </a:lnTo>
                  <a:lnTo>
                    <a:pt x="271566" y="986882"/>
                  </a:lnTo>
                  <a:lnTo>
                    <a:pt x="248620" y="1027249"/>
                  </a:lnTo>
                  <a:lnTo>
                    <a:pt x="226589" y="1068192"/>
                  </a:lnTo>
                  <a:lnTo>
                    <a:pt x="205489" y="1109696"/>
                  </a:lnTo>
                  <a:lnTo>
                    <a:pt x="185333" y="1151749"/>
                  </a:lnTo>
                  <a:lnTo>
                    <a:pt x="166135" y="1194334"/>
                  </a:lnTo>
                  <a:lnTo>
                    <a:pt x="147909" y="1237438"/>
                  </a:lnTo>
                  <a:lnTo>
                    <a:pt x="130668" y="1281046"/>
                  </a:lnTo>
                  <a:lnTo>
                    <a:pt x="114428" y="1325144"/>
                  </a:lnTo>
                  <a:lnTo>
                    <a:pt x="99202" y="1369718"/>
                  </a:lnTo>
                  <a:lnTo>
                    <a:pt x="85003" y="1414753"/>
                  </a:lnTo>
                  <a:lnTo>
                    <a:pt x="71847" y="1460234"/>
                  </a:lnTo>
                  <a:lnTo>
                    <a:pt x="59746" y="1506148"/>
                  </a:lnTo>
                  <a:lnTo>
                    <a:pt x="48715" y="1552481"/>
                  </a:lnTo>
                  <a:lnTo>
                    <a:pt x="38767" y="1599216"/>
                  </a:lnTo>
                  <a:lnTo>
                    <a:pt x="29917" y="1646342"/>
                  </a:lnTo>
                  <a:lnTo>
                    <a:pt x="22179" y="1693842"/>
                  </a:lnTo>
                  <a:lnTo>
                    <a:pt x="15566" y="1741702"/>
                  </a:lnTo>
                  <a:lnTo>
                    <a:pt x="10093" y="1789909"/>
                  </a:lnTo>
                  <a:lnTo>
                    <a:pt x="0" y="1990266"/>
                  </a:lnTo>
                  <a:lnTo>
                    <a:pt x="1970627" y="1990266"/>
                  </a:lnTo>
                  <a:lnTo>
                    <a:pt x="1970627" y="0"/>
                  </a:lnTo>
                  <a:close/>
                </a:path>
              </a:pathLst>
            </a:custGeom>
            <a:solidFill>
              <a:srgbClr val="F5CDC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1188550" y="5844982"/>
              <a:ext cx="1003935" cy="1013460"/>
            </a:xfrm>
            <a:custGeom>
              <a:avLst/>
              <a:gdLst/>
              <a:ahLst/>
              <a:cxnLst/>
              <a:rect l="l" t="t" r="r" b="b"/>
              <a:pathLst>
                <a:path w="1003934" h="1013459">
                  <a:moveTo>
                    <a:pt x="1003448" y="0"/>
                  </a:moveTo>
                  <a:lnTo>
                    <a:pt x="912785" y="4634"/>
                  </a:lnTo>
                  <a:lnTo>
                    <a:pt x="863878" y="10875"/>
                  </a:lnTo>
                  <a:lnTo>
                    <a:pt x="815696" y="19437"/>
                  </a:lnTo>
                  <a:lnTo>
                    <a:pt x="768299" y="30263"/>
                  </a:lnTo>
                  <a:lnTo>
                    <a:pt x="721746" y="43292"/>
                  </a:lnTo>
                  <a:lnTo>
                    <a:pt x="676096" y="58467"/>
                  </a:lnTo>
                  <a:lnTo>
                    <a:pt x="631408" y="75727"/>
                  </a:lnTo>
                  <a:lnTo>
                    <a:pt x="587742" y="95013"/>
                  </a:lnTo>
                  <a:lnTo>
                    <a:pt x="545156" y="116267"/>
                  </a:lnTo>
                  <a:lnTo>
                    <a:pt x="503710" y="139430"/>
                  </a:lnTo>
                  <a:lnTo>
                    <a:pt x="463463" y="164441"/>
                  </a:lnTo>
                  <a:lnTo>
                    <a:pt x="424473" y="191243"/>
                  </a:lnTo>
                  <a:lnTo>
                    <a:pt x="386800" y="219775"/>
                  </a:lnTo>
                  <a:lnTo>
                    <a:pt x="350504" y="249980"/>
                  </a:lnTo>
                  <a:lnTo>
                    <a:pt x="315642" y="281797"/>
                  </a:lnTo>
                  <a:lnTo>
                    <a:pt x="282275" y="315167"/>
                  </a:lnTo>
                  <a:lnTo>
                    <a:pt x="250462" y="350033"/>
                  </a:lnTo>
                  <a:lnTo>
                    <a:pt x="220261" y="386333"/>
                  </a:lnTo>
                  <a:lnTo>
                    <a:pt x="191731" y="424010"/>
                  </a:lnTo>
                  <a:lnTo>
                    <a:pt x="164932" y="463004"/>
                  </a:lnTo>
                  <a:lnTo>
                    <a:pt x="139924" y="503255"/>
                  </a:lnTo>
                  <a:lnTo>
                    <a:pt x="116764" y="544706"/>
                  </a:lnTo>
                  <a:lnTo>
                    <a:pt x="95512" y="587296"/>
                  </a:lnTo>
                  <a:lnTo>
                    <a:pt x="76228" y="630967"/>
                  </a:lnTo>
                  <a:lnTo>
                    <a:pt x="58970" y="675660"/>
                  </a:lnTo>
                  <a:lnTo>
                    <a:pt x="43797" y="721315"/>
                  </a:lnTo>
                  <a:lnTo>
                    <a:pt x="30769" y="767873"/>
                  </a:lnTo>
                  <a:lnTo>
                    <a:pt x="19944" y="815275"/>
                  </a:lnTo>
                  <a:lnTo>
                    <a:pt x="11383" y="863462"/>
                  </a:lnTo>
                  <a:lnTo>
                    <a:pt x="5143" y="912376"/>
                  </a:lnTo>
                  <a:lnTo>
                    <a:pt x="0" y="1013015"/>
                  </a:lnTo>
                  <a:lnTo>
                    <a:pt x="1003448" y="1013015"/>
                  </a:lnTo>
                  <a:lnTo>
                    <a:pt x="1003448" y="0"/>
                  </a:lnTo>
                  <a:close/>
                </a:path>
              </a:pathLst>
            </a:custGeom>
            <a:solidFill>
              <a:srgbClr val="FDFA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9958646" y="5492845"/>
              <a:ext cx="775335" cy="775335"/>
            </a:xfrm>
            <a:custGeom>
              <a:avLst/>
              <a:gdLst/>
              <a:ahLst/>
              <a:cxnLst/>
              <a:rect l="l" t="t" r="r" b="b"/>
              <a:pathLst>
                <a:path w="775334" h="775335">
                  <a:moveTo>
                    <a:pt x="387510" y="0"/>
                  </a:moveTo>
                  <a:lnTo>
                    <a:pt x="338901" y="3019"/>
                  </a:lnTo>
                  <a:lnTo>
                    <a:pt x="292095" y="11834"/>
                  </a:lnTo>
                  <a:lnTo>
                    <a:pt x="247453" y="26083"/>
                  </a:lnTo>
                  <a:lnTo>
                    <a:pt x="205339" y="45402"/>
                  </a:lnTo>
                  <a:lnTo>
                    <a:pt x="166117" y="69428"/>
                  </a:lnTo>
                  <a:lnTo>
                    <a:pt x="130149" y="97798"/>
                  </a:lnTo>
                  <a:lnTo>
                    <a:pt x="97798" y="130148"/>
                  </a:lnTo>
                  <a:lnTo>
                    <a:pt x="69429" y="166116"/>
                  </a:lnTo>
                  <a:lnTo>
                    <a:pt x="45402" y="205339"/>
                  </a:lnTo>
                  <a:lnTo>
                    <a:pt x="26083" y="247452"/>
                  </a:lnTo>
                  <a:lnTo>
                    <a:pt x="11834" y="292094"/>
                  </a:lnTo>
                  <a:lnTo>
                    <a:pt x="3019" y="338901"/>
                  </a:lnTo>
                  <a:lnTo>
                    <a:pt x="0" y="387509"/>
                  </a:lnTo>
                  <a:lnTo>
                    <a:pt x="3019" y="436118"/>
                  </a:lnTo>
                  <a:lnTo>
                    <a:pt x="11834" y="482925"/>
                  </a:lnTo>
                  <a:lnTo>
                    <a:pt x="26083" y="527566"/>
                  </a:lnTo>
                  <a:lnTo>
                    <a:pt x="45402" y="569680"/>
                  </a:lnTo>
                  <a:lnTo>
                    <a:pt x="69429" y="608903"/>
                  </a:lnTo>
                  <a:lnTo>
                    <a:pt x="97798" y="644871"/>
                  </a:lnTo>
                  <a:lnTo>
                    <a:pt x="130149" y="677221"/>
                  </a:lnTo>
                  <a:lnTo>
                    <a:pt x="166117" y="705591"/>
                  </a:lnTo>
                  <a:lnTo>
                    <a:pt x="205339" y="729617"/>
                  </a:lnTo>
                  <a:lnTo>
                    <a:pt x="247453" y="748936"/>
                  </a:lnTo>
                  <a:lnTo>
                    <a:pt x="292095" y="763185"/>
                  </a:lnTo>
                  <a:lnTo>
                    <a:pt x="338901" y="772001"/>
                  </a:lnTo>
                  <a:lnTo>
                    <a:pt x="387510" y="775020"/>
                  </a:lnTo>
                  <a:lnTo>
                    <a:pt x="436118" y="772001"/>
                  </a:lnTo>
                  <a:lnTo>
                    <a:pt x="482925" y="763185"/>
                  </a:lnTo>
                  <a:lnTo>
                    <a:pt x="527567" y="748936"/>
                  </a:lnTo>
                  <a:lnTo>
                    <a:pt x="569681" y="729617"/>
                  </a:lnTo>
                  <a:lnTo>
                    <a:pt x="608904" y="705591"/>
                  </a:lnTo>
                  <a:lnTo>
                    <a:pt x="644872" y="677221"/>
                  </a:lnTo>
                  <a:lnTo>
                    <a:pt x="677222" y="644871"/>
                  </a:lnTo>
                  <a:lnTo>
                    <a:pt x="705592" y="608903"/>
                  </a:lnTo>
                  <a:lnTo>
                    <a:pt x="729618" y="569680"/>
                  </a:lnTo>
                  <a:lnTo>
                    <a:pt x="748937" y="527566"/>
                  </a:lnTo>
                  <a:lnTo>
                    <a:pt x="763186" y="482925"/>
                  </a:lnTo>
                  <a:lnTo>
                    <a:pt x="772002" y="436118"/>
                  </a:lnTo>
                  <a:lnTo>
                    <a:pt x="775021" y="387509"/>
                  </a:lnTo>
                  <a:lnTo>
                    <a:pt x="772002" y="338901"/>
                  </a:lnTo>
                  <a:lnTo>
                    <a:pt x="763186" y="292094"/>
                  </a:lnTo>
                  <a:lnTo>
                    <a:pt x="748937" y="247452"/>
                  </a:lnTo>
                  <a:lnTo>
                    <a:pt x="729618" y="205339"/>
                  </a:lnTo>
                  <a:lnTo>
                    <a:pt x="705592" y="166116"/>
                  </a:lnTo>
                  <a:lnTo>
                    <a:pt x="677222" y="130148"/>
                  </a:lnTo>
                  <a:lnTo>
                    <a:pt x="644872" y="97798"/>
                  </a:lnTo>
                  <a:lnTo>
                    <a:pt x="608904" y="69428"/>
                  </a:lnTo>
                  <a:lnTo>
                    <a:pt x="569681" y="45402"/>
                  </a:lnTo>
                  <a:lnTo>
                    <a:pt x="527567" y="26083"/>
                  </a:lnTo>
                  <a:lnTo>
                    <a:pt x="482925" y="11834"/>
                  </a:lnTo>
                  <a:lnTo>
                    <a:pt x="436118" y="3019"/>
                  </a:lnTo>
                  <a:lnTo>
                    <a:pt x="387510" y="0"/>
                  </a:lnTo>
                  <a:close/>
                </a:path>
              </a:pathLst>
            </a:custGeom>
            <a:solidFill>
              <a:srgbClr val="1F2C8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 txBox="1"/>
          <p:nvPr/>
        </p:nvSpPr>
        <p:spPr>
          <a:xfrm>
            <a:off x="993139" y="1029715"/>
            <a:ext cx="8890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latin typeface="Times New Roman"/>
                <a:cs typeface="Times New Roman"/>
              </a:rPr>
              <a:t>E</a:t>
            </a:r>
            <a:r>
              <a:rPr sz="1800" b="1" dirty="0">
                <a:latin typeface="Times New Roman"/>
                <a:cs typeface="Times New Roman"/>
              </a:rPr>
              <a:t>xam</a:t>
            </a:r>
            <a:r>
              <a:rPr sz="1800" b="1" spc="-5" dirty="0">
                <a:latin typeface="Times New Roman"/>
                <a:cs typeface="Times New Roman"/>
              </a:rPr>
              <a:t>pl</a:t>
            </a:r>
            <a:r>
              <a:rPr sz="1800" b="1" dirty="0">
                <a:latin typeface="Times New Roman"/>
                <a:cs typeface="Times New Roman"/>
              </a:rPr>
              <a:t>e</a:t>
            </a:r>
            <a:endParaRPr sz="18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993139" y="1431544"/>
            <a:ext cx="7654290" cy="2199005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2700" marR="5080" algn="just">
              <a:lnSpc>
                <a:spcPct val="150300"/>
              </a:lnSpc>
              <a:spcBef>
                <a:spcPts val="80"/>
              </a:spcBef>
            </a:pPr>
            <a:r>
              <a:rPr sz="1900" b="0" dirty="0">
                <a:solidFill>
                  <a:srgbClr val="000000"/>
                </a:solidFill>
                <a:latin typeface="Times New Roman"/>
                <a:cs typeface="Times New Roman"/>
              </a:rPr>
              <a:t>In a </a:t>
            </a:r>
            <a:r>
              <a:rPr sz="1900" b="0" spc="-5" dirty="0">
                <a:solidFill>
                  <a:srgbClr val="000000"/>
                </a:solidFill>
                <a:latin typeface="Times New Roman"/>
                <a:cs typeface="Times New Roman"/>
              </a:rPr>
              <a:t>survey to establish the level </a:t>
            </a:r>
            <a:r>
              <a:rPr sz="1900" b="0" dirty="0">
                <a:solidFill>
                  <a:srgbClr val="000000"/>
                </a:solidFill>
                <a:latin typeface="Times New Roman"/>
                <a:cs typeface="Times New Roman"/>
              </a:rPr>
              <a:t>of </a:t>
            </a:r>
            <a:r>
              <a:rPr sz="1900" b="0" spc="-5" dirty="0">
                <a:solidFill>
                  <a:srgbClr val="000000"/>
                </a:solidFill>
                <a:latin typeface="Times New Roman"/>
                <a:cs typeface="Times New Roman"/>
              </a:rPr>
              <a:t>satisfaction </a:t>
            </a:r>
            <a:r>
              <a:rPr sz="1900" b="0" dirty="0">
                <a:solidFill>
                  <a:srgbClr val="000000"/>
                </a:solidFill>
                <a:latin typeface="Times New Roman"/>
                <a:cs typeface="Times New Roman"/>
              </a:rPr>
              <a:t>of </a:t>
            </a:r>
            <a:r>
              <a:rPr sz="1900" b="0" spc="-5" dirty="0">
                <a:solidFill>
                  <a:srgbClr val="000000"/>
                </a:solidFill>
                <a:latin typeface="Times New Roman"/>
                <a:cs typeface="Times New Roman"/>
              </a:rPr>
              <a:t>consumers </a:t>
            </a:r>
            <a:r>
              <a:rPr sz="1900" b="0" dirty="0">
                <a:solidFill>
                  <a:srgbClr val="000000"/>
                </a:solidFill>
                <a:latin typeface="Times New Roman"/>
                <a:cs typeface="Times New Roman"/>
              </a:rPr>
              <a:t>of a </a:t>
            </a:r>
            <a:r>
              <a:rPr sz="1900" b="0" spc="-5" dirty="0">
                <a:solidFill>
                  <a:srgbClr val="000000"/>
                </a:solidFill>
                <a:latin typeface="Times New Roman"/>
                <a:cs typeface="Times New Roman"/>
              </a:rPr>
              <a:t>product </a:t>
            </a:r>
            <a:r>
              <a:rPr sz="1900" b="0" dirty="0">
                <a:solidFill>
                  <a:srgbClr val="000000"/>
                </a:solidFill>
                <a:latin typeface="Times New Roman"/>
                <a:cs typeface="Times New Roman"/>
              </a:rPr>
              <a:t>Z, </a:t>
            </a:r>
            <a:r>
              <a:rPr sz="1900" b="0" spc="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1900" b="0" spc="-5" dirty="0">
                <a:solidFill>
                  <a:srgbClr val="000000"/>
                </a:solidFill>
                <a:latin typeface="Times New Roman"/>
                <a:cs typeface="Times New Roman"/>
              </a:rPr>
              <a:t>respondents were asked </a:t>
            </a:r>
            <a:r>
              <a:rPr sz="1900" b="0" dirty="0">
                <a:solidFill>
                  <a:srgbClr val="000000"/>
                </a:solidFill>
                <a:latin typeface="Times New Roman"/>
                <a:cs typeface="Times New Roman"/>
              </a:rPr>
              <a:t>a </a:t>
            </a:r>
            <a:r>
              <a:rPr sz="1900" b="0" spc="-5" dirty="0">
                <a:solidFill>
                  <a:srgbClr val="000000"/>
                </a:solidFill>
                <a:latin typeface="Times New Roman"/>
                <a:cs typeface="Times New Roman"/>
              </a:rPr>
              <a:t>question “how satisfied are </a:t>
            </a:r>
            <a:r>
              <a:rPr sz="1900" b="0" dirty="0">
                <a:solidFill>
                  <a:srgbClr val="000000"/>
                </a:solidFill>
                <a:latin typeface="Times New Roman"/>
                <a:cs typeface="Times New Roman"/>
              </a:rPr>
              <a:t>you </a:t>
            </a:r>
            <a:r>
              <a:rPr sz="1900" b="0" spc="-5" dirty="0">
                <a:solidFill>
                  <a:srgbClr val="000000"/>
                </a:solidFill>
                <a:latin typeface="Times New Roman"/>
                <a:cs typeface="Times New Roman"/>
              </a:rPr>
              <a:t>with </a:t>
            </a:r>
            <a:r>
              <a:rPr sz="1900" b="0" dirty="0">
                <a:solidFill>
                  <a:srgbClr val="000000"/>
                </a:solidFill>
                <a:latin typeface="Times New Roman"/>
                <a:cs typeface="Times New Roman"/>
              </a:rPr>
              <a:t>our </a:t>
            </a:r>
            <a:r>
              <a:rPr sz="1900" b="0" spc="-5" dirty="0">
                <a:solidFill>
                  <a:srgbClr val="000000"/>
                </a:solidFill>
                <a:latin typeface="Times New Roman"/>
                <a:cs typeface="Times New Roman"/>
              </a:rPr>
              <a:t>product’? </a:t>
            </a:r>
            <a:r>
              <a:rPr sz="1900" b="0" dirty="0">
                <a:solidFill>
                  <a:srgbClr val="000000"/>
                </a:solidFill>
                <a:latin typeface="Times New Roman"/>
                <a:cs typeface="Times New Roman"/>
              </a:rPr>
              <a:t> The </a:t>
            </a:r>
            <a:r>
              <a:rPr sz="1900" b="0" spc="-5" dirty="0">
                <a:solidFill>
                  <a:srgbClr val="000000"/>
                </a:solidFill>
                <a:latin typeface="Times New Roman"/>
                <a:cs typeface="Times New Roman"/>
              </a:rPr>
              <a:t>responses to this question </a:t>
            </a:r>
            <a:r>
              <a:rPr sz="1900" b="0" spc="-10" dirty="0">
                <a:solidFill>
                  <a:srgbClr val="000000"/>
                </a:solidFill>
                <a:latin typeface="Times New Roman"/>
                <a:cs typeface="Times New Roman"/>
              </a:rPr>
              <a:t>can </a:t>
            </a:r>
            <a:r>
              <a:rPr sz="1900" b="0" dirty="0">
                <a:solidFill>
                  <a:srgbClr val="000000"/>
                </a:solidFill>
                <a:latin typeface="Times New Roman"/>
                <a:cs typeface="Times New Roman"/>
              </a:rPr>
              <a:t>be </a:t>
            </a:r>
            <a:r>
              <a:rPr sz="1900" b="0" spc="-5" dirty="0">
                <a:solidFill>
                  <a:srgbClr val="000000"/>
                </a:solidFill>
                <a:latin typeface="Times New Roman"/>
                <a:cs typeface="Times New Roman"/>
              </a:rPr>
              <a:t>provided </a:t>
            </a:r>
            <a:r>
              <a:rPr sz="1900" b="0" dirty="0">
                <a:solidFill>
                  <a:srgbClr val="000000"/>
                </a:solidFill>
                <a:latin typeface="Times New Roman"/>
                <a:cs typeface="Times New Roman"/>
              </a:rPr>
              <a:t>on </a:t>
            </a:r>
            <a:r>
              <a:rPr sz="1900" b="0" spc="-5" dirty="0">
                <a:solidFill>
                  <a:srgbClr val="000000"/>
                </a:solidFill>
                <a:latin typeface="Times New Roman"/>
                <a:cs typeface="Times New Roman"/>
              </a:rPr>
              <a:t>say </a:t>
            </a:r>
            <a:r>
              <a:rPr sz="1900" b="0" dirty="0">
                <a:solidFill>
                  <a:srgbClr val="000000"/>
                </a:solidFill>
                <a:latin typeface="Times New Roman"/>
                <a:cs typeface="Times New Roman"/>
              </a:rPr>
              <a:t>a </a:t>
            </a:r>
            <a:r>
              <a:rPr sz="1900" b="0" spc="-5" dirty="0">
                <a:solidFill>
                  <a:srgbClr val="000000"/>
                </a:solidFill>
                <a:latin typeface="Times New Roman"/>
                <a:cs typeface="Times New Roman"/>
              </a:rPr>
              <a:t>five-point Likert scale </a:t>
            </a:r>
            <a:r>
              <a:rPr sz="1900" b="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1900" b="0" spc="-5" dirty="0">
                <a:solidFill>
                  <a:srgbClr val="000000"/>
                </a:solidFill>
                <a:latin typeface="Times New Roman"/>
                <a:cs typeface="Times New Roman"/>
              </a:rPr>
              <a:t>where; </a:t>
            </a:r>
            <a:r>
              <a:rPr sz="1900" dirty="0">
                <a:solidFill>
                  <a:srgbClr val="000000"/>
                </a:solidFill>
                <a:latin typeface="Times New Roman"/>
                <a:cs typeface="Times New Roman"/>
              </a:rPr>
              <a:t>1= </a:t>
            </a:r>
            <a:r>
              <a:rPr sz="1900" spc="-30" dirty="0">
                <a:solidFill>
                  <a:srgbClr val="000000"/>
                </a:solidFill>
                <a:latin typeface="Times New Roman"/>
                <a:cs typeface="Times New Roman"/>
              </a:rPr>
              <a:t>Totally</a:t>
            </a:r>
            <a:r>
              <a:rPr sz="1900" spc="-2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1900" spc="-5" dirty="0">
                <a:solidFill>
                  <a:srgbClr val="000000"/>
                </a:solidFill>
                <a:latin typeface="Times New Roman"/>
                <a:cs typeface="Times New Roman"/>
              </a:rPr>
              <a:t>Satisfied, </a:t>
            </a:r>
            <a:r>
              <a:rPr sz="1900" dirty="0">
                <a:solidFill>
                  <a:srgbClr val="000000"/>
                </a:solidFill>
                <a:latin typeface="Times New Roman"/>
                <a:cs typeface="Times New Roman"/>
              </a:rPr>
              <a:t>2= </a:t>
            </a:r>
            <a:r>
              <a:rPr sz="1900" spc="-5" dirty="0">
                <a:solidFill>
                  <a:srgbClr val="000000"/>
                </a:solidFill>
                <a:latin typeface="Times New Roman"/>
                <a:cs typeface="Times New Roman"/>
              </a:rPr>
              <a:t>Satisfied, 3=Neutral, 4=Dissatisfied</a:t>
            </a:r>
            <a:r>
              <a:rPr sz="1900" dirty="0">
                <a:solidFill>
                  <a:srgbClr val="000000"/>
                </a:solidFill>
                <a:latin typeface="Times New Roman"/>
                <a:cs typeface="Times New Roman"/>
              </a:rPr>
              <a:t> and </a:t>
            </a:r>
            <a:r>
              <a:rPr sz="1900" spc="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1900" spc="-25" dirty="0">
                <a:solidFill>
                  <a:srgbClr val="000000"/>
                </a:solidFill>
                <a:latin typeface="Times New Roman"/>
                <a:cs typeface="Times New Roman"/>
              </a:rPr>
              <a:t>5=Totally</a:t>
            </a:r>
            <a:r>
              <a:rPr sz="1900" spc="-5" dirty="0">
                <a:solidFill>
                  <a:srgbClr val="000000"/>
                </a:solidFill>
                <a:latin typeface="Times New Roman"/>
                <a:cs typeface="Times New Roman"/>
              </a:rPr>
              <a:t> Dissatisfied.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993139" y="3729736"/>
            <a:ext cx="7654290" cy="2199005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2700" marR="5080" algn="just">
              <a:lnSpc>
                <a:spcPct val="150300"/>
              </a:lnSpc>
              <a:spcBef>
                <a:spcPts val="80"/>
              </a:spcBef>
            </a:pPr>
            <a:r>
              <a:rPr sz="1900" dirty="0">
                <a:latin typeface="Times New Roman"/>
                <a:cs typeface="Times New Roman"/>
              </a:rPr>
              <a:t>In</a:t>
            </a:r>
            <a:r>
              <a:rPr sz="1900" spc="5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this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example,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the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spc="-10" dirty="0">
                <a:latin typeface="Times New Roman"/>
                <a:cs typeface="Times New Roman"/>
              </a:rPr>
              <a:t>researcher</a:t>
            </a:r>
            <a:r>
              <a:rPr sz="1900" spc="-5" dirty="0">
                <a:latin typeface="Times New Roman"/>
                <a:cs typeface="Times New Roman"/>
              </a:rPr>
              <a:t> </a:t>
            </a:r>
            <a:r>
              <a:rPr sz="1900" spc="-10" dirty="0">
                <a:latin typeface="Times New Roman"/>
                <a:cs typeface="Times New Roman"/>
              </a:rPr>
              <a:t>can</a:t>
            </a:r>
            <a:r>
              <a:rPr sz="1900" spc="-5" dirty="0">
                <a:latin typeface="Times New Roman"/>
                <a:cs typeface="Times New Roman"/>
              </a:rPr>
              <a:t> analyze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the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responses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and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make 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comparisons</a:t>
            </a:r>
            <a:r>
              <a:rPr sz="1900" dirty="0">
                <a:latin typeface="Times New Roman"/>
                <a:cs typeface="Times New Roman"/>
              </a:rPr>
              <a:t> of</a:t>
            </a:r>
            <a:r>
              <a:rPr sz="1900" spc="5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the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level</a:t>
            </a:r>
            <a:r>
              <a:rPr sz="1900" dirty="0">
                <a:latin typeface="Times New Roman"/>
                <a:cs typeface="Times New Roman"/>
              </a:rPr>
              <a:t> of</a:t>
            </a:r>
            <a:r>
              <a:rPr sz="1900" spc="5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the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attribute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being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investigated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(level</a:t>
            </a:r>
            <a:r>
              <a:rPr sz="1900" dirty="0">
                <a:latin typeface="Times New Roman"/>
                <a:cs typeface="Times New Roman"/>
              </a:rPr>
              <a:t> of </a:t>
            </a:r>
            <a:r>
              <a:rPr sz="1900" spc="5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satisfaction)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among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the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participants</a:t>
            </a:r>
            <a:r>
              <a:rPr sz="1900" dirty="0">
                <a:latin typeface="Times New Roman"/>
                <a:cs typeface="Times New Roman"/>
              </a:rPr>
              <a:t> of</a:t>
            </a:r>
            <a:r>
              <a:rPr sz="1900" spc="5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the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spc="-25" dirty="0">
                <a:latin typeface="Times New Roman"/>
                <a:cs typeface="Times New Roman"/>
              </a:rPr>
              <a:t>study.</a:t>
            </a:r>
            <a:r>
              <a:rPr sz="1900" spc="-20" dirty="0">
                <a:latin typeface="Times New Roman"/>
                <a:cs typeface="Times New Roman"/>
              </a:rPr>
              <a:t> </a:t>
            </a:r>
            <a:r>
              <a:rPr sz="1900" dirty="0">
                <a:latin typeface="Times New Roman"/>
                <a:cs typeface="Times New Roman"/>
              </a:rPr>
              <a:t>It</a:t>
            </a:r>
            <a:r>
              <a:rPr sz="1900" spc="5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is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then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possible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to 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understand whether the attribute is greater </a:t>
            </a:r>
            <a:r>
              <a:rPr sz="1900" dirty="0">
                <a:latin typeface="Times New Roman"/>
                <a:cs typeface="Times New Roman"/>
              </a:rPr>
              <a:t>or </a:t>
            </a:r>
            <a:r>
              <a:rPr sz="1900" spc="-10" dirty="0">
                <a:latin typeface="Times New Roman"/>
                <a:cs typeface="Times New Roman"/>
              </a:rPr>
              <a:t>lesser </a:t>
            </a:r>
            <a:r>
              <a:rPr sz="1900" dirty="0">
                <a:latin typeface="Times New Roman"/>
                <a:cs typeface="Times New Roman"/>
              </a:rPr>
              <a:t>from one </a:t>
            </a:r>
            <a:r>
              <a:rPr sz="1900" spc="-5" dirty="0">
                <a:latin typeface="Times New Roman"/>
                <a:cs typeface="Times New Roman"/>
              </a:rPr>
              <a:t>participant to 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spc="-20" dirty="0">
                <a:latin typeface="Times New Roman"/>
                <a:cs typeface="Times New Roman"/>
              </a:rPr>
              <a:t>another.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/>
          <p:nvPr/>
        </p:nvSpPr>
        <p:spPr>
          <a:xfrm>
            <a:off x="8989453" y="965393"/>
            <a:ext cx="3202940" cy="5892800"/>
          </a:xfrm>
          <a:custGeom>
            <a:avLst/>
            <a:gdLst/>
            <a:ahLst/>
            <a:cxnLst/>
            <a:rect l="l" t="t" r="r" b="b"/>
            <a:pathLst>
              <a:path w="3202940" h="5892800">
                <a:moveTo>
                  <a:pt x="3202545" y="0"/>
                </a:moveTo>
                <a:lnTo>
                  <a:pt x="0" y="0"/>
                </a:lnTo>
                <a:lnTo>
                  <a:pt x="0" y="5892606"/>
                </a:lnTo>
                <a:lnTo>
                  <a:pt x="3202545" y="5892605"/>
                </a:lnTo>
                <a:lnTo>
                  <a:pt x="1231917" y="5892605"/>
                </a:lnTo>
                <a:lnTo>
                  <a:pt x="1242010" y="5696598"/>
                </a:lnTo>
                <a:lnTo>
                  <a:pt x="1247589" y="5648613"/>
                </a:lnTo>
                <a:lnTo>
                  <a:pt x="1254348" y="5600979"/>
                </a:lnTo>
                <a:lnTo>
                  <a:pt x="1262272" y="5553711"/>
                </a:lnTo>
                <a:lnTo>
                  <a:pt x="1271346" y="5506824"/>
                </a:lnTo>
                <a:lnTo>
                  <a:pt x="1281556" y="5460332"/>
                </a:lnTo>
                <a:lnTo>
                  <a:pt x="1292886" y="5414250"/>
                </a:lnTo>
                <a:lnTo>
                  <a:pt x="1305323" y="5368593"/>
                </a:lnTo>
                <a:lnTo>
                  <a:pt x="1318851" y="5323375"/>
                </a:lnTo>
                <a:lnTo>
                  <a:pt x="1333455" y="5278613"/>
                </a:lnTo>
                <a:lnTo>
                  <a:pt x="1349121" y="5234320"/>
                </a:lnTo>
                <a:lnTo>
                  <a:pt x="1365835" y="5190511"/>
                </a:lnTo>
                <a:lnTo>
                  <a:pt x="1383581" y="5147201"/>
                </a:lnTo>
                <a:lnTo>
                  <a:pt x="1402345" y="5104405"/>
                </a:lnTo>
                <a:lnTo>
                  <a:pt x="1422112" y="5062138"/>
                </a:lnTo>
                <a:lnTo>
                  <a:pt x="1442868" y="5020414"/>
                </a:lnTo>
                <a:lnTo>
                  <a:pt x="1464597" y="4979248"/>
                </a:lnTo>
                <a:lnTo>
                  <a:pt x="1487285" y="4938656"/>
                </a:lnTo>
                <a:lnTo>
                  <a:pt x="1510918" y="4898652"/>
                </a:lnTo>
                <a:lnTo>
                  <a:pt x="1535480" y="4859250"/>
                </a:lnTo>
                <a:lnTo>
                  <a:pt x="1560957" y="4820466"/>
                </a:lnTo>
                <a:lnTo>
                  <a:pt x="1587333" y="4782315"/>
                </a:lnTo>
                <a:lnTo>
                  <a:pt x="1614596" y="4744810"/>
                </a:lnTo>
                <a:lnTo>
                  <a:pt x="1642729" y="4707968"/>
                </a:lnTo>
                <a:lnTo>
                  <a:pt x="1671718" y="4671802"/>
                </a:lnTo>
                <a:lnTo>
                  <a:pt x="1701548" y="4636329"/>
                </a:lnTo>
                <a:lnTo>
                  <a:pt x="1732205" y="4601561"/>
                </a:lnTo>
                <a:lnTo>
                  <a:pt x="1763674" y="4567515"/>
                </a:lnTo>
                <a:lnTo>
                  <a:pt x="1795940" y="4534205"/>
                </a:lnTo>
                <a:lnTo>
                  <a:pt x="1828988" y="4501647"/>
                </a:lnTo>
                <a:lnTo>
                  <a:pt x="1862805" y="4469853"/>
                </a:lnTo>
                <a:lnTo>
                  <a:pt x="1897374" y="4438841"/>
                </a:lnTo>
                <a:lnTo>
                  <a:pt x="1932681" y="4408623"/>
                </a:lnTo>
                <a:lnTo>
                  <a:pt x="1968712" y="4379216"/>
                </a:lnTo>
                <a:lnTo>
                  <a:pt x="2005452" y="4350634"/>
                </a:lnTo>
                <a:lnTo>
                  <a:pt x="2042886" y="4322892"/>
                </a:lnTo>
                <a:lnTo>
                  <a:pt x="2081000" y="4296005"/>
                </a:lnTo>
                <a:lnTo>
                  <a:pt x="2119778" y="4269987"/>
                </a:lnTo>
                <a:lnTo>
                  <a:pt x="2159207" y="4244853"/>
                </a:lnTo>
                <a:lnTo>
                  <a:pt x="2199270" y="4220618"/>
                </a:lnTo>
                <a:lnTo>
                  <a:pt x="2239955" y="4197297"/>
                </a:lnTo>
                <a:lnTo>
                  <a:pt x="2281245" y="4174905"/>
                </a:lnTo>
                <a:lnTo>
                  <a:pt x="2323127" y="4153457"/>
                </a:lnTo>
                <a:lnTo>
                  <a:pt x="2365585" y="4132967"/>
                </a:lnTo>
                <a:lnTo>
                  <a:pt x="2408604" y="4113450"/>
                </a:lnTo>
                <a:lnTo>
                  <a:pt x="2452171" y="4094921"/>
                </a:lnTo>
                <a:lnTo>
                  <a:pt x="2496271" y="4077395"/>
                </a:lnTo>
                <a:lnTo>
                  <a:pt x="2540887" y="4060886"/>
                </a:lnTo>
                <a:lnTo>
                  <a:pt x="2586007" y="4045410"/>
                </a:lnTo>
                <a:lnTo>
                  <a:pt x="2631615" y="4030981"/>
                </a:lnTo>
                <a:lnTo>
                  <a:pt x="2677697" y="4017614"/>
                </a:lnTo>
                <a:lnTo>
                  <a:pt x="2724237" y="4005324"/>
                </a:lnTo>
                <a:lnTo>
                  <a:pt x="2771222" y="3994126"/>
                </a:lnTo>
                <a:lnTo>
                  <a:pt x="2818636" y="3984035"/>
                </a:lnTo>
                <a:lnTo>
                  <a:pt x="2866464" y="3975064"/>
                </a:lnTo>
                <a:lnTo>
                  <a:pt x="2914693" y="3967230"/>
                </a:lnTo>
                <a:lnTo>
                  <a:pt x="2963307" y="3960547"/>
                </a:lnTo>
                <a:lnTo>
                  <a:pt x="3012291" y="3955030"/>
                </a:lnTo>
                <a:lnTo>
                  <a:pt x="3202545" y="3945544"/>
                </a:lnTo>
                <a:lnTo>
                  <a:pt x="3202545" y="3945237"/>
                </a:lnTo>
                <a:lnTo>
                  <a:pt x="3012253" y="3954724"/>
                </a:lnTo>
                <a:lnTo>
                  <a:pt x="2963259" y="3960242"/>
                </a:lnTo>
                <a:lnTo>
                  <a:pt x="2914636" y="3966926"/>
                </a:lnTo>
                <a:lnTo>
                  <a:pt x="2866398" y="3974762"/>
                </a:lnTo>
                <a:lnTo>
                  <a:pt x="2818561" y="3983733"/>
                </a:lnTo>
                <a:lnTo>
                  <a:pt x="2771138" y="3993826"/>
                </a:lnTo>
                <a:lnTo>
                  <a:pt x="2724144" y="4005026"/>
                </a:lnTo>
                <a:lnTo>
                  <a:pt x="2677595" y="4017318"/>
                </a:lnTo>
                <a:lnTo>
                  <a:pt x="2631505" y="4030687"/>
                </a:lnTo>
                <a:lnTo>
                  <a:pt x="2585888" y="4045118"/>
                </a:lnTo>
                <a:lnTo>
                  <a:pt x="2540760" y="4060597"/>
                </a:lnTo>
                <a:lnTo>
                  <a:pt x="2496134" y="4077108"/>
                </a:lnTo>
                <a:lnTo>
                  <a:pt x="2452027" y="4094637"/>
                </a:lnTo>
                <a:lnTo>
                  <a:pt x="2408451" y="4113169"/>
                </a:lnTo>
                <a:lnTo>
                  <a:pt x="2365424" y="4132689"/>
                </a:lnTo>
                <a:lnTo>
                  <a:pt x="2322957" y="4153182"/>
                </a:lnTo>
                <a:lnTo>
                  <a:pt x="2281068" y="4174634"/>
                </a:lnTo>
                <a:lnTo>
                  <a:pt x="2239770" y="4197029"/>
                </a:lnTo>
                <a:lnTo>
                  <a:pt x="2199078" y="4220354"/>
                </a:lnTo>
                <a:lnTo>
                  <a:pt x="2159006" y="4244592"/>
                </a:lnTo>
                <a:lnTo>
                  <a:pt x="2119570" y="4269730"/>
                </a:lnTo>
                <a:lnTo>
                  <a:pt x="2080785" y="4295752"/>
                </a:lnTo>
                <a:lnTo>
                  <a:pt x="2042664" y="4322644"/>
                </a:lnTo>
                <a:lnTo>
                  <a:pt x="2005222" y="4350390"/>
                </a:lnTo>
                <a:lnTo>
                  <a:pt x="1968476" y="4378977"/>
                </a:lnTo>
                <a:lnTo>
                  <a:pt x="1932438" y="4408389"/>
                </a:lnTo>
                <a:lnTo>
                  <a:pt x="1897123" y="4438610"/>
                </a:lnTo>
                <a:lnTo>
                  <a:pt x="1862548" y="4469628"/>
                </a:lnTo>
                <a:lnTo>
                  <a:pt x="1828725" y="4501426"/>
                </a:lnTo>
                <a:lnTo>
                  <a:pt x="1795670" y="4533990"/>
                </a:lnTo>
                <a:lnTo>
                  <a:pt x="1763398" y="4567305"/>
                </a:lnTo>
                <a:lnTo>
                  <a:pt x="1731924" y="4601357"/>
                </a:lnTo>
                <a:lnTo>
                  <a:pt x="1701261" y="4636129"/>
                </a:lnTo>
                <a:lnTo>
                  <a:pt x="1671425" y="4671609"/>
                </a:lnTo>
                <a:lnTo>
                  <a:pt x="1642430" y="4707780"/>
                </a:lnTo>
                <a:lnTo>
                  <a:pt x="1614292" y="4744628"/>
                </a:lnTo>
                <a:lnTo>
                  <a:pt x="1587024" y="4782138"/>
                </a:lnTo>
                <a:lnTo>
                  <a:pt x="1560642" y="4820296"/>
                </a:lnTo>
                <a:lnTo>
                  <a:pt x="1535161" y="4859086"/>
                </a:lnTo>
                <a:lnTo>
                  <a:pt x="1510594" y="4898493"/>
                </a:lnTo>
                <a:lnTo>
                  <a:pt x="1486957" y="4938504"/>
                </a:lnTo>
                <a:lnTo>
                  <a:pt x="1464265" y="4979103"/>
                </a:lnTo>
                <a:lnTo>
                  <a:pt x="1442531" y="5020275"/>
                </a:lnTo>
                <a:lnTo>
                  <a:pt x="1421772" y="5062005"/>
                </a:lnTo>
                <a:lnTo>
                  <a:pt x="1402001" y="5104279"/>
                </a:lnTo>
                <a:lnTo>
                  <a:pt x="1383233" y="5147081"/>
                </a:lnTo>
                <a:lnTo>
                  <a:pt x="1365484" y="5190398"/>
                </a:lnTo>
                <a:lnTo>
                  <a:pt x="1348767" y="5234214"/>
                </a:lnTo>
                <a:lnTo>
                  <a:pt x="1333098" y="5278514"/>
                </a:lnTo>
                <a:lnTo>
                  <a:pt x="1318490" y="5323284"/>
                </a:lnTo>
                <a:lnTo>
                  <a:pt x="1304960" y="5368508"/>
                </a:lnTo>
                <a:lnTo>
                  <a:pt x="1292521" y="5414172"/>
                </a:lnTo>
                <a:lnTo>
                  <a:pt x="1281189" y="5460261"/>
                </a:lnTo>
                <a:lnTo>
                  <a:pt x="1270977" y="5506761"/>
                </a:lnTo>
                <a:lnTo>
                  <a:pt x="1261901" y="5553655"/>
                </a:lnTo>
                <a:lnTo>
                  <a:pt x="1253976" y="5600931"/>
                </a:lnTo>
                <a:lnTo>
                  <a:pt x="1247216" y="5648572"/>
                </a:lnTo>
                <a:lnTo>
                  <a:pt x="1241635" y="5696564"/>
                </a:lnTo>
                <a:lnTo>
                  <a:pt x="1231540" y="5892604"/>
                </a:lnTo>
                <a:lnTo>
                  <a:pt x="364096" y="5892604"/>
                </a:lnTo>
                <a:lnTo>
                  <a:pt x="364519" y="5836921"/>
                </a:lnTo>
                <a:lnTo>
                  <a:pt x="365786" y="5788523"/>
                </a:lnTo>
                <a:lnTo>
                  <a:pt x="367888" y="5740333"/>
                </a:lnTo>
                <a:lnTo>
                  <a:pt x="370819" y="5692358"/>
                </a:lnTo>
                <a:lnTo>
                  <a:pt x="374572" y="5644604"/>
                </a:lnTo>
                <a:lnTo>
                  <a:pt x="379141" y="5597079"/>
                </a:lnTo>
                <a:lnTo>
                  <a:pt x="384518" y="5549789"/>
                </a:lnTo>
                <a:lnTo>
                  <a:pt x="390696" y="5502740"/>
                </a:lnTo>
                <a:lnTo>
                  <a:pt x="397669" y="5455940"/>
                </a:lnTo>
                <a:lnTo>
                  <a:pt x="405430" y="5409395"/>
                </a:lnTo>
                <a:lnTo>
                  <a:pt x="413972" y="5363112"/>
                </a:lnTo>
                <a:lnTo>
                  <a:pt x="423289" y="5317098"/>
                </a:lnTo>
                <a:lnTo>
                  <a:pt x="433372" y="5271358"/>
                </a:lnTo>
                <a:lnTo>
                  <a:pt x="444216" y="5225901"/>
                </a:lnTo>
                <a:lnTo>
                  <a:pt x="455814" y="5180732"/>
                </a:lnTo>
                <a:lnTo>
                  <a:pt x="468158" y="5135859"/>
                </a:lnTo>
                <a:lnTo>
                  <a:pt x="481243" y="5091287"/>
                </a:lnTo>
                <a:lnTo>
                  <a:pt x="495060" y="5047025"/>
                </a:lnTo>
                <a:lnTo>
                  <a:pt x="509603" y="5003078"/>
                </a:lnTo>
                <a:lnTo>
                  <a:pt x="524866" y="4959453"/>
                </a:lnTo>
                <a:lnTo>
                  <a:pt x="540842" y="4916157"/>
                </a:lnTo>
                <a:lnTo>
                  <a:pt x="557523" y="4873196"/>
                </a:lnTo>
                <a:lnTo>
                  <a:pt x="574903" y="4830578"/>
                </a:lnTo>
                <a:lnTo>
                  <a:pt x="592974" y="4788308"/>
                </a:lnTo>
                <a:lnTo>
                  <a:pt x="611731" y="4746395"/>
                </a:lnTo>
                <a:lnTo>
                  <a:pt x="631167" y="4704844"/>
                </a:lnTo>
                <a:lnTo>
                  <a:pt x="651273" y="4663661"/>
                </a:lnTo>
                <a:lnTo>
                  <a:pt x="672044" y="4622855"/>
                </a:lnTo>
                <a:lnTo>
                  <a:pt x="693473" y="4582431"/>
                </a:lnTo>
                <a:lnTo>
                  <a:pt x="715553" y="4542396"/>
                </a:lnTo>
                <a:lnTo>
                  <a:pt x="738276" y="4502757"/>
                </a:lnTo>
                <a:lnTo>
                  <a:pt x="761637" y="4463521"/>
                </a:lnTo>
                <a:lnTo>
                  <a:pt x="785628" y="4424694"/>
                </a:lnTo>
                <a:lnTo>
                  <a:pt x="810242" y="4386283"/>
                </a:lnTo>
                <a:lnTo>
                  <a:pt x="835473" y="4348295"/>
                </a:lnTo>
                <a:lnTo>
                  <a:pt x="861314" y="4310736"/>
                </a:lnTo>
                <a:lnTo>
                  <a:pt x="887758" y="4273614"/>
                </a:lnTo>
                <a:lnTo>
                  <a:pt x="914797" y="4236934"/>
                </a:lnTo>
                <a:lnTo>
                  <a:pt x="942426" y="4200703"/>
                </a:lnTo>
                <a:lnTo>
                  <a:pt x="970638" y="4164929"/>
                </a:lnTo>
                <a:lnTo>
                  <a:pt x="999424" y="4129618"/>
                </a:lnTo>
                <a:lnTo>
                  <a:pt x="1028779" y="4094776"/>
                </a:lnTo>
                <a:lnTo>
                  <a:pt x="1058697" y="4060411"/>
                </a:lnTo>
                <a:lnTo>
                  <a:pt x="1089168" y="4026529"/>
                </a:lnTo>
                <a:lnTo>
                  <a:pt x="1120189" y="3993136"/>
                </a:lnTo>
                <a:lnTo>
                  <a:pt x="1151750" y="3960240"/>
                </a:lnTo>
                <a:lnTo>
                  <a:pt x="1183845" y="3927847"/>
                </a:lnTo>
                <a:lnTo>
                  <a:pt x="1216469" y="3895964"/>
                </a:lnTo>
                <a:lnTo>
                  <a:pt x="1249612" y="3864598"/>
                </a:lnTo>
                <a:lnTo>
                  <a:pt x="1283270" y="3833755"/>
                </a:lnTo>
                <a:lnTo>
                  <a:pt x="1317435" y="3803441"/>
                </a:lnTo>
                <a:lnTo>
                  <a:pt x="1352099" y="3773665"/>
                </a:lnTo>
                <a:lnTo>
                  <a:pt x="1387257" y="3744431"/>
                </a:lnTo>
                <a:lnTo>
                  <a:pt x="1422902" y="3715748"/>
                </a:lnTo>
                <a:lnTo>
                  <a:pt x="1459025" y="3687622"/>
                </a:lnTo>
                <a:lnTo>
                  <a:pt x="1495622" y="3660059"/>
                </a:lnTo>
                <a:lnTo>
                  <a:pt x="1532684" y="3633066"/>
                </a:lnTo>
                <a:lnTo>
                  <a:pt x="1570206" y="3606650"/>
                </a:lnTo>
                <a:lnTo>
                  <a:pt x="1608180" y="3580817"/>
                </a:lnTo>
                <a:lnTo>
                  <a:pt x="1646598" y="3555575"/>
                </a:lnTo>
                <a:lnTo>
                  <a:pt x="1685456" y="3530930"/>
                </a:lnTo>
                <a:lnTo>
                  <a:pt x="1724745" y="3506889"/>
                </a:lnTo>
                <a:lnTo>
                  <a:pt x="1764458" y="3483458"/>
                </a:lnTo>
                <a:lnTo>
                  <a:pt x="1804590" y="3460644"/>
                </a:lnTo>
                <a:lnTo>
                  <a:pt x="1845133" y="3438454"/>
                </a:lnTo>
                <a:lnTo>
                  <a:pt x="1886080" y="3416894"/>
                </a:lnTo>
                <a:lnTo>
                  <a:pt x="1927424" y="3395972"/>
                </a:lnTo>
                <a:lnTo>
                  <a:pt x="1969158" y="3375693"/>
                </a:lnTo>
                <a:lnTo>
                  <a:pt x="2011277" y="3356065"/>
                </a:lnTo>
                <a:lnTo>
                  <a:pt x="2053772" y="3337095"/>
                </a:lnTo>
                <a:lnTo>
                  <a:pt x="2096637" y="3318788"/>
                </a:lnTo>
                <a:lnTo>
                  <a:pt x="2139865" y="3301152"/>
                </a:lnTo>
                <a:lnTo>
                  <a:pt x="2183449" y="3284194"/>
                </a:lnTo>
                <a:lnTo>
                  <a:pt x="2227383" y="3267920"/>
                </a:lnTo>
                <a:lnTo>
                  <a:pt x="2271659" y="3252336"/>
                </a:lnTo>
                <a:lnTo>
                  <a:pt x="2316271" y="3237450"/>
                </a:lnTo>
                <a:lnTo>
                  <a:pt x="2361212" y="3223268"/>
                </a:lnTo>
                <a:lnTo>
                  <a:pt x="2406474" y="3209798"/>
                </a:lnTo>
                <a:lnTo>
                  <a:pt x="2452052" y="3197045"/>
                </a:lnTo>
                <a:lnTo>
                  <a:pt x="2497938" y="3185016"/>
                </a:lnTo>
                <a:lnTo>
                  <a:pt x="2544126" y="3173718"/>
                </a:lnTo>
                <a:lnTo>
                  <a:pt x="2590608" y="3163158"/>
                </a:lnTo>
                <a:lnTo>
                  <a:pt x="2637378" y="3153342"/>
                </a:lnTo>
                <a:lnTo>
                  <a:pt x="2684428" y="3144278"/>
                </a:lnTo>
                <a:lnTo>
                  <a:pt x="2731753" y="3135972"/>
                </a:lnTo>
                <a:lnTo>
                  <a:pt x="2779345" y="3128430"/>
                </a:lnTo>
                <a:lnTo>
                  <a:pt x="2827197" y="3121659"/>
                </a:lnTo>
                <a:lnTo>
                  <a:pt x="2875303" y="3115666"/>
                </a:lnTo>
                <a:lnTo>
                  <a:pt x="2923655" y="3110458"/>
                </a:lnTo>
                <a:lnTo>
                  <a:pt x="3202545" y="3096689"/>
                </a:lnTo>
                <a:lnTo>
                  <a:pt x="3202545" y="0"/>
                </a:lnTo>
                <a:close/>
              </a:path>
            </a:pathLst>
          </a:custGeom>
          <a:solidFill>
            <a:srgbClr val="D2D59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 txBox="1"/>
          <p:nvPr/>
        </p:nvSpPr>
        <p:spPr>
          <a:xfrm>
            <a:off x="11142026" y="546100"/>
            <a:ext cx="29591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" dirty="0">
                <a:solidFill>
                  <a:srgbClr val="1F2C8F"/>
                </a:solidFill>
                <a:latin typeface="Arial Black"/>
                <a:cs typeface="Arial Black"/>
              </a:rPr>
              <a:t>15</a:t>
            </a:r>
            <a:endParaRPr sz="160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989453" y="0"/>
            <a:ext cx="3202940" cy="3438525"/>
          </a:xfrm>
          <a:custGeom>
            <a:avLst/>
            <a:gdLst/>
            <a:ahLst/>
            <a:cxnLst/>
            <a:rect l="l" t="t" r="r" b="b"/>
            <a:pathLst>
              <a:path w="3202940" h="3438525">
                <a:moveTo>
                  <a:pt x="3202546" y="0"/>
                </a:moveTo>
                <a:lnTo>
                  <a:pt x="3152396" y="0"/>
                </a:lnTo>
                <a:lnTo>
                  <a:pt x="3082686" y="3539"/>
                </a:lnTo>
                <a:lnTo>
                  <a:pt x="3035127" y="8732"/>
                </a:lnTo>
                <a:lnTo>
                  <a:pt x="2987766" y="14573"/>
                </a:lnTo>
                <a:lnTo>
                  <a:pt x="2940605" y="21058"/>
                </a:lnTo>
                <a:lnTo>
                  <a:pt x="2893649" y="28184"/>
                </a:lnTo>
                <a:lnTo>
                  <a:pt x="2846904" y="35944"/>
                </a:lnTo>
                <a:lnTo>
                  <a:pt x="2800373" y="44335"/>
                </a:lnTo>
                <a:lnTo>
                  <a:pt x="2754062" y="53353"/>
                </a:lnTo>
                <a:lnTo>
                  <a:pt x="2707974" y="62992"/>
                </a:lnTo>
                <a:lnTo>
                  <a:pt x="2662113" y="73248"/>
                </a:lnTo>
                <a:lnTo>
                  <a:pt x="2616486" y="84116"/>
                </a:lnTo>
                <a:lnTo>
                  <a:pt x="2571095" y="95593"/>
                </a:lnTo>
                <a:lnTo>
                  <a:pt x="2525946" y="107673"/>
                </a:lnTo>
                <a:lnTo>
                  <a:pt x="2481043" y="120352"/>
                </a:lnTo>
                <a:lnTo>
                  <a:pt x="2436390" y="133626"/>
                </a:lnTo>
                <a:lnTo>
                  <a:pt x="2391993" y="147490"/>
                </a:lnTo>
                <a:lnTo>
                  <a:pt x="2347855" y="161939"/>
                </a:lnTo>
                <a:lnTo>
                  <a:pt x="2303981" y="176969"/>
                </a:lnTo>
                <a:lnTo>
                  <a:pt x="2260375" y="192575"/>
                </a:lnTo>
                <a:lnTo>
                  <a:pt x="2217042" y="208753"/>
                </a:lnTo>
                <a:lnTo>
                  <a:pt x="2173987" y="225499"/>
                </a:lnTo>
                <a:lnTo>
                  <a:pt x="2131214" y="242807"/>
                </a:lnTo>
                <a:lnTo>
                  <a:pt x="2088728" y="260674"/>
                </a:lnTo>
                <a:lnTo>
                  <a:pt x="2046532" y="279094"/>
                </a:lnTo>
                <a:lnTo>
                  <a:pt x="2004632" y="298064"/>
                </a:lnTo>
                <a:lnTo>
                  <a:pt x="1963032" y="317579"/>
                </a:lnTo>
                <a:lnTo>
                  <a:pt x="1921737" y="337633"/>
                </a:lnTo>
                <a:lnTo>
                  <a:pt x="1880750" y="358224"/>
                </a:lnTo>
                <a:lnTo>
                  <a:pt x="1840077" y="379345"/>
                </a:lnTo>
                <a:lnTo>
                  <a:pt x="1799722" y="400993"/>
                </a:lnTo>
                <a:lnTo>
                  <a:pt x="1759689" y="423163"/>
                </a:lnTo>
                <a:lnTo>
                  <a:pt x="1719984" y="445851"/>
                </a:lnTo>
                <a:lnTo>
                  <a:pt x="1680610" y="469052"/>
                </a:lnTo>
                <a:lnTo>
                  <a:pt x="1641571" y="492761"/>
                </a:lnTo>
                <a:lnTo>
                  <a:pt x="1602874" y="516975"/>
                </a:lnTo>
                <a:lnTo>
                  <a:pt x="1564521" y="541688"/>
                </a:lnTo>
                <a:lnTo>
                  <a:pt x="1526518" y="566896"/>
                </a:lnTo>
                <a:lnTo>
                  <a:pt x="1488869" y="592594"/>
                </a:lnTo>
                <a:lnTo>
                  <a:pt x="1451578" y="618778"/>
                </a:lnTo>
                <a:lnTo>
                  <a:pt x="1414650" y="645444"/>
                </a:lnTo>
                <a:lnTo>
                  <a:pt x="1378090" y="672586"/>
                </a:lnTo>
                <a:lnTo>
                  <a:pt x="1341902" y="700201"/>
                </a:lnTo>
                <a:lnTo>
                  <a:pt x="1306090" y="728284"/>
                </a:lnTo>
                <a:lnTo>
                  <a:pt x="1270659" y="756830"/>
                </a:lnTo>
                <a:lnTo>
                  <a:pt x="1235614" y="785835"/>
                </a:lnTo>
                <a:lnTo>
                  <a:pt x="1200958" y="815294"/>
                </a:lnTo>
                <a:lnTo>
                  <a:pt x="1166697" y="845202"/>
                </a:lnTo>
                <a:lnTo>
                  <a:pt x="1132835" y="875556"/>
                </a:lnTo>
                <a:lnTo>
                  <a:pt x="1099377" y="906351"/>
                </a:lnTo>
                <a:lnTo>
                  <a:pt x="1066326" y="937582"/>
                </a:lnTo>
                <a:lnTo>
                  <a:pt x="1033688" y="969244"/>
                </a:lnTo>
                <a:lnTo>
                  <a:pt x="1001467" y="1001334"/>
                </a:lnTo>
                <a:lnTo>
                  <a:pt x="969667" y="1033846"/>
                </a:lnTo>
                <a:lnTo>
                  <a:pt x="938294" y="1066776"/>
                </a:lnTo>
                <a:lnTo>
                  <a:pt x="907350" y="1100120"/>
                </a:lnTo>
                <a:lnTo>
                  <a:pt x="876842" y="1133873"/>
                </a:lnTo>
                <a:lnTo>
                  <a:pt x="846773" y="1168030"/>
                </a:lnTo>
                <a:lnTo>
                  <a:pt x="817148" y="1202587"/>
                </a:lnTo>
                <a:lnTo>
                  <a:pt x="787972" y="1237540"/>
                </a:lnTo>
                <a:lnTo>
                  <a:pt x="759248" y="1272884"/>
                </a:lnTo>
                <a:lnTo>
                  <a:pt x="730982" y="1308614"/>
                </a:lnTo>
                <a:lnTo>
                  <a:pt x="703178" y="1344725"/>
                </a:lnTo>
                <a:lnTo>
                  <a:pt x="675840" y="1381215"/>
                </a:lnTo>
                <a:lnTo>
                  <a:pt x="648974" y="1418077"/>
                </a:lnTo>
                <a:lnTo>
                  <a:pt x="622582" y="1455307"/>
                </a:lnTo>
                <a:lnTo>
                  <a:pt x="596671" y="1492901"/>
                </a:lnTo>
                <a:lnTo>
                  <a:pt x="571244" y="1530855"/>
                </a:lnTo>
                <a:lnTo>
                  <a:pt x="546306" y="1569163"/>
                </a:lnTo>
                <a:lnTo>
                  <a:pt x="521861" y="1607821"/>
                </a:lnTo>
                <a:lnTo>
                  <a:pt x="497915" y="1646825"/>
                </a:lnTo>
                <a:lnTo>
                  <a:pt x="474471" y="1686171"/>
                </a:lnTo>
                <a:lnTo>
                  <a:pt x="451533" y="1725853"/>
                </a:lnTo>
                <a:lnTo>
                  <a:pt x="429108" y="1765867"/>
                </a:lnTo>
                <a:lnTo>
                  <a:pt x="407198" y="1806208"/>
                </a:lnTo>
                <a:lnTo>
                  <a:pt x="385808" y="1846873"/>
                </a:lnTo>
                <a:lnTo>
                  <a:pt x="364944" y="1887856"/>
                </a:lnTo>
                <a:lnTo>
                  <a:pt x="344609" y="1929153"/>
                </a:lnTo>
                <a:lnTo>
                  <a:pt x="324807" y="1970760"/>
                </a:lnTo>
                <a:lnTo>
                  <a:pt x="305545" y="2012672"/>
                </a:lnTo>
                <a:lnTo>
                  <a:pt x="286825" y="2054884"/>
                </a:lnTo>
                <a:lnTo>
                  <a:pt x="268652" y="2097392"/>
                </a:lnTo>
                <a:lnTo>
                  <a:pt x="251032" y="2140192"/>
                </a:lnTo>
                <a:lnTo>
                  <a:pt x="233968" y="2183278"/>
                </a:lnTo>
                <a:lnTo>
                  <a:pt x="217464" y="2226647"/>
                </a:lnTo>
                <a:lnTo>
                  <a:pt x="201527" y="2270294"/>
                </a:lnTo>
                <a:lnTo>
                  <a:pt x="186159" y="2314214"/>
                </a:lnTo>
                <a:lnTo>
                  <a:pt x="171365" y="2358402"/>
                </a:lnTo>
                <a:lnTo>
                  <a:pt x="157151" y="2402855"/>
                </a:lnTo>
                <a:lnTo>
                  <a:pt x="143520" y="2447568"/>
                </a:lnTo>
                <a:lnTo>
                  <a:pt x="130476" y="2492536"/>
                </a:lnTo>
                <a:lnTo>
                  <a:pt x="118026" y="2537755"/>
                </a:lnTo>
                <a:lnTo>
                  <a:pt x="106172" y="2583220"/>
                </a:lnTo>
                <a:lnTo>
                  <a:pt x="94919" y="2628926"/>
                </a:lnTo>
                <a:lnTo>
                  <a:pt x="84272" y="2674870"/>
                </a:lnTo>
                <a:lnTo>
                  <a:pt x="74236" y="2721046"/>
                </a:lnTo>
                <a:lnTo>
                  <a:pt x="64815" y="2767450"/>
                </a:lnTo>
                <a:lnTo>
                  <a:pt x="56013" y="2814078"/>
                </a:lnTo>
                <a:lnTo>
                  <a:pt x="47835" y="2860925"/>
                </a:lnTo>
                <a:lnTo>
                  <a:pt x="40285" y="2907986"/>
                </a:lnTo>
                <a:lnTo>
                  <a:pt x="33368" y="2955258"/>
                </a:lnTo>
                <a:lnTo>
                  <a:pt x="27089" y="3002735"/>
                </a:lnTo>
                <a:lnTo>
                  <a:pt x="21452" y="3050412"/>
                </a:lnTo>
                <a:lnTo>
                  <a:pt x="16461" y="3098287"/>
                </a:lnTo>
                <a:lnTo>
                  <a:pt x="12120" y="3146353"/>
                </a:lnTo>
                <a:lnTo>
                  <a:pt x="8435" y="3194606"/>
                </a:lnTo>
                <a:lnTo>
                  <a:pt x="5411" y="3243043"/>
                </a:lnTo>
                <a:lnTo>
                  <a:pt x="3050" y="3291657"/>
                </a:lnTo>
                <a:lnTo>
                  <a:pt x="1358" y="3340446"/>
                </a:lnTo>
                <a:lnTo>
                  <a:pt x="340" y="3389403"/>
                </a:lnTo>
                <a:lnTo>
                  <a:pt x="0" y="3438526"/>
                </a:lnTo>
                <a:lnTo>
                  <a:pt x="3202546" y="3438526"/>
                </a:lnTo>
                <a:lnTo>
                  <a:pt x="3202546" y="0"/>
                </a:lnTo>
                <a:close/>
              </a:path>
            </a:pathLst>
          </a:custGeom>
          <a:solidFill>
            <a:srgbClr val="F5CD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5331731"/>
            <a:ext cx="2128520" cy="1526540"/>
          </a:xfrm>
          <a:custGeom>
            <a:avLst/>
            <a:gdLst/>
            <a:ahLst/>
            <a:cxnLst/>
            <a:rect l="l" t="t" r="r" b="b"/>
            <a:pathLst>
              <a:path w="2128520" h="1526540">
                <a:moveTo>
                  <a:pt x="0" y="0"/>
                </a:moveTo>
                <a:lnTo>
                  <a:pt x="0" y="1526268"/>
                </a:lnTo>
                <a:lnTo>
                  <a:pt x="2128329" y="1526268"/>
                </a:lnTo>
                <a:lnTo>
                  <a:pt x="2078843" y="1391067"/>
                </a:lnTo>
                <a:lnTo>
                  <a:pt x="2059876" y="1347503"/>
                </a:lnTo>
                <a:lnTo>
                  <a:pt x="2040032" y="1304417"/>
                </a:lnTo>
                <a:lnTo>
                  <a:pt x="2019323" y="1261820"/>
                </a:lnTo>
                <a:lnTo>
                  <a:pt x="1997761" y="1219724"/>
                </a:lnTo>
                <a:lnTo>
                  <a:pt x="1975356" y="1178139"/>
                </a:lnTo>
                <a:lnTo>
                  <a:pt x="1952121" y="1137077"/>
                </a:lnTo>
                <a:lnTo>
                  <a:pt x="1928066" y="1096549"/>
                </a:lnTo>
                <a:lnTo>
                  <a:pt x="1903202" y="1056567"/>
                </a:lnTo>
                <a:lnTo>
                  <a:pt x="1877542" y="1017142"/>
                </a:lnTo>
                <a:lnTo>
                  <a:pt x="1851095" y="978284"/>
                </a:lnTo>
                <a:lnTo>
                  <a:pt x="1823874" y="940006"/>
                </a:lnTo>
                <a:lnTo>
                  <a:pt x="1795890" y="902319"/>
                </a:lnTo>
                <a:lnTo>
                  <a:pt x="1767153" y="865233"/>
                </a:lnTo>
                <a:lnTo>
                  <a:pt x="1737676" y="828761"/>
                </a:lnTo>
                <a:lnTo>
                  <a:pt x="1707469" y="792912"/>
                </a:lnTo>
                <a:lnTo>
                  <a:pt x="1676544" y="757700"/>
                </a:lnTo>
                <a:lnTo>
                  <a:pt x="1644911" y="723134"/>
                </a:lnTo>
                <a:lnTo>
                  <a:pt x="1612584" y="689227"/>
                </a:lnTo>
                <a:lnTo>
                  <a:pt x="1579571" y="655989"/>
                </a:lnTo>
                <a:lnTo>
                  <a:pt x="1545886" y="623431"/>
                </a:lnTo>
                <a:lnTo>
                  <a:pt x="1511538" y="591566"/>
                </a:lnTo>
                <a:lnTo>
                  <a:pt x="1476540" y="560404"/>
                </a:lnTo>
                <a:lnTo>
                  <a:pt x="1440902" y="529956"/>
                </a:lnTo>
                <a:lnTo>
                  <a:pt x="1404637" y="500234"/>
                </a:lnTo>
                <a:lnTo>
                  <a:pt x="1367754" y="471250"/>
                </a:lnTo>
                <a:lnTo>
                  <a:pt x="1330266" y="443013"/>
                </a:lnTo>
                <a:lnTo>
                  <a:pt x="1292183" y="415536"/>
                </a:lnTo>
                <a:lnTo>
                  <a:pt x="1253518" y="388830"/>
                </a:lnTo>
                <a:lnTo>
                  <a:pt x="1214281" y="362907"/>
                </a:lnTo>
                <a:lnTo>
                  <a:pt x="1174483" y="337776"/>
                </a:lnTo>
                <a:lnTo>
                  <a:pt x="1134136" y="313450"/>
                </a:lnTo>
                <a:lnTo>
                  <a:pt x="1093251" y="289940"/>
                </a:lnTo>
                <a:lnTo>
                  <a:pt x="1051839" y="267258"/>
                </a:lnTo>
                <a:lnTo>
                  <a:pt x="1009912" y="245414"/>
                </a:lnTo>
                <a:lnTo>
                  <a:pt x="967480" y="224419"/>
                </a:lnTo>
                <a:lnTo>
                  <a:pt x="924556" y="204286"/>
                </a:lnTo>
                <a:lnTo>
                  <a:pt x="881150" y="185025"/>
                </a:lnTo>
                <a:lnTo>
                  <a:pt x="837274" y="166647"/>
                </a:lnTo>
                <a:lnTo>
                  <a:pt x="792938" y="149164"/>
                </a:lnTo>
                <a:lnTo>
                  <a:pt x="748155" y="132587"/>
                </a:lnTo>
                <a:lnTo>
                  <a:pt x="702935" y="116928"/>
                </a:lnTo>
                <a:lnTo>
                  <a:pt x="657290" y="102197"/>
                </a:lnTo>
                <a:lnTo>
                  <a:pt x="611231" y="88406"/>
                </a:lnTo>
                <a:lnTo>
                  <a:pt x="564769" y="75567"/>
                </a:lnTo>
                <a:lnTo>
                  <a:pt x="517916" y="63689"/>
                </a:lnTo>
                <a:lnTo>
                  <a:pt x="470682" y="52786"/>
                </a:lnTo>
                <a:lnTo>
                  <a:pt x="423080" y="42867"/>
                </a:lnTo>
                <a:lnTo>
                  <a:pt x="375120" y="33945"/>
                </a:lnTo>
                <a:lnTo>
                  <a:pt x="326813" y="26030"/>
                </a:lnTo>
                <a:lnTo>
                  <a:pt x="278171" y="19134"/>
                </a:lnTo>
                <a:lnTo>
                  <a:pt x="229206" y="13267"/>
                </a:lnTo>
                <a:lnTo>
                  <a:pt x="179927" y="8443"/>
                </a:lnTo>
                <a:lnTo>
                  <a:pt x="130348" y="4670"/>
                </a:lnTo>
                <a:lnTo>
                  <a:pt x="80478" y="1962"/>
                </a:lnTo>
                <a:lnTo>
                  <a:pt x="30330" y="329"/>
                </a:lnTo>
                <a:lnTo>
                  <a:pt x="0" y="0"/>
                </a:lnTo>
                <a:close/>
              </a:path>
            </a:pathLst>
          </a:custGeom>
          <a:solidFill>
            <a:srgbClr val="D2D592">
              <a:alpha val="501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991343" y="1246632"/>
            <a:ext cx="2200655" cy="2203704"/>
          </a:xfrm>
          <a:prstGeom prst="rect">
            <a:avLst/>
          </a:prstGeom>
        </p:spPr>
      </p:pic>
      <p:sp>
        <p:nvSpPr>
          <p:cNvPr id="5" name="object 5"/>
          <p:cNvSpPr/>
          <p:nvPr/>
        </p:nvSpPr>
        <p:spPr>
          <a:xfrm>
            <a:off x="1540428" y="6470487"/>
            <a:ext cx="775335" cy="387985"/>
          </a:xfrm>
          <a:custGeom>
            <a:avLst/>
            <a:gdLst/>
            <a:ahLst/>
            <a:cxnLst/>
            <a:rect l="l" t="t" r="r" b="b"/>
            <a:pathLst>
              <a:path w="775335" h="387984">
                <a:moveTo>
                  <a:pt x="387510" y="0"/>
                </a:moveTo>
                <a:lnTo>
                  <a:pt x="338901" y="3019"/>
                </a:lnTo>
                <a:lnTo>
                  <a:pt x="292094" y="11834"/>
                </a:lnTo>
                <a:lnTo>
                  <a:pt x="247452" y="26083"/>
                </a:lnTo>
                <a:lnTo>
                  <a:pt x="205339" y="45402"/>
                </a:lnTo>
                <a:lnTo>
                  <a:pt x="166116" y="69428"/>
                </a:lnTo>
                <a:lnTo>
                  <a:pt x="130148" y="97798"/>
                </a:lnTo>
                <a:lnTo>
                  <a:pt x="97797" y="130149"/>
                </a:lnTo>
                <a:lnTo>
                  <a:pt x="69427" y="166117"/>
                </a:lnTo>
                <a:lnTo>
                  <a:pt x="45401" y="205339"/>
                </a:lnTo>
                <a:lnTo>
                  <a:pt x="26082" y="247453"/>
                </a:lnTo>
                <a:lnTo>
                  <a:pt x="11833" y="292095"/>
                </a:lnTo>
                <a:lnTo>
                  <a:pt x="3017" y="338902"/>
                </a:lnTo>
                <a:lnTo>
                  <a:pt x="0" y="387513"/>
                </a:lnTo>
                <a:lnTo>
                  <a:pt x="775020" y="387511"/>
                </a:lnTo>
                <a:lnTo>
                  <a:pt x="772000" y="338902"/>
                </a:lnTo>
                <a:lnTo>
                  <a:pt x="763185" y="292095"/>
                </a:lnTo>
                <a:lnTo>
                  <a:pt x="748936" y="247453"/>
                </a:lnTo>
                <a:lnTo>
                  <a:pt x="729617" y="205339"/>
                </a:lnTo>
                <a:lnTo>
                  <a:pt x="705591" y="166117"/>
                </a:lnTo>
                <a:lnTo>
                  <a:pt x="677221" y="130149"/>
                </a:lnTo>
                <a:lnTo>
                  <a:pt x="644871" y="97798"/>
                </a:lnTo>
                <a:lnTo>
                  <a:pt x="608903" y="69428"/>
                </a:lnTo>
                <a:lnTo>
                  <a:pt x="569680" y="45402"/>
                </a:lnTo>
                <a:lnTo>
                  <a:pt x="527567" y="26083"/>
                </a:lnTo>
                <a:lnTo>
                  <a:pt x="482925" y="11834"/>
                </a:lnTo>
                <a:lnTo>
                  <a:pt x="436118" y="3019"/>
                </a:lnTo>
                <a:lnTo>
                  <a:pt x="387510" y="0"/>
                </a:lnTo>
                <a:close/>
              </a:path>
            </a:pathLst>
          </a:custGeom>
          <a:solidFill>
            <a:srgbClr val="1F2C8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93139" y="1266952"/>
            <a:ext cx="6998970" cy="44818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just">
              <a:lnSpc>
                <a:spcPct val="140000"/>
              </a:lnSpc>
              <a:spcBef>
                <a:spcPts val="100"/>
              </a:spcBef>
            </a:pPr>
            <a:r>
              <a:rPr sz="1900" dirty="0">
                <a:latin typeface="Times New Roman"/>
                <a:cs typeface="Times New Roman"/>
              </a:rPr>
              <a:t>A</a:t>
            </a:r>
            <a:r>
              <a:rPr sz="1900" spc="5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few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other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examples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will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enhance</a:t>
            </a:r>
            <a:r>
              <a:rPr sz="1900" dirty="0">
                <a:latin typeface="Times New Roman"/>
                <a:cs typeface="Times New Roman"/>
              </a:rPr>
              <a:t> your</a:t>
            </a:r>
            <a:r>
              <a:rPr sz="1900" spc="5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understanding</a:t>
            </a:r>
            <a:r>
              <a:rPr sz="1900" dirty="0">
                <a:latin typeface="Times New Roman"/>
                <a:cs typeface="Times New Roman"/>
              </a:rPr>
              <a:t> of</a:t>
            </a:r>
            <a:r>
              <a:rPr sz="1900" spc="5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ordinal 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measurement.</a:t>
            </a:r>
            <a:endParaRPr sz="1900">
              <a:latin typeface="Times New Roman"/>
              <a:cs typeface="Times New Roman"/>
            </a:endParaRPr>
          </a:p>
          <a:p>
            <a:pPr marL="355600" marR="5080" indent="-342900" algn="just">
              <a:lnSpc>
                <a:spcPct val="140400"/>
              </a:lnSpc>
              <a:spcBef>
                <a:spcPts val="15"/>
              </a:spcBef>
              <a:buFont typeface="Arial MT"/>
              <a:buChar char="▪"/>
              <a:tabLst>
                <a:tab pos="355600" algn="l"/>
              </a:tabLst>
            </a:pPr>
            <a:r>
              <a:rPr sz="1900" dirty="0">
                <a:latin typeface="Times New Roman"/>
                <a:cs typeface="Times New Roman"/>
              </a:rPr>
              <a:t>A </a:t>
            </a:r>
            <a:r>
              <a:rPr sz="1900" spc="-5" dirty="0">
                <a:latin typeface="Times New Roman"/>
                <a:cs typeface="Times New Roman"/>
              </a:rPr>
              <a:t>survey may have </a:t>
            </a:r>
            <a:r>
              <a:rPr sz="1900" dirty="0">
                <a:latin typeface="Times New Roman"/>
                <a:cs typeface="Times New Roman"/>
              </a:rPr>
              <a:t>a </a:t>
            </a:r>
            <a:r>
              <a:rPr sz="1900" spc="-5" dirty="0">
                <a:latin typeface="Times New Roman"/>
                <a:cs typeface="Times New Roman"/>
              </a:rPr>
              <a:t>question “how frequently </a:t>
            </a:r>
            <a:r>
              <a:rPr sz="1900" dirty="0">
                <a:latin typeface="Times New Roman"/>
                <a:cs typeface="Times New Roman"/>
              </a:rPr>
              <a:t>do you </a:t>
            </a:r>
            <a:r>
              <a:rPr sz="1900" spc="-5" dirty="0">
                <a:latin typeface="Times New Roman"/>
                <a:cs typeface="Times New Roman"/>
              </a:rPr>
              <a:t>get </a:t>
            </a:r>
            <a:r>
              <a:rPr sz="1900" dirty="0">
                <a:latin typeface="Times New Roman"/>
                <a:cs typeface="Times New Roman"/>
              </a:rPr>
              <a:t>your </a:t>
            </a:r>
            <a:r>
              <a:rPr sz="1900" spc="-10" dirty="0">
                <a:latin typeface="Times New Roman"/>
                <a:cs typeface="Times New Roman"/>
              </a:rPr>
              <a:t>car </a:t>
            </a:r>
            <a:r>
              <a:rPr sz="1900" spc="-5" dirty="0">
                <a:latin typeface="Times New Roman"/>
                <a:cs typeface="Times New Roman"/>
              </a:rPr>
              <a:t> repaired” </a:t>
            </a:r>
            <a:r>
              <a:rPr sz="1900" dirty="0">
                <a:latin typeface="Times New Roman"/>
                <a:cs typeface="Times New Roman"/>
              </a:rPr>
              <a:t>The </a:t>
            </a:r>
            <a:r>
              <a:rPr sz="1900" spc="-5" dirty="0">
                <a:latin typeface="Times New Roman"/>
                <a:cs typeface="Times New Roman"/>
              </a:rPr>
              <a:t>responses to this question may take the </a:t>
            </a:r>
            <a:r>
              <a:rPr sz="1900" dirty="0">
                <a:latin typeface="Times New Roman"/>
                <a:cs typeface="Times New Roman"/>
              </a:rPr>
              <a:t>form of a </a:t>
            </a:r>
            <a:r>
              <a:rPr sz="1900" spc="5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Likert scale where; </a:t>
            </a:r>
            <a:r>
              <a:rPr sz="1900" b="1" dirty="0">
                <a:latin typeface="Times New Roman"/>
                <a:cs typeface="Times New Roman"/>
              </a:rPr>
              <a:t>1= Not at </a:t>
            </a:r>
            <a:r>
              <a:rPr sz="1900" b="1" spc="-5" dirty="0">
                <a:latin typeface="Times New Roman"/>
                <a:cs typeface="Times New Roman"/>
              </a:rPr>
              <a:t>all, </a:t>
            </a:r>
            <a:r>
              <a:rPr sz="1900" b="1" dirty="0">
                <a:latin typeface="Times New Roman"/>
                <a:cs typeface="Times New Roman"/>
              </a:rPr>
              <a:t>2=Not </a:t>
            </a:r>
            <a:r>
              <a:rPr sz="1900" b="1" spc="-5" dirty="0">
                <a:latin typeface="Times New Roman"/>
                <a:cs typeface="Times New Roman"/>
              </a:rPr>
              <a:t>Often, 3=Often, </a:t>
            </a:r>
            <a:r>
              <a:rPr sz="1900" b="1" spc="-35" dirty="0">
                <a:latin typeface="Times New Roman"/>
                <a:cs typeface="Times New Roman"/>
              </a:rPr>
              <a:t>4=Very </a:t>
            </a:r>
            <a:r>
              <a:rPr sz="1900" b="1" spc="-30" dirty="0">
                <a:latin typeface="Times New Roman"/>
                <a:cs typeface="Times New Roman"/>
              </a:rPr>
              <a:t> </a:t>
            </a:r>
            <a:r>
              <a:rPr sz="1900" b="1" spc="-5" dirty="0">
                <a:latin typeface="Times New Roman"/>
                <a:cs typeface="Times New Roman"/>
              </a:rPr>
              <a:t>often</a:t>
            </a:r>
            <a:endParaRPr sz="1900">
              <a:latin typeface="Times New Roman"/>
              <a:cs typeface="Times New Roman"/>
            </a:endParaRPr>
          </a:p>
          <a:p>
            <a:pPr marL="355600" marR="5080" indent="-342900" algn="just">
              <a:lnSpc>
                <a:spcPts val="3190"/>
              </a:lnSpc>
              <a:spcBef>
                <a:spcPts val="160"/>
              </a:spcBef>
              <a:buFont typeface="Arial MT"/>
              <a:buChar char="▪"/>
              <a:tabLst>
                <a:tab pos="355600" algn="l"/>
              </a:tabLst>
            </a:pPr>
            <a:r>
              <a:rPr sz="1900" dirty="0">
                <a:latin typeface="Times New Roman"/>
                <a:cs typeface="Times New Roman"/>
              </a:rPr>
              <a:t>A </a:t>
            </a:r>
            <a:r>
              <a:rPr sz="1900" spc="-10" dirty="0">
                <a:latin typeface="Times New Roman"/>
                <a:cs typeface="Times New Roman"/>
              </a:rPr>
              <a:t>technology </a:t>
            </a:r>
            <a:r>
              <a:rPr sz="1900" spc="-5" dirty="0">
                <a:latin typeface="Times New Roman"/>
                <a:cs typeface="Times New Roman"/>
              </a:rPr>
              <a:t>firm </a:t>
            </a:r>
            <a:r>
              <a:rPr sz="1900" spc="-10" dirty="0">
                <a:latin typeface="Times New Roman"/>
                <a:cs typeface="Times New Roman"/>
              </a:rPr>
              <a:t>deals </a:t>
            </a:r>
            <a:r>
              <a:rPr sz="1900" spc="-5" dirty="0">
                <a:latin typeface="Times New Roman"/>
                <a:cs typeface="Times New Roman"/>
              </a:rPr>
              <a:t>in five laptop brands </a:t>
            </a:r>
            <a:r>
              <a:rPr sz="1900" spc="-10" dirty="0">
                <a:latin typeface="Times New Roman"/>
                <a:cs typeface="Times New Roman"/>
              </a:rPr>
              <a:t>namely: </a:t>
            </a:r>
            <a:r>
              <a:rPr sz="1900" spc="-20" dirty="0">
                <a:latin typeface="Times New Roman"/>
                <a:cs typeface="Times New Roman"/>
              </a:rPr>
              <a:t>Acer, </a:t>
            </a:r>
            <a:r>
              <a:rPr sz="1900" spc="-5" dirty="0">
                <a:latin typeface="Times New Roman"/>
                <a:cs typeface="Times New Roman"/>
              </a:rPr>
              <a:t>Lenovo, </a:t>
            </a:r>
            <a:r>
              <a:rPr sz="1900" spc="-459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Dell, Apple and </a:t>
            </a:r>
            <a:r>
              <a:rPr sz="1900" spc="-70" dirty="0">
                <a:latin typeface="Times New Roman"/>
                <a:cs typeface="Times New Roman"/>
              </a:rPr>
              <a:t>HP.</a:t>
            </a:r>
            <a:r>
              <a:rPr sz="1900" spc="-65" dirty="0">
                <a:latin typeface="Times New Roman"/>
                <a:cs typeface="Times New Roman"/>
              </a:rPr>
              <a:t> </a:t>
            </a:r>
            <a:r>
              <a:rPr sz="1900" dirty="0">
                <a:latin typeface="Times New Roman"/>
                <a:cs typeface="Times New Roman"/>
              </a:rPr>
              <a:t>The </a:t>
            </a:r>
            <a:r>
              <a:rPr sz="1900" spc="-5" dirty="0">
                <a:latin typeface="Times New Roman"/>
                <a:cs typeface="Times New Roman"/>
              </a:rPr>
              <a:t>marketing manager </a:t>
            </a:r>
            <a:r>
              <a:rPr sz="1900" dirty="0">
                <a:latin typeface="Times New Roman"/>
                <a:cs typeface="Times New Roman"/>
              </a:rPr>
              <a:t>of </a:t>
            </a:r>
            <a:r>
              <a:rPr sz="1900" spc="-5" dirty="0">
                <a:latin typeface="Times New Roman"/>
                <a:cs typeface="Times New Roman"/>
              </a:rPr>
              <a:t>the firm wishes to 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conduct</a:t>
            </a:r>
            <a:r>
              <a:rPr sz="1900" spc="165" dirty="0">
                <a:latin typeface="Times New Roman"/>
                <a:cs typeface="Times New Roman"/>
              </a:rPr>
              <a:t> </a:t>
            </a:r>
            <a:r>
              <a:rPr sz="1900" dirty="0">
                <a:latin typeface="Times New Roman"/>
                <a:cs typeface="Times New Roman"/>
              </a:rPr>
              <a:t>a</a:t>
            </a:r>
            <a:r>
              <a:rPr sz="1900" spc="165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survey</a:t>
            </a:r>
            <a:r>
              <a:rPr sz="1900" spc="17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to</a:t>
            </a:r>
            <a:r>
              <a:rPr sz="1900" spc="17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understand</a:t>
            </a:r>
            <a:r>
              <a:rPr sz="1900" spc="17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which</a:t>
            </a:r>
            <a:r>
              <a:rPr sz="1900" spc="17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laptop</a:t>
            </a:r>
            <a:r>
              <a:rPr sz="1900" spc="17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brand</a:t>
            </a:r>
            <a:r>
              <a:rPr sz="1900" spc="170" dirty="0">
                <a:latin typeface="Times New Roman"/>
                <a:cs typeface="Times New Roman"/>
              </a:rPr>
              <a:t> </a:t>
            </a:r>
            <a:r>
              <a:rPr sz="1900" dirty="0">
                <a:latin typeface="Times New Roman"/>
                <a:cs typeface="Times New Roman"/>
              </a:rPr>
              <a:t>do</a:t>
            </a:r>
            <a:r>
              <a:rPr sz="1900" spc="17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their</a:t>
            </a:r>
            <a:r>
              <a:rPr sz="1900" spc="175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clients</a:t>
            </a:r>
            <a:endParaRPr sz="1900">
              <a:latin typeface="Times New Roman"/>
              <a:cs typeface="Times New Roman"/>
            </a:endParaRPr>
          </a:p>
          <a:p>
            <a:pPr marL="355600" marR="5080" algn="just">
              <a:lnSpc>
                <a:spcPts val="3190"/>
              </a:lnSpc>
            </a:pPr>
            <a:r>
              <a:rPr sz="1900" spc="-20" dirty="0">
                <a:latin typeface="Times New Roman"/>
                <a:cs typeface="Times New Roman"/>
              </a:rPr>
              <a:t>prefer. </a:t>
            </a:r>
            <a:r>
              <a:rPr sz="1900" dirty="0">
                <a:latin typeface="Times New Roman"/>
                <a:cs typeface="Times New Roman"/>
              </a:rPr>
              <a:t>The </a:t>
            </a:r>
            <a:r>
              <a:rPr sz="1900" spc="-5" dirty="0">
                <a:latin typeface="Times New Roman"/>
                <a:cs typeface="Times New Roman"/>
              </a:rPr>
              <a:t>manager</a:t>
            </a:r>
            <a:r>
              <a:rPr sz="1900" spc="465" dirty="0">
                <a:latin typeface="Times New Roman"/>
                <a:cs typeface="Times New Roman"/>
              </a:rPr>
              <a:t> </a:t>
            </a:r>
            <a:r>
              <a:rPr sz="1900" spc="470" dirty="0">
                <a:latin typeface="Times New Roman"/>
                <a:cs typeface="Times New Roman"/>
              </a:rPr>
              <a:t> </a:t>
            </a:r>
            <a:r>
              <a:rPr sz="1900" spc="-10" dirty="0">
                <a:latin typeface="Times New Roman"/>
                <a:cs typeface="Times New Roman"/>
              </a:rPr>
              <a:t>can </a:t>
            </a:r>
            <a:r>
              <a:rPr sz="1900" spc="-5" dirty="0">
                <a:latin typeface="Times New Roman"/>
                <a:cs typeface="Times New Roman"/>
              </a:rPr>
              <a:t>use an ordinal scale to rate the clients 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order</a:t>
            </a:r>
            <a:r>
              <a:rPr sz="1900" dirty="0">
                <a:latin typeface="Times New Roman"/>
                <a:cs typeface="Times New Roman"/>
              </a:rPr>
              <a:t> of </a:t>
            </a:r>
            <a:r>
              <a:rPr sz="1900" spc="-5" dirty="0">
                <a:latin typeface="Times New Roman"/>
                <a:cs typeface="Times New Roman"/>
              </a:rPr>
              <a:t>preference.</a:t>
            </a:r>
            <a:endParaRPr sz="19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989453" y="0"/>
            <a:ext cx="3202940" cy="3438525"/>
          </a:xfrm>
          <a:custGeom>
            <a:avLst/>
            <a:gdLst/>
            <a:ahLst/>
            <a:cxnLst/>
            <a:rect l="l" t="t" r="r" b="b"/>
            <a:pathLst>
              <a:path w="3202940" h="3438525">
                <a:moveTo>
                  <a:pt x="3202546" y="0"/>
                </a:moveTo>
                <a:lnTo>
                  <a:pt x="3152396" y="0"/>
                </a:lnTo>
                <a:lnTo>
                  <a:pt x="3082686" y="3539"/>
                </a:lnTo>
                <a:lnTo>
                  <a:pt x="3035127" y="8732"/>
                </a:lnTo>
                <a:lnTo>
                  <a:pt x="2987766" y="14573"/>
                </a:lnTo>
                <a:lnTo>
                  <a:pt x="2940605" y="21058"/>
                </a:lnTo>
                <a:lnTo>
                  <a:pt x="2893649" y="28184"/>
                </a:lnTo>
                <a:lnTo>
                  <a:pt x="2846904" y="35944"/>
                </a:lnTo>
                <a:lnTo>
                  <a:pt x="2800373" y="44335"/>
                </a:lnTo>
                <a:lnTo>
                  <a:pt x="2754062" y="53353"/>
                </a:lnTo>
                <a:lnTo>
                  <a:pt x="2707974" y="62992"/>
                </a:lnTo>
                <a:lnTo>
                  <a:pt x="2662113" y="73248"/>
                </a:lnTo>
                <a:lnTo>
                  <a:pt x="2616486" y="84116"/>
                </a:lnTo>
                <a:lnTo>
                  <a:pt x="2571095" y="95593"/>
                </a:lnTo>
                <a:lnTo>
                  <a:pt x="2525946" y="107673"/>
                </a:lnTo>
                <a:lnTo>
                  <a:pt x="2481043" y="120352"/>
                </a:lnTo>
                <a:lnTo>
                  <a:pt x="2436390" y="133626"/>
                </a:lnTo>
                <a:lnTo>
                  <a:pt x="2391993" y="147490"/>
                </a:lnTo>
                <a:lnTo>
                  <a:pt x="2347855" y="161939"/>
                </a:lnTo>
                <a:lnTo>
                  <a:pt x="2303981" y="176969"/>
                </a:lnTo>
                <a:lnTo>
                  <a:pt x="2260375" y="192575"/>
                </a:lnTo>
                <a:lnTo>
                  <a:pt x="2217042" y="208753"/>
                </a:lnTo>
                <a:lnTo>
                  <a:pt x="2173987" y="225499"/>
                </a:lnTo>
                <a:lnTo>
                  <a:pt x="2131214" y="242807"/>
                </a:lnTo>
                <a:lnTo>
                  <a:pt x="2088728" y="260674"/>
                </a:lnTo>
                <a:lnTo>
                  <a:pt x="2046532" y="279094"/>
                </a:lnTo>
                <a:lnTo>
                  <a:pt x="2004632" y="298064"/>
                </a:lnTo>
                <a:lnTo>
                  <a:pt x="1963032" y="317579"/>
                </a:lnTo>
                <a:lnTo>
                  <a:pt x="1921737" y="337633"/>
                </a:lnTo>
                <a:lnTo>
                  <a:pt x="1880750" y="358224"/>
                </a:lnTo>
                <a:lnTo>
                  <a:pt x="1840077" y="379345"/>
                </a:lnTo>
                <a:lnTo>
                  <a:pt x="1799722" y="400993"/>
                </a:lnTo>
                <a:lnTo>
                  <a:pt x="1759689" y="423163"/>
                </a:lnTo>
                <a:lnTo>
                  <a:pt x="1719984" y="445851"/>
                </a:lnTo>
                <a:lnTo>
                  <a:pt x="1680610" y="469052"/>
                </a:lnTo>
                <a:lnTo>
                  <a:pt x="1641571" y="492761"/>
                </a:lnTo>
                <a:lnTo>
                  <a:pt x="1602874" y="516975"/>
                </a:lnTo>
                <a:lnTo>
                  <a:pt x="1564521" y="541688"/>
                </a:lnTo>
                <a:lnTo>
                  <a:pt x="1526518" y="566896"/>
                </a:lnTo>
                <a:lnTo>
                  <a:pt x="1488869" y="592594"/>
                </a:lnTo>
                <a:lnTo>
                  <a:pt x="1451578" y="618778"/>
                </a:lnTo>
                <a:lnTo>
                  <a:pt x="1414650" y="645444"/>
                </a:lnTo>
                <a:lnTo>
                  <a:pt x="1378090" y="672586"/>
                </a:lnTo>
                <a:lnTo>
                  <a:pt x="1341902" y="700201"/>
                </a:lnTo>
                <a:lnTo>
                  <a:pt x="1306090" y="728284"/>
                </a:lnTo>
                <a:lnTo>
                  <a:pt x="1270659" y="756830"/>
                </a:lnTo>
                <a:lnTo>
                  <a:pt x="1235614" y="785835"/>
                </a:lnTo>
                <a:lnTo>
                  <a:pt x="1200958" y="815294"/>
                </a:lnTo>
                <a:lnTo>
                  <a:pt x="1166697" y="845202"/>
                </a:lnTo>
                <a:lnTo>
                  <a:pt x="1132835" y="875556"/>
                </a:lnTo>
                <a:lnTo>
                  <a:pt x="1099377" y="906351"/>
                </a:lnTo>
                <a:lnTo>
                  <a:pt x="1066326" y="937582"/>
                </a:lnTo>
                <a:lnTo>
                  <a:pt x="1033688" y="969244"/>
                </a:lnTo>
                <a:lnTo>
                  <a:pt x="1001467" y="1001334"/>
                </a:lnTo>
                <a:lnTo>
                  <a:pt x="969667" y="1033846"/>
                </a:lnTo>
                <a:lnTo>
                  <a:pt x="938294" y="1066776"/>
                </a:lnTo>
                <a:lnTo>
                  <a:pt x="907350" y="1100120"/>
                </a:lnTo>
                <a:lnTo>
                  <a:pt x="876842" y="1133873"/>
                </a:lnTo>
                <a:lnTo>
                  <a:pt x="846773" y="1168030"/>
                </a:lnTo>
                <a:lnTo>
                  <a:pt x="817148" y="1202587"/>
                </a:lnTo>
                <a:lnTo>
                  <a:pt x="787972" y="1237540"/>
                </a:lnTo>
                <a:lnTo>
                  <a:pt x="759248" y="1272884"/>
                </a:lnTo>
                <a:lnTo>
                  <a:pt x="730982" y="1308614"/>
                </a:lnTo>
                <a:lnTo>
                  <a:pt x="703178" y="1344725"/>
                </a:lnTo>
                <a:lnTo>
                  <a:pt x="675840" y="1381215"/>
                </a:lnTo>
                <a:lnTo>
                  <a:pt x="648974" y="1418077"/>
                </a:lnTo>
                <a:lnTo>
                  <a:pt x="622582" y="1455307"/>
                </a:lnTo>
                <a:lnTo>
                  <a:pt x="596671" y="1492901"/>
                </a:lnTo>
                <a:lnTo>
                  <a:pt x="571244" y="1530855"/>
                </a:lnTo>
                <a:lnTo>
                  <a:pt x="546306" y="1569163"/>
                </a:lnTo>
                <a:lnTo>
                  <a:pt x="521861" y="1607821"/>
                </a:lnTo>
                <a:lnTo>
                  <a:pt x="497915" y="1646825"/>
                </a:lnTo>
                <a:lnTo>
                  <a:pt x="474471" y="1686171"/>
                </a:lnTo>
                <a:lnTo>
                  <a:pt x="451533" y="1725853"/>
                </a:lnTo>
                <a:lnTo>
                  <a:pt x="429108" y="1765867"/>
                </a:lnTo>
                <a:lnTo>
                  <a:pt x="407198" y="1806208"/>
                </a:lnTo>
                <a:lnTo>
                  <a:pt x="385808" y="1846873"/>
                </a:lnTo>
                <a:lnTo>
                  <a:pt x="364944" y="1887856"/>
                </a:lnTo>
                <a:lnTo>
                  <a:pt x="344609" y="1929153"/>
                </a:lnTo>
                <a:lnTo>
                  <a:pt x="324807" y="1970760"/>
                </a:lnTo>
                <a:lnTo>
                  <a:pt x="305545" y="2012672"/>
                </a:lnTo>
                <a:lnTo>
                  <a:pt x="286825" y="2054884"/>
                </a:lnTo>
                <a:lnTo>
                  <a:pt x="268652" y="2097392"/>
                </a:lnTo>
                <a:lnTo>
                  <a:pt x="251032" y="2140192"/>
                </a:lnTo>
                <a:lnTo>
                  <a:pt x="233968" y="2183278"/>
                </a:lnTo>
                <a:lnTo>
                  <a:pt x="217464" y="2226647"/>
                </a:lnTo>
                <a:lnTo>
                  <a:pt x="201527" y="2270294"/>
                </a:lnTo>
                <a:lnTo>
                  <a:pt x="186159" y="2314214"/>
                </a:lnTo>
                <a:lnTo>
                  <a:pt x="171365" y="2358402"/>
                </a:lnTo>
                <a:lnTo>
                  <a:pt x="157151" y="2402855"/>
                </a:lnTo>
                <a:lnTo>
                  <a:pt x="143520" y="2447568"/>
                </a:lnTo>
                <a:lnTo>
                  <a:pt x="130476" y="2492536"/>
                </a:lnTo>
                <a:lnTo>
                  <a:pt x="118026" y="2537755"/>
                </a:lnTo>
                <a:lnTo>
                  <a:pt x="106172" y="2583220"/>
                </a:lnTo>
                <a:lnTo>
                  <a:pt x="94919" y="2628926"/>
                </a:lnTo>
                <a:lnTo>
                  <a:pt x="84272" y="2674870"/>
                </a:lnTo>
                <a:lnTo>
                  <a:pt x="74236" y="2721046"/>
                </a:lnTo>
                <a:lnTo>
                  <a:pt x="64815" y="2767450"/>
                </a:lnTo>
                <a:lnTo>
                  <a:pt x="56013" y="2814078"/>
                </a:lnTo>
                <a:lnTo>
                  <a:pt x="47835" y="2860925"/>
                </a:lnTo>
                <a:lnTo>
                  <a:pt x="40285" y="2907986"/>
                </a:lnTo>
                <a:lnTo>
                  <a:pt x="33368" y="2955258"/>
                </a:lnTo>
                <a:lnTo>
                  <a:pt x="27089" y="3002735"/>
                </a:lnTo>
                <a:lnTo>
                  <a:pt x="21452" y="3050412"/>
                </a:lnTo>
                <a:lnTo>
                  <a:pt x="16461" y="3098287"/>
                </a:lnTo>
                <a:lnTo>
                  <a:pt x="12120" y="3146353"/>
                </a:lnTo>
                <a:lnTo>
                  <a:pt x="8435" y="3194606"/>
                </a:lnTo>
                <a:lnTo>
                  <a:pt x="5411" y="3243043"/>
                </a:lnTo>
                <a:lnTo>
                  <a:pt x="3050" y="3291657"/>
                </a:lnTo>
                <a:lnTo>
                  <a:pt x="1358" y="3340446"/>
                </a:lnTo>
                <a:lnTo>
                  <a:pt x="340" y="3389403"/>
                </a:lnTo>
                <a:lnTo>
                  <a:pt x="0" y="3438526"/>
                </a:lnTo>
                <a:lnTo>
                  <a:pt x="3202546" y="3438526"/>
                </a:lnTo>
                <a:lnTo>
                  <a:pt x="3202546" y="0"/>
                </a:lnTo>
                <a:close/>
              </a:path>
            </a:pathLst>
          </a:custGeom>
          <a:solidFill>
            <a:srgbClr val="F5CD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5331731"/>
            <a:ext cx="2128520" cy="1526540"/>
          </a:xfrm>
          <a:custGeom>
            <a:avLst/>
            <a:gdLst/>
            <a:ahLst/>
            <a:cxnLst/>
            <a:rect l="l" t="t" r="r" b="b"/>
            <a:pathLst>
              <a:path w="2128520" h="1526540">
                <a:moveTo>
                  <a:pt x="0" y="0"/>
                </a:moveTo>
                <a:lnTo>
                  <a:pt x="0" y="1526268"/>
                </a:lnTo>
                <a:lnTo>
                  <a:pt x="2128329" y="1526268"/>
                </a:lnTo>
                <a:lnTo>
                  <a:pt x="2078843" y="1391067"/>
                </a:lnTo>
                <a:lnTo>
                  <a:pt x="2059876" y="1347503"/>
                </a:lnTo>
                <a:lnTo>
                  <a:pt x="2040032" y="1304417"/>
                </a:lnTo>
                <a:lnTo>
                  <a:pt x="2019323" y="1261820"/>
                </a:lnTo>
                <a:lnTo>
                  <a:pt x="1997761" y="1219724"/>
                </a:lnTo>
                <a:lnTo>
                  <a:pt x="1975356" y="1178139"/>
                </a:lnTo>
                <a:lnTo>
                  <a:pt x="1952121" y="1137077"/>
                </a:lnTo>
                <a:lnTo>
                  <a:pt x="1928066" y="1096549"/>
                </a:lnTo>
                <a:lnTo>
                  <a:pt x="1903202" y="1056567"/>
                </a:lnTo>
                <a:lnTo>
                  <a:pt x="1877542" y="1017142"/>
                </a:lnTo>
                <a:lnTo>
                  <a:pt x="1851095" y="978284"/>
                </a:lnTo>
                <a:lnTo>
                  <a:pt x="1823874" y="940006"/>
                </a:lnTo>
                <a:lnTo>
                  <a:pt x="1795890" y="902319"/>
                </a:lnTo>
                <a:lnTo>
                  <a:pt x="1767153" y="865233"/>
                </a:lnTo>
                <a:lnTo>
                  <a:pt x="1737676" y="828761"/>
                </a:lnTo>
                <a:lnTo>
                  <a:pt x="1707469" y="792912"/>
                </a:lnTo>
                <a:lnTo>
                  <a:pt x="1676544" y="757700"/>
                </a:lnTo>
                <a:lnTo>
                  <a:pt x="1644911" y="723134"/>
                </a:lnTo>
                <a:lnTo>
                  <a:pt x="1612584" y="689227"/>
                </a:lnTo>
                <a:lnTo>
                  <a:pt x="1579571" y="655989"/>
                </a:lnTo>
                <a:lnTo>
                  <a:pt x="1545886" y="623431"/>
                </a:lnTo>
                <a:lnTo>
                  <a:pt x="1511538" y="591566"/>
                </a:lnTo>
                <a:lnTo>
                  <a:pt x="1476540" y="560404"/>
                </a:lnTo>
                <a:lnTo>
                  <a:pt x="1440902" y="529956"/>
                </a:lnTo>
                <a:lnTo>
                  <a:pt x="1404637" y="500234"/>
                </a:lnTo>
                <a:lnTo>
                  <a:pt x="1367754" y="471250"/>
                </a:lnTo>
                <a:lnTo>
                  <a:pt x="1330266" y="443013"/>
                </a:lnTo>
                <a:lnTo>
                  <a:pt x="1292183" y="415536"/>
                </a:lnTo>
                <a:lnTo>
                  <a:pt x="1253518" y="388830"/>
                </a:lnTo>
                <a:lnTo>
                  <a:pt x="1214281" y="362907"/>
                </a:lnTo>
                <a:lnTo>
                  <a:pt x="1174483" y="337776"/>
                </a:lnTo>
                <a:lnTo>
                  <a:pt x="1134136" y="313450"/>
                </a:lnTo>
                <a:lnTo>
                  <a:pt x="1093251" y="289940"/>
                </a:lnTo>
                <a:lnTo>
                  <a:pt x="1051839" y="267258"/>
                </a:lnTo>
                <a:lnTo>
                  <a:pt x="1009912" y="245414"/>
                </a:lnTo>
                <a:lnTo>
                  <a:pt x="967480" y="224419"/>
                </a:lnTo>
                <a:lnTo>
                  <a:pt x="924556" y="204286"/>
                </a:lnTo>
                <a:lnTo>
                  <a:pt x="881150" y="185025"/>
                </a:lnTo>
                <a:lnTo>
                  <a:pt x="837274" y="166647"/>
                </a:lnTo>
                <a:lnTo>
                  <a:pt x="792938" y="149164"/>
                </a:lnTo>
                <a:lnTo>
                  <a:pt x="748155" y="132587"/>
                </a:lnTo>
                <a:lnTo>
                  <a:pt x="702935" y="116928"/>
                </a:lnTo>
                <a:lnTo>
                  <a:pt x="657290" y="102197"/>
                </a:lnTo>
                <a:lnTo>
                  <a:pt x="611231" y="88406"/>
                </a:lnTo>
                <a:lnTo>
                  <a:pt x="564769" y="75567"/>
                </a:lnTo>
                <a:lnTo>
                  <a:pt x="517916" y="63689"/>
                </a:lnTo>
                <a:lnTo>
                  <a:pt x="470682" y="52786"/>
                </a:lnTo>
                <a:lnTo>
                  <a:pt x="423080" y="42867"/>
                </a:lnTo>
                <a:lnTo>
                  <a:pt x="375120" y="33945"/>
                </a:lnTo>
                <a:lnTo>
                  <a:pt x="326813" y="26030"/>
                </a:lnTo>
                <a:lnTo>
                  <a:pt x="278171" y="19134"/>
                </a:lnTo>
                <a:lnTo>
                  <a:pt x="229206" y="13267"/>
                </a:lnTo>
                <a:lnTo>
                  <a:pt x="179927" y="8443"/>
                </a:lnTo>
                <a:lnTo>
                  <a:pt x="130348" y="4670"/>
                </a:lnTo>
                <a:lnTo>
                  <a:pt x="80478" y="1962"/>
                </a:lnTo>
                <a:lnTo>
                  <a:pt x="30330" y="329"/>
                </a:lnTo>
                <a:lnTo>
                  <a:pt x="0" y="0"/>
                </a:lnTo>
                <a:close/>
              </a:path>
            </a:pathLst>
          </a:custGeom>
          <a:solidFill>
            <a:srgbClr val="D2D592">
              <a:alpha val="501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991343" y="1246632"/>
            <a:ext cx="2200655" cy="2203704"/>
          </a:xfrm>
          <a:prstGeom prst="rect">
            <a:avLst/>
          </a:prstGeom>
        </p:spPr>
      </p:pic>
      <p:sp>
        <p:nvSpPr>
          <p:cNvPr id="5" name="object 5"/>
          <p:cNvSpPr/>
          <p:nvPr/>
        </p:nvSpPr>
        <p:spPr>
          <a:xfrm>
            <a:off x="1540428" y="6470487"/>
            <a:ext cx="775335" cy="387985"/>
          </a:xfrm>
          <a:custGeom>
            <a:avLst/>
            <a:gdLst/>
            <a:ahLst/>
            <a:cxnLst/>
            <a:rect l="l" t="t" r="r" b="b"/>
            <a:pathLst>
              <a:path w="775335" h="387984">
                <a:moveTo>
                  <a:pt x="387510" y="0"/>
                </a:moveTo>
                <a:lnTo>
                  <a:pt x="338901" y="3019"/>
                </a:lnTo>
                <a:lnTo>
                  <a:pt x="292094" y="11834"/>
                </a:lnTo>
                <a:lnTo>
                  <a:pt x="247452" y="26083"/>
                </a:lnTo>
                <a:lnTo>
                  <a:pt x="205339" y="45402"/>
                </a:lnTo>
                <a:lnTo>
                  <a:pt x="166116" y="69428"/>
                </a:lnTo>
                <a:lnTo>
                  <a:pt x="130148" y="97798"/>
                </a:lnTo>
                <a:lnTo>
                  <a:pt x="97797" y="130149"/>
                </a:lnTo>
                <a:lnTo>
                  <a:pt x="69427" y="166117"/>
                </a:lnTo>
                <a:lnTo>
                  <a:pt x="45401" y="205339"/>
                </a:lnTo>
                <a:lnTo>
                  <a:pt x="26082" y="247453"/>
                </a:lnTo>
                <a:lnTo>
                  <a:pt x="11833" y="292095"/>
                </a:lnTo>
                <a:lnTo>
                  <a:pt x="3017" y="338902"/>
                </a:lnTo>
                <a:lnTo>
                  <a:pt x="0" y="387513"/>
                </a:lnTo>
                <a:lnTo>
                  <a:pt x="775020" y="387511"/>
                </a:lnTo>
                <a:lnTo>
                  <a:pt x="772000" y="338902"/>
                </a:lnTo>
                <a:lnTo>
                  <a:pt x="763185" y="292095"/>
                </a:lnTo>
                <a:lnTo>
                  <a:pt x="748936" y="247453"/>
                </a:lnTo>
                <a:lnTo>
                  <a:pt x="729617" y="205339"/>
                </a:lnTo>
                <a:lnTo>
                  <a:pt x="705591" y="166117"/>
                </a:lnTo>
                <a:lnTo>
                  <a:pt x="677221" y="130149"/>
                </a:lnTo>
                <a:lnTo>
                  <a:pt x="644871" y="97798"/>
                </a:lnTo>
                <a:lnTo>
                  <a:pt x="608903" y="69428"/>
                </a:lnTo>
                <a:lnTo>
                  <a:pt x="569680" y="45402"/>
                </a:lnTo>
                <a:lnTo>
                  <a:pt x="527567" y="26083"/>
                </a:lnTo>
                <a:lnTo>
                  <a:pt x="482925" y="11834"/>
                </a:lnTo>
                <a:lnTo>
                  <a:pt x="436118" y="3019"/>
                </a:lnTo>
                <a:lnTo>
                  <a:pt x="387510" y="0"/>
                </a:lnTo>
                <a:close/>
              </a:path>
            </a:pathLst>
          </a:custGeom>
          <a:solidFill>
            <a:srgbClr val="1F2C8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993139" y="874267"/>
            <a:ext cx="198120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solidFill>
                  <a:srgbClr val="000000"/>
                </a:solidFill>
                <a:latin typeface="Arial"/>
                <a:cs typeface="Arial"/>
              </a:rPr>
              <a:t>INTE</a:t>
            </a:r>
            <a:r>
              <a:rPr sz="1800" spc="-35" dirty="0">
                <a:solidFill>
                  <a:srgbClr val="000000"/>
                </a:solidFill>
                <a:latin typeface="Arial"/>
                <a:cs typeface="Arial"/>
              </a:rPr>
              <a:t>R</a:t>
            </a:r>
            <a:r>
              <a:rPr sz="1800" spc="-135" dirty="0">
                <a:solidFill>
                  <a:srgbClr val="000000"/>
                </a:solidFill>
                <a:latin typeface="Arial"/>
                <a:cs typeface="Arial"/>
              </a:rPr>
              <a:t>V</a:t>
            </a:r>
            <a:r>
              <a:rPr sz="1800" spc="-5" dirty="0">
                <a:solidFill>
                  <a:srgbClr val="000000"/>
                </a:solidFill>
                <a:latin typeface="Arial"/>
                <a:cs typeface="Arial"/>
              </a:rPr>
              <a:t>A</a:t>
            </a:r>
            <a:r>
              <a:rPr sz="1800" dirty="0">
                <a:solidFill>
                  <a:srgbClr val="000000"/>
                </a:solidFill>
                <a:latin typeface="Arial"/>
                <a:cs typeface="Arial"/>
              </a:rPr>
              <a:t>L</a:t>
            </a:r>
            <a:r>
              <a:rPr sz="1800" spc="-3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1800" spc="-5" dirty="0">
                <a:solidFill>
                  <a:srgbClr val="000000"/>
                </a:solidFill>
                <a:latin typeface="Arial"/>
                <a:cs typeface="Arial"/>
              </a:rPr>
              <a:t>SCALE</a:t>
            </a:r>
            <a:endParaRPr sz="1800">
              <a:latin typeface="Arial"/>
              <a:cs typeface="Arial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993138" y="1793747"/>
            <a:ext cx="7969250" cy="414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97815" marR="5080" indent="-285750">
              <a:lnSpc>
                <a:spcPct val="150000"/>
              </a:lnSpc>
              <a:spcBef>
                <a:spcPts val="100"/>
              </a:spcBef>
              <a:buFont typeface="Arial MT"/>
              <a:buChar char="•"/>
              <a:tabLst>
                <a:tab pos="297815" algn="l"/>
                <a:tab pos="298450" algn="l"/>
              </a:tabLst>
            </a:pPr>
            <a:r>
              <a:rPr sz="2000" dirty="0">
                <a:latin typeface="Times New Roman"/>
                <a:cs typeface="Times New Roman"/>
              </a:rPr>
              <a:t>An </a:t>
            </a:r>
            <a:r>
              <a:rPr sz="2000" spc="-5" dirty="0">
                <a:latin typeface="Times New Roman"/>
                <a:cs typeface="Times New Roman"/>
              </a:rPr>
              <a:t>interval scale </a:t>
            </a:r>
            <a:r>
              <a:rPr sz="2000" spc="-10" dirty="0">
                <a:latin typeface="Times New Roman"/>
                <a:cs typeface="Times New Roman"/>
              </a:rPr>
              <a:t>sometimes </a:t>
            </a:r>
            <a:r>
              <a:rPr sz="2000" dirty="0">
                <a:latin typeface="Times New Roman"/>
                <a:cs typeface="Times New Roman"/>
              </a:rPr>
              <a:t>known </a:t>
            </a:r>
            <a:r>
              <a:rPr sz="2000" spc="-5" dirty="0">
                <a:latin typeface="Times New Roman"/>
                <a:cs typeface="Times New Roman"/>
              </a:rPr>
              <a:t>as equal-interval scale is </a:t>
            </a:r>
            <a:r>
              <a:rPr sz="2000" dirty="0">
                <a:latin typeface="Times New Roman"/>
                <a:cs typeface="Times New Roman"/>
              </a:rPr>
              <a:t>a </a:t>
            </a:r>
            <a:r>
              <a:rPr sz="2000" spc="-5" dirty="0">
                <a:latin typeface="Times New Roman"/>
                <a:cs typeface="Times New Roman"/>
              </a:rPr>
              <a:t>form </a:t>
            </a:r>
            <a:r>
              <a:rPr sz="2000" dirty="0">
                <a:latin typeface="Times New Roman"/>
                <a:cs typeface="Times New Roman"/>
              </a:rPr>
              <a:t>of </a:t>
            </a:r>
            <a:r>
              <a:rPr sz="2000" spc="-5" dirty="0">
                <a:latin typeface="Times New Roman"/>
                <a:cs typeface="Times New Roman"/>
              </a:rPr>
              <a:t>data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measurement which introduces </a:t>
            </a:r>
            <a:r>
              <a:rPr sz="2000" dirty="0">
                <a:latin typeface="Times New Roman"/>
                <a:cs typeface="Times New Roman"/>
              </a:rPr>
              <a:t>a </a:t>
            </a:r>
            <a:r>
              <a:rPr sz="2000" spc="-10" dirty="0">
                <a:latin typeface="Times New Roman"/>
                <a:cs typeface="Times New Roman"/>
              </a:rPr>
              <a:t>metric- </a:t>
            </a:r>
            <a:r>
              <a:rPr sz="2000" dirty="0">
                <a:latin typeface="Times New Roman"/>
                <a:cs typeface="Times New Roman"/>
              </a:rPr>
              <a:t>a </a:t>
            </a:r>
            <a:r>
              <a:rPr sz="2000" spc="-5" dirty="0">
                <a:latin typeface="Times New Roman"/>
                <a:cs typeface="Times New Roman"/>
              </a:rPr>
              <a:t>regular and equal interval 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between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each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data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point points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as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well as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keeping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the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characteristics</a:t>
            </a:r>
            <a:r>
              <a:rPr sz="2000" dirty="0">
                <a:latin typeface="Times New Roman"/>
                <a:cs typeface="Times New Roman"/>
              </a:rPr>
              <a:t> of </a:t>
            </a:r>
            <a:r>
              <a:rPr sz="2000" spc="-5" dirty="0">
                <a:latin typeface="Times New Roman"/>
                <a:cs typeface="Times New Roman"/>
              </a:rPr>
              <a:t>the 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first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two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scales,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classification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and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ranking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nominal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and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ordinal scales.</a:t>
            </a:r>
            <a:endParaRPr sz="2000">
              <a:latin typeface="Times New Roman"/>
              <a:cs typeface="Times New Roman"/>
            </a:endParaRPr>
          </a:p>
          <a:p>
            <a:pPr marL="297815" marR="561340" indent="-285750">
              <a:lnSpc>
                <a:spcPct val="150000"/>
              </a:lnSpc>
              <a:buFont typeface="Arial MT"/>
              <a:buChar char="•"/>
              <a:tabLst>
                <a:tab pos="297815" algn="l"/>
                <a:tab pos="298450" algn="l"/>
              </a:tabLst>
            </a:pPr>
            <a:r>
              <a:rPr sz="2000" dirty="0">
                <a:latin typeface="Times New Roman"/>
                <a:cs typeface="Times New Roman"/>
              </a:rPr>
              <a:t>The </a:t>
            </a:r>
            <a:r>
              <a:rPr sz="2000" spc="-5" dirty="0">
                <a:latin typeface="Times New Roman"/>
                <a:cs typeface="Times New Roman"/>
              </a:rPr>
              <a:t>interval scale allows </a:t>
            </a:r>
            <a:r>
              <a:rPr sz="2000" dirty="0">
                <a:latin typeface="Times New Roman"/>
                <a:cs typeface="Times New Roman"/>
              </a:rPr>
              <a:t>us know how </a:t>
            </a:r>
            <a:r>
              <a:rPr sz="2000" spc="-5" dirty="0">
                <a:latin typeface="Times New Roman"/>
                <a:cs typeface="Times New Roman"/>
              </a:rPr>
              <a:t>precisely two points, events </a:t>
            </a:r>
            <a:r>
              <a:rPr sz="2000" dirty="0">
                <a:latin typeface="Times New Roman"/>
                <a:cs typeface="Times New Roman"/>
              </a:rPr>
              <a:t>or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objects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are far apart.</a:t>
            </a:r>
            <a:endParaRPr sz="2000">
              <a:latin typeface="Times New Roman"/>
              <a:cs typeface="Times New Roman"/>
            </a:endParaRPr>
          </a:p>
          <a:p>
            <a:pPr marL="297815" marR="41275" indent="-285750">
              <a:lnSpc>
                <a:spcPct val="150000"/>
              </a:lnSpc>
              <a:buFont typeface="Arial MT"/>
              <a:buChar char="•"/>
              <a:tabLst>
                <a:tab pos="297815" algn="l"/>
                <a:tab pos="298450" algn="l"/>
              </a:tabLst>
            </a:pPr>
            <a:r>
              <a:rPr sz="2000" dirty="0">
                <a:latin typeface="Times New Roman"/>
                <a:cs typeface="Times New Roman"/>
              </a:rPr>
              <a:t>For </a:t>
            </a:r>
            <a:r>
              <a:rPr sz="2000" spc="-5" dirty="0">
                <a:latin typeface="Times New Roman"/>
                <a:cs typeface="Times New Roman"/>
              </a:rPr>
              <a:t>example, the distance between </a:t>
            </a:r>
            <a:r>
              <a:rPr sz="2000" dirty="0">
                <a:latin typeface="Times New Roman"/>
                <a:cs typeface="Times New Roman"/>
              </a:rPr>
              <a:t>6 </a:t>
            </a:r>
            <a:r>
              <a:rPr sz="2000" spc="-5" dirty="0">
                <a:latin typeface="Times New Roman"/>
                <a:cs typeface="Times New Roman"/>
              </a:rPr>
              <a:t>degrees Celsius and </a:t>
            </a:r>
            <a:r>
              <a:rPr sz="2000" dirty="0">
                <a:latin typeface="Times New Roman"/>
                <a:cs typeface="Times New Roman"/>
              </a:rPr>
              <a:t>7 </a:t>
            </a:r>
            <a:r>
              <a:rPr sz="2000" spc="-5" dirty="0">
                <a:latin typeface="Times New Roman"/>
                <a:cs typeface="Times New Roman"/>
              </a:rPr>
              <a:t>degrees Celsius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is the same as the distance between </a:t>
            </a:r>
            <a:r>
              <a:rPr sz="2000" dirty="0">
                <a:latin typeface="Times New Roman"/>
                <a:cs typeface="Times New Roman"/>
              </a:rPr>
              <a:t>20 </a:t>
            </a:r>
            <a:r>
              <a:rPr sz="2000" spc="-5" dirty="0">
                <a:latin typeface="Times New Roman"/>
                <a:cs typeface="Times New Roman"/>
              </a:rPr>
              <a:t>degrees Celsius and </a:t>
            </a:r>
            <a:r>
              <a:rPr sz="2000" dirty="0">
                <a:latin typeface="Times New Roman"/>
                <a:cs typeface="Times New Roman"/>
              </a:rPr>
              <a:t>21 </a:t>
            </a:r>
            <a:r>
              <a:rPr sz="2000" spc="-5" dirty="0">
                <a:latin typeface="Times New Roman"/>
                <a:cs typeface="Times New Roman"/>
              </a:rPr>
              <a:t>degrees 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Celsius. </a:t>
            </a:r>
            <a:r>
              <a:rPr sz="2000" spc="-15" dirty="0">
                <a:latin typeface="Times New Roman"/>
                <a:cs typeface="Times New Roman"/>
              </a:rPr>
              <a:t>However,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in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interval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data,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there is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no </a:t>
            </a:r>
            <a:r>
              <a:rPr sz="2000" spc="-5" dirty="0">
                <a:latin typeface="Times New Roman"/>
                <a:cs typeface="Times New Roman"/>
              </a:rPr>
              <a:t>true zero.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8989453" y="0"/>
            <a:ext cx="3202940" cy="3438525"/>
          </a:xfrm>
          <a:custGeom>
            <a:avLst/>
            <a:gdLst/>
            <a:ahLst/>
            <a:cxnLst/>
            <a:rect l="l" t="t" r="r" b="b"/>
            <a:pathLst>
              <a:path w="3202940" h="3438525">
                <a:moveTo>
                  <a:pt x="3202546" y="0"/>
                </a:moveTo>
                <a:lnTo>
                  <a:pt x="3152396" y="0"/>
                </a:lnTo>
                <a:lnTo>
                  <a:pt x="3082686" y="3539"/>
                </a:lnTo>
                <a:lnTo>
                  <a:pt x="3035127" y="8732"/>
                </a:lnTo>
                <a:lnTo>
                  <a:pt x="2987766" y="14573"/>
                </a:lnTo>
                <a:lnTo>
                  <a:pt x="2940605" y="21058"/>
                </a:lnTo>
                <a:lnTo>
                  <a:pt x="2893649" y="28184"/>
                </a:lnTo>
                <a:lnTo>
                  <a:pt x="2846904" y="35944"/>
                </a:lnTo>
                <a:lnTo>
                  <a:pt x="2800373" y="44335"/>
                </a:lnTo>
                <a:lnTo>
                  <a:pt x="2754062" y="53353"/>
                </a:lnTo>
                <a:lnTo>
                  <a:pt x="2707974" y="62992"/>
                </a:lnTo>
                <a:lnTo>
                  <a:pt x="2662113" y="73248"/>
                </a:lnTo>
                <a:lnTo>
                  <a:pt x="2616486" y="84116"/>
                </a:lnTo>
                <a:lnTo>
                  <a:pt x="2571095" y="95593"/>
                </a:lnTo>
                <a:lnTo>
                  <a:pt x="2525946" y="107673"/>
                </a:lnTo>
                <a:lnTo>
                  <a:pt x="2481043" y="120352"/>
                </a:lnTo>
                <a:lnTo>
                  <a:pt x="2436390" y="133626"/>
                </a:lnTo>
                <a:lnTo>
                  <a:pt x="2391993" y="147490"/>
                </a:lnTo>
                <a:lnTo>
                  <a:pt x="2347855" y="161939"/>
                </a:lnTo>
                <a:lnTo>
                  <a:pt x="2303981" y="176969"/>
                </a:lnTo>
                <a:lnTo>
                  <a:pt x="2260375" y="192575"/>
                </a:lnTo>
                <a:lnTo>
                  <a:pt x="2217042" y="208753"/>
                </a:lnTo>
                <a:lnTo>
                  <a:pt x="2173987" y="225499"/>
                </a:lnTo>
                <a:lnTo>
                  <a:pt x="2131214" y="242807"/>
                </a:lnTo>
                <a:lnTo>
                  <a:pt x="2088728" y="260674"/>
                </a:lnTo>
                <a:lnTo>
                  <a:pt x="2046532" y="279094"/>
                </a:lnTo>
                <a:lnTo>
                  <a:pt x="2004632" y="298064"/>
                </a:lnTo>
                <a:lnTo>
                  <a:pt x="1963032" y="317579"/>
                </a:lnTo>
                <a:lnTo>
                  <a:pt x="1921737" y="337633"/>
                </a:lnTo>
                <a:lnTo>
                  <a:pt x="1880750" y="358224"/>
                </a:lnTo>
                <a:lnTo>
                  <a:pt x="1840077" y="379345"/>
                </a:lnTo>
                <a:lnTo>
                  <a:pt x="1799722" y="400993"/>
                </a:lnTo>
                <a:lnTo>
                  <a:pt x="1759689" y="423163"/>
                </a:lnTo>
                <a:lnTo>
                  <a:pt x="1719984" y="445851"/>
                </a:lnTo>
                <a:lnTo>
                  <a:pt x="1680610" y="469052"/>
                </a:lnTo>
                <a:lnTo>
                  <a:pt x="1641571" y="492761"/>
                </a:lnTo>
                <a:lnTo>
                  <a:pt x="1602874" y="516975"/>
                </a:lnTo>
                <a:lnTo>
                  <a:pt x="1564521" y="541688"/>
                </a:lnTo>
                <a:lnTo>
                  <a:pt x="1526518" y="566896"/>
                </a:lnTo>
                <a:lnTo>
                  <a:pt x="1488869" y="592594"/>
                </a:lnTo>
                <a:lnTo>
                  <a:pt x="1451578" y="618778"/>
                </a:lnTo>
                <a:lnTo>
                  <a:pt x="1414650" y="645444"/>
                </a:lnTo>
                <a:lnTo>
                  <a:pt x="1378090" y="672586"/>
                </a:lnTo>
                <a:lnTo>
                  <a:pt x="1341902" y="700201"/>
                </a:lnTo>
                <a:lnTo>
                  <a:pt x="1306090" y="728284"/>
                </a:lnTo>
                <a:lnTo>
                  <a:pt x="1270659" y="756830"/>
                </a:lnTo>
                <a:lnTo>
                  <a:pt x="1235614" y="785835"/>
                </a:lnTo>
                <a:lnTo>
                  <a:pt x="1200958" y="815294"/>
                </a:lnTo>
                <a:lnTo>
                  <a:pt x="1166697" y="845202"/>
                </a:lnTo>
                <a:lnTo>
                  <a:pt x="1132835" y="875556"/>
                </a:lnTo>
                <a:lnTo>
                  <a:pt x="1099377" y="906351"/>
                </a:lnTo>
                <a:lnTo>
                  <a:pt x="1066326" y="937582"/>
                </a:lnTo>
                <a:lnTo>
                  <a:pt x="1033688" y="969244"/>
                </a:lnTo>
                <a:lnTo>
                  <a:pt x="1001467" y="1001334"/>
                </a:lnTo>
                <a:lnTo>
                  <a:pt x="969667" y="1033846"/>
                </a:lnTo>
                <a:lnTo>
                  <a:pt x="938294" y="1066776"/>
                </a:lnTo>
                <a:lnTo>
                  <a:pt x="907350" y="1100120"/>
                </a:lnTo>
                <a:lnTo>
                  <a:pt x="876842" y="1133873"/>
                </a:lnTo>
                <a:lnTo>
                  <a:pt x="846773" y="1168030"/>
                </a:lnTo>
                <a:lnTo>
                  <a:pt x="817148" y="1202587"/>
                </a:lnTo>
                <a:lnTo>
                  <a:pt x="787972" y="1237540"/>
                </a:lnTo>
                <a:lnTo>
                  <a:pt x="759248" y="1272884"/>
                </a:lnTo>
                <a:lnTo>
                  <a:pt x="730982" y="1308614"/>
                </a:lnTo>
                <a:lnTo>
                  <a:pt x="703178" y="1344725"/>
                </a:lnTo>
                <a:lnTo>
                  <a:pt x="675840" y="1381215"/>
                </a:lnTo>
                <a:lnTo>
                  <a:pt x="648974" y="1418077"/>
                </a:lnTo>
                <a:lnTo>
                  <a:pt x="622582" y="1455307"/>
                </a:lnTo>
                <a:lnTo>
                  <a:pt x="596671" y="1492901"/>
                </a:lnTo>
                <a:lnTo>
                  <a:pt x="571244" y="1530855"/>
                </a:lnTo>
                <a:lnTo>
                  <a:pt x="546306" y="1569163"/>
                </a:lnTo>
                <a:lnTo>
                  <a:pt x="521861" y="1607821"/>
                </a:lnTo>
                <a:lnTo>
                  <a:pt x="497915" y="1646825"/>
                </a:lnTo>
                <a:lnTo>
                  <a:pt x="474471" y="1686171"/>
                </a:lnTo>
                <a:lnTo>
                  <a:pt x="451533" y="1725853"/>
                </a:lnTo>
                <a:lnTo>
                  <a:pt x="429108" y="1765867"/>
                </a:lnTo>
                <a:lnTo>
                  <a:pt x="407198" y="1806208"/>
                </a:lnTo>
                <a:lnTo>
                  <a:pt x="385808" y="1846873"/>
                </a:lnTo>
                <a:lnTo>
                  <a:pt x="364944" y="1887856"/>
                </a:lnTo>
                <a:lnTo>
                  <a:pt x="344609" y="1929153"/>
                </a:lnTo>
                <a:lnTo>
                  <a:pt x="324807" y="1970760"/>
                </a:lnTo>
                <a:lnTo>
                  <a:pt x="305545" y="2012672"/>
                </a:lnTo>
                <a:lnTo>
                  <a:pt x="286825" y="2054884"/>
                </a:lnTo>
                <a:lnTo>
                  <a:pt x="268652" y="2097392"/>
                </a:lnTo>
                <a:lnTo>
                  <a:pt x="251032" y="2140192"/>
                </a:lnTo>
                <a:lnTo>
                  <a:pt x="233968" y="2183278"/>
                </a:lnTo>
                <a:lnTo>
                  <a:pt x="217464" y="2226647"/>
                </a:lnTo>
                <a:lnTo>
                  <a:pt x="201527" y="2270294"/>
                </a:lnTo>
                <a:lnTo>
                  <a:pt x="186159" y="2314214"/>
                </a:lnTo>
                <a:lnTo>
                  <a:pt x="171365" y="2358402"/>
                </a:lnTo>
                <a:lnTo>
                  <a:pt x="157151" y="2402855"/>
                </a:lnTo>
                <a:lnTo>
                  <a:pt x="143520" y="2447568"/>
                </a:lnTo>
                <a:lnTo>
                  <a:pt x="130476" y="2492536"/>
                </a:lnTo>
                <a:lnTo>
                  <a:pt x="118026" y="2537755"/>
                </a:lnTo>
                <a:lnTo>
                  <a:pt x="106172" y="2583220"/>
                </a:lnTo>
                <a:lnTo>
                  <a:pt x="94919" y="2628926"/>
                </a:lnTo>
                <a:lnTo>
                  <a:pt x="84272" y="2674870"/>
                </a:lnTo>
                <a:lnTo>
                  <a:pt x="74236" y="2721046"/>
                </a:lnTo>
                <a:lnTo>
                  <a:pt x="64815" y="2767450"/>
                </a:lnTo>
                <a:lnTo>
                  <a:pt x="56013" y="2814078"/>
                </a:lnTo>
                <a:lnTo>
                  <a:pt x="47835" y="2860925"/>
                </a:lnTo>
                <a:lnTo>
                  <a:pt x="40285" y="2907986"/>
                </a:lnTo>
                <a:lnTo>
                  <a:pt x="33368" y="2955258"/>
                </a:lnTo>
                <a:lnTo>
                  <a:pt x="27089" y="3002735"/>
                </a:lnTo>
                <a:lnTo>
                  <a:pt x="21452" y="3050412"/>
                </a:lnTo>
                <a:lnTo>
                  <a:pt x="16461" y="3098287"/>
                </a:lnTo>
                <a:lnTo>
                  <a:pt x="12120" y="3146353"/>
                </a:lnTo>
                <a:lnTo>
                  <a:pt x="8435" y="3194606"/>
                </a:lnTo>
                <a:lnTo>
                  <a:pt x="5411" y="3243043"/>
                </a:lnTo>
                <a:lnTo>
                  <a:pt x="3050" y="3291657"/>
                </a:lnTo>
                <a:lnTo>
                  <a:pt x="1358" y="3340446"/>
                </a:lnTo>
                <a:lnTo>
                  <a:pt x="340" y="3389403"/>
                </a:lnTo>
                <a:lnTo>
                  <a:pt x="0" y="3438526"/>
                </a:lnTo>
                <a:lnTo>
                  <a:pt x="3202546" y="3438526"/>
                </a:lnTo>
                <a:lnTo>
                  <a:pt x="3202546" y="0"/>
                </a:lnTo>
                <a:close/>
              </a:path>
            </a:pathLst>
          </a:custGeom>
          <a:solidFill>
            <a:srgbClr val="F5CDC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5331731"/>
            <a:ext cx="2128520" cy="1526540"/>
          </a:xfrm>
          <a:custGeom>
            <a:avLst/>
            <a:gdLst/>
            <a:ahLst/>
            <a:cxnLst/>
            <a:rect l="l" t="t" r="r" b="b"/>
            <a:pathLst>
              <a:path w="2128520" h="1526540">
                <a:moveTo>
                  <a:pt x="0" y="0"/>
                </a:moveTo>
                <a:lnTo>
                  <a:pt x="0" y="1526268"/>
                </a:lnTo>
                <a:lnTo>
                  <a:pt x="2128329" y="1526268"/>
                </a:lnTo>
                <a:lnTo>
                  <a:pt x="2078843" y="1391067"/>
                </a:lnTo>
                <a:lnTo>
                  <a:pt x="2059876" y="1347503"/>
                </a:lnTo>
                <a:lnTo>
                  <a:pt x="2040032" y="1304417"/>
                </a:lnTo>
                <a:lnTo>
                  <a:pt x="2019323" y="1261820"/>
                </a:lnTo>
                <a:lnTo>
                  <a:pt x="1997761" y="1219724"/>
                </a:lnTo>
                <a:lnTo>
                  <a:pt x="1975356" y="1178139"/>
                </a:lnTo>
                <a:lnTo>
                  <a:pt x="1952121" y="1137077"/>
                </a:lnTo>
                <a:lnTo>
                  <a:pt x="1928066" y="1096549"/>
                </a:lnTo>
                <a:lnTo>
                  <a:pt x="1903202" y="1056567"/>
                </a:lnTo>
                <a:lnTo>
                  <a:pt x="1877542" y="1017142"/>
                </a:lnTo>
                <a:lnTo>
                  <a:pt x="1851095" y="978284"/>
                </a:lnTo>
                <a:lnTo>
                  <a:pt x="1823874" y="940006"/>
                </a:lnTo>
                <a:lnTo>
                  <a:pt x="1795890" y="902319"/>
                </a:lnTo>
                <a:lnTo>
                  <a:pt x="1767153" y="865233"/>
                </a:lnTo>
                <a:lnTo>
                  <a:pt x="1737676" y="828761"/>
                </a:lnTo>
                <a:lnTo>
                  <a:pt x="1707469" y="792912"/>
                </a:lnTo>
                <a:lnTo>
                  <a:pt x="1676544" y="757700"/>
                </a:lnTo>
                <a:lnTo>
                  <a:pt x="1644911" y="723134"/>
                </a:lnTo>
                <a:lnTo>
                  <a:pt x="1612584" y="689227"/>
                </a:lnTo>
                <a:lnTo>
                  <a:pt x="1579571" y="655989"/>
                </a:lnTo>
                <a:lnTo>
                  <a:pt x="1545886" y="623431"/>
                </a:lnTo>
                <a:lnTo>
                  <a:pt x="1511538" y="591566"/>
                </a:lnTo>
                <a:lnTo>
                  <a:pt x="1476540" y="560404"/>
                </a:lnTo>
                <a:lnTo>
                  <a:pt x="1440902" y="529956"/>
                </a:lnTo>
                <a:lnTo>
                  <a:pt x="1404637" y="500234"/>
                </a:lnTo>
                <a:lnTo>
                  <a:pt x="1367754" y="471250"/>
                </a:lnTo>
                <a:lnTo>
                  <a:pt x="1330266" y="443013"/>
                </a:lnTo>
                <a:lnTo>
                  <a:pt x="1292183" y="415536"/>
                </a:lnTo>
                <a:lnTo>
                  <a:pt x="1253518" y="388830"/>
                </a:lnTo>
                <a:lnTo>
                  <a:pt x="1214281" y="362907"/>
                </a:lnTo>
                <a:lnTo>
                  <a:pt x="1174483" y="337776"/>
                </a:lnTo>
                <a:lnTo>
                  <a:pt x="1134136" y="313450"/>
                </a:lnTo>
                <a:lnTo>
                  <a:pt x="1093251" y="289940"/>
                </a:lnTo>
                <a:lnTo>
                  <a:pt x="1051839" y="267258"/>
                </a:lnTo>
                <a:lnTo>
                  <a:pt x="1009912" y="245414"/>
                </a:lnTo>
                <a:lnTo>
                  <a:pt x="967480" y="224419"/>
                </a:lnTo>
                <a:lnTo>
                  <a:pt x="924556" y="204286"/>
                </a:lnTo>
                <a:lnTo>
                  <a:pt x="881150" y="185025"/>
                </a:lnTo>
                <a:lnTo>
                  <a:pt x="837274" y="166647"/>
                </a:lnTo>
                <a:lnTo>
                  <a:pt x="792938" y="149164"/>
                </a:lnTo>
                <a:lnTo>
                  <a:pt x="748155" y="132587"/>
                </a:lnTo>
                <a:lnTo>
                  <a:pt x="702935" y="116928"/>
                </a:lnTo>
                <a:lnTo>
                  <a:pt x="657290" y="102197"/>
                </a:lnTo>
                <a:lnTo>
                  <a:pt x="611231" y="88406"/>
                </a:lnTo>
                <a:lnTo>
                  <a:pt x="564769" y="75567"/>
                </a:lnTo>
                <a:lnTo>
                  <a:pt x="517916" y="63689"/>
                </a:lnTo>
                <a:lnTo>
                  <a:pt x="470682" y="52786"/>
                </a:lnTo>
                <a:lnTo>
                  <a:pt x="423080" y="42867"/>
                </a:lnTo>
                <a:lnTo>
                  <a:pt x="375120" y="33945"/>
                </a:lnTo>
                <a:lnTo>
                  <a:pt x="326813" y="26030"/>
                </a:lnTo>
                <a:lnTo>
                  <a:pt x="278171" y="19134"/>
                </a:lnTo>
                <a:lnTo>
                  <a:pt x="229206" y="13267"/>
                </a:lnTo>
                <a:lnTo>
                  <a:pt x="179927" y="8443"/>
                </a:lnTo>
                <a:lnTo>
                  <a:pt x="130348" y="4670"/>
                </a:lnTo>
                <a:lnTo>
                  <a:pt x="80478" y="1962"/>
                </a:lnTo>
                <a:lnTo>
                  <a:pt x="30330" y="329"/>
                </a:lnTo>
                <a:lnTo>
                  <a:pt x="0" y="0"/>
                </a:lnTo>
                <a:close/>
              </a:path>
            </a:pathLst>
          </a:custGeom>
          <a:solidFill>
            <a:srgbClr val="D2D592">
              <a:alpha val="501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991343" y="1246632"/>
            <a:ext cx="2200655" cy="2203704"/>
          </a:xfrm>
          <a:prstGeom prst="rect">
            <a:avLst/>
          </a:prstGeom>
        </p:spPr>
      </p:pic>
      <p:sp>
        <p:nvSpPr>
          <p:cNvPr id="5" name="object 5"/>
          <p:cNvSpPr/>
          <p:nvPr/>
        </p:nvSpPr>
        <p:spPr>
          <a:xfrm>
            <a:off x="1540428" y="6470487"/>
            <a:ext cx="775335" cy="387985"/>
          </a:xfrm>
          <a:custGeom>
            <a:avLst/>
            <a:gdLst/>
            <a:ahLst/>
            <a:cxnLst/>
            <a:rect l="l" t="t" r="r" b="b"/>
            <a:pathLst>
              <a:path w="775335" h="387984">
                <a:moveTo>
                  <a:pt x="387510" y="0"/>
                </a:moveTo>
                <a:lnTo>
                  <a:pt x="338901" y="3019"/>
                </a:lnTo>
                <a:lnTo>
                  <a:pt x="292094" y="11834"/>
                </a:lnTo>
                <a:lnTo>
                  <a:pt x="247452" y="26083"/>
                </a:lnTo>
                <a:lnTo>
                  <a:pt x="205339" y="45402"/>
                </a:lnTo>
                <a:lnTo>
                  <a:pt x="166116" y="69428"/>
                </a:lnTo>
                <a:lnTo>
                  <a:pt x="130148" y="97798"/>
                </a:lnTo>
                <a:lnTo>
                  <a:pt x="97797" y="130149"/>
                </a:lnTo>
                <a:lnTo>
                  <a:pt x="69427" y="166117"/>
                </a:lnTo>
                <a:lnTo>
                  <a:pt x="45401" y="205339"/>
                </a:lnTo>
                <a:lnTo>
                  <a:pt x="26082" y="247453"/>
                </a:lnTo>
                <a:lnTo>
                  <a:pt x="11833" y="292095"/>
                </a:lnTo>
                <a:lnTo>
                  <a:pt x="3017" y="338902"/>
                </a:lnTo>
                <a:lnTo>
                  <a:pt x="0" y="387513"/>
                </a:lnTo>
                <a:lnTo>
                  <a:pt x="775020" y="387511"/>
                </a:lnTo>
                <a:lnTo>
                  <a:pt x="772000" y="338902"/>
                </a:lnTo>
                <a:lnTo>
                  <a:pt x="763185" y="292095"/>
                </a:lnTo>
                <a:lnTo>
                  <a:pt x="748936" y="247453"/>
                </a:lnTo>
                <a:lnTo>
                  <a:pt x="729617" y="205339"/>
                </a:lnTo>
                <a:lnTo>
                  <a:pt x="705591" y="166117"/>
                </a:lnTo>
                <a:lnTo>
                  <a:pt x="677221" y="130149"/>
                </a:lnTo>
                <a:lnTo>
                  <a:pt x="644871" y="97798"/>
                </a:lnTo>
                <a:lnTo>
                  <a:pt x="608903" y="69428"/>
                </a:lnTo>
                <a:lnTo>
                  <a:pt x="569680" y="45402"/>
                </a:lnTo>
                <a:lnTo>
                  <a:pt x="527567" y="26083"/>
                </a:lnTo>
                <a:lnTo>
                  <a:pt x="482925" y="11834"/>
                </a:lnTo>
                <a:lnTo>
                  <a:pt x="436118" y="3019"/>
                </a:lnTo>
                <a:lnTo>
                  <a:pt x="387510" y="0"/>
                </a:lnTo>
                <a:close/>
              </a:path>
            </a:pathLst>
          </a:custGeom>
          <a:solidFill>
            <a:srgbClr val="1F2C8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993139" y="1552955"/>
            <a:ext cx="6746240" cy="3225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 algn="just">
              <a:lnSpc>
                <a:spcPct val="150000"/>
              </a:lnSpc>
              <a:spcBef>
                <a:spcPts val="100"/>
              </a:spcBef>
              <a:buFont typeface="Arial MT"/>
              <a:buChar char="•"/>
              <a:tabLst>
                <a:tab pos="355600" algn="l"/>
              </a:tabLst>
            </a:pPr>
            <a:r>
              <a:rPr sz="2000" dirty="0">
                <a:latin typeface="Times New Roman"/>
                <a:cs typeface="Times New Roman"/>
              </a:rPr>
              <a:t>An </a:t>
            </a:r>
            <a:r>
              <a:rPr sz="2000" spc="-5" dirty="0">
                <a:latin typeface="Times New Roman"/>
                <a:cs typeface="Times New Roman"/>
              </a:rPr>
              <a:t>example that is commonly </a:t>
            </a:r>
            <a:r>
              <a:rPr sz="2000" spc="-10" dirty="0">
                <a:latin typeface="Times New Roman"/>
                <a:cs typeface="Times New Roman"/>
              </a:rPr>
              <a:t>cited </a:t>
            </a:r>
            <a:r>
              <a:rPr sz="2000" spc="-5" dirty="0">
                <a:latin typeface="Times New Roman"/>
                <a:cs typeface="Times New Roman"/>
              </a:rPr>
              <a:t>is in Fahrenheit degrees, 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the freezing point </a:t>
            </a:r>
            <a:r>
              <a:rPr sz="2000" dirty="0">
                <a:latin typeface="Times New Roman"/>
                <a:cs typeface="Times New Roman"/>
              </a:rPr>
              <a:t>of </a:t>
            </a:r>
            <a:r>
              <a:rPr sz="2000" spc="-5" dirty="0">
                <a:latin typeface="Times New Roman"/>
                <a:cs typeface="Times New Roman"/>
              </a:rPr>
              <a:t>water is </a:t>
            </a:r>
            <a:r>
              <a:rPr sz="2000" dirty="0">
                <a:latin typeface="Times New Roman"/>
                <a:cs typeface="Times New Roman"/>
              </a:rPr>
              <a:t>32 </a:t>
            </a:r>
            <a:r>
              <a:rPr sz="2000" spc="-5" dirty="0">
                <a:latin typeface="Times New Roman"/>
                <a:cs typeface="Times New Roman"/>
              </a:rPr>
              <a:t>degrees, </a:t>
            </a:r>
            <a:r>
              <a:rPr sz="2000" dirty="0">
                <a:latin typeface="Times New Roman"/>
                <a:cs typeface="Times New Roman"/>
              </a:rPr>
              <a:t>not </a:t>
            </a:r>
            <a:r>
              <a:rPr sz="2000" spc="-5" dirty="0">
                <a:latin typeface="Times New Roman"/>
                <a:cs typeface="Times New Roman"/>
              </a:rPr>
              <a:t>zero, hence </a:t>
            </a:r>
            <a:r>
              <a:rPr sz="2000" spc="5" dirty="0">
                <a:latin typeface="Times New Roman"/>
                <a:cs typeface="Times New Roman"/>
              </a:rPr>
              <a:t>we 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cannot </a:t>
            </a:r>
            <a:r>
              <a:rPr sz="2000" spc="-40" dirty="0">
                <a:latin typeface="Times New Roman"/>
                <a:cs typeface="Times New Roman"/>
              </a:rPr>
              <a:t>say,</a:t>
            </a:r>
            <a:r>
              <a:rPr sz="2000" spc="4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for example, that </a:t>
            </a:r>
            <a:r>
              <a:rPr sz="2000" dirty="0">
                <a:latin typeface="Times New Roman"/>
                <a:cs typeface="Times New Roman"/>
              </a:rPr>
              <a:t>100 </a:t>
            </a:r>
            <a:r>
              <a:rPr sz="2000" spc="-5" dirty="0">
                <a:latin typeface="Times New Roman"/>
                <a:cs typeface="Times New Roman"/>
              </a:rPr>
              <a:t>degrees Fahrenheit is twice 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as </a:t>
            </a:r>
            <a:r>
              <a:rPr sz="2000" dirty="0">
                <a:latin typeface="Times New Roman"/>
                <a:cs typeface="Times New Roman"/>
              </a:rPr>
              <a:t>hot </a:t>
            </a:r>
            <a:r>
              <a:rPr sz="2000" spc="-5" dirty="0">
                <a:latin typeface="Times New Roman"/>
                <a:cs typeface="Times New Roman"/>
              </a:rPr>
              <a:t>as </a:t>
            </a:r>
            <a:r>
              <a:rPr sz="2000" dirty="0">
                <a:latin typeface="Times New Roman"/>
                <a:cs typeface="Times New Roman"/>
              </a:rPr>
              <a:t>50 </a:t>
            </a:r>
            <a:r>
              <a:rPr sz="2000" spc="-5" dirty="0">
                <a:latin typeface="Times New Roman"/>
                <a:cs typeface="Times New Roman"/>
              </a:rPr>
              <a:t>degrees Fahrenheit, because the measurement </a:t>
            </a:r>
            <a:r>
              <a:rPr sz="2000" dirty="0">
                <a:latin typeface="Times New Roman"/>
                <a:cs typeface="Times New Roman"/>
              </a:rPr>
              <a:t>of 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Fahrenheit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did</a:t>
            </a:r>
            <a:r>
              <a:rPr sz="2000" dirty="0">
                <a:latin typeface="Times New Roman"/>
                <a:cs typeface="Times New Roman"/>
              </a:rPr>
              <a:t> not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start at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zero.</a:t>
            </a:r>
            <a:endParaRPr sz="2000">
              <a:latin typeface="Times New Roman"/>
              <a:cs typeface="Times New Roman"/>
            </a:endParaRPr>
          </a:p>
          <a:p>
            <a:pPr marL="355600" marR="5080" indent="-342900" algn="just">
              <a:lnSpc>
                <a:spcPct val="150000"/>
              </a:lnSpc>
              <a:buFont typeface="Arial MT"/>
              <a:buChar char="•"/>
              <a:tabLst>
                <a:tab pos="355600" algn="l"/>
              </a:tabLst>
            </a:pPr>
            <a:r>
              <a:rPr sz="2000" spc="-5" dirty="0">
                <a:latin typeface="Times New Roman"/>
                <a:cs typeface="Times New Roman"/>
              </a:rPr>
              <a:t>In fact, twice as </a:t>
            </a:r>
            <a:r>
              <a:rPr sz="2000" dirty="0">
                <a:latin typeface="Times New Roman"/>
                <a:cs typeface="Times New Roman"/>
              </a:rPr>
              <a:t>hot </a:t>
            </a:r>
            <a:r>
              <a:rPr sz="2000" spc="-5" dirty="0">
                <a:latin typeface="Times New Roman"/>
                <a:cs typeface="Times New Roman"/>
              </a:rPr>
              <a:t>as </a:t>
            </a:r>
            <a:r>
              <a:rPr sz="2000" dirty="0">
                <a:latin typeface="Times New Roman"/>
                <a:cs typeface="Times New Roman"/>
              </a:rPr>
              <a:t>50 </a:t>
            </a:r>
            <a:r>
              <a:rPr sz="2000" spc="-5" dirty="0">
                <a:latin typeface="Times New Roman"/>
                <a:cs typeface="Times New Roman"/>
              </a:rPr>
              <a:t>degrees Fahrenheit is </a:t>
            </a:r>
            <a:r>
              <a:rPr sz="2000" dirty="0">
                <a:latin typeface="Times New Roman"/>
                <a:cs typeface="Times New Roman"/>
              </a:rPr>
              <a:t>68 </a:t>
            </a:r>
            <a:r>
              <a:rPr sz="2000" spc="-5" dirty="0">
                <a:latin typeface="Times New Roman"/>
                <a:cs typeface="Times New Roman"/>
              </a:rPr>
              <a:t>degrees 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Fahrenheit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(({50–32}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Calibri"/>
                <a:cs typeface="Calibri"/>
              </a:rPr>
              <a:t>×</a:t>
            </a:r>
            <a:r>
              <a:rPr sz="2000" spc="50" dirty="0">
                <a:latin typeface="Calibri"/>
                <a:cs typeface="Calibri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2)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+</a:t>
            </a:r>
            <a:r>
              <a:rPr sz="2000" spc="-5" dirty="0">
                <a:latin typeface="Times New Roman"/>
                <a:cs typeface="Times New Roman"/>
              </a:rPr>
              <a:t> 32).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" y="0"/>
            <a:ext cx="1550670" cy="2545715"/>
            <a:chOff x="1" y="0"/>
            <a:chExt cx="1550670" cy="2545715"/>
          </a:xfrm>
        </p:grpSpPr>
        <p:sp>
          <p:nvSpPr>
            <p:cNvPr id="3" name="object 3"/>
            <p:cNvSpPr/>
            <p:nvPr/>
          </p:nvSpPr>
          <p:spPr>
            <a:xfrm>
              <a:off x="1" y="0"/>
              <a:ext cx="1550670" cy="2545715"/>
            </a:xfrm>
            <a:custGeom>
              <a:avLst/>
              <a:gdLst/>
              <a:ahLst/>
              <a:cxnLst/>
              <a:rect l="l" t="t" r="r" b="b"/>
              <a:pathLst>
                <a:path w="1550670" h="2545715">
                  <a:moveTo>
                    <a:pt x="1550562" y="0"/>
                  </a:moveTo>
                  <a:lnTo>
                    <a:pt x="683117" y="0"/>
                  </a:lnTo>
                  <a:lnTo>
                    <a:pt x="673022" y="200389"/>
                  </a:lnTo>
                  <a:lnTo>
                    <a:pt x="667096" y="252161"/>
                  </a:lnTo>
                  <a:lnTo>
                    <a:pt x="659858" y="303533"/>
                  </a:lnTo>
                  <a:lnTo>
                    <a:pt x="651323" y="354486"/>
                  </a:lnTo>
                  <a:lnTo>
                    <a:pt x="641508" y="405003"/>
                  </a:lnTo>
                  <a:lnTo>
                    <a:pt x="630432" y="455065"/>
                  </a:lnTo>
                  <a:lnTo>
                    <a:pt x="618112" y="504656"/>
                  </a:lnTo>
                  <a:lnTo>
                    <a:pt x="604564" y="553757"/>
                  </a:lnTo>
                  <a:lnTo>
                    <a:pt x="589807" y="602351"/>
                  </a:lnTo>
                  <a:lnTo>
                    <a:pt x="573857" y="650419"/>
                  </a:lnTo>
                  <a:lnTo>
                    <a:pt x="556731" y="697944"/>
                  </a:lnTo>
                  <a:lnTo>
                    <a:pt x="538448" y="744908"/>
                  </a:lnTo>
                  <a:lnTo>
                    <a:pt x="519024" y="791293"/>
                  </a:lnTo>
                  <a:lnTo>
                    <a:pt x="498477" y="837082"/>
                  </a:lnTo>
                  <a:lnTo>
                    <a:pt x="476824" y="882256"/>
                  </a:lnTo>
                  <a:lnTo>
                    <a:pt x="454082" y="926798"/>
                  </a:lnTo>
                  <a:lnTo>
                    <a:pt x="430268" y="970690"/>
                  </a:lnTo>
                  <a:lnTo>
                    <a:pt x="405401" y="1013914"/>
                  </a:lnTo>
                  <a:lnTo>
                    <a:pt x="379497" y="1056452"/>
                  </a:lnTo>
                  <a:lnTo>
                    <a:pt x="352573" y="1098287"/>
                  </a:lnTo>
                  <a:lnTo>
                    <a:pt x="324647" y="1139401"/>
                  </a:lnTo>
                  <a:lnTo>
                    <a:pt x="295736" y="1179775"/>
                  </a:lnTo>
                  <a:lnTo>
                    <a:pt x="265857" y="1219393"/>
                  </a:lnTo>
                  <a:lnTo>
                    <a:pt x="235028" y="1258235"/>
                  </a:lnTo>
                  <a:lnTo>
                    <a:pt x="203267" y="1296285"/>
                  </a:lnTo>
                  <a:lnTo>
                    <a:pt x="170589" y="1333525"/>
                  </a:lnTo>
                  <a:lnTo>
                    <a:pt x="137013" y="1369937"/>
                  </a:lnTo>
                  <a:lnTo>
                    <a:pt x="102556" y="1405502"/>
                  </a:lnTo>
                  <a:lnTo>
                    <a:pt x="0" y="1500516"/>
                  </a:lnTo>
                  <a:lnTo>
                    <a:pt x="0" y="2545382"/>
                  </a:lnTo>
                  <a:lnTo>
                    <a:pt x="221867" y="2418735"/>
                  </a:lnTo>
                  <a:lnTo>
                    <a:pt x="262242" y="2392716"/>
                  </a:lnTo>
                  <a:lnTo>
                    <a:pt x="302145" y="2366041"/>
                  </a:lnTo>
                  <a:lnTo>
                    <a:pt x="341571" y="2338715"/>
                  </a:lnTo>
                  <a:lnTo>
                    <a:pt x="380511" y="2310747"/>
                  </a:lnTo>
                  <a:lnTo>
                    <a:pt x="418957" y="2282145"/>
                  </a:lnTo>
                  <a:lnTo>
                    <a:pt x="456903" y="2252916"/>
                  </a:lnTo>
                  <a:lnTo>
                    <a:pt x="494340" y="2223068"/>
                  </a:lnTo>
                  <a:lnTo>
                    <a:pt x="531260" y="2192608"/>
                  </a:lnTo>
                  <a:lnTo>
                    <a:pt x="567657" y="2161544"/>
                  </a:lnTo>
                  <a:lnTo>
                    <a:pt x="603522" y="2129884"/>
                  </a:lnTo>
                  <a:lnTo>
                    <a:pt x="638847" y="2097635"/>
                  </a:lnTo>
                  <a:lnTo>
                    <a:pt x="673626" y="2064806"/>
                  </a:lnTo>
                  <a:lnTo>
                    <a:pt x="707850" y="2031402"/>
                  </a:lnTo>
                  <a:lnTo>
                    <a:pt x="741513" y="1997434"/>
                  </a:lnTo>
                  <a:lnTo>
                    <a:pt x="774605" y="1962907"/>
                  </a:lnTo>
                  <a:lnTo>
                    <a:pt x="807120" y="1927829"/>
                  </a:lnTo>
                  <a:lnTo>
                    <a:pt x="839050" y="1892209"/>
                  </a:lnTo>
                  <a:lnTo>
                    <a:pt x="870387" y="1856054"/>
                  </a:lnTo>
                  <a:lnTo>
                    <a:pt x="901124" y="1819371"/>
                  </a:lnTo>
                  <a:lnTo>
                    <a:pt x="931252" y="1782168"/>
                  </a:lnTo>
                  <a:lnTo>
                    <a:pt x="960766" y="1744454"/>
                  </a:lnTo>
                  <a:lnTo>
                    <a:pt x="989655" y="1706234"/>
                  </a:lnTo>
                  <a:lnTo>
                    <a:pt x="1017914" y="1667518"/>
                  </a:lnTo>
                  <a:lnTo>
                    <a:pt x="1045535" y="1628312"/>
                  </a:lnTo>
                  <a:lnTo>
                    <a:pt x="1072509" y="1588625"/>
                  </a:lnTo>
                  <a:lnTo>
                    <a:pt x="1098829" y="1548463"/>
                  </a:lnTo>
                  <a:lnTo>
                    <a:pt x="1124488" y="1507835"/>
                  </a:lnTo>
                  <a:lnTo>
                    <a:pt x="1149477" y="1466749"/>
                  </a:lnTo>
                  <a:lnTo>
                    <a:pt x="1173790" y="1425211"/>
                  </a:lnTo>
                  <a:lnTo>
                    <a:pt x="1197418" y="1383231"/>
                  </a:lnTo>
                  <a:lnTo>
                    <a:pt x="1220354" y="1340814"/>
                  </a:lnTo>
                  <a:lnTo>
                    <a:pt x="1242591" y="1297969"/>
                  </a:lnTo>
                  <a:lnTo>
                    <a:pt x="1264120" y="1254703"/>
                  </a:lnTo>
                  <a:lnTo>
                    <a:pt x="1284934" y="1211025"/>
                  </a:lnTo>
                  <a:lnTo>
                    <a:pt x="1305026" y="1166942"/>
                  </a:lnTo>
                  <a:lnTo>
                    <a:pt x="1324387" y="1122460"/>
                  </a:lnTo>
                  <a:lnTo>
                    <a:pt x="1343011" y="1077589"/>
                  </a:lnTo>
                  <a:lnTo>
                    <a:pt x="1360888" y="1032336"/>
                  </a:lnTo>
                  <a:lnTo>
                    <a:pt x="1378013" y="986708"/>
                  </a:lnTo>
                  <a:lnTo>
                    <a:pt x="1394377" y="940713"/>
                  </a:lnTo>
                  <a:lnTo>
                    <a:pt x="1409972" y="894359"/>
                  </a:lnTo>
                  <a:lnTo>
                    <a:pt x="1424791" y="847653"/>
                  </a:lnTo>
                  <a:lnTo>
                    <a:pt x="1438826" y="800602"/>
                  </a:lnTo>
                  <a:lnTo>
                    <a:pt x="1452070" y="753216"/>
                  </a:lnTo>
                  <a:lnTo>
                    <a:pt x="1464515" y="705500"/>
                  </a:lnTo>
                  <a:lnTo>
                    <a:pt x="1476153" y="657464"/>
                  </a:lnTo>
                  <a:lnTo>
                    <a:pt x="1486977" y="609113"/>
                  </a:lnTo>
                  <a:lnTo>
                    <a:pt x="1496979" y="560457"/>
                  </a:lnTo>
                  <a:lnTo>
                    <a:pt x="1506151" y="511503"/>
                  </a:lnTo>
                  <a:lnTo>
                    <a:pt x="1514486" y="462258"/>
                  </a:lnTo>
                  <a:lnTo>
                    <a:pt x="1521976" y="412731"/>
                  </a:lnTo>
                  <a:lnTo>
                    <a:pt x="1528613" y="362928"/>
                  </a:lnTo>
                  <a:lnTo>
                    <a:pt x="1534390" y="312857"/>
                  </a:lnTo>
                  <a:lnTo>
                    <a:pt x="1539300" y="262526"/>
                  </a:lnTo>
                  <a:lnTo>
                    <a:pt x="1543334" y="211943"/>
                  </a:lnTo>
                  <a:lnTo>
                    <a:pt x="1546485" y="161115"/>
                  </a:lnTo>
                  <a:lnTo>
                    <a:pt x="1548745" y="110050"/>
                  </a:lnTo>
                  <a:lnTo>
                    <a:pt x="1550106" y="58756"/>
                  </a:lnTo>
                  <a:lnTo>
                    <a:pt x="1550562" y="0"/>
                  </a:lnTo>
                  <a:close/>
                </a:path>
              </a:pathLst>
            </a:custGeom>
            <a:solidFill>
              <a:srgbClr val="AAC3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" y="0"/>
              <a:ext cx="683260" cy="1500505"/>
            </a:xfrm>
            <a:custGeom>
              <a:avLst/>
              <a:gdLst/>
              <a:ahLst/>
              <a:cxnLst/>
              <a:rect l="l" t="t" r="r" b="b"/>
              <a:pathLst>
                <a:path w="683260" h="1500505">
                  <a:moveTo>
                    <a:pt x="682739" y="0"/>
                  </a:moveTo>
                  <a:lnTo>
                    <a:pt x="0" y="0"/>
                  </a:lnTo>
                  <a:lnTo>
                    <a:pt x="0" y="1500050"/>
                  </a:lnTo>
                  <a:lnTo>
                    <a:pt x="102289" y="1405281"/>
                  </a:lnTo>
                  <a:lnTo>
                    <a:pt x="136740" y="1369721"/>
                  </a:lnTo>
                  <a:lnTo>
                    <a:pt x="170309" y="1333315"/>
                  </a:lnTo>
                  <a:lnTo>
                    <a:pt x="202981" y="1296081"/>
                  </a:lnTo>
                  <a:lnTo>
                    <a:pt x="234737" y="1258037"/>
                  </a:lnTo>
                  <a:lnTo>
                    <a:pt x="265560" y="1219200"/>
                  </a:lnTo>
                  <a:lnTo>
                    <a:pt x="295432" y="1179589"/>
                  </a:lnTo>
                  <a:lnTo>
                    <a:pt x="324338" y="1139221"/>
                  </a:lnTo>
                  <a:lnTo>
                    <a:pt x="352259" y="1098114"/>
                  </a:lnTo>
                  <a:lnTo>
                    <a:pt x="379177" y="1056286"/>
                  </a:lnTo>
                  <a:lnTo>
                    <a:pt x="405077" y="1013754"/>
                  </a:lnTo>
                  <a:lnTo>
                    <a:pt x="429940" y="970537"/>
                  </a:lnTo>
                  <a:lnTo>
                    <a:pt x="453748" y="926652"/>
                  </a:lnTo>
                  <a:lnTo>
                    <a:pt x="476486" y="882117"/>
                  </a:lnTo>
                  <a:lnTo>
                    <a:pt x="498135" y="836950"/>
                  </a:lnTo>
                  <a:lnTo>
                    <a:pt x="518679" y="791168"/>
                  </a:lnTo>
                  <a:lnTo>
                    <a:pt x="538099" y="744790"/>
                  </a:lnTo>
                  <a:lnTo>
                    <a:pt x="556379" y="697834"/>
                  </a:lnTo>
                  <a:lnTo>
                    <a:pt x="573501" y="650316"/>
                  </a:lnTo>
                  <a:lnTo>
                    <a:pt x="589448" y="602256"/>
                  </a:lnTo>
                  <a:lnTo>
                    <a:pt x="604202" y="553670"/>
                  </a:lnTo>
                  <a:lnTo>
                    <a:pt x="617747" y="504576"/>
                  </a:lnTo>
                  <a:lnTo>
                    <a:pt x="630065" y="454993"/>
                  </a:lnTo>
                  <a:lnTo>
                    <a:pt x="641139" y="404939"/>
                  </a:lnTo>
                  <a:lnTo>
                    <a:pt x="650952" y="354430"/>
                  </a:lnTo>
                  <a:lnTo>
                    <a:pt x="659485" y="303485"/>
                  </a:lnTo>
                  <a:lnTo>
                    <a:pt x="666723" y="252121"/>
                  </a:lnTo>
                  <a:lnTo>
                    <a:pt x="672647" y="200357"/>
                  </a:lnTo>
                  <a:lnTo>
                    <a:pt x="682739" y="0"/>
                  </a:lnTo>
                  <a:close/>
                </a:path>
              </a:pathLst>
            </a:custGeom>
            <a:solidFill>
              <a:srgbClr val="F5CDC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70445" y="314190"/>
              <a:ext cx="775335" cy="775335"/>
            </a:xfrm>
            <a:custGeom>
              <a:avLst/>
              <a:gdLst/>
              <a:ahLst/>
              <a:cxnLst/>
              <a:rect l="l" t="t" r="r" b="b"/>
              <a:pathLst>
                <a:path w="775335" h="775335">
                  <a:moveTo>
                    <a:pt x="387510" y="0"/>
                  </a:moveTo>
                  <a:lnTo>
                    <a:pt x="338902" y="3019"/>
                  </a:lnTo>
                  <a:lnTo>
                    <a:pt x="292095" y="11834"/>
                  </a:lnTo>
                  <a:lnTo>
                    <a:pt x="247453" y="26083"/>
                  </a:lnTo>
                  <a:lnTo>
                    <a:pt x="205339" y="45403"/>
                  </a:lnTo>
                  <a:lnTo>
                    <a:pt x="166117" y="69429"/>
                  </a:lnTo>
                  <a:lnTo>
                    <a:pt x="130149" y="97799"/>
                  </a:lnTo>
                  <a:lnTo>
                    <a:pt x="97798" y="130149"/>
                  </a:lnTo>
                  <a:lnTo>
                    <a:pt x="69428" y="166117"/>
                  </a:lnTo>
                  <a:lnTo>
                    <a:pt x="45402" y="205340"/>
                  </a:lnTo>
                  <a:lnTo>
                    <a:pt x="26083" y="247454"/>
                  </a:lnTo>
                  <a:lnTo>
                    <a:pt x="11834" y="292095"/>
                  </a:lnTo>
                  <a:lnTo>
                    <a:pt x="3019" y="338902"/>
                  </a:lnTo>
                  <a:lnTo>
                    <a:pt x="0" y="387511"/>
                  </a:lnTo>
                  <a:lnTo>
                    <a:pt x="3019" y="436119"/>
                  </a:lnTo>
                  <a:lnTo>
                    <a:pt x="11834" y="482926"/>
                  </a:lnTo>
                  <a:lnTo>
                    <a:pt x="26083" y="527568"/>
                  </a:lnTo>
                  <a:lnTo>
                    <a:pt x="45402" y="569682"/>
                  </a:lnTo>
                  <a:lnTo>
                    <a:pt x="69428" y="608904"/>
                  </a:lnTo>
                  <a:lnTo>
                    <a:pt x="97798" y="644872"/>
                  </a:lnTo>
                  <a:lnTo>
                    <a:pt x="130149" y="677222"/>
                  </a:lnTo>
                  <a:lnTo>
                    <a:pt x="166117" y="705592"/>
                  </a:lnTo>
                  <a:lnTo>
                    <a:pt x="205339" y="729618"/>
                  </a:lnTo>
                  <a:lnTo>
                    <a:pt x="247453" y="748937"/>
                  </a:lnTo>
                  <a:lnTo>
                    <a:pt x="292095" y="763186"/>
                  </a:lnTo>
                  <a:lnTo>
                    <a:pt x="338902" y="772002"/>
                  </a:lnTo>
                  <a:lnTo>
                    <a:pt x="387510" y="775021"/>
                  </a:lnTo>
                  <a:lnTo>
                    <a:pt x="436119" y="772002"/>
                  </a:lnTo>
                  <a:lnTo>
                    <a:pt x="482926" y="763186"/>
                  </a:lnTo>
                  <a:lnTo>
                    <a:pt x="527567" y="748937"/>
                  </a:lnTo>
                  <a:lnTo>
                    <a:pt x="569681" y="729618"/>
                  </a:lnTo>
                  <a:lnTo>
                    <a:pt x="608903" y="705592"/>
                  </a:lnTo>
                  <a:lnTo>
                    <a:pt x="644871" y="677222"/>
                  </a:lnTo>
                  <a:lnTo>
                    <a:pt x="677222" y="644872"/>
                  </a:lnTo>
                  <a:lnTo>
                    <a:pt x="705592" y="608904"/>
                  </a:lnTo>
                  <a:lnTo>
                    <a:pt x="729618" y="569682"/>
                  </a:lnTo>
                  <a:lnTo>
                    <a:pt x="748937" y="527568"/>
                  </a:lnTo>
                  <a:lnTo>
                    <a:pt x="763186" y="482926"/>
                  </a:lnTo>
                  <a:lnTo>
                    <a:pt x="772001" y="436119"/>
                  </a:lnTo>
                  <a:lnTo>
                    <a:pt x="775020" y="387511"/>
                  </a:lnTo>
                  <a:lnTo>
                    <a:pt x="772001" y="338902"/>
                  </a:lnTo>
                  <a:lnTo>
                    <a:pt x="763186" y="292095"/>
                  </a:lnTo>
                  <a:lnTo>
                    <a:pt x="748937" y="247454"/>
                  </a:lnTo>
                  <a:lnTo>
                    <a:pt x="729618" y="205340"/>
                  </a:lnTo>
                  <a:lnTo>
                    <a:pt x="705592" y="166117"/>
                  </a:lnTo>
                  <a:lnTo>
                    <a:pt x="677222" y="130149"/>
                  </a:lnTo>
                  <a:lnTo>
                    <a:pt x="644871" y="97799"/>
                  </a:lnTo>
                  <a:lnTo>
                    <a:pt x="608903" y="69429"/>
                  </a:lnTo>
                  <a:lnTo>
                    <a:pt x="569681" y="45403"/>
                  </a:lnTo>
                  <a:lnTo>
                    <a:pt x="527567" y="26083"/>
                  </a:lnTo>
                  <a:lnTo>
                    <a:pt x="482926" y="11834"/>
                  </a:lnTo>
                  <a:lnTo>
                    <a:pt x="436119" y="3019"/>
                  </a:lnTo>
                  <a:lnTo>
                    <a:pt x="387510" y="0"/>
                  </a:lnTo>
                  <a:close/>
                </a:path>
              </a:pathLst>
            </a:custGeom>
            <a:solidFill>
              <a:srgbClr val="1F2C8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1629303" y="1316228"/>
            <a:ext cx="9722485" cy="379285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70" dirty="0">
                <a:latin typeface="Times New Roman"/>
                <a:cs typeface="Times New Roman"/>
              </a:rPr>
              <a:t>T</a:t>
            </a:r>
            <a:r>
              <a:rPr sz="1800" b="1" dirty="0">
                <a:latin typeface="Times New Roman"/>
                <a:cs typeface="Times New Roman"/>
              </a:rPr>
              <a:t>ec</a:t>
            </a:r>
            <a:r>
              <a:rPr sz="1800" b="1" spc="-5" dirty="0">
                <a:latin typeface="Times New Roman"/>
                <a:cs typeface="Times New Roman"/>
              </a:rPr>
              <a:t>hn</a:t>
            </a:r>
            <a:r>
              <a:rPr sz="1800" b="1" dirty="0">
                <a:latin typeface="Times New Roman"/>
                <a:cs typeface="Times New Roman"/>
              </a:rPr>
              <a:t>i</a:t>
            </a:r>
            <a:r>
              <a:rPr sz="1800" b="1" spc="-5" dirty="0">
                <a:latin typeface="Times New Roman"/>
                <a:cs typeface="Times New Roman"/>
              </a:rPr>
              <a:t>qu</a:t>
            </a:r>
            <a:r>
              <a:rPr sz="1800" b="1" dirty="0">
                <a:latin typeface="Times New Roman"/>
                <a:cs typeface="Times New Roman"/>
              </a:rPr>
              <a:t>es</a:t>
            </a:r>
            <a:r>
              <a:rPr sz="1800" b="1" spc="-5" dirty="0">
                <a:latin typeface="Times New Roman"/>
                <a:cs typeface="Times New Roman"/>
              </a:rPr>
              <a:t> </a:t>
            </a:r>
            <a:r>
              <a:rPr sz="1800" b="1" dirty="0">
                <a:latin typeface="Times New Roman"/>
                <a:cs typeface="Times New Roman"/>
              </a:rPr>
              <a:t>for</a:t>
            </a:r>
            <a:r>
              <a:rPr sz="1800" b="1" spc="-135" dirty="0">
                <a:latin typeface="Times New Roman"/>
                <a:cs typeface="Times New Roman"/>
              </a:rPr>
              <a:t> </a:t>
            </a:r>
            <a:r>
              <a:rPr sz="1800" b="1" dirty="0">
                <a:latin typeface="Times New Roman"/>
                <a:cs typeface="Times New Roman"/>
              </a:rPr>
              <a:t>A</a:t>
            </a:r>
            <a:r>
              <a:rPr sz="1800" b="1" spc="-5" dirty="0">
                <a:latin typeface="Times New Roman"/>
                <a:cs typeface="Times New Roman"/>
              </a:rPr>
              <a:t>n</a:t>
            </a:r>
            <a:r>
              <a:rPr sz="1800" b="1" dirty="0">
                <a:latin typeface="Times New Roman"/>
                <a:cs typeface="Times New Roman"/>
              </a:rPr>
              <a:t>a</a:t>
            </a:r>
            <a:r>
              <a:rPr sz="1800" b="1" spc="-5" dirty="0">
                <a:latin typeface="Times New Roman"/>
                <a:cs typeface="Times New Roman"/>
              </a:rPr>
              <a:t>l</a:t>
            </a:r>
            <a:r>
              <a:rPr sz="1800" b="1" dirty="0">
                <a:latin typeface="Times New Roman"/>
                <a:cs typeface="Times New Roman"/>
              </a:rPr>
              <a:t>yz</a:t>
            </a:r>
            <a:r>
              <a:rPr sz="1800" b="1" spc="-5" dirty="0">
                <a:latin typeface="Times New Roman"/>
                <a:cs typeface="Times New Roman"/>
              </a:rPr>
              <a:t>in</a:t>
            </a:r>
            <a:r>
              <a:rPr sz="1800" b="1" dirty="0">
                <a:latin typeface="Times New Roman"/>
                <a:cs typeface="Times New Roman"/>
              </a:rPr>
              <a:t>g </a:t>
            </a:r>
            <a:r>
              <a:rPr sz="1800" b="1" spc="-5" dirty="0">
                <a:latin typeface="Times New Roman"/>
                <a:cs typeface="Times New Roman"/>
              </a:rPr>
              <a:t>In</a:t>
            </a:r>
            <a:r>
              <a:rPr sz="1800" b="1" dirty="0">
                <a:latin typeface="Times New Roman"/>
                <a:cs typeface="Times New Roman"/>
              </a:rPr>
              <a:t>terval Data</a:t>
            </a:r>
            <a:endParaRPr sz="1800">
              <a:latin typeface="Times New Roman"/>
              <a:cs typeface="Times New Roman"/>
            </a:endParaRPr>
          </a:p>
          <a:p>
            <a:pPr marL="12700" marR="5080">
              <a:lnSpc>
                <a:spcPct val="148900"/>
              </a:lnSpc>
              <a:spcBef>
                <a:spcPts val="1270"/>
              </a:spcBef>
            </a:pPr>
            <a:r>
              <a:rPr sz="1800" spc="-5" dirty="0">
                <a:latin typeface="Times New Roman"/>
                <a:cs typeface="Times New Roman"/>
              </a:rPr>
              <a:t>Interval</a:t>
            </a:r>
            <a:r>
              <a:rPr sz="1800" spc="1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data</a:t>
            </a:r>
            <a:r>
              <a:rPr sz="1800" spc="1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unlike</a:t>
            </a:r>
            <a:r>
              <a:rPr sz="1800" spc="10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the</a:t>
            </a:r>
            <a:r>
              <a:rPr sz="1800" spc="1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previous</a:t>
            </a:r>
            <a:r>
              <a:rPr sz="1800" spc="10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two</a:t>
            </a:r>
            <a:r>
              <a:rPr sz="1800" spc="1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types</a:t>
            </a:r>
            <a:r>
              <a:rPr sz="1800" spc="10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</a:t>
            </a:r>
            <a:r>
              <a:rPr sz="1800" spc="1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data</a:t>
            </a:r>
            <a:r>
              <a:rPr sz="1800" spc="10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can</a:t>
            </a:r>
            <a:r>
              <a:rPr sz="1800" spc="10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be</a:t>
            </a:r>
            <a:r>
              <a:rPr sz="1800" spc="10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analyzed</a:t>
            </a:r>
            <a:r>
              <a:rPr sz="1800" spc="1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easily</a:t>
            </a:r>
            <a:r>
              <a:rPr sz="1800" spc="1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using</a:t>
            </a:r>
            <a:r>
              <a:rPr sz="1800" spc="10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two</a:t>
            </a:r>
            <a:r>
              <a:rPr sz="1800" spc="1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important</a:t>
            </a:r>
            <a:r>
              <a:rPr sz="1800" spc="10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statistical </a:t>
            </a:r>
            <a:r>
              <a:rPr sz="1800" spc="-434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techniques.</a:t>
            </a:r>
            <a:r>
              <a:rPr sz="1800" spc="-3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They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are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descriptive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and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inferential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statistics.</a:t>
            </a:r>
            <a:r>
              <a:rPr sz="1800" spc="43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These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techniques</a:t>
            </a:r>
            <a:r>
              <a:rPr sz="1800" spc="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are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described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25" dirty="0">
                <a:latin typeface="Times New Roman"/>
                <a:cs typeface="Times New Roman"/>
              </a:rPr>
              <a:t>below.</a:t>
            </a:r>
            <a:endParaRPr sz="18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30"/>
              </a:spcBef>
            </a:pPr>
            <a:endParaRPr sz="20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1800" b="1" spc="-5" dirty="0">
                <a:latin typeface="Times New Roman"/>
                <a:cs typeface="Times New Roman"/>
              </a:rPr>
              <a:t>Descriptive</a:t>
            </a:r>
            <a:r>
              <a:rPr sz="1800" b="1" spc="-15" dirty="0">
                <a:latin typeface="Times New Roman"/>
                <a:cs typeface="Times New Roman"/>
              </a:rPr>
              <a:t> </a:t>
            </a:r>
            <a:r>
              <a:rPr sz="1800" b="1" spc="-5" dirty="0">
                <a:latin typeface="Times New Roman"/>
                <a:cs typeface="Times New Roman"/>
              </a:rPr>
              <a:t>Statistics</a:t>
            </a:r>
            <a:endParaRPr sz="1800">
              <a:latin typeface="Times New Roman"/>
              <a:cs typeface="Times New Roman"/>
            </a:endParaRPr>
          </a:p>
          <a:p>
            <a:pPr marL="12700" marR="5080">
              <a:lnSpc>
                <a:spcPct val="147800"/>
              </a:lnSpc>
              <a:spcBef>
                <a:spcPts val="1220"/>
              </a:spcBef>
            </a:pPr>
            <a:r>
              <a:rPr sz="1800" spc="-5" dirty="0">
                <a:latin typeface="Times New Roman"/>
                <a:cs typeface="Times New Roman"/>
              </a:rPr>
              <a:t>Descriptive</a:t>
            </a:r>
            <a:r>
              <a:rPr sz="1800" spc="3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statistics</a:t>
            </a:r>
            <a:r>
              <a:rPr sz="1800" spc="3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describe</a:t>
            </a:r>
            <a:r>
              <a:rPr sz="1800" spc="3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data</a:t>
            </a:r>
            <a:r>
              <a:rPr sz="1800" spc="3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collected</a:t>
            </a:r>
            <a:r>
              <a:rPr sz="1800" spc="31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from</a:t>
            </a:r>
            <a:r>
              <a:rPr sz="1800" spc="3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</a:t>
            </a:r>
            <a:r>
              <a:rPr sz="1800" spc="32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particular</a:t>
            </a:r>
            <a:r>
              <a:rPr sz="1800" spc="32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population.</a:t>
            </a:r>
            <a:r>
              <a:rPr sz="1800" spc="31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The</a:t>
            </a:r>
            <a:r>
              <a:rPr sz="1800" spc="32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main</a:t>
            </a:r>
            <a:r>
              <a:rPr sz="1800" spc="3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methods</a:t>
            </a:r>
            <a:r>
              <a:rPr sz="1800" spc="31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used</a:t>
            </a:r>
            <a:r>
              <a:rPr sz="1800" spc="31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to </a:t>
            </a:r>
            <a:r>
              <a:rPr sz="1800" spc="-434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analyze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interval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data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include;</a:t>
            </a:r>
            <a:endParaRPr sz="1800">
              <a:latin typeface="Times New Roman"/>
              <a:cs typeface="Times New Roman"/>
            </a:endParaRPr>
          </a:p>
          <a:p>
            <a:pPr marL="355600" marR="5080" indent="-342900">
              <a:lnSpc>
                <a:spcPct val="148900"/>
              </a:lnSpc>
              <a:spcBef>
                <a:spcPts val="1275"/>
              </a:spcBef>
              <a:buFont typeface="Arial MT"/>
              <a:buChar char="▪"/>
              <a:tabLst>
                <a:tab pos="354965" algn="l"/>
                <a:tab pos="355600" algn="l"/>
              </a:tabLst>
            </a:pPr>
            <a:r>
              <a:rPr sz="1800" b="1" spc="-5" dirty="0">
                <a:latin typeface="Times New Roman"/>
                <a:cs typeface="Times New Roman"/>
              </a:rPr>
              <a:t>Mean</a:t>
            </a:r>
            <a:r>
              <a:rPr sz="1800" spc="-5" dirty="0">
                <a:latin typeface="Times New Roman"/>
                <a:cs typeface="Times New Roman"/>
              </a:rPr>
              <a:t>:</a:t>
            </a:r>
            <a:r>
              <a:rPr sz="1800" spc="9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This</a:t>
            </a:r>
            <a:r>
              <a:rPr sz="1800" spc="9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is</a:t>
            </a:r>
            <a:r>
              <a:rPr sz="1800" spc="1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the</a:t>
            </a:r>
            <a:r>
              <a:rPr sz="1800" spc="10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average</a:t>
            </a:r>
            <a:r>
              <a:rPr sz="1800" spc="10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of</a:t>
            </a:r>
            <a:r>
              <a:rPr sz="1800" spc="1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the</a:t>
            </a:r>
            <a:r>
              <a:rPr sz="1800" spc="1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interval</a:t>
            </a:r>
            <a:r>
              <a:rPr sz="1800" spc="10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data</a:t>
            </a:r>
            <a:r>
              <a:rPr sz="1800" spc="1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set.</a:t>
            </a:r>
            <a:r>
              <a:rPr sz="1800" spc="1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Mean</a:t>
            </a:r>
            <a:r>
              <a:rPr sz="1800" spc="95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can</a:t>
            </a:r>
            <a:r>
              <a:rPr sz="1800" spc="10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be</a:t>
            </a:r>
            <a:r>
              <a:rPr sz="1800" spc="1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calculated</a:t>
            </a:r>
            <a:r>
              <a:rPr sz="1800" spc="100" dirty="0">
                <a:latin typeface="Times New Roman"/>
                <a:cs typeface="Times New Roman"/>
              </a:rPr>
              <a:t> </a:t>
            </a:r>
            <a:r>
              <a:rPr sz="1800" dirty="0">
                <a:latin typeface="Times New Roman"/>
                <a:cs typeface="Times New Roman"/>
              </a:rPr>
              <a:t>by</a:t>
            </a:r>
            <a:r>
              <a:rPr sz="1800" spc="1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adding</a:t>
            </a:r>
            <a:r>
              <a:rPr sz="1800" spc="9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the</a:t>
            </a:r>
            <a:r>
              <a:rPr sz="1800" spc="10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numbers</a:t>
            </a:r>
            <a:r>
              <a:rPr sz="1800" spc="9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in </a:t>
            </a:r>
            <a:r>
              <a:rPr sz="1800" spc="-434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the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interval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data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set </a:t>
            </a:r>
            <a:r>
              <a:rPr sz="1800" dirty="0">
                <a:latin typeface="Times New Roman"/>
                <a:cs typeface="Times New Roman"/>
              </a:rPr>
              <a:t>and </a:t>
            </a:r>
            <a:r>
              <a:rPr sz="1800" spc="-5" dirty="0">
                <a:latin typeface="Times New Roman"/>
                <a:cs typeface="Times New Roman"/>
              </a:rPr>
              <a:t>dividing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this total</a:t>
            </a:r>
            <a:r>
              <a:rPr sz="1800" dirty="0">
                <a:latin typeface="Times New Roman"/>
                <a:cs typeface="Times New Roman"/>
              </a:rPr>
              <a:t> by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the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number</a:t>
            </a:r>
            <a:r>
              <a:rPr sz="1800" dirty="0">
                <a:latin typeface="Times New Roman"/>
                <a:cs typeface="Times New Roman"/>
              </a:rPr>
              <a:t> of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values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in</a:t>
            </a:r>
            <a:r>
              <a:rPr sz="1800" spc="5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the</a:t>
            </a:r>
            <a:r>
              <a:rPr sz="1800" dirty="0">
                <a:latin typeface="Times New Roman"/>
                <a:cs typeface="Times New Roman"/>
              </a:rPr>
              <a:t> </a:t>
            </a:r>
            <a:r>
              <a:rPr sz="1800" spc="-5" dirty="0">
                <a:latin typeface="Times New Roman"/>
                <a:cs typeface="Times New Roman"/>
              </a:rPr>
              <a:t>set.</a:t>
            </a:r>
            <a:endParaRPr sz="18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" y="0"/>
            <a:ext cx="1550670" cy="2545715"/>
            <a:chOff x="1" y="0"/>
            <a:chExt cx="1550670" cy="2545715"/>
          </a:xfrm>
        </p:grpSpPr>
        <p:sp>
          <p:nvSpPr>
            <p:cNvPr id="3" name="object 3"/>
            <p:cNvSpPr/>
            <p:nvPr/>
          </p:nvSpPr>
          <p:spPr>
            <a:xfrm>
              <a:off x="1" y="0"/>
              <a:ext cx="1550670" cy="2545715"/>
            </a:xfrm>
            <a:custGeom>
              <a:avLst/>
              <a:gdLst/>
              <a:ahLst/>
              <a:cxnLst/>
              <a:rect l="l" t="t" r="r" b="b"/>
              <a:pathLst>
                <a:path w="1550670" h="2545715">
                  <a:moveTo>
                    <a:pt x="1550562" y="0"/>
                  </a:moveTo>
                  <a:lnTo>
                    <a:pt x="683117" y="0"/>
                  </a:lnTo>
                  <a:lnTo>
                    <a:pt x="673022" y="200389"/>
                  </a:lnTo>
                  <a:lnTo>
                    <a:pt x="667096" y="252161"/>
                  </a:lnTo>
                  <a:lnTo>
                    <a:pt x="659858" y="303533"/>
                  </a:lnTo>
                  <a:lnTo>
                    <a:pt x="651323" y="354486"/>
                  </a:lnTo>
                  <a:lnTo>
                    <a:pt x="641508" y="405003"/>
                  </a:lnTo>
                  <a:lnTo>
                    <a:pt x="630432" y="455065"/>
                  </a:lnTo>
                  <a:lnTo>
                    <a:pt x="618112" y="504656"/>
                  </a:lnTo>
                  <a:lnTo>
                    <a:pt x="604564" y="553757"/>
                  </a:lnTo>
                  <a:lnTo>
                    <a:pt x="589807" y="602351"/>
                  </a:lnTo>
                  <a:lnTo>
                    <a:pt x="573857" y="650419"/>
                  </a:lnTo>
                  <a:lnTo>
                    <a:pt x="556731" y="697944"/>
                  </a:lnTo>
                  <a:lnTo>
                    <a:pt x="538448" y="744908"/>
                  </a:lnTo>
                  <a:lnTo>
                    <a:pt x="519024" y="791293"/>
                  </a:lnTo>
                  <a:lnTo>
                    <a:pt x="498477" y="837082"/>
                  </a:lnTo>
                  <a:lnTo>
                    <a:pt x="476824" y="882256"/>
                  </a:lnTo>
                  <a:lnTo>
                    <a:pt x="454082" y="926798"/>
                  </a:lnTo>
                  <a:lnTo>
                    <a:pt x="430268" y="970690"/>
                  </a:lnTo>
                  <a:lnTo>
                    <a:pt x="405401" y="1013914"/>
                  </a:lnTo>
                  <a:lnTo>
                    <a:pt x="379497" y="1056452"/>
                  </a:lnTo>
                  <a:lnTo>
                    <a:pt x="352573" y="1098287"/>
                  </a:lnTo>
                  <a:lnTo>
                    <a:pt x="324647" y="1139401"/>
                  </a:lnTo>
                  <a:lnTo>
                    <a:pt x="295736" y="1179775"/>
                  </a:lnTo>
                  <a:lnTo>
                    <a:pt x="265857" y="1219393"/>
                  </a:lnTo>
                  <a:lnTo>
                    <a:pt x="235028" y="1258235"/>
                  </a:lnTo>
                  <a:lnTo>
                    <a:pt x="203267" y="1296285"/>
                  </a:lnTo>
                  <a:lnTo>
                    <a:pt x="170589" y="1333525"/>
                  </a:lnTo>
                  <a:lnTo>
                    <a:pt x="137013" y="1369937"/>
                  </a:lnTo>
                  <a:lnTo>
                    <a:pt x="102556" y="1405502"/>
                  </a:lnTo>
                  <a:lnTo>
                    <a:pt x="0" y="1500516"/>
                  </a:lnTo>
                  <a:lnTo>
                    <a:pt x="0" y="2545382"/>
                  </a:lnTo>
                  <a:lnTo>
                    <a:pt x="221867" y="2418735"/>
                  </a:lnTo>
                  <a:lnTo>
                    <a:pt x="262242" y="2392716"/>
                  </a:lnTo>
                  <a:lnTo>
                    <a:pt x="302145" y="2366041"/>
                  </a:lnTo>
                  <a:lnTo>
                    <a:pt x="341571" y="2338715"/>
                  </a:lnTo>
                  <a:lnTo>
                    <a:pt x="380511" y="2310747"/>
                  </a:lnTo>
                  <a:lnTo>
                    <a:pt x="418957" y="2282145"/>
                  </a:lnTo>
                  <a:lnTo>
                    <a:pt x="456903" y="2252916"/>
                  </a:lnTo>
                  <a:lnTo>
                    <a:pt x="494340" y="2223068"/>
                  </a:lnTo>
                  <a:lnTo>
                    <a:pt x="531260" y="2192608"/>
                  </a:lnTo>
                  <a:lnTo>
                    <a:pt x="567657" y="2161544"/>
                  </a:lnTo>
                  <a:lnTo>
                    <a:pt x="603522" y="2129884"/>
                  </a:lnTo>
                  <a:lnTo>
                    <a:pt x="638847" y="2097635"/>
                  </a:lnTo>
                  <a:lnTo>
                    <a:pt x="673626" y="2064806"/>
                  </a:lnTo>
                  <a:lnTo>
                    <a:pt x="707850" y="2031402"/>
                  </a:lnTo>
                  <a:lnTo>
                    <a:pt x="741513" y="1997434"/>
                  </a:lnTo>
                  <a:lnTo>
                    <a:pt x="774605" y="1962907"/>
                  </a:lnTo>
                  <a:lnTo>
                    <a:pt x="807120" y="1927829"/>
                  </a:lnTo>
                  <a:lnTo>
                    <a:pt x="839050" y="1892209"/>
                  </a:lnTo>
                  <a:lnTo>
                    <a:pt x="870387" y="1856054"/>
                  </a:lnTo>
                  <a:lnTo>
                    <a:pt x="901124" y="1819371"/>
                  </a:lnTo>
                  <a:lnTo>
                    <a:pt x="931252" y="1782168"/>
                  </a:lnTo>
                  <a:lnTo>
                    <a:pt x="960766" y="1744454"/>
                  </a:lnTo>
                  <a:lnTo>
                    <a:pt x="989655" y="1706234"/>
                  </a:lnTo>
                  <a:lnTo>
                    <a:pt x="1017914" y="1667518"/>
                  </a:lnTo>
                  <a:lnTo>
                    <a:pt x="1045535" y="1628312"/>
                  </a:lnTo>
                  <a:lnTo>
                    <a:pt x="1072509" y="1588625"/>
                  </a:lnTo>
                  <a:lnTo>
                    <a:pt x="1098829" y="1548463"/>
                  </a:lnTo>
                  <a:lnTo>
                    <a:pt x="1124488" y="1507835"/>
                  </a:lnTo>
                  <a:lnTo>
                    <a:pt x="1149477" y="1466749"/>
                  </a:lnTo>
                  <a:lnTo>
                    <a:pt x="1173790" y="1425211"/>
                  </a:lnTo>
                  <a:lnTo>
                    <a:pt x="1197418" y="1383231"/>
                  </a:lnTo>
                  <a:lnTo>
                    <a:pt x="1220354" y="1340814"/>
                  </a:lnTo>
                  <a:lnTo>
                    <a:pt x="1242591" y="1297969"/>
                  </a:lnTo>
                  <a:lnTo>
                    <a:pt x="1264120" y="1254703"/>
                  </a:lnTo>
                  <a:lnTo>
                    <a:pt x="1284934" y="1211025"/>
                  </a:lnTo>
                  <a:lnTo>
                    <a:pt x="1305026" y="1166942"/>
                  </a:lnTo>
                  <a:lnTo>
                    <a:pt x="1324387" y="1122460"/>
                  </a:lnTo>
                  <a:lnTo>
                    <a:pt x="1343011" y="1077589"/>
                  </a:lnTo>
                  <a:lnTo>
                    <a:pt x="1360888" y="1032336"/>
                  </a:lnTo>
                  <a:lnTo>
                    <a:pt x="1378013" y="986708"/>
                  </a:lnTo>
                  <a:lnTo>
                    <a:pt x="1394377" y="940713"/>
                  </a:lnTo>
                  <a:lnTo>
                    <a:pt x="1409972" y="894359"/>
                  </a:lnTo>
                  <a:lnTo>
                    <a:pt x="1424791" y="847653"/>
                  </a:lnTo>
                  <a:lnTo>
                    <a:pt x="1438826" y="800602"/>
                  </a:lnTo>
                  <a:lnTo>
                    <a:pt x="1452070" y="753216"/>
                  </a:lnTo>
                  <a:lnTo>
                    <a:pt x="1464515" y="705500"/>
                  </a:lnTo>
                  <a:lnTo>
                    <a:pt x="1476153" y="657464"/>
                  </a:lnTo>
                  <a:lnTo>
                    <a:pt x="1486977" y="609113"/>
                  </a:lnTo>
                  <a:lnTo>
                    <a:pt x="1496979" y="560457"/>
                  </a:lnTo>
                  <a:lnTo>
                    <a:pt x="1506151" y="511503"/>
                  </a:lnTo>
                  <a:lnTo>
                    <a:pt x="1514486" y="462258"/>
                  </a:lnTo>
                  <a:lnTo>
                    <a:pt x="1521976" y="412731"/>
                  </a:lnTo>
                  <a:lnTo>
                    <a:pt x="1528613" y="362928"/>
                  </a:lnTo>
                  <a:lnTo>
                    <a:pt x="1534390" y="312857"/>
                  </a:lnTo>
                  <a:lnTo>
                    <a:pt x="1539300" y="262526"/>
                  </a:lnTo>
                  <a:lnTo>
                    <a:pt x="1543334" y="211943"/>
                  </a:lnTo>
                  <a:lnTo>
                    <a:pt x="1546485" y="161115"/>
                  </a:lnTo>
                  <a:lnTo>
                    <a:pt x="1548745" y="110050"/>
                  </a:lnTo>
                  <a:lnTo>
                    <a:pt x="1550106" y="58756"/>
                  </a:lnTo>
                  <a:lnTo>
                    <a:pt x="1550562" y="0"/>
                  </a:lnTo>
                  <a:close/>
                </a:path>
              </a:pathLst>
            </a:custGeom>
            <a:solidFill>
              <a:srgbClr val="AAC3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" y="0"/>
              <a:ext cx="683260" cy="1500505"/>
            </a:xfrm>
            <a:custGeom>
              <a:avLst/>
              <a:gdLst/>
              <a:ahLst/>
              <a:cxnLst/>
              <a:rect l="l" t="t" r="r" b="b"/>
              <a:pathLst>
                <a:path w="683260" h="1500505">
                  <a:moveTo>
                    <a:pt x="682739" y="0"/>
                  </a:moveTo>
                  <a:lnTo>
                    <a:pt x="0" y="0"/>
                  </a:lnTo>
                  <a:lnTo>
                    <a:pt x="0" y="1500050"/>
                  </a:lnTo>
                  <a:lnTo>
                    <a:pt x="102289" y="1405281"/>
                  </a:lnTo>
                  <a:lnTo>
                    <a:pt x="136740" y="1369721"/>
                  </a:lnTo>
                  <a:lnTo>
                    <a:pt x="170309" y="1333315"/>
                  </a:lnTo>
                  <a:lnTo>
                    <a:pt x="202981" y="1296081"/>
                  </a:lnTo>
                  <a:lnTo>
                    <a:pt x="234737" y="1258037"/>
                  </a:lnTo>
                  <a:lnTo>
                    <a:pt x="265560" y="1219200"/>
                  </a:lnTo>
                  <a:lnTo>
                    <a:pt x="295432" y="1179589"/>
                  </a:lnTo>
                  <a:lnTo>
                    <a:pt x="324338" y="1139221"/>
                  </a:lnTo>
                  <a:lnTo>
                    <a:pt x="352259" y="1098114"/>
                  </a:lnTo>
                  <a:lnTo>
                    <a:pt x="379177" y="1056286"/>
                  </a:lnTo>
                  <a:lnTo>
                    <a:pt x="405077" y="1013754"/>
                  </a:lnTo>
                  <a:lnTo>
                    <a:pt x="429940" y="970537"/>
                  </a:lnTo>
                  <a:lnTo>
                    <a:pt x="453748" y="926652"/>
                  </a:lnTo>
                  <a:lnTo>
                    <a:pt x="476486" y="882117"/>
                  </a:lnTo>
                  <a:lnTo>
                    <a:pt x="498135" y="836950"/>
                  </a:lnTo>
                  <a:lnTo>
                    <a:pt x="518679" y="791168"/>
                  </a:lnTo>
                  <a:lnTo>
                    <a:pt x="538099" y="744790"/>
                  </a:lnTo>
                  <a:lnTo>
                    <a:pt x="556379" y="697834"/>
                  </a:lnTo>
                  <a:lnTo>
                    <a:pt x="573501" y="650316"/>
                  </a:lnTo>
                  <a:lnTo>
                    <a:pt x="589448" y="602256"/>
                  </a:lnTo>
                  <a:lnTo>
                    <a:pt x="604202" y="553670"/>
                  </a:lnTo>
                  <a:lnTo>
                    <a:pt x="617747" y="504576"/>
                  </a:lnTo>
                  <a:lnTo>
                    <a:pt x="630065" y="454993"/>
                  </a:lnTo>
                  <a:lnTo>
                    <a:pt x="641139" y="404939"/>
                  </a:lnTo>
                  <a:lnTo>
                    <a:pt x="650952" y="354430"/>
                  </a:lnTo>
                  <a:lnTo>
                    <a:pt x="659485" y="303485"/>
                  </a:lnTo>
                  <a:lnTo>
                    <a:pt x="666723" y="252121"/>
                  </a:lnTo>
                  <a:lnTo>
                    <a:pt x="672647" y="200357"/>
                  </a:lnTo>
                  <a:lnTo>
                    <a:pt x="682739" y="0"/>
                  </a:lnTo>
                  <a:close/>
                </a:path>
              </a:pathLst>
            </a:custGeom>
            <a:solidFill>
              <a:srgbClr val="F5CDC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70445" y="314190"/>
              <a:ext cx="775335" cy="775335"/>
            </a:xfrm>
            <a:custGeom>
              <a:avLst/>
              <a:gdLst/>
              <a:ahLst/>
              <a:cxnLst/>
              <a:rect l="l" t="t" r="r" b="b"/>
              <a:pathLst>
                <a:path w="775335" h="775335">
                  <a:moveTo>
                    <a:pt x="387510" y="0"/>
                  </a:moveTo>
                  <a:lnTo>
                    <a:pt x="338902" y="3019"/>
                  </a:lnTo>
                  <a:lnTo>
                    <a:pt x="292095" y="11834"/>
                  </a:lnTo>
                  <a:lnTo>
                    <a:pt x="247453" y="26083"/>
                  </a:lnTo>
                  <a:lnTo>
                    <a:pt x="205339" y="45403"/>
                  </a:lnTo>
                  <a:lnTo>
                    <a:pt x="166117" y="69429"/>
                  </a:lnTo>
                  <a:lnTo>
                    <a:pt x="130149" y="97799"/>
                  </a:lnTo>
                  <a:lnTo>
                    <a:pt x="97798" y="130149"/>
                  </a:lnTo>
                  <a:lnTo>
                    <a:pt x="69428" y="166117"/>
                  </a:lnTo>
                  <a:lnTo>
                    <a:pt x="45402" y="205340"/>
                  </a:lnTo>
                  <a:lnTo>
                    <a:pt x="26083" y="247454"/>
                  </a:lnTo>
                  <a:lnTo>
                    <a:pt x="11834" y="292095"/>
                  </a:lnTo>
                  <a:lnTo>
                    <a:pt x="3019" y="338902"/>
                  </a:lnTo>
                  <a:lnTo>
                    <a:pt x="0" y="387511"/>
                  </a:lnTo>
                  <a:lnTo>
                    <a:pt x="3019" y="436119"/>
                  </a:lnTo>
                  <a:lnTo>
                    <a:pt x="11834" y="482926"/>
                  </a:lnTo>
                  <a:lnTo>
                    <a:pt x="26083" y="527568"/>
                  </a:lnTo>
                  <a:lnTo>
                    <a:pt x="45402" y="569682"/>
                  </a:lnTo>
                  <a:lnTo>
                    <a:pt x="69428" y="608904"/>
                  </a:lnTo>
                  <a:lnTo>
                    <a:pt x="97798" y="644872"/>
                  </a:lnTo>
                  <a:lnTo>
                    <a:pt x="130149" y="677222"/>
                  </a:lnTo>
                  <a:lnTo>
                    <a:pt x="166117" y="705592"/>
                  </a:lnTo>
                  <a:lnTo>
                    <a:pt x="205339" y="729618"/>
                  </a:lnTo>
                  <a:lnTo>
                    <a:pt x="247453" y="748937"/>
                  </a:lnTo>
                  <a:lnTo>
                    <a:pt x="292095" y="763186"/>
                  </a:lnTo>
                  <a:lnTo>
                    <a:pt x="338902" y="772002"/>
                  </a:lnTo>
                  <a:lnTo>
                    <a:pt x="387510" y="775021"/>
                  </a:lnTo>
                  <a:lnTo>
                    <a:pt x="436119" y="772002"/>
                  </a:lnTo>
                  <a:lnTo>
                    <a:pt x="482926" y="763186"/>
                  </a:lnTo>
                  <a:lnTo>
                    <a:pt x="527567" y="748937"/>
                  </a:lnTo>
                  <a:lnTo>
                    <a:pt x="569681" y="729618"/>
                  </a:lnTo>
                  <a:lnTo>
                    <a:pt x="608903" y="705592"/>
                  </a:lnTo>
                  <a:lnTo>
                    <a:pt x="644871" y="677222"/>
                  </a:lnTo>
                  <a:lnTo>
                    <a:pt x="677222" y="644872"/>
                  </a:lnTo>
                  <a:lnTo>
                    <a:pt x="705592" y="608904"/>
                  </a:lnTo>
                  <a:lnTo>
                    <a:pt x="729618" y="569682"/>
                  </a:lnTo>
                  <a:lnTo>
                    <a:pt x="748937" y="527568"/>
                  </a:lnTo>
                  <a:lnTo>
                    <a:pt x="763186" y="482926"/>
                  </a:lnTo>
                  <a:lnTo>
                    <a:pt x="772001" y="436119"/>
                  </a:lnTo>
                  <a:lnTo>
                    <a:pt x="775020" y="387511"/>
                  </a:lnTo>
                  <a:lnTo>
                    <a:pt x="772001" y="338902"/>
                  </a:lnTo>
                  <a:lnTo>
                    <a:pt x="763186" y="292095"/>
                  </a:lnTo>
                  <a:lnTo>
                    <a:pt x="748937" y="247454"/>
                  </a:lnTo>
                  <a:lnTo>
                    <a:pt x="729618" y="205340"/>
                  </a:lnTo>
                  <a:lnTo>
                    <a:pt x="705592" y="166117"/>
                  </a:lnTo>
                  <a:lnTo>
                    <a:pt x="677222" y="130149"/>
                  </a:lnTo>
                  <a:lnTo>
                    <a:pt x="644871" y="97799"/>
                  </a:lnTo>
                  <a:lnTo>
                    <a:pt x="608903" y="69429"/>
                  </a:lnTo>
                  <a:lnTo>
                    <a:pt x="569681" y="45403"/>
                  </a:lnTo>
                  <a:lnTo>
                    <a:pt x="527567" y="26083"/>
                  </a:lnTo>
                  <a:lnTo>
                    <a:pt x="482926" y="11834"/>
                  </a:lnTo>
                  <a:lnTo>
                    <a:pt x="436119" y="3019"/>
                  </a:lnTo>
                  <a:lnTo>
                    <a:pt x="387510" y="0"/>
                  </a:lnTo>
                  <a:close/>
                </a:path>
              </a:pathLst>
            </a:custGeom>
            <a:solidFill>
              <a:srgbClr val="1F2C8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1629303" y="546100"/>
            <a:ext cx="9808210" cy="549783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100"/>
              </a:spcBef>
            </a:pPr>
            <a:r>
              <a:rPr sz="1600" spc="-5" dirty="0">
                <a:solidFill>
                  <a:srgbClr val="1F2C8F"/>
                </a:solidFill>
                <a:latin typeface="Arial Black"/>
                <a:cs typeface="Arial Black"/>
              </a:rPr>
              <a:t>20</a:t>
            </a:r>
            <a:endParaRPr sz="1600">
              <a:latin typeface="Arial Black"/>
              <a:cs typeface="Arial Black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800">
              <a:latin typeface="Arial Black"/>
              <a:cs typeface="Arial Black"/>
            </a:endParaRPr>
          </a:p>
          <a:p>
            <a:pPr marL="355600" marR="1162050" indent="-342900" algn="just">
              <a:lnSpc>
                <a:spcPct val="150000"/>
              </a:lnSpc>
              <a:spcBef>
                <a:spcPts val="5"/>
              </a:spcBef>
              <a:buFont typeface="Arial MT"/>
              <a:buChar char="▪"/>
              <a:tabLst>
                <a:tab pos="355600" algn="l"/>
              </a:tabLst>
            </a:pPr>
            <a:r>
              <a:rPr sz="2000" b="1" spc="-5" dirty="0">
                <a:latin typeface="Times New Roman"/>
                <a:cs typeface="Times New Roman"/>
              </a:rPr>
              <a:t>Median: </a:t>
            </a:r>
            <a:r>
              <a:rPr sz="2000" spc="-5" dirty="0">
                <a:latin typeface="Times New Roman"/>
                <a:cs typeface="Times New Roman"/>
              </a:rPr>
              <a:t>Median is used to determine the middle value in the data set. Since all 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values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in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the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interval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data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are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equal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distance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apart,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the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median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is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easy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to </a:t>
            </a:r>
            <a:r>
              <a:rPr sz="2000" spc="-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calculated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050">
              <a:latin typeface="Times New Roman"/>
              <a:cs typeface="Times New Roman"/>
            </a:endParaRPr>
          </a:p>
          <a:p>
            <a:pPr marL="298450" indent="-285750">
              <a:lnSpc>
                <a:spcPct val="100000"/>
              </a:lnSpc>
              <a:buFont typeface="Arial MT"/>
              <a:buChar char="•"/>
              <a:tabLst>
                <a:tab pos="297815" algn="l"/>
                <a:tab pos="298450" algn="l"/>
              </a:tabLst>
            </a:pPr>
            <a:r>
              <a:rPr sz="2000" b="1" spc="-5" dirty="0">
                <a:latin typeface="Times New Roman"/>
                <a:cs typeface="Times New Roman"/>
              </a:rPr>
              <a:t>Mode:</a:t>
            </a:r>
            <a:r>
              <a:rPr sz="2000" b="1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This is the value that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is the most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occurring in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the data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set</a:t>
            </a:r>
            <a:endParaRPr sz="2000">
              <a:latin typeface="Times New Roman"/>
              <a:cs typeface="Times New Roman"/>
            </a:endParaRPr>
          </a:p>
          <a:p>
            <a:pPr marL="355600" marR="1162685" indent="-342900" algn="just">
              <a:lnSpc>
                <a:spcPct val="150000"/>
              </a:lnSpc>
              <a:spcBef>
                <a:spcPts val="1200"/>
              </a:spcBef>
              <a:buFont typeface="Arial MT"/>
              <a:buChar char="▪"/>
              <a:tabLst>
                <a:tab pos="355600" algn="l"/>
              </a:tabLst>
            </a:pPr>
            <a:r>
              <a:rPr sz="2000" b="1" spc="-5" dirty="0">
                <a:latin typeface="Times New Roman"/>
                <a:cs typeface="Times New Roman"/>
              </a:rPr>
              <a:t>Standard Deviation: </a:t>
            </a:r>
            <a:r>
              <a:rPr sz="2000" spc="-5" dirty="0">
                <a:latin typeface="Times New Roman"/>
                <a:cs typeface="Times New Roman"/>
              </a:rPr>
              <a:t>This measures the dispersion </a:t>
            </a:r>
            <a:r>
              <a:rPr sz="2000" dirty="0">
                <a:latin typeface="Times New Roman"/>
                <a:cs typeface="Times New Roman"/>
              </a:rPr>
              <a:t>of a </a:t>
            </a:r>
            <a:r>
              <a:rPr sz="2000" spc="-5" dirty="0">
                <a:latin typeface="Times New Roman"/>
                <a:cs typeface="Times New Roman"/>
              </a:rPr>
              <a:t>data set </a:t>
            </a:r>
            <a:r>
              <a:rPr sz="2000" spc="-10" dirty="0">
                <a:latin typeface="Times New Roman"/>
                <a:cs typeface="Times New Roman"/>
              </a:rPr>
              <a:t>relative </a:t>
            </a:r>
            <a:r>
              <a:rPr sz="2000" spc="-5" dirty="0">
                <a:latin typeface="Times New Roman"/>
                <a:cs typeface="Times New Roman"/>
              </a:rPr>
              <a:t>to </a:t>
            </a:r>
            <a:r>
              <a:rPr sz="2000" spc="-10" dirty="0">
                <a:latin typeface="Times New Roman"/>
                <a:cs typeface="Times New Roman"/>
              </a:rPr>
              <a:t>its </a:t>
            </a:r>
            <a:r>
              <a:rPr sz="2000" spc="-5" dirty="0">
                <a:latin typeface="Times New Roman"/>
                <a:cs typeface="Times New Roman"/>
              </a:rPr>
              <a:t> mean.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45"/>
              </a:spcBef>
              <a:buFont typeface="Arial MT"/>
              <a:buChar char="▪"/>
            </a:pPr>
            <a:endParaRPr sz="205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buFont typeface="Arial MT"/>
              <a:buChar char="▪"/>
              <a:tabLst>
                <a:tab pos="354965" algn="l"/>
                <a:tab pos="355600" algn="l"/>
              </a:tabLst>
            </a:pPr>
            <a:r>
              <a:rPr sz="2000" b="1" spc="-25" dirty="0">
                <a:latin typeface="Times New Roman"/>
                <a:cs typeface="Times New Roman"/>
              </a:rPr>
              <a:t>Variance:</a:t>
            </a:r>
            <a:r>
              <a:rPr sz="2000" b="1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This measures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the spread from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the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mean.</a:t>
            </a:r>
            <a:endParaRPr sz="2000">
              <a:latin typeface="Times New Roman"/>
              <a:cs typeface="Times New Roman"/>
            </a:endParaRPr>
          </a:p>
          <a:p>
            <a:pPr marL="298450" marR="1162685" indent="-285750" algn="just">
              <a:lnSpc>
                <a:spcPct val="150000"/>
              </a:lnSpc>
              <a:spcBef>
                <a:spcPts val="1200"/>
              </a:spcBef>
              <a:buFont typeface="Arial MT"/>
              <a:buChar char="•"/>
              <a:tabLst>
                <a:tab pos="298450" algn="l"/>
              </a:tabLst>
            </a:pPr>
            <a:r>
              <a:rPr sz="2000" b="1" dirty="0">
                <a:latin typeface="Times New Roman"/>
                <a:cs typeface="Times New Roman"/>
              </a:rPr>
              <a:t>Range: </a:t>
            </a:r>
            <a:r>
              <a:rPr sz="2000" spc="-5" dirty="0">
                <a:latin typeface="Times New Roman"/>
                <a:cs typeface="Times New Roman"/>
              </a:rPr>
              <a:t>This is the </a:t>
            </a:r>
            <a:r>
              <a:rPr sz="2000" spc="-10" dirty="0">
                <a:latin typeface="Times New Roman"/>
                <a:cs typeface="Times New Roman"/>
              </a:rPr>
              <a:t>difference </a:t>
            </a:r>
            <a:r>
              <a:rPr sz="2000" spc="-5" dirty="0">
                <a:latin typeface="Times New Roman"/>
                <a:cs typeface="Times New Roman"/>
              </a:rPr>
              <a:t>between the highest and the lowest value in the data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set.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" y="0"/>
            <a:ext cx="1550670" cy="2545715"/>
            <a:chOff x="1" y="0"/>
            <a:chExt cx="1550670" cy="2545715"/>
          </a:xfrm>
        </p:grpSpPr>
        <p:sp>
          <p:nvSpPr>
            <p:cNvPr id="3" name="object 3"/>
            <p:cNvSpPr/>
            <p:nvPr/>
          </p:nvSpPr>
          <p:spPr>
            <a:xfrm>
              <a:off x="1" y="0"/>
              <a:ext cx="1550670" cy="2545715"/>
            </a:xfrm>
            <a:custGeom>
              <a:avLst/>
              <a:gdLst/>
              <a:ahLst/>
              <a:cxnLst/>
              <a:rect l="l" t="t" r="r" b="b"/>
              <a:pathLst>
                <a:path w="1550670" h="2545715">
                  <a:moveTo>
                    <a:pt x="1550562" y="0"/>
                  </a:moveTo>
                  <a:lnTo>
                    <a:pt x="683117" y="0"/>
                  </a:lnTo>
                  <a:lnTo>
                    <a:pt x="673022" y="200389"/>
                  </a:lnTo>
                  <a:lnTo>
                    <a:pt x="667096" y="252161"/>
                  </a:lnTo>
                  <a:lnTo>
                    <a:pt x="659858" y="303533"/>
                  </a:lnTo>
                  <a:lnTo>
                    <a:pt x="651323" y="354486"/>
                  </a:lnTo>
                  <a:lnTo>
                    <a:pt x="641508" y="405003"/>
                  </a:lnTo>
                  <a:lnTo>
                    <a:pt x="630432" y="455065"/>
                  </a:lnTo>
                  <a:lnTo>
                    <a:pt x="618112" y="504656"/>
                  </a:lnTo>
                  <a:lnTo>
                    <a:pt x="604564" y="553757"/>
                  </a:lnTo>
                  <a:lnTo>
                    <a:pt x="589807" y="602351"/>
                  </a:lnTo>
                  <a:lnTo>
                    <a:pt x="573857" y="650419"/>
                  </a:lnTo>
                  <a:lnTo>
                    <a:pt x="556731" y="697944"/>
                  </a:lnTo>
                  <a:lnTo>
                    <a:pt x="538448" y="744908"/>
                  </a:lnTo>
                  <a:lnTo>
                    <a:pt x="519024" y="791293"/>
                  </a:lnTo>
                  <a:lnTo>
                    <a:pt x="498477" y="837082"/>
                  </a:lnTo>
                  <a:lnTo>
                    <a:pt x="476824" y="882256"/>
                  </a:lnTo>
                  <a:lnTo>
                    <a:pt x="454082" y="926798"/>
                  </a:lnTo>
                  <a:lnTo>
                    <a:pt x="430268" y="970690"/>
                  </a:lnTo>
                  <a:lnTo>
                    <a:pt x="405401" y="1013914"/>
                  </a:lnTo>
                  <a:lnTo>
                    <a:pt x="379497" y="1056452"/>
                  </a:lnTo>
                  <a:lnTo>
                    <a:pt x="352573" y="1098287"/>
                  </a:lnTo>
                  <a:lnTo>
                    <a:pt x="324647" y="1139401"/>
                  </a:lnTo>
                  <a:lnTo>
                    <a:pt x="295736" y="1179775"/>
                  </a:lnTo>
                  <a:lnTo>
                    <a:pt x="265857" y="1219393"/>
                  </a:lnTo>
                  <a:lnTo>
                    <a:pt x="235028" y="1258235"/>
                  </a:lnTo>
                  <a:lnTo>
                    <a:pt x="203267" y="1296285"/>
                  </a:lnTo>
                  <a:lnTo>
                    <a:pt x="170589" y="1333525"/>
                  </a:lnTo>
                  <a:lnTo>
                    <a:pt x="137013" y="1369937"/>
                  </a:lnTo>
                  <a:lnTo>
                    <a:pt x="102556" y="1405502"/>
                  </a:lnTo>
                  <a:lnTo>
                    <a:pt x="0" y="1500516"/>
                  </a:lnTo>
                  <a:lnTo>
                    <a:pt x="0" y="2545382"/>
                  </a:lnTo>
                  <a:lnTo>
                    <a:pt x="221867" y="2418735"/>
                  </a:lnTo>
                  <a:lnTo>
                    <a:pt x="262242" y="2392716"/>
                  </a:lnTo>
                  <a:lnTo>
                    <a:pt x="302145" y="2366041"/>
                  </a:lnTo>
                  <a:lnTo>
                    <a:pt x="341571" y="2338715"/>
                  </a:lnTo>
                  <a:lnTo>
                    <a:pt x="380511" y="2310747"/>
                  </a:lnTo>
                  <a:lnTo>
                    <a:pt x="418957" y="2282145"/>
                  </a:lnTo>
                  <a:lnTo>
                    <a:pt x="456903" y="2252916"/>
                  </a:lnTo>
                  <a:lnTo>
                    <a:pt x="494340" y="2223068"/>
                  </a:lnTo>
                  <a:lnTo>
                    <a:pt x="531260" y="2192608"/>
                  </a:lnTo>
                  <a:lnTo>
                    <a:pt x="567657" y="2161544"/>
                  </a:lnTo>
                  <a:lnTo>
                    <a:pt x="603522" y="2129884"/>
                  </a:lnTo>
                  <a:lnTo>
                    <a:pt x="638847" y="2097635"/>
                  </a:lnTo>
                  <a:lnTo>
                    <a:pt x="673626" y="2064806"/>
                  </a:lnTo>
                  <a:lnTo>
                    <a:pt x="707850" y="2031402"/>
                  </a:lnTo>
                  <a:lnTo>
                    <a:pt x="741513" y="1997434"/>
                  </a:lnTo>
                  <a:lnTo>
                    <a:pt x="774605" y="1962907"/>
                  </a:lnTo>
                  <a:lnTo>
                    <a:pt x="807120" y="1927829"/>
                  </a:lnTo>
                  <a:lnTo>
                    <a:pt x="839050" y="1892209"/>
                  </a:lnTo>
                  <a:lnTo>
                    <a:pt x="870387" y="1856054"/>
                  </a:lnTo>
                  <a:lnTo>
                    <a:pt x="901124" y="1819371"/>
                  </a:lnTo>
                  <a:lnTo>
                    <a:pt x="931252" y="1782168"/>
                  </a:lnTo>
                  <a:lnTo>
                    <a:pt x="960766" y="1744454"/>
                  </a:lnTo>
                  <a:lnTo>
                    <a:pt x="989655" y="1706234"/>
                  </a:lnTo>
                  <a:lnTo>
                    <a:pt x="1017914" y="1667518"/>
                  </a:lnTo>
                  <a:lnTo>
                    <a:pt x="1045535" y="1628312"/>
                  </a:lnTo>
                  <a:lnTo>
                    <a:pt x="1072509" y="1588625"/>
                  </a:lnTo>
                  <a:lnTo>
                    <a:pt x="1098829" y="1548463"/>
                  </a:lnTo>
                  <a:lnTo>
                    <a:pt x="1124488" y="1507835"/>
                  </a:lnTo>
                  <a:lnTo>
                    <a:pt x="1149477" y="1466749"/>
                  </a:lnTo>
                  <a:lnTo>
                    <a:pt x="1173790" y="1425211"/>
                  </a:lnTo>
                  <a:lnTo>
                    <a:pt x="1197418" y="1383231"/>
                  </a:lnTo>
                  <a:lnTo>
                    <a:pt x="1220354" y="1340814"/>
                  </a:lnTo>
                  <a:lnTo>
                    <a:pt x="1242591" y="1297969"/>
                  </a:lnTo>
                  <a:lnTo>
                    <a:pt x="1264120" y="1254703"/>
                  </a:lnTo>
                  <a:lnTo>
                    <a:pt x="1284934" y="1211025"/>
                  </a:lnTo>
                  <a:lnTo>
                    <a:pt x="1305026" y="1166942"/>
                  </a:lnTo>
                  <a:lnTo>
                    <a:pt x="1324387" y="1122460"/>
                  </a:lnTo>
                  <a:lnTo>
                    <a:pt x="1343011" y="1077589"/>
                  </a:lnTo>
                  <a:lnTo>
                    <a:pt x="1360888" y="1032336"/>
                  </a:lnTo>
                  <a:lnTo>
                    <a:pt x="1378013" y="986708"/>
                  </a:lnTo>
                  <a:lnTo>
                    <a:pt x="1394377" y="940713"/>
                  </a:lnTo>
                  <a:lnTo>
                    <a:pt x="1409972" y="894359"/>
                  </a:lnTo>
                  <a:lnTo>
                    <a:pt x="1424791" y="847653"/>
                  </a:lnTo>
                  <a:lnTo>
                    <a:pt x="1438826" y="800602"/>
                  </a:lnTo>
                  <a:lnTo>
                    <a:pt x="1452070" y="753216"/>
                  </a:lnTo>
                  <a:lnTo>
                    <a:pt x="1464515" y="705500"/>
                  </a:lnTo>
                  <a:lnTo>
                    <a:pt x="1476153" y="657464"/>
                  </a:lnTo>
                  <a:lnTo>
                    <a:pt x="1486977" y="609113"/>
                  </a:lnTo>
                  <a:lnTo>
                    <a:pt x="1496979" y="560457"/>
                  </a:lnTo>
                  <a:lnTo>
                    <a:pt x="1506151" y="511503"/>
                  </a:lnTo>
                  <a:lnTo>
                    <a:pt x="1514486" y="462258"/>
                  </a:lnTo>
                  <a:lnTo>
                    <a:pt x="1521976" y="412731"/>
                  </a:lnTo>
                  <a:lnTo>
                    <a:pt x="1528613" y="362928"/>
                  </a:lnTo>
                  <a:lnTo>
                    <a:pt x="1534390" y="312857"/>
                  </a:lnTo>
                  <a:lnTo>
                    <a:pt x="1539300" y="262526"/>
                  </a:lnTo>
                  <a:lnTo>
                    <a:pt x="1543334" y="211943"/>
                  </a:lnTo>
                  <a:lnTo>
                    <a:pt x="1546485" y="161115"/>
                  </a:lnTo>
                  <a:lnTo>
                    <a:pt x="1548745" y="110050"/>
                  </a:lnTo>
                  <a:lnTo>
                    <a:pt x="1550106" y="58756"/>
                  </a:lnTo>
                  <a:lnTo>
                    <a:pt x="1550562" y="0"/>
                  </a:lnTo>
                  <a:close/>
                </a:path>
              </a:pathLst>
            </a:custGeom>
            <a:solidFill>
              <a:srgbClr val="AAC3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" y="0"/>
              <a:ext cx="683260" cy="1500505"/>
            </a:xfrm>
            <a:custGeom>
              <a:avLst/>
              <a:gdLst/>
              <a:ahLst/>
              <a:cxnLst/>
              <a:rect l="l" t="t" r="r" b="b"/>
              <a:pathLst>
                <a:path w="683260" h="1500505">
                  <a:moveTo>
                    <a:pt x="682739" y="0"/>
                  </a:moveTo>
                  <a:lnTo>
                    <a:pt x="0" y="0"/>
                  </a:lnTo>
                  <a:lnTo>
                    <a:pt x="0" y="1500050"/>
                  </a:lnTo>
                  <a:lnTo>
                    <a:pt x="102289" y="1405281"/>
                  </a:lnTo>
                  <a:lnTo>
                    <a:pt x="136740" y="1369721"/>
                  </a:lnTo>
                  <a:lnTo>
                    <a:pt x="170309" y="1333315"/>
                  </a:lnTo>
                  <a:lnTo>
                    <a:pt x="202981" y="1296081"/>
                  </a:lnTo>
                  <a:lnTo>
                    <a:pt x="234737" y="1258037"/>
                  </a:lnTo>
                  <a:lnTo>
                    <a:pt x="265560" y="1219200"/>
                  </a:lnTo>
                  <a:lnTo>
                    <a:pt x="295432" y="1179589"/>
                  </a:lnTo>
                  <a:lnTo>
                    <a:pt x="324338" y="1139221"/>
                  </a:lnTo>
                  <a:lnTo>
                    <a:pt x="352259" y="1098114"/>
                  </a:lnTo>
                  <a:lnTo>
                    <a:pt x="379177" y="1056286"/>
                  </a:lnTo>
                  <a:lnTo>
                    <a:pt x="405077" y="1013754"/>
                  </a:lnTo>
                  <a:lnTo>
                    <a:pt x="429940" y="970537"/>
                  </a:lnTo>
                  <a:lnTo>
                    <a:pt x="453748" y="926652"/>
                  </a:lnTo>
                  <a:lnTo>
                    <a:pt x="476486" y="882117"/>
                  </a:lnTo>
                  <a:lnTo>
                    <a:pt x="498135" y="836950"/>
                  </a:lnTo>
                  <a:lnTo>
                    <a:pt x="518679" y="791168"/>
                  </a:lnTo>
                  <a:lnTo>
                    <a:pt x="538099" y="744790"/>
                  </a:lnTo>
                  <a:lnTo>
                    <a:pt x="556379" y="697834"/>
                  </a:lnTo>
                  <a:lnTo>
                    <a:pt x="573501" y="650316"/>
                  </a:lnTo>
                  <a:lnTo>
                    <a:pt x="589448" y="602256"/>
                  </a:lnTo>
                  <a:lnTo>
                    <a:pt x="604202" y="553670"/>
                  </a:lnTo>
                  <a:lnTo>
                    <a:pt x="617747" y="504576"/>
                  </a:lnTo>
                  <a:lnTo>
                    <a:pt x="630065" y="454993"/>
                  </a:lnTo>
                  <a:lnTo>
                    <a:pt x="641139" y="404939"/>
                  </a:lnTo>
                  <a:lnTo>
                    <a:pt x="650952" y="354430"/>
                  </a:lnTo>
                  <a:lnTo>
                    <a:pt x="659485" y="303485"/>
                  </a:lnTo>
                  <a:lnTo>
                    <a:pt x="666723" y="252121"/>
                  </a:lnTo>
                  <a:lnTo>
                    <a:pt x="672647" y="200357"/>
                  </a:lnTo>
                  <a:lnTo>
                    <a:pt x="682739" y="0"/>
                  </a:lnTo>
                  <a:close/>
                </a:path>
              </a:pathLst>
            </a:custGeom>
            <a:solidFill>
              <a:srgbClr val="F5CDC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70445" y="314190"/>
              <a:ext cx="775335" cy="775335"/>
            </a:xfrm>
            <a:custGeom>
              <a:avLst/>
              <a:gdLst/>
              <a:ahLst/>
              <a:cxnLst/>
              <a:rect l="l" t="t" r="r" b="b"/>
              <a:pathLst>
                <a:path w="775335" h="775335">
                  <a:moveTo>
                    <a:pt x="387510" y="0"/>
                  </a:moveTo>
                  <a:lnTo>
                    <a:pt x="338902" y="3019"/>
                  </a:lnTo>
                  <a:lnTo>
                    <a:pt x="292095" y="11834"/>
                  </a:lnTo>
                  <a:lnTo>
                    <a:pt x="247453" y="26083"/>
                  </a:lnTo>
                  <a:lnTo>
                    <a:pt x="205339" y="45403"/>
                  </a:lnTo>
                  <a:lnTo>
                    <a:pt x="166117" y="69429"/>
                  </a:lnTo>
                  <a:lnTo>
                    <a:pt x="130149" y="97799"/>
                  </a:lnTo>
                  <a:lnTo>
                    <a:pt x="97798" y="130149"/>
                  </a:lnTo>
                  <a:lnTo>
                    <a:pt x="69428" y="166117"/>
                  </a:lnTo>
                  <a:lnTo>
                    <a:pt x="45402" y="205340"/>
                  </a:lnTo>
                  <a:lnTo>
                    <a:pt x="26083" y="247454"/>
                  </a:lnTo>
                  <a:lnTo>
                    <a:pt x="11834" y="292095"/>
                  </a:lnTo>
                  <a:lnTo>
                    <a:pt x="3019" y="338902"/>
                  </a:lnTo>
                  <a:lnTo>
                    <a:pt x="0" y="387511"/>
                  </a:lnTo>
                  <a:lnTo>
                    <a:pt x="3019" y="436119"/>
                  </a:lnTo>
                  <a:lnTo>
                    <a:pt x="11834" y="482926"/>
                  </a:lnTo>
                  <a:lnTo>
                    <a:pt x="26083" y="527568"/>
                  </a:lnTo>
                  <a:lnTo>
                    <a:pt x="45402" y="569682"/>
                  </a:lnTo>
                  <a:lnTo>
                    <a:pt x="69428" y="608904"/>
                  </a:lnTo>
                  <a:lnTo>
                    <a:pt x="97798" y="644872"/>
                  </a:lnTo>
                  <a:lnTo>
                    <a:pt x="130149" y="677222"/>
                  </a:lnTo>
                  <a:lnTo>
                    <a:pt x="166117" y="705592"/>
                  </a:lnTo>
                  <a:lnTo>
                    <a:pt x="205339" y="729618"/>
                  </a:lnTo>
                  <a:lnTo>
                    <a:pt x="247453" y="748937"/>
                  </a:lnTo>
                  <a:lnTo>
                    <a:pt x="292095" y="763186"/>
                  </a:lnTo>
                  <a:lnTo>
                    <a:pt x="338902" y="772002"/>
                  </a:lnTo>
                  <a:lnTo>
                    <a:pt x="387510" y="775021"/>
                  </a:lnTo>
                  <a:lnTo>
                    <a:pt x="436119" y="772002"/>
                  </a:lnTo>
                  <a:lnTo>
                    <a:pt x="482926" y="763186"/>
                  </a:lnTo>
                  <a:lnTo>
                    <a:pt x="527567" y="748937"/>
                  </a:lnTo>
                  <a:lnTo>
                    <a:pt x="569681" y="729618"/>
                  </a:lnTo>
                  <a:lnTo>
                    <a:pt x="608903" y="705592"/>
                  </a:lnTo>
                  <a:lnTo>
                    <a:pt x="644871" y="677222"/>
                  </a:lnTo>
                  <a:lnTo>
                    <a:pt x="677222" y="644872"/>
                  </a:lnTo>
                  <a:lnTo>
                    <a:pt x="705592" y="608904"/>
                  </a:lnTo>
                  <a:lnTo>
                    <a:pt x="729618" y="569682"/>
                  </a:lnTo>
                  <a:lnTo>
                    <a:pt x="748937" y="527568"/>
                  </a:lnTo>
                  <a:lnTo>
                    <a:pt x="763186" y="482926"/>
                  </a:lnTo>
                  <a:lnTo>
                    <a:pt x="772001" y="436119"/>
                  </a:lnTo>
                  <a:lnTo>
                    <a:pt x="775020" y="387511"/>
                  </a:lnTo>
                  <a:lnTo>
                    <a:pt x="772001" y="338902"/>
                  </a:lnTo>
                  <a:lnTo>
                    <a:pt x="763186" y="292095"/>
                  </a:lnTo>
                  <a:lnTo>
                    <a:pt x="748937" y="247454"/>
                  </a:lnTo>
                  <a:lnTo>
                    <a:pt x="729618" y="205340"/>
                  </a:lnTo>
                  <a:lnTo>
                    <a:pt x="705592" y="166117"/>
                  </a:lnTo>
                  <a:lnTo>
                    <a:pt x="677222" y="130149"/>
                  </a:lnTo>
                  <a:lnTo>
                    <a:pt x="644871" y="97799"/>
                  </a:lnTo>
                  <a:lnTo>
                    <a:pt x="608903" y="69429"/>
                  </a:lnTo>
                  <a:lnTo>
                    <a:pt x="569681" y="45403"/>
                  </a:lnTo>
                  <a:lnTo>
                    <a:pt x="527567" y="26083"/>
                  </a:lnTo>
                  <a:lnTo>
                    <a:pt x="482926" y="11834"/>
                  </a:lnTo>
                  <a:lnTo>
                    <a:pt x="436119" y="3019"/>
                  </a:lnTo>
                  <a:lnTo>
                    <a:pt x="387510" y="0"/>
                  </a:lnTo>
                  <a:close/>
                </a:path>
              </a:pathLst>
            </a:custGeom>
            <a:solidFill>
              <a:srgbClr val="1F2C8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629303" y="1309115"/>
            <a:ext cx="220916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0" dirty="0">
                <a:solidFill>
                  <a:srgbClr val="000000"/>
                </a:solidFill>
                <a:latin typeface="Times New Roman"/>
                <a:cs typeface="Times New Roman"/>
              </a:rPr>
              <a:t>Inferential</a:t>
            </a:r>
            <a:r>
              <a:rPr sz="2000" spc="-6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0000"/>
                </a:solidFill>
                <a:latin typeface="Times New Roman"/>
                <a:cs typeface="Times New Roman"/>
              </a:rPr>
              <a:t>Statistics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642003" y="1969052"/>
            <a:ext cx="9755505" cy="279400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105"/>
              </a:lnSpc>
            </a:pPr>
            <a:r>
              <a:rPr sz="2000" spc="-5" dirty="0">
                <a:latin typeface="Times New Roman"/>
                <a:cs typeface="Times New Roman"/>
              </a:rPr>
              <a:t>In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this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type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of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statistics,</a:t>
            </a:r>
            <a:r>
              <a:rPr sz="2000" spc="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you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take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data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from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sample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and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generalize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it</a:t>
            </a:r>
            <a:r>
              <a:rPr sz="2000" spc="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to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larger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population.</a:t>
            </a:r>
            <a:r>
              <a:rPr sz="2000" spc="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In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642003" y="2400852"/>
            <a:ext cx="9755505" cy="304800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305"/>
              </a:lnSpc>
            </a:pPr>
            <a:r>
              <a:rPr sz="2000" spc="-10" dirty="0">
                <a:latin typeface="Times New Roman"/>
                <a:cs typeface="Times New Roman"/>
              </a:rPr>
              <a:t>simple</a:t>
            </a:r>
            <a:r>
              <a:rPr sz="2000" spc="2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words,</a:t>
            </a:r>
            <a:r>
              <a:rPr sz="2000" spc="2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you</a:t>
            </a:r>
            <a:r>
              <a:rPr sz="2000" spc="22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make</a:t>
            </a:r>
            <a:r>
              <a:rPr sz="2000" spc="2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inferences</a:t>
            </a:r>
            <a:r>
              <a:rPr sz="2000" spc="2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on</a:t>
            </a:r>
            <a:r>
              <a:rPr sz="2000" spc="2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</a:t>
            </a:r>
            <a:r>
              <a:rPr sz="2000" spc="220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large</a:t>
            </a:r>
            <a:r>
              <a:rPr sz="2000" spc="2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population-based</a:t>
            </a:r>
            <a:r>
              <a:rPr sz="2000" spc="22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on</a:t>
            </a:r>
            <a:r>
              <a:rPr sz="2000" spc="22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your</a:t>
            </a:r>
            <a:r>
              <a:rPr sz="2000" spc="2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data</a:t>
            </a:r>
            <a:r>
              <a:rPr sz="2000" spc="22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from</a:t>
            </a:r>
            <a:r>
              <a:rPr sz="2000" spc="21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</a:t>
            </a:r>
            <a:r>
              <a:rPr sz="2000" spc="2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sample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642003" y="2858052"/>
            <a:ext cx="1160780" cy="304800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305"/>
              </a:lnSpc>
            </a:pPr>
            <a:r>
              <a:rPr sz="2000" dirty="0">
                <a:latin typeface="Times New Roman"/>
                <a:cs typeface="Times New Roman"/>
              </a:rPr>
              <a:t>popu</a:t>
            </a:r>
            <a:r>
              <a:rPr sz="2000" spc="-10" dirty="0">
                <a:latin typeface="Times New Roman"/>
                <a:cs typeface="Times New Roman"/>
              </a:rPr>
              <a:t>l</a:t>
            </a:r>
            <a:r>
              <a:rPr sz="2000" spc="-5" dirty="0">
                <a:latin typeface="Times New Roman"/>
                <a:cs typeface="Times New Roman"/>
              </a:rPr>
              <a:t>a</a:t>
            </a:r>
            <a:r>
              <a:rPr sz="2000" spc="-10" dirty="0">
                <a:latin typeface="Times New Roman"/>
                <a:cs typeface="Times New Roman"/>
              </a:rPr>
              <a:t>ti</a:t>
            </a:r>
            <a:r>
              <a:rPr sz="2000" dirty="0">
                <a:latin typeface="Times New Roman"/>
                <a:cs typeface="Times New Roman"/>
              </a:rPr>
              <a:t>on.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642003" y="3467652"/>
            <a:ext cx="1875789" cy="304800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305"/>
              </a:lnSpc>
            </a:pPr>
            <a:r>
              <a:rPr sz="2000" b="1" spc="-10" dirty="0">
                <a:latin typeface="Times New Roman"/>
                <a:cs typeface="Times New Roman"/>
              </a:rPr>
              <a:t>Correlation</a:t>
            </a:r>
            <a:r>
              <a:rPr sz="2000" b="1" spc="-85" dirty="0">
                <a:latin typeface="Times New Roman"/>
                <a:cs typeface="Times New Roman"/>
              </a:rPr>
              <a:t> </a:t>
            </a:r>
            <a:r>
              <a:rPr sz="2000" b="1" spc="-40" dirty="0">
                <a:latin typeface="Times New Roman"/>
                <a:cs typeface="Times New Roman"/>
              </a:rPr>
              <a:t>Tests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642003" y="4102652"/>
            <a:ext cx="9755505" cy="279400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105"/>
              </a:lnSpc>
            </a:pPr>
            <a:r>
              <a:rPr sz="2000" spc="-5" dirty="0">
                <a:latin typeface="Times New Roman"/>
                <a:cs typeface="Times New Roman"/>
              </a:rPr>
              <a:t>Correlation</a:t>
            </a:r>
            <a:r>
              <a:rPr sz="2000" spc="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tests</a:t>
            </a:r>
            <a:r>
              <a:rPr sz="2000" spc="484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are</a:t>
            </a:r>
            <a:r>
              <a:rPr sz="2000" spc="49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used</a:t>
            </a:r>
            <a:r>
              <a:rPr sz="2000" spc="49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to</a:t>
            </a:r>
            <a:r>
              <a:rPr sz="2000" spc="49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determine</a:t>
            </a:r>
            <a:r>
              <a:rPr sz="2000" spc="49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the</a:t>
            </a:r>
            <a:r>
              <a:rPr sz="2000" spc="49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extent  to</a:t>
            </a:r>
            <a:r>
              <a:rPr sz="2000" spc="49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which</a:t>
            </a:r>
            <a:r>
              <a:rPr sz="2000" spc="49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two</a:t>
            </a:r>
            <a:r>
              <a:rPr sz="2000" spc="49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variables</a:t>
            </a:r>
            <a:r>
              <a:rPr sz="2000" spc="49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are</a:t>
            </a:r>
            <a:r>
              <a:rPr sz="2000" spc="49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associated.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642003" y="4559852"/>
            <a:ext cx="9755505" cy="279400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105"/>
              </a:lnSpc>
            </a:pPr>
            <a:r>
              <a:rPr sz="2000" spc="-5" dirty="0">
                <a:latin typeface="Times New Roman"/>
                <a:cs typeface="Times New Roman"/>
              </a:rPr>
              <a:t>Although</a:t>
            </a:r>
            <a:r>
              <a:rPr sz="2000" spc="160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Pearson’s</a:t>
            </a:r>
            <a:r>
              <a:rPr sz="2000" spc="15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r</a:t>
            </a:r>
            <a:r>
              <a:rPr sz="2000" spc="15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is</a:t>
            </a:r>
            <a:r>
              <a:rPr sz="2000" spc="15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the</a:t>
            </a:r>
            <a:r>
              <a:rPr sz="2000" spc="16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most</a:t>
            </a:r>
            <a:r>
              <a:rPr sz="2000" spc="15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statistical</a:t>
            </a:r>
            <a:r>
              <a:rPr sz="2000" spc="16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test,</a:t>
            </a:r>
            <a:r>
              <a:rPr sz="2000" spc="155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Spearman’s</a:t>
            </a:r>
            <a:r>
              <a:rPr sz="2000" spc="15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r</a:t>
            </a:r>
            <a:r>
              <a:rPr sz="2000" spc="15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is</a:t>
            </a:r>
            <a:r>
              <a:rPr sz="2000" spc="15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appropriate</a:t>
            </a:r>
            <a:r>
              <a:rPr sz="2000" spc="16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for</a:t>
            </a:r>
            <a:r>
              <a:rPr sz="2000" spc="15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interval</a:t>
            </a:r>
            <a:r>
              <a:rPr sz="2000" spc="15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scale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642003" y="4991652"/>
            <a:ext cx="4831080" cy="304800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305"/>
              </a:lnSpc>
            </a:pPr>
            <a:r>
              <a:rPr sz="2000" dirty="0">
                <a:latin typeface="Times New Roman"/>
                <a:cs typeface="Times New Roman"/>
              </a:rPr>
              <a:t>when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data</a:t>
            </a:r>
            <a:r>
              <a:rPr sz="2000" spc="-10" dirty="0">
                <a:latin typeface="Times New Roman"/>
                <a:cs typeface="Times New Roman"/>
              </a:rPr>
              <a:t> doesn’t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follow</a:t>
            </a:r>
            <a:r>
              <a:rPr sz="2000" dirty="0">
                <a:latin typeface="Times New Roman"/>
                <a:cs typeface="Times New Roman"/>
              </a:rPr>
              <a:t> a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normal</a:t>
            </a:r>
            <a:r>
              <a:rPr sz="2000" spc="-2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distribution.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1142026" y="546100"/>
            <a:ext cx="29591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" dirty="0">
                <a:solidFill>
                  <a:srgbClr val="1F2C8F"/>
                </a:solidFill>
                <a:latin typeface="Arial Black"/>
                <a:cs typeface="Arial Black"/>
              </a:rPr>
              <a:t>21</a:t>
            </a:r>
            <a:endParaRPr sz="160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" y="0"/>
            <a:ext cx="1550670" cy="2545715"/>
            <a:chOff x="1" y="0"/>
            <a:chExt cx="1550670" cy="2545715"/>
          </a:xfrm>
        </p:grpSpPr>
        <p:sp>
          <p:nvSpPr>
            <p:cNvPr id="3" name="object 3"/>
            <p:cNvSpPr/>
            <p:nvPr/>
          </p:nvSpPr>
          <p:spPr>
            <a:xfrm>
              <a:off x="1" y="0"/>
              <a:ext cx="1550670" cy="2545715"/>
            </a:xfrm>
            <a:custGeom>
              <a:avLst/>
              <a:gdLst/>
              <a:ahLst/>
              <a:cxnLst/>
              <a:rect l="l" t="t" r="r" b="b"/>
              <a:pathLst>
                <a:path w="1550670" h="2545715">
                  <a:moveTo>
                    <a:pt x="1550562" y="0"/>
                  </a:moveTo>
                  <a:lnTo>
                    <a:pt x="683117" y="0"/>
                  </a:lnTo>
                  <a:lnTo>
                    <a:pt x="673022" y="200389"/>
                  </a:lnTo>
                  <a:lnTo>
                    <a:pt x="667096" y="252161"/>
                  </a:lnTo>
                  <a:lnTo>
                    <a:pt x="659858" y="303533"/>
                  </a:lnTo>
                  <a:lnTo>
                    <a:pt x="651323" y="354486"/>
                  </a:lnTo>
                  <a:lnTo>
                    <a:pt x="641508" y="405003"/>
                  </a:lnTo>
                  <a:lnTo>
                    <a:pt x="630432" y="455065"/>
                  </a:lnTo>
                  <a:lnTo>
                    <a:pt x="618112" y="504656"/>
                  </a:lnTo>
                  <a:lnTo>
                    <a:pt x="604564" y="553757"/>
                  </a:lnTo>
                  <a:lnTo>
                    <a:pt x="589807" y="602351"/>
                  </a:lnTo>
                  <a:lnTo>
                    <a:pt x="573857" y="650419"/>
                  </a:lnTo>
                  <a:lnTo>
                    <a:pt x="556731" y="697944"/>
                  </a:lnTo>
                  <a:lnTo>
                    <a:pt x="538448" y="744908"/>
                  </a:lnTo>
                  <a:lnTo>
                    <a:pt x="519024" y="791293"/>
                  </a:lnTo>
                  <a:lnTo>
                    <a:pt x="498477" y="837082"/>
                  </a:lnTo>
                  <a:lnTo>
                    <a:pt x="476824" y="882256"/>
                  </a:lnTo>
                  <a:lnTo>
                    <a:pt x="454082" y="926798"/>
                  </a:lnTo>
                  <a:lnTo>
                    <a:pt x="430268" y="970690"/>
                  </a:lnTo>
                  <a:lnTo>
                    <a:pt x="405401" y="1013914"/>
                  </a:lnTo>
                  <a:lnTo>
                    <a:pt x="379497" y="1056452"/>
                  </a:lnTo>
                  <a:lnTo>
                    <a:pt x="352573" y="1098287"/>
                  </a:lnTo>
                  <a:lnTo>
                    <a:pt x="324647" y="1139401"/>
                  </a:lnTo>
                  <a:lnTo>
                    <a:pt x="295736" y="1179775"/>
                  </a:lnTo>
                  <a:lnTo>
                    <a:pt x="265857" y="1219393"/>
                  </a:lnTo>
                  <a:lnTo>
                    <a:pt x="235028" y="1258235"/>
                  </a:lnTo>
                  <a:lnTo>
                    <a:pt x="203267" y="1296285"/>
                  </a:lnTo>
                  <a:lnTo>
                    <a:pt x="170589" y="1333525"/>
                  </a:lnTo>
                  <a:lnTo>
                    <a:pt x="137013" y="1369937"/>
                  </a:lnTo>
                  <a:lnTo>
                    <a:pt x="102556" y="1405502"/>
                  </a:lnTo>
                  <a:lnTo>
                    <a:pt x="0" y="1500516"/>
                  </a:lnTo>
                  <a:lnTo>
                    <a:pt x="0" y="2545382"/>
                  </a:lnTo>
                  <a:lnTo>
                    <a:pt x="221867" y="2418735"/>
                  </a:lnTo>
                  <a:lnTo>
                    <a:pt x="262242" y="2392716"/>
                  </a:lnTo>
                  <a:lnTo>
                    <a:pt x="302145" y="2366041"/>
                  </a:lnTo>
                  <a:lnTo>
                    <a:pt x="341571" y="2338715"/>
                  </a:lnTo>
                  <a:lnTo>
                    <a:pt x="380511" y="2310747"/>
                  </a:lnTo>
                  <a:lnTo>
                    <a:pt x="418957" y="2282145"/>
                  </a:lnTo>
                  <a:lnTo>
                    <a:pt x="456903" y="2252916"/>
                  </a:lnTo>
                  <a:lnTo>
                    <a:pt x="494340" y="2223068"/>
                  </a:lnTo>
                  <a:lnTo>
                    <a:pt x="531260" y="2192608"/>
                  </a:lnTo>
                  <a:lnTo>
                    <a:pt x="567657" y="2161544"/>
                  </a:lnTo>
                  <a:lnTo>
                    <a:pt x="603522" y="2129884"/>
                  </a:lnTo>
                  <a:lnTo>
                    <a:pt x="638847" y="2097635"/>
                  </a:lnTo>
                  <a:lnTo>
                    <a:pt x="673626" y="2064806"/>
                  </a:lnTo>
                  <a:lnTo>
                    <a:pt x="707850" y="2031402"/>
                  </a:lnTo>
                  <a:lnTo>
                    <a:pt x="741513" y="1997434"/>
                  </a:lnTo>
                  <a:lnTo>
                    <a:pt x="774605" y="1962907"/>
                  </a:lnTo>
                  <a:lnTo>
                    <a:pt x="807120" y="1927829"/>
                  </a:lnTo>
                  <a:lnTo>
                    <a:pt x="839050" y="1892209"/>
                  </a:lnTo>
                  <a:lnTo>
                    <a:pt x="870387" y="1856054"/>
                  </a:lnTo>
                  <a:lnTo>
                    <a:pt x="901124" y="1819371"/>
                  </a:lnTo>
                  <a:lnTo>
                    <a:pt x="931252" y="1782168"/>
                  </a:lnTo>
                  <a:lnTo>
                    <a:pt x="960766" y="1744454"/>
                  </a:lnTo>
                  <a:lnTo>
                    <a:pt x="989655" y="1706234"/>
                  </a:lnTo>
                  <a:lnTo>
                    <a:pt x="1017914" y="1667518"/>
                  </a:lnTo>
                  <a:lnTo>
                    <a:pt x="1045535" y="1628312"/>
                  </a:lnTo>
                  <a:lnTo>
                    <a:pt x="1072509" y="1588625"/>
                  </a:lnTo>
                  <a:lnTo>
                    <a:pt x="1098829" y="1548463"/>
                  </a:lnTo>
                  <a:lnTo>
                    <a:pt x="1124488" y="1507835"/>
                  </a:lnTo>
                  <a:lnTo>
                    <a:pt x="1149477" y="1466749"/>
                  </a:lnTo>
                  <a:lnTo>
                    <a:pt x="1173790" y="1425211"/>
                  </a:lnTo>
                  <a:lnTo>
                    <a:pt x="1197418" y="1383231"/>
                  </a:lnTo>
                  <a:lnTo>
                    <a:pt x="1220354" y="1340814"/>
                  </a:lnTo>
                  <a:lnTo>
                    <a:pt x="1242591" y="1297969"/>
                  </a:lnTo>
                  <a:lnTo>
                    <a:pt x="1264120" y="1254703"/>
                  </a:lnTo>
                  <a:lnTo>
                    <a:pt x="1284934" y="1211025"/>
                  </a:lnTo>
                  <a:lnTo>
                    <a:pt x="1305026" y="1166942"/>
                  </a:lnTo>
                  <a:lnTo>
                    <a:pt x="1324387" y="1122460"/>
                  </a:lnTo>
                  <a:lnTo>
                    <a:pt x="1343011" y="1077589"/>
                  </a:lnTo>
                  <a:lnTo>
                    <a:pt x="1360888" y="1032336"/>
                  </a:lnTo>
                  <a:lnTo>
                    <a:pt x="1378013" y="986708"/>
                  </a:lnTo>
                  <a:lnTo>
                    <a:pt x="1394377" y="940713"/>
                  </a:lnTo>
                  <a:lnTo>
                    <a:pt x="1409972" y="894359"/>
                  </a:lnTo>
                  <a:lnTo>
                    <a:pt x="1424791" y="847653"/>
                  </a:lnTo>
                  <a:lnTo>
                    <a:pt x="1438826" y="800602"/>
                  </a:lnTo>
                  <a:lnTo>
                    <a:pt x="1452070" y="753216"/>
                  </a:lnTo>
                  <a:lnTo>
                    <a:pt x="1464515" y="705500"/>
                  </a:lnTo>
                  <a:lnTo>
                    <a:pt x="1476153" y="657464"/>
                  </a:lnTo>
                  <a:lnTo>
                    <a:pt x="1486977" y="609113"/>
                  </a:lnTo>
                  <a:lnTo>
                    <a:pt x="1496979" y="560457"/>
                  </a:lnTo>
                  <a:lnTo>
                    <a:pt x="1506151" y="511503"/>
                  </a:lnTo>
                  <a:lnTo>
                    <a:pt x="1514486" y="462258"/>
                  </a:lnTo>
                  <a:lnTo>
                    <a:pt x="1521976" y="412731"/>
                  </a:lnTo>
                  <a:lnTo>
                    <a:pt x="1528613" y="362928"/>
                  </a:lnTo>
                  <a:lnTo>
                    <a:pt x="1534390" y="312857"/>
                  </a:lnTo>
                  <a:lnTo>
                    <a:pt x="1539300" y="262526"/>
                  </a:lnTo>
                  <a:lnTo>
                    <a:pt x="1543334" y="211943"/>
                  </a:lnTo>
                  <a:lnTo>
                    <a:pt x="1546485" y="161115"/>
                  </a:lnTo>
                  <a:lnTo>
                    <a:pt x="1548745" y="110050"/>
                  </a:lnTo>
                  <a:lnTo>
                    <a:pt x="1550106" y="58756"/>
                  </a:lnTo>
                  <a:lnTo>
                    <a:pt x="1550562" y="0"/>
                  </a:lnTo>
                  <a:close/>
                </a:path>
              </a:pathLst>
            </a:custGeom>
            <a:solidFill>
              <a:srgbClr val="AAC3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1" y="0"/>
              <a:ext cx="683260" cy="1500505"/>
            </a:xfrm>
            <a:custGeom>
              <a:avLst/>
              <a:gdLst/>
              <a:ahLst/>
              <a:cxnLst/>
              <a:rect l="l" t="t" r="r" b="b"/>
              <a:pathLst>
                <a:path w="683260" h="1500505">
                  <a:moveTo>
                    <a:pt x="682739" y="0"/>
                  </a:moveTo>
                  <a:lnTo>
                    <a:pt x="0" y="0"/>
                  </a:lnTo>
                  <a:lnTo>
                    <a:pt x="0" y="1500050"/>
                  </a:lnTo>
                  <a:lnTo>
                    <a:pt x="102289" y="1405281"/>
                  </a:lnTo>
                  <a:lnTo>
                    <a:pt x="136740" y="1369721"/>
                  </a:lnTo>
                  <a:lnTo>
                    <a:pt x="170309" y="1333315"/>
                  </a:lnTo>
                  <a:lnTo>
                    <a:pt x="202981" y="1296081"/>
                  </a:lnTo>
                  <a:lnTo>
                    <a:pt x="234737" y="1258037"/>
                  </a:lnTo>
                  <a:lnTo>
                    <a:pt x="265560" y="1219200"/>
                  </a:lnTo>
                  <a:lnTo>
                    <a:pt x="295432" y="1179589"/>
                  </a:lnTo>
                  <a:lnTo>
                    <a:pt x="324338" y="1139221"/>
                  </a:lnTo>
                  <a:lnTo>
                    <a:pt x="352259" y="1098114"/>
                  </a:lnTo>
                  <a:lnTo>
                    <a:pt x="379177" y="1056286"/>
                  </a:lnTo>
                  <a:lnTo>
                    <a:pt x="405077" y="1013754"/>
                  </a:lnTo>
                  <a:lnTo>
                    <a:pt x="429940" y="970537"/>
                  </a:lnTo>
                  <a:lnTo>
                    <a:pt x="453748" y="926652"/>
                  </a:lnTo>
                  <a:lnTo>
                    <a:pt x="476486" y="882117"/>
                  </a:lnTo>
                  <a:lnTo>
                    <a:pt x="498135" y="836950"/>
                  </a:lnTo>
                  <a:lnTo>
                    <a:pt x="518679" y="791168"/>
                  </a:lnTo>
                  <a:lnTo>
                    <a:pt x="538099" y="744790"/>
                  </a:lnTo>
                  <a:lnTo>
                    <a:pt x="556379" y="697834"/>
                  </a:lnTo>
                  <a:lnTo>
                    <a:pt x="573501" y="650316"/>
                  </a:lnTo>
                  <a:lnTo>
                    <a:pt x="589448" y="602256"/>
                  </a:lnTo>
                  <a:lnTo>
                    <a:pt x="604202" y="553670"/>
                  </a:lnTo>
                  <a:lnTo>
                    <a:pt x="617747" y="504576"/>
                  </a:lnTo>
                  <a:lnTo>
                    <a:pt x="630065" y="454993"/>
                  </a:lnTo>
                  <a:lnTo>
                    <a:pt x="641139" y="404939"/>
                  </a:lnTo>
                  <a:lnTo>
                    <a:pt x="650952" y="354430"/>
                  </a:lnTo>
                  <a:lnTo>
                    <a:pt x="659485" y="303485"/>
                  </a:lnTo>
                  <a:lnTo>
                    <a:pt x="666723" y="252121"/>
                  </a:lnTo>
                  <a:lnTo>
                    <a:pt x="672647" y="200357"/>
                  </a:lnTo>
                  <a:lnTo>
                    <a:pt x="682739" y="0"/>
                  </a:lnTo>
                  <a:close/>
                </a:path>
              </a:pathLst>
            </a:custGeom>
            <a:solidFill>
              <a:srgbClr val="F5CDC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70445" y="314190"/>
              <a:ext cx="775335" cy="775335"/>
            </a:xfrm>
            <a:custGeom>
              <a:avLst/>
              <a:gdLst/>
              <a:ahLst/>
              <a:cxnLst/>
              <a:rect l="l" t="t" r="r" b="b"/>
              <a:pathLst>
                <a:path w="775335" h="775335">
                  <a:moveTo>
                    <a:pt x="387510" y="0"/>
                  </a:moveTo>
                  <a:lnTo>
                    <a:pt x="338902" y="3019"/>
                  </a:lnTo>
                  <a:lnTo>
                    <a:pt x="292095" y="11834"/>
                  </a:lnTo>
                  <a:lnTo>
                    <a:pt x="247453" y="26083"/>
                  </a:lnTo>
                  <a:lnTo>
                    <a:pt x="205339" y="45403"/>
                  </a:lnTo>
                  <a:lnTo>
                    <a:pt x="166117" y="69429"/>
                  </a:lnTo>
                  <a:lnTo>
                    <a:pt x="130149" y="97799"/>
                  </a:lnTo>
                  <a:lnTo>
                    <a:pt x="97798" y="130149"/>
                  </a:lnTo>
                  <a:lnTo>
                    <a:pt x="69428" y="166117"/>
                  </a:lnTo>
                  <a:lnTo>
                    <a:pt x="45402" y="205340"/>
                  </a:lnTo>
                  <a:lnTo>
                    <a:pt x="26083" y="247454"/>
                  </a:lnTo>
                  <a:lnTo>
                    <a:pt x="11834" y="292095"/>
                  </a:lnTo>
                  <a:lnTo>
                    <a:pt x="3019" y="338902"/>
                  </a:lnTo>
                  <a:lnTo>
                    <a:pt x="0" y="387511"/>
                  </a:lnTo>
                  <a:lnTo>
                    <a:pt x="3019" y="436119"/>
                  </a:lnTo>
                  <a:lnTo>
                    <a:pt x="11834" y="482926"/>
                  </a:lnTo>
                  <a:lnTo>
                    <a:pt x="26083" y="527568"/>
                  </a:lnTo>
                  <a:lnTo>
                    <a:pt x="45402" y="569682"/>
                  </a:lnTo>
                  <a:lnTo>
                    <a:pt x="69428" y="608904"/>
                  </a:lnTo>
                  <a:lnTo>
                    <a:pt x="97798" y="644872"/>
                  </a:lnTo>
                  <a:lnTo>
                    <a:pt x="130149" y="677222"/>
                  </a:lnTo>
                  <a:lnTo>
                    <a:pt x="166117" y="705592"/>
                  </a:lnTo>
                  <a:lnTo>
                    <a:pt x="205339" y="729618"/>
                  </a:lnTo>
                  <a:lnTo>
                    <a:pt x="247453" y="748937"/>
                  </a:lnTo>
                  <a:lnTo>
                    <a:pt x="292095" y="763186"/>
                  </a:lnTo>
                  <a:lnTo>
                    <a:pt x="338902" y="772002"/>
                  </a:lnTo>
                  <a:lnTo>
                    <a:pt x="387510" y="775021"/>
                  </a:lnTo>
                  <a:lnTo>
                    <a:pt x="436119" y="772002"/>
                  </a:lnTo>
                  <a:lnTo>
                    <a:pt x="482926" y="763186"/>
                  </a:lnTo>
                  <a:lnTo>
                    <a:pt x="527567" y="748937"/>
                  </a:lnTo>
                  <a:lnTo>
                    <a:pt x="569681" y="729618"/>
                  </a:lnTo>
                  <a:lnTo>
                    <a:pt x="608903" y="705592"/>
                  </a:lnTo>
                  <a:lnTo>
                    <a:pt x="644871" y="677222"/>
                  </a:lnTo>
                  <a:lnTo>
                    <a:pt x="677222" y="644872"/>
                  </a:lnTo>
                  <a:lnTo>
                    <a:pt x="705592" y="608904"/>
                  </a:lnTo>
                  <a:lnTo>
                    <a:pt x="729618" y="569682"/>
                  </a:lnTo>
                  <a:lnTo>
                    <a:pt x="748937" y="527568"/>
                  </a:lnTo>
                  <a:lnTo>
                    <a:pt x="763186" y="482926"/>
                  </a:lnTo>
                  <a:lnTo>
                    <a:pt x="772001" y="436119"/>
                  </a:lnTo>
                  <a:lnTo>
                    <a:pt x="775020" y="387511"/>
                  </a:lnTo>
                  <a:lnTo>
                    <a:pt x="772001" y="338902"/>
                  </a:lnTo>
                  <a:lnTo>
                    <a:pt x="763186" y="292095"/>
                  </a:lnTo>
                  <a:lnTo>
                    <a:pt x="748937" y="247454"/>
                  </a:lnTo>
                  <a:lnTo>
                    <a:pt x="729618" y="205340"/>
                  </a:lnTo>
                  <a:lnTo>
                    <a:pt x="705592" y="166117"/>
                  </a:lnTo>
                  <a:lnTo>
                    <a:pt x="677222" y="130149"/>
                  </a:lnTo>
                  <a:lnTo>
                    <a:pt x="644871" y="97799"/>
                  </a:lnTo>
                  <a:lnTo>
                    <a:pt x="608903" y="69429"/>
                  </a:lnTo>
                  <a:lnTo>
                    <a:pt x="569681" y="45403"/>
                  </a:lnTo>
                  <a:lnTo>
                    <a:pt x="527567" y="26083"/>
                  </a:lnTo>
                  <a:lnTo>
                    <a:pt x="482926" y="11834"/>
                  </a:lnTo>
                  <a:lnTo>
                    <a:pt x="436119" y="3019"/>
                  </a:lnTo>
                  <a:lnTo>
                    <a:pt x="387510" y="0"/>
                  </a:lnTo>
                  <a:close/>
                </a:path>
              </a:pathLst>
            </a:custGeom>
            <a:solidFill>
              <a:srgbClr val="1F2C8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642003" y="1413564"/>
            <a:ext cx="1791970" cy="304800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sz="2000" spc="-10" dirty="0">
                <a:solidFill>
                  <a:srgbClr val="000000"/>
                </a:solidFill>
                <a:latin typeface="Times New Roman"/>
                <a:cs typeface="Times New Roman"/>
              </a:rPr>
              <a:t>Regression</a:t>
            </a:r>
            <a:r>
              <a:rPr sz="2000" spc="-85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000" spc="-40" dirty="0">
                <a:solidFill>
                  <a:srgbClr val="000000"/>
                </a:solidFill>
                <a:latin typeface="Times New Roman"/>
                <a:cs typeface="Times New Roman"/>
              </a:rPr>
              <a:t>Tests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629303" y="1997964"/>
            <a:ext cx="11493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1984903" y="2048564"/>
            <a:ext cx="8780780" cy="279400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100"/>
              </a:lnSpc>
            </a:pPr>
            <a:r>
              <a:rPr sz="2000" spc="-5" dirty="0">
                <a:latin typeface="Times New Roman"/>
                <a:cs typeface="Times New Roman"/>
              </a:rPr>
              <a:t>Regression</a:t>
            </a:r>
            <a:r>
              <a:rPr sz="2000" spc="8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tests</a:t>
            </a:r>
            <a:r>
              <a:rPr sz="2000" spc="8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demonstrate</a:t>
            </a:r>
            <a:r>
              <a:rPr sz="2000" spc="8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whether</a:t>
            </a:r>
            <a:r>
              <a:rPr sz="2000" spc="8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changes</a:t>
            </a:r>
            <a:r>
              <a:rPr sz="2000" spc="8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in</a:t>
            </a:r>
            <a:r>
              <a:rPr sz="2000" spc="85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</a:t>
            </a:r>
            <a:r>
              <a:rPr sz="2000" spc="8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predictor</a:t>
            </a:r>
            <a:r>
              <a:rPr sz="2000" spc="8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variable</a:t>
            </a:r>
            <a:r>
              <a:rPr sz="2000" spc="8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causes</a:t>
            </a:r>
            <a:r>
              <a:rPr sz="2000" spc="8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changes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984903" y="2505764"/>
            <a:ext cx="8780780" cy="279400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100"/>
              </a:lnSpc>
            </a:pPr>
            <a:r>
              <a:rPr sz="2000" spc="-5" dirty="0">
                <a:latin typeface="Times New Roman"/>
                <a:cs typeface="Times New Roman"/>
              </a:rPr>
              <a:t>in</a:t>
            </a:r>
            <a:r>
              <a:rPr sz="2000" spc="18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the</a:t>
            </a:r>
            <a:r>
              <a:rPr sz="2000" spc="19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outcome</a:t>
            </a:r>
            <a:r>
              <a:rPr sz="2000" spc="19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variable.</a:t>
            </a:r>
            <a:r>
              <a:rPr sz="2000" spc="19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19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researcher</a:t>
            </a:r>
            <a:r>
              <a:rPr sz="2000" spc="18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can</a:t>
            </a:r>
            <a:r>
              <a:rPr sz="2000" spc="19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choose</a:t>
            </a:r>
            <a:r>
              <a:rPr sz="2000" spc="19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the</a:t>
            </a:r>
            <a:r>
              <a:rPr sz="2000" spc="19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most</a:t>
            </a:r>
            <a:r>
              <a:rPr sz="2000" spc="18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appropriate</a:t>
            </a:r>
            <a:r>
              <a:rPr sz="2000" spc="19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regression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984903" y="2962964"/>
            <a:ext cx="8780780" cy="279400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100"/>
              </a:lnSpc>
              <a:tabLst>
                <a:tab pos="1184275" algn="l"/>
                <a:tab pos="1565910" algn="l"/>
                <a:tab pos="2003425" algn="l"/>
                <a:tab pos="2905760" algn="l"/>
                <a:tab pos="3400425" algn="l"/>
                <a:tab pos="3964940" algn="l"/>
                <a:tab pos="4303395" algn="l"/>
                <a:tab pos="5345430" algn="l"/>
                <a:tab pos="5854700" algn="l"/>
                <a:tab pos="6461760" algn="l"/>
                <a:tab pos="6800850" algn="l"/>
                <a:tab pos="7504430" algn="l"/>
                <a:tab pos="8505190" algn="l"/>
              </a:tabLst>
            </a:pPr>
            <a:r>
              <a:rPr sz="2000" spc="-5" dirty="0">
                <a:latin typeface="Times New Roman"/>
                <a:cs typeface="Times New Roman"/>
              </a:rPr>
              <a:t>test</a:t>
            </a:r>
            <a:r>
              <a:rPr sz="2000" spc="5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based	</a:t>
            </a:r>
            <a:r>
              <a:rPr sz="2000" dirty="0">
                <a:latin typeface="Times New Roman"/>
                <a:cs typeface="Times New Roman"/>
              </a:rPr>
              <a:t>on	</a:t>
            </a:r>
            <a:r>
              <a:rPr sz="2000" spc="-5" dirty="0">
                <a:latin typeface="Times New Roman"/>
                <a:cs typeface="Times New Roman"/>
              </a:rPr>
              <a:t>the	number	and	type	</a:t>
            </a:r>
            <a:r>
              <a:rPr sz="2000" dirty="0">
                <a:latin typeface="Times New Roman"/>
                <a:cs typeface="Times New Roman"/>
              </a:rPr>
              <a:t>of	</a:t>
            </a:r>
            <a:r>
              <a:rPr sz="2000" spc="-5" dirty="0">
                <a:latin typeface="Times New Roman"/>
                <a:cs typeface="Times New Roman"/>
              </a:rPr>
              <a:t>variables	</a:t>
            </a:r>
            <a:r>
              <a:rPr sz="2000" dirty="0">
                <a:latin typeface="Times New Roman"/>
                <a:cs typeface="Times New Roman"/>
              </a:rPr>
              <a:t>you	</a:t>
            </a:r>
            <a:r>
              <a:rPr sz="2000" spc="-5" dirty="0">
                <a:latin typeface="Times New Roman"/>
                <a:cs typeface="Times New Roman"/>
              </a:rPr>
              <a:t>have	as	either	outcome	</a:t>
            </a:r>
            <a:r>
              <a:rPr sz="2000" dirty="0">
                <a:latin typeface="Times New Roman"/>
                <a:cs typeface="Times New Roman"/>
              </a:rPr>
              <a:t>or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984903" y="3420164"/>
            <a:ext cx="1089025" cy="279400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100"/>
              </a:lnSpc>
            </a:pPr>
            <a:r>
              <a:rPr sz="2000" dirty="0">
                <a:latin typeface="Times New Roman"/>
                <a:cs typeface="Times New Roman"/>
              </a:rPr>
              <a:t>p</a:t>
            </a:r>
            <a:r>
              <a:rPr sz="2000" spc="-5" dirty="0">
                <a:latin typeface="Times New Roman"/>
                <a:cs typeface="Times New Roman"/>
              </a:rPr>
              <a:t>re</a:t>
            </a:r>
            <a:r>
              <a:rPr sz="2000" dirty="0">
                <a:latin typeface="Times New Roman"/>
                <a:cs typeface="Times New Roman"/>
              </a:rPr>
              <a:t>d</a:t>
            </a:r>
            <a:r>
              <a:rPr sz="2000" spc="-10" dirty="0">
                <a:latin typeface="Times New Roman"/>
                <a:cs typeface="Times New Roman"/>
              </a:rPr>
              <a:t>i</a:t>
            </a:r>
            <a:r>
              <a:rPr sz="2000" spc="-5" dirty="0">
                <a:latin typeface="Times New Roman"/>
                <a:cs typeface="Times New Roman"/>
              </a:rPr>
              <a:t>c</a:t>
            </a:r>
            <a:r>
              <a:rPr sz="2000" spc="-10" dirty="0">
                <a:latin typeface="Times New Roman"/>
                <a:cs typeface="Times New Roman"/>
              </a:rPr>
              <a:t>t</a:t>
            </a:r>
            <a:r>
              <a:rPr sz="2000" dirty="0">
                <a:latin typeface="Times New Roman"/>
                <a:cs typeface="Times New Roman"/>
              </a:rPr>
              <a:t>o</a:t>
            </a:r>
            <a:r>
              <a:rPr sz="2000" spc="-5" dirty="0">
                <a:latin typeface="Times New Roman"/>
                <a:cs typeface="Times New Roman"/>
              </a:rPr>
              <a:t>rs</a:t>
            </a:r>
            <a:r>
              <a:rPr sz="2000" dirty="0">
                <a:latin typeface="Times New Roman"/>
                <a:cs typeface="Times New Roman"/>
              </a:rPr>
              <a:t>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629303" y="3979164"/>
            <a:ext cx="11493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dirty="0">
                <a:latin typeface="Arial MT"/>
                <a:cs typeface="Arial MT"/>
              </a:rPr>
              <a:t>•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984903" y="4029764"/>
            <a:ext cx="8780780" cy="279400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100"/>
              </a:lnSpc>
            </a:pP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1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commonly</a:t>
            </a:r>
            <a:r>
              <a:rPr sz="2000" spc="114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used</a:t>
            </a:r>
            <a:r>
              <a:rPr sz="2000" spc="11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statistical</a:t>
            </a:r>
            <a:r>
              <a:rPr sz="2000" spc="114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tests</a:t>
            </a:r>
            <a:r>
              <a:rPr sz="2000" spc="1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include;</a:t>
            </a:r>
            <a:r>
              <a:rPr sz="2000" spc="10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multiple</a:t>
            </a:r>
            <a:r>
              <a:rPr sz="2000" spc="114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linear</a:t>
            </a:r>
            <a:r>
              <a:rPr sz="2000" spc="1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regression,</a:t>
            </a:r>
            <a:r>
              <a:rPr sz="2000" spc="11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simple</a:t>
            </a:r>
            <a:r>
              <a:rPr sz="2000" spc="114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linear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984903" y="4461564"/>
            <a:ext cx="5495925" cy="304800"/>
          </a:xfrm>
          <a:prstGeom prst="rect">
            <a:avLst/>
          </a:prstGeom>
          <a:solidFill>
            <a:srgbClr val="FFFFFF"/>
          </a:solidFill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300"/>
              </a:lnSpc>
            </a:pPr>
            <a:r>
              <a:rPr sz="2000" spc="-5" dirty="0">
                <a:latin typeface="Times New Roman"/>
                <a:cs typeface="Times New Roman"/>
              </a:rPr>
              <a:t>regression, nominal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regression and ordinal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regression.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11142026" y="546100"/>
            <a:ext cx="29591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" dirty="0">
                <a:solidFill>
                  <a:srgbClr val="1F2C8F"/>
                </a:solidFill>
                <a:latin typeface="Arial Black"/>
                <a:cs typeface="Arial Black"/>
              </a:rPr>
              <a:t>22</a:t>
            </a:r>
            <a:endParaRPr sz="160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3" y="0"/>
            <a:ext cx="12189460" cy="6858000"/>
            <a:chOff x="-3" y="0"/>
            <a:chExt cx="1218946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445008" cy="6857999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-3" y="4420133"/>
              <a:ext cx="1293495" cy="2438400"/>
            </a:xfrm>
            <a:custGeom>
              <a:avLst/>
              <a:gdLst/>
              <a:ahLst/>
              <a:cxnLst/>
              <a:rect l="l" t="t" r="r" b="b"/>
              <a:pathLst>
                <a:path w="1293495" h="2438400">
                  <a:moveTo>
                    <a:pt x="0" y="0"/>
                  </a:moveTo>
                  <a:lnTo>
                    <a:pt x="0" y="2437866"/>
                  </a:lnTo>
                  <a:lnTo>
                    <a:pt x="1293236" y="2437866"/>
                  </a:lnTo>
                  <a:lnTo>
                    <a:pt x="1292796" y="2386553"/>
                  </a:lnTo>
                  <a:lnTo>
                    <a:pt x="1291481" y="2335452"/>
                  </a:lnTo>
                  <a:lnTo>
                    <a:pt x="1289299" y="2284568"/>
                  </a:lnTo>
                  <a:lnTo>
                    <a:pt x="1286255" y="2233911"/>
                  </a:lnTo>
                  <a:lnTo>
                    <a:pt x="1282358" y="2183485"/>
                  </a:lnTo>
                  <a:lnTo>
                    <a:pt x="1277615" y="2133299"/>
                  </a:lnTo>
                  <a:lnTo>
                    <a:pt x="1272031" y="2083360"/>
                  </a:lnTo>
                  <a:lnTo>
                    <a:pt x="1265616" y="2033674"/>
                  </a:lnTo>
                  <a:lnTo>
                    <a:pt x="1258375" y="1984249"/>
                  </a:lnTo>
                  <a:lnTo>
                    <a:pt x="1250316" y="1935091"/>
                  </a:lnTo>
                  <a:lnTo>
                    <a:pt x="1241446" y="1886207"/>
                  </a:lnTo>
                  <a:lnTo>
                    <a:pt x="1231772" y="1837606"/>
                  </a:lnTo>
                  <a:lnTo>
                    <a:pt x="1221301" y="1789293"/>
                  </a:lnTo>
                  <a:lnTo>
                    <a:pt x="1210040" y="1741275"/>
                  </a:lnTo>
                  <a:lnTo>
                    <a:pt x="1197996" y="1693561"/>
                  </a:lnTo>
                  <a:lnTo>
                    <a:pt x="1185177" y="1646156"/>
                  </a:lnTo>
                  <a:lnTo>
                    <a:pt x="1171589" y="1599067"/>
                  </a:lnTo>
                  <a:lnTo>
                    <a:pt x="1157239" y="1552303"/>
                  </a:lnTo>
                  <a:lnTo>
                    <a:pt x="1142135" y="1505869"/>
                  </a:lnTo>
                  <a:lnTo>
                    <a:pt x="1126284" y="1459774"/>
                  </a:lnTo>
                  <a:lnTo>
                    <a:pt x="1109693" y="1414023"/>
                  </a:lnTo>
                  <a:lnTo>
                    <a:pt x="1092368" y="1368624"/>
                  </a:lnTo>
                  <a:lnTo>
                    <a:pt x="1074317" y="1323584"/>
                  </a:lnTo>
                  <a:lnTo>
                    <a:pt x="1055548" y="1278910"/>
                  </a:lnTo>
                  <a:lnTo>
                    <a:pt x="1036067" y="1234609"/>
                  </a:lnTo>
                  <a:lnTo>
                    <a:pt x="1015880" y="1190688"/>
                  </a:lnTo>
                  <a:lnTo>
                    <a:pt x="994997" y="1147154"/>
                  </a:lnTo>
                  <a:lnTo>
                    <a:pt x="973422" y="1104014"/>
                  </a:lnTo>
                  <a:lnTo>
                    <a:pt x="951164" y="1061275"/>
                  </a:lnTo>
                  <a:lnTo>
                    <a:pt x="928230" y="1018944"/>
                  </a:lnTo>
                  <a:lnTo>
                    <a:pt x="904626" y="977029"/>
                  </a:lnTo>
                  <a:lnTo>
                    <a:pt x="880360" y="935536"/>
                  </a:lnTo>
                  <a:lnTo>
                    <a:pt x="855439" y="894472"/>
                  </a:lnTo>
                  <a:lnTo>
                    <a:pt x="829870" y="853844"/>
                  </a:lnTo>
                  <a:lnTo>
                    <a:pt x="803660" y="813659"/>
                  </a:lnTo>
                  <a:lnTo>
                    <a:pt x="776817" y="773925"/>
                  </a:lnTo>
                  <a:lnTo>
                    <a:pt x="749346" y="734648"/>
                  </a:lnTo>
                  <a:lnTo>
                    <a:pt x="721256" y="695836"/>
                  </a:lnTo>
                  <a:lnTo>
                    <a:pt x="692553" y="657495"/>
                  </a:lnTo>
                  <a:lnTo>
                    <a:pt x="663245" y="619632"/>
                  </a:lnTo>
                  <a:lnTo>
                    <a:pt x="633338" y="582255"/>
                  </a:lnTo>
                  <a:lnTo>
                    <a:pt x="602840" y="545370"/>
                  </a:lnTo>
                  <a:lnTo>
                    <a:pt x="571757" y="508985"/>
                  </a:lnTo>
                  <a:lnTo>
                    <a:pt x="540098" y="473107"/>
                  </a:lnTo>
                  <a:lnTo>
                    <a:pt x="507868" y="437742"/>
                  </a:lnTo>
                  <a:lnTo>
                    <a:pt x="475076" y="402897"/>
                  </a:lnTo>
                  <a:lnTo>
                    <a:pt x="441728" y="368580"/>
                  </a:lnTo>
                  <a:lnTo>
                    <a:pt x="407831" y="334798"/>
                  </a:lnTo>
                  <a:lnTo>
                    <a:pt x="373392" y="301558"/>
                  </a:lnTo>
                  <a:lnTo>
                    <a:pt x="338418" y="268866"/>
                  </a:lnTo>
                  <a:lnTo>
                    <a:pt x="302918" y="236730"/>
                  </a:lnTo>
                  <a:lnTo>
                    <a:pt x="266896" y="205157"/>
                  </a:lnTo>
                  <a:lnTo>
                    <a:pt x="230362" y="174154"/>
                  </a:lnTo>
                  <a:lnTo>
                    <a:pt x="193321" y="143727"/>
                  </a:lnTo>
                  <a:lnTo>
                    <a:pt x="155781" y="113885"/>
                  </a:lnTo>
                  <a:lnTo>
                    <a:pt x="117749" y="84633"/>
                  </a:lnTo>
                  <a:lnTo>
                    <a:pt x="79232" y="55979"/>
                  </a:lnTo>
                  <a:lnTo>
                    <a:pt x="40237" y="279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CDC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96240" y="0"/>
              <a:ext cx="11792712" cy="445008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1950720" cy="1962912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396625" y="4929577"/>
              <a:ext cx="775335" cy="775335"/>
            </a:xfrm>
            <a:custGeom>
              <a:avLst/>
              <a:gdLst/>
              <a:ahLst/>
              <a:cxnLst/>
              <a:rect l="l" t="t" r="r" b="b"/>
              <a:pathLst>
                <a:path w="775335" h="775335">
                  <a:moveTo>
                    <a:pt x="387511" y="0"/>
                  </a:moveTo>
                  <a:lnTo>
                    <a:pt x="338902" y="3019"/>
                  </a:lnTo>
                  <a:lnTo>
                    <a:pt x="292095" y="11834"/>
                  </a:lnTo>
                  <a:lnTo>
                    <a:pt x="247453" y="26083"/>
                  </a:lnTo>
                  <a:lnTo>
                    <a:pt x="205339" y="45402"/>
                  </a:lnTo>
                  <a:lnTo>
                    <a:pt x="166117" y="69428"/>
                  </a:lnTo>
                  <a:lnTo>
                    <a:pt x="130149" y="97798"/>
                  </a:lnTo>
                  <a:lnTo>
                    <a:pt x="97798" y="130148"/>
                  </a:lnTo>
                  <a:lnTo>
                    <a:pt x="69428" y="166116"/>
                  </a:lnTo>
                  <a:lnTo>
                    <a:pt x="45402" y="205339"/>
                  </a:lnTo>
                  <a:lnTo>
                    <a:pt x="26083" y="247452"/>
                  </a:lnTo>
                  <a:lnTo>
                    <a:pt x="11834" y="292094"/>
                  </a:lnTo>
                  <a:lnTo>
                    <a:pt x="3019" y="338901"/>
                  </a:lnTo>
                  <a:lnTo>
                    <a:pt x="0" y="387510"/>
                  </a:lnTo>
                  <a:lnTo>
                    <a:pt x="3019" y="436118"/>
                  </a:lnTo>
                  <a:lnTo>
                    <a:pt x="11834" y="482925"/>
                  </a:lnTo>
                  <a:lnTo>
                    <a:pt x="26083" y="527567"/>
                  </a:lnTo>
                  <a:lnTo>
                    <a:pt x="45402" y="569680"/>
                  </a:lnTo>
                  <a:lnTo>
                    <a:pt x="69428" y="608903"/>
                  </a:lnTo>
                  <a:lnTo>
                    <a:pt x="97798" y="644871"/>
                  </a:lnTo>
                  <a:lnTo>
                    <a:pt x="130149" y="677221"/>
                  </a:lnTo>
                  <a:lnTo>
                    <a:pt x="166117" y="705591"/>
                  </a:lnTo>
                  <a:lnTo>
                    <a:pt x="205339" y="729617"/>
                  </a:lnTo>
                  <a:lnTo>
                    <a:pt x="247453" y="748936"/>
                  </a:lnTo>
                  <a:lnTo>
                    <a:pt x="292095" y="763185"/>
                  </a:lnTo>
                  <a:lnTo>
                    <a:pt x="338902" y="772001"/>
                  </a:lnTo>
                  <a:lnTo>
                    <a:pt x="387511" y="775020"/>
                  </a:lnTo>
                  <a:lnTo>
                    <a:pt x="436119" y="772001"/>
                  </a:lnTo>
                  <a:lnTo>
                    <a:pt x="482926" y="763185"/>
                  </a:lnTo>
                  <a:lnTo>
                    <a:pt x="527567" y="748936"/>
                  </a:lnTo>
                  <a:lnTo>
                    <a:pt x="569681" y="729617"/>
                  </a:lnTo>
                  <a:lnTo>
                    <a:pt x="608903" y="705591"/>
                  </a:lnTo>
                  <a:lnTo>
                    <a:pt x="644871" y="677221"/>
                  </a:lnTo>
                  <a:lnTo>
                    <a:pt x="677222" y="644871"/>
                  </a:lnTo>
                  <a:lnTo>
                    <a:pt x="705592" y="608903"/>
                  </a:lnTo>
                  <a:lnTo>
                    <a:pt x="729618" y="569680"/>
                  </a:lnTo>
                  <a:lnTo>
                    <a:pt x="748937" y="527567"/>
                  </a:lnTo>
                  <a:lnTo>
                    <a:pt x="763186" y="482925"/>
                  </a:lnTo>
                  <a:lnTo>
                    <a:pt x="772001" y="436118"/>
                  </a:lnTo>
                  <a:lnTo>
                    <a:pt x="775021" y="387510"/>
                  </a:lnTo>
                  <a:lnTo>
                    <a:pt x="772001" y="338901"/>
                  </a:lnTo>
                  <a:lnTo>
                    <a:pt x="763186" y="292094"/>
                  </a:lnTo>
                  <a:lnTo>
                    <a:pt x="748937" y="247452"/>
                  </a:lnTo>
                  <a:lnTo>
                    <a:pt x="729618" y="205339"/>
                  </a:lnTo>
                  <a:lnTo>
                    <a:pt x="705592" y="166116"/>
                  </a:lnTo>
                  <a:lnTo>
                    <a:pt x="677222" y="130148"/>
                  </a:lnTo>
                  <a:lnTo>
                    <a:pt x="644871" y="97798"/>
                  </a:lnTo>
                  <a:lnTo>
                    <a:pt x="608903" y="69428"/>
                  </a:lnTo>
                  <a:lnTo>
                    <a:pt x="569681" y="45402"/>
                  </a:lnTo>
                  <a:lnTo>
                    <a:pt x="527567" y="26083"/>
                  </a:lnTo>
                  <a:lnTo>
                    <a:pt x="482926" y="11834"/>
                  </a:lnTo>
                  <a:lnTo>
                    <a:pt x="436119" y="3019"/>
                  </a:lnTo>
                  <a:lnTo>
                    <a:pt x="387511" y="0"/>
                  </a:lnTo>
                  <a:close/>
                </a:path>
              </a:pathLst>
            </a:custGeom>
            <a:solidFill>
              <a:srgbClr val="1F2C8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1629303" y="1000252"/>
            <a:ext cx="9573895" cy="5298440"/>
          </a:xfrm>
          <a:prstGeom prst="rect">
            <a:avLst/>
          </a:prstGeom>
        </p:spPr>
        <p:txBody>
          <a:bodyPr vert="horz" wrap="square" lIns="0" tIns="8255" rIns="0" bIns="0" rtlCol="0">
            <a:spAutoFit/>
          </a:bodyPr>
          <a:lstStyle/>
          <a:p>
            <a:pPr marL="360045" marR="368300" indent="-347345" algn="just">
              <a:lnSpc>
                <a:spcPct val="149500"/>
              </a:lnSpc>
              <a:spcBef>
                <a:spcPts val="65"/>
              </a:spcBef>
              <a:buFont typeface="Arial MT"/>
              <a:buChar char="•"/>
              <a:tabLst>
                <a:tab pos="360045" algn="l"/>
              </a:tabLst>
            </a:pPr>
            <a:r>
              <a:rPr sz="2200" b="1" spc="-5" dirty="0">
                <a:latin typeface="Times New Roman"/>
                <a:cs typeface="Times New Roman"/>
              </a:rPr>
              <a:t>Ratio Scale </a:t>
            </a:r>
            <a:r>
              <a:rPr sz="2200" dirty="0">
                <a:latin typeface="Times New Roman"/>
                <a:cs typeface="Times New Roman"/>
              </a:rPr>
              <a:t>is the </a:t>
            </a:r>
            <a:r>
              <a:rPr sz="2200" spc="-5" dirty="0">
                <a:latin typeface="Times New Roman"/>
                <a:cs typeface="Times New Roman"/>
              </a:rPr>
              <a:t>most sophisticated </a:t>
            </a:r>
            <a:r>
              <a:rPr sz="2200" dirty="0">
                <a:latin typeface="Times New Roman"/>
                <a:cs typeface="Times New Roman"/>
              </a:rPr>
              <a:t>form of </a:t>
            </a:r>
            <a:r>
              <a:rPr sz="2200" spc="-5" dirty="0">
                <a:latin typeface="Times New Roman"/>
                <a:cs typeface="Times New Roman"/>
              </a:rPr>
              <a:t>measurement. </a:t>
            </a:r>
            <a:r>
              <a:rPr sz="2200" dirty="0">
                <a:latin typeface="Times New Roman"/>
                <a:cs typeface="Times New Roman"/>
              </a:rPr>
              <a:t>It </a:t>
            </a:r>
            <a:r>
              <a:rPr sz="2200" spc="-5" dirty="0">
                <a:latin typeface="Times New Roman"/>
                <a:cs typeface="Times New Roman"/>
              </a:rPr>
              <a:t>incorporates </a:t>
            </a:r>
            <a:r>
              <a:rPr sz="2200" dirty="0">
                <a:latin typeface="Times New Roman"/>
                <a:cs typeface="Times New Roman"/>
              </a:rPr>
              <a:t>the </a:t>
            </a:r>
            <a:r>
              <a:rPr sz="2200" spc="-535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main features </a:t>
            </a:r>
            <a:r>
              <a:rPr sz="2200" dirty="0">
                <a:latin typeface="Times New Roman"/>
                <a:cs typeface="Times New Roman"/>
              </a:rPr>
              <a:t>of the </a:t>
            </a:r>
            <a:r>
              <a:rPr sz="2200" spc="-5" dirty="0">
                <a:latin typeface="Times New Roman"/>
                <a:cs typeface="Times New Roman"/>
              </a:rPr>
              <a:t>first three scales- classification, ranking and equal-interval </a:t>
            </a:r>
            <a:r>
              <a:rPr sz="2200" spc="-535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metric.</a:t>
            </a:r>
            <a:endParaRPr sz="2200">
              <a:latin typeface="Times New Roman"/>
              <a:cs typeface="Times New Roman"/>
            </a:endParaRPr>
          </a:p>
          <a:p>
            <a:pPr marL="360045" marR="38100" indent="-347345" algn="just">
              <a:lnSpc>
                <a:spcPct val="149500"/>
              </a:lnSpc>
              <a:spcBef>
                <a:spcPts val="1070"/>
              </a:spcBef>
              <a:buFont typeface="Arial MT"/>
              <a:buChar char="•"/>
              <a:tabLst>
                <a:tab pos="360045" algn="l"/>
              </a:tabLst>
            </a:pPr>
            <a:r>
              <a:rPr sz="2200" spc="-15" dirty="0">
                <a:latin typeface="Times New Roman"/>
                <a:cs typeface="Times New Roman"/>
              </a:rPr>
              <a:t>However, </a:t>
            </a:r>
            <a:r>
              <a:rPr sz="2200" spc="-5" dirty="0">
                <a:latin typeface="Times New Roman"/>
                <a:cs typeface="Times New Roman"/>
              </a:rPr>
              <a:t>ratio scale introduces </a:t>
            </a:r>
            <a:r>
              <a:rPr sz="2200" dirty="0">
                <a:latin typeface="Times New Roman"/>
                <a:cs typeface="Times New Roman"/>
              </a:rPr>
              <a:t>a fourth, </a:t>
            </a:r>
            <a:r>
              <a:rPr sz="2200" spc="-5" dirty="0">
                <a:latin typeface="Times New Roman"/>
                <a:cs typeface="Times New Roman"/>
              </a:rPr>
              <a:t>powerful characteristic; </a:t>
            </a:r>
            <a:r>
              <a:rPr sz="2200" dirty="0">
                <a:latin typeface="Times New Roman"/>
                <a:cs typeface="Times New Roman"/>
              </a:rPr>
              <a:t>a true </a:t>
            </a:r>
            <a:r>
              <a:rPr sz="2200" spc="-5" dirty="0">
                <a:latin typeface="Times New Roman"/>
                <a:cs typeface="Times New Roman"/>
              </a:rPr>
              <a:t>zero. </a:t>
            </a:r>
            <a:r>
              <a:rPr sz="2200" dirty="0">
                <a:latin typeface="Times New Roman"/>
                <a:cs typeface="Times New Roman"/>
              </a:rPr>
              <a:t>This </a:t>
            </a:r>
            <a:r>
              <a:rPr sz="2200" spc="-535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allows </a:t>
            </a:r>
            <a:r>
              <a:rPr sz="2200" dirty="0">
                <a:latin typeface="Times New Roman"/>
                <a:cs typeface="Times New Roman"/>
              </a:rPr>
              <a:t>the </a:t>
            </a:r>
            <a:r>
              <a:rPr sz="2200" spc="-5" dirty="0">
                <a:latin typeface="Times New Roman"/>
                <a:cs typeface="Times New Roman"/>
              </a:rPr>
              <a:t>researcher </a:t>
            </a:r>
            <a:r>
              <a:rPr sz="2200" dirty="0">
                <a:latin typeface="Times New Roman"/>
                <a:cs typeface="Times New Roman"/>
              </a:rPr>
              <a:t>to </a:t>
            </a:r>
            <a:r>
              <a:rPr sz="2200" spc="-5" dirty="0">
                <a:latin typeface="Times New Roman"/>
                <a:cs typeface="Times New Roman"/>
              </a:rPr>
              <a:t>manipulate data easily– ‘twice as many as’, ‘half as many </a:t>
            </a:r>
            <a:r>
              <a:rPr sz="2200" spc="-535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as’, ‘three times</a:t>
            </a:r>
            <a:r>
              <a:rPr sz="2200" spc="-10" dirty="0">
                <a:latin typeface="Times New Roman"/>
                <a:cs typeface="Times New Roman"/>
              </a:rPr>
              <a:t> </a:t>
            </a:r>
            <a:r>
              <a:rPr sz="2200" dirty="0">
                <a:latin typeface="Times New Roman"/>
                <a:cs typeface="Times New Roman"/>
              </a:rPr>
              <a:t>the</a:t>
            </a:r>
            <a:r>
              <a:rPr sz="2200" spc="-5" dirty="0">
                <a:latin typeface="Times New Roman"/>
                <a:cs typeface="Times New Roman"/>
              </a:rPr>
              <a:t> amount</a:t>
            </a:r>
            <a:r>
              <a:rPr sz="2200" dirty="0">
                <a:latin typeface="Times New Roman"/>
                <a:cs typeface="Times New Roman"/>
              </a:rPr>
              <a:t> of; </a:t>
            </a:r>
            <a:r>
              <a:rPr sz="2200" spc="-5" dirty="0">
                <a:latin typeface="Times New Roman"/>
                <a:cs typeface="Times New Roman"/>
              </a:rPr>
              <a:t>and</a:t>
            </a:r>
            <a:r>
              <a:rPr sz="2200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so</a:t>
            </a:r>
            <a:r>
              <a:rPr sz="2200" dirty="0">
                <a:latin typeface="Times New Roman"/>
                <a:cs typeface="Times New Roman"/>
              </a:rPr>
              <a:t> on.</a:t>
            </a:r>
            <a:endParaRPr sz="2200">
              <a:latin typeface="Times New Roman"/>
              <a:cs typeface="Times New Roman"/>
            </a:endParaRPr>
          </a:p>
          <a:p>
            <a:pPr marL="360045" marR="5080" indent="-347345">
              <a:lnSpc>
                <a:spcPct val="150300"/>
              </a:lnSpc>
              <a:spcBef>
                <a:spcPts val="925"/>
              </a:spcBef>
              <a:buFont typeface="Arial MT"/>
              <a:buChar char="•"/>
              <a:tabLst>
                <a:tab pos="359410" algn="l"/>
                <a:tab pos="360045" algn="l"/>
              </a:tabLst>
            </a:pPr>
            <a:r>
              <a:rPr sz="2200" spc="-25" dirty="0">
                <a:latin typeface="Times New Roman"/>
                <a:cs typeface="Times New Roman"/>
              </a:rPr>
              <a:t>With</a:t>
            </a:r>
            <a:r>
              <a:rPr sz="2200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interval</a:t>
            </a:r>
            <a:r>
              <a:rPr sz="2200" spc="5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data,</a:t>
            </a:r>
            <a:r>
              <a:rPr sz="2200" spc="5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all</a:t>
            </a:r>
            <a:r>
              <a:rPr sz="2200" spc="5" dirty="0">
                <a:latin typeface="Times New Roman"/>
                <a:cs typeface="Times New Roman"/>
              </a:rPr>
              <a:t> </a:t>
            </a:r>
            <a:r>
              <a:rPr sz="2200" dirty="0">
                <a:latin typeface="Times New Roman"/>
                <a:cs typeface="Times New Roman"/>
              </a:rPr>
              <a:t>of</a:t>
            </a:r>
            <a:r>
              <a:rPr sz="2200" spc="5" dirty="0">
                <a:latin typeface="Times New Roman"/>
                <a:cs typeface="Times New Roman"/>
              </a:rPr>
              <a:t> </a:t>
            </a:r>
            <a:r>
              <a:rPr sz="2200" dirty="0">
                <a:latin typeface="Times New Roman"/>
                <a:cs typeface="Times New Roman"/>
              </a:rPr>
              <a:t>the </a:t>
            </a:r>
            <a:r>
              <a:rPr sz="2200" spc="-5" dirty="0">
                <a:latin typeface="Times New Roman"/>
                <a:cs typeface="Times New Roman"/>
              </a:rPr>
              <a:t>arithmetical</a:t>
            </a:r>
            <a:r>
              <a:rPr sz="2200" spc="5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processes </a:t>
            </a:r>
            <a:r>
              <a:rPr sz="2200" dirty="0">
                <a:latin typeface="Times New Roman"/>
                <a:cs typeface="Times New Roman"/>
              </a:rPr>
              <a:t>of </a:t>
            </a:r>
            <a:r>
              <a:rPr sz="2200" spc="-5" dirty="0">
                <a:latin typeface="Times New Roman"/>
                <a:cs typeface="Times New Roman"/>
              </a:rPr>
              <a:t>addition,</a:t>
            </a:r>
            <a:r>
              <a:rPr sz="2200" spc="5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subtraction, </a:t>
            </a:r>
            <a:r>
              <a:rPr sz="2200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multiplication</a:t>
            </a:r>
            <a:r>
              <a:rPr sz="2200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and</a:t>
            </a:r>
            <a:r>
              <a:rPr sz="2200" spc="5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division</a:t>
            </a:r>
            <a:r>
              <a:rPr sz="2200" spc="5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are</a:t>
            </a:r>
            <a:r>
              <a:rPr sz="2200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possible.</a:t>
            </a:r>
            <a:r>
              <a:rPr sz="2200" spc="5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Data</a:t>
            </a:r>
            <a:r>
              <a:rPr sz="2200" dirty="0">
                <a:latin typeface="Times New Roman"/>
                <a:cs typeface="Times New Roman"/>
              </a:rPr>
              <a:t> on</a:t>
            </a:r>
            <a:r>
              <a:rPr sz="2200" spc="5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student</a:t>
            </a:r>
            <a:r>
              <a:rPr sz="2200" spc="5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test</a:t>
            </a:r>
            <a:r>
              <a:rPr sz="2200" spc="5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scores,</a:t>
            </a:r>
            <a:r>
              <a:rPr sz="2200" spc="5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distance </a:t>
            </a:r>
            <a:r>
              <a:rPr sz="2200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between</a:t>
            </a:r>
            <a:r>
              <a:rPr sz="2200" spc="5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two</a:t>
            </a:r>
            <a:r>
              <a:rPr sz="2200" spc="5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cities,</a:t>
            </a:r>
            <a:r>
              <a:rPr sz="2200" spc="5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amount</a:t>
            </a:r>
            <a:r>
              <a:rPr sz="2200" spc="5" dirty="0">
                <a:latin typeface="Times New Roman"/>
                <a:cs typeface="Times New Roman"/>
              </a:rPr>
              <a:t> </a:t>
            </a:r>
            <a:r>
              <a:rPr sz="2200" dirty="0">
                <a:latin typeface="Times New Roman"/>
                <a:cs typeface="Times New Roman"/>
              </a:rPr>
              <a:t>of</a:t>
            </a:r>
            <a:r>
              <a:rPr sz="2200" spc="5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money</a:t>
            </a:r>
            <a:r>
              <a:rPr sz="2200" spc="5" dirty="0">
                <a:latin typeface="Times New Roman"/>
                <a:cs typeface="Times New Roman"/>
              </a:rPr>
              <a:t> </a:t>
            </a:r>
            <a:r>
              <a:rPr sz="2200" dirty="0">
                <a:latin typeface="Times New Roman"/>
                <a:cs typeface="Times New Roman"/>
              </a:rPr>
              <a:t>in</a:t>
            </a:r>
            <a:r>
              <a:rPr sz="2200" spc="5" dirty="0">
                <a:latin typeface="Times New Roman"/>
                <a:cs typeface="Times New Roman"/>
              </a:rPr>
              <a:t> </a:t>
            </a:r>
            <a:r>
              <a:rPr sz="2200" dirty="0">
                <a:latin typeface="Times New Roman"/>
                <a:cs typeface="Times New Roman"/>
              </a:rPr>
              <a:t>a </a:t>
            </a:r>
            <a:r>
              <a:rPr sz="2200" spc="-5" dirty="0">
                <a:latin typeface="Times New Roman"/>
                <a:cs typeface="Times New Roman"/>
              </a:rPr>
              <a:t>bank</a:t>
            </a:r>
            <a:r>
              <a:rPr sz="2200" spc="5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account,</a:t>
            </a:r>
            <a:r>
              <a:rPr sz="2200" spc="5" dirty="0">
                <a:latin typeface="Times New Roman"/>
                <a:cs typeface="Times New Roman"/>
              </a:rPr>
              <a:t> </a:t>
            </a:r>
            <a:r>
              <a:rPr sz="2200" dirty="0">
                <a:latin typeface="Times New Roman"/>
                <a:cs typeface="Times New Roman"/>
              </a:rPr>
              <a:t>time </a:t>
            </a:r>
            <a:r>
              <a:rPr sz="2200" spc="-5" dirty="0">
                <a:latin typeface="Times New Roman"/>
                <a:cs typeface="Times New Roman"/>
              </a:rPr>
              <a:t>spent</a:t>
            </a:r>
            <a:r>
              <a:rPr sz="2200" spc="5" dirty="0">
                <a:latin typeface="Times New Roman"/>
                <a:cs typeface="Times New Roman"/>
              </a:rPr>
              <a:t> </a:t>
            </a:r>
            <a:r>
              <a:rPr sz="2200" dirty="0">
                <a:latin typeface="Times New Roman"/>
                <a:cs typeface="Times New Roman"/>
              </a:rPr>
              <a:t>on</a:t>
            </a:r>
            <a:r>
              <a:rPr sz="2200" spc="5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homework, </a:t>
            </a:r>
            <a:r>
              <a:rPr sz="2200" spc="-535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years</a:t>
            </a:r>
            <a:r>
              <a:rPr sz="2200" spc="-10" dirty="0">
                <a:latin typeface="Times New Roman"/>
                <a:cs typeface="Times New Roman"/>
              </a:rPr>
              <a:t> </a:t>
            </a:r>
            <a:r>
              <a:rPr sz="2200" dirty="0">
                <a:latin typeface="Times New Roman"/>
                <a:cs typeface="Times New Roman"/>
              </a:rPr>
              <a:t>of </a:t>
            </a:r>
            <a:r>
              <a:rPr sz="2200" spc="-5" dirty="0">
                <a:latin typeface="Times New Roman"/>
                <a:cs typeface="Times New Roman"/>
              </a:rPr>
              <a:t>working</a:t>
            </a:r>
            <a:r>
              <a:rPr sz="2200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experiences</a:t>
            </a:r>
            <a:r>
              <a:rPr sz="2200" spc="-10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are all</a:t>
            </a:r>
            <a:r>
              <a:rPr sz="2200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ratio</a:t>
            </a:r>
            <a:r>
              <a:rPr sz="2200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measures.</a:t>
            </a:r>
            <a:endParaRPr sz="2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3" y="0"/>
            <a:ext cx="12189460" cy="6858000"/>
            <a:chOff x="-3" y="0"/>
            <a:chExt cx="1218946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445008" cy="6857999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-3" y="4420133"/>
              <a:ext cx="1293495" cy="2438400"/>
            </a:xfrm>
            <a:custGeom>
              <a:avLst/>
              <a:gdLst/>
              <a:ahLst/>
              <a:cxnLst/>
              <a:rect l="l" t="t" r="r" b="b"/>
              <a:pathLst>
                <a:path w="1293495" h="2438400">
                  <a:moveTo>
                    <a:pt x="0" y="0"/>
                  </a:moveTo>
                  <a:lnTo>
                    <a:pt x="0" y="2437866"/>
                  </a:lnTo>
                  <a:lnTo>
                    <a:pt x="1293236" y="2437866"/>
                  </a:lnTo>
                  <a:lnTo>
                    <a:pt x="1292796" y="2386553"/>
                  </a:lnTo>
                  <a:lnTo>
                    <a:pt x="1291481" y="2335452"/>
                  </a:lnTo>
                  <a:lnTo>
                    <a:pt x="1289299" y="2284568"/>
                  </a:lnTo>
                  <a:lnTo>
                    <a:pt x="1286255" y="2233911"/>
                  </a:lnTo>
                  <a:lnTo>
                    <a:pt x="1282358" y="2183485"/>
                  </a:lnTo>
                  <a:lnTo>
                    <a:pt x="1277615" y="2133299"/>
                  </a:lnTo>
                  <a:lnTo>
                    <a:pt x="1272031" y="2083360"/>
                  </a:lnTo>
                  <a:lnTo>
                    <a:pt x="1265616" y="2033674"/>
                  </a:lnTo>
                  <a:lnTo>
                    <a:pt x="1258375" y="1984249"/>
                  </a:lnTo>
                  <a:lnTo>
                    <a:pt x="1250316" y="1935091"/>
                  </a:lnTo>
                  <a:lnTo>
                    <a:pt x="1241446" y="1886207"/>
                  </a:lnTo>
                  <a:lnTo>
                    <a:pt x="1231772" y="1837606"/>
                  </a:lnTo>
                  <a:lnTo>
                    <a:pt x="1221301" y="1789293"/>
                  </a:lnTo>
                  <a:lnTo>
                    <a:pt x="1210040" y="1741275"/>
                  </a:lnTo>
                  <a:lnTo>
                    <a:pt x="1197996" y="1693561"/>
                  </a:lnTo>
                  <a:lnTo>
                    <a:pt x="1185177" y="1646156"/>
                  </a:lnTo>
                  <a:lnTo>
                    <a:pt x="1171589" y="1599067"/>
                  </a:lnTo>
                  <a:lnTo>
                    <a:pt x="1157239" y="1552303"/>
                  </a:lnTo>
                  <a:lnTo>
                    <a:pt x="1142135" y="1505869"/>
                  </a:lnTo>
                  <a:lnTo>
                    <a:pt x="1126284" y="1459774"/>
                  </a:lnTo>
                  <a:lnTo>
                    <a:pt x="1109693" y="1414023"/>
                  </a:lnTo>
                  <a:lnTo>
                    <a:pt x="1092368" y="1368624"/>
                  </a:lnTo>
                  <a:lnTo>
                    <a:pt x="1074317" y="1323584"/>
                  </a:lnTo>
                  <a:lnTo>
                    <a:pt x="1055548" y="1278910"/>
                  </a:lnTo>
                  <a:lnTo>
                    <a:pt x="1036067" y="1234609"/>
                  </a:lnTo>
                  <a:lnTo>
                    <a:pt x="1015880" y="1190688"/>
                  </a:lnTo>
                  <a:lnTo>
                    <a:pt x="994997" y="1147154"/>
                  </a:lnTo>
                  <a:lnTo>
                    <a:pt x="973422" y="1104014"/>
                  </a:lnTo>
                  <a:lnTo>
                    <a:pt x="951164" y="1061275"/>
                  </a:lnTo>
                  <a:lnTo>
                    <a:pt x="928230" y="1018944"/>
                  </a:lnTo>
                  <a:lnTo>
                    <a:pt x="904626" y="977029"/>
                  </a:lnTo>
                  <a:lnTo>
                    <a:pt x="880360" y="935536"/>
                  </a:lnTo>
                  <a:lnTo>
                    <a:pt x="855439" y="894472"/>
                  </a:lnTo>
                  <a:lnTo>
                    <a:pt x="829870" y="853844"/>
                  </a:lnTo>
                  <a:lnTo>
                    <a:pt x="803660" y="813659"/>
                  </a:lnTo>
                  <a:lnTo>
                    <a:pt x="776817" y="773925"/>
                  </a:lnTo>
                  <a:lnTo>
                    <a:pt x="749346" y="734648"/>
                  </a:lnTo>
                  <a:lnTo>
                    <a:pt x="721256" y="695836"/>
                  </a:lnTo>
                  <a:lnTo>
                    <a:pt x="692553" y="657495"/>
                  </a:lnTo>
                  <a:lnTo>
                    <a:pt x="663245" y="619632"/>
                  </a:lnTo>
                  <a:lnTo>
                    <a:pt x="633338" y="582255"/>
                  </a:lnTo>
                  <a:lnTo>
                    <a:pt x="602840" y="545370"/>
                  </a:lnTo>
                  <a:lnTo>
                    <a:pt x="571757" y="508985"/>
                  </a:lnTo>
                  <a:lnTo>
                    <a:pt x="540098" y="473107"/>
                  </a:lnTo>
                  <a:lnTo>
                    <a:pt x="507868" y="437742"/>
                  </a:lnTo>
                  <a:lnTo>
                    <a:pt x="475076" y="402897"/>
                  </a:lnTo>
                  <a:lnTo>
                    <a:pt x="441728" y="368580"/>
                  </a:lnTo>
                  <a:lnTo>
                    <a:pt x="407831" y="334798"/>
                  </a:lnTo>
                  <a:lnTo>
                    <a:pt x="373392" y="301558"/>
                  </a:lnTo>
                  <a:lnTo>
                    <a:pt x="338418" y="268866"/>
                  </a:lnTo>
                  <a:lnTo>
                    <a:pt x="302918" y="236730"/>
                  </a:lnTo>
                  <a:lnTo>
                    <a:pt x="266896" y="205157"/>
                  </a:lnTo>
                  <a:lnTo>
                    <a:pt x="230362" y="174154"/>
                  </a:lnTo>
                  <a:lnTo>
                    <a:pt x="193321" y="143727"/>
                  </a:lnTo>
                  <a:lnTo>
                    <a:pt x="155781" y="113885"/>
                  </a:lnTo>
                  <a:lnTo>
                    <a:pt x="117749" y="84633"/>
                  </a:lnTo>
                  <a:lnTo>
                    <a:pt x="79232" y="55979"/>
                  </a:lnTo>
                  <a:lnTo>
                    <a:pt x="40237" y="279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CDC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96240" y="0"/>
              <a:ext cx="11792712" cy="445008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1950720" cy="1962912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396625" y="4929577"/>
              <a:ext cx="775335" cy="775335"/>
            </a:xfrm>
            <a:custGeom>
              <a:avLst/>
              <a:gdLst/>
              <a:ahLst/>
              <a:cxnLst/>
              <a:rect l="l" t="t" r="r" b="b"/>
              <a:pathLst>
                <a:path w="775335" h="775335">
                  <a:moveTo>
                    <a:pt x="387511" y="0"/>
                  </a:moveTo>
                  <a:lnTo>
                    <a:pt x="338902" y="3019"/>
                  </a:lnTo>
                  <a:lnTo>
                    <a:pt x="292095" y="11834"/>
                  </a:lnTo>
                  <a:lnTo>
                    <a:pt x="247453" y="26083"/>
                  </a:lnTo>
                  <a:lnTo>
                    <a:pt x="205339" y="45402"/>
                  </a:lnTo>
                  <a:lnTo>
                    <a:pt x="166117" y="69428"/>
                  </a:lnTo>
                  <a:lnTo>
                    <a:pt x="130149" y="97798"/>
                  </a:lnTo>
                  <a:lnTo>
                    <a:pt x="97798" y="130148"/>
                  </a:lnTo>
                  <a:lnTo>
                    <a:pt x="69428" y="166116"/>
                  </a:lnTo>
                  <a:lnTo>
                    <a:pt x="45402" y="205339"/>
                  </a:lnTo>
                  <a:lnTo>
                    <a:pt x="26083" y="247452"/>
                  </a:lnTo>
                  <a:lnTo>
                    <a:pt x="11834" y="292094"/>
                  </a:lnTo>
                  <a:lnTo>
                    <a:pt x="3019" y="338901"/>
                  </a:lnTo>
                  <a:lnTo>
                    <a:pt x="0" y="387510"/>
                  </a:lnTo>
                  <a:lnTo>
                    <a:pt x="3019" y="436118"/>
                  </a:lnTo>
                  <a:lnTo>
                    <a:pt x="11834" y="482925"/>
                  </a:lnTo>
                  <a:lnTo>
                    <a:pt x="26083" y="527567"/>
                  </a:lnTo>
                  <a:lnTo>
                    <a:pt x="45402" y="569680"/>
                  </a:lnTo>
                  <a:lnTo>
                    <a:pt x="69428" y="608903"/>
                  </a:lnTo>
                  <a:lnTo>
                    <a:pt x="97798" y="644871"/>
                  </a:lnTo>
                  <a:lnTo>
                    <a:pt x="130149" y="677221"/>
                  </a:lnTo>
                  <a:lnTo>
                    <a:pt x="166117" y="705591"/>
                  </a:lnTo>
                  <a:lnTo>
                    <a:pt x="205339" y="729617"/>
                  </a:lnTo>
                  <a:lnTo>
                    <a:pt x="247453" y="748936"/>
                  </a:lnTo>
                  <a:lnTo>
                    <a:pt x="292095" y="763185"/>
                  </a:lnTo>
                  <a:lnTo>
                    <a:pt x="338902" y="772001"/>
                  </a:lnTo>
                  <a:lnTo>
                    <a:pt x="387511" y="775020"/>
                  </a:lnTo>
                  <a:lnTo>
                    <a:pt x="436119" y="772001"/>
                  </a:lnTo>
                  <a:lnTo>
                    <a:pt x="482926" y="763185"/>
                  </a:lnTo>
                  <a:lnTo>
                    <a:pt x="527567" y="748936"/>
                  </a:lnTo>
                  <a:lnTo>
                    <a:pt x="569681" y="729617"/>
                  </a:lnTo>
                  <a:lnTo>
                    <a:pt x="608903" y="705591"/>
                  </a:lnTo>
                  <a:lnTo>
                    <a:pt x="644871" y="677221"/>
                  </a:lnTo>
                  <a:lnTo>
                    <a:pt x="677222" y="644871"/>
                  </a:lnTo>
                  <a:lnTo>
                    <a:pt x="705592" y="608903"/>
                  </a:lnTo>
                  <a:lnTo>
                    <a:pt x="729618" y="569680"/>
                  </a:lnTo>
                  <a:lnTo>
                    <a:pt x="748937" y="527567"/>
                  </a:lnTo>
                  <a:lnTo>
                    <a:pt x="763186" y="482925"/>
                  </a:lnTo>
                  <a:lnTo>
                    <a:pt x="772001" y="436118"/>
                  </a:lnTo>
                  <a:lnTo>
                    <a:pt x="775021" y="387510"/>
                  </a:lnTo>
                  <a:lnTo>
                    <a:pt x="772001" y="338901"/>
                  </a:lnTo>
                  <a:lnTo>
                    <a:pt x="763186" y="292094"/>
                  </a:lnTo>
                  <a:lnTo>
                    <a:pt x="748937" y="247452"/>
                  </a:lnTo>
                  <a:lnTo>
                    <a:pt x="729618" y="205339"/>
                  </a:lnTo>
                  <a:lnTo>
                    <a:pt x="705592" y="166116"/>
                  </a:lnTo>
                  <a:lnTo>
                    <a:pt x="677222" y="130148"/>
                  </a:lnTo>
                  <a:lnTo>
                    <a:pt x="644871" y="97798"/>
                  </a:lnTo>
                  <a:lnTo>
                    <a:pt x="608903" y="69428"/>
                  </a:lnTo>
                  <a:lnTo>
                    <a:pt x="569681" y="45402"/>
                  </a:lnTo>
                  <a:lnTo>
                    <a:pt x="527567" y="26083"/>
                  </a:lnTo>
                  <a:lnTo>
                    <a:pt x="482926" y="11834"/>
                  </a:lnTo>
                  <a:lnTo>
                    <a:pt x="436119" y="3019"/>
                  </a:lnTo>
                  <a:lnTo>
                    <a:pt x="387511" y="0"/>
                  </a:lnTo>
                  <a:close/>
                </a:path>
              </a:pathLst>
            </a:custGeom>
            <a:solidFill>
              <a:srgbClr val="1F2C8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1629303" y="1004315"/>
            <a:ext cx="386016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25" dirty="0">
                <a:solidFill>
                  <a:srgbClr val="000000"/>
                </a:solidFill>
                <a:latin typeface="Times New Roman"/>
                <a:cs typeface="Times New Roman"/>
              </a:rPr>
              <a:t>Techniques</a:t>
            </a:r>
            <a:r>
              <a:rPr sz="2000" spc="-1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0000"/>
                </a:solidFill>
                <a:latin typeface="Times New Roman"/>
                <a:cs typeface="Times New Roman"/>
              </a:rPr>
              <a:t>for</a:t>
            </a:r>
            <a:r>
              <a:rPr sz="2000" spc="-4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0000"/>
                </a:solidFill>
                <a:latin typeface="Times New Roman"/>
                <a:cs typeface="Times New Roman"/>
              </a:rPr>
              <a:t>analyzing ratio</a:t>
            </a:r>
            <a:r>
              <a:rPr sz="2000" dirty="0">
                <a:solidFill>
                  <a:srgbClr val="000000"/>
                </a:solidFill>
                <a:latin typeface="Times New Roman"/>
                <a:cs typeface="Times New Roman"/>
              </a:rPr>
              <a:t> </a:t>
            </a:r>
            <a:r>
              <a:rPr sz="2000" spc="-5" dirty="0">
                <a:solidFill>
                  <a:srgbClr val="000000"/>
                </a:solidFill>
                <a:latin typeface="Times New Roman"/>
                <a:cs typeface="Times New Roman"/>
              </a:rPr>
              <a:t>data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629303" y="1437132"/>
            <a:ext cx="9403080" cy="4064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60045" marR="5080" indent="-347345">
              <a:lnSpc>
                <a:spcPct val="150000"/>
              </a:lnSpc>
              <a:spcBef>
                <a:spcPts val="100"/>
              </a:spcBef>
              <a:buFont typeface="Arial MT"/>
              <a:buChar char="•"/>
              <a:tabLst>
                <a:tab pos="359410" algn="l"/>
                <a:tab pos="360045" algn="l"/>
              </a:tabLst>
            </a:pPr>
            <a:r>
              <a:rPr sz="2000" dirty="0">
                <a:latin typeface="Times New Roman"/>
                <a:cs typeface="Times New Roman"/>
              </a:rPr>
              <a:t>The</a:t>
            </a:r>
            <a:r>
              <a:rPr sz="2000" spc="8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techniques</a:t>
            </a:r>
            <a:r>
              <a:rPr sz="2000" spc="8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that</a:t>
            </a:r>
            <a:r>
              <a:rPr sz="2000" spc="7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are</a:t>
            </a:r>
            <a:r>
              <a:rPr sz="2000" spc="8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commonly</a:t>
            </a:r>
            <a:r>
              <a:rPr sz="2000" spc="8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used</a:t>
            </a:r>
            <a:r>
              <a:rPr sz="2000" spc="8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to</a:t>
            </a:r>
            <a:r>
              <a:rPr sz="2000" spc="8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analyze</a:t>
            </a:r>
            <a:r>
              <a:rPr sz="2000" spc="8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ratio</a:t>
            </a:r>
            <a:r>
              <a:rPr sz="2000" spc="8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data</a:t>
            </a:r>
            <a:r>
              <a:rPr sz="2000" spc="8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are</a:t>
            </a:r>
            <a:r>
              <a:rPr sz="2000" spc="8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almost</a:t>
            </a:r>
            <a:r>
              <a:rPr sz="2000" spc="7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similar</a:t>
            </a:r>
            <a:r>
              <a:rPr sz="2000" spc="85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to</a:t>
            </a:r>
            <a:r>
              <a:rPr sz="2000" spc="8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those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used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to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analyze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interval data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as explained</a:t>
            </a:r>
            <a:r>
              <a:rPr sz="2000" dirty="0">
                <a:latin typeface="Times New Roman"/>
                <a:cs typeface="Times New Roman"/>
              </a:rPr>
              <a:t> </a:t>
            </a:r>
            <a:r>
              <a:rPr sz="2000" spc="-5" dirty="0">
                <a:latin typeface="Times New Roman"/>
                <a:cs typeface="Times New Roman"/>
              </a:rPr>
              <a:t>above.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Arial MT"/>
              <a:buChar char="•"/>
            </a:pPr>
            <a:endParaRPr sz="1900">
              <a:latin typeface="Times New Roman"/>
              <a:cs typeface="Times New Roman"/>
            </a:endParaRPr>
          </a:p>
          <a:p>
            <a:pPr marL="12700">
              <a:lnSpc>
                <a:spcPct val="100000"/>
              </a:lnSpc>
            </a:pPr>
            <a:r>
              <a:rPr sz="2000" b="1" dirty="0">
                <a:latin typeface="Times New Roman"/>
                <a:cs typeface="Times New Roman"/>
              </a:rPr>
              <a:t>Data</a:t>
            </a:r>
            <a:r>
              <a:rPr sz="2000" b="1" spc="-5" dirty="0">
                <a:latin typeface="Times New Roman"/>
                <a:cs typeface="Times New Roman"/>
              </a:rPr>
              <a:t> </a:t>
            </a:r>
            <a:r>
              <a:rPr sz="2000" b="1" spc="-10" dirty="0">
                <a:latin typeface="Times New Roman"/>
                <a:cs typeface="Times New Roman"/>
              </a:rPr>
              <a:t>Presentation</a:t>
            </a:r>
            <a:r>
              <a:rPr sz="2000" b="1" spc="-5" dirty="0">
                <a:latin typeface="Times New Roman"/>
                <a:cs typeface="Times New Roman"/>
              </a:rPr>
              <a:t> in</a:t>
            </a:r>
            <a:r>
              <a:rPr sz="2000" b="1" dirty="0">
                <a:latin typeface="Times New Roman"/>
                <a:cs typeface="Times New Roman"/>
              </a:rPr>
              <a:t> </a:t>
            </a:r>
            <a:r>
              <a:rPr sz="2000" b="1" spc="-5" dirty="0">
                <a:latin typeface="Times New Roman"/>
                <a:cs typeface="Times New Roman"/>
              </a:rPr>
              <a:t>Quantitative</a:t>
            </a:r>
            <a:r>
              <a:rPr sz="2000" b="1" spc="-10" dirty="0">
                <a:latin typeface="Times New Roman"/>
                <a:cs typeface="Times New Roman"/>
              </a:rPr>
              <a:t> Research</a:t>
            </a:r>
            <a:endParaRPr sz="2000">
              <a:latin typeface="Times New Roman"/>
              <a:cs typeface="Times New Roman"/>
            </a:endParaRPr>
          </a:p>
          <a:p>
            <a:pPr marL="360045" marR="15875" indent="-347345">
              <a:lnSpc>
                <a:spcPct val="150000"/>
              </a:lnSpc>
              <a:spcBef>
                <a:spcPts val="985"/>
              </a:spcBef>
              <a:buFont typeface="Arial MT"/>
              <a:buChar char="•"/>
              <a:tabLst>
                <a:tab pos="359410" algn="l"/>
                <a:tab pos="360045" algn="l"/>
              </a:tabLst>
            </a:pPr>
            <a:r>
              <a:rPr sz="2000" spc="-20" dirty="0">
                <a:latin typeface="Times New Roman"/>
                <a:cs typeface="Times New Roman"/>
              </a:rPr>
              <a:t>Quantitative analysis </a:t>
            </a:r>
            <a:r>
              <a:rPr sz="2000" spc="-15" dirty="0">
                <a:latin typeface="Times New Roman"/>
                <a:cs typeface="Times New Roman"/>
              </a:rPr>
              <a:t>refers to the type </a:t>
            </a:r>
            <a:r>
              <a:rPr sz="2000" spc="-10" dirty="0">
                <a:latin typeface="Times New Roman"/>
                <a:cs typeface="Times New Roman"/>
              </a:rPr>
              <a:t>of </a:t>
            </a:r>
            <a:r>
              <a:rPr sz="2000" spc="-20" dirty="0">
                <a:latin typeface="Times New Roman"/>
                <a:cs typeface="Times New Roman"/>
              </a:rPr>
              <a:t>analysis </a:t>
            </a:r>
            <a:r>
              <a:rPr sz="2000" spc="-15" dirty="0">
                <a:latin typeface="Times New Roman"/>
                <a:cs typeface="Times New Roman"/>
              </a:rPr>
              <a:t>that </a:t>
            </a:r>
            <a:r>
              <a:rPr sz="2000" spc="-20" dirty="0">
                <a:latin typeface="Times New Roman"/>
                <a:cs typeface="Times New Roman"/>
              </a:rPr>
              <a:t>includes quantitative </a:t>
            </a:r>
            <a:r>
              <a:rPr sz="2000" spc="-15" dirty="0">
                <a:latin typeface="Times New Roman"/>
                <a:cs typeface="Times New Roman"/>
              </a:rPr>
              <a:t>data, which is, </a:t>
            </a:r>
            <a:r>
              <a:rPr sz="2000" spc="-490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data expressed </a:t>
            </a:r>
            <a:r>
              <a:rPr sz="2000" spc="-30" dirty="0">
                <a:latin typeface="Times New Roman"/>
                <a:cs typeface="Times New Roman"/>
              </a:rPr>
              <a:t>numerically. </a:t>
            </a:r>
            <a:r>
              <a:rPr sz="2000" spc="-20" dirty="0">
                <a:latin typeface="Times New Roman"/>
                <a:cs typeface="Times New Roman"/>
              </a:rPr>
              <a:t>Researchers </a:t>
            </a:r>
            <a:r>
              <a:rPr sz="2000" spc="-15" dirty="0">
                <a:latin typeface="Times New Roman"/>
                <a:cs typeface="Times New Roman"/>
              </a:rPr>
              <a:t>use </a:t>
            </a:r>
            <a:r>
              <a:rPr sz="2000" spc="-20" dirty="0">
                <a:latin typeface="Times New Roman"/>
                <a:cs typeface="Times New Roman"/>
              </a:rPr>
              <a:t>data presentation tools </a:t>
            </a:r>
            <a:r>
              <a:rPr sz="2000" spc="-15" dirty="0">
                <a:latin typeface="Times New Roman"/>
                <a:cs typeface="Times New Roman"/>
              </a:rPr>
              <a:t>to </a:t>
            </a:r>
            <a:r>
              <a:rPr sz="2000" spc="-20" dirty="0">
                <a:latin typeface="Times New Roman"/>
                <a:cs typeface="Times New Roman"/>
              </a:rPr>
              <a:t>visualise their </a:t>
            </a:r>
            <a:r>
              <a:rPr sz="2000" spc="-15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findings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in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both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the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descriptive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statistics</a:t>
            </a:r>
            <a:r>
              <a:rPr sz="2000" spc="45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and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the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25" dirty="0">
                <a:latin typeface="Times New Roman"/>
                <a:cs typeface="Times New Roman"/>
              </a:rPr>
              <a:t>statistical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analysis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of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their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studies.</a:t>
            </a:r>
            <a:endParaRPr sz="2000">
              <a:latin typeface="Times New Roman"/>
              <a:cs typeface="Times New Roman"/>
            </a:endParaRPr>
          </a:p>
          <a:p>
            <a:pPr marL="360045" marR="245110" indent="-347345">
              <a:lnSpc>
                <a:spcPct val="150000"/>
              </a:lnSpc>
              <a:spcBef>
                <a:spcPts val="1010"/>
              </a:spcBef>
              <a:buFont typeface="Arial MT"/>
              <a:buChar char="•"/>
              <a:tabLst>
                <a:tab pos="359410" algn="l"/>
                <a:tab pos="360045" algn="l"/>
              </a:tabLst>
            </a:pPr>
            <a:r>
              <a:rPr sz="2000" spc="-20" dirty="0">
                <a:latin typeface="Times New Roman"/>
                <a:cs typeface="Times New Roman"/>
              </a:rPr>
              <a:t>Descriptive statistics </a:t>
            </a:r>
            <a:r>
              <a:rPr sz="2000" spc="-15" dirty="0">
                <a:latin typeface="Times New Roman"/>
                <a:cs typeface="Times New Roman"/>
              </a:rPr>
              <a:t>are </a:t>
            </a:r>
            <a:r>
              <a:rPr sz="2000" spc="-20" dirty="0">
                <a:latin typeface="Times New Roman"/>
                <a:cs typeface="Times New Roman"/>
              </a:rPr>
              <a:t>usually presented </a:t>
            </a:r>
            <a:r>
              <a:rPr sz="2000" spc="-15" dirty="0">
                <a:latin typeface="Times New Roman"/>
                <a:cs typeface="Times New Roman"/>
              </a:rPr>
              <a:t>in </a:t>
            </a:r>
            <a:r>
              <a:rPr sz="2000" spc="-20" dirty="0">
                <a:latin typeface="Times New Roman"/>
                <a:cs typeface="Times New Roman"/>
              </a:rPr>
              <a:t>summarising tables. </a:t>
            </a:r>
            <a:r>
              <a:rPr sz="2000" spc="-15" dirty="0">
                <a:latin typeface="Times New Roman"/>
                <a:cs typeface="Times New Roman"/>
              </a:rPr>
              <a:t>These </a:t>
            </a:r>
            <a:r>
              <a:rPr sz="2000" spc="-20" dirty="0">
                <a:latin typeface="Times New Roman"/>
                <a:cs typeface="Times New Roman"/>
              </a:rPr>
              <a:t>tables include </a:t>
            </a:r>
            <a:r>
              <a:rPr sz="2000" dirty="0">
                <a:latin typeface="Times New Roman"/>
                <a:cs typeface="Times New Roman"/>
              </a:rPr>
              <a:t>a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general</a:t>
            </a:r>
            <a:r>
              <a:rPr sz="2000" spc="-45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overview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of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most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of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the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variables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under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investigation.</a:t>
            </a:r>
            <a:endParaRPr sz="2000">
              <a:latin typeface="Times New Roman"/>
              <a:cs typeface="Times New Roman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1142688" y="546100"/>
            <a:ext cx="29591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" dirty="0">
                <a:solidFill>
                  <a:srgbClr val="1F2C8F"/>
                </a:solidFill>
                <a:latin typeface="Arial Black"/>
                <a:cs typeface="Arial Black"/>
              </a:rPr>
              <a:t>24</a:t>
            </a:r>
            <a:endParaRPr sz="160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3" y="0"/>
            <a:ext cx="12189460" cy="6858000"/>
            <a:chOff x="-3" y="0"/>
            <a:chExt cx="1218946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445008" cy="6857999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-3" y="4420133"/>
              <a:ext cx="1293495" cy="2438400"/>
            </a:xfrm>
            <a:custGeom>
              <a:avLst/>
              <a:gdLst/>
              <a:ahLst/>
              <a:cxnLst/>
              <a:rect l="l" t="t" r="r" b="b"/>
              <a:pathLst>
                <a:path w="1293495" h="2438400">
                  <a:moveTo>
                    <a:pt x="0" y="0"/>
                  </a:moveTo>
                  <a:lnTo>
                    <a:pt x="0" y="2437866"/>
                  </a:lnTo>
                  <a:lnTo>
                    <a:pt x="1293236" y="2437866"/>
                  </a:lnTo>
                  <a:lnTo>
                    <a:pt x="1292796" y="2386553"/>
                  </a:lnTo>
                  <a:lnTo>
                    <a:pt x="1291481" y="2335452"/>
                  </a:lnTo>
                  <a:lnTo>
                    <a:pt x="1289299" y="2284568"/>
                  </a:lnTo>
                  <a:lnTo>
                    <a:pt x="1286255" y="2233911"/>
                  </a:lnTo>
                  <a:lnTo>
                    <a:pt x="1282358" y="2183485"/>
                  </a:lnTo>
                  <a:lnTo>
                    <a:pt x="1277615" y="2133299"/>
                  </a:lnTo>
                  <a:lnTo>
                    <a:pt x="1272031" y="2083360"/>
                  </a:lnTo>
                  <a:lnTo>
                    <a:pt x="1265616" y="2033674"/>
                  </a:lnTo>
                  <a:lnTo>
                    <a:pt x="1258375" y="1984249"/>
                  </a:lnTo>
                  <a:lnTo>
                    <a:pt x="1250316" y="1935091"/>
                  </a:lnTo>
                  <a:lnTo>
                    <a:pt x="1241446" y="1886207"/>
                  </a:lnTo>
                  <a:lnTo>
                    <a:pt x="1231772" y="1837606"/>
                  </a:lnTo>
                  <a:lnTo>
                    <a:pt x="1221301" y="1789293"/>
                  </a:lnTo>
                  <a:lnTo>
                    <a:pt x="1210040" y="1741275"/>
                  </a:lnTo>
                  <a:lnTo>
                    <a:pt x="1197996" y="1693561"/>
                  </a:lnTo>
                  <a:lnTo>
                    <a:pt x="1185177" y="1646156"/>
                  </a:lnTo>
                  <a:lnTo>
                    <a:pt x="1171589" y="1599067"/>
                  </a:lnTo>
                  <a:lnTo>
                    <a:pt x="1157239" y="1552303"/>
                  </a:lnTo>
                  <a:lnTo>
                    <a:pt x="1142135" y="1505869"/>
                  </a:lnTo>
                  <a:lnTo>
                    <a:pt x="1126284" y="1459774"/>
                  </a:lnTo>
                  <a:lnTo>
                    <a:pt x="1109693" y="1414023"/>
                  </a:lnTo>
                  <a:lnTo>
                    <a:pt x="1092368" y="1368624"/>
                  </a:lnTo>
                  <a:lnTo>
                    <a:pt x="1074317" y="1323584"/>
                  </a:lnTo>
                  <a:lnTo>
                    <a:pt x="1055548" y="1278910"/>
                  </a:lnTo>
                  <a:lnTo>
                    <a:pt x="1036067" y="1234609"/>
                  </a:lnTo>
                  <a:lnTo>
                    <a:pt x="1015880" y="1190688"/>
                  </a:lnTo>
                  <a:lnTo>
                    <a:pt x="994997" y="1147154"/>
                  </a:lnTo>
                  <a:lnTo>
                    <a:pt x="973422" y="1104014"/>
                  </a:lnTo>
                  <a:lnTo>
                    <a:pt x="951164" y="1061275"/>
                  </a:lnTo>
                  <a:lnTo>
                    <a:pt x="928230" y="1018944"/>
                  </a:lnTo>
                  <a:lnTo>
                    <a:pt x="904626" y="977029"/>
                  </a:lnTo>
                  <a:lnTo>
                    <a:pt x="880360" y="935536"/>
                  </a:lnTo>
                  <a:lnTo>
                    <a:pt x="855439" y="894472"/>
                  </a:lnTo>
                  <a:lnTo>
                    <a:pt x="829870" y="853844"/>
                  </a:lnTo>
                  <a:lnTo>
                    <a:pt x="803660" y="813659"/>
                  </a:lnTo>
                  <a:lnTo>
                    <a:pt x="776817" y="773925"/>
                  </a:lnTo>
                  <a:lnTo>
                    <a:pt x="749346" y="734648"/>
                  </a:lnTo>
                  <a:lnTo>
                    <a:pt x="721256" y="695836"/>
                  </a:lnTo>
                  <a:lnTo>
                    <a:pt x="692553" y="657495"/>
                  </a:lnTo>
                  <a:lnTo>
                    <a:pt x="663245" y="619632"/>
                  </a:lnTo>
                  <a:lnTo>
                    <a:pt x="633338" y="582255"/>
                  </a:lnTo>
                  <a:lnTo>
                    <a:pt x="602840" y="545370"/>
                  </a:lnTo>
                  <a:lnTo>
                    <a:pt x="571757" y="508985"/>
                  </a:lnTo>
                  <a:lnTo>
                    <a:pt x="540098" y="473107"/>
                  </a:lnTo>
                  <a:lnTo>
                    <a:pt x="507868" y="437742"/>
                  </a:lnTo>
                  <a:lnTo>
                    <a:pt x="475076" y="402897"/>
                  </a:lnTo>
                  <a:lnTo>
                    <a:pt x="441728" y="368580"/>
                  </a:lnTo>
                  <a:lnTo>
                    <a:pt x="407831" y="334798"/>
                  </a:lnTo>
                  <a:lnTo>
                    <a:pt x="373392" y="301558"/>
                  </a:lnTo>
                  <a:lnTo>
                    <a:pt x="338418" y="268866"/>
                  </a:lnTo>
                  <a:lnTo>
                    <a:pt x="302918" y="236730"/>
                  </a:lnTo>
                  <a:lnTo>
                    <a:pt x="266896" y="205157"/>
                  </a:lnTo>
                  <a:lnTo>
                    <a:pt x="230362" y="174154"/>
                  </a:lnTo>
                  <a:lnTo>
                    <a:pt x="193321" y="143727"/>
                  </a:lnTo>
                  <a:lnTo>
                    <a:pt x="155781" y="113885"/>
                  </a:lnTo>
                  <a:lnTo>
                    <a:pt x="117749" y="84633"/>
                  </a:lnTo>
                  <a:lnTo>
                    <a:pt x="79232" y="55979"/>
                  </a:lnTo>
                  <a:lnTo>
                    <a:pt x="40237" y="279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CDC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96240" y="0"/>
              <a:ext cx="11792712" cy="445008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1950720" cy="1962912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396625" y="4929577"/>
              <a:ext cx="775335" cy="775335"/>
            </a:xfrm>
            <a:custGeom>
              <a:avLst/>
              <a:gdLst/>
              <a:ahLst/>
              <a:cxnLst/>
              <a:rect l="l" t="t" r="r" b="b"/>
              <a:pathLst>
                <a:path w="775335" h="775335">
                  <a:moveTo>
                    <a:pt x="387511" y="0"/>
                  </a:moveTo>
                  <a:lnTo>
                    <a:pt x="338902" y="3019"/>
                  </a:lnTo>
                  <a:lnTo>
                    <a:pt x="292095" y="11834"/>
                  </a:lnTo>
                  <a:lnTo>
                    <a:pt x="247453" y="26083"/>
                  </a:lnTo>
                  <a:lnTo>
                    <a:pt x="205339" y="45402"/>
                  </a:lnTo>
                  <a:lnTo>
                    <a:pt x="166117" y="69428"/>
                  </a:lnTo>
                  <a:lnTo>
                    <a:pt x="130149" y="97798"/>
                  </a:lnTo>
                  <a:lnTo>
                    <a:pt x="97798" y="130148"/>
                  </a:lnTo>
                  <a:lnTo>
                    <a:pt x="69428" y="166116"/>
                  </a:lnTo>
                  <a:lnTo>
                    <a:pt x="45402" y="205339"/>
                  </a:lnTo>
                  <a:lnTo>
                    <a:pt x="26083" y="247452"/>
                  </a:lnTo>
                  <a:lnTo>
                    <a:pt x="11834" y="292094"/>
                  </a:lnTo>
                  <a:lnTo>
                    <a:pt x="3019" y="338901"/>
                  </a:lnTo>
                  <a:lnTo>
                    <a:pt x="0" y="387510"/>
                  </a:lnTo>
                  <a:lnTo>
                    <a:pt x="3019" y="436118"/>
                  </a:lnTo>
                  <a:lnTo>
                    <a:pt x="11834" y="482925"/>
                  </a:lnTo>
                  <a:lnTo>
                    <a:pt x="26083" y="527567"/>
                  </a:lnTo>
                  <a:lnTo>
                    <a:pt x="45402" y="569680"/>
                  </a:lnTo>
                  <a:lnTo>
                    <a:pt x="69428" y="608903"/>
                  </a:lnTo>
                  <a:lnTo>
                    <a:pt x="97798" y="644871"/>
                  </a:lnTo>
                  <a:lnTo>
                    <a:pt x="130149" y="677221"/>
                  </a:lnTo>
                  <a:lnTo>
                    <a:pt x="166117" y="705591"/>
                  </a:lnTo>
                  <a:lnTo>
                    <a:pt x="205339" y="729617"/>
                  </a:lnTo>
                  <a:lnTo>
                    <a:pt x="247453" y="748936"/>
                  </a:lnTo>
                  <a:lnTo>
                    <a:pt x="292095" y="763185"/>
                  </a:lnTo>
                  <a:lnTo>
                    <a:pt x="338902" y="772001"/>
                  </a:lnTo>
                  <a:lnTo>
                    <a:pt x="387511" y="775020"/>
                  </a:lnTo>
                  <a:lnTo>
                    <a:pt x="436119" y="772001"/>
                  </a:lnTo>
                  <a:lnTo>
                    <a:pt x="482926" y="763185"/>
                  </a:lnTo>
                  <a:lnTo>
                    <a:pt x="527567" y="748936"/>
                  </a:lnTo>
                  <a:lnTo>
                    <a:pt x="569681" y="729617"/>
                  </a:lnTo>
                  <a:lnTo>
                    <a:pt x="608903" y="705591"/>
                  </a:lnTo>
                  <a:lnTo>
                    <a:pt x="644871" y="677221"/>
                  </a:lnTo>
                  <a:lnTo>
                    <a:pt x="677222" y="644871"/>
                  </a:lnTo>
                  <a:lnTo>
                    <a:pt x="705592" y="608903"/>
                  </a:lnTo>
                  <a:lnTo>
                    <a:pt x="729618" y="569680"/>
                  </a:lnTo>
                  <a:lnTo>
                    <a:pt x="748937" y="527567"/>
                  </a:lnTo>
                  <a:lnTo>
                    <a:pt x="763186" y="482925"/>
                  </a:lnTo>
                  <a:lnTo>
                    <a:pt x="772001" y="436118"/>
                  </a:lnTo>
                  <a:lnTo>
                    <a:pt x="775021" y="387510"/>
                  </a:lnTo>
                  <a:lnTo>
                    <a:pt x="772001" y="338901"/>
                  </a:lnTo>
                  <a:lnTo>
                    <a:pt x="763186" y="292094"/>
                  </a:lnTo>
                  <a:lnTo>
                    <a:pt x="748937" y="247452"/>
                  </a:lnTo>
                  <a:lnTo>
                    <a:pt x="729618" y="205339"/>
                  </a:lnTo>
                  <a:lnTo>
                    <a:pt x="705592" y="166116"/>
                  </a:lnTo>
                  <a:lnTo>
                    <a:pt x="677222" y="130148"/>
                  </a:lnTo>
                  <a:lnTo>
                    <a:pt x="644871" y="97798"/>
                  </a:lnTo>
                  <a:lnTo>
                    <a:pt x="608903" y="69428"/>
                  </a:lnTo>
                  <a:lnTo>
                    <a:pt x="569681" y="45402"/>
                  </a:lnTo>
                  <a:lnTo>
                    <a:pt x="527567" y="26083"/>
                  </a:lnTo>
                  <a:lnTo>
                    <a:pt x="482926" y="11834"/>
                  </a:lnTo>
                  <a:lnTo>
                    <a:pt x="436119" y="3019"/>
                  </a:lnTo>
                  <a:lnTo>
                    <a:pt x="387511" y="0"/>
                  </a:lnTo>
                  <a:close/>
                </a:path>
              </a:pathLst>
            </a:custGeom>
            <a:solidFill>
              <a:srgbClr val="1F2C8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1629303" y="546100"/>
            <a:ext cx="9808845" cy="56184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algn="r">
              <a:lnSpc>
                <a:spcPct val="100000"/>
              </a:lnSpc>
              <a:spcBef>
                <a:spcPts val="100"/>
              </a:spcBef>
            </a:pPr>
            <a:r>
              <a:rPr sz="1600" spc="-5" dirty="0">
                <a:solidFill>
                  <a:srgbClr val="1F2C8F"/>
                </a:solidFill>
                <a:latin typeface="Arial Black"/>
                <a:cs typeface="Arial Black"/>
              </a:rPr>
              <a:t>25</a:t>
            </a:r>
            <a:endParaRPr sz="1600">
              <a:latin typeface="Arial Black"/>
              <a:cs typeface="Arial Black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1800">
              <a:latin typeface="Arial Black"/>
              <a:cs typeface="Arial Black"/>
            </a:endParaRPr>
          </a:p>
          <a:p>
            <a:pPr marL="360045" marR="899160" indent="-347345">
              <a:lnSpc>
                <a:spcPct val="149500"/>
              </a:lnSpc>
              <a:buFont typeface="Arial MT"/>
              <a:buChar char="•"/>
              <a:tabLst>
                <a:tab pos="359410" algn="l"/>
                <a:tab pos="360045" algn="l"/>
              </a:tabLst>
            </a:pPr>
            <a:r>
              <a:rPr sz="2200" spc="-15" dirty="0">
                <a:latin typeface="Times New Roman"/>
                <a:cs typeface="Times New Roman"/>
              </a:rPr>
              <a:t>For </a:t>
            </a:r>
            <a:r>
              <a:rPr sz="2200" spc="-10" dirty="0">
                <a:latin typeface="Times New Roman"/>
                <a:cs typeface="Times New Roman"/>
              </a:rPr>
              <a:t>the </a:t>
            </a:r>
            <a:r>
              <a:rPr sz="2200" spc="-20" dirty="0">
                <a:latin typeface="Times New Roman"/>
                <a:cs typeface="Times New Roman"/>
              </a:rPr>
              <a:t>presentation </a:t>
            </a:r>
            <a:r>
              <a:rPr sz="2200" spc="-10" dirty="0">
                <a:latin typeface="Times New Roman"/>
                <a:cs typeface="Times New Roman"/>
              </a:rPr>
              <a:t>of the </a:t>
            </a:r>
            <a:r>
              <a:rPr sz="2200" spc="-20" dirty="0">
                <a:latin typeface="Times New Roman"/>
                <a:cs typeface="Times New Roman"/>
              </a:rPr>
              <a:t>inferential statistics analysis, different graphs </a:t>
            </a:r>
            <a:r>
              <a:rPr sz="2200" spc="-15" dirty="0">
                <a:latin typeface="Times New Roman"/>
                <a:cs typeface="Times New Roman"/>
              </a:rPr>
              <a:t>are </a:t>
            </a:r>
            <a:r>
              <a:rPr sz="2200" spc="-10" dirty="0">
                <a:latin typeface="Times New Roman"/>
                <a:cs typeface="Times New Roman"/>
              </a:rPr>
              <a:t> </a:t>
            </a:r>
            <a:r>
              <a:rPr sz="2200" spc="-15" dirty="0">
                <a:latin typeface="Times New Roman"/>
                <a:cs typeface="Times New Roman"/>
              </a:rPr>
              <a:t>usually</a:t>
            </a:r>
            <a:r>
              <a:rPr sz="2200" spc="-25" dirty="0">
                <a:latin typeface="Times New Roman"/>
                <a:cs typeface="Times New Roman"/>
              </a:rPr>
              <a:t> </a:t>
            </a:r>
            <a:r>
              <a:rPr sz="2200" spc="-15" dirty="0">
                <a:latin typeface="Times New Roman"/>
                <a:cs typeface="Times New Roman"/>
              </a:rPr>
              <a:t>used.</a:t>
            </a:r>
            <a:r>
              <a:rPr sz="2200" spc="-65" dirty="0">
                <a:latin typeface="Times New Roman"/>
                <a:cs typeface="Times New Roman"/>
              </a:rPr>
              <a:t> </a:t>
            </a:r>
            <a:r>
              <a:rPr sz="2200" spc="-15" dirty="0">
                <a:latin typeface="Times New Roman"/>
                <a:cs typeface="Times New Roman"/>
              </a:rPr>
              <a:t>When</a:t>
            </a:r>
            <a:r>
              <a:rPr sz="2200" spc="-25" dirty="0">
                <a:latin typeface="Times New Roman"/>
                <a:cs typeface="Times New Roman"/>
              </a:rPr>
              <a:t> </a:t>
            </a:r>
            <a:r>
              <a:rPr sz="2200" spc="-15" dirty="0">
                <a:latin typeface="Times New Roman"/>
                <a:cs typeface="Times New Roman"/>
              </a:rPr>
              <a:t>plotting</a:t>
            </a:r>
            <a:r>
              <a:rPr sz="2200" spc="-25" dirty="0">
                <a:latin typeface="Times New Roman"/>
                <a:cs typeface="Times New Roman"/>
              </a:rPr>
              <a:t> </a:t>
            </a:r>
            <a:r>
              <a:rPr sz="2200" spc="-15" dirty="0">
                <a:latin typeface="Times New Roman"/>
                <a:cs typeface="Times New Roman"/>
              </a:rPr>
              <a:t>correlations</a:t>
            </a:r>
            <a:r>
              <a:rPr sz="2200" spc="-30" dirty="0">
                <a:latin typeface="Times New Roman"/>
                <a:cs typeface="Times New Roman"/>
              </a:rPr>
              <a:t> graphically,</a:t>
            </a:r>
            <a:r>
              <a:rPr sz="2200" spc="-25" dirty="0">
                <a:latin typeface="Times New Roman"/>
                <a:cs typeface="Times New Roman"/>
              </a:rPr>
              <a:t> </a:t>
            </a:r>
            <a:r>
              <a:rPr sz="2200" spc="-20" dirty="0">
                <a:latin typeface="Times New Roman"/>
                <a:cs typeface="Times New Roman"/>
              </a:rPr>
              <a:t>scatterplots</a:t>
            </a:r>
            <a:r>
              <a:rPr sz="2200" spc="-35" dirty="0">
                <a:latin typeface="Times New Roman"/>
                <a:cs typeface="Times New Roman"/>
              </a:rPr>
              <a:t> </a:t>
            </a:r>
            <a:r>
              <a:rPr sz="2200" spc="-15" dirty="0">
                <a:latin typeface="Times New Roman"/>
                <a:cs typeface="Times New Roman"/>
              </a:rPr>
              <a:t>are</a:t>
            </a:r>
            <a:r>
              <a:rPr sz="2200" spc="-30" dirty="0">
                <a:latin typeface="Times New Roman"/>
                <a:cs typeface="Times New Roman"/>
              </a:rPr>
              <a:t> </a:t>
            </a:r>
            <a:r>
              <a:rPr sz="2200" spc="-20" dirty="0">
                <a:latin typeface="Times New Roman"/>
                <a:cs typeface="Times New Roman"/>
              </a:rPr>
              <a:t>typically </a:t>
            </a:r>
            <a:r>
              <a:rPr sz="2200" spc="-535" dirty="0">
                <a:latin typeface="Times New Roman"/>
                <a:cs typeface="Times New Roman"/>
              </a:rPr>
              <a:t> </a:t>
            </a:r>
            <a:r>
              <a:rPr sz="2200" spc="-15" dirty="0">
                <a:latin typeface="Times New Roman"/>
                <a:cs typeface="Times New Roman"/>
              </a:rPr>
              <a:t>employed.</a:t>
            </a:r>
            <a:endParaRPr sz="2200">
              <a:latin typeface="Times New Roman"/>
              <a:cs typeface="Times New Roman"/>
            </a:endParaRPr>
          </a:p>
          <a:p>
            <a:pPr marL="360045" marR="621665" indent="-347345">
              <a:lnSpc>
                <a:spcPct val="149100"/>
              </a:lnSpc>
              <a:spcBef>
                <a:spcPts val="75"/>
              </a:spcBef>
              <a:buFont typeface="Arial MT"/>
              <a:buChar char="•"/>
              <a:tabLst>
                <a:tab pos="359410" algn="l"/>
                <a:tab pos="360045" algn="l"/>
                <a:tab pos="1963420" algn="l"/>
              </a:tabLst>
            </a:pPr>
            <a:r>
              <a:rPr sz="2200" spc="-15" dirty="0">
                <a:latin typeface="Times New Roman"/>
                <a:cs typeface="Times New Roman"/>
              </a:rPr>
              <a:t>Bar </a:t>
            </a:r>
            <a:r>
              <a:rPr sz="2200" spc="-20" dirty="0">
                <a:latin typeface="Times New Roman"/>
                <a:cs typeface="Times New Roman"/>
              </a:rPr>
              <a:t>graphs </a:t>
            </a:r>
            <a:r>
              <a:rPr sz="2200" spc="-15" dirty="0">
                <a:latin typeface="Times New Roman"/>
                <a:cs typeface="Times New Roman"/>
              </a:rPr>
              <a:t>are </a:t>
            </a:r>
            <a:r>
              <a:rPr sz="2200" spc="-20" dirty="0">
                <a:latin typeface="Times New Roman"/>
                <a:cs typeface="Times New Roman"/>
              </a:rPr>
              <a:t>suitable </a:t>
            </a:r>
            <a:r>
              <a:rPr sz="2200" spc="-15" dirty="0">
                <a:latin typeface="Times New Roman"/>
                <a:cs typeface="Times New Roman"/>
              </a:rPr>
              <a:t>for </a:t>
            </a:r>
            <a:r>
              <a:rPr sz="2200" spc="-20" dirty="0">
                <a:latin typeface="Times New Roman"/>
                <a:cs typeface="Times New Roman"/>
              </a:rPr>
              <a:t>visually representing </a:t>
            </a:r>
            <a:r>
              <a:rPr sz="2200" spc="-15" dirty="0">
                <a:latin typeface="Times New Roman"/>
                <a:cs typeface="Times New Roman"/>
              </a:rPr>
              <a:t>the </a:t>
            </a:r>
            <a:r>
              <a:rPr sz="2200" spc="-20" dirty="0">
                <a:latin typeface="Times New Roman"/>
                <a:cs typeface="Times New Roman"/>
              </a:rPr>
              <a:t>results </a:t>
            </a:r>
            <a:r>
              <a:rPr sz="2200" spc="-15" dirty="0">
                <a:latin typeface="Times New Roman"/>
                <a:cs typeface="Times New Roman"/>
              </a:rPr>
              <a:t>when </a:t>
            </a:r>
            <a:r>
              <a:rPr sz="2200" spc="-20" dirty="0">
                <a:latin typeface="Times New Roman"/>
                <a:cs typeface="Times New Roman"/>
              </a:rPr>
              <a:t>investigating </a:t>
            </a:r>
            <a:r>
              <a:rPr sz="2200" spc="-15" dirty="0">
                <a:latin typeface="Times New Roman"/>
                <a:cs typeface="Times New Roman"/>
              </a:rPr>
              <a:t> </a:t>
            </a:r>
            <a:r>
              <a:rPr sz="2200" spc="-20" dirty="0">
                <a:latin typeface="Times New Roman"/>
                <a:cs typeface="Times New Roman"/>
              </a:rPr>
              <a:t>differences </a:t>
            </a:r>
            <a:r>
              <a:rPr sz="2200" spc="-15" dirty="0">
                <a:latin typeface="Times New Roman"/>
                <a:cs typeface="Times New Roman"/>
              </a:rPr>
              <a:t>between groups. </a:t>
            </a:r>
            <a:r>
              <a:rPr sz="2200" spc="-10" dirty="0">
                <a:latin typeface="Times New Roman"/>
                <a:cs typeface="Times New Roman"/>
              </a:rPr>
              <a:t>It is </a:t>
            </a:r>
            <a:r>
              <a:rPr sz="2200" spc="-20" dirty="0">
                <a:latin typeface="Times New Roman"/>
                <a:cs typeface="Times New Roman"/>
              </a:rPr>
              <a:t>essential </a:t>
            </a:r>
            <a:r>
              <a:rPr sz="2200" spc="-10" dirty="0">
                <a:latin typeface="Times New Roman"/>
                <a:cs typeface="Times New Roman"/>
              </a:rPr>
              <a:t>to </a:t>
            </a:r>
            <a:r>
              <a:rPr sz="2200" spc="-15" dirty="0">
                <a:latin typeface="Times New Roman"/>
                <a:cs typeface="Times New Roman"/>
              </a:rPr>
              <a:t>keep </a:t>
            </a:r>
            <a:r>
              <a:rPr sz="2200" spc="-10" dirty="0">
                <a:latin typeface="Times New Roman"/>
                <a:cs typeface="Times New Roman"/>
              </a:rPr>
              <a:t>in </a:t>
            </a:r>
            <a:r>
              <a:rPr sz="2200" spc="-15" dirty="0">
                <a:latin typeface="Times New Roman"/>
                <a:cs typeface="Times New Roman"/>
              </a:rPr>
              <a:t>mind </a:t>
            </a:r>
            <a:r>
              <a:rPr sz="2200" spc="-10" dirty="0">
                <a:latin typeface="Times New Roman"/>
                <a:cs typeface="Times New Roman"/>
              </a:rPr>
              <a:t>the </a:t>
            </a:r>
            <a:r>
              <a:rPr sz="2200" spc="-15" dirty="0">
                <a:latin typeface="Times New Roman"/>
                <a:cs typeface="Times New Roman"/>
              </a:rPr>
              <a:t>levels of </a:t>
            </a:r>
            <a:r>
              <a:rPr sz="2200" spc="-10" dirty="0">
                <a:latin typeface="Times New Roman"/>
                <a:cs typeface="Times New Roman"/>
              </a:rPr>
              <a:t> </a:t>
            </a:r>
            <a:r>
              <a:rPr sz="2200" spc="-20" dirty="0">
                <a:latin typeface="Times New Roman"/>
                <a:cs typeface="Times New Roman"/>
              </a:rPr>
              <a:t>measurement	</a:t>
            </a:r>
            <a:r>
              <a:rPr sz="2200" spc="-15" dirty="0">
                <a:latin typeface="Times New Roman"/>
                <a:cs typeface="Times New Roman"/>
              </a:rPr>
              <a:t>when</a:t>
            </a:r>
            <a:r>
              <a:rPr sz="2200" spc="-30" dirty="0">
                <a:latin typeface="Times New Roman"/>
                <a:cs typeface="Times New Roman"/>
              </a:rPr>
              <a:t> </a:t>
            </a:r>
            <a:r>
              <a:rPr sz="2200" spc="-15" dirty="0">
                <a:latin typeface="Times New Roman"/>
                <a:cs typeface="Times New Roman"/>
              </a:rPr>
              <a:t>plotting</a:t>
            </a:r>
            <a:r>
              <a:rPr sz="2200" spc="-30" dirty="0">
                <a:latin typeface="Times New Roman"/>
                <a:cs typeface="Times New Roman"/>
              </a:rPr>
              <a:t> </a:t>
            </a:r>
            <a:r>
              <a:rPr sz="2200" spc="-15" dirty="0">
                <a:latin typeface="Times New Roman"/>
                <a:cs typeface="Times New Roman"/>
              </a:rPr>
              <a:t>variables;</a:t>
            </a:r>
            <a:r>
              <a:rPr sz="2200" spc="-30" dirty="0">
                <a:latin typeface="Times New Roman"/>
                <a:cs typeface="Times New Roman"/>
              </a:rPr>
              <a:t> </a:t>
            </a:r>
            <a:r>
              <a:rPr sz="2200" spc="-15" dirty="0">
                <a:latin typeface="Times New Roman"/>
                <a:cs typeface="Times New Roman"/>
              </a:rPr>
              <a:t>this</a:t>
            </a:r>
            <a:r>
              <a:rPr sz="2200" spc="-35" dirty="0">
                <a:latin typeface="Times New Roman"/>
                <a:cs typeface="Times New Roman"/>
              </a:rPr>
              <a:t> </a:t>
            </a:r>
            <a:r>
              <a:rPr sz="2200" spc="-10" dirty="0">
                <a:latin typeface="Times New Roman"/>
                <a:cs typeface="Times New Roman"/>
              </a:rPr>
              <a:t>is</a:t>
            </a:r>
            <a:r>
              <a:rPr sz="2200" spc="-35" dirty="0">
                <a:latin typeface="Times New Roman"/>
                <a:cs typeface="Times New Roman"/>
              </a:rPr>
              <a:t> </a:t>
            </a:r>
            <a:r>
              <a:rPr sz="2200" spc="-15" dirty="0">
                <a:latin typeface="Times New Roman"/>
                <a:cs typeface="Times New Roman"/>
              </a:rPr>
              <a:t>important</a:t>
            </a:r>
            <a:r>
              <a:rPr sz="2200" spc="-25" dirty="0">
                <a:latin typeface="Times New Roman"/>
                <a:cs typeface="Times New Roman"/>
              </a:rPr>
              <a:t> </a:t>
            </a:r>
            <a:r>
              <a:rPr sz="2200" spc="-20" dirty="0">
                <a:latin typeface="Times New Roman"/>
                <a:cs typeface="Times New Roman"/>
              </a:rPr>
              <a:t>because</a:t>
            </a:r>
            <a:r>
              <a:rPr sz="2200" spc="-30" dirty="0">
                <a:latin typeface="Times New Roman"/>
                <a:cs typeface="Times New Roman"/>
              </a:rPr>
              <a:t> </a:t>
            </a:r>
            <a:r>
              <a:rPr sz="2200" spc="-10" dirty="0">
                <a:latin typeface="Times New Roman"/>
                <a:cs typeface="Times New Roman"/>
              </a:rPr>
              <a:t>the</a:t>
            </a:r>
            <a:r>
              <a:rPr sz="2200" spc="-30" dirty="0">
                <a:latin typeface="Times New Roman"/>
                <a:cs typeface="Times New Roman"/>
              </a:rPr>
              <a:t> </a:t>
            </a:r>
            <a:r>
              <a:rPr sz="2200" spc="-15" dirty="0">
                <a:latin typeface="Times New Roman"/>
                <a:cs typeface="Times New Roman"/>
              </a:rPr>
              <a:t>type</a:t>
            </a:r>
            <a:r>
              <a:rPr sz="2200" spc="-30" dirty="0">
                <a:latin typeface="Times New Roman"/>
                <a:cs typeface="Times New Roman"/>
              </a:rPr>
              <a:t> </a:t>
            </a:r>
            <a:r>
              <a:rPr sz="2200" spc="-10" dirty="0">
                <a:latin typeface="Times New Roman"/>
                <a:cs typeface="Times New Roman"/>
              </a:rPr>
              <a:t>of</a:t>
            </a:r>
            <a:r>
              <a:rPr sz="2200" spc="-25" dirty="0">
                <a:latin typeface="Times New Roman"/>
                <a:cs typeface="Times New Roman"/>
              </a:rPr>
              <a:t> </a:t>
            </a:r>
            <a:r>
              <a:rPr sz="2200" spc="-20" dirty="0">
                <a:latin typeface="Times New Roman"/>
                <a:cs typeface="Times New Roman"/>
              </a:rPr>
              <a:t>data </a:t>
            </a:r>
            <a:r>
              <a:rPr sz="2200" spc="-535" dirty="0">
                <a:latin typeface="Times New Roman"/>
                <a:cs typeface="Times New Roman"/>
              </a:rPr>
              <a:t> </a:t>
            </a:r>
            <a:r>
              <a:rPr sz="2200" spc="-15" dirty="0">
                <a:latin typeface="Times New Roman"/>
                <a:cs typeface="Times New Roman"/>
              </a:rPr>
              <a:t>influences</a:t>
            </a:r>
            <a:r>
              <a:rPr sz="2200" spc="-45" dirty="0">
                <a:latin typeface="Times New Roman"/>
                <a:cs typeface="Times New Roman"/>
              </a:rPr>
              <a:t> </a:t>
            </a:r>
            <a:r>
              <a:rPr sz="2200" spc="-10" dirty="0">
                <a:latin typeface="Times New Roman"/>
                <a:cs typeface="Times New Roman"/>
              </a:rPr>
              <a:t>how</a:t>
            </a:r>
            <a:r>
              <a:rPr sz="2200" spc="-35" dirty="0">
                <a:latin typeface="Times New Roman"/>
                <a:cs typeface="Times New Roman"/>
              </a:rPr>
              <a:t> </a:t>
            </a:r>
            <a:r>
              <a:rPr sz="2200" spc="-10" dirty="0">
                <a:latin typeface="Times New Roman"/>
                <a:cs typeface="Times New Roman"/>
              </a:rPr>
              <a:t>the</a:t>
            </a:r>
            <a:r>
              <a:rPr sz="2200" spc="-30" dirty="0">
                <a:latin typeface="Times New Roman"/>
                <a:cs typeface="Times New Roman"/>
              </a:rPr>
              <a:t> </a:t>
            </a:r>
            <a:r>
              <a:rPr sz="2200" spc="-15" dirty="0">
                <a:latin typeface="Times New Roman"/>
                <a:cs typeface="Times New Roman"/>
              </a:rPr>
              <a:t>data</a:t>
            </a:r>
            <a:r>
              <a:rPr sz="2200" spc="-30" dirty="0">
                <a:latin typeface="Times New Roman"/>
                <a:cs typeface="Times New Roman"/>
              </a:rPr>
              <a:t> </a:t>
            </a:r>
            <a:r>
              <a:rPr sz="2200" spc="-15" dirty="0">
                <a:latin typeface="Times New Roman"/>
                <a:cs typeface="Times New Roman"/>
              </a:rPr>
              <a:t>should</a:t>
            </a:r>
            <a:r>
              <a:rPr sz="2200" spc="-30" dirty="0">
                <a:latin typeface="Times New Roman"/>
                <a:cs typeface="Times New Roman"/>
              </a:rPr>
              <a:t> </a:t>
            </a:r>
            <a:r>
              <a:rPr sz="2200" spc="-10" dirty="0">
                <a:latin typeface="Times New Roman"/>
                <a:cs typeface="Times New Roman"/>
              </a:rPr>
              <a:t>be</a:t>
            </a:r>
            <a:r>
              <a:rPr sz="2200" spc="-35" dirty="0">
                <a:latin typeface="Times New Roman"/>
                <a:cs typeface="Times New Roman"/>
              </a:rPr>
              <a:t> </a:t>
            </a:r>
            <a:r>
              <a:rPr sz="2200" spc="-20" dirty="0">
                <a:latin typeface="Times New Roman"/>
                <a:cs typeface="Times New Roman"/>
              </a:rPr>
              <a:t>displayed.</a:t>
            </a:r>
            <a:endParaRPr sz="2200">
              <a:latin typeface="Times New Roman"/>
              <a:cs typeface="Times New Roman"/>
            </a:endParaRPr>
          </a:p>
          <a:p>
            <a:pPr marL="360045" marR="483870" indent="-347345">
              <a:lnSpc>
                <a:spcPct val="150000"/>
              </a:lnSpc>
              <a:spcBef>
                <a:spcPts val="25"/>
              </a:spcBef>
              <a:buFont typeface="Arial MT"/>
              <a:buChar char="•"/>
              <a:tabLst>
                <a:tab pos="359410" algn="l"/>
                <a:tab pos="360045" algn="l"/>
              </a:tabLst>
            </a:pPr>
            <a:r>
              <a:rPr sz="2200" spc="-10" dirty="0">
                <a:latin typeface="Times New Roman"/>
                <a:cs typeface="Times New Roman"/>
              </a:rPr>
              <a:t>It is </a:t>
            </a:r>
            <a:r>
              <a:rPr sz="2200" spc="-20" dirty="0">
                <a:latin typeface="Times New Roman"/>
                <a:cs typeface="Times New Roman"/>
              </a:rPr>
              <a:t>essential </a:t>
            </a:r>
            <a:r>
              <a:rPr sz="2200" spc="-10" dirty="0">
                <a:latin typeface="Times New Roman"/>
                <a:cs typeface="Times New Roman"/>
              </a:rPr>
              <a:t>to </a:t>
            </a:r>
            <a:r>
              <a:rPr sz="2200" spc="-15" dirty="0">
                <a:latin typeface="Times New Roman"/>
                <a:cs typeface="Times New Roman"/>
              </a:rPr>
              <a:t>remember that graphs always </a:t>
            </a:r>
            <a:r>
              <a:rPr sz="2200" spc="-20" dirty="0">
                <a:latin typeface="Times New Roman"/>
                <a:cs typeface="Times New Roman"/>
              </a:rPr>
              <a:t>accompany </a:t>
            </a:r>
            <a:r>
              <a:rPr sz="2200" spc="-10" dirty="0">
                <a:latin typeface="Times New Roman"/>
                <a:cs typeface="Times New Roman"/>
              </a:rPr>
              <a:t>the </a:t>
            </a:r>
            <a:r>
              <a:rPr sz="2200" spc="-15" dirty="0">
                <a:latin typeface="Times New Roman"/>
                <a:cs typeface="Times New Roman"/>
              </a:rPr>
              <a:t>numerical </a:t>
            </a:r>
            <a:r>
              <a:rPr sz="2200" spc="-10" dirty="0">
                <a:latin typeface="Times New Roman"/>
                <a:cs typeface="Times New Roman"/>
              </a:rPr>
              <a:t> </a:t>
            </a:r>
            <a:r>
              <a:rPr sz="2200" spc="-15" dirty="0">
                <a:latin typeface="Times New Roman"/>
                <a:cs typeface="Times New Roman"/>
              </a:rPr>
              <a:t>interpretation</a:t>
            </a:r>
            <a:r>
              <a:rPr sz="2200" spc="-35" dirty="0">
                <a:latin typeface="Times New Roman"/>
                <a:cs typeface="Times New Roman"/>
              </a:rPr>
              <a:t> </a:t>
            </a:r>
            <a:r>
              <a:rPr sz="2200" spc="-10" dirty="0">
                <a:latin typeface="Times New Roman"/>
                <a:cs typeface="Times New Roman"/>
              </a:rPr>
              <a:t>of</a:t>
            </a:r>
            <a:r>
              <a:rPr sz="2200" spc="-25" dirty="0">
                <a:latin typeface="Times New Roman"/>
                <a:cs typeface="Times New Roman"/>
              </a:rPr>
              <a:t> </a:t>
            </a:r>
            <a:r>
              <a:rPr sz="2200" spc="-10" dirty="0">
                <a:latin typeface="Times New Roman"/>
                <a:cs typeface="Times New Roman"/>
              </a:rPr>
              <a:t>the</a:t>
            </a:r>
            <a:r>
              <a:rPr sz="2200" spc="-30" dirty="0">
                <a:latin typeface="Times New Roman"/>
                <a:cs typeface="Times New Roman"/>
              </a:rPr>
              <a:t> </a:t>
            </a:r>
            <a:r>
              <a:rPr sz="2200" spc="-20" dirty="0">
                <a:latin typeface="Times New Roman"/>
                <a:cs typeface="Times New Roman"/>
              </a:rPr>
              <a:t>analysis,</a:t>
            </a:r>
            <a:r>
              <a:rPr sz="2200" spc="-30" dirty="0">
                <a:latin typeface="Times New Roman"/>
                <a:cs typeface="Times New Roman"/>
              </a:rPr>
              <a:t> </a:t>
            </a:r>
            <a:r>
              <a:rPr sz="2200" spc="-15" dirty="0">
                <a:latin typeface="Times New Roman"/>
                <a:cs typeface="Times New Roman"/>
              </a:rPr>
              <a:t>and</a:t>
            </a:r>
            <a:r>
              <a:rPr sz="2200" spc="-30" dirty="0">
                <a:latin typeface="Times New Roman"/>
                <a:cs typeface="Times New Roman"/>
              </a:rPr>
              <a:t> </a:t>
            </a:r>
            <a:r>
              <a:rPr sz="2200" spc="-15" dirty="0">
                <a:latin typeface="Times New Roman"/>
                <a:cs typeface="Times New Roman"/>
              </a:rPr>
              <a:t>graphs</a:t>
            </a:r>
            <a:r>
              <a:rPr sz="2200" spc="-35" dirty="0">
                <a:latin typeface="Times New Roman"/>
                <a:cs typeface="Times New Roman"/>
              </a:rPr>
              <a:t> </a:t>
            </a:r>
            <a:r>
              <a:rPr sz="2200" spc="-10" dirty="0">
                <a:latin typeface="Times New Roman"/>
                <a:cs typeface="Times New Roman"/>
              </a:rPr>
              <a:t>are</a:t>
            </a:r>
            <a:r>
              <a:rPr sz="2200" spc="-30" dirty="0">
                <a:latin typeface="Times New Roman"/>
                <a:cs typeface="Times New Roman"/>
              </a:rPr>
              <a:t> </a:t>
            </a:r>
            <a:r>
              <a:rPr sz="2200" spc="-15" dirty="0">
                <a:latin typeface="Times New Roman"/>
                <a:cs typeface="Times New Roman"/>
              </a:rPr>
              <a:t>never</a:t>
            </a:r>
            <a:r>
              <a:rPr sz="2200" spc="-25" dirty="0">
                <a:latin typeface="Times New Roman"/>
                <a:cs typeface="Times New Roman"/>
              </a:rPr>
              <a:t> </a:t>
            </a:r>
            <a:r>
              <a:rPr sz="2200" spc="-15" dirty="0">
                <a:latin typeface="Times New Roman"/>
                <a:cs typeface="Times New Roman"/>
              </a:rPr>
              <a:t>included</a:t>
            </a:r>
            <a:r>
              <a:rPr sz="2200" spc="-30" dirty="0">
                <a:latin typeface="Times New Roman"/>
                <a:cs typeface="Times New Roman"/>
              </a:rPr>
              <a:t> </a:t>
            </a:r>
            <a:r>
              <a:rPr sz="2200" spc="-10" dirty="0">
                <a:latin typeface="Times New Roman"/>
                <a:cs typeface="Times New Roman"/>
              </a:rPr>
              <a:t>as</a:t>
            </a:r>
            <a:r>
              <a:rPr sz="2200" spc="-40" dirty="0">
                <a:latin typeface="Times New Roman"/>
                <a:cs typeface="Times New Roman"/>
              </a:rPr>
              <a:t> </a:t>
            </a:r>
            <a:r>
              <a:rPr sz="2200" spc="-10" dirty="0">
                <a:latin typeface="Times New Roman"/>
                <a:cs typeface="Times New Roman"/>
              </a:rPr>
              <a:t>the</a:t>
            </a:r>
            <a:r>
              <a:rPr sz="2200" spc="-30" dirty="0">
                <a:latin typeface="Times New Roman"/>
                <a:cs typeface="Times New Roman"/>
              </a:rPr>
              <a:t> </a:t>
            </a:r>
            <a:r>
              <a:rPr sz="2200" spc="-15" dirty="0">
                <a:latin typeface="Times New Roman"/>
                <a:cs typeface="Times New Roman"/>
              </a:rPr>
              <a:t>sole</a:t>
            </a:r>
            <a:r>
              <a:rPr sz="2200" spc="-35" dirty="0">
                <a:latin typeface="Times New Roman"/>
                <a:cs typeface="Times New Roman"/>
              </a:rPr>
              <a:t> </a:t>
            </a:r>
            <a:r>
              <a:rPr sz="2200" spc="-15" dirty="0">
                <a:latin typeface="Times New Roman"/>
                <a:cs typeface="Times New Roman"/>
              </a:rPr>
              <a:t>method</a:t>
            </a:r>
            <a:r>
              <a:rPr sz="2200" spc="-30" dirty="0">
                <a:latin typeface="Times New Roman"/>
                <a:cs typeface="Times New Roman"/>
              </a:rPr>
              <a:t> </a:t>
            </a:r>
            <a:r>
              <a:rPr sz="2200" spc="-15" dirty="0">
                <a:latin typeface="Times New Roman"/>
                <a:cs typeface="Times New Roman"/>
              </a:rPr>
              <a:t>to </a:t>
            </a:r>
            <a:r>
              <a:rPr sz="2200" spc="-535" dirty="0">
                <a:latin typeface="Times New Roman"/>
                <a:cs typeface="Times New Roman"/>
              </a:rPr>
              <a:t> </a:t>
            </a:r>
            <a:r>
              <a:rPr sz="2200" spc="-20" dirty="0">
                <a:latin typeface="Times New Roman"/>
                <a:cs typeface="Times New Roman"/>
              </a:rPr>
              <a:t>present</a:t>
            </a:r>
            <a:r>
              <a:rPr sz="2200" spc="-35" dirty="0">
                <a:latin typeface="Times New Roman"/>
                <a:cs typeface="Times New Roman"/>
              </a:rPr>
              <a:t> </a:t>
            </a:r>
            <a:r>
              <a:rPr sz="2200" spc="-15" dirty="0">
                <a:latin typeface="Times New Roman"/>
                <a:cs typeface="Times New Roman"/>
              </a:rPr>
              <a:t>findings.</a:t>
            </a:r>
            <a:endParaRPr sz="22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-3" y="0"/>
            <a:ext cx="12189460" cy="6858000"/>
            <a:chOff x="-3" y="0"/>
            <a:chExt cx="12189460" cy="685800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0" y="0"/>
              <a:ext cx="445008" cy="6857999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-3" y="4420133"/>
              <a:ext cx="1293495" cy="2438400"/>
            </a:xfrm>
            <a:custGeom>
              <a:avLst/>
              <a:gdLst/>
              <a:ahLst/>
              <a:cxnLst/>
              <a:rect l="l" t="t" r="r" b="b"/>
              <a:pathLst>
                <a:path w="1293495" h="2438400">
                  <a:moveTo>
                    <a:pt x="0" y="0"/>
                  </a:moveTo>
                  <a:lnTo>
                    <a:pt x="0" y="2437866"/>
                  </a:lnTo>
                  <a:lnTo>
                    <a:pt x="1293236" y="2437866"/>
                  </a:lnTo>
                  <a:lnTo>
                    <a:pt x="1292796" y="2386553"/>
                  </a:lnTo>
                  <a:lnTo>
                    <a:pt x="1291481" y="2335452"/>
                  </a:lnTo>
                  <a:lnTo>
                    <a:pt x="1289299" y="2284568"/>
                  </a:lnTo>
                  <a:lnTo>
                    <a:pt x="1286255" y="2233911"/>
                  </a:lnTo>
                  <a:lnTo>
                    <a:pt x="1282358" y="2183485"/>
                  </a:lnTo>
                  <a:lnTo>
                    <a:pt x="1277615" y="2133299"/>
                  </a:lnTo>
                  <a:lnTo>
                    <a:pt x="1272031" y="2083360"/>
                  </a:lnTo>
                  <a:lnTo>
                    <a:pt x="1265616" y="2033674"/>
                  </a:lnTo>
                  <a:lnTo>
                    <a:pt x="1258375" y="1984249"/>
                  </a:lnTo>
                  <a:lnTo>
                    <a:pt x="1250316" y="1935091"/>
                  </a:lnTo>
                  <a:lnTo>
                    <a:pt x="1241446" y="1886207"/>
                  </a:lnTo>
                  <a:lnTo>
                    <a:pt x="1231772" y="1837606"/>
                  </a:lnTo>
                  <a:lnTo>
                    <a:pt x="1221301" y="1789293"/>
                  </a:lnTo>
                  <a:lnTo>
                    <a:pt x="1210040" y="1741275"/>
                  </a:lnTo>
                  <a:lnTo>
                    <a:pt x="1197996" y="1693561"/>
                  </a:lnTo>
                  <a:lnTo>
                    <a:pt x="1185177" y="1646156"/>
                  </a:lnTo>
                  <a:lnTo>
                    <a:pt x="1171589" y="1599067"/>
                  </a:lnTo>
                  <a:lnTo>
                    <a:pt x="1157239" y="1552303"/>
                  </a:lnTo>
                  <a:lnTo>
                    <a:pt x="1142135" y="1505869"/>
                  </a:lnTo>
                  <a:lnTo>
                    <a:pt x="1126284" y="1459774"/>
                  </a:lnTo>
                  <a:lnTo>
                    <a:pt x="1109693" y="1414023"/>
                  </a:lnTo>
                  <a:lnTo>
                    <a:pt x="1092368" y="1368624"/>
                  </a:lnTo>
                  <a:lnTo>
                    <a:pt x="1074317" y="1323584"/>
                  </a:lnTo>
                  <a:lnTo>
                    <a:pt x="1055548" y="1278910"/>
                  </a:lnTo>
                  <a:lnTo>
                    <a:pt x="1036067" y="1234609"/>
                  </a:lnTo>
                  <a:lnTo>
                    <a:pt x="1015880" y="1190688"/>
                  </a:lnTo>
                  <a:lnTo>
                    <a:pt x="994997" y="1147154"/>
                  </a:lnTo>
                  <a:lnTo>
                    <a:pt x="973422" y="1104014"/>
                  </a:lnTo>
                  <a:lnTo>
                    <a:pt x="951164" y="1061275"/>
                  </a:lnTo>
                  <a:lnTo>
                    <a:pt x="928230" y="1018944"/>
                  </a:lnTo>
                  <a:lnTo>
                    <a:pt x="904626" y="977029"/>
                  </a:lnTo>
                  <a:lnTo>
                    <a:pt x="880360" y="935536"/>
                  </a:lnTo>
                  <a:lnTo>
                    <a:pt x="855439" y="894472"/>
                  </a:lnTo>
                  <a:lnTo>
                    <a:pt x="829870" y="853844"/>
                  </a:lnTo>
                  <a:lnTo>
                    <a:pt x="803660" y="813659"/>
                  </a:lnTo>
                  <a:lnTo>
                    <a:pt x="776817" y="773925"/>
                  </a:lnTo>
                  <a:lnTo>
                    <a:pt x="749346" y="734648"/>
                  </a:lnTo>
                  <a:lnTo>
                    <a:pt x="721256" y="695836"/>
                  </a:lnTo>
                  <a:lnTo>
                    <a:pt x="692553" y="657495"/>
                  </a:lnTo>
                  <a:lnTo>
                    <a:pt x="663245" y="619632"/>
                  </a:lnTo>
                  <a:lnTo>
                    <a:pt x="633338" y="582255"/>
                  </a:lnTo>
                  <a:lnTo>
                    <a:pt x="602840" y="545370"/>
                  </a:lnTo>
                  <a:lnTo>
                    <a:pt x="571757" y="508985"/>
                  </a:lnTo>
                  <a:lnTo>
                    <a:pt x="540098" y="473107"/>
                  </a:lnTo>
                  <a:lnTo>
                    <a:pt x="507868" y="437742"/>
                  </a:lnTo>
                  <a:lnTo>
                    <a:pt x="475076" y="402897"/>
                  </a:lnTo>
                  <a:lnTo>
                    <a:pt x="441728" y="368580"/>
                  </a:lnTo>
                  <a:lnTo>
                    <a:pt x="407831" y="334798"/>
                  </a:lnTo>
                  <a:lnTo>
                    <a:pt x="373392" y="301558"/>
                  </a:lnTo>
                  <a:lnTo>
                    <a:pt x="338418" y="268866"/>
                  </a:lnTo>
                  <a:lnTo>
                    <a:pt x="302918" y="236730"/>
                  </a:lnTo>
                  <a:lnTo>
                    <a:pt x="266896" y="205157"/>
                  </a:lnTo>
                  <a:lnTo>
                    <a:pt x="230362" y="174154"/>
                  </a:lnTo>
                  <a:lnTo>
                    <a:pt x="193321" y="143727"/>
                  </a:lnTo>
                  <a:lnTo>
                    <a:pt x="155781" y="113885"/>
                  </a:lnTo>
                  <a:lnTo>
                    <a:pt x="117749" y="84633"/>
                  </a:lnTo>
                  <a:lnTo>
                    <a:pt x="79232" y="55979"/>
                  </a:lnTo>
                  <a:lnTo>
                    <a:pt x="40237" y="2793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F5CDC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96240" y="0"/>
              <a:ext cx="11792712" cy="445008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0" y="0"/>
              <a:ext cx="1950720" cy="1962912"/>
            </a:xfrm>
            <a:prstGeom prst="rect">
              <a:avLst/>
            </a:prstGeom>
          </p:spPr>
        </p:pic>
        <p:sp>
          <p:nvSpPr>
            <p:cNvPr id="7" name="object 7"/>
            <p:cNvSpPr/>
            <p:nvPr/>
          </p:nvSpPr>
          <p:spPr>
            <a:xfrm>
              <a:off x="396625" y="4929577"/>
              <a:ext cx="775335" cy="775335"/>
            </a:xfrm>
            <a:custGeom>
              <a:avLst/>
              <a:gdLst/>
              <a:ahLst/>
              <a:cxnLst/>
              <a:rect l="l" t="t" r="r" b="b"/>
              <a:pathLst>
                <a:path w="775335" h="775335">
                  <a:moveTo>
                    <a:pt x="387511" y="0"/>
                  </a:moveTo>
                  <a:lnTo>
                    <a:pt x="338902" y="3019"/>
                  </a:lnTo>
                  <a:lnTo>
                    <a:pt x="292095" y="11834"/>
                  </a:lnTo>
                  <a:lnTo>
                    <a:pt x="247453" y="26083"/>
                  </a:lnTo>
                  <a:lnTo>
                    <a:pt x="205339" y="45402"/>
                  </a:lnTo>
                  <a:lnTo>
                    <a:pt x="166117" y="69428"/>
                  </a:lnTo>
                  <a:lnTo>
                    <a:pt x="130149" y="97798"/>
                  </a:lnTo>
                  <a:lnTo>
                    <a:pt x="97798" y="130148"/>
                  </a:lnTo>
                  <a:lnTo>
                    <a:pt x="69428" y="166116"/>
                  </a:lnTo>
                  <a:lnTo>
                    <a:pt x="45402" y="205339"/>
                  </a:lnTo>
                  <a:lnTo>
                    <a:pt x="26083" y="247452"/>
                  </a:lnTo>
                  <a:lnTo>
                    <a:pt x="11834" y="292094"/>
                  </a:lnTo>
                  <a:lnTo>
                    <a:pt x="3019" y="338901"/>
                  </a:lnTo>
                  <a:lnTo>
                    <a:pt x="0" y="387510"/>
                  </a:lnTo>
                  <a:lnTo>
                    <a:pt x="3019" y="436118"/>
                  </a:lnTo>
                  <a:lnTo>
                    <a:pt x="11834" y="482925"/>
                  </a:lnTo>
                  <a:lnTo>
                    <a:pt x="26083" y="527567"/>
                  </a:lnTo>
                  <a:lnTo>
                    <a:pt x="45402" y="569680"/>
                  </a:lnTo>
                  <a:lnTo>
                    <a:pt x="69428" y="608903"/>
                  </a:lnTo>
                  <a:lnTo>
                    <a:pt x="97798" y="644871"/>
                  </a:lnTo>
                  <a:lnTo>
                    <a:pt x="130149" y="677221"/>
                  </a:lnTo>
                  <a:lnTo>
                    <a:pt x="166117" y="705591"/>
                  </a:lnTo>
                  <a:lnTo>
                    <a:pt x="205339" y="729617"/>
                  </a:lnTo>
                  <a:lnTo>
                    <a:pt x="247453" y="748936"/>
                  </a:lnTo>
                  <a:lnTo>
                    <a:pt x="292095" y="763185"/>
                  </a:lnTo>
                  <a:lnTo>
                    <a:pt x="338902" y="772001"/>
                  </a:lnTo>
                  <a:lnTo>
                    <a:pt x="387511" y="775020"/>
                  </a:lnTo>
                  <a:lnTo>
                    <a:pt x="436119" y="772001"/>
                  </a:lnTo>
                  <a:lnTo>
                    <a:pt x="482926" y="763185"/>
                  </a:lnTo>
                  <a:lnTo>
                    <a:pt x="527567" y="748936"/>
                  </a:lnTo>
                  <a:lnTo>
                    <a:pt x="569681" y="729617"/>
                  </a:lnTo>
                  <a:lnTo>
                    <a:pt x="608903" y="705591"/>
                  </a:lnTo>
                  <a:lnTo>
                    <a:pt x="644871" y="677221"/>
                  </a:lnTo>
                  <a:lnTo>
                    <a:pt x="677222" y="644871"/>
                  </a:lnTo>
                  <a:lnTo>
                    <a:pt x="705592" y="608903"/>
                  </a:lnTo>
                  <a:lnTo>
                    <a:pt x="729618" y="569680"/>
                  </a:lnTo>
                  <a:lnTo>
                    <a:pt x="748937" y="527567"/>
                  </a:lnTo>
                  <a:lnTo>
                    <a:pt x="763186" y="482925"/>
                  </a:lnTo>
                  <a:lnTo>
                    <a:pt x="772001" y="436118"/>
                  </a:lnTo>
                  <a:lnTo>
                    <a:pt x="775021" y="387510"/>
                  </a:lnTo>
                  <a:lnTo>
                    <a:pt x="772001" y="338901"/>
                  </a:lnTo>
                  <a:lnTo>
                    <a:pt x="763186" y="292094"/>
                  </a:lnTo>
                  <a:lnTo>
                    <a:pt x="748937" y="247452"/>
                  </a:lnTo>
                  <a:lnTo>
                    <a:pt x="729618" y="205339"/>
                  </a:lnTo>
                  <a:lnTo>
                    <a:pt x="705592" y="166116"/>
                  </a:lnTo>
                  <a:lnTo>
                    <a:pt x="677222" y="130148"/>
                  </a:lnTo>
                  <a:lnTo>
                    <a:pt x="644871" y="97798"/>
                  </a:lnTo>
                  <a:lnTo>
                    <a:pt x="608903" y="69428"/>
                  </a:lnTo>
                  <a:lnTo>
                    <a:pt x="569681" y="45402"/>
                  </a:lnTo>
                  <a:lnTo>
                    <a:pt x="527567" y="26083"/>
                  </a:lnTo>
                  <a:lnTo>
                    <a:pt x="482926" y="11834"/>
                  </a:lnTo>
                  <a:lnTo>
                    <a:pt x="436119" y="3019"/>
                  </a:lnTo>
                  <a:lnTo>
                    <a:pt x="387511" y="0"/>
                  </a:lnTo>
                  <a:close/>
                </a:path>
              </a:pathLst>
            </a:custGeom>
            <a:solidFill>
              <a:srgbClr val="1F2C8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/>
          <p:nvPr/>
        </p:nvSpPr>
        <p:spPr>
          <a:xfrm>
            <a:off x="1629303" y="1666239"/>
            <a:ext cx="8975725" cy="4353560"/>
          </a:xfrm>
          <a:prstGeom prst="rect">
            <a:avLst/>
          </a:prstGeom>
        </p:spPr>
        <p:txBody>
          <a:bodyPr vert="horz" wrap="square" lIns="0" tIns="11430" rIns="0" bIns="0" rtlCol="0">
            <a:spAutoFit/>
          </a:bodyPr>
          <a:lstStyle/>
          <a:p>
            <a:pPr marL="360045" marR="196850" indent="-347345">
              <a:lnSpc>
                <a:spcPct val="148900"/>
              </a:lnSpc>
              <a:spcBef>
                <a:spcPts val="90"/>
              </a:spcBef>
              <a:buFont typeface="Arial MT"/>
              <a:buChar char="•"/>
              <a:tabLst>
                <a:tab pos="359410" algn="l"/>
                <a:tab pos="360045" algn="l"/>
              </a:tabLst>
            </a:pPr>
            <a:r>
              <a:rPr sz="1900" spc="-30" dirty="0">
                <a:latin typeface="Times New Roman"/>
                <a:cs typeface="Times New Roman"/>
              </a:rPr>
              <a:t>Tables</a:t>
            </a:r>
            <a:r>
              <a:rPr sz="1900" spc="-5" dirty="0">
                <a:latin typeface="Times New Roman"/>
                <a:cs typeface="Times New Roman"/>
              </a:rPr>
              <a:t> are</a:t>
            </a:r>
            <a:r>
              <a:rPr sz="1900" spc="-1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visual presentations </a:t>
            </a:r>
            <a:r>
              <a:rPr sz="1900" dirty="0">
                <a:latin typeface="Times New Roman"/>
                <a:cs typeface="Times New Roman"/>
              </a:rPr>
              <a:t>of </a:t>
            </a:r>
            <a:r>
              <a:rPr sz="1900" spc="-5" dirty="0">
                <a:latin typeface="Times New Roman"/>
                <a:cs typeface="Times New Roman"/>
              </a:rPr>
              <a:t>data in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columns and</a:t>
            </a:r>
            <a:r>
              <a:rPr sz="1900" dirty="0">
                <a:latin typeface="Times New Roman"/>
                <a:cs typeface="Times New Roman"/>
              </a:rPr>
              <a:t> rows</a:t>
            </a:r>
            <a:r>
              <a:rPr sz="1900" spc="-5" dirty="0">
                <a:latin typeface="Times New Roman"/>
                <a:cs typeface="Times New Roman"/>
              </a:rPr>
              <a:t> in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which</a:t>
            </a:r>
            <a:r>
              <a:rPr sz="1900" spc="5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numbers are </a:t>
            </a:r>
            <a:r>
              <a:rPr sz="190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presented.</a:t>
            </a:r>
            <a:r>
              <a:rPr sz="1900" spc="25" dirty="0">
                <a:latin typeface="Times New Roman"/>
                <a:cs typeface="Times New Roman"/>
              </a:rPr>
              <a:t> </a:t>
            </a:r>
            <a:r>
              <a:rPr sz="1900" dirty="0">
                <a:latin typeface="Times New Roman"/>
                <a:cs typeface="Times New Roman"/>
              </a:rPr>
              <a:t>Some</a:t>
            </a:r>
            <a:r>
              <a:rPr sz="1900" spc="20" dirty="0">
                <a:latin typeface="Times New Roman"/>
                <a:cs typeface="Times New Roman"/>
              </a:rPr>
              <a:t> </a:t>
            </a:r>
            <a:r>
              <a:rPr sz="1900" dirty="0">
                <a:latin typeface="Times New Roman"/>
                <a:cs typeface="Times New Roman"/>
              </a:rPr>
              <a:t>of</a:t>
            </a:r>
            <a:r>
              <a:rPr sz="1900" spc="3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the</a:t>
            </a:r>
            <a:r>
              <a:rPr sz="1900" spc="2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most</a:t>
            </a:r>
            <a:r>
              <a:rPr sz="1900" spc="25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common</a:t>
            </a:r>
            <a:r>
              <a:rPr sz="1900" spc="30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tables</a:t>
            </a:r>
            <a:r>
              <a:rPr sz="1900" spc="25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are</a:t>
            </a:r>
            <a:r>
              <a:rPr sz="1900" spc="25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correlation,</a:t>
            </a:r>
            <a:r>
              <a:rPr sz="1900" spc="25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demographic</a:t>
            </a:r>
            <a:r>
              <a:rPr sz="1900" spc="20" dirty="0">
                <a:latin typeface="Times New Roman"/>
                <a:cs typeface="Times New Roman"/>
              </a:rPr>
              <a:t> </a:t>
            </a:r>
            <a:r>
              <a:rPr sz="1900" dirty="0">
                <a:latin typeface="Times New Roman"/>
                <a:cs typeface="Times New Roman"/>
              </a:rPr>
              <a:t>or </a:t>
            </a:r>
            <a:r>
              <a:rPr sz="1900" spc="5" dirty="0">
                <a:latin typeface="Times New Roman"/>
                <a:cs typeface="Times New Roman"/>
              </a:rPr>
              <a:t> </a:t>
            </a:r>
            <a:r>
              <a:rPr sz="1900" spc="-5" dirty="0">
                <a:latin typeface="Times New Roman"/>
                <a:cs typeface="Times New Roman"/>
              </a:rPr>
              <a:t>regression.</a:t>
            </a:r>
            <a:r>
              <a:rPr sz="1900" spc="-35" dirty="0">
                <a:latin typeface="Times New Roman"/>
                <a:cs typeface="Times New Roman"/>
              </a:rPr>
              <a:t> </a:t>
            </a:r>
            <a:r>
              <a:rPr sz="1900" spc="-40" dirty="0">
                <a:latin typeface="Times New Roman"/>
                <a:cs typeface="Times New Roman"/>
              </a:rPr>
              <a:t>Tables</a:t>
            </a:r>
            <a:r>
              <a:rPr sz="1900" spc="-35" dirty="0">
                <a:latin typeface="Times New Roman"/>
                <a:cs typeface="Times New Roman"/>
              </a:rPr>
              <a:t> </a:t>
            </a:r>
            <a:r>
              <a:rPr sz="1900" spc="-15" dirty="0">
                <a:latin typeface="Times New Roman"/>
                <a:cs typeface="Times New Roman"/>
              </a:rPr>
              <a:t>provide</a:t>
            </a:r>
            <a:r>
              <a:rPr sz="1900" spc="-35" dirty="0">
                <a:latin typeface="Times New Roman"/>
                <a:cs typeface="Times New Roman"/>
              </a:rPr>
              <a:t> </a:t>
            </a:r>
            <a:r>
              <a:rPr sz="1900" spc="-15" dirty="0">
                <a:latin typeface="Times New Roman"/>
                <a:cs typeface="Times New Roman"/>
              </a:rPr>
              <a:t>data</a:t>
            </a:r>
            <a:r>
              <a:rPr sz="1900" spc="-40" dirty="0">
                <a:latin typeface="Times New Roman"/>
                <a:cs typeface="Times New Roman"/>
              </a:rPr>
              <a:t> </a:t>
            </a:r>
            <a:r>
              <a:rPr sz="1900" spc="-10" dirty="0">
                <a:latin typeface="Times New Roman"/>
                <a:cs typeface="Times New Roman"/>
              </a:rPr>
              <a:t>in</a:t>
            </a:r>
            <a:r>
              <a:rPr sz="1900" spc="-30" dirty="0">
                <a:latin typeface="Times New Roman"/>
                <a:cs typeface="Times New Roman"/>
              </a:rPr>
              <a:t> </a:t>
            </a:r>
            <a:r>
              <a:rPr sz="1900" dirty="0">
                <a:latin typeface="Times New Roman"/>
                <a:cs typeface="Times New Roman"/>
              </a:rPr>
              <a:t>a</a:t>
            </a:r>
            <a:r>
              <a:rPr sz="1900" spc="-35" dirty="0">
                <a:latin typeface="Times New Roman"/>
                <a:cs typeface="Times New Roman"/>
              </a:rPr>
              <a:t> </a:t>
            </a:r>
            <a:r>
              <a:rPr sz="1900" spc="-20" dirty="0">
                <a:latin typeface="Times New Roman"/>
                <a:cs typeface="Times New Roman"/>
              </a:rPr>
              <a:t>summarised</a:t>
            </a:r>
            <a:r>
              <a:rPr sz="1900" spc="-30" dirty="0">
                <a:latin typeface="Times New Roman"/>
                <a:cs typeface="Times New Roman"/>
              </a:rPr>
              <a:t> </a:t>
            </a:r>
            <a:r>
              <a:rPr sz="1900" spc="-15" dirty="0">
                <a:latin typeface="Times New Roman"/>
                <a:cs typeface="Times New Roman"/>
              </a:rPr>
              <a:t>and</a:t>
            </a:r>
            <a:r>
              <a:rPr sz="1900" spc="-30" dirty="0">
                <a:latin typeface="Times New Roman"/>
                <a:cs typeface="Times New Roman"/>
              </a:rPr>
              <a:t> </a:t>
            </a:r>
            <a:r>
              <a:rPr sz="1900" spc="-20" dirty="0">
                <a:latin typeface="Times New Roman"/>
                <a:cs typeface="Times New Roman"/>
              </a:rPr>
              <a:t>concise</a:t>
            </a:r>
            <a:r>
              <a:rPr sz="1900" spc="-35" dirty="0">
                <a:latin typeface="Times New Roman"/>
                <a:cs typeface="Times New Roman"/>
              </a:rPr>
              <a:t> </a:t>
            </a:r>
            <a:r>
              <a:rPr sz="1900" spc="-30" dirty="0">
                <a:latin typeface="Times New Roman"/>
                <a:cs typeface="Times New Roman"/>
              </a:rPr>
              <a:t>manner, </a:t>
            </a:r>
            <a:r>
              <a:rPr sz="1900" spc="-15" dirty="0">
                <a:latin typeface="Times New Roman"/>
                <a:cs typeface="Times New Roman"/>
              </a:rPr>
              <a:t>which</a:t>
            </a:r>
            <a:r>
              <a:rPr sz="1900" spc="-25" dirty="0">
                <a:latin typeface="Times New Roman"/>
                <a:cs typeface="Times New Roman"/>
              </a:rPr>
              <a:t> </a:t>
            </a:r>
            <a:r>
              <a:rPr sz="1900" spc="-20" dirty="0">
                <a:latin typeface="Times New Roman"/>
                <a:cs typeface="Times New Roman"/>
              </a:rPr>
              <a:t>makes</a:t>
            </a:r>
            <a:r>
              <a:rPr sz="1900" spc="-35" dirty="0">
                <a:latin typeface="Times New Roman"/>
                <a:cs typeface="Times New Roman"/>
              </a:rPr>
              <a:t> </a:t>
            </a:r>
            <a:r>
              <a:rPr sz="1900" spc="-15" dirty="0">
                <a:latin typeface="Times New Roman"/>
                <a:cs typeface="Times New Roman"/>
              </a:rPr>
              <a:t>the</a:t>
            </a:r>
            <a:r>
              <a:rPr sz="1900" spc="-40" dirty="0">
                <a:latin typeface="Times New Roman"/>
                <a:cs typeface="Times New Roman"/>
              </a:rPr>
              <a:t> </a:t>
            </a:r>
            <a:r>
              <a:rPr sz="1900" spc="-10" dirty="0">
                <a:latin typeface="Times New Roman"/>
                <a:cs typeface="Times New Roman"/>
              </a:rPr>
              <a:t>is</a:t>
            </a:r>
            <a:endParaRPr sz="1900">
              <a:latin typeface="Times New Roman"/>
              <a:cs typeface="Times New Roman"/>
            </a:endParaRPr>
          </a:p>
          <a:p>
            <a:pPr marL="360045" marR="5080">
              <a:lnSpc>
                <a:spcPct val="148400"/>
              </a:lnSpc>
              <a:spcBef>
                <a:spcPts val="20"/>
              </a:spcBef>
            </a:pPr>
            <a:r>
              <a:rPr sz="1900" spc="-20" dirty="0">
                <a:latin typeface="Times New Roman"/>
                <a:cs typeface="Times New Roman"/>
              </a:rPr>
              <a:t>easier </a:t>
            </a:r>
            <a:r>
              <a:rPr sz="1900" spc="-10" dirty="0">
                <a:latin typeface="Times New Roman"/>
                <a:cs typeface="Times New Roman"/>
              </a:rPr>
              <a:t>for </a:t>
            </a:r>
            <a:r>
              <a:rPr sz="1900" spc="-15" dirty="0">
                <a:latin typeface="Times New Roman"/>
                <a:cs typeface="Times New Roman"/>
              </a:rPr>
              <a:t>the </a:t>
            </a:r>
            <a:r>
              <a:rPr sz="1900" spc="-20" dirty="0">
                <a:latin typeface="Times New Roman"/>
                <a:cs typeface="Times New Roman"/>
              </a:rPr>
              <a:t>data </a:t>
            </a:r>
            <a:r>
              <a:rPr sz="1900" spc="-10" dirty="0">
                <a:latin typeface="Times New Roman"/>
                <a:cs typeface="Times New Roman"/>
              </a:rPr>
              <a:t>to be </a:t>
            </a:r>
            <a:r>
              <a:rPr sz="1900" spc="-20" dirty="0">
                <a:latin typeface="Times New Roman"/>
                <a:cs typeface="Times New Roman"/>
              </a:rPr>
              <a:t>understood. </a:t>
            </a:r>
            <a:r>
              <a:rPr sz="1900" spc="-35" dirty="0">
                <a:latin typeface="Times New Roman"/>
                <a:cs typeface="Times New Roman"/>
              </a:rPr>
              <a:t>Usually, </a:t>
            </a:r>
            <a:r>
              <a:rPr sz="1900" spc="-20" dirty="0">
                <a:latin typeface="Times New Roman"/>
                <a:cs typeface="Times New Roman"/>
              </a:rPr>
              <a:t>tables include data such </a:t>
            </a:r>
            <a:r>
              <a:rPr sz="1900" spc="-15" dirty="0">
                <a:latin typeface="Times New Roman"/>
                <a:cs typeface="Times New Roman"/>
              </a:rPr>
              <a:t>as </a:t>
            </a:r>
            <a:r>
              <a:rPr sz="1900" spc="-20" dirty="0">
                <a:latin typeface="Times New Roman"/>
                <a:cs typeface="Times New Roman"/>
              </a:rPr>
              <a:t>mean </a:t>
            </a:r>
            <a:r>
              <a:rPr sz="1900" spc="-15" dirty="0">
                <a:latin typeface="Times New Roman"/>
                <a:cs typeface="Times New Roman"/>
              </a:rPr>
              <a:t>and </a:t>
            </a:r>
            <a:r>
              <a:rPr sz="1900" spc="-20" dirty="0">
                <a:latin typeface="Times New Roman"/>
                <a:cs typeface="Times New Roman"/>
              </a:rPr>
              <a:t>standard </a:t>
            </a:r>
            <a:r>
              <a:rPr sz="1900" spc="-459" dirty="0">
                <a:latin typeface="Times New Roman"/>
                <a:cs typeface="Times New Roman"/>
              </a:rPr>
              <a:t> </a:t>
            </a:r>
            <a:r>
              <a:rPr sz="1900" spc="-20" dirty="0">
                <a:latin typeface="Times New Roman"/>
                <a:cs typeface="Times New Roman"/>
              </a:rPr>
              <a:t>deviation.</a:t>
            </a:r>
            <a:r>
              <a:rPr sz="1900" spc="-120" dirty="0">
                <a:latin typeface="Times New Roman"/>
                <a:cs typeface="Times New Roman"/>
              </a:rPr>
              <a:t> </a:t>
            </a:r>
            <a:r>
              <a:rPr sz="1900" spc="-20" dirty="0">
                <a:latin typeface="Times New Roman"/>
                <a:cs typeface="Times New Roman"/>
              </a:rPr>
              <a:t>According</a:t>
            </a:r>
            <a:r>
              <a:rPr sz="1900" spc="-35" dirty="0">
                <a:latin typeface="Times New Roman"/>
                <a:cs typeface="Times New Roman"/>
              </a:rPr>
              <a:t> </a:t>
            </a:r>
            <a:r>
              <a:rPr sz="1900" spc="-10" dirty="0">
                <a:latin typeface="Times New Roman"/>
                <a:cs typeface="Times New Roman"/>
              </a:rPr>
              <a:t>to</a:t>
            </a:r>
            <a:r>
              <a:rPr sz="1900" spc="-35" dirty="0">
                <a:latin typeface="Times New Roman"/>
                <a:cs typeface="Times New Roman"/>
              </a:rPr>
              <a:t> </a:t>
            </a:r>
            <a:r>
              <a:rPr sz="1900" spc="-15" dirty="0">
                <a:latin typeface="Times New Roman"/>
                <a:cs typeface="Times New Roman"/>
              </a:rPr>
              <a:t>the</a:t>
            </a:r>
            <a:r>
              <a:rPr sz="1900" spc="-140" dirty="0">
                <a:latin typeface="Times New Roman"/>
                <a:cs typeface="Times New Roman"/>
              </a:rPr>
              <a:t> </a:t>
            </a:r>
            <a:r>
              <a:rPr sz="1900" spc="-20" dirty="0">
                <a:latin typeface="Times New Roman"/>
                <a:cs typeface="Times New Roman"/>
              </a:rPr>
              <a:t>American</a:t>
            </a:r>
            <a:r>
              <a:rPr sz="1900" spc="-35" dirty="0">
                <a:latin typeface="Times New Roman"/>
                <a:cs typeface="Times New Roman"/>
              </a:rPr>
              <a:t> </a:t>
            </a:r>
            <a:r>
              <a:rPr sz="1900" spc="-20" dirty="0">
                <a:latin typeface="Times New Roman"/>
                <a:cs typeface="Times New Roman"/>
              </a:rPr>
              <a:t>Psychological</a:t>
            </a:r>
            <a:r>
              <a:rPr sz="1900" spc="-140" dirty="0">
                <a:latin typeface="Times New Roman"/>
                <a:cs typeface="Times New Roman"/>
              </a:rPr>
              <a:t> </a:t>
            </a:r>
            <a:r>
              <a:rPr sz="1900" spc="-20" dirty="0">
                <a:latin typeface="Times New Roman"/>
                <a:cs typeface="Times New Roman"/>
              </a:rPr>
              <a:t>Association,</a:t>
            </a:r>
            <a:r>
              <a:rPr sz="1900" spc="-30" dirty="0">
                <a:latin typeface="Times New Roman"/>
                <a:cs typeface="Times New Roman"/>
              </a:rPr>
              <a:t> </a:t>
            </a:r>
            <a:r>
              <a:rPr sz="1900" spc="-15" dirty="0">
                <a:latin typeface="Times New Roman"/>
                <a:cs typeface="Times New Roman"/>
              </a:rPr>
              <a:t>there</a:t>
            </a:r>
            <a:r>
              <a:rPr sz="1900" spc="-40" dirty="0">
                <a:latin typeface="Times New Roman"/>
                <a:cs typeface="Times New Roman"/>
              </a:rPr>
              <a:t> </a:t>
            </a:r>
            <a:r>
              <a:rPr sz="1900" spc="-15" dirty="0">
                <a:latin typeface="Times New Roman"/>
                <a:cs typeface="Times New Roman"/>
              </a:rPr>
              <a:t>are</a:t>
            </a:r>
            <a:r>
              <a:rPr sz="1900" spc="-40" dirty="0">
                <a:latin typeface="Times New Roman"/>
                <a:cs typeface="Times New Roman"/>
              </a:rPr>
              <a:t> </a:t>
            </a:r>
            <a:r>
              <a:rPr sz="1900" spc="-20" dirty="0">
                <a:latin typeface="Times New Roman"/>
                <a:cs typeface="Times New Roman"/>
              </a:rPr>
              <a:t>specific</a:t>
            </a:r>
            <a:endParaRPr sz="1900">
              <a:latin typeface="Times New Roman"/>
              <a:cs typeface="Times New Roman"/>
            </a:endParaRPr>
          </a:p>
          <a:p>
            <a:pPr marL="360045">
              <a:lnSpc>
                <a:spcPct val="100000"/>
              </a:lnSpc>
              <a:spcBef>
                <a:spcPts val="1225"/>
              </a:spcBef>
            </a:pPr>
            <a:r>
              <a:rPr sz="1900" spc="-20" dirty="0">
                <a:latin typeface="Times New Roman"/>
                <a:cs typeface="Times New Roman"/>
              </a:rPr>
              <a:t>components</a:t>
            </a:r>
            <a:r>
              <a:rPr sz="1900" spc="-40" dirty="0">
                <a:latin typeface="Times New Roman"/>
                <a:cs typeface="Times New Roman"/>
              </a:rPr>
              <a:t> </a:t>
            </a:r>
            <a:r>
              <a:rPr sz="1900" spc="-20" dirty="0">
                <a:latin typeface="Times New Roman"/>
                <a:cs typeface="Times New Roman"/>
              </a:rPr>
              <a:t>that</a:t>
            </a:r>
            <a:r>
              <a:rPr sz="1900" spc="-35" dirty="0">
                <a:latin typeface="Times New Roman"/>
                <a:cs typeface="Times New Roman"/>
              </a:rPr>
              <a:t> </a:t>
            </a:r>
            <a:r>
              <a:rPr sz="1900" dirty="0">
                <a:latin typeface="Times New Roman"/>
                <a:cs typeface="Times New Roman"/>
              </a:rPr>
              <a:t>a</a:t>
            </a:r>
            <a:r>
              <a:rPr sz="1900" spc="-45" dirty="0">
                <a:latin typeface="Times New Roman"/>
                <a:cs typeface="Times New Roman"/>
              </a:rPr>
              <a:t> </a:t>
            </a:r>
            <a:r>
              <a:rPr sz="1900" spc="-20" dirty="0">
                <a:latin typeface="Times New Roman"/>
                <a:cs typeface="Times New Roman"/>
              </a:rPr>
              <a:t>table</a:t>
            </a:r>
            <a:r>
              <a:rPr sz="1900" spc="-40" dirty="0">
                <a:latin typeface="Times New Roman"/>
                <a:cs typeface="Times New Roman"/>
              </a:rPr>
              <a:t> </a:t>
            </a:r>
            <a:r>
              <a:rPr sz="1900" spc="-20" dirty="0">
                <a:latin typeface="Times New Roman"/>
                <a:cs typeface="Times New Roman"/>
              </a:rPr>
              <a:t>should</a:t>
            </a:r>
            <a:r>
              <a:rPr sz="1900" spc="-40" dirty="0">
                <a:latin typeface="Times New Roman"/>
                <a:cs typeface="Times New Roman"/>
              </a:rPr>
              <a:t> </a:t>
            </a:r>
            <a:r>
              <a:rPr sz="1900" spc="-25" dirty="0">
                <a:latin typeface="Times New Roman"/>
                <a:cs typeface="Times New Roman"/>
              </a:rPr>
              <a:t>include.</a:t>
            </a:r>
            <a:endParaRPr sz="1900">
              <a:latin typeface="Times New Roman"/>
              <a:cs typeface="Times New Roman"/>
            </a:endParaRPr>
          </a:p>
          <a:p>
            <a:pPr marL="355600" marR="71120" indent="-342900">
              <a:lnSpc>
                <a:spcPct val="149500"/>
              </a:lnSpc>
              <a:buAutoNum type="arabicPeriod"/>
              <a:tabLst>
                <a:tab pos="354965" algn="l"/>
                <a:tab pos="355600" algn="l"/>
              </a:tabLst>
            </a:pPr>
            <a:r>
              <a:rPr sz="1900" spc="-20" dirty="0">
                <a:latin typeface="Times New Roman"/>
                <a:cs typeface="Times New Roman"/>
              </a:rPr>
              <a:t>Each</a:t>
            </a:r>
            <a:r>
              <a:rPr sz="1900" spc="-35" dirty="0">
                <a:latin typeface="Times New Roman"/>
                <a:cs typeface="Times New Roman"/>
              </a:rPr>
              <a:t> </a:t>
            </a:r>
            <a:r>
              <a:rPr sz="1900" spc="-20" dirty="0">
                <a:latin typeface="Times New Roman"/>
                <a:cs typeface="Times New Roman"/>
              </a:rPr>
              <a:t>table</a:t>
            </a:r>
            <a:r>
              <a:rPr sz="1900" spc="-35" dirty="0">
                <a:latin typeface="Times New Roman"/>
                <a:cs typeface="Times New Roman"/>
              </a:rPr>
              <a:t> </a:t>
            </a:r>
            <a:r>
              <a:rPr sz="1900" spc="-20" dirty="0">
                <a:latin typeface="Times New Roman"/>
                <a:cs typeface="Times New Roman"/>
              </a:rPr>
              <a:t>should</a:t>
            </a:r>
            <a:r>
              <a:rPr sz="1900" spc="-30" dirty="0">
                <a:latin typeface="Times New Roman"/>
                <a:cs typeface="Times New Roman"/>
              </a:rPr>
              <a:t> </a:t>
            </a:r>
            <a:r>
              <a:rPr sz="1900" spc="-20" dirty="0">
                <a:latin typeface="Times New Roman"/>
                <a:cs typeface="Times New Roman"/>
              </a:rPr>
              <a:t>have</a:t>
            </a:r>
            <a:r>
              <a:rPr sz="1900" spc="-40" dirty="0">
                <a:latin typeface="Times New Roman"/>
                <a:cs typeface="Times New Roman"/>
              </a:rPr>
              <a:t> </a:t>
            </a:r>
            <a:r>
              <a:rPr sz="1900" dirty="0">
                <a:latin typeface="Times New Roman"/>
                <a:cs typeface="Times New Roman"/>
              </a:rPr>
              <a:t>a</a:t>
            </a:r>
            <a:r>
              <a:rPr sz="1900" spc="-35" dirty="0">
                <a:latin typeface="Times New Roman"/>
                <a:cs typeface="Times New Roman"/>
              </a:rPr>
              <a:t> number.</a:t>
            </a:r>
            <a:r>
              <a:rPr sz="1900" spc="-65" dirty="0">
                <a:latin typeface="Times New Roman"/>
                <a:cs typeface="Times New Roman"/>
              </a:rPr>
              <a:t> </a:t>
            </a:r>
            <a:r>
              <a:rPr sz="1900" spc="-15" dirty="0">
                <a:latin typeface="Times New Roman"/>
                <a:cs typeface="Times New Roman"/>
              </a:rPr>
              <a:t>Thus,</a:t>
            </a:r>
            <a:r>
              <a:rPr sz="1900" spc="-30" dirty="0">
                <a:latin typeface="Times New Roman"/>
                <a:cs typeface="Times New Roman"/>
              </a:rPr>
              <a:t> </a:t>
            </a:r>
            <a:r>
              <a:rPr sz="1900" spc="-15" dirty="0">
                <a:latin typeface="Times New Roman"/>
                <a:cs typeface="Times New Roman"/>
              </a:rPr>
              <a:t>the</a:t>
            </a:r>
            <a:r>
              <a:rPr sz="1900" spc="-35" dirty="0">
                <a:latin typeface="Times New Roman"/>
                <a:cs typeface="Times New Roman"/>
              </a:rPr>
              <a:t> </a:t>
            </a:r>
            <a:r>
              <a:rPr sz="1900" spc="-15" dirty="0">
                <a:latin typeface="Times New Roman"/>
                <a:cs typeface="Times New Roman"/>
              </a:rPr>
              <a:t>first</a:t>
            </a:r>
            <a:r>
              <a:rPr sz="1900" spc="-35" dirty="0">
                <a:latin typeface="Times New Roman"/>
                <a:cs typeface="Times New Roman"/>
              </a:rPr>
              <a:t> </a:t>
            </a:r>
            <a:r>
              <a:rPr sz="1900" spc="-20" dirty="0">
                <a:latin typeface="Times New Roman"/>
                <a:cs typeface="Times New Roman"/>
              </a:rPr>
              <a:t>table</a:t>
            </a:r>
            <a:r>
              <a:rPr sz="1900" spc="-35" dirty="0">
                <a:latin typeface="Times New Roman"/>
                <a:cs typeface="Times New Roman"/>
              </a:rPr>
              <a:t> </a:t>
            </a:r>
            <a:r>
              <a:rPr sz="1900" spc="-10" dirty="0">
                <a:latin typeface="Times New Roman"/>
                <a:cs typeface="Times New Roman"/>
              </a:rPr>
              <a:t>in</a:t>
            </a:r>
            <a:r>
              <a:rPr sz="1900" spc="-30" dirty="0">
                <a:latin typeface="Times New Roman"/>
                <a:cs typeface="Times New Roman"/>
              </a:rPr>
              <a:t> </a:t>
            </a:r>
            <a:r>
              <a:rPr sz="1900" dirty="0">
                <a:latin typeface="Times New Roman"/>
                <a:cs typeface="Times New Roman"/>
              </a:rPr>
              <a:t>a</a:t>
            </a:r>
            <a:r>
              <a:rPr sz="1900" spc="-40" dirty="0">
                <a:latin typeface="Times New Roman"/>
                <a:cs typeface="Times New Roman"/>
              </a:rPr>
              <a:t> </a:t>
            </a:r>
            <a:r>
              <a:rPr sz="1900" spc="-15" dirty="0">
                <a:latin typeface="Times New Roman"/>
                <a:cs typeface="Times New Roman"/>
              </a:rPr>
              <a:t>report</a:t>
            </a:r>
            <a:r>
              <a:rPr sz="1900" spc="-30" dirty="0">
                <a:latin typeface="Times New Roman"/>
                <a:cs typeface="Times New Roman"/>
              </a:rPr>
              <a:t> </a:t>
            </a:r>
            <a:r>
              <a:rPr sz="1900" spc="-20" dirty="0">
                <a:latin typeface="Times New Roman"/>
                <a:cs typeface="Times New Roman"/>
              </a:rPr>
              <a:t>should</a:t>
            </a:r>
            <a:r>
              <a:rPr sz="1900" spc="-30" dirty="0">
                <a:latin typeface="Times New Roman"/>
                <a:cs typeface="Times New Roman"/>
              </a:rPr>
              <a:t> </a:t>
            </a:r>
            <a:r>
              <a:rPr sz="1900" spc="-10" dirty="0">
                <a:latin typeface="Times New Roman"/>
                <a:cs typeface="Times New Roman"/>
              </a:rPr>
              <a:t>be</a:t>
            </a:r>
            <a:r>
              <a:rPr sz="1900" spc="-40" dirty="0">
                <a:latin typeface="Times New Roman"/>
                <a:cs typeface="Times New Roman"/>
              </a:rPr>
              <a:t> </a:t>
            </a:r>
            <a:r>
              <a:rPr sz="1900" spc="-20" dirty="0">
                <a:latin typeface="Times New Roman"/>
                <a:cs typeface="Times New Roman"/>
              </a:rPr>
              <a:t>labelled</a:t>
            </a:r>
            <a:r>
              <a:rPr sz="1900" spc="-30" dirty="0">
                <a:latin typeface="Times New Roman"/>
                <a:cs typeface="Times New Roman"/>
              </a:rPr>
              <a:t> </a:t>
            </a:r>
            <a:r>
              <a:rPr sz="1900" spc="-40" dirty="0">
                <a:latin typeface="Times New Roman"/>
                <a:cs typeface="Times New Roman"/>
              </a:rPr>
              <a:t>"Table </a:t>
            </a:r>
            <a:r>
              <a:rPr sz="1900" spc="-459" dirty="0">
                <a:latin typeface="Times New Roman"/>
                <a:cs typeface="Times New Roman"/>
              </a:rPr>
              <a:t> </a:t>
            </a:r>
            <a:r>
              <a:rPr sz="1900" spc="-10" dirty="0">
                <a:latin typeface="Times New Roman"/>
                <a:cs typeface="Times New Roman"/>
              </a:rPr>
              <a:t>1",</a:t>
            </a:r>
            <a:r>
              <a:rPr sz="1900" spc="-35" dirty="0">
                <a:latin typeface="Times New Roman"/>
                <a:cs typeface="Times New Roman"/>
              </a:rPr>
              <a:t> </a:t>
            </a:r>
            <a:r>
              <a:rPr sz="1900" spc="-15" dirty="0">
                <a:latin typeface="Times New Roman"/>
                <a:cs typeface="Times New Roman"/>
              </a:rPr>
              <a:t>while</a:t>
            </a:r>
            <a:r>
              <a:rPr sz="1900" spc="-40" dirty="0">
                <a:latin typeface="Times New Roman"/>
                <a:cs typeface="Times New Roman"/>
              </a:rPr>
              <a:t> </a:t>
            </a:r>
            <a:r>
              <a:rPr sz="1900" spc="-15" dirty="0">
                <a:latin typeface="Times New Roman"/>
                <a:cs typeface="Times New Roman"/>
              </a:rPr>
              <a:t>the</a:t>
            </a:r>
            <a:r>
              <a:rPr sz="1900" spc="-40" dirty="0">
                <a:latin typeface="Times New Roman"/>
                <a:cs typeface="Times New Roman"/>
              </a:rPr>
              <a:t> </a:t>
            </a:r>
            <a:r>
              <a:rPr sz="1900" spc="-20" dirty="0">
                <a:latin typeface="Times New Roman"/>
                <a:cs typeface="Times New Roman"/>
              </a:rPr>
              <a:t>seventh</a:t>
            </a:r>
            <a:r>
              <a:rPr sz="1900" spc="-30" dirty="0">
                <a:latin typeface="Times New Roman"/>
                <a:cs typeface="Times New Roman"/>
              </a:rPr>
              <a:t> </a:t>
            </a:r>
            <a:r>
              <a:rPr sz="1900" spc="-15" dirty="0">
                <a:latin typeface="Times New Roman"/>
                <a:cs typeface="Times New Roman"/>
              </a:rPr>
              <a:t>should</a:t>
            </a:r>
            <a:r>
              <a:rPr sz="1900" spc="-30" dirty="0">
                <a:latin typeface="Times New Roman"/>
                <a:cs typeface="Times New Roman"/>
              </a:rPr>
              <a:t> </a:t>
            </a:r>
            <a:r>
              <a:rPr sz="1900" spc="-10" dirty="0">
                <a:latin typeface="Times New Roman"/>
                <a:cs typeface="Times New Roman"/>
              </a:rPr>
              <a:t>be</a:t>
            </a:r>
            <a:r>
              <a:rPr sz="1900" spc="-40" dirty="0">
                <a:latin typeface="Times New Roman"/>
                <a:cs typeface="Times New Roman"/>
              </a:rPr>
              <a:t> </a:t>
            </a:r>
            <a:r>
              <a:rPr sz="1900" spc="-20" dirty="0">
                <a:latin typeface="Times New Roman"/>
                <a:cs typeface="Times New Roman"/>
              </a:rPr>
              <a:t>labelled</a:t>
            </a:r>
            <a:r>
              <a:rPr sz="1900" spc="-30" dirty="0">
                <a:latin typeface="Times New Roman"/>
                <a:cs typeface="Times New Roman"/>
              </a:rPr>
              <a:t> </a:t>
            </a:r>
            <a:r>
              <a:rPr sz="1900" spc="-40" dirty="0">
                <a:latin typeface="Times New Roman"/>
                <a:cs typeface="Times New Roman"/>
              </a:rPr>
              <a:t>"Table </a:t>
            </a:r>
            <a:r>
              <a:rPr sz="1900" spc="-15" dirty="0">
                <a:latin typeface="Times New Roman"/>
                <a:cs typeface="Times New Roman"/>
              </a:rPr>
              <a:t>7".</a:t>
            </a:r>
            <a:endParaRPr sz="1900">
              <a:latin typeface="Times New Roman"/>
              <a:cs typeface="Times New Roman"/>
            </a:endParaRPr>
          </a:p>
          <a:p>
            <a:pPr marL="355600" marR="85725" indent="-342900">
              <a:lnSpc>
                <a:spcPts val="3410"/>
              </a:lnSpc>
              <a:spcBef>
                <a:spcPts val="75"/>
              </a:spcBef>
              <a:buAutoNum type="arabicPeriod"/>
              <a:tabLst>
                <a:tab pos="354965" algn="l"/>
                <a:tab pos="355600" algn="l"/>
              </a:tabLst>
            </a:pPr>
            <a:r>
              <a:rPr sz="1900" spc="-15" dirty="0">
                <a:latin typeface="Times New Roman"/>
                <a:cs typeface="Times New Roman"/>
              </a:rPr>
              <a:t>Every </a:t>
            </a:r>
            <a:r>
              <a:rPr sz="1900" spc="-20" dirty="0">
                <a:latin typeface="Times New Roman"/>
                <a:cs typeface="Times New Roman"/>
              </a:rPr>
              <a:t>table should present </a:t>
            </a:r>
            <a:r>
              <a:rPr sz="1900" dirty="0">
                <a:latin typeface="Times New Roman"/>
                <a:cs typeface="Times New Roman"/>
              </a:rPr>
              <a:t>a </a:t>
            </a:r>
            <a:r>
              <a:rPr sz="1900" spc="-20" dirty="0">
                <a:latin typeface="Times New Roman"/>
                <a:cs typeface="Times New Roman"/>
              </a:rPr>
              <a:t>title </a:t>
            </a:r>
            <a:r>
              <a:rPr sz="1900" spc="-15" dirty="0">
                <a:latin typeface="Times New Roman"/>
                <a:cs typeface="Times New Roman"/>
              </a:rPr>
              <a:t>briefly </a:t>
            </a:r>
            <a:r>
              <a:rPr sz="1900" spc="-20" dirty="0">
                <a:latin typeface="Times New Roman"/>
                <a:cs typeface="Times New Roman"/>
              </a:rPr>
              <a:t>describing </a:t>
            </a:r>
            <a:r>
              <a:rPr sz="1900" spc="-15" dirty="0">
                <a:latin typeface="Times New Roman"/>
                <a:cs typeface="Times New Roman"/>
              </a:rPr>
              <a:t>what the </a:t>
            </a:r>
            <a:r>
              <a:rPr sz="1900" spc="-20" dirty="0">
                <a:latin typeface="Times New Roman"/>
                <a:cs typeface="Times New Roman"/>
              </a:rPr>
              <a:t>table includes </a:t>
            </a:r>
            <a:r>
              <a:rPr sz="1900" spc="-15" dirty="0">
                <a:latin typeface="Times New Roman"/>
                <a:cs typeface="Times New Roman"/>
              </a:rPr>
              <a:t>and </a:t>
            </a:r>
            <a:r>
              <a:rPr sz="1900" spc="-20" dirty="0">
                <a:latin typeface="Times New Roman"/>
                <a:cs typeface="Times New Roman"/>
              </a:rPr>
              <a:t>represents. </a:t>
            </a:r>
            <a:r>
              <a:rPr sz="1900" spc="-459" dirty="0">
                <a:latin typeface="Times New Roman"/>
                <a:cs typeface="Times New Roman"/>
              </a:rPr>
              <a:t> </a:t>
            </a:r>
            <a:r>
              <a:rPr sz="1900" spc="-10" dirty="0">
                <a:latin typeface="Times New Roman"/>
                <a:cs typeface="Times New Roman"/>
              </a:rPr>
              <a:t>For</a:t>
            </a:r>
            <a:r>
              <a:rPr sz="1900" spc="-30" dirty="0">
                <a:latin typeface="Times New Roman"/>
                <a:cs typeface="Times New Roman"/>
              </a:rPr>
              <a:t> </a:t>
            </a:r>
            <a:r>
              <a:rPr sz="1900" spc="-20" dirty="0">
                <a:latin typeface="Times New Roman"/>
                <a:cs typeface="Times New Roman"/>
              </a:rPr>
              <a:t>example,</a:t>
            </a:r>
            <a:r>
              <a:rPr sz="1900" spc="-25" dirty="0">
                <a:latin typeface="Times New Roman"/>
                <a:cs typeface="Times New Roman"/>
              </a:rPr>
              <a:t> </a:t>
            </a:r>
            <a:r>
              <a:rPr sz="1900" spc="-15" dirty="0">
                <a:latin typeface="Times New Roman"/>
                <a:cs typeface="Times New Roman"/>
              </a:rPr>
              <a:t>the</a:t>
            </a:r>
            <a:r>
              <a:rPr sz="1900" spc="-30" dirty="0">
                <a:latin typeface="Times New Roman"/>
                <a:cs typeface="Times New Roman"/>
              </a:rPr>
              <a:t> </a:t>
            </a:r>
            <a:r>
              <a:rPr sz="1900" spc="-15" dirty="0">
                <a:latin typeface="Times New Roman"/>
                <a:cs typeface="Times New Roman"/>
              </a:rPr>
              <a:t>table</a:t>
            </a:r>
            <a:r>
              <a:rPr sz="1900" spc="-30" dirty="0">
                <a:latin typeface="Times New Roman"/>
                <a:cs typeface="Times New Roman"/>
              </a:rPr>
              <a:t> </a:t>
            </a:r>
            <a:r>
              <a:rPr sz="1900" spc="-15" dirty="0">
                <a:latin typeface="Times New Roman"/>
                <a:cs typeface="Times New Roman"/>
              </a:rPr>
              <a:t>may</a:t>
            </a:r>
            <a:r>
              <a:rPr sz="1900" spc="-25" dirty="0">
                <a:latin typeface="Times New Roman"/>
                <a:cs typeface="Times New Roman"/>
              </a:rPr>
              <a:t> </a:t>
            </a:r>
            <a:r>
              <a:rPr sz="1900" spc="-10" dirty="0">
                <a:latin typeface="Times New Roman"/>
                <a:cs typeface="Times New Roman"/>
              </a:rPr>
              <a:t>be</a:t>
            </a:r>
            <a:r>
              <a:rPr sz="1900" spc="-30" dirty="0">
                <a:latin typeface="Times New Roman"/>
                <a:cs typeface="Times New Roman"/>
              </a:rPr>
              <a:t> </a:t>
            </a:r>
            <a:r>
              <a:rPr sz="1900" spc="-20" dirty="0">
                <a:latin typeface="Times New Roman"/>
                <a:cs typeface="Times New Roman"/>
              </a:rPr>
              <a:t>titled</a:t>
            </a:r>
            <a:r>
              <a:rPr sz="1900" spc="-25" dirty="0">
                <a:latin typeface="Times New Roman"/>
                <a:cs typeface="Times New Roman"/>
              </a:rPr>
              <a:t> </a:t>
            </a:r>
            <a:r>
              <a:rPr sz="1900" spc="-20" dirty="0">
                <a:latin typeface="Times New Roman"/>
                <a:cs typeface="Times New Roman"/>
              </a:rPr>
              <a:t>"Demographic</a:t>
            </a:r>
            <a:r>
              <a:rPr sz="1900" spc="-35" dirty="0">
                <a:latin typeface="Times New Roman"/>
                <a:cs typeface="Times New Roman"/>
              </a:rPr>
              <a:t> </a:t>
            </a:r>
            <a:r>
              <a:rPr sz="1900" spc="-20" dirty="0">
                <a:latin typeface="Times New Roman"/>
                <a:cs typeface="Times New Roman"/>
              </a:rPr>
              <a:t>characteristics</a:t>
            </a:r>
            <a:r>
              <a:rPr sz="1900" spc="-30" dirty="0">
                <a:latin typeface="Times New Roman"/>
                <a:cs typeface="Times New Roman"/>
              </a:rPr>
              <a:t> </a:t>
            </a:r>
            <a:r>
              <a:rPr sz="1900" spc="-10" dirty="0">
                <a:latin typeface="Times New Roman"/>
                <a:cs typeface="Times New Roman"/>
              </a:rPr>
              <a:t>of</a:t>
            </a:r>
            <a:r>
              <a:rPr sz="1900" spc="-25" dirty="0">
                <a:latin typeface="Times New Roman"/>
                <a:cs typeface="Times New Roman"/>
              </a:rPr>
              <a:t> </a:t>
            </a:r>
            <a:r>
              <a:rPr sz="1900" spc="-15" dirty="0">
                <a:latin typeface="Times New Roman"/>
                <a:cs typeface="Times New Roman"/>
              </a:rPr>
              <a:t>the</a:t>
            </a:r>
            <a:r>
              <a:rPr sz="1900" spc="-30" dirty="0">
                <a:latin typeface="Times New Roman"/>
                <a:cs typeface="Times New Roman"/>
              </a:rPr>
              <a:t> </a:t>
            </a:r>
            <a:r>
              <a:rPr sz="1900" spc="-20" dirty="0">
                <a:latin typeface="Times New Roman"/>
                <a:cs typeface="Times New Roman"/>
              </a:rPr>
              <a:t>sample".</a:t>
            </a:r>
            <a:endParaRPr sz="1900">
              <a:latin typeface="Times New Roman"/>
              <a:cs typeface="Times New Roman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1142688" y="546100"/>
            <a:ext cx="29591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" dirty="0">
                <a:solidFill>
                  <a:srgbClr val="1F2C8F"/>
                </a:solidFill>
                <a:latin typeface="Arial Black"/>
                <a:cs typeface="Arial Black"/>
              </a:rPr>
              <a:t>26</a:t>
            </a:r>
            <a:endParaRPr sz="160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447790"/>
            <a:chOff x="0" y="0"/>
            <a:chExt cx="12192000" cy="644779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12192000" cy="3467100"/>
            </a:xfrm>
            <a:custGeom>
              <a:avLst/>
              <a:gdLst/>
              <a:ahLst/>
              <a:cxnLst/>
              <a:rect l="l" t="t" r="r" b="b"/>
              <a:pathLst>
                <a:path w="12192000" h="3467100">
                  <a:moveTo>
                    <a:pt x="0" y="3467100"/>
                  </a:moveTo>
                  <a:lnTo>
                    <a:pt x="0" y="0"/>
                  </a:lnTo>
                  <a:lnTo>
                    <a:pt x="12191998" y="0"/>
                  </a:lnTo>
                  <a:lnTo>
                    <a:pt x="12191998" y="3467100"/>
                  </a:lnTo>
                  <a:lnTo>
                    <a:pt x="0" y="3467100"/>
                  </a:lnTo>
                  <a:close/>
                </a:path>
              </a:pathLst>
            </a:custGeom>
            <a:solidFill>
              <a:srgbClr val="AAC3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443345" y="420493"/>
              <a:ext cx="11305540" cy="6026785"/>
            </a:xfrm>
            <a:custGeom>
              <a:avLst/>
              <a:gdLst/>
              <a:ahLst/>
              <a:cxnLst/>
              <a:rect l="l" t="t" r="r" b="b"/>
              <a:pathLst>
                <a:path w="11305540" h="6026785">
                  <a:moveTo>
                    <a:pt x="11305308" y="0"/>
                  </a:moveTo>
                  <a:lnTo>
                    <a:pt x="0" y="0"/>
                  </a:lnTo>
                  <a:lnTo>
                    <a:pt x="0" y="6026726"/>
                  </a:lnTo>
                  <a:lnTo>
                    <a:pt x="11305308" y="6026726"/>
                  </a:lnTo>
                  <a:lnTo>
                    <a:pt x="11305308" y="0"/>
                  </a:lnTo>
                  <a:close/>
                </a:path>
              </a:pathLst>
            </a:custGeom>
            <a:solidFill>
              <a:srgbClr val="FDFA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/>
          <p:nvPr/>
        </p:nvSpPr>
        <p:spPr>
          <a:xfrm>
            <a:off x="993139" y="1226820"/>
            <a:ext cx="10217785" cy="464947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469900" marR="5080" indent="-457200">
              <a:lnSpc>
                <a:spcPct val="150000"/>
              </a:lnSpc>
              <a:spcBef>
                <a:spcPts val="100"/>
              </a:spcBef>
              <a:buSzPct val="90000"/>
              <a:buAutoNum type="arabicPeriod" startAt="3"/>
              <a:tabLst>
                <a:tab pos="469265" algn="l"/>
                <a:tab pos="469900" algn="l"/>
              </a:tabLst>
            </a:pPr>
            <a:r>
              <a:rPr sz="2000" spc="-15" dirty="0">
                <a:latin typeface="Times New Roman"/>
                <a:cs typeface="Times New Roman"/>
              </a:rPr>
              <a:t>The </a:t>
            </a:r>
            <a:r>
              <a:rPr sz="2000" spc="-20" dirty="0">
                <a:latin typeface="Times New Roman"/>
                <a:cs typeface="Times New Roman"/>
              </a:rPr>
              <a:t>table must </a:t>
            </a:r>
            <a:r>
              <a:rPr sz="2000" spc="-15" dirty="0">
                <a:latin typeface="Times New Roman"/>
                <a:cs typeface="Times New Roman"/>
              </a:rPr>
              <a:t>have </a:t>
            </a:r>
            <a:r>
              <a:rPr sz="2000" spc="-20" dirty="0">
                <a:latin typeface="Times New Roman"/>
                <a:cs typeface="Times New Roman"/>
              </a:rPr>
              <a:t>every column </a:t>
            </a:r>
            <a:r>
              <a:rPr sz="2000" spc="-15" dirty="0">
                <a:latin typeface="Times New Roman"/>
                <a:cs typeface="Times New Roman"/>
              </a:rPr>
              <a:t>and row </a:t>
            </a:r>
            <a:r>
              <a:rPr sz="2000" spc="-20" dirty="0">
                <a:latin typeface="Times New Roman"/>
                <a:cs typeface="Times New Roman"/>
              </a:rPr>
              <a:t>labelled </a:t>
            </a:r>
            <a:r>
              <a:rPr sz="2000" spc="-15" dirty="0">
                <a:latin typeface="Times New Roman"/>
                <a:cs typeface="Times New Roman"/>
              </a:rPr>
              <a:t>with the </a:t>
            </a:r>
            <a:r>
              <a:rPr sz="2000" spc="-20" dirty="0">
                <a:latin typeface="Times New Roman"/>
                <a:cs typeface="Times New Roman"/>
              </a:rPr>
              <a:t>appropriate heading. </a:t>
            </a:r>
            <a:r>
              <a:rPr sz="2000" spc="-15" dirty="0">
                <a:latin typeface="Times New Roman"/>
                <a:cs typeface="Times New Roman"/>
              </a:rPr>
              <a:t>These </a:t>
            </a:r>
            <a:r>
              <a:rPr sz="2000" spc="-20" dirty="0">
                <a:latin typeface="Times New Roman"/>
                <a:cs typeface="Times New Roman"/>
              </a:rPr>
              <a:t>headings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should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resemble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the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name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of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the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variables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that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the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study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investigated.</a:t>
            </a:r>
            <a:endParaRPr sz="2000">
              <a:latin typeface="Times New Roman"/>
              <a:cs typeface="Times New Roman"/>
            </a:endParaRPr>
          </a:p>
          <a:p>
            <a:pPr marL="469900" marR="32384" indent="-457200">
              <a:lnSpc>
                <a:spcPct val="150000"/>
              </a:lnSpc>
              <a:spcBef>
                <a:spcPts val="1005"/>
              </a:spcBef>
              <a:buAutoNum type="arabicPeriod" startAt="3"/>
              <a:tabLst>
                <a:tab pos="469265" algn="l"/>
                <a:tab pos="469900" algn="l"/>
              </a:tabLst>
            </a:pPr>
            <a:r>
              <a:rPr sz="2000" dirty="0">
                <a:latin typeface="Times New Roman"/>
                <a:cs typeface="Times New Roman"/>
              </a:rPr>
              <a:t>A</a:t>
            </a:r>
            <a:r>
              <a:rPr sz="2000" spc="-140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table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should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include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note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at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the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bottom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with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dirty="0">
                <a:latin typeface="Times New Roman"/>
                <a:cs typeface="Times New Roman"/>
              </a:rPr>
              <a:t>a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short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explanation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of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the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contents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that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cannot</a:t>
            </a:r>
            <a:r>
              <a:rPr sz="2000" spc="-4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be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understood </a:t>
            </a:r>
            <a:r>
              <a:rPr sz="2000" spc="-10" dirty="0">
                <a:latin typeface="Times New Roman"/>
                <a:cs typeface="Times New Roman"/>
              </a:rPr>
              <a:t>by </a:t>
            </a:r>
            <a:r>
              <a:rPr sz="2000" spc="-20" dirty="0">
                <a:latin typeface="Times New Roman"/>
                <a:cs typeface="Times New Roman"/>
              </a:rPr>
              <a:t>looking </a:t>
            </a:r>
            <a:r>
              <a:rPr sz="2000" spc="-10" dirty="0">
                <a:latin typeface="Times New Roman"/>
                <a:cs typeface="Times New Roman"/>
              </a:rPr>
              <a:t>at </a:t>
            </a:r>
            <a:r>
              <a:rPr sz="2000" spc="-15" dirty="0">
                <a:latin typeface="Times New Roman"/>
                <a:cs typeface="Times New Roman"/>
              </a:rPr>
              <a:t>the </a:t>
            </a:r>
            <a:r>
              <a:rPr sz="2000" spc="-20" dirty="0">
                <a:latin typeface="Times New Roman"/>
                <a:cs typeface="Times New Roman"/>
              </a:rPr>
              <a:t>table </a:t>
            </a:r>
            <a:r>
              <a:rPr sz="2000" spc="-15" dirty="0">
                <a:latin typeface="Times New Roman"/>
                <a:cs typeface="Times New Roman"/>
              </a:rPr>
              <a:t>alone. This text </a:t>
            </a:r>
            <a:r>
              <a:rPr sz="2000" spc="-10" dirty="0">
                <a:latin typeface="Times New Roman"/>
                <a:cs typeface="Times New Roman"/>
              </a:rPr>
              <a:t>can be </a:t>
            </a:r>
            <a:r>
              <a:rPr sz="2000" spc="-15" dirty="0">
                <a:latin typeface="Times New Roman"/>
                <a:cs typeface="Times New Roman"/>
              </a:rPr>
              <a:t>used to </a:t>
            </a:r>
            <a:r>
              <a:rPr sz="2000" spc="-20" dirty="0">
                <a:latin typeface="Times New Roman"/>
                <a:cs typeface="Times New Roman"/>
              </a:rPr>
              <a:t>explain abbreviations </a:t>
            </a:r>
            <a:r>
              <a:rPr sz="2000" spc="-15" dirty="0">
                <a:latin typeface="Times New Roman"/>
                <a:cs typeface="Times New Roman"/>
              </a:rPr>
              <a:t>or </a:t>
            </a:r>
            <a:r>
              <a:rPr sz="2000" spc="-10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asterisks.</a:t>
            </a:r>
            <a:endParaRPr sz="2000">
              <a:latin typeface="Times New Roman"/>
              <a:cs typeface="Times New Roman"/>
            </a:endParaRPr>
          </a:p>
          <a:p>
            <a:pPr marL="355600" marR="26034" indent="-342900">
              <a:lnSpc>
                <a:spcPct val="150000"/>
              </a:lnSpc>
              <a:spcBef>
                <a:spcPts val="1010"/>
              </a:spcBef>
              <a:buSzPct val="50000"/>
              <a:buFont typeface="Symbol"/>
              <a:buChar char=""/>
              <a:tabLst>
                <a:tab pos="354965" algn="l"/>
                <a:tab pos="355600" algn="l"/>
              </a:tabLst>
            </a:pPr>
            <a:r>
              <a:rPr sz="2000" spc="-15" dirty="0">
                <a:latin typeface="Times New Roman"/>
                <a:cs typeface="Times New Roman"/>
              </a:rPr>
              <a:t>Graphs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and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tables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provide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summaries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of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descriptive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statistics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and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when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the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inferential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analyses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are </a:t>
            </a:r>
            <a:r>
              <a:rPr sz="2000" spc="-484" dirty="0">
                <a:latin typeface="Times New Roman"/>
                <a:cs typeface="Times New Roman"/>
              </a:rPr>
              <a:t> </a:t>
            </a:r>
            <a:r>
              <a:rPr sz="2000" spc="-25" dirty="0">
                <a:latin typeface="Times New Roman"/>
                <a:cs typeface="Times New Roman"/>
              </a:rPr>
              <a:t>conducted.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buFont typeface="Symbol"/>
              <a:buChar char=""/>
            </a:pPr>
            <a:endParaRPr sz="19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buSzPct val="50000"/>
              <a:buFont typeface="Symbol"/>
              <a:buChar char=""/>
              <a:tabLst>
                <a:tab pos="354965" algn="l"/>
                <a:tab pos="355600" algn="l"/>
              </a:tabLst>
            </a:pPr>
            <a:r>
              <a:rPr sz="2000" spc="-15" dirty="0">
                <a:latin typeface="Times New Roman"/>
                <a:cs typeface="Times New Roman"/>
              </a:rPr>
              <a:t>Graphical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presentation </a:t>
            </a:r>
            <a:r>
              <a:rPr sz="2000" spc="-10" dirty="0">
                <a:latin typeface="Times New Roman"/>
                <a:cs typeface="Times New Roman"/>
              </a:rPr>
              <a:t>of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quantitative </a:t>
            </a:r>
            <a:r>
              <a:rPr sz="2000" spc="-15" dirty="0">
                <a:latin typeface="Times New Roman"/>
                <a:cs typeface="Times New Roman"/>
              </a:rPr>
              <a:t>data</a:t>
            </a:r>
            <a:r>
              <a:rPr sz="2000" spc="-20" dirty="0">
                <a:latin typeface="Times New Roman"/>
                <a:cs typeface="Times New Roman"/>
              </a:rPr>
              <a:t> includes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bar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charts, histograms, tables</a:t>
            </a:r>
            <a:r>
              <a:rPr sz="2000" spc="-25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and</a:t>
            </a:r>
            <a:r>
              <a:rPr sz="2000" spc="-20" dirty="0">
                <a:latin typeface="Times New Roman"/>
                <a:cs typeface="Times New Roman"/>
              </a:rPr>
              <a:t> scatterplots.</a:t>
            </a:r>
            <a:endParaRPr sz="2000">
              <a:latin typeface="Times New Roman"/>
              <a:cs typeface="Times New Roman"/>
            </a:endParaRPr>
          </a:p>
          <a:p>
            <a:pPr>
              <a:lnSpc>
                <a:spcPct val="100000"/>
              </a:lnSpc>
              <a:spcBef>
                <a:spcPts val="20"/>
              </a:spcBef>
              <a:buFont typeface="Symbol"/>
              <a:buChar char=""/>
            </a:pPr>
            <a:endParaRPr sz="1900">
              <a:latin typeface="Times New Roman"/>
              <a:cs typeface="Times New Roman"/>
            </a:endParaRPr>
          </a:p>
          <a:p>
            <a:pPr marL="355600" indent="-342900">
              <a:lnSpc>
                <a:spcPct val="100000"/>
              </a:lnSpc>
              <a:buSzPct val="50000"/>
              <a:buFont typeface="Symbol"/>
              <a:buChar char=""/>
              <a:tabLst>
                <a:tab pos="354965" algn="l"/>
                <a:tab pos="355600" algn="l"/>
              </a:tabLst>
            </a:pPr>
            <a:r>
              <a:rPr sz="2000" spc="-15" dirty="0">
                <a:latin typeface="Times New Roman"/>
                <a:cs typeface="Times New Roman"/>
              </a:rPr>
              <a:t>The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type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of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visual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presentation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of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25" dirty="0">
                <a:latin typeface="Times New Roman"/>
                <a:cs typeface="Times New Roman"/>
              </a:rPr>
              <a:t>quantitative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data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used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depends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on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15" dirty="0">
                <a:latin typeface="Times New Roman"/>
                <a:cs typeface="Times New Roman"/>
              </a:rPr>
              <a:t>the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type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10" dirty="0">
                <a:latin typeface="Times New Roman"/>
                <a:cs typeface="Times New Roman"/>
              </a:rPr>
              <a:t>of</a:t>
            </a:r>
            <a:r>
              <a:rPr sz="2000" spc="-35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data</a:t>
            </a:r>
            <a:r>
              <a:rPr sz="2000" spc="-30" dirty="0">
                <a:latin typeface="Times New Roman"/>
                <a:cs typeface="Times New Roman"/>
              </a:rPr>
              <a:t> </a:t>
            </a:r>
            <a:r>
              <a:rPr sz="2000" spc="-20" dirty="0">
                <a:latin typeface="Times New Roman"/>
                <a:cs typeface="Times New Roman"/>
              </a:rPr>
              <a:t>collected.</a:t>
            </a:r>
            <a:endParaRPr sz="2000">
              <a:latin typeface="Times New Roman"/>
              <a:cs typeface="Times New Roman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447790"/>
            <a:chOff x="0" y="0"/>
            <a:chExt cx="12192000" cy="644779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12192000" cy="3467100"/>
            </a:xfrm>
            <a:custGeom>
              <a:avLst/>
              <a:gdLst/>
              <a:ahLst/>
              <a:cxnLst/>
              <a:rect l="l" t="t" r="r" b="b"/>
              <a:pathLst>
                <a:path w="12192000" h="3467100">
                  <a:moveTo>
                    <a:pt x="0" y="3467100"/>
                  </a:moveTo>
                  <a:lnTo>
                    <a:pt x="0" y="0"/>
                  </a:lnTo>
                  <a:lnTo>
                    <a:pt x="12191998" y="0"/>
                  </a:lnTo>
                  <a:lnTo>
                    <a:pt x="12191998" y="3467100"/>
                  </a:lnTo>
                  <a:lnTo>
                    <a:pt x="0" y="3467100"/>
                  </a:lnTo>
                  <a:close/>
                </a:path>
              </a:pathLst>
            </a:custGeom>
            <a:solidFill>
              <a:srgbClr val="AAC3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443345" y="420493"/>
              <a:ext cx="11305540" cy="6026785"/>
            </a:xfrm>
            <a:custGeom>
              <a:avLst/>
              <a:gdLst/>
              <a:ahLst/>
              <a:cxnLst/>
              <a:rect l="l" t="t" r="r" b="b"/>
              <a:pathLst>
                <a:path w="11305540" h="6026785">
                  <a:moveTo>
                    <a:pt x="11305308" y="0"/>
                  </a:moveTo>
                  <a:lnTo>
                    <a:pt x="0" y="0"/>
                  </a:lnTo>
                  <a:lnTo>
                    <a:pt x="0" y="6026726"/>
                  </a:lnTo>
                  <a:lnTo>
                    <a:pt x="11305308" y="6026726"/>
                  </a:lnTo>
                  <a:lnTo>
                    <a:pt x="11305308" y="0"/>
                  </a:lnTo>
                  <a:close/>
                </a:path>
              </a:pathLst>
            </a:custGeom>
            <a:solidFill>
              <a:srgbClr val="FDFA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4984889" y="935228"/>
            <a:ext cx="237172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spc="-5" dirty="0">
                <a:solidFill>
                  <a:srgbClr val="000000"/>
                </a:solidFill>
                <a:latin typeface="Arial"/>
                <a:cs typeface="Arial"/>
              </a:rPr>
              <a:t>S</a:t>
            </a:r>
            <a:r>
              <a:rPr sz="3600" dirty="0">
                <a:solidFill>
                  <a:srgbClr val="000000"/>
                </a:solidFill>
                <a:latin typeface="Arial"/>
                <a:cs typeface="Arial"/>
              </a:rPr>
              <a:t>UMMA</a:t>
            </a:r>
            <a:r>
              <a:rPr sz="3600" spc="-135" dirty="0">
                <a:solidFill>
                  <a:srgbClr val="000000"/>
                </a:solidFill>
                <a:latin typeface="Arial"/>
                <a:cs typeface="Arial"/>
              </a:rPr>
              <a:t>R</a:t>
            </a:r>
            <a:r>
              <a:rPr sz="3600" dirty="0">
                <a:solidFill>
                  <a:srgbClr val="000000"/>
                </a:solidFill>
                <a:latin typeface="Arial"/>
                <a:cs typeface="Arial"/>
              </a:rPr>
              <a:t>Y</a:t>
            </a:r>
            <a:endParaRPr sz="36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993139" y="2249932"/>
            <a:ext cx="10354310" cy="37534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AutoNum type="arabicPeriod"/>
              <a:tabLst>
                <a:tab pos="354965" algn="l"/>
                <a:tab pos="355600" algn="l"/>
              </a:tabLst>
            </a:pPr>
            <a:r>
              <a:rPr sz="2200" dirty="0">
                <a:latin typeface="Times New Roman"/>
                <a:cs typeface="Times New Roman"/>
              </a:rPr>
              <a:t>There are</a:t>
            </a:r>
            <a:r>
              <a:rPr sz="2200" spc="5" dirty="0">
                <a:latin typeface="Times New Roman"/>
                <a:cs typeface="Times New Roman"/>
              </a:rPr>
              <a:t> </a:t>
            </a:r>
            <a:r>
              <a:rPr sz="2200" dirty="0">
                <a:latin typeface="Times New Roman"/>
                <a:cs typeface="Times New Roman"/>
              </a:rPr>
              <a:t>four</a:t>
            </a:r>
            <a:r>
              <a:rPr sz="2200" spc="5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scale</a:t>
            </a:r>
            <a:r>
              <a:rPr sz="2200" spc="5" dirty="0">
                <a:latin typeface="Times New Roman"/>
                <a:cs typeface="Times New Roman"/>
              </a:rPr>
              <a:t> </a:t>
            </a:r>
            <a:r>
              <a:rPr sz="2200" dirty="0">
                <a:latin typeface="Times New Roman"/>
                <a:cs typeface="Times New Roman"/>
              </a:rPr>
              <a:t>of</a:t>
            </a:r>
            <a:r>
              <a:rPr sz="2200" spc="5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data</a:t>
            </a:r>
            <a:r>
              <a:rPr sz="2200" spc="5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measurements namely;</a:t>
            </a:r>
            <a:r>
              <a:rPr sz="2200" spc="10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nominal,</a:t>
            </a:r>
            <a:r>
              <a:rPr sz="2200" spc="10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ordinal,</a:t>
            </a:r>
            <a:r>
              <a:rPr sz="2200" spc="5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interval</a:t>
            </a:r>
            <a:r>
              <a:rPr sz="2200" spc="10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and</a:t>
            </a:r>
            <a:r>
              <a:rPr sz="2200" spc="5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ratio</a:t>
            </a:r>
            <a:endParaRPr sz="2200">
              <a:latin typeface="Times New Roman"/>
              <a:cs typeface="Times New Roman"/>
            </a:endParaRPr>
          </a:p>
          <a:p>
            <a:pPr marL="355600" marR="5715" indent="-342900">
              <a:lnSpc>
                <a:spcPct val="151800"/>
              </a:lnSpc>
              <a:spcBef>
                <a:spcPts val="885"/>
              </a:spcBef>
              <a:buAutoNum type="arabicPeriod"/>
              <a:tabLst>
                <a:tab pos="354965" algn="l"/>
                <a:tab pos="355600" algn="l"/>
                <a:tab pos="1468120" algn="l"/>
                <a:tab pos="3092450" algn="l"/>
                <a:tab pos="3413125" algn="l"/>
                <a:tab pos="3672204" algn="l"/>
                <a:tab pos="4832350" algn="l"/>
                <a:tab pos="5510530" algn="l"/>
                <a:tab pos="5878830" algn="l"/>
                <a:tab pos="7503159" algn="l"/>
                <a:tab pos="8041640" algn="l"/>
                <a:tab pos="8547735" algn="l"/>
                <a:tab pos="9024620" algn="l"/>
                <a:tab pos="10107295" algn="l"/>
              </a:tabLst>
            </a:pPr>
            <a:r>
              <a:rPr sz="2200" spc="-5" dirty="0">
                <a:latin typeface="Times New Roman"/>
                <a:cs typeface="Times New Roman"/>
              </a:rPr>
              <a:t>N</a:t>
            </a:r>
            <a:r>
              <a:rPr sz="2200" dirty="0">
                <a:latin typeface="Times New Roman"/>
                <a:cs typeface="Times New Roman"/>
              </a:rPr>
              <a:t>omin</a:t>
            </a:r>
            <a:r>
              <a:rPr sz="2200" spc="-5" dirty="0">
                <a:latin typeface="Times New Roman"/>
                <a:cs typeface="Times New Roman"/>
              </a:rPr>
              <a:t>a</a:t>
            </a:r>
            <a:r>
              <a:rPr sz="2200" dirty="0">
                <a:latin typeface="Times New Roman"/>
                <a:cs typeface="Times New Roman"/>
              </a:rPr>
              <a:t>l	m</a:t>
            </a:r>
            <a:r>
              <a:rPr sz="2200" spc="-5" dirty="0">
                <a:latin typeface="Times New Roman"/>
                <a:cs typeface="Times New Roman"/>
              </a:rPr>
              <a:t>ea</a:t>
            </a:r>
            <a:r>
              <a:rPr sz="2200" spc="-10" dirty="0">
                <a:latin typeface="Times New Roman"/>
                <a:cs typeface="Times New Roman"/>
              </a:rPr>
              <a:t>s</a:t>
            </a:r>
            <a:r>
              <a:rPr sz="2200" dirty="0">
                <a:latin typeface="Times New Roman"/>
                <a:cs typeface="Times New Roman"/>
              </a:rPr>
              <a:t>ur</a:t>
            </a:r>
            <a:r>
              <a:rPr sz="2200" spc="-5" dirty="0">
                <a:latin typeface="Times New Roman"/>
                <a:cs typeface="Times New Roman"/>
              </a:rPr>
              <a:t>e</a:t>
            </a:r>
            <a:r>
              <a:rPr sz="2200" dirty="0">
                <a:latin typeface="Times New Roman"/>
                <a:cs typeface="Times New Roman"/>
              </a:rPr>
              <a:t>m</a:t>
            </a:r>
            <a:r>
              <a:rPr sz="2200" spc="-5" dirty="0">
                <a:latin typeface="Times New Roman"/>
                <a:cs typeface="Times New Roman"/>
              </a:rPr>
              <a:t>e</a:t>
            </a:r>
            <a:r>
              <a:rPr sz="2200" dirty="0">
                <a:latin typeface="Times New Roman"/>
                <a:cs typeface="Times New Roman"/>
              </a:rPr>
              <a:t>nt	is	a	primitive	l</a:t>
            </a:r>
            <a:r>
              <a:rPr sz="2200" spc="-5" dirty="0">
                <a:latin typeface="Times New Roman"/>
                <a:cs typeface="Times New Roman"/>
              </a:rPr>
              <a:t>e</a:t>
            </a:r>
            <a:r>
              <a:rPr sz="2200" dirty="0">
                <a:latin typeface="Times New Roman"/>
                <a:cs typeface="Times New Roman"/>
              </a:rPr>
              <a:t>v</a:t>
            </a:r>
            <a:r>
              <a:rPr sz="2200" spc="-5" dirty="0">
                <a:latin typeface="Times New Roman"/>
                <a:cs typeface="Times New Roman"/>
              </a:rPr>
              <a:t>e</a:t>
            </a:r>
            <a:r>
              <a:rPr sz="2200" dirty="0">
                <a:latin typeface="Times New Roman"/>
                <a:cs typeface="Times New Roman"/>
              </a:rPr>
              <a:t>l	of	m</a:t>
            </a:r>
            <a:r>
              <a:rPr sz="2200" spc="-5" dirty="0">
                <a:latin typeface="Times New Roman"/>
                <a:cs typeface="Times New Roman"/>
              </a:rPr>
              <a:t>ea</a:t>
            </a:r>
            <a:r>
              <a:rPr sz="2200" spc="-10" dirty="0">
                <a:latin typeface="Times New Roman"/>
                <a:cs typeface="Times New Roman"/>
              </a:rPr>
              <a:t>s</a:t>
            </a:r>
            <a:r>
              <a:rPr sz="2200" dirty="0">
                <a:latin typeface="Times New Roman"/>
                <a:cs typeface="Times New Roman"/>
              </a:rPr>
              <a:t>ur</a:t>
            </a:r>
            <a:r>
              <a:rPr sz="2200" spc="-5" dirty="0">
                <a:latin typeface="Times New Roman"/>
                <a:cs typeface="Times New Roman"/>
              </a:rPr>
              <a:t>e</a:t>
            </a:r>
            <a:r>
              <a:rPr sz="2200" dirty="0">
                <a:latin typeface="Times New Roman"/>
                <a:cs typeface="Times New Roman"/>
              </a:rPr>
              <a:t>m</a:t>
            </a:r>
            <a:r>
              <a:rPr sz="2200" spc="-5" dirty="0">
                <a:latin typeface="Times New Roman"/>
                <a:cs typeface="Times New Roman"/>
              </a:rPr>
              <a:t>e</a:t>
            </a:r>
            <a:r>
              <a:rPr sz="2200" dirty="0">
                <a:latin typeface="Times New Roman"/>
                <a:cs typeface="Times New Roman"/>
              </a:rPr>
              <a:t>nt	</a:t>
            </a:r>
            <a:r>
              <a:rPr sz="2200" spc="-5" dirty="0">
                <a:latin typeface="Times New Roman"/>
                <a:cs typeface="Times New Roman"/>
              </a:rPr>
              <a:t>a</a:t>
            </a:r>
            <a:r>
              <a:rPr sz="2200" dirty="0">
                <a:latin typeface="Times New Roman"/>
                <a:cs typeface="Times New Roman"/>
              </a:rPr>
              <a:t>nd	h</a:t>
            </a:r>
            <a:r>
              <a:rPr sz="2200" spc="-5" dirty="0">
                <a:latin typeface="Times New Roman"/>
                <a:cs typeface="Times New Roman"/>
              </a:rPr>
              <a:t>a</a:t>
            </a:r>
            <a:r>
              <a:rPr sz="2200" dirty="0">
                <a:latin typeface="Times New Roman"/>
                <a:cs typeface="Times New Roman"/>
              </a:rPr>
              <a:t>s	the	prop</a:t>
            </a:r>
            <a:r>
              <a:rPr sz="2200" spc="-5" dirty="0">
                <a:latin typeface="Times New Roman"/>
                <a:cs typeface="Times New Roman"/>
              </a:rPr>
              <a:t>e</a:t>
            </a:r>
            <a:r>
              <a:rPr sz="2200" dirty="0">
                <a:latin typeface="Times New Roman"/>
                <a:cs typeface="Times New Roman"/>
              </a:rPr>
              <a:t>rty	of  </a:t>
            </a:r>
            <a:r>
              <a:rPr sz="2200" spc="-5" dirty="0">
                <a:latin typeface="Times New Roman"/>
                <a:cs typeface="Times New Roman"/>
              </a:rPr>
              <a:t>identification.</a:t>
            </a:r>
            <a:endParaRPr sz="2200">
              <a:latin typeface="Times New Roman"/>
              <a:cs typeface="Times New Roman"/>
            </a:endParaRPr>
          </a:p>
          <a:p>
            <a:pPr marL="355600" marR="5080" indent="-342900">
              <a:lnSpc>
                <a:spcPct val="148200"/>
              </a:lnSpc>
              <a:spcBef>
                <a:spcPts val="1080"/>
              </a:spcBef>
              <a:buAutoNum type="arabicPeriod"/>
              <a:tabLst>
                <a:tab pos="354965" algn="l"/>
                <a:tab pos="355600" algn="l"/>
              </a:tabLst>
            </a:pPr>
            <a:r>
              <a:rPr sz="2200" spc="-5" dirty="0">
                <a:latin typeface="Times New Roman"/>
                <a:cs typeface="Times New Roman"/>
              </a:rPr>
              <a:t>Ordinal</a:t>
            </a:r>
            <a:r>
              <a:rPr sz="2200" spc="15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data</a:t>
            </a:r>
            <a:r>
              <a:rPr sz="2200" spc="15" dirty="0">
                <a:latin typeface="Times New Roman"/>
                <a:cs typeface="Times New Roman"/>
              </a:rPr>
              <a:t> </a:t>
            </a:r>
            <a:r>
              <a:rPr sz="2200" dirty="0">
                <a:latin typeface="Times New Roman"/>
                <a:cs typeface="Times New Roman"/>
              </a:rPr>
              <a:t>is</a:t>
            </a:r>
            <a:r>
              <a:rPr sz="2200" spc="10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quantitative</a:t>
            </a:r>
            <a:r>
              <a:rPr sz="2200" spc="20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data</a:t>
            </a:r>
            <a:r>
              <a:rPr sz="2200" spc="15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which</a:t>
            </a:r>
            <a:r>
              <a:rPr sz="2200" spc="15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have</a:t>
            </a:r>
            <a:r>
              <a:rPr sz="2200" spc="15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naturally</a:t>
            </a:r>
            <a:r>
              <a:rPr sz="2200" spc="20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occurring</a:t>
            </a:r>
            <a:r>
              <a:rPr sz="2200" spc="15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orders</a:t>
            </a:r>
            <a:r>
              <a:rPr sz="2200" spc="10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and</a:t>
            </a:r>
            <a:r>
              <a:rPr sz="2200" spc="20" dirty="0">
                <a:latin typeface="Times New Roman"/>
                <a:cs typeface="Times New Roman"/>
              </a:rPr>
              <a:t> </a:t>
            </a:r>
            <a:r>
              <a:rPr sz="2200" dirty="0">
                <a:latin typeface="Times New Roman"/>
                <a:cs typeface="Times New Roman"/>
              </a:rPr>
              <a:t>the</a:t>
            </a:r>
            <a:r>
              <a:rPr sz="2200" spc="15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difference </a:t>
            </a:r>
            <a:r>
              <a:rPr sz="2200" spc="-535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between </a:t>
            </a:r>
            <a:r>
              <a:rPr sz="2200" dirty="0">
                <a:latin typeface="Times New Roman"/>
                <a:cs typeface="Times New Roman"/>
              </a:rPr>
              <a:t>is</a:t>
            </a:r>
            <a:r>
              <a:rPr sz="2200" spc="-10" dirty="0">
                <a:latin typeface="Times New Roman"/>
                <a:cs typeface="Times New Roman"/>
              </a:rPr>
              <a:t> </a:t>
            </a:r>
            <a:r>
              <a:rPr sz="2200" spc="-5" dirty="0">
                <a:latin typeface="Times New Roman"/>
                <a:cs typeface="Times New Roman"/>
              </a:rPr>
              <a:t>unknown.</a:t>
            </a:r>
            <a:endParaRPr sz="2200">
              <a:latin typeface="Times New Roman"/>
              <a:cs typeface="Times New Roman"/>
            </a:endParaRPr>
          </a:p>
          <a:p>
            <a:pPr marL="355600" marR="598170" indent="-342900">
              <a:lnSpc>
                <a:spcPct val="148200"/>
              </a:lnSpc>
              <a:spcBef>
                <a:spcPts val="1080"/>
              </a:spcBef>
              <a:buAutoNum type="arabicPeriod"/>
              <a:tabLst>
                <a:tab pos="354965" algn="l"/>
                <a:tab pos="355600" algn="l"/>
              </a:tabLst>
            </a:pPr>
            <a:r>
              <a:rPr sz="2200" spc="-20" dirty="0">
                <a:latin typeface="Times New Roman"/>
                <a:cs typeface="Times New Roman"/>
              </a:rPr>
              <a:t>Graphical presentation </a:t>
            </a:r>
            <a:r>
              <a:rPr sz="2200" spc="-10" dirty="0">
                <a:latin typeface="Times New Roman"/>
                <a:cs typeface="Times New Roman"/>
              </a:rPr>
              <a:t>of </a:t>
            </a:r>
            <a:r>
              <a:rPr sz="2200" spc="-20" dirty="0">
                <a:latin typeface="Times New Roman"/>
                <a:cs typeface="Times New Roman"/>
              </a:rPr>
              <a:t>quantitative </a:t>
            </a:r>
            <a:r>
              <a:rPr sz="2200" spc="-15" dirty="0">
                <a:latin typeface="Times New Roman"/>
                <a:cs typeface="Times New Roman"/>
              </a:rPr>
              <a:t>data </a:t>
            </a:r>
            <a:r>
              <a:rPr sz="2200" spc="-20" dirty="0">
                <a:latin typeface="Times New Roman"/>
                <a:cs typeface="Times New Roman"/>
              </a:rPr>
              <a:t>includes </a:t>
            </a:r>
            <a:r>
              <a:rPr sz="2200" spc="-15" dirty="0">
                <a:latin typeface="Times New Roman"/>
                <a:cs typeface="Times New Roman"/>
              </a:rPr>
              <a:t>bar </a:t>
            </a:r>
            <a:r>
              <a:rPr sz="2200" spc="-20" dirty="0">
                <a:latin typeface="Times New Roman"/>
                <a:cs typeface="Times New Roman"/>
              </a:rPr>
              <a:t>charts, histograms, </a:t>
            </a:r>
            <a:r>
              <a:rPr sz="2200" spc="-15" dirty="0">
                <a:latin typeface="Times New Roman"/>
                <a:cs typeface="Times New Roman"/>
              </a:rPr>
              <a:t>tables </a:t>
            </a:r>
            <a:r>
              <a:rPr sz="2200" spc="-20" dirty="0">
                <a:latin typeface="Times New Roman"/>
                <a:cs typeface="Times New Roman"/>
              </a:rPr>
              <a:t>and </a:t>
            </a:r>
            <a:r>
              <a:rPr sz="2200" spc="-535" dirty="0">
                <a:latin typeface="Times New Roman"/>
                <a:cs typeface="Times New Roman"/>
              </a:rPr>
              <a:t> </a:t>
            </a:r>
            <a:r>
              <a:rPr sz="2200" spc="-20" dirty="0">
                <a:latin typeface="Times New Roman"/>
                <a:cs typeface="Times New Roman"/>
              </a:rPr>
              <a:t>scatterplots.</a:t>
            </a:r>
            <a:endParaRPr sz="2200">
              <a:latin typeface="Times New Roman"/>
              <a:cs typeface="Times New Roman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1142026" y="546100"/>
            <a:ext cx="29591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" dirty="0">
                <a:solidFill>
                  <a:srgbClr val="1F2C8F"/>
                </a:solidFill>
                <a:latin typeface="Arial Black"/>
                <a:cs typeface="Arial Black"/>
              </a:rPr>
              <a:t>28</a:t>
            </a:r>
            <a:endParaRPr sz="160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0"/>
            <a:ext cx="12192000" cy="6447790"/>
            <a:chOff x="0" y="0"/>
            <a:chExt cx="12192000" cy="6447790"/>
          </a:xfrm>
        </p:grpSpPr>
        <p:sp>
          <p:nvSpPr>
            <p:cNvPr id="3" name="object 3"/>
            <p:cNvSpPr/>
            <p:nvPr/>
          </p:nvSpPr>
          <p:spPr>
            <a:xfrm>
              <a:off x="0" y="0"/>
              <a:ext cx="12192000" cy="3467100"/>
            </a:xfrm>
            <a:custGeom>
              <a:avLst/>
              <a:gdLst/>
              <a:ahLst/>
              <a:cxnLst/>
              <a:rect l="l" t="t" r="r" b="b"/>
              <a:pathLst>
                <a:path w="12192000" h="3467100">
                  <a:moveTo>
                    <a:pt x="0" y="3467100"/>
                  </a:moveTo>
                  <a:lnTo>
                    <a:pt x="0" y="0"/>
                  </a:lnTo>
                  <a:lnTo>
                    <a:pt x="12191998" y="0"/>
                  </a:lnTo>
                  <a:lnTo>
                    <a:pt x="12191998" y="3467100"/>
                  </a:lnTo>
                  <a:lnTo>
                    <a:pt x="0" y="3467100"/>
                  </a:lnTo>
                  <a:close/>
                </a:path>
              </a:pathLst>
            </a:custGeom>
            <a:solidFill>
              <a:srgbClr val="AAC3E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" name="object 4"/>
            <p:cNvSpPr/>
            <p:nvPr/>
          </p:nvSpPr>
          <p:spPr>
            <a:xfrm>
              <a:off x="443345" y="420493"/>
              <a:ext cx="11305540" cy="6026785"/>
            </a:xfrm>
            <a:custGeom>
              <a:avLst/>
              <a:gdLst/>
              <a:ahLst/>
              <a:cxnLst/>
              <a:rect l="l" t="t" r="r" b="b"/>
              <a:pathLst>
                <a:path w="11305540" h="6026785">
                  <a:moveTo>
                    <a:pt x="11305308" y="0"/>
                  </a:moveTo>
                  <a:lnTo>
                    <a:pt x="0" y="0"/>
                  </a:lnTo>
                  <a:lnTo>
                    <a:pt x="0" y="6026726"/>
                  </a:lnTo>
                  <a:lnTo>
                    <a:pt x="11305308" y="6026726"/>
                  </a:lnTo>
                  <a:lnTo>
                    <a:pt x="11305308" y="0"/>
                  </a:lnTo>
                  <a:close/>
                </a:path>
              </a:pathLst>
            </a:custGeom>
            <a:solidFill>
              <a:srgbClr val="FDFA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5204219" y="1405635"/>
            <a:ext cx="1932305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spc="-10" dirty="0">
                <a:solidFill>
                  <a:srgbClr val="000000"/>
                </a:solidFill>
                <a:latin typeface="Arial"/>
                <a:cs typeface="Arial"/>
              </a:rPr>
              <a:t>REFERENCES</a:t>
            </a:r>
            <a:endParaRPr sz="2200">
              <a:latin typeface="Arial"/>
              <a:cs typeface="Arial"/>
            </a:endParaRPr>
          </a:p>
        </p:txBody>
      </p:sp>
      <p:sp>
        <p:nvSpPr>
          <p:cNvPr id="6" name="object 6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0020" marR="5080">
              <a:lnSpc>
                <a:spcPct val="153300"/>
              </a:lnSpc>
              <a:spcBef>
                <a:spcPts val="100"/>
              </a:spcBef>
              <a:tabLst>
                <a:tab pos="1019175" algn="l"/>
                <a:tab pos="1464945" algn="l"/>
                <a:tab pos="2437765" algn="l"/>
                <a:tab pos="2883535" algn="l"/>
                <a:tab pos="3665854" algn="l"/>
                <a:tab pos="3997325" algn="l"/>
                <a:tab pos="4944745" algn="l"/>
                <a:tab pos="5314315" algn="l"/>
                <a:tab pos="5995035" algn="l"/>
                <a:tab pos="6402705" algn="l"/>
                <a:tab pos="7426325" algn="l"/>
                <a:tab pos="7738745" algn="l"/>
                <a:tab pos="8528685" algn="l"/>
                <a:tab pos="8936355" algn="l"/>
                <a:tab pos="9242425" algn="l"/>
                <a:tab pos="10266045" algn="l"/>
              </a:tabLst>
            </a:pPr>
            <a:r>
              <a:rPr dirty="0"/>
              <a:t>A</a:t>
            </a:r>
            <a:r>
              <a:rPr spc="-5" dirty="0"/>
              <a:t>j</a:t>
            </a:r>
            <a:r>
              <a:rPr dirty="0"/>
              <a:t>uoga,	</a:t>
            </a:r>
            <a:r>
              <a:rPr spc="-5" dirty="0"/>
              <a:t>M</a:t>
            </a:r>
            <a:r>
              <a:rPr dirty="0"/>
              <a:t>.,	Echaune,	</a:t>
            </a:r>
            <a:r>
              <a:rPr spc="-5" dirty="0"/>
              <a:t>M</a:t>
            </a:r>
            <a:r>
              <a:rPr dirty="0"/>
              <a:t>.,	</a:t>
            </a:r>
            <a:r>
              <a:rPr spc="-5" dirty="0"/>
              <a:t>M</a:t>
            </a:r>
            <a:r>
              <a:rPr dirty="0"/>
              <a:t>a</a:t>
            </a:r>
            <a:r>
              <a:rPr spc="-5" dirty="0"/>
              <a:t>i</a:t>
            </a:r>
            <a:r>
              <a:rPr dirty="0"/>
              <a:t>yo,	</a:t>
            </a:r>
            <a:r>
              <a:rPr spc="-5" dirty="0"/>
              <a:t>J</a:t>
            </a:r>
            <a:r>
              <a:rPr dirty="0"/>
              <a:t>.,	</a:t>
            </a:r>
            <a:r>
              <a:rPr spc="-5" dirty="0"/>
              <a:t>M</a:t>
            </a:r>
            <a:r>
              <a:rPr dirty="0"/>
              <a:t>wang</a:t>
            </a:r>
            <a:r>
              <a:rPr spc="-5" dirty="0"/>
              <a:t>i</a:t>
            </a:r>
            <a:r>
              <a:rPr dirty="0"/>
              <a:t>,	</a:t>
            </a:r>
            <a:r>
              <a:rPr spc="-5" dirty="0"/>
              <a:t>S</a:t>
            </a:r>
            <a:r>
              <a:rPr dirty="0"/>
              <a:t>.,	Odek,	A.,	K</a:t>
            </a:r>
            <a:r>
              <a:rPr spc="-5" dirty="0"/>
              <a:t>i</a:t>
            </a:r>
            <a:r>
              <a:rPr dirty="0"/>
              <a:t>pkene</a:t>
            </a:r>
            <a:r>
              <a:rPr spc="-5" dirty="0"/>
              <a:t>i</a:t>
            </a:r>
            <a:r>
              <a:rPr dirty="0"/>
              <a:t>,	</a:t>
            </a:r>
            <a:r>
              <a:rPr spc="-5" dirty="0"/>
              <a:t>S</a:t>
            </a:r>
            <a:r>
              <a:rPr dirty="0"/>
              <a:t>.	</a:t>
            </a:r>
            <a:r>
              <a:rPr spc="-165" dirty="0"/>
              <a:t>A</a:t>
            </a:r>
            <a:r>
              <a:rPr dirty="0"/>
              <a:t>wou</a:t>
            </a:r>
            <a:r>
              <a:rPr spc="-75" dirty="0"/>
              <a:t>r</a:t>
            </a:r>
            <a:r>
              <a:rPr dirty="0"/>
              <a:t>,	D.,	&amp;	And</a:t>
            </a:r>
            <a:r>
              <a:rPr spc="-5" dirty="0"/>
              <a:t>i</a:t>
            </a:r>
            <a:r>
              <a:rPr dirty="0"/>
              <a:t>e</a:t>
            </a:r>
            <a:r>
              <a:rPr spc="-5" dirty="0"/>
              <a:t>m</a:t>
            </a:r>
            <a:r>
              <a:rPr dirty="0"/>
              <a:t>a,	N.  (2023). </a:t>
            </a:r>
            <a:r>
              <a:rPr i="1" spc="-5" dirty="0">
                <a:latin typeface="Times New Roman"/>
                <a:cs typeface="Times New Roman"/>
              </a:rPr>
              <a:t>Social</a:t>
            </a:r>
            <a:r>
              <a:rPr i="1" dirty="0">
                <a:latin typeface="Times New Roman"/>
                <a:cs typeface="Times New Roman"/>
              </a:rPr>
              <a:t> </a:t>
            </a:r>
            <a:r>
              <a:rPr i="1" spc="-5" dirty="0">
                <a:latin typeface="Times New Roman"/>
                <a:cs typeface="Times New Roman"/>
              </a:rPr>
              <a:t>Science</a:t>
            </a:r>
            <a:r>
              <a:rPr i="1" dirty="0">
                <a:latin typeface="Times New Roman"/>
                <a:cs typeface="Times New Roman"/>
              </a:rPr>
              <a:t> </a:t>
            </a:r>
            <a:r>
              <a:rPr i="1" spc="-5" dirty="0">
                <a:latin typeface="Times New Roman"/>
                <a:cs typeface="Times New Roman"/>
              </a:rPr>
              <a:t>in</a:t>
            </a:r>
            <a:r>
              <a:rPr i="1" dirty="0">
                <a:latin typeface="Times New Roman"/>
                <a:cs typeface="Times New Roman"/>
              </a:rPr>
              <a:t> </a:t>
            </a:r>
            <a:r>
              <a:rPr i="1" spc="-5" dirty="0">
                <a:latin typeface="Times New Roman"/>
                <a:cs typeface="Times New Roman"/>
              </a:rPr>
              <a:t>the</a:t>
            </a:r>
            <a:r>
              <a:rPr i="1" dirty="0">
                <a:latin typeface="Times New Roman"/>
                <a:cs typeface="Times New Roman"/>
              </a:rPr>
              <a:t> </a:t>
            </a:r>
            <a:r>
              <a:rPr i="1" spc="-5" dirty="0">
                <a:latin typeface="Times New Roman"/>
                <a:cs typeface="Times New Roman"/>
              </a:rPr>
              <a:t>New Era.</a:t>
            </a:r>
            <a:r>
              <a:rPr i="1" spc="-100" dirty="0">
                <a:latin typeface="Times New Roman"/>
                <a:cs typeface="Times New Roman"/>
              </a:rPr>
              <a:t> </a:t>
            </a:r>
            <a:r>
              <a:rPr dirty="0"/>
              <a:t>Aura </a:t>
            </a:r>
            <a:r>
              <a:rPr spc="-5" dirty="0"/>
              <a:t>Publishers.</a:t>
            </a:r>
          </a:p>
          <a:p>
            <a:pPr marL="160020" marR="5080">
              <a:lnSpc>
                <a:spcPct val="152200"/>
              </a:lnSpc>
              <a:spcBef>
                <a:spcPts val="910"/>
              </a:spcBef>
            </a:pPr>
            <a:r>
              <a:rPr dirty="0"/>
              <a:t>Orodho,</a:t>
            </a:r>
            <a:r>
              <a:rPr spc="235" dirty="0"/>
              <a:t> </a:t>
            </a:r>
            <a:r>
              <a:rPr spc="-5" dirty="0"/>
              <a:t>J.</a:t>
            </a:r>
            <a:r>
              <a:rPr spc="235" dirty="0"/>
              <a:t> </a:t>
            </a:r>
            <a:r>
              <a:rPr dirty="0"/>
              <a:t>A.</a:t>
            </a:r>
            <a:r>
              <a:rPr spc="240" dirty="0"/>
              <a:t> </a:t>
            </a:r>
            <a:r>
              <a:rPr dirty="0"/>
              <a:t>(2009).</a:t>
            </a:r>
            <a:r>
              <a:rPr spc="235" dirty="0"/>
              <a:t> </a:t>
            </a:r>
            <a:r>
              <a:rPr spc="-15" dirty="0"/>
              <a:t>Techniques</a:t>
            </a:r>
            <a:r>
              <a:rPr spc="235" dirty="0"/>
              <a:t> </a:t>
            </a:r>
            <a:r>
              <a:rPr dirty="0"/>
              <a:t>of</a:t>
            </a:r>
            <a:r>
              <a:rPr spc="240" dirty="0"/>
              <a:t> </a:t>
            </a:r>
            <a:r>
              <a:rPr spc="-5" dirty="0"/>
              <a:t>writing</a:t>
            </a:r>
            <a:r>
              <a:rPr spc="235" dirty="0"/>
              <a:t> </a:t>
            </a:r>
            <a:r>
              <a:rPr dirty="0"/>
              <a:t>research</a:t>
            </a:r>
            <a:r>
              <a:rPr spc="240" dirty="0"/>
              <a:t> </a:t>
            </a:r>
            <a:r>
              <a:rPr spc="-5" dirty="0"/>
              <a:t>proposals</a:t>
            </a:r>
            <a:r>
              <a:rPr spc="229" dirty="0"/>
              <a:t> </a:t>
            </a:r>
            <a:r>
              <a:rPr dirty="0"/>
              <a:t>and</a:t>
            </a:r>
            <a:r>
              <a:rPr spc="235" dirty="0"/>
              <a:t> </a:t>
            </a:r>
            <a:r>
              <a:rPr spc="-5" dirty="0"/>
              <a:t>reports</a:t>
            </a:r>
            <a:r>
              <a:rPr spc="235" dirty="0"/>
              <a:t> </a:t>
            </a:r>
            <a:r>
              <a:rPr spc="-5" dirty="0"/>
              <a:t>in</a:t>
            </a:r>
            <a:r>
              <a:rPr spc="235" dirty="0"/>
              <a:t> </a:t>
            </a:r>
            <a:r>
              <a:rPr spc="-5" dirty="0"/>
              <a:t>education</a:t>
            </a:r>
            <a:r>
              <a:rPr spc="235" dirty="0"/>
              <a:t> </a:t>
            </a:r>
            <a:r>
              <a:rPr dirty="0"/>
              <a:t>and</a:t>
            </a:r>
            <a:r>
              <a:rPr spc="240" dirty="0"/>
              <a:t> </a:t>
            </a:r>
            <a:r>
              <a:rPr spc="-5" dirty="0"/>
              <a:t>social</a:t>
            </a:r>
            <a:r>
              <a:rPr spc="235" dirty="0"/>
              <a:t> </a:t>
            </a:r>
            <a:r>
              <a:rPr spc="-5" dirty="0"/>
              <a:t>sciences. </a:t>
            </a:r>
            <a:r>
              <a:rPr spc="-434" dirty="0"/>
              <a:t> </a:t>
            </a:r>
            <a:r>
              <a:rPr spc="-5" dirty="0"/>
              <a:t>Nairobi.</a:t>
            </a:r>
            <a:r>
              <a:rPr dirty="0"/>
              <a:t> </a:t>
            </a:r>
            <a:r>
              <a:rPr spc="-5" dirty="0"/>
              <a:t>Kanezja</a:t>
            </a:r>
            <a:r>
              <a:rPr dirty="0"/>
              <a:t> </a:t>
            </a:r>
            <a:r>
              <a:rPr spc="-5" dirty="0"/>
              <a:t>publishers.</a:t>
            </a:r>
          </a:p>
          <a:p>
            <a:pPr marL="160020" marR="1032510">
              <a:lnSpc>
                <a:spcPct val="150600"/>
              </a:lnSpc>
              <a:spcBef>
                <a:spcPts val="950"/>
              </a:spcBef>
            </a:pPr>
            <a:r>
              <a:rPr spc="-5" dirty="0"/>
              <a:t>StudySmarter</a:t>
            </a:r>
            <a:r>
              <a:rPr dirty="0"/>
              <a:t> (2024). </a:t>
            </a:r>
            <a:r>
              <a:rPr i="1" spc="-10" dirty="0">
                <a:latin typeface="Times New Roman"/>
                <a:cs typeface="Times New Roman"/>
              </a:rPr>
              <a:t>Presentation</a:t>
            </a:r>
            <a:r>
              <a:rPr i="1" dirty="0">
                <a:latin typeface="Times New Roman"/>
                <a:cs typeface="Times New Roman"/>
              </a:rPr>
              <a:t> of</a:t>
            </a:r>
            <a:r>
              <a:rPr i="1" spc="-5" dirty="0">
                <a:latin typeface="Times New Roman"/>
                <a:cs typeface="Times New Roman"/>
              </a:rPr>
              <a:t> Quantitative</a:t>
            </a:r>
            <a:r>
              <a:rPr i="1" dirty="0">
                <a:latin typeface="Times New Roman"/>
                <a:cs typeface="Times New Roman"/>
              </a:rPr>
              <a:t> </a:t>
            </a:r>
            <a:r>
              <a:rPr i="1" spc="-5" dirty="0">
                <a:latin typeface="Times New Roman"/>
                <a:cs typeface="Times New Roman"/>
              </a:rPr>
              <a:t>Data. </a:t>
            </a:r>
            <a:r>
              <a:rPr i="1" dirty="0">
                <a:latin typeface="Times New Roman"/>
                <a:cs typeface="Times New Roman"/>
              </a:rPr>
              <a:t> </a:t>
            </a:r>
            <a:r>
              <a:rPr u="sng" spc="-5" dirty="0">
                <a:uFill>
                  <a:solidFill>
                    <a:srgbClr val="000000"/>
                  </a:solidFill>
                </a:uFill>
              </a:rPr>
              <a:t>https://</a:t>
            </a:r>
            <a:r>
              <a:rPr u="sng" spc="-5" dirty="0">
                <a:uFill>
                  <a:solidFill>
                    <a:srgbClr val="000000"/>
                  </a:solidFill>
                </a:uFill>
                <a:hlinkClick r:id="rId2"/>
              </a:rPr>
              <a:t>www.studysmarter.co.uk/explanations/psychology/data-handling-and-analysis/presentation-of- </a:t>
            </a:r>
            <a:r>
              <a:rPr spc="-434" dirty="0"/>
              <a:t> </a:t>
            </a:r>
            <a:r>
              <a:rPr u="sng" spc="-5" dirty="0">
                <a:uFill>
                  <a:solidFill>
                    <a:srgbClr val="000000"/>
                  </a:solidFill>
                </a:uFill>
              </a:rPr>
              <a:t>quantitative-data</a:t>
            </a:r>
          </a:p>
        </p:txBody>
      </p:sp>
      <p:sp>
        <p:nvSpPr>
          <p:cNvPr id="7" name="object 7"/>
          <p:cNvSpPr txBox="1"/>
          <p:nvPr/>
        </p:nvSpPr>
        <p:spPr>
          <a:xfrm>
            <a:off x="11142026" y="546100"/>
            <a:ext cx="295910" cy="2692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600" spc="-5" dirty="0">
                <a:solidFill>
                  <a:srgbClr val="1F2C8F"/>
                </a:solidFill>
                <a:latin typeface="Arial Black"/>
                <a:cs typeface="Arial Black"/>
              </a:rPr>
              <a:t>29</a:t>
            </a:r>
            <a:endParaRPr sz="160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993141" y="2599435"/>
            <a:ext cx="5141595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6000" b="0" spc="-5" dirty="0">
                <a:latin typeface="Arial Black"/>
                <a:cs typeface="Arial Black"/>
              </a:rPr>
              <a:t>THANK</a:t>
            </a:r>
            <a:r>
              <a:rPr sz="6000" b="0" spc="-95" dirty="0">
                <a:latin typeface="Arial Black"/>
                <a:cs typeface="Arial Black"/>
              </a:rPr>
              <a:t> </a:t>
            </a:r>
            <a:r>
              <a:rPr sz="6000" b="0" spc="-125" dirty="0">
                <a:latin typeface="Arial Black"/>
                <a:cs typeface="Arial Black"/>
              </a:rPr>
              <a:t>YOU</a:t>
            </a:r>
            <a:endParaRPr sz="6000">
              <a:latin typeface="Arial Black"/>
              <a:cs typeface="Arial Black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00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273</TotalTime>
  <Words>3066</Words>
  <Application>Microsoft Macintosh PowerPoint</Application>
  <PresentationFormat>Widescreen</PresentationFormat>
  <Paragraphs>143</Paragraphs>
  <Slides>30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7" baseType="lpstr">
      <vt:lpstr>Arial</vt:lpstr>
      <vt:lpstr>Arial Black</vt:lpstr>
      <vt:lpstr>Arial MT</vt:lpstr>
      <vt:lpstr>Calibri</vt:lpstr>
      <vt:lpstr>Symbol</vt:lpstr>
      <vt:lpstr>Times New Roman</vt:lpstr>
      <vt:lpstr>Office Theme</vt:lpstr>
      <vt:lpstr>COMMUNICATION</vt:lpstr>
      <vt:lpstr>TOPIC INTRODUCTION</vt:lpstr>
      <vt:lpstr>INTENDED LEARNING OBJECTIVES</vt:lpstr>
      <vt:lpstr>DATA ANALYSIS IN QUANTITATIVE RESEARCH</vt:lpstr>
      <vt:lpstr>PowerPoint Presentation</vt:lpstr>
      <vt:lpstr>PowerPoint Presentation</vt:lpstr>
      <vt:lpstr>SCALES OF MEASUREMENT</vt:lpstr>
      <vt:lpstr>EXAMPLE 1</vt:lpstr>
      <vt:lpstr>HOW TO ANALYZE NOMINAL DATA</vt:lpstr>
      <vt:lpstr>PowerPoint Presentation</vt:lpstr>
      <vt:lpstr>ORDINAL SCALE</vt:lpstr>
      <vt:lpstr>PowerPoint Presentation</vt:lpstr>
      <vt:lpstr>HOW TO ANALYZE ORDINAL DATA</vt:lpstr>
      <vt:lpstr>PowerPoint Presentation</vt:lpstr>
      <vt:lpstr>In a survey to establish the level of satisfaction of consumers of a product Z,  respondents were asked a question “how satisfied are you with our product’?  The responses to this question can be provided on say a five-point Likert scale  where; 1= Totally Satisfied, 2= Satisfied, 3=Neutral, 4=Dissatisfied and  5=Totally Dissatisfied.</vt:lpstr>
      <vt:lpstr>PowerPoint Presentation</vt:lpstr>
      <vt:lpstr>INTERVAL SCALE</vt:lpstr>
      <vt:lpstr>PowerPoint Presentation</vt:lpstr>
      <vt:lpstr>PowerPoint Presentation</vt:lpstr>
      <vt:lpstr>PowerPoint Presentation</vt:lpstr>
      <vt:lpstr>Inferential Statistics</vt:lpstr>
      <vt:lpstr>Regression Tests</vt:lpstr>
      <vt:lpstr>PowerPoint Presentation</vt:lpstr>
      <vt:lpstr>Techniques for analyzing ratio data</vt:lpstr>
      <vt:lpstr>PowerPoint Presentation</vt:lpstr>
      <vt:lpstr>PowerPoint Presentation</vt:lpstr>
      <vt:lpstr>PowerPoint Presentation</vt:lpstr>
      <vt:lpstr>SUMMARY</vt:lpstr>
      <vt:lpstr>REFERENCES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COMMUNICATION</dc:title>
  <cp:lastModifiedBy>susan.w.mwangi@outlook.com</cp:lastModifiedBy>
  <cp:revision>1</cp:revision>
  <dcterms:created xsi:type="dcterms:W3CDTF">2024-11-11T13:19:30Z</dcterms:created>
  <dcterms:modified xsi:type="dcterms:W3CDTF">2024-11-11T17:53:21Z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2024-11-11T00:00:00Z</vt:filetime>
  </property>
  <property fmtid="{D5CDD505-2E9C-101B-9397-08002B2CF9AE}" pid="3" name="LastSaved">
    <vt:filetime>2024-11-11T00:00:00Z</vt:filetime>
  </property>
</Properties>
</file>