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8" r:id="rId5"/>
    <p:sldId id="269" r:id="rId6"/>
    <p:sldId id="278" r:id="rId7"/>
    <p:sldId id="280" r:id="rId8"/>
    <p:sldId id="281" r:id="rId9"/>
    <p:sldId id="282" r:id="rId10"/>
    <p:sldId id="283" r:id="rId11"/>
    <p:sldId id="279" r:id="rId12"/>
    <p:sldId id="271" r:id="rId13"/>
    <p:sldId id="258" r:id="rId14"/>
    <p:sldId id="262" r:id="rId15"/>
    <p:sldId id="266" r:id="rId16"/>
    <p:sldId id="267" r:id="rId17"/>
    <p:sldId id="264" r:id="rId18"/>
    <p:sldId id="273" r:id="rId19"/>
    <p:sldId id="274" r:id="rId20"/>
    <p:sldId id="275" r:id="rId21"/>
    <p:sldId id="276" r:id="rId22"/>
    <p:sldId id="284" r:id="rId23"/>
    <p:sldId id="285" r:id="rId24"/>
    <p:sldId id="286" r:id="rId25"/>
    <p:sldId id="287" r:id="rId26"/>
    <p:sldId id="277" r:id="rId27"/>
    <p:sldId id="289" r:id="rId28"/>
    <p:sldId id="290" r:id="rId29"/>
    <p:sldId id="291" r:id="rId30"/>
    <p:sldId id="292" r:id="rId31"/>
    <p:sldId id="293" r:id="rId32"/>
    <p:sldId id="295" r:id="rId33"/>
    <p:sldId id="294" r:id="rId34"/>
    <p:sldId id="265" r:id="rId35"/>
    <p:sldId id="288" r:id="rId36"/>
    <p:sldId id="272" r:id="rId37"/>
    <p:sldId id="260" r:id="rId38"/>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4580"/>
  </p:normalViewPr>
  <p:slideViewPr>
    <p:cSldViewPr snapToGrid="0">
      <p:cViewPr>
        <p:scale>
          <a:sx n="139" d="100"/>
          <a:sy n="139" d="100"/>
        </p:scale>
        <p:origin x="-736" y="-3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9F604-E056-24C4-3CFA-88EC722FAF9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0A15081C-F4B7-34D4-4C6E-075644D945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0955EBDA-48A8-B841-E926-9E09E9832CE2}"/>
              </a:ext>
            </a:extLst>
          </p:cNvPr>
          <p:cNvSpPr>
            <a:spLocks noGrp="1"/>
          </p:cNvSpPr>
          <p:nvPr>
            <p:ph type="dt" sz="half" idx="10"/>
          </p:nvPr>
        </p:nvSpPr>
        <p:spPr/>
        <p:txBody>
          <a:bodyPr/>
          <a:lstStyle/>
          <a:p>
            <a:fld id="{5AB33F1F-15BD-4A12-890F-BA5DE6337354}" type="datetimeFigureOut">
              <a:rPr lang="en-KE" smtClean="0"/>
              <a:t>10/11/2024</a:t>
            </a:fld>
            <a:endParaRPr lang="en-KE"/>
          </a:p>
        </p:txBody>
      </p:sp>
      <p:sp>
        <p:nvSpPr>
          <p:cNvPr id="5" name="Footer Placeholder 4">
            <a:extLst>
              <a:ext uri="{FF2B5EF4-FFF2-40B4-BE49-F238E27FC236}">
                <a16:creationId xmlns:a16="http://schemas.microsoft.com/office/drawing/2014/main" id="{46F3C311-E4CB-CC79-5A4D-24754D656827}"/>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A3B878CC-583E-855E-761F-D17345018662}"/>
              </a:ext>
            </a:extLst>
          </p:cNvPr>
          <p:cNvSpPr>
            <a:spLocks noGrp="1"/>
          </p:cNvSpPr>
          <p:nvPr>
            <p:ph type="sldNum" sz="quarter" idx="12"/>
          </p:nvPr>
        </p:nvSpPr>
        <p:spPr/>
        <p:txBody>
          <a:bodyPr/>
          <a:lstStyle/>
          <a:p>
            <a:fld id="{D88FDAA2-9705-4DBD-8A85-E7A0839D8364}" type="slidenum">
              <a:rPr lang="en-KE" smtClean="0"/>
              <a:t>‹#›</a:t>
            </a:fld>
            <a:endParaRPr lang="en-KE"/>
          </a:p>
        </p:txBody>
      </p:sp>
    </p:spTree>
    <p:extLst>
      <p:ext uri="{BB962C8B-B14F-4D97-AF65-F5344CB8AC3E}">
        <p14:creationId xmlns:p14="http://schemas.microsoft.com/office/powerpoint/2010/main" val="3125564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BE8EB-CE9A-2A6F-E947-A3E4B30A7101}"/>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EB41DCA3-47E3-18AF-CF5F-0D64054CB58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2322BE40-5B59-9065-62F6-ABCD84FD6757}"/>
              </a:ext>
            </a:extLst>
          </p:cNvPr>
          <p:cNvSpPr>
            <a:spLocks noGrp="1"/>
          </p:cNvSpPr>
          <p:nvPr>
            <p:ph type="dt" sz="half" idx="10"/>
          </p:nvPr>
        </p:nvSpPr>
        <p:spPr/>
        <p:txBody>
          <a:bodyPr/>
          <a:lstStyle/>
          <a:p>
            <a:fld id="{5AB33F1F-15BD-4A12-890F-BA5DE6337354}" type="datetimeFigureOut">
              <a:rPr lang="en-KE" smtClean="0"/>
              <a:t>10/11/2024</a:t>
            </a:fld>
            <a:endParaRPr lang="en-KE"/>
          </a:p>
        </p:txBody>
      </p:sp>
      <p:sp>
        <p:nvSpPr>
          <p:cNvPr id="5" name="Footer Placeholder 4">
            <a:extLst>
              <a:ext uri="{FF2B5EF4-FFF2-40B4-BE49-F238E27FC236}">
                <a16:creationId xmlns:a16="http://schemas.microsoft.com/office/drawing/2014/main" id="{A467D946-BE61-48A1-D87D-E63CB9145BB8}"/>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6672C000-2F44-44B7-B097-D3CB1D53AC67}"/>
              </a:ext>
            </a:extLst>
          </p:cNvPr>
          <p:cNvSpPr>
            <a:spLocks noGrp="1"/>
          </p:cNvSpPr>
          <p:nvPr>
            <p:ph type="sldNum" sz="quarter" idx="12"/>
          </p:nvPr>
        </p:nvSpPr>
        <p:spPr/>
        <p:txBody>
          <a:bodyPr/>
          <a:lstStyle/>
          <a:p>
            <a:fld id="{D88FDAA2-9705-4DBD-8A85-E7A0839D8364}" type="slidenum">
              <a:rPr lang="en-KE" smtClean="0"/>
              <a:t>‹#›</a:t>
            </a:fld>
            <a:endParaRPr lang="en-KE"/>
          </a:p>
        </p:txBody>
      </p:sp>
    </p:spTree>
    <p:extLst>
      <p:ext uri="{BB962C8B-B14F-4D97-AF65-F5344CB8AC3E}">
        <p14:creationId xmlns:p14="http://schemas.microsoft.com/office/powerpoint/2010/main" val="3162552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F6FA1-D435-D4D3-CD82-5A40829749D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A2E56A4C-33C2-AF89-A212-90CD5BA5AE9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67D41BB-ADBB-6258-ACF1-39155DA3182E}"/>
              </a:ext>
            </a:extLst>
          </p:cNvPr>
          <p:cNvSpPr>
            <a:spLocks noGrp="1"/>
          </p:cNvSpPr>
          <p:nvPr>
            <p:ph type="dt" sz="half" idx="10"/>
          </p:nvPr>
        </p:nvSpPr>
        <p:spPr/>
        <p:txBody>
          <a:bodyPr/>
          <a:lstStyle/>
          <a:p>
            <a:fld id="{5AB33F1F-15BD-4A12-890F-BA5DE6337354}" type="datetimeFigureOut">
              <a:rPr lang="en-KE" smtClean="0"/>
              <a:t>10/11/2024</a:t>
            </a:fld>
            <a:endParaRPr lang="en-KE"/>
          </a:p>
        </p:txBody>
      </p:sp>
      <p:sp>
        <p:nvSpPr>
          <p:cNvPr id="5" name="Footer Placeholder 4">
            <a:extLst>
              <a:ext uri="{FF2B5EF4-FFF2-40B4-BE49-F238E27FC236}">
                <a16:creationId xmlns:a16="http://schemas.microsoft.com/office/drawing/2014/main" id="{127515E5-293B-0591-7303-D554F80B2737}"/>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77170A4D-C566-C63E-3602-038D2A8197F1}"/>
              </a:ext>
            </a:extLst>
          </p:cNvPr>
          <p:cNvSpPr>
            <a:spLocks noGrp="1"/>
          </p:cNvSpPr>
          <p:nvPr>
            <p:ph type="sldNum" sz="quarter" idx="12"/>
          </p:nvPr>
        </p:nvSpPr>
        <p:spPr/>
        <p:txBody>
          <a:bodyPr/>
          <a:lstStyle/>
          <a:p>
            <a:fld id="{D88FDAA2-9705-4DBD-8A85-E7A0839D8364}" type="slidenum">
              <a:rPr lang="en-KE" smtClean="0"/>
              <a:t>‹#›</a:t>
            </a:fld>
            <a:endParaRPr lang="en-KE"/>
          </a:p>
        </p:txBody>
      </p:sp>
    </p:spTree>
    <p:extLst>
      <p:ext uri="{BB962C8B-B14F-4D97-AF65-F5344CB8AC3E}">
        <p14:creationId xmlns:p14="http://schemas.microsoft.com/office/powerpoint/2010/main" val="347198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D9291-2768-875B-AAD6-FDC39E3F314F}"/>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A7FD53A0-E6AC-1D11-8D10-304277765AB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B8C7C836-F3A5-EA2C-ED46-5B2B8044236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C18FFC13-8AAE-1709-1A87-1E10401ABA1D}"/>
              </a:ext>
            </a:extLst>
          </p:cNvPr>
          <p:cNvSpPr>
            <a:spLocks noGrp="1"/>
          </p:cNvSpPr>
          <p:nvPr>
            <p:ph type="dt" sz="half" idx="10"/>
          </p:nvPr>
        </p:nvSpPr>
        <p:spPr/>
        <p:txBody>
          <a:bodyPr/>
          <a:lstStyle/>
          <a:p>
            <a:fld id="{5AB33F1F-15BD-4A12-890F-BA5DE6337354}" type="datetimeFigureOut">
              <a:rPr lang="en-KE" smtClean="0"/>
              <a:t>10/11/2024</a:t>
            </a:fld>
            <a:endParaRPr lang="en-KE"/>
          </a:p>
        </p:txBody>
      </p:sp>
      <p:sp>
        <p:nvSpPr>
          <p:cNvPr id="6" name="Footer Placeholder 5">
            <a:extLst>
              <a:ext uri="{FF2B5EF4-FFF2-40B4-BE49-F238E27FC236}">
                <a16:creationId xmlns:a16="http://schemas.microsoft.com/office/drawing/2014/main" id="{3AFF4DFD-675F-1B1D-9703-A412EBC281B5}"/>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6037E8D1-6466-531F-8DC5-00A3153F7005}"/>
              </a:ext>
            </a:extLst>
          </p:cNvPr>
          <p:cNvSpPr>
            <a:spLocks noGrp="1"/>
          </p:cNvSpPr>
          <p:nvPr>
            <p:ph type="sldNum" sz="quarter" idx="12"/>
          </p:nvPr>
        </p:nvSpPr>
        <p:spPr/>
        <p:txBody>
          <a:bodyPr/>
          <a:lstStyle/>
          <a:p>
            <a:fld id="{D88FDAA2-9705-4DBD-8A85-E7A0839D8364}" type="slidenum">
              <a:rPr lang="en-KE" smtClean="0"/>
              <a:t>‹#›</a:t>
            </a:fld>
            <a:endParaRPr lang="en-KE"/>
          </a:p>
        </p:txBody>
      </p:sp>
    </p:spTree>
    <p:extLst>
      <p:ext uri="{BB962C8B-B14F-4D97-AF65-F5344CB8AC3E}">
        <p14:creationId xmlns:p14="http://schemas.microsoft.com/office/powerpoint/2010/main" val="2318919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65AB3-BA10-4382-D147-F472C8257596}"/>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17858D2F-0F92-18D2-47B3-C21BBED70F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F597355-E77B-074B-23FE-F0F5A2CBAB9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C056A0E6-9DED-2B6C-AE50-C52A9D4115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EFBB932-1B36-23FF-A98C-ABEF0419294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17C2FCA0-65E2-5B3D-1BB1-AAE134F5CF91}"/>
              </a:ext>
            </a:extLst>
          </p:cNvPr>
          <p:cNvSpPr>
            <a:spLocks noGrp="1"/>
          </p:cNvSpPr>
          <p:nvPr>
            <p:ph type="dt" sz="half" idx="10"/>
          </p:nvPr>
        </p:nvSpPr>
        <p:spPr/>
        <p:txBody>
          <a:bodyPr/>
          <a:lstStyle/>
          <a:p>
            <a:fld id="{5AB33F1F-15BD-4A12-890F-BA5DE6337354}" type="datetimeFigureOut">
              <a:rPr lang="en-KE" smtClean="0"/>
              <a:t>10/11/2024</a:t>
            </a:fld>
            <a:endParaRPr lang="en-KE"/>
          </a:p>
        </p:txBody>
      </p:sp>
      <p:sp>
        <p:nvSpPr>
          <p:cNvPr id="8" name="Footer Placeholder 7">
            <a:extLst>
              <a:ext uri="{FF2B5EF4-FFF2-40B4-BE49-F238E27FC236}">
                <a16:creationId xmlns:a16="http://schemas.microsoft.com/office/drawing/2014/main" id="{222F3FB1-8E65-3BD8-B664-956B640190A6}"/>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DC6DDBDC-4FF3-71F4-E142-D1FD21564B2F}"/>
              </a:ext>
            </a:extLst>
          </p:cNvPr>
          <p:cNvSpPr>
            <a:spLocks noGrp="1"/>
          </p:cNvSpPr>
          <p:nvPr>
            <p:ph type="sldNum" sz="quarter" idx="12"/>
          </p:nvPr>
        </p:nvSpPr>
        <p:spPr/>
        <p:txBody>
          <a:bodyPr/>
          <a:lstStyle/>
          <a:p>
            <a:fld id="{D88FDAA2-9705-4DBD-8A85-E7A0839D8364}" type="slidenum">
              <a:rPr lang="en-KE" smtClean="0"/>
              <a:t>‹#›</a:t>
            </a:fld>
            <a:endParaRPr lang="en-KE"/>
          </a:p>
        </p:txBody>
      </p:sp>
    </p:spTree>
    <p:extLst>
      <p:ext uri="{BB962C8B-B14F-4D97-AF65-F5344CB8AC3E}">
        <p14:creationId xmlns:p14="http://schemas.microsoft.com/office/powerpoint/2010/main" val="4033039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F5FB0-4BBB-249F-6764-0327316BB31E}"/>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259DC13C-6575-EA42-8482-371F5C334E53}"/>
              </a:ext>
            </a:extLst>
          </p:cNvPr>
          <p:cNvSpPr>
            <a:spLocks noGrp="1"/>
          </p:cNvSpPr>
          <p:nvPr>
            <p:ph type="dt" sz="half" idx="10"/>
          </p:nvPr>
        </p:nvSpPr>
        <p:spPr/>
        <p:txBody>
          <a:bodyPr/>
          <a:lstStyle/>
          <a:p>
            <a:fld id="{5AB33F1F-15BD-4A12-890F-BA5DE6337354}" type="datetimeFigureOut">
              <a:rPr lang="en-KE" smtClean="0"/>
              <a:t>10/11/2024</a:t>
            </a:fld>
            <a:endParaRPr lang="en-KE"/>
          </a:p>
        </p:txBody>
      </p:sp>
      <p:sp>
        <p:nvSpPr>
          <p:cNvPr id="4" name="Footer Placeholder 3">
            <a:extLst>
              <a:ext uri="{FF2B5EF4-FFF2-40B4-BE49-F238E27FC236}">
                <a16:creationId xmlns:a16="http://schemas.microsoft.com/office/drawing/2014/main" id="{EE87237C-7895-D1C2-9505-F17AB51176ED}"/>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6968F9E3-DC97-5BCB-CEE4-307E1FF126D0}"/>
              </a:ext>
            </a:extLst>
          </p:cNvPr>
          <p:cNvSpPr>
            <a:spLocks noGrp="1"/>
          </p:cNvSpPr>
          <p:nvPr>
            <p:ph type="sldNum" sz="quarter" idx="12"/>
          </p:nvPr>
        </p:nvSpPr>
        <p:spPr/>
        <p:txBody>
          <a:bodyPr/>
          <a:lstStyle/>
          <a:p>
            <a:fld id="{D88FDAA2-9705-4DBD-8A85-E7A0839D8364}" type="slidenum">
              <a:rPr lang="en-KE" smtClean="0"/>
              <a:t>‹#›</a:t>
            </a:fld>
            <a:endParaRPr lang="en-KE"/>
          </a:p>
        </p:txBody>
      </p:sp>
    </p:spTree>
    <p:extLst>
      <p:ext uri="{BB962C8B-B14F-4D97-AF65-F5344CB8AC3E}">
        <p14:creationId xmlns:p14="http://schemas.microsoft.com/office/powerpoint/2010/main" val="4058694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36A444-6F35-2F09-F86D-146A95F15D69}"/>
              </a:ext>
            </a:extLst>
          </p:cNvPr>
          <p:cNvSpPr>
            <a:spLocks noGrp="1"/>
          </p:cNvSpPr>
          <p:nvPr>
            <p:ph type="dt" sz="half" idx="10"/>
          </p:nvPr>
        </p:nvSpPr>
        <p:spPr/>
        <p:txBody>
          <a:bodyPr/>
          <a:lstStyle/>
          <a:p>
            <a:fld id="{5AB33F1F-15BD-4A12-890F-BA5DE6337354}" type="datetimeFigureOut">
              <a:rPr lang="en-KE" smtClean="0"/>
              <a:t>10/11/2024</a:t>
            </a:fld>
            <a:endParaRPr lang="en-KE"/>
          </a:p>
        </p:txBody>
      </p:sp>
      <p:sp>
        <p:nvSpPr>
          <p:cNvPr id="3" name="Footer Placeholder 2">
            <a:extLst>
              <a:ext uri="{FF2B5EF4-FFF2-40B4-BE49-F238E27FC236}">
                <a16:creationId xmlns:a16="http://schemas.microsoft.com/office/drawing/2014/main" id="{65371679-9633-9F31-2986-6ADBB4F300C8}"/>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8789ACB5-0EEE-9351-1985-7048D523D5CE}"/>
              </a:ext>
            </a:extLst>
          </p:cNvPr>
          <p:cNvSpPr>
            <a:spLocks noGrp="1"/>
          </p:cNvSpPr>
          <p:nvPr>
            <p:ph type="sldNum" sz="quarter" idx="12"/>
          </p:nvPr>
        </p:nvSpPr>
        <p:spPr/>
        <p:txBody>
          <a:bodyPr/>
          <a:lstStyle/>
          <a:p>
            <a:fld id="{D88FDAA2-9705-4DBD-8A85-E7A0839D8364}" type="slidenum">
              <a:rPr lang="en-KE" smtClean="0"/>
              <a:t>‹#›</a:t>
            </a:fld>
            <a:endParaRPr lang="en-KE"/>
          </a:p>
        </p:txBody>
      </p:sp>
    </p:spTree>
    <p:extLst>
      <p:ext uri="{BB962C8B-B14F-4D97-AF65-F5344CB8AC3E}">
        <p14:creationId xmlns:p14="http://schemas.microsoft.com/office/powerpoint/2010/main" val="296251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14731-3765-6B77-4911-B590DC8423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DBA650AE-94B6-7D53-FAA3-D838DB3333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DF2D4360-6EE5-D61C-6270-707CCCA5E5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87C50-D84E-6AEF-3FE6-E09687AC1047}"/>
              </a:ext>
            </a:extLst>
          </p:cNvPr>
          <p:cNvSpPr>
            <a:spLocks noGrp="1"/>
          </p:cNvSpPr>
          <p:nvPr>
            <p:ph type="dt" sz="half" idx="10"/>
          </p:nvPr>
        </p:nvSpPr>
        <p:spPr/>
        <p:txBody>
          <a:bodyPr/>
          <a:lstStyle/>
          <a:p>
            <a:fld id="{5AB33F1F-15BD-4A12-890F-BA5DE6337354}" type="datetimeFigureOut">
              <a:rPr lang="en-KE" smtClean="0"/>
              <a:t>10/11/2024</a:t>
            </a:fld>
            <a:endParaRPr lang="en-KE"/>
          </a:p>
        </p:txBody>
      </p:sp>
      <p:sp>
        <p:nvSpPr>
          <p:cNvPr id="6" name="Footer Placeholder 5">
            <a:extLst>
              <a:ext uri="{FF2B5EF4-FFF2-40B4-BE49-F238E27FC236}">
                <a16:creationId xmlns:a16="http://schemas.microsoft.com/office/drawing/2014/main" id="{E6C0FDD7-4FD2-7A24-D4CE-2AA7A89CD4C5}"/>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AEAB7926-25B5-6EA7-0044-66DE3AC97AEE}"/>
              </a:ext>
            </a:extLst>
          </p:cNvPr>
          <p:cNvSpPr>
            <a:spLocks noGrp="1"/>
          </p:cNvSpPr>
          <p:nvPr>
            <p:ph type="sldNum" sz="quarter" idx="12"/>
          </p:nvPr>
        </p:nvSpPr>
        <p:spPr/>
        <p:txBody>
          <a:bodyPr/>
          <a:lstStyle/>
          <a:p>
            <a:fld id="{D88FDAA2-9705-4DBD-8A85-E7A0839D8364}" type="slidenum">
              <a:rPr lang="en-KE" smtClean="0"/>
              <a:t>‹#›</a:t>
            </a:fld>
            <a:endParaRPr lang="en-KE"/>
          </a:p>
        </p:txBody>
      </p:sp>
    </p:spTree>
    <p:extLst>
      <p:ext uri="{BB962C8B-B14F-4D97-AF65-F5344CB8AC3E}">
        <p14:creationId xmlns:p14="http://schemas.microsoft.com/office/powerpoint/2010/main" val="4086630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78980-AF9E-2FDF-52DC-7E43AC888E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360C0CAA-1571-C4E6-FE36-B897D36959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647AE19D-C022-C0C3-1F2D-B876640A4C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F94597-BDFF-ADDF-798C-9E617959EB8C}"/>
              </a:ext>
            </a:extLst>
          </p:cNvPr>
          <p:cNvSpPr>
            <a:spLocks noGrp="1"/>
          </p:cNvSpPr>
          <p:nvPr>
            <p:ph type="dt" sz="half" idx="10"/>
          </p:nvPr>
        </p:nvSpPr>
        <p:spPr/>
        <p:txBody>
          <a:bodyPr/>
          <a:lstStyle/>
          <a:p>
            <a:fld id="{5AB33F1F-15BD-4A12-890F-BA5DE6337354}" type="datetimeFigureOut">
              <a:rPr lang="en-KE" smtClean="0"/>
              <a:t>10/11/2024</a:t>
            </a:fld>
            <a:endParaRPr lang="en-KE"/>
          </a:p>
        </p:txBody>
      </p:sp>
      <p:sp>
        <p:nvSpPr>
          <p:cNvPr id="6" name="Footer Placeholder 5">
            <a:extLst>
              <a:ext uri="{FF2B5EF4-FFF2-40B4-BE49-F238E27FC236}">
                <a16:creationId xmlns:a16="http://schemas.microsoft.com/office/drawing/2014/main" id="{6ADD4789-25A3-3450-0690-5F66752A1779}"/>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3E01D33A-51F6-C6CE-31CE-12031A9E9418}"/>
              </a:ext>
            </a:extLst>
          </p:cNvPr>
          <p:cNvSpPr>
            <a:spLocks noGrp="1"/>
          </p:cNvSpPr>
          <p:nvPr>
            <p:ph type="sldNum" sz="quarter" idx="12"/>
          </p:nvPr>
        </p:nvSpPr>
        <p:spPr/>
        <p:txBody>
          <a:bodyPr/>
          <a:lstStyle/>
          <a:p>
            <a:fld id="{D88FDAA2-9705-4DBD-8A85-E7A0839D8364}" type="slidenum">
              <a:rPr lang="en-KE" smtClean="0"/>
              <a:t>‹#›</a:t>
            </a:fld>
            <a:endParaRPr lang="en-KE"/>
          </a:p>
        </p:txBody>
      </p:sp>
    </p:spTree>
    <p:extLst>
      <p:ext uri="{BB962C8B-B14F-4D97-AF65-F5344CB8AC3E}">
        <p14:creationId xmlns:p14="http://schemas.microsoft.com/office/powerpoint/2010/main" val="2440172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16B69-4632-F79E-9DD8-D70434252FA7}"/>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BEB0A048-8E3B-EC70-CBE4-F9CA44E352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E2A21F2E-586C-4276-6A49-3E947E290BBE}"/>
              </a:ext>
            </a:extLst>
          </p:cNvPr>
          <p:cNvSpPr>
            <a:spLocks noGrp="1"/>
          </p:cNvSpPr>
          <p:nvPr>
            <p:ph type="dt" sz="half" idx="10"/>
          </p:nvPr>
        </p:nvSpPr>
        <p:spPr/>
        <p:txBody>
          <a:bodyPr/>
          <a:lstStyle/>
          <a:p>
            <a:fld id="{5AB33F1F-15BD-4A12-890F-BA5DE6337354}" type="datetimeFigureOut">
              <a:rPr lang="en-KE" smtClean="0"/>
              <a:t>10/11/2024</a:t>
            </a:fld>
            <a:endParaRPr lang="en-KE"/>
          </a:p>
        </p:txBody>
      </p:sp>
      <p:sp>
        <p:nvSpPr>
          <p:cNvPr id="5" name="Footer Placeholder 4">
            <a:extLst>
              <a:ext uri="{FF2B5EF4-FFF2-40B4-BE49-F238E27FC236}">
                <a16:creationId xmlns:a16="http://schemas.microsoft.com/office/drawing/2014/main" id="{0814EF57-5FA1-3300-FB41-0B73DA9B455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9269CC8-43F5-AD25-BBE5-06EF553B28FA}"/>
              </a:ext>
            </a:extLst>
          </p:cNvPr>
          <p:cNvSpPr>
            <a:spLocks noGrp="1"/>
          </p:cNvSpPr>
          <p:nvPr>
            <p:ph type="sldNum" sz="quarter" idx="12"/>
          </p:nvPr>
        </p:nvSpPr>
        <p:spPr/>
        <p:txBody>
          <a:bodyPr/>
          <a:lstStyle/>
          <a:p>
            <a:fld id="{D88FDAA2-9705-4DBD-8A85-E7A0839D8364}" type="slidenum">
              <a:rPr lang="en-KE" smtClean="0"/>
              <a:t>‹#›</a:t>
            </a:fld>
            <a:endParaRPr lang="en-KE"/>
          </a:p>
        </p:txBody>
      </p:sp>
    </p:spTree>
    <p:extLst>
      <p:ext uri="{BB962C8B-B14F-4D97-AF65-F5344CB8AC3E}">
        <p14:creationId xmlns:p14="http://schemas.microsoft.com/office/powerpoint/2010/main" val="892593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68F18C-84F0-8FDE-9013-026A3602566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453900C5-087F-B12B-24AB-7AEFF984118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1FD5CCCD-1939-469F-3753-E2374E672BA1}"/>
              </a:ext>
            </a:extLst>
          </p:cNvPr>
          <p:cNvSpPr>
            <a:spLocks noGrp="1"/>
          </p:cNvSpPr>
          <p:nvPr>
            <p:ph type="dt" sz="half" idx="10"/>
          </p:nvPr>
        </p:nvSpPr>
        <p:spPr/>
        <p:txBody>
          <a:bodyPr/>
          <a:lstStyle/>
          <a:p>
            <a:fld id="{5AB33F1F-15BD-4A12-890F-BA5DE6337354}" type="datetimeFigureOut">
              <a:rPr lang="en-KE" smtClean="0"/>
              <a:t>10/11/2024</a:t>
            </a:fld>
            <a:endParaRPr lang="en-KE"/>
          </a:p>
        </p:txBody>
      </p:sp>
      <p:sp>
        <p:nvSpPr>
          <p:cNvPr id="5" name="Footer Placeholder 4">
            <a:extLst>
              <a:ext uri="{FF2B5EF4-FFF2-40B4-BE49-F238E27FC236}">
                <a16:creationId xmlns:a16="http://schemas.microsoft.com/office/drawing/2014/main" id="{ADC01973-0EDA-812E-3DC0-A7FB84E0A814}"/>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C0F0F9E5-7876-C9FE-C581-6591C01F95DE}"/>
              </a:ext>
            </a:extLst>
          </p:cNvPr>
          <p:cNvSpPr>
            <a:spLocks noGrp="1"/>
          </p:cNvSpPr>
          <p:nvPr>
            <p:ph type="sldNum" sz="quarter" idx="12"/>
          </p:nvPr>
        </p:nvSpPr>
        <p:spPr/>
        <p:txBody>
          <a:bodyPr/>
          <a:lstStyle/>
          <a:p>
            <a:fld id="{D88FDAA2-9705-4DBD-8A85-E7A0839D8364}" type="slidenum">
              <a:rPr lang="en-KE" smtClean="0"/>
              <a:t>‹#›</a:t>
            </a:fld>
            <a:endParaRPr lang="en-KE"/>
          </a:p>
        </p:txBody>
      </p:sp>
    </p:spTree>
    <p:extLst>
      <p:ext uri="{BB962C8B-B14F-4D97-AF65-F5344CB8AC3E}">
        <p14:creationId xmlns:p14="http://schemas.microsoft.com/office/powerpoint/2010/main" val="3463364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4A7919-A998-0AC7-156E-64440D0683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85C26D02-7A90-505B-4D5D-421D379643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CE0EA8E9-C2B2-590C-1485-2086F0734E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AB33F1F-15BD-4A12-890F-BA5DE6337354}" type="datetimeFigureOut">
              <a:rPr lang="en-KE" smtClean="0"/>
              <a:t>10/11/2024</a:t>
            </a:fld>
            <a:endParaRPr lang="en-KE"/>
          </a:p>
        </p:txBody>
      </p:sp>
      <p:sp>
        <p:nvSpPr>
          <p:cNvPr id="5" name="Footer Placeholder 4">
            <a:extLst>
              <a:ext uri="{FF2B5EF4-FFF2-40B4-BE49-F238E27FC236}">
                <a16:creationId xmlns:a16="http://schemas.microsoft.com/office/drawing/2014/main" id="{8C7F09F7-8DE3-6109-BD97-41C6EC5253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KE"/>
          </a:p>
        </p:txBody>
      </p:sp>
      <p:sp>
        <p:nvSpPr>
          <p:cNvPr id="6" name="Slide Number Placeholder 5">
            <a:extLst>
              <a:ext uri="{FF2B5EF4-FFF2-40B4-BE49-F238E27FC236}">
                <a16:creationId xmlns:a16="http://schemas.microsoft.com/office/drawing/2014/main" id="{635743F6-0455-1289-70E1-10183C9107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88FDAA2-9705-4DBD-8A85-E7A0839D8364}" type="slidenum">
              <a:rPr lang="en-KE" smtClean="0"/>
              <a:t>‹#›</a:t>
            </a:fld>
            <a:endParaRPr lang="en-KE"/>
          </a:p>
        </p:txBody>
      </p:sp>
    </p:spTree>
    <p:extLst>
      <p:ext uri="{BB962C8B-B14F-4D97-AF65-F5344CB8AC3E}">
        <p14:creationId xmlns:p14="http://schemas.microsoft.com/office/powerpoint/2010/main" val="3931078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3" name="Freeform: Shape 12">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6" name="Freeform: Shape 15">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Freeform: Shape 19">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Shape 20">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Shape 21">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sp>
        <p:nvSpPr>
          <p:cNvPr id="2" name="Title 1">
            <a:extLst>
              <a:ext uri="{FF2B5EF4-FFF2-40B4-BE49-F238E27FC236}">
                <a16:creationId xmlns:a16="http://schemas.microsoft.com/office/drawing/2014/main" id="{8DB219DC-E729-1EE4-59A0-57A84897134A}"/>
              </a:ext>
            </a:extLst>
          </p:cNvPr>
          <p:cNvSpPr>
            <a:spLocks noGrp="1"/>
          </p:cNvSpPr>
          <p:nvPr>
            <p:ph type="ctrTitle"/>
          </p:nvPr>
        </p:nvSpPr>
        <p:spPr>
          <a:xfrm>
            <a:off x="2123090" y="588579"/>
            <a:ext cx="7767144" cy="3026980"/>
          </a:xfrm>
        </p:spPr>
        <p:txBody>
          <a:bodyPr anchor="b">
            <a:normAutofit fontScale="90000"/>
          </a:bodyPr>
          <a:lstStyle/>
          <a:p>
            <a:br>
              <a:rPr lang="en-KE" sz="5400" b="0" dirty="0">
                <a:latin typeface="Calibri" panose="020F0502020204030204" pitchFamily="34" charset="0"/>
                <a:cs typeface="Calibri" panose="020F0502020204030204" pitchFamily="34" charset="0"/>
              </a:rPr>
            </a:br>
            <a:br>
              <a:rPr lang="en-KE" sz="5400" b="0" dirty="0">
                <a:latin typeface="Calibri" panose="020F0502020204030204" pitchFamily="34" charset="0"/>
                <a:cs typeface="Calibri" panose="020F0502020204030204" pitchFamily="34" charset="0"/>
              </a:rPr>
            </a:br>
            <a:br>
              <a:rPr lang="en-KE" sz="5400" b="0" dirty="0">
                <a:latin typeface="Calibri" panose="020F0502020204030204" pitchFamily="34" charset="0"/>
                <a:cs typeface="Calibri" panose="020F0502020204030204" pitchFamily="34" charset="0"/>
              </a:rPr>
            </a:br>
            <a:br>
              <a:rPr lang="en-KE" sz="5400" b="0" dirty="0"/>
            </a:br>
            <a:br>
              <a:rPr lang="en-KE" sz="5400" b="0" dirty="0"/>
            </a:br>
            <a:br>
              <a:rPr lang="en-KE" sz="5400" b="0" dirty="0"/>
            </a:br>
            <a:br>
              <a:rPr lang="en-KE" sz="5400" b="0" dirty="0"/>
            </a:br>
            <a:br>
              <a:rPr lang="en-KE" sz="5400" b="0" dirty="0"/>
            </a:br>
            <a:br>
              <a:rPr lang="en-KE" sz="5400" b="0" dirty="0"/>
            </a:br>
            <a:br>
              <a:rPr lang="en-KE" sz="5400" b="0" dirty="0"/>
            </a:br>
            <a:br>
              <a:rPr lang="en-KE" sz="5400" b="0" dirty="0"/>
            </a:br>
            <a:br>
              <a:rPr lang="en-KE" sz="5400" b="0" dirty="0"/>
            </a:br>
            <a:br>
              <a:rPr lang="en-KE" sz="5400" b="0" dirty="0"/>
            </a:br>
            <a:r>
              <a:rPr lang="en-KE" b="1" dirty="0">
                <a:latin typeface="Calibri" panose="020F0502020204030204" pitchFamily="34" charset="0"/>
                <a:cs typeface="Calibri" panose="020F0502020204030204" pitchFamily="34" charset="0"/>
              </a:rPr>
              <a:t>COMMUNICATION RESEARCH</a:t>
            </a:r>
            <a:br>
              <a:rPr lang="en-KE" sz="5400" b="1" dirty="0"/>
            </a:br>
            <a:r>
              <a:rPr lang="en-KE" sz="4000" b="1" dirty="0">
                <a:latin typeface="Calibri" panose="020F0502020204030204" pitchFamily="34" charset="0"/>
                <a:cs typeface="Calibri" panose="020F0502020204030204" pitchFamily="34" charset="0"/>
              </a:rPr>
              <a:t>WEEK 13: RESEARCH REPORT WRITING</a:t>
            </a:r>
            <a:endParaRPr lang="en-KE" sz="4000" b="1" dirty="0">
              <a:solidFill>
                <a:schemeClr val="tx2"/>
              </a:solidFill>
            </a:endParaRPr>
          </a:p>
        </p:txBody>
      </p:sp>
      <p:sp>
        <p:nvSpPr>
          <p:cNvPr id="3" name="Subtitle 2">
            <a:extLst>
              <a:ext uri="{FF2B5EF4-FFF2-40B4-BE49-F238E27FC236}">
                <a16:creationId xmlns:a16="http://schemas.microsoft.com/office/drawing/2014/main" id="{8BA5116D-D352-7232-0902-834B436A9B6F}"/>
              </a:ext>
            </a:extLst>
          </p:cNvPr>
          <p:cNvSpPr>
            <a:spLocks noGrp="1"/>
          </p:cNvSpPr>
          <p:nvPr>
            <p:ph type="subTitle" idx="1"/>
          </p:nvPr>
        </p:nvSpPr>
        <p:spPr>
          <a:xfrm>
            <a:off x="3502135" y="3689132"/>
            <a:ext cx="5188034" cy="1576552"/>
          </a:xfrm>
        </p:spPr>
        <p:txBody>
          <a:bodyPr>
            <a:normAutofit/>
          </a:bodyPr>
          <a:lstStyle/>
          <a:p>
            <a:r>
              <a:rPr lang="en-KE" sz="3600" b="1" dirty="0">
                <a:latin typeface="Calibri" panose="020F0502020204030204" pitchFamily="34" charset="0"/>
                <a:cs typeface="Calibri" panose="020F0502020204030204" pitchFamily="34" charset="0"/>
              </a:rPr>
              <a:t>DR. SUSAN MWANGI</a:t>
            </a:r>
            <a:br>
              <a:rPr lang="en-KE" sz="3600" b="1" dirty="0">
                <a:latin typeface="Calibri" panose="020F0502020204030204" pitchFamily="34" charset="0"/>
                <a:cs typeface="Calibri" panose="020F0502020204030204" pitchFamily="34" charset="0"/>
              </a:rPr>
            </a:br>
            <a:r>
              <a:rPr lang="en-KE" sz="3600" b="1" dirty="0">
                <a:latin typeface="Calibri" panose="020F0502020204030204" pitchFamily="34" charset="0"/>
                <a:cs typeface="Calibri" panose="020F0502020204030204" pitchFamily="34" charset="0"/>
              </a:rPr>
              <a:t>ST. PAUL’S UNIVERSITY</a:t>
            </a:r>
            <a:br>
              <a:rPr lang="en-KE" sz="2400" b="0" dirty="0">
                <a:latin typeface="Calibri" panose="020F0502020204030204" pitchFamily="34" charset="0"/>
                <a:cs typeface="Calibri" panose="020F0502020204030204" pitchFamily="34" charset="0"/>
              </a:rPr>
            </a:br>
            <a:endParaRPr lang="en-KE" dirty="0">
              <a:solidFill>
                <a:schemeClr val="tx2"/>
              </a:solidFill>
            </a:endParaRPr>
          </a:p>
        </p:txBody>
      </p:sp>
      <p:grpSp>
        <p:nvGrpSpPr>
          <p:cNvPr id="24" name="Group 23">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25" name="Freeform: Shape 24">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8" name="Freeform: Shape 27">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 name="Group 29">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31" name="Freeform: Shape 30">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4" name="Freeform: Shape 33">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Rectangle 1">
            <a:extLst>
              <a:ext uri="{FF2B5EF4-FFF2-40B4-BE49-F238E27FC236}">
                <a16:creationId xmlns:a16="http://schemas.microsoft.com/office/drawing/2014/main" id="{05D7DA3B-7DDC-F379-A677-AA4B5925C9E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KE"/>
          </a:p>
        </p:txBody>
      </p:sp>
    </p:spTree>
    <p:extLst>
      <p:ext uri="{BB962C8B-B14F-4D97-AF65-F5344CB8AC3E}">
        <p14:creationId xmlns:p14="http://schemas.microsoft.com/office/powerpoint/2010/main" val="607529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A3C7DEA-BCC2-4295-8850-147993296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289949D-B9F6-468A-86FE-2694DC5AE7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CBE3A2D1-BE56-1665-8B97-DFF45A32F008}"/>
              </a:ext>
            </a:extLst>
          </p:cNvPr>
          <p:cNvSpPr>
            <a:spLocks noGrp="1"/>
          </p:cNvSpPr>
          <p:nvPr>
            <p:ph type="title"/>
          </p:nvPr>
        </p:nvSpPr>
        <p:spPr>
          <a:xfrm>
            <a:off x="1179226" y="1216152"/>
            <a:ext cx="9833548" cy="1078991"/>
          </a:xfrm>
        </p:spPr>
        <p:txBody>
          <a:bodyPr anchor="b">
            <a:normAutofit fontScale="90000"/>
          </a:bodyPr>
          <a:lstStyle/>
          <a:p>
            <a:br>
              <a:rPr lang="en-KE"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KE"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KE"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KE"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Topic Introduction</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sz="3600" dirty="0">
              <a:solidFill>
                <a:schemeClr val="tx2"/>
              </a:solidFill>
            </a:endParaRPr>
          </a:p>
        </p:txBody>
      </p:sp>
      <p:grpSp>
        <p:nvGrpSpPr>
          <p:cNvPr id="12" name="Group 11">
            <a:extLst>
              <a:ext uri="{FF2B5EF4-FFF2-40B4-BE49-F238E27FC236}">
                <a16:creationId xmlns:a16="http://schemas.microsoft.com/office/drawing/2014/main" id="{E4DF0958-0C87-4C28-9554-2FADC788C2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DEC53B48-7B73-49D1-A6FD-9DBF5141E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DEDDC41-2C98-4AF1-A0EA-AEEC34827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2208F20-F93C-4530-8370-FC7818BAB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52F51E0-B50B-43EA-B6AC-C16BD29C3E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38FD8B5-DA9C-57D2-E7BE-EB495B8F4016}"/>
              </a:ext>
            </a:extLst>
          </p:cNvPr>
          <p:cNvSpPr>
            <a:spLocks noGrp="1"/>
          </p:cNvSpPr>
          <p:nvPr>
            <p:ph idx="1"/>
          </p:nvPr>
        </p:nvSpPr>
        <p:spPr>
          <a:xfrm>
            <a:off x="1179226" y="2295144"/>
            <a:ext cx="9833548" cy="3699755"/>
          </a:xfrm>
        </p:spPr>
        <p:txBody>
          <a:bodyPr anchor="ctr">
            <a:normAutofit lnSpcReduction="10000"/>
          </a:bodyPr>
          <a:lstStyle/>
          <a:p>
            <a:pPr>
              <a:lnSpc>
                <a:spcPct val="150000"/>
              </a:lnSpc>
              <a:spcBef>
                <a:spcPts val="0"/>
              </a:spcBef>
            </a:pPr>
            <a:r>
              <a:rPr lang="en-US" sz="2000" dirty="0">
                <a:effectLst/>
                <a:latin typeface="Times New Roman" panose="02020603050405020304" pitchFamily="18" charset="0"/>
                <a:ea typeface="Aldine401 BT"/>
                <a:cs typeface="Times New Roman" panose="02020603050405020304" pitchFamily="18" charset="0"/>
              </a:rPr>
              <a:t>The main focus of this lesson is to learn how to write a research report, and how to compile a list of references and to provide in-text citations. </a:t>
            </a:r>
          </a:p>
          <a:p>
            <a:pPr>
              <a:lnSpc>
                <a:spcPct val="150000"/>
              </a:lnSpc>
              <a:spcBef>
                <a:spcPts val="0"/>
              </a:spcBef>
            </a:pPr>
            <a:r>
              <a:rPr lang="en-US" sz="2000" dirty="0">
                <a:effectLst/>
                <a:latin typeface="Times New Roman" panose="02020603050405020304" pitchFamily="18" charset="0"/>
                <a:ea typeface="Aldine401 BT"/>
                <a:cs typeface="Times New Roman" panose="02020603050405020304" pitchFamily="18" charset="0"/>
              </a:rPr>
              <a:t>After addressing all the issues concerning the research process, we shall now discuss how to write the research report and some of the details that you need to pay attention to. </a:t>
            </a:r>
          </a:p>
          <a:p>
            <a:pPr>
              <a:lnSpc>
                <a:spcPct val="150000"/>
              </a:lnSpc>
              <a:spcBef>
                <a:spcPts val="0"/>
              </a:spcBef>
            </a:pPr>
            <a:r>
              <a:rPr lang="en-US" sz="2000" dirty="0">
                <a:effectLst/>
                <a:latin typeface="Times New Roman" panose="02020603050405020304" pitchFamily="18" charset="0"/>
                <a:ea typeface="Aldine401 BT"/>
                <a:cs typeface="Times New Roman" panose="02020603050405020304" pitchFamily="18" charset="0"/>
              </a:rPr>
              <a:t>As discussed in previous lessons the research process is systematic and scientific and comprises of various steps that a researcher must undertake, right from identifying the research problem to collecting and </a:t>
            </a:r>
            <a:r>
              <a:rPr lang="en-US" sz="2000" dirty="0" err="1">
                <a:effectLst/>
                <a:latin typeface="Times New Roman" panose="02020603050405020304" pitchFamily="18" charset="0"/>
                <a:ea typeface="Aldine401 BT"/>
                <a:cs typeface="Times New Roman" panose="02020603050405020304" pitchFamily="18" charset="0"/>
              </a:rPr>
              <a:t>analysing</a:t>
            </a:r>
            <a:r>
              <a:rPr lang="en-US" sz="2000" dirty="0">
                <a:effectLst/>
                <a:latin typeface="Times New Roman" panose="02020603050405020304" pitchFamily="18" charset="0"/>
                <a:ea typeface="Aldine401 BT"/>
                <a:cs typeface="Times New Roman" panose="02020603050405020304" pitchFamily="18" charset="0"/>
              </a:rPr>
              <a:t> the data and finally to writing the research report.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spTree>
    <p:extLst>
      <p:ext uri="{BB962C8B-B14F-4D97-AF65-F5344CB8AC3E}">
        <p14:creationId xmlns:p14="http://schemas.microsoft.com/office/powerpoint/2010/main" val="3409566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72FFDC-7ECB-6588-75F0-C2CF791D43E0}"/>
              </a:ext>
            </a:extLst>
          </p:cNvPr>
          <p:cNvSpPr>
            <a:spLocks noGrp="1"/>
          </p:cNvSpPr>
          <p:nvPr>
            <p:ph type="title"/>
          </p:nvPr>
        </p:nvSpPr>
        <p:spPr>
          <a:xfrm>
            <a:off x="2624328" y="991261"/>
            <a:ext cx="6336792" cy="1837349"/>
          </a:xfrm>
        </p:spPr>
        <p:txBody>
          <a:bodyPr anchor="b">
            <a:normAutofit/>
          </a:bodyPr>
          <a:lstStyle/>
          <a:p>
            <a:pPr algn="ctr"/>
            <a:r>
              <a:rPr lang="en-US" sz="3200" b="1" dirty="0">
                <a:solidFill>
                  <a:srgbClr val="000000"/>
                </a:solidFill>
                <a:effectLst/>
                <a:latin typeface="Arial" panose="020B0604020202020204" pitchFamily="34" charset="0"/>
                <a:ea typeface="Times New Roman" panose="02020603050405020304" pitchFamily="18" charset="0"/>
              </a:rPr>
              <a:t>Intended </a:t>
            </a:r>
            <a:r>
              <a:rPr lang="en-KE" sz="3200" b="1" dirty="0">
                <a:solidFill>
                  <a:srgbClr val="000000"/>
                </a:solidFill>
                <a:effectLst/>
                <a:latin typeface="Arial" panose="020B0604020202020204" pitchFamily="34" charset="0"/>
                <a:ea typeface="Times New Roman" panose="02020603050405020304" pitchFamily="18" charset="0"/>
              </a:rPr>
              <a:t>Learning Objectives</a:t>
            </a:r>
            <a:r>
              <a:rPr lang="en-KE" sz="3200" dirty="0">
                <a:effectLst/>
              </a:rPr>
              <a:t> </a:t>
            </a:r>
            <a:endParaRPr lang="en-KE" sz="3200" dirty="0">
              <a:solidFill>
                <a:schemeClr val="tx2"/>
              </a:solidFill>
            </a:endParaRPr>
          </a:p>
        </p:txBody>
      </p:sp>
      <p:grpSp>
        <p:nvGrpSpPr>
          <p:cNvPr id="10" name="Group 9">
            <a:extLst>
              <a:ext uri="{FF2B5EF4-FFF2-40B4-BE49-F238E27FC236}">
                <a16:creationId xmlns:a16="http://schemas.microsoft.com/office/drawing/2014/main" id="{5C3921CD-DDE5-4B57-8FDF-B37ADE4EDA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1219" y="3985"/>
            <a:ext cx="9747620" cy="6858000"/>
            <a:chOff x="1318434" y="36937"/>
            <a:chExt cx="9747620" cy="6858000"/>
          </a:xfrm>
        </p:grpSpPr>
        <p:sp>
          <p:nvSpPr>
            <p:cNvPr id="11" name="Freeform: Shape 10">
              <a:extLst>
                <a:ext uri="{FF2B5EF4-FFF2-40B4-BE49-F238E27FC236}">
                  <a16:creationId xmlns:a16="http://schemas.microsoft.com/office/drawing/2014/main" id="{A4CBEDF6-7B5F-471F-AF99-301A23748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Shape 11">
              <a:extLst>
                <a:ext uri="{FF2B5EF4-FFF2-40B4-BE49-F238E27FC236}">
                  <a16:creationId xmlns:a16="http://schemas.microsoft.com/office/drawing/2014/main" id="{1D43DB10-4F84-47C2-8170-CB9EED8667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accent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9F35C7A0-1526-4D97-BCD8-91B3576E3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1009574A-38B7-43A8-A925-1FB54C6B1A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Shape 14">
              <a:extLst>
                <a:ext uri="{FF2B5EF4-FFF2-40B4-BE49-F238E27FC236}">
                  <a16:creationId xmlns:a16="http://schemas.microsoft.com/office/drawing/2014/main" id="{EA3AAA50-DE22-4E5D-9064-A37786C590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3" name="Content Placeholder 2">
            <a:extLst>
              <a:ext uri="{FF2B5EF4-FFF2-40B4-BE49-F238E27FC236}">
                <a16:creationId xmlns:a16="http://schemas.microsoft.com/office/drawing/2014/main" id="{556B0D8E-04AF-6968-FA95-F2FB50E81E4C}"/>
              </a:ext>
            </a:extLst>
          </p:cNvPr>
          <p:cNvSpPr>
            <a:spLocks noGrp="1"/>
          </p:cNvSpPr>
          <p:nvPr>
            <p:ph idx="1"/>
          </p:nvPr>
        </p:nvSpPr>
        <p:spPr>
          <a:xfrm>
            <a:off x="2523744" y="2980944"/>
            <a:ext cx="6675120" cy="2761488"/>
          </a:xfrm>
        </p:spPr>
        <p:txBody>
          <a:bodyPr anchor="t">
            <a:normAutofit/>
          </a:bodyPr>
          <a:lstStyle/>
          <a:p>
            <a:pPr marL="0" indent="0">
              <a:lnSpc>
                <a:spcPct val="150000"/>
              </a:lnSpc>
              <a:buNone/>
            </a:pPr>
            <a:r>
              <a:rPr lang="en-KE" sz="2200" dirty="0">
                <a:solidFill>
                  <a:srgbClr val="000000"/>
                </a:solidFill>
                <a:effectLst/>
                <a:latin typeface="Times New Roman" panose="02020603050405020304" pitchFamily="18" charset="0"/>
                <a:ea typeface="Times New Roman" panose="02020603050405020304" pitchFamily="18" charset="0"/>
              </a:rPr>
              <a:t>By the end of th</a:t>
            </a:r>
            <a:r>
              <a:rPr lang="en-US" sz="2200" dirty="0">
                <a:solidFill>
                  <a:srgbClr val="000000"/>
                </a:solidFill>
                <a:effectLst/>
                <a:latin typeface="Times New Roman" panose="02020603050405020304" pitchFamily="18" charset="0"/>
                <a:ea typeface="Times New Roman" panose="02020603050405020304" pitchFamily="18" charset="0"/>
              </a:rPr>
              <a:t>is</a:t>
            </a:r>
            <a:r>
              <a:rPr lang="en-KE" sz="2200" dirty="0">
                <a:solidFill>
                  <a:srgbClr val="000000"/>
                </a:solidFill>
                <a:effectLst/>
                <a:latin typeface="Times New Roman" panose="02020603050405020304" pitchFamily="18" charset="0"/>
                <a:ea typeface="Times New Roman" panose="02020603050405020304" pitchFamily="18" charset="0"/>
              </a:rPr>
              <a:t> lesson, </a:t>
            </a:r>
            <a:r>
              <a:rPr lang="en-US" sz="2200" dirty="0">
                <a:solidFill>
                  <a:srgbClr val="000000"/>
                </a:solidFill>
                <a:effectLst/>
                <a:latin typeface="Times New Roman" panose="02020603050405020304" pitchFamily="18" charset="0"/>
                <a:ea typeface="Times New Roman" panose="02020603050405020304" pitchFamily="18" charset="0"/>
              </a:rPr>
              <a:t>you</a:t>
            </a:r>
            <a:r>
              <a:rPr lang="en-KE" sz="2200" dirty="0">
                <a:solidFill>
                  <a:srgbClr val="000000"/>
                </a:solidFill>
                <a:effectLst/>
                <a:latin typeface="Times New Roman" panose="02020603050405020304" pitchFamily="18" charset="0"/>
                <a:ea typeface="Times New Roman" panose="02020603050405020304" pitchFamily="18" charset="0"/>
              </a:rPr>
              <a:t> will be able to:</a:t>
            </a:r>
            <a:endParaRPr lang="en-KE" sz="2200" dirty="0">
              <a:effectLst/>
              <a:latin typeface="Times New Roman" panose="02020603050405020304" pitchFamily="18" charset="0"/>
              <a:ea typeface="Times New Roman" panose="02020603050405020304" pitchFamily="18" charset="0"/>
            </a:endParaRPr>
          </a:p>
          <a:p>
            <a:pPr marL="342900" lvl="0" indent="-342900" algn="just">
              <a:lnSpc>
                <a:spcPct val="130000"/>
              </a:lnSpc>
              <a:spcBef>
                <a:spcPts val="600"/>
              </a:spcBef>
              <a:spcAft>
                <a:spcPts val="600"/>
              </a:spcAft>
              <a:buFont typeface="Symbol" pitchFamily="2" charset="2"/>
              <a:buChar char=""/>
            </a:pPr>
            <a:r>
              <a:rPr lang="en-US" sz="2200" dirty="0">
                <a:solidFill>
                  <a:srgbClr val="000000"/>
                </a:solidFill>
                <a:effectLst/>
                <a:latin typeface="Times New Roman" panose="02020603050405020304" pitchFamily="18" charset="0"/>
                <a:ea typeface="Aldine401 BT"/>
                <a:cs typeface="Times New Roman" panose="02020603050405020304" pitchFamily="18" charset="0"/>
              </a:rPr>
              <a:t>Write different sections of the research report</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30000"/>
              </a:lnSpc>
              <a:spcBef>
                <a:spcPts val="600"/>
              </a:spcBef>
              <a:spcAft>
                <a:spcPts val="600"/>
              </a:spcAft>
              <a:buFont typeface="Symbol" pitchFamily="2" charset="2"/>
              <a:buChar char=""/>
            </a:pPr>
            <a:r>
              <a:rPr lang="en-US" sz="2200" dirty="0">
                <a:solidFill>
                  <a:srgbClr val="000000"/>
                </a:solidFill>
                <a:effectLst/>
                <a:latin typeface="Times New Roman" panose="02020603050405020304" pitchFamily="18" charset="0"/>
                <a:ea typeface="Aldine401 BT"/>
                <a:cs typeface="Times New Roman" panose="02020603050405020304" pitchFamily="18" charset="0"/>
              </a:rPr>
              <a:t>Compile the reference list in APA Referencing Style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30000"/>
              </a:lnSpc>
              <a:spcBef>
                <a:spcPts val="600"/>
              </a:spcBef>
              <a:spcAft>
                <a:spcPts val="600"/>
              </a:spcAft>
              <a:buFont typeface="Symbol" pitchFamily="2" charset="2"/>
              <a:buChar char=""/>
            </a:pPr>
            <a:r>
              <a:rPr lang="en-US" sz="2200" dirty="0">
                <a:solidFill>
                  <a:srgbClr val="000000"/>
                </a:solidFill>
                <a:effectLst/>
                <a:latin typeface="Times New Roman" panose="02020603050405020304" pitchFamily="18" charset="0"/>
                <a:ea typeface="Aldine401 BT"/>
                <a:cs typeface="Times New Roman" panose="02020603050405020304" pitchFamily="18" charset="0"/>
              </a:rPr>
              <a:t>Format in-text citations in APA Referencing Style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000" dirty="0">
              <a:solidFill>
                <a:schemeClr val="tx2"/>
              </a:solidFill>
            </a:endParaRPr>
          </a:p>
        </p:txBody>
      </p:sp>
    </p:spTree>
    <p:extLst>
      <p:ext uri="{BB962C8B-B14F-4D97-AF65-F5344CB8AC3E}">
        <p14:creationId xmlns:p14="http://schemas.microsoft.com/office/powerpoint/2010/main" val="1010990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A3C7DEA-BCC2-4295-8850-147993296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289949D-B9F6-468A-86FE-2694DC5AE7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CBE3A2D1-BE56-1665-8B97-DFF45A32F008}"/>
              </a:ext>
            </a:extLst>
          </p:cNvPr>
          <p:cNvSpPr>
            <a:spLocks noGrp="1"/>
          </p:cNvSpPr>
          <p:nvPr>
            <p:ph type="title"/>
          </p:nvPr>
        </p:nvSpPr>
        <p:spPr>
          <a:xfrm>
            <a:off x="1179226" y="1289305"/>
            <a:ext cx="9833548" cy="896920"/>
          </a:xfrm>
        </p:spPr>
        <p:txBody>
          <a:bodyPr anchor="b">
            <a:normAutofit/>
          </a:bodyPr>
          <a:lstStyle/>
          <a:p>
            <a:r>
              <a:rPr lang="en-KE" sz="3200" b="1" dirty="0">
                <a:solidFill>
                  <a:srgbClr val="000000"/>
                </a:solidFill>
                <a:effectLst/>
                <a:latin typeface="Arial" panose="020B0604020202020204" pitchFamily="34" charset="0"/>
                <a:ea typeface="Times New Roman" panose="02020603050405020304" pitchFamily="18" charset="0"/>
              </a:rPr>
              <a:t>What is a Research </a:t>
            </a:r>
            <a:r>
              <a:rPr lang="en-US" sz="3200" b="1" dirty="0">
                <a:solidFill>
                  <a:srgbClr val="000000"/>
                </a:solidFill>
                <a:effectLst/>
                <a:latin typeface="Arial" panose="020B0604020202020204" pitchFamily="34" charset="0"/>
                <a:ea typeface="Times New Roman" panose="02020603050405020304" pitchFamily="18" charset="0"/>
              </a:rPr>
              <a:t>Report</a:t>
            </a:r>
            <a:r>
              <a:rPr lang="en-KE" sz="3200" b="1" dirty="0">
                <a:solidFill>
                  <a:srgbClr val="000000"/>
                </a:solidFill>
                <a:effectLst/>
                <a:latin typeface="Arial" panose="020B0604020202020204" pitchFamily="34" charset="0"/>
                <a:ea typeface="Times New Roman" panose="02020603050405020304" pitchFamily="18" charset="0"/>
              </a:rPr>
              <a:t>? </a:t>
            </a:r>
            <a:endParaRPr lang="en-KE" sz="3200" dirty="0">
              <a:solidFill>
                <a:schemeClr val="tx2"/>
              </a:solidFill>
            </a:endParaRPr>
          </a:p>
        </p:txBody>
      </p:sp>
      <p:grpSp>
        <p:nvGrpSpPr>
          <p:cNvPr id="12" name="Group 11">
            <a:extLst>
              <a:ext uri="{FF2B5EF4-FFF2-40B4-BE49-F238E27FC236}">
                <a16:creationId xmlns:a16="http://schemas.microsoft.com/office/drawing/2014/main" id="{E4DF0958-0C87-4C28-9554-2FADC788C2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DEC53B48-7B73-49D1-A6FD-9DBF5141E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DEDDC41-2C98-4AF1-A0EA-AEEC34827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2208F20-F93C-4530-8370-FC7818BAB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52F51E0-B50B-43EA-B6AC-C16BD29C3E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38FD8B5-DA9C-57D2-E7BE-EB495B8F4016}"/>
              </a:ext>
            </a:extLst>
          </p:cNvPr>
          <p:cNvSpPr>
            <a:spLocks noGrp="1"/>
          </p:cNvSpPr>
          <p:nvPr>
            <p:ph idx="1"/>
          </p:nvPr>
        </p:nvSpPr>
        <p:spPr>
          <a:xfrm>
            <a:off x="1179226" y="2560319"/>
            <a:ext cx="9833548" cy="3434579"/>
          </a:xfrm>
        </p:spPr>
        <p:txBody>
          <a:bodyPr anchor="ctr">
            <a:normAutofit lnSpcReduction="10000"/>
          </a:bodyPr>
          <a:lstStyle/>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 research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report or a research </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paper is a writing assignment that is longer than an essay and one that requires some form of research to be carried out.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It may take various forms such as research projects, term papers, project papers, dissertations and theses. The main difference between these forms of writing is the length of the paper and the amount of detail required.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Nevertheless, some of these terms are more or less synonymous. For example, while some institutions may refer to a final term project as a term paper, others refer to it as a project paper and some simply refer to it as a research paper or research project.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spTree>
    <p:extLst>
      <p:ext uri="{BB962C8B-B14F-4D97-AF65-F5344CB8AC3E}">
        <p14:creationId xmlns:p14="http://schemas.microsoft.com/office/powerpoint/2010/main" val="2813545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A3C7DEA-BCC2-4295-8850-147993296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289949D-B9F6-468A-86FE-2694DC5AE7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E4DF0958-0C87-4C28-9554-2FADC788C2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DEC53B48-7B73-49D1-A6FD-9DBF5141E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DEDDC41-2C98-4AF1-A0EA-AEEC34827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2208F20-F93C-4530-8370-FC7818BAB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52F51E0-B50B-43EA-B6AC-C16BD29C3E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38FD8B5-DA9C-57D2-E7BE-EB495B8F4016}"/>
              </a:ext>
            </a:extLst>
          </p:cNvPr>
          <p:cNvSpPr>
            <a:spLocks noGrp="1"/>
          </p:cNvSpPr>
          <p:nvPr>
            <p:ph idx="1"/>
          </p:nvPr>
        </p:nvSpPr>
        <p:spPr>
          <a:xfrm>
            <a:off x="1179226" y="1664208"/>
            <a:ext cx="9833548" cy="4330691"/>
          </a:xfrm>
        </p:spPr>
        <p:txBody>
          <a:bodyPr anchor="ctr">
            <a:normAutofit fontScale="85000" lnSpcReduction="20000"/>
          </a:bodyPr>
          <a:lstStyle/>
          <a:p>
            <a:pPr>
              <a:lnSpc>
                <a:spcPct val="150000"/>
              </a:lnSpc>
              <a:spcBef>
                <a:spcPts val="0"/>
              </a:spcBef>
            </a:pPr>
            <a:r>
              <a:rPr lang="en-KE" sz="2400" dirty="0">
                <a:effectLst/>
                <a:latin typeface="Times New Roman" panose="02020603050405020304" pitchFamily="18" charset="0"/>
                <a:ea typeface="Calibri" panose="020F0502020204030204" pitchFamily="34" charset="0"/>
              </a:rPr>
              <a:t>A research paper portrays one’s understanding of a complex subject and this is demonstrated in writing. </a:t>
            </a:r>
          </a:p>
          <a:p>
            <a:pPr>
              <a:lnSpc>
                <a:spcPct val="150000"/>
              </a:lnSpc>
              <a:spcBef>
                <a:spcPts val="0"/>
              </a:spcBef>
            </a:pPr>
            <a:r>
              <a:rPr lang="en-KE" sz="2400" dirty="0">
                <a:effectLst/>
                <a:latin typeface="Times New Roman" panose="02020603050405020304" pitchFamily="18" charset="0"/>
                <a:ea typeface="Calibri" panose="020F0502020204030204" pitchFamily="34" charset="0"/>
              </a:rPr>
              <a:t>When writing a research paper, you need to explain the issues raised by the </a:t>
            </a:r>
            <a:r>
              <a:rPr lang="en-US" sz="2400" dirty="0">
                <a:effectLst/>
                <a:latin typeface="Times New Roman" panose="02020603050405020304" pitchFamily="18" charset="0"/>
                <a:ea typeface="Calibri" panose="020F0502020204030204" pitchFamily="34" charset="0"/>
              </a:rPr>
              <a:t>research </a:t>
            </a:r>
            <a:r>
              <a:rPr lang="en-KE" sz="2400" dirty="0">
                <a:effectLst/>
                <a:latin typeface="Times New Roman" panose="02020603050405020304" pitchFamily="18" charset="0"/>
                <a:ea typeface="Calibri" panose="020F0502020204030204" pitchFamily="34" charset="0"/>
              </a:rPr>
              <a:t>question, examine them from a number of different angles or in a number of different ways, and then give a reasoned justification of your own point of view. To do this successfully, you must of necessity seek to include ideas from other people in your paper. </a:t>
            </a:r>
          </a:p>
          <a:p>
            <a:pPr>
              <a:lnSpc>
                <a:spcPct val="150000"/>
              </a:lnSpc>
              <a:spcBef>
                <a:spcPts val="0"/>
              </a:spcBef>
            </a:pPr>
            <a:r>
              <a:rPr lang="en-KE" sz="2400" dirty="0">
                <a:effectLst/>
                <a:latin typeface="Times New Roman" panose="02020603050405020304" pitchFamily="18" charset="0"/>
                <a:ea typeface="Calibri" panose="020F0502020204030204" pitchFamily="34" charset="0"/>
                <a:cs typeface="Times New Roman" panose="02020603050405020304" pitchFamily="18" charset="0"/>
              </a:rPr>
              <a:t>It is not enough to rely only on what you know. Reading other people’s work will enable you to examine ideas from different angles, even those you had not previously thought about. Many of these ideas will inevitably come from scholarly sources such as books, journal articles, conference papers, unpublished dissertations and theses, among others.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endParaRPr lang="en-KE" sz="2200" dirty="0">
              <a:solidFill>
                <a:schemeClr val="tx2"/>
              </a:solidFill>
            </a:endParaRPr>
          </a:p>
        </p:txBody>
      </p:sp>
    </p:spTree>
    <p:extLst>
      <p:ext uri="{BB962C8B-B14F-4D97-AF65-F5344CB8AC3E}">
        <p14:creationId xmlns:p14="http://schemas.microsoft.com/office/powerpoint/2010/main" val="3558051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A3C7DEA-BCC2-4295-8850-147993296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289949D-B9F6-468A-86FE-2694DC5AE7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CBE3A2D1-BE56-1665-8B97-DFF45A32F008}"/>
              </a:ext>
            </a:extLst>
          </p:cNvPr>
          <p:cNvSpPr>
            <a:spLocks noGrp="1"/>
          </p:cNvSpPr>
          <p:nvPr>
            <p:ph type="title"/>
          </p:nvPr>
        </p:nvSpPr>
        <p:spPr>
          <a:xfrm>
            <a:off x="1179226" y="1524000"/>
            <a:ext cx="9833548" cy="896921"/>
          </a:xfrm>
        </p:spPr>
        <p:txBody>
          <a:bodyPr anchor="b">
            <a:normAutofit/>
          </a:bodyPr>
          <a:lstStyle/>
          <a:p>
            <a:r>
              <a:rPr lang="en-KE" sz="3200" b="1" dirty="0">
                <a:effectLst/>
                <a:latin typeface="Arial" panose="020B0604020202020204" pitchFamily="34" charset="0"/>
                <a:ea typeface="Calibri" panose="020F0502020204030204" pitchFamily="34" charset="0"/>
              </a:rPr>
              <a:t>Components of a Research </a:t>
            </a:r>
            <a:r>
              <a:rPr lang="en-US" sz="3200" b="1" dirty="0">
                <a:effectLst/>
                <a:latin typeface="Arial" panose="020B0604020202020204" pitchFamily="34" charset="0"/>
                <a:ea typeface="Calibri" panose="020F0502020204030204" pitchFamily="34" charset="0"/>
              </a:rPr>
              <a:t>Report</a:t>
            </a:r>
            <a:r>
              <a:rPr lang="en-KE" sz="3200" dirty="0">
                <a:effectLst/>
              </a:rPr>
              <a:t> </a:t>
            </a:r>
            <a:endParaRPr lang="en-KE" sz="3200" dirty="0">
              <a:solidFill>
                <a:schemeClr val="tx2"/>
              </a:solidFill>
            </a:endParaRPr>
          </a:p>
        </p:txBody>
      </p:sp>
      <p:grpSp>
        <p:nvGrpSpPr>
          <p:cNvPr id="12" name="Group 11">
            <a:extLst>
              <a:ext uri="{FF2B5EF4-FFF2-40B4-BE49-F238E27FC236}">
                <a16:creationId xmlns:a16="http://schemas.microsoft.com/office/drawing/2014/main" id="{E4DF0958-0C87-4C28-9554-2FADC788C2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DEC53B48-7B73-49D1-A6FD-9DBF5141E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DEDDC41-2C98-4AF1-A0EA-AEEC34827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2208F20-F93C-4530-8370-FC7818BAB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52F51E0-B50B-43EA-B6AC-C16BD29C3E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38FD8B5-DA9C-57D2-E7BE-EB495B8F4016}"/>
              </a:ext>
            </a:extLst>
          </p:cNvPr>
          <p:cNvSpPr>
            <a:spLocks noGrp="1"/>
          </p:cNvSpPr>
          <p:nvPr>
            <p:ph idx="1"/>
          </p:nvPr>
        </p:nvSpPr>
        <p:spPr>
          <a:xfrm>
            <a:off x="1179226" y="2569464"/>
            <a:ext cx="9833548" cy="3425435"/>
          </a:xfrm>
        </p:spPr>
        <p:txBody>
          <a:bodyPr anchor="ctr">
            <a:normAutofit/>
          </a:bodyPr>
          <a:lstStyle/>
          <a:p>
            <a:r>
              <a:rPr lang="en-KE" sz="2200" dirty="0">
                <a:effectLst/>
                <a:latin typeface="Times New Roman" panose="02020603050405020304" pitchFamily="18" charset="0"/>
                <a:ea typeface="Calibri" panose="020F0502020204030204" pitchFamily="34" charset="0"/>
              </a:rPr>
              <a:t>While academic disciplines vary on the format and style of </a:t>
            </a:r>
            <a:r>
              <a:rPr lang="en-US" sz="2200" dirty="0">
                <a:effectLst/>
                <a:latin typeface="Times New Roman" panose="02020603050405020304" pitchFamily="18" charset="0"/>
                <a:ea typeface="Calibri" panose="020F0502020204030204" pitchFamily="34" charset="0"/>
              </a:rPr>
              <a:t>research reports or </a:t>
            </a:r>
            <a:r>
              <a:rPr lang="en-KE" sz="2200" dirty="0">
                <a:effectLst/>
                <a:latin typeface="Times New Roman" panose="02020603050405020304" pitchFamily="18" charset="0"/>
                <a:ea typeface="Calibri" panose="020F0502020204030204" pitchFamily="34" charset="0"/>
              </a:rPr>
              <a:t>research papers in their field, most of them will present similar content and typically follow the same logical flow. Research papers are usually organized in such a way that the information begins from the general to the specific and back to the general again. The introduction and the literature review introduce the problem and provide general information. The methodology and the results provide detailed and specific information about the research while the conclusion discusses the findings in a larger context. </a:t>
            </a:r>
            <a:endParaRPr lang="en-KE" sz="2200" dirty="0">
              <a:solidFill>
                <a:schemeClr val="tx2"/>
              </a:solidFill>
            </a:endParaRPr>
          </a:p>
        </p:txBody>
      </p:sp>
    </p:spTree>
    <p:extLst>
      <p:ext uri="{BB962C8B-B14F-4D97-AF65-F5344CB8AC3E}">
        <p14:creationId xmlns:p14="http://schemas.microsoft.com/office/powerpoint/2010/main" val="28962835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A3C7DEA-BCC2-4295-8850-147993296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289949D-B9F6-468A-86FE-2694DC5AE7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E4DF0958-0C87-4C28-9554-2FADC788C2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DEC53B48-7B73-49D1-A6FD-9DBF5141E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DEDDC41-2C98-4AF1-A0EA-AEEC34827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2208F20-F93C-4530-8370-FC7818BAB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52F51E0-B50B-43EA-B6AC-C16BD29C3E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38FD8B5-DA9C-57D2-E7BE-EB495B8F4016}"/>
              </a:ext>
            </a:extLst>
          </p:cNvPr>
          <p:cNvSpPr>
            <a:spLocks noGrp="1"/>
          </p:cNvSpPr>
          <p:nvPr>
            <p:ph idx="1"/>
          </p:nvPr>
        </p:nvSpPr>
        <p:spPr>
          <a:xfrm>
            <a:off x="1179226" y="1527048"/>
            <a:ext cx="9833548" cy="4467851"/>
          </a:xfrm>
        </p:spPr>
        <p:txBody>
          <a:bodyPr anchor="ctr">
            <a:normAutofit/>
          </a:bodyPr>
          <a:lstStyle/>
          <a:p>
            <a:pPr marL="0" indent="0" algn="just">
              <a:lnSpc>
                <a:spcPct val="150000"/>
              </a:lnSpc>
              <a:buNone/>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The research paper should include four main sections: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Preliminary pages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The main text or main body of the paper</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References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Appendices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Let us begin by looking at some of the key components of the preliminary pages.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spTree>
    <p:extLst>
      <p:ext uri="{BB962C8B-B14F-4D97-AF65-F5344CB8AC3E}">
        <p14:creationId xmlns:p14="http://schemas.microsoft.com/office/powerpoint/2010/main" val="2915218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A3C7DEA-BCC2-4295-8850-147993296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289949D-B9F6-468A-86FE-2694DC5AE7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CBE3A2D1-BE56-1665-8B97-DFF45A32F008}"/>
              </a:ext>
            </a:extLst>
          </p:cNvPr>
          <p:cNvSpPr>
            <a:spLocks noGrp="1"/>
          </p:cNvSpPr>
          <p:nvPr>
            <p:ph type="title"/>
          </p:nvPr>
        </p:nvSpPr>
        <p:spPr>
          <a:xfrm>
            <a:off x="1179226" y="1524001"/>
            <a:ext cx="9833548" cy="999744"/>
          </a:xfrm>
        </p:spPr>
        <p:txBody>
          <a:bodyPr anchor="b">
            <a:normAutofit fontScale="90000"/>
          </a:bodyPr>
          <a:lstStyle/>
          <a:p>
            <a:br>
              <a:rPr lang="en-KE" sz="3600" b="1" dirty="0">
                <a:effectLst/>
                <a:latin typeface="Arial" panose="020B0604020202020204" pitchFamily="34" charset="0"/>
                <a:ea typeface="Calibri" panose="020F0502020204030204" pitchFamily="34" charset="0"/>
                <a:cs typeface="Times New Roman" panose="02020603050405020304" pitchFamily="18" charset="0"/>
              </a:rPr>
            </a:br>
            <a:r>
              <a:rPr lang="en-KE" sz="3600" b="1" dirty="0">
                <a:effectLst/>
                <a:latin typeface="Arial" panose="020B0604020202020204" pitchFamily="34" charset="0"/>
                <a:ea typeface="Calibri" panose="020F0502020204030204" pitchFamily="34" charset="0"/>
                <a:cs typeface="Times New Roman" panose="02020603050405020304" pitchFamily="18" charset="0"/>
              </a:rPr>
              <a:t>Preliminary Pages</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sz="3600" dirty="0">
              <a:solidFill>
                <a:schemeClr val="tx2"/>
              </a:solidFill>
            </a:endParaRPr>
          </a:p>
        </p:txBody>
      </p:sp>
      <p:grpSp>
        <p:nvGrpSpPr>
          <p:cNvPr id="12" name="Group 11">
            <a:extLst>
              <a:ext uri="{FF2B5EF4-FFF2-40B4-BE49-F238E27FC236}">
                <a16:creationId xmlns:a16="http://schemas.microsoft.com/office/drawing/2014/main" id="{E4DF0958-0C87-4C28-9554-2FADC788C2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DEC53B48-7B73-49D1-A6FD-9DBF5141E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DEDDC41-2C98-4AF1-A0EA-AEEC34827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2208F20-F93C-4530-8370-FC7818BAB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52F51E0-B50B-43EA-B6AC-C16BD29C3E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38FD8B5-DA9C-57D2-E7BE-EB495B8F4016}"/>
              </a:ext>
            </a:extLst>
          </p:cNvPr>
          <p:cNvSpPr>
            <a:spLocks noGrp="1"/>
          </p:cNvSpPr>
          <p:nvPr>
            <p:ph idx="1"/>
          </p:nvPr>
        </p:nvSpPr>
        <p:spPr>
          <a:xfrm>
            <a:off x="1179226" y="2523745"/>
            <a:ext cx="9833548" cy="3471154"/>
          </a:xfrm>
        </p:spPr>
        <p:txBody>
          <a:bodyPr anchor="ctr">
            <a:normAutofit fontScale="92500" lnSpcReduction="10000"/>
          </a:bodyPr>
          <a:lstStyle/>
          <a:p>
            <a:pPr marL="0" indent="0" algn="just">
              <a:lnSpc>
                <a:spcPct val="150000"/>
              </a:lnSpc>
              <a:buNone/>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Preliminary pages, also called prefatory pages, contain information preceding the main text. These include the following:</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Title Page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title page, also known as the cover page, contains the title of the research paper, the name and/or the admission number of the student, institutional affiliation, the name of the lecturer that the paper is being submitted to and the date of submission.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title should be specific and precise and should contain the key words that address the research problem. A good title is one that provides the focus of one’s investigation.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spTree>
    <p:extLst>
      <p:ext uri="{BB962C8B-B14F-4D97-AF65-F5344CB8AC3E}">
        <p14:creationId xmlns:p14="http://schemas.microsoft.com/office/powerpoint/2010/main" val="34769451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A3C7DEA-BCC2-4295-8850-147993296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289949D-B9F6-468A-86FE-2694DC5AE7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E4DF0958-0C87-4C28-9554-2FADC788C2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DEC53B48-7B73-49D1-A6FD-9DBF5141E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DEDDC41-2C98-4AF1-A0EA-AEEC34827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2208F20-F93C-4530-8370-FC7818BAB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52F51E0-B50B-43EA-B6AC-C16BD29C3E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38FD8B5-DA9C-57D2-E7BE-EB495B8F4016}"/>
              </a:ext>
            </a:extLst>
          </p:cNvPr>
          <p:cNvSpPr>
            <a:spLocks noGrp="1"/>
          </p:cNvSpPr>
          <p:nvPr>
            <p:ph idx="1"/>
          </p:nvPr>
        </p:nvSpPr>
        <p:spPr>
          <a:xfrm>
            <a:off x="1984248" y="1984248"/>
            <a:ext cx="9028526" cy="4010651"/>
          </a:xfrm>
        </p:spPr>
        <p:txBody>
          <a:bodyPr anchor="ctr">
            <a:normAutofit/>
          </a:bodyPr>
          <a:lstStyle/>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Table of Contents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 table of contents lists the titles or describes the contents of the research paper. It includes all the headings and subheadings of the sections in the paper, arranged in the order in which they appear.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table of contents also contains the page numbers for all these sections.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Dedication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dedication page is an optional section of your research paper. You may choose to dedicate your work to someone or to a group of people for a certain reason.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spTree>
    <p:extLst>
      <p:ext uri="{BB962C8B-B14F-4D97-AF65-F5344CB8AC3E}">
        <p14:creationId xmlns:p14="http://schemas.microsoft.com/office/powerpoint/2010/main" val="1521581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A3C7DEA-BCC2-4295-8850-147993296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289949D-B9F6-468A-86FE-2694DC5AE7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E4DF0958-0C87-4C28-9554-2FADC788C2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DEC53B48-7B73-49D1-A6FD-9DBF5141E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DEDDC41-2C98-4AF1-A0EA-AEEC34827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2208F20-F93C-4530-8370-FC7818BAB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52F51E0-B50B-43EA-B6AC-C16BD29C3E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38FD8B5-DA9C-57D2-E7BE-EB495B8F4016}"/>
              </a:ext>
            </a:extLst>
          </p:cNvPr>
          <p:cNvSpPr>
            <a:spLocks noGrp="1"/>
          </p:cNvSpPr>
          <p:nvPr>
            <p:ph idx="1"/>
          </p:nvPr>
        </p:nvSpPr>
        <p:spPr>
          <a:xfrm>
            <a:off x="2029968" y="1938528"/>
            <a:ext cx="8982806" cy="4056371"/>
          </a:xfrm>
        </p:spPr>
        <p:txBody>
          <a:bodyPr anchor="ctr">
            <a:normAutofit lnSpcReduction="10000"/>
          </a:bodyPr>
          <a:lstStyle/>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Acknowledgements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This is where you thank all those who have made a significant contribution towards the success of your research, whether they are individuals or institutions.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Gratitude may be expressed for technical support, financial support, or for permission to use certain materials, among others. While there is no standard format of writing acknowledgements, ensure that you express your appreciation in a concise manner while avoiding strong, emotive language.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acknowledgements page is usually included in the final year project, in a thesis or in a dissertation.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spTree>
    <p:extLst>
      <p:ext uri="{BB962C8B-B14F-4D97-AF65-F5344CB8AC3E}">
        <p14:creationId xmlns:p14="http://schemas.microsoft.com/office/powerpoint/2010/main" val="32598605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A3C7DEA-BCC2-4295-8850-147993296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289949D-B9F6-468A-86FE-2694DC5AE7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E4DF0958-0C87-4C28-9554-2FADC788C2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DEC53B48-7B73-49D1-A6FD-9DBF5141E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DEDDC41-2C98-4AF1-A0EA-AEEC34827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2208F20-F93C-4530-8370-FC7818BAB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52F51E0-B50B-43EA-B6AC-C16BD29C3E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38FD8B5-DA9C-57D2-E7BE-EB495B8F4016}"/>
              </a:ext>
            </a:extLst>
          </p:cNvPr>
          <p:cNvSpPr>
            <a:spLocks noGrp="1"/>
          </p:cNvSpPr>
          <p:nvPr>
            <p:ph idx="1"/>
          </p:nvPr>
        </p:nvSpPr>
        <p:spPr>
          <a:xfrm>
            <a:off x="1856232" y="1920240"/>
            <a:ext cx="9156542" cy="4074659"/>
          </a:xfrm>
        </p:spPr>
        <p:txBody>
          <a:bodyPr anchor="ctr">
            <a:normAutofit lnSpcReduction="10000"/>
          </a:bodyPr>
          <a:lstStyle/>
          <a:p>
            <a:pPr marL="0" indent="0" algn="just">
              <a:lnSpc>
                <a:spcPct val="150000"/>
              </a:lnSpc>
              <a:buNone/>
            </a:pPr>
            <a:endParaRPr lang="en-KE"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r>
              <a:rPr lang="en-KE" sz="2000" b="1" dirty="0">
                <a:effectLst/>
                <a:latin typeface="Times New Roman" panose="02020603050405020304" pitchFamily="18" charset="0"/>
                <a:ea typeface="Calibri" panose="020F0502020204030204" pitchFamily="34" charset="0"/>
                <a:cs typeface="Times New Roman" panose="02020603050405020304" pitchFamily="18" charset="0"/>
              </a:rPr>
              <a:t>List of Tables/Figures/Illustrations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In case you have some tables, figures and illustrations in your paper, you will need to organize them on a list so as to provide your reader with easy access to the information. </a:t>
            </a:r>
          </a:p>
          <a:p>
            <a:pPr algn="just">
              <a:lnSpc>
                <a:spcPct val="150000"/>
              </a:lnSpc>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You will need to list the name of the table, figure or illustration and the number of the page on which it appears. You also need to provide a descriptive title of the illustration and not just ‘Figure 1’ or ‘Table 1.’</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spTree>
    <p:extLst>
      <p:ext uri="{BB962C8B-B14F-4D97-AF65-F5344CB8AC3E}">
        <p14:creationId xmlns:p14="http://schemas.microsoft.com/office/powerpoint/2010/main" val="11767051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A3C7DEA-BCC2-4295-8850-147993296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289949D-B9F6-468A-86FE-2694DC5AE7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E4DF0958-0C87-4C28-9554-2FADC788C2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DEC53B48-7B73-49D1-A6FD-9DBF5141E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DEDDC41-2C98-4AF1-A0EA-AEEC34827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2208F20-F93C-4530-8370-FC7818BAB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52F51E0-B50B-43EA-B6AC-C16BD29C3E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38FD8B5-DA9C-57D2-E7BE-EB495B8F4016}"/>
              </a:ext>
            </a:extLst>
          </p:cNvPr>
          <p:cNvSpPr>
            <a:spLocks noGrp="1"/>
          </p:cNvSpPr>
          <p:nvPr>
            <p:ph idx="1"/>
          </p:nvPr>
        </p:nvSpPr>
        <p:spPr>
          <a:xfrm>
            <a:off x="1536192" y="2084832"/>
            <a:ext cx="9476582" cy="3910067"/>
          </a:xfrm>
        </p:spPr>
        <p:txBody>
          <a:bodyPr anchor="ctr">
            <a:normAutofit/>
          </a:bodyPr>
          <a:lstStyle/>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Abstract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Abstract</a:t>
            </a: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is a brief but complete summary of the paper. It tells the reader what the research is about and why and how it was carried out. It ends with an explanation of the main results.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Important details to include in the abstract are: The research problem, the rationale of the study, the hypothesis (if any), the methodology, the main findings, and recommendations if there are any.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This information should be presented in not more than one A4 page (or in about 300 words). The abstract is written after the rest of the paper has been finished.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spTree>
    <p:extLst>
      <p:ext uri="{BB962C8B-B14F-4D97-AF65-F5344CB8AC3E}">
        <p14:creationId xmlns:p14="http://schemas.microsoft.com/office/powerpoint/2010/main" val="2104271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865376" y="1709928"/>
            <a:ext cx="9171432" cy="4187952"/>
          </a:xfrm>
        </p:spPr>
        <p:txBody>
          <a:bodyPr>
            <a:normAutofit fontScale="92500" lnSpcReduction="20000"/>
          </a:bodyPr>
          <a:lstStyle/>
          <a:p>
            <a:pPr marL="0" indent="0" algn="just">
              <a:lnSpc>
                <a:spcPct val="150000"/>
              </a:lnSpc>
              <a:buNone/>
            </a:pPr>
            <a:r>
              <a:rPr lang="en-KE" sz="1800" b="1" dirty="0">
                <a:effectLst/>
                <a:latin typeface="Arial" panose="020B0604020202020204" pitchFamily="34" charset="0"/>
                <a:ea typeface="Calibri" panose="020F0502020204030204" pitchFamily="34" charset="0"/>
                <a:cs typeface="Times New Roman" panose="02020603050405020304" pitchFamily="18" charset="0"/>
              </a:rPr>
              <a:t>The Main Text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main text or the main body of the research paper is usually divided into five main sections.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Chapter 1</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Introduction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Introduction is the most important part of your research paper because it determines whether you are going to attract your reader’s attention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or not</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 good introduction presents the background of the study and the problem under investigation while moving from the general to the specific. This is done by establishing a research area and then focusing on a gap in that area. The writer sets out to occupy that gap</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as well as to provide </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purpose and focus of the research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introduction comprises the following key parts: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7557086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901952" y="2023911"/>
            <a:ext cx="9110822" cy="3561044"/>
          </a:xfrm>
        </p:spPr>
        <p:txBody>
          <a:bodyPr>
            <a:normAutofit fontScale="92500" lnSpcReduction="20000"/>
          </a:bodyPr>
          <a:lstStyle/>
          <a:p>
            <a:pPr algn="just">
              <a:lnSpc>
                <a:spcPct val="150000"/>
              </a:lnSpc>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Background of the Study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This section provides some background to the proposed study from the existing literature. It includes a review of the area under study, current information around the research problem and relevant history on the issue being investigated.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This helps to provide a basis upon which you will begin to carry out your study as you present what is already known in your area of study before moving on to focus on the problem that your study addresses.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An effective background of the study should address the key concepts and facts that the reader needs to know to fully understand the research problem.</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10154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947672" y="1499616"/>
            <a:ext cx="9065102" cy="4085339"/>
          </a:xfrm>
        </p:spPr>
        <p:txBody>
          <a:bodyPr>
            <a:normAutofit fontScale="85000" lnSpcReduction="10000"/>
          </a:bodyPr>
          <a:lstStyle/>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Problem Statement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is the focal point of your research and should state what you will be studying. Sometimes called the statement of the problem, the problem statement is a concise and concrete description of the issue you are studying. It is often regarded as a gap in the body of knowledge which you are trying to fill. </a:t>
            </a:r>
          </a:p>
          <a:p>
            <a:pPr algn="just">
              <a:lnSpc>
                <a:spcPct val="150000"/>
              </a:lnSpc>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problem statement contextualizes the problem so that we get a picture of what we already know about the problem. It also describes the exact issue of concern, where it states what we still need to know. For example, if your research is on, </a:t>
            </a:r>
            <a:r>
              <a:rPr lang="en-KE"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Effect</a:t>
            </a:r>
            <a:r>
              <a:rPr lang="en-KE"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Online Learning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on Students Performance </a:t>
            </a:r>
            <a:r>
              <a:rPr lang="en-KE"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Kenya</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your problem statement will contain what is already known about the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effects </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of online learning globally,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and in the African scenario before stating </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that you want to investigate those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issues </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specific to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Kenya. </a:t>
            </a:r>
          </a:p>
          <a:p>
            <a:pPr algn="just">
              <a:lnSpc>
                <a:spcPct val="150000"/>
              </a:lnSpc>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Additionally, writing the problem statement enables the reader to quickly understand the purpose of your study.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5003121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728216" y="978408"/>
            <a:ext cx="9720834" cy="5460492"/>
          </a:xfrm>
        </p:spPr>
        <p:txBody>
          <a:bodyPr>
            <a:normAutofit fontScale="92500"/>
          </a:bodyPr>
          <a:lstStyle/>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Purpose of the Study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This describes the goal or the desired outcome of the research. It explains what the study intends to accomplish.</a:t>
            </a:r>
            <a:r>
              <a:rPr lang="en-KE" sz="20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000" b="1" dirty="0">
                <a:effectLst/>
                <a:latin typeface="Times New Roman" panose="02020603050405020304" pitchFamily="18" charset="0"/>
                <a:ea typeface="Calibri" panose="020F0502020204030204" pitchFamily="34" charset="0"/>
                <a:cs typeface="Times New Roman" panose="02020603050405020304" pitchFamily="18" charset="0"/>
              </a:rPr>
              <a:t>Research Objectives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Objectives are specific, </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measurable</a:t>
            </a: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achievable, realistic and </a:t>
            </a: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time-bound. They are measurable outcomes of activities undertaken to achieve </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one’s research </a:t>
            </a: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goals. They should be presented as concise statements that describe what you plan to accomplish through your research. </a:t>
            </a:r>
          </a:p>
          <a:p>
            <a:pPr algn="just">
              <a:lnSpc>
                <a:spcPct val="150000"/>
              </a:lnSpc>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Objectives may be presented as follows:</a:t>
            </a:r>
            <a:r>
              <a:rPr lang="en-KE" sz="2000" dirty="0">
                <a:latin typeface="Calibri" panose="020F0502020204030204" pitchFamily="34" charset="0"/>
                <a:ea typeface="Calibri" panose="020F0502020204030204" pitchFamily="34" charset="0"/>
                <a:cs typeface="Times New Roman" panose="02020603050405020304" pitchFamily="18" charset="0"/>
              </a:rPr>
              <a:t> </a:t>
            </a: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To identify, to establish, to determine, to analyse, to discuss, t</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 examine, etc.</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For example: To identify the </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challenges of online learning among university students in Kenya</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27842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2459736" y="1490472"/>
            <a:ext cx="8553038" cy="4094483"/>
          </a:xfrm>
        </p:spPr>
        <p:txBody>
          <a:bodyPr>
            <a:normAutofit fontScale="85000" lnSpcReduction="20000"/>
          </a:bodyPr>
          <a:lstStyle/>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Research Questions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 research question is an inquiry into a specific issue. It arises from issues raised in the literature or in practice and should be consistent with the requirements of the assignment.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 research question should be: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Feasible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Clear</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Significant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Ethical</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KE" sz="1800" dirty="0">
                <a:effectLst/>
                <a:latin typeface="Times New Roman" panose="02020603050405020304" pitchFamily="18" charset="0"/>
                <a:ea typeface="Calibri" panose="020F0502020204030204" pitchFamily="34" charset="0"/>
              </a:rPr>
              <a:t>For example: What </a:t>
            </a:r>
            <a:r>
              <a:rPr lang="en-US" sz="1800" dirty="0">
                <a:effectLst/>
                <a:latin typeface="Times New Roman" panose="02020603050405020304" pitchFamily="18" charset="0"/>
                <a:ea typeface="Calibri" panose="020F0502020204030204" pitchFamily="34" charset="0"/>
              </a:rPr>
              <a:t>challenges have university students faced due to online learning</a:t>
            </a:r>
            <a:r>
              <a:rPr lang="en-KE" sz="1200" dirty="0">
                <a:effectLst/>
              </a:rPr>
              <a:t> ?</a:t>
            </a:r>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742419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655064" y="1828800"/>
            <a:ext cx="9357710" cy="3756155"/>
          </a:xfrm>
        </p:spPr>
        <p:txBody>
          <a:bodyPr>
            <a:normAutofit fontScale="92500" lnSpcReduction="20000"/>
          </a:bodyPr>
          <a:lstStyle/>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Hypothesis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 hypothesis is an unproven statement or proposition that will be tested at the end of the study. It is an assumption that you make at the beginning of your research based on prior knowledge and observation.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 hypothesis can therefore be said to be a specific, testable prediction that describes what you expect to happen in your research study. It is also used to show the relationship between two variables, that is the dependent variable and the independent variable.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It is not mandatory to have a hypothesis in your study especially when carrying out qualitative research.</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 e</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xample</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Online learning has a significant effect on university students’ performance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9292043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2057400" y="1819656"/>
            <a:ext cx="8955374" cy="4069080"/>
          </a:xfrm>
        </p:spPr>
        <p:txBody>
          <a:bodyPr>
            <a:normAutofit fontScale="92500"/>
          </a:bodyPr>
          <a:lstStyle/>
          <a:p>
            <a:pPr marL="0" indent="0" algn="just">
              <a:lnSpc>
                <a:spcPct val="150000"/>
              </a:lnSpc>
              <a:buNone/>
            </a:pPr>
            <a:r>
              <a:rPr lang="en-KE"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Rationale of the Study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is also known as the justification of the study and seeks to provide reasons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why </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 are carrying out the study and why you think your research topic is worthy of study. For instance, you may want to carry out the study in order to fill the gap in literature in your area of study.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Significance of the Study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significance of the study answers the questions, “Why is this research worth pursuing?” “Why is the research problem worth investigating?” It should state specifically what contribution the study will make to the literature in your area of study and who will benefit from it.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267093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508760" y="804672"/>
            <a:ext cx="9959340" cy="5253228"/>
          </a:xfrm>
        </p:spPr>
        <p:txBody>
          <a:bodyPr>
            <a:normAutofit fontScale="92500" lnSpcReduction="10000"/>
          </a:bodyPr>
          <a:lstStyle/>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Scope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 a researcher, you will need to set the scope of your study by determining the boundary within which you are going to carry out your research. Scope refers to the extent or how far you can go in your research. </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When you narrow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down </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your scope, you are able to focus on the research problem better and to study it at greater depth. It also enables you to determine whether your research is feasible or not. The scope may include aspects of the sample size; the time period; and the geographical area in which to carry out the research</a:t>
            </a: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Limitations and Delimitations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Limitations are constraints or factors that are beyond your control as a researcher. They are shortcomings or influences that cause some restrictions on your methodology. These may include time, financial resources, man power, and accessibility to the information, among others.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Definition of Terms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This section provides the operational definition of terms as used in your paper.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8414645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920240" y="1472184"/>
            <a:ext cx="9509760" cy="4433316"/>
          </a:xfrm>
        </p:spPr>
        <p:txBody>
          <a:bodyPr>
            <a:normAutofit lnSpcReduction="10000"/>
          </a:bodyPr>
          <a:lstStyle/>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Chapter 2</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Literature Review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purpose of the Literature Review</a:t>
            </a: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is to give a comprehensive view of previous research that is related to your study. It is a synthesis of theoretical and empirical contributions by other researchers in your field of study.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review should examine the main theories related to the topic. It should also include all the relevant information from credible sources such as academic books and peer-reviewed journal articles.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For a well-organized Literature Review, you may need to make use of sub-headings. Basically, a Literature Review will comprise general literature, empirical literature, a theoretical framework and a conceptual framework.</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6076005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984248" y="1207008"/>
            <a:ext cx="9204286" cy="4660392"/>
          </a:xfrm>
        </p:spPr>
        <p:txBody>
          <a:bodyPr>
            <a:normAutofit/>
          </a:bodyPr>
          <a:lstStyle/>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Chapter 3</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Methodology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Methodology includes the main components of the research design,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research approach, </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 population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sampling </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and sample, data collection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methods</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 and data analysis. The general rule of thumb is that it must be explicit enough to allow the replication of research.</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en-KE" sz="1800" b="1"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Chapter 4. Results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Results</a:t>
            </a: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section provides an analysis of the findings. The presentation of the results depends on whether you are carrying out a quantitative or qualitative research. Results may be presented in various forms such as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themes, </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graphs, charts and tables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among others.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9009962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179226" y="1219200"/>
            <a:ext cx="9833548" cy="4365755"/>
          </a:xfrm>
        </p:spPr>
        <p:txBody>
          <a:bodyPr>
            <a:normAutofit/>
          </a:bodyPr>
          <a:lstStyle/>
          <a:p>
            <a:pPr marL="0" indent="0" algn="just">
              <a:lnSpc>
                <a:spcPct val="150000"/>
              </a:lnSpc>
              <a:buNone/>
            </a:pPr>
            <a:r>
              <a:rPr lang="en-KE" sz="2000" b="1" dirty="0">
                <a:effectLst/>
                <a:latin typeface="Times New Roman" panose="02020603050405020304" pitchFamily="18" charset="0"/>
                <a:ea typeface="Calibri" panose="020F0502020204030204" pitchFamily="34" charset="0"/>
                <a:cs typeface="Times New Roman" panose="02020603050405020304" pitchFamily="18" charset="0"/>
              </a:rPr>
              <a:t>Chapter 5: Conclusion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The Conclusion critically analyses the results and makes generalizations, implications and recommendations. In other words, it responds to the question/s in the introduction, interprets the results, and points out their underlying meaning and overall significance. </a:t>
            </a:r>
          </a:p>
          <a:p>
            <a:pPr algn="just">
              <a:lnSpc>
                <a:spcPct val="150000"/>
              </a:lnSpc>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Ultimately, it should also provide recommendations for future researchers who will be working in the same area. A good conclusion provides a connection between the introduction and the conclusion by addressing the issues that had been raised in the introduction.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8862466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499616" y="740664"/>
            <a:ext cx="9513158" cy="4844291"/>
          </a:xfrm>
        </p:spPr>
        <p:txBody>
          <a:bodyPr>
            <a:normAutofit fontScale="92500" lnSpcReduction="20000"/>
          </a:bodyPr>
          <a:lstStyle/>
          <a:p>
            <a:pPr marL="0" indent="0" algn="just">
              <a:lnSpc>
                <a:spcPct val="150000"/>
              </a:lnSpc>
              <a:buNone/>
            </a:pPr>
            <a:r>
              <a:rPr lang="en-KE" sz="2000" b="1" dirty="0">
                <a:effectLst/>
                <a:latin typeface="Arial" panose="020B0604020202020204" pitchFamily="34" charset="0"/>
                <a:ea typeface="Calibri" panose="020F0502020204030204" pitchFamily="34" charset="0"/>
                <a:cs typeface="Times New Roman" panose="02020603050405020304" pitchFamily="18" charset="0"/>
              </a:rPr>
              <a:t>References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The research paper is not complete without a list of references. This list should be presented according to the recommended format or style. This may include formats such as APA, MLA, Harvard Style, Chicago Style, etc. </a:t>
            </a:r>
          </a:p>
          <a:p>
            <a:pPr algn="just">
              <a:lnSpc>
                <a:spcPct val="150000"/>
              </a:lnSpc>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As you work through your research paper, it is advisable to keep updating your reference list rather than waiting to do it at the end. This will ensure that you make a note of all the sources that you have used for your writing. </a:t>
            </a:r>
          </a:p>
          <a:p>
            <a:pPr algn="just">
              <a:lnSpc>
                <a:spcPct val="150000"/>
              </a:lnSpc>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Having a reference list helps to avoid plagiarism by acknowledging the sources of your information.  The term used to refer to the list of references may vary, for example, it may be known as ‘References’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‘Works Cited,’ or ‘Bibliography’</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depending on the referencing style that is being used.</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3806832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2368296" y="1490472"/>
            <a:ext cx="8644478" cy="4094483"/>
          </a:xfrm>
        </p:spPr>
        <p:txBody>
          <a:bodyPr>
            <a:normAutofit/>
          </a:bodyPr>
          <a:lstStyle/>
          <a:p>
            <a:pPr marL="0" indent="0" algn="just">
              <a:lnSpc>
                <a:spcPct val="150000"/>
              </a:lnSpc>
              <a:buNone/>
            </a:pPr>
            <a:r>
              <a:rPr lang="en-KE" sz="1800" b="1" dirty="0">
                <a:effectLst/>
                <a:latin typeface="Arial" panose="020B0604020202020204" pitchFamily="34" charset="0"/>
                <a:ea typeface="Calibri" panose="020F0502020204030204" pitchFamily="34" charset="0"/>
                <a:cs typeface="Times New Roman" panose="02020603050405020304" pitchFamily="18" charset="0"/>
              </a:rPr>
              <a:t>Appendices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purpose of an appendix is to present any extra information that is relevant to the main text, but which should not disrupt the flow of information in the main text.</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Documents that may be attached to the research paper as appendices include questionnaires, interview guides, consent forms and maps, among others. Each appendix is presented on its own page and is labelled as ‘Appendix A, Appendix B, etc.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Each appendix should also have a title. Please note that appendices are not a mandatory part of your paper and should only be included when necessary.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5182184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2185416" y="1517904"/>
            <a:ext cx="8827358" cy="4206240"/>
          </a:xfrm>
        </p:spPr>
        <p:txBody>
          <a:bodyPr>
            <a:normAutofit fontScale="55000" lnSpcReduction="20000"/>
          </a:bodyPr>
          <a:lstStyle/>
          <a:p>
            <a:pPr marL="0" indent="0" algn="just">
              <a:lnSpc>
                <a:spcPct val="150000"/>
              </a:lnSpc>
              <a:buNone/>
            </a:pPr>
            <a:r>
              <a:rPr lang="en-KE" sz="2900" b="1" dirty="0">
                <a:effectLst/>
                <a:latin typeface="Arial" panose="020B0604020202020204" pitchFamily="34" charset="0"/>
                <a:ea typeface="Calibri" panose="020F0502020204030204" pitchFamily="34" charset="0"/>
                <a:cs typeface="Times New Roman" panose="02020603050405020304" pitchFamily="18" charset="0"/>
              </a:rPr>
              <a:t>Research Proposal</a:t>
            </a:r>
            <a:endParaRPr lang="en-KE" sz="2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900" dirty="0">
                <a:effectLst/>
                <a:latin typeface="Times New Roman" panose="02020603050405020304" pitchFamily="18" charset="0"/>
                <a:ea typeface="Calibri" panose="020F0502020204030204" pitchFamily="34" charset="0"/>
                <a:cs typeface="Times New Roman" panose="02020603050405020304" pitchFamily="18" charset="0"/>
              </a:rPr>
              <a:t>The research proposal is comprised of the first three chapters of your research paper. That is:</a:t>
            </a:r>
            <a:endParaRPr lang="en-KE" sz="2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2900" dirty="0">
                <a:effectLst/>
                <a:latin typeface="Times New Roman" panose="02020603050405020304" pitchFamily="18" charset="0"/>
                <a:ea typeface="Calibri" panose="020F0502020204030204" pitchFamily="34" charset="0"/>
                <a:cs typeface="Times New Roman" panose="02020603050405020304" pitchFamily="18" charset="0"/>
              </a:rPr>
              <a:t>Introduction</a:t>
            </a:r>
            <a:endParaRPr lang="en-KE" sz="2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2900" dirty="0">
                <a:effectLst/>
                <a:latin typeface="Times New Roman" panose="02020603050405020304" pitchFamily="18" charset="0"/>
                <a:ea typeface="Calibri" panose="020F0502020204030204" pitchFamily="34" charset="0"/>
                <a:cs typeface="Times New Roman" panose="02020603050405020304" pitchFamily="18" charset="0"/>
              </a:rPr>
              <a:t>Literature Review</a:t>
            </a:r>
            <a:endParaRPr lang="en-KE" sz="2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2900" dirty="0">
                <a:effectLst/>
                <a:latin typeface="Times New Roman" panose="02020603050405020304" pitchFamily="18" charset="0"/>
                <a:ea typeface="Calibri" panose="020F0502020204030204" pitchFamily="34" charset="0"/>
                <a:cs typeface="Times New Roman" panose="02020603050405020304" pitchFamily="18" charset="0"/>
              </a:rPr>
              <a:t>Methodology</a:t>
            </a:r>
            <a:endParaRPr lang="en-KE" sz="2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900" dirty="0">
                <a:effectLst/>
                <a:latin typeface="Times New Roman" panose="02020603050405020304" pitchFamily="18" charset="0"/>
                <a:ea typeface="Calibri" panose="020F0502020204030204" pitchFamily="34" charset="0"/>
                <a:cs typeface="Times New Roman" panose="02020603050405020304" pitchFamily="18" charset="0"/>
              </a:rPr>
              <a:t>The intention of a research proposal is to convince your reader that you have a worthwhile research project. The proposal should contain all the key elements that are involved in the research process and sufficient details about the research and how you intend to carry it out (as explained above). A research proposal should provide information on: What you plan to accomplish, why you want to do it and how you are going to do it.</a:t>
            </a:r>
            <a:endParaRPr lang="en-KE" sz="29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8108895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CC87AEA8-B0CB-A46C-D2E6-4CC835C9FDC2}"/>
              </a:ext>
            </a:extLst>
          </p:cNvPr>
          <p:cNvSpPr>
            <a:spLocks noGrp="1"/>
          </p:cNvSpPr>
          <p:nvPr>
            <p:ph type="title"/>
          </p:nvPr>
        </p:nvSpPr>
        <p:spPr>
          <a:xfrm>
            <a:off x="1179226" y="1280680"/>
            <a:ext cx="9833548" cy="903598"/>
          </a:xfrm>
        </p:spPr>
        <p:txBody>
          <a:bodyPr anchor="b">
            <a:normAutofit fontScale="90000"/>
          </a:bodyPr>
          <a:lstStyle/>
          <a:p>
            <a:pPr algn="ctr"/>
            <a:r>
              <a:rPr lang="en-KE" sz="3600" b="1" dirty="0">
                <a:solidFill>
                  <a:srgbClr val="000000"/>
                </a:solidFill>
                <a:effectLst/>
                <a:latin typeface="Arial" panose="020B0604020202020204" pitchFamily="34" charset="0"/>
                <a:ea typeface="Aldine401 BT"/>
                <a:cs typeface="Times New Roman" panose="02020603050405020304" pitchFamily="18" charset="0"/>
              </a:rPr>
              <a:t>Compiling a Reference List</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sz="3600" dirty="0">
              <a:solidFill>
                <a:schemeClr val="tx2"/>
              </a:solidFill>
            </a:endParaRPr>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709928" y="2023911"/>
            <a:ext cx="9302846" cy="3561044"/>
          </a:xfrm>
        </p:spPr>
        <p:txBody>
          <a:bodyPr>
            <a:normAutofit lnSpcReduction="10000"/>
          </a:bodyPr>
          <a:lstStyle/>
          <a:p>
            <a:pPr algn="just">
              <a:lnSpc>
                <a:spcPct val="13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As mentioned above, a research paper is never complete without a list of references. Here, we are going to discuss how to acknowledge your sources through in-text citations and the reference list. </a:t>
            </a:r>
          </a:p>
          <a:p>
            <a:pPr algn="just">
              <a:lnSpc>
                <a:spcPct val="13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When compiling a reference list, it is important to establish the referencing style that you will use based on the recommendations provided by your institution or discipline. </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 referencing style is a set of rules that guides you on how to acknowledge the source of your information, whether you have referred to their words or ideas. </a:t>
            </a:r>
          </a:p>
          <a:p>
            <a:pPr algn="just">
              <a:lnSpc>
                <a:spcPct val="130000"/>
              </a:lnSpc>
              <a:spcBef>
                <a:spcPts val="600"/>
              </a:spcBef>
              <a:spcAft>
                <a:spcPts val="600"/>
              </a:spcAft>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There are different referencing styles that one can use. In this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lesson</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 we shall focus mainly on the APA Referencing </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Style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7</a:t>
            </a:r>
            <a:r>
              <a:rPr lang="en-KE" sz="18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edition).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7915368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792224" y="1847088"/>
            <a:ext cx="9220550" cy="3737867"/>
          </a:xfrm>
        </p:spPr>
        <p:txBody>
          <a:bodyPr>
            <a:normAutofit/>
          </a:bodyPr>
          <a:lstStyle/>
          <a:p>
            <a:pPr marL="0" indent="0" algn="just">
              <a:lnSpc>
                <a:spcPct val="150000"/>
              </a:lnSpc>
              <a:buNone/>
            </a:pPr>
            <a:r>
              <a:rPr lang="en-KE" sz="1800" b="1" dirty="0">
                <a:effectLst/>
                <a:latin typeface="Arial" panose="020B0604020202020204" pitchFamily="34" charset="0"/>
                <a:ea typeface="Calibri" panose="020F0502020204030204" pitchFamily="34" charset="0"/>
                <a:cs typeface="Times New Roman" panose="02020603050405020304" pitchFamily="18" charset="0"/>
              </a:rPr>
              <a:t>In-text Citations in APA Style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Academic writing conventions require that whenever you refer to other authors’ works and either use their ideas and/or words, it is important to acknowledge the source of that information. In APA referencing style, a citation consists of the author’s surname and the year of publication. </a:t>
            </a:r>
          </a:p>
          <a:p>
            <a:pPr algn="just">
              <a:lnSpc>
                <a:spcPct val="150000"/>
              </a:lnSpc>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In the case of a quotation, the page number where the quotation was located is also indicated. In this case you will need what is known as an </a:t>
            </a: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in-text citation</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 to show the source of your information. Just like the word suggest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 an in-text citation occurs within the text.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2684008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2276856" y="1609344"/>
            <a:ext cx="8735918" cy="3975611"/>
          </a:xfrm>
        </p:spPr>
        <p:txBody>
          <a:bodyPr>
            <a:normAutofit/>
          </a:bodyPr>
          <a:lstStyle/>
          <a:p>
            <a:pPr marL="0" indent="0" algn="just">
              <a:lnSpc>
                <a:spcPct val="150000"/>
              </a:lnSpc>
              <a:buNone/>
            </a:pPr>
            <a:r>
              <a:rPr lang="en-KE" sz="1800" b="1" dirty="0">
                <a:effectLst/>
                <a:latin typeface="Times New Roman" panose="02020603050405020304" pitchFamily="18" charset="0"/>
                <a:ea typeface="Calibri" panose="020F0502020204030204" pitchFamily="34" charset="0"/>
                <a:cs typeface="Times New Roman" panose="02020603050405020304" pitchFamily="18" charset="0"/>
              </a:rPr>
              <a:t>For quotations: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Type the exact words from the original source.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50000"/>
              </a:lnSpc>
            </a:pPr>
            <a:r>
              <a:rPr lang="en-KE" sz="1800" i="1" dirty="0">
                <a:effectLst/>
                <a:latin typeface="Times New Roman" panose="02020603050405020304" pitchFamily="18" charset="0"/>
                <a:ea typeface="Calibri" panose="020F0502020204030204" pitchFamily="34" charset="0"/>
                <a:cs typeface="Times New Roman" panose="02020603050405020304" pitchFamily="18" charset="0"/>
              </a:rPr>
              <a:t>Example: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According to Ouma (2009, p.8), “no writer is ever good enough at all times”.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“No writer is ever good enough at all times” (Ouma, 2009, p.8).</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Ouma asserts that, “No writer is ever good enough at all times” (2009, p.8).</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0153089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444752" y="1463040"/>
            <a:ext cx="9568022" cy="4121915"/>
          </a:xfrm>
        </p:spPr>
        <p:txBody>
          <a:bodyPr>
            <a:normAutofit/>
          </a:bodyPr>
          <a:lstStyle/>
          <a:p>
            <a:pPr>
              <a:lnSpc>
                <a:spcPct val="150000"/>
              </a:lnSpc>
              <a:spcBef>
                <a:spcPts val="0"/>
              </a:spcBef>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Please note that quotations should be short and infrequent. If you quote too much, your argument will be drowned, or your essay will be like a patchwork of other people’s ideas, held together with a few of your words. </a:t>
            </a:r>
          </a:p>
          <a:p>
            <a:pPr>
              <a:lnSpc>
                <a:spcPct val="150000"/>
              </a:lnSpc>
              <a:spcBef>
                <a:spcPts val="0"/>
              </a:spcBef>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It is more important to refer to other people’s ideas to reinforce your own argument and in your own words. In this way, you borrow from other people’s ideas and you will need to acknowledge where they came from. </a:t>
            </a:r>
          </a:p>
          <a:p>
            <a:pPr>
              <a:lnSpc>
                <a:spcPct val="150000"/>
              </a:lnSpc>
              <a:spcBef>
                <a:spcPts val="0"/>
              </a:spcBef>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In-text citations do not include the author’s initials as is the case for the reference list. </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Let us now look at a few examples of how to format in-text citations.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278736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901952" y="1371600"/>
            <a:ext cx="8046720" cy="4213355"/>
          </a:xfrm>
        </p:spPr>
        <p:txBody>
          <a:bodyPr>
            <a:normAutofit fontScale="55000" lnSpcReduction="20000"/>
          </a:bodyPr>
          <a:lstStyle/>
          <a:p>
            <a:pPr marL="342900" lvl="0" indent="-342900" algn="just">
              <a:lnSpc>
                <a:spcPct val="170000"/>
              </a:lnSpc>
              <a:spcBef>
                <a:spcPts val="0"/>
              </a:spcBef>
              <a:buFont typeface="Symbol" pitchFamily="2" charset="2"/>
              <a:buChar char=""/>
            </a:pPr>
            <a:r>
              <a:rPr lang="en-KE" sz="3200" b="1" i="1" dirty="0">
                <a:effectLst/>
                <a:latin typeface="Times New Roman" panose="02020603050405020304" pitchFamily="18" charset="0"/>
                <a:ea typeface="Calibri" panose="020F0502020204030204" pitchFamily="34" charset="0"/>
                <a:cs typeface="Times New Roman" panose="02020603050405020304" pitchFamily="18" charset="0"/>
              </a:rPr>
              <a:t>One author: </a:t>
            </a:r>
            <a:endParaRPr lang="en-KE"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70000"/>
              </a:lnSpc>
              <a:spcBef>
                <a:spcPts val="0"/>
              </a:spcBef>
              <a:buNone/>
            </a:pP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Ouma (20</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20</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 suggests that …</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KE"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70000"/>
              </a:lnSpc>
              <a:spcBef>
                <a:spcPts val="0"/>
              </a:spcBef>
              <a:buNone/>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Ouma</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2020) </a:t>
            </a:r>
            <a:endParaRPr lang="en-KE" sz="3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70000"/>
              </a:lnSpc>
              <a:spcBef>
                <a:spcPts val="0"/>
              </a:spcBef>
              <a:buFont typeface="Symbol" pitchFamily="2" charset="2"/>
              <a:buChar char=""/>
            </a:pPr>
            <a:r>
              <a:rPr lang="en-KE" sz="3200" b="1" i="1" dirty="0">
                <a:effectLst/>
                <a:latin typeface="Times New Roman" panose="02020603050405020304" pitchFamily="18" charset="0"/>
                <a:ea typeface="Calibri" panose="020F0502020204030204" pitchFamily="34" charset="0"/>
                <a:cs typeface="Times New Roman" panose="02020603050405020304" pitchFamily="18" charset="0"/>
              </a:rPr>
              <a:t>Two authors:</a:t>
            </a:r>
            <a:r>
              <a:rPr lang="en-KE" sz="32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70000"/>
              </a:lnSpc>
              <a:spcBef>
                <a:spcPts val="0"/>
              </a:spcBef>
              <a:buNone/>
            </a:pP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unene</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 and Muli (20</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2</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4) acknowledge that … </a:t>
            </a:r>
            <a:endParaRPr lang="en-KE"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70000"/>
              </a:lnSpc>
              <a:spcBef>
                <a:spcPts val="0"/>
              </a:spcBef>
              <a:buNone/>
            </a:pP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unene</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 &amp; Muli, 20</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2</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4)</a:t>
            </a:r>
            <a:endParaRPr lang="en-KE" sz="3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70000"/>
              </a:lnSpc>
              <a:spcBef>
                <a:spcPts val="0"/>
              </a:spcBef>
              <a:buFont typeface="Symbol" pitchFamily="2" charset="2"/>
              <a:buChar char=""/>
            </a:pPr>
            <a:r>
              <a:rPr lang="en-KE" sz="3200" b="1" i="1" dirty="0">
                <a:effectLst/>
                <a:latin typeface="Times New Roman" panose="02020603050405020304" pitchFamily="18" charset="0"/>
                <a:ea typeface="Calibri" panose="020F0502020204030204" pitchFamily="34" charset="0"/>
                <a:cs typeface="Times New Roman" panose="02020603050405020304" pitchFamily="18" charset="0"/>
              </a:rPr>
              <a:t>Three or more authors:</a:t>
            </a:r>
            <a:endParaRPr lang="en-KE"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70000"/>
              </a:lnSpc>
              <a:spcBef>
                <a:spcPts val="0"/>
              </a:spcBef>
              <a:buNone/>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Yohannes</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 et al. (20</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20</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 note that …….</a:t>
            </a:r>
            <a:endParaRPr lang="en-KE"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70000"/>
              </a:lnSpc>
              <a:spcBef>
                <a:spcPts val="0"/>
              </a:spcBef>
              <a:buNone/>
            </a:pP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Yohannes</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 et al., 20</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20</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70000"/>
              </a:lnSpc>
              <a:spcBef>
                <a:spcPts val="0"/>
              </a:spcBef>
              <a:buNone/>
            </a:pP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994836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CC87AEA8-B0CB-A46C-D2E6-4CC835C9FDC2}"/>
              </a:ext>
            </a:extLst>
          </p:cNvPr>
          <p:cNvSpPr>
            <a:spLocks noGrp="1"/>
          </p:cNvSpPr>
          <p:nvPr>
            <p:ph type="title"/>
          </p:nvPr>
        </p:nvSpPr>
        <p:spPr>
          <a:xfrm>
            <a:off x="1179226" y="1014984"/>
            <a:ext cx="9833548" cy="768096"/>
          </a:xfrm>
        </p:spPr>
        <p:txBody>
          <a:bodyPr anchor="b">
            <a:normAutofit/>
          </a:bodyPr>
          <a:lstStyle/>
          <a:p>
            <a:pPr algn="ctr"/>
            <a:r>
              <a:rPr lang="en-KE" sz="3200" b="1" dirty="0">
                <a:effectLst/>
                <a:latin typeface="Arial" panose="020B0604020202020204" pitchFamily="34" charset="0"/>
                <a:ea typeface="Calibri" panose="020F0502020204030204" pitchFamily="34" charset="0"/>
              </a:rPr>
              <a:t>Formatting your Reference List</a:t>
            </a:r>
            <a:r>
              <a:rPr lang="en-KE" sz="3200" dirty="0">
                <a:effectLst/>
              </a:rPr>
              <a:t> </a:t>
            </a:r>
            <a:endParaRPr lang="en-KE" sz="3200" dirty="0">
              <a:solidFill>
                <a:schemeClr val="tx2"/>
              </a:solidFill>
            </a:endParaRPr>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655064" y="2175330"/>
            <a:ext cx="9357710" cy="3759126"/>
          </a:xfrm>
        </p:spPr>
        <p:txBody>
          <a:bodyPr>
            <a:normAutofit fontScale="40000" lnSpcReduction="20000"/>
          </a:bodyPr>
          <a:lstStyle/>
          <a:p>
            <a:pPr marL="342900" lvl="0" indent="-342900" algn="just">
              <a:lnSpc>
                <a:spcPct val="150000"/>
              </a:lnSpc>
              <a:spcAft>
                <a:spcPts val="800"/>
              </a:spcAft>
              <a:buFont typeface="Symbol" pitchFamily="2" charset="2"/>
              <a:buChar char=""/>
            </a:pPr>
            <a:r>
              <a:rPr lang="en-KE" sz="4200" dirty="0">
                <a:effectLst/>
                <a:latin typeface="Times New Roman" panose="02020603050405020304" pitchFamily="18" charset="0"/>
                <a:ea typeface="Calibri" panose="020F0502020204030204" pitchFamily="34" charset="0"/>
                <a:cs typeface="Times New Roman" panose="02020603050405020304" pitchFamily="18" charset="0"/>
              </a:rPr>
              <a:t>The publication date appears in brackets, with a full stop after that.</a:t>
            </a:r>
            <a:endParaRPr lang="en-KE" sz="4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4200" dirty="0">
                <a:effectLst/>
                <a:latin typeface="Times New Roman" panose="02020603050405020304" pitchFamily="18" charset="0"/>
                <a:ea typeface="Calibri" panose="020F0502020204030204" pitchFamily="34" charset="0"/>
                <a:cs typeface="Times New Roman" panose="02020603050405020304" pitchFamily="18" charset="0"/>
              </a:rPr>
              <a:t>The list of references is headed by the word ‘References’ which is centred.</a:t>
            </a:r>
            <a:endParaRPr lang="en-KE" sz="4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4200" dirty="0">
                <a:effectLst/>
                <a:latin typeface="Times New Roman" panose="02020603050405020304" pitchFamily="18" charset="0"/>
                <a:ea typeface="Calibri" panose="020F0502020204030204" pitchFamily="34" charset="0"/>
                <a:cs typeface="Times New Roman" panose="02020603050405020304" pitchFamily="18" charset="0"/>
              </a:rPr>
              <a:t>The second and subsequent lines of an entry are indented half an inch from the margin. Only the first line of each entry should begin at the margin. This is known as </a:t>
            </a:r>
            <a:r>
              <a:rPr lang="en-KE" sz="4200" i="1" dirty="0">
                <a:effectLst/>
                <a:latin typeface="Times New Roman" panose="02020603050405020304" pitchFamily="18" charset="0"/>
                <a:ea typeface="Calibri" panose="020F0502020204030204" pitchFamily="34" charset="0"/>
                <a:cs typeface="Times New Roman" panose="02020603050405020304" pitchFamily="18" charset="0"/>
              </a:rPr>
              <a:t>Hanging indentation.</a:t>
            </a:r>
            <a:endParaRPr lang="en-KE" sz="4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4200" dirty="0">
                <a:effectLst/>
                <a:latin typeface="Times New Roman" panose="02020603050405020304" pitchFamily="18" charset="0"/>
                <a:ea typeface="Calibri" panose="020F0502020204030204" pitchFamily="34" charset="0"/>
                <a:cs typeface="Times New Roman" panose="02020603050405020304" pitchFamily="18" charset="0"/>
              </a:rPr>
              <a:t>The title of the publication should be presented in italics.</a:t>
            </a:r>
            <a:endParaRPr lang="en-KE" sz="4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4200" dirty="0">
                <a:effectLst/>
                <a:latin typeface="Times New Roman" panose="02020603050405020304" pitchFamily="18" charset="0"/>
                <a:ea typeface="Calibri" panose="020F0502020204030204" pitchFamily="34" charset="0"/>
                <a:cs typeface="Times New Roman" panose="02020603050405020304" pitchFamily="18" charset="0"/>
              </a:rPr>
              <a:t>Entries on the reference list should be arranged in alphabetical order according to the author’s surname.</a:t>
            </a:r>
            <a:endParaRPr lang="en-KE" sz="4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9492033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179226" y="1591056"/>
            <a:ext cx="9833548" cy="3993899"/>
          </a:xfrm>
        </p:spPr>
        <p:txBody>
          <a:bodyPr>
            <a:normAutofit lnSpcReduction="10000"/>
          </a:bodyPr>
          <a:lstStyle/>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Only the first letter of the title of the publication is capitalized, all others begin with small letters unless it is a proper noun, such as the name of a person or place.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When a book or a journal article has a heading and a sub-heading, use a full colon (:) between the two.</a:t>
            </a: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Ensure that you use correct punctuation and capitalization at all times.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The difference between </a:t>
            </a:r>
            <a:r>
              <a:rPr lang="en-KE" sz="1800" i="1" dirty="0">
                <a:effectLst/>
                <a:latin typeface="Times New Roman" panose="02020603050405020304" pitchFamily="18" charset="0"/>
                <a:ea typeface="Calibri" panose="020F0502020204030204" pitchFamily="34" charset="0"/>
                <a:cs typeface="Times New Roman" panose="02020603050405020304" pitchFamily="18" charset="0"/>
              </a:rPr>
              <a:t>ed.</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 and </a:t>
            </a:r>
            <a:r>
              <a:rPr lang="en-KE" sz="1800" i="1" dirty="0">
                <a:effectLst/>
                <a:latin typeface="Times New Roman" panose="02020603050405020304" pitchFamily="18" charset="0"/>
                <a:ea typeface="Calibri" panose="020F0502020204030204" pitchFamily="34" charset="0"/>
                <a:cs typeface="Times New Roman" panose="02020603050405020304" pitchFamily="18" charset="0"/>
              </a:rPr>
              <a:t>Ed</a:t>
            </a: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 is that ed. is used as an abbreviation for edition. For example, a book can have several editions such as 2nd ed. or 3rd ed. On the other hand, Ed. is used as an abbreviation for editor, it appears right after the name of the editor.</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9798442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DB5D987-7644-84FD-25BC-6D214FCD33CD}"/>
              </a:ext>
            </a:extLst>
          </p:cNvPr>
          <p:cNvSpPr>
            <a:spLocks noGrp="1"/>
          </p:cNvSpPr>
          <p:nvPr>
            <p:ph idx="1"/>
          </p:nvPr>
        </p:nvSpPr>
        <p:spPr>
          <a:xfrm>
            <a:off x="1517904" y="1819656"/>
            <a:ext cx="9494870" cy="3765299"/>
          </a:xfrm>
        </p:spPr>
        <p:txBody>
          <a:bodyPr>
            <a:normAutofit fontScale="92500" lnSpcReduction="20000"/>
          </a:bodyPr>
          <a:lstStyle/>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When an author has more than one publication, list the earliest dated publication first. In case there is more than one publication in the same year, label them “a, b, c” to show the difference. For example, 2016a, 2016b, 2016c. This applies to both in-text citations and the reference list.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When no date has been provided for a particular publication, in place of the date, use (n.d.) which means “no date” immediately after the author’s name.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When you need to list down a reference for a journal article or a book chapter, you need to write “pp.”. This indicates that you are referring to several pages and not just one.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Whenever you refer to a book more than once, write the in-text citation again each time you do so.</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8748268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72FFDC-7ECB-6588-75F0-C2CF791D43E0}"/>
              </a:ext>
            </a:extLst>
          </p:cNvPr>
          <p:cNvSpPr>
            <a:spLocks noGrp="1"/>
          </p:cNvSpPr>
          <p:nvPr>
            <p:ph type="title"/>
          </p:nvPr>
        </p:nvSpPr>
        <p:spPr>
          <a:xfrm>
            <a:off x="3033466" y="1865376"/>
            <a:ext cx="5754696" cy="963234"/>
          </a:xfrm>
        </p:spPr>
        <p:txBody>
          <a:bodyPr anchor="b">
            <a:normAutofit/>
          </a:bodyPr>
          <a:lstStyle/>
          <a:p>
            <a:pPr algn="ctr"/>
            <a:r>
              <a:rPr lang="en-US" sz="3200" b="1" dirty="0">
                <a:solidFill>
                  <a:srgbClr val="000000"/>
                </a:solidFill>
                <a:effectLst/>
                <a:latin typeface="Arial" panose="020B0604020202020204" pitchFamily="34" charset="0"/>
                <a:ea typeface="Aldine401 BT"/>
              </a:rPr>
              <a:t>Summary</a:t>
            </a:r>
            <a:r>
              <a:rPr lang="en-KE" sz="3200" dirty="0">
                <a:effectLst/>
              </a:rPr>
              <a:t> </a:t>
            </a:r>
            <a:endParaRPr lang="en-KE" sz="3200" dirty="0">
              <a:solidFill>
                <a:schemeClr val="tx2"/>
              </a:solidFill>
            </a:endParaRPr>
          </a:p>
        </p:txBody>
      </p:sp>
      <p:grpSp>
        <p:nvGrpSpPr>
          <p:cNvPr id="10" name="Group 9">
            <a:extLst>
              <a:ext uri="{FF2B5EF4-FFF2-40B4-BE49-F238E27FC236}">
                <a16:creationId xmlns:a16="http://schemas.microsoft.com/office/drawing/2014/main" id="{5C3921CD-DDE5-4B57-8FDF-B37ADE4EDA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1219" y="3985"/>
            <a:ext cx="9747620" cy="6858000"/>
            <a:chOff x="1318434" y="36937"/>
            <a:chExt cx="9747620" cy="6858000"/>
          </a:xfrm>
        </p:grpSpPr>
        <p:sp>
          <p:nvSpPr>
            <p:cNvPr id="11" name="Freeform: Shape 10">
              <a:extLst>
                <a:ext uri="{FF2B5EF4-FFF2-40B4-BE49-F238E27FC236}">
                  <a16:creationId xmlns:a16="http://schemas.microsoft.com/office/drawing/2014/main" id="{A4CBEDF6-7B5F-471F-AF99-301A23748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Shape 11">
              <a:extLst>
                <a:ext uri="{FF2B5EF4-FFF2-40B4-BE49-F238E27FC236}">
                  <a16:creationId xmlns:a16="http://schemas.microsoft.com/office/drawing/2014/main" id="{1D43DB10-4F84-47C2-8170-CB9EED8667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accent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9F35C7A0-1526-4D97-BCD8-91B3576E3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1009574A-38B7-43A8-A925-1FB54C6B1A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Shape 14">
              <a:extLst>
                <a:ext uri="{FF2B5EF4-FFF2-40B4-BE49-F238E27FC236}">
                  <a16:creationId xmlns:a16="http://schemas.microsoft.com/office/drawing/2014/main" id="{EA3AAA50-DE22-4E5D-9064-A37786C590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3" name="Content Placeholder 2">
            <a:extLst>
              <a:ext uri="{FF2B5EF4-FFF2-40B4-BE49-F238E27FC236}">
                <a16:creationId xmlns:a16="http://schemas.microsoft.com/office/drawing/2014/main" id="{556B0D8E-04AF-6968-FA95-F2FB50E81E4C}"/>
              </a:ext>
            </a:extLst>
          </p:cNvPr>
          <p:cNvSpPr>
            <a:spLocks noGrp="1"/>
          </p:cNvSpPr>
          <p:nvPr>
            <p:ph idx="1"/>
          </p:nvPr>
        </p:nvSpPr>
        <p:spPr>
          <a:xfrm>
            <a:off x="3055954" y="2979336"/>
            <a:ext cx="5969174" cy="2430864"/>
          </a:xfrm>
        </p:spPr>
        <p:txBody>
          <a:bodyPr anchor="t">
            <a:normAutofit fontScale="25000" lnSpcReduction="20000"/>
          </a:bodyPr>
          <a:lstStyle/>
          <a:p>
            <a:pPr marL="0" indent="0">
              <a:lnSpc>
                <a:spcPct val="150000"/>
              </a:lnSpc>
              <a:buNone/>
            </a:pPr>
            <a:r>
              <a:rPr lang="en-US" sz="8000" dirty="0">
                <a:solidFill>
                  <a:srgbClr val="000000"/>
                </a:solidFill>
                <a:effectLst/>
                <a:latin typeface="Times New Roman" panose="02020603050405020304" pitchFamily="18" charset="0"/>
                <a:ea typeface="Times New Roman" panose="02020603050405020304" pitchFamily="18" charset="0"/>
              </a:rPr>
              <a:t>In</a:t>
            </a:r>
            <a:r>
              <a:rPr lang="en-KE" sz="8000" dirty="0">
                <a:solidFill>
                  <a:srgbClr val="000000"/>
                </a:solidFill>
                <a:effectLst/>
                <a:latin typeface="Times New Roman" panose="02020603050405020304" pitchFamily="18" charset="0"/>
                <a:ea typeface="Times New Roman" panose="02020603050405020304" pitchFamily="18" charset="0"/>
              </a:rPr>
              <a:t> th</a:t>
            </a:r>
            <a:r>
              <a:rPr lang="en-US" sz="8000" dirty="0">
                <a:solidFill>
                  <a:srgbClr val="000000"/>
                </a:solidFill>
                <a:effectLst/>
                <a:latin typeface="Times New Roman" panose="02020603050405020304" pitchFamily="18" charset="0"/>
                <a:ea typeface="Times New Roman" panose="02020603050405020304" pitchFamily="18" charset="0"/>
              </a:rPr>
              <a:t>is</a:t>
            </a:r>
            <a:r>
              <a:rPr lang="en-KE" sz="8000" dirty="0">
                <a:solidFill>
                  <a:srgbClr val="000000"/>
                </a:solidFill>
                <a:effectLst/>
                <a:latin typeface="Times New Roman" panose="02020603050405020304" pitchFamily="18" charset="0"/>
                <a:ea typeface="Times New Roman" panose="02020603050405020304" pitchFamily="18" charset="0"/>
              </a:rPr>
              <a:t> lesson, </a:t>
            </a:r>
            <a:r>
              <a:rPr lang="en-US" sz="8000" dirty="0">
                <a:solidFill>
                  <a:srgbClr val="000000"/>
                </a:solidFill>
                <a:effectLst/>
                <a:latin typeface="Times New Roman" panose="02020603050405020304" pitchFamily="18" charset="0"/>
                <a:ea typeface="Times New Roman" panose="02020603050405020304" pitchFamily="18" charset="0"/>
              </a:rPr>
              <a:t>we have discussed how</a:t>
            </a:r>
            <a:r>
              <a:rPr lang="en-KE" sz="8000" dirty="0">
                <a:solidFill>
                  <a:srgbClr val="000000"/>
                </a:solidFill>
                <a:effectLst/>
                <a:latin typeface="Times New Roman" panose="02020603050405020304" pitchFamily="18" charset="0"/>
                <a:ea typeface="Times New Roman" panose="02020603050405020304" pitchFamily="18" charset="0"/>
              </a:rPr>
              <a:t> to:</a:t>
            </a:r>
            <a:endParaRPr lang="en-KE" sz="8000" dirty="0">
              <a:effectLst/>
              <a:latin typeface="Times New Roman" panose="02020603050405020304" pitchFamily="18" charset="0"/>
              <a:ea typeface="Times New Roman" panose="02020603050405020304" pitchFamily="18" charset="0"/>
            </a:endParaRPr>
          </a:p>
          <a:p>
            <a:pPr marL="342900" lvl="0" indent="-342900" algn="just">
              <a:lnSpc>
                <a:spcPct val="130000"/>
              </a:lnSpc>
              <a:spcBef>
                <a:spcPts val="600"/>
              </a:spcBef>
              <a:spcAft>
                <a:spcPts val="600"/>
              </a:spcAft>
              <a:buFont typeface="Symbol" pitchFamily="2" charset="2"/>
              <a:buChar char=""/>
            </a:pPr>
            <a:r>
              <a:rPr lang="en-US" sz="8000" dirty="0">
                <a:solidFill>
                  <a:srgbClr val="000000"/>
                </a:solidFill>
                <a:effectLst/>
                <a:latin typeface="Times New Roman" panose="02020603050405020304" pitchFamily="18" charset="0"/>
                <a:ea typeface="Aldine401 BT"/>
                <a:cs typeface="Times New Roman" panose="02020603050405020304" pitchFamily="18" charset="0"/>
              </a:rPr>
              <a:t>Write different sections of the research report</a:t>
            </a:r>
            <a:endParaRPr lang="en-KE" sz="8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30000"/>
              </a:lnSpc>
              <a:spcBef>
                <a:spcPts val="600"/>
              </a:spcBef>
              <a:spcAft>
                <a:spcPts val="600"/>
              </a:spcAft>
              <a:buFont typeface="Symbol" pitchFamily="2" charset="2"/>
              <a:buChar char=""/>
            </a:pPr>
            <a:r>
              <a:rPr lang="en-US" sz="8000" dirty="0">
                <a:solidFill>
                  <a:srgbClr val="000000"/>
                </a:solidFill>
                <a:effectLst/>
                <a:latin typeface="Times New Roman" panose="02020603050405020304" pitchFamily="18" charset="0"/>
                <a:ea typeface="Aldine401 BT"/>
                <a:cs typeface="Times New Roman" panose="02020603050405020304" pitchFamily="18" charset="0"/>
              </a:rPr>
              <a:t>Compile the reference list in APA Referencing Style</a:t>
            </a:r>
            <a:endParaRPr lang="en-KE" sz="8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30000"/>
              </a:lnSpc>
              <a:spcBef>
                <a:spcPts val="600"/>
              </a:spcBef>
              <a:spcAft>
                <a:spcPts val="600"/>
              </a:spcAft>
              <a:buFont typeface="Symbol" pitchFamily="2" charset="2"/>
              <a:buChar char=""/>
            </a:pPr>
            <a:r>
              <a:rPr lang="en-US" sz="8000" dirty="0">
                <a:solidFill>
                  <a:srgbClr val="000000"/>
                </a:solidFill>
                <a:effectLst/>
                <a:latin typeface="Times New Roman" panose="02020603050405020304" pitchFamily="18" charset="0"/>
                <a:ea typeface="Aldine401 BT"/>
                <a:cs typeface="Times New Roman" panose="02020603050405020304" pitchFamily="18" charset="0"/>
              </a:rPr>
              <a:t>Format in-text citations in APA Referencing Style </a:t>
            </a:r>
            <a:endParaRPr lang="en-KE" sz="8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20000"/>
              </a:lnSpc>
              <a:spcAft>
                <a:spcPts val="600"/>
              </a:spcAft>
            </a:pPr>
            <a:r>
              <a:rPr lang="en-KE" sz="1800" dirty="0">
                <a:solidFill>
                  <a:srgbClr val="000000"/>
                </a:solidFill>
                <a:effectLst/>
                <a:latin typeface="Aldine401 BT"/>
                <a:ea typeface="Aldine401 BT"/>
                <a:cs typeface="Aldine401 BT"/>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000" dirty="0">
              <a:solidFill>
                <a:schemeClr val="tx2"/>
              </a:solidFill>
            </a:endParaRPr>
          </a:p>
        </p:txBody>
      </p:sp>
    </p:spTree>
    <p:extLst>
      <p:ext uri="{BB962C8B-B14F-4D97-AF65-F5344CB8AC3E}">
        <p14:creationId xmlns:p14="http://schemas.microsoft.com/office/powerpoint/2010/main" val="4780137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72FFDC-7ECB-6588-75F0-C2CF791D43E0}"/>
              </a:ext>
            </a:extLst>
          </p:cNvPr>
          <p:cNvSpPr>
            <a:spLocks noGrp="1"/>
          </p:cNvSpPr>
          <p:nvPr>
            <p:ph type="title"/>
          </p:nvPr>
        </p:nvSpPr>
        <p:spPr>
          <a:xfrm>
            <a:off x="3033466" y="1554480"/>
            <a:ext cx="5754696" cy="1042416"/>
          </a:xfrm>
        </p:spPr>
        <p:txBody>
          <a:bodyPr anchor="b">
            <a:normAutofit/>
          </a:bodyPr>
          <a:lstStyle/>
          <a:p>
            <a:pPr algn="ctr"/>
            <a:r>
              <a:rPr lang="en-US" sz="3200" b="1" dirty="0">
                <a:solidFill>
                  <a:srgbClr val="000000"/>
                </a:solidFill>
                <a:effectLst/>
                <a:latin typeface="Arial" panose="020B0604020202020204" pitchFamily="34" charset="0"/>
                <a:ea typeface="Aldine401 BT"/>
                <a:cs typeface="Times New Roman" panose="02020603050405020304" pitchFamily="18" charset="0"/>
              </a:rPr>
              <a:t>References</a:t>
            </a:r>
            <a:br>
              <a:rPr lang="en-KE" sz="3200" dirty="0">
                <a:effectLst/>
                <a:latin typeface="Calibri" panose="020F0502020204030204" pitchFamily="34" charset="0"/>
                <a:ea typeface="Calibri" panose="020F0502020204030204" pitchFamily="34" charset="0"/>
                <a:cs typeface="Times New Roman" panose="02020603050405020304" pitchFamily="18" charset="0"/>
              </a:rPr>
            </a:br>
            <a:endParaRPr lang="en-KE" sz="3200" dirty="0">
              <a:solidFill>
                <a:schemeClr val="tx2"/>
              </a:solidFill>
            </a:endParaRPr>
          </a:p>
        </p:txBody>
      </p:sp>
      <p:grpSp>
        <p:nvGrpSpPr>
          <p:cNvPr id="10" name="Group 9">
            <a:extLst>
              <a:ext uri="{FF2B5EF4-FFF2-40B4-BE49-F238E27FC236}">
                <a16:creationId xmlns:a16="http://schemas.microsoft.com/office/drawing/2014/main" id="{5C3921CD-DDE5-4B57-8FDF-B37ADE4EDA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1219" y="3985"/>
            <a:ext cx="9747620" cy="6858000"/>
            <a:chOff x="1318434" y="36937"/>
            <a:chExt cx="9747620" cy="6858000"/>
          </a:xfrm>
        </p:grpSpPr>
        <p:sp>
          <p:nvSpPr>
            <p:cNvPr id="11" name="Freeform: Shape 10">
              <a:extLst>
                <a:ext uri="{FF2B5EF4-FFF2-40B4-BE49-F238E27FC236}">
                  <a16:creationId xmlns:a16="http://schemas.microsoft.com/office/drawing/2014/main" id="{A4CBEDF6-7B5F-471F-AF99-301A23748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Shape 11">
              <a:extLst>
                <a:ext uri="{FF2B5EF4-FFF2-40B4-BE49-F238E27FC236}">
                  <a16:creationId xmlns:a16="http://schemas.microsoft.com/office/drawing/2014/main" id="{1D43DB10-4F84-47C2-8170-CB9EED8667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accent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9F35C7A0-1526-4D97-BCD8-91B3576E3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1009574A-38B7-43A8-A925-1FB54C6B1A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Shape 14">
              <a:extLst>
                <a:ext uri="{FF2B5EF4-FFF2-40B4-BE49-F238E27FC236}">
                  <a16:creationId xmlns:a16="http://schemas.microsoft.com/office/drawing/2014/main" id="{EA3AAA50-DE22-4E5D-9064-A37786C590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3" name="Content Placeholder 2">
            <a:extLst>
              <a:ext uri="{FF2B5EF4-FFF2-40B4-BE49-F238E27FC236}">
                <a16:creationId xmlns:a16="http://schemas.microsoft.com/office/drawing/2014/main" id="{556B0D8E-04AF-6968-FA95-F2FB50E81E4C}"/>
              </a:ext>
            </a:extLst>
          </p:cNvPr>
          <p:cNvSpPr>
            <a:spLocks noGrp="1"/>
          </p:cNvSpPr>
          <p:nvPr>
            <p:ph idx="1"/>
          </p:nvPr>
        </p:nvSpPr>
        <p:spPr>
          <a:xfrm>
            <a:off x="2578608" y="2706624"/>
            <a:ext cx="6986016" cy="2703576"/>
          </a:xfrm>
        </p:spPr>
        <p:txBody>
          <a:bodyPr anchor="t">
            <a:normAutofit/>
          </a:bodyPr>
          <a:lstStyle/>
          <a:p>
            <a:pPr algn="just">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Ajuoga, M., Echaune, M., Maiyo, J., Mwangi, S., Odek, A., Kipkenei, S. Awour, D., &amp; Andiema, N. (2023). </a:t>
            </a:r>
            <a:r>
              <a:rPr lang="en-KE" sz="1800" i="1" dirty="0">
                <a:solidFill>
                  <a:srgbClr val="000000"/>
                </a:solidFill>
                <a:effectLst/>
                <a:latin typeface="Times New Roman" panose="02020603050405020304" pitchFamily="18" charset="0"/>
                <a:ea typeface="Times New Roman" panose="02020603050405020304" pitchFamily="18" charset="0"/>
              </a:rPr>
              <a:t>Social Science in the New Era.</a:t>
            </a:r>
            <a:r>
              <a:rPr lang="en-KE" sz="1800" dirty="0">
                <a:solidFill>
                  <a:srgbClr val="000000"/>
                </a:solidFill>
                <a:effectLst/>
                <a:latin typeface="Times New Roman" panose="02020603050405020304" pitchFamily="18" charset="0"/>
                <a:ea typeface="Times New Roman" panose="02020603050405020304" pitchFamily="18" charset="0"/>
              </a:rPr>
              <a:t> Aura Publishers.</a:t>
            </a:r>
            <a:endParaRPr lang="en-KE" sz="1800" dirty="0">
              <a:effectLst/>
              <a:latin typeface="Times New Roman" panose="02020603050405020304" pitchFamily="18" charset="0"/>
              <a:ea typeface="Times New Roman" panose="02020603050405020304" pitchFamily="18" charset="0"/>
            </a:endParaRPr>
          </a:p>
          <a:p>
            <a:pPr algn="just">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Orodho, J. A. (2009). Techniques of writing research proposals and reports in education and social sciences. Nairobi. Kanezja publishers. </a:t>
            </a:r>
            <a:endParaRPr lang="en-KE" sz="1800" dirty="0">
              <a:effectLst/>
              <a:latin typeface="Times New Roman" panose="02020603050405020304" pitchFamily="18" charset="0"/>
              <a:ea typeface="Times New Roman" panose="02020603050405020304" pitchFamily="18" charset="0"/>
            </a:endParaRPr>
          </a:p>
          <a:p>
            <a:endParaRPr lang="en-KE" sz="2000" dirty="0">
              <a:solidFill>
                <a:schemeClr val="tx2"/>
              </a:solidFill>
            </a:endParaRPr>
          </a:p>
        </p:txBody>
      </p:sp>
    </p:spTree>
    <p:extLst>
      <p:ext uri="{BB962C8B-B14F-4D97-AF65-F5344CB8AC3E}">
        <p14:creationId xmlns:p14="http://schemas.microsoft.com/office/powerpoint/2010/main" val="12062657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005FBF5E-905F-5605-5A46-93A27D29A132}"/>
              </a:ext>
            </a:extLst>
          </p:cNvPr>
          <p:cNvSpPr>
            <a:spLocks noGrp="1"/>
          </p:cNvSpPr>
          <p:nvPr>
            <p:ph idx="1"/>
          </p:nvPr>
        </p:nvSpPr>
        <p:spPr>
          <a:xfrm>
            <a:off x="3050412" y="1513490"/>
            <a:ext cx="5709721" cy="3896710"/>
          </a:xfrm>
        </p:spPr>
        <p:txBody>
          <a:bodyPr anchor="t">
            <a:normAutofit/>
          </a:bodyPr>
          <a:lstStyle/>
          <a:p>
            <a:pPr marL="0" indent="0">
              <a:buNone/>
            </a:pPr>
            <a:r>
              <a:rPr lang="en-KE" sz="2000" dirty="0">
                <a:solidFill>
                  <a:schemeClr val="tx2"/>
                </a:solidFill>
              </a:rPr>
              <a:t>		</a:t>
            </a:r>
            <a:endParaRPr lang="en-KE" sz="6600" dirty="0">
              <a:solidFill>
                <a:schemeClr val="tx2"/>
              </a:solidFill>
            </a:endParaRPr>
          </a:p>
          <a:p>
            <a:pPr marL="0" indent="0" algn="ctr">
              <a:buNone/>
            </a:pPr>
            <a:r>
              <a:rPr lang="en-KE" sz="7200" b="1" dirty="0">
                <a:solidFill>
                  <a:schemeClr val="tx2"/>
                </a:solidFill>
              </a:rPr>
              <a:t>THANK </a:t>
            </a:r>
          </a:p>
          <a:p>
            <a:pPr marL="0" indent="0" algn="ctr">
              <a:buNone/>
            </a:pPr>
            <a:r>
              <a:rPr lang="en-KE" sz="7200" b="1" dirty="0">
                <a:solidFill>
                  <a:schemeClr val="tx2"/>
                </a:solidFill>
              </a:rPr>
              <a:t>YOU</a:t>
            </a: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2677856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1074</TotalTime>
  <Words>3767</Words>
  <Application>Microsoft Macintosh PowerPoint</Application>
  <PresentationFormat>Widescreen</PresentationFormat>
  <Paragraphs>169</Paragraphs>
  <Slides>37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Aldine401 BT</vt:lpstr>
      <vt:lpstr>Aptos</vt:lpstr>
      <vt:lpstr>Aptos Display</vt:lpstr>
      <vt:lpstr>Arial</vt:lpstr>
      <vt:lpstr>Calibri</vt:lpstr>
      <vt:lpstr>Symbol</vt:lpstr>
      <vt:lpstr>Times New Roman</vt:lpstr>
      <vt:lpstr>Office Theme</vt:lpstr>
      <vt:lpstr>             COMMUNICATION RESEARCH WEEK 13: RESEARCH REPORT WRITING</vt:lpstr>
      <vt:lpstr>   Topic Introduction </vt:lpstr>
      <vt:lpstr>Intended Learning Objectives </vt:lpstr>
      <vt:lpstr>What is a Research Report? </vt:lpstr>
      <vt:lpstr>PowerPoint Presentation</vt:lpstr>
      <vt:lpstr>Components of a Research Report </vt:lpstr>
      <vt:lpstr>PowerPoint Presentation</vt:lpstr>
      <vt:lpstr> Preliminary Pages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Compiling a Reference List </vt:lpstr>
      <vt:lpstr>PowerPoint Presentation</vt:lpstr>
      <vt:lpstr>PowerPoint Presentation</vt:lpstr>
      <vt:lpstr>PowerPoint Presentation</vt:lpstr>
      <vt:lpstr>PowerPoint Presentation</vt:lpstr>
      <vt:lpstr>Formatting your Reference List </vt:lpstr>
      <vt:lpstr>PowerPoint Presentation</vt:lpstr>
      <vt:lpstr>PowerPoint Presentation</vt:lpstr>
      <vt:lpstr>Summary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Faith M Mwangi</dc:creator>
  <cp:lastModifiedBy>susan.w.mwangi@outlook.com</cp:lastModifiedBy>
  <cp:revision>12</cp:revision>
  <dcterms:created xsi:type="dcterms:W3CDTF">2024-11-02T19:35:10Z</dcterms:created>
  <dcterms:modified xsi:type="dcterms:W3CDTF">2024-11-10T18:59:02Z</dcterms:modified>
</cp:coreProperties>
</file>