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3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5" r:id="rId16"/>
    <p:sldId id="276" r:id="rId17"/>
    <p:sldId id="277" r:id="rId18"/>
    <p:sldId id="278" r:id="rId19"/>
    <p:sldId id="279" r:id="rId20"/>
    <p:sldId id="280" r:id="rId21"/>
    <p:sldId id="281" r:id="rId22"/>
    <p:sldId id="282" r:id="rId23"/>
    <p:sldId id="283" r:id="rId24"/>
    <p:sldId id="284" r:id="rId25"/>
    <p:sldId id="285" r:id="rId26"/>
    <p:sldId id="286" r:id="rId27"/>
    <p:sldId id="287" r:id="rId28"/>
    <p:sldId id="288" r:id="rId29"/>
    <p:sldId id="289" r:id="rId30"/>
    <p:sldId id="290" r:id="rId31"/>
    <p:sldId id="291" r:id="rId32"/>
    <p:sldId id="292" r:id="rId33"/>
    <p:sldId id="294" r:id="rId34"/>
    <p:sldId id="293" r:id="rId35"/>
    <p:sldId id="295" r:id="rId3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4474479-2852-FF3A-C8EA-F9FC95D5C4D0}" v="400" dt="2025-03-29T08:32:24.238"/>
    <p1510:client id="{668FA134-A066-7BD5-2826-31046AA3014C}" v="234" dt="2025-03-29T10:06:31.649"/>
    <p1510:client id="{8F096BE9-56A6-E8A3-E1FC-317D8566A82E}" v="369" dt="2025-03-29T07:42:08.961"/>
    <p1510:client id="{A8B74EAF-D736-E0FD-D13D-87384215E28D}" v="50" dt="2025-03-29T10:12:41.930"/>
    <p1510:client id="{F7E292E4-E1B5-EB5D-C28A-CF7F92F4764D}" v="153" dt="2025-03-29T09:42:18.28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77" d="100"/>
          <a:sy n="77" d="100"/>
        </p:scale>
        <p:origin x="80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svg"/><Relationship Id="rId1" Type="http://schemas.openxmlformats.org/officeDocument/2006/relationships/image" Target="../media/image4.png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svg"/><Relationship Id="rId1" Type="http://schemas.openxmlformats.org/officeDocument/2006/relationships/image" Target="../media/image13.png"/><Relationship Id="rId6" Type="http://schemas.openxmlformats.org/officeDocument/2006/relationships/image" Target="../media/image18.svg"/><Relationship Id="rId5" Type="http://schemas.openxmlformats.org/officeDocument/2006/relationships/image" Target="../media/image17.png"/><Relationship Id="rId4" Type="http://schemas.openxmlformats.org/officeDocument/2006/relationships/image" Target="../media/image16.svg"/></Relationships>
</file>

<file path=ppt/diagrams/_rels/data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svg"/><Relationship Id="rId1" Type="http://schemas.openxmlformats.org/officeDocument/2006/relationships/image" Target="../media/image13.png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svg"/><Relationship Id="rId1" Type="http://schemas.openxmlformats.org/officeDocument/2006/relationships/image" Target="../media/image19.png"/><Relationship Id="rId6" Type="http://schemas.openxmlformats.org/officeDocument/2006/relationships/image" Target="../media/image24.svg"/><Relationship Id="rId5" Type="http://schemas.openxmlformats.org/officeDocument/2006/relationships/image" Target="../media/image23.png"/><Relationship Id="rId4" Type="http://schemas.openxmlformats.org/officeDocument/2006/relationships/image" Target="../media/image22.svg"/></Relationships>
</file>

<file path=ppt/diagrams/_rels/data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svg"/><Relationship Id="rId1" Type="http://schemas.openxmlformats.org/officeDocument/2006/relationships/image" Target="../media/image23.png"/></Relationships>
</file>

<file path=ppt/diagrams/_rels/data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svg"/><Relationship Id="rId1" Type="http://schemas.openxmlformats.org/officeDocument/2006/relationships/image" Target="../media/image30.png"/><Relationship Id="rId6" Type="http://schemas.openxmlformats.org/officeDocument/2006/relationships/image" Target="../media/image35.svg"/><Relationship Id="rId5" Type="http://schemas.openxmlformats.org/officeDocument/2006/relationships/image" Target="../media/image34.png"/><Relationship Id="rId4" Type="http://schemas.openxmlformats.org/officeDocument/2006/relationships/image" Target="../media/image33.svg"/></Relationships>
</file>

<file path=ppt/diagrams/_rels/data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svg"/><Relationship Id="rId1" Type="http://schemas.openxmlformats.org/officeDocument/2006/relationships/image" Target="../media/image36.png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39.svg"/></Relationships>
</file>

<file path=ppt/diagrams/_rels/data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svg"/><Relationship Id="rId3" Type="http://schemas.openxmlformats.org/officeDocument/2006/relationships/image" Target="../media/image42.png"/><Relationship Id="rId7" Type="http://schemas.openxmlformats.org/officeDocument/2006/relationships/image" Target="../media/image46.png"/><Relationship Id="rId12" Type="http://schemas.openxmlformats.org/officeDocument/2006/relationships/image" Target="../media/image51.svg"/><Relationship Id="rId2" Type="http://schemas.openxmlformats.org/officeDocument/2006/relationships/image" Target="../media/image41.svg"/><Relationship Id="rId1" Type="http://schemas.openxmlformats.org/officeDocument/2006/relationships/image" Target="../media/image40.png"/><Relationship Id="rId6" Type="http://schemas.openxmlformats.org/officeDocument/2006/relationships/image" Target="../media/image45.svg"/><Relationship Id="rId11" Type="http://schemas.openxmlformats.org/officeDocument/2006/relationships/image" Target="../media/image50.png"/><Relationship Id="rId5" Type="http://schemas.openxmlformats.org/officeDocument/2006/relationships/image" Target="../media/image44.png"/><Relationship Id="rId10" Type="http://schemas.openxmlformats.org/officeDocument/2006/relationships/image" Target="../media/image49.svg"/><Relationship Id="rId4" Type="http://schemas.openxmlformats.org/officeDocument/2006/relationships/image" Target="../media/image43.svg"/><Relationship Id="rId9" Type="http://schemas.openxmlformats.org/officeDocument/2006/relationships/image" Target="../media/image48.png"/></Relationships>
</file>

<file path=ppt/diagrams/_rels/data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svg"/><Relationship Id="rId1" Type="http://schemas.openxmlformats.org/officeDocument/2006/relationships/image" Target="../media/image50.png"/></Relationships>
</file>

<file path=ppt/diagrams/_rels/data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svg"/><Relationship Id="rId3" Type="http://schemas.openxmlformats.org/officeDocument/2006/relationships/image" Target="../media/image55.png"/><Relationship Id="rId7" Type="http://schemas.openxmlformats.org/officeDocument/2006/relationships/image" Target="../media/image59.png"/><Relationship Id="rId2" Type="http://schemas.openxmlformats.org/officeDocument/2006/relationships/image" Target="../media/image54.svg"/><Relationship Id="rId1" Type="http://schemas.openxmlformats.org/officeDocument/2006/relationships/image" Target="../media/image53.png"/><Relationship Id="rId6" Type="http://schemas.openxmlformats.org/officeDocument/2006/relationships/image" Target="../media/image58.svg"/><Relationship Id="rId5" Type="http://schemas.openxmlformats.org/officeDocument/2006/relationships/image" Target="../media/image57.png"/><Relationship Id="rId4" Type="http://schemas.openxmlformats.org/officeDocument/2006/relationships/image" Target="../media/image56.svg"/></Relationships>
</file>

<file path=ppt/diagrams/_rels/data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svg"/><Relationship Id="rId1" Type="http://schemas.openxmlformats.org/officeDocument/2006/relationships/image" Target="../media/image63.png"/><Relationship Id="rId4" Type="http://schemas.openxmlformats.org/officeDocument/2006/relationships/image" Target="../media/image66.svg"/></Relationships>
</file>

<file path=ppt/diagrams/_rels/data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4.svg"/><Relationship Id="rId1" Type="http://schemas.openxmlformats.org/officeDocument/2006/relationships/image" Target="../media/image63.png"/><Relationship Id="rId4" Type="http://schemas.openxmlformats.org/officeDocument/2006/relationships/image" Target="../media/image68.svg"/></Relationships>
</file>

<file path=ppt/diagrams/_rels/data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svg"/><Relationship Id="rId3" Type="http://schemas.openxmlformats.org/officeDocument/2006/relationships/image" Target="../media/image71.png"/><Relationship Id="rId7" Type="http://schemas.openxmlformats.org/officeDocument/2006/relationships/image" Target="../media/image73.png"/><Relationship Id="rId2" Type="http://schemas.openxmlformats.org/officeDocument/2006/relationships/image" Target="../media/image70.svg"/><Relationship Id="rId1" Type="http://schemas.openxmlformats.org/officeDocument/2006/relationships/image" Target="../media/image69.png"/><Relationship Id="rId6" Type="http://schemas.openxmlformats.org/officeDocument/2006/relationships/image" Target="../media/image58.svg"/><Relationship Id="rId5" Type="http://schemas.openxmlformats.org/officeDocument/2006/relationships/image" Target="../media/image57.png"/><Relationship Id="rId4" Type="http://schemas.openxmlformats.org/officeDocument/2006/relationships/image" Target="../media/image72.svg"/></Relationships>
</file>

<file path=ppt/diagrams/_rels/data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6.svg"/><Relationship Id="rId3" Type="http://schemas.openxmlformats.org/officeDocument/2006/relationships/image" Target="../media/image81.png"/><Relationship Id="rId7" Type="http://schemas.openxmlformats.org/officeDocument/2006/relationships/image" Target="../media/image85.png"/><Relationship Id="rId2" Type="http://schemas.openxmlformats.org/officeDocument/2006/relationships/image" Target="../media/image80.svg"/><Relationship Id="rId1" Type="http://schemas.openxmlformats.org/officeDocument/2006/relationships/image" Target="../media/image79.png"/><Relationship Id="rId6" Type="http://schemas.openxmlformats.org/officeDocument/2006/relationships/image" Target="../media/image84.svg"/><Relationship Id="rId5" Type="http://schemas.openxmlformats.org/officeDocument/2006/relationships/image" Target="../media/image83.png"/><Relationship Id="rId10" Type="http://schemas.openxmlformats.org/officeDocument/2006/relationships/image" Target="../media/image88.svg"/><Relationship Id="rId4" Type="http://schemas.openxmlformats.org/officeDocument/2006/relationships/image" Target="../media/image82.svg"/><Relationship Id="rId9" Type="http://schemas.openxmlformats.org/officeDocument/2006/relationships/image" Target="../media/image87.pn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svg"/><Relationship Id="rId1" Type="http://schemas.openxmlformats.org/officeDocument/2006/relationships/image" Target="../media/image4.png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svg"/><Relationship Id="rId1" Type="http://schemas.openxmlformats.org/officeDocument/2006/relationships/image" Target="../media/image13.png"/><Relationship Id="rId6" Type="http://schemas.openxmlformats.org/officeDocument/2006/relationships/image" Target="../media/image18.svg"/><Relationship Id="rId5" Type="http://schemas.openxmlformats.org/officeDocument/2006/relationships/image" Target="../media/image17.png"/><Relationship Id="rId4" Type="http://schemas.openxmlformats.org/officeDocument/2006/relationships/image" Target="../media/image16.svg"/></Relationships>
</file>

<file path=ppt/diagrams/_rels/drawing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svg"/><Relationship Id="rId1" Type="http://schemas.openxmlformats.org/officeDocument/2006/relationships/image" Target="../media/image13.pn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svg"/><Relationship Id="rId1" Type="http://schemas.openxmlformats.org/officeDocument/2006/relationships/image" Target="../media/image19.png"/><Relationship Id="rId6" Type="http://schemas.openxmlformats.org/officeDocument/2006/relationships/image" Target="../media/image24.svg"/><Relationship Id="rId5" Type="http://schemas.openxmlformats.org/officeDocument/2006/relationships/image" Target="../media/image23.png"/><Relationship Id="rId4" Type="http://schemas.openxmlformats.org/officeDocument/2006/relationships/image" Target="../media/image22.svg"/></Relationships>
</file>

<file path=ppt/diagrams/_rels/drawing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svg"/><Relationship Id="rId1" Type="http://schemas.openxmlformats.org/officeDocument/2006/relationships/image" Target="../media/image23.png"/></Relationships>
</file>

<file path=ppt/diagrams/_rels/drawing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svg"/><Relationship Id="rId1" Type="http://schemas.openxmlformats.org/officeDocument/2006/relationships/image" Target="../media/image30.png"/><Relationship Id="rId6" Type="http://schemas.openxmlformats.org/officeDocument/2006/relationships/image" Target="../media/image35.svg"/><Relationship Id="rId5" Type="http://schemas.openxmlformats.org/officeDocument/2006/relationships/image" Target="../media/image34.png"/><Relationship Id="rId4" Type="http://schemas.openxmlformats.org/officeDocument/2006/relationships/image" Target="../media/image33.svg"/></Relationships>
</file>

<file path=ppt/diagrams/_rels/drawing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svg"/><Relationship Id="rId1" Type="http://schemas.openxmlformats.org/officeDocument/2006/relationships/image" Target="../media/image36.png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39.svg"/></Relationships>
</file>

<file path=ppt/diagrams/_rels/drawing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svg"/><Relationship Id="rId3" Type="http://schemas.openxmlformats.org/officeDocument/2006/relationships/image" Target="../media/image42.png"/><Relationship Id="rId7" Type="http://schemas.openxmlformats.org/officeDocument/2006/relationships/image" Target="../media/image46.png"/><Relationship Id="rId12" Type="http://schemas.openxmlformats.org/officeDocument/2006/relationships/image" Target="../media/image51.svg"/><Relationship Id="rId2" Type="http://schemas.openxmlformats.org/officeDocument/2006/relationships/image" Target="../media/image41.svg"/><Relationship Id="rId1" Type="http://schemas.openxmlformats.org/officeDocument/2006/relationships/image" Target="../media/image40.png"/><Relationship Id="rId6" Type="http://schemas.openxmlformats.org/officeDocument/2006/relationships/image" Target="../media/image45.svg"/><Relationship Id="rId11" Type="http://schemas.openxmlformats.org/officeDocument/2006/relationships/image" Target="../media/image50.png"/><Relationship Id="rId5" Type="http://schemas.openxmlformats.org/officeDocument/2006/relationships/image" Target="../media/image44.png"/><Relationship Id="rId10" Type="http://schemas.openxmlformats.org/officeDocument/2006/relationships/image" Target="../media/image49.svg"/><Relationship Id="rId4" Type="http://schemas.openxmlformats.org/officeDocument/2006/relationships/image" Target="../media/image43.svg"/><Relationship Id="rId9" Type="http://schemas.openxmlformats.org/officeDocument/2006/relationships/image" Target="../media/image48.png"/></Relationships>
</file>

<file path=ppt/diagrams/_rels/drawing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svg"/><Relationship Id="rId1" Type="http://schemas.openxmlformats.org/officeDocument/2006/relationships/image" Target="../media/image50.png"/></Relationships>
</file>

<file path=ppt/diagrams/_rels/drawing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svg"/><Relationship Id="rId3" Type="http://schemas.openxmlformats.org/officeDocument/2006/relationships/image" Target="../media/image55.png"/><Relationship Id="rId7" Type="http://schemas.openxmlformats.org/officeDocument/2006/relationships/image" Target="../media/image59.png"/><Relationship Id="rId2" Type="http://schemas.openxmlformats.org/officeDocument/2006/relationships/image" Target="../media/image54.svg"/><Relationship Id="rId1" Type="http://schemas.openxmlformats.org/officeDocument/2006/relationships/image" Target="../media/image53.png"/><Relationship Id="rId6" Type="http://schemas.openxmlformats.org/officeDocument/2006/relationships/image" Target="../media/image58.svg"/><Relationship Id="rId5" Type="http://schemas.openxmlformats.org/officeDocument/2006/relationships/image" Target="../media/image57.png"/><Relationship Id="rId4" Type="http://schemas.openxmlformats.org/officeDocument/2006/relationships/image" Target="../media/image56.svg"/></Relationships>
</file>

<file path=ppt/diagrams/_rels/drawing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svg"/><Relationship Id="rId1" Type="http://schemas.openxmlformats.org/officeDocument/2006/relationships/image" Target="../media/image63.png"/><Relationship Id="rId4" Type="http://schemas.openxmlformats.org/officeDocument/2006/relationships/image" Target="../media/image66.svg"/></Relationships>
</file>

<file path=ppt/diagrams/_rels/drawing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4.svg"/><Relationship Id="rId1" Type="http://schemas.openxmlformats.org/officeDocument/2006/relationships/image" Target="../media/image63.png"/><Relationship Id="rId4" Type="http://schemas.openxmlformats.org/officeDocument/2006/relationships/image" Target="../media/image68.svg"/></Relationships>
</file>

<file path=ppt/diagrams/_rels/drawing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svg"/><Relationship Id="rId3" Type="http://schemas.openxmlformats.org/officeDocument/2006/relationships/image" Target="../media/image71.png"/><Relationship Id="rId7" Type="http://schemas.openxmlformats.org/officeDocument/2006/relationships/image" Target="../media/image73.png"/><Relationship Id="rId2" Type="http://schemas.openxmlformats.org/officeDocument/2006/relationships/image" Target="../media/image70.svg"/><Relationship Id="rId1" Type="http://schemas.openxmlformats.org/officeDocument/2006/relationships/image" Target="../media/image69.png"/><Relationship Id="rId6" Type="http://schemas.openxmlformats.org/officeDocument/2006/relationships/image" Target="../media/image58.svg"/><Relationship Id="rId5" Type="http://schemas.openxmlformats.org/officeDocument/2006/relationships/image" Target="../media/image57.png"/><Relationship Id="rId4" Type="http://schemas.openxmlformats.org/officeDocument/2006/relationships/image" Target="../media/image72.svg"/></Relationships>
</file>

<file path=ppt/diagrams/_rels/drawing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6.svg"/><Relationship Id="rId3" Type="http://schemas.openxmlformats.org/officeDocument/2006/relationships/image" Target="../media/image81.png"/><Relationship Id="rId7" Type="http://schemas.openxmlformats.org/officeDocument/2006/relationships/image" Target="../media/image85.png"/><Relationship Id="rId2" Type="http://schemas.openxmlformats.org/officeDocument/2006/relationships/image" Target="../media/image80.svg"/><Relationship Id="rId1" Type="http://schemas.openxmlformats.org/officeDocument/2006/relationships/image" Target="../media/image79.png"/><Relationship Id="rId6" Type="http://schemas.openxmlformats.org/officeDocument/2006/relationships/image" Target="../media/image84.svg"/><Relationship Id="rId5" Type="http://schemas.openxmlformats.org/officeDocument/2006/relationships/image" Target="../media/image83.png"/><Relationship Id="rId10" Type="http://schemas.openxmlformats.org/officeDocument/2006/relationships/image" Target="../media/image88.svg"/><Relationship Id="rId4" Type="http://schemas.openxmlformats.org/officeDocument/2006/relationships/image" Target="../media/image82.svg"/><Relationship Id="rId9" Type="http://schemas.openxmlformats.org/officeDocument/2006/relationships/image" Target="../media/image87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accent5_2">
  <dgm:title val=""/>
  <dgm:desc val=""/>
  <dgm:catLst>
    <dgm:cat type="accent5" pri="15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A964E60-9E75-4665-A0D8-84554F9353D4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05BB16DA-11E5-41C3-AA18-E7AB5DC491DD}">
      <dgm:prSet/>
      <dgm:spPr/>
      <dgm:t>
        <a:bodyPr/>
        <a:lstStyle/>
        <a:p>
          <a:r>
            <a:rPr lang="en-US"/>
            <a:t>Definition of internal environment scanning </a:t>
          </a:r>
        </a:p>
      </dgm:t>
    </dgm:pt>
    <dgm:pt modelId="{8E7C9D06-E884-4B6C-A328-4EC2F1900DE1}" type="parTrans" cxnId="{D0A10AAD-CA8D-4847-814C-0281FD96CCE6}">
      <dgm:prSet/>
      <dgm:spPr/>
      <dgm:t>
        <a:bodyPr/>
        <a:lstStyle/>
        <a:p>
          <a:endParaRPr lang="en-US"/>
        </a:p>
      </dgm:t>
    </dgm:pt>
    <dgm:pt modelId="{84BA7785-DD2C-421A-ACE9-977CB9E07353}" type="sibTrans" cxnId="{D0A10AAD-CA8D-4847-814C-0281FD96CCE6}">
      <dgm:prSet/>
      <dgm:spPr/>
      <dgm:t>
        <a:bodyPr/>
        <a:lstStyle/>
        <a:p>
          <a:endParaRPr lang="en-US"/>
        </a:p>
      </dgm:t>
    </dgm:pt>
    <dgm:pt modelId="{3D08B578-5920-4793-81BD-7BB85440A985}">
      <dgm:prSet/>
      <dgm:spPr/>
      <dgm:t>
        <a:bodyPr/>
        <a:lstStyle/>
        <a:p>
          <a:r>
            <a:rPr lang="en-US"/>
            <a:t>Point out the key components of internal environment </a:t>
          </a:r>
        </a:p>
      </dgm:t>
    </dgm:pt>
    <dgm:pt modelId="{C90FB832-8C6C-4C47-9C74-C5C3B0DEE4FB}" type="parTrans" cxnId="{F3D1DFCF-9EC0-4422-8A9A-F7F52A88061C}">
      <dgm:prSet/>
      <dgm:spPr/>
      <dgm:t>
        <a:bodyPr/>
        <a:lstStyle/>
        <a:p>
          <a:endParaRPr lang="en-US"/>
        </a:p>
      </dgm:t>
    </dgm:pt>
    <dgm:pt modelId="{34B17158-244C-45D7-9FCF-B44BAB483566}" type="sibTrans" cxnId="{F3D1DFCF-9EC0-4422-8A9A-F7F52A88061C}">
      <dgm:prSet/>
      <dgm:spPr/>
      <dgm:t>
        <a:bodyPr/>
        <a:lstStyle/>
        <a:p>
          <a:endParaRPr lang="en-US"/>
        </a:p>
      </dgm:t>
    </dgm:pt>
    <dgm:pt modelId="{58B1EE01-2DF5-485D-989B-4295ADBD1167}">
      <dgm:prSet/>
      <dgm:spPr/>
      <dgm:t>
        <a:bodyPr/>
        <a:lstStyle/>
        <a:p>
          <a:r>
            <a:rPr lang="en-US"/>
            <a:t>Apply different tools for internal environmental scanning </a:t>
          </a:r>
        </a:p>
      </dgm:t>
    </dgm:pt>
    <dgm:pt modelId="{E6BEDCF3-46D2-4A29-8D29-F6DA4AFAC5FB}" type="parTrans" cxnId="{585128CD-B541-436C-80C8-AD48743025B6}">
      <dgm:prSet/>
      <dgm:spPr/>
      <dgm:t>
        <a:bodyPr/>
        <a:lstStyle/>
        <a:p>
          <a:endParaRPr lang="en-US"/>
        </a:p>
      </dgm:t>
    </dgm:pt>
    <dgm:pt modelId="{C86E9354-209E-475A-A316-79B142233D1C}" type="sibTrans" cxnId="{585128CD-B541-436C-80C8-AD48743025B6}">
      <dgm:prSet/>
      <dgm:spPr/>
      <dgm:t>
        <a:bodyPr/>
        <a:lstStyle/>
        <a:p>
          <a:endParaRPr lang="en-US"/>
        </a:p>
      </dgm:t>
    </dgm:pt>
    <dgm:pt modelId="{A92B219F-BE23-43CE-8466-20E962B3C401}">
      <dgm:prSet/>
      <dgm:spPr/>
      <dgm:t>
        <a:bodyPr/>
        <a:lstStyle/>
        <a:p>
          <a:r>
            <a:rPr lang="en-US"/>
            <a:t>Appreciate the Importance of internal environmental scanning </a:t>
          </a:r>
        </a:p>
      </dgm:t>
    </dgm:pt>
    <dgm:pt modelId="{D75CE7AB-F9C0-46CB-B013-A36C03223302}" type="parTrans" cxnId="{4FB7177D-44AE-428E-B7C3-468C2CFBFC8F}">
      <dgm:prSet/>
      <dgm:spPr/>
      <dgm:t>
        <a:bodyPr/>
        <a:lstStyle/>
        <a:p>
          <a:endParaRPr lang="en-US"/>
        </a:p>
      </dgm:t>
    </dgm:pt>
    <dgm:pt modelId="{5026E09F-8B9E-42A5-82BD-28FE3FEA7190}" type="sibTrans" cxnId="{4FB7177D-44AE-428E-B7C3-468C2CFBFC8F}">
      <dgm:prSet/>
      <dgm:spPr/>
      <dgm:t>
        <a:bodyPr/>
        <a:lstStyle/>
        <a:p>
          <a:endParaRPr lang="en-US"/>
        </a:p>
      </dgm:t>
    </dgm:pt>
    <dgm:pt modelId="{D3F37240-5F33-4195-99AE-2C2B76146602}" type="pres">
      <dgm:prSet presAssocID="{2A964E60-9E75-4665-A0D8-84554F9353D4}" presName="root" presStyleCnt="0">
        <dgm:presLayoutVars>
          <dgm:dir/>
          <dgm:resizeHandles val="exact"/>
        </dgm:presLayoutVars>
      </dgm:prSet>
      <dgm:spPr/>
    </dgm:pt>
    <dgm:pt modelId="{C042F575-FE7F-4ACE-992A-80A6C30BEAD3}" type="pres">
      <dgm:prSet presAssocID="{05BB16DA-11E5-41C3-AA18-E7AB5DC491DD}" presName="compNode" presStyleCnt="0"/>
      <dgm:spPr/>
    </dgm:pt>
    <dgm:pt modelId="{90E47FB4-71C4-40F7-96E2-93A620FC8B72}" type="pres">
      <dgm:prSet presAssocID="{05BB16DA-11E5-41C3-AA18-E7AB5DC491DD}" presName="bgRect" presStyleLbl="bgShp" presStyleIdx="0" presStyleCnt="4"/>
      <dgm:spPr/>
    </dgm:pt>
    <dgm:pt modelId="{48AAD6F7-4583-4DF6-99D6-5FB263A0005E}" type="pres">
      <dgm:prSet presAssocID="{05BB16DA-11E5-41C3-AA18-E7AB5DC491DD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omputer"/>
        </a:ext>
      </dgm:extLst>
    </dgm:pt>
    <dgm:pt modelId="{2B70B6A4-9828-4F52-A9F2-C140940BF12C}" type="pres">
      <dgm:prSet presAssocID="{05BB16DA-11E5-41C3-AA18-E7AB5DC491DD}" presName="spaceRect" presStyleCnt="0"/>
      <dgm:spPr/>
    </dgm:pt>
    <dgm:pt modelId="{F09C2633-C9B5-4E40-97B7-121E6C7D6912}" type="pres">
      <dgm:prSet presAssocID="{05BB16DA-11E5-41C3-AA18-E7AB5DC491DD}" presName="parTx" presStyleLbl="revTx" presStyleIdx="0" presStyleCnt="4">
        <dgm:presLayoutVars>
          <dgm:chMax val="0"/>
          <dgm:chPref val="0"/>
        </dgm:presLayoutVars>
      </dgm:prSet>
      <dgm:spPr/>
    </dgm:pt>
    <dgm:pt modelId="{59CCD3C3-73A7-45C6-BEE9-01977CECD164}" type="pres">
      <dgm:prSet presAssocID="{84BA7785-DD2C-421A-ACE9-977CB9E07353}" presName="sibTrans" presStyleCnt="0"/>
      <dgm:spPr/>
    </dgm:pt>
    <dgm:pt modelId="{C26050CA-FFD1-4D69-B925-A2E3B7F7F146}" type="pres">
      <dgm:prSet presAssocID="{3D08B578-5920-4793-81BD-7BB85440A985}" presName="compNode" presStyleCnt="0"/>
      <dgm:spPr/>
    </dgm:pt>
    <dgm:pt modelId="{4AB6D725-29BC-44D2-B205-F900F8B16577}" type="pres">
      <dgm:prSet presAssocID="{3D08B578-5920-4793-81BD-7BB85440A985}" presName="bgRect" presStyleLbl="bgShp" presStyleIdx="1" presStyleCnt="4"/>
      <dgm:spPr/>
    </dgm:pt>
    <dgm:pt modelId="{60C52032-E316-4441-ADD7-8E7BD2D6A0C9}" type="pres">
      <dgm:prSet presAssocID="{3D08B578-5920-4793-81BD-7BB85440A985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sers"/>
        </a:ext>
      </dgm:extLst>
    </dgm:pt>
    <dgm:pt modelId="{FDD21429-73C5-42B7-B438-21D57B150C6B}" type="pres">
      <dgm:prSet presAssocID="{3D08B578-5920-4793-81BD-7BB85440A985}" presName="spaceRect" presStyleCnt="0"/>
      <dgm:spPr/>
    </dgm:pt>
    <dgm:pt modelId="{15D0485B-23CC-4AC6-AB30-10C0C09B1DEE}" type="pres">
      <dgm:prSet presAssocID="{3D08B578-5920-4793-81BD-7BB85440A985}" presName="parTx" presStyleLbl="revTx" presStyleIdx="1" presStyleCnt="4">
        <dgm:presLayoutVars>
          <dgm:chMax val="0"/>
          <dgm:chPref val="0"/>
        </dgm:presLayoutVars>
      </dgm:prSet>
      <dgm:spPr/>
    </dgm:pt>
    <dgm:pt modelId="{AC462D75-F159-4442-AF85-45B308F1960F}" type="pres">
      <dgm:prSet presAssocID="{34B17158-244C-45D7-9FCF-B44BAB483566}" presName="sibTrans" presStyleCnt="0"/>
      <dgm:spPr/>
    </dgm:pt>
    <dgm:pt modelId="{E4BDE4B0-4A85-4085-B789-415BB5C6C83E}" type="pres">
      <dgm:prSet presAssocID="{58B1EE01-2DF5-485D-989B-4295ADBD1167}" presName="compNode" presStyleCnt="0"/>
      <dgm:spPr/>
    </dgm:pt>
    <dgm:pt modelId="{183FAF11-E688-4786-AB82-BE5D70A8B89A}" type="pres">
      <dgm:prSet presAssocID="{58B1EE01-2DF5-485D-989B-4295ADBD1167}" presName="bgRect" presStyleLbl="bgShp" presStyleIdx="2" presStyleCnt="4"/>
      <dgm:spPr/>
    </dgm:pt>
    <dgm:pt modelId="{EEBC864F-C88B-411B-988C-E32514453F54}" type="pres">
      <dgm:prSet presAssocID="{58B1EE01-2DF5-485D-989B-4295ADBD1167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BE5AA64C-390E-4135-A46D-D147AB380CFD}" type="pres">
      <dgm:prSet presAssocID="{58B1EE01-2DF5-485D-989B-4295ADBD1167}" presName="spaceRect" presStyleCnt="0"/>
      <dgm:spPr/>
    </dgm:pt>
    <dgm:pt modelId="{C076419E-2067-4334-AC46-FDAEA55F60A4}" type="pres">
      <dgm:prSet presAssocID="{58B1EE01-2DF5-485D-989B-4295ADBD1167}" presName="parTx" presStyleLbl="revTx" presStyleIdx="2" presStyleCnt="4">
        <dgm:presLayoutVars>
          <dgm:chMax val="0"/>
          <dgm:chPref val="0"/>
        </dgm:presLayoutVars>
      </dgm:prSet>
      <dgm:spPr/>
    </dgm:pt>
    <dgm:pt modelId="{F42A1A9C-3645-456B-A238-B2DA45AF7C66}" type="pres">
      <dgm:prSet presAssocID="{C86E9354-209E-475A-A316-79B142233D1C}" presName="sibTrans" presStyleCnt="0"/>
      <dgm:spPr/>
    </dgm:pt>
    <dgm:pt modelId="{036B5C35-F086-4E25-9458-13E6D2E415FE}" type="pres">
      <dgm:prSet presAssocID="{A92B219F-BE23-43CE-8466-20E962B3C401}" presName="compNode" presStyleCnt="0"/>
      <dgm:spPr/>
    </dgm:pt>
    <dgm:pt modelId="{F192D08B-A6E4-47EA-B33C-CD14BCA40A1F}" type="pres">
      <dgm:prSet presAssocID="{A92B219F-BE23-43CE-8466-20E962B3C401}" presName="bgRect" presStyleLbl="bgShp" presStyleIdx="3" presStyleCnt="4"/>
      <dgm:spPr/>
    </dgm:pt>
    <dgm:pt modelId="{A5FA6DB6-3291-4CCF-8AAB-20624BB67B1F}" type="pres">
      <dgm:prSet presAssocID="{A92B219F-BE23-43CE-8466-20E962B3C401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eciduous tree"/>
        </a:ext>
      </dgm:extLst>
    </dgm:pt>
    <dgm:pt modelId="{D33F20DD-9475-4189-81C0-4B235446A62A}" type="pres">
      <dgm:prSet presAssocID="{A92B219F-BE23-43CE-8466-20E962B3C401}" presName="spaceRect" presStyleCnt="0"/>
      <dgm:spPr/>
    </dgm:pt>
    <dgm:pt modelId="{B0005C86-66D7-45CB-BA68-C83106EE4991}" type="pres">
      <dgm:prSet presAssocID="{A92B219F-BE23-43CE-8466-20E962B3C401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469FE100-5BAF-4319-8CB9-0017CD2F33F5}" type="presOf" srcId="{3D08B578-5920-4793-81BD-7BB85440A985}" destId="{15D0485B-23CC-4AC6-AB30-10C0C09B1DEE}" srcOrd="0" destOrd="0" presId="urn:microsoft.com/office/officeart/2018/2/layout/IconVerticalSolidList"/>
    <dgm:cxn modelId="{BE01512A-B140-4EDB-8727-0CE936AF592A}" type="presOf" srcId="{05BB16DA-11E5-41C3-AA18-E7AB5DC491DD}" destId="{F09C2633-C9B5-4E40-97B7-121E6C7D6912}" srcOrd="0" destOrd="0" presId="urn:microsoft.com/office/officeart/2018/2/layout/IconVerticalSolidList"/>
    <dgm:cxn modelId="{4FB7177D-44AE-428E-B7C3-468C2CFBFC8F}" srcId="{2A964E60-9E75-4665-A0D8-84554F9353D4}" destId="{A92B219F-BE23-43CE-8466-20E962B3C401}" srcOrd="3" destOrd="0" parTransId="{D75CE7AB-F9C0-46CB-B013-A36C03223302}" sibTransId="{5026E09F-8B9E-42A5-82BD-28FE3FEA7190}"/>
    <dgm:cxn modelId="{D8EE149C-FDB8-46A1-B7D6-AEFBC7D3CAD0}" type="presOf" srcId="{2A964E60-9E75-4665-A0D8-84554F9353D4}" destId="{D3F37240-5F33-4195-99AE-2C2B76146602}" srcOrd="0" destOrd="0" presId="urn:microsoft.com/office/officeart/2018/2/layout/IconVerticalSolidList"/>
    <dgm:cxn modelId="{D0A10AAD-CA8D-4847-814C-0281FD96CCE6}" srcId="{2A964E60-9E75-4665-A0D8-84554F9353D4}" destId="{05BB16DA-11E5-41C3-AA18-E7AB5DC491DD}" srcOrd="0" destOrd="0" parTransId="{8E7C9D06-E884-4B6C-A328-4EC2F1900DE1}" sibTransId="{84BA7785-DD2C-421A-ACE9-977CB9E07353}"/>
    <dgm:cxn modelId="{216035C4-7586-4629-89B3-EFB70647412B}" type="presOf" srcId="{A92B219F-BE23-43CE-8466-20E962B3C401}" destId="{B0005C86-66D7-45CB-BA68-C83106EE4991}" srcOrd="0" destOrd="0" presId="urn:microsoft.com/office/officeart/2018/2/layout/IconVerticalSolidList"/>
    <dgm:cxn modelId="{585128CD-B541-436C-80C8-AD48743025B6}" srcId="{2A964E60-9E75-4665-A0D8-84554F9353D4}" destId="{58B1EE01-2DF5-485D-989B-4295ADBD1167}" srcOrd="2" destOrd="0" parTransId="{E6BEDCF3-46D2-4A29-8D29-F6DA4AFAC5FB}" sibTransId="{C86E9354-209E-475A-A316-79B142233D1C}"/>
    <dgm:cxn modelId="{F3D1DFCF-9EC0-4422-8A9A-F7F52A88061C}" srcId="{2A964E60-9E75-4665-A0D8-84554F9353D4}" destId="{3D08B578-5920-4793-81BD-7BB85440A985}" srcOrd="1" destOrd="0" parTransId="{C90FB832-8C6C-4C47-9C74-C5C3B0DEE4FB}" sibTransId="{34B17158-244C-45D7-9FCF-B44BAB483566}"/>
    <dgm:cxn modelId="{7B3AC1EC-A19F-498E-8053-B3FB2219F454}" type="presOf" srcId="{58B1EE01-2DF5-485D-989B-4295ADBD1167}" destId="{C076419E-2067-4334-AC46-FDAEA55F60A4}" srcOrd="0" destOrd="0" presId="urn:microsoft.com/office/officeart/2018/2/layout/IconVerticalSolidList"/>
    <dgm:cxn modelId="{89126C26-ACCE-4DFB-B278-8D3F613E0A5A}" type="presParOf" srcId="{D3F37240-5F33-4195-99AE-2C2B76146602}" destId="{C042F575-FE7F-4ACE-992A-80A6C30BEAD3}" srcOrd="0" destOrd="0" presId="urn:microsoft.com/office/officeart/2018/2/layout/IconVerticalSolidList"/>
    <dgm:cxn modelId="{18FD7DBE-B9FD-4645-BF03-8BC6784D9307}" type="presParOf" srcId="{C042F575-FE7F-4ACE-992A-80A6C30BEAD3}" destId="{90E47FB4-71C4-40F7-96E2-93A620FC8B72}" srcOrd="0" destOrd="0" presId="urn:microsoft.com/office/officeart/2018/2/layout/IconVerticalSolidList"/>
    <dgm:cxn modelId="{154D7AFE-A421-400A-BC97-C1D9E73259ED}" type="presParOf" srcId="{C042F575-FE7F-4ACE-992A-80A6C30BEAD3}" destId="{48AAD6F7-4583-4DF6-99D6-5FB263A0005E}" srcOrd="1" destOrd="0" presId="urn:microsoft.com/office/officeart/2018/2/layout/IconVerticalSolidList"/>
    <dgm:cxn modelId="{69BF3541-4511-4A2F-9EC1-A8B190EE62B3}" type="presParOf" srcId="{C042F575-FE7F-4ACE-992A-80A6C30BEAD3}" destId="{2B70B6A4-9828-4F52-A9F2-C140940BF12C}" srcOrd="2" destOrd="0" presId="urn:microsoft.com/office/officeart/2018/2/layout/IconVerticalSolidList"/>
    <dgm:cxn modelId="{B04F93E9-DA76-453E-BD85-D1A334740492}" type="presParOf" srcId="{C042F575-FE7F-4ACE-992A-80A6C30BEAD3}" destId="{F09C2633-C9B5-4E40-97B7-121E6C7D6912}" srcOrd="3" destOrd="0" presId="urn:microsoft.com/office/officeart/2018/2/layout/IconVerticalSolidList"/>
    <dgm:cxn modelId="{6B72EC6C-39E2-4271-9C3E-994D13DE37C9}" type="presParOf" srcId="{D3F37240-5F33-4195-99AE-2C2B76146602}" destId="{59CCD3C3-73A7-45C6-BEE9-01977CECD164}" srcOrd="1" destOrd="0" presId="urn:microsoft.com/office/officeart/2018/2/layout/IconVerticalSolidList"/>
    <dgm:cxn modelId="{B6C74BB9-A5F5-45B5-A659-14804A50E3FE}" type="presParOf" srcId="{D3F37240-5F33-4195-99AE-2C2B76146602}" destId="{C26050CA-FFD1-4D69-B925-A2E3B7F7F146}" srcOrd="2" destOrd="0" presId="urn:microsoft.com/office/officeart/2018/2/layout/IconVerticalSolidList"/>
    <dgm:cxn modelId="{9B53B059-1761-4F68-B2D0-C492D3162C4E}" type="presParOf" srcId="{C26050CA-FFD1-4D69-B925-A2E3B7F7F146}" destId="{4AB6D725-29BC-44D2-B205-F900F8B16577}" srcOrd="0" destOrd="0" presId="urn:microsoft.com/office/officeart/2018/2/layout/IconVerticalSolidList"/>
    <dgm:cxn modelId="{97EE95B8-CB62-4D8B-BB7E-AAE0AD22989B}" type="presParOf" srcId="{C26050CA-FFD1-4D69-B925-A2E3B7F7F146}" destId="{60C52032-E316-4441-ADD7-8E7BD2D6A0C9}" srcOrd="1" destOrd="0" presId="urn:microsoft.com/office/officeart/2018/2/layout/IconVerticalSolidList"/>
    <dgm:cxn modelId="{AA865E5B-EACC-46C5-9AC1-C50EB8E6E0DF}" type="presParOf" srcId="{C26050CA-FFD1-4D69-B925-A2E3B7F7F146}" destId="{FDD21429-73C5-42B7-B438-21D57B150C6B}" srcOrd="2" destOrd="0" presId="urn:microsoft.com/office/officeart/2018/2/layout/IconVerticalSolidList"/>
    <dgm:cxn modelId="{4A2724C5-FEF7-43B7-B4CD-7C0A8D8269EC}" type="presParOf" srcId="{C26050CA-FFD1-4D69-B925-A2E3B7F7F146}" destId="{15D0485B-23CC-4AC6-AB30-10C0C09B1DEE}" srcOrd="3" destOrd="0" presId="urn:microsoft.com/office/officeart/2018/2/layout/IconVerticalSolidList"/>
    <dgm:cxn modelId="{86E757AB-8587-422A-8B5A-8C51C1E15993}" type="presParOf" srcId="{D3F37240-5F33-4195-99AE-2C2B76146602}" destId="{AC462D75-F159-4442-AF85-45B308F1960F}" srcOrd="3" destOrd="0" presId="urn:microsoft.com/office/officeart/2018/2/layout/IconVerticalSolidList"/>
    <dgm:cxn modelId="{C2D5DD44-BF15-4C06-90D8-9F1F028ED989}" type="presParOf" srcId="{D3F37240-5F33-4195-99AE-2C2B76146602}" destId="{E4BDE4B0-4A85-4085-B789-415BB5C6C83E}" srcOrd="4" destOrd="0" presId="urn:microsoft.com/office/officeart/2018/2/layout/IconVerticalSolidList"/>
    <dgm:cxn modelId="{1F52D46F-ACC0-450A-BE14-151BCE8EF6D5}" type="presParOf" srcId="{E4BDE4B0-4A85-4085-B789-415BB5C6C83E}" destId="{183FAF11-E688-4786-AB82-BE5D70A8B89A}" srcOrd="0" destOrd="0" presId="urn:microsoft.com/office/officeart/2018/2/layout/IconVerticalSolidList"/>
    <dgm:cxn modelId="{328F2F88-1876-4812-8EA7-6F88CB5B9BC6}" type="presParOf" srcId="{E4BDE4B0-4A85-4085-B789-415BB5C6C83E}" destId="{EEBC864F-C88B-411B-988C-E32514453F54}" srcOrd="1" destOrd="0" presId="urn:microsoft.com/office/officeart/2018/2/layout/IconVerticalSolidList"/>
    <dgm:cxn modelId="{454E3938-B9E6-4EC4-A72B-9422E6E56F85}" type="presParOf" srcId="{E4BDE4B0-4A85-4085-B789-415BB5C6C83E}" destId="{BE5AA64C-390E-4135-A46D-D147AB380CFD}" srcOrd="2" destOrd="0" presId="urn:microsoft.com/office/officeart/2018/2/layout/IconVerticalSolidList"/>
    <dgm:cxn modelId="{75558FBA-E84C-46C9-84F8-D9699E8B4786}" type="presParOf" srcId="{E4BDE4B0-4A85-4085-B789-415BB5C6C83E}" destId="{C076419E-2067-4334-AC46-FDAEA55F60A4}" srcOrd="3" destOrd="0" presId="urn:microsoft.com/office/officeart/2018/2/layout/IconVerticalSolidList"/>
    <dgm:cxn modelId="{1E720BBB-EB30-425B-863A-81B3E3D242E7}" type="presParOf" srcId="{D3F37240-5F33-4195-99AE-2C2B76146602}" destId="{F42A1A9C-3645-456B-A238-B2DA45AF7C66}" srcOrd="5" destOrd="0" presId="urn:microsoft.com/office/officeart/2018/2/layout/IconVerticalSolidList"/>
    <dgm:cxn modelId="{78DACDC7-25AF-4B2B-835E-99C3551FE906}" type="presParOf" srcId="{D3F37240-5F33-4195-99AE-2C2B76146602}" destId="{036B5C35-F086-4E25-9458-13E6D2E415FE}" srcOrd="6" destOrd="0" presId="urn:microsoft.com/office/officeart/2018/2/layout/IconVerticalSolidList"/>
    <dgm:cxn modelId="{D9D4F716-EF26-41F1-A3DF-5E71C8D36BDD}" type="presParOf" srcId="{036B5C35-F086-4E25-9458-13E6D2E415FE}" destId="{F192D08B-A6E4-47EA-B33C-CD14BCA40A1F}" srcOrd="0" destOrd="0" presId="urn:microsoft.com/office/officeart/2018/2/layout/IconVerticalSolidList"/>
    <dgm:cxn modelId="{43177D5D-E6AE-4ABE-9F00-1508298802B8}" type="presParOf" srcId="{036B5C35-F086-4E25-9458-13E6D2E415FE}" destId="{A5FA6DB6-3291-4CCF-8AAB-20624BB67B1F}" srcOrd="1" destOrd="0" presId="urn:microsoft.com/office/officeart/2018/2/layout/IconVerticalSolidList"/>
    <dgm:cxn modelId="{20C0F4B0-8853-4139-AF0B-5C7B8B28F827}" type="presParOf" srcId="{036B5C35-F086-4E25-9458-13E6D2E415FE}" destId="{D33F20DD-9475-4189-81C0-4B235446A62A}" srcOrd="2" destOrd="0" presId="urn:microsoft.com/office/officeart/2018/2/layout/IconVerticalSolidList"/>
    <dgm:cxn modelId="{E9E7A758-50E9-4949-9469-5FF4CA893CAF}" type="presParOf" srcId="{036B5C35-F086-4E25-9458-13E6D2E415FE}" destId="{B0005C86-66D7-45CB-BA68-C83106EE4991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EDC1F7F-B970-4D33-9B33-03DEECD32E0F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BCC84CB3-8337-4D78-A041-3A6C2A1A7349}">
      <dgm:prSet/>
      <dgm:spPr/>
      <dgm:t>
        <a:bodyPr/>
        <a:lstStyle/>
        <a:p>
          <a:r>
            <a:rPr lang="en-US"/>
            <a:t>Meanwhile a start-up </a:t>
          </a:r>
          <a:r>
            <a:rPr lang="en-US" b="1"/>
            <a:t>NETFLIX</a:t>
          </a:r>
          <a:r>
            <a:rPr lang="en-US"/>
            <a:t> emerges</a:t>
          </a:r>
        </a:p>
      </dgm:t>
    </dgm:pt>
    <dgm:pt modelId="{79807FA2-6DA2-4533-84F6-22001D40FA53}" type="parTrans" cxnId="{B590A722-0253-4988-86AA-EB0A571577DF}">
      <dgm:prSet/>
      <dgm:spPr/>
      <dgm:t>
        <a:bodyPr/>
        <a:lstStyle/>
        <a:p>
          <a:endParaRPr lang="en-US"/>
        </a:p>
      </dgm:t>
    </dgm:pt>
    <dgm:pt modelId="{29035E34-1826-4B84-8DC8-0F3D095EE4B2}" type="sibTrans" cxnId="{B590A722-0253-4988-86AA-EB0A571577DF}">
      <dgm:prSet/>
      <dgm:spPr/>
      <dgm:t>
        <a:bodyPr/>
        <a:lstStyle/>
        <a:p>
          <a:endParaRPr lang="en-US"/>
        </a:p>
      </dgm:t>
    </dgm:pt>
    <dgm:pt modelId="{2D077C91-5516-4255-B688-449F295EF04D}">
      <dgm:prSet/>
      <dgm:spPr/>
      <dgm:t>
        <a:bodyPr/>
        <a:lstStyle/>
        <a:p>
          <a:r>
            <a:rPr lang="en-US"/>
            <a:t>Leveraging technology and a customer-centric model</a:t>
          </a:r>
        </a:p>
      </dgm:t>
    </dgm:pt>
    <dgm:pt modelId="{24D5D36D-FD7B-4EF9-BABB-31A048179EDE}" type="parTrans" cxnId="{BA2F007A-8C88-484B-BB69-D3E77435C023}">
      <dgm:prSet/>
      <dgm:spPr/>
      <dgm:t>
        <a:bodyPr/>
        <a:lstStyle/>
        <a:p>
          <a:endParaRPr lang="en-US"/>
        </a:p>
      </dgm:t>
    </dgm:pt>
    <dgm:pt modelId="{C7D29EC8-235A-4D92-8FA5-74044D2022D9}" type="sibTrans" cxnId="{BA2F007A-8C88-484B-BB69-D3E77435C023}">
      <dgm:prSet/>
      <dgm:spPr/>
      <dgm:t>
        <a:bodyPr/>
        <a:lstStyle/>
        <a:p>
          <a:endParaRPr lang="en-US"/>
        </a:p>
      </dgm:t>
    </dgm:pt>
    <dgm:pt modelId="{F9CE5AB5-970D-48E7-85FA-0216A6750F0C}">
      <dgm:prSet/>
      <dgm:spPr/>
      <dgm:t>
        <a:bodyPr/>
        <a:lstStyle/>
        <a:p>
          <a:r>
            <a:rPr lang="en-US"/>
            <a:t>Blockbuster’s inability to scan its internal environment effectively—its resources, capabilities, and culture—leads to its downfall.</a:t>
          </a:r>
        </a:p>
      </dgm:t>
    </dgm:pt>
    <dgm:pt modelId="{1C080B4A-607D-4DE0-94BE-74A2F3B38FBD}" type="parTrans" cxnId="{DC2307D3-DC01-47CF-A1F7-982BCC4851DE}">
      <dgm:prSet/>
      <dgm:spPr/>
      <dgm:t>
        <a:bodyPr/>
        <a:lstStyle/>
        <a:p>
          <a:endParaRPr lang="en-US"/>
        </a:p>
      </dgm:t>
    </dgm:pt>
    <dgm:pt modelId="{ED1CA508-C269-460C-A89D-30925EA2D993}" type="sibTrans" cxnId="{DC2307D3-DC01-47CF-A1F7-982BCC4851DE}">
      <dgm:prSet/>
      <dgm:spPr/>
      <dgm:t>
        <a:bodyPr/>
        <a:lstStyle/>
        <a:p>
          <a:endParaRPr lang="en-US"/>
        </a:p>
      </dgm:t>
    </dgm:pt>
    <dgm:pt modelId="{92AC1B3A-B0A7-43E1-8155-264AEE91CDBE}" type="pres">
      <dgm:prSet presAssocID="{4EDC1F7F-B970-4D33-9B33-03DEECD32E0F}" presName="root" presStyleCnt="0">
        <dgm:presLayoutVars>
          <dgm:dir/>
          <dgm:resizeHandles val="exact"/>
        </dgm:presLayoutVars>
      </dgm:prSet>
      <dgm:spPr/>
    </dgm:pt>
    <dgm:pt modelId="{E55F57D4-82DD-455B-BF1C-DD2A84F469A7}" type="pres">
      <dgm:prSet presAssocID="{BCC84CB3-8337-4D78-A041-3A6C2A1A7349}" presName="compNode" presStyleCnt="0"/>
      <dgm:spPr/>
    </dgm:pt>
    <dgm:pt modelId="{0EC8CF22-D297-4229-A8CC-73D8FF359575}" type="pres">
      <dgm:prSet presAssocID="{BCC84CB3-8337-4D78-A041-3A6C2A1A7349}" presName="bgRect" presStyleLbl="bgShp" presStyleIdx="0" presStyleCnt="3"/>
      <dgm:spPr/>
    </dgm:pt>
    <dgm:pt modelId="{38EBCF03-0029-436C-9DB6-9F54C4E15D76}" type="pres">
      <dgm:prSet presAssocID="{BCC84CB3-8337-4D78-A041-3A6C2A1A7349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Film reel"/>
        </a:ext>
      </dgm:extLst>
    </dgm:pt>
    <dgm:pt modelId="{D1816959-3568-4C2E-AAE2-8772367B9D31}" type="pres">
      <dgm:prSet presAssocID="{BCC84CB3-8337-4D78-A041-3A6C2A1A7349}" presName="spaceRect" presStyleCnt="0"/>
      <dgm:spPr/>
    </dgm:pt>
    <dgm:pt modelId="{FBC59D32-1791-4830-A458-1639CA92B50E}" type="pres">
      <dgm:prSet presAssocID="{BCC84CB3-8337-4D78-A041-3A6C2A1A7349}" presName="parTx" presStyleLbl="revTx" presStyleIdx="0" presStyleCnt="3">
        <dgm:presLayoutVars>
          <dgm:chMax val="0"/>
          <dgm:chPref val="0"/>
        </dgm:presLayoutVars>
      </dgm:prSet>
      <dgm:spPr/>
    </dgm:pt>
    <dgm:pt modelId="{C636E70E-D8AA-4BDA-8DB3-D11A19084381}" type="pres">
      <dgm:prSet presAssocID="{29035E34-1826-4B84-8DC8-0F3D095EE4B2}" presName="sibTrans" presStyleCnt="0"/>
      <dgm:spPr/>
    </dgm:pt>
    <dgm:pt modelId="{4480E434-BB2E-4AAC-94E4-FC51AA010B6B}" type="pres">
      <dgm:prSet presAssocID="{2D077C91-5516-4255-B688-449F295EF04D}" presName="compNode" presStyleCnt="0"/>
      <dgm:spPr/>
    </dgm:pt>
    <dgm:pt modelId="{1F8138FB-0709-47CC-9B76-D5595E8AE284}" type="pres">
      <dgm:prSet presAssocID="{2D077C91-5516-4255-B688-449F295EF04D}" presName="bgRect" presStyleLbl="bgShp" presStyleIdx="1" presStyleCnt="3"/>
      <dgm:spPr/>
    </dgm:pt>
    <dgm:pt modelId="{88152E51-4C8B-4B84-83DB-EE5F1E54A22C}" type="pres">
      <dgm:prSet presAssocID="{2D077C91-5516-4255-B688-449F295EF04D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ears"/>
        </a:ext>
      </dgm:extLst>
    </dgm:pt>
    <dgm:pt modelId="{9B616498-D071-4CC8-861E-41F24B90DBE6}" type="pres">
      <dgm:prSet presAssocID="{2D077C91-5516-4255-B688-449F295EF04D}" presName="spaceRect" presStyleCnt="0"/>
      <dgm:spPr/>
    </dgm:pt>
    <dgm:pt modelId="{2510E3BC-B7B3-4230-92F4-C9DF50973181}" type="pres">
      <dgm:prSet presAssocID="{2D077C91-5516-4255-B688-449F295EF04D}" presName="parTx" presStyleLbl="revTx" presStyleIdx="1" presStyleCnt="3">
        <dgm:presLayoutVars>
          <dgm:chMax val="0"/>
          <dgm:chPref val="0"/>
        </dgm:presLayoutVars>
      </dgm:prSet>
      <dgm:spPr/>
    </dgm:pt>
    <dgm:pt modelId="{EEE6A7F9-85AB-4285-BC3D-0DD78B590806}" type="pres">
      <dgm:prSet presAssocID="{C7D29EC8-235A-4D92-8FA5-74044D2022D9}" presName="sibTrans" presStyleCnt="0"/>
      <dgm:spPr/>
    </dgm:pt>
    <dgm:pt modelId="{17A45A45-E8F3-4766-9067-A2A6892E0B4B}" type="pres">
      <dgm:prSet presAssocID="{F9CE5AB5-970D-48E7-85FA-0216A6750F0C}" presName="compNode" presStyleCnt="0"/>
      <dgm:spPr/>
    </dgm:pt>
    <dgm:pt modelId="{376E0DCC-BC0D-41B5-8430-33861198F93E}" type="pres">
      <dgm:prSet presAssocID="{F9CE5AB5-970D-48E7-85FA-0216A6750F0C}" presName="bgRect" presStyleLbl="bgShp" presStyleIdx="2" presStyleCnt="3"/>
      <dgm:spPr/>
    </dgm:pt>
    <dgm:pt modelId="{EDE108E0-9158-4F99-B85E-FC7239F7F1E7}" type="pres">
      <dgm:prSet presAssocID="{F9CE5AB5-970D-48E7-85FA-0216A6750F0C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Film strip"/>
        </a:ext>
      </dgm:extLst>
    </dgm:pt>
    <dgm:pt modelId="{95730D3F-2309-4DF4-8A48-8160EC14A45C}" type="pres">
      <dgm:prSet presAssocID="{F9CE5AB5-970D-48E7-85FA-0216A6750F0C}" presName="spaceRect" presStyleCnt="0"/>
      <dgm:spPr/>
    </dgm:pt>
    <dgm:pt modelId="{8419A19E-6702-47F5-A04E-BF6EA22FBC78}" type="pres">
      <dgm:prSet presAssocID="{F9CE5AB5-970D-48E7-85FA-0216A6750F0C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3DC06322-264B-4945-9789-C7EFAA1981C5}" type="presOf" srcId="{BCC84CB3-8337-4D78-A041-3A6C2A1A7349}" destId="{FBC59D32-1791-4830-A458-1639CA92B50E}" srcOrd="0" destOrd="0" presId="urn:microsoft.com/office/officeart/2018/2/layout/IconVerticalSolidList"/>
    <dgm:cxn modelId="{B590A722-0253-4988-86AA-EB0A571577DF}" srcId="{4EDC1F7F-B970-4D33-9B33-03DEECD32E0F}" destId="{BCC84CB3-8337-4D78-A041-3A6C2A1A7349}" srcOrd="0" destOrd="0" parTransId="{79807FA2-6DA2-4533-84F6-22001D40FA53}" sibTransId="{29035E34-1826-4B84-8DC8-0F3D095EE4B2}"/>
    <dgm:cxn modelId="{E2AC2C6F-5885-4605-AF76-A64A9DD60829}" type="presOf" srcId="{F9CE5AB5-970D-48E7-85FA-0216A6750F0C}" destId="{8419A19E-6702-47F5-A04E-BF6EA22FBC78}" srcOrd="0" destOrd="0" presId="urn:microsoft.com/office/officeart/2018/2/layout/IconVerticalSolidList"/>
    <dgm:cxn modelId="{BA2F007A-8C88-484B-BB69-D3E77435C023}" srcId="{4EDC1F7F-B970-4D33-9B33-03DEECD32E0F}" destId="{2D077C91-5516-4255-B688-449F295EF04D}" srcOrd="1" destOrd="0" parTransId="{24D5D36D-FD7B-4EF9-BABB-31A048179EDE}" sibTransId="{C7D29EC8-235A-4D92-8FA5-74044D2022D9}"/>
    <dgm:cxn modelId="{71B71AA7-9A4C-428C-A226-E5504F2104A3}" type="presOf" srcId="{4EDC1F7F-B970-4D33-9B33-03DEECD32E0F}" destId="{92AC1B3A-B0A7-43E1-8155-264AEE91CDBE}" srcOrd="0" destOrd="0" presId="urn:microsoft.com/office/officeart/2018/2/layout/IconVerticalSolidList"/>
    <dgm:cxn modelId="{89EBE4B5-8510-4CD2-BBE4-AAAB5B690BF5}" type="presOf" srcId="{2D077C91-5516-4255-B688-449F295EF04D}" destId="{2510E3BC-B7B3-4230-92F4-C9DF50973181}" srcOrd="0" destOrd="0" presId="urn:microsoft.com/office/officeart/2018/2/layout/IconVerticalSolidList"/>
    <dgm:cxn modelId="{DC2307D3-DC01-47CF-A1F7-982BCC4851DE}" srcId="{4EDC1F7F-B970-4D33-9B33-03DEECD32E0F}" destId="{F9CE5AB5-970D-48E7-85FA-0216A6750F0C}" srcOrd="2" destOrd="0" parTransId="{1C080B4A-607D-4DE0-94BE-74A2F3B38FBD}" sibTransId="{ED1CA508-C269-460C-A89D-30925EA2D993}"/>
    <dgm:cxn modelId="{28435226-E8A4-4246-A30B-BA11957BC48C}" type="presParOf" srcId="{92AC1B3A-B0A7-43E1-8155-264AEE91CDBE}" destId="{E55F57D4-82DD-455B-BF1C-DD2A84F469A7}" srcOrd="0" destOrd="0" presId="urn:microsoft.com/office/officeart/2018/2/layout/IconVerticalSolidList"/>
    <dgm:cxn modelId="{C2609C4E-482F-4E92-86CA-963A870BFCCE}" type="presParOf" srcId="{E55F57D4-82DD-455B-BF1C-DD2A84F469A7}" destId="{0EC8CF22-D297-4229-A8CC-73D8FF359575}" srcOrd="0" destOrd="0" presId="urn:microsoft.com/office/officeart/2018/2/layout/IconVerticalSolidList"/>
    <dgm:cxn modelId="{A727EA93-1EB0-44F4-B4E3-30F4193843CD}" type="presParOf" srcId="{E55F57D4-82DD-455B-BF1C-DD2A84F469A7}" destId="{38EBCF03-0029-436C-9DB6-9F54C4E15D76}" srcOrd="1" destOrd="0" presId="urn:microsoft.com/office/officeart/2018/2/layout/IconVerticalSolidList"/>
    <dgm:cxn modelId="{5DE21F4A-8F58-4FF9-95AA-EB66AD626706}" type="presParOf" srcId="{E55F57D4-82DD-455B-BF1C-DD2A84F469A7}" destId="{D1816959-3568-4C2E-AAE2-8772367B9D31}" srcOrd="2" destOrd="0" presId="urn:microsoft.com/office/officeart/2018/2/layout/IconVerticalSolidList"/>
    <dgm:cxn modelId="{509120B4-5259-4D4A-ADDB-243FC48C1611}" type="presParOf" srcId="{E55F57D4-82DD-455B-BF1C-DD2A84F469A7}" destId="{FBC59D32-1791-4830-A458-1639CA92B50E}" srcOrd="3" destOrd="0" presId="urn:microsoft.com/office/officeart/2018/2/layout/IconVerticalSolidList"/>
    <dgm:cxn modelId="{BB2D5E3F-B9D6-4619-8870-514B6DCA4386}" type="presParOf" srcId="{92AC1B3A-B0A7-43E1-8155-264AEE91CDBE}" destId="{C636E70E-D8AA-4BDA-8DB3-D11A19084381}" srcOrd="1" destOrd="0" presId="urn:microsoft.com/office/officeart/2018/2/layout/IconVerticalSolidList"/>
    <dgm:cxn modelId="{B8BC5E47-0E45-48E7-B774-0B9AC260DFB4}" type="presParOf" srcId="{92AC1B3A-B0A7-43E1-8155-264AEE91CDBE}" destId="{4480E434-BB2E-4AAC-94E4-FC51AA010B6B}" srcOrd="2" destOrd="0" presId="urn:microsoft.com/office/officeart/2018/2/layout/IconVerticalSolidList"/>
    <dgm:cxn modelId="{9FFF8473-CF6F-4C5B-83D4-8E55A165C4B2}" type="presParOf" srcId="{4480E434-BB2E-4AAC-94E4-FC51AA010B6B}" destId="{1F8138FB-0709-47CC-9B76-D5595E8AE284}" srcOrd="0" destOrd="0" presId="urn:microsoft.com/office/officeart/2018/2/layout/IconVerticalSolidList"/>
    <dgm:cxn modelId="{996DC45C-2C49-41CD-98CA-34AB6F57CDA0}" type="presParOf" srcId="{4480E434-BB2E-4AAC-94E4-FC51AA010B6B}" destId="{88152E51-4C8B-4B84-83DB-EE5F1E54A22C}" srcOrd="1" destOrd="0" presId="urn:microsoft.com/office/officeart/2018/2/layout/IconVerticalSolidList"/>
    <dgm:cxn modelId="{C87C4901-2AD6-495C-AC9A-8B40F2B9F5E3}" type="presParOf" srcId="{4480E434-BB2E-4AAC-94E4-FC51AA010B6B}" destId="{9B616498-D071-4CC8-861E-41F24B90DBE6}" srcOrd="2" destOrd="0" presId="urn:microsoft.com/office/officeart/2018/2/layout/IconVerticalSolidList"/>
    <dgm:cxn modelId="{4AD69A28-9DCF-4F11-95B7-8FC3BC689ADE}" type="presParOf" srcId="{4480E434-BB2E-4AAC-94E4-FC51AA010B6B}" destId="{2510E3BC-B7B3-4230-92F4-C9DF50973181}" srcOrd="3" destOrd="0" presId="urn:microsoft.com/office/officeart/2018/2/layout/IconVerticalSolidList"/>
    <dgm:cxn modelId="{49E4E7F5-35A5-49B0-AC8F-6DE3FEE6D631}" type="presParOf" srcId="{92AC1B3A-B0A7-43E1-8155-264AEE91CDBE}" destId="{EEE6A7F9-85AB-4285-BC3D-0DD78B590806}" srcOrd="3" destOrd="0" presId="urn:microsoft.com/office/officeart/2018/2/layout/IconVerticalSolidList"/>
    <dgm:cxn modelId="{3A2D48C7-42BC-4D66-97FD-9AA9E8AAF692}" type="presParOf" srcId="{92AC1B3A-B0A7-43E1-8155-264AEE91CDBE}" destId="{17A45A45-E8F3-4766-9067-A2A6892E0B4B}" srcOrd="4" destOrd="0" presId="urn:microsoft.com/office/officeart/2018/2/layout/IconVerticalSolidList"/>
    <dgm:cxn modelId="{F52F37E7-ECA7-431C-A386-CCAF63DE1DE3}" type="presParOf" srcId="{17A45A45-E8F3-4766-9067-A2A6892E0B4B}" destId="{376E0DCC-BC0D-41B5-8430-33861198F93E}" srcOrd="0" destOrd="0" presId="urn:microsoft.com/office/officeart/2018/2/layout/IconVerticalSolidList"/>
    <dgm:cxn modelId="{712D4FFA-50AB-47F4-8925-2D0A76789A13}" type="presParOf" srcId="{17A45A45-E8F3-4766-9067-A2A6892E0B4B}" destId="{EDE108E0-9158-4F99-B85E-FC7239F7F1E7}" srcOrd="1" destOrd="0" presId="urn:microsoft.com/office/officeart/2018/2/layout/IconVerticalSolidList"/>
    <dgm:cxn modelId="{CE64EBC6-85F7-4F48-AD80-578E5D456987}" type="presParOf" srcId="{17A45A45-E8F3-4766-9067-A2A6892E0B4B}" destId="{95730D3F-2309-4DF4-8A48-8160EC14A45C}" srcOrd="2" destOrd="0" presId="urn:microsoft.com/office/officeart/2018/2/layout/IconVerticalSolidList"/>
    <dgm:cxn modelId="{F3CCF076-4386-4EAA-A541-0D0CA161B801}" type="presParOf" srcId="{17A45A45-E8F3-4766-9067-A2A6892E0B4B}" destId="{8419A19E-6702-47F5-A04E-BF6EA22FBC78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EDC1F7F-B970-4D33-9B33-03DEECD32E0F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BCC84CB3-8337-4D78-A041-3A6C2A1A7349}">
      <dgm:prSet phldr="0"/>
      <dgm:spPr/>
      <dgm:t>
        <a:bodyPr/>
        <a:lstStyle/>
        <a:p>
          <a:pPr>
            <a:lnSpc>
              <a:spcPct val="100000"/>
            </a:lnSpc>
          </a:pPr>
          <a:r>
            <a:rPr lang="en-US" dirty="0">
              <a:latin typeface="Georgia Pro Semibold"/>
            </a:rPr>
            <a:t>By the time Blockbuster realizes the need to adapt, it’s too late.</a:t>
          </a:r>
          <a:endParaRPr lang="en-US" dirty="0"/>
        </a:p>
      </dgm:t>
    </dgm:pt>
    <dgm:pt modelId="{79807FA2-6DA2-4533-84F6-22001D40FA53}" type="parTrans" cxnId="{B590A722-0253-4988-86AA-EB0A571577DF}">
      <dgm:prSet/>
      <dgm:spPr/>
      <dgm:t>
        <a:bodyPr/>
        <a:lstStyle/>
        <a:p>
          <a:endParaRPr lang="en-US"/>
        </a:p>
      </dgm:t>
    </dgm:pt>
    <dgm:pt modelId="{29035E34-1826-4B84-8DC8-0F3D095EE4B2}" type="sibTrans" cxnId="{B590A722-0253-4988-86AA-EB0A571577DF}">
      <dgm:prSet/>
      <dgm:spPr/>
      <dgm:t>
        <a:bodyPr/>
        <a:lstStyle/>
        <a:p>
          <a:endParaRPr lang="en-US"/>
        </a:p>
      </dgm:t>
    </dgm:pt>
    <dgm:pt modelId="{A9AF329C-5449-48F9-8E27-9C2B96C2E892}">
      <dgm:prSet phldr="0"/>
      <dgm:spPr/>
      <dgm:t>
        <a:bodyPr/>
        <a:lstStyle/>
        <a:p>
          <a:pPr rtl="0"/>
          <a:r>
            <a:rPr lang="en-US" dirty="0">
              <a:latin typeface="Georgia Pro Semibold"/>
            </a:rPr>
            <a:t>Netflix, on the other hand, continuously scans its internal environment, </a:t>
          </a:r>
        </a:p>
      </dgm:t>
    </dgm:pt>
    <dgm:pt modelId="{1FF3BF4B-B9BD-485F-BB6A-19C4ECD6CD80}" type="parTrans" cxnId="{F8412AB8-511F-4B70-B64D-29D7CABB2D10}">
      <dgm:prSet/>
      <dgm:spPr/>
    </dgm:pt>
    <dgm:pt modelId="{B88CA59E-5C71-47C6-8A01-F734DBEE7F18}" type="sibTrans" cxnId="{F8412AB8-511F-4B70-B64D-29D7CABB2D10}">
      <dgm:prSet/>
      <dgm:spPr/>
    </dgm:pt>
    <dgm:pt modelId="{B4584408-6E42-487E-8CAD-014EE826A40A}">
      <dgm:prSet phldr="0"/>
      <dgm:spPr/>
      <dgm:t>
        <a:bodyPr/>
        <a:lstStyle/>
        <a:p>
          <a:pPr>
            <a:lnSpc>
              <a:spcPct val="100000"/>
            </a:lnSpc>
          </a:pPr>
          <a:r>
            <a:rPr lang="en-US" dirty="0">
              <a:latin typeface="Georgia Pro Semibold"/>
            </a:rPr>
            <a:t>Aligning its strengths with external opportunities, and becomes a global streaming giant.</a:t>
          </a:r>
          <a:endParaRPr lang="en-US" dirty="0"/>
        </a:p>
      </dgm:t>
    </dgm:pt>
    <dgm:pt modelId="{B276032D-5DA4-44E9-A21F-7EFB04BA88ED}" type="parTrans" cxnId="{F2DDC227-9BF7-4379-B661-5AD0A6F44624}">
      <dgm:prSet/>
      <dgm:spPr/>
    </dgm:pt>
    <dgm:pt modelId="{B74D9103-1304-4F17-AFF8-860D54E17C95}" type="sibTrans" cxnId="{F2DDC227-9BF7-4379-B661-5AD0A6F44624}">
      <dgm:prSet/>
      <dgm:spPr/>
    </dgm:pt>
    <dgm:pt modelId="{92AC1B3A-B0A7-43E1-8155-264AEE91CDBE}" type="pres">
      <dgm:prSet presAssocID="{4EDC1F7F-B970-4D33-9B33-03DEECD32E0F}" presName="root" presStyleCnt="0">
        <dgm:presLayoutVars>
          <dgm:dir/>
          <dgm:resizeHandles val="exact"/>
        </dgm:presLayoutVars>
      </dgm:prSet>
      <dgm:spPr/>
    </dgm:pt>
    <dgm:pt modelId="{E55F57D4-82DD-455B-BF1C-DD2A84F469A7}" type="pres">
      <dgm:prSet presAssocID="{BCC84CB3-8337-4D78-A041-3A6C2A1A7349}" presName="compNode" presStyleCnt="0"/>
      <dgm:spPr/>
    </dgm:pt>
    <dgm:pt modelId="{0EC8CF22-D297-4229-A8CC-73D8FF359575}" type="pres">
      <dgm:prSet presAssocID="{BCC84CB3-8337-4D78-A041-3A6C2A1A7349}" presName="bgRect" presStyleLbl="bgShp" presStyleIdx="0" presStyleCnt="3"/>
      <dgm:spPr/>
    </dgm:pt>
    <dgm:pt modelId="{38EBCF03-0029-436C-9DB6-9F54C4E15D76}" type="pres">
      <dgm:prSet presAssocID="{BCC84CB3-8337-4D78-A041-3A6C2A1A7349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Film reel"/>
        </a:ext>
      </dgm:extLst>
    </dgm:pt>
    <dgm:pt modelId="{D1816959-3568-4C2E-AAE2-8772367B9D31}" type="pres">
      <dgm:prSet presAssocID="{BCC84CB3-8337-4D78-A041-3A6C2A1A7349}" presName="spaceRect" presStyleCnt="0"/>
      <dgm:spPr/>
    </dgm:pt>
    <dgm:pt modelId="{FBC59D32-1791-4830-A458-1639CA92B50E}" type="pres">
      <dgm:prSet presAssocID="{BCC84CB3-8337-4D78-A041-3A6C2A1A7349}" presName="parTx" presStyleLbl="revTx" presStyleIdx="0" presStyleCnt="3">
        <dgm:presLayoutVars>
          <dgm:chMax val="0"/>
          <dgm:chPref val="0"/>
        </dgm:presLayoutVars>
      </dgm:prSet>
      <dgm:spPr/>
    </dgm:pt>
    <dgm:pt modelId="{DC88F9F7-5356-4BC6-AC3D-36FEFC74ADF6}" type="pres">
      <dgm:prSet presAssocID="{29035E34-1826-4B84-8DC8-0F3D095EE4B2}" presName="sibTrans" presStyleCnt="0"/>
      <dgm:spPr/>
    </dgm:pt>
    <dgm:pt modelId="{88836B96-F9A0-4863-9227-723301E6F1FB}" type="pres">
      <dgm:prSet presAssocID="{A9AF329C-5449-48F9-8E27-9C2B96C2E892}" presName="compNode" presStyleCnt="0"/>
      <dgm:spPr/>
    </dgm:pt>
    <dgm:pt modelId="{3FBA9922-091D-421A-B7C5-2AFEAA96CC65}" type="pres">
      <dgm:prSet presAssocID="{A9AF329C-5449-48F9-8E27-9C2B96C2E892}" presName="bgRect" presStyleLbl="bgShp" presStyleIdx="1" presStyleCnt="3"/>
      <dgm:spPr/>
    </dgm:pt>
    <dgm:pt modelId="{E7208D63-0499-4C7A-B2EA-E2A3BF563A67}" type="pres">
      <dgm:prSet presAssocID="{A9AF329C-5449-48F9-8E27-9C2B96C2E892}" presName="iconRect" presStyleLbl="node1" presStyleIdx="1" presStyleCnt="3"/>
      <dgm:spPr/>
    </dgm:pt>
    <dgm:pt modelId="{726E3809-D16D-43F0-A2C6-C41B44503305}" type="pres">
      <dgm:prSet presAssocID="{A9AF329C-5449-48F9-8E27-9C2B96C2E892}" presName="spaceRect" presStyleCnt="0"/>
      <dgm:spPr/>
    </dgm:pt>
    <dgm:pt modelId="{B8C386F2-B902-4B50-8F67-1635409E84FE}" type="pres">
      <dgm:prSet presAssocID="{A9AF329C-5449-48F9-8E27-9C2B96C2E892}" presName="parTx" presStyleLbl="revTx" presStyleIdx="1" presStyleCnt="3">
        <dgm:presLayoutVars>
          <dgm:chMax val="0"/>
          <dgm:chPref val="0"/>
        </dgm:presLayoutVars>
      </dgm:prSet>
      <dgm:spPr/>
    </dgm:pt>
    <dgm:pt modelId="{4443303E-919F-4EAC-BB88-DC9B9399264B}" type="pres">
      <dgm:prSet presAssocID="{B88CA59E-5C71-47C6-8A01-F734DBEE7F18}" presName="sibTrans" presStyleCnt="0"/>
      <dgm:spPr/>
    </dgm:pt>
    <dgm:pt modelId="{E9DEE966-CB32-494D-8AC0-F81225004052}" type="pres">
      <dgm:prSet presAssocID="{B4584408-6E42-487E-8CAD-014EE826A40A}" presName="compNode" presStyleCnt="0"/>
      <dgm:spPr/>
    </dgm:pt>
    <dgm:pt modelId="{245E103F-FD42-46B2-93C7-8EC58E259DFA}" type="pres">
      <dgm:prSet presAssocID="{B4584408-6E42-487E-8CAD-014EE826A40A}" presName="bgRect" presStyleLbl="bgShp" presStyleIdx="2" presStyleCnt="3"/>
      <dgm:spPr/>
    </dgm:pt>
    <dgm:pt modelId="{06508C73-39F3-4F05-9570-33214F4895FE}" type="pres">
      <dgm:prSet presAssocID="{B4584408-6E42-487E-8CAD-014EE826A40A}" presName="iconRect" presStyleLbl="node1" presStyleIdx="2" presStyleCnt="3"/>
      <dgm:spPr/>
    </dgm:pt>
    <dgm:pt modelId="{B6F4EFF5-6880-4A91-ADA2-5517576A90DF}" type="pres">
      <dgm:prSet presAssocID="{B4584408-6E42-487E-8CAD-014EE826A40A}" presName="spaceRect" presStyleCnt="0"/>
      <dgm:spPr/>
    </dgm:pt>
    <dgm:pt modelId="{B33E2F02-822F-432C-9CA5-128BB9CB417C}" type="pres">
      <dgm:prSet presAssocID="{B4584408-6E42-487E-8CAD-014EE826A40A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F4A1AD13-1779-4D83-BDD8-DBD6A54CD187}" type="presOf" srcId="{BCC84CB3-8337-4D78-A041-3A6C2A1A7349}" destId="{FBC59D32-1791-4830-A458-1639CA92B50E}" srcOrd="0" destOrd="0" presId="urn:microsoft.com/office/officeart/2018/2/layout/IconVerticalSolidList"/>
    <dgm:cxn modelId="{B590A722-0253-4988-86AA-EB0A571577DF}" srcId="{4EDC1F7F-B970-4D33-9B33-03DEECD32E0F}" destId="{BCC84CB3-8337-4D78-A041-3A6C2A1A7349}" srcOrd="0" destOrd="0" parTransId="{79807FA2-6DA2-4533-84F6-22001D40FA53}" sibTransId="{29035E34-1826-4B84-8DC8-0F3D095EE4B2}"/>
    <dgm:cxn modelId="{F2DDC227-9BF7-4379-B661-5AD0A6F44624}" srcId="{4EDC1F7F-B970-4D33-9B33-03DEECD32E0F}" destId="{B4584408-6E42-487E-8CAD-014EE826A40A}" srcOrd="2" destOrd="0" parTransId="{B276032D-5DA4-44E9-A21F-7EFB04BA88ED}" sibTransId="{B74D9103-1304-4F17-AFF8-860D54E17C95}"/>
    <dgm:cxn modelId="{F9BF9C44-CC55-4C7E-9EFB-2158D93AE1B3}" type="presOf" srcId="{A9AF329C-5449-48F9-8E27-9C2B96C2E892}" destId="{B8C386F2-B902-4B50-8F67-1635409E84FE}" srcOrd="0" destOrd="0" presId="urn:microsoft.com/office/officeart/2018/2/layout/IconVerticalSolidList"/>
    <dgm:cxn modelId="{4FFCCDA1-D786-4712-A400-663CCCCA8C11}" type="presOf" srcId="{B4584408-6E42-487E-8CAD-014EE826A40A}" destId="{B33E2F02-822F-432C-9CA5-128BB9CB417C}" srcOrd="0" destOrd="0" presId="urn:microsoft.com/office/officeart/2018/2/layout/IconVerticalSolidList"/>
    <dgm:cxn modelId="{71B71AA7-9A4C-428C-A226-E5504F2104A3}" type="presOf" srcId="{4EDC1F7F-B970-4D33-9B33-03DEECD32E0F}" destId="{92AC1B3A-B0A7-43E1-8155-264AEE91CDBE}" srcOrd="0" destOrd="0" presId="urn:microsoft.com/office/officeart/2018/2/layout/IconVerticalSolidList"/>
    <dgm:cxn modelId="{F8412AB8-511F-4B70-B64D-29D7CABB2D10}" srcId="{4EDC1F7F-B970-4D33-9B33-03DEECD32E0F}" destId="{A9AF329C-5449-48F9-8E27-9C2B96C2E892}" srcOrd="1" destOrd="0" parTransId="{1FF3BF4B-B9BD-485F-BB6A-19C4ECD6CD80}" sibTransId="{B88CA59E-5C71-47C6-8A01-F734DBEE7F18}"/>
    <dgm:cxn modelId="{7D77D84B-F74A-4113-AA05-AC16B2B381ED}" type="presParOf" srcId="{92AC1B3A-B0A7-43E1-8155-264AEE91CDBE}" destId="{E55F57D4-82DD-455B-BF1C-DD2A84F469A7}" srcOrd="0" destOrd="0" presId="urn:microsoft.com/office/officeart/2018/2/layout/IconVerticalSolidList"/>
    <dgm:cxn modelId="{B5E6DAF2-DC7F-432A-991C-57656D5CEFEE}" type="presParOf" srcId="{E55F57D4-82DD-455B-BF1C-DD2A84F469A7}" destId="{0EC8CF22-D297-4229-A8CC-73D8FF359575}" srcOrd="0" destOrd="0" presId="urn:microsoft.com/office/officeart/2018/2/layout/IconVerticalSolidList"/>
    <dgm:cxn modelId="{10C027A3-3271-49A6-AEA7-76F90D2A334C}" type="presParOf" srcId="{E55F57D4-82DD-455B-BF1C-DD2A84F469A7}" destId="{38EBCF03-0029-436C-9DB6-9F54C4E15D76}" srcOrd="1" destOrd="0" presId="urn:microsoft.com/office/officeart/2018/2/layout/IconVerticalSolidList"/>
    <dgm:cxn modelId="{F299BDA6-8979-4FCD-A446-60D754271BBD}" type="presParOf" srcId="{E55F57D4-82DD-455B-BF1C-DD2A84F469A7}" destId="{D1816959-3568-4C2E-AAE2-8772367B9D31}" srcOrd="2" destOrd="0" presId="urn:microsoft.com/office/officeart/2018/2/layout/IconVerticalSolidList"/>
    <dgm:cxn modelId="{1CD60FC5-F1A4-4BC0-BA4A-D825FCFB3DAE}" type="presParOf" srcId="{E55F57D4-82DD-455B-BF1C-DD2A84F469A7}" destId="{FBC59D32-1791-4830-A458-1639CA92B50E}" srcOrd="3" destOrd="0" presId="urn:microsoft.com/office/officeart/2018/2/layout/IconVerticalSolidList"/>
    <dgm:cxn modelId="{14DA9200-2C9D-4EFF-9D50-C949365F0C89}" type="presParOf" srcId="{92AC1B3A-B0A7-43E1-8155-264AEE91CDBE}" destId="{DC88F9F7-5356-4BC6-AC3D-36FEFC74ADF6}" srcOrd="1" destOrd="0" presId="urn:microsoft.com/office/officeart/2018/2/layout/IconVerticalSolidList"/>
    <dgm:cxn modelId="{8B103AD7-C595-4579-AAA7-42709E719351}" type="presParOf" srcId="{92AC1B3A-B0A7-43E1-8155-264AEE91CDBE}" destId="{88836B96-F9A0-4863-9227-723301E6F1FB}" srcOrd="2" destOrd="0" presId="urn:microsoft.com/office/officeart/2018/2/layout/IconVerticalSolidList"/>
    <dgm:cxn modelId="{37A245F0-B614-4C89-A2F2-79F56F3FB985}" type="presParOf" srcId="{88836B96-F9A0-4863-9227-723301E6F1FB}" destId="{3FBA9922-091D-421A-B7C5-2AFEAA96CC65}" srcOrd="0" destOrd="0" presId="urn:microsoft.com/office/officeart/2018/2/layout/IconVerticalSolidList"/>
    <dgm:cxn modelId="{94DE83E6-6811-4A22-A589-B378F0EE0881}" type="presParOf" srcId="{88836B96-F9A0-4863-9227-723301E6F1FB}" destId="{E7208D63-0499-4C7A-B2EA-E2A3BF563A67}" srcOrd="1" destOrd="0" presId="urn:microsoft.com/office/officeart/2018/2/layout/IconVerticalSolidList"/>
    <dgm:cxn modelId="{1C8E34E5-9541-43C6-A7A6-9454620F9164}" type="presParOf" srcId="{88836B96-F9A0-4863-9227-723301E6F1FB}" destId="{726E3809-D16D-43F0-A2C6-C41B44503305}" srcOrd="2" destOrd="0" presId="urn:microsoft.com/office/officeart/2018/2/layout/IconVerticalSolidList"/>
    <dgm:cxn modelId="{8FEC8BED-10E6-4DEF-82F1-B2400143D8AD}" type="presParOf" srcId="{88836B96-F9A0-4863-9227-723301E6F1FB}" destId="{B8C386F2-B902-4B50-8F67-1635409E84FE}" srcOrd="3" destOrd="0" presId="urn:microsoft.com/office/officeart/2018/2/layout/IconVerticalSolidList"/>
    <dgm:cxn modelId="{53931EF3-AA45-4D64-986B-498739701554}" type="presParOf" srcId="{92AC1B3A-B0A7-43E1-8155-264AEE91CDBE}" destId="{4443303E-919F-4EAC-BB88-DC9B9399264B}" srcOrd="3" destOrd="0" presId="urn:microsoft.com/office/officeart/2018/2/layout/IconVerticalSolidList"/>
    <dgm:cxn modelId="{CCAFC0AC-95FD-44B5-B06B-8EBC1C11F9E2}" type="presParOf" srcId="{92AC1B3A-B0A7-43E1-8155-264AEE91CDBE}" destId="{E9DEE966-CB32-494D-8AC0-F81225004052}" srcOrd="4" destOrd="0" presId="urn:microsoft.com/office/officeart/2018/2/layout/IconVerticalSolidList"/>
    <dgm:cxn modelId="{E0D14CA6-F67D-4687-8574-CEE052843524}" type="presParOf" srcId="{E9DEE966-CB32-494D-8AC0-F81225004052}" destId="{245E103F-FD42-46B2-93C7-8EC58E259DFA}" srcOrd="0" destOrd="0" presId="urn:microsoft.com/office/officeart/2018/2/layout/IconVerticalSolidList"/>
    <dgm:cxn modelId="{50CC0095-5C88-4D02-A614-7647A723B45D}" type="presParOf" srcId="{E9DEE966-CB32-494D-8AC0-F81225004052}" destId="{06508C73-39F3-4F05-9570-33214F4895FE}" srcOrd="1" destOrd="0" presId="urn:microsoft.com/office/officeart/2018/2/layout/IconVerticalSolidList"/>
    <dgm:cxn modelId="{18A17FAF-1BCA-40E5-BD6F-ECF2D09182BA}" type="presParOf" srcId="{E9DEE966-CB32-494D-8AC0-F81225004052}" destId="{B6F4EFF5-6880-4A91-ADA2-5517576A90DF}" srcOrd="2" destOrd="0" presId="urn:microsoft.com/office/officeart/2018/2/layout/IconVerticalSolidList"/>
    <dgm:cxn modelId="{638BBD11-F02B-493C-B545-DE917BF8C901}" type="presParOf" srcId="{E9DEE966-CB32-494D-8AC0-F81225004052}" destId="{B33E2F02-822F-432C-9CA5-128BB9CB417C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8E861AE-0EAD-4F60-86E2-1C34CF591789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E071400F-0183-405A-9D55-8D4D80B99FCE}">
      <dgm:prSet/>
      <dgm:spPr/>
      <dgm:t>
        <a:bodyPr/>
        <a:lstStyle/>
        <a:p>
          <a:r>
            <a:rPr lang="en-US"/>
            <a:t>What were the key internal strengths Blockbuster had, that it failed to leverage effectively? </a:t>
          </a:r>
        </a:p>
      </dgm:t>
    </dgm:pt>
    <dgm:pt modelId="{0CF3B5B1-52AE-4383-B52D-C1E7E17C8A06}" type="parTrans" cxnId="{5BA91FE7-28B8-4621-ABC3-4F8ECCAE0098}">
      <dgm:prSet/>
      <dgm:spPr/>
      <dgm:t>
        <a:bodyPr/>
        <a:lstStyle/>
        <a:p>
          <a:endParaRPr lang="en-US"/>
        </a:p>
      </dgm:t>
    </dgm:pt>
    <dgm:pt modelId="{52B1C607-A325-4AF6-BBE4-D1EB81D0CD64}" type="sibTrans" cxnId="{5BA91FE7-28B8-4621-ABC3-4F8ECCAE0098}">
      <dgm:prSet/>
      <dgm:spPr/>
      <dgm:t>
        <a:bodyPr/>
        <a:lstStyle/>
        <a:p>
          <a:endParaRPr lang="en-US"/>
        </a:p>
      </dgm:t>
    </dgm:pt>
    <dgm:pt modelId="{DC8DFFEA-F98A-4FFE-A2E5-45D6B198584A}">
      <dgm:prSet/>
      <dgm:spPr/>
      <dgm:t>
        <a:bodyPr/>
        <a:lstStyle/>
        <a:p>
          <a:r>
            <a:rPr lang="en-US"/>
            <a:t>Why do you think Blockbuster’s leadership overlooked the importance of internal environment scanning?</a:t>
          </a:r>
        </a:p>
      </dgm:t>
    </dgm:pt>
    <dgm:pt modelId="{E94692CC-5962-4AFC-882A-838AA4A8DD67}" type="parTrans" cxnId="{075DCDC6-A03F-4CD0-BA66-E10595306614}">
      <dgm:prSet/>
      <dgm:spPr/>
      <dgm:t>
        <a:bodyPr/>
        <a:lstStyle/>
        <a:p>
          <a:endParaRPr lang="en-US"/>
        </a:p>
      </dgm:t>
    </dgm:pt>
    <dgm:pt modelId="{6B00C41C-920C-4DBF-90CB-BA04480BDFB4}" type="sibTrans" cxnId="{075DCDC6-A03F-4CD0-BA66-E10595306614}">
      <dgm:prSet/>
      <dgm:spPr/>
      <dgm:t>
        <a:bodyPr/>
        <a:lstStyle/>
        <a:p>
          <a:endParaRPr lang="en-US"/>
        </a:p>
      </dgm:t>
    </dgm:pt>
    <dgm:pt modelId="{86B069EB-C788-4948-A7F4-BBFC9E8BEE66}">
      <dgm:prSet/>
      <dgm:spPr/>
      <dgm:t>
        <a:bodyPr/>
        <a:lstStyle/>
        <a:p>
          <a:r>
            <a:rPr lang="en-US"/>
            <a:t>How did Blockbuster’s internal culture contribute to its downfall?</a:t>
          </a:r>
        </a:p>
      </dgm:t>
    </dgm:pt>
    <dgm:pt modelId="{B2362C94-A60A-4B45-AAB1-1FF883EBD7FC}" type="parTrans" cxnId="{3D5F2B69-35DE-4DE1-BC62-9CBD00EEE228}">
      <dgm:prSet/>
      <dgm:spPr/>
      <dgm:t>
        <a:bodyPr/>
        <a:lstStyle/>
        <a:p>
          <a:endParaRPr lang="en-US"/>
        </a:p>
      </dgm:t>
    </dgm:pt>
    <dgm:pt modelId="{C950B65C-8E5F-4E68-9FEC-9CF94CC68837}" type="sibTrans" cxnId="{3D5F2B69-35DE-4DE1-BC62-9CBD00EEE228}">
      <dgm:prSet/>
      <dgm:spPr/>
      <dgm:t>
        <a:bodyPr/>
        <a:lstStyle/>
        <a:p>
          <a:endParaRPr lang="en-US"/>
        </a:p>
      </dgm:t>
    </dgm:pt>
    <dgm:pt modelId="{59FAD3E6-03B0-4AEE-8A1A-9FB221F77C2B}" type="pres">
      <dgm:prSet presAssocID="{E8E861AE-0EAD-4F60-86E2-1C34CF591789}" presName="root" presStyleCnt="0">
        <dgm:presLayoutVars>
          <dgm:dir/>
          <dgm:resizeHandles val="exact"/>
        </dgm:presLayoutVars>
      </dgm:prSet>
      <dgm:spPr/>
    </dgm:pt>
    <dgm:pt modelId="{67A9EA29-CD31-4509-B7DE-02748AD93BA0}" type="pres">
      <dgm:prSet presAssocID="{E071400F-0183-405A-9D55-8D4D80B99FCE}" presName="compNode" presStyleCnt="0"/>
      <dgm:spPr/>
    </dgm:pt>
    <dgm:pt modelId="{32051C92-7D1A-4858-BBF2-A15694398448}" type="pres">
      <dgm:prSet presAssocID="{E071400F-0183-405A-9D55-8D4D80B99FCE}" presName="bgRect" presStyleLbl="bgShp" presStyleIdx="0" presStyleCnt="3"/>
      <dgm:spPr/>
    </dgm:pt>
    <dgm:pt modelId="{8905B0E0-5AB2-491D-AAD7-DC5EA1B295FF}" type="pres">
      <dgm:prSet presAssocID="{E071400F-0183-405A-9D55-8D4D80B99FCE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VD player"/>
        </a:ext>
      </dgm:extLst>
    </dgm:pt>
    <dgm:pt modelId="{719F5C86-BC16-4887-91EB-EB6E913AE05C}" type="pres">
      <dgm:prSet presAssocID="{E071400F-0183-405A-9D55-8D4D80B99FCE}" presName="spaceRect" presStyleCnt="0"/>
      <dgm:spPr/>
    </dgm:pt>
    <dgm:pt modelId="{DC46BB96-D764-4E22-B7B3-F302CDA03525}" type="pres">
      <dgm:prSet presAssocID="{E071400F-0183-405A-9D55-8D4D80B99FCE}" presName="parTx" presStyleLbl="revTx" presStyleIdx="0" presStyleCnt="3">
        <dgm:presLayoutVars>
          <dgm:chMax val="0"/>
          <dgm:chPref val="0"/>
        </dgm:presLayoutVars>
      </dgm:prSet>
      <dgm:spPr/>
    </dgm:pt>
    <dgm:pt modelId="{2F8DD3D4-60E8-4945-9E8E-3A893440837E}" type="pres">
      <dgm:prSet presAssocID="{52B1C607-A325-4AF6-BBE4-D1EB81D0CD64}" presName="sibTrans" presStyleCnt="0"/>
      <dgm:spPr/>
    </dgm:pt>
    <dgm:pt modelId="{7C510E65-CA71-4F65-8D48-10762B0FBC39}" type="pres">
      <dgm:prSet presAssocID="{DC8DFFEA-F98A-4FFE-A2E5-45D6B198584A}" presName="compNode" presStyleCnt="0"/>
      <dgm:spPr/>
    </dgm:pt>
    <dgm:pt modelId="{65682BE3-F13C-498F-B1BD-4A01E1C7947C}" type="pres">
      <dgm:prSet presAssocID="{DC8DFFEA-F98A-4FFE-A2E5-45D6B198584A}" presName="bgRect" presStyleLbl="bgShp" presStyleIdx="1" presStyleCnt="3"/>
      <dgm:spPr/>
    </dgm:pt>
    <dgm:pt modelId="{89A351E5-D9CA-4D4F-9EDA-5AA3DA2CA194}" type="pres">
      <dgm:prSet presAssocID="{DC8DFFEA-F98A-4FFE-A2E5-45D6B198584A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Video camera"/>
        </a:ext>
      </dgm:extLst>
    </dgm:pt>
    <dgm:pt modelId="{A6DB3C88-2910-4ED9-B915-334AE83301DF}" type="pres">
      <dgm:prSet presAssocID="{DC8DFFEA-F98A-4FFE-A2E5-45D6B198584A}" presName="spaceRect" presStyleCnt="0"/>
      <dgm:spPr/>
    </dgm:pt>
    <dgm:pt modelId="{4F09CEF4-747A-4AB7-8609-415402772D87}" type="pres">
      <dgm:prSet presAssocID="{DC8DFFEA-F98A-4FFE-A2E5-45D6B198584A}" presName="parTx" presStyleLbl="revTx" presStyleIdx="1" presStyleCnt="3">
        <dgm:presLayoutVars>
          <dgm:chMax val="0"/>
          <dgm:chPref val="0"/>
        </dgm:presLayoutVars>
      </dgm:prSet>
      <dgm:spPr/>
    </dgm:pt>
    <dgm:pt modelId="{FA310614-263B-43C4-9A11-9C37273CE2C3}" type="pres">
      <dgm:prSet presAssocID="{6B00C41C-920C-4DBF-90CB-BA04480BDFB4}" presName="sibTrans" presStyleCnt="0"/>
      <dgm:spPr/>
    </dgm:pt>
    <dgm:pt modelId="{FC316600-BAA7-407E-9C4B-10EF5CD11226}" type="pres">
      <dgm:prSet presAssocID="{86B069EB-C788-4948-A7F4-BBFC9E8BEE66}" presName="compNode" presStyleCnt="0"/>
      <dgm:spPr/>
    </dgm:pt>
    <dgm:pt modelId="{74D70D2D-6B52-4C86-BD46-9305BDA81E09}" type="pres">
      <dgm:prSet presAssocID="{86B069EB-C788-4948-A7F4-BBFC9E8BEE66}" presName="bgRect" presStyleLbl="bgShp" presStyleIdx="2" presStyleCnt="3"/>
      <dgm:spPr/>
    </dgm:pt>
    <dgm:pt modelId="{77DAACD1-5BA1-429A-A931-0C818DF3C022}" type="pres">
      <dgm:prSet presAssocID="{86B069EB-C788-4948-A7F4-BBFC9E8BEE66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apper board"/>
        </a:ext>
      </dgm:extLst>
    </dgm:pt>
    <dgm:pt modelId="{0E5777DA-2042-42BB-916B-A73B6A80EC25}" type="pres">
      <dgm:prSet presAssocID="{86B069EB-C788-4948-A7F4-BBFC9E8BEE66}" presName="spaceRect" presStyleCnt="0"/>
      <dgm:spPr/>
    </dgm:pt>
    <dgm:pt modelId="{2A4C14A9-08A3-471F-AB91-DF87D074DF03}" type="pres">
      <dgm:prSet presAssocID="{86B069EB-C788-4948-A7F4-BBFC9E8BEE66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165A7703-F567-47EF-859B-FA329E186F37}" type="presOf" srcId="{E071400F-0183-405A-9D55-8D4D80B99FCE}" destId="{DC46BB96-D764-4E22-B7B3-F302CDA03525}" srcOrd="0" destOrd="0" presId="urn:microsoft.com/office/officeart/2018/2/layout/IconVerticalSolidList"/>
    <dgm:cxn modelId="{3D5F2B69-35DE-4DE1-BC62-9CBD00EEE228}" srcId="{E8E861AE-0EAD-4F60-86E2-1C34CF591789}" destId="{86B069EB-C788-4948-A7F4-BBFC9E8BEE66}" srcOrd="2" destOrd="0" parTransId="{B2362C94-A60A-4B45-AAB1-1FF883EBD7FC}" sibTransId="{C950B65C-8E5F-4E68-9FEC-9CF94CC68837}"/>
    <dgm:cxn modelId="{5C4CA483-B41E-4D5B-A551-29F5F3E98F97}" type="presOf" srcId="{86B069EB-C788-4948-A7F4-BBFC9E8BEE66}" destId="{2A4C14A9-08A3-471F-AB91-DF87D074DF03}" srcOrd="0" destOrd="0" presId="urn:microsoft.com/office/officeart/2018/2/layout/IconVerticalSolidList"/>
    <dgm:cxn modelId="{E06E79B5-37CD-4169-9C88-308476C002DC}" type="presOf" srcId="{DC8DFFEA-F98A-4FFE-A2E5-45D6B198584A}" destId="{4F09CEF4-747A-4AB7-8609-415402772D87}" srcOrd="0" destOrd="0" presId="urn:microsoft.com/office/officeart/2018/2/layout/IconVerticalSolidList"/>
    <dgm:cxn modelId="{075DCDC6-A03F-4CD0-BA66-E10595306614}" srcId="{E8E861AE-0EAD-4F60-86E2-1C34CF591789}" destId="{DC8DFFEA-F98A-4FFE-A2E5-45D6B198584A}" srcOrd="1" destOrd="0" parTransId="{E94692CC-5962-4AFC-882A-838AA4A8DD67}" sibTransId="{6B00C41C-920C-4DBF-90CB-BA04480BDFB4}"/>
    <dgm:cxn modelId="{5BA91FE7-28B8-4621-ABC3-4F8ECCAE0098}" srcId="{E8E861AE-0EAD-4F60-86E2-1C34CF591789}" destId="{E071400F-0183-405A-9D55-8D4D80B99FCE}" srcOrd="0" destOrd="0" parTransId="{0CF3B5B1-52AE-4383-B52D-C1E7E17C8A06}" sibTransId="{52B1C607-A325-4AF6-BBE4-D1EB81D0CD64}"/>
    <dgm:cxn modelId="{89E9D3FC-82EA-41BC-8AFC-0EB786BCC490}" type="presOf" srcId="{E8E861AE-0EAD-4F60-86E2-1C34CF591789}" destId="{59FAD3E6-03B0-4AEE-8A1A-9FB221F77C2B}" srcOrd="0" destOrd="0" presId="urn:microsoft.com/office/officeart/2018/2/layout/IconVerticalSolidList"/>
    <dgm:cxn modelId="{46874D88-97F2-421B-8A86-D9B0D7A4F231}" type="presParOf" srcId="{59FAD3E6-03B0-4AEE-8A1A-9FB221F77C2B}" destId="{67A9EA29-CD31-4509-B7DE-02748AD93BA0}" srcOrd="0" destOrd="0" presId="urn:microsoft.com/office/officeart/2018/2/layout/IconVerticalSolidList"/>
    <dgm:cxn modelId="{342A7C34-8B87-4F38-B8DD-F2D51CBFC041}" type="presParOf" srcId="{67A9EA29-CD31-4509-B7DE-02748AD93BA0}" destId="{32051C92-7D1A-4858-BBF2-A15694398448}" srcOrd="0" destOrd="0" presId="urn:microsoft.com/office/officeart/2018/2/layout/IconVerticalSolidList"/>
    <dgm:cxn modelId="{22E4CBDE-CB24-408E-B765-FE6FE2154EEC}" type="presParOf" srcId="{67A9EA29-CD31-4509-B7DE-02748AD93BA0}" destId="{8905B0E0-5AB2-491D-AAD7-DC5EA1B295FF}" srcOrd="1" destOrd="0" presId="urn:microsoft.com/office/officeart/2018/2/layout/IconVerticalSolidList"/>
    <dgm:cxn modelId="{E57EDFB0-13F7-4A53-ADFD-036330AA8D53}" type="presParOf" srcId="{67A9EA29-CD31-4509-B7DE-02748AD93BA0}" destId="{719F5C86-BC16-4887-91EB-EB6E913AE05C}" srcOrd="2" destOrd="0" presId="urn:microsoft.com/office/officeart/2018/2/layout/IconVerticalSolidList"/>
    <dgm:cxn modelId="{DA507A06-A642-49A0-9E40-18A0D6B7EE24}" type="presParOf" srcId="{67A9EA29-CD31-4509-B7DE-02748AD93BA0}" destId="{DC46BB96-D764-4E22-B7B3-F302CDA03525}" srcOrd="3" destOrd="0" presId="urn:microsoft.com/office/officeart/2018/2/layout/IconVerticalSolidList"/>
    <dgm:cxn modelId="{9539C3EF-B4CA-4613-9547-9B55EA496AAA}" type="presParOf" srcId="{59FAD3E6-03B0-4AEE-8A1A-9FB221F77C2B}" destId="{2F8DD3D4-60E8-4945-9E8E-3A893440837E}" srcOrd="1" destOrd="0" presId="urn:microsoft.com/office/officeart/2018/2/layout/IconVerticalSolidList"/>
    <dgm:cxn modelId="{2CE26F39-230C-4684-89AE-2AC1269AE50E}" type="presParOf" srcId="{59FAD3E6-03B0-4AEE-8A1A-9FB221F77C2B}" destId="{7C510E65-CA71-4F65-8D48-10762B0FBC39}" srcOrd="2" destOrd="0" presId="urn:microsoft.com/office/officeart/2018/2/layout/IconVerticalSolidList"/>
    <dgm:cxn modelId="{C55ABBBA-1EC9-4652-88F8-287F6643EA3A}" type="presParOf" srcId="{7C510E65-CA71-4F65-8D48-10762B0FBC39}" destId="{65682BE3-F13C-498F-B1BD-4A01E1C7947C}" srcOrd="0" destOrd="0" presId="urn:microsoft.com/office/officeart/2018/2/layout/IconVerticalSolidList"/>
    <dgm:cxn modelId="{13A7C86D-38A1-4D85-A746-203FA59596CD}" type="presParOf" srcId="{7C510E65-CA71-4F65-8D48-10762B0FBC39}" destId="{89A351E5-D9CA-4D4F-9EDA-5AA3DA2CA194}" srcOrd="1" destOrd="0" presId="urn:microsoft.com/office/officeart/2018/2/layout/IconVerticalSolidList"/>
    <dgm:cxn modelId="{8B477E48-6C3E-4126-B094-76C6AEA3D73D}" type="presParOf" srcId="{7C510E65-CA71-4F65-8D48-10762B0FBC39}" destId="{A6DB3C88-2910-4ED9-B915-334AE83301DF}" srcOrd="2" destOrd="0" presId="urn:microsoft.com/office/officeart/2018/2/layout/IconVerticalSolidList"/>
    <dgm:cxn modelId="{B2C0A935-0EEC-4421-9A85-136D89905C18}" type="presParOf" srcId="{7C510E65-CA71-4F65-8D48-10762B0FBC39}" destId="{4F09CEF4-747A-4AB7-8609-415402772D87}" srcOrd="3" destOrd="0" presId="urn:microsoft.com/office/officeart/2018/2/layout/IconVerticalSolidList"/>
    <dgm:cxn modelId="{F3580897-6B1E-4F1B-AC63-ACF1C8C113F5}" type="presParOf" srcId="{59FAD3E6-03B0-4AEE-8A1A-9FB221F77C2B}" destId="{FA310614-263B-43C4-9A11-9C37273CE2C3}" srcOrd="3" destOrd="0" presId="urn:microsoft.com/office/officeart/2018/2/layout/IconVerticalSolidList"/>
    <dgm:cxn modelId="{4AE5B670-57E3-4CE5-93E5-6638FE29932E}" type="presParOf" srcId="{59FAD3E6-03B0-4AEE-8A1A-9FB221F77C2B}" destId="{FC316600-BAA7-407E-9C4B-10EF5CD11226}" srcOrd="4" destOrd="0" presId="urn:microsoft.com/office/officeart/2018/2/layout/IconVerticalSolidList"/>
    <dgm:cxn modelId="{BD2E502E-ADF3-4D4C-B8AD-FEA3CE06DA40}" type="presParOf" srcId="{FC316600-BAA7-407E-9C4B-10EF5CD11226}" destId="{74D70D2D-6B52-4C86-BD46-9305BDA81E09}" srcOrd="0" destOrd="0" presId="urn:microsoft.com/office/officeart/2018/2/layout/IconVerticalSolidList"/>
    <dgm:cxn modelId="{8B4E449A-61B8-4E8D-88EB-57CC722B5B8C}" type="presParOf" srcId="{FC316600-BAA7-407E-9C4B-10EF5CD11226}" destId="{77DAACD1-5BA1-429A-A931-0C818DF3C022}" srcOrd="1" destOrd="0" presId="urn:microsoft.com/office/officeart/2018/2/layout/IconVerticalSolidList"/>
    <dgm:cxn modelId="{5B968774-F614-4CC3-A111-9CE4ACA30E9A}" type="presParOf" srcId="{FC316600-BAA7-407E-9C4B-10EF5CD11226}" destId="{0E5777DA-2042-42BB-916B-A73B6A80EC25}" srcOrd="2" destOrd="0" presId="urn:microsoft.com/office/officeart/2018/2/layout/IconVerticalSolidList"/>
    <dgm:cxn modelId="{A5BE31D9-BEB2-47DA-BE25-464141BD2C00}" type="presParOf" srcId="{FC316600-BAA7-407E-9C4B-10EF5CD11226}" destId="{2A4C14A9-08A3-471F-AB91-DF87D074DF03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E8E861AE-0EAD-4F60-86E2-1C34CF591789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86B069EB-C788-4948-A7F4-BBFC9E8BEE66}">
      <dgm:prSet phldr="0"/>
      <dgm:spPr/>
      <dgm:t>
        <a:bodyPr/>
        <a:lstStyle/>
        <a:p>
          <a:pPr>
            <a:lnSpc>
              <a:spcPct val="100000"/>
            </a:lnSpc>
          </a:pPr>
          <a:r>
            <a:rPr lang="en-US" b="1" dirty="0">
              <a:latin typeface="Aptos Display"/>
            </a:rPr>
            <a:t>Netflix focused on customer convenience and technology. How did this highlight Blockbuster’s internal weaknesses?</a:t>
          </a:r>
        </a:p>
      </dgm:t>
    </dgm:pt>
    <dgm:pt modelId="{B2362C94-A60A-4B45-AAB1-1FF883EBD7FC}" type="parTrans" cxnId="{3D5F2B69-35DE-4DE1-BC62-9CBD00EEE228}">
      <dgm:prSet/>
      <dgm:spPr/>
      <dgm:t>
        <a:bodyPr/>
        <a:lstStyle/>
        <a:p>
          <a:endParaRPr lang="en-US"/>
        </a:p>
      </dgm:t>
    </dgm:pt>
    <dgm:pt modelId="{C950B65C-8E5F-4E68-9FEC-9CF94CC68837}" type="sibTrans" cxnId="{3D5F2B69-35DE-4DE1-BC62-9CBD00EEE228}">
      <dgm:prSet/>
      <dgm:spPr/>
      <dgm:t>
        <a:bodyPr/>
        <a:lstStyle/>
        <a:p>
          <a:endParaRPr lang="en-US"/>
        </a:p>
      </dgm:t>
    </dgm:pt>
    <dgm:pt modelId="{5B2E69AB-97F8-4EB7-A703-C8897523526D}">
      <dgm:prSet phldr="0"/>
      <dgm:spPr/>
      <dgm:t>
        <a:bodyPr/>
        <a:lstStyle/>
        <a:p>
          <a:pPr rtl="0">
            <a:lnSpc>
              <a:spcPct val="100000"/>
            </a:lnSpc>
          </a:pPr>
          <a:r>
            <a:rPr lang="en-US" b="1" dirty="0">
              <a:latin typeface="Aptos Display"/>
            </a:rPr>
            <a:t>What lessons can modern organizations learn from Blockbuster’s failure to adapt? </a:t>
          </a:r>
        </a:p>
      </dgm:t>
    </dgm:pt>
    <dgm:pt modelId="{DD7208FE-2EC4-4ECF-86CD-21FA9C7D20D7}" type="parTrans" cxnId="{69F79225-CEAB-432E-98B1-D535B728E1F2}">
      <dgm:prSet/>
      <dgm:spPr/>
    </dgm:pt>
    <dgm:pt modelId="{D29B6792-CBB6-472E-8386-66ABAC5548BC}" type="sibTrans" cxnId="{69F79225-CEAB-432E-98B1-D535B728E1F2}">
      <dgm:prSet/>
      <dgm:spPr/>
    </dgm:pt>
    <dgm:pt modelId="{59FAD3E6-03B0-4AEE-8A1A-9FB221F77C2B}" type="pres">
      <dgm:prSet presAssocID="{E8E861AE-0EAD-4F60-86E2-1C34CF591789}" presName="root" presStyleCnt="0">
        <dgm:presLayoutVars>
          <dgm:dir/>
          <dgm:resizeHandles val="exact"/>
        </dgm:presLayoutVars>
      </dgm:prSet>
      <dgm:spPr/>
    </dgm:pt>
    <dgm:pt modelId="{FC316600-BAA7-407E-9C4B-10EF5CD11226}" type="pres">
      <dgm:prSet presAssocID="{86B069EB-C788-4948-A7F4-BBFC9E8BEE66}" presName="compNode" presStyleCnt="0"/>
      <dgm:spPr/>
    </dgm:pt>
    <dgm:pt modelId="{74D70D2D-6B52-4C86-BD46-9305BDA81E09}" type="pres">
      <dgm:prSet presAssocID="{86B069EB-C788-4948-A7F4-BBFC9E8BEE66}" presName="bgRect" presStyleLbl="bgShp" presStyleIdx="0" presStyleCnt="2"/>
      <dgm:spPr/>
    </dgm:pt>
    <dgm:pt modelId="{77DAACD1-5BA1-429A-A931-0C818DF3C022}" type="pres">
      <dgm:prSet presAssocID="{86B069EB-C788-4948-A7F4-BBFC9E8BEE66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apper board"/>
        </a:ext>
      </dgm:extLst>
    </dgm:pt>
    <dgm:pt modelId="{0E5777DA-2042-42BB-916B-A73B6A80EC25}" type="pres">
      <dgm:prSet presAssocID="{86B069EB-C788-4948-A7F4-BBFC9E8BEE66}" presName="spaceRect" presStyleCnt="0"/>
      <dgm:spPr/>
    </dgm:pt>
    <dgm:pt modelId="{2A4C14A9-08A3-471F-AB91-DF87D074DF03}" type="pres">
      <dgm:prSet presAssocID="{86B069EB-C788-4948-A7F4-BBFC9E8BEE66}" presName="parTx" presStyleLbl="revTx" presStyleIdx="0" presStyleCnt="2">
        <dgm:presLayoutVars>
          <dgm:chMax val="0"/>
          <dgm:chPref val="0"/>
        </dgm:presLayoutVars>
      </dgm:prSet>
      <dgm:spPr/>
    </dgm:pt>
    <dgm:pt modelId="{07708020-67DE-48EF-801F-6DD10E930348}" type="pres">
      <dgm:prSet presAssocID="{C950B65C-8E5F-4E68-9FEC-9CF94CC68837}" presName="sibTrans" presStyleCnt="0"/>
      <dgm:spPr/>
    </dgm:pt>
    <dgm:pt modelId="{686926DA-087E-4ECF-A047-C60D443AC1F1}" type="pres">
      <dgm:prSet presAssocID="{5B2E69AB-97F8-4EB7-A703-C8897523526D}" presName="compNode" presStyleCnt="0"/>
      <dgm:spPr/>
    </dgm:pt>
    <dgm:pt modelId="{03FEEE7D-135F-4F1B-92C8-BAC7FE12D8DD}" type="pres">
      <dgm:prSet presAssocID="{5B2E69AB-97F8-4EB7-A703-C8897523526D}" presName="bgRect" presStyleLbl="bgShp" presStyleIdx="1" presStyleCnt="2"/>
      <dgm:spPr/>
    </dgm:pt>
    <dgm:pt modelId="{51CE7DFC-6044-4483-90F5-389DD2D88950}" type="pres">
      <dgm:prSet presAssocID="{5B2E69AB-97F8-4EB7-A703-C8897523526D}" presName="iconRect" presStyleLbl="node1" presStyleIdx="1" presStyleCnt="2"/>
      <dgm:spPr/>
    </dgm:pt>
    <dgm:pt modelId="{B8EEECB7-ADBB-4F3E-9706-C3588F994445}" type="pres">
      <dgm:prSet presAssocID="{5B2E69AB-97F8-4EB7-A703-C8897523526D}" presName="spaceRect" presStyleCnt="0"/>
      <dgm:spPr/>
    </dgm:pt>
    <dgm:pt modelId="{D99BE09B-F533-4D71-86D7-5F959938DFA4}" type="pres">
      <dgm:prSet presAssocID="{5B2E69AB-97F8-4EB7-A703-C8897523526D}" presName="parTx" presStyleLbl="revTx" presStyleIdx="1" presStyleCnt="2">
        <dgm:presLayoutVars>
          <dgm:chMax val="0"/>
          <dgm:chPref val="0"/>
        </dgm:presLayoutVars>
      </dgm:prSet>
      <dgm:spPr/>
    </dgm:pt>
  </dgm:ptLst>
  <dgm:cxnLst>
    <dgm:cxn modelId="{69F79225-CEAB-432E-98B1-D535B728E1F2}" srcId="{E8E861AE-0EAD-4F60-86E2-1C34CF591789}" destId="{5B2E69AB-97F8-4EB7-A703-C8897523526D}" srcOrd="1" destOrd="0" parTransId="{DD7208FE-2EC4-4ECF-86CD-21FA9C7D20D7}" sibTransId="{D29B6792-CBB6-472E-8386-66ABAC5548BC}"/>
    <dgm:cxn modelId="{3D5F2B69-35DE-4DE1-BC62-9CBD00EEE228}" srcId="{E8E861AE-0EAD-4F60-86E2-1C34CF591789}" destId="{86B069EB-C788-4948-A7F4-BBFC9E8BEE66}" srcOrd="0" destOrd="0" parTransId="{B2362C94-A60A-4B45-AAB1-1FF883EBD7FC}" sibTransId="{C950B65C-8E5F-4E68-9FEC-9CF94CC68837}"/>
    <dgm:cxn modelId="{A8F017C7-5143-46EC-BF88-B479A80F54DD}" type="presOf" srcId="{5B2E69AB-97F8-4EB7-A703-C8897523526D}" destId="{D99BE09B-F533-4D71-86D7-5F959938DFA4}" srcOrd="0" destOrd="0" presId="urn:microsoft.com/office/officeart/2018/2/layout/IconVerticalSolidList"/>
    <dgm:cxn modelId="{62417DCB-EBC6-4B07-A5DB-A0C23AC3C550}" type="presOf" srcId="{86B069EB-C788-4948-A7F4-BBFC9E8BEE66}" destId="{2A4C14A9-08A3-471F-AB91-DF87D074DF03}" srcOrd="0" destOrd="0" presId="urn:microsoft.com/office/officeart/2018/2/layout/IconVerticalSolidList"/>
    <dgm:cxn modelId="{89E9D3FC-82EA-41BC-8AFC-0EB786BCC490}" type="presOf" srcId="{E8E861AE-0EAD-4F60-86E2-1C34CF591789}" destId="{59FAD3E6-03B0-4AEE-8A1A-9FB221F77C2B}" srcOrd="0" destOrd="0" presId="urn:microsoft.com/office/officeart/2018/2/layout/IconVerticalSolidList"/>
    <dgm:cxn modelId="{230B2E95-B8A9-4C95-A919-2E9A095E1507}" type="presParOf" srcId="{59FAD3E6-03B0-4AEE-8A1A-9FB221F77C2B}" destId="{FC316600-BAA7-407E-9C4B-10EF5CD11226}" srcOrd="0" destOrd="0" presId="urn:microsoft.com/office/officeart/2018/2/layout/IconVerticalSolidList"/>
    <dgm:cxn modelId="{809A59B0-5C13-4DBB-8E8B-1E35C25FB952}" type="presParOf" srcId="{FC316600-BAA7-407E-9C4B-10EF5CD11226}" destId="{74D70D2D-6B52-4C86-BD46-9305BDA81E09}" srcOrd="0" destOrd="0" presId="urn:microsoft.com/office/officeart/2018/2/layout/IconVerticalSolidList"/>
    <dgm:cxn modelId="{365C58DB-0E25-4831-9C24-51BB49FA64A2}" type="presParOf" srcId="{FC316600-BAA7-407E-9C4B-10EF5CD11226}" destId="{77DAACD1-5BA1-429A-A931-0C818DF3C022}" srcOrd="1" destOrd="0" presId="urn:microsoft.com/office/officeart/2018/2/layout/IconVerticalSolidList"/>
    <dgm:cxn modelId="{800F7343-9F18-4894-BDA0-8460E3276F26}" type="presParOf" srcId="{FC316600-BAA7-407E-9C4B-10EF5CD11226}" destId="{0E5777DA-2042-42BB-916B-A73B6A80EC25}" srcOrd="2" destOrd="0" presId="urn:microsoft.com/office/officeart/2018/2/layout/IconVerticalSolidList"/>
    <dgm:cxn modelId="{5FD326CA-5880-4F49-8600-26C8D9F33081}" type="presParOf" srcId="{FC316600-BAA7-407E-9C4B-10EF5CD11226}" destId="{2A4C14A9-08A3-471F-AB91-DF87D074DF03}" srcOrd="3" destOrd="0" presId="urn:microsoft.com/office/officeart/2018/2/layout/IconVerticalSolidList"/>
    <dgm:cxn modelId="{C130A157-9C02-42EF-A47F-F9D59C517B54}" type="presParOf" srcId="{59FAD3E6-03B0-4AEE-8A1A-9FB221F77C2B}" destId="{07708020-67DE-48EF-801F-6DD10E930348}" srcOrd="1" destOrd="0" presId="urn:microsoft.com/office/officeart/2018/2/layout/IconVerticalSolidList"/>
    <dgm:cxn modelId="{D3EDC743-F464-4162-AFBD-C2DAA6D56249}" type="presParOf" srcId="{59FAD3E6-03B0-4AEE-8A1A-9FB221F77C2B}" destId="{686926DA-087E-4ECF-A047-C60D443AC1F1}" srcOrd="2" destOrd="0" presId="urn:microsoft.com/office/officeart/2018/2/layout/IconVerticalSolidList"/>
    <dgm:cxn modelId="{5996F16B-1E7E-4D05-BCEB-9CB635C2459D}" type="presParOf" srcId="{686926DA-087E-4ECF-A047-C60D443AC1F1}" destId="{03FEEE7D-135F-4F1B-92C8-BAC7FE12D8DD}" srcOrd="0" destOrd="0" presId="urn:microsoft.com/office/officeart/2018/2/layout/IconVerticalSolidList"/>
    <dgm:cxn modelId="{4D874E6F-EC80-46C3-BF78-CD73627D2D23}" type="presParOf" srcId="{686926DA-087E-4ECF-A047-C60D443AC1F1}" destId="{51CE7DFC-6044-4483-90F5-389DD2D88950}" srcOrd="1" destOrd="0" presId="urn:microsoft.com/office/officeart/2018/2/layout/IconVerticalSolidList"/>
    <dgm:cxn modelId="{0C6A52DC-10ED-4FF3-8337-BE649D0E65A3}" type="presParOf" srcId="{686926DA-087E-4ECF-A047-C60D443AC1F1}" destId="{B8EEECB7-ADBB-4F3E-9706-C3588F994445}" srcOrd="2" destOrd="0" presId="urn:microsoft.com/office/officeart/2018/2/layout/IconVerticalSolidList"/>
    <dgm:cxn modelId="{7124ACFE-546A-4FEB-AA18-EF17F22AE476}" type="presParOf" srcId="{686926DA-087E-4ECF-A047-C60D443AC1F1}" destId="{D99BE09B-F533-4D71-86D7-5F959938DFA4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6F1E052A-ED34-4CFA-8EC7-E3656CA9398A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accent5_2" csCatId="accent5" phldr="1"/>
      <dgm:spPr/>
      <dgm:t>
        <a:bodyPr/>
        <a:lstStyle/>
        <a:p>
          <a:endParaRPr lang="en-US"/>
        </a:p>
      </dgm:t>
    </dgm:pt>
    <dgm:pt modelId="{EEC04B34-5418-427C-83A8-391637978C33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1"/>
            <a:t>SWOT</a:t>
          </a:r>
          <a:r>
            <a:rPr lang="en-US"/>
            <a:t> (Strengths, Weakness, Opportunity, Threat) Analysis </a:t>
          </a:r>
        </a:p>
      </dgm:t>
    </dgm:pt>
    <dgm:pt modelId="{3365814E-6BF9-4CD6-B3CD-C06742DCEBBC}" type="parTrans" cxnId="{EBC6E9CD-A924-4B2F-A658-88D4620E1011}">
      <dgm:prSet/>
      <dgm:spPr/>
      <dgm:t>
        <a:bodyPr/>
        <a:lstStyle/>
        <a:p>
          <a:endParaRPr lang="en-US"/>
        </a:p>
      </dgm:t>
    </dgm:pt>
    <dgm:pt modelId="{79BF58FF-65A1-4471-92C8-6A6EBAEBAF73}" type="sibTrans" cxnId="{EBC6E9CD-A924-4B2F-A658-88D4620E1011}">
      <dgm:prSet/>
      <dgm:spPr/>
      <dgm:t>
        <a:bodyPr/>
        <a:lstStyle/>
        <a:p>
          <a:endParaRPr lang="en-US"/>
        </a:p>
      </dgm:t>
    </dgm:pt>
    <dgm:pt modelId="{8B91ECEC-78E1-4482-BF87-DC2D89D20259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1"/>
            <a:t>VRIO</a:t>
          </a:r>
          <a:r>
            <a:rPr lang="en-US"/>
            <a:t> Framework </a:t>
          </a:r>
        </a:p>
      </dgm:t>
    </dgm:pt>
    <dgm:pt modelId="{BF676427-C06D-4D8D-A2E7-AF30E8DA7CAA}" type="parTrans" cxnId="{545260AD-070B-4A77-B2E1-E9038049938D}">
      <dgm:prSet/>
      <dgm:spPr/>
      <dgm:t>
        <a:bodyPr/>
        <a:lstStyle/>
        <a:p>
          <a:endParaRPr lang="en-US"/>
        </a:p>
      </dgm:t>
    </dgm:pt>
    <dgm:pt modelId="{37CCE211-B6BF-43EF-BBE5-6D4146B38FBF}" type="sibTrans" cxnId="{545260AD-070B-4A77-B2E1-E9038049938D}">
      <dgm:prSet/>
      <dgm:spPr/>
      <dgm:t>
        <a:bodyPr/>
        <a:lstStyle/>
        <a:p>
          <a:endParaRPr lang="en-US"/>
        </a:p>
      </dgm:t>
    </dgm:pt>
    <dgm:pt modelId="{A7951C0A-6BFB-4C15-9B56-92EA45ACC96C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Value Chain Analysis </a:t>
          </a:r>
        </a:p>
      </dgm:t>
    </dgm:pt>
    <dgm:pt modelId="{63AB15E6-7B13-4257-BC20-D7CBB2507419}" type="parTrans" cxnId="{1D12A1B7-74BF-48E8-986C-9CAC8FCA57B0}">
      <dgm:prSet/>
      <dgm:spPr/>
      <dgm:t>
        <a:bodyPr/>
        <a:lstStyle/>
        <a:p>
          <a:endParaRPr lang="en-US"/>
        </a:p>
      </dgm:t>
    </dgm:pt>
    <dgm:pt modelId="{94008847-A98A-4552-B189-4B8E0FBB1DD3}" type="sibTrans" cxnId="{1D12A1B7-74BF-48E8-986C-9CAC8FCA57B0}">
      <dgm:prSet/>
      <dgm:spPr/>
      <dgm:t>
        <a:bodyPr/>
        <a:lstStyle/>
        <a:p>
          <a:endParaRPr lang="en-US"/>
        </a:p>
      </dgm:t>
    </dgm:pt>
    <dgm:pt modelId="{05992069-4D45-4C0A-BA39-C0E5F04FB994}" type="pres">
      <dgm:prSet presAssocID="{6F1E052A-ED34-4CFA-8EC7-E3656CA9398A}" presName="root" presStyleCnt="0">
        <dgm:presLayoutVars>
          <dgm:dir/>
          <dgm:resizeHandles val="exact"/>
        </dgm:presLayoutVars>
      </dgm:prSet>
      <dgm:spPr/>
    </dgm:pt>
    <dgm:pt modelId="{193999ED-BAB1-46DB-8F59-E1459E8491F1}" type="pres">
      <dgm:prSet presAssocID="{EEC04B34-5418-427C-83A8-391637978C33}" presName="compNode" presStyleCnt="0"/>
      <dgm:spPr/>
    </dgm:pt>
    <dgm:pt modelId="{1A1FDE50-68E1-4F4B-8739-B669C8C9C5A2}" type="pres">
      <dgm:prSet presAssocID="{EEC04B34-5418-427C-83A8-391637978C33}" presName="bgRect" presStyleLbl="bgShp" presStyleIdx="0" presStyleCnt="3"/>
      <dgm:spPr/>
    </dgm:pt>
    <dgm:pt modelId="{D712F6BE-6CE1-4FFC-9214-938C7EE78DB5}" type="pres">
      <dgm:prSet presAssocID="{EEC04B34-5418-427C-83A8-391637978C33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Radioactive"/>
        </a:ext>
      </dgm:extLst>
    </dgm:pt>
    <dgm:pt modelId="{7B0E6675-24E9-4B89-B74D-3090B12C6573}" type="pres">
      <dgm:prSet presAssocID="{EEC04B34-5418-427C-83A8-391637978C33}" presName="spaceRect" presStyleCnt="0"/>
      <dgm:spPr/>
    </dgm:pt>
    <dgm:pt modelId="{C03032EF-3F95-4389-932A-46DF86F9B5E8}" type="pres">
      <dgm:prSet presAssocID="{EEC04B34-5418-427C-83A8-391637978C33}" presName="parTx" presStyleLbl="revTx" presStyleIdx="0" presStyleCnt="3">
        <dgm:presLayoutVars>
          <dgm:chMax val="0"/>
          <dgm:chPref val="0"/>
        </dgm:presLayoutVars>
      </dgm:prSet>
      <dgm:spPr/>
    </dgm:pt>
    <dgm:pt modelId="{7A1AD8EE-9745-4CF6-BAF3-7B6ACB779310}" type="pres">
      <dgm:prSet presAssocID="{79BF58FF-65A1-4471-92C8-6A6EBAEBAF73}" presName="sibTrans" presStyleCnt="0"/>
      <dgm:spPr/>
    </dgm:pt>
    <dgm:pt modelId="{6B201CD7-1DEE-411F-8C75-D3E9BB24FD15}" type="pres">
      <dgm:prSet presAssocID="{8B91ECEC-78E1-4482-BF87-DC2D89D20259}" presName="compNode" presStyleCnt="0"/>
      <dgm:spPr/>
    </dgm:pt>
    <dgm:pt modelId="{B3F9D4A8-40A9-4B7E-8CBA-2B22F7B9D336}" type="pres">
      <dgm:prSet presAssocID="{8B91ECEC-78E1-4482-BF87-DC2D89D20259}" presName="bgRect" presStyleLbl="bgShp" presStyleIdx="1" presStyleCnt="3"/>
      <dgm:spPr/>
    </dgm:pt>
    <dgm:pt modelId="{657AA2AE-74F3-4229-A96F-96C3190D4196}" type="pres">
      <dgm:prSet presAssocID="{8B91ECEC-78E1-4482-BF87-DC2D89D20259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sers"/>
        </a:ext>
      </dgm:extLst>
    </dgm:pt>
    <dgm:pt modelId="{9E488125-3C85-42DA-A2B4-6EFDD8F72B86}" type="pres">
      <dgm:prSet presAssocID="{8B91ECEC-78E1-4482-BF87-DC2D89D20259}" presName="spaceRect" presStyleCnt="0"/>
      <dgm:spPr/>
    </dgm:pt>
    <dgm:pt modelId="{F6C52580-0154-4D49-8B40-04CAB51F449F}" type="pres">
      <dgm:prSet presAssocID="{8B91ECEC-78E1-4482-BF87-DC2D89D20259}" presName="parTx" presStyleLbl="revTx" presStyleIdx="1" presStyleCnt="3">
        <dgm:presLayoutVars>
          <dgm:chMax val="0"/>
          <dgm:chPref val="0"/>
        </dgm:presLayoutVars>
      </dgm:prSet>
      <dgm:spPr/>
    </dgm:pt>
    <dgm:pt modelId="{54D59E0A-B727-45E8-A95C-43DEDA61CC62}" type="pres">
      <dgm:prSet presAssocID="{37CCE211-B6BF-43EF-BBE5-6D4146B38FBF}" presName="sibTrans" presStyleCnt="0"/>
      <dgm:spPr/>
    </dgm:pt>
    <dgm:pt modelId="{8220FD9D-70FC-4F5B-B902-740066F6962A}" type="pres">
      <dgm:prSet presAssocID="{A7951C0A-6BFB-4C15-9B56-92EA45ACC96C}" presName="compNode" presStyleCnt="0"/>
      <dgm:spPr/>
    </dgm:pt>
    <dgm:pt modelId="{F781B6BF-30D4-4EA4-A78F-D7DC0AEC144C}" type="pres">
      <dgm:prSet presAssocID="{A7951C0A-6BFB-4C15-9B56-92EA45ACC96C}" presName="bgRect" presStyleLbl="bgShp" presStyleIdx="2" presStyleCnt="3"/>
      <dgm:spPr/>
    </dgm:pt>
    <dgm:pt modelId="{FB22FE90-6E93-4443-A9C6-2950E798407C}" type="pres">
      <dgm:prSet presAssocID="{A7951C0A-6BFB-4C15-9B56-92EA45ACC96C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ruck"/>
        </a:ext>
      </dgm:extLst>
    </dgm:pt>
    <dgm:pt modelId="{86D83D24-9B84-4227-B8D2-56B69DA485C6}" type="pres">
      <dgm:prSet presAssocID="{A7951C0A-6BFB-4C15-9B56-92EA45ACC96C}" presName="spaceRect" presStyleCnt="0"/>
      <dgm:spPr/>
    </dgm:pt>
    <dgm:pt modelId="{47ED1ADE-92B6-4FE2-990D-A35D7FF9E80A}" type="pres">
      <dgm:prSet presAssocID="{A7951C0A-6BFB-4C15-9B56-92EA45ACC96C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6C712837-728F-4891-8B4A-40641917C5CA}" type="presOf" srcId="{A7951C0A-6BFB-4C15-9B56-92EA45ACC96C}" destId="{47ED1ADE-92B6-4FE2-990D-A35D7FF9E80A}" srcOrd="0" destOrd="0" presId="urn:microsoft.com/office/officeart/2018/2/layout/IconVerticalSolidList"/>
    <dgm:cxn modelId="{EF8A5884-FEA7-4B8A-B685-F5F043A28C8F}" type="presOf" srcId="{8B91ECEC-78E1-4482-BF87-DC2D89D20259}" destId="{F6C52580-0154-4D49-8B40-04CAB51F449F}" srcOrd="0" destOrd="0" presId="urn:microsoft.com/office/officeart/2018/2/layout/IconVerticalSolidList"/>
    <dgm:cxn modelId="{545260AD-070B-4A77-B2E1-E9038049938D}" srcId="{6F1E052A-ED34-4CFA-8EC7-E3656CA9398A}" destId="{8B91ECEC-78E1-4482-BF87-DC2D89D20259}" srcOrd="1" destOrd="0" parTransId="{BF676427-C06D-4D8D-A2E7-AF30E8DA7CAA}" sibTransId="{37CCE211-B6BF-43EF-BBE5-6D4146B38FBF}"/>
    <dgm:cxn modelId="{1D12A1B7-74BF-48E8-986C-9CAC8FCA57B0}" srcId="{6F1E052A-ED34-4CFA-8EC7-E3656CA9398A}" destId="{A7951C0A-6BFB-4C15-9B56-92EA45ACC96C}" srcOrd="2" destOrd="0" parTransId="{63AB15E6-7B13-4257-BC20-D7CBB2507419}" sibTransId="{94008847-A98A-4552-B189-4B8E0FBB1DD3}"/>
    <dgm:cxn modelId="{4E4181C2-7046-4940-A2BE-D118EF28CCC3}" type="presOf" srcId="{6F1E052A-ED34-4CFA-8EC7-E3656CA9398A}" destId="{05992069-4D45-4C0A-BA39-C0E5F04FB994}" srcOrd="0" destOrd="0" presId="urn:microsoft.com/office/officeart/2018/2/layout/IconVerticalSolidList"/>
    <dgm:cxn modelId="{14F780C7-ABF0-440A-A938-2FD908E5683B}" type="presOf" srcId="{EEC04B34-5418-427C-83A8-391637978C33}" destId="{C03032EF-3F95-4389-932A-46DF86F9B5E8}" srcOrd="0" destOrd="0" presId="urn:microsoft.com/office/officeart/2018/2/layout/IconVerticalSolidList"/>
    <dgm:cxn modelId="{EBC6E9CD-A924-4B2F-A658-88D4620E1011}" srcId="{6F1E052A-ED34-4CFA-8EC7-E3656CA9398A}" destId="{EEC04B34-5418-427C-83A8-391637978C33}" srcOrd="0" destOrd="0" parTransId="{3365814E-6BF9-4CD6-B3CD-C06742DCEBBC}" sibTransId="{79BF58FF-65A1-4471-92C8-6A6EBAEBAF73}"/>
    <dgm:cxn modelId="{1D17DDB2-BC7D-497C-95E6-2E735D57C17E}" type="presParOf" srcId="{05992069-4D45-4C0A-BA39-C0E5F04FB994}" destId="{193999ED-BAB1-46DB-8F59-E1459E8491F1}" srcOrd="0" destOrd="0" presId="urn:microsoft.com/office/officeart/2018/2/layout/IconVerticalSolidList"/>
    <dgm:cxn modelId="{67885485-9721-4449-B758-9C4338A539A6}" type="presParOf" srcId="{193999ED-BAB1-46DB-8F59-E1459E8491F1}" destId="{1A1FDE50-68E1-4F4B-8739-B669C8C9C5A2}" srcOrd="0" destOrd="0" presId="urn:microsoft.com/office/officeart/2018/2/layout/IconVerticalSolidList"/>
    <dgm:cxn modelId="{C926D8B3-66D5-4B57-B86F-18684BBF1457}" type="presParOf" srcId="{193999ED-BAB1-46DB-8F59-E1459E8491F1}" destId="{D712F6BE-6CE1-4FFC-9214-938C7EE78DB5}" srcOrd="1" destOrd="0" presId="urn:microsoft.com/office/officeart/2018/2/layout/IconVerticalSolidList"/>
    <dgm:cxn modelId="{65662B05-00B1-487C-B7E8-E73A2A6D200F}" type="presParOf" srcId="{193999ED-BAB1-46DB-8F59-E1459E8491F1}" destId="{7B0E6675-24E9-4B89-B74D-3090B12C6573}" srcOrd="2" destOrd="0" presId="urn:microsoft.com/office/officeart/2018/2/layout/IconVerticalSolidList"/>
    <dgm:cxn modelId="{2DFAD0B1-A9D0-4EF5-906E-E19424533BD0}" type="presParOf" srcId="{193999ED-BAB1-46DB-8F59-E1459E8491F1}" destId="{C03032EF-3F95-4389-932A-46DF86F9B5E8}" srcOrd="3" destOrd="0" presId="urn:microsoft.com/office/officeart/2018/2/layout/IconVerticalSolidList"/>
    <dgm:cxn modelId="{4059D10C-C198-4387-A23B-8CB0164F6C49}" type="presParOf" srcId="{05992069-4D45-4C0A-BA39-C0E5F04FB994}" destId="{7A1AD8EE-9745-4CF6-BAF3-7B6ACB779310}" srcOrd="1" destOrd="0" presId="urn:microsoft.com/office/officeart/2018/2/layout/IconVerticalSolidList"/>
    <dgm:cxn modelId="{6FA999EB-BB8F-4083-A183-E28DE9A3C7EC}" type="presParOf" srcId="{05992069-4D45-4C0A-BA39-C0E5F04FB994}" destId="{6B201CD7-1DEE-411F-8C75-D3E9BB24FD15}" srcOrd="2" destOrd="0" presId="urn:microsoft.com/office/officeart/2018/2/layout/IconVerticalSolidList"/>
    <dgm:cxn modelId="{75A3F8E1-1597-44D9-B8F4-3AD39B546AAC}" type="presParOf" srcId="{6B201CD7-1DEE-411F-8C75-D3E9BB24FD15}" destId="{B3F9D4A8-40A9-4B7E-8CBA-2B22F7B9D336}" srcOrd="0" destOrd="0" presId="urn:microsoft.com/office/officeart/2018/2/layout/IconVerticalSolidList"/>
    <dgm:cxn modelId="{714E3C1C-9390-43E5-96AB-5A3C29167D16}" type="presParOf" srcId="{6B201CD7-1DEE-411F-8C75-D3E9BB24FD15}" destId="{657AA2AE-74F3-4229-A96F-96C3190D4196}" srcOrd="1" destOrd="0" presId="urn:microsoft.com/office/officeart/2018/2/layout/IconVerticalSolidList"/>
    <dgm:cxn modelId="{0F69ECEB-EAF3-4FC7-BB9B-57712021677E}" type="presParOf" srcId="{6B201CD7-1DEE-411F-8C75-D3E9BB24FD15}" destId="{9E488125-3C85-42DA-A2B4-6EFDD8F72B86}" srcOrd="2" destOrd="0" presId="urn:microsoft.com/office/officeart/2018/2/layout/IconVerticalSolidList"/>
    <dgm:cxn modelId="{5B3CA4E4-9E24-4E8B-9805-1204BE6253E2}" type="presParOf" srcId="{6B201CD7-1DEE-411F-8C75-D3E9BB24FD15}" destId="{F6C52580-0154-4D49-8B40-04CAB51F449F}" srcOrd="3" destOrd="0" presId="urn:microsoft.com/office/officeart/2018/2/layout/IconVerticalSolidList"/>
    <dgm:cxn modelId="{71DB3FDA-9247-4499-8D39-D573EEAFB29C}" type="presParOf" srcId="{05992069-4D45-4C0A-BA39-C0E5F04FB994}" destId="{54D59E0A-B727-45E8-A95C-43DEDA61CC62}" srcOrd="3" destOrd="0" presId="urn:microsoft.com/office/officeart/2018/2/layout/IconVerticalSolidList"/>
    <dgm:cxn modelId="{D1B73DA3-A013-4733-9B14-57F44608897E}" type="presParOf" srcId="{05992069-4D45-4C0A-BA39-C0E5F04FB994}" destId="{8220FD9D-70FC-4F5B-B902-740066F6962A}" srcOrd="4" destOrd="0" presId="urn:microsoft.com/office/officeart/2018/2/layout/IconVerticalSolidList"/>
    <dgm:cxn modelId="{4BD68BA4-1CA1-49F3-8F42-26029E822BDD}" type="presParOf" srcId="{8220FD9D-70FC-4F5B-B902-740066F6962A}" destId="{F781B6BF-30D4-4EA4-A78F-D7DC0AEC144C}" srcOrd="0" destOrd="0" presId="urn:microsoft.com/office/officeart/2018/2/layout/IconVerticalSolidList"/>
    <dgm:cxn modelId="{8E5D8005-6EAA-4B10-9393-BDDC851B0DE3}" type="presParOf" srcId="{8220FD9D-70FC-4F5B-B902-740066F6962A}" destId="{FB22FE90-6E93-4443-A9C6-2950E798407C}" srcOrd="1" destOrd="0" presId="urn:microsoft.com/office/officeart/2018/2/layout/IconVerticalSolidList"/>
    <dgm:cxn modelId="{EE9B0032-CBCB-44EA-A735-B9CECD2568F8}" type="presParOf" srcId="{8220FD9D-70FC-4F5B-B902-740066F6962A}" destId="{86D83D24-9B84-4227-B8D2-56B69DA485C6}" srcOrd="2" destOrd="0" presId="urn:microsoft.com/office/officeart/2018/2/layout/IconVerticalSolidList"/>
    <dgm:cxn modelId="{288C8B5C-8DD5-4E3D-908E-21FD4E6A3213}" type="presParOf" srcId="{8220FD9D-70FC-4F5B-B902-740066F6962A}" destId="{47ED1ADE-92B6-4FE2-990D-A35D7FF9E80A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20091A18-1FB6-4384-9007-0BCBB9D34EC4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F1D18850-5131-4412-9ABF-729F9AC2317E}">
      <dgm:prSet/>
      <dgm:spPr/>
      <dgm:t>
        <a:bodyPr/>
        <a:lstStyle/>
        <a:p>
          <a:r>
            <a:rPr lang="en-US"/>
            <a:t>Here the firm is looking for what it has</a:t>
          </a:r>
        </a:p>
      </dgm:t>
    </dgm:pt>
    <dgm:pt modelId="{8E4BAB99-9337-4743-AB27-4716B9779A75}" type="parTrans" cxnId="{89D01816-AB5F-44EF-8BDD-380DAA9F9F6D}">
      <dgm:prSet/>
      <dgm:spPr/>
      <dgm:t>
        <a:bodyPr/>
        <a:lstStyle/>
        <a:p>
          <a:endParaRPr lang="en-US"/>
        </a:p>
      </dgm:t>
    </dgm:pt>
    <dgm:pt modelId="{667F3732-07FF-488C-B515-D9FA40DA108A}" type="sibTrans" cxnId="{89D01816-AB5F-44EF-8BDD-380DAA9F9F6D}">
      <dgm:prSet/>
      <dgm:spPr/>
      <dgm:t>
        <a:bodyPr/>
        <a:lstStyle/>
        <a:p>
          <a:endParaRPr lang="en-US"/>
        </a:p>
      </dgm:t>
    </dgm:pt>
    <dgm:pt modelId="{41F69E7D-8FC0-4F99-8FEC-523C0B2E3084}">
      <dgm:prSet/>
      <dgm:spPr/>
      <dgm:t>
        <a:bodyPr/>
        <a:lstStyle/>
        <a:p>
          <a:r>
            <a:rPr lang="en-US"/>
            <a:t>What it has does it give it an edge</a:t>
          </a:r>
        </a:p>
      </dgm:t>
    </dgm:pt>
    <dgm:pt modelId="{B641CE06-B85E-469C-9940-396264274487}" type="parTrans" cxnId="{28A27B6C-15E9-4B8C-AA19-6054E0596BED}">
      <dgm:prSet/>
      <dgm:spPr/>
      <dgm:t>
        <a:bodyPr/>
        <a:lstStyle/>
        <a:p>
          <a:endParaRPr lang="en-US"/>
        </a:p>
      </dgm:t>
    </dgm:pt>
    <dgm:pt modelId="{23B8E0D8-2B19-4E7B-A5BA-4D6A35BBF0FB}" type="sibTrans" cxnId="{28A27B6C-15E9-4B8C-AA19-6054E0596BED}">
      <dgm:prSet/>
      <dgm:spPr/>
      <dgm:t>
        <a:bodyPr/>
        <a:lstStyle/>
        <a:p>
          <a:endParaRPr lang="en-US"/>
        </a:p>
      </dgm:t>
    </dgm:pt>
    <dgm:pt modelId="{2BC9E736-AA0D-45A6-AD66-1297A3258EA5}">
      <dgm:prSet/>
      <dgm:spPr/>
      <dgm:t>
        <a:bodyPr/>
        <a:lstStyle/>
        <a:p>
          <a:r>
            <a:rPr lang="en-US"/>
            <a:t>It also looks for what it doesn't have</a:t>
          </a:r>
        </a:p>
      </dgm:t>
    </dgm:pt>
    <dgm:pt modelId="{6F99B2EE-5402-4064-83EB-D606DB07688E}" type="parTrans" cxnId="{59511CA9-7B64-4E41-91F9-025CB2CFFAE4}">
      <dgm:prSet/>
      <dgm:spPr/>
      <dgm:t>
        <a:bodyPr/>
        <a:lstStyle/>
        <a:p>
          <a:endParaRPr lang="en-US"/>
        </a:p>
      </dgm:t>
    </dgm:pt>
    <dgm:pt modelId="{CBCDC3CA-38C8-4C3D-9A41-C36FCB905F91}" type="sibTrans" cxnId="{59511CA9-7B64-4E41-91F9-025CB2CFFAE4}">
      <dgm:prSet/>
      <dgm:spPr/>
      <dgm:t>
        <a:bodyPr/>
        <a:lstStyle/>
        <a:p>
          <a:endParaRPr lang="en-US"/>
        </a:p>
      </dgm:t>
    </dgm:pt>
    <dgm:pt modelId="{CF9FAEF0-E88D-4E43-A0AF-5EB1710E5B3A}" type="pres">
      <dgm:prSet presAssocID="{20091A18-1FB6-4384-9007-0BCBB9D34EC4}" presName="root" presStyleCnt="0">
        <dgm:presLayoutVars>
          <dgm:dir/>
          <dgm:resizeHandles val="exact"/>
        </dgm:presLayoutVars>
      </dgm:prSet>
      <dgm:spPr/>
    </dgm:pt>
    <dgm:pt modelId="{BDCC9E96-67D9-44D5-A43F-0B4FCC63C1B5}" type="pres">
      <dgm:prSet presAssocID="{F1D18850-5131-4412-9ABF-729F9AC2317E}" presName="compNode" presStyleCnt="0"/>
      <dgm:spPr/>
    </dgm:pt>
    <dgm:pt modelId="{67ED1DF3-9EB5-4004-B7AF-4552FAA98925}" type="pres">
      <dgm:prSet presAssocID="{F1D18850-5131-4412-9ABF-729F9AC2317E}" presName="bgRect" presStyleLbl="bgShp" presStyleIdx="0" presStyleCnt="3"/>
      <dgm:spPr/>
    </dgm:pt>
    <dgm:pt modelId="{6F2370A8-B586-4F8D-991A-3C786770D346}" type="pres">
      <dgm:prSet presAssocID="{F1D18850-5131-4412-9ABF-729F9AC2317E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agnifying glass"/>
        </a:ext>
      </dgm:extLst>
    </dgm:pt>
    <dgm:pt modelId="{78BBADAD-CEDD-47AC-A13A-6B5C323466B0}" type="pres">
      <dgm:prSet presAssocID="{F1D18850-5131-4412-9ABF-729F9AC2317E}" presName="spaceRect" presStyleCnt="0"/>
      <dgm:spPr/>
    </dgm:pt>
    <dgm:pt modelId="{28055CC0-1A01-4926-B6FE-ADCE1E35DBE8}" type="pres">
      <dgm:prSet presAssocID="{F1D18850-5131-4412-9ABF-729F9AC2317E}" presName="parTx" presStyleLbl="revTx" presStyleIdx="0" presStyleCnt="3">
        <dgm:presLayoutVars>
          <dgm:chMax val="0"/>
          <dgm:chPref val="0"/>
        </dgm:presLayoutVars>
      </dgm:prSet>
      <dgm:spPr/>
    </dgm:pt>
    <dgm:pt modelId="{FB5D842B-FFBC-4FB6-88D1-D0ED4CD7CA08}" type="pres">
      <dgm:prSet presAssocID="{667F3732-07FF-488C-B515-D9FA40DA108A}" presName="sibTrans" presStyleCnt="0"/>
      <dgm:spPr/>
    </dgm:pt>
    <dgm:pt modelId="{34D4877F-B1F5-4614-803C-7D0D5C6B3E4F}" type="pres">
      <dgm:prSet presAssocID="{41F69E7D-8FC0-4F99-8FEC-523C0B2E3084}" presName="compNode" presStyleCnt="0"/>
      <dgm:spPr/>
    </dgm:pt>
    <dgm:pt modelId="{BD2D0DF5-420C-40E1-996A-EF7D8ECDF500}" type="pres">
      <dgm:prSet presAssocID="{41F69E7D-8FC0-4F99-8FEC-523C0B2E3084}" presName="bgRect" presStyleLbl="bgShp" presStyleIdx="1" presStyleCnt="3"/>
      <dgm:spPr/>
    </dgm:pt>
    <dgm:pt modelId="{36F628A4-727A-4D07-A1DB-E69261BA8DCE}" type="pres">
      <dgm:prSet presAssocID="{41F69E7D-8FC0-4F99-8FEC-523C0B2E3084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lp"/>
        </a:ext>
      </dgm:extLst>
    </dgm:pt>
    <dgm:pt modelId="{8D1D1B02-733E-4E48-BFC4-C7324DB00D5D}" type="pres">
      <dgm:prSet presAssocID="{41F69E7D-8FC0-4F99-8FEC-523C0B2E3084}" presName="spaceRect" presStyleCnt="0"/>
      <dgm:spPr/>
    </dgm:pt>
    <dgm:pt modelId="{CA18B1A2-1539-4095-85B5-179A623D7C4B}" type="pres">
      <dgm:prSet presAssocID="{41F69E7D-8FC0-4F99-8FEC-523C0B2E3084}" presName="parTx" presStyleLbl="revTx" presStyleIdx="1" presStyleCnt="3">
        <dgm:presLayoutVars>
          <dgm:chMax val="0"/>
          <dgm:chPref val="0"/>
        </dgm:presLayoutVars>
      </dgm:prSet>
      <dgm:spPr/>
    </dgm:pt>
    <dgm:pt modelId="{4E8EA820-84DA-4565-9B9D-8FB4A805BFCF}" type="pres">
      <dgm:prSet presAssocID="{23B8E0D8-2B19-4E7B-A5BA-4D6A35BBF0FB}" presName="sibTrans" presStyleCnt="0"/>
      <dgm:spPr/>
    </dgm:pt>
    <dgm:pt modelId="{8B2D1866-33FB-4BE1-90F0-A24AC777104B}" type="pres">
      <dgm:prSet presAssocID="{2BC9E736-AA0D-45A6-AD66-1297A3258EA5}" presName="compNode" presStyleCnt="0"/>
      <dgm:spPr/>
    </dgm:pt>
    <dgm:pt modelId="{7D22F9C2-A0FD-43A4-BA73-2A5E8830F7A9}" type="pres">
      <dgm:prSet presAssocID="{2BC9E736-AA0D-45A6-AD66-1297A3258EA5}" presName="bgRect" presStyleLbl="bgShp" presStyleIdx="2" presStyleCnt="3"/>
      <dgm:spPr/>
    </dgm:pt>
    <dgm:pt modelId="{FD7FFDBC-C135-4528-AFFD-87BA3DF42E52}" type="pres">
      <dgm:prSet presAssocID="{2BC9E736-AA0D-45A6-AD66-1297A3258EA5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C4FACEDC-9987-4D81-95A5-B76FFF88D91C}" type="pres">
      <dgm:prSet presAssocID="{2BC9E736-AA0D-45A6-AD66-1297A3258EA5}" presName="spaceRect" presStyleCnt="0"/>
      <dgm:spPr/>
    </dgm:pt>
    <dgm:pt modelId="{CF9D978D-559B-43CA-AF8F-71C2AEAD61DF}" type="pres">
      <dgm:prSet presAssocID="{2BC9E736-AA0D-45A6-AD66-1297A3258EA5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89D01816-AB5F-44EF-8BDD-380DAA9F9F6D}" srcId="{20091A18-1FB6-4384-9007-0BCBB9D34EC4}" destId="{F1D18850-5131-4412-9ABF-729F9AC2317E}" srcOrd="0" destOrd="0" parTransId="{8E4BAB99-9337-4743-AB27-4716B9779A75}" sibTransId="{667F3732-07FF-488C-B515-D9FA40DA108A}"/>
    <dgm:cxn modelId="{BD14A238-764B-4ACF-90F1-9A6C539B910D}" type="presOf" srcId="{20091A18-1FB6-4384-9007-0BCBB9D34EC4}" destId="{CF9FAEF0-E88D-4E43-A0AF-5EB1710E5B3A}" srcOrd="0" destOrd="0" presId="urn:microsoft.com/office/officeart/2018/2/layout/IconVerticalSolidList"/>
    <dgm:cxn modelId="{28A27B6C-15E9-4B8C-AA19-6054E0596BED}" srcId="{20091A18-1FB6-4384-9007-0BCBB9D34EC4}" destId="{41F69E7D-8FC0-4F99-8FEC-523C0B2E3084}" srcOrd="1" destOrd="0" parTransId="{B641CE06-B85E-469C-9940-396264274487}" sibTransId="{23B8E0D8-2B19-4E7B-A5BA-4D6A35BBF0FB}"/>
    <dgm:cxn modelId="{59511CA9-7B64-4E41-91F9-025CB2CFFAE4}" srcId="{20091A18-1FB6-4384-9007-0BCBB9D34EC4}" destId="{2BC9E736-AA0D-45A6-AD66-1297A3258EA5}" srcOrd="2" destOrd="0" parTransId="{6F99B2EE-5402-4064-83EB-D606DB07688E}" sibTransId="{CBCDC3CA-38C8-4C3D-9A41-C36FCB905F91}"/>
    <dgm:cxn modelId="{FAE5BAC5-7D2C-403C-A4DC-33316CCEB3A8}" type="presOf" srcId="{41F69E7D-8FC0-4F99-8FEC-523C0B2E3084}" destId="{CA18B1A2-1539-4095-85B5-179A623D7C4B}" srcOrd="0" destOrd="0" presId="urn:microsoft.com/office/officeart/2018/2/layout/IconVerticalSolidList"/>
    <dgm:cxn modelId="{CB27D7C7-246C-4420-97A3-5F02394201E0}" type="presOf" srcId="{2BC9E736-AA0D-45A6-AD66-1297A3258EA5}" destId="{CF9D978D-559B-43CA-AF8F-71C2AEAD61DF}" srcOrd="0" destOrd="0" presId="urn:microsoft.com/office/officeart/2018/2/layout/IconVerticalSolidList"/>
    <dgm:cxn modelId="{4B1C60EC-D32D-45C2-B8C4-7C2435C5311F}" type="presOf" srcId="{F1D18850-5131-4412-9ABF-729F9AC2317E}" destId="{28055CC0-1A01-4926-B6FE-ADCE1E35DBE8}" srcOrd="0" destOrd="0" presId="urn:microsoft.com/office/officeart/2018/2/layout/IconVerticalSolidList"/>
    <dgm:cxn modelId="{965D344C-41D9-4FC4-85E7-252BA35E25A0}" type="presParOf" srcId="{CF9FAEF0-E88D-4E43-A0AF-5EB1710E5B3A}" destId="{BDCC9E96-67D9-44D5-A43F-0B4FCC63C1B5}" srcOrd="0" destOrd="0" presId="urn:microsoft.com/office/officeart/2018/2/layout/IconVerticalSolidList"/>
    <dgm:cxn modelId="{7013BEFA-6EB4-46A6-96DB-62DA8E5621C9}" type="presParOf" srcId="{BDCC9E96-67D9-44D5-A43F-0B4FCC63C1B5}" destId="{67ED1DF3-9EB5-4004-B7AF-4552FAA98925}" srcOrd="0" destOrd="0" presId="urn:microsoft.com/office/officeart/2018/2/layout/IconVerticalSolidList"/>
    <dgm:cxn modelId="{57D3B558-1CE5-4F45-83F7-7473994D39F4}" type="presParOf" srcId="{BDCC9E96-67D9-44D5-A43F-0B4FCC63C1B5}" destId="{6F2370A8-B586-4F8D-991A-3C786770D346}" srcOrd="1" destOrd="0" presId="urn:microsoft.com/office/officeart/2018/2/layout/IconVerticalSolidList"/>
    <dgm:cxn modelId="{6601D12F-809C-466E-AD3F-5A0868268C14}" type="presParOf" srcId="{BDCC9E96-67D9-44D5-A43F-0B4FCC63C1B5}" destId="{78BBADAD-CEDD-47AC-A13A-6B5C323466B0}" srcOrd="2" destOrd="0" presId="urn:microsoft.com/office/officeart/2018/2/layout/IconVerticalSolidList"/>
    <dgm:cxn modelId="{83AB6711-7FE3-4570-8C15-A74FC4D360F3}" type="presParOf" srcId="{BDCC9E96-67D9-44D5-A43F-0B4FCC63C1B5}" destId="{28055CC0-1A01-4926-B6FE-ADCE1E35DBE8}" srcOrd="3" destOrd="0" presId="urn:microsoft.com/office/officeart/2018/2/layout/IconVerticalSolidList"/>
    <dgm:cxn modelId="{DD8F6082-652B-4396-8841-A74D919D83F4}" type="presParOf" srcId="{CF9FAEF0-E88D-4E43-A0AF-5EB1710E5B3A}" destId="{FB5D842B-FFBC-4FB6-88D1-D0ED4CD7CA08}" srcOrd="1" destOrd="0" presId="urn:microsoft.com/office/officeart/2018/2/layout/IconVerticalSolidList"/>
    <dgm:cxn modelId="{BB8736B5-26F6-4469-A0F6-4B7A89A969F3}" type="presParOf" srcId="{CF9FAEF0-E88D-4E43-A0AF-5EB1710E5B3A}" destId="{34D4877F-B1F5-4614-803C-7D0D5C6B3E4F}" srcOrd="2" destOrd="0" presId="urn:microsoft.com/office/officeart/2018/2/layout/IconVerticalSolidList"/>
    <dgm:cxn modelId="{1FBECC75-21E7-44CB-8742-C5D0D678E4E4}" type="presParOf" srcId="{34D4877F-B1F5-4614-803C-7D0D5C6B3E4F}" destId="{BD2D0DF5-420C-40E1-996A-EF7D8ECDF500}" srcOrd="0" destOrd="0" presId="urn:microsoft.com/office/officeart/2018/2/layout/IconVerticalSolidList"/>
    <dgm:cxn modelId="{4171B4F6-FE5E-45F7-AEAB-778FFBACEB41}" type="presParOf" srcId="{34D4877F-B1F5-4614-803C-7D0D5C6B3E4F}" destId="{36F628A4-727A-4D07-A1DB-E69261BA8DCE}" srcOrd="1" destOrd="0" presId="urn:microsoft.com/office/officeart/2018/2/layout/IconVerticalSolidList"/>
    <dgm:cxn modelId="{D903BCD4-32A3-483C-B9EB-8CF0312E40A8}" type="presParOf" srcId="{34D4877F-B1F5-4614-803C-7D0D5C6B3E4F}" destId="{8D1D1B02-733E-4E48-BFC4-C7324DB00D5D}" srcOrd="2" destOrd="0" presId="urn:microsoft.com/office/officeart/2018/2/layout/IconVerticalSolidList"/>
    <dgm:cxn modelId="{4F3BE0C3-3729-4D0D-BA11-832C79BEF9D4}" type="presParOf" srcId="{34D4877F-B1F5-4614-803C-7D0D5C6B3E4F}" destId="{CA18B1A2-1539-4095-85B5-179A623D7C4B}" srcOrd="3" destOrd="0" presId="urn:microsoft.com/office/officeart/2018/2/layout/IconVerticalSolidList"/>
    <dgm:cxn modelId="{27797F76-363E-483B-9C20-0B080A9665CA}" type="presParOf" srcId="{CF9FAEF0-E88D-4E43-A0AF-5EB1710E5B3A}" destId="{4E8EA820-84DA-4565-9B9D-8FB4A805BFCF}" srcOrd="3" destOrd="0" presId="urn:microsoft.com/office/officeart/2018/2/layout/IconVerticalSolidList"/>
    <dgm:cxn modelId="{3B2DB06A-4BF2-4D73-B6F5-13CFE7868FA7}" type="presParOf" srcId="{CF9FAEF0-E88D-4E43-A0AF-5EB1710E5B3A}" destId="{8B2D1866-33FB-4BE1-90F0-A24AC777104B}" srcOrd="4" destOrd="0" presId="urn:microsoft.com/office/officeart/2018/2/layout/IconVerticalSolidList"/>
    <dgm:cxn modelId="{D35D630F-217F-44BD-95DD-9D9CC45785D3}" type="presParOf" srcId="{8B2D1866-33FB-4BE1-90F0-A24AC777104B}" destId="{7D22F9C2-A0FD-43A4-BA73-2A5E8830F7A9}" srcOrd="0" destOrd="0" presId="urn:microsoft.com/office/officeart/2018/2/layout/IconVerticalSolidList"/>
    <dgm:cxn modelId="{0D03CC51-2E29-4344-99F6-C67586DB6D92}" type="presParOf" srcId="{8B2D1866-33FB-4BE1-90F0-A24AC777104B}" destId="{FD7FFDBC-C135-4528-AFFD-87BA3DF42E52}" srcOrd="1" destOrd="0" presId="urn:microsoft.com/office/officeart/2018/2/layout/IconVerticalSolidList"/>
    <dgm:cxn modelId="{931286BB-5A51-4D75-A80E-D57F569CA79B}" type="presParOf" srcId="{8B2D1866-33FB-4BE1-90F0-A24AC777104B}" destId="{C4FACEDC-9987-4D81-95A5-B76FFF88D91C}" srcOrd="2" destOrd="0" presId="urn:microsoft.com/office/officeart/2018/2/layout/IconVerticalSolidList"/>
    <dgm:cxn modelId="{19E3891A-33D0-45E5-A8BA-C037ADF39C02}" type="presParOf" srcId="{8B2D1866-33FB-4BE1-90F0-A24AC777104B}" destId="{CF9D978D-559B-43CA-AF8F-71C2AEAD61DF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020E41FE-83EE-4CBE-8D8C-08D6DC7C377C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A6117653-C518-46D4-A308-267195020728}">
      <dgm:prSet/>
      <dgm:spPr/>
      <dgm:t>
        <a:bodyPr/>
        <a:lstStyle/>
        <a:p>
          <a:r>
            <a:rPr lang="en-US"/>
            <a:t>1. What do we do best? </a:t>
          </a:r>
        </a:p>
      </dgm:t>
    </dgm:pt>
    <dgm:pt modelId="{3CA3307A-9C27-44E4-A281-02B77810A8CA}" type="parTrans" cxnId="{765D8B52-7EE6-4A34-A656-D935805A7DB8}">
      <dgm:prSet/>
      <dgm:spPr/>
      <dgm:t>
        <a:bodyPr/>
        <a:lstStyle/>
        <a:p>
          <a:endParaRPr lang="en-US"/>
        </a:p>
      </dgm:t>
    </dgm:pt>
    <dgm:pt modelId="{F413ECBF-EB49-4D5B-AD44-CA4C9E79D22E}" type="sibTrans" cxnId="{765D8B52-7EE6-4A34-A656-D935805A7DB8}">
      <dgm:prSet/>
      <dgm:spPr/>
      <dgm:t>
        <a:bodyPr/>
        <a:lstStyle/>
        <a:p>
          <a:endParaRPr lang="en-US"/>
        </a:p>
      </dgm:t>
    </dgm:pt>
    <dgm:pt modelId="{825B6FB1-2117-4F15-9884-3224CA9F5CED}">
      <dgm:prSet/>
      <dgm:spPr/>
      <dgm:t>
        <a:bodyPr/>
        <a:lstStyle/>
        <a:p>
          <a:r>
            <a:rPr lang="en-US"/>
            <a:t>2. What unique knowledge, talent, or resources do we have? </a:t>
          </a:r>
        </a:p>
      </dgm:t>
    </dgm:pt>
    <dgm:pt modelId="{6137610C-FCFF-4F57-B3F1-14C3F3B1E7B7}" type="parTrans" cxnId="{084C36A2-B60F-44D9-92D2-08FF1478C78E}">
      <dgm:prSet/>
      <dgm:spPr/>
      <dgm:t>
        <a:bodyPr/>
        <a:lstStyle/>
        <a:p>
          <a:endParaRPr lang="en-US"/>
        </a:p>
      </dgm:t>
    </dgm:pt>
    <dgm:pt modelId="{C1DF5A47-0ACB-42FC-9B64-957C58BA7D39}" type="sibTrans" cxnId="{084C36A2-B60F-44D9-92D2-08FF1478C78E}">
      <dgm:prSet/>
      <dgm:spPr/>
      <dgm:t>
        <a:bodyPr/>
        <a:lstStyle/>
        <a:p>
          <a:endParaRPr lang="en-US"/>
        </a:p>
      </dgm:t>
    </dgm:pt>
    <dgm:pt modelId="{85A607AD-0FF3-426B-884F-58347736F314}">
      <dgm:prSet/>
      <dgm:spPr/>
      <dgm:t>
        <a:bodyPr/>
        <a:lstStyle/>
        <a:p>
          <a:r>
            <a:rPr lang="en-US"/>
            <a:t>3. What advantages do we have? </a:t>
          </a:r>
        </a:p>
      </dgm:t>
    </dgm:pt>
    <dgm:pt modelId="{5D7AFECC-27BB-428A-B7A7-BA3A6A617A92}" type="parTrans" cxnId="{66DED37F-FC87-4BD3-A9EB-B2ABC327D2D1}">
      <dgm:prSet/>
      <dgm:spPr/>
      <dgm:t>
        <a:bodyPr/>
        <a:lstStyle/>
        <a:p>
          <a:endParaRPr lang="en-US"/>
        </a:p>
      </dgm:t>
    </dgm:pt>
    <dgm:pt modelId="{2ABF0362-0579-4C5F-B22E-1C75536EA51F}" type="sibTrans" cxnId="{66DED37F-FC87-4BD3-A9EB-B2ABC327D2D1}">
      <dgm:prSet/>
      <dgm:spPr/>
      <dgm:t>
        <a:bodyPr/>
        <a:lstStyle/>
        <a:p>
          <a:endParaRPr lang="en-US"/>
        </a:p>
      </dgm:t>
    </dgm:pt>
    <dgm:pt modelId="{C21ED3EA-A897-43CD-AC5D-38E0D67436BA}">
      <dgm:prSet/>
      <dgm:spPr/>
      <dgm:t>
        <a:bodyPr/>
        <a:lstStyle/>
        <a:p>
          <a:r>
            <a:rPr lang="en-US"/>
            <a:t>4. What do other people say we do well? </a:t>
          </a:r>
        </a:p>
      </dgm:t>
    </dgm:pt>
    <dgm:pt modelId="{233446D5-D47B-4BA3-9507-71BFC9582851}" type="parTrans" cxnId="{C72C66ED-7A57-4DC6-96B5-4B82105560F9}">
      <dgm:prSet/>
      <dgm:spPr/>
      <dgm:t>
        <a:bodyPr/>
        <a:lstStyle/>
        <a:p>
          <a:endParaRPr lang="en-US"/>
        </a:p>
      </dgm:t>
    </dgm:pt>
    <dgm:pt modelId="{836B653B-1490-4285-BFEA-8385EBB625D5}" type="sibTrans" cxnId="{C72C66ED-7A57-4DC6-96B5-4B82105560F9}">
      <dgm:prSet/>
      <dgm:spPr/>
      <dgm:t>
        <a:bodyPr/>
        <a:lstStyle/>
        <a:p>
          <a:endParaRPr lang="en-US"/>
        </a:p>
      </dgm:t>
    </dgm:pt>
    <dgm:pt modelId="{768658FA-EBF4-4EB3-9E81-A06C89D27EE2}">
      <dgm:prSet/>
      <dgm:spPr/>
      <dgm:t>
        <a:bodyPr/>
        <a:lstStyle/>
        <a:p>
          <a:r>
            <a:rPr lang="en-US"/>
            <a:t>5. What resources do we have available? </a:t>
          </a:r>
        </a:p>
      </dgm:t>
    </dgm:pt>
    <dgm:pt modelId="{E52AC600-5663-4A7D-8E2B-4C902FB89817}" type="parTrans" cxnId="{16E992C5-9BCA-4F8F-B48C-CC458DEA599B}">
      <dgm:prSet/>
      <dgm:spPr/>
      <dgm:t>
        <a:bodyPr/>
        <a:lstStyle/>
        <a:p>
          <a:endParaRPr lang="en-US"/>
        </a:p>
      </dgm:t>
    </dgm:pt>
    <dgm:pt modelId="{7C252D06-0269-4098-BED4-4881C73481BA}" type="sibTrans" cxnId="{16E992C5-9BCA-4F8F-B48C-CC458DEA599B}">
      <dgm:prSet/>
      <dgm:spPr/>
      <dgm:t>
        <a:bodyPr/>
        <a:lstStyle/>
        <a:p>
          <a:endParaRPr lang="en-US"/>
        </a:p>
      </dgm:t>
    </dgm:pt>
    <dgm:pt modelId="{BA3994C0-CE28-4CB1-B7B1-4C0DF02FCBD9}">
      <dgm:prSet/>
      <dgm:spPr/>
      <dgm:t>
        <a:bodyPr/>
        <a:lstStyle/>
        <a:p>
          <a:r>
            <a:rPr lang="en-US"/>
            <a:t>6. What is our greatest achievement?</a:t>
          </a:r>
        </a:p>
      </dgm:t>
    </dgm:pt>
    <dgm:pt modelId="{01B755FF-6DDF-45AF-AEA8-A74B7905FCCE}" type="parTrans" cxnId="{04762394-D9DD-41A3-A365-30ED4BB307CC}">
      <dgm:prSet/>
      <dgm:spPr/>
      <dgm:t>
        <a:bodyPr/>
        <a:lstStyle/>
        <a:p>
          <a:endParaRPr lang="en-US"/>
        </a:p>
      </dgm:t>
    </dgm:pt>
    <dgm:pt modelId="{DAEDF893-7044-4BF9-8039-9E9B3231AD16}" type="sibTrans" cxnId="{04762394-D9DD-41A3-A365-30ED4BB307CC}">
      <dgm:prSet/>
      <dgm:spPr/>
      <dgm:t>
        <a:bodyPr/>
        <a:lstStyle/>
        <a:p>
          <a:endParaRPr lang="en-US"/>
        </a:p>
      </dgm:t>
    </dgm:pt>
    <dgm:pt modelId="{E9B66D6E-B066-4D95-B8A4-403A6A290553}" type="pres">
      <dgm:prSet presAssocID="{020E41FE-83EE-4CBE-8D8C-08D6DC7C377C}" presName="root" presStyleCnt="0">
        <dgm:presLayoutVars>
          <dgm:dir/>
          <dgm:resizeHandles val="exact"/>
        </dgm:presLayoutVars>
      </dgm:prSet>
      <dgm:spPr/>
    </dgm:pt>
    <dgm:pt modelId="{E88AD6D3-A61B-405A-B9CF-98C8AC1EB58A}" type="pres">
      <dgm:prSet presAssocID="{A6117653-C518-46D4-A308-267195020728}" presName="compNode" presStyleCnt="0"/>
      <dgm:spPr/>
    </dgm:pt>
    <dgm:pt modelId="{FD8B3354-91C6-41B1-BF84-5E4D467D9A0B}" type="pres">
      <dgm:prSet presAssocID="{A6117653-C518-46D4-A308-267195020728}" presName="bgRect" presStyleLbl="bgShp" presStyleIdx="0" presStyleCnt="6"/>
      <dgm:spPr/>
    </dgm:pt>
    <dgm:pt modelId="{0EC320CB-006C-41FD-A1D8-D216CA1F4D8E}" type="pres">
      <dgm:prSet presAssocID="{A6117653-C518-46D4-A308-267195020728}" presName="iconRect" presStyleLbl="node1" presStyleIdx="0" presStyleCnt="6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01A0ED6B-905A-4254-BAA2-4484EC3B106A}" type="pres">
      <dgm:prSet presAssocID="{A6117653-C518-46D4-A308-267195020728}" presName="spaceRect" presStyleCnt="0"/>
      <dgm:spPr/>
    </dgm:pt>
    <dgm:pt modelId="{29A6E7B9-8CC8-4731-9C25-4C932F2D8881}" type="pres">
      <dgm:prSet presAssocID="{A6117653-C518-46D4-A308-267195020728}" presName="parTx" presStyleLbl="revTx" presStyleIdx="0" presStyleCnt="6">
        <dgm:presLayoutVars>
          <dgm:chMax val="0"/>
          <dgm:chPref val="0"/>
        </dgm:presLayoutVars>
      </dgm:prSet>
      <dgm:spPr/>
    </dgm:pt>
    <dgm:pt modelId="{EE5051A5-23EF-4A8F-8F7B-1D9071876ACD}" type="pres">
      <dgm:prSet presAssocID="{F413ECBF-EB49-4D5B-AD44-CA4C9E79D22E}" presName="sibTrans" presStyleCnt="0"/>
      <dgm:spPr/>
    </dgm:pt>
    <dgm:pt modelId="{B4103DCD-6A7A-400B-976B-8B31A025B56F}" type="pres">
      <dgm:prSet presAssocID="{825B6FB1-2117-4F15-9884-3224CA9F5CED}" presName="compNode" presStyleCnt="0"/>
      <dgm:spPr/>
    </dgm:pt>
    <dgm:pt modelId="{FFA8CAA3-A0EB-4DE8-A69B-9FA27F8EE0B8}" type="pres">
      <dgm:prSet presAssocID="{825B6FB1-2117-4F15-9884-3224CA9F5CED}" presName="bgRect" presStyleLbl="bgShp" presStyleIdx="1" presStyleCnt="6"/>
      <dgm:spPr/>
    </dgm:pt>
    <dgm:pt modelId="{A0D361D4-BF5E-4A6E-B56C-192EC6DB0C3D}" type="pres">
      <dgm:prSet presAssocID="{825B6FB1-2117-4F15-9884-3224CA9F5CED}" presName="iconRect" presStyleLbl="node1" presStyleIdx="1" presStyleCnt="6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roup Success"/>
        </a:ext>
      </dgm:extLst>
    </dgm:pt>
    <dgm:pt modelId="{3D5BB0C0-723F-44DE-9AA4-5F83B2CD2369}" type="pres">
      <dgm:prSet presAssocID="{825B6FB1-2117-4F15-9884-3224CA9F5CED}" presName="spaceRect" presStyleCnt="0"/>
      <dgm:spPr/>
    </dgm:pt>
    <dgm:pt modelId="{C6237FDE-6CDD-4F75-A778-5C436C499FC7}" type="pres">
      <dgm:prSet presAssocID="{825B6FB1-2117-4F15-9884-3224CA9F5CED}" presName="parTx" presStyleLbl="revTx" presStyleIdx="1" presStyleCnt="6">
        <dgm:presLayoutVars>
          <dgm:chMax val="0"/>
          <dgm:chPref val="0"/>
        </dgm:presLayoutVars>
      </dgm:prSet>
      <dgm:spPr/>
    </dgm:pt>
    <dgm:pt modelId="{FCB386D6-3005-4233-B652-F744AB533E85}" type="pres">
      <dgm:prSet presAssocID="{C1DF5A47-0ACB-42FC-9B64-957C58BA7D39}" presName="sibTrans" presStyleCnt="0"/>
      <dgm:spPr/>
    </dgm:pt>
    <dgm:pt modelId="{A4F68EEE-FC6B-4C37-95C6-AF7CA75453CC}" type="pres">
      <dgm:prSet presAssocID="{85A607AD-0FF3-426B-884F-58347736F314}" presName="compNode" presStyleCnt="0"/>
      <dgm:spPr/>
    </dgm:pt>
    <dgm:pt modelId="{C2651730-3F3B-438E-A016-5431A4C796E8}" type="pres">
      <dgm:prSet presAssocID="{85A607AD-0FF3-426B-884F-58347736F314}" presName="bgRect" presStyleLbl="bgShp" presStyleIdx="2" presStyleCnt="6"/>
      <dgm:spPr/>
    </dgm:pt>
    <dgm:pt modelId="{DCAF1251-FD0F-4468-8539-407136BF90A8}" type="pres">
      <dgm:prSet presAssocID="{85A607AD-0FF3-426B-884F-58347736F314}" presName="iconRect" presStyleLbl="node1" presStyleIdx="2" presStyleCnt="6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ight Bulb and Gear"/>
        </a:ext>
      </dgm:extLst>
    </dgm:pt>
    <dgm:pt modelId="{B3842031-4A05-485B-ACCF-5E631B30B01B}" type="pres">
      <dgm:prSet presAssocID="{85A607AD-0FF3-426B-884F-58347736F314}" presName="spaceRect" presStyleCnt="0"/>
      <dgm:spPr/>
    </dgm:pt>
    <dgm:pt modelId="{9B2EEDF2-E6E1-415C-ACD0-02EDC0B78DD8}" type="pres">
      <dgm:prSet presAssocID="{85A607AD-0FF3-426B-884F-58347736F314}" presName="parTx" presStyleLbl="revTx" presStyleIdx="2" presStyleCnt="6">
        <dgm:presLayoutVars>
          <dgm:chMax val="0"/>
          <dgm:chPref val="0"/>
        </dgm:presLayoutVars>
      </dgm:prSet>
      <dgm:spPr/>
    </dgm:pt>
    <dgm:pt modelId="{D4D40C1F-6CDC-452D-BF8C-229EC01D0B42}" type="pres">
      <dgm:prSet presAssocID="{2ABF0362-0579-4C5F-B22E-1C75536EA51F}" presName="sibTrans" presStyleCnt="0"/>
      <dgm:spPr/>
    </dgm:pt>
    <dgm:pt modelId="{FBD270D5-9222-4C93-BA85-AC6A84143350}" type="pres">
      <dgm:prSet presAssocID="{C21ED3EA-A897-43CD-AC5D-38E0D67436BA}" presName="compNode" presStyleCnt="0"/>
      <dgm:spPr/>
    </dgm:pt>
    <dgm:pt modelId="{446BE5BA-96B3-4D70-A48E-74D09145E519}" type="pres">
      <dgm:prSet presAssocID="{C21ED3EA-A897-43CD-AC5D-38E0D67436BA}" presName="bgRect" presStyleLbl="bgShp" presStyleIdx="3" presStyleCnt="6"/>
      <dgm:spPr/>
    </dgm:pt>
    <dgm:pt modelId="{687DF871-07EF-4C73-8DE2-658F5C9CABE8}" type="pres">
      <dgm:prSet presAssocID="{C21ED3EA-A897-43CD-AC5D-38E0D67436BA}" presName="iconRect" presStyleLbl="node1" presStyleIdx="3" presStyleCnt="6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ard Room"/>
        </a:ext>
      </dgm:extLst>
    </dgm:pt>
    <dgm:pt modelId="{101A8EE5-6065-485E-B0D3-2F9B1E7C0E41}" type="pres">
      <dgm:prSet presAssocID="{C21ED3EA-A897-43CD-AC5D-38E0D67436BA}" presName="spaceRect" presStyleCnt="0"/>
      <dgm:spPr/>
    </dgm:pt>
    <dgm:pt modelId="{873EA5F6-87DC-4334-9685-5E9F1674BC10}" type="pres">
      <dgm:prSet presAssocID="{C21ED3EA-A897-43CD-AC5D-38E0D67436BA}" presName="parTx" presStyleLbl="revTx" presStyleIdx="3" presStyleCnt="6">
        <dgm:presLayoutVars>
          <dgm:chMax val="0"/>
          <dgm:chPref val="0"/>
        </dgm:presLayoutVars>
      </dgm:prSet>
      <dgm:spPr/>
    </dgm:pt>
    <dgm:pt modelId="{9E219F0F-CEAA-4A7A-9E23-CEAC744871FC}" type="pres">
      <dgm:prSet presAssocID="{836B653B-1490-4285-BFEA-8385EBB625D5}" presName="sibTrans" presStyleCnt="0"/>
      <dgm:spPr/>
    </dgm:pt>
    <dgm:pt modelId="{6C71E77D-01ED-4A1E-88D4-A5B39ECC107F}" type="pres">
      <dgm:prSet presAssocID="{768658FA-EBF4-4EB3-9E81-A06C89D27EE2}" presName="compNode" presStyleCnt="0"/>
      <dgm:spPr/>
    </dgm:pt>
    <dgm:pt modelId="{898E4A30-5F3E-4FC5-B6B4-226E6C207CF4}" type="pres">
      <dgm:prSet presAssocID="{768658FA-EBF4-4EB3-9E81-A06C89D27EE2}" presName="bgRect" presStyleLbl="bgShp" presStyleIdx="4" presStyleCnt="6"/>
      <dgm:spPr/>
    </dgm:pt>
    <dgm:pt modelId="{009D7248-79E1-46D9-9212-F2A1AF5AD629}" type="pres">
      <dgm:prSet presAssocID="{768658FA-EBF4-4EB3-9E81-A06C89D27EE2}" presName="iconRect" presStyleLbl="node1" presStyleIdx="4" presStyleCnt="6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oks"/>
        </a:ext>
      </dgm:extLst>
    </dgm:pt>
    <dgm:pt modelId="{71501A12-1C99-44F7-AA2A-CEB4534EAAB2}" type="pres">
      <dgm:prSet presAssocID="{768658FA-EBF4-4EB3-9E81-A06C89D27EE2}" presName="spaceRect" presStyleCnt="0"/>
      <dgm:spPr/>
    </dgm:pt>
    <dgm:pt modelId="{0B8FF5A4-15E2-4704-8EC4-F0D4C3EA8126}" type="pres">
      <dgm:prSet presAssocID="{768658FA-EBF4-4EB3-9E81-A06C89D27EE2}" presName="parTx" presStyleLbl="revTx" presStyleIdx="4" presStyleCnt="6">
        <dgm:presLayoutVars>
          <dgm:chMax val="0"/>
          <dgm:chPref val="0"/>
        </dgm:presLayoutVars>
      </dgm:prSet>
      <dgm:spPr/>
    </dgm:pt>
    <dgm:pt modelId="{54F04F17-8917-47CD-A22D-DF4B2B6C3FD5}" type="pres">
      <dgm:prSet presAssocID="{7C252D06-0269-4098-BED4-4881C73481BA}" presName="sibTrans" presStyleCnt="0"/>
      <dgm:spPr/>
    </dgm:pt>
    <dgm:pt modelId="{755C24D4-FB27-4979-9BD6-C75035FA690E}" type="pres">
      <dgm:prSet presAssocID="{BA3994C0-CE28-4CB1-B7B1-4C0DF02FCBD9}" presName="compNode" presStyleCnt="0"/>
      <dgm:spPr/>
    </dgm:pt>
    <dgm:pt modelId="{600F4650-08A1-4BDD-8A79-97A5216D7D60}" type="pres">
      <dgm:prSet presAssocID="{BA3994C0-CE28-4CB1-B7B1-4C0DF02FCBD9}" presName="bgRect" presStyleLbl="bgShp" presStyleIdx="5" presStyleCnt="6"/>
      <dgm:spPr/>
    </dgm:pt>
    <dgm:pt modelId="{ECBDC20F-AD22-4723-9E23-9611373BDC11}" type="pres">
      <dgm:prSet presAssocID="{BA3994C0-CE28-4CB1-B7B1-4C0DF02FCBD9}" presName="iconRect" presStyleLbl="node1" presStyleIdx="5" presStyleCnt="6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ar"/>
        </a:ext>
      </dgm:extLst>
    </dgm:pt>
    <dgm:pt modelId="{81D5A3E6-30A2-4B4C-86B8-2C7436B367C0}" type="pres">
      <dgm:prSet presAssocID="{BA3994C0-CE28-4CB1-B7B1-4C0DF02FCBD9}" presName="spaceRect" presStyleCnt="0"/>
      <dgm:spPr/>
    </dgm:pt>
    <dgm:pt modelId="{29CC2945-6B57-44DC-9226-88E6275D7D34}" type="pres">
      <dgm:prSet presAssocID="{BA3994C0-CE28-4CB1-B7B1-4C0DF02FCBD9}" presName="parTx" presStyleLbl="revTx" presStyleIdx="5" presStyleCnt="6">
        <dgm:presLayoutVars>
          <dgm:chMax val="0"/>
          <dgm:chPref val="0"/>
        </dgm:presLayoutVars>
      </dgm:prSet>
      <dgm:spPr/>
    </dgm:pt>
  </dgm:ptLst>
  <dgm:cxnLst>
    <dgm:cxn modelId="{F9902225-1533-4B6D-A7A8-A274454FD2E5}" type="presOf" srcId="{020E41FE-83EE-4CBE-8D8C-08D6DC7C377C}" destId="{E9B66D6E-B066-4D95-B8A4-403A6A290553}" srcOrd="0" destOrd="0" presId="urn:microsoft.com/office/officeart/2018/2/layout/IconVerticalSolidList"/>
    <dgm:cxn modelId="{9613272C-B887-400C-8284-0F7397521727}" type="presOf" srcId="{85A607AD-0FF3-426B-884F-58347736F314}" destId="{9B2EEDF2-E6E1-415C-ACD0-02EDC0B78DD8}" srcOrd="0" destOrd="0" presId="urn:microsoft.com/office/officeart/2018/2/layout/IconVerticalSolidList"/>
    <dgm:cxn modelId="{8ACBEA3A-459A-4B06-8788-70F1EF55BCD1}" type="presOf" srcId="{A6117653-C518-46D4-A308-267195020728}" destId="{29A6E7B9-8CC8-4731-9C25-4C932F2D8881}" srcOrd="0" destOrd="0" presId="urn:microsoft.com/office/officeart/2018/2/layout/IconVerticalSolidList"/>
    <dgm:cxn modelId="{765D8B52-7EE6-4A34-A656-D935805A7DB8}" srcId="{020E41FE-83EE-4CBE-8D8C-08D6DC7C377C}" destId="{A6117653-C518-46D4-A308-267195020728}" srcOrd="0" destOrd="0" parTransId="{3CA3307A-9C27-44E4-A281-02B77810A8CA}" sibTransId="{F413ECBF-EB49-4D5B-AD44-CA4C9E79D22E}"/>
    <dgm:cxn modelId="{66DED37F-FC87-4BD3-A9EB-B2ABC327D2D1}" srcId="{020E41FE-83EE-4CBE-8D8C-08D6DC7C377C}" destId="{85A607AD-0FF3-426B-884F-58347736F314}" srcOrd="2" destOrd="0" parTransId="{5D7AFECC-27BB-428A-B7A7-BA3A6A617A92}" sibTransId="{2ABF0362-0579-4C5F-B22E-1C75536EA51F}"/>
    <dgm:cxn modelId="{04762394-D9DD-41A3-A365-30ED4BB307CC}" srcId="{020E41FE-83EE-4CBE-8D8C-08D6DC7C377C}" destId="{BA3994C0-CE28-4CB1-B7B1-4C0DF02FCBD9}" srcOrd="5" destOrd="0" parTransId="{01B755FF-6DDF-45AF-AEA8-A74B7905FCCE}" sibTransId="{DAEDF893-7044-4BF9-8039-9E9B3231AD16}"/>
    <dgm:cxn modelId="{084C36A2-B60F-44D9-92D2-08FF1478C78E}" srcId="{020E41FE-83EE-4CBE-8D8C-08D6DC7C377C}" destId="{825B6FB1-2117-4F15-9884-3224CA9F5CED}" srcOrd="1" destOrd="0" parTransId="{6137610C-FCFF-4F57-B3F1-14C3F3B1E7B7}" sibTransId="{C1DF5A47-0ACB-42FC-9B64-957C58BA7D39}"/>
    <dgm:cxn modelId="{B05465B8-98D7-40EF-A6D9-05B7CACEBC06}" type="presOf" srcId="{BA3994C0-CE28-4CB1-B7B1-4C0DF02FCBD9}" destId="{29CC2945-6B57-44DC-9226-88E6275D7D34}" srcOrd="0" destOrd="0" presId="urn:microsoft.com/office/officeart/2018/2/layout/IconVerticalSolidList"/>
    <dgm:cxn modelId="{64AE53BD-E49B-4EE2-A9CC-5200C717FBC4}" type="presOf" srcId="{C21ED3EA-A897-43CD-AC5D-38E0D67436BA}" destId="{873EA5F6-87DC-4334-9685-5E9F1674BC10}" srcOrd="0" destOrd="0" presId="urn:microsoft.com/office/officeart/2018/2/layout/IconVerticalSolidList"/>
    <dgm:cxn modelId="{16E992C5-9BCA-4F8F-B48C-CC458DEA599B}" srcId="{020E41FE-83EE-4CBE-8D8C-08D6DC7C377C}" destId="{768658FA-EBF4-4EB3-9E81-A06C89D27EE2}" srcOrd="4" destOrd="0" parTransId="{E52AC600-5663-4A7D-8E2B-4C902FB89817}" sibTransId="{7C252D06-0269-4098-BED4-4881C73481BA}"/>
    <dgm:cxn modelId="{E9F7C6DB-262D-4C39-AFEA-1D4D998D4EE3}" type="presOf" srcId="{825B6FB1-2117-4F15-9884-3224CA9F5CED}" destId="{C6237FDE-6CDD-4F75-A778-5C436C499FC7}" srcOrd="0" destOrd="0" presId="urn:microsoft.com/office/officeart/2018/2/layout/IconVerticalSolidList"/>
    <dgm:cxn modelId="{C72C66ED-7A57-4DC6-96B5-4B82105560F9}" srcId="{020E41FE-83EE-4CBE-8D8C-08D6DC7C377C}" destId="{C21ED3EA-A897-43CD-AC5D-38E0D67436BA}" srcOrd="3" destOrd="0" parTransId="{233446D5-D47B-4BA3-9507-71BFC9582851}" sibTransId="{836B653B-1490-4285-BFEA-8385EBB625D5}"/>
    <dgm:cxn modelId="{BE7EACF8-9C49-4856-A715-D31B970B509E}" type="presOf" srcId="{768658FA-EBF4-4EB3-9E81-A06C89D27EE2}" destId="{0B8FF5A4-15E2-4704-8EC4-F0D4C3EA8126}" srcOrd="0" destOrd="0" presId="urn:microsoft.com/office/officeart/2018/2/layout/IconVerticalSolidList"/>
    <dgm:cxn modelId="{784131C2-726A-4061-85F8-DEED6FA5DD83}" type="presParOf" srcId="{E9B66D6E-B066-4D95-B8A4-403A6A290553}" destId="{E88AD6D3-A61B-405A-B9CF-98C8AC1EB58A}" srcOrd="0" destOrd="0" presId="urn:microsoft.com/office/officeart/2018/2/layout/IconVerticalSolidList"/>
    <dgm:cxn modelId="{3194D3A0-9920-4FE7-9C20-B184BBD76A12}" type="presParOf" srcId="{E88AD6D3-A61B-405A-B9CF-98C8AC1EB58A}" destId="{FD8B3354-91C6-41B1-BF84-5E4D467D9A0B}" srcOrd="0" destOrd="0" presId="urn:microsoft.com/office/officeart/2018/2/layout/IconVerticalSolidList"/>
    <dgm:cxn modelId="{78A861F0-C94C-4723-B655-F11DBB2557CC}" type="presParOf" srcId="{E88AD6D3-A61B-405A-B9CF-98C8AC1EB58A}" destId="{0EC320CB-006C-41FD-A1D8-D216CA1F4D8E}" srcOrd="1" destOrd="0" presId="urn:microsoft.com/office/officeart/2018/2/layout/IconVerticalSolidList"/>
    <dgm:cxn modelId="{E2B34DB8-58C4-4E79-877E-ACDEDAD992DA}" type="presParOf" srcId="{E88AD6D3-A61B-405A-B9CF-98C8AC1EB58A}" destId="{01A0ED6B-905A-4254-BAA2-4484EC3B106A}" srcOrd="2" destOrd="0" presId="urn:microsoft.com/office/officeart/2018/2/layout/IconVerticalSolidList"/>
    <dgm:cxn modelId="{573B6CFB-5220-4935-9EF9-8D7267C0AC21}" type="presParOf" srcId="{E88AD6D3-A61B-405A-B9CF-98C8AC1EB58A}" destId="{29A6E7B9-8CC8-4731-9C25-4C932F2D8881}" srcOrd="3" destOrd="0" presId="urn:microsoft.com/office/officeart/2018/2/layout/IconVerticalSolidList"/>
    <dgm:cxn modelId="{0FC515D4-FA43-4C0B-A18E-8C5BE688AEFD}" type="presParOf" srcId="{E9B66D6E-B066-4D95-B8A4-403A6A290553}" destId="{EE5051A5-23EF-4A8F-8F7B-1D9071876ACD}" srcOrd="1" destOrd="0" presId="urn:microsoft.com/office/officeart/2018/2/layout/IconVerticalSolidList"/>
    <dgm:cxn modelId="{7C27B702-C8D2-46B8-AD7C-1E0E9457DEC9}" type="presParOf" srcId="{E9B66D6E-B066-4D95-B8A4-403A6A290553}" destId="{B4103DCD-6A7A-400B-976B-8B31A025B56F}" srcOrd="2" destOrd="0" presId="urn:microsoft.com/office/officeart/2018/2/layout/IconVerticalSolidList"/>
    <dgm:cxn modelId="{C07F388C-B207-487D-B4B9-0FA093DC88A3}" type="presParOf" srcId="{B4103DCD-6A7A-400B-976B-8B31A025B56F}" destId="{FFA8CAA3-A0EB-4DE8-A69B-9FA27F8EE0B8}" srcOrd="0" destOrd="0" presId="urn:microsoft.com/office/officeart/2018/2/layout/IconVerticalSolidList"/>
    <dgm:cxn modelId="{92EAA067-D69E-4B79-B4A3-A79EF6ECC305}" type="presParOf" srcId="{B4103DCD-6A7A-400B-976B-8B31A025B56F}" destId="{A0D361D4-BF5E-4A6E-B56C-192EC6DB0C3D}" srcOrd="1" destOrd="0" presId="urn:microsoft.com/office/officeart/2018/2/layout/IconVerticalSolidList"/>
    <dgm:cxn modelId="{B80DD902-F736-4E8A-9242-924042E36508}" type="presParOf" srcId="{B4103DCD-6A7A-400B-976B-8B31A025B56F}" destId="{3D5BB0C0-723F-44DE-9AA4-5F83B2CD2369}" srcOrd="2" destOrd="0" presId="urn:microsoft.com/office/officeart/2018/2/layout/IconVerticalSolidList"/>
    <dgm:cxn modelId="{DBDF89D1-5A35-4F12-B7C1-F0CF1B0BFB62}" type="presParOf" srcId="{B4103DCD-6A7A-400B-976B-8B31A025B56F}" destId="{C6237FDE-6CDD-4F75-A778-5C436C499FC7}" srcOrd="3" destOrd="0" presId="urn:microsoft.com/office/officeart/2018/2/layout/IconVerticalSolidList"/>
    <dgm:cxn modelId="{99D5A47D-50FF-4216-9C7D-CD34A7CBE283}" type="presParOf" srcId="{E9B66D6E-B066-4D95-B8A4-403A6A290553}" destId="{FCB386D6-3005-4233-B652-F744AB533E85}" srcOrd="3" destOrd="0" presId="urn:microsoft.com/office/officeart/2018/2/layout/IconVerticalSolidList"/>
    <dgm:cxn modelId="{4149F217-B3D8-4920-A906-207DD135F038}" type="presParOf" srcId="{E9B66D6E-B066-4D95-B8A4-403A6A290553}" destId="{A4F68EEE-FC6B-4C37-95C6-AF7CA75453CC}" srcOrd="4" destOrd="0" presId="urn:microsoft.com/office/officeart/2018/2/layout/IconVerticalSolidList"/>
    <dgm:cxn modelId="{4C42B89B-61A6-4AE3-81AD-C8CEEE1D49A5}" type="presParOf" srcId="{A4F68EEE-FC6B-4C37-95C6-AF7CA75453CC}" destId="{C2651730-3F3B-438E-A016-5431A4C796E8}" srcOrd="0" destOrd="0" presId="urn:microsoft.com/office/officeart/2018/2/layout/IconVerticalSolidList"/>
    <dgm:cxn modelId="{3B306A97-6F22-4A94-A2B1-576D5E06D081}" type="presParOf" srcId="{A4F68EEE-FC6B-4C37-95C6-AF7CA75453CC}" destId="{DCAF1251-FD0F-4468-8539-407136BF90A8}" srcOrd="1" destOrd="0" presId="urn:microsoft.com/office/officeart/2018/2/layout/IconVerticalSolidList"/>
    <dgm:cxn modelId="{7CDA807B-7DF7-4FC2-96CA-5173C443F910}" type="presParOf" srcId="{A4F68EEE-FC6B-4C37-95C6-AF7CA75453CC}" destId="{B3842031-4A05-485B-ACCF-5E631B30B01B}" srcOrd="2" destOrd="0" presId="urn:microsoft.com/office/officeart/2018/2/layout/IconVerticalSolidList"/>
    <dgm:cxn modelId="{6DDECE7A-D93D-4837-8457-A7D6CAD9F733}" type="presParOf" srcId="{A4F68EEE-FC6B-4C37-95C6-AF7CA75453CC}" destId="{9B2EEDF2-E6E1-415C-ACD0-02EDC0B78DD8}" srcOrd="3" destOrd="0" presId="urn:microsoft.com/office/officeart/2018/2/layout/IconVerticalSolidList"/>
    <dgm:cxn modelId="{AEB9E27E-4189-43ED-9E3F-7A57D1C8C0F3}" type="presParOf" srcId="{E9B66D6E-B066-4D95-B8A4-403A6A290553}" destId="{D4D40C1F-6CDC-452D-BF8C-229EC01D0B42}" srcOrd="5" destOrd="0" presId="urn:microsoft.com/office/officeart/2018/2/layout/IconVerticalSolidList"/>
    <dgm:cxn modelId="{DF304EAF-E73D-43A4-A717-AF023DEFDA52}" type="presParOf" srcId="{E9B66D6E-B066-4D95-B8A4-403A6A290553}" destId="{FBD270D5-9222-4C93-BA85-AC6A84143350}" srcOrd="6" destOrd="0" presId="urn:microsoft.com/office/officeart/2018/2/layout/IconVerticalSolidList"/>
    <dgm:cxn modelId="{0706B275-58AD-4B3F-B5C8-B144BDD96D4A}" type="presParOf" srcId="{FBD270D5-9222-4C93-BA85-AC6A84143350}" destId="{446BE5BA-96B3-4D70-A48E-74D09145E519}" srcOrd="0" destOrd="0" presId="urn:microsoft.com/office/officeart/2018/2/layout/IconVerticalSolidList"/>
    <dgm:cxn modelId="{ACBAAD9B-4023-42EB-AE47-1E68415546E6}" type="presParOf" srcId="{FBD270D5-9222-4C93-BA85-AC6A84143350}" destId="{687DF871-07EF-4C73-8DE2-658F5C9CABE8}" srcOrd="1" destOrd="0" presId="urn:microsoft.com/office/officeart/2018/2/layout/IconVerticalSolidList"/>
    <dgm:cxn modelId="{51E44C9D-DF0B-413B-827D-4E8C0F91C406}" type="presParOf" srcId="{FBD270D5-9222-4C93-BA85-AC6A84143350}" destId="{101A8EE5-6065-485E-B0D3-2F9B1E7C0E41}" srcOrd="2" destOrd="0" presId="urn:microsoft.com/office/officeart/2018/2/layout/IconVerticalSolidList"/>
    <dgm:cxn modelId="{459547C3-09B3-4B12-9884-010C593183CB}" type="presParOf" srcId="{FBD270D5-9222-4C93-BA85-AC6A84143350}" destId="{873EA5F6-87DC-4334-9685-5E9F1674BC10}" srcOrd="3" destOrd="0" presId="urn:microsoft.com/office/officeart/2018/2/layout/IconVerticalSolidList"/>
    <dgm:cxn modelId="{0C94C577-E70B-4E28-AC68-4EA66A25C154}" type="presParOf" srcId="{E9B66D6E-B066-4D95-B8A4-403A6A290553}" destId="{9E219F0F-CEAA-4A7A-9E23-CEAC744871FC}" srcOrd="7" destOrd="0" presId="urn:microsoft.com/office/officeart/2018/2/layout/IconVerticalSolidList"/>
    <dgm:cxn modelId="{6013E537-4F8A-462C-9BC3-CDC5B868E55C}" type="presParOf" srcId="{E9B66D6E-B066-4D95-B8A4-403A6A290553}" destId="{6C71E77D-01ED-4A1E-88D4-A5B39ECC107F}" srcOrd="8" destOrd="0" presId="urn:microsoft.com/office/officeart/2018/2/layout/IconVerticalSolidList"/>
    <dgm:cxn modelId="{9117044B-E5CF-4E91-A41D-B4D4DFBBAF49}" type="presParOf" srcId="{6C71E77D-01ED-4A1E-88D4-A5B39ECC107F}" destId="{898E4A30-5F3E-4FC5-B6B4-226E6C207CF4}" srcOrd="0" destOrd="0" presId="urn:microsoft.com/office/officeart/2018/2/layout/IconVerticalSolidList"/>
    <dgm:cxn modelId="{103AFD36-62B5-4E9D-A758-E1863B981E53}" type="presParOf" srcId="{6C71E77D-01ED-4A1E-88D4-A5B39ECC107F}" destId="{009D7248-79E1-46D9-9212-F2A1AF5AD629}" srcOrd="1" destOrd="0" presId="urn:microsoft.com/office/officeart/2018/2/layout/IconVerticalSolidList"/>
    <dgm:cxn modelId="{00694D1E-8CE5-4B92-ABC0-FF46B40BF92C}" type="presParOf" srcId="{6C71E77D-01ED-4A1E-88D4-A5B39ECC107F}" destId="{71501A12-1C99-44F7-AA2A-CEB4534EAAB2}" srcOrd="2" destOrd="0" presId="urn:microsoft.com/office/officeart/2018/2/layout/IconVerticalSolidList"/>
    <dgm:cxn modelId="{7CAA4DED-5C9C-44A1-9F39-562B01F90876}" type="presParOf" srcId="{6C71E77D-01ED-4A1E-88D4-A5B39ECC107F}" destId="{0B8FF5A4-15E2-4704-8EC4-F0D4C3EA8126}" srcOrd="3" destOrd="0" presId="urn:microsoft.com/office/officeart/2018/2/layout/IconVerticalSolidList"/>
    <dgm:cxn modelId="{05C088DC-3551-4574-BAFD-96D4869A62C7}" type="presParOf" srcId="{E9B66D6E-B066-4D95-B8A4-403A6A290553}" destId="{54F04F17-8917-47CD-A22D-DF4B2B6C3FD5}" srcOrd="9" destOrd="0" presId="urn:microsoft.com/office/officeart/2018/2/layout/IconVerticalSolidList"/>
    <dgm:cxn modelId="{9B494F05-C437-460D-8038-96C33AE4387F}" type="presParOf" srcId="{E9B66D6E-B066-4D95-B8A4-403A6A290553}" destId="{755C24D4-FB27-4979-9BD6-C75035FA690E}" srcOrd="10" destOrd="0" presId="urn:microsoft.com/office/officeart/2018/2/layout/IconVerticalSolidList"/>
    <dgm:cxn modelId="{E34C9DD0-5211-490B-AC35-837CE44688D0}" type="presParOf" srcId="{755C24D4-FB27-4979-9BD6-C75035FA690E}" destId="{600F4650-08A1-4BDD-8A79-97A5216D7D60}" srcOrd="0" destOrd="0" presId="urn:microsoft.com/office/officeart/2018/2/layout/IconVerticalSolidList"/>
    <dgm:cxn modelId="{B90F44BC-9571-4746-858E-A05EF5D38A0A}" type="presParOf" srcId="{755C24D4-FB27-4979-9BD6-C75035FA690E}" destId="{ECBDC20F-AD22-4723-9E23-9611373BDC11}" srcOrd="1" destOrd="0" presId="urn:microsoft.com/office/officeart/2018/2/layout/IconVerticalSolidList"/>
    <dgm:cxn modelId="{775C8B1C-5BC4-4950-AB7A-3BED7040FB36}" type="presParOf" srcId="{755C24D4-FB27-4979-9BD6-C75035FA690E}" destId="{81D5A3E6-30A2-4B4C-86B8-2C7436B367C0}" srcOrd="2" destOrd="0" presId="urn:microsoft.com/office/officeart/2018/2/layout/IconVerticalSolidList"/>
    <dgm:cxn modelId="{A5461344-5A83-407C-9C00-1D0820C42903}" type="presParOf" srcId="{755C24D4-FB27-4979-9BD6-C75035FA690E}" destId="{29CC2945-6B57-44DC-9226-88E6275D7D34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020E41FE-83EE-4CBE-8D8C-08D6DC7C377C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BA3994C0-CE28-4CB1-B7B1-4C0DF02FCBD9}">
      <dgm:prSet phldr="0"/>
      <dgm:spPr/>
      <dgm:t>
        <a:bodyPr/>
        <a:lstStyle/>
        <a:p>
          <a:pPr>
            <a:lnSpc>
              <a:spcPct val="100000"/>
            </a:lnSpc>
          </a:pPr>
          <a:r>
            <a:rPr lang="en-US" dirty="0">
              <a:latin typeface="Georgia Pro Semibold"/>
            </a:rPr>
            <a:t>What could we improve? </a:t>
          </a:r>
        </a:p>
      </dgm:t>
    </dgm:pt>
    <dgm:pt modelId="{01B755FF-6DDF-45AF-AEA8-A74B7905FCCE}" type="parTrans" cxnId="{04762394-D9DD-41A3-A365-30ED4BB307CC}">
      <dgm:prSet/>
      <dgm:spPr/>
      <dgm:t>
        <a:bodyPr/>
        <a:lstStyle/>
        <a:p>
          <a:endParaRPr lang="en-US"/>
        </a:p>
      </dgm:t>
    </dgm:pt>
    <dgm:pt modelId="{DAEDF893-7044-4BF9-8039-9E9B3231AD16}" type="sibTrans" cxnId="{04762394-D9DD-41A3-A365-30ED4BB307CC}">
      <dgm:prSet/>
      <dgm:spPr/>
      <dgm:t>
        <a:bodyPr/>
        <a:lstStyle/>
        <a:p>
          <a:endParaRPr lang="en-US"/>
        </a:p>
      </dgm:t>
    </dgm:pt>
    <dgm:pt modelId="{B0174E5F-9FFF-4682-B108-7CD1A09FE78E}">
      <dgm:prSet phldr="0"/>
      <dgm:spPr/>
      <dgm:t>
        <a:bodyPr/>
        <a:lstStyle/>
        <a:p>
          <a:pPr>
            <a:lnSpc>
              <a:spcPct val="100000"/>
            </a:lnSpc>
          </a:pPr>
          <a:r>
            <a:rPr lang="en-US" dirty="0">
              <a:latin typeface="Georgia Pro Semibold"/>
            </a:rPr>
            <a:t> What knowledge, talent, skills and/or resources are we lacking? </a:t>
          </a:r>
        </a:p>
      </dgm:t>
    </dgm:pt>
    <dgm:pt modelId="{271116D3-2DB7-4A25-BF2B-FE53EE77B290}" type="parTrans" cxnId="{FC1DAC24-80F9-4F88-A7DC-A3CD3EEFF6DF}">
      <dgm:prSet/>
      <dgm:spPr/>
    </dgm:pt>
    <dgm:pt modelId="{AA070F33-CA3C-438D-9A16-C63C10302368}" type="sibTrans" cxnId="{FC1DAC24-80F9-4F88-A7DC-A3CD3EEFF6DF}">
      <dgm:prSet/>
      <dgm:spPr/>
    </dgm:pt>
    <dgm:pt modelId="{B0917AF5-E661-481A-91B2-AC49652E2A21}">
      <dgm:prSet phldr="0"/>
      <dgm:spPr/>
      <dgm:t>
        <a:bodyPr/>
        <a:lstStyle/>
        <a:p>
          <a:pPr>
            <a:lnSpc>
              <a:spcPct val="100000"/>
            </a:lnSpc>
          </a:pPr>
          <a:r>
            <a:rPr lang="en-US" dirty="0">
              <a:latin typeface="Georgia Pro Semibold"/>
            </a:rPr>
            <a:t>What disadvantages do we have? </a:t>
          </a:r>
        </a:p>
      </dgm:t>
    </dgm:pt>
    <dgm:pt modelId="{764381F0-F9A4-420C-9B64-390EDBBCB314}" type="parTrans" cxnId="{36681FFD-9A9C-4029-A252-95AD7A71514A}">
      <dgm:prSet/>
      <dgm:spPr/>
    </dgm:pt>
    <dgm:pt modelId="{32CE40C7-CF5C-44B2-AD83-D3AFC16A6161}" type="sibTrans" cxnId="{36681FFD-9A9C-4029-A252-95AD7A71514A}">
      <dgm:prSet/>
      <dgm:spPr/>
    </dgm:pt>
    <dgm:pt modelId="{78DFEAD3-6488-4DE3-9957-CFC2CAFF53CD}">
      <dgm:prSet phldr="0"/>
      <dgm:spPr/>
      <dgm:t>
        <a:bodyPr/>
        <a:lstStyle/>
        <a:p>
          <a:pPr>
            <a:lnSpc>
              <a:spcPct val="100000"/>
            </a:lnSpc>
          </a:pPr>
          <a:r>
            <a:rPr lang="en-US" dirty="0">
              <a:latin typeface="Georgia Pro Semibold"/>
            </a:rPr>
            <a:t>What do other people say we don’t do well? </a:t>
          </a:r>
        </a:p>
      </dgm:t>
    </dgm:pt>
    <dgm:pt modelId="{7EAC3939-7D75-4FFE-924A-3C7602EFDF43}" type="parTrans" cxnId="{3BF27697-B849-4007-997B-48B7F0164E29}">
      <dgm:prSet/>
      <dgm:spPr/>
    </dgm:pt>
    <dgm:pt modelId="{A82C1522-6B36-4A19-A2D5-84067D5BB0F1}" type="sibTrans" cxnId="{3BF27697-B849-4007-997B-48B7F0164E29}">
      <dgm:prSet/>
      <dgm:spPr/>
    </dgm:pt>
    <dgm:pt modelId="{B3E4FF1E-500F-4831-BD7E-79AE94535BBC}">
      <dgm:prSet phldr="0"/>
      <dgm:spPr/>
      <dgm:t>
        <a:bodyPr/>
        <a:lstStyle/>
        <a:p>
          <a:pPr rtl="0">
            <a:lnSpc>
              <a:spcPct val="100000"/>
            </a:lnSpc>
          </a:pPr>
          <a:r>
            <a:rPr lang="en-US" dirty="0">
              <a:latin typeface="Georgia Pro Semibold"/>
            </a:rPr>
            <a:t>In what areas do we need more training?</a:t>
          </a:r>
        </a:p>
      </dgm:t>
    </dgm:pt>
    <dgm:pt modelId="{B1C5FDBB-BB7D-4D03-BB58-979A0CBCC597}" type="parTrans" cxnId="{C1409D30-BE18-4E4B-A90F-EB84351046E2}">
      <dgm:prSet/>
      <dgm:spPr/>
    </dgm:pt>
    <dgm:pt modelId="{1827BBE5-73A9-41DD-981B-8C382CFA96AF}" type="sibTrans" cxnId="{C1409D30-BE18-4E4B-A90F-EB84351046E2}">
      <dgm:prSet/>
      <dgm:spPr/>
    </dgm:pt>
    <dgm:pt modelId="{108558D2-187E-4A59-B237-0DC51F3B2550}">
      <dgm:prSet phldr="0"/>
      <dgm:spPr/>
      <dgm:t>
        <a:bodyPr/>
        <a:lstStyle/>
        <a:p>
          <a:pPr>
            <a:lnSpc>
              <a:spcPct val="100000"/>
            </a:lnSpc>
          </a:pPr>
          <a:r>
            <a:rPr lang="en-US" dirty="0">
              <a:latin typeface="Georgia Pro Semibold"/>
            </a:rPr>
            <a:t>What customer complaints have we had about our service?</a:t>
          </a:r>
          <a:endParaRPr lang="en-US" dirty="0"/>
        </a:p>
      </dgm:t>
    </dgm:pt>
    <dgm:pt modelId="{98C9703B-A1BC-4131-B11C-855982D2D8CC}" type="parTrans" cxnId="{03D5B73D-A5EF-46C5-90DA-465DDC61E3F9}">
      <dgm:prSet/>
      <dgm:spPr/>
    </dgm:pt>
    <dgm:pt modelId="{8E3FBC96-6B70-4C84-896C-B920ADCB5B58}" type="sibTrans" cxnId="{03D5B73D-A5EF-46C5-90DA-465DDC61E3F9}">
      <dgm:prSet/>
      <dgm:spPr/>
    </dgm:pt>
    <dgm:pt modelId="{E9B66D6E-B066-4D95-B8A4-403A6A290553}" type="pres">
      <dgm:prSet presAssocID="{020E41FE-83EE-4CBE-8D8C-08D6DC7C377C}" presName="root" presStyleCnt="0">
        <dgm:presLayoutVars>
          <dgm:dir/>
          <dgm:resizeHandles val="exact"/>
        </dgm:presLayoutVars>
      </dgm:prSet>
      <dgm:spPr/>
    </dgm:pt>
    <dgm:pt modelId="{755C24D4-FB27-4979-9BD6-C75035FA690E}" type="pres">
      <dgm:prSet presAssocID="{BA3994C0-CE28-4CB1-B7B1-4C0DF02FCBD9}" presName="compNode" presStyleCnt="0"/>
      <dgm:spPr/>
    </dgm:pt>
    <dgm:pt modelId="{600F4650-08A1-4BDD-8A79-97A5216D7D60}" type="pres">
      <dgm:prSet presAssocID="{BA3994C0-CE28-4CB1-B7B1-4C0DF02FCBD9}" presName="bgRect" presStyleLbl="bgShp" presStyleIdx="0" presStyleCnt="6"/>
      <dgm:spPr/>
    </dgm:pt>
    <dgm:pt modelId="{ECBDC20F-AD22-4723-9E23-9611373BDC11}" type="pres">
      <dgm:prSet presAssocID="{BA3994C0-CE28-4CB1-B7B1-4C0DF02FCBD9}" presName="iconRect" presStyleLbl="node1" presStyleIdx="0" presStyleCnt="6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ar"/>
        </a:ext>
      </dgm:extLst>
    </dgm:pt>
    <dgm:pt modelId="{81D5A3E6-30A2-4B4C-86B8-2C7436B367C0}" type="pres">
      <dgm:prSet presAssocID="{BA3994C0-CE28-4CB1-B7B1-4C0DF02FCBD9}" presName="spaceRect" presStyleCnt="0"/>
      <dgm:spPr/>
    </dgm:pt>
    <dgm:pt modelId="{29CC2945-6B57-44DC-9226-88E6275D7D34}" type="pres">
      <dgm:prSet presAssocID="{BA3994C0-CE28-4CB1-B7B1-4C0DF02FCBD9}" presName="parTx" presStyleLbl="revTx" presStyleIdx="0" presStyleCnt="6">
        <dgm:presLayoutVars>
          <dgm:chMax val="0"/>
          <dgm:chPref val="0"/>
        </dgm:presLayoutVars>
      </dgm:prSet>
      <dgm:spPr/>
    </dgm:pt>
    <dgm:pt modelId="{778F46A1-D879-4968-991E-EBD9B88AED12}" type="pres">
      <dgm:prSet presAssocID="{DAEDF893-7044-4BF9-8039-9E9B3231AD16}" presName="sibTrans" presStyleCnt="0"/>
      <dgm:spPr/>
    </dgm:pt>
    <dgm:pt modelId="{B5D80F73-10ED-4AED-AA55-D19C4FC46082}" type="pres">
      <dgm:prSet presAssocID="{B0174E5F-9FFF-4682-B108-7CD1A09FE78E}" presName="compNode" presStyleCnt="0"/>
      <dgm:spPr/>
    </dgm:pt>
    <dgm:pt modelId="{94EA8479-A55D-4B2E-AEF8-5A82C28C52F6}" type="pres">
      <dgm:prSet presAssocID="{B0174E5F-9FFF-4682-B108-7CD1A09FE78E}" presName="bgRect" presStyleLbl="bgShp" presStyleIdx="1" presStyleCnt="6"/>
      <dgm:spPr/>
    </dgm:pt>
    <dgm:pt modelId="{E411E4F9-2BF4-4128-B059-277A105729F9}" type="pres">
      <dgm:prSet presAssocID="{B0174E5F-9FFF-4682-B108-7CD1A09FE78E}" presName="iconRect" presStyleLbl="node1" presStyleIdx="1" presStyleCnt="6"/>
      <dgm:spPr/>
    </dgm:pt>
    <dgm:pt modelId="{C8C646E5-745E-420F-8F0E-E96CA39AA552}" type="pres">
      <dgm:prSet presAssocID="{B0174E5F-9FFF-4682-B108-7CD1A09FE78E}" presName="spaceRect" presStyleCnt="0"/>
      <dgm:spPr/>
    </dgm:pt>
    <dgm:pt modelId="{52BBA13F-EB85-4FD3-9283-A2CF6939C709}" type="pres">
      <dgm:prSet presAssocID="{B0174E5F-9FFF-4682-B108-7CD1A09FE78E}" presName="parTx" presStyleLbl="revTx" presStyleIdx="1" presStyleCnt="6">
        <dgm:presLayoutVars>
          <dgm:chMax val="0"/>
          <dgm:chPref val="0"/>
        </dgm:presLayoutVars>
      </dgm:prSet>
      <dgm:spPr/>
    </dgm:pt>
    <dgm:pt modelId="{9008C24E-FDB6-45D5-AD56-3C9956F98DD4}" type="pres">
      <dgm:prSet presAssocID="{AA070F33-CA3C-438D-9A16-C63C10302368}" presName="sibTrans" presStyleCnt="0"/>
      <dgm:spPr/>
    </dgm:pt>
    <dgm:pt modelId="{4E7DB335-BAC7-44FF-90B3-A6C14B481601}" type="pres">
      <dgm:prSet presAssocID="{B0917AF5-E661-481A-91B2-AC49652E2A21}" presName="compNode" presStyleCnt="0"/>
      <dgm:spPr/>
    </dgm:pt>
    <dgm:pt modelId="{21DA22F4-46CA-4E10-A3A2-B108D458A1C7}" type="pres">
      <dgm:prSet presAssocID="{B0917AF5-E661-481A-91B2-AC49652E2A21}" presName="bgRect" presStyleLbl="bgShp" presStyleIdx="2" presStyleCnt="6"/>
      <dgm:spPr/>
    </dgm:pt>
    <dgm:pt modelId="{57F9047F-47B9-4B29-B0F6-051B0D550AB1}" type="pres">
      <dgm:prSet presAssocID="{B0917AF5-E661-481A-91B2-AC49652E2A21}" presName="iconRect" presStyleLbl="node1" presStyleIdx="2" presStyleCnt="6"/>
      <dgm:spPr/>
    </dgm:pt>
    <dgm:pt modelId="{DBE59C78-F310-45EA-9F8B-C57C0EF513C0}" type="pres">
      <dgm:prSet presAssocID="{B0917AF5-E661-481A-91B2-AC49652E2A21}" presName="spaceRect" presStyleCnt="0"/>
      <dgm:spPr/>
    </dgm:pt>
    <dgm:pt modelId="{6194F6C6-32F6-4662-BA63-8B769A99E1A8}" type="pres">
      <dgm:prSet presAssocID="{B0917AF5-E661-481A-91B2-AC49652E2A21}" presName="parTx" presStyleLbl="revTx" presStyleIdx="2" presStyleCnt="6">
        <dgm:presLayoutVars>
          <dgm:chMax val="0"/>
          <dgm:chPref val="0"/>
        </dgm:presLayoutVars>
      </dgm:prSet>
      <dgm:spPr/>
    </dgm:pt>
    <dgm:pt modelId="{595FBC2E-AA8F-4D9C-8A03-BC622D480A52}" type="pres">
      <dgm:prSet presAssocID="{32CE40C7-CF5C-44B2-AD83-D3AFC16A6161}" presName="sibTrans" presStyleCnt="0"/>
      <dgm:spPr/>
    </dgm:pt>
    <dgm:pt modelId="{D5E642C5-515C-4E7A-820C-2ED80DAEFB06}" type="pres">
      <dgm:prSet presAssocID="{78DFEAD3-6488-4DE3-9957-CFC2CAFF53CD}" presName="compNode" presStyleCnt="0"/>
      <dgm:spPr/>
    </dgm:pt>
    <dgm:pt modelId="{F14DD629-9118-47A0-AC28-2250CC8AF1CD}" type="pres">
      <dgm:prSet presAssocID="{78DFEAD3-6488-4DE3-9957-CFC2CAFF53CD}" presName="bgRect" presStyleLbl="bgShp" presStyleIdx="3" presStyleCnt="6"/>
      <dgm:spPr/>
    </dgm:pt>
    <dgm:pt modelId="{5BC2113E-3A08-4669-9302-3775A3C5F5DE}" type="pres">
      <dgm:prSet presAssocID="{78DFEAD3-6488-4DE3-9957-CFC2CAFF53CD}" presName="iconRect" presStyleLbl="node1" presStyleIdx="3" presStyleCnt="6"/>
      <dgm:spPr/>
    </dgm:pt>
    <dgm:pt modelId="{59A81CF0-8110-47C6-A544-B679AFE8E37B}" type="pres">
      <dgm:prSet presAssocID="{78DFEAD3-6488-4DE3-9957-CFC2CAFF53CD}" presName="spaceRect" presStyleCnt="0"/>
      <dgm:spPr/>
    </dgm:pt>
    <dgm:pt modelId="{FEC437CD-0A78-479C-BD81-5E58956F4B41}" type="pres">
      <dgm:prSet presAssocID="{78DFEAD3-6488-4DE3-9957-CFC2CAFF53CD}" presName="parTx" presStyleLbl="revTx" presStyleIdx="3" presStyleCnt="6">
        <dgm:presLayoutVars>
          <dgm:chMax val="0"/>
          <dgm:chPref val="0"/>
        </dgm:presLayoutVars>
      </dgm:prSet>
      <dgm:spPr/>
    </dgm:pt>
    <dgm:pt modelId="{DB870D86-1E95-4542-8466-457913616BC9}" type="pres">
      <dgm:prSet presAssocID="{A82C1522-6B36-4A19-A2D5-84067D5BB0F1}" presName="sibTrans" presStyleCnt="0"/>
      <dgm:spPr/>
    </dgm:pt>
    <dgm:pt modelId="{BEE717A6-AD04-4A90-BAE6-FED383362A45}" type="pres">
      <dgm:prSet presAssocID="{B3E4FF1E-500F-4831-BD7E-79AE94535BBC}" presName="compNode" presStyleCnt="0"/>
      <dgm:spPr/>
    </dgm:pt>
    <dgm:pt modelId="{4131CFCA-FD25-4499-95E1-8C950B8CB1B3}" type="pres">
      <dgm:prSet presAssocID="{B3E4FF1E-500F-4831-BD7E-79AE94535BBC}" presName="bgRect" presStyleLbl="bgShp" presStyleIdx="4" presStyleCnt="6"/>
      <dgm:spPr/>
    </dgm:pt>
    <dgm:pt modelId="{C2B3A1D3-6D74-4463-952E-641DDB1E17CE}" type="pres">
      <dgm:prSet presAssocID="{B3E4FF1E-500F-4831-BD7E-79AE94535BBC}" presName="iconRect" presStyleLbl="node1" presStyleIdx="4" presStyleCnt="6"/>
      <dgm:spPr/>
    </dgm:pt>
    <dgm:pt modelId="{1FAFCA2D-F045-493D-BBAC-1A19DC50509F}" type="pres">
      <dgm:prSet presAssocID="{B3E4FF1E-500F-4831-BD7E-79AE94535BBC}" presName="spaceRect" presStyleCnt="0"/>
      <dgm:spPr/>
    </dgm:pt>
    <dgm:pt modelId="{F7216B09-84E7-449A-BBA5-A2BA5C26DFAA}" type="pres">
      <dgm:prSet presAssocID="{B3E4FF1E-500F-4831-BD7E-79AE94535BBC}" presName="parTx" presStyleLbl="revTx" presStyleIdx="4" presStyleCnt="6">
        <dgm:presLayoutVars>
          <dgm:chMax val="0"/>
          <dgm:chPref val="0"/>
        </dgm:presLayoutVars>
      </dgm:prSet>
      <dgm:spPr/>
    </dgm:pt>
    <dgm:pt modelId="{0DA1CBAA-23CF-4F9D-B4B0-D2332A450E03}" type="pres">
      <dgm:prSet presAssocID="{1827BBE5-73A9-41DD-981B-8C382CFA96AF}" presName="sibTrans" presStyleCnt="0"/>
      <dgm:spPr/>
    </dgm:pt>
    <dgm:pt modelId="{C8E60175-1749-404D-8E23-FB415EC18A03}" type="pres">
      <dgm:prSet presAssocID="{108558D2-187E-4A59-B237-0DC51F3B2550}" presName="compNode" presStyleCnt="0"/>
      <dgm:spPr/>
    </dgm:pt>
    <dgm:pt modelId="{9A8AD72A-1ABD-46BB-BB3B-BC7DF71CBF22}" type="pres">
      <dgm:prSet presAssocID="{108558D2-187E-4A59-B237-0DC51F3B2550}" presName="bgRect" presStyleLbl="bgShp" presStyleIdx="5" presStyleCnt="6"/>
      <dgm:spPr/>
    </dgm:pt>
    <dgm:pt modelId="{5F71F057-0622-4729-81A3-D2BBECF86653}" type="pres">
      <dgm:prSet presAssocID="{108558D2-187E-4A59-B237-0DC51F3B2550}" presName="iconRect" presStyleLbl="node1" presStyleIdx="5" presStyleCnt="6"/>
      <dgm:spPr/>
    </dgm:pt>
    <dgm:pt modelId="{1373FD8C-70B9-4018-B0CF-9560CAB4EB7B}" type="pres">
      <dgm:prSet presAssocID="{108558D2-187E-4A59-B237-0DC51F3B2550}" presName="spaceRect" presStyleCnt="0"/>
      <dgm:spPr/>
    </dgm:pt>
    <dgm:pt modelId="{68A3104E-6404-4F4A-91AC-0E2516207ADC}" type="pres">
      <dgm:prSet presAssocID="{108558D2-187E-4A59-B237-0DC51F3B2550}" presName="parTx" presStyleLbl="revTx" presStyleIdx="5" presStyleCnt="6">
        <dgm:presLayoutVars>
          <dgm:chMax val="0"/>
          <dgm:chPref val="0"/>
        </dgm:presLayoutVars>
      </dgm:prSet>
      <dgm:spPr/>
    </dgm:pt>
  </dgm:ptLst>
  <dgm:cxnLst>
    <dgm:cxn modelId="{FC1DAC24-80F9-4F88-A7DC-A3CD3EEFF6DF}" srcId="{020E41FE-83EE-4CBE-8D8C-08D6DC7C377C}" destId="{B0174E5F-9FFF-4682-B108-7CD1A09FE78E}" srcOrd="1" destOrd="0" parTransId="{271116D3-2DB7-4A25-BF2B-FE53EE77B290}" sibTransId="{AA070F33-CA3C-438D-9A16-C63C10302368}"/>
    <dgm:cxn modelId="{F9902225-1533-4B6D-A7A8-A274454FD2E5}" type="presOf" srcId="{020E41FE-83EE-4CBE-8D8C-08D6DC7C377C}" destId="{E9B66D6E-B066-4D95-B8A4-403A6A290553}" srcOrd="0" destOrd="0" presId="urn:microsoft.com/office/officeart/2018/2/layout/IconVerticalSolidList"/>
    <dgm:cxn modelId="{C1409D30-BE18-4E4B-A90F-EB84351046E2}" srcId="{020E41FE-83EE-4CBE-8D8C-08D6DC7C377C}" destId="{B3E4FF1E-500F-4831-BD7E-79AE94535BBC}" srcOrd="4" destOrd="0" parTransId="{B1C5FDBB-BB7D-4D03-BB58-979A0CBCC597}" sibTransId="{1827BBE5-73A9-41DD-981B-8C382CFA96AF}"/>
    <dgm:cxn modelId="{03D5B73D-A5EF-46C5-90DA-465DDC61E3F9}" srcId="{020E41FE-83EE-4CBE-8D8C-08D6DC7C377C}" destId="{108558D2-187E-4A59-B237-0DC51F3B2550}" srcOrd="5" destOrd="0" parTransId="{98C9703B-A1BC-4131-B11C-855982D2D8CC}" sibTransId="{8E3FBC96-6B70-4C84-896C-B920ADCB5B58}"/>
    <dgm:cxn modelId="{78A35D45-5DE4-45BA-A822-60A90A4EA845}" type="presOf" srcId="{78DFEAD3-6488-4DE3-9957-CFC2CAFF53CD}" destId="{FEC437CD-0A78-479C-BD81-5E58956F4B41}" srcOrd="0" destOrd="0" presId="urn:microsoft.com/office/officeart/2018/2/layout/IconVerticalSolidList"/>
    <dgm:cxn modelId="{40177A48-6179-41DF-80B4-70C31638372B}" type="presOf" srcId="{108558D2-187E-4A59-B237-0DC51F3B2550}" destId="{68A3104E-6404-4F4A-91AC-0E2516207ADC}" srcOrd="0" destOrd="0" presId="urn:microsoft.com/office/officeart/2018/2/layout/IconVerticalSolidList"/>
    <dgm:cxn modelId="{4453A74B-FF5A-4038-B6AD-89DFFD7A7849}" type="presOf" srcId="{BA3994C0-CE28-4CB1-B7B1-4C0DF02FCBD9}" destId="{29CC2945-6B57-44DC-9226-88E6275D7D34}" srcOrd="0" destOrd="0" presId="urn:microsoft.com/office/officeart/2018/2/layout/IconVerticalSolidList"/>
    <dgm:cxn modelId="{D0109050-200F-405E-ABD7-A62E5080924D}" type="presOf" srcId="{B0174E5F-9FFF-4682-B108-7CD1A09FE78E}" destId="{52BBA13F-EB85-4FD3-9283-A2CF6939C709}" srcOrd="0" destOrd="0" presId="urn:microsoft.com/office/officeart/2018/2/layout/IconVerticalSolidList"/>
    <dgm:cxn modelId="{F3169A85-AE6B-479D-A8AF-87D103E2B540}" type="presOf" srcId="{B0917AF5-E661-481A-91B2-AC49652E2A21}" destId="{6194F6C6-32F6-4662-BA63-8B769A99E1A8}" srcOrd="0" destOrd="0" presId="urn:microsoft.com/office/officeart/2018/2/layout/IconVerticalSolidList"/>
    <dgm:cxn modelId="{6EDFB686-3797-405E-B860-349687EF1E40}" type="presOf" srcId="{B3E4FF1E-500F-4831-BD7E-79AE94535BBC}" destId="{F7216B09-84E7-449A-BBA5-A2BA5C26DFAA}" srcOrd="0" destOrd="0" presId="urn:microsoft.com/office/officeart/2018/2/layout/IconVerticalSolidList"/>
    <dgm:cxn modelId="{04762394-D9DD-41A3-A365-30ED4BB307CC}" srcId="{020E41FE-83EE-4CBE-8D8C-08D6DC7C377C}" destId="{BA3994C0-CE28-4CB1-B7B1-4C0DF02FCBD9}" srcOrd="0" destOrd="0" parTransId="{01B755FF-6DDF-45AF-AEA8-A74B7905FCCE}" sibTransId="{DAEDF893-7044-4BF9-8039-9E9B3231AD16}"/>
    <dgm:cxn modelId="{3BF27697-B849-4007-997B-48B7F0164E29}" srcId="{020E41FE-83EE-4CBE-8D8C-08D6DC7C377C}" destId="{78DFEAD3-6488-4DE3-9957-CFC2CAFF53CD}" srcOrd="3" destOrd="0" parTransId="{7EAC3939-7D75-4FFE-924A-3C7602EFDF43}" sibTransId="{A82C1522-6B36-4A19-A2D5-84067D5BB0F1}"/>
    <dgm:cxn modelId="{36681FFD-9A9C-4029-A252-95AD7A71514A}" srcId="{020E41FE-83EE-4CBE-8D8C-08D6DC7C377C}" destId="{B0917AF5-E661-481A-91B2-AC49652E2A21}" srcOrd="2" destOrd="0" parTransId="{764381F0-F9A4-420C-9B64-390EDBBCB314}" sibTransId="{32CE40C7-CF5C-44B2-AD83-D3AFC16A6161}"/>
    <dgm:cxn modelId="{3FD091A2-4309-4476-A8D5-A774F6685621}" type="presParOf" srcId="{E9B66D6E-B066-4D95-B8A4-403A6A290553}" destId="{755C24D4-FB27-4979-9BD6-C75035FA690E}" srcOrd="0" destOrd="0" presId="urn:microsoft.com/office/officeart/2018/2/layout/IconVerticalSolidList"/>
    <dgm:cxn modelId="{7289E7E1-2D8B-4746-B3EE-A0384D29D9F4}" type="presParOf" srcId="{755C24D4-FB27-4979-9BD6-C75035FA690E}" destId="{600F4650-08A1-4BDD-8A79-97A5216D7D60}" srcOrd="0" destOrd="0" presId="urn:microsoft.com/office/officeart/2018/2/layout/IconVerticalSolidList"/>
    <dgm:cxn modelId="{D4273969-B3B1-470D-AE79-1AE4AFE23AAA}" type="presParOf" srcId="{755C24D4-FB27-4979-9BD6-C75035FA690E}" destId="{ECBDC20F-AD22-4723-9E23-9611373BDC11}" srcOrd="1" destOrd="0" presId="urn:microsoft.com/office/officeart/2018/2/layout/IconVerticalSolidList"/>
    <dgm:cxn modelId="{58CF7A1E-7E44-4403-AE3C-43FC51B60713}" type="presParOf" srcId="{755C24D4-FB27-4979-9BD6-C75035FA690E}" destId="{81D5A3E6-30A2-4B4C-86B8-2C7436B367C0}" srcOrd="2" destOrd="0" presId="urn:microsoft.com/office/officeart/2018/2/layout/IconVerticalSolidList"/>
    <dgm:cxn modelId="{3CCC2021-F4E7-4CD7-BEE1-88F5A6486993}" type="presParOf" srcId="{755C24D4-FB27-4979-9BD6-C75035FA690E}" destId="{29CC2945-6B57-44DC-9226-88E6275D7D34}" srcOrd="3" destOrd="0" presId="urn:microsoft.com/office/officeart/2018/2/layout/IconVerticalSolidList"/>
    <dgm:cxn modelId="{159FCFED-6D40-4ED7-BF44-C9C296B34873}" type="presParOf" srcId="{E9B66D6E-B066-4D95-B8A4-403A6A290553}" destId="{778F46A1-D879-4968-991E-EBD9B88AED12}" srcOrd="1" destOrd="0" presId="urn:microsoft.com/office/officeart/2018/2/layout/IconVerticalSolidList"/>
    <dgm:cxn modelId="{2D109888-91EF-4EDB-984B-CB64EFD5C6C1}" type="presParOf" srcId="{E9B66D6E-B066-4D95-B8A4-403A6A290553}" destId="{B5D80F73-10ED-4AED-AA55-D19C4FC46082}" srcOrd="2" destOrd="0" presId="urn:microsoft.com/office/officeart/2018/2/layout/IconVerticalSolidList"/>
    <dgm:cxn modelId="{D81EFAED-7F4A-4FA2-993A-C94043005070}" type="presParOf" srcId="{B5D80F73-10ED-4AED-AA55-D19C4FC46082}" destId="{94EA8479-A55D-4B2E-AEF8-5A82C28C52F6}" srcOrd="0" destOrd="0" presId="urn:microsoft.com/office/officeart/2018/2/layout/IconVerticalSolidList"/>
    <dgm:cxn modelId="{A9DBA0D1-E3BF-4473-A84B-82529237E79C}" type="presParOf" srcId="{B5D80F73-10ED-4AED-AA55-D19C4FC46082}" destId="{E411E4F9-2BF4-4128-B059-277A105729F9}" srcOrd="1" destOrd="0" presId="urn:microsoft.com/office/officeart/2018/2/layout/IconVerticalSolidList"/>
    <dgm:cxn modelId="{17E44B36-947F-49F6-89E0-C18C5A9A4365}" type="presParOf" srcId="{B5D80F73-10ED-4AED-AA55-D19C4FC46082}" destId="{C8C646E5-745E-420F-8F0E-E96CA39AA552}" srcOrd="2" destOrd="0" presId="urn:microsoft.com/office/officeart/2018/2/layout/IconVerticalSolidList"/>
    <dgm:cxn modelId="{23C4296A-47EB-4BC8-A056-D9E244AE44AB}" type="presParOf" srcId="{B5D80F73-10ED-4AED-AA55-D19C4FC46082}" destId="{52BBA13F-EB85-4FD3-9283-A2CF6939C709}" srcOrd="3" destOrd="0" presId="urn:microsoft.com/office/officeart/2018/2/layout/IconVerticalSolidList"/>
    <dgm:cxn modelId="{44160DA1-4745-4233-8DA2-D00D314C1384}" type="presParOf" srcId="{E9B66D6E-B066-4D95-B8A4-403A6A290553}" destId="{9008C24E-FDB6-45D5-AD56-3C9956F98DD4}" srcOrd="3" destOrd="0" presId="urn:microsoft.com/office/officeart/2018/2/layout/IconVerticalSolidList"/>
    <dgm:cxn modelId="{C649B7F9-6EC6-486C-8DB0-10BFDCEF9DB1}" type="presParOf" srcId="{E9B66D6E-B066-4D95-B8A4-403A6A290553}" destId="{4E7DB335-BAC7-44FF-90B3-A6C14B481601}" srcOrd="4" destOrd="0" presId="urn:microsoft.com/office/officeart/2018/2/layout/IconVerticalSolidList"/>
    <dgm:cxn modelId="{39D831A4-1493-4682-838D-B9A8606D52A8}" type="presParOf" srcId="{4E7DB335-BAC7-44FF-90B3-A6C14B481601}" destId="{21DA22F4-46CA-4E10-A3A2-B108D458A1C7}" srcOrd="0" destOrd="0" presId="urn:microsoft.com/office/officeart/2018/2/layout/IconVerticalSolidList"/>
    <dgm:cxn modelId="{D6910DAA-2BB9-48DF-8FF9-F68F4EF1CAF1}" type="presParOf" srcId="{4E7DB335-BAC7-44FF-90B3-A6C14B481601}" destId="{57F9047F-47B9-4B29-B0F6-051B0D550AB1}" srcOrd="1" destOrd="0" presId="urn:microsoft.com/office/officeart/2018/2/layout/IconVerticalSolidList"/>
    <dgm:cxn modelId="{A41F2B41-AC7A-488A-96B0-13AC2D4D444A}" type="presParOf" srcId="{4E7DB335-BAC7-44FF-90B3-A6C14B481601}" destId="{DBE59C78-F310-45EA-9F8B-C57C0EF513C0}" srcOrd="2" destOrd="0" presId="urn:microsoft.com/office/officeart/2018/2/layout/IconVerticalSolidList"/>
    <dgm:cxn modelId="{88FE457C-4122-48F1-9AD3-BD5623FB2831}" type="presParOf" srcId="{4E7DB335-BAC7-44FF-90B3-A6C14B481601}" destId="{6194F6C6-32F6-4662-BA63-8B769A99E1A8}" srcOrd="3" destOrd="0" presId="urn:microsoft.com/office/officeart/2018/2/layout/IconVerticalSolidList"/>
    <dgm:cxn modelId="{DFB59437-62D4-43E9-9B8F-7E419A656543}" type="presParOf" srcId="{E9B66D6E-B066-4D95-B8A4-403A6A290553}" destId="{595FBC2E-AA8F-4D9C-8A03-BC622D480A52}" srcOrd="5" destOrd="0" presId="urn:microsoft.com/office/officeart/2018/2/layout/IconVerticalSolidList"/>
    <dgm:cxn modelId="{23117902-AC95-4E49-9B66-B3021CE67BAB}" type="presParOf" srcId="{E9B66D6E-B066-4D95-B8A4-403A6A290553}" destId="{D5E642C5-515C-4E7A-820C-2ED80DAEFB06}" srcOrd="6" destOrd="0" presId="urn:microsoft.com/office/officeart/2018/2/layout/IconVerticalSolidList"/>
    <dgm:cxn modelId="{362F6CBF-F464-4E0A-8404-E875D04E9873}" type="presParOf" srcId="{D5E642C5-515C-4E7A-820C-2ED80DAEFB06}" destId="{F14DD629-9118-47A0-AC28-2250CC8AF1CD}" srcOrd="0" destOrd="0" presId="urn:microsoft.com/office/officeart/2018/2/layout/IconVerticalSolidList"/>
    <dgm:cxn modelId="{27ED7187-BF4B-4EEB-AA37-BA1361975995}" type="presParOf" srcId="{D5E642C5-515C-4E7A-820C-2ED80DAEFB06}" destId="{5BC2113E-3A08-4669-9302-3775A3C5F5DE}" srcOrd="1" destOrd="0" presId="urn:microsoft.com/office/officeart/2018/2/layout/IconVerticalSolidList"/>
    <dgm:cxn modelId="{DAB3D32A-1E79-483C-AE19-80D8EDBAAC3C}" type="presParOf" srcId="{D5E642C5-515C-4E7A-820C-2ED80DAEFB06}" destId="{59A81CF0-8110-47C6-A544-B679AFE8E37B}" srcOrd="2" destOrd="0" presId="urn:microsoft.com/office/officeart/2018/2/layout/IconVerticalSolidList"/>
    <dgm:cxn modelId="{22D43C7C-E60E-4D33-ACCD-6062D2488F79}" type="presParOf" srcId="{D5E642C5-515C-4E7A-820C-2ED80DAEFB06}" destId="{FEC437CD-0A78-479C-BD81-5E58956F4B41}" srcOrd="3" destOrd="0" presId="urn:microsoft.com/office/officeart/2018/2/layout/IconVerticalSolidList"/>
    <dgm:cxn modelId="{A3209B3F-08EF-43BE-A984-39E17FC703AE}" type="presParOf" srcId="{E9B66D6E-B066-4D95-B8A4-403A6A290553}" destId="{DB870D86-1E95-4542-8466-457913616BC9}" srcOrd="7" destOrd="0" presId="urn:microsoft.com/office/officeart/2018/2/layout/IconVerticalSolidList"/>
    <dgm:cxn modelId="{5C1639F1-742C-43E1-8BD8-817BE890683C}" type="presParOf" srcId="{E9B66D6E-B066-4D95-B8A4-403A6A290553}" destId="{BEE717A6-AD04-4A90-BAE6-FED383362A45}" srcOrd="8" destOrd="0" presId="urn:microsoft.com/office/officeart/2018/2/layout/IconVerticalSolidList"/>
    <dgm:cxn modelId="{B9D0B006-ECC4-4D8C-B863-97557D298232}" type="presParOf" srcId="{BEE717A6-AD04-4A90-BAE6-FED383362A45}" destId="{4131CFCA-FD25-4499-95E1-8C950B8CB1B3}" srcOrd="0" destOrd="0" presId="urn:microsoft.com/office/officeart/2018/2/layout/IconVerticalSolidList"/>
    <dgm:cxn modelId="{5B76F7E8-905E-4D85-994F-DE69AEFFC444}" type="presParOf" srcId="{BEE717A6-AD04-4A90-BAE6-FED383362A45}" destId="{C2B3A1D3-6D74-4463-952E-641DDB1E17CE}" srcOrd="1" destOrd="0" presId="urn:microsoft.com/office/officeart/2018/2/layout/IconVerticalSolidList"/>
    <dgm:cxn modelId="{10921A0E-7774-4BF3-9348-3513AE4A52EE}" type="presParOf" srcId="{BEE717A6-AD04-4A90-BAE6-FED383362A45}" destId="{1FAFCA2D-F045-493D-BBAC-1A19DC50509F}" srcOrd="2" destOrd="0" presId="urn:microsoft.com/office/officeart/2018/2/layout/IconVerticalSolidList"/>
    <dgm:cxn modelId="{5C5B32B0-89C0-4E6A-AFD5-F29287F6995D}" type="presParOf" srcId="{BEE717A6-AD04-4A90-BAE6-FED383362A45}" destId="{F7216B09-84E7-449A-BBA5-A2BA5C26DFAA}" srcOrd="3" destOrd="0" presId="urn:microsoft.com/office/officeart/2018/2/layout/IconVerticalSolidList"/>
    <dgm:cxn modelId="{D40510B4-7003-4E4D-872D-C8FD5DDD4DB9}" type="presParOf" srcId="{E9B66D6E-B066-4D95-B8A4-403A6A290553}" destId="{0DA1CBAA-23CF-4F9D-B4B0-D2332A450E03}" srcOrd="9" destOrd="0" presId="urn:microsoft.com/office/officeart/2018/2/layout/IconVerticalSolidList"/>
    <dgm:cxn modelId="{0813DD30-83E1-4BAC-A95E-9B5781F2CBEC}" type="presParOf" srcId="{E9B66D6E-B066-4D95-B8A4-403A6A290553}" destId="{C8E60175-1749-404D-8E23-FB415EC18A03}" srcOrd="10" destOrd="0" presId="urn:microsoft.com/office/officeart/2018/2/layout/IconVerticalSolidList"/>
    <dgm:cxn modelId="{99657F00-941F-4D2A-9B0B-66B573377996}" type="presParOf" srcId="{C8E60175-1749-404D-8E23-FB415EC18A03}" destId="{9A8AD72A-1ABD-46BB-BB3B-BC7DF71CBF22}" srcOrd="0" destOrd="0" presId="urn:microsoft.com/office/officeart/2018/2/layout/IconVerticalSolidList"/>
    <dgm:cxn modelId="{B2F0A20F-DB58-456A-9E01-9B7FCE637F61}" type="presParOf" srcId="{C8E60175-1749-404D-8E23-FB415EC18A03}" destId="{5F71F057-0622-4729-81A3-D2BBECF86653}" srcOrd="1" destOrd="0" presId="urn:microsoft.com/office/officeart/2018/2/layout/IconVerticalSolidList"/>
    <dgm:cxn modelId="{F18642B2-8FC5-4296-BE88-7AC6FFFABDBD}" type="presParOf" srcId="{C8E60175-1749-404D-8E23-FB415EC18A03}" destId="{1373FD8C-70B9-4018-B0CF-9560CAB4EB7B}" srcOrd="2" destOrd="0" presId="urn:microsoft.com/office/officeart/2018/2/layout/IconVerticalSolidList"/>
    <dgm:cxn modelId="{38048ED7-2966-4B0D-ADE8-47A49C54E7FD}" type="presParOf" srcId="{C8E60175-1749-404D-8E23-FB415EC18A03}" destId="{68A3104E-6404-4F4A-91AC-0E2516207ADC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020E41FE-83EE-4CBE-8D8C-08D6DC7C377C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108558D2-187E-4A59-B237-0DC51F3B2550}">
      <dgm:prSet phldr="0"/>
      <dgm:spPr/>
      <dgm:t>
        <a:bodyPr/>
        <a:lstStyle/>
        <a:p>
          <a:pPr>
            <a:lnSpc>
              <a:spcPct val="100000"/>
            </a:lnSpc>
          </a:pPr>
          <a:r>
            <a:rPr lang="en-US" dirty="0">
              <a:latin typeface="Georgia Pro Semibold"/>
            </a:rPr>
            <a:t>Is market expanding?</a:t>
          </a:r>
          <a:endParaRPr lang="en-US" dirty="0"/>
        </a:p>
      </dgm:t>
    </dgm:pt>
    <dgm:pt modelId="{98C9703B-A1BC-4131-B11C-855982D2D8CC}" type="parTrans" cxnId="{03D5B73D-A5EF-46C5-90DA-465DDC61E3F9}">
      <dgm:prSet/>
      <dgm:spPr/>
    </dgm:pt>
    <dgm:pt modelId="{8E3FBC96-6B70-4C84-896C-B920ADCB5B58}" type="sibTrans" cxnId="{03D5B73D-A5EF-46C5-90DA-465DDC61E3F9}">
      <dgm:prSet/>
      <dgm:spPr/>
    </dgm:pt>
    <dgm:pt modelId="{6E849573-CA85-407F-8ABE-EB25C9415485}">
      <dgm:prSet phldr="0"/>
      <dgm:spPr/>
      <dgm:t>
        <a:bodyPr/>
        <a:lstStyle/>
        <a:p>
          <a:pPr>
            <a:lnSpc>
              <a:spcPct val="100000"/>
            </a:lnSpc>
          </a:pPr>
          <a:r>
            <a:rPr lang="en-US" dirty="0">
              <a:latin typeface="Georgia Pro Semibold"/>
            </a:rPr>
            <a:t>Is the marketing shifting in our favour?</a:t>
          </a:r>
        </a:p>
      </dgm:t>
    </dgm:pt>
    <dgm:pt modelId="{BE8DBFA7-C86C-417D-9A19-B0298C0CCC38}" type="parTrans" cxnId="{849D2245-F9EA-400B-9E2F-66E74C590711}">
      <dgm:prSet/>
      <dgm:spPr/>
    </dgm:pt>
    <dgm:pt modelId="{E0BE2F6F-1F25-4FE8-8956-64D3B8DA7A53}" type="sibTrans" cxnId="{849D2245-F9EA-400B-9E2F-66E74C590711}">
      <dgm:prSet/>
      <dgm:spPr/>
    </dgm:pt>
    <dgm:pt modelId="{FFA618C6-68A2-4699-9780-C7732B28A819}">
      <dgm:prSet phldr="0"/>
      <dgm:spPr/>
      <dgm:t>
        <a:bodyPr/>
        <a:lstStyle/>
        <a:p>
          <a:pPr>
            <a:lnSpc>
              <a:spcPct val="100000"/>
            </a:lnSpc>
          </a:pPr>
          <a:r>
            <a:rPr lang="en-US" dirty="0">
              <a:latin typeface="Georgia Pro Semibold"/>
            </a:rPr>
            <a:t>Is there untapped pain points?</a:t>
          </a:r>
        </a:p>
      </dgm:t>
    </dgm:pt>
    <dgm:pt modelId="{BCFC224C-03E2-4EB8-AED9-BFB66242D890}" type="parTrans" cxnId="{AF13FF8D-AA63-463F-984C-0839AA7E8657}">
      <dgm:prSet/>
      <dgm:spPr/>
    </dgm:pt>
    <dgm:pt modelId="{3E964ED5-31A3-44B6-BBC9-9AAA59C5661C}" type="sibTrans" cxnId="{AF13FF8D-AA63-463F-984C-0839AA7E8657}">
      <dgm:prSet/>
      <dgm:spPr/>
    </dgm:pt>
    <dgm:pt modelId="{D8C90FD8-7DCF-470C-9333-F85639B669E9}">
      <dgm:prSet phldr="0"/>
      <dgm:spPr/>
      <dgm:t>
        <a:bodyPr/>
        <a:lstStyle/>
        <a:p>
          <a:pPr>
            <a:lnSpc>
              <a:spcPct val="100000"/>
            </a:lnSpc>
          </a:pPr>
          <a:r>
            <a:rPr lang="en-US" dirty="0">
              <a:latin typeface="Georgia Pro Semibold"/>
            </a:rPr>
            <a:t>Do our competitors have any weakness we can benefit from?</a:t>
          </a:r>
        </a:p>
      </dgm:t>
    </dgm:pt>
    <dgm:pt modelId="{701A54B7-0467-4A1D-976A-4A3648027FEB}" type="parTrans" cxnId="{1582F49A-1684-4B59-A5FF-3FF2FFF9283A}">
      <dgm:prSet/>
      <dgm:spPr/>
    </dgm:pt>
    <dgm:pt modelId="{D30D2F7F-A9D9-462C-BA07-E6CAB06587DD}" type="sibTrans" cxnId="{1582F49A-1684-4B59-A5FF-3FF2FFF9283A}">
      <dgm:prSet/>
      <dgm:spPr/>
    </dgm:pt>
    <dgm:pt modelId="{32B72626-D117-43DE-AE30-03EDC140FF17}">
      <dgm:prSet phldr="0"/>
      <dgm:spPr/>
      <dgm:t>
        <a:bodyPr/>
        <a:lstStyle/>
        <a:p>
          <a:pPr>
            <a:lnSpc>
              <a:spcPct val="100000"/>
            </a:lnSpc>
          </a:pPr>
          <a:r>
            <a:rPr lang="en-US" dirty="0">
              <a:latin typeface="Georgia Pro Semibold"/>
            </a:rPr>
            <a:t>Are there upcoming event we can benefit from?</a:t>
          </a:r>
        </a:p>
      </dgm:t>
    </dgm:pt>
    <dgm:pt modelId="{AE4CF8E8-F844-404D-9CD0-350BDFA477FF}" type="parTrans" cxnId="{BBD188A5-3CD1-41F7-935E-FC82D500A5C7}">
      <dgm:prSet/>
      <dgm:spPr/>
    </dgm:pt>
    <dgm:pt modelId="{5722B8D0-8478-44EF-9ED4-059185D28F18}" type="sibTrans" cxnId="{BBD188A5-3CD1-41F7-935E-FC82D500A5C7}">
      <dgm:prSet/>
      <dgm:spPr/>
    </dgm:pt>
    <dgm:pt modelId="{B31D032C-2959-46CF-A544-2FFC5F61320A}">
      <dgm:prSet phldr="0"/>
      <dgm:spPr/>
      <dgm:t>
        <a:bodyPr/>
        <a:lstStyle/>
        <a:p>
          <a:pPr>
            <a:lnSpc>
              <a:spcPct val="100000"/>
            </a:lnSpc>
          </a:pPr>
          <a:r>
            <a:rPr lang="en-US" dirty="0">
              <a:latin typeface="Georgia Pro Semibold"/>
            </a:rPr>
            <a:t>Are there region we can expand to?</a:t>
          </a:r>
        </a:p>
      </dgm:t>
    </dgm:pt>
    <dgm:pt modelId="{D9F6F350-02AD-499B-8CDC-99C8E6CE55FC}" type="parTrans" cxnId="{57951D4F-7901-402F-8881-E1D03D9645F8}">
      <dgm:prSet/>
      <dgm:spPr/>
    </dgm:pt>
    <dgm:pt modelId="{23DE74A0-C6F0-473F-B823-D1B0FDAB433A}" type="sibTrans" cxnId="{57951D4F-7901-402F-8881-E1D03D9645F8}">
      <dgm:prSet/>
      <dgm:spPr/>
    </dgm:pt>
    <dgm:pt modelId="{DCF2C516-F093-4BF6-81AF-EB63944756E4}">
      <dgm:prSet phldr="0"/>
      <dgm:spPr/>
      <dgm:t>
        <a:bodyPr/>
        <a:lstStyle/>
        <a:p>
          <a:pPr>
            <a:lnSpc>
              <a:spcPct val="100000"/>
            </a:lnSpc>
          </a:pPr>
          <a:r>
            <a:rPr lang="en-US" dirty="0">
              <a:latin typeface="Georgia Pro Semibold"/>
            </a:rPr>
            <a:t>Economic trend we can benefit from?</a:t>
          </a:r>
        </a:p>
      </dgm:t>
    </dgm:pt>
    <dgm:pt modelId="{465B2A8F-330D-4DA1-8DAA-82CEC0278B99}" type="parTrans" cxnId="{2F8BCF29-9EFB-429D-9991-BE8636121A6F}">
      <dgm:prSet/>
      <dgm:spPr/>
    </dgm:pt>
    <dgm:pt modelId="{139E0D52-E314-49C1-B929-963BF28F4D82}" type="sibTrans" cxnId="{2F8BCF29-9EFB-429D-9991-BE8636121A6F}">
      <dgm:prSet/>
      <dgm:spPr/>
    </dgm:pt>
    <dgm:pt modelId="{E9B66D6E-B066-4D95-B8A4-403A6A290553}" type="pres">
      <dgm:prSet presAssocID="{020E41FE-83EE-4CBE-8D8C-08D6DC7C377C}" presName="root" presStyleCnt="0">
        <dgm:presLayoutVars>
          <dgm:dir/>
          <dgm:resizeHandles val="exact"/>
        </dgm:presLayoutVars>
      </dgm:prSet>
      <dgm:spPr/>
    </dgm:pt>
    <dgm:pt modelId="{C8E60175-1749-404D-8E23-FB415EC18A03}" type="pres">
      <dgm:prSet presAssocID="{108558D2-187E-4A59-B237-0DC51F3B2550}" presName="compNode" presStyleCnt="0"/>
      <dgm:spPr/>
    </dgm:pt>
    <dgm:pt modelId="{9A8AD72A-1ABD-46BB-BB3B-BC7DF71CBF22}" type="pres">
      <dgm:prSet presAssocID="{108558D2-187E-4A59-B237-0DC51F3B2550}" presName="bgRect" presStyleLbl="bgShp" presStyleIdx="0" presStyleCnt="7"/>
      <dgm:spPr/>
    </dgm:pt>
    <dgm:pt modelId="{5F71F057-0622-4729-81A3-D2BBECF86653}" type="pres">
      <dgm:prSet presAssocID="{108558D2-187E-4A59-B237-0DC51F3B2550}" presName="iconRect" presStyleLbl="node1" presStyleIdx="0" presStyleCnt="7"/>
      <dgm:spPr/>
    </dgm:pt>
    <dgm:pt modelId="{1373FD8C-70B9-4018-B0CF-9560CAB4EB7B}" type="pres">
      <dgm:prSet presAssocID="{108558D2-187E-4A59-B237-0DC51F3B2550}" presName="spaceRect" presStyleCnt="0"/>
      <dgm:spPr/>
    </dgm:pt>
    <dgm:pt modelId="{68A3104E-6404-4F4A-91AC-0E2516207ADC}" type="pres">
      <dgm:prSet presAssocID="{108558D2-187E-4A59-B237-0DC51F3B2550}" presName="parTx" presStyleLbl="revTx" presStyleIdx="0" presStyleCnt="7">
        <dgm:presLayoutVars>
          <dgm:chMax val="0"/>
          <dgm:chPref val="0"/>
        </dgm:presLayoutVars>
      </dgm:prSet>
      <dgm:spPr/>
    </dgm:pt>
    <dgm:pt modelId="{DC25DB4C-5C6A-4249-9F3A-A6B68ABEA2C1}" type="pres">
      <dgm:prSet presAssocID="{8E3FBC96-6B70-4C84-896C-B920ADCB5B58}" presName="sibTrans" presStyleCnt="0"/>
      <dgm:spPr/>
    </dgm:pt>
    <dgm:pt modelId="{A06E5A41-8FE1-453A-919F-5561600284F4}" type="pres">
      <dgm:prSet presAssocID="{6E849573-CA85-407F-8ABE-EB25C9415485}" presName="compNode" presStyleCnt="0"/>
      <dgm:spPr/>
    </dgm:pt>
    <dgm:pt modelId="{52A332D9-6702-4DF2-8BAC-A59B7AC24F99}" type="pres">
      <dgm:prSet presAssocID="{6E849573-CA85-407F-8ABE-EB25C9415485}" presName="bgRect" presStyleLbl="bgShp" presStyleIdx="1" presStyleCnt="7"/>
      <dgm:spPr/>
    </dgm:pt>
    <dgm:pt modelId="{A0AC02A2-CA1A-4F86-ADEC-0FA9D211821D}" type="pres">
      <dgm:prSet presAssocID="{6E849573-CA85-407F-8ABE-EB25C9415485}" presName="iconRect" presStyleLbl="node1" presStyleIdx="1" presStyleCnt="7"/>
      <dgm:spPr/>
    </dgm:pt>
    <dgm:pt modelId="{397E0815-BC8E-43F3-8DF3-77119572F1AD}" type="pres">
      <dgm:prSet presAssocID="{6E849573-CA85-407F-8ABE-EB25C9415485}" presName="spaceRect" presStyleCnt="0"/>
      <dgm:spPr/>
    </dgm:pt>
    <dgm:pt modelId="{6EE45A87-F40E-479E-B0D1-1FC77D117584}" type="pres">
      <dgm:prSet presAssocID="{6E849573-CA85-407F-8ABE-EB25C9415485}" presName="parTx" presStyleLbl="revTx" presStyleIdx="1" presStyleCnt="7">
        <dgm:presLayoutVars>
          <dgm:chMax val="0"/>
          <dgm:chPref val="0"/>
        </dgm:presLayoutVars>
      </dgm:prSet>
      <dgm:spPr/>
    </dgm:pt>
    <dgm:pt modelId="{3D4B47F8-A84D-4F43-A8E0-62347D12A25C}" type="pres">
      <dgm:prSet presAssocID="{E0BE2F6F-1F25-4FE8-8956-64D3B8DA7A53}" presName="sibTrans" presStyleCnt="0"/>
      <dgm:spPr/>
    </dgm:pt>
    <dgm:pt modelId="{1C358DB0-26C8-42A9-A5FE-98437778A452}" type="pres">
      <dgm:prSet presAssocID="{FFA618C6-68A2-4699-9780-C7732B28A819}" presName="compNode" presStyleCnt="0"/>
      <dgm:spPr/>
    </dgm:pt>
    <dgm:pt modelId="{BA42D6C2-438E-43F5-9FA9-E154161A942D}" type="pres">
      <dgm:prSet presAssocID="{FFA618C6-68A2-4699-9780-C7732B28A819}" presName="bgRect" presStyleLbl="bgShp" presStyleIdx="2" presStyleCnt="7"/>
      <dgm:spPr/>
    </dgm:pt>
    <dgm:pt modelId="{604CCC2F-F322-49ED-B2CA-4E4D11AA83BE}" type="pres">
      <dgm:prSet presAssocID="{FFA618C6-68A2-4699-9780-C7732B28A819}" presName="iconRect" presStyleLbl="node1" presStyleIdx="2" presStyleCnt="7"/>
      <dgm:spPr/>
    </dgm:pt>
    <dgm:pt modelId="{AEBB45F1-B47B-42E7-85B0-E3A3EFA2FFAD}" type="pres">
      <dgm:prSet presAssocID="{FFA618C6-68A2-4699-9780-C7732B28A819}" presName="spaceRect" presStyleCnt="0"/>
      <dgm:spPr/>
    </dgm:pt>
    <dgm:pt modelId="{09FFAAAF-7BE7-4490-BDB6-6F4E8F598114}" type="pres">
      <dgm:prSet presAssocID="{FFA618C6-68A2-4699-9780-C7732B28A819}" presName="parTx" presStyleLbl="revTx" presStyleIdx="2" presStyleCnt="7">
        <dgm:presLayoutVars>
          <dgm:chMax val="0"/>
          <dgm:chPref val="0"/>
        </dgm:presLayoutVars>
      </dgm:prSet>
      <dgm:spPr/>
    </dgm:pt>
    <dgm:pt modelId="{9415364C-AB9F-402C-BB29-40A6B2D92918}" type="pres">
      <dgm:prSet presAssocID="{3E964ED5-31A3-44B6-BBC9-9AAA59C5661C}" presName="sibTrans" presStyleCnt="0"/>
      <dgm:spPr/>
    </dgm:pt>
    <dgm:pt modelId="{800664E6-00B2-4633-A988-9587C035EFE7}" type="pres">
      <dgm:prSet presAssocID="{D8C90FD8-7DCF-470C-9333-F85639B669E9}" presName="compNode" presStyleCnt="0"/>
      <dgm:spPr/>
    </dgm:pt>
    <dgm:pt modelId="{4F4D62AB-B4EF-4E6D-A7A7-AC94950B956B}" type="pres">
      <dgm:prSet presAssocID="{D8C90FD8-7DCF-470C-9333-F85639B669E9}" presName="bgRect" presStyleLbl="bgShp" presStyleIdx="3" presStyleCnt="7"/>
      <dgm:spPr/>
    </dgm:pt>
    <dgm:pt modelId="{4FE66B77-F046-441D-98FC-AB109168D96E}" type="pres">
      <dgm:prSet presAssocID="{D8C90FD8-7DCF-470C-9333-F85639B669E9}" presName="iconRect" presStyleLbl="node1" presStyleIdx="3" presStyleCnt="7"/>
      <dgm:spPr/>
    </dgm:pt>
    <dgm:pt modelId="{008DDD8D-4C84-41BC-86EA-11E6CBA6D431}" type="pres">
      <dgm:prSet presAssocID="{D8C90FD8-7DCF-470C-9333-F85639B669E9}" presName="spaceRect" presStyleCnt="0"/>
      <dgm:spPr/>
    </dgm:pt>
    <dgm:pt modelId="{3590A8CD-4624-4887-8776-39E3C590776C}" type="pres">
      <dgm:prSet presAssocID="{D8C90FD8-7DCF-470C-9333-F85639B669E9}" presName="parTx" presStyleLbl="revTx" presStyleIdx="3" presStyleCnt="7">
        <dgm:presLayoutVars>
          <dgm:chMax val="0"/>
          <dgm:chPref val="0"/>
        </dgm:presLayoutVars>
      </dgm:prSet>
      <dgm:spPr/>
    </dgm:pt>
    <dgm:pt modelId="{49023E6B-14CC-4962-ADE3-A8C48C70FCBF}" type="pres">
      <dgm:prSet presAssocID="{D30D2F7F-A9D9-462C-BA07-E6CAB06587DD}" presName="sibTrans" presStyleCnt="0"/>
      <dgm:spPr/>
    </dgm:pt>
    <dgm:pt modelId="{8009E9E9-93AF-4A7E-A0C2-5CDA3EBD877C}" type="pres">
      <dgm:prSet presAssocID="{32B72626-D117-43DE-AE30-03EDC140FF17}" presName="compNode" presStyleCnt="0"/>
      <dgm:spPr/>
    </dgm:pt>
    <dgm:pt modelId="{CBF1A2E3-A1B0-4710-B323-EE4CBB59AFD7}" type="pres">
      <dgm:prSet presAssocID="{32B72626-D117-43DE-AE30-03EDC140FF17}" presName="bgRect" presStyleLbl="bgShp" presStyleIdx="4" presStyleCnt="7"/>
      <dgm:spPr/>
    </dgm:pt>
    <dgm:pt modelId="{4D5F51B0-003E-4AD4-AC19-2C4FFC79DADB}" type="pres">
      <dgm:prSet presAssocID="{32B72626-D117-43DE-AE30-03EDC140FF17}" presName="iconRect" presStyleLbl="node1" presStyleIdx="4" presStyleCnt="7"/>
      <dgm:spPr/>
    </dgm:pt>
    <dgm:pt modelId="{84162BC7-D783-4459-8D8D-63B299E58390}" type="pres">
      <dgm:prSet presAssocID="{32B72626-D117-43DE-AE30-03EDC140FF17}" presName="spaceRect" presStyleCnt="0"/>
      <dgm:spPr/>
    </dgm:pt>
    <dgm:pt modelId="{BA840D3A-3925-426A-B963-821C0E0A81B1}" type="pres">
      <dgm:prSet presAssocID="{32B72626-D117-43DE-AE30-03EDC140FF17}" presName="parTx" presStyleLbl="revTx" presStyleIdx="4" presStyleCnt="7">
        <dgm:presLayoutVars>
          <dgm:chMax val="0"/>
          <dgm:chPref val="0"/>
        </dgm:presLayoutVars>
      </dgm:prSet>
      <dgm:spPr/>
    </dgm:pt>
    <dgm:pt modelId="{2A54492E-657C-45D8-8770-3ADED0999DFF}" type="pres">
      <dgm:prSet presAssocID="{5722B8D0-8478-44EF-9ED4-059185D28F18}" presName="sibTrans" presStyleCnt="0"/>
      <dgm:spPr/>
    </dgm:pt>
    <dgm:pt modelId="{9FA3362D-9A20-402D-8665-DAB583D57616}" type="pres">
      <dgm:prSet presAssocID="{B31D032C-2959-46CF-A544-2FFC5F61320A}" presName="compNode" presStyleCnt="0"/>
      <dgm:spPr/>
    </dgm:pt>
    <dgm:pt modelId="{52702DAB-4663-4B15-8E2F-A4645FD8380C}" type="pres">
      <dgm:prSet presAssocID="{B31D032C-2959-46CF-A544-2FFC5F61320A}" presName="bgRect" presStyleLbl="bgShp" presStyleIdx="5" presStyleCnt="7"/>
      <dgm:spPr/>
    </dgm:pt>
    <dgm:pt modelId="{42B00754-6293-4D2F-A63E-008AE3826990}" type="pres">
      <dgm:prSet presAssocID="{B31D032C-2959-46CF-A544-2FFC5F61320A}" presName="iconRect" presStyleLbl="node1" presStyleIdx="5" presStyleCnt="7"/>
      <dgm:spPr/>
    </dgm:pt>
    <dgm:pt modelId="{47176651-E65F-48B5-B123-EEC065BCCF1B}" type="pres">
      <dgm:prSet presAssocID="{B31D032C-2959-46CF-A544-2FFC5F61320A}" presName="spaceRect" presStyleCnt="0"/>
      <dgm:spPr/>
    </dgm:pt>
    <dgm:pt modelId="{2E972C4C-A0A5-4C68-A4EE-FAA27C165B2B}" type="pres">
      <dgm:prSet presAssocID="{B31D032C-2959-46CF-A544-2FFC5F61320A}" presName="parTx" presStyleLbl="revTx" presStyleIdx="5" presStyleCnt="7">
        <dgm:presLayoutVars>
          <dgm:chMax val="0"/>
          <dgm:chPref val="0"/>
        </dgm:presLayoutVars>
      </dgm:prSet>
      <dgm:spPr/>
    </dgm:pt>
    <dgm:pt modelId="{6BC3D17B-8C01-4510-91CB-32240B851992}" type="pres">
      <dgm:prSet presAssocID="{23DE74A0-C6F0-473F-B823-D1B0FDAB433A}" presName="sibTrans" presStyleCnt="0"/>
      <dgm:spPr/>
    </dgm:pt>
    <dgm:pt modelId="{96B28C88-C1A1-4762-B442-AADD353B4F1A}" type="pres">
      <dgm:prSet presAssocID="{DCF2C516-F093-4BF6-81AF-EB63944756E4}" presName="compNode" presStyleCnt="0"/>
      <dgm:spPr/>
    </dgm:pt>
    <dgm:pt modelId="{A4E691D6-031C-4A2E-B7A2-78190B607A06}" type="pres">
      <dgm:prSet presAssocID="{DCF2C516-F093-4BF6-81AF-EB63944756E4}" presName="bgRect" presStyleLbl="bgShp" presStyleIdx="6" presStyleCnt="7"/>
      <dgm:spPr/>
    </dgm:pt>
    <dgm:pt modelId="{658281A4-5E4D-4AB8-9875-0C7E67BFFC68}" type="pres">
      <dgm:prSet presAssocID="{DCF2C516-F093-4BF6-81AF-EB63944756E4}" presName="iconRect" presStyleLbl="node1" presStyleIdx="6" presStyleCnt="7"/>
      <dgm:spPr/>
    </dgm:pt>
    <dgm:pt modelId="{CA2F0F74-E411-42F2-9833-B95BA048F250}" type="pres">
      <dgm:prSet presAssocID="{DCF2C516-F093-4BF6-81AF-EB63944756E4}" presName="spaceRect" presStyleCnt="0"/>
      <dgm:spPr/>
    </dgm:pt>
    <dgm:pt modelId="{E3E0C26D-28E0-467D-95B0-111F8B103E00}" type="pres">
      <dgm:prSet presAssocID="{DCF2C516-F093-4BF6-81AF-EB63944756E4}" presName="parTx" presStyleLbl="revTx" presStyleIdx="6" presStyleCnt="7">
        <dgm:presLayoutVars>
          <dgm:chMax val="0"/>
          <dgm:chPref val="0"/>
        </dgm:presLayoutVars>
      </dgm:prSet>
      <dgm:spPr/>
    </dgm:pt>
  </dgm:ptLst>
  <dgm:cxnLst>
    <dgm:cxn modelId="{F9902225-1533-4B6D-A7A8-A274454FD2E5}" type="presOf" srcId="{020E41FE-83EE-4CBE-8D8C-08D6DC7C377C}" destId="{E9B66D6E-B066-4D95-B8A4-403A6A290553}" srcOrd="0" destOrd="0" presId="urn:microsoft.com/office/officeart/2018/2/layout/IconVerticalSolidList"/>
    <dgm:cxn modelId="{2F8BCF29-9EFB-429D-9991-BE8636121A6F}" srcId="{020E41FE-83EE-4CBE-8D8C-08D6DC7C377C}" destId="{DCF2C516-F093-4BF6-81AF-EB63944756E4}" srcOrd="6" destOrd="0" parTransId="{465B2A8F-330D-4DA1-8DAA-82CEC0278B99}" sibTransId="{139E0D52-E314-49C1-B929-963BF28F4D82}"/>
    <dgm:cxn modelId="{15523130-FA47-4578-B138-45B595F3D18A}" type="presOf" srcId="{32B72626-D117-43DE-AE30-03EDC140FF17}" destId="{BA840D3A-3925-426A-B963-821C0E0A81B1}" srcOrd="0" destOrd="0" presId="urn:microsoft.com/office/officeart/2018/2/layout/IconVerticalSolidList"/>
    <dgm:cxn modelId="{03D5B73D-A5EF-46C5-90DA-465DDC61E3F9}" srcId="{020E41FE-83EE-4CBE-8D8C-08D6DC7C377C}" destId="{108558D2-187E-4A59-B237-0DC51F3B2550}" srcOrd="0" destOrd="0" parTransId="{98C9703B-A1BC-4131-B11C-855982D2D8CC}" sibTransId="{8E3FBC96-6B70-4C84-896C-B920ADCB5B58}"/>
    <dgm:cxn modelId="{849D2245-F9EA-400B-9E2F-66E74C590711}" srcId="{020E41FE-83EE-4CBE-8D8C-08D6DC7C377C}" destId="{6E849573-CA85-407F-8ABE-EB25C9415485}" srcOrd="1" destOrd="0" parTransId="{BE8DBFA7-C86C-417D-9A19-B0298C0CCC38}" sibTransId="{E0BE2F6F-1F25-4FE8-8956-64D3B8DA7A53}"/>
    <dgm:cxn modelId="{7454D24C-B2EC-4C09-9422-C71E5D66E318}" type="presOf" srcId="{DCF2C516-F093-4BF6-81AF-EB63944756E4}" destId="{E3E0C26D-28E0-467D-95B0-111F8B103E00}" srcOrd="0" destOrd="0" presId="urn:microsoft.com/office/officeart/2018/2/layout/IconVerticalSolidList"/>
    <dgm:cxn modelId="{57951D4F-7901-402F-8881-E1D03D9645F8}" srcId="{020E41FE-83EE-4CBE-8D8C-08D6DC7C377C}" destId="{B31D032C-2959-46CF-A544-2FFC5F61320A}" srcOrd="5" destOrd="0" parTransId="{D9F6F350-02AD-499B-8CDC-99C8E6CE55FC}" sibTransId="{23DE74A0-C6F0-473F-B823-D1B0FDAB433A}"/>
    <dgm:cxn modelId="{0C1F817B-56F3-4B49-AED4-D81D2FBF0DAF}" type="presOf" srcId="{D8C90FD8-7DCF-470C-9333-F85639B669E9}" destId="{3590A8CD-4624-4887-8776-39E3C590776C}" srcOrd="0" destOrd="0" presId="urn:microsoft.com/office/officeart/2018/2/layout/IconVerticalSolidList"/>
    <dgm:cxn modelId="{AF13FF8D-AA63-463F-984C-0839AA7E8657}" srcId="{020E41FE-83EE-4CBE-8D8C-08D6DC7C377C}" destId="{FFA618C6-68A2-4699-9780-C7732B28A819}" srcOrd="2" destOrd="0" parTransId="{BCFC224C-03E2-4EB8-AED9-BFB66242D890}" sibTransId="{3E964ED5-31A3-44B6-BBC9-9AAA59C5661C}"/>
    <dgm:cxn modelId="{159E8594-4358-4972-BA6F-0CF8294C5DFD}" type="presOf" srcId="{B31D032C-2959-46CF-A544-2FFC5F61320A}" destId="{2E972C4C-A0A5-4C68-A4EE-FAA27C165B2B}" srcOrd="0" destOrd="0" presId="urn:microsoft.com/office/officeart/2018/2/layout/IconVerticalSolidList"/>
    <dgm:cxn modelId="{1582F49A-1684-4B59-A5FF-3FF2FFF9283A}" srcId="{020E41FE-83EE-4CBE-8D8C-08D6DC7C377C}" destId="{D8C90FD8-7DCF-470C-9333-F85639B669E9}" srcOrd="3" destOrd="0" parTransId="{701A54B7-0467-4A1D-976A-4A3648027FEB}" sibTransId="{D30D2F7F-A9D9-462C-BA07-E6CAB06587DD}"/>
    <dgm:cxn modelId="{C251F49F-6C5C-4F7E-B6B0-8FDAC7F7C540}" type="presOf" srcId="{6E849573-CA85-407F-8ABE-EB25C9415485}" destId="{6EE45A87-F40E-479E-B0D1-1FC77D117584}" srcOrd="0" destOrd="0" presId="urn:microsoft.com/office/officeart/2018/2/layout/IconVerticalSolidList"/>
    <dgm:cxn modelId="{BBD188A5-3CD1-41F7-935E-FC82D500A5C7}" srcId="{020E41FE-83EE-4CBE-8D8C-08D6DC7C377C}" destId="{32B72626-D117-43DE-AE30-03EDC140FF17}" srcOrd="4" destOrd="0" parTransId="{AE4CF8E8-F844-404D-9CD0-350BDFA477FF}" sibTransId="{5722B8D0-8478-44EF-9ED4-059185D28F18}"/>
    <dgm:cxn modelId="{04797AAC-B3B7-45E2-97BD-61DEE3BB0F55}" type="presOf" srcId="{108558D2-187E-4A59-B237-0DC51F3B2550}" destId="{68A3104E-6404-4F4A-91AC-0E2516207ADC}" srcOrd="0" destOrd="0" presId="urn:microsoft.com/office/officeart/2018/2/layout/IconVerticalSolidList"/>
    <dgm:cxn modelId="{C713A7EE-AB40-4AC4-9124-391A69C967DC}" type="presOf" srcId="{FFA618C6-68A2-4699-9780-C7732B28A819}" destId="{09FFAAAF-7BE7-4490-BDB6-6F4E8F598114}" srcOrd="0" destOrd="0" presId="urn:microsoft.com/office/officeart/2018/2/layout/IconVerticalSolidList"/>
    <dgm:cxn modelId="{9FEE1B51-FF39-4711-9611-2C6853109514}" type="presParOf" srcId="{E9B66D6E-B066-4D95-B8A4-403A6A290553}" destId="{C8E60175-1749-404D-8E23-FB415EC18A03}" srcOrd="0" destOrd="0" presId="urn:microsoft.com/office/officeart/2018/2/layout/IconVerticalSolidList"/>
    <dgm:cxn modelId="{B7E17B31-963F-4578-A039-9E5986F8A347}" type="presParOf" srcId="{C8E60175-1749-404D-8E23-FB415EC18A03}" destId="{9A8AD72A-1ABD-46BB-BB3B-BC7DF71CBF22}" srcOrd="0" destOrd="0" presId="urn:microsoft.com/office/officeart/2018/2/layout/IconVerticalSolidList"/>
    <dgm:cxn modelId="{3D870CA3-A94E-4D45-A1D8-81DFDA1C395F}" type="presParOf" srcId="{C8E60175-1749-404D-8E23-FB415EC18A03}" destId="{5F71F057-0622-4729-81A3-D2BBECF86653}" srcOrd="1" destOrd="0" presId="urn:microsoft.com/office/officeart/2018/2/layout/IconVerticalSolidList"/>
    <dgm:cxn modelId="{1C4C0D07-A822-4E9D-843F-C59C1DD5127A}" type="presParOf" srcId="{C8E60175-1749-404D-8E23-FB415EC18A03}" destId="{1373FD8C-70B9-4018-B0CF-9560CAB4EB7B}" srcOrd="2" destOrd="0" presId="urn:microsoft.com/office/officeart/2018/2/layout/IconVerticalSolidList"/>
    <dgm:cxn modelId="{AF9F155C-E692-4707-A202-16E813FAF8A2}" type="presParOf" srcId="{C8E60175-1749-404D-8E23-FB415EC18A03}" destId="{68A3104E-6404-4F4A-91AC-0E2516207ADC}" srcOrd="3" destOrd="0" presId="urn:microsoft.com/office/officeart/2018/2/layout/IconVerticalSolidList"/>
    <dgm:cxn modelId="{7D3D95D2-58E3-4B7F-81DF-3B5DED387D08}" type="presParOf" srcId="{E9B66D6E-B066-4D95-B8A4-403A6A290553}" destId="{DC25DB4C-5C6A-4249-9F3A-A6B68ABEA2C1}" srcOrd="1" destOrd="0" presId="urn:microsoft.com/office/officeart/2018/2/layout/IconVerticalSolidList"/>
    <dgm:cxn modelId="{52F31E0B-7D31-46E0-A84F-C806FB04BD7E}" type="presParOf" srcId="{E9B66D6E-B066-4D95-B8A4-403A6A290553}" destId="{A06E5A41-8FE1-453A-919F-5561600284F4}" srcOrd="2" destOrd="0" presId="urn:microsoft.com/office/officeart/2018/2/layout/IconVerticalSolidList"/>
    <dgm:cxn modelId="{7ACFACEC-780F-424B-A9B2-EFBF498C31B5}" type="presParOf" srcId="{A06E5A41-8FE1-453A-919F-5561600284F4}" destId="{52A332D9-6702-4DF2-8BAC-A59B7AC24F99}" srcOrd="0" destOrd="0" presId="urn:microsoft.com/office/officeart/2018/2/layout/IconVerticalSolidList"/>
    <dgm:cxn modelId="{520808D9-10BE-47EC-A1A2-7EDB4A94B024}" type="presParOf" srcId="{A06E5A41-8FE1-453A-919F-5561600284F4}" destId="{A0AC02A2-CA1A-4F86-ADEC-0FA9D211821D}" srcOrd="1" destOrd="0" presId="urn:microsoft.com/office/officeart/2018/2/layout/IconVerticalSolidList"/>
    <dgm:cxn modelId="{D257C7F6-9DF5-46BC-9108-B8EE3977D5D7}" type="presParOf" srcId="{A06E5A41-8FE1-453A-919F-5561600284F4}" destId="{397E0815-BC8E-43F3-8DF3-77119572F1AD}" srcOrd="2" destOrd="0" presId="urn:microsoft.com/office/officeart/2018/2/layout/IconVerticalSolidList"/>
    <dgm:cxn modelId="{B4BD8889-9A3A-4E41-837D-5F27063C4A90}" type="presParOf" srcId="{A06E5A41-8FE1-453A-919F-5561600284F4}" destId="{6EE45A87-F40E-479E-B0D1-1FC77D117584}" srcOrd="3" destOrd="0" presId="urn:microsoft.com/office/officeart/2018/2/layout/IconVerticalSolidList"/>
    <dgm:cxn modelId="{9990ABD6-826B-4A8B-B661-26CC667F2572}" type="presParOf" srcId="{E9B66D6E-B066-4D95-B8A4-403A6A290553}" destId="{3D4B47F8-A84D-4F43-A8E0-62347D12A25C}" srcOrd="3" destOrd="0" presId="urn:microsoft.com/office/officeart/2018/2/layout/IconVerticalSolidList"/>
    <dgm:cxn modelId="{E644E199-8CC0-431D-9DA6-F93829783B8F}" type="presParOf" srcId="{E9B66D6E-B066-4D95-B8A4-403A6A290553}" destId="{1C358DB0-26C8-42A9-A5FE-98437778A452}" srcOrd="4" destOrd="0" presId="urn:microsoft.com/office/officeart/2018/2/layout/IconVerticalSolidList"/>
    <dgm:cxn modelId="{569B1C8E-CD4B-48BA-9D23-76CAC9F579D2}" type="presParOf" srcId="{1C358DB0-26C8-42A9-A5FE-98437778A452}" destId="{BA42D6C2-438E-43F5-9FA9-E154161A942D}" srcOrd="0" destOrd="0" presId="urn:microsoft.com/office/officeart/2018/2/layout/IconVerticalSolidList"/>
    <dgm:cxn modelId="{AAE8AFDF-BBA4-4E2D-9CA2-B24253906E10}" type="presParOf" srcId="{1C358DB0-26C8-42A9-A5FE-98437778A452}" destId="{604CCC2F-F322-49ED-B2CA-4E4D11AA83BE}" srcOrd="1" destOrd="0" presId="urn:microsoft.com/office/officeart/2018/2/layout/IconVerticalSolidList"/>
    <dgm:cxn modelId="{C2F46781-1026-49FA-BD77-7970C455FFF0}" type="presParOf" srcId="{1C358DB0-26C8-42A9-A5FE-98437778A452}" destId="{AEBB45F1-B47B-42E7-85B0-E3A3EFA2FFAD}" srcOrd="2" destOrd="0" presId="urn:microsoft.com/office/officeart/2018/2/layout/IconVerticalSolidList"/>
    <dgm:cxn modelId="{C9B23428-9C9E-47D1-B013-2191AED04896}" type="presParOf" srcId="{1C358DB0-26C8-42A9-A5FE-98437778A452}" destId="{09FFAAAF-7BE7-4490-BDB6-6F4E8F598114}" srcOrd="3" destOrd="0" presId="urn:microsoft.com/office/officeart/2018/2/layout/IconVerticalSolidList"/>
    <dgm:cxn modelId="{D4C8800A-6DD4-4196-9A83-79D44B7D53FC}" type="presParOf" srcId="{E9B66D6E-B066-4D95-B8A4-403A6A290553}" destId="{9415364C-AB9F-402C-BB29-40A6B2D92918}" srcOrd="5" destOrd="0" presId="urn:microsoft.com/office/officeart/2018/2/layout/IconVerticalSolidList"/>
    <dgm:cxn modelId="{8033D2CC-D6E5-403D-BB1D-9365DC411FB9}" type="presParOf" srcId="{E9B66D6E-B066-4D95-B8A4-403A6A290553}" destId="{800664E6-00B2-4633-A988-9587C035EFE7}" srcOrd="6" destOrd="0" presId="urn:microsoft.com/office/officeart/2018/2/layout/IconVerticalSolidList"/>
    <dgm:cxn modelId="{AFE4D789-C46E-4137-8FCB-EC9184BC2EBF}" type="presParOf" srcId="{800664E6-00B2-4633-A988-9587C035EFE7}" destId="{4F4D62AB-B4EF-4E6D-A7A7-AC94950B956B}" srcOrd="0" destOrd="0" presId="urn:microsoft.com/office/officeart/2018/2/layout/IconVerticalSolidList"/>
    <dgm:cxn modelId="{982D0079-A828-4A06-9524-C68B5A5AE211}" type="presParOf" srcId="{800664E6-00B2-4633-A988-9587C035EFE7}" destId="{4FE66B77-F046-441D-98FC-AB109168D96E}" srcOrd="1" destOrd="0" presId="urn:microsoft.com/office/officeart/2018/2/layout/IconVerticalSolidList"/>
    <dgm:cxn modelId="{CBC39867-5654-4582-BAE4-31E3E28ECECC}" type="presParOf" srcId="{800664E6-00B2-4633-A988-9587C035EFE7}" destId="{008DDD8D-4C84-41BC-86EA-11E6CBA6D431}" srcOrd="2" destOrd="0" presId="urn:microsoft.com/office/officeart/2018/2/layout/IconVerticalSolidList"/>
    <dgm:cxn modelId="{BA647818-C2BD-49CB-B230-736473718514}" type="presParOf" srcId="{800664E6-00B2-4633-A988-9587C035EFE7}" destId="{3590A8CD-4624-4887-8776-39E3C590776C}" srcOrd="3" destOrd="0" presId="urn:microsoft.com/office/officeart/2018/2/layout/IconVerticalSolidList"/>
    <dgm:cxn modelId="{A76F782C-23B6-47E8-BF7E-73228241DFF3}" type="presParOf" srcId="{E9B66D6E-B066-4D95-B8A4-403A6A290553}" destId="{49023E6B-14CC-4962-ADE3-A8C48C70FCBF}" srcOrd="7" destOrd="0" presId="urn:microsoft.com/office/officeart/2018/2/layout/IconVerticalSolidList"/>
    <dgm:cxn modelId="{F8E8BF61-F90A-4CD2-BFFD-B888F23D11D8}" type="presParOf" srcId="{E9B66D6E-B066-4D95-B8A4-403A6A290553}" destId="{8009E9E9-93AF-4A7E-A0C2-5CDA3EBD877C}" srcOrd="8" destOrd="0" presId="urn:microsoft.com/office/officeart/2018/2/layout/IconVerticalSolidList"/>
    <dgm:cxn modelId="{9AA3632E-E717-4013-B96E-641F209C15FF}" type="presParOf" srcId="{8009E9E9-93AF-4A7E-A0C2-5CDA3EBD877C}" destId="{CBF1A2E3-A1B0-4710-B323-EE4CBB59AFD7}" srcOrd="0" destOrd="0" presId="urn:microsoft.com/office/officeart/2018/2/layout/IconVerticalSolidList"/>
    <dgm:cxn modelId="{EE5AC195-2D80-43A4-89DE-FDFF2169D155}" type="presParOf" srcId="{8009E9E9-93AF-4A7E-A0C2-5CDA3EBD877C}" destId="{4D5F51B0-003E-4AD4-AC19-2C4FFC79DADB}" srcOrd="1" destOrd="0" presId="urn:microsoft.com/office/officeart/2018/2/layout/IconVerticalSolidList"/>
    <dgm:cxn modelId="{776F1A12-18B2-435F-9A4A-3D7EF6F62A10}" type="presParOf" srcId="{8009E9E9-93AF-4A7E-A0C2-5CDA3EBD877C}" destId="{84162BC7-D783-4459-8D8D-63B299E58390}" srcOrd="2" destOrd="0" presId="urn:microsoft.com/office/officeart/2018/2/layout/IconVerticalSolidList"/>
    <dgm:cxn modelId="{A3893389-2B33-4834-ADAA-78F050D53BF5}" type="presParOf" srcId="{8009E9E9-93AF-4A7E-A0C2-5CDA3EBD877C}" destId="{BA840D3A-3925-426A-B963-821C0E0A81B1}" srcOrd="3" destOrd="0" presId="urn:microsoft.com/office/officeart/2018/2/layout/IconVerticalSolidList"/>
    <dgm:cxn modelId="{481F9E97-29A6-47D3-98D5-A205FA62E9B6}" type="presParOf" srcId="{E9B66D6E-B066-4D95-B8A4-403A6A290553}" destId="{2A54492E-657C-45D8-8770-3ADED0999DFF}" srcOrd="9" destOrd="0" presId="urn:microsoft.com/office/officeart/2018/2/layout/IconVerticalSolidList"/>
    <dgm:cxn modelId="{D03F02C4-9091-421F-85D7-74B82E0D47D0}" type="presParOf" srcId="{E9B66D6E-B066-4D95-B8A4-403A6A290553}" destId="{9FA3362D-9A20-402D-8665-DAB583D57616}" srcOrd="10" destOrd="0" presId="urn:microsoft.com/office/officeart/2018/2/layout/IconVerticalSolidList"/>
    <dgm:cxn modelId="{81622364-10E2-4583-B1E1-5347F885C956}" type="presParOf" srcId="{9FA3362D-9A20-402D-8665-DAB583D57616}" destId="{52702DAB-4663-4B15-8E2F-A4645FD8380C}" srcOrd="0" destOrd="0" presId="urn:microsoft.com/office/officeart/2018/2/layout/IconVerticalSolidList"/>
    <dgm:cxn modelId="{0F645B84-09BA-4CE2-88D7-77E688ADD9CE}" type="presParOf" srcId="{9FA3362D-9A20-402D-8665-DAB583D57616}" destId="{42B00754-6293-4D2F-A63E-008AE3826990}" srcOrd="1" destOrd="0" presId="urn:microsoft.com/office/officeart/2018/2/layout/IconVerticalSolidList"/>
    <dgm:cxn modelId="{813ECF15-E67E-433D-9D22-3C66DE5AB009}" type="presParOf" srcId="{9FA3362D-9A20-402D-8665-DAB583D57616}" destId="{47176651-E65F-48B5-B123-EEC065BCCF1B}" srcOrd="2" destOrd="0" presId="urn:microsoft.com/office/officeart/2018/2/layout/IconVerticalSolidList"/>
    <dgm:cxn modelId="{DCD72DFD-1C0F-4DE7-AAC0-F51FB1846BE5}" type="presParOf" srcId="{9FA3362D-9A20-402D-8665-DAB583D57616}" destId="{2E972C4C-A0A5-4C68-A4EE-FAA27C165B2B}" srcOrd="3" destOrd="0" presId="urn:microsoft.com/office/officeart/2018/2/layout/IconVerticalSolidList"/>
    <dgm:cxn modelId="{1C65AD1D-6C8D-4EA2-85A8-87DA5DBF5386}" type="presParOf" srcId="{E9B66D6E-B066-4D95-B8A4-403A6A290553}" destId="{6BC3D17B-8C01-4510-91CB-32240B851992}" srcOrd="11" destOrd="0" presId="urn:microsoft.com/office/officeart/2018/2/layout/IconVerticalSolidList"/>
    <dgm:cxn modelId="{3C856624-BBA1-4957-9160-5D0CC6C3CF5D}" type="presParOf" srcId="{E9B66D6E-B066-4D95-B8A4-403A6A290553}" destId="{96B28C88-C1A1-4762-B442-AADD353B4F1A}" srcOrd="12" destOrd="0" presId="urn:microsoft.com/office/officeart/2018/2/layout/IconVerticalSolidList"/>
    <dgm:cxn modelId="{5C1022B0-9FEC-4C15-B1D8-454C1D28F641}" type="presParOf" srcId="{96B28C88-C1A1-4762-B442-AADD353B4F1A}" destId="{A4E691D6-031C-4A2E-B7A2-78190B607A06}" srcOrd="0" destOrd="0" presId="urn:microsoft.com/office/officeart/2018/2/layout/IconVerticalSolidList"/>
    <dgm:cxn modelId="{5B178F21-8940-4CA6-A066-270215F592AB}" type="presParOf" srcId="{96B28C88-C1A1-4762-B442-AADD353B4F1A}" destId="{658281A4-5E4D-4AB8-9875-0C7E67BFFC68}" srcOrd="1" destOrd="0" presId="urn:microsoft.com/office/officeart/2018/2/layout/IconVerticalSolidList"/>
    <dgm:cxn modelId="{CC903B1C-BFBD-4E59-9AD7-8C6D9D4D7683}" type="presParOf" srcId="{96B28C88-C1A1-4762-B442-AADD353B4F1A}" destId="{CA2F0F74-E411-42F2-9833-B95BA048F250}" srcOrd="2" destOrd="0" presId="urn:microsoft.com/office/officeart/2018/2/layout/IconVerticalSolidList"/>
    <dgm:cxn modelId="{871EBFFC-B292-4C3A-A0AE-6D66AF6A9B93}" type="presParOf" srcId="{96B28C88-C1A1-4762-B442-AADD353B4F1A}" destId="{E3E0C26D-28E0-467D-95B0-111F8B103E00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020E41FE-83EE-4CBE-8D8C-08D6DC7C377C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DCF2C516-F093-4BF6-81AF-EB63944756E4}">
      <dgm:prSet phldr="0"/>
      <dgm:spPr/>
      <dgm:t>
        <a:bodyPr/>
        <a:lstStyle/>
        <a:p>
          <a:pPr>
            <a:lnSpc>
              <a:spcPct val="100000"/>
            </a:lnSpc>
          </a:pPr>
          <a:r>
            <a:rPr lang="en-US" dirty="0">
              <a:latin typeface="Georgia Pro Semibold"/>
            </a:rPr>
            <a:t>Are there new competitors?</a:t>
          </a:r>
          <a:endParaRPr lang="en-US" dirty="0"/>
        </a:p>
      </dgm:t>
    </dgm:pt>
    <dgm:pt modelId="{465B2A8F-330D-4DA1-8DAA-82CEC0278B99}" type="parTrans" cxnId="{2F8BCF29-9EFB-429D-9991-BE8636121A6F}">
      <dgm:prSet/>
      <dgm:spPr/>
    </dgm:pt>
    <dgm:pt modelId="{139E0D52-E314-49C1-B929-963BF28F4D82}" type="sibTrans" cxnId="{2F8BCF29-9EFB-429D-9991-BE8636121A6F}">
      <dgm:prSet/>
      <dgm:spPr/>
    </dgm:pt>
    <dgm:pt modelId="{7976D933-E7FA-4AB9-B663-4DCD950B89CD}">
      <dgm:prSet phldr="0"/>
      <dgm:spPr/>
      <dgm:t>
        <a:bodyPr/>
        <a:lstStyle/>
        <a:p>
          <a:pPr>
            <a:lnSpc>
              <a:spcPct val="100000"/>
            </a:lnSpc>
          </a:pPr>
          <a:r>
            <a:rPr lang="en-US" dirty="0">
              <a:latin typeface="Georgia Pro Semibold"/>
            </a:rPr>
            <a:t>Is our target market shrinking?</a:t>
          </a:r>
        </a:p>
      </dgm:t>
    </dgm:pt>
    <dgm:pt modelId="{28C1FA09-1E7D-40E2-84D2-C10529D08A43}" type="parTrans" cxnId="{AF4A2315-D79F-4F8B-A93B-6AB1DCE7D0A4}">
      <dgm:prSet/>
      <dgm:spPr/>
    </dgm:pt>
    <dgm:pt modelId="{F110CBC2-7A60-4A5F-A571-27B279998C82}" type="sibTrans" cxnId="{AF4A2315-D79F-4F8B-A93B-6AB1DCE7D0A4}">
      <dgm:prSet/>
      <dgm:spPr/>
    </dgm:pt>
    <dgm:pt modelId="{36A3C2C5-40D4-403C-A79D-D310A761E9FA}">
      <dgm:prSet phldr="0"/>
      <dgm:spPr/>
      <dgm:t>
        <a:bodyPr/>
        <a:lstStyle/>
        <a:p>
          <a:pPr>
            <a:lnSpc>
              <a:spcPct val="100000"/>
            </a:lnSpc>
          </a:pPr>
          <a:r>
            <a:rPr lang="en-US" dirty="0">
              <a:latin typeface="Georgia Pro Semibold"/>
            </a:rPr>
            <a:t>Could any indirect competitor become direct?</a:t>
          </a:r>
        </a:p>
      </dgm:t>
    </dgm:pt>
    <dgm:pt modelId="{98417311-3286-481A-BC6F-A5BEA9FE882E}" type="parTrans" cxnId="{38963C04-B28B-4D00-8C6F-C20A9963DD72}">
      <dgm:prSet/>
      <dgm:spPr/>
    </dgm:pt>
    <dgm:pt modelId="{09474178-D085-4A5B-90E6-34481854535C}" type="sibTrans" cxnId="{38963C04-B28B-4D00-8C6F-C20A9963DD72}">
      <dgm:prSet/>
      <dgm:spPr/>
    </dgm:pt>
    <dgm:pt modelId="{D07882A0-DBF0-4912-9A20-27E7DC3FD473}">
      <dgm:prSet phldr="0"/>
      <dgm:spPr/>
      <dgm:t>
        <a:bodyPr/>
        <a:lstStyle/>
        <a:p>
          <a:pPr>
            <a:lnSpc>
              <a:spcPct val="100000"/>
            </a:lnSpc>
          </a:pPr>
          <a:r>
            <a:rPr lang="en-US" dirty="0">
              <a:latin typeface="Georgia Pro Semibold"/>
            </a:rPr>
            <a:t>Environment trend that could work against us?</a:t>
          </a:r>
        </a:p>
      </dgm:t>
    </dgm:pt>
    <dgm:pt modelId="{07AE996E-0249-440B-953F-D855EF9406BA}" type="parTrans" cxnId="{2169D7A4-3CC1-423F-92A9-3BEAD1C8C88C}">
      <dgm:prSet/>
      <dgm:spPr/>
    </dgm:pt>
    <dgm:pt modelId="{32A5E326-C699-4D8D-9BE8-A97873A607B4}" type="sibTrans" cxnId="{2169D7A4-3CC1-423F-92A9-3BEAD1C8C88C}">
      <dgm:prSet/>
      <dgm:spPr/>
    </dgm:pt>
    <dgm:pt modelId="{777ECE40-723F-4D32-90F0-144256D1CF6B}">
      <dgm:prSet phldr="0"/>
      <dgm:spPr/>
      <dgm:t>
        <a:bodyPr/>
        <a:lstStyle/>
        <a:p>
          <a:pPr rtl="0">
            <a:lnSpc>
              <a:spcPct val="100000"/>
            </a:lnSpc>
          </a:pPr>
          <a:r>
            <a:rPr lang="en-US" dirty="0">
              <a:latin typeface="Georgia Pro Semibold"/>
            </a:rPr>
            <a:t>Any new technology that could work against us?</a:t>
          </a:r>
        </a:p>
      </dgm:t>
    </dgm:pt>
    <dgm:pt modelId="{6B91C1F2-B48B-4E82-902B-66B4DD43AB3E}" type="parTrans" cxnId="{C1D4AD50-AB57-476C-8C87-598EED8F12DA}">
      <dgm:prSet/>
      <dgm:spPr/>
    </dgm:pt>
    <dgm:pt modelId="{CDEA9F6F-31F5-4F7B-BD84-4F3013D6B2D6}" type="sibTrans" cxnId="{C1D4AD50-AB57-476C-8C87-598EED8F12DA}">
      <dgm:prSet/>
      <dgm:spPr/>
    </dgm:pt>
    <dgm:pt modelId="{E9B66D6E-B066-4D95-B8A4-403A6A290553}" type="pres">
      <dgm:prSet presAssocID="{020E41FE-83EE-4CBE-8D8C-08D6DC7C377C}" presName="root" presStyleCnt="0">
        <dgm:presLayoutVars>
          <dgm:dir/>
          <dgm:resizeHandles val="exact"/>
        </dgm:presLayoutVars>
      </dgm:prSet>
      <dgm:spPr/>
    </dgm:pt>
    <dgm:pt modelId="{96B28C88-C1A1-4762-B442-AADD353B4F1A}" type="pres">
      <dgm:prSet presAssocID="{DCF2C516-F093-4BF6-81AF-EB63944756E4}" presName="compNode" presStyleCnt="0"/>
      <dgm:spPr/>
    </dgm:pt>
    <dgm:pt modelId="{A4E691D6-031C-4A2E-B7A2-78190B607A06}" type="pres">
      <dgm:prSet presAssocID="{DCF2C516-F093-4BF6-81AF-EB63944756E4}" presName="bgRect" presStyleLbl="bgShp" presStyleIdx="0" presStyleCnt="5"/>
      <dgm:spPr/>
    </dgm:pt>
    <dgm:pt modelId="{658281A4-5E4D-4AB8-9875-0C7E67BFFC68}" type="pres">
      <dgm:prSet presAssocID="{DCF2C516-F093-4BF6-81AF-EB63944756E4}" presName="iconRect" presStyleLbl="node1" presStyleIdx="0" presStyleCnt="5"/>
      <dgm:spPr/>
    </dgm:pt>
    <dgm:pt modelId="{CA2F0F74-E411-42F2-9833-B95BA048F250}" type="pres">
      <dgm:prSet presAssocID="{DCF2C516-F093-4BF6-81AF-EB63944756E4}" presName="spaceRect" presStyleCnt="0"/>
      <dgm:spPr/>
    </dgm:pt>
    <dgm:pt modelId="{E3E0C26D-28E0-467D-95B0-111F8B103E00}" type="pres">
      <dgm:prSet presAssocID="{DCF2C516-F093-4BF6-81AF-EB63944756E4}" presName="parTx" presStyleLbl="revTx" presStyleIdx="0" presStyleCnt="5">
        <dgm:presLayoutVars>
          <dgm:chMax val="0"/>
          <dgm:chPref val="0"/>
        </dgm:presLayoutVars>
      </dgm:prSet>
      <dgm:spPr/>
    </dgm:pt>
    <dgm:pt modelId="{2A9895C6-0DAF-4CAF-AF6B-7EDFB080F32E}" type="pres">
      <dgm:prSet presAssocID="{139E0D52-E314-49C1-B929-963BF28F4D82}" presName="sibTrans" presStyleCnt="0"/>
      <dgm:spPr/>
    </dgm:pt>
    <dgm:pt modelId="{79A010A7-39F0-4031-92B7-A00132C31B9A}" type="pres">
      <dgm:prSet presAssocID="{7976D933-E7FA-4AB9-B663-4DCD950B89CD}" presName="compNode" presStyleCnt="0"/>
      <dgm:spPr/>
    </dgm:pt>
    <dgm:pt modelId="{3F2AACD6-76FC-417E-B037-DA53AA247747}" type="pres">
      <dgm:prSet presAssocID="{7976D933-E7FA-4AB9-B663-4DCD950B89CD}" presName="bgRect" presStyleLbl="bgShp" presStyleIdx="1" presStyleCnt="5"/>
      <dgm:spPr/>
    </dgm:pt>
    <dgm:pt modelId="{2CF91D2C-6486-45E9-A8D5-5BD9F601AB52}" type="pres">
      <dgm:prSet presAssocID="{7976D933-E7FA-4AB9-B663-4DCD950B89CD}" presName="iconRect" presStyleLbl="node1" presStyleIdx="1" presStyleCnt="5"/>
      <dgm:spPr/>
    </dgm:pt>
    <dgm:pt modelId="{3FF7DA4C-7B90-4D29-B0A0-0921292C2CB6}" type="pres">
      <dgm:prSet presAssocID="{7976D933-E7FA-4AB9-B663-4DCD950B89CD}" presName="spaceRect" presStyleCnt="0"/>
      <dgm:spPr/>
    </dgm:pt>
    <dgm:pt modelId="{2C7E4DC1-3972-4B48-AA47-93FC5E52629E}" type="pres">
      <dgm:prSet presAssocID="{7976D933-E7FA-4AB9-B663-4DCD950B89CD}" presName="parTx" presStyleLbl="revTx" presStyleIdx="1" presStyleCnt="5">
        <dgm:presLayoutVars>
          <dgm:chMax val="0"/>
          <dgm:chPref val="0"/>
        </dgm:presLayoutVars>
      </dgm:prSet>
      <dgm:spPr/>
    </dgm:pt>
    <dgm:pt modelId="{0B359740-854B-4F66-A2FD-2C931A95B9B5}" type="pres">
      <dgm:prSet presAssocID="{F110CBC2-7A60-4A5F-A571-27B279998C82}" presName="sibTrans" presStyleCnt="0"/>
      <dgm:spPr/>
    </dgm:pt>
    <dgm:pt modelId="{4A998B2C-B30A-4A9D-894D-07792E064198}" type="pres">
      <dgm:prSet presAssocID="{36A3C2C5-40D4-403C-A79D-D310A761E9FA}" presName="compNode" presStyleCnt="0"/>
      <dgm:spPr/>
    </dgm:pt>
    <dgm:pt modelId="{ADA64E81-DEC2-48CD-ABF5-0CE901236BB2}" type="pres">
      <dgm:prSet presAssocID="{36A3C2C5-40D4-403C-A79D-D310A761E9FA}" presName="bgRect" presStyleLbl="bgShp" presStyleIdx="2" presStyleCnt="5"/>
      <dgm:spPr/>
    </dgm:pt>
    <dgm:pt modelId="{9B673BC7-0A06-4D50-9FB4-21FD5650EE80}" type="pres">
      <dgm:prSet presAssocID="{36A3C2C5-40D4-403C-A79D-D310A761E9FA}" presName="iconRect" presStyleLbl="node1" presStyleIdx="2" presStyleCnt="5"/>
      <dgm:spPr/>
    </dgm:pt>
    <dgm:pt modelId="{CE22D792-118F-44AC-8F83-576ACC310848}" type="pres">
      <dgm:prSet presAssocID="{36A3C2C5-40D4-403C-A79D-D310A761E9FA}" presName="spaceRect" presStyleCnt="0"/>
      <dgm:spPr/>
    </dgm:pt>
    <dgm:pt modelId="{5B4836A5-F6A1-4292-BDE3-1ABEE7853AC8}" type="pres">
      <dgm:prSet presAssocID="{36A3C2C5-40D4-403C-A79D-D310A761E9FA}" presName="parTx" presStyleLbl="revTx" presStyleIdx="2" presStyleCnt="5">
        <dgm:presLayoutVars>
          <dgm:chMax val="0"/>
          <dgm:chPref val="0"/>
        </dgm:presLayoutVars>
      </dgm:prSet>
      <dgm:spPr/>
    </dgm:pt>
    <dgm:pt modelId="{8146EB51-07C4-4750-B0C7-6FDC0E5D447D}" type="pres">
      <dgm:prSet presAssocID="{09474178-D085-4A5B-90E6-34481854535C}" presName="sibTrans" presStyleCnt="0"/>
      <dgm:spPr/>
    </dgm:pt>
    <dgm:pt modelId="{6445CBCE-29F6-4BE2-B9CF-1201CBA65578}" type="pres">
      <dgm:prSet presAssocID="{D07882A0-DBF0-4912-9A20-27E7DC3FD473}" presName="compNode" presStyleCnt="0"/>
      <dgm:spPr/>
    </dgm:pt>
    <dgm:pt modelId="{B266777E-1A9D-4058-B5D6-BD5F6AEF9F89}" type="pres">
      <dgm:prSet presAssocID="{D07882A0-DBF0-4912-9A20-27E7DC3FD473}" presName="bgRect" presStyleLbl="bgShp" presStyleIdx="3" presStyleCnt="5"/>
      <dgm:spPr/>
    </dgm:pt>
    <dgm:pt modelId="{BAB740D1-A100-497E-9314-C4B14A12C3CB}" type="pres">
      <dgm:prSet presAssocID="{D07882A0-DBF0-4912-9A20-27E7DC3FD473}" presName="iconRect" presStyleLbl="node1" presStyleIdx="3" presStyleCnt="5"/>
      <dgm:spPr/>
    </dgm:pt>
    <dgm:pt modelId="{09B76DB4-B292-4B61-8AD6-06229D23977C}" type="pres">
      <dgm:prSet presAssocID="{D07882A0-DBF0-4912-9A20-27E7DC3FD473}" presName="spaceRect" presStyleCnt="0"/>
      <dgm:spPr/>
    </dgm:pt>
    <dgm:pt modelId="{F08ADF0B-15DE-4849-959D-77F047B90318}" type="pres">
      <dgm:prSet presAssocID="{D07882A0-DBF0-4912-9A20-27E7DC3FD473}" presName="parTx" presStyleLbl="revTx" presStyleIdx="3" presStyleCnt="5">
        <dgm:presLayoutVars>
          <dgm:chMax val="0"/>
          <dgm:chPref val="0"/>
        </dgm:presLayoutVars>
      </dgm:prSet>
      <dgm:spPr/>
    </dgm:pt>
    <dgm:pt modelId="{00E9DF04-78AD-4A1A-A991-2D57881F0450}" type="pres">
      <dgm:prSet presAssocID="{32A5E326-C699-4D8D-9BE8-A97873A607B4}" presName="sibTrans" presStyleCnt="0"/>
      <dgm:spPr/>
    </dgm:pt>
    <dgm:pt modelId="{C2A04984-7D4D-480C-B67D-CDEA510EFA56}" type="pres">
      <dgm:prSet presAssocID="{777ECE40-723F-4D32-90F0-144256D1CF6B}" presName="compNode" presStyleCnt="0"/>
      <dgm:spPr/>
    </dgm:pt>
    <dgm:pt modelId="{1E043987-DD17-45B5-8CC7-0C2F94DDFC71}" type="pres">
      <dgm:prSet presAssocID="{777ECE40-723F-4D32-90F0-144256D1CF6B}" presName="bgRect" presStyleLbl="bgShp" presStyleIdx="4" presStyleCnt="5"/>
      <dgm:spPr/>
    </dgm:pt>
    <dgm:pt modelId="{88BC330B-2034-4361-A48F-C42990E5F39D}" type="pres">
      <dgm:prSet presAssocID="{777ECE40-723F-4D32-90F0-144256D1CF6B}" presName="iconRect" presStyleLbl="node1" presStyleIdx="4" presStyleCnt="5"/>
      <dgm:spPr/>
    </dgm:pt>
    <dgm:pt modelId="{AF0D7A00-85ED-4977-B795-9AEDF01EF20B}" type="pres">
      <dgm:prSet presAssocID="{777ECE40-723F-4D32-90F0-144256D1CF6B}" presName="spaceRect" presStyleCnt="0"/>
      <dgm:spPr/>
    </dgm:pt>
    <dgm:pt modelId="{1C632555-678B-4022-840A-B644B60DC163}" type="pres">
      <dgm:prSet presAssocID="{777ECE40-723F-4D32-90F0-144256D1CF6B}" presName="parTx" presStyleLbl="revTx" presStyleIdx="4" presStyleCnt="5">
        <dgm:presLayoutVars>
          <dgm:chMax val="0"/>
          <dgm:chPref val="0"/>
        </dgm:presLayoutVars>
      </dgm:prSet>
      <dgm:spPr/>
    </dgm:pt>
  </dgm:ptLst>
  <dgm:cxnLst>
    <dgm:cxn modelId="{AF8AA800-4389-4188-B194-A7DBA939BBC2}" type="presOf" srcId="{DCF2C516-F093-4BF6-81AF-EB63944756E4}" destId="{E3E0C26D-28E0-467D-95B0-111F8B103E00}" srcOrd="0" destOrd="0" presId="urn:microsoft.com/office/officeart/2018/2/layout/IconVerticalSolidList"/>
    <dgm:cxn modelId="{38963C04-B28B-4D00-8C6F-C20A9963DD72}" srcId="{020E41FE-83EE-4CBE-8D8C-08D6DC7C377C}" destId="{36A3C2C5-40D4-403C-A79D-D310A761E9FA}" srcOrd="2" destOrd="0" parTransId="{98417311-3286-481A-BC6F-A5BEA9FE882E}" sibTransId="{09474178-D085-4A5B-90E6-34481854535C}"/>
    <dgm:cxn modelId="{AF4A2315-D79F-4F8B-A93B-6AB1DCE7D0A4}" srcId="{020E41FE-83EE-4CBE-8D8C-08D6DC7C377C}" destId="{7976D933-E7FA-4AB9-B663-4DCD950B89CD}" srcOrd="1" destOrd="0" parTransId="{28C1FA09-1E7D-40E2-84D2-C10529D08A43}" sibTransId="{F110CBC2-7A60-4A5F-A571-27B279998C82}"/>
    <dgm:cxn modelId="{F9902225-1533-4B6D-A7A8-A274454FD2E5}" type="presOf" srcId="{020E41FE-83EE-4CBE-8D8C-08D6DC7C377C}" destId="{E9B66D6E-B066-4D95-B8A4-403A6A290553}" srcOrd="0" destOrd="0" presId="urn:microsoft.com/office/officeart/2018/2/layout/IconVerticalSolidList"/>
    <dgm:cxn modelId="{2F8BCF29-9EFB-429D-9991-BE8636121A6F}" srcId="{020E41FE-83EE-4CBE-8D8C-08D6DC7C377C}" destId="{DCF2C516-F093-4BF6-81AF-EB63944756E4}" srcOrd="0" destOrd="0" parTransId="{465B2A8F-330D-4DA1-8DAA-82CEC0278B99}" sibTransId="{139E0D52-E314-49C1-B929-963BF28F4D82}"/>
    <dgm:cxn modelId="{97764230-D21E-4F08-8D13-554D54C74767}" type="presOf" srcId="{777ECE40-723F-4D32-90F0-144256D1CF6B}" destId="{1C632555-678B-4022-840A-B644B60DC163}" srcOrd="0" destOrd="0" presId="urn:microsoft.com/office/officeart/2018/2/layout/IconVerticalSolidList"/>
    <dgm:cxn modelId="{AB59B437-51E7-4BDF-B601-E70952B1FE3D}" type="presOf" srcId="{D07882A0-DBF0-4912-9A20-27E7DC3FD473}" destId="{F08ADF0B-15DE-4849-959D-77F047B90318}" srcOrd="0" destOrd="0" presId="urn:microsoft.com/office/officeart/2018/2/layout/IconVerticalSolidList"/>
    <dgm:cxn modelId="{5B88D060-2981-4618-93EC-BB45689029CB}" type="presOf" srcId="{7976D933-E7FA-4AB9-B663-4DCD950B89CD}" destId="{2C7E4DC1-3972-4B48-AA47-93FC5E52629E}" srcOrd="0" destOrd="0" presId="urn:microsoft.com/office/officeart/2018/2/layout/IconVerticalSolidList"/>
    <dgm:cxn modelId="{C1D4AD50-AB57-476C-8C87-598EED8F12DA}" srcId="{020E41FE-83EE-4CBE-8D8C-08D6DC7C377C}" destId="{777ECE40-723F-4D32-90F0-144256D1CF6B}" srcOrd="4" destOrd="0" parTransId="{6B91C1F2-B48B-4E82-902B-66B4DD43AB3E}" sibTransId="{CDEA9F6F-31F5-4F7B-BD84-4F3013D6B2D6}"/>
    <dgm:cxn modelId="{2169D7A4-3CC1-423F-92A9-3BEAD1C8C88C}" srcId="{020E41FE-83EE-4CBE-8D8C-08D6DC7C377C}" destId="{D07882A0-DBF0-4912-9A20-27E7DC3FD473}" srcOrd="3" destOrd="0" parTransId="{07AE996E-0249-440B-953F-D855EF9406BA}" sibTransId="{32A5E326-C699-4D8D-9BE8-A97873A607B4}"/>
    <dgm:cxn modelId="{6B3977D2-3BCD-460D-82DC-DE511F59EC43}" type="presOf" srcId="{36A3C2C5-40D4-403C-A79D-D310A761E9FA}" destId="{5B4836A5-F6A1-4292-BDE3-1ABEE7853AC8}" srcOrd="0" destOrd="0" presId="urn:microsoft.com/office/officeart/2018/2/layout/IconVerticalSolidList"/>
    <dgm:cxn modelId="{FA6E0BA6-68F4-4B27-8A84-E59AE8E30CE3}" type="presParOf" srcId="{E9B66D6E-B066-4D95-B8A4-403A6A290553}" destId="{96B28C88-C1A1-4762-B442-AADD353B4F1A}" srcOrd="0" destOrd="0" presId="urn:microsoft.com/office/officeart/2018/2/layout/IconVerticalSolidList"/>
    <dgm:cxn modelId="{F3D57CB9-3159-41D1-B560-8C4361B1E77C}" type="presParOf" srcId="{96B28C88-C1A1-4762-B442-AADD353B4F1A}" destId="{A4E691D6-031C-4A2E-B7A2-78190B607A06}" srcOrd="0" destOrd="0" presId="urn:microsoft.com/office/officeart/2018/2/layout/IconVerticalSolidList"/>
    <dgm:cxn modelId="{B60B279C-4A57-42B1-A41E-2FCD3334E6BF}" type="presParOf" srcId="{96B28C88-C1A1-4762-B442-AADD353B4F1A}" destId="{658281A4-5E4D-4AB8-9875-0C7E67BFFC68}" srcOrd="1" destOrd="0" presId="urn:microsoft.com/office/officeart/2018/2/layout/IconVerticalSolidList"/>
    <dgm:cxn modelId="{495186E9-15DE-4E44-8422-0E783176F105}" type="presParOf" srcId="{96B28C88-C1A1-4762-B442-AADD353B4F1A}" destId="{CA2F0F74-E411-42F2-9833-B95BA048F250}" srcOrd="2" destOrd="0" presId="urn:microsoft.com/office/officeart/2018/2/layout/IconVerticalSolidList"/>
    <dgm:cxn modelId="{A8BE6BD1-CBFC-4325-B406-62E40710B244}" type="presParOf" srcId="{96B28C88-C1A1-4762-B442-AADD353B4F1A}" destId="{E3E0C26D-28E0-467D-95B0-111F8B103E00}" srcOrd="3" destOrd="0" presId="urn:microsoft.com/office/officeart/2018/2/layout/IconVerticalSolidList"/>
    <dgm:cxn modelId="{97F11870-2B38-404E-AFE1-608D0B79D48B}" type="presParOf" srcId="{E9B66D6E-B066-4D95-B8A4-403A6A290553}" destId="{2A9895C6-0DAF-4CAF-AF6B-7EDFB080F32E}" srcOrd="1" destOrd="0" presId="urn:microsoft.com/office/officeart/2018/2/layout/IconVerticalSolidList"/>
    <dgm:cxn modelId="{35B0EAA7-E222-4489-ABEE-4ED2440A75A1}" type="presParOf" srcId="{E9B66D6E-B066-4D95-B8A4-403A6A290553}" destId="{79A010A7-39F0-4031-92B7-A00132C31B9A}" srcOrd="2" destOrd="0" presId="urn:microsoft.com/office/officeart/2018/2/layout/IconVerticalSolidList"/>
    <dgm:cxn modelId="{156A8127-4500-4CE4-9B42-044C06CD47CE}" type="presParOf" srcId="{79A010A7-39F0-4031-92B7-A00132C31B9A}" destId="{3F2AACD6-76FC-417E-B037-DA53AA247747}" srcOrd="0" destOrd="0" presId="urn:microsoft.com/office/officeart/2018/2/layout/IconVerticalSolidList"/>
    <dgm:cxn modelId="{3CF24D8F-C807-4A05-9B67-9C29F0A487D2}" type="presParOf" srcId="{79A010A7-39F0-4031-92B7-A00132C31B9A}" destId="{2CF91D2C-6486-45E9-A8D5-5BD9F601AB52}" srcOrd="1" destOrd="0" presId="urn:microsoft.com/office/officeart/2018/2/layout/IconVerticalSolidList"/>
    <dgm:cxn modelId="{F194E5F8-AB0A-418F-90E1-128379B86BDF}" type="presParOf" srcId="{79A010A7-39F0-4031-92B7-A00132C31B9A}" destId="{3FF7DA4C-7B90-4D29-B0A0-0921292C2CB6}" srcOrd="2" destOrd="0" presId="urn:microsoft.com/office/officeart/2018/2/layout/IconVerticalSolidList"/>
    <dgm:cxn modelId="{F5B82A04-4BD4-499D-B06E-E8F8CCB77BEC}" type="presParOf" srcId="{79A010A7-39F0-4031-92B7-A00132C31B9A}" destId="{2C7E4DC1-3972-4B48-AA47-93FC5E52629E}" srcOrd="3" destOrd="0" presId="urn:microsoft.com/office/officeart/2018/2/layout/IconVerticalSolidList"/>
    <dgm:cxn modelId="{195B9725-AC17-4873-876D-32AF2F171B1F}" type="presParOf" srcId="{E9B66D6E-B066-4D95-B8A4-403A6A290553}" destId="{0B359740-854B-4F66-A2FD-2C931A95B9B5}" srcOrd="3" destOrd="0" presId="urn:microsoft.com/office/officeart/2018/2/layout/IconVerticalSolidList"/>
    <dgm:cxn modelId="{2B7B1CDF-A174-4E05-ABD3-2CDE2A253F27}" type="presParOf" srcId="{E9B66D6E-B066-4D95-B8A4-403A6A290553}" destId="{4A998B2C-B30A-4A9D-894D-07792E064198}" srcOrd="4" destOrd="0" presId="urn:microsoft.com/office/officeart/2018/2/layout/IconVerticalSolidList"/>
    <dgm:cxn modelId="{C628B911-D658-4808-8BA8-7C390F235F48}" type="presParOf" srcId="{4A998B2C-B30A-4A9D-894D-07792E064198}" destId="{ADA64E81-DEC2-48CD-ABF5-0CE901236BB2}" srcOrd="0" destOrd="0" presId="urn:microsoft.com/office/officeart/2018/2/layout/IconVerticalSolidList"/>
    <dgm:cxn modelId="{B19B4CC7-9E8C-4353-A542-61305149BC51}" type="presParOf" srcId="{4A998B2C-B30A-4A9D-894D-07792E064198}" destId="{9B673BC7-0A06-4D50-9FB4-21FD5650EE80}" srcOrd="1" destOrd="0" presId="urn:microsoft.com/office/officeart/2018/2/layout/IconVerticalSolidList"/>
    <dgm:cxn modelId="{B15FEC99-4950-448F-A41C-33BF954F3B09}" type="presParOf" srcId="{4A998B2C-B30A-4A9D-894D-07792E064198}" destId="{CE22D792-118F-44AC-8F83-576ACC310848}" srcOrd="2" destOrd="0" presId="urn:microsoft.com/office/officeart/2018/2/layout/IconVerticalSolidList"/>
    <dgm:cxn modelId="{14FDC1D0-D520-4307-B85A-D01139716FBD}" type="presParOf" srcId="{4A998B2C-B30A-4A9D-894D-07792E064198}" destId="{5B4836A5-F6A1-4292-BDE3-1ABEE7853AC8}" srcOrd="3" destOrd="0" presId="urn:microsoft.com/office/officeart/2018/2/layout/IconVerticalSolidList"/>
    <dgm:cxn modelId="{24CAAE3A-8D2E-43E8-9670-9332ED4B73FC}" type="presParOf" srcId="{E9B66D6E-B066-4D95-B8A4-403A6A290553}" destId="{8146EB51-07C4-4750-B0C7-6FDC0E5D447D}" srcOrd="5" destOrd="0" presId="urn:microsoft.com/office/officeart/2018/2/layout/IconVerticalSolidList"/>
    <dgm:cxn modelId="{EC98F2A4-933F-4112-B652-63EA1A10F420}" type="presParOf" srcId="{E9B66D6E-B066-4D95-B8A4-403A6A290553}" destId="{6445CBCE-29F6-4BE2-B9CF-1201CBA65578}" srcOrd="6" destOrd="0" presId="urn:microsoft.com/office/officeart/2018/2/layout/IconVerticalSolidList"/>
    <dgm:cxn modelId="{3FB268C1-56B4-42EB-940B-40A7FE5D4C2C}" type="presParOf" srcId="{6445CBCE-29F6-4BE2-B9CF-1201CBA65578}" destId="{B266777E-1A9D-4058-B5D6-BD5F6AEF9F89}" srcOrd="0" destOrd="0" presId="urn:microsoft.com/office/officeart/2018/2/layout/IconVerticalSolidList"/>
    <dgm:cxn modelId="{7FA67C5F-055E-494A-B354-A1CBFDF0CF3C}" type="presParOf" srcId="{6445CBCE-29F6-4BE2-B9CF-1201CBA65578}" destId="{BAB740D1-A100-497E-9314-C4B14A12C3CB}" srcOrd="1" destOrd="0" presId="urn:microsoft.com/office/officeart/2018/2/layout/IconVerticalSolidList"/>
    <dgm:cxn modelId="{4517C3F0-4F42-4248-B864-46C1ADA3722F}" type="presParOf" srcId="{6445CBCE-29F6-4BE2-B9CF-1201CBA65578}" destId="{09B76DB4-B292-4B61-8AD6-06229D23977C}" srcOrd="2" destOrd="0" presId="urn:microsoft.com/office/officeart/2018/2/layout/IconVerticalSolidList"/>
    <dgm:cxn modelId="{D7DFB284-8E9E-46F7-9573-20E305EC5E4A}" type="presParOf" srcId="{6445CBCE-29F6-4BE2-B9CF-1201CBA65578}" destId="{F08ADF0B-15DE-4849-959D-77F047B90318}" srcOrd="3" destOrd="0" presId="urn:microsoft.com/office/officeart/2018/2/layout/IconVerticalSolidList"/>
    <dgm:cxn modelId="{E3501A1E-5606-47F7-9787-C6F422934FDB}" type="presParOf" srcId="{E9B66D6E-B066-4D95-B8A4-403A6A290553}" destId="{00E9DF04-78AD-4A1A-A991-2D57881F0450}" srcOrd="7" destOrd="0" presId="urn:microsoft.com/office/officeart/2018/2/layout/IconVerticalSolidList"/>
    <dgm:cxn modelId="{09931267-99E7-4334-BE3B-8EB1BDD3EBC0}" type="presParOf" srcId="{E9B66D6E-B066-4D95-B8A4-403A6A290553}" destId="{C2A04984-7D4D-480C-B67D-CDEA510EFA56}" srcOrd="8" destOrd="0" presId="urn:microsoft.com/office/officeart/2018/2/layout/IconVerticalSolidList"/>
    <dgm:cxn modelId="{2D1FBF22-E9B7-4818-AEB0-CB5E78F5C07F}" type="presParOf" srcId="{C2A04984-7D4D-480C-B67D-CDEA510EFA56}" destId="{1E043987-DD17-45B5-8CC7-0C2F94DDFC71}" srcOrd="0" destOrd="0" presId="urn:microsoft.com/office/officeart/2018/2/layout/IconVerticalSolidList"/>
    <dgm:cxn modelId="{1F14E36C-F78D-4674-9316-1012027AAA45}" type="presParOf" srcId="{C2A04984-7D4D-480C-B67D-CDEA510EFA56}" destId="{88BC330B-2034-4361-A48F-C42990E5F39D}" srcOrd="1" destOrd="0" presId="urn:microsoft.com/office/officeart/2018/2/layout/IconVerticalSolidList"/>
    <dgm:cxn modelId="{8BC29FDD-A589-47B5-ADF3-616E05BDD971}" type="presParOf" srcId="{C2A04984-7D4D-480C-B67D-CDEA510EFA56}" destId="{AF0D7A00-85ED-4977-B795-9AEDF01EF20B}" srcOrd="2" destOrd="0" presId="urn:microsoft.com/office/officeart/2018/2/layout/IconVerticalSolidList"/>
    <dgm:cxn modelId="{94D8B25F-6C7F-476B-8E6C-EDAB7431B806}" type="presParOf" srcId="{C2A04984-7D4D-480C-B67D-CDEA510EFA56}" destId="{1C632555-678B-4022-840A-B644B60DC163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E005780C-2886-4220-ABDE-FB2A8EC0EA38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4632DF83-87BD-4BCA-AEF7-45E7083E7713}">
      <dgm:prSet/>
      <dgm:spPr/>
      <dgm:t>
        <a:bodyPr/>
        <a:lstStyle/>
        <a:p>
          <a:r>
            <a:rPr lang="en-US" dirty="0"/>
            <a:t>This framework is credited to Barney (Barney, 1995). </a:t>
          </a:r>
        </a:p>
      </dgm:t>
    </dgm:pt>
    <dgm:pt modelId="{F4154696-0E15-4D8A-B995-5DDD3FAD6593}" type="parTrans" cxnId="{DD84F250-9902-4ED5-9423-1F11BCC7FA94}">
      <dgm:prSet/>
      <dgm:spPr/>
      <dgm:t>
        <a:bodyPr/>
        <a:lstStyle/>
        <a:p>
          <a:endParaRPr lang="en-US"/>
        </a:p>
      </dgm:t>
    </dgm:pt>
    <dgm:pt modelId="{E036EC54-45B9-4762-8589-4220828F2FBC}" type="sibTrans" cxnId="{DD84F250-9902-4ED5-9423-1F11BCC7FA94}">
      <dgm:prSet/>
      <dgm:spPr/>
      <dgm:t>
        <a:bodyPr/>
        <a:lstStyle/>
        <a:p>
          <a:endParaRPr lang="en-US"/>
        </a:p>
      </dgm:t>
    </dgm:pt>
    <dgm:pt modelId="{E0B8E4C7-C8AB-42DA-8BDC-026C5DBF960E}">
      <dgm:prSet/>
      <dgm:spPr/>
      <dgm:t>
        <a:bodyPr/>
        <a:lstStyle/>
        <a:p>
          <a:r>
            <a:rPr lang="en-US" dirty="0"/>
            <a:t>He was addressing the qualities that a resource must possess to be a source of sustainable competitive advantage </a:t>
          </a:r>
        </a:p>
      </dgm:t>
    </dgm:pt>
    <dgm:pt modelId="{D5FCE7D8-9B57-40DE-A38F-0144665B5770}" type="parTrans" cxnId="{250227FE-680E-4E84-8602-3D59F4B30F96}">
      <dgm:prSet/>
      <dgm:spPr/>
      <dgm:t>
        <a:bodyPr/>
        <a:lstStyle/>
        <a:p>
          <a:endParaRPr lang="en-US"/>
        </a:p>
      </dgm:t>
    </dgm:pt>
    <dgm:pt modelId="{B4F7F70B-FBD0-4481-9B46-0F9C5E3590EB}" type="sibTrans" cxnId="{250227FE-680E-4E84-8602-3D59F4B30F96}">
      <dgm:prSet/>
      <dgm:spPr/>
      <dgm:t>
        <a:bodyPr/>
        <a:lstStyle/>
        <a:p>
          <a:endParaRPr lang="en-US"/>
        </a:p>
      </dgm:t>
    </dgm:pt>
    <dgm:pt modelId="{A4808615-41BB-4E70-B86C-690DB18AD867}">
      <dgm:prSet/>
      <dgm:spPr/>
      <dgm:t>
        <a:bodyPr/>
        <a:lstStyle/>
        <a:p>
          <a:r>
            <a:rPr lang="en-US" dirty="0"/>
            <a:t>The framework evaluates their potential to create and sustain a competitive advantage </a:t>
          </a:r>
        </a:p>
      </dgm:t>
    </dgm:pt>
    <dgm:pt modelId="{BD9BC28E-A2A0-4FC7-A71A-31BA49CB63D1}" type="parTrans" cxnId="{7D610431-2E39-4687-8626-422D3D2B80A0}">
      <dgm:prSet/>
      <dgm:spPr/>
      <dgm:t>
        <a:bodyPr/>
        <a:lstStyle/>
        <a:p>
          <a:endParaRPr lang="en-US"/>
        </a:p>
      </dgm:t>
    </dgm:pt>
    <dgm:pt modelId="{753C6C4C-911B-414A-8999-79B042ECED7E}" type="sibTrans" cxnId="{7D610431-2E39-4687-8626-422D3D2B80A0}">
      <dgm:prSet/>
      <dgm:spPr/>
      <dgm:t>
        <a:bodyPr/>
        <a:lstStyle/>
        <a:p>
          <a:endParaRPr lang="en-US"/>
        </a:p>
      </dgm:t>
    </dgm:pt>
    <dgm:pt modelId="{FB867C0F-DCAD-4C6D-BF0A-E0862CF1E0E4}">
      <dgm:prSet/>
      <dgm:spPr/>
      <dgm:t>
        <a:bodyPr/>
        <a:lstStyle/>
        <a:p>
          <a:r>
            <a:rPr lang="en-US" dirty="0"/>
            <a:t>He proposed four attributes that are key </a:t>
          </a:r>
        </a:p>
      </dgm:t>
    </dgm:pt>
    <dgm:pt modelId="{33B1F826-75EF-4632-B846-B50D2726501C}" type="parTrans" cxnId="{A7524407-39EC-4CD0-9644-901123EB0B2A}">
      <dgm:prSet/>
      <dgm:spPr/>
      <dgm:t>
        <a:bodyPr/>
        <a:lstStyle/>
        <a:p>
          <a:endParaRPr lang="en-US"/>
        </a:p>
      </dgm:t>
    </dgm:pt>
    <dgm:pt modelId="{10FE7E28-A156-436D-9F12-6C804E8082F3}" type="sibTrans" cxnId="{A7524407-39EC-4CD0-9644-901123EB0B2A}">
      <dgm:prSet/>
      <dgm:spPr/>
      <dgm:t>
        <a:bodyPr/>
        <a:lstStyle/>
        <a:p>
          <a:endParaRPr lang="en-US"/>
        </a:p>
      </dgm:t>
    </dgm:pt>
    <dgm:pt modelId="{4744F5FE-803D-4004-B938-E080ADA91C00}" type="pres">
      <dgm:prSet presAssocID="{E005780C-2886-4220-ABDE-FB2A8EC0EA38}" presName="root" presStyleCnt="0">
        <dgm:presLayoutVars>
          <dgm:dir/>
          <dgm:resizeHandles val="exact"/>
        </dgm:presLayoutVars>
      </dgm:prSet>
      <dgm:spPr/>
    </dgm:pt>
    <dgm:pt modelId="{17136371-1B96-49FE-8679-51C3A3E71CF4}" type="pres">
      <dgm:prSet presAssocID="{4632DF83-87BD-4BCA-AEF7-45E7083E7713}" presName="compNode" presStyleCnt="0"/>
      <dgm:spPr/>
    </dgm:pt>
    <dgm:pt modelId="{F805131C-3CF7-4EAA-80AF-3F10B6494CCD}" type="pres">
      <dgm:prSet presAssocID="{4632DF83-87BD-4BCA-AEF7-45E7083E7713}" presName="bgRect" presStyleLbl="bgShp" presStyleIdx="0" presStyleCnt="4"/>
      <dgm:spPr/>
    </dgm:pt>
    <dgm:pt modelId="{FB9CE3F3-2359-4130-97DB-C8C89D78C430}" type="pres">
      <dgm:prSet presAssocID="{4632DF83-87BD-4BCA-AEF7-45E7083E7713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anda"/>
        </a:ext>
      </dgm:extLst>
    </dgm:pt>
    <dgm:pt modelId="{333DE4A0-DCEF-4B97-9555-494C05D13F45}" type="pres">
      <dgm:prSet presAssocID="{4632DF83-87BD-4BCA-AEF7-45E7083E7713}" presName="spaceRect" presStyleCnt="0"/>
      <dgm:spPr/>
    </dgm:pt>
    <dgm:pt modelId="{05E69E9C-F89D-4FCF-AFC3-4A5F6CBE6F29}" type="pres">
      <dgm:prSet presAssocID="{4632DF83-87BD-4BCA-AEF7-45E7083E7713}" presName="parTx" presStyleLbl="revTx" presStyleIdx="0" presStyleCnt="4">
        <dgm:presLayoutVars>
          <dgm:chMax val="0"/>
          <dgm:chPref val="0"/>
        </dgm:presLayoutVars>
      </dgm:prSet>
      <dgm:spPr/>
    </dgm:pt>
    <dgm:pt modelId="{09374BCD-B62E-4B58-8AC9-B11F7279BEFD}" type="pres">
      <dgm:prSet presAssocID="{E036EC54-45B9-4762-8589-4220828F2FBC}" presName="sibTrans" presStyleCnt="0"/>
      <dgm:spPr/>
    </dgm:pt>
    <dgm:pt modelId="{D2C68CA2-5BDE-4C78-AD03-4F89F93A5D8C}" type="pres">
      <dgm:prSet presAssocID="{E0B8E4C7-C8AB-42DA-8BDC-026C5DBF960E}" presName="compNode" presStyleCnt="0"/>
      <dgm:spPr/>
    </dgm:pt>
    <dgm:pt modelId="{5A54B4B3-C0AB-4313-8D77-973D8BB10BF7}" type="pres">
      <dgm:prSet presAssocID="{E0B8E4C7-C8AB-42DA-8BDC-026C5DBF960E}" presName="bgRect" presStyleLbl="bgShp" presStyleIdx="1" presStyleCnt="4"/>
      <dgm:spPr/>
    </dgm:pt>
    <dgm:pt modelId="{F7827A1D-8027-4106-AFF1-06EA5CBE2707}" type="pres">
      <dgm:prSet presAssocID="{E0B8E4C7-C8AB-42DA-8BDC-026C5DBF960E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siness Growth"/>
        </a:ext>
      </dgm:extLst>
    </dgm:pt>
    <dgm:pt modelId="{0BB4A1EA-C9A4-4310-B6FF-0F14D4836E4F}" type="pres">
      <dgm:prSet presAssocID="{E0B8E4C7-C8AB-42DA-8BDC-026C5DBF960E}" presName="spaceRect" presStyleCnt="0"/>
      <dgm:spPr/>
    </dgm:pt>
    <dgm:pt modelId="{E8334F8E-AA83-47C6-B22A-633960960CD7}" type="pres">
      <dgm:prSet presAssocID="{E0B8E4C7-C8AB-42DA-8BDC-026C5DBF960E}" presName="parTx" presStyleLbl="revTx" presStyleIdx="1" presStyleCnt="4">
        <dgm:presLayoutVars>
          <dgm:chMax val="0"/>
          <dgm:chPref val="0"/>
        </dgm:presLayoutVars>
      </dgm:prSet>
      <dgm:spPr/>
    </dgm:pt>
    <dgm:pt modelId="{9EF9C833-BD9E-4F40-A947-578552F54F4C}" type="pres">
      <dgm:prSet presAssocID="{B4F7F70B-FBD0-4481-9B46-0F9C5E3590EB}" presName="sibTrans" presStyleCnt="0"/>
      <dgm:spPr/>
    </dgm:pt>
    <dgm:pt modelId="{19D23A91-F6EC-4CD2-A2F0-955E5605A22A}" type="pres">
      <dgm:prSet presAssocID="{A4808615-41BB-4E70-B86C-690DB18AD867}" presName="compNode" presStyleCnt="0"/>
      <dgm:spPr/>
    </dgm:pt>
    <dgm:pt modelId="{4EF274B6-2CFB-4E7F-9E38-A06E3F78FED0}" type="pres">
      <dgm:prSet presAssocID="{A4808615-41BB-4E70-B86C-690DB18AD867}" presName="bgRect" presStyleLbl="bgShp" presStyleIdx="2" presStyleCnt="4"/>
      <dgm:spPr/>
    </dgm:pt>
    <dgm:pt modelId="{207C99D4-2127-4CCC-8CD3-9D63E8854EC4}" type="pres">
      <dgm:prSet presAssocID="{A4808615-41BB-4E70-B86C-690DB18AD867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llseye"/>
        </a:ext>
      </dgm:extLst>
    </dgm:pt>
    <dgm:pt modelId="{AE3FFCB3-F906-4679-8EDC-AB072C7331DA}" type="pres">
      <dgm:prSet presAssocID="{A4808615-41BB-4E70-B86C-690DB18AD867}" presName="spaceRect" presStyleCnt="0"/>
      <dgm:spPr/>
    </dgm:pt>
    <dgm:pt modelId="{A6459617-C16C-4E21-9253-F957EBF1AB7C}" type="pres">
      <dgm:prSet presAssocID="{A4808615-41BB-4E70-B86C-690DB18AD867}" presName="parTx" presStyleLbl="revTx" presStyleIdx="2" presStyleCnt="4">
        <dgm:presLayoutVars>
          <dgm:chMax val="0"/>
          <dgm:chPref val="0"/>
        </dgm:presLayoutVars>
      </dgm:prSet>
      <dgm:spPr/>
    </dgm:pt>
    <dgm:pt modelId="{D9792EE5-0D55-4757-88E3-B61778CD11E0}" type="pres">
      <dgm:prSet presAssocID="{753C6C4C-911B-414A-8999-79B042ECED7E}" presName="sibTrans" presStyleCnt="0"/>
      <dgm:spPr/>
    </dgm:pt>
    <dgm:pt modelId="{E4642DA7-0AB1-4700-AA39-B3471267E09E}" type="pres">
      <dgm:prSet presAssocID="{FB867C0F-DCAD-4C6D-BF0A-E0862CF1E0E4}" presName="compNode" presStyleCnt="0"/>
      <dgm:spPr/>
    </dgm:pt>
    <dgm:pt modelId="{7F9D3D02-646F-4474-9FFD-EEA6BB1C63ED}" type="pres">
      <dgm:prSet presAssocID="{FB867C0F-DCAD-4C6D-BF0A-E0862CF1E0E4}" presName="bgRect" presStyleLbl="bgShp" presStyleIdx="3" presStyleCnt="4"/>
      <dgm:spPr/>
    </dgm:pt>
    <dgm:pt modelId="{03D8B897-DA3C-4F30-9965-6CD51A499534}" type="pres">
      <dgm:prSet presAssocID="{FB867C0F-DCAD-4C6D-BF0A-E0862CF1E0E4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Key"/>
        </a:ext>
      </dgm:extLst>
    </dgm:pt>
    <dgm:pt modelId="{608BE999-0D03-4316-9B5C-EFB195800888}" type="pres">
      <dgm:prSet presAssocID="{FB867C0F-DCAD-4C6D-BF0A-E0862CF1E0E4}" presName="spaceRect" presStyleCnt="0"/>
      <dgm:spPr/>
    </dgm:pt>
    <dgm:pt modelId="{07333A79-F1A2-4472-8CC6-E913B3C80B68}" type="pres">
      <dgm:prSet presAssocID="{FB867C0F-DCAD-4C6D-BF0A-E0862CF1E0E4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A7524407-39EC-4CD0-9644-901123EB0B2A}" srcId="{E005780C-2886-4220-ABDE-FB2A8EC0EA38}" destId="{FB867C0F-DCAD-4C6D-BF0A-E0862CF1E0E4}" srcOrd="3" destOrd="0" parTransId="{33B1F826-75EF-4632-B846-B50D2726501C}" sibTransId="{10FE7E28-A156-436D-9F12-6C804E8082F3}"/>
    <dgm:cxn modelId="{7D610431-2E39-4687-8626-422D3D2B80A0}" srcId="{E005780C-2886-4220-ABDE-FB2A8EC0EA38}" destId="{A4808615-41BB-4E70-B86C-690DB18AD867}" srcOrd="2" destOrd="0" parTransId="{BD9BC28E-A2A0-4FC7-A71A-31BA49CB63D1}" sibTransId="{753C6C4C-911B-414A-8999-79B042ECED7E}"/>
    <dgm:cxn modelId="{D1A86B3A-D1EA-41F3-B534-343A438B8CA4}" type="presOf" srcId="{FB867C0F-DCAD-4C6D-BF0A-E0862CF1E0E4}" destId="{07333A79-F1A2-4472-8CC6-E913B3C80B68}" srcOrd="0" destOrd="0" presId="urn:microsoft.com/office/officeart/2018/2/layout/IconVerticalSolidList"/>
    <dgm:cxn modelId="{DD84F250-9902-4ED5-9423-1F11BCC7FA94}" srcId="{E005780C-2886-4220-ABDE-FB2A8EC0EA38}" destId="{4632DF83-87BD-4BCA-AEF7-45E7083E7713}" srcOrd="0" destOrd="0" parTransId="{F4154696-0E15-4D8A-B995-5DDD3FAD6593}" sibTransId="{E036EC54-45B9-4762-8589-4220828F2FBC}"/>
    <dgm:cxn modelId="{B709AB81-4423-4606-A7A4-5077D6E3EA1C}" type="presOf" srcId="{E0B8E4C7-C8AB-42DA-8BDC-026C5DBF960E}" destId="{E8334F8E-AA83-47C6-B22A-633960960CD7}" srcOrd="0" destOrd="0" presId="urn:microsoft.com/office/officeart/2018/2/layout/IconVerticalSolidList"/>
    <dgm:cxn modelId="{B4627AA1-2508-46D3-818E-4639B8DA3761}" type="presOf" srcId="{A4808615-41BB-4E70-B86C-690DB18AD867}" destId="{A6459617-C16C-4E21-9253-F957EBF1AB7C}" srcOrd="0" destOrd="0" presId="urn:microsoft.com/office/officeart/2018/2/layout/IconVerticalSolidList"/>
    <dgm:cxn modelId="{6C109AA5-0258-4D69-B2FD-BE98F5853366}" type="presOf" srcId="{E005780C-2886-4220-ABDE-FB2A8EC0EA38}" destId="{4744F5FE-803D-4004-B938-E080ADA91C00}" srcOrd="0" destOrd="0" presId="urn:microsoft.com/office/officeart/2018/2/layout/IconVerticalSolidList"/>
    <dgm:cxn modelId="{5378CFB4-6046-402B-8F85-864890296D87}" type="presOf" srcId="{4632DF83-87BD-4BCA-AEF7-45E7083E7713}" destId="{05E69E9C-F89D-4FCF-AFC3-4A5F6CBE6F29}" srcOrd="0" destOrd="0" presId="urn:microsoft.com/office/officeart/2018/2/layout/IconVerticalSolidList"/>
    <dgm:cxn modelId="{250227FE-680E-4E84-8602-3D59F4B30F96}" srcId="{E005780C-2886-4220-ABDE-FB2A8EC0EA38}" destId="{E0B8E4C7-C8AB-42DA-8BDC-026C5DBF960E}" srcOrd="1" destOrd="0" parTransId="{D5FCE7D8-9B57-40DE-A38F-0144665B5770}" sibTransId="{B4F7F70B-FBD0-4481-9B46-0F9C5E3590EB}"/>
    <dgm:cxn modelId="{90E41F23-A47D-4C13-971D-8E008D667DB5}" type="presParOf" srcId="{4744F5FE-803D-4004-B938-E080ADA91C00}" destId="{17136371-1B96-49FE-8679-51C3A3E71CF4}" srcOrd="0" destOrd="0" presId="urn:microsoft.com/office/officeart/2018/2/layout/IconVerticalSolidList"/>
    <dgm:cxn modelId="{9AC4ED34-0C8C-4C5F-B38F-7B7098C65F26}" type="presParOf" srcId="{17136371-1B96-49FE-8679-51C3A3E71CF4}" destId="{F805131C-3CF7-4EAA-80AF-3F10B6494CCD}" srcOrd="0" destOrd="0" presId="urn:microsoft.com/office/officeart/2018/2/layout/IconVerticalSolidList"/>
    <dgm:cxn modelId="{16C7F15B-3F78-4DB9-A6C8-B73804A407F6}" type="presParOf" srcId="{17136371-1B96-49FE-8679-51C3A3E71CF4}" destId="{FB9CE3F3-2359-4130-97DB-C8C89D78C430}" srcOrd="1" destOrd="0" presId="urn:microsoft.com/office/officeart/2018/2/layout/IconVerticalSolidList"/>
    <dgm:cxn modelId="{12FA5F7B-4981-416B-8D65-0DB921C4E47C}" type="presParOf" srcId="{17136371-1B96-49FE-8679-51C3A3E71CF4}" destId="{333DE4A0-DCEF-4B97-9555-494C05D13F45}" srcOrd="2" destOrd="0" presId="urn:microsoft.com/office/officeart/2018/2/layout/IconVerticalSolidList"/>
    <dgm:cxn modelId="{AC65D143-89E6-441B-91F1-AE9938009957}" type="presParOf" srcId="{17136371-1B96-49FE-8679-51C3A3E71CF4}" destId="{05E69E9C-F89D-4FCF-AFC3-4A5F6CBE6F29}" srcOrd="3" destOrd="0" presId="urn:microsoft.com/office/officeart/2018/2/layout/IconVerticalSolidList"/>
    <dgm:cxn modelId="{74AD3BEB-B922-4140-A483-FD545CD80D1B}" type="presParOf" srcId="{4744F5FE-803D-4004-B938-E080ADA91C00}" destId="{09374BCD-B62E-4B58-8AC9-B11F7279BEFD}" srcOrd="1" destOrd="0" presId="urn:microsoft.com/office/officeart/2018/2/layout/IconVerticalSolidList"/>
    <dgm:cxn modelId="{EFCF750D-5ABD-4681-ACBF-6C2135DAFAF1}" type="presParOf" srcId="{4744F5FE-803D-4004-B938-E080ADA91C00}" destId="{D2C68CA2-5BDE-4C78-AD03-4F89F93A5D8C}" srcOrd="2" destOrd="0" presId="urn:microsoft.com/office/officeart/2018/2/layout/IconVerticalSolidList"/>
    <dgm:cxn modelId="{CC5D959E-D869-45F0-BE0B-147E8EC5796D}" type="presParOf" srcId="{D2C68CA2-5BDE-4C78-AD03-4F89F93A5D8C}" destId="{5A54B4B3-C0AB-4313-8D77-973D8BB10BF7}" srcOrd="0" destOrd="0" presId="urn:microsoft.com/office/officeart/2018/2/layout/IconVerticalSolidList"/>
    <dgm:cxn modelId="{E1268E69-721E-4F71-A864-88BE449C0132}" type="presParOf" srcId="{D2C68CA2-5BDE-4C78-AD03-4F89F93A5D8C}" destId="{F7827A1D-8027-4106-AFF1-06EA5CBE2707}" srcOrd="1" destOrd="0" presId="urn:microsoft.com/office/officeart/2018/2/layout/IconVerticalSolidList"/>
    <dgm:cxn modelId="{3BD79F47-B424-4DD3-A33B-A1DD270E9F52}" type="presParOf" srcId="{D2C68CA2-5BDE-4C78-AD03-4F89F93A5D8C}" destId="{0BB4A1EA-C9A4-4310-B6FF-0F14D4836E4F}" srcOrd="2" destOrd="0" presId="urn:microsoft.com/office/officeart/2018/2/layout/IconVerticalSolidList"/>
    <dgm:cxn modelId="{1E27F352-DC23-4BE8-BC92-0A127FB62C39}" type="presParOf" srcId="{D2C68CA2-5BDE-4C78-AD03-4F89F93A5D8C}" destId="{E8334F8E-AA83-47C6-B22A-633960960CD7}" srcOrd="3" destOrd="0" presId="urn:microsoft.com/office/officeart/2018/2/layout/IconVerticalSolidList"/>
    <dgm:cxn modelId="{D43F33EE-BC1E-4266-A828-782A29D3B854}" type="presParOf" srcId="{4744F5FE-803D-4004-B938-E080ADA91C00}" destId="{9EF9C833-BD9E-4F40-A947-578552F54F4C}" srcOrd="3" destOrd="0" presId="urn:microsoft.com/office/officeart/2018/2/layout/IconVerticalSolidList"/>
    <dgm:cxn modelId="{5B3C1E80-A0F7-43E7-A8C9-08DB10C50942}" type="presParOf" srcId="{4744F5FE-803D-4004-B938-E080ADA91C00}" destId="{19D23A91-F6EC-4CD2-A2F0-955E5605A22A}" srcOrd="4" destOrd="0" presId="urn:microsoft.com/office/officeart/2018/2/layout/IconVerticalSolidList"/>
    <dgm:cxn modelId="{BC3137A7-3F44-4EAD-B1D6-5CB220E91882}" type="presParOf" srcId="{19D23A91-F6EC-4CD2-A2F0-955E5605A22A}" destId="{4EF274B6-2CFB-4E7F-9E38-A06E3F78FED0}" srcOrd="0" destOrd="0" presId="urn:microsoft.com/office/officeart/2018/2/layout/IconVerticalSolidList"/>
    <dgm:cxn modelId="{F6FF2C26-C060-460B-BC11-89C6DEF34B91}" type="presParOf" srcId="{19D23A91-F6EC-4CD2-A2F0-955E5605A22A}" destId="{207C99D4-2127-4CCC-8CD3-9D63E8854EC4}" srcOrd="1" destOrd="0" presId="urn:microsoft.com/office/officeart/2018/2/layout/IconVerticalSolidList"/>
    <dgm:cxn modelId="{950EF0DF-FAE7-4FDF-847A-917B984588BC}" type="presParOf" srcId="{19D23A91-F6EC-4CD2-A2F0-955E5605A22A}" destId="{AE3FFCB3-F906-4679-8EDC-AB072C7331DA}" srcOrd="2" destOrd="0" presId="urn:microsoft.com/office/officeart/2018/2/layout/IconVerticalSolidList"/>
    <dgm:cxn modelId="{C1068A80-77D6-4371-BBF0-C730525E80BF}" type="presParOf" srcId="{19D23A91-F6EC-4CD2-A2F0-955E5605A22A}" destId="{A6459617-C16C-4E21-9253-F957EBF1AB7C}" srcOrd="3" destOrd="0" presId="urn:microsoft.com/office/officeart/2018/2/layout/IconVerticalSolidList"/>
    <dgm:cxn modelId="{AA7D8837-71D8-48E4-A7BB-CEF75B04D9CE}" type="presParOf" srcId="{4744F5FE-803D-4004-B938-E080ADA91C00}" destId="{D9792EE5-0D55-4757-88E3-B61778CD11E0}" srcOrd="5" destOrd="0" presId="urn:microsoft.com/office/officeart/2018/2/layout/IconVerticalSolidList"/>
    <dgm:cxn modelId="{4C9BF131-7C51-42A5-BBFA-DA307EA1A7E3}" type="presParOf" srcId="{4744F5FE-803D-4004-B938-E080ADA91C00}" destId="{E4642DA7-0AB1-4700-AA39-B3471267E09E}" srcOrd="6" destOrd="0" presId="urn:microsoft.com/office/officeart/2018/2/layout/IconVerticalSolidList"/>
    <dgm:cxn modelId="{7CE4C210-61C9-4F09-99C5-35DB96300B82}" type="presParOf" srcId="{E4642DA7-0AB1-4700-AA39-B3471267E09E}" destId="{7F9D3D02-646F-4474-9FFD-EEA6BB1C63ED}" srcOrd="0" destOrd="0" presId="urn:microsoft.com/office/officeart/2018/2/layout/IconVerticalSolidList"/>
    <dgm:cxn modelId="{B2EB7C07-8809-4232-814D-6F929FEF6C4E}" type="presParOf" srcId="{E4642DA7-0AB1-4700-AA39-B3471267E09E}" destId="{03D8B897-DA3C-4F30-9965-6CD51A499534}" srcOrd="1" destOrd="0" presId="urn:microsoft.com/office/officeart/2018/2/layout/IconVerticalSolidList"/>
    <dgm:cxn modelId="{C48524C5-8537-43DE-88D5-05E4AF419468}" type="presParOf" srcId="{E4642DA7-0AB1-4700-AA39-B3471267E09E}" destId="{608BE999-0D03-4316-9B5C-EFB195800888}" srcOrd="2" destOrd="0" presId="urn:microsoft.com/office/officeart/2018/2/layout/IconVerticalSolidList"/>
    <dgm:cxn modelId="{63F073C1-08EE-48DA-97D5-B8E6A18FC5AC}" type="presParOf" srcId="{E4642DA7-0AB1-4700-AA39-B3471267E09E}" destId="{07333A79-F1A2-4472-8CC6-E913B3C80B68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64C815D1-9729-499A-8733-DEE027619714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81738B0E-4584-4530-AEA5-251ACFE01FC4}">
      <dgm:prSet/>
      <dgm:spPr/>
      <dgm:t>
        <a:bodyPr/>
        <a:lstStyle/>
        <a:p>
          <a:r>
            <a:rPr lang="en-US"/>
            <a:t>Is the resource or capability difficult and costly for others/competitors to duplicate or copy? </a:t>
          </a:r>
        </a:p>
      </dgm:t>
    </dgm:pt>
    <dgm:pt modelId="{0E096264-4E4C-411F-AC96-E89B58345F4A}" type="parTrans" cxnId="{6274108F-7AFC-4C8A-920A-1DDB4A5B52D1}">
      <dgm:prSet/>
      <dgm:spPr/>
      <dgm:t>
        <a:bodyPr/>
        <a:lstStyle/>
        <a:p>
          <a:endParaRPr lang="en-US"/>
        </a:p>
      </dgm:t>
    </dgm:pt>
    <dgm:pt modelId="{7AFBB953-9CE4-4FC7-9892-BFA116A5A841}" type="sibTrans" cxnId="{6274108F-7AFC-4C8A-920A-1DDB4A5B52D1}">
      <dgm:prSet/>
      <dgm:spPr/>
      <dgm:t>
        <a:bodyPr/>
        <a:lstStyle/>
        <a:p>
          <a:endParaRPr lang="en-US"/>
        </a:p>
      </dgm:t>
    </dgm:pt>
    <dgm:pt modelId="{69B42F78-66F4-4595-9283-298CD262D2B1}">
      <dgm:prSet/>
      <dgm:spPr/>
      <dgm:t>
        <a:bodyPr/>
        <a:lstStyle/>
        <a:p>
          <a:r>
            <a:rPr lang="en-US"/>
            <a:t>Factors such as patents, complex and opaque processes, historical conditions make a resource difficult to imitate </a:t>
          </a:r>
        </a:p>
      </dgm:t>
    </dgm:pt>
    <dgm:pt modelId="{ECA985A0-222E-4B59-93E5-4A89A2145821}" type="parTrans" cxnId="{0FD0852B-EF9D-4192-B1D8-EA24A10A257B}">
      <dgm:prSet/>
      <dgm:spPr/>
      <dgm:t>
        <a:bodyPr/>
        <a:lstStyle/>
        <a:p>
          <a:endParaRPr lang="en-US"/>
        </a:p>
      </dgm:t>
    </dgm:pt>
    <dgm:pt modelId="{8217838A-BD15-400D-B7BF-A87468D8580D}" type="sibTrans" cxnId="{0FD0852B-EF9D-4192-B1D8-EA24A10A257B}">
      <dgm:prSet/>
      <dgm:spPr/>
      <dgm:t>
        <a:bodyPr/>
        <a:lstStyle/>
        <a:p>
          <a:endParaRPr lang="en-US"/>
        </a:p>
      </dgm:t>
    </dgm:pt>
    <dgm:pt modelId="{58D32AA4-4381-4170-90F7-704BD26A17B2}" type="pres">
      <dgm:prSet presAssocID="{64C815D1-9729-499A-8733-DEE027619714}" presName="root" presStyleCnt="0">
        <dgm:presLayoutVars>
          <dgm:dir/>
          <dgm:resizeHandles val="exact"/>
        </dgm:presLayoutVars>
      </dgm:prSet>
      <dgm:spPr/>
    </dgm:pt>
    <dgm:pt modelId="{C1041503-1088-4A24-92CC-8DC225B8AAFC}" type="pres">
      <dgm:prSet presAssocID="{81738B0E-4584-4530-AEA5-251ACFE01FC4}" presName="compNode" presStyleCnt="0"/>
      <dgm:spPr/>
    </dgm:pt>
    <dgm:pt modelId="{93ABAF87-A2BA-4C17-A687-87080F33F4A3}" type="pres">
      <dgm:prSet presAssocID="{81738B0E-4584-4530-AEA5-251ACFE01FC4}" presName="bgRect" presStyleLbl="bgShp" presStyleIdx="0" presStyleCnt="2"/>
      <dgm:spPr/>
    </dgm:pt>
    <dgm:pt modelId="{C17A8241-15D8-46AA-B01D-6EA7D1D8403F}" type="pres">
      <dgm:prSet presAssocID="{81738B0E-4584-4530-AEA5-251ACFE01FC4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Irritant"/>
        </a:ext>
      </dgm:extLst>
    </dgm:pt>
    <dgm:pt modelId="{AEDD4C59-4D72-46F0-85F2-AE3AD7449DEC}" type="pres">
      <dgm:prSet presAssocID="{81738B0E-4584-4530-AEA5-251ACFE01FC4}" presName="spaceRect" presStyleCnt="0"/>
      <dgm:spPr/>
    </dgm:pt>
    <dgm:pt modelId="{676357F9-80E6-4BB3-A0C9-4C51773E978E}" type="pres">
      <dgm:prSet presAssocID="{81738B0E-4584-4530-AEA5-251ACFE01FC4}" presName="parTx" presStyleLbl="revTx" presStyleIdx="0" presStyleCnt="2">
        <dgm:presLayoutVars>
          <dgm:chMax val="0"/>
          <dgm:chPref val="0"/>
        </dgm:presLayoutVars>
      </dgm:prSet>
      <dgm:spPr/>
    </dgm:pt>
    <dgm:pt modelId="{80B10E82-4983-4EDD-8778-C9C5979CDFE4}" type="pres">
      <dgm:prSet presAssocID="{7AFBB953-9CE4-4FC7-9892-BFA116A5A841}" presName="sibTrans" presStyleCnt="0"/>
      <dgm:spPr/>
    </dgm:pt>
    <dgm:pt modelId="{4463D117-7FAE-4FA1-9798-8FB13B1379EE}" type="pres">
      <dgm:prSet presAssocID="{69B42F78-66F4-4595-9283-298CD262D2B1}" presName="compNode" presStyleCnt="0"/>
      <dgm:spPr/>
    </dgm:pt>
    <dgm:pt modelId="{993C3607-1720-4368-891F-05D1A5540BDB}" type="pres">
      <dgm:prSet presAssocID="{69B42F78-66F4-4595-9283-298CD262D2B1}" presName="bgRect" presStyleLbl="bgShp" presStyleIdx="1" presStyleCnt="2"/>
      <dgm:spPr/>
    </dgm:pt>
    <dgm:pt modelId="{EEFE5AD3-0F7D-40E7-9E6D-F983B878A279}" type="pres">
      <dgm:prSet presAssocID="{69B42F78-66F4-4595-9283-298CD262D2B1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NA"/>
        </a:ext>
      </dgm:extLst>
    </dgm:pt>
    <dgm:pt modelId="{8DE77C9D-6ACB-4702-AA93-714B38B344B1}" type="pres">
      <dgm:prSet presAssocID="{69B42F78-66F4-4595-9283-298CD262D2B1}" presName="spaceRect" presStyleCnt="0"/>
      <dgm:spPr/>
    </dgm:pt>
    <dgm:pt modelId="{EDEF74FC-1EC0-4C75-BE65-1CC3269B0067}" type="pres">
      <dgm:prSet presAssocID="{69B42F78-66F4-4595-9283-298CD262D2B1}" presName="parTx" presStyleLbl="revTx" presStyleIdx="1" presStyleCnt="2">
        <dgm:presLayoutVars>
          <dgm:chMax val="0"/>
          <dgm:chPref val="0"/>
        </dgm:presLayoutVars>
      </dgm:prSet>
      <dgm:spPr/>
    </dgm:pt>
  </dgm:ptLst>
  <dgm:cxnLst>
    <dgm:cxn modelId="{A214DE06-2687-47C1-9BC8-49FAE4C04EFF}" type="presOf" srcId="{64C815D1-9729-499A-8733-DEE027619714}" destId="{58D32AA4-4381-4170-90F7-704BD26A17B2}" srcOrd="0" destOrd="0" presId="urn:microsoft.com/office/officeart/2018/2/layout/IconVerticalSolidList"/>
    <dgm:cxn modelId="{0FD0852B-EF9D-4192-B1D8-EA24A10A257B}" srcId="{64C815D1-9729-499A-8733-DEE027619714}" destId="{69B42F78-66F4-4595-9283-298CD262D2B1}" srcOrd="1" destOrd="0" parTransId="{ECA985A0-222E-4B59-93E5-4A89A2145821}" sibTransId="{8217838A-BD15-400D-B7BF-A87468D8580D}"/>
    <dgm:cxn modelId="{D559D232-8D4F-4620-82FE-C1BF37376E17}" type="presOf" srcId="{69B42F78-66F4-4595-9283-298CD262D2B1}" destId="{EDEF74FC-1EC0-4C75-BE65-1CC3269B0067}" srcOrd="0" destOrd="0" presId="urn:microsoft.com/office/officeart/2018/2/layout/IconVerticalSolidList"/>
    <dgm:cxn modelId="{6274108F-7AFC-4C8A-920A-1DDB4A5B52D1}" srcId="{64C815D1-9729-499A-8733-DEE027619714}" destId="{81738B0E-4584-4530-AEA5-251ACFE01FC4}" srcOrd="0" destOrd="0" parTransId="{0E096264-4E4C-411F-AC96-E89B58345F4A}" sibTransId="{7AFBB953-9CE4-4FC7-9892-BFA116A5A841}"/>
    <dgm:cxn modelId="{907E8BF9-D5DC-4A5A-99C7-14C4DC78B682}" type="presOf" srcId="{81738B0E-4584-4530-AEA5-251ACFE01FC4}" destId="{676357F9-80E6-4BB3-A0C9-4C51773E978E}" srcOrd="0" destOrd="0" presId="urn:microsoft.com/office/officeart/2018/2/layout/IconVerticalSolidList"/>
    <dgm:cxn modelId="{44899A8B-A6AE-4088-AC0A-82C4A503EC28}" type="presParOf" srcId="{58D32AA4-4381-4170-90F7-704BD26A17B2}" destId="{C1041503-1088-4A24-92CC-8DC225B8AAFC}" srcOrd="0" destOrd="0" presId="urn:microsoft.com/office/officeart/2018/2/layout/IconVerticalSolidList"/>
    <dgm:cxn modelId="{DFE7961A-657B-4FF2-9BE3-627F6FBD2669}" type="presParOf" srcId="{C1041503-1088-4A24-92CC-8DC225B8AAFC}" destId="{93ABAF87-A2BA-4C17-A687-87080F33F4A3}" srcOrd="0" destOrd="0" presId="urn:microsoft.com/office/officeart/2018/2/layout/IconVerticalSolidList"/>
    <dgm:cxn modelId="{347BD76A-CDC2-4350-AB7B-12F64BB96912}" type="presParOf" srcId="{C1041503-1088-4A24-92CC-8DC225B8AAFC}" destId="{C17A8241-15D8-46AA-B01D-6EA7D1D8403F}" srcOrd="1" destOrd="0" presId="urn:microsoft.com/office/officeart/2018/2/layout/IconVerticalSolidList"/>
    <dgm:cxn modelId="{AF0A9CFC-FC8A-4F98-AE26-18C90BE6B8F2}" type="presParOf" srcId="{C1041503-1088-4A24-92CC-8DC225B8AAFC}" destId="{AEDD4C59-4D72-46F0-85F2-AE3AD7449DEC}" srcOrd="2" destOrd="0" presId="urn:microsoft.com/office/officeart/2018/2/layout/IconVerticalSolidList"/>
    <dgm:cxn modelId="{0CCD3A13-4B82-4863-A97A-3B0E729C4A15}" type="presParOf" srcId="{C1041503-1088-4A24-92CC-8DC225B8AAFC}" destId="{676357F9-80E6-4BB3-A0C9-4C51773E978E}" srcOrd="3" destOrd="0" presId="urn:microsoft.com/office/officeart/2018/2/layout/IconVerticalSolidList"/>
    <dgm:cxn modelId="{3BB73522-D5FD-4A1A-BE80-DA1D4015A1A7}" type="presParOf" srcId="{58D32AA4-4381-4170-90F7-704BD26A17B2}" destId="{80B10E82-4983-4EDD-8778-C9C5979CDFE4}" srcOrd="1" destOrd="0" presId="urn:microsoft.com/office/officeart/2018/2/layout/IconVerticalSolidList"/>
    <dgm:cxn modelId="{21B35E73-8589-4C87-8B18-5C98F0CD5B92}" type="presParOf" srcId="{58D32AA4-4381-4170-90F7-704BD26A17B2}" destId="{4463D117-7FAE-4FA1-9798-8FB13B1379EE}" srcOrd="2" destOrd="0" presId="urn:microsoft.com/office/officeart/2018/2/layout/IconVerticalSolidList"/>
    <dgm:cxn modelId="{20BCEC55-6827-4433-9D20-7966B7F9D943}" type="presParOf" srcId="{4463D117-7FAE-4FA1-9798-8FB13B1379EE}" destId="{993C3607-1720-4368-891F-05D1A5540BDB}" srcOrd="0" destOrd="0" presId="urn:microsoft.com/office/officeart/2018/2/layout/IconVerticalSolidList"/>
    <dgm:cxn modelId="{0401564C-458B-44C7-B5E5-797EC11D3069}" type="presParOf" srcId="{4463D117-7FAE-4FA1-9798-8FB13B1379EE}" destId="{EEFE5AD3-0F7D-40E7-9E6D-F983B878A279}" srcOrd="1" destOrd="0" presId="urn:microsoft.com/office/officeart/2018/2/layout/IconVerticalSolidList"/>
    <dgm:cxn modelId="{4EBC647F-A151-44D8-B590-A23E74BB7281}" type="presParOf" srcId="{4463D117-7FAE-4FA1-9798-8FB13B1379EE}" destId="{8DE77C9D-6ACB-4702-AA93-714B38B344B1}" srcOrd="2" destOrd="0" presId="urn:microsoft.com/office/officeart/2018/2/layout/IconVerticalSolidList"/>
    <dgm:cxn modelId="{9BA77087-1792-4B16-B06E-FF1F35C9F14B}" type="presParOf" srcId="{4463D117-7FAE-4FA1-9798-8FB13B1379EE}" destId="{EDEF74FC-1EC0-4C75-BE65-1CC3269B0067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A7314C23-59BC-444A-87F2-C2B97E0EF11C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266D6959-D1B0-48D6-B480-18769B55232D}">
      <dgm:prSet/>
      <dgm:spPr/>
      <dgm:t>
        <a:bodyPr/>
        <a:lstStyle/>
        <a:p>
          <a:r>
            <a:rPr lang="en-US"/>
            <a:t>Is the firm organized and ready to capture the value of this rare and difficult to imitate resource? </a:t>
          </a:r>
        </a:p>
      </dgm:t>
    </dgm:pt>
    <dgm:pt modelId="{331F3E8E-5654-4643-BDB3-BD735B057AE3}" type="parTrans" cxnId="{7CA051E3-929B-43DC-ACCC-F074FAA297F5}">
      <dgm:prSet/>
      <dgm:spPr/>
      <dgm:t>
        <a:bodyPr/>
        <a:lstStyle/>
        <a:p>
          <a:endParaRPr lang="en-US"/>
        </a:p>
      </dgm:t>
    </dgm:pt>
    <dgm:pt modelId="{F0B2D17B-3180-47C6-B0B0-1B589F8476F7}" type="sibTrans" cxnId="{7CA051E3-929B-43DC-ACCC-F074FAA297F5}">
      <dgm:prSet/>
      <dgm:spPr/>
      <dgm:t>
        <a:bodyPr/>
        <a:lstStyle/>
        <a:p>
          <a:endParaRPr lang="en-US"/>
        </a:p>
      </dgm:t>
    </dgm:pt>
    <dgm:pt modelId="{888318FB-DD4E-4FC8-A464-4DF263EB0C50}">
      <dgm:prSet/>
      <dgm:spPr/>
      <dgm:t>
        <a:bodyPr/>
        <a:lstStyle/>
        <a:p>
          <a:r>
            <a:rPr lang="en-US"/>
            <a:t>Organization talks about leadership, structures, processes, incentives, and systems </a:t>
          </a:r>
        </a:p>
      </dgm:t>
    </dgm:pt>
    <dgm:pt modelId="{004A6B94-F5EA-4F8E-AB48-5811A7B32359}" type="parTrans" cxnId="{D51868A8-ECEE-49E3-9507-E6D668E92A95}">
      <dgm:prSet/>
      <dgm:spPr/>
      <dgm:t>
        <a:bodyPr/>
        <a:lstStyle/>
        <a:p>
          <a:endParaRPr lang="en-US"/>
        </a:p>
      </dgm:t>
    </dgm:pt>
    <dgm:pt modelId="{6F46E871-493B-425C-B6DB-FA4FF26E5909}" type="sibTrans" cxnId="{D51868A8-ECEE-49E3-9507-E6D668E92A95}">
      <dgm:prSet/>
      <dgm:spPr/>
      <dgm:t>
        <a:bodyPr/>
        <a:lstStyle/>
        <a:p>
          <a:endParaRPr lang="en-US"/>
        </a:p>
      </dgm:t>
    </dgm:pt>
    <dgm:pt modelId="{4C292C5E-9002-4511-ACFF-BD2B0574930E}" type="pres">
      <dgm:prSet presAssocID="{A7314C23-59BC-444A-87F2-C2B97E0EF11C}" presName="root" presStyleCnt="0">
        <dgm:presLayoutVars>
          <dgm:dir/>
          <dgm:resizeHandles val="exact"/>
        </dgm:presLayoutVars>
      </dgm:prSet>
      <dgm:spPr/>
    </dgm:pt>
    <dgm:pt modelId="{5E5D8414-AA1F-4D7A-8FBF-7F63473259FE}" type="pres">
      <dgm:prSet presAssocID="{266D6959-D1B0-48D6-B480-18769B55232D}" presName="compNode" presStyleCnt="0"/>
      <dgm:spPr/>
    </dgm:pt>
    <dgm:pt modelId="{1E83F0B0-A7DE-4A47-BC2D-6D1F86E70445}" type="pres">
      <dgm:prSet presAssocID="{266D6959-D1B0-48D6-B480-18769B55232D}" presName="bgRect" presStyleLbl="bgShp" presStyleIdx="0" presStyleCnt="2"/>
      <dgm:spPr/>
    </dgm:pt>
    <dgm:pt modelId="{7DD02784-DFF2-4234-A168-D8F7C5C7F297}" type="pres">
      <dgm:prSet presAssocID="{266D6959-D1B0-48D6-B480-18769B55232D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Irritant"/>
        </a:ext>
      </dgm:extLst>
    </dgm:pt>
    <dgm:pt modelId="{E1E91262-65D2-4371-88A9-A6010F07BF2E}" type="pres">
      <dgm:prSet presAssocID="{266D6959-D1B0-48D6-B480-18769B55232D}" presName="spaceRect" presStyleCnt="0"/>
      <dgm:spPr/>
    </dgm:pt>
    <dgm:pt modelId="{4E6683B6-41CA-4CC6-B652-E40A6738930F}" type="pres">
      <dgm:prSet presAssocID="{266D6959-D1B0-48D6-B480-18769B55232D}" presName="parTx" presStyleLbl="revTx" presStyleIdx="0" presStyleCnt="2">
        <dgm:presLayoutVars>
          <dgm:chMax val="0"/>
          <dgm:chPref val="0"/>
        </dgm:presLayoutVars>
      </dgm:prSet>
      <dgm:spPr/>
    </dgm:pt>
    <dgm:pt modelId="{E402EF3C-D1FE-4E0D-B1C2-F746FCE04DF0}" type="pres">
      <dgm:prSet presAssocID="{F0B2D17B-3180-47C6-B0B0-1B589F8476F7}" presName="sibTrans" presStyleCnt="0"/>
      <dgm:spPr/>
    </dgm:pt>
    <dgm:pt modelId="{83CC5C85-07FC-432F-9DF7-6541DD020875}" type="pres">
      <dgm:prSet presAssocID="{888318FB-DD4E-4FC8-A464-4DF263EB0C50}" presName="compNode" presStyleCnt="0"/>
      <dgm:spPr/>
    </dgm:pt>
    <dgm:pt modelId="{BC5949E4-55A6-444E-BA6F-7E8796E8E623}" type="pres">
      <dgm:prSet presAssocID="{888318FB-DD4E-4FC8-A464-4DF263EB0C50}" presName="bgRect" presStyleLbl="bgShp" presStyleIdx="1" presStyleCnt="2"/>
      <dgm:spPr/>
    </dgm:pt>
    <dgm:pt modelId="{D03D8805-93F2-4995-9203-D50A4382495F}" type="pres">
      <dgm:prSet presAssocID="{888318FB-DD4E-4FC8-A464-4DF263EB0C50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ranching Diagram"/>
        </a:ext>
      </dgm:extLst>
    </dgm:pt>
    <dgm:pt modelId="{D5A0ED7C-6011-4868-990F-F7B565A4FAF9}" type="pres">
      <dgm:prSet presAssocID="{888318FB-DD4E-4FC8-A464-4DF263EB0C50}" presName="spaceRect" presStyleCnt="0"/>
      <dgm:spPr/>
    </dgm:pt>
    <dgm:pt modelId="{106805A8-1B55-4F36-9A32-BA64F963931B}" type="pres">
      <dgm:prSet presAssocID="{888318FB-DD4E-4FC8-A464-4DF263EB0C50}" presName="parTx" presStyleLbl="revTx" presStyleIdx="1" presStyleCnt="2">
        <dgm:presLayoutVars>
          <dgm:chMax val="0"/>
          <dgm:chPref val="0"/>
        </dgm:presLayoutVars>
      </dgm:prSet>
      <dgm:spPr/>
    </dgm:pt>
  </dgm:ptLst>
  <dgm:cxnLst>
    <dgm:cxn modelId="{4A25B862-1EBB-4F24-965A-E938804A5748}" type="presOf" srcId="{A7314C23-59BC-444A-87F2-C2B97E0EF11C}" destId="{4C292C5E-9002-4511-ACFF-BD2B0574930E}" srcOrd="0" destOrd="0" presId="urn:microsoft.com/office/officeart/2018/2/layout/IconVerticalSolidList"/>
    <dgm:cxn modelId="{C1419C8A-59D3-4317-9894-E8513960A1AA}" type="presOf" srcId="{888318FB-DD4E-4FC8-A464-4DF263EB0C50}" destId="{106805A8-1B55-4F36-9A32-BA64F963931B}" srcOrd="0" destOrd="0" presId="urn:microsoft.com/office/officeart/2018/2/layout/IconVerticalSolidList"/>
    <dgm:cxn modelId="{D51868A8-ECEE-49E3-9507-E6D668E92A95}" srcId="{A7314C23-59BC-444A-87F2-C2B97E0EF11C}" destId="{888318FB-DD4E-4FC8-A464-4DF263EB0C50}" srcOrd="1" destOrd="0" parTransId="{004A6B94-F5EA-4F8E-AB48-5811A7B32359}" sibTransId="{6F46E871-493B-425C-B6DB-FA4FF26E5909}"/>
    <dgm:cxn modelId="{7CA051E3-929B-43DC-ACCC-F074FAA297F5}" srcId="{A7314C23-59BC-444A-87F2-C2B97E0EF11C}" destId="{266D6959-D1B0-48D6-B480-18769B55232D}" srcOrd="0" destOrd="0" parTransId="{331F3E8E-5654-4643-BDB3-BD735B057AE3}" sibTransId="{F0B2D17B-3180-47C6-B0B0-1B589F8476F7}"/>
    <dgm:cxn modelId="{D1D96FFB-C701-4F6A-91F7-42E3771F0171}" type="presOf" srcId="{266D6959-D1B0-48D6-B480-18769B55232D}" destId="{4E6683B6-41CA-4CC6-B652-E40A6738930F}" srcOrd="0" destOrd="0" presId="urn:microsoft.com/office/officeart/2018/2/layout/IconVerticalSolidList"/>
    <dgm:cxn modelId="{0F8896A5-F486-49D0-A82F-6B9D74D9D2A5}" type="presParOf" srcId="{4C292C5E-9002-4511-ACFF-BD2B0574930E}" destId="{5E5D8414-AA1F-4D7A-8FBF-7F63473259FE}" srcOrd="0" destOrd="0" presId="urn:microsoft.com/office/officeart/2018/2/layout/IconVerticalSolidList"/>
    <dgm:cxn modelId="{27DCBF75-1FDD-4EF4-BEDA-6724EA20F9ED}" type="presParOf" srcId="{5E5D8414-AA1F-4D7A-8FBF-7F63473259FE}" destId="{1E83F0B0-A7DE-4A47-BC2D-6D1F86E70445}" srcOrd="0" destOrd="0" presId="urn:microsoft.com/office/officeart/2018/2/layout/IconVerticalSolidList"/>
    <dgm:cxn modelId="{FDECB238-01DC-458F-BA9F-E483959F8EF2}" type="presParOf" srcId="{5E5D8414-AA1F-4D7A-8FBF-7F63473259FE}" destId="{7DD02784-DFF2-4234-A168-D8F7C5C7F297}" srcOrd="1" destOrd="0" presId="urn:microsoft.com/office/officeart/2018/2/layout/IconVerticalSolidList"/>
    <dgm:cxn modelId="{2D261916-CB57-4B4D-BDEA-3A6F6B1BCA7B}" type="presParOf" srcId="{5E5D8414-AA1F-4D7A-8FBF-7F63473259FE}" destId="{E1E91262-65D2-4371-88A9-A6010F07BF2E}" srcOrd="2" destOrd="0" presId="urn:microsoft.com/office/officeart/2018/2/layout/IconVerticalSolidList"/>
    <dgm:cxn modelId="{3DA24835-C794-4D05-A80A-617F5634958A}" type="presParOf" srcId="{5E5D8414-AA1F-4D7A-8FBF-7F63473259FE}" destId="{4E6683B6-41CA-4CC6-B652-E40A6738930F}" srcOrd="3" destOrd="0" presId="urn:microsoft.com/office/officeart/2018/2/layout/IconVerticalSolidList"/>
    <dgm:cxn modelId="{AF8471BB-7340-421F-86C2-7E870883DA98}" type="presParOf" srcId="{4C292C5E-9002-4511-ACFF-BD2B0574930E}" destId="{E402EF3C-D1FE-4E0D-B1C2-F746FCE04DF0}" srcOrd="1" destOrd="0" presId="urn:microsoft.com/office/officeart/2018/2/layout/IconVerticalSolidList"/>
    <dgm:cxn modelId="{FD2DAFD5-DF30-4A8A-9D2A-A836350595B9}" type="presParOf" srcId="{4C292C5E-9002-4511-ACFF-BD2B0574930E}" destId="{83CC5C85-07FC-432F-9DF7-6541DD020875}" srcOrd="2" destOrd="0" presId="urn:microsoft.com/office/officeart/2018/2/layout/IconVerticalSolidList"/>
    <dgm:cxn modelId="{DE77122D-C4CC-47D0-B4C8-D82390184DB7}" type="presParOf" srcId="{83CC5C85-07FC-432F-9DF7-6541DD020875}" destId="{BC5949E4-55A6-444E-BA6F-7E8796E8E623}" srcOrd="0" destOrd="0" presId="urn:microsoft.com/office/officeart/2018/2/layout/IconVerticalSolidList"/>
    <dgm:cxn modelId="{43A1BF2A-448E-425D-98BC-4B419779B313}" type="presParOf" srcId="{83CC5C85-07FC-432F-9DF7-6541DD020875}" destId="{D03D8805-93F2-4995-9203-D50A4382495F}" srcOrd="1" destOrd="0" presId="urn:microsoft.com/office/officeart/2018/2/layout/IconVerticalSolidList"/>
    <dgm:cxn modelId="{C7086E46-B59C-42FD-887B-864D767496FE}" type="presParOf" srcId="{83CC5C85-07FC-432F-9DF7-6541DD020875}" destId="{D5A0ED7C-6011-4868-990F-F7B565A4FAF9}" srcOrd="2" destOrd="0" presId="urn:microsoft.com/office/officeart/2018/2/layout/IconVerticalSolidList"/>
    <dgm:cxn modelId="{B9A93535-B709-48A1-9EE3-3F2D4974D9A5}" type="presParOf" srcId="{83CC5C85-07FC-432F-9DF7-6541DD020875}" destId="{106805A8-1B55-4F36-9A32-BA64F963931B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9E472043-9D39-4307-9338-C1A500C399CC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CE76151D-34CD-46E2-9301-2F4F9F6C2A4E}">
      <dgm:prSet/>
      <dgm:spPr/>
      <dgm:t>
        <a:bodyPr/>
        <a:lstStyle/>
        <a:p>
          <a:r>
            <a:rPr lang="en-US"/>
            <a:t>Introduced by Michael Porter in his work on competitive advantage and creating superior performance </a:t>
          </a:r>
        </a:p>
      </dgm:t>
    </dgm:pt>
    <dgm:pt modelId="{92D8078B-9FEC-4FB5-928C-036B29B9F160}" type="parTrans" cxnId="{3893AF00-523F-4028-B6F4-6187CAC1AE7C}">
      <dgm:prSet/>
      <dgm:spPr/>
      <dgm:t>
        <a:bodyPr/>
        <a:lstStyle/>
        <a:p>
          <a:endParaRPr lang="en-US"/>
        </a:p>
      </dgm:t>
    </dgm:pt>
    <dgm:pt modelId="{DF3D3020-91EE-4D74-AA58-1C14D2E924F6}" type="sibTrans" cxnId="{3893AF00-523F-4028-B6F4-6187CAC1AE7C}">
      <dgm:prSet/>
      <dgm:spPr/>
      <dgm:t>
        <a:bodyPr/>
        <a:lstStyle/>
        <a:p>
          <a:endParaRPr lang="en-US"/>
        </a:p>
      </dgm:t>
    </dgm:pt>
    <dgm:pt modelId="{7914FB96-C0B4-406C-9024-920517F82C73}">
      <dgm:prSet/>
      <dgm:spPr/>
      <dgm:t>
        <a:bodyPr/>
        <a:lstStyle/>
        <a:p>
          <a:r>
            <a:rPr lang="en-US"/>
            <a:t>The framework breakdown the primary activities of a firm and support activities </a:t>
          </a:r>
        </a:p>
      </dgm:t>
    </dgm:pt>
    <dgm:pt modelId="{7DB07DB9-D46D-4690-94B0-0B190C49C366}" type="parTrans" cxnId="{E465E60A-3B3E-4672-8055-46FB56ED2B26}">
      <dgm:prSet/>
      <dgm:spPr/>
      <dgm:t>
        <a:bodyPr/>
        <a:lstStyle/>
        <a:p>
          <a:endParaRPr lang="en-US"/>
        </a:p>
      </dgm:t>
    </dgm:pt>
    <dgm:pt modelId="{37731C7B-6976-4AC5-824F-59CCCEC073DC}" type="sibTrans" cxnId="{E465E60A-3B3E-4672-8055-46FB56ED2B26}">
      <dgm:prSet/>
      <dgm:spPr/>
      <dgm:t>
        <a:bodyPr/>
        <a:lstStyle/>
        <a:p>
          <a:endParaRPr lang="en-US"/>
        </a:p>
      </dgm:t>
    </dgm:pt>
    <dgm:pt modelId="{D3069AD9-6C36-410A-9FF1-39AE1AF219F5}">
      <dgm:prSet/>
      <dgm:spPr/>
      <dgm:t>
        <a:bodyPr/>
        <a:lstStyle/>
        <a:p>
          <a:r>
            <a:rPr lang="en-US"/>
            <a:t>The goal is to understand how each of the activities contributes to the value delivered to customers</a:t>
          </a:r>
        </a:p>
      </dgm:t>
    </dgm:pt>
    <dgm:pt modelId="{07BA15B3-E433-4310-95F3-6C26645B0E86}" type="parTrans" cxnId="{FFEC9759-7114-4EF6-A1B1-7B5453DE644B}">
      <dgm:prSet/>
      <dgm:spPr/>
      <dgm:t>
        <a:bodyPr/>
        <a:lstStyle/>
        <a:p>
          <a:endParaRPr lang="en-US"/>
        </a:p>
      </dgm:t>
    </dgm:pt>
    <dgm:pt modelId="{A9E01FFC-AFB1-485F-A0FA-85529419CAC2}" type="sibTrans" cxnId="{FFEC9759-7114-4EF6-A1B1-7B5453DE644B}">
      <dgm:prSet/>
      <dgm:spPr/>
      <dgm:t>
        <a:bodyPr/>
        <a:lstStyle/>
        <a:p>
          <a:endParaRPr lang="en-US"/>
        </a:p>
      </dgm:t>
    </dgm:pt>
    <dgm:pt modelId="{AEE3350C-6280-4008-8E57-365A5DEEC586}">
      <dgm:prSet/>
      <dgm:spPr/>
      <dgm:t>
        <a:bodyPr/>
        <a:lstStyle/>
        <a:p>
          <a:r>
            <a:rPr lang="en-US"/>
            <a:t>how it adds to the competitive advantage of the firm</a:t>
          </a:r>
        </a:p>
      </dgm:t>
    </dgm:pt>
    <dgm:pt modelId="{F0B4EDDA-74C1-4E73-9AFB-BF1F2EB1BA10}" type="parTrans" cxnId="{397EA3BE-930F-491F-BE24-E2661AB40BB3}">
      <dgm:prSet/>
      <dgm:spPr/>
      <dgm:t>
        <a:bodyPr/>
        <a:lstStyle/>
        <a:p>
          <a:endParaRPr lang="en-US"/>
        </a:p>
      </dgm:t>
    </dgm:pt>
    <dgm:pt modelId="{63881615-2E22-4846-91AC-D56F415DEAC6}" type="sibTrans" cxnId="{397EA3BE-930F-491F-BE24-E2661AB40BB3}">
      <dgm:prSet/>
      <dgm:spPr/>
      <dgm:t>
        <a:bodyPr/>
        <a:lstStyle/>
        <a:p>
          <a:endParaRPr lang="en-US"/>
        </a:p>
      </dgm:t>
    </dgm:pt>
    <dgm:pt modelId="{504C67BB-53E2-4FC1-B997-163BDAC77649}" type="pres">
      <dgm:prSet presAssocID="{9E472043-9D39-4307-9338-C1A500C399CC}" presName="root" presStyleCnt="0">
        <dgm:presLayoutVars>
          <dgm:dir/>
          <dgm:resizeHandles val="exact"/>
        </dgm:presLayoutVars>
      </dgm:prSet>
      <dgm:spPr/>
    </dgm:pt>
    <dgm:pt modelId="{40003E9F-A494-49CE-BBA2-B01538B6486B}" type="pres">
      <dgm:prSet presAssocID="{CE76151D-34CD-46E2-9301-2F4F9F6C2A4E}" presName="compNode" presStyleCnt="0"/>
      <dgm:spPr/>
    </dgm:pt>
    <dgm:pt modelId="{3FDF3315-42B7-426A-B230-BAFC99C866F9}" type="pres">
      <dgm:prSet presAssocID="{CE76151D-34CD-46E2-9301-2F4F9F6C2A4E}" presName="bgRect" presStyleLbl="bgShp" presStyleIdx="0" presStyleCnt="4"/>
      <dgm:spPr/>
    </dgm:pt>
    <dgm:pt modelId="{E6D6AA7C-36F9-4EC9-87FD-02BDBF6D6269}" type="pres">
      <dgm:prSet presAssocID="{CE76151D-34CD-46E2-9301-2F4F9F6C2A4E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pward trend"/>
        </a:ext>
      </dgm:extLst>
    </dgm:pt>
    <dgm:pt modelId="{BD24892F-970D-486D-A28F-766B887CDE2E}" type="pres">
      <dgm:prSet presAssocID="{CE76151D-34CD-46E2-9301-2F4F9F6C2A4E}" presName="spaceRect" presStyleCnt="0"/>
      <dgm:spPr/>
    </dgm:pt>
    <dgm:pt modelId="{210FB642-E131-445A-84A0-533A1000522E}" type="pres">
      <dgm:prSet presAssocID="{CE76151D-34CD-46E2-9301-2F4F9F6C2A4E}" presName="parTx" presStyleLbl="revTx" presStyleIdx="0" presStyleCnt="4">
        <dgm:presLayoutVars>
          <dgm:chMax val="0"/>
          <dgm:chPref val="0"/>
        </dgm:presLayoutVars>
      </dgm:prSet>
      <dgm:spPr/>
    </dgm:pt>
    <dgm:pt modelId="{BEFCE437-FE35-4DB4-A036-08059BEC4E99}" type="pres">
      <dgm:prSet presAssocID="{DF3D3020-91EE-4D74-AA58-1C14D2E924F6}" presName="sibTrans" presStyleCnt="0"/>
      <dgm:spPr/>
    </dgm:pt>
    <dgm:pt modelId="{51EF37D4-404E-4444-9F06-42CC7AE89FA9}" type="pres">
      <dgm:prSet presAssocID="{7914FB96-C0B4-406C-9024-920517F82C73}" presName="compNode" presStyleCnt="0"/>
      <dgm:spPr/>
    </dgm:pt>
    <dgm:pt modelId="{428C1DA2-1F43-4778-AF27-BE80D243C886}" type="pres">
      <dgm:prSet presAssocID="{7914FB96-C0B4-406C-9024-920517F82C73}" presName="bgRect" presStyleLbl="bgShp" presStyleIdx="1" presStyleCnt="4"/>
      <dgm:spPr/>
    </dgm:pt>
    <dgm:pt modelId="{CF9BB94B-1A85-423D-9F8F-65C1EE10F1AE}" type="pres">
      <dgm:prSet presAssocID="{7914FB96-C0B4-406C-9024-920517F82C73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eeting"/>
        </a:ext>
      </dgm:extLst>
    </dgm:pt>
    <dgm:pt modelId="{E65A2465-0A93-4117-91E2-007E1A02C8E5}" type="pres">
      <dgm:prSet presAssocID="{7914FB96-C0B4-406C-9024-920517F82C73}" presName="spaceRect" presStyleCnt="0"/>
      <dgm:spPr/>
    </dgm:pt>
    <dgm:pt modelId="{3E269278-C55D-4695-B3EE-578A44A57193}" type="pres">
      <dgm:prSet presAssocID="{7914FB96-C0B4-406C-9024-920517F82C73}" presName="parTx" presStyleLbl="revTx" presStyleIdx="1" presStyleCnt="4">
        <dgm:presLayoutVars>
          <dgm:chMax val="0"/>
          <dgm:chPref val="0"/>
        </dgm:presLayoutVars>
      </dgm:prSet>
      <dgm:spPr/>
    </dgm:pt>
    <dgm:pt modelId="{E986E933-7F3B-4BC0-A3F4-68DB2B57F828}" type="pres">
      <dgm:prSet presAssocID="{37731C7B-6976-4AC5-824F-59CCCEC073DC}" presName="sibTrans" presStyleCnt="0"/>
      <dgm:spPr/>
    </dgm:pt>
    <dgm:pt modelId="{8EEBAB81-7DBF-414F-9408-30EC155DC635}" type="pres">
      <dgm:prSet presAssocID="{D3069AD9-6C36-410A-9FF1-39AE1AF219F5}" presName="compNode" presStyleCnt="0"/>
      <dgm:spPr/>
    </dgm:pt>
    <dgm:pt modelId="{8B7408C5-4404-4469-AA13-0F6401F3A1FA}" type="pres">
      <dgm:prSet presAssocID="{D3069AD9-6C36-410A-9FF1-39AE1AF219F5}" presName="bgRect" presStyleLbl="bgShp" presStyleIdx="2" presStyleCnt="4"/>
      <dgm:spPr/>
    </dgm:pt>
    <dgm:pt modelId="{DC7D2640-E948-485B-B67E-B8FAE380D8F2}" type="pres">
      <dgm:prSet presAssocID="{D3069AD9-6C36-410A-9FF1-39AE1AF219F5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llseye"/>
        </a:ext>
      </dgm:extLst>
    </dgm:pt>
    <dgm:pt modelId="{A7AE6C88-809F-4F73-8C06-316DFDDB8530}" type="pres">
      <dgm:prSet presAssocID="{D3069AD9-6C36-410A-9FF1-39AE1AF219F5}" presName="spaceRect" presStyleCnt="0"/>
      <dgm:spPr/>
    </dgm:pt>
    <dgm:pt modelId="{63187727-92DB-4ABF-A59E-ABB6C75977AE}" type="pres">
      <dgm:prSet presAssocID="{D3069AD9-6C36-410A-9FF1-39AE1AF219F5}" presName="parTx" presStyleLbl="revTx" presStyleIdx="2" presStyleCnt="4">
        <dgm:presLayoutVars>
          <dgm:chMax val="0"/>
          <dgm:chPref val="0"/>
        </dgm:presLayoutVars>
      </dgm:prSet>
      <dgm:spPr/>
    </dgm:pt>
    <dgm:pt modelId="{73C86E07-33F9-4D66-AB7A-48737E761FE2}" type="pres">
      <dgm:prSet presAssocID="{A9E01FFC-AFB1-485F-A0FA-85529419CAC2}" presName="sibTrans" presStyleCnt="0"/>
      <dgm:spPr/>
    </dgm:pt>
    <dgm:pt modelId="{1C94085A-224E-4CA9-BE7D-AC989E912F68}" type="pres">
      <dgm:prSet presAssocID="{AEE3350C-6280-4008-8E57-365A5DEEC586}" presName="compNode" presStyleCnt="0"/>
      <dgm:spPr/>
    </dgm:pt>
    <dgm:pt modelId="{FABF4837-3B69-4B5C-8365-0D8D287928DD}" type="pres">
      <dgm:prSet presAssocID="{AEE3350C-6280-4008-8E57-365A5DEEC586}" presName="bgRect" presStyleLbl="bgShp" presStyleIdx="3" presStyleCnt="4"/>
      <dgm:spPr/>
    </dgm:pt>
    <dgm:pt modelId="{3E843C1C-32D8-47BE-97A6-AE218923254F}" type="pres">
      <dgm:prSet presAssocID="{AEE3350C-6280-4008-8E57-365A5DEEC586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58491762-D9AA-402C-A7A5-778C40A2B773}" type="pres">
      <dgm:prSet presAssocID="{AEE3350C-6280-4008-8E57-365A5DEEC586}" presName="spaceRect" presStyleCnt="0"/>
      <dgm:spPr/>
    </dgm:pt>
    <dgm:pt modelId="{E864C4A8-1E27-4E79-B02A-4129194404B8}" type="pres">
      <dgm:prSet presAssocID="{AEE3350C-6280-4008-8E57-365A5DEEC586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3893AF00-523F-4028-B6F4-6187CAC1AE7C}" srcId="{9E472043-9D39-4307-9338-C1A500C399CC}" destId="{CE76151D-34CD-46E2-9301-2F4F9F6C2A4E}" srcOrd="0" destOrd="0" parTransId="{92D8078B-9FEC-4FB5-928C-036B29B9F160}" sibTransId="{DF3D3020-91EE-4D74-AA58-1C14D2E924F6}"/>
    <dgm:cxn modelId="{E465E60A-3B3E-4672-8055-46FB56ED2B26}" srcId="{9E472043-9D39-4307-9338-C1A500C399CC}" destId="{7914FB96-C0B4-406C-9024-920517F82C73}" srcOrd="1" destOrd="0" parTransId="{7DB07DB9-D46D-4690-94B0-0B190C49C366}" sibTransId="{37731C7B-6976-4AC5-824F-59CCCEC073DC}"/>
    <dgm:cxn modelId="{7886D224-A46B-449D-9E55-BCCEA72D72CE}" type="presOf" srcId="{AEE3350C-6280-4008-8E57-365A5DEEC586}" destId="{E864C4A8-1E27-4E79-B02A-4129194404B8}" srcOrd="0" destOrd="0" presId="urn:microsoft.com/office/officeart/2018/2/layout/IconVerticalSolidList"/>
    <dgm:cxn modelId="{26F3BF51-AF54-4079-AD97-B0DC7FA5D006}" type="presOf" srcId="{CE76151D-34CD-46E2-9301-2F4F9F6C2A4E}" destId="{210FB642-E131-445A-84A0-533A1000522E}" srcOrd="0" destOrd="0" presId="urn:microsoft.com/office/officeart/2018/2/layout/IconVerticalSolidList"/>
    <dgm:cxn modelId="{FFEC9759-7114-4EF6-A1B1-7B5453DE644B}" srcId="{9E472043-9D39-4307-9338-C1A500C399CC}" destId="{D3069AD9-6C36-410A-9FF1-39AE1AF219F5}" srcOrd="2" destOrd="0" parTransId="{07BA15B3-E433-4310-95F3-6C26645B0E86}" sibTransId="{A9E01FFC-AFB1-485F-A0FA-85529419CAC2}"/>
    <dgm:cxn modelId="{D213E65A-7EE3-499E-97A8-0376D71F97B8}" type="presOf" srcId="{D3069AD9-6C36-410A-9FF1-39AE1AF219F5}" destId="{63187727-92DB-4ABF-A59E-ABB6C75977AE}" srcOrd="0" destOrd="0" presId="urn:microsoft.com/office/officeart/2018/2/layout/IconVerticalSolidList"/>
    <dgm:cxn modelId="{E0D0AE93-932B-41E9-8A67-FE22F1E67094}" type="presOf" srcId="{7914FB96-C0B4-406C-9024-920517F82C73}" destId="{3E269278-C55D-4695-B3EE-578A44A57193}" srcOrd="0" destOrd="0" presId="urn:microsoft.com/office/officeart/2018/2/layout/IconVerticalSolidList"/>
    <dgm:cxn modelId="{ADD06EB8-A7D1-4108-95BD-DEC7CBF9722F}" type="presOf" srcId="{9E472043-9D39-4307-9338-C1A500C399CC}" destId="{504C67BB-53E2-4FC1-B997-163BDAC77649}" srcOrd="0" destOrd="0" presId="urn:microsoft.com/office/officeart/2018/2/layout/IconVerticalSolidList"/>
    <dgm:cxn modelId="{397EA3BE-930F-491F-BE24-E2661AB40BB3}" srcId="{9E472043-9D39-4307-9338-C1A500C399CC}" destId="{AEE3350C-6280-4008-8E57-365A5DEEC586}" srcOrd="3" destOrd="0" parTransId="{F0B4EDDA-74C1-4E73-9AFB-BF1F2EB1BA10}" sibTransId="{63881615-2E22-4846-91AC-D56F415DEAC6}"/>
    <dgm:cxn modelId="{C621C66E-BE40-45BE-A7FC-BFE7CBE269A2}" type="presParOf" srcId="{504C67BB-53E2-4FC1-B997-163BDAC77649}" destId="{40003E9F-A494-49CE-BBA2-B01538B6486B}" srcOrd="0" destOrd="0" presId="urn:microsoft.com/office/officeart/2018/2/layout/IconVerticalSolidList"/>
    <dgm:cxn modelId="{06F66A3B-541F-42B4-80CF-715B3F2C0D7B}" type="presParOf" srcId="{40003E9F-A494-49CE-BBA2-B01538B6486B}" destId="{3FDF3315-42B7-426A-B230-BAFC99C866F9}" srcOrd="0" destOrd="0" presId="urn:microsoft.com/office/officeart/2018/2/layout/IconVerticalSolidList"/>
    <dgm:cxn modelId="{365917D7-BB3C-49D3-AC90-D900EF59B398}" type="presParOf" srcId="{40003E9F-A494-49CE-BBA2-B01538B6486B}" destId="{E6D6AA7C-36F9-4EC9-87FD-02BDBF6D6269}" srcOrd="1" destOrd="0" presId="urn:microsoft.com/office/officeart/2018/2/layout/IconVerticalSolidList"/>
    <dgm:cxn modelId="{ADCE17AF-98D6-4C18-BB67-62D29FEBADB8}" type="presParOf" srcId="{40003E9F-A494-49CE-BBA2-B01538B6486B}" destId="{BD24892F-970D-486D-A28F-766B887CDE2E}" srcOrd="2" destOrd="0" presId="urn:microsoft.com/office/officeart/2018/2/layout/IconVerticalSolidList"/>
    <dgm:cxn modelId="{5746C698-B27F-4709-8A36-398907683B29}" type="presParOf" srcId="{40003E9F-A494-49CE-BBA2-B01538B6486B}" destId="{210FB642-E131-445A-84A0-533A1000522E}" srcOrd="3" destOrd="0" presId="urn:microsoft.com/office/officeart/2018/2/layout/IconVerticalSolidList"/>
    <dgm:cxn modelId="{82325CB2-634F-4CA6-8E5F-34BCAC41ABC0}" type="presParOf" srcId="{504C67BB-53E2-4FC1-B997-163BDAC77649}" destId="{BEFCE437-FE35-4DB4-A036-08059BEC4E99}" srcOrd="1" destOrd="0" presId="urn:microsoft.com/office/officeart/2018/2/layout/IconVerticalSolidList"/>
    <dgm:cxn modelId="{61FB9A96-93E0-4770-B11D-5A295C1134EA}" type="presParOf" srcId="{504C67BB-53E2-4FC1-B997-163BDAC77649}" destId="{51EF37D4-404E-4444-9F06-42CC7AE89FA9}" srcOrd="2" destOrd="0" presId="urn:microsoft.com/office/officeart/2018/2/layout/IconVerticalSolidList"/>
    <dgm:cxn modelId="{6DADE70F-F54F-4524-B8E8-321644C926D3}" type="presParOf" srcId="{51EF37D4-404E-4444-9F06-42CC7AE89FA9}" destId="{428C1DA2-1F43-4778-AF27-BE80D243C886}" srcOrd="0" destOrd="0" presId="urn:microsoft.com/office/officeart/2018/2/layout/IconVerticalSolidList"/>
    <dgm:cxn modelId="{1C826075-F719-4E9A-80EF-E995E02EF547}" type="presParOf" srcId="{51EF37D4-404E-4444-9F06-42CC7AE89FA9}" destId="{CF9BB94B-1A85-423D-9F8F-65C1EE10F1AE}" srcOrd="1" destOrd="0" presId="urn:microsoft.com/office/officeart/2018/2/layout/IconVerticalSolidList"/>
    <dgm:cxn modelId="{E593DAD3-EEE9-4208-90FD-28CACA79CF4D}" type="presParOf" srcId="{51EF37D4-404E-4444-9F06-42CC7AE89FA9}" destId="{E65A2465-0A93-4117-91E2-007E1A02C8E5}" srcOrd="2" destOrd="0" presId="urn:microsoft.com/office/officeart/2018/2/layout/IconVerticalSolidList"/>
    <dgm:cxn modelId="{726C3A14-83DB-43B2-8C61-5118D23B197A}" type="presParOf" srcId="{51EF37D4-404E-4444-9F06-42CC7AE89FA9}" destId="{3E269278-C55D-4695-B3EE-578A44A57193}" srcOrd="3" destOrd="0" presId="urn:microsoft.com/office/officeart/2018/2/layout/IconVerticalSolidList"/>
    <dgm:cxn modelId="{A0DE9999-749F-49D0-8D3A-9C7FC3D55104}" type="presParOf" srcId="{504C67BB-53E2-4FC1-B997-163BDAC77649}" destId="{E986E933-7F3B-4BC0-A3F4-68DB2B57F828}" srcOrd="3" destOrd="0" presId="urn:microsoft.com/office/officeart/2018/2/layout/IconVerticalSolidList"/>
    <dgm:cxn modelId="{A0F6CAC3-A6A4-4740-A8A9-29E2EE47A854}" type="presParOf" srcId="{504C67BB-53E2-4FC1-B997-163BDAC77649}" destId="{8EEBAB81-7DBF-414F-9408-30EC155DC635}" srcOrd="4" destOrd="0" presId="urn:microsoft.com/office/officeart/2018/2/layout/IconVerticalSolidList"/>
    <dgm:cxn modelId="{58B4FE1B-6AB8-4F17-8EBD-0D6F0948F1D4}" type="presParOf" srcId="{8EEBAB81-7DBF-414F-9408-30EC155DC635}" destId="{8B7408C5-4404-4469-AA13-0F6401F3A1FA}" srcOrd="0" destOrd="0" presId="urn:microsoft.com/office/officeart/2018/2/layout/IconVerticalSolidList"/>
    <dgm:cxn modelId="{29042D88-946C-43A4-8F81-2A74900116E6}" type="presParOf" srcId="{8EEBAB81-7DBF-414F-9408-30EC155DC635}" destId="{DC7D2640-E948-485B-B67E-B8FAE380D8F2}" srcOrd="1" destOrd="0" presId="urn:microsoft.com/office/officeart/2018/2/layout/IconVerticalSolidList"/>
    <dgm:cxn modelId="{4DBE0AE4-EABF-431C-AB0D-D7F646A12E6E}" type="presParOf" srcId="{8EEBAB81-7DBF-414F-9408-30EC155DC635}" destId="{A7AE6C88-809F-4F73-8C06-316DFDDB8530}" srcOrd="2" destOrd="0" presId="urn:microsoft.com/office/officeart/2018/2/layout/IconVerticalSolidList"/>
    <dgm:cxn modelId="{240ADCE9-AB09-4879-8E81-1ED747A4CC8E}" type="presParOf" srcId="{8EEBAB81-7DBF-414F-9408-30EC155DC635}" destId="{63187727-92DB-4ABF-A59E-ABB6C75977AE}" srcOrd="3" destOrd="0" presId="urn:microsoft.com/office/officeart/2018/2/layout/IconVerticalSolidList"/>
    <dgm:cxn modelId="{820FE480-D9CF-4065-B635-20301376D35A}" type="presParOf" srcId="{504C67BB-53E2-4FC1-B997-163BDAC77649}" destId="{73C86E07-33F9-4D66-AB7A-48737E761FE2}" srcOrd="5" destOrd="0" presId="urn:microsoft.com/office/officeart/2018/2/layout/IconVerticalSolidList"/>
    <dgm:cxn modelId="{AFF133E8-B706-498A-A77A-2D10C76CE79B}" type="presParOf" srcId="{504C67BB-53E2-4FC1-B997-163BDAC77649}" destId="{1C94085A-224E-4CA9-BE7D-AC989E912F68}" srcOrd="6" destOrd="0" presId="urn:microsoft.com/office/officeart/2018/2/layout/IconVerticalSolidList"/>
    <dgm:cxn modelId="{3677B85D-7B4C-4800-BC5B-BFD3345F4913}" type="presParOf" srcId="{1C94085A-224E-4CA9-BE7D-AC989E912F68}" destId="{FABF4837-3B69-4B5C-8365-0D8D287928DD}" srcOrd="0" destOrd="0" presId="urn:microsoft.com/office/officeart/2018/2/layout/IconVerticalSolidList"/>
    <dgm:cxn modelId="{1B966B89-3939-4DCF-B9D0-2A94B6DF3D8E}" type="presParOf" srcId="{1C94085A-224E-4CA9-BE7D-AC989E912F68}" destId="{3E843C1C-32D8-47BE-97A6-AE218923254F}" srcOrd="1" destOrd="0" presId="urn:microsoft.com/office/officeart/2018/2/layout/IconVerticalSolidList"/>
    <dgm:cxn modelId="{375B38E6-977C-46D5-AC73-B4EF70D78B0B}" type="presParOf" srcId="{1C94085A-224E-4CA9-BE7D-AC989E912F68}" destId="{58491762-D9AA-402C-A7A5-778C40A2B773}" srcOrd="2" destOrd="0" presId="urn:microsoft.com/office/officeart/2018/2/layout/IconVerticalSolidList"/>
    <dgm:cxn modelId="{9802561C-8B3E-4934-B7F6-BCE0CE34EB7A}" type="presParOf" srcId="{1C94085A-224E-4CA9-BE7D-AC989E912F68}" destId="{E864C4A8-1E27-4E79-B02A-4129194404B8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A61B137A-E980-4B1A-A1B4-6ABD3DA6E126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6EAB4A55-CD20-4F8F-AB0F-D931B731AA4A}">
      <dgm:prSet/>
      <dgm:spPr/>
      <dgm:t>
        <a:bodyPr/>
        <a:lstStyle/>
        <a:p>
          <a:pPr rtl="0"/>
          <a:r>
            <a:rPr lang="en-US" dirty="0"/>
            <a:t>It enhances customer satisfaction and experience through focusing on activities that add value to customers</a:t>
          </a:r>
          <a:r>
            <a:rPr lang="en-US" dirty="0">
              <a:latin typeface="Georgia Pro Semibold"/>
            </a:rPr>
            <a:t> </a:t>
          </a:r>
          <a:r>
            <a:rPr lang="en-US" dirty="0"/>
            <a:t> </a:t>
          </a:r>
        </a:p>
      </dgm:t>
    </dgm:pt>
    <dgm:pt modelId="{FCC85016-8EA7-4206-8A3D-1211A76DE170}" type="parTrans" cxnId="{0F12A60B-34CC-4C1E-BF7C-B21BAF6FE78A}">
      <dgm:prSet/>
      <dgm:spPr/>
      <dgm:t>
        <a:bodyPr/>
        <a:lstStyle/>
        <a:p>
          <a:endParaRPr lang="en-US"/>
        </a:p>
      </dgm:t>
    </dgm:pt>
    <dgm:pt modelId="{4543D8E4-0BAD-4AD7-AF78-B3CB3DAD31B2}" type="sibTrans" cxnId="{0F12A60B-34CC-4C1E-BF7C-B21BAF6FE78A}">
      <dgm:prSet/>
      <dgm:spPr/>
      <dgm:t>
        <a:bodyPr/>
        <a:lstStyle/>
        <a:p>
          <a:endParaRPr lang="en-US"/>
        </a:p>
      </dgm:t>
    </dgm:pt>
    <dgm:pt modelId="{CB773E80-7664-4008-8330-A46A69469D41}">
      <dgm:prSet/>
      <dgm:spPr/>
      <dgm:t>
        <a:bodyPr/>
        <a:lstStyle/>
        <a:p>
          <a:r>
            <a:rPr lang="en-US" dirty="0"/>
            <a:t>It helps a firm mitigates or prepare to deal with identified internal risks </a:t>
          </a:r>
        </a:p>
      </dgm:t>
    </dgm:pt>
    <dgm:pt modelId="{2E92BCFD-1EA4-422F-8D06-49A23A4B151E}" type="parTrans" cxnId="{B0D477F1-2050-4228-B6AD-77144B6E9DC0}">
      <dgm:prSet/>
      <dgm:spPr/>
      <dgm:t>
        <a:bodyPr/>
        <a:lstStyle/>
        <a:p>
          <a:endParaRPr lang="en-US"/>
        </a:p>
      </dgm:t>
    </dgm:pt>
    <dgm:pt modelId="{E206A93F-CDBB-477D-9DB2-2BA27F1D32F0}" type="sibTrans" cxnId="{B0D477F1-2050-4228-B6AD-77144B6E9DC0}">
      <dgm:prSet/>
      <dgm:spPr/>
      <dgm:t>
        <a:bodyPr/>
        <a:lstStyle/>
        <a:p>
          <a:endParaRPr lang="en-US"/>
        </a:p>
      </dgm:t>
    </dgm:pt>
    <dgm:pt modelId="{6D58739C-AC3E-45B1-A254-8A2C44A7BB02}">
      <dgm:prSet/>
      <dgm:spPr/>
      <dgm:t>
        <a:bodyPr/>
        <a:lstStyle/>
        <a:p>
          <a:r>
            <a:rPr lang="en-US" dirty="0"/>
            <a:t>It helps in aligning internal capabilities with external opportunities </a:t>
          </a:r>
        </a:p>
      </dgm:t>
    </dgm:pt>
    <dgm:pt modelId="{D75BC6C3-97B1-4A9C-8BFC-8CC4CE7CDCEC}" type="parTrans" cxnId="{A82F8BEE-D9D0-435A-BCB8-CDB90F751167}">
      <dgm:prSet/>
      <dgm:spPr/>
      <dgm:t>
        <a:bodyPr/>
        <a:lstStyle/>
        <a:p>
          <a:endParaRPr lang="en-US"/>
        </a:p>
      </dgm:t>
    </dgm:pt>
    <dgm:pt modelId="{5591B8B1-C950-4EDE-A650-B99AFC91402D}" type="sibTrans" cxnId="{A82F8BEE-D9D0-435A-BCB8-CDB90F751167}">
      <dgm:prSet/>
      <dgm:spPr/>
      <dgm:t>
        <a:bodyPr/>
        <a:lstStyle/>
        <a:p>
          <a:endParaRPr lang="en-US"/>
        </a:p>
      </dgm:t>
    </dgm:pt>
    <dgm:pt modelId="{D50F3653-EC36-4986-BC7A-D882E6A5A92D}">
      <dgm:prSet/>
      <dgm:spPr/>
      <dgm:t>
        <a:bodyPr/>
        <a:lstStyle/>
        <a:p>
          <a:r>
            <a:rPr lang="en-US" dirty="0"/>
            <a:t>It helps build a culture of continuous improvement through regular assessments </a:t>
          </a:r>
        </a:p>
      </dgm:t>
    </dgm:pt>
    <dgm:pt modelId="{17CC59BF-3AD3-41F0-A750-2BFF02AFE44B}" type="parTrans" cxnId="{5EEEFA66-933A-4D9A-A490-4821C6C4E384}">
      <dgm:prSet/>
      <dgm:spPr/>
      <dgm:t>
        <a:bodyPr/>
        <a:lstStyle/>
        <a:p>
          <a:endParaRPr lang="en-US"/>
        </a:p>
      </dgm:t>
    </dgm:pt>
    <dgm:pt modelId="{C9C85014-C0F1-4F92-B2CD-2863B1B2C5DB}" type="sibTrans" cxnId="{5EEEFA66-933A-4D9A-A490-4821C6C4E384}">
      <dgm:prSet/>
      <dgm:spPr/>
      <dgm:t>
        <a:bodyPr/>
        <a:lstStyle/>
        <a:p>
          <a:endParaRPr lang="en-US"/>
        </a:p>
      </dgm:t>
    </dgm:pt>
    <dgm:pt modelId="{B4EA0612-1B17-4FB4-91B1-E297D854D15E}">
      <dgm:prSet/>
      <dgm:spPr/>
      <dgm:t>
        <a:bodyPr/>
        <a:lstStyle/>
        <a:p>
          <a:r>
            <a:rPr lang="en-US" dirty="0"/>
            <a:t>It improves firm’ efficiency in its operations</a:t>
          </a:r>
        </a:p>
      </dgm:t>
    </dgm:pt>
    <dgm:pt modelId="{8276F270-30A3-4C53-A6ED-E2B9C506F4CC}" type="parTrans" cxnId="{2E72FEE5-DB6F-4DF6-957D-5F72C73FAAA6}">
      <dgm:prSet/>
      <dgm:spPr/>
      <dgm:t>
        <a:bodyPr/>
        <a:lstStyle/>
        <a:p>
          <a:endParaRPr lang="en-US"/>
        </a:p>
      </dgm:t>
    </dgm:pt>
    <dgm:pt modelId="{C8D81F0E-E25B-4910-992A-9CC59385B701}" type="sibTrans" cxnId="{2E72FEE5-DB6F-4DF6-957D-5F72C73FAAA6}">
      <dgm:prSet/>
      <dgm:spPr/>
      <dgm:t>
        <a:bodyPr/>
        <a:lstStyle/>
        <a:p>
          <a:endParaRPr lang="en-US"/>
        </a:p>
      </dgm:t>
    </dgm:pt>
    <dgm:pt modelId="{34235619-3941-465C-9724-05A215A1673E}" type="pres">
      <dgm:prSet presAssocID="{A61B137A-E980-4B1A-A1B4-6ABD3DA6E126}" presName="root" presStyleCnt="0">
        <dgm:presLayoutVars>
          <dgm:dir/>
          <dgm:resizeHandles val="exact"/>
        </dgm:presLayoutVars>
      </dgm:prSet>
      <dgm:spPr/>
    </dgm:pt>
    <dgm:pt modelId="{B5F76E94-C86F-43DD-B1E0-260EA4E2C8A2}" type="pres">
      <dgm:prSet presAssocID="{6EAB4A55-CD20-4F8F-AB0F-D931B731AA4A}" presName="compNode" presStyleCnt="0"/>
      <dgm:spPr/>
    </dgm:pt>
    <dgm:pt modelId="{77AFD302-89B5-4512-929E-66F5F73AC4A8}" type="pres">
      <dgm:prSet presAssocID="{6EAB4A55-CD20-4F8F-AB0F-D931B731AA4A}" presName="bgRect" presStyleLbl="bgShp" presStyleIdx="0" presStyleCnt="5"/>
      <dgm:spPr/>
    </dgm:pt>
    <dgm:pt modelId="{F91BBD71-4B78-48B6-8940-DBE74CB5A4BE}" type="pres">
      <dgm:prSet presAssocID="{6EAB4A55-CD20-4F8F-AB0F-D931B731AA4A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3621D701-9CF7-4C31-9EA9-4A9F2C9D8B2C}" type="pres">
      <dgm:prSet presAssocID="{6EAB4A55-CD20-4F8F-AB0F-D931B731AA4A}" presName="spaceRect" presStyleCnt="0"/>
      <dgm:spPr/>
    </dgm:pt>
    <dgm:pt modelId="{B9DE9EF4-662E-4138-93E6-BFC2AE7DE60B}" type="pres">
      <dgm:prSet presAssocID="{6EAB4A55-CD20-4F8F-AB0F-D931B731AA4A}" presName="parTx" presStyleLbl="revTx" presStyleIdx="0" presStyleCnt="5">
        <dgm:presLayoutVars>
          <dgm:chMax val="0"/>
          <dgm:chPref val="0"/>
        </dgm:presLayoutVars>
      </dgm:prSet>
      <dgm:spPr/>
    </dgm:pt>
    <dgm:pt modelId="{8A7FD4E6-F750-4F0E-B7D9-E8AC4DF87823}" type="pres">
      <dgm:prSet presAssocID="{4543D8E4-0BAD-4AD7-AF78-B3CB3DAD31B2}" presName="sibTrans" presStyleCnt="0"/>
      <dgm:spPr/>
    </dgm:pt>
    <dgm:pt modelId="{0605B9A9-B0B9-467A-801F-075C1301EF0C}" type="pres">
      <dgm:prSet presAssocID="{CB773E80-7664-4008-8330-A46A69469D41}" presName="compNode" presStyleCnt="0"/>
      <dgm:spPr/>
    </dgm:pt>
    <dgm:pt modelId="{80AA14E0-FBBA-4162-BB34-14165843BAC9}" type="pres">
      <dgm:prSet presAssocID="{CB773E80-7664-4008-8330-A46A69469D41}" presName="bgRect" presStyleLbl="bgShp" presStyleIdx="1" presStyleCnt="5"/>
      <dgm:spPr/>
    </dgm:pt>
    <dgm:pt modelId="{6972B735-3AF6-4CBB-832F-BB0D1849076D}" type="pres">
      <dgm:prSet presAssocID="{CB773E80-7664-4008-8330-A46A69469D41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Warning"/>
        </a:ext>
      </dgm:extLst>
    </dgm:pt>
    <dgm:pt modelId="{EA88E206-93A2-41F4-82C6-5373317AAF07}" type="pres">
      <dgm:prSet presAssocID="{CB773E80-7664-4008-8330-A46A69469D41}" presName="spaceRect" presStyleCnt="0"/>
      <dgm:spPr/>
    </dgm:pt>
    <dgm:pt modelId="{F4EC0D56-1F0A-41AE-916B-DC6F7AD7F050}" type="pres">
      <dgm:prSet presAssocID="{CB773E80-7664-4008-8330-A46A69469D41}" presName="parTx" presStyleLbl="revTx" presStyleIdx="1" presStyleCnt="5">
        <dgm:presLayoutVars>
          <dgm:chMax val="0"/>
          <dgm:chPref val="0"/>
        </dgm:presLayoutVars>
      </dgm:prSet>
      <dgm:spPr/>
    </dgm:pt>
    <dgm:pt modelId="{70F14546-0125-4FBF-89D4-81414EA9790E}" type="pres">
      <dgm:prSet presAssocID="{E206A93F-CDBB-477D-9DB2-2BA27F1D32F0}" presName="sibTrans" presStyleCnt="0"/>
      <dgm:spPr/>
    </dgm:pt>
    <dgm:pt modelId="{86E2C030-368B-4EB2-B2F8-624A939193E2}" type="pres">
      <dgm:prSet presAssocID="{6D58739C-AC3E-45B1-A254-8A2C44A7BB02}" presName="compNode" presStyleCnt="0"/>
      <dgm:spPr/>
    </dgm:pt>
    <dgm:pt modelId="{B1C84912-F902-46BA-8AFE-4B4E2F5EA288}" type="pres">
      <dgm:prSet presAssocID="{6D58739C-AC3E-45B1-A254-8A2C44A7BB02}" presName="bgRect" presStyleLbl="bgShp" presStyleIdx="2" presStyleCnt="5"/>
      <dgm:spPr/>
    </dgm:pt>
    <dgm:pt modelId="{04146547-1295-43FB-93B1-19E883E72181}" type="pres">
      <dgm:prSet presAssocID="{6D58739C-AC3E-45B1-A254-8A2C44A7BB02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siness Growth"/>
        </a:ext>
      </dgm:extLst>
    </dgm:pt>
    <dgm:pt modelId="{60FC0AD4-B5FC-4E8B-80B2-D563218CECA3}" type="pres">
      <dgm:prSet presAssocID="{6D58739C-AC3E-45B1-A254-8A2C44A7BB02}" presName="spaceRect" presStyleCnt="0"/>
      <dgm:spPr/>
    </dgm:pt>
    <dgm:pt modelId="{82B2965D-317F-4F7B-B2CD-F005EFE9C105}" type="pres">
      <dgm:prSet presAssocID="{6D58739C-AC3E-45B1-A254-8A2C44A7BB02}" presName="parTx" presStyleLbl="revTx" presStyleIdx="2" presStyleCnt="5">
        <dgm:presLayoutVars>
          <dgm:chMax val="0"/>
          <dgm:chPref val="0"/>
        </dgm:presLayoutVars>
      </dgm:prSet>
      <dgm:spPr/>
    </dgm:pt>
    <dgm:pt modelId="{08C55F1D-D480-4DBE-BF43-D11CBB20761D}" type="pres">
      <dgm:prSet presAssocID="{5591B8B1-C950-4EDE-A650-B99AFC91402D}" presName="sibTrans" presStyleCnt="0"/>
      <dgm:spPr/>
    </dgm:pt>
    <dgm:pt modelId="{07ACADF8-3F5F-4DFA-BCBE-BB570E999949}" type="pres">
      <dgm:prSet presAssocID="{D50F3653-EC36-4986-BC7A-D882E6A5A92D}" presName="compNode" presStyleCnt="0"/>
      <dgm:spPr/>
    </dgm:pt>
    <dgm:pt modelId="{A641BAD3-F36D-4FCF-B83F-66B350F90722}" type="pres">
      <dgm:prSet presAssocID="{D50F3653-EC36-4986-BC7A-D882E6A5A92D}" presName="bgRect" presStyleLbl="bgShp" presStyleIdx="3" presStyleCnt="5"/>
      <dgm:spPr/>
    </dgm:pt>
    <dgm:pt modelId="{D313D976-9D0A-4539-9E7F-B49FF9D884F4}" type="pres">
      <dgm:prSet presAssocID="{D50F3653-EC36-4986-BC7A-D882E6A5A92D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Workflow"/>
        </a:ext>
      </dgm:extLst>
    </dgm:pt>
    <dgm:pt modelId="{1D0232AC-CB03-4650-B001-009DE135344A}" type="pres">
      <dgm:prSet presAssocID="{D50F3653-EC36-4986-BC7A-D882E6A5A92D}" presName="spaceRect" presStyleCnt="0"/>
      <dgm:spPr/>
    </dgm:pt>
    <dgm:pt modelId="{C0EBF8BC-2A2E-4F46-B075-BE3B53510D49}" type="pres">
      <dgm:prSet presAssocID="{D50F3653-EC36-4986-BC7A-D882E6A5A92D}" presName="parTx" presStyleLbl="revTx" presStyleIdx="3" presStyleCnt="5">
        <dgm:presLayoutVars>
          <dgm:chMax val="0"/>
          <dgm:chPref val="0"/>
        </dgm:presLayoutVars>
      </dgm:prSet>
      <dgm:spPr/>
    </dgm:pt>
    <dgm:pt modelId="{61FE40C7-FDFC-4915-BF14-0A89A8921ACB}" type="pres">
      <dgm:prSet presAssocID="{C9C85014-C0F1-4F92-B2CD-2863B1B2C5DB}" presName="sibTrans" presStyleCnt="0"/>
      <dgm:spPr/>
    </dgm:pt>
    <dgm:pt modelId="{1A7D4CFE-0EC7-469B-85A7-52CBF5B8EAA3}" type="pres">
      <dgm:prSet presAssocID="{B4EA0612-1B17-4FB4-91B1-E297D854D15E}" presName="compNode" presStyleCnt="0"/>
      <dgm:spPr/>
    </dgm:pt>
    <dgm:pt modelId="{36F7AEA5-115F-49D2-AE62-95EF108A1EBB}" type="pres">
      <dgm:prSet presAssocID="{B4EA0612-1B17-4FB4-91B1-E297D854D15E}" presName="bgRect" presStyleLbl="bgShp" presStyleIdx="4" presStyleCnt="5"/>
      <dgm:spPr/>
    </dgm:pt>
    <dgm:pt modelId="{69489FC4-9703-49B8-A9BB-4C9D0EB8DB62}" type="pres">
      <dgm:prSet presAssocID="{B4EA0612-1B17-4FB4-91B1-E297D854D15E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Robot"/>
        </a:ext>
      </dgm:extLst>
    </dgm:pt>
    <dgm:pt modelId="{DF25A828-CE0C-474B-A890-9D8B19E8C22C}" type="pres">
      <dgm:prSet presAssocID="{B4EA0612-1B17-4FB4-91B1-E297D854D15E}" presName="spaceRect" presStyleCnt="0"/>
      <dgm:spPr/>
    </dgm:pt>
    <dgm:pt modelId="{C663E92E-B688-4818-81FC-255C639C06C4}" type="pres">
      <dgm:prSet presAssocID="{B4EA0612-1B17-4FB4-91B1-E297D854D15E}" presName="parTx" presStyleLbl="revTx" presStyleIdx="4" presStyleCnt="5">
        <dgm:presLayoutVars>
          <dgm:chMax val="0"/>
          <dgm:chPref val="0"/>
        </dgm:presLayoutVars>
      </dgm:prSet>
      <dgm:spPr/>
    </dgm:pt>
  </dgm:ptLst>
  <dgm:cxnLst>
    <dgm:cxn modelId="{0F12A60B-34CC-4C1E-BF7C-B21BAF6FE78A}" srcId="{A61B137A-E980-4B1A-A1B4-6ABD3DA6E126}" destId="{6EAB4A55-CD20-4F8F-AB0F-D931B731AA4A}" srcOrd="0" destOrd="0" parTransId="{FCC85016-8EA7-4206-8A3D-1211A76DE170}" sibTransId="{4543D8E4-0BAD-4AD7-AF78-B3CB3DAD31B2}"/>
    <dgm:cxn modelId="{95D6AF3A-A35C-413C-8B40-9349BFA215A0}" type="presOf" srcId="{B4EA0612-1B17-4FB4-91B1-E297D854D15E}" destId="{C663E92E-B688-4818-81FC-255C639C06C4}" srcOrd="0" destOrd="0" presId="urn:microsoft.com/office/officeart/2018/2/layout/IconVerticalSolidList"/>
    <dgm:cxn modelId="{F97ED73E-F4AC-4B13-8DE1-559BAED0768B}" type="presOf" srcId="{D50F3653-EC36-4986-BC7A-D882E6A5A92D}" destId="{C0EBF8BC-2A2E-4F46-B075-BE3B53510D49}" srcOrd="0" destOrd="0" presId="urn:microsoft.com/office/officeart/2018/2/layout/IconVerticalSolidList"/>
    <dgm:cxn modelId="{5EEEFA66-933A-4D9A-A490-4821C6C4E384}" srcId="{A61B137A-E980-4B1A-A1B4-6ABD3DA6E126}" destId="{D50F3653-EC36-4986-BC7A-D882E6A5A92D}" srcOrd="3" destOrd="0" parTransId="{17CC59BF-3AD3-41F0-A750-2BFF02AFE44B}" sibTransId="{C9C85014-C0F1-4F92-B2CD-2863B1B2C5DB}"/>
    <dgm:cxn modelId="{93590B8F-8DA6-4E01-B4A5-C7C6C09ED903}" type="presOf" srcId="{A61B137A-E980-4B1A-A1B4-6ABD3DA6E126}" destId="{34235619-3941-465C-9724-05A215A1673E}" srcOrd="0" destOrd="0" presId="urn:microsoft.com/office/officeart/2018/2/layout/IconVerticalSolidList"/>
    <dgm:cxn modelId="{BA78BE9A-044D-49DF-8B54-63D8511E1A8B}" type="presOf" srcId="{CB773E80-7664-4008-8330-A46A69469D41}" destId="{F4EC0D56-1F0A-41AE-916B-DC6F7AD7F050}" srcOrd="0" destOrd="0" presId="urn:microsoft.com/office/officeart/2018/2/layout/IconVerticalSolidList"/>
    <dgm:cxn modelId="{55E0BAD2-80AE-4095-8EC9-3C7AFBE4C08B}" type="presOf" srcId="{6D58739C-AC3E-45B1-A254-8A2C44A7BB02}" destId="{82B2965D-317F-4F7B-B2CD-F005EFE9C105}" srcOrd="0" destOrd="0" presId="urn:microsoft.com/office/officeart/2018/2/layout/IconVerticalSolidList"/>
    <dgm:cxn modelId="{2E72FEE5-DB6F-4DF6-957D-5F72C73FAAA6}" srcId="{A61B137A-E980-4B1A-A1B4-6ABD3DA6E126}" destId="{B4EA0612-1B17-4FB4-91B1-E297D854D15E}" srcOrd="4" destOrd="0" parTransId="{8276F270-30A3-4C53-A6ED-E2B9C506F4CC}" sibTransId="{C8D81F0E-E25B-4910-992A-9CC59385B701}"/>
    <dgm:cxn modelId="{75A68BED-7E5A-407D-A876-1E1DEE807498}" type="presOf" srcId="{6EAB4A55-CD20-4F8F-AB0F-D931B731AA4A}" destId="{B9DE9EF4-662E-4138-93E6-BFC2AE7DE60B}" srcOrd="0" destOrd="0" presId="urn:microsoft.com/office/officeart/2018/2/layout/IconVerticalSolidList"/>
    <dgm:cxn modelId="{A82F8BEE-D9D0-435A-BCB8-CDB90F751167}" srcId="{A61B137A-E980-4B1A-A1B4-6ABD3DA6E126}" destId="{6D58739C-AC3E-45B1-A254-8A2C44A7BB02}" srcOrd="2" destOrd="0" parTransId="{D75BC6C3-97B1-4A9C-8BFC-8CC4CE7CDCEC}" sibTransId="{5591B8B1-C950-4EDE-A650-B99AFC91402D}"/>
    <dgm:cxn modelId="{B0D477F1-2050-4228-B6AD-77144B6E9DC0}" srcId="{A61B137A-E980-4B1A-A1B4-6ABD3DA6E126}" destId="{CB773E80-7664-4008-8330-A46A69469D41}" srcOrd="1" destOrd="0" parTransId="{2E92BCFD-1EA4-422F-8D06-49A23A4B151E}" sibTransId="{E206A93F-CDBB-477D-9DB2-2BA27F1D32F0}"/>
    <dgm:cxn modelId="{17EF5B7E-0C13-41DA-8A74-B90B5D5078EF}" type="presParOf" srcId="{34235619-3941-465C-9724-05A215A1673E}" destId="{B5F76E94-C86F-43DD-B1E0-260EA4E2C8A2}" srcOrd="0" destOrd="0" presId="urn:microsoft.com/office/officeart/2018/2/layout/IconVerticalSolidList"/>
    <dgm:cxn modelId="{BEAC3050-E7E2-47B9-BE2D-A5DBA376358C}" type="presParOf" srcId="{B5F76E94-C86F-43DD-B1E0-260EA4E2C8A2}" destId="{77AFD302-89B5-4512-929E-66F5F73AC4A8}" srcOrd="0" destOrd="0" presId="urn:microsoft.com/office/officeart/2018/2/layout/IconVerticalSolidList"/>
    <dgm:cxn modelId="{BC2F537D-423D-4EF3-B253-0F2ED14B544B}" type="presParOf" srcId="{B5F76E94-C86F-43DD-B1E0-260EA4E2C8A2}" destId="{F91BBD71-4B78-48B6-8940-DBE74CB5A4BE}" srcOrd="1" destOrd="0" presId="urn:microsoft.com/office/officeart/2018/2/layout/IconVerticalSolidList"/>
    <dgm:cxn modelId="{7380B148-B914-4688-9717-494495FA844E}" type="presParOf" srcId="{B5F76E94-C86F-43DD-B1E0-260EA4E2C8A2}" destId="{3621D701-9CF7-4C31-9EA9-4A9F2C9D8B2C}" srcOrd="2" destOrd="0" presId="urn:microsoft.com/office/officeart/2018/2/layout/IconVerticalSolidList"/>
    <dgm:cxn modelId="{6E075576-0EA9-479B-9B82-FB5B52DF464E}" type="presParOf" srcId="{B5F76E94-C86F-43DD-B1E0-260EA4E2C8A2}" destId="{B9DE9EF4-662E-4138-93E6-BFC2AE7DE60B}" srcOrd="3" destOrd="0" presId="urn:microsoft.com/office/officeart/2018/2/layout/IconVerticalSolidList"/>
    <dgm:cxn modelId="{B89FF702-CC1C-4352-882D-CD613EAF1B79}" type="presParOf" srcId="{34235619-3941-465C-9724-05A215A1673E}" destId="{8A7FD4E6-F750-4F0E-B7D9-E8AC4DF87823}" srcOrd="1" destOrd="0" presId="urn:microsoft.com/office/officeart/2018/2/layout/IconVerticalSolidList"/>
    <dgm:cxn modelId="{C6863222-BA8F-4C7C-B6C1-B7D2CFD385C3}" type="presParOf" srcId="{34235619-3941-465C-9724-05A215A1673E}" destId="{0605B9A9-B0B9-467A-801F-075C1301EF0C}" srcOrd="2" destOrd="0" presId="urn:microsoft.com/office/officeart/2018/2/layout/IconVerticalSolidList"/>
    <dgm:cxn modelId="{CB504E14-9FA7-4683-92C2-23FB4D51B37C}" type="presParOf" srcId="{0605B9A9-B0B9-467A-801F-075C1301EF0C}" destId="{80AA14E0-FBBA-4162-BB34-14165843BAC9}" srcOrd="0" destOrd="0" presId="urn:microsoft.com/office/officeart/2018/2/layout/IconVerticalSolidList"/>
    <dgm:cxn modelId="{D74ACB39-821F-4DCB-81CA-D85F77A96263}" type="presParOf" srcId="{0605B9A9-B0B9-467A-801F-075C1301EF0C}" destId="{6972B735-3AF6-4CBB-832F-BB0D1849076D}" srcOrd="1" destOrd="0" presId="urn:microsoft.com/office/officeart/2018/2/layout/IconVerticalSolidList"/>
    <dgm:cxn modelId="{5CBF25D1-AB13-4BDF-B042-7BD8AD6E5C7D}" type="presParOf" srcId="{0605B9A9-B0B9-467A-801F-075C1301EF0C}" destId="{EA88E206-93A2-41F4-82C6-5373317AAF07}" srcOrd="2" destOrd="0" presId="urn:microsoft.com/office/officeart/2018/2/layout/IconVerticalSolidList"/>
    <dgm:cxn modelId="{07A83C92-604C-4877-892E-727E5D1BBB9D}" type="presParOf" srcId="{0605B9A9-B0B9-467A-801F-075C1301EF0C}" destId="{F4EC0D56-1F0A-41AE-916B-DC6F7AD7F050}" srcOrd="3" destOrd="0" presId="urn:microsoft.com/office/officeart/2018/2/layout/IconVerticalSolidList"/>
    <dgm:cxn modelId="{A9B2D751-1805-4E98-B8B1-CF5459AE1E1F}" type="presParOf" srcId="{34235619-3941-465C-9724-05A215A1673E}" destId="{70F14546-0125-4FBF-89D4-81414EA9790E}" srcOrd="3" destOrd="0" presId="urn:microsoft.com/office/officeart/2018/2/layout/IconVerticalSolidList"/>
    <dgm:cxn modelId="{660BE88C-E816-49DC-A878-96B8E1F32BC2}" type="presParOf" srcId="{34235619-3941-465C-9724-05A215A1673E}" destId="{86E2C030-368B-4EB2-B2F8-624A939193E2}" srcOrd="4" destOrd="0" presId="urn:microsoft.com/office/officeart/2018/2/layout/IconVerticalSolidList"/>
    <dgm:cxn modelId="{27636C8B-734B-4275-9F32-EC0D2A9DCA03}" type="presParOf" srcId="{86E2C030-368B-4EB2-B2F8-624A939193E2}" destId="{B1C84912-F902-46BA-8AFE-4B4E2F5EA288}" srcOrd="0" destOrd="0" presId="urn:microsoft.com/office/officeart/2018/2/layout/IconVerticalSolidList"/>
    <dgm:cxn modelId="{9A3FB3A7-5971-4941-9C32-98D810B24545}" type="presParOf" srcId="{86E2C030-368B-4EB2-B2F8-624A939193E2}" destId="{04146547-1295-43FB-93B1-19E883E72181}" srcOrd="1" destOrd="0" presId="urn:microsoft.com/office/officeart/2018/2/layout/IconVerticalSolidList"/>
    <dgm:cxn modelId="{87C10D51-8122-4A1B-939D-F05CAF41823C}" type="presParOf" srcId="{86E2C030-368B-4EB2-B2F8-624A939193E2}" destId="{60FC0AD4-B5FC-4E8B-80B2-D563218CECA3}" srcOrd="2" destOrd="0" presId="urn:microsoft.com/office/officeart/2018/2/layout/IconVerticalSolidList"/>
    <dgm:cxn modelId="{7950B685-F442-4C0C-911D-D9ECDC9FFC93}" type="presParOf" srcId="{86E2C030-368B-4EB2-B2F8-624A939193E2}" destId="{82B2965D-317F-4F7B-B2CD-F005EFE9C105}" srcOrd="3" destOrd="0" presId="urn:microsoft.com/office/officeart/2018/2/layout/IconVerticalSolidList"/>
    <dgm:cxn modelId="{DA41065A-3D81-4D8B-8521-D25C1A9DC6D4}" type="presParOf" srcId="{34235619-3941-465C-9724-05A215A1673E}" destId="{08C55F1D-D480-4DBE-BF43-D11CBB20761D}" srcOrd="5" destOrd="0" presId="urn:microsoft.com/office/officeart/2018/2/layout/IconVerticalSolidList"/>
    <dgm:cxn modelId="{3C2F58BB-50B7-4371-89CA-6963FAED67B4}" type="presParOf" srcId="{34235619-3941-465C-9724-05A215A1673E}" destId="{07ACADF8-3F5F-4DFA-BCBE-BB570E999949}" srcOrd="6" destOrd="0" presId="urn:microsoft.com/office/officeart/2018/2/layout/IconVerticalSolidList"/>
    <dgm:cxn modelId="{49C5C32D-E126-42CE-96CF-B0A006AA3BDF}" type="presParOf" srcId="{07ACADF8-3F5F-4DFA-BCBE-BB570E999949}" destId="{A641BAD3-F36D-4FCF-B83F-66B350F90722}" srcOrd="0" destOrd="0" presId="urn:microsoft.com/office/officeart/2018/2/layout/IconVerticalSolidList"/>
    <dgm:cxn modelId="{1DB62C30-3FA5-40CB-8AAD-7DD9F0EE9D68}" type="presParOf" srcId="{07ACADF8-3F5F-4DFA-BCBE-BB570E999949}" destId="{D313D976-9D0A-4539-9E7F-B49FF9D884F4}" srcOrd="1" destOrd="0" presId="urn:microsoft.com/office/officeart/2018/2/layout/IconVerticalSolidList"/>
    <dgm:cxn modelId="{3E75ABAA-8A5D-4E68-BCC0-BAB7789B0212}" type="presParOf" srcId="{07ACADF8-3F5F-4DFA-BCBE-BB570E999949}" destId="{1D0232AC-CB03-4650-B001-009DE135344A}" srcOrd="2" destOrd="0" presId="urn:microsoft.com/office/officeart/2018/2/layout/IconVerticalSolidList"/>
    <dgm:cxn modelId="{4B8EA8E7-5E10-46D5-AB98-F8CAFEA4F504}" type="presParOf" srcId="{07ACADF8-3F5F-4DFA-BCBE-BB570E999949}" destId="{C0EBF8BC-2A2E-4F46-B075-BE3B53510D49}" srcOrd="3" destOrd="0" presId="urn:microsoft.com/office/officeart/2018/2/layout/IconVerticalSolidList"/>
    <dgm:cxn modelId="{EED29E83-FE36-4B75-9D36-A62403726076}" type="presParOf" srcId="{34235619-3941-465C-9724-05A215A1673E}" destId="{61FE40C7-FDFC-4915-BF14-0A89A8921ACB}" srcOrd="7" destOrd="0" presId="urn:microsoft.com/office/officeart/2018/2/layout/IconVerticalSolidList"/>
    <dgm:cxn modelId="{8E2DBC7A-B503-4FD4-821A-498374EF7E67}" type="presParOf" srcId="{34235619-3941-465C-9724-05A215A1673E}" destId="{1A7D4CFE-0EC7-469B-85A7-52CBF5B8EAA3}" srcOrd="8" destOrd="0" presId="urn:microsoft.com/office/officeart/2018/2/layout/IconVerticalSolidList"/>
    <dgm:cxn modelId="{3C9A9C0A-AAE4-45E0-9741-B424FD3B5F77}" type="presParOf" srcId="{1A7D4CFE-0EC7-469B-85A7-52CBF5B8EAA3}" destId="{36F7AEA5-115F-49D2-AE62-95EF108A1EBB}" srcOrd="0" destOrd="0" presId="urn:microsoft.com/office/officeart/2018/2/layout/IconVerticalSolidList"/>
    <dgm:cxn modelId="{9245D773-294F-4173-A523-DDDF38FD1AEC}" type="presParOf" srcId="{1A7D4CFE-0EC7-469B-85A7-52CBF5B8EAA3}" destId="{69489FC4-9703-49B8-A9BB-4C9D0EB8DB62}" srcOrd="1" destOrd="0" presId="urn:microsoft.com/office/officeart/2018/2/layout/IconVerticalSolidList"/>
    <dgm:cxn modelId="{50A78528-5EA0-48B6-BEB5-947E09489631}" type="presParOf" srcId="{1A7D4CFE-0EC7-469B-85A7-52CBF5B8EAA3}" destId="{DF25A828-CE0C-474B-A890-9D8B19E8C22C}" srcOrd="2" destOrd="0" presId="urn:microsoft.com/office/officeart/2018/2/layout/IconVerticalSolidList"/>
    <dgm:cxn modelId="{D80EF61E-89CE-4FCE-ACD0-E6F9BEF8ECCC}" type="presParOf" srcId="{1A7D4CFE-0EC7-469B-85A7-52CBF5B8EAA3}" destId="{C663E92E-B688-4818-81FC-255C639C06C4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0E47FB4-71C4-40F7-96E2-93A620FC8B72}">
      <dsp:nvSpPr>
        <dsp:cNvPr id="0" name=""/>
        <dsp:cNvSpPr/>
      </dsp:nvSpPr>
      <dsp:spPr>
        <a:xfrm>
          <a:off x="0" y="2277"/>
          <a:ext cx="6759212" cy="115435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8AAD6F7-4583-4DF6-99D6-5FB263A0005E}">
      <dsp:nvSpPr>
        <dsp:cNvPr id="0" name=""/>
        <dsp:cNvSpPr/>
      </dsp:nvSpPr>
      <dsp:spPr>
        <a:xfrm>
          <a:off x="349193" y="262008"/>
          <a:ext cx="634897" cy="63489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9C2633-C9B5-4E40-97B7-121E6C7D6912}">
      <dsp:nvSpPr>
        <dsp:cNvPr id="0" name=""/>
        <dsp:cNvSpPr/>
      </dsp:nvSpPr>
      <dsp:spPr>
        <a:xfrm>
          <a:off x="1333284" y="2277"/>
          <a:ext cx="5425927" cy="11543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2170" tIns="122170" rIns="122170" bIns="12217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Definition of internal environment scanning </a:t>
          </a:r>
        </a:p>
      </dsp:txBody>
      <dsp:txXfrm>
        <a:off x="1333284" y="2277"/>
        <a:ext cx="5425927" cy="1154358"/>
      </dsp:txXfrm>
    </dsp:sp>
    <dsp:sp modelId="{4AB6D725-29BC-44D2-B205-F900F8B16577}">
      <dsp:nvSpPr>
        <dsp:cNvPr id="0" name=""/>
        <dsp:cNvSpPr/>
      </dsp:nvSpPr>
      <dsp:spPr>
        <a:xfrm>
          <a:off x="0" y="1445225"/>
          <a:ext cx="6759212" cy="115435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0C52032-E316-4441-ADD7-8E7BD2D6A0C9}">
      <dsp:nvSpPr>
        <dsp:cNvPr id="0" name=""/>
        <dsp:cNvSpPr/>
      </dsp:nvSpPr>
      <dsp:spPr>
        <a:xfrm>
          <a:off x="349193" y="1704956"/>
          <a:ext cx="634897" cy="63489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5D0485B-23CC-4AC6-AB30-10C0C09B1DEE}">
      <dsp:nvSpPr>
        <dsp:cNvPr id="0" name=""/>
        <dsp:cNvSpPr/>
      </dsp:nvSpPr>
      <dsp:spPr>
        <a:xfrm>
          <a:off x="1333284" y="1445225"/>
          <a:ext cx="5425927" cy="11543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2170" tIns="122170" rIns="122170" bIns="12217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Point out the key components of internal environment </a:t>
          </a:r>
        </a:p>
      </dsp:txBody>
      <dsp:txXfrm>
        <a:off x="1333284" y="1445225"/>
        <a:ext cx="5425927" cy="1154358"/>
      </dsp:txXfrm>
    </dsp:sp>
    <dsp:sp modelId="{183FAF11-E688-4786-AB82-BE5D70A8B89A}">
      <dsp:nvSpPr>
        <dsp:cNvPr id="0" name=""/>
        <dsp:cNvSpPr/>
      </dsp:nvSpPr>
      <dsp:spPr>
        <a:xfrm>
          <a:off x="0" y="2888173"/>
          <a:ext cx="6759212" cy="115435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EBC864F-C88B-411B-988C-E32514453F54}">
      <dsp:nvSpPr>
        <dsp:cNvPr id="0" name=""/>
        <dsp:cNvSpPr/>
      </dsp:nvSpPr>
      <dsp:spPr>
        <a:xfrm>
          <a:off x="349193" y="3147904"/>
          <a:ext cx="634897" cy="634897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076419E-2067-4334-AC46-FDAEA55F60A4}">
      <dsp:nvSpPr>
        <dsp:cNvPr id="0" name=""/>
        <dsp:cNvSpPr/>
      </dsp:nvSpPr>
      <dsp:spPr>
        <a:xfrm>
          <a:off x="1333284" y="2888173"/>
          <a:ext cx="5425927" cy="11543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2170" tIns="122170" rIns="122170" bIns="12217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Apply different tools for internal environmental scanning </a:t>
          </a:r>
        </a:p>
      </dsp:txBody>
      <dsp:txXfrm>
        <a:off x="1333284" y="2888173"/>
        <a:ext cx="5425927" cy="1154358"/>
      </dsp:txXfrm>
    </dsp:sp>
    <dsp:sp modelId="{F192D08B-A6E4-47EA-B33C-CD14BCA40A1F}">
      <dsp:nvSpPr>
        <dsp:cNvPr id="0" name=""/>
        <dsp:cNvSpPr/>
      </dsp:nvSpPr>
      <dsp:spPr>
        <a:xfrm>
          <a:off x="0" y="4331121"/>
          <a:ext cx="6759212" cy="115435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5FA6DB6-3291-4CCF-8AAB-20624BB67B1F}">
      <dsp:nvSpPr>
        <dsp:cNvPr id="0" name=""/>
        <dsp:cNvSpPr/>
      </dsp:nvSpPr>
      <dsp:spPr>
        <a:xfrm>
          <a:off x="349193" y="4590852"/>
          <a:ext cx="634897" cy="634897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0005C86-66D7-45CB-BA68-C83106EE4991}">
      <dsp:nvSpPr>
        <dsp:cNvPr id="0" name=""/>
        <dsp:cNvSpPr/>
      </dsp:nvSpPr>
      <dsp:spPr>
        <a:xfrm>
          <a:off x="1333284" y="4331121"/>
          <a:ext cx="5425927" cy="11543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2170" tIns="122170" rIns="122170" bIns="12217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Appreciate the Importance of internal environmental scanning </a:t>
          </a:r>
        </a:p>
      </dsp:txBody>
      <dsp:txXfrm>
        <a:off x="1333284" y="4331121"/>
        <a:ext cx="5425927" cy="115435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EC8CF22-D297-4229-A8CC-73D8FF359575}">
      <dsp:nvSpPr>
        <dsp:cNvPr id="0" name=""/>
        <dsp:cNvSpPr/>
      </dsp:nvSpPr>
      <dsp:spPr>
        <a:xfrm>
          <a:off x="0" y="669"/>
          <a:ext cx="6449246" cy="156754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8EBCF03-0029-436C-9DB6-9F54C4E15D76}">
      <dsp:nvSpPr>
        <dsp:cNvPr id="0" name=""/>
        <dsp:cNvSpPr/>
      </dsp:nvSpPr>
      <dsp:spPr>
        <a:xfrm>
          <a:off x="474183" y="353368"/>
          <a:ext cx="862151" cy="862151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C59D32-1791-4830-A458-1639CA92B50E}">
      <dsp:nvSpPr>
        <dsp:cNvPr id="0" name=""/>
        <dsp:cNvSpPr/>
      </dsp:nvSpPr>
      <dsp:spPr>
        <a:xfrm>
          <a:off x="1810518" y="669"/>
          <a:ext cx="4638727" cy="156754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899" tIns="165899" rIns="165899" bIns="165899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Meanwhile a start-up </a:t>
          </a:r>
          <a:r>
            <a:rPr lang="en-US" sz="2200" b="1" kern="1200"/>
            <a:t>NETFLIX</a:t>
          </a:r>
          <a:r>
            <a:rPr lang="en-US" sz="2200" kern="1200"/>
            <a:t> emerges</a:t>
          </a:r>
        </a:p>
      </dsp:txBody>
      <dsp:txXfrm>
        <a:off x="1810518" y="669"/>
        <a:ext cx="4638727" cy="1567548"/>
      </dsp:txXfrm>
    </dsp:sp>
    <dsp:sp modelId="{1F8138FB-0709-47CC-9B76-D5595E8AE284}">
      <dsp:nvSpPr>
        <dsp:cNvPr id="0" name=""/>
        <dsp:cNvSpPr/>
      </dsp:nvSpPr>
      <dsp:spPr>
        <a:xfrm>
          <a:off x="0" y="1960104"/>
          <a:ext cx="6449246" cy="156754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152E51-4C8B-4B84-83DB-EE5F1E54A22C}">
      <dsp:nvSpPr>
        <dsp:cNvPr id="0" name=""/>
        <dsp:cNvSpPr/>
      </dsp:nvSpPr>
      <dsp:spPr>
        <a:xfrm>
          <a:off x="474183" y="2312803"/>
          <a:ext cx="862151" cy="862151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10E3BC-B7B3-4230-92F4-C9DF50973181}">
      <dsp:nvSpPr>
        <dsp:cNvPr id="0" name=""/>
        <dsp:cNvSpPr/>
      </dsp:nvSpPr>
      <dsp:spPr>
        <a:xfrm>
          <a:off x="1810518" y="1960104"/>
          <a:ext cx="4638727" cy="156754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899" tIns="165899" rIns="165899" bIns="165899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Leveraging technology and a customer-centric model</a:t>
          </a:r>
        </a:p>
      </dsp:txBody>
      <dsp:txXfrm>
        <a:off x="1810518" y="1960104"/>
        <a:ext cx="4638727" cy="1567548"/>
      </dsp:txXfrm>
    </dsp:sp>
    <dsp:sp modelId="{376E0DCC-BC0D-41B5-8430-33861198F93E}">
      <dsp:nvSpPr>
        <dsp:cNvPr id="0" name=""/>
        <dsp:cNvSpPr/>
      </dsp:nvSpPr>
      <dsp:spPr>
        <a:xfrm>
          <a:off x="0" y="3919540"/>
          <a:ext cx="6449246" cy="156754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DE108E0-9158-4F99-B85E-FC7239F7F1E7}">
      <dsp:nvSpPr>
        <dsp:cNvPr id="0" name=""/>
        <dsp:cNvSpPr/>
      </dsp:nvSpPr>
      <dsp:spPr>
        <a:xfrm>
          <a:off x="474183" y="4272238"/>
          <a:ext cx="862151" cy="862151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419A19E-6702-47F5-A04E-BF6EA22FBC78}">
      <dsp:nvSpPr>
        <dsp:cNvPr id="0" name=""/>
        <dsp:cNvSpPr/>
      </dsp:nvSpPr>
      <dsp:spPr>
        <a:xfrm>
          <a:off x="1810518" y="3919540"/>
          <a:ext cx="4638727" cy="156754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899" tIns="165899" rIns="165899" bIns="165899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Blockbuster’s inability to scan its internal environment effectively—its resources, capabilities, and culture—leads to its downfall.</a:t>
          </a:r>
        </a:p>
      </dsp:txBody>
      <dsp:txXfrm>
        <a:off x="1810518" y="3919540"/>
        <a:ext cx="4638727" cy="156754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EC8CF22-D297-4229-A8CC-73D8FF359575}">
      <dsp:nvSpPr>
        <dsp:cNvPr id="0" name=""/>
        <dsp:cNvSpPr/>
      </dsp:nvSpPr>
      <dsp:spPr>
        <a:xfrm>
          <a:off x="0" y="669"/>
          <a:ext cx="6449246" cy="156754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8EBCF03-0029-436C-9DB6-9F54C4E15D76}">
      <dsp:nvSpPr>
        <dsp:cNvPr id="0" name=""/>
        <dsp:cNvSpPr/>
      </dsp:nvSpPr>
      <dsp:spPr>
        <a:xfrm>
          <a:off x="474183" y="353368"/>
          <a:ext cx="862151" cy="862151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C59D32-1791-4830-A458-1639CA92B50E}">
      <dsp:nvSpPr>
        <dsp:cNvPr id="0" name=""/>
        <dsp:cNvSpPr/>
      </dsp:nvSpPr>
      <dsp:spPr>
        <a:xfrm>
          <a:off x="1810518" y="669"/>
          <a:ext cx="4638727" cy="156754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899" tIns="165899" rIns="165899" bIns="165899" numCol="1" spcCol="1270" anchor="ctr" anchorCtr="0">
          <a:noAutofit/>
        </a:bodyPr>
        <a:lstStyle/>
        <a:p>
          <a:pPr marL="0" lvl="0" indent="0" algn="l" defTabSz="10223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>
              <a:latin typeface="Georgia Pro Semibold"/>
            </a:rPr>
            <a:t>By the time Blockbuster realizes the need to adapt, it’s too late.</a:t>
          </a:r>
          <a:endParaRPr lang="en-US" sz="2300" kern="1200" dirty="0"/>
        </a:p>
      </dsp:txBody>
      <dsp:txXfrm>
        <a:off x="1810518" y="669"/>
        <a:ext cx="4638727" cy="1567548"/>
      </dsp:txXfrm>
    </dsp:sp>
    <dsp:sp modelId="{3FBA9922-091D-421A-B7C5-2AFEAA96CC65}">
      <dsp:nvSpPr>
        <dsp:cNvPr id="0" name=""/>
        <dsp:cNvSpPr/>
      </dsp:nvSpPr>
      <dsp:spPr>
        <a:xfrm>
          <a:off x="0" y="1960104"/>
          <a:ext cx="6449246" cy="156754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7208D63-0499-4C7A-B2EA-E2A3BF563A67}">
      <dsp:nvSpPr>
        <dsp:cNvPr id="0" name=""/>
        <dsp:cNvSpPr/>
      </dsp:nvSpPr>
      <dsp:spPr>
        <a:xfrm>
          <a:off x="474183" y="2312803"/>
          <a:ext cx="862151" cy="862151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8C386F2-B902-4B50-8F67-1635409E84FE}">
      <dsp:nvSpPr>
        <dsp:cNvPr id="0" name=""/>
        <dsp:cNvSpPr/>
      </dsp:nvSpPr>
      <dsp:spPr>
        <a:xfrm>
          <a:off x="1810518" y="1960104"/>
          <a:ext cx="4638727" cy="156754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899" tIns="165899" rIns="165899" bIns="165899" numCol="1" spcCol="1270" anchor="ctr" anchorCtr="0">
          <a:noAutofit/>
        </a:bodyPr>
        <a:lstStyle/>
        <a:p>
          <a:pPr marL="0" lvl="0" indent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>
              <a:latin typeface="Georgia Pro Semibold"/>
            </a:rPr>
            <a:t>Netflix, on the other hand, continuously scans its internal environment, </a:t>
          </a:r>
        </a:p>
      </dsp:txBody>
      <dsp:txXfrm>
        <a:off x="1810518" y="1960104"/>
        <a:ext cx="4638727" cy="1567548"/>
      </dsp:txXfrm>
    </dsp:sp>
    <dsp:sp modelId="{245E103F-FD42-46B2-93C7-8EC58E259DFA}">
      <dsp:nvSpPr>
        <dsp:cNvPr id="0" name=""/>
        <dsp:cNvSpPr/>
      </dsp:nvSpPr>
      <dsp:spPr>
        <a:xfrm>
          <a:off x="0" y="3919540"/>
          <a:ext cx="6449246" cy="156754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6508C73-39F3-4F05-9570-33214F4895FE}">
      <dsp:nvSpPr>
        <dsp:cNvPr id="0" name=""/>
        <dsp:cNvSpPr/>
      </dsp:nvSpPr>
      <dsp:spPr>
        <a:xfrm>
          <a:off x="474183" y="4272238"/>
          <a:ext cx="862151" cy="862151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33E2F02-822F-432C-9CA5-128BB9CB417C}">
      <dsp:nvSpPr>
        <dsp:cNvPr id="0" name=""/>
        <dsp:cNvSpPr/>
      </dsp:nvSpPr>
      <dsp:spPr>
        <a:xfrm>
          <a:off x="1810518" y="3919540"/>
          <a:ext cx="4638727" cy="156754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899" tIns="165899" rIns="165899" bIns="165899" numCol="1" spcCol="1270" anchor="ctr" anchorCtr="0">
          <a:noAutofit/>
        </a:bodyPr>
        <a:lstStyle/>
        <a:p>
          <a:pPr marL="0" lvl="0" indent="0" algn="l" defTabSz="10223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>
              <a:latin typeface="Georgia Pro Semibold"/>
            </a:rPr>
            <a:t>Aligning its strengths with external opportunities, and becomes a global streaming giant.</a:t>
          </a:r>
          <a:endParaRPr lang="en-US" sz="2300" kern="1200" dirty="0"/>
        </a:p>
      </dsp:txBody>
      <dsp:txXfrm>
        <a:off x="1810518" y="3919540"/>
        <a:ext cx="4638727" cy="156754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051C92-7D1A-4858-BBF2-A15694398448}">
      <dsp:nvSpPr>
        <dsp:cNvPr id="0" name=""/>
        <dsp:cNvSpPr/>
      </dsp:nvSpPr>
      <dsp:spPr>
        <a:xfrm>
          <a:off x="0" y="686"/>
          <a:ext cx="6263662" cy="160593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905B0E0-5AB2-491D-AAD7-DC5EA1B295FF}">
      <dsp:nvSpPr>
        <dsp:cNvPr id="0" name=""/>
        <dsp:cNvSpPr/>
      </dsp:nvSpPr>
      <dsp:spPr>
        <a:xfrm>
          <a:off x="485796" y="362022"/>
          <a:ext cx="883266" cy="88326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C46BB96-D764-4E22-B7B3-F302CDA03525}">
      <dsp:nvSpPr>
        <dsp:cNvPr id="0" name=""/>
        <dsp:cNvSpPr/>
      </dsp:nvSpPr>
      <dsp:spPr>
        <a:xfrm>
          <a:off x="1854859" y="686"/>
          <a:ext cx="4408802" cy="16059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9962" tIns="169962" rIns="169962" bIns="169962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What were the key internal strengths Blockbuster had, that it failed to leverage effectively? </a:t>
          </a:r>
        </a:p>
      </dsp:txBody>
      <dsp:txXfrm>
        <a:off x="1854859" y="686"/>
        <a:ext cx="4408802" cy="1605939"/>
      </dsp:txXfrm>
    </dsp:sp>
    <dsp:sp modelId="{65682BE3-F13C-498F-B1BD-4A01E1C7947C}">
      <dsp:nvSpPr>
        <dsp:cNvPr id="0" name=""/>
        <dsp:cNvSpPr/>
      </dsp:nvSpPr>
      <dsp:spPr>
        <a:xfrm>
          <a:off x="0" y="2008110"/>
          <a:ext cx="6263662" cy="160593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9A351E5-D9CA-4D4F-9EDA-5AA3DA2CA194}">
      <dsp:nvSpPr>
        <dsp:cNvPr id="0" name=""/>
        <dsp:cNvSpPr/>
      </dsp:nvSpPr>
      <dsp:spPr>
        <a:xfrm>
          <a:off x="485796" y="2369446"/>
          <a:ext cx="883266" cy="88326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F09CEF4-747A-4AB7-8609-415402772D87}">
      <dsp:nvSpPr>
        <dsp:cNvPr id="0" name=""/>
        <dsp:cNvSpPr/>
      </dsp:nvSpPr>
      <dsp:spPr>
        <a:xfrm>
          <a:off x="1854859" y="2008110"/>
          <a:ext cx="4408802" cy="16059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9962" tIns="169962" rIns="169962" bIns="169962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Why do you think Blockbuster’s leadership overlooked the importance of internal environment scanning?</a:t>
          </a:r>
        </a:p>
      </dsp:txBody>
      <dsp:txXfrm>
        <a:off x="1854859" y="2008110"/>
        <a:ext cx="4408802" cy="1605939"/>
      </dsp:txXfrm>
    </dsp:sp>
    <dsp:sp modelId="{74D70D2D-6B52-4C86-BD46-9305BDA81E09}">
      <dsp:nvSpPr>
        <dsp:cNvPr id="0" name=""/>
        <dsp:cNvSpPr/>
      </dsp:nvSpPr>
      <dsp:spPr>
        <a:xfrm>
          <a:off x="0" y="4015534"/>
          <a:ext cx="6263662" cy="160593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7DAACD1-5BA1-429A-A931-0C818DF3C022}">
      <dsp:nvSpPr>
        <dsp:cNvPr id="0" name=""/>
        <dsp:cNvSpPr/>
      </dsp:nvSpPr>
      <dsp:spPr>
        <a:xfrm>
          <a:off x="485796" y="4376870"/>
          <a:ext cx="883266" cy="883266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A4C14A9-08A3-471F-AB91-DF87D074DF03}">
      <dsp:nvSpPr>
        <dsp:cNvPr id="0" name=""/>
        <dsp:cNvSpPr/>
      </dsp:nvSpPr>
      <dsp:spPr>
        <a:xfrm>
          <a:off x="1854859" y="4015534"/>
          <a:ext cx="4408802" cy="16059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9962" tIns="169962" rIns="169962" bIns="169962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How did Blockbuster’s internal culture contribute to its downfall?</a:t>
          </a:r>
        </a:p>
      </dsp:txBody>
      <dsp:txXfrm>
        <a:off x="1854859" y="4015534"/>
        <a:ext cx="4408802" cy="160593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4D70D2D-6B52-4C86-BD46-9305BDA81E09}">
      <dsp:nvSpPr>
        <dsp:cNvPr id="0" name=""/>
        <dsp:cNvSpPr/>
      </dsp:nvSpPr>
      <dsp:spPr>
        <a:xfrm>
          <a:off x="0" y="913600"/>
          <a:ext cx="6263662" cy="168664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7DAACD1-5BA1-429A-A931-0C818DF3C022}">
      <dsp:nvSpPr>
        <dsp:cNvPr id="0" name=""/>
        <dsp:cNvSpPr/>
      </dsp:nvSpPr>
      <dsp:spPr>
        <a:xfrm>
          <a:off x="510211" y="1293096"/>
          <a:ext cx="927656" cy="92765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A4C14A9-08A3-471F-AB91-DF87D074DF03}">
      <dsp:nvSpPr>
        <dsp:cNvPr id="0" name=""/>
        <dsp:cNvSpPr/>
      </dsp:nvSpPr>
      <dsp:spPr>
        <a:xfrm>
          <a:off x="1948078" y="913600"/>
          <a:ext cx="4315583" cy="168664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8504" tIns="178504" rIns="178504" bIns="178504" numCol="1" spcCol="1270" anchor="ctr" anchorCtr="0">
          <a:noAutofit/>
        </a:bodyPr>
        <a:lstStyle/>
        <a:p>
          <a:pPr marL="0" lvl="0" indent="0" algn="l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1" kern="1200" dirty="0">
              <a:latin typeface="Aptos Display"/>
            </a:rPr>
            <a:t>Netflix focused on customer convenience and technology. How did this highlight Blockbuster’s internal weaknesses?</a:t>
          </a:r>
        </a:p>
      </dsp:txBody>
      <dsp:txXfrm>
        <a:off x="1948078" y="913600"/>
        <a:ext cx="4315583" cy="1686648"/>
      </dsp:txXfrm>
    </dsp:sp>
    <dsp:sp modelId="{03FEEE7D-135F-4F1B-92C8-BAC7FE12D8DD}">
      <dsp:nvSpPr>
        <dsp:cNvPr id="0" name=""/>
        <dsp:cNvSpPr/>
      </dsp:nvSpPr>
      <dsp:spPr>
        <a:xfrm>
          <a:off x="0" y="3021911"/>
          <a:ext cx="6263662" cy="168664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1CE7DFC-6044-4483-90F5-389DD2D88950}">
      <dsp:nvSpPr>
        <dsp:cNvPr id="0" name=""/>
        <dsp:cNvSpPr/>
      </dsp:nvSpPr>
      <dsp:spPr>
        <a:xfrm>
          <a:off x="510211" y="3401406"/>
          <a:ext cx="927656" cy="927656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99BE09B-F533-4D71-86D7-5F959938DFA4}">
      <dsp:nvSpPr>
        <dsp:cNvPr id="0" name=""/>
        <dsp:cNvSpPr/>
      </dsp:nvSpPr>
      <dsp:spPr>
        <a:xfrm>
          <a:off x="1948078" y="3021911"/>
          <a:ext cx="4315583" cy="168664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8504" tIns="178504" rIns="178504" bIns="178504" numCol="1" spcCol="1270" anchor="ctr" anchorCtr="0">
          <a:noAutofit/>
        </a:bodyPr>
        <a:lstStyle/>
        <a:p>
          <a:pPr marL="0" lvl="0" indent="0" algn="l" defTabSz="933450" rtl="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1" kern="1200" dirty="0">
              <a:latin typeface="Aptos Display"/>
            </a:rPr>
            <a:t>What lessons can modern organizations learn from Blockbuster’s failure to adapt? </a:t>
          </a:r>
        </a:p>
      </dsp:txBody>
      <dsp:txXfrm>
        <a:off x="1948078" y="3021911"/>
        <a:ext cx="4315583" cy="1686648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A1FDE50-68E1-4F4B-8739-B669C8C9C5A2}">
      <dsp:nvSpPr>
        <dsp:cNvPr id="0" name=""/>
        <dsp:cNvSpPr/>
      </dsp:nvSpPr>
      <dsp:spPr>
        <a:xfrm>
          <a:off x="0" y="433"/>
          <a:ext cx="10077450" cy="1013484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712F6BE-6CE1-4FFC-9214-938C7EE78DB5}">
      <dsp:nvSpPr>
        <dsp:cNvPr id="0" name=""/>
        <dsp:cNvSpPr/>
      </dsp:nvSpPr>
      <dsp:spPr>
        <a:xfrm>
          <a:off x="306579" y="228467"/>
          <a:ext cx="557416" cy="55741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03032EF-3F95-4389-932A-46DF86F9B5E8}">
      <dsp:nvSpPr>
        <dsp:cNvPr id="0" name=""/>
        <dsp:cNvSpPr/>
      </dsp:nvSpPr>
      <dsp:spPr>
        <a:xfrm>
          <a:off x="1170574" y="433"/>
          <a:ext cx="8906875" cy="10134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7260" tIns="107260" rIns="107260" bIns="107260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1" kern="1200"/>
            <a:t>SWOT</a:t>
          </a:r>
          <a:r>
            <a:rPr lang="en-US" sz="2500" kern="1200"/>
            <a:t> (Strengths, Weakness, Opportunity, Threat) Analysis </a:t>
          </a:r>
        </a:p>
      </dsp:txBody>
      <dsp:txXfrm>
        <a:off x="1170574" y="433"/>
        <a:ext cx="8906875" cy="1013484"/>
      </dsp:txXfrm>
    </dsp:sp>
    <dsp:sp modelId="{B3F9D4A8-40A9-4B7E-8CBA-2B22F7B9D336}">
      <dsp:nvSpPr>
        <dsp:cNvPr id="0" name=""/>
        <dsp:cNvSpPr/>
      </dsp:nvSpPr>
      <dsp:spPr>
        <a:xfrm>
          <a:off x="0" y="1267288"/>
          <a:ext cx="10077450" cy="1013484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57AA2AE-74F3-4229-A96F-96C3190D4196}">
      <dsp:nvSpPr>
        <dsp:cNvPr id="0" name=""/>
        <dsp:cNvSpPr/>
      </dsp:nvSpPr>
      <dsp:spPr>
        <a:xfrm>
          <a:off x="306579" y="1495322"/>
          <a:ext cx="557416" cy="55741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6C52580-0154-4D49-8B40-04CAB51F449F}">
      <dsp:nvSpPr>
        <dsp:cNvPr id="0" name=""/>
        <dsp:cNvSpPr/>
      </dsp:nvSpPr>
      <dsp:spPr>
        <a:xfrm>
          <a:off x="1170574" y="1267288"/>
          <a:ext cx="8906875" cy="10134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7260" tIns="107260" rIns="107260" bIns="107260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1" kern="1200"/>
            <a:t>VRIO</a:t>
          </a:r>
          <a:r>
            <a:rPr lang="en-US" sz="2500" kern="1200"/>
            <a:t> Framework </a:t>
          </a:r>
        </a:p>
      </dsp:txBody>
      <dsp:txXfrm>
        <a:off x="1170574" y="1267288"/>
        <a:ext cx="8906875" cy="1013484"/>
      </dsp:txXfrm>
    </dsp:sp>
    <dsp:sp modelId="{F781B6BF-30D4-4EA4-A78F-D7DC0AEC144C}">
      <dsp:nvSpPr>
        <dsp:cNvPr id="0" name=""/>
        <dsp:cNvSpPr/>
      </dsp:nvSpPr>
      <dsp:spPr>
        <a:xfrm>
          <a:off x="0" y="2534144"/>
          <a:ext cx="10077450" cy="1013484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B22FE90-6E93-4443-A9C6-2950E798407C}">
      <dsp:nvSpPr>
        <dsp:cNvPr id="0" name=""/>
        <dsp:cNvSpPr/>
      </dsp:nvSpPr>
      <dsp:spPr>
        <a:xfrm>
          <a:off x="306579" y="2762178"/>
          <a:ext cx="557416" cy="557416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7ED1ADE-92B6-4FE2-990D-A35D7FF9E80A}">
      <dsp:nvSpPr>
        <dsp:cNvPr id="0" name=""/>
        <dsp:cNvSpPr/>
      </dsp:nvSpPr>
      <dsp:spPr>
        <a:xfrm>
          <a:off x="1170574" y="2534144"/>
          <a:ext cx="8906875" cy="10134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7260" tIns="107260" rIns="107260" bIns="107260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Value Chain Analysis </a:t>
          </a:r>
        </a:p>
      </dsp:txBody>
      <dsp:txXfrm>
        <a:off x="1170574" y="2534144"/>
        <a:ext cx="8906875" cy="1013484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7ED1DF3-9EB5-4004-B7AF-4552FAA98925}">
      <dsp:nvSpPr>
        <dsp:cNvPr id="0" name=""/>
        <dsp:cNvSpPr/>
      </dsp:nvSpPr>
      <dsp:spPr>
        <a:xfrm>
          <a:off x="0" y="669"/>
          <a:ext cx="6449246" cy="156754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F2370A8-B586-4F8D-991A-3C786770D346}">
      <dsp:nvSpPr>
        <dsp:cNvPr id="0" name=""/>
        <dsp:cNvSpPr/>
      </dsp:nvSpPr>
      <dsp:spPr>
        <a:xfrm>
          <a:off x="474183" y="353368"/>
          <a:ext cx="862151" cy="862151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8055CC0-1A01-4926-B6FE-ADCE1E35DBE8}">
      <dsp:nvSpPr>
        <dsp:cNvPr id="0" name=""/>
        <dsp:cNvSpPr/>
      </dsp:nvSpPr>
      <dsp:spPr>
        <a:xfrm>
          <a:off x="1810518" y="669"/>
          <a:ext cx="4638727" cy="156754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899" tIns="165899" rIns="165899" bIns="165899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Here the firm is looking for what it has</a:t>
          </a:r>
        </a:p>
      </dsp:txBody>
      <dsp:txXfrm>
        <a:off x="1810518" y="669"/>
        <a:ext cx="4638727" cy="1567548"/>
      </dsp:txXfrm>
    </dsp:sp>
    <dsp:sp modelId="{BD2D0DF5-420C-40E1-996A-EF7D8ECDF500}">
      <dsp:nvSpPr>
        <dsp:cNvPr id="0" name=""/>
        <dsp:cNvSpPr/>
      </dsp:nvSpPr>
      <dsp:spPr>
        <a:xfrm>
          <a:off x="0" y="1960104"/>
          <a:ext cx="6449246" cy="156754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6F628A4-727A-4D07-A1DB-E69261BA8DCE}">
      <dsp:nvSpPr>
        <dsp:cNvPr id="0" name=""/>
        <dsp:cNvSpPr/>
      </dsp:nvSpPr>
      <dsp:spPr>
        <a:xfrm>
          <a:off x="474183" y="2312803"/>
          <a:ext cx="862151" cy="862151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A18B1A2-1539-4095-85B5-179A623D7C4B}">
      <dsp:nvSpPr>
        <dsp:cNvPr id="0" name=""/>
        <dsp:cNvSpPr/>
      </dsp:nvSpPr>
      <dsp:spPr>
        <a:xfrm>
          <a:off x="1810518" y="1960104"/>
          <a:ext cx="4638727" cy="156754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899" tIns="165899" rIns="165899" bIns="165899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What it has does it give it an edge</a:t>
          </a:r>
        </a:p>
      </dsp:txBody>
      <dsp:txXfrm>
        <a:off x="1810518" y="1960104"/>
        <a:ext cx="4638727" cy="1567548"/>
      </dsp:txXfrm>
    </dsp:sp>
    <dsp:sp modelId="{7D22F9C2-A0FD-43A4-BA73-2A5E8830F7A9}">
      <dsp:nvSpPr>
        <dsp:cNvPr id="0" name=""/>
        <dsp:cNvSpPr/>
      </dsp:nvSpPr>
      <dsp:spPr>
        <a:xfrm>
          <a:off x="0" y="3919540"/>
          <a:ext cx="6449246" cy="156754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D7FFDBC-C135-4528-AFFD-87BA3DF42E52}">
      <dsp:nvSpPr>
        <dsp:cNvPr id="0" name=""/>
        <dsp:cNvSpPr/>
      </dsp:nvSpPr>
      <dsp:spPr>
        <a:xfrm>
          <a:off x="474183" y="4272238"/>
          <a:ext cx="862151" cy="862151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F9D978D-559B-43CA-AF8F-71C2AEAD61DF}">
      <dsp:nvSpPr>
        <dsp:cNvPr id="0" name=""/>
        <dsp:cNvSpPr/>
      </dsp:nvSpPr>
      <dsp:spPr>
        <a:xfrm>
          <a:off x="1810518" y="3919540"/>
          <a:ext cx="4638727" cy="156754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899" tIns="165899" rIns="165899" bIns="165899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It also looks for what it doesn't have</a:t>
          </a:r>
        </a:p>
      </dsp:txBody>
      <dsp:txXfrm>
        <a:off x="1810518" y="3919540"/>
        <a:ext cx="4638727" cy="1567548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D8B3354-91C6-41B1-BF84-5E4D467D9A0B}">
      <dsp:nvSpPr>
        <dsp:cNvPr id="0" name=""/>
        <dsp:cNvSpPr/>
      </dsp:nvSpPr>
      <dsp:spPr>
        <a:xfrm>
          <a:off x="0" y="1775"/>
          <a:ext cx="6449246" cy="75644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EC320CB-006C-41FD-A1D8-D216CA1F4D8E}">
      <dsp:nvSpPr>
        <dsp:cNvPr id="0" name=""/>
        <dsp:cNvSpPr/>
      </dsp:nvSpPr>
      <dsp:spPr>
        <a:xfrm>
          <a:off x="228823" y="171974"/>
          <a:ext cx="416043" cy="416043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9A6E7B9-8CC8-4731-9C25-4C932F2D8881}">
      <dsp:nvSpPr>
        <dsp:cNvPr id="0" name=""/>
        <dsp:cNvSpPr/>
      </dsp:nvSpPr>
      <dsp:spPr>
        <a:xfrm>
          <a:off x="873690" y="1775"/>
          <a:ext cx="5575555" cy="7564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57" tIns="80057" rIns="80057" bIns="80057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1. What do we do best? </a:t>
          </a:r>
        </a:p>
      </dsp:txBody>
      <dsp:txXfrm>
        <a:off x="873690" y="1775"/>
        <a:ext cx="5575555" cy="756442"/>
      </dsp:txXfrm>
    </dsp:sp>
    <dsp:sp modelId="{FFA8CAA3-A0EB-4DE8-A69B-9FA27F8EE0B8}">
      <dsp:nvSpPr>
        <dsp:cNvPr id="0" name=""/>
        <dsp:cNvSpPr/>
      </dsp:nvSpPr>
      <dsp:spPr>
        <a:xfrm>
          <a:off x="0" y="947328"/>
          <a:ext cx="6449246" cy="75644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0D361D4-BF5E-4A6E-B56C-192EC6DB0C3D}">
      <dsp:nvSpPr>
        <dsp:cNvPr id="0" name=""/>
        <dsp:cNvSpPr/>
      </dsp:nvSpPr>
      <dsp:spPr>
        <a:xfrm>
          <a:off x="228823" y="1117527"/>
          <a:ext cx="416043" cy="416043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6237FDE-6CDD-4F75-A778-5C436C499FC7}">
      <dsp:nvSpPr>
        <dsp:cNvPr id="0" name=""/>
        <dsp:cNvSpPr/>
      </dsp:nvSpPr>
      <dsp:spPr>
        <a:xfrm>
          <a:off x="873690" y="947328"/>
          <a:ext cx="5575555" cy="7564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57" tIns="80057" rIns="80057" bIns="80057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2. What unique knowledge, talent, or resources do we have? </a:t>
          </a:r>
        </a:p>
      </dsp:txBody>
      <dsp:txXfrm>
        <a:off x="873690" y="947328"/>
        <a:ext cx="5575555" cy="756442"/>
      </dsp:txXfrm>
    </dsp:sp>
    <dsp:sp modelId="{C2651730-3F3B-438E-A016-5431A4C796E8}">
      <dsp:nvSpPr>
        <dsp:cNvPr id="0" name=""/>
        <dsp:cNvSpPr/>
      </dsp:nvSpPr>
      <dsp:spPr>
        <a:xfrm>
          <a:off x="0" y="1892881"/>
          <a:ext cx="6449246" cy="75644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CAF1251-FD0F-4468-8539-407136BF90A8}">
      <dsp:nvSpPr>
        <dsp:cNvPr id="0" name=""/>
        <dsp:cNvSpPr/>
      </dsp:nvSpPr>
      <dsp:spPr>
        <a:xfrm>
          <a:off x="228823" y="2063080"/>
          <a:ext cx="416043" cy="416043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B2EEDF2-E6E1-415C-ACD0-02EDC0B78DD8}">
      <dsp:nvSpPr>
        <dsp:cNvPr id="0" name=""/>
        <dsp:cNvSpPr/>
      </dsp:nvSpPr>
      <dsp:spPr>
        <a:xfrm>
          <a:off x="873690" y="1892881"/>
          <a:ext cx="5575555" cy="7564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57" tIns="80057" rIns="80057" bIns="80057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3. What advantages do we have? </a:t>
          </a:r>
        </a:p>
      </dsp:txBody>
      <dsp:txXfrm>
        <a:off x="873690" y="1892881"/>
        <a:ext cx="5575555" cy="756442"/>
      </dsp:txXfrm>
    </dsp:sp>
    <dsp:sp modelId="{446BE5BA-96B3-4D70-A48E-74D09145E519}">
      <dsp:nvSpPr>
        <dsp:cNvPr id="0" name=""/>
        <dsp:cNvSpPr/>
      </dsp:nvSpPr>
      <dsp:spPr>
        <a:xfrm>
          <a:off x="0" y="2838434"/>
          <a:ext cx="6449246" cy="75644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87DF871-07EF-4C73-8DE2-658F5C9CABE8}">
      <dsp:nvSpPr>
        <dsp:cNvPr id="0" name=""/>
        <dsp:cNvSpPr/>
      </dsp:nvSpPr>
      <dsp:spPr>
        <a:xfrm>
          <a:off x="228823" y="3008633"/>
          <a:ext cx="416043" cy="416043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73EA5F6-87DC-4334-9685-5E9F1674BC10}">
      <dsp:nvSpPr>
        <dsp:cNvPr id="0" name=""/>
        <dsp:cNvSpPr/>
      </dsp:nvSpPr>
      <dsp:spPr>
        <a:xfrm>
          <a:off x="873690" y="2838434"/>
          <a:ext cx="5575555" cy="7564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57" tIns="80057" rIns="80057" bIns="80057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4. What do other people say we do well? </a:t>
          </a:r>
        </a:p>
      </dsp:txBody>
      <dsp:txXfrm>
        <a:off x="873690" y="2838434"/>
        <a:ext cx="5575555" cy="756442"/>
      </dsp:txXfrm>
    </dsp:sp>
    <dsp:sp modelId="{898E4A30-5F3E-4FC5-B6B4-226E6C207CF4}">
      <dsp:nvSpPr>
        <dsp:cNvPr id="0" name=""/>
        <dsp:cNvSpPr/>
      </dsp:nvSpPr>
      <dsp:spPr>
        <a:xfrm>
          <a:off x="0" y="3783987"/>
          <a:ext cx="6449246" cy="75644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09D7248-79E1-46D9-9212-F2A1AF5AD629}">
      <dsp:nvSpPr>
        <dsp:cNvPr id="0" name=""/>
        <dsp:cNvSpPr/>
      </dsp:nvSpPr>
      <dsp:spPr>
        <a:xfrm>
          <a:off x="228823" y="3954186"/>
          <a:ext cx="416043" cy="416043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B8FF5A4-15E2-4704-8EC4-F0D4C3EA8126}">
      <dsp:nvSpPr>
        <dsp:cNvPr id="0" name=""/>
        <dsp:cNvSpPr/>
      </dsp:nvSpPr>
      <dsp:spPr>
        <a:xfrm>
          <a:off x="873690" y="3783987"/>
          <a:ext cx="5575555" cy="7564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57" tIns="80057" rIns="80057" bIns="80057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5. What resources do we have available? </a:t>
          </a:r>
        </a:p>
      </dsp:txBody>
      <dsp:txXfrm>
        <a:off x="873690" y="3783987"/>
        <a:ext cx="5575555" cy="756442"/>
      </dsp:txXfrm>
    </dsp:sp>
    <dsp:sp modelId="{600F4650-08A1-4BDD-8A79-97A5216D7D60}">
      <dsp:nvSpPr>
        <dsp:cNvPr id="0" name=""/>
        <dsp:cNvSpPr/>
      </dsp:nvSpPr>
      <dsp:spPr>
        <a:xfrm>
          <a:off x="0" y="4729540"/>
          <a:ext cx="6449246" cy="75644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CBDC20F-AD22-4723-9E23-9611373BDC11}">
      <dsp:nvSpPr>
        <dsp:cNvPr id="0" name=""/>
        <dsp:cNvSpPr/>
      </dsp:nvSpPr>
      <dsp:spPr>
        <a:xfrm>
          <a:off x="228823" y="4899739"/>
          <a:ext cx="416043" cy="416043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9CC2945-6B57-44DC-9226-88E6275D7D34}">
      <dsp:nvSpPr>
        <dsp:cNvPr id="0" name=""/>
        <dsp:cNvSpPr/>
      </dsp:nvSpPr>
      <dsp:spPr>
        <a:xfrm>
          <a:off x="873690" y="4729540"/>
          <a:ext cx="5575555" cy="7564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57" tIns="80057" rIns="80057" bIns="80057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6. What is our greatest achievement?</a:t>
          </a:r>
        </a:p>
      </dsp:txBody>
      <dsp:txXfrm>
        <a:off x="873690" y="4729540"/>
        <a:ext cx="5575555" cy="756442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00F4650-08A1-4BDD-8A79-97A5216D7D60}">
      <dsp:nvSpPr>
        <dsp:cNvPr id="0" name=""/>
        <dsp:cNvSpPr/>
      </dsp:nvSpPr>
      <dsp:spPr>
        <a:xfrm>
          <a:off x="0" y="1598"/>
          <a:ext cx="7427490" cy="68121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CBDC20F-AD22-4723-9E23-9611373BDC11}">
      <dsp:nvSpPr>
        <dsp:cNvPr id="0" name=""/>
        <dsp:cNvSpPr/>
      </dsp:nvSpPr>
      <dsp:spPr>
        <a:xfrm>
          <a:off x="206067" y="154871"/>
          <a:ext cx="374667" cy="37466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9CC2945-6B57-44DC-9226-88E6275D7D34}">
      <dsp:nvSpPr>
        <dsp:cNvPr id="0" name=""/>
        <dsp:cNvSpPr/>
      </dsp:nvSpPr>
      <dsp:spPr>
        <a:xfrm>
          <a:off x="786802" y="1598"/>
          <a:ext cx="6640687" cy="6812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095" tIns="72095" rIns="72095" bIns="72095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>
              <a:latin typeface="Georgia Pro Semibold"/>
            </a:rPr>
            <a:t>What could we improve? </a:t>
          </a:r>
        </a:p>
      </dsp:txBody>
      <dsp:txXfrm>
        <a:off x="786802" y="1598"/>
        <a:ext cx="6640687" cy="681214"/>
      </dsp:txXfrm>
    </dsp:sp>
    <dsp:sp modelId="{94EA8479-A55D-4B2E-AEF8-5A82C28C52F6}">
      <dsp:nvSpPr>
        <dsp:cNvPr id="0" name=""/>
        <dsp:cNvSpPr/>
      </dsp:nvSpPr>
      <dsp:spPr>
        <a:xfrm>
          <a:off x="0" y="853116"/>
          <a:ext cx="7427490" cy="68121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411E4F9-2BF4-4128-B059-277A105729F9}">
      <dsp:nvSpPr>
        <dsp:cNvPr id="0" name=""/>
        <dsp:cNvSpPr/>
      </dsp:nvSpPr>
      <dsp:spPr>
        <a:xfrm>
          <a:off x="206067" y="1006389"/>
          <a:ext cx="374667" cy="374667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2BBA13F-EB85-4FD3-9283-A2CF6939C709}">
      <dsp:nvSpPr>
        <dsp:cNvPr id="0" name=""/>
        <dsp:cNvSpPr/>
      </dsp:nvSpPr>
      <dsp:spPr>
        <a:xfrm>
          <a:off x="786802" y="853116"/>
          <a:ext cx="6640687" cy="6812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095" tIns="72095" rIns="72095" bIns="72095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>
              <a:latin typeface="Georgia Pro Semibold"/>
            </a:rPr>
            <a:t> What knowledge, talent, skills and/or resources are we lacking? </a:t>
          </a:r>
        </a:p>
      </dsp:txBody>
      <dsp:txXfrm>
        <a:off x="786802" y="853116"/>
        <a:ext cx="6640687" cy="681214"/>
      </dsp:txXfrm>
    </dsp:sp>
    <dsp:sp modelId="{21DA22F4-46CA-4E10-A3A2-B108D458A1C7}">
      <dsp:nvSpPr>
        <dsp:cNvPr id="0" name=""/>
        <dsp:cNvSpPr/>
      </dsp:nvSpPr>
      <dsp:spPr>
        <a:xfrm>
          <a:off x="0" y="1704634"/>
          <a:ext cx="7427490" cy="68121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7F9047F-47B9-4B29-B0F6-051B0D550AB1}">
      <dsp:nvSpPr>
        <dsp:cNvPr id="0" name=""/>
        <dsp:cNvSpPr/>
      </dsp:nvSpPr>
      <dsp:spPr>
        <a:xfrm>
          <a:off x="206067" y="1857908"/>
          <a:ext cx="374667" cy="374667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4F6C6-32F6-4662-BA63-8B769A99E1A8}">
      <dsp:nvSpPr>
        <dsp:cNvPr id="0" name=""/>
        <dsp:cNvSpPr/>
      </dsp:nvSpPr>
      <dsp:spPr>
        <a:xfrm>
          <a:off x="786802" y="1704634"/>
          <a:ext cx="6640687" cy="6812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095" tIns="72095" rIns="72095" bIns="72095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>
              <a:latin typeface="Georgia Pro Semibold"/>
            </a:rPr>
            <a:t>What disadvantages do we have? </a:t>
          </a:r>
        </a:p>
      </dsp:txBody>
      <dsp:txXfrm>
        <a:off x="786802" y="1704634"/>
        <a:ext cx="6640687" cy="681214"/>
      </dsp:txXfrm>
    </dsp:sp>
    <dsp:sp modelId="{F14DD629-9118-47A0-AC28-2250CC8AF1CD}">
      <dsp:nvSpPr>
        <dsp:cNvPr id="0" name=""/>
        <dsp:cNvSpPr/>
      </dsp:nvSpPr>
      <dsp:spPr>
        <a:xfrm>
          <a:off x="0" y="2556152"/>
          <a:ext cx="7427490" cy="68121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BC2113E-3A08-4669-9302-3775A3C5F5DE}">
      <dsp:nvSpPr>
        <dsp:cNvPr id="0" name=""/>
        <dsp:cNvSpPr/>
      </dsp:nvSpPr>
      <dsp:spPr>
        <a:xfrm>
          <a:off x="206067" y="2709426"/>
          <a:ext cx="374667" cy="374667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EC437CD-0A78-479C-BD81-5E58956F4B41}">
      <dsp:nvSpPr>
        <dsp:cNvPr id="0" name=""/>
        <dsp:cNvSpPr/>
      </dsp:nvSpPr>
      <dsp:spPr>
        <a:xfrm>
          <a:off x="786802" y="2556152"/>
          <a:ext cx="6640687" cy="6812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095" tIns="72095" rIns="72095" bIns="72095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>
              <a:latin typeface="Georgia Pro Semibold"/>
            </a:rPr>
            <a:t>What do other people say we don’t do well? </a:t>
          </a:r>
        </a:p>
      </dsp:txBody>
      <dsp:txXfrm>
        <a:off x="786802" y="2556152"/>
        <a:ext cx="6640687" cy="681214"/>
      </dsp:txXfrm>
    </dsp:sp>
    <dsp:sp modelId="{4131CFCA-FD25-4499-95E1-8C950B8CB1B3}">
      <dsp:nvSpPr>
        <dsp:cNvPr id="0" name=""/>
        <dsp:cNvSpPr/>
      </dsp:nvSpPr>
      <dsp:spPr>
        <a:xfrm>
          <a:off x="0" y="3407670"/>
          <a:ext cx="7427490" cy="68121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2B3A1D3-6D74-4463-952E-641DDB1E17CE}">
      <dsp:nvSpPr>
        <dsp:cNvPr id="0" name=""/>
        <dsp:cNvSpPr/>
      </dsp:nvSpPr>
      <dsp:spPr>
        <a:xfrm>
          <a:off x="206067" y="3560944"/>
          <a:ext cx="374667" cy="374667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7216B09-84E7-449A-BBA5-A2BA5C26DFAA}">
      <dsp:nvSpPr>
        <dsp:cNvPr id="0" name=""/>
        <dsp:cNvSpPr/>
      </dsp:nvSpPr>
      <dsp:spPr>
        <a:xfrm>
          <a:off x="786802" y="3407670"/>
          <a:ext cx="6640687" cy="6812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095" tIns="72095" rIns="72095" bIns="72095" numCol="1" spcCol="1270" anchor="ctr" anchorCtr="0">
          <a:noAutofit/>
        </a:bodyPr>
        <a:lstStyle/>
        <a:p>
          <a:pPr marL="0" lvl="0" indent="0" algn="l" defTabSz="844550" rtl="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>
              <a:latin typeface="Georgia Pro Semibold"/>
            </a:rPr>
            <a:t>In what areas do we need more training?</a:t>
          </a:r>
        </a:p>
      </dsp:txBody>
      <dsp:txXfrm>
        <a:off x="786802" y="3407670"/>
        <a:ext cx="6640687" cy="681214"/>
      </dsp:txXfrm>
    </dsp:sp>
    <dsp:sp modelId="{9A8AD72A-1ABD-46BB-BB3B-BC7DF71CBF22}">
      <dsp:nvSpPr>
        <dsp:cNvPr id="0" name=""/>
        <dsp:cNvSpPr/>
      </dsp:nvSpPr>
      <dsp:spPr>
        <a:xfrm>
          <a:off x="0" y="4259188"/>
          <a:ext cx="7427490" cy="681214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F71F057-0622-4729-81A3-D2BBECF86653}">
      <dsp:nvSpPr>
        <dsp:cNvPr id="0" name=""/>
        <dsp:cNvSpPr/>
      </dsp:nvSpPr>
      <dsp:spPr>
        <a:xfrm>
          <a:off x="206067" y="4412462"/>
          <a:ext cx="374667" cy="374667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8A3104E-6404-4F4A-91AC-0E2516207ADC}">
      <dsp:nvSpPr>
        <dsp:cNvPr id="0" name=""/>
        <dsp:cNvSpPr/>
      </dsp:nvSpPr>
      <dsp:spPr>
        <a:xfrm>
          <a:off x="786802" y="4259188"/>
          <a:ext cx="6640687" cy="6812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095" tIns="72095" rIns="72095" bIns="72095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>
              <a:latin typeface="Georgia Pro Semibold"/>
            </a:rPr>
            <a:t>What customer complaints have we had about our service?</a:t>
          </a:r>
          <a:endParaRPr lang="en-US" sz="1900" kern="1200" dirty="0"/>
        </a:p>
      </dsp:txBody>
      <dsp:txXfrm>
        <a:off x="786802" y="4259188"/>
        <a:ext cx="6640687" cy="681214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A8AD72A-1ABD-46BB-BB3B-BC7DF71CBF22}">
      <dsp:nvSpPr>
        <dsp:cNvPr id="0" name=""/>
        <dsp:cNvSpPr/>
      </dsp:nvSpPr>
      <dsp:spPr>
        <a:xfrm>
          <a:off x="0" y="422"/>
          <a:ext cx="7427490" cy="58131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F71F057-0622-4729-81A3-D2BBECF86653}">
      <dsp:nvSpPr>
        <dsp:cNvPr id="0" name=""/>
        <dsp:cNvSpPr/>
      </dsp:nvSpPr>
      <dsp:spPr>
        <a:xfrm>
          <a:off x="175847" y="131217"/>
          <a:ext cx="319721" cy="319721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8A3104E-6404-4F4A-91AC-0E2516207ADC}">
      <dsp:nvSpPr>
        <dsp:cNvPr id="0" name=""/>
        <dsp:cNvSpPr/>
      </dsp:nvSpPr>
      <dsp:spPr>
        <a:xfrm>
          <a:off x="671416" y="422"/>
          <a:ext cx="6756073" cy="5813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1522" tIns="61522" rIns="61522" bIns="61522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latin typeface="Georgia Pro Semibold"/>
            </a:rPr>
            <a:t>Is market expanding?</a:t>
          </a:r>
          <a:endParaRPr lang="en-US" sz="1600" kern="1200" dirty="0"/>
        </a:p>
      </dsp:txBody>
      <dsp:txXfrm>
        <a:off x="671416" y="422"/>
        <a:ext cx="6756073" cy="581312"/>
      </dsp:txXfrm>
    </dsp:sp>
    <dsp:sp modelId="{52A332D9-6702-4DF2-8BAC-A59B7AC24F99}">
      <dsp:nvSpPr>
        <dsp:cNvPr id="0" name=""/>
        <dsp:cNvSpPr/>
      </dsp:nvSpPr>
      <dsp:spPr>
        <a:xfrm>
          <a:off x="0" y="727063"/>
          <a:ext cx="7427490" cy="58131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0AC02A2-CA1A-4F86-ADEC-0FA9D211821D}">
      <dsp:nvSpPr>
        <dsp:cNvPr id="0" name=""/>
        <dsp:cNvSpPr/>
      </dsp:nvSpPr>
      <dsp:spPr>
        <a:xfrm>
          <a:off x="175847" y="857858"/>
          <a:ext cx="319721" cy="319721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EE45A87-F40E-479E-B0D1-1FC77D117584}">
      <dsp:nvSpPr>
        <dsp:cNvPr id="0" name=""/>
        <dsp:cNvSpPr/>
      </dsp:nvSpPr>
      <dsp:spPr>
        <a:xfrm>
          <a:off x="671416" y="727063"/>
          <a:ext cx="6756073" cy="5813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1522" tIns="61522" rIns="61522" bIns="61522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latin typeface="Georgia Pro Semibold"/>
            </a:rPr>
            <a:t>Is the marketing shifting in our favour?</a:t>
          </a:r>
        </a:p>
      </dsp:txBody>
      <dsp:txXfrm>
        <a:off x="671416" y="727063"/>
        <a:ext cx="6756073" cy="581312"/>
      </dsp:txXfrm>
    </dsp:sp>
    <dsp:sp modelId="{BA42D6C2-438E-43F5-9FA9-E154161A942D}">
      <dsp:nvSpPr>
        <dsp:cNvPr id="0" name=""/>
        <dsp:cNvSpPr/>
      </dsp:nvSpPr>
      <dsp:spPr>
        <a:xfrm>
          <a:off x="0" y="1453703"/>
          <a:ext cx="7427490" cy="58131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04CCC2F-F322-49ED-B2CA-4E4D11AA83BE}">
      <dsp:nvSpPr>
        <dsp:cNvPr id="0" name=""/>
        <dsp:cNvSpPr/>
      </dsp:nvSpPr>
      <dsp:spPr>
        <a:xfrm>
          <a:off x="175847" y="1584499"/>
          <a:ext cx="319721" cy="319721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9FFAAAF-7BE7-4490-BDB6-6F4E8F598114}">
      <dsp:nvSpPr>
        <dsp:cNvPr id="0" name=""/>
        <dsp:cNvSpPr/>
      </dsp:nvSpPr>
      <dsp:spPr>
        <a:xfrm>
          <a:off x="671416" y="1453703"/>
          <a:ext cx="6756073" cy="5813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1522" tIns="61522" rIns="61522" bIns="61522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latin typeface="Georgia Pro Semibold"/>
            </a:rPr>
            <a:t>Is there untapped pain points?</a:t>
          </a:r>
        </a:p>
      </dsp:txBody>
      <dsp:txXfrm>
        <a:off x="671416" y="1453703"/>
        <a:ext cx="6756073" cy="581312"/>
      </dsp:txXfrm>
    </dsp:sp>
    <dsp:sp modelId="{4F4D62AB-B4EF-4E6D-A7A7-AC94950B956B}">
      <dsp:nvSpPr>
        <dsp:cNvPr id="0" name=""/>
        <dsp:cNvSpPr/>
      </dsp:nvSpPr>
      <dsp:spPr>
        <a:xfrm>
          <a:off x="0" y="2180344"/>
          <a:ext cx="7427490" cy="58131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FE66B77-F046-441D-98FC-AB109168D96E}">
      <dsp:nvSpPr>
        <dsp:cNvPr id="0" name=""/>
        <dsp:cNvSpPr/>
      </dsp:nvSpPr>
      <dsp:spPr>
        <a:xfrm>
          <a:off x="175847" y="2311140"/>
          <a:ext cx="319721" cy="319721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590A8CD-4624-4887-8776-39E3C590776C}">
      <dsp:nvSpPr>
        <dsp:cNvPr id="0" name=""/>
        <dsp:cNvSpPr/>
      </dsp:nvSpPr>
      <dsp:spPr>
        <a:xfrm>
          <a:off x="671416" y="2180344"/>
          <a:ext cx="6756073" cy="5813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1522" tIns="61522" rIns="61522" bIns="61522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latin typeface="Georgia Pro Semibold"/>
            </a:rPr>
            <a:t>Do our competitors have any weakness we can benefit from?</a:t>
          </a:r>
        </a:p>
      </dsp:txBody>
      <dsp:txXfrm>
        <a:off x="671416" y="2180344"/>
        <a:ext cx="6756073" cy="581312"/>
      </dsp:txXfrm>
    </dsp:sp>
    <dsp:sp modelId="{CBF1A2E3-A1B0-4710-B323-EE4CBB59AFD7}">
      <dsp:nvSpPr>
        <dsp:cNvPr id="0" name=""/>
        <dsp:cNvSpPr/>
      </dsp:nvSpPr>
      <dsp:spPr>
        <a:xfrm>
          <a:off x="0" y="2906985"/>
          <a:ext cx="7427490" cy="58131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D5F51B0-003E-4AD4-AC19-2C4FFC79DADB}">
      <dsp:nvSpPr>
        <dsp:cNvPr id="0" name=""/>
        <dsp:cNvSpPr/>
      </dsp:nvSpPr>
      <dsp:spPr>
        <a:xfrm>
          <a:off x="175847" y="3037780"/>
          <a:ext cx="319721" cy="319721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A840D3A-3925-426A-B963-821C0E0A81B1}">
      <dsp:nvSpPr>
        <dsp:cNvPr id="0" name=""/>
        <dsp:cNvSpPr/>
      </dsp:nvSpPr>
      <dsp:spPr>
        <a:xfrm>
          <a:off x="671416" y="2906985"/>
          <a:ext cx="6756073" cy="5813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1522" tIns="61522" rIns="61522" bIns="61522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latin typeface="Georgia Pro Semibold"/>
            </a:rPr>
            <a:t>Are there upcoming event we can benefit from?</a:t>
          </a:r>
        </a:p>
      </dsp:txBody>
      <dsp:txXfrm>
        <a:off x="671416" y="2906985"/>
        <a:ext cx="6756073" cy="581312"/>
      </dsp:txXfrm>
    </dsp:sp>
    <dsp:sp modelId="{52702DAB-4663-4B15-8E2F-A4645FD8380C}">
      <dsp:nvSpPr>
        <dsp:cNvPr id="0" name=""/>
        <dsp:cNvSpPr/>
      </dsp:nvSpPr>
      <dsp:spPr>
        <a:xfrm>
          <a:off x="0" y="3633626"/>
          <a:ext cx="7427490" cy="58131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2B00754-6293-4D2F-A63E-008AE3826990}">
      <dsp:nvSpPr>
        <dsp:cNvPr id="0" name=""/>
        <dsp:cNvSpPr/>
      </dsp:nvSpPr>
      <dsp:spPr>
        <a:xfrm>
          <a:off x="175847" y="3764421"/>
          <a:ext cx="319721" cy="319721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E972C4C-A0A5-4C68-A4EE-FAA27C165B2B}">
      <dsp:nvSpPr>
        <dsp:cNvPr id="0" name=""/>
        <dsp:cNvSpPr/>
      </dsp:nvSpPr>
      <dsp:spPr>
        <a:xfrm>
          <a:off x="671416" y="3633626"/>
          <a:ext cx="6756073" cy="5813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1522" tIns="61522" rIns="61522" bIns="61522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latin typeface="Georgia Pro Semibold"/>
            </a:rPr>
            <a:t>Are there region we can expand to?</a:t>
          </a:r>
        </a:p>
      </dsp:txBody>
      <dsp:txXfrm>
        <a:off x="671416" y="3633626"/>
        <a:ext cx="6756073" cy="581312"/>
      </dsp:txXfrm>
    </dsp:sp>
    <dsp:sp modelId="{A4E691D6-031C-4A2E-B7A2-78190B607A06}">
      <dsp:nvSpPr>
        <dsp:cNvPr id="0" name=""/>
        <dsp:cNvSpPr/>
      </dsp:nvSpPr>
      <dsp:spPr>
        <a:xfrm>
          <a:off x="0" y="4360267"/>
          <a:ext cx="7427490" cy="58131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58281A4-5E4D-4AB8-9875-0C7E67BFFC68}">
      <dsp:nvSpPr>
        <dsp:cNvPr id="0" name=""/>
        <dsp:cNvSpPr/>
      </dsp:nvSpPr>
      <dsp:spPr>
        <a:xfrm>
          <a:off x="175847" y="4491062"/>
          <a:ext cx="319721" cy="319721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3E0C26D-28E0-467D-95B0-111F8B103E00}">
      <dsp:nvSpPr>
        <dsp:cNvPr id="0" name=""/>
        <dsp:cNvSpPr/>
      </dsp:nvSpPr>
      <dsp:spPr>
        <a:xfrm>
          <a:off x="671416" y="4360267"/>
          <a:ext cx="6756073" cy="5813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1522" tIns="61522" rIns="61522" bIns="61522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latin typeface="Georgia Pro Semibold"/>
            </a:rPr>
            <a:t>Economic trend we can benefit from?</a:t>
          </a:r>
        </a:p>
      </dsp:txBody>
      <dsp:txXfrm>
        <a:off x="671416" y="4360267"/>
        <a:ext cx="6756073" cy="581312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4E691D6-031C-4A2E-B7A2-78190B607A06}">
      <dsp:nvSpPr>
        <dsp:cNvPr id="0" name=""/>
        <dsp:cNvSpPr/>
      </dsp:nvSpPr>
      <dsp:spPr>
        <a:xfrm>
          <a:off x="0" y="3860"/>
          <a:ext cx="7427490" cy="822380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58281A4-5E4D-4AB8-9875-0C7E67BFFC68}">
      <dsp:nvSpPr>
        <dsp:cNvPr id="0" name=""/>
        <dsp:cNvSpPr/>
      </dsp:nvSpPr>
      <dsp:spPr>
        <a:xfrm>
          <a:off x="248769" y="188896"/>
          <a:ext cx="452309" cy="452309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3E0C26D-28E0-467D-95B0-111F8B103E00}">
      <dsp:nvSpPr>
        <dsp:cNvPr id="0" name=""/>
        <dsp:cNvSpPr/>
      </dsp:nvSpPr>
      <dsp:spPr>
        <a:xfrm>
          <a:off x="949848" y="3860"/>
          <a:ext cx="6477641" cy="8223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035" tIns="87035" rIns="87035" bIns="87035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>
              <a:latin typeface="Georgia Pro Semibold"/>
            </a:rPr>
            <a:t>Are there new competitors?</a:t>
          </a:r>
          <a:endParaRPr lang="en-US" sz="1900" kern="1200" dirty="0"/>
        </a:p>
      </dsp:txBody>
      <dsp:txXfrm>
        <a:off x="949848" y="3860"/>
        <a:ext cx="6477641" cy="822380"/>
      </dsp:txXfrm>
    </dsp:sp>
    <dsp:sp modelId="{3F2AACD6-76FC-417E-B037-DA53AA247747}">
      <dsp:nvSpPr>
        <dsp:cNvPr id="0" name=""/>
        <dsp:cNvSpPr/>
      </dsp:nvSpPr>
      <dsp:spPr>
        <a:xfrm>
          <a:off x="0" y="1031835"/>
          <a:ext cx="7427490" cy="822380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CF91D2C-6486-45E9-A8D5-5BD9F601AB52}">
      <dsp:nvSpPr>
        <dsp:cNvPr id="0" name=""/>
        <dsp:cNvSpPr/>
      </dsp:nvSpPr>
      <dsp:spPr>
        <a:xfrm>
          <a:off x="248769" y="1216871"/>
          <a:ext cx="452309" cy="452309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C7E4DC1-3972-4B48-AA47-93FC5E52629E}">
      <dsp:nvSpPr>
        <dsp:cNvPr id="0" name=""/>
        <dsp:cNvSpPr/>
      </dsp:nvSpPr>
      <dsp:spPr>
        <a:xfrm>
          <a:off x="949848" y="1031835"/>
          <a:ext cx="6477641" cy="8223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035" tIns="87035" rIns="87035" bIns="87035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>
              <a:latin typeface="Georgia Pro Semibold"/>
            </a:rPr>
            <a:t>Is our target market shrinking?</a:t>
          </a:r>
        </a:p>
      </dsp:txBody>
      <dsp:txXfrm>
        <a:off x="949848" y="1031835"/>
        <a:ext cx="6477641" cy="822380"/>
      </dsp:txXfrm>
    </dsp:sp>
    <dsp:sp modelId="{ADA64E81-DEC2-48CD-ABF5-0CE901236BB2}">
      <dsp:nvSpPr>
        <dsp:cNvPr id="0" name=""/>
        <dsp:cNvSpPr/>
      </dsp:nvSpPr>
      <dsp:spPr>
        <a:xfrm>
          <a:off x="0" y="2059810"/>
          <a:ext cx="7427490" cy="822380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B673BC7-0A06-4D50-9FB4-21FD5650EE80}">
      <dsp:nvSpPr>
        <dsp:cNvPr id="0" name=""/>
        <dsp:cNvSpPr/>
      </dsp:nvSpPr>
      <dsp:spPr>
        <a:xfrm>
          <a:off x="248769" y="2244846"/>
          <a:ext cx="452309" cy="452309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B4836A5-F6A1-4292-BDE3-1ABEE7853AC8}">
      <dsp:nvSpPr>
        <dsp:cNvPr id="0" name=""/>
        <dsp:cNvSpPr/>
      </dsp:nvSpPr>
      <dsp:spPr>
        <a:xfrm>
          <a:off x="949848" y="2059810"/>
          <a:ext cx="6477641" cy="8223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035" tIns="87035" rIns="87035" bIns="87035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>
              <a:latin typeface="Georgia Pro Semibold"/>
            </a:rPr>
            <a:t>Could any indirect competitor become direct?</a:t>
          </a:r>
        </a:p>
      </dsp:txBody>
      <dsp:txXfrm>
        <a:off x="949848" y="2059810"/>
        <a:ext cx="6477641" cy="822380"/>
      </dsp:txXfrm>
    </dsp:sp>
    <dsp:sp modelId="{B266777E-1A9D-4058-B5D6-BD5F6AEF9F89}">
      <dsp:nvSpPr>
        <dsp:cNvPr id="0" name=""/>
        <dsp:cNvSpPr/>
      </dsp:nvSpPr>
      <dsp:spPr>
        <a:xfrm>
          <a:off x="0" y="3087786"/>
          <a:ext cx="7427490" cy="822380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AB740D1-A100-497E-9314-C4B14A12C3CB}">
      <dsp:nvSpPr>
        <dsp:cNvPr id="0" name=""/>
        <dsp:cNvSpPr/>
      </dsp:nvSpPr>
      <dsp:spPr>
        <a:xfrm>
          <a:off x="248769" y="3272821"/>
          <a:ext cx="452309" cy="452309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8ADF0B-15DE-4849-959D-77F047B90318}">
      <dsp:nvSpPr>
        <dsp:cNvPr id="0" name=""/>
        <dsp:cNvSpPr/>
      </dsp:nvSpPr>
      <dsp:spPr>
        <a:xfrm>
          <a:off x="949848" y="3087786"/>
          <a:ext cx="6477641" cy="8223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035" tIns="87035" rIns="87035" bIns="87035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>
              <a:latin typeface="Georgia Pro Semibold"/>
            </a:rPr>
            <a:t>Environment trend that could work against us?</a:t>
          </a:r>
        </a:p>
      </dsp:txBody>
      <dsp:txXfrm>
        <a:off x="949848" y="3087786"/>
        <a:ext cx="6477641" cy="822380"/>
      </dsp:txXfrm>
    </dsp:sp>
    <dsp:sp modelId="{1E043987-DD17-45B5-8CC7-0C2F94DDFC71}">
      <dsp:nvSpPr>
        <dsp:cNvPr id="0" name=""/>
        <dsp:cNvSpPr/>
      </dsp:nvSpPr>
      <dsp:spPr>
        <a:xfrm>
          <a:off x="0" y="4115761"/>
          <a:ext cx="7427490" cy="822380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BC330B-2034-4361-A48F-C42990E5F39D}">
      <dsp:nvSpPr>
        <dsp:cNvPr id="0" name=""/>
        <dsp:cNvSpPr/>
      </dsp:nvSpPr>
      <dsp:spPr>
        <a:xfrm>
          <a:off x="248769" y="4300796"/>
          <a:ext cx="452309" cy="452309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C632555-678B-4022-840A-B644B60DC163}">
      <dsp:nvSpPr>
        <dsp:cNvPr id="0" name=""/>
        <dsp:cNvSpPr/>
      </dsp:nvSpPr>
      <dsp:spPr>
        <a:xfrm>
          <a:off x="949848" y="4115761"/>
          <a:ext cx="6477641" cy="8223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035" tIns="87035" rIns="87035" bIns="87035" numCol="1" spcCol="1270" anchor="ctr" anchorCtr="0">
          <a:noAutofit/>
        </a:bodyPr>
        <a:lstStyle/>
        <a:p>
          <a:pPr marL="0" lvl="0" indent="0" algn="l" defTabSz="844550" rtl="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>
              <a:latin typeface="Georgia Pro Semibold"/>
            </a:rPr>
            <a:t>Any new technology that could work against us?</a:t>
          </a:r>
        </a:p>
      </dsp:txBody>
      <dsp:txXfrm>
        <a:off x="949848" y="4115761"/>
        <a:ext cx="6477641" cy="822380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805131C-3CF7-4EAA-80AF-3F10B6494CCD}">
      <dsp:nvSpPr>
        <dsp:cNvPr id="0" name=""/>
        <dsp:cNvSpPr/>
      </dsp:nvSpPr>
      <dsp:spPr>
        <a:xfrm>
          <a:off x="0" y="2368"/>
          <a:ext cx="6151830" cy="120057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B9CE3F3-2359-4130-97DB-C8C89D78C430}">
      <dsp:nvSpPr>
        <dsp:cNvPr id="0" name=""/>
        <dsp:cNvSpPr/>
      </dsp:nvSpPr>
      <dsp:spPr>
        <a:xfrm>
          <a:off x="363173" y="272497"/>
          <a:ext cx="660314" cy="66031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5E69E9C-F89D-4FCF-AFC3-4A5F6CBE6F29}">
      <dsp:nvSpPr>
        <dsp:cNvPr id="0" name=""/>
        <dsp:cNvSpPr/>
      </dsp:nvSpPr>
      <dsp:spPr>
        <a:xfrm>
          <a:off x="1386661" y="2368"/>
          <a:ext cx="4765169" cy="120057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61" tIns="127061" rIns="127061" bIns="127061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This framework is credited to Barney (Barney, 1995). </a:t>
          </a:r>
        </a:p>
      </dsp:txBody>
      <dsp:txXfrm>
        <a:off x="1386661" y="2368"/>
        <a:ext cx="4765169" cy="1200572"/>
      </dsp:txXfrm>
    </dsp:sp>
    <dsp:sp modelId="{5A54B4B3-C0AB-4313-8D77-973D8BB10BF7}">
      <dsp:nvSpPr>
        <dsp:cNvPr id="0" name=""/>
        <dsp:cNvSpPr/>
      </dsp:nvSpPr>
      <dsp:spPr>
        <a:xfrm>
          <a:off x="0" y="1503084"/>
          <a:ext cx="6151830" cy="120057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7827A1D-8027-4106-AFF1-06EA5CBE2707}">
      <dsp:nvSpPr>
        <dsp:cNvPr id="0" name=""/>
        <dsp:cNvSpPr/>
      </dsp:nvSpPr>
      <dsp:spPr>
        <a:xfrm>
          <a:off x="363173" y="1773213"/>
          <a:ext cx="660314" cy="66031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8334F8E-AA83-47C6-B22A-633960960CD7}">
      <dsp:nvSpPr>
        <dsp:cNvPr id="0" name=""/>
        <dsp:cNvSpPr/>
      </dsp:nvSpPr>
      <dsp:spPr>
        <a:xfrm>
          <a:off x="1386661" y="1503084"/>
          <a:ext cx="4765169" cy="120057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61" tIns="127061" rIns="127061" bIns="127061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He was addressing the qualities that a resource must possess to be a source of sustainable competitive advantage </a:t>
          </a:r>
        </a:p>
      </dsp:txBody>
      <dsp:txXfrm>
        <a:off x="1386661" y="1503084"/>
        <a:ext cx="4765169" cy="1200572"/>
      </dsp:txXfrm>
    </dsp:sp>
    <dsp:sp modelId="{4EF274B6-2CFB-4E7F-9E38-A06E3F78FED0}">
      <dsp:nvSpPr>
        <dsp:cNvPr id="0" name=""/>
        <dsp:cNvSpPr/>
      </dsp:nvSpPr>
      <dsp:spPr>
        <a:xfrm>
          <a:off x="0" y="3003800"/>
          <a:ext cx="6151830" cy="120057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07C99D4-2127-4CCC-8CD3-9D63E8854EC4}">
      <dsp:nvSpPr>
        <dsp:cNvPr id="0" name=""/>
        <dsp:cNvSpPr/>
      </dsp:nvSpPr>
      <dsp:spPr>
        <a:xfrm>
          <a:off x="363173" y="3273929"/>
          <a:ext cx="660314" cy="660314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6459617-C16C-4E21-9253-F957EBF1AB7C}">
      <dsp:nvSpPr>
        <dsp:cNvPr id="0" name=""/>
        <dsp:cNvSpPr/>
      </dsp:nvSpPr>
      <dsp:spPr>
        <a:xfrm>
          <a:off x="1386661" y="3003800"/>
          <a:ext cx="4765169" cy="120057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61" tIns="127061" rIns="127061" bIns="127061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The framework evaluates their potential to create and sustain a competitive advantage </a:t>
          </a:r>
        </a:p>
      </dsp:txBody>
      <dsp:txXfrm>
        <a:off x="1386661" y="3003800"/>
        <a:ext cx="4765169" cy="1200572"/>
      </dsp:txXfrm>
    </dsp:sp>
    <dsp:sp modelId="{7F9D3D02-646F-4474-9FFD-EEA6BB1C63ED}">
      <dsp:nvSpPr>
        <dsp:cNvPr id="0" name=""/>
        <dsp:cNvSpPr/>
      </dsp:nvSpPr>
      <dsp:spPr>
        <a:xfrm>
          <a:off x="0" y="4504516"/>
          <a:ext cx="6151830" cy="120057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3D8B897-DA3C-4F30-9965-6CD51A499534}">
      <dsp:nvSpPr>
        <dsp:cNvPr id="0" name=""/>
        <dsp:cNvSpPr/>
      </dsp:nvSpPr>
      <dsp:spPr>
        <a:xfrm>
          <a:off x="363173" y="4774645"/>
          <a:ext cx="660314" cy="660314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7333A79-F1A2-4472-8CC6-E913B3C80B68}">
      <dsp:nvSpPr>
        <dsp:cNvPr id="0" name=""/>
        <dsp:cNvSpPr/>
      </dsp:nvSpPr>
      <dsp:spPr>
        <a:xfrm>
          <a:off x="1386661" y="4504516"/>
          <a:ext cx="4765169" cy="120057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61" tIns="127061" rIns="127061" bIns="127061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He proposed four attributes that are key </a:t>
          </a:r>
        </a:p>
      </dsp:txBody>
      <dsp:txXfrm>
        <a:off x="1386661" y="4504516"/>
        <a:ext cx="4765169" cy="1200572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ABAF87-A2BA-4C17-A687-87080F33F4A3}">
      <dsp:nvSpPr>
        <dsp:cNvPr id="0" name=""/>
        <dsp:cNvSpPr/>
      </dsp:nvSpPr>
      <dsp:spPr>
        <a:xfrm>
          <a:off x="0" y="927461"/>
          <a:ext cx="7068814" cy="171223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17A8241-15D8-46AA-B01D-6EA7D1D8403F}">
      <dsp:nvSpPr>
        <dsp:cNvPr id="0" name=""/>
        <dsp:cNvSpPr/>
      </dsp:nvSpPr>
      <dsp:spPr>
        <a:xfrm>
          <a:off x="517951" y="1312715"/>
          <a:ext cx="941730" cy="94173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76357F9-80E6-4BB3-A0C9-4C51773E978E}">
      <dsp:nvSpPr>
        <dsp:cNvPr id="0" name=""/>
        <dsp:cNvSpPr/>
      </dsp:nvSpPr>
      <dsp:spPr>
        <a:xfrm>
          <a:off x="1977634" y="927461"/>
          <a:ext cx="5091179" cy="17122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1212" tIns="181212" rIns="181212" bIns="181212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Is the resource or capability difficult and costly for others/competitors to duplicate or copy? </a:t>
          </a:r>
        </a:p>
      </dsp:txBody>
      <dsp:txXfrm>
        <a:off x="1977634" y="927461"/>
        <a:ext cx="5091179" cy="1712237"/>
      </dsp:txXfrm>
    </dsp:sp>
    <dsp:sp modelId="{993C3607-1720-4368-891F-05D1A5540BDB}">
      <dsp:nvSpPr>
        <dsp:cNvPr id="0" name=""/>
        <dsp:cNvSpPr/>
      </dsp:nvSpPr>
      <dsp:spPr>
        <a:xfrm>
          <a:off x="0" y="3067758"/>
          <a:ext cx="7068814" cy="171223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EFE5AD3-0F7D-40E7-9E6D-F983B878A279}">
      <dsp:nvSpPr>
        <dsp:cNvPr id="0" name=""/>
        <dsp:cNvSpPr/>
      </dsp:nvSpPr>
      <dsp:spPr>
        <a:xfrm>
          <a:off x="517951" y="3453012"/>
          <a:ext cx="941730" cy="94173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DEF74FC-1EC0-4C75-BE65-1CC3269B0067}">
      <dsp:nvSpPr>
        <dsp:cNvPr id="0" name=""/>
        <dsp:cNvSpPr/>
      </dsp:nvSpPr>
      <dsp:spPr>
        <a:xfrm>
          <a:off x="1977634" y="3067758"/>
          <a:ext cx="5091179" cy="17122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1212" tIns="181212" rIns="181212" bIns="181212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Factors such as patents, complex and opaque processes, historical conditions make a resource difficult to imitate </a:t>
          </a:r>
        </a:p>
      </dsp:txBody>
      <dsp:txXfrm>
        <a:off x="1977634" y="3067758"/>
        <a:ext cx="5091179" cy="1712237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E83F0B0-A7DE-4A47-BC2D-6D1F86E70445}">
      <dsp:nvSpPr>
        <dsp:cNvPr id="0" name=""/>
        <dsp:cNvSpPr/>
      </dsp:nvSpPr>
      <dsp:spPr>
        <a:xfrm>
          <a:off x="0" y="927461"/>
          <a:ext cx="7081729" cy="171223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DD02784-DFF2-4234-A168-D8F7C5C7F297}">
      <dsp:nvSpPr>
        <dsp:cNvPr id="0" name=""/>
        <dsp:cNvSpPr/>
      </dsp:nvSpPr>
      <dsp:spPr>
        <a:xfrm>
          <a:off x="517951" y="1312715"/>
          <a:ext cx="941730" cy="94173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E6683B6-41CA-4CC6-B652-E40A6738930F}">
      <dsp:nvSpPr>
        <dsp:cNvPr id="0" name=""/>
        <dsp:cNvSpPr/>
      </dsp:nvSpPr>
      <dsp:spPr>
        <a:xfrm>
          <a:off x="1977634" y="927461"/>
          <a:ext cx="5104094" cy="17122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1212" tIns="181212" rIns="181212" bIns="181212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Is the firm organized and ready to capture the value of this rare and difficult to imitate resource? </a:t>
          </a:r>
        </a:p>
      </dsp:txBody>
      <dsp:txXfrm>
        <a:off x="1977634" y="927461"/>
        <a:ext cx="5104094" cy="1712237"/>
      </dsp:txXfrm>
    </dsp:sp>
    <dsp:sp modelId="{BC5949E4-55A6-444E-BA6F-7E8796E8E623}">
      <dsp:nvSpPr>
        <dsp:cNvPr id="0" name=""/>
        <dsp:cNvSpPr/>
      </dsp:nvSpPr>
      <dsp:spPr>
        <a:xfrm>
          <a:off x="0" y="3067758"/>
          <a:ext cx="7081729" cy="171223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03D8805-93F2-4995-9203-D50A4382495F}">
      <dsp:nvSpPr>
        <dsp:cNvPr id="0" name=""/>
        <dsp:cNvSpPr/>
      </dsp:nvSpPr>
      <dsp:spPr>
        <a:xfrm>
          <a:off x="517951" y="3453012"/>
          <a:ext cx="941730" cy="94173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06805A8-1B55-4F36-9A32-BA64F963931B}">
      <dsp:nvSpPr>
        <dsp:cNvPr id="0" name=""/>
        <dsp:cNvSpPr/>
      </dsp:nvSpPr>
      <dsp:spPr>
        <a:xfrm>
          <a:off x="1977634" y="3067758"/>
          <a:ext cx="5104094" cy="17122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1212" tIns="181212" rIns="181212" bIns="181212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Organization talks about leadership, structures, processes, incentives, and systems </a:t>
          </a:r>
        </a:p>
      </dsp:txBody>
      <dsp:txXfrm>
        <a:off x="1977634" y="3067758"/>
        <a:ext cx="5104094" cy="1712237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FDF3315-42B7-426A-B230-BAFC99C866F9}">
      <dsp:nvSpPr>
        <dsp:cNvPr id="0" name=""/>
        <dsp:cNvSpPr/>
      </dsp:nvSpPr>
      <dsp:spPr>
        <a:xfrm>
          <a:off x="0" y="2277"/>
          <a:ext cx="6449246" cy="115435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6D6AA7C-36F9-4EC9-87FD-02BDBF6D6269}">
      <dsp:nvSpPr>
        <dsp:cNvPr id="0" name=""/>
        <dsp:cNvSpPr/>
      </dsp:nvSpPr>
      <dsp:spPr>
        <a:xfrm>
          <a:off x="349193" y="262008"/>
          <a:ext cx="634897" cy="63489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10FB642-E131-445A-84A0-533A1000522E}">
      <dsp:nvSpPr>
        <dsp:cNvPr id="0" name=""/>
        <dsp:cNvSpPr/>
      </dsp:nvSpPr>
      <dsp:spPr>
        <a:xfrm>
          <a:off x="1333284" y="2277"/>
          <a:ext cx="5115961" cy="11543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2170" tIns="122170" rIns="122170" bIns="12217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Introduced by Michael Porter in his work on competitive advantage and creating superior performance </a:t>
          </a:r>
        </a:p>
      </dsp:txBody>
      <dsp:txXfrm>
        <a:off x="1333284" y="2277"/>
        <a:ext cx="5115961" cy="1154358"/>
      </dsp:txXfrm>
    </dsp:sp>
    <dsp:sp modelId="{428C1DA2-1F43-4778-AF27-BE80D243C886}">
      <dsp:nvSpPr>
        <dsp:cNvPr id="0" name=""/>
        <dsp:cNvSpPr/>
      </dsp:nvSpPr>
      <dsp:spPr>
        <a:xfrm>
          <a:off x="0" y="1445225"/>
          <a:ext cx="6449246" cy="115435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F9BB94B-1A85-423D-9F8F-65C1EE10F1AE}">
      <dsp:nvSpPr>
        <dsp:cNvPr id="0" name=""/>
        <dsp:cNvSpPr/>
      </dsp:nvSpPr>
      <dsp:spPr>
        <a:xfrm>
          <a:off x="349193" y="1704956"/>
          <a:ext cx="634897" cy="63489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E269278-C55D-4695-B3EE-578A44A57193}">
      <dsp:nvSpPr>
        <dsp:cNvPr id="0" name=""/>
        <dsp:cNvSpPr/>
      </dsp:nvSpPr>
      <dsp:spPr>
        <a:xfrm>
          <a:off x="1333284" y="1445225"/>
          <a:ext cx="5115961" cy="11543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2170" tIns="122170" rIns="122170" bIns="12217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The framework breakdown the primary activities of a firm and support activities </a:t>
          </a:r>
        </a:p>
      </dsp:txBody>
      <dsp:txXfrm>
        <a:off x="1333284" y="1445225"/>
        <a:ext cx="5115961" cy="1154358"/>
      </dsp:txXfrm>
    </dsp:sp>
    <dsp:sp modelId="{8B7408C5-4404-4469-AA13-0F6401F3A1FA}">
      <dsp:nvSpPr>
        <dsp:cNvPr id="0" name=""/>
        <dsp:cNvSpPr/>
      </dsp:nvSpPr>
      <dsp:spPr>
        <a:xfrm>
          <a:off x="0" y="2888173"/>
          <a:ext cx="6449246" cy="115435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C7D2640-E948-485B-B67E-B8FAE380D8F2}">
      <dsp:nvSpPr>
        <dsp:cNvPr id="0" name=""/>
        <dsp:cNvSpPr/>
      </dsp:nvSpPr>
      <dsp:spPr>
        <a:xfrm>
          <a:off x="349193" y="3147904"/>
          <a:ext cx="634897" cy="634897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3187727-92DB-4ABF-A59E-ABB6C75977AE}">
      <dsp:nvSpPr>
        <dsp:cNvPr id="0" name=""/>
        <dsp:cNvSpPr/>
      </dsp:nvSpPr>
      <dsp:spPr>
        <a:xfrm>
          <a:off x="1333284" y="2888173"/>
          <a:ext cx="5115961" cy="11543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2170" tIns="122170" rIns="122170" bIns="12217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The goal is to understand how each of the activities contributes to the value delivered to customers</a:t>
          </a:r>
        </a:p>
      </dsp:txBody>
      <dsp:txXfrm>
        <a:off x="1333284" y="2888173"/>
        <a:ext cx="5115961" cy="1154358"/>
      </dsp:txXfrm>
    </dsp:sp>
    <dsp:sp modelId="{FABF4837-3B69-4B5C-8365-0D8D287928DD}">
      <dsp:nvSpPr>
        <dsp:cNvPr id="0" name=""/>
        <dsp:cNvSpPr/>
      </dsp:nvSpPr>
      <dsp:spPr>
        <a:xfrm>
          <a:off x="0" y="4331121"/>
          <a:ext cx="6449246" cy="1154358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E843C1C-32D8-47BE-97A6-AE218923254F}">
      <dsp:nvSpPr>
        <dsp:cNvPr id="0" name=""/>
        <dsp:cNvSpPr/>
      </dsp:nvSpPr>
      <dsp:spPr>
        <a:xfrm>
          <a:off x="349193" y="4590852"/>
          <a:ext cx="634897" cy="634897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864C4A8-1E27-4E79-B02A-4129194404B8}">
      <dsp:nvSpPr>
        <dsp:cNvPr id="0" name=""/>
        <dsp:cNvSpPr/>
      </dsp:nvSpPr>
      <dsp:spPr>
        <a:xfrm>
          <a:off x="1333284" y="4331121"/>
          <a:ext cx="5115961" cy="11543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2170" tIns="122170" rIns="122170" bIns="12217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how it adds to the competitive advantage of the firm</a:t>
          </a:r>
        </a:p>
      </dsp:txBody>
      <dsp:txXfrm>
        <a:off x="1333284" y="4331121"/>
        <a:ext cx="5115961" cy="1154358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7AFD302-89B5-4512-929E-66F5F73AC4A8}">
      <dsp:nvSpPr>
        <dsp:cNvPr id="0" name=""/>
        <dsp:cNvSpPr/>
      </dsp:nvSpPr>
      <dsp:spPr>
        <a:xfrm>
          <a:off x="0" y="4458"/>
          <a:ext cx="6151830" cy="94975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91BBD71-4B78-48B6-8940-DBE74CB5A4BE}">
      <dsp:nvSpPr>
        <dsp:cNvPr id="0" name=""/>
        <dsp:cNvSpPr/>
      </dsp:nvSpPr>
      <dsp:spPr>
        <a:xfrm>
          <a:off x="287301" y="218154"/>
          <a:ext cx="522366" cy="52236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9DE9EF4-662E-4138-93E6-BFC2AE7DE60B}">
      <dsp:nvSpPr>
        <dsp:cNvPr id="0" name=""/>
        <dsp:cNvSpPr/>
      </dsp:nvSpPr>
      <dsp:spPr>
        <a:xfrm>
          <a:off x="1096968" y="4458"/>
          <a:ext cx="5054862" cy="9497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0516" tIns="100516" rIns="100516" bIns="100516" numCol="1" spcCol="1270" anchor="ctr" anchorCtr="0">
          <a:noAutofit/>
        </a:bodyPr>
        <a:lstStyle/>
        <a:p>
          <a:pPr marL="0" lvl="0" indent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It enhances customer satisfaction and experience through focusing on activities that add value to customers</a:t>
          </a:r>
          <a:r>
            <a:rPr lang="en-US" sz="1800" kern="1200" dirty="0">
              <a:latin typeface="Georgia Pro Semibold"/>
            </a:rPr>
            <a:t> </a:t>
          </a:r>
          <a:r>
            <a:rPr lang="en-US" sz="1800" kern="1200" dirty="0"/>
            <a:t> </a:t>
          </a:r>
        </a:p>
      </dsp:txBody>
      <dsp:txXfrm>
        <a:off x="1096968" y="4458"/>
        <a:ext cx="5054862" cy="949756"/>
      </dsp:txXfrm>
    </dsp:sp>
    <dsp:sp modelId="{80AA14E0-FBBA-4162-BB34-14165843BAC9}">
      <dsp:nvSpPr>
        <dsp:cNvPr id="0" name=""/>
        <dsp:cNvSpPr/>
      </dsp:nvSpPr>
      <dsp:spPr>
        <a:xfrm>
          <a:off x="0" y="1191654"/>
          <a:ext cx="6151830" cy="94975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972B735-3AF6-4CBB-832F-BB0D1849076D}">
      <dsp:nvSpPr>
        <dsp:cNvPr id="0" name=""/>
        <dsp:cNvSpPr/>
      </dsp:nvSpPr>
      <dsp:spPr>
        <a:xfrm>
          <a:off x="287301" y="1405350"/>
          <a:ext cx="522366" cy="52236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4EC0D56-1F0A-41AE-916B-DC6F7AD7F050}">
      <dsp:nvSpPr>
        <dsp:cNvPr id="0" name=""/>
        <dsp:cNvSpPr/>
      </dsp:nvSpPr>
      <dsp:spPr>
        <a:xfrm>
          <a:off x="1096968" y="1191654"/>
          <a:ext cx="5054862" cy="9497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0516" tIns="100516" rIns="100516" bIns="100516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It helps a firm mitigates or prepare to deal with identified internal risks </a:t>
          </a:r>
        </a:p>
      </dsp:txBody>
      <dsp:txXfrm>
        <a:off x="1096968" y="1191654"/>
        <a:ext cx="5054862" cy="949756"/>
      </dsp:txXfrm>
    </dsp:sp>
    <dsp:sp modelId="{B1C84912-F902-46BA-8AFE-4B4E2F5EA288}">
      <dsp:nvSpPr>
        <dsp:cNvPr id="0" name=""/>
        <dsp:cNvSpPr/>
      </dsp:nvSpPr>
      <dsp:spPr>
        <a:xfrm>
          <a:off x="0" y="2378850"/>
          <a:ext cx="6151830" cy="94975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4146547-1295-43FB-93B1-19E883E72181}">
      <dsp:nvSpPr>
        <dsp:cNvPr id="0" name=""/>
        <dsp:cNvSpPr/>
      </dsp:nvSpPr>
      <dsp:spPr>
        <a:xfrm>
          <a:off x="287301" y="2592545"/>
          <a:ext cx="522366" cy="522366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2B2965D-317F-4F7B-B2CD-F005EFE9C105}">
      <dsp:nvSpPr>
        <dsp:cNvPr id="0" name=""/>
        <dsp:cNvSpPr/>
      </dsp:nvSpPr>
      <dsp:spPr>
        <a:xfrm>
          <a:off x="1096968" y="2378850"/>
          <a:ext cx="5054862" cy="9497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0516" tIns="100516" rIns="100516" bIns="100516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It helps in aligning internal capabilities with external opportunities </a:t>
          </a:r>
        </a:p>
      </dsp:txBody>
      <dsp:txXfrm>
        <a:off x="1096968" y="2378850"/>
        <a:ext cx="5054862" cy="949756"/>
      </dsp:txXfrm>
    </dsp:sp>
    <dsp:sp modelId="{A641BAD3-F36D-4FCF-B83F-66B350F90722}">
      <dsp:nvSpPr>
        <dsp:cNvPr id="0" name=""/>
        <dsp:cNvSpPr/>
      </dsp:nvSpPr>
      <dsp:spPr>
        <a:xfrm>
          <a:off x="0" y="3566046"/>
          <a:ext cx="6151830" cy="94975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313D976-9D0A-4539-9E7F-B49FF9D884F4}">
      <dsp:nvSpPr>
        <dsp:cNvPr id="0" name=""/>
        <dsp:cNvSpPr/>
      </dsp:nvSpPr>
      <dsp:spPr>
        <a:xfrm>
          <a:off x="287301" y="3779741"/>
          <a:ext cx="522366" cy="522366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0EBF8BC-2A2E-4F46-B075-BE3B53510D49}">
      <dsp:nvSpPr>
        <dsp:cNvPr id="0" name=""/>
        <dsp:cNvSpPr/>
      </dsp:nvSpPr>
      <dsp:spPr>
        <a:xfrm>
          <a:off x="1096968" y="3566046"/>
          <a:ext cx="5054862" cy="9497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0516" tIns="100516" rIns="100516" bIns="100516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It helps build a culture of continuous improvement through regular assessments </a:t>
          </a:r>
        </a:p>
      </dsp:txBody>
      <dsp:txXfrm>
        <a:off x="1096968" y="3566046"/>
        <a:ext cx="5054862" cy="949756"/>
      </dsp:txXfrm>
    </dsp:sp>
    <dsp:sp modelId="{36F7AEA5-115F-49D2-AE62-95EF108A1EBB}">
      <dsp:nvSpPr>
        <dsp:cNvPr id="0" name=""/>
        <dsp:cNvSpPr/>
      </dsp:nvSpPr>
      <dsp:spPr>
        <a:xfrm>
          <a:off x="0" y="4753242"/>
          <a:ext cx="6151830" cy="94975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9489FC4-9703-49B8-A9BB-4C9D0EB8DB62}">
      <dsp:nvSpPr>
        <dsp:cNvPr id="0" name=""/>
        <dsp:cNvSpPr/>
      </dsp:nvSpPr>
      <dsp:spPr>
        <a:xfrm>
          <a:off x="287301" y="4966937"/>
          <a:ext cx="522366" cy="522366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663E92E-B688-4818-81FC-255C639C06C4}">
      <dsp:nvSpPr>
        <dsp:cNvPr id="0" name=""/>
        <dsp:cNvSpPr/>
      </dsp:nvSpPr>
      <dsp:spPr>
        <a:xfrm>
          <a:off x="1096968" y="4753242"/>
          <a:ext cx="5054862" cy="9497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0516" tIns="100516" rIns="100516" bIns="100516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It improves firm’ efficiency in its operations</a:t>
          </a:r>
        </a:p>
      </dsp:txBody>
      <dsp:txXfrm>
        <a:off x="1096968" y="4753242"/>
        <a:ext cx="5054862" cy="94975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722F66-727D-4150-ADA5-49CF3A0F687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0352" y="1122363"/>
            <a:ext cx="10072922" cy="1978346"/>
          </a:xfrm>
        </p:spPr>
        <p:txBody>
          <a:bodyPr anchor="b">
            <a:normAutofit/>
          </a:bodyPr>
          <a:lstStyle>
            <a:lvl1pPr algn="l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DD9A1FE-C39F-4D7C-B93D-F8C203A1D69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0352" y="3509963"/>
            <a:ext cx="10072922" cy="1747837"/>
          </a:xfrm>
        </p:spPr>
        <p:txBody>
          <a:bodyPr>
            <a:normAutofit/>
          </a:bodyPr>
          <a:lstStyle>
            <a:lvl1pPr marL="0" indent="0" algn="l">
              <a:buNone/>
              <a:defRPr sz="2000" i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008AAC-7D41-4304-8D59-EF34B232682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30352" y="136525"/>
            <a:ext cx="2743200" cy="365125"/>
          </a:xfrm>
        </p:spPr>
        <p:txBody>
          <a:bodyPr/>
          <a:lstStyle>
            <a:lvl1pPr algn="l">
              <a:defRPr/>
            </a:lvl1pPr>
          </a:lstStyle>
          <a:p>
            <a:fld id="{524C6359-9BB8-4148-8114-537E698DA205}" type="datetime1">
              <a:rPr lang="en-US" smtClean="0"/>
              <a:t>3/29/2025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24D078-DE22-4F23-8B48-21FB1415C3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352" y="6356350"/>
            <a:ext cx="4114800" cy="365125"/>
          </a:xfrm>
        </p:spPr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64C1F5-608B-4335-9F2A-17F63D5FAF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aphic 78">
            <a:extLst>
              <a:ext uri="{FF2B5EF4-FFF2-40B4-BE49-F238E27FC236}">
                <a16:creationId xmlns:a16="http://schemas.microsoft.com/office/drawing/2014/main" id="{51B01909-73B8-4486-A749-C643B1D7E3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530225" y="3267690"/>
            <a:ext cx="972241" cy="45719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8" name="Graphic 78">
              <a:extLst>
                <a:ext uri="{FF2B5EF4-FFF2-40B4-BE49-F238E27FC236}">
                  <a16:creationId xmlns:a16="http://schemas.microsoft.com/office/drawing/2014/main" id="{5E279D86-4533-45F1-B0AA-D237399A5ED5}"/>
                </a:ext>
              </a:extLst>
            </p:cNvPr>
            <p:cNvSpPr/>
            <p:nvPr/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aphic 78">
              <a:extLst>
                <a:ext uri="{FF2B5EF4-FFF2-40B4-BE49-F238E27FC236}">
                  <a16:creationId xmlns:a16="http://schemas.microsoft.com/office/drawing/2014/main" id="{764FD722-CB31-4326-ADD8-CBA52FD1FF59}"/>
                </a:ext>
              </a:extLst>
            </p:cNvPr>
            <p:cNvGrpSpPr/>
            <p:nvPr/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0" name="Graphic 78">
                <a:extLst>
                  <a:ext uri="{FF2B5EF4-FFF2-40B4-BE49-F238E27FC236}">
                    <a16:creationId xmlns:a16="http://schemas.microsoft.com/office/drawing/2014/main" id="{24E4BCEC-8B0A-444E-8509-1B3BB0449E5B}"/>
                  </a:ext>
                </a:extLst>
              </p:cNvPr>
              <p:cNvSpPr/>
              <p:nvPr/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Graphic 78">
                <a:extLst>
                  <a:ext uri="{FF2B5EF4-FFF2-40B4-BE49-F238E27FC236}">
                    <a16:creationId xmlns:a16="http://schemas.microsoft.com/office/drawing/2014/main" id="{9DB36622-1DC7-4B17-8984-588BA8999FF6}"/>
                  </a:ext>
                </a:extLst>
              </p:cNvPr>
              <p:cNvSpPr/>
              <p:nvPr/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Graphic 78">
                <a:extLst>
                  <a:ext uri="{FF2B5EF4-FFF2-40B4-BE49-F238E27FC236}">
                    <a16:creationId xmlns:a16="http://schemas.microsoft.com/office/drawing/2014/main" id="{51B97AF0-1974-42B9-B5FC-A332C52E8272}"/>
                  </a:ext>
                </a:extLst>
              </p:cNvPr>
              <p:cNvSpPr/>
              <p:nvPr/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Graphic 78">
                <a:extLst>
                  <a:ext uri="{FF2B5EF4-FFF2-40B4-BE49-F238E27FC236}">
                    <a16:creationId xmlns:a16="http://schemas.microsoft.com/office/drawing/2014/main" id="{95A298AD-BE5D-4BE1-8CDF-DBFB42D63FEB}"/>
                  </a:ext>
                </a:extLst>
              </p:cNvPr>
              <p:cNvSpPr/>
              <p:nvPr/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1158738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E7B4A7-C566-48F4-B4B8-3A5E7B6C5C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3B93F5-BC8B-452C-ACE2-C7E01D1B80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9A49B3-A57D-46C5-8462-0C52509F8FC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30352" y="136525"/>
            <a:ext cx="2743200" cy="365125"/>
          </a:xfrm>
        </p:spPr>
        <p:txBody>
          <a:bodyPr/>
          <a:lstStyle/>
          <a:p>
            <a:fld id="{9376191F-481E-48E9-BB9A-369A67A7362D}" type="datetime1">
              <a:rPr lang="en-US" smtClean="0"/>
              <a:t>3/29/2025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C8C810-EAF4-4D86-84DD-2E574122DD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87E738-8574-490B-974B-9AD3B2AAE5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aphic 78">
            <a:extLst>
              <a:ext uri="{FF2B5EF4-FFF2-40B4-BE49-F238E27FC236}">
                <a16:creationId xmlns:a16="http://schemas.microsoft.com/office/drawing/2014/main" id="{AC552FEA-472E-4E74-B31D-531852C190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530225" y="2310597"/>
            <a:ext cx="972241" cy="45719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8" name="Graphic 78">
              <a:extLst>
                <a:ext uri="{FF2B5EF4-FFF2-40B4-BE49-F238E27FC236}">
                  <a16:creationId xmlns:a16="http://schemas.microsoft.com/office/drawing/2014/main" id="{41DF3078-C636-4776-A616-D5BF3BC280C9}"/>
                </a:ext>
              </a:extLst>
            </p:cNvPr>
            <p:cNvSpPr/>
            <p:nvPr/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aphic 78">
              <a:extLst>
                <a:ext uri="{FF2B5EF4-FFF2-40B4-BE49-F238E27FC236}">
                  <a16:creationId xmlns:a16="http://schemas.microsoft.com/office/drawing/2014/main" id="{0D1A27FA-1310-4BC3-A071-1566746B2FB1}"/>
                </a:ext>
              </a:extLst>
            </p:cNvPr>
            <p:cNvGrpSpPr/>
            <p:nvPr/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0" name="Graphic 78">
                <a:extLst>
                  <a:ext uri="{FF2B5EF4-FFF2-40B4-BE49-F238E27FC236}">
                    <a16:creationId xmlns:a16="http://schemas.microsoft.com/office/drawing/2014/main" id="{99ACB9EB-84FE-4B33-9EF9-4EC7DAC25DD5}"/>
                  </a:ext>
                </a:extLst>
              </p:cNvPr>
              <p:cNvSpPr/>
              <p:nvPr/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Graphic 78">
                <a:extLst>
                  <a:ext uri="{FF2B5EF4-FFF2-40B4-BE49-F238E27FC236}">
                    <a16:creationId xmlns:a16="http://schemas.microsoft.com/office/drawing/2014/main" id="{826E5EFB-0EF9-4DB8-99CB-5DD72009DB2C}"/>
                  </a:ext>
                </a:extLst>
              </p:cNvPr>
              <p:cNvSpPr/>
              <p:nvPr/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Graphic 78">
                <a:extLst>
                  <a:ext uri="{FF2B5EF4-FFF2-40B4-BE49-F238E27FC236}">
                    <a16:creationId xmlns:a16="http://schemas.microsoft.com/office/drawing/2014/main" id="{86238E12-0689-4123-8B2E-E1CCFCC4C882}"/>
                  </a:ext>
                </a:extLst>
              </p:cNvPr>
              <p:cNvSpPr/>
              <p:nvPr/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Graphic 78">
                <a:extLst>
                  <a:ext uri="{FF2B5EF4-FFF2-40B4-BE49-F238E27FC236}">
                    <a16:creationId xmlns:a16="http://schemas.microsoft.com/office/drawing/2014/main" id="{8538CF67-A00E-4955-A447-001BE02E771A}"/>
                  </a:ext>
                </a:extLst>
              </p:cNvPr>
              <p:cNvSpPr/>
              <p:nvPr/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7173963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39764E-4B3D-4B6A-A210-B50E4F60E2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0352" y="787068"/>
            <a:ext cx="10072922" cy="2313641"/>
          </a:xfrm>
        </p:spPr>
        <p:txBody>
          <a:bodyPr anchor="b">
            <a:norm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A30AEC2-B6E6-4C09-A16F-5E2A1C9A0D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30352" y="3509963"/>
            <a:ext cx="10072922" cy="2579687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A37CAB-B545-4E42-BB5A-F1DAA93350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677DE-DD04-48CC-9C18-7BE9FF2DEB6B}" type="datetime1">
              <a:rPr lang="en-US" smtClean="0"/>
              <a:t>3/29/2025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6D720B-7E58-43F4-9659-ADB2403A50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95F53F-2FA5-4B5C-A151-F07BBC002B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aphic 78">
            <a:extLst>
              <a:ext uri="{FF2B5EF4-FFF2-40B4-BE49-F238E27FC236}">
                <a16:creationId xmlns:a16="http://schemas.microsoft.com/office/drawing/2014/main" id="{37B4CDD2-E09A-418A-9131-FBDEE440A1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530225" y="3267690"/>
            <a:ext cx="972241" cy="45719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8" name="Graphic 78">
              <a:extLst>
                <a:ext uri="{FF2B5EF4-FFF2-40B4-BE49-F238E27FC236}">
                  <a16:creationId xmlns:a16="http://schemas.microsoft.com/office/drawing/2014/main" id="{8852E5FB-B268-4CCA-8E55-803038F7A00D}"/>
                </a:ext>
              </a:extLst>
            </p:cNvPr>
            <p:cNvSpPr/>
            <p:nvPr/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aphic 78">
              <a:extLst>
                <a:ext uri="{FF2B5EF4-FFF2-40B4-BE49-F238E27FC236}">
                  <a16:creationId xmlns:a16="http://schemas.microsoft.com/office/drawing/2014/main" id="{A1C9CBB3-97C0-4A35-9088-C69233F5CEE7}"/>
                </a:ext>
              </a:extLst>
            </p:cNvPr>
            <p:cNvGrpSpPr/>
            <p:nvPr/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0" name="Graphic 78">
                <a:extLst>
                  <a:ext uri="{FF2B5EF4-FFF2-40B4-BE49-F238E27FC236}">
                    <a16:creationId xmlns:a16="http://schemas.microsoft.com/office/drawing/2014/main" id="{31610871-AEE9-46EB-9D27-BA1D9D688124}"/>
                  </a:ext>
                </a:extLst>
              </p:cNvPr>
              <p:cNvSpPr/>
              <p:nvPr/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Graphic 78">
                <a:extLst>
                  <a:ext uri="{FF2B5EF4-FFF2-40B4-BE49-F238E27FC236}">
                    <a16:creationId xmlns:a16="http://schemas.microsoft.com/office/drawing/2014/main" id="{27478059-2A11-484D-A2D7-199F74778E50}"/>
                  </a:ext>
                </a:extLst>
              </p:cNvPr>
              <p:cNvSpPr/>
              <p:nvPr/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Graphic 78">
                <a:extLst>
                  <a:ext uri="{FF2B5EF4-FFF2-40B4-BE49-F238E27FC236}">
                    <a16:creationId xmlns:a16="http://schemas.microsoft.com/office/drawing/2014/main" id="{30EC0886-DDB9-47F1-9414-C121C1D3F954}"/>
                  </a:ext>
                </a:extLst>
              </p:cNvPr>
              <p:cNvSpPr/>
              <p:nvPr/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Graphic 78">
                <a:extLst>
                  <a:ext uri="{FF2B5EF4-FFF2-40B4-BE49-F238E27FC236}">
                    <a16:creationId xmlns:a16="http://schemas.microsoft.com/office/drawing/2014/main" id="{66A10427-DF20-4284-B215-EABA4D366E20}"/>
                  </a:ext>
                </a:extLst>
              </p:cNvPr>
              <p:cNvSpPr/>
              <p:nvPr/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6619179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D473D3-0F03-4BF4-831F-34E80BAC55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C09409-59F2-486F-A6D0-FAEE8FFF25B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25717" y="2521885"/>
            <a:ext cx="4645152" cy="365507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3087241-B390-47A6-8070-C3D4652F88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992136" y="2521885"/>
            <a:ext cx="4611138" cy="365507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080B360-2ACA-4B93-9439-591B6D3FBC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255ED-7101-4D18-A8AE-3B5E4CB87EA5}" type="datetime1">
              <a:rPr lang="en-US" smtClean="0"/>
              <a:t>3/29/2025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4A73E2-CF78-404C-A86F-E70A284AE9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6A8F42A-11E1-42A0-8ECF-A5BBA3B8CA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  <p:grpSp>
        <p:nvGrpSpPr>
          <p:cNvPr id="8" name="Graphic 78">
            <a:extLst>
              <a:ext uri="{FF2B5EF4-FFF2-40B4-BE49-F238E27FC236}">
                <a16:creationId xmlns:a16="http://schemas.microsoft.com/office/drawing/2014/main" id="{0CB61A83-9419-49FC-8074-2AB3D34FA8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530225" y="2319637"/>
            <a:ext cx="972241" cy="45719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9" name="Graphic 78">
              <a:extLst>
                <a:ext uri="{FF2B5EF4-FFF2-40B4-BE49-F238E27FC236}">
                  <a16:creationId xmlns:a16="http://schemas.microsoft.com/office/drawing/2014/main" id="{BCD12E57-97FB-48D8-81CC-7C37E8947CB4}"/>
                </a:ext>
              </a:extLst>
            </p:cNvPr>
            <p:cNvSpPr/>
            <p:nvPr/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0" name="Graphic 78">
              <a:extLst>
                <a:ext uri="{FF2B5EF4-FFF2-40B4-BE49-F238E27FC236}">
                  <a16:creationId xmlns:a16="http://schemas.microsoft.com/office/drawing/2014/main" id="{E487641C-E83B-4134-88C9-1D23D5FA1836}"/>
                </a:ext>
              </a:extLst>
            </p:cNvPr>
            <p:cNvGrpSpPr/>
            <p:nvPr/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1" name="Graphic 78">
                <a:extLst>
                  <a:ext uri="{FF2B5EF4-FFF2-40B4-BE49-F238E27FC236}">
                    <a16:creationId xmlns:a16="http://schemas.microsoft.com/office/drawing/2014/main" id="{B99AB7A6-A88C-44E1-A9DE-4126B957F88A}"/>
                  </a:ext>
                </a:extLst>
              </p:cNvPr>
              <p:cNvSpPr/>
              <p:nvPr/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Graphic 78">
                <a:extLst>
                  <a:ext uri="{FF2B5EF4-FFF2-40B4-BE49-F238E27FC236}">
                    <a16:creationId xmlns:a16="http://schemas.microsoft.com/office/drawing/2014/main" id="{9FF0D518-1D17-44C7-BF73-7C980481DB5B}"/>
                  </a:ext>
                </a:extLst>
              </p:cNvPr>
              <p:cNvSpPr/>
              <p:nvPr/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Graphic 78">
                <a:extLst>
                  <a:ext uri="{FF2B5EF4-FFF2-40B4-BE49-F238E27FC236}">
                    <a16:creationId xmlns:a16="http://schemas.microsoft.com/office/drawing/2014/main" id="{9A7A3E12-61E8-41A0-A459-15BF375FA945}"/>
                  </a:ext>
                </a:extLst>
              </p:cNvPr>
              <p:cNvSpPr/>
              <p:nvPr/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" name="Graphic 78">
                <a:extLst>
                  <a:ext uri="{FF2B5EF4-FFF2-40B4-BE49-F238E27FC236}">
                    <a16:creationId xmlns:a16="http://schemas.microsoft.com/office/drawing/2014/main" id="{9E5E4A56-9100-4D60-8A34-0FE116F41FF1}"/>
                  </a:ext>
                </a:extLst>
              </p:cNvPr>
              <p:cNvSpPr/>
              <p:nvPr/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0370117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BECA31-EE14-41DD-9914-DA71382204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0352" y="787067"/>
            <a:ext cx="10072922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B22AB6-1657-4AE2-8607-2C77A25D79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30352" y="2521884"/>
            <a:ext cx="4845387" cy="780439"/>
          </a:xfrm>
        </p:spPr>
        <p:txBody>
          <a:bodyPr anchor="b">
            <a:normAutofit/>
          </a:bodyPr>
          <a:lstStyle>
            <a:lvl1pPr marL="0" indent="0">
              <a:buNone/>
              <a:defRPr sz="2000" b="0" i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BAA6DC0-D4D5-4164-A3FD-6BB5CBB2BB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30352" y="3366390"/>
            <a:ext cx="4845387" cy="2644796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29B35F8-95F3-43D1-8917-5836BAA9049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734025" y="2521884"/>
            <a:ext cx="4869249" cy="780439"/>
          </a:xfrm>
        </p:spPr>
        <p:txBody>
          <a:bodyPr anchor="b">
            <a:normAutofit/>
          </a:bodyPr>
          <a:lstStyle>
            <a:lvl1pPr marL="0" indent="0">
              <a:buNone/>
              <a:defRPr sz="2000" b="0" i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2B639E7-F4A3-4ADE-B290-0A4F9761B97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734025" y="3366390"/>
            <a:ext cx="4869249" cy="2644796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D6F296B-429F-4DFC-ABC3-0A078EA994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2F23D-51F6-4C94-8CD5-B9ABBF67EE23}" type="datetime1">
              <a:rPr lang="en-US" smtClean="0"/>
              <a:t>3/29/2025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B7103B9-D521-4910-AC15-F12F25CB95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F73A6D9-123D-492C-B5CE-294EF2559F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02136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592A22-4B4D-4F58-9783-A0469DA4D2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5718" y="787068"/>
            <a:ext cx="10077556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B5EE610-5457-4E8C-B568-B8D560773B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A702F-6367-4FD1-89A8-3744BE6BA9A2}" type="datetime1">
              <a:rPr lang="en-US" smtClean="0"/>
              <a:t>3/29/2025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0BA57BB-288A-4A30-A4EC-FF0537BC26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0414C89-B968-4A85-A035-E2997A5F84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  <p:grpSp>
        <p:nvGrpSpPr>
          <p:cNvPr id="6" name="Graphic 78">
            <a:extLst>
              <a:ext uri="{FF2B5EF4-FFF2-40B4-BE49-F238E27FC236}">
                <a16:creationId xmlns:a16="http://schemas.microsoft.com/office/drawing/2014/main" id="{AC45ECC6-E29C-40EF-A7C9-5A17DAFD42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530225" y="2352330"/>
            <a:ext cx="972241" cy="45719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7" name="Graphic 78">
              <a:extLst>
                <a:ext uri="{FF2B5EF4-FFF2-40B4-BE49-F238E27FC236}">
                  <a16:creationId xmlns:a16="http://schemas.microsoft.com/office/drawing/2014/main" id="{8DA0D497-8E8F-426A-8172-894BE03F70F6}"/>
                </a:ext>
              </a:extLst>
            </p:cNvPr>
            <p:cNvSpPr/>
            <p:nvPr/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8" name="Graphic 78">
              <a:extLst>
                <a:ext uri="{FF2B5EF4-FFF2-40B4-BE49-F238E27FC236}">
                  <a16:creationId xmlns:a16="http://schemas.microsoft.com/office/drawing/2014/main" id="{8C0459EF-3B70-4083-8845-3A9AF847E805}"/>
                </a:ext>
              </a:extLst>
            </p:cNvPr>
            <p:cNvGrpSpPr/>
            <p:nvPr/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9" name="Graphic 78">
                <a:extLst>
                  <a:ext uri="{FF2B5EF4-FFF2-40B4-BE49-F238E27FC236}">
                    <a16:creationId xmlns:a16="http://schemas.microsoft.com/office/drawing/2014/main" id="{53BF2B58-70F8-4288-85AB-CBDA723CDFCC}"/>
                  </a:ext>
                </a:extLst>
              </p:cNvPr>
              <p:cNvSpPr/>
              <p:nvPr/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" name="Graphic 78">
                <a:extLst>
                  <a:ext uri="{FF2B5EF4-FFF2-40B4-BE49-F238E27FC236}">
                    <a16:creationId xmlns:a16="http://schemas.microsoft.com/office/drawing/2014/main" id="{A569E551-A5A0-4A8F-B999-3A6D104814A2}"/>
                  </a:ext>
                </a:extLst>
              </p:cNvPr>
              <p:cNvSpPr/>
              <p:nvPr/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Graphic 78">
                <a:extLst>
                  <a:ext uri="{FF2B5EF4-FFF2-40B4-BE49-F238E27FC236}">
                    <a16:creationId xmlns:a16="http://schemas.microsoft.com/office/drawing/2014/main" id="{0FB69EB5-D9AC-46E7-934E-32999C39B2E6}"/>
                  </a:ext>
                </a:extLst>
              </p:cNvPr>
              <p:cNvSpPr/>
              <p:nvPr/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Graphic 78">
                <a:extLst>
                  <a:ext uri="{FF2B5EF4-FFF2-40B4-BE49-F238E27FC236}">
                    <a16:creationId xmlns:a16="http://schemas.microsoft.com/office/drawing/2014/main" id="{6EABC49A-B4ED-44E4-ADB7-E432734A7C96}"/>
                  </a:ext>
                </a:extLst>
              </p:cNvPr>
              <p:cNvSpPr/>
              <p:nvPr/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7580289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B7A339C-4093-4B40-8C90-52F005CA9A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E99BD-4B4F-4460-B452-0E8146ACCF8F}" type="datetime1">
              <a:rPr lang="en-US" smtClean="0"/>
              <a:t>3/29/2025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FA33F04-8E0A-4165-930C-527D781A7D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062F57B-BEB6-4973-A362-38F638E0D0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39519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8FAC90-C2CA-44DD-8EF8-20BDD67242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0352" y="787068"/>
            <a:ext cx="4315386" cy="2223152"/>
          </a:xfrm>
        </p:spPr>
        <p:txBody>
          <a:bodyPr anchor="b">
            <a:no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E915FB-D5F4-4CAD-AE70-3644E81802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5420086" cy="487362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7374DA3-3BAC-4045-825F-B3C27B8973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30352" y="3429000"/>
            <a:ext cx="4315386" cy="24399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45A0D65-0423-4E45-947A-E08C8569F1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FD34C-1867-42A9-AC54-D15ADD8A65E7}" type="datetime1">
              <a:rPr lang="en-US" smtClean="0"/>
              <a:t>3/29/2025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7E6FBD0-E49F-4DE6-9264-CEDB9BAA01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16B246-A768-4B2D-96C6-9F41785263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  <p:grpSp>
        <p:nvGrpSpPr>
          <p:cNvPr id="8" name="Graphic 78">
            <a:extLst>
              <a:ext uri="{FF2B5EF4-FFF2-40B4-BE49-F238E27FC236}">
                <a16:creationId xmlns:a16="http://schemas.microsoft.com/office/drawing/2014/main" id="{839DB371-B90D-44CB-A4AF-C7BDBFD0A8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530225" y="3193468"/>
            <a:ext cx="972241" cy="45719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9" name="Graphic 78">
              <a:extLst>
                <a:ext uri="{FF2B5EF4-FFF2-40B4-BE49-F238E27FC236}">
                  <a16:creationId xmlns:a16="http://schemas.microsoft.com/office/drawing/2014/main" id="{0C845011-2FC2-40F7-B0C6-49CBBA72B9CB}"/>
                </a:ext>
              </a:extLst>
            </p:cNvPr>
            <p:cNvSpPr/>
            <p:nvPr/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0" name="Graphic 78">
              <a:extLst>
                <a:ext uri="{FF2B5EF4-FFF2-40B4-BE49-F238E27FC236}">
                  <a16:creationId xmlns:a16="http://schemas.microsoft.com/office/drawing/2014/main" id="{82BC78B8-5139-436F-AD47-3CC03903FDDC}"/>
                </a:ext>
              </a:extLst>
            </p:cNvPr>
            <p:cNvGrpSpPr/>
            <p:nvPr/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1" name="Graphic 78">
                <a:extLst>
                  <a:ext uri="{FF2B5EF4-FFF2-40B4-BE49-F238E27FC236}">
                    <a16:creationId xmlns:a16="http://schemas.microsoft.com/office/drawing/2014/main" id="{F9DC17BA-1278-45C9-B1BF-B9F1518E1F29}"/>
                  </a:ext>
                </a:extLst>
              </p:cNvPr>
              <p:cNvSpPr/>
              <p:nvPr/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Graphic 78">
                <a:extLst>
                  <a:ext uri="{FF2B5EF4-FFF2-40B4-BE49-F238E27FC236}">
                    <a16:creationId xmlns:a16="http://schemas.microsoft.com/office/drawing/2014/main" id="{99637B9F-CC26-4669-81F0-A942B4F72D61}"/>
                  </a:ext>
                </a:extLst>
              </p:cNvPr>
              <p:cNvSpPr/>
              <p:nvPr/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Graphic 78">
                <a:extLst>
                  <a:ext uri="{FF2B5EF4-FFF2-40B4-BE49-F238E27FC236}">
                    <a16:creationId xmlns:a16="http://schemas.microsoft.com/office/drawing/2014/main" id="{2BB8F115-0030-47B4-BAF4-C15D1EA27B11}"/>
                  </a:ext>
                </a:extLst>
              </p:cNvPr>
              <p:cNvSpPr/>
              <p:nvPr/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" name="Graphic 78">
                <a:extLst>
                  <a:ext uri="{FF2B5EF4-FFF2-40B4-BE49-F238E27FC236}">
                    <a16:creationId xmlns:a16="http://schemas.microsoft.com/office/drawing/2014/main" id="{662F9949-4F1A-4708-824B-E876E9BEDA16}"/>
                  </a:ext>
                </a:extLst>
              </p:cNvPr>
              <p:cNvSpPr/>
              <p:nvPr/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5125070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0CB0C8-915E-4BF2-976E-B8D7EDC591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0352" y="787068"/>
            <a:ext cx="3932237" cy="2223152"/>
          </a:xfrm>
        </p:spPr>
        <p:txBody>
          <a:bodyPr anchor="b">
            <a:no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10714E6-8E50-4B50-A2E0-F9D20155EB9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5420086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0D67A6C-5CA5-4EF0-B1C4-ED85FF255AE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30352" y="3429000"/>
            <a:ext cx="3932237" cy="2439987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1C76474-31D4-4567-B4EC-B6AF24488A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6133E9-A654-4C17-8C3C-DDCAC83D6EBF}" type="datetime1">
              <a:rPr lang="en-US" smtClean="0"/>
              <a:t>3/29/2025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C902DE0-33F5-4372-8EB5-F5746D344A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5C5C2EF-849D-4B2C-8ED6-D26553657D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  <p:grpSp>
        <p:nvGrpSpPr>
          <p:cNvPr id="8" name="Graphic 78">
            <a:extLst>
              <a:ext uri="{FF2B5EF4-FFF2-40B4-BE49-F238E27FC236}">
                <a16:creationId xmlns:a16="http://schemas.microsoft.com/office/drawing/2014/main" id="{7627CBC2-9DC2-4EE8-A2D5-849E30F220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530225" y="3193468"/>
            <a:ext cx="972241" cy="45719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9" name="Graphic 78">
              <a:extLst>
                <a:ext uri="{FF2B5EF4-FFF2-40B4-BE49-F238E27FC236}">
                  <a16:creationId xmlns:a16="http://schemas.microsoft.com/office/drawing/2014/main" id="{9FB4AEFC-63AB-4831-8EC1-E8145604D8D9}"/>
                </a:ext>
              </a:extLst>
            </p:cNvPr>
            <p:cNvSpPr/>
            <p:nvPr/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0" name="Graphic 78">
              <a:extLst>
                <a:ext uri="{FF2B5EF4-FFF2-40B4-BE49-F238E27FC236}">
                  <a16:creationId xmlns:a16="http://schemas.microsoft.com/office/drawing/2014/main" id="{811E1337-D5DA-408D-91F3-A6A35FCDD0B9}"/>
                </a:ext>
              </a:extLst>
            </p:cNvPr>
            <p:cNvGrpSpPr/>
            <p:nvPr/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1" name="Graphic 78">
                <a:extLst>
                  <a:ext uri="{FF2B5EF4-FFF2-40B4-BE49-F238E27FC236}">
                    <a16:creationId xmlns:a16="http://schemas.microsoft.com/office/drawing/2014/main" id="{1E473FA4-FD80-4D04-AAC5-63B9A4D80778}"/>
                  </a:ext>
                </a:extLst>
              </p:cNvPr>
              <p:cNvSpPr/>
              <p:nvPr/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Graphic 78">
                <a:extLst>
                  <a:ext uri="{FF2B5EF4-FFF2-40B4-BE49-F238E27FC236}">
                    <a16:creationId xmlns:a16="http://schemas.microsoft.com/office/drawing/2014/main" id="{FCB457B9-48DE-4921-8C3F-996598075B1F}"/>
                  </a:ext>
                </a:extLst>
              </p:cNvPr>
              <p:cNvSpPr/>
              <p:nvPr/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Graphic 78">
                <a:extLst>
                  <a:ext uri="{FF2B5EF4-FFF2-40B4-BE49-F238E27FC236}">
                    <a16:creationId xmlns:a16="http://schemas.microsoft.com/office/drawing/2014/main" id="{53C9DB95-9A61-4553-8D82-D2BE26FCBC6E}"/>
                  </a:ext>
                </a:extLst>
              </p:cNvPr>
              <p:cNvSpPr/>
              <p:nvPr/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" name="Graphic 78">
                <a:extLst>
                  <a:ext uri="{FF2B5EF4-FFF2-40B4-BE49-F238E27FC236}">
                    <a16:creationId xmlns:a16="http://schemas.microsoft.com/office/drawing/2014/main" id="{0EAE371F-24C9-4738-834F-FAF5A5C9ACE1}"/>
                  </a:ext>
                </a:extLst>
              </p:cNvPr>
              <p:cNvSpPr/>
              <p:nvPr/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7621720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29F2C5-A3FC-44EF-BA15-CEC83C83D6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45040D3-67DB-455C-AD79-49E185DB63C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B2B07A-258E-42DD-9A68-2C76F7D540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649BD0-10DB-43E7-8F22-40B3D51B8FC3}" type="datetime1">
              <a:rPr lang="en-US" smtClean="0"/>
              <a:t>3/29/2025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01E9BC-3BB8-40CD-9294-59A2E59E1B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13979D-5589-4770-9D29-046F2B506C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aphic 78">
            <a:extLst>
              <a:ext uri="{FF2B5EF4-FFF2-40B4-BE49-F238E27FC236}">
                <a16:creationId xmlns:a16="http://schemas.microsoft.com/office/drawing/2014/main" id="{12EF7969-DB38-4989-A65C-9D190A2455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530225" y="2333456"/>
            <a:ext cx="972241" cy="45719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8" name="Graphic 78">
              <a:extLst>
                <a:ext uri="{FF2B5EF4-FFF2-40B4-BE49-F238E27FC236}">
                  <a16:creationId xmlns:a16="http://schemas.microsoft.com/office/drawing/2014/main" id="{2145BE25-C437-45FE-A3D3-BBAAF108CC9B}"/>
                </a:ext>
              </a:extLst>
            </p:cNvPr>
            <p:cNvSpPr/>
            <p:nvPr/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aphic 78">
              <a:extLst>
                <a:ext uri="{FF2B5EF4-FFF2-40B4-BE49-F238E27FC236}">
                  <a16:creationId xmlns:a16="http://schemas.microsoft.com/office/drawing/2014/main" id="{4A9D0FA0-682C-4076-B779-D865AEEFC66C}"/>
                </a:ext>
              </a:extLst>
            </p:cNvPr>
            <p:cNvGrpSpPr/>
            <p:nvPr/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0" name="Graphic 78">
                <a:extLst>
                  <a:ext uri="{FF2B5EF4-FFF2-40B4-BE49-F238E27FC236}">
                    <a16:creationId xmlns:a16="http://schemas.microsoft.com/office/drawing/2014/main" id="{AB60163C-1A2D-4F00-BC61-8A3C11E2D2BE}"/>
                  </a:ext>
                </a:extLst>
              </p:cNvPr>
              <p:cNvSpPr/>
              <p:nvPr/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Graphic 78">
                <a:extLst>
                  <a:ext uri="{FF2B5EF4-FFF2-40B4-BE49-F238E27FC236}">
                    <a16:creationId xmlns:a16="http://schemas.microsoft.com/office/drawing/2014/main" id="{3FF8D873-9CF9-4A0A-A7B8-875C0B8233D6}"/>
                  </a:ext>
                </a:extLst>
              </p:cNvPr>
              <p:cNvSpPr/>
              <p:nvPr/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Graphic 78">
                <a:extLst>
                  <a:ext uri="{FF2B5EF4-FFF2-40B4-BE49-F238E27FC236}">
                    <a16:creationId xmlns:a16="http://schemas.microsoft.com/office/drawing/2014/main" id="{2B645470-F624-4417-A8A4-FC242E43C9DB}"/>
                  </a:ext>
                </a:extLst>
              </p:cNvPr>
              <p:cNvSpPr/>
              <p:nvPr/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Graphic 78">
                <a:extLst>
                  <a:ext uri="{FF2B5EF4-FFF2-40B4-BE49-F238E27FC236}">
                    <a16:creationId xmlns:a16="http://schemas.microsoft.com/office/drawing/2014/main" id="{ECC7EFEF-6B2A-4210-9275-0077ACF2827B}"/>
                  </a:ext>
                </a:extLst>
              </p:cNvPr>
              <p:cNvSpPr/>
              <p:nvPr/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0469565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C6693CD-CB65-4F37-A6DA-F300B93C14D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974374" y="787067"/>
            <a:ext cx="2628900" cy="538989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448D117-7AE6-4831-9867-5145F64A0C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525719" y="787067"/>
            <a:ext cx="7039402" cy="538989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988CF8-397F-485E-8081-AFA4DADD44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6C79C-F566-427A-93F6-434A4E613134}" type="datetime1">
              <a:rPr lang="en-US" smtClean="0"/>
              <a:t>3/29/2025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CE4773-4660-4F21-83CF-1A449395BB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B59537-EB47-40FA-893E-785D6FE00A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aphic 78">
            <a:extLst>
              <a:ext uri="{FF2B5EF4-FFF2-40B4-BE49-F238E27FC236}">
                <a16:creationId xmlns:a16="http://schemas.microsoft.com/office/drawing/2014/main" id="{588F505F-2957-41FC-9AAA-962853A671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 rot="5400000">
            <a:off x="7283627" y="1250328"/>
            <a:ext cx="972241" cy="45719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8" name="Graphic 78">
              <a:extLst>
                <a:ext uri="{FF2B5EF4-FFF2-40B4-BE49-F238E27FC236}">
                  <a16:creationId xmlns:a16="http://schemas.microsoft.com/office/drawing/2014/main" id="{091A36EB-8545-4EFE-B619-165D36D644D1}"/>
                </a:ext>
              </a:extLst>
            </p:cNvPr>
            <p:cNvSpPr/>
            <p:nvPr/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aphic 78">
              <a:extLst>
                <a:ext uri="{FF2B5EF4-FFF2-40B4-BE49-F238E27FC236}">
                  <a16:creationId xmlns:a16="http://schemas.microsoft.com/office/drawing/2014/main" id="{8D075D29-6706-486B-A55A-13866882BA88}"/>
                </a:ext>
              </a:extLst>
            </p:cNvPr>
            <p:cNvGrpSpPr/>
            <p:nvPr/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0" name="Graphic 78">
                <a:extLst>
                  <a:ext uri="{FF2B5EF4-FFF2-40B4-BE49-F238E27FC236}">
                    <a16:creationId xmlns:a16="http://schemas.microsoft.com/office/drawing/2014/main" id="{3FAE751A-10F0-48F2-BBC3-D2FE499B345B}"/>
                  </a:ext>
                </a:extLst>
              </p:cNvPr>
              <p:cNvSpPr/>
              <p:nvPr/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Graphic 78">
                <a:extLst>
                  <a:ext uri="{FF2B5EF4-FFF2-40B4-BE49-F238E27FC236}">
                    <a16:creationId xmlns:a16="http://schemas.microsoft.com/office/drawing/2014/main" id="{52289CAF-683C-4BCC-8AA5-95A3BF799B0F}"/>
                  </a:ext>
                </a:extLst>
              </p:cNvPr>
              <p:cNvSpPr/>
              <p:nvPr/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Graphic 78">
                <a:extLst>
                  <a:ext uri="{FF2B5EF4-FFF2-40B4-BE49-F238E27FC236}">
                    <a16:creationId xmlns:a16="http://schemas.microsoft.com/office/drawing/2014/main" id="{3BC8403A-C46F-4DA1-A015-00A80215F289}"/>
                  </a:ext>
                </a:extLst>
              </p:cNvPr>
              <p:cNvSpPr/>
              <p:nvPr/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Graphic 78">
                <a:extLst>
                  <a:ext uri="{FF2B5EF4-FFF2-40B4-BE49-F238E27FC236}">
                    <a16:creationId xmlns:a16="http://schemas.microsoft.com/office/drawing/2014/main" id="{A797D957-3A2C-42DF-B73E-CBB47BE036B7}"/>
                  </a:ext>
                </a:extLst>
              </p:cNvPr>
              <p:cNvSpPr/>
              <p:nvPr/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6158356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435959F4-53DA-47FF-BC24-1E5B75C69876}"/>
              </a:ext>
            </a:extLst>
          </p:cNvPr>
          <p:cNvSpPr/>
          <p:nvPr/>
        </p:nvSpPr>
        <p:spPr>
          <a:xfrm>
            <a:off x="9753030" y="5516668"/>
            <a:ext cx="2438970" cy="1341332"/>
          </a:xfrm>
          <a:custGeom>
            <a:avLst/>
            <a:gdLst>
              <a:gd name="connsiteX0" fmla="*/ 2025355 w 2438970"/>
              <a:gd name="connsiteY0" fmla="*/ 235 h 1341332"/>
              <a:gd name="connsiteX1" fmla="*/ 2381960 w 2438970"/>
              <a:gd name="connsiteY1" fmla="*/ 44517 h 1341332"/>
              <a:gd name="connsiteX2" fmla="*/ 2438970 w 2438970"/>
              <a:gd name="connsiteY2" fmla="*/ 58872 h 1341332"/>
              <a:gd name="connsiteX3" fmla="*/ 2438970 w 2438970"/>
              <a:gd name="connsiteY3" fmla="*/ 1341332 h 1341332"/>
              <a:gd name="connsiteX4" fmla="*/ 0 w 2438970"/>
              <a:gd name="connsiteY4" fmla="*/ 1341332 h 1341332"/>
              <a:gd name="connsiteX5" fmla="*/ 13333 w 2438970"/>
              <a:gd name="connsiteY5" fmla="*/ 1328018 h 1341332"/>
              <a:gd name="connsiteX6" fmla="*/ 936262 w 2438970"/>
              <a:gd name="connsiteY6" fmla="*/ 459947 h 1341332"/>
              <a:gd name="connsiteX7" fmla="*/ 1554028 w 2438970"/>
              <a:gd name="connsiteY7" fmla="*/ 71153 h 1341332"/>
              <a:gd name="connsiteX8" fmla="*/ 2025355 w 2438970"/>
              <a:gd name="connsiteY8" fmla="*/ 235 h 1341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38970" h="1341332">
                <a:moveTo>
                  <a:pt x="2025355" y="235"/>
                </a:moveTo>
                <a:cubicBezTo>
                  <a:pt x="2143847" y="2306"/>
                  <a:pt x="2262766" y="17993"/>
                  <a:pt x="2381960" y="44517"/>
                </a:cubicBezTo>
                <a:lnTo>
                  <a:pt x="2438970" y="58872"/>
                </a:lnTo>
                <a:lnTo>
                  <a:pt x="2438970" y="1341332"/>
                </a:lnTo>
                <a:lnTo>
                  <a:pt x="0" y="1341332"/>
                </a:lnTo>
                <a:lnTo>
                  <a:pt x="13333" y="1328018"/>
                </a:lnTo>
                <a:cubicBezTo>
                  <a:pt x="324723" y="1028950"/>
                  <a:pt x="645390" y="738459"/>
                  <a:pt x="936262" y="459947"/>
                </a:cubicBezTo>
                <a:cubicBezTo>
                  <a:pt x="1139660" y="265152"/>
                  <a:pt x="1345794" y="140817"/>
                  <a:pt x="1554028" y="71153"/>
                </a:cubicBezTo>
                <a:cubicBezTo>
                  <a:pt x="1710136" y="18918"/>
                  <a:pt x="1867365" y="-2526"/>
                  <a:pt x="2025355" y="235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A7CF83E8-F6F0-41E3-B580-7412A04DDFB5}"/>
              </a:ext>
            </a:extLst>
          </p:cNvPr>
          <p:cNvGrpSpPr/>
          <p:nvPr/>
        </p:nvGrpSpPr>
        <p:grpSpPr>
          <a:xfrm>
            <a:off x="10776050" y="5204030"/>
            <a:ext cx="886141" cy="802497"/>
            <a:chOff x="10948005" y="3272152"/>
            <a:chExt cx="868640" cy="786648"/>
          </a:xfrm>
          <a:solidFill>
            <a:schemeClr val="accent1"/>
          </a:solidFill>
        </p:grpSpPr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1A0B6DBB-705D-48D0-842C-F9DFA7684D19}"/>
                </a:ext>
              </a:extLst>
            </p:cNvPr>
            <p:cNvSpPr/>
            <p:nvPr/>
          </p:nvSpPr>
          <p:spPr>
            <a:xfrm>
              <a:off x="11194317" y="3944888"/>
              <a:ext cx="128449" cy="113912"/>
            </a:xfrm>
            <a:custGeom>
              <a:avLst/>
              <a:gdLst>
                <a:gd name="connsiteX0" fmla="*/ 237621 w 453152"/>
                <a:gd name="connsiteY0" fmla="*/ 965 h 401867"/>
                <a:gd name="connsiteX1" fmla="*/ 370246 w 453152"/>
                <a:gd name="connsiteY1" fmla="*/ 23666 h 401867"/>
                <a:gd name="connsiteX2" fmla="*/ 437392 w 453152"/>
                <a:gd name="connsiteY2" fmla="*/ 198545 h 401867"/>
                <a:gd name="connsiteX3" fmla="*/ 67745 w 453152"/>
                <a:gd name="connsiteY3" fmla="*/ 392003 h 401867"/>
                <a:gd name="connsiteX4" fmla="*/ 911 w 453152"/>
                <a:gd name="connsiteY4" fmla="*/ 254095 h 401867"/>
                <a:gd name="connsiteX5" fmla="*/ 115564 w 453152"/>
                <a:gd name="connsiteY5" fmla="*/ 51160 h 401867"/>
                <a:gd name="connsiteX6" fmla="*/ 237621 w 453152"/>
                <a:gd name="connsiteY6" fmla="*/ 965 h 4018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3152" h="401867">
                  <a:moveTo>
                    <a:pt x="237621" y="965"/>
                  </a:moveTo>
                  <a:cubicBezTo>
                    <a:pt x="283632" y="-2971"/>
                    <a:pt x="331405" y="5243"/>
                    <a:pt x="370246" y="23666"/>
                  </a:cubicBezTo>
                  <a:cubicBezTo>
                    <a:pt x="436830" y="55275"/>
                    <a:pt x="477168" y="116810"/>
                    <a:pt x="437392" y="198545"/>
                  </a:cubicBezTo>
                  <a:cubicBezTo>
                    <a:pt x="391568" y="292624"/>
                    <a:pt x="176850" y="441630"/>
                    <a:pt x="67745" y="392003"/>
                  </a:cubicBezTo>
                  <a:cubicBezTo>
                    <a:pt x="18056" y="369372"/>
                    <a:pt x="-5012" y="308398"/>
                    <a:pt x="911" y="254095"/>
                  </a:cubicBezTo>
                  <a:cubicBezTo>
                    <a:pt x="9203" y="178033"/>
                    <a:pt x="61012" y="103094"/>
                    <a:pt x="115564" y="51160"/>
                  </a:cubicBezTo>
                  <a:cubicBezTo>
                    <a:pt x="147361" y="20985"/>
                    <a:pt x="191610" y="4900"/>
                    <a:pt x="237621" y="96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C194A764-16E1-4D0D-9357-76F80E6086C0}"/>
                </a:ext>
              </a:extLst>
            </p:cNvPr>
            <p:cNvSpPr/>
            <p:nvPr/>
          </p:nvSpPr>
          <p:spPr>
            <a:xfrm>
              <a:off x="10953045" y="3808430"/>
              <a:ext cx="144912" cy="193414"/>
            </a:xfrm>
            <a:custGeom>
              <a:avLst/>
              <a:gdLst>
                <a:gd name="connsiteX0" fmla="*/ 390625 w 511232"/>
                <a:gd name="connsiteY0" fmla="*/ 1621 h 682341"/>
                <a:gd name="connsiteX1" fmla="*/ 508142 w 511232"/>
                <a:gd name="connsiteY1" fmla="*/ 64038 h 682341"/>
                <a:gd name="connsiteX2" fmla="*/ 508453 w 511232"/>
                <a:gd name="connsiteY2" fmla="*/ 121832 h 682341"/>
                <a:gd name="connsiteX3" fmla="*/ 316492 w 511232"/>
                <a:gd name="connsiteY3" fmla="*/ 567602 h 682341"/>
                <a:gd name="connsiteX4" fmla="*/ 80265 w 511232"/>
                <a:gd name="connsiteY4" fmla="*/ 640359 h 682341"/>
                <a:gd name="connsiteX5" fmla="*/ 13306 w 511232"/>
                <a:gd name="connsiteY5" fmla="*/ 274828 h 682341"/>
                <a:gd name="connsiteX6" fmla="*/ 140989 w 511232"/>
                <a:gd name="connsiteY6" fmla="*/ 107181 h 682341"/>
                <a:gd name="connsiteX7" fmla="*/ 390625 w 511232"/>
                <a:gd name="connsiteY7" fmla="*/ 1621 h 682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11232" h="682341">
                  <a:moveTo>
                    <a:pt x="390625" y="1621"/>
                  </a:moveTo>
                  <a:cubicBezTo>
                    <a:pt x="446543" y="-5212"/>
                    <a:pt x="493343" y="8441"/>
                    <a:pt x="508142" y="64038"/>
                  </a:cubicBezTo>
                  <a:cubicBezTo>
                    <a:pt x="513192" y="82866"/>
                    <a:pt x="511134" y="102754"/>
                    <a:pt x="508453" y="121832"/>
                  </a:cubicBezTo>
                  <a:cubicBezTo>
                    <a:pt x="485324" y="287796"/>
                    <a:pt x="417242" y="443971"/>
                    <a:pt x="316492" y="567602"/>
                  </a:cubicBezTo>
                  <a:cubicBezTo>
                    <a:pt x="253024" y="645534"/>
                    <a:pt x="165055" y="737743"/>
                    <a:pt x="80265" y="640359"/>
                  </a:cubicBezTo>
                  <a:cubicBezTo>
                    <a:pt x="5014" y="553948"/>
                    <a:pt x="-17368" y="383621"/>
                    <a:pt x="13306" y="274828"/>
                  </a:cubicBezTo>
                  <a:cubicBezTo>
                    <a:pt x="33443" y="203318"/>
                    <a:pt x="83382" y="146521"/>
                    <a:pt x="140989" y="107181"/>
                  </a:cubicBezTo>
                  <a:cubicBezTo>
                    <a:pt x="178904" y="81308"/>
                    <a:pt x="297428" y="13010"/>
                    <a:pt x="390625" y="162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115B7F3F-A40D-4F24-8536-E2420B433211}"/>
                </a:ext>
              </a:extLst>
            </p:cNvPr>
            <p:cNvSpPr/>
            <p:nvPr/>
          </p:nvSpPr>
          <p:spPr>
            <a:xfrm>
              <a:off x="11684524" y="3907536"/>
              <a:ext cx="132121" cy="93006"/>
            </a:xfrm>
            <a:custGeom>
              <a:avLst/>
              <a:gdLst>
                <a:gd name="connsiteX0" fmla="*/ 252822 w 466107"/>
                <a:gd name="connsiteY0" fmla="*/ 1539 h 328114"/>
                <a:gd name="connsiteX1" fmla="*/ 451641 w 466107"/>
                <a:gd name="connsiteY1" fmla="*/ 122177 h 328114"/>
                <a:gd name="connsiteX2" fmla="*/ 391790 w 466107"/>
                <a:gd name="connsiteY2" fmla="*/ 297430 h 328114"/>
                <a:gd name="connsiteX3" fmla="*/ 8614 w 466107"/>
                <a:gd name="connsiteY3" fmla="*/ 243252 h 328114"/>
                <a:gd name="connsiteX4" fmla="*/ 45897 w 466107"/>
                <a:gd name="connsiteY4" fmla="*/ 97302 h 328114"/>
                <a:gd name="connsiteX5" fmla="*/ 252822 w 466107"/>
                <a:gd name="connsiteY5" fmla="*/ 1539 h 328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66107" h="328114">
                  <a:moveTo>
                    <a:pt x="252822" y="1539"/>
                  </a:moveTo>
                  <a:cubicBezTo>
                    <a:pt x="335429" y="-10494"/>
                    <a:pt x="418848" y="49794"/>
                    <a:pt x="451641" y="122177"/>
                  </a:cubicBezTo>
                  <a:cubicBezTo>
                    <a:pt x="479697" y="184273"/>
                    <a:pt x="470594" y="255285"/>
                    <a:pt x="391790" y="297430"/>
                  </a:cubicBezTo>
                  <a:cubicBezTo>
                    <a:pt x="301077" y="345935"/>
                    <a:pt x="55935" y="343254"/>
                    <a:pt x="8614" y="243252"/>
                  </a:cubicBezTo>
                  <a:cubicBezTo>
                    <a:pt x="-12895" y="197678"/>
                    <a:pt x="8240" y="136766"/>
                    <a:pt x="45897" y="97302"/>
                  </a:cubicBezTo>
                  <a:cubicBezTo>
                    <a:pt x="98704" y="42064"/>
                    <a:pt x="181872" y="11950"/>
                    <a:pt x="252822" y="153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4" name="Graphic 12">
              <a:extLst>
                <a:ext uri="{FF2B5EF4-FFF2-40B4-BE49-F238E27FC236}">
                  <a16:creationId xmlns:a16="http://schemas.microsoft.com/office/drawing/2014/main" id="{CEF42844-A829-4ED2-A360-63BB2A7C45EE}"/>
                </a:ext>
              </a:extLst>
            </p:cNvPr>
            <p:cNvSpPr/>
            <p:nvPr/>
          </p:nvSpPr>
          <p:spPr>
            <a:xfrm>
              <a:off x="11142141" y="3272152"/>
              <a:ext cx="180625" cy="158824"/>
            </a:xfrm>
            <a:custGeom>
              <a:avLst/>
              <a:gdLst>
                <a:gd name="connsiteX0" fmla="*/ 63289 w 3341477"/>
                <a:gd name="connsiteY0" fmla="*/ 1933384 h 2938167"/>
                <a:gd name="connsiteX1" fmla="*/ 263314 w 3341477"/>
                <a:gd name="connsiteY1" fmla="*/ 514159 h 2938167"/>
                <a:gd name="connsiteX2" fmla="*/ 1098276 w 3341477"/>
                <a:gd name="connsiteY2" fmla="*/ 952 h 2938167"/>
                <a:gd name="connsiteX3" fmla="*/ 2654089 w 3341477"/>
                <a:gd name="connsiteY3" fmla="*/ 371284 h 2938167"/>
                <a:gd name="connsiteX4" fmla="*/ 3219398 w 3341477"/>
                <a:gd name="connsiteY4" fmla="*/ 2080926 h 2938167"/>
                <a:gd name="connsiteX5" fmla="*/ 2044489 w 3341477"/>
                <a:gd name="connsiteY5" fmla="*/ 2933509 h 2938167"/>
                <a:gd name="connsiteX6" fmla="*/ 453814 w 3341477"/>
                <a:gd name="connsiteY6" fmla="*/ 2495359 h 2938167"/>
                <a:gd name="connsiteX7" fmla="*/ 63289 w 3341477"/>
                <a:gd name="connsiteY7" fmla="*/ 1933384 h 29381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41477" h="2938167">
                  <a:moveTo>
                    <a:pt x="63289" y="1933384"/>
                  </a:moveTo>
                  <a:cubicBezTo>
                    <a:pt x="56717" y="1895856"/>
                    <a:pt x="-165311" y="914209"/>
                    <a:pt x="263314" y="514159"/>
                  </a:cubicBezTo>
                  <a:cubicBezTo>
                    <a:pt x="691939" y="114109"/>
                    <a:pt x="609262" y="11620"/>
                    <a:pt x="1098276" y="952"/>
                  </a:cubicBezTo>
                  <a:cubicBezTo>
                    <a:pt x="1587289" y="-9716"/>
                    <a:pt x="2320714" y="66484"/>
                    <a:pt x="2654089" y="371284"/>
                  </a:cubicBezTo>
                  <a:cubicBezTo>
                    <a:pt x="2987464" y="676084"/>
                    <a:pt x="3603732" y="1514094"/>
                    <a:pt x="3219398" y="2080926"/>
                  </a:cubicBezTo>
                  <a:cubicBezTo>
                    <a:pt x="2835064" y="2647759"/>
                    <a:pt x="2558839" y="2895409"/>
                    <a:pt x="2044489" y="2933509"/>
                  </a:cubicBezTo>
                  <a:cubicBezTo>
                    <a:pt x="1530139" y="2971609"/>
                    <a:pt x="701464" y="2771584"/>
                    <a:pt x="453814" y="2495359"/>
                  </a:cubicBezTo>
                  <a:cubicBezTo>
                    <a:pt x="206164" y="2219134"/>
                    <a:pt x="101389" y="2152459"/>
                    <a:pt x="63289" y="19333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Graphic 15">
              <a:extLst>
                <a:ext uri="{FF2B5EF4-FFF2-40B4-BE49-F238E27FC236}">
                  <a16:creationId xmlns:a16="http://schemas.microsoft.com/office/drawing/2014/main" id="{57B23B52-A1C3-44EF-BC11-9094A0DA11AB}"/>
                </a:ext>
              </a:extLst>
            </p:cNvPr>
            <p:cNvSpPr/>
            <p:nvPr/>
          </p:nvSpPr>
          <p:spPr>
            <a:xfrm>
              <a:off x="11602136" y="3379098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Graphic 15">
              <a:extLst>
                <a:ext uri="{FF2B5EF4-FFF2-40B4-BE49-F238E27FC236}">
                  <a16:creationId xmlns:a16="http://schemas.microsoft.com/office/drawing/2014/main" id="{064E08E5-DA92-4CF2-A0BF-E341800227B2}"/>
                </a:ext>
              </a:extLst>
            </p:cNvPr>
            <p:cNvSpPr/>
            <p:nvPr/>
          </p:nvSpPr>
          <p:spPr>
            <a:xfrm>
              <a:off x="10948005" y="3504095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7A222560-E657-4CAE-B667-7BE9E224B244}"/>
                </a:ext>
              </a:extLst>
            </p:cNvPr>
            <p:cNvSpPr/>
            <p:nvPr/>
          </p:nvSpPr>
          <p:spPr>
            <a:xfrm>
              <a:off x="11343727" y="3666564"/>
              <a:ext cx="173527" cy="138496"/>
            </a:xfrm>
            <a:custGeom>
              <a:avLst/>
              <a:gdLst>
                <a:gd name="connsiteX0" fmla="*/ 237392 w 789043"/>
                <a:gd name="connsiteY0" fmla="*/ 81 h 629754"/>
                <a:gd name="connsiteX1" fmla="*/ 758692 w 789043"/>
                <a:gd name="connsiteY1" fmla="*/ 233550 h 629754"/>
                <a:gd name="connsiteX2" fmla="*/ 650647 w 789043"/>
                <a:gd name="connsiteY2" fmla="*/ 335111 h 629754"/>
                <a:gd name="connsiteX3" fmla="*/ 315041 w 789043"/>
                <a:gd name="connsiteY3" fmla="*/ 584992 h 629754"/>
                <a:gd name="connsiteX4" fmla="*/ 192159 w 789043"/>
                <a:gd name="connsiteY4" fmla="*/ 625953 h 629754"/>
                <a:gd name="connsiteX5" fmla="*/ 124264 w 789043"/>
                <a:gd name="connsiteY5" fmla="*/ 552260 h 629754"/>
                <a:gd name="connsiteX6" fmla="*/ 1631 w 789043"/>
                <a:gd name="connsiteY6" fmla="*/ 133735 h 629754"/>
                <a:gd name="connsiteX7" fmla="*/ 35422 w 789043"/>
                <a:gd name="connsiteY7" fmla="*/ 14157 h 629754"/>
                <a:gd name="connsiteX8" fmla="*/ 113728 w 789043"/>
                <a:gd name="connsiteY8" fmla="*/ 378 h 629754"/>
                <a:gd name="connsiteX9" fmla="*/ 237392 w 789043"/>
                <a:gd name="connsiteY9" fmla="*/ 81 h 629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89043" h="629754">
                  <a:moveTo>
                    <a:pt x="237392" y="81"/>
                  </a:moveTo>
                  <a:cubicBezTo>
                    <a:pt x="474795" y="-992"/>
                    <a:pt x="907215" y="10463"/>
                    <a:pt x="758692" y="233550"/>
                  </a:cubicBezTo>
                  <a:cubicBezTo>
                    <a:pt x="731135" y="274948"/>
                    <a:pt x="690486" y="305435"/>
                    <a:pt x="650647" y="335111"/>
                  </a:cubicBezTo>
                  <a:cubicBezTo>
                    <a:pt x="538737" y="418405"/>
                    <a:pt x="426889" y="501698"/>
                    <a:pt x="315041" y="584992"/>
                  </a:cubicBezTo>
                  <a:cubicBezTo>
                    <a:pt x="278943" y="611863"/>
                    <a:pt x="234865" y="640167"/>
                    <a:pt x="192159" y="625953"/>
                  </a:cubicBezTo>
                  <a:cubicBezTo>
                    <a:pt x="159614" y="615105"/>
                    <a:pt x="139851" y="582810"/>
                    <a:pt x="124264" y="552260"/>
                  </a:cubicBezTo>
                  <a:cubicBezTo>
                    <a:pt x="57742" y="422021"/>
                    <a:pt x="15908" y="279250"/>
                    <a:pt x="1631" y="133735"/>
                  </a:cubicBezTo>
                  <a:cubicBezTo>
                    <a:pt x="-2671" y="90343"/>
                    <a:pt x="-676" y="38596"/>
                    <a:pt x="35422" y="14157"/>
                  </a:cubicBezTo>
                  <a:cubicBezTo>
                    <a:pt x="57804" y="-931"/>
                    <a:pt x="86795" y="-557"/>
                    <a:pt x="113728" y="378"/>
                  </a:cubicBezTo>
                  <a:cubicBezTo>
                    <a:pt x="138207" y="1243"/>
                    <a:pt x="182606" y="328"/>
                    <a:pt x="237392" y="8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59226104-0061-4319-8237-9C001BF85D49}"/>
              </a:ext>
            </a:extLst>
          </p:cNvPr>
          <p:cNvSpPr/>
          <p:nvPr/>
        </p:nvSpPr>
        <p:spPr>
          <a:xfrm rot="5400000">
            <a:off x="615181" y="-615181"/>
            <a:ext cx="1085312" cy="2315675"/>
          </a:xfrm>
          <a:custGeom>
            <a:avLst/>
            <a:gdLst>
              <a:gd name="connsiteX0" fmla="*/ 0 w 1085312"/>
              <a:gd name="connsiteY0" fmla="*/ 2315675 h 2315675"/>
              <a:gd name="connsiteX1" fmla="*/ 0 w 1085312"/>
              <a:gd name="connsiteY1" fmla="*/ 0 h 2315675"/>
              <a:gd name="connsiteX2" fmla="*/ 53089 w 1085312"/>
              <a:gd name="connsiteY2" fmla="*/ 4542 h 2315675"/>
              <a:gd name="connsiteX3" fmla="*/ 790077 w 1085312"/>
              <a:gd name="connsiteY3" fmla="*/ 872756 h 2315675"/>
              <a:gd name="connsiteX4" fmla="*/ 1085252 w 1085312"/>
              <a:gd name="connsiteY4" fmla="*/ 1943649 h 2315675"/>
              <a:gd name="connsiteX5" fmla="*/ 1064832 w 1085312"/>
              <a:gd name="connsiteY5" fmla="*/ 2198094 h 2315675"/>
              <a:gd name="connsiteX6" fmla="*/ 1043734 w 1085312"/>
              <a:gd name="connsiteY6" fmla="*/ 2315675 h 2315675"/>
              <a:gd name="connsiteX7" fmla="*/ 0 w 1085312"/>
              <a:gd name="connsiteY7" fmla="*/ 2315675 h 2315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85312" h="2315675">
                <a:moveTo>
                  <a:pt x="0" y="2315675"/>
                </a:moveTo>
                <a:lnTo>
                  <a:pt x="0" y="0"/>
                </a:lnTo>
                <a:lnTo>
                  <a:pt x="53089" y="4542"/>
                </a:lnTo>
                <a:cubicBezTo>
                  <a:pt x="405263" y="73503"/>
                  <a:pt x="612623" y="486635"/>
                  <a:pt x="790077" y="872756"/>
                </a:cubicBezTo>
                <a:cubicBezTo>
                  <a:pt x="937425" y="1193596"/>
                  <a:pt x="1088787" y="1533232"/>
                  <a:pt x="1085252" y="1943649"/>
                </a:cubicBezTo>
                <a:cubicBezTo>
                  <a:pt x="1084528" y="2029058"/>
                  <a:pt x="1077341" y="2113833"/>
                  <a:pt x="1064832" y="2198094"/>
                </a:cubicBezTo>
                <a:lnTo>
                  <a:pt x="1043734" y="2315675"/>
                </a:lnTo>
                <a:lnTo>
                  <a:pt x="0" y="2315675"/>
                </a:lnTo>
                <a:close/>
              </a:path>
            </a:pathLst>
          </a:custGeom>
          <a:solidFill>
            <a:schemeClr val="accent5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D78318D-FE3E-41D7-9A8C-2065A2C46A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5717" y="787068"/>
            <a:ext cx="10077557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DB06718-79E7-4159-A003-F86FE7B3D8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25717" y="2521885"/>
            <a:ext cx="10077557" cy="354904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1F99FF-FFE2-431D-A0C8-A46C21712A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25718" y="13652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none" spc="11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8769D389-4C4C-4FD7-9E6B-9F44477F0EB8}" type="datetime1">
              <a:rPr lang="en-US" smtClean="0"/>
              <a:t>3/29/2025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3547E-668D-4191-847C-7424F75496E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25718" y="6356350"/>
            <a:ext cx="345065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none" spc="11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BB6E6E-8527-4F63-A0C7-84CD44A2B00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55367" y="6356350"/>
            <a:ext cx="5298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none" spc="11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E1076ED0-0DB3-4879-AAE5-5C20D22C1D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3216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8" r:id="rId1"/>
    <p:sldLayoutId id="2147483869" r:id="rId2"/>
    <p:sldLayoutId id="2147483870" r:id="rId3"/>
    <p:sldLayoutId id="2147483871" r:id="rId4"/>
    <p:sldLayoutId id="2147483872" r:id="rId5"/>
    <p:sldLayoutId id="2147483866" r:id="rId6"/>
    <p:sldLayoutId id="2147483862" r:id="rId7"/>
    <p:sldLayoutId id="2147483863" r:id="rId8"/>
    <p:sldLayoutId id="2147483864" r:id="rId9"/>
    <p:sldLayoutId id="2147483865" r:id="rId10"/>
    <p:sldLayoutId id="2147483867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3600" i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57200" indent="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None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914400" indent="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sv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sv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sv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sv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6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1" name="Rectangle 50">
            <a:extLst>
              <a:ext uri="{FF2B5EF4-FFF2-40B4-BE49-F238E27FC236}">
                <a16:creationId xmlns:a16="http://schemas.microsoft.com/office/drawing/2014/main" id="{A5D0B0D3-D735-4619-AA45-B57B791E17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0352" y="555615"/>
            <a:ext cx="4896536" cy="2545094"/>
          </a:xfrm>
        </p:spPr>
        <p:txBody>
          <a:bodyPr>
            <a:normAutofit/>
          </a:bodyPr>
          <a:lstStyle/>
          <a:p>
            <a:r>
              <a:rPr lang="en-US"/>
              <a:t>STRATEGIC MANAGEMENT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0352" y="3509963"/>
            <a:ext cx="4896536" cy="2722836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/>
              <a:t>LECTURE THREE: INTERNAL ENVIRONMENTAL SCANNING</a:t>
            </a:r>
          </a:p>
          <a:p>
            <a:r>
              <a:rPr lang="en-US"/>
              <a:t>LECTURER: STEPHEN GITHII</a:t>
            </a:r>
          </a:p>
        </p:txBody>
      </p:sp>
      <p:sp>
        <p:nvSpPr>
          <p:cNvPr id="53" name="Freeform: Shape 52">
            <a:extLst>
              <a:ext uri="{FF2B5EF4-FFF2-40B4-BE49-F238E27FC236}">
                <a16:creationId xmlns:a16="http://schemas.microsoft.com/office/drawing/2014/main" id="{8972B65B-8AFA-4B5C-BFC6-E443F37775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2" y="0"/>
            <a:ext cx="1839951" cy="1423657"/>
          </a:xfrm>
          <a:custGeom>
            <a:avLst/>
            <a:gdLst>
              <a:gd name="connsiteX0" fmla="*/ 0 w 2331138"/>
              <a:gd name="connsiteY0" fmla="*/ 0 h 3352676"/>
              <a:gd name="connsiteX1" fmla="*/ 2331138 w 2331138"/>
              <a:gd name="connsiteY1" fmla="*/ 0 h 3352676"/>
              <a:gd name="connsiteX2" fmla="*/ 2331138 w 2331138"/>
              <a:gd name="connsiteY2" fmla="*/ 3352676 h 3352676"/>
              <a:gd name="connsiteX3" fmla="*/ 2097210 w 2331138"/>
              <a:gd name="connsiteY3" fmla="*/ 3226228 h 3352676"/>
              <a:gd name="connsiteX4" fmla="*/ 214881 w 2331138"/>
              <a:gd name="connsiteY4" fmla="*/ 1176738 h 3352676"/>
              <a:gd name="connsiteX5" fmla="*/ 1129 w 2331138"/>
              <a:gd name="connsiteY5" fmla="*/ 67475 h 33526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331138" h="3352676">
                <a:moveTo>
                  <a:pt x="0" y="0"/>
                </a:moveTo>
                <a:lnTo>
                  <a:pt x="2331138" y="0"/>
                </a:lnTo>
                <a:lnTo>
                  <a:pt x="2331138" y="3352676"/>
                </a:lnTo>
                <a:lnTo>
                  <a:pt x="2097210" y="3226228"/>
                </a:lnTo>
                <a:cubicBezTo>
                  <a:pt x="1273150" y="2744079"/>
                  <a:pt x="560886" y="2027200"/>
                  <a:pt x="214881" y="1176738"/>
                </a:cubicBezTo>
                <a:cubicBezTo>
                  <a:pt x="72781" y="827511"/>
                  <a:pt x="14297" y="430630"/>
                  <a:pt x="1129" y="67475"/>
                </a:cubicBezTo>
                <a:close/>
              </a:path>
            </a:pathLst>
          </a:custGeom>
          <a:solidFill>
            <a:schemeClr val="accent1">
              <a:lumMod val="40000"/>
              <a:lumOff val="6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grpSp>
        <p:nvGrpSpPr>
          <p:cNvPr id="62" name="Graphic 78">
            <a:extLst>
              <a:ext uri="{FF2B5EF4-FFF2-40B4-BE49-F238E27FC236}">
                <a16:creationId xmlns:a16="http://schemas.microsoft.com/office/drawing/2014/main" id="{8B32F32D-2578-47BA-A8C8-B9CC3F8A09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30225" y="3267662"/>
            <a:ext cx="972241" cy="45718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45" name="Graphic 78">
              <a:extLst>
                <a:ext uri="{FF2B5EF4-FFF2-40B4-BE49-F238E27FC236}">
                  <a16:creationId xmlns:a16="http://schemas.microsoft.com/office/drawing/2014/main" id="{FE39C5A6-D000-4F68-8942-DD0D6D6F83E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46" name="Graphic 78">
              <a:extLst>
                <a:ext uri="{FF2B5EF4-FFF2-40B4-BE49-F238E27FC236}">
                  <a16:creationId xmlns:a16="http://schemas.microsoft.com/office/drawing/2014/main" id="{E89890B6-1232-480B-A1E4-4EE4897F64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47" name="Graphic 78">
                <a:extLst>
                  <a:ext uri="{FF2B5EF4-FFF2-40B4-BE49-F238E27FC236}">
                    <a16:creationId xmlns:a16="http://schemas.microsoft.com/office/drawing/2014/main" id="{AA2A92B4-DD5E-4659-876C-CEF27D8A338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8" name="Graphic 78">
                <a:extLst>
                  <a:ext uri="{FF2B5EF4-FFF2-40B4-BE49-F238E27FC236}">
                    <a16:creationId xmlns:a16="http://schemas.microsoft.com/office/drawing/2014/main" id="{CB3716F9-57FA-4E55-B926-D141DFDE70C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9" name="Graphic 78">
                <a:extLst>
                  <a:ext uri="{FF2B5EF4-FFF2-40B4-BE49-F238E27FC236}">
                    <a16:creationId xmlns:a16="http://schemas.microsoft.com/office/drawing/2014/main" id="{6E65CA48-F624-4AAA-B08C-4D030E798B8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0" name="Graphic 78">
                <a:extLst>
                  <a:ext uri="{FF2B5EF4-FFF2-40B4-BE49-F238E27FC236}">
                    <a16:creationId xmlns:a16="http://schemas.microsoft.com/office/drawing/2014/main" id="{5AB96607-3A57-4F71-87E5-C0D546FEBFB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pic>
        <p:nvPicPr>
          <p:cNvPr id="4" name="Picture 3" descr="Chess checkmate">
            <a:extLst>
              <a:ext uri="{FF2B5EF4-FFF2-40B4-BE49-F238E27FC236}">
                <a16:creationId xmlns:a16="http://schemas.microsoft.com/office/drawing/2014/main" id="{E8AFB9CA-094A-EC4D-5994-E1DFFA49439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8596" b="7134"/>
          <a:stretch/>
        </p:blipFill>
        <p:spPr>
          <a:xfrm>
            <a:off x="6376467" y="-4534"/>
            <a:ext cx="5677184" cy="3193427"/>
          </a:xfrm>
          <a:prstGeom prst="rect">
            <a:avLst/>
          </a:prstGeom>
        </p:spPr>
      </p:pic>
      <p:sp>
        <p:nvSpPr>
          <p:cNvPr id="52" name="Freeform: Shape 51">
            <a:extLst>
              <a:ext uri="{FF2B5EF4-FFF2-40B4-BE49-F238E27FC236}">
                <a16:creationId xmlns:a16="http://schemas.microsoft.com/office/drawing/2014/main" id="{286E5E1D-FD49-448F-83C8-E06466BE54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899042" y="5608708"/>
            <a:ext cx="4292956" cy="1249292"/>
          </a:xfrm>
          <a:custGeom>
            <a:avLst/>
            <a:gdLst>
              <a:gd name="connsiteX0" fmla="*/ 0 w 4238069"/>
              <a:gd name="connsiteY0" fmla="*/ 0 h 1903025"/>
              <a:gd name="connsiteX1" fmla="*/ 113310 w 4238069"/>
              <a:gd name="connsiteY1" fmla="*/ 8960 h 1903025"/>
              <a:gd name="connsiteX2" fmla="*/ 291503 w 4238069"/>
              <a:gd name="connsiteY2" fmla="*/ 37000 h 1903025"/>
              <a:gd name="connsiteX3" fmla="*/ 3082930 w 4238069"/>
              <a:gd name="connsiteY3" fmla="*/ 1104916 h 1903025"/>
              <a:gd name="connsiteX4" fmla="*/ 3881548 w 4238069"/>
              <a:gd name="connsiteY4" fmla="*/ 1668276 h 1903025"/>
              <a:gd name="connsiteX5" fmla="*/ 4238069 w 4238069"/>
              <a:gd name="connsiteY5" fmla="*/ 1903025 h 1903025"/>
              <a:gd name="connsiteX6" fmla="*/ 0 w 4238069"/>
              <a:gd name="connsiteY6" fmla="*/ 1903025 h 1903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238069" h="1903025">
                <a:moveTo>
                  <a:pt x="0" y="0"/>
                </a:moveTo>
                <a:lnTo>
                  <a:pt x="113310" y="8960"/>
                </a:lnTo>
                <a:cubicBezTo>
                  <a:pt x="173365" y="16155"/>
                  <a:pt x="232870" y="25632"/>
                  <a:pt x="291503" y="37000"/>
                </a:cubicBezTo>
                <a:cubicBezTo>
                  <a:pt x="1250780" y="222537"/>
                  <a:pt x="2264787" y="499636"/>
                  <a:pt x="3082930" y="1104916"/>
                </a:cubicBezTo>
                <a:cubicBezTo>
                  <a:pt x="3348371" y="1301283"/>
                  <a:pt x="3614239" y="1488349"/>
                  <a:pt x="3881548" y="1668276"/>
                </a:cubicBezTo>
                <a:lnTo>
                  <a:pt x="4238069" y="1903025"/>
                </a:lnTo>
                <a:lnTo>
                  <a:pt x="0" y="1903025"/>
                </a:lnTo>
                <a:close/>
              </a:path>
            </a:pathLst>
          </a:cu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pSp>
        <p:nvGrpSpPr>
          <p:cNvPr id="54" name="Group 53">
            <a:extLst>
              <a:ext uri="{FF2B5EF4-FFF2-40B4-BE49-F238E27FC236}">
                <a16:creationId xmlns:a16="http://schemas.microsoft.com/office/drawing/2014/main" id="{D82E7BA0-A7BA-4C61-9D6F-5345A54056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8447993" y="5742897"/>
            <a:ext cx="886141" cy="802496"/>
            <a:chOff x="10948005" y="3272152"/>
            <a:chExt cx="868640" cy="786648"/>
          </a:xfrm>
          <a:solidFill>
            <a:schemeClr val="accent6"/>
          </a:solidFill>
        </p:grpSpPr>
        <p:sp>
          <p:nvSpPr>
            <p:cNvPr id="55" name="Freeform: Shape 54">
              <a:extLst>
                <a:ext uri="{FF2B5EF4-FFF2-40B4-BE49-F238E27FC236}">
                  <a16:creationId xmlns:a16="http://schemas.microsoft.com/office/drawing/2014/main" id="{B5369E81-3115-4284-995E-F753EB421CD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94317" y="3944888"/>
              <a:ext cx="128449" cy="113912"/>
            </a:xfrm>
            <a:custGeom>
              <a:avLst/>
              <a:gdLst>
                <a:gd name="connsiteX0" fmla="*/ 237621 w 453152"/>
                <a:gd name="connsiteY0" fmla="*/ 965 h 401867"/>
                <a:gd name="connsiteX1" fmla="*/ 370246 w 453152"/>
                <a:gd name="connsiteY1" fmla="*/ 23666 h 401867"/>
                <a:gd name="connsiteX2" fmla="*/ 437392 w 453152"/>
                <a:gd name="connsiteY2" fmla="*/ 198545 h 401867"/>
                <a:gd name="connsiteX3" fmla="*/ 67745 w 453152"/>
                <a:gd name="connsiteY3" fmla="*/ 392003 h 401867"/>
                <a:gd name="connsiteX4" fmla="*/ 911 w 453152"/>
                <a:gd name="connsiteY4" fmla="*/ 254095 h 401867"/>
                <a:gd name="connsiteX5" fmla="*/ 115564 w 453152"/>
                <a:gd name="connsiteY5" fmla="*/ 51160 h 401867"/>
                <a:gd name="connsiteX6" fmla="*/ 237621 w 453152"/>
                <a:gd name="connsiteY6" fmla="*/ 965 h 4018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3152" h="401867">
                  <a:moveTo>
                    <a:pt x="237621" y="965"/>
                  </a:moveTo>
                  <a:cubicBezTo>
                    <a:pt x="283632" y="-2971"/>
                    <a:pt x="331405" y="5243"/>
                    <a:pt x="370246" y="23666"/>
                  </a:cubicBezTo>
                  <a:cubicBezTo>
                    <a:pt x="436830" y="55275"/>
                    <a:pt x="477168" y="116810"/>
                    <a:pt x="437392" y="198545"/>
                  </a:cubicBezTo>
                  <a:cubicBezTo>
                    <a:pt x="391568" y="292624"/>
                    <a:pt x="176850" y="441630"/>
                    <a:pt x="67745" y="392003"/>
                  </a:cubicBezTo>
                  <a:cubicBezTo>
                    <a:pt x="18056" y="369372"/>
                    <a:pt x="-5012" y="308398"/>
                    <a:pt x="911" y="254095"/>
                  </a:cubicBezTo>
                  <a:cubicBezTo>
                    <a:pt x="9203" y="178033"/>
                    <a:pt x="61012" y="103094"/>
                    <a:pt x="115564" y="51160"/>
                  </a:cubicBezTo>
                  <a:cubicBezTo>
                    <a:pt x="147361" y="20985"/>
                    <a:pt x="191610" y="4900"/>
                    <a:pt x="237621" y="96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56" name="Freeform: Shape 55">
              <a:extLst>
                <a:ext uri="{FF2B5EF4-FFF2-40B4-BE49-F238E27FC236}">
                  <a16:creationId xmlns:a16="http://schemas.microsoft.com/office/drawing/2014/main" id="{44729589-1C6A-4995-83DB-3C8AC2B8DE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53045" y="3808430"/>
              <a:ext cx="144912" cy="193414"/>
            </a:xfrm>
            <a:custGeom>
              <a:avLst/>
              <a:gdLst>
                <a:gd name="connsiteX0" fmla="*/ 390625 w 511232"/>
                <a:gd name="connsiteY0" fmla="*/ 1621 h 682341"/>
                <a:gd name="connsiteX1" fmla="*/ 508142 w 511232"/>
                <a:gd name="connsiteY1" fmla="*/ 64038 h 682341"/>
                <a:gd name="connsiteX2" fmla="*/ 508453 w 511232"/>
                <a:gd name="connsiteY2" fmla="*/ 121832 h 682341"/>
                <a:gd name="connsiteX3" fmla="*/ 316492 w 511232"/>
                <a:gd name="connsiteY3" fmla="*/ 567602 h 682341"/>
                <a:gd name="connsiteX4" fmla="*/ 80265 w 511232"/>
                <a:gd name="connsiteY4" fmla="*/ 640359 h 682341"/>
                <a:gd name="connsiteX5" fmla="*/ 13306 w 511232"/>
                <a:gd name="connsiteY5" fmla="*/ 274828 h 682341"/>
                <a:gd name="connsiteX6" fmla="*/ 140989 w 511232"/>
                <a:gd name="connsiteY6" fmla="*/ 107181 h 682341"/>
                <a:gd name="connsiteX7" fmla="*/ 390625 w 511232"/>
                <a:gd name="connsiteY7" fmla="*/ 1621 h 682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11232" h="682341">
                  <a:moveTo>
                    <a:pt x="390625" y="1621"/>
                  </a:moveTo>
                  <a:cubicBezTo>
                    <a:pt x="446543" y="-5212"/>
                    <a:pt x="493343" y="8441"/>
                    <a:pt x="508142" y="64038"/>
                  </a:cubicBezTo>
                  <a:cubicBezTo>
                    <a:pt x="513192" y="82866"/>
                    <a:pt x="511134" y="102754"/>
                    <a:pt x="508453" y="121832"/>
                  </a:cubicBezTo>
                  <a:cubicBezTo>
                    <a:pt x="485324" y="287796"/>
                    <a:pt x="417242" y="443971"/>
                    <a:pt x="316492" y="567602"/>
                  </a:cubicBezTo>
                  <a:cubicBezTo>
                    <a:pt x="253024" y="645534"/>
                    <a:pt x="165055" y="737743"/>
                    <a:pt x="80265" y="640359"/>
                  </a:cubicBezTo>
                  <a:cubicBezTo>
                    <a:pt x="5014" y="553948"/>
                    <a:pt x="-17368" y="383621"/>
                    <a:pt x="13306" y="274828"/>
                  </a:cubicBezTo>
                  <a:cubicBezTo>
                    <a:pt x="33443" y="203318"/>
                    <a:pt x="83382" y="146521"/>
                    <a:pt x="140989" y="107181"/>
                  </a:cubicBezTo>
                  <a:cubicBezTo>
                    <a:pt x="178904" y="81308"/>
                    <a:pt x="297428" y="13010"/>
                    <a:pt x="390625" y="162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57" name="Freeform: Shape 56">
              <a:extLst>
                <a:ext uri="{FF2B5EF4-FFF2-40B4-BE49-F238E27FC236}">
                  <a16:creationId xmlns:a16="http://schemas.microsoft.com/office/drawing/2014/main" id="{7A966D0D-0B99-4534-8150-ECA25F804A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84524" y="3907536"/>
              <a:ext cx="132121" cy="93006"/>
            </a:xfrm>
            <a:custGeom>
              <a:avLst/>
              <a:gdLst>
                <a:gd name="connsiteX0" fmla="*/ 252822 w 466107"/>
                <a:gd name="connsiteY0" fmla="*/ 1539 h 328114"/>
                <a:gd name="connsiteX1" fmla="*/ 451641 w 466107"/>
                <a:gd name="connsiteY1" fmla="*/ 122177 h 328114"/>
                <a:gd name="connsiteX2" fmla="*/ 391790 w 466107"/>
                <a:gd name="connsiteY2" fmla="*/ 297430 h 328114"/>
                <a:gd name="connsiteX3" fmla="*/ 8614 w 466107"/>
                <a:gd name="connsiteY3" fmla="*/ 243252 h 328114"/>
                <a:gd name="connsiteX4" fmla="*/ 45897 w 466107"/>
                <a:gd name="connsiteY4" fmla="*/ 97302 h 328114"/>
                <a:gd name="connsiteX5" fmla="*/ 252822 w 466107"/>
                <a:gd name="connsiteY5" fmla="*/ 1539 h 328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66107" h="328114">
                  <a:moveTo>
                    <a:pt x="252822" y="1539"/>
                  </a:moveTo>
                  <a:cubicBezTo>
                    <a:pt x="335429" y="-10494"/>
                    <a:pt x="418848" y="49794"/>
                    <a:pt x="451641" y="122177"/>
                  </a:cubicBezTo>
                  <a:cubicBezTo>
                    <a:pt x="479697" y="184273"/>
                    <a:pt x="470594" y="255285"/>
                    <a:pt x="391790" y="297430"/>
                  </a:cubicBezTo>
                  <a:cubicBezTo>
                    <a:pt x="301077" y="345935"/>
                    <a:pt x="55935" y="343254"/>
                    <a:pt x="8614" y="243252"/>
                  </a:cubicBezTo>
                  <a:cubicBezTo>
                    <a:pt x="-12895" y="197678"/>
                    <a:pt x="8240" y="136766"/>
                    <a:pt x="45897" y="97302"/>
                  </a:cubicBezTo>
                  <a:cubicBezTo>
                    <a:pt x="98704" y="42064"/>
                    <a:pt x="181872" y="11950"/>
                    <a:pt x="252822" y="153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58" name="Graphic 12">
              <a:extLst>
                <a:ext uri="{FF2B5EF4-FFF2-40B4-BE49-F238E27FC236}">
                  <a16:creationId xmlns:a16="http://schemas.microsoft.com/office/drawing/2014/main" id="{7DC8EDF8-9492-4A6B-8050-A6B44F11B5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42141" y="3272152"/>
              <a:ext cx="180625" cy="158824"/>
            </a:xfrm>
            <a:custGeom>
              <a:avLst/>
              <a:gdLst>
                <a:gd name="connsiteX0" fmla="*/ 63289 w 3341477"/>
                <a:gd name="connsiteY0" fmla="*/ 1933384 h 2938167"/>
                <a:gd name="connsiteX1" fmla="*/ 263314 w 3341477"/>
                <a:gd name="connsiteY1" fmla="*/ 514159 h 2938167"/>
                <a:gd name="connsiteX2" fmla="*/ 1098276 w 3341477"/>
                <a:gd name="connsiteY2" fmla="*/ 952 h 2938167"/>
                <a:gd name="connsiteX3" fmla="*/ 2654089 w 3341477"/>
                <a:gd name="connsiteY3" fmla="*/ 371284 h 2938167"/>
                <a:gd name="connsiteX4" fmla="*/ 3219398 w 3341477"/>
                <a:gd name="connsiteY4" fmla="*/ 2080926 h 2938167"/>
                <a:gd name="connsiteX5" fmla="*/ 2044489 w 3341477"/>
                <a:gd name="connsiteY5" fmla="*/ 2933509 h 2938167"/>
                <a:gd name="connsiteX6" fmla="*/ 453814 w 3341477"/>
                <a:gd name="connsiteY6" fmla="*/ 2495359 h 2938167"/>
                <a:gd name="connsiteX7" fmla="*/ 63289 w 3341477"/>
                <a:gd name="connsiteY7" fmla="*/ 1933384 h 29381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41477" h="2938167">
                  <a:moveTo>
                    <a:pt x="63289" y="1933384"/>
                  </a:moveTo>
                  <a:cubicBezTo>
                    <a:pt x="56717" y="1895856"/>
                    <a:pt x="-165311" y="914209"/>
                    <a:pt x="263314" y="514159"/>
                  </a:cubicBezTo>
                  <a:cubicBezTo>
                    <a:pt x="691939" y="114109"/>
                    <a:pt x="609262" y="11620"/>
                    <a:pt x="1098276" y="952"/>
                  </a:cubicBezTo>
                  <a:cubicBezTo>
                    <a:pt x="1587289" y="-9716"/>
                    <a:pt x="2320714" y="66484"/>
                    <a:pt x="2654089" y="371284"/>
                  </a:cubicBezTo>
                  <a:cubicBezTo>
                    <a:pt x="2987464" y="676084"/>
                    <a:pt x="3603732" y="1514094"/>
                    <a:pt x="3219398" y="2080926"/>
                  </a:cubicBezTo>
                  <a:cubicBezTo>
                    <a:pt x="2835064" y="2647759"/>
                    <a:pt x="2558839" y="2895409"/>
                    <a:pt x="2044489" y="2933509"/>
                  </a:cubicBezTo>
                  <a:cubicBezTo>
                    <a:pt x="1530139" y="2971609"/>
                    <a:pt x="701464" y="2771584"/>
                    <a:pt x="453814" y="2495359"/>
                  </a:cubicBezTo>
                  <a:cubicBezTo>
                    <a:pt x="206164" y="2219134"/>
                    <a:pt x="101389" y="2152459"/>
                    <a:pt x="63289" y="19333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9" name="Graphic 15">
              <a:extLst>
                <a:ext uri="{FF2B5EF4-FFF2-40B4-BE49-F238E27FC236}">
                  <a16:creationId xmlns:a16="http://schemas.microsoft.com/office/drawing/2014/main" id="{13B4EDF3-5414-4F6E-8824-4FDC7BFD51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02136" y="3379098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0" name="Graphic 15">
              <a:extLst>
                <a:ext uri="{FF2B5EF4-FFF2-40B4-BE49-F238E27FC236}">
                  <a16:creationId xmlns:a16="http://schemas.microsoft.com/office/drawing/2014/main" id="{6CE204CE-5738-4712-8E02-CF746C010F1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8005" y="3504095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1" name="Freeform: Shape 60">
              <a:extLst>
                <a:ext uri="{FF2B5EF4-FFF2-40B4-BE49-F238E27FC236}">
                  <a16:creationId xmlns:a16="http://schemas.microsoft.com/office/drawing/2014/main" id="{D2369023-4235-4E1E-A424-EA0EA83DEB6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43727" y="3666564"/>
              <a:ext cx="173527" cy="138496"/>
            </a:xfrm>
            <a:custGeom>
              <a:avLst/>
              <a:gdLst>
                <a:gd name="connsiteX0" fmla="*/ 237392 w 789043"/>
                <a:gd name="connsiteY0" fmla="*/ 81 h 629754"/>
                <a:gd name="connsiteX1" fmla="*/ 758692 w 789043"/>
                <a:gd name="connsiteY1" fmla="*/ 233550 h 629754"/>
                <a:gd name="connsiteX2" fmla="*/ 650647 w 789043"/>
                <a:gd name="connsiteY2" fmla="*/ 335111 h 629754"/>
                <a:gd name="connsiteX3" fmla="*/ 315041 w 789043"/>
                <a:gd name="connsiteY3" fmla="*/ 584992 h 629754"/>
                <a:gd name="connsiteX4" fmla="*/ 192159 w 789043"/>
                <a:gd name="connsiteY4" fmla="*/ 625953 h 629754"/>
                <a:gd name="connsiteX5" fmla="*/ 124264 w 789043"/>
                <a:gd name="connsiteY5" fmla="*/ 552260 h 629754"/>
                <a:gd name="connsiteX6" fmla="*/ 1631 w 789043"/>
                <a:gd name="connsiteY6" fmla="*/ 133735 h 629754"/>
                <a:gd name="connsiteX7" fmla="*/ 35422 w 789043"/>
                <a:gd name="connsiteY7" fmla="*/ 14157 h 629754"/>
                <a:gd name="connsiteX8" fmla="*/ 113728 w 789043"/>
                <a:gd name="connsiteY8" fmla="*/ 378 h 629754"/>
                <a:gd name="connsiteX9" fmla="*/ 237392 w 789043"/>
                <a:gd name="connsiteY9" fmla="*/ 81 h 629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89043" h="629754">
                  <a:moveTo>
                    <a:pt x="237392" y="81"/>
                  </a:moveTo>
                  <a:cubicBezTo>
                    <a:pt x="474795" y="-992"/>
                    <a:pt x="907215" y="10463"/>
                    <a:pt x="758692" y="233550"/>
                  </a:cubicBezTo>
                  <a:cubicBezTo>
                    <a:pt x="731135" y="274948"/>
                    <a:pt x="690486" y="305435"/>
                    <a:pt x="650647" y="335111"/>
                  </a:cubicBezTo>
                  <a:cubicBezTo>
                    <a:pt x="538737" y="418405"/>
                    <a:pt x="426889" y="501698"/>
                    <a:pt x="315041" y="584992"/>
                  </a:cubicBezTo>
                  <a:cubicBezTo>
                    <a:pt x="278943" y="611863"/>
                    <a:pt x="234865" y="640167"/>
                    <a:pt x="192159" y="625953"/>
                  </a:cubicBezTo>
                  <a:cubicBezTo>
                    <a:pt x="159614" y="615105"/>
                    <a:pt x="139851" y="582810"/>
                    <a:pt x="124264" y="552260"/>
                  </a:cubicBezTo>
                  <a:cubicBezTo>
                    <a:pt x="57742" y="422021"/>
                    <a:pt x="15908" y="279250"/>
                    <a:pt x="1631" y="133735"/>
                  </a:cubicBezTo>
                  <a:cubicBezTo>
                    <a:pt x="-2671" y="90343"/>
                    <a:pt x="-676" y="38596"/>
                    <a:pt x="35422" y="14157"/>
                  </a:cubicBezTo>
                  <a:cubicBezTo>
                    <a:pt x="57804" y="-931"/>
                    <a:pt x="86795" y="-557"/>
                    <a:pt x="113728" y="378"/>
                  </a:cubicBezTo>
                  <a:cubicBezTo>
                    <a:pt x="138207" y="1243"/>
                    <a:pt x="182606" y="328"/>
                    <a:pt x="237392" y="8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36968B0F-6D8B-7119-7E4D-8D95737F8496}"/>
              </a:ext>
            </a:extLst>
          </p:cNvPr>
          <p:cNvSpPr txBox="1"/>
          <p:nvPr/>
        </p:nvSpPr>
        <p:spPr>
          <a:xfrm>
            <a:off x="6331576" y="3252920"/>
            <a:ext cx="5634522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Image Source: Microsoft 365 built-in stock image</a:t>
            </a:r>
          </a:p>
          <a:p>
            <a:pPr algn="l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2F9C493A-9F03-49B4-B3FB-19CE5AC115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36E4667-45FD-0974-2110-4476C4FA54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5717" y="787068"/>
            <a:ext cx="4663649" cy="1455091"/>
          </a:xfrm>
        </p:spPr>
        <p:txBody>
          <a:bodyPr>
            <a:normAutofit/>
          </a:bodyPr>
          <a:lstStyle/>
          <a:p>
            <a:r>
              <a:rPr lang="en-US" dirty="0"/>
              <a:t>Introduction </a:t>
            </a: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90A46C7D-C1BB-49B8-8D37-39742820E9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15182" y="-615181"/>
            <a:ext cx="1085312" cy="2315675"/>
          </a:xfrm>
          <a:custGeom>
            <a:avLst/>
            <a:gdLst>
              <a:gd name="connsiteX0" fmla="*/ 0 w 1085312"/>
              <a:gd name="connsiteY0" fmla="*/ 2315675 h 2315675"/>
              <a:gd name="connsiteX1" fmla="*/ 0 w 1085312"/>
              <a:gd name="connsiteY1" fmla="*/ 0 h 2315675"/>
              <a:gd name="connsiteX2" fmla="*/ 53089 w 1085312"/>
              <a:gd name="connsiteY2" fmla="*/ 4542 h 2315675"/>
              <a:gd name="connsiteX3" fmla="*/ 790077 w 1085312"/>
              <a:gd name="connsiteY3" fmla="*/ 872756 h 2315675"/>
              <a:gd name="connsiteX4" fmla="*/ 1085252 w 1085312"/>
              <a:gd name="connsiteY4" fmla="*/ 1943649 h 2315675"/>
              <a:gd name="connsiteX5" fmla="*/ 1064832 w 1085312"/>
              <a:gd name="connsiteY5" fmla="*/ 2198094 h 2315675"/>
              <a:gd name="connsiteX6" fmla="*/ 1043734 w 1085312"/>
              <a:gd name="connsiteY6" fmla="*/ 2315675 h 2315675"/>
              <a:gd name="connsiteX7" fmla="*/ 0 w 1085312"/>
              <a:gd name="connsiteY7" fmla="*/ 2315675 h 2315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85312" h="2315675">
                <a:moveTo>
                  <a:pt x="0" y="2315675"/>
                </a:moveTo>
                <a:lnTo>
                  <a:pt x="0" y="0"/>
                </a:lnTo>
                <a:lnTo>
                  <a:pt x="53089" y="4542"/>
                </a:lnTo>
                <a:cubicBezTo>
                  <a:pt x="405263" y="73503"/>
                  <a:pt x="612623" y="486635"/>
                  <a:pt x="790077" y="872756"/>
                </a:cubicBezTo>
                <a:cubicBezTo>
                  <a:pt x="937425" y="1193596"/>
                  <a:pt x="1088787" y="1533232"/>
                  <a:pt x="1085252" y="1943649"/>
                </a:cubicBezTo>
                <a:cubicBezTo>
                  <a:pt x="1084528" y="2029058"/>
                  <a:pt x="1077341" y="2113833"/>
                  <a:pt x="1064832" y="2198094"/>
                </a:cubicBezTo>
                <a:lnTo>
                  <a:pt x="1043734" y="2315675"/>
                </a:lnTo>
                <a:lnTo>
                  <a:pt x="0" y="2315675"/>
                </a:lnTo>
                <a:close/>
              </a:path>
            </a:pathLst>
          </a:custGeom>
          <a:solidFill>
            <a:schemeClr val="accent6">
              <a:lumMod val="40000"/>
              <a:lumOff val="6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pSp>
        <p:nvGrpSpPr>
          <p:cNvPr id="14" name="Graphic 78">
            <a:extLst>
              <a:ext uri="{FF2B5EF4-FFF2-40B4-BE49-F238E27FC236}">
                <a16:creationId xmlns:a16="http://schemas.microsoft.com/office/drawing/2014/main" id="{61BBAB6F-65E6-4E2B-B363-6AB27C84E0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25717" y="2585111"/>
            <a:ext cx="972241" cy="45718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15" name="Graphic 78">
              <a:extLst>
                <a:ext uri="{FF2B5EF4-FFF2-40B4-BE49-F238E27FC236}">
                  <a16:creationId xmlns:a16="http://schemas.microsoft.com/office/drawing/2014/main" id="{6DA3BBB2-E620-4C13-98C9-FE1EF7D2ED1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6" name="Graphic 78">
              <a:extLst>
                <a:ext uri="{FF2B5EF4-FFF2-40B4-BE49-F238E27FC236}">
                  <a16:creationId xmlns:a16="http://schemas.microsoft.com/office/drawing/2014/main" id="{ADC9AB5D-88A1-4FA9-B467-E8EF8FFE5B5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7" name="Graphic 78">
                <a:extLst>
                  <a:ext uri="{FF2B5EF4-FFF2-40B4-BE49-F238E27FC236}">
                    <a16:creationId xmlns:a16="http://schemas.microsoft.com/office/drawing/2014/main" id="{0867B8E5-4535-4743-8235-6612FEA410C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Graphic 78">
                <a:extLst>
                  <a:ext uri="{FF2B5EF4-FFF2-40B4-BE49-F238E27FC236}">
                    <a16:creationId xmlns:a16="http://schemas.microsoft.com/office/drawing/2014/main" id="{BE48FEA7-5915-4751-8090-63F3094324A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9" name="Graphic 78">
                <a:extLst>
                  <a:ext uri="{FF2B5EF4-FFF2-40B4-BE49-F238E27FC236}">
                    <a16:creationId xmlns:a16="http://schemas.microsoft.com/office/drawing/2014/main" id="{32B378CE-44FD-4120-B9ED-7828D4EE9AE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0" name="Graphic 78">
                <a:extLst>
                  <a:ext uri="{FF2B5EF4-FFF2-40B4-BE49-F238E27FC236}">
                    <a16:creationId xmlns:a16="http://schemas.microsoft.com/office/drawing/2014/main" id="{40FA43D3-D34B-4BC7-80D0-F3E75A222AC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FCCB1D-1130-7411-DECF-47C72A44E0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5717" y="2680190"/>
            <a:ext cx="5735615" cy="3351995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342900" indent="-342900">
              <a:buChar char="•"/>
            </a:pPr>
            <a:r>
              <a:rPr lang="en-US" sz="2400" dirty="0"/>
              <a:t>We looked at different schools of thoughts that guide strategic management </a:t>
            </a:r>
          </a:p>
          <a:p>
            <a:pPr marL="342900" indent="-342900">
              <a:buChar char="•"/>
            </a:pPr>
            <a:r>
              <a:rPr lang="en-US" sz="2400" dirty="0"/>
              <a:t>We also looked at the main steps in the process.</a:t>
            </a:r>
          </a:p>
          <a:p>
            <a:pPr marL="342900" indent="-342900">
              <a:buChar char="•"/>
            </a:pPr>
            <a:r>
              <a:rPr lang="en-US" sz="2400" dirty="0"/>
              <a:t>We will go deeper into scanning the internal environment</a:t>
            </a:r>
          </a:p>
          <a:p>
            <a:endParaRPr lang="en-US" sz="2400" dirty="0"/>
          </a:p>
        </p:txBody>
      </p:sp>
      <p:pic>
        <p:nvPicPr>
          <p:cNvPr id="7" name="Graphic 6" descr="Classroom">
            <a:extLst>
              <a:ext uri="{FF2B5EF4-FFF2-40B4-BE49-F238E27FC236}">
                <a16:creationId xmlns:a16="http://schemas.microsoft.com/office/drawing/2014/main" id="{6D71EC14-C8BE-2894-7B79-CB9F010191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961169" y="553415"/>
            <a:ext cx="4704482" cy="3606686"/>
          </a:xfrm>
          <a:prstGeom prst="rect">
            <a:avLst/>
          </a:prstGeom>
        </p:spPr>
      </p:pic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55820E42-2F9D-41EF-B67F-522A133B33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753030" y="5516668"/>
            <a:ext cx="2438970" cy="1341332"/>
          </a:xfrm>
          <a:custGeom>
            <a:avLst/>
            <a:gdLst>
              <a:gd name="connsiteX0" fmla="*/ 2025355 w 2438970"/>
              <a:gd name="connsiteY0" fmla="*/ 235 h 1341332"/>
              <a:gd name="connsiteX1" fmla="*/ 2381960 w 2438970"/>
              <a:gd name="connsiteY1" fmla="*/ 44517 h 1341332"/>
              <a:gd name="connsiteX2" fmla="*/ 2438970 w 2438970"/>
              <a:gd name="connsiteY2" fmla="*/ 58872 h 1341332"/>
              <a:gd name="connsiteX3" fmla="*/ 2438970 w 2438970"/>
              <a:gd name="connsiteY3" fmla="*/ 1341332 h 1341332"/>
              <a:gd name="connsiteX4" fmla="*/ 0 w 2438970"/>
              <a:gd name="connsiteY4" fmla="*/ 1341332 h 1341332"/>
              <a:gd name="connsiteX5" fmla="*/ 13333 w 2438970"/>
              <a:gd name="connsiteY5" fmla="*/ 1328018 h 1341332"/>
              <a:gd name="connsiteX6" fmla="*/ 936262 w 2438970"/>
              <a:gd name="connsiteY6" fmla="*/ 459947 h 1341332"/>
              <a:gd name="connsiteX7" fmla="*/ 1554028 w 2438970"/>
              <a:gd name="connsiteY7" fmla="*/ 71153 h 1341332"/>
              <a:gd name="connsiteX8" fmla="*/ 2025355 w 2438970"/>
              <a:gd name="connsiteY8" fmla="*/ 235 h 1341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38970" h="1341332">
                <a:moveTo>
                  <a:pt x="2025355" y="235"/>
                </a:moveTo>
                <a:cubicBezTo>
                  <a:pt x="2143847" y="2306"/>
                  <a:pt x="2262766" y="17993"/>
                  <a:pt x="2381960" y="44517"/>
                </a:cubicBezTo>
                <a:lnTo>
                  <a:pt x="2438970" y="58872"/>
                </a:lnTo>
                <a:lnTo>
                  <a:pt x="2438970" y="1341332"/>
                </a:lnTo>
                <a:lnTo>
                  <a:pt x="0" y="1341332"/>
                </a:lnTo>
                <a:lnTo>
                  <a:pt x="13333" y="1328018"/>
                </a:lnTo>
                <a:cubicBezTo>
                  <a:pt x="324723" y="1028950"/>
                  <a:pt x="645390" y="738459"/>
                  <a:pt x="936262" y="459947"/>
                </a:cubicBezTo>
                <a:cubicBezTo>
                  <a:pt x="1139660" y="265152"/>
                  <a:pt x="1345794" y="140817"/>
                  <a:pt x="1554028" y="71153"/>
                </a:cubicBezTo>
                <a:cubicBezTo>
                  <a:pt x="1710136" y="18918"/>
                  <a:pt x="1867365" y="-2526"/>
                  <a:pt x="2025355" y="235"/>
                </a:cubicBezTo>
                <a:close/>
              </a:path>
            </a:pathLst>
          </a:cu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13D9BC31-B57D-4933-AD83-94F462D4C2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776050" y="5204025"/>
            <a:ext cx="886141" cy="802496"/>
            <a:chOff x="10948005" y="3272152"/>
            <a:chExt cx="868640" cy="786648"/>
          </a:xfrm>
          <a:solidFill>
            <a:schemeClr val="accent1"/>
          </a:solidFill>
        </p:grpSpPr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D84AFEA3-A055-41AE-96F3-34BA581424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94317" y="3944888"/>
              <a:ext cx="128449" cy="113912"/>
            </a:xfrm>
            <a:custGeom>
              <a:avLst/>
              <a:gdLst>
                <a:gd name="connsiteX0" fmla="*/ 237621 w 453152"/>
                <a:gd name="connsiteY0" fmla="*/ 965 h 401867"/>
                <a:gd name="connsiteX1" fmla="*/ 370246 w 453152"/>
                <a:gd name="connsiteY1" fmla="*/ 23666 h 401867"/>
                <a:gd name="connsiteX2" fmla="*/ 437392 w 453152"/>
                <a:gd name="connsiteY2" fmla="*/ 198545 h 401867"/>
                <a:gd name="connsiteX3" fmla="*/ 67745 w 453152"/>
                <a:gd name="connsiteY3" fmla="*/ 392003 h 401867"/>
                <a:gd name="connsiteX4" fmla="*/ 911 w 453152"/>
                <a:gd name="connsiteY4" fmla="*/ 254095 h 401867"/>
                <a:gd name="connsiteX5" fmla="*/ 115564 w 453152"/>
                <a:gd name="connsiteY5" fmla="*/ 51160 h 401867"/>
                <a:gd name="connsiteX6" fmla="*/ 237621 w 453152"/>
                <a:gd name="connsiteY6" fmla="*/ 965 h 4018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3152" h="401867">
                  <a:moveTo>
                    <a:pt x="237621" y="965"/>
                  </a:moveTo>
                  <a:cubicBezTo>
                    <a:pt x="283632" y="-2971"/>
                    <a:pt x="331405" y="5243"/>
                    <a:pt x="370246" y="23666"/>
                  </a:cubicBezTo>
                  <a:cubicBezTo>
                    <a:pt x="436830" y="55275"/>
                    <a:pt x="477168" y="116810"/>
                    <a:pt x="437392" y="198545"/>
                  </a:cubicBezTo>
                  <a:cubicBezTo>
                    <a:pt x="391568" y="292624"/>
                    <a:pt x="176850" y="441630"/>
                    <a:pt x="67745" y="392003"/>
                  </a:cubicBezTo>
                  <a:cubicBezTo>
                    <a:pt x="18056" y="369372"/>
                    <a:pt x="-5012" y="308398"/>
                    <a:pt x="911" y="254095"/>
                  </a:cubicBezTo>
                  <a:cubicBezTo>
                    <a:pt x="9203" y="178033"/>
                    <a:pt x="61012" y="103094"/>
                    <a:pt x="115564" y="51160"/>
                  </a:cubicBezTo>
                  <a:cubicBezTo>
                    <a:pt x="147361" y="20985"/>
                    <a:pt x="191610" y="4900"/>
                    <a:pt x="237621" y="96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9028771F-62FA-4349-B7A8-CE1682D2CE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53045" y="3808430"/>
              <a:ext cx="144912" cy="193414"/>
            </a:xfrm>
            <a:custGeom>
              <a:avLst/>
              <a:gdLst>
                <a:gd name="connsiteX0" fmla="*/ 390625 w 511232"/>
                <a:gd name="connsiteY0" fmla="*/ 1621 h 682341"/>
                <a:gd name="connsiteX1" fmla="*/ 508142 w 511232"/>
                <a:gd name="connsiteY1" fmla="*/ 64038 h 682341"/>
                <a:gd name="connsiteX2" fmla="*/ 508453 w 511232"/>
                <a:gd name="connsiteY2" fmla="*/ 121832 h 682341"/>
                <a:gd name="connsiteX3" fmla="*/ 316492 w 511232"/>
                <a:gd name="connsiteY3" fmla="*/ 567602 h 682341"/>
                <a:gd name="connsiteX4" fmla="*/ 80265 w 511232"/>
                <a:gd name="connsiteY4" fmla="*/ 640359 h 682341"/>
                <a:gd name="connsiteX5" fmla="*/ 13306 w 511232"/>
                <a:gd name="connsiteY5" fmla="*/ 274828 h 682341"/>
                <a:gd name="connsiteX6" fmla="*/ 140989 w 511232"/>
                <a:gd name="connsiteY6" fmla="*/ 107181 h 682341"/>
                <a:gd name="connsiteX7" fmla="*/ 390625 w 511232"/>
                <a:gd name="connsiteY7" fmla="*/ 1621 h 682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11232" h="682341">
                  <a:moveTo>
                    <a:pt x="390625" y="1621"/>
                  </a:moveTo>
                  <a:cubicBezTo>
                    <a:pt x="446543" y="-5212"/>
                    <a:pt x="493343" y="8441"/>
                    <a:pt x="508142" y="64038"/>
                  </a:cubicBezTo>
                  <a:cubicBezTo>
                    <a:pt x="513192" y="82866"/>
                    <a:pt x="511134" y="102754"/>
                    <a:pt x="508453" y="121832"/>
                  </a:cubicBezTo>
                  <a:cubicBezTo>
                    <a:pt x="485324" y="287796"/>
                    <a:pt x="417242" y="443971"/>
                    <a:pt x="316492" y="567602"/>
                  </a:cubicBezTo>
                  <a:cubicBezTo>
                    <a:pt x="253024" y="645534"/>
                    <a:pt x="165055" y="737743"/>
                    <a:pt x="80265" y="640359"/>
                  </a:cubicBezTo>
                  <a:cubicBezTo>
                    <a:pt x="5014" y="553948"/>
                    <a:pt x="-17368" y="383621"/>
                    <a:pt x="13306" y="274828"/>
                  </a:cubicBezTo>
                  <a:cubicBezTo>
                    <a:pt x="33443" y="203318"/>
                    <a:pt x="83382" y="146521"/>
                    <a:pt x="140989" y="107181"/>
                  </a:cubicBezTo>
                  <a:cubicBezTo>
                    <a:pt x="178904" y="81308"/>
                    <a:pt x="297428" y="13010"/>
                    <a:pt x="390625" y="162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19CDEE6-CB2F-49F0-B237-2A26A3D1DC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84524" y="3907536"/>
              <a:ext cx="132121" cy="93006"/>
            </a:xfrm>
            <a:custGeom>
              <a:avLst/>
              <a:gdLst>
                <a:gd name="connsiteX0" fmla="*/ 252822 w 466107"/>
                <a:gd name="connsiteY0" fmla="*/ 1539 h 328114"/>
                <a:gd name="connsiteX1" fmla="*/ 451641 w 466107"/>
                <a:gd name="connsiteY1" fmla="*/ 122177 h 328114"/>
                <a:gd name="connsiteX2" fmla="*/ 391790 w 466107"/>
                <a:gd name="connsiteY2" fmla="*/ 297430 h 328114"/>
                <a:gd name="connsiteX3" fmla="*/ 8614 w 466107"/>
                <a:gd name="connsiteY3" fmla="*/ 243252 h 328114"/>
                <a:gd name="connsiteX4" fmla="*/ 45897 w 466107"/>
                <a:gd name="connsiteY4" fmla="*/ 97302 h 328114"/>
                <a:gd name="connsiteX5" fmla="*/ 252822 w 466107"/>
                <a:gd name="connsiteY5" fmla="*/ 1539 h 328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66107" h="328114">
                  <a:moveTo>
                    <a:pt x="252822" y="1539"/>
                  </a:moveTo>
                  <a:cubicBezTo>
                    <a:pt x="335429" y="-10494"/>
                    <a:pt x="418848" y="49794"/>
                    <a:pt x="451641" y="122177"/>
                  </a:cubicBezTo>
                  <a:cubicBezTo>
                    <a:pt x="479697" y="184273"/>
                    <a:pt x="470594" y="255285"/>
                    <a:pt x="391790" y="297430"/>
                  </a:cubicBezTo>
                  <a:cubicBezTo>
                    <a:pt x="301077" y="345935"/>
                    <a:pt x="55935" y="343254"/>
                    <a:pt x="8614" y="243252"/>
                  </a:cubicBezTo>
                  <a:cubicBezTo>
                    <a:pt x="-12895" y="197678"/>
                    <a:pt x="8240" y="136766"/>
                    <a:pt x="45897" y="97302"/>
                  </a:cubicBezTo>
                  <a:cubicBezTo>
                    <a:pt x="98704" y="42064"/>
                    <a:pt x="181872" y="11950"/>
                    <a:pt x="252822" y="153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8" name="Graphic 12">
              <a:extLst>
                <a:ext uri="{FF2B5EF4-FFF2-40B4-BE49-F238E27FC236}">
                  <a16:creationId xmlns:a16="http://schemas.microsoft.com/office/drawing/2014/main" id="{3DD82286-02D2-4210-A797-5D502D44A3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42141" y="3272152"/>
              <a:ext cx="180625" cy="158824"/>
            </a:xfrm>
            <a:custGeom>
              <a:avLst/>
              <a:gdLst>
                <a:gd name="connsiteX0" fmla="*/ 63289 w 3341477"/>
                <a:gd name="connsiteY0" fmla="*/ 1933384 h 2938167"/>
                <a:gd name="connsiteX1" fmla="*/ 263314 w 3341477"/>
                <a:gd name="connsiteY1" fmla="*/ 514159 h 2938167"/>
                <a:gd name="connsiteX2" fmla="*/ 1098276 w 3341477"/>
                <a:gd name="connsiteY2" fmla="*/ 952 h 2938167"/>
                <a:gd name="connsiteX3" fmla="*/ 2654089 w 3341477"/>
                <a:gd name="connsiteY3" fmla="*/ 371284 h 2938167"/>
                <a:gd name="connsiteX4" fmla="*/ 3219398 w 3341477"/>
                <a:gd name="connsiteY4" fmla="*/ 2080926 h 2938167"/>
                <a:gd name="connsiteX5" fmla="*/ 2044489 w 3341477"/>
                <a:gd name="connsiteY5" fmla="*/ 2933509 h 2938167"/>
                <a:gd name="connsiteX6" fmla="*/ 453814 w 3341477"/>
                <a:gd name="connsiteY6" fmla="*/ 2495359 h 2938167"/>
                <a:gd name="connsiteX7" fmla="*/ 63289 w 3341477"/>
                <a:gd name="connsiteY7" fmla="*/ 1933384 h 29381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41477" h="2938167">
                  <a:moveTo>
                    <a:pt x="63289" y="1933384"/>
                  </a:moveTo>
                  <a:cubicBezTo>
                    <a:pt x="56717" y="1895856"/>
                    <a:pt x="-165311" y="914209"/>
                    <a:pt x="263314" y="514159"/>
                  </a:cubicBezTo>
                  <a:cubicBezTo>
                    <a:pt x="691939" y="114109"/>
                    <a:pt x="609262" y="11620"/>
                    <a:pt x="1098276" y="952"/>
                  </a:cubicBezTo>
                  <a:cubicBezTo>
                    <a:pt x="1587289" y="-9716"/>
                    <a:pt x="2320714" y="66484"/>
                    <a:pt x="2654089" y="371284"/>
                  </a:cubicBezTo>
                  <a:cubicBezTo>
                    <a:pt x="2987464" y="676084"/>
                    <a:pt x="3603732" y="1514094"/>
                    <a:pt x="3219398" y="2080926"/>
                  </a:cubicBezTo>
                  <a:cubicBezTo>
                    <a:pt x="2835064" y="2647759"/>
                    <a:pt x="2558839" y="2895409"/>
                    <a:pt x="2044489" y="2933509"/>
                  </a:cubicBezTo>
                  <a:cubicBezTo>
                    <a:pt x="1530139" y="2971609"/>
                    <a:pt x="701464" y="2771584"/>
                    <a:pt x="453814" y="2495359"/>
                  </a:cubicBezTo>
                  <a:cubicBezTo>
                    <a:pt x="206164" y="2219134"/>
                    <a:pt x="101389" y="2152459"/>
                    <a:pt x="63289" y="19333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Graphic 15">
              <a:extLst>
                <a:ext uri="{FF2B5EF4-FFF2-40B4-BE49-F238E27FC236}">
                  <a16:creationId xmlns:a16="http://schemas.microsoft.com/office/drawing/2014/main" id="{735449F4-80DA-4E06-B3B6-B9F519F4A6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02136" y="3379098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Graphic 15">
              <a:extLst>
                <a:ext uri="{FF2B5EF4-FFF2-40B4-BE49-F238E27FC236}">
                  <a16:creationId xmlns:a16="http://schemas.microsoft.com/office/drawing/2014/main" id="{61FABA3B-05B6-433C-90F9-8D9691A840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8005" y="3504095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E1FEBA45-D0A3-4091-9956-161EDA21A0D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43727" y="3666564"/>
              <a:ext cx="173527" cy="138496"/>
            </a:xfrm>
            <a:custGeom>
              <a:avLst/>
              <a:gdLst>
                <a:gd name="connsiteX0" fmla="*/ 237392 w 789043"/>
                <a:gd name="connsiteY0" fmla="*/ 81 h 629754"/>
                <a:gd name="connsiteX1" fmla="*/ 758692 w 789043"/>
                <a:gd name="connsiteY1" fmla="*/ 233550 h 629754"/>
                <a:gd name="connsiteX2" fmla="*/ 650647 w 789043"/>
                <a:gd name="connsiteY2" fmla="*/ 335111 h 629754"/>
                <a:gd name="connsiteX3" fmla="*/ 315041 w 789043"/>
                <a:gd name="connsiteY3" fmla="*/ 584992 h 629754"/>
                <a:gd name="connsiteX4" fmla="*/ 192159 w 789043"/>
                <a:gd name="connsiteY4" fmla="*/ 625953 h 629754"/>
                <a:gd name="connsiteX5" fmla="*/ 124264 w 789043"/>
                <a:gd name="connsiteY5" fmla="*/ 552260 h 629754"/>
                <a:gd name="connsiteX6" fmla="*/ 1631 w 789043"/>
                <a:gd name="connsiteY6" fmla="*/ 133735 h 629754"/>
                <a:gd name="connsiteX7" fmla="*/ 35422 w 789043"/>
                <a:gd name="connsiteY7" fmla="*/ 14157 h 629754"/>
                <a:gd name="connsiteX8" fmla="*/ 113728 w 789043"/>
                <a:gd name="connsiteY8" fmla="*/ 378 h 629754"/>
                <a:gd name="connsiteX9" fmla="*/ 237392 w 789043"/>
                <a:gd name="connsiteY9" fmla="*/ 81 h 629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89043" h="629754">
                  <a:moveTo>
                    <a:pt x="237392" y="81"/>
                  </a:moveTo>
                  <a:cubicBezTo>
                    <a:pt x="474795" y="-992"/>
                    <a:pt x="907215" y="10463"/>
                    <a:pt x="758692" y="233550"/>
                  </a:cubicBezTo>
                  <a:cubicBezTo>
                    <a:pt x="731135" y="274948"/>
                    <a:pt x="690486" y="305435"/>
                    <a:pt x="650647" y="335111"/>
                  </a:cubicBezTo>
                  <a:cubicBezTo>
                    <a:pt x="538737" y="418405"/>
                    <a:pt x="426889" y="501698"/>
                    <a:pt x="315041" y="584992"/>
                  </a:cubicBezTo>
                  <a:cubicBezTo>
                    <a:pt x="278943" y="611863"/>
                    <a:pt x="234865" y="640167"/>
                    <a:pt x="192159" y="625953"/>
                  </a:cubicBezTo>
                  <a:cubicBezTo>
                    <a:pt x="159614" y="615105"/>
                    <a:pt x="139851" y="582810"/>
                    <a:pt x="124264" y="552260"/>
                  </a:cubicBezTo>
                  <a:cubicBezTo>
                    <a:pt x="57742" y="422021"/>
                    <a:pt x="15908" y="279250"/>
                    <a:pt x="1631" y="133735"/>
                  </a:cubicBezTo>
                  <a:cubicBezTo>
                    <a:pt x="-2671" y="90343"/>
                    <a:pt x="-676" y="38596"/>
                    <a:pt x="35422" y="14157"/>
                  </a:cubicBezTo>
                  <a:cubicBezTo>
                    <a:pt x="57804" y="-931"/>
                    <a:pt x="86795" y="-557"/>
                    <a:pt x="113728" y="378"/>
                  </a:cubicBezTo>
                  <a:cubicBezTo>
                    <a:pt x="138207" y="1243"/>
                    <a:pt x="182606" y="328"/>
                    <a:pt x="237392" y="8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27432765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42D98E1-37D2-4470-BF74-845E897954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AD89370-D6EC-84AC-934E-BA07952113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91914" y="663204"/>
            <a:ext cx="4421731" cy="3883396"/>
          </a:xfrm>
        </p:spPr>
        <p:txBody>
          <a:bodyPr anchor="t">
            <a:normAutofit/>
          </a:bodyPr>
          <a:lstStyle/>
          <a:p>
            <a:r>
              <a:rPr lang="en-US" dirty="0"/>
              <a:t>Learning Outcomes</a:t>
            </a: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3ED2C98F-B668-4CD9-862F-6BF4AE5D27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1" y="0"/>
            <a:ext cx="3976378" cy="1273772"/>
          </a:xfrm>
          <a:custGeom>
            <a:avLst/>
            <a:gdLst>
              <a:gd name="connsiteX0" fmla="*/ 2025355 w 2438970"/>
              <a:gd name="connsiteY0" fmla="*/ 235 h 1341332"/>
              <a:gd name="connsiteX1" fmla="*/ 2381960 w 2438970"/>
              <a:gd name="connsiteY1" fmla="*/ 44517 h 1341332"/>
              <a:gd name="connsiteX2" fmla="*/ 2438970 w 2438970"/>
              <a:gd name="connsiteY2" fmla="*/ 58872 h 1341332"/>
              <a:gd name="connsiteX3" fmla="*/ 2438970 w 2438970"/>
              <a:gd name="connsiteY3" fmla="*/ 1341332 h 1341332"/>
              <a:gd name="connsiteX4" fmla="*/ 0 w 2438970"/>
              <a:gd name="connsiteY4" fmla="*/ 1341332 h 1341332"/>
              <a:gd name="connsiteX5" fmla="*/ 13333 w 2438970"/>
              <a:gd name="connsiteY5" fmla="*/ 1328018 h 1341332"/>
              <a:gd name="connsiteX6" fmla="*/ 936262 w 2438970"/>
              <a:gd name="connsiteY6" fmla="*/ 459947 h 1341332"/>
              <a:gd name="connsiteX7" fmla="*/ 1554028 w 2438970"/>
              <a:gd name="connsiteY7" fmla="*/ 71153 h 1341332"/>
              <a:gd name="connsiteX8" fmla="*/ 2025355 w 2438970"/>
              <a:gd name="connsiteY8" fmla="*/ 235 h 1341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38970" h="1341332">
                <a:moveTo>
                  <a:pt x="2025355" y="235"/>
                </a:moveTo>
                <a:cubicBezTo>
                  <a:pt x="2143847" y="2306"/>
                  <a:pt x="2262766" y="17993"/>
                  <a:pt x="2381960" y="44517"/>
                </a:cubicBezTo>
                <a:lnTo>
                  <a:pt x="2438970" y="58872"/>
                </a:lnTo>
                <a:lnTo>
                  <a:pt x="2438970" y="1341332"/>
                </a:lnTo>
                <a:lnTo>
                  <a:pt x="0" y="1341332"/>
                </a:lnTo>
                <a:lnTo>
                  <a:pt x="13333" y="1328018"/>
                </a:lnTo>
                <a:cubicBezTo>
                  <a:pt x="324723" y="1028950"/>
                  <a:pt x="645390" y="738459"/>
                  <a:pt x="936262" y="459947"/>
                </a:cubicBezTo>
                <a:cubicBezTo>
                  <a:pt x="1139660" y="265152"/>
                  <a:pt x="1345794" y="140817"/>
                  <a:pt x="1554028" y="71153"/>
                </a:cubicBezTo>
                <a:cubicBezTo>
                  <a:pt x="1710136" y="18918"/>
                  <a:pt x="1867365" y="-2526"/>
                  <a:pt x="2025355" y="235"/>
                </a:cubicBezTo>
                <a:close/>
              </a:path>
            </a:pathLst>
          </a:custGeom>
          <a:solidFill>
            <a:schemeClr val="accent6">
              <a:lumMod val="40000"/>
              <a:lumOff val="6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D0DFFA3-2158-4F72-F54E-BCD872B9662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13073192"/>
              </p:ext>
            </p:extLst>
          </p:nvPr>
        </p:nvGraphicFramePr>
        <p:xfrm>
          <a:off x="289917" y="944469"/>
          <a:ext cx="6759212" cy="54877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384224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2F9C493A-9F03-49B4-B3FB-19CE5AC115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0982333-4E40-537E-BD4B-4780DD6DC9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5717" y="787068"/>
            <a:ext cx="4663649" cy="1455091"/>
          </a:xfrm>
        </p:spPr>
        <p:txBody>
          <a:bodyPr>
            <a:normAutofit/>
          </a:bodyPr>
          <a:lstStyle/>
          <a:p>
            <a:r>
              <a:rPr lang="en-US" dirty="0"/>
              <a:t>Opening Case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90A46C7D-C1BB-49B8-8D37-39742820E9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15182" y="-615181"/>
            <a:ext cx="1085312" cy="2315675"/>
          </a:xfrm>
          <a:custGeom>
            <a:avLst/>
            <a:gdLst>
              <a:gd name="connsiteX0" fmla="*/ 0 w 1085312"/>
              <a:gd name="connsiteY0" fmla="*/ 2315675 h 2315675"/>
              <a:gd name="connsiteX1" fmla="*/ 0 w 1085312"/>
              <a:gd name="connsiteY1" fmla="*/ 0 h 2315675"/>
              <a:gd name="connsiteX2" fmla="*/ 53089 w 1085312"/>
              <a:gd name="connsiteY2" fmla="*/ 4542 h 2315675"/>
              <a:gd name="connsiteX3" fmla="*/ 790077 w 1085312"/>
              <a:gd name="connsiteY3" fmla="*/ 872756 h 2315675"/>
              <a:gd name="connsiteX4" fmla="*/ 1085252 w 1085312"/>
              <a:gd name="connsiteY4" fmla="*/ 1943649 h 2315675"/>
              <a:gd name="connsiteX5" fmla="*/ 1064832 w 1085312"/>
              <a:gd name="connsiteY5" fmla="*/ 2198094 h 2315675"/>
              <a:gd name="connsiteX6" fmla="*/ 1043734 w 1085312"/>
              <a:gd name="connsiteY6" fmla="*/ 2315675 h 2315675"/>
              <a:gd name="connsiteX7" fmla="*/ 0 w 1085312"/>
              <a:gd name="connsiteY7" fmla="*/ 2315675 h 2315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85312" h="2315675">
                <a:moveTo>
                  <a:pt x="0" y="2315675"/>
                </a:moveTo>
                <a:lnTo>
                  <a:pt x="0" y="0"/>
                </a:lnTo>
                <a:lnTo>
                  <a:pt x="53089" y="4542"/>
                </a:lnTo>
                <a:cubicBezTo>
                  <a:pt x="405263" y="73503"/>
                  <a:pt x="612623" y="486635"/>
                  <a:pt x="790077" y="872756"/>
                </a:cubicBezTo>
                <a:cubicBezTo>
                  <a:pt x="937425" y="1193596"/>
                  <a:pt x="1088787" y="1533232"/>
                  <a:pt x="1085252" y="1943649"/>
                </a:cubicBezTo>
                <a:cubicBezTo>
                  <a:pt x="1084528" y="2029058"/>
                  <a:pt x="1077341" y="2113833"/>
                  <a:pt x="1064832" y="2198094"/>
                </a:cubicBezTo>
                <a:lnTo>
                  <a:pt x="1043734" y="2315675"/>
                </a:lnTo>
                <a:lnTo>
                  <a:pt x="0" y="2315675"/>
                </a:lnTo>
                <a:close/>
              </a:path>
            </a:pathLst>
          </a:custGeom>
          <a:solidFill>
            <a:schemeClr val="accent6">
              <a:lumMod val="40000"/>
              <a:lumOff val="6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pSp>
        <p:nvGrpSpPr>
          <p:cNvPr id="26" name="Graphic 78">
            <a:extLst>
              <a:ext uri="{FF2B5EF4-FFF2-40B4-BE49-F238E27FC236}">
                <a16:creationId xmlns:a16="http://schemas.microsoft.com/office/drawing/2014/main" id="{61BBAB6F-65E6-4E2B-B363-6AB27C84E0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25717" y="2585111"/>
            <a:ext cx="972241" cy="45718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27" name="Graphic 78">
              <a:extLst>
                <a:ext uri="{FF2B5EF4-FFF2-40B4-BE49-F238E27FC236}">
                  <a16:creationId xmlns:a16="http://schemas.microsoft.com/office/drawing/2014/main" id="{6DA3BBB2-E620-4C13-98C9-FE1EF7D2ED1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8" name="Graphic 78">
              <a:extLst>
                <a:ext uri="{FF2B5EF4-FFF2-40B4-BE49-F238E27FC236}">
                  <a16:creationId xmlns:a16="http://schemas.microsoft.com/office/drawing/2014/main" id="{ADC9AB5D-88A1-4FA9-B467-E8EF8FFE5B5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29" name="Graphic 78">
                <a:extLst>
                  <a:ext uri="{FF2B5EF4-FFF2-40B4-BE49-F238E27FC236}">
                    <a16:creationId xmlns:a16="http://schemas.microsoft.com/office/drawing/2014/main" id="{0867B8E5-4535-4743-8235-6612FEA410C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0" name="Graphic 78">
                <a:extLst>
                  <a:ext uri="{FF2B5EF4-FFF2-40B4-BE49-F238E27FC236}">
                    <a16:creationId xmlns:a16="http://schemas.microsoft.com/office/drawing/2014/main" id="{BE48FEA7-5915-4751-8090-63F3094324A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1" name="Graphic 78">
                <a:extLst>
                  <a:ext uri="{FF2B5EF4-FFF2-40B4-BE49-F238E27FC236}">
                    <a16:creationId xmlns:a16="http://schemas.microsoft.com/office/drawing/2014/main" id="{32B378CE-44FD-4120-B9ED-7828D4EE9AE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2" name="Graphic 78">
                <a:extLst>
                  <a:ext uri="{FF2B5EF4-FFF2-40B4-BE49-F238E27FC236}">
                    <a16:creationId xmlns:a16="http://schemas.microsoft.com/office/drawing/2014/main" id="{40FA43D3-D34B-4BC7-80D0-F3E75A222AC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ED565B-5F96-CC98-E399-E5C126B418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5717" y="2796427"/>
            <a:ext cx="4896123" cy="3235758"/>
          </a:xfrm>
        </p:spPr>
        <p:txBody>
          <a:bodyPr vert="horz" lIns="91440" tIns="45720" rIns="91440" bIns="45720" rtlCol="0">
            <a:normAutofit/>
          </a:bodyPr>
          <a:lstStyle/>
          <a:p>
            <a:pPr marL="342900" indent="-342900">
              <a:buChar char="•"/>
            </a:pPr>
            <a:r>
              <a:rPr lang="en-US"/>
              <a:t>In early 2000s, and Blockbuster was the undisputed king of video rentals</a:t>
            </a:r>
          </a:p>
          <a:p>
            <a:pPr marL="342900" indent="-342900">
              <a:buChar char="•"/>
            </a:pPr>
            <a:r>
              <a:rPr lang="en-US"/>
              <a:t>With thousands of stores worldwide, </a:t>
            </a:r>
          </a:p>
          <a:p>
            <a:pPr marL="342900" indent="-342900">
              <a:buChar char="•"/>
            </a:pPr>
            <a:r>
              <a:rPr lang="en-US"/>
              <a:t>The company dominates the home entertainment industry. </a:t>
            </a:r>
          </a:p>
          <a:p>
            <a:pPr marL="342900" indent="-342900">
              <a:buChar char="•"/>
            </a:pPr>
            <a:endParaRPr lang="en-US"/>
          </a:p>
          <a:p>
            <a:pPr marL="342900" indent="-342900">
              <a:buChar char="•"/>
            </a:pPr>
            <a:endParaRPr lang="en-US"/>
          </a:p>
        </p:txBody>
      </p:sp>
      <p:pic>
        <p:nvPicPr>
          <p:cNvPr id="5" name="Picture 4" descr="Theater chairs arranged based on their colors">
            <a:extLst>
              <a:ext uri="{FF2B5EF4-FFF2-40B4-BE49-F238E27FC236}">
                <a16:creationId xmlns:a16="http://schemas.microsoft.com/office/drawing/2014/main" id="{83CE9165-624C-D0EA-8EC4-56DA0A18663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8280" r="-2" b="42584"/>
          <a:stretch/>
        </p:blipFill>
        <p:spPr>
          <a:xfrm>
            <a:off x="5463001" y="840907"/>
            <a:ext cx="6473870" cy="3587057"/>
          </a:xfrm>
          <a:prstGeom prst="rect">
            <a:avLst/>
          </a:prstGeom>
        </p:spPr>
      </p:pic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55820E42-2F9D-41EF-B67F-522A133B33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753030" y="5516668"/>
            <a:ext cx="2438970" cy="1341332"/>
          </a:xfrm>
          <a:custGeom>
            <a:avLst/>
            <a:gdLst>
              <a:gd name="connsiteX0" fmla="*/ 2025355 w 2438970"/>
              <a:gd name="connsiteY0" fmla="*/ 235 h 1341332"/>
              <a:gd name="connsiteX1" fmla="*/ 2381960 w 2438970"/>
              <a:gd name="connsiteY1" fmla="*/ 44517 h 1341332"/>
              <a:gd name="connsiteX2" fmla="*/ 2438970 w 2438970"/>
              <a:gd name="connsiteY2" fmla="*/ 58872 h 1341332"/>
              <a:gd name="connsiteX3" fmla="*/ 2438970 w 2438970"/>
              <a:gd name="connsiteY3" fmla="*/ 1341332 h 1341332"/>
              <a:gd name="connsiteX4" fmla="*/ 0 w 2438970"/>
              <a:gd name="connsiteY4" fmla="*/ 1341332 h 1341332"/>
              <a:gd name="connsiteX5" fmla="*/ 13333 w 2438970"/>
              <a:gd name="connsiteY5" fmla="*/ 1328018 h 1341332"/>
              <a:gd name="connsiteX6" fmla="*/ 936262 w 2438970"/>
              <a:gd name="connsiteY6" fmla="*/ 459947 h 1341332"/>
              <a:gd name="connsiteX7" fmla="*/ 1554028 w 2438970"/>
              <a:gd name="connsiteY7" fmla="*/ 71153 h 1341332"/>
              <a:gd name="connsiteX8" fmla="*/ 2025355 w 2438970"/>
              <a:gd name="connsiteY8" fmla="*/ 235 h 1341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38970" h="1341332">
                <a:moveTo>
                  <a:pt x="2025355" y="235"/>
                </a:moveTo>
                <a:cubicBezTo>
                  <a:pt x="2143847" y="2306"/>
                  <a:pt x="2262766" y="17993"/>
                  <a:pt x="2381960" y="44517"/>
                </a:cubicBezTo>
                <a:lnTo>
                  <a:pt x="2438970" y="58872"/>
                </a:lnTo>
                <a:lnTo>
                  <a:pt x="2438970" y="1341332"/>
                </a:lnTo>
                <a:lnTo>
                  <a:pt x="0" y="1341332"/>
                </a:lnTo>
                <a:lnTo>
                  <a:pt x="13333" y="1328018"/>
                </a:lnTo>
                <a:cubicBezTo>
                  <a:pt x="324723" y="1028950"/>
                  <a:pt x="645390" y="738459"/>
                  <a:pt x="936262" y="459947"/>
                </a:cubicBezTo>
                <a:cubicBezTo>
                  <a:pt x="1139660" y="265152"/>
                  <a:pt x="1345794" y="140817"/>
                  <a:pt x="1554028" y="71153"/>
                </a:cubicBezTo>
                <a:cubicBezTo>
                  <a:pt x="1710136" y="18918"/>
                  <a:pt x="1867365" y="-2526"/>
                  <a:pt x="2025355" y="235"/>
                </a:cubicBezTo>
                <a:close/>
              </a:path>
            </a:pathLst>
          </a:cu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grpSp>
        <p:nvGrpSpPr>
          <p:cNvPr id="36" name="Group 35">
            <a:extLst>
              <a:ext uri="{FF2B5EF4-FFF2-40B4-BE49-F238E27FC236}">
                <a16:creationId xmlns:a16="http://schemas.microsoft.com/office/drawing/2014/main" id="{13D9BC31-B57D-4933-AD83-94F462D4C2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776050" y="5204025"/>
            <a:ext cx="886141" cy="802496"/>
            <a:chOff x="10948005" y="3272152"/>
            <a:chExt cx="868640" cy="786648"/>
          </a:xfrm>
          <a:solidFill>
            <a:schemeClr val="accent1"/>
          </a:solidFill>
        </p:grpSpPr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D84AFEA3-A055-41AE-96F3-34BA581424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94317" y="3944888"/>
              <a:ext cx="128449" cy="113912"/>
            </a:xfrm>
            <a:custGeom>
              <a:avLst/>
              <a:gdLst>
                <a:gd name="connsiteX0" fmla="*/ 237621 w 453152"/>
                <a:gd name="connsiteY0" fmla="*/ 965 h 401867"/>
                <a:gd name="connsiteX1" fmla="*/ 370246 w 453152"/>
                <a:gd name="connsiteY1" fmla="*/ 23666 h 401867"/>
                <a:gd name="connsiteX2" fmla="*/ 437392 w 453152"/>
                <a:gd name="connsiteY2" fmla="*/ 198545 h 401867"/>
                <a:gd name="connsiteX3" fmla="*/ 67745 w 453152"/>
                <a:gd name="connsiteY3" fmla="*/ 392003 h 401867"/>
                <a:gd name="connsiteX4" fmla="*/ 911 w 453152"/>
                <a:gd name="connsiteY4" fmla="*/ 254095 h 401867"/>
                <a:gd name="connsiteX5" fmla="*/ 115564 w 453152"/>
                <a:gd name="connsiteY5" fmla="*/ 51160 h 401867"/>
                <a:gd name="connsiteX6" fmla="*/ 237621 w 453152"/>
                <a:gd name="connsiteY6" fmla="*/ 965 h 4018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3152" h="401867">
                  <a:moveTo>
                    <a:pt x="237621" y="965"/>
                  </a:moveTo>
                  <a:cubicBezTo>
                    <a:pt x="283632" y="-2971"/>
                    <a:pt x="331405" y="5243"/>
                    <a:pt x="370246" y="23666"/>
                  </a:cubicBezTo>
                  <a:cubicBezTo>
                    <a:pt x="436830" y="55275"/>
                    <a:pt x="477168" y="116810"/>
                    <a:pt x="437392" y="198545"/>
                  </a:cubicBezTo>
                  <a:cubicBezTo>
                    <a:pt x="391568" y="292624"/>
                    <a:pt x="176850" y="441630"/>
                    <a:pt x="67745" y="392003"/>
                  </a:cubicBezTo>
                  <a:cubicBezTo>
                    <a:pt x="18056" y="369372"/>
                    <a:pt x="-5012" y="308398"/>
                    <a:pt x="911" y="254095"/>
                  </a:cubicBezTo>
                  <a:cubicBezTo>
                    <a:pt x="9203" y="178033"/>
                    <a:pt x="61012" y="103094"/>
                    <a:pt x="115564" y="51160"/>
                  </a:cubicBezTo>
                  <a:cubicBezTo>
                    <a:pt x="147361" y="20985"/>
                    <a:pt x="191610" y="4900"/>
                    <a:pt x="237621" y="96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9028771F-62FA-4349-B7A8-CE1682D2CE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53045" y="3808430"/>
              <a:ext cx="144912" cy="193414"/>
            </a:xfrm>
            <a:custGeom>
              <a:avLst/>
              <a:gdLst>
                <a:gd name="connsiteX0" fmla="*/ 390625 w 511232"/>
                <a:gd name="connsiteY0" fmla="*/ 1621 h 682341"/>
                <a:gd name="connsiteX1" fmla="*/ 508142 w 511232"/>
                <a:gd name="connsiteY1" fmla="*/ 64038 h 682341"/>
                <a:gd name="connsiteX2" fmla="*/ 508453 w 511232"/>
                <a:gd name="connsiteY2" fmla="*/ 121832 h 682341"/>
                <a:gd name="connsiteX3" fmla="*/ 316492 w 511232"/>
                <a:gd name="connsiteY3" fmla="*/ 567602 h 682341"/>
                <a:gd name="connsiteX4" fmla="*/ 80265 w 511232"/>
                <a:gd name="connsiteY4" fmla="*/ 640359 h 682341"/>
                <a:gd name="connsiteX5" fmla="*/ 13306 w 511232"/>
                <a:gd name="connsiteY5" fmla="*/ 274828 h 682341"/>
                <a:gd name="connsiteX6" fmla="*/ 140989 w 511232"/>
                <a:gd name="connsiteY6" fmla="*/ 107181 h 682341"/>
                <a:gd name="connsiteX7" fmla="*/ 390625 w 511232"/>
                <a:gd name="connsiteY7" fmla="*/ 1621 h 682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11232" h="682341">
                  <a:moveTo>
                    <a:pt x="390625" y="1621"/>
                  </a:moveTo>
                  <a:cubicBezTo>
                    <a:pt x="446543" y="-5212"/>
                    <a:pt x="493343" y="8441"/>
                    <a:pt x="508142" y="64038"/>
                  </a:cubicBezTo>
                  <a:cubicBezTo>
                    <a:pt x="513192" y="82866"/>
                    <a:pt x="511134" y="102754"/>
                    <a:pt x="508453" y="121832"/>
                  </a:cubicBezTo>
                  <a:cubicBezTo>
                    <a:pt x="485324" y="287796"/>
                    <a:pt x="417242" y="443971"/>
                    <a:pt x="316492" y="567602"/>
                  </a:cubicBezTo>
                  <a:cubicBezTo>
                    <a:pt x="253024" y="645534"/>
                    <a:pt x="165055" y="737743"/>
                    <a:pt x="80265" y="640359"/>
                  </a:cubicBezTo>
                  <a:cubicBezTo>
                    <a:pt x="5014" y="553948"/>
                    <a:pt x="-17368" y="383621"/>
                    <a:pt x="13306" y="274828"/>
                  </a:cubicBezTo>
                  <a:cubicBezTo>
                    <a:pt x="33443" y="203318"/>
                    <a:pt x="83382" y="146521"/>
                    <a:pt x="140989" y="107181"/>
                  </a:cubicBezTo>
                  <a:cubicBezTo>
                    <a:pt x="178904" y="81308"/>
                    <a:pt x="297428" y="13010"/>
                    <a:pt x="390625" y="162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319CDEE6-CB2F-49F0-B237-2A26A3D1DC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84524" y="3907536"/>
              <a:ext cx="132121" cy="93006"/>
            </a:xfrm>
            <a:custGeom>
              <a:avLst/>
              <a:gdLst>
                <a:gd name="connsiteX0" fmla="*/ 252822 w 466107"/>
                <a:gd name="connsiteY0" fmla="*/ 1539 h 328114"/>
                <a:gd name="connsiteX1" fmla="*/ 451641 w 466107"/>
                <a:gd name="connsiteY1" fmla="*/ 122177 h 328114"/>
                <a:gd name="connsiteX2" fmla="*/ 391790 w 466107"/>
                <a:gd name="connsiteY2" fmla="*/ 297430 h 328114"/>
                <a:gd name="connsiteX3" fmla="*/ 8614 w 466107"/>
                <a:gd name="connsiteY3" fmla="*/ 243252 h 328114"/>
                <a:gd name="connsiteX4" fmla="*/ 45897 w 466107"/>
                <a:gd name="connsiteY4" fmla="*/ 97302 h 328114"/>
                <a:gd name="connsiteX5" fmla="*/ 252822 w 466107"/>
                <a:gd name="connsiteY5" fmla="*/ 1539 h 328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66107" h="328114">
                  <a:moveTo>
                    <a:pt x="252822" y="1539"/>
                  </a:moveTo>
                  <a:cubicBezTo>
                    <a:pt x="335429" y="-10494"/>
                    <a:pt x="418848" y="49794"/>
                    <a:pt x="451641" y="122177"/>
                  </a:cubicBezTo>
                  <a:cubicBezTo>
                    <a:pt x="479697" y="184273"/>
                    <a:pt x="470594" y="255285"/>
                    <a:pt x="391790" y="297430"/>
                  </a:cubicBezTo>
                  <a:cubicBezTo>
                    <a:pt x="301077" y="345935"/>
                    <a:pt x="55935" y="343254"/>
                    <a:pt x="8614" y="243252"/>
                  </a:cubicBezTo>
                  <a:cubicBezTo>
                    <a:pt x="-12895" y="197678"/>
                    <a:pt x="8240" y="136766"/>
                    <a:pt x="45897" y="97302"/>
                  </a:cubicBezTo>
                  <a:cubicBezTo>
                    <a:pt x="98704" y="42064"/>
                    <a:pt x="181872" y="11950"/>
                    <a:pt x="252822" y="153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40" name="Graphic 12">
              <a:extLst>
                <a:ext uri="{FF2B5EF4-FFF2-40B4-BE49-F238E27FC236}">
                  <a16:creationId xmlns:a16="http://schemas.microsoft.com/office/drawing/2014/main" id="{3DD82286-02D2-4210-A797-5D502D44A3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42141" y="3272152"/>
              <a:ext cx="180625" cy="158824"/>
            </a:xfrm>
            <a:custGeom>
              <a:avLst/>
              <a:gdLst>
                <a:gd name="connsiteX0" fmla="*/ 63289 w 3341477"/>
                <a:gd name="connsiteY0" fmla="*/ 1933384 h 2938167"/>
                <a:gd name="connsiteX1" fmla="*/ 263314 w 3341477"/>
                <a:gd name="connsiteY1" fmla="*/ 514159 h 2938167"/>
                <a:gd name="connsiteX2" fmla="*/ 1098276 w 3341477"/>
                <a:gd name="connsiteY2" fmla="*/ 952 h 2938167"/>
                <a:gd name="connsiteX3" fmla="*/ 2654089 w 3341477"/>
                <a:gd name="connsiteY3" fmla="*/ 371284 h 2938167"/>
                <a:gd name="connsiteX4" fmla="*/ 3219398 w 3341477"/>
                <a:gd name="connsiteY4" fmla="*/ 2080926 h 2938167"/>
                <a:gd name="connsiteX5" fmla="*/ 2044489 w 3341477"/>
                <a:gd name="connsiteY5" fmla="*/ 2933509 h 2938167"/>
                <a:gd name="connsiteX6" fmla="*/ 453814 w 3341477"/>
                <a:gd name="connsiteY6" fmla="*/ 2495359 h 2938167"/>
                <a:gd name="connsiteX7" fmla="*/ 63289 w 3341477"/>
                <a:gd name="connsiteY7" fmla="*/ 1933384 h 29381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41477" h="2938167">
                  <a:moveTo>
                    <a:pt x="63289" y="1933384"/>
                  </a:moveTo>
                  <a:cubicBezTo>
                    <a:pt x="56717" y="1895856"/>
                    <a:pt x="-165311" y="914209"/>
                    <a:pt x="263314" y="514159"/>
                  </a:cubicBezTo>
                  <a:cubicBezTo>
                    <a:pt x="691939" y="114109"/>
                    <a:pt x="609262" y="11620"/>
                    <a:pt x="1098276" y="952"/>
                  </a:cubicBezTo>
                  <a:cubicBezTo>
                    <a:pt x="1587289" y="-9716"/>
                    <a:pt x="2320714" y="66484"/>
                    <a:pt x="2654089" y="371284"/>
                  </a:cubicBezTo>
                  <a:cubicBezTo>
                    <a:pt x="2987464" y="676084"/>
                    <a:pt x="3603732" y="1514094"/>
                    <a:pt x="3219398" y="2080926"/>
                  </a:cubicBezTo>
                  <a:cubicBezTo>
                    <a:pt x="2835064" y="2647759"/>
                    <a:pt x="2558839" y="2895409"/>
                    <a:pt x="2044489" y="2933509"/>
                  </a:cubicBezTo>
                  <a:cubicBezTo>
                    <a:pt x="1530139" y="2971609"/>
                    <a:pt x="701464" y="2771584"/>
                    <a:pt x="453814" y="2495359"/>
                  </a:cubicBezTo>
                  <a:cubicBezTo>
                    <a:pt x="206164" y="2219134"/>
                    <a:pt x="101389" y="2152459"/>
                    <a:pt x="63289" y="19333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1" name="Graphic 15">
              <a:extLst>
                <a:ext uri="{FF2B5EF4-FFF2-40B4-BE49-F238E27FC236}">
                  <a16:creationId xmlns:a16="http://schemas.microsoft.com/office/drawing/2014/main" id="{735449F4-80DA-4E06-B3B6-B9F519F4A6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02136" y="3379098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2" name="Graphic 15">
              <a:extLst>
                <a:ext uri="{FF2B5EF4-FFF2-40B4-BE49-F238E27FC236}">
                  <a16:creationId xmlns:a16="http://schemas.microsoft.com/office/drawing/2014/main" id="{61FABA3B-05B6-433C-90F9-8D9691A840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8005" y="3504095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E1FEBA45-D0A3-4091-9956-161EDA21A0D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43727" y="3666564"/>
              <a:ext cx="173527" cy="138496"/>
            </a:xfrm>
            <a:custGeom>
              <a:avLst/>
              <a:gdLst>
                <a:gd name="connsiteX0" fmla="*/ 237392 w 789043"/>
                <a:gd name="connsiteY0" fmla="*/ 81 h 629754"/>
                <a:gd name="connsiteX1" fmla="*/ 758692 w 789043"/>
                <a:gd name="connsiteY1" fmla="*/ 233550 h 629754"/>
                <a:gd name="connsiteX2" fmla="*/ 650647 w 789043"/>
                <a:gd name="connsiteY2" fmla="*/ 335111 h 629754"/>
                <a:gd name="connsiteX3" fmla="*/ 315041 w 789043"/>
                <a:gd name="connsiteY3" fmla="*/ 584992 h 629754"/>
                <a:gd name="connsiteX4" fmla="*/ 192159 w 789043"/>
                <a:gd name="connsiteY4" fmla="*/ 625953 h 629754"/>
                <a:gd name="connsiteX5" fmla="*/ 124264 w 789043"/>
                <a:gd name="connsiteY5" fmla="*/ 552260 h 629754"/>
                <a:gd name="connsiteX6" fmla="*/ 1631 w 789043"/>
                <a:gd name="connsiteY6" fmla="*/ 133735 h 629754"/>
                <a:gd name="connsiteX7" fmla="*/ 35422 w 789043"/>
                <a:gd name="connsiteY7" fmla="*/ 14157 h 629754"/>
                <a:gd name="connsiteX8" fmla="*/ 113728 w 789043"/>
                <a:gd name="connsiteY8" fmla="*/ 378 h 629754"/>
                <a:gd name="connsiteX9" fmla="*/ 237392 w 789043"/>
                <a:gd name="connsiteY9" fmla="*/ 81 h 629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89043" h="629754">
                  <a:moveTo>
                    <a:pt x="237392" y="81"/>
                  </a:moveTo>
                  <a:cubicBezTo>
                    <a:pt x="474795" y="-992"/>
                    <a:pt x="907215" y="10463"/>
                    <a:pt x="758692" y="233550"/>
                  </a:cubicBezTo>
                  <a:cubicBezTo>
                    <a:pt x="731135" y="274948"/>
                    <a:pt x="690486" y="305435"/>
                    <a:pt x="650647" y="335111"/>
                  </a:cubicBezTo>
                  <a:cubicBezTo>
                    <a:pt x="538737" y="418405"/>
                    <a:pt x="426889" y="501698"/>
                    <a:pt x="315041" y="584992"/>
                  </a:cubicBezTo>
                  <a:cubicBezTo>
                    <a:pt x="278943" y="611863"/>
                    <a:pt x="234865" y="640167"/>
                    <a:pt x="192159" y="625953"/>
                  </a:cubicBezTo>
                  <a:cubicBezTo>
                    <a:pt x="159614" y="615105"/>
                    <a:pt x="139851" y="582810"/>
                    <a:pt x="124264" y="552260"/>
                  </a:cubicBezTo>
                  <a:cubicBezTo>
                    <a:pt x="57742" y="422021"/>
                    <a:pt x="15908" y="279250"/>
                    <a:pt x="1631" y="133735"/>
                  </a:cubicBezTo>
                  <a:cubicBezTo>
                    <a:pt x="-2671" y="90343"/>
                    <a:pt x="-676" y="38596"/>
                    <a:pt x="35422" y="14157"/>
                  </a:cubicBezTo>
                  <a:cubicBezTo>
                    <a:pt x="57804" y="-931"/>
                    <a:pt x="86795" y="-557"/>
                    <a:pt x="113728" y="378"/>
                  </a:cubicBezTo>
                  <a:cubicBezTo>
                    <a:pt x="138207" y="1243"/>
                    <a:pt x="182606" y="328"/>
                    <a:pt x="237392" y="8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EC052D9F-C617-2F54-B1CC-E7D47D899447}"/>
              </a:ext>
            </a:extLst>
          </p:cNvPr>
          <p:cNvSpPr txBox="1"/>
          <p:nvPr/>
        </p:nvSpPr>
        <p:spPr>
          <a:xfrm>
            <a:off x="5460258" y="445339"/>
            <a:ext cx="6118587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Image Source: Microsoft 365 built-in stock image</a:t>
            </a:r>
          </a:p>
          <a:p>
            <a:pPr algn="l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52192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D388E6B-2E72-14F5-76C0-2A99E86B55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50714F53-CD89-5977-E8E6-2D1D479BBB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E0F1C2A-59E2-095F-B159-E379001612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5717" y="787068"/>
            <a:ext cx="4663649" cy="1455091"/>
          </a:xfrm>
        </p:spPr>
        <p:txBody>
          <a:bodyPr>
            <a:normAutofit/>
          </a:bodyPr>
          <a:lstStyle/>
          <a:p>
            <a:r>
              <a:rPr lang="en-US" dirty="0"/>
              <a:t>Opening Case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EF9AE651-0A76-56D2-BEBE-DBE04D2906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15182" y="-615181"/>
            <a:ext cx="1085312" cy="2315675"/>
          </a:xfrm>
          <a:custGeom>
            <a:avLst/>
            <a:gdLst>
              <a:gd name="connsiteX0" fmla="*/ 0 w 1085312"/>
              <a:gd name="connsiteY0" fmla="*/ 2315675 h 2315675"/>
              <a:gd name="connsiteX1" fmla="*/ 0 w 1085312"/>
              <a:gd name="connsiteY1" fmla="*/ 0 h 2315675"/>
              <a:gd name="connsiteX2" fmla="*/ 53089 w 1085312"/>
              <a:gd name="connsiteY2" fmla="*/ 4542 h 2315675"/>
              <a:gd name="connsiteX3" fmla="*/ 790077 w 1085312"/>
              <a:gd name="connsiteY3" fmla="*/ 872756 h 2315675"/>
              <a:gd name="connsiteX4" fmla="*/ 1085252 w 1085312"/>
              <a:gd name="connsiteY4" fmla="*/ 1943649 h 2315675"/>
              <a:gd name="connsiteX5" fmla="*/ 1064832 w 1085312"/>
              <a:gd name="connsiteY5" fmla="*/ 2198094 h 2315675"/>
              <a:gd name="connsiteX6" fmla="*/ 1043734 w 1085312"/>
              <a:gd name="connsiteY6" fmla="*/ 2315675 h 2315675"/>
              <a:gd name="connsiteX7" fmla="*/ 0 w 1085312"/>
              <a:gd name="connsiteY7" fmla="*/ 2315675 h 2315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85312" h="2315675">
                <a:moveTo>
                  <a:pt x="0" y="2315675"/>
                </a:moveTo>
                <a:lnTo>
                  <a:pt x="0" y="0"/>
                </a:lnTo>
                <a:lnTo>
                  <a:pt x="53089" y="4542"/>
                </a:lnTo>
                <a:cubicBezTo>
                  <a:pt x="405263" y="73503"/>
                  <a:pt x="612623" y="486635"/>
                  <a:pt x="790077" y="872756"/>
                </a:cubicBezTo>
                <a:cubicBezTo>
                  <a:pt x="937425" y="1193596"/>
                  <a:pt x="1088787" y="1533232"/>
                  <a:pt x="1085252" y="1943649"/>
                </a:cubicBezTo>
                <a:cubicBezTo>
                  <a:pt x="1084528" y="2029058"/>
                  <a:pt x="1077341" y="2113833"/>
                  <a:pt x="1064832" y="2198094"/>
                </a:cubicBezTo>
                <a:lnTo>
                  <a:pt x="1043734" y="2315675"/>
                </a:lnTo>
                <a:lnTo>
                  <a:pt x="0" y="2315675"/>
                </a:lnTo>
                <a:close/>
              </a:path>
            </a:pathLst>
          </a:custGeom>
          <a:solidFill>
            <a:schemeClr val="accent6">
              <a:lumMod val="40000"/>
              <a:lumOff val="6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pSp>
        <p:nvGrpSpPr>
          <p:cNvPr id="26" name="Graphic 78">
            <a:extLst>
              <a:ext uri="{FF2B5EF4-FFF2-40B4-BE49-F238E27FC236}">
                <a16:creationId xmlns:a16="http://schemas.microsoft.com/office/drawing/2014/main" id="{1973EC5F-720B-88F3-E059-9A7045E2A8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25717" y="2585111"/>
            <a:ext cx="972241" cy="45718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27" name="Graphic 78">
              <a:extLst>
                <a:ext uri="{FF2B5EF4-FFF2-40B4-BE49-F238E27FC236}">
                  <a16:creationId xmlns:a16="http://schemas.microsoft.com/office/drawing/2014/main" id="{49050595-A78F-04E8-3B25-BB055E778D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8" name="Graphic 78">
              <a:extLst>
                <a:ext uri="{FF2B5EF4-FFF2-40B4-BE49-F238E27FC236}">
                  <a16:creationId xmlns:a16="http://schemas.microsoft.com/office/drawing/2014/main" id="{6DF57F9F-9D8D-F25F-3FAE-AE9F31E523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29" name="Graphic 78">
                <a:extLst>
                  <a:ext uri="{FF2B5EF4-FFF2-40B4-BE49-F238E27FC236}">
                    <a16:creationId xmlns:a16="http://schemas.microsoft.com/office/drawing/2014/main" id="{1F899FB3-5D2C-0913-E8FF-2BDF091DBB9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0" name="Graphic 78">
                <a:extLst>
                  <a:ext uri="{FF2B5EF4-FFF2-40B4-BE49-F238E27FC236}">
                    <a16:creationId xmlns:a16="http://schemas.microsoft.com/office/drawing/2014/main" id="{F4D7A6B1-29A5-11C1-A962-7E4D7363A3C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1" name="Graphic 78">
                <a:extLst>
                  <a:ext uri="{FF2B5EF4-FFF2-40B4-BE49-F238E27FC236}">
                    <a16:creationId xmlns:a16="http://schemas.microsoft.com/office/drawing/2014/main" id="{68346C72-57D5-E282-6887-B9673E593A3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2" name="Graphic 78">
                <a:extLst>
                  <a:ext uri="{FF2B5EF4-FFF2-40B4-BE49-F238E27FC236}">
                    <a16:creationId xmlns:a16="http://schemas.microsoft.com/office/drawing/2014/main" id="{E11F3758-DE38-DB90-9055-76F99806A31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78BCC5-46AF-840C-7125-07183101B0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5717" y="2654360"/>
            <a:ext cx="5826021" cy="3377825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342900" indent="-342900">
              <a:buChar char="•"/>
            </a:pPr>
            <a:r>
              <a:rPr lang="en-US" dirty="0"/>
              <a:t>Blockbuster’s leadership fails to recognize the importance of its internal strengths</a:t>
            </a:r>
          </a:p>
          <a:p>
            <a:pPr marL="342900" indent="-342900">
              <a:buChar char="•"/>
            </a:pPr>
            <a:r>
              <a:rPr lang="en-US" dirty="0"/>
              <a:t>Such as vast retail network and brand recognition</a:t>
            </a:r>
          </a:p>
          <a:p>
            <a:pPr marL="342900" indent="-342900">
              <a:buChar char="•"/>
            </a:pPr>
            <a:r>
              <a:rPr lang="en-US" dirty="0"/>
              <a:t>Ignoring weaknesses like its reliance on late fees and lack of innovation.</a:t>
            </a:r>
          </a:p>
        </p:txBody>
      </p:sp>
      <p:pic>
        <p:nvPicPr>
          <p:cNvPr id="5" name="Picture 4" descr="Theater chairs arranged based on their colors">
            <a:extLst>
              <a:ext uri="{FF2B5EF4-FFF2-40B4-BE49-F238E27FC236}">
                <a16:creationId xmlns:a16="http://schemas.microsoft.com/office/drawing/2014/main" id="{5CCE9BB8-5731-B941-6532-21DE74CD30D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8280" r="-2" b="42584"/>
          <a:stretch/>
        </p:blipFill>
        <p:spPr>
          <a:xfrm>
            <a:off x="6882632" y="153432"/>
            <a:ext cx="5091938" cy="3625802"/>
          </a:xfrm>
          <a:prstGeom prst="rect">
            <a:avLst/>
          </a:prstGeom>
        </p:spPr>
      </p:pic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6A62AA00-155A-1301-91D1-6A56B02E26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753030" y="5516668"/>
            <a:ext cx="2438970" cy="1341332"/>
          </a:xfrm>
          <a:custGeom>
            <a:avLst/>
            <a:gdLst>
              <a:gd name="connsiteX0" fmla="*/ 2025355 w 2438970"/>
              <a:gd name="connsiteY0" fmla="*/ 235 h 1341332"/>
              <a:gd name="connsiteX1" fmla="*/ 2381960 w 2438970"/>
              <a:gd name="connsiteY1" fmla="*/ 44517 h 1341332"/>
              <a:gd name="connsiteX2" fmla="*/ 2438970 w 2438970"/>
              <a:gd name="connsiteY2" fmla="*/ 58872 h 1341332"/>
              <a:gd name="connsiteX3" fmla="*/ 2438970 w 2438970"/>
              <a:gd name="connsiteY3" fmla="*/ 1341332 h 1341332"/>
              <a:gd name="connsiteX4" fmla="*/ 0 w 2438970"/>
              <a:gd name="connsiteY4" fmla="*/ 1341332 h 1341332"/>
              <a:gd name="connsiteX5" fmla="*/ 13333 w 2438970"/>
              <a:gd name="connsiteY5" fmla="*/ 1328018 h 1341332"/>
              <a:gd name="connsiteX6" fmla="*/ 936262 w 2438970"/>
              <a:gd name="connsiteY6" fmla="*/ 459947 h 1341332"/>
              <a:gd name="connsiteX7" fmla="*/ 1554028 w 2438970"/>
              <a:gd name="connsiteY7" fmla="*/ 71153 h 1341332"/>
              <a:gd name="connsiteX8" fmla="*/ 2025355 w 2438970"/>
              <a:gd name="connsiteY8" fmla="*/ 235 h 1341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38970" h="1341332">
                <a:moveTo>
                  <a:pt x="2025355" y="235"/>
                </a:moveTo>
                <a:cubicBezTo>
                  <a:pt x="2143847" y="2306"/>
                  <a:pt x="2262766" y="17993"/>
                  <a:pt x="2381960" y="44517"/>
                </a:cubicBezTo>
                <a:lnTo>
                  <a:pt x="2438970" y="58872"/>
                </a:lnTo>
                <a:lnTo>
                  <a:pt x="2438970" y="1341332"/>
                </a:lnTo>
                <a:lnTo>
                  <a:pt x="0" y="1341332"/>
                </a:lnTo>
                <a:lnTo>
                  <a:pt x="13333" y="1328018"/>
                </a:lnTo>
                <a:cubicBezTo>
                  <a:pt x="324723" y="1028950"/>
                  <a:pt x="645390" y="738459"/>
                  <a:pt x="936262" y="459947"/>
                </a:cubicBezTo>
                <a:cubicBezTo>
                  <a:pt x="1139660" y="265152"/>
                  <a:pt x="1345794" y="140817"/>
                  <a:pt x="1554028" y="71153"/>
                </a:cubicBezTo>
                <a:cubicBezTo>
                  <a:pt x="1710136" y="18918"/>
                  <a:pt x="1867365" y="-2526"/>
                  <a:pt x="2025355" y="235"/>
                </a:cubicBezTo>
                <a:close/>
              </a:path>
            </a:pathLst>
          </a:cu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grpSp>
        <p:nvGrpSpPr>
          <p:cNvPr id="36" name="Group 35">
            <a:extLst>
              <a:ext uri="{FF2B5EF4-FFF2-40B4-BE49-F238E27FC236}">
                <a16:creationId xmlns:a16="http://schemas.microsoft.com/office/drawing/2014/main" id="{45DF9E90-8FCC-7A95-CEC7-30F9AC7B02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776050" y="5204025"/>
            <a:ext cx="886141" cy="802496"/>
            <a:chOff x="10948005" y="3272152"/>
            <a:chExt cx="868640" cy="786648"/>
          </a:xfrm>
          <a:solidFill>
            <a:schemeClr val="accent1"/>
          </a:solidFill>
        </p:grpSpPr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A1F764F1-5D5A-0D46-F882-E178BC185B4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94317" y="3944888"/>
              <a:ext cx="128449" cy="113912"/>
            </a:xfrm>
            <a:custGeom>
              <a:avLst/>
              <a:gdLst>
                <a:gd name="connsiteX0" fmla="*/ 237621 w 453152"/>
                <a:gd name="connsiteY0" fmla="*/ 965 h 401867"/>
                <a:gd name="connsiteX1" fmla="*/ 370246 w 453152"/>
                <a:gd name="connsiteY1" fmla="*/ 23666 h 401867"/>
                <a:gd name="connsiteX2" fmla="*/ 437392 w 453152"/>
                <a:gd name="connsiteY2" fmla="*/ 198545 h 401867"/>
                <a:gd name="connsiteX3" fmla="*/ 67745 w 453152"/>
                <a:gd name="connsiteY3" fmla="*/ 392003 h 401867"/>
                <a:gd name="connsiteX4" fmla="*/ 911 w 453152"/>
                <a:gd name="connsiteY4" fmla="*/ 254095 h 401867"/>
                <a:gd name="connsiteX5" fmla="*/ 115564 w 453152"/>
                <a:gd name="connsiteY5" fmla="*/ 51160 h 401867"/>
                <a:gd name="connsiteX6" fmla="*/ 237621 w 453152"/>
                <a:gd name="connsiteY6" fmla="*/ 965 h 4018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3152" h="401867">
                  <a:moveTo>
                    <a:pt x="237621" y="965"/>
                  </a:moveTo>
                  <a:cubicBezTo>
                    <a:pt x="283632" y="-2971"/>
                    <a:pt x="331405" y="5243"/>
                    <a:pt x="370246" y="23666"/>
                  </a:cubicBezTo>
                  <a:cubicBezTo>
                    <a:pt x="436830" y="55275"/>
                    <a:pt x="477168" y="116810"/>
                    <a:pt x="437392" y="198545"/>
                  </a:cubicBezTo>
                  <a:cubicBezTo>
                    <a:pt x="391568" y="292624"/>
                    <a:pt x="176850" y="441630"/>
                    <a:pt x="67745" y="392003"/>
                  </a:cubicBezTo>
                  <a:cubicBezTo>
                    <a:pt x="18056" y="369372"/>
                    <a:pt x="-5012" y="308398"/>
                    <a:pt x="911" y="254095"/>
                  </a:cubicBezTo>
                  <a:cubicBezTo>
                    <a:pt x="9203" y="178033"/>
                    <a:pt x="61012" y="103094"/>
                    <a:pt x="115564" y="51160"/>
                  </a:cubicBezTo>
                  <a:cubicBezTo>
                    <a:pt x="147361" y="20985"/>
                    <a:pt x="191610" y="4900"/>
                    <a:pt x="237621" y="96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21947D80-D726-05ED-1C4F-F980801967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53045" y="3808430"/>
              <a:ext cx="144912" cy="193414"/>
            </a:xfrm>
            <a:custGeom>
              <a:avLst/>
              <a:gdLst>
                <a:gd name="connsiteX0" fmla="*/ 390625 w 511232"/>
                <a:gd name="connsiteY0" fmla="*/ 1621 h 682341"/>
                <a:gd name="connsiteX1" fmla="*/ 508142 w 511232"/>
                <a:gd name="connsiteY1" fmla="*/ 64038 h 682341"/>
                <a:gd name="connsiteX2" fmla="*/ 508453 w 511232"/>
                <a:gd name="connsiteY2" fmla="*/ 121832 h 682341"/>
                <a:gd name="connsiteX3" fmla="*/ 316492 w 511232"/>
                <a:gd name="connsiteY3" fmla="*/ 567602 h 682341"/>
                <a:gd name="connsiteX4" fmla="*/ 80265 w 511232"/>
                <a:gd name="connsiteY4" fmla="*/ 640359 h 682341"/>
                <a:gd name="connsiteX5" fmla="*/ 13306 w 511232"/>
                <a:gd name="connsiteY5" fmla="*/ 274828 h 682341"/>
                <a:gd name="connsiteX6" fmla="*/ 140989 w 511232"/>
                <a:gd name="connsiteY6" fmla="*/ 107181 h 682341"/>
                <a:gd name="connsiteX7" fmla="*/ 390625 w 511232"/>
                <a:gd name="connsiteY7" fmla="*/ 1621 h 682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11232" h="682341">
                  <a:moveTo>
                    <a:pt x="390625" y="1621"/>
                  </a:moveTo>
                  <a:cubicBezTo>
                    <a:pt x="446543" y="-5212"/>
                    <a:pt x="493343" y="8441"/>
                    <a:pt x="508142" y="64038"/>
                  </a:cubicBezTo>
                  <a:cubicBezTo>
                    <a:pt x="513192" y="82866"/>
                    <a:pt x="511134" y="102754"/>
                    <a:pt x="508453" y="121832"/>
                  </a:cubicBezTo>
                  <a:cubicBezTo>
                    <a:pt x="485324" y="287796"/>
                    <a:pt x="417242" y="443971"/>
                    <a:pt x="316492" y="567602"/>
                  </a:cubicBezTo>
                  <a:cubicBezTo>
                    <a:pt x="253024" y="645534"/>
                    <a:pt x="165055" y="737743"/>
                    <a:pt x="80265" y="640359"/>
                  </a:cubicBezTo>
                  <a:cubicBezTo>
                    <a:pt x="5014" y="553948"/>
                    <a:pt x="-17368" y="383621"/>
                    <a:pt x="13306" y="274828"/>
                  </a:cubicBezTo>
                  <a:cubicBezTo>
                    <a:pt x="33443" y="203318"/>
                    <a:pt x="83382" y="146521"/>
                    <a:pt x="140989" y="107181"/>
                  </a:cubicBezTo>
                  <a:cubicBezTo>
                    <a:pt x="178904" y="81308"/>
                    <a:pt x="297428" y="13010"/>
                    <a:pt x="390625" y="162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2C345CC2-4870-0AFC-8F86-7166000E2B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84524" y="3907536"/>
              <a:ext cx="132121" cy="93006"/>
            </a:xfrm>
            <a:custGeom>
              <a:avLst/>
              <a:gdLst>
                <a:gd name="connsiteX0" fmla="*/ 252822 w 466107"/>
                <a:gd name="connsiteY0" fmla="*/ 1539 h 328114"/>
                <a:gd name="connsiteX1" fmla="*/ 451641 w 466107"/>
                <a:gd name="connsiteY1" fmla="*/ 122177 h 328114"/>
                <a:gd name="connsiteX2" fmla="*/ 391790 w 466107"/>
                <a:gd name="connsiteY2" fmla="*/ 297430 h 328114"/>
                <a:gd name="connsiteX3" fmla="*/ 8614 w 466107"/>
                <a:gd name="connsiteY3" fmla="*/ 243252 h 328114"/>
                <a:gd name="connsiteX4" fmla="*/ 45897 w 466107"/>
                <a:gd name="connsiteY4" fmla="*/ 97302 h 328114"/>
                <a:gd name="connsiteX5" fmla="*/ 252822 w 466107"/>
                <a:gd name="connsiteY5" fmla="*/ 1539 h 328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66107" h="328114">
                  <a:moveTo>
                    <a:pt x="252822" y="1539"/>
                  </a:moveTo>
                  <a:cubicBezTo>
                    <a:pt x="335429" y="-10494"/>
                    <a:pt x="418848" y="49794"/>
                    <a:pt x="451641" y="122177"/>
                  </a:cubicBezTo>
                  <a:cubicBezTo>
                    <a:pt x="479697" y="184273"/>
                    <a:pt x="470594" y="255285"/>
                    <a:pt x="391790" y="297430"/>
                  </a:cubicBezTo>
                  <a:cubicBezTo>
                    <a:pt x="301077" y="345935"/>
                    <a:pt x="55935" y="343254"/>
                    <a:pt x="8614" y="243252"/>
                  </a:cubicBezTo>
                  <a:cubicBezTo>
                    <a:pt x="-12895" y="197678"/>
                    <a:pt x="8240" y="136766"/>
                    <a:pt x="45897" y="97302"/>
                  </a:cubicBezTo>
                  <a:cubicBezTo>
                    <a:pt x="98704" y="42064"/>
                    <a:pt x="181872" y="11950"/>
                    <a:pt x="252822" y="153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40" name="Graphic 12">
              <a:extLst>
                <a:ext uri="{FF2B5EF4-FFF2-40B4-BE49-F238E27FC236}">
                  <a16:creationId xmlns:a16="http://schemas.microsoft.com/office/drawing/2014/main" id="{F0F0F80A-7147-3BFB-4B29-F9D3046C36C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42141" y="3272152"/>
              <a:ext cx="180625" cy="158824"/>
            </a:xfrm>
            <a:custGeom>
              <a:avLst/>
              <a:gdLst>
                <a:gd name="connsiteX0" fmla="*/ 63289 w 3341477"/>
                <a:gd name="connsiteY0" fmla="*/ 1933384 h 2938167"/>
                <a:gd name="connsiteX1" fmla="*/ 263314 w 3341477"/>
                <a:gd name="connsiteY1" fmla="*/ 514159 h 2938167"/>
                <a:gd name="connsiteX2" fmla="*/ 1098276 w 3341477"/>
                <a:gd name="connsiteY2" fmla="*/ 952 h 2938167"/>
                <a:gd name="connsiteX3" fmla="*/ 2654089 w 3341477"/>
                <a:gd name="connsiteY3" fmla="*/ 371284 h 2938167"/>
                <a:gd name="connsiteX4" fmla="*/ 3219398 w 3341477"/>
                <a:gd name="connsiteY4" fmla="*/ 2080926 h 2938167"/>
                <a:gd name="connsiteX5" fmla="*/ 2044489 w 3341477"/>
                <a:gd name="connsiteY5" fmla="*/ 2933509 h 2938167"/>
                <a:gd name="connsiteX6" fmla="*/ 453814 w 3341477"/>
                <a:gd name="connsiteY6" fmla="*/ 2495359 h 2938167"/>
                <a:gd name="connsiteX7" fmla="*/ 63289 w 3341477"/>
                <a:gd name="connsiteY7" fmla="*/ 1933384 h 29381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41477" h="2938167">
                  <a:moveTo>
                    <a:pt x="63289" y="1933384"/>
                  </a:moveTo>
                  <a:cubicBezTo>
                    <a:pt x="56717" y="1895856"/>
                    <a:pt x="-165311" y="914209"/>
                    <a:pt x="263314" y="514159"/>
                  </a:cubicBezTo>
                  <a:cubicBezTo>
                    <a:pt x="691939" y="114109"/>
                    <a:pt x="609262" y="11620"/>
                    <a:pt x="1098276" y="952"/>
                  </a:cubicBezTo>
                  <a:cubicBezTo>
                    <a:pt x="1587289" y="-9716"/>
                    <a:pt x="2320714" y="66484"/>
                    <a:pt x="2654089" y="371284"/>
                  </a:cubicBezTo>
                  <a:cubicBezTo>
                    <a:pt x="2987464" y="676084"/>
                    <a:pt x="3603732" y="1514094"/>
                    <a:pt x="3219398" y="2080926"/>
                  </a:cubicBezTo>
                  <a:cubicBezTo>
                    <a:pt x="2835064" y="2647759"/>
                    <a:pt x="2558839" y="2895409"/>
                    <a:pt x="2044489" y="2933509"/>
                  </a:cubicBezTo>
                  <a:cubicBezTo>
                    <a:pt x="1530139" y="2971609"/>
                    <a:pt x="701464" y="2771584"/>
                    <a:pt x="453814" y="2495359"/>
                  </a:cubicBezTo>
                  <a:cubicBezTo>
                    <a:pt x="206164" y="2219134"/>
                    <a:pt x="101389" y="2152459"/>
                    <a:pt x="63289" y="19333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1" name="Graphic 15">
              <a:extLst>
                <a:ext uri="{FF2B5EF4-FFF2-40B4-BE49-F238E27FC236}">
                  <a16:creationId xmlns:a16="http://schemas.microsoft.com/office/drawing/2014/main" id="{68D30FA8-9626-EEE7-E7D1-AAAC54401B3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02136" y="3379098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2" name="Graphic 15">
              <a:extLst>
                <a:ext uri="{FF2B5EF4-FFF2-40B4-BE49-F238E27FC236}">
                  <a16:creationId xmlns:a16="http://schemas.microsoft.com/office/drawing/2014/main" id="{ABEA6F8D-1716-D495-1FAE-2D189A8DC1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8005" y="3504095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EF68A1E3-B08D-4277-7FEF-F66F240F31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43727" y="3666564"/>
              <a:ext cx="173527" cy="138496"/>
            </a:xfrm>
            <a:custGeom>
              <a:avLst/>
              <a:gdLst>
                <a:gd name="connsiteX0" fmla="*/ 237392 w 789043"/>
                <a:gd name="connsiteY0" fmla="*/ 81 h 629754"/>
                <a:gd name="connsiteX1" fmla="*/ 758692 w 789043"/>
                <a:gd name="connsiteY1" fmla="*/ 233550 h 629754"/>
                <a:gd name="connsiteX2" fmla="*/ 650647 w 789043"/>
                <a:gd name="connsiteY2" fmla="*/ 335111 h 629754"/>
                <a:gd name="connsiteX3" fmla="*/ 315041 w 789043"/>
                <a:gd name="connsiteY3" fmla="*/ 584992 h 629754"/>
                <a:gd name="connsiteX4" fmla="*/ 192159 w 789043"/>
                <a:gd name="connsiteY4" fmla="*/ 625953 h 629754"/>
                <a:gd name="connsiteX5" fmla="*/ 124264 w 789043"/>
                <a:gd name="connsiteY5" fmla="*/ 552260 h 629754"/>
                <a:gd name="connsiteX6" fmla="*/ 1631 w 789043"/>
                <a:gd name="connsiteY6" fmla="*/ 133735 h 629754"/>
                <a:gd name="connsiteX7" fmla="*/ 35422 w 789043"/>
                <a:gd name="connsiteY7" fmla="*/ 14157 h 629754"/>
                <a:gd name="connsiteX8" fmla="*/ 113728 w 789043"/>
                <a:gd name="connsiteY8" fmla="*/ 378 h 629754"/>
                <a:gd name="connsiteX9" fmla="*/ 237392 w 789043"/>
                <a:gd name="connsiteY9" fmla="*/ 81 h 629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89043" h="629754">
                  <a:moveTo>
                    <a:pt x="237392" y="81"/>
                  </a:moveTo>
                  <a:cubicBezTo>
                    <a:pt x="474795" y="-992"/>
                    <a:pt x="907215" y="10463"/>
                    <a:pt x="758692" y="233550"/>
                  </a:cubicBezTo>
                  <a:cubicBezTo>
                    <a:pt x="731135" y="274948"/>
                    <a:pt x="690486" y="305435"/>
                    <a:pt x="650647" y="335111"/>
                  </a:cubicBezTo>
                  <a:cubicBezTo>
                    <a:pt x="538737" y="418405"/>
                    <a:pt x="426889" y="501698"/>
                    <a:pt x="315041" y="584992"/>
                  </a:cubicBezTo>
                  <a:cubicBezTo>
                    <a:pt x="278943" y="611863"/>
                    <a:pt x="234865" y="640167"/>
                    <a:pt x="192159" y="625953"/>
                  </a:cubicBezTo>
                  <a:cubicBezTo>
                    <a:pt x="159614" y="615105"/>
                    <a:pt x="139851" y="582810"/>
                    <a:pt x="124264" y="552260"/>
                  </a:cubicBezTo>
                  <a:cubicBezTo>
                    <a:pt x="57742" y="422021"/>
                    <a:pt x="15908" y="279250"/>
                    <a:pt x="1631" y="133735"/>
                  </a:cubicBezTo>
                  <a:cubicBezTo>
                    <a:pt x="-2671" y="90343"/>
                    <a:pt x="-676" y="38596"/>
                    <a:pt x="35422" y="14157"/>
                  </a:cubicBezTo>
                  <a:cubicBezTo>
                    <a:pt x="57804" y="-931"/>
                    <a:pt x="86795" y="-557"/>
                    <a:pt x="113728" y="378"/>
                  </a:cubicBezTo>
                  <a:cubicBezTo>
                    <a:pt x="138207" y="1243"/>
                    <a:pt x="182606" y="328"/>
                    <a:pt x="237392" y="8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82503CEE-7BEF-0B0F-108D-781D14A62781}"/>
              </a:ext>
            </a:extLst>
          </p:cNvPr>
          <p:cNvSpPr txBox="1"/>
          <p:nvPr/>
        </p:nvSpPr>
        <p:spPr>
          <a:xfrm>
            <a:off x="7047993" y="3833798"/>
            <a:ext cx="4840654" cy="43088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100"/>
              <a:t>Image Source: Microsoft 365 built-in stock image</a:t>
            </a:r>
            <a:endParaRPr lang="en-US" sz="1100" dirty="0"/>
          </a:p>
          <a:p>
            <a:pPr algn="l"/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38414301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42D98E1-37D2-4470-BF74-845E897954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3E58195-81EB-9A01-DC82-948D6A6C24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6049" y="650290"/>
            <a:ext cx="4382986" cy="4051293"/>
          </a:xfrm>
        </p:spPr>
        <p:txBody>
          <a:bodyPr anchor="t">
            <a:normAutofit/>
          </a:bodyPr>
          <a:lstStyle/>
          <a:p>
            <a:r>
              <a:rPr lang="en-US" dirty="0"/>
              <a:t>Opening Case</a:t>
            </a: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3ED2C98F-B668-4CD9-862F-6BF4AE5D27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1" y="0"/>
            <a:ext cx="3976378" cy="1273772"/>
          </a:xfrm>
          <a:custGeom>
            <a:avLst/>
            <a:gdLst>
              <a:gd name="connsiteX0" fmla="*/ 2025355 w 2438970"/>
              <a:gd name="connsiteY0" fmla="*/ 235 h 1341332"/>
              <a:gd name="connsiteX1" fmla="*/ 2381960 w 2438970"/>
              <a:gd name="connsiteY1" fmla="*/ 44517 h 1341332"/>
              <a:gd name="connsiteX2" fmla="*/ 2438970 w 2438970"/>
              <a:gd name="connsiteY2" fmla="*/ 58872 h 1341332"/>
              <a:gd name="connsiteX3" fmla="*/ 2438970 w 2438970"/>
              <a:gd name="connsiteY3" fmla="*/ 1341332 h 1341332"/>
              <a:gd name="connsiteX4" fmla="*/ 0 w 2438970"/>
              <a:gd name="connsiteY4" fmla="*/ 1341332 h 1341332"/>
              <a:gd name="connsiteX5" fmla="*/ 13333 w 2438970"/>
              <a:gd name="connsiteY5" fmla="*/ 1328018 h 1341332"/>
              <a:gd name="connsiteX6" fmla="*/ 936262 w 2438970"/>
              <a:gd name="connsiteY6" fmla="*/ 459947 h 1341332"/>
              <a:gd name="connsiteX7" fmla="*/ 1554028 w 2438970"/>
              <a:gd name="connsiteY7" fmla="*/ 71153 h 1341332"/>
              <a:gd name="connsiteX8" fmla="*/ 2025355 w 2438970"/>
              <a:gd name="connsiteY8" fmla="*/ 235 h 1341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38970" h="1341332">
                <a:moveTo>
                  <a:pt x="2025355" y="235"/>
                </a:moveTo>
                <a:cubicBezTo>
                  <a:pt x="2143847" y="2306"/>
                  <a:pt x="2262766" y="17993"/>
                  <a:pt x="2381960" y="44517"/>
                </a:cubicBezTo>
                <a:lnTo>
                  <a:pt x="2438970" y="58872"/>
                </a:lnTo>
                <a:lnTo>
                  <a:pt x="2438970" y="1341332"/>
                </a:lnTo>
                <a:lnTo>
                  <a:pt x="0" y="1341332"/>
                </a:lnTo>
                <a:lnTo>
                  <a:pt x="13333" y="1328018"/>
                </a:lnTo>
                <a:cubicBezTo>
                  <a:pt x="324723" y="1028950"/>
                  <a:pt x="645390" y="738459"/>
                  <a:pt x="936262" y="459947"/>
                </a:cubicBezTo>
                <a:cubicBezTo>
                  <a:pt x="1139660" y="265152"/>
                  <a:pt x="1345794" y="140817"/>
                  <a:pt x="1554028" y="71153"/>
                </a:cubicBezTo>
                <a:cubicBezTo>
                  <a:pt x="1710136" y="18918"/>
                  <a:pt x="1867365" y="-2526"/>
                  <a:pt x="2025355" y="235"/>
                </a:cubicBezTo>
                <a:close/>
              </a:path>
            </a:pathLst>
          </a:custGeom>
          <a:solidFill>
            <a:schemeClr val="accent6">
              <a:lumMod val="40000"/>
              <a:lumOff val="6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1B783FEF-6A1D-C96D-CA0D-56711B375E9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66700220"/>
              </p:ext>
            </p:extLst>
          </p:nvPr>
        </p:nvGraphicFramePr>
        <p:xfrm>
          <a:off x="341578" y="686164"/>
          <a:ext cx="6449246" cy="54877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685729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16A5129-9B31-5383-98E6-288586DB08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86980CBD-CD0A-EA35-6906-4617E38687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3082C1E-DF31-9C07-483D-99FE913C11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6049" y="650290"/>
            <a:ext cx="4382986" cy="4051293"/>
          </a:xfrm>
        </p:spPr>
        <p:txBody>
          <a:bodyPr anchor="t">
            <a:normAutofit/>
          </a:bodyPr>
          <a:lstStyle/>
          <a:p>
            <a:r>
              <a:rPr lang="en-US" dirty="0"/>
              <a:t>Opening Case</a:t>
            </a: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F4D1867E-4B77-D6A0-663D-EA7954D6A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1" y="0"/>
            <a:ext cx="3976378" cy="1273772"/>
          </a:xfrm>
          <a:custGeom>
            <a:avLst/>
            <a:gdLst>
              <a:gd name="connsiteX0" fmla="*/ 2025355 w 2438970"/>
              <a:gd name="connsiteY0" fmla="*/ 235 h 1341332"/>
              <a:gd name="connsiteX1" fmla="*/ 2381960 w 2438970"/>
              <a:gd name="connsiteY1" fmla="*/ 44517 h 1341332"/>
              <a:gd name="connsiteX2" fmla="*/ 2438970 w 2438970"/>
              <a:gd name="connsiteY2" fmla="*/ 58872 h 1341332"/>
              <a:gd name="connsiteX3" fmla="*/ 2438970 w 2438970"/>
              <a:gd name="connsiteY3" fmla="*/ 1341332 h 1341332"/>
              <a:gd name="connsiteX4" fmla="*/ 0 w 2438970"/>
              <a:gd name="connsiteY4" fmla="*/ 1341332 h 1341332"/>
              <a:gd name="connsiteX5" fmla="*/ 13333 w 2438970"/>
              <a:gd name="connsiteY5" fmla="*/ 1328018 h 1341332"/>
              <a:gd name="connsiteX6" fmla="*/ 936262 w 2438970"/>
              <a:gd name="connsiteY6" fmla="*/ 459947 h 1341332"/>
              <a:gd name="connsiteX7" fmla="*/ 1554028 w 2438970"/>
              <a:gd name="connsiteY7" fmla="*/ 71153 h 1341332"/>
              <a:gd name="connsiteX8" fmla="*/ 2025355 w 2438970"/>
              <a:gd name="connsiteY8" fmla="*/ 235 h 1341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38970" h="1341332">
                <a:moveTo>
                  <a:pt x="2025355" y="235"/>
                </a:moveTo>
                <a:cubicBezTo>
                  <a:pt x="2143847" y="2306"/>
                  <a:pt x="2262766" y="17993"/>
                  <a:pt x="2381960" y="44517"/>
                </a:cubicBezTo>
                <a:lnTo>
                  <a:pt x="2438970" y="58872"/>
                </a:lnTo>
                <a:lnTo>
                  <a:pt x="2438970" y="1341332"/>
                </a:lnTo>
                <a:lnTo>
                  <a:pt x="0" y="1341332"/>
                </a:lnTo>
                <a:lnTo>
                  <a:pt x="13333" y="1328018"/>
                </a:lnTo>
                <a:cubicBezTo>
                  <a:pt x="324723" y="1028950"/>
                  <a:pt x="645390" y="738459"/>
                  <a:pt x="936262" y="459947"/>
                </a:cubicBezTo>
                <a:cubicBezTo>
                  <a:pt x="1139660" y="265152"/>
                  <a:pt x="1345794" y="140817"/>
                  <a:pt x="1554028" y="71153"/>
                </a:cubicBezTo>
                <a:cubicBezTo>
                  <a:pt x="1710136" y="18918"/>
                  <a:pt x="1867365" y="-2526"/>
                  <a:pt x="2025355" y="235"/>
                </a:cubicBezTo>
                <a:close/>
              </a:path>
            </a:pathLst>
          </a:custGeom>
          <a:solidFill>
            <a:schemeClr val="accent6">
              <a:lumMod val="40000"/>
              <a:lumOff val="6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BA155246-FB18-08D3-B959-8B04B717409E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341578" y="686164"/>
          <a:ext cx="6449246" cy="54877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229673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42D98E1-37D2-4470-BF74-845E897954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DF3E251-CB62-BE6A-5EB3-63271C2167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95105" y="566226"/>
            <a:ext cx="4266544" cy="1461381"/>
          </a:xfrm>
        </p:spPr>
        <p:txBody>
          <a:bodyPr anchor="b">
            <a:normAutofit/>
          </a:bodyPr>
          <a:lstStyle/>
          <a:p>
            <a:r>
              <a:rPr lang="en-US" dirty="0"/>
              <a:t>Reflection Questions</a:t>
            </a:r>
          </a:p>
        </p:txBody>
      </p:sp>
      <p:grpSp>
        <p:nvGrpSpPr>
          <p:cNvPr id="11" name="Graphic 78">
            <a:extLst>
              <a:ext uri="{FF2B5EF4-FFF2-40B4-BE49-F238E27FC236}">
                <a16:creationId xmlns:a16="http://schemas.microsoft.com/office/drawing/2014/main" id="{91868ACA-CC8C-4FA4-8E32-6DB1C7DA9E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395105" y="3695859"/>
            <a:ext cx="972241" cy="45718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12" name="Graphic 78">
              <a:extLst>
                <a:ext uri="{FF2B5EF4-FFF2-40B4-BE49-F238E27FC236}">
                  <a16:creationId xmlns:a16="http://schemas.microsoft.com/office/drawing/2014/main" id="{7C343158-D3CD-4482-AAA0-375D2E6667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3" name="Graphic 78">
              <a:extLst>
                <a:ext uri="{FF2B5EF4-FFF2-40B4-BE49-F238E27FC236}">
                  <a16:creationId xmlns:a16="http://schemas.microsoft.com/office/drawing/2014/main" id="{12BFE3E3-92EC-47DC-8E6A-6E77132C2D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4" name="Graphic 78">
                <a:extLst>
                  <a:ext uri="{FF2B5EF4-FFF2-40B4-BE49-F238E27FC236}">
                    <a16:creationId xmlns:a16="http://schemas.microsoft.com/office/drawing/2014/main" id="{1F0F2188-9504-4EAD-A8A2-B1779FB86B5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5" name="Graphic 78">
                <a:extLst>
                  <a:ext uri="{FF2B5EF4-FFF2-40B4-BE49-F238E27FC236}">
                    <a16:creationId xmlns:a16="http://schemas.microsoft.com/office/drawing/2014/main" id="{14602C7D-08A5-44A5-B005-E79603849E8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6" name="Graphic 78">
                <a:extLst>
                  <a:ext uri="{FF2B5EF4-FFF2-40B4-BE49-F238E27FC236}">
                    <a16:creationId xmlns:a16="http://schemas.microsoft.com/office/drawing/2014/main" id="{099F2E62-E605-487B-AC3C-11052444D83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" name="Graphic 78">
                <a:extLst>
                  <a:ext uri="{FF2B5EF4-FFF2-40B4-BE49-F238E27FC236}">
                    <a16:creationId xmlns:a16="http://schemas.microsoft.com/office/drawing/2014/main" id="{02A21D38-C00D-4E35-8B0F-3E63C4B3767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B5B9450A-EDBC-7AB3-79B3-31ACD26C9B7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87990183"/>
              </p:ext>
            </p:extLst>
          </p:nvPr>
        </p:nvGraphicFramePr>
        <p:xfrm>
          <a:off x="525719" y="593834"/>
          <a:ext cx="6263662" cy="56221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311224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C0A472D-97A4-5228-72C1-4E9691C4F1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AACA13B-0A89-76E9-1191-C11E48F45C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F9B3829-E3F0-F1F1-71F9-7259F66AC7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95105" y="566226"/>
            <a:ext cx="4266544" cy="1461381"/>
          </a:xfrm>
        </p:spPr>
        <p:txBody>
          <a:bodyPr anchor="b">
            <a:normAutofit/>
          </a:bodyPr>
          <a:lstStyle/>
          <a:p>
            <a:r>
              <a:rPr lang="en-US" dirty="0"/>
              <a:t>Reflection Questions</a:t>
            </a:r>
          </a:p>
        </p:txBody>
      </p:sp>
      <p:grpSp>
        <p:nvGrpSpPr>
          <p:cNvPr id="11" name="Graphic 78">
            <a:extLst>
              <a:ext uri="{FF2B5EF4-FFF2-40B4-BE49-F238E27FC236}">
                <a16:creationId xmlns:a16="http://schemas.microsoft.com/office/drawing/2014/main" id="{13802CF8-DFD9-31FE-B5BA-57FA2BEDBE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7395105" y="3695859"/>
            <a:ext cx="972241" cy="45718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12" name="Graphic 78">
              <a:extLst>
                <a:ext uri="{FF2B5EF4-FFF2-40B4-BE49-F238E27FC236}">
                  <a16:creationId xmlns:a16="http://schemas.microsoft.com/office/drawing/2014/main" id="{81D7810C-8765-4861-F162-08B02990532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3" name="Graphic 78">
              <a:extLst>
                <a:ext uri="{FF2B5EF4-FFF2-40B4-BE49-F238E27FC236}">
                  <a16:creationId xmlns:a16="http://schemas.microsoft.com/office/drawing/2014/main" id="{59707EB3-81AF-C2C1-EC0F-4D105DD45F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4" name="Graphic 78">
                <a:extLst>
                  <a:ext uri="{FF2B5EF4-FFF2-40B4-BE49-F238E27FC236}">
                    <a16:creationId xmlns:a16="http://schemas.microsoft.com/office/drawing/2014/main" id="{E38C36F8-0AC6-E789-B764-B50C8464AF6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5" name="Graphic 78">
                <a:extLst>
                  <a:ext uri="{FF2B5EF4-FFF2-40B4-BE49-F238E27FC236}">
                    <a16:creationId xmlns:a16="http://schemas.microsoft.com/office/drawing/2014/main" id="{1C9ED1BC-5C66-206E-D568-AB510E4ED08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6" name="Graphic 78">
                <a:extLst>
                  <a:ext uri="{FF2B5EF4-FFF2-40B4-BE49-F238E27FC236}">
                    <a16:creationId xmlns:a16="http://schemas.microsoft.com/office/drawing/2014/main" id="{717CCB1E-723B-2C56-ECC1-85568D6E50E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" name="Graphic 78">
                <a:extLst>
                  <a:ext uri="{FF2B5EF4-FFF2-40B4-BE49-F238E27FC236}">
                    <a16:creationId xmlns:a16="http://schemas.microsoft.com/office/drawing/2014/main" id="{B685960F-EE9E-5268-8394-0DB6F4400FD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1D32A371-24A6-111E-9A7F-B5156331E253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525719" y="593834"/>
          <a:ext cx="6263662" cy="56221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438694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F420BC5C-C418-4843-B04B-6918968D09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799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4BFB00F-8CBC-E820-4228-A132E4CFDC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7871" y="976160"/>
            <a:ext cx="4767930" cy="1848734"/>
          </a:xfrm>
        </p:spPr>
        <p:txBody>
          <a:bodyPr>
            <a:normAutofit/>
          </a:bodyPr>
          <a:lstStyle/>
          <a:p>
            <a:r>
              <a:rPr lang="en-US" dirty="0"/>
              <a:t>What is Internal Environmental Scanning?</a:t>
            </a: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13E5F285-BD95-4989-B20B-7789901594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2" y="-21648"/>
            <a:ext cx="1839951" cy="1423657"/>
          </a:xfrm>
          <a:custGeom>
            <a:avLst/>
            <a:gdLst>
              <a:gd name="connsiteX0" fmla="*/ 0 w 2331138"/>
              <a:gd name="connsiteY0" fmla="*/ 0 h 3352676"/>
              <a:gd name="connsiteX1" fmla="*/ 2331138 w 2331138"/>
              <a:gd name="connsiteY1" fmla="*/ 0 h 3352676"/>
              <a:gd name="connsiteX2" fmla="*/ 2331138 w 2331138"/>
              <a:gd name="connsiteY2" fmla="*/ 3352676 h 3352676"/>
              <a:gd name="connsiteX3" fmla="*/ 2097210 w 2331138"/>
              <a:gd name="connsiteY3" fmla="*/ 3226228 h 3352676"/>
              <a:gd name="connsiteX4" fmla="*/ 214881 w 2331138"/>
              <a:gd name="connsiteY4" fmla="*/ 1176738 h 3352676"/>
              <a:gd name="connsiteX5" fmla="*/ 1129 w 2331138"/>
              <a:gd name="connsiteY5" fmla="*/ 67475 h 33526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331138" h="3352676">
                <a:moveTo>
                  <a:pt x="0" y="0"/>
                </a:moveTo>
                <a:lnTo>
                  <a:pt x="2331138" y="0"/>
                </a:lnTo>
                <a:lnTo>
                  <a:pt x="2331138" y="3352676"/>
                </a:lnTo>
                <a:lnTo>
                  <a:pt x="2097210" y="3226228"/>
                </a:lnTo>
                <a:cubicBezTo>
                  <a:pt x="1273150" y="2744079"/>
                  <a:pt x="560886" y="2027200"/>
                  <a:pt x="214881" y="1176738"/>
                </a:cubicBezTo>
                <a:cubicBezTo>
                  <a:pt x="72781" y="827511"/>
                  <a:pt x="14297" y="430630"/>
                  <a:pt x="1129" y="67475"/>
                </a:cubicBezTo>
                <a:close/>
              </a:path>
            </a:pathLst>
          </a:custGeom>
          <a:solidFill>
            <a:schemeClr val="accent3">
              <a:lumMod val="40000"/>
              <a:lumOff val="60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grpSp>
        <p:nvGrpSpPr>
          <p:cNvPr id="14" name="Graphic 78">
            <a:extLst>
              <a:ext uri="{FF2B5EF4-FFF2-40B4-BE49-F238E27FC236}">
                <a16:creationId xmlns:a16="http://schemas.microsoft.com/office/drawing/2014/main" id="{6C02F4BE-6538-4CAD-B506-5FEB41D378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74415" y="3039261"/>
            <a:ext cx="1020166" cy="45718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15" name="Graphic 78">
              <a:extLst>
                <a:ext uri="{FF2B5EF4-FFF2-40B4-BE49-F238E27FC236}">
                  <a16:creationId xmlns:a16="http://schemas.microsoft.com/office/drawing/2014/main" id="{3937246C-D7B5-4CC9-B979-0999DFD5BF0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6" name="Graphic 78">
              <a:extLst>
                <a:ext uri="{FF2B5EF4-FFF2-40B4-BE49-F238E27FC236}">
                  <a16:creationId xmlns:a16="http://schemas.microsoft.com/office/drawing/2014/main" id="{559392DF-C926-44F7-920D-C232D60C05F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7" name="Graphic 78">
                <a:extLst>
                  <a:ext uri="{FF2B5EF4-FFF2-40B4-BE49-F238E27FC236}">
                    <a16:creationId xmlns:a16="http://schemas.microsoft.com/office/drawing/2014/main" id="{437FE2E3-579D-4AA7-8775-C78D1D5631D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Graphic 78">
                <a:extLst>
                  <a:ext uri="{FF2B5EF4-FFF2-40B4-BE49-F238E27FC236}">
                    <a16:creationId xmlns:a16="http://schemas.microsoft.com/office/drawing/2014/main" id="{A6A05323-CAFA-4D34-83D6-3B23B020853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9" name="Graphic 78">
                <a:extLst>
                  <a:ext uri="{FF2B5EF4-FFF2-40B4-BE49-F238E27FC236}">
                    <a16:creationId xmlns:a16="http://schemas.microsoft.com/office/drawing/2014/main" id="{D49C45E0-CA07-4FD4-9097-BF313F498AE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0" name="Graphic 78">
                <a:extLst>
                  <a:ext uri="{FF2B5EF4-FFF2-40B4-BE49-F238E27FC236}">
                    <a16:creationId xmlns:a16="http://schemas.microsoft.com/office/drawing/2014/main" id="{1EC741B7-EEE8-43D3-9F8E-C2B4DD1965B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E3CE42-EB69-25D7-06CE-04EA077181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6616" y="3079845"/>
            <a:ext cx="5852812" cy="301697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342900" indent="-342900">
              <a:buChar char="•"/>
            </a:pPr>
            <a:r>
              <a:rPr lang="en-US" sz="2400" dirty="0"/>
              <a:t>It is the process of taking a closer look at everything inside a firm so as to understand its strengths and weaknesses.</a:t>
            </a:r>
          </a:p>
        </p:txBody>
      </p:sp>
      <p:pic>
        <p:nvPicPr>
          <p:cNvPr id="7" name="Graphic 6" descr="Binoculars">
            <a:extLst>
              <a:ext uri="{FF2B5EF4-FFF2-40B4-BE49-F238E27FC236}">
                <a16:creationId xmlns:a16="http://schemas.microsoft.com/office/drawing/2014/main" id="{9F44BF1E-F952-98CD-F271-C00FD1A26C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980742" y="565167"/>
            <a:ext cx="5654663" cy="5654663"/>
          </a:xfrm>
          <a:prstGeom prst="rect">
            <a:avLst/>
          </a:prstGeom>
        </p:spPr>
      </p:pic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6B6061A8-D267-4967-AF47-C3CC451385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899042" y="5602884"/>
            <a:ext cx="4292956" cy="1255116"/>
          </a:xfrm>
          <a:custGeom>
            <a:avLst/>
            <a:gdLst>
              <a:gd name="connsiteX0" fmla="*/ 0 w 4238069"/>
              <a:gd name="connsiteY0" fmla="*/ 0 h 1903025"/>
              <a:gd name="connsiteX1" fmla="*/ 113310 w 4238069"/>
              <a:gd name="connsiteY1" fmla="*/ 8960 h 1903025"/>
              <a:gd name="connsiteX2" fmla="*/ 291503 w 4238069"/>
              <a:gd name="connsiteY2" fmla="*/ 37000 h 1903025"/>
              <a:gd name="connsiteX3" fmla="*/ 3082930 w 4238069"/>
              <a:gd name="connsiteY3" fmla="*/ 1104916 h 1903025"/>
              <a:gd name="connsiteX4" fmla="*/ 3881548 w 4238069"/>
              <a:gd name="connsiteY4" fmla="*/ 1668276 h 1903025"/>
              <a:gd name="connsiteX5" fmla="*/ 4238069 w 4238069"/>
              <a:gd name="connsiteY5" fmla="*/ 1903025 h 1903025"/>
              <a:gd name="connsiteX6" fmla="*/ 0 w 4238069"/>
              <a:gd name="connsiteY6" fmla="*/ 1903025 h 1903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238069" h="1903025">
                <a:moveTo>
                  <a:pt x="0" y="0"/>
                </a:moveTo>
                <a:lnTo>
                  <a:pt x="113310" y="8960"/>
                </a:lnTo>
                <a:cubicBezTo>
                  <a:pt x="173365" y="16155"/>
                  <a:pt x="232870" y="25632"/>
                  <a:pt x="291503" y="37000"/>
                </a:cubicBezTo>
                <a:cubicBezTo>
                  <a:pt x="1250780" y="222537"/>
                  <a:pt x="2264787" y="499636"/>
                  <a:pt x="3082930" y="1104916"/>
                </a:cubicBezTo>
                <a:cubicBezTo>
                  <a:pt x="3348371" y="1301283"/>
                  <a:pt x="3614239" y="1488349"/>
                  <a:pt x="3881548" y="1668276"/>
                </a:cubicBezTo>
                <a:lnTo>
                  <a:pt x="4238069" y="1903025"/>
                </a:lnTo>
                <a:lnTo>
                  <a:pt x="0" y="1903025"/>
                </a:lnTo>
                <a:close/>
              </a:path>
            </a:pathLst>
          </a:cu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12DB770A-658D-4212-9BF2-236070D5D7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8891063" y="5736410"/>
            <a:ext cx="886141" cy="802496"/>
            <a:chOff x="10948005" y="3272152"/>
            <a:chExt cx="868640" cy="786648"/>
          </a:xfrm>
          <a:solidFill>
            <a:schemeClr val="accent6"/>
          </a:solidFill>
        </p:grpSpPr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A9B99195-76A3-4B90-8F45-BAEF05699C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94317" y="3944888"/>
              <a:ext cx="128449" cy="113912"/>
            </a:xfrm>
            <a:custGeom>
              <a:avLst/>
              <a:gdLst>
                <a:gd name="connsiteX0" fmla="*/ 237621 w 453152"/>
                <a:gd name="connsiteY0" fmla="*/ 965 h 401867"/>
                <a:gd name="connsiteX1" fmla="*/ 370246 w 453152"/>
                <a:gd name="connsiteY1" fmla="*/ 23666 h 401867"/>
                <a:gd name="connsiteX2" fmla="*/ 437392 w 453152"/>
                <a:gd name="connsiteY2" fmla="*/ 198545 h 401867"/>
                <a:gd name="connsiteX3" fmla="*/ 67745 w 453152"/>
                <a:gd name="connsiteY3" fmla="*/ 392003 h 401867"/>
                <a:gd name="connsiteX4" fmla="*/ 911 w 453152"/>
                <a:gd name="connsiteY4" fmla="*/ 254095 h 401867"/>
                <a:gd name="connsiteX5" fmla="*/ 115564 w 453152"/>
                <a:gd name="connsiteY5" fmla="*/ 51160 h 401867"/>
                <a:gd name="connsiteX6" fmla="*/ 237621 w 453152"/>
                <a:gd name="connsiteY6" fmla="*/ 965 h 4018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3152" h="401867">
                  <a:moveTo>
                    <a:pt x="237621" y="965"/>
                  </a:moveTo>
                  <a:cubicBezTo>
                    <a:pt x="283632" y="-2971"/>
                    <a:pt x="331405" y="5243"/>
                    <a:pt x="370246" y="23666"/>
                  </a:cubicBezTo>
                  <a:cubicBezTo>
                    <a:pt x="436830" y="55275"/>
                    <a:pt x="477168" y="116810"/>
                    <a:pt x="437392" y="198545"/>
                  </a:cubicBezTo>
                  <a:cubicBezTo>
                    <a:pt x="391568" y="292624"/>
                    <a:pt x="176850" y="441630"/>
                    <a:pt x="67745" y="392003"/>
                  </a:cubicBezTo>
                  <a:cubicBezTo>
                    <a:pt x="18056" y="369372"/>
                    <a:pt x="-5012" y="308398"/>
                    <a:pt x="911" y="254095"/>
                  </a:cubicBezTo>
                  <a:cubicBezTo>
                    <a:pt x="9203" y="178033"/>
                    <a:pt x="61012" y="103094"/>
                    <a:pt x="115564" y="51160"/>
                  </a:cubicBezTo>
                  <a:cubicBezTo>
                    <a:pt x="147361" y="20985"/>
                    <a:pt x="191610" y="4900"/>
                    <a:pt x="237621" y="96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F1029419-581A-4B40-B3E3-BD5931F996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53045" y="3808430"/>
              <a:ext cx="144912" cy="193414"/>
            </a:xfrm>
            <a:custGeom>
              <a:avLst/>
              <a:gdLst>
                <a:gd name="connsiteX0" fmla="*/ 390625 w 511232"/>
                <a:gd name="connsiteY0" fmla="*/ 1621 h 682341"/>
                <a:gd name="connsiteX1" fmla="*/ 508142 w 511232"/>
                <a:gd name="connsiteY1" fmla="*/ 64038 h 682341"/>
                <a:gd name="connsiteX2" fmla="*/ 508453 w 511232"/>
                <a:gd name="connsiteY2" fmla="*/ 121832 h 682341"/>
                <a:gd name="connsiteX3" fmla="*/ 316492 w 511232"/>
                <a:gd name="connsiteY3" fmla="*/ 567602 h 682341"/>
                <a:gd name="connsiteX4" fmla="*/ 80265 w 511232"/>
                <a:gd name="connsiteY4" fmla="*/ 640359 h 682341"/>
                <a:gd name="connsiteX5" fmla="*/ 13306 w 511232"/>
                <a:gd name="connsiteY5" fmla="*/ 274828 h 682341"/>
                <a:gd name="connsiteX6" fmla="*/ 140989 w 511232"/>
                <a:gd name="connsiteY6" fmla="*/ 107181 h 682341"/>
                <a:gd name="connsiteX7" fmla="*/ 390625 w 511232"/>
                <a:gd name="connsiteY7" fmla="*/ 1621 h 682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11232" h="682341">
                  <a:moveTo>
                    <a:pt x="390625" y="1621"/>
                  </a:moveTo>
                  <a:cubicBezTo>
                    <a:pt x="446543" y="-5212"/>
                    <a:pt x="493343" y="8441"/>
                    <a:pt x="508142" y="64038"/>
                  </a:cubicBezTo>
                  <a:cubicBezTo>
                    <a:pt x="513192" y="82866"/>
                    <a:pt x="511134" y="102754"/>
                    <a:pt x="508453" y="121832"/>
                  </a:cubicBezTo>
                  <a:cubicBezTo>
                    <a:pt x="485324" y="287796"/>
                    <a:pt x="417242" y="443971"/>
                    <a:pt x="316492" y="567602"/>
                  </a:cubicBezTo>
                  <a:cubicBezTo>
                    <a:pt x="253024" y="645534"/>
                    <a:pt x="165055" y="737743"/>
                    <a:pt x="80265" y="640359"/>
                  </a:cubicBezTo>
                  <a:cubicBezTo>
                    <a:pt x="5014" y="553948"/>
                    <a:pt x="-17368" y="383621"/>
                    <a:pt x="13306" y="274828"/>
                  </a:cubicBezTo>
                  <a:cubicBezTo>
                    <a:pt x="33443" y="203318"/>
                    <a:pt x="83382" y="146521"/>
                    <a:pt x="140989" y="107181"/>
                  </a:cubicBezTo>
                  <a:cubicBezTo>
                    <a:pt x="178904" y="81308"/>
                    <a:pt x="297428" y="13010"/>
                    <a:pt x="390625" y="162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8F181C6-C3A7-463D-B837-E6FB1B0801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84524" y="3907536"/>
              <a:ext cx="132121" cy="93006"/>
            </a:xfrm>
            <a:custGeom>
              <a:avLst/>
              <a:gdLst>
                <a:gd name="connsiteX0" fmla="*/ 252822 w 466107"/>
                <a:gd name="connsiteY0" fmla="*/ 1539 h 328114"/>
                <a:gd name="connsiteX1" fmla="*/ 451641 w 466107"/>
                <a:gd name="connsiteY1" fmla="*/ 122177 h 328114"/>
                <a:gd name="connsiteX2" fmla="*/ 391790 w 466107"/>
                <a:gd name="connsiteY2" fmla="*/ 297430 h 328114"/>
                <a:gd name="connsiteX3" fmla="*/ 8614 w 466107"/>
                <a:gd name="connsiteY3" fmla="*/ 243252 h 328114"/>
                <a:gd name="connsiteX4" fmla="*/ 45897 w 466107"/>
                <a:gd name="connsiteY4" fmla="*/ 97302 h 328114"/>
                <a:gd name="connsiteX5" fmla="*/ 252822 w 466107"/>
                <a:gd name="connsiteY5" fmla="*/ 1539 h 328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66107" h="328114">
                  <a:moveTo>
                    <a:pt x="252822" y="1539"/>
                  </a:moveTo>
                  <a:cubicBezTo>
                    <a:pt x="335429" y="-10494"/>
                    <a:pt x="418848" y="49794"/>
                    <a:pt x="451641" y="122177"/>
                  </a:cubicBezTo>
                  <a:cubicBezTo>
                    <a:pt x="479697" y="184273"/>
                    <a:pt x="470594" y="255285"/>
                    <a:pt x="391790" y="297430"/>
                  </a:cubicBezTo>
                  <a:cubicBezTo>
                    <a:pt x="301077" y="345935"/>
                    <a:pt x="55935" y="343254"/>
                    <a:pt x="8614" y="243252"/>
                  </a:cubicBezTo>
                  <a:cubicBezTo>
                    <a:pt x="-12895" y="197678"/>
                    <a:pt x="8240" y="136766"/>
                    <a:pt x="45897" y="97302"/>
                  </a:cubicBezTo>
                  <a:cubicBezTo>
                    <a:pt x="98704" y="42064"/>
                    <a:pt x="181872" y="11950"/>
                    <a:pt x="252822" y="153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8" name="Graphic 12">
              <a:extLst>
                <a:ext uri="{FF2B5EF4-FFF2-40B4-BE49-F238E27FC236}">
                  <a16:creationId xmlns:a16="http://schemas.microsoft.com/office/drawing/2014/main" id="{FB6F6AFA-67F5-4D3A-839B-6B3980B6FC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42141" y="3272152"/>
              <a:ext cx="180625" cy="158824"/>
            </a:xfrm>
            <a:custGeom>
              <a:avLst/>
              <a:gdLst>
                <a:gd name="connsiteX0" fmla="*/ 63289 w 3341477"/>
                <a:gd name="connsiteY0" fmla="*/ 1933384 h 2938167"/>
                <a:gd name="connsiteX1" fmla="*/ 263314 w 3341477"/>
                <a:gd name="connsiteY1" fmla="*/ 514159 h 2938167"/>
                <a:gd name="connsiteX2" fmla="*/ 1098276 w 3341477"/>
                <a:gd name="connsiteY2" fmla="*/ 952 h 2938167"/>
                <a:gd name="connsiteX3" fmla="*/ 2654089 w 3341477"/>
                <a:gd name="connsiteY3" fmla="*/ 371284 h 2938167"/>
                <a:gd name="connsiteX4" fmla="*/ 3219398 w 3341477"/>
                <a:gd name="connsiteY4" fmla="*/ 2080926 h 2938167"/>
                <a:gd name="connsiteX5" fmla="*/ 2044489 w 3341477"/>
                <a:gd name="connsiteY5" fmla="*/ 2933509 h 2938167"/>
                <a:gd name="connsiteX6" fmla="*/ 453814 w 3341477"/>
                <a:gd name="connsiteY6" fmla="*/ 2495359 h 2938167"/>
                <a:gd name="connsiteX7" fmla="*/ 63289 w 3341477"/>
                <a:gd name="connsiteY7" fmla="*/ 1933384 h 29381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41477" h="2938167">
                  <a:moveTo>
                    <a:pt x="63289" y="1933384"/>
                  </a:moveTo>
                  <a:cubicBezTo>
                    <a:pt x="56717" y="1895856"/>
                    <a:pt x="-165311" y="914209"/>
                    <a:pt x="263314" y="514159"/>
                  </a:cubicBezTo>
                  <a:cubicBezTo>
                    <a:pt x="691939" y="114109"/>
                    <a:pt x="609262" y="11620"/>
                    <a:pt x="1098276" y="952"/>
                  </a:cubicBezTo>
                  <a:cubicBezTo>
                    <a:pt x="1587289" y="-9716"/>
                    <a:pt x="2320714" y="66484"/>
                    <a:pt x="2654089" y="371284"/>
                  </a:cubicBezTo>
                  <a:cubicBezTo>
                    <a:pt x="2987464" y="676084"/>
                    <a:pt x="3603732" y="1514094"/>
                    <a:pt x="3219398" y="2080926"/>
                  </a:cubicBezTo>
                  <a:cubicBezTo>
                    <a:pt x="2835064" y="2647759"/>
                    <a:pt x="2558839" y="2895409"/>
                    <a:pt x="2044489" y="2933509"/>
                  </a:cubicBezTo>
                  <a:cubicBezTo>
                    <a:pt x="1530139" y="2971609"/>
                    <a:pt x="701464" y="2771584"/>
                    <a:pt x="453814" y="2495359"/>
                  </a:cubicBezTo>
                  <a:cubicBezTo>
                    <a:pt x="206164" y="2219134"/>
                    <a:pt x="101389" y="2152459"/>
                    <a:pt x="63289" y="19333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Graphic 15">
              <a:extLst>
                <a:ext uri="{FF2B5EF4-FFF2-40B4-BE49-F238E27FC236}">
                  <a16:creationId xmlns:a16="http://schemas.microsoft.com/office/drawing/2014/main" id="{E9F49015-3756-46EC-AF1A-2F33219CB1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02136" y="3379098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Graphic 15">
              <a:extLst>
                <a:ext uri="{FF2B5EF4-FFF2-40B4-BE49-F238E27FC236}">
                  <a16:creationId xmlns:a16="http://schemas.microsoft.com/office/drawing/2014/main" id="{44C1E606-364B-4793-83A8-61AC96EDBE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8005" y="3504095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4D62BB33-881E-4E43-A746-75C1E7C322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43727" y="3666564"/>
              <a:ext cx="173527" cy="138496"/>
            </a:xfrm>
            <a:custGeom>
              <a:avLst/>
              <a:gdLst>
                <a:gd name="connsiteX0" fmla="*/ 237392 w 789043"/>
                <a:gd name="connsiteY0" fmla="*/ 81 h 629754"/>
                <a:gd name="connsiteX1" fmla="*/ 758692 w 789043"/>
                <a:gd name="connsiteY1" fmla="*/ 233550 h 629754"/>
                <a:gd name="connsiteX2" fmla="*/ 650647 w 789043"/>
                <a:gd name="connsiteY2" fmla="*/ 335111 h 629754"/>
                <a:gd name="connsiteX3" fmla="*/ 315041 w 789043"/>
                <a:gd name="connsiteY3" fmla="*/ 584992 h 629754"/>
                <a:gd name="connsiteX4" fmla="*/ 192159 w 789043"/>
                <a:gd name="connsiteY4" fmla="*/ 625953 h 629754"/>
                <a:gd name="connsiteX5" fmla="*/ 124264 w 789043"/>
                <a:gd name="connsiteY5" fmla="*/ 552260 h 629754"/>
                <a:gd name="connsiteX6" fmla="*/ 1631 w 789043"/>
                <a:gd name="connsiteY6" fmla="*/ 133735 h 629754"/>
                <a:gd name="connsiteX7" fmla="*/ 35422 w 789043"/>
                <a:gd name="connsiteY7" fmla="*/ 14157 h 629754"/>
                <a:gd name="connsiteX8" fmla="*/ 113728 w 789043"/>
                <a:gd name="connsiteY8" fmla="*/ 378 h 629754"/>
                <a:gd name="connsiteX9" fmla="*/ 237392 w 789043"/>
                <a:gd name="connsiteY9" fmla="*/ 81 h 629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89043" h="629754">
                  <a:moveTo>
                    <a:pt x="237392" y="81"/>
                  </a:moveTo>
                  <a:cubicBezTo>
                    <a:pt x="474795" y="-992"/>
                    <a:pt x="907215" y="10463"/>
                    <a:pt x="758692" y="233550"/>
                  </a:cubicBezTo>
                  <a:cubicBezTo>
                    <a:pt x="731135" y="274948"/>
                    <a:pt x="690486" y="305435"/>
                    <a:pt x="650647" y="335111"/>
                  </a:cubicBezTo>
                  <a:cubicBezTo>
                    <a:pt x="538737" y="418405"/>
                    <a:pt x="426889" y="501698"/>
                    <a:pt x="315041" y="584992"/>
                  </a:cubicBezTo>
                  <a:cubicBezTo>
                    <a:pt x="278943" y="611863"/>
                    <a:pt x="234865" y="640167"/>
                    <a:pt x="192159" y="625953"/>
                  </a:cubicBezTo>
                  <a:cubicBezTo>
                    <a:pt x="159614" y="615105"/>
                    <a:pt x="139851" y="582810"/>
                    <a:pt x="124264" y="552260"/>
                  </a:cubicBezTo>
                  <a:cubicBezTo>
                    <a:pt x="57742" y="422021"/>
                    <a:pt x="15908" y="279250"/>
                    <a:pt x="1631" y="133735"/>
                  </a:cubicBezTo>
                  <a:cubicBezTo>
                    <a:pt x="-2671" y="90343"/>
                    <a:pt x="-676" y="38596"/>
                    <a:pt x="35422" y="14157"/>
                  </a:cubicBezTo>
                  <a:cubicBezTo>
                    <a:pt x="57804" y="-931"/>
                    <a:pt x="86795" y="-557"/>
                    <a:pt x="113728" y="378"/>
                  </a:cubicBezTo>
                  <a:cubicBezTo>
                    <a:pt x="138207" y="1243"/>
                    <a:pt x="182606" y="328"/>
                    <a:pt x="237392" y="8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25080696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F9C493A-9F03-49B4-B3FB-19CE5AC115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7A4490C-12A4-DF87-F984-BC61CD6887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5717" y="787068"/>
            <a:ext cx="5566263" cy="1455091"/>
          </a:xfrm>
        </p:spPr>
        <p:txBody>
          <a:bodyPr>
            <a:normAutofit/>
          </a:bodyPr>
          <a:lstStyle/>
          <a:p>
            <a:r>
              <a:rPr lang="en-US" dirty="0"/>
              <a:t>Aspects of Internal Environment</a:t>
            </a: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90A46C7D-C1BB-49B8-8D37-39742820E9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15182" y="-615181"/>
            <a:ext cx="1085312" cy="2315675"/>
          </a:xfrm>
          <a:custGeom>
            <a:avLst/>
            <a:gdLst>
              <a:gd name="connsiteX0" fmla="*/ 0 w 1085312"/>
              <a:gd name="connsiteY0" fmla="*/ 2315675 h 2315675"/>
              <a:gd name="connsiteX1" fmla="*/ 0 w 1085312"/>
              <a:gd name="connsiteY1" fmla="*/ 0 h 2315675"/>
              <a:gd name="connsiteX2" fmla="*/ 53089 w 1085312"/>
              <a:gd name="connsiteY2" fmla="*/ 4542 h 2315675"/>
              <a:gd name="connsiteX3" fmla="*/ 790077 w 1085312"/>
              <a:gd name="connsiteY3" fmla="*/ 872756 h 2315675"/>
              <a:gd name="connsiteX4" fmla="*/ 1085252 w 1085312"/>
              <a:gd name="connsiteY4" fmla="*/ 1943649 h 2315675"/>
              <a:gd name="connsiteX5" fmla="*/ 1064832 w 1085312"/>
              <a:gd name="connsiteY5" fmla="*/ 2198094 h 2315675"/>
              <a:gd name="connsiteX6" fmla="*/ 1043734 w 1085312"/>
              <a:gd name="connsiteY6" fmla="*/ 2315675 h 2315675"/>
              <a:gd name="connsiteX7" fmla="*/ 0 w 1085312"/>
              <a:gd name="connsiteY7" fmla="*/ 2315675 h 2315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85312" h="2315675">
                <a:moveTo>
                  <a:pt x="0" y="2315675"/>
                </a:moveTo>
                <a:lnTo>
                  <a:pt x="0" y="0"/>
                </a:lnTo>
                <a:lnTo>
                  <a:pt x="53089" y="4542"/>
                </a:lnTo>
                <a:cubicBezTo>
                  <a:pt x="405263" y="73503"/>
                  <a:pt x="612623" y="486635"/>
                  <a:pt x="790077" y="872756"/>
                </a:cubicBezTo>
                <a:cubicBezTo>
                  <a:pt x="937425" y="1193596"/>
                  <a:pt x="1088787" y="1533232"/>
                  <a:pt x="1085252" y="1943649"/>
                </a:cubicBezTo>
                <a:cubicBezTo>
                  <a:pt x="1084528" y="2029058"/>
                  <a:pt x="1077341" y="2113833"/>
                  <a:pt x="1064832" y="2198094"/>
                </a:cubicBezTo>
                <a:lnTo>
                  <a:pt x="1043734" y="2315675"/>
                </a:lnTo>
                <a:lnTo>
                  <a:pt x="0" y="2315675"/>
                </a:lnTo>
                <a:close/>
              </a:path>
            </a:pathLst>
          </a:custGeom>
          <a:solidFill>
            <a:schemeClr val="accent5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pSp>
        <p:nvGrpSpPr>
          <p:cNvPr id="13" name="Graphic 78">
            <a:extLst>
              <a:ext uri="{FF2B5EF4-FFF2-40B4-BE49-F238E27FC236}">
                <a16:creationId xmlns:a16="http://schemas.microsoft.com/office/drawing/2014/main" id="{61BBAB6F-65E6-4E2B-B363-6AB27C84E0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25717" y="2585111"/>
            <a:ext cx="972241" cy="45718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14" name="Graphic 78">
              <a:extLst>
                <a:ext uri="{FF2B5EF4-FFF2-40B4-BE49-F238E27FC236}">
                  <a16:creationId xmlns:a16="http://schemas.microsoft.com/office/drawing/2014/main" id="{6DA3BBB2-E620-4C13-98C9-FE1EF7D2ED1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5" name="Graphic 78">
              <a:extLst>
                <a:ext uri="{FF2B5EF4-FFF2-40B4-BE49-F238E27FC236}">
                  <a16:creationId xmlns:a16="http://schemas.microsoft.com/office/drawing/2014/main" id="{ADC9AB5D-88A1-4FA9-B467-E8EF8FFE5B5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6" name="Graphic 78">
                <a:extLst>
                  <a:ext uri="{FF2B5EF4-FFF2-40B4-BE49-F238E27FC236}">
                    <a16:creationId xmlns:a16="http://schemas.microsoft.com/office/drawing/2014/main" id="{0867B8E5-4535-4743-8235-6612FEA410C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" name="Graphic 78">
                <a:extLst>
                  <a:ext uri="{FF2B5EF4-FFF2-40B4-BE49-F238E27FC236}">
                    <a16:creationId xmlns:a16="http://schemas.microsoft.com/office/drawing/2014/main" id="{BE48FEA7-5915-4751-8090-63F3094324A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Graphic 78">
                <a:extLst>
                  <a:ext uri="{FF2B5EF4-FFF2-40B4-BE49-F238E27FC236}">
                    <a16:creationId xmlns:a16="http://schemas.microsoft.com/office/drawing/2014/main" id="{32B378CE-44FD-4120-B9ED-7828D4EE9AE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9" name="Graphic 78">
                <a:extLst>
                  <a:ext uri="{FF2B5EF4-FFF2-40B4-BE49-F238E27FC236}">
                    <a16:creationId xmlns:a16="http://schemas.microsoft.com/office/drawing/2014/main" id="{40FA43D3-D34B-4BC7-80D0-F3E75A222AC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7811DD-5719-7407-4987-4C6138BBF2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5717" y="2796427"/>
            <a:ext cx="5566263" cy="3274503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100000"/>
              </a:lnSpc>
            </a:pPr>
            <a:r>
              <a:rPr lang="en-US" dirty="0"/>
              <a:t> </a:t>
            </a:r>
            <a:endParaRPr lang="en-US"/>
          </a:p>
          <a:p>
            <a:pPr>
              <a:lnSpc>
                <a:spcPct val="100000"/>
              </a:lnSpc>
            </a:pPr>
            <a:r>
              <a:rPr lang="en-US" dirty="0"/>
              <a:t>• </a:t>
            </a:r>
            <a:r>
              <a:rPr lang="en-US" b="1" dirty="0"/>
              <a:t>Resources</a:t>
            </a:r>
            <a:r>
              <a:rPr lang="en-US" dirty="0"/>
              <a:t>: Tangible (financial, physical) and intangible (brand, intellectual property) </a:t>
            </a:r>
            <a:endParaRPr lang="en-US"/>
          </a:p>
          <a:p>
            <a:pPr>
              <a:lnSpc>
                <a:spcPct val="100000"/>
              </a:lnSpc>
            </a:pPr>
            <a:endParaRPr lang="en-US" dirty="0"/>
          </a:p>
          <a:p>
            <a:pPr>
              <a:lnSpc>
                <a:spcPct val="100000"/>
              </a:lnSpc>
            </a:pPr>
            <a:r>
              <a:rPr lang="en-US" dirty="0"/>
              <a:t>•  </a:t>
            </a:r>
            <a:r>
              <a:rPr lang="en-US" b="1" dirty="0"/>
              <a:t>Culture</a:t>
            </a:r>
            <a:r>
              <a:rPr lang="en-US" dirty="0"/>
              <a:t>: Values, norms, beliefs, and behaviors that shape decision-making </a:t>
            </a:r>
          </a:p>
          <a:p>
            <a:pPr>
              <a:lnSpc>
                <a:spcPct val="100000"/>
              </a:lnSpc>
            </a:pP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F0C013B-8C28-BEA7-752B-4631172765A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7657" r="23987" b="-4"/>
          <a:stretch/>
        </p:blipFill>
        <p:spPr>
          <a:xfrm>
            <a:off x="6531789" y="10"/>
            <a:ext cx="5660211" cy="4160099"/>
          </a:xfrm>
          <a:prstGeom prst="rect">
            <a:avLst/>
          </a:prstGeom>
        </p:spPr>
      </p:pic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55820E42-2F9D-41EF-B67F-522A133B33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753030" y="5516668"/>
            <a:ext cx="2438970" cy="1341332"/>
          </a:xfrm>
          <a:custGeom>
            <a:avLst/>
            <a:gdLst>
              <a:gd name="connsiteX0" fmla="*/ 2025355 w 2438970"/>
              <a:gd name="connsiteY0" fmla="*/ 235 h 1341332"/>
              <a:gd name="connsiteX1" fmla="*/ 2381960 w 2438970"/>
              <a:gd name="connsiteY1" fmla="*/ 44517 h 1341332"/>
              <a:gd name="connsiteX2" fmla="*/ 2438970 w 2438970"/>
              <a:gd name="connsiteY2" fmla="*/ 58872 h 1341332"/>
              <a:gd name="connsiteX3" fmla="*/ 2438970 w 2438970"/>
              <a:gd name="connsiteY3" fmla="*/ 1341332 h 1341332"/>
              <a:gd name="connsiteX4" fmla="*/ 0 w 2438970"/>
              <a:gd name="connsiteY4" fmla="*/ 1341332 h 1341332"/>
              <a:gd name="connsiteX5" fmla="*/ 13333 w 2438970"/>
              <a:gd name="connsiteY5" fmla="*/ 1328018 h 1341332"/>
              <a:gd name="connsiteX6" fmla="*/ 936262 w 2438970"/>
              <a:gd name="connsiteY6" fmla="*/ 459947 h 1341332"/>
              <a:gd name="connsiteX7" fmla="*/ 1554028 w 2438970"/>
              <a:gd name="connsiteY7" fmla="*/ 71153 h 1341332"/>
              <a:gd name="connsiteX8" fmla="*/ 2025355 w 2438970"/>
              <a:gd name="connsiteY8" fmla="*/ 235 h 1341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38970" h="1341332">
                <a:moveTo>
                  <a:pt x="2025355" y="235"/>
                </a:moveTo>
                <a:cubicBezTo>
                  <a:pt x="2143847" y="2306"/>
                  <a:pt x="2262766" y="17993"/>
                  <a:pt x="2381960" y="44517"/>
                </a:cubicBezTo>
                <a:lnTo>
                  <a:pt x="2438970" y="58872"/>
                </a:lnTo>
                <a:lnTo>
                  <a:pt x="2438970" y="1341332"/>
                </a:lnTo>
                <a:lnTo>
                  <a:pt x="0" y="1341332"/>
                </a:lnTo>
                <a:lnTo>
                  <a:pt x="13333" y="1328018"/>
                </a:lnTo>
                <a:cubicBezTo>
                  <a:pt x="324723" y="1028950"/>
                  <a:pt x="645390" y="738459"/>
                  <a:pt x="936262" y="459947"/>
                </a:cubicBezTo>
                <a:cubicBezTo>
                  <a:pt x="1139660" y="265152"/>
                  <a:pt x="1345794" y="140817"/>
                  <a:pt x="1554028" y="71153"/>
                </a:cubicBezTo>
                <a:cubicBezTo>
                  <a:pt x="1710136" y="18918"/>
                  <a:pt x="1867365" y="-2526"/>
                  <a:pt x="2025355" y="235"/>
                </a:cubicBezTo>
                <a:close/>
              </a:path>
            </a:pathLst>
          </a:cu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13D9BC31-B57D-4933-AD83-94F462D4C2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776050" y="5204025"/>
            <a:ext cx="886141" cy="802496"/>
            <a:chOff x="10948005" y="3272152"/>
            <a:chExt cx="868640" cy="786648"/>
          </a:xfrm>
          <a:solidFill>
            <a:schemeClr val="accent1"/>
          </a:solidFill>
        </p:grpSpPr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D84AFEA3-A055-41AE-96F3-34BA581424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94317" y="3944888"/>
              <a:ext cx="128449" cy="113912"/>
            </a:xfrm>
            <a:custGeom>
              <a:avLst/>
              <a:gdLst>
                <a:gd name="connsiteX0" fmla="*/ 237621 w 453152"/>
                <a:gd name="connsiteY0" fmla="*/ 965 h 401867"/>
                <a:gd name="connsiteX1" fmla="*/ 370246 w 453152"/>
                <a:gd name="connsiteY1" fmla="*/ 23666 h 401867"/>
                <a:gd name="connsiteX2" fmla="*/ 437392 w 453152"/>
                <a:gd name="connsiteY2" fmla="*/ 198545 h 401867"/>
                <a:gd name="connsiteX3" fmla="*/ 67745 w 453152"/>
                <a:gd name="connsiteY3" fmla="*/ 392003 h 401867"/>
                <a:gd name="connsiteX4" fmla="*/ 911 w 453152"/>
                <a:gd name="connsiteY4" fmla="*/ 254095 h 401867"/>
                <a:gd name="connsiteX5" fmla="*/ 115564 w 453152"/>
                <a:gd name="connsiteY5" fmla="*/ 51160 h 401867"/>
                <a:gd name="connsiteX6" fmla="*/ 237621 w 453152"/>
                <a:gd name="connsiteY6" fmla="*/ 965 h 4018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3152" h="401867">
                  <a:moveTo>
                    <a:pt x="237621" y="965"/>
                  </a:moveTo>
                  <a:cubicBezTo>
                    <a:pt x="283632" y="-2971"/>
                    <a:pt x="331405" y="5243"/>
                    <a:pt x="370246" y="23666"/>
                  </a:cubicBezTo>
                  <a:cubicBezTo>
                    <a:pt x="436830" y="55275"/>
                    <a:pt x="477168" y="116810"/>
                    <a:pt x="437392" y="198545"/>
                  </a:cubicBezTo>
                  <a:cubicBezTo>
                    <a:pt x="391568" y="292624"/>
                    <a:pt x="176850" y="441630"/>
                    <a:pt x="67745" y="392003"/>
                  </a:cubicBezTo>
                  <a:cubicBezTo>
                    <a:pt x="18056" y="369372"/>
                    <a:pt x="-5012" y="308398"/>
                    <a:pt x="911" y="254095"/>
                  </a:cubicBezTo>
                  <a:cubicBezTo>
                    <a:pt x="9203" y="178033"/>
                    <a:pt x="61012" y="103094"/>
                    <a:pt x="115564" y="51160"/>
                  </a:cubicBezTo>
                  <a:cubicBezTo>
                    <a:pt x="147361" y="20985"/>
                    <a:pt x="191610" y="4900"/>
                    <a:pt x="237621" y="96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9028771F-62FA-4349-B7A8-CE1682D2CE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53045" y="3808430"/>
              <a:ext cx="144912" cy="193414"/>
            </a:xfrm>
            <a:custGeom>
              <a:avLst/>
              <a:gdLst>
                <a:gd name="connsiteX0" fmla="*/ 390625 w 511232"/>
                <a:gd name="connsiteY0" fmla="*/ 1621 h 682341"/>
                <a:gd name="connsiteX1" fmla="*/ 508142 w 511232"/>
                <a:gd name="connsiteY1" fmla="*/ 64038 h 682341"/>
                <a:gd name="connsiteX2" fmla="*/ 508453 w 511232"/>
                <a:gd name="connsiteY2" fmla="*/ 121832 h 682341"/>
                <a:gd name="connsiteX3" fmla="*/ 316492 w 511232"/>
                <a:gd name="connsiteY3" fmla="*/ 567602 h 682341"/>
                <a:gd name="connsiteX4" fmla="*/ 80265 w 511232"/>
                <a:gd name="connsiteY4" fmla="*/ 640359 h 682341"/>
                <a:gd name="connsiteX5" fmla="*/ 13306 w 511232"/>
                <a:gd name="connsiteY5" fmla="*/ 274828 h 682341"/>
                <a:gd name="connsiteX6" fmla="*/ 140989 w 511232"/>
                <a:gd name="connsiteY6" fmla="*/ 107181 h 682341"/>
                <a:gd name="connsiteX7" fmla="*/ 390625 w 511232"/>
                <a:gd name="connsiteY7" fmla="*/ 1621 h 682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11232" h="682341">
                  <a:moveTo>
                    <a:pt x="390625" y="1621"/>
                  </a:moveTo>
                  <a:cubicBezTo>
                    <a:pt x="446543" y="-5212"/>
                    <a:pt x="493343" y="8441"/>
                    <a:pt x="508142" y="64038"/>
                  </a:cubicBezTo>
                  <a:cubicBezTo>
                    <a:pt x="513192" y="82866"/>
                    <a:pt x="511134" y="102754"/>
                    <a:pt x="508453" y="121832"/>
                  </a:cubicBezTo>
                  <a:cubicBezTo>
                    <a:pt x="485324" y="287796"/>
                    <a:pt x="417242" y="443971"/>
                    <a:pt x="316492" y="567602"/>
                  </a:cubicBezTo>
                  <a:cubicBezTo>
                    <a:pt x="253024" y="645534"/>
                    <a:pt x="165055" y="737743"/>
                    <a:pt x="80265" y="640359"/>
                  </a:cubicBezTo>
                  <a:cubicBezTo>
                    <a:pt x="5014" y="553948"/>
                    <a:pt x="-17368" y="383621"/>
                    <a:pt x="13306" y="274828"/>
                  </a:cubicBezTo>
                  <a:cubicBezTo>
                    <a:pt x="33443" y="203318"/>
                    <a:pt x="83382" y="146521"/>
                    <a:pt x="140989" y="107181"/>
                  </a:cubicBezTo>
                  <a:cubicBezTo>
                    <a:pt x="178904" y="81308"/>
                    <a:pt x="297428" y="13010"/>
                    <a:pt x="390625" y="162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319CDEE6-CB2F-49F0-B237-2A26A3D1DC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84524" y="3907536"/>
              <a:ext cx="132121" cy="93006"/>
            </a:xfrm>
            <a:custGeom>
              <a:avLst/>
              <a:gdLst>
                <a:gd name="connsiteX0" fmla="*/ 252822 w 466107"/>
                <a:gd name="connsiteY0" fmla="*/ 1539 h 328114"/>
                <a:gd name="connsiteX1" fmla="*/ 451641 w 466107"/>
                <a:gd name="connsiteY1" fmla="*/ 122177 h 328114"/>
                <a:gd name="connsiteX2" fmla="*/ 391790 w 466107"/>
                <a:gd name="connsiteY2" fmla="*/ 297430 h 328114"/>
                <a:gd name="connsiteX3" fmla="*/ 8614 w 466107"/>
                <a:gd name="connsiteY3" fmla="*/ 243252 h 328114"/>
                <a:gd name="connsiteX4" fmla="*/ 45897 w 466107"/>
                <a:gd name="connsiteY4" fmla="*/ 97302 h 328114"/>
                <a:gd name="connsiteX5" fmla="*/ 252822 w 466107"/>
                <a:gd name="connsiteY5" fmla="*/ 1539 h 328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66107" h="328114">
                  <a:moveTo>
                    <a:pt x="252822" y="1539"/>
                  </a:moveTo>
                  <a:cubicBezTo>
                    <a:pt x="335429" y="-10494"/>
                    <a:pt x="418848" y="49794"/>
                    <a:pt x="451641" y="122177"/>
                  </a:cubicBezTo>
                  <a:cubicBezTo>
                    <a:pt x="479697" y="184273"/>
                    <a:pt x="470594" y="255285"/>
                    <a:pt x="391790" y="297430"/>
                  </a:cubicBezTo>
                  <a:cubicBezTo>
                    <a:pt x="301077" y="345935"/>
                    <a:pt x="55935" y="343254"/>
                    <a:pt x="8614" y="243252"/>
                  </a:cubicBezTo>
                  <a:cubicBezTo>
                    <a:pt x="-12895" y="197678"/>
                    <a:pt x="8240" y="136766"/>
                    <a:pt x="45897" y="97302"/>
                  </a:cubicBezTo>
                  <a:cubicBezTo>
                    <a:pt x="98704" y="42064"/>
                    <a:pt x="181872" y="11950"/>
                    <a:pt x="252822" y="153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7" name="Graphic 12">
              <a:extLst>
                <a:ext uri="{FF2B5EF4-FFF2-40B4-BE49-F238E27FC236}">
                  <a16:creationId xmlns:a16="http://schemas.microsoft.com/office/drawing/2014/main" id="{3DD82286-02D2-4210-A797-5D502D44A3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42141" y="3272152"/>
              <a:ext cx="180625" cy="158824"/>
            </a:xfrm>
            <a:custGeom>
              <a:avLst/>
              <a:gdLst>
                <a:gd name="connsiteX0" fmla="*/ 63289 w 3341477"/>
                <a:gd name="connsiteY0" fmla="*/ 1933384 h 2938167"/>
                <a:gd name="connsiteX1" fmla="*/ 263314 w 3341477"/>
                <a:gd name="connsiteY1" fmla="*/ 514159 h 2938167"/>
                <a:gd name="connsiteX2" fmla="*/ 1098276 w 3341477"/>
                <a:gd name="connsiteY2" fmla="*/ 952 h 2938167"/>
                <a:gd name="connsiteX3" fmla="*/ 2654089 w 3341477"/>
                <a:gd name="connsiteY3" fmla="*/ 371284 h 2938167"/>
                <a:gd name="connsiteX4" fmla="*/ 3219398 w 3341477"/>
                <a:gd name="connsiteY4" fmla="*/ 2080926 h 2938167"/>
                <a:gd name="connsiteX5" fmla="*/ 2044489 w 3341477"/>
                <a:gd name="connsiteY5" fmla="*/ 2933509 h 2938167"/>
                <a:gd name="connsiteX6" fmla="*/ 453814 w 3341477"/>
                <a:gd name="connsiteY6" fmla="*/ 2495359 h 2938167"/>
                <a:gd name="connsiteX7" fmla="*/ 63289 w 3341477"/>
                <a:gd name="connsiteY7" fmla="*/ 1933384 h 29381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41477" h="2938167">
                  <a:moveTo>
                    <a:pt x="63289" y="1933384"/>
                  </a:moveTo>
                  <a:cubicBezTo>
                    <a:pt x="56717" y="1895856"/>
                    <a:pt x="-165311" y="914209"/>
                    <a:pt x="263314" y="514159"/>
                  </a:cubicBezTo>
                  <a:cubicBezTo>
                    <a:pt x="691939" y="114109"/>
                    <a:pt x="609262" y="11620"/>
                    <a:pt x="1098276" y="952"/>
                  </a:cubicBezTo>
                  <a:cubicBezTo>
                    <a:pt x="1587289" y="-9716"/>
                    <a:pt x="2320714" y="66484"/>
                    <a:pt x="2654089" y="371284"/>
                  </a:cubicBezTo>
                  <a:cubicBezTo>
                    <a:pt x="2987464" y="676084"/>
                    <a:pt x="3603732" y="1514094"/>
                    <a:pt x="3219398" y="2080926"/>
                  </a:cubicBezTo>
                  <a:cubicBezTo>
                    <a:pt x="2835064" y="2647759"/>
                    <a:pt x="2558839" y="2895409"/>
                    <a:pt x="2044489" y="2933509"/>
                  </a:cubicBezTo>
                  <a:cubicBezTo>
                    <a:pt x="1530139" y="2971609"/>
                    <a:pt x="701464" y="2771584"/>
                    <a:pt x="453814" y="2495359"/>
                  </a:cubicBezTo>
                  <a:cubicBezTo>
                    <a:pt x="206164" y="2219134"/>
                    <a:pt x="101389" y="2152459"/>
                    <a:pt x="63289" y="19333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Graphic 15">
              <a:extLst>
                <a:ext uri="{FF2B5EF4-FFF2-40B4-BE49-F238E27FC236}">
                  <a16:creationId xmlns:a16="http://schemas.microsoft.com/office/drawing/2014/main" id="{735449F4-80DA-4E06-B3B6-B9F519F4A6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02136" y="3379098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Graphic 15">
              <a:extLst>
                <a:ext uri="{FF2B5EF4-FFF2-40B4-BE49-F238E27FC236}">
                  <a16:creationId xmlns:a16="http://schemas.microsoft.com/office/drawing/2014/main" id="{61FABA3B-05B6-433C-90F9-8D9691A840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8005" y="3504095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E1FEBA45-D0A3-4091-9956-161EDA21A0D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43727" y="3666564"/>
              <a:ext cx="173527" cy="138496"/>
            </a:xfrm>
            <a:custGeom>
              <a:avLst/>
              <a:gdLst>
                <a:gd name="connsiteX0" fmla="*/ 237392 w 789043"/>
                <a:gd name="connsiteY0" fmla="*/ 81 h 629754"/>
                <a:gd name="connsiteX1" fmla="*/ 758692 w 789043"/>
                <a:gd name="connsiteY1" fmla="*/ 233550 h 629754"/>
                <a:gd name="connsiteX2" fmla="*/ 650647 w 789043"/>
                <a:gd name="connsiteY2" fmla="*/ 335111 h 629754"/>
                <a:gd name="connsiteX3" fmla="*/ 315041 w 789043"/>
                <a:gd name="connsiteY3" fmla="*/ 584992 h 629754"/>
                <a:gd name="connsiteX4" fmla="*/ 192159 w 789043"/>
                <a:gd name="connsiteY4" fmla="*/ 625953 h 629754"/>
                <a:gd name="connsiteX5" fmla="*/ 124264 w 789043"/>
                <a:gd name="connsiteY5" fmla="*/ 552260 h 629754"/>
                <a:gd name="connsiteX6" fmla="*/ 1631 w 789043"/>
                <a:gd name="connsiteY6" fmla="*/ 133735 h 629754"/>
                <a:gd name="connsiteX7" fmla="*/ 35422 w 789043"/>
                <a:gd name="connsiteY7" fmla="*/ 14157 h 629754"/>
                <a:gd name="connsiteX8" fmla="*/ 113728 w 789043"/>
                <a:gd name="connsiteY8" fmla="*/ 378 h 629754"/>
                <a:gd name="connsiteX9" fmla="*/ 237392 w 789043"/>
                <a:gd name="connsiteY9" fmla="*/ 81 h 629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89043" h="629754">
                  <a:moveTo>
                    <a:pt x="237392" y="81"/>
                  </a:moveTo>
                  <a:cubicBezTo>
                    <a:pt x="474795" y="-992"/>
                    <a:pt x="907215" y="10463"/>
                    <a:pt x="758692" y="233550"/>
                  </a:cubicBezTo>
                  <a:cubicBezTo>
                    <a:pt x="731135" y="274948"/>
                    <a:pt x="690486" y="305435"/>
                    <a:pt x="650647" y="335111"/>
                  </a:cubicBezTo>
                  <a:cubicBezTo>
                    <a:pt x="538737" y="418405"/>
                    <a:pt x="426889" y="501698"/>
                    <a:pt x="315041" y="584992"/>
                  </a:cubicBezTo>
                  <a:cubicBezTo>
                    <a:pt x="278943" y="611863"/>
                    <a:pt x="234865" y="640167"/>
                    <a:pt x="192159" y="625953"/>
                  </a:cubicBezTo>
                  <a:cubicBezTo>
                    <a:pt x="159614" y="615105"/>
                    <a:pt x="139851" y="582810"/>
                    <a:pt x="124264" y="552260"/>
                  </a:cubicBezTo>
                  <a:cubicBezTo>
                    <a:pt x="57742" y="422021"/>
                    <a:pt x="15908" y="279250"/>
                    <a:pt x="1631" y="133735"/>
                  </a:cubicBezTo>
                  <a:cubicBezTo>
                    <a:pt x="-2671" y="90343"/>
                    <a:pt x="-676" y="38596"/>
                    <a:pt x="35422" y="14157"/>
                  </a:cubicBezTo>
                  <a:cubicBezTo>
                    <a:pt x="57804" y="-931"/>
                    <a:pt x="86795" y="-557"/>
                    <a:pt x="113728" y="378"/>
                  </a:cubicBezTo>
                  <a:cubicBezTo>
                    <a:pt x="138207" y="1243"/>
                    <a:pt x="182606" y="328"/>
                    <a:pt x="237392" y="8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8B19EAE8-1913-D4B0-037F-CE6B7367B085}"/>
              </a:ext>
            </a:extLst>
          </p:cNvPr>
          <p:cNvSpPr txBox="1"/>
          <p:nvPr/>
        </p:nvSpPr>
        <p:spPr>
          <a:xfrm>
            <a:off x="7102133" y="3720901"/>
            <a:ext cx="4508311" cy="43088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100" dirty="0"/>
              <a:t>Image Source: Microsoft 365 built-in stock image</a:t>
            </a:r>
          </a:p>
          <a:p>
            <a:pPr algn="l"/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12355761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90EE0AD-FEBF-EAA6-2C56-A750AD29D4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CA44383-76B9-9062-9502-9A390F2C6B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9EB053B-8D17-9764-3CB5-3E0EEF7C98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5717" y="787068"/>
            <a:ext cx="5566263" cy="1455091"/>
          </a:xfrm>
        </p:spPr>
        <p:txBody>
          <a:bodyPr>
            <a:normAutofit/>
          </a:bodyPr>
          <a:lstStyle/>
          <a:p>
            <a:r>
              <a:rPr lang="en-US" dirty="0"/>
              <a:t>Aspects of Internal Environment</a:t>
            </a: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439C3186-2DF0-8EED-5532-A0AA781C2F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15182" y="-615181"/>
            <a:ext cx="1085312" cy="2315675"/>
          </a:xfrm>
          <a:custGeom>
            <a:avLst/>
            <a:gdLst>
              <a:gd name="connsiteX0" fmla="*/ 0 w 1085312"/>
              <a:gd name="connsiteY0" fmla="*/ 2315675 h 2315675"/>
              <a:gd name="connsiteX1" fmla="*/ 0 w 1085312"/>
              <a:gd name="connsiteY1" fmla="*/ 0 h 2315675"/>
              <a:gd name="connsiteX2" fmla="*/ 53089 w 1085312"/>
              <a:gd name="connsiteY2" fmla="*/ 4542 h 2315675"/>
              <a:gd name="connsiteX3" fmla="*/ 790077 w 1085312"/>
              <a:gd name="connsiteY3" fmla="*/ 872756 h 2315675"/>
              <a:gd name="connsiteX4" fmla="*/ 1085252 w 1085312"/>
              <a:gd name="connsiteY4" fmla="*/ 1943649 h 2315675"/>
              <a:gd name="connsiteX5" fmla="*/ 1064832 w 1085312"/>
              <a:gd name="connsiteY5" fmla="*/ 2198094 h 2315675"/>
              <a:gd name="connsiteX6" fmla="*/ 1043734 w 1085312"/>
              <a:gd name="connsiteY6" fmla="*/ 2315675 h 2315675"/>
              <a:gd name="connsiteX7" fmla="*/ 0 w 1085312"/>
              <a:gd name="connsiteY7" fmla="*/ 2315675 h 2315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85312" h="2315675">
                <a:moveTo>
                  <a:pt x="0" y="2315675"/>
                </a:moveTo>
                <a:lnTo>
                  <a:pt x="0" y="0"/>
                </a:lnTo>
                <a:lnTo>
                  <a:pt x="53089" y="4542"/>
                </a:lnTo>
                <a:cubicBezTo>
                  <a:pt x="405263" y="73503"/>
                  <a:pt x="612623" y="486635"/>
                  <a:pt x="790077" y="872756"/>
                </a:cubicBezTo>
                <a:cubicBezTo>
                  <a:pt x="937425" y="1193596"/>
                  <a:pt x="1088787" y="1533232"/>
                  <a:pt x="1085252" y="1943649"/>
                </a:cubicBezTo>
                <a:cubicBezTo>
                  <a:pt x="1084528" y="2029058"/>
                  <a:pt x="1077341" y="2113833"/>
                  <a:pt x="1064832" y="2198094"/>
                </a:cubicBezTo>
                <a:lnTo>
                  <a:pt x="1043734" y="2315675"/>
                </a:lnTo>
                <a:lnTo>
                  <a:pt x="0" y="2315675"/>
                </a:lnTo>
                <a:close/>
              </a:path>
            </a:pathLst>
          </a:custGeom>
          <a:solidFill>
            <a:schemeClr val="accent5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pSp>
        <p:nvGrpSpPr>
          <p:cNvPr id="13" name="Graphic 78">
            <a:extLst>
              <a:ext uri="{FF2B5EF4-FFF2-40B4-BE49-F238E27FC236}">
                <a16:creationId xmlns:a16="http://schemas.microsoft.com/office/drawing/2014/main" id="{E385D919-D09C-6007-6741-2CE1DDAD81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25717" y="2585111"/>
            <a:ext cx="972241" cy="45718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14" name="Graphic 78">
              <a:extLst>
                <a:ext uri="{FF2B5EF4-FFF2-40B4-BE49-F238E27FC236}">
                  <a16:creationId xmlns:a16="http://schemas.microsoft.com/office/drawing/2014/main" id="{E8EC4CEA-5DF7-CAF2-6988-2588CE4409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5" name="Graphic 78">
              <a:extLst>
                <a:ext uri="{FF2B5EF4-FFF2-40B4-BE49-F238E27FC236}">
                  <a16:creationId xmlns:a16="http://schemas.microsoft.com/office/drawing/2014/main" id="{C55F799A-DDC4-9755-FEDD-CD33598CDC6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6" name="Graphic 78">
                <a:extLst>
                  <a:ext uri="{FF2B5EF4-FFF2-40B4-BE49-F238E27FC236}">
                    <a16:creationId xmlns:a16="http://schemas.microsoft.com/office/drawing/2014/main" id="{5FC7002B-856B-E140-A985-BEAA15978FE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" name="Graphic 78">
                <a:extLst>
                  <a:ext uri="{FF2B5EF4-FFF2-40B4-BE49-F238E27FC236}">
                    <a16:creationId xmlns:a16="http://schemas.microsoft.com/office/drawing/2014/main" id="{F91B5C40-DB13-D1E4-8656-C514544A0EC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Graphic 78">
                <a:extLst>
                  <a:ext uri="{FF2B5EF4-FFF2-40B4-BE49-F238E27FC236}">
                    <a16:creationId xmlns:a16="http://schemas.microsoft.com/office/drawing/2014/main" id="{C58F303A-E85B-0F1F-9053-4E34ACC8668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9" name="Graphic 78">
                <a:extLst>
                  <a:ext uri="{FF2B5EF4-FFF2-40B4-BE49-F238E27FC236}">
                    <a16:creationId xmlns:a16="http://schemas.microsoft.com/office/drawing/2014/main" id="{BF31F40C-4194-DD8D-9CDB-B6076D239AD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ABFFCB-B99E-57FB-27ED-47349ECAE5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5717" y="2796427"/>
            <a:ext cx="5566263" cy="3274503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100000"/>
              </a:lnSpc>
            </a:pPr>
            <a:r>
              <a:rPr lang="en-US" dirty="0"/>
              <a:t>• </a:t>
            </a:r>
            <a:r>
              <a:rPr lang="en-US" b="1" dirty="0"/>
              <a:t>Capabilities</a:t>
            </a:r>
            <a:r>
              <a:rPr lang="en-US" dirty="0"/>
              <a:t>: Organizational skills, processes, and routines </a:t>
            </a:r>
            <a:endParaRPr lang="en-US"/>
          </a:p>
          <a:p>
            <a:pPr>
              <a:lnSpc>
                <a:spcPct val="100000"/>
              </a:lnSpc>
            </a:pPr>
            <a:r>
              <a:rPr lang="en-US" dirty="0"/>
              <a:t>• </a:t>
            </a:r>
            <a:r>
              <a:rPr lang="en-US" b="1" dirty="0"/>
              <a:t>Structure:</a:t>
            </a:r>
            <a:r>
              <a:rPr lang="en-US" dirty="0"/>
              <a:t> Organizational hierarchy, communication flows, and decision-making processes</a:t>
            </a:r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901C2D0-3AB9-8E1A-7893-54AF9AC43F5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7657" r="23987" b="-4"/>
          <a:stretch/>
        </p:blipFill>
        <p:spPr>
          <a:xfrm>
            <a:off x="7518483" y="675763"/>
            <a:ext cx="4382396" cy="3357544"/>
          </a:xfrm>
          <a:prstGeom prst="rect">
            <a:avLst/>
          </a:prstGeom>
        </p:spPr>
      </p:pic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E86B8E64-FECD-001E-A3A9-4111BB734B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753030" y="5516668"/>
            <a:ext cx="2438970" cy="1341332"/>
          </a:xfrm>
          <a:custGeom>
            <a:avLst/>
            <a:gdLst>
              <a:gd name="connsiteX0" fmla="*/ 2025355 w 2438970"/>
              <a:gd name="connsiteY0" fmla="*/ 235 h 1341332"/>
              <a:gd name="connsiteX1" fmla="*/ 2381960 w 2438970"/>
              <a:gd name="connsiteY1" fmla="*/ 44517 h 1341332"/>
              <a:gd name="connsiteX2" fmla="*/ 2438970 w 2438970"/>
              <a:gd name="connsiteY2" fmla="*/ 58872 h 1341332"/>
              <a:gd name="connsiteX3" fmla="*/ 2438970 w 2438970"/>
              <a:gd name="connsiteY3" fmla="*/ 1341332 h 1341332"/>
              <a:gd name="connsiteX4" fmla="*/ 0 w 2438970"/>
              <a:gd name="connsiteY4" fmla="*/ 1341332 h 1341332"/>
              <a:gd name="connsiteX5" fmla="*/ 13333 w 2438970"/>
              <a:gd name="connsiteY5" fmla="*/ 1328018 h 1341332"/>
              <a:gd name="connsiteX6" fmla="*/ 936262 w 2438970"/>
              <a:gd name="connsiteY6" fmla="*/ 459947 h 1341332"/>
              <a:gd name="connsiteX7" fmla="*/ 1554028 w 2438970"/>
              <a:gd name="connsiteY7" fmla="*/ 71153 h 1341332"/>
              <a:gd name="connsiteX8" fmla="*/ 2025355 w 2438970"/>
              <a:gd name="connsiteY8" fmla="*/ 235 h 1341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38970" h="1341332">
                <a:moveTo>
                  <a:pt x="2025355" y="235"/>
                </a:moveTo>
                <a:cubicBezTo>
                  <a:pt x="2143847" y="2306"/>
                  <a:pt x="2262766" y="17993"/>
                  <a:pt x="2381960" y="44517"/>
                </a:cubicBezTo>
                <a:lnTo>
                  <a:pt x="2438970" y="58872"/>
                </a:lnTo>
                <a:lnTo>
                  <a:pt x="2438970" y="1341332"/>
                </a:lnTo>
                <a:lnTo>
                  <a:pt x="0" y="1341332"/>
                </a:lnTo>
                <a:lnTo>
                  <a:pt x="13333" y="1328018"/>
                </a:lnTo>
                <a:cubicBezTo>
                  <a:pt x="324723" y="1028950"/>
                  <a:pt x="645390" y="738459"/>
                  <a:pt x="936262" y="459947"/>
                </a:cubicBezTo>
                <a:cubicBezTo>
                  <a:pt x="1139660" y="265152"/>
                  <a:pt x="1345794" y="140817"/>
                  <a:pt x="1554028" y="71153"/>
                </a:cubicBezTo>
                <a:cubicBezTo>
                  <a:pt x="1710136" y="18918"/>
                  <a:pt x="1867365" y="-2526"/>
                  <a:pt x="2025355" y="235"/>
                </a:cubicBezTo>
                <a:close/>
              </a:path>
            </a:pathLst>
          </a:cu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2DD934E8-99C4-A4C4-9F9D-00204FEAE0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776050" y="5204025"/>
            <a:ext cx="886141" cy="802496"/>
            <a:chOff x="10948005" y="3272152"/>
            <a:chExt cx="868640" cy="786648"/>
          </a:xfrm>
          <a:solidFill>
            <a:schemeClr val="accent1"/>
          </a:solidFill>
        </p:grpSpPr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C7068C92-6EA7-1097-C365-731BE5C709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94317" y="3944888"/>
              <a:ext cx="128449" cy="113912"/>
            </a:xfrm>
            <a:custGeom>
              <a:avLst/>
              <a:gdLst>
                <a:gd name="connsiteX0" fmla="*/ 237621 w 453152"/>
                <a:gd name="connsiteY0" fmla="*/ 965 h 401867"/>
                <a:gd name="connsiteX1" fmla="*/ 370246 w 453152"/>
                <a:gd name="connsiteY1" fmla="*/ 23666 h 401867"/>
                <a:gd name="connsiteX2" fmla="*/ 437392 w 453152"/>
                <a:gd name="connsiteY2" fmla="*/ 198545 h 401867"/>
                <a:gd name="connsiteX3" fmla="*/ 67745 w 453152"/>
                <a:gd name="connsiteY3" fmla="*/ 392003 h 401867"/>
                <a:gd name="connsiteX4" fmla="*/ 911 w 453152"/>
                <a:gd name="connsiteY4" fmla="*/ 254095 h 401867"/>
                <a:gd name="connsiteX5" fmla="*/ 115564 w 453152"/>
                <a:gd name="connsiteY5" fmla="*/ 51160 h 401867"/>
                <a:gd name="connsiteX6" fmla="*/ 237621 w 453152"/>
                <a:gd name="connsiteY6" fmla="*/ 965 h 4018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3152" h="401867">
                  <a:moveTo>
                    <a:pt x="237621" y="965"/>
                  </a:moveTo>
                  <a:cubicBezTo>
                    <a:pt x="283632" y="-2971"/>
                    <a:pt x="331405" y="5243"/>
                    <a:pt x="370246" y="23666"/>
                  </a:cubicBezTo>
                  <a:cubicBezTo>
                    <a:pt x="436830" y="55275"/>
                    <a:pt x="477168" y="116810"/>
                    <a:pt x="437392" y="198545"/>
                  </a:cubicBezTo>
                  <a:cubicBezTo>
                    <a:pt x="391568" y="292624"/>
                    <a:pt x="176850" y="441630"/>
                    <a:pt x="67745" y="392003"/>
                  </a:cubicBezTo>
                  <a:cubicBezTo>
                    <a:pt x="18056" y="369372"/>
                    <a:pt x="-5012" y="308398"/>
                    <a:pt x="911" y="254095"/>
                  </a:cubicBezTo>
                  <a:cubicBezTo>
                    <a:pt x="9203" y="178033"/>
                    <a:pt x="61012" y="103094"/>
                    <a:pt x="115564" y="51160"/>
                  </a:cubicBezTo>
                  <a:cubicBezTo>
                    <a:pt x="147361" y="20985"/>
                    <a:pt x="191610" y="4900"/>
                    <a:pt x="237621" y="96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2CC43CBE-8087-6ABD-E66F-AEB880E102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53045" y="3808430"/>
              <a:ext cx="144912" cy="193414"/>
            </a:xfrm>
            <a:custGeom>
              <a:avLst/>
              <a:gdLst>
                <a:gd name="connsiteX0" fmla="*/ 390625 w 511232"/>
                <a:gd name="connsiteY0" fmla="*/ 1621 h 682341"/>
                <a:gd name="connsiteX1" fmla="*/ 508142 w 511232"/>
                <a:gd name="connsiteY1" fmla="*/ 64038 h 682341"/>
                <a:gd name="connsiteX2" fmla="*/ 508453 w 511232"/>
                <a:gd name="connsiteY2" fmla="*/ 121832 h 682341"/>
                <a:gd name="connsiteX3" fmla="*/ 316492 w 511232"/>
                <a:gd name="connsiteY3" fmla="*/ 567602 h 682341"/>
                <a:gd name="connsiteX4" fmla="*/ 80265 w 511232"/>
                <a:gd name="connsiteY4" fmla="*/ 640359 h 682341"/>
                <a:gd name="connsiteX5" fmla="*/ 13306 w 511232"/>
                <a:gd name="connsiteY5" fmla="*/ 274828 h 682341"/>
                <a:gd name="connsiteX6" fmla="*/ 140989 w 511232"/>
                <a:gd name="connsiteY6" fmla="*/ 107181 h 682341"/>
                <a:gd name="connsiteX7" fmla="*/ 390625 w 511232"/>
                <a:gd name="connsiteY7" fmla="*/ 1621 h 682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11232" h="682341">
                  <a:moveTo>
                    <a:pt x="390625" y="1621"/>
                  </a:moveTo>
                  <a:cubicBezTo>
                    <a:pt x="446543" y="-5212"/>
                    <a:pt x="493343" y="8441"/>
                    <a:pt x="508142" y="64038"/>
                  </a:cubicBezTo>
                  <a:cubicBezTo>
                    <a:pt x="513192" y="82866"/>
                    <a:pt x="511134" y="102754"/>
                    <a:pt x="508453" y="121832"/>
                  </a:cubicBezTo>
                  <a:cubicBezTo>
                    <a:pt x="485324" y="287796"/>
                    <a:pt x="417242" y="443971"/>
                    <a:pt x="316492" y="567602"/>
                  </a:cubicBezTo>
                  <a:cubicBezTo>
                    <a:pt x="253024" y="645534"/>
                    <a:pt x="165055" y="737743"/>
                    <a:pt x="80265" y="640359"/>
                  </a:cubicBezTo>
                  <a:cubicBezTo>
                    <a:pt x="5014" y="553948"/>
                    <a:pt x="-17368" y="383621"/>
                    <a:pt x="13306" y="274828"/>
                  </a:cubicBezTo>
                  <a:cubicBezTo>
                    <a:pt x="33443" y="203318"/>
                    <a:pt x="83382" y="146521"/>
                    <a:pt x="140989" y="107181"/>
                  </a:cubicBezTo>
                  <a:cubicBezTo>
                    <a:pt x="178904" y="81308"/>
                    <a:pt x="297428" y="13010"/>
                    <a:pt x="390625" y="162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66FCBC44-3FD4-4B57-41C0-1FAE9BC6DD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84524" y="3907536"/>
              <a:ext cx="132121" cy="93006"/>
            </a:xfrm>
            <a:custGeom>
              <a:avLst/>
              <a:gdLst>
                <a:gd name="connsiteX0" fmla="*/ 252822 w 466107"/>
                <a:gd name="connsiteY0" fmla="*/ 1539 h 328114"/>
                <a:gd name="connsiteX1" fmla="*/ 451641 w 466107"/>
                <a:gd name="connsiteY1" fmla="*/ 122177 h 328114"/>
                <a:gd name="connsiteX2" fmla="*/ 391790 w 466107"/>
                <a:gd name="connsiteY2" fmla="*/ 297430 h 328114"/>
                <a:gd name="connsiteX3" fmla="*/ 8614 w 466107"/>
                <a:gd name="connsiteY3" fmla="*/ 243252 h 328114"/>
                <a:gd name="connsiteX4" fmla="*/ 45897 w 466107"/>
                <a:gd name="connsiteY4" fmla="*/ 97302 h 328114"/>
                <a:gd name="connsiteX5" fmla="*/ 252822 w 466107"/>
                <a:gd name="connsiteY5" fmla="*/ 1539 h 328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66107" h="328114">
                  <a:moveTo>
                    <a:pt x="252822" y="1539"/>
                  </a:moveTo>
                  <a:cubicBezTo>
                    <a:pt x="335429" y="-10494"/>
                    <a:pt x="418848" y="49794"/>
                    <a:pt x="451641" y="122177"/>
                  </a:cubicBezTo>
                  <a:cubicBezTo>
                    <a:pt x="479697" y="184273"/>
                    <a:pt x="470594" y="255285"/>
                    <a:pt x="391790" y="297430"/>
                  </a:cubicBezTo>
                  <a:cubicBezTo>
                    <a:pt x="301077" y="345935"/>
                    <a:pt x="55935" y="343254"/>
                    <a:pt x="8614" y="243252"/>
                  </a:cubicBezTo>
                  <a:cubicBezTo>
                    <a:pt x="-12895" y="197678"/>
                    <a:pt x="8240" y="136766"/>
                    <a:pt x="45897" y="97302"/>
                  </a:cubicBezTo>
                  <a:cubicBezTo>
                    <a:pt x="98704" y="42064"/>
                    <a:pt x="181872" y="11950"/>
                    <a:pt x="252822" y="153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7" name="Graphic 12">
              <a:extLst>
                <a:ext uri="{FF2B5EF4-FFF2-40B4-BE49-F238E27FC236}">
                  <a16:creationId xmlns:a16="http://schemas.microsoft.com/office/drawing/2014/main" id="{33604111-60A4-A452-A0FC-98E7C3CF1D7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42141" y="3272152"/>
              <a:ext cx="180625" cy="158824"/>
            </a:xfrm>
            <a:custGeom>
              <a:avLst/>
              <a:gdLst>
                <a:gd name="connsiteX0" fmla="*/ 63289 w 3341477"/>
                <a:gd name="connsiteY0" fmla="*/ 1933384 h 2938167"/>
                <a:gd name="connsiteX1" fmla="*/ 263314 w 3341477"/>
                <a:gd name="connsiteY1" fmla="*/ 514159 h 2938167"/>
                <a:gd name="connsiteX2" fmla="*/ 1098276 w 3341477"/>
                <a:gd name="connsiteY2" fmla="*/ 952 h 2938167"/>
                <a:gd name="connsiteX3" fmla="*/ 2654089 w 3341477"/>
                <a:gd name="connsiteY3" fmla="*/ 371284 h 2938167"/>
                <a:gd name="connsiteX4" fmla="*/ 3219398 w 3341477"/>
                <a:gd name="connsiteY4" fmla="*/ 2080926 h 2938167"/>
                <a:gd name="connsiteX5" fmla="*/ 2044489 w 3341477"/>
                <a:gd name="connsiteY5" fmla="*/ 2933509 h 2938167"/>
                <a:gd name="connsiteX6" fmla="*/ 453814 w 3341477"/>
                <a:gd name="connsiteY6" fmla="*/ 2495359 h 2938167"/>
                <a:gd name="connsiteX7" fmla="*/ 63289 w 3341477"/>
                <a:gd name="connsiteY7" fmla="*/ 1933384 h 29381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41477" h="2938167">
                  <a:moveTo>
                    <a:pt x="63289" y="1933384"/>
                  </a:moveTo>
                  <a:cubicBezTo>
                    <a:pt x="56717" y="1895856"/>
                    <a:pt x="-165311" y="914209"/>
                    <a:pt x="263314" y="514159"/>
                  </a:cubicBezTo>
                  <a:cubicBezTo>
                    <a:pt x="691939" y="114109"/>
                    <a:pt x="609262" y="11620"/>
                    <a:pt x="1098276" y="952"/>
                  </a:cubicBezTo>
                  <a:cubicBezTo>
                    <a:pt x="1587289" y="-9716"/>
                    <a:pt x="2320714" y="66484"/>
                    <a:pt x="2654089" y="371284"/>
                  </a:cubicBezTo>
                  <a:cubicBezTo>
                    <a:pt x="2987464" y="676084"/>
                    <a:pt x="3603732" y="1514094"/>
                    <a:pt x="3219398" y="2080926"/>
                  </a:cubicBezTo>
                  <a:cubicBezTo>
                    <a:pt x="2835064" y="2647759"/>
                    <a:pt x="2558839" y="2895409"/>
                    <a:pt x="2044489" y="2933509"/>
                  </a:cubicBezTo>
                  <a:cubicBezTo>
                    <a:pt x="1530139" y="2971609"/>
                    <a:pt x="701464" y="2771584"/>
                    <a:pt x="453814" y="2495359"/>
                  </a:cubicBezTo>
                  <a:cubicBezTo>
                    <a:pt x="206164" y="2219134"/>
                    <a:pt x="101389" y="2152459"/>
                    <a:pt x="63289" y="19333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Graphic 15">
              <a:extLst>
                <a:ext uri="{FF2B5EF4-FFF2-40B4-BE49-F238E27FC236}">
                  <a16:creationId xmlns:a16="http://schemas.microsoft.com/office/drawing/2014/main" id="{0F85497A-CC63-B7A2-7333-BD4721EC87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02136" y="3379098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Graphic 15">
              <a:extLst>
                <a:ext uri="{FF2B5EF4-FFF2-40B4-BE49-F238E27FC236}">
                  <a16:creationId xmlns:a16="http://schemas.microsoft.com/office/drawing/2014/main" id="{BE687B38-4F02-BADA-2E41-B65585C034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8005" y="3504095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A8D8EF93-755E-FB27-40BF-65282BBD8D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43727" y="3666564"/>
              <a:ext cx="173527" cy="138496"/>
            </a:xfrm>
            <a:custGeom>
              <a:avLst/>
              <a:gdLst>
                <a:gd name="connsiteX0" fmla="*/ 237392 w 789043"/>
                <a:gd name="connsiteY0" fmla="*/ 81 h 629754"/>
                <a:gd name="connsiteX1" fmla="*/ 758692 w 789043"/>
                <a:gd name="connsiteY1" fmla="*/ 233550 h 629754"/>
                <a:gd name="connsiteX2" fmla="*/ 650647 w 789043"/>
                <a:gd name="connsiteY2" fmla="*/ 335111 h 629754"/>
                <a:gd name="connsiteX3" fmla="*/ 315041 w 789043"/>
                <a:gd name="connsiteY3" fmla="*/ 584992 h 629754"/>
                <a:gd name="connsiteX4" fmla="*/ 192159 w 789043"/>
                <a:gd name="connsiteY4" fmla="*/ 625953 h 629754"/>
                <a:gd name="connsiteX5" fmla="*/ 124264 w 789043"/>
                <a:gd name="connsiteY5" fmla="*/ 552260 h 629754"/>
                <a:gd name="connsiteX6" fmla="*/ 1631 w 789043"/>
                <a:gd name="connsiteY6" fmla="*/ 133735 h 629754"/>
                <a:gd name="connsiteX7" fmla="*/ 35422 w 789043"/>
                <a:gd name="connsiteY7" fmla="*/ 14157 h 629754"/>
                <a:gd name="connsiteX8" fmla="*/ 113728 w 789043"/>
                <a:gd name="connsiteY8" fmla="*/ 378 h 629754"/>
                <a:gd name="connsiteX9" fmla="*/ 237392 w 789043"/>
                <a:gd name="connsiteY9" fmla="*/ 81 h 629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89043" h="629754">
                  <a:moveTo>
                    <a:pt x="237392" y="81"/>
                  </a:moveTo>
                  <a:cubicBezTo>
                    <a:pt x="474795" y="-992"/>
                    <a:pt x="907215" y="10463"/>
                    <a:pt x="758692" y="233550"/>
                  </a:cubicBezTo>
                  <a:cubicBezTo>
                    <a:pt x="731135" y="274948"/>
                    <a:pt x="690486" y="305435"/>
                    <a:pt x="650647" y="335111"/>
                  </a:cubicBezTo>
                  <a:cubicBezTo>
                    <a:pt x="538737" y="418405"/>
                    <a:pt x="426889" y="501698"/>
                    <a:pt x="315041" y="584992"/>
                  </a:cubicBezTo>
                  <a:cubicBezTo>
                    <a:pt x="278943" y="611863"/>
                    <a:pt x="234865" y="640167"/>
                    <a:pt x="192159" y="625953"/>
                  </a:cubicBezTo>
                  <a:cubicBezTo>
                    <a:pt x="159614" y="615105"/>
                    <a:pt x="139851" y="582810"/>
                    <a:pt x="124264" y="552260"/>
                  </a:cubicBezTo>
                  <a:cubicBezTo>
                    <a:pt x="57742" y="422021"/>
                    <a:pt x="15908" y="279250"/>
                    <a:pt x="1631" y="133735"/>
                  </a:cubicBezTo>
                  <a:cubicBezTo>
                    <a:pt x="-2671" y="90343"/>
                    <a:pt x="-676" y="38596"/>
                    <a:pt x="35422" y="14157"/>
                  </a:cubicBezTo>
                  <a:cubicBezTo>
                    <a:pt x="57804" y="-931"/>
                    <a:pt x="86795" y="-557"/>
                    <a:pt x="113728" y="378"/>
                  </a:cubicBezTo>
                  <a:cubicBezTo>
                    <a:pt x="138207" y="1243"/>
                    <a:pt x="182606" y="328"/>
                    <a:pt x="237392" y="8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B0CB370B-315A-9F5D-FFB6-EEE24C1AA433}"/>
              </a:ext>
            </a:extLst>
          </p:cNvPr>
          <p:cNvSpPr txBox="1"/>
          <p:nvPr/>
        </p:nvSpPr>
        <p:spPr>
          <a:xfrm>
            <a:off x="8067929" y="4236102"/>
            <a:ext cx="4605223" cy="43088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100" dirty="0"/>
              <a:t>Image Source: Microsoft 365 built-in stock image</a:t>
            </a:r>
          </a:p>
          <a:p>
            <a:pPr algn="l"/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5179558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F420BC5C-C418-4843-B04B-6918968D09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799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EB27B26-E0F5-1D33-8E8A-E3265B9E5E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1357" y="162674"/>
            <a:ext cx="4767930" cy="1848734"/>
          </a:xfrm>
        </p:spPr>
        <p:txBody>
          <a:bodyPr>
            <a:normAutofit/>
          </a:bodyPr>
          <a:lstStyle/>
          <a:p>
            <a:r>
              <a:rPr lang="en-US" dirty="0"/>
              <a:t>Bakery internal environment</a:t>
            </a: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13E5F285-BD95-4989-B20B-7789901594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2" y="-21648"/>
            <a:ext cx="1839951" cy="1423657"/>
          </a:xfrm>
          <a:custGeom>
            <a:avLst/>
            <a:gdLst>
              <a:gd name="connsiteX0" fmla="*/ 0 w 2331138"/>
              <a:gd name="connsiteY0" fmla="*/ 0 h 3352676"/>
              <a:gd name="connsiteX1" fmla="*/ 2331138 w 2331138"/>
              <a:gd name="connsiteY1" fmla="*/ 0 h 3352676"/>
              <a:gd name="connsiteX2" fmla="*/ 2331138 w 2331138"/>
              <a:gd name="connsiteY2" fmla="*/ 3352676 h 3352676"/>
              <a:gd name="connsiteX3" fmla="*/ 2097210 w 2331138"/>
              <a:gd name="connsiteY3" fmla="*/ 3226228 h 3352676"/>
              <a:gd name="connsiteX4" fmla="*/ 214881 w 2331138"/>
              <a:gd name="connsiteY4" fmla="*/ 1176738 h 3352676"/>
              <a:gd name="connsiteX5" fmla="*/ 1129 w 2331138"/>
              <a:gd name="connsiteY5" fmla="*/ 67475 h 33526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331138" h="3352676">
                <a:moveTo>
                  <a:pt x="0" y="0"/>
                </a:moveTo>
                <a:lnTo>
                  <a:pt x="2331138" y="0"/>
                </a:lnTo>
                <a:lnTo>
                  <a:pt x="2331138" y="3352676"/>
                </a:lnTo>
                <a:lnTo>
                  <a:pt x="2097210" y="3226228"/>
                </a:lnTo>
                <a:cubicBezTo>
                  <a:pt x="1273150" y="2744079"/>
                  <a:pt x="560886" y="2027200"/>
                  <a:pt x="214881" y="1176738"/>
                </a:cubicBezTo>
                <a:cubicBezTo>
                  <a:pt x="72781" y="827511"/>
                  <a:pt x="14297" y="430630"/>
                  <a:pt x="1129" y="67475"/>
                </a:cubicBezTo>
                <a:close/>
              </a:path>
            </a:pathLst>
          </a:custGeom>
          <a:solidFill>
            <a:schemeClr val="accent3">
              <a:lumMod val="40000"/>
              <a:lumOff val="60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grpSp>
        <p:nvGrpSpPr>
          <p:cNvPr id="14" name="Graphic 78">
            <a:extLst>
              <a:ext uri="{FF2B5EF4-FFF2-40B4-BE49-F238E27FC236}">
                <a16:creationId xmlns:a16="http://schemas.microsoft.com/office/drawing/2014/main" id="{6C02F4BE-6538-4CAD-B506-5FEB41D378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74415" y="3039261"/>
            <a:ext cx="1020166" cy="45718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15" name="Graphic 78">
              <a:extLst>
                <a:ext uri="{FF2B5EF4-FFF2-40B4-BE49-F238E27FC236}">
                  <a16:creationId xmlns:a16="http://schemas.microsoft.com/office/drawing/2014/main" id="{3937246C-D7B5-4CC9-B979-0999DFD5BF0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6" name="Graphic 78">
              <a:extLst>
                <a:ext uri="{FF2B5EF4-FFF2-40B4-BE49-F238E27FC236}">
                  <a16:creationId xmlns:a16="http://schemas.microsoft.com/office/drawing/2014/main" id="{559392DF-C926-44F7-920D-C232D60C05F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7" name="Graphic 78">
                <a:extLst>
                  <a:ext uri="{FF2B5EF4-FFF2-40B4-BE49-F238E27FC236}">
                    <a16:creationId xmlns:a16="http://schemas.microsoft.com/office/drawing/2014/main" id="{437FE2E3-579D-4AA7-8775-C78D1D5631D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Graphic 78">
                <a:extLst>
                  <a:ext uri="{FF2B5EF4-FFF2-40B4-BE49-F238E27FC236}">
                    <a16:creationId xmlns:a16="http://schemas.microsoft.com/office/drawing/2014/main" id="{A6A05323-CAFA-4D34-83D6-3B23B020853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9" name="Graphic 78">
                <a:extLst>
                  <a:ext uri="{FF2B5EF4-FFF2-40B4-BE49-F238E27FC236}">
                    <a16:creationId xmlns:a16="http://schemas.microsoft.com/office/drawing/2014/main" id="{D49C45E0-CA07-4FD4-9097-BF313F498AE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0" name="Graphic 78">
                <a:extLst>
                  <a:ext uri="{FF2B5EF4-FFF2-40B4-BE49-F238E27FC236}">
                    <a16:creationId xmlns:a16="http://schemas.microsoft.com/office/drawing/2014/main" id="{1EC741B7-EEE8-43D3-9F8E-C2B4DD1965B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2EB035-7C44-6E70-37BF-302B6930C4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6913" y="2618038"/>
            <a:ext cx="7513819" cy="3509668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342900" indent="-342900">
              <a:lnSpc>
                <a:spcPct val="100000"/>
              </a:lnSpc>
              <a:buChar char="•"/>
            </a:pPr>
            <a:r>
              <a:rPr lang="en-US" sz="2400" b="1" dirty="0"/>
              <a:t>Resources</a:t>
            </a:r>
            <a:r>
              <a:rPr lang="en-US" sz="2400" dirty="0"/>
              <a:t>: Do I have enough ovens, spaces, ingredients, and skilled bakers? </a:t>
            </a:r>
          </a:p>
          <a:p>
            <a:pPr marL="342900" indent="-342900">
              <a:lnSpc>
                <a:spcPct val="100000"/>
              </a:lnSpc>
              <a:buChar char="•"/>
            </a:pPr>
            <a:r>
              <a:rPr lang="en-US" sz="2400" b="1" dirty="0"/>
              <a:t>Capabilities</a:t>
            </a:r>
            <a:r>
              <a:rPr lang="en-US" sz="2400" dirty="0"/>
              <a:t>: Are we really good at making custom cakes? </a:t>
            </a:r>
          </a:p>
          <a:p>
            <a:pPr marL="342900" indent="-342900">
              <a:lnSpc>
                <a:spcPct val="100000"/>
              </a:lnSpc>
              <a:buChar char="•"/>
            </a:pPr>
            <a:r>
              <a:rPr lang="en-US" sz="2400" b="1" dirty="0"/>
              <a:t>Culture</a:t>
            </a:r>
            <a:r>
              <a:rPr lang="en-US" sz="2400" dirty="0"/>
              <a:t>: Do my employees work well together, and are they motivated? </a:t>
            </a:r>
          </a:p>
          <a:p>
            <a:pPr marL="342900" indent="-342900">
              <a:lnSpc>
                <a:spcPct val="100000"/>
              </a:lnSpc>
              <a:buChar char="•"/>
            </a:pPr>
            <a:r>
              <a:rPr lang="en-US" sz="2400" b="1" dirty="0"/>
              <a:t>Weaknesses:</a:t>
            </a:r>
            <a:r>
              <a:rPr lang="en-US" sz="2400" dirty="0"/>
              <a:t> Are we slow at fulfilling customer orders during peak hours? </a:t>
            </a:r>
          </a:p>
          <a:p>
            <a:pPr>
              <a:lnSpc>
                <a:spcPct val="100000"/>
              </a:lnSpc>
            </a:pPr>
            <a:endParaRPr lang="en-US" sz="2400" dirty="0"/>
          </a:p>
        </p:txBody>
      </p:sp>
      <p:pic>
        <p:nvPicPr>
          <p:cNvPr id="7" name="Graphic 6" descr="Chef">
            <a:extLst>
              <a:ext uri="{FF2B5EF4-FFF2-40B4-BE49-F238E27FC236}">
                <a16:creationId xmlns:a16="http://schemas.microsoft.com/office/drawing/2014/main" id="{320AF00D-11FD-9148-3E4C-69F142CBDA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073013" y="565167"/>
            <a:ext cx="3562392" cy="3562392"/>
          </a:xfrm>
          <a:prstGeom prst="rect">
            <a:avLst/>
          </a:prstGeom>
        </p:spPr>
      </p:pic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6B6061A8-D267-4967-AF47-C3CC451385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899042" y="5602884"/>
            <a:ext cx="4292956" cy="1255116"/>
          </a:xfrm>
          <a:custGeom>
            <a:avLst/>
            <a:gdLst>
              <a:gd name="connsiteX0" fmla="*/ 0 w 4238069"/>
              <a:gd name="connsiteY0" fmla="*/ 0 h 1903025"/>
              <a:gd name="connsiteX1" fmla="*/ 113310 w 4238069"/>
              <a:gd name="connsiteY1" fmla="*/ 8960 h 1903025"/>
              <a:gd name="connsiteX2" fmla="*/ 291503 w 4238069"/>
              <a:gd name="connsiteY2" fmla="*/ 37000 h 1903025"/>
              <a:gd name="connsiteX3" fmla="*/ 3082930 w 4238069"/>
              <a:gd name="connsiteY3" fmla="*/ 1104916 h 1903025"/>
              <a:gd name="connsiteX4" fmla="*/ 3881548 w 4238069"/>
              <a:gd name="connsiteY4" fmla="*/ 1668276 h 1903025"/>
              <a:gd name="connsiteX5" fmla="*/ 4238069 w 4238069"/>
              <a:gd name="connsiteY5" fmla="*/ 1903025 h 1903025"/>
              <a:gd name="connsiteX6" fmla="*/ 0 w 4238069"/>
              <a:gd name="connsiteY6" fmla="*/ 1903025 h 1903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238069" h="1903025">
                <a:moveTo>
                  <a:pt x="0" y="0"/>
                </a:moveTo>
                <a:lnTo>
                  <a:pt x="113310" y="8960"/>
                </a:lnTo>
                <a:cubicBezTo>
                  <a:pt x="173365" y="16155"/>
                  <a:pt x="232870" y="25632"/>
                  <a:pt x="291503" y="37000"/>
                </a:cubicBezTo>
                <a:cubicBezTo>
                  <a:pt x="1250780" y="222537"/>
                  <a:pt x="2264787" y="499636"/>
                  <a:pt x="3082930" y="1104916"/>
                </a:cubicBezTo>
                <a:cubicBezTo>
                  <a:pt x="3348371" y="1301283"/>
                  <a:pt x="3614239" y="1488349"/>
                  <a:pt x="3881548" y="1668276"/>
                </a:cubicBezTo>
                <a:lnTo>
                  <a:pt x="4238069" y="1903025"/>
                </a:lnTo>
                <a:lnTo>
                  <a:pt x="0" y="1903025"/>
                </a:lnTo>
                <a:close/>
              </a:path>
            </a:pathLst>
          </a:cu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12DB770A-658D-4212-9BF2-236070D5D7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8891063" y="5736410"/>
            <a:ext cx="886141" cy="802496"/>
            <a:chOff x="10948005" y="3272152"/>
            <a:chExt cx="868640" cy="786648"/>
          </a:xfrm>
          <a:solidFill>
            <a:schemeClr val="accent6"/>
          </a:solidFill>
        </p:grpSpPr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A9B99195-76A3-4B90-8F45-BAEF05699C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94317" y="3944888"/>
              <a:ext cx="128449" cy="113912"/>
            </a:xfrm>
            <a:custGeom>
              <a:avLst/>
              <a:gdLst>
                <a:gd name="connsiteX0" fmla="*/ 237621 w 453152"/>
                <a:gd name="connsiteY0" fmla="*/ 965 h 401867"/>
                <a:gd name="connsiteX1" fmla="*/ 370246 w 453152"/>
                <a:gd name="connsiteY1" fmla="*/ 23666 h 401867"/>
                <a:gd name="connsiteX2" fmla="*/ 437392 w 453152"/>
                <a:gd name="connsiteY2" fmla="*/ 198545 h 401867"/>
                <a:gd name="connsiteX3" fmla="*/ 67745 w 453152"/>
                <a:gd name="connsiteY3" fmla="*/ 392003 h 401867"/>
                <a:gd name="connsiteX4" fmla="*/ 911 w 453152"/>
                <a:gd name="connsiteY4" fmla="*/ 254095 h 401867"/>
                <a:gd name="connsiteX5" fmla="*/ 115564 w 453152"/>
                <a:gd name="connsiteY5" fmla="*/ 51160 h 401867"/>
                <a:gd name="connsiteX6" fmla="*/ 237621 w 453152"/>
                <a:gd name="connsiteY6" fmla="*/ 965 h 4018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3152" h="401867">
                  <a:moveTo>
                    <a:pt x="237621" y="965"/>
                  </a:moveTo>
                  <a:cubicBezTo>
                    <a:pt x="283632" y="-2971"/>
                    <a:pt x="331405" y="5243"/>
                    <a:pt x="370246" y="23666"/>
                  </a:cubicBezTo>
                  <a:cubicBezTo>
                    <a:pt x="436830" y="55275"/>
                    <a:pt x="477168" y="116810"/>
                    <a:pt x="437392" y="198545"/>
                  </a:cubicBezTo>
                  <a:cubicBezTo>
                    <a:pt x="391568" y="292624"/>
                    <a:pt x="176850" y="441630"/>
                    <a:pt x="67745" y="392003"/>
                  </a:cubicBezTo>
                  <a:cubicBezTo>
                    <a:pt x="18056" y="369372"/>
                    <a:pt x="-5012" y="308398"/>
                    <a:pt x="911" y="254095"/>
                  </a:cubicBezTo>
                  <a:cubicBezTo>
                    <a:pt x="9203" y="178033"/>
                    <a:pt x="61012" y="103094"/>
                    <a:pt x="115564" y="51160"/>
                  </a:cubicBezTo>
                  <a:cubicBezTo>
                    <a:pt x="147361" y="20985"/>
                    <a:pt x="191610" y="4900"/>
                    <a:pt x="237621" y="96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F1029419-581A-4B40-B3E3-BD5931F996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53045" y="3808430"/>
              <a:ext cx="144912" cy="193414"/>
            </a:xfrm>
            <a:custGeom>
              <a:avLst/>
              <a:gdLst>
                <a:gd name="connsiteX0" fmla="*/ 390625 w 511232"/>
                <a:gd name="connsiteY0" fmla="*/ 1621 h 682341"/>
                <a:gd name="connsiteX1" fmla="*/ 508142 w 511232"/>
                <a:gd name="connsiteY1" fmla="*/ 64038 h 682341"/>
                <a:gd name="connsiteX2" fmla="*/ 508453 w 511232"/>
                <a:gd name="connsiteY2" fmla="*/ 121832 h 682341"/>
                <a:gd name="connsiteX3" fmla="*/ 316492 w 511232"/>
                <a:gd name="connsiteY3" fmla="*/ 567602 h 682341"/>
                <a:gd name="connsiteX4" fmla="*/ 80265 w 511232"/>
                <a:gd name="connsiteY4" fmla="*/ 640359 h 682341"/>
                <a:gd name="connsiteX5" fmla="*/ 13306 w 511232"/>
                <a:gd name="connsiteY5" fmla="*/ 274828 h 682341"/>
                <a:gd name="connsiteX6" fmla="*/ 140989 w 511232"/>
                <a:gd name="connsiteY6" fmla="*/ 107181 h 682341"/>
                <a:gd name="connsiteX7" fmla="*/ 390625 w 511232"/>
                <a:gd name="connsiteY7" fmla="*/ 1621 h 682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11232" h="682341">
                  <a:moveTo>
                    <a:pt x="390625" y="1621"/>
                  </a:moveTo>
                  <a:cubicBezTo>
                    <a:pt x="446543" y="-5212"/>
                    <a:pt x="493343" y="8441"/>
                    <a:pt x="508142" y="64038"/>
                  </a:cubicBezTo>
                  <a:cubicBezTo>
                    <a:pt x="513192" y="82866"/>
                    <a:pt x="511134" y="102754"/>
                    <a:pt x="508453" y="121832"/>
                  </a:cubicBezTo>
                  <a:cubicBezTo>
                    <a:pt x="485324" y="287796"/>
                    <a:pt x="417242" y="443971"/>
                    <a:pt x="316492" y="567602"/>
                  </a:cubicBezTo>
                  <a:cubicBezTo>
                    <a:pt x="253024" y="645534"/>
                    <a:pt x="165055" y="737743"/>
                    <a:pt x="80265" y="640359"/>
                  </a:cubicBezTo>
                  <a:cubicBezTo>
                    <a:pt x="5014" y="553948"/>
                    <a:pt x="-17368" y="383621"/>
                    <a:pt x="13306" y="274828"/>
                  </a:cubicBezTo>
                  <a:cubicBezTo>
                    <a:pt x="33443" y="203318"/>
                    <a:pt x="83382" y="146521"/>
                    <a:pt x="140989" y="107181"/>
                  </a:cubicBezTo>
                  <a:cubicBezTo>
                    <a:pt x="178904" y="81308"/>
                    <a:pt x="297428" y="13010"/>
                    <a:pt x="390625" y="162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8F181C6-C3A7-463D-B837-E6FB1B0801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84524" y="3907536"/>
              <a:ext cx="132121" cy="93006"/>
            </a:xfrm>
            <a:custGeom>
              <a:avLst/>
              <a:gdLst>
                <a:gd name="connsiteX0" fmla="*/ 252822 w 466107"/>
                <a:gd name="connsiteY0" fmla="*/ 1539 h 328114"/>
                <a:gd name="connsiteX1" fmla="*/ 451641 w 466107"/>
                <a:gd name="connsiteY1" fmla="*/ 122177 h 328114"/>
                <a:gd name="connsiteX2" fmla="*/ 391790 w 466107"/>
                <a:gd name="connsiteY2" fmla="*/ 297430 h 328114"/>
                <a:gd name="connsiteX3" fmla="*/ 8614 w 466107"/>
                <a:gd name="connsiteY3" fmla="*/ 243252 h 328114"/>
                <a:gd name="connsiteX4" fmla="*/ 45897 w 466107"/>
                <a:gd name="connsiteY4" fmla="*/ 97302 h 328114"/>
                <a:gd name="connsiteX5" fmla="*/ 252822 w 466107"/>
                <a:gd name="connsiteY5" fmla="*/ 1539 h 328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66107" h="328114">
                  <a:moveTo>
                    <a:pt x="252822" y="1539"/>
                  </a:moveTo>
                  <a:cubicBezTo>
                    <a:pt x="335429" y="-10494"/>
                    <a:pt x="418848" y="49794"/>
                    <a:pt x="451641" y="122177"/>
                  </a:cubicBezTo>
                  <a:cubicBezTo>
                    <a:pt x="479697" y="184273"/>
                    <a:pt x="470594" y="255285"/>
                    <a:pt x="391790" y="297430"/>
                  </a:cubicBezTo>
                  <a:cubicBezTo>
                    <a:pt x="301077" y="345935"/>
                    <a:pt x="55935" y="343254"/>
                    <a:pt x="8614" y="243252"/>
                  </a:cubicBezTo>
                  <a:cubicBezTo>
                    <a:pt x="-12895" y="197678"/>
                    <a:pt x="8240" y="136766"/>
                    <a:pt x="45897" y="97302"/>
                  </a:cubicBezTo>
                  <a:cubicBezTo>
                    <a:pt x="98704" y="42064"/>
                    <a:pt x="181872" y="11950"/>
                    <a:pt x="252822" y="153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8" name="Graphic 12">
              <a:extLst>
                <a:ext uri="{FF2B5EF4-FFF2-40B4-BE49-F238E27FC236}">
                  <a16:creationId xmlns:a16="http://schemas.microsoft.com/office/drawing/2014/main" id="{FB6F6AFA-67F5-4D3A-839B-6B3980B6FC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42141" y="3272152"/>
              <a:ext cx="180625" cy="158824"/>
            </a:xfrm>
            <a:custGeom>
              <a:avLst/>
              <a:gdLst>
                <a:gd name="connsiteX0" fmla="*/ 63289 w 3341477"/>
                <a:gd name="connsiteY0" fmla="*/ 1933384 h 2938167"/>
                <a:gd name="connsiteX1" fmla="*/ 263314 w 3341477"/>
                <a:gd name="connsiteY1" fmla="*/ 514159 h 2938167"/>
                <a:gd name="connsiteX2" fmla="*/ 1098276 w 3341477"/>
                <a:gd name="connsiteY2" fmla="*/ 952 h 2938167"/>
                <a:gd name="connsiteX3" fmla="*/ 2654089 w 3341477"/>
                <a:gd name="connsiteY3" fmla="*/ 371284 h 2938167"/>
                <a:gd name="connsiteX4" fmla="*/ 3219398 w 3341477"/>
                <a:gd name="connsiteY4" fmla="*/ 2080926 h 2938167"/>
                <a:gd name="connsiteX5" fmla="*/ 2044489 w 3341477"/>
                <a:gd name="connsiteY5" fmla="*/ 2933509 h 2938167"/>
                <a:gd name="connsiteX6" fmla="*/ 453814 w 3341477"/>
                <a:gd name="connsiteY6" fmla="*/ 2495359 h 2938167"/>
                <a:gd name="connsiteX7" fmla="*/ 63289 w 3341477"/>
                <a:gd name="connsiteY7" fmla="*/ 1933384 h 29381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41477" h="2938167">
                  <a:moveTo>
                    <a:pt x="63289" y="1933384"/>
                  </a:moveTo>
                  <a:cubicBezTo>
                    <a:pt x="56717" y="1895856"/>
                    <a:pt x="-165311" y="914209"/>
                    <a:pt x="263314" y="514159"/>
                  </a:cubicBezTo>
                  <a:cubicBezTo>
                    <a:pt x="691939" y="114109"/>
                    <a:pt x="609262" y="11620"/>
                    <a:pt x="1098276" y="952"/>
                  </a:cubicBezTo>
                  <a:cubicBezTo>
                    <a:pt x="1587289" y="-9716"/>
                    <a:pt x="2320714" y="66484"/>
                    <a:pt x="2654089" y="371284"/>
                  </a:cubicBezTo>
                  <a:cubicBezTo>
                    <a:pt x="2987464" y="676084"/>
                    <a:pt x="3603732" y="1514094"/>
                    <a:pt x="3219398" y="2080926"/>
                  </a:cubicBezTo>
                  <a:cubicBezTo>
                    <a:pt x="2835064" y="2647759"/>
                    <a:pt x="2558839" y="2895409"/>
                    <a:pt x="2044489" y="2933509"/>
                  </a:cubicBezTo>
                  <a:cubicBezTo>
                    <a:pt x="1530139" y="2971609"/>
                    <a:pt x="701464" y="2771584"/>
                    <a:pt x="453814" y="2495359"/>
                  </a:cubicBezTo>
                  <a:cubicBezTo>
                    <a:pt x="206164" y="2219134"/>
                    <a:pt x="101389" y="2152459"/>
                    <a:pt x="63289" y="19333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Graphic 15">
              <a:extLst>
                <a:ext uri="{FF2B5EF4-FFF2-40B4-BE49-F238E27FC236}">
                  <a16:creationId xmlns:a16="http://schemas.microsoft.com/office/drawing/2014/main" id="{E9F49015-3756-46EC-AF1A-2F33219CB1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02136" y="3379098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Graphic 15">
              <a:extLst>
                <a:ext uri="{FF2B5EF4-FFF2-40B4-BE49-F238E27FC236}">
                  <a16:creationId xmlns:a16="http://schemas.microsoft.com/office/drawing/2014/main" id="{44C1E606-364B-4793-83A8-61AC96EDBE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8005" y="3504095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4D62BB33-881E-4E43-A746-75C1E7C322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43727" y="3666564"/>
              <a:ext cx="173527" cy="138496"/>
            </a:xfrm>
            <a:custGeom>
              <a:avLst/>
              <a:gdLst>
                <a:gd name="connsiteX0" fmla="*/ 237392 w 789043"/>
                <a:gd name="connsiteY0" fmla="*/ 81 h 629754"/>
                <a:gd name="connsiteX1" fmla="*/ 758692 w 789043"/>
                <a:gd name="connsiteY1" fmla="*/ 233550 h 629754"/>
                <a:gd name="connsiteX2" fmla="*/ 650647 w 789043"/>
                <a:gd name="connsiteY2" fmla="*/ 335111 h 629754"/>
                <a:gd name="connsiteX3" fmla="*/ 315041 w 789043"/>
                <a:gd name="connsiteY3" fmla="*/ 584992 h 629754"/>
                <a:gd name="connsiteX4" fmla="*/ 192159 w 789043"/>
                <a:gd name="connsiteY4" fmla="*/ 625953 h 629754"/>
                <a:gd name="connsiteX5" fmla="*/ 124264 w 789043"/>
                <a:gd name="connsiteY5" fmla="*/ 552260 h 629754"/>
                <a:gd name="connsiteX6" fmla="*/ 1631 w 789043"/>
                <a:gd name="connsiteY6" fmla="*/ 133735 h 629754"/>
                <a:gd name="connsiteX7" fmla="*/ 35422 w 789043"/>
                <a:gd name="connsiteY7" fmla="*/ 14157 h 629754"/>
                <a:gd name="connsiteX8" fmla="*/ 113728 w 789043"/>
                <a:gd name="connsiteY8" fmla="*/ 378 h 629754"/>
                <a:gd name="connsiteX9" fmla="*/ 237392 w 789043"/>
                <a:gd name="connsiteY9" fmla="*/ 81 h 629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89043" h="629754">
                  <a:moveTo>
                    <a:pt x="237392" y="81"/>
                  </a:moveTo>
                  <a:cubicBezTo>
                    <a:pt x="474795" y="-992"/>
                    <a:pt x="907215" y="10463"/>
                    <a:pt x="758692" y="233550"/>
                  </a:cubicBezTo>
                  <a:cubicBezTo>
                    <a:pt x="731135" y="274948"/>
                    <a:pt x="690486" y="305435"/>
                    <a:pt x="650647" y="335111"/>
                  </a:cubicBezTo>
                  <a:cubicBezTo>
                    <a:pt x="538737" y="418405"/>
                    <a:pt x="426889" y="501698"/>
                    <a:pt x="315041" y="584992"/>
                  </a:cubicBezTo>
                  <a:cubicBezTo>
                    <a:pt x="278943" y="611863"/>
                    <a:pt x="234865" y="640167"/>
                    <a:pt x="192159" y="625953"/>
                  </a:cubicBezTo>
                  <a:cubicBezTo>
                    <a:pt x="159614" y="615105"/>
                    <a:pt x="139851" y="582810"/>
                    <a:pt x="124264" y="552260"/>
                  </a:cubicBezTo>
                  <a:cubicBezTo>
                    <a:pt x="57742" y="422021"/>
                    <a:pt x="15908" y="279250"/>
                    <a:pt x="1631" y="133735"/>
                  </a:cubicBezTo>
                  <a:cubicBezTo>
                    <a:pt x="-2671" y="90343"/>
                    <a:pt x="-676" y="38596"/>
                    <a:pt x="35422" y="14157"/>
                  </a:cubicBezTo>
                  <a:cubicBezTo>
                    <a:pt x="57804" y="-931"/>
                    <a:pt x="86795" y="-557"/>
                    <a:pt x="113728" y="378"/>
                  </a:cubicBezTo>
                  <a:cubicBezTo>
                    <a:pt x="138207" y="1243"/>
                    <a:pt x="182606" y="328"/>
                    <a:pt x="237392" y="8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874936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2F9C493A-9F03-49B4-B3FB-19CE5AC115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398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90A46C7D-C1BB-49B8-8D37-39742820E9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15182" y="-615181"/>
            <a:ext cx="1085312" cy="2315675"/>
          </a:xfrm>
          <a:custGeom>
            <a:avLst/>
            <a:gdLst>
              <a:gd name="connsiteX0" fmla="*/ 0 w 1085312"/>
              <a:gd name="connsiteY0" fmla="*/ 2315675 h 2315675"/>
              <a:gd name="connsiteX1" fmla="*/ 0 w 1085312"/>
              <a:gd name="connsiteY1" fmla="*/ 0 h 2315675"/>
              <a:gd name="connsiteX2" fmla="*/ 53089 w 1085312"/>
              <a:gd name="connsiteY2" fmla="*/ 4542 h 2315675"/>
              <a:gd name="connsiteX3" fmla="*/ 790077 w 1085312"/>
              <a:gd name="connsiteY3" fmla="*/ 872756 h 2315675"/>
              <a:gd name="connsiteX4" fmla="*/ 1085252 w 1085312"/>
              <a:gd name="connsiteY4" fmla="*/ 1943649 h 2315675"/>
              <a:gd name="connsiteX5" fmla="*/ 1064832 w 1085312"/>
              <a:gd name="connsiteY5" fmla="*/ 2198094 h 2315675"/>
              <a:gd name="connsiteX6" fmla="*/ 1043734 w 1085312"/>
              <a:gd name="connsiteY6" fmla="*/ 2315675 h 2315675"/>
              <a:gd name="connsiteX7" fmla="*/ 0 w 1085312"/>
              <a:gd name="connsiteY7" fmla="*/ 2315675 h 2315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85312" h="2315675">
                <a:moveTo>
                  <a:pt x="0" y="2315675"/>
                </a:moveTo>
                <a:lnTo>
                  <a:pt x="0" y="0"/>
                </a:lnTo>
                <a:lnTo>
                  <a:pt x="53089" y="4542"/>
                </a:lnTo>
                <a:cubicBezTo>
                  <a:pt x="405263" y="73503"/>
                  <a:pt x="612623" y="486635"/>
                  <a:pt x="790077" y="872756"/>
                </a:cubicBezTo>
                <a:cubicBezTo>
                  <a:pt x="937425" y="1193596"/>
                  <a:pt x="1088787" y="1533232"/>
                  <a:pt x="1085252" y="1943649"/>
                </a:cubicBezTo>
                <a:cubicBezTo>
                  <a:pt x="1084528" y="2029058"/>
                  <a:pt x="1077341" y="2113833"/>
                  <a:pt x="1064832" y="2198094"/>
                </a:cubicBezTo>
                <a:lnTo>
                  <a:pt x="1043734" y="2315675"/>
                </a:lnTo>
                <a:lnTo>
                  <a:pt x="0" y="2315675"/>
                </a:lnTo>
                <a:close/>
              </a:path>
            </a:pathLst>
          </a:custGeom>
          <a:solidFill>
            <a:schemeClr val="accent3">
              <a:lumMod val="40000"/>
              <a:lumOff val="6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C9316A6-D9D4-E322-C46C-7038476CC5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5717" y="787068"/>
            <a:ext cx="10077557" cy="1325563"/>
          </a:xfrm>
        </p:spPr>
        <p:txBody>
          <a:bodyPr>
            <a:normAutofit/>
          </a:bodyPr>
          <a:lstStyle/>
          <a:p>
            <a:r>
              <a:rPr lang="en-US" dirty="0"/>
              <a:t>Tools for Internal Environmental Scanning</a:t>
            </a:r>
          </a:p>
        </p:txBody>
      </p:sp>
      <p:grpSp>
        <p:nvGrpSpPr>
          <p:cNvPr id="20" name="Graphic 78">
            <a:extLst>
              <a:ext uri="{FF2B5EF4-FFF2-40B4-BE49-F238E27FC236}">
                <a16:creationId xmlns:a16="http://schemas.microsoft.com/office/drawing/2014/main" id="{C13D619A-1417-41F6-AB84-3DA81D94BD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30225" y="2345718"/>
            <a:ext cx="972241" cy="45718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21" name="Graphic 78">
              <a:extLst>
                <a:ext uri="{FF2B5EF4-FFF2-40B4-BE49-F238E27FC236}">
                  <a16:creationId xmlns:a16="http://schemas.microsoft.com/office/drawing/2014/main" id="{ABA075C2-6990-484C-907A-08DB4DF5A9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2" name="Graphic 78">
              <a:extLst>
                <a:ext uri="{FF2B5EF4-FFF2-40B4-BE49-F238E27FC236}">
                  <a16:creationId xmlns:a16="http://schemas.microsoft.com/office/drawing/2014/main" id="{EC9D29F2-21D6-461F-8BD7-533101D86C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23" name="Graphic 78">
                <a:extLst>
                  <a:ext uri="{FF2B5EF4-FFF2-40B4-BE49-F238E27FC236}">
                    <a16:creationId xmlns:a16="http://schemas.microsoft.com/office/drawing/2014/main" id="{F1CB2E23-919F-4FDA-9880-7AEF61BF397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4" name="Graphic 78">
                <a:extLst>
                  <a:ext uri="{FF2B5EF4-FFF2-40B4-BE49-F238E27FC236}">
                    <a16:creationId xmlns:a16="http://schemas.microsoft.com/office/drawing/2014/main" id="{2BBC6B41-7E8B-40C0-8289-6918BCA68F3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5" name="Graphic 78">
                <a:extLst>
                  <a:ext uri="{FF2B5EF4-FFF2-40B4-BE49-F238E27FC236}">
                    <a16:creationId xmlns:a16="http://schemas.microsoft.com/office/drawing/2014/main" id="{67E04027-1EC8-4CBE-A4D2-F09F6AF0E02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6" name="Graphic 78">
                <a:extLst>
                  <a:ext uri="{FF2B5EF4-FFF2-40B4-BE49-F238E27FC236}">
                    <a16:creationId xmlns:a16="http://schemas.microsoft.com/office/drawing/2014/main" id="{5EC8762A-B2EC-4710-9F10-B93BE2075E8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D5B4F0F5-BE58-4EC0-B650-A71A07437C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753030" y="5516668"/>
            <a:ext cx="2438970" cy="1341332"/>
          </a:xfrm>
          <a:custGeom>
            <a:avLst/>
            <a:gdLst>
              <a:gd name="connsiteX0" fmla="*/ 2025355 w 2438970"/>
              <a:gd name="connsiteY0" fmla="*/ 235 h 1341332"/>
              <a:gd name="connsiteX1" fmla="*/ 2381960 w 2438970"/>
              <a:gd name="connsiteY1" fmla="*/ 44517 h 1341332"/>
              <a:gd name="connsiteX2" fmla="*/ 2438970 w 2438970"/>
              <a:gd name="connsiteY2" fmla="*/ 58872 h 1341332"/>
              <a:gd name="connsiteX3" fmla="*/ 2438970 w 2438970"/>
              <a:gd name="connsiteY3" fmla="*/ 1341332 h 1341332"/>
              <a:gd name="connsiteX4" fmla="*/ 0 w 2438970"/>
              <a:gd name="connsiteY4" fmla="*/ 1341332 h 1341332"/>
              <a:gd name="connsiteX5" fmla="*/ 13333 w 2438970"/>
              <a:gd name="connsiteY5" fmla="*/ 1328018 h 1341332"/>
              <a:gd name="connsiteX6" fmla="*/ 936262 w 2438970"/>
              <a:gd name="connsiteY6" fmla="*/ 459947 h 1341332"/>
              <a:gd name="connsiteX7" fmla="*/ 1554028 w 2438970"/>
              <a:gd name="connsiteY7" fmla="*/ 71153 h 1341332"/>
              <a:gd name="connsiteX8" fmla="*/ 2025355 w 2438970"/>
              <a:gd name="connsiteY8" fmla="*/ 235 h 1341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38970" h="1341332">
                <a:moveTo>
                  <a:pt x="2025355" y="235"/>
                </a:moveTo>
                <a:cubicBezTo>
                  <a:pt x="2143847" y="2306"/>
                  <a:pt x="2262766" y="17993"/>
                  <a:pt x="2381960" y="44517"/>
                </a:cubicBezTo>
                <a:lnTo>
                  <a:pt x="2438970" y="58872"/>
                </a:lnTo>
                <a:lnTo>
                  <a:pt x="2438970" y="1341332"/>
                </a:lnTo>
                <a:lnTo>
                  <a:pt x="0" y="1341332"/>
                </a:lnTo>
                <a:lnTo>
                  <a:pt x="13333" y="1328018"/>
                </a:lnTo>
                <a:cubicBezTo>
                  <a:pt x="324723" y="1028950"/>
                  <a:pt x="645390" y="738459"/>
                  <a:pt x="936262" y="459947"/>
                </a:cubicBezTo>
                <a:cubicBezTo>
                  <a:pt x="1139660" y="265152"/>
                  <a:pt x="1345794" y="140817"/>
                  <a:pt x="1554028" y="71153"/>
                </a:cubicBezTo>
                <a:cubicBezTo>
                  <a:pt x="1710136" y="18918"/>
                  <a:pt x="1867365" y="-2526"/>
                  <a:pt x="2025355" y="235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grpSp>
        <p:nvGrpSpPr>
          <p:cNvPr id="30" name="Group 29">
            <a:extLst>
              <a:ext uri="{FF2B5EF4-FFF2-40B4-BE49-F238E27FC236}">
                <a16:creationId xmlns:a16="http://schemas.microsoft.com/office/drawing/2014/main" id="{E700C1F5-B637-45FE-96CC-270D263A59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776050" y="5204025"/>
            <a:ext cx="886141" cy="802496"/>
            <a:chOff x="10948005" y="3272152"/>
            <a:chExt cx="868640" cy="786648"/>
          </a:xfrm>
          <a:solidFill>
            <a:schemeClr val="accent1"/>
          </a:solidFill>
        </p:grpSpPr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83DA22C9-3830-4323-9087-6D7C1E6AA3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94317" y="3944888"/>
              <a:ext cx="128449" cy="113912"/>
            </a:xfrm>
            <a:custGeom>
              <a:avLst/>
              <a:gdLst>
                <a:gd name="connsiteX0" fmla="*/ 237621 w 453152"/>
                <a:gd name="connsiteY0" fmla="*/ 965 h 401867"/>
                <a:gd name="connsiteX1" fmla="*/ 370246 w 453152"/>
                <a:gd name="connsiteY1" fmla="*/ 23666 h 401867"/>
                <a:gd name="connsiteX2" fmla="*/ 437392 w 453152"/>
                <a:gd name="connsiteY2" fmla="*/ 198545 h 401867"/>
                <a:gd name="connsiteX3" fmla="*/ 67745 w 453152"/>
                <a:gd name="connsiteY3" fmla="*/ 392003 h 401867"/>
                <a:gd name="connsiteX4" fmla="*/ 911 w 453152"/>
                <a:gd name="connsiteY4" fmla="*/ 254095 h 401867"/>
                <a:gd name="connsiteX5" fmla="*/ 115564 w 453152"/>
                <a:gd name="connsiteY5" fmla="*/ 51160 h 401867"/>
                <a:gd name="connsiteX6" fmla="*/ 237621 w 453152"/>
                <a:gd name="connsiteY6" fmla="*/ 965 h 4018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3152" h="401867">
                  <a:moveTo>
                    <a:pt x="237621" y="965"/>
                  </a:moveTo>
                  <a:cubicBezTo>
                    <a:pt x="283632" y="-2971"/>
                    <a:pt x="331405" y="5243"/>
                    <a:pt x="370246" y="23666"/>
                  </a:cubicBezTo>
                  <a:cubicBezTo>
                    <a:pt x="436830" y="55275"/>
                    <a:pt x="477168" y="116810"/>
                    <a:pt x="437392" y="198545"/>
                  </a:cubicBezTo>
                  <a:cubicBezTo>
                    <a:pt x="391568" y="292624"/>
                    <a:pt x="176850" y="441630"/>
                    <a:pt x="67745" y="392003"/>
                  </a:cubicBezTo>
                  <a:cubicBezTo>
                    <a:pt x="18056" y="369372"/>
                    <a:pt x="-5012" y="308398"/>
                    <a:pt x="911" y="254095"/>
                  </a:cubicBezTo>
                  <a:cubicBezTo>
                    <a:pt x="9203" y="178033"/>
                    <a:pt x="61012" y="103094"/>
                    <a:pt x="115564" y="51160"/>
                  </a:cubicBezTo>
                  <a:cubicBezTo>
                    <a:pt x="147361" y="20985"/>
                    <a:pt x="191610" y="4900"/>
                    <a:pt x="237621" y="96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A5AC4DA9-FD16-4055-8D2D-95D615C03C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53045" y="3808430"/>
              <a:ext cx="144912" cy="193414"/>
            </a:xfrm>
            <a:custGeom>
              <a:avLst/>
              <a:gdLst>
                <a:gd name="connsiteX0" fmla="*/ 390625 w 511232"/>
                <a:gd name="connsiteY0" fmla="*/ 1621 h 682341"/>
                <a:gd name="connsiteX1" fmla="*/ 508142 w 511232"/>
                <a:gd name="connsiteY1" fmla="*/ 64038 h 682341"/>
                <a:gd name="connsiteX2" fmla="*/ 508453 w 511232"/>
                <a:gd name="connsiteY2" fmla="*/ 121832 h 682341"/>
                <a:gd name="connsiteX3" fmla="*/ 316492 w 511232"/>
                <a:gd name="connsiteY3" fmla="*/ 567602 h 682341"/>
                <a:gd name="connsiteX4" fmla="*/ 80265 w 511232"/>
                <a:gd name="connsiteY4" fmla="*/ 640359 h 682341"/>
                <a:gd name="connsiteX5" fmla="*/ 13306 w 511232"/>
                <a:gd name="connsiteY5" fmla="*/ 274828 h 682341"/>
                <a:gd name="connsiteX6" fmla="*/ 140989 w 511232"/>
                <a:gd name="connsiteY6" fmla="*/ 107181 h 682341"/>
                <a:gd name="connsiteX7" fmla="*/ 390625 w 511232"/>
                <a:gd name="connsiteY7" fmla="*/ 1621 h 682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11232" h="682341">
                  <a:moveTo>
                    <a:pt x="390625" y="1621"/>
                  </a:moveTo>
                  <a:cubicBezTo>
                    <a:pt x="446543" y="-5212"/>
                    <a:pt x="493343" y="8441"/>
                    <a:pt x="508142" y="64038"/>
                  </a:cubicBezTo>
                  <a:cubicBezTo>
                    <a:pt x="513192" y="82866"/>
                    <a:pt x="511134" y="102754"/>
                    <a:pt x="508453" y="121832"/>
                  </a:cubicBezTo>
                  <a:cubicBezTo>
                    <a:pt x="485324" y="287796"/>
                    <a:pt x="417242" y="443971"/>
                    <a:pt x="316492" y="567602"/>
                  </a:cubicBezTo>
                  <a:cubicBezTo>
                    <a:pt x="253024" y="645534"/>
                    <a:pt x="165055" y="737743"/>
                    <a:pt x="80265" y="640359"/>
                  </a:cubicBezTo>
                  <a:cubicBezTo>
                    <a:pt x="5014" y="553948"/>
                    <a:pt x="-17368" y="383621"/>
                    <a:pt x="13306" y="274828"/>
                  </a:cubicBezTo>
                  <a:cubicBezTo>
                    <a:pt x="33443" y="203318"/>
                    <a:pt x="83382" y="146521"/>
                    <a:pt x="140989" y="107181"/>
                  </a:cubicBezTo>
                  <a:cubicBezTo>
                    <a:pt x="178904" y="81308"/>
                    <a:pt x="297428" y="13010"/>
                    <a:pt x="390625" y="162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8BA7D58E-9AB5-4B54-A635-2E86BEC786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84524" y="3907536"/>
              <a:ext cx="132121" cy="93006"/>
            </a:xfrm>
            <a:custGeom>
              <a:avLst/>
              <a:gdLst>
                <a:gd name="connsiteX0" fmla="*/ 252822 w 466107"/>
                <a:gd name="connsiteY0" fmla="*/ 1539 h 328114"/>
                <a:gd name="connsiteX1" fmla="*/ 451641 w 466107"/>
                <a:gd name="connsiteY1" fmla="*/ 122177 h 328114"/>
                <a:gd name="connsiteX2" fmla="*/ 391790 w 466107"/>
                <a:gd name="connsiteY2" fmla="*/ 297430 h 328114"/>
                <a:gd name="connsiteX3" fmla="*/ 8614 w 466107"/>
                <a:gd name="connsiteY3" fmla="*/ 243252 h 328114"/>
                <a:gd name="connsiteX4" fmla="*/ 45897 w 466107"/>
                <a:gd name="connsiteY4" fmla="*/ 97302 h 328114"/>
                <a:gd name="connsiteX5" fmla="*/ 252822 w 466107"/>
                <a:gd name="connsiteY5" fmla="*/ 1539 h 328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66107" h="328114">
                  <a:moveTo>
                    <a:pt x="252822" y="1539"/>
                  </a:moveTo>
                  <a:cubicBezTo>
                    <a:pt x="335429" y="-10494"/>
                    <a:pt x="418848" y="49794"/>
                    <a:pt x="451641" y="122177"/>
                  </a:cubicBezTo>
                  <a:cubicBezTo>
                    <a:pt x="479697" y="184273"/>
                    <a:pt x="470594" y="255285"/>
                    <a:pt x="391790" y="297430"/>
                  </a:cubicBezTo>
                  <a:cubicBezTo>
                    <a:pt x="301077" y="345935"/>
                    <a:pt x="55935" y="343254"/>
                    <a:pt x="8614" y="243252"/>
                  </a:cubicBezTo>
                  <a:cubicBezTo>
                    <a:pt x="-12895" y="197678"/>
                    <a:pt x="8240" y="136766"/>
                    <a:pt x="45897" y="97302"/>
                  </a:cubicBezTo>
                  <a:cubicBezTo>
                    <a:pt x="98704" y="42064"/>
                    <a:pt x="181872" y="11950"/>
                    <a:pt x="252822" y="153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34" name="Graphic 12">
              <a:extLst>
                <a:ext uri="{FF2B5EF4-FFF2-40B4-BE49-F238E27FC236}">
                  <a16:creationId xmlns:a16="http://schemas.microsoft.com/office/drawing/2014/main" id="{B7D72779-BBD2-4D64-B6B1-E052E227EB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42141" y="3272152"/>
              <a:ext cx="180625" cy="158824"/>
            </a:xfrm>
            <a:custGeom>
              <a:avLst/>
              <a:gdLst>
                <a:gd name="connsiteX0" fmla="*/ 63289 w 3341477"/>
                <a:gd name="connsiteY0" fmla="*/ 1933384 h 2938167"/>
                <a:gd name="connsiteX1" fmla="*/ 263314 w 3341477"/>
                <a:gd name="connsiteY1" fmla="*/ 514159 h 2938167"/>
                <a:gd name="connsiteX2" fmla="*/ 1098276 w 3341477"/>
                <a:gd name="connsiteY2" fmla="*/ 952 h 2938167"/>
                <a:gd name="connsiteX3" fmla="*/ 2654089 w 3341477"/>
                <a:gd name="connsiteY3" fmla="*/ 371284 h 2938167"/>
                <a:gd name="connsiteX4" fmla="*/ 3219398 w 3341477"/>
                <a:gd name="connsiteY4" fmla="*/ 2080926 h 2938167"/>
                <a:gd name="connsiteX5" fmla="*/ 2044489 w 3341477"/>
                <a:gd name="connsiteY5" fmla="*/ 2933509 h 2938167"/>
                <a:gd name="connsiteX6" fmla="*/ 453814 w 3341477"/>
                <a:gd name="connsiteY6" fmla="*/ 2495359 h 2938167"/>
                <a:gd name="connsiteX7" fmla="*/ 63289 w 3341477"/>
                <a:gd name="connsiteY7" fmla="*/ 1933384 h 29381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41477" h="2938167">
                  <a:moveTo>
                    <a:pt x="63289" y="1933384"/>
                  </a:moveTo>
                  <a:cubicBezTo>
                    <a:pt x="56717" y="1895856"/>
                    <a:pt x="-165311" y="914209"/>
                    <a:pt x="263314" y="514159"/>
                  </a:cubicBezTo>
                  <a:cubicBezTo>
                    <a:pt x="691939" y="114109"/>
                    <a:pt x="609262" y="11620"/>
                    <a:pt x="1098276" y="952"/>
                  </a:cubicBezTo>
                  <a:cubicBezTo>
                    <a:pt x="1587289" y="-9716"/>
                    <a:pt x="2320714" y="66484"/>
                    <a:pt x="2654089" y="371284"/>
                  </a:cubicBezTo>
                  <a:cubicBezTo>
                    <a:pt x="2987464" y="676084"/>
                    <a:pt x="3603732" y="1514094"/>
                    <a:pt x="3219398" y="2080926"/>
                  </a:cubicBezTo>
                  <a:cubicBezTo>
                    <a:pt x="2835064" y="2647759"/>
                    <a:pt x="2558839" y="2895409"/>
                    <a:pt x="2044489" y="2933509"/>
                  </a:cubicBezTo>
                  <a:cubicBezTo>
                    <a:pt x="1530139" y="2971609"/>
                    <a:pt x="701464" y="2771584"/>
                    <a:pt x="453814" y="2495359"/>
                  </a:cubicBezTo>
                  <a:cubicBezTo>
                    <a:pt x="206164" y="2219134"/>
                    <a:pt x="101389" y="2152459"/>
                    <a:pt x="63289" y="19333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" name="Graphic 15">
              <a:extLst>
                <a:ext uri="{FF2B5EF4-FFF2-40B4-BE49-F238E27FC236}">
                  <a16:creationId xmlns:a16="http://schemas.microsoft.com/office/drawing/2014/main" id="{569BD34C-BFEF-4FB1-A094-2D9E687CDF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02136" y="3379098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6" name="Graphic 15">
              <a:extLst>
                <a:ext uri="{FF2B5EF4-FFF2-40B4-BE49-F238E27FC236}">
                  <a16:creationId xmlns:a16="http://schemas.microsoft.com/office/drawing/2014/main" id="{DC258A66-ED52-4FA3-96CE-7932E91F51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8005" y="3504095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BEC6A48C-21EF-4485-9836-0445500033B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43727" y="3666564"/>
              <a:ext cx="173527" cy="138496"/>
            </a:xfrm>
            <a:custGeom>
              <a:avLst/>
              <a:gdLst>
                <a:gd name="connsiteX0" fmla="*/ 237392 w 789043"/>
                <a:gd name="connsiteY0" fmla="*/ 81 h 629754"/>
                <a:gd name="connsiteX1" fmla="*/ 758692 w 789043"/>
                <a:gd name="connsiteY1" fmla="*/ 233550 h 629754"/>
                <a:gd name="connsiteX2" fmla="*/ 650647 w 789043"/>
                <a:gd name="connsiteY2" fmla="*/ 335111 h 629754"/>
                <a:gd name="connsiteX3" fmla="*/ 315041 w 789043"/>
                <a:gd name="connsiteY3" fmla="*/ 584992 h 629754"/>
                <a:gd name="connsiteX4" fmla="*/ 192159 w 789043"/>
                <a:gd name="connsiteY4" fmla="*/ 625953 h 629754"/>
                <a:gd name="connsiteX5" fmla="*/ 124264 w 789043"/>
                <a:gd name="connsiteY5" fmla="*/ 552260 h 629754"/>
                <a:gd name="connsiteX6" fmla="*/ 1631 w 789043"/>
                <a:gd name="connsiteY6" fmla="*/ 133735 h 629754"/>
                <a:gd name="connsiteX7" fmla="*/ 35422 w 789043"/>
                <a:gd name="connsiteY7" fmla="*/ 14157 h 629754"/>
                <a:gd name="connsiteX8" fmla="*/ 113728 w 789043"/>
                <a:gd name="connsiteY8" fmla="*/ 378 h 629754"/>
                <a:gd name="connsiteX9" fmla="*/ 237392 w 789043"/>
                <a:gd name="connsiteY9" fmla="*/ 81 h 629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89043" h="629754">
                  <a:moveTo>
                    <a:pt x="237392" y="81"/>
                  </a:moveTo>
                  <a:cubicBezTo>
                    <a:pt x="474795" y="-992"/>
                    <a:pt x="907215" y="10463"/>
                    <a:pt x="758692" y="233550"/>
                  </a:cubicBezTo>
                  <a:cubicBezTo>
                    <a:pt x="731135" y="274948"/>
                    <a:pt x="690486" y="305435"/>
                    <a:pt x="650647" y="335111"/>
                  </a:cubicBezTo>
                  <a:cubicBezTo>
                    <a:pt x="538737" y="418405"/>
                    <a:pt x="426889" y="501698"/>
                    <a:pt x="315041" y="584992"/>
                  </a:cubicBezTo>
                  <a:cubicBezTo>
                    <a:pt x="278943" y="611863"/>
                    <a:pt x="234865" y="640167"/>
                    <a:pt x="192159" y="625953"/>
                  </a:cubicBezTo>
                  <a:cubicBezTo>
                    <a:pt x="159614" y="615105"/>
                    <a:pt x="139851" y="582810"/>
                    <a:pt x="124264" y="552260"/>
                  </a:cubicBezTo>
                  <a:cubicBezTo>
                    <a:pt x="57742" y="422021"/>
                    <a:pt x="15908" y="279250"/>
                    <a:pt x="1631" y="133735"/>
                  </a:cubicBezTo>
                  <a:cubicBezTo>
                    <a:pt x="-2671" y="90343"/>
                    <a:pt x="-676" y="38596"/>
                    <a:pt x="35422" y="14157"/>
                  </a:cubicBezTo>
                  <a:cubicBezTo>
                    <a:pt x="57804" y="-931"/>
                    <a:pt x="86795" y="-557"/>
                    <a:pt x="113728" y="378"/>
                  </a:cubicBezTo>
                  <a:cubicBezTo>
                    <a:pt x="138207" y="1243"/>
                    <a:pt x="182606" y="328"/>
                    <a:pt x="237392" y="8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86726781-ED82-7B43-C79F-F99122F9882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75408979"/>
              </p:ext>
            </p:extLst>
          </p:nvPr>
        </p:nvGraphicFramePr>
        <p:xfrm>
          <a:off x="525463" y="2522538"/>
          <a:ext cx="10077450" cy="35480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8067941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42D98E1-37D2-4470-BF74-845E897954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098E96F-0846-0D06-0502-26790A674D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69405" y="1024832"/>
            <a:ext cx="4421731" cy="4542073"/>
          </a:xfrm>
        </p:spPr>
        <p:txBody>
          <a:bodyPr anchor="t">
            <a:normAutofit/>
          </a:bodyPr>
          <a:lstStyle/>
          <a:p>
            <a:r>
              <a:rPr lang="en-US"/>
              <a:t>SWOT ANALYSIS</a:t>
            </a: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3ED2C98F-B668-4CD9-862F-6BF4AE5D27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1" y="0"/>
            <a:ext cx="3976378" cy="1273772"/>
          </a:xfrm>
          <a:custGeom>
            <a:avLst/>
            <a:gdLst>
              <a:gd name="connsiteX0" fmla="*/ 2025355 w 2438970"/>
              <a:gd name="connsiteY0" fmla="*/ 235 h 1341332"/>
              <a:gd name="connsiteX1" fmla="*/ 2381960 w 2438970"/>
              <a:gd name="connsiteY1" fmla="*/ 44517 h 1341332"/>
              <a:gd name="connsiteX2" fmla="*/ 2438970 w 2438970"/>
              <a:gd name="connsiteY2" fmla="*/ 58872 h 1341332"/>
              <a:gd name="connsiteX3" fmla="*/ 2438970 w 2438970"/>
              <a:gd name="connsiteY3" fmla="*/ 1341332 h 1341332"/>
              <a:gd name="connsiteX4" fmla="*/ 0 w 2438970"/>
              <a:gd name="connsiteY4" fmla="*/ 1341332 h 1341332"/>
              <a:gd name="connsiteX5" fmla="*/ 13333 w 2438970"/>
              <a:gd name="connsiteY5" fmla="*/ 1328018 h 1341332"/>
              <a:gd name="connsiteX6" fmla="*/ 936262 w 2438970"/>
              <a:gd name="connsiteY6" fmla="*/ 459947 h 1341332"/>
              <a:gd name="connsiteX7" fmla="*/ 1554028 w 2438970"/>
              <a:gd name="connsiteY7" fmla="*/ 71153 h 1341332"/>
              <a:gd name="connsiteX8" fmla="*/ 2025355 w 2438970"/>
              <a:gd name="connsiteY8" fmla="*/ 235 h 1341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38970" h="1341332">
                <a:moveTo>
                  <a:pt x="2025355" y="235"/>
                </a:moveTo>
                <a:cubicBezTo>
                  <a:pt x="2143847" y="2306"/>
                  <a:pt x="2262766" y="17993"/>
                  <a:pt x="2381960" y="44517"/>
                </a:cubicBezTo>
                <a:lnTo>
                  <a:pt x="2438970" y="58872"/>
                </a:lnTo>
                <a:lnTo>
                  <a:pt x="2438970" y="1341332"/>
                </a:lnTo>
                <a:lnTo>
                  <a:pt x="0" y="1341332"/>
                </a:lnTo>
                <a:lnTo>
                  <a:pt x="13333" y="1328018"/>
                </a:lnTo>
                <a:cubicBezTo>
                  <a:pt x="324723" y="1028950"/>
                  <a:pt x="645390" y="738459"/>
                  <a:pt x="936262" y="459947"/>
                </a:cubicBezTo>
                <a:cubicBezTo>
                  <a:pt x="1139660" y="265152"/>
                  <a:pt x="1345794" y="140817"/>
                  <a:pt x="1554028" y="71153"/>
                </a:cubicBezTo>
                <a:cubicBezTo>
                  <a:pt x="1710136" y="18918"/>
                  <a:pt x="1867365" y="-2526"/>
                  <a:pt x="2025355" y="235"/>
                </a:cubicBezTo>
                <a:close/>
              </a:path>
            </a:pathLst>
          </a:custGeom>
          <a:solidFill>
            <a:schemeClr val="accent6">
              <a:lumMod val="40000"/>
              <a:lumOff val="6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D861443-EACB-F252-68B4-CB6A6AECE0D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8538327"/>
              </p:ext>
            </p:extLst>
          </p:nvPr>
        </p:nvGraphicFramePr>
        <p:xfrm>
          <a:off x="496561" y="815317"/>
          <a:ext cx="6449246" cy="54877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6913791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42D98E1-37D2-4470-BF74-845E897954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38AEB0C-026E-8169-B569-C1EDD37AE3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40625" y="637374"/>
            <a:ext cx="3685562" cy="2101091"/>
          </a:xfrm>
        </p:spPr>
        <p:txBody>
          <a:bodyPr anchor="t">
            <a:norm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Strengths</a:t>
            </a: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3ED2C98F-B668-4CD9-862F-6BF4AE5D27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1" y="0"/>
            <a:ext cx="3976378" cy="1273772"/>
          </a:xfrm>
          <a:custGeom>
            <a:avLst/>
            <a:gdLst>
              <a:gd name="connsiteX0" fmla="*/ 2025355 w 2438970"/>
              <a:gd name="connsiteY0" fmla="*/ 235 h 1341332"/>
              <a:gd name="connsiteX1" fmla="*/ 2381960 w 2438970"/>
              <a:gd name="connsiteY1" fmla="*/ 44517 h 1341332"/>
              <a:gd name="connsiteX2" fmla="*/ 2438970 w 2438970"/>
              <a:gd name="connsiteY2" fmla="*/ 58872 h 1341332"/>
              <a:gd name="connsiteX3" fmla="*/ 2438970 w 2438970"/>
              <a:gd name="connsiteY3" fmla="*/ 1341332 h 1341332"/>
              <a:gd name="connsiteX4" fmla="*/ 0 w 2438970"/>
              <a:gd name="connsiteY4" fmla="*/ 1341332 h 1341332"/>
              <a:gd name="connsiteX5" fmla="*/ 13333 w 2438970"/>
              <a:gd name="connsiteY5" fmla="*/ 1328018 h 1341332"/>
              <a:gd name="connsiteX6" fmla="*/ 936262 w 2438970"/>
              <a:gd name="connsiteY6" fmla="*/ 459947 h 1341332"/>
              <a:gd name="connsiteX7" fmla="*/ 1554028 w 2438970"/>
              <a:gd name="connsiteY7" fmla="*/ 71153 h 1341332"/>
              <a:gd name="connsiteX8" fmla="*/ 2025355 w 2438970"/>
              <a:gd name="connsiteY8" fmla="*/ 235 h 1341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38970" h="1341332">
                <a:moveTo>
                  <a:pt x="2025355" y="235"/>
                </a:moveTo>
                <a:cubicBezTo>
                  <a:pt x="2143847" y="2306"/>
                  <a:pt x="2262766" y="17993"/>
                  <a:pt x="2381960" y="44517"/>
                </a:cubicBezTo>
                <a:lnTo>
                  <a:pt x="2438970" y="58872"/>
                </a:lnTo>
                <a:lnTo>
                  <a:pt x="2438970" y="1341332"/>
                </a:lnTo>
                <a:lnTo>
                  <a:pt x="0" y="1341332"/>
                </a:lnTo>
                <a:lnTo>
                  <a:pt x="13333" y="1328018"/>
                </a:lnTo>
                <a:cubicBezTo>
                  <a:pt x="324723" y="1028950"/>
                  <a:pt x="645390" y="738459"/>
                  <a:pt x="936262" y="459947"/>
                </a:cubicBezTo>
                <a:cubicBezTo>
                  <a:pt x="1139660" y="265152"/>
                  <a:pt x="1345794" y="140817"/>
                  <a:pt x="1554028" y="71153"/>
                </a:cubicBezTo>
                <a:cubicBezTo>
                  <a:pt x="1710136" y="18918"/>
                  <a:pt x="1867365" y="-2526"/>
                  <a:pt x="2025355" y="235"/>
                </a:cubicBezTo>
                <a:close/>
              </a:path>
            </a:pathLst>
          </a:custGeom>
          <a:solidFill>
            <a:schemeClr val="accent6">
              <a:lumMod val="40000"/>
              <a:lumOff val="6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0F47617-56D7-3834-3811-DFB5A63DAF3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57803553"/>
              </p:ext>
            </p:extLst>
          </p:nvPr>
        </p:nvGraphicFramePr>
        <p:xfrm>
          <a:off x="264086" y="453690"/>
          <a:ext cx="6449246" cy="54877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3342067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2D160B0-ECD1-A7C6-604B-1635C7AE50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9186828-F91C-B638-695F-0562C8E71F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906F95E-076D-2BB5-CAB3-28B3641835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40625" y="637374"/>
            <a:ext cx="3685562" cy="2101091"/>
          </a:xfrm>
        </p:spPr>
        <p:txBody>
          <a:bodyPr anchor="t">
            <a:norm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Weaknesses</a:t>
            </a: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A1DDBE41-148F-0FB0-1BC8-07367B1586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1" y="0"/>
            <a:ext cx="3976378" cy="1273772"/>
          </a:xfrm>
          <a:custGeom>
            <a:avLst/>
            <a:gdLst>
              <a:gd name="connsiteX0" fmla="*/ 2025355 w 2438970"/>
              <a:gd name="connsiteY0" fmla="*/ 235 h 1341332"/>
              <a:gd name="connsiteX1" fmla="*/ 2381960 w 2438970"/>
              <a:gd name="connsiteY1" fmla="*/ 44517 h 1341332"/>
              <a:gd name="connsiteX2" fmla="*/ 2438970 w 2438970"/>
              <a:gd name="connsiteY2" fmla="*/ 58872 h 1341332"/>
              <a:gd name="connsiteX3" fmla="*/ 2438970 w 2438970"/>
              <a:gd name="connsiteY3" fmla="*/ 1341332 h 1341332"/>
              <a:gd name="connsiteX4" fmla="*/ 0 w 2438970"/>
              <a:gd name="connsiteY4" fmla="*/ 1341332 h 1341332"/>
              <a:gd name="connsiteX5" fmla="*/ 13333 w 2438970"/>
              <a:gd name="connsiteY5" fmla="*/ 1328018 h 1341332"/>
              <a:gd name="connsiteX6" fmla="*/ 936262 w 2438970"/>
              <a:gd name="connsiteY6" fmla="*/ 459947 h 1341332"/>
              <a:gd name="connsiteX7" fmla="*/ 1554028 w 2438970"/>
              <a:gd name="connsiteY7" fmla="*/ 71153 h 1341332"/>
              <a:gd name="connsiteX8" fmla="*/ 2025355 w 2438970"/>
              <a:gd name="connsiteY8" fmla="*/ 235 h 1341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38970" h="1341332">
                <a:moveTo>
                  <a:pt x="2025355" y="235"/>
                </a:moveTo>
                <a:cubicBezTo>
                  <a:pt x="2143847" y="2306"/>
                  <a:pt x="2262766" y="17993"/>
                  <a:pt x="2381960" y="44517"/>
                </a:cubicBezTo>
                <a:lnTo>
                  <a:pt x="2438970" y="58872"/>
                </a:lnTo>
                <a:lnTo>
                  <a:pt x="2438970" y="1341332"/>
                </a:lnTo>
                <a:lnTo>
                  <a:pt x="0" y="1341332"/>
                </a:lnTo>
                <a:lnTo>
                  <a:pt x="13333" y="1328018"/>
                </a:lnTo>
                <a:cubicBezTo>
                  <a:pt x="324723" y="1028950"/>
                  <a:pt x="645390" y="738459"/>
                  <a:pt x="936262" y="459947"/>
                </a:cubicBezTo>
                <a:cubicBezTo>
                  <a:pt x="1139660" y="265152"/>
                  <a:pt x="1345794" y="140817"/>
                  <a:pt x="1554028" y="71153"/>
                </a:cubicBezTo>
                <a:cubicBezTo>
                  <a:pt x="1710136" y="18918"/>
                  <a:pt x="1867365" y="-2526"/>
                  <a:pt x="2025355" y="235"/>
                </a:cubicBezTo>
                <a:close/>
              </a:path>
            </a:pathLst>
          </a:custGeom>
          <a:solidFill>
            <a:schemeClr val="accent6">
              <a:lumMod val="40000"/>
              <a:lumOff val="6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0D3D218-C988-225A-D871-22C599CB987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49471235"/>
              </p:ext>
            </p:extLst>
          </p:nvPr>
        </p:nvGraphicFramePr>
        <p:xfrm>
          <a:off x="264086" y="999446"/>
          <a:ext cx="7427490" cy="49420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0896265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FC24CBC-934C-B449-F8AF-D7CC97A634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44AC2D6-C5D5-B4AF-CDBD-FDB007A0E6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D061B16-B690-ED0C-98D0-A05AAF42A9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40625" y="637374"/>
            <a:ext cx="3685562" cy="2101091"/>
          </a:xfrm>
        </p:spPr>
        <p:txBody>
          <a:bodyPr anchor="t">
            <a:norm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Opportunity</a:t>
            </a: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CD1D5271-FA4F-30A0-AC29-E3128CC1BC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1" y="0"/>
            <a:ext cx="3976378" cy="1273772"/>
          </a:xfrm>
          <a:custGeom>
            <a:avLst/>
            <a:gdLst>
              <a:gd name="connsiteX0" fmla="*/ 2025355 w 2438970"/>
              <a:gd name="connsiteY0" fmla="*/ 235 h 1341332"/>
              <a:gd name="connsiteX1" fmla="*/ 2381960 w 2438970"/>
              <a:gd name="connsiteY1" fmla="*/ 44517 h 1341332"/>
              <a:gd name="connsiteX2" fmla="*/ 2438970 w 2438970"/>
              <a:gd name="connsiteY2" fmla="*/ 58872 h 1341332"/>
              <a:gd name="connsiteX3" fmla="*/ 2438970 w 2438970"/>
              <a:gd name="connsiteY3" fmla="*/ 1341332 h 1341332"/>
              <a:gd name="connsiteX4" fmla="*/ 0 w 2438970"/>
              <a:gd name="connsiteY4" fmla="*/ 1341332 h 1341332"/>
              <a:gd name="connsiteX5" fmla="*/ 13333 w 2438970"/>
              <a:gd name="connsiteY5" fmla="*/ 1328018 h 1341332"/>
              <a:gd name="connsiteX6" fmla="*/ 936262 w 2438970"/>
              <a:gd name="connsiteY6" fmla="*/ 459947 h 1341332"/>
              <a:gd name="connsiteX7" fmla="*/ 1554028 w 2438970"/>
              <a:gd name="connsiteY7" fmla="*/ 71153 h 1341332"/>
              <a:gd name="connsiteX8" fmla="*/ 2025355 w 2438970"/>
              <a:gd name="connsiteY8" fmla="*/ 235 h 1341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38970" h="1341332">
                <a:moveTo>
                  <a:pt x="2025355" y="235"/>
                </a:moveTo>
                <a:cubicBezTo>
                  <a:pt x="2143847" y="2306"/>
                  <a:pt x="2262766" y="17993"/>
                  <a:pt x="2381960" y="44517"/>
                </a:cubicBezTo>
                <a:lnTo>
                  <a:pt x="2438970" y="58872"/>
                </a:lnTo>
                <a:lnTo>
                  <a:pt x="2438970" y="1341332"/>
                </a:lnTo>
                <a:lnTo>
                  <a:pt x="0" y="1341332"/>
                </a:lnTo>
                <a:lnTo>
                  <a:pt x="13333" y="1328018"/>
                </a:lnTo>
                <a:cubicBezTo>
                  <a:pt x="324723" y="1028950"/>
                  <a:pt x="645390" y="738459"/>
                  <a:pt x="936262" y="459947"/>
                </a:cubicBezTo>
                <a:cubicBezTo>
                  <a:pt x="1139660" y="265152"/>
                  <a:pt x="1345794" y="140817"/>
                  <a:pt x="1554028" y="71153"/>
                </a:cubicBezTo>
                <a:cubicBezTo>
                  <a:pt x="1710136" y="18918"/>
                  <a:pt x="1867365" y="-2526"/>
                  <a:pt x="2025355" y="235"/>
                </a:cubicBezTo>
                <a:close/>
              </a:path>
            </a:pathLst>
          </a:custGeom>
          <a:solidFill>
            <a:schemeClr val="accent6">
              <a:lumMod val="40000"/>
              <a:lumOff val="6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8295D75-CC2D-E2FC-B3F2-401BCCC9F72B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264086" y="999446"/>
          <a:ext cx="7427490" cy="49420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8016126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E7B652A-EADA-3A79-D31C-98956285E8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C3A4237-0843-3844-19EF-76E6B7B211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984E60D-8AB7-0309-9032-5F1BA6910B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40625" y="637374"/>
            <a:ext cx="3685562" cy="2101091"/>
          </a:xfrm>
        </p:spPr>
        <p:txBody>
          <a:bodyPr anchor="t">
            <a:norm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Threats</a:t>
            </a: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D2F44ABF-9875-0B83-DA63-4B970181C5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1" y="0"/>
            <a:ext cx="3976378" cy="1273772"/>
          </a:xfrm>
          <a:custGeom>
            <a:avLst/>
            <a:gdLst>
              <a:gd name="connsiteX0" fmla="*/ 2025355 w 2438970"/>
              <a:gd name="connsiteY0" fmla="*/ 235 h 1341332"/>
              <a:gd name="connsiteX1" fmla="*/ 2381960 w 2438970"/>
              <a:gd name="connsiteY1" fmla="*/ 44517 h 1341332"/>
              <a:gd name="connsiteX2" fmla="*/ 2438970 w 2438970"/>
              <a:gd name="connsiteY2" fmla="*/ 58872 h 1341332"/>
              <a:gd name="connsiteX3" fmla="*/ 2438970 w 2438970"/>
              <a:gd name="connsiteY3" fmla="*/ 1341332 h 1341332"/>
              <a:gd name="connsiteX4" fmla="*/ 0 w 2438970"/>
              <a:gd name="connsiteY4" fmla="*/ 1341332 h 1341332"/>
              <a:gd name="connsiteX5" fmla="*/ 13333 w 2438970"/>
              <a:gd name="connsiteY5" fmla="*/ 1328018 h 1341332"/>
              <a:gd name="connsiteX6" fmla="*/ 936262 w 2438970"/>
              <a:gd name="connsiteY6" fmla="*/ 459947 h 1341332"/>
              <a:gd name="connsiteX7" fmla="*/ 1554028 w 2438970"/>
              <a:gd name="connsiteY7" fmla="*/ 71153 h 1341332"/>
              <a:gd name="connsiteX8" fmla="*/ 2025355 w 2438970"/>
              <a:gd name="connsiteY8" fmla="*/ 235 h 1341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38970" h="1341332">
                <a:moveTo>
                  <a:pt x="2025355" y="235"/>
                </a:moveTo>
                <a:cubicBezTo>
                  <a:pt x="2143847" y="2306"/>
                  <a:pt x="2262766" y="17993"/>
                  <a:pt x="2381960" y="44517"/>
                </a:cubicBezTo>
                <a:lnTo>
                  <a:pt x="2438970" y="58872"/>
                </a:lnTo>
                <a:lnTo>
                  <a:pt x="2438970" y="1341332"/>
                </a:lnTo>
                <a:lnTo>
                  <a:pt x="0" y="1341332"/>
                </a:lnTo>
                <a:lnTo>
                  <a:pt x="13333" y="1328018"/>
                </a:lnTo>
                <a:cubicBezTo>
                  <a:pt x="324723" y="1028950"/>
                  <a:pt x="645390" y="738459"/>
                  <a:pt x="936262" y="459947"/>
                </a:cubicBezTo>
                <a:cubicBezTo>
                  <a:pt x="1139660" y="265152"/>
                  <a:pt x="1345794" y="140817"/>
                  <a:pt x="1554028" y="71153"/>
                </a:cubicBezTo>
                <a:cubicBezTo>
                  <a:pt x="1710136" y="18918"/>
                  <a:pt x="1867365" y="-2526"/>
                  <a:pt x="2025355" y="235"/>
                </a:cubicBezTo>
                <a:close/>
              </a:path>
            </a:pathLst>
          </a:custGeom>
          <a:solidFill>
            <a:schemeClr val="accent6">
              <a:lumMod val="40000"/>
              <a:lumOff val="6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0B1D172-F18F-B1AF-21B7-9983571646F0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264086" y="999446"/>
          <a:ext cx="7427490" cy="49420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5519342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1EB11F-B111-0A4E-BB5F-2119856ACE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82937" y="787068"/>
            <a:ext cx="7520337" cy="899360"/>
          </a:xfrm>
        </p:spPr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Actions for SWOT</a:t>
            </a:r>
          </a:p>
        </p:txBody>
      </p:sp>
      <p:pic>
        <p:nvPicPr>
          <p:cNvPr id="4" name="Content Placeholder 3" descr="A close-up of a computer screen&#10;&#10;AI-generated content may be incorrect.">
            <a:extLst>
              <a:ext uri="{FF2B5EF4-FFF2-40B4-BE49-F238E27FC236}">
                <a16:creationId xmlns:a16="http://schemas.microsoft.com/office/drawing/2014/main" id="{F24C7B5A-C5DA-4B0B-A39E-0A82A086255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778" y="1724428"/>
            <a:ext cx="8555351" cy="4854588"/>
          </a:xfrm>
        </p:spPr>
      </p:pic>
    </p:spTree>
    <p:extLst>
      <p:ext uri="{BB962C8B-B14F-4D97-AF65-F5344CB8AC3E}">
        <p14:creationId xmlns:p14="http://schemas.microsoft.com/office/powerpoint/2010/main" val="215191307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42D98E1-37D2-4470-BF74-845E897954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35D5081-BFF3-0916-8DCD-B5AD8DD674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0352" y="638176"/>
            <a:ext cx="4266544" cy="2861770"/>
          </a:xfrm>
        </p:spPr>
        <p:txBody>
          <a:bodyPr anchor="b">
            <a:normAutofit/>
          </a:bodyPr>
          <a:lstStyle/>
          <a:p>
            <a:r>
              <a:rPr lang="en-US"/>
              <a:t>VRIO Framework</a:t>
            </a:r>
          </a:p>
        </p:txBody>
      </p:sp>
      <p:grpSp>
        <p:nvGrpSpPr>
          <p:cNvPr id="11" name="Graphic 78">
            <a:extLst>
              <a:ext uri="{FF2B5EF4-FFF2-40B4-BE49-F238E27FC236}">
                <a16:creationId xmlns:a16="http://schemas.microsoft.com/office/drawing/2014/main" id="{91868ACA-CC8C-4FA4-8E32-6DB1C7DA9E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30225" y="3695859"/>
            <a:ext cx="972241" cy="45718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12" name="Graphic 78">
              <a:extLst>
                <a:ext uri="{FF2B5EF4-FFF2-40B4-BE49-F238E27FC236}">
                  <a16:creationId xmlns:a16="http://schemas.microsoft.com/office/drawing/2014/main" id="{7C343158-D3CD-4482-AAA0-375D2E6667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3" name="Graphic 78">
              <a:extLst>
                <a:ext uri="{FF2B5EF4-FFF2-40B4-BE49-F238E27FC236}">
                  <a16:creationId xmlns:a16="http://schemas.microsoft.com/office/drawing/2014/main" id="{12BFE3E3-92EC-47DC-8E6A-6E77132C2D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4" name="Graphic 78">
                <a:extLst>
                  <a:ext uri="{FF2B5EF4-FFF2-40B4-BE49-F238E27FC236}">
                    <a16:creationId xmlns:a16="http://schemas.microsoft.com/office/drawing/2014/main" id="{1F0F2188-9504-4EAD-A8A2-B1779FB86B5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5" name="Graphic 78">
                <a:extLst>
                  <a:ext uri="{FF2B5EF4-FFF2-40B4-BE49-F238E27FC236}">
                    <a16:creationId xmlns:a16="http://schemas.microsoft.com/office/drawing/2014/main" id="{14602C7D-08A5-44A5-B005-E79603849E8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6" name="Graphic 78">
                <a:extLst>
                  <a:ext uri="{FF2B5EF4-FFF2-40B4-BE49-F238E27FC236}">
                    <a16:creationId xmlns:a16="http://schemas.microsoft.com/office/drawing/2014/main" id="{099F2E62-E605-487B-AC3C-11052444D83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" name="Graphic 78">
                <a:extLst>
                  <a:ext uri="{FF2B5EF4-FFF2-40B4-BE49-F238E27FC236}">
                    <a16:creationId xmlns:a16="http://schemas.microsoft.com/office/drawing/2014/main" id="{02A21D38-C00D-4E35-8B0F-3E63C4B3767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8F5B27C2-591D-7EB2-3B70-7FA0E0E14E1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61843056"/>
              </p:ext>
            </p:extLst>
          </p:nvPr>
        </p:nvGraphicFramePr>
        <p:xfrm>
          <a:off x="5402620" y="497732"/>
          <a:ext cx="6151831" cy="57074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4979612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2F9C493A-9F03-49B4-B3FB-19CE5AC115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9DE6D57-CD73-D9DB-CDDB-9EF3C3E0AC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8086" y="259530"/>
            <a:ext cx="4663649" cy="1455091"/>
          </a:xfrm>
        </p:spPr>
        <p:txBody>
          <a:bodyPr>
            <a:normAutofit/>
          </a:bodyPr>
          <a:lstStyle/>
          <a:p>
            <a:r>
              <a:rPr lang="en-US" dirty="0"/>
              <a:t>Valuable</a:t>
            </a: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90A46C7D-C1BB-49B8-8D37-39742820E9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15182" y="-615181"/>
            <a:ext cx="1085312" cy="2315675"/>
          </a:xfrm>
          <a:custGeom>
            <a:avLst/>
            <a:gdLst>
              <a:gd name="connsiteX0" fmla="*/ 0 w 1085312"/>
              <a:gd name="connsiteY0" fmla="*/ 2315675 h 2315675"/>
              <a:gd name="connsiteX1" fmla="*/ 0 w 1085312"/>
              <a:gd name="connsiteY1" fmla="*/ 0 h 2315675"/>
              <a:gd name="connsiteX2" fmla="*/ 53089 w 1085312"/>
              <a:gd name="connsiteY2" fmla="*/ 4542 h 2315675"/>
              <a:gd name="connsiteX3" fmla="*/ 790077 w 1085312"/>
              <a:gd name="connsiteY3" fmla="*/ 872756 h 2315675"/>
              <a:gd name="connsiteX4" fmla="*/ 1085252 w 1085312"/>
              <a:gd name="connsiteY4" fmla="*/ 1943649 h 2315675"/>
              <a:gd name="connsiteX5" fmla="*/ 1064832 w 1085312"/>
              <a:gd name="connsiteY5" fmla="*/ 2198094 h 2315675"/>
              <a:gd name="connsiteX6" fmla="*/ 1043734 w 1085312"/>
              <a:gd name="connsiteY6" fmla="*/ 2315675 h 2315675"/>
              <a:gd name="connsiteX7" fmla="*/ 0 w 1085312"/>
              <a:gd name="connsiteY7" fmla="*/ 2315675 h 2315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85312" h="2315675">
                <a:moveTo>
                  <a:pt x="0" y="2315675"/>
                </a:moveTo>
                <a:lnTo>
                  <a:pt x="0" y="0"/>
                </a:lnTo>
                <a:lnTo>
                  <a:pt x="53089" y="4542"/>
                </a:lnTo>
                <a:cubicBezTo>
                  <a:pt x="405263" y="73503"/>
                  <a:pt x="612623" y="486635"/>
                  <a:pt x="790077" y="872756"/>
                </a:cubicBezTo>
                <a:cubicBezTo>
                  <a:pt x="937425" y="1193596"/>
                  <a:pt x="1088787" y="1533232"/>
                  <a:pt x="1085252" y="1943649"/>
                </a:cubicBezTo>
                <a:cubicBezTo>
                  <a:pt x="1084528" y="2029058"/>
                  <a:pt x="1077341" y="2113833"/>
                  <a:pt x="1064832" y="2198094"/>
                </a:cubicBezTo>
                <a:lnTo>
                  <a:pt x="1043734" y="2315675"/>
                </a:lnTo>
                <a:lnTo>
                  <a:pt x="0" y="2315675"/>
                </a:lnTo>
                <a:close/>
              </a:path>
            </a:pathLst>
          </a:custGeom>
          <a:solidFill>
            <a:schemeClr val="accent6">
              <a:lumMod val="40000"/>
              <a:lumOff val="6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pSp>
        <p:nvGrpSpPr>
          <p:cNvPr id="14" name="Graphic 78">
            <a:extLst>
              <a:ext uri="{FF2B5EF4-FFF2-40B4-BE49-F238E27FC236}">
                <a16:creationId xmlns:a16="http://schemas.microsoft.com/office/drawing/2014/main" id="{61BBAB6F-65E6-4E2B-B363-6AB27C84E0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25717" y="2585111"/>
            <a:ext cx="972241" cy="45718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15" name="Graphic 78">
              <a:extLst>
                <a:ext uri="{FF2B5EF4-FFF2-40B4-BE49-F238E27FC236}">
                  <a16:creationId xmlns:a16="http://schemas.microsoft.com/office/drawing/2014/main" id="{6DA3BBB2-E620-4C13-98C9-FE1EF7D2ED1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6" name="Graphic 78">
              <a:extLst>
                <a:ext uri="{FF2B5EF4-FFF2-40B4-BE49-F238E27FC236}">
                  <a16:creationId xmlns:a16="http://schemas.microsoft.com/office/drawing/2014/main" id="{ADC9AB5D-88A1-4FA9-B467-E8EF8FFE5B5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7" name="Graphic 78">
                <a:extLst>
                  <a:ext uri="{FF2B5EF4-FFF2-40B4-BE49-F238E27FC236}">
                    <a16:creationId xmlns:a16="http://schemas.microsoft.com/office/drawing/2014/main" id="{0867B8E5-4535-4743-8235-6612FEA410C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Graphic 78">
                <a:extLst>
                  <a:ext uri="{FF2B5EF4-FFF2-40B4-BE49-F238E27FC236}">
                    <a16:creationId xmlns:a16="http://schemas.microsoft.com/office/drawing/2014/main" id="{BE48FEA7-5915-4751-8090-63F3094324A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9" name="Graphic 78">
                <a:extLst>
                  <a:ext uri="{FF2B5EF4-FFF2-40B4-BE49-F238E27FC236}">
                    <a16:creationId xmlns:a16="http://schemas.microsoft.com/office/drawing/2014/main" id="{32B378CE-44FD-4120-B9ED-7828D4EE9AE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0" name="Graphic 78">
                <a:extLst>
                  <a:ext uri="{FF2B5EF4-FFF2-40B4-BE49-F238E27FC236}">
                    <a16:creationId xmlns:a16="http://schemas.microsoft.com/office/drawing/2014/main" id="{40FA43D3-D34B-4BC7-80D0-F3E75A222AC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7A02B3-77EA-93A9-5148-B54040207C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5717" y="2714366"/>
            <a:ext cx="6105587" cy="3309672"/>
          </a:xfrm>
        </p:spPr>
        <p:txBody>
          <a:bodyPr vert="horz" lIns="91440" tIns="45720" rIns="91440" bIns="45720" rtlCol="0">
            <a:normAutofit/>
          </a:bodyPr>
          <a:lstStyle/>
          <a:p>
            <a:pPr marL="342900" indent="-342900">
              <a:lnSpc>
                <a:spcPct val="100000"/>
              </a:lnSpc>
              <a:buChar char="•"/>
            </a:pPr>
            <a:r>
              <a:rPr lang="en-US" dirty="0"/>
              <a:t>Does the resource or the capability add value to the firm</a:t>
            </a:r>
            <a:endParaRPr lang="en-US"/>
          </a:p>
          <a:p>
            <a:pPr marL="342900" indent="-342900">
              <a:lnSpc>
                <a:spcPct val="100000"/>
              </a:lnSpc>
              <a:buChar char="•"/>
            </a:pPr>
            <a:r>
              <a:rPr lang="en-US" dirty="0"/>
              <a:t>Valuable if it helps the firm become more efficient, effective and competitive</a:t>
            </a:r>
            <a:endParaRPr lang="en-US"/>
          </a:p>
          <a:p>
            <a:pPr marL="342900" indent="-342900">
              <a:lnSpc>
                <a:spcPct val="100000"/>
              </a:lnSpc>
              <a:buChar char="•"/>
            </a:pPr>
            <a:r>
              <a:rPr lang="en-US"/>
              <a:t>If they do not add value, the firm need to eliminate or drop them </a:t>
            </a:r>
          </a:p>
          <a:p>
            <a:pPr marL="342900" indent="-342900">
              <a:lnSpc>
                <a:spcPct val="100000"/>
              </a:lnSpc>
              <a:buChar char="•"/>
            </a:pPr>
            <a:r>
              <a:rPr lang="en-US" dirty="0"/>
              <a:t>Example of a valuable resource is a strong brand reputation</a:t>
            </a:r>
            <a:endParaRPr lang="en-US"/>
          </a:p>
        </p:txBody>
      </p:sp>
      <p:pic>
        <p:nvPicPr>
          <p:cNvPr id="7" name="Graphic 6" descr="Business Growth">
            <a:extLst>
              <a:ext uri="{FF2B5EF4-FFF2-40B4-BE49-F238E27FC236}">
                <a16:creationId xmlns:a16="http://schemas.microsoft.com/office/drawing/2014/main" id="{F07FD107-7D8B-4F9F-7739-DBC025941D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278487" y="541692"/>
            <a:ext cx="4370673" cy="4347227"/>
          </a:xfrm>
          <a:prstGeom prst="rect">
            <a:avLst/>
          </a:prstGeom>
        </p:spPr>
      </p:pic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55820E42-2F9D-41EF-B67F-522A133B33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753030" y="5516668"/>
            <a:ext cx="2438970" cy="1341332"/>
          </a:xfrm>
          <a:custGeom>
            <a:avLst/>
            <a:gdLst>
              <a:gd name="connsiteX0" fmla="*/ 2025355 w 2438970"/>
              <a:gd name="connsiteY0" fmla="*/ 235 h 1341332"/>
              <a:gd name="connsiteX1" fmla="*/ 2381960 w 2438970"/>
              <a:gd name="connsiteY1" fmla="*/ 44517 h 1341332"/>
              <a:gd name="connsiteX2" fmla="*/ 2438970 w 2438970"/>
              <a:gd name="connsiteY2" fmla="*/ 58872 h 1341332"/>
              <a:gd name="connsiteX3" fmla="*/ 2438970 w 2438970"/>
              <a:gd name="connsiteY3" fmla="*/ 1341332 h 1341332"/>
              <a:gd name="connsiteX4" fmla="*/ 0 w 2438970"/>
              <a:gd name="connsiteY4" fmla="*/ 1341332 h 1341332"/>
              <a:gd name="connsiteX5" fmla="*/ 13333 w 2438970"/>
              <a:gd name="connsiteY5" fmla="*/ 1328018 h 1341332"/>
              <a:gd name="connsiteX6" fmla="*/ 936262 w 2438970"/>
              <a:gd name="connsiteY6" fmla="*/ 459947 h 1341332"/>
              <a:gd name="connsiteX7" fmla="*/ 1554028 w 2438970"/>
              <a:gd name="connsiteY7" fmla="*/ 71153 h 1341332"/>
              <a:gd name="connsiteX8" fmla="*/ 2025355 w 2438970"/>
              <a:gd name="connsiteY8" fmla="*/ 235 h 1341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38970" h="1341332">
                <a:moveTo>
                  <a:pt x="2025355" y="235"/>
                </a:moveTo>
                <a:cubicBezTo>
                  <a:pt x="2143847" y="2306"/>
                  <a:pt x="2262766" y="17993"/>
                  <a:pt x="2381960" y="44517"/>
                </a:cubicBezTo>
                <a:lnTo>
                  <a:pt x="2438970" y="58872"/>
                </a:lnTo>
                <a:lnTo>
                  <a:pt x="2438970" y="1341332"/>
                </a:lnTo>
                <a:lnTo>
                  <a:pt x="0" y="1341332"/>
                </a:lnTo>
                <a:lnTo>
                  <a:pt x="13333" y="1328018"/>
                </a:lnTo>
                <a:cubicBezTo>
                  <a:pt x="324723" y="1028950"/>
                  <a:pt x="645390" y="738459"/>
                  <a:pt x="936262" y="459947"/>
                </a:cubicBezTo>
                <a:cubicBezTo>
                  <a:pt x="1139660" y="265152"/>
                  <a:pt x="1345794" y="140817"/>
                  <a:pt x="1554028" y="71153"/>
                </a:cubicBezTo>
                <a:cubicBezTo>
                  <a:pt x="1710136" y="18918"/>
                  <a:pt x="1867365" y="-2526"/>
                  <a:pt x="2025355" y="235"/>
                </a:cubicBezTo>
                <a:close/>
              </a:path>
            </a:pathLst>
          </a:cu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13D9BC31-B57D-4933-AD83-94F462D4C2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776050" y="5204025"/>
            <a:ext cx="886141" cy="802496"/>
            <a:chOff x="10948005" y="3272152"/>
            <a:chExt cx="868640" cy="786648"/>
          </a:xfrm>
          <a:solidFill>
            <a:schemeClr val="accent1"/>
          </a:solidFill>
        </p:grpSpPr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D84AFEA3-A055-41AE-96F3-34BA581424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94317" y="3944888"/>
              <a:ext cx="128449" cy="113912"/>
            </a:xfrm>
            <a:custGeom>
              <a:avLst/>
              <a:gdLst>
                <a:gd name="connsiteX0" fmla="*/ 237621 w 453152"/>
                <a:gd name="connsiteY0" fmla="*/ 965 h 401867"/>
                <a:gd name="connsiteX1" fmla="*/ 370246 w 453152"/>
                <a:gd name="connsiteY1" fmla="*/ 23666 h 401867"/>
                <a:gd name="connsiteX2" fmla="*/ 437392 w 453152"/>
                <a:gd name="connsiteY2" fmla="*/ 198545 h 401867"/>
                <a:gd name="connsiteX3" fmla="*/ 67745 w 453152"/>
                <a:gd name="connsiteY3" fmla="*/ 392003 h 401867"/>
                <a:gd name="connsiteX4" fmla="*/ 911 w 453152"/>
                <a:gd name="connsiteY4" fmla="*/ 254095 h 401867"/>
                <a:gd name="connsiteX5" fmla="*/ 115564 w 453152"/>
                <a:gd name="connsiteY5" fmla="*/ 51160 h 401867"/>
                <a:gd name="connsiteX6" fmla="*/ 237621 w 453152"/>
                <a:gd name="connsiteY6" fmla="*/ 965 h 4018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3152" h="401867">
                  <a:moveTo>
                    <a:pt x="237621" y="965"/>
                  </a:moveTo>
                  <a:cubicBezTo>
                    <a:pt x="283632" y="-2971"/>
                    <a:pt x="331405" y="5243"/>
                    <a:pt x="370246" y="23666"/>
                  </a:cubicBezTo>
                  <a:cubicBezTo>
                    <a:pt x="436830" y="55275"/>
                    <a:pt x="477168" y="116810"/>
                    <a:pt x="437392" y="198545"/>
                  </a:cubicBezTo>
                  <a:cubicBezTo>
                    <a:pt x="391568" y="292624"/>
                    <a:pt x="176850" y="441630"/>
                    <a:pt x="67745" y="392003"/>
                  </a:cubicBezTo>
                  <a:cubicBezTo>
                    <a:pt x="18056" y="369372"/>
                    <a:pt x="-5012" y="308398"/>
                    <a:pt x="911" y="254095"/>
                  </a:cubicBezTo>
                  <a:cubicBezTo>
                    <a:pt x="9203" y="178033"/>
                    <a:pt x="61012" y="103094"/>
                    <a:pt x="115564" y="51160"/>
                  </a:cubicBezTo>
                  <a:cubicBezTo>
                    <a:pt x="147361" y="20985"/>
                    <a:pt x="191610" y="4900"/>
                    <a:pt x="237621" y="96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9028771F-62FA-4349-B7A8-CE1682D2CE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53045" y="3808430"/>
              <a:ext cx="144912" cy="193414"/>
            </a:xfrm>
            <a:custGeom>
              <a:avLst/>
              <a:gdLst>
                <a:gd name="connsiteX0" fmla="*/ 390625 w 511232"/>
                <a:gd name="connsiteY0" fmla="*/ 1621 h 682341"/>
                <a:gd name="connsiteX1" fmla="*/ 508142 w 511232"/>
                <a:gd name="connsiteY1" fmla="*/ 64038 h 682341"/>
                <a:gd name="connsiteX2" fmla="*/ 508453 w 511232"/>
                <a:gd name="connsiteY2" fmla="*/ 121832 h 682341"/>
                <a:gd name="connsiteX3" fmla="*/ 316492 w 511232"/>
                <a:gd name="connsiteY3" fmla="*/ 567602 h 682341"/>
                <a:gd name="connsiteX4" fmla="*/ 80265 w 511232"/>
                <a:gd name="connsiteY4" fmla="*/ 640359 h 682341"/>
                <a:gd name="connsiteX5" fmla="*/ 13306 w 511232"/>
                <a:gd name="connsiteY5" fmla="*/ 274828 h 682341"/>
                <a:gd name="connsiteX6" fmla="*/ 140989 w 511232"/>
                <a:gd name="connsiteY6" fmla="*/ 107181 h 682341"/>
                <a:gd name="connsiteX7" fmla="*/ 390625 w 511232"/>
                <a:gd name="connsiteY7" fmla="*/ 1621 h 682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11232" h="682341">
                  <a:moveTo>
                    <a:pt x="390625" y="1621"/>
                  </a:moveTo>
                  <a:cubicBezTo>
                    <a:pt x="446543" y="-5212"/>
                    <a:pt x="493343" y="8441"/>
                    <a:pt x="508142" y="64038"/>
                  </a:cubicBezTo>
                  <a:cubicBezTo>
                    <a:pt x="513192" y="82866"/>
                    <a:pt x="511134" y="102754"/>
                    <a:pt x="508453" y="121832"/>
                  </a:cubicBezTo>
                  <a:cubicBezTo>
                    <a:pt x="485324" y="287796"/>
                    <a:pt x="417242" y="443971"/>
                    <a:pt x="316492" y="567602"/>
                  </a:cubicBezTo>
                  <a:cubicBezTo>
                    <a:pt x="253024" y="645534"/>
                    <a:pt x="165055" y="737743"/>
                    <a:pt x="80265" y="640359"/>
                  </a:cubicBezTo>
                  <a:cubicBezTo>
                    <a:pt x="5014" y="553948"/>
                    <a:pt x="-17368" y="383621"/>
                    <a:pt x="13306" y="274828"/>
                  </a:cubicBezTo>
                  <a:cubicBezTo>
                    <a:pt x="33443" y="203318"/>
                    <a:pt x="83382" y="146521"/>
                    <a:pt x="140989" y="107181"/>
                  </a:cubicBezTo>
                  <a:cubicBezTo>
                    <a:pt x="178904" y="81308"/>
                    <a:pt x="297428" y="13010"/>
                    <a:pt x="390625" y="162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19CDEE6-CB2F-49F0-B237-2A26A3D1DC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84524" y="3907536"/>
              <a:ext cx="132121" cy="93006"/>
            </a:xfrm>
            <a:custGeom>
              <a:avLst/>
              <a:gdLst>
                <a:gd name="connsiteX0" fmla="*/ 252822 w 466107"/>
                <a:gd name="connsiteY0" fmla="*/ 1539 h 328114"/>
                <a:gd name="connsiteX1" fmla="*/ 451641 w 466107"/>
                <a:gd name="connsiteY1" fmla="*/ 122177 h 328114"/>
                <a:gd name="connsiteX2" fmla="*/ 391790 w 466107"/>
                <a:gd name="connsiteY2" fmla="*/ 297430 h 328114"/>
                <a:gd name="connsiteX3" fmla="*/ 8614 w 466107"/>
                <a:gd name="connsiteY3" fmla="*/ 243252 h 328114"/>
                <a:gd name="connsiteX4" fmla="*/ 45897 w 466107"/>
                <a:gd name="connsiteY4" fmla="*/ 97302 h 328114"/>
                <a:gd name="connsiteX5" fmla="*/ 252822 w 466107"/>
                <a:gd name="connsiteY5" fmla="*/ 1539 h 328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66107" h="328114">
                  <a:moveTo>
                    <a:pt x="252822" y="1539"/>
                  </a:moveTo>
                  <a:cubicBezTo>
                    <a:pt x="335429" y="-10494"/>
                    <a:pt x="418848" y="49794"/>
                    <a:pt x="451641" y="122177"/>
                  </a:cubicBezTo>
                  <a:cubicBezTo>
                    <a:pt x="479697" y="184273"/>
                    <a:pt x="470594" y="255285"/>
                    <a:pt x="391790" y="297430"/>
                  </a:cubicBezTo>
                  <a:cubicBezTo>
                    <a:pt x="301077" y="345935"/>
                    <a:pt x="55935" y="343254"/>
                    <a:pt x="8614" y="243252"/>
                  </a:cubicBezTo>
                  <a:cubicBezTo>
                    <a:pt x="-12895" y="197678"/>
                    <a:pt x="8240" y="136766"/>
                    <a:pt x="45897" y="97302"/>
                  </a:cubicBezTo>
                  <a:cubicBezTo>
                    <a:pt x="98704" y="42064"/>
                    <a:pt x="181872" y="11950"/>
                    <a:pt x="252822" y="153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8" name="Graphic 12">
              <a:extLst>
                <a:ext uri="{FF2B5EF4-FFF2-40B4-BE49-F238E27FC236}">
                  <a16:creationId xmlns:a16="http://schemas.microsoft.com/office/drawing/2014/main" id="{3DD82286-02D2-4210-A797-5D502D44A3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42141" y="3272152"/>
              <a:ext cx="180625" cy="158824"/>
            </a:xfrm>
            <a:custGeom>
              <a:avLst/>
              <a:gdLst>
                <a:gd name="connsiteX0" fmla="*/ 63289 w 3341477"/>
                <a:gd name="connsiteY0" fmla="*/ 1933384 h 2938167"/>
                <a:gd name="connsiteX1" fmla="*/ 263314 w 3341477"/>
                <a:gd name="connsiteY1" fmla="*/ 514159 h 2938167"/>
                <a:gd name="connsiteX2" fmla="*/ 1098276 w 3341477"/>
                <a:gd name="connsiteY2" fmla="*/ 952 h 2938167"/>
                <a:gd name="connsiteX3" fmla="*/ 2654089 w 3341477"/>
                <a:gd name="connsiteY3" fmla="*/ 371284 h 2938167"/>
                <a:gd name="connsiteX4" fmla="*/ 3219398 w 3341477"/>
                <a:gd name="connsiteY4" fmla="*/ 2080926 h 2938167"/>
                <a:gd name="connsiteX5" fmla="*/ 2044489 w 3341477"/>
                <a:gd name="connsiteY5" fmla="*/ 2933509 h 2938167"/>
                <a:gd name="connsiteX6" fmla="*/ 453814 w 3341477"/>
                <a:gd name="connsiteY6" fmla="*/ 2495359 h 2938167"/>
                <a:gd name="connsiteX7" fmla="*/ 63289 w 3341477"/>
                <a:gd name="connsiteY7" fmla="*/ 1933384 h 29381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41477" h="2938167">
                  <a:moveTo>
                    <a:pt x="63289" y="1933384"/>
                  </a:moveTo>
                  <a:cubicBezTo>
                    <a:pt x="56717" y="1895856"/>
                    <a:pt x="-165311" y="914209"/>
                    <a:pt x="263314" y="514159"/>
                  </a:cubicBezTo>
                  <a:cubicBezTo>
                    <a:pt x="691939" y="114109"/>
                    <a:pt x="609262" y="11620"/>
                    <a:pt x="1098276" y="952"/>
                  </a:cubicBezTo>
                  <a:cubicBezTo>
                    <a:pt x="1587289" y="-9716"/>
                    <a:pt x="2320714" y="66484"/>
                    <a:pt x="2654089" y="371284"/>
                  </a:cubicBezTo>
                  <a:cubicBezTo>
                    <a:pt x="2987464" y="676084"/>
                    <a:pt x="3603732" y="1514094"/>
                    <a:pt x="3219398" y="2080926"/>
                  </a:cubicBezTo>
                  <a:cubicBezTo>
                    <a:pt x="2835064" y="2647759"/>
                    <a:pt x="2558839" y="2895409"/>
                    <a:pt x="2044489" y="2933509"/>
                  </a:cubicBezTo>
                  <a:cubicBezTo>
                    <a:pt x="1530139" y="2971609"/>
                    <a:pt x="701464" y="2771584"/>
                    <a:pt x="453814" y="2495359"/>
                  </a:cubicBezTo>
                  <a:cubicBezTo>
                    <a:pt x="206164" y="2219134"/>
                    <a:pt x="101389" y="2152459"/>
                    <a:pt x="63289" y="19333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Graphic 15">
              <a:extLst>
                <a:ext uri="{FF2B5EF4-FFF2-40B4-BE49-F238E27FC236}">
                  <a16:creationId xmlns:a16="http://schemas.microsoft.com/office/drawing/2014/main" id="{735449F4-80DA-4E06-B3B6-B9F519F4A6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02136" y="3379098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Graphic 15">
              <a:extLst>
                <a:ext uri="{FF2B5EF4-FFF2-40B4-BE49-F238E27FC236}">
                  <a16:creationId xmlns:a16="http://schemas.microsoft.com/office/drawing/2014/main" id="{61FABA3B-05B6-433C-90F9-8D9691A840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8005" y="3504095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E1FEBA45-D0A3-4091-9956-161EDA21A0D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43727" y="3666564"/>
              <a:ext cx="173527" cy="138496"/>
            </a:xfrm>
            <a:custGeom>
              <a:avLst/>
              <a:gdLst>
                <a:gd name="connsiteX0" fmla="*/ 237392 w 789043"/>
                <a:gd name="connsiteY0" fmla="*/ 81 h 629754"/>
                <a:gd name="connsiteX1" fmla="*/ 758692 w 789043"/>
                <a:gd name="connsiteY1" fmla="*/ 233550 h 629754"/>
                <a:gd name="connsiteX2" fmla="*/ 650647 w 789043"/>
                <a:gd name="connsiteY2" fmla="*/ 335111 h 629754"/>
                <a:gd name="connsiteX3" fmla="*/ 315041 w 789043"/>
                <a:gd name="connsiteY3" fmla="*/ 584992 h 629754"/>
                <a:gd name="connsiteX4" fmla="*/ 192159 w 789043"/>
                <a:gd name="connsiteY4" fmla="*/ 625953 h 629754"/>
                <a:gd name="connsiteX5" fmla="*/ 124264 w 789043"/>
                <a:gd name="connsiteY5" fmla="*/ 552260 h 629754"/>
                <a:gd name="connsiteX6" fmla="*/ 1631 w 789043"/>
                <a:gd name="connsiteY6" fmla="*/ 133735 h 629754"/>
                <a:gd name="connsiteX7" fmla="*/ 35422 w 789043"/>
                <a:gd name="connsiteY7" fmla="*/ 14157 h 629754"/>
                <a:gd name="connsiteX8" fmla="*/ 113728 w 789043"/>
                <a:gd name="connsiteY8" fmla="*/ 378 h 629754"/>
                <a:gd name="connsiteX9" fmla="*/ 237392 w 789043"/>
                <a:gd name="connsiteY9" fmla="*/ 81 h 629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89043" h="629754">
                  <a:moveTo>
                    <a:pt x="237392" y="81"/>
                  </a:moveTo>
                  <a:cubicBezTo>
                    <a:pt x="474795" y="-992"/>
                    <a:pt x="907215" y="10463"/>
                    <a:pt x="758692" y="233550"/>
                  </a:cubicBezTo>
                  <a:cubicBezTo>
                    <a:pt x="731135" y="274948"/>
                    <a:pt x="690486" y="305435"/>
                    <a:pt x="650647" y="335111"/>
                  </a:cubicBezTo>
                  <a:cubicBezTo>
                    <a:pt x="538737" y="418405"/>
                    <a:pt x="426889" y="501698"/>
                    <a:pt x="315041" y="584992"/>
                  </a:cubicBezTo>
                  <a:cubicBezTo>
                    <a:pt x="278943" y="611863"/>
                    <a:pt x="234865" y="640167"/>
                    <a:pt x="192159" y="625953"/>
                  </a:cubicBezTo>
                  <a:cubicBezTo>
                    <a:pt x="159614" y="615105"/>
                    <a:pt x="139851" y="582810"/>
                    <a:pt x="124264" y="552260"/>
                  </a:cubicBezTo>
                  <a:cubicBezTo>
                    <a:pt x="57742" y="422021"/>
                    <a:pt x="15908" y="279250"/>
                    <a:pt x="1631" y="133735"/>
                  </a:cubicBezTo>
                  <a:cubicBezTo>
                    <a:pt x="-2671" y="90343"/>
                    <a:pt x="-676" y="38596"/>
                    <a:pt x="35422" y="14157"/>
                  </a:cubicBezTo>
                  <a:cubicBezTo>
                    <a:pt x="57804" y="-931"/>
                    <a:pt x="86795" y="-557"/>
                    <a:pt x="113728" y="378"/>
                  </a:cubicBezTo>
                  <a:cubicBezTo>
                    <a:pt x="138207" y="1243"/>
                    <a:pt x="182606" y="328"/>
                    <a:pt x="237392" y="8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03148904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2F9C493A-9F03-49B4-B3FB-19CE5AC115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398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90A46C7D-C1BB-49B8-8D37-39742820E9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15182" y="-615181"/>
            <a:ext cx="1085312" cy="2315675"/>
          </a:xfrm>
          <a:custGeom>
            <a:avLst/>
            <a:gdLst>
              <a:gd name="connsiteX0" fmla="*/ 0 w 1085312"/>
              <a:gd name="connsiteY0" fmla="*/ 2315675 h 2315675"/>
              <a:gd name="connsiteX1" fmla="*/ 0 w 1085312"/>
              <a:gd name="connsiteY1" fmla="*/ 0 h 2315675"/>
              <a:gd name="connsiteX2" fmla="*/ 53089 w 1085312"/>
              <a:gd name="connsiteY2" fmla="*/ 4542 h 2315675"/>
              <a:gd name="connsiteX3" fmla="*/ 790077 w 1085312"/>
              <a:gd name="connsiteY3" fmla="*/ 872756 h 2315675"/>
              <a:gd name="connsiteX4" fmla="*/ 1085252 w 1085312"/>
              <a:gd name="connsiteY4" fmla="*/ 1943649 h 2315675"/>
              <a:gd name="connsiteX5" fmla="*/ 1064832 w 1085312"/>
              <a:gd name="connsiteY5" fmla="*/ 2198094 h 2315675"/>
              <a:gd name="connsiteX6" fmla="*/ 1043734 w 1085312"/>
              <a:gd name="connsiteY6" fmla="*/ 2315675 h 2315675"/>
              <a:gd name="connsiteX7" fmla="*/ 0 w 1085312"/>
              <a:gd name="connsiteY7" fmla="*/ 2315675 h 2315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85312" h="2315675">
                <a:moveTo>
                  <a:pt x="0" y="2315675"/>
                </a:moveTo>
                <a:lnTo>
                  <a:pt x="0" y="0"/>
                </a:lnTo>
                <a:lnTo>
                  <a:pt x="53089" y="4542"/>
                </a:lnTo>
                <a:cubicBezTo>
                  <a:pt x="405263" y="73503"/>
                  <a:pt x="612623" y="486635"/>
                  <a:pt x="790077" y="872756"/>
                </a:cubicBezTo>
                <a:cubicBezTo>
                  <a:pt x="937425" y="1193596"/>
                  <a:pt x="1088787" y="1533232"/>
                  <a:pt x="1085252" y="1943649"/>
                </a:cubicBezTo>
                <a:cubicBezTo>
                  <a:pt x="1084528" y="2029058"/>
                  <a:pt x="1077341" y="2113833"/>
                  <a:pt x="1064832" y="2198094"/>
                </a:cubicBezTo>
                <a:lnTo>
                  <a:pt x="1043734" y="2315675"/>
                </a:lnTo>
                <a:lnTo>
                  <a:pt x="0" y="2315675"/>
                </a:lnTo>
                <a:close/>
              </a:path>
            </a:pathLst>
          </a:custGeom>
          <a:solidFill>
            <a:schemeClr val="accent5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F574F1D-9663-9E75-9D17-572086FD00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5717" y="787068"/>
            <a:ext cx="7602283" cy="1455091"/>
          </a:xfrm>
        </p:spPr>
        <p:txBody>
          <a:bodyPr>
            <a:normAutofit/>
          </a:bodyPr>
          <a:lstStyle/>
          <a:p>
            <a:r>
              <a:rPr lang="en-US"/>
              <a:t>Rarity</a:t>
            </a:r>
          </a:p>
        </p:txBody>
      </p:sp>
      <p:grpSp>
        <p:nvGrpSpPr>
          <p:cNvPr id="12" name="Graphic 78">
            <a:extLst>
              <a:ext uri="{FF2B5EF4-FFF2-40B4-BE49-F238E27FC236}">
                <a16:creationId xmlns:a16="http://schemas.microsoft.com/office/drawing/2014/main" id="{61BBAB6F-65E6-4E2B-B363-6AB27C84E0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25717" y="2585111"/>
            <a:ext cx="972241" cy="45718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13" name="Graphic 78">
              <a:extLst>
                <a:ext uri="{FF2B5EF4-FFF2-40B4-BE49-F238E27FC236}">
                  <a16:creationId xmlns:a16="http://schemas.microsoft.com/office/drawing/2014/main" id="{6DA3BBB2-E620-4C13-98C9-FE1EF7D2ED1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4" name="Graphic 78">
              <a:extLst>
                <a:ext uri="{FF2B5EF4-FFF2-40B4-BE49-F238E27FC236}">
                  <a16:creationId xmlns:a16="http://schemas.microsoft.com/office/drawing/2014/main" id="{ADC9AB5D-88A1-4FA9-B467-E8EF8FFE5B5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5" name="Graphic 78">
                <a:extLst>
                  <a:ext uri="{FF2B5EF4-FFF2-40B4-BE49-F238E27FC236}">
                    <a16:creationId xmlns:a16="http://schemas.microsoft.com/office/drawing/2014/main" id="{0867B8E5-4535-4743-8235-6612FEA410C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6" name="Graphic 78">
                <a:extLst>
                  <a:ext uri="{FF2B5EF4-FFF2-40B4-BE49-F238E27FC236}">
                    <a16:creationId xmlns:a16="http://schemas.microsoft.com/office/drawing/2014/main" id="{BE48FEA7-5915-4751-8090-63F3094324A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" name="Graphic 78">
                <a:extLst>
                  <a:ext uri="{FF2B5EF4-FFF2-40B4-BE49-F238E27FC236}">
                    <a16:creationId xmlns:a16="http://schemas.microsoft.com/office/drawing/2014/main" id="{32B378CE-44FD-4120-B9ED-7828D4EE9AE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Graphic 78">
                <a:extLst>
                  <a:ext uri="{FF2B5EF4-FFF2-40B4-BE49-F238E27FC236}">
                    <a16:creationId xmlns:a16="http://schemas.microsoft.com/office/drawing/2014/main" id="{40FA43D3-D34B-4BC7-80D0-F3E75A222AC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9362C0-7AC0-59E0-2467-916DB50BC9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5717" y="2796427"/>
            <a:ext cx="7602283" cy="327450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342900" indent="-342900">
              <a:lnSpc>
                <a:spcPct val="100000"/>
              </a:lnSpc>
              <a:buChar char="•"/>
            </a:pPr>
            <a:r>
              <a:rPr lang="en-US" dirty="0"/>
              <a:t>Is the resource or capability possessed by many others? </a:t>
            </a:r>
            <a:endParaRPr lang="en-US"/>
          </a:p>
          <a:p>
            <a:pPr>
              <a:lnSpc>
                <a:spcPct val="100000"/>
              </a:lnSpc>
            </a:pPr>
            <a:r>
              <a:rPr lang="en-US" dirty="0"/>
              <a:t>• The resource must be rare for it to give a firm an edge</a:t>
            </a:r>
            <a:endParaRPr lang="en-US"/>
          </a:p>
          <a:p>
            <a:pPr>
              <a:lnSpc>
                <a:spcPct val="100000"/>
              </a:lnSpc>
            </a:pPr>
            <a:r>
              <a:rPr lang="en-US" dirty="0"/>
              <a:t>• If it is possessed by so many other firms it may lose the value as it will no longer be a differentiator </a:t>
            </a:r>
            <a:endParaRPr lang="en-US"/>
          </a:p>
          <a:p>
            <a:pPr>
              <a:lnSpc>
                <a:spcPct val="100000"/>
              </a:lnSpc>
            </a:pPr>
            <a:r>
              <a:rPr lang="en-US" dirty="0"/>
              <a:t>• Rarity increases the chance of a resource giving the firm a competitive advantage</a:t>
            </a:r>
            <a:endParaRPr lang="en-US"/>
          </a:p>
          <a:p>
            <a:pPr>
              <a:lnSpc>
                <a:spcPct val="100000"/>
              </a:lnSpc>
            </a:pPr>
            <a:r>
              <a:rPr lang="en-US" dirty="0"/>
              <a:t>• The firm should focus on developing rare capabilities </a:t>
            </a:r>
            <a:endParaRPr lang="en-US"/>
          </a:p>
          <a:p>
            <a:pPr>
              <a:lnSpc>
                <a:spcPct val="100000"/>
              </a:lnSpc>
            </a:pPr>
            <a:r>
              <a:rPr lang="en-US" dirty="0"/>
              <a:t>• A patented technology could be a rare resource</a:t>
            </a:r>
            <a:endParaRPr lang="en-US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D5B4F0F5-BE58-4EC0-B650-A71A07437C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753030" y="5516668"/>
            <a:ext cx="2438970" cy="1341332"/>
          </a:xfrm>
          <a:custGeom>
            <a:avLst/>
            <a:gdLst>
              <a:gd name="connsiteX0" fmla="*/ 2025355 w 2438970"/>
              <a:gd name="connsiteY0" fmla="*/ 235 h 1341332"/>
              <a:gd name="connsiteX1" fmla="*/ 2381960 w 2438970"/>
              <a:gd name="connsiteY1" fmla="*/ 44517 h 1341332"/>
              <a:gd name="connsiteX2" fmla="*/ 2438970 w 2438970"/>
              <a:gd name="connsiteY2" fmla="*/ 58872 h 1341332"/>
              <a:gd name="connsiteX3" fmla="*/ 2438970 w 2438970"/>
              <a:gd name="connsiteY3" fmla="*/ 1341332 h 1341332"/>
              <a:gd name="connsiteX4" fmla="*/ 0 w 2438970"/>
              <a:gd name="connsiteY4" fmla="*/ 1341332 h 1341332"/>
              <a:gd name="connsiteX5" fmla="*/ 13333 w 2438970"/>
              <a:gd name="connsiteY5" fmla="*/ 1328018 h 1341332"/>
              <a:gd name="connsiteX6" fmla="*/ 936262 w 2438970"/>
              <a:gd name="connsiteY6" fmla="*/ 459947 h 1341332"/>
              <a:gd name="connsiteX7" fmla="*/ 1554028 w 2438970"/>
              <a:gd name="connsiteY7" fmla="*/ 71153 h 1341332"/>
              <a:gd name="connsiteX8" fmla="*/ 2025355 w 2438970"/>
              <a:gd name="connsiteY8" fmla="*/ 235 h 1341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38970" h="1341332">
                <a:moveTo>
                  <a:pt x="2025355" y="235"/>
                </a:moveTo>
                <a:cubicBezTo>
                  <a:pt x="2143847" y="2306"/>
                  <a:pt x="2262766" y="17993"/>
                  <a:pt x="2381960" y="44517"/>
                </a:cubicBezTo>
                <a:lnTo>
                  <a:pt x="2438970" y="58872"/>
                </a:lnTo>
                <a:lnTo>
                  <a:pt x="2438970" y="1341332"/>
                </a:lnTo>
                <a:lnTo>
                  <a:pt x="0" y="1341332"/>
                </a:lnTo>
                <a:lnTo>
                  <a:pt x="13333" y="1328018"/>
                </a:lnTo>
                <a:cubicBezTo>
                  <a:pt x="324723" y="1028950"/>
                  <a:pt x="645390" y="738459"/>
                  <a:pt x="936262" y="459947"/>
                </a:cubicBezTo>
                <a:cubicBezTo>
                  <a:pt x="1139660" y="265152"/>
                  <a:pt x="1345794" y="140817"/>
                  <a:pt x="1554028" y="71153"/>
                </a:cubicBezTo>
                <a:cubicBezTo>
                  <a:pt x="1710136" y="18918"/>
                  <a:pt x="1867365" y="-2526"/>
                  <a:pt x="2025355" y="235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E700C1F5-B637-45FE-96CC-270D263A59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776050" y="5204025"/>
            <a:ext cx="886141" cy="802496"/>
            <a:chOff x="10948005" y="3272152"/>
            <a:chExt cx="868640" cy="786648"/>
          </a:xfrm>
          <a:solidFill>
            <a:schemeClr val="accent1"/>
          </a:solidFill>
        </p:grpSpPr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83DA22C9-3830-4323-9087-6D7C1E6AA3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94317" y="3944888"/>
              <a:ext cx="128449" cy="113912"/>
            </a:xfrm>
            <a:custGeom>
              <a:avLst/>
              <a:gdLst>
                <a:gd name="connsiteX0" fmla="*/ 237621 w 453152"/>
                <a:gd name="connsiteY0" fmla="*/ 965 h 401867"/>
                <a:gd name="connsiteX1" fmla="*/ 370246 w 453152"/>
                <a:gd name="connsiteY1" fmla="*/ 23666 h 401867"/>
                <a:gd name="connsiteX2" fmla="*/ 437392 w 453152"/>
                <a:gd name="connsiteY2" fmla="*/ 198545 h 401867"/>
                <a:gd name="connsiteX3" fmla="*/ 67745 w 453152"/>
                <a:gd name="connsiteY3" fmla="*/ 392003 h 401867"/>
                <a:gd name="connsiteX4" fmla="*/ 911 w 453152"/>
                <a:gd name="connsiteY4" fmla="*/ 254095 h 401867"/>
                <a:gd name="connsiteX5" fmla="*/ 115564 w 453152"/>
                <a:gd name="connsiteY5" fmla="*/ 51160 h 401867"/>
                <a:gd name="connsiteX6" fmla="*/ 237621 w 453152"/>
                <a:gd name="connsiteY6" fmla="*/ 965 h 4018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3152" h="401867">
                  <a:moveTo>
                    <a:pt x="237621" y="965"/>
                  </a:moveTo>
                  <a:cubicBezTo>
                    <a:pt x="283632" y="-2971"/>
                    <a:pt x="331405" y="5243"/>
                    <a:pt x="370246" y="23666"/>
                  </a:cubicBezTo>
                  <a:cubicBezTo>
                    <a:pt x="436830" y="55275"/>
                    <a:pt x="477168" y="116810"/>
                    <a:pt x="437392" y="198545"/>
                  </a:cubicBezTo>
                  <a:cubicBezTo>
                    <a:pt x="391568" y="292624"/>
                    <a:pt x="176850" y="441630"/>
                    <a:pt x="67745" y="392003"/>
                  </a:cubicBezTo>
                  <a:cubicBezTo>
                    <a:pt x="18056" y="369372"/>
                    <a:pt x="-5012" y="308398"/>
                    <a:pt x="911" y="254095"/>
                  </a:cubicBezTo>
                  <a:cubicBezTo>
                    <a:pt x="9203" y="178033"/>
                    <a:pt x="61012" y="103094"/>
                    <a:pt x="115564" y="51160"/>
                  </a:cubicBezTo>
                  <a:cubicBezTo>
                    <a:pt x="147361" y="20985"/>
                    <a:pt x="191610" y="4900"/>
                    <a:pt x="237621" y="96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A5AC4DA9-FD16-4055-8D2D-95D615C03C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53045" y="3808430"/>
              <a:ext cx="144912" cy="193414"/>
            </a:xfrm>
            <a:custGeom>
              <a:avLst/>
              <a:gdLst>
                <a:gd name="connsiteX0" fmla="*/ 390625 w 511232"/>
                <a:gd name="connsiteY0" fmla="*/ 1621 h 682341"/>
                <a:gd name="connsiteX1" fmla="*/ 508142 w 511232"/>
                <a:gd name="connsiteY1" fmla="*/ 64038 h 682341"/>
                <a:gd name="connsiteX2" fmla="*/ 508453 w 511232"/>
                <a:gd name="connsiteY2" fmla="*/ 121832 h 682341"/>
                <a:gd name="connsiteX3" fmla="*/ 316492 w 511232"/>
                <a:gd name="connsiteY3" fmla="*/ 567602 h 682341"/>
                <a:gd name="connsiteX4" fmla="*/ 80265 w 511232"/>
                <a:gd name="connsiteY4" fmla="*/ 640359 h 682341"/>
                <a:gd name="connsiteX5" fmla="*/ 13306 w 511232"/>
                <a:gd name="connsiteY5" fmla="*/ 274828 h 682341"/>
                <a:gd name="connsiteX6" fmla="*/ 140989 w 511232"/>
                <a:gd name="connsiteY6" fmla="*/ 107181 h 682341"/>
                <a:gd name="connsiteX7" fmla="*/ 390625 w 511232"/>
                <a:gd name="connsiteY7" fmla="*/ 1621 h 682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11232" h="682341">
                  <a:moveTo>
                    <a:pt x="390625" y="1621"/>
                  </a:moveTo>
                  <a:cubicBezTo>
                    <a:pt x="446543" y="-5212"/>
                    <a:pt x="493343" y="8441"/>
                    <a:pt x="508142" y="64038"/>
                  </a:cubicBezTo>
                  <a:cubicBezTo>
                    <a:pt x="513192" y="82866"/>
                    <a:pt x="511134" y="102754"/>
                    <a:pt x="508453" y="121832"/>
                  </a:cubicBezTo>
                  <a:cubicBezTo>
                    <a:pt x="485324" y="287796"/>
                    <a:pt x="417242" y="443971"/>
                    <a:pt x="316492" y="567602"/>
                  </a:cubicBezTo>
                  <a:cubicBezTo>
                    <a:pt x="253024" y="645534"/>
                    <a:pt x="165055" y="737743"/>
                    <a:pt x="80265" y="640359"/>
                  </a:cubicBezTo>
                  <a:cubicBezTo>
                    <a:pt x="5014" y="553948"/>
                    <a:pt x="-17368" y="383621"/>
                    <a:pt x="13306" y="274828"/>
                  </a:cubicBezTo>
                  <a:cubicBezTo>
                    <a:pt x="33443" y="203318"/>
                    <a:pt x="83382" y="146521"/>
                    <a:pt x="140989" y="107181"/>
                  </a:cubicBezTo>
                  <a:cubicBezTo>
                    <a:pt x="178904" y="81308"/>
                    <a:pt x="297428" y="13010"/>
                    <a:pt x="390625" y="162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8BA7D58E-9AB5-4B54-A635-2E86BEC786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84524" y="3907536"/>
              <a:ext cx="132121" cy="93006"/>
            </a:xfrm>
            <a:custGeom>
              <a:avLst/>
              <a:gdLst>
                <a:gd name="connsiteX0" fmla="*/ 252822 w 466107"/>
                <a:gd name="connsiteY0" fmla="*/ 1539 h 328114"/>
                <a:gd name="connsiteX1" fmla="*/ 451641 w 466107"/>
                <a:gd name="connsiteY1" fmla="*/ 122177 h 328114"/>
                <a:gd name="connsiteX2" fmla="*/ 391790 w 466107"/>
                <a:gd name="connsiteY2" fmla="*/ 297430 h 328114"/>
                <a:gd name="connsiteX3" fmla="*/ 8614 w 466107"/>
                <a:gd name="connsiteY3" fmla="*/ 243252 h 328114"/>
                <a:gd name="connsiteX4" fmla="*/ 45897 w 466107"/>
                <a:gd name="connsiteY4" fmla="*/ 97302 h 328114"/>
                <a:gd name="connsiteX5" fmla="*/ 252822 w 466107"/>
                <a:gd name="connsiteY5" fmla="*/ 1539 h 328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66107" h="328114">
                  <a:moveTo>
                    <a:pt x="252822" y="1539"/>
                  </a:moveTo>
                  <a:cubicBezTo>
                    <a:pt x="335429" y="-10494"/>
                    <a:pt x="418848" y="49794"/>
                    <a:pt x="451641" y="122177"/>
                  </a:cubicBezTo>
                  <a:cubicBezTo>
                    <a:pt x="479697" y="184273"/>
                    <a:pt x="470594" y="255285"/>
                    <a:pt x="391790" y="297430"/>
                  </a:cubicBezTo>
                  <a:cubicBezTo>
                    <a:pt x="301077" y="345935"/>
                    <a:pt x="55935" y="343254"/>
                    <a:pt x="8614" y="243252"/>
                  </a:cubicBezTo>
                  <a:cubicBezTo>
                    <a:pt x="-12895" y="197678"/>
                    <a:pt x="8240" y="136766"/>
                    <a:pt x="45897" y="97302"/>
                  </a:cubicBezTo>
                  <a:cubicBezTo>
                    <a:pt x="98704" y="42064"/>
                    <a:pt x="181872" y="11950"/>
                    <a:pt x="252822" y="153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6" name="Graphic 12">
              <a:extLst>
                <a:ext uri="{FF2B5EF4-FFF2-40B4-BE49-F238E27FC236}">
                  <a16:creationId xmlns:a16="http://schemas.microsoft.com/office/drawing/2014/main" id="{B7D72779-BBD2-4D64-B6B1-E052E227EB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42141" y="3272152"/>
              <a:ext cx="180625" cy="158824"/>
            </a:xfrm>
            <a:custGeom>
              <a:avLst/>
              <a:gdLst>
                <a:gd name="connsiteX0" fmla="*/ 63289 w 3341477"/>
                <a:gd name="connsiteY0" fmla="*/ 1933384 h 2938167"/>
                <a:gd name="connsiteX1" fmla="*/ 263314 w 3341477"/>
                <a:gd name="connsiteY1" fmla="*/ 514159 h 2938167"/>
                <a:gd name="connsiteX2" fmla="*/ 1098276 w 3341477"/>
                <a:gd name="connsiteY2" fmla="*/ 952 h 2938167"/>
                <a:gd name="connsiteX3" fmla="*/ 2654089 w 3341477"/>
                <a:gd name="connsiteY3" fmla="*/ 371284 h 2938167"/>
                <a:gd name="connsiteX4" fmla="*/ 3219398 w 3341477"/>
                <a:gd name="connsiteY4" fmla="*/ 2080926 h 2938167"/>
                <a:gd name="connsiteX5" fmla="*/ 2044489 w 3341477"/>
                <a:gd name="connsiteY5" fmla="*/ 2933509 h 2938167"/>
                <a:gd name="connsiteX6" fmla="*/ 453814 w 3341477"/>
                <a:gd name="connsiteY6" fmla="*/ 2495359 h 2938167"/>
                <a:gd name="connsiteX7" fmla="*/ 63289 w 3341477"/>
                <a:gd name="connsiteY7" fmla="*/ 1933384 h 29381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41477" h="2938167">
                  <a:moveTo>
                    <a:pt x="63289" y="1933384"/>
                  </a:moveTo>
                  <a:cubicBezTo>
                    <a:pt x="56717" y="1895856"/>
                    <a:pt x="-165311" y="914209"/>
                    <a:pt x="263314" y="514159"/>
                  </a:cubicBezTo>
                  <a:cubicBezTo>
                    <a:pt x="691939" y="114109"/>
                    <a:pt x="609262" y="11620"/>
                    <a:pt x="1098276" y="952"/>
                  </a:cubicBezTo>
                  <a:cubicBezTo>
                    <a:pt x="1587289" y="-9716"/>
                    <a:pt x="2320714" y="66484"/>
                    <a:pt x="2654089" y="371284"/>
                  </a:cubicBezTo>
                  <a:cubicBezTo>
                    <a:pt x="2987464" y="676084"/>
                    <a:pt x="3603732" y="1514094"/>
                    <a:pt x="3219398" y="2080926"/>
                  </a:cubicBezTo>
                  <a:cubicBezTo>
                    <a:pt x="2835064" y="2647759"/>
                    <a:pt x="2558839" y="2895409"/>
                    <a:pt x="2044489" y="2933509"/>
                  </a:cubicBezTo>
                  <a:cubicBezTo>
                    <a:pt x="1530139" y="2971609"/>
                    <a:pt x="701464" y="2771584"/>
                    <a:pt x="453814" y="2495359"/>
                  </a:cubicBezTo>
                  <a:cubicBezTo>
                    <a:pt x="206164" y="2219134"/>
                    <a:pt x="101389" y="2152459"/>
                    <a:pt x="63289" y="19333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Graphic 15">
              <a:extLst>
                <a:ext uri="{FF2B5EF4-FFF2-40B4-BE49-F238E27FC236}">
                  <a16:creationId xmlns:a16="http://schemas.microsoft.com/office/drawing/2014/main" id="{569BD34C-BFEF-4FB1-A094-2D9E687CDF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02136" y="3379098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Graphic 15">
              <a:extLst>
                <a:ext uri="{FF2B5EF4-FFF2-40B4-BE49-F238E27FC236}">
                  <a16:creationId xmlns:a16="http://schemas.microsoft.com/office/drawing/2014/main" id="{DC258A66-ED52-4FA3-96CE-7932E91F51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8005" y="3504095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BEC6A48C-21EF-4485-9836-0445500033B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43727" y="3666564"/>
              <a:ext cx="173527" cy="138496"/>
            </a:xfrm>
            <a:custGeom>
              <a:avLst/>
              <a:gdLst>
                <a:gd name="connsiteX0" fmla="*/ 237392 w 789043"/>
                <a:gd name="connsiteY0" fmla="*/ 81 h 629754"/>
                <a:gd name="connsiteX1" fmla="*/ 758692 w 789043"/>
                <a:gd name="connsiteY1" fmla="*/ 233550 h 629754"/>
                <a:gd name="connsiteX2" fmla="*/ 650647 w 789043"/>
                <a:gd name="connsiteY2" fmla="*/ 335111 h 629754"/>
                <a:gd name="connsiteX3" fmla="*/ 315041 w 789043"/>
                <a:gd name="connsiteY3" fmla="*/ 584992 h 629754"/>
                <a:gd name="connsiteX4" fmla="*/ 192159 w 789043"/>
                <a:gd name="connsiteY4" fmla="*/ 625953 h 629754"/>
                <a:gd name="connsiteX5" fmla="*/ 124264 w 789043"/>
                <a:gd name="connsiteY5" fmla="*/ 552260 h 629754"/>
                <a:gd name="connsiteX6" fmla="*/ 1631 w 789043"/>
                <a:gd name="connsiteY6" fmla="*/ 133735 h 629754"/>
                <a:gd name="connsiteX7" fmla="*/ 35422 w 789043"/>
                <a:gd name="connsiteY7" fmla="*/ 14157 h 629754"/>
                <a:gd name="connsiteX8" fmla="*/ 113728 w 789043"/>
                <a:gd name="connsiteY8" fmla="*/ 378 h 629754"/>
                <a:gd name="connsiteX9" fmla="*/ 237392 w 789043"/>
                <a:gd name="connsiteY9" fmla="*/ 81 h 629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89043" h="629754">
                  <a:moveTo>
                    <a:pt x="237392" y="81"/>
                  </a:moveTo>
                  <a:cubicBezTo>
                    <a:pt x="474795" y="-992"/>
                    <a:pt x="907215" y="10463"/>
                    <a:pt x="758692" y="233550"/>
                  </a:cubicBezTo>
                  <a:cubicBezTo>
                    <a:pt x="731135" y="274948"/>
                    <a:pt x="690486" y="305435"/>
                    <a:pt x="650647" y="335111"/>
                  </a:cubicBezTo>
                  <a:cubicBezTo>
                    <a:pt x="538737" y="418405"/>
                    <a:pt x="426889" y="501698"/>
                    <a:pt x="315041" y="584992"/>
                  </a:cubicBezTo>
                  <a:cubicBezTo>
                    <a:pt x="278943" y="611863"/>
                    <a:pt x="234865" y="640167"/>
                    <a:pt x="192159" y="625953"/>
                  </a:cubicBezTo>
                  <a:cubicBezTo>
                    <a:pt x="159614" y="615105"/>
                    <a:pt x="139851" y="582810"/>
                    <a:pt x="124264" y="552260"/>
                  </a:cubicBezTo>
                  <a:cubicBezTo>
                    <a:pt x="57742" y="422021"/>
                    <a:pt x="15908" y="279250"/>
                    <a:pt x="1631" y="133735"/>
                  </a:cubicBezTo>
                  <a:cubicBezTo>
                    <a:pt x="-2671" y="90343"/>
                    <a:pt x="-676" y="38596"/>
                    <a:pt x="35422" y="14157"/>
                  </a:cubicBezTo>
                  <a:cubicBezTo>
                    <a:pt x="57804" y="-931"/>
                    <a:pt x="86795" y="-557"/>
                    <a:pt x="113728" y="378"/>
                  </a:cubicBezTo>
                  <a:cubicBezTo>
                    <a:pt x="138207" y="1243"/>
                    <a:pt x="182606" y="328"/>
                    <a:pt x="237392" y="8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79589526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42D98E1-37D2-4470-BF74-845E897954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D841796-17C4-EA7B-5834-17F0366623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97945" y="276549"/>
            <a:ext cx="4266544" cy="1621906"/>
          </a:xfrm>
        </p:spPr>
        <p:txBody>
          <a:bodyPr anchor="b">
            <a:normAutofit/>
          </a:bodyPr>
          <a:lstStyle/>
          <a:p>
            <a:r>
              <a:rPr lang="en-US" dirty="0"/>
              <a:t>Imitability</a:t>
            </a:r>
          </a:p>
        </p:txBody>
      </p:sp>
      <p:grpSp>
        <p:nvGrpSpPr>
          <p:cNvPr id="11" name="Graphic 78">
            <a:extLst>
              <a:ext uri="{FF2B5EF4-FFF2-40B4-BE49-F238E27FC236}">
                <a16:creationId xmlns:a16="http://schemas.microsoft.com/office/drawing/2014/main" id="{91868ACA-CC8C-4FA4-8E32-6DB1C7DA9E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30225" y="3695859"/>
            <a:ext cx="972241" cy="45718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12" name="Graphic 78">
              <a:extLst>
                <a:ext uri="{FF2B5EF4-FFF2-40B4-BE49-F238E27FC236}">
                  <a16:creationId xmlns:a16="http://schemas.microsoft.com/office/drawing/2014/main" id="{7C343158-D3CD-4482-AAA0-375D2E6667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3" name="Graphic 78">
              <a:extLst>
                <a:ext uri="{FF2B5EF4-FFF2-40B4-BE49-F238E27FC236}">
                  <a16:creationId xmlns:a16="http://schemas.microsoft.com/office/drawing/2014/main" id="{12BFE3E3-92EC-47DC-8E6A-6E77132C2D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4" name="Graphic 78">
                <a:extLst>
                  <a:ext uri="{FF2B5EF4-FFF2-40B4-BE49-F238E27FC236}">
                    <a16:creationId xmlns:a16="http://schemas.microsoft.com/office/drawing/2014/main" id="{1F0F2188-9504-4EAD-A8A2-B1779FB86B5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5" name="Graphic 78">
                <a:extLst>
                  <a:ext uri="{FF2B5EF4-FFF2-40B4-BE49-F238E27FC236}">
                    <a16:creationId xmlns:a16="http://schemas.microsoft.com/office/drawing/2014/main" id="{14602C7D-08A5-44A5-B005-E79603849E8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6" name="Graphic 78">
                <a:extLst>
                  <a:ext uri="{FF2B5EF4-FFF2-40B4-BE49-F238E27FC236}">
                    <a16:creationId xmlns:a16="http://schemas.microsoft.com/office/drawing/2014/main" id="{099F2E62-E605-487B-AC3C-11052444D83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" name="Graphic 78">
                <a:extLst>
                  <a:ext uri="{FF2B5EF4-FFF2-40B4-BE49-F238E27FC236}">
                    <a16:creationId xmlns:a16="http://schemas.microsoft.com/office/drawing/2014/main" id="{02A21D38-C00D-4E35-8B0F-3E63C4B3767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8F83660B-432D-631B-9DE0-CA9A2308883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27731639"/>
              </p:ext>
            </p:extLst>
          </p:nvPr>
        </p:nvGraphicFramePr>
        <p:xfrm>
          <a:off x="210688" y="575223"/>
          <a:ext cx="7068814" cy="57074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7925398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42D98E1-37D2-4470-BF74-845E897954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F50A34E-2DE7-71F5-07B8-D5AFA50B13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33741" y="276549"/>
            <a:ext cx="3930748" cy="1776889"/>
          </a:xfrm>
        </p:spPr>
        <p:txBody>
          <a:bodyPr anchor="b">
            <a:normAutofit/>
          </a:bodyPr>
          <a:lstStyle/>
          <a:p>
            <a:r>
              <a:rPr lang="en-US" dirty="0"/>
              <a:t>Organization</a:t>
            </a:r>
          </a:p>
        </p:txBody>
      </p:sp>
      <p:grpSp>
        <p:nvGrpSpPr>
          <p:cNvPr id="11" name="Graphic 78">
            <a:extLst>
              <a:ext uri="{FF2B5EF4-FFF2-40B4-BE49-F238E27FC236}">
                <a16:creationId xmlns:a16="http://schemas.microsoft.com/office/drawing/2014/main" id="{91868ACA-CC8C-4FA4-8E32-6DB1C7DA9E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30225" y="3695859"/>
            <a:ext cx="972241" cy="45718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12" name="Graphic 78">
              <a:extLst>
                <a:ext uri="{FF2B5EF4-FFF2-40B4-BE49-F238E27FC236}">
                  <a16:creationId xmlns:a16="http://schemas.microsoft.com/office/drawing/2014/main" id="{7C343158-D3CD-4482-AAA0-375D2E6667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3" name="Graphic 78">
              <a:extLst>
                <a:ext uri="{FF2B5EF4-FFF2-40B4-BE49-F238E27FC236}">
                  <a16:creationId xmlns:a16="http://schemas.microsoft.com/office/drawing/2014/main" id="{12BFE3E3-92EC-47DC-8E6A-6E77132C2D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4" name="Graphic 78">
                <a:extLst>
                  <a:ext uri="{FF2B5EF4-FFF2-40B4-BE49-F238E27FC236}">
                    <a16:creationId xmlns:a16="http://schemas.microsoft.com/office/drawing/2014/main" id="{1F0F2188-9504-4EAD-A8A2-B1779FB86B5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5" name="Graphic 78">
                <a:extLst>
                  <a:ext uri="{FF2B5EF4-FFF2-40B4-BE49-F238E27FC236}">
                    <a16:creationId xmlns:a16="http://schemas.microsoft.com/office/drawing/2014/main" id="{14602C7D-08A5-44A5-B005-E79603849E8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6" name="Graphic 78">
                <a:extLst>
                  <a:ext uri="{FF2B5EF4-FFF2-40B4-BE49-F238E27FC236}">
                    <a16:creationId xmlns:a16="http://schemas.microsoft.com/office/drawing/2014/main" id="{099F2E62-E605-487B-AC3C-11052444D83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" name="Graphic 78">
                <a:extLst>
                  <a:ext uri="{FF2B5EF4-FFF2-40B4-BE49-F238E27FC236}">
                    <a16:creationId xmlns:a16="http://schemas.microsoft.com/office/drawing/2014/main" id="{02A21D38-C00D-4E35-8B0F-3E63C4B3767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F649C91B-8944-93B4-361C-D46A6B1E736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78641123"/>
              </p:ext>
            </p:extLst>
          </p:nvPr>
        </p:nvGraphicFramePr>
        <p:xfrm>
          <a:off x="249434" y="846444"/>
          <a:ext cx="7081729" cy="57074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5873471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42D98E1-37D2-4470-BF74-845E897954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5F69404-F9A2-53B0-A735-F0200949F9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88592" y="1037747"/>
            <a:ext cx="4421731" cy="3741328"/>
          </a:xfrm>
        </p:spPr>
        <p:txBody>
          <a:bodyPr anchor="t">
            <a:normAutofit/>
          </a:bodyPr>
          <a:lstStyle/>
          <a:p>
            <a:r>
              <a:rPr lang="en-US"/>
              <a:t>Value Chain Analysis </a:t>
            </a: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3ED2C98F-B668-4CD9-862F-6BF4AE5D27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1" y="0"/>
            <a:ext cx="3976378" cy="1273772"/>
          </a:xfrm>
          <a:custGeom>
            <a:avLst/>
            <a:gdLst>
              <a:gd name="connsiteX0" fmla="*/ 2025355 w 2438970"/>
              <a:gd name="connsiteY0" fmla="*/ 235 h 1341332"/>
              <a:gd name="connsiteX1" fmla="*/ 2381960 w 2438970"/>
              <a:gd name="connsiteY1" fmla="*/ 44517 h 1341332"/>
              <a:gd name="connsiteX2" fmla="*/ 2438970 w 2438970"/>
              <a:gd name="connsiteY2" fmla="*/ 58872 h 1341332"/>
              <a:gd name="connsiteX3" fmla="*/ 2438970 w 2438970"/>
              <a:gd name="connsiteY3" fmla="*/ 1341332 h 1341332"/>
              <a:gd name="connsiteX4" fmla="*/ 0 w 2438970"/>
              <a:gd name="connsiteY4" fmla="*/ 1341332 h 1341332"/>
              <a:gd name="connsiteX5" fmla="*/ 13333 w 2438970"/>
              <a:gd name="connsiteY5" fmla="*/ 1328018 h 1341332"/>
              <a:gd name="connsiteX6" fmla="*/ 936262 w 2438970"/>
              <a:gd name="connsiteY6" fmla="*/ 459947 h 1341332"/>
              <a:gd name="connsiteX7" fmla="*/ 1554028 w 2438970"/>
              <a:gd name="connsiteY7" fmla="*/ 71153 h 1341332"/>
              <a:gd name="connsiteX8" fmla="*/ 2025355 w 2438970"/>
              <a:gd name="connsiteY8" fmla="*/ 235 h 1341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38970" h="1341332">
                <a:moveTo>
                  <a:pt x="2025355" y="235"/>
                </a:moveTo>
                <a:cubicBezTo>
                  <a:pt x="2143847" y="2306"/>
                  <a:pt x="2262766" y="17993"/>
                  <a:pt x="2381960" y="44517"/>
                </a:cubicBezTo>
                <a:lnTo>
                  <a:pt x="2438970" y="58872"/>
                </a:lnTo>
                <a:lnTo>
                  <a:pt x="2438970" y="1341332"/>
                </a:lnTo>
                <a:lnTo>
                  <a:pt x="0" y="1341332"/>
                </a:lnTo>
                <a:lnTo>
                  <a:pt x="13333" y="1328018"/>
                </a:lnTo>
                <a:cubicBezTo>
                  <a:pt x="324723" y="1028950"/>
                  <a:pt x="645390" y="738459"/>
                  <a:pt x="936262" y="459947"/>
                </a:cubicBezTo>
                <a:cubicBezTo>
                  <a:pt x="1139660" y="265152"/>
                  <a:pt x="1345794" y="140817"/>
                  <a:pt x="1554028" y="71153"/>
                </a:cubicBezTo>
                <a:cubicBezTo>
                  <a:pt x="1710136" y="18918"/>
                  <a:pt x="1867365" y="-2526"/>
                  <a:pt x="2025355" y="235"/>
                </a:cubicBezTo>
                <a:close/>
              </a:path>
            </a:pathLst>
          </a:custGeom>
          <a:solidFill>
            <a:schemeClr val="accent6">
              <a:lumMod val="40000"/>
              <a:lumOff val="6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D070B73-570B-1D02-69C5-D7B73ED5DE8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4107969"/>
              </p:ext>
            </p:extLst>
          </p:nvPr>
        </p:nvGraphicFramePr>
        <p:xfrm>
          <a:off x="134934" y="634503"/>
          <a:ext cx="6449246" cy="54877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5743209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F9C493A-9F03-49B4-B3FB-19CE5AC115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095C3D3-93C7-D91B-49CB-A6BCC23C93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5717" y="787068"/>
            <a:ext cx="5566263" cy="1455091"/>
          </a:xfrm>
        </p:spPr>
        <p:txBody>
          <a:bodyPr>
            <a:normAutofit/>
          </a:bodyPr>
          <a:lstStyle/>
          <a:p>
            <a:r>
              <a:rPr lang="en-US" dirty="0"/>
              <a:t>Primary Activities</a:t>
            </a: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90A46C7D-C1BB-49B8-8D37-39742820E9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15182" y="-615181"/>
            <a:ext cx="1085312" cy="2315675"/>
          </a:xfrm>
          <a:custGeom>
            <a:avLst/>
            <a:gdLst>
              <a:gd name="connsiteX0" fmla="*/ 0 w 1085312"/>
              <a:gd name="connsiteY0" fmla="*/ 2315675 h 2315675"/>
              <a:gd name="connsiteX1" fmla="*/ 0 w 1085312"/>
              <a:gd name="connsiteY1" fmla="*/ 0 h 2315675"/>
              <a:gd name="connsiteX2" fmla="*/ 53089 w 1085312"/>
              <a:gd name="connsiteY2" fmla="*/ 4542 h 2315675"/>
              <a:gd name="connsiteX3" fmla="*/ 790077 w 1085312"/>
              <a:gd name="connsiteY3" fmla="*/ 872756 h 2315675"/>
              <a:gd name="connsiteX4" fmla="*/ 1085252 w 1085312"/>
              <a:gd name="connsiteY4" fmla="*/ 1943649 h 2315675"/>
              <a:gd name="connsiteX5" fmla="*/ 1064832 w 1085312"/>
              <a:gd name="connsiteY5" fmla="*/ 2198094 h 2315675"/>
              <a:gd name="connsiteX6" fmla="*/ 1043734 w 1085312"/>
              <a:gd name="connsiteY6" fmla="*/ 2315675 h 2315675"/>
              <a:gd name="connsiteX7" fmla="*/ 0 w 1085312"/>
              <a:gd name="connsiteY7" fmla="*/ 2315675 h 2315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85312" h="2315675">
                <a:moveTo>
                  <a:pt x="0" y="2315675"/>
                </a:moveTo>
                <a:lnTo>
                  <a:pt x="0" y="0"/>
                </a:lnTo>
                <a:lnTo>
                  <a:pt x="53089" y="4542"/>
                </a:lnTo>
                <a:cubicBezTo>
                  <a:pt x="405263" y="73503"/>
                  <a:pt x="612623" y="486635"/>
                  <a:pt x="790077" y="872756"/>
                </a:cubicBezTo>
                <a:cubicBezTo>
                  <a:pt x="937425" y="1193596"/>
                  <a:pt x="1088787" y="1533232"/>
                  <a:pt x="1085252" y="1943649"/>
                </a:cubicBezTo>
                <a:cubicBezTo>
                  <a:pt x="1084528" y="2029058"/>
                  <a:pt x="1077341" y="2113833"/>
                  <a:pt x="1064832" y="2198094"/>
                </a:cubicBezTo>
                <a:lnTo>
                  <a:pt x="1043734" y="2315675"/>
                </a:lnTo>
                <a:lnTo>
                  <a:pt x="0" y="2315675"/>
                </a:lnTo>
                <a:close/>
              </a:path>
            </a:pathLst>
          </a:custGeom>
          <a:solidFill>
            <a:schemeClr val="accent5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pSp>
        <p:nvGrpSpPr>
          <p:cNvPr id="13" name="Graphic 78">
            <a:extLst>
              <a:ext uri="{FF2B5EF4-FFF2-40B4-BE49-F238E27FC236}">
                <a16:creationId xmlns:a16="http://schemas.microsoft.com/office/drawing/2014/main" id="{61BBAB6F-65E6-4E2B-B363-6AB27C84E0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25717" y="2585111"/>
            <a:ext cx="972241" cy="45718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14" name="Graphic 78">
              <a:extLst>
                <a:ext uri="{FF2B5EF4-FFF2-40B4-BE49-F238E27FC236}">
                  <a16:creationId xmlns:a16="http://schemas.microsoft.com/office/drawing/2014/main" id="{6DA3BBB2-E620-4C13-98C9-FE1EF7D2ED1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5" name="Graphic 78">
              <a:extLst>
                <a:ext uri="{FF2B5EF4-FFF2-40B4-BE49-F238E27FC236}">
                  <a16:creationId xmlns:a16="http://schemas.microsoft.com/office/drawing/2014/main" id="{ADC9AB5D-88A1-4FA9-B467-E8EF8FFE5B5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6" name="Graphic 78">
                <a:extLst>
                  <a:ext uri="{FF2B5EF4-FFF2-40B4-BE49-F238E27FC236}">
                    <a16:creationId xmlns:a16="http://schemas.microsoft.com/office/drawing/2014/main" id="{0867B8E5-4535-4743-8235-6612FEA410C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" name="Graphic 78">
                <a:extLst>
                  <a:ext uri="{FF2B5EF4-FFF2-40B4-BE49-F238E27FC236}">
                    <a16:creationId xmlns:a16="http://schemas.microsoft.com/office/drawing/2014/main" id="{BE48FEA7-5915-4751-8090-63F3094324A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Graphic 78">
                <a:extLst>
                  <a:ext uri="{FF2B5EF4-FFF2-40B4-BE49-F238E27FC236}">
                    <a16:creationId xmlns:a16="http://schemas.microsoft.com/office/drawing/2014/main" id="{32B378CE-44FD-4120-B9ED-7828D4EE9AE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9" name="Graphic 78">
                <a:extLst>
                  <a:ext uri="{FF2B5EF4-FFF2-40B4-BE49-F238E27FC236}">
                    <a16:creationId xmlns:a16="http://schemas.microsoft.com/office/drawing/2014/main" id="{40FA43D3-D34B-4BC7-80D0-F3E75A222AC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CE96C0-154D-8382-F121-5E41410045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5717" y="2734644"/>
            <a:ext cx="6359154" cy="3295097"/>
          </a:xfrm>
        </p:spPr>
        <p:txBody>
          <a:bodyPr vert="horz" lIns="91440" tIns="45720" rIns="91440" bIns="45720" rtlCol="0">
            <a:normAutofit/>
          </a:bodyPr>
          <a:lstStyle/>
          <a:p>
            <a:pPr marL="342900" indent="-342900">
              <a:buChar char="•"/>
            </a:pPr>
            <a:r>
              <a:rPr lang="en-US" dirty="0"/>
              <a:t>Represent the core activities involved in production, marketing, and delivering the product or service. </a:t>
            </a:r>
          </a:p>
          <a:p>
            <a:pPr marL="800100" lvl="2" indent="-342900">
              <a:buFont typeface="Wingdings" panose="020B0604020202020204" pitchFamily="34" charset="0"/>
              <a:buChar char="§"/>
            </a:pPr>
            <a:r>
              <a:rPr lang="en-US" sz="2000" dirty="0"/>
              <a:t>Inbound logistics-</a:t>
            </a:r>
          </a:p>
          <a:p>
            <a:pPr marL="800100" lvl="2" indent="-342900">
              <a:buFont typeface="Wingdings" panose="020B0604020202020204" pitchFamily="34" charset="0"/>
              <a:buChar char="§"/>
            </a:pPr>
            <a:r>
              <a:rPr lang="en-US" sz="2000" dirty="0"/>
              <a:t>Operations-</a:t>
            </a:r>
          </a:p>
          <a:p>
            <a:pPr marL="800100" lvl="2" indent="-342900">
              <a:buFont typeface="Wingdings" panose="020B0604020202020204" pitchFamily="34" charset="0"/>
              <a:buChar char="§"/>
            </a:pPr>
            <a:r>
              <a:rPr lang="en-US" sz="2000" dirty="0"/>
              <a:t>Outbound logistics-  </a:t>
            </a:r>
          </a:p>
          <a:p>
            <a:pPr marL="800100" lvl="2" indent="-342900">
              <a:buFont typeface="Wingdings" panose="020B0604020202020204" pitchFamily="34" charset="0"/>
              <a:buChar char="§"/>
            </a:pPr>
            <a:r>
              <a:rPr lang="en-US" sz="2000" dirty="0"/>
              <a:t>Marketing and sales-  </a:t>
            </a:r>
          </a:p>
          <a:p>
            <a:pPr marL="800100" lvl="2" indent="-342900">
              <a:buFont typeface="Wingdings" panose="020B0604020202020204" pitchFamily="34" charset="0"/>
              <a:buChar char="§"/>
            </a:pPr>
            <a:r>
              <a:rPr lang="en-US" sz="2000" dirty="0"/>
              <a:t>Service- </a:t>
            </a:r>
          </a:p>
        </p:txBody>
      </p:sp>
      <p:pic>
        <p:nvPicPr>
          <p:cNvPr id="5" name="Picture 4" descr="Boxes and roller conveyor">
            <a:extLst>
              <a:ext uri="{FF2B5EF4-FFF2-40B4-BE49-F238E27FC236}">
                <a16:creationId xmlns:a16="http://schemas.microsoft.com/office/drawing/2014/main" id="{6A3B5322-AEC8-F940-B1AE-957CC060BFC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4943" r="23158" b="4"/>
          <a:stretch/>
        </p:blipFill>
        <p:spPr>
          <a:xfrm>
            <a:off x="7283491" y="10"/>
            <a:ext cx="4908509" cy="3851181"/>
          </a:xfrm>
          <a:prstGeom prst="rect">
            <a:avLst/>
          </a:prstGeom>
        </p:spPr>
      </p:pic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55820E42-2F9D-41EF-B67F-522A133B33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753030" y="5516668"/>
            <a:ext cx="2438970" cy="1341332"/>
          </a:xfrm>
          <a:custGeom>
            <a:avLst/>
            <a:gdLst>
              <a:gd name="connsiteX0" fmla="*/ 2025355 w 2438970"/>
              <a:gd name="connsiteY0" fmla="*/ 235 h 1341332"/>
              <a:gd name="connsiteX1" fmla="*/ 2381960 w 2438970"/>
              <a:gd name="connsiteY1" fmla="*/ 44517 h 1341332"/>
              <a:gd name="connsiteX2" fmla="*/ 2438970 w 2438970"/>
              <a:gd name="connsiteY2" fmla="*/ 58872 h 1341332"/>
              <a:gd name="connsiteX3" fmla="*/ 2438970 w 2438970"/>
              <a:gd name="connsiteY3" fmla="*/ 1341332 h 1341332"/>
              <a:gd name="connsiteX4" fmla="*/ 0 w 2438970"/>
              <a:gd name="connsiteY4" fmla="*/ 1341332 h 1341332"/>
              <a:gd name="connsiteX5" fmla="*/ 13333 w 2438970"/>
              <a:gd name="connsiteY5" fmla="*/ 1328018 h 1341332"/>
              <a:gd name="connsiteX6" fmla="*/ 936262 w 2438970"/>
              <a:gd name="connsiteY6" fmla="*/ 459947 h 1341332"/>
              <a:gd name="connsiteX7" fmla="*/ 1554028 w 2438970"/>
              <a:gd name="connsiteY7" fmla="*/ 71153 h 1341332"/>
              <a:gd name="connsiteX8" fmla="*/ 2025355 w 2438970"/>
              <a:gd name="connsiteY8" fmla="*/ 235 h 1341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38970" h="1341332">
                <a:moveTo>
                  <a:pt x="2025355" y="235"/>
                </a:moveTo>
                <a:cubicBezTo>
                  <a:pt x="2143847" y="2306"/>
                  <a:pt x="2262766" y="17993"/>
                  <a:pt x="2381960" y="44517"/>
                </a:cubicBezTo>
                <a:lnTo>
                  <a:pt x="2438970" y="58872"/>
                </a:lnTo>
                <a:lnTo>
                  <a:pt x="2438970" y="1341332"/>
                </a:lnTo>
                <a:lnTo>
                  <a:pt x="0" y="1341332"/>
                </a:lnTo>
                <a:lnTo>
                  <a:pt x="13333" y="1328018"/>
                </a:lnTo>
                <a:cubicBezTo>
                  <a:pt x="324723" y="1028950"/>
                  <a:pt x="645390" y="738459"/>
                  <a:pt x="936262" y="459947"/>
                </a:cubicBezTo>
                <a:cubicBezTo>
                  <a:pt x="1139660" y="265152"/>
                  <a:pt x="1345794" y="140817"/>
                  <a:pt x="1554028" y="71153"/>
                </a:cubicBezTo>
                <a:cubicBezTo>
                  <a:pt x="1710136" y="18918"/>
                  <a:pt x="1867365" y="-2526"/>
                  <a:pt x="2025355" y="235"/>
                </a:cubicBezTo>
                <a:close/>
              </a:path>
            </a:pathLst>
          </a:cu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13D9BC31-B57D-4933-AD83-94F462D4C2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776050" y="5204025"/>
            <a:ext cx="886141" cy="802496"/>
            <a:chOff x="10948005" y="3272152"/>
            <a:chExt cx="868640" cy="786648"/>
          </a:xfrm>
          <a:solidFill>
            <a:schemeClr val="accent1"/>
          </a:solidFill>
        </p:grpSpPr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D84AFEA3-A055-41AE-96F3-34BA581424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94317" y="3944888"/>
              <a:ext cx="128449" cy="113912"/>
            </a:xfrm>
            <a:custGeom>
              <a:avLst/>
              <a:gdLst>
                <a:gd name="connsiteX0" fmla="*/ 237621 w 453152"/>
                <a:gd name="connsiteY0" fmla="*/ 965 h 401867"/>
                <a:gd name="connsiteX1" fmla="*/ 370246 w 453152"/>
                <a:gd name="connsiteY1" fmla="*/ 23666 h 401867"/>
                <a:gd name="connsiteX2" fmla="*/ 437392 w 453152"/>
                <a:gd name="connsiteY2" fmla="*/ 198545 h 401867"/>
                <a:gd name="connsiteX3" fmla="*/ 67745 w 453152"/>
                <a:gd name="connsiteY3" fmla="*/ 392003 h 401867"/>
                <a:gd name="connsiteX4" fmla="*/ 911 w 453152"/>
                <a:gd name="connsiteY4" fmla="*/ 254095 h 401867"/>
                <a:gd name="connsiteX5" fmla="*/ 115564 w 453152"/>
                <a:gd name="connsiteY5" fmla="*/ 51160 h 401867"/>
                <a:gd name="connsiteX6" fmla="*/ 237621 w 453152"/>
                <a:gd name="connsiteY6" fmla="*/ 965 h 4018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3152" h="401867">
                  <a:moveTo>
                    <a:pt x="237621" y="965"/>
                  </a:moveTo>
                  <a:cubicBezTo>
                    <a:pt x="283632" y="-2971"/>
                    <a:pt x="331405" y="5243"/>
                    <a:pt x="370246" y="23666"/>
                  </a:cubicBezTo>
                  <a:cubicBezTo>
                    <a:pt x="436830" y="55275"/>
                    <a:pt x="477168" y="116810"/>
                    <a:pt x="437392" y="198545"/>
                  </a:cubicBezTo>
                  <a:cubicBezTo>
                    <a:pt x="391568" y="292624"/>
                    <a:pt x="176850" y="441630"/>
                    <a:pt x="67745" y="392003"/>
                  </a:cubicBezTo>
                  <a:cubicBezTo>
                    <a:pt x="18056" y="369372"/>
                    <a:pt x="-5012" y="308398"/>
                    <a:pt x="911" y="254095"/>
                  </a:cubicBezTo>
                  <a:cubicBezTo>
                    <a:pt x="9203" y="178033"/>
                    <a:pt x="61012" y="103094"/>
                    <a:pt x="115564" y="51160"/>
                  </a:cubicBezTo>
                  <a:cubicBezTo>
                    <a:pt x="147361" y="20985"/>
                    <a:pt x="191610" y="4900"/>
                    <a:pt x="237621" y="96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9028771F-62FA-4349-B7A8-CE1682D2CE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53045" y="3808430"/>
              <a:ext cx="144912" cy="193414"/>
            </a:xfrm>
            <a:custGeom>
              <a:avLst/>
              <a:gdLst>
                <a:gd name="connsiteX0" fmla="*/ 390625 w 511232"/>
                <a:gd name="connsiteY0" fmla="*/ 1621 h 682341"/>
                <a:gd name="connsiteX1" fmla="*/ 508142 w 511232"/>
                <a:gd name="connsiteY1" fmla="*/ 64038 h 682341"/>
                <a:gd name="connsiteX2" fmla="*/ 508453 w 511232"/>
                <a:gd name="connsiteY2" fmla="*/ 121832 h 682341"/>
                <a:gd name="connsiteX3" fmla="*/ 316492 w 511232"/>
                <a:gd name="connsiteY3" fmla="*/ 567602 h 682341"/>
                <a:gd name="connsiteX4" fmla="*/ 80265 w 511232"/>
                <a:gd name="connsiteY4" fmla="*/ 640359 h 682341"/>
                <a:gd name="connsiteX5" fmla="*/ 13306 w 511232"/>
                <a:gd name="connsiteY5" fmla="*/ 274828 h 682341"/>
                <a:gd name="connsiteX6" fmla="*/ 140989 w 511232"/>
                <a:gd name="connsiteY6" fmla="*/ 107181 h 682341"/>
                <a:gd name="connsiteX7" fmla="*/ 390625 w 511232"/>
                <a:gd name="connsiteY7" fmla="*/ 1621 h 682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11232" h="682341">
                  <a:moveTo>
                    <a:pt x="390625" y="1621"/>
                  </a:moveTo>
                  <a:cubicBezTo>
                    <a:pt x="446543" y="-5212"/>
                    <a:pt x="493343" y="8441"/>
                    <a:pt x="508142" y="64038"/>
                  </a:cubicBezTo>
                  <a:cubicBezTo>
                    <a:pt x="513192" y="82866"/>
                    <a:pt x="511134" y="102754"/>
                    <a:pt x="508453" y="121832"/>
                  </a:cubicBezTo>
                  <a:cubicBezTo>
                    <a:pt x="485324" y="287796"/>
                    <a:pt x="417242" y="443971"/>
                    <a:pt x="316492" y="567602"/>
                  </a:cubicBezTo>
                  <a:cubicBezTo>
                    <a:pt x="253024" y="645534"/>
                    <a:pt x="165055" y="737743"/>
                    <a:pt x="80265" y="640359"/>
                  </a:cubicBezTo>
                  <a:cubicBezTo>
                    <a:pt x="5014" y="553948"/>
                    <a:pt x="-17368" y="383621"/>
                    <a:pt x="13306" y="274828"/>
                  </a:cubicBezTo>
                  <a:cubicBezTo>
                    <a:pt x="33443" y="203318"/>
                    <a:pt x="83382" y="146521"/>
                    <a:pt x="140989" y="107181"/>
                  </a:cubicBezTo>
                  <a:cubicBezTo>
                    <a:pt x="178904" y="81308"/>
                    <a:pt x="297428" y="13010"/>
                    <a:pt x="390625" y="162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319CDEE6-CB2F-49F0-B237-2A26A3D1DC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84524" y="3907536"/>
              <a:ext cx="132121" cy="93006"/>
            </a:xfrm>
            <a:custGeom>
              <a:avLst/>
              <a:gdLst>
                <a:gd name="connsiteX0" fmla="*/ 252822 w 466107"/>
                <a:gd name="connsiteY0" fmla="*/ 1539 h 328114"/>
                <a:gd name="connsiteX1" fmla="*/ 451641 w 466107"/>
                <a:gd name="connsiteY1" fmla="*/ 122177 h 328114"/>
                <a:gd name="connsiteX2" fmla="*/ 391790 w 466107"/>
                <a:gd name="connsiteY2" fmla="*/ 297430 h 328114"/>
                <a:gd name="connsiteX3" fmla="*/ 8614 w 466107"/>
                <a:gd name="connsiteY3" fmla="*/ 243252 h 328114"/>
                <a:gd name="connsiteX4" fmla="*/ 45897 w 466107"/>
                <a:gd name="connsiteY4" fmla="*/ 97302 h 328114"/>
                <a:gd name="connsiteX5" fmla="*/ 252822 w 466107"/>
                <a:gd name="connsiteY5" fmla="*/ 1539 h 328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66107" h="328114">
                  <a:moveTo>
                    <a:pt x="252822" y="1539"/>
                  </a:moveTo>
                  <a:cubicBezTo>
                    <a:pt x="335429" y="-10494"/>
                    <a:pt x="418848" y="49794"/>
                    <a:pt x="451641" y="122177"/>
                  </a:cubicBezTo>
                  <a:cubicBezTo>
                    <a:pt x="479697" y="184273"/>
                    <a:pt x="470594" y="255285"/>
                    <a:pt x="391790" y="297430"/>
                  </a:cubicBezTo>
                  <a:cubicBezTo>
                    <a:pt x="301077" y="345935"/>
                    <a:pt x="55935" y="343254"/>
                    <a:pt x="8614" y="243252"/>
                  </a:cubicBezTo>
                  <a:cubicBezTo>
                    <a:pt x="-12895" y="197678"/>
                    <a:pt x="8240" y="136766"/>
                    <a:pt x="45897" y="97302"/>
                  </a:cubicBezTo>
                  <a:cubicBezTo>
                    <a:pt x="98704" y="42064"/>
                    <a:pt x="181872" y="11950"/>
                    <a:pt x="252822" y="153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7" name="Graphic 12">
              <a:extLst>
                <a:ext uri="{FF2B5EF4-FFF2-40B4-BE49-F238E27FC236}">
                  <a16:creationId xmlns:a16="http://schemas.microsoft.com/office/drawing/2014/main" id="{3DD82286-02D2-4210-A797-5D502D44A3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42141" y="3272152"/>
              <a:ext cx="180625" cy="158824"/>
            </a:xfrm>
            <a:custGeom>
              <a:avLst/>
              <a:gdLst>
                <a:gd name="connsiteX0" fmla="*/ 63289 w 3341477"/>
                <a:gd name="connsiteY0" fmla="*/ 1933384 h 2938167"/>
                <a:gd name="connsiteX1" fmla="*/ 263314 w 3341477"/>
                <a:gd name="connsiteY1" fmla="*/ 514159 h 2938167"/>
                <a:gd name="connsiteX2" fmla="*/ 1098276 w 3341477"/>
                <a:gd name="connsiteY2" fmla="*/ 952 h 2938167"/>
                <a:gd name="connsiteX3" fmla="*/ 2654089 w 3341477"/>
                <a:gd name="connsiteY3" fmla="*/ 371284 h 2938167"/>
                <a:gd name="connsiteX4" fmla="*/ 3219398 w 3341477"/>
                <a:gd name="connsiteY4" fmla="*/ 2080926 h 2938167"/>
                <a:gd name="connsiteX5" fmla="*/ 2044489 w 3341477"/>
                <a:gd name="connsiteY5" fmla="*/ 2933509 h 2938167"/>
                <a:gd name="connsiteX6" fmla="*/ 453814 w 3341477"/>
                <a:gd name="connsiteY6" fmla="*/ 2495359 h 2938167"/>
                <a:gd name="connsiteX7" fmla="*/ 63289 w 3341477"/>
                <a:gd name="connsiteY7" fmla="*/ 1933384 h 29381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41477" h="2938167">
                  <a:moveTo>
                    <a:pt x="63289" y="1933384"/>
                  </a:moveTo>
                  <a:cubicBezTo>
                    <a:pt x="56717" y="1895856"/>
                    <a:pt x="-165311" y="914209"/>
                    <a:pt x="263314" y="514159"/>
                  </a:cubicBezTo>
                  <a:cubicBezTo>
                    <a:pt x="691939" y="114109"/>
                    <a:pt x="609262" y="11620"/>
                    <a:pt x="1098276" y="952"/>
                  </a:cubicBezTo>
                  <a:cubicBezTo>
                    <a:pt x="1587289" y="-9716"/>
                    <a:pt x="2320714" y="66484"/>
                    <a:pt x="2654089" y="371284"/>
                  </a:cubicBezTo>
                  <a:cubicBezTo>
                    <a:pt x="2987464" y="676084"/>
                    <a:pt x="3603732" y="1514094"/>
                    <a:pt x="3219398" y="2080926"/>
                  </a:cubicBezTo>
                  <a:cubicBezTo>
                    <a:pt x="2835064" y="2647759"/>
                    <a:pt x="2558839" y="2895409"/>
                    <a:pt x="2044489" y="2933509"/>
                  </a:cubicBezTo>
                  <a:cubicBezTo>
                    <a:pt x="1530139" y="2971609"/>
                    <a:pt x="701464" y="2771584"/>
                    <a:pt x="453814" y="2495359"/>
                  </a:cubicBezTo>
                  <a:cubicBezTo>
                    <a:pt x="206164" y="2219134"/>
                    <a:pt x="101389" y="2152459"/>
                    <a:pt x="63289" y="19333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Graphic 15">
              <a:extLst>
                <a:ext uri="{FF2B5EF4-FFF2-40B4-BE49-F238E27FC236}">
                  <a16:creationId xmlns:a16="http://schemas.microsoft.com/office/drawing/2014/main" id="{735449F4-80DA-4E06-B3B6-B9F519F4A6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02136" y="3379098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Graphic 15">
              <a:extLst>
                <a:ext uri="{FF2B5EF4-FFF2-40B4-BE49-F238E27FC236}">
                  <a16:creationId xmlns:a16="http://schemas.microsoft.com/office/drawing/2014/main" id="{61FABA3B-05B6-433C-90F9-8D9691A840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8005" y="3504095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E1FEBA45-D0A3-4091-9956-161EDA21A0D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43727" y="3666564"/>
              <a:ext cx="173527" cy="138496"/>
            </a:xfrm>
            <a:custGeom>
              <a:avLst/>
              <a:gdLst>
                <a:gd name="connsiteX0" fmla="*/ 237392 w 789043"/>
                <a:gd name="connsiteY0" fmla="*/ 81 h 629754"/>
                <a:gd name="connsiteX1" fmla="*/ 758692 w 789043"/>
                <a:gd name="connsiteY1" fmla="*/ 233550 h 629754"/>
                <a:gd name="connsiteX2" fmla="*/ 650647 w 789043"/>
                <a:gd name="connsiteY2" fmla="*/ 335111 h 629754"/>
                <a:gd name="connsiteX3" fmla="*/ 315041 w 789043"/>
                <a:gd name="connsiteY3" fmla="*/ 584992 h 629754"/>
                <a:gd name="connsiteX4" fmla="*/ 192159 w 789043"/>
                <a:gd name="connsiteY4" fmla="*/ 625953 h 629754"/>
                <a:gd name="connsiteX5" fmla="*/ 124264 w 789043"/>
                <a:gd name="connsiteY5" fmla="*/ 552260 h 629754"/>
                <a:gd name="connsiteX6" fmla="*/ 1631 w 789043"/>
                <a:gd name="connsiteY6" fmla="*/ 133735 h 629754"/>
                <a:gd name="connsiteX7" fmla="*/ 35422 w 789043"/>
                <a:gd name="connsiteY7" fmla="*/ 14157 h 629754"/>
                <a:gd name="connsiteX8" fmla="*/ 113728 w 789043"/>
                <a:gd name="connsiteY8" fmla="*/ 378 h 629754"/>
                <a:gd name="connsiteX9" fmla="*/ 237392 w 789043"/>
                <a:gd name="connsiteY9" fmla="*/ 81 h 629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89043" h="629754">
                  <a:moveTo>
                    <a:pt x="237392" y="81"/>
                  </a:moveTo>
                  <a:cubicBezTo>
                    <a:pt x="474795" y="-992"/>
                    <a:pt x="907215" y="10463"/>
                    <a:pt x="758692" y="233550"/>
                  </a:cubicBezTo>
                  <a:cubicBezTo>
                    <a:pt x="731135" y="274948"/>
                    <a:pt x="690486" y="305435"/>
                    <a:pt x="650647" y="335111"/>
                  </a:cubicBezTo>
                  <a:cubicBezTo>
                    <a:pt x="538737" y="418405"/>
                    <a:pt x="426889" y="501698"/>
                    <a:pt x="315041" y="584992"/>
                  </a:cubicBezTo>
                  <a:cubicBezTo>
                    <a:pt x="278943" y="611863"/>
                    <a:pt x="234865" y="640167"/>
                    <a:pt x="192159" y="625953"/>
                  </a:cubicBezTo>
                  <a:cubicBezTo>
                    <a:pt x="159614" y="615105"/>
                    <a:pt x="139851" y="582810"/>
                    <a:pt x="124264" y="552260"/>
                  </a:cubicBezTo>
                  <a:cubicBezTo>
                    <a:pt x="57742" y="422021"/>
                    <a:pt x="15908" y="279250"/>
                    <a:pt x="1631" y="133735"/>
                  </a:cubicBezTo>
                  <a:cubicBezTo>
                    <a:pt x="-2671" y="90343"/>
                    <a:pt x="-676" y="38596"/>
                    <a:pt x="35422" y="14157"/>
                  </a:cubicBezTo>
                  <a:cubicBezTo>
                    <a:pt x="57804" y="-931"/>
                    <a:pt x="86795" y="-557"/>
                    <a:pt x="113728" y="378"/>
                  </a:cubicBezTo>
                  <a:cubicBezTo>
                    <a:pt x="138207" y="1243"/>
                    <a:pt x="182606" y="328"/>
                    <a:pt x="237392" y="8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DF8A6392-5BC7-22C3-E3C5-21E5447B171B}"/>
              </a:ext>
            </a:extLst>
          </p:cNvPr>
          <p:cNvSpPr txBox="1"/>
          <p:nvPr/>
        </p:nvSpPr>
        <p:spPr>
          <a:xfrm>
            <a:off x="7256528" y="3921613"/>
            <a:ext cx="4755342" cy="54037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12443E6-256B-0F10-3884-DAC2165D7CE2}"/>
              </a:ext>
            </a:extLst>
          </p:cNvPr>
          <p:cNvSpPr txBox="1"/>
          <p:nvPr/>
        </p:nvSpPr>
        <p:spPr>
          <a:xfrm>
            <a:off x="6932300" y="4014250"/>
            <a:ext cx="4971494" cy="43088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100"/>
              <a:t>Image Source: Microsoft 365 built-in stock image</a:t>
            </a:r>
            <a:endParaRPr lang="en-US" sz="1100" dirty="0"/>
          </a:p>
          <a:p>
            <a:pPr algn="l"/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405814981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2F9C493A-9F03-49B4-B3FB-19CE5AC115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808AE31-8768-7A2B-45EB-A04A66B1C7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5717" y="787068"/>
            <a:ext cx="4663649" cy="1455091"/>
          </a:xfrm>
        </p:spPr>
        <p:txBody>
          <a:bodyPr>
            <a:normAutofit/>
          </a:bodyPr>
          <a:lstStyle/>
          <a:p>
            <a:r>
              <a:rPr lang="en-US" dirty="0"/>
              <a:t>Service Activities</a:t>
            </a: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90A46C7D-C1BB-49B8-8D37-39742820E9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15182" y="-615181"/>
            <a:ext cx="1085312" cy="2315675"/>
          </a:xfrm>
          <a:custGeom>
            <a:avLst/>
            <a:gdLst>
              <a:gd name="connsiteX0" fmla="*/ 0 w 1085312"/>
              <a:gd name="connsiteY0" fmla="*/ 2315675 h 2315675"/>
              <a:gd name="connsiteX1" fmla="*/ 0 w 1085312"/>
              <a:gd name="connsiteY1" fmla="*/ 0 h 2315675"/>
              <a:gd name="connsiteX2" fmla="*/ 53089 w 1085312"/>
              <a:gd name="connsiteY2" fmla="*/ 4542 h 2315675"/>
              <a:gd name="connsiteX3" fmla="*/ 790077 w 1085312"/>
              <a:gd name="connsiteY3" fmla="*/ 872756 h 2315675"/>
              <a:gd name="connsiteX4" fmla="*/ 1085252 w 1085312"/>
              <a:gd name="connsiteY4" fmla="*/ 1943649 h 2315675"/>
              <a:gd name="connsiteX5" fmla="*/ 1064832 w 1085312"/>
              <a:gd name="connsiteY5" fmla="*/ 2198094 h 2315675"/>
              <a:gd name="connsiteX6" fmla="*/ 1043734 w 1085312"/>
              <a:gd name="connsiteY6" fmla="*/ 2315675 h 2315675"/>
              <a:gd name="connsiteX7" fmla="*/ 0 w 1085312"/>
              <a:gd name="connsiteY7" fmla="*/ 2315675 h 2315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85312" h="2315675">
                <a:moveTo>
                  <a:pt x="0" y="2315675"/>
                </a:moveTo>
                <a:lnTo>
                  <a:pt x="0" y="0"/>
                </a:lnTo>
                <a:lnTo>
                  <a:pt x="53089" y="4542"/>
                </a:lnTo>
                <a:cubicBezTo>
                  <a:pt x="405263" y="73503"/>
                  <a:pt x="612623" y="486635"/>
                  <a:pt x="790077" y="872756"/>
                </a:cubicBezTo>
                <a:cubicBezTo>
                  <a:pt x="937425" y="1193596"/>
                  <a:pt x="1088787" y="1533232"/>
                  <a:pt x="1085252" y="1943649"/>
                </a:cubicBezTo>
                <a:cubicBezTo>
                  <a:pt x="1084528" y="2029058"/>
                  <a:pt x="1077341" y="2113833"/>
                  <a:pt x="1064832" y="2198094"/>
                </a:cubicBezTo>
                <a:lnTo>
                  <a:pt x="1043734" y="2315675"/>
                </a:lnTo>
                <a:lnTo>
                  <a:pt x="0" y="2315675"/>
                </a:lnTo>
                <a:close/>
              </a:path>
            </a:pathLst>
          </a:custGeom>
          <a:solidFill>
            <a:schemeClr val="accent6">
              <a:lumMod val="40000"/>
              <a:lumOff val="6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pSp>
        <p:nvGrpSpPr>
          <p:cNvPr id="14" name="Graphic 78">
            <a:extLst>
              <a:ext uri="{FF2B5EF4-FFF2-40B4-BE49-F238E27FC236}">
                <a16:creationId xmlns:a16="http://schemas.microsoft.com/office/drawing/2014/main" id="{61BBAB6F-65E6-4E2B-B363-6AB27C84E0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25717" y="2585111"/>
            <a:ext cx="972241" cy="45718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15" name="Graphic 78">
              <a:extLst>
                <a:ext uri="{FF2B5EF4-FFF2-40B4-BE49-F238E27FC236}">
                  <a16:creationId xmlns:a16="http://schemas.microsoft.com/office/drawing/2014/main" id="{6DA3BBB2-E620-4C13-98C9-FE1EF7D2ED1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6" name="Graphic 78">
              <a:extLst>
                <a:ext uri="{FF2B5EF4-FFF2-40B4-BE49-F238E27FC236}">
                  <a16:creationId xmlns:a16="http://schemas.microsoft.com/office/drawing/2014/main" id="{ADC9AB5D-88A1-4FA9-B467-E8EF8FFE5B5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7" name="Graphic 78">
                <a:extLst>
                  <a:ext uri="{FF2B5EF4-FFF2-40B4-BE49-F238E27FC236}">
                    <a16:creationId xmlns:a16="http://schemas.microsoft.com/office/drawing/2014/main" id="{0867B8E5-4535-4743-8235-6612FEA410C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Graphic 78">
                <a:extLst>
                  <a:ext uri="{FF2B5EF4-FFF2-40B4-BE49-F238E27FC236}">
                    <a16:creationId xmlns:a16="http://schemas.microsoft.com/office/drawing/2014/main" id="{BE48FEA7-5915-4751-8090-63F3094324A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9" name="Graphic 78">
                <a:extLst>
                  <a:ext uri="{FF2B5EF4-FFF2-40B4-BE49-F238E27FC236}">
                    <a16:creationId xmlns:a16="http://schemas.microsoft.com/office/drawing/2014/main" id="{32B378CE-44FD-4120-B9ED-7828D4EE9AE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0" name="Graphic 78">
                <a:extLst>
                  <a:ext uri="{FF2B5EF4-FFF2-40B4-BE49-F238E27FC236}">
                    <a16:creationId xmlns:a16="http://schemas.microsoft.com/office/drawing/2014/main" id="{40FA43D3-D34B-4BC7-80D0-F3E75A222AC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75DAD5-F8C9-ED25-6A8D-46EC0B0979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5717" y="2796427"/>
            <a:ext cx="4663649" cy="3274503"/>
          </a:xfrm>
        </p:spPr>
        <p:txBody>
          <a:bodyPr vert="horz" lIns="91440" tIns="45720" rIns="91440" bIns="45720" rtlCol="0">
            <a:normAutofit/>
          </a:bodyPr>
          <a:lstStyle/>
          <a:p>
            <a:pPr marL="342900" indent="-342900">
              <a:lnSpc>
                <a:spcPct val="100000"/>
              </a:lnSpc>
              <a:buChar char="•"/>
            </a:pPr>
            <a:r>
              <a:rPr lang="en-US" dirty="0"/>
              <a:t>These are the activities that enables the primary activities to function as effectively and efficiently as possible </a:t>
            </a:r>
            <a:endParaRPr lang="en-US"/>
          </a:p>
          <a:p>
            <a:pPr marL="800100" lvl="2" indent="-342900">
              <a:lnSpc>
                <a:spcPct val="100000"/>
              </a:lnSpc>
              <a:buFont typeface="Wingdings" panose="020B0604020202020204" pitchFamily="34" charset="0"/>
              <a:buChar char="§"/>
            </a:pPr>
            <a:r>
              <a:rPr lang="en-US" sz="2000"/>
              <a:t>Procurement:</a:t>
            </a:r>
          </a:p>
          <a:p>
            <a:pPr marL="800100" lvl="2" indent="-342900">
              <a:lnSpc>
                <a:spcPct val="100000"/>
              </a:lnSpc>
              <a:buFont typeface="Wingdings" panose="020B0604020202020204" pitchFamily="34" charset="0"/>
              <a:buChar char="§"/>
            </a:pPr>
            <a:r>
              <a:rPr lang="en-US" sz="2000"/>
              <a:t>Human resource management</a:t>
            </a:r>
          </a:p>
          <a:p>
            <a:pPr marL="800100" lvl="2" indent="-342900">
              <a:lnSpc>
                <a:spcPct val="100000"/>
              </a:lnSpc>
              <a:buFont typeface="Wingdings" panose="020B0604020202020204" pitchFamily="34" charset="0"/>
              <a:buChar char="§"/>
            </a:pPr>
            <a:r>
              <a:rPr lang="en-US" sz="2000"/>
              <a:t>Technology development:</a:t>
            </a:r>
          </a:p>
          <a:p>
            <a:pPr marL="800100" lvl="2" indent="-342900">
              <a:lnSpc>
                <a:spcPct val="100000"/>
              </a:lnSpc>
              <a:buFont typeface="Wingdings" panose="020B0604020202020204" pitchFamily="34" charset="0"/>
              <a:buChar char="§"/>
            </a:pPr>
            <a:r>
              <a:rPr lang="en-US" sz="2000"/>
              <a:t>Firm’s infrastructure</a:t>
            </a:r>
          </a:p>
          <a:p>
            <a:pPr>
              <a:lnSpc>
                <a:spcPct val="100000"/>
              </a:lnSpc>
            </a:pPr>
            <a:r>
              <a:rPr lang="en-US" dirty="0"/>
              <a:t> </a:t>
            </a:r>
            <a:endParaRPr lang="en-US"/>
          </a:p>
        </p:txBody>
      </p:sp>
      <p:pic>
        <p:nvPicPr>
          <p:cNvPr id="7" name="Graphic 6" descr="Hierarchy">
            <a:extLst>
              <a:ext uri="{FF2B5EF4-FFF2-40B4-BE49-F238E27FC236}">
                <a16:creationId xmlns:a16="http://schemas.microsoft.com/office/drawing/2014/main" id="{F3E7A2F0-2261-443E-3CED-1A44E797CD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464865" y="10974"/>
            <a:ext cx="4575329" cy="4614076"/>
          </a:xfrm>
          <a:prstGeom prst="rect">
            <a:avLst/>
          </a:prstGeom>
        </p:spPr>
      </p:pic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55820E42-2F9D-41EF-B67F-522A133B33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753030" y="5516668"/>
            <a:ext cx="2438970" cy="1341332"/>
          </a:xfrm>
          <a:custGeom>
            <a:avLst/>
            <a:gdLst>
              <a:gd name="connsiteX0" fmla="*/ 2025355 w 2438970"/>
              <a:gd name="connsiteY0" fmla="*/ 235 h 1341332"/>
              <a:gd name="connsiteX1" fmla="*/ 2381960 w 2438970"/>
              <a:gd name="connsiteY1" fmla="*/ 44517 h 1341332"/>
              <a:gd name="connsiteX2" fmla="*/ 2438970 w 2438970"/>
              <a:gd name="connsiteY2" fmla="*/ 58872 h 1341332"/>
              <a:gd name="connsiteX3" fmla="*/ 2438970 w 2438970"/>
              <a:gd name="connsiteY3" fmla="*/ 1341332 h 1341332"/>
              <a:gd name="connsiteX4" fmla="*/ 0 w 2438970"/>
              <a:gd name="connsiteY4" fmla="*/ 1341332 h 1341332"/>
              <a:gd name="connsiteX5" fmla="*/ 13333 w 2438970"/>
              <a:gd name="connsiteY5" fmla="*/ 1328018 h 1341332"/>
              <a:gd name="connsiteX6" fmla="*/ 936262 w 2438970"/>
              <a:gd name="connsiteY6" fmla="*/ 459947 h 1341332"/>
              <a:gd name="connsiteX7" fmla="*/ 1554028 w 2438970"/>
              <a:gd name="connsiteY7" fmla="*/ 71153 h 1341332"/>
              <a:gd name="connsiteX8" fmla="*/ 2025355 w 2438970"/>
              <a:gd name="connsiteY8" fmla="*/ 235 h 1341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38970" h="1341332">
                <a:moveTo>
                  <a:pt x="2025355" y="235"/>
                </a:moveTo>
                <a:cubicBezTo>
                  <a:pt x="2143847" y="2306"/>
                  <a:pt x="2262766" y="17993"/>
                  <a:pt x="2381960" y="44517"/>
                </a:cubicBezTo>
                <a:lnTo>
                  <a:pt x="2438970" y="58872"/>
                </a:lnTo>
                <a:lnTo>
                  <a:pt x="2438970" y="1341332"/>
                </a:lnTo>
                <a:lnTo>
                  <a:pt x="0" y="1341332"/>
                </a:lnTo>
                <a:lnTo>
                  <a:pt x="13333" y="1328018"/>
                </a:lnTo>
                <a:cubicBezTo>
                  <a:pt x="324723" y="1028950"/>
                  <a:pt x="645390" y="738459"/>
                  <a:pt x="936262" y="459947"/>
                </a:cubicBezTo>
                <a:cubicBezTo>
                  <a:pt x="1139660" y="265152"/>
                  <a:pt x="1345794" y="140817"/>
                  <a:pt x="1554028" y="71153"/>
                </a:cubicBezTo>
                <a:cubicBezTo>
                  <a:pt x="1710136" y="18918"/>
                  <a:pt x="1867365" y="-2526"/>
                  <a:pt x="2025355" y="235"/>
                </a:cubicBezTo>
                <a:close/>
              </a:path>
            </a:pathLst>
          </a:cu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13D9BC31-B57D-4933-AD83-94F462D4C2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776050" y="5204025"/>
            <a:ext cx="886141" cy="802496"/>
            <a:chOff x="10948005" y="3272152"/>
            <a:chExt cx="868640" cy="786648"/>
          </a:xfrm>
          <a:solidFill>
            <a:schemeClr val="accent1"/>
          </a:solidFill>
        </p:grpSpPr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D84AFEA3-A055-41AE-96F3-34BA581424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94317" y="3944888"/>
              <a:ext cx="128449" cy="113912"/>
            </a:xfrm>
            <a:custGeom>
              <a:avLst/>
              <a:gdLst>
                <a:gd name="connsiteX0" fmla="*/ 237621 w 453152"/>
                <a:gd name="connsiteY0" fmla="*/ 965 h 401867"/>
                <a:gd name="connsiteX1" fmla="*/ 370246 w 453152"/>
                <a:gd name="connsiteY1" fmla="*/ 23666 h 401867"/>
                <a:gd name="connsiteX2" fmla="*/ 437392 w 453152"/>
                <a:gd name="connsiteY2" fmla="*/ 198545 h 401867"/>
                <a:gd name="connsiteX3" fmla="*/ 67745 w 453152"/>
                <a:gd name="connsiteY3" fmla="*/ 392003 h 401867"/>
                <a:gd name="connsiteX4" fmla="*/ 911 w 453152"/>
                <a:gd name="connsiteY4" fmla="*/ 254095 h 401867"/>
                <a:gd name="connsiteX5" fmla="*/ 115564 w 453152"/>
                <a:gd name="connsiteY5" fmla="*/ 51160 h 401867"/>
                <a:gd name="connsiteX6" fmla="*/ 237621 w 453152"/>
                <a:gd name="connsiteY6" fmla="*/ 965 h 4018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3152" h="401867">
                  <a:moveTo>
                    <a:pt x="237621" y="965"/>
                  </a:moveTo>
                  <a:cubicBezTo>
                    <a:pt x="283632" y="-2971"/>
                    <a:pt x="331405" y="5243"/>
                    <a:pt x="370246" y="23666"/>
                  </a:cubicBezTo>
                  <a:cubicBezTo>
                    <a:pt x="436830" y="55275"/>
                    <a:pt x="477168" y="116810"/>
                    <a:pt x="437392" y="198545"/>
                  </a:cubicBezTo>
                  <a:cubicBezTo>
                    <a:pt x="391568" y="292624"/>
                    <a:pt x="176850" y="441630"/>
                    <a:pt x="67745" y="392003"/>
                  </a:cubicBezTo>
                  <a:cubicBezTo>
                    <a:pt x="18056" y="369372"/>
                    <a:pt x="-5012" y="308398"/>
                    <a:pt x="911" y="254095"/>
                  </a:cubicBezTo>
                  <a:cubicBezTo>
                    <a:pt x="9203" y="178033"/>
                    <a:pt x="61012" y="103094"/>
                    <a:pt x="115564" y="51160"/>
                  </a:cubicBezTo>
                  <a:cubicBezTo>
                    <a:pt x="147361" y="20985"/>
                    <a:pt x="191610" y="4900"/>
                    <a:pt x="237621" y="96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9028771F-62FA-4349-B7A8-CE1682D2CE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53045" y="3808430"/>
              <a:ext cx="144912" cy="193414"/>
            </a:xfrm>
            <a:custGeom>
              <a:avLst/>
              <a:gdLst>
                <a:gd name="connsiteX0" fmla="*/ 390625 w 511232"/>
                <a:gd name="connsiteY0" fmla="*/ 1621 h 682341"/>
                <a:gd name="connsiteX1" fmla="*/ 508142 w 511232"/>
                <a:gd name="connsiteY1" fmla="*/ 64038 h 682341"/>
                <a:gd name="connsiteX2" fmla="*/ 508453 w 511232"/>
                <a:gd name="connsiteY2" fmla="*/ 121832 h 682341"/>
                <a:gd name="connsiteX3" fmla="*/ 316492 w 511232"/>
                <a:gd name="connsiteY3" fmla="*/ 567602 h 682341"/>
                <a:gd name="connsiteX4" fmla="*/ 80265 w 511232"/>
                <a:gd name="connsiteY4" fmla="*/ 640359 h 682341"/>
                <a:gd name="connsiteX5" fmla="*/ 13306 w 511232"/>
                <a:gd name="connsiteY5" fmla="*/ 274828 h 682341"/>
                <a:gd name="connsiteX6" fmla="*/ 140989 w 511232"/>
                <a:gd name="connsiteY6" fmla="*/ 107181 h 682341"/>
                <a:gd name="connsiteX7" fmla="*/ 390625 w 511232"/>
                <a:gd name="connsiteY7" fmla="*/ 1621 h 682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11232" h="682341">
                  <a:moveTo>
                    <a:pt x="390625" y="1621"/>
                  </a:moveTo>
                  <a:cubicBezTo>
                    <a:pt x="446543" y="-5212"/>
                    <a:pt x="493343" y="8441"/>
                    <a:pt x="508142" y="64038"/>
                  </a:cubicBezTo>
                  <a:cubicBezTo>
                    <a:pt x="513192" y="82866"/>
                    <a:pt x="511134" y="102754"/>
                    <a:pt x="508453" y="121832"/>
                  </a:cubicBezTo>
                  <a:cubicBezTo>
                    <a:pt x="485324" y="287796"/>
                    <a:pt x="417242" y="443971"/>
                    <a:pt x="316492" y="567602"/>
                  </a:cubicBezTo>
                  <a:cubicBezTo>
                    <a:pt x="253024" y="645534"/>
                    <a:pt x="165055" y="737743"/>
                    <a:pt x="80265" y="640359"/>
                  </a:cubicBezTo>
                  <a:cubicBezTo>
                    <a:pt x="5014" y="553948"/>
                    <a:pt x="-17368" y="383621"/>
                    <a:pt x="13306" y="274828"/>
                  </a:cubicBezTo>
                  <a:cubicBezTo>
                    <a:pt x="33443" y="203318"/>
                    <a:pt x="83382" y="146521"/>
                    <a:pt x="140989" y="107181"/>
                  </a:cubicBezTo>
                  <a:cubicBezTo>
                    <a:pt x="178904" y="81308"/>
                    <a:pt x="297428" y="13010"/>
                    <a:pt x="390625" y="162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19CDEE6-CB2F-49F0-B237-2A26A3D1DC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84524" y="3907536"/>
              <a:ext cx="132121" cy="93006"/>
            </a:xfrm>
            <a:custGeom>
              <a:avLst/>
              <a:gdLst>
                <a:gd name="connsiteX0" fmla="*/ 252822 w 466107"/>
                <a:gd name="connsiteY0" fmla="*/ 1539 h 328114"/>
                <a:gd name="connsiteX1" fmla="*/ 451641 w 466107"/>
                <a:gd name="connsiteY1" fmla="*/ 122177 h 328114"/>
                <a:gd name="connsiteX2" fmla="*/ 391790 w 466107"/>
                <a:gd name="connsiteY2" fmla="*/ 297430 h 328114"/>
                <a:gd name="connsiteX3" fmla="*/ 8614 w 466107"/>
                <a:gd name="connsiteY3" fmla="*/ 243252 h 328114"/>
                <a:gd name="connsiteX4" fmla="*/ 45897 w 466107"/>
                <a:gd name="connsiteY4" fmla="*/ 97302 h 328114"/>
                <a:gd name="connsiteX5" fmla="*/ 252822 w 466107"/>
                <a:gd name="connsiteY5" fmla="*/ 1539 h 328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66107" h="328114">
                  <a:moveTo>
                    <a:pt x="252822" y="1539"/>
                  </a:moveTo>
                  <a:cubicBezTo>
                    <a:pt x="335429" y="-10494"/>
                    <a:pt x="418848" y="49794"/>
                    <a:pt x="451641" y="122177"/>
                  </a:cubicBezTo>
                  <a:cubicBezTo>
                    <a:pt x="479697" y="184273"/>
                    <a:pt x="470594" y="255285"/>
                    <a:pt x="391790" y="297430"/>
                  </a:cubicBezTo>
                  <a:cubicBezTo>
                    <a:pt x="301077" y="345935"/>
                    <a:pt x="55935" y="343254"/>
                    <a:pt x="8614" y="243252"/>
                  </a:cubicBezTo>
                  <a:cubicBezTo>
                    <a:pt x="-12895" y="197678"/>
                    <a:pt x="8240" y="136766"/>
                    <a:pt x="45897" y="97302"/>
                  </a:cubicBezTo>
                  <a:cubicBezTo>
                    <a:pt x="98704" y="42064"/>
                    <a:pt x="181872" y="11950"/>
                    <a:pt x="252822" y="153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8" name="Graphic 12">
              <a:extLst>
                <a:ext uri="{FF2B5EF4-FFF2-40B4-BE49-F238E27FC236}">
                  <a16:creationId xmlns:a16="http://schemas.microsoft.com/office/drawing/2014/main" id="{3DD82286-02D2-4210-A797-5D502D44A3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42141" y="3272152"/>
              <a:ext cx="180625" cy="158824"/>
            </a:xfrm>
            <a:custGeom>
              <a:avLst/>
              <a:gdLst>
                <a:gd name="connsiteX0" fmla="*/ 63289 w 3341477"/>
                <a:gd name="connsiteY0" fmla="*/ 1933384 h 2938167"/>
                <a:gd name="connsiteX1" fmla="*/ 263314 w 3341477"/>
                <a:gd name="connsiteY1" fmla="*/ 514159 h 2938167"/>
                <a:gd name="connsiteX2" fmla="*/ 1098276 w 3341477"/>
                <a:gd name="connsiteY2" fmla="*/ 952 h 2938167"/>
                <a:gd name="connsiteX3" fmla="*/ 2654089 w 3341477"/>
                <a:gd name="connsiteY3" fmla="*/ 371284 h 2938167"/>
                <a:gd name="connsiteX4" fmla="*/ 3219398 w 3341477"/>
                <a:gd name="connsiteY4" fmla="*/ 2080926 h 2938167"/>
                <a:gd name="connsiteX5" fmla="*/ 2044489 w 3341477"/>
                <a:gd name="connsiteY5" fmla="*/ 2933509 h 2938167"/>
                <a:gd name="connsiteX6" fmla="*/ 453814 w 3341477"/>
                <a:gd name="connsiteY6" fmla="*/ 2495359 h 2938167"/>
                <a:gd name="connsiteX7" fmla="*/ 63289 w 3341477"/>
                <a:gd name="connsiteY7" fmla="*/ 1933384 h 29381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41477" h="2938167">
                  <a:moveTo>
                    <a:pt x="63289" y="1933384"/>
                  </a:moveTo>
                  <a:cubicBezTo>
                    <a:pt x="56717" y="1895856"/>
                    <a:pt x="-165311" y="914209"/>
                    <a:pt x="263314" y="514159"/>
                  </a:cubicBezTo>
                  <a:cubicBezTo>
                    <a:pt x="691939" y="114109"/>
                    <a:pt x="609262" y="11620"/>
                    <a:pt x="1098276" y="952"/>
                  </a:cubicBezTo>
                  <a:cubicBezTo>
                    <a:pt x="1587289" y="-9716"/>
                    <a:pt x="2320714" y="66484"/>
                    <a:pt x="2654089" y="371284"/>
                  </a:cubicBezTo>
                  <a:cubicBezTo>
                    <a:pt x="2987464" y="676084"/>
                    <a:pt x="3603732" y="1514094"/>
                    <a:pt x="3219398" y="2080926"/>
                  </a:cubicBezTo>
                  <a:cubicBezTo>
                    <a:pt x="2835064" y="2647759"/>
                    <a:pt x="2558839" y="2895409"/>
                    <a:pt x="2044489" y="2933509"/>
                  </a:cubicBezTo>
                  <a:cubicBezTo>
                    <a:pt x="1530139" y="2971609"/>
                    <a:pt x="701464" y="2771584"/>
                    <a:pt x="453814" y="2495359"/>
                  </a:cubicBezTo>
                  <a:cubicBezTo>
                    <a:pt x="206164" y="2219134"/>
                    <a:pt x="101389" y="2152459"/>
                    <a:pt x="63289" y="19333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Graphic 15">
              <a:extLst>
                <a:ext uri="{FF2B5EF4-FFF2-40B4-BE49-F238E27FC236}">
                  <a16:creationId xmlns:a16="http://schemas.microsoft.com/office/drawing/2014/main" id="{735449F4-80DA-4E06-B3B6-B9F519F4A6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02136" y="3379098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Graphic 15">
              <a:extLst>
                <a:ext uri="{FF2B5EF4-FFF2-40B4-BE49-F238E27FC236}">
                  <a16:creationId xmlns:a16="http://schemas.microsoft.com/office/drawing/2014/main" id="{61FABA3B-05B6-433C-90F9-8D9691A840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8005" y="3504095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E1FEBA45-D0A3-4091-9956-161EDA21A0D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43727" y="3666564"/>
              <a:ext cx="173527" cy="138496"/>
            </a:xfrm>
            <a:custGeom>
              <a:avLst/>
              <a:gdLst>
                <a:gd name="connsiteX0" fmla="*/ 237392 w 789043"/>
                <a:gd name="connsiteY0" fmla="*/ 81 h 629754"/>
                <a:gd name="connsiteX1" fmla="*/ 758692 w 789043"/>
                <a:gd name="connsiteY1" fmla="*/ 233550 h 629754"/>
                <a:gd name="connsiteX2" fmla="*/ 650647 w 789043"/>
                <a:gd name="connsiteY2" fmla="*/ 335111 h 629754"/>
                <a:gd name="connsiteX3" fmla="*/ 315041 w 789043"/>
                <a:gd name="connsiteY3" fmla="*/ 584992 h 629754"/>
                <a:gd name="connsiteX4" fmla="*/ 192159 w 789043"/>
                <a:gd name="connsiteY4" fmla="*/ 625953 h 629754"/>
                <a:gd name="connsiteX5" fmla="*/ 124264 w 789043"/>
                <a:gd name="connsiteY5" fmla="*/ 552260 h 629754"/>
                <a:gd name="connsiteX6" fmla="*/ 1631 w 789043"/>
                <a:gd name="connsiteY6" fmla="*/ 133735 h 629754"/>
                <a:gd name="connsiteX7" fmla="*/ 35422 w 789043"/>
                <a:gd name="connsiteY7" fmla="*/ 14157 h 629754"/>
                <a:gd name="connsiteX8" fmla="*/ 113728 w 789043"/>
                <a:gd name="connsiteY8" fmla="*/ 378 h 629754"/>
                <a:gd name="connsiteX9" fmla="*/ 237392 w 789043"/>
                <a:gd name="connsiteY9" fmla="*/ 81 h 629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89043" h="629754">
                  <a:moveTo>
                    <a:pt x="237392" y="81"/>
                  </a:moveTo>
                  <a:cubicBezTo>
                    <a:pt x="474795" y="-992"/>
                    <a:pt x="907215" y="10463"/>
                    <a:pt x="758692" y="233550"/>
                  </a:cubicBezTo>
                  <a:cubicBezTo>
                    <a:pt x="731135" y="274948"/>
                    <a:pt x="690486" y="305435"/>
                    <a:pt x="650647" y="335111"/>
                  </a:cubicBezTo>
                  <a:cubicBezTo>
                    <a:pt x="538737" y="418405"/>
                    <a:pt x="426889" y="501698"/>
                    <a:pt x="315041" y="584992"/>
                  </a:cubicBezTo>
                  <a:cubicBezTo>
                    <a:pt x="278943" y="611863"/>
                    <a:pt x="234865" y="640167"/>
                    <a:pt x="192159" y="625953"/>
                  </a:cubicBezTo>
                  <a:cubicBezTo>
                    <a:pt x="159614" y="615105"/>
                    <a:pt x="139851" y="582810"/>
                    <a:pt x="124264" y="552260"/>
                  </a:cubicBezTo>
                  <a:cubicBezTo>
                    <a:pt x="57742" y="422021"/>
                    <a:pt x="15908" y="279250"/>
                    <a:pt x="1631" y="133735"/>
                  </a:cubicBezTo>
                  <a:cubicBezTo>
                    <a:pt x="-2671" y="90343"/>
                    <a:pt x="-676" y="38596"/>
                    <a:pt x="35422" y="14157"/>
                  </a:cubicBezTo>
                  <a:cubicBezTo>
                    <a:pt x="57804" y="-931"/>
                    <a:pt x="86795" y="-557"/>
                    <a:pt x="113728" y="378"/>
                  </a:cubicBezTo>
                  <a:cubicBezTo>
                    <a:pt x="138207" y="1243"/>
                    <a:pt x="182606" y="328"/>
                    <a:pt x="237392" y="8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70599861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5" name="Rectangle 44">
            <a:extLst>
              <a:ext uri="{FF2B5EF4-FFF2-40B4-BE49-F238E27FC236}">
                <a16:creationId xmlns:a16="http://schemas.microsoft.com/office/drawing/2014/main" id="{2F9C493A-9F03-49B4-B3FB-19CE5AC115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A420CF4-5D95-07CF-133F-1B2F2981F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06933" y="251609"/>
            <a:ext cx="4663649" cy="145509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How to conduct Value Chain Anlysis</a:t>
            </a:r>
          </a:p>
        </p:txBody>
      </p:sp>
      <p:sp>
        <p:nvSpPr>
          <p:cNvPr id="47" name="Freeform: Shape 46">
            <a:extLst>
              <a:ext uri="{FF2B5EF4-FFF2-40B4-BE49-F238E27FC236}">
                <a16:creationId xmlns:a16="http://schemas.microsoft.com/office/drawing/2014/main" id="{90A46C7D-C1BB-49B8-8D37-39742820E9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15182" y="-615181"/>
            <a:ext cx="1085312" cy="2315675"/>
          </a:xfrm>
          <a:custGeom>
            <a:avLst/>
            <a:gdLst>
              <a:gd name="connsiteX0" fmla="*/ 0 w 1085312"/>
              <a:gd name="connsiteY0" fmla="*/ 2315675 h 2315675"/>
              <a:gd name="connsiteX1" fmla="*/ 0 w 1085312"/>
              <a:gd name="connsiteY1" fmla="*/ 0 h 2315675"/>
              <a:gd name="connsiteX2" fmla="*/ 53089 w 1085312"/>
              <a:gd name="connsiteY2" fmla="*/ 4542 h 2315675"/>
              <a:gd name="connsiteX3" fmla="*/ 790077 w 1085312"/>
              <a:gd name="connsiteY3" fmla="*/ 872756 h 2315675"/>
              <a:gd name="connsiteX4" fmla="*/ 1085252 w 1085312"/>
              <a:gd name="connsiteY4" fmla="*/ 1943649 h 2315675"/>
              <a:gd name="connsiteX5" fmla="*/ 1064832 w 1085312"/>
              <a:gd name="connsiteY5" fmla="*/ 2198094 h 2315675"/>
              <a:gd name="connsiteX6" fmla="*/ 1043734 w 1085312"/>
              <a:gd name="connsiteY6" fmla="*/ 2315675 h 2315675"/>
              <a:gd name="connsiteX7" fmla="*/ 0 w 1085312"/>
              <a:gd name="connsiteY7" fmla="*/ 2315675 h 2315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85312" h="2315675">
                <a:moveTo>
                  <a:pt x="0" y="2315675"/>
                </a:moveTo>
                <a:lnTo>
                  <a:pt x="0" y="0"/>
                </a:lnTo>
                <a:lnTo>
                  <a:pt x="53089" y="4542"/>
                </a:lnTo>
                <a:cubicBezTo>
                  <a:pt x="405263" y="73503"/>
                  <a:pt x="612623" y="486635"/>
                  <a:pt x="790077" y="872756"/>
                </a:cubicBezTo>
                <a:cubicBezTo>
                  <a:pt x="937425" y="1193596"/>
                  <a:pt x="1088787" y="1533232"/>
                  <a:pt x="1085252" y="1943649"/>
                </a:cubicBezTo>
                <a:cubicBezTo>
                  <a:pt x="1084528" y="2029058"/>
                  <a:pt x="1077341" y="2113833"/>
                  <a:pt x="1064832" y="2198094"/>
                </a:cubicBezTo>
                <a:lnTo>
                  <a:pt x="1043734" y="2315675"/>
                </a:lnTo>
                <a:lnTo>
                  <a:pt x="0" y="2315675"/>
                </a:lnTo>
                <a:close/>
              </a:path>
            </a:pathLst>
          </a:custGeom>
          <a:solidFill>
            <a:schemeClr val="accent6">
              <a:lumMod val="40000"/>
              <a:lumOff val="6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pSp>
        <p:nvGrpSpPr>
          <p:cNvPr id="49" name="Graphic 78">
            <a:extLst>
              <a:ext uri="{FF2B5EF4-FFF2-40B4-BE49-F238E27FC236}">
                <a16:creationId xmlns:a16="http://schemas.microsoft.com/office/drawing/2014/main" id="{61BBAB6F-65E6-4E2B-B363-6AB27C84E0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25717" y="2585111"/>
            <a:ext cx="972241" cy="45718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50" name="Graphic 78">
              <a:extLst>
                <a:ext uri="{FF2B5EF4-FFF2-40B4-BE49-F238E27FC236}">
                  <a16:creationId xmlns:a16="http://schemas.microsoft.com/office/drawing/2014/main" id="{6DA3BBB2-E620-4C13-98C9-FE1EF7D2ED1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51" name="Graphic 78">
              <a:extLst>
                <a:ext uri="{FF2B5EF4-FFF2-40B4-BE49-F238E27FC236}">
                  <a16:creationId xmlns:a16="http://schemas.microsoft.com/office/drawing/2014/main" id="{ADC9AB5D-88A1-4FA9-B467-E8EF8FFE5B5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52" name="Graphic 78">
                <a:extLst>
                  <a:ext uri="{FF2B5EF4-FFF2-40B4-BE49-F238E27FC236}">
                    <a16:creationId xmlns:a16="http://schemas.microsoft.com/office/drawing/2014/main" id="{0867B8E5-4535-4743-8235-6612FEA410C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3" name="Graphic 78">
                <a:extLst>
                  <a:ext uri="{FF2B5EF4-FFF2-40B4-BE49-F238E27FC236}">
                    <a16:creationId xmlns:a16="http://schemas.microsoft.com/office/drawing/2014/main" id="{BE48FEA7-5915-4751-8090-63F3094324A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4" name="Graphic 78">
                <a:extLst>
                  <a:ext uri="{FF2B5EF4-FFF2-40B4-BE49-F238E27FC236}">
                    <a16:creationId xmlns:a16="http://schemas.microsoft.com/office/drawing/2014/main" id="{32B378CE-44FD-4120-B9ED-7828D4EE9AE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5" name="Graphic 78">
                <a:extLst>
                  <a:ext uri="{FF2B5EF4-FFF2-40B4-BE49-F238E27FC236}">
                    <a16:creationId xmlns:a16="http://schemas.microsoft.com/office/drawing/2014/main" id="{40FA43D3-D34B-4BC7-80D0-F3E75A222AC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A6EC96B3-2442-60C2-C3D8-E21D20A26E65}"/>
              </a:ext>
            </a:extLst>
          </p:cNvPr>
          <p:cNvSpPr txBox="1"/>
          <p:nvPr/>
        </p:nvSpPr>
        <p:spPr>
          <a:xfrm>
            <a:off x="515420" y="2157996"/>
            <a:ext cx="5199108" cy="3861448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List the activities and categorizing them as either primary or support activities </a:t>
            </a:r>
          </a:p>
          <a:p>
            <a:pPr>
              <a:spcAft>
                <a:spcPts val="600"/>
              </a:spcAft>
              <a:buFont typeface="Arial" panose="020B0604020202020204" pitchFamily="34" charset="0"/>
            </a:pPr>
            <a:r>
              <a:rPr lang="en-US" sz="2400" dirty="0"/>
              <a:t>• Determine the cost associated with each activity </a:t>
            </a:r>
          </a:p>
          <a:p>
            <a:pPr>
              <a:spcAft>
                <a:spcPts val="600"/>
              </a:spcAft>
              <a:buFont typeface="Arial" panose="020B0604020202020204" pitchFamily="34" charset="0"/>
            </a:pPr>
            <a:r>
              <a:rPr lang="en-US" sz="2400" dirty="0"/>
              <a:t>• Assess how much value each add to the firm </a:t>
            </a:r>
          </a:p>
          <a:p>
            <a:pPr>
              <a:spcAft>
                <a:spcPts val="600"/>
              </a:spcAft>
              <a:buFont typeface="Arial" panose="020B0604020202020204" pitchFamily="34" charset="0"/>
            </a:pPr>
            <a:r>
              <a:rPr lang="en-US" sz="2400" dirty="0"/>
              <a:t>• Identify where the cost can be reduced without affecting the value </a:t>
            </a:r>
          </a:p>
        </p:txBody>
      </p:sp>
      <p:pic>
        <p:nvPicPr>
          <p:cNvPr id="5" name="Picture 4" descr="Connection concepts with climbing ropes">
            <a:extLst>
              <a:ext uri="{FF2B5EF4-FFF2-40B4-BE49-F238E27FC236}">
                <a16:creationId xmlns:a16="http://schemas.microsoft.com/office/drawing/2014/main" id="{A4E43E83-C724-5CCE-813D-D124231C42E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8942" r="4" b="6618"/>
          <a:stretch/>
        </p:blipFill>
        <p:spPr>
          <a:xfrm>
            <a:off x="6530429" y="120143"/>
            <a:ext cx="5660211" cy="3190432"/>
          </a:xfrm>
          <a:prstGeom prst="rect">
            <a:avLst/>
          </a:prstGeom>
        </p:spPr>
      </p:pic>
      <p:sp>
        <p:nvSpPr>
          <p:cNvPr id="57" name="Freeform: Shape 56">
            <a:extLst>
              <a:ext uri="{FF2B5EF4-FFF2-40B4-BE49-F238E27FC236}">
                <a16:creationId xmlns:a16="http://schemas.microsoft.com/office/drawing/2014/main" id="{55820E42-2F9D-41EF-B67F-522A133B33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753030" y="5516668"/>
            <a:ext cx="2438970" cy="1341332"/>
          </a:xfrm>
          <a:custGeom>
            <a:avLst/>
            <a:gdLst>
              <a:gd name="connsiteX0" fmla="*/ 2025355 w 2438970"/>
              <a:gd name="connsiteY0" fmla="*/ 235 h 1341332"/>
              <a:gd name="connsiteX1" fmla="*/ 2381960 w 2438970"/>
              <a:gd name="connsiteY1" fmla="*/ 44517 h 1341332"/>
              <a:gd name="connsiteX2" fmla="*/ 2438970 w 2438970"/>
              <a:gd name="connsiteY2" fmla="*/ 58872 h 1341332"/>
              <a:gd name="connsiteX3" fmla="*/ 2438970 w 2438970"/>
              <a:gd name="connsiteY3" fmla="*/ 1341332 h 1341332"/>
              <a:gd name="connsiteX4" fmla="*/ 0 w 2438970"/>
              <a:gd name="connsiteY4" fmla="*/ 1341332 h 1341332"/>
              <a:gd name="connsiteX5" fmla="*/ 13333 w 2438970"/>
              <a:gd name="connsiteY5" fmla="*/ 1328018 h 1341332"/>
              <a:gd name="connsiteX6" fmla="*/ 936262 w 2438970"/>
              <a:gd name="connsiteY6" fmla="*/ 459947 h 1341332"/>
              <a:gd name="connsiteX7" fmla="*/ 1554028 w 2438970"/>
              <a:gd name="connsiteY7" fmla="*/ 71153 h 1341332"/>
              <a:gd name="connsiteX8" fmla="*/ 2025355 w 2438970"/>
              <a:gd name="connsiteY8" fmla="*/ 235 h 1341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38970" h="1341332">
                <a:moveTo>
                  <a:pt x="2025355" y="235"/>
                </a:moveTo>
                <a:cubicBezTo>
                  <a:pt x="2143847" y="2306"/>
                  <a:pt x="2262766" y="17993"/>
                  <a:pt x="2381960" y="44517"/>
                </a:cubicBezTo>
                <a:lnTo>
                  <a:pt x="2438970" y="58872"/>
                </a:lnTo>
                <a:lnTo>
                  <a:pt x="2438970" y="1341332"/>
                </a:lnTo>
                <a:lnTo>
                  <a:pt x="0" y="1341332"/>
                </a:lnTo>
                <a:lnTo>
                  <a:pt x="13333" y="1328018"/>
                </a:lnTo>
                <a:cubicBezTo>
                  <a:pt x="324723" y="1028950"/>
                  <a:pt x="645390" y="738459"/>
                  <a:pt x="936262" y="459947"/>
                </a:cubicBezTo>
                <a:cubicBezTo>
                  <a:pt x="1139660" y="265152"/>
                  <a:pt x="1345794" y="140817"/>
                  <a:pt x="1554028" y="71153"/>
                </a:cubicBezTo>
                <a:cubicBezTo>
                  <a:pt x="1710136" y="18918"/>
                  <a:pt x="1867365" y="-2526"/>
                  <a:pt x="2025355" y="235"/>
                </a:cubicBezTo>
                <a:close/>
              </a:path>
            </a:pathLst>
          </a:cu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grpSp>
        <p:nvGrpSpPr>
          <p:cNvPr id="59" name="Group 58">
            <a:extLst>
              <a:ext uri="{FF2B5EF4-FFF2-40B4-BE49-F238E27FC236}">
                <a16:creationId xmlns:a16="http://schemas.microsoft.com/office/drawing/2014/main" id="{13D9BC31-B57D-4933-AD83-94F462D4C2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776050" y="5204025"/>
            <a:ext cx="886141" cy="802496"/>
            <a:chOff x="10948005" y="3272152"/>
            <a:chExt cx="868640" cy="786648"/>
          </a:xfrm>
          <a:solidFill>
            <a:schemeClr val="accent1"/>
          </a:solidFill>
        </p:grpSpPr>
        <p:sp>
          <p:nvSpPr>
            <p:cNvPr id="60" name="Freeform: Shape 59">
              <a:extLst>
                <a:ext uri="{FF2B5EF4-FFF2-40B4-BE49-F238E27FC236}">
                  <a16:creationId xmlns:a16="http://schemas.microsoft.com/office/drawing/2014/main" id="{D84AFEA3-A055-41AE-96F3-34BA581424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94317" y="3944888"/>
              <a:ext cx="128449" cy="113912"/>
            </a:xfrm>
            <a:custGeom>
              <a:avLst/>
              <a:gdLst>
                <a:gd name="connsiteX0" fmla="*/ 237621 w 453152"/>
                <a:gd name="connsiteY0" fmla="*/ 965 h 401867"/>
                <a:gd name="connsiteX1" fmla="*/ 370246 w 453152"/>
                <a:gd name="connsiteY1" fmla="*/ 23666 h 401867"/>
                <a:gd name="connsiteX2" fmla="*/ 437392 w 453152"/>
                <a:gd name="connsiteY2" fmla="*/ 198545 h 401867"/>
                <a:gd name="connsiteX3" fmla="*/ 67745 w 453152"/>
                <a:gd name="connsiteY3" fmla="*/ 392003 h 401867"/>
                <a:gd name="connsiteX4" fmla="*/ 911 w 453152"/>
                <a:gd name="connsiteY4" fmla="*/ 254095 h 401867"/>
                <a:gd name="connsiteX5" fmla="*/ 115564 w 453152"/>
                <a:gd name="connsiteY5" fmla="*/ 51160 h 401867"/>
                <a:gd name="connsiteX6" fmla="*/ 237621 w 453152"/>
                <a:gd name="connsiteY6" fmla="*/ 965 h 4018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3152" h="401867">
                  <a:moveTo>
                    <a:pt x="237621" y="965"/>
                  </a:moveTo>
                  <a:cubicBezTo>
                    <a:pt x="283632" y="-2971"/>
                    <a:pt x="331405" y="5243"/>
                    <a:pt x="370246" y="23666"/>
                  </a:cubicBezTo>
                  <a:cubicBezTo>
                    <a:pt x="436830" y="55275"/>
                    <a:pt x="477168" y="116810"/>
                    <a:pt x="437392" y="198545"/>
                  </a:cubicBezTo>
                  <a:cubicBezTo>
                    <a:pt x="391568" y="292624"/>
                    <a:pt x="176850" y="441630"/>
                    <a:pt x="67745" y="392003"/>
                  </a:cubicBezTo>
                  <a:cubicBezTo>
                    <a:pt x="18056" y="369372"/>
                    <a:pt x="-5012" y="308398"/>
                    <a:pt x="911" y="254095"/>
                  </a:cubicBezTo>
                  <a:cubicBezTo>
                    <a:pt x="9203" y="178033"/>
                    <a:pt x="61012" y="103094"/>
                    <a:pt x="115564" y="51160"/>
                  </a:cubicBezTo>
                  <a:cubicBezTo>
                    <a:pt x="147361" y="20985"/>
                    <a:pt x="191610" y="4900"/>
                    <a:pt x="237621" y="96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61" name="Freeform: Shape 60">
              <a:extLst>
                <a:ext uri="{FF2B5EF4-FFF2-40B4-BE49-F238E27FC236}">
                  <a16:creationId xmlns:a16="http://schemas.microsoft.com/office/drawing/2014/main" id="{9028771F-62FA-4349-B7A8-CE1682D2CE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53045" y="3808430"/>
              <a:ext cx="144912" cy="193414"/>
            </a:xfrm>
            <a:custGeom>
              <a:avLst/>
              <a:gdLst>
                <a:gd name="connsiteX0" fmla="*/ 390625 w 511232"/>
                <a:gd name="connsiteY0" fmla="*/ 1621 h 682341"/>
                <a:gd name="connsiteX1" fmla="*/ 508142 w 511232"/>
                <a:gd name="connsiteY1" fmla="*/ 64038 h 682341"/>
                <a:gd name="connsiteX2" fmla="*/ 508453 w 511232"/>
                <a:gd name="connsiteY2" fmla="*/ 121832 h 682341"/>
                <a:gd name="connsiteX3" fmla="*/ 316492 w 511232"/>
                <a:gd name="connsiteY3" fmla="*/ 567602 h 682341"/>
                <a:gd name="connsiteX4" fmla="*/ 80265 w 511232"/>
                <a:gd name="connsiteY4" fmla="*/ 640359 h 682341"/>
                <a:gd name="connsiteX5" fmla="*/ 13306 w 511232"/>
                <a:gd name="connsiteY5" fmla="*/ 274828 h 682341"/>
                <a:gd name="connsiteX6" fmla="*/ 140989 w 511232"/>
                <a:gd name="connsiteY6" fmla="*/ 107181 h 682341"/>
                <a:gd name="connsiteX7" fmla="*/ 390625 w 511232"/>
                <a:gd name="connsiteY7" fmla="*/ 1621 h 682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11232" h="682341">
                  <a:moveTo>
                    <a:pt x="390625" y="1621"/>
                  </a:moveTo>
                  <a:cubicBezTo>
                    <a:pt x="446543" y="-5212"/>
                    <a:pt x="493343" y="8441"/>
                    <a:pt x="508142" y="64038"/>
                  </a:cubicBezTo>
                  <a:cubicBezTo>
                    <a:pt x="513192" y="82866"/>
                    <a:pt x="511134" y="102754"/>
                    <a:pt x="508453" y="121832"/>
                  </a:cubicBezTo>
                  <a:cubicBezTo>
                    <a:pt x="485324" y="287796"/>
                    <a:pt x="417242" y="443971"/>
                    <a:pt x="316492" y="567602"/>
                  </a:cubicBezTo>
                  <a:cubicBezTo>
                    <a:pt x="253024" y="645534"/>
                    <a:pt x="165055" y="737743"/>
                    <a:pt x="80265" y="640359"/>
                  </a:cubicBezTo>
                  <a:cubicBezTo>
                    <a:pt x="5014" y="553948"/>
                    <a:pt x="-17368" y="383621"/>
                    <a:pt x="13306" y="274828"/>
                  </a:cubicBezTo>
                  <a:cubicBezTo>
                    <a:pt x="33443" y="203318"/>
                    <a:pt x="83382" y="146521"/>
                    <a:pt x="140989" y="107181"/>
                  </a:cubicBezTo>
                  <a:cubicBezTo>
                    <a:pt x="178904" y="81308"/>
                    <a:pt x="297428" y="13010"/>
                    <a:pt x="390625" y="162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62" name="Freeform: Shape 61">
              <a:extLst>
                <a:ext uri="{FF2B5EF4-FFF2-40B4-BE49-F238E27FC236}">
                  <a16:creationId xmlns:a16="http://schemas.microsoft.com/office/drawing/2014/main" id="{319CDEE6-CB2F-49F0-B237-2A26A3D1DC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84524" y="3907536"/>
              <a:ext cx="132121" cy="93006"/>
            </a:xfrm>
            <a:custGeom>
              <a:avLst/>
              <a:gdLst>
                <a:gd name="connsiteX0" fmla="*/ 252822 w 466107"/>
                <a:gd name="connsiteY0" fmla="*/ 1539 h 328114"/>
                <a:gd name="connsiteX1" fmla="*/ 451641 w 466107"/>
                <a:gd name="connsiteY1" fmla="*/ 122177 h 328114"/>
                <a:gd name="connsiteX2" fmla="*/ 391790 w 466107"/>
                <a:gd name="connsiteY2" fmla="*/ 297430 h 328114"/>
                <a:gd name="connsiteX3" fmla="*/ 8614 w 466107"/>
                <a:gd name="connsiteY3" fmla="*/ 243252 h 328114"/>
                <a:gd name="connsiteX4" fmla="*/ 45897 w 466107"/>
                <a:gd name="connsiteY4" fmla="*/ 97302 h 328114"/>
                <a:gd name="connsiteX5" fmla="*/ 252822 w 466107"/>
                <a:gd name="connsiteY5" fmla="*/ 1539 h 328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66107" h="328114">
                  <a:moveTo>
                    <a:pt x="252822" y="1539"/>
                  </a:moveTo>
                  <a:cubicBezTo>
                    <a:pt x="335429" y="-10494"/>
                    <a:pt x="418848" y="49794"/>
                    <a:pt x="451641" y="122177"/>
                  </a:cubicBezTo>
                  <a:cubicBezTo>
                    <a:pt x="479697" y="184273"/>
                    <a:pt x="470594" y="255285"/>
                    <a:pt x="391790" y="297430"/>
                  </a:cubicBezTo>
                  <a:cubicBezTo>
                    <a:pt x="301077" y="345935"/>
                    <a:pt x="55935" y="343254"/>
                    <a:pt x="8614" y="243252"/>
                  </a:cubicBezTo>
                  <a:cubicBezTo>
                    <a:pt x="-12895" y="197678"/>
                    <a:pt x="8240" y="136766"/>
                    <a:pt x="45897" y="97302"/>
                  </a:cubicBezTo>
                  <a:cubicBezTo>
                    <a:pt x="98704" y="42064"/>
                    <a:pt x="181872" y="11950"/>
                    <a:pt x="252822" y="153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63" name="Graphic 12">
              <a:extLst>
                <a:ext uri="{FF2B5EF4-FFF2-40B4-BE49-F238E27FC236}">
                  <a16:creationId xmlns:a16="http://schemas.microsoft.com/office/drawing/2014/main" id="{3DD82286-02D2-4210-A797-5D502D44A3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42141" y="3272152"/>
              <a:ext cx="180625" cy="158824"/>
            </a:xfrm>
            <a:custGeom>
              <a:avLst/>
              <a:gdLst>
                <a:gd name="connsiteX0" fmla="*/ 63289 w 3341477"/>
                <a:gd name="connsiteY0" fmla="*/ 1933384 h 2938167"/>
                <a:gd name="connsiteX1" fmla="*/ 263314 w 3341477"/>
                <a:gd name="connsiteY1" fmla="*/ 514159 h 2938167"/>
                <a:gd name="connsiteX2" fmla="*/ 1098276 w 3341477"/>
                <a:gd name="connsiteY2" fmla="*/ 952 h 2938167"/>
                <a:gd name="connsiteX3" fmla="*/ 2654089 w 3341477"/>
                <a:gd name="connsiteY3" fmla="*/ 371284 h 2938167"/>
                <a:gd name="connsiteX4" fmla="*/ 3219398 w 3341477"/>
                <a:gd name="connsiteY4" fmla="*/ 2080926 h 2938167"/>
                <a:gd name="connsiteX5" fmla="*/ 2044489 w 3341477"/>
                <a:gd name="connsiteY5" fmla="*/ 2933509 h 2938167"/>
                <a:gd name="connsiteX6" fmla="*/ 453814 w 3341477"/>
                <a:gd name="connsiteY6" fmla="*/ 2495359 h 2938167"/>
                <a:gd name="connsiteX7" fmla="*/ 63289 w 3341477"/>
                <a:gd name="connsiteY7" fmla="*/ 1933384 h 29381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41477" h="2938167">
                  <a:moveTo>
                    <a:pt x="63289" y="1933384"/>
                  </a:moveTo>
                  <a:cubicBezTo>
                    <a:pt x="56717" y="1895856"/>
                    <a:pt x="-165311" y="914209"/>
                    <a:pt x="263314" y="514159"/>
                  </a:cubicBezTo>
                  <a:cubicBezTo>
                    <a:pt x="691939" y="114109"/>
                    <a:pt x="609262" y="11620"/>
                    <a:pt x="1098276" y="952"/>
                  </a:cubicBezTo>
                  <a:cubicBezTo>
                    <a:pt x="1587289" y="-9716"/>
                    <a:pt x="2320714" y="66484"/>
                    <a:pt x="2654089" y="371284"/>
                  </a:cubicBezTo>
                  <a:cubicBezTo>
                    <a:pt x="2987464" y="676084"/>
                    <a:pt x="3603732" y="1514094"/>
                    <a:pt x="3219398" y="2080926"/>
                  </a:cubicBezTo>
                  <a:cubicBezTo>
                    <a:pt x="2835064" y="2647759"/>
                    <a:pt x="2558839" y="2895409"/>
                    <a:pt x="2044489" y="2933509"/>
                  </a:cubicBezTo>
                  <a:cubicBezTo>
                    <a:pt x="1530139" y="2971609"/>
                    <a:pt x="701464" y="2771584"/>
                    <a:pt x="453814" y="2495359"/>
                  </a:cubicBezTo>
                  <a:cubicBezTo>
                    <a:pt x="206164" y="2219134"/>
                    <a:pt x="101389" y="2152459"/>
                    <a:pt x="63289" y="19333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4" name="Graphic 15">
              <a:extLst>
                <a:ext uri="{FF2B5EF4-FFF2-40B4-BE49-F238E27FC236}">
                  <a16:creationId xmlns:a16="http://schemas.microsoft.com/office/drawing/2014/main" id="{735449F4-80DA-4E06-B3B6-B9F519F4A6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02136" y="3379098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5" name="Graphic 15">
              <a:extLst>
                <a:ext uri="{FF2B5EF4-FFF2-40B4-BE49-F238E27FC236}">
                  <a16:creationId xmlns:a16="http://schemas.microsoft.com/office/drawing/2014/main" id="{61FABA3B-05B6-433C-90F9-8D9691A840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8005" y="3504095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6" name="Freeform: Shape 65">
              <a:extLst>
                <a:ext uri="{FF2B5EF4-FFF2-40B4-BE49-F238E27FC236}">
                  <a16:creationId xmlns:a16="http://schemas.microsoft.com/office/drawing/2014/main" id="{E1FEBA45-D0A3-4091-9956-161EDA21A0D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43727" y="3666564"/>
              <a:ext cx="173527" cy="138496"/>
            </a:xfrm>
            <a:custGeom>
              <a:avLst/>
              <a:gdLst>
                <a:gd name="connsiteX0" fmla="*/ 237392 w 789043"/>
                <a:gd name="connsiteY0" fmla="*/ 81 h 629754"/>
                <a:gd name="connsiteX1" fmla="*/ 758692 w 789043"/>
                <a:gd name="connsiteY1" fmla="*/ 233550 h 629754"/>
                <a:gd name="connsiteX2" fmla="*/ 650647 w 789043"/>
                <a:gd name="connsiteY2" fmla="*/ 335111 h 629754"/>
                <a:gd name="connsiteX3" fmla="*/ 315041 w 789043"/>
                <a:gd name="connsiteY3" fmla="*/ 584992 h 629754"/>
                <a:gd name="connsiteX4" fmla="*/ 192159 w 789043"/>
                <a:gd name="connsiteY4" fmla="*/ 625953 h 629754"/>
                <a:gd name="connsiteX5" fmla="*/ 124264 w 789043"/>
                <a:gd name="connsiteY5" fmla="*/ 552260 h 629754"/>
                <a:gd name="connsiteX6" fmla="*/ 1631 w 789043"/>
                <a:gd name="connsiteY6" fmla="*/ 133735 h 629754"/>
                <a:gd name="connsiteX7" fmla="*/ 35422 w 789043"/>
                <a:gd name="connsiteY7" fmla="*/ 14157 h 629754"/>
                <a:gd name="connsiteX8" fmla="*/ 113728 w 789043"/>
                <a:gd name="connsiteY8" fmla="*/ 378 h 629754"/>
                <a:gd name="connsiteX9" fmla="*/ 237392 w 789043"/>
                <a:gd name="connsiteY9" fmla="*/ 81 h 629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89043" h="629754">
                  <a:moveTo>
                    <a:pt x="237392" y="81"/>
                  </a:moveTo>
                  <a:cubicBezTo>
                    <a:pt x="474795" y="-992"/>
                    <a:pt x="907215" y="10463"/>
                    <a:pt x="758692" y="233550"/>
                  </a:cubicBezTo>
                  <a:cubicBezTo>
                    <a:pt x="731135" y="274948"/>
                    <a:pt x="690486" y="305435"/>
                    <a:pt x="650647" y="335111"/>
                  </a:cubicBezTo>
                  <a:cubicBezTo>
                    <a:pt x="538737" y="418405"/>
                    <a:pt x="426889" y="501698"/>
                    <a:pt x="315041" y="584992"/>
                  </a:cubicBezTo>
                  <a:cubicBezTo>
                    <a:pt x="278943" y="611863"/>
                    <a:pt x="234865" y="640167"/>
                    <a:pt x="192159" y="625953"/>
                  </a:cubicBezTo>
                  <a:cubicBezTo>
                    <a:pt x="159614" y="615105"/>
                    <a:pt x="139851" y="582810"/>
                    <a:pt x="124264" y="552260"/>
                  </a:cubicBezTo>
                  <a:cubicBezTo>
                    <a:pt x="57742" y="422021"/>
                    <a:pt x="15908" y="279250"/>
                    <a:pt x="1631" y="133735"/>
                  </a:cubicBezTo>
                  <a:cubicBezTo>
                    <a:pt x="-2671" y="90343"/>
                    <a:pt x="-676" y="38596"/>
                    <a:pt x="35422" y="14157"/>
                  </a:cubicBezTo>
                  <a:cubicBezTo>
                    <a:pt x="57804" y="-931"/>
                    <a:pt x="86795" y="-557"/>
                    <a:pt x="113728" y="378"/>
                  </a:cubicBezTo>
                  <a:cubicBezTo>
                    <a:pt x="138207" y="1243"/>
                    <a:pt x="182606" y="328"/>
                    <a:pt x="237392" y="8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4629A82F-79CC-2722-0F35-35BD1FECB883}"/>
              </a:ext>
            </a:extLst>
          </p:cNvPr>
          <p:cNvSpPr txBox="1"/>
          <p:nvPr/>
        </p:nvSpPr>
        <p:spPr>
          <a:xfrm>
            <a:off x="6824224" y="2809974"/>
            <a:ext cx="4616387" cy="43088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100"/>
              <a:t>Image Source: Microsoft 365 built-in stock image</a:t>
            </a:r>
            <a:endParaRPr lang="en-US" sz="1100" dirty="0"/>
          </a:p>
          <a:p>
            <a:pPr algn="l"/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65923611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C6E1A16-88CE-7AC1-A0D5-FBBACECD00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5" name="Rectangle 44">
            <a:extLst>
              <a:ext uri="{FF2B5EF4-FFF2-40B4-BE49-F238E27FC236}">
                <a16:creationId xmlns:a16="http://schemas.microsoft.com/office/drawing/2014/main" id="{927B8553-5366-964D-EB65-48A390AE1B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04A5A19-98AF-277C-6EAA-EC58D73379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06933" y="251609"/>
            <a:ext cx="4663649" cy="145509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How to conduct Value Chain Anlysis</a:t>
            </a:r>
          </a:p>
        </p:txBody>
      </p:sp>
      <p:sp>
        <p:nvSpPr>
          <p:cNvPr id="47" name="Freeform: Shape 46">
            <a:extLst>
              <a:ext uri="{FF2B5EF4-FFF2-40B4-BE49-F238E27FC236}">
                <a16:creationId xmlns:a16="http://schemas.microsoft.com/office/drawing/2014/main" id="{9D0AA328-ED10-A3CC-3CA5-907C538184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15182" y="-615181"/>
            <a:ext cx="1085312" cy="2315675"/>
          </a:xfrm>
          <a:custGeom>
            <a:avLst/>
            <a:gdLst>
              <a:gd name="connsiteX0" fmla="*/ 0 w 1085312"/>
              <a:gd name="connsiteY0" fmla="*/ 2315675 h 2315675"/>
              <a:gd name="connsiteX1" fmla="*/ 0 w 1085312"/>
              <a:gd name="connsiteY1" fmla="*/ 0 h 2315675"/>
              <a:gd name="connsiteX2" fmla="*/ 53089 w 1085312"/>
              <a:gd name="connsiteY2" fmla="*/ 4542 h 2315675"/>
              <a:gd name="connsiteX3" fmla="*/ 790077 w 1085312"/>
              <a:gd name="connsiteY3" fmla="*/ 872756 h 2315675"/>
              <a:gd name="connsiteX4" fmla="*/ 1085252 w 1085312"/>
              <a:gd name="connsiteY4" fmla="*/ 1943649 h 2315675"/>
              <a:gd name="connsiteX5" fmla="*/ 1064832 w 1085312"/>
              <a:gd name="connsiteY5" fmla="*/ 2198094 h 2315675"/>
              <a:gd name="connsiteX6" fmla="*/ 1043734 w 1085312"/>
              <a:gd name="connsiteY6" fmla="*/ 2315675 h 2315675"/>
              <a:gd name="connsiteX7" fmla="*/ 0 w 1085312"/>
              <a:gd name="connsiteY7" fmla="*/ 2315675 h 2315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85312" h="2315675">
                <a:moveTo>
                  <a:pt x="0" y="2315675"/>
                </a:moveTo>
                <a:lnTo>
                  <a:pt x="0" y="0"/>
                </a:lnTo>
                <a:lnTo>
                  <a:pt x="53089" y="4542"/>
                </a:lnTo>
                <a:cubicBezTo>
                  <a:pt x="405263" y="73503"/>
                  <a:pt x="612623" y="486635"/>
                  <a:pt x="790077" y="872756"/>
                </a:cubicBezTo>
                <a:cubicBezTo>
                  <a:pt x="937425" y="1193596"/>
                  <a:pt x="1088787" y="1533232"/>
                  <a:pt x="1085252" y="1943649"/>
                </a:cubicBezTo>
                <a:cubicBezTo>
                  <a:pt x="1084528" y="2029058"/>
                  <a:pt x="1077341" y="2113833"/>
                  <a:pt x="1064832" y="2198094"/>
                </a:cubicBezTo>
                <a:lnTo>
                  <a:pt x="1043734" y="2315675"/>
                </a:lnTo>
                <a:lnTo>
                  <a:pt x="0" y="2315675"/>
                </a:lnTo>
                <a:close/>
              </a:path>
            </a:pathLst>
          </a:custGeom>
          <a:solidFill>
            <a:schemeClr val="accent6">
              <a:lumMod val="40000"/>
              <a:lumOff val="6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pSp>
        <p:nvGrpSpPr>
          <p:cNvPr id="49" name="Graphic 78">
            <a:extLst>
              <a:ext uri="{FF2B5EF4-FFF2-40B4-BE49-F238E27FC236}">
                <a16:creationId xmlns:a16="http://schemas.microsoft.com/office/drawing/2014/main" id="{9A1E47B5-4BA2-776B-BD52-8742E5C42A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25717" y="2585111"/>
            <a:ext cx="972241" cy="45718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50" name="Graphic 78">
              <a:extLst>
                <a:ext uri="{FF2B5EF4-FFF2-40B4-BE49-F238E27FC236}">
                  <a16:creationId xmlns:a16="http://schemas.microsoft.com/office/drawing/2014/main" id="{1000EC7C-D106-5F52-A66F-0B79712F53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51" name="Graphic 78">
              <a:extLst>
                <a:ext uri="{FF2B5EF4-FFF2-40B4-BE49-F238E27FC236}">
                  <a16:creationId xmlns:a16="http://schemas.microsoft.com/office/drawing/2014/main" id="{6D89EC0D-845A-FC61-4C4C-E843FCCFF8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52" name="Graphic 78">
                <a:extLst>
                  <a:ext uri="{FF2B5EF4-FFF2-40B4-BE49-F238E27FC236}">
                    <a16:creationId xmlns:a16="http://schemas.microsoft.com/office/drawing/2014/main" id="{E9E2B0E4-98CC-FCF2-8AFD-D230B522468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3" name="Graphic 78">
                <a:extLst>
                  <a:ext uri="{FF2B5EF4-FFF2-40B4-BE49-F238E27FC236}">
                    <a16:creationId xmlns:a16="http://schemas.microsoft.com/office/drawing/2014/main" id="{15BB0EF2-D218-ED7A-F7F4-E6B76C74B2E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4" name="Graphic 78">
                <a:extLst>
                  <a:ext uri="{FF2B5EF4-FFF2-40B4-BE49-F238E27FC236}">
                    <a16:creationId xmlns:a16="http://schemas.microsoft.com/office/drawing/2014/main" id="{2B74F5B0-11BE-710C-0202-6C5B78384BF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5" name="Graphic 78">
                <a:extLst>
                  <a:ext uri="{FF2B5EF4-FFF2-40B4-BE49-F238E27FC236}">
                    <a16:creationId xmlns:a16="http://schemas.microsoft.com/office/drawing/2014/main" id="{77E400EB-5492-D12D-6390-C7E0539C767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005B51C8-5ADF-FB01-4BB6-7973F45698CA}"/>
              </a:ext>
            </a:extLst>
          </p:cNvPr>
          <p:cNvSpPr txBox="1"/>
          <p:nvPr/>
        </p:nvSpPr>
        <p:spPr>
          <a:xfrm>
            <a:off x="515420" y="2157996"/>
            <a:ext cx="5199108" cy="3861448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 Identify where the value can be enhanced for instance turnaround time </a:t>
            </a:r>
            <a:endParaRPr lang="en-US" dirty="0"/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Compare your value chain with your competitors to identify areas of improvement </a:t>
            </a:r>
            <a:endParaRPr lang="en-US" dirty="0"/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Focus on the activities that provide the most value or cost savings </a:t>
            </a:r>
            <a:endParaRPr lang="en-US" dirty="0"/>
          </a:p>
          <a:p>
            <a:pPr>
              <a:spcAft>
                <a:spcPts val="600"/>
              </a:spcAft>
            </a:pPr>
            <a:endParaRPr lang="en-US" sz="2400"/>
          </a:p>
        </p:txBody>
      </p:sp>
      <p:pic>
        <p:nvPicPr>
          <p:cNvPr id="5" name="Picture 4" descr="Connection concepts with climbing ropes">
            <a:extLst>
              <a:ext uri="{FF2B5EF4-FFF2-40B4-BE49-F238E27FC236}">
                <a16:creationId xmlns:a16="http://schemas.microsoft.com/office/drawing/2014/main" id="{49FFED72-2C42-7087-A7BB-F76CD640628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8942" r="4" b="6618"/>
          <a:stretch/>
        </p:blipFill>
        <p:spPr>
          <a:xfrm>
            <a:off x="6530429" y="120143"/>
            <a:ext cx="5660211" cy="3190432"/>
          </a:xfrm>
          <a:prstGeom prst="rect">
            <a:avLst/>
          </a:prstGeom>
        </p:spPr>
      </p:pic>
      <p:sp>
        <p:nvSpPr>
          <p:cNvPr id="57" name="Freeform: Shape 56">
            <a:extLst>
              <a:ext uri="{FF2B5EF4-FFF2-40B4-BE49-F238E27FC236}">
                <a16:creationId xmlns:a16="http://schemas.microsoft.com/office/drawing/2014/main" id="{8BFE9D97-AF4D-56B7-AC0B-B3B708F9D7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753030" y="5516668"/>
            <a:ext cx="2438970" cy="1341332"/>
          </a:xfrm>
          <a:custGeom>
            <a:avLst/>
            <a:gdLst>
              <a:gd name="connsiteX0" fmla="*/ 2025355 w 2438970"/>
              <a:gd name="connsiteY0" fmla="*/ 235 h 1341332"/>
              <a:gd name="connsiteX1" fmla="*/ 2381960 w 2438970"/>
              <a:gd name="connsiteY1" fmla="*/ 44517 h 1341332"/>
              <a:gd name="connsiteX2" fmla="*/ 2438970 w 2438970"/>
              <a:gd name="connsiteY2" fmla="*/ 58872 h 1341332"/>
              <a:gd name="connsiteX3" fmla="*/ 2438970 w 2438970"/>
              <a:gd name="connsiteY3" fmla="*/ 1341332 h 1341332"/>
              <a:gd name="connsiteX4" fmla="*/ 0 w 2438970"/>
              <a:gd name="connsiteY4" fmla="*/ 1341332 h 1341332"/>
              <a:gd name="connsiteX5" fmla="*/ 13333 w 2438970"/>
              <a:gd name="connsiteY5" fmla="*/ 1328018 h 1341332"/>
              <a:gd name="connsiteX6" fmla="*/ 936262 w 2438970"/>
              <a:gd name="connsiteY6" fmla="*/ 459947 h 1341332"/>
              <a:gd name="connsiteX7" fmla="*/ 1554028 w 2438970"/>
              <a:gd name="connsiteY7" fmla="*/ 71153 h 1341332"/>
              <a:gd name="connsiteX8" fmla="*/ 2025355 w 2438970"/>
              <a:gd name="connsiteY8" fmla="*/ 235 h 1341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38970" h="1341332">
                <a:moveTo>
                  <a:pt x="2025355" y="235"/>
                </a:moveTo>
                <a:cubicBezTo>
                  <a:pt x="2143847" y="2306"/>
                  <a:pt x="2262766" y="17993"/>
                  <a:pt x="2381960" y="44517"/>
                </a:cubicBezTo>
                <a:lnTo>
                  <a:pt x="2438970" y="58872"/>
                </a:lnTo>
                <a:lnTo>
                  <a:pt x="2438970" y="1341332"/>
                </a:lnTo>
                <a:lnTo>
                  <a:pt x="0" y="1341332"/>
                </a:lnTo>
                <a:lnTo>
                  <a:pt x="13333" y="1328018"/>
                </a:lnTo>
                <a:cubicBezTo>
                  <a:pt x="324723" y="1028950"/>
                  <a:pt x="645390" y="738459"/>
                  <a:pt x="936262" y="459947"/>
                </a:cubicBezTo>
                <a:cubicBezTo>
                  <a:pt x="1139660" y="265152"/>
                  <a:pt x="1345794" y="140817"/>
                  <a:pt x="1554028" y="71153"/>
                </a:cubicBezTo>
                <a:cubicBezTo>
                  <a:pt x="1710136" y="18918"/>
                  <a:pt x="1867365" y="-2526"/>
                  <a:pt x="2025355" y="235"/>
                </a:cubicBezTo>
                <a:close/>
              </a:path>
            </a:pathLst>
          </a:cu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grpSp>
        <p:nvGrpSpPr>
          <p:cNvPr id="59" name="Group 58">
            <a:extLst>
              <a:ext uri="{FF2B5EF4-FFF2-40B4-BE49-F238E27FC236}">
                <a16:creationId xmlns:a16="http://schemas.microsoft.com/office/drawing/2014/main" id="{FBEEDD5C-A8DC-A76B-DCC8-0B762D65AF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776050" y="5204025"/>
            <a:ext cx="886141" cy="802496"/>
            <a:chOff x="10948005" y="3272152"/>
            <a:chExt cx="868640" cy="786648"/>
          </a:xfrm>
          <a:solidFill>
            <a:schemeClr val="accent1"/>
          </a:solidFill>
        </p:grpSpPr>
        <p:sp>
          <p:nvSpPr>
            <p:cNvPr id="60" name="Freeform: Shape 59">
              <a:extLst>
                <a:ext uri="{FF2B5EF4-FFF2-40B4-BE49-F238E27FC236}">
                  <a16:creationId xmlns:a16="http://schemas.microsoft.com/office/drawing/2014/main" id="{64C3B4AD-04C1-260C-E07B-0B273854E7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94317" y="3944888"/>
              <a:ext cx="128449" cy="113912"/>
            </a:xfrm>
            <a:custGeom>
              <a:avLst/>
              <a:gdLst>
                <a:gd name="connsiteX0" fmla="*/ 237621 w 453152"/>
                <a:gd name="connsiteY0" fmla="*/ 965 h 401867"/>
                <a:gd name="connsiteX1" fmla="*/ 370246 w 453152"/>
                <a:gd name="connsiteY1" fmla="*/ 23666 h 401867"/>
                <a:gd name="connsiteX2" fmla="*/ 437392 w 453152"/>
                <a:gd name="connsiteY2" fmla="*/ 198545 h 401867"/>
                <a:gd name="connsiteX3" fmla="*/ 67745 w 453152"/>
                <a:gd name="connsiteY3" fmla="*/ 392003 h 401867"/>
                <a:gd name="connsiteX4" fmla="*/ 911 w 453152"/>
                <a:gd name="connsiteY4" fmla="*/ 254095 h 401867"/>
                <a:gd name="connsiteX5" fmla="*/ 115564 w 453152"/>
                <a:gd name="connsiteY5" fmla="*/ 51160 h 401867"/>
                <a:gd name="connsiteX6" fmla="*/ 237621 w 453152"/>
                <a:gd name="connsiteY6" fmla="*/ 965 h 4018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3152" h="401867">
                  <a:moveTo>
                    <a:pt x="237621" y="965"/>
                  </a:moveTo>
                  <a:cubicBezTo>
                    <a:pt x="283632" y="-2971"/>
                    <a:pt x="331405" y="5243"/>
                    <a:pt x="370246" y="23666"/>
                  </a:cubicBezTo>
                  <a:cubicBezTo>
                    <a:pt x="436830" y="55275"/>
                    <a:pt x="477168" y="116810"/>
                    <a:pt x="437392" y="198545"/>
                  </a:cubicBezTo>
                  <a:cubicBezTo>
                    <a:pt x="391568" y="292624"/>
                    <a:pt x="176850" y="441630"/>
                    <a:pt x="67745" y="392003"/>
                  </a:cubicBezTo>
                  <a:cubicBezTo>
                    <a:pt x="18056" y="369372"/>
                    <a:pt x="-5012" y="308398"/>
                    <a:pt x="911" y="254095"/>
                  </a:cubicBezTo>
                  <a:cubicBezTo>
                    <a:pt x="9203" y="178033"/>
                    <a:pt x="61012" y="103094"/>
                    <a:pt x="115564" y="51160"/>
                  </a:cubicBezTo>
                  <a:cubicBezTo>
                    <a:pt x="147361" y="20985"/>
                    <a:pt x="191610" y="4900"/>
                    <a:pt x="237621" y="96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61" name="Freeform: Shape 60">
              <a:extLst>
                <a:ext uri="{FF2B5EF4-FFF2-40B4-BE49-F238E27FC236}">
                  <a16:creationId xmlns:a16="http://schemas.microsoft.com/office/drawing/2014/main" id="{6DC3CA03-7233-E239-81EE-FE03918692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53045" y="3808430"/>
              <a:ext cx="144912" cy="193414"/>
            </a:xfrm>
            <a:custGeom>
              <a:avLst/>
              <a:gdLst>
                <a:gd name="connsiteX0" fmla="*/ 390625 w 511232"/>
                <a:gd name="connsiteY0" fmla="*/ 1621 h 682341"/>
                <a:gd name="connsiteX1" fmla="*/ 508142 w 511232"/>
                <a:gd name="connsiteY1" fmla="*/ 64038 h 682341"/>
                <a:gd name="connsiteX2" fmla="*/ 508453 w 511232"/>
                <a:gd name="connsiteY2" fmla="*/ 121832 h 682341"/>
                <a:gd name="connsiteX3" fmla="*/ 316492 w 511232"/>
                <a:gd name="connsiteY3" fmla="*/ 567602 h 682341"/>
                <a:gd name="connsiteX4" fmla="*/ 80265 w 511232"/>
                <a:gd name="connsiteY4" fmla="*/ 640359 h 682341"/>
                <a:gd name="connsiteX5" fmla="*/ 13306 w 511232"/>
                <a:gd name="connsiteY5" fmla="*/ 274828 h 682341"/>
                <a:gd name="connsiteX6" fmla="*/ 140989 w 511232"/>
                <a:gd name="connsiteY6" fmla="*/ 107181 h 682341"/>
                <a:gd name="connsiteX7" fmla="*/ 390625 w 511232"/>
                <a:gd name="connsiteY7" fmla="*/ 1621 h 682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11232" h="682341">
                  <a:moveTo>
                    <a:pt x="390625" y="1621"/>
                  </a:moveTo>
                  <a:cubicBezTo>
                    <a:pt x="446543" y="-5212"/>
                    <a:pt x="493343" y="8441"/>
                    <a:pt x="508142" y="64038"/>
                  </a:cubicBezTo>
                  <a:cubicBezTo>
                    <a:pt x="513192" y="82866"/>
                    <a:pt x="511134" y="102754"/>
                    <a:pt x="508453" y="121832"/>
                  </a:cubicBezTo>
                  <a:cubicBezTo>
                    <a:pt x="485324" y="287796"/>
                    <a:pt x="417242" y="443971"/>
                    <a:pt x="316492" y="567602"/>
                  </a:cubicBezTo>
                  <a:cubicBezTo>
                    <a:pt x="253024" y="645534"/>
                    <a:pt x="165055" y="737743"/>
                    <a:pt x="80265" y="640359"/>
                  </a:cubicBezTo>
                  <a:cubicBezTo>
                    <a:pt x="5014" y="553948"/>
                    <a:pt x="-17368" y="383621"/>
                    <a:pt x="13306" y="274828"/>
                  </a:cubicBezTo>
                  <a:cubicBezTo>
                    <a:pt x="33443" y="203318"/>
                    <a:pt x="83382" y="146521"/>
                    <a:pt x="140989" y="107181"/>
                  </a:cubicBezTo>
                  <a:cubicBezTo>
                    <a:pt x="178904" y="81308"/>
                    <a:pt x="297428" y="13010"/>
                    <a:pt x="390625" y="162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62" name="Freeform: Shape 61">
              <a:extLst>
                <a:ext uri="{FF2B5EF4-FFF2-40B4-BE49-F238E27FC236}">
                  <a16:creationId xmlns:a16="http://schemas.microsoft.com/office/drawing/2014/main" id="{2F97A934-1329-30A3-2BBF-98670D4751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84524" y="3907536"/>
              <a:ext cx="132121" cy="93006"/>
            </a:xfrm>
            <a:custGeom>
              <a:avLst/>
              <a:gdLst>
                <a:gd name="connsiteX0" fmla="*/ 252822 w 466107"/>
                <a:gd name="connsiteY0" fmla="*/ 1539 h 328114"/>
                <a:gd name="connsiteX1" fmla="*/ 451641 w 466107"/>
                <a:gd name="connsiteY1" fmla="*/ 122177 h 328114"/>
                <a:gd name="connsiteX2" fmla="*/ 391790 w 466107"/>
                <a:gd name="connsiteY2" fmla="*/ 297430 h 328114"/>
                <a:gd name="connsiteX3" fmla="*/ 8614 w 466107"/>
                <a:gd name="connsiteY3" fmla="*/ 243252 h 328114"/>
                <a:gd name="connsiteX4" fmla="*/ 45897 w 466107"/>
                <a:gd name="connsiteY4" fmla="*/ 97302 h 328114"/>
                <a:gd name="connsiteX5" fmla="*/ 252822 w 466107"/>
                <a:gd name="connsiteY5" fmla="*/ 1539 h 328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66107" h="328114">
                  <a:moveTo>
                    <a:pt x="252822" y="1539"/>
                  </a:moveTo>
                  <a:cubicBezTo>
                    <a:pt x="335429" y="-10494"/>
                    <a:pt x="418848" y="49794"/>
                    <a:pt x="451641" y="122177"/>
                  </a:cubicBezTo>
                  <a:cubicBezTo>
                    <a:pt x="479697" y="184273"/>
                    <a:pt x="470594" y="255285"/>
                    <a:pt x="391790" y="297430"/>
                  </a:cubicBezTo>
                  <a:cubicBezTo>
                    <a:pt x="301077" y="345935"/>
                    <a:pt x="55935" y="343254"/>
                    <a:pt x="8614" y="243252"/>
                  </a:cubicBezTo>
                  <a:cubicBezTo>
                    <a:pt x="-12895" y="197678"/>
                    <a:pt x="8240" y="136766"/>
                    <a:pt x="45897" y="97302"/>
                  </a:cubicBezTo>
                  <a:cubicBezTo>
                    <a:pt x="98704" y="42064"/>
                    <a:pt x="181872" y="11950"/>
                    <a:pt x="252822" y="153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63" name="Graphic 12">
              <a:extLst>
                <a:ext uri="{FF2B5EF4-FFF2-40B4-BE49-F238E27FC236}">
                  <a16:creationId xmlns:a16="http://schemas.microsoft.com/office/drawing/2014/main" id="{1F31A087-2C10-B407-9C0E-7AD7DBB49F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42141" y="3272152"/>
              <a:ext cx="180625" cy="158824"/>
            </a:xfrm>
            <a:custGeom>
              <a:avLst/>
              <a:gdLst>
                <a:gd name="connsiteX0" fmla="*/ 63289 w 3341477"/>
                <a:gd name="connsiteY0" fmla="*/ 1933384 h 2938167"/>
                <a:gd name="connsiteX1" fmla="*/ 263314 w 3341477"/>
                <a:gd name="connsiteY1" fmla="*/ 514159 h 2938167"/>
                <a:gd name="connsiteX2" fmla="*/ 1098276 w 3341477"/>
                <a:gd name="connsiteY2" fmla="*/ 952 h 2938167"/>
                <a:gd name="connsiteX3" fmla="*/ 2654089 w 3341477"/>
                <a:gd name="connsiteY3" fmla="*/ 371284 h 2938167"/>
                <a:gd name="connsiteX4" fmla="*/ 3219398 w 3341477"/>
                <a:gd name="connsiteY4" fmla="*/ 2080926 h 2938167"/>
                <a:gd name="connsiteX5" fmla="*/ 2044489 w 3341477"/>
                <a:gd name="connsiteY5" fmla="*/ 2933509 h 2938167"/>
                <a:gd name="connsiteX6" fmla="*/ 453814 w 3341477"/>
                <a:gd name="connsiteY6" fmla="*/ 2495359 h 2938167"/>
                <a:gd name="connsiteX7" fmla="*/ 63289 w 3341477"/>
                <a:gd name="connsiteY7" fmla="*/ 1933384 h 29381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41477" h="2938167">
                  <a:moveTo>
                    <a:pt x="63289" y="1933384"/>
                  </a:moveTo>
                  <a:cubicBezTo>
                    <a:pt x="56717" y="1895856"/>
                    <a:pt x="-165311" y="914209"/>
                    <a:pt x="263314" y="514159"/>
                  </a:cubicBezTo>
                  <a:cubicBezTo>
                    <a:pt x="691939" y="114109"/>
                    <a:pt x="609262" y="11620"/>
                    <a:pt x="1098276" y="952"/>
                  </a:cubicBezTo>
                  <a:cubicBezTo>
                    <a:pt x="1587289" y="-9716"/>
                    <a:pt x="2320714" y="66484"/>
                    <a:pt x="2654089" y="371284"/>
                  </a:cubicBezTo>
                  <a:cubicBezTo>
                    <a:pt x="2987464" y="676084"/>
                    <a:pt x="3603732" y="1514094"/>
                    <a:pt x="3219398" y="2080926"/>
                  </a:cubicBezTo>
                  <a:cubicBezTo>
                    <a:pt x="2835064" y="2647759"/>
                    <a:pt x="2558839" y="2895409"/>
                    <a:pt x="2044489" y="2933509"/>
                  </a:cubicBezTo>
                  <a:cubicBezTo>
                    <a:pt x="1530139" y="2971609"/>
                    <a:pt x="701464" y="2771584"/>
                    <a:pt x="453814" y="2495359"/>
                  </a:cubicBezTo>
                  <a:cubicBezTo>
                    <a:pt x="206164" y="2219134"/>
                    <a:pt x="101389" y="2152459"/>
                    <a:pt x="63289" y="19333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4" name="Graphic 15">
              <a:extLst>
                <a:ext uri="{FF2B5EF4-FFF2-40B4-BE49-F238E27FC236}">
                  <a16:creationId xmlns:a16="http://schemas.microsoft.com/office/drawing/2014/main" id="{E0330730-562E-9F81-3125-E814669D49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02136" y="3379098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5" name="Graphic 15">
              <a:extLst>
                <a:ext uri="{FF2B5EF4-FFF2-40B4-BE49-F238E27FC236}">
                  <a16:creationId xmlns:a16="http://schemas.microsoft.com/office/drawing/2014/main" id="{F7805F8B-3A1D-EA93-5841-04276E92A1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8005" y="3504095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6" name="Freeform: Shape 65">
              <a:extLst>
                <a:ext uri="{FF2B5EF4-FFF2-40B4-BE49-F238E27FC236}">
                  <a16:creationId xmlns:a16="http://schemas.microsoft.com/office/drawing/2014/main" id="{A4E612A0-D26E-915B-020E-92CA3C0B98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43727" y="3666564"/>
              <a:ext cx="173527" cy="138496"/>
            </a:xfrm>
            <a:custGeom>
              <a:avLst/>
              <a:gdLst>
                <a:gd name="connsiteX0" fmla="*/ 237392 w 789043"/>
                <a:gd name="connsiteY0" fmla="*/ 81 h 629754"/>
                <a:gd name="connsiteX1" fmla="*/ 758692 w 789043"/>
                <a:gd name="connsiteY1" fmla="*/ 233550 h 629754"/>
                <a:gd name="connsiteX2" fmla="*/ 650647 w 789043"/>
                <a:gd name="connsiteY2" fmla="*/ 335111 h 629754"/>
                <a:gd name="connsiteX3" fmla="*/ 315041 w 789043"/>
                <a:gd name="connsiteY3" fmla="*/ 584992 h 629754"/>
                <a:gd name="connsiteX4" fmla="*/ 192159 w 789043"/>
                <a:gd name="connsiteY4" fmla="*/ 625953 h 629754"/>
                <a:gd name="connsiteX5" fmla="*/ 124264 w 789043"/>
                <a:gd name="connsiteY5" fmla="*/ 552260 h 629754"/>
                <a:gd name="connsiteX6" fmla="*/ 1631 w 789043"/>
                <a:gd name="connsiteY6" fmla="*/ 133735 h 629754"/>
                <a:gd name="connsiteX7" fmla="*/ 35422 w 789043"/>
                <a:gd name="connsiteY7" fmla="*/ 14157 h 629754"/>
                <a:gd name="connsiteX8" fmla="*/ 113728 w 789043"/>
                <a:gd name="connsiteY8" fmla="*/ 378 h 629754"/>
                <a:gd name="connsiteX9" fmla="*/ 237392 w 789043"/>
                <a:gd name="connsiteY9" fmla="*/ 81 h 629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89043" h="629754">
                  <a:moveTo>
                    <a:pt x="237392" y="81"/>
                  </a:moveTo>
                  <a:cubicBezTo>
                    <a:pt x="474795" y="-992"/>
                    <a:pt x="907215" y="10463"/>
                    <a:pt x="758692" y="233550"/>
                  </a:cubicBezTo>
                  <a:cubicBezTo>
                    <a:pt x="731135" y="274948"/>
                    <a:pt x="690486" y="305435"/>
                    <a:pt x="650647" y="335111"/>
                  </a:cubicBezTo>
                  <a:cubicBezTo>
                    <a:pt x="538737" y="418405"/>
                    <a:pt x="426889" y="501698"/>
                    <a:pt x="315041" y="584992"/>
                  </a:cubicBezTo>
                  <a:cubicBezTo>
                    <a:pt x="278943" y="611863"/>
                    <a:pt x="234865" y="640167"/>
                    <a:pt x="192159" y="625953"/>
                  </a:cubicBezTo>
                  <a:cubicBezTo>
                    <a:pt x="159614" y="615105"/>
                    <a:pt x="139851" y="582810"/>
                    <a:pt x="124264" y="552260"/>
                  </a:cubicBezTo>
                  <a:cubicBezTo>
                    <a:pt x="57742" y="422021"/>
                    <a:pt x="15908" y="279250"/>
                    <a:pt x="1631" y="133735"/>
                  </a:cubicBezTo>
                  <a:cubicBezTo>
                    <a:pt x="-2671" y="90343"/>
                    <a:pt x="-676" y="38596"/>
                    <a:pt x="35422" y="14157"/>
                  </a:cubicBezTo>
                  <a:cubicBezTo>
                    <a:pt x="57804" y="-931"/>
                    <a:pt x="86795" y="-557"/>
                    <a:pt x="113728" y="378"/>
                  </a:cubicBezTo>
                  <a:cubicBezTo>
                    <a:pt x="138207" y="1243"/>
                    <a:pt x="182606" y="328"/>
                    <a:pt x="237392" y="8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B559D203-99B0-0D8E-2EAE-E74573247AB3}"/>
              </a:ext>
            </a:extLst>
          </p:cNvPr>
          <p:cNvSpPr txBox="1"/>
          <p:nvPr/>
        </p:nvSpPr>
        <p:spPr>
          <a:xfrm>
            <a:off x="6901421" y="2640141"/>
            <a:ext cx="4353917" cy="43088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100"/>
              <a:t>Image Source: Microsoft 365 built-in stock image</a:t>
            </a:r>
            <a:endParaRPr lang="en-US" sz="1100" dirty="0"/>
          </a:p>
          <a:p>
            <a:pPr algn="l"/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418849516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B0CCD81-8938-1390-F100-46F1885BB1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5" name="Rectangle 44">
            <a:extLst>
              <a:ext uri="{FF2B5EF4-FFF2-40B4-BE49-F238E27FC236}">
                <a16:creationId xmlns:a16="http://schemas.microsoft.com/office/drawing/2014/main" id="{AF347548-57C1-7787-36A9-FCB9C93B2F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03272B2-20DE-2DAD-B254-E1994F45AE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06933" y="251609"/>
            <a:ext cx="4663649" cy="145509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How to conduct Value Chain Anlysis</a:t>
            </a:r>
          </a:p>
        </p:txBody>
      </p:sp>
      <p:sp>
        <p:nvSpPr>
          <p:cNvPr id="47" name="Freeform: Shape 46">
            <a:extLst>
              <a:ext uri="{FF2B5EF4-FFF2-40B4-BE49-F238E27FC236}">
                <a16:creationId xmlns:a16="http://schemas.microsoft.com/office/drawing/2014/main" id="{5248DB98-7E62-1F83-782D-805DD2BFBF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15182" y="-615181"/>
            <a:ext cx="1085312" cy="2315675"/>
          </a:xfrm>
          <a:custGeom>
            <a:avLst/>
            <a:gdLst>
              <a:gd name="connsiteX0" fmla="*/ 0 w 1085312"/>
              <a:gd name="connsiteY0" fmla="*/ 2315675 h 2315675"/>
              <a:gd name="connsiteX1" fmla="*/ 0 w 1085312"/>
              <a:gd name="connsiteY1" fmla="*/ 0 h 2315675"/>
              <a:gd name="connsiteX2" fmla="*/ 53089 w 1085312"/>
              <a:gd name="connsiteY2" fmla="*/ 4542 h 2315675"/>
              <a:gd name="connsiteX3" fmla="*/ 790077 w 1085312"/>
              <a:gd name="connsiteY3" fmla="*/ 872756 h 2315675"/>
              <a:gd name="connsiteX4" fmla="*/ 1085252 w 1085312"/>
              <a:gd name="connsiteY4" fmla="*/ 1943649 h 2315675"/>
              <a:gd name="connsiteX5" fmla="*/ 1064832 w 1085312"/>
              <a:gd name="connsiteY5" fmla="*/ 2198094 h 2315675"/>
              <a:gd name="connsiteX6" fmla="*/ 1043734 w 1085312"/>
              <a:gd name="connsiteY6" fmla="*/ 2315675 h 2315675"/>
              <a:gd name="connsiteX7" fmla="*/ 0 w 1085312"/>
              <a:gd name="connsiteY7" fmla="*/ 2315675 h 2315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85312" h="2315675">
                <a:moveTo>
                  <a:pt x="0" y="2315675"/>
                </a:moveTo>
                <a:lnTo>
                  <a:pt x="0" y="0"/>
                </a:lnTo>
                <a:lnTo>
                  <a:pt x="53089" y="4542"/>
                </a:lnTo>
                <a:cubicBezTo>
                  <a:pt x="405263" y="73503"/>
                  <a:pt x="612623" y="486635"/>
                  <a:pt x="790077" y="872756"/>
                </a:cubicBezTo>
                <a:cubicBezTo>
                  <a:pt x="937425" y="1193596"/>
                  <a:pt x="1088787" y="1533232"/>
                  <a:pt x="1085252" y="1943649"/>
                </a:cubicBezTo>
                <a:cubicBezTo>
                  <a:pt x="1084528" y="2029058"/>
                  <a:pt x="1077341" y="2113833"/>
                  <a:pt x="1064832" y="2198094"/>
                </a:cubicBezTo>
                <a:lnTo>
                  <a:pt x="1043734" y="2315675"/>
                </a:lnTo>
                <a:lnTo>
                  <a:pt x="0" y="2315675"/>
                </a:lnTo>
                <a:close/>
              </a:path>
            </a:pathLst>
          </a:custGeom>
          <a:solidFill>
            <a:schemeClr val="accent6">
              <a:lumMod val="40000"/>
              <a:lumOff val="6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pSp>
        <p:nvGrpSpPr>
          <p:cNvPr id="49" name="Graphic 78">
            <a:extLst>
              <a:ext uri="{FF2B5EF4-FFF2-40B4-BE49-F238E27FC236}">
                <a16:creationId xmlns:a16="http://schemas.microsoft.com/office/drawing/2014/main" id="{AB06E8E5-BA50-4B4D-548B-1758F95682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25717" y="2585111"/>
            <a:ext cx="972241" cy="45718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50" name="Graphic 78">
              <a:extLst>
                <a:ext uri="{FF2B5EF4-FFF2-40B4-BE49-F238E27FC236}">
                  <a16:creationId xmlns:a16="http://schemas.microsoft.com/office/drawing/2014/main" id="{24355D78-3B6B-BEC2-654C-ACD216F8E5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51" name="Graphic 78">
              <a:extLst>
                <a:ext uri="{FF2B5EF4-FFF2-40B4-BE49-F238E27FC236}">
                  <a16:creationId xmlns:a16="http://schemas.microsoft.com/office/drawing/2014/main" id="{0F03150E-05DD-5ABC-1F2D-E6726CFCAA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52" name="Graphic 78">
                <a:extLst>
                  <a:ext uri="{FF2B5EF4-FFF2-40B4-BE49-F238E27FC236}">
                    <a16:creationId xmlns:a16="http://schemas.microsoft.com/office/drawing/2014/main" id="{68ABF1A5-EB07-5282-EA82-8C04199C7C3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3" name="Graphic 78">
                <a:extLst>
                  <a:ext uri="{FF2B5EF4-FFF2-40B4-BE49-F238E27FC236}">
                    <a16:creationId xmlns:a16="http://schemas.microsoft.com/office/drawing/2014/main" id="{EC819A86-BCE2-8103-D5F9-B923AE7306A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4" name="Graphic 78">
                <a:extLst>
                  <a:ext uri="{FF2B5EF4-FFF2-40B4-BE49-F238E27FC236}">
                    <a16:creationId xmlns:a16="http://schemas.microsoft.com/office/drawing/2014/main" id="{95FC988B-2195-B36D-1FCA-BA0BF859A3D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5" name="Graphic 78">
                <a:extLst>
                  <a:ext uri="{FF2B5EF4-FFF2-40B4-BE49-F238E27FC236}">
                    <a16:creationId xmlns:a16="http://schemas.microsoft.com/office/drawing/2014/main" id="{29FA6C1A-80E3-8529-B920-0BCBA1D3D11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08BADB42-BBE8-3BE6-D168-32A81DAE8D8F}"/>
              </a:ext>
            </a:extLst>
          </p:cNvPr>
          <p:cNvSpPr txBox="1"/>
          <p:nvPr/>
        </p:nvSpPr>
        <p:spPr>
          <a:xfrm>
            <a:off x="525717" y="2631671"/>
            <a:ext cx="5188811" cy="3377476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  Have outsourcing as an option for non-core activities </a:t>
            </a:r>
            <a:endParaRPr lang="en-US" dirty="0"/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Invest in activities that differentiate you from the others </a:t>
            </a:r>
            <a:endParaRPr lang="en-US" dirty="0"/>
          </a:p>
          <a:p>
            <a:pPr>
              <a:spcAft>
                <a:spcPts val="600"/>
              </a:spcAft>
            </a:pPr>
            <a:endParaRPr lang="en-US" sz="2400"/>
          </a:p>
        </p:txBody>
      </p:sp>
      <p:pic>
        <p:nvPicPr>
          <p:cNvPr id="5" name="Picture 4" descr="Connection concepts with climbing ropes">
            <a:extLst>
              <a:ext uri="{FF2B5EF4-FFF2-40B4-BE49-F238E27FC236}">
                <a16:creationId xmlns:a16="http://schemas.microsoft.com/office/drawing/2014/main" id="{97BAA0F4-41E9-FFDA-98C3-8767C476909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8942" r="4" b="6618"/>
          <a:stretch/>
        </p:blipFill>
        <p:spPr>
          <a:xfrm>
            <a:off x="6530429" y="120143"/>
            <a:ext cx="5660211" cy="3190432"/>
          </a:xfrm>
          <a:prstGeom prst="rect">
            <a:avLst/>
          </a:prstGeom>
        </p:spPr>
      </p:pic>
      <p:sp>
        <p:nvSpPr>
          <p:cNvPr id="57" name="Freeform: Shape 56">
            <a:extLst>
              <a:ext uri="{FF2B5EF4-FFF2-40B4-BE49-F238E27FC236}">
                <a16:creationId xmlns:a16="http://schemas.microsoft.com/office/drawing/2014/main" id="{79BB5F74-7CFD-0298-3BBD-7807B864F2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753030" y="5516668"/>
            <a:ext cx="2438970" cy="1341332"/>
          </a:xfrm>
          <a:custGeom>
            <a:avLst/>
            <a:gdLst>
              <a:gd name="connsiteX0" fmla="*/ 2025355 w 2438970"/>
              <a:gd name="connsiteY0" fmla="*/ 235 h 1341332"/>
              <a:gd name="connsiteX1" fmla="*/ 2381960 w 2438970"/>
              <a:gd name="connsiteY1" fmla="*/ 44517 h 1341332"/>
              <a:gd name="connsiteX2" fmla="*/ 2438970 w 2438970"/>
              <a:gd name="connsiteY2" fmla="*/ 58872 h 1341332"/>
              <a:gd name="connsiteX3" fmla="*/ 2438970 w 2438970"/>
              <a:gd name="connsiteY3" fmla="*/ 1341332 h 1341332"/>
              <a:gd name="connsiteX4" fmla="*/ 0 w 2438970"/>
              <a:gd name="connsiteY4" fmla="*/ 1341332 h 1341332"/>
              <a:gd name="connsiteX5" fmla="*/ 13333 w 2438970"/>
              <a:gd name="connsiteY5" fmla="*/ 1328018 h 1341332"/>
              <a:gd name="connsiteX6" fmla="*/ 936262 w 2438970"/>
              <a:gd name="connsiteY6" fmla="*/ 459947 h 1341332"/>
              <a:gd name="connsiteX7" fmla="*/ 1554028 w 2438970"/>
              <a:gd name="connsiteY7" fmla="*/ 71153 h 1341332"/>
              <a:gd name="connsiteX8" fmla="*/ 2025355 w 2438970"/>
              <a:gd name="connsiteY8" fmla="*/ 235 h 1341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38970" h="1341332">
                <a:moveTo>
                  <a:pt x="2025355" y="235"/>
                </a:moveTo>
                <a:cubicBezTo>
                  <a:pt x="2143847" y="2306"/>
                  <a:pt x="2262766" y="17993"/>
                  <a:pt x="2381960" y="44517"/>
                </a:cubicBezTo>
                <a:lnTo>
                  <a:pt x="2438970" y="58872"/>
                </a:lnTo>
                <a:lnTo>
                  <a:pt x="2438970" y="1341332"/>
                </a:lnTo>
                <a:lnTo>
                  <a:pt x="0" y="1341332"/>
                </a:lnTo>
                <a:lnTo>
                  <a:pt x="13333" y="1328018"/>
                </a:lnTo>
                <a:cubicBezTo>
                  <a:pt x="324723" y="1028950"/>
                  <a:pt x="645390" y="738459"/>
                  <a:pt x="936262" y="459947"/>
                </a:cubicBezTo>
                <a:cubicBezTo>
                  <a:pt x="1139660" y="265152"/>
                  <a:pt x="1345794" y="140817"/>
                  <a:pt x="1554028" y="71153"/>
                </a:cubicBezTo>
                <a:cubicBezTo>
                  <a:pt x="1710136" y="18918"/>
                  <a:pt x="1867365" y="-2526"/>
                  <a:pt x="2025355" y="235"/>
                </a:cubicBezTo>
                <a:close/>
              </a:path>
            </a:pathLst>
          </a:cu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grpSp>
        <p:nvGrpSpPr>
          <p:cNvPr id="59" name="Group 58">
            <a:extLst>
              <a:ext uri="{FF2B5EF4-FFF2-40B4-BE49-F238E27FC236}">
                <a16:creationId xmlns:a16="http://schemas.microsoft.com/office/drawing/2014/main" id="{CD642A58-A772-156E-EAA4-B357EE461C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776050" y="5204025"/>
            <a:ext cx="886141" cy="802496"/>
            <a:chOff x="10948005" y="3272152"/>
            <a:chExt cx="868640" cy="786648"/>
          </a:xfrm>
          <a:solidFill>
            <a:schemeClr val="accent1"/>
          </a:solidFill>
        </p:grpSpPr>
        <p:sp>
          <p:nvSpPr>
            <p:cNvPr id="60" name="Freeform: Shape 59">
              <a:extLst>
                <a:ext uri="{FF2B5EF4-FFF2-40B4-BE49-F238E27FC236}">
                  <a16:creationId xmlns:a16="http://schemas.microsoft.com/office/drawing/2014/main" id="{3BB7672D-0F89-C64A-532D-384D6FF7DB9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94317" y="3944888"/>
              <a:ext cx="128449" cy="113912"/>
            </a:xfrm>
            <a:custGeom>
              <a:avLst/>
              <a:gdLst>
                <a:gd name="connsiteX0" fmla="*/ 237621 w 453152"/>
                <a:gd name="connsiteY0" fmla="*/ 965 h 401867"/>
                <a:gd name="connsiteX1" fmla="*/ 370246 w 453152"/>
                <a:gd name="connsiteY1" fmla="*/ 23666 h 401867"/>
                <a:gd name="connsiteX2" fmla="*/ 437392 w 453152"/>
                <a:gd name="connsiteY2" fmla="*/ 198545 h 401867"/>
                <a:gd name="connsiteX3" fmla="*/ 67745 w 453152"/>
                <a:gd name="connsiteY3" fmla="*/ 392003 h 401867"/>
                <a:gd name="connsiteX4" fmla="*/ 911 w 453152"/>
                <a:gd name="connsiteY4" fmla="*/ 254095 h 401867"/>
                <a:gd name="connsiteX5" fmla="*/ 115564 w 453152"/>
                <a:gd name="connsiteY5" fmla="*/ 51160 h 401867"/>
                <a:gd name="connsiteX6" fmla="*/ 237621 w 453152"/>
                <a:gd name="connsiteY6" fmla="*/ 965 h 4018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3152" h="401867">
                  <a:moveTo>
                    <a:pt x="237621" y="965"/>
                  </a:moveTo>
                  <a:cubicBezTo>
                    <a:pt x="283632" y="-2971"/>
                    <a:pt x="331405" y="5243"/>
                    <a:pt x="370246" y="23666"/>
                  </a:cubicBezTo>
                  <a:cubicBezTo>
                    <a:pt x="436830" y="55275"/>
                    <a:pt x="477168" y="116810"/>
                    <a:pt x="437392" y="198545"/>
                  </a:cubicBezTo>
                  <a:cubicBezTo>
                    <a:pt x="391568" y="292624"/>
                    <a:pt x="176850" y="441630"/>
                    <a:pt x="67745" y="392003"/>
                  </a:cubicBezTo>
                  <a:cubicBezTo>
                    <a:pt x="18056" y="369372"/>
                    <a:pt x="-5012" y="308398"/>
                    <a:pt x="911" y="254095"/>
                  </a:cubicBezTo>
                  <a:cubicBezTo>
                    <a:pt x="9203" y="178033"/>
                    <a:pt x="61012" y="103094"/>
                    <a:pt x="115564" y="51160"/>
                  </a:cubicBezTo>
                  <a:cubicBezTo>
                    <a:pt x="147361" y="20985"/>
                    <a:pt x="191610" y="4900"/>
                    <a:pt x="237621" y="96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61" name="Freeform: Shape 60">
              <a:extLst>
                <a:ext uri="{FF2B5EF4-FFF2-40B4-BE49-F238E27FC236}">
                  <a16:creationId xmlns:a16="http://schemas.microsoft.com/office/drawing/2014/main" id="{4FD145CF-2D61-76DC-A39C-02A0570240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53045" y="3808430"/>
              <a:ext cx="144912" cy="193414"/>
            </a:xfrm>
            <a:custGeom>
              <a:avLst/>
              <a:gdLst>
                <a:gd name="connsiteX0" fmla="*/ 390625 w 511232"/>
                <a:gd name="connsiteY0" fmla="*/ 1621 h 682341"/>
                <a:gd name="connsiteX1" fmla="*/ 508142 w 511232"/>
                <a:gd name="connsiteY1" fmla="*/ 64038 h 682341"/>
                <a:gd name="connsiteX2" fmla="*/ 508453 w 511232"/>
                <a:gd name="connsiteY2" fmla="*/ 121832 h 682341"/>
                <a:gd name="connsiteX3" fmla="*/ 316492 w 511232"/>
                <a:gd name="connsiteY3" fmla="*/ 567602 h 682341"/>
                <a:gd name="connsiteX4" fmla="*/ 80265 w 511232"/>
                <a:gd name="connsiteY4" fmla="*/ 640359 h 682341"/>
                <a:gd name="connsiteX5" fmla="*/ 13306 w 511232"/>
                <a:gd name="connsiteY5" fmla="*/ 274828 h 682341"/>
                <a:gd name="connsiteX6" fmla="*/ 140989 w 511232"/>
                <a:gd name="connsiteY6" fmla="*/ 107181 h 682341"/>
                <a:gd name="connsiteX7" fmla="*/ 390625 w 511232"/>
                <a:gd name="connsiteY7" fmla="*/ 1621 h 682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11232" h="682341">
                  <a:moveTo>
                    <a:pt x="390625" y="1621"/>
                  </a:moveTo>
                  <a:cubicBezTo>
                    <a:pt x="446543" y="-5212"/>
                    <a:pt x="493343" y="8441"/>
                    <a:pt x="508142" y="64038"/>
                  </a:cubicBezTo>
                  <a:cubicBezTo>
                    <a:pt x="513192" y="82866"/>
                    <a:pt x="511134" y="102754"/>
                    <a:pt x="508453" y="121832"/>
                  </a:cubicBezTo>
                  <a:cubicBezTo>
                    <a:pt x="485324" y="287796"/>
                    <a:pt x="417242" y="443971"/>
                    <a:pt x="316492" y="567602"/>
                  </a:cubicBezTo>
                  <a:cubicBezTo>
                    <a:pt x="253024" y="645534"/>
                    <a:pt x="165055" y="737743"/>
                    <a:pt x="80265" y="640359"/>
                  </a:cubicBezTo>
                  <a:cubicBezTo>
                    <a:pt x="5014" y="553948"/>
                    <a:pt x="-17368" y="383621"/>
                    <a:pt x="13306" y="274828"/>
                  </a:cubicBezTo>
                  <a:cubicBezTo>
                    <a:pt x="33443" y="203318"/>
                    <a:pt x="83382" y="146521"/>
                    <a:pt x="140989" y="107181"/>
                  </a:cubicBezTo>
                  <a:cubicBezTo>
                    <a:pt x="178904" y="81308"/>
                    <a:pt x="297428" y="13010"/>
                    <a:pt x="390625" y="162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62" name="Freeform: Shape 61">
              <a:extLst>
                <a:ext uri="{FF2B5EF4-FFF2-40B4-BE49-F238E27FC236}">
                  <a16:creationId xmlns:a16="http://schemas.microsoft.com/office/drawing/2014/main" id="{7958F149-B48B-9E48-5236-F30D80D90D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84524" y="3907536"/>
              <a:ext cx="132121" cy="93006"/>
            </a:xfrm>
            <a:custGeom>
              <a:avLst/>
              <a:gdLst>
                <a:gd name="connsiteX0" fmla="*/ 252822 w 466107"/>
                <a:gd name="connsiteY0" fmla="*/ 1539 h 328114"/>
                <a:gd name="connsiteX1" fmla="*/ 451641 w 466107"/>
                <a:gd name="connsiteY1" fmla="*/ 122177 h 328114"/>
                <a:gd name="connsiteX2" fmla="*/ 391790 w 466107"/>
                <a:gd name="connsiteY2" fmla="*/ 297430 h 328114"/>
                <a:gd name="connsiteX3" fmla="*/ 8614 w 466107"/>
                <a:gd name="connsiteY3" fmla="*/ 243252 h 328114"/>
                <a:gd name="connsiteX4" fmla="*/ 45897 w 466107"/>
                <a:gd name="connsiteY4" fmla="*/ 97302 h 328114"/>
                <a:gd name="connsiteX5" fmla="*/ 252822 w 466107"/>
                <a:gd name="connsiteY5" fmla="*/ 1539 h 328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66107" h="328114">
                  <a:moveTo>
                    <a:pt x="252822" y="1539"/>
                  </a:moveTo>
                  <a:cubicBezTo>
                    <a:pt x="335429" y="-10494"/>
                    <a:pt x="418848" y="49794"/>
                    <a:pt x="451641" y="122177"/>
                  </a:cubicBezTo>
                  <a:cubicBezTo>
                    <a:pt x="479697" y="184273"/>
                    <a:pt x="470594" y="255285"/>
                    <a:pt x="391790" y="297430"/>
                  </a:cubicBezTo>
                  <a:cubicBezTo>
                    <a:pt x="301077" y="345935"/>
                    <a:pt x="55935" y="343254"/>
                    <a:pt x="8614" y="243252"/>
                  </a:cubicBezTo>
                  <a:cubicBezTo>
                    <a:pt x="-12895" y="197678"/>
                    <a:pt x="8240" y="136766"/>
                    <a:pt x="45897" y="97302"/>
                  </a:cubicBezTo>
                  <a:cubicBezTo>
                    <a:pt x="98704" y="42064"/>
                    <a:pt x="181872" y="11950"/>
                    <a:pt x="252822" y="153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63" name="Graphic 12">
              <a:extLst>
                <a:ext uri="{FF2B5EF4-FFF2-40B4-BE49-F238E27FC236}">
                  <a16:creationId xmlns:a16="http://schemas.microsoft.com/office/drawing/2014/main" id="{60FC4E9A-BC53-297E-1846-B070A84706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42141" y="3272152"/>
              <a:ext cx="180625" cy="158824"/>
            </a:xfrm>
            <a:custGeom>
              <a:avLst/>
              <a:gdLst>
                <a:gd name="connsiteX0" fmla="*/ 63289 w 3341477"/>
                <a:gd name="connsiteY0" fmla="*/ 1933384 h 2938167"/>
                <a:gd name="connsiteX1" fmla="*/ 263314 w 3341477"/>
                <a:gd name="connsiteY1" fmla="*/ 514159 h 2938167"/>
                <a:gd name="connsiteX2" fmla="*/ 1098276 w 3341477"/>
                <a:gd name="connsiteY2" fmla="*/ 952 h 2938167"/>
                <a:gd name="connsiteX3" fmla="*/ 2654089 w 3341477"/>
                <a:gd name="connsiteY3" fmla="*/ 371284 h 2938167"/>
                <a:gd name="connsiteX4" fmla="*/ 3219398 w 3341477"/>
                <a:gd name="connsiteY4" fmla="*/ 2080926 h 2938167"/>
                <a:gd name="connsiteX5" fmla="*/ 2044489 w 3341477"/>
                <a:gd name="connsiteY5" fmla="*/ 2933509 h 2938167"/>
                <a:gd name="connsiteX6" fmla="*/ 453814 w 3341477"/>
                <a:gd name="connsiteY6" fmla="*/ 2495359 h 2938167"/>
                <a:gd name="connsiteX7" fmla="*/ 63289 w 3341477"/>
                <a:gd name="connsiteY7" fmla="*/ 1933384 h 29381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41477" h="2938167">
                  <a:moveTo>
                    <a:pt x="63289" y="1933384"/>
                  </a:moveTo>
                  <a:cubicBezTo>
                    <a:pt x="56717" y="1895856"/>
                    <a:pt x="-165311" y="914209"/>
                    <a:pt x="263314" y="514159"/>
                  </a:cubicBezTo>
                  <a:cubicBezTo>
                    <a:pt x="691939" y="114109"/>
                    <a:pt x="609262" y="11620"/>
                    <a:pt x="1098276" y="952"/>
                  </a:cubicBezTo>
                  <a:cubicBezTo>
                    <a:pt x="1587289" y="-9716"/>
                    <a:pt x="2320714" y="66484"/>
                    <a:pt x="2654089" y="371284"/>
                  </a:cubicBezTo>
                  <a:cubicBezTo>
                    <a:pt x="2987464" y="676084"/>
                    <a:pt x="3603732" y="1514094"/>
                    <a:pt x="3219398" y="2080926"/>
                  </a:cubicBezTo>
                  <a:cubicBezTo>
                    <a:pt x="2835064" y="2647759"/>
                    <a:pt x="2558839" y="2895409"/>
                    <a:pt x="2044489" y="2933509"/>
                  </a:cubicBezTo>
                  <a:cubicBezTo>
                    <a:pt x="1530139" y="2971609"/>
                    <a:pt x="701464" y="2771584"/>
                    <a:pt x="453814" y="2495359"/>
                  </a:cubicBezTo>
                  <a:cubicBezTo>
                    <a:pt x="206164" y="2219134"/>
                    <a:pt x="101389" y="2152459"/>
                    <a:pt x="63289" y="19333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4" name="Graphic 15">
              <a:extLst>
                <a:ext uri="{FF2B5EF4-FFF2-40B4-BE49-F238E27FC236}">
                  <a16:creationId xmlns:a16="http://schemas.microsoft.com/office/drawing/2014/main" id="{FD7548A2-A9DA-08B1-217A-43F170FE05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02136" y="3379098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5" name="Graphic 15">
              <a:extLst>
                <a:ext uri="{FF2B5EF4-FFF2-40B4-BE49-F238E27FC236}">
                  <a16:creationId xmlns:a16="http://schemas.microsoft.com/office/drawing/2014/main" id="{E13F3673-BA22-361F-E649-8C95B092414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8005" y="3504095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6" name="Freeform: Shape 65">
              <a:extLst>
                <a:ext uri="{FF2B5EF4-FFF2-40B4-BE49-F238E27FC236}">
                  <a16:creationId xmlns:a16="http://schemas.microsoft.com/office/drawing/2014/main" id="{0D3F8685-9AA4-4EBE-C7EF-0D5834A042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43727" y="3666564"/>
              <a:ext cx="173527" cy="138496"/>
            </a:xfrm>
            <a:custGeom>
              <a:avLst/>
              <a:gdLst>
                <a:gd name="connsiteX0" fmla="*/ 237392 w 789043"/>
                <a:gd name="connsiteY0" fmla="*/ 81 h 629754"/>
                <a:gd name="connsiteX1" fmla="*/ 758692 w 789043"/>
                <a:gd name="connsiteY1" fmla="*/ 233550 h 629754"/>
                <a:gd name="connsiteX2" fmla="*/ 650647 w 789043"/>
                <a:gd name="connsiteY2" fmla="*/ 335111 h 629754"/>
                <a:gd name="connsiteX3" fmla="*/ 315041 w 789043"/>
                <a:gd name="connsiteY3" fmla="*/ 584992 h 629754"/>
                <a:gd name="connsiteX4" fmla="*/ 192159 w 789043"/>
                <a:gd name="connsiteY4" fmla="*/ 625953 h 629754"/>
                <a:gd name="connsiteX5" fmla="*/ 124264 w 789043"/>
                <a:gd name="connsiteY5" fmla="*/ 552260 h 629754"/>
                <a:gd name="connsiteX6" fmla="*/ 1631 w 789043"/>
                <a:gd name="connsiteY6" fmla="*/ 133735 h 629754"/>
                <a:gd name="connsiteX7" fmla="*/ 35422 w 789043"/>
                <a:gd name="connsiteY7" fmla="*/ 14157 h 629754"/>
                <a:gd name="connsiteX8" fmla="*/ 113728 w 789043"/>
                <a:gd name="connsiteY8" fmla="*/ 378 h 629754"/>
                <a:gd name="connsiteX9" fmla="*/ 237392 w 789043"/>
                <a:gd name="connsiteY9" fmla="*/ 81 h 629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89043" h="629754">
                  <a:moveTo>
                    <a:pt x="237392" y="81"/>
                  </a:moveTo>
                  <a:cubicBezTo>
                    <a:pt x="474795" y="-992"/>
                    <a:pt x="907215" y="10463"/>
                    <a:pt x="758692" y="233550"/>
                  </a:cubicBezTo>
                  <a:cubicBezTo>
                    <a:pt x="731135" y="274948"/>
                    <a:pt x="690486" y="305435"/>
                    <a:pt x="650647" y="335111"/>
                  </a:cubicBezTo>
                  <a:cubicBezTo>
                    <a:pt x="538737" y="418405"/>
                    <a:pt x="426889" y="501698"/>
                    <a:pt x="315041" y="584992"/>
                  </a:cubicBezTo>
                  <a:cubicBezTo>
                    <a:pt x="278943" y="611863"/>
                    <a:pt x="234865" y="640167"/>
                    <a:pt x="192159" y="625953"/>
                  </a:cubicBezTo>
                  <a:cubicBezTo>
                    <a:pt x="159614" y="615105"/>
                    <a:pt x="139851" y="582810"/>
                    <a:pt x="124264" y="552260"/>
                  </a:cubicBezTo>
                  <a:cubicBezTo>
                    <a:pt x="57742" y="422021"/>
                    <a:pt x="15908" y="279250"/>
                    <a:pt x="1631" y="133735"/>
                  </a:cubicBezTo>
                  <a:cubicBezTo>
                    <a:pt x="-2671" y="90343"/>
                    <a:pt x="-676" y="38596"/>
                    <a:pt x="35422" y="14157"/>
                  </a:cubicBezTo>
                  <a:cubicBezTo>
                    <a:pt x="57804" y="-931"/>
                    <a:pt x="86795" y="-557"/>
                    <a:pt x="113728" y="378"/>
                  </a:cubicBezTo>
                  <a:cubicBezTo>
                    <a:pt x="138207" y="1243"/>
                    <a:pt x="182606" y="328"/>
                    <a:pt x="237392" y="8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A6B05716-CC9D-49D7-A4CB-635FD0A6AF55}"/>
              </a:ext>
            </a:extLst>
          </p:cNvPr>
          <p:cNvSpPr txBox="1"/>
          <p:nvPr/>
        </p:nvSpPr>
        <p:spPr>
          <a:xfrm>
            <a:off x="6932301" y="2871732"/>
            <a:ext cx="4415674" cy="43088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100"/>
              <a:t>Image Source: Microsoft 365 built-in stock image</a:t>
            </a:r>
            <a:endParaRPr lang="en-US" sz="1100" dirty="0"/>
          </a:p>
          <a:p>
            <a:pPr algn="l"/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55376747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2F9C493A-9F03-49B4-B3FB-19CE5AC115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398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90A46C7D-C1BB-49B8-8D37-39742820E9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15182" y="-615181"/>
            <a:ext cx="1085312" cy="2315675"/>
          </a:xfrm>
          <a:custGeom>
            <a:avLst/>
            <a:gdLst>
              <a:gd name="connsiteX0" fmla="*/ 0 w 1085312"/>
              <a:gd name="connsiteY0" fmla="*/ 2315675 h 2315675"/>
              <a:gd name="connsiteX1" fmla="*/ 0 w 1085312"/>
              <a:gd name="connsiteY1" fmla="*/ 0 h 2315675"/>
              <a:gd name="connsiteX2" fmla="*/ 53089 w 1085312"/>
              <a:gd name="connsiteY2" fmla="*/ 4542 h 2315675"/>
              <a:gd name="connsiteX3" fmla="*/ 790077 w 1085312"/>
              <a:gd name="connsiteY3" fmla="*/ 872756 h 2315675"/>
              <a:gd name="connsiteX4" fmla="*/ 1085252 w 1085312"/>
              <a:gd name="connsiteY4" fmla="*/ 1943649 h 2315675"/>
              <a:gd name="connsiteX5" fmla="*/ 1064832 w 1085312"/>
              <a:gd name="connsiteY5" fmla="*/ 2198094 h 2315675"/>
              <a:gd name="connsiteX6" fmla="*/ 1043734 w 1085312"/>
              <a:gd name="connsiteY6" fmla="*/ 2315675 h 2315675"/>
              <a:gd name="connsiteX7" fmla="*/ 0 w 1085312"/>
              <a:gd name="connsiteY7" fmla="*/ 2315675 h 2315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85312" h="2315675">
                <a:moveTo>
                  <a:pt x="0" y="2315675"/>
                </a:moveTo>
                <a:lnTo>
                  <a:pt x="0" y="0"/>
                </a:lnTo>
                <a:lnTo>
                  <a:pt x="53089" y="4542"/>
                </a:lnTo>
                <a:cubicBezTo>
                  <a:pt x="405263" y="73503"/>
                  <a:pt x="612623" y="486635"/>
                  <a:pt x="790077" y="872756"/>
                </a:cubicBezTo>
                <a:cubicBezTo>
                  <a:pt x="937425" y="1193596"/>
                  <a:pt x="1088787" y="1533232"/>
                  <a:pt x="1085252" y="1943649"/>
                </a:cubicBezTo>
                <a:cubicBezTo>
                  <a:pt x="1084528" y="2029058"/>
                  <a:pt x="1077341" y="2113833"/>
                  <a:pt x="1064832" y="2198094"/>
                </a:cubicBezTo>
                <a:lnTo>
                  <a:pt x="1043734" y="2315675"/>
                </a:lnTo>
                <a:lnTo>
                  <a:pt x="0" y="2315675"/>
                </a:lnTo>
                <a:close/>
              </a:path>
            </a:pathLst>
          </a:custGeom>
          <a:solidFill>
            <a:schemeClr val="accent5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2956AA5-BC5A-3520-8C78-EEFBA2D6B4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5717" y="787068"/>
            <a:ext cx="7602283" cy="1455091"/>
          </a:xfrm>
        </p:spPr>
        <p:txBody>
          <a:bodyPr>
            <a:normAutofit/>
          </a:bodyPr>
          <a:lstStyle/>
          <a:p>
            <a:r>
              <a:rPr lang="en-US" dirty="0"/>
              <a:t>Benefits of Internal Scanning </a:t>
            </a:r>
          </a:p>
        </p:txBody>
      </p:sp>
      <p:grpSp>
        <p:nvGrpSpPr>
          <p:cNvPr id="12" name="Graphic 78">
            <a:extLst>
              <a:ext uri="{FF2B5EF4-FFF2-40B4-BE49-F238E27FC236}">
                <a16:creationId xmlns:a16="http://schemas.microsoft.com/office/drawing/2014/main" id="{61BBAB6F-65E6-4E2B-B363-6AB27C84E0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25717" y="2585111"/>
            <a:ext cx="972241" cy="45718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13" name="Graphic 78">
              <a:extLst>
                <a:ext uri="{FF2B5EF4-FFF2-40B4-BE49-F238E27FC236}">
                  <a16:creationId xmlns:a16="http://schemas.microsoft.com/office/drawing/2014/main" id="{6DA3BBB2-E620-4C13-98C9-FE1EF7D2ED1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4" name="Graphic 78">
              <a:extLst>
                <a:ext uri="{FF2B5EF4-FFF2-40B4-BE49-F238E27FC236}">
                  <a16:creationId xmlns:a16="http://schemas.microsoft.com/office/drawing/2014/main" id="{ADC9AB5D-88A1-4FA9-B467-E8EF8FFE5B5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5" name="Graphic 78">
                <a:extLst>
                  <a:ext uri="{FF2B5EF4-FFF2-40B4-BE49-F238E27FC236}">
                    <a16:creationId xmlns:a16="http://schemas.microsoft.com/office/drawing/2014/main" id="{0867B8E5-4535-4743-8235-6612FEA410C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6" name="Graphic 78">
                <a:extLst>
                  <a:ext uri="{FF2B5EF4-FFF2-40B4-BE49-F238E27FC236}">
                    <a16:creationId xmlns:a16="http://schemas.microsoft.com/office/drawing/2014/main" id="{BE48FEA7-5915-4751-8090-63F3094324A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" name="Graphic 78">
                <a:extLst>
                  <a:ext uri="{FF2B5EF4-FFF2-40B4-BE49-F238E27FC236}">
                    <a16:creationId xmlns:a16="http://schemas.microsoft.com/office/drawing/2014/main" id="{32B378CE-44FD-4120-B9ED-7828D4EE9AE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Graphic 78">
                <a:extLst>
                  <a:ext uri="{FF2B5EF4-FFF2-40B4-BE49-F238E27FC236}">
                    <a16:creationId xmlns:a16="http://schemas.microsoft.com/office/drawing/2014/main" id="{40FA43D3-D34B-4BC7-80D0-F3E75A222AC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21" name="Content Placeholder 2">
            <a:extLst>
              <a:ext uri="{FF2B5EF4-FFF2-40B4-BE49-F238E27FC236}">
                <a16:creationId xmlns:a16="http://schemas.microsoft.com/office/drawing/2014/main" id="{6C2F9AE5-EEB9-13D4-A343-294A32D160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5717" y="2796427"/>
            <a:ext cx="7602283" cy="3274503"/>
          </a:xfrm>
        </p:spPr>
        <p:txBody>
          <a:bodyPr vert="horz" lIns="91440" tIns="45720" rIns="91440" bIns="45720" rtlCol="0">
            <a:normAutofit/>
          </a:bodyPr>
          <a:lstStyle/>
          <a:p>
            <a:pPr marL="342900" indent="-342900">
              <a:buChar char="•"/>
            </a:pPr>
            <a:r>
              <a:rPr lang="en-US"/>
              <a:t>It offers a comprehensive view of the business and how all parts work together for the overall success of the firm </a:t>
            </a:r>
          </a:p>
          <a:p>
            <a:pPr marL="342900" indent="-342900">
              <a:buChar char="•"/>
            </a:pPr>
            <a:r>
              <a:rPr lang="en-US"/>
              <a:t>It prepares and allow a firm to build resilience as it adapts to internal and external changes </a:t>
            </a:r>
          </a:p>
          <a:p>
            <a:pPr marL="342900" indent="-342900">
              <a:buChar char="•"/>
            </a:pPr>
            <a:r>
              <a:rPr lang="en-US"/>
              <a:t>It helps the firm to identify areas of innovation that can drive value creation </a:t>
            </a:r>
          </a:p>
          <a:p>
            <a:pPr marL="342900" indent="-342900">
              <a:buChar char="•"/>
            </a:pPr>
            <a:r>
              <a:rPr lang="en-US"/>
              <a:t>Improves profitability by pointing out areas where a firm can cut costs</a:t>
            </a:r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D5B4F0F5-BE58-4EC0-B650-A71A07437C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753030" y="5516668"/>
            <a:ext cx="2438970" cy="1341332"/>
          </a:xfrm>
          <a:custGeom>
            <a:avLst/>
            <a:gdLst>
              <a:gd name="connsiteX0" fmla="*/ 2025355 w 2438970"/>
              <a:gd name="connsiteY0" fmla="*/ 235 h 1341332"/>
              <a:gd name="connsiteX1" fmla="*/ 2381960 w 2438970"/>
              <a:gd name="connsiteY1" fmla="*/ 44517 h 1341332"/>
              <a:gd name="connsiteX2" fmla="*/ 2438970 w 2438970"/>
              <a:gd name="connsiteY2" fmla="*/ 58872 h 1341332"/>
              <a:gd name="connsiteX3" fmla="*/ 2438970 w 2438970"/>
              <a:gd name="connsiteY3" fmla="*/ 1341332 h 1341332"/>
              <a:gd name="connsiteX4" fmla="*/ 0 w 2438970"/>
              <a:gd name="connsiteY4" fmla="*/ 1341332 h 1341332"/>
              <a:gd name="connsiteX5" fmla="*/ 13333 w 2438970"/>
              <a:gd name="connsiteY5" fmla="*/ 1328018 h 1341332"/>
              <a:gd name="connsiteX6" fmla="*/ 936262 w 2438970"/>
              <a:gd name="connsiteY6" fmla="*/ 459947 h 1341332"/>
              <a:gd name="connsiteX7" fmla="*/ 1554028 w 2438970"/>
              <a:gd name="connsiteY7" fmla="*/ 71153 h 1341332"/>
              <a:gd name="connsiteX8" fmla="*/ 2025355 w 2438970"/>
              <a:gd name="connsiteY8" fmla="*/ 235 h 1341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38970" h="1341332">
                <a:moveTo>
                  <a:pt x="2025355" y="235"/>
                </a:moveTo>
                <a:cubicBezTo>
                  <a:pt x="2143847" y="2306"/>
                  <a:pt x="2262766" y="17993"/>
                  <a:pt x="2381960" y="44517"/>
                </a:cubicBezTo>
                <a:lnTo>
                  <a:pt x="2438970" y="58872"/>
                </a:lnTo>
                <a:lnTo>
                  <a:pt x="2438970" y="1341332"/>
                </a:lnTo>
                <a:lnTo>
                  <a:pt x="0" y="1341332"/>
                </a:lnTo>
                <a:lnTo>
                  <a:pt x="13333" y="1328018"/>
                </a:lnTo>
                <a:cubicBezTo>
                  <a:pt x="324723" y="1028950"/>
                  <a:pt x="645390" y="738459"/>
                  <a:pt x="936262" y="459947"/>
                </a:cubicBezTo>
                <a:cubicBezTo>
                  <a:pt x="1139660" y="265152"/>
                  <a:pt x="1345794" y="140817"/>
                  <a:pt x="1554028" y="71153"/>
                </a:cubicBezTo>
                <a:cubicBezTo>
                  <a:pt x="1710136" y="18918"/>
                  <a:pt x="1867365" y="-2526"/>
                  <a:pt x="2025355" y="235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E700C1F5-B637-45FE-96CC-270D263A59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776050" y="5204025"/>
            <a:ext cx="886141" cy="802496"/>
            <a:chOff x="10948005" y="3272152"/>
            <a:chExt cx="868640" cy="786648"/>
          </a:xfrm>
          <a:solidFill>
            <a:schemeClr val="accent1"/>
          </a:solidFill>
        </p:grpSpPr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83DA22C9-3830-4323-9087-6D7C1E6AA3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94317" y="3944888"/>
              <a:ext cx="128449" cy="113912"/>
            </a:xfrm>
            <a:custGeom>
              <a:avLst/>
              <a:gdLst>
                <a:gd name="connsiteX0" fmla="*/ 237621 w 453152"/>
                <a:gd name="connsiteY0" fmla="*/ 965 h 401867"/>
                <a:gd name="connsiteX1" fmla="*/ 370246 w 453152"/>
                <a:gd name="connsiteY1" fmla="*/ 23666 h 401867"/>
                <a:gd name="connsiteX2" fmla="*/ 437392 w 453152"/>
                <a:gd name="connsiteY2" fmla="*/ 198545 h 401867"/>
                <a:gd name="connsiteX3" fmla="*/ 67745 w 453152"/>
                <a:gd name="connsiteY3" fmla="*/ 392003 h 401867"/>
                <a:gd name="connsiteX4" fmla="*/ 911 w 453152"/>
                <a:gd name="connsiteY4" fmla="*/ 254095 h 401867"/>
                <a:gd name="connsiteX5" fmla="*/ 115564 w 453152"/>
                <a:gd name="connsiteY5" fmla="*/ 51160 h 401867"/>
                <a:gd name="connsiteX6" fmla="*/ 237621 w 453152"/>
                <a:gd name="connsiteY6" fmla="*/ 965 h 4018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3152" h="401867">
                  <a:moveTo>
                    <a:pt x="237621" y="965"/>
                  </a:moveTo>
                  <a:cubicBezTo>
                    <a:pt x="283632" y="-2971"/>
                    <a:pt x="331405" y="5243"/>
                    <a:pt x="370246" y="23666"/>
                  </a:cubicBezTo>
                  <a:cubicBezTo>
                    <a:pt x="436830" y="55275"/>
                    <a:pt x="477168" y="116810"/>
                    <a:pt x="437392" y="198545"/>
                  </a:cubicBezTo>
                  <a:cubicBezTo>
                    <a:pt x="391568" y="292624"/>
                    <a:pt x="176850" y="441630"/>
                    <a:pt x="67745" y="392003"/>
                  </a:cubicBezTo>
                  <a:cubicBezTo>
                    <a:pt x="18056" y="369372"/>
                    <a:pt x="-5012" y="308398"/>
                    <a:pt x="911" y="254095"/>
                  </a:cubicBezTo>
                  <a:cubicBezTo>
                    <a:pt x="9203" y="178033"/>
                    <a:pt x="61012" y="103094"/>
                    <a:pt x="115564" y="51160"/>
                  </a:cubicBezTo>
                  <a:cubicBezTo>
                    <a:pt x="147361" y="20985"/>
                    <a:pt x="191610" y="4900"/>
                    <a:pt x="237621" y="96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A5AC4DA9-FD16-4055-8D2D-95D615C03C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53045" y="3808430"/>
              <a:ext cx="144912" cy="193414"/>
            </a:xfrm>
            <a:custGeom>
              <a:avLst/>
              <a:gdLst>
                <a:gd name="connsiteX0" fmla="*/ 390625 w 511232"/>
                <a:gd name="connsiteY0" fmla="*/ 1621 h 682341"/>
                <a:gd name="connsiteX1" fmla="*/ 508142 w 511232"/>
                <a:gd name="connsiteY1" fmla="*/ 64038 h 682341"/>
                <a:gd name="connsiteX2" fmla="*/ 508453 w 511232"/>
                <a:gd name="connsiteY2" fmla="*/ 121832 h 682341"/>
                <a:gd name="connsiteX3" fmla="*/ 316492 w 511232"/>
                <a:gd name="connsiteY3" fmla="*/ 567602 h 682341"/>
                <a:gd name="connsiteX4" fmla="*/ 80265 w 511232"/>
                <a:gd name="connsiteY4" fmla="*/ 640359 h 682341"/>
                <a:gd name="connsiteX5" fmla="*/ 13306 w 511232"/>
                <a:gd name="connsiteY5" fmla="*/ 274828 h 682341"/>
                <a:gd name="connsiteX6" fmla="*/ 140989 w 511232"/>
                <a:gd name="connsiteY6" fmla="*/ 107181 h 682341"/>
                <a:gd name="connsiteX7" fmla="*/ 390625 w 511232"/>
                <a:gd name="connsiteY7" fmla="*/ 1621 h 682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11232" h="682341">
                  <a:moveTo>
                    <a:pt x="390625" y="1621"/>
                  </a:moveTo>
                  <a:cubicBezTo>
                    <a:pt x="446543" y="-5212"/>
                    <a:pt x="493343" y="8441"/>
                    <a:pt x="508142" y="64038"/>
                  </a:cubicBezTo>
                  <a:cubicBezTo>
                    <a:pt x="513192" y="82866"/>
                    <a:pt x="511134" y="102754"/>
                    <a:pt x="508453" y="121832"/>
                  </a:cubicBezTo>
                  <a:cubicBezTo>
                    <a:pt x="485324" y="287796"/>
                    <a:pt x="417242" y="443971"/>
                    <a:pt x="316492" y="567602"/>
                  </a:cubicBezTo>
                  <a:cubicBezTo>
                    <a:pt x="253024" y="645534"/>
                    <a:pt x="165055" y="737743"/>
                    <a:pt x="80265" y="640359"/>
                  </a:cubicBezTo>
                  <a:cubicBezTo>
                    <a:pt x="5014" y="553948"/>
                    <a:pt x="-17368" y="383621"/>
                    <a:pt x="13306" y="274828"/>
                  </a:cubicBezTo>
                  <a:cubicBezTo>
                    <a:pt x="33443" y="203318"/>
                    <a:pt x="83382" y="146521"/>
                    <a:pt x="140989" y="107181"/>
                  </a:cubicBezTo>
                  <a:cubicBezTo>
                    <a:pt x="178904" y="81308"/>
                    <a:pt x="297428" y="13010"/>
                    <a:pt x="390625" y="162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8BA7D58E-9AB5-4B54-A635-2E86BEC786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84524" y="3907536"/>
              <a:ext cx="132121" cy="93006"/>
            </a:xfrm>
            <a:custGeom>
              <a:avLst/>
              <a:gdLst>
                <a:gd name="connsiteX0" fmla="*/ 252822 w 466107"/>
                <a:gd name="connsiteY0" fmla="*/ 1539 h 328114"/>
                <a:gd name="connsiteX1" fmla="*/ 451641 w 466107"/>
                <a:gd name="connsiteY1" fmla="*/ 122177 h 328114"/>
                <a:gd name="connsiteX2" fmla="*/ 391790 w 466107"/>
                <a:gd name="connsiteY2" fmla="*/ 297430 h 328114"/>
                <a:gd name="connsiteX3" fmla="*/ 8614 w 466107"/>
                <a:gd name="connsiteY3" fmla="*/ 243252 h 328114"/>
                <a:gd name="connsiteX4" fmla="*/ 45897 w 466107"/>
                <a:gd name="connsiteY4" fmla="*/ 97302 h 328114"/>
                <a:gd name="connsiteX5" fmla="*/ 252822 w 466107"/>
                <a:gd name="connsiteY5" fmla="*/ 1539 h 328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66107" h="328114">
                  <a:moveTo>
                    <a:pt x="252822" y="1539"/>
                  </a:moveTo>
                  <a:cubicBezTo>
                    <a:pt x="335429" y="-10494"/>
                    <a:pt x="418848" y="49794"/>
                    <a:pt x="451641" y="122177"/>
                  </a:cubicBezTo>
                  <a:cubicBezTo>
                    <a:pt x="479697" y="184273"/>
                    <a:pt x="470594" y="255285"/>
                    <a:pt x="391790" y="297430"/>
                  </a:cubicBezTo>
                  <a:cubicBezTo>
                    <a:pt x="301077" y="345935"/>
                    <a:pt x="55935" y="343254"/>
                    <a:pt x="8614" y="243252"/>
                  </a:cubicBezTo>
                  <a:cubicBezTo>
                    <a:pt x="-12895" y="197678"/>
                    <a:pt x="8240" y="136766"/>
                    <a:pt x="45897" y="97302"/>
                  </a:cubicBezTo>
                  <a:cubicBezTo>
                    <a:pt x="98704" y="42064"/>
                    <a:pt x="181872" y="11950"/>
                    <a:pt x="252822" y="153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6" name="Graphic 12">
              <a:extLst>
                <a:ext uri="{FF2B5EF4-FFF2-40B4-BE49-F238E27FC236}">
                  <a16:creationId xmlns:a16="http://schemas.microsoft.com/office/drawing/2014/main" id="{B7D72779-BBD2-4D64-B6B1-E052E227EB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42141" y="3272152"/>
              <a:ext cx="180625" cy="158824"/>
            </a:xfrm>
            <a:custGeom>
              <a:avLst/>
              <a:gdLst>
                <a:gd name="connsiteX0" fmla="*/ 63289 w 3341477"/>
                <a:gd name="connsiteY0" fmla="*/ 1933384 h 2938167"/>
                <a:gd name="connsiteX1" fmla="*/ 263314 w 3341477"/>
                <a:gd name="connsiteY1" fmla="*/ 514159 h 2938167"/>
                <a:gd name="connsiteX2" fmla="*/ 1098276 w 3341477"/>
                <a:gd name="connsiteY2" fmla="*/ 952 h 2938167"/>
                <a:gd name="connsiteX3" fmla="*/ 2654089 w 3341477"/>
                <a:gd name="connsiteY3" fmla="*/ 371284 h 2938167"/>
                <a:gd name="connsiteX4" fmla="*/ 3219398 w 3341477"/>
                <a:gd name="connsiteY4" fmla="*/ 2080926 h 2938167"/>
                <a:gd name="connsiteX5" fmla="*/ 2044489 w 3341477"/>
                <a:gd name="connsiteY5" fmla="*/ 2933509 h 2938167"/>
                <a:gd name="connsiteX6" fmla="*/ 453814 w 3341477"/>
                <a:gd name="connsiteY6" fmla="*/ 2495359 h 2938167"/>
                <a:gd name="connsiteX7" fmla="*/ 63289 w 3341477"/>
                <a:gd name="connsiteY7" fmla="*/ 1933384 h 29381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41477" h="2938167">
                  <a:moveTo>
                    <a:pt x="63289" y="1933384"/>
                  </a:moveTo>
                  <a:cubicBezTo>
                    <a:pt x="56717" y="1895856"/>
                    <a:pt x="-165311" y="914209"/>
                    <a:pt x="263314" y="514159"/>
                  </a:cubicBezTo>
                  <a:cubicBezTo>
                    <a:pt x="691939" y="114109"/>
                    <a:pt x="609262" y="11620"/>
                    <a:pt x="1098276" y="952"/>
                  </a:cubicBezTo>
                  <a:cubicBezTo>
                    <a:pt x="1587289" y="-9716"/>
                    <a:pt x="2320714" y="66484"/>
                    <a:pt x="2654089" y="371284"/>
                  </a:cubicBezTo>
                  <a:cubicBezTo>
                    <a:pt x="2987464" y="676084"/>
                    <a:pt x="3603732" y="1514094"/>
                    <a:pt x="3219398" y="2080926"/>
                  </a:cubicBezTo>
                  <a:cubicBezTo>
                    <a:pt x="2835064" y="2647759"/>
                    <a:pt x="2558839" y="2895409"/>
                    <a:pt x="2044489" y="2933509"/>
                  </a:cubicBezTo>
                  <a:cubicBezTo>
                    <a:pt x="1530139" y="2971609"/>
                    <a:pt x="701464" y="2771584"/>
                    <a:pt x="453814" y="2495359"/>
                  </a:cubicBezTo>
                  <a:cubicBezTo>
                    <a:pt x="206164" y="2219134"/>
                    <a:pt x="101389" y="2152459"/>
                    <a:pt x="63289" y="19333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Graphic 15">
              <a:extLst>
                <a:ext uri="{FF2B5EF4-FFF2-40B4-BE49-F238E27FC236}">
                  <a16:creationId xmlns:a16="http://schemas.microsoft.com/office/drawing/2014/main" id="{569BD34C-BFEF-4FB1-A094-2D9E687CDF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02136" y="3379098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Graphic 15">
              <a:extLst>
                <a:ext uri="{FF2B5EF4-FFF2-40B4-BE49-F238E27FC236}">
                  <a16:creationId xmlns:a16="http://schemas.microsoft.com/office/drawing/2014/main" id="{DC258A66-ED52-4FA3-96CE-7932E91F51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8005" y="3504095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BEC6A48C-21EF-4485-9836-0445500033B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43727" y="3666564"/>
              <a:ext cx="173527" cy="138496"/>
            </a:xfrm>
            <a:custGeom>
              <a:avLst/>
              <a:gdLst>
                <a:gd name="connsiteX0" fmla="*/ 237392 w 789043"/>
                <a:gd name="connsiteY0" fmla="*/ 81 h 629754"/>
                <a:gd name="connsiteX1" fmla="*/ 758692 w 789043"/>
                <a:gd name="connsiteY1" fmla="*/ 233550 h 629754"/>
                <a:gd name="connsiteX2" fmla="*/ 650647 w 789043"/>
                <a:gd name="connsiteY2" fmla="*/ 335111 h 629754"/>
                <a:gd name="connsiteX3" fmla="*/ 315041 w 789043"/>
                <a:gd name="connsiteY3" fmla="*/ 584992 h 629754"/>
                <a:gd name="connsiteX4" fmla="*/ 192159 w 789043"/>
                <a:gd name="connsiteY4" fmla="*/ 625953 h 629754"/>
                <a:gd name="connsiteX5" fmla="*/ 124264 w 789043"/>
                <a:gd name="connsiteY5" fmla="*/ 552260 h 629754"/>
                <a:gd name="connsiteX6" fmla="*/ 1631 w 789043"/>
                <a:gd name="connsiteY6" fmla="*/ 133735 h 629754"/>
                <a:gd name="connsiteX7" fmla="*/ 35422 w 789043"/>
                <a:gd name="connsiteY7" fmla="*/ 14157 h 629754"/>
                <a:gd name="connsiteX8" fmla="*/ 113728 w 789043"/>
                <a:gd name="connsiteY8" fmla="*/ 378 h 629754"/>
                <a:gd name="connsiteX9" fmla="*/ 237392 w 789043"/>
                <a:gd name="connsiteY9" fmla="*/ 81 h 629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89043" h="629754">
                  <a:moveTo>
                    <a:pt x="237392" y="81"/>
                  </a:moveTo>
                  <a:cubicBezTo>
                    <a:pt x="474795" y="-992"/>
                    <a:pt x="907215" y="10463"/>
                    <a:pt x="758692" y="233550"/>
                  </a:cubicBezTo>
                  <a:cubicBezTo>
                    <a:pt x="731135" y="274948"/>
                    <a:pt x="690486" y="305435"/>
                    <a:pt x="650647" y="335111"/>
                  </a:cubicBezTo>
                  <a:cubicBezTo>
                    <a:pt x="538737" y="418405"/>
                    <a:pt x="426889" y="501698"/>
                    <a:pt x="315041" y="584992"/>
                  </a:cubicBezTo>
                  <a:cubicBezTo>
                    <a:pt x="278943" y="611863"/>
                    <a:pt x="234865" y="640167"/>
                    <a:pt x="192159" y="625953"/>
                  </a:cubicBezTo>
                  <a:cubicBezTo>
                    <a:pt x="159614" y="615105"/>
                    <a:pt x="139851" y="582810"/>
                    <a:pt x="124264" y="552260"/>
                  </a:cubicBezTo>
                  <a:cubicBezTo>
                    <a:pt x="57742" y="422021"/>
                    <a:pt x="15908" y="279250"/>
                    <a:pt x="1631" y="133735"/>
                  </a:cubicBezTo>
                  <a:cubicBezTo>
                    <a:pt x="-2671" y="90343"/>
                    <a:pt x="-676" y="38596"/>
                    <a:pt x="35422" y="14157"/>
                  </a:cubicBezTo>
                  <a:cubicBezTo>
                    <a:pt x="57804" y="-931"/>
                    <a:pt x="86795" y="-557"/>
                    <a:pt x="113728" y="378"/>
                  </a:cubicBezTo>
                  <a:cubicBezTo>
                    <a:pt x="138207" y="1243"/>
                    <a:pt x="182606" y="328"/>
                    <a:pt x="237392" y="8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21044986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82A2D50-1580-C370-1D0D-B2C15E1A13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5" name="Rectangle 34">
            <a:extLst>
              <a:ext uri="{FF2B5EF4-FFF2-40B4-BE49-F238E27FC236}">
                <a16:creationId xmlns:a16="http://schemas.microsoft.com/office/drawing/2014/main" id="{142D98E1-37D2-4470-BF74-845E897954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99F2259-7E3C-8658-81A0-44FE2BA3B0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0352" y="354040"/>
            <a:ext cx="4266544" cy="2048109"/>
          </a:xfrm>
        </p:spPr>
        <p:txBody>
          <a:bodyPr anchor="b">
            <a:normAutofit/>
          </a:bodyPr>
          <a:lstStyle/>
          <a:p>
            <a:r>
              <a:rPr lang="en-US" dirty="0"/>
              <a:t>Benefits of Internal Scanning </a:t>
            </a:r>
          </a:p>
        </p:txBody>
      </p:sp>
      <p:grpSp>
        <p:nvGrpSpPr>
          <p:cNvPr id="37" name="Graphic 78">
            <a:extLst>
              <a:ext uri="{FF2B5EF4-FFF2-40B4-BE49-F238E27FC236}">
                <a16:creationId xmlns:a16="http://schemas.microsoft.com/office/drawing/2014/main" id="{91868ACA-CC8C-4FA4-8E32-6DB1C7DA9E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30225" y="3695859"/>
            <a:ext cx="972241" cy="45718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38" name="Graphic 78">
              <a:extLst>
                <a:ext uri="{FF2B5EF4-FFF2-40B4-BE49-F238E27FC236}">
                  <a16:creationId xmlns:a16="http://schemas.microsoft.com/office/drawing/2014/main" id="{7C343158-D3CD-4482-AAA0-375D2E6667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39" name="Graphic 78">
              <a:extLst>
                <a:ext uri="{FF2B5EF4-FFF2-40B4-BE49-F238E27FC236}">
                  <a16:creationId xmlns:a16="http://schemas.microsoft.com/office/drawing/2014/main" id="{12BFE3E3-92EC-47DC-8E6A-6E77132C2D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40" name="Graphic 78">
                <a:extLst>
                  <a:ext uri="{FF2B5EF4-FFF2-40B4-BE49-F238E27FC236}">
                    <a16:creationId xmlns:a16="http://schemas.microsoft.com/office/drawing/2014/main" id="{1F0F2188-9504-4EAD-A8A2-B1779FB86B5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1" name="Graphic 78">
                <a:extLst>
                  <a:ext uri="{FF2B5EF4-FFF2-40B4-BE49-F238E27FC236}">
                    <a16:creationId xmlns:a16="http://schemas.microsoft.com/office/drawing/2014/main" id="{14602C7D-08A5-44A5-B005-E79603849E8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2" name="Graphic 78">
                <a:extLst>
                  <a:ext uri="{FF2B5EF4-FFF2-40B4-BE49-F238E27FC236}">
                    <a16:creationId xmlns:a16="http://schemas.microsoft.com/office/drawing/2014/main" id="{099F2E62-E605-487B-AC3C-11052444D83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3" name="Graphic 78">
                <a:extLst>
                  <a:ext uri="{FF2B5EF4-FFF2-40B4-BE49-F238E27FC236}">
                    <a16:creationId xmlns:a16="http://schemas.microsoft.com/office/drawing/2014/main" id="{02A21D38-C00D-4E35-8B0F-3E63C4B3767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aphicFrame>
        <p:nvGraphicFramePr>
          <p:cNvPr id="31" name="Content Placeholder 2">
            <a:extLst>
              <a:ext uri="{FF2B5EF4-FFF2-40B4-BE49-F238E27FC236}">
                <a16:creationId xmlns:a16="http://schemas.microsoft.com/office/drawing/2014/main" id="{857B2BC9-06E1-1B31-C6BD-C4C47C4CE8F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92140169"/>
              </p:ext>
            </p:extLst>
          </p:nvPr>
        </p:nvGraphicFramePr>
        <p:xfrm>
          <a:off x="5402620" y="497732"/>
          <a:ext cx="6151831" cy="57074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4992794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0" name="Rectangle 49">
            <a:extLst>
              <a:ext uri="{FF2B5EF4-FFF2-40B4-BE49-F238E27FC236}">
                <a16:creationId xmlns:a16="http://schemas.microsoft.com/office/drawing/2014/main" id="{F420BC5C-C418-4843-B04B-6918968D09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799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48221F-C7E2-018D-AFD9-1E6ACA84F0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35227" y="265821"/>
            <a:ext cx="4767930" cy="1848734"/>
          </a:xfrm>
        </p:spPr>
        <p:txBody>
          <a:bodyPr>
            <a:normAutofit/>
          </a:bodyPr>
          <a:lstStyle/>
          <a:p>
            <a:r>
              <a:rPr lang="en-US" dirty="0"/>
              <a:t>Topic Recap</a:t>
            </a:r>
          </a:p>
        </p:txBody>
      </p:sp>
      <p:sp>
        <p:nvSpPr>
          <p:cNvPr id="52" name="Freeform: Shape 51">
            <a:extLst>
              <a:ext uri="{FF2B5EF4-FFF2-40B4-BE49-F238E27FC236}">
                <a16:creationId xmlns:a16="http://schemas.microsoft.com/office/drawing/2014/main" id="{13E5F285-BD95-4989-B20B-7789901594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2" y="0"/>
            <a:ext cx="1839951" cy="1423657"/>
          </a:xfrm>
          <a:custGeom>
            <a:avLst/>
            <a:gdLst>
              <a:gd name="connsiteX0" fmla="*/ 0 w 2331138"/>
              <a:gd name="connsiteY0" fmla="*/ 0 h 3352676"/>
              <a:gd name="connsiteX1" fmla="*/ 2331138 w 2331138"/>
              <a:gd name="connsiteY1" fmla="*/ 0 h 3352676"/>
              <a:gd name="connsiteX2" fmla="*/ 2331138 w 2331138"/>
              <a:gd name="connsiteY2" fmla="*/ 3352676 h 3352676"/>
              <a:gd name="connsiteX3" fmla="*/ 2097210 w 2331138"/>
              <a:gd name="connsiteY3" fmla="*/ 3226228 h 3352676"/>
              <a:gd name="connsiteX4" fmla="*/ 214881 w 2331138"/>
              <a:gd name="connsiteY4" fmla="*/ 1176738 h 3352676"/>
              <a:gd name="connsiteX5" fmla="*/ 1129 w 2331138"/>
              <a:gd name="connsiteY5" fmla="*/ 67475 h 33526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331138" h="3352676">
                <a:moveTo>
                  <a:pt x="0" y="0"/>
                </a:moveTo>
                <a:lnTo>
                  <a:pt x="2331138" y="0"/>
                </a:lnTo>
                <a:lnTo>
                  <a:pt x="2331138" y="3352676"/>
                </a:lnTo>
                <a:lnTo>
                  <a:pt x="2097210" y="3226228"/>
                </a:lnTo>
                <a:cubicBezTo>
                  <a:pt x="1273150" y="2744079"/>
                  <a:pt x="560886" y="2027200"/>
                  <a:pt x="214881" y="1176738"/>
                </a:cubicBezTo>
                <a:cubicBezTo>
                  <a:pt x="72781" y="827511"/>
                  <a:pt x="14297" y="430630"/>
                  <a:pt x="1129" y="67475"/>
                </a:cubicBezTo>
                <a:close/>
              </a:path>
            </a:pathLst>
          </a:custGeom>
          <a:solidFill>
            <a:schemeClr val="accent1">
              <a:lumMod val="40000"/>
              <a:lumOff val="6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grpSp>
        <p:nvGrpSpPr>
          <p:cNvPr id="54" name="Graphic 78">
            <a:extLst>
              <a:ext uri="{FF2B5EF4-FFF2-40B4-BE49-F238E27FC236}">
                <a16:creationId xmlns:a16="http://schemas.microsoft.com/office/drawing/2014/main" id="{6C02F4BE-6538-4CAD-B506-5FEB41D378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74415" y="3039261"/>
            <a:ext cx="1020166" cy="45718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55" name="Graphic 78">
              <a:extLst>
                <a:ext uri="{FF2B5EF4-FFF2-40B4-BE49-F238E27FC236}">
                  <a16:creationId xmlns:a16="http://schemas.microsoft.com/office/drawing/2014/main" id="{3937246C-D7B5-4CC9-B979-0999DFD5BF0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56" name="Graphic 78">
              <a:extLst>
                <a:ext uri="{FF2B5EF4-FFF2-40B4-BE49-F238E27FC236}">
                  <a16:creationId xmlns:a16="http://schemas.microsoft.com/office/drawing/2014/main" id="{559392DF-C926-44F7-920D-C232D60C05F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57" name="Graphic 78">
                <a:extLst>
                  <a:ext uri="{FF2B5EF4-FFF2-40B4-BE49-F238E27FC236}">
                    <a16:creationId xmlns:a16="http://schemas.microsoft.com/office/drawing/2014/main" id="{437FE2E3-579D-4AA7-8775-C78D1D5631D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8" name="Graphic 78">
                <a:extLst>
                  <a:ext uri="{FF2B5EF4-FFF2-40B4-BE49-F238E27FC236}">
                    <a16:creationId xmlns:a16="http://schemas.microsoft.com/office/drawing/2014/main" id="{A6A05323-CAFA-4D34-83D6-3B23B020853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9" name="Graphic 78">
                <a:extLst>
                  <a:ext uri="{FF2B5EF4-FFF2-40B4-BE49-F238E27FC236}">
                    <a16:creationId xmlns:a16="http://schemas.microsoft.com/office/drawing/2014/main" id="{D49C45E0-CA07-4FD4-9097-BF313F498AE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0" name="Graphic 78">
                <a:extLst>
                  <a:ext uri="{FF2B5EF4-FFF2-40B4-BE49-F238E27FC236}">
                    <a16:creationId xmlns:a16="http://schemas.microsoft.com/office/drawing/2014/main" id="{1EC741B7-EEE8-43D3-9F8E-C2B4DD1965B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44" name="Content Placeholder 2">
            <a:extLst>
              <a:ext uri="{FF2B5EF4-FFF2-40B4-BE49-F238E27FC236}">
                <a16:creationId xmlns:a16="http://schemas.microsoft.com/office/drawing/2014/main" id="{11463369-1687-24C7-65ED-99007B5B93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9531" y="2554857"/>
            <a:ext cx="5878642" cy="3578085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342900" indent="-342900">
              <a:buChar char="•"/>
            </a:pPr>
            <a:r>
              <a:rPr lang="en-US" sz="2400" dirty="0"/>
              <a:t>What is Internal Environment Scanning?</a:t>
            </a:r>
          </a:p>
          <a:p>
            <a:pPr marL="342900" indent="-342900">
              <a:buChar char="•"/>
            </a:pPr>
            <a:r>
              <a:rPr lang="en-US" sz="2400" dirty="0"/>
              <a:t>What to Look At</a:t>
            </a:r>
          </a:p>
          <a:p>
            <a:pPr marL="342900" indent="-342900">
              <a:buChar char="•"/>
            </a:pPr>
            <a:r>
              <a:rPr lang="en-US" sz="2400" dirty="0"/>
              <a:t>Tools</a:t>
            </a:r>
          </a:p>
          <a:p>
            <a:pPr marL="342900" indent="-342900">
              <a:buChar char="•"/>
            </a:pPr>
            <a:r>
              <a:rPr lang="en-US" sz="2400" dirty="0"/>
              <a:t>Next topic: external environmental scanning, </a:t>
            </a:r>
          </a:p>
        </p:txBody>
      </p:sp>
      <p:pic>
        <p:nvPicPr>
          <p:cNvPr id="45" name="Picture 44" descr="Circular jigsaw puzzle">
            <a:extLst>
              <a:ext uri="{FF2B5EF4-FFF2-40B4-BE49-F238E27FC236}">
                <a16:creationId xmlns:a16="http://schemas.microsoft.com/office/drawing/2014/main" id="{1354D9F1-0244-6941-BB41-CB446224EF1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33252" b="2"/>
          <a:stretch/>
        </p:blipFill>
        <p:spPr>
          <a:xfrm>
            <a:off x="7246436" y="565167"/>
            <a:ext cx="4388969" cy="3588223"/>
          </a:xfrm>
          <a:prstGeom prst="rect">
            <a:avLst/>
          </a:prstGeom>
        </p:spPr>
      </p:pic>
      <p:sp>
        <p:nvSpPr>
          <p:cNvPr id="62" name="Freeform: Shape 61">
            <a:extLst>
              <a:ext uri="{FF2B5EF4-FFF2-40B4-BE49-F238E27FC236}">
                <a16:creationId xmlns:a16="http://schemas.microsoft.com/office/drawing/2014/main" id="{6B6061A8-D267-4967-AF47-C3CC451385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899042" y="4951350"/>
            <a:ext cx="4292956" cy="1927671"/>
          </a:xfrm>
          <a:custGeom>
            <a:avLst/>
            <a:gdLst>
              <a:gd name="connsiteX0" fmla="*/ 0 w 4238069"/>
              <a:gd name="connsiteY0" fmla="*/ 0 h 1903025"/>
              <a:gd name="connsiteX1" fmla="*/ 113310 w 4238069"/>
              <a:gd name="connsiteY1" fmla="*/ 8960 h 1903025"/>
              <a:gd name="connsiteX2" fmla="*/ 291503 w 4238069"/>
              <a:gd name="connsiteY2" fmla="*/ 37000 h 1903025"/>
              <a:gd name="connsiteX3" fmla="*/ 3082930 w 4238069"/>
              <a:gd name="connsiteY3" fmla="*/ 1104916 h 1903025"/>
              <a:gd name="connsiteX4" fmla="*/ 3881548 w 4238069"/>
              <a:gd name="connsiteY4" fmla="*/ 1668276 h 1903025"/>
              <a:gd name="connsiteX5" fmla="*/ 4238069 w 4238069"/>
              <a:gd name="connsiteY5" fmla="*/ 1903025 h 1903025"/>
              <a:gd name="connsiteX6" fmla="*/ 0 w 4238069"/>
              <a:gd name="connsiteY6" fmla="*/ 1903025 h 1903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238069" h="1903025">
                <a:moveTo>
                  <a:pt x="0" y="0"/>
                </a:moveTo>
                <a:lnTo>
                  <a:pt x="113310" y="8960"/>
                </a:lnTo>
                <a:cubicBezTo>
                  <a:pt x="173365" y="16155"/>
                  <a:pt x="232870" y="25632"/>
                  <a:pt x="291503" y="37000"/>
                </a:cubicBezTo>
                <a:cubicBezTo>
                  <a:pt x="1250780" y="222537"/>
                  <a:pt x="2264787" y="499636"/>
                  <a:pt x="3082930" y="1104916"/>
                </a:cubicBezTo>
                <a:cubicBezTo>
                  <a:pt x="3348371" y="1301283"/>
                  <a:pt x="3614239" y="1488349"/>
                  <a:pt x="3881548" y="1668276"/>
                </a:cubicBezTo>
                <a:lnTo>
                  <a:pt x="4238069" y="1903025"/>
                </a:lnTo>
                <a:lnTo>
                  <a:pt x="0" y="1903025"/>
                </a:ln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pSp>
        <p:nvGrpSpPr>
          <p:cNvPr id="64" name="Group 63">
            <a:extLst>
              <a:ext uri="{FF2B5EF4-FFF2-40B4-BE49-F238E27FC236}">
                <a16:creationId xmlns:a16="http://schemas.microsoft.com/office/drawing/2014/main" id="{12DB770A-658D-4212-9BF2-236070D5D7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8447993" y="5742897"/>
            <a:ext cx="886141" cy="802496"/>
            <a:chOff x="10948005" y="3272152"/>
            <a:chExt cx="868640" cy="786648"/>
          </a:xfrm>
          <a:solidFill>
            <a:schemeClr val="accent3">
              <a:lumMod val="60000"/>
              <a:lumOff val="40000"/>
            </a:schemeClr>
          </a:solidFill>
        </p:grpSpPr>
        <p:sp>
          <p:nvSpPr>
            <p:cNvPr id="65" name="Freeform: Shape 64">
              <a:extLst>
                <a:ext uri="{FF2B5EF4-FFF2-40B4-BE49-F238E27FC236}">
                  <a16:creationId xmlns:a16="http://schemas.microsoft.com/office/drawing/2014/main" id="{A9B99195-76A3-4B90-8F45-BAEF05699C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94317" y="3944888"/>
              <a:ext cx="128449" cy="113912"/>
            </a:xfrm>
            <a:custGeom>
              <a:avLst/>
              <a:gdLst>
                <a:gd name="connsiteX0" fmla="*/ 237621 w 453152"/>
                <a:gd name="connsiteY0" fmla="*/ 965 h 401867"/>
                <a:gd name="connsiteX1" fmla="*/ 370246 w 453152"/>
                <a:gd name="connsiteY1" fmla="*/ 23666 h 401867"/>
                <a:gd name="connsiteX2" fmla="*/ 437392 w 453152"/>
                <a:gd name="connsiteY2" fmla="*/ 198545 h 401867"/>
                <a:gd name="connsiteX3" fmla="*/ 67745 w 453152"/>
                <a:gd name="connsiteY3" fmla="*/ 392003 h 401867"/>
                <a:gd name="connsiteX4" fmla="*/ 911 w 453152"/>
                <a:gd name="connsiteY4" fmla="*/ 254095 h 401867"/>
                <a:gd name="connsiteX5" fmla="*/ 115564 w 453152"/>
                <a:gd name="connsiteY5" fmla="*/ 51160 h 401867"/>
                <a:gd name="connsiteX6" fmla="*/ 237621 w 453152"/>
                <a:gd name="connsiteY6" fmla="*/ 965 h 4018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3152" h="401867">
                  <a:moveTo>
                    <a:pt x="237621" y="965"/>
                  </a:moveTo>
                  <a:cubicBezTo>
                    <a:pt x="283632" y="-2971"/>
                    <a:pt x="331405" y="5243"/>
                    <a:pt x="370246" y="23666"/>
                  </a:cubicBezTo>
                  <a:cubicBezTo>
                    <a:pt x="436830" y="55275"/>
                    <a:pt x="477168" y="116810"/>
                    <a:pt x="437392" y="198545"/>
                  </a:cubicBezTo>
                  <a:cubicBezTo>
                    <a:pt x="391568" y="292624"/>
                    <a:pt x="176850" y="441630"/>
                    <a:pt x="67745" y="392003"/>
                  </a:cubicBezTo>
                  <a:cubicBezTo>
                    <a:pt x="18056" y="369372"/>
                    <a:pt x="-5012" y="308398"/>
                    <a:pt x="911" y="254095"/>
                  </a:cubicBezTo>
                  <a:cubicBezTo>
                    <a:pt x="9203" y="178033"/>
                    <a:pt x="61012" y="103094"/>
                    <a:pt x="115564" y="51160"/>
                  </a:cubicBezTo>
                  <a:cubicBezTo>
                    <a:pt x="147361" y="20985"/>
                    <a:pt x="191610" y="4900"/>
                    <a:pt x="237621" y="96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66" name="Freeform: Shape 65">
              <a:extLst>
                <a:ext uri="{FF2B5EF4-FFF2-40B4-BE49-F238E27FC236}">
                  <a16:creationId xmlns:a16="http://schemas.microsoft.com/office/drawing/2014/main" id="{F1029419-581A-4B40-B3E3-BD5931F996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53045" y="3808430"/>
              <a:ext cx="144912" cy="193414"/>
            </a:xfrm>
            <a:custGeom>
              <a:avLst/>
              <a:gdLst>
                <a:gd name="connsiteX0" fmla="*/ 390625 w 511232"/>
                <a:gd name="connsiteY0" fmla="*/ 1621 h 682341"/>
                <a:gd name="connsiteX1" fmla="*/ 508142 w 511232"/>
                <a:gd name="connsiteY1" fmla="*/ 64038 h 682341"/>
                <a:gd name="connsiteX2" fmla="*/ 508453 w 511232"/>
                <a:gd name="connsiteY2" fmla="*/ 121832 h 682341"/>
                <a:gd name="connsiteX3" fmla="*/ 316492 w 511232"/>
                <a:gd name="connsiteY3" fmla="*/ 567602 h 682341"/>
                <a:gd name="connsiteX4" fmla="*/ 80265 w 511232"/>
                <a:gd name="connsiteY4" fmla="*/ 640359 h 682341"/>
                <a:gd name="connsiteX5" fmla="*/ 13306 w 511232"/>
                <a:gd name="connsiteY5" fmla="*/ 274828 h 682341"/>
                <a:gd name="connsiteX6" fmla="*/ 140989 w 511232"/>
                <a:gd name="connsiteY6" fmla="*/ 107181 h 682341"/>
                <a:gd name="connsiteX7" fmla="*/ 390625 w 511232"/>
                <a:gd name="connsiteY7" fmla="*/ 1621 h 682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11232" h="682341">
                  <a:moveTo>
                    <a:pt x="390625" y="1621"/>
                  </a:moveTo>
                  <a:cubicBezTo>
                    <a:pt x="446543" y="-5212"/>
                    <a:pt x="493343" y="8441"/>
                    <a:pt x="508142" y="64038"/>
                  </a:cubicBezTo>
                  <a:cubicBezTo>
                    <a:pt x="513192" y="82866"/>
                    <a:pt x="511134" y="102754"/>
                    <a:pt x="508453" y="121832"/>
                  </a:cubicBezTo>
                  <a:cubicBezTo>
                    <a:pt x="485324" y="287796"/>
                    <a:pt x="417242" y="443971"/>
                    <a:pt x="316492" y="567602"/>
                  </a:cubicBezTo>
                  <a:cubicBezTo>
                    <a:pt x="253024" y="645534"/>
                    <a:pt x="165055" y="737743"/>
                    <a:pt x="80265" y="640359"/>
                  </a:cubicBezTo>
                  <a:cubicBezTo>
                    <a:pt x="5014" y="553948"/>
                    <a:pt x="-17368" y="383621"/>
                    <a:pt x="13306" y="274828"/>
                  </a:cubicBezTo>
                  <a:cubicBezTo>
                    <a:pt x="33443" y="203318"/>
                    <a:pt x="83382" y="146521"/>
                    <a:pt x="140989" y="107181"/>
                  </a:cubicBezTo>
                  <a:cubicBezTo>
                    <a:pt x="178904" y="81308"/>
                    <a:pt x="297428" y="13010"/>
                    <a:pt x="390625" y="162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67" name="Freeform: Shape 66">
              <a:extLst>
                <a:ext uri="{FF2B5EF4-FFF2-40B4-BE49-F238E27FC236}">
                  <a16:creationId xmlns:a16="http://schemas.microsoft.com/office/drawing/2014/main" id="{38F181C6-C3A7-463D-B837-E6FB1B0801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84524" y="3907536"/>
              <a:ext cx="132121" cy="93006"/>
            </a:xfrm>
            <a:custGeom>
              <a:avLst/>
              <a:gdLst>
                <a:gd name="connsiteX0" fmla="*/ 252822 w 466107"/>
                <a:gd name="connsiteY0" fmla="*/ 1539 h 328114"/>
                <a:gd name="connsiteX1" fmla="*/ 451641 w 466107"/>
                <a:gd name="connsiteY1" fmla="*/ 122177 h 328114"/>
                <a:gd name="connsiteX2" fmla="*/ 391790 w 466107"/>
                <a:gd name="connsiteY2" fmla="*/ 297430 h 328114"/>
                <a:gd name="connsiteX3" fmla="*/ 8614 w 466107"/>
                <a:gd name="connsiteY3" fmla="*/ 243252 h 328114"/>
                <a:gd name="connsiteX4" fmla="*/ 45897 w 466107"/>
                <a:gd name="connsiteY4" fmla="*/ 97302 h 328114"/>
                <a:gd name="connsiteX5" fmla="*/ 252822 w 466107"/>
                <a:gd name="connsiteY5" fmla="*/ 1539 h 328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66107" h="328114">
                  <a:moveTo>
                    <a:pt x="252822" y="1539"/>
                  </a:moveTo>
                  <a:cubicBezTo>
                    <a:pt x="335429" y="-10494"/>
                    <a:pt x="418848" y="49794"/>
                    <a:pt x="451641" y="122177"/>
                  </a:cubicBezTo>
                  <a:cubicBezTo>
                    <a:pt x="479697" y="184273"/>
                    <a:pt x="470594" y="255285"/>
                    <a:pt x="391790" y="297430"/>
                  </a:cubicBezTo>
                  <a:cubicBezTo>
                    <a:pt x="301077" y="345935"/>
                    <a:pt x="55935" y="343254"/>
                    <a:pt x="8614" y="243252"/>
                  </a:cubicBezTo>
                  <a:cubicBezTo>
                    <a:pt x="-12895" y="197678"/>
                    <a:pt x="8240" y="136766"/>
                    <a:pt x="45897" y="97302"/>
                  </a:cubicBezTo>
                  <a:cubicBezTo>
                    <a:pt x="98704" y="42064"/>
                    <a:pt x="181872" y="11950"/>
                    <a:pt x="252822" y="153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68" name="Graphic 12">
              <a:extLst>
                <a:ext uri="{FF2B5EF4-FFF2-40B4-BE49-F238E27FC236}">
                  <a16:creationId xmlns:a16="http://schemas.microsoft.com/office/drawing/2014/main" id="{FB6F6AFA-67F5-4D3A-839B-6B3980B6FC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42141" y="3272152"/>
              <a:ext cx="180625" cy="158824"/>
            </a:xfrm>
            <a:custGeom>
              <a:avLst/>
              <a:gdLst>
                <a:gd name="connsiteX0" fmla="*/ 63289 w 3341477"/>
                <a:gd name="connsiteY0" fmla="*/ 1933384 h 2938167"/>
                <a:gd name="connsiteX1" fmla="*/ 263314 w 3341477"/>
                <a:gd name="connsiteY1" fmla="*/ 514159 h 2938167"/>
                <a:gd name="connsiteX2" fmla="*/ 1098276 w 3341477"/>
                <a:gd name="connsiteY2" fmla="*/ 952 h 2938167"/>
                <a:gd name="connsiteX3" fmla="*/ 2654089 w 3341477"/>
                <a:gd name="connsiteY3" fmla="*/ 371284 h 2938167"/>
                <a:gd name="connsiteX4" fmla="*/ 3219398 w 3341477"/>
                <a:gd name="connsiteY4" fmla="*/ 2080926 h 2938167"/>
                <a:gd name="connsiteX5" fmla="*/ 2044489 w 3341477"/>
                <a:gd name="connsiteY5" fmla="*/ 2933509 h 2938167"/>
                <a:gd name="connsiteX6" fmla="*/ 453814 w 3341477"/>
                <a:gd name="connsiteY6" fmla="*/ 2495359 h 2938167"/>
                <a:gd name="connsiteX7" fmla="*/ 63289 w 3341477"/>
                <a:gd name="connsiteY7" fmla="*/ 1933384 h 29381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41477" h="2938167">
                  <a:moveTo>
                    <a:pt x="63289" y="1933384"/>
                  </a:moveTo>
                  <a:cubicBezTo>
                    <a:pt x="56717" y="1895856"/>
                    <a:pt x="-165311" y="914209"/>
                    <a:pt x="263314" y="514159"/>
                  </a:cubicBezTo>
                  <a:cubicBezTo>
                    <a:pt x="691939" y="114109"/>
                    <a:pt x="609262" y="11620"/>
                    <a:pt x="1098276" y="952"/>
                  </a:cubicBezTo>
                  <a:cubicBezTo>
                    <a:pt x="1587289" y="-9716"/>
                    <a:pt x="2320714" y="66484"/>
                    <a:pt x="2654089" y="371284"/>
                  </a:cubicBezTo>
                  <a:cubicBezTo>
                    <a:pt x="2987464" y="676084"/>
                    <a:pt x="3603732" y="1514094"/>
                    <a:pt x="3219398" y="2080926"/>
                  </a:cubicBezTo>
                  <a:cubicBezTo>
                    <a:pt x="2835064" y="2647759"/>
                    <a:pt x="2558839" y="2895409"/>
                    <a:pt x="2044489" y="2933509"/>
                  </a:cubicBezTo>
                  <a:cubicBezTo>
                    <a:pt x="1530139" y="2971609"/>
                    <a:pt x="701464" y="2771584"/>
                    <a:pt x="453814" y="2495359"/>
                  </a:cubicBezTo>
                  <a:cubicBezTo>
                    <a:pt x="206164" y="2219134"/>
                    <a:pt x="101389" y="2152459"/>
                    <a:pt x="63289" y="19333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9" name="Graphic 15">
              <a:extLst>
                <a:ext uri="{FF2B5EF4-FFF2-40B4-BE49-F238E27FC236}">
                  <a16:creationId xmlns:a16="http://schemas.microsoft.com/office/drawing/2014/main" id="{E9F49015-3756-46EC-AF1A-2F33219CB1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02136" y="3379098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0" name="Graphic 15">
              <a:extLst>
                <a:ext uri="{FF2B5EF4-FFF2-40B4-BE49-F238E27FC236}">
                  <a16:creationId xmlns:a16="http://schemas.microsoft.com/office/drawing/2014/main" id="{44C1E606-364B-4793-83A8-61AC96EDBE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8005" y="3504095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" name="Freeform: Shape 70">
              <a:extLst>
                <a:ext uri="{FF2B5EF4-FFF2-40B4-BE49-F238E27FC236}">
                  <a16:creationId xmlns:a16="http://schemas.microsoft.com/office/drawing/2014/main" id="{4D62BB33-881E-4E43-A746-75C1E7C322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43727" y="3666564"/>
              <a:ext cx="173527" cy="138496"/>
            </a:xfrm>
            <a:custGeom>
              <a:avLst/>
              <a:gdLst>
                <a:gd name="connsiteX0" fmla="*/ 237392 w 789043"/>
                <a:gd name="connsiteY0" fmla="*/ 81 h 629754"/>
                <a:gd name="connsiteX1" fmla="*/ 758692 w 789043"/>
                <a:gd name="connsiteY1" fmla="*/ 233550 h 629754"/>
                <a:gd name="connsiteX2" fmla="*/ 650647 w 789043"/>
                <a:gd name="connsiteY2" fmla="*/ 335111 h 629754"/>
                <a:gd name="connsiteX3" fmla="*/ 315041 w 789043"/>
                <a:gd name="connsiteY3" fmla="*/ 584992 h 629754"/>
                <a:gd name="connsiteX4" fmla="*/ 192159 w 789043"/>
                <a:gd name="connsiteY4" fmla="*/ 625953 h 629754"/>
                <a:gd name="connsiteX5" fmla="*/ 124264 w 789043"/>
                <a:gd name="connsiteY5" fmla="*/ 552260 h 629754"/>
                <a:gd name="connsiteX6" fmla="*/ 1631 w 789043"/>
                <a:gd name="connsiteY6" fmla="*/ 133735 h 629754"/>
                <a:gd name="connsiteX7" fmla="*/ 35422 w 789043"/>
                <a:gd name="connsiteY7" fmla="*/ 14157 h 629754"/>
                <a:gd name="connsiteX8" fmla="*/ 113728 w 789043"/>
                <a:gd name="connsiteY8" fmla="*/ 378 h 629754"/>
                <a:gd name="connsiteX9" fmla="*/ 237392 w 789043"/>
                <a:gd name="connsiteY9" fmla="*/ 81 h 629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89043" h="629754">
                  <a:moveTo>
                    <a:pt x="237392" y="81"/>
                  </a:moveTo>
                  <a:cubicBezTo>
                    <a:pt x="474795" y="-992"/>
                    <a:pt x="907215" y="10463"/>
                    <a:pt x="758692" y="233550"/>
                  </a:cubicBezTo>
                  <a:cubicBezTo>
                    <a:pt x="731135" y="274948"/>
                    <a:pt x="690486" y="305435"/>
                    <a:pt x="650647" y="335111"/>
                  </a:cubicBezTo>
                  <a:cubicBezTo>
                    <a:pt x="538737" y="418405"/>
                    <a:pt x="426889" y="501698"/>
                    <a:pt x="315041" y="584992"/>
                  </a:cubicBezTo>
                  <a:cubicBezTo>
                    <a:pt x="278943" y="611863"/>
                    <a:pt x="234865" y="640167"/>
                    <a:pt x="192159" y="625953"/>
                  </a:cubicBezTo>
                  <a:cubicBezTo>
                    <a:pt x="159614" y="615105"/>
                    <a:pt x="139851" y="582810"/>
                    <a:pt x="124264" y="552260"/>
                  </a:cubicBezTo>
                  <a:cubicBezTo>
                    <a:pt x="57742" y="422021"/>
                    <a:pt x="15908" y="279250"/>
                    <a:pt x="1631" y="133735"/>
                  </a:cubicBezTo>
                  <a:cubicBezTo>
                    <a:pt x="-2671" y="90343"/>
                    <a:pt x="-676" y="38596"/>
                    <a:pt x="35422" y="14157"/>
                  </a:cubicBezTo>
                  <a:cubicBezTo>
                    <a:pt x="57804" y="-931"/>
                    <a:pt x="86795" y="-557"/>
                    <a:pt x="113728" y="378"/>
                  </a:cubicBezTo>
                  <a:cubicBezTo>
                    <a:pt x="138207" y="1243"/>
                    <a:pt x="182606" y="328"/>
                    <a:pt x="237392" y="8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7AE6356E-5022-9C6B-86AC-A4C75E0B5163}"/>
              </a:ext>
            </a:extLst>
          </p:cNvPr>
          <p:cNvSpPr txBox="1"/>
          <p:nvPr/>
        </p:nvSpPr>
        <p:spPr>
          <a:xfrm>
            <a:off x="7380044" y="4214962"/>
            <a:ext cx="4214962" cy="43088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100"/>
              <a:t>Image Source: Microsoft 365 built-in stock image</a:t>
            </a:r>
            <a:endParaRPr lang="en-US" sz="1100" dirty="0"/>
          </a:p>
          <a:p>
            <a:pPr algn="l"/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45058561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F9C493A-9F03-49B4-B3FB-19CE5AC115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C10D722-5A91-DA9A-B842-CF47D6E903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5717" y="787068"/>
            <a:ext cx="5566263" cy="1455091"/>
          </a:xfrm>
        </p:spPr>
        <p:txBody>
          <a:bodyPr>
            <a:normAutofit/>
          </a:bodyPr>
          <a:lstStyle/>
          <a:p>
            <a:r>
              <a:rPr lang="en-US"/>
              <a:t>References</a:t>
            </a: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90A46C7D-C1BB-49B8-8D37-39742820E9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15182" y="-615181"/>
            <a:ext cx="1085312" cy="2315675"/>
          </a:xfrm>
          <a:custGeom>
            <a:avLst/>
            <a:gdLst>
              <a:gd name="connsiteX0" fmla="*/ 0 w 1085312"/>
              <a:gd name="connsiteY0" fmla="*/ 2315675 h 2315675"/>
              <a:gd name="connsiteX1" fmla="*/ 0 w 1085312"/>
              <a:gd name="connsiteY1" fmla="*/ 0 h 2315675"/>
              <a:gd name="connsiteX2" fmla="*/ 53089 w 1085312"/>
              <a:gd name="connsiteY2" fmla="*/ 4542 h 2315675"/>
              <a:gd name="connsiteX3" fmla="*/ 790077 w 1085312"/>
              <a:gd name="connsiteY3" fmla="*/ 872756 h 2315675"/>
              <a:gd name="connsiteX4" fmla="*/ 1085252 w 1085312"/>
              <a:gd name="connsiteY4" fmla="*/ 1943649 h 2315675"/>
              <a:gd name="connsiteX5" fmla="*/ 1064832 w 1085312"/>
              <a:gd name="connsiteY5" fmla="*/ 2198094 h 2315675"/>
              <a:gd name="connsiteX6" fmla="*/ 1043734 w 1085312"/>
              <a:gd name="connsiteY6" fmla="*/ 2315675 h 2315675"/>
              <a:gd name="connsiteX7" fmla="*/ 0 w 1085312"/>
              <a:gd name="connsiteY7" fmla="*/ 2315675 h 2315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85312" h="2315675">
                <a:moveTo>
                  <a:pt x="0" y="2315675"/>
                </a:moveTo>
                <a:lnTo>
                  <a:pt x="0" y="0"/>
                </a:lnTo>
                <a:lnTo>
                  <a:pt x="53089" y="4542"/>
                </a:lnTo>
                <a:cubicBezTo>
                  <a:pt x="405263" y="73503"/>
                  <a:pt x="612623" y="486635"/>
                  <a:pt x="790077" y="872756"/>
                </a:cubicBezTo>
                <a:cubicBezTo>
                  <a:pt x="937425" y="1193596"/>
                  <a:pt x="1088787" y="1533232"/>
                  <a:pt x="1085252" y="1943649"/>
                </a:cubicBezTo>
                <a:cubicBezTo>
                  <a:pt x="1084528" y="2029058"/>
                  <a:pt x="1077341" y="2113833"/>
                  <a:pt x="1064832" y="2198094"/>
                </a:cubicBezTo>
                <a:lnTo>
                  <a:pt x="1043734" y="2315675"/>
                </a:lnTo>
                <a:lnTo>
                  <a:pt x="0" y="2315675"/>
                </a:lnTo>
                <a:close/>
              </a:path>
            </a:pathLst>
          </a:custGeom>
          <a:solidFill>
            <a:schemeClr val="accent5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pSp>
        <p:nvGrpSpPr>
          <p:cNvPr id="13" name="Graphic 78">
            <a:extLst>
              <a:ext uri="{FF2B5EF4-FFF2-40B4-BE49-F238E27FC236}">
                <a16:creationId xmlns:a16="http://schemas.microsoft.com/office/drawing/2014/main" id="{61BBAB6F-65E6-4E2B-B363-6AB27C84E0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25717" y="2585111"/>
            <a:ext cx="972241" cy="45718"/>
            <a:chOff x="4886325" y="3371754"/>
            <a:chExt cx="2418492" cy="113728"/>
          </a:xfrm>
          <a:solidFill>
            <a:schemeClr val="accent1"/>
          </a:solidFill>
        </p:grpSpPr>
        <p:sp>
          <p:nvSpPr>
            <p:cNvPr id="14" name="Graphic 78">
              <a:extLst>
                <a:ext uri="{FF2B5EF4-FFF2-40B4-BE49-F238E27FC236}">
                  <a16:creationId xmlns:a16="http://schemas.microsoft.com/office/drawing/2014/main" id="{6DA3BBB2-E620-4C13-98C9-FE1EF7D2ED1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886325" y="3428428"/>
              <a:ext cx="2418302" cy="9525"/>
            </a:xfrm>
            <a:custGeom>
              <a:avLst/>
              <a:gdLst>
                <a:gd name="connsiteX0" fmla="*/ 0 w 2418302"/>
                <a:gd name="connsiteY0" fmla="*/ 0 h 9525"/>
                <a:gd name="connsiteX1" fmla="*/ 2418302 w 2418302"/>
                <a:gd name="connsiteY1" fmla="*/ 0 h 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18302" h="9525">
                  <a:moveTo>
                    <a:pt x="0" y="0"/>
                  </a:moveTo>
                  <a:lnTo>
                    <a:pt x="2418302" y="0"/>
                  </a:ln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5" name="Graphic 78">
              <a:extLst>
                <a:ext uri="{FF2B5EF4-FFF2-40B4-BE49-F238E27FC236}">
                  <a16:creationId xmlns:a16="http://schemas.microsoft.com/office/drawing/2014/main" id="{ADC9AB5D-88A1-4FA9-B467-E8EF8FFE5B5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4886709" y="3371754"/>
              <a:ext cx="2418108" cy="113728"/>
              <a:chOff x="4886709" y="3371754"/>
              <a:chExt cx="2418108" cy="113728"/>
            </a:xfrm>
            <a:grpFill/>
          </p:grpSpPr>
          <p:sp>
            <p:nvSpPr>
              <p:cNvPr id="16" name="Graphic 78">
                <a:extLst>
                  <a:ext uri="{FF2B5EF4-FFF2-40B4-BE49-F238E27FC236}">
                    <a16:creationId xmlns:a16="http://schemas.microsoft.com/office/drawing/2014/main" id="{0867B8E5-4535-4743-8235-6612FEA410C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95088" y="3474384"/>
                <a:ext cx="32575" cy="2906"/>
              </a:xfrm>
              <a:custGeom>
                <a:avLst/>
                <a:gdLst>
                  <a:gd name="connsiteX0" fmla="*/ 0 w 32575"/>
                  <a:gd name="connsiteY0" fmla="*/ 49 h 2906"/>
                  <a:gd name="connsiteX1" fmla="*/ 32576 w 32575"/>
                  <a:gd name="connsiteY1" fmla="*/ 2907 h 2906"/>
                  <a:gd name="connsiteX2" fmla="*/ 0 w 32575"/>
                  <a:gd name="connsiteY2" fmla="*/ 49 h 2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575" h="2906">
                    <a:moveTo>
                      <a:pt x="0" y="49"/>
                    </a:moveTo>
                    <a:cubicBezTo>
                      <a:pt x="7430" y="2335"/>
                      <a:pt x="20384" y="2526"/>
                      <a:pt x="32576" y="2907"/>
                    </a:cubicBezTo>
                    <a:cubicBezTo>
                      <a:pt x="23146" y="716"/>
                      <a:pt x="13240" y="-236"/>
                      <a:pt x="0" y="4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" name="Graphic 78">
                <a:extLst>
                  <a:ext uri="{FF2B5EF4-FFF2-40B4-BE49-F238E27FC236}">
                    <a16:creationId xmlns:a16="http://schemas.microsoft.com/office/drawing/2014/main" id="{BE48FEA7-5915-4751-8090-63F3094324A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927758" y="3477344"/>
                <a:ext cx="380" cy="42"/>
              </a:xfrm>
              <a:custGeom>
                <a:avLst/>
                <a:gdLst>
                  <a:gd name="connsiteX0" fmla="*/ 190 w 380"/>
                  <a:gd name="connsiteY0" fmla="*/ 42 h 42"/>
                  <a:gd name="connsiteX1" fmla="*/ 381 w 380"/>
                  <a:gd name="connsiteY1" fmla="*/ 42 h 42"/>
                  <a:gd name="connsiteX2" fmla="*/ 0 w 380"/>
                  <a:gd name="connsiteY2" fmla="*/ 42 h 42"/>
                  <a:gd name="connsiteX3" fmla="*/ 190 w 380"/>
                  <a:gd name="connsiteY3" fmla="*/ 42 h 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80" h="42">
                    <a:moveTo>
                      <a:pt x="190" y="42"/>
                    </a:moveTo>
                    <a:cubicBezTo>
                      <a:pt x="190" y="42"/>
                      <a:pt x="286" y="42"/>
                      <a:pt x="381" y="42"/>
                    </a:cubicBezTo>
                    <a:cubicBezTo>
                      <a:pt x="190" y="42"/>
                      <a:pt x="95" y="42"/>
                      <a:pt x="0" y="42"/>
                    </a:cubicBezTo>
                    <a:cubicBezTo>
                      <a:pt x="0" y="-53"/>
                      <a:pt x="95" y="42"/>
                      <a:pt x="190" y="4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Graphic 78">
                <a:extLst>
                  <a:ext uri="{FF2B5EF4-FFF2-40B4-BE49-F238E27FC236}">
                    <a16:creationId xmlns:a16="http://schemas.microsoft.com/office/drawing/2014/main" id="{32B378CE-44FD-4120-B9ED-7828D4EE9AE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7285577" y="3374517"/>
                <a:ext cx="10001" cy="190"/>
              </a:xfrm>
              <a:custGeom>
                <a:avLst/>
                <a:gdLst>
                  <a:gd name="connsiteX0" fmla="*/ 10001 w 10001"/>
                  <a:gd name="connsiteY0" fmla="*/ 0 h 190"/>
                  <a:gd name="connsiteX1" fmla="*/ 0 w 10001"/>
                  <a:gd name="connsiteY1" fmla="*/ 191 h 190"/>
                  <a:gd name="connsiteX2" fmla="*/ 10001 w 10001"/>
                  <a:gd name="connsiteY2" fmla="*/ 0 h 1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0001" h="190">
                    <a:moveTo>
                      <a:pt x="10001" y="0"/>
                    </a:moveTo>
                    <a:cubicBezTo>
                      <a:pt x="6953" y="0"/>
                      <a:pt x="3524" y="95"/>
                      <a:pt x="0" y="191"/>
                    </a:cubicBezTo>
                    <a:cubicBezTo>
                      <a:pt x="3334" y="191"/>
                      <a:pt x="6763" y="191"/>
                      <a:pt x="10001" y="0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9" name="Graphic 78">
                <a:extLst>
                  <a:ext uri="{FF2B5EF4-FFF2-40B4-BE49-F238E27FC236}">
                    <a16:creationId xmlns:a16="http://schemas.microsoft.com/office/drawing/2014/main" id="{40FA43D3-D34B-4BC7-80D0-F3E75A222AC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4886709" y="3371754"/>
                <a:ext cx="2418108" cy="113728"/>
              </a:xfrm>
              <a:custGeom>
                <a:avLst/>
                <a:gdLst>
                  <a:gd name="connsiteX0" fmla="*/ 632266 w 2418108"/>
                  <a:gd name="connsiteY0" fmla="*/ 112205 h 113728"/>
                  <a:gd name="connsiteX1" fmla="*/ 723039 w 2418108"/>
                  <a:gd name="connsiteY1" fmla="*/ 109538 h 113728"/>
                  <a:gd name="connsiteX2" fmla="*/ 735136 w 2418108"/>
                  <a:gd name="connsiteY2" fmla="*/ 111823 h 113728"/>
                  <a:gd name="connsiteX3" fmla="*/ 752471 w 2418108"/>
                  <a:gd name="connsiteY3" fmla="*/ 108680 h 113728"/>
                  <a:gd name="connsiteX4" fmla="*/ 772569 w 2418108"/>
                  <a:gd name="connsiteY4" fmla="*/ 110585 h 113728"/>
                  <a:gd name="connsiteX5" fmla="*/ 1112993 w 2418108"/>
                  <a:gd name="connsiteY5" fmla="*/ 112967 h 113728"/>
                  <a:gd name="connsiteX6" fmla="*/ 1083465 w 2418108"/>
                  <a:gd name="connsiteY6" fmla="*/ 108776 h 113728"/>
                  <a:gd name="connsiteX7" fmla="*/ 1296825 w 2418108"/>
                  <a:gd name="connsiteY7" fmla="*/ 108966 h 113728"/>
                  <a:gd name="connsiteX8" fmla="*/ 1346736 w 2418108"/>
                  <a:gd name="connsiteY8" fmla="*/ 103632 h 113728"/>
                  <a:gd name="connsiteX9" fmla="*/ 1360643 w 2418108"/>
                  <a:gd name="connsiteY9" fmla="*/ 107633 h 113728"/>
                  <a:gd name="connsiteX10" fmla="*/ 1381788 w 2418108"/>
                  <a:gd name="connsiteY10" fmla="*/ 107442 h 113728"/>
                  <a:gd name="connsiteX11" fmla="*/ 1371692 w 2418108"/>
                  <a:gd name="connsiteY11" fmla="*/ 106490 h 113728"/>
                  <a:gd name="connsiteX12" fmla="*/ 1430080 w 2418108"/>
                  <a:gd name="connsiteY12" fmla="*/ 105537 h 113728"/>
                  <a:gd name="connsiteX13" fmla="*/ 1420269 w 2418108"/>
                  <a:gd name="connsiteY13" fmla="*/ 104108 h 113728"/>
                  <a:gd name="connsiteX14" fmla="*/ 1455702 w 2418108"/>
                  <a:gd name="connsiteY14" fmla="*/ 107061 h 113728"/>
                  <a:gd name="connsiteX15" fmla="*/ 1439414 w 2418108"/>
                  <a:gd name="connsiteY15" fmla="*/ 108109 h 113728"/>
                  <a:gd name="connsiteX16" fmla="*/ 1503613 w 2418108"/>
                  <a:gd name="connsiteY16" fmla="*/ 105918 h 113728"/>
                  <a:gd name="connsiteX17" fmla="*/ 1495802 w 2418108"/>
                  <a:gd name="connsiteY17" fmla="*/ 105823 h 113728"/>
                  <a:gd name="connsiteX18" fmla="*/ 1695923 w 2418108"/>
                  <a:gd name="connsiteY18" fmla="*/ 95155 h 113728"/>
                  <a:gd name="connsiteX19" fmla="*/ 1684016 w 2418108"/>
                  <a:gd name="connsiteY19" fmla="*/ 92488 h 113728"/>
                  <a:gd name="connsiteX20" fmla="*/ 1706210 w 2418108"/>
                  <a:gd name="connsiteY20" fmla="*/ 90202 h 113728"/>
                  <a:gd name="connsiteX21" fmla="*/ 1693351 w 2418108"/>
                  <a:gd name="connsiteY21" fmla="*/ 98108 h 113728"/>
                  <a:gd name="connsiteX22" fmla="*/ 2058539 w 2418108"/>
                  <a:gd name="connsiteY22" fmla="*/ 102203 h 113728"/>
                  <a:gd name="connsiteX23" fmla="*/ 2064540 w 2418108"/>
                  <a:gd name="connsiteY23" fmla="*/ 95060 h 113728"/>
                  <a:gd name="connsiteX24" fmla="*/ 2227132 w 2418108"/>
                  <a:gd name="connsiteY24" fmla="*/ 96203 h 113728"/>
                  <a:gd name="connsiteX25" fmla="*/ 2245229 w 2418108"/>
                  <a:gd name="connsiteY25" fmla="*/ 96869 h 113728"/>
                  <a:gd name="connsiteX26" fmla="*/ 2254278 w 2418108"/>
                  <a:gd name="connsiteY26" fmla="*/ 94393 h 113728"/>
                  <a:gd name="connsiteX27" fmla="*/ 2418108 w 2418108"/>
                  <a:gd name="connsiteY27" fmla="*/ 5810 h 113728"/>
                  <a:gd name="connsiteX28" fmla="*/ 2399058 w 2418108"/>
                  <a:gd name="connsiteY28" fmla="*/ 2858 h 113728"/>
                  <a:gd name="connsiteX29" fmla="*/ 2241039 w 2418108"/>
                  <a:gd name="connsiteY29" fmla="*/ 1905 h 113728"/>
                  <a:gd name="connsiteX30" fmla="*/ 2243991 w 2418108"/>
                  <a:gd name="connsiteY30" fmla="*/ 1048 h 113728"/>
                  <a:gd name="connsiteX31" fmla="*/ 2197128 w 2418108"/>
                  <a:gd name="connsiteY31" fmla="*/ 0 h 113728"/>
                  <a:gd name="connsiteX32" fmla="*/ 1710591 w 2418108"/>
                  <a:gd name="connsiteY32" fmla="*/ 6287 h 113728"/>
                  <a:gd name="connsiteX33" fmla="*/ 1713353 w 2418108"/>
                  <a:gd name="connsiteY33" fmla="*/ 5906 h 113728"/>
                  <a:gd name="connsiteX34" fmla="*/ 1210814 w 2418108"/>
                  <a:gd name="connsiteY34" fmla="*/ 7715 h 113728"/>
                  <a:gd name="connsiteX35" fmla="*/ 684463 w 2418108"/>
                  <a:gd name="connsiteY35" fmla="*/ 13716 h 113728"/>
                  <a:gd name="connsiteX36" fmla="*/ 687511 w 2418108"/>
                  <a:gd name="connsiteY36" fmla="*/ 12859 h 113728"/>
                  <a:gd name="connsiteX37" fmla="*/ 435670 w 2418108"/>
                  <a:gd name="connsiteY37" fmla="*/ 12192 h 113728"/>
                  <a:gd name="connsiteX38" fmla="*/ 440718 w 2418108"/>
                  <a:gd name="connsiteY38" fmla="*/ 12668 h 113728"/>
                  <a:gd name="connsiteX39" fmla="*/ 386807 w 2418108"/>
                  <a:gd name="connsiteY39" fmla="*/ 9906 h 113728"/>
                  <a:gd name="connsiteX40" fmla="*/ 16856 w 2418108"/>
                  <a:gd name="connsiteY40" fmla="*/ 12192 h 113728"/>
                  <a:gd name="connsiteX41" fmla="*/ 63528 w 2418108"/>
                  <a:gd name="connsiteY41" fmla="*/ 102870 h 113728"/>
                  <a:gd name="connsiteX42" fmla="*/ 42668 w 2418108"/>
                  <a:gd name="connsiteY42" fmla="*/ 102584 h 113728"/>
                  <a:gd name="connsiteX43" fmla="*/ 41430 w 2418108"/>
                  <a:gd name="connsiteY43" fmla="*/ 105537 h 113728"/>
                  <a:gd name="connsiteX44" fmla="*/ 54575 w 2418108"/>
                  <a:gd name="connsiteY44" fmla="*/ 105347 h 113728"/>
                  <a:gd name="connsiteX45" fmla="*/ 388140 w 2418108"/>
                  <a:gd name="connsiteY45" fmla="*/ 112109 h 113728"/>
                  <a:gd name="connsiteX46" fmla="*/ 482152 w 2418108"/>
                  <a:gd name="connsiteY46" fmla="*/ 113729 h 113728"/>
                  <a:gd name="connsiteX47" fmla="*/ 632266 w 2418108"/>
                  <a:gd name="connsiteY47" fmla="*/ 112205 h 1137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2418108" h="113728">
                    <a:moveTo>
                      <a:pt x="632266" y="112205"/>
                    </a:moveTo>
                    <a:cubicBezTo>
                      <a:pt x="656364" y="104680"/>
                      <a:pt x="694940" y="114110"/>
                      <a:pt x="723039" y="109538"/>
                    </a:cubicBezTo>
                    <a:cubicBezTo>
                      <a:pt x="722849" y="109919"/>
                      <a:pt x="735898" y="110109"/>
                      <a:pt x="735136" y="111823"/>
                    </a:cubicBezTo>
                    <a:cubicBezTo>
                      <a:pt x="735041" y="108776"/>
                      <a:pt x="767616" y="112300"/>
                      <a:pt x="752471" y="108680"/>
                    </a:cubicBezTo>
                    <a:cubicBezTo>
                      <a:pt x="754757" y="107633"/>
                      <a:pt x="790571" y="107633"/>
                      <a:pt x="772569" y="110585"/>
                    </a:cubicBezTo>
                    <a:cubicBezTo>
                      <a:pt x="822099" y="111633"/>
                      <a:pt x="1059653" y="114395"/>
                      <a:pt x="1112993" y="112967"/>
                    </a:cubicBezTo>
                    <a:cubicBezTo>
                      <a:pt x="1106135" y="110776"/>
                      <a:pt x="1089656" y="112205"/>
                      <a:pt x="1083465" y="108776"/>
                    </a:cubicBezTo>
                    <a:cubicBezTo>
                      <a:pt x="1153950" y="111728"/>
                      <a:pt x="1230626" y="113157"/>
                      <a:pt x="1296825" y="108966"/>
                    </a:cubicBezTo>
                    <a:cubicBezTo>
                      <a:pt x="1277680" y="103251"/>
                      <a:pt x="1356071" y="110966"/>
                      <a:pt x="1346736" y="103632"/>
                    </a:cubicBezTo>
                    <a:cubicBezTo>
                      <a:pt x="1351213" y="105347"/>
                      <a:pt x="1374454" y="106109"/>
                      <a:pt x="1360643" y="107633"/>
                    </a:cubicBezTo>
                    <a:cubicBezTo>
                      <a:pt x="1368548" y="107728"/>
                      <a:pt x="1376168" y="108299"/>
                      <a:pt x="1381788" y="107442"/>
                    </a:cubicBezTo>
                    <a:lnTo>
                      <a:pt x="1371692" y="106490"/>
                    </a:lnTo>
                    <a:cubicBezTo>
                      <a:pt x="1398266" y="106013"/>
                      <a:pt x="1412744" y="108680"/>
                      <a:pt x="1430080" y="105537"/>
                    </a:cubicBezTo>
                    <a:lnTo>
                      <a:pt x="1420269" y="104108"/>
                    </a:lnTo>
                    <a:cubicBezTo>
                      <a:pt x="1436176" y="103918"/>
                      <a:pt x="1449416" y="103632"/>
                      <a:pt x="1455702" y="107061"/>
                    </a:cubicBezTo>
                    <a:lnTo>
                      <a:pt x="1439414" y="108109"/>
                    </a:lnTo>
                    <a:cubicBezTo>
                      <a:pt x="1465799" y="108014"/>
                      <a:pt x="1481610" y="107823"/>
                      <a:pt x="1503613" y="105918"/>
                    </a:cubicBezTo>
                    <a:lnTo>
                      <a:pt x="1495802" y="105823"/>
                    </a:lnTo>
                    <a:cubicBezTo>
                      <a:pt x="1523806" y="102394"/>
                      <a:pt x="1670110" y="99441"/>
                      <a:pt x="1695923" y="95155"/>
                    </a:cubicBezTo>
                    <a:lnTo>
                      <a:pt x="1684016" y="92488"/>
                    </a:lnTo>
                    <a:lnTo>
                      <a:pt x="1706210" y="90202"/>
                    </a:lnTo>
                    <a:cubicBezTo>
                      <a:pt x="1703543" y="90202"/>
                      <a:pt x="1695542" y="98965"/>
                      <a:pt x="1693351" y="98108"/>
                    </a:cubicBezTo>
                    <a:cubicBezTo>
                      <a:pt x="1757549" y="99441"/>
                      <a:pt x="2045109" y="91345"/>
                      <a:pt x="2058539" y="102203"/>
                    </a:cubicBezTo>
                    <a:cubicBezTo>
                      <a:pt x="2079780" y="101917"/>
                      <a:pt x="2071303" y="103918"/>
                      <a:pt x="2064540" y="95060"/>
                    </a:cubicBezTo>
                    <a:cubicBezTo>
                      <a:pt x="2086638" y="95441"/>
                      <a:pt x="2259707" y="88773"/>
                      <a:pt x="2227132" y="96203"/>
                    </a:cubicBezTo>
                    <a:cubicBezTo>
                      <a:pt x="2232371" y="96298"/>
                      <a:pt x="2240372" y="95917"/>
                      <a:pt x="2245229" y="96869"/>
                    </a:cubicBezTo>
                    <a:cubicBezTo>
                      <a:pt x="2235704" y="94583"/>
                      <a:pt x="2261708" y="95345"/>
                      <a:pt x="2254278" y="94393"/>
                    </a:cubicBezTo>
                    <a:cubicBezTo>
                      <a:pt x="2395724" y="108776"/>
                      <a:pt x="2341527" y="36576"/>
                      <a:pt x="2418108" y="5810"/>
                    </a:cubicBezTo>
                    <a:cubicBezTo>
                      <a:pt x="2398772" y="4763"/>
                      <a:pt x="2335717" y="7239"/>
                      <a:pt x="2399058" y="2858"/>
                    </a:cubicBezTo>
                    <a:cubicBezTo>
                      <a:pt x="2343527" y="-572"/>
                      <a:pt x="2296283" y="1238"/>
                      <a:pt x="2241039" y="1905"/>
                    </a:cubicBezTo>
                    <a:lnTo>
                      <a:pt x="2243991" y="1048"/>
                    </a:lnTo>
                    <a:cubicBezTo>
                      <a:pt x="2234181" y="-381"/>
                      <a:pt x="2214845" y="1524"/>
                      <a:pt x="2197128" y="0"/>
                    </a:cubicBezTo>
                    <a:cubicBezTo>
                      <a:pt x="2115880" y="6096"/>
                      <a:pt x="1816128" y="3524"/>
                      <a:pt x="1710591" y="6287"/>
                    </a:cubicBezTo>
                    <a:lnTo>
                      <a:pt x="1713353" y="5906"/>
                    </a:lnTo>
                    <a:cubicBezTo>
                      <a:pt x="1577146" y="5429"/>
                      <a:pt x="1349308" y="11240"/>
                      <a:pt x="1210814" y="7715"/>
                    </a:cubicBezTo>
                    <a:cubicBezTo>
                      <a:pt x="1095848" y="23717"/>
                      <a:pt x="819051" y="5429"/>
                      <a:pt x="684463" y="13716"/>
                    </a:cubicBezTo>
                    <a:lnTo>
                      <a:pt x="687511" y="12859"/>
                    </a:lnTo>
                    <a:cubicBezTo>
                      <a:pt x="655316" y="14192"/>
                      <a:pt x="473008" y="10954"/>
                      <a:pt x="435670" y="12192"/>
                    </a:cubicBezTo>
                    <a:lnTo>
                      <a:pt x="440718" y="12668"/>
                    </a:lnTo>
                    <a:cubicBezTo>
                      <a:pt x="408047" y="14764"/>
                      <a:pt x="412524" y="11049"/>
                      <a:pt x="386807" y="9906"/>
                    </a:cubicBezTo>
                    <a:cubicBezTo>
                      <a:pt x="275174" y="28004"/>
                      <a:pt x="142395" y="18764"/>
                      <a:pt x="16856" y="12192"/>
                    </a:cubicBezTo>
                    <a:cubicBezTo>
                      <a:pt x="-6195" y="35528"/>
                      <a:pt x="-17434" y="114395"/>
                      <a:pt x="63528" y="102870"/>
                    </a:cubicBezTo>
                    <a:cubicBezTo>
                      <a:pt x="63528" y="102870"/>
                      <a:pt x="42668" y="102584"/>
                      <a:pt x="42668" y="102584"/>
                    </a:cubicBezTo>
                    <a:cubicBezTo>
                      <a:pt x="58004" y="103156"/>
                      <a:pt x="47336" y="104299"/>
                      <a:pt x="41430" y="105537"/>
                    </a:cubicBezTo>
                    <a:cubicBezTo>
                      <a:pt x="46764" y="105537"/>
                      <a:pt x="68386" y="107442"/>
                      <a:pt x="54575" y="105347"/>
                    </a:cubicBezTo>
                    <a:cubicBezTo>
                      <a:pt x="158588" y="108109"/>
                      <a:pt x="297462" y="110109"/>
                      <a:pt x="388140" y="112109"/>
                    </a:cubicBezTo>
                    <a:cubicBezTo>
                      <a:pt x="420525" y="113348"/>
                      <a:pt x="453577" y="106680"/>
                      <a:pt x="482152" y="113729"/>
                    </a:cubicBezTo>
                    <a:cubicBezTo>
                      <a:pt x="477580" y="111919"/>
                      <a:pt x="629885" y="111728"/>
                      <a:pt x="632266" y="112205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62B385-9F0C-891E-49C6-44465ADDD3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5717" y="2796427"/>
            <a:ext cx="5566263" cy="3274503"/>
          </a:xfrm>
        </p:spPr>
        <p:txBody>
          <a:bodyPr vert="horz" lIns="91440" tIns="45720" rIns="91440" bIns="45720" rtlCol="0">
            <a:normAutofit/>
          </a:bodyPr>
          <a:lstStyle/>
          <a:p>
            <a:pPr marL="342900" indent="-342900">
              <a:buChar char="•"/>
            </a:pPr>
            <a:r>
              <a:rPr lang="en-US" dirty="0"/>
              <a:t>Barney, B.J. (1995). Looking inside for Comp. Adv. Academy of Management Executive, Vol. 9 (4), pp.49-61. Available at: http://www.jstor.org/stable/4165288?seq=1 </a:t>
            </a:r>
            <a:endParaRPr lang="en-US"/>
          </a:p>
          <a:p>
            <a:r>
              <a:rPr lang="en-US"/>
              <a:t>•All images are from Microsoft 365 built-in stock image </a:t>
            </a:r>
          </a:p>
          <a:p>
            <a:endParaRPr lang="en-US" dirty="0"/>
          </a:p>
          <a:p>
            <a:endParaRPr lang="en-US" dirty="0"/>
          </a:p>
        </p:txBody>
      </p:sp>
      <p:pic>
        <p:nvPicPr>
          <p:cNvPr id="5" name="Picture 4" descr="Buildings and reflections">
            <a:extLst>
              <a:ext uri="{FF2B5EF4-FFF2-40B4-BE49-F238E27FC236}">
                <a16:creationId xmlns:a16="http://schemas.microsoft.com/office/drawing/2014/main" id="{8F64FC2C-B2BE-D4F4-18AD-FDDE40D6D4C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1650" r="23294" b="-10"/>
          <a:stretch/>
        </p:blipFill>
        <p:spPr>
          <a:xfrm>
            <a:off x="6131416" y="10"/>
            <a:ext cx="6060584" cy="3745415"/>
          </a:xfrm>
          <a:prstGeom prst="rect">
            <a:avLst/>
          </a:prstGeom>
        </p:spPr>
      </p:pic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55820E42-2F9D-41EF-B67F-522A133B33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753030" y="5516668"/>
            <a:ext cx="2438970" cy="1341332"/>
          </a:xfrm>
          <a:custGeom>
            <a:avLst/>
            <a:gdLst>
              <a:gd name="connsiteX0" fmla="*/ 2025355 w 2438970"/>
              <a:gd name="connsiteY0" fmla="*/ 235 h 1341332"/>
              <a:gd name="connsiteX1" fmla="*/ 2381960 w 2438970"/>
              <a:gd name="connsiteY1" fmla="*/ 44517 h 1341332"/>
              <a:gd name="connsiteX2" fmla="*/ 2438970 w 2438970"/>
              <a:gd name="connsiteY2" fmla="*/ 58872 h 1341332"/>
              <a:gd name="connsiteX3" fmla="*/ 2438970 w 2438970"/>
              <a:gd name="connsiteY3" fmla="*/ 1341332 h 1341332"/>
              <a:gd name="connsiteX4" fmla="*/ 0 w 2438970"/>
              <a:gd name="connsiteY4" fmla="*/ 1341332 h 1341332"/>
              <a:gd name="connsiteX5" fmla="*/ 13333 w 2438970"/>
              <a:gd name="connsiteY5" fmla="*/ 1328018 h 1341332"/>
              <a:gd name="connsiteX6" fmla="*/ 936262 w 2438970"/>
              <a:gd name="connsiteY6" fmla="*/ 459947 h 1341332"/>
              <a:gd name="connsiteX7" fmla="*/ 1554028 w 2438970"/>
              <a:gd name="connsiteY7" fmla="*/ 71153 h 1341332"/>
              <a:gd name="connsiteX8" fmla="*/ 2025355 w 2438970"/>
              <a:gd name="connsiteY8" fmla="*/ 235 h 13413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38970" h="1341332">
                <a:moveTo>
                  <a:pt x="2025355" y="235"/>
                </a:moveTo>
                <a:cubicBezTo>
                  <a:pt x="2143847" y="2306"/>
                  <a:pt x="2262766" y="17993"/>
                  <a:pt x="2381960" y="44517"/>
                </a:cubicBezTo>
                <a:lnTo>
                  <a:pt x="2438970" y="58872"/>
                </a:lnTo>
                <a:lnTo>
                  <a:pt x="2438970" y="1341332"/>
                </a:lnTo>
                <a:lnTo>
                  <a:pt x="0" y="1341332"/>
                </a:lnTo>
                <a:lnTo>
                  <a:pt x="13333" y="1328018"/>
                </a:lnTo>
                <a:cubicBezTo>
                  <a:pt x="324723" y="1028950"/>
                  <a:pt x="645390" y="738459"/>
                  <a:pt x="936262" y="459947"/>
                </a:cubicBezTo>
                <a:cubicBezTo>
                  <a:pt x="1139660" y="265152"/>
                  <a:pt x="1345794" y="140817"/>
                  <a:pt x="1554028" y="71153"/>
                </a:cubicBezTo>
                <a:cubicBezTo>
                  <a:pt x="1710136" y="18918"/>
                  <a:pt x="1867365" y="-2526"/>
                  <a:pt x="2025355" y="235"/>
                </a:cubicBezTo>
                <a:close/>
              </a:path>
            </a:pathLst>
          </a:cu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13D9BC31-B57D-4933-AD83-94F462D4C2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776050" y="5204025"/>
            <a:ext cx="886141" cy="802496"/>
            <a:chOff x="10948005" y="3272152"/>
            <a:chExt cx="868640" cy="786648"/>
          </a:xfrm>
          <a:solidFill>
            <a:schemeClr val="accent1"/>
          </a:solidFill>
        </p:grpSpPr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D84AFEA3-A055-41AE-96F3-34BA581424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94317" y="3944888"/>
              <a:ext cx="128449" cy="113912"/>
            </a:xfrm>
            <a:custGeom>
              <a:avLst/>
              <a:gdLst>
                <a:gd name="connsiteX0" fmla="*/ 237621 w 453152"/>
                <a:gd name="connsiteY0" fmla="*/ 965 h 401867"/>
                <a:gd name="connsiteX1" fmla="*/ 370246 w 453152"/>
                <a:gd name="connsiteY1" fmla="*/ 23666 h 401867"/>
                <a:gd name="connsiteX2" fmla="*/ 437392 w 453152"/>
                <a:gd name="connsiteY2" fmla="*/ 198545 h 401867"/>
                <a:gd name="connsiteX3" fmla="*/ 67745 w 453152"/>
                <a:gd name="connsiteY3" fmla="*/ 392003 h 401867"/>
                <a:gd name="connsiteX4" fmla="*/ 911 w 453152"/>
                <a:gd name="connsiteY4" fmla="*/ 254095 h 401867"/>
                <a:gd name="connsiteX5" fmla="*/ 115564 w 453152"/>
                <a:gd name="connsiteY5" fmla="*/ 51160 h 401867"/>
                <a:gd name="connsiteX6" fmla="*/ 237621 w 453152"/>
                <a:gd name="connsiteY6" fmla="*/ 965 h 4018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53152" h="401867">
                  <a:moveTo>
                    <a:pt x="237621" y="965"/>
                  </a:moveTo>
                  <a:cubicBezTo>
                    <a:pt x="283632" y="-2971"/>
                    <a:pt x="331405" y="5243"/>
                    <a:pt x="370246" y="23666"/>
                  </a:cubicBezTo>
                  <a:cubicBezTo>
                    <a:pt x="436830" y="55275"/>
                    <a:pt x="477168" y="116810"/>
                    <a:pt x="437392" y="198545"/>
                  </a:cubicBezTo>
                  <a:cubicBezTo>
                    <a:pt x="391568" y="292624"/>
                    <a:pt x="176850" y="441630"/>
                    <a:pt x="67745" y="392003"/>
                  </a:cubicBezTo>
                  <a:cubicBezTo>
                    <a:pt x="18056" y="369372"/>
                    <a:pt x="-5012" y="308398"/>
                    <a:pt x="911" y="254095"/>
                  </a:cubicBezTo>
                  <a:cubicBezTo>
                    <a:pt x="9203" y="178033"/>
                    <a:pt x="61012" y="103094"/>
                    <a:pt x="115564" y="51160"/>
                  </a:cubicBezTo>
                  <a:cubicBezTo>
                    <a:pt x="147361" y="20985"/>
                    <a:pt x="191610" y="4900"/>
                    <a:pt x="237621" y="96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9028771F-62FA-4349-B7A8-CE1682D2CE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53045" y="3808430"/>
              <a:ext cx="144912" cy="193414"/>
            </a:xfrm>
            <a:custGeom>
              <a:avLst/>
              <a:gdLst>
                <a:gd name="connsiteX0" fmla="*/ 390625 w 511232"/>
                <a:gd name="connsiteY0" fmla="*/ 1621 h 682341"/>
                <a:gd name="connsiteX1" fmla="*/ 508142 w 511232"/>
                <a:gd name="connsiteY1" fmla="*/ 64038 h 682341"/>
                <a:gd name="connsiteX2" fmla="*/ 508453 w 511232"/>
                <a:gd name="connsiteY2" fmla="*/ 121832 h 682341"/>
                <a:gd name="connsiteX3" fmla="*/ 316492 w 511232"/>
                <a:gd name="connsiteY3" fmla="*/ 567602 h 682341"/>
                <a:gd name="connsiteX4" fmla="*/ 80265 w 511232"/>
                <a:gd name="connsiteY4" fmla="*/ 640359 h 682341"/>
                <a:gd name="connsiteX5" fmla="*/ 13306 w 511232"/>
                <a:gd name="connsiteY5" fmla="*/ 274828 h 682341"/>
                <a:gd name="connsiteX6" fmla="*/ 140989 w 511232"/>
                <a:gd name="connsiteY6" fmla="*/ 107181 h 682341"/>
                <a:gd name="connsiteX7" fmla="*/ 390625 w 511232"/>
                <a:gd name="connsiteY7" fmla="*/ 1621 h 6823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11232" h="682341">
                  <a:moveTo>
                    <a:pt x="390625" y="1621"/>
                  </a:moveTo>
                  <a:cubicBezTo>
                    <a:pt x="446543" y="-5212"/>
                    <a:pt x="493343" y="8441"/>
                    <a:pt x="508142" y="64038"/>
                  </a:cubicBezTo>
                  <a:cubicBezTo>
                    <a:pt x="513192" y="82866"/>
                    <a:pt x="511134" y="102754"/>
                    <a:pt x="508453" y="121832"/>
                  </a:cubicBezTo>
                  <a:cubicBezTo>
                    <a:pt x="485324" y="287796"/>
                    <a:pt x="417242" y="443971"/>
                    <a:pt x="316492" y="567602"/>
                  </a:cubicBezTo>
                  <a:cubicBezTo>
                    <a:pt x="253024" y="645534"/>
                    <a:pt x="165055" y="737743"/>
                    <a:pt x="80265" y="640359"/>
                  </a:cubicBezTo>
                  <a:cubicBezTo>
                    <a:pt x="5014" y="553948"/>
                    <a:pt x="-17368" y="383621"/>
                    <a:pt x="13306" y="274828"/>
                  </a:cubicBezTo>
                  <a:cubicBezTo>
                    <a:pt x="33443" y="203318"/>
                    <a:pt x="83382" y="146521"/>
                    <a:pt x="140989" y="107181"/>
                  </a:cubicBezTo>
                  <a:cubicBezTo>
                    <a:pt x="178904" y="81308"/>
                    <a:pt x="297428" y="13010"/>
                    <a:pt x="390625" y="162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319CDEE6-CB2F-49F0-B237-2A26A3D1DC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84524" y="3907536"/>
              <a:ext cx="132121" cy="93006"/>
            </a:xfrm>
            <a:custGeom>
              <a:avLst/>
              <a:gdLst>
                <a:gd name="connsiteX0" fmla="*/ 252822 w 466107"/>
                <a:gd name="connsiteY0" fmla="*/ 1539 h 328114"/>
                <a:gd name="connsiteX1" fmla="*/ 451641 w 466107"/>
                <a:gd name="connsiteY1" fmla="*/ 122177 h 328114"/>
                <a:gd name="connsiteX2" fmla="*/ 391790 w 466107"/>
                <a:gd name="connsiteY2" fmla="*/ 297430 h 328114"/>
                <a:gd name="connsiteX3" fmla="*/ 8614 w 466107"/>
                <a:gd name="connsiteY3" fmla="*/ 243252 h 328114"/>
                <a:gd name="connsiteX4" fmla="*/ 45897 w 466107"/>
                <a:gd name="connsiteY4" fmla="*/ 97302 h 328114"/>
                <a:gd name="connsiteX5" fmla="*/ 252822 w 466107"/>
                <a:gd name="connsiteY5" fmla="*/ 1539 h 328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66107" h="328114">
                  <a:moveTo>
                    <a:pt x="252822" y="1539"/>
                  </a:moveTo>
                  <a:cubicBezTo>
                    <a:pt x="335429" y="-10494"/>
                    <a:pt x="418848" y="49794"/>
                    <a:pt x="451641" y="122177"/>
                  </a:cubicBezTo>
                  <a:cubicBezTo>
                    <a:pt x="479697" y="184273"/>
                    <a:pt x="470594" y="255285"/>
                    <a:pt x="391790" y="297430"/>
                  </a:cubicBezTo>
                  <a:cubicBezTo>
                    <a:pt x="301077" y="345935"/>
                    <a:pt x="55935" y="343254"/>
                    <a:pt x="8614" y="243252"/>
                  </a:cubicBezTo>
                  <a:cubicBezTo>
                    <a:pt x="-12895" y="197678"/>
                    <a:pt x="8240" y="136766"/>
                    <a:pt x="45897" y="97302"/>
                  </a:cubicBezTo>
                  <a:cubicBezTo>
                    <a:pt x="98704" y="42064"/>
                    <a:pt x="181872" y="11950"/>
                    <a:pt x="252822" y="153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venir Next LT Pro Light"/>
                <a:ea typeface="+mn-ea"/>
                <a:cs typeface="+mn-cs"/>
              </a:endParaRPr>
            </a:p>
          </p:txBody>
        </p:sp>
        <p:sp>
          <p:nvSpPr>
            <p:cNvPr id="27" name="Graphic 12">
              <a:extLst>
                <a:ext uri="{FF2B5EF4-FFF2-40B4-BE49-F238E27FC236}">
                  <a16:creationId xmlns:a16="http://schemas.microsoft.com/office/drawing/2014/main" id="{3DD82286-02D2-4210-A797-5D502D44A3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142141" y="3272152"/>
              <a:ext cx="180625" cy="158824"/>
            </a:xfrm>
            <a:custGeom>
              <a:avLst/>
              <a:gdLst>
                <a:gd name="connsiteX0" fmla="*/ 63289 w 3341477"/>
                <a:gd name="connsiteY0" fmla="*/ 1933384 h 2938167"/>
                <a:gd name="connsiteX1" fmla="*/ 263314 w 3341477"/>
                <a:gd name="connsiteY1" fmla="*/ 514159 h 2938167"/>
                <a:gd name="connsiteX2" fmla="*/ 1098276 w 3341477"/>
                <a:gd name="connsiteY2" fmla="*/ 952 h 2938167"/>
                <a:gd name="connsiteX3" fmla="*/ 2654089 w 3341477"/>
                <a:gd name="connsiteY3" fmla="*/ 371284 h 2938167"/>
                <a:gd name="connsiteX4" fmla="*/ 3219398 w 3341477"/>
                <a:gd name="connsiteY4" fmla="*/ 2080926 h 2938167"/>
                <a:gd name="connsiteX5" fmla="*/ 2044489 w 3341477"/>
                <a:gd name="connsiteY5" fmla="*/ 2933509 h 2938167"/>
                <a:gd name="connsiteX6" fmla="*/ 453814 w 3341477"/>
                <a:gd name="connsiteY6" fmla="*/ 2495359 h 2938167"/>
                <a:gd name="connsiteX7" fmla="*/ 63289 w 3341477"/>
                <a:gd name="connsiteY7" fmla="*/ 1933384 h 29381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341477" h="2938167">
                  <a:moveTo>
                    <a:pt x="63289" y="1933384"/>
                  </a:moveTo>
                  <a:cubicBezTo>
                    <a:pt x="56717" y="1895856"/>
                    <a:pt x="-165311" y="914209"/>
                    <a:pt x="263314" y="514159"/>
                  </a:cubicBezTo>
                  <a:cubicBezTo>
                    <a:pt x="691939" y="114109"/>
                    <a:pt x="609262" y="11620"/>
                    <a:pt x="1098276" y="952"/>
                  </a:cubicBezTo>
                  <a:cubicBezTo>
                    <a:pt x="1587289" y="-9716"/>
                    <a:pt x="2320714" y="66484"/>
                    <a:pt x="2654089" y="371284"/>
                  </a:cubicBezTo>
                  <a:cubicBezTo>
                    <a:pt x="2987464" y="676084"/>
                    <a:pt x="3603732" y="1514094"/>
                    <a:pt x="3219398" y="2080926"/>
                  </a:cubicBezTo>
                  <a:cubicBezTo>
                    <a:pt x="2835064" y="2647759"/>
                    <a:pt x="2558839" y="2895409"/>
                    <a:pt x="2044489" y="2933509"/>
                  </a:cubicBezTo>
                  <a:cubicBezTo>
                    <a:pt x="1530139" y="2971609"/>
                    <a:pt x="701464" y="2771584"/>
                    <a:pt x="453814" y="2495359"/>
                  </a:cubicBezTo>
                  <a:cubicBezTo>
                    <a:pt x="206164" y="2219134"/>
                    <a:pt x="101389" y="2152459"/>
                    <a:pt x="63289" y="19333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Graphic 15">
              <a:extLst>
                <a:ext uri="{FF2B5EF4-FFF2-40B4-BE49-F238E27FC236}">
                  <a16:creationId xmlns:a16="http://schemas.microsoft.com/office/drawing/2014/main" id="{735449F4-80DA-4E06-B3B6-B9F519F4A6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602136" y="3379098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Graphic 15">
              <a:extLst>
                <a:ext uri="{FF2B5EF4-FFF2-40B4-BE49-F238E27FC236}">
                  <a16:creationId xmlns:a16="http://schemas.microsoft.com/office/drawing/2014/main" id="{61FABA3B-05B6-433C-90F9-8D9691A840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8005" y="3504095"/>
              <a:ext cx="82388" cy="75292"/>
            </a:xfrm>
            <a:custGeom>
              <a:avLst/>
              <a:gdLst>
                <a:gd name="connsiteX0" fmla="*/ 17664 w 5240764"/>
                <a:gd name="connsiteY0" fmla="*/ 2947947 h 4789394"/>
                <a:gd name="connsiteX1" fmla="*/ 903489 w 5240764"/>
                <a:gd name="connsiteY1" fmla="*/ 195222 h 4789394"/>
                <a:gd name="connsiteX2" fmla="*/ 3560964 w 5240764"/>
                <a:gd name="connsiteY2" fmla="*/ 357147 h 4789394"/>
                <a:gd name="connsiteX3" fmla="*/ 5240602 w 5240764"/>
                <a:gd name="connsiteY3" fmla="*/ 2076409 h 4789394"/>
                <a:gd name="connsiteX4" fmla="*/ 4568328 w 5240764"/>
                <a:gd name="connsiteY4" fmla="*/ 3879397 h 4789394"/>
                <a:gd name="connsiteX5" fmla="*/ 3284739 w 5240764"/>
                <a:gd name="connsiteY5" fmla="*/ 4605297 h 4789394"/>
                <a:gd name="connsiteX6" fmla="*/ 1074939 w 5240764"/>
                <a:gd name="connsiteY6" fmla="*/ 4357647 h 4789394"/>
                <a:gd name="connsiteX7" fmla="*/ 15187 w 5240764"/>
                <a:gd name="connsiteY7" fmla="*/ 2830313 h 478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40764" h="4789394">
                  <a:moveTo>
                    <a:pt x="17664" y="2947947"/>
                  </a:moveTo>
                  <a:cubicBezTo>
                    <a:pt x="17664" y="2900322"/>
                    <a:pt x="-201411" y="490497"/>
                    <a:pt x="903489" y="195222"/>
                  </a:cubicBezTo>
                  <a:cubicBezTo>
                    <a:pt x="2008389" y="-100053"/>
                    <a:pt x="2598939" y="-71478"/>
                    <a:pt x="3560964" y="357147"/>
                  </a:cubicBezTo>
                  <a:cubicBezTo>
                    <a:pt x="4522989" y="785772"/>
                    <a:pt x="5253271" y="1338222"/>
                    <a:pt x="5240602" y="2076409"/>
                  </a:cubicBezTo>
                  <a:cubicBezTo>
                    <a:pt x="5227934" y="2814597"/>
                    <a:pt x="4842267" y="3677276"/>
                    <a:pt x="4568328" y="3879397"/>
                  </a:cubicBezTo>
                  <a:cubicBezTo>
                    <a:pt x="4294389" y="4081422"/>
                    <a:pt x="4065789" y="4548147"/>
                    <a:pt x="3284739" y="4605297"/>
                  </a:cubicBezTo>
                  <a:cubicBezTo>
                    <a:pt x="2503689" y="4662447"/>
                    <a:pt x="1579764" y="5110122"/>
                    <a:pt x="1074939" y="4357647"/>
                  </a:cubicBezTo>
                  <a:cubicBezTo>
                    <a:pt x="570114" y="3605172"/>
                    <a:pt x="12615" y="3617554"/>
                    <a:pt x="15187" y="2830313"/>
                  </a:cubicBezTo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E1FEBA45-D0A3-4091-9956-161EDA21A0D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43727" y="3666564"/>
              <a:ext cx="173527" cy="138496"/>
            </a:xfrm>
            <a:custGeom>
              <a:avLst/>
              <a:gdLst>
                <a:gd name="connsiteX0" fmla="*/ 237392 w 789043"/>
                <a:gd name="connsiteY0" fmla="*/ 81 h 629754"/>
                <a:gd name="connsiteX1" fmla="*/ 758692 w 789043"/>
                <a:gd name="connsiteY1" fmla="*/ 233550 h 629754"/>
                <a:gd name="connsiteX2" fmla="*/ 650647 w 789043"/>
                <a:gd name="connsiteY2" fmla="*/ 335111 h 629754"/>
                <a:gd name="connsiteX3" fmla="*/ 315041 w 789043"/>
                <a:gd name="connsiteY3" fmla="*/ 584992 h 629754"/>
                <a:gd name="connsiteX4" fmla="*/ 192159 w 789043"/>
                <a:gd name="connsiteY4" fmla="*/ 625953 h 629754"/>
                <a:gd name="connsiteX5" fmla="*/ 124264 w 789043"/>
                <a:gd name="connsiteY5" fmla="*/ 552260 h 629754"/>
                <a:gd name="connsiteX6" fmla="*/ 1631 w 789043"/>
                <a:gd name="connsiteY6" fmla="*/ 133735 h 629754"/>
                <a:gd name="connsiteX7" fmla="*/ 35422 w 789043"/>
                <a:gd name="connsiteY7" fmla="*/ 14157 h 629754"/>
                <a:gd name="connsiteX8" fmla="*/ 113728 w 789043"/>
                <a:gd name="connsiteY8" fmla="*/ 378 h 629754"/>
                <a:gd name="connsiteX9" fmla="*/ 237392 w 789043"/>
                <a:gd name="connsiteY9" fmla="*/ 81 h 629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789043" h="629754">
                  <a:moveTo>
                    <a:pt x="237392" y="81"/>
                  </a:moveTo>
                  <a:cubicBezTo>
                    <a:pt x="474795" y="-992"/>
                    <a:pt x="907215" y="10463"/>
                    <a:pt x="758692" y="233550"/>
                  </a:cubicBezTo>
                  <a:cubicBezTo>
                    <a:pt x="731135" y="274948"/>
                    <a:pt x="690486" y="305435"/>
                    <a:pt x="650647" y="335111"/>
                  </a:cubicBezTo>
                  <a:cubicBezTo>
                    <a:pt x="538737" y="418405"/>
                    <a:pt x="426889" y="501698"/>
                    <a:pt x="315041" y="584992"/>
                  </a:cubicBezTo>
                  <a:cubicBezTo>
                    <a:pt x="278943" y="611863"/>
                    <a:pt x="234865" y="640167"/>
                    <a:pt x="192159" y="625953"/>
                  </a:cubicBezTo>
                  <a:cubicBezTo>
                    <a:pt x="159614" y="615105"/>
                    <a:pt x="139851" y="582810"/>
                    <a:pt x="124264" y="552260"/>
                  </a:cubicBezTo>
                  <a:cubicBezTo>
                    <a:pt x="57742" y="422021"/>
                    <a:pt x="15908" y="279250"/>
                    <a:pt x="1631" y="133735"/>
                  </a:cubicBezTo>
                  <a:cubicBezTo>
                    <a:pt x="-2671" y="90343"/>
                    <a:pt x="-676" y="38596"/>
                    <a:pt x="35422" y="14157"/>
                  </a:cubicBezTo>
                  <a:cubicBezTo>
                    <a:pt x="57804" y="-931"/>
                    <a:pt x="86795" y="-557"/>
                    <a:pt x="113728" y="378"/>
                  </a:cubicBezTo>
                  <a:cubicBezTo>
                    <a:pt x="138207" y="1243"/>
                    <a:pt x="182606" y="328"/>
                    <a:pt x="237392" y="8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02F46D2B-2485-7537-E3C6-50B06D521F5D}"/>
              </a:ext>
            </a:extLst>
          </p:cNvPr>
          <p:cNvSpPr txBox="1"/>
          <p:nvPr/>
        </p:nvSpPr>
        <p:spPr>
          <a:xfrm>
            <a:off x="6815642" y="3795073"/>
            <a:ext cx="4840654" cy="43088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100"/>
              <a:t>Image Source: Microsoft 365 built-in stock image</a:t>
            </a:r>
            <a:endParaRPr lang="en-US" sz="1100" dirty="0"/>
          </a:p>
          <a:p>
            <a:pPr algn="l"/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1744441250"/>
      </p:ext>
    </p:extLst>
  </p:cSld>
  <p:clrMapOvr>
    <a:masterClrMapping/>
  </p:clrMapOvr>
</p:sld>
</file>

<file path=ppt/theme/theme1.xml><?xml version="1.0" encoding="utf-8"?>
<a:theme xmlns:a="http://schemas.openxmlformats.org/drawingml/2006/main" name="RocaVTI">
  <a:themeElements>
    <a:clrScheme name="Custom 101">
      <a:dk1>
        <a:sysClr val="windowText" lastClr="000000"/>
      </a:dk1>
      <a:lt1>
        <a:sysClr val="window" lastClr="FFFFFF"/>
      </a:lt1>
      <a:dk2>
        <a:srgbClr val="463443"/>
      </a:dk2>
      <a:lt2>
        <a:srgbClr val="F3F0E9"/>
      </a:lt2>
      <a:accent1>
        <a:srgbClr val="D45E5E"/>
      </a:accent1>
      <a:accent2>
        <a:srgbClr val="D49D8C"/>
      </a:accent2>
      <a:accent3>
        <a:srgbClr val="BF873A"/>
      </a:accent3>
      <a:accent4>
        <a:srgbClr val="C05050"/>
      </a:accent4>
      <a:accent5>
        <a:srgbClr val="A89F68"/>
      </a:accent5>
      <a:accent6>
        <a:srgbClr val="8F6B8A"/>
      </a:accent6>
      <a:hlink>
        <a:srgbClr val="D75681"/>
      </a:hlink>
      <a:folHlink>
        <a:srgbClr val="6C9D92"/>
      </a:folHlink>
    </a:clrScheme>
    <a:fontScheme name="Custom 36">
      <a:majorFont>
        <a:latin typeface="Georgia Pro Semibold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ocaVTI" id="{D79FE1D1-0489-4A69-8531-D0B8CDC31CBE}" vid="{CEBA7FE6-C04B-474E-964F-B022887AD13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1464</Words>
  <Application>Microsoft Office PowerPoint</Application>
  <PresentationFormat>Widescreen</PresentationFormat>
  <Paragraphs>171</Paragraphs>
  <Slides>35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42" baseType="lpstr">
      <vt:lpstr>Aptos Display</vt:lpstr>
      <vt:lpstr>Arial</vt:lpstr>
      <vt:lpstr>Avenir Next LT Pro</vt:lpstr>
      <vt:lpstr>Avenir Next LT Pro Light</vt:lpstr>
      <vt:lpstr>Georgia Pro Semibold</vt:lpstr>
      <vt:lpstr>Wingdings</vt:lpstr>
      <vt:lpstr>RocaVTI</vt:lpstr>
      <vt:lpstr>STRATEGIC MANAGEMENT</vt:lpstr>
      <vt:lpstr>Introduction </vt:lpstr>
      <vt:lpstr>Learning Outcomes</vt:lpstr>
      <vt:lpstr>Opening Case</vt:lpstr>
      <vt:lpstr>Opening Case</vt:lpstr>
      <vt:lpstr>Opening Case</vt:lpstr>
      <vt:lpstr>Opening Case</vt:lpstr>
      <vt:lpstr>Reflection Questions</vt:lpstr>
      <vt:lpstr>Reflection Questions</vt:lpstr>
      <vt:lpstr>What is Internal Environmental Scanning?</vt:lpstr>
      <vt:lpstr>Aspects of Internal Environment</vt:lpstr>
      <vt:lpstr>Aspects of Internal Environment</vt:lpstr>
      <vt:lpstr>Bakery internal environment</vt:lpstr>
      <vt:lpstr>Tools for Internal Environmental Scanning</vt:lpstr>
      <vt:lpstr>SWOT ANALYSIS</vt:lpstr>
      <vt:lpstr>Strengths</vt:lpstr>
      <vt:lpstr>Weaknesses</vt:lpstr>
      <vt:lpstr>Opportunity</vt:lpstr>
      <vt:lpstr>Threats</vt:lpstr>
      <vt:lpstr>Actions for SWOT</vt:lpstr>
      <vt:lpstr>VRIO Framework</vt:lpstr>
      <vt:lpstr>Valuable</vt:lpstr>
      <vt:lpstr>Rarity</vt:lpstr>
      <vt:lpstr>Imitability</vt:lpstr>
      <vt:lpstr>Organization</vt:lpstr>
      <vt:lpstr>Value Chain Analysis </vt:lpstr>
      <vt:lpstr>Primary Activities</vt:lpstr>
      <vt:lpstr>Service Activities</vt:lpstr>
      <vt:lpstr>How to conduct Value Chain Anlysis</vt:lpstr>
      <vt:lpstr>How to conduct Value Chain Anlysis</vt:lpstr>
      <vt:lpstr>How to conduct Value Chain Anlysis</vt:lpstr>
      <vt:lpstr>Benefits of Internal Scanning </vt:lpstr>
      <vt:lpstr>Benefits of Internal Scanning </vt:lpstr>
      <vt:lpstr>Topic Recap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ADMIN</dc:creator>
  <cp:lastModifiedBy>Stephen G. Kagwathi</cp:lastModifiedBy>
  <cp:revision>600</cp:revision>
  <dcterms:created xsi:type="dcterms:W3CDTF">2025-03-29T07:13:13Z</dcterms:created>
  <dcterms:modified xsi:type="dcterms:W3CDTF">2025-03-29T10:10:49Z</dcterms:modified>
</cp:coreProperties>
</file>