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ink/ink1.xml" ContentType="application/inkml+xml"/>
  <Override PartName="/ppt/ink/ink2.xml" ContentType="application/inkml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ink/ink3.xml" ContentType="application/inkml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91" r:id="rId15"/>
    <p:sldId id="269" r:id="rId16"/>
    <p:sldId id="270" r:id="rId17"/>
    <p:sldId id="271" r:id="rId18"/>
    <p:sldId id="272" r:id="rId19"/>
    <p:sldId id="273" r:id="rId20"/>
    <p:sldId id="275" r:id="rId21"/>
    <p:sldId id="276" r:id="rId22"/>
    <p:sldId id="274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90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4AB9FE8-6198-C50D-1835-A712EA1A89E0}" v="493" dt="2025-04-12T07:57:52.364"/>
    <p1510:client id="{DA626DE3-9491-45B0-EED6-B884120364E2}" v="94" dt="2025-04-12T08:21:26.212"/>
    <p1510:client id="{F48BE338-D8D5-BEE4-A57D-E0D05C917E06}" v="230" dt="2025-04-12T06:25:47.0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77" d="100"/>
          <a:sy n="77" d="100"/>
        </p:scale>
        <p:origin x="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svg"/><Relationship Id="rId1" Type="http://schemas.openxmlformats.org/officeDocument/2006/relationships/image" Target="../media/image25.png"/><Relationship Id="rId6" Type="http://schemas.openxmlformats.org/officeDocument/2006/relationships/image" Target="../media/image30.svg"/><Relationship Id="rId5" Type="http://schemas.openxmlformats.org/officeDocument/2006/relationships/image" Target="../media/image29.png"/><Relationship Id="rId4" Type="http://schemas.openxmlformats.org/officeDocument/2006/relationships/image" Target="../media/image28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svg"/><Relationship Id="rId1" Type="http://schemas.openxmlformats.org/officeDocument/2006/relationships/image" Target="../media/image31.png"/><Relationship Id="rId6" Type="http://schemas.openxmlformats.org/officeDocument/2006/relationships/image" Target="../media/image36.svg"/><Relationship Id="rId5" Type="http://schemas.openxmlformats.org/officeDocument/2006/relationships/image" Target="../media/image35.png"/><Relationship Id="rId4" Type="http://schemas.openxmlformats.org/officeDocument/2006/relationships/image" Target="../media/image34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svg"/><Relationship Id="rId1" Type="http://schemas.openxmlformats.org/officeDocument/2006/relationships/image" Target="../media/image25.png"/><Relationship Id="rId6" Type="http://schemas.openxmlformats.org/officeDocument/2006/relationships/image" Target="../media/image30.svg"/><Relationship Id="rId5" Type="http://schemas.openxmlformats.org/officeDocument/2006/relationships/image" Target="../media/image29.png"/><Relationship Id="rId4" Type="http://schemas.openxmlformats.org/officeDocument/2006/relationships/image" Target="../media/image28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svg"/><Relationship Id="rId1" Type="http://schemas.openxmlformats.org/officeDocument/2006/relationships/image" Target="../media/image31.png"/><Relationship Id="rId6" Type="http://schemas.openxmlformats.org/officeDocument/2006/relationships/image" Target="../media/image36.svg"/><Relationship Id="rId5" Type="http://schemas.openxmlformats.org/officeDocument/2006/relationships/image" Target="../media/image35.png"/><Relationship Id="rId4" Type="http://schemas.openxmlformats.org/officeDocument/2006/relationships/image" Target="../media/image3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3830BFD-B50B-4C33-8FA4-B048C9C12F71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F339816-60AC-45DC-8163-7C4E44F985B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Calibri"/>
              <a:ea typeface="Calibri"/>
              <a:cs typeface="Calibri"/>
            </a:rPr>
            <a:t>In our last lecture we looked at external environmental scanning, what it entails, tools that we can use to carry out the exercise </a:t>
          </a:r>
        </a:p>
      </dgm:t>
    </dgm:pt>
    <dgm:pt modelId="{E47A4102-F85A-479D-AD31-99DD1FDFD39E}" type="parTrans" cxnId="{80DE5874-BEA3-4E32-A2C6-D2E5233E843F}">
      <dgm:prSet/>
      <dgm:spPr/>
      <dgm:t>
        <a:bodyPr/>
        <a:lstStyle/>
        <a:p>
          <a:endParaRPr lang="en-US"/>
        </a:p>
      </dgm:t>
    </dgm:pt>
    <dgm:pt modelId="{7576E04D-2787-4BF0-A22C-EF320C0D641B}" type="sibTrans" cxnId="{80DE5874-BEA3-4E32-A2C6-D2E5233E843F}">
      <dgm:prSet/>
      <dgm:spPr/>
      <dgm:t>
        <a:bodyPr/>
        <a:lstStyle/>
        <a:p>
          <a:endParaRPr lang="en-US"/>
        </a:p>
      </dgm:t>
    </dgm:pt>
    <dgm:pt modelId="{D355153A-D7CD-46BE-8228-153DE1E2A0E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Calibri"/>
              <a:ea typeface="Calibri"/>
              <a:cs typeface="Calibri"/>
            </a:rPr>
            <a:t>We looked at the benefits to not only corporates but also to individuals.</a:t>
          </a:r>
        </a:p>
      </dgm:t>
    </dgm:pt>
    <dgm:pt modelId="{4DD374F4-D0B1-4764-9242-23E4355DE0AA}" type="parTrans" cxnId="{DED34E6D-0B45-44C9-9253-2CF22365D558}">
      <dgm:prSet/>
      <dgm:spPr/>
      <dgm:t>
        <a:bodyPr/>
        <a:lstStyle/>
        <a:p>
          <a:endParaRPr lang="en-US"/>
        </a:p>
      </dgm:t>
    </dgm:pt>
    <dgm:pt modelId="{8FDDED4A-6202-4C78-A237-090F3747C378}" type="sibTrans" cxnId="{DED34E6D-0B45-44C9-9253-2CF22365D558}">
      <dgm:prSet/>
      <dgm:spPr/>
      <dgm:t>
        <a:bodyPr/>
        <a:lstStyle/>
        <a:p>
          <a:endParaRPr lang="en-US"/>
        </a:p>
      </dgm:t>
    </dgm:pt>
    <dgm:pt modelId="{15790002-6870-4D1F-A531-56106536D9C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Calibri"/>
              <a:ea typeface="Calibri"/>
              <a:cs typeface="Calibri"/>
            </a:rPr>
            <a:t>In the current lecture we look at crafting vision and mission statements.</a:t>
          </a:r>
        </a:p>
      </dgm:t>
    </dgm:pt>
    <dgm:pt modelId="{9E7B369C-F09A-4293-A709-6E783E25AAD5}" type="parTrans" cxnId="{BFCE14BA-C22D-4910-99AD-184C60FEA810}">
      <dgm:prSet/>
      <dgm:spPr/>
      <dgm:t>
        <a:bodyPr/>
        <a:lstStyle/>
        <a:p>
          <a:endParaRPr lang="en-US"/>
        </a:p>
      </dgm:t>
    </dgm:pt>
    <dgm:pt modelId="{CE803276-E09E-41F6-B6FC-2E1476C4237C}" type="sibTrans" cxnId="{BFCE14BA-C22D-4910-99AD-184C60FEA810}">
      <dgm:prSet/>
      <dgm:spPr/>
      <dgm:t>
        <a:bodyPr/>
        <a:lstStyle/>
        <a:p>
          <a:endParaRPr lang="en-US"/>
        </a:p>
      </dgm:t>
    </dgm:pt>
    <dgm:pt modelId="{E1784C47-EC7D-4B53-B053-83FE624B05F6}" type="pres">
      <dgm:prSet presAssocID="{43830BFD-B50B-4C33-8FA4-B048C9C12F71}" presName="root" presStyleCnt="0">
        <dgm:presLayoutVars>
          <dgm:dir/>
          <dgm:resizeHandles val="exact"/>
        </dgm:presLayoutVars>
      </dgm:prSet>
      <dgm:spPr/>
    </dgm:pt>
    <dgm:pt modelId="{FBD0ACED-DD66-4197-B61F-7CFC1CA6DC91}" type="pres">
      <dgm:prSet presAssocID="{CF339816-60AC-45DC-8163-7C4E44F985B6}" presName="compNode" presStyleCnt="0"/>
      <dgm:spPr/>
    </dgm:pt>
    <dgm:pt modelId="{4525EAF7-6ABC-4A29-A9DB-3DBF9EE882DD}" type="pres">
      <dgm:prSet presAssocID="{CF339816-60AC-45DC-8163-7C4E44F985B6}" presName="bgRect" presStyleLbl="bgShp" presStyleIdx="0" presStyleCnt="3"/>
      <dgm:spPr/>
    </dgm:pt>
    <dgm:pt modelId="{84E03422-8EDD-4AC7-B815-B1429A152162}" type="pres">
      <dgm:prSet presAssocID="{CF339816-60AC-45DC-8163-7C4E44F985B6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C4493919-46E4-4B3F-B4AE-4A70151821C9}" type="pres">
      <dgm:prSet presAssocID="{CF339816-60AC-45DC-8163-7C4E44F985B6}" presName="spaceRect" presStyleCnt="0"/>
      <dgm:spPr/>
    </dgm:pt>
    <dgm:pt modelId="{6A1B050E-AC96-497B-A329-8D5931F20B0D}" type="pres">
      <dgm:prSet presAssocID="{CF339816-60AC-45DC-8163-7C4E44F985B6}" presName="parTx" presStyleLbl="revTx" presStyleIdx="0" presStyleCnt="3">
        <dgm:presLayoutVars>
          <dgm:chMax val="0"/>
          <dgm:chPref val="0"/>
        </dgm:presLayoutVars>
      </dgm:prSet>
      <dgm:spPr/>
    </dgm:pt>
    <dgm:pt modelId="{024806F4-D4D9-486F-8CA5-112F41C28838}" type="pres">
      <dgm:prSet presAssocID="{7576E04D-2787-4BF0-A22C-EF320C0D641B}" presName="sibTrans" presStyleCnt="0"/>
      <dgm:spPr/>
    </dgm:pt>
    <dgm:pt modelId="{CA43AF57-D7A1-4533-9F34-01D3F4277C3D}" type="pres">
      <dgm:prSet presAssocID="{D355153A-D7CD-46BE-8228-153DE1E2A0E5}" presName="compNode" presStyleCnt="0"/>
      <dgm:spPr/>
    </dgm:pt>
    <dgm:pt modelId="{B999C6E3-B9D1-46DF-AD96-5C55F9176763}" type="pres">
      <dgm:prSet presAssocID="{D355153A-D7CD-46BE-8228-153DE1E2A0E5}" presName="bgRect" presStyleLbl="bgShp" presStyleIdx="1" presStyleCnt="3"/>
      <dgm:spPr/>
    </dgm:pt>
    <dgm:pt modelId="{7252BBF6-5375-4BCD-AB7D-17BA26A5E2E9}" type="pres">
      <dgm:prSet presAssocID="{D355153A-D7CD-46BE-8228-153DE1E2A0E5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6BE55D14-AC34-48D8-BFFF-580037AFD3C2}" type="pres">
      <dgm:prSet presAssocID="{D355153A-D7CD-46BE-8228-153DE1E2A0E5}" presName="spaceRect" presStyleCnt="0"/>
      <dgm:spPr/>
    </dgm:pt>
    <dgm:pt modelId="{72BCDB0D-70D7-4BDA-9114-A6AE5ADBDEDD}" type="pres">
      <dgm:prSet presAssocID="{D355153A-D7CD-46BE-8228-153DE1E2A0E5}" presName="parTx" presStyleLbl="revTx" presStyleIdx="1" presStyleCnt="3">
        <dgm:presLayoutVars>
          <dgm:chMax val="0"/>
          <dgm:chPref val="0"/>
        </dgm:presLayoutVars>
      </dgm:prSet>
      <dgm:spPr/>
    </dgm:pt>
    <dgm:pt modelId="{2B9C4AE0-F5DF-45F3-B1DB-15953E6F024E}" type="pres">
      <dgm:prSet presAssocID="{8FDDED4A-6202-4C78-A237-090F3747C378}" presName="sibTrans" presStyleCnt="0"/>
      <dgm:spPr/>
    </dgm:pt>
    <dgm:pt modelId="{3D1EDDCA-0BC2-4CC1-B250-7DB03E528A4D}" type="pres">
      <dgm:prSet presAssocID="{15790002-6870-4D1F-A531-56106536D9C5}" presName="compNode" presStyleCnt="0"/>
      <dgm:spPr/>
    </dgm:pt>
    <dgm:pt modelId="{7F55864E-06D5-4492-B5B6-B71DBF14F273}" type="pres">
      <dgm:prSet presAssocID="{15790002-6870-4D1F-A531-56106536D9C5}" presName="bgRect" presStyleLbl="bgShp" presStyleIdx="2" presStyleCnt="3"/>
      <dgm:spPr/>
    </dgm:pt>
    <dgm:pt modelId="{A1C95D08-5651-4551-BFB8-F25BBBF36059}" type="pres">
      <dgm:prSet presAssocID="{15790002-6870-4D1F-A531-56106536D9C5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Eye"/>
        </a:ext>
      </dgm:extLst>
    </dgm:pt>
    <dgm:pt modelId="{FD5D8C1F-9001-43D7-948B-590A122F8DAC}" type="pres">
      <dgm:prSet presAssocID="{15790002-6870-4D1F-A531-56106536D9C5}" presName="spaceRect" presStyleCnt="0"/>
      <dgm:spPr/>
    </dgm:pt>
    <dgm:pt modelId="{A5FFBD60-6BCA-4DF0-9C4E-F81F0191AA65}" type="pres">
      <dgm:prSet presAssocID="{15790002-6870-4D1F-A531-56106536D9C5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13464C47-D738-4D67-AF1E-836B1DD2B1AB}" type="presOf" srcId="{15790002-6870-4D1F-A531-56106536D9C5}" destId="{A5FFBD60-6BCA-4DF0-9C4E-F81F0191AA65}" srcOrd="0" destOrd="0" presId="urn:microsoft.com/office/officeart/2018/2/layout/IconVerticalSolidList"/>
    <dgm:cxn modelId="{DED34E6D-0B45-44C9-9253-2CF22365D558}" srcId="{43830BFD-B50B-4C33-8FA4-B048C9C12F71}" destId="{D355153A-D7CD-46BE-8228-153DE1E2A0E5}" srcOrd="1" destOrd="0" parTransId="{4DD374F4-D0B1-4764-9242-23E4355DE0AA}" sibTransId="{8FDDED4A-6202-4C78-A237-090F3747C378}"/>
    <dgm:cxn modelId="{60804C70-F490-4EA5-8563-36376BDD1D9A}" type="presOf" srcId="{D355153A-D7CD-46BE-8228-153DE1E2A0E5}" destId="{72BCDB0D-70D7-4BDA-9114-A6AE5ADBDEDD}" srcOrd="0" destOrd="0" presId="urn:microsoft.com/office/officeart/2018/2/layout/IconVerticalSolidList"/>
    <dgm:cxn modelId="{80DE5874-BEA3-4E32-A2C6-D2E5233E843F}" srcId="{43830BFD-B50B-4C33-8FA4-B048C9C12F71}" destId="{CF339816-60AC-45DC-8163-7C4E44F985B6}" srcOrd="0" destOrd="0" parTransId="{E47A4102-F85A-479D-AD31-99DD1FDFD39E}" sibTransId="{7576E04D-2787-4BF0-A22C-EF320C0D641B}"/>
    <dgm:cxn modelId="{C7EC6985-FD8F-427C-8272-A339D5972DAF}" type="presOf" srcId="{CF339816-60AC-45DC-8163-7C4E44F985B6}" destId="{6A1B050E-AC96-497B-A329-8D5931F20B0D}" srcOrd="0" destOrd="0" presId="urn:microsoft.com/office/officeart/2018/2/layout/IconVerticalSolidList"/>
    <dgm:cxn modelId="{BFEFC5B6-96F5-47FA-93A6-B9F1843D61C3}" type="presOf" srcId="{43830BFD-B50B-4C33-8FA4-B048C9C12F71}" destId="{E1784C47-EC7D-4B53-B053-83FE624B05F6}" srcOrd="0" destOrd="0" presId="urn:microsoft.com/office/officeart/2018/2/layout/IconVerticalSolidList"/>
    <dgm:cxn modelId="{BFCE14BA-C22D-4910-99AD-184C60FEA810}" srcId="{43830BFD-B50B-4C33-8FA4-B048C9C12F71}" destId="{15790002-6870-4D1F-A531-56106536D9C5}" srcOrd="2" destOrd="0" parTransId="{9E7B369C-F09A-4293-A709-6E783E25AAD5}" sibTransId="{CE803276-E09E-41F6-B6FC-2E1476C4237C}"/>
    <dgm:cxn modelId="{D9E4CA75-2CB9-43D1-8D33-F3399411B018}" type="presParOf" srcId="{E1784C47-EC7D-4B53-B053-83FE624B05F6}" destId="{FBD0ACED-DD66-4197-B61F-7CFC1CA6DC91}" srcOrd="0" destOrd="0" presId="urn:microsoft.com/office/officeart/2018/2/layout/IconVerticalSolidList"/>
    <dgm:cxn modelId="{6CF3FB86-474E-45FE-A28A-0CF9A201ED98}" type="presParOf" srcId="{FBD0ACED-DD66-4197-B61F-7CFC1CA6DC91}" destId="{4525EAF7-6ABC-4A29-A9DB-3DBF9EE882DD}" srcOrd="0" destOrd="0" presId="urn:microsoft.com/office/officeart/2018/2/layout/IconVerticalSolidList"/>
    <dgm:cxn modelId="{B0C70D83-C706-4809-ABEA-065ACF9E3E76}" type="presParOf" srcId="{FBD0ACED-DD66-4197-B61F-7CFC1CA6DC91}" destId="{84E03422-8EDD-4AC7-B815-B1429A152162}" srcOrd="1" destOrd="0" presId="urn:microsoft.com/office/officeart/2018/2/layout/IconVerticalSolidList"/>
    <dgm:cxn modelId="{50A174FF-C21D-47BD-8843-8D0B331231BF}" type="presParOf" srcId="{FBD0ACED-DD66-4197-B61F-7CFC1CA6DC91}" destId="{C4493919-46E4-4B3F-B4AE-4A70151821C9}" srcOrd="2" destOrd="0" presId="urn:microsoft.com/office/officeart/2018/2/layout/IconVerticalSolidList"/>
    <dgm:cxn modelId="{33F60041-1C08-4795-982D-0E55143CCEEC}" type="presParOf" srcId="{FBD0ACED-DD66-4197-B61F-7CFC1CA6DC91}" destId="{6A1B050E-AC96-497B-A329-8D5931F20B0D}" srcOrd="3" destOrd="0" presId="urn:microsoft.com/office/officeart/2018/2/layout/IconVerticalSolidList"/>
    <dgm:cxn modelId="{89EF373D-EF7B-4F15-B588-4B70EB85E165}" type="presParOf" srcId="{E1784C47-EC7D-4B53-B053-83FE624B05F6}" destId="{024806F4-D4D9-486F-8CA5-112F41C28838}" srcOrd="1" destOrd="0" presId="urn:microsoft.com/office/officeart/2018/2/layout/IconVerticalSolidList"/>
    <dgm:cxn modelId="{B443ADAE-54D8-4F56-82AA-2CA12414841B}" type="presParOf" srcId="{E1784C47-EC7D-4B53-B053-83FE624B05F6}" destId="{CA43AF57-D7A1-4533-9F34-01D3F4277C3D}" srcOrd="2" destOrd="0" presId="urn:microsoft.com/office/officeart/2018/2/layout/IconVerticalSolidList"/>
    <dgm:cxn modelId="{86464CB2-DF5C-4F31-9397-E9BD636A4A63}" type="presParOf" srcId="{CA43AF57-D7A1-4533-9F34-01D3F4277C3D}" destId="{B999C6E3-B9D1-46DF-AD96-5C55F9176763}" srcOrd="0" destOrd="0" presId="urn:microsoft.com/office/officeart/2018/2/layout/IconVerticalSolidList"/>
    <dgm:cxn modelId="{61F9D9C6-CBF0-4FBB-8A4F-F24FF4151154}" type="presParOf" srcId="{CA43AF57-D7A1-4533-9F34-01D3F4277C3D}" destId="{7252BBF6-5375-4BCD-AB7D-17BA26A5E2E9}" srcOrd="1" destOrd="0" presId="urn:microsoft.com/office/officeart/2018/2/layout/IconVerticalSolidList"/>
    <dgm:cxn modelId="{106EB9DF-3866-46BB-9F37-4806E627FD67}" type="presParOf" srcId="{CA43AF57-D7A1-4533-9F34-01D3F4277C3D}" destId="{6BE55D14-AC34-48D8-BFFF-580037AFD3C2}" srcOrd="2" destOrd="0" presId="urn:microsoft.com/office/officeart/2018/2/layout/IconVerticalSolidList"/>
    <dgm:cxn modelId="{C875F259-2859-4B85-BD3C-AB508A4C8717}" type="presParOf" srcId="{CA43AF57-D7A1-4533-9F34-01D3F4277C3D}" destId="{72BCDB0D-70D7-4BDA-9114-A6AE5ADBDEDD}" srcOrd="3" destOrd="0" presId="urn:microsoft.com/office/officeart/2018/2/layout/IconVerticalSolidList"/>
    <dgm:cxn modelId="{316270D5-1435-4A13-9C33-9866DD44E863}" type="presParOf" srcId="{E1784C47-EC7D-4B53-B053-83FE624B05F6}" destId="{2B9C4AE0-F5DF-45F3-B1DB-15953E6F024E}" srcOrd="3" destOrd="0" presId="urn:microsoft.com/office/officeart/2018/2/layout/IconVerticalSolidList"/>
    <dgm:cxn modelId="{17A3DAAF-C44C-4DEE-B03B-D9E1E7D3B536}" type="presParOf" srcId="{E1784C47-EC7D-4B53-B053-83FE624B05F6}" destId="{3D1EDDCA-0BC2-4CC1-B250-7DB03E528A4D}" srcOrd="4" destOrd="0" presId="urn:microsoft.com/office/officeart/2018/2/layout/IconVerticalSolidList"/>
    <dgm:cxn modelId="{C8687D19-07DA-4558-A311-378FE1361F01}" type="presParOf" srcId="{3D1EDDCA-0BC2-4CC1-B250-7DB03E528A4D}" destId="{7F55864E-06D5-4492-B5B6-B71DBF14F273}" srcOrd="0" destOrd="0" presId="urn:microsoft.com/office/officeart/2018/2/layout/IconVerticalSolidList"/>
    <dgm:cxn modelId="{D878A2E1-4360-4DD8-9781-0EEF8ABBB225}" type="presParOf" srcId="{3D1EDDCA-0BC2-4CC1-B250-7DB03E528A4D}" destId="{A1C95D08-5651-4551-BFB8-F25BBBF36059}" srcOrd="1" destOrd="0" presId="urn:microsoft.com/office/officeart/2018/2/layout/IconVerticalSolidList"/>
    <dgm:cxn modelId="{5B1099B4-2531-45B9-B8EB-52248E9F87B1}" type="presParOf" srcId="{3D1EDDCA-0BC2-4CC1-B250-7DB03E528A4D}" destId="{FD5D8C1F-9001-43D7-948B-590A122F8DAC}" srcOrd="2" destOrd="0" presId="urn:microsoft.com/office/officeart/2018/2/layout/IconVerticalSolidList"/>
    <dgm:cxn modelId="{87BD7B70-F5DE-4EE6-8738-0916BA65B68E}" type="presParOf" srcId="{3D1EDDCA-0BC2-4CC1-B250-7DB03E528A4D}" destId="{A5FFBD60-6BCA-4DF0-9C4E-F81F0191AA6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823B789-9592-4702-8080-4F6C59F64CB1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95767F57-E78E-4F3D-8DAF-B6B03FA603FC}">
      <dgm:prSet/>
      <dgm:spPr/>
      <dgm:t>
        <a:bodyPr/>
        <a:lstStyle/>
        <a:p>
          <a:r>
            <a:rPr lang="en-US" dirty="0">
              <a:latin typeface="Aptos"/>
            </a:rPr>
            <a:t>Distinguish between a vision (aspirational future) and a mission (present-day purpose) using real-world examples.</a:t>
          </a:r>
        </a:p>
      </dgm:t>
    </dgm:pt>
    <dgm:pt modelId="{8FA95489-E6C3-44A1-A8C7-BB12836572D5}" type="parTrans" cxnId="{98738301-191E-44E4-B030-552AD740DB64}">
      <dgm:prSet/>
      <dgm:spPr/>
      <dgm:t>
        <a:bodyPr/>
        <a:lstStyle/>
        <a:p>
          <a:endParaRPr lang="en-US"/>
        </a:p>
      </dgm:t>
    </dgm:pt>
    <dgm:pt modelId="{103CDB38-2DBD-4A30-BA35-9963B33355C4}" type="sibTrans" cxnId="{98738301-191E-44E4-B030-552AD740DB64}">
      <dgm:prSet/>
      <dgm:spPr/>
      <dgm:t>
        <a:bodyPr/>
        <a:lstStyle/>
        <a:p>
          <a:endParaRPr lang="en-US"/>
        </a:p>
      </dgm:t>
    </dgm:pt>
    <dgm:pt modelId="{81A97A5B-18B5-41E6-AC26-59F2D05337B7}">
      <dgm:prSet/>
      <dgm:spPr/>
      <dgm:t>
        <a:bodyPr/>
        <a:lstStyle/>
        <a:p>
          <a:r>
            <a:rPr lang="en-US" dirty="0">
              <a:latin typeface="Aptos"/>
            </a:rPr>
            <a:t>Evaluate the effectiveness of vision/mission statements using 3 key criteria (Clarity, Inspiration, Alignment).</a:t>
          </a:r>
        </a:p>
      </dgm:t>
    </dgm:pt>
    <dgm:pt modelId="{551C3D4E-0B16-4005-B8CC-B7188A2CF83B}" type="parTrans" cxnId="{40F586B9-CBDF-434F-97C2-F86A6288E25D}">
      <dgm:prSet/>
      <dgm:spPr/>
      <dgm:t>
        <a:bodyPr/>
        <a:lstStyle/>
        <a:p>
          <a:endParaRPr lang="en-US"/>
        </a:p>
      </dgm:t>
    </dgm:pt>
    <dgm:pt modelId="{30AC79B8-82E3-4C0A-BEC2-49417D7FF4DE}" type="sibTrans" cxnId="{40F586B9-CBDF-434F-97C2-F86A6288E25D}">
      <dgm:prSet/>
      <dgm:spPr/>
      <dgm:t>
        <a:bodyPr/>
        <a:lstStyle/>
        <a:p>
          <a:endParaRPr lang="en-US"/>
        </a:p>
      </dgm:t>
    </dgm:pt>
    <dgm:pt modelId="{18CAEE3C-84A1-4F41-9A2B-90BD9D09A894}">
      <dgm:prSet/>
      <dgm:spPr/>
      <dgm:t>
        <a:bodyPr/>
        <a:lstStyle/>
        <a:p>
          <a:r>
            <a:rPr lang="en-US" dirty="0">
              <a:latin typeface="Aptos"/>
            </a:rPr>
            <a:t>Craft or refine a vision/mission statement for their own organization/team using a structured template.</a:t>
          </a:r>
        </a:p>
      </dgm:t>
    </dgm:pt>
    <dgm:pt modelId="{915945BC-37D9-4E43-A6FF-0AC798AD818C}" type="parTrans" cxnId="{A76CF9D4-68A4-497A-8D1D-DA654B202BC1}">
      <dgm:prSet/>
      <dgm:spPr/>
      <dgm:t>
        <a:bodyPr/>
        <a:lstStyle/>
        <a:p>
          <a:endParaRPr lang="en-US"/>
        </a:p>
      </dgm:t>
    </dgm:pt>
    <dgm:pt modelId="{15BE6848-1D39-4FC7-86F1-662ABA17FD8D}" type="sibTrans" cxnId="{A76CF9D4-68A4-497A-8D1D-DA654B202BC1}">
      <dgm:prSet/>
      <dgm:spPr/>
      <dgm:t>
        <a:bodyPr/>
        <a:lstStyle/>
        <a:p>
          <a:endParaRPr lang="en-US"/>
        </a:p>
      </dgm:t>
    </dgm:pt>
    <dgm:pt modelId="{A6FD5775-A873-427A-BF6C-7F429A82FAD4}" type="pres">
      <dgm:prSet presAssocID="{A823B789-9592-4702-8080-4F6C59F64CB1}" presName="root" presStyleCnt="0">
        <dgm:presLayoutVars>
          <dgm:dir/>
          <dgm:resizeHandles val="exact"/>
        </dgm:presLayoutVars>
      </dgm:prSet>
      <dgm:spPr/>
    </dgm:pt>
    <dgm:pt modelId="{11319913-3355-452A-8BBB-943CA006CE06}" type="pres">
      <dgm:prSet presAssocID="{95767F57-E78E-4F3D-8DAF-B6B03FA603FC}" presName="compNode" presStyleCnt="0"/>
      <dgm:spPr/>
    </dgm:pt>
    <dgm:pt modelId="{B5485922-54D6-4929-A9B3-9967B3244C62}" type="pres">
      <dgm:prSet presAssocID="{95767F57-E78E-4F3D-8DAF-B6B03FA603FC}" presName="bgRect" presStyleLbl="bgShp" presStyleIdx="0" presStyleCnt="3"/>
      <dgm:spPr/>
    </dgm:pt>
    <dgm:pt modelId="{982F493B-5801-4F92-B1F6-180B856A148F}" type="pres">
      <dgm:prSet presAssocID="{95767F57-E78E-4F3D-8DAF-B6B03FA603FC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 Bulb and Gear"/>
        </a:ext>
      </dgm:extLst>
    </dgm:pt>
    <dgm:pt modelId="{3D99FBE9-63F9-4EDB-BF8A-F7414CFC9445}" type="pres">
      <dgm:prSet presAssocID="{95767F57-E78E-4F3D-8DAF-B6B03FA603FC}" presName="spaceRect" presStyleCnt="0"/>
      <dgm:spPr/>
    </dgm:pt>
    <dgm:pt modelId="{128E3BF1-9AAE-44E1-904F-F658A10040C6}" type="pres">
      <dgm:prSet presAssocID="{95767F57-E78E-4F3D-8DAF-B6B03FA603FC}" presName="parTx" presStyleLbl="revTx" presStyleIdx="0" presStyleCnt="3">
        <dgm:presLayoutVars>
          <dgm:chMax val="0"/>
          <dgm:chPref val="0"/>
        </dgm:presLayoutVars>
      </dgm:prSet>
      <dgm:spPr/>
    </dgm:pt>
    <dgm:pt modelId="{66C462BC-7744-43B7-9A98-44FDD5C2F133}" type="pres">
      <dgm:prSet presAssocID="{103CDB38-2DBD-4A30-BA35-9963B33355C4}" presName="sibTrans" presStyleCnt="0"/>
      <dgm:spPr/>
    </dgm:pt>
    <dgm:pt modelId="{1C6AEB97-E195-483F-A380-EDF52D5E7A20}" type="pres">
      <dgm:prSet presAssocID="{81A97A5B-18B5-41E6-AC26-59F2D05337B7}" presName="compNode" presStyleCnt="0"/>
      <dgm:spPr/>
    </dgm:pt>
    <dgm:pt modelId="{874DA549-E4D0-4387-9279-655348F9E895}" type="pres">
      <dgm:prSet presAssocID="{81A97A5B-18B5-41E6-AC26-59F2D05337B7}" presName="bgRect" presStyleLbl="bgShp" presStyleIdx="1" presStyleCnt="3"/>
      <dgm:spPr/>
    </dgm:pt>
    <dgm:pt modelId="{89E0FAB9-8CB8-4AEE-B996-0612659CDD3C}" type="pres">
      <dgm:prSet presAssocID="{81A97A5B-18B5-41E6-AC26-59F2D05337B7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F2CB6B21-8B83-4C2B-8D04-A4B278B44817}" type="pres">
      <dgm:prSet presAssocID="{81A97A5B-18B5-41E6-AC26-59F2D05337B7}" presName="spaceRect" presStyleCnt="0"/>
      <dgm:spPr/>
    </dgm:pt>
    <dgm:pt modelId="{9D2C20DA-AE72-49A3-B7FA-EA877577D0EA}" type="pres">
      <dgm:prSet presAssocID="{81A97A5B-18B5-41E6-AC26-59F2D05337B7}" presName="parTx" presStyleLbl="revTx" presStyleIdx="1" presStyleCnt="3">
        <dgm:presLayoutVars>
          <dgm:chMax val="0"/>
          <dgm:chPref val="0"/>
        </dgm:presLayoutVars>
      </dgm:prSet>
      <dgm:spPr/>
    </dgm:pt>
    <dgm:pt modelId="{7429E8A1-C571-4832-974A-F9B1B341A3BB}" type="pres">
      <dgm:prSet presAssocID="{30AC79B8-82E3-4C0A-BEC2-49417D7FF4DE}" presName="sibTrans" presStyleCnt="0"/>
      <dgm:spPr/>
    </dgm:pt>
    <dgm:pt modelId="{1891CF4A-6F9F-4086-A245-1B4BD13C6442}" type="pres">
      <dgm:prSet presAssocID="{18CAEE3C-84A1-4F41-9A2B-90BD9D09A894}" presName="compNode" presStyleCnt="0"/>
      <dgm:spPr/>
    </dgm:pt>
    <dgm:pt modelId="{98F34240-31CE-4CEA-AF50-2006B9739214}" type="pres">
      <dgm:prSet presAssocID="{18CAEE3C-84A1-4F41-9A2B-90BD9D09A894}" presName="bgRect" presStyleLbl="bgShp" presStyleIdx="2" presStyleCnt="3"/>
      <dgm:spPr/>
    </dgm:pt>
    <dgm:pt modelId="{AEC3DDD9-0445-4D19-92DA-78E8664EF906}" type="pres">
      <dgm:prSet presAssocID="{18CAEE3C-84A1-4F41-9A2B-90BD9D09A894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8304F63D-AD47-48EB-9E75-A88682428156}" type="pres">
      <dgm:prSet presAssocID="{18CAEE3C-84A1-4F41-9A2B-90BD9D09A894}" presName="spaceRect" presStyleCnt="0"/>
      <dgm:spPr/>
    </dgm:pt>
    <dgm:pt modelId="{9D953B57-165C-4FD6-9619-FC19198F76ED}" type="pres">
      <dgm:prSet presAssocID="{18CAEE3C-84A1-4F41-9A2B-90BD9D09A894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98738301-191E-44E4-B030-552AD740DB64}" srcId="{A823B789-9592-4702-8080-4F6C59F64CB1}" destId="{95767F57-E78E-4F3D-8DAF-B6B03FA603FC}" srcOrd="0" destOrd="0" parTransId="{8FA95489-E6C3-44A1-A8C7-BB12836572D5}" sibTransId="{103CDB38-2DBD-4A30-BA35-9963B33355C4}"/>
    <dgm:cxn modelId="{49CA875F-AF96-4185-9CCF-091E3447C2E1}" type="presOf" srcId="{95767F57-E78E-4F3D-8DAF-B6B03FA603FC}" destId="{128E3BF1-9AAE-44E1-904F-F658A10040C6}" srcOrd="0" destOrd="0" presId="urn:microsoft.com/office/officeart/2018/2/layout/IconVerticalSolidList"/>
    <dgm:cxn modelId="{78232B55-0D3F-4D54-9073-BDA3BDC46958}" type="presOf" srcId="{A823B789-9592-4702-8080-4F6C59F64CB1}" destId="{A6FD5775-A873-427A-BF6C-7F429A82FAD4}" srcOrd="0" destOrd="0" presId="urn:microsoft.com/office/officeart/2018/2/layout/IconVerticalSolidList"/>
    <dgm:cxn modelId="{2F8CAA83-5893-43DE-9AA9-6A2D7575EE5C}" type="presOf" srcId="{18CAEE3C-84A1-4F41-9A2B-90BD9D09A894}" destId="{9D953B57-165C-4FD6-9619-FC19198F76ED}" srcOrd="0" destOrd="0" presId="urn:microsoft.com/office/officeart/2018/2/layout/IconVerticalSolidList"/>
    <dgm:cxn modelId="{93538C85-72F2-4206-BF34-7822B7B5818F}" type="presOf" srcId="{81A97A5B-18B5-41E6-AC26-59F2D05337B7}" destId="{9D2C20DA-AE72-49A3-B7FA-EA877577D0EA}" srcOrd="0" destOrd="0" presId="urn:microsoft.com/office/officeart/2018/2/layout/IconVerticalSolidList"/>
    <dgm:cxn modelId="{40F586B9-CBDF-434F-97C2-F86A6288E25D}" srcId="{A823B789-9592-4702-8080-4F6C59F64CB1}" destId="{81A97A5B-18B5-41E6-AC26-59F2D05337B7}" srcOrd="1" destOrd="0" parTransId="{551C3D4E-0B16-4005-B8CC-B7188A2CF83B}" sibTransId="{30AC79B8-82E3-4C0A-BEC2-49417D7FF4DE}"/>
    <dgm:cxn modelId="{A76CF9D4-68A4-497A-8D1D-DA654B202BC1}" srcId="{A823B789-9592-4702-8080-4F6C59F64CB1}" destId="{18CAEE3C-84A1-4F41-9A2B-90BD9D09A894}" srcOrd="2" destOrd="0" parTransId="{915945BC-37D9-4E43-A6FF-0AC798AD818C}" sibTransId="{15BE6848-1D39-4FC7-86F1-662ABA17FD8D}"/>
    <dgm:cxn modelId="{81F41823-3482-48E3-BAF7-CA433543DEFC}" type="presParOf" srcId="{A6FD5775-A873-427A-BF6C-7F429A82FAD4}" destId="{11319913-3355-452A-8BBB-943CA006CE06}" srcOrd="0" destOrd="0" presId="urn:microsoft.com/office/officeart/2018/2/layout/IconVerticalSolidList"/>
    <dgm:cxn modelId="{FA433D52-9DA0-4B6F-AEA8-F7F341C96D3D}" type="presParOf" srcId="{11319913-3355-452A-8BBB-943CA006CE06}" destId="{B5485922-54D6-4929-A9B3-9967B3244C62}" srcOrd="0" destOrd="0" presId="urn:microsoft.com/office/officeart/2018/2/layout/IconVerticalSolidList"/>
    <dgm:cxn modelId="{6ABFD612-9306-48BC-B8FD-6FA25C81FB7F}" type="presParOf" srcId="{11319913-3355-452A-8BBB-943CA006CE06}" destId="{982F493B-5801-4F92-B1F6-180B856A148F}" srcOrd="1" destOrd="0" presId="urn:microsoft.com/office/officeart/2018/2/layout/IconVerticalSolidList"/>
    <dgm:cxn modelId="{1A1A037F-5CDC-49A4-BA05-2D6D222784A9}" type="presParOf" srcId="{11319913-3355-452A-8BBB-943CA006CE06}" destId="{3D99FBE9-63F9-4EDB-BF8A-F7414CFC9445}" srcOrd="2" destOrd="0" presId="urn:microsoft.com/office/officeart/2018/2/layout/IconVerticalSolidList"/>
    <dgm:cxn modelId="{51518DF3-D9D5-47A2-B0B2-E7BB6A901B98}" type="presParOf" srcId="{11319913-3355-452A-8BBB-943CA006CE06}" destId="{128E3BF1-9AAE-44E1-904F-F658A10040C6}" srcOrd="3" destOrd="0" presId="urn:microsoft.com/office/officeart/2018/2/layout/IconVerticalSolidList"/>
    <dgm:cxn modelId="{E4C937FE-6740-4D2D-949D-AB42B6037345}" type="presParOf" srcId="{A6FD5775-A873-427A-BF6C-7F429A82FAD4}" destId="{66C462BC-7744-43B7-9A98-44FDD5C2F133}" srcOrd="1" destOrd="0" presId="urn:microsoft.com/office/officeart/2018/2/layout/IconVerticalSolidList"/>
    <dgm:cxn modelId="{276DFC78-7274-40F3-A769-6EBF621C937A}" type="presParOf" srcId="{A6FD5775-A873-427A-BF6C-7F429A82FAD4}" destId="{1C6AEB97-E195-483F-A380-EDF52D5E7A20}" srcOrd="2" destOrd="0" presId="urn:microsoft.com/office/officeart/2018/2/layout/IconVerticalSolidList"/>
    <dgm:cxn modelId="{3DF93682-AAC5-48A1-9A41-52656CAF0B46}" type="presParOf" srcId="{1C6AEB97-E195-483F-A380-EDF52D5E7A20}" destId="{874DA549-E4D0-4387-9279-655348F9E895}" srcOrd="0" destOrd="0" presId="urn:microsoft.com/office/officeart/2018/2/layout/IconVerticalSolidList"/>
    <dgm:cxn modelId="{662705A2-9498-4938-95B8-E877EAC11067}" type="presParOf" srcId="{1C6AEB97-E195-483F-A380-EDF52D5E7A20}" destId="{89E0FAB9-8CB8-4AEE-B996-0612659CDD3C}" srcOrd="1" destOrd="0" presId="urn:microsoft.com/office/officeart/2018/2/layout/IconVerticalSolidList"/>
    <dgm:cxn modelId="{0D5021B2-7E4D-430A-A694-E330653F5707}" type="presParOf" srcId="{1C6AEB97-E195-483F-A380-EDF52D5E7A20}" destId="{F2CB6B21-8B83-4C2B-8D04-A4B278B44817}" srcOrd="2" destOrd="0" presId="urn:microsoft.com/office/officeart/2018/2/layout/IconVerticalSolidList"/>
    <dgm:cxn modelId="{BA1AD088-5079-48C9-82A0-2358C999CA13}" type="presParOf" srcId="{1C6AEB97-E195-483F-A380-EDF52D5E7A20}" destId="{9D2C20DA-AE72-49A3-B7FA-EA877577D0EA}" srcOrd="3" destOrd="0" presId="urn:microsoft.com/office/officeart/2018/2/layout/IconVerticalSolidList"/>
    <dgm:cxn modelId="{C61A8DB9-2333-42C3-813A-FE0BC40F5B50}" type="presParOf" srcId="{A6FD5775-A873-427A-BF6C-7F429A82FAD4}" destId="{7429E8A1-C571-4832-974A-F9B1B341A3BB}" srcOrd="3" destOrd="0" presId="urn:microsoft.com/office/officeart/2018/2/layout/IconVerticalSolidList"/>
    <dgm:cxn modelId="{E85E101C-C7DF-4AC3-B92C-BB02E129FCB4}" type="presParOf" srcId="{A6FD5775-A873-427A-BF6C-7F429A82FAD4}" destId="{1891CF4A-6F9F-4086-A245-1B4BD13C6442}" srcOrd="4" destOrd="0" presId="urn:microsoft.com/office/officeart/2018/2/layout/IconVerticalSolidList"/>
    <dgm:cxn modelId="{F6D744CA-BC23-4E52-89C2-BE4E6FB30A7B}" type="presParOf" srcId="{1891CF4A-6F9F-4086-A245-1B4BD13C6442}" destId="{98F34240-31CE-4CEA-AF50-2006B9739214}" srcOrd="0" destOrd="0" presId="urn:microsoft.com/office/officeart/2018/2/layout/IconVerticalSolidList"/>
    <dgm:cxn modelId="{264F12DE-5F36-4E8E-BA88-53AECBE35C83}" type="presParOf" srcId="{1891CF4A-6F9F-4086-A245-1B4BD13C6442}" destId="{AEC3DDD9-0445-4D19-92DA-78E8664EF906}" srcOrd="1" destOrd="0" presId="urn:microsoft.com/office/officeart/2018/2/layout/IconVerticalSolidList"/>
    <dgm:cxn modelId="{0E27A7FB-11DB-43E2-B7BF-2DD35AB22D83}" type="presParOf" srcId="{1891CF4A-6F9F-4086-A245-1B4BD13C6442}" destId="{8304F63D-AD47-48EB-9E75-A88682428156}" srcOrd="2" destOrd="0" presId="urn:microsoft.com/office/officeart/2018/2/layout/IconVerticalSolidList"/>
    <dgm:cxn modelId="{E2A23818-B3F3-44D5-8548-6EEE1F794BED}" type="presParOf" srcId="{1891CF4A-6F9F-4086-A245-1B4BD13C6442}" destId="{9D953B57-165C-4FD6-9619-FC19198F76E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C4E1E38-CF9F-40BD-A7D8-4EDEFB4E3B9A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F1B3AA43-FC38-427E-9563-FE2A23063BC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Aptos Display"/>
            </a:rPr>
            <a:t>Clarity: No use of jargon, difficult or vague terms or words such as “to be the best”</a:t>
          </a:r>
        </a:p>
      </dgm:t>
    </dgm:pt>
    <dgm:pt modelId="{8A3F33EA-01DC-4A6C-A9C2-F38AB03963EE}" type="parTrans" cxnId="{F037FDFB-D253-4374-993D-A2FD2D164698}">
      <dgm:prSet/>
      <dgm:spPr/>
      <dgm:t>
        <a:bodyPr/>
        <a:lstStyle/>
        <a:p>
          <a:endParaRPr lang="en-US"/>
        </a:p>
      </dgm:t>
    </dgm:pt>
    <dgm:pt modelId="{4A85D2FB-B75A-4770-9898-A19EEF79359E}" type="sibTrans" cxnId="{F037FDFB-D253-4374-993D-A2FD2D164698}">
      <dgm:prSet/>
      <dgm:spPr/>
      <dgm:t>
        <a:bodyPr/>
        <a:lstStyle/>
        <a:p>
          <a:endParaRPr lang="en-US"/>
        </a:p>
      </dgm:t>
    </dgm:pt>
    <dgm:pt modelId="{25D78401-2DA2-447F-B34E-36427870647C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Aptos Display"/>
            </a:rPr>
            <a:t>Inspirational: the statement must evoke emotions, it should be capable of stirring excitement.</a:t>
          </a:r>
        </a:p>
      </dgm:t>
    </dgm:pt>
    <dgm:pt modelId="{AEE6FEDF-1FAD-4A48-83AC-1DCE7B62ED1D}" type="parTrans" cxnId="{F9A89C38-6778-43B8-B5D2-1B15E1181CD2}">
      <dgm:prSet/>
      <dgm:spPr/>
      <dgm:t>
        <a:bodyPr/>
        <a:lstStyle/>
        <a:p>
          <a:endParaRPr lang="en-US"/>
        </a:p>
      </dgm:t>
    </dgm:pt>
    <dgm:pt modelId="{DE41B887-A568-471F-AE8C-6AEDC1484DEB}" type="sibTrans" cxnId="{F9A89C38-6778-43B8-B5D2-1B15E1181CD2}">
      <dgm:prSet/>
      <dgm:spPr/>
      <dgm:t>
        <a:bodyPr/>
        <a:lstStyle/>
        <a:p>
          <a:endParaRPr lang="en-US"/>
        </a:p>
      </dgm:t>
    </dgm:pt>
    <dgm:pt modelId="{CB24985B-C4C1-4A33-A7F2-5CD8D6F20C4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Aptos Display"/>
            </a:rPr>
            <a:t>Future-focused: the statement must talk about long-term not “now”</a:t>
          </a:r>
        </a:p>
      </dgm:t>
    </dgm:pt>
    <dgm:pt modelId="{FCD16434-0203-4089-9484-BAD53B2E2D15}" type="parTrans" cxnId="{6D7B9F83-B1D3-41AA-95B1-8BD0EBD4C731}">
      <dgm:prSet/>
      <dgm:spPr/>
      <dgm:t>
        <a:bodyPr/>
        <a:lstStyle/>
        <a:p>
          <a:endParaRPr lang="en-US"/>
        </a:p>
      </dgm:t>
    </dgm:pt>
    <dgm:pt modelId="{94504A06-F9BD-4501-829A-9745547B33AF}" type="sibTrans" cxnId="{6D7B9F83-B1D3-41AA-95B1-8BD0EBD4C731}">
      <dgm:prSet/>
      <dgm:spPr/>
      <dgm:t>
        <a:bodyPr/>
        <a:lstStyle/>
        <a:p>
          <a:endParaRPr lang="en-US"/>
        </a:p>
      </dgm:t>
    </dgm:pt>
    <dgm:pt modelId="{54A587A6-0102-4864-A15F-899B7C860BB4}" type="pres">
      <dgm:prSet presAssocID="{FC4E1E38-CF9F-40BD-A7D8-4EDEFB4E3B9A}" presName="root" presStyleCnt="0">
        <dgm:presLayoutVars>
          <dgm:dir/>
          <dgm:resizeHandles val="exact"/>
        </dgm:presLayoutVars>
      </dgm:prSet>
      <dgm:spPr/>
    </dgm:pt>
    <dgm:pt modelId="{6371DE4E-048A-4806-9BFD-B4522612EC49}" type="pres">
      <dgm:prSet presAssocID="{F1B3AA43-FC38-427E-9563-FE2A23063BC2}" presName="compNode" presStyleCnt="0"/>
      <dgm:spPr/>
    </dgm:pt>
    <dgm:pt modelId="{FD7621C5-5805-43CC-AC95-BD97100DEE70}" type="pres">
      <dgm:prSet presAssocID="{F1B3AA43-FC38-427E-9563-FE2A23063BC2}" presName="bgRect" presStyleLbl="bgShp" presStyleIdx="0" presStyleCnt="3"/>
      <dgm:spPr/>
    </dgm:pt>
    <dgm:pt modelId="{99472B92-8571-4BB6-959D-3C7785EE3D61}" type="pres">
      <dgm:prSet presAssocID="{F1B3AA43-FC38-427E-9563-FE2A23063BC2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ongue"/>
        </a:ext>
      </dgm:extLst>
    </dgm:pt>
    <dgm:pt modelId="{4F754E10-5F95-4E52-8787-0886C488A7F0}" type="pres">
      <dgm:prSet presAssocID="{F1B3AA43-FC38-427E-9563-FE2A23063BC2}" presName="spaceRect" presStyleCnt="0"/>
      <dgm:spPr/>
    </dgm:pt>
    <dgm:pt modelId="{9055ADAE-1DA7-4DAE-925A-3992C7AF94C6}" type="pres">
      <dgm:prSet presAssocID="{F1B3AA43-FC38-427E-9563-FE2A23063BC2}" presName="parTx" presStyleLbl="revTx" presStyleIdx="0" presStyleCnt="3">
        <dgm:presLayoutVars>
          <dgm:chMax val="0"/>
          <dgm:chPref val="0"/>
        </dgm:presLayoutVars>
      </dgm:prSet>
      <dgm:spPr/>
    </dgm:pt>
    <dgm:pt modelId="{A2A593FD-4010-4EF4-B754-6D72CA72F875}" type="pres">
      <dgm:prSet presAssocID="{4A85D2FB-B75A-4770-9898-A19EEF79359E}" presName="sibTrans" presStyleCnt="0"/>
      <dgm:spPr/>
    </dgm:pt>
    <dgm:pt modelId="{5387AA47-3694-4A39-A550-FACBA7082539}" type="pres">
      <dgm:prSet presAssocID="{25D78401-2DA2-447F-B34E-36427870647C}" presName="compNode" presStyleCnt="0"/>
      <dgm:spPr/>
    </dgm:pt>
    <dgm:pt modelId="{FFB71827-455E-418D-B205-6AFE29AEA7CE}" type="pres">
      <dgm:prSet presAssocID="{25D78401-2DA2-447F-B34E-36427870647C}" presName="bgRect" presStyleLbl="bgShp" presStyleIdx="1" presStyleCnt="3"/>
      <dgm:spPr/>
    </dgm:pt>
    <dgm:pt modelId="{52CFCB9E-D655-42FE-9743-37421D9B5E66}" type="pres">
      <dgm:prSet presAssocID="{25D78401-2DA2-447F-B34E-36427870647C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unny Face with Solid Fill"/>
        </a:ext>
      </dgm:extLst>
    </dgm:pt>
    <dgm:pt modelId="{ABB88186-D057-4249-A627-C23E4160D42F}" type="pres">
      <dgm:prSet presAssocID="{25D78401-2DA2-447F-B34E-36427870647C}" presName="spaceRect" presStyleCnt="0"/>
      <dgm:spPr/>
    </dgm:pt>
    <dgm:pt modelId="{D4838C7A-9E7A-4534-9DC4-32D4483C0328}" type="pres">
      <dgm:prSet presAssocID="{25D78401-2DA2-447F-B34E-36427870647C}" presName="parTx" presStyleLbl="revTx" presStyleIdx="1" presStyleCnt="3">
        <dgm:presLayoutVars>
          <dgm:chMax val="0"/>
          <dgm:chPref val="0"/>
        </dgm:presLayoutVars>
      </dgm:prSet>
      <dgm:spPr/>
    </dgm:pt>
    <dgm:pt modelId="{011BE517-D3DA-409A-AA3A-0E93F01E0BEA}" type="pres">
      <dgm:prSet presAssocID="{DE41B887-A568-471F-AE8C-6AEDC1484DEB}" presName="sibTrans" presStyleCnt="0"/>
      <dgm:spPr/>
    </dgm:pt>
    <dgm:pt modelId="{A4C359DA-6BE0-4D66-9677-C6DE92657B07}" type="pres">
      <dgm:prSet presAssocID="{CB24985B-C4C1-4A33-A7F2-5CD8D6F20C4D}" presName="compNode" presStyleCnt="0"/>
      <dgm:spPr/>
    </dgm:pt>
    <dgm:pt modelId="{75847F4A-F2AA-4A76-907A-5B547096D09F}" type="pres">
      <dgm:prSet presAssocID="{CB24985B-C4C1-4A33-A7F2-5CD8D6F20C4D}" presName="bgRect" presStyleLbl="bgShp" presStyleIdx="2" presStyleCnt="3"/>
      <dgm:spPr/>
    </dgm:pt>
    <dgm:pt modelId="{ED0D33A5-73D1-4860-A48E-2513718A24A1}" type="pres">
      <dgm:prSet presAssocID="{CB24985B-C4C1-4A33-A7F2-5CD8D6F20C4D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 mark"/>
        </a:ext>
      </dgm:extLst>
    </dgm:pt>
    <dgm:pt modelId="{E31CCF82-9A00-4670-9642-50D0C9550841}" type="pres">
      <dgm:prSet presAssocID="{CB24985B-C4C1-4A33-A7F2-5CD8D6F20C4D}" presName="spaceRect" presStyleCnt="0"/>
      <dgm:spPr/>
    </dgm:pt>
    <dgm:pt modelId="{F4CD08E1-088D-4F25-9106-9B5E45ECAF1F}" type="pres">
      <dgm:prSet presAssocID="{CB24985B-C4C1-4A33-A7F2-5CD8D6F20C4D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18075814-CFDE-4CE5-A72E-0CF6CD4AFBF5}" type="presOf" srcId="{25D78401-2DA2-447F-B34E-36427870647C}" destId="{D4838C7A-9E7A-4534-9DC4-32D4483C0328}" srcOrd="0" destOrd="0" presId="urn:microsoft.com/office/officeart/2018/2/layout/IconVerticalSolidList"/>
    <dgm:cxn modelId="{CDD02431-75FD-43DF-956F-6C1CFEED13B3}" type="presOf" srcId="{CB24985B-C4C1-4A33-A7F2-5CD8D6F20C4D}" destId="{F4CD08E1-088D-4F25-9106-9B5E45ECAF1F}" srcOrd="0" destOrd="0" presId="urn:microsoft.com/office/officeart/2018/2/layout/IconVerticalSolidList"/>
    <dgm:cxn modelId="{4110E032-18C8-4522-9566-B0882B570182}" type="presOf" srcId="{F1B3AA43-FC38-427E-9563-FE2A23063BC2}" destId="{9055ADAE-1DA7-4DAE-925A-3992C7AF94C6}" srcOrd="0" destOrd="0" presId="urn:microsoft.com/office/officeart/2018/2/layout/IconVerticalSolidList"/>
    <dgm:cxn modelId="{F9A89C38-6778-43B8-B5D2-1B15E1181CD2}" srcId="{FC4E1E38-CF9F-40BD-A7D8-4EDEFB4E3B9A}" destId="{25D78401-2DA2-447F-B34E-36427870647C}" srcOrd="1" destOrd="0" parTransId="{AEE6FEDF-1FAD-4A48-83AC-1DCE7B62ED1D}" sibTransId="{DE41B887-A568-471F-AE8C-6AEDC1484DEB}"/>
    <dgm:cxn modelId="{6D7B9F83-B1D3-41AA-95B1-8BD0EBD4C731}" srcId="{FC4E1E38-CF9F-40BD-A7D8-4EDEFB4E3B9A}" destId="{CB24985B-C4C1-4A33-A7F2-5CD8D6F20C4D}" srcOrd="2" destOrd="0" parTransId="{FCD16434-0203-4089-9484-BAD53B2E2D15}" sibTransId="{94504A06-F9BD-4501-829A-9745547B33AF}"/>
    <dgm:cxn modelId="{58510DEE-BC0B-41DE-8507-03783500CF86}" type="presOf" srcId="{FC4E1E38-CF9F-40BD-A7D8-4EDEFB4E3B9A}" destId="{54A587A6-0102-4864-A15F-899B7C860BB4}" srcOrd="0" destOrd="0" presId="urn:microsoft.com/office/officeart/2018/2/layout/IconVerticalSolidList"/>
    <dgm:cxn modelId="{F037FDFB-D253-4374-993D-A2FD2D164698}" srcId="{FC4E1E38-CF9F-40BD-A7D8-4EDEFB4E3B9A}" destId="{F1B3AA43-FC38-427E-9563-FE2A23063BC2}" srcOrd="0" destOrd="0" parTransId="{8A3F33EA-01DC-4A6C-A9C2-F38AB03963EE}" sibTransId="{4A85D2FB-B75A-4770-9898-A19EEF79359E}"/>
    <dgm:cxn modelId="{A1EE27DF-5766-41E5-85CE-A15B8B04B4DC}" type="presParOf" srcId="{54A587A6-0102-4864-A15F-899B7C860BB4}" destId="{6371DE4E-048A-4806-9BFD-B4522612EC49}" srcOrd="0" destOrd="0" presId="urn:microsoft.com/office/officeart/2018/2/layout/IconVerticalSolidList"/>
    <dgm:cxn modelId="{86AC0EAC-5BEC-4002-BCDF-5CE1EE567F47}" type="presParOf" srcId="{6371DE4E-048A-4806-9BFD-B4522612EC49}" destId="{FD7621C5-5805-43CC-AC95-BD97100DEE70}" srcOrd="0" destOrd="0" presId="urn:microsoft.com/office/officeart/2018/2/layout/IconVerticalSolidList"/>
    <dgm:cxn modelId="{F79DF311-A6D0-408E-820C-59A48ADD0C80}" type="presParOf" srcId="{6371DE4E-048A-4806-9BFD-B4522612EC49}" destId="{99472B92-8571-4BB6-959D-3C7785EE3D61}" srcOrd="1" destOrd="0" presId="urn:microsoft.com/office/officeart/2018/2/layout/IconVerticalSolidList"/>
    <dgm:cxn modelId="{1E796514-EB91-4C93-9808-1B34A4AF9910}" type="presParOf" srcId="{6371DE4E-048A-4806-9BFD-B4522612EC49}" destId="{4F754E10-5F95-4E52-8787-0886C488A7F0}" srcOrd="2" destOrd="0" presId="urn:microsoft.com/office/officeart/2018/2/layout/IconVerticalSolidList"/>
    <dgm:cxn modelId="{9F470309-BCEA-4E43-9ECE-B2DCF2B26EA4}" type="presParOf" srcId="{6371DE4E-048A-4806-9BFD-B4522612EC49}" destId="{9055ADAE-1DA7-4DAE-925A-3992C7AF94C6}" srcOrd="3" destOrd="0" presId="urn:microsoft.com/office/officeart/2018/2/layout/IconVerticalSolidList"/>
    <dgm:cxn modelId="{8CBB0AF7-F575-4AEF-A2D3-CB864104D876}" type="presParOf" srcId="{54A587A6-0102-4864-A15F-899B7C860BB4}" destId="{A2A593FD-4010-4EF4-B754-6D72CA72F875}" srcOrd="1" destOrd="0" presId="urn:microsoft.com/office/officeart/2018/2/layout/IconVerticalSolidList"/>
    <dgm:cxn modelId="{DA13952A-8DDE-4E1A-BAD4-28E122B12982}" type="presParOf" srcId="{54A587A6-0102-4864-A15F-899B7C860BB4}" destId="{5387AA47-3694-4A39-A550-FACBA7082539}" srcOrd="2" destOrd="0" presId="urn:microsoft.com/office/officeart/2018/2/layout/IconVerticalSolidList"/>
    <dgm:cxn modelId="{63BBACCA-5FAA-4C63-B881-AFB67D8396CE}" type="presParOf" srcId="{5387AA47-3694-4A39-A550-FACBA7082539}" destId="{FFB71827-455E-418D-B205-6AFE29AEA7CE}" srcOrd="0" destOrd="0" presId="urn:microsoft.com/office/officeart/2018/2/layout/IconVerticalSolidList"/>
    <dgm:cxn modelId="{ED955C40-B5E0-4644-851A-D7D06B1013DE}" type="presParOf" srcId="{5387AA47-3694-4A39-A550-FACBA7082539}" destId="{52CFCB9E-D655-42FE-9743-37421D9B5E66}" srcOrd="1" destOrd="0" presId="urn:microsoft.com/office/officeart/2018/2/layout/IconVerticalSolidList"/>
    <dgm:cxn modelId="{15C62C8C-DB50-439B-AA87-13216EA8C63C}" type="presParOf" srcId="{5387AA47-3694-4A39-A550-FACBA7082539}" destId="{ABB88186-D057-4249-A627-C23E4160D42F}" srcOrd="2" destOrd="0" presId="urn:microsoft.com/office/officeart/2018/2/layout/IconVerticalSolidList"/>
    <dgm:cxn modelId="{4212BB0E-F6B0-49EF-B303-ADA39A9E63AF}" type="presParOf" srcId="{5387AA47-3694-4A39-A550-FACBA7082539}" destId="{D4838C7A-9E7A-4534-9DC4-32D4483C0328}" srcOrd="3" destOrd="0" presId="urn:microsoft.com/office/officeart/2018/2/layout/IconVerticalSolidList"/>
    <dgm:cxn modelId="{5B8AC090-9A69-4847-B97E-776301B452DD}" type="presParOf" srcId="{54A587A6-0102-4864-A15F-899B7C860BB4}" destId="{011BE517-D3DA-409A-AA3A-0E93F01E0BEA}" srcOrd="3" destOrd="0" presId="urn:microsoft.com/office/officeart/2018/2/layout/IconVerticalSolidList"/>
    <dgm:cxn modelId="{F86FFECD-2BBA-43CE-8CCF-2427C5FB2252}" type="presParOf" srcId="{54A587A6-0102-4864-A15F-899B7C860BB4}" destId="{A4C359DA-6BE0-4D66-9677-C6DE92657B07}" srcOrd="4" destOrd="0" presId="urn:microsoft.com/office/officeart/2018/2/layout/IconVerticalSolidList"/>
    <dgm:cxn modelId="{9EB40ACD-892D-44F5-872B-752B77983CAD}" type="presParOf" srcId="{A4C359DA-6BE0-4D66-9677-C6DE92657B07}" destId="{75847F4A-F2AA-4A76-907A-5B547096D09F}" srcOrd="0" destOrd="0" presId="urn:microsoft.com/office/officeart/2018/2/layout/IconVerticalSolidList"/>
    <dgm:cxn modelId="{C539073D-9C80-4201-99AE-1BDBF7DA48CD}" type="presParOf" srcId="{A4C359DA-6BE0-4D66-9677-C6DE92657B07}" destId="{ED0D33A5-73D1-4860-A48E-2513718A24A1}" srcOrd="1" destOrd="0" presId="urn:microsoft.com/office/officeart/2018/2/layout/IconVerticalSolidList"/>
    <dgm:cxn modelId="{DECD3765-7029-4BCA-833E-27E7E5F7CC67}" type="presParOf" srcId="{A4C359DA-6BE0-4D66-9677-C6DE92657B07}" destId="{E31CCF82-9A00-4670-9642-50D0C9550841}" srcOrd="2" destOrd="0" presId="urn:microsoft.com/office/officeart/2018/2/layout/IconVerticalSolidList"/>
    <dgm:cxn modelId="{EC695655-EE00-4D30-8FA9-5B4809F931E8}" type="presParOf" srcId="{A4C359DA-6BE0-4D66-9677-C6DE92657B07}" destId="{F4CD08E1-088D-4F25-9106-9B5E45ECAF1F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3F611F5-FABB-49CE-91E8-58204B112F3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4BB3ECD7-8328-4152-8943-E9F7C6E7A31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Aptos Display"/>
            </a:rPr>
            <a:t>Brief: The statement must not be too long</a:t>
          </a:r>
        </a:p>
      </dgm:t>
    </dgm:pt>
    <dgm:pt modelId="{8D3174EA-A89C-43A1-8FCF-ED25FF74AC2D}" type="parTrans" cxnId="{A62CD26D-3B08-40E4-A45E-15E8E098D78D}">
      <dgm:prSet/>
      <dgm:spPr/>
      <dgm:t>
        <a:bodyPr/>
        <a:lstStyle/>
        <a:p>
          <a:endParaRPr lang="en-US"/>
        </a:p>
      </dgm:t>
    </dgm:pt>
    <dgm:pt modelId="{4E1F0BE4-5526-4701-A1FA-9B917F29C1A2}" type="sibTrans" cxnId="{A62CD26D-3B08-40E4-A45E-15E8E098D78D}">
      <dgm:prSet/>
      <dgm:spPr/>
      <dgm:t>
        <a:bodyPr/>
        <a:lstStyle/>
        <a:p>
          <a:endParaRPr lang="en-US"/>
        </a:p>
      </dgm:t>
    </dgm:pt>
    <dgm:pt modelId="{4339A1CA-B6DC-4FB7-B78F-FACE346B6BD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Aptos Display"/>
            </a:rPr>
            <a:t>Achievable: In as much as the statement talks about the future, it must be possible to attain</a:t>
          </a:r>
        </a:p>
      </dgm:t>
    </dgm:pt>
    <dgm:pt modelId="{F4FDE3C4-7531-43F8-9BBE-2E5FE9BEB8A5}" type="parTrans" cxnId="{DC2180EB-7760-4627-B1D1-8082342F0825}">
      <dgm:prSet/>
      <dgm:spPr/>
      <dgm:t>
        <a:bodyPr/>
        <a:lstStyle/>
        <a:p>
          <a:endParaRPr lang="en-US"/>
        </a:p>
      </dgm:t>
    </dgm:pt>
    <dgm:pt modelId="{2AAE9F82-36A8-4CB9-BD8B-B73E6F88DCA5}" type="sibTrans" cxnId="{DC2180EB-7760-4627-B1D1-8082342F0825}">
      <dgm:prSet/>
      <dgm:spPr/>
      <dgm:t>
        <a:bodyPr/>
        <a:lstStyle/>
        <a:p>
          <a:endParaRPr lang="en-US"/>
        </a:p>
      </dgm:t>
    </dgm:pt>
    <dgm:pt modelId="{D92D8D05-7127-4812-B28A-0E208A9CB65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Aptos Display"/>
            </a:rPr>
            <a:t>It should be able to communicate the organization strategic emphasis</a:t>
          </a:r>
        </a:p>
      </dgm:t>
    </dgm:pt>
    <dgm:pt modelId="{F69F626A-8D0F-40DF-A4E9-EDC823486878}" type="parTrans" cxnId="{03A51471-64AD-4EC4-B02C-1B00EB07F928}">
      <dgm:prSet/>
      <dgm:spPr/>
      <dgm:t>
        <a:bodyPr/>
        <a:lstStyle/>
        <a:p>
          <a:endParaRPr lang="en-US"/>
        </a:p>
      </dgm:t>
    </dgm:pt>
    <dgm:pt modelId="{BB7C84FF-DD64-4F7A-A6FD-0A66F7C89EC6}" type="sibTrans" cxnId="{03A51471-64AD-4EC4-B02C-1B00EB07F928}">
      <dgm:prSet/>
      <dgm:spPr/>
      <dgm:t>
        <a:bodyPr/>
        <a:lstStyle/>
        <a:p>
          <a:endParaRPr lang="en-US"/>
        </a:p>
      </dgm:t>
    </dgm:pt>
    <dgm:pt modelId="{566F78EF-844B-4F52-A906-F3DB6BFFB51F}" type="pres">
      <dgm:prSet presAssocID="{13F611F5-FABB-49CE-91E8-58204B112F32}" presName="root" presStyleCnt="0">
        <dgm:presLayoutVars>
          <dgm:dir/>
          <dgm:resizeHandles val="exact"/>
        </dgm:presLayoutVars>
      </dgm:prSet>
      <dgm:spPr/>
    </dgm:pt>
    <dgm:pt modelId="{EA15ECF8-995F-4495-9413-87BD6D0B4A0C}" type="pres">
      <dgm:prSet presAssocID="{4BB3ECD7-8328-4152-8943-E9F7C6E7A319}" presName="compNode" presStyleCnt="0"/>
      <dgm:spPr/>
    </dgm:pt>
    <dgm:pt modelId="{AA91C46C-4CFC-412A-B59B-AEABF6E08ECD}" type="pres">
      <dgm:prSet presAssocID="{4BB3ECD7-8328-4152-8943-E9F7C6E7A319}" presName="bgRect" presStyleLbl="bgShp" presStyleIdx="0" presStyleCnt="3"/>
      <dgm:spPr/>
    </dgm:pt>
    <dgm:pt modelId="{A13EC066-2F8C-4919-A07A-35FDE0311AA1}" type="pres">
      <dgm:prSet presAssocID="{4BB3ECD7-8328-4152-8943-E9F7C6E7A319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otes"/>
        </a:ext>
      </dgm:extLst>
    </dgm:pt>
    <dgm:pt modelId="{A8FD11BF-B66B-4B85-9D3C-17A9DDD98ACB}" type="pres">
      <dgm:prSet presAssocID="{4BB3ECD7-8328-4152-8943-E9F7C6E7A319}" presName="spaceRect" presStyleCnt="0"/>
      <dgm:spPr/>
    </dgm:pt>
    <dgm:pt modelId="{82314EEB-F49F-4EF4-A6A3-322236863C8B}" type="pres">
      <dgm:prSet presAssocID="{4BB3ECD7-8328-4152-8943-E9F7C6E7A319}" presName="parTx" presStyleLbl="revTx" presStyleIdx="0" presStyleCnt="3">
        <dgm:presLayoutVars>
          <dgm:chMax val="0"/>
          <dgm:chPref val="0"/>
        </dgm:presLayoutVars>
      </dgm:prSet>
      <dgm:spPr/>
    </dgm:pt>
    <dgm:pt modelId="{CE8EA322-2952-4DF9-93FD-F0BDC0E91D37}" type="pres">
      <dgm:prSet presAssocID="{4E1F0BE4-5526-4701-A1FA-9B917F29C1A2}" presName="sibTrans" presStyleCnt="0"/>
      <dgm:spPr/>
    </dgm:pt>
    <dgm:pt modelId="{19DAC0AE-B48B-4C14-94FC-EAE6D1937C7E}" type="pres">
      <dgm:prSet presAssocID="{4339A1CA-B6DC-4FB7-B78F-FACE346B6BDB}" presName="compNode" presStyleCnt="0"/>
      <dgm:spPr/>
    </dgm:pt>
    <dgm:pt modelId="{2EF1F56A-CBEF-4916-8C04-F3B4E0A5174B}" type="pres">
      <dgm:prSet presAssocID="{4339A1CA-B6DC-4FB7-B78F-FACE346B6BDB}" presName="bgRect" presStyleLbl="bgShp" presStyleIdx="1" presStyleCnt="3"/>
      <dgm:spPr/>
    </dgm:pt>
    <dgm:pt modelId="{C65AF556-51D9-441B-A0A4-B548F1B028F0}" type="pres">
      <dgm:prSet presAssocID="{4339A1CA-B6DC-4FB7-B78F-FACE346B6BDB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esentation with Checklist"/>
        </a:ext>
      </dgm:extLst>
    </dgm:pt>
    <dgm:pt modelId="{1B53AA72-7D4C-40AF-910B-6B8B10496FC9}" type="pres">
      <dgm:prSet presAssocID="{4339A1CA-B6DC-4FB7-B78F-FACE346B6BDB}" presName="spaceRect" presStyleCnt="0"/>
      <dgm:spPr/>
    </dgm:pt>
    <dgm:pt modelId="{3A71BAD3-DD74-4ED2-BA71-5B670A2FF0BB}" type="pres">
      <dgm:prSet presAssocID="{4339A1CA-B6DC-4FB7-B78F-FACE346B6BDB}" presName="parTx" presStyleLbl="revTx" presStyleIdx="1" presStyleCnt="3">
        <dgm:presLayoutVars>
          <dgm:chMax val="0"/>
          <dgm:chPref val="0"/>
        </dgm:presLayoutVars>
      </dgm:prSet>
      <dgm:spPr/>
    </dgm:pt>
    <dgm:pt modelId="{09F69FC3-DDE0-42AF-8C73-16B49FBF5F84}" type="pres">
      <dgm:prSet presAssocID="{2AAE9F82-36A8-4CB9-BD8B-B73E6F88DCA5}" presName="sibTrans" presStyleCnt="0"/>
      <dgm:spPr/>
    </dgm:pt>
    <dgm:pt modelId="{82497A20-67C7-4E5C-9DC2-1F0441244BFD}" type="pres">
      <dgm:prSet presAssocID="{D92D8D05-7127-4812-B28A-0E208A9CB659}" presName="compNode" presStyleCnt="0"/>
      <dgm:spPr/>
    </dgm:pt>
    <dgm:pt modelId="{FF7D3861-66D8-4DA1-B032-D4C81693E7E5}" type="pres">
      <dgm:prSet presAssocID="{D92D8D05-7127-4812-B28A-0E208A9CB659}" presName="bgRect" presStyleLbl="bgShp" presStyleIdx="2" presStyleCnt="3"/>
      <dgm:spPr/>
    </dgm:pt>
    <dgm:pt modelId="{C3C01ABE-6EC1-4657-A042-FF169948BFC9}" type="pres">
      <dgm:prSet presAssocID="{D92D8D05-7127-4812-B28A-0E208A9CB659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A4F9420F-6F49-4BDF-9DCE-D4E0F656D421}" type="pres">
      <dgm:prSet presAssocID="{D92D8D05-7127-4812-B28A-0E208A9CB659}" presName="spaceRect" presStyleCnt="0"/>
      <dgm:spPr/>
    </dgm:pt>
    <dgm:pt modelId="{58266B36-E55F-4834-99B5-B270CE335C41}" type="pres">
      <dgm:prSet presAssocID="{D92D8D05-7127-4812-B28A-0E208A9CB659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11125228-6555-4317-B480-7FBDBC0D6306}" type="presOf" srcId="{4339A1CA-B6DC-4FB7-B78F-FACE346B6BDB}" destId="{3A71BAD3-DD74-4ED2-BA71-5B670A2FF0BB}" srcOrd="0" destOrd="0" presId="urn:microsoft.com/office/officeart/2018/2/layout/IconVerticalSolidList"/>
    <dgm:cxn modelId="{A62CD26D-3B08-40E4-A45E-15E8E098D78D}" srcId="{13F611F5-FABB-49CE-91E8-58204B112F32}" destId="{4BB3ECD7-8328-4152-8943-E9F7C6E7A319}" srcOrd="0" destOrd="0" parTransId="{8D3174EA-A89C-43A1-8FCF-ED25FF74AC2D}" sibTransId="{4E1F0BE4-5526-4701-A1FA-9B917F29C1A2}"/>
    <dgm:cxn modelId="{03A51471-64AD-4EC4-B02C-1B00EB07F928}" srcId="{13F611F5-FABB-49CE-91E8-58204B112F32}" destId="{D92D8D05-7127-4812-B28A-0E208A9CB659}" srcOrd="2" destOrd="0" parTransId="{F69F626A-8D0F-40DF-A4E9-EDC823486878}" sibTransId="{BB7C84FF-DD64-4F7A-A6FD-0A66F7C89EC6}"/>
    <dgm:cxn modelId="{E16FEB76-8155-41C9-9357-B03A9FB8705B}" type="presOf" srcId="{13F611F5-FABB-49CE-91E8-58204B112F32}" destId="{566F78EF-844B-4F52-A906-F3DB6BFFB51F}" srcOrd="0" destOrd="0" presId="urn:microsoft.com/office/officeart/2018/2/layout/IconVerticalSolidList"/>
    <dgm:cxn modelId="{AFED7182-AAC8-444A-9719-ACE245A3A736}" type="presOf" srcId="{D92D8D05-7127-4812-B28A-0E208A9CB659}" destId="{58266B36-E55F-4834-99B5-B270CE335C41}" srcOrd="0" destOrd="0" presId="urn:microsoft.com/office/officeart/2018/2/layout/IconVerticalSolidList"/>
    <dgm:cxn modelId="{6B0B2AAE-94D7-4353-9ECA-5AED598A47FD}" type="presOf" srcId="{4BB3ECD7-8328-4152-8943-E9F7C6E7A319}" destId="{82314EEB-F49F-4EF4-A6A3-322236863C8B}" srcOrd="0" destOrd="0" presId="urn:microsoft.com/office/officeart/2018/2/layout/IconVerticalSolidList"/>
    <dgm:cxn modelId="{DC2180EB-7760-4627-B1D1-8082342F0825}" srcId="{13F611F5-FABB-49CE-91E8-58204B112F32}" destId="{4339A1CA-B6DC-4FB7-B78F-FACE346B6BDB}" srcOrd="1" destOrd="0" parTransId="{F4FDE3C4-7531-43F8-9BBE-2E5FE9BEB8A5}" sibTransId="{2AAE9F82-36A8-4CB9-BD8B-B73E6F88DCA5}"/>
    <dgm:cxn modelId="{DD9E81CD-9D6C-47B3-8C30-BC2E1D78B7F6}" type="presParOf" srcId="{566F78EF-844B-4F52-A906-F3DB6BFFB51F}" destId="{EA15ECF8-995F-4495-9413-87BD6D0B4A0C}" srcOrd="0" destOrd="0" presId="urn:microsoft.com/office/officeart/2018/2/layout/IconVerticalSolidList"/>
    <dgm:cxn modelId="{E4A99B59-A8D6-42B6-A025-B86789B9B502}" type="presParOf" srcId="{EA15ECF8-995F-4495-9413-87BD6D0B4A0C}" destId="{AA91C46C-4CFC-412A-B59B-AEABF6E08ECD}" srcOrd="0" destOrd="0" presId="urn:microsoft.com/office/officeart/2018/2/layout/IconVerticalSolidList"/>
    <dgm:cxn modelId="{DDCA5C89-3C14-4DC9-A0B2-183479AE6218}" type="presParOf" srcId="{EA15ECF8-995F-4495-9413-87BD6D0B4A0C}" destId="{A13EC066-2F8C-4919-A07A-35FDE0311AA1}" srcOrd="1" destOrd="0" presId="urn:microsoft.com/office/officeart/2018/2/layout/IconVerticalSolidList"/>
    <dgm:cxn modelId="{F0BD5D9F-88BB-4C75-B965-EBB9F1E39A25}" type="presParOf" srcId="{EA15ECF8-995F-4495-9413-87BD6D0B4A0C}" destId="{A8FD11BF-B66B-4B85-9D3C-17A9DDD98ACB}" srcOrd="2" destOrd="0" presId="urn:microsoft.com/office/officeart/2018/2/layout/IconVerticalSolidList"/>
    <dgm:cxn modelId="{7EDB42D3-C5A1-4C02-B66B-0DA184906311}" type="presParOf" srcId="{EA15ECF8-995F-4495-9413-87BD6D0B4A0C}" destId="{82314EEB-F49F-4EF4-A6A3-322236863C8B}" srcOrd="3" destOrd="0" presId="urn:microsoft.com/office/officeart/2018/2/layout/IconVerticalSolidList"/>
    <dgm:cxn modelId="{F5AFA32A-AB24-44F0-A357-26EE6499178F}" type="presParOf" srcId="{566F78EF-844B-4F52-A906-F3DB6BFFB51F}" destId="{CE8EA322-2952-4DF9-93FD-F0BDC0E91D37}" srcOrd="1" destOrd="0" presId="urn:microsoft.com/office/officeart/2018/2/layout/IconVerticalSolidList"/>
    <dgm:cxn modelId="{A833EF62-C527-4AE2-B1C1-5FE335A244D5}" type="presParOf" srcId="{566F78EF-844B-4F52-A906-F3DB6BFFB51F}" destId="{19DAC0AE-B48B-4C14-94FC-EAE6D1937C7E}" srcOrd="2" destOrd="0" presId="urn:microsoft.com/office/officeart/2018/2/layout/IconVerticalSolidList"/>
    <dgm:cxn modelId="{547A5DC1-0CB0-465E-A86A-E37C1D5530D3}" type="presParOf" srcId="{19DAC0AE-B48B-4C14-94FC-EAE6D1937C7E}" destId="{2EF1F56A-CBEF-4916-8C04-F3B4E0A5174B}" srcOrd="0" destOrd="0" presId="urn:microsoft.com/office/officeart/2018/2/layout/IconVerticalSolidList"/>
    <dgm:cxn modelId="{F348DCA1-1956-4875-BDBD-ED3A6ABC33E0}" type="presParOf" srcId="{19DAC0AE-B48B-4C14-94FC-EAE6D1937C7E}" destId="{C65AF556-51D9-441B-A0A4-B548F1B028F0}" srcOrd="1" destOrd="0" presId="urn:microsoft.com/office/officeart/2018/2/layout/IconVerticalSolidList"/>
    <dgm:cxn modelId="{D93CD048-E19C-4715-BC42-C87B719C2AC6}" type="presParOf" srcId="{19DAC0AE-B48B-4C14-94FC-EAE6D1937C7E}" destId="{1B53AA72-7D4C-40AF-910B-6B8B10496FC9}" srcOrd="2" destOrd="0" presId="urn:microsoft.com/office/officeart/2018/2/layout/IconVerticalSolidList"/>
    <dgm:cxn modelId="{A9BD7BFB-8CB3-4866-B6EE-4601908B8F1C}" type="presParOf" srcId="{19DAC0AE-B48B-4C14-94FC-EAE6D1937C7E}" destId="{3A71BAD3-DD74-4ED2-BA71-5B670A2FF0BB}" srcOrd="3" destOrd="0" presId="urn:microsoft.com/office/officeart/2018/2/layout/IconVerticalSolidList"/>
    <dgm:cxn modelId="{BCDB0496-79FB-4C33-BD4C-A1CD5C85B20C}" type="presParOf" srcId="{566F78EF-844B-4F52-A906-F3DB6BFFB51F}" destId="{09F69FC3-DDE0-42AF-8C73-16B49FBF5F84}" srcOrd="3" destOrd="0" presId="urn:microsoft.com/office/officeart/2018/2/layout/IconVerticalSolidList"/>
    <dgm:cxn modelId="{AF28B0C4-25AE-45FB-9E34-C9A882D2B7A8}" type="presParOf" srcId="{566F78EF-844B-4F52-A906-F3DB6BFFB51F}" destId="{82497A20-67C7-4E5C-9DC2-1F0441244BFD}" srcOrd="4" destOrd="0" presId="urn:microsoft.com/office/officeart/2018/2/layout/IconVerticalSolidList"/>
    <dgm:cxn modelId="{9C9EBE66-9B28-4A2C-84CE-8E9E1D1AAAE6}" type="presParOf" srcId="{82497A20-67C7-4E5C-9DC2-1F0441244BFD}" destId="{FF7D3861-66D8-4DA1-B032-D4C81693E7E5}" srcOrd="0" destOrd="0" presId="urn:microsoft.com/office/officeart/2018/2/layout/IconVerticalSolidList"/>
    <dgm:cxn modelId="{A4463474-374A-4EAD-923F-D1BBF9B40893}" type="presParOf" srcId="{82497A20-67C7-4E5C-9DC2-1F0441244BFD}" destId="{C3C01ABE-6EC1-4657-A042-FF169948BFC9}" srcOrd="1" destOrd="0" presId="urn:microsoft.com/office/officeart/2018/2/layout/IconVerticalSolidList"/>
    <dgm:cxn modelId="{0CB50492-75E4-4170-950B-70642620321E}" type="presParOf" srcId="{82497A20-67C7-4E5C-9DC2-1F0441244BFD}" destId="{A4F9420F-6F49-4BDF-9DCE-D4E0F656D421}" srcOrd="2" destOrd="0" presId="urn:microsoft.com/office/officeart/2018/2/layout/IconVerticalSolidList"/>
    <dgm:cxn modelId="{D6ACA58C-A2FA-4FAB-B713-1F5C0D259DE4}" type="presParOf" srcId="{82497A20-67C7-4E5C-9DC2-1F0441244BFD}" destId="{58266B36-E55F-4834-99B5-B270CE335C4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BBA2E71-FE50-4EA0-9729-75F78F6310EF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B486F7C4-B4A7-4839-8AC0-13C3793FDC3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Aptos Display"/>
            </a:rPr>
            <a:t>Being vague such “to be the best, to be the global leader”</a:t>
          </a:r>
        </a:p>
      </dgm:t>
    </dgm:pt>
    <dgm:pt modelId="{B1EBAFA4-0361-4D20-BC60-E56AE41BF2D7}" type="parTrans" cxnId="{E15F0ECD-6CCE-4DCF-ABD1-CDDCAC5884D5}">
      <dgm:prSet/>
      <dgm:spPr/>
      <dgm:t>
        <a:bodyPr/>
        <a:lstStyle/>
        <a:p>
          <a:endParaRPr lang="en-US"/>
        </a:p>
      </dgm:t>
    </dgm:pt>
    <dgm:pt modelId="{7AF11CB9-312B-4149-AC33-24E1AD01C8F8}" type="sibTrans" cxnId="{E15F0ECD-6CCE-4DCF-ABD1-CDDCAC5884D5}">
      <dgm:prSet/>
      <dgm:spPr/>
      <dgm:t>
        <a:bodyPr/>
        <a:lstStyle/>
        <a:p>
          <a:endParaRPr lang="en-US"/>
        </a:p>
      </dgm:t>
    </dgm:pt>
    <dgm:pt modelId="{B52E2EAA-71E7-4DD8-9F67-3D989817D9F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Aptos Display"/>
            </a:rPr>
            <a:t>Use buzz words that may be outdated or common to many firms such as synergy, disruptive</a:t>
          </a:r>
        </a:p>
      </dgm:t>
    </dgm:pt>
    <dgm:pt modelId="{5E9865BC-85C6-4DC4-8719-269E0BED1299}" type="parTrans" cxnId="{07C421B0-E403-4EDC-9F84-43DF38640A60}">
      <dgm:prSet/>
      <dgm:spPr/>
      <dgm:t>
        <a:bodyPr/>
        <a:lstStyle/>
        <a:p>
          <a:endParaRPr lang="en-US"/>
        </a:p>
      </dgm:t>
    </dgm:pt>
    <dgm:pt modelId="{BA04362A-2FDE-4FB0-8F46-DA21A85CD264}" type="sibTrans" cxnId="{07C421B0-E403-4EDC-9F84-43DF38640A60}">
      <dgm:prSet/>
      <dgm:spPr/>
      <dgm:t>
        <a:bodyPr/>
        <a:lstStyle/>
        <a:p>
          <a:endParaRPr lang="en-US"/>
        </a:p>
      </dgm:t>
    </dgm:pt>
    <dgm:pt modelId="{205037F4-A466-4469-8D13-9F1C4C24DA8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Aptos Display"/>
            </a:rPr>
            <a:t>Too short-sighted looking at now instead of the future</a:t>
          </a:r>
        </a:p>
      </dgm:t>
    </dgm:pt>
    <dgm:pt modelId="{EE8A7479-A2FF-474C-B50A-BC968B528296}" type="parTrans" cxnId="{62CD8412-1515-4516-B5D8-9374DAB6FEFE}">
      <dgm:prSet/>
      <dgm:spPr/>
      <dgm:t>
        <a:bodyPr/>
        <a:lstStyle/>
        <a:p>
          <a:endParaRPr lang="en-US"/>
        </a:p>
      </dgm:t>
    </dgm:pt>
    <dgm:pt modelId="{2FCBF298-01B9-4526-8C6B-4DF8BA5B2D1C}" type="sibTrans" cxnId="{62CD8412-1515-4516-B5D8-9374DAB6FEFE}">
      <dgm:prSet/>
      <dgm:spPr/>
      <dgm:t>
        <a:bodyPr/>
        <a:lstStyle/>
        <a:p>
          <a:endParaRPr lang="en-US"/>
        </a:p>
      </dgm:t>
    </dgm:pt>
    <dgm:pt modelId="{C1C96DB6-3B2E-47B8-9534-FAD722F39059}" type="pres">
      <dgm:prSet presAssocID="{2BBA2E71-FE50-4EA0-9729-75F78F6310EF}" presName="root" presStyleCnt="0">
        <dgm:presLayoutVars>
          <dgm:dir/>
          <dgm:resizeHandles val="exact"/>
        </dgm:presLayoutVars>
      </dgm:prSet>
      <dgm:spPr/>
    </dgm:pt>
    <dgm:pt modelId="{1839BB54-1698-48C0-986A-7A79D88DBAEB}" type="pres">
      <dgm:prSet presAssocID="{B486F7C4-B4A7-4839-8AC0-13C3793FDC3A}" presName="compNode" presStyleCnt="0"/>
      <dgm:spPr/>
    </dgm:pt>
    <dgm:pt modelId="{8B0A4C1B-7CFE-45C9-830F-E9A2CA46232A}" type="pres">
      <dgm:prSet presAssocID="{B486F7C4-B4A7-4839-8AC0-13C3793FDC3A}" presName="bgRect" presStyleLbl="bgShp" presStyleIdx="0" presStyleCnt="3"/>
      <dgm:spPr/>
    </dgm:pt>
    <dgm:pt modelId="{A9FAF16E-F9C1-4CE5-A5AF-C3F74B4E9115}" type="pres">
      <dgm:prSet presAssocID="{B486F7C4-B4A7-4839-8AC0-13C3793FDC3A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Nervous Face with Solid Fill"/>
        </a:ext>
      </dgm:extLst>
    </dgm:pt>
    <dgm:pt modelId="{17392FD3-76F3-4F09-B93D-4F1B358A0345}" type="pres">
      <dgm:prSet presAssocID="{B486F7C4-B4A7-4839-8AC0-13C3793FDC3A}" presName="spaceRect" presStyleCnt="0"/>
      <dgm:spPr/>
    </dgm:pt>
    <dgm:pt modelId="{134AFA69-97C9-4368-B281-5A5510A72DB9}" type="pres">
      <dgm:prSet presAssocID="{B486F7C4-B4A7-4839-8AC0-13C3793FDC3A}" presName="parTx" presStyleLbl="revTx" presStyleIdx="0" presStyleCnt="3">
        <dgm:presLayoutVars>
          <dgm:chMax val="0"/>
          <dgm:chPref val="0"/>
        </dgm:presLayoutVars>
      </dgm:prSet>
      <dgm:spPr/>
    </dgm:pt>
    <dgm:pt modelId="{DF26AF37-7622-4C66-844D-BF4A4A08381E}" type="pres">
      <dgm:prSet presAssocID="{7AF11CB9-312B-4149-AC33-24E1AD01C8F8}" presName="sibTrans" presStyleCnt="0"/>
      <dgm:spPr/>
    </dgm:pt>
    <dgm:pt modelId="{D5A33E78-F573-457A-A04D-EC949DD2E6E2}" type="pres">
      <dgm:prSet presAssocID="{B52E2EAA-71E7-4DD8-9F67-3D989817D9F4}" presName="compNode" presStyleCnt="0"/>
      <dgm:spPr/>
    </dgm:pt>
    <dgm:pt modelId="{83487700-10AB-464A-8AC8-A03396CA54D5}" type="pres">
      <dgm:prSet presAssocID="{B52E2EAA-71E7-4DD8-9F67-3D989817D9F4}" presName="bgRect" presStyleLbl="bgShp" presStyleIdx="1" presStyleCnt="3"/>
      <dgm:spPr/>
    </dgm:pt>
    <dgm:pt modelId="{563CEEB0-50B6-4421-95C5-1889AE91DE8B}" type="pres">
      <dgm:prSet presAssocID="{B52E2EAA-71E7-4DD8-9F67-3D989817D9F4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Irritant"/>
        </a:ext>
      </dgm:extLst>
    </dgm:pt>
    <dgm:pt modelId="{46E1F6E5-0CFC-4A7D-BD85-C82E8A6D82AA}" type="pres">
      <dgm:prSet presAssocID="{B52E2EAA-71E7-4DD8-9F67-3D989817D9F4}" presName="spaceRect" presStyleCnt="0"/>
      <dgm:spPr/>
    </dgm:pt>
    <dgm:pt modelId="{12058B6B-B93F-493F-A801-6A364732AF98}" type="pres">
      <dgm:prSet presAssocID="{B52E2EAA-71E7-4DD8-9F67-3D989817D9F4}" presName="parTx" presStyleLbl="revTx" presStyleIdx="1" presStyleCnt="3">
        <dgm:presLayoutVars>
          <dgm:chMax val="0"/>
          <dgm:chPref val="0"/>
        </dgm:presLayoutVars>
      </dgm:prSet>
      <dgm:spPr/>
    </dgm:pt>
    <dgm:pt modelId="{3A96476B-D7A2-485C-ACC5-7D385D7C6EF3}" type="pres">
      <dgm:prSet presAssocID="{BA04362A-2FDE-4FB0-8F46-DA21A85CD264}" presName="sibTrans" presStyleCnt="0"/>
      <dgm:spPr/>
    </dgm:pt>
    <dgm:pt modelId="{C2C2A70A-A8B9-4170-8096-3856BDD163A6}" type="pres">
      <dgm:prSet presAssocID="{205037F4-A466-4469-8D13-9F1C4C24DA84}" presName="compNode" presStyleCnt="0"/>
      <dgm:spPr/>
    </dgm:pt>
    <dgm:pt modelId="{BCE55204-5510-46A8-8FE7-41B3E1631CC6}" type="pres">
      <dgm:prSet presAssocID="{205037F4-A466-4469-8D13-9F1C4C24DA84}" presName="bgRect" presStyleLbl="bgShp" presStyleIdx="2" presStyleCnt="3"/>
      <dgm:spPr/>
    </dgm:pt>
    <dgm:pt modelId="{1C5A3E67-595A-4624-9060-D75597DFE24E}" type="pres">
      <dgm:prSet presAssocID="{205037F4-A466-4469-8D13-9F1C4C24DA84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ye"/>
        </a:ext>
      </dgm:extLst>
    </dgm:pt>
    <dgm:pt modelId="{3907A36D-EDE3-4A8D-916D-1FD185846C52}" type="pres">
      <dgm:prSet presAssocID="{205037F4-A466-4469-8D13-9F1C4C24DA84}" presName="spaceRect" presStyleCnt="0"/>
      <dgm:spPr/>
    </dgm:pt>
    <dgm:pt modelId="{A54D5E57-2269-47EF-AB77-EAD4F0E0E893}" type="pres">
      <dgm:prSet presAssocID="{205037F4-A466-4469-8D13-9F1C4C24DA84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62CD8412-1515-4516-B5D8-9374DAB6FEFE}" srcId="{2BBA2E71-FE50-4EA0-9729-75F78F6310EF}" destId="{205037F4-A466-4469-8D13-9F1C4C24DA84}" srcOrd="2" destOrd="0" parTransId="{EE8A7479-A2FF-474C-B50A-BC968B528296}" sibTransId="{2FCBF298-01B9-4526-8C6B-4DF8BA5B2D1C}"/>
    <dgm:cxn modelId="{3A6DDF21-1CE9-4C85-8FBB-E49BFBBEF05E}" type="presOf" srcId="{B486F7C4-B4A7-4839-8AC0-13C3793FDC3A}" destId="{134AFA69-97C9-4368-B281-5A5510A72DB9}" srcOrd="0" destOrd="0" presId="urn:microsoft.com/office/officeart/2018/2/layout/IconVerticalSolidList"/>
    <dgm:cxn modelId="{95F04B8E-F141-4128-8E77-C2E4B4FC9F82}" type="presOf" srcId="{B52E2EAA-71E7-4DD8-9F67-3D989817D9F4}" destId="{12058B6B-B93F-493F-A801-6A364732AF98}" srcOrd="0" destOrd="0" presId="urn:microsoft.com/office/officeart/2018/2/layout/IconVerticalSolidList"/>
    <dgm:cxn modelId="{07C421B0-E403-4EDC-9F84-43DF38640A60}" srcId="{2BBA2E71-FE50-4EA0-9729-75F78F6310EF}" destId="{B52E2EAA-71E7-4DD8-9F67-3D989817D9F4}" srcOrd="1" destOrd="0" parTransId="{5E9865BC-85C6-4DC4-8719-269E0BED1299}" sibTransId="{BA04362A-2FDE-4FB0-8F46-DA21A85CD264}"/>
    <dgm:cxn modelId="{E15F0ECD-6CCE-4DCF-ABD1-CDDCAC5884D5}" srcId="{2BBA2E71-FE50-4EA0-9729-75F78F6310EF}" destId="{B486F7C4-B4A7-4839-8AC0-13C3793FDC3A}" srcOrd="0" destOrd="0" parTransId="{B1EBAFA4-0361-4D20-BC60-E56AE41BF2D7}" sibTransId="{7AF11CB9-312B-4149-AC33-24E1AD01C8F8}"/>
    <dgm:cxn modelId="{F6FC24EA-BD02-40A6-9740-2C56CD6D9E41}" type="presOf" srcId="{205037F4-A466-4469-8D13-9F1C4C24DA84}" destId="{A54D5E57-2269-47EF-AB77-EAD4F0E0E893}" srcOrd="0" destOrd="0" presId="urn:microsoft.com/office/officeart/2018/2/layout/IconVerticalSolidList"/>
    <dgm:cxn modelId="{E77EA5F0-FEF6-4B30-BBD9-EC1151FAC8A7}" type="presOf" srcId="{2BBA2E71-FE50-4EA0-9729-75F78F6310EF}" destId="{C1C96DB6-3B2E-47B8-9534-FAD722F39059}" srcOrd="0" destOrd="0" presId="urn:microsoft.com/office/officeart/2018/2/layout/IconVerticalSolidList"/>
    <dgm:cxn modelId="{23A46FBA-21D6-4281-B6A9-7E45C616545A}" type="presParOf" srcId="{C1C96DB6-3B2E-47B8-9534-FAD722F39059}" destId="{1839BB54-1698-48C0-986A-7A79D88DBAEB}" srcOrd="0" destOrd="0" presId="urn:microsoft.com/office/officeart/2018/2/layout/IconVerticalSolidList"/>
    <dgm:cxn modelId="{DBC0F5C7-6CEA-4CA5-9877-7F571C88323C}" type="presParOf" srcId="{1839BB54-1698-48C0-986A-7A79D88DBAEB}" destId="{8B0A4C1B-7CFE-45C9-830F-E9A2CA46232A}" srcOrd="0" destOrd="0" presId="urn:microsoft.com/office/officeart/2018/2/layout/IconVerticalSolidList"/>
    <dgm:cxn modelId="{B1D45B96-2EF5-4B51-8E06-17B2F08E799B}" type="presParOf" srcId="{1839BB54-1698-48C0-986A-7A79D88DBAEB}" destId="{A9FAF16E-F9C1-4CE5-A5AF-C3F74B4E9115}" srcOrd="1" destOrd="0" presId="urn:microsoft.com/office/officeart/2018/2/layout/IconVerticalSolidList"/>
    <dgm:cxn modelId="{FE968A87-B86F-4340-BA61-31E2CB4ACAD2}" type="presParOf" srcId="{1839BB54-1698-48C0-986A-7A79D88DBAEB}" destId="{17392FD3-76F3-4F09-B93D-4F1B358A0345}" srcOrd="2" destOrd="0" presId="urn:microsoft.com/office/officeart/2018/2/layout/IconVerticalSolidList"/>
    <dgm:cxn modelId="{9110315D-A3BA-412D-9FDF-EE661F1819B5}" type="presParOf" srcId="{1839BB54-1698-48C0-986A-7A79D88DBAEB}" destId="{134AFA69-97C9-4368-B281-5A5510A72DB9}" srcOrd="3" destOrd="0" presId="urn:microsoft.com/office/officeart/2018/2/layout/IconVerticalSolidList"/>
    <dgm:cxn modelId="{AA56DE9D-674A-447C-80C9-B8CAB0252ACB}" type="presParOf" srcId="{C1C96DB6-3B2E-47B8-9534-FAD722F39059}" destId="{DF26AF37-7622-4C66-844D-BF4A4A08381E}" srcOrd="1" destOrd="0" presId="urn:microsoft.com/office/officeart/2018/2/layout/IconVerticalSolidList"/>
    <dgm:cxn modelId="{A34467DC-23CF-4E7C-9015-2C4D3416EC89}" type="presParOf" srcId="{C1C96DB6-3B2E-47B8-9534-FAD722F39059}" destId="{D5A33E78-F573-457A-A04D-EC949DD2E6E2}" srcOrd="2" destOrd="0" presId="urn:microsoft.com/office/officeart/2018/2/layout/IconVerticalSolidList"/>
    <dgm:cxn modelId="{4F1F3F89-9745-446C-99B8-DD8592380BF8}" type="presParOf" srcId="{D5A33E78-F573-457A-A04D-EC949DD2E6E2}" destId="{83487700-10AB-464A-8AC8-A03396CA54D5}" srcOrd="0" destOrd="0" presId="urn:microsoft.com/office/officeart/2018/2/layout/IconVerticalSolidList"/>
    <dgm:cxn modelId="{A6B02DB0-4704-4D0A-96CC-BE11CC2937AE}" type="presParOf" srcId="{D5A33E78-F573-457A-A04D-EC949DD2E6E2}" destId="{563CEEB0-50B6-4421-95C5-1889AE91DE8B}" srcOrd="1" destOrd="0" presId="urn:microsoft.com/office/officeart/2018/2/layout/IconVerticalSolidList"/>
    <dgm:cxn modelId="{535F9775-EF45-4E16-92B1-CC74E35D26E8}" type="presParOf" srcId="{D5A33E78-F573-457A-A04D-EC949DD2E6E2}" destId="{46E1F6E5-0CFC-4A7D-BD85-C82E8A6D82AA}" srcOrd="2" destOrd="0" presId="urn:microsoft.com/office/officeart/2018/2/layout/IconVerticalSolidList"/>
    <dgm:cxn modelId="{C35243C6-A382-4A5D-A175-DCE31AB103C9}" type="presParOf" srcId="{D5A33E78-F573-457A-A04D-EC949DD2E6E2}" destId="{12058B6B-B93F-493F-A801-6A364732AF98}" srcOrd="3" destOrd="0" presId="urn:microsoft.com/office/officeart/2018/2/layout/IconVerticalSolidList"/>
    <dgm:cxn modelId="{7AA7E1A9-3F69-4301-97A5-15DF7FF038B2}" type="presParOf" srcId="{C1C96DB6-3B2E-47B8-9534-FAD722F39059}" destId="{3A96476B-D7A2-485C-ACC5-7D385D7C6EF3}" srcOrd="3" destOrd="0" presId="urn:microsoft.com/office/officeart/2018/2/layout/IconVerticalSolidList"/>
    <dgm:cxn modelId="{C0E3F3FE-3212-4B1D-B4A1-D181A9EE11D7}" type="presParOf" srcId="{C1C96DB6-3B2E-47B8-9534-FAD722F39059}" destId="{C2C2A70A-A8B9-4170-8096-3856BDD163A6}" srcOrd="4" destOrd="0" presId="urn:microsoft.com/office/officeart/2018/2/layout/IconVerticalSolidList"/>
    <dgm:cxn modelId="{7C32776E-554E-41C0-A804-03778060DDD8}" type="presParOf" srcId="{C2C2A70A-A8B9-4170-8096-3856BDD163A6}" destId="{BCE55204-5510-46A8-8FE7-41B3E1631CC6}" srcOrd="0" destOrd="0" presId="urn:microsoft.com/office/officeart/2018/2/layout/IconVerticalSolidList"/>
    <dgm:cxn modelId="{CE570A6B-69CD-42B2-B30A-B88128DC17CD}" type="presParOf" srcId="{C2C2A70A-A8B9-4170-8096-3856BDD163A6}" destId="{1C5A3E67-595A-4624-9060-D75597DFE24E}" srcOrd="1" destOrd="0" presId="urn:microsoft.com/office/officeart/2018/2/layout/IconVerticalSolidList"/>
    <dgm:cxn modelId="{B8932E74-72DD-42B2-9146-2FFA985C1BF6}" type="presParOf" srcId="{C2C2A70A-A8B9-4170-8096-3856BDD163A6}" destId="{3907A36D-EDE3-4A8D-916D-1FD185846C52}" srcOrd="2" destOrd="0" presId="urn:microsoft.com/office/officeart/2018/2/layout/IconVerticalSolidList"/>
    <dgm:cxn modelId="{94B68925-1AC8-4B2F-8CE7-99A4B662B523}" type="presParOf" srcId="{C2C2A70A-A8B9-4170-8096-3856BDD163A6}" destId="{A54D5E57-2269-47EF-AB77-EAD4F0E0E89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7AEF309-AA7B-4169-8978-8F15A88514E6}" type="doc">
      <dgm:prSet loTypeId="urn:microsoft.com/office/officeart/2008/layout/LinedList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FEDF5AF4-20B1-45A2-9B4E-1E9F183EC5CD}">
      <dgm:prSet/>
      <dgm:spPr/>
      <dgm:t>
        <a:bodyPr/>
        <a:lstStyle/>
        <a:p>
          <a:r>
            <a:rPr lang="en-US" dirty="0">
              <a:latin typeface="Aptos"/>
            </a:rPr>
            <a:t>An enduring statement of purpose that distinguishes one organization from other similar enterprises</a:t>
          </a:r>
        </a:p>
      </dgm:t>
    </dgm:pt>
    <dgm:pt modelId="{095CB035-2720-4BC8-A818-C143E7FC755E}" type="parTrans" cxnId="{70725497-AC32-4877-A55F-877BDDE1EEC9}">
      <dgm:prSet/>
      <dgm:spPr/>
      <dgm:t>
        <a:bodyPr/>
        <a:lstStyle/>
        <a:p>
          <a:endParaRPr lang="en-US"/>
        </a:p>
      </dgm:t>
    </dgm:pt>
    <dgm:pt modelId="{B320DE8D-3912-44E2-AD69-629F787E3E72}" type="sibTrans" cxnId="{70725497-AC32-4877-A55F-877BDDE1EEC9}">
      <dgm:prSet/>
      <dgm:spPr/>
      <dgm:t>
        <a:bodyPr/>
        <a:lstStyle/>
        <a:p>
          <a:endParaRPr lang="en-US"/>
        </a:p>
      </dgm:t>
    </dgm:pt>
    <dgm:pt modelId="{A2516F97-05EC-410F-8A50-C652510F84EE}">
      <dgm:prSet/>
      <dgm:spPr/>
      <dgm:t>
        <a:bodyPr/>
        <a:lstStyle/>
        <a:p>
          <a:r>
            <a:rPr lang="en-US" dirty="0">
              <a:latin typeface="Aptos"/>
            </a:rPr>
            <a:t>Is a declaration of an organization’s “reason for being.”</a:t>
          </a:r>
        </a:p>
      </dgm:t>
    </dgm:pt>
    <dgm:pt modelId="{EC1C5648-A13F-42DB-B2F1-D8D529B24455}" type="parTrans" cxnId="{1BA473DD-F039-4CAC-987B-0899B8143619}">
      <dgm:prSet/>
      <dgm:spPr/>
      <dgm:t>
        <a:bodyPr/>
        <a:lstStyle/>
        <a:p>
          <a:endParaRPr lang="en-US"/>
        </a:p>
      </dgm:t>
    </dgm:pt>
    <dgm:pt modelId="{2623B0DB-940D-48CE-93DB-1BD629CA494B}" type="sibTrans" cxnId="{1BA473DD-F039-4CAC-987B-0899B8143619}">
      <dgm:prSet/>
      <dgm:spPr/>
      <dgm:t>
        <a:bodyPr/>
        <a:lstStyle/>
        <a:p>
          <a:endParaRPr lang="en-US"/>
        </a:p>
      </dgm:t>
    </dgm:pt>
    <dgm:pt modelId="{0C7E9252-4E3B-427A-96DE-3D248439536D}">
      <dgm:prSet/>
      <dgm:spPr/>
      <dgm:t>
        <a:bodyPr/>
        <a:lstStyle/>
        <a:p>
          <a:r>
            <a:rPr lang="en-US" dirty="0">
              <a:latin typeface="Aptos"/>
            </a:rPr>
            <a:t>It addresses “what is our business</a:t>
          </a:r>
        </a:p>
      </dgm:t>
    </dgm:pt>
    <dgm:pt modelId="{E31255BB-7DE8-4165-AE40-E260AFD2D4BC}" type="parTrans" cxnId="{E307E446-4D62-424E-B3B6-71A7D06BE5E9}">
      <dgm:prSet/>
      <dgm:spPr/>
      <dgm:t>
        <a:bodyPr/>
        <a:lstStyle/>
        <a:p>
          <a:endParaRPr lang="en-US"/>
        </a:p>
      </dgm:t>
    </dgm:pt>
    <dgm:pt modelId="{17CB0D5F-8668-4CE7-A61D-E7381D50576C}" type="sibTrans" cxnId="{E307E446-4D62-424E-B3B6-71A7D06BE5E9}">
      <dgm:prSet/>
      <dgm:spPr/>
      <dgm:t>
        <a:bodyPr/>
        <a:lstStyle/>
        <a:p>
          <a:endParaRPr lang="en-US"/>
        </a:p>
      </dgm:t>
    </dgm:pt>
    <dgm:pt modelId="{C106B5D1-A5DA-45D3-B630-0D38DB03A8BB}" type="pres">
      <dgm:prSet presAssocID="{87AEF309-AA7B-4169-8978-8F15A88514E6}" presName="vert0" presStyleCnt="0">
        <dgm:presLayoutVars>
          <dgm:dir/>
          <dgm:animOne val="branch"/>
          <dgm:animLvl val="lvl"/>
        </dgm:presLayoutVars>
      </dgm:prSet>
      <dgm:spPr/>
    </dgm:pt>
    <dgm:pt modelId="{1C9D9E47-6052-418B-BA29-2AF3449C3338}" type="pres">
      <dgm:prSet presAssocID="{FEDF5AF4-20B1-45A2-9B4E-1E9F183EC5CD}" presName="thickLine" presStyleLbl="alignNode1" presStyleIdx="0" presStyleCnt="3"/>
      <dgm:spPr/>
    </dgm:pt>
    <dgm:pt modelId="{74D6DB31-13DB-48DF-BE7E-195E648A0F0D}" type="pres">
      <dgm:prSet presAssocID="{FEDF5AF4-20B1-45A2-9B4E-1E9F183EC5CD}" presName="horz1" presStyleCnt="0"/>
      <dgm:spPr/>
    </dgm:pt>
    <dgm:pt modelId="{2E10CA8D-E707-447D-A169-3B500C77DF9A}" type="pres">
      <dgm:prSet presAssocID="{FEDF5AF4-20B1-45A2-9B4E-1E9F183EC5CD}" presName="tx1" presStyleLbl="revTx" presStyleIdx="0" presStyleCnt="3"/>
      <dgm:spPr/>
    </dgm:pt>
    <dgm:pt modelId="{9D9EF97A-3866-4DC7-9B1F-66A01B7F2B3A}" type="pres">
      <dgm:prSet presAssocID="{FEDF5AF4-20B1-45A2-9B4E-1E9F183EC5CD}" presName="vert1" presStyleCnt="0"/>
      <dgm:spPr/>
    </dgm:pt>
    <dgm:pt modelId="{21BB1F5A-2C5B-4713-9E69-77FF3BD694A4}" type="pres">
      <dgm:prSet presAssocID="{A2516F97-05EC-410F-8A50-C652510F84EE}" presName="thickLine" presStyleLbl="alignNode1" presStyleIdx="1" presStyleCnt="3"/>
      <dgm:spPr/>
    </dgm:pt>
    <dgm:pt modelId="{3C04292C-3666-40B5-91BE-7C1398A0CA4B}" type="pres">
      <dgm:prSet presAssocID="{A2516F97-05EC-410F-8A50-C652510F84EE}" presName="horz1" presStyleCnt="0"/>
      <dgm:spPr/>
    </dgm:pt>
    <dgm:pt modelId="{45975FB3-B802-4B96-AC47-5958D050FFA2}" type="pres">
      <dgm:prSet presAssocID="{A2516F97-05EC-410F-8A50-C652510F84EE}" presName="tx1" presStyleLbl="revTx" presStyleIdx="1" presStyleCnt="3"/>
      <dgm:spPr/>
    </dgm:pt>
    <dgm:pt modelId="{32879340-6474-4ED3-9002-50B3A90F7BA4}" type="pres">
      <dgm:prSet presAssocID="{A2516F97-05EC-410F-8A50-C652510F84EE}" presName="vert1" presStyleCnt="0"/>
      <dgm:spPr/>
    </dgm:pt>
    <dgm:pt modelId="{144AED9D-D4B8-40C4-82F5-911BCAE22391}" type="pres">
      <dgm:prSet presAssocID="{0C7E9252-4E3B-427A-96DE-3D248439536D}" presName="thickLine" presStyleLbl="alignNode1" presStyleIdx="2" presStyleCnt="3"/>
      <dgm:spPr/>
    </dgm:pt>
    <dgm:pt modelId="{3D8F725C-F6ED-4ECC-9A70-2EED138A6C7E}" type="pres">
      <dgm:prSet presAssocID="{0C7E9252-4E3B-427A-96DE-3D248439536D}" presName="horz1" presStyleCnt="0"/>
      <dgm:spPr/>
    </dgm:pt>
    <dgm:pt modelId="{91CC653F-50D7-4856-A69E-8647C524AAB2}" type="pres">
      <dgm:prSet presAssocID="{0C7E9252-4E3B-427A-96DE-3D248439536D}" presName="tx1" presStyleLbl="revTx" presStyleIdx="2" presStyleCnt="3"/>
      <dgm:spPr/>
    </dgm:pt>
    <dgm:pt modelId="{FD5B9E96-97CB-405C-B073-5E6B2B512094}" type="pres">
      <dgm:prSet presAssocID="{0C7E9252-4E3B-427A-96DE-3D248439536D}" presName="vert1" presStyleCnt="0"/>
      <dgm:spPr/>
    </dgm:pt>
  </dgm:ptLst>
  <dgm:cxnLst>
    <dgm:cxn modelId="{E307E446-4D62-424E-B3B6-71A7D06BE5E9}" srcId="{87AEF309-AA7B-4169-8978-8F15A88514E6}" destId="{0C7E9252-4E3B-427A-96DE-3D248439536D}" srcOrd="2" destOrd="0" parTransId="{E31255BB-7DE8-4165-AE40-E260AFD2D4BC}" sibTransId="{17CB0D5F-8668-4CE7-A61D-E7381D50576C}"/>
    <dgm:cxn modelId="{7E207E75-6517-409F-9975-3DF5CA97FD4B}" type="presOf" srcId="{87AEF309-AA7B-4169-8978-8F15A88514E6}" destId="{C106B5D1-A5DA-45D3-B630-0D38DB03A8BB}" srcOrd="0" destOrd="0" presId="urn:microsoft.com/office/officeart/2008/layout/LinedList"/>
    <dgm:cxn modelId="{48873558-9D69-4466-B937-8639FA36A1C7}" type="presOf" srcId="{A2516F97-05EC-410F-8A50-C652510F84EE}" destId="{45975FB3-B802-4B96-AC47-5958D050FFA2}" srcOrd="0" destOrd="0" presId="urn:microsoft.com/office/officeart/2008/layout/LinedList"/>
    <dgm:cxn modelId="{70725497-AC32-4877-A55F-877BDDE1EEC9}" srcId="{87AEF309-AA7B-4169-8978-8F15A88514E6}" destId="{FEDF5AF4-20B1-45A2-9B4E-1E9F183EC5CD}" srcOrd="0" destOrd="0" parTransId="{095CB035-2720-4BC8-A818-C143E7FC755E}" sibTransId="{B320DE8D-3912-44E2-AD69-629F787E3E72}"/>
    <dgm:cxn modelId="{8CB6E89E-23E2-4BE3-A29D-5742701DB417}" type="presOf" srcId="{FEDF5AF4-20B1-45A2-9B4E-1E9F183EC5CD}" destId="{2E10CA8D-E707-447D-A169-3B500C77DF9A}" srcOrd="0" destOrd="0" presId="urn:microsoft.com/office/officeart/2008/layout/LinedList"/>
    <dgm:cxn modelId="{1BA473DD-F039-4CAC-987B-0899B8143619}" srcId="{87AEF309-AA7B-4169-8978-8F15A88514E6}" destId="{A2516F97-05EC-410F-8A50-C652510F84EE}" srcOrd="1" destOrd="0" parTransId="{EC1C5648-A13F-42DB-B2F1-D8D529B24455}" sibTransId="{2623B0DB-940D-48CE-93DB-1BD629CA494B}"/>
    <dgm:cxn modelId="{5B6077F7-7A97-4A1D-9B2A-1B4E929C7FA4}" type="presOf" srcId="{0C7E9252-4E3B-427A-96DE-3D248439536D}" destId="{91CC653F-50D7-4856-A69E-8647C524AAB2}" srcOrd="0" destOrd="0" presId="urn:microsoft.com/office/officeart/2008/layout/LinedList"/>
    <dgm:cxn modelId="{725198D1-C1E3-4961-8673-563C938BF2A9}" type="presParOf" srcId="{C106B5D1-A5DA-45D3-B630-0D38DB03A8BB}" destId="{1C9D9E47-6052-418B-BA29-2AF3449C3338}" srcOrd="0" destOrd="0" presId="urn:microsoft.com/office/officeart/2008/layout/LinedList"/>
    <dgm:cxn modelId="{FDE1F752-E7B4-4AEB-A2E0-B4047AB13F2F}" type="presParOf" srcId="{C106B5D1-A5DA-45D3-B630-0D38DB03A8BB}" destId="{74D6DB31-13DB-48DF-BE7E-195E648A0F0D}" srcOrd="1" destOrd="0" presId="urn:microsoft.com/office/officeart/2008/layout/LinedList"/>
    <dgm:cxn modelId="{8D5D8DEE-16C3-4D4F-8D92-4276CD97EDE0}" type="presParOf" srcId="{74D6DB31-13DB-48DF-BE7E-195E648A0F0D}" destId="{2E10CA8D-E707-447D-A169-3B500C77DF9A}" srcOrd="0" destOrd="0" presId="urn:microsoft.com/office/officeart/2008/layout/LinedList"/>
    <dgm:cxn modelId="{4D4AF34D-EFF5-4616-8FEE-FC8D9E2EC435}" type="presParOf" srcId="{74D6DB31-13DB-48DF-BE7E-195E648A0F0D}" destId="{9D9EF97A-3866-4DC7-9B1F-66A01B7F2B3A}" srcOrd="1" destOrd="0" presId="urn:microsoft.com/office/officeart/2008/layout/LinedList"/>
    <dgm:cxn modelId="{C42BDC84-733B-43A8-BD84-133E2CE249C1}" type="presParOf" srcId="{C106B5D1-A5DA-45D3-B630-0D38DB03A8BB}" destId="{21BB1F5A-2C5B-4713-9E69-77FF3BD694A4}" srcOrd="2" destOrd="0" presId="urn:microsoft.com/office/officeart/2008/layout/LinedList"/>
    <dgm:cxn modelId="{AD689CDD-BA41-4394-B607-E89558AEB322}" type="presParOf" srcId="{C106B5D1-A5DA-45D3-B630-0D38DB03A8BB}" destId="{3C04292C-3666-40B5-91BE-7C1398A0CA4B}" srcOrd="3" destOrd="0" presId="urn:microsoft.com/office/officeart/2008/layout/LinedList"/>
    <dgm:cxn modelId="{BAD742AD-9C71-4934-9167-426FC653EBDF}" type="presParOf" srcId="{3C04292C-3666-40B5-91BE-7C1398A0CA4B}" destId="{45975FB3-B802-4B96-AC47-5958D050FFA2}" srcOrd="0" destOrd="0" presId="urn:microsoft.com/office/officeart/2008/layout/LinedList"/>
    <dgm:cxn modelId="{022BB3E0-50E5-4649-9C9A-AFAD21B6E495}" type="presParOf" srcId="{3C04292C-3666-40B5-91BE-7C1398A0CA4B}" destId="{32879340-6474-4ED3-9002-50B3A90F7BA4}" srcOrd="1" destOrd="0" presId="urn:microsoft.com/office/officeart/2008/layout/LinedList"/>
    <dgm:cxn modelId="{FB6F31E5-B592-41EB-86F7-5648F4FF7E84}" type="presParOf" srcId="{C106B5D1-A5DA-45D3-B630-0D38DB03A8BB}" destId="{144AED9D-D4B8-40C4-82F5-911BCAE22391}" srcOrd="4" destOrd="0" presId="urn:microsoft.com/office/officeart/2008/layout/LinedList"/>
    <dgm:cxn modelId="{36781450-A055-4A99-9958-F9295FC31BFB}" type="presParOf" srcId="{C106B5D1-A5DA-45D3-B630-0D38DB03A8BB}" destId="{3D8F725C-F6ED-4ECC-9A70-2EED138A6C7E}" srcOrd="5" destOrd="0" presId="urn:microsoft.com/office/officeart/2008/layout/LinedList"/>
    <dgm:cxn modelId="{FC7575B5-DD64-42BA-B5E0-CB0DDA492B88}" type="presParOf" srcId="{3D8F725C-F6ED-4ECC-9A70-2EED138A6C7E}" destId="{91CC653F-50D7-4856-A69E-8647C524AAB2}" srcOrd="0" destOrd="0" presId="urn:microsoft.com/office/officeart/2008/layout/LinedList"/>
    <dgm:cxn modelId="{1F6ABDF5-0B11-40C9-BF10-4C30A04135AA}" type="presParOf" srcId="{3D8F725C-F6ED-4ECC-9A70-2EED138A6C7E}" destId="{FD5B9E96-97CB-405C-B073-5E6B2B512094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25EAF7-6ABC-4A29-A9DB-3DBF9EE882DD}">
      <dsp:nvSpPr>
        <dsp:cNvPr id="0" name=""/>
        <dsp:cNvSpPr/>
      </dsp:nvSpPr>
      <dsp:spPr>
        <a:xfrm>
          <a:off x="0" y="622"/>
          <a:ext cx="6052158" cy="145736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E03422-8EDD-4AC7-B815-B1429A152162}">
      <dsp:nvSpPr>
        <dsp:cNvPr id="0" name=""/>
        <dsp:cNvSpPr/>
      </dsp:nvSpPr>
      <dsp:spPr>
        <a:xfrm>
          <a:off x="440852" y="328529"/>
          <a:ext cx="801550" cy="80155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1B050E-AC96-497B-A329-8D5931F20B0D}">
      <dsp:nvSpPr>
        <dsp:cNvPr id="0" name=""/>
        <dsp:cNvSpPr/>
      </dsp:nvSpPr>
      <dsp:spPr>
        <a:xfrm>
          <a:off x="1683256" y="622"/>
          <a:ext cx="4368901" cy="14573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238" tIns="154238" rIns="154238" bIns="154238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Calibri"/>
              <a:ea typeface="Calibri"/>
              <a:cs typeface="Calibri"/>
            </a:rPr>
            <a:t>In our last lecture we looked at external environmental scanning, what it entails, tools that we can use to carry out the exercise </a:t>
          </a:r>
        </a:p>
      </dsp:txBody>
      <dsp:txXfrm>
        <a:off x="1683256" y="622"/>
        <a:ext cx="4368901" cy="1457364"/>
      </dsp:txXfrm>
    </dsp:sp>
    <dsp:sp modelId="{B999C6E3-B9D1-46DF-AD96-5C55F9176763}">
      <dsp:nvSpPr>
        <dsp:cNvPr id="0" name=""/>
        <dsp:cNvSpPr/>
      </dsp:nvSpPr>
      <dsp:spPr>
        <a:xfrm>
          <a:off x="0" y="1822329"/>
          <a:ext cx="6052158" cy="145736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52BBF6-5375-4BCD-AB7D-17BA26A5E2E9}">
      <dsp:nvSpPr>
        <dsp:cNvPr id="0" name=""/>
        <dsp:cNvSpPr/>
      </dsp:nvSpPr>
      <dsp:spPr>
        <a:xfrm>
          <a:off x="440852" y="2150236"/>
          <a:ext cx="801550" cy="80155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BCDB0D-70D7-4BDA-9114-A6AE5ADBDEDD}">
      <dsp:nvSpPr>
        <dsp:cNvPr id="0" name=""/>
        <dsp:cNvSpPr/>
      </dsp:nvSpPr>
      <dsp:spPr>
        <a:xfrm>
          <a:off x="1683256" y="1822329"/>
          <a:ext cx="4368901" cy="14573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238" tIns="154238" rIns="154238" bIns="154238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Calibri"/>
              <a:ea typeface="Calibri"/>
              <a:cs typeface="Calibri"/>
            </a:rPr>
            <a:t>We looked at the benefits to not only corporates but also to individuals.</a:t>
          </a:r>
        </a:p>
      </dsp:txBody>
      <dsp:txXfrm>
        <a:off x="1683256" y="1822329"/>
        <a:ext cx="4368901" cy="1457364"/>
      </dsp:txXfrm>
    </dsp:sp>
    <dsp:sp modelId="{7F55864E-06D5-4492-B5B6-B71DBF14F273}">
      <dsp:nvSpPr>
        <dsp:cNvPr id="0" name=""/>
        <dsp:cNvSpPr/>
      </dsp:nvSpPr>
      <dsp:spPr>
        <a:xfrm>
          <a:off x="0" y="3644035"/>
          <a:ext cx="6052158" cy="145736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C95D08-5651-4551-BFB8-F25BBBF36059}">
      <dsp:nvSpPr>
        <dsp:cNvPr id="0" name=""/>
        <dsp:cNvSpPr/>
      </dsp:nvSpPr>
      <dsp:spPr>
        <a:xfrm>
          <a:off x="440852" y="3971942"/>
          <a:ext cx="801550" cy="80155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FFBD60-6BCA-4DF0-9C4E-F81F0191AA65}">
      <dsp:nvSpPr>
        <dsp:cNvPr id="0" name=""/>
        <dsp:cNvSpPr/>
      </dsp:nvSpPr>
      <dsp:spPr>
        <a:xfrm>
          <a:off x="1683256" y="3644035"/>
          <a:ext cx="4368901" cy="14573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238" tIns="154238" rIns="154238" bIns="154238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Calibri"/>
              <a:ea typeface="Calibri"/>
              <a:cs typeface="Calibri"/>
            </a:rPr>
            <a:t>In the current lecture we look at crafting vision and mission statements.</a:t>
          </a:r>
        </a:p>
      </dsp:txBody>
      <dsp:txXfrm>
        <a:off x="1683256" y="3644035"/>
        <a:ext cx="4368901" cy="145736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485922-54D6-4929-A9B3-9967B3244C62}">
      <dsp:nvSpPr>
        <dsp:cNvPr id="0" name=""/>
        <dsp:cNvSpPr/>
      </dsp:nvSpPr>
      <dsp:spPr>
        <a:xfrm>
          <a:off x="0" y="675"/>
          <a:ext cx="6900512" cy="158136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2F493B-5801-4F92-B1F6-180B856A148F}">
      <dsp:nvSpPr>
        <dsp:cNvPr id="0" name=""/>
        <dsp:cNvSpPr/>
      </dsp:nvSpPr>
      <dsp:spPr>
        <a:xfrm>
          <a:off x="478363" y="356483"/>
          <a:ext cx="869752" cy="86975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8E3BF1-9AAE-44E1-904F-F658A10040C6}">
      <dsp:nvSpPr>
        <dsp:cNvPr id="0" name=""/>
        <dsp:cNvSpPr/>
      </dsp:nvSpPr>
      <dsp:spPr>
        <a:xfrm>
          <a:off x="1826480" y="675"/>
          <a:ext cx="5074031" cy="15813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361" tIns="167361" rIns="167361" bIns="16736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Aptos"/>
            </a:rPr>
            <a:t>Distinguish between a vision (aspirational future) and a mission (present-day purpose) using real-world examples.</a:t>
          </a:r>
        </a:p>
      </dsp:txBody>
      <dsp:txXfrm>
        <a:off x="1826480" y="675"/>
        <a:ext cx="5074031" cy="1581368"/>
      </dsp:txXfrm>
    </dsp:sp>
    <dsp:sp modelId="{874DA549-E4D0-4387-9279-655348F9E895}">
      <dsp:nvSpPr>
        <dsp:cNvPr id="0" name=""/>
        <dsp:cNvSpPr/>
      </dsp:nvSpPr>
      <dsp:spPr>
        <a:xfrm>
          <a:off x="0" y="1977386"/>
          <a:ext cx="6900512" cy="158136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E0FAB9-8CB8-4AEE-B996-0612659CDD3C}">
      <dsp:nvSpPr>
        <dsp:cNvPr id="0" name=""/>
        <dsp:cNvSpPr/>
      </dsp:nvSpPr>
      <dsp:spPr>
        <a:xfrm>
          <a:off x="478363" y="2333194"/>
          <a:ext cx="869752" cy="86975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2C20DA-AE72-49A3-B7FA-EA877577D0EA}">
      <dsp:nvSpPr>
        <dsp:cNvPr id="0" name=""/>
        <dsp:cNvSpPr/>
      </dsp:nvSpPr>
      <dsp:spPr>
        <a:xfrm>
          <a:off x="1826480" y="1977386"/>
          <a:ext cx="5074031" cy="15813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361" tIns="167361" rIns="167361" bIns="16736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Aptos"/>
            </a:rPr>
            <a:t>Evaluate the effectiveness of vision/mission statements using 3 key criteria (Clarity, Inspiration, Alignment).</a:t>
          </a:r>
        </a:p>
      </dsp:txBody>
      <dsp:txXfrm>
        <a:off x="1826480" y="1977386"/>
        <a:ext cx="5074031" cy="1581368"/>
      </dsp:txXfrm>
    </dsp:sp>
    <dsp:sp modelId="{98F34240-31CE-4CEA-AF50-2006B9739214}">
      <dsp:nvSpPr>
        <dsp:cNvPr id="0" name=""/>
        <dsp:cNvSpPr/>
      </dsp:nvSpPr>
      <dsp:spPr>
        <a:xfrm>
          <a:off x="0" y="3954096"/>
          <a:ext cx="6900512" cy="158136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C3DDD9-0445-4D19-92DA-78E8664EF906}">
      <dsp:nvSpPr>
        <dsp:cNvPr id="0" name=""/>
        <dsp:cNvSpPr/>
      </dsp:nvSpPr>
      <dsp:spPr>
        <a:xfrm>
          <a:off x="478363" y="4309904"/>
          <a:ext cx="869752" cy="86975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953B57-165C-4FD6-9619-FC19198F76ED}">
      <dsp:nvSpPr>
        <dsp:cNvPr id="0" name=""/>
        <dsp:cNvSpPr/>
      </dsp:nvSpPr>
      <dsp:spPr>
        <a:xfrm>
          <a:off x="1826480" y="3954096"/>
          <a:ext cx="5074031" cy="15813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361" tIns="167361" rIns="167361" bIns="16736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Aptos"/>
            </a:rPr>
            <a:t>Craft or refine a vision/mission statement for their own organization/team using a structured template.</a:t>
          </a:r>
        </a:p>
      </dsp:txBody>
      <dsp:txXfrm>
        <a:off x="1826480" y="3954096"/>
        <a:ext cx="5074031" cy="158136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7621C5-5805-43CC-AC95-BD97100DEE70}">
      <dsp:nvSpPr>
        <dsp:cNvPr id="0" name=""/>
        <dsp:cNvSpPr/>
      </dsp:nvSpPr>
      <dsp:spPr>
        <a:xfrm>
          <a:off x="0" y="543"/>
          <a:ext cx="5654540" cy="127252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472B92-8571-4BB6-959D-3C7785EE3D61}">
      <dsp:nvSpPr>
        <dsp:cNvPr id="0" name=""/>
        <dsp:cNvSpPr/>
      </dsp:nvSpPr>
      <dsp:spPr>
        <a:xfrm>
          <a:off x="384938" y="286861"/>
          <a:ext cx="699888" cy="69988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55ADAE-1DA7-4DAE-925A-3992C7AF94C6}">
      <dsp:nvSpPr>
        <dsp:cNvPr id="0" name=""/>
        <dsp:cNvSpPr/>
      </dsp:nvSpPr>
      <dsp:spPr>
        <a:xfrm>
          <a:off x="1469766" y="543"/>
          <a:ext cx="4184773" cy="12725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4676" tIns="134676" rIns="134676" bIns="134676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Aptos Display"/>
            </a:rPr>
            <a:t>Clarity: No use of jargon, difficult or vague terms or words such as “to be the best”</a:t>
          </a:r>
        </a:p>
      </dsp:txBody>
      <dsp:txXfrm>
        <a:off x="1469766" y="543"/>
        <a:ext cx="4184773" cy="1272524"/>
      </dsp:txXfrm>
    </dsp:sp>
    <dsp:sp modelId="{FFB71827-455E-418D-B205-6AFE29AEA7CE}">
      <dsp:nvSpPr>
        <dsp:cNvPr id="0" name=""/>
        <dsp:cNvSpPr/>
      </dsp:nvSpPr>
      <dsp:spPr>
        <a:xfrm>
          <a:off x="0" y="1591200"/>
          <a:ext cx="5654540" cy="127252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CFCB9E-D655-42FE-9743-37421D9B5E66}">
      <dsp:nvSpPr>
        <dsp:cNvPr id="0" name=""/>
        <dsp:cNvSpPr/>
      </dsp:nvSpPr>
      <dsp:spPr>
        <a:xfrm>
          <a:off x="384938" y="1877518"/>
          <a:ext cx="699888" cy="69988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838C7A-9E7A-4534-9DC4-32D4483C0328}">
      <dsp:nvSpPr>
        <dsp:cNvPr id="0" name=""/>
        <dsp:cNvSpPr/>
      </dsp:nvSpPr>
      <dsp:spPr>
        <a:xfrm>
          <a:off x="1469766" y="1591200"/>
          <a:ext cx="4184773" cy="12725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4676" tIns="134676" rIns="134676" bIns="134676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Aptos Display"/>
            </a:rPr>
            <a:t>Inspirational: the statement must evoke emotions, it should be capable of stirring excitement.</a:t>
          </a:r>
        </a:p>
      </dsp:txBody>
      <dsp:txXfrm>
        <a:off x="1469766" y="1591200"/>
        <a:ext cx="4184773" cy="1272524"/>
      </dsp:txXfrm>
    </dsp:sp>
    <dsp:sp modelId="{75847F4A-F2AA-4A76-907A-5B547096D09F}">
      <dsp:nvSpPr>
        <dsp:cNvPr id="0" name=""/>
        <dsp:cNvSpPr/>
      </dsp:nvSpPr>
      <dsp:spPr>
        <a:xfrm>
          <a:off x="0" y="3181856"/>
          <a:ext cx="5654540" cy="127252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0D33A5-73D1-4860-A48E-2513718A24A1}">
      <dsp:nvSpPr>
        <dsp:cNvPr id="0" name=""/>
        <dsp:cNvSpPr/>
      </dsp:nvSpPr>
      <dsp:spPr>
        <a:xfrm>
          <a:off x="384938" y="3468174"/>
          <a:ext cx="699888" cy="69988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CD08E1-088D-4F25-9106-9B5E45ECAF1F}">
      <dsp:nvSpPr>
        <dsp:cNvPr id="0" name=""/>
        <dsp:cNvSpPr/>
      </dsp:nvSpPr>
      <dsp:spPr>
        <a:xfrm>
          <a:off x="1469766" y="3181856"/>
          <a:ext cx="4184773" cy="12725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4676" tIns="134676" rIns="134676" bIns="134676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Aptos Display"/>
            </a:rPr>
            <a:t>Future-focused: the statement must talk about long-term not “now”</a:t>
          </a:r>
        </a:p>
      </dsp:txBody>
      <dsp:txXfrm>
        <a:off x="1469766" y="3181856"/>
        <a:ext cx="4184773" cy="127252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91C46C-4CFC-412A-B59B-AEABF6E08ECD}">
      <dsp:nvSpPr>
        <dsp:cNvPr id="0" name=""/>
        <dsp:cNvSpPr/>
      </dsp:nvSpPr>
      <dsp:spPr>
        <a:xfrm>
          <a:off x="0" y="555"/>
          <a:ext cx="6282673" cy="129899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3EC066-2F8C-4919-A07A-35FDE0311AA1}">
      <dsp:nvSpPr>
        <dsp:cNvPr id="0" name=""/>
        <dsp:cNvSpPr/>
      </dsp:nvSpPr>
      <dsp:spPr>
        <a:xfrm>
          <a:off x="392946" y="292829"/>
          <a:ext cx="714448" cy="71444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314EEB-F49F-4EF4-A6A3-322236863C8B}">
      <dsp:nvSpPr>
        <dsp:cNvPr id="0" name=""/>
        <dsp:cNvSpPr/>
      </dsp:nvSpPr>
      <dsp:spPr>
        <a:xfrm>
          <a:off x="1500341" y="555"/>
          <a:ext cx="4782332" cy="129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477" tIns="137477" rIns="137477" bIns="137477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Aptos Display"/>
            </a:rPr>
            <a:t>Brief: The statement must not be too long</a:t>
          </a:r>
        </a:p>
      </dsp:txBody>
      <dsp:txXfrm>
        <a:off x="1500341" y="555"/>
        <a:ext cx="4782332" cy="1298997"/>
      </dsp:txXfrm>
    </dsp:sp>
    <dsp:sp modelId="{2EF1F56A-CBEF-4916-8C04-F3B4E0A5174B}">
      <dsp:nvSpPr>
        <dsp:cNvPr id="0" name=""/>
        <dsp:cNvSpPr/>
      </dsp:nvSpPr>
      <dsp:spPr>
        <a:xfrm>
          <a:off x="0" y="1624301"/>
          <a:ext cx="6282673" cy="129899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5AF556-51D9-441B-A0A4-B548F1B028F0}">
      <dsp:nvSpPr>
        <dsp:cNvPr id="0" name=""/>
        <dsp:cNvSpPr/>
      </dsp:nvSpPr>
      <dsp:spPr>
        <a:xfrm>
          <a:off x="392946" y="1916576"/>
          <a:ext cx="714448" cy="71444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71BAD3-DD74-4ED2-BA71-5B670A2FF0BB}">
      <dsp:nvSpPr>
        <dsp:cNvPr id="0" name=""/>
        <dsp:cNvSpPr/>
      </dsp:nvSpPr>
      <dsp:spPr>
        <a:xfrm>
          <a:off x="1500341" y="1624301"/>
          <a:ext cx="4782332" cy="129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477" tIns="137477" rIns="137477" bIns="137477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Aptos Display"/>
            </a:rPr>
            <a:t>Achievable: In as much as the statement talks about the future, it must be possible to attain</a:t>
          </a:r>
        </a:p>
      </dsp:txBody>
      <dsp:txXfrm>
        <a:off x="1500341" y="1624301"/>
        <a:ext cx="4782332" cy="1298997"/>
      </dsp:txXfrm>
    </dsp:sp>
    <dsp:sp modelId="{FF7D3861-66D8-4DA1-B032-D4C81693E7E5}">
      <dsp:nvSpPr>
        <dsp:cNvPr id="0" name=""/>
        <dsp:cNvSpPr/>
      </dsp:nvSpPr>
      <dsp:spPr>
        <a:xfrm>
          <a:off x="0" y="3248048"/>
          <a:ext cx="6282673" cy="129899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C01ABE-6EC1-4657-A042-FF169948BFC9}">
      <dsp:nvSpPr>
        <dsp:cNvPr id="0" name=""/>
        <dsp:cNvSpPr/>
      </dsp:nvSpPr>
      <dsp:spPr>
        <a:xfrm>
          <a:off x="392946" y="3540322"/>
          <a:ext cx="714448" cy="71444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266B36-E55F-4834-99B5-B270CE335C41}">
      <dsp:nvSpPr>
        <dsp:cNvPr id="0" name=""/>
        <dsp:cNvSpPr/>
      </dsp:nvSpPr>
      <dsp:spPr>
        <a:xfrm>
          <a:off x="1500341" y="3248048"/>
          <a:ext cx="4782332" cy="129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477" tIns="137477" rIns="137477" bIns="137477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Aptos Display"/>
            </a:rPr>
            <a:t>It should be able to communicate the organization strategic emphasis</a:t>
          </a:r>
        </a:p>
      </dsp:txBody>
      <dsp:txXfrm>
        <a:off x="1500341" y="3248048"/>
        <a:ext cx="4782332" cy="129899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0A4C1B-7CFE-45C9-830F-E9A2CA46232A}">
      <dsp:nvSpPr>
        <dsp:cNvPr id="0" name=""/>
        <dsp:cNvSpPr/>
      </dsp:nvSpPr>
      <dsp:spPr>
        <a:xfrm>
          <a:off x="0" y="675"/>
          <a:ext cx="6900512" cy="158136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FAF16E-F9C1-4CE5-A5AF-C3F74B4E9115}">
      <dsp:nvSpPr>
        <dsp:cNvPr id="0" name=""/>
        <dsp:cNvSpPr/>
      </dsp:nvSpPr>
      <dsp:spPr>
        <a:xfrm>
          <a:off x="478363" y="356483"/>
          <a:ext cx="869752" cy="86975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4AFA69-97C9-4368-B281-5A5510A72DB9}">
      <dsp:nvSpPr>
        <dsp:cNvPr id="0" name=""/>
        <dsp:cNvSpPr/>
      </dsp:nvSpPr>
      <dsp:spPr>
        <a:xfrm>
          <a:off x="1826480" y="675"/>
          <a:ext cx="5074031" cy="15813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361" tIns="167361" rIns="167361" bIns="167361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latin typeface="Aptos Display"/>
            </a:rPr>
            <a:t>Being vague such “to be the best, to be the global leader”</a:t>
          </a:r>
        </a:p>
      </dsp:txBody>
      <dsp:txXfrm>
        <a:off x="1826480" y="675"/>
        <a:ext cx="5074031" cy="1581368"/>
      </dsp:txXfrm>
    </dsp:sp>
    <dsp:sp modelId="{83487700-10AB-464A-8AC8-A03396CA54D5}">
      <dsp:nvSpPr>
        <dsp:cNvPr id="0" name=""/>
        <dsp:cNvSpPr/>
      </dsp:nvSpPr>
      <dsp:spPr>
        <a:xfrm>
          <a:off x="0" y="1977386"/>
          <a:ext cx="6900512" cy="158136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63CEEB0-50B6-4421-95C5-1889AE91DE8B}">
      <dsp:nvSpPr>
        <dsp:cNvPr id="0" name=""/>
        <dsp:cNvSpPr/>
      </dsp:nvSpPr>
      <dsp:spPr>
        <a:xfrm>
          <a:off x="478363" y="2333194"/>
          <a:ext cx="869752" cy="86975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058B6B-B93F-493F-A801-6A364732AF98}">
      <dsp:nvSpPr>
        <dsp:cNvPr id="0" name=""/>
        <dsp:cNvSpPr/>
      </dsp:nvSpPr>
      <dsp:spPr>
        <a:xfrm>
          <a:off x="1826480" y="1977386"/>
          <a:ext cx="5074031" cy="15813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361" tIns="167361" rIns="167361" bIns="167361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latin typeface="Aptos Display"/>
            </a:rPr>
            <a:t>Use buzz words that may be outdated or common to many firms such as synergy, disruptive</a:t>
          </a:r>
        </a:p>
      </dsp:txBody>
      <dsp:txXfrm>
        <a:off x="1826480" y="1977386"/>
        <a:ext cx="5074031" cy="1581368"/>
      </dsp:txXfrm>
    </dsp:sp>
    <dsp:sp modelId="{BCE55204-5510-46A8-8FE7-41B3E1631CC6}">
      <dsp:nvSpPr>
        <dsp:cNvPr id="0" name=""/>
        <dsp:cNvSpPr/>
      </dsp:nvSpPr>
      <dsp:spPr>
        <a:xfrm>
          <a:off x="0" y="3954096"/>
          <a:ext cx="6900512" cy="158136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5A3E67-595A-4624-9060-D75597DFE24E}">
      <dsp:nvSpPr>
        <dsp:cNvPr id="0" name=""/>
        <dsp:cNvSpPr/>
      </dsp:nvSpPr>
      <dsp:spPr>
        <a:xfrm>
          <a:off x="478363" y="4309904"/>
          <a:ext cx="869752" cy="86975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4D5E57-2269-47EF-AB77-EAD4F0E0E893}">
      <dsp:nvSpPr>
        <dsp:cNvPr id="0" name=""/>
        <dsp:cNvSpPr/>
      </dsp:nvSpPr>
      <dsp:spPr>
        <a:xfrm>
          <a:off x="1826480" y="3954096"/>
          <a:ext cx="5074031" cy="15813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361" tIns="167361" rIns="167361" bIns="167361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latin typeface="Aptos Display"/>
            </a:rPr>
            <a:t>Too short-sighted looking at now instead of the future</a:t>
          </a:r>
        </a:p>
      </dsp:txBody>
      <dsp:txXfrm>
        <a:off x="1826480" y="3954096"/>
        <a:ext cx="5074031" cy="158136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9D9E47-6052-418B-BA29-2AF3449C3338}">
      <dsp:nvSpPr>
        <dsp:cNvPr id="0" name=""/>
        <dsp:cNvSpPr/>
      </dsp:nvSpPr>
      <dsp:spPr>
        <a:xfrm>
          <a:off x="0" y="1698"/>
          <a:ext cx="10915869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10CA8D-E707-447D-A169-3B500C77DF9A}">
      <dsp:nvSpPr>
        <dsp:cNvPr id="0" name=""/>
        <dsp:cNvSpPr/>
      </dsp:nvSpPr>
      <dsp:spPr>
        <a:xfrm>
          <a:off x="0" y="1698"/>
          <a:ext cx="10915869" cy="11585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>
              <a:latin typeface="Aptos"/>
            </a:rPr>
            <a:t>An enduring statement of purpose that distinguishes one organization from other similar enterprises</a:t>
          </a:r>
        </a:p>
      </dsp:txBody>
      <dsp:txXfrm>
        <a:off x="0" y="1698"/>
        <a:ext cx="10915869" cy="1158514"/>
      </dsp:txXfrm>
    </dsp:sp>
    <dsp:sp modelId="{21BB1F5A-2C5B-4713-9E69-77FF3BD694A4}">
      <dsp:nvSpPr>
        <dsp:cNvPr id="0" name=""/>
        <dsp:cNvSpPr/>
      </dsp:nvSpPr>
      <dsp:spPr>
        <a:xfrm>
          <a:off x="0" y="1160212"/>
          <a:ext cx="10915869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975FB3-B802-4B96-AC47-5958D050FFA2}">
      <dsp:nvSpPr>
        <dsp:cNvPr id="0" name=""/>
        <dsp:cNvSpPr/>
      </dsp:nvSpPr>
      <dsp:spPr>
        <a:xfrm>
          <a:off x="0" y="1160212"/>
          <a:ext cx="10915869" cy="11585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>
              <a:latin typeface="Aptos"/>
            </a:rPr>
            <a:t>Is a declaration of an organization’s “reason for being.”</a:t>
          </a:r>
        </a:p>
      </dsp:txBody>
      <dsp:txXfrm>
        <a:off x="0" y="1160212"/>
        <a:ext cx="10915869" cy="1158514"/>
      </dsp:txXfrm>
    </dsp:sp>
    <dsp:sp modelId="{144AED9D-D4B8-40C4-82F5-911BCAE22391}">
      <dsp:nvSpPr>
        <dsp:cNvPr id="0" name=""/>
        <dsp:cNvSpPr/>
      </dsp:nvSpPr>
      <dsp:spPr>
        <a:xfrm>
          <a:off x="0" y="2318727"/>
          <a:ext cx="10915869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CC653F-50D7-4856-A69E-8647C524AAB2}">
      <dsp:nvSpPr>
        <dsp:cNvPr id="0" name=""/>
        <dsp:cNvSpPr/>
      </dsp:nvSpPr>
      <dsp:spPr>
        <a:xfrm>
          <a:off x="0" y="2318727"/>
          <a:ext cx="10915869" cy="11585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>
              <a:latin typeface="Aptos"/>
            </a:rPr>
            <a:t>It addresses “what is our business</a:t>
          </a:r>
        </a:p>
      </dsp:txBody>
      <dsp:txXfrm>
        <a:off x="0" y="2318727"/>
        <a:ext cx="10915869" cy="11585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12T06:32:33.339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12T06:34:09.014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12T06:55:39.183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12T06:59:41.367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12T07:13:32.401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12T07:13:32.401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12T07:13:32.401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12T07:19:14.312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12T07:21:44.837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12T07:25:06.209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12T07:28:30.314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12T07:30:17.676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12T07:32:23.170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12T07:32:23.170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12T07:36:01.774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12T07:38:32.551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12T07:40:56.139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12T07:43:06.888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DA381740-063A-41A4-836D-85D14980EEF0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EF9DF8-704A-44AE-8850-307DDACC93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Autofit/>
          </a:bodyPr>
          <a:lstStyle>
            <a:lvl1pPr algn="l">
              <a:defRPr sz="9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C72E09-06F3-48B9-9B95-DE15EC9801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CD474-E5E1-4D01-97F6-0C9FC0933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4/15/2025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6BBC7-EB9B-4B36-88E9-DBF65D270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8786C7-DD8D-492F-9A9A-A7B3EBE27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4580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5D02BC-5A24-47F7-A4DF-B93FBC0C5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9219E-EE74-4093-94D6-F663E059C5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A61642-BFBA-48AE-A29C-C2AA7386A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D2029B-6646-4DBF-A302-76A513FC6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6D4DFD-766F-4E45-A00C-2B5E8CE9A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 descr="Tag=AccentColor&#10;Flavor=Light&#10;Target=FillAndLine">
            <a:extLst>
              <a:ext uri="{FF2B5EF4-FFF2-40B4-BE49-F238E27FC236}">
                <a16:creationId xmlns:a16="http://schemas.microsoft.com/office/drawing/2014/main" id="{EBDD1931-9E86-4402-9A68-33A2D9EFB198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8008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218C0-6540-400C-BB51-353D5FD5C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rmAutofit/>
          </a:bodyPr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1CD69-43B3-4FF7-AA41-30C36C957E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BF300D-5CBE-47E9-A193-E23C8314D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E7DF3F-C51A-4DB1-9FCE-E3E0D8E92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269CF4-FAAB-44EF-A2A5-8352B4AA3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417A8947-4521-4FE1-8E44-27363435CE1B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0421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ADE264-531D-49C1-A8AF-2B4C1D218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B9A1B8-2F1B-46AA-858A-CFFF5AF7CE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29384"/>
            <a:ext cx="5181600" cy="425196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6B9631-18C0-43BD-8AF3-9137D6D4C2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29384"/>
            <a:ext cx="5181600" cy="4251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032FCA-14C6-4497-9C27-3F5806244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1E5057-693B-4E10-958E-0ABE79FEC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0CECB1-0A35-4C10-9D3D-FE4404283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descr="Tag=AccentColor&#10;Flavor=Light&#10;Target=FillAndLine">
            <a:extLst>
              <a:ext uri="{FF2B5EF4-FFF2-40B4-BE49-F238E27FC236}">
                <a16:creationId xmlns:a16="http://schemas.microsoft.com/office/drawing/2014/main" id="{2FAAC677-2D37-4F63-9C4B-711A2988EE0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5680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AE282-8875-4F49-AB21-E1C2BCAEA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712EA2-EF8C-4F18-BECF-AD121F7281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38528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7B59D4-E93F-40C1-A1A2-F1867830C6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926080"/>
            <a:ext cx="5157787" cy="326440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810616-1C77-42AE-8449-D0B64E2B84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38528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74E172-AFE8-48E4-BBB0-CA6D4EC112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926080"/>
            <a:ext cx="5183188" cy="32644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9407CC-270D-4C98-B95C-7AE67D2E1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54070D5-9B7B-47FC-9F75-F6AD96074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8EAC17-33BE-4265-8C06-644C2D34F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 descr="Tag=AccentColor&#10;Flavor=Light&#10;Target=FillAndLine">
            <a:extLst>
              <a:ext uri="{FF2B5EF4-FFF2-40B4-BE49-F238E27FC236}">
                <a16:creationId xmlns:a16="http://schemas.microsoft.com/office/drawing/2014/main" id="{F634C457-AEBF-47D7-9200-BAD05D138B1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585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E9AC0-40CD-4451-BF00-5E2FC7B74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3704" y="1728216"/>
            <a:ext cx="7781544" cy="3392424"/>
          </a:xfrm>
        </p:spPr>
        <p:txBody>
          <a:bodyPr>
            <a:normAutofit/>
          </a:bodyPr>
          <a:lstStyle>
            <a:lvl1pPr algn="ctr">
              <a:defRPr sz="7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FD9A32-9C83-452B-BC69-CC6E95D3C9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87B83E-E23E-42DE-876D-F55908A97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1C03A8-D428-4010-B413-13B1E9922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6" descr="Tag=AccentColor&#10;Flavor=Light&#10;Target=FillAndLine">
            <a:extLst>
              <a:ext uri="{FF2B5EF4-FFF2-40B4-BE49-F238E27FC236}">
                <a16:creationId xmlns:a16="http://schemas.microsoft.com/office/drawing/2014/main" id="{17F03060-85EC-4182-8C18-C6EE0D373E4B}"/>
              </a:ext>
            </a:extLst>
          </p:cNvPr>
          <p:cNvSpPr/>
          <p:nvPr/>
        </p:nvSpPr>
        <p:spPr>
          <a:xfrm>
            <a:off x="3974206" y="5126892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841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2816A0-77C4-4A3F-87BD-A7321E3C8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FC3464-F026-4C77-9441-55ECA5054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7D9257-BADE-4D0B-AF0B-D09FE95FA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7919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1C48E-F751-45A2-9010-208B81EDB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D501F6-8430-4758-8636-74D68E990E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3520" y="548640"/>
            <a:ext cx="6053328" cy="5431536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79DC39-A29C-494C-98B6-999746C5F3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2237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84C988-A6DB-469A-B8AA-31866F36E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BC39C3-81EB-4828-9AD3-2F1FAC521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59376C-9810-49A5-BC9A-4E6A02175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B9F96F3A-E64D-4401-B02C-BCD5CAA97CFF}"/>
              </a:ext>
            </a:extLst>
          </p:cNvPr>
          <p:cNvSpPr/>
          <p:nvPr/>
        </p:nvSpPr>
        <p:spPr>
          <a:xfrm rot="5400000">
            <a:off x="2797492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232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37704-80BD-41B0-8395-41618EC3A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1920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DA4032-EC66-4974-BD30-898B60E4B5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03520" y="548640"/>
            <a:ext cx="6053328" cy="543153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1802D0-5574-4631-BA49-92362F8E40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1920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2C2F5B-DDDD-4E64-94A9-99E46F4B0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A8D36-8865-48E7-8249-ED729A5F7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0F98C3-0B62-4361-8408-A01F70807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FE511AB6-FEAF-4549-BA88-0764BD10B63D}"/>
              </a:ext>
            </a:extLst>
          </p:cNvPr>
          <p:cNvSpPr/>
          <p:nvPr/>
        </p:nvSpPr>
        <p:spPr>
          <a:xfrm rot="5400000">
            <a:off x="2798064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359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7CF8D-FF51-4FD8-B968-A2C850734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61A953-02EA-491B-A215-AF8420D74D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084D1E-BC98-44E4-8D2C-89CCDC293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3019EB-9C2B-4833-B72A-147694159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F6E764-5688-45F5-94ED-A7357D2F5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308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20E3CB6-3025-40BF-A04B-A7B0CB4C01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DD5CB3-8B24-48C7-89D3-8DCAD36A45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0BC931-E2BF-4C1D-91AA-89F82F826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48A135-AEE9-4483-957E-3D143318D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8DEFD4-A052-46B3-B2AE-F3091D8A2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2878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72D13B-FFCB-4650-AD3C-CB5037352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CA9470-DF15-46A1-BF0E-8A5367A4B0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3047CB-E94D-482F-BACA-681E96C0EC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45051-2045-45DA-935E-2E3CA1A69ADC}" type="datetimeFigureOut">
              <a:rPr lang="en-US" smtClean="0"/>
              <a:t>4/15/2025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FDA4B5-E797-42FC-8B7A-2294DF24A3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8ED201-6D0E-422C-B4EC-566A3DC298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00975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3" r:id="rId1"/>
    <p:sldLayoutId id="2147483844" r:id="rId2"/>
    <p:sldLayoutId id="2147483845" r:id="rId3"/>
    <p:sldLayoutId id="2147483846" r:id="rId4"/>
    <p:sldLayoutId id="2147483847" r:id="rId5"/>
    <p:sldLayoutId id="2147483841" r:id="rId6"/>
    <p:sldLayoutId id="2147483837" r:id="rId7"/>
    <p:sldLayoutId id="2147483838" r:id="rId8"/>
    <p:sldLayoutId id="2147483839" r:id="rId9"/>
    <p:sldLayoutId id="2147483840" r:id="rId10"/>
    <p:sldLayoutId id="2147483842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sv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sv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customXml" Target="../ink/ink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svg"/><Relationship Id="rId4" Type="http://schemas.openxmlformats.org/officeDocument/2006/relationships/image" Target="../media/image3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customXml" Target="../ink/ink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svg"/><Relationship Id="rId4" Type="http://schemas.openxmlformats.org/officeDocument/2006/relationships/image" Target="../media/image4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customXml" Target="../ink/ink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svg"/><Relationship Id="rId4" Type="http://schemas.openxmlformats.org/officeDocument/2006/relationships/image" Target="../media/image4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customXml" Target="../ink/ink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svg"/><Relationship Id="rId4" Type="http://schemas.openxmlformats.org/officeDocument/2006/relationships/image" Target="../media/image4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customXml" Target="../ink/ink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svg"/><Relationship Id="rId4" Type="http://schemas.openxmlformats.org/officeDocument/2006/relationships/image" Target="../media/image4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customXml" Target="../ink/ink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svg"/><Relationship Id="rId4" Type="http://schemas.openxmlformats.org/officeDocument/2006/relationships/image" Target="../media/image4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customXml" Target="../ink/ink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svg"/><Relationship Id="rId4" Type="http://schemas.openxmlformats.org/officeDocument/2006/relationships/image" Target="../media/image4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customXml" Target="../ink/ink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svg"/><Relationship Id="rId4" Type="http://schemas.openxmlformats.org/officeDocument/2006/relationships/image" Target="../media/image5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customXml" Target="../ink/ink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svg"/><Relationship Id="rId4" Type="http://schemas.openxmlformats.org/officeDocument/2006/relationships/image" Target="../media/image5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customXml" Target="../ink/ink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svg"/><Relationship Id="rId4" Type="http://schemas.openxmlformats.org/officeDocument/2006/relationships/image" Target="../media/image5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customXml" Target="../ink/ink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svg"/><Relationship Id="rId4" Type="http://schemas.openxmlformats.org/officeDocument/2006/relationships/image" Target="../media/image5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customXml" Target="../ink/ink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svg"/><Relationship Id="rId4" Type="http://schemas.openxmlformats.org/officeDocument/2006/relationships/image" Target="../media/image5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customXml" Target="../ink/ink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svg"/><Relationship Id="rId4" Type="http://schemas.openxmlformats.org/officeDocument/2006/relationships/image" Target="../media/image5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customXml" Target="../ink/ink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1.svg"/><Relationship Id="rId4" Type="http://schemas.openxmlformats.org/officeDocument/2006/relationships/image" Target="../media/image6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customXml" Target="../ink/ink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3.svg"/><Relationship Id="rId4" Type="http://schemas.openxmlformats.org/officeDocument/2006/relationships/image" Target="../media/image6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customXml" Target="../ink/ink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5.svg"/><Relationship Id="rId4" Type="http://schemas.openxmlformats.org/officeDocument/2006/relationships/image" Target="../media/image64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archive.starbucks.com/record/our-mission" TargetMode="External"/><Relationship Id="rId2" Type="http://schemas.openxmlformats.org/officeDocument/2006/relationships/hyperlink" Target="https://www.tesla.com/en_sa/event/turohosts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ikimediafoundation.org/" TargetMode="External"/><Relationship Id="rId4" Type="http://schemas.openxmlformats.org/officeDocument/2006/relationships/hyperlink" Target="https://www.patagonia.com/core-valu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8" name="Rectangle 57">
            <a:extLst>
              <a:ext uri="{FF2B5EF4-FFF2-40B4-BE49-F238E27FC236}">
                <a16:creationId xmlns:a16="http://schemas.microsoft.com/office/drawing/2014/main" id="{8A95209C-5275-4E15-8EA7-7F42980ABF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B8B9E3-7BF4-17E7-77AE-B3B63CF958F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 t="18752" r="-1" b="-1"/>
          <a:stretch/>
        </p:blipFill>
        <p:spPr>
          <a:xfrm>
            <a:off x="20" y="10"/>
            <a:ext cx="12188931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7048" y="1124712"/>
            <a:ext cx="8402595" cy="1765781"/>
          </a:xfrm>
        </p:spPr>
        <p:txBody>
          <a:bodyPr>
            <a:normAutofit/>
          </a:bodyPr>
          <a:lstStyle/>
          <a:p>
            <a:pPr algn="ctr"/>
            <a:r>
              <a:rPr lang="en-US"/>
              <a:t>Strategic Management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32778" y="3229891"/>
            <a:ext cx="9144000" cy="1227520"/>
          </a:xfrm>
        </p:spPr>
        <p:txBody>
          <a:bodyPr vert="horz" lIns="91440" tIns="45720" rIns="91440" bIns="45720" rtlCol="0"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US" sz="3200" b="1"/>
              <a:t>Lecture Five: Vision and Mission Statements</a:t>
            </a:r>
          </a:p>
          <a:p>
            <a:pPr algn="ctr">
              <a:lnSpc>
                <a:spcPct val="100000"/>
              </a:lnSpc>
            </a:pPr>
            <a:r>
              <a:rPr lang="en-US" sz="3200" b="1"/>
              <a:t>Lecturer: Stephen Githii</a:t>
            </a:r>
          </a:p>
        </p:txBody>
      </p:sp>
      <p:sp>
        <p:nvSpPr>
          <p:cNvPr id="60" name="Rectangle 6">
            <a:extLst>
              <a:ext uri="{FF2B5EF4-FFF2-40B4-BE49-F238E27FC236}">
                <a16:creationId xmlns:a16="http://schemas.microsoft.com/office/drawing/2014/main" id="{4F2ED431-E304-4FF0-9F4E-032783C9D6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38200" y="720953"/>
            <a:ext cx="10515600" cy="5416094"/>
          </a:xfrm>
          <a:custGeom>
            <a:avLst/>
            <a:gdLst>
              <a:gd name="connsiteX0" fmla="*/ 0 w 10515600"/>
              <a:gd name="connsiteY0" fmla="*/ 0 h 5416094"/>
              <a:gd name="connsiteX1" fmla="*/ 552069 w 10515600"/>
              <a:gd name="connsiteY1" fmla="*/ 0 h 5416094"/>
              <a:gd name="connsiteX2" fmla="*/ 893826 w 10515600"/>
              <a:gd name="connsiteY2" fmla="*/ 0 h 5416094"/>
              <a:gd name="connsiteX3" fmla="*/ 1761363 w 10515600"/>
              <a:gd name="connsiteY3" fmla="*/ 0 h 5416094"/>
              <a:gd name="connsiteX4" fmla="*/ 2313432 w 10515600"/>
              <a:gd name="connsiteY4" fmla="*/ 0 h 5416094"/>
              <a:gd name="connsiteX5" fmla="*/ 2865501 w 10515600"/>
              <a:gd name="connsiteY5" fmla="*/ 0 h 5416094"/>
              <a:gd name="connsiteX6" fmla="*/ 3733038 w 10515600"/>
              <a:gd name="connsiteY6" fmla="*/ 0 h 5416094"/>
              <a:gd name="connsiteX7" fmla="*/ 4179951 w 10515600"/>
              <a:gd name="connsiteY7" fmla="*/ 0 h 5416094"/>
              <a:gd name="connsiteX8" fmla="*/ 5047488 w 10515600"/>
              <a:gd name="connsiteY8" fmla="*/ 0 h 5416094"/>
              <a:gd name="connsiteX9" fmla="*/ 5915025 w 10515600"/>
              <a:gd name="connsiteY9" fmla="*/ 0 h 5416094"/>
              <a:gd name="connsiteX10" fmla="*/ 6572250 w 10515600"/>
              <a:gd name="connsiteY10" fmla="*/ 0 h 5416094"/>
              <a:gd name="connsiteX11" fmla="*/ 7439787 w 10515600"/>
              <a:gd name="connsiteY11" fmla="*/ 0 h 5416094"/>
              <a:gd name="connsiteX12" fmla="*/ 7991856 w 10515600"/>
              <a:gd name="connsiteY12" fmla="*/ 0 h 5416094"/>
              <a:gd name="connsiteX13" fmla="*/ 8543925 w 10515600"/>
              <a:gd name="connsiteY13" fmla="*/ 0 h 5416094"/>
              <a:gd name="connsiteX14" fmla="*/ 9306306 w 10515600"/>
              <a:gd name="connsiteY14" fmla="*/ 0 h 5416094"/>
              <a:gd name="connsiteX15" fmla="*/ 9858375 w 10515600"/>
              <a:gd name="connsiteY15" fmla="*/ 0 h 5416094"/>
              <a:gd name="connsiteX16" fmla="*/ 10515600 w 10515600"/>
              <a:gd name="connsiteY16" fmla="*/ 0 h 5416094"/>
              <a:gd name="connsiteX17" fmla="*/ 10515600 w 10515600"/>
              <a:gd name="connsiteY17" fmla="*/ 785334 h 5416094"/>
              <a:gd name="connsiteX18" fmla="*/ 10515600 w 10515600"/>
              <a:gd name="connsiteY18" fmla="*/ 1516506 h 5416094"/>
              <a:gd name="connsiteX19" fmla="*/ 10515600 w 10515600"/>
              <a:gd name="connsiteY19" fmla="*/ 2247679 h 5416094"/>
              <a:gd name="connsiteX20" fmla="*/ 10515600 w 10515600"/>
              <a:gd name="connsiteY20" fmla="*/ 2762208 h 5416094"/>
              <a:gd name="connsiteX21" fmla="*/ 10515600 w 10515600"/>
              <a:gd name="connsiteY21" fmla="*/ 3330898 h 5416094"/>
              <a:gd name="connsiteX22" fmla="*/ 10515600 w 10515600"/>
              <a:gd name="connsiteY22" fmla="*/ 4062071 h 5416094"/>
              <a:gd name="connsiteX23" fmla="*/ 10515600 w 10515600"/>
              <a:gd name="connsiteY23" fmla="*/ 4684921 h 5416094"/>
              <a:gd name="connsiteX24" fmla="*/ 10515600 w 10515600"/>
              <a:gd name="connsiteY24" fmla="*/ 5416094 h 5416094"/>
              <a:gd name="connsiteX25" fmla="*/ 9753219 w 10515600"/>
              <a:gd name="connsiteY25" fmla="*/ 5416094 h 5416094"/>
              <a:gd name="connsiteX26" fmla="*/ 9411462 w 10515600"/>
              <a:gd name="connsiteY26" fmla="*/ 5416094 h 5416094"/>
              <a:gd name="connsiteX27" fmla="*/ 8754237 w 10515600"/>
              <a:gd name="connsiteY27" fmla="*/ 5416094 h 5416094"/>
              <a:gd name="connsiteX28" fmla="*/ 8307324 w 10515600"/>
              <a:gd name="connsiteY28" fmla="*/ 5416094 h 5416094"/>
              <a:gd name="connsiteX29" fmla="*/ 7544943 w 10515600"/>
              <a:gd name="connsiteY29" fmla="*/ 5416094 h 5416094"/>
              <a:gd name="connsiteX30" fmla="*/ 7098030 w 10515600"/>
              <a:gd name="connsiteY30" fmla="*/ 5416094 h 5416094"/>
              <a:gd name="connsiteX31" fmla="*/ 6335649 w 10515600"/>
              <a:gd name="connsiteY31" fmla="*/ 5416094 h 5416094"/>
              <a:gd name="connsiteX32" fmla="*/ 5993892 w 10515600"/>
              <a:gd name="connsiteY32" fmla="*/ 5416094 h 5416094"/>
              <a:gd name="connsiteX33" fmla="*/ 5231511 w 10515600"/>
              <a:gd name="connsiteY33" fmla="*/ 5416094 h 5416094"/>
              <a:gd name="connsiteX34" fmla="*/ 4784598 w 10515600"/>
              <a:gd name="connsiteY34" fmla="*/ 5416094 h 5416094"/>
              <a:gd name="connsiteX35" fmla="*/ 4442841 w 10515600"/>
              <a:gd name="connsiteY35" fmla="*/ 5416094 h 5416094"/>
              <a:gd name="connsiteX36" fmla="*/ 3995928 w 10515600"/>
              <a:gd name="connsiteY36" fmla="*/ 5416094 h 5416094"/>
              <a:gd name="connsiteX37" fmla="*/ 3233547 w 10515600"/>
              <a:gd name="connsiteY37" fmla="*/ 5416094 h 5416094"/>
              <a:gd name="connsiteX38" fmla="*/ 2786634 w 10515600"/>
              <a:gd name="connsiteY38" fmla="*/ 5416094 h 5416094"/>
              <a:gd name="connsiteX39" fmla="*/ 2444877 w 10515600"/>
              <a:gd name="connsiteY39" fmla="*/ 5416094 h 5416094"/>
              <a:gd name="connsiteX40" fmla="*/ 1997964 w 10515600"/>
              <a:gd name="connsiteY40" fmla="*/ 5416094 h 5416094"/>
              <a:gd name="connsiteX41" fmla="*/ 1445895 w 10515600"/>
              <a:gd name="connsiteY41" fmla="*/ 5416094 h 5416094"/>
              <a:gd name="connsiteX42" fmla="*/ 788670 w 10515600"/>
              <a:gd name="connsiteY42" fmla="*/ 5416094 h 5416094"/>
              <a:gd name="connsiteX43" fmla="*/ 0 w 10515600"/>
              <a:gd name="connsiteY43" fmla="*/ 5416094 h 5416094"/>
              <a:gd name="connsiteX44" fmla="*/ 0 w 10515600"/>
              <a:gd name="connsiteY44" fmla="*/ 4630760 h 5416094"/>
              <a:gd name="connsiteX45" fmla="*/ 0 w 10515600"/>
              <a:gd name="connsiteY45" fmla="*/ 3953749 h 5416094"/>
              <a:gd name="connsiteX46" fmla="*/ 0 w 10515600"/>
              <a:gd name="connsiteY46" fmla="*/ 3276737 h 5416094"/>
              <a:gd name="connsiteX47" fmla="*/ 0 w 10515600"/>
              <a:gd name="connsiteY47" fmla="*/ 2599725 h 5416094"/>
              <a:gd name="connsiteX48" fmla="*/ 0 w 10515600"/>
              <a:gd name="connsiteY48" fmla="*/ 1922713 h 5416094"/>
              <a:gd name="connsiteX49" fmla="*/ 0 w 10515600"/>
              <a:gd name="connsiteY49" fmla="*/ 1299863 h 5416094"/>
              <a:gd name="connsiteX50" fmla="*/ 0 w 10515600"/>
              <a:gd name="connsiteY50" fmla="*/ 0 h 5416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10515600" h="5416094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24919" y="196329"/>
                  <a:pt x="10549062" y="488432"/>
                  <a:pt x="10515600" y="785334"/>
                </a:cubicBezTo>
                <a:cubicBezTo>
                  <a:pt x="10482138" y="1082236"/>
                  <a:pt x="10536385" y="1323726"/>
                  <a:pt x="10515600" y="1516506"/>
                </a:cubicBezTo>
                <a:cubicBezTo>
                  <a:pt x="10494815" y="1709286"/>
                  <a:pt x="10546328" y="2097632"/>
                  <a:pt x="10515600" y="2247679"/>
                </a:cubicBezTo>
                <a:cubicBezTo>
                  <a:pt x="10484872" y="2397726"/>
                  <a:pt x="10491771" y="2577292"/>
                  <a:pt x="10515600" y="2762208"/>
                </a:cubicBezTo>
                <a:cubicBezTo>
                  <a:pt x="10539429" y="2947124"/>
                  <a:pt x="10511007" y="3105736"/>
                  <a:pt x="10515600" y="3330898"/>
                </a:cubicBezTo>
                <a:cubicBezTo>
                  <a:pt x="10520194" y="3556060"/>
                  <a:pt x="10497393" y="3882611"/>
                  <a:pt x="10515600" y="4062071"/>
                </a:cubicBezTo>
                <a:cubicBezTo>
                  <a:pt x="10533807" y="4241531"/>
                  <a:pt x="10544791" y="4505155"/>
                  <a:pt x="10515600" y="4684921"/>
                </a:cubicBezTo>
                <a:cubicBezTo>
                  <a:pt x="10486410" y="4864687"/>
                  <a:pt x="10497356" y="5246484"/>
                  <a:pt x="10515600" y="5416094"/>
                </a:cubicBezTo>
                <a:cubicBezTo>
                  <a:pt x="10245623" y="5445692"/>
                  <a:pt x="10029676" y="5415505"/>
                  <a:pt x="9753219" y="5416094"/>
                </a:cubicBezTo>
                <a:cubicBezTo>
                  <a:pt x="9476762" y="5416683"/>
                  <a:pt x="9553148" y="5422760"/>
                  <a:pt x="9411462" y="5416094"/>
                </a:cubicBezTo>
                <a:cubicBezTo>
                  <a:pt x="9269776" y="5409428"/>
                  <a:pt x="8927709" y="5385012"/>
                  <a:pt x="8754237" y="5416094"/>
                </a:cubicBezTo>
                <a:cubicBezTo>
                  <a:pt x="8580766" y="5447176"/>
                  <a:pt x="8413264" y="5410024"/>
                  <a:pt x="8307324" y="5416094"/>
                </a:cubicBezTo>
                <a:cubicBezTo>
                  <a:pt x="8201384" y="5422164"/>
                  <a:pt x="7912690" y="5421686"/>
                  <a:pt x="7544943" y="5416094"/>
                </a:cubicBezTo>
                <a:cubicBezTo>
                  <a:pt x="7177196" y="5410502"/>
                  <a:pt x="7304235" y="5418502"/>
                  <a:pt x="7098030" y="5416094"/>
                </a:cubicBezTo>
                <a:cubicBezTo>
                  <a:pt x="6891825" y="5413686"/>
                  <a:pt x="6541479" y="5434609"/>
                  <a:pt x="6335649" y="5416094"/>
                </a:cubicBezTo>
                <a:cubicBezTo>
                  <a:pt x="6129819" y="5397579"/>
                  <a:pt x="6106541" y="5402791"/>
                  <a:pt x="5993892" y="5416094"/>
                </a:cubicBezTo>
                <a:cubicBezTo>
                  <a:pt x="5881243" y="5429397"/>
                  <a:pt x="5545248" y="5437743"/>
                  <a:pt x="5231511" y="5416094"/>
                </a:cubicBezTo>
                <a:cubicBezTo>
                  <a:pt x="4917774" y="5394445"/>
                  <a:pt x="4963237" y="5426599"/>
                  <a:pt x="4784598" y="5416094"/>
                </a:cubicBezTo>
                <a:cubicBezTo>
                  <a:pt x="4605959" y="5405589"/>
                  <a:pt x="4605904" y="5406658"/>
                  <a:pt x="4442841" y="5416094"/>
                </a:cubicBezTo>
                <a:cubicBezTo>
                  <a:pt x="4279778" y="5425530"/>
                  <a:pt x="4177180" y="5426138"/>
                  <a:pt x="3995928" y="5416094"/>
                </a:cubicBezTo>
                <a:cubicBezTo>
                  <a:pt x="3814676" y="5406050"/>
                  <a:pt x="3516440" y="5429234"/>
                  <a:pt x="3233547" y="5416094"/>
                </a:cubicBezTo>
                <a:cubicBezTo>
                  <a:pt x="2950654" y="5402954"/>
                  <a:pt x="2884354" y="5436103"/>
                  <a:pt x="2786634" y="5416094"/>
                </a:cubicBezTo>
                <a:cubicBezTo>
                  <a:pt x="2688914" y="5396085"/>
                  <a:pt x="2522958" y="5423232"/>
                  <a:pt x="2444877" y="5416094"/>
                </a:cubicBezTo>
                <a:cubicBezTo>
                  <a:pt x="2366796" y="5408956"/>
                  <a:pt x="2104768" y="5395479"/>
                  <a:pt x="1997964" y="5416094"/>
                </a:cubicBezTo>
                <a:cubicBezTo>
                  <a:pt x="1891160" y="5436709"/>
                  <a:pt x="1573016" y="5412376"/>
                  <a:pt x="1445895" y="5416094"/>
                </a:cubicBezTo>
                <a:cubicBezTo>
                  <a:pt x="1318774" y="5419812"/>
                  <a:pt x="986443" y="5400529"/>
                  <a:pt x="788670" y="5416094"/>
                </a:cubicBezTo>
                <a:cubicBezTo>
                  <a:pt x="590897" y="5431659"/>
                  <a:pt x="363709" y="5381266"/>
                  <a:pt x="0" y="5416094"/>
                </a:cubicBezTo>
                <a:cubicBezTo>
                  <a:pt x="-22973" y="5218643"/>
                  <a:pt x="-26699" y="5010779"/>
                  <a:pt x="0" y="4630760"/>
                </a:cubicBezTo>
                <a:cubicBezTo>
                  <a:pt x="26699" y="4250741"/>
                  <a:pt x="-15389" y="4196664"/>
                  <a:pt x="0" y="3953749"/>
                </a:cubicBezTo>
                <a:cubicBezTo>
                  <a:pt x="15389" y="3710834"/>
                  <a:pt x="468" y="3611311"/>
                  <a:pt x="0" y="3276737"/>
                </a:cubicBezTo>
                <a:cubicBezTo>
                  <a:pt x="-468" y="2942163"/>
                  <a:pt x="15360" y="2781998"/>
                  <a:pt x="0" y="2599725"/>
                </a:cubicBezTo>
                <a:cubicBezTo>
                  <a:pt x="-15360" y="2417452"/>
                  <a:pt x="14816" y="2100232"/>
                  <a:pt x="0" y="1922713"/>
                </a:cubicBezTo>
                <a:cubicBezTo>
                  <a:pt x="-14816" y="1745194"/>
                  <a:pt x="-24648" y="1604167"/>
                  <a:pt x="0" y="1299863"/>
                </a:cubicBezTo>
                <a:cubicBezTo>
                  <a:pt x="24648" y="995559"/>
                  <a:pt x="2182" y="279525"/>
                  <a:pt x="0" y="0"/>
                </a:cubicBezTo>
                <a:close/>
              </a:path>
            </a:pathLst>
          </a:custGeom>
          <a:noFill/>
          <a:ln w="571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Rectangle 6">
            <a:extLst>
              <a:ext uri="{FF2B5EF4-FFF2-40B4-BE49-F238E27FC236}">
                <a16:creationId xmlns:a16="http://schemas.microsoft.com/office/drawing/2014/main" id="{4E87FCFB-2CCE-460D-B3DD-557C8BD1B9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41942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04D481-396C-BC1E-C41E-0776D71812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1723" y="57860"/>
            <a:ext cx="3419540" cy="5431536"/>
          </a:xfrm>
        </p:spPr>
        <p:txBody>
          <a:bodyPr>
            <a:normAutofit/>
          </a:bodyPr>
          <a:lstStyle/>
          <a:p>
            <a:r>
              <a:rPr lang="en-US" sz="6000"/>
              <a:t>Introduction</a:t>
            </a:r>
          </a:p>
        </p:txBody>
      </p:sp>
      <p:sp>
        <p:nvSpPr>
          <p:cNvPr id="10" name="Rectangle 6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39411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41275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3" name="Content Placeholder 2">
            <a:extLst>
              <a:ext uri="{FF2B5EF4-FFF2-40B4-BE49-F238E27FC236}">
                <a16:creationId xmlns:a16="http://schemas.microsoft.com/office/drawing/2014/main" id="{664A188B-8FFE-F7DE-BB1C-247F8C0D733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99452737"/>
              </p:ext>
            </p:extLst>
          </p:nvPr>
        </p:nvGraphicFramePr>
        <p:xfrm>
          <a:off x="532866" y="1049502"/>
          <a:ext cx="6052158" cy="51020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373309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172D7C4-7DE2-4C0C-6EEF-3A7F5419B4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61644" y="279196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US" sz="6000"/>
              <a:t>Learning outcomes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35742DD-1B16-4E9D-B715-0D74B4574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14992" y="1557877"/>
            <a:ext cx="18288" cy="3749040"/>
          </a:xfrm>
          <a:custGeom>
            <a:avLst/>
            <a:gdLst>
              <a:gd name="connsiteX0" fmla="*/ 0 w 18288"/>
              <a:gd name="connsiteY0" fmla="*/ 0 h 3749040"/>
              <a:gd name="connsiteX1" fmla="*/ 18288 w 18288"/>
              <a:gd name="connsiteY1" fmla="*/ 0 h 3749040"/>
              <a:gd name="connsiteX2" fmla="*/ 18288 w 18288"/>
              <a:gd name="connsiteY2" fmla="*/ 662330 h 3749040"/>
              <a:gd name="connsiteX3" fmla="*/ 18288 w 18288"/>
              <a:gd name="connsiteY3" fmla="*/ 1174699 h 3749040"/>
              <a:gd name="connsiteX4" fmla="*/ 18288 w 18288"/>
              <a:gd name="connsiteY4" fmla="*/ 1724558 h 3749040"/>
              <a:gd name="connsiteX5" fmla="*/ 18288 w 18288"/>
              <a:gd name="connsiteY5" fmla="*/ 2424379 h 3749040"/>
              <a:gd name="connsiteX6" fmla="*/ 18288 w 18288"/>
              <a:gd name="connsiteY6" fmla="*/ 3049219 h 3749040"/>
              <a:gd name="connsiteX7" fmla="*/ 18288 w 18288"/>
              <a:gd name="connsiteY7" fmla="*/ 3749040 h 3749040"/>
              <a:gd name="connsiteX8" fmla="*/ 0 w 18288"/>
              <a:gd name="connsiteY8" fmla="*/ 3749040 h 3749040"/>
              <a:gd name="connsiteX9" fmla="*/ 0 w 18288"/>
              <a:gd name="connsiteY9" fmla="*/ 3236671 h 3749040"/>
              <a:gd name="connsiteX10" fmla="*/ 0 w 18288"/>
              <a:gd name="connsiteY10" fmla="*/ 2536850 h 3749040"/>
              <a:gd name="connsiteX11" fmla="*/ 0 w 18288"/>
              <a:gd name="connsiteY11" fmla="*/ 1874520 h 3749040"/>
              <a:gd name="connsiteX12" fmla="*/ 0 w 18288"/>
              <a:gd name="connsiteY12" fmla="*/ 1362151 h 3749040"/>
              <a:gd name="connsiteX13" fmla="*/ 0 w 18288"/>
              <a:gd name="connsiteY13" fmla="*/ 774802 h 3749040"/>
              <a:gd name="connsiteX14" fmla="*/ 0 w 18288"/>
              <a:gd name="connsiteY14" fmla="*/ 0 h 374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8288" h="3749040" fill="none" extrusionOk="0">
                <a:moveTo>
                  <a:pt x="0" y="0"/>
                </a:moveTo>
                <a:cubicBezTo>
                  <a:pt x="8690" y="407"/>
                  <a:pt x="14141" y="154"/>
                  <a:pt x="18288" y="0"/>
                </a:cubicBezTo>
                <a:cubicBezTo>
                  <a:pt x="34838" y="143586"/>
                  <a:pt x="-11860" y="333097"/>
                  <a:pt x="18288" y="662330"/>
                </a:cubicBezTo>
                <a:cubicBezTo>
                  <a:pt x="48436" y="991563"/>
                  <a:pt x="32813" y="1046681"/>
                  <a:pt x="18288" y="1174699"/>
                </a:cubicBezTo>
                <a:cubicBezTo>
                  <a:pt x="3763" y="1302717"/>
                  <a:pt x="40974" y="1467838"/>
                  <a:pt x="18288" y="1724558"/>
                </a:cubicBezTo>
                <a:cubicBezTo>
                  <a:pt x="-4398" y="1981278"/>
                  <a:pt x="36650" y="2215729"/>
                  <a:pt x="18288" y="2424379"/>
                </a:cubicBezTo>
                <a:cubicBezTo>
                  <a:pt x="-74" y="2633029"/>
                  <a:pt x="-9881" y="2874703"/>
                  <a:pt x="18288" y="3049219"/>
                </a:cubicBezTo>
                <a:cubicBezTo>
                  <a:pt x="46457" y="3223735"/>
                  <a:pt x="4078" y="3453850"/>
                  <a:pt x="18288" y="3749040"/>
                </a:cubicBezTo>
                <a:cubicBezTo>
                  <a:pt x="14465" y="3749751"/>
                  <a:pt x="7675" y="3748271"/>
                  <a:pt x="0" y="3749040"/>
                </a:cubicBezTo>
                <a:cubicBezTo>
                  <a:pt x="19669" y="3507959"/>
                  <a:pt x="-9883" y="3339386"/>
                  <a:pt x="0" y="3236671"/>
                </a:cubicBezTo>
                <a:cubicBezTo>
                  <a:pt x="9883" y="3133956"/>
                  <a:pt x="26871" y="2857214"/>
                  <a:pt x="0" y="2536850"/>
                </a:cubicBezTo>
                <a:cubicBezTo>
                  <a:pt x="-26871" y="2216486"/>
                  <a:pt x="4790" y="2156616"/>
                  <a:pt x="0" y="1874520"/>
                </a:cubicBezTo>
                <a:cubicBezTo>
                  <a:pt x="-4790" y="1592424"/>
                  <a:pt x="-3117" y="1558688"/>
                  <a:pt x="0" y="1362151"/>
                </a:cubicBezTo>
                <a:cubicBezTo>
                  <a:pt x="3117" y="1165614"/>
                  <a:pt x="16802" y="1045125"/>
                  <a:pt x="0" y="774802"/>
                </a:cubicBezTo>
                <a:cubicBezTo>
                  <a:pt x="-16802" y="504479"/>
                  <a:pt x="-29640" y="377701"/>
                  <a:pt x="0" y="0"/>
                </a:cubicBezTo>
                <a:close/>
              </a:path>
              <a:path w="18288" h="3749040" stroke="0" extrusionOk="0">
                <a:moveTo>
                  <a:pt x="0" y="0"/>
                </a:moveTo>
                <a:cubicBezTo>
                  <a:pt x="5341" y="9"/>
                  <a:pt x="11148" y="-611"/>
                  <a:pt x="18288" y="0"/>
                </a:cubicBezTo>
                <a:cubicBezTo>
                  <a:pt x="33352" y="227288"/>
                  <a:pt x="30894" y="278824"/>
                  <a:pt x="18288" y="512369"/>
                </a:cubicBezTo>
                <a:cubicBezTo>
                  <a:pt x="5682" y="745914"/>
                  <a:pt x="53060" y="998220"/>
                  <a:pt x="18288" y="1212190"/>
                </a:cubicBezTo>
                <a:cubicBezTo>
                  <a:pt x="-16484" y="1426160"/>
                  <a:pt x="35474" y="1585099"/>
                  <a:pt x="18288" y="1837030"/>
                </a:cubicBezTo>
                <a:cubicBezTo>
                  <a:pt x="1102" y="2088961"/>
                  <a:pt x="16704" y="2251948"/>
                  <a:pt x="18288" y="2386889"/>
                </a:cubicBezTo>
                <a:cubicBezTo>
                  <a:pt x="19872" y="2521830"/>
                  <a:pt x="5902" y="2679005"/>
                  <a:pt x="18288" y="2936748"/>
                </a:cubicBezTo>
                <a:cubicBezTo>
                  <a:pt x="30674" y="3194491"/>
                  <a:pt x="13809" y="3416052"/>
                  <a:pt x="18288" y="3749040"/>
                </a:cubicBezTo>
                <a:cubicBezTo>
                  <a:pt x="9729" y="3749861"/>
                  <a:pt x="3965" y="3749683"/>
                  <a:pt x="0" y="3749040"/>
                </a:cubicBezTo>
                <a:cubicBezTo>
                  <a:pt x="-10152" y="3632102"/>
                  <a:pt x="-5013" y="3340136"/>
                  <a:pt x="0" y="3236671"/>
                </a:cubicBezTo>
                <a:cubicBezTo>
                  <a:pt x="5013" y="3133206"/>
                  <a:pt x="-27249" y="2814766"/>
                  <a:pt x="0" y="2649322"/>
                </a:cubicBezTo>
                <a:cubicBezTo>
                  <a:pt x="27249" y="2483878"/>
                  <a:pt x="8506" y="2308131"/>
                  <a:pt x="0" y="2061972"/>
                </a:cubicBezTo>
                <a:cubicBezTo>
                  <a:pt x="-8506" y="1815813"/>
                  <a:pt x="-14267" y="1574470"/>
                  <a:pt x="0" y="1399642"/>
                </a:cubicBezTo>
                <a:cubicBezTo>
                  <a:pt x="14267" y="1224814"/>
                  <a:pt x="-24839" y="1011862"/>
                  <a:pt x="0" y="812292"/>
                </a:cubicBezTo>
                <a:cubicBezTo>
                  <a:pt x="24839" y="612722"/>
                  <a:pt x="20220" y="372179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4925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3619CB2-1020-0FD5-70D4-CD6676032CF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98766489"/>
              </p:ext>
            </p:extLst>
          </p:nvPr>
        </p:nvGraphicFramePr>
        <p:xfrm>
          <a:off x="424730" y="66665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72321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EEA426-9819-9168-DCD2-94ABB82EC1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Aptos Display"/>
              </a:rPr>
              <a:t>Opening Story-Parable of brick layers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43FA67-6C90-97BE-4CA1-DA44635FA5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Aptos"/>
              </a:rPr>
              <a:t>Three bricklayers are asked, 'What are you doing?'</a:t>
            </a:r>
          </a:p>
          <a:p>
            <a:r>
              <a:rPr lang="en-US">
                <a:latin typeface="Aptos"/>
              </a:rPr>
              <a:t>The first says, ‘Laying bricks.’</a:t>
            </a:r>
            <a:endParaRPr lang="en-US" dirty="0">
              <a:latin typeface="Aptos"/>
            </a:endParaRPr>
          </a:p>
          <a:p>
            <a:r>
              <a:rPr lang="en-US">
                <a:latin typeface="Aptos"/>
              </a:rPr>
              <a:t>The second says, ‘Building a wall.’</a:t>
            </a:r>
            <a:endParaRPr lang="en-US" dirty="0">
              <a:latin typeface="Aptos"/>
            </a:endParaRPr>
          </a:p>
          <a:p>
            <a:r>
              <a:rPr lang="en-US" dirty="0">
                <a:latin typeface="Aptos"/>
              </a:rPr>
              <a:t>The third says, ‘Constructing a cathedral that will inspire generations.’</a:t>
            </a:r>
          </a:p>
          <a:p>
            <a:pPr marL="0" indent="0">
              <a:buNone/>
            </a:pPr>
            <a:endParaRPr lang="en-US" dirty="0">
              <a:latin typeface="Aptos"/>
            </a:endParaRPr>
          </a:p>
        </p:txBody>
      </p:sp>
    </p:spTree>
    <p:extLst>
      <p:ext uri="{BB962C8B-B14F-4D97-AF65-F5344CB8AC3E}">
        <p14:creationId xmlns:p14="http://schemas.microsoft.com/office/powerpoint/2010/main" val="27042191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238B7A-961E-FF30-D95C-90F7F0D68C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0708" y="329184"/>
            <a:ext cx="7188164" cy="1010783"/>
          </a:xfrm>
        </p:spPr>
        <p:txBody>
          <a:bodyPr anchor="b">
            <a:normAutofit/>
          </a:bodyPr>
          <a:lstStyle/>
          <a:p>
            <a:r>
              <a:rPr lang="en-US" sz="4000" b="1" dirty="0">
                <a:latin typeface="Aptos Display"/>
              </a:rPr>
              <a:t>Reflection</a:t>
            </a:r>
          </a:p>
        </p:txBody>
      </p:sp>
      <p:sp>
        <p:nvSpPr>
          <p:cNvPr id="14" name="Rectangle 6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2862" y="2395728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A5B384DB-5944-9B79-B159-6777EC0DF2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58050" y="1900643"/>
            <a:ext cx="7736363" cy="354844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Aptos Display"/>
              </a:rPr>
              <a:t>Which of the three was right?</a:t>
            </a:r>
          </a:p>
          <a:p>
            <a:r>
              <a:rPr lang="en-US" dirty="0">
                <a:latin typeface="Aptos Display"/>
              </a:rPr>
              <a:t>The first two focuses on task</a:t>
            </a:r>
          </a:p>
          <a:p>
            <a:r>
              <a:rPr lang="en-US" dirty="0">
                <a:latin typeface="Aptos Display"/>
              </a:rPr>
              <a:t>The third one embodies a vision</a:t>
            </a:r>
          </a:p>
          <a:p>
            <a:r>
              <a:rPr lang="en-US" dirty="0">
                <a:latin typeface="Aptos Display"/>
              </a:rPr>
              <a:t>When people are connected to the vision, their engagement is deeper.</a:t>
            </a:r>
          </a:p>
          <a:p>
            <a:pPr marL="0" indent="0">
              <a:buNone/>
            </a:pPr>
            <a:endParaRPr lang="en-US" dirty="0">
              <a:latin typeface="Aptos Display"/>
            </a:endParaRPr>
          </a:p>
        </p:txBody>
      </p:sp>
      <p:pic>
        <p:nvPicPr>
          <p:cNvPr id="16" name="Picture 15" descr="Glowing Marble">
            <a:extLst>
              <a:ext uri="{FF2B5EF4-FFF2-40B4-BE49-F238E27FC236}">
                <a16:creationId xmlns:a16="http://schemas.microsoft.com/office/drawing/2014/main" id="{462F6302-78AE-DB91-4A1D-24D1FB0A954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334" r="24111" b="-9"/>
          <a:stretch/>
        </p:blipFill>
        <p:spPr>
          <a:xfrm>
            <a:off x="1" y="10"/>
            <a:ext cx="337873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B3AF70E-D483-C670-1767-2D1CE55453B2}"/>
              </a:ext>
            </a:extLst>
          </p:cNvPr>
          <p:cNvSpPr txBox="1"/>
          <p:nvPr/>
        </p:nvSpPr>
        <p:spPr>
          <a:xfrm>
            <a:off x="108075" y="509501"/>
            <a:ext cx="262470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Image source: Microsoft 365 stock</a:t>
            </a:r>
          </a:p>
        </p:txBody>
      </p:sp>
    </p:spTree>
    <p:extLst>
      <p:ext uri="{BB962C8B-B14F-4D97-AF65-F5344CB8AC3E}">
        <p14:creationId xmlns:p14="http://schemas.microsoft.com/office/powerpoint/2010/main" val="420596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2E7611-07BA-B8C1-10F6-C690DBDDCF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072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US" sz="4000" b="1" dirty="0">
                <a:latin typeface="Aptos"/>
              </a:rPr>
              <a:t>Vision statement</a:t>
            </a:r>
          </a:p>
        </p:txBody>
      </p:sp>
      <p:sp>
        <p:nvSpPr>
          <p:cNvPr id="18" name="Rectangle 6">
            <a:extLst>
              <a:ext uri="{FF2B5EF4-FFF2-40B4-BE49-F238E27FC236}">
                <a16:creationId xmlns:a16="http://schemas.microsoft.com/office/drawing/2014/main" id="{3CE8AF5E-D374-4CF1-90CC-35CF73B81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6072" y="1817073"/>
            <a:ext cx="11018520" cy="18288"/>
          </a:xfrm>
          <a:custGeom>
            <a:avLst/>
            <a:gdLst>
              <a:gd name="connsiteX0" fmla="*/ 0 w 11018520"/>
              <a:gd name="connsiteY0" fmla="*/ 0 h 18288"/>
              <a:gd name="connsiteX1" fmla="*/ 468287 w 11018520"/>
              <a:gd name="connsiteY1" fmla="*/ 0 h 18288"/>
              <a:gd name="connsiteX2" fmla="*/ 1156945 w 11018520"/>
              <a:gd name="connsiteY2" fmla="*/ 0 h 18288"/>
              <a:gd name="connsiteX3" fmla="*/ 1955787 w 11018520"/>
              <a:gd name="connsiteY3" fmla="*/ 0 h 18288"/>
              <a:gd name="connsiteX4" fmla="*/ 2313889 w 11018520"/>
              <a:gd name="connsiteY4" fmla="*/ 0 h 18288"/>
              <a:gd name="connsiteX5" fmla="*/ 2671991 w 11018520"/>
              <a:gd name="connsiteY5" fmla="*/ 0 h 18288"/>
              <a:gd name="connsiteX6" fmla="*/ 3581019 w 11018520"/>
              <a:gd name="connsiteY6" fmla="*/ 0 h 18288"/>
              <a:gd name="connsiteX7" fmla="*/ 4269677 w 11018520"/>
              <a:gd name="connsiteY7" fmla="*/ 0 h 18288"/>
              <a:gd name="connsiteX8" fmla="*/ 4627778 w 11018520"/>
              <a:gd name="connsiteY8" fmla="*/ 0 h 18288"/>
              <a:gd name="connsiteX9" fmla="*/ 5316436 w 11018520"/>
              <a:gd name="connsiteY9" fmla="*/ 0 h 18288"/>
              <a:gd name="connsiteX10" fmla="*/ 6225464 w 11018520"/>
              <a:gd name="connsiteY10" fmla="*/ 0 h 18288"/>
              <a:gd name="connsiteX11" fmla="*/ 6803936 w 11018520"/>
              <a:gd name="connsiteY11" fmla="*/ 0 h 18288"/>
              <a:gd name="connsiteX12" fmla="*/ 7382408 w 11018520"/>
              <a:gd name="connsiteY12" fmla="*/ 0 h 18288"/>
              <a:gd name="connsiteX13" fmla="*/ 8071066 w 11018520"/>
              <a:gd name="connsiteY13" fmla="*/ 0 h 18288"/>
              <a:gd name="connsiteX14" fmla="*/ 8869909 w 11018520"/>
              <a:gd name="connsiteY14" fmla="*/ 0 h 18288"/>
              <a:gd name="connsiteX15" fmla="*/ 9668751 w 11018520"/>
              <a:gd name="connsiteY15" fmla="*/ 0 h 18288"/>
              <a:gd name="connsiteX16" fmla="*/ 11018520 w 11018520"/>
              <a:gd name="connsiteY16" fmla="*/ 0 h 18288"/>
              <a:gd name="connsiteX17" fmla="*/ 11018520 w 11018520"/>
              <a:gd name="connsiteY17" fmla="*/ 18288 h 18288"/>
              <a:gd name="connsiteX18" fmla="*/ 10550233 w 11018520"/>
              <a:gd name="connsiteY18" fmla="*/ 18288 h 18288"/>
              <a:gd name="connsiteX19" fmla="*/ 9641205 w 11018520"/>
              <a:gd name="connsiteY19" fmla="*/ 18288 h 18288"/>
              <a:gd name="connsiteX20" fmla="*/ 8952548 w 11018520"/>
              <a:gd name="connsiteY20" fmla="*/ 18288 h 18288"/>
              <a:gd name="connsiteX21" fmla="*/ 8594446 w 11018520"/>
              <a:gd name="connsiteY21" fmla="*/ 18288 h 18288"/>
              <a:gd name="connsiteX22" fmla="*/ 7905788 w 11018520"/>
              <a:gd name="connsiteY22" fmla="*/ 18288 h 18288"/>
              <a:gd name="connsiteX23" fmla="*/ 7327316 w 11018520"/>
              <a:gd name="connsiteY23" fmla="*/ 18288 h 18288"/>
              <a:gd name="connsiteX24" fmla="*/ 6748844 w 11018520"/>
              <a:gd name="connsiteY24" fmla="*/ 18288 h 18288"/>
              <a:gd name="connsiteX25" fmla="*/ 6170371 w 11018520"/>
              <a:gd name="connsiteY25" fmla="*/ 18288 h 18288"/>
              <a:gd name="connsiteX26" fmla="*/ 5591899 w 11018520"/>
              <a:gd name="connsiteY26" fmla="*/ 18288 h 18288"/>
              <a:gd name="connsiteX27" fmla="*/ 4793056 w 11018520"/>
              <a:gd name="connsiteY27" fmla="*/ 18288 h 18288"/>
              <a:gd name="connsiteX28" fmla="*/ 4104399 w 11018520"/>
              <a:gd name="connsiteY28" fmla="*/ 18288 h 18288"/>
              <a:gd name="connsiteX29" fmla="*/ 3746297 w 11018520"/>
              <a:gd name="connsiteY29" fmla="*/ 18288 h 18288"/>
              <a:gd name="connsiteX30" fmla="*/ 3167825 w 11018520"/>
              <a:gd name="connsiteY30" fmla="*/ 18288 h 18288"/>
              <a:gd name="connsiteX31" fmla="*/ 2368982 w 11018520"/>
              <a:gd name="connsiteY31" fmla="*/ 18288 h 18288"/>
              <a:gd name="connsiteX32" fmla="*/ 1900695 w 11018520"/>
              <a:gd name="connsiteY32" fmla="*/ 18288 h 18288"/>
              <a:gd name="connsiteX33" fmla="*/ 991667 w 11018520"/>
              <a:gd name="connsiteY33" fmla="*/ 18288 h 18288"/>
              <a:gd name="connsiteX34" fmla="*/ 0 w 11018520"/>
              <a:gd name="connsiteY34" fmla="*/ 18288 h 18288"/>
              <a:gd name="connsiteX35" fmla="*/ 0 w 11018520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1018520" h="18288" fill="none" extrusionOk="0">
                <a:moveTo>
                  <a:pt x="0" y="0"/>
                </a:moveTo>
                <a:cubicBezTo>
                  <a:pt x="176840" y="19448"/>
                  <a:pt x="369510" y="1686"/>
                  <a:pt x="468287" y="0"/>
                </a:cubicBezTo>
                <a:cubicBezTo>
                  <a:pt x="567064" y="-1686"/>
                  <a:pt x="844925" y="28710"/>
                  <a:pt x="1156945" y="0"/>
                </a:cubicBezTo>
                <a:cubicBezTo>
                  <a:pt x="1468965" y="-28710"/>
                  <a:pt x="1755775" y="35306"/>
                  <a:pt x="1955787" y="0"/>
                </a:cubicBezTo>
                <a:cubicBezTo>
                  <a:pt x="2155799" y="-35306"/>
                  <a:pt x="2224532" y="-16632"/>
                  <a:pt x="2313889" y="0"/>
                </a:cubicBezTo>
                <a:cubicBezTo>
                  <a:pt x="2403246" y="16632"/>
                  <a:pt x="2494050" y="6083"/>
                  <a:pt x="2671991" y="0"/>
                </a:cubicBezTo>
                <a:cubicBezTo>
                  <a:pt x="2849932" y="-6083"/>
                  <a:pt x="3354152" y="34614"/>
                  <a:pt x="3581019" y="0"/>
                </a:cubicBezTo>
                <a:cubicBezTo>
                  <a:pt x="3807886" y="-34614"/>
                  <a:pt x="4022451" y="14254"/>
                  <a:pt x="4269677" y="0"/>
                </a:cubicBezTo>
                <a:cubicBezTo>
                  <a:pt x="4516903" y="-14254"/>
                  <a:pt x="4514495" y="-13291"/>
                  <a:pt x="4627778" y="0"/>
                </a:cubicBezTo>
                <a:cubicBezTo>
                  <a:pt x="4741061" y="13291"/>
                  <a:pt x="5120758" y="-22660"/>
                  <a:pt x="5316436" y="0"/>
                </a:cubicBezTo>
                <a:cubicBezTo>
                  <a:pt x="5512114" y="22660"/>
                  <a:pt x="5812155" y="-9513"/>
                  <a:pt x="6225464" y="0"/>
                </a:cubicBezTo>
                <a:cubicBezTo>
                  <a:pt x="6638773" y="9513"/>
                  <a:pt x="6545417" y="2479"/>
                  <a:pt x="6803936" y="0"/>
                </a:cubicBezTo>
                <a:cubicBezTo>
                  <a:pt x="7062455" y="-2479"/>
                  <a:pt x="7245098" y="-20209"/>
                  <a:pt x="7382408" y="0"/>
                </a:cubicBezTo>
                <a:cubicBezTo>
                  <a:pt x="7519718" y="20209"/>
                  <a:pt x="7801947" y="19736"/>
                  <a:pt x="8071066" y="0"/>
                </a:cubicBezTo>
                <a:cubicBezTo>
                  <a:pt x="8340185" y="-19736"/>
                  <a:pt x="8495312" y="-6666"/>
                  <a:pt x="8869909" y="0"/>
                </a:cubicBezTo>
                <a:cubicBezTo>
                  <a:pt x="9244506" y="6666"/>
                  <a:pt x="9501461" y="-13745"/>
                  <a:pt x="9668751" y="0"/>
                </a:cubicBezTo>
                <a:cubicBezTo>
                  <a:pt x="9836041" y="13745"/>
                  <a:pt x="10607605" y="14143"/>
                  <a:pt x="11018520" y="0"/>
                </a:cubicBezTo>
                <a:cubicBezTo>
                  <a:pt x="11019166" y="4451"/>
                  <a:pt x="11019010" y="9226"/>
                  <a:pt x="11018520" y="18288"/>
                </a:cubicBezTo>
                <a:cubicBezTo>
                  <a:pt x="10834966" y="15274"/>
                  <a:pt x="10754561" y="35250"/>
                  <a:pt x="10550233" y="18288"/>
                </a:cubicBezTo>
                <a:cubicBezTo>
                  <a:pt x="10345905" y="1326"/>
                  <a:pt x="9906342" y="45884"/>
                  <a:pt x="9641205" y="18288"/>
                </a:cubicBezTo>
                <a:cubicBezTo>
                  <a:pt x="9376068" y="-9308"/>
                  <a:pt x="9177188" y="43988"/>
                  <a:pt x="8952548" y="18288"/>
                </a:cubicBezTo>
                <a:cubicBezTo>
                  <a:pt x="8727908" y="-7412"/>
                  <a:pt x="8707007" y="3271"/>
                  <a:pt x="8594446" y="18288"/>
                </a:cubicBezTo>
                <a:cubicBezTo>
                  <a:pt x="8481885" y="33305"/>
                  <a:pt x="8175004" y="35109"/>
                  <a:pt x="7905788" y="18288"/>
                </a:cubicBezTo>
                <a:cubicBezTo>
                  <a:pt x="7636572" y="1467"/>
                  <a:pt x="7535638" y="7399"/>
                  <a:pt x="7327316" y="18288"/>
                </a:cubicBezTo>
                <a:cubicBezTo>
                  <a:pt x="7118994" y="29177"/>
                  <a:pt x="6978247" y="47205"/>
                  <a:pt x="6748844" y="18288"/>
                </a:cubicBezTo>
                <a:cubicBezTo>
                  <a:pt x="6519441" y="-10629"/>
                  <a:pt x="6459241" y="43308"/>
                  <a:pt x="6170371" y="18288"/>
                </a:cubicBezTo>
                <a:cubicBezTo>
                  <a:pt x="5881501" y="-6732"/>
                  <a:pt x="5736201" y="35971"/>
                  <a:pt x="5591899" y="18288"/>
                </a:cubicBezTo>
                <a:cubicBezTo>
                  <a:pt x="5447597" y="605"/>
                  <a:pt x="4990303" y="20409"/>
                  <a:pt x="4793056" y="18288"/>
                </a:cubicBezTo>
                <a:cubicBezTo>
                  <a:pt x="4595809" y="16167"/>
                  <a:pt x="4271723" y="2909"/>
                  <a:pt x="4104399" y="18288"/>
                </a:cubicBezTo>
                <a:cubicBezTo>
                  <a:pt x="3937075" y="33667"/>
                  <a:pt x="3923235" y="10730"/>
                  <a:pt x="3746297" y="18288"/>
                </a:cubicBezTo>
                <a:cubicBezTo>
                  <a:pt x="3569359" y="25846"/>
                  <a:pt x="3351081" y="24702"/>
                  <a:pt x="3167825" y="18288"/>
                </a:cubicBezTo>
                <a:cubicBezTo>
                  <a:pt x="2984569" y="11874"/>
                  <a:pt x="2708033" y="13293"/>
                  <a:pt x="2368982" y="18288"/>
                </a:cubicBezTo>
                <a:cubicBezTo>
                  <a:pt x="2029931" y="23283"/>
                  <a:pt x="2009060" y="37671"/>
                  <a:pt x="1900695" y="18288"/>
                </a:cubicBezTo>
                <a:cubicBezTo>
                  <a:pt x="1792330" y="-1095"/>
                  <a:pt x="1183178" y="9337"/>
                  <a:pt x="991667" y="18288"/>
                </a:cubicBezTo>
                <a:cubicBezTo>
                  <a:pt x="800156" y="27239"/>
                  <a:pt x="375690" y="34110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1018520" h="18288" stroke="0" extrusionOk="0">
                <a:moveTo>
                  <a:pt x="0" y="0"/>
                </a:moveTo>
                <a:cubicBezTo>
                  <a:pt x="266588" y="-23405"/>
                  <a:pt x="350503" y="-27031"/>
                  <a:pt x="578472" y="0"/>
                </a:cubicBezTo>
                <a:cubicBezTo>
                  <a:pt x="806441" y="27031"/>
                  <a:pt x="803976" y="13604"/>
                  <a:pt x="936574" y="0"/>
                </a:cubicBezTo>
                <a:cubicBezTo>
                  <a:pt x="1069172" y="-13604"/>
                  <a:pt x="1661335" y="-31902"/>
                  <a:pt x="1845602" y="0"/>
                </a:cubicBezTo>
                <a:cubicBezTo>
                  <a:pt x="2029869" y="31902"/>
                  <a:pt x="2273452" y="17005"/>
                  <a:pt x="2424074" y="0"/>
                </a:cubicBezTo>
                <a:cubicBezTo>
                  <a:pt x="2574696" y="-17005"/>
                  <a:pt x="2790864" y="-28133"/>
                  <a:pt x="3002547" y="0"/>
                </a:cubicBezTo>
                <a:cubicBezTo>
                  <a:pt x="3214230" y="28133"/>
                  <a:pt x="3605033" y="-14934"/>
                  <a:pt x="3911575" y="0"/>
                </a:cubicBezTo>
                <a:cubicBezTo>
                  <a:pt x="4218117" y="14934"/>
                  <a:pt x="4198004" y="3604"/>
                  <a:pt x="4379862" y="0"/>
                </a:cubicBezTo>
                <a:cubicBezTo>
                  <a:pt x="4561720" y="-3604"/>
                  <a:pt x="4941151" y="-37368"/>
                  <a:pt x="5288890" y="0"/>
                </a:cubicBezTo>
                <a:cubicBezTo>
                  <a:pt x="5636629" y="37368"/>
                  <a:pt x="6011513" y="-33898"/>
                  <a:pt x="6197918" y="0"/>
                </a:cubicBezTo>
                <a:cubicBezTo>
                  <a:pt x="6384323" y="33898"/>
                  <a:pt x="6555799" y="11241"/>
                  <a:pt x="6886575" y="0"/>
                </a:cubicBezTo>
                <a:cubicBezTo>
                  <a:pt x="7217351" y="-11241"/>
                  <a:pt x="7604472" y="-44614"/>
                  <a:pt x="7795603" y="0"/>
                </a:cubicBezTo>
                <a:cubicBezTo>
                  <a:pt x="7986734" y="44614"/>
                  <a:pt x="8098870" y="-11086"/>
                  <a:pt x="8374075" y="0"/>
                </a:cubicBezTo>
                <a:cubicBezTo>
                  <a:pt x="8649280" y="11086"/>
                  <a:pt x="8701749" y="-25020"/>
                  <a:pt x="8952548" y="0"/>
                </a:cubicBezTo>
                <a:cubicBezTo>
                  <a:pt x="9203347" y="25020"/>
                  <a:pt x="9519297" y="4274"/>
                  <a:pt x="9751390" y="0"/>
                </a:cubicBezTo>
                <a:cubicBezTo>
                  <a:pt x="9983483" y="-4274"/>
                  <a:pt x="10169881" y="16480"/>
                  <a:pt x="10329863" y="0"/>
                </a:cubicBezTo>
                <a:cubicBezTo>
                  <a:pt x="10489845" y="-16480"/>
                  <a:pt x="10750941" y="-9727"/>
                  <a:pt x="11018520" y="0"/>
                </a:cubicBezTo>
                <a:cubicBezTo>
                  <a:pt x="11018113" y="8690"/>
                  <a:pt x="11018366" y="14141"/>
                  <a:pt x="11018520" y="18288"/>
                </a:cubicBezTo>
                <a:cubicBezTo>
                  <a:pt x="10841176" y="-3597"/>
                  <a:pt x="10399304" y="41504"/>
                  <a:pt x="10219677" y="18288"/>
                </a:cubicBezTo>
                <a:cubicBezTo>
                  <a:pt x="10040050" y="-4928"/>
                  <a:pt x="10030762" y="16144"/>
                  <a:pt x="9861575" y="18288"/>
                </a:cubicBezTo>
                <a:cubicBezTo>
                  <a:pt x="9692388" y="20432"/>
                  <a:pt x="9529439" y="40380"/>
                  <a:pt x="9393288" y="18288"/>
                </a:cubicBezTo>
                <a:cubicBezTo>
                  <a:pt x="9257137" y="-3804"/>
                  <a:pt x="8825003" y="25592"/>
                  <a:pt x="8484260" y="18288"/>
                </a:cubicBezTo>
                <a:cubicBezTo>
                  <a:pt x="8143517" y="10984"/>
                  <a:pt x="8082894" y="45968"/>
                  <a:pt x="7795603" y="18288"/>
                </a:cubicBezTo>
                <a:cubicBezTo>
                  <a:pt x="7508312" y="-9392"/>
                  <a:pt x="7466074" y="19486"/>
                  <a:pt x="7327316" y="18288"/>
                </a:cubicBezTo>
                <a:cubicBezTo>
                  <a:pt x="7188558" y="17090"/>
                  <a:pt x="6869645" y="4657"/>
                  <a:pt x="6638658" y="18288"/>
                </a:cubicBezTo>
                <a:cubicBezTo>
                  <a:pt x="6407671" y="31919"/>
                  <a:pt x="6359238" y="35967"/>
                  <a:pt x="6280556" y="18288"/>
                </a:cubicBezTo>
                <a:cubicBezTo>
                  <a:pt x="6201874" y="609"/>
                  <a:pt x="6041216" y="22404"/>
                  <a:pt x="5922455" y="18288"/>
                </a:cubicBezTo>
                <a:cubicBezTo>
                  <a:pt x="5803694" y="14172"/>
                  <a:pt x="5555521" y="48848"/>
                  <a:pt x="5233797" y="18288"/>
                </a:cubicBezTo>
                <a:cubicBezTo>
                  <a:pt x="4912073" y="-12272"/>
                  <a:pt x="4986440" y="-2740"/>
                  <a:pt x="4765510" y="18288"/>
                </a:cubicBezTo>
                <a:cubicBezTo>
                  <a:pt x="4544580" y="39316"/>
                  <a:pt x="4177715" y="18248"/>
                  <a:pt x="3966667" y="18288"/>
                </a:cubicBezTo>
                <a:cubicBezTo>
                  <a:pt x="3755619" y="18328"/>
                  <a:pt x="3664519" y="22387"/>
                  <a:pt x="3498380" y="18288"/>
                </a:cubicBezTo>
                <a:cubicBezTo>
                  <a:pt x="3332241" y="14189"/>
                  <a:pt x="3065858" y="-7524"/>
                  <a:pt x="2699537" y="18288"/>
                </a:cubicBezTo>
                <a:cubicBezTo>
                  <a:pt x="2333216" y="44100"/>
                  <a:pt x="2505666" y="4650"/>
                  <a:pt x="2341436" y="18288"/>
                </a:cubicBezTo>
                <a:cubicBezTo>
                  <a:pt x="2177206" y="31926"/>
                  <a:pt x="1790164" y="19880"/>
                  <a:pt x="1542593" y="18288"/>
                </a:cubicBezTo>
                <a:cubicBezTo>
                  <a:pt x="1295022" y="16696"/>
                  <a:pt x="1218012" y="39325"/>
                  <a:pt x="1074306" y="18288"/>
                </a:cubicBezTo>
                <a:cubicBezTo>
                  <a:pt x="930600" y="-2749"/>
                  <a:pt x="797266" y="24589"/>
                  <a:pt x="716204" y="18288"/>
                </a:cubicBezTo>
                <a:cubicBezTo>
                  <a:pt x="635142" y="11987"/>
                  <a:pt x="344503" y="4139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rgbClr val="FFEA0D"/>
          </a:solidFill>
          <a:ln w="38100" cap="rnd">
            <a:solidFill>
              <a:srgbClr val="FFEA0D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21042D-37F3-A7B9-D75C-81730E1C9A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latin typeface="Aptos Display"/>
              </a:rPr>
              <a:t>This is a forward-looking statement that speaks about where the firm is headed</a:t>
            </a:r>
          </a:p>
          <a:p>
            <a:r>
              <a:rPr lang="en-US">
                <a:latin typeface="Aptos Display"/>
              </a:rPr>
              <a:t>It is an inspirational statement</a:t>
            </a:r>
          </a:p>
          <a:p>
            <a:r>
              <a:rPr lang="en-US">
                <a:latin typeface="Aptos Display"/>
              </a:rPr>
              <a:t>It speaks of an ideal future that the firm is striving toward</a:t>
            </a:r>
          </a:p>
          <a:p>
            <a:r>
              <a:rPr lang="en-US">
                <a:latin typeface="Aptos Display"/>
              </a:rPr>
              <a:t>It answers the question “Where do we want to be?”</a:t>
            </a:r>
          </a:p>
          <a:p>
            <a:pPr marL="0" indent="0">
              <a:buNone/>
            </a:pPr>
            <a:endParaRPr lang="en-US">
              <a:latin typeface="Aptos Display"/>
            </a:endParaRPr>
          </a:p>
        </p:txBody>
      </p:sp>
      <p:pic>
        <p:nvPicPr>
          <p:cNvPr id="5" name="Picture 4" descr="Magnifying glass and question mark">
            <a:extLst>
              <a:ext uri="{FF2B5EF4-FFF2-40B4-BE49-F238E27FC236}">
                <a16:creationId xmlns:a16="http://schemas.microsoft.com/office/drawing/2014/main" id="{B4C70368-834F-90E7-2D5B-A194F37CABB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100" r="27785" b="2"/>
          <a:stretch/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692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D26A3C-E757-181F-E285-2244B60AE6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072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US" sz="4000" b="1" dirty="0">
                <a:latin typeface="Aptos Display"/>
              </a:rPr>
              <a:t>Vision statement</a:t>
            </a:r>
          </a:p>
        </p:txBody>
      </p:sp>
      <p:sp>
        <p:nvSpPr>
          <p:cNvPr id="18" name="Rectangle 6">
            <a:extLst>
              <a:ext uri="{FF2B5EF4-FFF2-40B4-BE49-F238E27FC236}">
                <a16:creationId xmlns:a16="http://schemas.microsoft.com/office/drawing/2014/main" id="{3CE8AF5E-D374-4CF1-90CC-35CF73B81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6072" y="1817073"/>
            <a:ext cx="11018520" cy="18288"/>
          </a:xfrm>
          <a:custGeom>
            <a:avLst/>
            <a:gdLst>
              <a:gd name="connsiteX0" fmla="*/ 0 w 11018520"/>
              <a:gd name="connsiteY0" fmla="*/ 0 h 18288"/>
              <a:gd name="connsiteX1" fmla="*/ 468287 w 11018520"/>
              <a:gd name="connsiteY1" fmla="*/ 0 h 18288"/>
              <a:gd name="connsiteX2" fmla="*/ 1156945 w 11018520"/>
              <a:gd name="connsiteY2" fmla="*/ 0 h 18288"/>
              <a:gd name="connsiteX3" fmla="*/ 1955787 w 11018520"/>
              <a:gd name="connsiteY3" fmla="*/ 0 h 18288"/>
              <a:gd name="connsiteX4" fmla="*/ 2313889 w 11018520"/>
              <a:gd name="connsiteY4" fmla="*/ 0 h 18288"/>
              <a:gd name="connsiteX5" fmla="*/ 2671991 w 11018520"/>
              <a:gd name="connsiteY5" fmla="*/ 0 h 18288"/>
              <a:gd name="connsiteX6" fmla="*/ 3581019 w 11018520"/>
              <a:gd name="connsiteY6" fmla="*/ 0 h 18288"/>
              <a:gd name="connsiteX7" fmla="*/ 4269677 w 11018520"/>
              <a:gd name="connsiteY7" fmla="*/ 0 h 18288"/>
              <a:gd name="connsiteX8" fmla="*/ 4627778 w 11018520"/>
              <a:gd name="connsiteY8" fmla="*/ 0 h 18288"/>
              <a:gd name="connsiteX9" fmla="*/ 5316436 w 11018520"/>
              <a:gd name="connsiteY9" fmla="*/ 0 h 18288"/>
              <a:gd name="connsiteX10" fmla="*/ 6225464 w 11018520"/>
              <a:gd name="connsiteY10" fmla="*/ 0 h 18288"/>
              <a:gd name="connsiteX11" fmla="*/ 6803936 w 11018520"/>
              <a:gd name="connsiteY11" fmla="*/ 0 h 18288"/>
              <a:gd name="connsiteX12" fmla="*/ 7382408 w 11018520"/>
              <a:gd name="connsiteY12" fmla="*/ 0 h 18288"/>
              <a:gd name="connsiteX13" fmla="*/ 8071066 w 11018520"/>
              <a:gd name="connsiteY13" fmla="*/ 0 h 18288"/>
              <a:gd name="connsiteX14" fmla="*/ 8869909 w 11018520"/>
              <a:gd name="connsiteY14" fmla="*/ 0 h 18288"/>
              <a:gd name="connsiteX15" fmla="*/ 9668751 w 11018520"/>
              <a:gd name="connsiteY15" fmla="*/ 0 h 18288"/>
              <a:gd name="connsiteX16" fmla="*/ 11018520 w 11018520"/>
              <a:gd name="connsiteY16" fmla="*/ 0 h 18288"/>
              <a:gd name="connsiteX17" fmla="*/ 11018520 w 11018520"/>
              <a:gd name="connsiteY17" fmla="*/ 18288 h 18288"/>
              <a:gd name="connsiteX18" fmla="*/ 10550233 w 11018520"/>
              <a:gd name="connsiteY18" fmla="*/ 18288 h 18288"/>
              <a:gd name="connsiteX19" fmla="*/ 9641205 w 11018520"/>
              <a:gd name="connsiteY19" fmla="*/ 18288 h 18288"/>
              <a:gd name="connsiteX20" fmla="*/ 8952548 w 11018520"/>
              <a:gd name="connsiteY20" fmla="*/ 18288 h 18288"/>
              <a:gd name="connsiteX21" fmla="*/ 8594446 w 11018520"/>
              <a:gd name="connsiteY21" fmla="*/ 18288 h 18288"/>
              <a:gd name="connsiteX22" fmla="*/ 7905788 w 11018520"/>
              <a:gd name="connsiteY22" fmla="*/ 18288 h 18288"/>
              <a:gd name="connsiteX23" fmla="*/ 7327316 w 11018520"/>
              <a:gd name="connsiteY23" fmla="*/ 18288 h 18288"/>
              <a:gd name="connsiteX24" fmla="*/ 6748844 w 11018520"/>
              <a:gd name="connsiteY24" fmla="*/ 18288 h 18288"/>
              <a:gd name="connsiteX25" fmla="*/ 6170371 w 11018520"/>
              <a:gd name="connsiteY25" fmla="*/ 18288 h 18288"/>
              <a:gd name="connsiteX26" fmla="*/ 5591899 w 11018520"/>
              <a:gd name="connsiteY26" fmla="*/ 18288 h 18288"/>
              <a:gd name="connsiteX27" fmla="*/ 4793056 w 11018520"/>
              <a:gd name="connsiteY27" fmla="*/ 18288 h 18288"/>
              <a:gd name="connsiteX28" fmla="*/ 4104399 w 11018520"/>
              <a:gd name="connsiteY28" fmla="*/ 18288 h 18288"/>
              <a:gd name="connsiteX29" fmla="*/ 3746297 w 11018520"/>
              <a:gd name="connsiteY29" fmla="*/ 18288 h 18288"/>
              <a:gd name="connsiteX30" fmla="*/ 3167825 w 11018520"/>
              <a:gd name="connsiteY30" fmla="*/ 18288 h 18288"/>
              <a:gd name="connsiteX31" fmla="*/ 2368982 w 11018520"/>
              <a:gd name="connsiteY31" fmla="*/ 18288 h 18288"/>
              <a:gd name="connsiteX32" fmla="*/ 1900695 w 11018520"/>
              <a:gd name="connsiteY32" fmla="*/ 18288 h 18288"/>
              <a:gd name="connsiteX33" fmla="*/ 991667 w 11018520"/>
              <a:gd name="connsiteY33" fmla="*/ 18288 h 18288"/>
              <a:gd name="connsiteX34" fmla="*/ 0 w 11018520"/>
              <a:gd name="connsiteY34" fmla="*/ 18288 h 18288"/>
              <a:gd name="connsiteX35" fmla="*/ 0 w 11018520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1018520" h="18288" fill="none" extrusionOk="0">
                <a:moveTo>
                  <a:pt x="0" y="0"/>
                </a:moveTo>
                <a:cubicBezTo>
                  <a:pt x="176840" y="19448"/>
                  <a:pt x="369510" y="1686"/>
                  <a:pt x="468287" y="0"/>
                </a:cubicBezTo>
                <a:cubicBezTo>
                  <a:pt x="567064" y="-1686"/>
                  <a:pt x="844925" y="28710"/>
                  <a:pt x="1156945" y="0"/>
                </a:cubicBezTo>
                <a:cubicBezTo>
                  <a:pt x="1468965" y="-28710"/>
                  <a:pt x="1755775" y="35306"/>
                  <a:pt x="1955787" y="0"/>
                </a:cubicBezTo>
                <a:cubicBezTo>
                  <a:pt x="2155799" y="-35306"/>
                  <a:pt x="2224532" y="-16632"/>
                  <a:pt x="2313889" y="0"/>
                </a:cubicBezTo>
                <a:cubicBezTo>
                  <a:pt x="2403246" y="16632"/>
                  <a:pt x="2494050" y="6083"/>
                  <a:pt x="2671991" y="0"/>
                </a:cubicBezTo>
                <a:cubicBezTo>
                  <a:pt x="2849932" y="-6083"/>
                  <a:pt x="3354152" y="34614"/>
                  <a:pt x="3581019" y="0"/>
                </a:cubicBezTo>
                <a:cubicBezTo>
                  <a:pt x="3807886" y="-34614"/>
                  <a:pt x="4022451" y="14254"/>
                  <a:pt x="4269677" y="0"/>
                </a:cubicBezTo>
                <a:cubicBezTo>
                  <a:pt x="4516903" y="-14254"/>
                  <a:pt x="4514495" y="-13291"/>
                  <a:pt x="4627778" y="0"/>
                </a:cubicBezTo>
                <a:cubicBezTo>
                  <a:pt x="4741061" y="13291"/>
                  <a:pt x="5120758" y="-22660"/>
                  <a:pt x="5316436" y="0"/>
                </a:cubicBezTo>
                <a:cubicBezTo>
                  <a:pt x="5512114" y="22660"/>
                  <a:pt x="5812155" y="-9513"/>
                  <a:pt x="6225464" y="0"/>
                </a:cubicBezTo>
                <a:cubicBezTo>
                  <a:pt x="6638773" y="9513"/>
                  <a:pt x="6545417" y="2479"/>
                  <a:pt x="6803936" y="0"/>
                </a:cubicBezTo>
                <a:cubicBezTo>
                  <a:pt x="7062455" y="-2479"/>
                  <a:pt x="7245098" y="-20209"/>
                  <a:pt x="7382408" y="0"/>
                </a:cubicBezTo>
                <a:cubicBezTo>
                  <a:pt x="7519718" y="20209"/>
                  <a:pt x="7801947" y="19736"/>
                  <a:pt x="8071066" y="0"/>
                </a:cubicBezTo>
                <a:cubicBezTo>
                  <a:pt x="8340185" y="-19736"/>
                  <a:pt x="8495312" y="-6666"/>
                  <a:pt x="8869909" y="0"/>
                </a:cubicBezTo>
                <a:cubicBezTo>
                  <a:pt x="9244506" y="6666"/>
                  <a:pt x="9501461" y="-13745"/>
                  <a:pt x="9668751" y="0"/>
                </a:cubicBezTo>
                <a:cubicBezTo>
                  <a:pt x="9836041" y="13745"/>
                  <a:pt x="10607605" y="14143"/>
                  <a:pt x="11018520" y="0"/>
                </a:cubicBezTo>
                <a:cubicBezTo>
                  <a:pt x="11019166" y="4451"/>
                  <a:pt x="11019010" y="9226"/>
                  <a:pt x="11018520" y="18288"/>
                </a:cubicBezTo>
                <a:cubicBezTo>
                  <a:pt x="10834966" y="15274"/>
                  <a:pt x="10754561" y="35250"/>
                  <a:pt x="10550233" y="18288"/>
                </a:cubicBezTo>
                <a:cubicBezTo>
                  <a:pt x="10345905" y="1326"/>
                  <a:pt x="9906342" y="45884"/>
                  <a:pt x="9641205" y="18288"/>
                </a:cubicBezTo>
                <a:cubicBezTo>
                  <a:pt x="9376068" y="-9308"/>
                  <a:pt x="9177188" y="43988"/>
                  <a:pt x="8952548" y="18288"/>
                </a:cubicBezTo>
                <a:cubicBezTo>
                  <a:pt x="8727908" y="-7412"/>
                  <a:pt x="8707007" y="3271"/>
                  <a:pt x="8594446" y="18288"/>
                </a:cubicBezTo>
                <a:cubicBezTo>
                  <a:pt x="8481885" y="33305"/>
                  <a:pt x="8175004" y="35109"/>
                  <a:pt x="7905788" y="18288"/>
                </a:cubicBezTo>
                <a:cubicBezTo>
                  <a:pt x="7636572" y="1467"/>
                  <a:pt x="7535638" y="7399"/>
                  <a:pt x="7327316" y="18288"/>
                </a:cubicBezTo>
                <a:cubicBezTo>
                  <a:pt x="7118994" y="29177"/>
                  <a:pt x="6978247" y="47205"/>
                  <a:pt x="6748844" y="18288"/>
                </a:cubicBezTo>
                <a:cubicBezTo>
                  <a:pt x="6519441" y="-10629"/>
                  <a:pt x="6459241" y="43308"/>
                  <a:pt x="6170371" y="18288"/>
                </a:cubicBezTo>
                <a:cubicBezTo>
                  <a:pt x="5881501" y="-6732"/>
                  <a:pt x="5736201" y="35971"/>
                  <a:pt x="5591899" y="18288"/>
                </a:cubicBezTo>
                <a:cubicBezTo>
                  <a:pt x="5447597" y="605"/>
                  <a:pt x="4990303" y="20409"/>
                  <a:pt x="4793056" y="18288"/>
                </a:cubicBezTo>
                <a:cubicBezTo>
                  <a:pt x="4595809" y="16167"/>
                  <a:pt x="4271723" y="2909"/>
                  <a:pt x="4104399" y="18288"/>
                </a:cubicBezTo>
                <a:cubicBezTo>
                  <a:pt x="3937075" y="33667"/>
                  <a:pt x="3923235" y="10730"/>
                  <a:pt x="3746297" y="18288"/>
                </a:cubicBezTo>
                <a:cubicBezTo>
                  <a:pt x="3569359" y="25846"/>
                  <a:pt x="3351081" y="24702"/>
                  <a:pt x="3167825" y="18288"/>
                </a:cubicBezTo>
                <a:cubicBezTo>
                  <a:pt x="2984569" y="11874"/>
                  <a:pt x="2708033" y="13293"/>
                  <a:pt x="2368982" y="18288"/>
                </a:cubicBezTo>
                <a:cubicBezTo>
                  <a:pt x="2029931" y="23283"/>
                  <a:pt x="2009060" y="37671"/>
                  <a:pt x="1900695" y="18288"/>
                </a:cubicBezTo>
                <a:cubicBezTo>
                  <a:pt x="1792330" y="-1095"/>
                  <a:pt x="1183178" y="9337"/>
                  <a:pt x="991667" y="18288"/>
                </a:cubicBezTo>
                <a:cubicBezTo>
                  <a:pt x="800156" y="27239"/>
                  <a:pt x="375690" y="34110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1018520" h="18288" stroke="0" extrusionOk="0">
                <a:moveTo>
                  <a:pt x="0" y="0"/>
                </a:moveTo>
                <a:cubicBezTo>
                  <a:pt x="266588" y="-23405"/>
                  <a:pt x="350503" y="-27031"/>
                  <a:pt x="578472" y="0"/>
                </a:cubicBezTo>
                <a:cubicBezTo>
                  <a:pt x="806441" y="27031"/>
                  <a:pt x="803976" y="13604"/>
                  <a:pt x="936574" y="0"/>
                </a:cubicBezTo>
                <a:cubicBezTo>
                  <a:pt x="1069172" y="-13604"/>
                  <a:pt x="1661335" y="-31902"/>
                  <a:pt x="1845602" y="0"/>
                </a:cubicBezTo>
                <a:cubicBezTo>
                  <a:pt x="2029869" y="31902"/>
                  <a:pt x="2273452" y="17005"/>
                  <a:pt x="2424074" y="0"/>
                </a:cubicBezTo>
                <a:cubicBezTo>
                  <a:pt x="2574696" y="-17005"/>
                  <a:pt x="2790864" y="-28133"/>
                  <a:pt x="3002547" y="0"/>
                </a:cubicBezTo>
                <a:cubicBezTo>
                  <a:pt x="3214230" y="28133"/>
                  <a:pt x="3605033" y="-14934"/>
                  <a:pt x="3911575" y="0"/>
                </a:cubicBezTo>
                <a:cubicBezTo>
                  <a:pt x="4218117" y="14934"/>
                  <a:pt x="4198004" y="3604"/>
                  <a:pt x="4379862" y="0"/>
                </a:cubicBezTo>
                <a:cubicBezTo>
                  <a:pt x="4561720" y="-3604"/>
                  <a:pt x="4941151" y="-37368"/>
                  <a:pt x="5288890" y="0"/>
                </a:cubicBezTo>
                <a:cubicBezTo>
                  <a:pt x="5636629" y="37368"/>
                  <a:pt x="6011513" y="-33898"/>
                  <a:pt x="6197918" y="0"/>
                </a:cubicBezTo>
                <a:cubicBezTo>
                  <a:pt x="6384323" y="33898"/>
                  <a:pt x="6555799" y="11241"/>
                  <a:pt x="6886575" y="0"/>
                </a:cubicBezTo>
                <a:cubicBezTo>
                  <a:pt x="7217351" y="-11241"/>
                  <a:pt x="7604472" y="-44614"/>
                  <a:pt x="7795603" y="0"/>
                </a:cubicBezTo>
                <a:cubicBezTo>
                  <a:pt x="7986734" y="44614"/>
                  <a:pt x="8098870" y="-11086"/>
                  <a:pt x="8374075" y="0"/>
                </a:cubicBezTo>
                <a:cubicBezTo>
                  <a:pt x="8649280" y="11086"/>
                  <a:pt x="8701749" y="-25020"/>
                  <a:pt x="8952548" y="0"/>
                </a:cubicBezTo>
                <a:cubicBezTo>
                  <a:pt x="9203347" y="25020"/>
                  <a:pt x="9519297" y="4274"/>
                  <a:pt x="9751390" y="0"/>
                </a:cubicBezTo>
                <a:cubicBezTo>
                  <a:pt x="9983483" y="-4274"/>
                  <a:pt x="10169881" y="16480"/>
                  <a:pt x="10329863" y="0"/>
                </a:cubicBezTo>
                <a:cubicBezTo>
                  <a:pt x="10489845" y="-16480"/>
                  <a:pt x="10750941" y="-9727"/>
                  <a:pt x="11018520" y="0"/>
                </a:cubicBezTo>
                <a:cubicBezTo>
                  <a:pt x="11018113" y="8690"/>
                  <a:pt x="11018366" y="14141"/>
                  <a:pt x="11018520" y="18288"/>
                </a:cubicBezTo>
                <a:cubicBezTo>
                  <a:pt x="10841176" y="-3597"/>
                  <a:pt x="10399304" y="41504"/>
                  <a:pt x="10219677" y="18288"/>
                </a:cubicBezTo>
                <a:cubicBezTo>
                  <a:pt x="10040050" y="-4928"/>
                  <a:pt x="10030762" y="16144"/>
                  <a:pt x="9861575" y="18288"/>
                </a:cubicBezTo>
                <a:cubicBezTo>
                  <a:pt x="9692388" y="20432"/>
                  <a:pt x="9529439" y="40380"/>
                  <a:pt x="9393288" y="18288"/>
                </a:cubicBezTo>
                <a:cubicBezTo>
                  <a:pt x="9257137" y="-3804"/>
                  <a:pt x="8825003" y="25592"/>
                  <a:pt x="8484260" y="18288"/>
                </a:cubicBezTo>
                <a:cubicBezTo>
                  <a:pt x="8143517" y="10984"/>
                  <a:pt x="8082894" y="45968"/>
                  <a:pt x="7795603" y="18288"/>
                </a:cubicBezTo>
                <a:cubicBezTo>
                  <a:pt x="7508312" y="-9392"/>
                  <a:pt x="7466074" y="19486"/>
                  <a:pt x="7327316" y="18288"/>
                </a:cubicBezTo>
                <a:cubicBezTo>
                  <a:pt x="7188558" y="17090"/>
                  <a:pt x="6869645" y="4657"/>
                  <a:pt x="6638658" y="18288"/>
                </a:cubicBezTo>
                <a:cubicBezTo>
                  <a:pt x="6407671" y="31919"/>
                  <a:pt x="6359238" y="35967"/>
                  <a:pt x="6280556" y="18288"/>
                </a:cubicBezTo>
                <a:cubicBezTo>
                  <a:pt x="6201874" y="609"/>
                  <a:pt x="6041216" y="22404"/>
                  <a:pt x="5922455" y="18288"/>
                </a:cubicBezTo>
                <a:cubicBezTo>
                  <a:pt x="5803694" y="14172"/>
                  <a:pt x="5555521" y="48848"/>
                  <a:pt x="5233797" y="18288"/>
                </a:cubicBezTo>
                <a:cubicBezTo>
                  <a:pt x="4912073" y="-12272"/>
                  <a:pt x="4986440" y="-2740"/>
                  <a:pt x="4765510" y="18288"/>
                </a:cubicBezTo>
                <a:cubicBezTo>
                  <a:pt x="4544580" y="39316"/>
                  <a:pt x="4177715" y="18248"/>
                  <a:pt x="3966667" y="18288"/>
                </a:cubicBezTo>
                <a:cubicBezTo>
                  <a:pt x="3755619" y="18328"/>
                  <a:pt x="3664519" y="22387"/>
                  <a:pt x="3498380" y="18288"/>
                </a:cubicBezTo>
                <a:cubicBezTo>
                  <a:pt x="3332241" y="14189"/>
                  <a:pt x="3065858" y="-7524"/>
                  <a:pt x="2699537" y="18288"/>
                </a:cubicBezTo>
                <a:cubicBezTo>
                  <a:pt x="2333216" y="44100"/>
                  <a:pt x="2505666" y="4650"/>
                  <a:pt x="2341436" y="18288"/>
                </a:cubicBezTo>
                <a:cubicBezTo>
                  <a:pt x="2177206" y="31926"/>
                  <a:pt x="1790164" y="19880"/>
                  <a:pt x="1542593" y="18288"/>
                </a:cubicBezTo>
                <a:cubicBezTo>
                  <a:pt x="1295022" y="16696"/>
                  <a:pt x="1218012" y="39325"/>
                  <a:pt x="1074306" y="18288"/>
                </a:cubicBezTo>
                <a:cubicBezTo>
                  <a:pt x="930600" y="-2749"/>
                  <a:pt x="797266" y="24589"/>
                  <a:pt x="716204" y="18288"/>
                </a:cubicBezTo>
                <a:cubicBezTo>
                  <a:pt x="635142" y="11987"/>
                  <a:pt x="344503" y="4139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rgbClr val="FE9DBE"/>
          </a:solidFill>
          <a:ln w="38100" cap="rnd">
            <a:solidFill>
              <a:srgbClr val="FE9DBE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1E8125-E0BB-2E20-5E77-575A0710C8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2600">
                <a:latin typeface="Aptos Display"/>
              </a:rPr>
              <a:t>A good vision statement should be able to paint a clear picture of what success looks like</a:t>
            </a:r>
          </a:p>
          <a:p>
            <a:pPr>
              <a:lnSpc>
                <a:spcPct val="100000"/>
              </a:lnSpc>
            </a:pPr>
            <a:r>
              <a:rPr lang="en-US" sz="2600">
                <a:latin typeface="Aptos Display"/>
              </a:rPr>
              <a:t>The vision statement should be short, preferably one sentence, and as many managers as possible should have input into developing the statement</a:t>
            </a:r>
          </a:p>
          <a:p>
            <a:pPr>
              <a:lnSpc>
                <a:spcPct val="100000"/>
              </a:lnSpc>
            </a:pPr>
            <a:r>
              <a:rPr lang="en-US" sz="2600">
                <a:latin typeface="Aptos Display"/>
              </a:rPr>
              <a:t>Is a simple statement of where a firm is going and what the firm’s leaders want it to be in the future.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600">
              <a:latin typeface="Aptos Display"/>
            </a:endParaRPr>
          </a:p>
        </p:txBody>
      </p:sp>
      <p:pic>
        <p:nvPicPr>
          <p:cNvPr id="5" name="Picture 4" descr="Colorful sticky notes">
            <a:extLst>
              <a:ext uri="{FF2B5EF4-FFF2-40B4-BE49-F238E27FC236}">
                <a16:creationId xmlns:a16="http://schemas.microsoft.com/office/drawing/2014/main" id="{FB411D23-EF98-A50F-032E-F3870C07ADA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9049" r="6735" b="2"/>
          <a:stretch/>
        </p:blipFill>
        <p:spPr>
          <a:xfrm>
            <a:off x="7856473" y="234179"/>
            <a:ext cx="4341436" cy="409651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056FAD9-4CDE-846D-546F-3C073C008BBD}"/>
              </a:ext>
            </a:extLst>
          </p:cNvPr>
          <p:cNvSpPr txBox="1"/>
          <p:nvPr/>
        </p:nvSpPr>
        <p:spPr>
          <a:xfrm>
            <a:off x="8090256" y="3535628"/>
            <a:ext cx="3813537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dirty="0"/>
              <a:t>Image source: Microsoft 365 stock</a:t>
            </a:r>
          </a:p>
        </p:txBody>
      </p:sp>
    </p:spTree>
    <p:extLst>
      <p:ext uri="{BB962C8B-B14F-4D97-AF65-F5344CB8AC3E}">
        <p14:creationId xmlns:p14="http://schemas.microsoft.com/office/powerpoint/2010/main" val="36991371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2751A5-C09F-99A1-E581-B6589D0781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 fontScale="90000"/>
          </a:bodyPr>
          <a:lstStyle/>
          <a:p>
            <a:r>
              <a:rPr lang="en-US" sz="5600" dirty="0">
                <a:latin typeface="Aptos Display"/>
              </a:rPr>
              <a:t>Vision statement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3CE8AF5E-D374-4CF1-90CC-35CF73B81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936" y="2386584"/>
            <a:ext cx="4114800" cy="18288"/>
          </a:xfrm>
          <a:custGeom>
            <a:avLst/>
            <a:gdLst>
              <a:gd name="connsiteX0" fmla="*/ 0 w 4114800"/>
              <a:gd name="connsiteY0" fmla="*/ 0 h 18288"/>
              <a:gd name="connsiteX1" fmla="*/ 768096 w 4114800"/>
              <a:gd name="connsiteY1" fmla="*/ 0 h 18288"/>
              <a:gd name="connsiteX2" fmla="*/ 1495044 w 4114800"/>
              <a:gd name="connsiteY2" fmla="*/ 0 h 18288"/>
              <a:gd name="connsiteX3" fmla="*/ 2221992 w 4114800"/>
              <a:gd name="connsiteY3" fmla="*/ 0 h 18288"/>
              <a:gd name="connsiteX4" fmla="*/ 2784348 w 4114800"/>
              <a:gd name="connsiteY4" fmla="*/ 0 h 18288"/>
              <a:gd name="connsiteX5" fmla="*/ 3387852 w 4114800"/>
              <a:gd name="connsiteY5" fmla="*/ 0 h 18288"/>
              <a:gd name="connsiteX6" fmla="*/ 4114800 w 4114800"/>
              <a:gd name="connsiteY6" fmla="*/ 0 h 18288"/>
              <a:gd name="connsiteX7" fmla="*/ 4114800 w 4114800"/>
              <a:gd name="connsiteY7" fmla="*/ 18288 h 18288"/>
              <a:gd name="connsiteX8" fmla="*/ 3429000 w 4114800"/>
              <a:gd name="connsiteY8" fmla="*/ 18288 h 18288"/>
              <a:gd name="connsiteX9" fmla="*/ 2866644 w 4114800"/>
              <a:gd name="connsiteY9" fmla="*/ 18288 h 18288"/>
              <a:gd name="connsiteX10" fmla="*/ 2304288 w 4114800"/>
              <a:gd name="connsiteY10" fmla="*/ 18288 h 18288"/>
              <a:gd name="connsiteX11" fmla="*/ 1577340 w 4114800"/>
              <a:gd name="connsiteY11" fmla="*/ 18288 h 18288"/>
              <a:gd name="connsiteX12" fmla="*/ 973836 w 4114800"/>
              <a:gd name="connsiteY12" fmla="*/ 18288 h 18288"/>
              <a:gd name="connsiteX13" fmla="*/ 0 w 4114800"/>
              <a:gd name="connsiteY13" fmla="*/ 18288 h 18288"/>
              <a:gd name="connsiteX14" fmla="*/ 0 w 4114800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14800" h="18288" fill="none" extrusionOk="0">
                <a:moveTo>
                  <a:pt x="0" y="0"/>
                </a:moveTo>
                <a:cubicBezTo>
                  <a:pt x="338280" y="-26110"/>
                  <a:pt x="483942" y="6555"/>
                  <a:pt x="768096" y="0"/>
                </a:cubicBezTo>
                <a:cubicBezTo>
                  <a:pt x="1052250" y="-6555"/>
                  <a:pt x="1331484" y="24616"/>
                  <a:pt x="1495044" y="0"/>
                </a:cubicBezTo>
                <a:cubicBezTo>
                  <a:pt x="1658604" y="-24616"/>
                  <a:pt x="2056661" y="-33562"/>
                  <a:pt x="2221992" y="0"/>
                </a:cubicBezTo>
                <a:cubicBezTo>
                  <a:pt x="2387323" y="33562"/>
                  <a:pt x="2629463" y="-20094"/>
                  <a:pt x="2784348" y="0"/>
                </a:cubicBezTo>
                <a:cubicBezTo>
                  <a:pt x="2939233" y="20094"/>
                  <a:pt x="3151981" y="1524"/>
                  <a:pt x="3387852" y="0"/>
                </a:cubicBezTo>
                <a:cubicBezTo>
                  <a:pt x="3623723" y="-1524"/>
                  <a:pt x="3882724" y="26165"/>
                  <a:pt x="4114800" y="0"/>
                </a:cubicBezTo>
                <a:cubicBezTo>
                  <a:pt x="4114300" y="8855"/>
                  <a:pt x="4114909" y="14521"/>
                  <a:pt x="4114800" y="18288"/>
                </a:cubicBezTo>
                <a:cubicBezTo>
                  <a:pt x="3910038" y="37744"/>
                  <a:pt x="3683432" y="-3969"/>
                  <a:pt x="3429000" y="18288"/>
                </a:cubicBezTo>
                <a:cubicBezTo>
                  <a:pt x="3174568" y="40545"/>
                  <a:pt x="3085815" y="44166"/>
                  <a:pt x="2866644" y="18288"/>
                </a:cubicBezTo>
                <a:cubicBezTo>
                  <a:pt x="2647473" y="-7590"/>
                  <a:pt x="2580474" y="31338"/>
                  <a:pt x="2304288" y="18288"/>
                </a:cubicBezTo>
                <a:cubicBezTo>
                  <a:pt x="2028102" y="5238"/>
                  <a:pt x="1863008" y="-2001"/>
                  <a:pt x="1577340" y="18288"/>
                </a:cubicBezTo>
                <a:cubicBezTo>
                  <a:pt x="1291672" y="38577"/>
                  <a:pt x="1243931" y="9893"/>
                  <a:pt x="973836" y="18288"/>
                </a:cubicBezTo>
                <a:cubicBezTo>
                  <a:pt x="703741" y="26683"/>
                  <a:pt x="317656" y="-5910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114800" h="18288" stroke="0" extrusionOk="0">
                <a:moveTo>
                  <a:pt x="0" y="0"/>
                </a:moveTo>
                <a:cubicBezTo>
                  <a:pt x="276109" y="5266"/>
                  <a:pt x="325589" y="-19584"/>
                  <a:pt x="644652" y="0"/>
                </a:cubicBezTo>
                <a:cubicBezTo>
                  <a:pt x="963715" y="19584"/>
                  <a:pt x="1064991" y="6066"/>
                  <a:pt x="1207008" y="0"/>
                </a:cubicBezTo>
                <a:cubicBezTo>
                  <a:pt x="1349025" y="-6066"/>
                  <a:pt x="1791724" y="14506"/>
                  <a:pt x="1975104" y="0"/>
                </a:cubicBezTo>
                <a:cubicBezTo>
                  <a:pt x="2158484" y="-14506"/>
                  <a:pt x="2397469" y="20822"/>
                  <a:pt x="2619756" y="0"/>
                </a:cubicBezTo>
                <a:cubicBezTo>
                  <a:pt x="2842043" y="-20822"/>
                  <a:pt x="2992157" y="20388"/>
                  <a:pt x="3264408" y="0"/>
                </a:cubicBezTo>
                <a:cubicBezTo>
                  <a:pt x="3536659" y="-20388"/>
                  <a:pt x="3855620" y="38211"/>
                  <a:pt x="4114800" y="0"/>
                </a:cubicBezTo>
                <a:cubicBezTo>
                  <a:pt x="4113902" y="7180"/>
                  <a:pt x="4114969" y="13790"/>
                  <a:pt x="4114800" y="18288"/>
                </a:cubicBezTo>
                <a:cubicBezTo>
                  <a:pt x="3968901" y="8593"/>
                  <a:pt x="3623428" y="17559"/>
                  <a:pt x="3429000" y="18288"/>
                </a:cubicBezTo>
                <a:cubicBezTo>
                  <a:pt x="3234572" y="19017"/>
                  <a:pt x="3085079" y="41804"/>
                  <a:pt x="2866644" y="18288"/>
                </a:cubicBezTo>
                <a:cubicBezTo>
                  <a:pt x="2648209" y="-5228"/>
                  <a:pt x="2451737" y="24580"/>
                  <a:pt x="2180844" y="18288"/>
                </a:cubicBezTo>
                <a:cubicBezTo>
                  <a:pt x="1909951" y="11996"/>
                  <a:pt x="1681589" y="12244"/>
                  <a:pt x="1495044" y="18288"/>
                </a:cubicBezTo>
                <a:cubicBezTo>
                  <a:pt x="1308499" y="24332"/>
                  <a:pt x="1136614" y="21789"/>
                  <a:pt x="850392" y="18288"/>
                </a:cubicBezTo>
                <a:cubicBezTo>
                  <a:pt x="564170" y="14787"/>
                  <a:pt x="210636" y="54701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758797-9AF9-8EE7-3138-F36E6307F1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5813362" cy="350912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latin typeface="Aptos Display"/>
              </a:rPr>
              <a:t>Can be very simple and brief-a couple of words</a:t>
            </a:r>
            <a:endParaRPr lang="en-US" dirty="0">
              <a:latin typeface="Aptos Display"/>
            </a:endParaRPr>
          </a:p>
          <a:p>
            <a:r>
              <a:rPr lang="en-US" dirty="0">
                <a:latin typeface="Aptos Display"/>
              </a:rPr>
              <a:t>A clear vision becomes foundation for developing a comprehensive mission statement</a:t>
            </a:r>
          </a:p>
          <a:p>
            <a:pPr marL="0" indent="0">
              <a:buNone/>
            </a:pPr>
            <a:endParaRPr lang="en-US" dirty="0">
              <a:latin typeface="Aptos Display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5755403" y="1971579"/>
              <a:ext cx="360" cy="21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37403" y="1956150"/>
                <a:ext cx="36000" cy="32709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Graphic 6" descr="Eye">
            <a:extLst>
              <a:ext uri="{FF2B5EF4-FFF2-40B4-BE49-F238E27FC236}">
                <a16:creationId xmlns:a16="http://schemas.microsoft.com/office/drawing/2014/main" id="{B010D63B-28B6-2B9D-B3C7-2A15FB4B99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951455" y="-230382"/>
            <a:ext cx="4645307" cy="4684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986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228750-C575-21F8-10ED-C050B9B37C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800" dirty="0">
                <a:latin typeface="Aptos Display"/>
              </a:rPr>
              <a:t>Purpose of a vision statement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3CE8AF5E-D374-4CF1-90CC-35CF73B81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936" y="2386584"/>
            <a:ext cx="4114800" cy="18288"/>
          </a:xfrm>
          <a:custGeom>
            <a:avLst/>
            <a:gdLst>
              <a:gd name="connsiteX0" fmla="*/ 0 w 4114800"/>
              <a:gd name="connsiteY0" fmla="*/ 0 h 18288"/>
              <a:gd name="connsiteX1" fmla="*/ 768096 w 4114800"/>
              <a:gd name="connsiteY1" fmla="*/ 0 h 18288"/>
              <a:gd name="connsiteX2" fmla="*/ 1495044 w 4114800"/>
              <a:gd name="connsiteY2" fmla="*/ 0 h 18288"/>
              <a:gd name="connsiteX3" fmla="*/ 2221992 w 4114800"/>
              <a:gd name="connsiteY3" fmla="*/ 0 h 18288"/>
              <a:gd name="connsiteX4" fmla="*/ 2784348 w 4114800"/>
              <a:gd name="connsiteY4" fmla="*/ 0 h 18288"/>
              <a:gd name="connsiteX5" fmla="*/ 3387852 w 4114800"/>
              <a:gd name="connsiteY5" fmla="*/ 0 h 18288"/>
              <a:gd name="connsiteX6" fmla="*/ 4114800 w 4114800"/>
              <a:gd name="connsiteY6" fmla="*/ 0 h 18288"/>
              <a:gd name="connsiteX7" fmla="*/ 4114800 w 4114800"/>
              <a:gd name="connsiteY7" fmla="*/ 18288 h 18288"/>
              <a:gd name="connsiteX8" fmla="*/ 3429000 w 4114800"/>
              <a:gd name="connsiteY8" fmla="*/ 18288 h 18288"/>
              <a:gd name="connsiteX9" fmla="*/ 2866644 w 4114800"/>
              <a:gd name="connsiteY9" fmla="*/ 18288 h 18288"/>
              <a:gd name="connsiteX10" fmla="*/ 2304288 w 4114800"/>
              <a:gd name="connsiteY10" fmla="*/ 18288 h 18288"/>
              <a:gd name="connsiteX11" fmla="*/ 1577340 w 4114800"/>
              <a:gd name="connsiteY11" fmla="*/ 18288 h 18288"/>
              <a:gd name="connsiteX12" fmla="*/ 973836 w 4114800"/>
              <a:gd name="connsiteY12" fmla="*/ 18288 h 18288"/>
              <a:gd name="connsiteX13" fmla="*/ 0 w 4114800"/>
              <a:gd name="connsiteY13" fmla="*/ 18288 h 18288"/>
              <a:gd name="connsiteX14" fmla="*/ 0 w 4114800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14800" h="18288" fill="none" extrusionOk="0">
                <a:moveTo>
                  <a:pt x="0" y="0"/>
                </a:moveTo>
                <a:cubicBezTo>
                  <a:pt x="338280" y="-26110"/>
                  <a:pt x="483942" y="6555"/>
                  <a:pt x="768096" y="0"/>
                </a:cubicBezTo>
                <a:cubicBezTo>
                  <a:pt x="1052250" y="-6555"/>
                  <a:pt x="1331484" y="24616"/>
                  <a:pt x="1495044" y="0"/>
                </a:cubicBezTo>
                <a:cubicBezTo>
                  <a:pt x="1658604" y="-24616"/>
                  <a:pt x="2056661" y="-33562"/>
                  <a:pt x="2221992" y="0"/>
                </a:cubicBezTo>
                <a:cubicBezTo>
                  <a:pt x="2387323" y="33562"/>
                  <a:pt x="2629463" y="-20094"/>
                  <a:pt x="2784348" y="0"/>
                </a:cubicBezTo>
                <a:cubicBezTo>
                  <a:pt x="2939233" y="20094"/>
                  <a:pt x="3151981" y="1524"/>
                  <a:pt x="3387852" y="0"/>
                </a:cubicBezTo>
                <a:cubicBezTo>
                  <a:pt x="3623723" y="-1524"/>
                  <a:pt x="3882724" y="26165"/>
                  <a:pt x="4114800" y="0"/>
                </a:cubicBezTo>
                <a:cubicBezTo>
                  <a:pt x="4114300" y="8855"/>
                  <a:pt x="4114909" y="14521"/>
                  <a:pt x="4114800" y="18288"/>
                </a:cubicBezTo>
                <a:cubicBezTo>
                  <a:pt x="3910038" y="37744"/>
                  <a:pt x="3683432" y="-3969"/>
                  <a:pt x="3429000" y="18288"/>
                </a:cubicBezTo>
                <a:cubicBezTo>
                  <a:pt x="3174568" y="40545"/>
                  <a:pt x="3085815" y="44166"/>
                  <a:pt x="2866644" y="18288"/>
                </a:cubicBezTo>
                <a:cubicBezTo>
                  <a:pt x="2647473" y="-7590"/>
                  <a:pt x="2580474" y="31338"/>
                  <a:pt x="2304288" y="18288"/>
                </a:cubicBezTo>
                <a:cubicBezTo>
                  <a:pt x="2028102" y="5238"/>
                  <a:pt x="1863008" y="-2001"/>
                  <a:pt x="1577340" y="18288"/>
                </a:cubicBezTo>
                <a:cubicBezTo>
                  <a:pt x="1291672" y="38577"/>
                  <a:pt x="1243931" y="9893"/>
                  <a:pt x="973836" y="18288"/>
                </a:cubicBezTo>
                <a:cubicBezTo>
                  <a:pt x="703741" y="26683"/>
                  <a:pt x="317656" y="-5910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114800" h="18288" stroke="0" extrusionOk="0">
                <a:moveTo>
                  <a:pt x="0" y="0"/>
                </a:moveTo>
                <a:cubicBezTo>
                  <a:pt x="276109" y="5266"/>
                  <a:pt x="325589" y="-19584"/>
                  <a:pt x="644652" y="0"/>
                </a:cubicBezTo>
                <a:cubicBezTo>
                  <a:pt x="963715" y="19584"/>
                  <a:pt x="1064991" y="6066"/>
                  <a:pt x="1207008" y="0"/>
                </a:cubicBezTo>
                <a:cubicBezTo>
                  <a:pt x="1349025" y="-6066"/>
                  <a:pt x="1791724" y="14506"/>
                  <a:pt x="1975104" y="0"/>
                </a:cubicBezTo>
                <a:cubicBezTo>
                  <a:pt x="2158484" y="-14506"/>
                  <a:pt x="2397469" y="20822"/>
                  <a:pt x="2619756" y="0"/>
                </a:cubicBezTo>
                <a:cubicBezTo>
                  <a:pt x="2842043" y="-20822"/>
                  <a:pt x="2992157" y="20388"/>
                  <a:pt x="3264408" y="0"/>
                </a:cubicBezTo>
                <a:cubicBezTo>
                  <a:pt x="3536659" y="-20388"/>
                  <a:pt x="3855620" y="38211"/>
                  <a:pt x="4114800" y="0"/>
                </a:cubicBezTo>
                <a:cubicBezTo>
                  <a:pt x="4113902" y="7180"/>
                  <a:pt x="4114969" y="13790"/>
                  <a:pt x="4114800" y="18288"/>
                </a:cubicBezTo>
                <a:cubicBezTo>
                  <a:pt x="3968901" y="8593"/>
                  <a:pt x="3623428" y="17559"/>
                  <a:pt x="3429000" y="18288"/>
                </a:cubicBezTo>
                <a:cubicBezTo>
                  <a:pt x="3234572" y="19017"/>
                  <a:pt x="3085079" y="41804"/>
                  <a:pt x="2866644" y="18288"/>
                </a:cubicBezTo>
                <a:cubicBezTo>
                  <a:pt x="2648209" y="-5228"/>
                  <a:pt x="2451737" y="24580"/>
                  <a:pt x="2180844" y="18288"/>
                </a:cubicBezTo>
                <a:cubicBezTo>
                  <a:pt x="1909951" y="11996"/>
                  <a:pt x="1681589" y="12244"/>
                  <a:pt x="1495044" y="18288"/>
                </a:cubicBezTo>
                <a:cubicBezTo>
                  <a:pt x="1308499" y="24332"/>
                  <a:pt x="1136614" y="21789"/>
                  <a:pt x="850392" y="18288"/>
                </a:cubicBezTo>
                <a:cubicBezTo>
                  <a:pt x="564170" y="14787"/>
                  <a:pt x="210636" y="54701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1A5808-4970-E70F-3430-0C68952006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6820752" cy="354787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2400" dirty="0">
                <a:latin typeface="Aptos Display"/>
              </a:rPr>
              <a:t>Inspire and motivate employees and other stakeholders to work toward a shared goal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latin typeface="Aptos Display"/>
              </a:rPr>
              <a:t>Guide decision-making in the firm when the firm is faced with strategic choices 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latin typeface="Aptos Display"/>
              </a:rPr>
              <a:t>Galvanize units around common purpose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latin typeface="Aptos Display"/>
              </a:rPr>
              <a:t>To some extent the statement differentiates your firm from the others especially when it speaks of the firm ambition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dirty="0">
              <a:latin typeface="Aptos Display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5755403" y="1971579"/>
              <a:ext cx="360" cy="21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37403" y="1956150"/>
                <a:ext cx="36000" cy="32709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Graphic 6" descr="Business Growth">
            <a:extLst>
              <a:ext uri="{FF2B5EF4-FFF2-40B4-BE49-F238E27FC236}">
                <a16:creationId xmlns:a16="http://schemas.microsoft.com/office/drawing/2014/main" id="{F4F458EC-5925-38CE-F315-57B74B73A5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113827" y="660771"/>
            <a:ext cx="3444189" cy="3482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8695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43DAA0EF-336D-4CDC-A9A2-8460363E27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D079A19-B31E-4129-A464-7547FF05A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90556" cy="6858000"/>
          </a:xfrm>
          <a:custGeom>
            <a:avLst/>
            <a:gdLst>
              <a:gd name="connsiteX0" fmla="*/ 0 w 4090556"/>
              <a:gd name="connsiteY0" fmla="*/ 0 h 6858000"/>
              <a:gd name="connsiteX1" fmla="*/ 4077555 w 4090556"/>
              <a:gd name="connsiteY1" fmla="*/ 0 h 6858000"/>
              <a:gd name="connsiteX2" fmla="*/ 4077574 w 4090556"/>
              <a:gd name="connsiteY2" fmla="*/ 720 h 6858000"/>
              <a:gd name="connsiteX3" fmla="*/ 4075790 w 4090556"/>
              <a:gd name="connsiteY3" fmla="*/ 575485 h 6858000"/>
              <a:gd name="connsiteX4" fmla="*/ 4076555 w 4090556"/>
              <a:gd name="connsiteY4" fmla="*/ 932245 h 6858000"/>
              <a:gd name="connsiteX5" fmla="*/ 4076555 w 4090556"/>
              <a:gd name="connsiteY5" fmla="*/ 1286711 h 6858000"/>
              <a:gd name="connsiteX6" fmla="*/ 4082288 w 4090556"/>
              <a:gd name="connsiteY6" fmla="*/ 1595180 h 6858000"/>
              <a:gd name="connsiteX7" fmla="*/ 4078211 w 4090556"/>
              <a:gd name="connsiteY7" fmla="*/ 2133123 h 6858000"/>
              <a:gd name="connsiteX8" fmla="*/ 4071968 w 4090556"/>
              <a:gd name="connsiteY8" fmla="*/ 2946025 h 6858000"/>
              <a:gd name="connsiteX9" fmla="*/ 4068401 w 4090556"/>
              <a:gd name="connsiteY9" fmla="*/ 3502061 h 6858000"/>
              <a:gd name="connsiteX10" fmla="*/ 4087513 w 4090556"/>
              <a:gd name="connsiteY10" fmla="*/ 4076061 h 6858000"/>
              <a:gd name="connsiteX11" fmla="*/ 4076938 w 4090556"/>
              <a:gd name="connsiteY11" fmla="*/ 4442632 h 6858000"/>
              <a:gd name="connsiteX12" fmla="*/ 4071459 w 4090556"/>
              <a:gd name="connsiteY12" fmla="*/ 4827550 h 6858000"/>
              <a:gd name="connsiteX13" fmla="*/ 4071459 w 4090556"/>
              <a:gd name="connsiteY13" fmla="*/ 5019945 h 6858000"/>
              <a:gd name="connsiteX14" fmla="*/ 4084200 w 4090556"/>
              <a:gd name="connsiteY14" fmla="*/ 5490104 h 6858000"/>
              <a:gd name="connsiteX15" fmla="*/ 4077446 w 4090556"/>
              <a:gd name="connsiteY15" fmla="*/ 5844569 h 6858000"/>
              <a:gd name="connsiteX16" fmla="*/ 4082544 w 4090556"/>
              <a:gd name="connsiteY16" fmla="*/ 6260195 h 6858000"/>
              <a:gd name="connsiteX17" fmla="*/ 4086110 w 4090556"/>
              <a:gd name="connsiteY17" fmla="*/ 6706145 h 6858000"/>
              <a:gd name="connsiteX18" fmla="*/ 4086135 w 4090556"/>
              <a:gd name="connsiteY18" fmla="*/ 6794562 h 6858000"/>
              <a:gd name="connsiteX19" fmla="*/ 4080334 w 4090556"/>
              <a:gd name="connsiteY19" fmla="*/ 6858000 h 6858000"/>
              <a:gd name="connsiteX20" fmla="*/ 0 w 4090556"/>
              <a:gd name="connsiteY2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090556" h="6858000">
                <a:moveTo>
                  <a:pt x="0" y="0"/>
                </a:moveTo>
                <a:lnTo>
                  <a:pt x="4077555" y="0"/>
                </a:lnTo>
                <a:lnTo>
                  <a:pt x="4077574" y="720"/>
                </a:lnTo>
                <a:cubicBezTo>
                  <a:pt x="4079358" y="192351"/>
                  <a:pt x="4064960" y="384364"/>
                  <a:pt x="4075790" y="575485"/>
                </a:cubicBezTo>
                <a:cubicBezTo>
                  <a:pt x="4082544" y="694108"/>
                  <a:pt x="4081269" y="814132"/>
                  <a:pt x="4076555" y="932245"/>
                </a:cubicBezTo>
                <a:cubicBezTo>
                  <a:pt x="4071840" y="1050357"/>
                  <a:pt x="4065470" y="1168597"/>
                  <a:pt x="4076555" y="1286711"/>
                </a:cubicBezTo>
                <a:cubicBezTo>
                  <a:pt x="4084710" y="1389317"/>
                  <a:pt x="4086621" y="1492332"/>
                  <a:pt x="4082288" y="1595180"/>
                </a:cubicBezTo>
                <a:cubicBezTo>
                  <a:pt x="4077319" y="1774452"/>
                  <a:pt x="4067637" y="1953851"/>
                  <a:pt x="4078211" y="2133123"/>
                </a:cubicBezTo>
                <a:cubicBezTo>
                  <a:pt x="4094393" y="2404260"/>
                  <a:pt x="4084710" y="2675143"/>
                  <a:pt x="4071968" y="2946025"/>
                </a:cubicBezTo>
                <a:cubicBezTo>
                  <a:pt x="4063049" y="3131413"/>
                  <a:pt x="4055659" y="3316673"/>
                  <a:pt x="4068401" y="3502061"/>
                </a:cubicBezTo>
                <a:cubicBezTo>
                  <a:pt x="4081396" y="3693182"/>
                  <a:pt x="4097323" y="3884176"/>
                  <a:pt x="4087513" y="4076061"/>
                </a:cubicBezTo>
                <a:cubicBezTo>
                  <a:pt x="4081142" y="4198251"/>
                  <a:pt x="4069037" y="4320315"/>
                  <a:pt x="4076938" y="4442632"/>
                </a:cubicBezTo>
                <a:cubicBezTo>
                  <a:pt x="4083270" y="4570925"/>
                  <a:pt x="4081435" y="4699486"/>
                  <a:pt x="4071459" y="4827550"/>
                </a:cubicBezTo>
                <a:cubicBezTo>
                  <a:pt x="4065725" y="4891550"/>
                  <a:pt x="4065725" y="4955945"/>
                  <a:pt x="4071459" y="5019945"/>
                </a:cubicBezTo>
                <a:cubicBezTo>
                  <a:pt x="4087742" y="5176105"/>
                  <a:pt x="4091997" y="5333296"/>
                  <a:pt x="4084200" y="5490104"/>
                </a:cubicBezTo>
                <a:cubicBezTo>
                  <a:pt x="4079740" y="5608217"/>
                  <a:pt x="4071968" y="5726202"/>
                  <a:pt x="4077446" y="5844569"/>
                </a:cubicBezTo>
                <a:cubicBezTo>
                  <a:pt x="4083944" y="5983069"/>
                  <a:pt x="4088914" y="6121696"/>
                  <a:pt x="4082544" y="6260195"/>
                </a:cubicBezTo>
                <a:cubicBezTo>
                  <a:pt x="4075841" y="6408803"/>
                  <a:pt x="4077026" y="6557662"/>
                  <a:pt x="4086110" y="6706145"/>
                </a:cubicBezTo>
                <a:cubicBezTo>
                  <a:pt x="4087467" y="6735616"/>
                  <a:pt x="4087474" y="6765120"/>
                  <a:pt x="4086135" y="6794562"/>
                </a:cubicBezTo>
                <a:lnTo>
                  <a:pt x="4080334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449E0D4-E7B5-2931-1C76-9B36462CAB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1" y="640823"/>
            <a:ext cx="3103194" cy="5583148"/>
          </a:xfrm>
        </p:spPr>
        <p:txBody>
          <a:bodyPr anchor="ctr">
            <a:normAutofit/>
          </a:bodyPr>
          <a:lstStyle/>
          <a:p>
            <a:r>
              <a:rPr lang="en-US" sz="4400" b="1" dirty="0"/>
              <a:t>Characteristics of a Strong and Effective Vision Statement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640D3D0-EE68-B02F-65F8-80BC4BA8E54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0407507"/>
              </p:ext>
            </p:extLst>
          </p:nvPr>
        </p:nvGraphicFramePr>
        <p:xfrm>
          <a:off x="4648018" y="640822"/>
          <a:ext cx="5654540" cy="44549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773102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DC8B688-9020-483E-558C-489AAB6188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43DAA0EF-336D-4CDC-A9A2-8460363E27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FD079A19-B31E-4129-A464-7547FF05A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90556" cy="6858000"/>
          </a:xfrm>
          <a:custGeom>
            <a:avLst/>
            <a:gdLst>
              <a:gd name="connsiteX0" fmla="*/ 0 w 4090556"/>
              <a:gd name="connsiteY0" fmla="*/ 0 h 6858000"/>
              <a:gd name="connsiteX1" fmla="*/ 4077555 w 4090556"/>
              <a:gd name="connsiteY1" fmla="*/ 0 h 6858000"/>
              <a:gd name="connsiteX2" fmla="*/ 4077574 w 4090556"/>
              <a:gd name="connsiteY2" fmla="*/ 720 h 6858000"/>
              <a:gd name="connsiteX3" fmla="*/ 4075790 w 4090556"/>
              <a:gd name="connsiteY3" fmla="*/ 575485 h 6858000"/>
              <a:gd name="connsiteX4" fmla="*/ 4076555 w 4090556"/>
              <a:gd name="connsiteY4" fmla="*/ 932245 h 6858000"/>
              <a:gd name="connsiteX5" fmla="*/ 4076555 w 4090556"/>
              <a:gd name="connsiteY5" fmla="*/ 1286711 h 6858000"/>
              <a:gd name="connsiteX6" fmla="*/ 4082288 w 4090556"/>
              <a:gd name="connsiteY6" fmla="*/ 1595180 h 6858000"/>
              <a:gd name="connsiteX7" fmla="*/ 4078211 w 4090556"/>
              <a:gd name="connsiteY7" fmla="*/ 2133123 h 6858000"/>
              <a:gd name="connsiteX8" fmla="*/ 4071968 w 4090556"/>
              <a:gd name="connsiteY8" fmla="*/ 2946025 h 6858000"/>
              <a:gd name="connsiteX9" fmla="*/ 4068401 w 4090556"/>
              <a:gd name="connsiteY9" fmla="*/ 3502061 h 6858000"/>
              <a:gd name="connsiteX10" fmla="*/ 4087513 w 4090556"/>
              <a:gd name="connsiteY10" fmla="*/ 4076061 h 6858000"/>
              <a:gd name="connsiteX11" fmla="*/ 4076938 w 4090556"/>
              <a:gd name="connsiteY11" fmla="*/ 4442632 h 6858000"/>
              <a:gd name="connsiteX12" fmla="*/ 4071459 w 4090556"/>
              <a:gd name="connsiteY12" fmla="*/ 4827550 h 6858000"/>
              <a:gd name="connsiteX13" fmla="*/ 4071459 w 4090556"/>
              <a:gd name="connsiteY13" fmla="*/ 5019945 h 6858000"/>
              <a:gd name="connsiteX14" fmla="*/ 4084200 w 4090556"/>
              <a:gd name="connsiteY14" fmla="*/ 5490104 h 6858000"/>
              <a:gd name="connsiteX15" fmla="*/ 4077446 w 4090556"/>
              <a:gd name="connsiteY15" fmla="*/ 5844569 h 6858000"/>
              <a:gd name="connsiteX16" fmla="*/ 4082544 w 4090556"/>
              <a:gd name="connsiteY16" fmla="*/ 6260195 h 6858000"/>
              <a:gd name="connsiteX17" fmla="*/ 4086110 w 4090556"/>
              <a:gd name="connsiteY17" fmla="*/ 6706145 h 6858000"/>
              <a:gd name="connsiteX18" fmla="*/ 4086135 w 4090556"/>
              <a:gd name="connsiteY18" fmla="*/ 6794562 h 6858000"/>
              <a:gd name="connsiteX19" fmla="*/ 4080334 w 4090556"/>
              <a:gd name="connsiteY19" fmla="*/ 6858000 h 6858000"/>
              <a:gd name="connsiteX20" fmla="*/ 0 w 4090556"/>
              <a:gd name="connsiteY2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090556" h="6858000">
                <a:moveTo>
                  <a:pt x="0" y="0"/>
                </a:moveTo>
                <a:lnTo>
                  <a:pt x="4077555" y="0"/>
                </a:lnTo>
                <a:lnTo>
                  <a:pt x="4077574" y="720"/>
                </a:lnTo>
                <a:cubicBezTo>
                  <a:pt x="4079358" y="192351"/>
                  <a:pt x="4064960" y="384364"/>
                  <a:pt x="4075790" y="575485"/>
                </a:cubicBezTo>
                <a:cubicBezTo>
                  <a:pt x="4082544" y="694108"/>
                  <a:pt x="4081269" y="814132"/>
                  <a:pt x="4076555" y="932245"/>
                </a:cubicBezTo>
                <a:cubicBezTo>
                  <a:pt x="4071840" y="1050357"/>
                  <a:pt x="4065470" y="1168597"/>
                  <a:pt x="4076555" y="1286711"/>
                </a:cubicBezTo>
                <a:cubicBezTo>
                  <a:pt x="4084710" y="1389317"/>
                  <a:pt x="4086621" y="1492332"/>
                  <a:pt x="4082288" y="1595180"/>
                </a:cubicBezTo>
                <a:cubicBezTo>
                  <a:pt x="4077319" y="1774452"/>
                  <a:pt x="4067637" y="1953851"/>
                  <a:pt x="4078211" y="2133123"/>
                </a:cubicBezTo>
                <a:cubicBezTo>
                  <a:pt x="4094393" y="2404260"/>
                  <a:pt x="4084710" y="2675143"/>
                  <a:pt x="4071968" y="2946025"/>
                </a:cubicBezTo>
                <a:cubicBezTo>
                  <a:pt x="4063049" y="3131413"/>
                  <a:pt x="4055659" y="3316673"/>
                  <a:pt x="4068401" y="3502061"/>
                </a:cubicBezTo>
                <a:cubicBezTo>
                  <a:pt x="4081396" y="3693182"/>
                  <a:pt x="4097323" y="3884176"/>
                  <a:pt x="4087513" y="4076061"/>
                </a:cubicBezTo>
                <a:cubicBezTo>
                  <a:pt x="4081142" y="4198251"/>
                  <a:pt x="4069037" y="4320315"/>
                  <a:pt x="4076938" y="4442632"/>
                </a:cubicBezTo>
                <a:cubicBezTo>
                  <a:pt x="4083270" y="4570925"/>
                  <a:pt x="4081435" y="4699486"/>
                  <a:pt x="4071459" y="4827550"/>
                </a:cubicBezTo>
                <a:cubicBezTo>
                  <a:pt x="4065725" y="4891550"/>
                  <a:pt x="4065725" y="4955945"/>
                  <a:pt x="4071459" y="5019945"/>
                </a:cubicBezTo>
                <a:cubicBezTo>
                  <a:pt x="4087742" y="5176105"/>
                  <a:pt x="4091997" y="5333296"/>
                  <a:pt x="4084200" y="5490104"/>
                </a:cubicBezTo>
                <a:cubicBezTo>
                  <a:pt x="4079740" y="5608217"/>
                  <a:pt x="4071968" y="5726202"/>
                  <a:pt x="4077446" y="5844569"/>
                </a:cubicBezTo>
                <a:cubicBezTo>
                  <a:pt x="4083944" y="5983069"/>
                  <a:pt x="4088914" y="6121696"/>
                  <a:pt x="4082544" y="6260195"/>
                </a:cubicBezTo>
                <a:cubicBezTo>
                  <a:pt x="4075841" y="6408803"/>
                  <a:pt x="4077026" y="6557662"/>
                  <a:pt x="4086110" y="6706145"/>
                </a:cubicBezTo>
                <a:cubicBezTo>
                  <a:pt x="4087467" y="6735616"/>
                  <a:pt x="4087474" y="6765120"/>
                  <a:pt x="4086135" y="6794562"/>
                </a:cubicBezTo>
                <a:lnTo>
                  <a:pt x="4080334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D1C13B-6FCE-75B9-7FA4-3164923F22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1" y="640823"/>
            <a:ext cx="3103194" cy="5583148"/>
          </a:xfrm>
        </p:spPr>
        <p:txBody>
          <a:bodyPr anchor="ctr">
            <a:normAutofit/>
          </a:bodyPr>
          <a:lstStyle/>
          <a:p>
            <a:r>
              <a:rPr lang="en-US">
                <a:solidFill>
                  <a:schemeClr val="bg1"/>
                </a:solidFill>
              </a:rPr>
              <a:t>Characteristics of a Strong and Effective Vision Statement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224ED13-D4B5-3224-10EF-45EBE750909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24342484"/>
              </p:ext>
            </p:extLst>
          </p:nvPr>
        </p:nvGraphicFramePr>
        <p:xfrm>
          <a:off x="4648018" y="640822"/>
          <a:ext cx="6282674" cy="45476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735550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9412A842-B9E7-4C3C-B662-F4D51B2DAB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F46F1031-33AF-48F9-9F84-ABD90CFA0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01444" y="0"/>
            <a:ext cx="4090556" cy="6858000"/>
          </a:xfrm>
          <a:custGeom>
            <a:avLst/>
            <a:gdLst>
              <a:gd name="connsiteX0" fmla="*/ 0 w 4090556"/>
              <a:gd name="connsiteY0" fmla="*/ 0 h 6858000"/>
              <a:gd name="connsiteX1" fmla="*/ 4077555 w 4090556"/>
              <a:gd name="connsiteY1" fmla="*/ 0 h 6858000"/>
              <a:gd name="connsiteX2" fmla="*/ 4077574 w 4090556"/>
              <a:gd name="connsiteY2" fmla="*/ 720 h 6858000"/>
              <a:gd name="connsiteX3" fmla="*/ 4075790 w 4090556"/>
              <a:gd name="connsiteY3" fmla="*/ 575485 h 6858000"/>
              <a:gd name="connsiteX4" fmla="*/ 4076555 w 4090556"/>
              <a:gd name="connsiteY4" fmla="*/ 932245 h 6858000"/>
              <a:gd name="connsiteX5" fmla="*/ 4076555 w 4090556"/>
              <a:gd name="connsiteY5" fmla="*/ 1286711 h 6858000"/>
              <a:gd name="connsiteX6" fmla="*/ 4082288 w 4090556"/>
              <a:gd name="connsiteY6" fmla="*/ 1595180 h 6858000"/>
              <a:gd name="connsiteX7" fmla="*/ 4078211 w 4090556"/>
              <a:gd name="connsiteY7" fmla="*/ 2133123 h 6858000"/>
              <a:gd name="connsiteX8" fmla="*/ 4071968 w 4090556"/>
              <a:gd name="connsiteY8" fmla="*/ 2946025 h 6858000"/>
              <a:gd name="connsiteX9" fmla="*/ 4068401 w 4090556"/>
              <a:gd name="connsiteY9" fmla="*/ 3502061 h 6858000"/>
              <a:gd name="connsiteX10" fmla="*/ 4087513 w 4090556"/>
              <a:gd name="connsiteY10" fmla="*/ 4076061 h 6858000"/>
              <a:gd name="connsiteX11" fmla="*/ 4076938 w 4090556"/>
              <a:gd name="connsiteY11" fmla="*/ 4442632 h 6858000"/>
              <a:gd name="connsiteX12" fmla="*/ 4071459 w 4090556"/>
              <a:gd name="connsiteY12" fmla="*/ 4827550 h 6858000"/>
              <a:gd name="connsiteX13" fmla="*/ 4071459 w 4090556"/>
              <a:gd name="connsiteY13" fmla="*/ 5019945 h 6858000"/>
              <a:gd name="connsiteX14" fmla="*/ 4084200 w 4090556"/>
              <a:gd name="connsiteY14" fmla="*/ 5490104 h 6858000"/>
              <a:gd name="connsiteX15" fmla="*/ 4077446 w 4090556"/>
              <a:gd name="connsiteY15" fmla="*/ 5844569 h 6858000"/>
              <a:gd name="connsiteX16" fmla="*/ 4082544 w 4090556"/>
              <a:gd name="connsiteY16" fmla="*/ 6260195 h 6858000"/>
              <a:gd name="connsiteX17" fmla="*/ 4086110 w 4090556"/>
              <a:gd name="connsiteY17" fmla="*/ 6706145 h 6858000"/>
              <a:gd name="connsiteX18" fmla="*/ 4086135 w 4090556"/>
              <a:gd name="connsiteY18" fmla="*/ 6794562 h 6858000"/>
              <a:gd name="connsiteX19" fmla="*/ 4080334 w 4090556"/>
              <a:gd name="connsiteY19" fmla="*/ 6858000 h 6858000"/>
              <a:gd name="connsiteX20" fmla="*/ 0 w 4090556"/>
              <a:gd name="connsiteY2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090556" h="6858000">
                <a:moveTo>
                  <a:pt x="0" y="0"/>
                </a:moveTo>
                <a:lnTo>
                  <a:pt x="4077555" y="0"/>
                </a:lnTo>
                <a:lnTo>
                  <a:pt x="4077574" y="720"/>
                </a:lnTo>
                <a:cubicBezTo>
                  <a:pt x="4079358" y="192351"/>
                  <a:pt x="4064960" y="384364"/>
                  <a:pt x="4075790" y="575485"/>
                </a:cubicBezTo>
                <a:cubicBezTo>
                  <a:pt x="4082544" y="694108"/>
                  <a:pt x="4081269" y="814132"/>
                  <a:pt x="4076555" y="932245"/>
                </a:cubicBezTo>
                <a:cubicBezTo>
                  <a:pt x="4071840" y="1050357"/>
                  <a:pt x="4065470" y="1168597"/>
                  <a:pt x="4076555" y="1286711"/>
                </a:cubicBezTo>
                <a:cubicBezTo>
                  <a:pt x="4084710" y="1389317"/>
                  <a:pt x="4086621" y="1492332"/>
                  <a:pt x="4082288" y="1595180"/>
                </a:cubicBezTo>
                <a:cubicBezTo>
                  <a:pt x="4077319" y="1774452"/>
                  <a:pt x="4067637" y="1953851"/>
                  <a:pt x="4078211" y="2133123"/>
                </a:cubicBezTo>
                <a:cubicBezTo>
                  <a:pt x="4094393" y="2404260"/>
                  <a:pt x="4084710" y="2675143"/>
                  <a:pt x="4071968" y="2946025"/>
                </a:cubicBezTo>
                <a:cubicBezTo>
                  <a:pt x="4063049" y="3131413"/>
                  <a:pt x="4055659" y="3316673"/>
                  <a:pt x="4068401" y="3502061"/>
                </a:cubicBezTo>
                <a:cubicBezTo>
                  <a:pt x="4081396" y="3693182"/>
                  <a:pt x="4097323" y="3884176"/>
                  <a:pt x="4087513" y="4076061"/>
                </a:cubicBezTo>
                <a:cubicBezTo>
                  <a:pt x="4081142" y="4198251"/>
                  <a:pt x="4069037" y="4320315"/>
                  <a:pt x="4076938" y="4442632"/>
                </a:cubicBezTo>
                <a:cubicBezTo>
                  <a:pt x="4083270" y="4570925"/>
                  <a:pt x="4081435" y="4699486"/>
                  <a:pt x="4071459" y="4827550"/>
                </a:cubicBezTo>
                <a:cubicBezTo>
                  <a:pt x="4065725" y="4891550"/>
                  <a:pt x="4065725" y="4955945"/>
                  <a:pt x="4071459" y="5019945"/>
                </a:cubicBezTo>
                <a:cubicBezTo>
                  <a:pt x="4087742" y="5176105"/>
                  <a:pt x="4091997" y="5333296"/>
                  <a:pt x="4084200" y="5490104"/>
                </a:cubicBezTo>
                <a:cubicBezTo>
                  <a:pt x="4079740" y="5608217"/>
                  <a:pt x="4071968" y="5726202"/>
                  <a:pt x="4077446" y="5844569"/>
                </a:cubicBezTo>
                <a:cubicBezTo>
                  <a:pt x="4083944" y="5983069"/>
                  <a:pt x="4088914" y="6121696"/>
                  <a:pt x="4082544" y="6260195"/>
                </a:cubicBezTo>
                <a:cubicBezTo>
                  <a:pt x="4075841" y="6408803"/>
                  <a:pt x="4077026" y="6557662"/>
                  <a:pt x="4086110" y="6706145"/>
                </a:cubicBezTo>
                <a:cubicBezTo>
                  <a:pt x="4087467" y="6735616"/>
                  <a:pt x="4087474" y="6765120"/>
                  <a:pt x="4086135" y="6794562"/>
                </a:cubicBezTo>
                <a:lnTo>
                  <a:pt x="4080334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D9B9630-1747-562E-19BD-BA0F65B839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2144" y="640823"/>
            <a:ext cx="3542312" cy="3684606"/>
          </a:xfrm>
        </p:spPr>
        <p:txBody>
          <a:bodyPr anchor="ctr">
            <a:normAutofit/>
          </a:bodyPr>
          <a:lstStyle/>
          <a:p>
            <a:r>
              <a:rPr lang="en-US">
                <a:solidFill>
                  <a:schemeClr val="bg1"/>
                </a:solidFill>
              </a:rPr>
              <a:t>Things to avoid when crafting a vision statement</a:t>
            </a:r>
          </a:p>
        </p:txBody>
      </p:sp>
      <p:graphicFrame>
        <p:nvGraphicFramePr>
          <p:cNvPr id="15" name="Content Placeholder 2">
            <a:extLst>
              <a:ext uri="{FF2B5EF4-FFF2-40B4-BE49-F238E27FC236}">
                <a16:creationId xmlns:a16="http://schemas.microsoft.com/office/drawing/2014/main" id="{DBF88C8C-BB6D-CFCF-9B39-B5CDAE85433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88493199"/>
              </p:ext>
            </p:extLst>
          </p:nvPr>
        </p:nvGraphicFramePr>
        <p:xfrm>
          <a:off x="643470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416730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65D92A-4F5B-8190-A25B-1556FA7975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 fontScale="90000"/>
          </a:bodyPr>
          <a:lstStyle/>
          <a:p>
            <a:r>
              <a:rPr lang="en-US" sz="6600" dirty="0">
                <a:latin typeface="Aptos"/>
              </a:rPr>
              <a:t>Class activities</a:t>
            </a:r>
          </a:p>
        </p:txBody>
      </p:sp>
      <p:sp>
        <p:nvSpPr>
          <p:cNvPr id="18" name="Rectangle 6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5093" y="2563839"/>
            <a:ext cx="3931920" cy="27432"/>
          </a:xfrm>
          <a:custGeom>
            <a:avLst/>
            <a:gdLst>
              <a:gd name="connsiteX0" fmla="*/ 0 w 3931920"/>
              <a:gd name="connsiteY0" fmla="*/ 0 h 27432"/>
              <a:gd name="connsiteX1" fmla="*/ 733958 w 3931920"/>
              <a:gd name="connsiteY1" fmla="*/ 0 h 27432"/>
              <a:gd name="connsiteX2" fmla="*/ 1428598 w 3931920"/>
              <a:gd name="connsiteY2" fmla="*/ 0 h 27432"/>
              <a:gd name="connsiteX3" fmla="*/ 2123237 w 3931920"/>
              <a:gd name="connsiteY3" fmla="*/ 0 h 27432"/>
              <a:gd name="connsiteX4" fmla="*/ 2660599 w 3931920"/>
              <a:gd name="connsiteY4" fmla="*/ 0 h 27432"/>
              <a:gd name="connsiteX5" fmla="*/ 3237281 w 3931920"/>
              <a:gd name="connsiteY5" fmla="*/ 0 h 27432"/>
              <a:gd name="connsiteX6" fmla="*/ 3931920 w 3931920"/>
              <a:gd name="connsiteY6" fmla="*/ 0 h 27432"/>
              <a:gd name="connsiteX7" fmla="*/ 3931920 w 3931920"/>
              <a:gd name="connsiteY7" fmla="*/ 27432 h 27432"/>
              <a:gd name="connsiteX8" fmla="*/ 3276600 w 3931920"/>
              <a:gd name="connsiteY8" fmla="*/ 27432 h 27432"/>
              <a:gd name="connsiteX9" fmla="*/ 2739238 w 3931920"/>
              <a:gd name="connsiteY9" fmla="*/ 27432 h 27432"/>
              <a:gd name="connsiteX10" fmla="*/ 2201875 w 3931920"/>
              <a:gd name="connsiteY10" fmla="*/ 27432 h 27432"/>
              <a:gd name="connsiteX11" fmla="*/ 1507236 w 3931920"/>
              <a:gd name="connsiteY11" fmla="*/ 27432 h 27432"/>
              <a:gd name="connsiteX12" fmla="*/ 930554 w 3931920"/>
              <a:gd name="connsiteY12" fmla="*/ 27432 h 27432"/>
              <a:gd name="connsiteX13" fmla="*/ 0 w 3931920"/>
              <a:gd name="connsiteY13" fmla="*/ 27432 h 27432"/>
              <a:gd name="connsiteX14" fmla="*/ 0 w 3931920"/>
              <a:gd name="connsiteY14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931920" h="27432" fill="none" extrusionOk="0">
                <a:moveTo>
                  <a:pt x="0" y="0"/>
                </a:moveTo>
                <a:cubicBezTo>
                  <a:pt x="245351" y="16874"/>
                  <a:pt x="509174" y="13736"/>
                  <a:pt x="733958" y="0"/>
                </a:cubicBezTo>
                <a:cubicBezTo>
                  <a:pt x="958742" y="-13736"/>
                  <a:pt x="1245406" y="-17215"/>
                  <a:pt x="1428598" y="0"/>
                </a:cubicBezTo>
                <a:cubicBezTo>
                  <a:pt x="1611790" y="17215"/>
                  <a:pt x="1930525" y="20562"/>
                  <a:pt x="2123237" y="0"/>
                </a:cubicBezTo>
                <a:cubicBezTo>
                  <a:pt x="2315949" y="-20562"/>
                  <a:pt x="2485508" y="11332"/>
                  <a:pt x="2660599" y="0"/>
                </a:cubicBezTo>
                <a:cubicBezTo>
                  <a:pt x="2835690" y="-11332"/>
                  <a:pt x="3075198" y="-14809"/>
                  <a:pt x="3237281" y="0"/>
                </a:cubicBezTo>
                <a:cubicBezTo>
                  <a:pt x="3399364" y="14809"/>
                  <a:pt x="3745084" y="-4992"/>
                  <a:pt x="3931920" y="0"/>
                </a:cubicBezTo>
                <a:cubicBezTo>
                  <a:pt x="3930963" y="8431"/>
                  <a:pt x="3931571" y="14612"/>
                  <a:pt x="3931920" y="27432"/>
                </a:cubicBezTo>
                <a:cubicBezTo>
                  <a:pt x="3765435" y="40792"/>
                  <a:pt x="3452398" y="38703"/>
                  <a:pt x="3276600" y="27432"/>
                </a:cubicBezTo>
                <a:cubicBezTo>
                  <a:pt x="3100802" y="16161"/>
                  <a:pt x="2914889" y="26998"/>
                  <a:pt x="2739238" y="27432"/>
                </a:cubicBezTo>
                <a:cubicBezTo>
                  <a:pt x="2563587" y="27866"/>
                  <a:pt x="2395484" y="39154"/>
                  <a:pt x="2201875" y="27432"/>
                </a:cubicBezTo>
                <a:cubicBezTo>
                  <a:pt x="2008266" y="15710"/>
                  <a:pt x="1781367" y="4899"/>
                  <a:pt x="1507236" y="27432"/>
                </a:cubicBezTo>
                <a:cubicBezTo>
                  <a:pt x="1233105" y="49965"/>
                  <a:pt x="1075495" y="47542"/>
                  <a:pt x="930554" y="27432"/>
                </a:cubicBezTo>
                <a:cubicBezTo>
                  <a:pt x="785613" y="7322"/>
                  <a:pt x="268930" y="30433"/>
                  <a:pt x="0" y="27432"/>
                </a:cubicBezTo>
                <a:cubicBezTo>
                  <a:pt x="226" y="18208"/>
                  <a:pt x="-648" y="12891"/>
                  <a:pt x="0" y="0"/>
                </a:cubicBezTo>
                <a:close/>
              </a:path>
              <a:path w="3931920" h="27432" stroke="0" extrusionOk="0">
                <a:moveTo>
                  <a:pt x="0" y="0"/>
                </a:moveTo>
                <a:cubicBezTo>
                  <a:pt x="278269" y="4786"/>
                  <a:pt x="349028" y="-10422"/>
                  <a:pt x="616001" y="0"/>
                </a:cubicBezTo>
                <a:cubicBezTo>
                  <a:pt x="882974" y="10422"/>
                  <a:pt x="931617" y="-15515"/>
                  <a:pt x="1153363" y="0"/>
                </a:cubicBezTo>
                <a:cubicBezTo>
                  <a:pt x="1375109" y="15515"/>
                  <a:pt x="1704089" y="-3631"/>
                  <a:pt x="1887322" y="0"/>
                </a:cubicBezTo>
                <a:cubicBezTo>
                  <a:pt x="2070555" y="3631"/>
                  <a:pt x="2344155" y="2213"/>
                  <a:pt x="2503322" y="0"/>
                </a:cubicBezTo>
                <a:cubicBezTo>
                  <a:pt x="2662489" y="-2213"/>
                  <a:pt x="2976859" y="26691"/>
                  <a:pt x="3119323" y="0"/>
                </a:cubicBezTo>
                <a:cubicBezTo>
                  <a:pt x="3261787" y="-26691"/>
                  <a:pt x="3588171" y="-28651"/>
                  <a:pt x="3931920" y="0"/>
                </a:cubicBezTo>
                <a:cubicBezTo>
                  <a:pt x="3930565" y="9524"/>
                  <a:pt x="3930718" y="13975"/>
                  <a:pt x="3931920" y="27432"/>
                </a:cubicBezTo>
                <a:cubicBezTo>
                  <a:pt x="3664329" y="4021"/>
                  <a:pt x="3437686" y="14511"/>
                  <a:pt x="3276600" y="27432"/>
                </a:cubicBezTo>
                <a:cubicBezTo>
                  <a:pt x="3115514" y="40353"/>
                  <a:pt x="2913592" y="48967"/>
                  <a:pt x="2739238" y="27432"/>
                </a:cubicBezTo>
                <a:cubicBezTo>
                  <a:pt x="2564884" y="5897"/>
                  <a:pt x="2294049" y="39820"/>
                  <a:pt x="2083918" y="27432"/>
                </a:cubicBezTo>
                <a:cubicBezTo>
                  <a:pt x="1873787" y="15044"/>
                  <a:pt x="1718903" y="21388"/>
                  <a:pt x="1428598" y="27432"/>
                </a:cubicBezTo>
                <a:cubicBezTo>
                  <a:pt x="1138293" y="33476"/>
                  <a:pt x="952209" y="50441"/>
                  <a:pt x="812597" y="27432"/>
                </a:cubicBezTo>
                <a:cubicBezTo>
                  <a:pt x="672985" y="4423"/>
                  <a:pt x="305800" y="28240"/>
                  <a:pt x="0" y="27432"/>
                </a:cubicBezTo>
                <a:cubicBezTo>
                  <a:pt x="-800" y="16780"/>
                  <a:pt x="-583" y="12910"/>
                  <a:pt x="0" y="0"/>
                </a:cubicBezTo>
                <a:close/>
              </a:path>
            </a:pathLst>
          </a:custGeom>
          <a:solidFill>
            <a:srgbClr val="FF376E"/>
          </a:solidFill>
          <a:ln w="38100" cap="rnd">
            <a:solidFill>
              <a:srgbClr val="FF376E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B1EED1-8B71-B90C-E26E-9E1FA8099F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5654318" cy="3320668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00000"/>
              </a:lnSpc>
            </a:pPr>
            <a:r>
              <a:rPr lang="en-US" sz="2400" dirty="0">
                <a:latin typeface="Aptos Display"/>
              </a:rPr>
              <a:t>Re draft the following vision statements to adhere to the qualities already discussed</a:t>
            </a:r>
          </a:p>
          <a:p>
            <a:pPr lvl="1">
              <a:lnSpc>
                <a:spcPct val="100000"/>
              </a:lnSpc>
              <a:buFont typeface="Courier New" panose="020B0604020202020204" pitchFamily="34" charset="0"/>
              <a:buChar char="o"/>
            </a:pPr>
            <a:r>
              <a:rPr lang="en-US" dirty="0">
                <a:latin typeface="Aptos Display"/>
              </a:rPr>
              <a:t>To be the best provider of solutions</a:t>
            </a:r>
          </a:p>
          <a:p>
            <a:pPr lvl="1">
              <a:lnSpc>
                <a:spcPct val="100000"/>
              </a:lnSpc>
              <a:buFont typeface="Courier New" panose="020B0604020202020204" pitchFamily="34" charset="0"/>
              <a:buChar char="o"/>
            </a:pPr>
            <a:r>
              <a:rPr lang="en-US" dirty="0">
                <a:latin typeface="Aptos Display"/>
              </a:rPr>
              <a:t>To sell food in a fast, friendly environment that appeals to price conscious, health-minded consumers</a:t>
            </a:r>
          </a:p>
        </p:txBody>
      </p:sp>
      <p:pic>
        <p:nvPicPr>
          <p:cNvPr id="5" name="Picture 4" descr="Fruits and vegetables in bags">
            <a:extLst>
              <a:ext uri="{FF2B5EF4-FFF2-40B4-BE49-F238E27FC236}">
                <a16:creationId xmlns:a16="http://schemas.microsoft.com/office/drawing/2014/main" id="{2BA236B0-8E96-32AF-C523-23C6B2805F0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9475" r="3572" b="-1"/>
          <a:stretch/>
        </p:blipFill>
        <p:spPr>
          <a:xfrm>
            <a:off x="7302571" y="10"/>
            <a:ext cx="4887906" cy="3995342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2E26E9A-D0C2-3610-BE1C-D40B6A72EC16}"/>
              </a:ext>
            </a:extLst>
          </p:cNvPr>
          <p:cNvSpPr txBox="1"/>
          <p:nvPr/>
        </p:nvSpPr>
        <p:spPr>
          <a:xfrm>
            <a:off x="7937157" y="3241589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Image source: Microsoft 365 stock </a:t>
            </a:r>
          </a:p>
        </p:txBody>
      </p:sp>
    </p:spTree>
    <p:extLst>
      <p:ext uri="{BB962C8B-B14F-4D97-AF65-F5344CB8AC3E}">
        <p14:creationId xmlns:p14="http://schemas.microsoft.com/office/powerpoint/2010/main" val="40741619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D29689-2CAA-2020-D6F1-C277DC39B8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Sample Vision statements (Reed et al.2020)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B2F3BAC-6137-9C70-576A-371EBFCCE6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2071110"/>
            <a:ext cx="8455429" cy="3681297"/>
          </a:xfrm>
        </p:spPr>
      </p:pic>
    </p:spTree>
    <p:extLst>
      <p:ext uri="{BB962C8B-B14F-4D97-AF65-F5344CB8AC3E}">
        <p14:creationId xmlns:p14="http://schemas.microsoft.com/office/powerpoint/2010/main" val="8917801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6E0AEB-FEC9-7CB3-69A7-4A015EB24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800" dirty="0">
                <a:latin typeface="Aptos Display"/>
              </a:rPr>
              <a:t>Conclusion on vision statement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3CE8AF5E-D374-4CF1-90CC-35CF73B81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936" y="2386584"/>
            <a:ext cx="4114800" cy="18288"/>
          </a:xfrm>
          <a:custGeom>
            <a:avLst/>
            <a:gdLst>
              <a:gd name="connsiteX0" fmla="*/ 0 w 4114800"/>
              <a:gd name="connsiteY0" fmla="*/ 0 h 18288"/>
              <a:gd name="connsiteX1" fmla="*/ 768096 w 4114800"/>
              <a:gd name="connsiteY1" fmla="*/ 0 h 18288"/>
              <a:gd name="connsiteX2" fmla="*/ 1495044 w 4114800"/>
              <a:gd name="connsiteY2" fmla="*/ 0 h 18288"/>
              <a:gd name="connsiteX3" fmla="*/ 2221992 w 4114800"/>
              <a:gd name="connsiteY3" fmla="*/ 0 h 18288"/>
              <a:gd name="connsiteX4" fmla="*/ 2784348 w 4114800"/>
              <a:gd name="connsiteY4" fmla="*/ 0 h 18288"/>
              <a:gd name="connsiteX5" fmla="*/ 3387852 w 4114800"/>
              <a:gd name="connsiteY5" fmla="*/ 0 h 18288"/>
              <a:gd name="connsiteX6" fmla="*/ 4114800 w 4114800"/>
              <a:gd name="connsiteY6" fmla="*/ 0 h 18288"/>
              <a:gd name="connsiteX7" fmla="*/ 4114800 w 4114800"/>
              <a:gd name="connsiteY7" fmla="*/ 18288 h 18288"/>
              <a:gd name="connsiteX8" fmla="*/ 3429000 w 4114800"/>
              <a:gd name="connsiteY8" fmla="*/ 18288 h 18288"/>
              <a:gd name="connsiteX9" fmla="*/ 2866644 w 4114800"/>
              <a:gd name="connsiteY9" fmla="*/ 18288 h 18288"/>
              <a:gd name="connsiteX10" fmla="*/ 2304288 w 4114800"/>
              <a:gd name="connsiteY10" fmla="*/ 18288 h 18288"/>
              <a:gd name="connsiteX11" fmla="*/ 1577340 w 4114800"/>
              <a:gd name="connsiteY11" fmla="*/ 18288 h 18288"/>
              <a:gd name="connsiteX12" fmla="*/ 973836 w 4114800"/>
              <a:gd name="connsiteY12" fmla="*/ 18288 h 18288"/>
              <a:gd name="connsiteX13" fmla="*/ 0 w 4114800"/>
              <a:gd name="connsiteY13" fmla="*/ 18288 h 18288"/>
              <a:gd name="connsiteX14" fmla="*/ 0 w 4114800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14800" h="18288" fill="none" extrusionOk="0">
                <a:moveTo>
                  <a:pt x="0" y="0"/>
                </a:moveTo>
                <a:cubicBezTo>
                  <a:pt x="338280" y="-26110"/>
                  <a:pt x="483942" y="6555"/>
                  <a:pt x="768096" y="0"/>
                </a:cubicBezTo>
                <a:cubicBezTo>
                  <a:pt x="1052250" y="-6555"/>
                  <a:pt x="1331484" y="24616"/>
                  <a:pt x="1495044" y="0"/>
                </a:cubicBezTo>
                <a:cubicBezTo>
                  <a:pt x="1658604" y="-24616"/>
                  <a:pt x="2056661" y="-33562"/>
                  <a:pt x="2221992" y="0"/>
                </a:cubicBezTo>
                <a:cubicBezTo>
                  <a:pt x="2387323" y="33562"/>
                  <a:pt x="2629463" y="-20094"/>
                  <a:pt x="2784348" y="0"/>
                </a:cubicBezTo>
                <a:cubicBezTo>
                  <a:pt x="2939233" y="20094"/>
                  <a:pt x="3151981" y="1524"/>
                  <a:pt x="3387852" y="0"/>
                </a:cubicBezTo>
                <a:cubicBezTo>
                  <a:pt x="3623723" y="-1524"/>
                  <a:pt x="3882724" y="26165"/>
                  <a:pt x="4114800" y="0"/>
                </a:cubicBezTo>
                <a:cubicBezTo>
                  <a:pt x="4114300" y="8855"/>
                  <a:pt x="4114909" y="14521"/>
                  <a:pt x="4114800" y="18288"/>
                </a:cubicBezTo>
                <a:cubicBezTo>
                  <a:pt x="3910038" y="37744"/>
                  <a:pt x="3683432" y="-3969"/>
                  <a:pt x="3429000" y="18288"/>
                </a:cubicBezTo>
                <a:cubicBezTo>
                  <a:pt x="3174568" y="40545"/>
                  <a:pt x="3085815" y="44166"/>
                  <a:pt x="2866644" y="18288"/>
                </a:cubicBezTo>
                <a:cubicBezTo>
                  <a:pt x="2647473" y="-7590"/>
                  <a:pt x="2580474" y="31338"/>
                  <a:pt x="2304288" y="18288"/>
                </a:cubicBezTo>
                <a:cubicBezTo>
                  <a:pt x="2028102" y="5238"/>
                  <a:pt x="1863008" y="-2001"/>
                  <a:pt x="1577340" y="18288"/>
                </a:cubicBezTo>
                <a:cubicBezTo>
                  <a:pt x="1291672" y="38577"/>
                  <a:pt x="1243931" y="9893"/>
                  <a:pt x="973836" y="18288"/>
                </a:cubicBezTo>
                <a:cubicBezTo>
                  <a:pt x="703741" y="26683"/>
                  <a:pt x="317656" y="-5910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114800" h="18288" stroke="0" extrusionOk="0">
                <a:moveTo>
                  <a:pt x="0" y="0"/>
                </a:moveTo>
                <a:cubicBezTo>
                  <a:pt x="276109" y="5266"/>
                  <a:pt x="325589" y="-19584"/>
                  <a:pt x="644652" y="0"/>
                </a:cubicBezTo>
                <a:cubicBezTo>
                  <a:pt x="963715" y="19584"/>
                  <a:pt x="1064991" y="6066"/>
                  <a:pt x="1207008" y="0"/>
                </a:cubicBezTo>
                <a:cubicBezTo>
                  <a:pt x="1349025" y="-6066"/>
                  <a:pt x="1791724" y="14506"/>
                  <a:pt x="1975104" y="0"/>
                </a:cubicBezTo>
                <a:cubicBezTo>
                  <a:pt x="2158484" y="-14506"/>
                  <a:pt x="2397469" y="20822"/>
                  <a:pt x="2619756" y="0"/>
                </a:cubicBezTo>
                <a:cubicBezTo>
                  <a:pt x="2842043" y="-20822"/>
                  <a:pt x="2992157" y="20388"/>
                  <a:pt x="3264408" y="0"/>
                </a:cubicBezTo>
                <a:cubicBezTo>
                  <a:pt x="3536659" y="-20388"/>
                  <a:pt x="3855620" y="38211"/>
                  <a:pt x="4114800" y="0"/>
                </a:cubicBezTo>
                <a:cubicBezTo>
                  <a:pt x="4113902" y="7180"/>
                  <a:pt x="4114969" y="13790"/>
                  <a:pt x="4114800" y="18288"/>
                </a:cubicBezTo>
                <a:cubicBezTo>
                  <a:pt x="3968901" y="8593"/>
                  <a:pt x="3623428" y="17559"/>
                  <a:pt x="3429000" y="18288"/>
                </a:cubicBezTo>
                <a:cubicBezTo>
                  <a:pt x="3234572" y="19017"/>
                  <a:pt x="3085079" y="41804"/>
                  <a:pt x="2866644" y="18288"/>
                </a:cubicBezTo>
                <a:cubicBezTo>
                  <a:pt x="2648209" y="-5228"/>
                  <a:pt x="2451737" y="24580"/>
                  <a:pt x="2180844" y="18288"/>
                </a:cubicBezTo>
                <a:cubicBezTo>
                  <a:pt x="1909951" y="11996"/>
                  <a:pt x="1681589" y="12244"/>
                  <a:pt x="1495044" y="18288"/>
                </a:cubicBezTo>
                <a:cubicBezTo>
                  <a:pt x="1308499" y="24332"/>
                  <a:pt x="1136614" y="21789"/>
                  <a:pt x="850392" y="18288"/>
                </a:cubicBezTo>
                <a:cubicBezTo>
                  <a:pt x="564170" y="14787"/>
                  <a:pt x="210636" y="54701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BEC4A3-746F-84B0-9B12-E3B3D74FA9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5710040" cy="350912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latin typeface="Aptos Display"/>
              </a:rPr>
              <a:t>Vision statement need not be just words on your wall</a:t>
            </a:r>
          </a:p>
          <a:p>
            <a:r>
              <a:rPr lang="en-US">
                <a:latin typeface="Aptos Display"/>
              </a:rPr>
              <a:t>It needs to be a strategic tool to inspire, motivates, and drives innovation</a:t>
            </a:r>
          </a:p>
          <a:p>
            <a:r>
              <a:rPr lang="en-US">
                <a:latin typeface="Aptos Display"/>
              </a:rPr>
              <a:t>Its turns ambition into action</a:t>
            </a:r>
          </a:p>
          <a:p>
            <a:pPr marL="0" indent="0">
              <a:buNone/>
            </a:pPr>
            <a:endParaRPr lang="en-US" dirty="0">
              <a:latin typeface="Aptos Display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5755403" y="1971579"/>
              <a:ext cx="360" cy="21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37403" y="1956150"/>
                <a:ext cx="36000" cy="32709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Graphic 6" descr="Light Bulb and Gear">
            <a:extLst>
              <a:ext uri="{FF2B5EF4-FFF2-40B4-BE49-F238E27FC236}">
                <a16:creationId xmlns:a16="http://schemas.microsoft.com/office/drawing/2014/main" id="{AB6FA85B-4473-C152-DCD7-20840C33FF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907183" y="2093"/>
            <a:ext cx="4064121" cy="3444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3346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247B6BBF-09F2-4A29-AE4E-3771E29248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290169D-9D76-2680-6B82-E616FCE05A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34029"/>
            <a:ext cx="10921640" cy="1314698"/>
          </a:xfrm>
        </p:spPr>
        <p:txBody>
          <a:bodyPr anchor="ctr">
            <a:normAutofit/>
          </a:bodyPr>
          <a:lstStyle/>
          <a:p>
            <a:pPr algn="ctr"/>
            <a:r>
              <a:rPr lang="en-US" sz="7200">
                <a:latin typeface="Aptos Display"/>
              </a:rPr>
              <a:t>Mission statement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35742DD-1B16-4E9D-B715-0D74B4574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648305" y="2241737"/>
            <a:ext cx="10900219" cy="18288"/>
          </a:xfrm>
          <a:custGeom>
            <a:avLst/>
            <a:gdLst>
              <a:gd name="connsiteX0" fmla="*/ 0 w 10900219"/>
              <a:gd name="connsiteY0" fmla="*/ 0 h 18288"/>
              <a:gd name="connsiteX1" fmla="*/ 463259 w 10900219"/>
              <a:gd name="connsiteY1" fmla="*/ 0 h 18288"/>
              <a:gd name="connsiteX2" fmla="*/ 1144523 w 10900219"/>
              <a:gd name="connsiteY2" fmla="*/ 0 h 18288"/>
              <a:gd name="connsiteX3" fmla="*/ 1934789 w 10900219"/>
              <a:gd name="connsiteY3" fmla="*/ 0 h 18288"/>
              <a:gd name="connsiteX4" fmla="*/ 2289046 w 10900219"/>
              <a:gd name="connsiteY4" fmla="*/ 0 h 18288"/>
              <a:gd name="connsiteX5" fmla="*/ 2643303 w 10900219"/>
              <a:gd name="connsiteY5" fmla="*/ 0 h 18288"/>
              <a:gd name="connsiteX6" fmla="*/ 3542571 w 10900219"/>
              <a:gd name="connsiteY6" fmla="*/ 0 h 18288"/>
              <a:gd name="connsiteX7" fmla="*/ 4223835 w 10900219"/>
              <a:gd name="connsiteY7" fmla="*/ 0 h 18288"/>
              <a:gd name="connsiteX8" fmla="*/ 4578092 w 10900219"/>
              <a:gd name="connsiteY8" fmla="*/ 0 h 18288"/>
              <a:gd name="connsiteX9" fmla="*/ 5259356 w 10900219"/>
              <a:gd name="connsiteY9" fmla="*/ 0 h 18288"/>
              <a:gd name="connsiteX10" fmla="*/ 6158624 w 10900219"/>
              <a:gd name="connsiteY10" fmla="*/ 0 h 18288"/>
              <a:gd name="connsiteX11" fmla="*/ 6730885 w 10900219"/>
              <a:gd name="connsiteY11" fmla="*/ 0 h 18288"/>
              <a:gd name="connsiteX12" fmla="*/ 7303147 w 10900219"/>
              <a:gd name="connsiteY12" fmla="*/ 0 h 18288"/>
              <a:gd name="connsiteX13" fmla="*/ 7984410 w 10900219"/>
              <a:gd name="connsiteY13" fmla="*/ 0 h 18288"/>
              <a:gd name="connsiteX14" fmla="*/ 8774676 w 10900219"/>
              <a:gd name="connsiteY14" fmla="*/ 0 h 18288"/>
              <a:gd name="connsiteX15" fmla="*/ 9564942 w 10900219"/>
              <a:gd name="connsiteY15" fmla="*/ 0 h 18288"/>
              <a:gd name="connsiteX16" fmla="*/ 10900219 w 10900219"/>
              <a:gd name="connsiteY16" fmla="*/ 0 h 18288"/>
              <a:gd name="connsiteX17" fmla="*/ 10900219 w 10900219"/>
              <a:gd name="connsiteY17" fmla="*/ 18288 h 18288"/>
              <a:gd name="connsiteX18" fmla="*/ 10436960 w 10900219"/>
              <a:gd name="connsiteY18" fmla="*/ 18288 h 18288"/>
              <a:gd name="connsiteX19" fmla="*/ 9537692 w 10900219"/>
              <a:gd name="connsiteY19" fmla="*/ 18288 h 18288"/>
              <a:gd name="connsiteX20" fmla="*/ 8856428 w 10900219"/>
              <a:gd name="connsiteY20" fmla="*/ 18288 h 18288"/>
              <a:gd name="connsiteX21" fmla="*/ 8502171 w 10900219"/>
              <a:gd name="connsiteY21" fmla="*/ 18288 h 18288"/>
              <a:gd name="connsiteX22" fmla="*/ 7820907 w 10900219"/>
              <a:gd name="connsiteY22" fmla="*/ 18288 h 18288"/>
              <a:gd name="connsiteX23" fmla="*/ 7248646 w 10900219"/>
              <a:gd name="connsiteY23" fmla="*/ 18288 h 18288"/>
              <a:gd name="connsiteX24" fmla="*/ 6676384 w 10900219"/>
              <a:gd name="connsiteY24" fmla="*/ 18288 h 18288"/>
              <a:gd name="connsiteX25" fmla="*/ 6104123 w 10900219"/>
              <a:gd name="connsiteY25" fmla="*/ 18288 h 18288"/>
              <a:gd name="connsiteX26" fmla="*/ 5531861 w 10900219"/>
              <a:gd name="connsiteY26" fmla="*/ 18288 h 18288"/>
              <a:gd name="connsiteX27" fmla="*/ 4741595 w 10900219"/>
              <a:gd name="connsiteY27" fmla="*/ 18288 h 18288"/>
              <a:gd name="connsiteX28" fmla="*/ 4060332 w 10900219"/>
              <a:gd name="connsiteY28" fmla="*/ 18288 h 18288"/>
              <a:gd name="connsiteX29" fmla="*/ 3706074 w 10900219"/>
              <a:gd name="connsiteY29" fmla="*/ 18288 h 18288"/>
              <a:gd name="connsiteX30" fmla="*/ 3133813 w 10900219"/>
              <a:gd name="connsiteY30" fmla="*/ 18288 h 18288"/>
              <a:gd name="connsiteX31" fmla="*/ 2343547 w 10900219"/>
              <a:gd name="connsiteY31" fmla="*/ 18288 h 18288"/>
              <a:gd name="connsiteX32" fmla="*/ 1880288 w 10900219"/>
              <a:gd name="connsiteY32" fmla="*/ 18288 h 18288"/>
              <a:gd name="connsiteX33" fmla="*/ 981020 w 10900219"/>
              <a:gd name="connsiteY33" fmla="*/ 18288 h 18288"/>
              <a:gd name="connsiteX34" fmla="*/ 0 w 10900219"/>
              <a:gd name="connsiteY34" fmla="*/ 18288 h 18288"/>
              <a:gd name="connsiteX35" fmla="*/ 0 w 10900219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900219" h="18288" fill="none" extrusionOk="0">
                <a:moveTo>
                  <a:pt x="0" y="0"/>
                </a:moveTo>
                <a:cubicBezTo>
                  <a:pt x="118469" y="-6619"/>
                  <a:pt x="329397" y="-5525"/>
                  <a:pt x="463259" y="0"/>
                </a:cubicBezTo>
                <a:cubicBezTo>
                  <a:pt x="597121" y="5525"/>
                  <a:pt x="866598" y="4881"/>
                  <a:pt x="1144523" y="0"/>
                </a:cubicBezTo>
                <a:cubicBezTo>
                  <a:pt x="1422448" y="-4881"/>
                  <a:pt x="1761178" y="17159"/>
                  <a:pt x="1934789" y="0"/>
                </a:cubicBezTo>
                <a:cubicBezTo>
                  <a:pt x="2108400" y="-17159"/>
                  <a:pt x="2119134" y="-4032"/>
                  <a:pt x="2289046" y="0"/>
                </a:cubicBezTo>
                <a:cubicBezTo>
                  <a:pt x="2458958" y="4032"/>
                  <a:pt x="2472610" y="15385"/>
                  <a:pt x="2643303" y="0"/>
                </a:cubicBezTo>
                <a:cubicBezTo>
                  <a:pt x="2813996" y="-15385"/>
                  <a:pt x="3334189" y="-21234"/>
                  <a:pt x="3542571" y="0"/>
                </a:cubicBezTo>
                <a:cubicBezTo>
                  <a:pt x="3750953" y="21234"/>
                  <a:pt x="3991639" y="13212"/>
                  <a:pt x="4223835" y="0"/>
                </a:cubicBezTo>
                <a:cubicBezTo>
                  <a:pt x="4456031" y="-13212"/>
                  <a:pt x="4466914" y="13318"/>
                  <a:pt x="4578092" y="0"/>
                </a:cubicBezTo>
                <a:cubicBezTo>
                  <a:pt x="4689270" y="-13318"/>
                  <a:pt x="5120635" y="31363"/>
                  <a:pt x="5259356" y="0"/>
                </a:cubicBezTo>
                <a:cubicBezTo>
                  <a:pt x="5398077" y="-31363"/>
                  <a:pt x="5954119" y="-7091"/>
                  <a:pt x="6158624" y="0"/>
                </a:cubicBezTo>
                <a:cubicBezTo>
                  <a:pt x="6363129" y="7091"/>
                  <a:pt x="6535071" y="-8480"/>
                  <a:pt x="6730885" y="0"/>
                </a:cubicBezTo>
                <a:cubicBezTo>
                  <a:pt x="6926699" y="8480"/>
                  <a:pt x="7091018" y="19194"/>
                  <a:pt x="7303147" y="0"/>
                </a:cubicBezTo>
                <a:cubicBezTo>
                  <a:pt x="7515276" y="-19194"/>
                  <a:pt x="7840361" y="30755"/>
                  <a:pt x="7984410" y="0"/>
                </a:cubicBezTo>
                <a:cubicBezTo>
                  <a:pt x="8128459" y="-30755"/>
                  <a:pt x="8498590" y="39460"/>
                  <a:pt x="8774676" y="0"/>
                </a:cubicBezTo>
                <a:cubicBezTo>
                  <a:pt x="9050762" y="-39460"/>
                  <a:pt x="9204381" y="36508"/>
                  <a:pt x="9564942" y="0"/>
                </a:cubicBezTo>
                <a:cubicBezTo>
                  <a:pt x="9925503" y="-36508"/>
                  <a:pt x="10235542" y="59225"/>
                  <a:pt x="10900219" y="0"/>
                </a:cubicBezTo>
                <a:cubicBezTo>
                  <a:pt x="10900865" y="4451"/>
                  <a:pt x="10900709" y="9226"/>
                  <a:pt x="10900219" y="18288"/>
                </a:cubicBezTo>
                <a:cubicBezTo>
                  <a:pt x="10675942" y="21751"/>
                  <a:pt x="10609372" y="26977"/>
                  <a:pt x="10436960" y="18288"/>
                </a:cubicBezTo>
                <a:cubicBezTo>
                  <a:pt x="10264548" y="9599"/>
                  <a:pt x="9961150" y="-11074"/>
                  <a:pt x="9537692" y="18288"/>
                </a:cubicBezTo>
                <a:cubicBezTo>
                  <a:pt x="9114234" y="47650"/>
                  <a:pt x="9087386" y="35169"/>
                  <a:pt x="8856428" y="18288"/>
                </a:cubicBezTo>
                <a:cubicBezTo>
                  <a:pt x="8625470" y="1407"/>
                  <a:pt x="8634361" y="13786"/>
                  <a:pt x="8502171" y="18288"/>
                </a:cubicBezTo>
                <a:cubicBezTo>
                  <a:pt x="8369981" y="22790"/>
                  <a:pt x="8132296" y="22561"/>
                  <a:pt x="7820907" y="18288"/>
                </a:cubicBezTo>
                <a:cubicBezTo>
                  <a:pt x="7509518" y="14015"/>
                  <a:pt x="7432447" y="29431"/>
                  <a:pt x="7248646" y="18288"/>
                </a:cubicBezTo>
                <a:cubicBezTo>
                  <a:pt x="7064845" y="7145"/>
                  <a:pt x="6954380" y="2746"/>
                  <a:pt x="6676384" y="18288"/>
                </a:cubicBezTo>
                <a:cubicBezTo>
                  <a:pt x="6398388" y="33830"/>
                  <a:pt x="6292480" y="-4579"/>
                  <a:pt x="6104123" y="18288"/>
                </a:cubicBezTo>
                <a:cubicBezTo>
                  <a:pt x="5915766" y="41155"/>
                  <a:pt x="5703359" y="-8437"/>
                  <a:pt x="5531861" y="18288"/>
                </a:cubicBezTo>
                <a:cubicBezTo>
                  <a:pt x="5360363" y="45013"/>
                  <a:pt x="5056784" y="-12121"/>
                  <a:pt x="4741595" y="18288"/>
                </a:cubicBezTo>
                <a:cubicBezTo>
                  <a:pt x="4426406" y="48697"/>
                  <a:pt x="4364529" y="-10910"/>
                  <a:pt x="4060332" y="18288"/>
                </a:cubicBezTo>
                <a:cubicBezTo>
                  <a:pt x="3756135" y="47486"/>
                  <a:pt x="3816049" y="13364"/>
                  <a:pt x="3706074" y="18288"/>
                </a:cubicBezTo>
                <a:cubicBezTo>
                  <a:pt x="3596099" y="23212"/>
                  <a:pt x="3382238" y="37686"/>
                  <a:pt x="3133813" y="18288"/>
                </a:cubicBezTo>
                <a:cubicBezTo>
                  <a:pt x="2885388" y="-1110"/>
                  <a:pt x="2523125" y="15465"/>
                  <a:pt x="2343547" y="18288"/>
                </a:cubicBezTo>
                <a:cubicBezTo>
                  <a:pt x="2163969" y="21111"/>
                  <a:pt x="1985160" y="33196"/>
                  <a:pt x="1880288" y="18288"/>
                </a:cubicBezTo>
                <a:cubicBezTo>
                  <a:pt x="1775416" y="3380"/>
                  <a:pt x="1261751" y="-9914"/>
                  <a:pt x="981020" y="18288"/>
                </a:cubicBezTo>
                <a:cubicBezTo>
                  <a:pt x="700289" y="46490"/>
                  <a:pt x="314212" y="-15659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900219" h="18288" stroke="0" extrusionOk="0">
                <a:moveTo>
                  <a:pt x="0" y="0"/>
                </a:moveTo>
                <a:cubicBezTo>
                  <a:pt x="269624" y="3698"/>
                  <a:pt x="383061" y="-5818"/>
                  <a:pt x="572261" y="0"/>
                </a:cubicBezTo>
                <a:cubicBezTo>
                  <a:pt x="761461" y="5818"/>
                  <a:pt x="826360" y="-1890"/>
                  <a:pt x="926519" y="0"/>
                </a:cubicBezTo>
                <a:cubicBezTo>
                  <a:pt x="1026678" y="1890"/>
                  <a:pt x="1621671" y="-1096"/>
                  <a:pt x="1825787" y="0"/>
                </a:cubicBezTo>
                <a:cubicBezTo>
                  <a:pt x="2029903" y="1096"/>
                  <a:pt x="2212612" y="17145"/>
                  <a:pt x="2398048" y="0"/>
                </a:cubicBezTo>
                <a:cubicBezTo>
                  <a:pt x="2583484" y="-17145"/>
                  <a:pt x="2739759" y="-14168"/>
                  <a:pt x="2970310" y="0"/>
                </a:cubicBezTo>
                <a:cubicBezTo>
                  <a:pt x="3200861" y="14168"/>
                  <a:pt x="3502691" y="33180"/>
                  <a:pt x="3869578" y="0"/>
                </a:cubicBezTo>
                <a:cubicBezTo>
                  <a:pt x="4236465" y="-33180"/>
                  <a:pt x="4122134" y="-10470"/>
                  <a:pt x="4332837" y="0"/>
                </a:cubicBezTo>
                <a:cubicBezTo>
                  <a:pt x="4543540" y="10470"/>
                  <a:pt x="4834652" y="3572"/>
                  <a:pt x="5232105" y="0"/>
                </a:cubicBezTo>
                <a:cubicBezTo>
                  <a:pt x="5629558" y="-3572"/>
                  <a:pt x="5773178" y="-6604"/>
                  <a:pt x="6131373" y="0"/>
                </a:cubicBezTo>
                <a:cubicBezTo>
                  <a:pt x="6489568" y="6604"/>
                  <a:pt x="6621532" y="18870"/>
                  <a:pt x="6812637" y="0"/>
                </a:cubicBezTo>
                <a:cubicBezTo>
                  <a:pt x="7003742" y="-18870"/>
                  <a:pt x="7311146" y="18959"/>
                  <a:pt x="7711905" y="0"/>
                </a:cubicBezTo>
                <a:cubicBezTo>
                  <a:pt x="8112664" y="-18959"/>
                  <a:pt x="8080793" y="-24744"/>
                  <a:pt x="8284166" y="0"/>
                </a:cubicBezTo>
                <a:cubicBezTo>
                  <a:pt x="8487539" y="24744"/>
                  <a:pt x="8615041" y="-1627"/>
                  <a:pt x="8856428" y="0"/>
                </a:cubicBezTo>
                <a:cubicBezTo>
                  <a:pt x="9097815" y="1627"/>
                  <a:pt x="9475052" y="26322"/>
                  <a:pt x="9646694" y="0"/>
                </a:cubicBezTo>
                <a:cubicBezTo>
                  <a:pt x="9818336" y="-26322"/>
                  <a:pt x="9938906" y="-121"/>
                  <a:pt x="10218955" y="0"/>
                </a:cubicBezTo>
                <a:cubicBezTo>
                  <a:pt x="10499004" y="121"/>
                  <a:pt x="10697467" y="15326"/>
                  <a:pt x="10900219" y="0"/>
                </a:cubicBezTo>
                <a:cubicBezTo>
                  <a:pt x="10899812" y="8690"/>
                  <a:pt x="10900065" y="14141"/>
                  <a:pt x="10900219" y="18288"/>
                </a:cubicBezTo>
                <a:cubicBezTo>
                  <a:pt x="10543007" y="31201"/>
                  <a:pt x="10472057" y="15684"/>
                  <a:pt x="10109953" y="18288"/>
                </a:cubicBezTo>
                <a:cubicBezTo>
                  <a:pt x="9747849" y="20892"/>
                  <a:pt x="9872856" y="33007"/>
                  <a:pt x="9755696" y="18288"/>
                </a:cubicBezTo>
                <a:cubicBezTo>
                  <a:pt x="9638536" y="3569"/>
                  <a:pt x="9442681" y="6596"/>
                  <a:pt x="9292437" y="18288"/>
                </a:cubicBezTo>
                <a:cubicBezTo>
                  <a:pt x="9142193" y="29980"/>
                  <a:pt x="8817861" y="-11343"/>
                  <a:pt x="8393169" y="18288"/>
                </a:cubicBezTo>
                <a:cubicBezTo>
                  <a:pt x="7968477" y="47919"/>
                  <a:pt x="7919655" y="23228"/>
                  <a:pt x="7711905" y="18288"/>
                </a:cubicBezTo>
                <a:cubicBezTo>
                  <a:pt x="7504155" y="13348"/>
                  <a:pt x="7365667" y="6452"/>
                  <a:pt x="7248646" y="18288"/>
                </a:cubicBezTo>
                <a:cubicBezTo>
                  <a:pt x="7131625" y="30124"/>
                  <a:pt x="6776155" y="2871"/>
                  <a:pt x="6567382" y="18288"/>
                </a:cubicBezTo>
                <a:cubicBezTo>
                  <a:pt x="6358609" y="33705"/>
                  <a:pt x="6372933" y="1091"/>
                  <a:pt x="6213125" y="18288"/>
                </a:cubicBezTo>
                <a:cubicBezTo>
                  <a:pt x="6053317" y="35485"/>
                  <a:pt x="5980913" y="1290"/>
                  <a:pt x="5858868" y="18288"/>
                </a:cubicBezTo>
                <a:cubicBezTo>
                  <a:pt x="5736823" y="35286"/>
                  <a:pt x="5481395" y="5492"/>
                  <a:pt x="5177604" y="18288"/>
                </a:cubicBezTo>
                <a:cubicBezTo>
                  <a:pt x="4873813" y="31084"/>
                  <a:pt x="4854222" y="37160"/>
                  <a:pt x="4714345" y="18288"/>
                </a:cubicBezTo>
                <a:cubicBezTo>
                  <a:pt x="4574468" y="-584"/>
                  <a:pt x="4298550" y="22981"/>
                  <a:pt x="3924079" y="18288"/>
                </a:cubicBezTo>
                <a:cubicBezTo>
                  <a:pt x="3549608" y="13595"/>
                  <a:pt x="3645461" y="-921"/>
                  <a:pt x="3460820" y="18288"/>
                </a:cubicBezTo>
                <a:cubicBezTo>
                  <a:pt x="3276179" y="37497"/>
                  <a:pt x="3004470" y="-15027"/>
                  <a:pt x="2670554" y="18288"/>
                </a:cubicBezTo>
                <a:cubicBezTo>
                  <a:pt x="2336638" y="51603"/>
                  <a:pt x="2425773" y="17517"/>
                  <a:pt x="2316297" y="18288"/>
                </a:cubicBezTo>
                <a:cubicBezTo>
                  <a:pt x="2206821" y="19059"/>
                  <a:pt x="1757890" y="42158"/>
                  <a:pt x="1526031" y="18288"/>
                </a:cubicBezTo>
                <a:cubicBezTo>
                  <a:pt x="1294172" y="-5582"/>
                  <a:pt x="1213137" y="12281"/>
                  <a:pt x="1062771" y="18288"/>
                </a:cubicBezTo>
                <a:cubicBezTo>
                  <a:pt x="912405" y="24295"/>
                  <a:pt x="829444" y="7304"/>
                  <a:pt x="708514" y="18288"/>
                </a:cubicBezTo>
                <a:cubicBezTo>
                  <a:pt x="587584" y="29272"/>
                  <a:pt x="227877" y="37311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4925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D20A59A-54B1-3604-864A-0B555FB2FFC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8373960"/>
              </p:ext>
            </p:extLst>
          </p:nvPr>
        </p:nvGraphicFramePr>
        <p:xfrm>
          <a:off x="632647" y="2456386"/>
          <a:ext cx="10915869" cy="34789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773925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AE61A9C-D605-84FA-912A-E9D4CEB613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r>
              <a:rPr lang="en-US" sz="3600" b="1" dirty="0">
                <a:latin typeface="Aptos Display"/>
              </a:rPr>
              <a:t>Mission statement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3CE8AF5E-D374-4CF1-90CC-35CF73B81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936" y="2386584"/>
            <a:ext cx="4114800" cy="18288"/>
          </a:xfrm>
          <a:custGeom>
            <a:avLst/>
            <a:gdLst>
              <a:gd name="connsiteX0" fmla="*/ 0 w 4114800"/>
              <a:gd name="connsiteY0" fmla="*/ 0 h 18288"/>
              <a:gd name="connsiteX1" fmla="*/ 768096 w 4114800"/>
              <a:gd name="connsiteY1" fmla="*/ 0 h 18288"/>
              <a:gd name="connsiteX2" fmla="*/ 1495044 w 4114800"/>
              <a:gd name="connsiteY2" fmla="*/ 0 h 18288"/>
              <a:gd name="connsiteX3" fmla="*/ 2221992 w 4114800"/>
              <a:gd name="connsiteY3" fmla="*/ 0 h 18288"/>
              <a:gd name="connsiteX4" fmla="*/ 2784348 w 4114800"/>
              <a:gd name="connsiteY4" fmla="*/ 0 h 18288"/>
              <a:gd name="connsiteX5" fmla="*/ 3387852 w 4114800"/>
              <a:gd name="connsiteY5" fmla="*/ 0 h 18288"/>
              <a:gd name="connsiteX6" fmla="*/ 4114800 w 4114800"/>
              <a:gd name="connsiteY6" fmla="*/ 0 h 18288"/>
              <a:gd name="connsiteX7" fmla="*/ 4114800 w 4114800"/>
              <a:gd name="connsiteY7" fmla="*/ 18288 h 18288"/>
              <a:gd name="connsiteX8" fmla="*/ 3429000 w 4114800"/>
              <a:gd name="connsiteY8" fmla="*/ 18288 h 18288"/>
              <a:gd name="connsiteX9" fmla="*/ 2866644 w 4114800"/>
              <a:gd name="connsiteY9" fmla="*/ 18288 h 18288"/>
              <a:gd name="connsiteX10" fmla="*/ 2304288 w 4114800"/>
              <a:gd name="connsiteY10" fmla="*/ 18288 h 18288"/>
              <a:gd name="connsiteX11" fmla="*/ 1577340 w 4114800"/>
              <a:gd name="connsiteY11" fmla="*/ 18288 h 18288"/>
              <a:gd name="connsiteX12" fmla="*/ 973836 w 4114800"/>
              <a:gd name="connsiteY12" fmla="*/ 18288 h 18288"/>
              <a:gd name="connsiteX13" fmla="*/ 0 w 4114800"/>
              <a:gd name="connsiteY13" fmla="*/ 18288 h 18288"/>
              <a:gd name="connsiteX14" fmla="*/ 0 w 4114800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14800" h="18288" fill="none" extrusionOk="0">
                <a:moveTo>
                  <a:pt x="0" y="0"/>
                </a:moveTo>
                <a:cubicBezTo>
                  <a:pt x="338280" y="-26110"/>
                  <a:pt x="483942" y="6555"/>
                  <a:pt x="768096" y="0"/>
                </a:cubicBezTo>
                <a:cubicBezTo>
                  <a:pt x="1052250" y="-6555"/>
                  <a:pt x="1331484" y="24616"/>
                  <a:pt x="1495044" y="0"/>
                </a:cubicBezTo>
                <a:cubicBezTo>
                  <a:pt x="1658604" y="-24616"/>
                  <a:pt x="2056661" y="-33562"/>
                  <a:pt x="2221992" y="0"/>
                </a:cubicBezTo>
                <a:cubicBezTo>
                  <a:pt x="2387323" y="33562"/>
                  <a:pt x="2629463" y="-20094"/>
                  <a:pt x="2784348" y="0"/>
                </a:cubicBezTo>
                <a:cubicBezTo>
                  <a:pt x="2939233" y="20094"/>
                  <a:pt x="3151981" y="1524"/>
                  <a:pt x="3387852" y="0"/>
                </a:cubicBezTo>
                <a:cubicBezTo>
                  <a:pt x="3623723" y="-1524"/>
                  <a:pt x="3882724" y="26165"/>
                  <a:pt x="4114800" y="0"/>
                </a:cubicBezTo>
                <a:cubicBezTo>
                  <a:pt x="4114300" y="8855"/>
                  <a:pt x="4114909" y="14521"/>
                  <a:pt x="4114800" y="18288"/>
                </a:cubicBezTo>
                <a:cubicBezTo>
                  <a:pt x="3910038" y="37744"/>
                  <a:pt x="3683432" y="-3969"/>
                  <a:pt x="3429000" y="18288"/>
                </a:cubicBezTo>
                <a:cubicBezTo>
                  <a:pt x="3174568" y="40545"/>
                  <a:pt x="3085815" y="44166"/>
                  <a:pt x="2866644" y="18288"/>
                </a:cubicBezTo>
                <a:cubicBezTo>
                  <a:pt x="2647473" y="-7590"/>
                  <a:pt x="2580474" y="31338"/>
                  <a:pt x="2304288" y="18288"/>
                </a:cubicBezTo>
                <a:cubicBezTo>
                  <a:pt x="2028102" y="5238"/>
                  <a:pt x="1863008" y="-2001"/>
                  <a:pt x="1577340" y="18288"/>
                </a:cubicBezTo>
                <a:cubicBezTo>
                  <a:pt x="1291672" y="38577"/>
                  <a:pt x="1243931" y="9893"/>
                  <a:pt x="973836" y="18288"/>
                </a:cubicBezTo>
                <a:cubicBezTo>
                  <a:pt x="703741" y="26683"/>
                  <a:pt x="317656" y="-5910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114800" h="18288" stroke="0" extrusionOk="0">
                <a:moveTo>
                  <a:pt x="0" y="0"/>
                </a:moveTo>
                <a:cubicBezTo>
                  <a:pt x="276109" y="5266"/>
                  <a:pt x="325589" y="-19584"/>
                  <a:pt x="644652" y="0"/>
                </a:cubicBezTo>
                <a:cubicBezTo>
                  <a:pt x="963715" y="19584"/>
                  <a:pt x="1064991" y="6066"/>
                  <a:pt x="1207008" y="0"/>
                </a:cubicBezTo>
                <a:cubicBezTo>
                  <a:pt x="1349025" y="-6066"/>
                  <a:pt x="1791724" y="14506"/>
                  <a:pt x="1975104" y="0"/>
                </a:cubicBezTo>
                <a:cubicBezTo>
                  <a:pt x="2158484" y="-14506"/>
                  <a:pt x="2397469" y="20822"/>
                  <a:pt x="2619756" y="0"/>
                </a:cubicBezTo>
                <a:cubicBezTo>
                  <a:pt x="2842043" y="-20822"/>
                  <a:pt x="2992157" y="20388"/>
                  <a:pt x="3264408" y="0"/>
                </a:cubicBezTo>
                <a:cubicBezTo>
                  <a:pt x="3536659" y="-20388"/>
                  <a:pt x="3855620" y="38211"/>
                  <a:pt x="4114800" y="0"/>
                </a:cubicBezTo>
                <a:cubicBezTo>
                  <a:pt x="4113902" y="7180"/>
                  <a:pt x="4114969" y="13790"/>
                  <a:pt x="4114800" y="18288"/>
                </a:cubicBezTo>
                <a:cubicBezTo>
                  <a:pt x="3968901" y="8593"/>
                  <a:pt x="3623428" y="17559"/>
                  <a:pt x="3429000" y="18288"/>
                </a:cubicBezTo>
                <a:cubicBezTo>
                  <a:pt x="3234572" y="19017"/>
                  <a:pt x="3085079" y="41804"/>
                  <a:pt x="2866644" y="18288"/>
                </a:cubicBezTo>
                <a:cubicBezTo>
                  <a:pt x="2648209" y="-5228"/>
                  <a:pt x="2451737" y="24580"/>
                  <a:pt x="2180844" y="18288"/>
                </a:cubicBezTo>
                <a:cubicBezTo>
                  <a:pt x="1909951" y="11996"/>
                  <a:pt x="1681589" y="12244"/>
                  <a:pt x="1495044" y="18288"/>
                </a:cubicBezTo>
                <a:cubicBezTo>
                  <a:pt x="1308499" y="24332"/>
                  <a:pt x="1136614" y="21789"/>
                  <a:pt x="850392" y="18288"/>
                </a:cubicBezTo>
                <a:cubicBezTo>
                  <a:pt x="564170" y="14787"/>
                  <a:pt x="210636" y="54701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13A121-813B-3C50-3357-1A2C46A412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583413"/>
            <a:ext cx="7182379" cy="3625363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2400" dirty="0">
                <a:latin typeface="Aptos Display"/>
              </a:rPr>
              <a:t>With a clear mission statement, a firm can formulate objectives and strategies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latin typeface="Aptos Display"/>
              </a:rPr>
              <a:t>Mission varies in length, format and content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latin typeface="Aptos Display"/>
              </a:rPr>
              <a:t>Mission statement defines our current purpose and reason for existence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dirty="0">
              <a:latin typeface="Aptos Display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5755403" y="1971579"/>
              <a:ext cx="360" cy="21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37403" y="1956150"/>
                <a:ext cx="36000" cy="32709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Graphic 6" descr="Bullseye">
            <a:extLst>
              <a:ext uri="{FF2B5EF4-FFF2-40B4-BE49-F238E27FC236}">
                <a16:creationId xmlns:a16="http://schemas.microsoft.com/office/drawing/2014/main" id="{03316F35-89C0-5AE8-1CCC-07BFE1ACAE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816776" y="660771"/>
            <a:ext cx="3741240" cy="377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1218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06200E7-DA29-0C6D-4417-F7A0913D64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5892602" cy="1968564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100" dirty="0">
                <a:latin typeface="Aptos Display"/>
              </a:rPr>
              <a:t>It primarily answers the following three questions</a:t>
            </a:r>
          </a:p>
        </p:txBody>
      </p:sp>
      <p:sp>
        <p:nvSpPr>
          <p:cNvPr id="18" name="Rectangle 6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5093" y="2563839"/>
            <a:ext cx="3931920" cy="27432"/>
          </a:xfrm>
          <a:custGeom>
            <a:avLst/>
            <a:gdLst>
              <a:gd name="connsiteX0" fmla="*/ 0 w 3931920"/>
              <a:gd name="connsiteY0" fmla="*/ 0 h 27432"/>
              <a:gd name="connsiteX1" fmla="*/ 733958 w 3931920"/>
              <a:gd name="connsiteY1" fmla="*/ 0 h 27432"/>
              <a:gd name="connsiteX2" fmla="*/ 1428598 w 3931920"/>
              <a:gd name="connsiteY2" fmla="*/ 0 h 27432"/>
              <a:gd name="connsiteX3" fmla="*/ 2123237 w 3931920"/>
              <a:gd name="connsiteY3" fmla="*/ 0 h 27432"/>
              <a:gd name="connsiteX4" fmla="*/ 2660599 w 3931920"/>
              <a:gd name="connsiteY4" fmla="*/ 0 h 27432"/>
              <a:gd name="connsiteX5" fmla="*/ 3237281 w 3931920"/>
              <a:gd name="connsiteY5" fmla="*/ 0 h 27432"/>
              <a:gd name="connsiteX6" fmla="*/ 3931920 w 3931920"/>
              <a:gd name="connsiteY6" fmla="*/ 0 h 27432"/>
              <a:gd name="connsiteX7" fmla="*/ 3931920 w 3931920"/>
              <a:gd name="connsiteY7" fmla="*/ 27432 h 27432"/>
              <a:gd name="connsiteX8" fmla="*/ 3276600 w 3931920"/>
              <a:gd name="connsiteY8" fmla="*/ 27432 h 27432"/>
              <a:gd name="connsiteX9" fmla="*/ 2739238 w 3931920"/>
              <a:gd name="connsiteY9" fmla="*/ 27432 h 27432"/>
              <a:gd name="connsiteX10" fmla="*/ 2201875 w 3931920"/>
              <a:gd name="connsiteY10" fmla="*/ 27432 h 27432"/>
              <a:gd name="connsiteX11" fmla="*/ 1507236 w 3931920"/>
              <a:gd name="connsiteY11" fmla="*/ 27432 h 27432"/>
              <a:gd name="connsiteX12" fmla="*/ 930554 w 3931920"/>
              <a:gd name="connsiteY12" fmla="*/ 27432 h 27432"/>
              <a:gd name="connsiteX13" fmla="*/ 0 w 3931920"/>
              <a:gd name="connsiteY13" fmla="*/ 27432 h 27432"/>
              <a:gd name="connsiteX14" fmla="*/ 0 w 3931920"/>
              <a:gd name="connsiteY14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931920" h="27432" fill="none" extrusionOk="0">
                <a:moveTo>
                  <a:pt x="0" y="0"/>
                </a:moveTo>
                <a:cubicBezTo>
                  <a:pt x="245351" y="16874"/>
                  <a:pt x="509174" y="13736"/>
                  <a:pt x="733958" y="0"/>
                </a:cubicBezTo>
                <a:cubicBezTo>
                  <a:pt x="958742" y="-13736"/>
                  <a:pt x="1245406" y="-17215"/>
                  <a:pt x="1428598" y="0"/>
                </a:cubicBezTo>
                <a:cubicBezTo>
                  <a:pt x="1611790" y="17215"/>
                  <a:pt x="1930525" y="20562"/>
                  <a:pt x="2123237" y="0"/>
                </a:cubicBezTo>
                <a:cubicBezTo>
                  <a:pt x="2315949" y="-20562"/>
                  <a:pt x="2485508" y="11332"/>
                  <a:pt x="2660599" y="0"/>
                </a:cubicBezTo>
                <a:cubicBezTo>
                  <a:pt x="2835690" y="-11332"/>
                  <a:pt x="3075198" y="-14809"/>
                  <a:pt x="3237281" y="0"/>
                </a:cubicBezTo>
                <a:cubicBezTo>
                  <a:pt x="3399364" y="14809"/>
                  <a:pt x="3745084" y="-4992"/>
                  <a:pt x="3931920" y="0"/>
                </a:cubicBezTo>
                <a:cubicBezTo>
                  <a:pt x="3930963" y="8431"/>
                  <a:pt x="3931571" y="14612"/>
                  <a:pt x="3931920" y="27432"/>
                </a:cubicBezTo>
                <a:cubicBezTo>
                  <a:pt x="3765435" y="40792"/>
                  <a:pt x="3452398" y="38703"/>
                  <a:pt x="3276600" y="27432"/>
                </a:cubicBezTo>
                <a:cubicBezTo>
                  <a:pt x="3100802" y="16161"/>
                  <a:pt x="2914889" y="26998"/>
                  <a:pt x="2739238" y="27432"/>
                </a:cubicBezTo>
                <a:cubicBezTo>
                  <a:pt x="2563587" y="27866"/>
                  <a:pt x="2395484" y="39154"/>
                  <a:pt x="2201875" y="27432"/>
                </a:cubicBezTo>
                <a:cubicBezTo>
                  <a:pt x="2008266" y="15710"/>
                  <a:pt x="1781367" y="4899"/>
                  <a:pt x="1507236" y="27432"/>
                </a:cubicBezTo>
                <a:cubicBezTo>
                  <a:pt x="1233105" y="49965"/>
                  <a:pt x="1075495" y="47542"/>
                  <a:pt x="930554" y="27432"/>
                </a:cubicBezTo>
                <a:cubicBezTo>
                  <a:pt x="785613" y="7322"/>
                  <a:pt x="268930" y="30433"/>
                  <a:pt x="0" y="27432"/>
                </a:cubicBezTo>
                <a:cubicBezTo>
                  <a:pt x="226" y="18208"/>
                  <a:pt x="-648" y="12891"/>
                  <a:pt x="0" y="0"/>
                </a:cubicBezTo>
                <a:close/>
              </a:path>
              <a:path w="3931920" h="27432" stroke="0" extrusionOk="0">
                <a:moveTo>
                  <a:pt x="0" y="0"/>
                </a:moveTo>
                <a:cubicBezTo>
                  <a:pt x="278269" y="4786"/>
                  <a:pt x="349028" y="-10422"/>
                  <a:pt x="616001" y="0"/>
                </a:cubicBezTo>
                <a:cubicBezTo>
                  <a:pt x="882974" y="10422"/>
                  <a:pt x="931617" y="-15515"/>
                  <a:pt x="1153363" y="0"/>
                </a:cubicBezTo>
                <a:cubicBezTo>
                  <a:pt x="1375109" y="15515"/>
                  <a:pt x="1704089" y="-3631"/>
                  <a:pt x="1887322" y="0"/>
                </a:cubicBezTo>
                <a:cubicBezTo>
                  <a:pt x="2070555" y="3631"/>
                  <a:pt x="2344155" y="2213"/>
                  <a:pt x="2503322" y="0"/>
                </a:cubicBezTo>
                <a:cubicBezTo>
                  <a:pt x="2662489" y="-2213"/>
                  <a:pt x="2976859" y="26691"/>
                  <a:pt x="3119323" y="0"/>
                </a:cubicBezTo>
                <a:cubicBezTo>
                  <a:pt x="3261787" y="-26691"/>
                  <a:pt x="3588171" y="-28651"/>
                  <a:pt x="3931920" y="0"/>
                </a:cubicBezTo>
                <a:cubicBezTo>
                  <a:pt x="3930565" y="9524"/>
                  <a:pt x="3930718" y="13975"/>
                  <a:pt x="3931920" y="27432"/>
                </a:cubicBezTo>
                <a:cubicBezTo>
                  <a:pt x="3664329" y="4021"/>
                  <a:pt x="3437686" y="14511"/>
                  <a:pt x="3276600" y="27432"/>
                </a:cubicBezTo>
                <a:cubicBezTo>
                  <a:pt x="3115514" y="40353"/>
                  <a:pt x="2913592" y="48967"/>
                  <a:pt x="2739238" y="27432"/>
                </a:cubicBezTo>
                <a:cubicBezTo>
                  <a:pt x="2564884" y="5897"/>
                  <a:pt x="2294049" y="39820"/>
                  <a:pt x="2083918" y="27432"/>
                </a:cubicBezTo>
                <a:cubicBezTo>
                  <a:pt x="1873787" y="15044"/>
                  <a:pt x="1718903" y="21388"/>
                  <a:pt x="1428598" y="27432"/>
                </a:cubicBezTo>
                <a:cubicBezTo>
                  <a:pt x="1138293" y="33476"/>
                  <a:pt x="952209" y="50441"/>
                  <a:pt x="812597" y="27432"/>
                </a:cubicBezTo>
                <a:cubicBezTo>
                  <a:pt x="672985" y="4423"/>
                  <a:pt x="305800" y="28240"/>
                  <a:pt x="0" y="27432"/>
                </a:cubicBezTo>
                <a:cubicBezTo>
                  <a:pt x="-800" y="16780"/>
                  <a:pt x="-583" y="12910"/>
                  <a:pt x="0" y="0"/>
                </a:cubicBezTo>
                <a:close/>
              </a:path>
            </a:pathLst>
          </a:custGeom>
          <a:solidFill>
            <a:srgbClr val="F6B546"/>
          </a:solidFill>
          <a:ln w="38100" cap="rnd">
            <a:solidFill>
              <a:srgbClr val="F6B546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6542E0-193D-090E-6FD7-EB60A055D3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79" y="2588764"/>
            <a:ext cx="6245453" cy="365646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600">
                <a:latin typeface="Aptos Display"/>
              </a:rPr>
              <a:t>What do we do? - your core/primary activities</a:t>
            </a:r>
          </a:p>
          <a:p>
            <a:r>
              <a:rPr lang="en-US" sz="2600">
                <a:latin typeface="Aptos Display"/>
              </a:rPr>
              <a:t>Who do we serve? - Primary stakeholders</a:t>
            </a:r>
          </a:p>
          <a:p>
            <a:r>
              <a:rPr lang="en-US" sz="2600">
                <a:latin typeface="Aptos Display"/>
              </a:rPr>
              <a:t>How do we do it? - approach or methodologies</a:t>
            </a:r>
          </a:p>
          <a:p>
            <a:pPr marL="0" indent="0">
              <a:buNone/>
            </a:pPr>
            <a:endParaRPr lang="en-US" sz="2600">
              <a:latin typeface="Aptos Display"/>
            </a:endParaRPr>
          </a:p>
        </p:txBody>
      </p:sp>
      <p:pic>
        <p:nvPicPr>
          <p:cNvPr id="5" name="Picture 4" descr="Different colored question marks">
            <a:extLst>
              <a:ext uri="{FF2B5EF4-FFF2-40B4-BE49-F238E27FC236}">
                <a16:creationId xmlns:a16="http://schemas.microsoft.com/office/drawing/2014/main" id="{04FE8C9C-BF56-EDC1-0DD2-B01D15EE020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225" r="22355"/>
          <a:stretch/>
        </p:blipFill>
        <p:spPr>
          <a:xfrm>
            <a:off x="7520210" y="10"/>
            <a:ext cx="4670267" cy="4584906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7886908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A3ED13-3E7D-2CCB-D14C-299F45F3C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50377"/>
            <a:ext cx="6662104" cy="1471031"/>
          </a:xfrm>
        </p:spPr>
        <p:txBody>
          <a:bodyPr anchor="b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US" sz="4300" dirty="0">
                <a:latin typeface="Aptos"/>
              </a:rPr>
              <a:t>What a good/strong mission statement should contain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3CE8AF5E-D374-4CF1-90CC-35CF73B81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936" y="2386584"/>
            <a:ext cx="4114800" cy="18288"/>
          </a:xfrm>
          <a:custGeom>
            <a:avLst/>
            <a:gdLst>
              <a:gd name="connsiteX0" fmla="*/ 0 w 4114800"/>
              <a:gd name="connsiteY0" fmla="*/ 0 h 18288"/>
              <a:gd name="connsiteX1" fmla="*/ 768096 w 4114800"/>
              <a:gd name="connsiteY1" fmla="*/ 0 h 18288"/>
              <a:gd name="connsiteX2" fmla="*/ 1495044 w 4114800"/>
              <a:gd name="connsiteY2" fmla="*/ 0 h 18288"/>
              <a:gd name="connsiteX3" fmla="*/ 2221992 w 4114800"/>
              <a:gd name="connsiteY3" fmla="*/ 0 h 18288"/>
              <a:gd name="connsiteX4" fmla="*/ 2784348 w 4114800"/>
              <a:gd name="connsiteY4" fmla="*/ 0 h 18288"/>
              <a:gd name="connsiteX5" fmla="*/ 3387852 w 4114800"/>
              <a:gd name="connsiteY5" fmla="*/ 0 h 18288"/>
              <a:gd name="connsiteX6" fmla="*/ 4114800 w 4114800"/>
              <a:gd name="connsiteY6" fmla="*/ 0 h 18288"/>
              <a:gd name="connsiteX7" fmla="*/ 4114800 w 4114800"/>
              <a:gd name="connsiteY7" fmla="*/ 18288 h 18288"/>
              <a:gd name="connsiteX8" fmla="*/ 3429000 w 4114800"/>
              <a:gd name="connsiteY8" fmla="*/ 18288 h 18288"/>
              <a:gd name="connsiteX9" fmla="*/ 2866644 w 4114800"/>
              <a:gd name="connsiteY9" fmla="*/ 18288 h 18288"/>
              <a:gd name="connsiteX10" fmla="*/ 2304288 w 4114800"/>
              <a:gd name="connsiteY10" fmla="*/ 18288 h 18288"/>
              <a:gd name="connsiteX11" fmla="*/ 1577340 w 4114800"/>
              <a:gd name="connsiteY11" fmla="*/ 18288 h 18288"/>
              <a:gd name="connsiteX12" fmla="*/ 973836 w 4114800"/>
              <a:gd name="connsiteY12" fmla="*/ 18288 h 18288"/>
              <a:gd name="connsiteX13" fmla="*/ 0 w 4114800"/>
              <a:gd name="connsiteY13" fmla="*/ 18288 h 18288"/>
              <a:gd name="connsiteX14" fmla="*/ 0 w 4114800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14800" h="18288" fill="none" extrusionOk="0">
                <a:moveTo>
                  <a:pt x="0" y="0"/>
                </a:moveTo>
                <a:cubicBezTo>
                  <a:pt x="338280" y="-26110"/>
                  <a:pt x="483942" y="6555"/>
                  <a:pt x="768096" y="0"/>
                </a:cubicBezTo>
                <a:cubicBezTo>
                  <a:pt x="1052250" y="-6555"/>
                  <a:pt x="1331484" y="24616"/>
                  <a:pt x="1495044" y="0"/>
                </a:cubicBezTo>
                <a:cubicBezTo>
                  <a:pt x="1658604" y="-24616"/>
                  <a:pt x="2056661" y="-33562"/>
                  <a:pt x="2221992" y="0"/>
                </a:cubicBezTo>
                <a:cubicBezTo>
                  <a:pt x="2387323" y="33562"/>
                  <a:pt x="2629463" y="-20094"/>
                  <a:pt x="2784348" y="0"/>
                </a:cubicBezTo>
                <a:cubicBezTo>
                  <a:pt x="2939233" y="20094"/>
                  <a:pt x="3151981" y="1524"/>
                  <a:pt x="3387852" y="0"/>
                </a:cubicBezTo>
                <a:cubicBezTo>
                  <a:pt x="3623723" y="-1524"/>
                  <a:pt x="3882724" y="26165"/>
                  <a:pt x="4114800" y="0"/>
                </a:cubicBezTo>
                <a:cubicBezTo>
                  <a:pt x="4114300" y="8855"/>
                  <a:pt x="4114909" y="14521"/>
                  <a:pt x="4114800" y="18288"/>
                </a:cubicBezTo>
                <a:cubicBezTo>
                  <a:pt x="3910038" y="37744"/>
                  <a:pt x="3683432" y="-3969"/>
                  <a:pt x="3429000" y="18288"/>
                </a:cubicBezTo>
                <a:cubicBezTo>
                  <a:pt x="3174568" y="40545"/>
                  <a:pt x="3085815" y="44166"/>
                  <a:pt x="2866644" y="18288"/>
                </a:cubicBezTo>
                <a:cubicBezTo>
                  <a:pt x="2647473" y="-7590"/>
                  <a:pt x="2580474" y="31338"/>
                  <a:pt x="2304288" y="18288"/>
                </a:cubicBezTo>
                <a:cubicBezTo>
                  <a:pt x="2028102" y="5238"/>
                  <a:pt x="1863008" y="-2001"/>
                  <a:pt x="1577340" y="18288"/>
                </a:cubicBezTo>
                <a:cubicBezTo>
                  <a:pt x="1291672" y="38577"/>
                  <a:pt x="1243931" y="9893"/>
                  <a:pt x="973836" y="18288"/>
                </a:cubicBezTo>
                <a:cubicBezTo>
                  <a:pt x="703741" y="26683"/>
                  <a:pt x="317656" y="-5910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114800" h="18288" stroke="0" extrusionOk="0">
                <a:moveTo>
                  <a:pt x="0" y="0"/>
                </a:moveTo>
                <a:cubicBezTo>
                  <a:pt x="276109" y="5266"/>
                  <a:pt x="325589" y="-19584"/>
                  <a:pt x="644652" y="0"/>
                </a:cubicBezTo>
                <a:cubicBezTo>
                  <a:pt x="963715" y="19584"/>
                  <a:pt x="1064991" y="6066"/>
                  <a:pt x="1207008" y="0"/>
                </a:cubicBezTo>
                <a:cubicBezTo>
                  <a:pt x="1349025" y="-6066"/>
                  <a:pt x="1791724" y="14506"/>
                  <a:pt x="1975104" y="0"/>
                </a:cubicBezTo>
                <a:cubicBezTo>
                  <a:pt x="2158484" y="-14506"/>
                  <a:pt x="2397469" y="20822"/>
                  <a:pt x="2619756" y="0"/>
                </a:cubicBezTo>
                <a:cubicBezTo>
                  <a:pt x="2842043" y="-20822"/>
                  <a:pt x="2992157" y="20388"/>
                  <a:pt x="3264408" y="0"/>
                </a:cubicBezTo>
                <a:cubicBezTo>
                  <a:pt x="3536659" y="-20388"/>
                  <a:pt x="3855620" y="38211"/>
                  <a:pt x="4114800" y="0"/>
                </a:cubicBezTo>
                <a:cubicBezTo>
                  <a:pt x="4113902" y="7180"/>
                  <a:pt x="4114969" y="13790"/>
                  <a:pt x="4114800" y="18288"/>
                </a:cubicBezTo>
                <a:cubicBezTo>
                  <a:pt x="3968901" y="8593"/>
                  <a:pt x="3623428" y="17559"/>
                  <a:pt x="3429000" y="18288"/>
                </a:cubicBezTo>
                <a:cubicBezTo>
                  <a:pt x="3234572" y="19017"/>
                  <a:pt x="3085079" y="41804"/>
                  <a:pt x="2866644" y="18288"/>
                </a:cubicBezTo>
                <a:cubicBezTo>
                  <a:pt x="2648209" y="-5228"/>
                  <a:pt x="2451737" y="24580"/>
                  <a:pt x="2180844" y="18288"/>
                </a:cubicBezTo>
                <a:cubicBezTo>
                  <a:pt x="1909951" y="11996"/>
                  <a:pt x="1681589" y="12244"/>
                  <a:pt x="1495044" y="18288"/>
                </a:cubicBezTo>
                <a:cubicBezTo>
                  <a:pt x="1308499" y="24332"/>
                  <a:pt x="1136614" y="21789"/>
                  <a:pt x="850392" y="18288"/>
                </a:cubicBezTo>
                <a:cubicBezTo>
                  <a:pt x="564170" y="14787"/>
                  <a:pt x="210636" y="54701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130FBA-5F1E-1AFC-76D1-50B5A770DC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47989"/>
            <a:ext cx="6627023" cy="356078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600" b="1" dirty="0">
                <a:latin typeface="Aptos Display"/>
              </a:rPr>
              <a:t>Customers</a:t>
            </a:r>
            <a:r>
              <a:rPr lang="en-US" sz="2600" dirty="0">
                <a:latin typeface="Aptos Display"/>
              </a:rPr>
              <a:t>: Who are the firm’s customers? </a:t>
            </a:r>
          </a:p>
          <a:p>
            <a:r>
              <a:rPr lang="en-US" sz="2600" b="1" dirty="0">
                <a:latin typeface="Aptos Display"/>
              </a:rPr>
              <a:t>Product or services</a:t>
            </a:r>
            <a:r>
              <a:rPr lang="en-US" sz="2600" dirty="0">
                <a:latin typeface="Aptos Display"/>
              </a:rPr>
              <a:t>: What are the firm’s major products or services? </a:t>
            </a:r>
          </a:p>
          <a:p>
            <a:r>
              <a:rPr lang="en-US" sz="2600" b="1" dirty="0">
                <a:latin typeface="Aptos Display"/>
              </a:rPr>
              <a:t>Markets:</a:t>
            </a:r>
            <a:r>
              <a:rPr lang="en-US" sz="2600" dirty="0">
                <a:latin typeface="Aptos Display"/>
              </a:rPr>
              <a:t> Geographically, where does the firm compete? </a:t>
            </a:r>
          </a:p>
          <a:p>
            <a:pPr marL="0" indent="0">
              <a:buNone/>
            </a:pPr>
            <a:endParaRPr lang="en-US" sz="2600">
              <a:latin typeface="Aptos Display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5755403" y="1971579"/>
              <a:ext cx="360" cy="21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37403" y="1956150"/>
                <a:ext cx="36000" cy="32709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Graphic 6" descr="Target Audience">
            <a:extLst>
              <a:ext uri="{FF2B5EF4-FFF2-40B4-BE49-F238E27FC236}">
                <a16:creationId xmlns:a16="http://schemas.microsoft.com/office/drawing/2014/main" id="{91BC11EE-AE27-CD01-D2DA-C09CD223BE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648878" y="660771"/>
            <a:ext cx="3909138" cy="3947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3580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78B1421-7904-7A49-C4FF-E62997A418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1F6486F-92BA-E7A9-009A-0A8B29E71D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077989-95E8-D8DB-CC16-24883E36FA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50377"/>
            <a:ext cx="6662104" cy="1471031"/>
          </a:xfrm>
        </p:spPr>
        <p:txBody>
          <a:bodyPr anchor="b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US" sz="4300" dirty="0">
                <a:latin typeface="Aptos"/>
              </a:rPr>
              <a:t>What a good/strong mission statement should contain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A715937A-153C-BB11-7D69-93E700B10A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936" y="2386584"/>
            <a:ext cx="4114800" cy="18288"/>
          </a:xfrm>
          <a:custGeom>
            <a:avLst/>
            <a:gdLst>
              <a:gd name="connsiteX0" fmla="*/ 0 w 4114800"/>
              <a:gd name="connsiteY0" fmla="*/ 0 h 18288"/>
              <a:gd name="connsiteX1" fmla="*/ 768096 w 4114800"/>
              <a:gd name="connsiteY1" fmla="*/ 0 h 18288"/>
              <a:gd name="connsiteX2" fmla="*/ 1495044 w 4114800"/>
              <a:gd name="connsiteY2" fmla="*/ 0 h 18288"/>
              <a:gd name="connsiteX3" fmla="*/ 2221992 w 4114800"/>
              <a:gd name="connsiteY3" fmla="*/ 0 h 18288"/>
              <a:gd name="connsiteX4" fmla="*/ 2784348 w 4114800"/>
              <a:gd name="connsiteY4" fmla="*/ 0 h 18288"/>
              <a:gd name="connsiteX5" fmla="*/ 3387852 w 4114800"/>
              <a:gd name="connsiteY5" fmla="*/ 0 h 18288"/>
              <a:gd name="connsiteX6" fmla="*/ 4114800 w 4114800"/>
              <a:gd name="connsiteY6" fmla="*/ 0 h 18288"/>
              <a:gd name="connsiteX7" fmla="*/ 4114800 w 4114800"/>
              <a:gd name="connsiteY7" fmla="*/ 18288 h 18288"/>
              <a:gd name="connsiteX8" fmla="*/ 3429000 w 4114800"/>
              <a:gd name="connsiteY8" fmla="*/ 18288 h 18288"/>
              <a:gd name="connsiteX9" fmla="*/ 2866644 w 4114800"/>
              <a:gd name="connsiteY9" fmla="*/ 18288 h 18288"/>
              <a:gd name="connsiteX10" fmla="*/ 2304288 w 4114800"/>
              <a:gd name="connsiteY10" fmla="*/ 18288 h 18288"/>
              <a:gd name="connsiteX11" fmla="*/ 1577340 w 4114800"/>
              <a:gd name="connsiteY11" fmla="*/ 18288 h 18288"/>
              <a:gd name="connsiteX12" fmla="*/ 973836 w 4114800"/>
              <a:gd name="connsiteY12" fmla="*/ 18288 h 18288"/>
              <a:gd name="connsiteX13" fmla="*/ 0 w 4114800"/>
              <a:gd name="connsiteY13" fmla="*/ 18288 h 18288"/>
              <a:gd name="connsiteX14" fmla="*/ 0 w 4114800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14800" h="18288" fill="none" extrusionOk="0">
                <a:moveTo>
                  <a:pt x="0" y="0"/>
                </a:moveTo>
                <a:cubicBezTo>
                  <a:pt x="338280" y="-26110"/>
                  <a:pt x="483942" y="6555"/>
                  <a:pt x="768096" y="0"/>
                </a:cubicBezTo>
                <a:cubicBezTo>
                  <a:pt x="1052250" y="-6555"/>
                  <a:pt x="1331484" y="24616"/>
                  <a:pt x="1495044" y="0"/>
                </a:cubicBezTo>
                <a:cubicBezTo>
                  <a:pt x="1658604" y="-24616"/>
                  <a:pt x="2056661" y="-33562"/>
                  <a:pt x="2221992" y="0"/>
                </a:cubicBezTo>
                <a:cubicBezTo>
                  <a:pt x="2387323" y="33562"/>
                  <a:pt x="2629463" y="-20094"/>
                  <a:pt x="2784348" y="0"/>
                </a:cubicBezTo>
                <a:cubicBezTo>
                  <a:pt x="2939233" y="20094"/>
                  <a:pt x="3151981" y="1524"/>
                  <a:pt x="3387852" y="0"/>
                </a:cubicBezTo>
                <a:cubicBezTo>
                  <a:pt x="3623723" y="-1524"/>
                  <a:pt x="3882724" y="26165"/>
                  <a:pt x="4114800" y="0"/>
                </a:cubicBezTo>
                <a:cubicBezTo>
                  <a:pt x="4114300" y="8855"/>
                  <a:pt x="4114909" y="14521"/>
                  <a:pt x="4114800" y="18288"/>
                </a:cubicBezTo>
                <a:cubicBezTo>
                  <a:pt x="3910038" y="37744"/>
                  <a:pt x="3683432" y="-3969"/>
                  <a:pt x="3429000" y="18288"/>
                </a:cubicBezTo>
                <a:cubicBezTo>
                  <a:pt x="3174568" y="40545"/>
                  <a:pt x="3085815" y="44166"/>
                  <a:pt x="2866644" y="18288"/>
                </a:cubicBezTo>
                <a:cubicBezTo>
                  <a:pt x="2647473" y="-7590"/>
                  <a:pt x="2580474" y="31338"/>
                  <a:pt x="2304288" y="18288"/>
                </a:cubicBezTo>
                <a:cubicBezTo>
                  <a:pt x="2028102" y="5238"/>
                  <a:pt x="1863008" y="-2001"/>
                  <a:pt x="1577340" y="18288"/>
                </a:cubicBezTo>
                <a:cubicBezTo>
                  <a:pt x="1291672" y="38577"/>
                  <a:pt x="1243931" y="9893"/>
                  <a:pt x="973836" y="18288"/>
                </a:cubicBezTo>
                <a:cubicBezTo>
                  <a:pt x="703741" y="26683"/>
                  <a:pt x="317656" y="-5910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114800" h="18288" stroke="0" extrusionOk="0">
                <a:moveTo>
                  <a:pt x="0" y="0"/>
                </a:moveTo>
                <a:cubicBezTo>
                  <a:pt x="276109" y="5266"/>
                  <a:pt x="325589" y="-19584"/>
                  <a:pt x="644652" y="0"/>
                </a:cubicBezTo>
                <a:cubicBezTo>
                  <a:pt x="963715" y="19584"/>
                  <a:pt x="1064991" y="6066"/>
                  <a:pt x="1207008" y="0"/>
                </a:cubicBezTo>
                <a:cubicBezTo>
                  <a:pt x="1349025" y="-6066"/>
                  <a:pt x="1791724" y="14506"/>
                  <a:pt x="1975104" y="0"/>
                </a:cubicBezTo>
                <a:cubicBezTo>
                  <a:pt x="2158484" y="-14506"/>
                  <a:pt x="2397469" y="20822"/>
                  <a:pt x="2619756" y="0"/>
                </a:cubicBezTo>
                <a:cubicBezTo>
                  <a:pt x="2842043" y="-20822"/>
                  <a:pt x="2992157" y="20388"/>
                  <a:pt x="3264408" y="0"/>
                </a:cubicBezTo>
                <a:cubicBezTo>
                  <a:pt x="3536659" y="-20388"/>
                  <a:pt x="3855620" y="38211"/>
                  <a:pt x="4114800" y="0"/>
                </a:cubicBezTo>
                <a:cubicBezTo>
                  <a:pt x="4113902" y="7180"/>
                  <a:pt x="4114969" y="13790"/>
                  <a:pt x="4114800" y="18288"/>
                </a:cubicBezTo>
                <a:cubicBezTo>
                  <a:pt x="3968901" y="8593"/>
                  <a:pt x="3623428" y="17559"/>
                  <a:pt x="3429000" y="18288"/>
                </a:cubicBezTo>
                <a:cubicBezTo>
                  <a:pt x="3234572" y="19017"/>
                  <a:pt x="3085079" y="41804"/>
                  <a:pt x="2866644" y="18288"/>
                </a:cubicBezTo>
                <a:cubicBezTo>
                  <a:pt x="2648209" y="-5228"/>
                  <a:pt x="2451737" y="24580"/>
                  <a:pt x="2180844" y="18288"/>
                </a:cubicBezTo>
                <a:cubicBezTo>
                  <a:pt x="1909951" y="11996"/>
                  <a:pt x="1681589" y="12244"/>
                  <a:pt x="1495044" y="18288"/>
                </a:cubicBezTo>
                <a:cubicBezTo>
                  <a:pt x="1308499" y="24332"/>
                  <a:pt x="1136614" y="21789"/>
                  <a:pt x="850392" y="18288"/>
                </a:cubicBezTo>
                <a:cubicBezTo>
                  <a:pt x="564170" y="14787"/>
                  <a:pt x="210636" y="54701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1D1351-B265-2049-1162-87A7CA1A08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47989"/>
            <a:ext cx="6627023" cy="3560787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sz="2600" b="1">
                <a:latin typeface="Aptos Display"/>
              </a:rPr>
              <a:t>Technology</a:t>
            </a:r>
            <a:r>
              <a:rPr lang="en-US" sz="2600">
                <a:latin typeface="Aptos Display"/>
              </a:rPr>
              <a:t>: Is the firm technologically current? </a:t>
            </a:r>
            <a:endParaRPr lang="en-US" sz="2600" dirty="0">
              <a:latin typeface="Aptos Display"/>
            </a:endParaRPr>
          </a:p>
          <a:p>
            <a:r>
              <a:rPr lang="en-US" sz="2600" b="1" dirty="0">
                <a:latin typeface="Aptos Display"/>
              </a:rPr>
              <a:t>Concern for survival, growth and profitability</a:t>
            </a:r>
            <a:r>
              <a:rPr lang="en-US" sz="2600" dirty="0">
                <a:latin typeface="Aptos Display"/>
              </a:rPr>
              <a:t>: Is the firm committed to growth and financial soundness?</a:t>
            </a:r>
          </a:p>
          <a:p>
            <a:r>
              <a:rPr lang="en-US" sz="2600" b="1" dirty="0">
                <a:latin typeface="Aptos Display"/>
              </a:rPr>
              <a:t>Philosophy:</a:t>
            </a:r>
            <a:r>
              <a:rPr lang="en-US" sz="2600" dirty="0">
                <a:latin typeface="Aptos Display"/>
              </a:rPr>
              <a:t> What are the basic beliefs, values, aspirations, and ethical priorities of the firm? </a:t>
            </a:r>
          </a:p>
          <a:p>
            <a:endParaRPr lang="en-US" sz="2600" dirty="0">
              <a:latin typeface="Aptos Display"/>
            </a:endParaRPr>
          </a:p>
          <a:p>
            <a:pPr marL="0" indent="0">
              <a:buNone/>
            </a:pPr>
            <a:endParaRPr lang="en-US" sz="2600">
              <a:latin typeface="Aptos Display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6B6B84FA-AA79-7095-9040-618DE8E3938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5755403" y="1971579"/>
              <a:ext cx="360" cy="21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6B6B84FA-AA79-7095-9040-618DE8E3938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37403" y="1956150"/>
                <a:ext cx="36000" cy="32709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Graphic 6" descr="Target Audience">
            <a:extLst>
              <a:ext uri="{FF2B5EF4-FFF2-40B4-BE49-F238E27FC236}">
                <a16:creationId xmlns:a16="http://schemas.microsoft.com/office/drawing/2014/main" id="{8D2C5AE4-CA4C-E28E-C880-FEAA233788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648878" y="660771"/>
            <a:ext cx="3909138" cy="3947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9408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486CAEF-33FD-2F7F-9F37-02537F8493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01CF524-6682-FCD4-AEF1-0FF0B39E9E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4CE7DC-C773-533F-D764-C4E2050EE4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50377"/>
            <a:ext cx="6662104" cy="1471031"/>
          </a:xfrm>
        </p:spPr>
        <p:txBody>
          <a:bodyPr anchor="b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US" sz="4300" dirty="0">
                <a:latin typeface="Aptos"/>
              </a:rPr>
              <a:t>What a good/strong mission statement should contain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E6C2941B-C02B-B6F4-F868-1C1358CFEA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936" y="2386584"/>
            <a:ext cx="4114800" cy="18288"/>
          </a:xfrm>
          <a:custGeom>
            <a:avLst/>
            <a:gdLst>
              <a:gd name="connsiteX0" fmla="*/ 0 w 4114800"/>
              <a:gd name="connsiteY0" fmla="*/ 0 h 18288"/>
              <a:gd name="connsiteX1" fmla="*/ 768096 w 4114800"/>
              <a:gd name="connsiteY1" fmla="*/ 0 h 18288"/>
              <a:gd name="connsiteX2" fmla="*/ 1495044 w 4114800"/>
              <a:gd name="connsiteY2" fmla="*/ 0 h 18288"/>
              <a:gd name="connsiteX3" fmla="*/ 2221992 w 4114800"/>
              <a:gd name="connsiteY3" fmla="*/ 0 h 18288"/>
              <a:gd name="connsiteX4" fmla="*/ 2784348 w 4114800"/>
              <a:gd name="connsiteY4" fmla="*/ 0 h 18288"/>
              <a:gd name="connsiteX5" fmla="*/ 3387852 w 4114800"/>
              <a:gd name="connsiteY5" fmla="*/ 0 h 18288"/>
              <a:gd name="connsiteX6" fmla="*/ 4114800 w 4114800"/>
              <a:gd name="connsiteY6" fmla="*/ 0 h 18288"/>
              <a:gd name="connsiteX7" fmla="*/ 4114800 w 4114800"/>
              <a:gd name="connsiteY7" fmla="*/ 18288 h 18288"/>
              <a:gd name="connsiteX8" fmla="*/ 3429000 w 4114800"/>
              <a:gd name="connsiteY8" fmla="*/ 18288 h 18288"/>
              <a:gd name="connsiteX9" fmla="*/ 2866644 w 4114800"/>
              <a:gd name="connsiteY9" fmla="*/ 18288 h 18288"/>
              <a:gd name="connsiteX10" fmla="*/ 2304288 w 4114800"/>
              <a:gd name="connsiteY10" fmla="*/ 18288 h 18288"/>
              <a:gd name="connsiteX11" fmla="*/ 1577340 w 4114800"/>
              <a:gd name="connsiteY11" fmla="*/ 18288 h 18288"/>
              <a:gd name="connsiteX12" fmla="*/ 973836 w 4114800"/>
              <a:gd name="connsiteY12" fmla="*/ 18288 h 18288"/>
              <a:gd name="connsiteX13" fmla="*/ 0 w 4114800"/>
              <a:gd name="connsiteY13" fmla="*/ 18288 h 18288"/>
              <a:gd name="connsiteX14" fmla="*/ 0 w 4114800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14800" h="18288" fill="none" extrusionOk="0">
                <a:moveTo>
                  <a:pt x="0" y="0"/>
                </a:moveTo>
                <a:cubicBezTo>
                  <a:pt x="338280" y="-26110"/>
                  <a:pt x="483942" y="6555"/>
                  <a:pt x="768096" y="0"/>
                </a:cubicBezTo>
                <a:cubicBezTo>
                  <a:pt x="1052250" y="-6555"/>
                  <a:pt x="1331484" y="24616"/>
                  <a:pt x="1495044" y="0"/>
                </a:cubicBezTo>
                <a:cubicBezTo>
                  <a:pt x="1658604" y="-24616"/>
                  <a:pt x="2056661" y="-33562"/>
                  <a:pt x="2221992" y="0"/>
                </a:cubicBezTo>
                <a:cubicBezTo>
                  <a:pt x="2387323" y="33562"/>
                  <a:pt x="2629463" y="-20094"/>
                  <a:pt x="2784348" y="0"/>
                </a:cubicBezTo>
                <a:cubicBezTo>
                  <a:pt x="2939233" y="20094"/>
                  <a:pt x="3151981" y="1524"/>
                  <a:pt x="3387852" y="0"/>
                </a:cubicBezTo>
                <a:cubicBezTo>
                  <a:pt x="3623723" y="-1524"/>
                  <a:pt x="3882724" y="26165"/>
                  <a:pt x="4114800" y="0"/>
                </a:cubicBezTo>
                <a:cubicBezTo>
                  <a:pt x="4114300" y="8855"/>
                  <a:pt x="4114909" y="14521"/>
                  <a:pt x="4114800" y="18288"/>
                </a:cubicBezTo>
                <a:cubicBezTo>
                  <a:pt x="3910038" y="37744"/>
                  <a:pt x="3683432" y="-3969"/>
                  <a:pt x="3429000" y="18288"/>
                </a:cubicBezTo>
                <a:cubicBezTo>
                  <a:pt x="3174568" y="40545"/>
                  <a:pt x="3085815" y="44166"/>
                  <a:pt x="2866644" y="18288"/>
                </a:cubicBezTo>
                <a:cubicBezTo>
                  <a:pt x="2647473" y="-7590"/>
                  <a:pt x="2580474" y="31338"/>
                  <a:pt x="2304288" y="18288"/>
                </a:cubicBezTo>
                <a:cubicBezTo>
                  <a:pt x="2028102" y="5238"/>
                  <a:pt x="1863008" y="-2001"/>
                  <a:pt x="1577340" y="18288"/>
                </a:cubicBezTo>
                <a:cubicBezTo>
                  <a:pt x="1291672" y="38577"/>
                  <a:pt x="1243931" y="9893"/>
                  <a:pt x="973836" y="18288"/>
                </a:cubicBezTo>
                <a:cubicBezTo>
                  <a:pt x="703741" y="26683"/>
                  <a:pt x="317656" y="-5910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114800" h="18288" stroke="0" extrusionOk="0">
                <a:moveTo>
                  <a:pt x="0" y="0"/>
                </a:moveTo>
                <a:cubicBezTo>
                  <a:pt x="276109" y="5266"/>
                  <a:pt x="325589" y="-19584"/>
                  <a:pt x="644652" y="0"/>
                </a:cubicBezTo>
                <a:cubicBezTo>
                  <a:pt x="963715" y="19584"/>
                  <a:pt x="1064991" y="6066"/>
                  <a:pt x="1207008" y="0"/>
                </a:cubicBezTo>
                <a:cubicBezTo>
                  <a:pt x="1349025" y="-6066"/>
                  <a:pt x="1791724" y="14506"/>
                  <a:pt x="1975104" y="0"/>
                </a:cubicBezTo>
                <a:cubicBezTo>
                  <a:pt x="2158484" y="-14506"/>
                  <a:pt x="2397469" y="20822"/>
                  <a:pt x="2619756" y="0"/>
                </a:cubicBezTo>
                <a:cubicBezTo>
                  <a:pt x="2842043" y="-20822"/>
                  <a:pt x="2992157" y="20388"/>
                  <a:pt x="3264408" y="0"/>
                </a:cubicBezTo>
                <a:cubicBezTo>
                  <a:pt x="3536659" y="-20388"/>
                  <a:pt x="3855620" y="38211"/>
                  <a:pt x="4114800" y="0"/>
                </a:cubicBezTo>
                <a:cubicBezTo>
                  <a:pt x="4113902" y="7180"/>
                  <a:pt x="4114969" y="13790"/>
                  <a:pt x="4114800" y="18288"/>
                </a:cubicBezTo>
                <a:cubicBezTo>
                  <a:pt x="3968901" y="8593"/>
                  <a:pt x="3623428" y="17559"/>
                  <a:pt x="3429000" y="18288"/>
                </a:cubicBezTo>
                <a:cubicBezTo>
                  <a:pt x="3234572" y="19017"/>
                  <a:pt x="3085079" y="41804"/>
                  <a:pt x="2866644" y="18288"/>
                </a:cubicBezTo>
                <a:cubicBezTo>
                  <a:pt x="2648209" y="-5228"/>
                  <a:pt x="2451737" y="24580"/>
                  <a:pt x="2180844" y="18288"/>
                </a:cubicBezTo>
                <a:cubicBezTo>
                  <a:pt x="1909951" y="11996"/>
                  <a:pt x="1681589" y="12244"/>
                  <a:pt x="1495044" y="18288"/>
                </a:cubicBezTo>
                <a:cubicBezTo>
                  <a:pt x="1308499" y="24332"/>
                  <a:pt x="1136614" y="21789"/>
                  <a:pt x="850392" y="18288"/>
                </a:cubicBezTo>
                <a:cubicBezTo>
                  <a:pt x="564170" y="14787"/>
                  <a:pt x="210636" y="54701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279916-173F-E7E9-9BB4-AEE86F43C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47989"/>
            <a:ext cx="6627023" cy="356078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600" b="1">
                <a:latin typeface="Aptos Display"/>
              </a:rPr>
              <a:t>Self-concept</a:t>
            </a:r>
            <a:r>
              <a:rPr lang="en-US" sz="2600">
                <a:latin typeface="Aptos Display"/>
              </a:rPr>
              <a:t>: What is the firm’s distinctive competence or major competitive advantage? </a:t>
            </a:r>
            <a:endParaRPr lang="en-US" sz="2600" dirty="0">
              <a:latin typeface="Aptos Display"/>
            </a:endParaRPr>
          </a:p>
          <a:p>
            <a:r>
              <a:rPr lang="en-US" sz="2600" b="1" dirty="0">
                <a:latin typeface="Aptos Display"/>
              </a:rPr>
              <a:t>Concern for the public</a:t>
            </a:r>
            <a:r>
              <a:rPr lang="en-US" sz="2600" dirty="0">
                <a:latin typeface="Aptos Display"/>
              </a:rPr>
              <a:t>: Is the firm responsive to social, community, and environmental concerns? </a:t>
            </a:r>
          </a:p>
          <a:p>
            <a:r>
              <a:rPr lang="en-US" sz="2600" b="1" dirty="0">
                <a:latin typeface="Aptos Display"/>
              </a:rPr>
              <a:t>Concern for employees</a:t>
            </a:r>
            <a:r>
              <a:rPr lang="en-US" sz="2600" dirty="0">
                <a:latin typeface="Aptos Display"/>
              </a:rPr>
              <a:t>: Are employees a valuable asset to the firm?</a:t>
            </a:r>
          </a:p>
          <a:p>
            <a:endParaRPr lang="en-US" sz="2600" dirty="0">
              <a:latin typeface="Aptos Display"/>
            </a:endParaRPr>
          </a:p>
          <a:p>
            <a:endParaRPr lang="en-US" sz="2600" dirty="0">
              <a:latin typeface="Aptos Display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8ADB54B3-7EAD-7AE9-26A5-4FD16B6431D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5755403" y="1971579"/>
              <a:ext cx="360" cy="21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8ADB54B3-7EAD-7AE9-26A5-4FD16B6431D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37403" y="1956150"/>
                <a:ext cx="36000" cy="32709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Graphic 6" descr="Target Audience">
            <a:extLst>
              <a:ext uri="{FF2B5EF4-FFF2-40B4-BE49-F238E27FC236}">
                <a16:creationId xmlns:a16="http://schemas.microsoft.com/office/drawing/2014/main" id="{DD34B76E-8677-AA66-49F5-55C2DA39F6C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648878" y="660771"/>
            <a:ext cx="3909138" cy="3947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4703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B9427D5-EC2F-650D-8518-3EAD7167C2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52995"/>
            <a:ext cx="7246955" cy="1378007"/>
          </a:xfrm>
        </p:spPr>
        <p:txBody>
          <a:bodyPr anchor="b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US" sz="4800" dirty="0">
                <a:latin typeface="Aptos Display"/>
              </a:rPr>
              <a:t>Examples of mission statement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3CE8AF5E-D374-4CF1-90CC-35CF73B81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936" y="2386584"/>
            <a:ext cx="4114800" cy="18288"/>
          </a:xfrm>
          <a:custGeom>
            <a:avLst/>
            <a:gdLst>
              <a:gd name="connsiteX0" fmla="*/ 0 w 4114800"/>
              <a:gd name="connsiteY0" fmla="*/ 0 h 18288"/>
              <a:gd name="connsiteX1" fmla="*/ 768096 w 4114800"/>
              <a:gd name="connsiteY1" fmla="*/ 0 h 18288"/>
              <a:gd name="connsiteX2" fmla="*/ 1495044 w 4114800"/>
              <a:gd name="connsiteY2" fmla="*/ 0 h 18288"/>
              <a:gd name="connsiteX3" fmla="*/ 2221992 w 4114800"/>
              <a:gd name="connsiteY3" fmla="*/ 0 h 18288"/>
              <a:gd name="connsiteX4" fmla="*/ 2784348 w 4114800"/>
              <a:gd name="connsiteY4" fmla="*/ 0 h 18288"/>
              <a:gd name="connsiteX5" fmla="*/ 3387852 w 4114800"/>
              <a:gd name="connsiteY5" fmla="*/ 0 h 18288"/>
              <a:gd name="connsiteX6" fmla="*/ 4114800 w 4114800"/>
              <a:gd name="connsiteY6" fmla="*/ 0 h 18288"/>
              <a:gd name="connsiteX7" fmla="*/ 4114800 w 4114800"/>
              <a:gd name="connsiteY7" fmla="*/ 18288 h 18288"/>
              <a:gd name="connsiteX8" fmla="*/ 3429000 w 4114800"/>
              <a:gd name="connsiteY8" fmla="*/ 18288 h 18288"/>
              <a:gd name="connsiteX9" fmla="*/ 2866644 w 4114800"/>
              <a:gd name="connsiteY9" fmla="*/ 18288 h 18288"/>
              <a:gd name="connsiteX10" fmla="*/ 2304288 w 4114800"/>
              <a:gd name="connsiteY10" fmla="*/ 18288 h 18288"/>
              <a:gd name="connsiteX11" fmla="*/ 1577340 w 4114800"/>
              <a:gd name="connsiteY11" fmla="*/ 18288 h 18288"/>
              <a:gd name="connsiteX12" fmla="*/ 973836 w 4114800"/>
              <a:gd name="connsiteY12" fmla="*/ 18288 h 18288"/>
              <a:gd name="connsiteX13" fmla="*/ 0 w 4114800"/>
              <a:gd name="connsiteY13" fmla="*/ 18288 h 18288"/>
              <a:gd name="connsiteX14" fmla="*/ 0 w 4114800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14800" h="18288" fill="none" extrusionOk="0">
                <a:moveTo>
                  <a:pt x="0" y="0"/>
                </a:moveTo>
                <a:cubicBezTo>
                  <a:pt x="338280" y="-26110"/>
                  <a:pt x="483942" y="6555"/>
                  <a:pt x="768096" y="0"/>
                </a:cubicBezTo>
                <a:cubicBezTo>
                  <a:pt x="1052250" y="-6555"/>
                  <a:pt x="1331484" y="24616"/>
                  <a:pt x="1495044" y="0"/>
                </a:cubicBezTo>
                <a:cubicBezTo>
                  <a:pt x="1658604" y="-24616"/>
                  <a:pt x="2056661" y="-33562"/>
                  <a:pt x="2221992" y="0"/>
                </a:cubicBezTo>
                <a:cubicBezTo>
                  <a:pt x="2387323" y="33562"/>
                  <a:pt x="2629463" y="-20094"/>
                  <a:pt x="2784348" y="0"/>
                </a:cubicBezTo>
                <a:cubicBezTo>
                  <a:pt x="2939233" y="20094"/>
                  <a:pt x="3151981" y="1524"/>
                  <a:pt x="3387852" y="0"/>
                </a:cubicBezTo>
                <a:cubicBezTo>
                  <a:pt x="3623723" y="-1524"/>
                  <a:pt x="3882724" y="26165"/>
                  <a:pt x="4114800" y="0"/>
                </a:cubicBezTo>
                <a:cubicBezTo>
                  <a:pt x="4114300" y="8855"/>
                  <a:pt x="4114909" y="14521"/>
                  <a:pt x="4114800" y="18288"/>
                </a:cubicBezTo>
                <a:cubicBezTo>
                  <a:pt x="3910038" y="37744"/>
                  <a:pt x="3683432" y="-3969"/>
                  <a:pt x="3429000" y="18288"/>
                </a:cubicBezTo>
                <a:cubicBezTo>
                  <a:pt x="3174568" y="40545"/>
                  <a:pt x="3085815" y="44166"/>
                  <a:pt x="2866644" y="18288"/>
                </a:cubicBezTo>
                <a:cubicBezTo>
                  <a:pt x="2647473" y="-7590"/>
                  <a:pt x="2580474" y="31338"/>
                  <a:pt x="2304288" y="18288"/>
                </a:cubicBezTo>
                <a:cubicBezTo>
                  <a:pt x="2028102" y="5238"/>
                  <a:pt x="1863008" y="-2001"/>
                  <a:pt x="1577340" y="18288"/>
                </a:cubicBezTo>
                <a:cubicBezTo>
                  <a:pt x="1291672" y="38577"/>
                  <a:pt x="1243931" y="9893"/>
                  <a:pt x="973836" y="18288"/>
                </a:cubicBezTo>
                <a:cubicBezTo>
                  <a:pt x="703741" y="26683"/>
                  <a:pt x="317656" y="-5910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114800" h="18288" stroke="0" extrusionOk="0">
                <a:moveTo>
                  <a:pt x="0" y="0"/>
                </a:moveTo>
                <a:cubicBezTo>
                  <a:pt x="276109" y="5266"/>
                  <a:pt x="325589" y="-19584"/>
                  <a:pt x="644652" y="0"/>
                </a:cubicBezTo>
                <a:cubicBezTo>
                  <a:pt x="963715" y="19584"/>
                  <a:pt x="1064991" y="6066"/>
                  <a:pt x="1207008" y="0"/>
                </a:cubicBezTo>
                <a:cubicBezTo>
                  <a:pt x="1349025" y="-6066"/>
                  <a:pt x="1791724" y="14506"/>
                  <a:pt x="1975104" y="0"/>
                </a:cubicBezTo>
                <a:cubicBezTo>
                  <a:pt x="2158484" y="-14506"/>
                  <a:pt x="2397469" y="20822"/>
                  <a:pt x="2619756" y="0"/>
                </a:cubicBezTo>
                <a:cubicBezTo>
                  <a:pt x="2842043" y="-20822"/>
                  <a:pt x="2992157" y="20388"/>
                  <a:pt x="3264408" y="0"/>
                </a:cubicBezTo>
                <a:cubicBezTo>
                  <a:pt x="3536659" y="-20388"/>
                  <a:pt x="3855620" y="38211"/>
                  <a:pt x="4114800" y="0"/>
                </a:cubicBezTo>
                <a:cubicBezTo>
                  <a:pt x="4113902" y="7180"/>
                  <a:pt x="4114969" y="13790"/>
                  <a:pt x="4114800" y="18288"/>
                </a:cubicBezTo>
                <a:cubicBezTo>
                  <a:pt x="3968901" y="8593"/>
                  <a:pt x="3623428" y="17559"/>
                  <a:pt x="3429000" y="18288"/>
                </a:cubicBezTo>
                <a:cubicBezTo>
                  <a:pt x="3234572" y="19017"/>
                  <a:pt x="3085079" y="41804"/>
                  <a:pt x="2866644" y="18288"/>
                </a:cubicBezTo>
                <a:cubicBezTo>
                  <a:pt x="2648209" y="-5228"/>
                  <a:pt x="2451737" y="24580"/>
                  <a:pt x="2180844" y="18288"/>
                </a:cubicBezTo>
                <a:cubicBezTo>
                  <a:pt x="1909951" y="11996"/>
                  <a:pt x="1681589" y="12244"/>
                  <a:pt x="1495044" y="18288"/>
                </a:cubicBezTo>
                <a:cubicBezTo>
                  <a:pt x="1308499" y="24332"/>
                  <a:pt x="1136614" y="21789"/>
                  <a:pt x="850392" y="18288"/>
                </a:cubicBezTo>
                <a:cubicBezTo>
                  <a:pt x="564170" y="14787"/>
                  <a:pt x="210636" y="54701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A75996-4B92-24BC-380E-3F0EACFBE2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8849145" cy="4054116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00000"/>
              </a:lnSpc>
            </a:pPr>
            <a:r>
              <a:rPr lang="en-US" sz="2400" b="1" dirty="0">
                <a:latin typeface="Aptos"/>
              </a:rPr>
              <a:t>Purpose:</a:t>
            </a:r>
            <a:r>
              <a:rPr lang="en-US" sz="2400" dirty="0">
                <a:latin typeface="Aptos"/>
              </a:rPr>
              <a:t> The organization’s fundamental reason for existing.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latin typeface="Aptos"/>
              </a:rPr>
              <a:t>Example: Tesla – “To accelerate the advent of sustainable transport by bringing compelling mass-market electric cars to market as soon as possible.” (https://www.tesla.com)</a:t>
            </a:r>
          </a:p>
          <a:p>
            <a:pPr>
              <a:lnSpc>
                <a:spcPct val="100000"/>
              </a:lnSpc>
            </a:pPr>
            <a:r>
              <a:rPr lang="en-US" sz="2400" b="1" dirty="0">
                <a:latin typeface="Aptos"/>
              </a:rPr>
              <a:t>Stakeholders:</a:t>
            </a:r>
            <a:r>
              <a:rPr lang="en-US" sz="2400" dirty="0">
                <a:latin typeface="Aptos"/>
              </a:rPr>
              <a:t> Identifies key beneficiaries (customers, employees, communities).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latin typeface="Aptos"/>
              </a:rPr>
              <a:t>Example: Starbucks – “To inspire and nurture the human spirit – one person, one cup, and one neighborhood at a time.” (https://archive.starbucks.com)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dirty="0">
              <a:latin typeface="Aptos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5755403" y="1971579"/>
              <a:ext cx="360" cy="21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37403" y="1956150"/>
                <a:ext cx="36000" cy="32709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Graphic 6" descr="Electric Car">
            <a:extLst>
              <a:ext uri="{FF2B5EF4-FFF2-40B4-BE49-F238E27FC236}">
                <a16:creationId xmlns:a16="http://schemas.microsoft.com/office/drawing/2014/main" id="{1F6276DC-3EB2-C61A-3813-3ACD335B5D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211624" y="660771"/>
            <a:ext cx="2346392" cy="2385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6166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B22A43-3F8C-5878-7956-6B0035EE7C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0368" y="228188"/>
            <a:ext cx="4818888" cy="1481328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b="1" dirty="0">
                <a:latin typeface="Aptos"/>
              </a:rPr>
              <a:t>Sample mission statement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3CE8AF5E-D374-4CF1-90CC-35CF73B81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936" y="2386584"/>
            <a:ext cx="4114800" cy="18288"/>
          </a:xfrm>
          <a:custGeom>
            <a:avLst/>
            <a:gdLst>
              <a:gd name="connsiteX0" fmla="*/ 0 w 4114800"/>
              <a:gd name="connsiteY0" fmla="*/ 0 h 18288"/>
              <a:gd name="connsiteX1" fmla="*/ 768096 w 4114800"/>
              <a:gd name="connsiteY1" fmla="*/ 0 h 18288"/>
              <a:gd name="connsiteX2" fmla="*/ 1495044 w 4114800"/>
              <a:gd name="connsiteY2" fmla="*/ 0 h 18288"/>
              <a:gd name="connsiteX3" fmla="*/ 2221992 w 4114800"/>
              <a:gd name="connsiteY3" fmla="*/ 0 h 18288"/>
              <a:gd name="connsiteX4" fmla="*/ 2784348 w 4114800"/>
              <a:gd name="connsiteY4" fmla="*/ 0 h 18288"/>
              <a:gd name="connsiteX5" fmla="*/ 3387852 w 4114800"/>
              <a:gd name="connsiteY5" fmla="*/ 0 h 18288"/>
              <a:gd name="connsiteX6" fmla="*/ 4114800 w 4114800"/>
              <a:gd name="connsiteY6" fmla="*/ 0 h 18288"/>
              <a:gd name="connsiteX7" fmla="*/ 4114800 w 4114800"/>
              <a:gd name="connsiteY7" fmla="*/ 18288 h 18288"/>
              <a:gd name="connsiteX8" fmla="*/ 3429000 w 4114800"/>
              <a:gd name="connsiteY8" fmla="*/ 18288 h 18288"/>
              <a:gd name="connsiteX9" fmla="*/ 2866644 w 4114800"/>
              <a:gd name="connsiteY9" fmla="*/ 18288 h 18288"/>
              <a:gd name="connsiteX10" fmla="*/ 2304288 w 4114800"/>
              <a:gd name="connsiteY10" fmla="*/ 18288 h 18288"/>
              <a:gd name="connsiteX11" fmla="*/ 1577340 w 4114800"/>
              <a:gd name="connsiteY11" fmla="*/ 18288 h 18288"/>
              <a:gd name="connsiteX12" fmla="*/ 973836 w 4114800"/>
              <a:gd name="connsiteY12" fmla="*/ 18288 h 18288"/>
              <a:gd name="connsiteX13" fmla="*/ 0 w 4114800"/>
              <a:gd name="connsiteY13" fmla="*/ 18288 h 18288"/>
              <a:gd name="connsiteX14" fmla="*/ 0 w 4114800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14800" h="18288" fill="none" extrusionOk="0">
                <a:moveTo>
                  <a:pt x="0" y="0"/>
                </a:moveTo>
                <a:cubicBezTo>
                  <a:pt x="338280" y="-26110"/>
                  <a:pt x="483942" y="6555"/>
                  <a:pt x="768096" y="0"/>
                </a:cubicBezTo>
                <a:cubicBezTo>
                  <a:pt x="1052250" y="-6555"/>
                  <a:pt x="1331484" y="24616"/>
                  <a:pt x="1495044" y="0"/>
                </a:cubicBezTo>
                <a:cubicBezTo>
                  <a:pt x="1658604" y="-24616"/>
                  <a:pt x="2056661" y="-33562"/>
                  <a:pt x="2221992" y="0"/>
                </a:cubicBezTo>
                <a:cubicBezTo>
                  <a:pt x="2387323" y="33562"/>
                  <a:pt x="2629463" y="-20094"/>
                  <a:pt x="2784348" y="0"/>
                </a:cubicBezTo>
                <a:cubicBezTo>
                  <a:pt x="2939233" y="20094"/>
                  <a:pt x="3151981" y="1524"/>
                  <a:pt x="3387852" y="0"/>
                </a:cubicBezTo>
                <a:cubicBezTo>
                  <a:pt x="3623723" y="-1524"/>
                  <a:pt x="3882724" y="26165"/>
                  <a:pt x="4114800" y="0"/>
                </a:cubicBezTo>
                <a:cubicBezTo>
                  <a:pt x="4114300" y="8855"/>
                  <a:pt x="4114909" y="14521"/>
                  <a:pt x="4114800" y="18288"/>
                </a:cubicBezTo>
                <a:cubicBezTo>
                  <a:pt x="3910038" y="37744"/>
                  <a:pt x="3683432" y="-3969"/>
                  <a:pt x="3429000" y="18288"/>
                </a:cubicBezTo>
                <a:cubicBezTo>
                  <a:pt x="3174568" y="40545"/>
                  <a:pt x="3085815" y="44166"/>
                  <a:pt x="2866644" y="18288"/>
                </a:cubicBezTo>
                <a:cubicBezTo>
                  <a:pt x="2647473" y="-7590"/>
                  <a:pt x="2580474" y="31338"/>
                  <a:pt x="2304288" y="18288"/>
                </a:cubicBezTo>
                <a:cubicBezTo>
                  <a:pt x="2028102" y="5238"/>
                  <a:pt x="1863008" y="-2001"/>
                  <a:pt x="1577340" y="18288"/>
                </a:cubicBezTo>
                <a:cubicBezTo>
                  <a:pt x="1291672" y="38577"/>
                  <a:pt x="1243931" y="9893"/>
                  <a:pt x="973836" y="18288"/>
                </a:cubicBezTo>
                <a:cubicBezTo>
                  <a:pt x="703741" y="26683"/>
                  <a:pt x="317656" y="-5910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114800" h="18288" stroke="0" extrusionOk="0">
                <a:moveTo>
                  <a:pt x="0" y="0"/>
                </a:moveTo>
                <a:cubicBezTo>
                  <a:pt x="276109" y="5266"/>
                  <a:pt x="325589" y="-19584"/>
                  <a:pt x="644652" y="0"/>
                </a:cubicBezTo>
                <a:cubicBezTo>
                  <a:pt x="963715" y="19584"/>
                  <a:pt x="1064991" y="6066"/>
                  <a:pt x="1207008" y="0"/>
                </a:cubicBezTo>
                <a:cubicBezTo>
                  <a:pt x="1349025" y="-6066"/>
                  <a:pt x="1791724" y="14506"/>
                  <a:pt x="1975104" y="0"/>
                </a:cubicBezTo>
                <a:cubicBezTo>
                  <a:pt x="2158484" y="-14506"/>
                  <a:pt x="2397469" y="20822"/>
                  <a:pt x="2619756" y="0"/>
                </a:cubicBezTo>
                <a:cubicBezTo>
                  <a:pt x="2842043" y="-20822"/>
                  <a:pt x="2992157" y="20388"/>
                  <a:pt x="3264408" y="0"/>
                </a:cubicBezTo>
                <a:cubicBezTo>
                  <a:pt x="3536659" y="-20388"/>
                  <a:pt x="3855620" y="38211"/>
                  <a:pt x="4114800" y="0"/>
                </a:cubicBezTo>
                <a:cubicBezTo>
                  <a:pt x="4113902" y="7180"/>
                  <a:pt x="4114969" y="13790"/>
                  <a:pt x="4114800" y="18288"/>
                </a:cubicBezTo>
                <a:cubicBezTo>
                  <a:pt x="3968901" y="8593"/>
                  <a:pt x="3623428" y="17559"/>
                  <a:pt x="3429000" y="18288"/>
                </a:cubicBezTo>
                <a:cubicBezTo>
                  <a:pt x="3234572" y="19017"/>
                  <a:pt x="3085079" y="41804"/>
                  <a:pt x="2866644" y="18288"/>
                </a:cubicBezTo>
                <a:cubicBezTo>
                  <a:pt x="2648209" y="-5228"/>
                  <a:pt x="2451737" y="24580"/>
                  <a:pt x="2180844" y="18288"/>
                </a:cubicBezTo>
                <a:cubicBezTo>
                  <a:pt x="1909951" y="11996"/>
                  <a:pt x="1681589" y="12244"/>
                  <a:pt x="1495044" y="18288"/>
                </a:cubicBezTo>
                <a:cubicBezTo>
                  <a:pt x="1308499" y="24332"/>
                  <a:pt x="1136614" y="21789"/>
                  <a:pt x="850392" y="18288"/>
                </a:cubicBezTo>
                <a:cubicBezTo>
                  <a:pt x="564170" y="14787"/>
                  <a:pt x="210636" y="54701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2CB858-83E0-1105-77C4-9D92163C58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583411"/>
            <a:ext cx="8060616" cy="4108333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00000"/>
              </a:lnSpc>
            </a:pPr>
            <a:r>
              <a:rPr lang="en-US" sz="2400" b="1" dirty="0">
                <a:latin typeface="Aptos Display"/>
              </a:rPr>
              <a:t>Core Activities:</a:t>
            </a:r>
            <a:r>
              <a:rPr lang="en-US" sz="2400" dirty="0">
                <a:latin typeface="Aptos Display"/>
              </a:rPr>
              <a:t> Highlights primary operations or services.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latin typeface="Aptos Display"/>
              </a:rPr>
              <a:t>Example: Wikipedia – “To empower and engage people around the world to collect and develop educational content... and disseminate it globally.” (https://wikimediafoundation.org)</a:t>
            </a:r>
          </a:p>
          <a:p>
            <a:pPr>
              <a:lnSpc>
                <a:spcPct val="100000"/>
              </a:lnSpc>
            </a:pPr>
            <a:r>
              <a:rPr lang="en-US" sz="2400" b="1" dirty="0">
                <a:latin typeface="Aptos Display"/>
              </a:rPr>
              <a:t>Values/Principles/Philosophy: </a:t>
            </a:r>
            <a:r>
              <a:rPr lang="en-US" sz="2400" dirty="0">
                <a:latin typeface="Aptos Display"/>
              </a:rPr>
              <a:t>Reflects guiding ethics or culture (optional but powerful).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latin typeface="Aptos Display"/>
              </a:rPr>
              <a:t>Example: Patagonia – “Build the best product, cause no unnecessary harm, use business to inspire solutions to the environmental crisis.” (https://www.patagonia.com)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dirty="0">
              <a:latin typeface="Aptos Display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5755403" y="1971579"/>
              <a:ext cx="360" cy="21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37403" y="1956150"/>
                <a:ext cx="36000" cy="32709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Graphic 6" descr="Education">
            <a:extLst>
              <a:ext uri="{FF2B5EF4-FFF2-40B4-BE49-F238E27FC236}">
                <a16:creationId xmlns:a16="http://schemas.microsoft.com/office/drawing/2014/main" id="{59FD3A44-B4F1-36ED-C6E9-79878265CD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824166" y="660771"/>
            <a:ext cx="2733850" cy="2772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6250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0900515-165A-89AA-B3B6-A311E8BF68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228188"/>
            <a:ext cx="6322293" cy="1481328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100" b="1" dirty="0">
                <a:latin typeface="Aptos Display"/>
              </a:rPr>
              <a:t>Principles to consider when you are crafting your mission statement.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3CE8AF5E-D374-4CF1-90CC-35CF73B81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936" y="2386584"/>
            <a:ext cx="4114800" cy="18288"/>
          </a:xfrm>
          <a:custGeom>
            <a:avLst/>
            <a:gdLst>
              <a:gd name="connsiteX0" fmla="*/ 0 w 4114800"/>
              <a:gd name="connsiteY0" fmla="*/ 0 h 18288"/>
              <a:gd name="connsiteX1" fmla="*/ 768096 w 4114800"/>
              <a:gd name="connsiteY1" fmla="*/ 0 h 18288"/>
              <a:gd name="connsiteX2" fmla="*/ 1495044 w 4114800"/>
              <a:gd name="connsiteY2" fmla="*/ 0 h 18288"/>
              <a:gd name="connsiteX3" fmla="*/ 2221992 w 4114800"/>
              <a:gd name="connsiteY3" fmla="*/ 0 h 18288"/>
              <a:gd name="connsiteX4" fmla="*/ 2784348 w 4114800"/>
              <a:gd name="connsiteY4" fmla="*/ 0 h 18288"/>
              <a:gd name="connsiteX5" fmla="*/ 3387852 w 4114800"/>
              <a:gd name="connsiteY5" fmla="*/ 0 h 18288"/>
              <a:gd name="connsiteX6" fmla="*/ 4114800 w 4114800"/>
              <a:gd name="connsiteY6" fmla="*/ 0 h 18288"/>
              <a:gd name="connsiteX7" fmla="*/ 4114800 w 4114800"/>
              <a:gd name="connsiteY7" fmla="*/ 18288 h 18288"/>
              <a:gd name="connsiteX8" fmla="*/ 3429000 w 4114800"/>
              <a:gd name="connsiteY8" fmla="*/ 18288 h 18288"/>
              <a:gd name="connsiteX9" fmla="*/ 2866644 w 4114800"/>
              <a:gd name="connsiteY9" fmla="*/ 18288 h 18288"/>
              <a:gd name="connsiteX10" fmla="*/ 2304288 w 4114800"/>
              <a:gd name="connsiteY10" fmla="*/ 18288 h 18288"/>
              <a:gd name="connsiteX11" fmla="*/ 1577340 w 4114800"/>
              <a:gd name="connsiteY11" fmla="*/ 18288 h 18288"/>
              <a:gd name="connsiteX12" fmla="*/ 973836 w 4114800"/>
              <a:gd name="connsiteY12" fmla="*/ 18288 h 18288"/>
              <a:gd name="connsiteX13" fmla="*/ 0 w 4114800"/>
              <a:gd name="connsiteY13" fmla="*/ 18288 h 18288"/>
              <a:gd name="connsiteX14" fmla="*/ 0 w 4114800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14800" h="18288" fill="none" extrusionOk="0">
                <a:moveTo>
                  <a:pt x="0" y="0"/>
                </a:moveTo>
                <a:cubicBezTo>
                  <a:pt x="338280" y="-26110"/>
                  <a:pt x="483942" y="6555"/>
                  <a:pt x="768096" y="0"/>
                </a:cubicBezTo>
                <a:cubicBezTo>
                  <a:pt x="1052250" y="-6555"/>
                  <a:pt x="1331484" y="24616"/>
                  <a:pt x="1495044" y="0"/>
                </a:cubicBezTo>
                <a:cubicBezTo>
                  <a:pt x="1658604" y="-24616"/>
                  <a:pt x="2056661" y="-33562"/>
                  <a:pt x="2221992" y="0"/>
                </a:cubicBezTo>
                <a:cubicBezTo>
                  <a:pt x="2387323" y="33562"/>
                  <a:pt x="2629463" y="-20094"/>
                  <a:pt x="2784348" y="0"/>
                </a:cubicBezTo>
                <a:cubicBezTo>
                  <a:pt x="2939233" y="20094"/>
                  <a:pt x="3151981" y="1524"/>
                  <a:pt x="3387852" y="0"/>
                </a:cubicBezTo>
                <a:cubicBezTo>
                  <a:pt x="3623723" y="-1524"/>
                  <a:pt x="3882724" y="26165"/>
                  <a:pt x="4114800" y="0"/>
                </a:cubicBezTo>
                <a:cubicBezTo>
                  <a:pt x="4114300" y="8855"/>
                  <a:pt x="4114909" y="14521"/>
                  <a:pt x="4114800" y="18288"/>
                </a:cubicBezTo>
                <a:cubicBezTo>
                  <a:pt x="3910038" y="37744"/>
                  <a:pt x="3683432" y="-3969"/>
                  <a:pt x="3429000" y="18288"/>
                </a:cubicBezTo>
                <a:cubicBezTo>
                  <a:pt x="3174568" y="40545"/>
                  <a:pt x="3085815" y="44166"/>
                  <a:pt x="2866644" y="18288"/>
                </a:cubicBezTo>
                <a:cubicBezTo>
                  <a:pt x="2647473" y="-7590"/>
                  <a:pt x="2580474" y="31338"/>
                  <a:pt x="2304288" y="18288"/>
                </a:cubicBezTo>
                <a:cubicBezTo>
                  <a:pt x="2028102" y="5238"/>
                  <a:pt x="1863008" y="-2001"/>
                  <a:pt x="1577340" y="18288"/>
                </a:cubicBezTo>
                <a:cubicBezTo>
                  <a:pt x="1291672" y="38577"/>
                  <a:pt x="1243931" y="9893"/>
                  <a:pt x="973836" y="18288"/>
                </a:cubicBezTo>
                <a:cubicBezTo>
                  <a:pt x="703741" y="26683"/>
                  <a:pt x="317656" y="-5910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114800" h="18288" stroke="0" extrusionOk="0">
                <a:moveTo>
                  <a:pt x="0" y="0"/>
                </a:moveTo>
                <a:cubicBezTo>
                  <a:pt x="276109" y="5266"/>
                  <a:pt x="325589" y="-19584"/>
                  <a:pt x="644652" y="0"/>
                </a:cubicBezTo>
                <a:cubicBezTo>
                  <a:pt x="963715" y="19584"/>
                  <a:pt x="1064991" y="6066"/>
                  <a:pt x="1207008" y="0"/>
                </a:cubicBezTo>
                <a:cubicBezTo>
                  <a:pt x="1349025" y="-6066"/>
                  <a:pt x="1791724" y="14506"/>
                  <a:pt x="1975104" y="0"/>
                </a:cubicBezTo>
                <a:cubicBezTo>
                  <a:pt x="2158484" y="-14506"/>
                  <a:pt x="2397469" y="20822"/>
                  <a:pt x="2619756" y="0"/>
                </a:cubicBezTo>
                <a:cubicBezTo>
                  <a:pt x="2842043" y="-20822"/>
                  <a:pt x="2992157" y="20388"/>
                  <a:pt x="3264408" y="0"/>
                </a:cubicBezTo>
                <a:cubicBezTo>
                  <a:pt x="3536659" y="-20388"/>
                  <a:pt x="3855620" y="38211"/>
                  <a:pt x="4114800" y="0"/>
                </a:cubicBezTo>
                <a:cubicBezTo>
                  <a:pt x="4113902" y="7180"/>
                  <a:pt x="4114969" y="13790"/>
                  <a:pt x="4114800" y="18288"/>
                </a:cubicBezTo>
                <a:cubicBezTo>
                  <a:pt x="3968901" y="8593"/>
                  <a:pt x="3623428" y="17559"/>
                  <a:pt x="3429000" y="18288"/>
                </a:cubicBezTo>
                <a:cubicBezTo>
                  <a:pt x="3234572" y="19017"/>
                  <a:pt x="3085079" y="41804"/>
                  <a:pt x="2866644" y="18288"/>
                </a:cubicBezTo>
                <a:cubicBezTo>
                  <a:pt x="2648209" y="-5228"/>
                  <a:pt x="2451737" y="24580"/>
                  <a:pt x="2180844" y="18288"/>
                </a:cubicBezTo>
                <a:cubicBezTo>
                  <a:pt x="1909951" y="11996"/>
                  <a:pt x="1681589" y="12244"/>
                  <a:pt x="1495044" y="18288"/>
                </a:cubicBezTo>
                <a:cubicBezTo>
                  <a:pt x="1308499" y="24332"/>
                  <a:pt x="1136614" y="21789"/>
                  <a:pt x="850392" y="18288"/>
                </a:cubicBezTo>
                <a:cubicBezTo>
                  <a:pt x="564170" y="14787"/>
                  <a:pt x="210636" y="54701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F246CA-CFB7-D7C9-0507-B4953DFD51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6933149" cy="354787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latin typeface="Aptos Display"/>
              </a:rPr>
              <a:t>Don’t offer me things</a:t>
            </a:r>
            <a:endParaRPr lang="en-US" dirty="0">
              <a:latin typeface="Aptos Display"/>
            </a:endParaRPr>
          </a:p>
          <a:p>
            <a:r>
              <a:rPr lang="en-US" dirty="0">
                <a:latin typeface="Aptos Display"/>
              </a:rPr>
              <a:t>Don’t offer me clothes offer me attractive looks</a:t>
            </a:r>
          </a:p>
          <a:p>
            <a:r>
              <a:rPr lang="en-US" dirty="0">
                <a:latin typeface="Aptos Display"/>
              </a:rPr>
              <a:t>Don’ offer me shoes, offer me comfort for my feet and pleasure of walking</a:t>
            </a:r>
          </a:p>
          <a:p>
            <a:pPr marL="0" indent="0">
              <a:buNone/>
            </a:pPr>
            <a:endParaRPr lang="en-US" dirty="0">
              <a:latin typeface="Aptos Display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5755403" y="1971579"/>
              <a:ext cx="360" cy="21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37403" y="1956150"/>
                <a:ext cx="36000" cy="32709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Graphic 6" descr="Shoe">
            <a:extLst>
              <a:ext uri="{FF2B5EF4-FFF2-40B4-BE49-F238E27FC236}">
                <a16:creationId xmlns:a16="http://schemas.microsoft.com/office/drawing/2014/main" id="{11D0B0DB-4E45-C63B-DADD-3A21A3448B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268810" y="2093"/>
            <a:ext cx="3327952" cy="3366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2245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615F391-9A2D-D21E-E247-3D40D79A47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238485"/>
            <a:ext cx="6116347" cy="1471031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100" b="1" dirty="0">
                <a:latin typeface="Aptos Display"/>
              </a:rPr>
              <a:t>Principles to consider when you are crafting your mission statement.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3CE8AF5E-D374-4CF1-90CC-35CF73B81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936" y="2386584"/>
            <a:ext cx="4114800" cy="18288"/>
          </a:xfrm>
          <a:custGeom>
            <a:avLst/>
            <a:gdLst>
              <a:gd name="connsiteX0" fmla="*/ 0 w 4114800"/>
              <a:gd name="connsiteY0" fmla="*/ 0 h 18288"/>
              <a:gd name="connsiteX1" fmla="*/ 768096 w 4114800"/>
              <a:gd name="connsiteY1" fmla="*/ 0 h 18288"/>
              <a:gd name="connsiteX2" fmla="*/ 1495044 w 4114800"/>
              <a:gd name="connsiteY2" fmla="*/ 0 h 18288"/>
              <a:gd name="connsiteX3" fmla="*/ 2221992 w 4114800"/>
              <a:gd name="connsiteY3" fmla="*/ 0 h 18288"/>
              <a:gd name="connsiteX4" fmla="*/ 2784348 w 4114800"/>
              <a:gd name="connsiteY4" fmla="*/ 0 h 18288"/>
              <a:gd name="connsiteX5" fmla="*/ 3387852 w 4114800"/>
              <a:gd name="connsiteY5" fmla="*/ 0 h 18288"/>
              <a:gd name="connsiteX6" fmla="*/ 4114800 w 4114800"/>
              <a:gd name="connsiteY6" fmla="*/ 0 h 18288"/>
              <a:gd name="connsiteX7" fmla="*/ 4114800 w 4114800"/>
              <a:gd name="connsiteY7" fmla="*/ 18288 h 18288"/>
              <a:gd name="connsiteX8" fmla="*/ 3429000 w 4114800"/>
              <a:gd name="connsiteY8" fmla="*/ 18288 h 18288"/>
              <a:gd name="connsiteX9" fmla="*/ 2866644 w 4114800"/>
              <a:gd name="connsiteY9" fmla="*/ 18288 h 18288"/>
              <a:gd name="connsiteX10" fmla="*/ 2304288 w 4114800"/>
              <a:gd name="connsiteY10" fmla="*/ 18288 h 18288"/>
              <a:gd name="connsiteX11" fmla="*/ 1577340 w 4114800"/>
              <a:gd name="connsiteY11" fmla="*/ 18288 h 18288"/>
              <a:gd name="connsiteX12" fmla="*/ 973836 w 4114800"/>
              <a:gd name="connsiteY12" fmla="*/ 18288 h 18288"/>
              <a:gd name="connsiteX13" fmla="*/ 0 w 4114800"/>
              <a:gd name="connsiteY13" fmla="*/ 18288 h 18288"/>
              <a:gd name="connsiteX14" fmla="*/ 0 w 4114800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14800" h="18288" fill="none" extrusionOk="0">
                <a:moveTo>
                  <a:pt x="0" y="0"/>
                </a:moveTo>
                <a:cubicBezTo>
                  <a:pt x="338280" y="-26110"/>
                  <a:pt x="483942" y="6555"/>
                  <a:pt x="768096" y="0"/>
                </a:cubicBezTo>
                <a:cubicBezTo>
                  <a:pt x="1052250" y="-6555"/>
                  <a:pt x="1331484" y="24616"/>
                  <a:pt x="1495044" y="0"/>
                </a:cubicBezTo>
                <a:cubicBezTo>
                  <a:pt x="1658604" y="-24616"/>
                  <a:pt x="2056661" y="-33562"/>
                  <a:pt x="2221992" y="0"/>
                </a:cubicBezTo>
                <a:cubicBezTo>
                  <a:pt x="2387323" y="33562"/>
                  <a:pt x="2629463" y="-20094"/>
                  <a:pt x="2784348" y="0"/>
                </a:cubicBezTo>
                <a:cubicBezTo>
                  <a:pt x="2939233" y="20094"/>
                  <a:pt x="3151981" y="1524"/>
                  <a:pt x="3387852" y="0"/>
                </a:cubicBezTo>
                <a:cubicBezTo>
                  <a:pt x="3623723" y="-1524"/>
                  <a:pt x="3882724" y="26165"/>
                  <a:pt x="4114800" y="0"/>
                </a:cubicBezTo>
                <a:cubicBezTo>
                  <a:pt x="4114300" y="8855"/>
                  <a:pt x="4114909" y="14521"/>
                  <a:pt x="4114800" y="18288"/>
                </a:cubicBezTo>
                <a:cubicBezTo>
                  <a:pt x="3910038" y="37744"/>
                  <a:pt x="3683432" y="-3969"/>
                  <a:pt x="3429000" y="18288"/>
                </a:cubicBezTo>
                <a:cubicBezTo>
                  <a:pt x="3174568" y="40545"/>
                  <a:pt x="3085815" y="44166"/>
                  <a:pt x="2866644" y="18288"/>
                </a:cubicBezTo>
                <a:cubicBezTo>
                  <a:pt x="2647473" y="-7590"/>
                  <a:pt x="2580474" y="31338"/>
                  <a:pt x="2304288" y="18288"/>
                </a:cubicBezTo>
                <a:cubicBezTo>
                  <a:pt x="2028102" y="5238"/>
                  <a:pt x="1863008" y="-2001"/>
                  <a:pt x="1577340" y="18288"/>
                </a:cubicBezTo>
                <a:cubicBezTo>
                  <a:pt x="1291672" y="38577"/>
                  <a:pt x="1243931" y="9893"/>
                  <a:pt x="973836" y="18288"/>
                </a:cubicBezTo>
                <a:cubicBezTo>
                  <a:pt x="703741" y="26683"/>
                  <a:pt x="317656" y="-5910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114800" h="18288" stroke="0" extrusionOk="0">
                <a:moveTo>
                  <a:pt x="0" y="0"/>
                </a:moveTo>
                <a:cubicBezTo>
                  <a:pt x="276109" y="5266"/>
                  <a:pt x="325589" y="-19584"/>
                  <a:pt x="644652" y="0"/>
                </a:cubicBezTo>
                <a:cubicBezTo>
                  <a:pt x="963715" y="19584"/>
                  <a:pt x="1064991" y="6066"/>
                  <a:pt x="1207008" y="0"/>
                </a:cubicBezTo>
                <a:cubicBezTo>
                  <a:pt x="1349025" y="-6066"/>
                  <a:pt x="1791724" y="14506"/>
                  <a:pt x="1975104" y="0"/>
                </a:cubicBezTo>
                <a:cubicBezTo>
                  <a:pt x="2158484" y="-14506"/>
                  <a:pt x="2397469" y="20822"/>
                  <a:pt x="2619756" y="0"/>
                </a:cubicBezTo>
                <a:cubicBezTo>
                  <a:pt x="2842043" y="-20822"/>
                  <a:pt x="2992157" y="20388"/>
                  <a:pt x="3264408" y="0"/>
                </a:cubicBezTo>
                <a:cubicBezTo>
                  <a:pt x="3536659" y="-20388"/>
                  <a:pt x="3855620" y="38211"/>
                  <a:pt x="4114800" y="0"/>
                </a:cubicBezTo>
                <a:cubicBezTo>
                  <a:pt x="4113902" y="7180"/>
                  <a:pt x="4114969" y="13790"/>
                  <a:pt x="4114800" y="18288"/>
                </a:cubicBezTo>
                <a:cubicBezTo>
                  <a:pt x="3968901" y="8593"/>
                  <a:pt x="3623428" y="17559"/>
                  <a:pt x="3429000" y="18288"/>
                </a:cubicBezTo>
                <a:cubicBezTo>
                  <a:pt x="3234572" y="19017"/>
                  <a:pt x="3085079" y="41804"/>
                  <a:pt x="2866644" y="18288"/>
                </a:cubicBezTo>
                <a:cubicBezTo>
                  <a:pt x="2648209" y="-5228"/>
                  <a:pt x="2451737" y="24580"/>
                  <a:pt x="2180844" y="18288"/>
                </a:cubicBezTo>
                <a:cubicBezTo>
                  <a:pt x="1909951" y="11996"/>
                  <a:pt x="1681589" y="12244"/>
                  <a:pt x="1495044" y="18288"/>
                </a:cubicBezTo>
                <a:cubicBezTo>
                  <a:pt x="1308499" y="24332"/>
                  <a:pt x="1136614" y="21789"/>
                  <a:pt x="850392" y="18288"/>
                </a:cubicBezTo>
                <a:cubicBezTo>
                  <a:pt x="564170" y="14787"/>
                  <a:pt x="210636" y="54701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EF390E-F225-95FB-3ED5-EBD06EBAF8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722687"/>
            <a:ext cx="5570590" cy="348608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latin typeface="Aptos Display"/>
              </a:rPr>
              <a:t>Don’t offer me house, offer me security, comfort and a place that is clean and happy</a:t>
            </a:r>
          </a:p>
          <a:p>
            <a:r>
              <a:rPr lang="en-US">
                <a:latin typeface="Aptos Display"/>
              </a:rPr>
              <a:t>Don’t offer me books, offer me hours of pleasure and benefit of knowledge</a:t>
            </a:r>
          </a:p>
          <a:p>
            <a:pPr marL="0" indent="0">
              <a:buNone/>
            </a:pPr>
            <a:endParaRPr lang="en-US">
              <a:latin typeface="Aptos Display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5755403" y="1971579"/>
              <a:ext cx="360" cy="21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37403" y="1956150"/>
                <a:ext cx="36000" cy="32709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Graphic 6" descr="Suburban scene">
            <a:extLst>
              <a:ext uri="{FF2B5EF4-FFF2-40B4-BE49-F238E27FC236}">
                <a16:creationId xmlns:a16="http://schemas.microsoft.com/office/drawing/2014/main" id="{4622C7E7-3ADE-17D7-1F11-EC6501A320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056756" y="73825"/>
            <a:ext cx="3810179" cy="3818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1808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25DBBE-CD18-8EB3-D657-80F0F7B35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0834" y="343029"/>
            <a:ext cx="6639938" cy="1378007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100" b="1" dirty="0">
                <a:latin typeface="Aptos Display"/>
              </a:rPr>
              <a:t>Principles to consider when you are crafting your mission statement.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3CE8AF5E-D374-4CF1-90CC-35CF73B81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936" y="2386584"/>
            <a:ext cx="4114800" cy="18288"/>
          </a:xfrm>
          <a:custGeom>
            <a:avLst/>
            <a:gdLst>
              <a:gd name="connsiteX0" fmla="*/ 0 w 4114800"/>
              <a:gd name="connsiteY0" fmla="*/ 0 h 18288"/>
              <a:gd name="connsiteX1" fmla="*/ 768096 w 4114800"/>
              <a:gd name="connsiteY1" fmla="*/ 0 h 18288"/>
              <a:gd name="connsiteX2" fmla="*/ 1495044 w 4114800"/>
              <a:gd name="connsiteY2" fmla="*/ 0 h 18288"/>
              <a:gd name="connsiteX3" fmla="*/ 2221992 w 4114800"/>
              <a:gd name="connsiteY3" fmla="*/ 0 h 18288"/>
              <a:gd name="connsiteX4" fmla="*/ 2784348 w 4114800"/>
              <a:gd name="connsiteY4" fmla="*/ 0 h 18288"/>
              <a:gd name="connsiteX5" fmla="*/ 3387852 w 4114800"/>
              <a:gd name="connsiteY5" fmla="*/ 0 h 18288"/>
              <a:gd name="connsiteX6" fmla="*/ 4114800 w 4114800"/>
              <a:gd name="connsiteY6" fmla="*/ 0 h 18288"/>
              <a:gd name="connsiteX7" fmla="*/ 4114800 w 4114800"/>
              <a:gd name="connsiteY7" fmla="*/ 18288 h 18288"/>
              <a:gd name="connsiteX8" fmla="*/ 3429000 w 4114800"/>
              <a:gd name="connsiteY8" fmla="*/ 18288 h 18288"/>
              <a:gd name="connsiteX9" fmla="*/ 2866644 w 4114800"/>
              <a:gd name="connsiteY9" fmla="*/ 18288 h 18288"/>
              <a:gd name="connsiteX10" fmla="*/ 2304288 w 4114800"/>
              <a:gd name="connsiteY10" fmla="*/ 18288 h 18288"/>
              <a:gd name="connsiteX11" fmla="*/ 1577340 w 4114800"/>
              <a:gd name="connsiteY11" fmla="*/ 18288 h 18288"/>
              <a:gd name="connsiteX12" fmla="*/ 973836 w 4114800"/>
              <a:gd name="connsiteY12" fmla="*/ 18288 h 18288"/>
              <a:gd name="connsiteX13" fmla="*/ 0 w 4114800"/>
              <a:gd name="connsiteY13" fmla="*/ 18288 h 18288"/>
              <a:gd name="connsiteX14" fmla="*/ 0 w 4114800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14800" h="18288" fill="none" extrusionOk="0">
                <a:moveTo>
                  <a:pt x="0" y="0"/>
                </a:moveTo>
                <a:cubicBezTo>
                  <a:pt x="338280" y="-26110"/>
                  <a:pt x="483942" y="6555"/>
                  <a:pt x="768096" y="0"/>
                </a:cubicBezTo>
                <a:cubicBezTo>
                  <a:pt x="1052250" y="-6555"/>
                  <a:pt x="1331484" y="24616"/>
                  <a:pt x="1495044" y="0"/>
                </a:cubicBezTo>
                <a:cubicBezTo>
                  <a:pt x="1658604" y="-24616"/>
                  <a:pt x="2056661" y="-33562"/>
                  <a:pt x="2221992" y="0"/>
                </a:cubicBezTo>
                <a:cubicBezTo>
                  <a:pt x="2387323" y="33562"/>
                  <a:pt x="2629463" y="-20094"/>
                  <a:pt x="2784348" y="0"/>
                </a:cubicBezTo>
                <a:cubicBezTo>
                  <a:pt x="2939233" y="20094"/>
                  <a:pt x="3151981" y="1524"/>
                  <a:pt x="3387852" y="0"/>
                </a:cubicBezTo>
                <a:cubicBezTo>
                  <a:pt x="3623723" y="-1524"/>
                  <a:pt x="3882724" y="26165"/>
                  <a:pt x="4114800" y="0"/>
                </a:cubicBezTo>
                <a:cubicBezTo>
                  <a:pt x="4114300" y="8855"/>
                  <a:pt x="4114909" y="14521"/>
                  <a:pt x="4114800" y="18288"/>
                </a:cubicBezTo>
                <a:cubicBezTo>
                  <a:pt x="3910038" y="37744"/>
                  <a:pt x="3683432" y="-3969"/>
                  <a:pt x="3429000" y="18288"/>
                </a:cubicBezTo>
                <a:cubicBezTo>
                  <a:pt x="3174568" y="40545"/>
                  <a:pt x="3085815" y="44166"/>
                  <a:pt x="2866644" y="18288"/>
                </a:cubicBezTo>
                <a:cubicBezTo>
                  <a:pt x="2647473" y="-7590"/>
                  <a:pt x="2580474" y="31338"/>
                  <a:pt x="2304288" y="18288"/>
                </a:cubicBezTo>
                <a:cubicBezTo>
                  <a:pt x="2028102" y="5238"/>
                  <a:pt x="1863008" y="-2001"/>
                  <a:pt x="1577340" y="18288"/>
                </a:cubicBezTo>
                <a:cubicBezTo>
                  <a:pt x="1291672" y="38577"/>
                  <a:pt x="1243931" y="9893"/>
                  <a:pt x="973836" y="18288"/>
                </a:cubicBezTo>
                <a:cubicBezTo>
                  <a:pt x="703741" y="26683"/>
                  <a:pt x="317656" y="-5910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114800" h="18288" stroke="0" extrusionOk="0">
                <a:moveTo>
                  <a:pt x="0" y="0"/>
                </a:moveTo>
                <a:cubicBezTo>
                  <a:pt x="276109" y="5266"/>
                  <a:pt x="325589" y="-19584"/>
                  <a:pt x="644652" y="0"/>
                </a:cubicBezTo>
                <a:cubicBezTo>
                  <a:pt x="963715" y="19584"/>
                  <a:pt x="1064991" y="6066"/>
                  <a:pt x="1207008" y="0"/>
                </a:cubicBezTo>
                <a:cubicBezTo>
                  <a:pt x="1349025" y="-6066"/>
                  <a:pt x="1791724" y="14506"/>
                  <a:pt x="1975104" y="0"/>
                </a:cubicBezTo>
                <a:cubicBezTo>
                  <a:pt x="2158484" y="-14506"/>
                  <a:pt x="2397469" y="20822"/>
                  <a:pt x="2619756" y="0"/>
                </a:cubicBezTo>
                <a:cubicBezTo>
                  <a:pt x="2842043" y="-20822"/>
                  <a:pt x="2992157" y="20388"/>
                  <a:pt x="3264408" y="0"/>
                </a:cubicBezTo>
                <a:cubicBezTo>
                  <a:pt x="3536659" y="-20388"/>
                  <a:pt x="3855620" y="38211"/>
                  <a:pt x="4114800" y="0"/>
                </a:cubicBezTo>
                <a:cubicBezTo>
                  <a:pt x="4113902" y="7180"/>
                  <a:pt x="4114969" y="13790"/>
                  <a:pt x="4114800" y="18288"/>
                </a:cubicBezTo>
                <a:cubicBezTo>
                  <a:pt x="3968901" y="8593"/>
                  <a:pt x="3623428" y="17559"/>
                  <a:pt x="3429000" y="18288"/>
                </a:cubicBezTo>
                <a:cubicBezTo>
                  <a:pt x="3234572" y="19017"/>
                  <a:pt x="3085079" y="41804"/>
                  <a:pt x="2866644" y="18288"/>
                </a:cubicBezTo>
                <a:cubicBezTo>
                  <a:pt x="2648209" y="-5228"/>
                  <a:pt x="2451737" y="24580"/>
                  <a:pt x="2180844" y="18288"/>
                </a:cubicBezTo>
                <a:cubicBezTo>
                  <a:pt x="1909951" y="11996"/>
                  <a:pt x="1681589" y="12244"/>
                  <a:pt x="1495044" y="18288"/>
                </a:cubicBezTo>
                <a:cubicBezTo>
                  <a:pt x="1308499" y="24332"/>
                  <a:pt x="1136614" y="21789"/>
                  <a:pt x="850392" y="18288"/>
                </a:cubicBezTo>
                <a:cubicBezTo>
                  <a:pt x="564170" y="14787"/>
                  <a:pt x="210636" y="54701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A5D991-4EEB-F80A-24D9-EEE1216426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6975735" cy="354787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latin typeface="Aptos"/>
              </a:rPr>
              <a:t>•Don’t offer me furniture offer me comfort and the quietness of a cozy place</a:t>
            </a:r>
            <a:endParaRPr lang="en-US" dirty="0">
              <a:latin typeface="Aptos"/>
            </a:endParaRPr>
          </a:p>
          <a:p>
            <a:r>
              <a:rPr lang="en-US" dirty="0">
                <a:latin typeface="Aptos"/>
              </a:rPr>
              <a:t>Do not offer me things offer me ideas, emotions, ambiance, feelings, and benefits</a:t>
            </a:r>
          </a:p>
          <a:p>
            <a:pPr marL="0" indent="0">
              <a:buNone/>
            </a:pPr>
            <a:endParaRPr lang="en-US" dirty="0">
              <a:latin typeface="Aptos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5755403" y="1971579"/>
              <a:ext cx="360" cy="21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37403" y="1956150"/>
                <a:ext cx="36000" cy="32709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Graphic 6" descr="Couch">
            <a:extLst>
              <a:ext uri="{FF2B5EF4-FFF2-40B4-BE49-F238E27FC236}">
                <a16:creationId xmlns:a16="http://schemas.microsoft.com/office/drawing/2014/main" id="{09F60B34-6EB7-89CD-FA95-D32AC3184B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423793" y="660771"/>
            <a:ext cx="3134223" cy="3172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4466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DD4294-4A45-B353-C8BE-7C8C1004BE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300">
                <a:latin typeface="Aptos"/>
              </a:rPr>
              <a:t>Benefits of Mission statement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3CE8AF5E-D374-4CF1-90CC-35CF73B81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936" y="2386584"/>
            <a:ext cx="4114800" cy="18288"/>
          </a:xfrm>
          <a:custGeom>
            <a:avLst/>
            <a:gdLst>
              <a:gd name="connsiteX0" fmla="*/ 0 w 4114800"/>
              <a:gd name="connsiteY0" fmla="*/ 0 h 18288"/>
              <a:gd name="connsiteX1" fmla="*/ 768096 w 4114800"/>
              <a:gd name="connsiteY1" fmla="*/ 0 h 18288"/>
              <a:gd name="connsiteX2" fmla="*/ 1495044 w 4114800"/>
              <a:gd name="connsiteY2" fmla="*/ 0 h 18288"/>
              <a:gd name="connsiteX3" fmla="*/ 2221992 w 4114800"/>
              <a:gd name="connsiteY3" fmla="*/ 0 h 18288"/>
              <a:gd name="connsiteX4" fmla="*/ 2784348 w 4114800"/>
              <a:gd name="connsiteY4" fmla="*/ 0 h 18288"/>
              <a:gd name="connsiteX5" fmla="*/ 3387852 w 4114800"/>
              <a:gd name="connsiteY5" fmla="*/ 0 h 18288"/>
              <a:gd name="connsiteX6" fmla="*/ 4114800 w 4114800"/>
              <a:gd name="connsiteY6" fmla="*/ 0 h 18288"/>
              <a:gd name="connsiteX7" fmla="*/ 4114800 w 4114800"/>
              <a:gd name="connsiteY7" fmla="*/ 18288 h 18288"/>
              <a:gd name="connsiteX8" fmla="*/ 3429000 w 4114800"/>
              <a:gd name="connsiteY8" fmla="*/ 18288 h 18288"/>
              <a:gd name="connsiteX9" fmla="*/ 2866644 w 4114800"/>
              <a:gd name="connsiteY9" fmla="*/ 18288 h 18288"/>
              <a:gd name="connsiteX10" fmla="*/ 2304288 w 4114800"/>
              <a:gd name="connsiteY10" fmla="*/ 18288 h 18288"/>
              <a:gd name="connsiteX11" fmla="*/ 1577340 w 4114800"/>
              <a:gd name="connsiteY11" fmla="*/ 18288 h 18288"/>
              <a:gd name="connsiteX12" fmla="*/ 973836 w 4114800"/>
              <a:gd name="connsiteY12" fmla="*/ 18288 h 18288"/>
              <a:gd name="connsiteX13" fmla="*/ 0 w 4114800"/>
              <a:gd name="connsiteY13" fmla="*/ 18288 h 18288"/>
              <a:gd name="connsiteX14" fmla="*/ 0 w 4114800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14800" h="18288" fill="none" extrusionOk="0">
                <a:moveTo>
                  <a:pt x="0" y="0"/>
                </a:moveTo>
                <a:cubicBezTo>
                  <a:pt x="338280" y="-26110"/>
                  <a:pt x="483942" y="6555"/>
                  <a:pt x="768096" y="0"/>
                </a:cubicBezTo>
                <a:cubicBezTo>
                  <a:pt x="1052250" y="-6555"/>
                  <a:pt x="1331484" y="24616"/>
                  <a:pt x="1495044" y="0"/>
                </a:cubicBezTo>
                <a:cubicBezTo>
                  <a:pt x="1658604" y="-24616"/>
                  <a:pt x="2056661" y="-33562"/>
                  <a:pt x="2221992" y="0"/>
                </a:cubicBezTo>
                <a:cubicBezTo>
                  <a:pt x="2387323" y="33562"/>
                  <a:pt x="2629463" y="-20094"/>
                  <a:pt x="2784348" y="0"/>
                </a:cubicBezTo>
                <a:cubicBezTo>
                  <a:pt x="2939233" y="20094"/>
                  <a:pt x="3151981" y="1524"/>
                  <a:pt x="3387852" y="0"/>
                </a:cubicBezTo>
                <a:cubicBezTo>
                  <a:pt x="3623723" y="-1524"/>
                  <a:pt x="3882724" y="26165"/>
                  <a:pt x="4114800" y="0"/>
                </a:cubicBezTo>
                <a:cubicBezTo>
                  <a:pt x="4114300" y="8855"/>
                  <a:pt x="4114909" y="14521"/>
                  <a:pt x="4114800" y="18288"/>
                </a:cubicBezTo>
                <a:cubicBezTo>
                  <a:pt x="3910038" y="37744"/>
                  <a:pt x="3683432" y="-3969"/>
                  <a:pt x="3429000" y="18288"/>
                </a:cubicBezTo>
                <a:cubicBezTo>
                  <a:pt x="3174568" y="40545"/>
                  <a:pt x="3085815" y="44166"/>
                  <a:pt x="2866644" y="18288"/>
                </a:cubicBezTo>
                <a:cubicBezTo>
                  <a:pt x="2647473" y="-7590"/>
                  <a:pt x="2580474" y="31338"/>
                  <a:pt x="2304288" y="18288"/>
                </a:cubicBezTo>
                <a:cubicBezTo>
                  <a:pt x="2028102" y="5238"/>
                  <a:pt x="1863008" y="-2001"/>
                  <a:pt x="1577340" y="18288"/>
                </a:cubicBezTo>
                <a:cubicBezTo>
                  <a:pt x="1291672" y="38577"/>
                  <a:pt x="1243931" y="9893"/>
                  <a:pt x="973836" y="18288"/>
                </a:cubicBezTo>
                <a:cubicBezTo>
                  <a:pt x="703741" y="26683"/>
                  <a:pt x="317656" y="-5910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114800" h="18288" stroke="0" extrusionOk="0">
                <a:moveTo>
                  <a:pt x="0" y="0"/>
                </a:moveTo>
                <a:cubicBezTo>
                  <a:pt x="276109" y="5266"/>
                  <a:pt x="325589" y="-19584"/>
                  <a:pt x="644652" y="0"/>
                </a:cubicBezTo>
                <a:cubicBezTo>
                  <a:pt x="963715" y="19584"/>
                  <a:pt x="1064991" y="6066"/>
                  <a:pt x="1207008" y="0"/>
                </a:cubicBezTo>
                <a:cubicBezTo>
                  <a:pt x="1349025" y="-6066"/>
                  <a:pt x="1791724" y="14506"/>
                  <a:pt x="1975104" y="0"/>
                </a:cubicBezTo>
                <a:cubicBezTo>
                  <a:pt x="2158484" y="-14506"/>
                  <a:pt x="2397469" y="20822"/>
                  <a:pt x="2619756" y="0"/>
                </a:cubicBezTo>
                <a:cubicBezTo>
                  <a:pt x="2842043" y="-20822"/>
                  <a:pt x="2992157" y="20388"/>
                  <a:pt x="3264408" y="0"/>
                </a:cubicBezTo>
                <a:cubicBezTo>
                  <a:pt x="3536659" y="-20388"/>
                  <a:pt x="3855620" y="38211"/>
                  <a:pt x="4114800" y="0"/>
                </a:cubicBezTo>
                <a:cubicBezTo>
                  <a:pt x="4113902" y="7180"/>
                  <a:pt x="4114969" y="13790"/>
                  <a:pt x="4114800" y="18288"/>
                </a:cubicBezTo>
                <a:cubicBezTo>
                  <a:pt x="3968901" y="8593"/>
                  <a:pt x="3623428" y="17559"/>
                  <a:pt x="3429000" y="18288"/>
                </a:cubicBezTo>
                <a:cubicBezTo>
                  <a:pt x="3234572" y="19017"/>
                  <a:pt x="3085079" y="41804"/>
                  <a:pt x="2866644" y="18288"/>
                </a:cubicBezTo>
                <a:cubicBezTo>
                  <a:pt x="2648209" y="-5228"/>
                  <a:pt x="2451737" y="24580"/>
                  <a:pt x="2180844" y="18288"/>
                </a:cubicBezTo>
                <a:cubicBezTo>
                  <a:pt x="1909951" y="11996"/>
                  <a:pt x="1681589" y="12244"/>
                  <a:pt x="1495044" y="18288"/>
                </a:cubicBezTo>
                <a:cubicBezTo>
                  <a:pt x="1308499" y="24332"/>
                  <a:pt x="1136614" y="21789"/>
                  <a:pt x="850392" y="18288"/>
                </a:cubicBezTo>
                <a:cubicBezTo>
                  <a:pt x="564170" y="14787"/>
                  <a:pt x="210636" y="54701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90D10-E548-8419-4A91-25F9921554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7802311" cy="354787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2400" dirty="0">
                <a:latin typeface="Aptos Display"/>
              </a:rPr>
              <a:t>A well stated mission </a:t>
            </a:r>
            <a:r>
              <a:rPr lang="en-US" sz="2400" b="1" dirty="0">
                <a:latin typeface="Aptos Display"/>
              </a:rPr>
              <a:t>clarifies </a:t>
            </a:r>
            <a:r>
              <a:rPr lang="en-US" sz="2400" dirty="0">
                <a:latin typeface="Aptos Display"/>
              </a:rPr>
              <a:t>the purpose of an organization, and what it does.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latin typeface="Aptos Display"/>
              </a:rPr>
              <a:t>It </a:t>
            </a:r>
            <a:r>
              <a:rPr lang="en-US" sz="2400" b="1" dirty="0">
                <a:latin typeface="Aptos Display"/>
              </a:rPr>
              <a:t>unites teams</a:t>
            </a:r>
            <a:r>
              <a:rPr lang="en-US" sz="2400" dirty="0">
                <a:latin typeface="Aptos Display"/>
              </a:rPr>
              <a:t> around a common purpose or shared goals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latin typeface="Aptos Display"/>
              </a:rPr>
              <a:t>By communicating organization's values, it </a:t>
            </a:r>
            <a:r>
              <a:rPr lang="en-US" sz="2400" b="1" dirty="0">
                <a:latin typeface="Aptos Display"/>
              </a:rPr>
              <a:t>attracts</a:t>
            </a:r>
            <a:r>
              <a:rPr lang="en-US" sz="2400" dirty="0">
                <a:latin typeface="Aptos Display"/>
              </a:rPr>
              <a:t> stakeholders who share in such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latin typeface="Aptos Display"/>
              </a:rPr>
              <a:t>It </a:t>
            </a:r>
            <a:r>
              <a:rPr lang="en-US" sz="2400" b="1" dirty="0">
                <a:latin typeface="Aptos Display"/>
              </a:rPr>
              <a:t>inspires and motivate employees</a:t>
            </a:r>
            <a:r>
              <a:rPr lang="en-US" sz="2400" dirty="0">
                <a:latin typeface="Aptos Display"/>
              </a:rPr>
              <a:t> by connecting their work to a meaningful purpose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dirty="0">
              <a:latin typeface="Aptos Display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5755403" y="1971579"/>
              <a:ext cx="360" cy="21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37403" y="1956150"/>
                <a:ext cx="36000" cy="32709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Graphic 6" descr="Connections">
            <a:extLst>
              <a:ext uri="{FF2B5EF4-FFF2-40B4-BE49-F238E27FC236}">
                <a16:creationId xmlns:a16="http://schemas.microsoft.com/office/drawing/2014/main" id="{58FAAF8F-F8D9-4952-84BB-69011A913F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733759" y="660771"/>
            <a:ext cx="2824257" cy="279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571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D5E137E-46C4-DBCA-EE62-B0BCCE835F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3AC8362-EE0E-0201-13DA-57323BE34B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B39575-4308-8488-8CD8-587383C484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300">
                <a:latin typeface="Aptos"/>
              </a:rPr>
              <a:t>Benefits of Mission statement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B3E5C5DA-D037-E739-D4F5-41EBBCA013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936" y="2386584"/>
            <a:ext cx="4114800" cy="18288"/>
          </a:xfrm>
          <a:custGeom>
            <a:avLst/>
            <a:gdLst>
              <a:gd name="connsiteX0" fmla="*/ 0 w 4114800"/>
              <a:gd name="connsiteY0" fmla="*/ 0 h 18288"/>
              <a:gd name="connsiteX1" fmla="*/ 768096 w 4114800"/>
              <a:gd name="connsiteY1" fmla="*/ 0 h 18288"/>
              <a:gd name="connsiteX2" fmla="*/ 1495044 w 4114800"/>
              <a:gd name="connsiteY2" fmla="*/ 0 h 18288"/>
              <a:gd name="connsiteX3" fmla="*/ 2221992 w 4114800"/>
              <a:gd name="connsiteY3" fmla="*/ 0 h 18288"/>
              <a:gd name="connsiteX4" fmla="*/ 2784348 w 4114800"/>
              <a:gd name="connsiteY4" fmla="*/ 0 h 18288"/>
              <a:gd name="connsiteX5" fmla="*/ 3387852 w 4114800"/>
              <a:gd name="connsiteY5" fmla="*/ 0 h 18288"/>
              <a:gd name="connsiteX6" fmla="*/ 4114800 w 4114800"/>
              <a:gd name="connsiteY6" fmla="*/ 0 h 18288"/>
              <a:gd name="connsiteX7" fmla="*/ 4114800 w 4114800"/>
              <a:gd name="connsiteY7" fmla="*/ 18288 h 18288"/>
              <a:gd name="connsiteX8" fmla="*/ 3429000 w 4114800"/>
              <a:gd name="connsiteY8" fmla="*/ 18288 h 18288"/>
              <a:gd name="connsiteX9" fmla="*/ 2866644 w 4114800"/>
              <a:gd name="connsiteY9" fmla="*/ 18288 h 18288"/>
              <a:gd name="connsiteX10" fmla="*/ 2304288 w 4114800"/>
              <a:gd name="connsiteY10" fmla="*/ 18288 h 18288"/>
              <a:gd name="connsiteX11" fmla="*/ 1577340 w 4114800"/>
              <a:gd name="connsiteY11" fmla="*/ 18288 h 18288"/>
              <a:gd name="connsiteX12" fmla="*/ 973836 w 4114800"/>
              <a:gd name="connsiteY12" fmla="*/ 18288 h 18288"/>
              <a:gd name="connsiteX13" fmla="*/ 0 w 4114800"/>
              <a:gd name="connsiteY13" fmla="*/ 18288 h 18288"/>
              <a:gd name="connsiteX14" fmla="*/ 0 w 4114800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14800" h="18288" fill="none" extrusionOk="0">
                <a:moveTo>
                  <a:pt x="0" y="0"/>
                </a:moveTo>
                <a:cubicBezTo>
                  <a:pt x="338280" y="-26110"/>
                  <a:pt x="483942" y="6555"/>
                  <a:pt x="768096" y="0"/>
                </a:cubicBezTo>
                <a:cubicBezTo>
                  <a:pt x="1052250" y="-6555"/>
                  <a:pt x="1331484" y="24616"/>
                  <a:pt x="1495044" y="0"/>
                </a:cubicBezTo>
                <a:cubicBezTo>
                  <a:pt x="1658604" y="-24616"/>
                  <a:pt x="2056661" y="-33562"/>
                  <a:pt x="2221992" y="0"/>
                </a:cubicBezTo>
                <a:cubicBezTo>
                  <a:pt x="2387323" y="33562"/>
                  <a:pt x="2629463" y="-20094"/>
                  <a:pt x="2784348" y="0"/>
                </a:cubicBezTo>
                <a:cubicBezTo>
                  <a:pt x="2939233" y="20094"/>
                  <a:pt x="3151981" y="1524"/>
                  <a:pt x="3387852" y="0"/>
                </a:cubicBezTo>
                <a:cubicBezTo>
                  <a:pt x="3623723" y="-1524"/>
                  <a:pt x="3882724" y="26165"/>
                  <a:pt x="4114800" y="0"/>
                </a:cubicBezTo>
                <a:cubicBezTo>
                  <a:pt x="4114300" y="8855"/>
                  <a:pt x="4114909" y="14521"/>
                  <a:pt x="4114800" y="18288"/>
                </a:cubicBezTo>
                <a:cubicBezTo>
                  <a:pt x="3910038" y="37744"/>
                  <a:pt x="3683432" y="-3969"/>
                  <a:pt x="3429000" y="18288"/>
                </a:cubicBezTo>
                <a:cubicBezTo>
                  <a:pt x="3174568" y="40545"/>
                  <a:pt x="3085815" y="44166"/>
                  <a:pt x="2866644" y="18288"/>
                </a:cubicBezTo>
                <a:cubicBezTo>
                  <a:pt x="2647473" y="-7590"/>
                  <a:pt x="2580474" y="31338"/>
                  <a:pt x="2304288" y="18288"/>
                </a:cubicBezTo>
                <a:cubicBezTo>
                  <a:pt x="2028102" y="5238"/>
                  <a:pt x="1863008" y="-2001"/>
                  <a:pt x="1577340" y="18288"/>
                </a:cubicBezTo>
                <a:cubicBezTo>
                  <a:pt x="1291672" y="38577"/>
                  <a:pt x="1243931" y="9893"/>
                  <a:pt x="973836" y="18288"/>
                </a:cubicBezTo>
                <a:cubicBezTo>
                  <a:pt x="703741" y="26683"/>
                  <a:pt x="317656" y="-5910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114800" h="18288" stroke="0" extrusionOk="0">
                <a:moveTo>
                  <a:pt x="0" y="0"/>
                </a:moveTo>
                <a:cubicBezTo>
                  <a:pt x="276109" y="5266"/>
                  <a:pt x="325589" y="-19584"/>
                  <a:pt x="644652" y="0"/>
                </a:cubicBezTo>
                <a:cubicBezTo>
                  <a:pt x="963715" y="19584"/>
                  <a:pt x="1064991" y="6066"/>
                  <a:pt x="1207008" y="0"/>
                </a:cubicBezTo>
                <a:cubicBezTo>
                  <a:pt x="1349025" y="-6066"/>
                  <a:pt x="1791724" y="14506"/>
                  <a:pt x="1975104" y="0"/>
                </a:cubicBezTo>
                <a:cubicBezTo>
                  <a:pt x="2158484" y="-14506"/>
                  <a:pt x="2397469" y="20822"/>
                  <a:pt x="2619756" y="0"/>
                </a:cubicBezTo>
                <a:cubicBezTo>
                  <a:pt x="2842043" y="-20822"/>
                  <a:pt x="2992157" y="20388"/>
                  <a:pt x="3264408" y="0"/>
                </a:cubicBezTo>
                <a:cubicBezTo>
                  <a:pt x="3536659" y="-20388"/>
                  <a:pt x="3855620" y="38211"/>
                  <a:pt x="4114800" y="0"/>
                </a:cubicBezTo>
                <a:cubicBezTo>
                  <a:pt x="4113902" y="7180"/>
                  <a:pt x="4114969" y="13790"/>
                  <a:pt x="4114800" y="18288"/>
                </a:cubicBezTo>
                <a:cubicBezTo>
                  <a:pt x="3968901" y="8593"/>
                  <a:pt x="3623428" y="17559"/>
                  <a:pt x="3429000" y="18288"/>
                </a:cubicBezTo>
                <a:cubicBezTo>
                  <a:pt x="3234572" y="19017"/>
                  <a:pt x="3085079" y="41804"/>
                  <a:pt x="2866644" y="18288"/>
                </a:cubicBezTo>
                <a:cubicBezTo>
                  <a:pt x="2648209" y="-5228"/>
                  <a:pt x="2451737" y="24580"/>
                  <a:pt x="2180844" y="18288"/>
                </a:cubicBezTo>
                <a:cubicBezTo>
                  <a:pt x="1909951" y="11996"/>
                  <a:pt x="1681589" y="12244"/>
                  <a:pt x="1495044" y="18288"/>
                </a:cubicBezTo>
                <a:cubicBezTo>
                  <a:pt x="1308499" y="24332"/>
                  <a:pt x="1136614" y="21789"/>
                  <a:pt x="850392" y="18288"/>
                </a:cubicBezTo>
                <a:cubicBezTo>
                  <a:pt x="564170" y="14787"/>
                  <a:pt x="210636" y="54701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7F693E-28F0-052B-4848-5FFC806E37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7802311" cy="354787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2400" dirty="0">
                <a:latin typeface="Aptos Display"/>
              </a:rPr>
              <a:t>By far, mission statement is the one that </a:t>
            </a:r>
            <a:r>
              <a:rPr lang="en-US" sz="2400" b="1" dirty="0">
                <a:latin typeface="Aptos Display"/>
              </a:rPr>
              <a:t>differentiate </a:t>
            </a:r>
            <a:r>
              <a:rPr lang="en-US" sz="2400" dirty="0">
                <a:latin typeface="Aptos Display"/>
              </a:rPr>
              <a:t>one firm from another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latin typeface="Aptos Display"/>
              </a:rPr>
              <a:t>It plants the firm on</a:t>
            </a:r>
            <a:r>
              <a:rPr lang="en-US" sz="2400" b="1" dirty="0">
                <a:latin typeface="Aptos Display"/>
              </a:rPr>
              <a:t> long term goal </a:t>
            </a:r>
            <a:r>
              <a:rPr lang="en-US" sz="2400" dirty="0">
                <a:latin typeface="Aptos Display"/>
              </a:rPr>
              <a:t>rather than short term trends and fads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dirty="0">
              <a:latin typeface="Aptos Display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40DD4BF3-E798-4386-A6BF-4EC8A1854D2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5755403" y="1971579"/>
              <a:ext cx="360" cy="21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40DD4BF3-E798-4386-A6BF-4EC8A1854D2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37403" y="1956150"/>
                <a:ext cx="36000" cy="32709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Graphic 6" descr="Connections">
            <a:extLst>
              <a:ext uri="{FF2B5EF4-FFF2-40B4-BE49-F238E27FC236}">
                <a16:creationId xmlns:a16="http://schemas.microsoft.com/office/drawing/2014/main" id="{872DAA28-73DF-2109-60F8-D403FEB7B2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733759" y="660771"/>
            <a:ext cx="2824257" cy="279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9606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709EBC-1B54-8E50-97A7-3188F4EF9A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US" sz="4300" b="1" dirty="0">
                <a:latin typeface="Aptos"/>
              </a:rPr>
              <a:t>Conclusion on mission statement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3CE8AF5E-D374-4CF1-90CC-35CF73B81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936" y="2386584"/>
            <a:ext cx="4114800" cy="18288"/>
          </a:xfrm>
          <a:custGeom>
            <a:avLst/>
            <a:gdLst>
              <a:gd name="connsiteX0" fmla="*/ 0 w 4114800"/>
              <a:gd name="connsiteY0" fmla="*/ 0 h 18288"/>
              <a:gd name="connsiteX1" fmla="*/ 768096 w 4114800"/>
              <a:gd name="connsiteY1" fmla="*/ 0 h 18288"/>
              <a:gd name="connsiteX2" fmla="*/ 1495044 w 4114800"/>
              <a:gd name="connsiteY2" fmla="*/ 0 h 18288"/>
              <a:gd name="connsiteX3" fmla="*/ 2221992 w 4114800"/>
              <a:gd name="connsiteY3" fmla="*/ 0 h 18288"/>
              <a:gd name="connsiteX4" fmla="*/ 2784348 w 4114800"/>
              <a:gd name="connsiteY4" fmla="*/ 0 h 18288"/>
              <a:gd name="connsiteX5" fmla="*/ 3387852 w 4114800"/>
              <a:gd name="connsiteY5" fmla="*/ 0 h 18288"/>
              <a:gd name="connsiteX6" fmla="*/ 4114800 w 4114800"/>
              <a:gd name="connsiteY6" fmla="*/ 0 h 18288"/>
              <a:gd name="connsiteX7" fmla="*/ 4114800 w 4114800"/>
              <a:gd name="connsiteY7" fmla="*/ 18288 h 18288"/>
              <a:gd name="connsiteX8" fmla="*/ 3429000 w 4114800"/>
              <a:gd name="connsiteY8" fmla="*/ 18288 h 18288"/>
              <a:gd name="connsiteX9" fmla="*/ 2866644 w 4114800"/>
              <a:gd name="connsiteY9" fmla="*/ 18288 h 18288"/>
              <a:gd name="connsiteX10" fmla="*/ 2304288 w 4114800"/>
              <a:gd name="connsiteY10" fmla="*/ 18288 h 18288"/>
              <a:gd name="connsiteX11" fmla="*/ 1577340 w 4114800"/>
              <a:gd name="connsiteY11" fmla="*/ 18288 h 18288"/>
              <a:gd name="connsiteX12" fmla="*/ 973836 w 4114800"/>
              <a:gd name="connsiteY12" fmla="*/ 18288 h 18288"/>
              <a:gd name="connsiteX13" fmla="*/ 0 w 4114800"/>
              <a:gd name="connsiteY13" fmla="*/ 18288 h 18288"/>
              <a:gd name="connsiteX14" fmla="*/ 0 w 4114800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14800" h="18288" fill="none" extrusionOk="0">
                <a:moveTo>
                  <a:pt x="0" y="0"/>
                </a:moveTo>
                <a:cubicBezTo>
                  <a:pt x="338280" y="-26110"/>
                  <a:pt x="483942" y="6555"/>
                  <a:pt x="768096" y="0"/>
                </a:cubicBezTo>
                <a:cubicBezTo>
                  <a:pt x="1052250" y="-6555"/>
                  <a:pt x="1331484" y="24616"/>
                  <a:pt x="1495044" y="0"/>
                </a:cubicBezTo>
                <a:cubicBezTo>
                  <a:pt x="1658604" y="-24616"/>
                  <a:pt x="2056661" y="-33562"/>
                  <a:pt x="2221992" y="0"/>
                </a:cubicBezTo>
                <a:cubicBezTo>
                  <a:pt x="2387323" y="33562"/>
                  <a:pt x="2629463" y="-20094"/>
                  <a:pt x="2784348" y="0"/>
                </a:cubicBezTo>
                <a:cubicBezTo>
                  <a:pt x="2939233" y="20094"/>
                  <a:pt x="3151981" y="1524"/>
                  <a:pt x="3387852" y="0"/>
                </a:cubicBezTo>
                <a:cubicBezTo>
                  <a:pt x="3623723" y="-1524"/>
                  <a:pt x="3882724" y="26165"/>
                  <a:pt x="4114800" y="0"/>
                </a:cubicBezTo>
                <a:cubicBezTo>
                  <a:pt x="4114300" y="8855"/>
                  <a:pt x="4114909" y="14521"/>
                  <a:pt x="4114800" y="18288"/>
                </a:cubicBezTo>
                <a:cubicBezTo>
                  <a:pt x="3910038" y="37744"/>
                  <a:pt x="3683432" y="-3969"/>
                  <a:pt x="3429000" y="18288"/>
                </a:cubicBezTo>
                <a:cubicBezTo>
                  <a:pt x="3174568" y="40545"/>
                  <a:pt x="3085815" y="44166"/>
                  <a:pt x="2866644" y="18288"/>
                </a:cubicBezTo>
                <a:cubicBezTo>
                  <a:pt x="2647473" y="-7590"/>
                  <a:pt x="2580474" y="31338"/>
                  <a:pt x="2304288" y="18288"/>
                </a:cubicBezTo>
                <a:cubicBezTo>
                  <a:pt x="2028102" y="5238"/>
                  <a:pt x="1863008" y="-2001"/>
                  <a:pt x="1577340" y="18288"/>
                </a:cubicBezTo>
                <a:cubicBezTo>
                  <a:pt x="1291672" y="38577"/>
                  <a:pt x="1243931" y="9893"/>
                  <a:pt x="973836" y="18288"/>
                </a:cubicBezTo>
                <a:cubicBezTo>
                  <a:pt x="703741" y="26683"/>
                  <a:pt x="317656" y="-5910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114800" h="18288" stroke="0" extrusionOk="0">
                <a:moveTo>
                  <a:pt x="0" y="0"/>
                </a:moveTo>
                <a:cubicBezTo>
                  <a:pt x="276109" y="5266"/>
                  <a:pt x="325589" y="-19584"/>
                  <a:pt x="644652" y="0"/>
                </a:cubicBezTo>
                <a:cubicBezTo>
                  <a:pt x="963715" y="19584"/>
                  <a:pt x="1064991" y="6066"/>
                  <a:pt x="1207008" y="0"/>
                </a:cubicBezTo>
                <a:cubicBezTo>
                  <a:pt x="1349025" y="-6066"/>
                  <a:pt x="1791724" y="14506"/>
                  <a:pt x="1975104" y="0"/>
                </a:cubicBezTo>
                <a:cubicBezTo>
                  <a:pt x="2158484" y="-14506"/>
                  <a:pt x="2397469" y="20822"/>
                  <a:pt x="2619756" y="0"/>
                </a:cubicBezTo>
                <a:cubicBezTo>
                  <a:pt x="2842043" y="-20822"/>
                  <a:pt x="2992157" y="20388"/>
                  <a:pt x="3264408" y="0"/>
                </a:cubicBezTo>
                <a:cubicBezTo>
                  <a:pt x="3536659" y="-20388"/>
                  <a:pt x="3855620" y="38211"/>
                  <a:pt x="4114800" y="0"/>
                </a:cubicBezTo>
                <a:cubicBezTo>
                  <a:pt x="4113902" y="7180"/>
                  <a:pt x="4114969" y="13790"/>
                  <a:pt x="4114800" y="18288"/>
                </a:cubicBezTo>
                <a:cubicBezTo>
                  <a:pt x="3968901" y="8593"/>
                  <a:pt x="3623428" y="17559"/>
                  <a:pt x="3429000" y="18288"/>
                </a:cubicBezTo>
                <a:cubicBezTo>
                  <a:pt x="3234572" y="19017"/>
                  <a:pt x="3085079" y="41804"/>
                  <a:pt x="2866644" y="18288"/>
                </a:cubicBezTo>
                <a:cubicBezTo>
                  <a:pt x="2648209" y="-5228"/>
                  <a:pt x="2451737" y="24580"/>
                  <a:pt x="2180844" y="18288"/>
                </a:cubicBezTo>
                <a:cubicBezTo>
                  <a:pt x="1909951" y="11996"/>
                  <a:pt x="1681589" y="12244"/>
                  <a:pt x="1495044" y="18288"/>
                </a:cubicBezTo>
                <a:cubicBezTo>
                  <a:pt x="1308499" y="24332"/>
                  <a:pt x="1136614" y="21789"/>
                  <a:pt x="850392" y="18288"/>
                </a:cubicBezTo>
                <a:cubicBezTo>
                  <a:pt x="564170" y="14787"/>
                  <a:pt x="210636" y="54701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7E4FAE-F965-B11E-6ED4-D0C3092221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6484955" cy="354787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latin typeface="Aptos Display"/>
              </a:rPr>
              <a:t>Mission statements are not just words</a:t>
            </a:r>
            <a:endParaRPr lang="en-US" dirty="0">
              <a:latin typeface="Aptos Display"/>
            </a:endParaRPr>
          </a:p>
          <a:p>
            <a:r>
              <a:rPr lang="en-US" dirty="0">
                <a:latin typeface="Aptos Display"/>
              </a:rPr>
              <a:t>They set a firm apart from others</a:t>
            </a:r>
          </a:p>
          <a:p>
            <a:r>
              <a:rPr lang="en-US" dirty="0">
                <a:latin typeface="Aptos Display"/>
              </a:rPr>
              <a:t>They inspire employees</a:t>
            </a:r>
          </a:p>
          <a:p>
            <a:r>
              <a:rPr lang="en-US" dirty="0">
                <a:latin typeface="Aptos Display"/>
              </a:rPr>
              <a:t>Direct daily operations</a:t>
            </a:r>
          </a:p>
          <a:p>
            <a:pPr marL="0" indent="0">
              <a:buNone/>
            </a:pPr>
            <a:endParaRPr lang="en-US" dirty="0">
              <a:latin typeface="Aptos Display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5755403" y="1971579"/>
              <a:ext cx="360" cy="21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37403" y="1956150"/>
                <a:ext cx="36000" cy="32709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Graphic 6" descr="Handshake">
            <a:extLst>
              <a:ext uri="{FF2B5EF4-FFF2-40B4-BE49-F238E27FC236}">
                <a16:creationId xmlns:a16="http://schemas.microsoft.com/office/drawing/2014/main" id="{46CAD384-A79A-8BEE-72B3-9E0CA2DA2D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907183" y="118330"/>
            <a:ext cx="3947884" cy="3986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88887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23DD973-4EC6-5AD8-F91E-09C2FBB692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495918"/>
            <a:ext cx="6795969" cy="1471031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100" b="1" dirty="0">
                <a:latin typeface="Aptos"/>
              </a:rPr>
              <a:t>Application of Vision statement at Personal Level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3CE8AF5E-D374-4CF1-90CC-35CF73B81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936" y="2386584"/>
            <a:ext cx="4114800" cy="18288"/>
          </a:xfrm>
          <a:custGeom>
            <a:avLst/>
            <a:gdLst>
              <a:gd name="connsiteX0" fmla="*/ 0 w 4114800"/>
              <a:gd name="connsiteY0" fmla="*/ 0 h 18288"/>
              <a:gd name="connsiteX1" fmla="*/ 768096 w 4114800"/>
              <a:gd name="connsiteY1" fmla="*/ 0 h 18288"/>
              <a:gd name="connsiteX2" fmla="*/ 1495044 w 4114800"/>
              <a:gd name="connsiteY2" fmla="*/ 0 h 18288"/>
              <a:gd name="connsiteX3" fmla="*/ 2221992 w 4114800"/>
              <a:gd name="connsiteY3" fmla="*/ 0 h 18288"/>
              <a:gd name="connsiteX4" fmla="*/ 2784348 w 4114800"/>
              <a:gd name="connsiteY4" fmla="*/ 0 h 18288"/>
              <a:gd name="connsiteX5" fmla="*/ 3387852 w 4114800"/>
              <a:gd name="connsiteY5" fmla="*/ 0 h 18288"/>
              <a:gd name="connsiteX6" fmla="*/ 4114800 w 4114800"/>
              <a:gd name="connsiteY6" fmla="*/ 0 h 18288"/>
              <a:gd name="connsiteX7" fmla="*/ 4114800 w 4114800"/>
              <a:gd name="connsiteY7" fmla="*/ 18288 h 18288"/>
              <a:gd name="connsiteX8" fmla="*/ 3429000 w 4114800"/>
              <a:gd name="connsiteY8" fmla="*/ 18288 h 18288"/>
              <a:gd name="connsiteX9" fmla="*/ 2866644 w 4114800"/>
              <a:gd name="connsiteY9" fmla="*/ 18288 h 18288"/>
              <a:gd name="connsiteX10" fmla="*/ 2304288 w 4114800"/>
              <a:gd name="connsiteY10" fmla="*/ 18288 h 18288"/>
              <a:gd name="connsiteX11" fmla="*/ 1577340 w 4114800"/>
              <a:gd name="connsiteY11" fmla="*/ 18288 h 18288"/>
              <a:gd name="connsiteX12" fmla="*/ 973836 w 4114800"/>
              <a:gd name="connsiteY12" fmla="*/ 18288 h 18288"/>
              <a:gd name="connsiteX13" fmla="*/ 0 w 4114800"/>
              <a:gd name="connsiteY13" fmla="*/ 18288 h 18288"/>
              <a:gd name="connsiteX14" fmla="*/ 0 w 4114800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14800" h="18288" fill="none" extrusionOk="0">
                <a:moveTo>
                  <a:pt x="0" y="0"/>
                </a:moveTo>
                <a:cubicBezTo>
                  <a:pt x="338280" y="-26110"/>
                  <a:pt x="483942" y="6555"/>
                  <a:pt x="768096" y="0"/>
                </a:cubicBezTo>
                <a:cubicBezTo>
                  <a:pt x="1052250" y="-6555"/>
                  <a:pt x="1331484" y="24616"/>
                  <a:pt x="1495044" y="0"/>
                </a:cubicBezTo>
                <a:cubicBezTo>
                  <a:pt x="1658604" y="-24616"/>
                  <a:pt x="2056661" y="-33562"/>
                  <a:pt x="2221992" y="0"/>
                </a:cubicBezTo>
                <a:cubicBezTo>
                  <a:pt x="2387323" y="33562"/>
                  <a:pt x="2629463" y="-20094"/>
                  <a:pt x="2784348" y="0"/>
                </a:cubicBezTo>
                <a:cubicBezTo>
                  <a:pt x="2939233" y="20094"/>
                  <a:pt x="3151981" y="1524"/>
                  <a:pt x="3387852" y="0"/>
                </a:cubicBezTo>
                <a:cubicBezTo>
                  <a:pt x="3623723" y="-1524"/>
                  <a:pt x="3882724" y="26165"/>
                  <a:pt x="4114800" y="0"/>
                </a:cubicBezTo>
                <a:cubicBezTo>
                  <a:pt x="4114300" y="8855"/>
                  <a:pt x="4114909" y="14521"/>
                  <a:pt x="4114800" y="18288"/>
                </a:cubicBezTo>
                <a:cubicBezTo>
                  <a:pt x="3910038" y="37744"/>
                  <a:pt x="3683432" y="-3969"/>
                  <a:pt x="3429000" y="18288"/>
                </a:cubicBezTo>
                <a:cubicBezTo>
                  <a:pt x="3174568" y="40545"/>
                  <a:pt x="3085815" y="44166"/>
                  <a:pt x="2866644" y="18288"/>
                </a:cubicBezTo>
                <a:cubicBezTo>
                  <a:pt x="2647473" y="-7590"/>
                  <a:pt x="2580474" y="31338"/>
                  <a:pt x="2304288" y="18288"/>
                </a:cubicBezTo>
                <a:cubicBezTo>
                  <a:pt x="2028102" y="5238"/>
                  <a:pt x="1863008" y="-2001"/>
                  <a:pt x="1577340" y="18288"/>
                </a:cubicBezTo>
                <a:cubicBezTo>
                  <a:pt x="1291672" y="38577"/>
                  <a:pt x="1243931" y="9893"/>
                  <a:pt x="973836" y="18288"/>
                </a:cubicBezTo>
                <a:cubicBezTo>
                  <a:pt x="703741" y="26683"/>
                  <a:pt x="317656" y="-5910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114800" h="18288" stroke="0" extrusionOk="0">
                <a:moveTo>
                  <a:pt x="0" y="0"/>
                </a:moveTo>
                <a:cubicBezTo>
                  <a:pt x="276109" y="5266"/>
                  <a:pt x="325589" y="-19584"/>
                  <a:pt x="644652" y="0"/>
                </a:cubicBezTo>
                <a:cubicBezTo>
                  <a:pt x="963715" y="19584"/>
                  <a:pt x="1064991" y="6066"/>
                  <a:pt x="1207008" y="0"/>
                </a:cubicBezTo>
                <a:cubicBezTo>
                  <a:pt x="1349025" y="-6066"/>
                  <a:pt x="1791724" y="14506"/>
                  <a:pt x="1975104" y="0"/>
                </a:cubicBezTo>
                <a:cubicBezTo>
                  <a:pt x="2158484" y="-14506"/>
                  <a:pt x="2397469" y="20822"/>
                  <a:pt x="2619756" y="0"/>
                </a:cubicBezTo>
                <a:cubicBezTo>
                  <a:pt x="2842043" y="-20822"/>
                  <a:pt x="2992157" y="20388"/>
                  <a:pt x="3264408" y="0"/>
                </a:cubicBezTo>
                <a:cubicBezTo>
                  <a:pt x="3536659" y="-20388"/>
                  <a:pt x="3855620" y="38211"/>
                  <a:pt x="4114800" y="0"/>
                </a:cubicBezTo>
                <a:cubicBezTo>
                  <a:pt x="4113902" y="7180"/>
                  <a:pt x="4114969" y="13790"/>
                  <a:pt x="4114800" y="18288"/>
                </a:cubicBezTo>
                <a:cubicBezTo>
                  <a:pt x="3968901" y="8593"/>
                  <a:pt x="3623428" y="17559"/>
                  <a:pt x="3429000" y="18288"/>
                </a:cubicBezTo>
                <a:cubicBezTo>
                  <a:pt x="3234572" y="19017"/>
                  <a:pt x="3085079" y="41804"/>
                  <a:pt x="2866644" y="18288"/>
                </a:cubicBezTo>
                <a:cubicBezTo>
                  <a:pt x="2648209" y="-5228"/>
                  <a:pt x="2451737" y="24580"/>
                  <a:pt x="2180844" y="18288"/>
                </a:cubicBezTo>
                <a:cubicBezTo>
                  <a:pt x="1909951" y="11996"/>
                  <a:pt x="1681589" y="12244"/>
                  <a:pt x="1495044" y="18288"/>
                </a:cubicBezTo>
                <a:cubicBezTo>
                  <a:pt x="1308499" y="24332"/>
                  <a:pt x="1136614" y="21789"/>
                  <a:pt x="850392" y="18288"/>
                </a:cubicBezTo>
                <a:cubicBezTo>
                  <a:pt x="564170" y="14787"/>
                  <a:pt x="210636" y="54701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76B302-925E-8939-7025-EB81C7A1EC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7376806" cy="354787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2400" dirty="0">
                <a:latin typeface="Aptos Display"/>
              </a:rPr>
              <a:t>A forward-looking declaration of your long-term aspirations  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latin typeface="Aptos Display"/>
              </a:rPr>
              <a:t>To define who you want to become and what legacy you want to leave.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latin typeface="Aptos Display"/>
              </a:rPr>
              <a:t>Example Vision:</a:t>
            </a:r>
            <a:br>
              <a:rPr lang="en-US" sz="2400" dirty="0">
                <a:latin typeface="Aptos Display"/>
              </a:rPr>
            </a:br>
            <a:r>
              <a:rPr lang="en-US" sz="2400" dirty="0">
                <a:latin typeface="Aptos Display"/>
              </a:rPr>
              <a:t>"To become a leader in sustainable technology, creating solutions that empower underserved communities to thrive."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dirty="0">
              <a:latin typeface="Aptos Display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5755403" y="1971579"/>
              <a:ext cx="360" cy="21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37403" y="1956150"/>
                <a:ext cx="36000" cy="32709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Graphic 6" descr="Compass">
            <a:extLst>
              <a:ext uri="{FF2B5EF4-FFF2-40B4-BE49-F238E27FC236}">
                <a16:creationId xmlns:a16="http://schemas.microsoft.com/office/drawing/2014/main" id="{A74F2A1E-6597-5F7F-76E6-32C2BE5FED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359217" y="660771"/>
            <a:ext cx="3198799" cy="3237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22689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FECAB41-56DB-6DA4-0798-87031E01D6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330114"/>
            <a:ext cx="7298616" cy="1390922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100" b="1">
                <a:latin typeface="Aptos Display"/>
              </a:rPr>
              <a:t>Application of mission statement at personal level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3CE8AF5E-D374-4CF1-90CC-35CF73B81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936" y="2386584"/>
            <a:ext cx="4114800" cy="18288"/>
          </a:xfrm>
          <a:custGeom>
            <a:avLst/>
            <a:gdLst>
              <a:gd name="connsiteX0" fmla="*/ 0 w 4114800"/>
              <a:gd name="connsiteY0" fmla="*/ 0 h 18288"/>
              <a:gd name="connsiteX1" fmla="*/ 768096 w 4114800"/>
              <a:gd name="connsiteY1" fmla="*/ 0 h 18288"/>
              <a:gd name="connsiteX2" fmla="*/ 1495044 w 4114800"/>
              <a:gd name="connsiteY2" fmla="*/ 0 h 18288"/>
              <a:gd name="connsiteX3" fmla="*/ 2221992 w 4114800"/>
              <a:gd name="connsiteY3" fmla="*/ 0 h 18288"/>
              <a:gd name="connsiteX4" fmla="*/ 2784348 w 4114800"/>
              <a:gd name="connsiteY4" fmla="*/ 0 h 18288"/>
              <a:gd name="connsiteX5" fmla="*/ 3387852 w 4114800"/>
              <a:gd name="connsiteY5" fmla="*/ 0 h 18288"/>
              <a:gd name="connsiteX6" fmla="*/ 4114800 w 4114800"/>
              <a:gd name="connsiteY6" fmla="*/ 0 h 18288"/>
              <a:gd name="connsiteX7" fmla="*/ 4114800 w 4114800"/>
              <a:gd name="connsiteY7" fmla="*/ 18288 h 18288"/>
              <a:gd name="connsiteX8" fmla="*/ 3429000 w 4114800"/>
              <a:gd name="connsiteY8" fmla="*/ 18288 h 18288"/>
              <a:gd name="connsiteX9" fmla="*/ 2866644 w 4114800"/>
              <a:gd name="connsiteY9" fmla="*/ 18288 h 18288"/>
              <a:gd name="connsiteX10" fmla="*/ 2304288 w 4114800"/>
              <a:gd name="connsiteY10" fmla="*/ 18288 h 18288"/>
              <a:gd name="connsiteX11" fmla="*/ 1577340 w 4114800"/>
              <a:gd name="connsiteY11" fmla="*/ 18288 h 18288"/>
              <a:gd name="connsiteX12" fmla="*/ 973836 w 4114800"/>
              <a:gd name="connsiteY12" fmla="*/ 18288 h 18288"/>
              <a:gd name="connsiteX13" fmla="*/ 0 w 4114800"/>
              <a:gd name="connsiteY13" fmla="*/ 18288 h 18288"/>
              <a:gd name="connsiteX14" fmla="*/ 0 w 4114800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14800" h="18288" fill="none" extrusionOk="0">
                <a:moveTo>
                  <a:pt x="0" y="0"/>
                </a:moveTo>
                <a:cubicBezTo>
                  <a:pt x="338280" y="-26110"/>
                  <a:pt x="483942" y="6555"/>
                  <a:pt x="768096" y="0"/>
                </a:cubicBezTo>
                <a:cubicBezTo>
                  <a:pt x="1052250" y="-6555"/>
                  <a:pt x="1331484" y="24616"/>
                  <a:pt x="1495044" y="0"/>
                </a:cubicBezTo>
                <a:cubicBezTo>
                  <a:pt x="1658604" y="-24616"/>
                  <a:pt x="2056661" y="-33562"/>
                  <a:pt x="2221992" y="0"/>
                </a:cubicBezTo>
                <a:cubicBezTo>
                  <a:pt x="2387323" y="33562"/>
                  <a:pt x="2629463" y="-20094"/>
                  <a:pt x="2784348" y="0"/>
                </a:cubicBezTo>
                <a:cubicBezTo>
                  <a:pt x="2939233" y="20094"/>
                  <a:pt x="3151981" y="1524"/>
                  <a:pt x="3387852" y="0"/>
                </a:cubicBezTo>
                <a:cubicBezTo>
                  <a:pt x="3623723" y="-1524"/>
                  <a:pt x="3882724" y="26165"/>
                  <a:pt x="4114800" y="0"/>
                </a:cubicBezTo>
                <a:cubicBezTo>
                  <a:pt x="4114300" y="8855"/>
                  <a:pt x="4114909" y="14521"/>
                  <a:pt x="4114800" y="18288"/>
                </a:cubicBezTo>
                <a:cubicBezTo>
                  <a:pt x="3910038" y="37744"/>
                  <a:pt x="3683432" y="-3969"/>
                  <a:pt x="3429000" y="18288"/>
                </a:cubicBezTo>
                <a:cubicBezTo>
                  <a:pt x="3174568" y="40545"/>
                  <a:pt x="3085815" y="44166"/>
                  <a:pt x="2866644" y="18288"/>
                </a:cubicBezTo>
                <a:cubicBezTo>
                  <a:pt x="2647473" y="-7590"/>
                  <a:pt x="2580474" y="31338"/>
                  <a:pt x="2304288" y="18288"/>
                </a:cubicBezTo>
                <a:cubicBezTo>
                  <a:pt x="2028102" y="5238"/>
                  <a:pt x="1863008" y="-2001"/>
                  <a:pt x="1577340" y="18288"/>
                </a:cubicBezTo>
                <a:cubicBezTo>
                  <a:pt x="1291672" y="38577"/>
                  <a:pt x="1243931" y="9893"/>
                  <a:pt x="973836" y="18288"/>
                </a:cubicBezTo>
                <a:cubicBezTo>
                  <a:pt x="703741" y="26683"/>
                  <a:pt x="317656" y="-5910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114800" h="18288" stroke="0" extrusionOk="0">
                <a:moveTo>
                  <a:pt x="0" y="0"/>
                </a:moveTo>
                <a:cubicBezTo>
                  <a:pt x="276109" y="5266"/>
                  <a:pt x="325589" y="-19584"/>
                  <a:pt x="644652" y="0"/>
                </a:cubicBezTo>
                <a:cubicBezTo>
                  <a:pt x="963715" y="19584"/>
                  <a:pt x="1064991" y="6066"/>
                  <a:pt x="1207008" y="0"/>
                </a:cubicBezTo>
                <a:cubicBezTo>
                  <a:pt x="1349025" y="-6066"/>
                  <a:pt x="1791724" y="14506"/>
                  <a:pt x="1975104" y="0"/>
                </a:cubicBezTo>
                <a:cubicBezTo>
                  <a:pt x="2158484" y="-14506"/>
                  <a:pt x="2397469" y="20822"/>
                  <a:pt x="2619756" y="0"/>
                </a:cubicBezTo>
                <a:cubicBezTo>
                  <a:pt x="2842043" y="-20822"/>
                  <a:pt x="2992157" y="20388"/>
                  <a:pt x="3264408" y="0"/>
                </a:cubicBezTo>
                <a:cubicBezTo>
                  <a:pt x="3536659" y="-20388"/>
                  <a:pt x="3855620" y="38211"/>
                  <a:pt x="4114800" y="0"/>
                </a:cubicBezTo>
                <a:cubicBezTo>
                  <a:pt x="4113902" y="7180"/>
                  <a:pt x="4114969" y="13790"/>
                  <a:pt x="4114800" y="18288"/>
                </a:cubicBezTo>
                <a:cubicBezTo>
                  <a:pt x="3968901" y="8593"/>
                  <a:pt x="3623428" y="17559"/>
                  <a:pt x="3429000" y="18288"/>
                </a:cubicBezTo>
                <a:cubicBezTo>
                  <a:pt x="3234572" y="19017"/>
                  <a:pt x="3085079" y="41804"/>
                  <a:pt x="2866644" y="18288"/>
                </a:cubicBezTo>
                <a:cubicBezTo>
                  <a:pt x="2648209" y="-5228"/>
                  <a:pt x="2451737" y="24580"/>
                  <a:pt x="2180844" y="18288"/>
                </a:cubicBezTo>
                <a:cubicBezTo>
                  <a:pt x="1909951" y="11996"/>
                  <a:pt x="1681589" y="12244"/>
                  <a:pt x="1495044" y="18288"/>
                </a:cubicBezTo>
                <a:cubicBezTo>
                  <a:pt x="1308499" y="24332"/>
                  <a:pt x="1136614" y="21789"/>
                  <a:pt x="850392" y="18288"/>
                </a:cubicBezTo>
                <a:cubicBezTo>
                  <a:pt x="564170" y="14787"/>
                  <a:pt x="210636" y="54701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2ACC94-1B18-77B4-F945-4E9E55A0A2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7531091" cy="354787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2400" dirty="0">
                <a:latin typeface="Aptos Display"/>
              </a:rPr>
              <a:t>A present-focused statement outlining your core values, daily actions, and purpose.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latin typeface="Aptos Display"/>
              </a:rPr>
              <a:t>To define how you will act today to achieve your vision.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latin typeface="Aptos Display"/>
              </a:rPr>
              <a:t>Example Mission: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latin typeface="Aptos Display"/>
              </a:rPr>
              <a:t>“To learn relentlessly, collaborate with empathy, and use my skills to solve real-world problems while maintaining balance in my physical and mental health."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dirty="0">
              <a:latin typeface="Aptos Display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5755403" y="1971579"/>
              <a:ext cx="360" cy="21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37403" y="1956150"/>
                <a:ext cx="36000" cy="32709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Graphic 6" descr="Map compass">
            <a:extLst>
              <a:ext uri="{FF2B5EF4-FFF2-40B4-BE49-F238E27FC236}">
                <a16:creationId xmlns:a16="http://schemas.microsoft.com/office/drawing/2014/main" id="{6CCFF075-CCE7-77FD-71E6-A51B028528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121217" y="2093"/>
            <a:ext cx="2824257" cy="279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04945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A53450-FD27-57F9-8698-614D4B5A3E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800">
                <a:latin typeface="Aptos Display"/>
              </a:rPr>
              <a:t>Benefits of Having Both Statements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3CE8AF5E-D374-4CF1-90CC-35CF73B81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936" y="2386584"/>
            <a:ext cx="4114800" cy="18288"/>
          </a:xfrm>
          <a:custGeom>
            <a:avLst/>
            <a:gdLst>
              <a:gd name="connsiteX0" fmla="*/ 0 w 4114800"/>
              <a:gd name="connsiteY0" fmla="*/ 0 h 18288"/>
              <a:gd name="connsiteX1" fmla="*/ 768096 w 4114800"/>
              <a:gd name="connsiteY1" fmla="*/ 0 h 18288"/>
              <a:gd name="connsiteX2" fmla="*/ 1495044 w 4114800"/>
              <a:gd name="connsiteY2" fmla="*/ 0 h 18288"/>
              <a:gd name="connsiteX3" fmla="*/ 2221992 w 4114800"/>
              <a:gd name="connsiteY3" fmla="*/ 0 h 18288"/>
              <a:gd name="connsiteX4" fmla="*/ 2784348 w 4114800"/>
              <a:gd name="connsiteY4" fmla="*/ 0 h 18288"/>
              <a:gd name="connsiteX5" fmla="*/ 3387852 w 4114800"/>
              <a:gd name="connsiteY5" fmla="*/ 0 h 18288"/>
              <a:gd name="connsiteX6" fmla="*/ 4114800 w 4114800"/>
              <a:gd name="connsiteY6" fmla="*/ 0 h 18288"/>
              <a:gd name="connsiteX7" fmla="*/ 4114800 w 4114800"/>
              <a:gd name="connsiteY7" fmla="*/ 18288 h 18288"/>
              <a:gd name="connsiteX8" fmla="*/ 3429000 w 4114800"/>
              <a:gd name="connsiteY8" fmla="*/ 18288 h 18288"/>
              <a:gd name="connsiteX9" fmla="*/ 2866644 w 4114800"/>
              <a:gd name="connsiteY9" fmla="*/ 18288 h 18288"/>
              <a:gd name="connsiteX10" fmla="*/ 2304288 w 4114800"/>
              <a:gd name="connsiteY10" fmla="*/ 18288 h 18288"/>
              <a:gd name="connsiteX11" fmla="*/ 1577340 w 4114800"/>
              <a:gd name="connsiteY11" fmla="*/ 18288 h 18288"/>
              <a:gd name="connsiteX12" fmla="*/ 973836 w 4114800"/>
              <a:gd name="connsiteY12" fmla="*/ 18288 h 18288"/>
              <a:gd name="connsiteX13" fmla="*/ 0 w 4114800"/>
              <a:gd name="connsiteY13" fmla="*/ 18288 h 18288"/>
              <a:gd name="connsiteX14" fmla="*/ 0 w 4114800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14800" h="18288" fill="none" extrusionOk="0">
                <a:moveTo>
                  <a:pt x="0" y="0"/>
                </a:moveTo>
                <a:cubicBezTo>
                  <a:pt x="338280" y="-26110"/>
                  <a:pt x="483942" y="6555"/>
                  <a:pt x="768096" y="0"/>
                </a:cubicBezTo>
                <a:cubicBezTo>
                  <a:pt x="1052250" y="-6555"/>
                  <a:pt x="1331484" y="24616"/>
                  <a:pt x="1495044" y="0"/>
                </a:cubicBezTo>
                <a:cubicBezTo>
                  <a:pt x="1658604" y="-24616"/>
                  <a:pt x="2056661" y="-33562"/>
                  <a:pt x="2221992" y="0"/>
                </a:cubicBezTo>
                <a:cubicBezTo>
                  <a:pt x="2387323" y="33562"/>
                  <a:pt x="2629463" y="-20094"/>
                  <a:pt x="2784348" y="0"/>
                </a:cubicBezTo>
                <a:cubicBezTo>
                  <a:pt x="2939233" y="20094"/>
                  <a:pt x="3151981" y="1524"/>
                  <a:pt x="3387852" y="0"/>
                </a:cubicBezTo>
                <a:cubicBezTo>
                  <a:pt x="3623723" y="-1524"/>
                  <a:pt x="3882724" y="26165"/>
                  <a:pt x="4114800" y="0"/>
                </a:cubicBezTo>
                <a:cubicBezTo>
                  <a:pt x="4114300" y="8855"/>
                  <a:pt x="4114909" y="14521"/>
                  <a:pt x="4114800" y="18288"/>
                </a:cubicBezTo>
                <a:cubicBezTo>
                  <a:pt x="3910038" y="37744"/>
                  <a:pt x="3683432" y="-3969"/>
                  <a:pt x="3429000" y="18288"/>
                </a:cubicBezTo>
                <a:cubicBezTo>
                  <a:pt x="3174568" y="40545"/>
                  <a:pt x="3085815" y="44166"/>
                  <a:pt x="2866644" y="18288"/>
                </a:cubicBezTo>
                <a:cubicBezTo>
                  <a:pt x="2647473" y="-7590"/>
                  <a:pt x="2580474" y="31338"/>
                  <a:pt x="2304288" y="18288"/>
                </a:cubicBezTo>
                <a:cubicBezTo>
                  <a:pt x="2028102" y="5238"/>
                  <a:pt x="1863008" y="-2001"/>
                  <a:pt x="1577340" y="18288"/>
                </a:cubicBezTo>
                <a:cubicBezTo>
                  <a:pt x="1291672" y="38577"/>
                  <a:pt x="1243931" y="9893"/>
                  <a:pt x="973836" y="18288"/>
                </a:cubicBezTo>
                <a:cubicBezTo>
                  <a:pt x="703741" y="26683"/>
                  <a:pt x="317656" y="-5910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114800" h="18288" stroke="0" extrusionOk="0">
                <a:moveTo>
                  <a:pt x="0" y="0"/>
                </a:moveTo>
                <a:cubicBezTo>
                  <a:pt x="276109" y="5266"/>
                  <a:pt x="325589" y="-19584"/>
                  <a:pt x="644652" y="0"/>
                </a:cubicBezTo>
                <a:cubicBezTo>
                  <a:pt x="963715" y="19584"/>
                  <a:pt x="1064991" y="6066"/>
                  <a:pt x="1207008" y="0"/>
                </a:cubicBezTo>
                <a:cubicBezTo>
                  <a:pt x="1349025" y="-6066"/>
                  <a:pt x="1791724" y="14506"/>
                  <a:pt x="1975104" y="0"/>
                </a:cubicBezTo>
                <a:cubicBezTo>
                  <a:pt x="2158484" y="-14506"/>
                  <a:pt x="2397469" y="20822"/>
                  <a:pt x="2619756" y="0"/>
                </a:cubicBezTo>
                <a:cubicBezTo>
                  <a:pt x="2842043" y="-20822"/>
                  <a:pt x="2992157" y="20388"/>
                  <a:pt x="3264408" y="0"/>
                </a:cubicBezTo>
                <a:cubicBezTo>
                  <a:pt x="3536659" y="-20388"/>
                  <a:pt x="3855620" y="38211"/>
                  <a:pt x="4114800" y="0"/>
                </a:cubicBezTo>
                <a:cubicBezTo>
                  <a:pt x="4113902" y="7180"/>
                  <a:pt x="4114969" y="13790"/>
                  <a:pt x="4114800" y="18288"/>
                </a:cubicBezTo>
                <a:cubicBezTo>
                  <a:pt x="3968901" y="8593"/>
                  <a:pt x="3623428" y="17559"/>
                  <a:pt x="3429000" y="18288"/>
                </a:cubicBezTo>
                <a:cubicBezTo>
                  <a:pt x="3234572" y="19017"/>
                  <a:pt x="3085079" y="41804"/>
                  <a:pt x="2866644" y="18288"/>
                </a:cubicBezTo>
                <a:cubicBezTo>
                  <a:pt x="2648209" y="-5228"/>
                  <a:pt x="2451737" y="24580"/>
                  <a:pt x="2180844" y="18288"/>
                </a:cubicBezTo>
                <a:cubicBezTo>
                  <a:pt x="1909951" y="11996"/>
                  <a:pt x="1681589" y="12244"/>
                  <a:pt x="1495044" y="18288"/>
                </a:cubicBezTo>
                <a:cubicBezTo>
                  <a:pt x="1308499" y="24332"/>
                  <a:pt x="1136614" y="21789"/>
                  <a:pt x="850392" y="18288"/>
                </a:cubicBezTo>
                <a:cubicBezTo>
                  <a:pt x="564170" y="14787"/>
                  <a:pt x="210636" y="54701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E61054-20D3-1ABE-CEC2-6E4CBDCE8F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7763565" cy="354787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2400" b="1" dirty="0">
                <a:latin typeface="Aptos"/>
              </a:rPr>
              <a:t>Clarity</a:t>
            </a:r>
            <a:r>
              <a:rPr lang="en-US" sz="2400" dirty="0">
                <a:latin typeface="Aptos"/>
              </a:rPr>
              <a:t>: Reduces confusion about priorities (e.g., choosing between a part-time job vs. an unpaid internship in your field).</a:t>
            </a:r>
          </a:p>
          <a:p>
            <a:pPr>
              <a:lnSpc>
                <a:spcPct val="100000"/>
              </a:lnSpc>
            </a:pPr>
            <a:r>
              <a:rPr lang="en-US" sz="2400" b="1" dirty="0">
                <a:latin typeface="Aptos"/>
              </a:rPr>
              <a:t>Resilience</a:t>
            </a:r>
            <a:r>
              <a:rPr lang="en-US" sz="2400" dirty="0">
                <a:latin typeface="Aptos"/>
              </a:rPr>
              <a:t>: Keeps you focused during setbacks (e.g., a failed exam becomes a learning step, not a dead end).</a:t>
            </a:r>
          </a:p>
          <a:p>
            <a:pPr>
              <a:lnSpc>
                <a:spcPct val="100000"/>
              </a:lnSpc>
            </a:pPr>
            <a:r>
              <a:rPr lang="en-US" sz="2400" b="1" dirty="0">
                <a:latin typeface="Aptos"/>
              </a:rPr>
              <a:t>Authenticity:</a:t>
            </a:r>
            <a:r>
              <a:rPr lang="en-US" sz="2400" dirty="0">
                <a:latin typeface="Aptos"/>
              </a:rPr>
              <a:t> Helps you say "no" to peer pressure</a:t>
            </a:r>
          </a:p>
          <a:p>
            <a:pPr>
              <a:lnSpc>
                <a:spcPct val="100000"/>
              </a:lnSpc>
            </a:pPr>
            <a:endParaRPr lang="en-US" sz="2400" dirty="0">
              <a:latin typeface="Aptos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sz="2400" dirty="0">
              <a:latin typeface="Aptos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5755403" y="1971579"/>
              <a:ext cx="360" cy="21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37403" y="1956150"/>
                <a:ext cx="36000" cy="32709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Graphic 6" descr="Confused Person">
            <a:extLst>
              <a:ext uri="{FF2B5EF4-FFF2-40B4-BE49-F238E27FC236}">
                <a16:creationId xmlns:a16="http://schemas.microsoft.com/office/drawing/2014/main" id="{7E997F27-D29A-D9F3-A682-32ACCFEDD5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14946" y="660771"/>
            <a:ext cx="2243070" cy="2281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47704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CDCE51-0515-1898-BA33-CAD5144CA9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8809" y="325369"/>
            <a:ext cx="3719873" cy="1215436"/>
          </a:xfrm>
        </p:spPr>
        <p:txBody>
          <a:bodyPr anchor="b">
            <a:normAutofit/>
          </a:bodyPr>
          <a:lstStyle/>
          <a:p>
            <a:r>
              <a:rPr lang="en-US" sz="3600" b="1" dirty="0">
                <a:latin typeface="Aptos"/>
              </a:rPr>
              <a:t>Topic Review</a:t>
            </a:r>
          </a:p>
        </p:txBody>
      </p:sp>
      <p:sp>
        <p:nvSpPr>
          <p:cNvPr id="18" name="Rectangle 6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5093" y="2563839"/>
            <a:ext cx="3931920" cy="27432"/>
          </a:xfrm>
          <a:custGeom>
            <a:avLst/>
            <a:gdLst>
              <a:gd name="connsiteX0" fmla="*/ 0 w 3931920"/>
              <a:gd name="connsiteY0" fmla="*/ 0 h 27432"/>
              <a:gd name="connsiteX1" fmla="*/ 733958 w 3931920"/>
              <a:gd name="connsiteY1" fmla="*/ 0 h 27432"/>
              <a:gd name="connsiteX2" fmla="*/ 1428598 w 3931920"/>
              <a:gd name="connsiteY2" fmla="*/ 0 h 27432"/>
              <a:gd name="connsiteX3" fmla="*/ 2123237 w 3931920"/>
              <a:gd name="connsiteY3" fmla="*/ 0 h 27432"/>
              <a:gd name="connsiteX4" fmla="*/ 2660599 w 3931920"/>
              <a:gd name="connsiteY4" fmla="*/ 0 h 27432"/>
              <a:gd name="connsiteX5" fmla="*/ 3237281 w 3931920"/>
              <a:gd name="connsiteY5" fmla="*/ 0 h 27432"/>
              <a:gd name="connsiteX6" fmla="*/ 3931920 w 3931920"/>
              <a:gd name="connsiteY6" fmla="*/ 0 h 27432"/>
              <a:gd name="connsiteX7" fmla="*/ 3931920 w 3931920"/>
              <a:gd name="connsiteY7" fmla="*/ 27432 h 27432"/>
              <a:gd name="connsiteX8" fmla="*/ 3276600 w 3931920"/>
              <a:gd name="connsiteY8" fmla="*/ 27432 h 27432"/>
              <a:gd name="connsiteX9" fmla="*/ 2739238 w 3931920"/>
              <a:gd name="connsiteY9" fmla="*/ 27432 h 27432"/>
              <a:gd name="connsiteX10" fmla="*/ 2201875 w 3931920"/>
              <a:gd name="connsiteY10" fmla="*/ 27432 h 27432"/>
              <a:gd name="connsiteX11" fmla="*/ 1507236 w 3931920"/>
              <a:gd name="connsiteY11" fmla="*/ 27432 h 27432"/>
              <a:gd name="connsiteX12" fmla="*/ 930554 w 3931920"/>
              <a:gd name="connsiteY12" fmla="*/ 27432 h 27432"/>
              <a:gd name="connsiteX13" fmla="*/ 0 w 3931920"/>
              <a:gd name="connsiteY13" fmla="*/ 27432 h 27432"/>
              <a:gd name="connsiteX14" fmla="*/ 0 w 3931920"/>
              <a:gd name="connsiteY14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931920" h="27432" fill="none" extrusionOk="0">
                <a:moveTo>
                  <a:pt x="0" y="0"/>
                </a:moveTo>
                <a:cubicBezTo>
                  <a:pt x="245351" y="16874"/>
                  <a:pt x="509174" y="13736"/>
                  <a:pt x="733958" y="0"/>
                </a:cubicBezTo>
                <a:cubicBezTo>
                  <a:pt x="958742" y="-13736"/>
                  <a:pt x="1245406" y="-17215"/>
                  <a:pt x="1428598" y="0"/>
                </a:cubicBezTo>
                <a:cubicBezTo>
                  <a:pt x="1611790" y="17215"/>
                  <a:pt x="1930525" y="20562"/>
                  <a:pt x="2123237" y="0"/>
                </a:cubicBezTo>
                <a:cubicBezTo>
                  <a:pt x="2315949" y="-20562"/>
                  <a:pt x="2485508" y="11332"/>
                  <a:pt x="2660599" y="0"/>
                </a:cubicBezTo>
                <a:cubicBezTo>
                  <a:pt x="2835690" y="-11332"/>
                  <a:pt x="3075198" y="-14809"/>
                  <a:pt x="3237281" y="0"/>
                </a:cubicBezTo>
                <a:cubicBezTo>
                  <a:pt x="3399364" y="14809"/>
                  <a:pt x="3745084" y="-4992"/>
                  <a:pt x="3931920" y="0"/>
                </a:cubicBezTo>
                <a:cubicBezTo>
                  <a:pt x="3930963" y="8431"/>
                  <a:pt x="3931571" y="14612"/>
                  <a:pt x="3931920" y="27432"/>
                </a:cubicBezTo>
                <a:cubicBezTo>
                  <a:pt x="3765435" y="40792"/>
                  <a:pt x="3452398" y="38703"/>
                  <a:pt x="3276600" y="27432"/>
                </a:cubicBezTo>
                <a:cubicBezTo>
                  <a:pt x="3100802" y="16161"/>
                  <a:pt x="2914889" y="26998"/>
                  <a:pt x="2739238" y="27432"/>
                </a:cubicBezTo>
                <a:cubicBezTo>
                  <a:pt x="2563587" y="27866"/>
                  <a:pt x="2395484" y="39154"/>
                  <a:pt x="2201875" y="27432"/>
                </a:cubicBezTo>
                <a:cubicBezTo>
                  <a:pt x="2008266" y="15710"/>
                  <a:pt x="1781367" y="4899"/>
                  <a:pt x="1507236" y="27432"/>
                </a:cubicBezTo>
                <a:cubicBezTo>
                  <a:pt x="1233105" y="49965"/>
                  <a:pt x="1075495" y="47542"/>
                  <a:pt x="930554" y="27432"/>
                </a:cubicBezTo>
                <a:cubicBezTo>
                  <a:pt x="785613" y="7322"/>
                  <a:pt x="268930" y="30433"/>
                  <a:pt x="0" y="27432"/>
                </a:cubicBezTo>
                <a:cubicBezTo>
                  <a:pt x="226" y="18208"/>
                  <a:pt x="-648" y="12891"/>
                  <a:pt x="0" y="0"/>
                </a:cubicBezTo>
                <a:close/>
              </a:path>
              <a:path w="3931920" h="27432" stroke="0" extrusionOk="0">
                <a:moveTo>
                  <a:pt x="0" y="0"/>
                </a:moveTo>
                <a:cubicBezTo>
                  <a:pt x="278269" y="4786"/>
                  <a:pt x="349028" y="-10422"/>
                  <a:pt x="616001" y="0"/>
                </a:cubicBezTo>
                <a:cubicBezTo>
                  <a:pt x="882974" y="10422"/>
                  <a:pt x="931617" y="-15515"/>
                  <a:pt x="1153363" y="0"/>
                </a:cubicBezTo>
                <a:cubicBezTo>
                  <a:pt x="1375109" y="15515"/>
                  <a:pt x="1704089" y="-3631"/>
                  <a:pt x="1887322" y="0"/>
                </a:cubicBezTo>
                <a:cubicBezTo>
                  <a:pt x="2070555" y="3631"/>
                  <a:pt x="2344155" y="2213"/>
                  <a:pt x="2503322" y="0"/>
                </a:cubicBezTo>
                <a:cubicBezTo>
                  <a:pt x="2662489" y="-2213"/>
                  <a:pt x="2976859" y="26691"/>
                  <a:pt x="3119323" y="0"/>
                </a:cubicBezTo>
                <a:cubicBezTo>
                  <a:pt x="3261787" y="-26691"/>
                  <a:pt x="3588171" y="-28651"/>
                  <a:pt x="3931920" y="0"/>
                </a:cubicBezTo>
                <a:cubicBezTo>
                  <a:pt x="3930565" y="9524"/>
                  <a:pt x="3930718" y="13975"/>
                  <a:pt x="3931920" y="27432"/>
                </a:cubicBezTo>
                <a:cubicBezTo>
                  <a:pt x="3664329" y="4021"/>
                  <a:pt x="3437686" y="14511"/>
                  <a:pt x="3276600" y="27432"/>
                </a:cubicBezTo>
                <a:cubicBezTo>
                  <a:pt x="3115514" y="40353"/>
                  <a:pt x="2913592" y="48967"/>
                  <a:pt x="2739238" y="27432"/>
                </a:cubicBezTo>
                <a:cubicBezTo>
                  <a:pt x="2564884" y="5897"/>
                  <a:pt x="2294049" y="39820"/>
                  <a:pt x="2083918" y="27432"/>
                </a:cubicBezTo>
                <a:cubicBezTo>
                  <a:pt x="1873787" y="15044"/>
                  <a:pt x="1718903" y="21388"/>
                  <a:pt x="1428598" y="27432"/>
                </a:cubicBezTo>
                <a:cubicBezTo>
                  <a:pt x="1138293" y="33476"/>
                  <a:pt x="952209" y="50441"/>
                  <a:pt x="812597" y="27432"/>
                </a:cubicBezTo>
                <a:cubicBezTo>
                  <a:pt x="672985" y="4423"/>
                  <a:pt x="305800" y="28240"/>
                  <a:pt x="0" y="27432"/>
                </a:cubicBezTo>
                <a:cubicBezTo>
                  <a:pt x="-800" y="16780"/>
                  <a:pt x="-583" y="12910"/>
                  <a:pt x="0" y="0"/>
                </a:cubicBezTo>
                <a:close/>
              </a:path>
            </a:pathLst>
          </a:custGeom>
          <a:solidFill>
            <a:srgbClr val="F3452D"/>
          </a:solidFill>
          <a:ln w="38100" cap="rnd">
            <a:solidFill>
              <a:srgbClr val="F3452D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D58994-4716-36E1-F216-14FE8DC74A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7571" y="2872899"/>
            <a:ext cx="7291589" cy="332066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2400" b="1" dirty="0">
                <a:latin typeface="Aptos"/>
              </a:rPr>
              <a:t>Vision vs. Mission:</a:t>
            </a:r>
            <a:r>
              <a:rPr lang="en-US" sz="2400" dirty="0">
                <a:latin typeface="Aptos"/>
              </a:rPr>
              <a:t> Vision (future-focused, "Where do we want to be?") vs. Mission (present-purpose, "What do we do?").</a:t>
            </a:r>
          </a:p>
          <a:p>
            <a:pPr>
              <a:lnSpc>
                <a:spcPct val="100000"/>
              </a:lnSpc>
            </a:pPr>
            <a:r>
              <a:rPr lang="en-US" sz="2400" b="1" dirty="0">
                <a:latin typeface="Aptos"/>
              </a:rPr>
              <a:t>Core Criteria:</a:t>
            </a:r>
            <a:r>
              <a:rPr lang="en-US" sz="2400" dirty="0">
                <a:latin typeface="Aptos"/>
              </a:rPr>
              <a:t> Vision needs clarity, inspiration, brevity; Mission answers what, who, how.</a:t>
            </a:r>
          </a:p>
          <a:p>
            <a:pPr>
              <a:lnSpc>
                <a:spcPct val="100000"/>
              </a:lnSpc>
            </a:pPr>
            <a:r>
              <a:rPr lang="en-US" sz="2400" b="1" dirty="0">
                <a:latin typeface="Aptos"/>
              </a:rPr>
              <a:t>Strategic Impact:</a:t>
            </a:r>
            <a:r>
              <a:rPr lang="en-US" sz="2400" dirty="0">
                <a:latin typeface="Aptos"/>
              </a:rPr>
              <a:t> Vision guides long-term goals; Mission unifies teams and differentiates the organization.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dirty="0">
              <a:latin typeface="Aptos"/>
            </a:endParaRPr>
          </a:p>
        </p:txBody>
      </p:sp>
      <p:pic>
        <p:nvPicPr>
          <p:cNvPr id="5" name="Picture 4" descr="White arrows going to the red target">
            <a:extLst>
              <a:ext uri="{FF2B5EF4-FFF2-40B4-BE49-F238E27FC236}">
                <a16:creationId xmlns:a16="http://schemas.microsoft.com/office/drawing/2014/main" id="{FA7DB5E5-38E8-9910-A6A9-DDB50910068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3048" r="-1" b="-1"/>
          <a:stretch/>
        </p:blipFill>
        <p:spPr>
          <a:xfrm>
            <a:off x="8398447" y="10"/>
            <a:ext cx="3792030" cy="378416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67150660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021B2F-0D00-2330-CFB3-6D9F714193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AF20470C-77F7-5DA7-4671-3C01C05B77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5DF3B9E-595B-F48B-DBD1-BB10F3E2EC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8809" y="325369"/>
            <a:ext cx="3719873" cy="1215436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3600" dirty="0">
                <a:latin typeface="Aptos Display"/>
              </a:rPr>
              <a:t>Topic Review</a:t>
            </a:r>
          </a:p>
        </p:txBody>
      </p:sp>
      <p:sp>
        <p:nvSpPr>
          <p:cNvPr id="18" name="Rectangle 6">
            <a:extLst>
              <a:ext uri="{FF2B5EF4-FFF2-40B4-BE49-F238E27FC236}">
                <a16:creationId xmlns:a16="http://schemas.microsoft.com/office/drawing/2014/main" id="{E49BCAB4-D859-DDEA-77C8-F9FAB3C5EA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5093" y="2563839"/>
            <a:ext cx="3931920" cy="27432"/>
          </a:xfrm>
          <a:custGeom>
            <a:avLst/>
            <a:gdLst>
              <a:gd name="connsiteX0" fmla="*/ 0 w 3931920"/>
              <a:gd name="connsiteY0" fmla="*/ 0 h 27432"/>
              <a:gd name="connsiteX1" fmla="*/ 733958 w 3931920"/>
              <a:gd name="connsiteY1" fmla="*/ 0 h 27432"/>
              <a:gd name="connsiteX2" fmla="*/ 1428598 w 3931920"/>
              <a:gd name="connsiteY2" fmla="*/ 0 h 27432"/>
              <a:gd name="connsiteX3" fmla="*/ 2123237 w 3931920"/>
              <a:gd name="connsiteY3" fmla="*/ 0 h 27432"/>
              <a:gd name="connsiteX4" fmla="*/ 2660599 w 3931920"/>
              <a:gd name="connsiteY4" fmla="*/ 0 h 27432"/>
              <a:gd name="connsiteX5" fmla="*/ 3237281 w 3931920"/>
              <a:gd name="connsiteY5" fmla="*/ 0 h 27432"/>
              <a:gd name="connsiteX6" fmla="*/ 3931920 w 3931920"/>
              <a:gd name="connsiteY6" fmla="*/ 0 h 27432"/>
              <a:gd name="connsiteX7" fmla="*/ 3931920 w 3931920"/>
              <a:gd name="connsiteY7" fmla="*/ 27432 h 27432"/>
              <a:gd name="connsiteX8" fmla="*/ 3276600 w 3931920"/>
              <a:gd name="connsiteY8" fmla="*/ 27432 h 27432"/>
              <a:gd name="connsiteX9" fmla="*/ 2739238 w 3931920"/>
              <a:gd name="connsiteY9" fmla="*/ 27432 h 27432"/>
              <a:gd name="connsiteX10" fmla="*/ 2201875 w 3931920"/>
              <a:gd name="connsiteY10" fmla="*/ 27432 h 27432"/>
              <a:gd name="connsiteX11" fmla="*/ 1507236 w 3931920"/>
              <a:gd name="connsiteY11" fmla="*/ 27432 h 27432"/>
              <a:gd name="connsiteX12" fmla="*/ 930554 w 3931920"/>
              <a:gd name="connsiteY12" fmla="*/ 27432 h 27432"/>
              <a:gd name="connsiteX13" fmla="*/ 0 w 3931920"/>
              <a:gd name="connsiteY13" fmla="*/ 27432 h 27432"/>
              <a:gd name="connsiteX14" fmla="*/ 0 w 3931920"/>
              <a:gd name="connsiteY14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931920" h="27432" fill="none" extrusionOk="0">
                <a:moveTo>
                  <a:pt x="0" y="0"/>
                </a:moveTo>
                <a:cubicBezTo>
                  <a:pt x="245351" y="16874"/>
                  <a:pt x="509174" y="13736"/>
                  <a:pt x="733958" y="0"/>
                </a:cubicBezTo>
                <a:cubicBezTo>
                  <a:pt x="958742" y="-13736"/>
                  <a:pt x="1245406" y="-17215"/>
                  <a:pt x="1428598" y="0"/>
                </a:cubicBezTo>
                <a:cubicBezTo>
                  <a:pt x="1611790" y="17215"/>
                  <a:pt x="1930525" y="20562"/>
                  <a:pt x="2123237" y="0"/>
                </a:cubicBezTo>
                <a:cubicBezTo>
                  <a:pt x="2315949" y="-20562"/>
                  <a:pt x="2485508" y="11332"/>
                  <a:pt x="2660599" y="0"/>
                </a:cubicBezTo>
                <a:cubicBezTo>
                  <a:pt x="2835690" y="-11332"/>
                  <a:pt x="3075198" y="-14809"/>
                  <a:pt x="3237281" y="0"/>
                </a:cubicBezTo>
                <a:cubicBezTo>
                  <a:pt x="3399364" y="14809"/>
                  <a:pt x="3745084" y="-4992"/>
                  <a:pt x="3931920" y="0"/>
                </a:cubicBezTo>
                <a:cubicBezTo>
                  <a:pt x="3930963" y="8431"/>
                  <a:pt x="3931571" y="14612"/>
                  <a:pt x="3931920" y="27432"/>
                </a:cubicBezTo>
                <a:cubicBezTo>
                  <a:pt x="3765435" y="40792"/>
                  <a:pt x="3452398" y="38703"/>
                  <a:pt x="3276600" y="27432"/>
                </a:cubicBezTo>
                <a:cubicBezTo>
                  <a:pt x="3100802" y="16161"/>
                  <a:pt x="2914889" y="26998"/>
                  <a:pt x="2739238" y="27432"/>
                </a:cubicBezTo>
                <a:cubicBezTo>
                  <a:pt x="2563587" y="27866"/>
                  <a:pt x="2395484" y="39154"/>
                  <a:pt x="2201875" y="27432"/>
                </a:cubicBezTo>
                <a:cubicBezTo>
                  <a:pt x="2008266" y="15710"/>
                  <a:pt x="1781367" y="4899"/>
                  <a:pt x="1507236" y="27432"/>
                </a:cubicBezTo>
                <a:cubicBezTo>
                  <a:pt x="1233105" y="49965"/>
                  <a:pt x="1075495" y="47542"/>
                  <a:pt x="930554" y="27432"/>
                </a:cubicBezTo>
                <a:cubicBezTo>
                  <a:pt x="785613" y="7322"/>
                  <a:pt x="268930" y="30433"/>
                  <a:pt x="0" y="27432"/>
                </a:cubicBezTo>
                <a:cubicBezTo>
                  <a:pt x="226" y="18208"/>
                  <a:pt x="-648" y="12891"/>
                  <a:pt x="0" y="0"/>
                </a:cubicBezTo>
                <a:close/>
              </a:path>
              <a:path w="3931920" h="27432" stroke="0" extrusionOk="0">
                <a:moveTo>
                  <a:pt x="0" y="0"/>
                </a:moveTo>
                <a:cubicBezTo>
                  <a:pt x="278269" y="4786"/>
                  <a:pt x="349028" y="-10422"/>
                  <a:pt x="616001" y="0"/>
                </a:cubicBezTo>
                <a:cubicBezTo>
                  <a:pt x="882974" y="10422"/>
                  <a:pt x="931617" y="-15515"/>
                  <a:pt x="1153363" y="0"/>
                </a:cubicBezTo>
                <a:cubicBezTo>
                  <a:pt x="1375109" y="15515"/>
                  <a:pt x="1704089" y="-3631"/>
                  <a:pt x="1887322" y="0"/>
                </a:cubicBezTo>
                <a:cubicBezTo>
                  <a:pt x="2070555" y="3631"/>
                  <a:pt x="2344155" y="2213"/>
                  <a:pt x="2503322" y="0"/>
                </a:cubicBezTo>
                <a:cubicBezTo>
                  <a:pt x="2662489" y="-2213"/>
                  <a:pt x="2976859" y="26691"/>
                  <a:pt x="3119323" y="0"/>
                </a:cubicBezTo>
                <a:cubicBezTo>
                  <a:pt x="3261787" y="-26691"/>
                  <a:pt x="3588171" y="-28651"/>
                  <a:pt x="3931920" y="0"/>
                </a:cubicBezTo>
                <a:cubicBezTo>
                  <a:pt x="3930565" y="9524"/>
                  <a:pt x="3930718" y="13975"/>
                  <a:pt x="3931920" y="27432"/>
                </a:cubicBezTo>
                <a:cubicBezTo>
                  <a:pt x="3664329" y="4021"/>
                  <a:pt x="3437686" y="14511"/>
                  <a:pt x="3276600" y="27432"/>
                </a:cubicBezTo>
                <a:cubicBezTo>
                  <a:pt x="3115514" y="40353"/>
                  <a:pt x="2913592" y="48967"/>
                  <a:pt x="2739238" y="27432"/>
                </a:cubicBezTo>
                <a:cubicBezTo>
                  <a:pt x="2564884" y="5897"/>
                  <a:pt x="2294049" y="39820"/>
                  <a:pt x="2083918" y="27432"/>
                </a:cubicBezTo>
                <a:cubicBezTo>
                  <a:pt x="1873787" y="15044"/>
                  <a:pt x="1718903" y="21388"/>
                  <a:pt x="1428598" y="27432"/>
                </a:cubicBezTo>
                <a:cubicBezTo>
                  <a:pt x="1138293" y="33476"/>
                  <a:pt x="952209" y="50441"/>
                  <a:pt x="812597" y="27432"/>
                </a:cubicBezTo>
                <a:cubicBezTo>
                  <a:pt x="672985" y="4423"/>
                  <a:pt x="305800" y="28240"/>
                  <a:pt x="0" y="27432"/>
                </a:cubicBezTo>
                <a:cubicBezTo>
                  <a:pt x="-800" y="16780"/>
                  <a:pt x="-583" y="12910"/>
                  <a:pt x="0" y="0"/>
                </a:cubicBezTo>
                <a:close/>
              </a:path>
            </a:pathLst>
          </a:custGeom>
          <a:solidFill>
            <a:srgbClr val="F3452D"/>
          </a:solidFill>
          <a:ln w="38100" cap="rnd">
            <a:solidFill>
              <a:srgbClr val="F3452D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A58756-9191-4472-CEC0-4BADF446F4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7571" y="2872899"/>
            <a:ext cx="7291589" cy="332066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2400">
                <a:latin typeface="Aptos"/>
              </a:rPr>
              <a:t>Practical Focus: Activities like refining vague statements and drafting sector-specific examples.</a:t>
            </a:r>
            <a:endParaRPr lang="en-US" sz="2400" dirty="0">
              <a:latin typeface="Aptos"/>
            </a:endParaRPr>
          </a:p>
          <a:p>
            <a:pPr>
              <a:lnSpc>
                <a:spcPct val="100000"/>
              </a:lnSpc>
            </a:pPr>
            <a:r>
              <a:rPr lang="en-US" sz="2400" dirty="0">
                <a:latin typeface="Aptos"/>
              </a:rPr>
              <a:t>Personal Use: Crafting personal vision/mission for clarity, resilience, and authenticity.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latin typeface="Aptos"/>
              </a:rPr>
              <a:t>Next topic: we will look at strategy formulation what it entails and its importance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dirty="0">
              <a:latin typeface="Aptos"/>
            </a:endParaRPr>
          </a:p>
        </p:txBody>
      </p:sp>
      <p:pic>
        <p:nvPicPr>
          <p:cNvPr id="5" name="Picture 4" descr="White arrows going to the red target">
            <a:extLst>
              <a:ext uri="{FF2B5EF4-FFF2-40B4-BE49-F238E27FC236}">
                <a16:creationId xmlns:a16="http://schemas.microsoft.com/office/drawing/2014/main" id="{C81EAD8E-9614-2E74-30A9-21770490136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3048" r="-1" b="-1"/>
          <a:stretch/>
        </p:blipFill>
        <p:spPr>
          <a:xfrm>
            <a:off x="8398447" y="10"/>
            <a:ext cx="3792030" cy="378416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97401593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92725B-5425-254F-CE8F-C206E21021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073D11-5DCF-0E24-A6AE-595B5B1894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ptos Display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8D9EB7-F50F-04CC-517B-B906982E68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70417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Aptos"/>
              </a:rPr>
              <a:t>Image source: Microsoft 365 stock</a:t>
            </a:r>
          </a:p>
          <a:p>
            <a:r>
              <a:rPr lang="en-US" dirty="0">
                <a:latin typeface="Aptos"/>
                <a:hlinkClick r:id="rId2"/>
              </a:rPr>
              <a:t>https://www.tesla.com/en_sa/event/turohosts</a:t>
            </a:r>
            <a:endParaRPr lang="en-US" dirty="0">
              <a:latin typeface="Aptos"/>
            </a:endParaRPr>
          </a:p>
          <a:p>
            <a:r>
              <a:rPr lang="en-US" dirty="0">
                <a:latin typeface="Aptos"/>
                <a:hlinkClick r:id="rId3"/>
              </a:rPr>
              <a:t>https://archive.starbucks.com/record/our-mission</a:t>
            </a:r>
            <a:endParaRPr lang="en-US" dirty="0">
              <a:latin typeface="Aptos"/>
            </a:endParaRPr>
          </a:p>
          <a:p>
            <a:r>
              <a:rPr lang="en-US" dirty="0">
                <a:latin typeface="Aptos"/>
                <a:hlinkClick r:id="rId4"/>
              </a:rPr>
              <a:t>https://www.patagonia.com/core-values</a:t>
            </a:r>
            <a:endParaRPr lang="en-US" dirty="0">
              <a:latin typeface="Aptos"/>
            </a:endParaRPr>
          </a:p>
          <a:p>
            <a:r>
              <a:rPr lang="en-US" dirty="0">
                <a:latin typeface="Aptos"/>
                <a:hlinkClick r:id="rId5"/>
              </a:rPr>
              <a:t>https://wikimediafoundation.org</a:t>
            </a:r>
            <a:endParaRPr lang="en-US" dirty="0">
              <a:latin typeface="Aptos"/>
            </a:endParaRPr>
          </a:p>
          <a:p>
            <a:r>
              <a:rPr lang="en-US" dirty="0">
                <a:latin typeface="Aptos"/>
              </a:rPr>
              <a:t>Reed. K, Eli. J, Joe. S, </a:t>
            </a:r>
            <a:r>
              <a:rPr lang="en-US" dirty="0" err="1">
                <a:latin typeface="Aptos"/>
              </a:rPr>
              <a:t>Pankaj.K</a:t>
            </a:r>
            <a:r>
              <a:rPr lang="en-US" dirty="0">
                <a:latin typeface="Aptos"/>
              </a:rPr>
              <a:t>, </a:t>
            </a:r>
            <a:r>
              <a:rPr lang="en-US" dirty="0" err="1">
                <a:latin typeface="Aptos"/>
              </a:rPr>
              <a:t>Ayenda</a:t>
            </a:r>
            <a:r>
              <a:rPr lang="en-US" dirty="0">
                <a:latin typeface="Aptos"/>
              </a:rPr>
              <a:t>. K, Kiran. A, and Kathleen. M (2020) </a:t>
            </a:r>
            <a:r>
              <a:rPr lang="en-US" i="1" dirty="0">
                <a:latin typeface="Aptos"/>
              </a:rPr>
              <a:t>Strategic Management</a:t>
            </a:r>
            <a:r>
              <a:rPr lang="en-US" dirty="0">
                <a:latin typeface="Aptos"/>
              </a:rPr>
              <a:t>, Virginia Tech Publishing, Blacksburg, VA 24061, USA</a:t>
            </a:r>
          </a:p>
          <a:p>
            <a:endParaRPr lang="en-US" dirty="0">
              <a:latin typeface="Aptos"/>
            </a:endParaRPr>
          </a:p>
          <a:p>
            <a:endParaRPr lang="en-US" dirty="0">
              <a:latin typeface="Aptos"/>
            </a:endParaRPr>
          </a:p>
          <a:p>
            <a:endParaRPr lang="en-US" dirty="0">
              <a:latin typeface="Aptos"/>
            </a:endParaRPr>
          </a:p>
        </p:txBody>
      </p:sp>
    </p:spTree>
    <p:extLst>
      <p:ext uri="{BB962C8B-B14F-4D97-AF65-F5344CB8AC3E}">
        <p14:creationId xmlns:p14="http://schemas.microsoft.com/office/powerpoint/2010/main" val="4285811749"/>
      </p:ext>
    </p:extLst>
  </p:cSld>
  <p:clrMapOvr>
    <a:masterClrMapping/>
  </p:clrMapOvr>
</p:sld>
</file>

<file path=ppt/theme/theme1.xml><?xml version="1.0" encoding="utf-8"?>
<a:theme xmlns:a="http://schemas.openxmlformats.org/drawingml/2006/main" name="SketchyVTI">
  <a:themeElements>
    <a:clrScheme name="SketchyVTI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E4650E"/>
      </a:accent1>
      <a:accent2>
        <a:srgbClr val="00A5AB"/>
      </a:accent2>
      <a:accent3>
        <a:srgbClr val="09963B"/>
      </a:accent3>
      <a:accent4>
        <a:srgbClr val="E64823"/>
      </a:accent4>
      <a:accent5>
        <a:srgbClr val="9C6A6A"/>
      </a:accent5>
      <a:accent6>
        <a:srgbClr val="824F8C"/>
      </a:accent6>
      <a:hlink>
        <a:srgbClr val="2998E3"/>
      </a:hlink>
      <a:folHlink>
        <a:srgbClr val="7F723D"/>
      </a:folHlink>
    </a:clrScheme>
    <a:fontScheme name="Custom 2">
      <a:majorFont>
        <a:latin typeface="The Serif Hand Black"/>
        <a:ea typeface=""/>
        <a:cs typeface=""/>
      </a:majorFont>
      <a:minorFont>
        <a:latin typeface="The Hand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ketchyVTI" id="{A6D2C935-A6E4-4DD9-BCC5-5AE2504DB8EA}" vid="{F0754072-50B6-4C01-B911-67246C9F58D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</TotalTime>
  <Words>1699</Words>
  <Application>Microsoft Office PowerPoint</Application>
  <PresentationFormat>Widescreen</PresentationFormat>
  <Paragraphs>148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3" baseType="lpstr">
      <vt:lpstr>Aptos</vt:lpstr>
      <vt:lpstr>Aptos Display</vt:lpstr>
      <vt:lpstr>Arial</vt:lpstr>
      <vt:lpstr>Calibri</vt:lpstr>
      <vt:lpstr>Courier New</vt:lpstr>
      <vt:lpstr>The Hand Bold</vt:lpstr>
      <vt:lpstr>The Serif Hand Black</vt:lpstr>
      <vt:lpstr>SketchyVTI</vt:lpstr>
      <vt:lpstr>Strategic Management</vt:lpstr>
      <vt:lpstr>Introduction</vt:lpstr>
      <vt:lpstr>Learning outcomes</vt:lpstr>
      <vt:lpstr>Opening Story-Parable of brick layers</vt:lpstr>
      <vt:lpstr>Reflection</vt:lpstr>
      <vt:lpstr>Vision statement</vt:lpstr>
      <vt:lpstr>Vision statement</vt:lpstr>
      <vt:lpstr>Vision statement</vt:lpstr>
      <vt:lpstr>Purpose of a vision statement</vt:lpstr>
      <vt:lpstr>Characteristics of a Strong and Effective Vision Statement</vt:lpstr>
      <vt:lpstr>Characteristics of a Strong and Effective Vision Statement</vt:lpstr>
      <vt:lpstr>Things to avoid when crafting a vision statement</vt:lpstr>
      <vt:lpstr>Class activities</vt:lpstr>
      <vt:lpstr>Sample Vision statements (Reed et al.2020)</vt:lpstr>
      <vt:lpstr>Conclusion on vision statement</vt:lpstr>
      <vt:lpstr>Mission statement</vt:lpstr>
      <vt:lpstr>Mission statement</vt:lpstr>
      <vt:lpstr>It primarily answers the following three questions</vt:lpstr>
      <vt:lpstr>What a good/strong mission statement should contain</vt:lpstr>
      <vt:lpstr>What a good/strong mission statement should contain</vt:lpstr>
      <vt:lpstr>What a good/strong mission statement should contain</vt:lpstr>
      <vt:lpstr>Examples of mission statement</vt:lpstr>
      <vt:lpstr>Sample mission statement</vt:lpstr>
      <vt:lpstr>Principles to consider when you are crafting your mission statement.</vt:lpstr>
      <vt:lpstr>Principles to consider when you are crafting your mission statement.</vt:lpstr>
      <vt:lpstr>Principles to consider when you are crafting your mission statement.</vt:lpstr>
      <vt:lpstr>Benefits of Mission statement</vt:lpstr>
      <vt:lpstr>Benefits of Mission statement</vt:lpstr>
      <vt:lpstr>Conclusion on mission statement</vt:lpstr>
      <vt:lpstr>Application of Vision statement at Personal Level</vt:lpstr>
      <vt:lpstr>Application of mission statement at personal level</vt:lpstr>
      <vt:lpstr>Benefits of Having Both Statements</vt:lpstr>
      <vt:lpstr>Topic Review</vt:lpstr>
      <vt:lpstr>Topic Review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</dc:creator>
  <cp:lastModifiedBy>Stephen G. Kagwathi</cp:lastModifiedBy>
  <cp:revision>457</cp:revision>
  <dcterms:created xsi:type="dcterms:W3CDTF">2025-04-12T06:02:10Z</dcterms:created>
  <dcterms:modified xsi:type="dcterms:W3CDTF">2025-04-15T05:11:55Z</dcterms:modified>
</cp:coreProperties>
</file>