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ink/ink13.xml" ContentType="application/inkml+xml"/>
  <Override PartName="/ppt/ink/ink14.xml" ContentType="application/inkml+xml"/>
  <Override PartName="/ppt/ink/ink15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3F9DC8-1879-00A2-545E-FAE42D2E468D}" v="571" dt="2025-04-13T07:44:53.714"/>
    <p1510:client id="{5BAB9322-8A8E-FE62-3E84-2AA139DA9AF7}" v="264" dt="2025-04-13T06:33:47.357"/>
    <p1510:client id="{EF89B1C2-13B7-91D1-7612-C532578A0659}" v="169" dt="2025-04-13T06:51:03.6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F9863-3881-478C-A510-ACCB199F8E3E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6827397-33BB-4AC7-8B83-7C20E64040D1}">
      <dgm:prSet/>
      <dgm:spPr/>
      <dgm:t>
        <a:bodyPr/>
        <a:lstStyle/>
        <a:p>
          <a:r>
            <a:rPr lang="en-US" dirty="0">
              <a:latin typeface="Aptos"/>
            </a:rPr>
            <a:t>In our last lecture, we talked about two important concepts</a:t>
          </a:r>
        </a:p>
      </dgm:t>
    </dgm:pt>
    <dgm:pt modelId="{DAAA17A8-0268-4CE8-B8B9-C31751815995}" type="parTrans" cxnId="{1E25DB08-1587-478F-81D4-07787264F216}">
      <dgm:prSet/>
      <dgm:spPr/>
      <dgm:t>
        <a:bodyPr/>
        <a:lstStyle/>
        <a:p>
          <a:endParaRPr lang="en-US"/>
        </a:p>
      </dgm:t>
    </dgm:pt>
    <dgm:pt modelId="{B9BDCEB2-6F22-4546-A639-6CAD3E816F2B}" type="sibTrans" cxnId="{1E25DB08-1587-478F-81D4-07787264F216}">
      <dgm:prSet/>
      <dgm:spPr/>
      <dgm:t>
        <a:bodyPr/>
        <a:lstStyle/>
        <a:p>
          <a:endParaRPr lang="en-US"/>
        </a:p>
      </dgm:t>
    </dgm:pt>
    <dgm:pt modelId="{8A566FAC-4FEE-44B4-8B27-44C56CDDCCFC}">
      <dgm:prSet/>
      <dgm:spPr/>
      <dgm:t>
        <a:bodyPr/>
        <a:lstStyle/>
        <a:p>
          <a:r>
            <a:rPr lang="en-US" dirty="0">
              <a:latin typeface="Aptos"/>
            </a:rPr>
            <a:t>Vision statement </a:t>
          </a:r>
        </a:p>
      </dgm:t>
    </dgm:pt>
    <dgm:pt modelId="{D3896B6F-2071-4D05-AE80-828F26C38020}" type="parTrans" cxnId="{4CB9C34D-7399-453D-A4B3-250AB61D11B0}">
      <dgm:prSet/>
      <dgm:spPr/>
      <dgm:t>
        <a:bodyPr/>
        <a:lstStyle/>
        <a:p>
          <a:endParaRPr lang="en-US"/>
        </a:p>
      </dgm:t>
    </dgm:pt>
    <dgm:pt modelId="{F5DDC82B-5505-47B7-81DB-F6458D7E26B7}" type="sibTrans" cxnId="{4CB9C34D-7399-453D-A4B3-250AB61D11B0}">
      <dgm:prSet/>
      <dgm:spPr/>
      <dgm:t>
        <a:bodyPr/>
        <a:lstStyle/>
        <a:p>
          <a:endParaRPr lang="en-US"/>
        </a:p>
      </dgm:t>
    </dgm:pt>
    <dgm:pt modelId="{E6AEAB14-A2A9-4164-ABAF-DD47C72FAD5D}">
      <dgm:prSet/>
      <dgm:spPr/>
      <dgm:t>
        <a:bodyPr/>
        <a:lstStyle/>
        <a:p>
          <a:r>
            <a:rPr lang="en-US" dirty="0">
              <a:latin typeface="Aptos"/>
            </a:rPr>
            <a:t>Mission statement</a:t>
          </a:r>
        </a:p>
      </dgm:t>
    </dgm:pt>
    <dgm:pt modelId="{21AF75C3-1BB3-46A3-864B-9D6883AC16DD}" type="parTrans" cxnId="{DB617476-9E65-4ED6-8D97-125179118DE9}">
      <dgm:prSet/>
      <dgm:spPr/>
      <dgm:t>
        <a:bodyPr/>
        <a:lstStyle/>
        <a:p>
          <a:endParaRPr lang="en-US"/>
        </a:p>
      </dgm:t>
    </dgm:pt>
    <dgm:pt modelId="{2D962DF1-AAAD-4ED3-9F73-E2848BE8375A}" type="sibTrans" cxnId="{DB617476-9E65-4ED6-8D97-125179118DE9}">
      <dgm:prSet/>
      <dgm:spPr/>
      <dgm:t>
        <a:bodyPr/>
        <a:lstStyle/>
        <a:p>
          <a:endParaRPr lang="en-US"/>
        </a:p>
      </dgm:t>
    </dgm:pt>
    <dgm:pt modelId="{968B73DA-B5F9-4864-AD98-E509D4F0D7A4}">
      <dgm:prSet/>
      <dgm:spPr/>
      <dgm:t>
        <a:bodyPr/>
        <a:lstStyle/>
        <a:p>
          <a:r>
            <a:rPr lang="en-US" dirty="0">
              <a:latin typeface="Aptos"/>
            </a:rPr>
            <a:t>We looked what they constitute and samples of well drafted ones</a:t>
          </a:r>
        </a:p>
      </dgm:t>
    </dgm:pt>
    <dgm:pt modelId="{8380BA00-8B1A-4686-935A-EFE1600F3B43}" type="parTrans" cxnId="{24ACB08A-27B5-44B6-8E78-EF0274A6A32C}">
      <dgm:prSet/>
      <dgm:spPr/>
      <dgm:t>
        <a:bodyPr/>
        <a:lstStyle/>
        <a:p>
          <a:endParaRPr lang="en-US"/>
        </a:p>
      </dgm:t>
    </dgm:pt>
    <dgm:pt modelId="{A3A0E76B-23BE-46DF-ACC4-5C4530BBB947}" type="sibTrans" cxnId="{24ACB08A-27B5-44B6-8E78-EF0274A6A32C}">
      <dgm:prSet/>
      <dgm:spPr/>
      <dgm:t>
        <a:bodyPr/>
        <a:lstStyle/>
        <a:p>
          <a:endParaRPr lang="en-US"/>
        </a:p>
      </dgm:t>
    </dgm:pt>
    <dgm:pt modelId="{3ADA9B8D-4FB6-4C6F-A173-EE7E64C12DCB}">
      <dgm:prSet/>
      <dgm:spPr/>
      <dgm:t>
        <a:bodyPr/>
        <a:lstStyle/>
        <a:p>
          <a:r>
            <a:rPr lang="en-US" dirty="0">
              <a:latin typeface="Aptos"/>
            </a:rPr>
            <a:t>In the current lecture we look at strategy formulation</a:t>
          </a:r>
        </a:p>
      </dgm:t>
    </dgm:pt>
    <dgm:pt modelId="{8B48F7FA-4B8B-4746-904B-32B4D7CC898D}" type="parTrans" cxnId="{2EF1D0B1-6396-44BA-9ECE-CE3DC990A162}">
      <dgm:prSet/>
      <dgm:spPr/>
      <dgm:t>
        <a:bodyPr/>
        <a:lstStyle/>
        <a:p>
          <a:endParaRPr lang="en-US"/>
        </a:p>
      </dgm:t>
    </dgm:pt>
    <dgm:pt modelId="{6E35581F-8F7A-453A-AF45-109B0EC871D1}" type="sibTrans" cxnId="{2EF1D0B1-6396-44BA-9ECE-CE3DC990A162}">
      <dgm:prSet/>
      <dgm:spPr/>
      <dgm:t>
        <a:bodyPr/>
        <a:lstStyle/>
        <a:p>
          <a:endParaRPr lang="en-US"/>
        </a:p>
      </dgm:t>
    </dgm:pt>
    <dgm:pt modelId="{F764778C-F9DC-4ADC-8456-5B9CA24742CB}" type="pres">
      <dgm:prSet presAssocID="{51CF9863-3881-478C-A510-ACCB199F8E3E}" presName="root" presStyleCnt="0">
        <dgm:presLayoutVars>
          <dgm:dir/>
          <dgm:resizeHandles val="exact"/>
        </dgm:presLayoutVars>
      </dgm:prSet>
      <dgm:spPr/>
    </dgm:pt>
    <dgm:pt modelId="{92029E32-0AC4-4D71-853D-3B25E60D86FA}" type="pres">
      <dgm:prSet presAssocID="{51CF9863-3881-478C-A510-ACCB199F8E3E}" presName="container" presStyleCnt="0">
        <dgm:presLayoutVars>
          <dgm:dir/>
          <dgm:resizeHandles val="exact"/>
        </dgm:presLayoutVars>
      </dgm:prSet>
      <dgm:spPr/>
    </dgm:pt>
    <dgm:pt modelId="{DAC0C0A3-BB28-4053-BF32-9845B87A94C0}" type="pres">
      <dgm:prSet presAssocID="{26827397-33BB-4AC7-8B83-7C20E64040D1}" presName="compNode" presStyleCnt="0"/>
      <dgm:spPr/>
    </dgm:pt>
    <dgm:pt modelId="{F6A731C0-0225-407D-8B73-2EC69BCE5F18}" type="pres">
      <dgm:prSet presAssocID="{26827397-33BB-4AC7-8B83-7C20E64040D1}" presName="iconBgRect" presStyleLbl="bgShp" presStyleIdx="0" presStyleCnt="5"/>
      <dgm:spPr/>
    </dgm:pt>
    <dgm:pt modelId="{30A63DC9-8259-4C6E-A87F-CC8B971325C7}" type="pres">
      <dgm:prSet presAssocID="{26827397-33BB-4AC7-8B83-7C20E64040D1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2B071AF7-53D8-4620-97ED-D79D97FA6C52}" type="pres">
      <dgm:prSet presAssocID="{26827397-33BB-4AC7-8B83-7C20E64040D1}" presName="spaceRect" presStyleCnt="0"/>
      <dgm:spPr/>
    </dgm:pt>
    <dgm:pt modelId="{E0596CEE-F2D1-41C0-B42F-0D545AAEC9CF}" type="pres">
      <dgm:prSet presAssocID="{26827397-33BB-4AC7-8B83-7C20E64040D1}" presName="textRect" presStyleLbl="revTx" presStyleIdx="0" presStyleCnt="5">
        <dgm:presLayoutVars>
          <dgm:chMax val="1"/>
          <dgm:chPref val="1"/>
        </dgm:presLayoutVars>
      </dgm:prSet>
      <dgm:spPr/>
    </dgm:pt>
    <dgm:pt modelId="{86E805D3-0207-4F71-9A9A-CA5852BFFE9D}" type="pres">
      <dgm:prSet presAssocID="{B9BDCEB2-6F22-4546-A639-6CAD3E816F2B}" presName="sibTrans" presStyleLbl="sibTrans2D1" presStyleIdx="0" presStyleCnt="0"/>
      <dgm:spPr/>
    </dgm:pt>
    <dgm:pt modelId="{2F466579-B54E-4E26-9898-CFE710736B3A}" type="pres">
      <dgm:prSet presAssocID="{8A566FAC-4FEE-44B4-8B27-44C56CDDCCFC}" presName="compNode" presStyleCnt="0"/>
      <dgm:spPr/>
    </dgm:pt>
    <dgm:pt modelId="{39B16D6A-8F28-42FD-A6F2-41F7E6897373}" type="pres">
      <dgm:prSet presAssocID="{8A566FAC-4FEE-44B4-8B27-44C56CDDCCFC}" presName="iconBgRect" presStyleLbl="bgShp" presStyleIdx="1" presStyleCnt="5"/>
      <dgm:spPr/>
    </dgm:pt>
    <dgm:pt modelId="{7811819A-67C3-4B62-90AE-1F2B084087AE}" type="pres">
      <dgm:prSet presAssocID="{8A566FAC-4FEE-44B4-8B27-44C56CDDCCF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367E2054-085D-4315-B4BC-C831562C4F46}" type="pres">
      <dgm:prSet presAssocID="{8A566FAC-4FEE-44B4-8B27-44C56CDDCCFC}" presName="spaceRect" presStyleCnt="0"/>
      <dgm:spPr/>
    </dgm:pt>
    <dgm:pt modelId="{1798284C-8D7C-4054-A6EC-77A065C53312}" type="pres">
      <dgm:prSet presAssocID="{8A566FAC-4FEE-44B4-8B27-44C56CDDCCFC}" presName="textRect" presStyleLbl="revTx" presStyleIdx="1" presStyleCnt="5">
        <dgm:presLayoutVars>
          <dgm:chMax val="1"/>
          <dgm:chPref val="1"/>
        </dgm:presLayoutVars>
      </dgm:prSet>
      <dgm:spPr/>
    </dgm:pt>
    <dgm:pt modelId="{5AC74DBD-0267-4C41-B488-BD01F59E85BF}" type="pres">
      <dgm:prSet presAssocID="{F5DDC82B-5505-47B7-81DB-F6458D7E26B7}" presName="sibTrans" presStyleLbl="sibTrans2D1" presStyleIdx="0" presStyleCnt="0"/>
      <dgm:spPr/>
    </dgm:pt>
    <dgm:pt modelId="{6CFD35EC-76F1-4E31-AB85-AF4A04938ADA}" type="pres">
      <dgm:prSet presAssocID="{E6AEAB14-A2A9-4164-ABAF-DD47C72FAD5D}" presName="compNode" presStyleCnt="0"/>
      <dgm:spPr/>
    </dgm:pt>
    <dgm:pt modelId="{74469620-73C5-4EA9-9885-73486FFBF686}" type="pres">
      <dgm:prSet presAssocID="{E6AEAB14-A2A9-4164-ABAF-DD47C72FAD5D}" presName="iconBgRect" presStyleLbl="bgShp" presStyleIdx="2" presStyleCnt="5"/>
      <dgm:spPr/>
    </dgm:pt>
    <dgm:pt modelId="{D231C781-2106-43B1-9A39-A1E750DBE459}" type="pres">
      <dgm:prSet presAssocID="{E6AEAB14-A2A9-4164-ABAF-DD47C72FAD5D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79B555A5-8F6D-4AFF-A062-E5BE8CCD6E48}" type="pres">
      <dgm:prSet presAssocID="{E6AEAB14-A2A9-4164-ABAF-DD47C72FAD5D}" presName="spaceRect" presStyleCnt="0"/>
      <dgm:spPr/>
    </dgm:pt>
    <dgm:pt modelId="{2CE89807-247F-45B5-8B7A-400037D471EE}" type="pres">
      <dgm:prSet presAssocID="{E6AEAB14-A2A9-4164-ABAF-DD47C72FAD5D}" presName="textRect" presStyleLbl="revTx" presStyleIdx="2" presStyleCnt="5">
        <dgm:presLayoutVars>
          <dgm:chMax val="1"/>
          <dgm:chPref val="1"/>
        </dgm:presLayoutVars>
      </dgm:prSet>
      <dgm:spPr/>
    </dgm:pt>
    <dgm:pt modelId="{298B4231-36F1-43CA-BCB1-6A2C575D1621}" type="pres">
      <dgm:prSet presAssocID="{2D962DF1-AAAD-4ED3-9F73-E2848BE8375A}" presName="sibTrans" presStyleLbl="sibTrans2D1" presStyleIdx="0" presStyleCnt="0"/>
      <dgm:spPr/>
    </dgm:pt>
    <dgm:pt modelId="{C5992A35-0E42-45DE-8EAC-137DF6272997}" type="pres">
      <dgm:prSet presAssocID="{968B73DA-B5F9-4864-AD98-E509D4F0D7A4}" presName="compNode" presStyleCnt="0"/>
      <dgm:spPr/>
    </dgm:pt>
    <dgm:pt modelId="{D46744C3-4D2D-4EEC-8A2A-FA11A3172689}" type="pres">
      <dgm:prSet presAssocID="{968B73DA-B5F9-4864-AD98-E509D4F0D7A4}" presName="iconBgRect" presStyleLbl="bgShp" presStyleIdx="3" presStyleCnt="5"/>
      <dgm:spPr/>
    </dgm:pt>
    <dgm:pt modelId="{D26A9339-BC93-4B4C-A9AA-E46C2DB3C3BB}" type="pres">
      <dgm:prSet presAssocID="{968B73DA-B5F9-4864-AD98-E509D4F0D7A4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8983006-3A9F-4B5A-A34E-2FD1839F449F}" type="pres">
      <dgm:prSet presAssocID="{968B73DA-B5F9-4864-AD98-E509D4F0D7A4}" presName="spaceRect" presStyleCnt="0"/>
      <dgm:spPr/>
    </dgm:pt>
    <dgm:pt modelId="{4D3DB232-CD7F-4DB9-8524-576A3A336E22}" type="pres">
      <dgm:prSet presAssocID="{968B73DA-B5F9-4864-AD98-E509D4F0D7A4}" presName="textRect" presStyleLbl="revTx" presStyleIdx="3" presStyleCnt="5">
        <dgm:presLayoutVars>
          <dgm:chMax val="1"/>
          <dgm:chPref val="1"/>
        </dgm:presLayoutVars>
      </dgm:prSet>
      <dgm:spPr/>
    </dgm:pt>
    <dgm:pt modelId="{CC6F110A-FF90-46C2-B6E8-3B8E03356ACA}" type="pres">
      <dgm:prSet presAssocID="{A3A0E76B-23BE-46DF-ACC4-5C4530BBB947}" presName="sibTrans" presStyleLbl="sibTrans2D1" presStyleIdx="0" presStyleCnt="0"/>
      <dgm:spPr/>
    </dgm:pt>
    <dgm:pt modelId="{22DFD9A5-37B0-49E1-A1AE-0056324E1FE0}" type="pres">
      <dgm:prSet presAssocID="{3ADA9B8D-4FB6-4C6F-A173-EE7E64C12DCB}" presName="compNode" presStyleCnt="0"/>
      <dgm:spPr/>
    </dgm:pt>
    <dgm:pt modelId="{3DDDEB2C-B4E3-4B11-A37F-C7A4EE341D35}" type="pres">
      <dgm:prSet presAssocID="{3ADA9B8D-4FB6-4C6F-A173-EE7E64C12DCB}" presName="iconBgRect" presStyleLbl="bgShp" presStyleIdx="4" presStyleCnt="5"/>
      <dgm:spPr/>
    </dgm:pt>
    <dgm:pt modelId="{E1C9203A-CCE6-423F-8EFF-97206D2E478B}" type="pres">
      <dgm:prSet presAssocID="{3ADA9B8D-4FB6-4C6F-A173-EE7E64C12DC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98F97A6A-E55B-4DB9-91D7-DF8E07BCFD71}" type="pres">
      <dgm:prSet presAssocID="{3ADA9B8D-4FB6-4C6F-A173-EE7E64C12DCB}" presName="spaceRect" presStyleCnt="0"/>
      <dgm:spPr/>
    </dgm:pt>
    <dgm:pt modelId="{407977B5-48F9-47CE-AAF5-45C5AE9CED5A}" type="pres">
      <dgm:prSet presAssocID="{3ADA9B8D-4FB6-4C6F-A173-EE7E64C12DC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E25DB08-1587-478F-81D4-07787264F216}" srcId="{51CF9863-3881-478C-A510-ACCB199F8E3E}" destId="{26827397-33BB-4AC7-8B83-7C20E64040D1}" srcOrd="0" destOrd="0" parTransId="{DAAA17A8-0268-4CE8-B8B9-C31751815995}" sibTransId="{B9BDCEB2-6F22-4546-A639-6CAD3E816F2B}"/>
    <dgm:cxn modelId="{C48D2212-D051-45F8-ABA4-A3FB067C3962}" type="presOf" srcId="{B9BDCEB2-6F22-4546-A639-6CAD3E816F2B}" destId="{86E805D3-0207-4F71-9A9A-CA5852BFFE9D}" srcOrd="0" destOrd="0" presId="urn:microsoft.com/office/officeart/2018/2/layout/IconCircleList"/>
    <dgm:cxn modelId="{21272A6A-9DF0-427A-9AD8-C914FF45509E}" type="presOf" srcId="{2D962DF1-AAAD-4ED3-9F73-E2848BE8375A}" destId="{298B4231-36F1-43CA-BCB1-6A2C575D1621}" srcOrd="0" destOrd="0" presId="urn:microsoft.com/office/officeart/2018/2/layout/IconCircleList"/>
    <dgm:cxn modelId="{4CB9C34D-7399-453D-A4B3-250AB61D11B0}" srcId="{51CF9863-3881-478C-A510-ACCB199F8E3E}" destId="{8A566FAC-4FEE-44B4-8B27-44C56CDDCCFC}" srcOrd="1" destOrd="0" parTransId="{D3896B6F-2071-4D05-AE80-828F26C38020}" sibTransId="{F5DDC82B-5505-47B7-81DB-F6458D7E26B7}"/>
    <dgm:cxn modelId="{92478470-B0DF-4879-A2A2-206C06EC100F}" type="presOf" srcId="{51CF9863-3881-478C-A510-ACCB199F8E3E}" destId="{F764778C-F9DC-4ADC-8456-5B9CA24742CB}" srcOrd="0" destOrd="0" presId="urn:microsoft.com/office/officeart/2018/2/layout/IconCircleList"/>
    <dgm:cxn modelId="{DB617476-9E65-4ED6-8D97-125179118DE9}" srcId="{51CF9863-3881-478C-A510-ACCB199F8E3E}" destId="{E6AEAB14-A2A9-4164-ABAF-DD47C72FAD5D}" srcOrd="2" destOrd="0" parTransId="{21AF75C3-1BB3-46A3-864B-9D6883AC16DD}" sibTransId="{2D962DF1-AAAD-4ED3-9F73-E2848BE8375A}"/>
    <dgm:cxn modelId="{C98FAE7B-3295-4E0F-B12A-D5F2E825186F}" type="presOf" srcId="{A3A0E76B-23BE-46DF-ACC4-5C4530BBB947}" destId="{CC6F110A-FF90-46C2-B6E8-3B8E03356ACA}" srcOrd="0" destOrd="0" presId="urn:microsoft.com/office/officeart/2018/2/layout/IconCircleList"/>
    <dgm:cxn modelId="{AEE7D57F-F10B-4904-A829-CB8CB62933B4}" type="presOf" srcId="{3ADA9B8D-4FB6-4C6F-A173-EE7E64C12DCB}" destId="{407977B5-48F9-47CE-AAF5-45C5AE9CED5A}" srcOrd="0" destOrd="0" presId="urn:microsoft.com/office/officeart/2018/2/layout/IconCircleList"/>
    <dgm:cxn modelId="{24ACB08A-27B5-44B6-8E78-EF0274A6A32C}" srcId="{51CF9863-3881-478C-A510-ACCB199F8E3E}" destId="{968B73DA-B5F9-4864-AD98-E509D4F0D7A4}" srcOrd="3" destOrd="0" parTransId="{8380BA00-8B1A-4686-935A-EFE1600F3B43}" sibTransId="{A3A0E76B-23BE-46DF-ACC4-5C4530BBB947}"/>
    <dgm:cxn modelId="{BB6FE28A-AC5E-435B-8801-22FD56B2E5B4}" type="presOf" srcId="{26827397-33BB-4AC7-8B83-7C20E64040D1}" destId="{E0596CEE-F2D1-41C0-B42F-0D545AAEC9CF}" srcOrd="0" destOrd="0" presId="urn:microsoft.com/office/officeart/2018/2/layout/IconCircleList"/>
    <dgm:cxn modelId="{90C3928D-EF94-41E3-B375-2AB23BF5D2CB}" type="presOf" srcId="{E6AEAB14-A2A9-4164-ABAF-DD47C72FAD5D}" destId="{2CE89807-247F-45B5-8B7A-400037D471EE}" srcOrd="0" destOrd="0" presId="urn:microsoft.com/office/officeart/2018/2/layout/IconCircleList"/>
    <dgm:cxn modelId="{2EF1D0B1-6396-44BA-9ECE-CE3DC990A162}" srcId="{51CF9863-3881-478C-A510-ACCB199F8E3E}" destId="{3ADA9B8D-4FB6-4C6F-A173-EE7E64C12DCB}" srcOrd="4" destOrd="0" parTransId="{8B48F7FA-4B8B-4746-904B-32B4D7CC898D}" sibTransId="{6E35581F-8F7A-453A-AF45-109B0EC871D1}"/>
    <dgm:cxn modelId="{7610FBD1-13FE-4F6E-8281-9759220DD28F}" type="presOf" srcId="{8A566FAC-4FEE-44B4-8B27-44C56CDDCCFC}" destId="{1798284C-8D7C-4054-A6EC-77A065C53312}" srcOrd="0" destOrd="0" presId="urn:microsoft.com/office/officeart/2018/2/layout/IconCircleList"/>
    <dgm:cxn modelId="{DC8CBCDC-9560-49D5-9991-97112C801B7D}" type="presOf" srcId="{F5DDC82B-5505-47B7-81DB-F6458D7E26B7}" destId="{5AC74DBD-0267-4C41-B488-BD01F59E85BF}" srcOrd="0" destOrd="0" presId="urn:microsoft.com/office/officeart/2018/2/layout/IconCircleList"/>
    <dgm:cxn modelId="{FDEFE8E8-BF86-4922-89DE-A6C167005D8F}" type="presOf" srcId="{968B73DA-B5F9-4864-AD98-E509D4F0D7A4}" destId="{4D3DB232-CD7F-4DB9-8524-576A3A336E22}" srcOrd="0" destOrd="0" presId="urn:microsoft.com/office/officeart/2018/2/layout/IconCircleList"/>
    <dgm:cxn modelId="{DB2E333E-D4CD-4496-BA10-455E6702E2BE}" type="presParOf" srcId="{F764778C-F9DC-4ADC-8456-5B9CA24742CB}" destId="{92029E32-0AC4-4D71-853D-3B25E60D86FA}" srcOrd="0" destOrd="0" presId="urn:microsoft.com/office/officeart/2018/2/layout/IconCircleList"/>
    <dgm:cxn modelId="{53641E4D-C06B-444B-9978-D4DA326F6B67}" type="presParOf" srcId="{92029E32-0AC4-4D71-853D-3B25E60D86FA}" destId="{DAC0C0A3-BB28-4053-BF32-9845B87A94C0}" srcOrd="0" destOrd="0" presId="urn:microsoft.com/office/officeart/2018/2/layout/IconCircleList"/>
    <dgm:cxn modelId="{F920E287-516B-4277-A19C-1E790C428C17}" type="presParOf" srcId="{DAC0C0A3-BB28-4053-BF32-9845B87A94C0}" destId="{F6A731C0-0225-407D-8B73-2EC69BCE5F18}" srcOrd="0" destOrd="0" presId="urn:microsoft.com/office/officeart/2018/2/layout/IconCircleList"/>
    <dgm:cxn modelId="{786BB709-DB9D-440D-A0C4-3FAB432E9585}" type="presParOf" srcId="{DAC0C0A3-BB28-4053-BF32-9845B87A94C0}" destId="{30A63DC9-8259-4C6E-A87F-CC8B971325C7}" srcOrd="1" destOrd="0" presId="urn:microsoft.com/office/officeart/2018/2/layout/IconCircleList"/>
    <dgm:cxn modelId="{66CCB1EE-CFDB-461E-AE3F-208443812637}" type="presParOf" srcId="{DAC0C0A3-BB28-4053-BF32-9845B87A94C0}" destId="{2B071AF7-53D8-4620-97ED-D79D97FA6C52}" srcOrd="2" destOrd="0" presId="urn:microsoft.com/office/officeart/2018/2/layout/IconCircleList"/>
    <dgm:cxn modelId="{D3DA4C35-01CE-4FC8-9932-C2B1019DA643}" type="presParOf" srcId="{DAC0C0A3-BB28-4053-BF32-9845B87A94C0}" destId="{E0596CEE-F2D1-41C0-B42F-0D545AAEC9CF}" srcOrd="3" destOrd="0" presId="urn:microsoft.com/office/officeart/2018/2/layout/IconCircleList"/>
    <dgm:cxn modelId="{61879918-82F6-4D2B-98B1-F0BCA5DE6378}" type="presParOf" srcId="{92029E32-0AC4-4D71-853D-3B25E60D86FA}" destId="{86E805D3-0207-4F71-9A9A-CA5852BFFE9D}" srcOrd="1" destOrd="0" presId="urn:microsoft.com/office/officeart/2018/2/layout/IconCircleList"/>
    <dgm:cxn modelId="{B04FC84E-92F5-420D-B75F-ACED7284C869}" type="presParOf" srcId="{92029E32-0AC4-4D71-853D-3B25E60D86FA}" destId="{2F466579-B54E-4E26-9898-CFE710736B3A}" srcOrd="2" destOrd="0" presId="urn:microsoft.com/office/officeart/2018/2/layout/IconCircleList"/>
    <dgm:cxn modelId="{86B8B44C-3C1D-434E-B8A7-23CA481D0B68}" type="presParOf" srcId="{2F466579-B54E-4E26-9898-CFE710736B3A}" destId="{39B16D6A-8F28-42FD-A6F2-41F7E6897373}" srcOrd="0" destOrd="0" presId="urn:microsoft.com/office/officeart/2018/2/layout/IconCircleList"/>
    <dgm:cxn modelId="{12C254CE-9B2D-4F5B-BE39-7E5FDF87AF33}" type="presParOf" srcId="{2F466579-B54E-4E26-9898-CFE710736B3A}" destId="{7811819A-67C3-4B62-90AE-1F2B084087AE}" srcOrd="1" destOrd="0" presId="urn:microsoft.com/office/officeart/2018/2/layout/IconCircleList"/>
    <dgm:cxn modelId="{5E90C472-0F4D-4AC8-A396-D43A4467427E}" type="presParOf" srcId="{2F466579-B54E-4E26-9898-CFE710736B3A}" destId="{367E2054-085D-4315-B4BC-C831562C4F46}" srcOrd="2" destOrd="0" presId="urn:microsoft.com/office/officeart/2018/2/layout/IconCircleList"/>
    <dgm:cxn modelId="{C1C91AF1-0553-4AEF-B4AB-D39A8D3C6E1E}" type="presParOf" srcId="{2F466579-B54E-4E26-9898-CFE710736B3A}" destId="{1798284C-8D7C-4054-A6EC-77A065C53312}" srcOrd="3" destOrd="0" presId="urn:microsoft.com/office/officeart/2018/2/layout/IconCircleList"/>
    <dgm:cxn modelId="{E82852E1-8861-4347-9D5E-AB810A5BCAED}" type="presParOf" srcId="{92029E32-0AC4-4D71-853D-3B25E60D86FA}" destId="{5AC74DBD-0267-4C41-B488-BD01F59E85BF}" srcOrd="3" destOrd="0" presId="urn:microsoft.com/office/officeart/2018/2/layout/IconCircleList"/>
    <dgm:cxn modelId="{56A05B65-9F9E-4CB0-A179-27969B996116}" type="presParOf" srcId="{92029E32-0AC4-4D71-853D-3B25E60D86FA}" destId="{6CFD35EC-76F1-4E31-AB85-AF4A04938ADA}" srcOrd="4" destOrd="0" presId="urn:microsoft.com/office/officeart/2018/2/layout/IconCircleList"/>
    <dgm:cxn modelId="{69E7C29E-BDD8-4689-AC87-9AD959C948EC}" type="presParOf" srcId="{6CFD35EC-76F1-4E31-AB85-AF4A04938ADA}" destId="{74469620-73C5-4EA9-9885-73486FFBF686}" srcOrd="0" destOrd="0" presId="urn:microsoft.com/office/officeart/2018/2/layout/IconCircleList"/>
    <dgm:cxn modelId="{9E6F9210-0A4F-4AEF-9F71-17623CD784CB}" type="presParOf" srcId="{6CFD35EC-76F1-4E31-AB85-AF4A04938ADA}" destId="{D231C781-2106-43B1-9A39-A1E750DBE459}" srcOrd="1" destOrd="0" presId="urn:microsoft.com/office/officeart/2018/2/layout/IconCircleList"/>
    <dgm:cxn modelId="{FC4175D4-E01D-4C49-BADD-5860AE07A718}" type="presParOf" srcId="{6CFD35EC-76F1-4E31-AB85-AF4A04938ADA}" destId="{79B555A5-8F6D-4AFF-A062-E5BE8CCD6E48}" srcOrd="2" destOrd="0" presId="urn:microsoft.com/office/officeart/2018/2/layout/IconCircleList"/>
    <dgm:cxn modelId="{7CD6705C-1F30-4432-93F7-3294A8C9D889}" type="presParOf" srcId="{6CFD35EC-76F1-4E31-AB85-AF4A04938ADA}" destId="{2CE89807-247F-45B5-8B7A-400037D471EE}" srcOrd="3" destOrd="0" presId="urn:microsoft.com/office/officeart/2018/2/layout/IconCircleList"/>
    <dgm:cxn modelId="{2BE9B8A7-6BCD-40AB-9123-1A842DEA6606}" type="presParOf" srcId="{92029E32-0AC4-4D71-853D-3B25E60D86FA}" destId="{298B4231-36F1-43CA-BCB1-6A2C575D1621}" srcOrd="5" destOrd="0" presId="urn:microsoft.com/office/officeart/2018/2/layout/IconCircleList"/>
    <dgm:cxn modelId="{AAEA4931-4D07-475C-877E-2AEFCC67C905}" type="presParOf" srcId="{92029E32-0AC4-4D71-853D-3B25E60D86FA}" destId="{C5992A35-0E42-45DE-8EAC-137DF6272997}" srcOrd="6" destOrd="0" presId="urn:microsoft.com/office/officeart/2018/2/layout/IconCircleList"/>
    <dgm:cxn modelId="{B9F09053-19F1-4A4A-93A8-9DEE9EE6F1BF}" type="presParOf" srcId="{C5992A35-0E42-45DE-8EAC-137DF6272997}" destId="{D46744C3-4D2D-4EEC-8A2A-FA11A3172689}" srcOrd="0" destOrd="0" presId="urn:microsoft.com/office/officeart/2018/2/layout/IconCircleList"/>
    <dgm:cxn modelId="{DEAF757F-0AD5-4B38-8E2A-1ECD65CFC65E}" type="presParOf" srcId="{C5992A35-0E42-45DE-8EAC-137DF6272997}" destId="{D26A9339-BC93-4B4C-A9AA-E46C2DB3C3BB}" srcOrd="1" destOrd="0" presId="urn:microsoft.com/office/officeart/2018/2/layout/IconCircleList"/>
    <dgm:cxn modelId="{CE8057C4-658C-4066-98C7-429B7E91D4E2}" type="presParOf" srcId="{C5992A35-0E42-45DE-8EAC-137DF6272997}" destId="{F8983006-3A9F-4B5A-A34E-2FD1839F449F}" srcOrd="2" destOrd="0" presId="urn:microsoft.com/office/officeart/2018/2/layout/IconCircleList"/>
    <dgm:cxn modelId="{118265D1-0EA8-4346-A0F3-50DFE8E007AA}" type="presParOf" srcId="{C5992A35-0E42-45DE-8EAC-137DF6272997}" destId="{4D3DB232-CD7F-4DB9-8524-576A3A336E22}" srcOrd="3" destOrd="0" presId="urn:microsoft.com/office/officeart/2018/2/layout/IconCircleList"/>
    <dgm:cxn modelId="{024D0148-B420-4BF1-869C-496B47821464}" type="presParOf" srcId="{92029E32-0AC4-4D71-853D-3B25E60D86FA}" destId="{CC6F110A-FF90-46C2-B6E8-3B8E03356ACA}" srcOrd="7" destOrd="0" presId="urn:microsoft.com/office/officeart/2018/2/layout/IconCircleList"/>
    <dgm:cxn modelId="{B33F1B88-C166-4899-A4D9-7DE6560A5031}" type="presParOf" srcId="{92029E32-0AC4-4D71-853D-3B25E60D86FA}" destId="{22DFD9A5-37B0-49E1-A1AE-0056324E1FE0}" srcOrd="8" destOrd="0" presId="urn:microsoft.com/office/officeart/2018/2/layout/IconCircleList"/>
    <dgm:cxn modelId="{3AE6472A-6B01-4BF9-9EF4-F240088B3974}" type="presParOf" srcId="{22DFD9A5-37B0-49E1-A1AE-0056324E1FE0}" destId="{3DDDEB2C-B4E3-4B11-A37F-C7A4EE341D35}" srcOrd="0" destOrd="0" presId="urn:microsoft.com/office/officeart/2018/2/layout/IconCircleList"/>
    <dgm:cxn modelId="{A50A9018-FDB2-496F-881C-C7381BACABD1}" type="presParOf" srcId="{22DFD9A5-37B0-49E1-A1AE-0056324E1FE0}" destId="{E1C9203A-CCE6-423F-8EFF-97206D2E478B}" srcOrd="1" destOrd="0" presId="urn:microsoft.com/office/officeart/2018/2/layout/IconCircleList"/>
    <dgm:cxn modelId="{2DE48D33-B390-406E-AC61-440D136D8F4D}" type="presParOf" srcId="{22DFD9A5-37B0-49E1-A1AE-0056324E1FE0}" destId="{98F97A6A-E55B-4DB9-91D7-DF8E07BCFD71}" srcOrd="2" destOrd="0" presId="urn:microsoft.com/office/officeart/2018/2/layout/IconCircleList"/>
    <dgm:cxn modelId="{080D9D9E-D2B9-4D38-9ABA-E12123EF80A1}" type="presParOf" srcId="{22DFD9A5-37B0-49E1-A1AE-0056324E1FE0}" destId="{407977B5-48F9-47CE-AAF5-45C5AE9CED5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AC78BB-4FBA-4854-92F8-5B97178A7A7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3DF2652-12A8-409F-8129-F7945CCD4E39}">
      <dgm:prSet/>
      <dgm:spPr/>
      <dgm:t>
        <a:bodyPr/>
        <a:lstStyle/>
        <a:p>
          <a:r>
            <a:rPr lang="en-US" b="1" dirty="0">
              <a:latin typeface="Aptos Display"/>
            </a:rPr>
            <a:t>Deep thinking</a:t>
          </a:r>
          <a:r>
            <a:rPr lang="en-US" dirty="0">
              <a:latin typeface="Aptos Display"/>
            </a:rPr>
            <a:t>: Strategy formulation relies on cognitive skills such as analysis, synthesis, and evaluation.</a:t>
          </a:r>
        </a:p>
      </dgm:t>
    </dgm:pt>
    <dgm:pt modelId="{2067D59B-BB50-4C58-87A8-1772ED80368A}" type="parTrans" cxnId="{6DFB5858-A4AC-4A0B-8ECA-7551171BED2E}">
      <dgm:prSet/>
      <dgm:spPr/>
      <dgm:t>
        <a:bodyPr/>
        <a:lstStyle/>
        <a:p>
          <a:endParaRPr lang="en-US"/>
        </a:p>
      </dgm:t>
    </dgm:pt>
    <dgm:pt modelId="{2F537D88-2315-4F2A-9D2C-09621AC7D155}" type="sibTrans" cxnId="{6DFB5858-A4AC-4A0B-8ECA-7551171BED2E}">
      <dgm:prSet/>
      <dgm:spPr/>
      <dgm:t>
        <a:bodyPr/>
        <a:lstStyle/>
        <a:p>
          <a:endParaRPr lang="en-US"/>
        </a:p>
      </dgm:t>
    </dgm:pt>
    <dgm:pt modelId="{E2DE63D7-7FAA-4CFB-8C10-DB46DFD1DD79}">
      <dgm:prSet/>
      <dgm:spPr/>
      <dgm:t>
        <a:bodyPr/>
        <a:lstStyle/>
        <a:p>
          <a:r>
            <a:rPr lang="en-US" b="1" dirty="0">
              <a:latin typeface="Aptos Display"/>
            </a:rPr>
            <a:t>Big-picture thinking</a:t>
          </a:r>
          <a:r>
            <a:rPr lang="en-US" dirty="0">
              <a:latin typeface="Aptos Display"/>
            </a:rPr>
            <a:t>: Involves understanding complex situations, identifying patterns, and envisioning possible futures.</a:t>
          </a:r>
        </a:p>
      </dgm:t>
    </dgm:pt>
    <dgm:pt modelId="{1DEA5804-C731-42BA-8CF9-5185779BAF9E}" type="parTrans" cxnId="{8DD7BBD4-8EF5-4677-8E2A-8059B58ABC9D}">
      <dgm:prSet/>
      <dgm:spPr/>
      <dgm:t>
        <a:bodyPr/>
        <a:lstStyle/>
        <a:p>
          <a:endParaRPr lang="en-US"/>
        </a:p>
      </dgm:t>
    </dgm:pt>
    <dgm:pt modelId="{A151BD31-806F-4ECF-84CF-45E0AB0441BA}" type="sibTrans" cxnId="{8DD7BBD4-8EF5-4677-8E2A-8059B58ABC9D}">
      <dgm:prSet/>
      <dgm:spPr/>
      <dgm:t>
        <a:bodyPr/>
        <a:lstStyle/>
        <a:p>
          <a:endParaRPr lang="en-US"/>
        </a:p>
      </dgm:t>
    </dgm:pt>
    <dgm:pt modelId="{E1369C30-B86A-4888-B978-B4A0264578F3}">
      <dgm:prSet/>
      <dgm:spPr/>
      <dgm:t>
        <a:bodyPr/>
        <a:lstStyle/>
        <a:p>
          <a:r>
            <a:rPr lang="en-US" b="1" dirty="0">
              <a:latin typeface="Aptos Display"/>
            </a:rPr>
            <a:t>Data-driven decisions</a:t>
          </a:r>
          <a:r>
            <a:rPr lang="en-US" dirty="0">
              <a:latin typeface="Aptos Display"/>
            </a:rPr>
            <a:t>: Gathering and processing relevant information from both internal and external sources to guide decisions.</a:t>
          </a:r>
        </a:p>
      </dgm:t>
    </dgm:pt>
    <dgm:pt modelId="{FE321610-1BDE-419D-9DB6-10E1D5FBD220}" type="parTrans" cxnId="{AADDC1EC-F75D-4FF2-9FBC-E8CB1FEA409E}">
      <dgm:prSet/>
      <dgm:spPr/>
      <dgm:t>
        <a:bodyPr/>
        <a:lstStyle/>
        <a:p>
          <a:endParaRPr lang="en-US"/>
        </a:p>
      </dgm:t>
    </dgm:pt>
    <dgm:pt modelId="{99E91DDE-B86F-4161-AEC8-1721D436EE0E}" type="sibTrans" cxnId="{AADDC1EC-F75D-4FF2-9FBC-E8CB1FEA409E}">
      <dgm:prSet/>
      <dgm:spPr/>
      <dgm:t>
        <a:bodyPr/>
        <a:lstStyle/>
        <a:p>
          <a:endParaRPr lang="en-US"/>
        </a:p>
      </dgm:t>
    </dgm:pt>
    <dgm:pt modelId="{3109A929-EA02-4666-A0EB-6B9AD5AD8F63}" type="pres">
      <dgm:prSet presAssocID="{BDAC78BB-4FBA-4854-92F8-5B97178A7A79}" presName="root" presStyleCnt="0">
        <dgm:presLayoutVars>
          <dgm:dir/>
          <dgm:resizeHandles val="exact"/>
        </dgm:presLayoutVars>
      </dgm:prSet>
      <dgm:spPr/>
    </dgm:pt>
    <dgm:pt modelId="{05769F55-100A-4B46-AC30-076BE6D261FB}" type="pres">
      <dgm:prSet presAssocID="{53DF2652-12A8-409F-8129-F7945CCD4E39}" presName="compNode" presStyleCnt="0"/>
      <dgm:spPr/>
    </dgm:pt>
    <dgm:pt modelId="{3DDD8F3B-50B0-454B-914E-7CACB9C51746}" type="pres">
      <dgm:prSet presAssocID="{53DF2652-12A8-409F-8129-F7945CCD4E39}" presName="bgRect" presStyleLbl="bgShp" presStyleIdx="0" presStyleCnt="3"/>
      <dgm:spPr/>
    </dgm:pt>
    <dgm:pt modelId="{82F53FC2-DFF1-493D-A181-400E7DF231A6}" type="pres">
      <dgm:prSet presAssocID="{53DF2652-12A8-409F-8129-F7945CCD4E3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50C172C-F922-44AE-A4B1-62BC87254EB1}" type="pres">
      <dgm:prSet presAssocID="{53DF2652-12A8-409F-8129-F7945CCD4E39}" presName="spaceRect" presStyleCnt="0"/>
      <dgm:spPr/>
    </dgm:pt>
    <dgm:pt modelId="{E9603DD6-4CE1-4808-A48D-1112FB87F8A0}" type="pres">
      <dgm:prSet presAssocID="{53DF2652-12A8-409F-8129-F7945CCD4E39}" presName="parTx" presStyleLbl="revTx" presStyleIdx="0" presStyleCnt="3">
        <dgm:presLayoutVars>
          <dgm:chMax val="0"/>
          <dgm:chPref val="0"/>
        </dgm:presLayoutVars>
      </dgm:prSet>
      <dgm:spPr/>
    </dgm:pt>
    <dgm:pt modelId="{10CF903A-58A0-4164-A152-07CAC680D63F}" type="pres">
      <dgm:prSet presAssocID="{2F537D88-2315-4F2A-9D2C-09621AC7D155}" presName="sibTrans" presStyleCnt="0"/>
      <dgm:spPr/>
    </dgm:pt>
    <dgm:pt modelId="{1E6552C4-B355-4A42-BDDE-615EFD3B28E7}" type="pres">
      <dgm:prSet presAssocID="{E2DE63D7-7FAA-4CFB-8C10-DB46DFD1DD79}" presName="compNode" presStyleCnt="0"/>
      <dgm:spPr/>
    </dgm:pt>
    <dgm:pt modelId="{4AE976A3-3D28-4920-9171-3E7DE946E0EE}" type="pres">
      <dgm:prSet presAssocID="{E2DE63D7-7FAA-4CFB-8C10-DB46DFD1DD79}" presName="bgRect" presStyleLbl="bgShp" presStyleIdx="1" presStyleCnt="3"/>
      <dgm:spPr/>
    </dgm:pt>
    <dgm:pt modelId="{C03EC1EA-7853-46D7-9D3C-EF9000508BA4}" type="pres">
      <dgm:prSet presAssocID="{E2DE63D7-7FAA-4CFB-8C10-DB46DFD1DD7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D789F4F2-DCBC-4387-8E33-0D83A35D2D23}" type="pres">
      <dgm:prSet presAssocID="{E2DE63D7-7FAA-4CFB-8C10-DB46DFD1DD79}" presName="spaceRect" presStyleCnt="0"/>
      <dgm:spPr/>
    </dgm:pt>
    <dgm:pt modelId="{2135B9B0-4399-459D-B06E-1CEFFA9FBC7B}" type="pres">
      <dgm:prSet presAssocID="{E2DE63D7-7FAA-4CFB-8C10-DB46DFD1DD79}" presName="parTx" presStyleLbl="revTx" presStyleIdx="1" presStyleCnt="3">
        <dgm:presLayoutVars>
          <dgm:chMax val="0"/>
          <dgm:chPref val="0"/>
        </dgm:presLayoutVars>
      </dgm:prSet>
      <dgm:spPr/>
    </dgm:pt>
    <dgm:pt modelId="{0B190239-E01E-4D95-BE7F-BB4B0B06AFA7}" type="pres">
      <dgm:prSet presAssocID="{A151BD31-806F-4ECF-84CF-45E0AB0441BA}" presName="sibTrans" presStyleCnt="0"/>
      <dgm:spPr/>
    </dgm:pt>
    <dgm:pt modelId="{127C343D-4C5B-47B2-884A-1B176AC7DB9A}" type="pres">
      <dgm:prSet presAssocID="{E1369C30-B86A-4888-B978-B4A0264578F3}" presName="compNode" presStyleCnt="0"/>
      <dgm:spPr/>
    </dgm:pt>
    <dgm:pt modelId="{3C050C5F-4EC3-45E5-B961-D6934E5D91A1}" type="pres">
      <dgm:prSet presAssocID="{E1369C30-B86A-4888-B978-B4A0264578F3}" presName="bgRect" presStyleLbl="bgShp" presStyleIdx="2" presStyleCnt="3"/>
      <dgm:spPr/>
    </dgm:pt>
    <dgm:pt modelId="{3CB57D63-488A-4C08-8DF8-032D02969D16}" type="pres">
      <dgm:prSet presAssocID="{E1369C30-B86A-4888-B978-B4A0264578F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DAFAFD71-1160-47AD-B699-2DFA157AD632}" type="pres">
      <dgm:prSet presAssocID="{E1369C30-B86A-4888-B978-B4A0264578F3}" presName="spaceRect" presStyleCnt="0"/>
      <dgm:spPr/>
    </dgm:pt>
    <dgm:pt modelId="{5802497A-5BF4-4D30-94AD-B59CEBCFE041}" type="pres">
      <dgm:prSet presAssocID="{E1369C30-B86A-4888-B978-B4A0264578F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657732B-0A7E-41E6-92AF-E88E9D53D9C9}" type="presOf" srcId="{E1369C30-B86A-4888-B978-B4A0264578F3}" destId="{5802497A-5BF4-4D30-94AD-B59CEBCFE041}" srcOrd="0" destOrd="0" presId="urn:microsoft.com/office/officeart/2018/2/layout/IconVerticalSolidList"/>
    <dgm:cxn modelId="{BE3E6542-48EE-4D10-83D2-B69E344DA652}" type="presOf" srcId="{BDAC78BB-4FBA-4854-92F8-5B97178A7A79}" destId="{3109A929-EA02-4666-A0EB-6B9AD5AD8F63}" srcOrd="0" destOrd="0" presId="urn:microsoft.com/office/officeart/2018/2/layout/IconVerticalSolidList"/>
    <dgm:cxn modelId="{31328042-6BFE-4426-9501-8F405DA2BAB6}" type="presOf" srcId="{E2DE63D7-7FAA-4CFB-8C10-DB46DFD1DD79}" destId="{2135B9B0-4399-459D-B06E-1CEFFA9FBC7B}" srcOrd="0" destOrd="0" presId="urn:microsoft.com/office/officeart/2018/2/layout/IconVerticalSolidList"/>
    <dgm:cxn modelId="{6DFB5858-A4AC-4A0B-8ECA-7551171BED2E}" srcId="{BDAC78BB-4FBA-4854-92F8-5B97178A7A79}" destId="{53DF2652-12A8-409F-8129-F7945CCD4E39}" srcOrd="0" destOrd="0" parTransId="{2067D59B-BB50-4C58-87A8-1772ED80368A}" sibTransId="{2F537D88-2315-4F2A-9D2C-09621AC7D155}"/>
    <dgm:cxn modelId="{3FA054BA-EA6E-42F3-82BA-23D85B26C2FC}" type="presOf" srcId="{53DF2652-12A8-409F-8129-F7945CCD4E39}" destId="{E9603DD6-4CE1-4808-A48D-1112FB87F8A0}" srcOrd="0" destOrd="0" presId="urn:microsoft.com/office/officeart/2018/2/layout/IconVerticalSolidList"/>
    <dgm:cxn modelId="{8DD7BBD4-8EF5-4677-8E2A-8059B58ABC9D}" srcId="{BDAC78BB-4FBA-4854-92F8-5B97178A7A79}" destId="{E2DE63D7-7FAA-4CFB-8C10-DB46DFD1DD79}" srcOrd="1" destOrd="0" parTransId="{1DEA5804-C731-42BA-8CF9-5185779BAF9E}" sibTransId="{A151BD31-806F-4ECF-84CF-45E0AB0441BA}"/>
    <dgm:cxn modelId="{AADDC1EC-F75D-4FF2-9FBC-E8CB1FEA409E}" srcId="{BDAC78BB-4FBA-4854-92F8-5B97178A7A79}" destId="{E1369C30-B86A-4888-B978-B4A0264578F3}" srcOrd="2" destOrd="0" parTransId="{FE321610-1BDE-419D-9DB6-10E1D5FBD220}" sibTransId="{99E91DDE-B86F-4161-AEC8-1721D436EE0E}"/>
    <dgm:cxn modelId="{8B4FCF52-9BB0-43E3-9388-B617C99C7E0F}" type="presParOf" srcId="{3109A929-EA02-4666-A0EB-6B9AD5AD8F63}" destId="{05769F55-100A-4B46-AC30-076BE6D261FB}" srcOrd="0" destOrd="0" presId="urn:microsoft.com/office/officeart/2018/2/layout/IconVerticalSolidList"/>
    <dgm:cxn modelId="{68202664-8D07-4631-B760-BBD66E7199A7}" type="presParOf" srcId="{05769F55-100A-4B46-AC30-076BE6D261FB}" destId="{3DDD8F3B-50B0-454B-914E-7CACB9C51746}" srcOrd="0" destOrd="0" presId="urn:microsoft.com/office/officeart/2018/2/layout/IconVerticalSolidList"/>
    <dgm:cxn modelId="{402EF437-A5C7-4130-A8E1-CB119EAEBB03}" type="presParOf" srcId="{05769F55-100A-4B46-AC30-076BE6D261FB}" destId="{82F53FC2-DFF1-493D-A181-400E7DF231A6}" srcOrd="1" destOrd="0" presId="urn:microsoft.com/office/officeart/2018/2/layout/IconVerticalSolidList"/>
    <dgm:cxn modelId="{3CB68C98-1482-49ED-9FA1-0ABE5CAB8008}" type="presParOf" srcId="{05769F55-100A-4B46-AC30-076BE6D261FB}" destId="{150C172C-F922-44AE-A4B1-62BC87254EB1}" srcOrd="2" destOrd="0" presId="urn:microsoft.com/office/officeart/2018/2/layout/IconVerticalSolidList"/>
    <dgm:cxn modelId="{9DE1D8F4-F35E-4B4C-8ED1-FB3A54F09940}" type="presParOf" srcId="{05769F55-100A-4B46-AC30-076BE6D261FB}" destId="{E9603DD6-4CE1-4808-A48D-1112FB87F8A0}" srcOrd="3" destOrd="0" presId="urn:microsoft.com/office/officeart/2018/2/layout/IconVerticalSolidList"/>
    <dgm:cxn modelId="{A3CB24B4-F804-4982-99B1-B9EEDD3C9BBC}" type="presParOf" srcId="{3109A929-EA02-4666-A0EB-6B9AD5AD8F63}" destId="{10CF903A-58A0-4164-A152-07CAC680D63F}" srcOrd="1" destOrd="0" presId="urn:microsoft.com/office/officeart/2018/2/layout/IconVerticalSolidList"/>
    <dgm:cxn modelId="{A8AD98F2-1833-4E37-AB33-141727E2EB6E}" type="presParOf" srcId="{3109A929-EA02-4666-A0EB-6B9AD5AD8F63}" destId="{1E6552C4-B355-4A42-BDDE-615EFD3B28E7}" srcOrd="2" destOrd="0" presId="urn:microsoft.com/office/officeart/2018/2/layout/IconVerticalSolidList"/>
    <dgm:cxn modelId="{8E07C777-3AB4-45C2-B815-98E715433E27}" type="presParOf" srcId="{1E6552C4-B355-4A42-BDDE-615EFD3B28E7}" destId="{4AE976A3-3D28-4920-9171-3E7DE946E0EE}" srcOrd="0" destOrd="0" presId="urn:microsoft.com/office/officeart/2018/2/layout/IconVerticalSolidList"/>
    <dgm:cxn modelId="{75A69FC6-7B64-4FA8-968F-1DD0BF72BC3D}" type="presParOf" srcId="{1E6552C4-B355-4A42-BDDE-615EFD3B28E7}" destId="{C03EC1EA-7853-46D7-9D3C-EF9000508BA4}" srcOrd="1" destOrd="0" presId="urn:microsoft.com/office/officeart/2018/2/layout/IconVerticalSolidList"/>
    <dgm:cxn modelId="{CAE443DA-EDE9-4A0B-8973-0FF3BABCEC09}" type="presParOf" srcId="{1E6552C4-B355-4A42-BDDE-615EFD3B28E7}" destId="{D789F4F2-DCBC-4387-8E33-0D83A35D2D23}" srcOrd="2" destOrd="0" presId="urn:microsoft.com/office/officeart/2018/2/layout/IconVerticalSolidList"/>
    <dgm:cxn modelId="{8B36C04A-51E9-4DA8-BBAE-F15CF69BC708}" type="presParOf" srcId="{1E6552C4-B355-4A42-BDDE-615EFD3B28E7}" destId="{2135B9B0-4399-459D-B06E-1CEFFA9FBC7B}" srcOrd="3" destOrd="0" presId="urn:microsoft.com/office/officeart/2018/2/layout/IconVerticalSolidList"/>
    <dgm:cxn modelId="{BC128353-3437-4CFE-9FB2-C52DA28E5F6D}" type="presParOf" srcId="{3109A929-EA02-4666-A0EB-6B9AD5AD8F63}" destId="{0B190239-E01E-4D95-BE7F-BB4B0B06AFA7}" srcOrd="3" destOrd="0" presId="urn:microsoft.com/office/officeart/2018/2/layout/IconVerticalSolidList"/>
    <dgm:cxn modelId="{534D2D63-19E7-4872-A73C-D646B77126B1}" type="presParOf" srcId="{3109A929-EA02-4666-A0EB-6B9AD5AD8F63}" destId="{127C343D-4C5B-47B2-884A-1B176AC7DB9A}" srcOrd="4" destOrd="0" presId="urn:microsoft.com/office/officeart/2018/2/layout/IconVerticalSolidList"/>
    <dgm:cxn modelId="{6249EF94-ADF0-40A7-A56E-0170610B6A18}" type="presParOf" srcId="{127C343D-4C5B-47B2-884A-1B176AC7DB9A}" destId="{3C050C5F-4EC3-45E5-B961-D6934E5D91A1}" srcOrd="0" destOrd="0" presId="urn:microsoft.com/office/officeart/2018/2/layout/IconVerticalSolidList"/>
    <dgm:cxn modelId="{E45AD3B7-5906-4196-A5C5-236000B48D27}" type="presParOf" srcId="{127C343D-4C5B-47B2-884A-1B176AC7DB9A}" destId="{3CB57D63-488A-4C08-8DF8-032D02969D16}" srcOrd="1" destOrd="0" presId="urn:microsoft.com/office/officeart/2018/2/layout/IconVerticalSolidList"/>
    <dgm:cxn modelId="{6E61D9B4-DECB-4FFA-9890-2FEB66D906B9}" type="presParOf" srcId="{127C343D-4C5B-47B2-884A-1B176AC7DB9A}" destId="{DAFAFD71-1160-47AD-B699-2DFA157AD632}" srcOrd="2" destOrd="0" presId="urn:microsoft.com/office/officeart/2018/2/layout/IconVerticalSolidList"/>
    <dgm:cxn modelId="{E6273B59-B0F2-47FD-B801-074D94190779}" type="presParOf" srcId="{127C343D-4C5B-47B2-884A-1B176AC7DB9A}" destId="{5802497A-5BF4-4D30-94AD-B59CEBCFE04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AC78BB-4FBA-4854-92F8-5B97178A7A7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A17C655-D529-40DC-8612-7DA12C96FC4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Aptos Display"/>
            </a:rPr>
            <a:t>Critical judgment</a:t>
          </a:r>
          <a:r>
            <a:rPr lang="en-US" dirty="0">
              <a:latin typeface="Aptos Display"/>
            </a:rPr>
            <a:t>: Requires making informed decisions about the organization's direction, priorities, and resource allocation.</a:t>
          </a:r>
        </a:p>
      </dgm:t>
    </dgm:pt>
    <dgm:pt modelId="{A4564752-ED90-499F-BB0E-EA95C8C18F72}" type="parTrans" cxnId="{D6893608-EFD0-43F2-B14D-C8114DB46667}">
      <dgm:prSet/>
      <dgm:spPr/>
    </dgm:pt>
    <dgm:pt modelId="{DCAFB646-0189-4C74-A273-60B23E39237F}" type="sibTrans" cxnId="{D6893608-EFD0-43F2-B14D-C8114DB46667}">
      <dgm:prSet/>
      <dgm:spPr/>
    </dgm:pt>
    <dgm:pt modelId="{738C7E86-E2E6-411D-A2C8-1174AD13D121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Aptos Display"/>
            </a:rPr>
            <a:t>Creative problem-solving</a:t>
          </a:r>
          <a:r>
            <a:rPr lang="en-US" dirty="0">
              <a:latin typeface="Aptos Display"/>
            </a:rPr>
            <a:t>: Encourages coming up with innovative solutions and alternatives to achieve the organization’s goals.</a:t>
          </a:r>
        </a:p>
      </dgm:t>
    </dgm:pt>
    <dgm:pt modelId="{B05A3D84-05FE-4985-8D4F-0A54B433512C}" type="parTrans" cxnId="{08376EF8-52D6-46F7-8297-D57E46035227}">
      <dgm:prSet/>
      <dgm:spPr/>
    </dgm:pt>
    <dgm:pt modelId="{AFFE5AD5-5636-4683-96CC-C5017C30DB21}" type="sibTrans" cxnId="{08376EF8-52D6-46F7-8297-D57E46035227}">
      <dgm:prSet/>
      <dgm:spPr/>
    </dgm:pt>
    <dgm:pt modelId="{3109A929-EA02-4666-A0EB-6B9AD5AD8F63}" type="pres">
      <dgm:prSet presAssocID="{BDAC78BB-4FBA-4854-92F8-5B97178A7A79}" presName="root" presStyleCnt="0">
        <dgm:presLayoutVars>
          <dgm:dir/>
          <dgm:resizeHandles val="exact"/>
        </dgm:presLayoutVars>
      </dgm:prSet>
      <dgm:spPr/>
    </dgm:pt>
    <dgm:pt modelId="{ADA0640E-A7D6-4DB9-8A54-B1AD5FC968B1}" type="pres">
      <dgm:prSet presAssocID="{5A17C655-D529-40DC-8612-7DA12C96FC4A}" presName="compNode" presStyleCnt="0"/>
      <dgm:spPr/>
    </dgm:pt>
    <dgm:pt modelId="{F2917E64-8E95-4031-A6E9-5FE1139B74B1}" type="pres">
      <dgm:prSet presAssocID="{5A17C655-D529-40DC-8612-7DA12C96FC4A}" presName="bgRect" presStyleLbl="bgShp" presStyleIdx="0" presStyleCnt="2"/>
      <dgm:spPr/>
    </dgm:pt>
    <dgm:pt modelId="{7BDA2480-2EB2-4DD5-9E9B-81FC3C91F684}" type="pres">
      <dgm:prSet presAssocID="{5A17C655-D529-40DC-8612-7DA12C96FC4A}" presName="iconRect" presStyleLbl="node1" presStyleIdx="0" presStyleCnt="2"/>
      <dgm:spPr/>
    </dgm:pt>
    <dgm:pt modelId="{36AF7C44-B5DF-48A7-B15B-8DE558DF4811}" type="pres">
      <dgm:prSet presAssocID="{5A17C655-D529-40DC-8612-7DA12C96FC4A}" presName="spaceRect" presStyleCnt="0"/>
      <dgm:spPr/>
    </dgm:pt>
    <dgm:pt modelId="{E523792B-E53F-46E9-BDDA-6A72C4083074}" type="pres">
      <dgm:prSet presAssocID="{5A17C655-D529-40DC-8612-7DA12C96FC4A}" presName="parTx" presStyleLbl="revTx" presStyleIdx="0" presStyleCnt="2">
        <dgm:presLayoutVars>
          <dgm:chMax val="0"/>
          <dgm:chPref val="0"/>
        </dgm:presLayoutVars>
      </dgm:prSet>
      <dgm:spPr/>
    </dgm:pt>
    <dgm:pt modelId="{1E13D42A-8AEF-4023-83A6-CE2BC0B58CE7}" type="pres">
      <dgm:prSet presAssocID="{DCAFB646-0189-4C74-A273-60B23E39237F}" presName="sibTrans" presStyleCnt="0"/>
      <dgm:spPr/>
    </dgm:pt>
    <dgm:pt modelId="{E8BD87F0-2C15-42C5-BC31-5BD44322379C}" type="pres">
      <dgm:prSet presAssocID="{738C7E86-E2E6-411D-A2C8-1174AD13D121}" presName="compNode" presStyleCnt="0"/>
      <dgm:spPr/>
    </dgm:pt>
    <dgm:pt modelId="{089850D5-9C21-47FB-A559-9B883FE0CB68}" type="pres">
      <dgm:prSet presAssocID="{738C7E86-E2E6-411D-A2C8-1174AD13D121}" presName="bgRect" presStyleLbl="bgShp" presStyleIdx="1" presStyleCnt="2"/>
      <dgm:spPr/>
    </dgm:pt>
    <dgm:pt modelId="{6649020C-F20E-48D1-9D2D-54C4B83C80A9}" type="pres">
      <dgm:prSet presAssocID="{738C7E86-E2E6-411D-A2C8-1174AD13D121}" presName="iconRect" presStyleLbl="node1" presStyleIdx="1" presStyleCnt="2"/>
      <dgm:spPr/>
    </dgm:pt>
    <dgm:pt modelId="{88B17DBD-3281-4CA7-BB2F-1231A452D6C3}" type="pres">
      <dgm:prSet presAssocID="{738C7E86-E2E6-411D-A2C8-1174AD13D121}" presName="spaceRect" presStyleCnt="0"/>
      <dgm:spPr/>
    </dgm:pt>
    <dgm:pt modelId="{0C946ECD-7247-42DE-90F4-9F743804A3E4}" type="pres">
      <dgm:prSet presAssocID="{738C7E86-E2E6-411D-A2C8-1174AD13D12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D6893608-EFD0-43F2-B14D-C8114DB46667}" srcId="{BDAC78BB-4FBA-4854-92F8-5B97178A7A79}" destId="{5A17C655-D529-40DC-8612-7DA12C96FC4A}" srcOrd="0" destOrd="0" parTransId="{A4564752-ED90-499F-BB0E-EA95C8C18F72}" sibTransId="{DCAFB646-0189-4C74-A273-60B23E39237F}"/>
    <dgm:cxn modelId="{014CAF26-D7C8-4E00-9FEE-EAB8B186A60E}" type="presOf" srcId="{5A17C655-D529-40DC-8612-7DA12C96FC4A}" destId="{E523792B-E53F-46E9-BDDA-6A72C4083074}" srcOrd="0" destOrd="0" presId="urn:microsoft.com/office/officeart/2018/2/layout/IconVerticalSolidList"/>
    <dgm:cxn modelId="{BE3E6542-48EE-4D10-83D2-B69E344DA652}" type="presOf" srcId="{BDAC78BB-4FBA-4854-92F8-5B97178A7A79}" destId="{3109A929-EA02-4666-A0EB-6B9AD5AD8F63}" srcOrd="0" destOrd="0" presId="urn:microsoft.com/office/officeart/2018/2/layout/IconVerticalSolidList"/>
    <dgm:cxn modelId="{01991BC4-949F-4407-9DD7-7D6F69C33B60}" type="presOf" srcId="{738C7E86-E2E6-411D-A2C8-1174AD13D121}" destId="{0C946ECD-7247-42DE-90F4-9F743804A3E4}" srcOrd="0" destOrd="0" presId="urn:microsoft.com/office/officeart/2018/2/layout/IconVerticalSolidList"/>
    <dgm:cxn modelId="{08376EF8-52D6-46F7-8297-D57E46035227}" srcId="{BDAC78BB-4FBA-4854-92F8-5B97178A7A79}" destId="{738C7E86-E2E6-411D-A2C8-1174AD13D121}" srcOrd="1" destOrd="0" parTransId="{B05A3D84-05FE-4985-8D4F-0A54B433512C}" sibTransId="{AFFE5AD5-5636-4683-96CC-C5017C30DB21}"/>
    <dgm:cxn modelId="{9806CB9C-1E2A-4714-8D71-6288932BB522}" type="presParOf" srcId="{3109A929-EA02-4666-A0EB-6B9AD5AD8F63}" destId="{ADA0640E-A7D6-4DB9-8A54-B1AD5FC968B1}" srcOrd="0" destOrd="0" presId="urn:microsoft.com/office/officeart/2018/2/layout/IconVerticalSolidList"/>
    <dgm:cxn modelId="{D7258652-F114-4868-8452-40C92B1AA3CF}" type="presParOf" srcId="{ADA0640E-A7D6-4DB9-8A54-B1AD5FC968B1}" destId="{F2917E64-8E95-4031-A6E9-5FE1139B74B1}" srcOrd="0" destOrd="0" presId="urn:microsoft.com/office/officeart/2018/2/layout/IconVerticalSolidList"/>
    <dgm:cxn modelId="{A22A8E01-9D66-482A-9989-A66FABFD6069}" type="presParOf" srcId="{ADA0640E-A7D6-4DB9-8A54-B1AD5FC968B1}" destId="{7BDA2480-2EB2-4DD5-9E9B-81FC3C91F684}" srcOrd="1" destOrd="0" presId="urn:microsoft.com/office/officeart/2018/2/layout/IconVerticalSolidList"/>
    <dgm:cxn modelId="{BA793393-2F3D-4307-B391-B48EBEDA80F7}" type="presParOf" srcId="{ADA0640E-A7D6-4DB9-8A54-B1AD5FC968B1}" destId="{36AF7C44-B5DF-48A7-B15B-8DE558DF4811}" srcOrd="2" destOrd="0" presId="urn:microsoft.com/office/officeart/2018/2/layout/IconVerticalSolidList"/>
    <dgm:cxn modelId="{FE5C1B54-918D-4FFA-9CD7-9A29E24981AF}" type="presParOf" srcId="{ADA0640E-A7D6-4DB9-8A54-B1AD5FC968B1}" destId="{E523792B-E53F-46E9-BDDA-6A72C4083074}" srcOrd="3" destOrd="0" presId="urn:microsoft.com/office/officeart/2018/2/layout/IconVerticalSolidList"/>
    <dgm:cxn modelId="{17F5E58C-CC99-4499-86BB-17A3AD63516E}" type="presParOf" srcId="{3109A929-EA02-4666-A0EB-6B9AD5AD8F63}" destId="{1E13D42A-8AEF-4023-83A6-CE2BC0B58CE7}" srcOrd="1" destOrd="0" presId="urn:microsoft.com/office/officeart/2018/2/layout/IconVerticalSolidList"/>
    <dgm:cxn modelId="{C5E05DBC-DD36-43E3-B97F-24B31460E37D}" type="presParOf" srcId="{3109A929-EA02-4666-A0EB-6B9AD5AD8F63}" destId="{E8BD87F0-2C15-42C5-BC31-5BD44322379C}" srcOrd="2" destOrd="0" presId="urn:microsoft.com/office/officeart/2018/2/layout/IconVerticalSolidList"/>
    <dgm:cxn modelId="{6CEE15DA-4652-4501-B2D5-E8D74910A5EF}" type="presParOf" srcId="{E8BD87F0-2C15-42C5-BC31-5BD44322379C}" destId="{089850D5-9C21-47FB-A559-9B883FE0CB68}" srcOrd="0" destOrd="0" presId="urn:microsoft.com/office/officeart/2018/2/layout/IconVerticalSolidList"/>
    <dgm:cxn modelId="{35470706-CB46-4BC8-89F7-7FEC1BC7865E}" type="presParOf" srcId="{E8BD87F0-2C15-42C5-BC31-5BD44322379C}" destId="{6649020C-F20E-48D1-9D2D-54C4B83C80A9}" srcOrd="1" destOrd="0" presId="urn:microsoft.com/office/officeart/2018/2/layout/IconVerticalSolidList"/>
    <dgm:cxn modelId="{CFB114D6-4B85-4C07-90BB-0506FDBAC149}" type="presParOf" srcId="{E8BD87F0-2C15-42C5-BC31-5BD44322379C}" destId="{88B17DBD-3281-4CA7-BB2F-1231A452D6C3}" srcOrd="2" destOrd="0" presId="urn:microsoft.com/office/officeart/2018/2/layout/IconVerticalSolidList"/>
    <dgm:cxn modelId="{CEAC2F0E-3CFF-48EE-BF8C-52A4E285630D}" type="presParOf" srcId="{E8BD87F0-2C15-42C5-BC31-5BD44322379C}" destId="{0C946ECD-7247-42DE-90F4-9F743804A3E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ED8C69-99D1-45D5-A96E-DBBD3828BFA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5FEEEA1-D958-4E06-B1BD-077F71F6FAD7}">
      <dgm:prSet/>
      <dgm:spPr/>
      <dgm:t>
        <a:bodyPr/>
        <a:lstStyle/>
        <a:p>
          <a:r>
            <a:rPr lang="en-US" dirty="0">
              <a:latin typeface="Aptos Display"/>
            </a:rPr>
            <a:t>Goals are broader and more strategic aim of what the firm wants to achieve, as compared to vision and mission which speaks of the direction the firm is taking.</a:t>
          </a:r>
        </a:p>
      </dgm:t>
    </dgm:pt>
    <dgm:pt modelId="{8DC4796A-4666-402C-9A23-0D64BFDECC05}" type="parTrans" cxnId="{87AB12D0-5A44-4477-9C1D-62776014842C}">
      <dgm:prSet/>
      <dgm:spPr/>
      <dgm:t>
        <a:bodyPr/>
        <a:lstStyle/>
        <a:p>
          <a:endParaRPr lang="en-US"/>
        </a:p>
      </dgm:t>
    </dgm:pt>
    <dgm:pt modelId="{EE54ABCC-09FE-40B6-A849-72B1C2E486F5}" type="sibTrans" cxnId="{87AB12D0-5A44-4477-9C1D-62776014842C}">
      <dgm:prSet/>
      <dgm:spPr/>
      <dgm:t>
        <a:bodyPr/>
        <a:lstStyle/>
        <a:p>
          <a:endParaRPr lang="en-US"/>
        </a:p>
      </dgm:t>
    </dgm:pt>
    <dgm:pt modelId="{3CBFE781-7A59-467B-A7AE-5DA1E74E7F9C}">
      <dgm:prSet/>
      <dgm:spPr/>
      <dgm:t>
        <a:bodyPr/>
        <a:lstStyle/>
        <a:p>
          <a:r>
            <a:rPr lang="en-US" dirty="0">
              <a:latin typeface="Aptos Display"/>
            </a:rPr>
            <a:t>Goals are strategic steppingstones that connect the vision and the mission</a:t>
          </a:r>
        </a:p>
      </dgm:t>
    </dgm:pt>
    <dgm:pt modelId="{E2AFB0FD-9986-41B1-B722-DC8749402A7F}" type="parTrans" cxnId="{EE5AC5C5-9C1C-4F72-BBFB-2DBA8087C05E}">
      <dgm:prSet/>
      <dgm:spPr/>
      <dgm:t>
        <a:bodyPr/>
        <a:lstStyle/>
        <a:p>
          <a:endParaRPr lang="en-US"/>
        </a:p>
      </dgm:t>
    </dgm:pt>
    <dgm:pt modelId="{09F766F0-D06E-40F3-B763-B1534386BBF7}" type="sibTrans" cxnId="{EE5AC5C5-9C1C-4F72-BBFB-2DBA8087C05E}">
      <dgm:prSet/>
      <dgm:spPr/>
      <dgm:t>
        <a:bodyPr/>
        <a:lstStyle/>
        <a:p>
          <a:endParaRPr lang="en-US"/>
        </a:p>
      </dgm:t>
    </dgm:pt>
    <dgm:pt modelId="{9945B7F0-1254-4CF1-8C5F-4C1550D62A06}">
      <dgm:prSet/>
      <dgm:spPr/>
      <dgm:t>
        <a:bodyPr/>
        <a:lstStyle/>
        <a:p>
          <a:r>
            <a:rPr lang="en-US" dirty="0">
              <a:latin typeface="Aptos Display"/>
            </a:rPr>
            <a:t>Goal spells out the specific key results that the firm must achieve.</a:t>
          </a:r>
        </a:p>
      </dgm:t>
    </dgm:pt>
    <dgm:pt modelId="{4426F610-8154-44FE-8E3D-67F86FF8F55E}" type="parTrans" cxnId="{FE1DFF37-6FD7-4081-89D5-C74699F241DA}">
      <dgm:prSet/>
      <dgm:spPr/>
      <dgm:t>
        <a:bodyPr/>
        <a:lstStyle/>
        <a:p>
          <a:endParaRPr lang="en-US"/>
        </a:p>
      </dgm:t>
    </dgm:pt>
    <dgm:pt modelId="{4B4DCE11-4334-4E24-A698-A4B6733FAD9C}" type="sibTrans" cxnId="{FE1DFF37-6FD7-4081-89D5-C74699F241DA}">
      <dgm:prSet/>
      <dgm:spPr/>
      <dgm:t>
        <a:bodyPr/>
        <a:lstStyle/>
        <a:p>
          <a:endParaRPr lang="en-US"/>
        </a:p>
      </dgm:t>
    </dgm:pt>
    <dgm:pt modelId="{D1EBBA37-789E-426B-B3F7-D6B0113B8FEC}" type="pres">
      <dgm:prSet presAssocID="{38ED8C69-99D1-45D5-A96E-DBBD3828BFA7}" presName="root" presStyleCnt="0">
        <dgm:presLayoutVars>
          <dgm:dir/>
          <dgm:resizeHandles val="exact"/>
        </dgm:presLayoutVars>
      </dgm:prSet>
      <dgm:spPr/>
    </dgm:pt>
    <dgm:pt modelId="{E6763133-A1D5-4BA5-A9C6-49E901FBA60E}" type="pres">
      <dgm:prSet presAssocID="{E5FEEEA1-D958-4E06-B1BD-077F71F6FAD7}" presName="compNode" presStyleCnt="0"/>
      <dgm:spPr/>
    </dgm:pt>
    <dgm:pt modelId="{CD297263-FBA0-4DAD-A951-AC22C4FA0D9F}" type="pres">
      <dgm:prSet presAssocID="{E5FEEEA1-D958-4E06-B1BD-077F71F6FAD7}" presName="bgRect" presStyleLbl="bgShp" presStyleIdx="0" presStyleCnt="3"/>
      <dgm:spPr/>
    </dgm:pt>
    <dgm:pt modelId="{EBA0CEED-6016-4482-B8D4-69F41D607FD6}" type="pres">
      <dgm:prSet presAssocID="{E5FEEEA1-D958-4E06-B1BD-077F71F6FAD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D89CCAD2-5622-48F8-8474-D076A73F6263}" type="pres">
      <dgm:prSet presAssocID="{E5FEEEA1-D958-4E06-B1BD-077F71F6FAD7}" presName="spaceRect" presStyleCnt="0"/>
      <dgm:spPr/>
    </dgm:pt>
    <dgm:pt modelId="{DAA8FAEE-C5E7-46AE-A5D3-A0E416217FE4}" type="pres">
      <dgm:prSet presAssocID="{E5FEEEA1-D958-4E06-B1BD-077F71F6FAD7}" presName="parTx" presStyleLbl="revTx" presStyleIdx="0" presStyleCnt="3">
        <dgm:presLayoutVars>
          <dgm:chMax val="0"/>
          <dgm:chPref val="0"/>
        </dgm:presLayoutVars>
      </dgm:prSet>
      <dgm:spPr/>
    </dgm:pt>
    <dgm:pt modelId="{F30CE814-DA4B-4661-9DDD-A6BEA17BE978}" type="pres">
      <dgm:prSet presAssocID="{EE54ABCC-09FE-40B6-A849-72B1C2E486F5}" presName="sibTrans" presStyleCnt="0"/>
      <dgm:spPr/>
    </dgm:pt>
    <dgm:pt modelId="{246034DC-3B79-4004-A333-1C2EF292E253}" type="pres">
      <dgm:prSet presAssocID="{3CBFE781-7A59-467B-A7AE-5DA1E74E7F9C}" presName="compNode" presStyleCnt="0"/>
      <dgm:spPr/>
    </dgm:pt>
    <dgm:pt modelId="{2E64F02F-0DAA-470D-AE5D-FB882601FB0C}" type="pres">
      <dgm:prSet presAssocID="{3CBFE781-7A59-467B-A7AE-5DA1E74E7F9C}" presName="bgRect" presStyleLbl="bgShp" presStyleIdx="1" presStyleCnt="3"/>
      <dgm:spPr/>
    </dgm:pt>
    <dgm:pt modelId="{FF6F4497-25B1-4FBD-9949-13747E320555}" type="pres">
      <dgm:prSet presAssocID="{3CBFE781-7A59-467B-A7AE-5DA1E74E7F9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8333C4DE-D1B2-4A34-8661-AE2194563EB3}" type="pres">
      <dgm:prSet presAssocID="{3CBFE781-7A59-467B-A7AE-5DA1E74E7F9C}" presName="spaceRect" presStyleCnt="0"/>
      <dgm:spPr/>
    </dgm:pt>
    <dgm:pt modelId="{33295623-1C6E-4BEE-B56A-35B6C7B60D9E}" type="pres">
      <dgm:prSet presAssocID="{3CBFE781-7A59-467B-A7AE-5DA1E74E7F9C}" presName="parTx" presStyleLbl="revTx" presStyleIdx="1" presStyleCnt="3">
        <dgm:presLayoutVars>
          <dgm:chMax val="0"/>
          <dgm:chPref val="0"/>
        </dgm:presLayoutVars>
      </dgm:prSet>
      <dgm:spPr/>
    </dgm:pt>
    <dgm:pt modelId="{591EAD27-8F22-4EE7-AFB9-FAAFFE11A892}" type="pres">
      <dgm:prSet presAssocID="{09F766F0-D06E-40F3-B763-B1534386BBF7}" presName="sibTrans" presStyleCnt="0"/>
      <dgm:spPr/>
    </dgm:pt>
    <dgm:pt modelId="{6E7E3BB9-3B7D-4F08-9828-90D07E09450F}" type="pres">
      <dgm:prSet presAssocID="{9945B7F0-1254-4CF1-8C5F-4C1550D62A06}" presName="compNode" presStyleCnt="0"/>
      <dgm:spPr/>
    </dgm:pt>
    <dgm:pt modelId="{6212280B-91F2-4E88-A497-63A6B37FDCA4}" type="pres">
      <dgm:prSet presAssocID="{9945B7F0-1254-4CF1-8C5F-4C1550D62A06}" presName="bgRect" presStyleLbl="bgShp" presStyleIdx="2" presStyleCnt="3"/>
      <dgm:spPr/>
    </dgm:pt>
    <dgm:pt modelId="{A542CE4A-C476-4ACF-A29E-9D097971C274}" type="pres">
      <dgm:prSet presAssocID="{9945B7F0-1254-4CF1-8C5F-4C1550D62A0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7183E9D2-8B8B-419D-B8AF-C2CA7EE5C3CC}" type="pres">
      <dgm:prSet presAssocID="{9945B7F0-1254-4CF1-8C5F-4C1550D62A06}" presName="spaceRect" presStyleCnt="0"/>
      <dgm:spPr/>
    </dgm:pt>
    <dgm:pt modelId="{4BF1B335-05DD-4ECD-835F-6FA77A22B242}" type="pres">
      <dgm:prSet presAssocID="{9945B7F0-1254-4CF1-8C5F-4C1550D62A0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5204121-55A3-47AE-8785-496FE9F7BC54}" type="presOf" srcId="{38ED8C69-99D1-45D5-A96E-DBBD3828BFA7}" destId="{D1EBBA37-789E-426B-B3F7-D6B0113B8FEC}" srcOrd="0" destOrd="0" presId="urn:microsoft.com/office/officeart/2018/2/layout/IconVerticalSolidList"/>
    <dgm:cxn modelId="{18EA5B35-2E57-454A-8508-0CA5F44256A7}" type="presOf" srcId="{3CBFE781-7A59-467B-A7AE-5DA1E74E7F9C}" destId="{33295623-1C6E-4BEE-B56A-35B6C7B60D9E}" srcOrd="0" destOrd="0" presId="urn:microsoft.com/office/officeart/2018/2/layout/IconVerticalSolidList"/>
    <dgm:cxn modelId="{FE1DFF37-6FD7-4081-89D5-C74699F241DA}" srcId="{38ED8C69-99D1-45D5-A96E-DBBD3828BFA7}" destId="{9945B7F0-1254-4CF1-8C5F-4C1550D62A06}" srcOrd="2" destOrd="0" parTransId="{4426F610-8154-44FE-8E3D-67F86FF8F55E}" sibTransId="{4B4DCE11-4334-4E24-A698-A4B6733FAD9C}"/>
    <dgm:cxn modelId="{696E2770-262B-48DA-840F-16801AADBF66}" type="presOf" srcId="{E5FEEEA1-D958-4E06-B1BD-077F71F6FAD7}" destId="{DAA8FAEE-C5E7-46AE-A5D3-A0E416217FE4}" srcOrd="0" destOrd="0" presId="urn:microsoft.com/office/officeart/2018/2/layout/IconVerticalSolidList"/>
    <dgm:cxn modelId="{8DFC45AF-41A2-4E10-86B5-B0E32502B872}" type="presOf" srcId="{9945B7F0-1254-4CF1-8C5F-4C1550D62A06}" destId="{4BF1B335-05DD-4ECD-835F-6FA77A22B242}" srcOrd="0" destOrd="0" presId="urn:microsoft.com/office/officeart/2018/2/layout/IconVerticalSolidList"/>
    <dgm:cxn modelId="{EE5AC5C5-9C1C-4F72-BBFB-2DBA8087C05E}" srcId="{38ED8C69-99D1-45D5-A96E-DBBD3828BFA7}" destId="{3CBFE781-7A59-467B-A7AE-5DA1E74E7F9C}" srcOrd="1" destOrd="0" parTransId="{E2AFB0FD-9986-41B1-B722-DC8749402A7F}" sibTransId="{09F766F0-D06E-40F3-B763-B1534386BBF7}"/>
    <dgm:cxn modelId="{87AB12D0-5A44-4477-9C1D-62776014842C}" srcId="{38ED8C69-99D1-45D5-A96E-DBBD3828BFA7}" destId="{E5FEEEA1-D958-4E06-B1BD-077F71F6FAD7}" srcOrd="0" destOrd="0" parTransId="{8DC4796A-4666-402C-9A23-0D64BFDECC05}" sibTransId="{EE54ABCC-09FE-40B6-A849-72B1C2E486F5}"/>
    <dgm:cxn modelId="{057D4C50-5790-476D-B615-6C8BC09AE79C}" type="presParOf" srcId="{D1EBBA37-789E-426B-B3F7-D6B0113B8FEC}" destId="{E6763133-A1D5-4BA5-A9C6-49E901FBA60E}" srcOrd="0" destOrd="0" presId="urn:microsoft.com/office/officeart/2018/2/layout/IconVerticalSolidList"/>
    <dgm:cxn modelId="{78EE8BE6-488E-4382-9EBC-A98EA1A60AF4}" type="presParOf" srcId="{E6763133-A1D5-4BA5-A9C6-49E901FBA60E}" destId="{CD297263-FBA0-4DAD-A951-AC22C4FA0D9F}" srcOrd="0" destOrd="0" presId="urn:microsoft.com/office/officeart/2018/2/layout/IconVerticalSolidList"/>
    <dgm:cxn modelId="{A94771DF-E3FF-496C-97DC-491615EC66E1}" type="presParOf" srcId="{E6763133-A1D5-4BA5-A9C6-49E901FBA60E}" destId="{EBA0CEED-6016-4482-B8D4-69F41D607FD6}" srcOrd="1" destOrd="0" presId="urn:microsoft.com/office/officeart/2018/2/layout/IconVerticalSolidList"/>
    <dgm:cxn modelId="{81EAF401-A416-442F-BE18-08A716767F21}" type="presParOf" srcId="{E6763133-A1D5-4BA5-A9C6-49E901FBA60E}" destId="{D89CCAD2-5622-48F8-8474-D076A73F6263}" srcOrd="2" destOrd="0" presId="urn:microsoft.com/office/officeart/2018/2/layout/IconVerticalSolidList"/>
    <dgm:cxn modelId="{A575B2D3-2265-4181-8DD2-AADC8FF9A36B}" type="presParOf" srcId="{E6763133-A1D5-4BA5-A9C6-49E901FBA60E}" destId="{DAA8FAEE-C5E7-46AE-A5D3-A0E416217FE4}" srcOrd="3" destOrd="0" presId="urn:microsoft.com/office/officeart/2018/2/layout/IconVerticalSolidList"/>
    <dgm:cxn modelId="{5A800290-6CBA-4DB6-87FA-F86D34FCAF86}" type="presParOf" srcId="{D1EBBA37-789E-426B-B3F7-D6B0113B8FEC}" destId="{F30CE814-DA4B-4661-9DDD-A6BEA17BE978}" srcOrd="1" destOrd="0" presId="urn:microsoft.com/office/officeart/2018/2/layout/IconVerticalSolidList"/>
    <dgm:cxn modelId="{43115923-259B-437D-8BD5-C7672A81CEDC}" type="presParOf" srcId="{D1EBBA37-789E-426B-B3F7-D6B0113B8FEC}" destId="{246034DC-3B79-4004-A333-1C2EF292E253}" srcOrd="2" destOrd="0" presId="urn:microsoft.com/office/officeart/2018/2/layout/IconVerticalSolidList"/>
    <dgm:cxn modelId="{84A096D6-0D8F-48DC-A2F3-6BB69EAFB03D}" type="presParOf" srcId="{246034DC-3B79-4004-A333-1C2EF292E253}" destId="{2E64F02F-0DAA-470D-AE5D-FB882601FB0C}" srcOrd="0" destOrd="0" presId="urn:microsoft.com/office/officeart/2018/2/layout/IconVerticalSolidList"/>
    <dgm:cxn modelId="{48E83946-AF0D-4644-ACEA-751C73B04EF1}" type="presParOf" srcId="{246034DC-3B79-4004-A333-1C2EF292E253}" destId="{FF6F4497-25B1-4FBD-9949-13747E320555}" srcOrd="1" destOrd="0" presId="urn:microsoft.com/office/officeart/2018/2/layout/IconVerticalSolidList"/>
    <dgm:cxn modelId="{BD7B9955-6263-4AD7-9B42-50934CB45BCE}" type="presParOf" srcId="{246034DC-3B79-4004-A333-1C2EF292E253}" destId="{8333C4DE-D1B2-4A34-8661-AE2194563EB3}" srcOrd="2" destOrd="0" presId="urn:microsoft.com/office/officeart/2018/2/layout/IconVerticalSolidList"/>
    <dgm:cxn modelId="{316723EA-84D6-48DE-B66E-925AEBC733AE}" type="presParOf" srcId="{246034DC-3B79-4004-A333-1C2EF292E253}" destId="{33295623-1C6E-4BEE-B56A-35B6C7B60D9E}" srcOrd="3" destOrd="0" presId="urn:microsoft.com/office/officeart/2018/2/layout/IconVerticalSolidList"/>
    <dgm:cxn modelId="{B9EEFE2D-DCFB-46C7-BA77-F04BE47A11BF}" type="presParOf" srcId="{D1EBBA37-789E-426B-B3F7-D6B0113B8FEC}" destId="{591EAD27-8F22-4EE7-AFB9-FAAFFE11A892}" srcOrd="3" destOrd="0" presId="urn:microsoft.com/office/officeart/2018/2/layout/IconVerticalSolidList"/>
    <dgm:cxn modelId="{F0808A3A-3AC5-4C46-BAD7-97D615AB4810}" type="presParOf" srcId="{D1EBBA37-789E-426B-B3F7-D6B0113B8FEC}" destId="{6E7E3BB9-3B7D-4F08-9828-90D07E09450F}" srcOrd="4" destOrd="0" presId="urn:microsoft.com/office/officeart/2018/2/layout/IconVerticalSolidList"/>
    <dgm:cxn modelId="{5860B804-2294-403F-8132-F59C62D51230}" type="presParOf" srcId="{6E7E3BB9-3B7D-4F08-9828-90D07E09450F}" destId="{6212280B-91F2-4E88-A497-63A6B37FDCA4}" srcOrd="0" destOrd="0" presId="urn:microsoft.com/office/officeart/2018/2/layout/IconVerticalSolidList"/>
    <dgm:cxn modelId="{15D910D7-DC5A-41E1-95B5-F02DC8D750E4}" type="presParOf" srcId="{6E7E3BB9-3B7D-4F08-9828-90D07E09450F}" destId="{A542CE4A-C476-4ACF-A29E-9D097971C274}" srcOrd="1" destOrd="0" presId="urn:microsoft.com/office/officeart/2018/2/layout/IconVerticalSolidList"/>
    <dgm:cxn modelId="{7DA8B7EE-0080-4C15-BB9C-BB26AAD961A8}" type="presParOf" srcId="{6E7E3BB9-3B7D-4F08-9828-90D07E09450F}" destId="{7183E9D2-8B8B-419D-B8AF-C2CA7EE5C3CC}" srcOrd="2" destOrd="0" presId="urn:microsoft.com/office/officeart/2018/2/layout/IconVerticalSolidList"/>
    <dgm:cxn modelId="{2CBA9A85-AAF4-4E7E-BD53-395F0F443F1C}" type="presParOf" srcId="{6E7E3BB9-3B7D-4F08-9828-90D07E09450F}" destId="{4BF1B335-05DD-4ECD-835F-6FA77A22B24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ED8C69-99D1-45D5-A96E-DBBD3828BFA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CE1AE76-0E43-4F76-833A-87D1AF64C5AE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Objectives on the other hand are more specific actions or targets that the firm must undertake to achieve the goals</a:t>
          </a:r>
        </a:p>
      </dgm:t>
    </dgm:pt>
    <dgm:pt modelId="{BDAB6572-2380-4BD4-95B9-1D281D3A4935}" type="parTrans" cxnId="{AEAEE0E0-54DD-404A-93B0-472DA0D4134F}">
      <dgm:prSet/>
      <dgm:spPr/>
    </dgm:pt>
    <dgm:pt modelId="{B15B3163-162F-4663-90EA-79176B49BEE2}" type="sibTrans" cxnId="{AEAEE0E0-54DD-404A-93B0-472DA0D4134F}">
      <dgm:prSet/>
      <dgm:spPr/>
    </dgm:pt>
    <dgm:pt modelId="{7EE51113-8E16-4C4C-B1BB-AD3658EB9F2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Objectives are concrete actionable steps; they break goals into day-to-day tasks or actions.</a:t>
          </a:r>
        </a:p>
      </dgm:t>
    </dgm:pt>
    <dgm:pt modelId="{99EC54F7-98E1-4A7E-A47B-78831EF49D0B}" type="parTrans" cxnId="{AB7AAB33-A0D6-4D57-9F78-D4EA26766922}">
      <dgm:prSet/>
      <dgm:spPr/>
    </dgm:pt>
    <dgm:pt modelId="{73009032-D045-4956-983C-F278BC3A7D64}" type="sibTrans" cxnId="{AB7AAB33-A0D6-4D57-9F78-D4EA26766922}">
      <dgm:prSet/>
      <dgm:spPr/>
    </dgm:pt>
    <dgm:pt modelId="{0511B3BC-8661-4973-B553-3CDAADB876F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In term of hierarchy, you mover from Vision-Mission-Goal-Objectives</a:t>
          </a:r>
        </a:p>
      </dgm:t>
    </dgm:pt>
    <dgm:pt modelId="{12BEBF26-A926-4C12-8D0E-CF0B48D582F6}" type="parTrans" cxnId="{F8E5EBBB-021B-483B-926A-0F5E5FE1CD5F}">
      <dgm:prSet/>
      <dgm:spPr/>
    </dgm:pt>
    <dgm:pt modelId="{F7FA1788-2E82-4F39-B233-FBA88805834E}" type="sibTrans" cxnId="{F8E5EBBB-021B-483B-926A-0F5E5FE1CD5F}">
      <dgm:prSet/>
      <dgm:spPr/>
    </dgm:pt>
    <dgm:pt modelId="{D1EBBA37-789E-426B-B3F7-D6B0113B8FEC}" type="pres">
      <dgm:prSet presAssocID="{38ED8C69-99D1-45D5-A96E-DBBD3828BFA7}" presName="root" presStyleCnt="0">
        <dgm:presLayoutVars>
          <dgm:dir/>
          <dgm:resizeHandles val="exact"/>
        </dgm:presLayoutVars>
      </dgm:prSet>
      <dgm:spPr/>
    </dgm:pt>
    <dgm:pt modelId="{A0199B22-F5D5-46EA-A961-48CB51ADA969}" type="pres">
      <dgm:prSet presAssocID="{5CE1AE76-0E43-4F76-833A-87D1AF64C5AE}" presName="compNode" presStyleCnt="0"/>
      <dgm:spPr/>
    </dgm:pt>
    <dgm:pt modelId="{211BC8C9-55FE-4601-9A8B-F596BAF90684}" type="pres">
      <dgm:prSet presAssocID="{5CE1AE76-0E43-4F76-833A-87D1AF64C5AE}" presName="bgRect" presStyleLbl="bgShp" presStyleIdx="0" presStyleCnt="3"/>
      <dgm:spPr/>
    </dgm:pt>
    <dgm:pt modelId="{564F3324-6CBB-40B1-B0FB-0CC6633EC164}" type="pres">
      <dgm:prSet presAssocID="{5CE1AE76-0E43-4F76-833A-87D1AF64C5AE}" presName="iconRect" presStyleLbl="node1" presStyleIdx="0" presStyleCnt="3"/>
      <dgm:spPr/>
    </dgm:pt>
    <dgm:pt modelId="{F2F4CE66-1AAE-4EB7-9F4D-B4D81EA36452}" type="pres">
      <dgm:prSet presAssocID="{5CE1AE76-0E43-4F76-833A-87D1AF64C5AE}" presName="spaceRect" presStyleCnt="0"/>
      <dgm:spPr/>
    </dgm:pt>
    <dgm:pt modelId="{675F20F6-DE2C-4FA0-976E-6940C386EE91}" type="pres">
      <dgm:prSet presAssocID="{5CE1AE76-0E43-4F76-833A-87D1AF64C5AE}" presName="parTx" presStyleLbl="revTx" presStyleIdx="0" presStyleCnt="3">
        <dgm:presLayoutVars>
          <dgm:chMax val="0"/>
          <dgm:chPref val="0"/>
        </dgm:presLayoutVars>
      </dgm:prSet>
      <dgm:spPr/>
    </dgm:pt>
    <dgm:pt modelId="{576714D5-A8D9-4CEB-A5F0-84537A2DC247}" type="pres">
      <dgm:prSet presAssocID="{B15B3163-162F-4663-90EA-79176B49BEE2}" presName="sibTrans" presStyleCnt="0"/>
      <dgm:spPr/>
    </dgm:pt>
    <dgm:pt modelId="{3874DDA1-222F-418C-8A8D-6A3D3B99D6C9}" type="pres">
      <dgm:prSet presAssocID="{7EE51113-8E16-4C4C-B1BB-AD3658EB9F2C}" presName="compNode" presStyleCnt="0"/>
      <dgm:spPr/>
    </dgm:pt>
    <dgm:pt modelId="{851BEB24-A6BF-4068-A42D-1CF7216313FD}" type="pres">
      <dgm:prSet presAssocID="{7EE51113-8E16-4C4C-B1BB-AD3658EB9F2C}" presName="bgRect" presStyleLbl="bgShp" presStyleIdx="1" presStyleCnt="3"/>
      <dgm:spPr/>
    </dgm:pt>
    <dgm:pt modelId="{FBDAEDFE-A328-4413-A8AC-AE2DF24CF038}" type="pres">
      <dgm:prSet presAssocID="{7EE51113-8E16-4C4C-B1BB-AD3658EB9F2C}" presName="iconRect" presStyleLbl="node1" presStyleIdx="1" presStyleCnt="3"/>
      <dgm:spPr/>
    </dgm:pt>
    <dgm:pt modelId="{C087870F-3FF6-4C76-B7CA-DE8919D38764}" type="pres">
      <dgm:prSet presAssocID="{7EE51113-8E16-4C4C-B1BB-AD3658EB9F2C}" presName="spaceRect" presStyleCnt="0"/>
      <dgm:spPr/>
    </dgm:pt>
    <dgm:pt modelId="{6A14D8C7-78C9-4B76-9077-30E1BBA67E7F}" type="pres">
      <dgm:prSet presAssocID="{7EE51113-8E16-4C4C-B1BB-AD3658EB9F2C}" presName="parTx" presStyleLbl="revTx" presStyleIdx="1" presStyleCnt="3">
        <dgm:presLayoutVars>
          <dgm:chMax val="0"/>
          <dgm:chPref val="0"/>
        </dgm:presLayoutVars>
      </dgm:prSet>
      <dgm:spPr/>
    </dgm:pt>
    <dgm:pt modelId="{8DDE16A9-935B-4922-B412-FDAA3B531C2B}" type="pres">
      <dgm:prSet presAssocID="{73009032-D045-4956-983C-F278BC3A7D64}" presName="sibTrans" presStyleCnt="0"/>
      <dgm:spPr/>
    </dgm:pt>
    <dgm:pt modelId="{24C0F96F-B850-48C5-BD30-72AFDC05C9B3}" type="pres">
      <dgm:prSet presAssocID="{0511B3BC-8661-4973-B553-3CDAADB876FD}" presName="compNode" presStyleCnt="0"/>
      <dgm:spPr/>
    </dgm:pt>
    <dgm:pt modelId="{78B24F35-46AC-4E9A-823F-9E13B48B61E7}" type="pres">
      <dgm:prSet presAssocID="{0511B3BC-8661-4973-B553-3CDAADB876FD}" presName="bgRect" presStyleLbl="bgShp" presStyleIdx="2" presStyleCnt="3"/>
      <dgm:spPr/>
    </dgm:pt>
    <dgm:pt modelId="{CEA4FB66-1576-49C8-9688-24EB23C0EA9C}" type="pres">
      <dgm:prSet presAssocID="{0511B3BC-8661-4973-B553-3CDAADB876FD}" presName="iconRect" presStyleLbl="node1" presStyleIdx="2" presStyleCnt="3"/>
      <dgm:spPr/>
    </dgm:pt>
    <dgm:pt modelId="{EB0F5E30-C71A-455E-8C5E-A93681E0FEFA}" type="pres">
      <dgm:prSet presAssocID="{0511B3BC-8661-4973-B553-3CDAADB876FD}" presName="spaceRect" presStyleCnt="0"/>
      <dgm:spPr/>
    </dgm:pt>
    <dgm:pt modelId="{CDE4BE53-48D4-4F7C-8C1C-6D21315C2720}" type="pres">
      <dgm:prSet presAssocID="{0511B3BC-8661-4973-B553-3CDAADB876F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0014118-D5F0-413E-992A-D9C0977ED456}" type="presOf" srcId="{0511B3BC-8661-4973-B553-3CDAADB876FD}" destId="{CDE4BE53-48D4-4F7C-8C1C-6D21315C2720}" srcOrd="0" destOrd="0" presId="urn:microsoft.com/office/officeart/2018/2/layout/IconVerticalSolidList"/>
    <dgm:cxn modelId="{15204121-55A3-47AE-8785-496FE9F7BC54}" type="presOf" srcId="{38ED8C69-99D1-45D5-A96E-DBBD3828BFA7}" destId="{D1EBBA37-789E-426B-B3F7-D6B0113B8FEC}" srcOrd="0" destOrd="0" presId="urn:microsoft.com/office/officeart/2018/2/layout/IconVerticalSolidList"/>
    <dgm:cxn modelId="{AB7AAB33-A0D6-4D57-9F78-D4EA26766922}" srcId="{38ED8C69-99D1-45D5-A96E-DBBD3828BFA7}" destId="{7EE51113-8E16-4C4C-B1BB-AD3658EB9F2C}" srcOrd="1" destOrd="0" parTransId="{99EC54F7-98E1-4A7E-A47B-78831EF49D0B}" sibTransId="{73009032-D045-4956-983C-F278BC3A7D64}"/>
    <dgm:cxn modelId="{9C9D155E-0524-4966-85E2-4BB09D93849D}" type="presOf" srcId="{7EE51113-8E16-4C4C-B1BB-AD3658EB9F2C}" destId="{6A14D8C7-78C9-4B76-9077-30E1BBA67E7F}" srcOrd="0" destOrd="0" presId="urn:microsoft.com/office/officeart/2018/2/layout/IconVerticalSolidList"/>
    <dgm:cxn modelId="{53E0A89D-7B20-41E7-80B5-AFBE73C5C9E3}" type="presOf" srcId="{5CE1AE76-0E43-4F76-833A-87D1AF64C5AE}" destId="{675F20F6-DE2C-4FA0-976E-6940C386EE91}" srcOrd="0" destOrd="0" presId="urn:microsoft.com/office/officeart/2018/2/layout/IconVerticalSolidList"/>
    <dgm:cxn modelId="{F8E5EBBB-021B-483B-926A-0F5E5FE1CD5F}" srcId="{38ED8C69-99D1-45D5-A96E-DBBD3828BFA7}" destId="{0511B3BC-8661-4973-B553-3CDAADB876FD}" srcOrd="2" destOrd="0" parTransId="{12BEBF26-A926-4C12-8D0E-CF0B48D582F6}" sibTransId="{F7FA1788-2E82-4F39-B233-FBA88805834E}"/>
    <dgm:cxn modelId="{AEAEE0E0-54DD-404A-93B0-472DA0D4134F}" srcId="{38ED8C69-99D1-45D5-A96E-DBBD3828BFA7}" destId="{5CE1AE76-0E43-4F76-833A-87D1AF64C5AE}" srcOrd="0" destOrd="0" parTransId="{BDAB6572-2380-4BD4-95B9-1D281D3A4935}" sibTransId="{B15B3163-162F-4663-90EA-79176B49BEE2}"/>
    <dgm:cxn modelId="{8DD3E1B6-3FF5-411C-8FD7-0D525B602049}" type="presParOf" srcId="{D1EBBA37-789E-426B-B3F7-D6B0113B8FEC}" destId="{A0199B22-F5D5-46EA-A961-48CB51ADA969}" srcOrd="0" destOrd="0" presId="urn:microsoft.com/office/officeart/2018/2/layout/IconVerticalSolidList"/>
    <dgm:cxn modelId="{2FF1665A-D7F4-4BE2-AE6F-6841B5291EAF}" type="presParOf" srcId="{A0199B22-F5D5-46EA-A961-48CB51ADA969}" destId="{211BC8C9-55FE-4601-9A8B-F596BAF90684}" srcOrd="0" destOrd="0" presId="urn:microsoft.com/office/officeart/2018/2/layout/IconVerticalSolidList"/>
    <dgm:cxn modelId="{E7B7A405-AD08-4344-97E9-E6378DDF8951}" type="presParOf" srcId="{A0199B22-F5D5-46EA-A961-48CB51ADA969}" destId="{564F3324-6CBB-40B1-B0FB-0CC6633EC164}" srcOrd="1" destOrd="0" presId="urn:microsoft.com/office/officeart/2018/2/layout/IconVerticalSolidList"/>
    <dgm:cxn modelId="{FCE458E3-63E5-42A4-B69F-4E11C9A20A3E}" type="presParOf" srcId="{A0199B22-F5D5-46EA-A961-48CB51ADA969}" destId="{F2F4CE66-1AAE-4EB7-9F4D-B4D81EA36452}" srcOrd="2" destOrd="0" presId="urn:microsoft.com/office/officeart/2018/2/layout/IconVerticalSolidList"/>
    <dgm:cxn modelId="{BFAF4485-D2A6-4E8F-B5DF-37AF2437FC65}" type="presParOf" srcId="{A0199B22-F5D5-46EA-A961-48CB51ADA969}" destId="{675F20F6-DE2C-4FA0-976E-6940C386EE91}" srcOrd="3" destOrd="0" presId="urn:microsoft.com/office/officeart/2018/2/layout/IconVerticalSolidList"/>
    <dgm:cxn modelId="{C73E8455-D1C7-47C5-AFED-E16F61A62848}" type="presParOf" srcId="{D1EBBA37-789E-426B-B3F7-D6B0113B8FEC}" destId="{576714D5-A8D9-4CEB-A5F0-84537A2DC247}" srcOrd="1" destOrd="0" presId="urn:microsoft.com/office/officeart/2018/2/layout/IconVerticalSolidList"/>
    <dgm:cxn modelId="{D1C3EBF2-DCD4-4594-8F8F-36BFFAA4980A}" type="presParOf" srcId="{D1EBBA37-789E-426B-B3F7-D6B0113B8FEC}" destId="{3874DDA1-222F-418C-8A8D-6A3D3B99D6C9}" srcOrd="2" destOrd="0" presId="urn:microsoft.com/office/officeart/2018/2/layout/IconVerticalSolidList"/>
    <dgm:cxn modelId="{497A127F-BF18-41E1-B5B1-C670BCFBC194}" type="presParOf" srcId="{3874DDA1-222F-418C-8A8D-6A3D3B99D6C9}" destId="{851BEB24-A6BF-4068-A42D-1CF7216313FD}" srcOrd="0" destOrd="0" presId="urn:microsoft.com/office/officeart/2018/2/layout/IconVerticalSolidList"/>
    <dgm:cxn modelId="{8E41D7D2-EE42-48A7-984C-26E94BC8F3CE}" type="presParOf" srcId="{3874DDA1-222F-418C-8A8D-6A3D3B99D6C9}" destId="{FBDAEDFE-A328-4413-A8AC-AE2DF24CF038}" srcOrd="1" destOrd="0" presId="urn:microsoft.com/office/officeart/2018/2/layout/IconVerticalSolidList"/>
    <dgm:cxn modelId="{78D501B2-82F1-45E8-8D0E-27CC91379B16}" type="presParOf" srcId="{3874DDA1-222F-418C-8A8D-6A3D3B99D6C9}" destId="{C087870F-3FF6-4C76-B7CA-DE8919D38764}" srcOrd="2" destOrd="0" presId="urn:microsoft.com/office/officeart/2018/2/layout/IconVerticalSolidList"/>
    <dgm:cxn modelId="{A0A4AD9B-3E2D-44C5-AE47-2780FF58C314}" type="presParOf" srcId="{3874DDA1-222F-418C-8A8D-6A3D3B99D6C9}" destId="{6A14D8C7-78C9-4B76-9077-30E1BBA67E7F}" srcOrd="3" destOrd="0" presId="urn:microsoft.com/office/officeart/2018/2/layout/IconVerticalSolidList"/>
    <dgm:cxn modelId="{66238BE2-12AA-46B2-9EDB-5A4F2D860AD8}" type="presParOf" srcId="{D1EBBA37-789E-426B-B3F7-D6B0113B8FEC}" destId="{8DDE16A9-935B-4922-B412-FDAA3B531C2B}" srcOrd="3" destOrd="0" presId="urn:microsoft.com/office/officeart/2018/2/layout/IconVerticalSolidList"/>
    <dgm:cxn modelId="{D4F9C4E0-CB70-4688-BEFA-294C6A799422}" type="presParOf" srcId="{D1EBBA37-789E-426B-B3F7-D6B0113B8FEC}" destId="{24C0F96F-B850-48C5-BD30-72AFDC05C9B3}" srcOrd="4" destOrd="0" presId="urn:microsoft.com/office/officeart/2018/2/layout/IconVerticalSolidList"/>
    <dgm:cxn modelId="{DAE9B014-7830-404C-AAC0-3581E3FD2C3C}" type="presParOf" srcId="{24C0F96F-B850-48C5-BD30-72AFDC05C9B3}" destId="{78B24F35-46AC-4E9A-823F-9E13B48B61E7}" srcOrd="0" destOrd="0" presId="urn:microsoft.com/office/officeart/2018/2/layout/IconVerticalSolidList"/>
    <dgm:cxn modelId="{8C7A5BF6-EED0-40EB-B2F7-51B9E011F9ED}" type="presParOf" srcId="{24C0F96F-B850-48C5-BD30-72AFDC05C9B3}" destId="{CEA4FB66-1576-49C8-9688-24EB23C0EA9C}" srcOrd="1" destOrd="0" presId="urn:microsoft.com/office/officeart/2018/2/layout/IconVerticalSolidList"/>
    <dgm:cxn modelId="{D98381F9-A6E2-429D-99BD-7C09A5A73A4B}" type="presParOf" srcId="{24C0F96F-B850-48C5-BD30-72AFDC05C9B3}" destId="{EB0F5E30-C71A-455E-8C5E-A93681E0FEFA}" srcOrd="2" destOrd="0" presId="urn:microsoft.com/office/officeart/2018/2/layout/IconVerticalSolidList"/>
    <dgm:cxn modelId="{009FB823-11BD-4ECD-BDBA-EF2218C7599B}" type="presParOf" srcId="{24C0F96F-B850-48C5-BD30-72AFDC05C9B3}" destId="{CDE4BE53-48D4-4F7C-8C1C-6D21315C272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8ED8C69-99D1-45D5-A96E-DBBD3828BFA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1499F78-6173-4A20-99AA-CDB5FFCBC2DE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In our last lecture we mentioned the need to set SMART goals/objectives. In this section we will talk more about this. </a:t>
          </a:r>
        </a:p>
      </dgm:t>
    </dgm:pt>
    <dgm:pt modelId="{799B6800-FAB3-4A60-8442-1FC98585932E}" type="parTrans" cxnId="{25EB890C-66C4-4FC0-8C61-1060804D63D9}">
      <dgm:prSet/>
      <dgm:spPr/>
    </dgm:pt>
    <dgm:pt modelId="{CEBF203E-DFA0-4279-A8D7-AED1ACB21C8F}" type="sibTrans" cxnId="{25EB890C-66C4-4FC0-8C61-1060804D63D9}">
      <dgm:prSet/>
      <dgm:spPr/>
    </dgm:pt>
    <dgm:pt modelId="{2CCF7440-CCF7-4010-9B0C-89679CCC284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SMART goals framework helps in effective strategy formulation. </a:t>
          </a:r>
        </a:p>
      </dgm:t>
    </dgm:pt>
    <dgm:pt modelId="{BDCAB182-F716-4539-B633-E32E86129E7B}" type="parTrans" cxnId="{BD7C328E-943C-475C-AD5D-581B3841C793}">
      <dgm:prSet/>
      <dgm:spPr/>
    </dgm:pt>
    <dgm:pt modelId="{D18BCF1B-1219-4DC0-B14F-44896BB75B7E}" type="sibTrans" cxnId="{BD7C328E-943C-475C-AD5D-581B3841C793}">
      <dgm:prSet/>
      <dgm:spPr/>
    </dgm:pt>
    <dgm:pt modelId="{C569B2BB-670E-4A28-87A6-EC00A582099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This is an acronym, where S- Specific, M- Measurable, A-Achievable, R- Realistic, T-Timebound</a:t>
          </a:r>
        </a:p>
      </dgm:t>
    </dgm:pt>
    <dgm:pt modelId="{63AA350F-33D8-42EE-9E9C-C32F16BB12F2}" type="parTrans" cxnId="{FB26252F-2640-4D79-BFB2-21201D1C9462}">
      <dgm:prSet/>
      <dgm:spPr/>
    </dgm:pt>
    <dgm:pt modelId="{940BEEC0-A387-4743-B2CB-40217527C0CD}" type="sibTrans" cxnId="{FB26252F-2640-4D79-BFB2-21201D1C9462}">
      <dgm:prSet/>
      <dgm:spPr/>
    </dgm:pt>
    <dgm:pt modelId="{D1EBBA37-789E-426B-B3F7-D6B0113B8FEC}" type="pres">
      <dgm:prSet presAssocID="{38ED8C69-99D1-45D5-A96E-DBBD3828BFA7}" presName="root" presStyleCnt="0">
        <dgm:presLayoutVars>
          <dgm:dir/>
          <dgm:resizeHandles val="exact"/>
        </dgm:presLayoutVars>
      </dgm:prSet>
      <dgm:spPr/>
    </dgm:pt>
    <dgm:pt modelId="{47AED2D7-C28C-454C-BAB9-D217FF8ADA11}" type="pres">
      <dgm:prSet presAssocID="{01499F78-6173-4A20-99AA-CDB5FFCBC2DE}" presName="compNode" presStyleCnt="0"/>
      <dgm:spPr/>
    </dgm:pt>
    <dgm:pt modelId="{5119E7C9-D1A5-4D63-8556-572963FF0B35}" type="pres">
      <dgm:prSet presAssocID="{01499F78-6173-4A20-99AA-CDB5FFCBC2DE}" presName="bgRect" presStyleLbl="bgShp" presStyleIdx="0" presStyleCnt="3"/>
      <dgm:spPr/>
    </dgm:pt>
    <dgm:pt modelId="{F062EB4A-E803-44CF-BE87-F4479BEC1D8B}" type="pres">
      <dgm:prSet presAssocID="{01499F78-6173-4A20-99AA-CDB5FFCBC2DE}" presName="iconRect" presStyleLbl="node1" presStyleIdx="0" presStyleCnt="3"/>
      <dgm:spPr/>
    </dgm:pt>
    <dgm:pt modelId="{FC418329-2672-48C4-B7C2-A9342389B8C7}" type="pres">
      <dgm:prSet presAssocID="{01499F78-6173-4A20-99AA-CDB5FFCBC2DE}" presName="spaceRect" presStyleCnt="0"/>
      <dgm:spPr/>
    </dgm:pt>
    <dgm:pt modelId="{6F44DA04-F03C-4D7D-A97C-054758D4B1E3}" type="pres">
      <dgm:prSet presAssocID="{01499F78-6173-4A20-99AA-CDB5FFCBC2DE}" presName="parTx" presStyleLbl="revTx" presStyleIdx="0" presStyleCnt="3">
        <dgm:presLayoutVars>
          <dgm:chMax val="0"/>
          <dgm:chPref val="0"/>
        </dgm:presLayoutVars>
      </dgm:prSet>
      <dgm:spPr/>
    </dgm:pt>
    <dgm:pt modelId="{85B86627-75BD-48F4-A7C0-7B4B84216F24}" type="pres">
      <dgm:prSet presAssocID="{CEBF203E-DFA0-4279-A8D7-AED1ACB21C8F}" presName="sibTrans" presStyleCnt="0"/>
      <dgm:spPr/>
    </dgm:pt>
    <dgm:pt modelId="{A8868948-B4AB-401D-9943-41B3493444E1}" type="pres">
      <dgm:prSet presAssocID="{2CCF7440-CCF7-4010-9B0C-89679CCC2843}" presName="compNode" presStyleCnt="0"/>
      <dgm:spPr/>
    </dgm:pt>
    <dgm:pt modelId="{A2E65775-420B-498C-BF02-8EA3529EC25D}" type="pres">
      <dgm:prSet presAssocID="{2CCF7440-CCF7-4010-9B0C-89679CCC2843}" presName="bgRect" presStyleLbl="bgShp" presStyleIdx="1" presStyleCnt="3"/>
      <dgm:spPr/>
    </dgm:pt>
    <dgm:pt modelId="{33846717-C920-4429-B16B-2F2E7A5F2476}" type="pres">
      <dgm:prSet presAssocID="{2CCF7440-CCF7-4010-9B0C-89679CCC2843}" presName="iconRect" presStyleLbl="node1" presStyleIdx="1" presStyleCnt="3"/>
      <dgm:spPr/>
    </dgm:pt>
    <dgm:pt modelId="{017F4993-7F4E-42BA-8303-92620096B430}" type="pres">
      <dgm:prSet presAssocID="{2CCF7440-CCF7-4010-9B0C-89679CCC2843}" presName="spaceRect" presStyleCnt="0"/>
      <dgm:spPr/>
    </dgm:pt>
    <dgm:pt modelId="{5D786C34-27CD-40AF-9E12-36C4B1CD2345}" type="pres">
      <dgm:prSet presAssocID="{2CCF7440-CCF7-4010-9B0C-89679CCC2843}" presName="parTx" presStyleLbl="revTx" presStyleIdx="1" presStyleCnt="3">
        <dgm:presLayoutVars>
          <dgm:chMax val="0"/>
          <dgm:chPref val="0"/>
        </dgm:presLayoutVars>
      </dgm:prSet>
      <dgm:spPr/>
    </dgm:pt>
    <dgm:pt modelId="{11864105-42EF-4089-96ED-16BB469E7DDF}" type="pres">
      <dgm:prSet presAssocID="{D18BCF1B-1219-4DC0-B14F-44896BB75B7E}" presName="sibTrans" presStyleCnt="0"/>
      <dgm:spPr/>
    </dgm:pt>
    <dgm:pt modelId="{E30E76EF-C371-4951-BD34-DD0FC9A1AE78}" type="pres">
      <dgm:prSet presAssocID="{C569B2BB-670E-4A28-87A6-EC00A5820995}" presName="compNode" presStyleCnt="0"/>
      <dgm:spPr/>
    </dgm:pt>
    <dgm:pt modelId="{0764D1E4-112D-4972-AD9E-A7ADF77223F1}" type="pres">
      <dgm:prSet presAssocID="{C569B2BB-670E-4A28-87A6-EC00A5820995}" presName="bgRect" presStyleLbl="bgShp" presStyleIdx="2" presStyleCnt="3"/>
      <dgm:spPr/>
    </dgm:pt>
    <dgm:pt modelId="{8BA20A7D-C383-4AE9-9670-82DA1A881242}" type="pres">
      <dgm:prSet presAssocID="{C569B2BB-670E-4A28-87A6-EC00A5820995}" presName="iconRect" presStyleLbl="node1" presStyleIdx="2" presStyleCnt="3"/>
      <dgm:spPr/>
    </dgm:pt>
    <dgm:pt modelId="{D6F54953-26CA-43F9-94BA-CC547836BF55}" type="pres">
      <dgm:prSet presAssocID="{C569B2BB-670E-4A28-87A6-EC00A5820995}" presName="spaceRect" presStyleCnt="0"/>
      <dgm:spPr/>
    </dgm:pt>
    <dgm:pt modelId="{EBEF02E8-ADD1-45A5-A536-7B53FE49DD07}" type="pres">
      <dgm:prSet presAssocID="{C569B2BB-670E-4A28-87A6-EC00A582099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5EB890C-66C4-4FC0-8C61-1060804D63D9}" srcId="{38ED8C69-99D1-45D5-A96E-DBBD3828BFA7}" destId="{01499F78-6173-4A20-99AA-CDB5FFCBC2DE}" srcOrd="0" destOrd="0" parTransId="{799B6800-FAB3-4A60-8442-1FC98585932E}" sibTransId="{CEBF203E-DFA0-4279-A8D7-AED1ACB21C8F}"/>
    <dgm:cxn modelId="{15204121-55A3-47AE-8785-496FE9F7BC54}" type="presOf" srcId="{38ED8C69-99D1-45D5-A96E-DBBD3828BFA7}" destId="{D1EBBA37-789E-426B-B3F7-D6B0113B8FEC}" srcOrd="0" destOrd="0" presId="urn:microsoft.com/office/officeart/2018/2/layout/IconVerticalSolidList"/>
    <dgm:cxn modelId="{FB26252F-2640-4D79-BFB2-21201D1C9462}" srcId="{38ED8C69-99D1-45D5-A96E-DBBD3828BFA7}" destId="{C569B2BB-670E-4A28-87A6-EC00A5820995}" srcOrd="2" destOrd="0" parTransId="{63AA350F-33D8-42EE-9E9C-C32F16BB12F2}" sibTransId="{940BEEC0-A387-4743-B2CB-40217527C0CD}"/>
    <dgm:cxn modelId="{BD7C328E-943C-475C-AD5D-581B3841C793}" srcId="{38ED8C69-99D1-45D5-A96E-DBBD3828BFA7}" destId="{2CCF7440-CCF7-4010-9B0C-89679CCC2843}" srcOrd="1" destOrd="0" parTransId="{BDCAB182-F716-4539-B633-E32E86129E7B}" sibTransId="{D18BCF1B-1219-4DC0-B14F-44896BB75B7E}"/>
    <dgm:cxn modelId="{772ED89C-B584-44EF-908B-9AECC9B5073F}" type="presOf" srcId="{01499F78-6173-4A20-99AA-CDB5FFCBC2DE}" destId="{6F44DA04-F03C-4D7D-A97C-054758D4B1E3}" srcOrd="0" destOrd="0" presId="urn:microsoft.com/office/officeart/2018/2/layout/IconVerticalSolidList"/>
    <dgm:cxn modelId="{A7DB84AB-2904-4612-8D89-264F8B392E9A}" type="presOf" srcId="{2CCF7440-CCF7-4010-9B0C-89679CCC2843}" destId="{5D786C34-27CD-40AF-9E12-36C4B1CD2345}" srcOrd="0" destOrd="0" presId="urn:microsoft.com/office/officeart/2018/2/layout/IconVerticalSolidList"/>
    <dgm:cxn modelId="{ADD248EE-0EB3-4C84-ADAC-C55E1B2A445C}" type="presOf" srcId="{C569B2BB-670E-4A28-87A6-EC00A5820995}" destId="{EBEF02E8-ADD1-45A5-A536-7B53FE49DD07}" srcOrd="0" destOrd="0" presId="urn:microsoft.com/office/officeart/2018/2/layout/IconVerticalSolidList"/>
    <dgm:cxn modelId="{128F129E-26C0-457A-A653-85CE97716952}" type="presParOf" srcId="{D1EBBA37-789E-426B-B3F7-D6B0113B8FEC}" destId="{47AED2D7-C28C-454C-BAB9-D217FF8ADA11}" srcOrd="0" destOrd="0" presId="urn:microsoft.com/office/officeart/2018/2/layout/IconVerticalSolidList"/>
    <dgm:cxn modelId="{4E16632C-15CD-48DA-ADA1-586B635B3BC2}" type="presParOf" srcId="{47AED2D7-C28C-454C-BAB9-D217FF8ADA11}" destId="{5119E7C9-D1A5-4D63-8556-572963FF0B35}" srcOrd="0" destOrd="0" presId="urn:microsoft.com/office/officeart/2018/2/layout/IconVerticalSolidList"/>
    <dgm:cxn modelId="{1B4C16F8-90A2-470C-8144-C359C50D9DF6}" type="presParOf" srcId="{47AED2D7-C28C-454C-BAB9-D217FF8ADA11}" destId="{F062EB4A-E803-44CF-BE87-F4479BEC1D8B}" srcOrd="1" destOrd="0" presId="urn:microsoft.com/office/officeart/2018/2/layout/IconVerticalSolidList"/>
    <dgm:cxn modelId="{9AE277E3-5B97-4625-AFCF-9B126CFF348D}" type="presParOf" srcId="{47AED2D7-C28C-454C-BAB9-D217FF8ADA11}" destId="{FC418329-2672-48C4-B7C2-A9342389B8C7}" srcOrd="2" destOrd="0" presId="urn:microsoft.com/office/officeart/2018/2/layout/IconVerticalSolidList"/>
    <dgm:cxn modelId="{72B23265-C74A-4771-B637-C6C0ECE000EE}" type="presParOf" srcId="{47AED2D7-C28C-454C-BAB9-D217FF8ADA11}" destId="{6F44DA04-F03C-4D7D-A97C-054758D4B1E3}" srcOrd="3" destOrd="0" presId="urn:microsoft.com/office/officeart/2018/2/layout/IconVerticalSolidList"/>
    <dgm:cxn modelId="{B76E4934-90C7-4DEB-A537-7233EE132C02}" type="presParOf" srcId="{D1EBBA37-789E-426B-B3F7-D6B0113B8FEC}" destId="{85B86627-75BD-48F4-A7C0-7B4B84216F24}" srcOrd="1" destOrd="0" presId="urn:microsoft.com/office/officeart/2018/2/layout/IconVerticalSolidList"/>
    <dgm:cxn modelId="{39E07671-15FC-442F-8A3D-1F74170F41EC}" type="presParOf" srcId="{D1EBBA37-789E-426B-B3F7-D6B0113B8FEC}" destId="{A8868948-B4AB-401D-9943-41B3493444E1}" srcOrd="2" destOrd="0" presId="urn:microsoft.com/office/officeart/2018/2/layout/IconVerticalSolidList"/>
    <dgm:cxn modelId="{B87FB9F9-FF6A-4463-9590-D1D99B0EFAEA}" type="presParOf" srcId="{A8868948-B4AB-401D-9943-41B3493444E1}" destId="{A2E65775-420B-498C-BF02-8EA3529EC25D}" srcOrd="0" destOrd="0" presId="urn:microsoft.com/office/officeart/2018/2/layout/IconVerticalSolidList"/>
    <dgm:cxn modelId="{88D5866B-49DA-4CA4-9C42-B2937C56F26A}" type="presParOf" srcId="{A8868948-B4AB-401D-9943-41B3493444E1}" destId="{33846717-C920-4429-B16B-2F2E7A5F2476}" srcOrd="1" destOrd="0" presId="urn:microsoft.com/office/officeart/2018/2/layout/IconVerticalSolidList"/>
    <dgm:cxn modelId="{EA1EFB93-CF2B-4A7A-93BE-92A37D6E854D}" type="presParOf" srcId="{A8868948-B4AB-401D-9943-41B3493444E1}" destId="{017F4993-7F4E-42BA-8303-92620096B430}" srcOrd="2" destOrd="0" presId="urn:microsoft.com/office/officeart/2018/2/layout/IconVerticalSolidList"/>
    <dgm:cxn modelId="{0A559F5D-38E4-46A1-936B-B1831071BFF5}" type="presParOf" srcId="{A8868948-B4AB-401D-9943-41B3493444E1}" destId="{5D786C34-27CD-40AF-9E12-36C4B1CD2345}" srcOrd="3" destOrd="0" presId="urn:microsoft.com/office/officeart/2018/2/layout/IconVerticalSolidList"/>
    <dgm:cxn modelId="{2026CCA6-B6B4-4B41-857F-4FA9AC442EC4}" type="presParOf" srcId="{D1EBBA37-789E-426B-B3F7-D6B0113B8FEC}" destId="{11864105-42EF-4089-96ED-16BB469E7DDF}" srcOrd="3" destOrd="0" presId="urn:microsoft.com/office/officeart/2018/2/layout/IconVerticalSolidList"/>
    <dgm:cxn modelId="{B843CFC5-A865-4432-9505-59210C07F642}" type="presParOf" srcId="{D1EBBA37-789E-426B-B3F7-D6B0113B8FEC}" destId="{E30E76EF-C371-4951-BD34-DD0FC9A1AE78}" srcOrd="4" destOrd="0" presId="urn:microsoft.com/office/officeart/2018/2/layout/IconVerticalSolidList"/>
    <dgm:cxn modelId="{BC134846-26A2-441C-901C-6B1B058DF436}" type="presParOf" srcId="{E30E76EF-C371-4951-BD34-DD0FC9A1AE78}" destId="{0764D1E4-112D-4972-AD9E-A7ADF77223F1}" srcOrd="0" destOrd="0" presId="urn:microsoft.com/office/officeart/2018/2/layout/IconVerticalSolidList"/>
    <dgm:cxn modelId="{55B0E5B2-655B-424A-BC00-B2295C19CAAB}" type="presParOf" srcId="{E30E76EF-C371-4951-BD34-DD0FC9A1AE78}" destId="{8BA20A7D-C383-4AE9-9670-82DA1A881242}" srcOrd="1" destOrd="0" presId="urn:microsoft.com/office/officeart/2018/2/layout/IconVerticalSolidList"/>
    <dgm:cxn modelId="{789E7D87-708F-4C1D-8AC8-1B2DAF629C53}" type="presParOf" srcId="{E30E76EF-C371-4951-BD34-DD0FC9A1AE78}" destId="{D6F54953-26CA-43F9-94BA-CC547836BF55}" srcOrd="2" destOrd="0" presId="urn:microsoft.com/office/officeart/2018/2/layout/IconVerticalSolidList"/>
    <dgm:cxn modelId="{03A08320-AC10-4778-92D3-EF872F2D5914}" type="presParOf" srcId="{E30E76EF-C371-4951-BD34-DD0FC9A1AE78}" destId="{EBEF02E8-ADD1-45A5-A536-7B53FE49DD0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A731C0-0225-407D-8B73-2EC69BCE5F18}">
      <dsp:nvSpPr>
        <dsp:cNvPr id="0" name=""/>
        <dsp:cNvSpPr/>
      </dsp:nvSpPr>
      <dsp:spPr>
        <a:xfrm>
          <a:off x="201943" y="532504"/>
          <a:ext cx="911255" cy="91125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A63DC9-8259-4C6E-A87F-CC8B971325C7}">
      <dsp:nvSpPr>
        <dsp:cNvPr id="0" name=""/>
        <dsp:cNvSpPr/>
      </dsp:nvSpPr>
      <dsp:spPr>
        <a:xfrm>
          <a:off x="393307" y="723868"/>
          <a:ext cx="528528" cy="5285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596CEE-F2D1-41C0-B42F-0D545AAEC9CF}">
      <dsp:nvSpPr>
        <dsp:cNvPr id="0" name=""/>
        <dsp:cNvSpPr/>
      </dsp:nvSpPr>
      <dsp:spPr>
        <a:xfrm>
          <a:off x="1308467" y="532504"/>
          <a:ext cx="2147959" cy="911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/>
            </a:rPr>
            <a:t>In our last lecture, we talked about two important concepts</a:t>
          </a:r>
        </a:p>
      </dsp:txBody>
      <dsp:txXfrm>
        <a:off x="1308467" y="532504"/>
        <a:ext cx="2147959" cy="911255"/>
      </dsp:txXfrm>
    </dsp:sp>
    <dsp:sp modelId="{39B16D6A-8F28-42FD-A6F2-41F7E6897373}">
      <dsp:nvSpPr>
        <dsp:cNvPr id="0" name=""/>
        <dsp:cNvSpPr/>
      </dsp:nvSpPr>
      <dsp:spPr>
        <a:xfrm>
          <a:off x="3830692" y="532504"/>
          <a:ext cx="911255" cy="91125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11819A-67C3-4B62-90AE-1F2B084087AE}">
      <dsp:nvSpPr>
        <dsp:cNvPr id="0" name=""/>
        <dsp:cNvSpPr/>
      </dsp:nvSpPr>
      <dsp:spPr>
        <a:xfrm>
          <a:off x="4022056" y="723868"/>
          <a:ext cx="528528" cy="52852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98284C-8D7C-4054-A6EC-77A065C53312}">
      <dsp:nvSpPr>
        <dsp:cNvPr id="0" name=""/>
        <dsp:cNvSpPr/>
      </dsp:nvSpPr>
      <dsp:spPr>
        <a:xfrm>
          <a:off x="4937217" y="532504"/>
          <a:ext cx="2147959" cy="911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/>
            </a:rPr>
            <a:t>Vision statement </a:t>
          </a:r>
        </a:p>
      </dsp:txBody>
      <dsp:txXfrm>
        <a:off x="4937217" y="532504"/>
        <a:ext cx="2147959" cy="911255"/>
      </dsp:txXfrm>
    </dsp:sp>
    <dsp:sp modelId="{74469620-73C5-4EA9-9885-73486FFBF686}">
      <dsp:nvSpPr>
        <dsp:cNvPr id="0" name=""/>
        <dsp:cNvSpPr/>
      </dsp:nvSpPr>
      <dsp:spPr>
        <a:xfrm>
          <a:off x="7459441" y="532504"/>
          <a:ext cx="911255" cy="91125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31C781-2106-43B1-9A39-A1E750DBE459}">
      <dsp:nvSpPr>
        <dsp:cNvPr id="0" name=""/>
        <dsp:cNvSpPr/>
      </dsp:nvSpPr>
      <dsp:spPr>
        <a:xfrm>
          <a:off x="7650805" y="723868"/>
          <a:ext cx="528528" cy="52852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E89807-247F-45B5-8B7A-400037D471EE}">
      <dsp:nvSpPr>
        <dsp:cNvPr id="0" name=""/>
        <dsp:cNvSpPr/>
      </dsp:nvSpPr>
      <dsp:spPr>
        <a:xfrm>
          <a:off x="8565966" y="532504"/>
          <a:ext cx="2147959" cy="911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/>
            </a:rPr>
            <a:t>Mission statement</a:t>
          </a:r>
        </a:p>
      </dsp:txBody>
      <dsp:txXfrm>
        <a:off x="8565966" y="532504"/>
        <a:ext cx="2147959" cy="911255"/>
      </dsp:txXfrm>
    </dsp:sp>
    <dsp:sp modelId="{D46744C3-4D2D-4EEC-8A2A-FA11A3172689}">
      <dsp:nvSpPr>
        <dsp:cNvPr id="0" name=""/>
        <dsp:cNvSpPr/>
      </dsp:nvSpPr>
      <dsp:spPr>
        <a:xfrm>
          <a:off x="201943" y="2035179"/>
          <a:ext cx="911255" cy="91125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A9339-BC93-4B4C-A9AA-E46C2DB3C3BB}">
      <dsp:nvSpPr>
        <dsp:cNvPr id="0" name=""/>
        <dsp:cNvSpPr/>
      </dsp:nvSpPr>
      <dsp:spPr>
        <a:xfrm>
          <a:off x="393307" y="2226543"/>
          <a:ext cx="528528" cy="52852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3DB232-CD7F-4DB9-8524-576A3A336E22}">
      <dsp:nvSpPr>
        <dsp:cNvPr id="0" name=""/>
        <dsp:cNvSpPr/>
      </dsp:nvSpPr>
      <dsp:spPr>
        <a:xfrm>
          <a:off x="1308467" y="2035179"/>
          <a:ext cx="2147959" cy="911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/>
            </a:rPr>
            <a:t>We looked what they constitute and samples of well drafted ones</a:t>
          </a:r>
        </a:p>
      </dsp:txBody>
      <dsp:txXfrm>
        <a:off x="1308467" y="2035179"/>
        <a:ext cx="2147959" cy="911255"/>
      </dsp:txXfrm>
    </dsp:sp>
    <dsp:sp modelId="{3DDDEB2C-B4E3-4B11-A37F-C7A4EE341D35}">
      <dsp:nvSpPr>
        <dsp:cNvPr id="0" name=""/>
        <dsp:cNvSpPr/>
      </dsp:nvSpPr>
      <dsp:spPr>
        <a:xfrm>
          <a:off x="3830692" y="2035179"/>
          <a:ext cx="911255" cy="91125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C9203A-CCE6-423F-8EFF-97206D2E478B}">
      <dsp:nvSpPr>
        <dsp:cNvPr id="0" name=""/>
        <dsp:cNvSpPr/>
      </dsp:nvSpPr>
      <dsp:spPr>
        <a:xfrm>
          <a:off x="4022056" y="2226543"/>
          <a:ext cx="528528" cy="52852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7977B5-48F9-47CE-AAF5-45C5AE9CED5A}">
      <dsp:nvSpPr>
        <dsp:cNvPr id="0" name=""/>
        <dsp:cNvSpPr/>
      </dsp:nvSpPr>
      <dsp:spPr>
        <a:xfrm>
          <a:off x="4937217" y="2035179"/>
          <a:ext cx="2147959" cy="911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/>
            </a:rPr>
            <a:t>In the current lecture we look at strategy formulation</a:t>
          </a:r>
        </a:p>
      </dsp:txBody>
      <dsp:txXfrm>
        <a:off x="4937217" y="2035179"/>
        <a:ext cx="2147959" cy="9112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D8F3B-50B0-454B-914E-7CACB9C51746}">
      <dsp:nvSpPr>
        <dsp:cNvPr id="0" name=""/>
        <dsp:cNvSpPr/>
      </dsp:nvSpPr>
      <dsp:spPr>
        <a:xfrm>
          <a:off x="0" y="545"/>
          <a:ext cx="6869619" cy="127546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F53FC2-DFF1-493D-A181-400E7DF231A6}">
      <dsp:nvSpPr>
        <dsp:cNvPr id="0" name=""/>
        <dsp:cNvSpPr/>
      </dsp:nvSpPr>
      <dsp:spPr>
        <a:xfrm>
          <a:off x="385828" y="287525"/>
          <a:ext cx="701506" cy="7015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603DD6-4CE1-4808-A48D-1112FB87F8A0}">
      <dsp:nvSpPr>
        <dsp:cNvPr id="0" name=""/>
        <dsp:cNvSpPr/>
      </dsp:nvSpPr>
      <dsp:spPr>
        <a:xfrm>
          <a:off x="1473163" y="545"/>
          <a:ext cx="5396455" cy="1275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7" tIns="134987" rIns="134987" bIns="13498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ptos Display"/>
            </a:rPr>
            <a:t>Deep thinking</a:t>
          </a:r>
          <a:r>
            <a:rPr lang="en-US" sz="2000" kern="1200" dirty="0">
              <a:latin typeface="Aptos Display"/>
            </a:rPr>
            <a:t>: Strategy formulation relies on cognitive skills such as analysis, synthesis, and evaluation.</a:t>
          </a:r>
        </a:p>
      </dsp:txBody>
      <dsp:txXfrm>
        <a:off x="1473163" y="545"/>
        <a:ext cx="5396455" cy="1275466"/>
      </dsp:txXfrm>
    </dsp:sp>
    <dsp:sp modelId="{4AE976A3-3D28-4920-9171-3E7DE946E0EE}">
      <dsp:nvSpPr>
        <dsp:cNvPr id="0" name=""/>
        <dsp:cNvSpPr/>
      </dsp:nvSpPr>
      <dsp:spPr>
        <a:xfrm>
          <a:off x="0" y="1594878"/>
          <a:ext cx="6869619" cy="127546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3EC1EA-7853-46D7-9D3C-EF9000508BA4}">
      <dsp:nvSpPr>
        <dsp:cNvPr id="0" name=""/>
        <dsp:cNvSpPr/>
      </dsp:nvSpPr>
      <dsp:spPr>
        <a:xfrm>
          <a:off x="385828" y="1881858"/>
          <a:ext cx="701506" cy="7015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35B9B0-4399-459D-B06E-1CEFFA9FBC7B}">
      <dsp:nvSpPr>
        <dsp:cNvPr id="0" name=""/>
        <dsp:cNvSpPr/>
      </dsp:nvSpPr>
      <dsp:spPr>
        <a:xfrm>
          <a:off x="1473163" y="1594878"/>
          <a:ext cx="5396455" cy="1275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7" tIns="134987" rIns="134987" bIns="13498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ptos Display"/>
            </a:rPr>
            <a:t>Big-picture thinking</a:t>
          </a:r>
          <a:r>
            <a:rPr lang="en-US" sz="2000" kern="1200" dirty="0">
              <a:latin typeface="Aptos Display"/>
            </a:rPr>
            <a:t>: Involves understanding complex situations, identifying patterns, and envisioning possible futures.</a:t>
          </a:r>
        </a:p>
      </dsp:txBody>
      <dsp:txXfrm>
        <a:off x="1473163" y="1594878"/>
        <a:ext cx="5396455" cy="1275466"/>
      </dsp:txXfrm>
    </dsp:sp>
    <dsp:sp modelId="{3C050C5F-4EC3-45E5-B961-D6934E5D91A1}">
      <dsp:nvSpPr>
        <dsp:cNvPr id="0" name=""/>
        <dsp:cNvSpPr/>
      </dsp:nvSpPr>
      <dsp:spPr>
        <a:xfrm>
          <a:off x="0" y="3189211"/>
          <a:ext cx="6869619" cy="127546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B57D63-488A-4C08-8DF8-032D02969D16}">
      <dsp:nvSpPr>
        <dsp:cNvPr id="0" name=""/>
        <dsp:cNvSpPr/>
      </dsp:nvSpPr>
      <dsp:spPr>
        <a:xfrm>
          <a:off x="385828" y="3476191"/>
          <a:ext cx="701506" cy="7015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2497A-5BF4-4D30-94AD-B59CEBCFE041}">
      <dsp:nvSpPr>
        <dsp:cNvPr id="0" name=""/>
        <dsp:cNvSpPr/>
      </dsp:nvSpPr>
      <dsp:spPr>
        <a:xfrm>
          <a:off x="1473163" y="3189211"/>
          <a:ext cx="5396455" cy="1275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7" tIns="134987" rIns="134987" bIns="13498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ptos Display"/>
            </a:rPr>
            <a:t>Data-driven decisions</a:t>
          </a:r>
          <a:r>
            <a:rPr lang="en-US" sz="2000" kern="1200" dirty="0">
              <a:latin typeface="Aptos Display"/>
            </a:rPr>
            <a:t>: Gathering and processing relevant information from both internal and external sources to guide decisions.</a:t>
          </a:r>
        </a:p>
      </dsp:txBody>
      <dsp:txXfrm>
        <a:off x="1473163" y="3189211"/>
        <a:ext cx="5396455" cy="12754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917E64-8E95-4031-A6E9-5FE1139B74B1}">
      <dsp:nvSpPr>
        <dsp:cNvPr id="0" name=""/>
        <dsp:cNvSpPr/>
      </dsp:nvSpPr>
      <dsp:spPr>
        <a:xfrm>
          <a:off x="0" y="725598"/>
          <a:ext cx="6869619" cy="133956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DA2480-2EB2-4DD5-9E9B-81FC3C91F684}">
      <dsp:nvSpPr>
        <dsp:cNvPr id="0" name=""/>
        <dsp:cNvSpPr/>
      </dsp:nvSpPr>
      <dsp:spPr>
        <a:xfrm>
          <a:off x="405218" y="1027001"/>
          <a:ext cx="736761" cy="736761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23792B-E53F-46E9-BDDA-6A72C4083074}">
      <dsp:nvSpPr>
        <dsp:cNvPr id="0" name=""/>
        <dsp:cNvSpPr/>
      </dsp:nvSpPr>
      <dsp:spPr>
        <a:xfrm>
          <a:off x="1547199" y="725598"/>
          <a:ext cx="5322419" cy="1339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771" tIns="141771" rIns="141771" bIns="141771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latin typeface="Aptos Display"/>
            </a:rPr>
            <a:t>Critical judgment</a:t>
          </a:r>
          <a:r>
            <a:rPr lang="en-US" sz="2100" kern="1200" dirty="0">
              <a:latin typeface="Aptos Display"/>
            </a:rPr>
            <a:t>: Requires making informed decisions about the organization's direction, priorities, and resource allocation.</a:t>
          </a:r>
        </a:p>
      </dsp:txBody>
      <dsp:txXfrm>
        <a:off x="1547199" y="725598"/>
        <a:ext cx="5322419" cy="1339566"/>
      </dsp:txXfrm>
    </dsp:sp>
    <dsp:sp modelId="{089850D5-9C21-47FB-A559-9B883FE0CB68}">
      <dsp:nvSpPr>
        <dsp:cNvPr id="0" name=""/>
        <dsp:cNvSpPr/>
      </dsp:nvSpPr>
      <dsp:spPr>
        <a:xfrm>
          <a:off x="0" y="2400057"/>
          <a:ext cx="6869619" cy="133956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49020C-F20E-48D1-9D2D-54C4B83C80A9}">
      <dsp:nvSpPr>
        <dsp:cNvPr id="0" name=""/>
        <dsp:cNvSpPr/>
      </dsp:nvSpPr>
      <dsp:spPr>
        <a:xfrm>
          <a:off x="405218" y="2701459"/>
          <a:ext cx="736761" cy="736761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46ECD-7247-42DE-90F4-9F743804A3E4}">
      <dsp:nvSpPr>
        <dsp:cNvPr id="0" name=""/>
        <dsp:cNvSpPr/>
      </dsp:nvSpPr>
      <dsp:spPr>
        <a:xfrm>
          <a:off x="1547199" y="2400057"/>
          <a:ext cx="5322419" cy="1339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771" tIns="141771" rIns="141771" bIns="141771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latin typeface="Aptos Display"/>
            </a:rPr>
            <a:t>Creative problem-solving</a:t>
          </a:r>
          <a:r>
            <a:rPr lang="en-US" sz="2100" kern="1200" dirty="0">
              <a:latin typeface="Aptos Display"/>
            </a:rPr>
            <a:t>: Encourages coming up with innovative solutions and alternatives to achieve the organization’s goals.</a:t>
          </a:r>
        </a:p>
      </dsp:txBody>
      <dsp:txXfrm>
        <a:off x="1547199" y="2400057"/>
        <a:ext cx="5322419" cy="13395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297263-FBA0-4DAD-A951-AC22C4FA0D9F}">
      <dsp:nvSpPr>
        <dsp:cNvPr id="0" name=""/>
        <dsp:cNvSpPr/>
      </dsp:nvSpPr>
      <dsp:spPr>
        <a:xfrm>
          <a:off x="0" y="596"/>
          <a:ext cx="6468025" cy="139606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0CEED-6016-4482-B8D4-69F41D607FD6}">
      <dsp:nvSpPr>
        <dsp:cNvPr id="0" name=""/>
        <dsp:cNvSpPr/>
      </dsp:nvSpPr>
      <dsp:spPr>
        <a:xfrm>
          <a:off x="422308" y="314710"/>
          <a:ext cx="767834" cy="7678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A8FAEE-C5E7-46AE-A5D3-A0E416217FE4}">
      <dsp:nvSpPr>
        <dsp:cNvPr id="0" name=""/>
        <dsp:cNvSpPr/>
      </dsp:nvSpPr>
      <dsp:spPr>
        <a:xfrm>
          <a:off x="1612452" y="596"/>
          <a:ext cx="4855572" cy="13960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750" tIns="147750" rIns="147750" bIns="1477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/>
            </a:rPr>
            <a:t>Goals are broader and more strategic aim of what the firm wants to achieve, as compared to vision and mission which speaks of the direction the firm is taking.</a:t>
          </a:r>
        </a:p>
      </dsp:txBody>
      <dsp:txXfrm>
        <a:off x="1612452" y="596"/>
        <a:ext cx="4855572" cy="1396062"/>
      </dsp:txXfrm>
    </dsp:sp>
    <dsp:sp modelId="{2E64F02F-0DAA-470D-AE5D-FB882601FB0C}">
      <dsp:nvSpPr>
        <dsp:cNvPr id="0" name=""/>
        <dsp:cNvSpPr/>
      </dsp:nvSpPr>
      <dsp:spPr>
        <a:xfrm>
          <a:off x="0" y="1745674"/>
          <a:ext cx="6468025" cy="13960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6F4497-25B1-4FBD-9949-13747E320555}">
      <dsp:nvSpPr>
        <dsp:cNvPr id="0" name=""/>
        <dsp:cNvSpPr/>
      </dsp:nvSpPr>
      <dsp:spPr>
        <a:xfrm>
          <a:off x="422308" y="2059788"/>
          <a:ext cx="767834" cy="7678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295623-1C6E-4BEE-B56A-35B6C7B60D9E}">
      <dsp:nvSpPr>
        <dsp:cNvPr id="0" name=""/>
        <dsp:cNvSpPr/>
      </dsp:nvSpPr>
      <dsp:spPr>
        <a:xfrm>
          <a:off x="1612452" y="1745674"/>
          <a:ext cx="4855572" cy="13960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750" tIns="147750" rIns="147750" bIns="1477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/>
            </a:rPr>
            <a:t>Goals are strategic steppingstones that connect the vision and the mission</a:t>
          </a:r>
        </a:p>
      </dsp:txBody>
      <dsp:txXfrm>
        <a:off x="1612452" y="1745674"/>
        <a:ext cx="4855572" cy="1396062"/>
      </dsp:txXfrm>
    </dsp:sp>
    <dsp:sp modelId="{6212280B-91F2-4E88-A497-63A6B37FDCA4}">
      <dsp:nvSpPr>
        <dsp:cNvPr id="0" name=""/>
        <dsp:cNvSpPr/>
      </dsp:nvSpPr>
      <dsp:spPr>
        <a:xfrm>
          <a:off x="0" y="3490752"/>
          <a:ext cx="6468025" cy="13960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42CE4A-C476-4ACF-A29E-9D097971C274}">
      <dsp:nvSpPr>
        <dsp:cNvPr id="0" name=""/>
        <dsp:cNvSpPr/>
      </dsp:nvSpPr>
      <dsp:spPr>
        <a:xfrm>
          <a:off x="422308" y="3804866"/>
          <a:ext cx="767834" cy="7678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F1B335-05DD-4ECD-835F-6FA77A22B242}">
      <dsp:nvSpPr>
        <dsp:cNvPr id="0" name=""/>
        <dsp:cNvSpPr/>
      </dsp:nvSpPr>
      <dsp:spPr>
        <a:xfrm>
          <a:off x="1612452" y="3490752"/>
          <a:ext cx="4855572" cy="13960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750" tIns="147750" rIns="147750" bIns="1477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/>
            </a:rPr>
            <a:t>Goal spells out the specific key results that the firm must achieve.</a:t>
          </a:r>
        </a:p>
      </dsp:txBody>
      <dsp:txXfrm>
        <a:off x="1612452" y="3490752"/>
        <a:ext cx="4855572" cy="13960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1BC8C9-55FE-4601-9A8B-F596BAF90684}">
      <dsp:nvSpPr>
        <dsp:cNvPr id="0" name=""/>
        <dsp:cNvSpPr/>
      </dsp:nvSpPr>
      <dsp:spPr>
        <a:xfrm>
          <a:off x="0" y="509"/>
          <a:ext cx="7044674" cy="11931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4F3324-6CBB-40B1-B0FB-0CC6633EC164}">
      <dsp:nvSpPr>
        <dsp:cNvPr id="0" name=""/>
        <dsp:cNvSpPr/>
      </dsp:nvSpPr>
      <dsp:spPr>
        <a:xfrm>
          <a:off x="360915" y="268959"/>
          <a:ext cx="656209" cy="65620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5F20F6-DE2C-4FA0-976E-6940C386EE91}">
      <dsp:nvSpPr>
        <dsp:cNvPr id="0" name=""/>
        <dsp:cNvSpPr/>
      </dsp:nvSpPr>
      <dsp:spPr>
        <a:xfrm>
          <a:off x="1378040" y="509"/>
          <a:ext cx="5666633" cy="1193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271" tIns="126271" rIns="126271" bIns="12627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ptos Display"/>
            </a:rPr>
            <a:t>Objectives on the other hand are more specific actions or targets that the firm must undertake to achieve the goals</a:t>
          </a:r>
        </a:p>
      </dsp:txBody>
      <dsp:txXfrm>
        <a:off x="1378040" y="509"/>
        <a:ext cx="5666633" cy="1193108"/>
      </dsp:txXfrm>
    </dsp:sp>
    <dsp:sp modelId="{851BEB24-A6BF-4068-A42D-1CF7216313FD}">
      <dsp:nvSpPr>
        <dsp:cNvPr id="0" name=""/>
        <dsp:cNvSpPr/>
      </dsp:nvSpPr>
      <dsp:spPr>
        <a:xfrm>
          <a:off x="0" y="1491895"/>
          <a:ext cx="7044674" cy="11931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DAEDFE-A328-4413-A8AC-AE2DF24CF038}">
      <dsp:nvSpPr>
        <dsp:cNvPr id="0" name=""/>
        <dsp:cNvSpPr/>
      </dsp:nvSpPr>
      <dsp:spPr>
        <a:xfrm>
          <a:off x="360915" y="1760344"/>
          <a:ext cx="656209" cy="65620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14D8C7-78C9-4B76-9077-30E1BBA67E7F}">
      <dsp:nvSpPr>
        <dsp:cNvPr id="0" name=""/>
        <dsp:cNvSpPr/>
      </dsp:nvSpPr>
      <dsp:spPr>
        <a:xfrm>
          <a:off x="1378040" y="1491895"/>
          <a:ext cx="5666633" cy="1193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271" tIns="126271" rIns="126271" bIns="12627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ptos Display"/>
            </a:rPr>
            <a:t>Objectives are concrete actionable steps; they break goals into day-to-day tasks or actions.</a:t>
          </a:r>
        </a:p>
      </dsp:txBody>
      <dsp:txXfrm>
        <a:off x="1378040" y="1491895"/>
        <a:ext cx="5666633" cy="1193108"/>
      </dsp:txXfrm>
    </dsp:sp>
    <dsp:sp modelId="{78B24F35-46AC-4E9A-823F-9E13B48B61E7}">
      <dsp:nvSpPr>
        <dsp:cNvPr id="0" name=""/>
        <dsp:cNvSpPr/>
      </dsp:nvSpPr>
      <dsp:spPr>
        <a:xfrm>
          <a:off x="0" y="2983280"/>
          <a:ext cx="7044674" cy="11931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A4FB66-1576-49C8-9688-24EB23C0EA9C}">
      <dsp:nvSpPr>
        <dsp:cNvPr id="0" name=""/>
        <dsp:cNvSpPr/>
      </dsp:nvSpPr>
      <dsp:spPr>
        <a:xfrm>
          <a:off x="360915" y="3251730"/>
          <a:ext cx="656209" cy="65620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4BE53-48D4-4F7C-8C1C-6D21315C2720}">
      <dsp:nvSpPr>
        <dsp:cNvPr id="0" name=""/>
        <dsp:cNvSpPr/>
      </dsp:nvSpPr>
      <dsp:spPr>
        <a:xfrm>
          <a:off x="1378040" y="2983280"/>
          <a:ext cx="5666633" cy="1193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271" tIns="126271" rIns="126271" bIns="12627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ptos Display"/>
            </a:rPr>
            <a:t>In term of hierarchy, you mover from Vision-Mission-Goal-Objectives</a:t>
          </a:r>
        </a:p>
      </dsp:txBody>
      <dsp:txXfrm>
        <a:off x="1378040" y="2983280"/>
        <a:ext cx="5666633" cy="11931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9E7C9-D1A5-4D63-8556-572963FF0B35}">
      <dsp:nvSpPr>
        <dsp:cNvPr id="0" name=""/>
        <dsp:cNvSpPr/>
      </dsp:nvSpPr>
      <dsp:spPr>
        <a:xfrm>
          <a:off x="0" y="509"/>
          <a:ext cx="7446268" cy="11931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62EB4A-E803-44CF-BE87-F4479BEC1D8B}">
      <dsp:nvSpPr>
        <dsp:cNvPr id="0" name=""/>
        <dsp:cNvSpPr/>
      </dsp:nvSpPr>
      <dsp:spPr>
        <a:xfrm>
          <a:off x="360915" y="268959"/>
          <a:ext cx="656209" cy="65620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4DA04-F03C-4D7D-A97C-054758D4B1E3}">
      <dsp:nvSpPr>
        <dsp:cNvPr id="0" name=""/>
        <dsp:cNvSpPr/>
      </dsp:nvSpPr>
      <dsp:spPr>
        <a:xfrm>
          <a:off x="1378040" y="509"/>
          <a:ext cx="6068227" cy="1193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271" tIns="126271" rIns="126271" bIns="12627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ptos Display"/>
            </a:rPr>
            <a:t>In our last lecture we mentioned the need to set SMART goals/objectives. In this section we will talk more about this. </a:t>
          </a:r>
        </a:p>
      </dsp:txBody>
      <dsp:txXfrm>
        <a:off x="1378040" y="509"/>
        <a:ext cx="6068227" cy="1193108"/>
      </dsp:txXfrm>
    </dsp:sp>
    <dsp:sp modelId="{A2E65775-420B-498C-BF02-8EA3529EC25D}">
      <dsp:nvSpPr>
        <dsp:cNvPr id="0" name=""/>
        <dsp:cNvSpPr/>
      </dsp:nvSpPr>
      <dsp:spPr>
        <a:xfrm>
          <a:off x="0" y="1491895"/>
          <a:ext cx="7446268" cy="11931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846717-C920-4429-B16B-2F2E7A5F2476}">
      <dsp:nvSpPr>
        <dsp:cNvPr id="0" name=""/>
        <dsp:cNvSpPr/>
      </dsp:nvSpPr>
      <dsp:spPr>
        <a:xfrm>
          <a:off x="360915" y="1760344"/>
          <a:ext cx="656209" cy="65620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786C34-27CD-40AF-9E12-36C4B1CD2345}">
      <dsp:nvSpPr>
        <dsp:cNvPr id="0" name=""/>
        <dsp:cNvSpPr/>
      </dsp:nvSpPr>
      <dsp:spPr>
        <a:xfrm>
          <a:off x="1378040" y="1491895"/>
          <a:ext cx="6068227" cy="1193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271" tIns="126271" rIns="126271" bIns="12627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ptos Display"/>
            </a:rPr>
            <a:t>SMART goals framework helps in effective strategy formulation. </a:t>
          </a:r>
        </a:p>
      </dsp:txBody>
      <dsp:txXfrm>
        <a:off x="1378040" y="1491895"/>
        <a:ext cx="6068227" cy="1193108"/>
      </dsp:txXfrm>
    </dsp:sp>
    <dsp:sp modelId="{0764D1E4-112D-4972-AD9E-A7ADF77223F1}">
      <dsp:nvSpPr>
        <dsp:cNvPr id="0" name=""/>
        <dsp:cNvSpPr/>
      </dsp:nvSpPr>
      <dsp:spPr>
        <a:xfrm>
          <a:off x="0" y="2983280"/>
          <a:ext cx="7446268" cy="11931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A20A7D-C383-4AE9-9670-82DA1A881242}">
      <dsp:nvSpPr>
        <dsp:cNvPr id="0" name=""/>
        <dsp:cNvSpPr/>
      </dsp:nvSpPr>
      <dsp:spPr>
        <a:xfrm>
          <a:off x="360915" y="3251730"/>
          <a:ext cx="656209" cy="656209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EF02E8-ADD1-45A5-A536-7B53FE49DD07}">
      <dsp:nvSpPr>
        <dsp:cNvPr id="0" name=""/>
        <dsp:cNvSpPr/>
      </dsp:nvSpPr>
      <dsp:spPr>
        <a:xfrm>
          <a:off x="1378040" y="2983280"/>
          <a:ext cx="6068227" cy="1193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271" tIns="126271" rIns="126271" bIns="12627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ptos Display"/>
            </a:rPr>
            <a:t>This is an acronym, where S- Specific, M- Measurable, A-Achievable, R- Realistic, T-Timebound</a:t>
          </a:r>
        </a:p>
      </dsp:txBody>
      <dsp:txXfrm>
        <a:off x="1378040" y="2983280"/>
        <a:ext cx="6068227" cy="11931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6:25:43.89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6:27:45.27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6:34:44.66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6:49:31.02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6:49:31.02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01:41.37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01:41.37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04:25.77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04:25.77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11:59.19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16:11.91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17:50.99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27:19.16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29:16.77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3T07:39:14.11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0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314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387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052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29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75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01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10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169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860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582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2" r:id="rId6"/>
    <p:sldLayoutId id="2147483798" r:id="rId7"/>
    <p:sldLayoutId id="2147483799" r:id="rId8"/>
    <p:sldLayoutId id="2147483800" r:id="rId9"/>
    <p:sldLayoutId id="2147483801" r:id="rId10"/>
    <p:sldLayoutId id="214748380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svg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svg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svg"/><Relationship Id="rId4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Glass chess pieces on board">
            <a:extLst>
              <a:ext uri="{FF2B5EF4-FFF2-40B4-BE49-F238E27FC236}">
                <a16:creationId xmlns:a16="http://schemas.microsoft.com/office/drawing/2014/main" id="{7CDE0410-BE62-E3ED-37B9-AB2CE62727A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4141" r="-1" b="10839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0834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0800"/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0210" y="3425540"/>
            <a:ext cx="7846541" cy="153619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400" b="1" dirty="0"/>
              <a:t>Lecture Six: Strategy Formulation</a:t>
            </a:r>
          </a:p>
          <a:p>
            <a:pPr algn="ctr"/>
            <a:r>
              <a:rPr lang="en-US" sz="4400" b="1" dirty="0"/>
              <a:t>Lecturer: Stephen </a:t>
            </a:r>
            <a:r>
              <a:rPr lang="en-US" sz="4400" b="1" err="1"/>
              <a:t>Githii</a:t>
            </a:r>
            <a:endParaRPr lang="en-US" sz="4400" b="1"/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47B6BBF-09F2-4A29-AE4E-3771E2924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281544-7901-E573-5617-FC60BAE87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34029"/>
            <a:ext cx="10921640" cy="1314698"/>
          </a:xfrm>
        </p:spPr>
        <p:txBody>
          <a:bodyPr anchor="ctr">
            <a:normAutofit/>
          </a:bodyPr>
          <a:lstStyle/>
          <a:p>
            <a:pPr algn="ctr"/>
            <a:r>
              <a:rPr lang="en-US" sz="7200"/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48305" y="2241737"/>
            <a:ext cx="10900219" cy="18288"/>
          </a:xfrm>
          <a:custGeom>
            <a:avLst/>
            <a:gdLst>
              <a:gd name="connsiteX0" fmla="*/ 0 w 10900219"/>
              <a:gd name="connsiteY0" fmla="*/ 0 h 18288"/>
              <a:gd name="connsiteX1" fmla="*/ 463259 w 10900219"/>
              <a:gd name="connsiteY1" fmla="*/ 0 h 18288"/>
              <a:gd name="connsiteX2" fmla="*/ 1144523 w 10900219"/>
              <a:gd name="connsiteY2" fmla="*/ 0 h 18288"/>
              <a:gd name="connsiteX3" fmla="*/ 1934789 w 10900219"/>
              <a:gd name="connsiteY3" fmla="*/ 0 h 18288"/>
              <a:gd name="connsiteX4" fmla="*/ 2289046 w 10900219"/>
              <a:gd name="connsiteY4" fmla="*/ 0 h 18288"/>
              <a:gd name="connsiteX5" fmla="*/ 2643303 w 10900219"/>
              <a:gd name="connsiteY5" fmla="*/ 0 h 18288"/>
              <a:gd name="connsiteX6" fmla="*/ 3542571 w 10900219"/>
              <a:gd name="connsiteY6" fmla="*/ 0 h 18288"/>
              <a:gd name="connsiteX7" fmla="*/ 4223835 w 10900219"/>
              <a:gd name="connsiteY7" fmla="*/ 0 h 18288"/>
              <a:gd name="connsiteX8" fmla="*/ 4578092 w 10900219"/>
              <a:gd name="connsiteY8" fmla="*/ 0 h 18288"/>
              <a:gd name="connsiteX9" fmla="*/ 5259356 w 10900219"/>
              <a:gd name="connsiteY9" fmla="*/ 0 h 18288"/>
              <a:gd name="connsiteX10" fmla="*/ 6158624 w 10900219"/>
              <a:gd name="connsiteY10" fmla="*/ 0 h 18288"/>
              <a:gd name="connsiteX11" fmla="*/ 6730885 w 10900219"/>
              <a:gd name="connsiteY11" fmla="*/ 0 h 18288"/>
              <a:gd name="connsiteX12" fmla="*/ 7303147 w 10900219"/>
              <a:gd name="connsiteY12" fmla="*/ 0 h 18288"/>
              <a:gd name="connsiteX13" fmla="*/ 7984410 w 10900219"/>
              <a:gd name="connsiteY13" fmla="*/ 0 h 18288"/>
              <a:gd name="connsiteX14" fmla="*/ 8774676 w 10900219"/>
              <a:gd name="connsiteY14" fmla="*/ 0 h 18288"/>
              <a:gd name="connsiteX15" fmla="*/ 9564942 w 10900219"/>
              <a:gd name="connsiteY15" fmla="*/ 0 h 18288"/>
              <a:gd name="connsiteX16" fmla="*/ 10900219 w 10900219"/>
              <a:gd name="connsiteY16" fmla="*/ 0 h 18288"/>
              <a:gd name="connsiteX17" fmla="*/ 10900219 w 10900219"/>
              <a:gd name="connsiteY17" fmla="*/ 18288 h 18288"/>
              <a:gd name="connsiteX18" fmla="*/ 10436960 w 10900219"/>
              <a:gd name="connsiteY18" fmla="*/ 18288 h 18288"/>
              <a:gd name="connsiteX19" fmla="*/ 9537692 w 10900219"/>
              <a:gd name="connsiteY19" fmla="*/ 18288 h 18288"/>
              <a:gd name="connsiteX20" fmla="*/ 8856428 w 10900219"/>
              <a:gd name="connsiteY20" fmla="*/ 18288 h 18288"/>
              <a:gd name="connsiteX21" fmla="*/ 8502171 w 10900219"/>
              <a:gd name="connsiteY21" fmla="*/ 18288 h 18288"/>
              <a:gd name="connsiteX22" fmla="*/ 7820907 w 10900219"/>
              <a:gd name="connsiteY22" fmla="*/ 18288 h 18288"/>
              <a:gd name="connsiteX23" fmla="*/ 7248646 w 10900219"/>
              <a:gd name="connsiteY23" fmla="*/ 18288 h 18288"/>
              <a:gd name="connsiteX24" fmla="*/ 6676384 w 10900219"/>
              <a:gd name="connsiteY24" fmla="*/ 18288 h 18288"/>
              <a:gd name="connsiteX25" fmla="*/ 6104123 w 10900219"/>
              <a:gd name="connsiteY25" fmla="*/ 18288 h 18288"/>
              <a:gd name="connsiteX26" fmla="*/ 5531861 w 10900219"/>
              <a:gd name="connsiteY26" fmla="*/ 18288 h 18288"/>
              <a:gd name="connsiteX27" fmla="*/ 4741595 w 10900219"/>
              <a:gd name="connsiteY27" fmla="*/ 18288 h 18288"/>
              <a:gd name="connsiteX28" fmla="*/ 4060332 w 10900219"/>
              <a:gd name="connsiteY28" fmla="*/ 18288 h 18288"/>
              <a:gd name="connsiteX29" fmla="*/ 3706074 w 10900219"/>
              <a:gd name="connsiteY29" fmla="*/ 18288 h 18288"/>
              <a:gd name="connsiteX30" fmla="*/ 3133813 w 10900219"/>
              <a:gd name="connsiteY30" fmla="*/ 18288 h 18288"/>
              <a:gd name="connsiteX31" fmla="*/ 2343547 w 10900219"/>
              <a:gd name="connsiteY31" fmla="*/ 18288 h 18288"/>
              <a:gd name="connsiteX32" fmla="*/ 1880288 w 10900219"/>
              <a:gd name="connsiteY32" fmla="*/ 18288 h 18288"/>
              <a:gd name="connsiteX33" fmla="*/ 981020 w 10900219"/>
              <a:gd name="connsiteY33" fmla="*/ 18288 h 18288"/>
              <a:gd name="connsiteX34" fmla="*/ 0 w 10900219"/>
              <a:gd name="connsiteY34" fmla="*/ 18288 h 18288"/>
              <a:gd name="connsiteX35" fmla="*/ 0 w 10900219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900219" h="18288" fill="none" extrusionOk="0">
                <a:moveTo>
                  <a:pt x="0" y="0"/>
                </a:moveTo>
                <a:cubicBezTo>
                  <a:pt x="118469" y="-6619"/>
                  <a:pt x="329397" y="-5525"/>
                  <a:pt x="463259" y="0"/>
                </a:cubicBezTo>
                <a:cubicBezTo>
                  <a:pt x="597121" y="5525"/>
                  <a:pt x="866598" y="4881"/>
                  <a:pt x="1144523" y="0"/>
                </a:cubicBezTo>
                <a:cubicBezTo>
                  <a:pt x="1422448" y="-4881"/>
                  <a:pt x="1761178" y="17159"/>
                  <a:pt x="1934789" y="0"/>
                </a:cubicBezTo>
                <a:cubicBezTo>
                  <a:pt x="2108400" y="-17159"/>
                  <a:pt x="2119134" y="-4032"/>
                  <a:pt x="2289046" y="0"/>
                </a:cubicBezTo>
                <a:cubicBezTo>
                  <a:pt x="2458958" y="4032"/>
                  <a:pt x="2472610" y="15385"/>
                  <a:pt x="2643303" y="0"/>
                </a:cubicBezTo>
                <a:cubicBezTo>
                  <a:pt x="2813996" y="-15385"/>
                  <a:pt x="3334189" y="-21234"/>
                  <a:pt x="3542571" y="0"/>
                </a:cubicBezTo>
                <a:cubicBezTo>
                  <a:pt x="3750953" y="21234"/>
                  <a:pt x="3991639" y="13212"/>
                  <a:pt x="4223835" y="0"/>
                </a:cubicBezTo>
                <a:cubicBezTo>
                  <a:pt x="4456031" y="-13212"/>
                  <a:pt x="4466914" y="13318"/>
                  <a:pt x="4578092" y="0"/>
                </a:cubicBezTo>
                <a:cubicBezTo>
                  <a:pt x="4689270" y="-13318"/>
                  <a:pt x="5120635" y="31363"/>
                  <a:pt x="5259356" y="0"/>
                </a:cubicBezTo>
                <a:cubicBezTo>
                  <a:pt x="5398077" y="-31363"/>
                  <a:pt x="5954119" y="-7091"/>
                  <a:pt x="6158624" y="0"/>
                </a:cubicBezTo>
                <a:cubicBezTo>
                  <a:pt x="6363129" y="7091"/>
                  <a:pt x="6535071" y="-8480"/>
                  <a:pt x="6730885" y="0"/>
                </a:cubicBezTo>
                <a:cubicBezTo>
                  <a:pt x="6926699" y="8480"/>
                  <a:pt x="7091018" y="19194"/>
                  <a:pt x="7303147" y="0"/>
                </a:cubicBezTo>
                <a:cubicBezTo>
                  <a:pt x="7515276" y="-19194"/>
                  <a:pt x="7840361" y="30755"/>
                  <a:pt x="7984410" y="0"/>
                </a:cubicBezTo>
                <a:cubicBezTo>
                  <a:pt x="8128459" y="-30755"/>
                  <a:pt x="8498590" y="39460"/>
                  <a:pt x="8774676" y="0"/>
                </a:cubicBezTo>
                <a:cubicBezTo>
                  <a:pt x="9050762" y="-39460"/>
                  <a:pt x="9204381" y="36508"/>
                  <a:pt x="9564942" y="0"/>
                </a:cubicBezTo>
                <a:cubicBezTo>
                  <a:pt x="9925503" y="-36508"/>
                  <a:pt x="10235542" y="59225"/>
                  <a:pt x="10900219" y="0"/>
                </a:cubicBezTo>
                <a:cubicBezTo>
                  <a:pt x="10900865" y="4451"/>
                  <a:pt x="10900709" y="9226"/>
                  <a:pt x="10900219" y="18288"/>
                </a:cubicBezTo>
                <a:cubicBezTo>
                  <a:pt x="10675942" y="21751"/>
                  <a:pt x="10609372" y="26977"/>
                  <a:pt x="10436960" y="18288"/>
                </a:cubicBezTo>
                <a:cubicBezTo>
                  <a:pt x="10264548" y="9599"/>
                  <a:pt x="9961150" y="-11074"/>
                  <a:pt x="9537692" y="18288"/>
                </a:cubicBezTo>
                <a:cubicBezTo>
                  <a:pt x="9114234" y="47650"/>
                  <a:pt x="9087386" y="35169"/>
                  <a:pt x="8856428" y="18288"/>
                </a:cubicBezTo>
                <a:cubicBezTo>
                  <a:pt x="8625470" y="1407"/>
                  <a:pt x="8634361" y="13786"/>
                  <a:pt x="8502171" y="18288"/>
                </a:cubicBezTo>
                <a:cubicBezTo>
                  <a:pt x="8369981" y="22790"/>
                  <a:pt x="8132296" y="22561"/>
                  <a:pt x="7820907" y="18288"/>
                </a:cubicBezTo>
                <a:cubicBezTo>
                  <a:pt x="7509518" y="14015"/>
                  <a:pt x="7432447" y="29431"/>
                  <a:pt x="7248646" y="18288"/>
                </a:cubicBezTo>
                <a:cubicBezTo>
                  <a:pt x="7064845" y="7145"/>
                  <a:pt x="6954380" y="2746"/>
                  <a:pt x="6676384" y="18288"/>
                </a:cubicBezTo>
                <a:cubicBezTo>
                  <a:pt x="6398388" y="33830"/>
                  <a:pt x="6292480" y="-4579"/>
                  <a:pt x="6104123" y="18288"/>
                </a:cubicBezTo>
                <a:cubicBezTo>
                  <a:pt x="5915766" y="41155"/>
                  <a:pt x="5703359" y="-8437"/>
                  <a:pt x="5531861" y="18288"/>
                </a:cubicBezTo>
                <a:cubicBezTo>
                  <a:pt x="5360363" y="45013"/>
                  <a:pt x="5056784" y="-12121"/>
                  <a:pt x="4741595" y="18288"/>
                </a:cubicBezTo>
                <a:cubicBezTo>
                  <a:pt x="4426406" y="48697"/>
                  <a:pt x="4364529" y="-10910"/>
                  <a:pt x="4060332" y="18288"/>
                </a:cubicBezTo>
                <a:cubicBezTo>
                  <a:pt x="3756135" y="47486"/>
                  <a:pt x="3816049" y="13364"/>
                  <a:pt x="3706074" y="18288"/>
                </a:cubicBezTo>
                <a:cubicBezTo>
                  <a:pt x="3596099" y="23212"/>
                  <a:pt x="3382238" y="37686"/>
                  <a:pt x="3133813" y="18288"/>
                </a:cubicBezTo>
                <a:cubicBezTo>
                  <a:pt x="2885388" y="-1110"/>
                  <a:pt x="2523125" y="15465"/>
                  <a:pt x="2343547" y="18288"/>
                </a:cubicBezTo>
                <a:cubicBezTo>
                  <a:pt x="2163969" y="21111"/>
                  <a:pt x="1985160" y="33196"/>
                  <a:pt x="1880288" y="18288"/>
                </a:cubicBezTo>
                <a:cubicBezTo>
                  <a:pt x="1775416" y="3380"/>
                  <a:pt x="1261751" y="-9914"/>
                  <a:pt x="981020" y="18288"/>
                </a:cubicBezTo>
                <a:cubicBezTo>
                  <a:pt x="700289" y="46490"/>
                  <a:pt x="314212" y="-15659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900219" h="18288" stroke="0" extrusionOk="0">
                <a:moveTo>
                  <a:pt x="0" y="0"/>
                </a:moveTo>
                <a:cubicBezTo>
                  <a:pt x="269624" y="3698"/>
                  <a:pt x="383061" y="-5818"/>
                  <a:pt x="572261" y="0"/>
                </a:cubicBezTo>
                <a:cubicBezTo>
                  <a:pt x="761461" y="5818"/>
                  <a:pt x="826360" y="-1890"/>
                  <a:pt x="926519" y="0"/>
                </a:cubicBezTo>
                <a:cubicBezTo>
                  <a:pt x="1026678" y="1890"/>
                  <a:pt x="1621671" y="-1096"/>
                  <a:pt x="1825787" y="0"/>
                </a:cubicBezTo>
                <a:cubicBezTo>
                  <a:pt x="2029903" y="1096"/>
                  <a:pt x="2212612" y="17145"/>
                  <a:pt x="2398048" y="0"/>
                </a:cubicBezTo>
                <a:cubicBezTo>
                  <a:pt x="2583484" y="-17145"/>
                  <a:pt x="2739759" y="-14168"/>
                  <a:pt x="2970310" y="0"/>
                </a:cubicBezTo>
                <a:cubicBezTo>
                  <a:pt x="3200861" y="14168"/>
                  <a:pt x="3502691" y="33180"/>
                  <a:pt x="3869578" y="0"/>
                </a:cubicBezTo>
                <a:cubicBezTo>
                  <a:pt x="4236465" y="-33180"/>
                  <a:pt x="4122134" y="-10470"/>
                  <a:pt x="4332837" y="0"/>
                </a:cubicBezTo>
                <a:cubicBezTo>
                  <a:pt x="4543540" y="10470"/>
                  <a:pt x="4834652" y="3572"/>
                  <a:pt x="5232105" y="0"/>
                </a:cubicBezTo>
                <a:cubicBezTo>
                  <a:pt x="5629558" y="-3572"/>
                  <a:pt x="5773178" y="-6604"/>
                  <a:pt x="6131373" y="0"/>
                </a:cubicBezTo>
                <a:cubicBezTo>
                  <a:pt x="6489568" y="6604"/>
                  <a:pt x="6621532" y="18870"/>
                  <a:pt x="6812637" y="0"/>
                </a:cubicBezTo>
                <a:cubicBezTo>
                  <a:pt x="7003742" y="-18870"/>
                  <a:pt x="7311146" y="18959"/>
                  <a:pt x="7711905" y="0"/>
                </a:cubicBezTo>
                <a:cubicBezTo>
                  <a:pt x="8112664" y="-18959"/>
                  <a:pt x="8080793" y="-24744"/>
                  <a:pt x="8284166" y="0"/>
                </a:cubicBezTo>
                <a:cubicBezTo>
                  <a:pt x="8487539" y="24744"/>
                  <a:pt x="8615041" y="-1627"/>
                  <a:pt x="8856428" y="0"/>
                </a:cubicBezTo>
                <a:cubicBezTo>
                  <a:pt x="9097815" y="1627"/>
                  <a:pt x="9475052" y="26322"/>
                  <a:pt x="9646694" y="0"/>
                </a:cubicBezTo>
                <a:cubicBezTo>
                  <a:pt x="9818336" y="-26322"/>
                  <a:pt x="9938906" y="-121"/>
                  <a:pt x="10218955" y="0"/>
                </a:cubicBezTo>
                <a:cubicBezTo>
                  <a:pt x="10499004" y="121"/>
                  <a:pt x="10697467" y="15326"/>
                  <a:pt x="10900219" y="0"/>
                </a:cubicBezTo>
                <a:cubicBezTo>
                  <a:pt x="10899812" y="8690"/>
                  <a:pt x="10900065" y="14141"/>
                  <a:pt x="10900219" y="18288"/>
                </a:cubicBezTo>
                <a:cubicBezTo>
                  <a:pt x="10543007" y="31201"/>
                  <a:pt x="10472057" y="15684"/>
                  <a:pt x="10109953" y="18288"/>
                </a:cubicBezTo>
                <a:cubicBezTo>
                  <a:pt x="9747849" y="20892"/>
                  <a:pt x="9872856" y="33007"/>
                  <a:pt x="9755696" y="18288"/>
                </a:cubicBezTo>
                <a:cubicBezTo>
                  <a:pt x="9638536" y="3569"/>
                  <a:pt x="9442681" y="6596"/>
                  <a:pt x="9292437" y="18288"/>
                </a:cubicBezTo>
                <a:cubicBezTo>
                  <a:pt x="9142193" y="29980"/>
                  <a:pt x="8817861" y="-11343"/>
                  <a:pt x="8393169" y="18288"/>
                </a:cubicBezTo>
                <a:cubicBezTo>
                  <a:pt x="7968477" y="47919"/>
                  <a:pt x="7919655" y="23228"/>
                  <a:pt x="7711905" y="18288"/>
                </a:cubicBezTo>
                <a:cubicBezTo>
                  <a:pt x="7504155" y="13348"/>
                  <a:pt x="7365667" y="6452"/>
                  <a:pt x="7248646" y="18288"/>
                </a:cubicBezTo>
                <a:cubicBezTo>
                  <a:pt x="7131625" y="30124"/>
                  <a:pt x="6776155" y="2871"/>
                  <a:pt x="6567382" y="18288"/>
                </a:cubicBezTo>
                <a:cubicBezTo>
                  <a:pt x="6358609" y="33705"/>
                  <a:pt x="6372933" y="1091"/>
                  <a:pt x="6213125" y="18288"/>
                </a:cubicBezTo>
                <a:cubicBezTo>
                  <a:pt x="6053317" y="35485"/>
                  <a:pt x="5980913" y="1290"/>
                  <a:pt x="5858868" y="18288"/>
                </a:cubicBezTo>
                <a:cubicBezTo>
                  <a:pt x="5736823" y="35286"/>
                  <a:pt x="5481395" y="5492"/>
                  <a:pt x="5177604" y="18288"/>
                </a:cubicBezTo>
                <a:cubicBezTo>
                  <a:pt x="4873813" y="31084"/>
                  <a:pt x="4854222" y="37160"/>
                  <a:pt x="4714345" y="18288"/>
                </a:cubicBezTo>
                <a:cubicBezTo>
                  <a:pt x="4574468" y="-584"/>
                  <a:pt x="4298550" y="22981"/>
                  <a:pt x="3924079" y="18288"/>
                </a:cubicBezTo>
                <a:cubicBezTo>
                  <a:pt x="3549608" y="13595"/>
                  <a:pt x="3645461" y="-921"/>
                  <a:pt x="3460820" y="18288"/>
                </a:cubicBezTo>
                <a:cubicBezTo>
                  <a:pt x="3276179" y="37497"/>
                  <a:pt x="3004470" y="-15027"/>
                  <a:pt x="2670554" y="18288"/>
                </a:cubicBezTo>
                <a:cubicBezTo>
                  <a:pt x="2336638" y="51603"/>
                  <a:pt x="2425773" y="17517"/>
                  <a:pt x="2316297" y="18288"/>
                </a:cubicBezTo>
                <a:cubicBezTo>
                  <a:pt x="2206821" y="19059"/>
                  <a:pt x="1757890" y="42158"/>
                  <a:pt x="1526031" y="18288"/>
                </a:cubicBezTo>
                <a:cubicBezTo>
                  <a:pt x="1294172" y="-5582"/>
                  <a:pt x="1213137" y="12281"/>
                  <a:pt x="1062771" y="18288"/>
                </a:cubicBezTo>
                <a:cubicBezTo>
                  <a:pt x="912405" y="24295"/>
                  <a:pt x="829444" y="7304"/>
                  <a:pt x="708514" y="18288"/>
                </a:cubicBezTo>
                <a:cubicBezTo>
                  <a:pt x="587584" y="29272"/>
                  <a:pt x="227877" y="37311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C32BE7-5951-8B07-1BFF-3AD1F96ED4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4539743"/>
              </p:ext>
            </p:extLst>
          </p:nvPr>
        </p:nvGraphicFramePr>
        <p:xfrm>
          <a:off x="632647" y="2805098"/>
          <a:ext cx="10915869" cy="3478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3340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62C8FF-404D-F036-FE5B-13B65018E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600"/>
              <a:t>Learning outcomes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78A94-B102-74F4-B3BA-DE4977CC0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763565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Understand the definition of strategy formulation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Pick the importance of strategy formulation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Understand why alignment between vision, mission and strategy is important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Be able to establish goals and objectives.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Bullseye">
            <a:extLst>
              <a:ext uri="{FF2B5EF4-FFF2-40B4-BE49-F238E27FC236}">
                <a16:creationId xmlns:a16="http://schemas.microsoft.com/office/drawing/2014/main" id="{8B17EB76-8448-2AE0-CAEF-1F6AF31155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52946" y="660771"/>
            <a:ext cx="3005070" cy="304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260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9D9504-69CD-6DA4-3FED-E76AA2BAF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200"/>
              <a:t>Opening Case-Coffee shop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29DD4-86DD-8B28-3DD8-F322ABE798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424067"/>
            <a:ext cx="7599157" cy="378470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600" dirty="0">
                <a:latin typeface="Aptos"/>
              </a:rPr>
              <a:t>A small café in Berlin struggles to compete with Starbucks. The owner, Maria, conducts a SWOT analysis: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"/>
              </a:rPr>
              <a:t>Strengths:</a:t>
            </a:r>
            <a:r>
              <a:rPr lang="en-US" sz="2600" dirty="0">
                <a:latin typeface="Aptos"/>
              </a:rPr>
              <a:t> Cozy ambiance, loyal local customers.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"/>
              </a:rPr>
              <a:t>Weaknesses</a:t>
            </a:r>
            <a:r>
              <a:rPr lang="en-US" sz="2600" dirty="0">
                <a:latin typeface="Aptos"/>
              </a:rPr>
              <a:t>: Limited budget, no global branding.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"/>
              </a:rPr>
              <a:t>Opportunities</a:t>
            </a:r>
            <a:r>
              <a:rPr lang="en-US" sz="2600" dirty="0">
                <a:latin typeface="Aptos"/>
              </a:rPr>
              <a:t>: Rising demand for organic, locally sourced coffee.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"/>
              </a:rPr>
              <a:t>Threats:</a:t>
            </a:r>
            <a:r>
              <a:rPr lang="en-US" sz="2600" dirty="0">
                <a:latin typeface="Aptos"/>
              </a:rPr>
              <a:t> Price wars with big chains.</a:t>
            </a:r>
          </a:p>
          <a:p>
            <a:pPr>
              <a:lnSpc>
                <a:spcPct val="100000"/>
              </a:lnSpc>
            </a:pPr>
            <a:endParaRPr lang="en-US" sz="2600" dirty="0">
              <a:latin typeface="Apto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Tea">
            <a:extLst>
              <a:ext uri="{FF2B5EF4-FFF2-40B4-BE49-F238E27FC236}">
                <a16:creationId xmlns:a16="http://schemas.microsoft.com/office/drawing/2014/main" id="{61871380-1AAF-009B-D1A6-0E9E2A719A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14200" y="660771"/>
            <a:ext cx="3043816" cy="308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6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E921BFFB-D3FA-4EE2-9E87-F2E4CEDA9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7F80AEB-67E2-48CB-B8AF-AD0F7787AC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A97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623DED-D2BA-DF4F-DF43-454265DE6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7200"/>
              <a:t>Strategy Formulation:</a:t>
            </a:r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3471172-0B24-E643-4782-4B37F03989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7285873" cy="360743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>
                <a:latin typeface="Aptos"/>
              </a:rPr>
              <a:t>Maria pivots to a niche strategy:</a:t>
            </a:r>
          </a:p>
          <a:p>
            <a:r>
              <a:rPr lang="en-US" b="1" dirty="0">
                <a:solidFill>
                  <a:srgbClr val="FF0000"/>
                </a:solidFill>
                <a:latin typeface="Aptos"/>
              </a:rPr>
              <a:t>Mission</a:t>
            </a:r>
            <a:r>
              <a:rPr lang="en-US" dirty="0">
                <a:latin typeface="Aptos"/>
              </a:rPr>
              <a:t>: "Authentic local coffee experiences with organic ingredients."</a:t>
            </a:r>
          </a:p>
          <a:p>
            <a:r>
              <a:rPr lang="en-US" b="1" dirty="0">
                <a:solidFill>
                  <a:srgbClr val="FF0000"/>
                </a:solidFill>
                <a:latin typeface="Aptos"/>
              </a:rPr>
              <a:t>Action</a:t>
            </a:r>
            <a:r>
              <a:rPr lang="en-US" dirty="0">
                <a:latin typeface="Aptos"/>
              </a:rPr>
              <a:t>: Partners with local farmers, adds storytelling sessions about coffee origins, and markets via Instagram.</a:t>
            </a:r>
          </a:p>
          <a:p>
            <a:r>
              <a:rPr lang="en-US" b="1" dirty="0">
                <a:solidFill>
                  <a:srgbClr val="FF0000"/>
                </a:solidFill>
                <a:latin typeface="Aptos"/>
              </a:rPr>
              <a:t>Result</a:t>
            </a:r>
            <a:r>
              <a:rPr lang="en-US" dirty="0">
                <a:latin typeface="Aptos"/>
              </a:rPr>
              <a:t>: Becomes a tourist hotspot, differentiating from Starbucks.</a:t>
            </a:r>
          </a:p>
          <a:p>
            <a:pPr marL="0" indent="0">
              <a:buNone/>
            </a:pPr>
            <a:endParaRPr lang="en-US" dirty="0">
              <a:latin typeface="Aptos"/>
            </a:endParaRPr>
          </a:p>
        </p:txBody>
      </p:sp>
      <p:pic>
        <p:nvPicPr>
          <p:cNvPr id="17" name="Picture 16" descr="Person holding coffee">
            <a:extLst>
              <a:ext uri="{FF2B5EF4-FFF2-40B4-BE49-F238E27FC236}">
                <a16:creationId xmlns:a16="http://schemas.microsoft.com/office/drawing/2014/main" id="{7AA5AF08-F131-F405-1F58-A692185630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063" r="32697"/>
          <a:stretch/>
        </p:blipFill>
        <p:spPr>
          <a:xfrm>
            <a:off x="8552740" y="10"/>
            <a:ext cx="3639260" cy="4481584"/>
          </a:xfrm>
          <a:custGeom>
            <a:avLst/>
            <a:gdLst/>
            <a:ahLst/>
            <a:cxnLst/>
            <a:rect l="l" t="t" r="r" b="b"/>
            <a:pathLst>
              <a:path w="4052548" h="6858000">
                <a:moveTo>
                  <a:pt x="25721" y="0"/>
                </a:moveTo>
                <a:lnTo>
                  <a:pt x="4052548" y="0"/>
                </a:lnTo>
                <a:lnTo>
                  <a:pt x="4052548" y="6858000"/>
                </a:lnTo>
                <a:lnTo>
                  <a:pt x="28716" y="6858000"/>
                </a:lnTo>
                <a:lnTo>
                  <a:pt x="28782" y="6856911"/>
                </a:lnTo>
                <a:cubicBezTo>
                  <a:pt x="31911" y="6736505"/>
                  <a:pt x="35027" y="6616061"/>
                  <a:pt x="38157" y="6495580"/>
                </a:cubicBezTo>
                <a:cubicBezTo>
                  <a:pt x="38284" y="6490503"/>
                  <a:pt x="39171" y="6485553"/>
                  <a:pt x="39171" y="6480476"/>
                </a:cubicBezTo>
                <a:cubicBezTo>
                  <a:pt x="48166" y="6366632"/>
                  <a:pt x="53107" y="6252788"/>
                  <a:pt x="18899" y="6141609"/>
                </a:cubicBezTo>
                <a:cubicBezTo>
                  <a:pt x="15871" y="6131163"/>
                  <a:pt x="14262" y="6120363"/>
                  <a:pt x="14084" y="6109499"/>
                </a:cubicBezTo>
                <a:cubicBezTo>
                  <a:pt x="12413" y="6012573"/>
                  <a:pt x="16644" y="5915646"/>
                  <a:pt x="26754" y="5819240"/>
                </a:cubicBezTo>
                <a:cubicBezTo>
                  <a:pt x="31949" y="5760097"/>
                  <a:pt x="26754" y="5700065"/>
                  <a:pt x="43478" y="5641557"/>
                </a:cubicBezTo>
                <a:cubicBezTo>
                  <a:pt x="50864" y="5612480"/>
                  <a:pt x="55109" y="5582693"/>
                  <a:pt x="56147" y="5552715"/>
                </a:cubicBezTo>
                <a:cubicBezTo>
                  <a:pt x="59948" y="5480119"/>
                  <a:pt x="38537" y="5411838"/>
                  <a:pt x="18139" y="5343303"/>
                </a:cubicBezTo>
                <a:cubicBezTo>
                  <a:pt x="7370" y="5307004"/>
                  <a:pt x="-5426" y="5269945"/>
                  <a:pt x="2429" y="5231870"/>
                </a:cubicBezTo>
                <a:cubicBezTo>
                  <a:pt x="16707" y="5173310"/>
                  <a:pt x="24854" y="5113418"/>
                  <a:pt x="26754" y="5053171"/>
                </a:cubicBezTo>
                <a:cubicBezTo>
                  <a:pt x="26754" y="5010527"/>
                  <a:pt x="16365" y="4968771"/>
                  <a:pt x="20039" y="4926254"/>
                </a:cubicBezTo>
                <a:cubicBezTo>
                  <a:pt x="28211" y="4843771"/>
                  <a:pt x="30238" y="4760793"/>
                  <a:pt x="26121" y="4678005"/>
                </a:cubicBezTo>
                <a:cubicBezTo>
                  <a:pt x="26095" y="4644905"/>
                  <a:pt x="29846" y="4611907"/>
                  <a:pt x="37270" y="4579644"/>
                </a:cubicBezTo>
                <a:cubicBezTo>
                  <a:pt x="46506" y="4522710"/>
                  <a:pt x="48419" y="4464836"/>
                  <a:pt x="42971" y="4407419"/>
                </a:cubicBezTo>
                <a:cubicBezTo>
                  <a:pt x="37016" y="4340914"/>
                  <a:pt x="19279" y="4275425"/>
                  <a:pt x="14845" y="4208921"/>
                </a:cubicBezTo>
                <a:cubicBezTo>
                  <a:pt x="7876" y="4098757"/>
                  <a:pt x="17759" y="3988593"/>
                  <a:pt x="27514" y="3878937"/>
                </a:cubicBezTo>
                <a:cubicBezTo>
                  <a:pt x="35116" y="3808600"/>
                  <a:pt x="37143" y="3737768"/>
                  <a:pt x="33596" y="3667113"/>
                </a:cubicBezTo>
                <a:cubicBezTo>
                  <a:pt x="29161" y="3611016"/>
                  <a:pt x="22193" y="3554919"/>
                  <a:pt x="20926" y="3498822"/>
                </a:cubicBezTo>
                <a:cubicBezTo>
                  <a:pt x="18646" y="3398557"/>
                  <a:pt x="19532" y="3298293"/>
                  <a:pt x="25360" y="3198029"/>
                </a:cubicBezTo>
                <a:cubicBezTo>
                  <a:pt x="28274" y="3147770"/>
                  <a:pt x="32962" y="3098019"/>
                  <a:pt x="34989" y="3047379"/>
                </a:cubicBezTo>
                <a:cubicBezTo>
                  <a:pt x="37016" y="2996739"/>
                  <a:pt x="41071" y="2945592"/>
                  <a:pt x="29542" y="2895967"/>
                </a:cubicBezTo>
                <a:cubicBezTo>
                  <a:pt x="10030" y="2811568"/>
                  <a:pt x="24347" y="2727549"/>
                  <a:pt x="28528" y="2643403"/>
                </a:cubicBezTo>
                <a:cubicBezTo>
                  <a:pt x="31062" y="2591113"/>
                  <a:pt x="46266" y="2537554"/>
                  <a:pt x="32836" y="2486788"/>
                </a:cubicBezTo>
                <a:cubicBezTo>
                  <a:pt x="11677" y="2407211"/>
                  <a:pt x="25487" y="2329284"/>
                  <a:pt x="32836" y="2250976"/>
                </a:cubicBezTo>
                <a:cubicBezTo>
                  <a:pt x="41311" y="2176870"/>
                  <a:pt x="39816" y="2101951"/>
                  <a:pt x="28401" y="2028238"/>
                </a:cubicBezTo>
                <a:cubicBezTo>
                  <a:pt x="14084" y="1955108"/>
                  <a:pt x="14084" y="1879897"/>
                  <a:pt x="28401" y="1806768"/>
                </a:cubicBezTo>
                <a:cubicBezTo>
                  <a:pt x="40260" y="1746406"/>
                  <a:pt x="41628" y="1684458"/>
                  <a:pt x="32455" y="1623627"/>
                </a:cubicBezTo>
                <a:cubicBezTo>
                  <a:pt x="26247" y="1580095"/>
                  <a:pt x="15098" y="1536816"/>
                  <a:pt x="13578" y="1493284"/>
                </a:cubicBezTo>
                <a:cubicBezTo>
                  <a:pt x="10436" y="1402246"/>
                  <a:pt x="12298" y="1311107"/>
                  <a:pt x="19153" y="1220286"/>
                </a:cubicBezTo>
                <a:cubicBezTo>
                  <a:pt x="27134" y="1116849"/>
                  <a:pt x="42464" y="1013792"/>
                  <a:pt x="31822" y="909594"/>
                </a:cubicBezTo>
                <a:cubicBezTo>
                  <a:pt x="28148" y="873803"/>
                  <a:pt x="20673" y="838139"/>
                  <a:pt x="19913" y="802222"/>
                </a:cubicBezTo>
                <a:cubicBezTo>
                  <a:pt x="18266" y="734956"/>
                  <a:pt x="17505" y="668579"/>
                  <a:pt x="21306" y="599155"/>
                </a:cubicBezTo>
                <a:cubicBezTo>
                  <a:pt x="25107" y="529732"/>
                  <a:pt x="39550" y="459293"/>
                  <a:pt x="29795" y="391139"/>
                </a:cubicBezTo>
                <a:cubicBezTo>
                  <a:pt x="20039" y="322984"/>
                  <a:pt x="26374" y="255972"/>
                  <a:pt x="32709" y="189087"/>
                </a:cubicBezTo>
                <a:cubicBezTo>
                  <a:pt x="38790" y="125502"/>
                  <a:pt x="40944" y="63313"/>
                  <a:pt x="26121" y="743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5EA2A3-303E-7AD9-AB69-4153D38816FB}"/>
              </a:ext>
            </a:extLst>
          </p:cNvPr>
          <p:cNvSpPr txBox="1"/>
          <p:nvPr/>
        </p:nvSpPr>
        <p:spPr>
          <a:xfrm>
            <a:off x="8997778" y="394180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32848587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068744-9203-DC4B-FFC9-771DCF21E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600"/>
              <a:t>Reflection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598B8-C58A-952D-65CF-980B2D4A4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744482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ptos Display"/>
              </a:rPr>
              <a:t>Strategy formulation start from environmental scanning</a:t>
            </a:r>
          </a:p>
          <a:p>
            <a:r>
              <a:rPr lang="en-US" dirty="0">
                <a:latin typeface="Aptos Display"/>
              </a:rPr>
              <a:t>Analysis of the environment provides the firm with information that is crucial for the next step they need to take-opportunities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CRM Customer Insights App">
            <a:extLst>
              <a:ext uri="{FF2B5EF4-FFF2-40B4-BE49-F238E27FC236}">
                <a16:creationId xmlns:a16="http://schemas.microsoft.com/office/drawing/2014/main" id="{AC55928D-3CC3-FCA7-ECCD-4100D51BA6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23793" y="53754"/>
            <a:ext cx="3289206" cy="332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9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654D57-B513-A0A9-FAFC-9803A0F87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6600"/>
              <a:t>Definition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3452D"/>
          </a:solidFill>
          <a:ln w="38100" cap="rnd">
            <a:solidFill>
              <a:srgbClr val="F3452D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59393-31A6-6C31-BF66-4BC2471A6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759" y="2842008"/>
            <a:ext cx="6592770" cy="367077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Strategy formulation is the process of developing or coming up with a strategy that a firm will use to achieve its long-term goal or desired destination. 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Essentially, it is about planning how a firm will go about achieving its mission and vision statements, while being alive to the threats and opportunities the environment presents.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p:pic>
        <p:nvPicPr>
          <p:cNvPr id="5" name="Picture 4" descr="White arrows going to the red target">
            <a:extLst>
              <a:ext uri="{FF2B5EF4-FFF2-40B4-BE49-F238E27FC236}">
                <a16:creationId xmlns:a16="http://schemas.microsoft.com/office/drawing/2014/main" id="{B8FED2FD-C972-D5D4-DA86-6DFF44BB5F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48" r="-1" b="-1"/>
          <a:stretch/>
        </p:blipFill>
        <p:spPr>
          <a:xfrm>
            <a:off x="7907668" y="10"/>
            <a:ext cx="4282809" cy="3966022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9B4BF9-5E3A-19F7-50D7-C46469299E0A}"/>
              </a:ext>
            </a:extLst>
          </p:cNvPr>
          <p:cNvSpPr txBox="1"/>
          <p:nvPr/>
        </p:nvSpPr>
        <p:spPr>
          <a:xfrm>
            <a:off x="8678562" y="3426941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3343103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890B27-0CEB-1656-9C30-C5EC7B262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419540" cy="5431536"/>
          </a:xfrm>
        </p:spPr>
        <p:txBody>
          <a:bodyPr>
            <a:normAutofit/>
          </a:bodyPr>
          <a:lstStyle/>
          <a:p>
            <a:r>
              <a:rPr lang="en-US" sz="6000"/>
              <a:t>What strategy formulation is NOT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39411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41275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66837-5A44-4024-4D26-9CDD49CC1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8595" y="552091"/>
            <a:ext cx="6052158" cy="423041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600" dirty="0">
                <a:latin typeface="Aptos Display"/>
              </a:rPr>
              <a:t>Reacting to problem, strategy formulation is proactive not merely reactive to changes in the environment, and that is why environmental scanning need to happen to guide the formulation phase</a:t>
            </a:r>
          </a:p>
          <a:p>
            <a:pPr>
              <a:lnSpc>
                <a:spcPct val="100000"/>
              </a:lnSpc>
            </a:pPr>
            <a:r>
              <a:rPr lang="en-US" sz="2600" dirty="0">
                <a:latin typeface="Aptos Display"/>
              </a:rPr>
              <a:t>It is planning phase not execution phase, execution comes later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1878381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1DFD12-3D9A-8B36-CC65-92A284FB2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A7BB64B-CB92-2E84-DF4B-BDE5A10E3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7A6476-7F2B-66EF-3D81-8C4549B54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419540" cy="5431536"/>
          </a:xfrm>
        </p:spPr>
        <p:txBody>
          <a:bodyPr>
            <a:normAutofit/>
          </a:bodyPr>
          <a:lstStyle/>
          <a:p>
            <a:r>
              <a:rPr lang="en-US" sz="6000"/>
              <a:t>What strategy formulation is NOT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4772E65C-35CD-1A97-DAEB-B39EA0EC6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39411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41275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255CC-6347-3790-C4D4-309028BFDC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8595" y="552091"/>
            <a:ext cx="6052158" cy="44112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600">
                <a:latin typeface="Aptos Display"/>
              </a:rPr>
              <a:t>Not top-down decision, though top leadership is important in the process, effective strategy formulation requires that everyone in the organization be involved (something that most firms fail to do)</a:t>
            </a:r>
            <a:endParaRPr lang="en-US"/>
          </a:p>
          <a:p>
            <a:pPr marL="0" indent="0">
              <a:lnSpc>
                <a:spcPct val="100000"/>
              </a:lnSpc>
              <a:buNone/>
            </a:pPr>
            <a:endParaRPr lang="en-US" sz="260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4190732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6B8283-84C6-5432-C9E9-955BF0173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6057358" cy="139049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>
                <a:solidFill>
                  <a:srgbClr val="FF0000"/>
                </a:solidFill>
              </a:rPr>
              <a:t>Characteristics of strategy formulation phase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DF7054"/>
          </a:solidFill>
          <a:ln w="38100" cap="rnd">
            <a:solidFill>
              <a:srgbClr val="DF7054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E97C7-9FF2-DB11-90BC-87D3790A9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5211534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ptos Display"/>
              </a:rPr>
              <a:t>Formulation and implementation are continuous process</a:t>
            </a:r>
          </a:p>
          <a:p>
            <a:r>
              <a:rPr lang="en-US" dirty="0">
                <a:latin typeface="Aptos Display"/>
              </a:rPr>
              <a:t>But there are differences that characterize each phase</a:t>
            </a:r>
          </a:p>
          <a:p>
            <a:r>
              <a:rPr lang="en-US" dirty="0">
                <a:latin typeface="Aptos Display"/>
              </a:rPr>
              <a:t>Here we look at formulation phase</a:t>
            </a:r>
          </a:p>
        </p:txBody>
      </p:sp>
      <p:pic>
        <p:nvPicPr>
          <p:cNvPr id="5" name="Picture 4" descr="Vaccine storage and manufacturing">
            <a:extLst>
              <a:ext uri="{FF2B5EF4-FFF2-40B4-BE49-F238E27FC236}">
                <a16:creationId xmlns:a16="http://schemas.microsoft.com/office/drawing/2014/main" id="{121BE16F-5AEB-BD36-EF15-B8C951D0D7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13" r="12333" b="-3"/>
          <a:stretch/>
        </p:blipFill>
        <p:spPr>
          <a:xfrm>
            <a:off x="7515640" y="10"/>
            <a:ext cx="4674837" cy="4583714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5F4BDD-4B0E-DCB9-ABB7-11E9BB267AF7}"/>
              </a:ext>
            </a:extLst>
          </p:cNvPr>
          <p:cNvSpPr txBox="1"/>
          <p:nvPr/>
        </p:nvSpPr>
        <p:spPr>
          <a:xfrm>
            <a:off x="8709454" y="4158049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3619376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957A88-2AF1-7792-793D-D9B35E65B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7200"/>
              <a:t>1. Positioning the Force Before Action: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072" y="1817073"/>
            <a:ext cx="11018520" cy="18288"/>
          </a:xfrm>
          <a:custGeom>
            <a:avLst/>
            <a:gdLst>
              <a:gd name="connsiteX0" fmla="*/ 0 w 11018520"/>
              <a:gd name="connsiteY0" fmla="*/ 0 h 18288"/>
              <a:gd name="connsiteX1" fmla="*/ 468287 w 11018520"/>
              <a:gd name="connsiteY1" fmla="*/ 0 h 18288"/>
              <a:gd name="connsiteX2" fmla="*/ 1156945 w 11018520"/>
              <a:gd name="connsiteY2" fmla="*/ 0 h 18288"/>
              <a:gd name="connsiteX3" fmla="*/ 1955787 w 11018520"/>
              <a:gd name="connsiteY3" fmla="*/ 0 h 18288"/>
              <a:gd name="connsiteX4" fmla="*/ 2313889 w 11018520"/>
              <a:gd name="connsiteY4" fmla="*/ 0 h 18288"/>
              <a:gd name="connsiteX5" fmla="*/ 2671991 w 11018520"/>
              <a:gd name="connsiteY5" fmla="*/ 0 h 18288"/>
              <a:gd name="connsiteX6" fmla="*/ 3581019 w 11018520"/>
              <a:gd name="connsiteY6" fmla="*/ 0 h 18288"/>
              <a:gd name="connsiteX7" fmla="*/ 4269677 w 11018520"/>
              <a:gd name="connsiteY7" fmla="*/ 0 h 18288"/>
              <a:gd name="connsiteX8" fmla="*/ 4627778 w 11018520"/>
              <a:gd name="connsiteY8" fmla="*/ 0 h 18288"/>
              <a:gd name="connsiteX9" fmla="*/ 5316436 w 11018520"/>
              <a:gd name="connsiteY9" fmla="*/ 0 h 18288"/>
              <a:gd name="connsiteX10" fmla="*/ 6225464 w 11018520"/>
              <a:gd name="connsiteY10" fmla="*/ 0 h 18288"/>
              <a:gd name="connsiteX11" fmla="*/ 6803936 w 11018520"/>
              <a:gd name="connsiteY11" fmla="*/ 0 h 18288"/>
              <a:gd name="connsiteX12" fmla="*/ 7382408 w 11018520"/>
              <a:gd name="connsiteY12" fmla="*/ 0 h 18288"/>
              <a:gd name="connsiteX13" fmla="*/ 8071066 w 11018520"/>
              <a:gd name="connsiteY13" fmla="*/ 0 h 18288"/>
              <a:gd name="connsiteX14" fmla="*/ 8869909 w 11018520"/>
              <a:gd name="connsiteY14" fmla="*/ 0 h 18288"/>
              <a:gd name="connsiteX15" fmla="*/ 9668751 w 11018520"/>
              <a:gd name="connsiteY15" fmla="*/ 0 h 18288"/>
              <a:gd name="connsiteX16" fmla="*/ 11018520 w 11018520"/>
              <a:gd name="connsiteY16" fmla="*/ 0 h 18288"/>
              <a:gd name="connsiteX17" fmla="*/ 11018520 w 11018520"/>
              <a:gd name="connsiteY17" fmla="*/ 18288 h 18288"/>
              <a:gd name="connsiteX18" fmla="*/ 10550233 w 11018520"/>
              <a:gd name="connsiteY18" fmla="*/ 18288 h 18288"/>
              <a:gd name="connsiteX19" fmla="*/ 9641205 w 11018520"/>
              <a:gd name="connsiteY19" fmla="*/ 18288 h 18288"/>
              <a:gd name="connsiteX20" fmla="*/ 8952548 w 11018520"/>
              <a:gd name="connsiteY20" fmla="*/ 18288 h 18288"/>
              <a:gd name="connsiteX21" fmla="*/ 8594446 w 11018520"/>
              <a:gd name="connsiteY21" fmla="*/ 18288 h 18288"/>
              <a:gd name="connsiteX22" fmla="*/ 7905788 w 11018520"/>
              <a:gd name="connsiteY22" fmla="*/ 18288 h 18288"/>
              <a:gd name="connsiteX23" fmla="*/ 7327316 w 11018520"/>
              <a:gd name="connsiteY23" fmla="*/ 18288 h 18288"/>
              <a:gd name="connsiteX24" fmla="*/ 6748844 w 11018520"/>
              <a:gd name="connsiteY24" fmla="*/ 18288 h 18288"/>
              <a:gd name="connsiteX25" fmla="*/ 6170371 w 11018520"/>
              <a:gd name="connsiteY25" fmla="*/ 18288 h 18288"/>
              <a:gd name="connsiteX26" fmla="*/ 5591899 w 11018520"/>
              <a:gd name="connsiteY26" fmla="*/ 18288 h 18288"/>
              <a:gd name="connsiteX27" fmla="*/ 4793056 w 11018520"/>
              <a:gd name="connsiteY27" fmla="*/ 18288 h 18288"/>
              <a:gd name="connsiteX28" fmla="*/ 4104399 w 11018520"/>
              <a:gd name="connsiteY28" fmla="*/ 18288 h 18288"/>
              <a:gd name="connsiteX29" fmla="*/ 3746297 w 11018520"/>
              <a:gd name="connsiteY29" fmla="*/ 18288 h 18288"/>
              <a:gd name="connsiteX30" fmla="*/ 3167825 w 11018520"/>
              <a:gd name="connsiteY30" fmla="*/ 18288 h 18288"/>
              <a:gd name="connsiteX31" fmla="*/ 2368982 w 11018520"/>
              <a:gd name="connsiteY31" fmla="*/ 18288 h 18288"/>
              <a:gd name="connsiteX32" fmla="*/ 1900695 w 11018520"/>
              <a:gd name="connsiteY32" fmla="*/ 18288 h 18288"/>
              <a:gd name="connsiteX33" fmla="*/ 991667 w 11018520"/>
              <a:gd name="connsiteY33" fmla="*/ 18288 h 18288"/>
              <a:gd name="connsiteX34" fmla="*/ 0 w 11018520"/>
              <a:gd name="connsiteY34" fmla="*/ 18288 h 18288"/>
              <a:gd name="connsiteX35" fmla="*/ 0 w 11018520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1018520" h="18288" fill="none" extrusionOk="0">
                <a:moveTo>
                  <a:pt x="0" y="0"/>
                </a:moveTo>
                <a:cubicBezTo>
                  <a:pt x="176840" y="19448"/>
                  <a:pt x="369510" y="1686"/>
                  <a:pt x="468287" y="0"/>
                </a:cubicBezTo>
                <a:cubicBezTo>
                  <a:pt x="567064" y="-1686"/>
                  <a:pt x="844925" y="28710"/>
                  <a:pt x="1156945" y="0"/>
                </a:cubicBezTo>
                <a:cubicBezTo>
                  <a:pt x="1468965" y="-28710"/>
                  <a:pt x="1755775" y="35306"/>
                  <a:pt x="1955787" y="0"/>
                </a:cubicBezTo>
                <a:cubicBezTo>
                  <a:pt x="2155799" y="-35306"/>
                  <a:pt x="2224532" y="-16632"/>
                  <a:pt x="2313889" y="0"/>
                </a:cubicBezTo>
                <a:cubicBezTo>
                  <a:pt x="2403246" y="16632"/>
                  <a:pt x="2494050" y="6083"/>
                  <a:pt x="2671991" y="0"/>
                </a:cubicBezTo>
                <a:cubicBezTo>
                  <a:pt x="2849932" y="-6083"/>
                  <a:pt x="3354152" y="34614"/>
                  <a:pt x="3581019" y="0"/>
                </a:cubicBezTo>
                <a:cubicBezTo>
                  <a:pt x="3807886" y="-34614"/>
                  <a:pt x="4022451" y="14254"/>
                  <a:pt x="4269677" y="0"/>
                </a:cubicBezTo>
                <a:cubicBezTo>
                  <a:pt x="4516903" y="-14254"/>
                  <a:pt x="4514495" y="-13291"/>
                  <a:pt x="4627778" y="0"/>
                </a:cubicBezTo>
                <a:cubicBezTo>
                  <a:pt x="4741061" y="13291"/>
                  <a:pt x="5120758" y="-22660"/>
                  <a:pt x="5316436" y="0"/>
                </a:cubicBezTo>
                <a:cubicBezTo>
                  <a:pt x="5512114" y="22660"/>
                  <a:pt x="5812155" y="-9513"/>
                  <a:pt x="6225464" y="0"/>
                </a:cubicBezTo>
                <a:cubicBezTo>
                  <a:pt x="6638773" y="9513"/>
                  <a:pt x="6545417" y="2479"/>
                  <a:pt x="6803936" y="0"/>
                </a:cubicBezTo>
                <a:cubicBezTo>
                  <a:pt x="7062455" y="-2479"/>
                  <a:pt x="7245098" y="-20209"/>
                  <a:pt x="7382408" y="0"/>
                </a:cubicBezTo>
                <a:cubicBezTo>
                  <a:pt x="7519718" y="20209"/>
                  <a:pt x="7801947" y="19736"/>
                  <a:pt x="8071066" y="0"/>
                </a:cubicBezTo>
                <a:cubicBezTo>
                  <a:pt x="8340185" y="-19736"/>
                  <a:pt x="8495312" y="-6666"/>
                  <a:pt x="8869909" y="0"/>
                </a:cubicBezTo>
                <a:cubicBezTo>
                  <a:pt x="9244506" y="6666"/>
                  <a:pt x="9501461" y="-13745"/>
                  <a:pt x="9668751" y="0"/>
                </a:cubicBezTo>
                <a:cubicBezTo>
                  <a:pt x="9836041" y="13745"/>
                  <a:pt x="10607605" y="14143"/>
                  <a:pt x="11018520" y="0"/>
                </a:cubicBezTo>
                <a:cubicBezTo>
                  <a:pt x="11019166" y="4451"/>
                  <a:pt x="11019010" y="9226"/>
                  <a:pt x="11018520" y="18288"/>
                </a:cubicBezTo>
                <a:cubicBezTo>
                  <a:pt x="10834966" y="15274"/>
                  <a:pt x="10754561" y="35250"/>
                  <a:pt x="10550233" y="18288"/>
                </a:cubicBezTo>
                <a:cubicBezTo>
                  <a:pt x="10345905" y="1326"/>
                  <a:pt x="9906342" y="45884"/>
                  <a:pt x="9641205" y="18288"/>
                </a:cubicBezTo>
                <a:cubicBezTo>
                  <a:pt x="9376068" y="-9308"/>
                  <a:pt x="9177188" y="43988"/>
                  <a:pt x="8952548" y="18288"/>
                </a:cubicBezTo>
                <a:cubicBezTo>
                  <a:pt x="8727908" y="-7412"/>
                  <a:pt x="8707007" y="3271"/>
                  <a:pt x="8594446" y="18288"/>
                </a:cubicBezTo>
                <a:cubicBezTo>
                  <a:pt x="8481885" y="33305"/>
                  <a:pt x="8175004" y="35109"/>
                  <a:pt x="7905788" y="18288"/>
                </a:cubicBezTo>
                <a:cubicBezTo>
                  <a:pt x="7636572" y="1467"/>
                  <a:pt x="7535638" y="7399"/>
                  <a:pt x="7327316" y="18288"/>
                </a:cubicBezTo>
                <a:cubicBezTo>
                  <a:pt x="7118994" y="29177"/>
                  <a:pt x="6978247" y="47205"/>
                  <a:pt x="6748844" y="18288"/>
                </a:cubicBezTo>
                <a:cubicBezTo>
                  <a:pt x="6519441" y="-10629"/>
                  <a:pt x="6459241" y="43308"/>
                  <a:pt x="6170371" y="18288"/>
                </a:cubicBezTo>
                <a:cubicBezTo>
                  <a:pt x="5881501" y="-6732"/>
                  <a:pt x="5736201" y="35971"/>
                  <a:pt x="5591899" y="18288"/>
                </a:cubicBezTo>
                <a:cubicBezTo>
                  <a:pt x="5447597" y="605"/>
                  <a:pt x="4990303" y="20409"/>
                  <a:pt x="4793056" y="18288"/>
                </a:cubicBezTo>
                <a:cubicBezTo>
                  <a:pt x="4595809" y="16167"/>
                  <a:pt x="4271723" y="2909"/>
                  <a:pt x="4104399" y="18288"/>
                </a:cubicBezTo>
                <a:cubicBezTo>
                  <a:pt x="3937075" y="33667"/>
                  <a:pt x="3923235" y="10730"/>
                  <a:pt x="3746297" y="18288"/>
                </a:cubicBezTo>
                <a:cubicBezTo>
                  <a:pt x="3569359" y="25846"/>
                  <a:pt x="3351081" y="24702"/>
                  <a:pt x="3167825" y="18288"/>
                </a:cubicBezTo>
                <a:cubicBezTo>
                  <a:pt x="2984569" y="11874"/>
                  <a:pt x="2708033" y="13293"/>
                  <a:pt x="2368982" y="18288"/>
                </a:cubicBezTo>
                <a:cubicBezTo>
                  <a:pt x="2029931" y="23283"/>
                  <a:pt x="2009060" y="37671"/>
                  <a:pt x="1900695" y="18288"/>
                </a:cubicBezTo>
                <a:cubicBezTo>
                  <a:pt x="1792330" y="-1095"/>
                  <a:pt x="1183178" y="9337"/>
                  <a:pt x="991667" y="18288"/>
                </a:cubicBezTo>
                <a:cubicBezTo>
                  <a:pt x="800156" y="27239"/>
                  <a:pt x="375690" y="34110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1018520" h="18288" stroke="0" extrusionOk="0">
                <a:moveTo>
                  <a:pt x="0" y="0"/>
                </a:moveTo>
                <a:cubicBezTo>
                  <a:pt x="266588" y="-23405"/>
                  <a:pt x="350503" y="-27031"/>
                  <a:pt x="578472" y="0"/>
                </a:cubicBezTo>
                <a:cubicBezTo>
                  <a:pt x="806441" y="27031"/>
                  <a:pt x="803976" y="13604"/>
                  <a:pt x="936574" y="0"/>
                </a:cubicBezTo>
                <a:cubicBezTo>
                  <a:pt x="1069172" y="-13604"/>
                  <a:pt x="1661335" y="-31902"/>
                  <a:pt x="1845602" y="0"/>
                </a:cubicBezTo>
                <a:cubicBezTo>
                  <a:pt x="2029869" y="31902"/>
                  <a:pt x="2273452" y="17005"/>
                  <a:pt x="2424074" y="0"/>
                </a:cubicBezTo>
                <a:cubicBezTo>
                  <a:pt x="2574696" y="-17005"/>
                  <a:pt x="2790864" y="-28133"/>
                  <a:pt x="3002547" y="0"/>
                </a:cubicBezTo>
                <a:cubicBezTo>
                  <a:pt x="3214230" y="28133"/>
                  <a:pt x="3605033" y="-14934"/>
                  <a:pt x="3911575" y="0"/>
                </a:cubicBezTo>
                <a:cubicBezTo>
                  <a:pt x="4218117" y="14934"/>
                  <a:pt x="4198004" y="3604"/>
                  <a:pt x="4379862" y="0"/>
                </a:cubicBezTo>
                <a:cubicBezTo>
                  <a:pt x="4561720" y="-3604"/>
                  <a:pt x="4941151" y="-37368"/>
                  <a:pt x="5288890" y="0"/>
                </a:cubicBezTo>
                <a:cubicBezTo>
                  <a:pt x="5636629" y="37368"/>
                  <a:pt x="6011513" y="-33898"/>
                  <a:pt x="6197918" y="0"/>
                </a:cubicBezTo>
                <a:cubicBezTo>
                  <a:pt x="6384323" y="33898"/>
                  <a:pt x="6555799" y="11241"/>
                  <a:pt x="6886575" y="0"/>
                </a:cubicBezTo>
                <a:cubicBezTo>
                  <a:pt x="7217351" y="-11241"/>
                  <a:pt x="7604472" y="-44614"/>
                  <a:pt x="7795603" y="0"/>
                </a:cubicBezTo>
                <a:cubicBezTo>
                  <a:pt x="7986734" y="44614"/>
                  <a:pt x="8098870" y="-11086"/>
                  <a:pt x="8374075" y="0"/>
                </a:cubicBezTo>
                <a:cubicBezTo>
                  <a:pt x="8649280" y="11086"/>
                  <a:pt x="8701749" y="-25020"/>
                  <a:pt x="8952548" y="0"/>
                </a:cubicBezTo>
                <a:cubicBezTo>
                  <a:pt x="9203347" y="25020"/>
                  <a:pt x="9519297" y="4274"/>
                  <a:pt x="9751390" y="0"/>
                </a:cubicBezTo>
                <a:cubicBezTo>
                  <a:pt x="9983483" y="-4274"/>
                  <a:pt x="10169881" y="16480"/>
                  <a:pt x="10329863" y="0"/>
                </a:cubicBezTo>
                <a:cubicBezTo>
                  <a:pt x="10489845" y="-16480"/>
                  <a:pt x="10750941" y="-9727"/>
                  <a:pt x="11018520" y="0"/>
                </a:cubicBezTo>
                <a:cubicBezTo>
                  <a:pt x="11018113" y="8690"/>
                  <a:pt x="11018366" y="14141"/>
                  <a:pt x="11018520" y="18288"/>
                </a:cubicBezTo>
                <a:cubicBezTo>
                  <a:pt x="10841176" y="-3597"/>
                  <a:pt x="10399304" y="41504"/>
                  <a:pt x="10219677" y="18288"/>
                </a:cubicBezTo>
                <a:cubicBezTo>
                  <a:pt x="10040050" y="-4928"/>
                  <a:pt x="10030762" y="16144"/>
                  <a:pt x="9861575" y="18288"/>
                </a:cubicBezTo>
                <a:cubicBezTo>
                  <a:pt x="9692388" y="20432"/>
                  <a:pt x="9529439" y="40380"/>
                  <a:pt x="9393288" y="18288"/>
                </a:cubicBezTo>
                <a:cubicBezTo>
                  <a:pt x="9257137" y="-3804"/>
                  <a:pt x="8825003" y="25592"/>
                  <a:pt x="8484260" y="18288"/>
                </a:cubicBezTo>
                <a:cubicBezTo>
                  <a:pt x="8143517" y="10984"/>
                  <a:pt x="8082894" y="45968"/>
                  <a:pt x="7795603" y="18288"/>
                </a:cubicBezTo>
                <a:cubicBezTo>
                  <a:pt x="7508312" y="-9392"/>
                  <a:pt x="7466074" y="19486"/>
                  <a:pt x="7327316" y="18288"/>
                </a:cubicBezTo>
                <a:cubicBezTo>
                  <a:pt x="7188558" y="17090"/>
                  <a:pt x="6869645" y="4657"/>
                  <a:pt x="6638658" y="18288"/>
                </a:cubicBezTo>
                <a:cubicBezTo>
                  <a:pt x="6407671" y="31919"/>
                  <a:pt x="6359238" y="35967"/>
                  <a:pt x="6280556" y="18288"/>
                </a:cubicBezTo>
                <a:cubicBezTo>
                  <a:pt x="6201874" y="609"/>
                  <a:pt x="6041216" y="22404"/>
                  <a:pt x="5922455" y="18288"/>
                </a:cubicBezTo>
                <a:cubicBezTo>
                  <a:pt x="5803694" y="14172"/>
                  <a:pt x="5555521" y="48848"/>
                  <a:pt x="5233797" y="18288"/>
                </a:cubicBezTo>
                <a:cubicBezTo>
                  <a:pt x="4912073" y="-12272"/>
                  <a:pt x="4986440" y="-2740"/>
                  <a:pt x="4765510" y="18288"/>
                </a:cubicBezTo>
                <a:cubicBezTo>
                  <a:pt x="4544580" y="39316"/>
                  <a:pt x="4177715" y="18248"/>
                  <a:pt x="3966667" y="18288"/>
                </a:cubicBezTo>
                <a:cubicBezTo>
                  <a:pt x="3755619" y="18328"/>
                  <a:pt x="3664519" y="22387"/>
                  <a:pt x="3498380" y="18288"/>
                </a:cubicBezTo>
                <a:cubicBezTo>
                  <a:pt x="3332241" y="14189"/>
                  <a:pt x="3065858" y="-7524"/>
                  <a:pt x="2699537" y="18288"/>
                </a:cubicBezTo>
                <a:cubicBezTo>
                  <a:pt x="2333216" y="44100"/>
                  <a:pt x="2505666" y="4650"/>
                  <a:pt x="2341436" y="18288"/>
                </a:cubicBezTo>
                <a:cubicBezTo>
                  <a:pt x="2177206" y="31926"/>
                  <a:pt x="1790164" y="19880"/>
                  <a:pt x="1542593" y="18288"/>
                </a:cubicBezTo>
                <a:cubicBezTo>
                  <a:pt x="1295022" y="16696"/>
                  <a:pt x="1218012" y="39325"/>
                  <a:pt x="1074306" y="18288"/>
                </a:cubicBezTo>
                <a:cubicBezTo>
                  <a:pt x="930600" y="-2749"/>
                  <a:pt x="797266" y="24589"/>
                  <a:pt x="716204" y="18288"/>
                </a:cubicBezTo>
                <a:cubicBezTo>
                  <a:pt x="635142" y="11987"/>
                  <a:pt x="344503" y="4139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10BE4-2553-F462-5CAC-3228F80B6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b="1" dirty="0">
                <a:latin typeface="Aptos Display"/>
              </a:rPr>
              <a:t>Pre-action planning</a:t>
            </a:r>
            <a:r>
              <a:rPr lang="en-US" sz="2400" dirty="0">
                <a:latin typeface="Aptos Display"/>
              </a:rPr>
              <a:t>: Strategy formulation sets the stage by planning the path forward before taking any significant steps.</a:t>
            </a:r>
          </a:p>
          <a:p>
            <a:r>
              <a:rPr lang="en-US" sz="2400" b="1" dirty="0">
                <a:latin typeface="Aptos Display"/>
              </a:rPr>
              <a:t>Strategic advantage</a:t>
            </a:r>
            <a:r>
              <a:rPr lang="en-US" sz="2400" dirty="0">
                <a:latin typeface="Aptos Display"/>
              </a:rPr>
              <a:t>: Like a military general positioning troop, it involves analyzing where to place the organization to succeed.</a:t>
            </a:r>
          </a:p>
          <a:p>
            <a:r>
              <a:rPr lang="en-US" sz="2400" b="1" dirty="0">
                <a:latin typeface="Aptos Display"/>
              </a:rPr>
              <a:t>Roadmap creation</a:t>
            </a:r>
            <a:r>
              <a:rPr lang="en-US" sz="2400" dirty="0">
                <a:latin typeface="Aptos Display"/>
              </a:rPr>
              <a:t>: Developing a clear blueprint for where the organization is headed, the resources needed, and the best approach to take.</a:t>
            </a:r>
          </a:p>
          <a:p>
            <a:pPr marL="0" indent="0">
              <a:buNone/>
            </a:pPr>
            <a:endParaRPr lang="en-US" sz="2400" dirty="0">
              <a:latin typeface="Aptos Display"/>
            </a:endParaRPr>
          </a:p>
        </p:txBody>
      </p:sp>
      <p:pic>
        <p:nvPicPr>
          <p:cNvPr id="5" name="Picture 4" descr="Top view of cubes connected with black lines">
            <a:extLst>
              <a:ext uri="{FF2B5EF4-FFF2-40B4-BE49-F238E27FC236}">
                <a16:creationId xmlns:a16="http://schemas.microsoft.com/office/drawing/2014/main" id="{EF58FC9F-85DE-5A7B-73A3-B25775698C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066" r="8780"/>
          <a:stretch/>
        </p:blipFill>
        <p:spPr>
          <a:xfrm>
            <a:off x="8864385" y="1826595"/>
            <a:ext cx="3107506" cy="26810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9CDACF-4200-345C-B22C-DDACCC3FF1CF}"/>
              </a:ext>
            </a:extLst>
          </p:cNvPr>
          <p:cNvSpPr txBox="1"/>
          <p:nvPr/>
        </p:nvSpPr>
        <p:spPr>
          <a:xfrm>
            <a:off x="8853616" y="412715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2228157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C15A9F-F419-FA74-F5ED-A4B993CB4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5937032-1DD2-AABC-6CBD-5C332CD53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95C339-36B0-9552-62DB-3DA64C514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7200"/>
              <a:t>1. Positioning the Force Before Action: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C64C38B1-A61E-7610-4330-D3F8B5558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072" y="1817073"/>
            <a:ext cx="11018520" cy="18288"/>
          </a:xfrm>
          <a:custGeom>
            <a:avLst/>
            <a:gdLst>
              <a:gd name="connsiteX0" fmla="*/ 0 w 11018520"/>
              <a:gd name="connsiteY0" fmla="*/ 0 h 18288"/>
              <a:gd name="connsiteX1" fmla="*/ 468287 w 11018520"/>
              <a:gd name="connsiteY1" fmla="*/ 0 h 18288"/>
              <a:gd name="connsiteX2" fmla="*/ 1156945 w 11018520"/>
              <a:gd name="connsiteY2" fmla="*/ 0 h 18288"/>
              <a:gd name="connsiteX3" fmla="*/ 1955787 w 11018520"/>
              <a:gd name="connsiteY3" fmla="*/ 0 h 18288"/>
              <a:gd name="connsiteX4" fmla="*/ 2313889 w 11018520"/>
              <a:gd name="connsiteY4" fmla="*/ 0 h 18288"/>
              <a:gd name="connsiteX5" fmla="*/ 2671991 w 11018520"/>
              <a:gd name="connsiteY5" fmla="*/ 0 h 18288"/>
              <a:gd name="connsiteX6" fmla="*/ 3581019 w 11018520"/>
              <a:gd name="connsiteY6" fmla="*/ 0 h 18288"/>
              <a:gd name="connsiteX7" fmla="*/ 4269677 w 11018520"/>
              <a:gd name="connsiteY7" fmla="*/ 0 h 18288"/>
              <a:gd name="connsiteX8" fmla="*/ 4627778 w 11018520"/>
              <a:gd name="connsiteY8" fmla="*/ 0 h 18288"/>
              <a:gd name="connsiteX9" fmla="*/ 5316436 w 11018520"/>
              <a:gd name="connsiteY9" fmla="*/ 0 h 18288"/>
              <a:gd name="connsiteX10" fmla="*/ 6225464 w 11018520"/>
              <a:gd name="connsiteY10" fmla="*/ 0 h 18288"/>
              <a:gd name="connsiteX11" fmla="*/ 6803936 w 11018520"/>
              <a:gd name="connsiteY11" fmla="*/ 0 h 18288"/>
              <a:gd name="connsiteX12" fmla="*/ 7382408 w 11018520"/>
              <a:gd name="connsiteY12" fmla="*/ 0 h 18288"/>
              <a:gd name="connsiteX13" fmla="*/ 8071066 w 11018520"/>
              <a:gd name="connsiteY13" fmla="*/ 0 h 18288"/>
              <a:gd name="connsiteX14" fmla="*/ 8869909 w 11018520"/>
              <a:gd name="connsiteY14" fmla="*/ 0 h 18288"/>
              <a:gd name="connsiteX15" fmla="*/ 9668751 w 11018520"/>
              <a:gd name="connsiteY15" fmla="*/ 0 h 18288"/>
              <a:gd name="connsiteX16" fmla="*/ 11018520 w 11018520"/>
              <a:gd name="connsiteY16" fmla="*/ 0 h 18288"/>
              <a:gd name="connsiteX17" fmla="*/ 11018520 w 11018520"/>
              <a:gd name="connsiteY17" fmla="*/ 18288 h 18288"/>
              <a:gd name="connsiteX18" fmla="*/ 10550233 w 11018520"/>
              <a:gd name="connsiteY18" fmla="*/ 18288 h 18288"/>
              <a:gd name="connsiteX19" fmla="*/ 9641205 w 11018520"/>
              <a:gd name="connsiteY19" fmla="*/ 18288 h 18288"/>
              <a:gd name="connsiteX20" fmla="*/ 8952548 w 11018520"/>
              <a:gd name="connsiteY20" fmla="*/ 18288 h 18288"/>
              <a:gd name="connsiteX21" fmla="*/ 8594446 w 11018520"/>
              <a:gd name="connsiteY21" fmla="*/ 18288 h 18288"/>
              <a:gd name="connsiteX22" fmla="*/ 7905788 w 11018520"/>
              <a:gd name="connsiteY22" fmla="*/ 18288 h 18288"/>
              <a:gd name="connsiteX23" fmla="*/ 7327316 w 11018520"/>
              <a:gd name="connsiteY23" fmla="*/ 18288 h 18288"/>
              <a:gd name="connsiteX24" fmla="*/ 6748844 w 11018520"/>
              <a:gd name="connsiteY24" fmla="*/ 18288 h 18288"/>
              <a:gd name="connsiteX25" fmla="*/ 6170371 w 11018520"/>
              <a:gd name="connsiteY25" fmla="*/ 18288 h 18288"/>
              <a:gd name="connsiteX26" fmla="*/ 5591899 w 11018520"/>
              <a:gd name="connsiteY26" fmla="*/ 18288 h 18288"/>
              <a:gd name="connsiteX27" fmla="*/ 4793056 w 11018520"/>
              <a:gd name="connsiteY27" fmla="*/ 18288 h 18288"/>
              <a:gd name="connsiteX28" fmla="*/ 4104399 w 11018520"/>
              <a:gd name="connsiteY28" fmla="*/ 18288 h 18288"/>
              <a:gd name="connsiteX29" fmla="*/ 3746297 w 11018520"/>
              <a:gd name="connsiteY29" fmla="*/ 18288 h 18288"/>
              <a:gd name="connsiteX30" fmla="*/ 3167825 w 11018520"/>
              <a:gd name="connsiteY30" fmla="*/ 18288 h 18288"/>
              <a:gd name="connsiteX31" fmla="*/ 2368982 w 11018520"/>
              <a:gd name="connsiteY31" fmla="*/ 18288 h 18288"/>
              <a:gd name="connsiteX32" fmla="*/ 1900695 w 11018520"/>
              <a:gd name="connsiteY32" fmla="*/ 18288 h 18288"/>
              <a:gd name="connsiteX33" fmla="*/ 991667 w 11018520"/>
              <a:gd name="connsiteY33" fmla="*/ 18288 h 18288"/>
              <a:gd name="connsiteX34" fmla="*/ 0 w 11018520"/>
              <a:gd name="connsiteY34" fmla="*/ 18288 h 18288"/>
              <a:gd name="connsiteX35" fmla="*/ 0 w 11018520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1018520" h="18288" fill="none" extrusionOk="0">
                <a:moveTo>
                  <a:pt x="0" y="0"/>
                </a:moveTo>
                <a:cubicBezTo>
                  <a:pt x="176840" y="19448"/>
                  <a:pt x="369510" y="1686"/>
                  <a:pt x="468287" y="0"/>
                </a:cubicBezTo>
                <a:cubicBezTo>
                  <a:pt x="567064" y="-1686"/>
                  <a:pt x="844925" y="28710"/>
                  <a:pt x="1156945" y="0"/>
                </a:cubicBezTo>
                <a:cubicBezTo>
                  <a:pt x="1468965" y="-28710"/>
                  <a:pt x="1755775" y="35306"/>
                  <a:pt x="1955787" y="0"/>
                </a:cubicBezTo>
                <a:cubicBezTo>
                  <a:pt x="2155799" y="-35306"/>
                  <a:pt x="2224532" y="-16632"/>
                  <a:pt x="2313889" y="0"/>
                </a:cubicBezTo>
                <a:cubicBezTo>
                  <a:pt x="2403246" y="16632"/>
                  <a:pt x="2494050" y="6083"/>
                  <a:pt x="2671991" y="0"/>
                </a:cubicBezTo>
                <a:cubicBezTo>
                  <a:pt x="2849932" y="-6083"/>
                  <a:pt x="3354152" y="34614"/>
                  <a:pt x="3581019" y="0"/>
                </a:cubicBezTo>
                <a:cubicBezTo>
                  <a:pt x="3807886" y="-34614"/>
                  <a:pt x="4022451" y="14254"/>
                  <a:pt x="4269677" y="0"/>
                </a:cubicBezTo>
                <a:cubicBezTo>
                  <a:pt x="4516903" y="-14254"/>
                  <a:pt x="4514495" y="-13291"/>
                  <a:pt x="4627778" y="0"/>
                </a:cubicBezTo>
                <a:cubicBezTo>
                  <a:pt x="4741061" y="13291"/>
                  <a:pt x="5120758" y="-22660"/>
                  <a:pt x="5316436" y="0"/>
                </a:cubicBezTo>
                <a:cubicBezTo>
                  <a:pt x="5512114" y="22660"/>
                  <a:pt x="5812155" y="-9513"/>
                  <a:pt x="6225464" y="0"/>
                </a:cubicBezTo>
                <a:cubicBezTo>
                  <a:pt x="6638773" y="9513"/>
                  <a:pt x="6545417" y="2479"/>
                  <a:pt x="6803936" y="0"/>
                </a:cubicBezTo>
                <a:cubicBezTo>
                  <a:pt x="7062455" y="-2479"/>
                  <a:pt x="7245098" y="-20209"/>
                  <a:pt x="7382408" y="0"/>
                </a:cubicBezTo>
                <a:cubicBezTo>
                  <a:pt x="7519718" y="20209"/>
                  <a:pt x="7801947" y="19736"/>
                  <a:pt x="8071066" y="0"/>
                </a:cubicBezTo>
                <a:cubicBezTo>
                  <a:pt x="8340185" y="-19736"/>
                  <a:pt x="8495312" y="-6666"/>
                  <a:pt x="8869909" y="0"/>
                </a:cubicBezTo>
                <a:cubicBezTo>
                  <a:pt x="9244506" y="6666"/>
                  <a:pt x="9501461" y="-13745"/>
                  <a:pt x="9668751" y="0"/>
                </a:cubicBezTo>
                <a:cubicBezTo>
                  <a:pt x="9836041" y="13745"/>
                  <a:pt x="10607605" y="14143"/>
                  <a:pt x="11018520" y="0"/>
                </a:cubicBezTo>
                <a:cubicBezTo>
                  <a:pt x="11019166" y="4451"/>
                  <a:pt x="11019010" y="9226"/>
                  <a:pt x="11018520" y="18288"/>
                </a:cubicBezTo>
                <a:cubicBezTo>
                  <a:pt x="10834966" y="15274"/>
                  <a:pt x="10754561" y="35250"/>
                  <a:pt x="10550233" y="18288"/>
                </a:cubicBezTo>
                <a:cubicBezTo>
                  <a:pt x="10345905" y="1326"/>
                  <a:pt x="9906342" y="45884"/>
                  <a:pt x="9641205" y="18288"/>
                </a:cubicBezTo>
                <a:cubicBezTo>
                  <a:pt x="9376068" y="-9308"/>
                  <a:pt x="9177188" y="43988"/>
                  <a:pt x="8952548" y="18288"/>
                </a:cubicBezTo>
                <a:cubicBezTo>
                  <a:pt x="8727908" y="-7412"/>
                  <a:pt x="8707007" y="3271"/>
                  <a:pt x="8594446" y="18288"/>
                </a:cubicBezTo>
                <a:cubicBezTo>
                  <a:pt x="8481885" y="33305"/>
                  <a:pt x="8175004" y="35109"/>
                  <a:pt x="7905788" y="18288"/>
                </a:cubicBezTo>
                <a:cubicBezTo>
                  <a:pt x="7636572" y="1467"/>
                  <a:pt x="7535638" y="7399"/>
                  <a:pt x="7327316" y="18288"/>
                </a:cubicBezTo>
                <a:cubicBezTo>
                  <a:pt x="7118994" y="29177"/>
                  <a:pt x="6978247" y="47205"/>
                  <a:pt x="6748844" y="18288"/>
                </a:cubicBezTo>
                <a:cubicBezTo>
                  <a:pt x="6519441" y="-10629"/>
                  <a:pt x="6459241" y="43308"/>
                  <a:pt x="6170371" y="18288"/>
                </a:cubicBezTo>
                <a:cubicBezTo>
                  <a:pt x="5881501" y="-6732"/>
                  <a:pt x="5736201" y="35971"/>
                  <a:pt x="5591899" y="18288"/>
                </a:cubicBezTo>
                <a:cubicBezTo>
                  <a:pt x="5447597" y="605"/>
                  <a:pt x="4990303" y="20409"/>
                  <a:pt x="4793056" y="18288"/>
                </a:cubicBezTo>
                <a:cubicBezTo>
                  <a:pt x="4595809" y="16167"/>
                  <a:pt x="4271723" y="2909"/>
                  <a:pt x="4104399" y="18288"/>
                </a:cubicBezTo>
                <a:cubicBezTo>
                  <a:pt x="3937075" y="33667"/>
                  <a:pt x="3923235" y="10730"/>
                  <a:pt x="3746297" y="18288"/>
                </a:cubicBezTo>
                <a:cubicBezTo>
                  <a:pt x="3569359" y="25846"/>
                  <a:pt x="3351081" y="24702"/>
                  <a:pt x="3167825" y="18288"/>
                </a:cubicBezTo>
                <a:cubicBezTo>
                  <a:pt x="2984569" y="11874"/>
                  <a:pt x="2708033" y="13293"/>
                  <a:pt x="2368982" y="18288"/>
                </a:cubicBezTo>
                <a:cubicBezTo>
                  <a:pt x="2029931" y="23283"/>
                  <a:pt x="2009060" y="37671"/>
                  <a:pt x="1900695" y="18288"/>
                </a:cubicBezTo>
                <a:cubicBezTo>
                  <a:pt x="1792330" y="-1095"/>
                  <a:pt x="1183178" y="9337"/>
                  <a:pt x="991667" y="18288"/>
                </a:cubicBezTo>
                <a:cubicBezTo>
                  <a:pt x="800156" y="27239"/>
                  <a:pt x="375690" y="34110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1018520" h="18288" stroke="0" extrusionOk="0">
                <a:moveTo>
                  <a:pt x="0" y="0"/>
                </a:moveTo>
                <a:cubicBezTo>
                  <a:pt x="266588" y="-23405"/>
                  <a:pt x="350503" y="-27031"/>
                  <a:pt x="578472" y="0"/>
                </a:cubicBezTo>
                <a:cubicBezTo>
                  <a:pt x="806441" y="27031"/>
                  <a:pt x="803976" y="13604"/>
                  <a:pt x="936574" y="0"/>
                </a:cubicBezTo>
                <a:cubicBezTo>
                  <a:pt x="1069172" y="-13604"/>
                  <a:pt x="1661335" y="-31902"/>
                  <a:pt x="1845602" y="0"/>
                </a:cubicBezTo>
                <a:cubicBezTo>
                  <a:pt x="2029869" y="31902"/>
                  <a:pt x="2273452" y="17005"/>
                  <a:pt x="2424074" y="0"/>
                </a:cubicBezTo>
                <a:cubicBezTo>
                  <a:pt x="2574696" y="-17005"/>
                  <a:pt x="2790864" y="-28133"/>
                  <a:pt x="3002547" y="0"/>
                </a:cubicBezTo>
                <a:cubicBezTo>
                  <a:pt x="3214230" y="28133"/>
                  <a:pt x="3605033" y="-14934"/>
                  <a:pt x="3911575" y="0"/>
                </a:cubicBezTo>
                <a:cubicBezTo>
                  <a:pt x="4218117" y="14934"/>
                  <a:pt x="4198004" y="3604"/>
                  <a:pt x="4379862" y="0"/>
                </a:cubicBezTo>
                <a:cubicBezTo>
                  <a:pt x="4561720" y="-3604"/>
                  <a:pt x="4941151" y="-37368"/>
                  <a:pt x="5288890" y="0"/>
                </a:cubicBezTo>
                <a:cubicBezTo>
                  <a:pt x="5636629" y="37368"/>
                  <a:pt x="6011513" y="-33898"/>
                  <a:pt x="6197918" y="0"/>
                </a:cubicBezTo>
                <a:cubicBezTo>
                  <a:pt x="6384323" y="33898"/>
                  <a:pt x="6555799" y="11241"/>
                  <a:pt x="6886575" y="0"/>
                </a:cubicBezTo>
                <a:cubicBezTo>
                  <a:pt x="7217351" y="-11241"/>
                  <a:pt x="7604472" y="-44614"/>
                  <a:pt x="7795603" y="0"/>
                </a:cubicBezTo>
                <a:cubicBezTo>
                  <a:pt x="7986734" y="44614"/>
                  <a:pt x="8098870" y="-11086"/>
                  <a:pt x="8374075" y="0"/>
                </a:cubicBezTo>
                <a:cubicBezTo>
                  <a:pt x="8649280" y="11086"/>
                  <a:pt x="8701749" y="-25020"/>
                  <a:pt x="8952548" y="0"/>
                </a:cubicBezTo>
                <a:cubicBezTo>
                  <a:pt x="9203347" y="25020"/>
                  <a:pt x="9519297" y="4274"/>
                  <a:pt x="9751390" y="0"/>
                </a:cubicBezTo>
                <a:cubicBezTo>
                  <a:pt x="9983483" y="-4274"/>
                  <a:pt x="10169881" y="16480"/>
                  <a:pt x="10329863" y="0"/>
                </a:cubicBezTo>
                <a:cubicBezTo>
                  <a:pt x="10489845" y="-16480"/>
                  <a:pt x="10750941" y="-9727"/>
                  <a:pt x="11018520" y="0"/>
                </a:cubicBezTo>
                <a:cubicBezTo>
                  <a:pt x="11018113" y="8690"/>
                  <a:pt x="11018366" y="14141"/>
                  <a:pt x="11018520" y="18288"/>
                </a:cubicBezTo>
                <a:cubicBezTo>
                  <a:pt x="10841176" y="-3597"/>
                  <a:pt x="10399304" y="41504"/>
                  <a:pt x="10219677" y="18288"/>
                </a:cubicBezTo>
                <a:cubicBezTo>
                  <a:pt x="10040050" y="-4928"/>
                  <a:pt x="10030762" y="16144"/>
                  <a:pt x="9861575" y="18288"/>
                </a:cubicBezTo>
                <a:cubicBezTo>
                  <a:pt x="9692388" y="20432"/>
                  <a:pt x="9529439" y="40380"/>
                  <a:pt x="9393288" y="18288"/>
                </a:cubicBezTo>
                <a:cubicBezTo>
                  <a:pt x="9257137" y="-3804"/>
                  <a:pt x="8825003" y="25592"/>
                  <a:pt x="8484260" y="18288"/>
                </a:cubicBezTo>
                <a:cubicBezTo>
                  <a:pt x="8143517" y="10984"/>
                  <a:pt x="8082894" y="45968"/>
                  <a:pt x="7795603" y="18288"/>
                </a:cubicBezTo>
                <a:cubicBezTo>
                  <a:pt x="7508312" y="-9392"/>
                  <a:pt x="7466074" y="19486"/>
                  <a:pt x="7327316" y="18288"/>
                </a:cubicBezTo>
                <a:cubicBezTo>
                  <a:pt x="7188558" y="17090"/>
                  <a:pt x="6869645" y="4657"/>
                  <a:pt x="6638658" y="18288"/>
                </a:cubicBezTo>
                <a:cubicBezTo>
                  <a:pt x="6407671" y="31919"/>
                  <a:pt x="6359238" y="35967"/>
                  <a:pt x="6280556" y="18288"/>
                </a:cubicBezTo>
                <a:cubicBezTo>
                  <a:pt x="6201874" y="609"/>
                  <a:pt x="6041216" y="22404"/>
                  <a:pt x="5922455" y="18288"/>
                </a:cubicBezTo>
                <a:cubicBezTo>
                  <a:pt x="5803694" y="14172"/>
                  <a:pt x="5555521" y="48848"/>
                  <a:pt x="5233797" y="18288"/>
                </a:cubicBezTo>
                <a:cubicBezTo>
                  <a:pt x="4912073" y="-12272"/>
                  <a:pt x="4986440" y="-2740"/>
                  <a:pt x="4765510" y="18288"/>
                </a:cubicBezTo>
                <a:cubicBezTo>
                  <a:pt x="4544580" y="39316"/>
                  <a:pt x="4177715" y="18248"/>
                  <a:pt x="3966667" y="18288"/>
                </a:cubicBezTo>
                <a:cubicBezTo>
                  <a:pt x="3755619" y="18328"/>
                  <a:pt x="3664519" y="22387"/>
                  <a:pt x="3498380" y="18288"/>
                </a:cubicBezTo>
                <a:cubicBezTo>
                  <a:pt x="3332241" y="14189"/>
                  <a:pt x="3065858" y="-7524"/>
                  <a:pt x="2699537" y="18288"/>
                </a:cubicBezTo>
                <a:cubicBezTo>
                  <a:pt x="2333216" y="44100"/>
                  <a:pt x="2505666" y="4650"/>
                  <a:pt x="2341436" y="18288"/>
                </a:cubicBezTo>
                <a:cubicBezTo>
                  <a:pt x="2177206" y="31926"/>
                  <a:pt x="1790164" y="19880"/>
                  <a:pt x="1542593" y="18288"/>
                </a:cubicBezTo>
                <a:cubicBezTo>
                  <a:pt x="1295022" y="16696"/>
                  <a:pt x="1218012" y="39325"/>
                  <a:pt x="1074306" y="18288"/>
                </a:cubicBezTo>
                <a:cubicBezTo>
                  <a:pt x="930600" y="-2749"/>
                  <a:pt x="797266" y="24589"/>
                  <a:pt x="716204" y="18288"/>
                </a:cubicBezTo>
                <a:cubicBezTo>
                  <a:pt x="635142" y="11987"/>
                  <a:pt x="344503" y="4139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A940B-96D8-5D9E-B4B6-6A31BA6377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b="1">
                <a:latin typeface="Aptos Display"/>
              </a:rPr>
              <a:t>Avoids reactive decisions</a:t>
            </a:r>
            <a:r>
              <a:rPr lang="en-US" sz="2400">
                <a:latin typeface="Aptos Display"/>
              </a:rPr>
              <a:t>: It prevents making decisions based on immediate needs or external pressures.</a:t>
            </a:r>
            <a:endParaRPr lang="en-US" sz="2400" dirty="0">
              <a:latin typeface="Aptos Display"/>
            </a:endParaRPr>
          </a:p>
          <a:p>
            <a:r>
              <a:rPr lang="en-US" sz="2400" b="1" dirty="0">
                <a:latin typeface="Aptos Display"/>
              </a:rPr>
              <a:t>Aligns actions with goals:</a:t>
            </a:r>
            <a:r>
              <a:rPr lang="en-US" sz="2400" dirty="0">
                <a:latin typeface="Aptos Display"/>
              </a:rPr>
              <a:t> Ensures that each step aligns with the overall vision and mission of the organization.</a:t>
            </a:r>
          </a:p>
          <a:p>
            <a:r>
              <a:rPr lang="en-US" sz="2400" b="1" dirty="0">
                <a:latin typeface="Aptos Display"/>
              </a:rPr>
              <a:t>Maximizes opportunities</a:t>
            </a:r>
            <a:r>
              <a:rPr lang="en-US" sz="2400" dirty="0">
                <a:latin typeface="Aptos Display"/>
              </a:rPr>
              <a:t>: Involves understanding external trends and internal strengths to position the organization for success.</a:t>
            </a:r>
          </a:p>
          <a:p>
            <a:endParaRPr lang="en-US" sz="2400" dirty="0">
              <a:latin typeface="Aptos Display"/>
            </a:endParaRPr>
          </a:p>
        </p:txBody>
      </p:sp>
      <p:pic>
        <p:nvPicPr>
          <p:cNvPr id="5" name="Picture 4" descr="Top view of cubes connected with black lines">
            <a:extLst>
              <a:ext uri="{FF2B5EF4-FFF2-40B4-BE49-F238E27FC236}">
                <a16:creationId xmlns:a16="http://schemas.microsoft.com/office/drawing/2014/main" id="{E09EC243-4374-C2CB-220D-C4C562FBAF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066" r="8780"/>
          <a:stretch/>
        </p:blipFill>
        <p:spPr>
          <a:xfrm>
            <a:off x="8205358" y="1826595"/>
            <a:ext cx="3560588" cy="27016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7C6F07-E11C-2A53-C4EC-C11ECDEFA726}"/>
              </a:ext>
            </a:extLst>
          </p:cNvPr>
          <p:cNvSpPr txBox="1"/>
          <p:nvPr/>
        </p:nvSpPr>
        <p:spPr>
          <a:xfrm>
            <a:off x="8410832" y="412715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444692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FAB55B-A1B1-FE7F-CEB5-9CF2C4C1C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72350"/>
            <a:ext cx="6373779" cy="1110626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2. Focusing on Effectiveness: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D8976-5C07-1A81-E242-360CF5B41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130718" cy="354787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The right focus</a:t>
            </a:r>
            <a:r>
              <a:rPr lang="en-US" sz="2400" dirty="0">
                <a:latin typeface="Aptos Display"/>
              </a:rPr>
              <a:t>, not just busy work: It's about choosing the right actions that will move the organization forward, not just doing tasks efficiently.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Prioritization</a:t>
            </a:r>
            <a:r>
              <a:rPr lang="en-US" sz="2400" dirty="0">
                <a:latin typeface="Aptos Display"/>
              </a:rPr>
              <a:t>: Focuses on high-impact actions, even if they require less effort, rather than simply increasing activity.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Alignment with goals</a:t>
            </a:r>
            <a:r>
              <a:rPr lang="en-US" sz="2400" dirty="0">
                <a:latin typeface="Aptos Display"/>
              </a:rPr>
              <a:t>: The strategy must clearly link to organizational objectives, like market share growth or profit improvement.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Workflow">
            <a:extLst>
              <a:ext uri="{FF2B5EF4-FFF2-40B4-BE49-F238E27FC236}">
                <a16:creationId xmlns:a16="http://schemas.microsoft.com/office/drawing/2014/main" id="{77318F5A-DAB0-D9C4-DA3F-2F495A1208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14573" y="-282043"/>
            <a:ext cx="3276291" cy="331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54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C2E696-2928-95CF-8F43-317DCA893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64C3CB1-C263-AE23-DBA9-C37B87657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BA41C-7384-80B7-A27D-A8C8C0EAF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72350"/>
            <a:ext cx="6373779" cy="1110626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2. Focusing on Effectiveness: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933C036A-13D5-4F1F-2FCB-D640045FC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38013-BF53-FE42-8CE1-1DFE94423F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130718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b="1">
                <a:latin typeface="Aptos Display"/>
              </a:rPr>
              <a:t>Creating sustainable advantage</a:t>
            </a:r>
            <a:r>
              <a:rPr lang="en-US" sz="2400">
                <a:latin typeface="Aptos Display"/>
              </a:rPr>
              <a:t>: Looks at ways to differentiate the organization and create a lasting edge over competitors.</a:t>
            </a:r>
            <a:endParaRPr lang="en-US" sz="2400" dirty="0">
              <a:latin typeface="Aptos Display"/>
            </a:endParaRP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Measuring impact</a:t>
            </a:r>
            <a:r>
              <a:rPr lang="en-US" sz="2400" dirty="0">
                <a:latin typeface="Aptos Display"/>
              </a:rPr>
              <a:t>: Prioritizes outcomes over effort, ensuring the chosen actions lead to measurable success.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E5D6A00-B341-F4CE-BA11-3C2D1530D1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E5D6A00-B341-F4CE-BA11-3C2D1530D1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Workflow">
            <a:extLst>
              <a:ext uri="{FF2B5EF4-FFF2-40B4-BE49-F238E27FC236}">
                <a16:creationId xmlns:a16="http://schemas.microsoft.com/office/drawing/2014/main" id="{654A4C7A-F85A-4E86-95DD-B226342342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14573" y="-282043"/>
            <a:ext cx="3276291" cy="331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037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A5369A-EC6A-869B-794F-63456A341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3. Primarily an Intellectual Process: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D0FF3E-2549-EF2C-FB8C-2145ACF16C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725323"/>
              </p:ext>
            </p:extLst>
          </p:nvPr>
        </p:nvGraphicFramePr>
        <p:xfrm>
          <a:off x="4091965" y="290714"/>
          <a:ext cx="6869619" cy="4465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01407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E912DE-DB40-F016-F074-76F0D1F83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071227-8572-F90E-EFF2-1BCE7BC566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D9AA955-EFAA-CEC5-6177-E0D07D208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50555E-FED8-06C3-CDB3-049B221B3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3. Primarily an Intellectual Process: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F7888D8-530F-B0DE-3334-69A33D2CC13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91965" y="290714"/>
          <a:ext cx="6869619" cy="4465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4371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F03524-F583-B495-5FA6-A2F9E1888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7084293" cy="1306274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800"/>
              <a:t>4. Requires Both Intuitive and Analytical Skills: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E6571-2F3B-747A-66DE-08CF8F517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376108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latin typeface="Aptos Display"/>
              </a:rPr>
              <a:t>Balance of logic and insight:</a:t>
            </a:r>
            <a:r>
              <a:rPr lang="en-US" dirty="0">
                <a:latin typeface="Aptos Display"/>
              </a:rPr>
              <a:t> Combines data-driven analysis with intuition, allowing for creative leaps in strategy.</a:t>
            </a:r>
          </a:p>
          <a:p>
            <a:r>
              <a:rPr lang="en-US" b="1" dirty="0">
                <a:latin typeface="Aptos Display"/>
              </a:rPr>
              <a:t>Analytical skills</a:t>
            </a:r>
            <a:r>
              <a:rPr lang="en-US" dirty="0">
                <a:latin typeface="Aptos Display"/>
              </a:rPr>
              <a:t>: Involves breaking down problems, analyzing data, and identifying trends to make informed choices.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Maze">
            <a:extLst>
              <a:ext uri="{FF2B5EF4-FFF2-40B4-BE49-F238E27FC236}">
                <a16:creationId xmlns:a16="http://schemas.microsoft.com/office/drawing/2014/main" id="{3F84DB6C-4752-8BEA-3D84-F8EC79E2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37454" y="-294958"/>
            <a:ext cx="3289206" cy="332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419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E93956-60EC-8353-5A9B-7D4C2D832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3ECD084-260D-617C-45E9-AB8A9417B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F96061-D0E4-1DF5-BC4D-7896FB386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7084293" cy="1306274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800"/>
              <a:t>4. Requires Both Intuitive and Analytical Skills: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9FAF8702-9958-E977-4403-F6CEA3E968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66470-8535-EE08-56F4-7FA18FB4D7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376108" cy="3547872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b="1" dirty="0">
                <a:latin typeface="Aptos Display"/>
              </a:rPr>
              <a:t>Intuitive judgment</a:t>
            </a:r>
            <a:r>
              <a:rPr lang="en-US" dirty="0">
                <a:latin typeface="Aptos Display"/>
              </a:rPr>
              <a:t>: Leverages experience, gut feeling, and pattern recognition to make decisions, especially in uncertain situations.</a:t>
            </a:r>
          </a:p>
          <a:p>
            <a:r>
              <a:rPr lang="en-US" b="1" dirty="0">
                <a:latin typeface="Aptos Display"/>
              </a:rPr>
              <a:t>Synergy of analysis and intuition:</a:t>
            </a:r>
            <a:r>
              <a:rPr lang="en-US" dirty="0">
                <a:latin typeface="Aptos Display"/>
              </a:rPr>
              <a:t> The best strategies emerge when both analytical rigor and intuitive insights work together.</a:t>
            </a:r>
          </a:p>
          <a:p>
            <a:r>
              <a:rPr lang="en-US" b="1" dirty="0">
                <a:latin typeface="Aptos Display"/>
              </a:rPr>
              <a:t>Navigating uncertainty</a:t>
            </a:r>
            <a:r>
              <a:rPr lang="en-US" dirty="0">
                <a:latin typeface="Aptos Display"/>
              </a:rPr>
              <a:t>: Intuition helps guide decisions when data is unclear or qualitative factors are at play.</a:t>
            </a:r>
          </a:p>
          <a:p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6FE18C16-FB23-E45F-E59F-9A5D2E1B7C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FE18C16-FB23-E45F-E59F-9A5D2E1B7C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Maze">
            <a:extLst>
              <a:ext uri="{FF2B5EF4-FFF2-40B4-BE49-F238E27FC236}">
                <a16:creationId xmlns:a16="http://schemas.microsoft.com/office/drawing/2014/main" id="{B5BF6D4D-DB9A-FEA9-AADC-5F7DBBE73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37454" y="-294958"/>
            <a:ext cx="3289206" cy="332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46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20098F-D47D-9911-32FD-9C50406D8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5. May Involve a Few Individuals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5452B0A-7F91-49DA-3152-133641A46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507644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200" b="1" dirty="0">
                <a:latin typeface="Aptos Display"/>
              </a:rPr>
              <a:t>Top management involvement</a:t>
            </a:r>
            <a:r>
              <a:rPr lang="en-US" sz="2200" dirty="0">
                <a:latin typeface="Aptos Display"/>
              </a:rPr>
              <a:t>: Typically, a small, focused group such as senior leaders or a strategic planning team is responsible for strategy formulation.</a:t>
            </a:r>
          </a:p>
          <a:p>
            <a:pPr>
              <a:lnSpc>
                <a:spcPct val="100000"/>
              </a:lnSpc>
            </a:pPr>
            <a:r>
              <a:rPr lang="en-US" sz="2200" b="1" dirty="0">
                <a:latin typeface="Aptos Display"/>
              </a:rPr>
              <a:t>Focused discussions</a:t>
            </a:r>
            <a:r>
              <a:rPr lang="en-US" sz="2200" dirty="0">
                <a:latin typeface="Aptos Display"/>
              </a:rPr>
              <a:t>: A smaller team allows for more in-depth conversations, faster decision-making, and more cohesive strategies.</a:t>
            </a:r>
          </a:p>
          <a:p>
            <a:pPr>
              <a:lnSpc>
                <a:spcPct val="100000"/>
              </a:lnSpc>
            </a:pPr>
            <a:r>
              <a:rPr lang="en-US" sz="2200" b="1" dirty="0">
                <a:latin typeface="Aptos Display"/>
              </a:rPr>
              <a:t>Confidentiality and sensitivity</a:t>
            </a:r>
            <a:r>
              <a:rPr lang="en-US" sz="2200" dirty="0">
                <a:latin typeface="Aptos Display"/>
              </a:rPr>
              <a:t>: Strategic decisions often involve sensitive or confidential information that is easier to handle with a limited group.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2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Meeting">
            <a:extLst>
              <a:ext uri="{FF2B5EF4-FFF2-40B4-BE49-F238E27FC236}">
                <a16:creationId xmlns:a16="http://schemas.microsoft.com/office/drawing/2014/main" id="{F71DB388-C0E0-8E86-A270-A6ECE011C2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97590" y="2092"/>
            <a:ext cx="4051206" cy="40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70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7DAF6E-E448-47AF-2936-557763DBE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CD38B03-F630-7BEA-94DE-5453E8DCD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841631-3A53-3F48-6901-396858269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5. May Involve a Few Individuals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78E4E55C-BD41-90C1-3AAC-22DDD6B272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F040BFD-B171-5846-C8CD-1BB29E4CE3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507644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200" b="1" dirty="0">
                <a:latin typeface="Aptos Display"/>
              </a:rPr>
              <a:t>Expertise and experience:</a:t>
            </a:r>
            <a:r>
              <a:rPr lang="en-US" sz="2200" dirty="0">
                <a:latin typeface="Aptos Display"/>
              </a:rPr>
              <a:t> The core group typically possesses significant knowledge about the organization, the industry, and the competitive landscape.</a:t>
            </a:r>
          </a:p>
          <a:p>
            <a:pPr>
              <a:lnSpc>
                <a:spcPct val="100000"/>
              </a:lnSpc>
            </a:pPr>
            <a:r>
              <a:rPr lang="en-US" sz="2200" b="1" dirty="0">
                <a:latin typeface="Aptos Display"/>
              </a:rPr>
              <a:t>Broader input:</a:t>
            </a:r>
            <a:r>
              <a:rPr lang="en-US" sz="2200" dirty="0">
                <a:latin typeface="Aptos Display"/>
              </a:rPr>
              <a:t> While the core group is small, input from other stakeholders such as middle management, employees, and external advisors can enrich the strategy.</a:t>
            </a:r>
          </a:p>
          <a:p>
            <a:pPr>
              <a:lnSpc>
                <a:spcPct val="100000"/>
              </a:lnSpc>
            </a:pPr>
            <a:endParaRPr lang="en-US" sz="22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2BC1289D-EA33-8D2C-8BDD-33964E6058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2BC1289D-EA33-8D2C-8BDD-33964E6058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Meeting">
            <a:extLst>
              <a:ext uri="{FF2B5EF4-FFF2-40B4-BE49-F238E27FC236}">
                <a16:creationId xmlns:a16="http://schemas.microsoft.com/office/drawing/2014/main" id="{D36D36E4-BAB9-9E66-BC32-E18F3D355C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97590" y="2092"/>
            <a:ext cx="4051206" cy="40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38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E967F5-43E8-EE05-D0A3-E6B017835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66" y="325369"/>
            <a:ext cx="5789629" cy="189505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/>
              <a:t>Why alignment between vision, mission and strategy is important </a:t>
            </a:r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51403-C509-0CD9-CEFC-2FBCDB54B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571" y="2872899"/>
            <a:ext cx="6387521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ptos Display"/>
              </a:rPr>
              <a:t>There should be alignment between these three items, and strategy formulation is equally meant to ensure this is present before we go to the action phase</a:t>
            </a:r>
          </a:p>
          <a:p>
            <a:r>
              <a:rPr lang="en-US" dirty="0">
                <a:latin typeface="Aptos Display"/>
              </a:rPr>
              <a:t>In the next section we will look why the alignment is important</a:t>
            </a:r>
          </a:p>
        </p:txBody>
      </p:sp>
      <p:pic>
        <p:nvPicPr>
          <p:cNvPr id="5" name="Picture 4" descr="A digital balance scale using circles">
            <a:extLst>
              <a:ext uri="{FF2B5EF4-FFF2-40B4-BE49-F238E27FC236}">
                <a16:creationId xmlns:a16="http://schemas.microsoft.com/office/drawing/2014/main" id="{64A84FAA-AA80-0E93-2558-55C1A18B69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527" r="20790" b="1"/>
          <a:stretch/>
        </p:blipFill>
        <p:spPr>
          <a:xfrm>
            <a:off x="7817261" y="10"/>
            <a:ext cx="4373216" cy="4365346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E5997B4-B491-4946-3F70-E14693B690C1}"/>
              </a:ext>
            </a:extLst>
          </p:cNvPr>
          <p:cNvSpPr txBox="1"/>
          <p:nvPr/>
        </p:nvSpPr>
        <p:spPr>
          <a:xfrm>
            <a:off x="9111049" y="14210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31759553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C8726B-A25B-730F-E0B2-53DA2C1CC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 marL="914400" indent="-914400">
              <a:lnSpc>
                <a:spcPct val="90000"/>
              </a:lnSpc>
              <a:buAutoNum type="arabicPeriod"/>
            </a:pPr>
            <a:r>
              <a:rPr lang="en-US" sz="4800" dirty="0"/>
              <a:t>Provides Clarity and Focus: </a:t>
            </a:r>
            <a:endParaRPr lang="en-US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426F2-9392-76B8-F0F9-9F49FF616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549532" cy="3547872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US" sz="2600" b="1" dirty="0">
                <a:latin typeface="Aptos Display"/>
              </a:rPr>
              <a:t>Shared understanding</a:t>
            </a:r>
            <a:r>
              <a:rPr lang="en-US" sz="2600" dirty="0">
                <a:latin typeface="Aptos Display"/>
              </a:rPr>
              <a:t>: When there is alignment, there is no confusion of direction, purpose and how the goals will be achieved. It therefore ensures everyone is working toward a shared goal.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 Display"/>
              </a:rPr>
              <a:t>Prioritization:</a:t>
            </a:r>
            <a:r>
              <a:rPr lang="en-US" sz="2600" dirty="0">
                <a:latin typeface="Aptos Display"/>
              </a:rPr>
              <a:t> Alignment helps in prioritizing the task as well as resource allocation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 Display"/>
              </a:rPr>
              <a:t>Reduced ambiguity</a:t>
            </a:r>
            <a:r>
              <a:rPr lang="en-US" sz="2600" dirty="0">
                <a:latin typeface="Aptos Display"/>
              </a:rPr>
              <a:t>: with proper alignment, everyday tasks are clear for employees.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D0D8C300-F683-108A-75ED-5314B2095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52573" y="647856"/>
            <a:ext cx="3999544" cy="345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00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A63C76-F7D3-B7B6-B042-2DC3932B7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6600"/>
              <a:t>2. Enhanced decision-making:</a:t>
            </a: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F3E2E"/>
          </a:solidFill>
          <a:ln w="38100" cap="rnd">
            <a:solidFill>
              <a:srgbClr val="FF3E2E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BE676-C925-5DED-A58B-BEEBD8FF92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5942643" cy="332066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US" sz="2600" b="1" dirty="0">
                <a:latin typeface="Aptos Display"/>
              </a:rPr>
              <a:t>Strategic Framework</a:t>
            </a:r>
            <a:r>
              <a:rPr lang="en-US" sz="2600" dirty="0">
                <a:latin typeface="Aptos Display"/>
              </a:rPr>
              <a:t>: The aligned vision, mission and strategy act as the reference point for decision making in the firm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 Display"/>
              </a:rPr>
              <a:t>Consistency:</a:t>
            </a:r>
            <a:r>
              <a:rPr lang="en-US" sz="2600" dirty="0">
                <a:latin typeface="Aptos Display"/>
              </a:rPr>
              <a:t> Alignment ensures there is consistency in the decision-making process</a:t>
            </a:r>
          </a:p>
          <a:p>
            <a:pPr>
              <a:lnSpc>
                <a:spcPct val="100000"/>
              </a:lnSpc>
            </a:pPr>
            <a:r>
              <a:rPr lang="en-US" sz="2600" b="1" dirty="0">
                <a:latin typeface="Aptos Display"/>
              </a:rPr>
              <a:t>Speed:</a:t>
            </a:r>
            <a:r>
              <a:rPr lang="en-US" sz="2600" dirty="0">
                <a:latin typeface="Aptos Display"/>
              </a:rPr>
              <a:t> With clear understanding of the three, employee can make decision much faster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ptos Display"/>
            </a:endParaRPr>
          </a:p>
        </p:txBody>
      </p:sp>
      <p:pic>
        <p:nvPicPr>
          <p:cNvPr id="5" name="Picture 4" descr="A wall painted with an arrow and a dartboard">
            <a:extLst>
              <a:ext uri="{FF2B5EF4-FFF2-40B4-BE49-F238E27FC236}">
                <a16:creationId xmlns:a16="http://schemas.microsoft.com/office/drawing/2014/main" id="{B7501C54-1036-0C2F-5426-1117F8ACAE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83"/>
          <a:stretch/>
        </p:blipFill>
        <p:spPr>
          <a:xfrm>
            <a:off x="7597701" y="10"/>
            <a:ext cx="4592776" cy="455907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4CB2B6-240A-3795-7BF2-2DD855AD95C3}"/>
              </a:ext>
            </a:extLst>
          </p:cNvPr>
          <p:cNvSpPr txBox="1"/>
          <p:nvPr/>
        </p:nvSpPr>
        <p:spPr>
          <a:xfrm>
            <a:off x="8524103" y="32745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37386115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A84309-36A6-0D4D-D957-561054C8E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630169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 dirty="0"/>
              <a:t>3. Enhanced employee commitment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6ACD-884D-BD48-D516-36591DA6E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857752" cy="354787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600" b="1" dirty="0">
                <a:latin typeface="Aptos Display"/>
              </a:rPr>
              <a:t>Sense of purpose</a:t>
            </a:r>
            <a:r>
              <a:rPr lang="en-US" sz="2600" dirty="0">
                <a:latin typeface="Aptos Display"/>
              </a:rPr>
              <a:t>: Employees who understand where their organization is headed and understand how their work contributes to the mission of the firm are more likely to feel a greater sense of purpose and value.</a:t>
            </a:r>
          </a:p>
          <a:p>
            <a:r>
              <a:rPr lang="en-US" sz="2600" b="1" dirty="0">
                <a:latin typeface="Aptos Display"/>
              </a:rPr>
              <a:t>Shared goals</a:t>
            </a:r>
            <a:r>
              <a:rPr lang="en-US" sz="2600" dirty="0">
                <a:latin typeface="Aptos Display"/>
              </a:rPr>
              <a:t>: This promotes a sense of unity, as employees see themselves as part of the larger effort to achieve something meaningful.</a:t>
            </a:r>
          </a:p>
          <a:p>
            <a:pPr marL="0" indent="0">
              <a:buNone/>
            </a:pPr>
            <a:endParaRPr lang="en-US" sz="26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B747BBAA-47A1-C8B0-A8C8-FE55D1F690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23793" y="2092"/>
            <a:ext cx="3767070" cy="377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491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6D133F-151D-39B7-B1DB-5E59848F7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4. Improves resource allocation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10234CB-AE98-53AC-8095-522C45B57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569427" cy="354787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Targeted investment:</a:t>
            </a:r>
            <a:r>
              <a:rPr lang="en-US" sz="2400" dirty="0">
                <a:latin typeface="Aptos Display"/>
              </a:rPr>
              <a:t> Where there are alignment resources (human, financial and technological) are put in activities that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Streamlined operations</a:t>
            </a:r>
            <a:r>
              <a:rPr lang="en-US" sz="2400" dirty="0">
                <a:latin typeface="Aptos Display"/>
              </a:rPr>
              <a:t>: Where everyone is working toward one goal, the operations are likely to be streamlined and efficient thereby reducing duplication of tasks.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Optimal use of resources</a:t>
            </a:r>
            <a:r>
              <a:rPr lang="en-US" sz="2400" dirty="0">
                <a:latin typeface="Aptos Display"/>
              </a:rPr>
              <a:t>: The capabilities in the firm such as skills and talent are efficiently used to achieve the overall goal.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Target">
            <a:extLst>
              <a:ext uri="{FF2B5EF4-FFF2-40B4-BE49-F238E27FC236}">
                <a16:creationId xmlns:a16="http://schemas.microsoft.com/office/drawing/2014/main" id="{E4371949-2CAA-4C9F-2EF6-3A7353903F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46301" y="2092"/>
            <a:ext cx="3844562" cy="385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050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921BFFB-D3FA-4EE2-9E87-F2E4CEDA9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7F80AEB-67E2-48CB-B8AF-AD0F7787AC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6E9B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F9C756-A9F0-3859-4EFA-E750899E1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7200"/>
              <a:t>5. Build Trust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8B56D-7204-AD1A-3FAE-069170AD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srgbClr val="FF0000"/>
                </a:solidFill>
                <a:latin typeface="Aptos Display"/>
              </a:rPr>
              <a:t>Clear communication</a:t>
            </a:r>
            <a:r>
              <a:rPr lang="en-US" dirty="0">
                <a:latin typeface="Aptos Display"/>
              </a:rPr>
              <a:t>: where there is alignment communication is likely to be harmonized, and this increases the trust for different stakeholders.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FF0000"/>
                </a:solidFill>
                <a:latin typeface="Aptos Display"/>
              </a:rPr>
              <a:t>Consistent brand: </a:t>
            </a:r>
            <a:r>
              <a:rPr lang="en-US" dirty="0">
                <a:latin typeface="Aptos Display"/>
              </a:rPr>
              <a:t>Both the brand equity and reputation are likely to be present in an organization where alignment exist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FF0000"/>
                </a:solidFill>
                <a:latin typeface="Aptos Display"/>
              </a:rPr>
              <a:t>Attracting potential investors and partners</a:t>
            </a:r>
            <a:r>
              <a:rPr lang="en-US" dirty="0">
                <a:latin typeface="Aptos Display"/>
              </a:rPr>
              <a:t>: If there is alignment there is clarity of strategic intent for the firm, this in turn makes it attractive for potential investors, suppliers, customers, and employees.</a:t>
            </a:r>
            <a:endParaRPr lang="en-US">
              <a:latin typeface="Aptos Display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ptos Display"/>
            </a:endParaRPr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A9B138DB-1E86-4D1A-516A-9A2221645F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88" r="51572"/>
          <a:stretch/>
        </p:blipFill>
        <p:spPr>
          <a:xfrm>
            <a:off x="8445753" y="10"/>
            <a:ext cx="3746247" cy="4300770"/>
          </a:xfrm>
          <a:custGeom>
            <a:avLst/>
            <a:gdLst/>
            <a:ahLst/>
            <a:cxnLst/>
            <a:rect l="l" t="t" r="r" b="b"/>
            <a:pathLst>
              <a:path w="4052548" h="6858000">
                <a:moveTo>
                  <a:pt x="25721" y="0"/>
                </a:moveTo>
                <a:lnTo>
                  <a:pt x="4052548" y="0"/>
                </a:lnTo>
                <a:lnTo>
                  <a:pt x="4052548" y="6858000"/>
                </a:lnTo>
                <a:lnTo>
                  <a:pt x="28716" y="6858000"/>
                </a:lnTo>
                <a:lnTo>
                  <a:pt x="28782" y="6856911"/>
                </a:lnTo>
                <a:cubicBezTo>
                  <a:pt x="31911" y="6736505"/>
                  <a:pt x="35027" y="6616061"/>
                  <a:pt x="38157" y="6495580"/>
                </a:cubicBezTo>
                <a:cubicBezTo>
                  <a:pt x="38284" y="6490503"/>
                  <a:pt x="39171" y="6485553"/>
                  <a:pt x="39171" y="6480476"/>
                </a:cubicBezTo>
                <a:cubicBezTo>
                  <a:pt x="48166" y="6366632"/>
                  <a:pt x="53107" y="6252788"/>
                  <a:pt x="18899" y="6141609"/>
                </a:cubicBezTo>
                <a:cubicBezTo>
                  <a:pt x="15871" y="6131163"/>
                  <a:pt x="14262" y="6120363"/>
                  <a:pt x="14084" y="6109499"/>
                </a:cubicBezTo>
                <a:cubicBezTo>
                  <a:pt x="12413" y="6012573"/>
                  <a:pt x="16644" y="5915646"/>
                  <a:pt x="26754" y="5819240"/>
                </a:cubicBezTo>
                <a:cubicBezTo>
                  <a:pt x="31949" y="5760097"/>
                  <a:pt x="26754" y="5700065"/>
                  <a:pt x="43478" y="5641557"/>
                </a:cubicBezTo>
                <a:cubicBezTo>
                  <a:pt x="50864" y="5612480"/>
                  <a:pt x="55109" y="5582693"/>
                  <a:pt x="56147" y="5552715"/>
                </a:cubicBezTo>
                <a:cubicBezTo>
                  <a:pt x="59948" y="5480119"/>
                  <a:pt x="38537" y="5411838"/>
                  <a:pt x="18139" y="5343303"/>
                </a:cubicBezTo>
                <a:cubicBezTo>
                  <a:pt x="7370" y="5307004"/>
                  <a:pt x="-5426" y="5269945"/>
                  <a:pt x="2429" y="5231870"/>
                </a:cubicBezTo>
                <a:cubicBezTo>
                  <a:pt x="16707" y="5173310"/>
                  <a:pt x="24854" y="5113418"/>
                  <a:pt x="26754" y="5053171"/>
                </a:cubicBezTo>
                <a:cubicBezTo>
                  <a:pt x="26754" y="5010527"/>
                  <a:pt x="16365" y="4968771"/>
                  <a:pt x="20039" y="4926254"/>
                </a:cubicBezTo>
                <a:cubicBezTo>
                  <a:pt x="28211" y="4843771"/>
                  <a:pt x="30238" y="4760793"/>
                  <a:pt x="26121" y="4678005"/>
                </a:cubicBezTo>
                <a:cubicBezTo>
                  <a:pt x="26095" y="4644905"/>
                  <a:pt x="29846" y="4611907"/>
                  <a:pt x="37270" y="4579644"/>
                </a:cubicBezTo>
                <a:cubicBezTo>
                  <a:pt x="46506" y="4522710"/>
                  <a:pt x="48419" y="4464836"/>
                  <a:pt x="42971" y="4407419"/>
                </a:cubicBezTo>
                <a:cubicBezTo>
                  <a:pt x="37016" y="4340914"/>
                  <a:pt x="19279" y="4275425"/>
                  <a:pt x="14845" y="4208921"/>
                </a:cubicBezTo>
                <a:cubicBezTo>
                  <a:pt x="7876" y="4098757"/>
                  <a:pt x="17759" y="3988593"/>
                  <a:pt x="27514" y="3878937"/>
                </a:cubicBezTo>
                <a:cubicBezTo>
                  <a:pt x="35116" y="3808600"/>
                  <a:pt x="37143" y="3737768"/>
                  <a:pt x="33596" y="3667113"/>
                </a:cubicBezTo>
                <a:cubicBezTo>
                  <a:pt x="29161" y="3611016"/>
                  <a:pt x="22193" y="3554919"/>
                  <a:pt x="20926" y="3498822"/>
                </a:cubicBezTo>
                <a:cubicBezTo>
                  <a:pt x="18646" y="3398557"/>
                  <a:pt x="19532" y="3298293"/>
                  <a:pt x="25360" y="3198029"/>
                </a:cubicBezTo>
                <a:cubicBezTo>
                  <a:pt x="28274" y="3147770"/>
                  <a:pt x="32962" y="3098019"/>
                  <a:pt x="34989" y="3047379"/>
                </a:cubicBezTo>
                <a:cubicBezTo>
                  <a:pt x="37016" y="2996739"/>
                  <a:pt x="41071" y="2945592"/>
                  <a:pt x="29542" y="2895967"/>
                </a:cubicBezTo>
                <a:cubicBezTo>
                  <a:pt x="10030" y="2811568"/>
                  <a:pt x="24347" y="2727549"/>
                  <a:pt x="28528" y="2643403"/>
                </a:cubicBezTo>
                <a:cubicBezTo>
                  <a:pt x="31062" y="2591113"/>
                  <a:pt x="46266" y="2537554"/>
                  <a:pt x="32836" y="2486788"/>
                </a:cubicBezTo>
                <a:cubicBezTo>
                  <a:pt x="11677" y="2407211"/>
                  <a:pt x="25487" y="2329284"/>
                  <a:pt x="32836" y="2250976"/>
                </a:cubicBezTo>
                <a:cubicBezTo>
                  <a:pt x="41311" y="2176870"/>
                  <a:pt x="39816" y="2101951"/>
                  <a:pt x="28401" y="2028238"/>
                </a:cubicBezTo>
                <a:cubicBezTo>
                  <a:pt x="14084" y="1955108"/>
                  <a:pt x="14084" y="1879897"/>
                  <a:pt x="28401" y="1806768"/>
                </a:cubicBezTo>
                <a:cubicBezTo>
                  <a:pt x="40260" y="1746406"/>
                  <a:pt x="41628" y="1684458"/>
                  <a:pt x="32455" y="1623627"/>
                </a:cubicBezTo>
                <a:cubicBezTo>
                  <a:pt x="26247" y="1580095"/>
                  <a:pt x="15098" y="1536816"/>
                  <a:pt x="13578" y="1493284"/>
                </a:cubicBezTo>
                <a:cubicBezTo>
                  <a:pt x="10436" y="1402246"/>
                  <a:pt x="12298" y="1311107"/>
                  <a:pt x="19153" y="1220286"/>
                </a:cubicBezTo>
                <a:cubicBezTo>
                  <a:pt x="27134" y="1116849"/>
                  <a:pt x="42464" y="1013792"/>
                  <a:pt x="31822" y="909594"/>
                </a:cubicBezTo>
                <a:cubicBezTo>
                  <a:pt x="28148" y="873803"/>
                  <a:pt x="20673" y="838139"/>
                  <a:pt x="19913" y="802222"/>
                </a:cubicBezTo>
                <a:cubicBezTo>
                  <a:pt x="18266" y="734956"/>
                  <a:pt x="17505" y="668579"/>
                  <a:pt x="21306" y="599155"/>
                </a:cubicBezTo>
                <a:cubicBezTo>
                  <a:pt x="25107" y="529732"/>
                  <a:pt x="39550" y="459293"/>
                  <a:pt x="29795" y="391139"/>
                </a:cubicBezTo>
                <a:cubicBezTo>
                  <a:pt x="20039" y="322984"/>
                  <a:pt x="26374" y="255972"/>
                  <a:pt x="32709" y="189087"/>
                </a:cubicBezTo>
                <a:cubicBezTo>
                  <a:pt x="38790" y="125502"/>
                  <a:pt x="40944" y="63313"/>
                  <a:pt x="26121" y="743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E83988C-E025-31A3-9113-3F197CD58B4B}"/>
              </a:ext>
            </a:extLst>
          </p:cNvPr>
          <p:cNvSpPr txBox="1"/>
          <p:nvPr/>
        </p:nvSpPr>
        <p:spPr>
          <a:xfrm>
            <a:off x="9275805" y="342694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3814096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E98E25-CA8C-0EEE-4E0F-D11C578FA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Establishing goals and objectives.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10A992-A1F4-EC48-8564-A5C8680120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026322"/>
              </p:ext>
            </p:extLst>
          </p:nvPr>
        </p:nvGraphicFramePr>
        <p:xfrm>
          <a:off x="4102262" y="115660"/>
          <a:ext cx="6468025" cy="4887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79035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1F1181-AD1F-4B30-4990-C82F9049F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B57078A-B9A4-BA8A-C4AE-568E378BC4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E5338FA-2B32-9882-747A-1076C5434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B249A7-CBC9-2F29-4755-CC70789E5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Establishing goals and objectives.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A90405D-2324-A709-6AA6-91B7A356FA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011389"/>
              </p:ext>
            </p:extLst>
          </p:nvPr>
        </p:nvGraphicFramePr>
        <p:xfrm>
          <a:off x="4091965" y="115660"/>
          <a:ext cx="7044674" cy="4176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54233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74DFC3-532E-6129-429C-DAA7436D1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A9EBD23-A1E8-61C6-B51C-002EA84B1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ADBD9A9-D65C-CF7A-6573-BC772ADDC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04C45E-C548-3D17-F547-103F4B4E9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Establishing goals and objectives.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539355-5586-7BC1-752E-CF2F7455C0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9661471"/>
              </p:ext>
            </p:extLst>
          </p:nvPr>
        </p:nvGraphicFramePr>
        <p:xfrm>
          <a:off x="4091965" y="115660"/>
          <a:ext cx="7446268" cy="4176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8445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DBA59E-9D19-0CAC-4B8A-94F3FB137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419540" cy="5431536"/>
          </a:xfrm>
        </p:spPr>
        <p:txBody>
          <a:bodyPr>
            <a:normAutofit/>
          </a:bodyPr>
          <a:lstStyle/>
          <a:p>
            <a:r>
              <a:rPr lang="en-US" sz="6000" dirty="0"/>
              <a:t>SMART Framework-</a:t>
            </a:r>
            <a:r>
              <a:rPr lang="en-US" sz="2800" dirty="0">
                <a:latin typeface="Aptos Display"/>
              </a:rPr>
              <a:t>Specific:</a:t>
            </a:r>
            <a:endParaRPr lang="en-US" sz="6000" dirty="0"/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39411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41275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09188-60DB-69B7-833A-D760B64CDE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8595" y="552091"/>
            <a:ext cx="6484644" cy="45047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latin typeface="Aptos Display"/>
              </a:rPr>
              <a:t>The goals must be very specific and not vague, </a:t>
            </a:r>
          </a:p>
          <a:p>
            <a:r>
              <a:rPr lang="en-US" dirty="0">
                <a:latin typeface="Aptos Display"/>
              </a:rPr>
              <a:t>It must be clear what you want to achieve.</a:t>
            </a:r>
          </a:p>
          <a:p>
            <a:r>
              <a:rPr lang="en-US" dirty="0">
                <a:latin typeface="Aptos Display"/>
              </a:rPr>
              <a:t>For instance;</a:t>
            </a:r>
          </a:p>
          <a:p>
            <a:r>
              <a:rPr lang="en-US" dirty="0">
                <a:solidFill>
                  <a:srgbClr val="FF0000"/>
                </a:solidFill>
                <a:latin typeface="Aptos Display"/>
              </a:rPr>
              <a:t>Vague:</a:t>
            </a:r>
            <a:r>
              <a:rPr lang="en-US" dirty="0">
                <a:latin typeface="Aptos Display"/>
              </a:rPr>
              <a:t> To reduce turnaround time</a:t>
            </a:r>
          </a:p>
          <a:p>
            <a:r>
              <a:rPr lang="en-US" dirty="0">
                <a:solidFill>
                  <a:srgbClr val="FF0000"/>
                </a:solidFill>
                <a:latin typeface="Aptos Display"/>
              </a:rPr>
              <a:t>Specific:</a:t>
            </a:r>
            <a:r>
              <a:rPr lang="en-US" dirty="0">
                <a:latin typeface="Aptos Display"/>
              </a:rPr>
              <a:t> To reduce our turnaround time by 25% by the second quarter.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8246679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E5739C-D9E5-028E-A527-93EC7E0CA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2" y="228188"/>
            <a:ext cx="6765077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Smart Framework- Measurable</a:t>
            </a: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F85B1-B05C-83F5-AC81-2D1DA677A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631212" cy="3547872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dirty="0">
                <a:latin typeface="Aptos Display"/>
              </a:rPr>
              <a:t>How will you know if you achieve your goal?</a:t>
            </a:r>
          </a:p>
          <a:p>
            <a:r>
              <a:rPr lang="en-US" dirty="0">
                <a:latin typeface="Aptos Display"/>
              </a:rPr>
              <a:t>Define quantifiable metrics </a:t>
            </a:r>
          </a:p>
          <a:p>
            <a:r>
              <a:rPr lang="en-US" dirty="0">
                <a:latin typeface="Aptos Display"/>
              </a:rPr>
              <a:t>How often will you be measuring </a:t>
            </a:r>
          </a:p>
          <a:p>
            <a:r>
              <a:rPr lang="en-US" dirty="0">
                <a:solidFill>
                  <a:srgbClr val="FF0000"/>
                </a:solidFill>
                <a:latin typeface="Aptos Display"/>
              </a:rPr>
              <a:t>Non-measurable</a:t>
            </a:r>
            <a:r>
              <a:rPr lang="en-US" dirty="0">
                <a:latin typeface="Aptos Display"/>
              </a:rPr>
              <a:t>: To become the leading bank</a:t>
            </a:r>
          </a:p>
          <a:p>
            <a:r>
              <a:rPr lang="en-US" dirty="0">
                <a:solidFill>
                  <a:srgbClr val="FF0000"/>
                </a:solidFill>
                <a:latin typeface="Aptos Display"/>
              </a:rPr>
              <a:t>Measurable:</a:t>
            </a:r>
            <a:r>
              <a:rPr lang="en-US" dirty="0">
                <a:latin typeface="Aptos Display"/>
              </a:rPr>
              <a:t> To gain 10% market share in Africa by year end as measured by World Bank.</a:t>
            </a:r>
          </a:p>
          <a:p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Graphic 18" descr="Savings">
            <a:extLst>
              <a:ext uri="{FF2B5EF4-FFF2-40B4-BE49-F238E27FC236}">
                <a16:creationId xmlns:a16="http://schemas.microsoft.com/office/drawing/2014/main" id="{365AA84E-2DFF-9729-4214-B7F6F231B6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42979" y="2092"/>
            <a:ext cx="3947884" cy="394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828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E1861-5DAF-8B3E-B955-7F9FED8B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166404"/>
            <a:ext cx="7043104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SMART Framework- achievable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6FAE0-057C-FBCD-B4EF-49E589CB4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732847" cy="354787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The goal should be realistic within your constraints</a:t>
            </a:r>
            <a:endParaRPr lang="en-US" dirty="0"/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The internal analysis we did earlier in internal environmental scanning should help you document your capabilities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It should be challenging yet achievable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latin typeface="Aptos Display"/>
              </a:rPr>
              <a:t>Unachievable:</a:t>
            </a:r>
            <a:r>
              <a:rPr lang="en-US" sz="2400" dirty="0">
                <a:latin typeface="Aptos Display"/>
              </a:rPr>
              <a:t> Be in all country of the world in the next month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latin typeface="Aptos Display"/>
              </a:rPr>
              <a:t>Achievable:</a:t>
            </a:r>
            <a:r>
              <a:rPr lang="en-US" sz="2400" dirty="0">
                <a:latin typeface="Aptos Display"/>
              </a:rPr>
              <a:t> Expand to two markets in Africa in the next 2 years through acquisition.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Irritant">
            <a:extLst>
              <a:ext uri="{FF2B5EF4-FFF2-40B4-BE49-F238E27FC236}">
                <a16:creationId xmlns:a16="http://schemas.microsoft.com/office/drawing/2014/main" id="{DE3BCCEE-43B2-8A49-7556-C28C11A37B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01657" y="2092"/>
            <a:ext cx="3289206" cy="328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1972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0871A9-E099-E3A3-B54E-51BDDB35A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6860547" cy="1308112"/>
          </a:xfrm>
        </p:spPr>
        <p:txBody>
          <a:bodyPr anchor="b">
            <a:normAutofit/>
          </a:bodyPr>
          <a:lstStyle/>
          <a:p>
            <a:r>
              <a:rPr lang="en-US" sz="6100"/>
              <a:t>SMART Framework- Relevant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B88268"/>
          </a:solidFill>
          <a:ln w="38100" cap="rnd">
            <a:solidFill>
              <a:srgbClr val="B88268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217EF-3A59-A7D7-DD90-69FD005B1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192" y="2718439"/>
            <a:ext cx="7218112" cy="33206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Connected to our business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The goal must be speaking to where we want to go (vision) and our purpose (mission)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This also speak about the timing or context- is it the right time or place to do it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latin typeface="Aptos Display"/>
              </a:rPr>
              <a:t>Irrelevant (</a:t>
            </a:r>
            <a:r>
              <a:rPr lang="en-US" sz="2400" dirty="0">
                <a:latin typeface="Aptos Display"/>
              </a:rPr>
              <a:t>for a university): To increase the sale of our merchandise by 50%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latin typeface="Aptos Display"/>
              </a:rPr>
              <a:t>Relevant:</a:t>
            </a:r>
            <a:r>
              <a:rPr lang="en-US" sz="2400" dirty="0">
                <a:latin typeface="Aptos Display"/>
              </a:rPr>
              <a:t> To increase the graduation rate by 10% from the current number.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Aptos Display"/>
            </a:endParaRPr>
          </a:p>
        </p:txBody>
      </p:sp>
      <p:pic>
        <p:nvPicPr>
          <p:cNvPr id="5" name="Picture 4" descr="Hands-on top of each other">
            <a:extLst>
              <a:ext uri="{FF2B5EF4-FFF2-40B4-BE49-F238E27FC236}">
                <a16:creationId xmlns:a16="http://schemas.microsoft.com/office/drawing/2014/main" id="{BB7917DB-6E74-2116-0FBA-A1C3ADB44E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307" r="6811" b="1"/>
          <a:stretch/>
        </p:blipFill>
        <p:spPr>
          <a:xfrm>
            <a:off x="8411363" y="10"/>
            <a:ext cx="3779114" cy="37712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27B7B3-FC84-FDB8-4A89-629B99887BB0}"/>
              </a:ext>
            </a:extLst>
          </p:cNvPr>
          <p:cNvSpPr txBox="1"/>
          <p:nvPr/>
        </p:nvSpPr>
        <p:spPr>
          <a:xfrm>
            <a:off x="9049265" y="339604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22796452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37D4F-3ED6-3713-DD57-623EF0A05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6839953" cy="1153652"/>
          </a:xfrm>
        </p:spPr>
        <p:txBody>
          <a:bodyPr anchor="b">
            <a:normAutofit/>
          </a:bodyPr>
          <a:lstStyle/>
          <a:p>
            <a:r>
              <a:rPr lang="en-US" sz="6100"/>
              <a:t>SMART Framework- Time bound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BC986B"/>
          </a:solidFill>
          <a:ln w="38100" cap="rnd">
            <a:solidFill>
              <a:srgbClr val="BC986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2EB00-3822-3E5B-7B7C-07441516A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599412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Talks of deadline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By when should the goals be achieved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When is the start and end time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What are the milestones along the way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latin typeface="Aptos Display"/>
              </a:rPr>
              <a:t>Not time-bound</a:t>
            </a:r>
            <a:r>
              <a:rPr lang="en-US" sz="2400" dirty="0">
                <a:latin typeface="Aptos Display"/>
              </a:rPr>
              <a:t>: Increase our sales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latin typeface="Aptos Display"/>
              </a:rPr>
              <a:t>Time-bound:</a:t>
            </a:r>
            <a:r>
              <a:rPr lang="en-US" sz="2400" dirty="0">
                <a:latin typeface="Aptos Display"/>
              </a:rPr>
              <a:t> Increase our sales from 200 cartons to 600 by the end of 2026.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Aptos Display"/>
            </a:endParaRPr>
          </a:p>
        </p:txBody>
      </p:sp>
      <p:pic>
        <p:nvPicPr>
          <p:cNvPr id="5" name="Picture 4" descr="Hourglass and a calendar">
            <a:extLst>
              <a:ext uri="{FF2B5EF4-FFF2-40B4-BE49-F238E27FC236}">
                <a16:creationId xmlns:a16="http://schemas.microsoft.com/office/drawing/2014/main" id="{9634153F-3A55-34CA-36B5-9392EBD803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796" r="2" b="2"/>
          <a:stretch/>
        </p:blipFill>
        <p:spPr>
          <a:xfrm>
            <a:off x="8023905" y="10"/>
            <a:ext cx="4166572" cy="4158702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2557FF-F313-6BDC-2939-24A26FFBA7D1}"/>
              </a:ext>
            </a:extLst>
          </p:cNvPr>
          <p:cNvSpPr txBox="1"/>
          <p:nvPr/>
        </p:nvSpPr>
        <p:spPr>
          <a:xfrm>
            <a:off x="8905103" y="378734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22049951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FC9FB8-2F22-1268-D824-BCE6106AC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832599"/>
          </a:xfrm>
        </p:spPr>
        <p:txBody>
          <a:bodyPr anchor="b">
            <a:normAutofit fontScale="90000"/>
          </a:bodyPr>
          <a:lstStyle/>
          <a:p>
            <a:r>
              <a:rPr lang="en-US" sz="5600"/>
              <a:t>Topic Recap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B0A63-0913-CA53-B603-D16C380A57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178131" cy="354787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latin typeface="Aptos Display"/>
              </a:rPr>
              <a:t>Looked at what strategy formulation is</a:t>
            </a:r>
          </a:p>
          <a:p>
            <a:r>
              <a:rPr lang="en-US" dirty="0">
                <a:latin typeface="Aptos Display"/>
              </a:rPr>
              <a:t>What characterize this phase</a:t>
            </a:r>
          </a:p>
          <a:p>
            <a:r>
              <a:rPr lang="en-US" dirty="0">
                <a:latin typeface="Aptos Display"/>
              </a:rPr>
              <a:t>The need for alignment (vision, mission, goal and strategy)</a:t>
            </a:r>
          </a:p>
          <a:p>
            <a:r>
              <a:rPr lang="en-US" dirty="0">
                <a:latin typeface="Aptos Display"/>
              </a:rPr>
              <a:t>SMART Framework</a:t>
            </a:r>
          </a:p>
          <a:p>
            <a:r>
              <a:rPr lang="en-US" dirty="0">
                <a:latin typeface="Aptos Display"/>
              </a:rPr>
              <a:t>Next topic will address Strategy Analysis and Choice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Playbook">
            <a:extLst>
              <a:ext uri="{FF2B5EF4-FFF2-40B4-BE49-F238E27FC236}">
                <a16:creationId xmlns:a16="http://schemas.microsoft.com/office/drawing/2014/main" id="{E3F52111-1577-B8E4-CE98-013C9BE89A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42606" y="2092"/>
            <a:ext cx="4348257" cy="4412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479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8C6385-EE2D-AA4C-6DB0-E638C1D74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3577456"/>
            <a:ext cx="10909640" cy="16878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10000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9580E-D266-B897-F2CD-38AB6AE1D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881" y="5660607"/>
            <a:ext cx="10909643" cy="5526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latin typeface="Aptos Display"/>
              </a:rPr>
              <a:t>Images source: Microsoft 365 stock</a:t>
            </a:r>
          </a:p>
        </p:txBody>
      </p:sp>
      <p:pic>
        <p:nvPicPr>
          <p:cNvPr id="7" name="Graphic 6" descr="Open Folder">
            <a:extLst>
              <a:ext uri="{FF2B5EF4-FFF2-40B4-BE49-F238E27FC236}">
                <a16:creationId xmlns:a16="http://schemas.microsoft.com/office/drawing/2014/main" id="{D57F48C7-1471-9B49-6853-717EF2538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49265" y="591670"/>
            <a:ext cx="2688873" cy="2688873"/>
          </a:xfrm>
          <a:prstGeom prst="rect">
            <a:avLst/>
          </a:prstGeom>
        </p:spPr>
      </p:pic>
      <p:sp>
        <p:nvSpPr>
          <p:cNvPr id="14" name="Rectangle 6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27432"/>
          </a:xfrm>
          <a:custGeom>
            <a:avLst/>
            <a:gdLst>
              <a:gd name="connsiteX0" fmla="*/ 0 w 4572000"/>
              <a:gd name="connsiteY0" fmla="*/ 0 h 27432"/>
              <a:gd name="connsiteX1" fmla="*/ 607423 w 4572000"/>
              <a:gd name="connsiteY1" fmla="*/ 0 h 27432"/>
              <a:gd name="connsiteX2" fmla="*/ 1123406 w 4572000"/>
              <a:gd name="connsiteY2" fmla="*/ 0 h 27432"/>
              <a:gd name="connsiteX3" fmla="*/ 1685109 w 4572000"/>
              <a:gd name="connsiteY3" fmla="*/ 0 h 27432"/>
              <a:gd name="connsiteX4" fmla="*/ 2383971 w 4572000"/>
              <a:gd name="connsiteY4" fmla="*/ 0 h 27432"/>
              <a:gd name="connsiteX5" fmla="*/ 2991394 w 4572000"/>
              <a:gd name="connsiteY5" fmla="*/ 0 h 27432"/>
              <a:gd name="connsiteX6" fmla="*/ 3553097 w 4572000"/>
              <a:gd name="connsiteY6" fmla="*/ 0 h 27432"/>
              <a:gd name="connsiteX7" fmla="*/ 4572000 w 4572000"/>
              <a:gd name="connsiteY7" fmla="*/ 0 h 27432"/>
              <a:gd name="connsiteX8" fmla="*/ 4572000 w 4572000"/>
              <a:gd name="connsiteY8" fmla="*/ 27432 h 27432"/>
              <a:gd name="connsiteX9" fmla="*/ 3918857 w 4572000"/>
              <a:gd name="connsiteY9" fmla="*/ 27432 h 27432"/>
              <a:gd name="connsiteX10" fmla="*/ 3357154 w 4572000"/>
              <a:gd name="connsiteY10" fmla="*/ 27432 h 27432"/>
              <a:gd name="connsiteX11" fmla="*/ 2612571 w 4572000"/>
              <a:gd name="connsiteY11" fmla="*/ 27432 h 27432"/>
              <a:gd name="connsiteX12" fmla="*/ 2005149 w 4572000"/>
              <a:gd name="connsiteY12" fmla="*/ 27432 h 27432"/>
              <a:gd name="connsiteX13" fmla="*/ 1489166 w 4572000"/>
              <a:gd name="connsiteY13" fmla="*/ 27432 h 27432"/>
              <a:gd name="connsiteX14" fmla="*/ 790303 w 4572000"/>
              <a:gd name="connsiteY14" fmla="*/ 27432 h 27432"/>
              <a:gd name="connsiteX15" fmla="*/ 0 w 4572000"/>
              <a:gd name="connsiteY15" fmla="*/ 27432 h 27432"/>
              <a:gd name="connsiteX16" fmla="*/ 0 w 457200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27432" fill="none" extrusionOk="0">
                <a:moveTo>
                  <a:pt x="0" y="0"/>
                </a:moveTo>
                <a:cubicBezTo>
                  <a:pt x="150397" y="-23421"/>
                  <a:pt x="474161" y="9174"/>
                  <a:pt x="607423" y="0"/>
                </a:cubicBezTo>
                <a:cubicBezTo>
                  <a:pt x="740685" y="-9174"/>
                  <a:pt x="868821" y="-4258"/>
                  <a:pt x="1123406" y="0"/>
                </a:cubicBezTo>
                <a:cubicBezTo>
                  <a:pt x="1377991" y="4258"/>
                  <a:pt x="1567664" y="-12410"/>
                  <a:pt x="1685109" y="0"/>
                </a:cubicBezTo>
                <a:cubicBezTo>
                  <a:pt x="1802554" y="12410"/>
                  <a:pt x="2193086" y="-14353"/>
                  <a:pt x="2383971" y="0"/>
                </a:cubicBezTo>
                <a:cubicBezTo>
                  <a:pt x="2574856" y="14353"/>
                  <a:pt x="2697477" y="-26142"/>
                  <a:pt x="2991394" y="0"/>
                </a:cubicBezTo>
                <a:cubicBezTo>
                  <a:pt x="3285311" y="26142"/>
                  <a:pt x="3423667" y="26544"/>
                  <a:pt x="3553097" y="0"/>
                </a:cubicBezTo>
                <a:cubicBezTo>
                  <a:pt x="3682527" y="-26544"/>
                  <a:pt x="4344147" y="50350"/>
                  <a:pt x="4572000" y="0"/>
                </a:cubicBezTo>
                <a:cubicBezTo>
                  <a:pt x="4571027" y="8304"/>
                  <a:pt x="4571522" y="21512"/>
                  <a:pt x="4572000" y="27432"/>
                </a:cubicBezTo>
                <a:cubicBezTo>
                  <a:pt x="4438349" y="5490"/>
                  <a:pt x="4090129" y="31231"/>
                  <a:pt x="3918857" y="27432"/>
                </a:cubicBezTo>
                <a:cubicBezTo>
                  <a:pt x="3747585" y="23633"/>
                  <a:pt x="3498826" y="6883"/>
                  <a:pt x="3357154" y="27432"/>
                </a:cubicBezTo>
                <a:cubicBezTo>
                  <a:pt x="3215482" y="47981"/>
                  <a:pt x="2784289" y="56849"/>
                  <a:pt x="2612571" y="27432"/>
                </a:cubicBezTo>
                <a:cubicBezTo>
                  <a:pt x="2440853" y="-1985"/>
                  <a:pt x="2261292" y="25951"/>
                  <a:pt x="2005149" y="27432"/>
                </a:cubicBezTo>
                <a:cubicBezTo>
                  <a:pt x="1749006" y="28913"/>
                  <a:pt x="1700078" y="34342"/>
                  <a:pt x="1489166" y="27432"/>
                </a:cubicBezTo>
                <a:cubicBezTo>
                  <a:pt x="1278254" y="20522"/>
                  <a:pt x="1077188" y="56916"/>
                  <a:pt x="790303" y="27432"/>
                </a:cubicBezTo>
                <a:cubicBezTo>
                  <a:pt x="503418" y="-2052"/>
                  <a:pt x="359168" y="57044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572000" h="27432" stroke="0" extrusionOk="0">
                <a:moveTo>
                  <a:pt x="0" y="0"/>
                </a:moveTo>
                <a:cubicBezTo>
                  <a:pt x="155698" y="6780"/>
                  <a:pt x="465972" y="13197"/>
                  <a:pt x="607423" y="0"/>
                </a:cubicBezTo>
                <a:cubicBezTo>
                  <a:pt x="748874" y="-13197"/>
                  <a:pt x="1014133" y="22994"/>
                  <a:pt x="1123406" y="0"/>
                </a:cubicBezTo>
                <a:cubicBezTo>
                  <a:pt x="1232679" y="-22994"/>
                  <a:pt x="1639431" y="-2997"/>
                  <a:pt x="1867989" y="0"/>
                </a:cubicBezTo>
                <a:cubicBezTo>
                  <a:pt x="2096547" y="2997"/>
                  <a:pt x="2265668" y="29557"/>
                  <a:pt x="2475411" y="0"/>
                </a:cubicBezTo>
                <a:cubicBezTo>
                  <a:pt x="2685154" y="-29557"/>
                  <a:pt x="2951491" y="73"/>
                  <a:pt x="3082834" y="0"/>
                </a:cubicBezTo>
                <a:cubicBezTo>
                  <a:pt x="3214177" y="-73"/>
                  <a:pt x="3641000" y="-33478"/>
                  <a:pt x="3827417" y="0"/>
                </a:cubicBezTo>
                <a:cubicBezTo>
                  <a:pt x="4013834" y="33478"/>
                  <a:pt x="4345917" y="14255"/>
                  <a:pt x="4572000" y="0"/>
                </a:cubicBezTo>
                <a:cubicBezTo>
                  <a:pt x="4572485" y="9333"/>
                  <a:pt x="4573278" y="19699"/>
                  <a:pt x="4572000" y="27432"/>
                </a:cubicBezTo>
                <a:cubicBezTo>
                  <a:pt x="4318030" y="43025"/>
                  <a:pt x="4161104" y="34314"/>
                  <a:pt x="4010297" y="27432"/>
                </a:cubicBezTo>
                <a:cubicBezTo>
                  <a:pt x="3859490" y="20550"/>
                  <a:pt x="3592529" y="6613"/>
                  <a:pt x="3357154" y="27432"/>
                </a:cubicBezTo>
                <a:cubicBezTo>
                  <a:pt x="3121779" y="48251"/>
                  <a:pt x="2884285" y="3780"/>
                  <a:pt x="2704011" y="27432"/>
                </a:cubicBezTo>
                <a:cubicBezTo>
                  <a:pt x="2523737" y="51084"/>
                  <a:pt x="2295944" y="32081"/>
                  <a:pt x="2096589" y="27432"/>
                </a:cubicBezTo>
                <a:cubicBezTo>
                  <a:pt x="1897234" y="22783"/>
                  <a:pt x="1623782" y="52518"/>
                  <a:pt x="1352006" y="27432"/>
                </a:cubicBezTo>
                <a:cubicBezTo>
                  <a:pt x="1080230" y="2346"/>
                  <a:pt x="869959" y="12864"/>
                  <a:pt x="607423" y="27432"/>
                </a:cubicBezTo>
                <a:cubicBezTo>
                  <a:pt x="344887" y="42000"/>
                  <a:pt x="188100" y="40051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ate Placeholder 26">
            <a:extLst>
              <a:ext uri="{FF2B5EF4-FFF2-40B4-BE49-F238E27FC236}">
                <a16:creationId xmlns:a16="http://schemas.microsoft.com/office/drawing/2014/main" id="{F28B82B1-E269-4325-A665-6CFE5DEE5D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ooter Placeholder 27">
            <a:extLst>
              <a:ext uri="{FF2B5EF4-FFF2-40B4-BE49-F238E27FC236}">
                <a16:creationId xmlns:a16="http://schemas.microsoft.com/office/drawing/2014/main" id="{7C700527-76FD-4DF4-A597-6F5E089CA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Slide Number Placeholder 28">
            <a:extLst>
              <a:ext uri="{FF2B5EF4-FFF2-40B4-BE49-F238E27FC236}">
                <a16:creationId xmlns:a16="http://schemas.microsoft.com/office/drawing/2014/main" id="{B5EA49A9-01EB-4D60-A392-7DC9B625D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43498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1934</Words>
  <Application>Microsoft Office PowerPoint</Application>
  <PresentationFormat>Widescreen</PresentationFormat>
  <Paragraphs>159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Aptos</vt:lpstr>
      <vt:lpstr>Aptos Display</vt:lpstr>
      <vt:lpstr>Arial</vt:lpstr>
      <vt:lpstr>The Hand Bold</vt:lpstr>
      <vt:lpstr>The Serif Hand Black</vt:lpstr>
      <vt:lpstr>SketchyVTI</vt:lpstr>
      <vt:lpstr>Strategic Management</vt:lpstr>
      <vt:lpstr>Introduction</vt:lpstr>
      <vt:lpstr>Learning outcomes</vt:lpstr>
      <vt:lpstr>Opening Case-Coffee shop</vt:lpstr>
      <vt:lpstr>Strategy Formulation:</vt:lpstr>
      <vt:lpstr>Reflection</vt:lpstr>
      <vt:lpstr>Definition</vt:lpstr>
      <vt:lpstr>What strategy formulation is NOT</vt:lpstr>
      <vt:lpstr>What strategy formulation is NOT</vt:lpstr>
      <vt:lpstr>Characteristics of strategy formulation phase</vt:lpstr>
      <vt:lpstr>1. Positioning the Force Before Action:</vt:lpstr>
      <vt:lpstr>1. Positioning the Force Before Action:</vt:lpstr>
      <vt:lpstr>2. Focusing on Effectiveness:</vt:lpstr>
      <vt:lpstr>2. Focusing on Effectiveness:</vt:lpstr>
      <vt:lpstr>3. Primarily an Intellectual Process:</vt:lpstr>
      <vt:lpstr>3. Primarily an Intellectual Process:</vt:lpstr>
      <vt:lpstr>4. Requires Both Intuitive and Analytical Skills:</vt:lpstr>
      <vt:lpstr>4. Requires Both Intuitive and Analytical Skills:</vt:lpstr>
      <vt:lpstr>5. May Involve a Few Individuals</vt:lpstr>
      <vt:lpstr>5. May Involve a Few Individuals</vt:lpstr>
      <vt:lpstr>Why alignment between vision, mission and strategy is important </vt:lpstr>
      <vt:lpstr>Provides Clarity and Focus: </vt:lpstr>
      <vt:lpstr>2. Enhanced decision-making:</vt:lpstr>
      <vt:lpstr>3. Enhanced employee commitment</vt:lpstr>
      <vt:lpstr>4. Improves resource allocation</vt:lpstr>
      <vt:lpstr>5. Build Trust</vt:lpstr>
      <vt:lpstr>Establishing goals and objectives.</vt:lpstr>
      <vt:lpstr>Establishing goals and objectives.</vt:lpstr>
      <vt:lpstr>Establishing goals and objectives.</vt:lpstr>
      <vt:lpstr>SMART Framework-Specific:</vt:lpstr>
      <vt:lpstr>Smart Framework- Measurable</vt:lpstr>
      <vt:lpstr>SMART Framework- achievable</vt:lpstr>
      <vt:lpstr>SMART Framework- Relevant</vt:lpstr>
      <vt:lpstr>SMART Framework- Time bound</vt:lpstr>
      <vt:lpstr>Topic Recap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412</cp:revision>
  <dcterms:created xsi:type="dcterms:W3CDTF">2025-04-13T06:17:12Z</dcterms:created>
  <dcterms:modified xsi:type="dcterms:W3CDTF">2025-04-13T07:43:06Z</dcterms:modified>
</cp:coreProperties>
</file>