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95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96" r:id="rId13"/>
    <p:sldId id="270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94" r:id="rId23"/>
    <p:sldId id="293" r:id="rId24"/>
    <p:sldId id="282" r:id="rId25"/>
    <p:sldId id="283" r:id="rId26"/>
    <p:sldId id="284" r:id="rId27"/>
    <p:sldId id="285" r:id="rId28"/>
    <p:sldId id="286" r:id="rId29"/>
    <p:sldId id="291" r:id="rId30"/>
    <p:sldId id="287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86112C-735B-BD3E-F99C-3B8DD79D796E}" v="41" dt="2025-05-13T06:15:53.234"/>
    <p1510:client id="{6D42907F-6C40-4712-7262-3B35D4E4FA6F}" v="355" dt="2025-05-13T06:54:21.566"/>
    <p1510:client id="{F6684FFB-077D-1833-4BF7-7AD0E86B4A94}" v="457" dt="2025-05-13T07:50:20.2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360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636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76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538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5/13/2025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320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5/13/2025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281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5/13/2025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87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586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84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209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371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810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A32057F-F015-B1B2-4E3E-2307F8EFC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11400" y="156538"/>
            <a:ext cx="4277092" cy="1589088"/>
          </a:xfrm>
        </p:spPr>
        <p:txBody>
          <a:bodyPr>
            <a:normAutofit/>
          </a:bodyPr>
          <a:lstStyle/>
          <a:p>
            <a:pPr algn="l"/>
            <a:r>
              <a:rPr lang="en-US" sz="5000"/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88900" y="1751458"/>
            <a:ext cx="5308209" cy="28258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110000"/>
              </a:lnSpc>
            </a:pPr>
            <a:endParaRPr lang="en-US" sz="2400" dirty="0"/>
          </a:p>
          <a:p>
            <a:pPr algn="l">
              <a:lnSpc>
                <a:spcPct val="110000"/>
              </a:lnSpc>
              <a:defRPr sz="1800"/>
            </a:pPr>
            <a:r>
              <a:rPr lang="en-US" sz="2400" dirty="0"/>
              <a:t>Lecture 10: Strategy Evaluation and Control</a:t>
            </a:r>
          </a:p>
          <a:p>
            <a:pPr algn="l">
              <a:lnSpc>
                <a:spcPct val="110000"/>
              </a:lnSpc>
              <a:defRPr sz="1800"/>
            </a:pPr>
            <a:r>
              <a:rPr lang="en-US" sz="2400" dirty="0"/>
              <a:t>Facilitator: </a:t>
            </a:r>
            <a:r>
              <a:rPr lang="en-US" sz="2400" err="1"/>
              <a:t>Githii</a:t>
            </a:r>
            <a:r>
              <a:rPr lang="en-US" sz="2400" dirty="0"/>
              <a:t> Stephen</a:t>
            </a:r>
          </a:p>
        </p:txBody>
      </p:sp>
      <p:pic>
        <p:nvPicPr>
          <p:cNvPr id="4" name="Picture 3" descr="Gear with compass turning gears without">
            <a:extLst>
              <a:ext uri="{FF2B5EF4-FFF2-40B4-BE49-F238E27FC236}">
                <a16:creationId xmlns:a16="http://schemas.microsoft.com/office/drawing/2014/main" id="{2E1CE86F-B16D-BC33-68C3-00B4CA3737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000" r="17998" b="-2"/>
          <a:stretch/>
        </p:blipFill>
        <p:spPr>
          <a:xfrm>
            <a:off x="20" y="1"/>
            <a:ext cx="5391561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D86847-EA67-3E78-DFCC-337EB2727A1F}"/>
              </a:ext>
            </a:extLst>
          </p:cNvPr>
          <p:cNvSpPr txBox="1"/>
          <p:nvPr/>
        </p:nvSpPr>
        <p:spPr>
          <a:xfrm>
            <a:off x="387252" y="5227907"/>
            <a:ext cx="47632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431210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BB0869A-0BE5-B3E9-F73D-2F3691E4D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7529" y="146279"/>
            <a:ext cx="4621553" cy="13607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Introduction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2648" y="2697678"/>
            <a:ext cx="6287620" cy="304539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28600" algn="l"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Our previous lecture looked at how strategy are implemented </a:t>
            </a:r>
          </a:p>
          <a:p>
            <a:pPr marL="285750" indent="-228600" algn="l"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Strategy implementation is not the final step.</a:t>
            </a:r>
          </a:p>
          <a:p>
            <a:pPr marL="57150" algn="l">
              <a:defRPr sz="1800"/>
            </a:pPr>
            <a:endParaRPr lang="en-US" sz="2400" dirty="0"/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BA04EF59-5F2C-AEA1-9FD9-E00C3D47D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01260" y="4211"/>
            <a:ext cx="3788662" cy="380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781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8EE85E-BCF4-775C-FB37-8CD1369D0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2F0AC02-ED03-E72C-9401-7DB9458F30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6A029D-8BB3-5ABC-F176-DCEC4D5128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7529" y="146279"/>
            <a:ext cx="4621553" cy="13607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Introduction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6C3918-CA04-EACF-BF34-96C2AFF31F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1925381"/>
            <a:ext cx="6287620" cy="38176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28600" algn="l"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Current lecture we look at strategy evaluation and control</a:t>
            </a:r>
          </a:p>
          <a:p>
            <a:pPr marL="285750" indent="-228600" algn="l"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Evaluation and control ensure ongoing relevance and effectiveness.</a:t>
            </a: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A0DBB24E-436C-7A05-5E5E-F0326D362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01260" y="4211"/>
            <a:ext cx="3788662" cy="380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2132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DA9942F-A18C-9E9D-BF08-9291C54E1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8268" y="466951"/>
            <a:ext cx="6572382" cy="974310"/>
          </a:xfrm>
        </p:spPr>
        <p:txBody>
          <a:bodyPr>
            <a:normAutofit/>
          </a:bodyPr>
          <a:lstStyle/>
          <a:p>
            <a:r>
              <a:t>Learning Outcomes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8792" y="2521106"/>
            <a:ext cx="6572382" cy="28053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Define and explain the importance of strategy evaluation.</a:t>
            </a:r>
            <a:endParaRPr lang="en-US"/>
          </a:p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Identify tools and apply evaluation to real and personal contexts.</a:t>
            </a:r>
          </a:p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Apply strategic evaluation principles to a personal context</a:t>
            </a:r>
          </a:p>
        </p:txBody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1D473D73-2694-EC77-C08B-71E2B56BF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24905" y="357386"/>
            <a:ext cx="4330461" cy="433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020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BB0869A-0BE5-B3E9-F73D-2F3691E4D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0072" y="146279"/>
            <a:ext cx="4621553" cy="13607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Case Study: Kodak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2648" y="1842653"/>
            <a:ext cx="6042580" cy="3900423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228600" algn="l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Kodak was once a giant in the photography industry</a:t>
            </a:r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It even invented the digital camera but ignored its strategic value.</a:t>
            </a:r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Failure to adapt resulted in lost market dominance.</a:t>
            </a:r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By the time it was trying to pivot it was too late</a:t>
            </a:r>
          </a:p>
        </p:txBody>
      </p:sp>
      <p:pic>
        <p:nvPicPr>
          <p:cNvPr id="4" name="Picture 3" descr="A close up of a film&#10;&#10;AI-generated content may be incorrect.">
            <a:extLst>
              <a:ext uri="{FF2B5EF4-FFF2-40B4-BE49-F238E27FC236}">
                <a16:creationId xmlns:a16="http://schemas.microsoft.com/office/drawing/2014/main" id="{E58EE5C8-771F-62EE-D708-C82A2F6270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1091" y="-32"/>
            <a:ext cx="4946628" cy="37067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4012B9-1B61-0184-EB86-116D3B007310}"/>
              </a:ext>
            </a:extLst>
          </p:cNvPr>
          <p:cNvSpPr txBox="1"/>
          <p:nvPr/>
        </p:nvSpPr>
        <p:spPr>
          <a:xfrm>
            <a:off x="7337928" y="3302312"/>
            <a:ext cx="47632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797926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412376"/>
            <a:ext cx="5459586" cy="1296498"/>
          </a:xfrm>
        </p:spPr>
        <p:txBody>
          <a:bodyPr>
            <a:normAutofit/>
          </a:bodyPr>
          <a:lstStyle/>
          <a:p>
            <a:pPr algn="l"/>
            <a:r>
              <a:t>Lessons from Kodak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1951996"/>
            <a:ext cx="6186680" cy="408250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Monitor technological shifts and weak signals.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Integrate internal innovation into strategic planning.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Strategy evaluation must include monitoring technological shifts.</a:t>
            </a:r>
          </a:p>
        </p:txBody>
      </p:sp>
      <p:pic>
        <p:nvPicPr>
          <p:cNvPr id="5" name="Picture 4" descr="A close up of a film&#10;&#10;AI-generated content may be incorrect.">
            <a:extLst>
              <a:ext uri="{FF2B5EF4-FFF2-40B4-BE49-F238E27FC236}">
                <a16:creationId xmlns:a16="http://schemas.microsoft.com/office/drawing/2014/main" id="{685C53F5-96E6-6EC4-240A-3384D9ACF5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41" r="12884"/>
          <a:stretch/>
        </p:blipFill>
        <p:spPr>
          <a:xfrm flipV="1">
            <a:off x="7988485" y="1"/>
            <a:ext cx="4203515" cy="39133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E1ED36-3C02-B699-7CDE-6570DDD6EFCB}"/>
              </a:ext>
            </a:extLst>
          </p:cNvPr>
          <p:cNvSpPr txBox="1"/>
          <p:nvPr/>
        </p:nvSpPr>
        <p:spPr>
          <a:xfrm>
            <a:off x="7986658" y="110150"/>
            <a:ext cx="404239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041969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87B4472A-332B-71E5-8009-33841E7C3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7532" y="356650"/>
            <a:ext cx="6667517" cy="2241755"/>
          </a:xfrm>
        </p:spPr>
        <p:txBody>
          <a:bodyPr>
            <a:normAutofit/>
          </a:bodyPr>
          <a:lstStyle/>
          <a:p>
            <a:pPr algn="l"/>
            <a:r>
              <a:rPr lang="en-US"/>
              <a:t>What is Strategy Evaluation?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074" y="2736996"/>
            <a:ext cx="6591945" cy="37589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Systematic assessment of strategy effectiveness and relevance.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Identifies deviations and informs corrective actions.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Remember the analogy of a ship captain</a:t>
            </a:r>
          </a:p>
        </p:txBody>
      </p:sp>
      <p:pic>
        <p:nvPicPr>
          <p:cNvPr id="7" name="Graphic 6" descr="Target">
            <a:extLst>
              <a:ext uri="{FF2B5EF4-FFF2-40B4-BE49-F238E27FC236}">
                <a16:creationId xmlns:a16="http://schemas.microsoft.com/office/drawing/2014/main" id="{BBF72C97-0BBB-4349-A7B9-1BC6721DE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17789" y="149114"/>
            <a:ext cx="4163392" cy="415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987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BB0869A-0BE5-B3E9-F73D-2F3691E4D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8885" y="340008"/>
            <a:ext cx="7127112" cy="13607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Importance of Strategy Evaluation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918" y="1934107"/>
            <a:ext cx="7897664" cy="370599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Ensures alignment with internal and external shifts.</a:t>
            </a:r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Promotes accountability and continuous improvement.</a:t>
            </a:r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Detects early warning signs of strategic failure.</a:t>
            </a:r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Facilitates adaptive learning and continuous improvement (Morris &amp; Hodges, 2019).</a:t>
            </a:r>
          </a:p>
          <a:p>
            <a:pPr marL="285750"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endParaRPr lang="en-US" sz="2400" dirty="0"/>
          </a:p>
        </p:txBody>
      </p:sp>
      <p:pic>
        <p:nvPicPr>
          <p:cNvPr id="7" name="Graphic 6" descr="Bullseye">
            <a:extLst>
              <a:ext uri="{FF2B5EF4-FFF2-40B4-BE49-F238E27FC236}">
                <a16:creationId xmlns:a16="http://schemas.microsoft.com/office/drawing/2014/main" id="{EB87EA23-04C7-FD4F-4604-C48BEA892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33735" y="4211"/>
            <a:ext cx="3556187" cy="356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87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502783"/>
            <a:ext cx="6531552" cy="1219007"/>
          </a:xfrm>
        </p:spPr>
        <p:txBody>
          <a:bodyPr>
            <a:normAutofit/>
          </a:bodyPr>
          <a:lstStyle/>
          <a:p>
            <a:pPr algn="l"/>
            <a:r>
              <a:t>Key Tools of Strategy Evaluation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267720"/>
            <a:ext cx="6751111" cy="31901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Balanced Scorecard, Benchmarking, KPIs, Gap Analysis.</a:t>
            </a:r>
          </a:p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Each tool offers different insights into performance.</a:t>
            </a:r>
          </a:p>
        </p:txBody>
      </p:sp>
      <p:pic>
        <p:nvPicPr>
          <p:cNvPr id="4" name="Picture 3" descr="A group of tools on a red background&#10;&#10;AI-generated content may be incorrect.">
            <a:extLst>
              <a:ext uri="{FF2B5EF4-FFF2-40B4-BE49-F238E27FC236}">
                <a16:creationId xmlns:a16="http://schemas.microsoft.com/office/drawing/2014/main" id="{ED4CEE9D-89C7-AC1B-AED3-739CB2C9E0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256" r="19031" b="-2"/>
          <a:stretch/>
        </p:blipFill>
        <p:spPr>
          <a:xfrm>
            <a:off x="8182214" y="1"/>
            <a:ext cx="4009786" cy="37325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B477AB-C558-DE87-84C7-42062C9A8E24}"/>
              </a:ext>
            </a:extLst>
          </p:cNvPr>
          <p:cNvSpPr txBox="1"/>
          <p:nvPr/>
        </p:nvSpPr>
        <p:spPr>
          <a:xfrm>
            <a:off x="8182306" y="110151"/>
            <a:ext cx="377466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016921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9503" y="502783"/>
            <a:ext cx="3509383" cy="960702"/>
          </a:xfrm>
        </p:spPr>
        <p:txBody>
          <a:bodyPr>
            <a:normAutofit fontScale="90000"/>
          </a:bodyPr>
          <a:lstStyle/>
          <a:p>
            <a:pPr marL="742950" indent="-742950" algn="l">
              <a:buAutoNum type="arabicPeriod"/>
            </a:pPr>
            <a:r>
              <a:rPr dirty="0"/>
              <a:t>Balanced Scorecard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125652"/>
            <a:ext cx="6841518" cy="33322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Introduced by Kaplan &amp; Norton (1992).</a:t>
            </a:r>
          </a:p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Measures strategy from multiple perspectives: financial, customer, internal, learning.</a:t>
            </a:r>
          </a:p>
        </p:txBody>
      </p:sp>
      <p:pic>
        <p:nvPicPr>
          <p:cNvPr id="4" name="Picture 3" descr="A yellow and silver balls on a white surface&#10;&#10;AI-generated content may be incorrect.">
            <a:extLst>
              <a:ext uri="{FF2B5EF4-FFF2-40B4-BE49-F238E27FC236}">
                <a16:creationId xmlns:a16="http://schemas.microsoft.com/office/drawing/2014/main" id="{ED46514C-A9E4-BA79-8EB3-8CCCA7E455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9425"/>
          <a:stretch/>
        </p:blipFill>
        <p:spPr>
          <a:xfrm>
            <a:off x="8195129" y="1"/>
            <a:ext cx="3996871" cy="37195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0D125B-E19A-0F70-164D-1B626725DD01}"/>
              </a:ext>
            </a:extLst>
          </p:cNvPr>
          <p:cNvSpPr txBox="1"/>
          <p:nvPr/>
        </p:nvSpPr>
        <p:spPr>
          <a:xfrm>
            <a:off x="8192604" y="3302313"/>
            <a:ext cx="388793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646547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7B4472A-332B-71E5-8009-33841E7C3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074" y="253328"/>
            <a:ext cx="5983008" cy="1221451"/>
          </a:xfrm>
        </p:spPr>
        <p:txBody>
          <a:bodyPr>
            <a:normAutofit/>
          </a:bodyPr>
          <a:lstStyle/>
          <a:p>
            <a:pPr marL="742950" indent="-742950" algn="l">
              <a:buAutoNum type="alphaLcPeriod"/>
            </a:pPr>
            <a:r>
              <a:rPr lang="en-US" sz="3100"/>
              <a:t>Customer Perspective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074" y="1937123"/>
            <a:ext cx="6021754" cy="325102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71450" indent="-17145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Focus on time, quality, performance, and cost.</a:t>
            </a:r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Understand how customers perceive the firm.</a:t>
            </a:r>
          </a:p>
        </p:txBody>
      </p:sp>
      <p:pic>
        <p:nvPicPr>
          <p:cNvPr id="5" name="Picture 4" descr="School corridor with lockers">
            <a:extLst>
              <a:ext uri="{FF2B5EF4-FFF2-40B4-BE49-F238E27FC236}">
                <a16:creationId xmlns:a16="http://schemas.microsoft.com/office/drawing/2014/main" id="{A34AA3F2-3840-D506-D0E9-72008C2F24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1418" r="9085" b="247"/>
          <a:stretch/>
        </p:blipFill>
        <p:spPr>
          <a:xfrm>
            <a:off x="7004641" y="4680"/>
            <a:ext cx="5182300" cy="29153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716BAB-9097-A9D5-77AA-199DE91FE031}"/>
              </a:ext>
            </a:extLst>
          </p:cNvPr>
          <p:cNvSpPr txBox="1"/>
          <p:nvPr/>
        </p:nvSpPr>
        <p:spPr>
          <a:xfrm>
            <a:off x="7224658" y="2499123"/>
            <a:ext cx="47632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2823768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50A70-A54C-2B05-2AFF-167AB38D6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ptos"/>
              </a:rPr>
              <a:t>Source</a:t>
            </a:r>
            <a:r>
              <a:rPr lang="en-US" sz="2000" b="0" dirty="0">
                <a:latin typeface="Aptos"/>
              </a:rPr>
              <a:t>: Harvard Business Review</a:t>
            </a:r>
          </a:p>
        </p:txBody>
      </p:sp>
      <p:pic>
        <p:nvPicPr>
          <p:cNvPr id="4" name="Content Placeholder 3" descr="Picture">
            <a:extLst>
              <a:ext uri="{FF2B5EF4-FFF2-40B4-BE49-F238E27FC236}">
                <a16:creationId xmlns:a16="http://schemas.microsoft.com/office/drawing/2014/main" id="{860AC68C-F4F4-C1DB-7197-1C04B41A9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3573" y="837296"/>
            <a:ext cx="8763522" cy="6014504"/>
          </a:xfrm>
        </p:spPr>
      </p:pic>
    </p:spTree>
    <p:extLst>
      <p:ext uri="{BB962C8B-B14F-4D97-AF65-F5344CB8AC3E}">
        <p14:creationId xmlns:p14="http://schemas.microsoft.com/office/powerpoint/2010/main" val="962033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231563"/>
            <a:ext cx="7293552" cy="1490227"/>
          </a:xfrm>
        </p:spPr>
        <p:txBody>
          <a:bodyPr>
            <a:normAutofit/>
          </a:bodyPr>
          <a:lstStyle/>
          <a:p>
            <a:pPr algn="l"/>
            <a:r>
              <a:rPr lang="en-US"/>
              <a:t>b. Internal Business Perspective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241890"/>
            <a:ext cx="7306467" cy="321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Evaluate internal operations enabling customer satisfaction.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Assess core competencies and process efficiency.</a:t>
            </a:r>
          </a:p>
        </p:txBody>
      </p:sp>
      <p:pic>
        <p:nvPicPr>
          <p:cNvPr id="5" name="Picture 4" descr="Multiple exposures of an underground concrete tunnel">
            <a:extLst>
              <a:ext uri="{FF2B5EF4-FFF2-40B4-BE49-F238E27FC236}">
                <a16:creationId xmlns:a16="http://schemas.microsoft.com/office/drawing/2014/main" id="{F1BA820A-67C6-3B4F-0F65-994477D33B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798" r="1489" b="-2"/>
          <a:stretch/>
        </p:blipFill>
        <p:spPr>
          <a:xfrm>
            <a:off x="8243126" y="1"/>
            <a:ext cx="3948874" cy="32546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D69A61-82BD-E0C4-3288-1EE29D14F8E3}"/>
              </a:ext>
            </a:extLst>
          </p:cNvPr>
          <p:cNvSpPr txBox="1"/>
          <p:nvPr/>
        </p:nvSpPr>
        <p:spPr>
          <a:xfrm>
            <a:off x="8244090" y="2828636"/>
            <a:ext cx="3743772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02609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1174376"/>
            <a:ext cx="7500196" cy="1115684"/>
          </a:xfrm>
        </p:spPr>
        <p:txBody>
          <a:bodyPr>
            <a:normAutofit fontScale="90000"/>
          </a:bodyPr>
          <a:lstStyle/>
          <a:p>
            <a:pPr algn="l"/>
            <a:r>
              <a:rPr lang="en-US"/>
              <a:t>c. Innovation and Learning Perspective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577686"/>
            <a:ext cx="6867349" cy="28801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Track new product development and market expansion.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Measure continuous improvement capacity.</a:t>
            </a:r>
          </a:p>
        </p:txBody>
      </p:sp>
      <p:pic>
        <p:nvPicPr>
          <p:cNvPr id="5" name="Picture 4" descr="Computer 3D windows background">
            <a:extLst>
              <a:ext uri="{FF2B5EF4-FFF2-40B4-BE49-F238E27FC236}">
                <a16:creationId xmlns:a16="http://schemas.microsoft.com/office/drawing/2014/main" id="{46050713-BE9B-5F30-B3D9-A40433F72F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24" r="33645"/>
          <a:stretch/>
        </p:blipFill>
        <p:spPr>
          <a:xfrm>
            <a:off x="8388858" y="1"/>
            <a:ext cx="3803142" cy="34612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BDBBE6-CD88-723F-E032-29D8C3938661}"/>
              </a:ext>
            </a:extLst>
          </p:cNvPr>
          <p:cNvSpPr txBox="1"/>
          <p:nvPr/>
        </p:nvSpPr>
        <p:spPr>
          <a:xfrm>
            <a:off x="8388252" y="161637"/>
            <a:ext cx="3620205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6276222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735257"/>
            <a:ext cx="6363654" cy="1064024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d. Financial</a:t>
            </a:r>
            <a:r>
              <a:rPr dirty="0"/>
              <a:t> Perspective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241890"/>
            <a:ext cx="6686535" cy="321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71450" indent="-17145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Track profitability, growth, and shareholder value.</a:t>
            </a:r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Ensure strategies contribute to financial goals.</a:t>
            </a:r>
          </a:p>
        </p:txBody>
      </p:sp>
      <p:pic>
        <p:nvPicPr>
          <p:cNvPr id="4" name="Picture 3" descr="Several arrows pointing upwards&#10;&#10;AI-generated content may be incorrect.">
            <a:extLst>
              <a:ext uri="{FF2B5EF4-FFF2-40B4-BE49-F238E27FC236}">
                <a16:creationId xmlns:a16="http://schemas.microsoft.com/office/drawing/2014/main" id="{CDF109FC-E3F9-F73E-7977-67509A684F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216" r="13071" b="-2"/>
          <a:stretch/>
        </p:blipFill>
        <p:spPr>
          <a:xfrm>
            <a:off x="8337197" y="1"/>
            <a:ext cx="3854803" cy="359044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875FA9-D1E7-4857-842E-33587A2D8B29}"/>
              </a:ext>
            </a:extLst>
          </p:cNvPr>
          <p:cNvSpPr txBox="1"/>
          <p:nvPr/>
        </p:nvSpPr>
        <p:spPr>
          <a:xfrm>
            <a:off x="8501523" y="202826"/>
            <a:ext cx="3558421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4888960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438207"/>
            <a:ext cx="6260332" cy="1038193"/>
          </a:xfrm>
        </p:spPr>
        <p:txBody>
          <a:bodyPr>
            <a:normAutofit/>
          </a:bodyPr>
          <a:lstStyle/>
          <a:p>
            <a:pPr algn="l"/>
            <a:r>
              <a:rPr lang="en-US" sz="3700"/>
              <a:t>2. Benchmarking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1944839"/>
            <a:ext cx="6441145" cy="35130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Compare performance with industry leaders.</a:t>
            </a:r>
          </a:p>
          <a:p>
            <a:pPr marL="285750" indent="-2857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Identify gaps and drive innovation.</a:t>
            </a:r>
          </a:p>
        </p:txBody>
      </p:sp>
      <p:pic>
        <p:nvPicPr>
          <p:cNvPr id="5" name="Picture 4" descr="A close up view of a track and field lane in the dark">
            <a:extLst>
              <a:ext uri="{FF2B5EF4-FFF2-40B4-BE49-F238E27FC236}">
                <a16:creationId xmlns:a16="http://schemas.microsoft.com/office/drawing/2014/main" id="{169B0905-F22D-828C-F5F4-778CB4F1F0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602" r="18686" b="-2"/>
          <a:stretch/>
        </p:blipFill>
        <p:spPr>
          <a:xfrm>
            <a:off x="7898078" y="1"/>
            <a:ext cx="4293922" cy="39649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9A4AEC-3F4E-3235-495D-F47057A5E144}"/>
              </a:ext>
            </a:extLst>
          </p:cNvPr>
          <p:cNvSpPr txBox="1"/>
          <p:nvPr/>
        </p:nvSpPr>
        <p:spPr>
          <a:xfrm>
            <a:off x="7893982" y="151340"/>
            <a:ext cx="4021799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362553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748173"/>
            <a:ext cx="6066603" cy="999447"/>
          </a:xfrm>
        </p:spPr>
        <p:txBody>
          <a:bodyPr>
            <a:normAutofit fontScale="90000"/>
          </a:bodyPr>
          <a:lstStyle/>
          <a:p>
            <a:pPr algn="l"/>
            <a:r>
              <a:rPr lang="en-US"/>
              <a:t>3. Key Performance Indicators (KPIs)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228974"/>
            <a:ext cx="5911620" cy="32288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Measure outcomes like growth rate, market share, ROI.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Effective KPIs are SMART: Specific, Measurable, Achievable, Relevant, Time-bound.</a:t>
            </a:r>
          </a:p>
        </p:txBody>
      </p:sp>
      <p:pic>
        <p:nvPicPr>
          <p:cNvPr id="5" name="Picture 4" descr="Codes on papers">
            <a:extLst>
              <a:ext uri="{FF2B5EF4-FFF2-40B4-BE49-F238E27FC236}">
                <a16:creationId xmlns:a16="http://schemas.microsoft.com/office/drawing/2014/main" id="{C34AB72B-CC11-9A89-BA88-075DD01482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144" r="14143" b="-2"/>
          <a:stretch/>
        </p:blipFill>
        <p:spPr>
          <a:xfrm>
            <a:off x="7148993" y="1"/>
            <a:ext cx="5043007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D3C642A-0BC8-0D6D-DB0F-4505E31C0031}"/>
              </a:ext>
            </a:extLst>
          </p:cNvPr>
          <p:cNvSpPr txBox="1"/>
          <p:nvPr/>
        </p:nvSpPr>
        <p:spPr>
          <a:xfrm>
            <a:off x="7152577" y="120447"/>
            <a:ext cx="47632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20410081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7B4472A-332B-71E5-8009-33841E7C3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1735" y="421226"/>
            <a:ext cx="4975619" cy="885654"/>
          </a:xfrm>
        </p:spPr>
        <p:txBody>
          <a:bodyPr>
            <a:normAutofit/>
          </a:bodyPr>
          <a:lstStyle/>
          <a:p>
            <a:pPr algn="l"/>
            <a:r>
              <a:rPr lang="en-US"/>
              <a:t>4. Gap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819" y="1807970"/>
            <a:ext cx="5001450" cy="33801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110000"/>
              </a:lnSpc>
            </a:pPr>
            <a:endParaRPr lang="en-US" sz="2400" dirty="0"/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Compare current performance against desired goals.</a:t>
            </a:r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Clarifies underperformance and guides strategic adjustments.</a:t>
            </a:r>
          </a:p>
        </p:txBody>
      </p:sp>
      <p:pic>
        <p:nvPicPr>
          <p:cNvPr id="5" name="Picture 4" descr="Pipette adding DNA sample to a petri dish">
            <a:extLst>
              <a:ext uri="{FF2B5EF4-FFF2-40B4-BE49-F238E27FC236}">
                <a16:creationId xmlns:a16="http://schemas.microsoft.com/office/drawing/2014/main" id="{2ADA9930-F1CB-E760-BBE6-4E8ADDED25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1820" r="9085" b="-7"/>
          <a:stretch/>
        </p:blipFill>
        <p:spPr>
          <a:xfrm>
            <a:off x="6087658" y="16512"/>
            <a:ext cx="6099283" cy="35503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E90799-66F5-9F91-04D2-861CA043E1AD}"/>
              </a:ext>
            </a:extLst>
          </p:cNvPr>
          <p:cNvSpPr txBox="1"/>
          <p:nvPr/>
        </p:nvSpPr>
        <p:spPr>
          <a:xfrm>
            <a:off x="6246414" y="604420"/>
            <a:ext cx="4763204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1667951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7B4472A-332B-71E5-8009-33841E7C3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0108" y="279158"/>
            <a:ext cx="7339110" cy="1415179"/>
          </a:xfrm>
        </p:spPr>
        <p:txBody>
          <a:bodyPr>
            <a:normAutofit/>
          </a:bodyPr>
          <a:lstStyle/>
          <a:p>
            <a:pPr algn="l"/>
            <a:r>
              <a:rPr lang="en-US"/>
              <a:t>Control Systems in Strategy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074" y="2324580"/>
            <a:ext cx="7300364" cy="28635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71450" indent="-17145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Strategic Control: Monitors key assumptions, direction, and competitive positioning.</a:t>
            </a:r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Operational Control: Ensures efficient implementation of tasks and routines.</a:t>
            </a:r>
          </a:p>
          <a:p>
            <a:pPr algn="l">
              <a:lnSpc>
                <a:spcPct val="110000"/>
              </a:lnSpc>
              <a:defRPr sz="1800"/>
            </a:pPr>
            <a:endParaRPr lang="en-US" sz="2400" dirty="0"/>
          </a:p>
        </p:txBody>
      </p:sp>
      <p:pic>
        <p:nvPicPr>
          <p:cNvPr id="7" name="Graphic 6" descr="Gears">
            <a:extLst>
              <a:ext uri="{FF2B5EF4-FFF2-40B4-BE49-F238E27FC236}">
                <a16:creationId xmlns:a16="http://schemas.microsoft.com/office/drawing/2014/main" id="{A25F2F1D-D5DB-E12B-C2BA-D51CC0DD5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52840" y="-5869"/>
            <a:ext cx="4641257" cy="461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313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23B85F9-9CA8-2B5F-4522-0B5D742E72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3737" y="196166"/>
            <a:ext cx="7193893" cy="1516239"/>
          </a:xfrm>
        </p:spPr>
        <p:txBody>
          <a:bodyPr>
            <a:normAutofit/>
          </a:bodyPr>
          <a:lstStyle/>
          <a:p>
            <a:pPr algn="l"/>
            <a:r>
              <a:rPr lang="en-US" sz="4800"/>
              <a:t>Types of Control Systems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9532" y="2686342"/>
            <a:ext cx="6243401" cy="31722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Premise, Implementation, Strategic Surveillance, Special Alert.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Each serves unique monitoring functions.</a:t>
            </a:r>
          </a:p>
        </p:txBody>
      </p:sp>
      <p:pic>
        <p:nvPicPr>
          <p:cNvPr id="7" name="Graphic 6" descr="Gears">
            <a:extLst>
              <a:ext uri="{FF2B5EF4-FFF2-40B4-BE49-F238E27FC236}">
                <a16:creationId xmlns:a16="http://schemas.microsoft.com/office/drawing/2014/main" id="{EF241250-18F7-EFE2-99E7-90AB045E6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84280" y="203021"/>
            <a:ext cx="3920863" cy="405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1140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5062" y="347800"/>
            <a:ext cx="6454060" cy="1373990"/>
          </a:xfrm>
        </p:spPr>
        <p:txBody>
          <a:bodyPr>
            <a:normAutofit/>
          </a:bodyPr>
          <a:lstStyle/>
          <a:p>
            <a:pPr algn="l"/>
            <a:r>
              <a:rPr lang="en-US"/>
              <a:t>Strategic vs Operational Control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203144"/>
            <a:ext cx="6802772" cy="325470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Strategic control focuses on long-term direction and assumptions.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Operational control ensures task execution and efficiency.</a:t>
            </a:r>
          </a:p>
        </p:txBody>
      </p:sp>
      <p:pic>
        <p:nvPicPr>
          <p:cNvPr id="5" name="Picture 4" descr="Chess checkmate">
            <a:extLst>
              <a:ext uri="{FF2B5EF4-FFF2-40B4-BE49-F238E27FC236}">
                <a16:creationId xmlns:a16="http://schemas.microsoft.com/office/drawing/2014/main" id="{7AAD0401-B99D-EAF2-9E20-3B6C756618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504" r="15783" b="-2"/>
          <a:stretch/>
        </p:blipFill>
        <p:spPr>
          <a:xfrm>
            <a:off x="7846417" y="1"/>
            <a:ext cx="4345583" cy="40553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8D2372-03B5-43A7-640C-64CD61A81DFE}"/>
              </a:ext>
            </a:extLst>
          </p:cNvPr>
          <p:cNvSpPr txBox="1"/>
          <p:nvPr/>
        </p:nvSpPr>
        <p:spPr>
          <a:xfrm>
            <a:off x="7842496" y="130745"/>
            <a:ext cx="407328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504728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F771C9-F68E-F7E6-D19E-9B35C9361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033B951-9067-E907-A687-397AE6A89E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827948-5322-3C55-312A-5E17D85DFF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062" y="347800"/>
            <a:ext cx="6454060" cy="1373990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Types of control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D3157C-F270-80CE-4EE9-5E0D99CEFB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045" y="2203144"/>
            <a:ext cx="6802772" cy="325470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b="1" dirty="0"/>
              <a:t>Premise Control</a:t>
            </a:r>
            <a:r>
              <a:rPr lang="en-US" sz="2400" dirty="0"/>
              <a:t>: Monitors validity of assumptions.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b="1" dirty="0"/>
              <a:t>Implementation Control</a:t>
            </a:r>
            <a:r>
              <a:rPr lang="en-US" sz="2400" dirty="0"/>
              <a:t>: Assesses whether strategic plans are executed as intended.</a:t>
            </a:r>
          </a:p>
          <a:p>
            <a:pPr algn="l">
              <a:lnSpc>
                <a:spcPct val="110000"/>
              </a:lnSpc>
              <a:defRPr sz="1800"/>
            </a:pPr>
            <a:endParaRPr lang="en-US" sz="2400" dirty="0"/>
          </a:p>
        </p:txBody>
      </p:sp>
      <p:pic>
        <p:nvPicPr>
          <p:cNvPr id="5" name="Picture 4" descr="Chess checkmate">
            <a:extLst>
              <a:ext uri="{FF2B5EF4-FFF2-40B4-BE49-F238E27FC236}">
                <a16:creationId xmlns:a16="http://schemas.microsoft.com/office/drawing/2014/main" id="{EECA5C35-D357-1FCB-CD5E-66FD188F8F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504" r="15783" b="-2"/>
          <a:stretch/>
        </p:blipFill>
        <p:spPr>
          <a:xfrm>
            <a:off x="7846417" y="1"/>
            <a:ext cx="4345583" cy="40553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C0CDBB-99C1-6A6D-11CE-7CC0F104CF33}"/>
              </a:ext>
            </a:extLst>
          </p:cNvPr>
          <p:cNvSpPr txBox="1"/>
          <p:nvPr/>
        </p:nvSpPr>
        <p:spPr>
          <a:xfrm>
            <a:off x="7842496" y="130745"/>
            <a:ext cx="407328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2467799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969208-FD4B-7D7F-FE58-C60F39814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198EFD4B-5CC7-71F5-EE28-16AE3B33AC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BF594F-73FC-608C-6C20-FFA7BA631A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062" y="347800"/>
            <a:ext cx="6454060" cy="1373990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Types of Control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AD4F88-D3F4-71EB-5834-1AAACEEDAD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045" y="2203144"/>
            <a:ext cx="6802772" cy="325470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b="1" dirty="0"/>
              <a:t>Strategic Surveillance:</a:t>
            </a:r>
            <a:r>
              <a:rPr lang="en-US" sz="2400" dirty="0"/>
              <a:t> General monitoring of external threats/opportunities.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b="1" dirty="0"/>
              <a:t>Special Alert Control</a:t>
            </a:r>
            <a:r>
              <a:rPr lang="en-US" sz="2400" dirty="0"/>
              <a:t>: Response to sudden, major events.</a:t>
            </a:r>
          </a:p>
          <a:p>
            <a:pPr algn="l">
              <a:lnSpc>
                <a:spcPct val="110000"/>
              </a:lnSpc>
              <a:defRPr sz="1800"/>
            </a:pPr>
            <a:endParaRPr lang="en-US" sz="2400" dirty="0"/>
          </a:p>
        </p:txBody>
      </p:sp>
      <p:pic>
        <p:nvPicPr>
          <p:cNvPr id="5" name="Picture 4" descr="Chess checkmate">
            <a:extLst>
              <a:ext uri="{FF2B5EF4-FFF2-40B4-BE49-F238E27FC236}">
                <a16:creationId xmlns:a16="http://schemas.microsoft.com/office/drawing/2014/main" id="{474172E5-5412-7C1A-5B41-580CF74622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504" r="15783" b="-2"/>
          <a:stretch/>
        </p:blipFill>
        <p:spPr>
          <a:xfrm>
            <a:off x="7846417" y="1"/>
            <a:ext cx="4345583" cy="40553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CDFE4F-6C7F-D8A7-F8DD-A71D0B8CCBB5}"/>
              </a:ext>
            </a:extLst>
          </p:cNvPr>
          <p:cNvSpPr txBox="1"/>
          <p:nvPr/>
        </p:nvSpPr>
        <p:spPr>
          <a:xfrm>
            <a:off x="7842496" y="130745"/>
            <a:ext cx="407328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9050802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7B4472A-332B-71E5-8009-33841E7C3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074" y="369565"/>
            <a:ext cx="7687822" cy="1350603"/>
          </a:xfrm>
        </p:spPr>
        <p:txBody>
          <a:bodyPr>
            <a:normAutofit/>
          </a:bodyPr>
          <a:lstStyle/>
          <a:p>
            <a:pPr algn="l"/>
            <a:r>
              <a:rPr lang="en-US"/>
              <a:t>When and How to Evaluate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074" y="2027530"/>
            <a:ext cx="7726568" cy="31606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Make evaluation ongoing, not occasional.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Use both quantitative and qualitative data regularly.</a:t>
            </a: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BF7FD110-F350-731C-5833-D1B1196F4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21857" y="-5869"/>
            <a:ext cx="3272240" cy="327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442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786919"/>
            <a:ext cx="7112738" cy="1257752"/>
          </a:xfrm>
        </p:spPr>
        <p:txBody>
          <a:bodyPr>
            <a:normAutofit/>
          </a:bodyPr>
          <a:lstStyle/>
          <a:p>
            <a:pPr algn="l"/>
            <a:r>
              <a:rPr lang="en-US"/>
              <a:t>Applying Strategy Evaluation to Personal Life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784330"/>
            <a:ext cx="6789857" cy="267352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71450" indent="-17145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Use evaluation in personal goals like health or finances.</a:t>
            </a:r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Realign actions with goals through reflection and adjustment.</a:t>
            </a:r>
          </a:p>
        </p:txBody>
      </p:sp>
      <p:pic>
        <p:nvPicPr>
          <p:cNvPr id="5" name="Picture 4" descr="Person writing on a notepad">
            <a:extLst>
              <a:ext uri="{FF2B5EF4-FFF2-40B4-BE49-F238E27FC236}">
                <a16:creationId xmlns:a16="http://schemas.microsoft.com/office/drawing/2014/main" id="{9F9DB5EC-755D-25A0-B26E-6C6EB8A841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430" r="7429"/>
          <a:stretch/>
        </p:blipFill>
        <p:spPr>
          <a:xfrm>
            <a:off x="7794756" y="1"/>
            <a:ext cx="4397244" cy="40683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C67C1B-0ECD-B951-0F77-84AB410292A7}"/>
              </a:ext>
            </a:extLst>
          </p:cNvPr>
          <p:cNvSpPr txBox="1"/>
          <p:nvPr/>
        </p:nvSpPr>
        <p:spPr>
          <a:xfrm>
            <a:off x="7780712" y="3425880"/>
            <a:ext cx="407328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1783241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425291"/>
            <a:ext cx="6686535" cy="1141515"/>
          </a:xfrm>
        </p:spPr>
        <p:txBody>
          <a:bodyPr>
            <a:normAutofit fontScale="90000"/>
          </a:bodyPr>
          <a:lstStyle/>
          <a:p>
            <a:pPr algn="l"/>
            <a:r>
              <a:rPr lang="en-US"/>
              <a:t>Personal Reflection</a:t>
            </a:r>
            <a:r>
              <a:rPr dirty="0"/>
              <a:t> </a:t>
            </a:r>
            <a:r>
              <a:rPr lang="en-US"/>
              <a:t>Prompts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035246"/>
            <a:ext cx="6725281" cy="34226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71450" indent="-17145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What indicators are you tracking in your personal goals?</a:t>
            </a:r>
          </a:p>
          <a:p>
            <a:pPr marL="171450" indent="-17145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What actions will you take to improve alignment?</a:t>
            </a:r>
          </a:p>
        </p:txBody>
      </p:sp>
      <p:pic>
        <p:nvPicPr>
          <p:cNvPr id="4" name="Picture 3" descr="A person in a towel on her head applying eye patches&#10;&#10;AI-generated content may be incorrect.">
            <a:extLst>
              <a:ext uri="{FF2B5EF4-FFF2-40B4-BE49-F238E27FC236}">
                <a16:creationId xmlns:a16="http://schemas.microsoft.com/office/drawing/2014/main" id="{B8593A1C-5C6D-B787-5DAB-826FDBB2BB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8287" b="-2"/>
          <a:stretch/>
        </p:blipFill>
        <p:spPr>
          <a:xfrm>
            <a:off x="8156383" y="1"/>
            <a:ext cx="4035617" cy="37583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27ED21-8479-14E1-3610-508D0FF9672B}"/>
              </a:ext>
            </a:extLst>
          </p:cNvPr>
          <p:cNvSpPr txBox="1"/>
          <p:nvPr/>
        </p:nvSpPr>
        <p:spPr>
          <a:xfrm>
            <a:off x="8635388" y="161637"/>
            <a:ext cx="3290692" cy="2719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9416986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BB0869A-0BE5-B3E9-F73D-2F3691E4D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1801" y="275431"/>
            <a:ext cx="5630688" cy="137102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Key Takeaways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513" y="2105322"/>
            <a:ext cx="6512067" cy="3740728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228600" algn="l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Evaluation ensures relevance and effectiveness of strategies.</a:t>
            </a:r>
          </a:p>
          <a:p>
            <a:pPr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Tools and controls help detect and correct deviations.</a:t>
            </a:r>
          </a:p>
          <a:p>
            <a:pPr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Control systems support adaptability and strategic alignment.</a:t>
            </a:r>
          </a:p>
          <a:p>
            <a:pPr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r>
              <a:rPr lang="en-US" sz="2400" dirty="0"/>
              <a:t>Applying these principles personally can enhance decision-making and outcomes.</a:t>
            </a:r>
          </a:p>
          <a:p>
            <a:pPr indent="-228600" algn="l">
              <a:lnSpc>
                <a:spcPct val="110000"/>
              </a:lnSpc>
              <a:buFont typeface="Arial" panose="020B0604020202020204" pitchFamily="34" charset="0"/>
              <a:buChar char="•"/>
              <a:defRPr sz="1800"/>
            </a:pPr>
            <a:endParaRPr lang="en-US" sz="2400" dirty="0"/>
          </a:p>
        </p:txBody>
      </p:sp>
      <p:pic>
        <p:nvPicPr>
          <p:cNvPr id="5" name="Picture 4" descr="An open door of a house with the key on the keyhole">
            <a:extLst>
              <a:ext uri="{FF2B5EF4-FFF2-40B4-BE49-F238E27FC236}">
                <a16:creationId xmlns:a16="http://schemas.microsoft.com/office/drawing/2014/main" id="{3D5A2479-CEE8-2762-EB35-A66E0C18C9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155" r="9085" b="14117"/>
          <a:stretch/>
        </p:blipFill>
        <p:spPr>
          <a:xfrm>
            <a:off x="7408989" y="2371"/>
            <a:ext cx="4778730" cy="32886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D082B7-C3A4-CA8F-BBF4-C1B37422139A}"/>
              </a:ext>
            </a:extLst>
          </p:cNvPr>
          <p:cNvSpPr txBox="1"/>
          <p:nvPr/>
        </p:nvSpPr>
        <p:spPr>
          <a:xfrm>
            <a:off x="7554171" y="2643285"/>
            <a:ext cx="407328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37851462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797DE5A-DA89-0A80-C73D-8DCE1A3E2B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0045" y="502783"/>
            <a:ext cx="5420840" cy="1244837"/>
          </a:xfrm>
        </p:spPr>
        <p:txBody>
          <a:bodyPr>
            <a:normAutofit/>
          </a:bodyPr>
          <a:lstStyle/>
          <a:p>
            <a:pPr algn="l"/>
            <a:r>
              <a:rPr lang="en-US"/>
              <a:t>What’s Next: Risk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0045" y="2190229"/>
            <a:ext cx="5433755" cy="326762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Next lecture: understanding and managing strategic risks.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Preparation: think of risks in your personal or business strategy.</a:t>
            </a:r>
          </a:p>
        </p:txBody>
      </p:sp>
      <p:pic>
        <p:nvPicPr>
          <p:cNvPr id="5" name="Picture 4" descr="Arrows pointing right while one points left">
            <a:extLst>
              <a:ext uri="{FF2B5EF4-FFF2-40B4-BE49-F238E27FC236}">
                <a16:creationId xmlns:a16="http://schemas.microsoft.com/office/drawing/2014/main" id="{8C643CCA-C43F-7C06-6308-2C86DDB729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691" r="9597" b="-2"/>
          <a:stretch/>
        </p:blipFill>
        <p:spPr>
          <a:xfrm>
            <a:off x="6348247" y="1"/>
            <a:ext cx="5843753" cy="54502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75AD88-A903-3701-368F-18337CFB888F}"/>
              </a:ext>
            </a:extLst>
          </p:cNvPr>
          <p:cNvSpPr txBox="1"/>
          <p:nvPr/>
        </p:nvSpPr>
        <p:spPr>
          <a:xfrm>
            <a:off x="6967225" y="377880"/>
            <a:ext cx="407328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40117318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7B4472A-332B-71E5-8009-33841E7C3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074" y="382481"/>
            <a:ext cx="5569720" cy="1182704"/>
          </a:xfrm>
        </p:spPr>
        <p:txBody>
          <a:bodyPr>
            <a:normAutofit fontScale="90000"/>
          </a:bodyPr>
          <a:lstStyle/>
          <a:p>
            <a:pPr algn="l"/>
            <a:r>
              <a:rPr lang="en-US"/>
              <a:t>Poll or Discussion Questions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074" y="2143767"/>
            <a:ext cx="5776364" cy="30443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l">
              <a:lnSpc>
                <a:spcPct val="110000"/>
              </a:lnSpc>
              <a:buChar char="•"/>
            </a:pPr>
            <a:endParaRPr lang="en-US" sz="2400" dirty="0"/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Which evaluation tool is most useful in your context?</a:t>
            </a:r>
          </a:p>
          <a:p>
            <a:pPr marL="342900" indent="-342900" algn="l">
              <a:lnSpc>
                <a:spcPct val="110000"/>
              </a:lnSpc>
              <a:buChar char="•"/>
              <a:defRPr sz="1800"/>
            </a:pPr>
            <a:r>
              <a:rPr lang="en-US" sz="2400" dirty="0"/>
              <a:t>How do you measure strategic success personally?</a:t>
            </a:r>
          </a:p>
        </p:txBody>
      </p:sp>
      <p:pic>
        <p:nvPicPr>
          <p:cNvPr id="5" name="Picture 4" descr="Yellow and blue symbols">
            <a:extLst>
              <a:ext uri="{FF2B5EF4-FFF2-40B4-BE49-F238E27FC236}">
                <a16:creationId xmlns:a16="http://schemas.microsoft.com/office/drawing/2014/main" id="{1928EE7D-0080-9E58-AA0E-45D9536761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310" r="9085" b="16852"/>
          <a:stretch/>
        </p:blipFill>
        <p:spPr>
          <a:xfrm>
            <a:off x="6655929" y="3970"/>
            <a:ext cx="5531012" cy="31104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A0A1BB-64B7-EB42-C533-49C9BB922444}"/>
              </a:ext>
            </a:extLst>
          </p:cNvPr>
          <p:cNvSpPr txBox="1"/>
          <p:nvPr/>
        </p:nvSpPr>
        <p:spPr>
          <a:xfrm>
            <a:off x="6915739" y="377880"/>
            <a:ext cx="407328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stock images</a:t>
            </a:r>
          </a:p>
        </p:txBody>
      </p:sp>
    </p:spTree>
    <p:extLst>
      <p:ext uri="{BB962C8B-B14F-4D97-AF65-F5344CB8AC3E}">
        <p14:creationId xmlns:p14="http://schemas.microsoft.com/office/powerpoint/2010/main" val="26707696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3867147-1C83-BF71-39B0-B590EE7F3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4678" y="548640"/>
            <a:ext cx="10872216" cy="11338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References</a:t>
            </a: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3155FEAC-80F3-8144-03BE-8DDDA418C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93588" y="-132150"/>
            <a:ext cx="3698530" cy="369853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0517" y="1688902"/>
            <a:ext cx="7919509" cy="45429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 algn="l">
              <a:buFont typeface="Arial" panose="020B0604020202020204" pitchFamily="34" charset="0"/>
              <a:buChar char="•"/>
              <a:defRPr sz="1800"/>
            </a:pPr>
            <a:r>
              <a:rPr lang="en-US" sz="2000" dirty="0"/>
              <a:t>Morris &amp; Hodges (2019), Strategic Management, OER, OSU.</a:t>
            </a:r>
          </a:p>
          <a:p>
            <a:pPr marL="285750" indent="-228600" algn="l">
              <a:buFont typeface="Arial" panose="020B0604020202020204" pitchFamily="34" charset="0"/>
              <a:buChar char="•"/>
              <a:defRPr sz="1800"/>
            </a:pPr>
            <a:r>
              <a:rPr lang="en-US" sz="2000" dirty="0"/>
              <a:t>Harvard Business Review, Balanced Scorecard (1992).</a:t>
            </a:r>
          </a:p>
          <a:p>
            <a:pPr marL="285750" indent="-228600" algn="l">
              <a:buFont typeface="Arial" panose="020B0604020202020204" pitchFamily="34" charset="0"/>
              <a:buChar char="•"/>
              <a:defRPr sz="1800"/>
            </a:pPr>
            <a:r>
              <a:rPr lang="en-US" sz="2000" dirty="0"/>
              <a:t>The Balanced Scorecard—Measures that Drive Performance. (1992, January 1). Harvard  Business Review. https://hbr.org/1992/01/the-balanced-scorecard-measures-that- drive-performance-2</a:t>
            </a:r>
          </a:p>
          <a:p>
            <a:pPr marL="285750" indent="-228600" algn="l">
              <a:buFont typeface="Arial" panose="020B0604020202020204" pitchFamily="34" charset="0"/>
              <a:buChar char="•"/>
              <a:defRPr sz="1800"/>
            </a:pPr>
            <a:r>
              <a:rPr lang="en-US" sz="2000" dirty="0"/>
              <a:t>Microsoft 365 stock images</a:t>
            </a:r>
          </a:p>
          <a:p>
            <a:pPr indent="-228600" algn="l">
              <a:buFont typeface="Arial" panose="020B0604020202020204" pitchFamily="34" charset="0"/>
              <a:buChar char="•"/>
              <a:defRPr sz="1800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19325304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879</Words>
  <Application>Microsoft Office PowerPoint</Application>
  <PresentationFormat>Widescreen</PresentationFormat>
  <Paragraphs>143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Aptos</vt:lpstr>
      <vt:lpstr>Arial</vt:lpstr>
      <vt:lpstr>Neue Haas Grotesk Text Pro</vt:lpstr>
      <vt:lpstr>VanillaVTI</vt:lpstr>
      <vt:lpstr>Strategic Management</vt:lpstr>
      <vt:lpstr>Introduction </vt:lpstr>
      <vt:lpstr>Introduction </vt:lpstr>
      <vt:lpstr>Learning Outcomes</vt:lpstr>
      <vt:lpstr>Case Study: Kodak</vt:lpstr>
      <vt:lpstr>Lessons from Kodak</vt:lpstr>
      <vt:lpstr>What is Strategy Evaluation?</vt:lpstr>
      <vt:lpstr>Importance of Strategy Evaluation </vt:lpstr>
      <vt:lpstr>Key Tools of Strategy Evaluation</vt:lpstr>
      <vt:lpstr>Balanced Scorecard</vt:lpstr>
      <vt:lpstr>Customer Perspective</vt:lpstr>
      <vt:lpstr>Source: Harvard Business Review</vt:lpstr>
      <vt:lpstr>b. Internal Business Perspective</vt:lpstr>
      <vt:lpstr>c. Innovation and Learning Perspective</vt:lpstr>
      <vt:lpstr>d. Financial Perspective</vt:lpstr>
      <vt:lpstr>2. Benchmarking</vt:lpstr>
      <vt:lpstr>3. Key Performance Indicators (KPIs)</vt:lpstr>
      <vt:lpstr>4. Gap Analysis</vt:lpstr>
      <vt:lpstr>Control Systems in Strategy</vt:lpstr>
      <vt:lpstr>Types of Control Systems</vt:lpstr>
      <vt:lpstr>Strategic vs Operational Control</vt:lpstr>
      <vt:lpstr>Types of control</vt:lpstr>
      <vt:lpstr>Types of Control</vt:lpstr>
      <vt:lpstr>When and How to Evaluate</vt:lpstr>
      <vt:lpstr>Applying Strategy Evaluation to Personal Life</vt:lpstr>
      <vt:lpstr>Personal Reflection Prompts</vt:lpstr>
      <vt:lpstr>Key Takeaways</vt:lpstr>
      <vt:lpstr>What’s Next: Risk Management</vt:lpstr>
      <vt:lpstr>Poll or Discussion Questions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415</cp:revision>
  <dcterms:created xsi:type="dcterms:W3CDTF">2025-05-13T06:12:08Z</dcterms:created>
  <dcterms:modified xsi:type="dcterms:W3CDTF">2025-05-13T07:49:55Z</dcterms:modified>
</cp:coreProperties>
</file>