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89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0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21A57E-75F0-F700-B32B-37B1A9B63505}" v="307" dt="2025-05-31T09:30:43.823"/>
    <p1510:client id="{C55D3BC1-E5FA-CE6C-9228-9ABC77AAC0FC}" v="89" dt="2025-05-31T08:25:44.8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4" Type="http://schemas.openxmlformats.org/officeDocument/2006/relationships/image" Target="../media/image16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4" Type="http://schemas.openxmlformats.org/officeDocument/2006/relationships/image" Target="../media/image16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C1B27E-071D-4154-99CA-135804882474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E7F7138-4B1A-43B4-9C3B-CF6BF680D309}">
      <dgm:prSet/>
      <dgm:spPr/>
      <dgm:t>
        <a:bodyPr/>
        <a:lstStyle/>
        <a:p>
          <a:r>
            <a:rPr lang="en-US"/>
            <a:t>Strategy faces disruption</a:t>
          </a:r>
        </a:p>
      </dgm:t>
    </dgm:pt>
    <dgm:pt modelId="{6B184EEF-5428-4CCD-BE43-287CA0018A6E}" type="parTrans" cxnId="{B378628D-14C0-4DAB-8222-562B5ED4765F}">
      <dgm:prSet/>
      <dgm:spPr/>
      <dgm:t>
        <a:bodyPr/>
        <a:lstStyle/>
        <a:p>
          <a:endParaRPr lang="en-US"/>
        </a:p>
      </dgm:t>
    </dgm:pt>
    <dgm:pt modelId="{AEA7CEBA-A689-4FEB-9F78-A579FF7795BF}" type="sibTrans" cxnId="{B378628D-14C0-4DAB-8222-562B5ED4765F}">
      <dgm:prSet/>
      <dgm:spPr/>
      <dgm:t>
        <a:bodyPr/>
        <a:lstStyle/>
        <a:p>
          <a:endParaRPr lang="en-US"/>
        </a:p>
      </dgm:t>
    </dgm:pt>
    <dgm:pt modelId="{1582E1E2-80D0-4D89-B704-793A5587DC67}">
      <dgm:prSet/>
      <dgm:spPr/>
      <dgm:t>
        <a:bodyPr/>
        <a:lstStyle/>
        <a:p>
          <a:r>
            <a:rPr lang="en-US"/>
            <a:t>Risk planning builds resilience</a:t>
          </a:r>
        </a:p>
      </dgm:t>
    </dgm:pt>
    <dgm:pt modelId="{5EFA5618-7F79-4C5A-A2C1-87966DC76BA1}" type="parTrans" cxnId="{0C2C1BC7-35B4-4806-A3B8-E9F72D4F8B9E}">
      <dgm:prSet/>
      <dgm:spPr/>
      <dgm:t>
        <a:bodyPr/>
        <a:lstStyle/>
        <a:p>
          <a:endParaRPr lang="en-US"/>
        </a:p>
      </dgm:t>
    </dgm:pt>
    <dgm:pt modelId="{A0F2BEE6-9AF5-4171-B4B5-68C480DA2CF9}" type="sibTrans" cxnId="{0C2C1BC7-35B4-4806-A3B8-E9F72D4F8B9E}">
      <dgm:prSet/>
      <dgm:spPr/>
      <dgm:t>
        <a:bodyPr/>
        <a:lstStyle/>
        <a:p>
          <a:endParaRPr lang="en-US"/>
        </a:p>
      </dgm:t>
    </dgm:pt>
    <dgm:pt modelId="{CA854E88-C361-4C84-B5D3-0EC6AC59D309}" type="pres">
      <dgm:prSet presAssocID="{F0C1B27E-071D-4154-99CA-13580488247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A8ADCB6-4E18-4073-ABE8-2651058F6C58}" type="pres">
      <dgm:prSet presAssocID="{2E7F7138-4B1A-43B4-9C3B-CF6BF680D309}" presName="hierRoot1" presStyleCnt="0"/>
      <dgm:spPr/>
    </dgm:pt>
    <dgm:pt modelId="{243BBEFB-3701-41C0-A5C2-C234164F5AE1}" type="pres">
      <dgm:prSet presAssocID="{2E7F7138-4B1A-43B4-9C3B-CF6BF680D309}" presName="composite" presStyleCnt="0"/>
      <dgm:spPr/>
    </dgm:pt>
    <dgm:pt modelId="{BD8BA5B8-08AB-4942-85C3-3CD223DEF639}" type="pres">
      <dgm:prSet presAssocID="{2E7F7138-4B1A-43B4-9C3B-CF6BF680D309}" presName="background" presStyleLbl="node0" presStyleIdx="0" presStyleCnt="2"/>
      <dgm:spPr/>
    </dgm:pt>
    <dgm:pt modelId="{4BAD0856-24CC-4F2D-ACD7-C6DA39B10B94}" type="pres">
      <dgm:prSet presAssocID="{2E7F7138-4B1A-43B4-9C3B-CF6BF680D309}" presName="text" presStyleLbl="fgAcc0" presStyleIdx="0" presStyleCnt="2">
        <dgm:presLayoutVars>
          <dgm:chPref val="3"/>
        </dgm:presLayoutVars>
      </dgm:prSet>
      <dgm:spPr/>
    </dgm:pt>
    <dgm:pt modelId="{8A093045-8F4F-4006-8811-09093BC07F90}" type="pres">
      <dgm:prSet presAssocID="{2E7F7138-4B1A-43B4-9C3B-CF6BF680D309}" presName="hierChild2" presStyleCnt="0"/>
      <dgm:spPr/>
    </dgm:pt>
    <dgm:pt modelId="{9E92578C-F8F1-4066-A2AC-BDC35ACAD732}" type="pres">
      <dgm:prSet presAssocID="{1582E1E2-80D0-4D89-B704-793A5587DC67}" presName="hierRoot1" presStyleCnt="0"/>
      <dgm:spPr/>
    </dgm:pt>
    <dgm:pt modelId="{F88351AE-1101-4047-AF19-9C0AA64E8B66}" type="pres">
      <dgm:prSet presAssocID="{1582E1E2-80D0-4D89-B704-793A5587DC67}" presName="composite" presStyleCnt="0"/>
      <dgm:spPr/>
    </dgm:pt>
    <dgm:pt modelId="{8C49CD26-B6E6-4382-BA05-0ADECCB936CE}" type="pres">
      <dgm:prSet presAssocID="{1582E1E2-80D0-4D89-B704-793A5587DC67}" presName="background" presStyleLbl="node0" presStyleIdx="1" presStyleCnt="2"/>
      <dgm:spPr/>
    </dgm:pt>
    <dgm:pt modelId="{DFB5B073-E0B3-4E84-BFCB-7137B0CD1D5C}" type="pres">
      <dgm:prSet presAssocID="{1582E1E2-80D0-4D89-B704-793A5587DC67}" presName="text" presStyleLbl="fgAcc0" presStyleIdx="1" presStyleCnt="2">
        <dgm:presLayoutVars>
          <dgm:chPref val="3"/>
        </dgm:presLayoutVars>
      </dgm:prSet>
      <dgm:spPr/>
    </dgm:pt>
    <dgm:pt modelId="{063CF15C-219C-4E68-AFB7-CE6876CA6F96}" type="pres">
      <dgm:prSet presAssocID="{1582E1E2-80D0-4D89-B704-793A5587DC67}" presName="hierChild2" presStyleCnt="0"/>
      <dgm:spPr/>
    </dgm:pt>
  </dgm:ptLst>
  <dgm:cxnLst>
    <dgm:cxn modelId="{1F270627-3822-468B-BA29-D5FB7A0D4474}" type="presOf" srcId="{2E7F7138-4B1A-43B4-9C3B-CF6BF680D309}" destId="{4BAD0856-24CC-4F2D-ACD7-C6DA39B10B94}" srcOrd="0" destOrd="0" presId="urn:microsoft.com/office/officeart/2005/8/layout/hierarchy1"/>
    <dgm:cxn modelId="{0ACACE4D-3948-46D7-BD00-C33107B383F2}" type="presOf" srcId="{F0C1B27E-071D-4154-99CA-135804882474}" destId="{CA854E88-C361-4C84-B5D3-0EC6AC59D309}" srcOrd="0" destOrd="0" presId="urn:microsoft.com/office/officeart/2005/8/layout/hierarchy1"/>
    <dgm:cxn modelId="{B378628D-14C0-4DAB-8222-562B5ED4765F}" srcId="{F0C1B27E-071D-4154-99CA-135804882474}" destId="{2E7F7138-4B1A-43B4-9C3B-CF6BF680D309}" srcOrd="0" destOrd="0" parTransId="{6B184EEF-5428-4CCD-BE43-287CA0018A6E}" sibTransId="{AEA7CEBA-A689-4FEB-9F78-A579FF7795BF}"/>
    <dgm:cxn modelId="{7E0FF5C2-F42D-4797-8538-F59CFDBD7E91}" type="presOf" srcId="{1582E1E2-80D0-4D89-B704-793A5587DC67}" destId="{DFB5B073-E0B3-4E84-BFCB-7137B0CD1D5C}" srcOrd="0" destOrd="0" presId="urn:microsoft.com/office/officeart/2005/8/layout/hierarchy1"/>
    <dgm:cxn modelId="{0C2C1BC7-35B4-4806-A3B8-E9F72D4F8B9E}" srcId="{F0C1B27E-071D-4154-99CA-135804882474}" destId="{1582E1E2-80D0-4D89-B704-793A5587DC67}" srcOrd="1" destOrd="0" parTransId="{5EFA5618-7F79-4C5A-A2C1-87966DC76BA1}" sibTransId="{A0F2BEE6-9AF5-4171-B4B5-68C480DA2CF9}"/>
    <dgm:cxn modelId="{265F1CFB-58C1-454C-B21C-A470212E09AF}" type="presParOf" srcId="{CA854E88-C361-4C84-B5D3-0EC6AC59D309}" destId="{3A8ADCB6-4E18-4073-ABE8-2651058F6C58}" srcOrd="0" destOrd="0" presId="urn:microsoft.com/office/officeart/2005/8/layout/hierarchy1"/>
    <dgm:cxn modelId="{EBA5F553-545A-44ED-9D57-76D9596E20B2}" type="presParOf" srcId="{3A8ADCB6-4E18-4073-ABE8-2651058F6C58}" destId="{243BBEFB-3701-41C0-A5C2-C234164F5AE1}" srcOrd="0" destOrd="0" presId="urn:microsoft.com/office/officeart/2005/8/layout/hierarchy1"/>
    <dgm:cxn modelId="{EFF1DA51-DE81-4A98-A228-47E6BD121421}" type="presParOf" srcId="{243BBEFB-3701-41C0-A5C2-C234164F5AE1}" destId="{BD8BA5B8-08AB-4942-85C3-3CD223DEF639}" srcOrd="0" destOrd="0" presId="urn:microsoft.com/office/officeart/2005/8/layout/hierarchy1"/>
    <dgm:cxn modelId="{34E30FA3-1A08-4276-B0E0-38DC99BD94CE}" type="presParOf" srcId="{243BBEFB-3701-41C0-A5C2-C234164F5AE1}" destId="{4BAD0856-24CC-4F2D-ACD7-C6DA39B10B94}" srcOrd="1" destOrd="0" presId="urn:microsoft.com/office/officeart/2005/8/layout/hierarchy1"/>
    <dgm:cxn modelId="{092A425A-C3E9-475C-B034-E74BBFDDF568}" type="presParOf" srcId="{3A8ADCB6-4E18-4073-ABE8-2651058F6C58}" destId="{8A093045-8F4F-4006-8811-09093BC07F90}" srcOrd="1" destOrd="0" presId="urn:microsoft.com/office/officeart/2005/8/layout/hierarchy1"/>
    <dgm:cxn modelId="{7E0D41E3-9CFA-4C24-849C-83BA4CB6A45A}" type="presParOf" srcId="{CA854E88-C361-4C84-B5D3-0EC6AC59D309}" destId="{9E92578C-F8F1-4066-A2AC-BDC35ACAD732}" srcOrd="1" destOrd="0" presId="urn:microsoft.com/office/officeart/2005/8/layout/hierarchy1"/>
    <dgm:cxn modelId="{C0A0ED04-EE3E-4F36-AB2D-9897589A37CA}" type="presParOf" srcId="{9E92578C-F8F1-4066-A2AC-BDC35ACAD732}" destId="{F88351AE-1101-4047-AF19-9C0AA64E8B66}" srcOrd="0" destOrd="0" presId="urn:microsoft.com/office/officeart/2005/8/layout/hierarchy1"/>
    <dgm:cxn modelId="{8DFD2D3F-ABD4-4402-8CFC-6282256EE951}" type="presParOf" srcId="{F88351AE-1101-4047-AF19-9C0AA64E8B66}" destId="{8C49CD26-B6E6-4382-BA05-0ADECCB936CE}" srcOrd="0" destOrd="0" presId="urn:microsoft.com/office/officeart/2005/8/layout/hierarchy1"/>
    <dgm:cxn modelId="{6E360237-11AE-47C5-A90B-4B770C529EE7}" type="presParOf" srcId="{F88351AE-1101-4047-AF19-9C0AA64E8B66}" destId="{DFB5B073-E0B3-4E84-BFCB-7137B0CD1D5C}" srcOrd="1" destOrd="0" presId="urn:microsoft.com/office/officeart/2005/8/layout/hierarchy1"/>
    <dgm:cxn modelId="{16634ACF-5B4E-4E28-A436-AAEE0472F4F1}" type="presParOf" srcId="{9E92578C-F8F1-4066-A2AC-BDC35ACAD732}" destId="{063CF15C-219C-4E68-AFB7-CE6876CA6F9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4EC607B-037D-4F4F-8A23-1DBE30D61A1F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483E5347-38FC-4EDC-804C-6DBCF3A76D3F}">
      <dgm:prSet/>
      <dgm:spPr/>
      <dgm:t>
        <a:bodyPr/>
        <a:lstStyle/>
        <a:p>
          <a:pPr>
            <a:defRPr cap="all"/>
          </a:pPr>
          <a:r>
            <a:rPr lang="en-US"/>
            <a:t>Reduce risk or impact</a:t>
          </a:r>
        </a:p>
      </dgm:t>
    </dgm:pt>
    <dgm:pt modelId="{A3680EFB-92EA-45A3-856F-A3E1C66A5CF9}" type="parTrans" cxnId="{B0FF20CB-3625-4F63-AD16-571D41117717}">
      <dgm:prSet/>
      <dgm:spPr/>
      <dgm:t>
        <a:bodyPr/>
        <a:lstStyle/>
        <a:p>
          <a:endParaRPr lang="en-US"/>
        </a:p>
      </dgm:t>
    </dgm:pt>
    <dgm:pt modelId="{786C692F-74B2-4C58-B6A1-936B391B97D5}" type="sibTrans" cxnId="{B0FF20CB-3625-4F63-AD16-571D41117717}">
      <dgm:prSet/>
      <dgm:spPr/>
      <dgm:t>
        <a:bodyPr/>
        <a:lstStyle/>
        <a:p>
          <a:endParaRPr lang="en-US"/>
        </a:p>
      </dgm:t>
    </dgm:pt>
    <dgm:pt modelId="{1F76CD0C-5D62-48EE-9919-5AE2F35F9FF9}">
      <dgm:prSet/>
      <dgm:spPr/>
      <dgm:t>
        <a:bodyPr/>
        <a:lstStyle/>
        <a:p>
          <a:pPr>
            <a:defRPr cap="all"/>
          </a:pPr>
          <a:r>
            <a:rPr lang="en-US"/>
            <a:t>Plan actions in advance</a:t>
          </a:r>
        </a:p>
      </dgm:t>
    </dgm:pt>
    <dgm:pt modelId="{2710FC4E-D8D9-4D18-87E3-1294B666374C}" type="parTrans" cxnId="{D08CA51A-3B8B-4334-AF4D-2ACB92A55E63}">
      <dgm:prSet/>
      <dgm:spPr/>
      <dgm:t>
        <a:bodyPr/>
        <a:lstStyle/>
        <a:p>
          <a:endParaRPr lang="en-US"/>
        </a:p>
      </dgm:t>
    </dgm:pt>
    <dgm:pt modelId="{9BD3B738-9132-413F-B938-D48CF5F10B00}" type="sibTrans" cxnId="{D08CA51A-3B8B-4334-AF4D-2ACB92A55E63}">
      <dgm:prSet/>
      <dgm:spPr/>
      <dgm:t>
        <a:bodyPr/>
        <a:lstStyle/>
        <a:p>
          <a:endParaRPr lang="en-US"/>
        </a:p>
      </dgm:t>
    </dgm:pt>
    <dgm:pt modelId="{EE67CEAE-C463-43EF-8A46-E563A105C954}" type="pres">
      <dgm:prSet presAssocID="{04EC607B-037D-4F4F-8A23-1DBE30D61A1F}" presName="root" presStyleCnt="0">
        <dgm:presLayoutVars>
          <dgm:dir/>
          <dgm:resizeHandles val="exact"/>
        </dgm:presLayoutVars>
      </dgm:prSet>
      <dgm:spPr/>
    </dgm:pt>
    <dgm:pt modelId="{D184C541-644A-4C81-BD99-47C7649557C9}" type="pres">
      <dgm:prSet presAssocID="{483E5347-38FC-4EDC-804C-6DBCF3A76D3F}" presName="compNode" presStyleCnt="0"/>
      <dgm:spPr/>
    </dgm:pt>
    <dgm:pt modelId="{9992483D-0325-4BCC-A945-955E22F409DA}" type="pres">
      <dgm:prSet presAssocID="{483E5347-38FC-4EDC-804C-6DBCF3A76D3F}" presName="iconBgRect" presStyleLbl="bgShp" presStyleIdx="0" presStyleCnt="2"/>
      <dgm:spPr/>
    </dgm:pt>
    <dgm:pt modelId="{972A4E7B-8DCF-446B-B11A-9B45FD7B35C5}" type="pres">
      <dgm:prSet presAssocID="{483E5347-38FC-4EDC-804C-6DBCF3A76D3F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wnward trend"/>
        </a:ext>
      </dgm:extLst>
    </dgm:pt>
    <dgm:pt modelId="{BF12BF13-AA07-41F7-836C-1FD0D4BA525A}" type="pres">
      <dgm:prSet presAssocID="{483E5347-38FC-4EDC-804C-6DBCF3A76D3F}" presName="spaceRect" presStyleCnt="0"/>
      <dgm:spPr/>
    </dgm:pt>
    <dgm:pt modelId="{65F2998F-9EAE-4028-9B6C-B30E3FCDDA2B}" type="pres">
      <dgm:prSet presAssocID="{483E5347-38FC-4EDC-804C-6DBCF3A76D3F}" presName="textRect" presStyleLbl="revTx" presStyleIdx="0" presStyleCnt="2">
        <dgm:presLayoutVars>
          <dgm:chMax val="1"/>
          <dgm:chPref val="1"/>
        </dgm:presLayoutVars>
      </dgm:prSet>
      <dgm:spPr/>
    </dgm:pt>
    <dgm:pt modelId="{5C51044E-87C4-4501-8B07-0D8B261AC554}" type="pres">
      <dgm:prSet presAssocID="{786C692F-74B2-4C58-B6A1-936B391B97D5}" presName="sibTrans" presStyleCnt="0"/>
      <dgm:spPr/>
    </dgm:pt>
    <dgm:pt modelId="{082E5EED-8958-4ECC-9E6F-6404DFBF590E}" type="pres">
      <dgm:prSet presAssocID="{1F76CD0C-5D62-48EE-9919-5AE2F35F9FF9}" presName="compNode" presStyleCnt="0"/>
      <dgm:spPr/>
    </dgm:pt>
    <dgm:pt modelId="{35608A8D-9E93-4E7B-A7D9-3490EB0947C4}" type="pres">
      <dgm:prSet presAssocID="{1F76CD0C-5D62-48EE-9919-5AE2F35F9FF9}" presName="iconBgRect" presStyleLbl="bgShp" presStyleIdx="1" presStyleCnt="2"/>
      <dgm:spPr/>
    </dgm:pt>
    <dgm:pt modelId="{B4EE02F8-C37E-4A53-93A1-47977A32EA59}" type="pres">
      <dgm:prSet presAssocID="{1F76CD0C-5D62-48EE-9919-5AE2F35F9FF9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95411A7C-C4EB-4E42-A359-D3B13DC786E5}" type="pres">
      <dgm:prSet presAssocID="{1F76CD0C-5D62-48EE-9919-5AE2F35F9FF9}" presName="spaceRect" presStyleCnt="0"/>
      <dgm:spPr/>
    </dgm:pt>
    <dgm:pt modelId="{1DB943DA-6563-4E73-8A31-9CF64514E180}" type="pres">
      <dgm:prSet presAssocID="{1F76CD0C-5D62-48EE-9919-5AE2F35F9FF9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D08CA51A-3B8B-4334-AF4D-2ACB92A55E63}" srcId="{04EC607B-037D-4F4F-8A23-1DBE30D61A1F}" destId="{1F76CD0C-5D62-48EE-9919-5AE2F35F9FF9}" srcOrd="1" destOrd="0" parTransId="{2710FC4E-D8D9-4D18-87E3-1294B666374C}" sibTransId="{9BD3B738-9132-413F-B938-D48CF5F10B00}"/>
    <dgm:cxn modelId="{045C1A9F-FB4B-4DB9-9B39-5507BFDD66BE}" type="presOf" srcId="{1F76CD0C-5D62-48EE-9919-5AE2F35F9FF9}" destId="{1DB943DA-6563-4E73-8A31-9CF64514E180}" srcOrd="0" destOrd="0" presId="urn:microsoft.com/office/officeart/2018/5/layout/IconCircleLabelList"/>
    <dgm:cxn modelId="{5432A3A4-4159-464D-A2FD-FE99347B0497}" type="presOf" srcId="{04EC607B-037D-4F4F-8A23-1DBE30D61A1F}" destId="{EE67CEAE-C463-43EF-8A46-E563A105C954}" srcOrd="0" destOrd="0" presId="urn:microsoft.com/office/officeart/2018/5/layout/IconCircleLabelList"/>
    <dgm:cxn modelId="{B0FF20CB-3625-4F63-AD16-571D41117717}" srcId="{04EC607B-037D-4F4F-8A23-1DBE30D61A1F}" destId="{483E5347-38FC-4EDC-804C-6DBCF3A76D3F}" srcOrd="0" destOrd="0" parTransId="{A3680EFB-92EA-45A3-856F-A3E1C66A5CF9}" sibTransId="{786C692F-74B2-4C58-B6A1-936B391B97D5}"/>
    <dgm:cxn modelId="{CE7D50FB-BB11-409E-BC3E-4C990B0F9C54}" type="presOf" srcId="{483E5347-38FC-4EDC-804C-6DBCF3A76D3F}" destId="{65F2998F-9EAE-4028-9B6C-B30E3FCDDA2B}" srcOrd="0" destOrd="0" presId="urn:microsoft.com/office/officeart/2018/5/layout/IconCircleLabelList"/>
    <dgm:cxn modelId="{48F725BF-4B93-4DF3-82A2-6FF42F354B59}" type="presParOf" srcId="{EE67CEAE-C463-43EF-8A46-E563A105C954}" destId="{D184C541-644A-4C81-BD99-47C7649557C9}" srcOrd="0" destOrd="0" presId="urn:microsoft.com/office/officeart/2018/5/layout/IconCircleLabelList"/>
    <dgm:cxn modelId="{8004C816-F2FB-4B35-B28B-F2553473F78D}" type="presParOf" srcId="{D184C541-644A-4C81-BD99-47C7649557C9}" destId="{9992483D-0325-4BCC-A945-955E22F409DA}" srcOrd="0" destOrd="0" presId="urn:microsoft.com/office/officeart/2018/5/layout/IconCircleLabelList"/>
    <dgm:cxn modelId="{956813D4-EE82-4C6D-B7AA-FFA6C6C93102}" type="presParOf" srcId="{D184C541-644A-4C81-BD99-47C7649557C9}" destId="{972A4E7B-8DCF-446B-B11A-9B45FD7B35C5}" srcOrd="1" destOrd="0" presId="urn:microsoft.com/office/officeart/2018/5/layout/IconCircleLabelList"/>
    <dgm:cxn modelId="{5C51845A-52A2-48F5-9ED2-0811C59DBEAD}" type="presParOf" srcId="{D184C541-644A-4C81-BD99-47C7649557C9}" destId="{BF12BF13-AA07-41F7-836C-1FD0D4BA525A}" srcOrd="2" destOrd="0" presId="urn:microsoft.com/office/officeart/2018/5/layout/IconCircleLabelList"/>
    <dgm:cxn modelId="{F016E35B-477A-419D-B023-10F2355C6F16}" type="presParOf" srcId="{D184C541-644A-4C81-BD99-47C7649557C9}" destId="{65F2998F-9EAE-4028-9B6C-B30E3FCDDA2B}" srcOrd="3" destOrd="0" presId="urn:microsoft.com/office/officeart/2018/5/layout/IconCircleLabelList"/>
    <dgm:cxn modelId="{C18D589A-63E5-4A0A-B171-28B81AD49B8C}" type="presParOf" srcId="{EE67CEAE-C463-43EF-8A46-E563A105C954}" destId="{5C51044E-87C4-4501-8B07-0D8B261AC554}" srcOrd="1" destOrd="0" presId="urn:microsoft.com/office/officeart/2018/5/layout/IconCircleLabelList"/>
    <dgm:cxn modelId="{C3A1B0E8-CFEF-4BF9-9139-4881121EADD5}" type="presParOf" srcId="{EE67CEAE-C463-43EF-8A46-E563A105C954}" destId="{082E5EED-8958-4ECC-9E6F-6404DFBF590E}" srcOrd="2" destOrd="0" presId="urn:microsoft.com/office/officeart/2018/5/layout/IconCircleLabelList"/>
    <dgm:cxn modelId="{134C1CEE-9AE8-4149-A33B-14ED67D80C65}" type="presParOf" srcId="{082E5EED-8958-4ECC-9E6F-6404DFBF590E}" destId="{35608A8D-9E93-4E7B-A7D9-3490EB0947C4}" srcOrd="0" destOrd="0" presId="urn:microsoft.com/office/officeart/2018/5/layout/IconCircleLabelList"/>
    <dgm:cxn modelId="{AB3A2EF2-2BF9-4581-ACAC-A74C4EA1E8B5}" type="presParOf" srcId="{082E5EED-8958-4ECC-9E6F-6404DFBF590E}" destId="{B4EE02F8-C37E-4A53-93A1-47977A32EA59}" srcOrd="1" destOrd="0" presId="urn:microsoft.com/office/officeart/2018/5/layout/IconCircleLabelList"/>
    <dgm:cxn modelId="{FE521450-49D1-48EF-BB65-0442F5562321}" type="presParOf" srcId="{082E5EED-8958-4ECC-9E6F-6404DFBF590E}" destId="{95411A7C-C4EB-4E42-A359-D3B13DC786E5}" srcOrd="2" destOrd="0" presId="urn:microsoft.com/office/officeart/2018/5/layout/IconCircleLabelList"/>
    <dgm:cxn modelId="{0365060B-D0D4-49C8-ACF3-A92CA80D3F10}" type="presParOf" srcId="{082E5EED-8958-4ECC-9E6F-6404DFBF590E}" destId="{1DB943DA-6563-4E73-8A31-9CF64514E180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DDBB291-3F7C-43EE-BFC4-8C54534AE75C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4E27281C-7DF0-451E-9072-1D6FC67F8FD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Risk assessment</a:t>
          </a:r>
        </a:p>
      </dgm:t>
    </dgm:pt>
    <dgm:pt modelId="{01904721-DC87-41F4-966E-AF83830862ED}" type="parTrans" cxnId="{15E66920-800C-4B03-A40C-45130BFA9AD0}">
      <dgm:prSet/>
      <dgm:spPr/>
      <dgm:t>
        <a:bodyPr/>
        <a:lstStyle/>
        <a:p>
          <a:endParaRPr lang="en-US"/>
        </a:p>
      </dgm:t>
    </dgm:pt>
    <dgm:pt modelId="{4EEAD1EE-967F-4A98-A02E-CC80787C9AF5}" type="sibTrans" cxnId="{15E66920-800C-4B03-A40C-45130BFA9AD0}">
      <dgm:prSet/>
      <dgm:spPr/>
      <dgm:t>
        <a:bodyPr/>
        <a:lstStyle/>
        <a:p>
          <a:endParaRPr lang="en-US"/>
        </a:p>
      </dgm:t>
    </dgm:pt>
    <dgm:pt modelId="{14A6A9E6-3C56-4FC8-B180-9CFB46E50854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Impact analysis</a:t>
          </a:r>
        </a:p>
      </dgm:t>
    </dgm:pt>
    <dgm:pt modelId="{64585C38-653F-4303-8C8E-2664D19A15F1}" type="parTrans" cxnId="{1C8CA739-52D2-414D-A3F9-C21C940151C9}">
      <dgm:prSet/>
      <dgm:spPr/>
      <dgm:t>
        <a:bodyPr/>
        <a:lstStyle/>
        <a:p>
          <a:endParaRPr lang="en-US"/>
        </a:p>
      </dgm:t>
    </dgm:pt>
    <dgm:pt modelId="{453C89DB-04B3-4C2A-8A6A-61503AFC52DB}" type="sibTrans" cxnId="{1C8CA739-52D2-414D-A3F9-C21C940151C9}">
      <dgm:prSet/>
      <dgm:spPr/>
      <dgm:t>
        <a:bodyPr/>
        <a:lstStyle/>
        <a:p>
          <a:endParaRPr lang="en-US"/>
        </a:p>
      </dgm:t>
    </dgm:pt>
    <dgm:pt modelId="{B7072ADE-C7FD-4DF7-8E81-E64E5B2CA49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Strategy development</a:t>
          </a:r>
        </a:p>
      </dgm:t>
    </dgm:pt>
    <dgm:pt modelId="{93D406B5-961E-4DCB-9170-202A773086EE}" type="parTrans" cxnId="{CC726F72-6379-4E38-A5EE-01F22F191BEE}">
      <dgm:prSet/>
      <dgm:spPr/>
      <dgm:t>
        <a:bodyPr/>
        <a:lstStyle/>
        <a:p>
          <a:endParaRPr lang="en-US"/>
        </a:p>
      </dgm:t>
    </dgm:pt>
    <dgm:pt modelId="{C7C4AAF9-8971-4E09-9125-E66B4DE7411E}" type="sibTrans" cxnId="{CC726F72-6379-4E38-A5EE-01F22F191BEE}">
      <dgm:prSet/>
      <dgm:spPr/>
      <dgm:t>
        <a:bodyPr/>
        <a:lstStyle/>
        <a:p>
          <a:endParaRPr lang="en-US"/>
        </a:p>
      </dgm:t>
    </dgm:pt>
    <dgm:pt modelId="{E4F7F2D2-C615-4587-AF7C-C60F34BAB2D3}" type="pres">
      <dgm:prSet presAssocID="{2DDBB291-3F7C-43EE-BFC4-8C54534AE75C}" presName="root" presStyleCnt="0">
        <dgm:presLayoutVars>
          <dgm:dir/>
          <dgm:resizeHandles val="exact"/>
        </dgm:presLayoutVars>
      </dgm:prSet>
      <dgm:spPr/>
    </dgm:pt>
    <dgm:pt modelId="{3FD9456E-3310-4249-919A-3F1B6960BC12}" type="pres">
      <dgm:prSet presAssocID="{4E27281C-7DF0-451E-9072-1D6FC67F8FD6}" presName="compNode" presStyleCnt="0"/>
      <dgm:spPr/>
    </dgm:pt>
    <dgm:pt modelId="{5423B424-4C48-44C4-BF72-796CA2AA5E01}" type="pres">
      <dgm:prSet presAssocID="{4E27281C-7DF0-451E-9072-1D6FC67F8FD6}" presName="iconBgRect" presStyleLbl="bgShp" presStyleIdx="0" presStyleCnt="3"/>
      <dgm:spPr/>
    </dgm:pt>
    <dgm:pt modelId="{6931F894-7C18-4399-A4F2-8826EDD4B559}" type="pres">
      <dgm:prSet presAssocID="{4E27281C-7DF0-451E-9072-1D6FC67F8FD6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F356C556-22AC-4193-91F0-74A00C942AB7}" type="pres">
      <dgm:prSet presAssocID="{4E27281C-7DF0-451E-9072-1D6FC67F8FD6}" presName="spaceRect" presStyleCnt="0"/>
      <dgm:spPr/>
    </dgm:pt>
    <dgm:pt modelId="{6ECA2AD7-5781-418B-BACB-2F2AE61F1619}" type="pres">
      <dgm:prSet presAssocID="{4E27281C-7DF0-451E-9072-1D6FC67F8FD6}" presName="textRect" presStyleLbl="revTx" presStyleIdx="0" presStyleCnt="3">
        <dgm:presLayoutVars>
          <dgm:chMax val="1"/>
          <dgm:chPref val="1"/>
        </dgm:presLayoutVars>
      </dgm:prSet>
      <dgm:spPr/>
    </dgm:pt>
    <dgm:pt modelId="{0D24FAC2-7707-4189-8016-347EE799E911}" type="pres">
      <dgm:prSet presAssocID="{4EEAD1EE-967F-4A98-A02E-CC80787C9AF5}" presName="sibTrans" presStyleCnt="0"/>
      <dgm:spPr/>
    </dgm:pt>
    <dgm:pt modelId="{D601A7DF-0611-41B1-AB41-9E22FEBA911C}" type="pres">
      <dgm:prSet presAssocID="{14A6A9E6-3C56-4FC8-B180-9CFB46E50854}" presName="compNode" presStyleCnt="0"/>
      <dgm:spPr/>
    </dgm:pt>
    <dgm:pt modelId="{CD3FEF29-6EA2-4081-A115-CAC16A5DC11D}" type="pres">
      <dgm:prSet presAssocID="{14A6A9E6-3C56-4FC8-B180-9CFB46E50854}" presName="iconBgRect" presStyleLbl="bgShp" presStyleIdx="1" presStyleCnt="3"/>
      <dgm:spPr/>
    </dgm:pt>
    <dgm:pt modelId="{0F1D4880-EC22-4390-8AEE-DD5692A0EF40}" type="pres">
      <dgm:prSet presAssocID="{14A6A9E6-3C56-4FC8-B180-9CFB46E50854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chart"/>
        </a:ext>
      </dgm:extLst>
    </dgm:pt>
    <dgm:pt modelId="{EC859113-4052-4683-ABBF-8D3783682A08}" type="pres">
      <dgm:prSet presAssocID="{14A6A9E6-3C56-4FC8-B180-9CFB46E50854}" presName="spaceRect" presStyleCnt="0"/>
      <dgm:spPr/>
    </dgm:pt>
    <dgm:pt modelId="{DECCB040-88DE-4D43-B6B1-67F5CB399055}" type="pres">
      <dgm:prSet presAssocID="{14A6A9E6-3C56-4FC8-B180-9CFB46E50854}" presName="textRect" presStyleLbl="revTx" presStyleIdx="1" presStyleCnt="3">
        <dgm:presLayoutVars>
          <dgm:chMax val="1"/>
          <dgm:chPref val="1"/>
        </dgm:presLayoutVars>
      </dgm:prSet>
      <dgm:spPr/>
    </dgm:pt>
    <dgm:pt modelId="{3264F979-23A4-4824-9600-7BB5E0798E2B}" type="pres">
      <dgm:prSet presAssocID="{453C89DB-04B3-4C2A-8A6A-61503AFC52DB}" presName="sibTrans" presStyleCnt="0"/>
      <dgm:spPr/>
    </dgm:pt>
    <dgm:pt modelId="{5A216717-08C3-41B1-ACCC-F3000278DCC9}" type="pres">
      <dgm:prSet presAssocID="{B7072ADE-C7FD-4DF7-8E81-E64E5B2CA490}" presName="compNode" presStyleCnt="0"/>
      <dgm:spPr/>
    </dgm:pt>
    <dgm:pt modelId="{332FE5EF-C539-4D57-BB87-C257A9F163A5}" type="pres">
      <dgm:prSet presAssocID="{B7072ADE-C7FD-4DF7-8E81-E64E5B2CA490}" presName="iconBgRect" presStyleLbl="bgShp" presStyleIdx="2" presStyleCnt="3"/>
      <dgm:spPr/>
    </dgm:pt>
    <dgm:pt modelId="{DD911546-DDE3-4D95-BB31-3ADCF574399E}" type="pres">
      <dgm:prSet presAssocID="{B7072ADE-C7FD-4DF7-8E81-E64E5B2CA490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D6F36385-4662-4253-8816-12E915E1DAFC}" type="pres">
      <dgm:prSet presAssocID="{B7072ADE-C7FD-4DF7-8E81-E64E5B2CA490}" presName="spaceRect" presStyleCnt="0"/>
      <dgm:spPr/>
    </dgm:pt>
    <dgm:pt modelId="{06B6FAF2-2EE5-445F-9694-58FCB538B0BE}" type="pres">
      <dgm:prSet presAssocID="{B7072ADE-C7FD-4DF7-8E81-E64E5B2CA490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15E66920-800C-4B03-A40C-45130BFA9AD0}" srcId="{2DDBB291-3F7C-43EE-BFC4-8C54534AE75C}" destId="{4E27281C-7DF0-451E-9072-1D6FC67F8FD6}" srcOrd="0" destOrd="0" parTransId="{01904721-DC87-41F4-966E-AF83830862ED}" sibTransId="{4EEAD1EE-967F-4A98-A02E-CC80787C9AF5}"/>
    <dgm:cxn modelId="{425EBC2B-49A5-4770-8A00-5CF342825B92}" type="presOf" srcId="{14A6A9E6-3C56-4FC8-B180-9CFB46E50854}" destId="{DECCB040-88DE-4D43-B6B1-67F5CB399055}" srcOrd="0" destOrd="0" presId="urn:microsoft.com/office/officeart/2018/5/layout/IconCircleLabelList"/>
    <dgm:cxn modelId="{1C8CA739-52D2-414D-A3F9-C21C940151C9}" srcId="{2DDBB291-3F7C-43EE-BFC4-8C54534AE75C}" destId="{14A6A9E6-3C56-4FC8-B180-9CFB46E50854}" srcOrd="1" destOrd="0" parTransId="{64585C38-653F-4303-8C8E-2664D19A15F1}" sibTransId="{453C89DB-04B3-4C2A-8A6A-61503AFC52DB}"/>
    <dgm:cxn modelId="{CC726F72-6379-4E38-A5EE-01F22F191BEE}" srcId="{2DDBB291-3F7C-43EE-BFC4-8C54534AE75C}" destId="{B7072ADE-C7FD-4DF7-8E81-E64E5B2CA490}" srcOrd="2" destOrd="0" parTransId="{93D406B5-961E-4DCB-9170-202A773086EE}" sibTransId="{C7C4AAF9-8971-4E09-9125-E66B4DE7411E}"/>
    <dgm:cxn modelId="{25420058-0181-4F62-AAE3-8E9B29735445}" type="presOf" srcId="{4E27281C-7DF0-451E-9072-1D6FC67F8FD6}" destId="{6ECA2AD7-5781-418B-BACB-2F2AE61F1619}" srcOrd="0" destOrd="0" presId="urn:microsoft.com/office/officeart/2018/5/layout/IconCircleLabelList"/>
    <dgm:cxn modelId="{201C4B8A-A88F-4EA7-9447-4C3B2725AC44}" type="presOf" srcId="{B7072ADE-C7FD-4DF7-8E81-E64E5B2CA490}" destId="{06B6FAF2-2EE5-445F-9694-58FCB538B0BE}" srcOrd="0" destOrd="0" presId="urn:microsoft.com/office/officeart/2018/5/layout/IconCircleLabelList"/>
    <dgm:cxn modelId="{4211B291-01FA-4148-8471-2558694FDD21}" type="presOf" srcId="{2DDBB291-3F7C-43EE-BFC4-8C54534AE75C}" destId="{E4F7F2D2-C615-4587-AF7C-C60F34BAB2D3}" srcOrd="0" destOrd="0" presId="urn:microsoft.com/office/officeart/2018/5/layout/IconCircleLabelList"/>
    <dgm:cxn modelId="{2C275EC7-F4DB-427B-9269-4227A407584E}" type="presParOf" srcId="{E4F7F2D2-C615-4587-AF7C-C60F34BAB2D3}" destId="{3FD9456E-3310-4249-919A-3F1B6960BC12}" srcOrd="0" destOrd="0" presId="urn:microsoft.com/office/officeart/2018/5/layout/IconCircleLabelList"/>
    <dgm:cxn modelId="{9D1F2CB7-FE56-4C82-9C08-B505606BC8EF}" type="presParOf" srcId="{3FD9456E-3310-4249-919A-3F1B6960BC12}" destId="{5423B424-4C48-44C4-BF72-796CA2AA5E01}" srcOrd="0" destOrd="0" presId="urn:microsoft.com/office/officeart/2018/5/layout/IconCircleLabelList"/>
    <dgm:cxn modelId="{24DD20F2-58A0-48B0-9A6F-CF99C47F72CB}" type="presParOf" srcId="{3FD9456E-3310-4249-919A-3F1B6960BC12}" destId="{6931F894-7C18-4399-A4F2-8826EDD4B559}" srcOrd="1" destOrd="0" presId="urn:microsoft.com/office/officeart/2018/5/layout/IconCircleLabelList"/>
    <dgm:cxn modelId="{F119ACAC-5522-4EF3-954C-3AA78FD7F7C1}" type="presParOf" srcId="{3FD9456E-3310-4249-919A-3F1B6960BC12}" destId="{F356C556-22AC-4193-91F0-74A00C942AB7}" srcOrd="2" destOrd="0" presId="urn:microsoft.com/office/officeart/2018/5/layout/IconCircleLabelList"/>
    <dgm:cxn modelId="{64027A5B-C762-439A-B23C-F1221951CC92}" type="presParOf" srcId="{3FD9456E-3310-4249-919A-3F1B6960BC12}" destId="{6ECA2AD7-5781-418B-BACB-2F2AE61F1619}" srcOrd="3" destOrd="0" presId="urn:microsoft.com/office/officeart/2018/5/layout/IconCircleLabelList"/>
    <dgm:cxn modelId="{5C205BB7-34E0-4B8C-B7D5-0D5DCA53D0D0}" type="presParOf" srcId="{E4F7F2D2-C615-4587-AF7C-C60F34BAB2D3}" destId="{0D24FAC2-7707-4189-8016-347EE799E911}" srcOrd="1" destOrd="0" presId="urn:microsoft.com/office/officeart/2018/5/layout/IconCircleLabelList"/>
    <dgm:cxn modelId="{6E99580B-371F-48CE-B6E6-A07C97A8419D}" type="presParOf" srcId="{E4F7F2D2-C615-4587-AF7C-C60F34BAB2D3}" destId="{D601A7DF-0611-41B1-AB41-9E22FEBA911C}" srcOrd="2" destOrd="0" presId="urn:microsoft.com/office/officeart/2018/5/layout/IconCircleLabelList"/>
    <dgm:cxn modelId="{FDD28FB9-6A56-45CA-8BDD-DA876C995F23}" type="presParOf" srcId="{D601A7DF-0611-41B1-AB41-9E22FEBA911C}" destId="{CD3FEF29-6EA2-4081-A115-CAC16A5DC11D}" srcOrd="0" destOrd="0" presId="urn:microsoft.com/office/officeart/2018/5/layout/IconCircleLabelList"/>
    <dgm:cxn modelId="{670EA5B6-B9E8-4A8A-A5DA-BCC6791DA704}" type="presParOf" srcId="{D601A7DF-0611-41B1-AB41-9E22FEBA911C}" destId="{0F1D4880-EC22-4390-8AEE-DD5692A0EF40}" srcOrd="1" destOrd="0" presId="urn:microsoft.com/office/officeart/2018/5/layout/IconCircleLabelList"/>
    <dgm:cxn modelId="{59F2C02A-BB41-4283-B037-5A6D09B49ED0}" type="presParOf" srcId="{D601A7DF-0611-41B1-AB41-9E22FEBA911C}" destId="{EC859113-4052-4683-ABBF-8D3783682A08}" srcOrd="2" destOrd="0" presId="urn:microsoft.com/office/officeart/2018/5/layout/IconCircleLabelList"/>
    <dgm:cxn modelId="{3A65A09B-FB68-4FCE-AB7D-98BFAFFB91E0}" type="presParOf" srcId="{D601A7DF-0611-41B1-AB41-9E22FEBA911C}" destId="{DECCB040-88DE-4D43-B6B1-67F5CB399055}" srcOrd="3" destOrd="0" presId="urn:microsoft.com/office/officeart/2018/5/layout/IconCircleLabelList"/>
    <dgm:cxn modelId="{D63DBBCF-8CB8-4DD4-9CFF-936E8770BDF6}" type="presParOf" srcId="{E4F7F2D2-C615-4587-AF7C-C60F34BAB2D3}" destId="{3264F979-23A4-4824-9600-7BB5E0798E2B}" srcOrd="3" destOrd="0" presId="urn:microsoft.com/office/officeart/2018/5/layout/IconCircleLabelList"/>
    <dgm:cxn modelId="{227E762D-F521-4842-BFF2-D484565F46F7}" type="presParOf" srcId="{E4F7F2D2-C615-4587-AF7C-C60F34BAB2D3}" destId="{5A216717-08C3-41B1-ACCC-F3000278DCC9}" srcOrd="4" destOrd="0" presId="urn:microsoft.com/office/officeart/2018/5/layout/IconCircleLabelList"/>
    <dgm:cxn modelId="{3F1607BE-0CB9-4B6C-9182-D2DA65579E4B}" type="presParOf" srcId="{5A216717-08C3-41B1-ACCC-F3000278DCC9}" destId="{332FE5EF-C539-4D57-BB87-C257A9F163A5}" srcOrd="0" destOrd="0" presId="urn:microsoft.com/office/officeart/2018/5/layout/IconCircleLabelList"/>
    <dgm:cxn modelId="{CD2BE758-D017-4A73-8252-147FEFC36AB7}" type="presParOf" srcId="{5A216717-08C3-41B1-ACCC-F3000278DCC9}" destId="{DD911546-DDE3-4D95-BB31-3ADCF574399E}" srcOrd="1" destOrd="0" presId="urn:microsoft.com/office/officeart/2018/5/layout/IconCircleLabelList"/>
    <dgm:cxn modelId="{1C64D320-DC21-419E-BE54-1C39C72E270C}" type="presParOf" srcId="{5A216717-08C3-41B1-ACCC-F3000278DCC9}" destId="{D6F36385-4662-4253-8816-12E915E1DAFC}" srcOrd="2" destOrd="0" presId="urn:microsoft.com/office/officeart/2018/5/layout/IconCircleLabelList"/>
    <dgm:cxn modelId="{46F3D27D-D51C-49B0-B67A-194000A98F9D}" type="presParOf" srcId="{5A216717-08C3-41B1-ACCC-F3000278DCC9}" destId="{06B6FAF2-2EE5-445F-9694-58FCB538B0BE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696B9CF-8E6C-4F03-B101-1F63C17BD706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4DCD2E12-A2C8-4EE1-B882-0F77CCD2D219}">
      <dgm:prSet/>
      <dgm:spPr/>
      <dgm:t>
        <a:bodyPr/>
        <a:lstStyle/>
        <a:p>
          <a:pPr>
            <a:defRPr cap="all"/>
          </a:pPr>
          <a:r>
            <a:rPr lang="en-US"/>
            <a:t>Plan creation</a:t>
          </a:r>
        </a:p>
      </dgm:t>
    </dgm:pt>
    <dgm:pt modelId="{A708A24F-2035-40F7-A02C-1E40DA9627AC}" type="parTrans" cxnId="{74EFFDA0-DC77-4571-BC18-30CF4507B5B3}">
      <dgm:prSet/>
      <dgm:spPr/>
      <dgm:t>
        <a:bodyPr/>
        <a:lstStyle/>
        <a:p>
          <a:endParaRPr lang="en-US"/>
        </a:p>
      </dgm:t>
    </dgm:pt>
    <dgm:pt modelId="{1ADCF673-31DF-4143-8A92-2938DA149340}" type="sibTrans" cxnId="{74EFFDA0-DC77-4571-BC18-30CF4507B5B3}">
      <dgm:prSet/>
      <dgm:spPr/>
      <dgm:t>
        <a:bodyPr/>
        <a:lstStyle/>
        <a:p>
          <a:endParaRPr lang="en-US"/>
        </a:p>
      </dgm:t>
    </dgm:pt>
    <dgm:pt modelId="{BC7DE19B-056B-45E6-A584-1A8C41C8A3D3}">
      <dgm:prSet/>
      <dgm:spPr/>
      <dgm:t>
        <a:bodyPr/>
        <a:lstStyle/>
        <a:p>
          <a:pPr>
            <a:defRPr cap="all"/>
          </a:pPr>
          <a:r>
            <a:rPr lang="en-US"/>
            <a:t>Training and drills</a:t>
          </a:r>
        </a:p>
      </dgm:t>
    </dgm:pt>
    <dgm:pt modelId="{CA7D7E82-F7D6-45BD-8110-990753256D6D}" type="parTrans" cxnId="{6C46193B-19BC-4292-BFAE-15123C9295B2}">
      <dgm:prSet/>
      <dgm:spPr/>
      <dgm:t>
        <a:bodyPr/>
        <a:lstStyle/>
        <a:p>
          <a:endParaRPr lang="en-US"/>
        </a:p>
      </dgm:t>
    </dgm:pt>
    <dgm:pt modelId="{C319B3F0-D001-4DE3-9C90-F5038E3665B7}" type="sibTrans" cxnId="{6C46193B-19BC-4292-BFAE-15123C9295B2}">
      <dgm:prSet/>
      <dgm:spPr/>
      <dgm:t>
        <a:bodyPr/>
        <a:lstStyle/>
        <a:p>
          <a:endParaRPr lang="en-US"/>
        </a:p>
      </dgm:t>
    </dgm:pt>
    <dgm:pt modelId="{FBB45D6B-5A85-4B4E-89C7-23C86BC9089C}">
      <dgm:prSet/>
      <dgm:spPr/>
      <dgm:t>
        <a:bodyPr/>
        <a:lstStyle/>
        <a:p>
          <a:pPr>
            <a:defRPr cap="all"/>
          </a:pPr>
          <a:r>
            <a:rPr lang="en-US"/>
            <a:t>Plan maintenance</a:t>
          </a:r>
        </a:p>
      </dgm:t>
    </dgm:pt>
    <dgm:pt modelId="{E8749E8C-F6CB-44FE-A7D7-B460CE986504}" type="parTrans" cxnId="{25CA5669-02AA-497F-8D21-44AD2B364CFC}">
      <dgm:prSet/>
      <dgm:spPr/>
      <dgm:t>
        <a:bodyPr/>
        <a:lstStyle/>
        <a:p>
          <a:endParaRPr lang="en-US"/>
        </a:p>
      </dgm:t>
    </dgm:pt>
    <dgm:pt modelId="{99004E05-1944-41CB-AC54-46D2638893EB}" type="sibTrans" cxnId="{25CA5669-02AA-497F-8D21-44AD2B364CFC}">
      <dgm:prSet/>
      <dgm:spPr/>
      <dgm:t>
        <a:bodyPr/>
        <a:lstStyle/>
        <a:p>
          <a:endParaRPr lang="en-US"/>
        </a:p>
      </dgm:t>
    </dgm:pt>
    <dgm:pt modelId="{7B3A2588-17C1-4B29-890C-C7B2E47C5165}" type="pres">
      <dgm:prSet presAssocID="{B696B9CF-8E6C-4F03-B101-1F63C17BD706}" presName="root" presStyleCnt="0">
        <dgm:presLayoutVars>
          <dgm:dir/>
          <dgm:resizeHandles val="exact"/>
        </dgm:presLayoutVars>
      </dgm:prSet>
      <dgm:spPr/>
    </dgm:pt>
    <dgm:pt modelId="{E1E65106-B616-4651-82DE-B2BE4D2E84F8}" type="pres">
      <dgm:prSet presAssocID="{4DCD2E12-A2C8-4EE1-B882-0F77CCD2D219}" presName="compNode" presStyleCnt="0"/>
      <dgm:spPr/>
    </dgm:pt>
    <dgm:pt modelId="{C9E15376-7941-4ADE-ADDD-DEAB4D9F5524}" type="pres">
      <dgm:prSet presAssocID="{4DCD2E12-A2C8-4EE1-B882-0F77CCD2D219}" presName="iconBgRect" presStyleLbl="bgShp" presStyleIdx="0" presStyleCnt="3"/>
      <dgm:spPr/>
    </dgm:pt>
    <dgm:pt modelId="{C4E3499F-15AB-48B2-A154-F3C6340091CB}" type="pres">
      <dgm:prSet presAssocID="{4DCD2E12-A2C8-4EE1-B882-0F77CCD2D21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DA7E65FC-88DB-4FCA-B81B-FC6BB2131019}" type="pres">
      <dgm:prSet presAssocID="{4DCD2E12-A2C8-4EE1-B882-0F77CCD2D219}" presName="spaceRect" presStyleCnt="0"/>
      <dgm:spPr/>
    </dgm:pt>
    <dgm:pt modelId="{B70812CC-7288-4A7A-8B6F-3A3D42CA8E67}" type="pres">
      <dgm:prSet presAssocID="{4DCD2E12-A2C8-4EE1-B882-0F77CCD2D219}" presName="textRect" presStyleLbl="revTx" presStyleIdx="0" presStyleCnt="3">
        <dgm:presLayoutVars>
          <dgm:chMax val="1"/>
          <dgm:chPref val="1"/>
        </dgm:presLayoutVars>
      </dgm:prSet>
      <dgm:spPr/>
    </dgm:pt>
    <dgm:pt modelId="{8145FA5C-C778-42C5-BD68-66F3F6E94C80}" type="pres">
      <dgm:prSet presAssocID="{1ADCF673-31DF-4143-8A92-2938DA149340}" presName="sibTrans" presStyleCnt="0"/>
      <dgm:spPr/>
    </dgm:pt>
    <dgm:pt modelId="{15099ED0-E9D0-4BD0-8C36-8DB1200936CE}" type="pres">
      <dgm:prSet presAssocID="{BC7DE19B-056B-45E6-A584-1A8C41C8A3D3}" presName="compNode" presStyleCnt="0"/>
      <dgm:spPr/>
    </dgm:pt>
    <dgm:pt modelId="{5A87271C-A7C7-4A43-B50F-A4F5C114C436}" type="pres">
      <dgm:prSet presAssocID="{BC7DE19B-056B-45E6-A584-1A8C41C8A3D3}" presName="iconBgRect" presStyleLbl="bgShp" presStyleIdx="1" presStyleCnt="3"/>
      <dgm:spPr/>
    </dgm:pt>
    <dgm:pt modelId="{24777D8F-F8EE-4D02-B502-58CC12E00690}" type="pres">
      <dgm:prSet presAssocID="{BC7DE19B-056B-45E6-A584-1A8C41C8A3D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E21D4DB6-BF46-4226-80AB-933718F4A27B}" type="pres">
      <dgm:prSet presAssocID="{BC7DE19B-056B-45E6-A584-1A8C41C8A3D3}" presName="spaceRect" presStyleCnt="0"/>
      <dgm:spPr/>
    </dgm:pt>
    <dgm:pt modelId="{2299C1B8-2A6D-419B-8A2D-156D6E557255}" type="pres">
      <dgm:prSet presAssocID="{BC7DE19B-056B-45E6-A584-1A8C41C8A3D3}" presName="textRect" presStyleLbl="revTx" presStyleIdx="1" presStyleCnt="3">
        <dgm:presLayoutVars>
          <dgm:chMax val="1"/>
          <dgm:chPref val="1"/>
        </dgm:presLayoutVars>
      </dgm:prSet>
      <dgm:spPr/>
    </dgm:pt>
    <dgm:pt modelId="{23EF189D-3171-44F6-9A12-B561B96EBAD2}" type="pres">
      <dgm:prSet presAssocID="{C319B3F0-D001-4DE3-9C90-F5038E3665B7}" presName="sibTrans" presStyleCnt="0"/>
      <dgm:spPr/>
    </dgm:pt>
    <dgm:pt modelId="{2777962D-6138-44F2-94A6-0B7832B01AEB}" type="pres">
      <dgm:prSet presAssocID="{FBB45D6B-5A85-4B4E-89C7-23C86BC9089C}" presName="compNode" presStyleCnt="0"/>
      <dgm:spPr/>
    </dgm:pt>
    <dgm:pt modelId="{892A7A79-BFBE-41D9-8E2D-16CB232E4423}" type="pres">
      <dgm:prSet presAssocID="{FBB45D6B-5A85-4B4E-89C7-23C86BC9089C}" presName="iconBgRect" presStyleLbl="bgShp" presStyleIdx="2" presStyleCnt="3"/>
      <dgm:spPr/>
    </dgm:pt>
    <dgm:pt modelId="{2FAD9315-BE0B-4752-A30B-0AA8DC4EDF05}" type="pres">
      <dgm:prSet presAssocID="{FBB45D6B-5A85-4B4E-89C7-23C86BC9089C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ols"/>
        </a:ext>
      </dgm:extLst>
    </dgm:pt>
    <dgm:pt modelId="{725673E7-906C-4D87-BF04-84388255D4E9}" type="pres">
      <dgm:prSet presAssocID="{FBB45D6B-5A85-4B4E-89C7-23C86BC9089C}" presName="spaceRect" presStyleCnt="0"/>
      <dgm:spPr/>
    </dgm:pt>
    <dgm:pt modelId="{417D581F-0A0F-4D09-A8E5-92002C54D772}" type="pres">
      <dgm:prSet presAssocID="{FBB45D6B-5A85-4B4E-89C7-23C86BC9089C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6C46193B-19BC-4292-BFAE-15123C9295B2}" srcId="{B696B9CF-8E6C-4F03-B101-1F63C17BD706}" destId="{BC7DE19B-056B-45E6-A584-1A8C41C8A3D3}" srcOrd="1" destOrd="0" parTransId="{CA7D7E82-F7D6-45BD-8110-990753256D6D}" sibTransId="{C319B3F0-D001-4DE3-9C90-F5038E3665B7}"/>
    <dgm:cxn modelId="{AB5FDB5C-89F4-426A-95BA-279476BA8DF8}" type="presOf" srcId="{BC7DE19B-056B-45E6-A584-1A8C41C8A3D3}" destId="{2299C1B8-2A6D-419B-8A2D-156D6E557255}" srcOrd="0" destOrd="0" presId="urn:microsoft.com/office/officeart/2018/5/layout/IconCircleLabelList"/>
    <dgm:cxn modelId="{25CA5669-02AA-497F-8D21-44AD2B364CFC}" srcId="{B696B9CF-8E6C-4F03-B101-1F63C17BD706}" destId="{FBB45D6B-5A85-4B4E-89C7-23C86BC9089C}" srcOrd="2" destOrd="0" parTransId="{E8749E8C-F6CB-44FE-A7D7-B460CE986504}" sibTransId="{99004E05-1944-41CB-AC54-46D2638893EB}"/>
    <dgm:cxn modelId="{2502AA55-E13D-4D69-AFA5-33B6C3DED982}" type="presOf" srcId="{FBB45D6B-5A85-4B4E-89C7-23C86BC9089C}" destId="{417D581F-0A0F-4D09-A8E5-92002C54D772}" srcOrd="0" destOrd="0" presId="urn:microsoft.com/office/officeart/2018/5/layout/IconCircleLabelList"/>
    <dgm:cxn modelId="{144F0F8D-E512-4C21-ACC6-08E62774AC4E}" type="presOf" srcId="{4DCD2E12-A2C8-4EE1-B882-0F77CCD2D219}" destId="{B70812CC-7288-4A7A-8B6F-3A3D42CA8E67}" srcOrd="0" destOrd="0" presId="urn:microsoft.com/office/officeart/2018/5/layout/IconCircleLabelList"/>
    <dgm:cxn modelId="{74EFFDA0-DC77-4571-BC18-30CF4507B5B3}" srcId="{B696B9CF-8E6C-4F03-B101-1F63C17BD706}" destId="{4DCD2E12-A2C8-4EE1-B882-0F77CCD2D219}" srcOrd="0" destOrd="0" parTransId="{A708A24F-2035-40F7-A02C-1E40DA9627AC}" sibTransId="{1ADCF673-31DF-4143-8A92-2938DA149340}"/>
    <dgm:cxn modelId="{10E48AD1-C4DF-4841-BD8C-6A3878FF2692}" type="presOf" srcId="{B696B9CF-8E6C-4F03-B101-1F63C17BD706}" destId="{7B3A2588-17C1-4B29-890C-C7B2E47C5165}" srcOrd="0" destOrd="0" presId="urn:microsoft.com/office/officeart/2018/5/layout/IconCircleLabelList"/>
    <dgm:cxn modelId="{E0401717-88EB-4C39-AE0A-F26903511398}" type="presParOf" srcId="{7B3A2588-17C1-4B29-890C-C7B2E47C5165}" destId="{E1E65106-B616-4651-82DE-B2BE4D2E84F8}" srcOrd="0" destOrd="0" presId="urn:microsoft.com/office/officeart/2018/5/layout/IconCircleLabelList"/>
    <dgm:cxn modelId="{42837174-8EF7-456C-9BCF-5C316D3B9BC0}" type="presParOf" srcId="{E1E65106-B616-4651-82DE-B2BE4D2E84F8}" destId="{C9E15376-7941-4ADE-ADDD-DEAB4D9F5524}" srcOrd="0" destOrd="0" presId="urn:microsoft.com/office/officeart/2018/5/layout/IconCircleLabelList"/>
    <dgm:cxn modelId="{0D4D82FE-FD3F-47B8-BCE9-A344918BCF2A}" type="presParOf" srcId="{E1E65106-B616-4651-82DE-B2BE4D2E84F8}" destId="{C4E3499F-15AB-48B2-A154-F3C6340091CB}" srcOrd="1" destOrd="0" presId="urn:microsoft.com/office/officeart/2018/5/layout/IconCircleLabelList"/>
    <dgm:cxn modelId="{8C888ED5-636B-4EBE-9BEB-1EE40E338D6A}" type="presParOf" srcId="{E1E65106-B616-4651-82DE-B2BE4D2E84F8}" destId="{DA7E65FC-88DB-4FCA-B81B-FC6BB2131019}" srcOrd="2" destOrd="0" presId="urn:microsoft.com/office/officeart/2018/5/layout/IconCircleLabelList"/>
    <dgm:cxn modelId="{D13CD01F-77A4-4DFE-99A4-166E9AC09A2F}" type="presParOf" srcId="{E1E65106-B616-4651-82DE-B2BE4D2E84F8}" destId="{B70812CC-7288-4A7A-8B6F-3A3D42CA8E67}" srcOrd="3" destOrd="0" presId="urn:microsoft.com/office/officeart/2018/5/layout/IconCircleLabelList"/>
    <dgm:cxn modelId="{F0FFC5B8-A744-45DA-AB9A-75C38C03170B}" type="presParOf" srcId="{7B3A2588-17C1-4B29-890C-C7B2E47C5165}" destId="{8145FA5C-C778-42C5-BD68-66F3F6E94C80}" srcOrd="1" destOrd="0" presId="urn:microsoft.com/office/officeart/2018/5/layout/IconCircleLabelList"/>
    <dgm:cxn modelId="{DE772BD7-1B5D-4F8B-8139-B0CDB08DBD42}" type="presParOf" srcId="{7B3A2588-17C1-4B29-890C-C7B2E47C5165}" destId="{15099ED0-E9D0-4BD0-8C36-8DB1200936CE}" srcOrd="2" destOrd="0" presId="urn:microsoft.com/office/officeart/2018/5/layout/IconCircleLabelList"/>
    <dgm:cxn modelId="{15FC1161-EB28-494D-924E-E0D01BC64708}" type="presParOf" srcId="{15099ED0-E9D0-4BD0-8C36-8DB1200936CE}" destId="{5A87271C-A7C7-4A43-B50F-A4F5C114C436}" srcOrd="0" destOrd="0" presId="urn:microsoft.com/office/officeart/2018/5/layout/IconCircleLabelList"/>
    <dgm:cxn modelId="{3C5760F1-DAA6-4AB8-9B71-58F058847838}" type="presParOf" srcId="{15099ED0-E9D0-4BD0-8C36-8DB1200936CE}" destId="{24777D8F-F8EE-4D02-B502-58CC12E00690}" srcOrd="1" destOrd="0" presId="urn:microsoft.com/office/officeart/2018/5/layout/IconCircleLabelList"/>
    <dgm:cxn modelId="{8C02045B-6B27-4BEF-B7EE-FF8C6A4F4170}" type="presParOf" srcId="{15099ED0-E9D0-4BD0-8C36-8DB1200936CE}" destId="{E21D4DB6-BF46-4226-80AB-933718F4A27B}" srcOrd="2" destOrd="0" presId="urn:microsoft.com/office/officeart/2018/5/layout/IconCircleLabelList"/>
    <dgm:cxn modelId="{3C409850-ACB9-480E-80A7-02014236FB6A}" type="presParOf" srcId="{15099ED0-E9D0-4BD0-8C36-8DB1200936CE}" destId="{2299C1B8-2A6D-419B-8A2D-156D6E557255}" srcOrd="3" destOrd="0" presId="urn:microsoft.com/office/officeart/2018/5/layout/IconCircleLabelList"/>
    <dgm:cxn modelId="{2628A97F-72C8-41B5-8087-9ED2A9675632}" type="presParOf" srcId="{7B3A2588-17C1-4B29-890C-C7B2E47C5165}" destId="{23EF189D-3171-44F6-9A12-B561B96EBAD2}" srcOrd="3" destOrd="0" presId="urn:microsoft.com/office/officeart/2018/5/layout/IconCircleLabelList"/>
    <dgm:cxn modelId="{D493E632-2F51-4817-B46B-BCB7206E53E8}" type="presParOf" srcId="{7B3A2588-17C1-4B29-890C-C7B2E47C5165}" destId="{2777962D-6138-44F2-94A6-0B7832B01AEB}" srcOrd="4" destOrd="0" presId="urn:microsoft.com/office/officeart/2018/5/layout/IconCircleLabelList"/>
    <dgm:cxn modelId="{D14E1DD8-955A-4B7E-A977-270138810B7C}" type="presParOf" srcId="{2777962D-6138-44F2-94A6-0B7832B01AEB}" destId="{892A7A79-BFBE-41D9-8E2D-16CB232E4423}" srcOrd="0" destOrd="0" presId="urn:microsoft.com/office/officeart/2018/5/layout/IconCircleLabelList"/>
    <dgm:cxn modelId="{01598549-7613-4C56-87BC-ED56732F3B37}" type="presParOf" srcId="{2777962D-6138-44F2-94A6-0B7832B01AEB}" destId="{2FAD9315-BE0B-4752-A30B-0AA8DC4EDF05}" srcOrd="1" destOrd="0" presId="urn:microsoft.com/office/officeart/2018/5/layout/IconCircleLabelList"/>
    <dgm:cxn modelId="{027DABB8-CD0F-48DB-8A1E-CFBE116C66DE}" type="presParOf" srcId="{2777962D-6138-44F2-94A6-0B7832B01AEB}" destId="{725673E7-906C-4D87-BF04-84388255D4E9}" srcOrd="2" destOrd="0" presId="urn:microsoft.com/office/officeart/2018/5/layout/IconCircleLabelList"/>
    <dgm:cxn modelId="{2AD33B25-0F11-45A3-97E4-7D6C7FB1B963}" type="presParOf" srcId="{2777962D-6138-44F2-94A6-0B7832B01AEB}" destId="{417D581F-0A0F-4D09-A8E5-92002C54D772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8BA5B8-08AB-4942-85C3-3CD223DEF639}">
      <dsp:nvSpPr>
        <dsp:cNvPr id="0" name=""/>
        <dsp:cNvSpPr/>
      </dsp:nvSpPr>
      <dsp:spPr>
        <a:xfrm>
          <a:off x="1028" y="145475"/>
          <a:ext cx="3609453" cy="22920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AD0856-24CC-4F2D-ACD7-C6DA39B10B94}">
      <dsp:nvSpPr>
        <dsp:cNvPr id="0" name=""/>
        <dsp:cNvSpPr/>
      </dsp:nvSpPr>
      <dsp:spPr>
        <a:xfrm>
          <a:off x="402078" y="526473"/>
          <a:ext cx="3609453" cy="22920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kern="1200"/>
            <a:t>Strategy faces disruption</a:t>
          </a:r>
        </a:p>
      </dsp:txBody>
      <dsp:txXfrm>
        <a:off x="469208" y="593603"/>
        <a:ext cx="3475193" cy="2157743"/>
      </dsp:txXfrm>
    </dsp:sp>
    <dsp:sp modelId="{8C49CD26-B6E6-4382-BA05-0ADECCB936CE}">
      <dsp:nvSpPr>
        <dsp:cNvPr id="0" name=""/>
        <dsp:cNvSpPr/>
      </dsp:nvSpPr>
      <dsp:spPr>
        <a:xfrm>
          <a:off x="4412583" y="145475"/>
          <a:ext cx="3609453" cy="22920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B5B073-E0B3-4E84-BFCB-7137B0CD1D5C}">
      <dsp:nvSpPr>
        <dsp:cNvPr id="0" name=""/>
        <dsp:cNvSpPr/>
      </dsp:nvSpPr>
      <dsp:spPr>
        <a:xfrm>
          <a:off x="4813633" y="526473"/>
          <a:ext cx="3609453" cy="22920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kern="1200"/>
            <a:t>Risk planning builds resilience</a:t>
          </a:r>
        </a:p>
      </dsp:txBody>
      <dsp:txXfrm>
        <a:off x="4880763" y="593603"/>
        <a:ext cx="3475193" cy="21577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92483D-0325-4BCC-A945-955E22F409DA}">
      <dsp:nvSpPr>
        <dsp:cNvPr id="0" name=""/>
        <dsp:cNvSpPr/>
      </dsp:nvSpPr>
      <dsp:spPr>
        <a:xfrm>
          <a:off x="1793346" y="101719"/>
          <a:ext cx="2196000" cy="2196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2A4E7B-8DCF-446B-B11A-9B45FD7B35C5}">
      <dsp:nvSpPr>
        <dsp:cNvPr id="0" name=""/>
        <dsp:cNvSpPr/>
      </dsp:nvSpPr>
      <dsp:spPr>
        <a:xfrm>
          <a:off x="2261346" y="569719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F2998F-9EAE-4028-9B6C-B30E3FCDDA2B}">
      <dsp:nvSpPr>
        <dsp:cNvPr id="0" name=""/>
        <dsp:cNvSpPr/>
      </dsp:nvSpPr>
      <dsp:spPr>
        <a:xfrm>
          <a:off x="1091346" y="2981719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600" kern="1200"/>
            <a:t>Reduce risk or impact</a:t>
          </a:r>
        </a:p>
      </dsp:txBody>
      <dsp:txXfrm>
        <a:off x="1091346" y="2981719"/>
        <a:ext cx="3600000" cy="720000"/>
      </dsp:txXfrm>
    </dsp:sp>
    <dsp:sp modelId="{35608A8D-9E93-4E7B-A7D9-3490EB0947C4}">
      <dsp:nvSpPr>
        <dsp:cNvPr id="0" name=""/>
        <dsp:cNvSpPr/>
      </dsp:nvSpPr>
      <dsp:spPr>
        <a:xfrm>
          <a:off x="6023346" y="101719"/>
          <a:ext cx="2196000" cy="2196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EE02F8-C37E-4A53-93A1-47977A32EA59}">
      <dsp:nvSpPr>
        <dsp:cNvPr id="0" name=""/>
        <dsp:cNvSpPr/>
      </dsp:nvSpPr>
      <dsp:spPr>
        <a:xfrm>
          <a:off x="6491346" y="569719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B943DA-6563-4E73-8A31-9CF64514E180}">
      <dsp:nvSpPr>
        <dsp:cNvPr id="0" name=""/>
        <dsp:cNvSpPr/>
      </dsp:nvSpPr>
      <dsp:spPr>
        <a:xfrm>
          <a:off x="5321346" y="2981719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600" kern="1200"/>
            <a:t>Plan actions in advance</a:t>
          </a:r>
        </a:p>
      </dsp:txBody>
      <dsp:txXfrm>
        <a:off x="5321346" y="2981719"/>
        <a:ext cx="3600000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23B424-4C48-44C4-BF72-796CA2AA5E01}">
      <dsp:nvSpPr>
        <dsp:cNvPr id="0" name=""/>
        <dsp:cNvSpPr/>
      </dsp:nvSpPr>
      <dsp:spPr>
        <a:xfrm>
          <a:off x="569829" y="312990"/>
          <a:ext cx="1578375" cy="157837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31F894-7C18-4399-A4F2-8826EDD4B559}">
      <dsp:nvSpPr>
        <dsp:cNvPr id="0" name=""/>
        <dsp:cNvSpPr/>
      </dsp:nvSpPr>
      <dsp:spPr>
        <a:xfrm>
          <a:off x="906204" y="649365"/>
          <a:ext cx="905625" cy="9056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CA2AD7-5781-418B-BACB-2F2AE61F1619}">
      <dsp:nvSpPr>
        <dsp:cNvPr id="0" name=""/>
        <dsp:cNvSpPr/>
      </dsp:nvSpPr>
      <dsp:spPr>
        <a:xfrm>
          <a:off x="65267" y="2382990"/>
          <a:ext cx="2587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300" kern="1200"/>
            <a:t>Risk assessment</a:t>
          </a:r>
        </a:p>
      </dsp:txBody>
      <dsp:txXfrm>
        <a:off x="65267" y="2382990"/>
        <a:ext cx="2587500" cy="720000"/>
      </dsp:txXfrm>
    </dsp:sp>
    <dsp:sp modelId="{CD3FEF29-6EA2-4081-A115-CAC16A5DC11D}">
      <dsp:nvSpPr>
        <dsp:cNvPr id="0" name=""/>
        <dsp:cNvSpPr/>
      </dsp:nvSpPr>
      <dsp:spPr>
        <a:xfrm>
          <a:off x="3610142" y="312990"/>
          <a:ext cx="1578375" cy="157837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1D4880-EC22-4390-8AEE-DD5692A0EF40}">
      <dsp:nvSpPr>
        <dsp:cNvPr id="0" name=""/>
        <dsp:cNvSpPr/>
      </dsp:nvSpPr>
      <dsp:spPr>
        <a:xfrm>
          <a:off x="3946517" y="649365"/>
          <a:ext cx="905625" cy="9056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CCB040-88DE-4D43-B6B1-67F5CB399055}">
      <dsp:nvSpPr>
        <dsp:cNvPr id="0" name=""/>
        <dsp:cNvSpPr/>
      </dsp:nvSpPr>
      <dsp:spPr>
        <a:xfrm>
          <a:off x="3105579" y="2382990"/>
          <a:ext cx="2587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300" kern="1200"/>
            <a:t>Impact analysis</a:t>
          </a:r>
        </a:p>
      </dsp:txBody>
      <dsp:txXfrm>
        <a:off x="3105579" y="2382990"/>
        <a:ext cx="2587500" cy="720000"/>
      </dsp:txXfrm>
    </dsp:sp>
    <dsp:sp modelId="{332FE5EF-C539-4D57-BB87-C257A9F163A5}">
      <dsp:nvSpPr>
        <dsp:cNvPr id="0" name=""/>
        <dsp:cNvSpPr/>
      </dsp:nvSpPr>
      <dsp:spPr>
        <a:xfrm>
          <a:off x="6650454" y="312990"/>
          <a:ext cx="1578375" cy="157837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911546-DDE3-4D95-BB31-3ADCF574399E}">
      <dsp:nvSpPr>
        <dsp:cNvPr id="0" name=""/>
        <dsp:cNvSpPr/>
      </dsp:nvSpPr>
      <dsp:spPr>
        <a:xfrm>
          <a:off x="6986829" y="649365"/>
          <a:ext cx="905625" cy="90562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B6FAF2-2EE5-445F-9694-58FCB538B0BE}">
      <dsp:nvSpPr>
        <dsp:cNvPr id="0" name=""/>
        <dsp:cNvSpPr/>
      </dsp:nvSpPr>
      <dsp:spPr>
        <a:xfrm>
          <a:off x="6145892" y="2382990"/>
          <a:ext cx="2587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300" kern="1200"/>
            <a:t>Strategy development</a:t>
          </a:r>
        </a:p>
      </dsp:txBody>
      <dsp:txXfrm>
        <a:off x="6145892" y="2382990"/>
        <a:ext cx="2587500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E15376-7941-4ADE-ADDD-DEAB4D9F5524}">
      <dsp:nvSpPr>
        <dsp:cNvPr id="0" name=""/>
        <dsp:cNvSpPr/>
      </dsp:nvSpPr>
      <dsp:spPr>
        <a:xfrm>
          <a:off x="503155" y="193219"/>
          <a:ext cx="1475437" cy="147543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E3499F-15AB-48B2-A154-F3C6340091CB}">
      <dsp:nvSpPr>
        <dsp:cNvPr id="0" name=""/>
        <dsp:cNvSpPr/>
      </dsp:nvSpPr>
      <dsp:spPr>
        <a:xfrm>
          <a:off x="817592" y="507657"/>
          <a:ext cx="846562" cy="84656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0812CC-7288-4A7A-8B6F-3A3D42CA8E67}">
      <dsp:nvSpPr>
        <dsp:cNvPr id="0" name=""/>
        <dsp:cNvSpPr/>
      </dsp:nvSpPr>
      <dsp:spPr>
        <a:xfrm>
          <a:off x="31499" y="2128219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600" kern="1200"/>
            <a:t>Plan creation</a:t>
          </a:r>
        </a:p>
      </dsp:txBody>
      <dsp:txXfrm>
        <a:off x="31499" y="2128219"/>
        <a:ext cx="2418750" cy="720000"/>
      </dsp:txXfrm>
    </dsp:sp>
    <dsp:sp modelId="{5A87271C-A7C7-4A43-B50F-A4F5C114C436}">
      <dsp:nvSpPr>
        <dsp:cNvPr id="0" name=""/>
        <dsp:cNvSpPr/>
      </dsp:nvSpPr>
      <dsp:spPr>
        <a:xfrm>
          <a:off x="3345186" y="193219"/>
          <a:ext cx="1475437" cy="147543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777D8F-F8EE-4D02-B502-58CC12E00690}">
      <dsp:nvSpPr>
        <dsp:cNvPr id="0" name=""/>
        <dsp:cNvSpPr/>
      </dsp:nvSpPr>
      <dsp:spPr>
        <a:xfrm>
          <a:off x="3659624" y="507657"/>
          <a:ext cx="846562" cy="84656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99C1B8-2A6D-419B-8A2D-156D6E557255}">
      <dsp:nvSpPr>
        <dsp:cNvPr id="0" name=""/>
        <dsp:cNvSpPr/>
      </dsp:nvSpPr>
      <dsp:spPr>
        <a:xfrm>
          <a:off x="2873530" y="2128219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600" kern="1200"/>
            <a:t>Training and drills</a:t>
          </a:r>
        </a:p>
      </dsp:txBody>
      <dsp:txXfrm>
        <a:off x="2873530" y="2128219"/>
        <a:ext cx="2418750" cy="720000"/>
      </dsp:txXfrm>
    </dsp:sp>
    <dsp:sp modelId="{892A7A79-BFBE-41D9-8E2D-16CB232E4423}">
      <dsp:nvSpPr>
        <dsp:cNvPr id="0" name=""/>
        <dsp:cNvSpPr/>
      </dsp:nvSpPr>
      <dsp:spPr>
        <a:xfrm>
          <a:off x="6187218" y="193219"/>
          <a:ext cx="1475437" cy="147543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AD9315-BE0B-4752-A30B-0AA8DC4EDF05}">
      <dsp:nvSpPr>
        <dsp:cNvPr id="0" name=""/>
        <dsp:cNvSpPr/>
      </dsp:nvSpPr>
      <dsp:spPr>
        <a:xfrm>
          <a:off x="6501655" y="507657"/>
          <a:ext cx="846562" cy="84656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7D581F-0A0F-4D09-A8E5-92002C54D772}">
      <dsp:nvSpPr>
        <dsp:cNvPr id="0" name=""/>
        <dsp:cNvSpPr/>
      </dsp:nvSpPr>
      <dsp:spPr>
        <a:xfrm>
          <a:off x="5715561" y="2128219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600" kern="1200"/>
            <a:t>Plan maintenance</a:t>
          </a:r>
        </a:p>
      </dsp:txBody>
      <dsp:txXfrm>
        <a:off x="5715561" y="2128219"/>
        <a:ext cx="241875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1371599"/>
            <a:ext cx="6675120" cy="2951825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584879"/>
            <a:ext cx="667512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479B-705B-4489-957E-7E8A228BDFA0}" type="datetime1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93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9F774-3FA6-43B8-9241-99959C8FD463}" type="datetime1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763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1BB59B6-79B9-97F5-AC3B-DF65899D39D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91366"/>
            <a:ext cx="9214884" cy="315997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04452-5DCC-4FE2-A5C9-8A5EF6714D65}" type="datetime1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F05EAE5-4812-F718-6D75-962788418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6281" y="4715234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7617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8928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9ABC2-0180-4F3A-A895-A85BC724D472}" type="datetime1">
              <a:rPr lang="en-US" smtClean="0"/>
              <a:t>5/31/2025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279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599"/>
            <a:ext cx="10890929" cy="93975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79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79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18928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18928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9BA-4E8F-439E-BEA4-91FBA01E3F5F}" type="datetime1">
              <a:rPr lang="en-US" smtClean="0"/>
              <a:t>5/31/2025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953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BF18-0007-481C-AA29-413124BC3EE7}" type="datetime1">
              <a:rPr lang="en-US" smtClean="0"/>
              <a:t>5/31/2025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955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49F9F0F-FB8C-5565-247C-BDCC156B5CA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E9870-3748-43AD-B547-02A075CB4A1D}" type="datetime1">
              <a:rPr lang="en-US" smtClean="0"/>
              <a:t>5/31/2025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135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6519" y="1031001"/>
            <a:ext cx="6594490" cy="51663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8"/>
            <a:ext cx="3859397" cy="322682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E7897-33C5-4F1A-9307-D068E37F3DC7}" type="datetime1">
              <a:rPr lang="en-US" smtClean="0"/>
              <a:t>5/31/2025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047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37760" y="1033271"/>
            <a:ext cx="6592824" cy="51663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7"/>
            <a:ext cx="3859397" cy="32268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71BA-CC09-47C8-A6DF-F5C5CB59CEEC}" type="datetime1">
              <a:rPr lang="en-US" smtClean="0"/>
              <a:t>5/31/2025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433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66AD-7C08-490A-ADA4-B47E10FB2407}" type="datetime1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055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CB3635-47E1-90D8-B693-DA85A66B383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09219" y="640079"/>
            <a:ext cx="1811773" cy="553688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40080" y="640080"/>
            <a:ext cx="8412422" cy="553688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5027-4255-49E7-9841-CD21BCC99996}" type="datetime1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30604F-219C-2DEE-830E-27274CC2F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5400000">
            <a:off x="10872154" y="1192438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624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601"/>
            <a:ext cx="10890929" cy="10972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2633472"/>
            <a:ext cx="10890928" cy="3566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008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DA38F49-B3E2-4BF0-BEC7-C30D34ABBB8D}" type="datetime1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6761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1" r:id="rId6"/>
    <p:sldLayoutId id="2147483697" r:id="rId7"/>
    <p:sldLayoutId id="2147483698" r:id="rId8"/>
    <p:sldLayoutId id="2147483699" r:id="rId9"/>
    <p:sldLayoutId id="2147483700" r:id="rId10"/>
    <p:sldLayoutId id="2147483702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76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8575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sv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sv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9F9BF86-FE94-4517-B97D-026C7515E5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randview Display"/>
              <a:ea typeface="+mn-ea"/>
              <a:cs typeface="+mn-cs"/>
            </a:endParaRPr>
          </a:p>
        </p:txBody>
      </p:sp>
      <p:pic>
        <p:nvPicPr>
          <p:cNvPr id="4" name="Picture 3" descr="Chess checkmate">
            <a:extLst>
              <a:ext uri="{FF2B5EF4-FFF2-40B4-BE49-F238E27FC236}">
                <a16:creationId xmlns:a16="http://schemas.microsoft.com/office/drawing/2014/main" id="{A2A97A1B-94B7-54F9-2377-074C52C9A1F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2" t="6026" r="-7" b="17246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5DEC45B-BA77-21C0-3869-05DE7C923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1152940"/>
          </a:xfrm>
          <a:prstGeom prst="rect">
            <a:avLst/>
          </a:prstGeom>
          <a:solidFill>
            <a:schemeClr val="bg1"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809" y="159031"/>
            <a:ext cx="7950514" cy="870008"/>
          </a:xfrm>
        </p:spPr>
        <p:txBody>
          <a:bodyPr anchor="ctr">
            <a:normAutofit/>
          </a:bodyPr>
          <a:lstStyle/>
          <a:p>
            <a:r>
              <a:rPr lang="en-US" sz="4800" dirty="0">
                <a:solidFill>
                  <a:srgbClr val="FF0000"/>
                </a:solidFill>
              </a:rPr>
              <a:t>Strategic Management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44498" y="1733027"/>
            <a:ext cx="5262779" cy="4411066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bg1"/>
                </a:solidFill>
              </a:rPr>
              <a:t>Lecture 11: Risk Management and Crisis Strategy</a:t>
            </a:r>
            <a:endParaRPr lang="en-US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bg1"/>
                </a:solidFill>
              </a:rPr>
              <a:t>Lecturer: Stephen </a:t>
            </a:r>
            <a:r>
              <a:rPr lang="en-US" sz="2800" err="1">
                <a:solidFill>
                  <a:schemeClr val="bg1"/>
                </a:solidFill>
              </a:rPr>
              <a:t>Githii</a:t>
            </a:r>
            <a:endParaRPr lang="en-US" sz="2800">
              <a:solidFill>
                <a:schemeClr val="bg1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E25B8EB-C8DD-E579-2093-D182FC5B0F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-560574" y="576072"/>
            <a:ext cx="1152144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1C69525-1BE4-4BA0-A23C-3BB6C162E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1371601"/>
            <a:ext cx="10890929" cy="1097280"/>
          </a:xfrm>
        </p:spPr>
        <p:txBody>
          <a:bodyPr>
            <a:normAutofit/>
          </a:bodyPr>
          <a:lstStyle/>
          <a:p>
            <a:r>
              <a:t>Why This Topic Matters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8AF875-C18B-4B48-AE4C-A63FD3CEFB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317CA0F-E101-BD8A-D142-E7494A71A4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0926529"/>
              </p:ext>
            </p:extLst>
          </p:nvPr>
        </p:nvGraphicFramePr>
        <p:xfrm>
          <a:off x="691740" y="2494474"/>
          <a:ext cx="8424116" cy="29639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1371600"/>
            <a:ext cx="5852160" cy="1097280"/>
          </a:xfrm>
        </p:spPr>
        <p:txBody>
          <a:bodyPr anchor="t">
            <a:normAutofit/>
          </a:bodyPr>
          <a:lstStyle/>
          <a:p>
            <a:r>
              <a:t>Learning Outcomes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6281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080" y="2633236"/>
            <a:ext cx="5852160" cy="3664685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lang="en-US" sz="2400" dirty="0"/>
              <a:t>Define risk vs. crisis</a:t>
            </a:r>
          </a:p>
          <a:p>
            <a:pPr>
              <a:defRPr sz="2000"/>
            </a:pPr>
            <a:r>
              <a:rPr lang="en-US" sz="2400" dirty="0"/>
              <a:t>Explore risk and crisis tools</a:t>
            </a:r>
          </a:p>
          <a:p>
            <a:pPr>
              <a:defRPr sz="2000"/>
            </a:pPr>
            <a:r>
              <a:rPr lang="en-US" sz="2400" dirty="0"/>
              <a:t>Apply principles to personal life</a:t>
            </a:r>
          </a:p>
        </p:txBody>
      </p:sp>
      <p:pic>
        <p:nvPicPr>
          <p:cNvPr id="5" name="Picture 4" descr="Arrows pointing right while one points left">
            <a:extLst>
              <a:ext uri="{FF2B5EF4-FFF2-40B4-BE49-F238E27FC236}">
                <a16:creationId xmlns:a16="http://schemas.microsoft.com/office/drawing/2014/main" id="{7D05641F-9B45-CFAD-5FBA-EAE2925FF94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4667" r="18162" b="-1"/>
          <a:stretch>
            <a:fillRect/>
          </a:stretch>
        </p:blipFill>
        <p:spPr>
          <a:xfrm>
            <a:off x="7952696" y="10"/>
            <a:ext cx="4239304" cy="339670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6821" y="1371600"/>
            <a:ext cx="6034187" cy="1097280"/>
          </a:xfrm>
        </p:spPr>
        <p:txBody>
          <a:bodyPr>
            <a:normAutofit/>
          </a:bodyPr>
          <a:lstStyle/>
          <a:p>
            <a:r>
              <a:t>BP Disaster Overview</a:t>
            </a:r>
          </a:p>
        </p:txBody>
      </p:sp>
      <p:pic>
        <p:nvPicPr>
          <p:cNvPr id="5" name="Picture 4" descr="Bird's eye view of the oil platform at sea">
            <a:extLst>
              <a:ext uri="{FF2B5EF4-FFF2-40B4-BE49-F238E27FC236}">
                <a16:creationId xmlns:a16="http://schemas.microsoft.com/office/drawing/2014/main" id="{5E25E624-5ED6-DE37-13B0-6BA2AE592D7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794" r="36993" b="-3"/>
          <a:stretch>
            <a:fillRect/>
          </a:stretch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6821" y="2633236"/>
            <a:ext cx="6034187" cy="3664687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sz="2400" dirty="0"/>
              <a:t>2010: Oil rig explosion</a:t>
            </a:r>
          </a:p>
          <a:p>
            <a:pPr>
              <a:defRPr sz="2000"/>
            </a:pPr>
            <a:r>
              <a:rPr sz="2400" dirty="0"/>
              <a:t>Massive environmental and financial fallout</a:t>
            </a:r>
            <a:r>
              <a:rPr lang="en-US" sz="2400" dirty="0"/>
              <a:t> </a:t>
            </a:r>
            <a:r>
              <a:rPr lang="en-US" sz="2400" dirty="0">
                <a:ea typeface="+mn-lt"/>
                <a:cs typeface="+mn-lt"/>
              </a:rPr>
              <a:t>(Ingersoll, Lockie, Reavis, 2012). </a:t>
            </a:r>
            <a:endParaRPr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6821" y="1371600"/>
            <a:ext cx="6034187" cy="1097280"/>
          </a:xfrm>
        </p:spPr>
        <p:txBody>
          <a:bodyPr>
            <a:normAutofit/>
          </a:bodyPr>
          <a:lstStyle/>
          <a:p>
            <a:r>
              <a:t>What Went Wrong?</a:t>
            </a:r>
          </a:p>
        </p:txBody>
      </p:sp>
      <p:pic>
        <p:nvPicPr>
          <p:cNvPr id="5" name="Picture 4" descr="Red alarm light with people on the background">
            <a:extLst>
              <a:ext uri="{FF2B5EF4-FFF2-40B4-BE49-F238E27FC236}">
                <a16:creationId xmlns:a16="http://schemas.microsoft.com/office/drawing/2014/main" id="{70A9A169-FA6B-85AB-AB99-C8461DFDC9A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255" r="19462" b="-1"/>
          <a:stretch>
            <a:fillRect/>
          </a:stretch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6821" y="2633236"/>
            <a:ext cx="6034187" cy="3664687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sz="2400" dirty="0"/>
              <a:t>Ignored safety warnings</a:t>
            </a:r>
          </a:p>
          <a:p>
            <a:pPr>
              <a:defRPr sz="2000"/>
            </a:pPr>
            <a:r>
              <a:rPr sz="2400" dirty="0"/>
              <a:t>No crisis protocols in place</a:t>
            </a:r>
          </a:p>
          <a:p>
            <a:pPr>
              <a:defRPr sz="2000"/>
            </a:pPr>
            <a:r>
              <a:rPr lang="en-US" sz="2400" dirty="0"/>
              <a:t>Billion environmental lawsuit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1371600"/>
            <a:ext cx="5852160" cy="1097280"/>
          </a:xfrm>
        </p:spPr>
        <p:txBody>
          <a:bodyPr anchor="t">
            <a:normAutofit/>
          </a:bodyPr>
          <a:lstStyle/>
          <a:p>
            <a:r>
              <a:rPr lang="en-US" sz="3700"/>
              <a:t>Strategic Lessons from BP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6281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080" y="2633236"/>
            <a:ext cx="5852160" cy="3664685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sz="2400" dirty="0"/>
              <a:t>Match ambition with risk planning</a:t>
            </a:r>
          </a:p>
          <a:p>
            <a:pPr>
              <a:defRPr sz="2000"/>
            </a:pPr>
            <a:r>
              <a:rPr sz="2400" dirty="0"/>
              <a:t>Crisis plans are vital</a:t>
            </a:r>
          </a:p>
        </p:txBody>
      </p:sp>
      <p:pic>
        <p:nvPicPr>
          <p:cNvPr id="5" name="Picture 4" descr="A group of yellow figures and a red figure on the other side">
            <a:extLst>
              <a:ext uri="{FF2B5EF4-FFF2-40B4-BE49-F238E27FC236}">
                <a16:creationId xmlns:a16="http://schemas.microsoft.com/office/drawing/2014/main" id="{C4F574D8-A1C9-6194-1D51-401C4B29520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4734" r="8165" b="-3"/>
          <a:stretch>
            <a:fillRect/>
          </a:stretch>
        </p:blipFill>
        <p:spPr>
          <a:xfrm>
            <a:off x="7793915" y="10"/>
            <a:ext cx="4398085" cy="341778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0" y="914400"/>
            <a:ext cx="6501810" cy="1097280"/>
          </a:xfrm>
        </p:spPr>
        <p:txBody>
          <a:bodyPr anchor="t">
            <a:normAutofit/>
          </a:bodyPr>
          <a:lstStyle/>
          <a:p>
            <a:r>
              <a:t>What is Strategic Risk?</a:t>
            </a:r>
          </a:p>
        </p:txBody>
      </p:sp>
      <p:pic>
        <p:nvPicPr>
          <p:cNvPr id="5" name="Picture 4" descr="Pen placed on top of a signature line">
            <a:extLst>
              <a:ext uri="{FF2B5EF4-FFF2-40B4-BE49-F238E27FC236}">
                <a16:creationId xmlns:a16="http://schemas.microsoft.com/office/drawing/2014/main" id="{5E1F2512-16B8-446D-50AE-ACC03C08646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5015"/>
          <a:stretch>
            <a:fillRect/>
          </a:stretch>
        </p:blipFill>
        <p:spPr>
          <a:xfrm>
            <a:off x="20" y="914399"/>
            <a:ext cx="4416532" cy="5353523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8052531-D50B-3899-B150-D05525F4F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0" y="6267922"/>
            <a:ext cx="4416552" cy="1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0" y="2176036"/>
            <a:ext cx="6501810" cy="4121885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sz="2400" dirty="0"/>
              <a:t>Disrupts strategic goals</a:t>
            </a:r>
          </a:p>
          <a:p>
            <a:pPr>
              <a:defRPr sz="2000"/>
            </a:pPr>
            <a:r>
              <a:rPr sz="2400" dirty="0"/>
              <a:t>Comes from internal or external sources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0" y="914400"/>
            <a:ext cx="6501810" cy="1097280"/>
          </a:xfrm>
        </p:spPr>
        <p:txBody>
          <a:bodyPr anchor="t">
            <a:normAutofit/>
          </a:bodyPr>
          <a:lstStyle/>
          <a:p>
            <a:r>
              <a:t>What is Risk Management?</a:t>
            </a:r>
          </a:p>
        </p:txBody>
      </p:sp>
      <p:pic>
        <p:nvPicPr>
          <p:cNvPr id="4" name="Picture 3" descr="A person jumping off a red triangle&#10;&#10;AI-generated content may be incorrect.">
            <a:extLst>
              <a:ext uri="{FF2B5EF4-FFF2-40B4-BE49-F238E27FC236}">
                <a16:creationId xmlns:a16="http://schemas.microsoft.com/office/drawing/2014/main" id="{90E8AD49-9692-0245-318F-DB69EE9B005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454" r="9050" b="1"/>
          <a:stretch>
            <a:fillRect/>
          </a:stretch>
        </p:blipFill>
        <p:spPr>
          <a:xfrm>
            <a:off x="20" y="914399"/>
            <a:ext cx="4416532" cy="5353523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8052531-D50B-3899-B150-D05525F4F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0" y="6267922"/>
            <a:ext cx="4416552" cy="1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0" y="2176036"/>
            <a:ext cx="6501810" cy="4121885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lang="en-US" sz="2400" dirty="0"/>
              <a:t>Is the systematic process of identifying, assessing, and responding to risks that could impact business operations</a:t>
            </a:r>
          </a:p>
          <a:p>
            <a:pPr>
              <a:defRPr sz="2000"/>
            </a:pPr>
            <a:r>
              <a:rPr sz="2400" dirty="0"/>
              <a:t>Supports confident decisions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63F27BC-7079-4FF7-8F7C-ABC82FA3C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914401"/>
            <a:ext cx="4876801" cy="1569516"/>
          </a:xfrm>
        </p:spPr>
        <p:txBody>
          <a:bodyPr anchor="t">
            <a:normAutofit/>
          </a:bodyPr>
          <a:lstStyle/>
          <a:p>
            <a:r>
              <a:t>What is a Crisis?</a:t>
            </a:r>
          </a:p>
        </p:txBody>
      </p:sp>
      <p:pic>
        <p:nvPicPr>
          <p:cNvPr id="7" name="Graphic 6" descr="Lightning">
            <a:extLst>
              <a:ext uri="{FF2B5EF4-FFF2-40B4-BE49-F238E27FC236}">
                <a16:creationId xmlns:a16="http://schemas.microsoft.com/office/drawing/2014/main" id="{212B655A-34DB-3C63-21E3-48792FAEA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3232" y="2857499"/>
            <a:ext cx="3125269" cy="3125269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0799" y="960119"/>
            <a:ext cx="5130210" cy="5022661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sz="2400" dirty="0"/>
              <a:t>Sudden, high-impact event</a:t>
            </a:r>
          </a:p>
          <a:p>
            <a:pPr>
              <a:defRPr sz="2000"/>
            </a:pPr>
            <a:r>
              <a:rPr sz="2400" dirty="0"/>
              <a:t>Needs urgent leadership response</a:t>
            </a:r>
          </a:p>
          <a:p>
            <a:pPr>
              <a:defRPr sz="2000"/>
            </a:pPr>
            <a:r>
              <a:rPr lang="en-US" sz="2400" dirty="0"/>
              <a:t>May force strategy change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40DBD50-3CB1-A513-2321-1891E3F095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6821" y="1371600"/>
            <a:ext cx="6034187" cy="1097280"/>
          </a:xfrm>
        </p:spPr>
        <p:txBody>
          <a:bodyPr>
            <a:normAutofit/>
          </a:bodyPr>
          <a:lstStyle/>
          <a:p>
            <a:r>
              <a:t>Risk vs. Crisis</a:t>
            </a:r>
          </a:p>
        </p:txBody>
      </p:sp>
      <p:pic>
        <p:nvPicPr>
          <p:cNvPr id="5" name="Picture 4" descr="A line graph adjacent to a stair">
            <a:extLst>
              <a:ext uri="{FF2B5EF4-FFF2-40B4-BE49-F238E27FC236}">
                <a16:creationId xmlns:a16="http://schemas.microsoft.com/office/drawing/2014/main" id="{2A56F56D-9D81-8166-99A3-29B8164E320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960" b="-16"/>
          <a:stretch>
            <a:fillRect/>
          </a:stretch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6821" y="2633236"/>
            <a:ext cx="6034187" cy="3664687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sz="2400" dirty="0"/>
              <a:t>Risk = Possibility</a:t>
            </a:r>
          </a:p>
          <a:p>
            <a:pPr>
              <a:defRPr sz="2000"/>
            </a:pPr>
            <a:r>
              <a:rPr sz="2400" dirty="0"/>
              <a:t>Crisis = Reality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6821" y="1371600"/>
            <a:ext cx="6034187" cy="1097280"/>
          </a:xfrm>
        </p:spPr>
        <p:txBody>
          <a:bodyPr>
            <a:normAutofit/>
          </a:bodyPr>
          <a:lstStyle/>
          <a:p>
            <a:r>
              <a:rPr lang="en-US" sz="3700"/>
              <a:t>Step 1 – Risk Identification</a:t>
            </a:r>
          </a:p>
        </p:txBody>
      </p:sp>
      <p:pic>
        <p:nvPicPr>
          <p:cNvPr id="4" name="Picture 3" descr="A red button on a yellow and black square&#10;&#10;AI-generated content may be incorrect.">
            <a:extLst>
              <a:ext uri="{FF2B5EF4-FFF2-40B4-BE49-F238E27FC236}">
                <a16:creationId xmlns:a16="http://schemas.microsoft.com/office/drawing/2014/main" id="{5DC2A163-58BC-79FF-DC16-8B049960FD9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066" r="24807"/>
          <a:stretch>
            <a:fillRect/>
          </a:stretch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6821" y="2633236"/>
            <a:ext cx="6034187" cy="3664687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sz="2400" dirty="0"/>
              <a:t>Spot internal and external risks</a:t>
            </a:r>
          </a:p>
          <a:p>
            <a:pPr>
              <a:defRPr sz="2000"/>
            </a:pPr>
            <a:r>
              <a:rPr sz="2400" dirty="0"/>
              <a:t>Examples: economic shifts, leadership change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6821" y="1371600"/>
            <a:ext cx="6034187" cy="1097280"/>
          </a:xfrm>
        </p:spPr>
        <p:txBody>
          <a:bodyPr>
            <a:normAutofit/>
          </a:bodyPr>
          <a:lstStyle/>
          <a:p>
            <a:r>
              <a:t>Step 2 – Risk Assessment</a:t>
            </a:r>
          </a:p>
        </p:txBody>
      </p:sp>
      <p:pic>
        <p:nvPicPr>
          <p:cNvPr id="5" name="Picture 4" descr="Financial graphs on a dark display">
            <a:extLst>
              <a:ext uri="{FF2B5EF4-FFF2-40B4-BE49-F238E27FC236}">
                <a16:creationId xmlns:a16="http://schemas.microsoft.com/office/drawing/2014/main" id="{B0AF27C4-85DD-A474-6FD2-4BE709DD371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158" r="30571" b="4"/>
          <a:stretch>
            <a:fillRect/>
          </a:stretch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6821" y="2633236"/>
            <a:ext cx="6034187" cy="3664687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sz="2400" dirty="0"/>
              <a:t>Rate likelihood and impact</a:t>
            </a:r>
          </a:p>
          <a:p>
            <a:pPr>
              <a:defRPr sz="2000"/>
            </a:pPr>
            <a:r>
              <a:rPr sz="2400" dirty="0"/>
              <a:t>Use qualitative/quantitative tools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570750"/>
            <a:ext cx="10890929" cy="1387934"/>
          </a:xfrm>
        </p:spPr>
        <p:txBody>
          <a:bodyPr anchor="b">
            <a:normAutofit/>
          </a:bodyPr>
          <a:lstStyle/>
          <a:p>
            <a:r>
              <a:t>Step 3 – Mitigation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62D3963-2153-4637-96E6-E31BD2CE5D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2307479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3226C86-2EB5-764D-906F-12E826499BE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3887027"/>
              </p:ext>
            </p:extLst>
          </p:nvPr>
        </p:nvGraphicFramePr>
        <p:xfrm>
          <a:off x="-315650" y="2442813"/>
          <a:ext cx="10012692" cy="38034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6821" y="1371600"/>
            <a:ext cx="6034187" cy="1097280"/>
          </a:xfrm>
        </p:spPr>
        <p:txBody>
          <a:bodyPr>
            <a:normAutofit/>
          </a:bodyPr>
          <a:lstStyle/>
          <a:p>
            <a:r>
              <a:t>Step 4 – Monitoring</a:t>
            </a:r>
          </a:p>
        </p:txBody>
      </p:sp>
      <p:pic>
        <p:nvPicPr>
          <p:cNvPr id="5" name="Picture 4" descr="Boxes and roller conveyor">
            <a:extLst>
              <a:ext uri="{FF2B5EF4-FFF2-40B4-BE49-F238E27FC236}">
                <a16:creationId xmlns:a16="http://schemas.microsoft.com/office/drawing/2014/main" id="{FB214C11-2372-402E-3A2F-0CE5B9EA1E9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330" r="27545" b="4"/>
          <a:stretch>
            <a:fillRect/>
          </a:stretch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6821" y="2633236"/>
            <a:ext cx="6034187" cy="3664687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sz="2400" dirty="0"/>
              <a:t>Track emerging risks</a:t>
            </a:r>
          </a:p>
          <a:p>
            <a:pPr>
              <a:defRPr sz="2000"/>
            </a:pPr>
            <a:r>
              <a:rPr sz="2400" dirty="0"/>
              <a:t>Update risk profiles often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6821" y="1371600"/>
            <a:ext cx="6034187" cy="1097280"/>
          </a:xfrm>
        </p:spPr>
        <p:txBody>
          <a:bodyPr>
            <a:normAutofit/>
          </a:bodyPr>
          <a:lstStyle/>
          <a:p>
            <a:r>
              <a:rPr lang="en-US" sz="3700"/>
              <a:t>Step 5 – Response Planning</a:t>
            </a:r>
          </a:p>
        </p:txBody>
      </p:sp>
      <p:pic>
        <p:nvPicPr>
          <p:cNvPr id="5" name="Picture 4" descr="Person writing on a notepad">
            <a:extLst>
              <a:ext uri="{FF2B5EF4-FFF2-40B4-BE49-F238E27FC236}">
                <a16:creationId xmlns:a16="http://schemas.microsoft.com/office/drawing/2014/main" id="{0338FDE1-F2CB-DF33-6D8D-C2096B8A2EF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900" r="22891" b="-7"/>
          <a:stretch>
            <a:fillRect/>
          </a:stretch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6821" y="2633236"/>
            <a:ext cx="6034187" cy="3664687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sz="2400" dirty="0"/>
              <a:t>Create clear contingency plans</a:t>
            </a:r>
          </a:p>
          <a:p>
            <a:pPr>
              <a:defRPr sz="2000"/>
            </a:pPr>
            <a:r>
              <a:rPr sz="2400" dirty="0"/>
              <a:t>Be ready to activate them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7BBAF-F543-C5E5-29EE-C394AD119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6821" y="1371600"/>
            <a:ext cx="6034187" cy="109728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400"/>
              <a:t>Tools for Risk/Crisis Management</a:t>
            </a:r>
          </a:p>
        </p:txBody>
      </p:sp>
      <p:pic>
        <p:nvPicPr>
          <p:cNvPr id="5" name="Picture 4" descr="D-I-Y tools and crafts">
            <a:extLst>
              <a:ext uri="{FF2B5EF4-FFF2-40B4-BE49-F238E27FC236}">
                <a16:creationId xmlns:a16="http://schemas.microsoft.com/office/drawing/2014/main" id="{0DB26D7B-963C-8478-BD29-F5FCE61DC03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46" r="50940" b="-3"/>
          <a:stretch>
            <a:fillRect/>
          </a:stretch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F58736-A441-53F4-87E9-91814B65BC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6821" y="2633236"/>
            <a:ext cx="6034187" cy="366468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We have several tools</a:t>
            </a:r>
          </a:p>
          <a:p>
            <a:r>
              <a:rPr lang="en-US" sz="2400" dirty="0"/>
              <a:t>Some we have looked in the past</a:t>
            </a:r>
          </a:p>
          <a:p>
            <a:r>
              <a:rPr lang="en-US" sz="2400" dirty="0"/>
              <a:t>Thus, we will focus on the new ones</a:t>
            </a:r>
          </a:p>
        </p:txBody>
      </p:sp>
    </p:spTree>
    <p:extLst>
      <p:ext uri="{BB962C8B-B14F-4D97-AF65-F5344CB8AC3E}">
        <p14:creationId xmlns:p14="http://schemas.microsoft.com/office/powerpoint/2010/main" val="502026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6821" y="1371600"/>
            <a:ext cx="6034187" cy="1097280"/>
          </a:xfrm>
        </p:spPr>
        <p:txBody>
          <a:bodyPr>
            <a:normAutofit/>
          </a:bodyPr>
          <a:lstStyle/>
          <a:p>
            <a:pPr marL="742950" indent="-742950">
              <a:buAutoNum type="arabicPeriod"/>
            </a:pPr>
            <a:r>
              <a:rPr lang="en-US" dirty="0"/>
              <a:t>SWOT</a:t>
            </a:r>
            <a:r>
              <a:rPr dirty="0"/>
              <a:t> Analysis</a:t>
            </a:r>
            <a:endParaRPr lang="en-US" dirty="0"/>
          </a:p>
        </p:txBody>
      </p:sp>
      <p:pic>
        <p:nvPicPr>
          <p:cNvPr id="5" name="Picture 4" descr="Sample being pipetted into a petri dish">
            <a:extLst>
              <a:ext uri="{FF2B5EF4-FFF2-40B4-BE49-F238E27FC236}">
                <a16:creationId xmlns:a16="http://schemas.microsoft.com/office/drawing/2014/main" id="{F52A0522-8878-482A-5BCC-8A88D929348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2828" r="4214" b="-9"/>
          <a:stretch>
            <a:fillRect/>
          </a:stretch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6821" y="2633236"/>
            <a:ext cx="6034187" cy="3664687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sz="2400" dirty="0"/>
              <a:t>Focus on threats</a:t>
            </a:r>
          </a:p>
          <a:p>
            <a:pPr>
              <a:defRPr sz="2000"/>
            </a:pPr>
            <a:r>
              <a:rPr sz="2400" dirty="0"/>
              <a:t>Protect competitive position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93149" y="1371600"/>
            <a:ext cx="5737859" cy="1097280"/>
          </a:xfrm>
        </p:spPr>
        <p:txBody>
          <a:bodyPr>
            <a:normAutofit/>
          </a:bodyPr>
          <a:lstStyle/>
          <a:p>
            <a:r>
              <a:rPr lang="en-US" dirty="0"/>
              <a:t>2. PESTLE</a:t>
            </a:r>
            <a:r>
              <a:rPr dirty="0"/>
              <a:t> Analysis</a:t>
            </a:r>
          </a:p>
        </p:txBody>
      </p:sp>
      <p:pic>
        <p:nvPicPr>
          <p:cNvPr id="7" name="Graphic 6" descr="Bank">
            <a:extLst>
              <a:ext uri="{FF2B5EF4-FFF2-40B4-BE49-F238E27FC236}">
                <a16:creationId xmlns:a16="http://schemas.microsoft.com/office/drawing/2014/main" id="{0F64D3A0-A848-7D48-93BC-6A6DF51CA8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3232" y="1956816"/>
            <a:ext cx="4343400" cy="434340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66301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93149" y="2633236"/>
            <a:ext cx="5737860" cy="366698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 sz="2000"/>
            </a:pPr>
            <a:r>
              <a:rPr sz="2400" dirty="0"/>
              <a:t>Track macro risks</a:t>
            </a:r>
            <a:endParaRPr lang="en-US" dirty="0"/>
          </a:p>
          <a:p>
            <a:pPr>
              <a:defRPr sz="2000"/>
            </a:pPr>
            <a:r>
              <a:rPr sz="2400" dirty="0"/>
              <a:t>Plan for political to ecological </a:t>
            </a:r>
            <a:r>
              <a:rPr lang="en-US" sz="2400" dirty="0"/>
              <a:t>changes/adjustments</a:t>
            </a:r>
            <a:endParaRPr sz="2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6821" y="1371600"/>
            <a:ext cx="6034187" cy="109728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400"/>
              <a:t>3. Risk Heat Map – Overview</a:t>
            </a:r>
          </a:p>
        </p:txBody>
      </p:sp>
      <p:pic>
        <p:nvPicPr>
          <p:cNvPr id="5" name="Picture 4" descr="Vibrant multicolor checkered floor design">
            <a:extLst>
              <a:ext uri="{FF2B5EF4-FFF2-40B4-BE49-F238E27FC236}">
                <a16:creationId xmlns:a16="http://schemas.microsoft.com/office/drawing/2014/main" id="{6D3B5CA6-0FEF-378B-22D9-42E5DA4F6B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070" r="27117"/>
          <a:stretch>
            <a:fillRect/>
          </a:stretch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6821" y="2633236"/>
            <a:ext cx="6034187" cy="3664687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 sz="2000"/>
            </a:pPr>
            <a:r>
              <a:rPr sz="2400" dirty="0"/>
              <a:t>Plot risks: Likelihood x Impact</a:t>
            </a:r>
            <a:endParaRPr lang="en-US" dirty="0"/>
          </a:p>
          <a:p>
            <a:pPr>
              <a:defRPr sz="2000"/>
            </a:pPr>
            <a:r>
              <a:rPr sz="2400" dirty="0"/>
              <a:t>Color-coded priority zones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93149" y="1371600"/>
            <a:ext cx="5737859" cy="1097280"/>
          </a:xfrm>
        </p:spPr>
        <p:txBody>
          <a:bodyPr>
            <a:normAutofit/>
          </a:bodyPr>
          <a:lstStyle/>
          <a:p>
            <a:r>
              <a:t>Using the Heat Map</a:t>
            </a:r>
          </a:p>
        </p:txBody>
      </p:sp>
      <p:pic>
        <p:nvPicPr>
          <p:cNvPr id="4" name="Picture 3" descr="Picture">
            <a:extLst>
              <a:ext uri="{FF2B5EF4-FFF2-40B4-BE49-F238E27FC236}">
                <a16:creationId xmlns:a16="http://schemas.microsoft.com/office/drawing/2014/main" id="{75BA9D1C-5FDD-DA98-9BB4-6DDA19B58F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232" y="1928008"/>
            <a:ext cx="4343400" cy="4372208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66301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93149" y="2633236"/>
            <a:ext cx="5737860" cy="3666980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sz="2400" dirty="0"/>
              <a:t>Score risks (1–5)</a:t>
            </a:r>
          </a:p>
          <a:p>
            <a:pPr>
              <a:defRPr sz="2000"/>
            </a:pPr>
            <a:r>
              <a:rPr sz="2400" dirty="0"/>
              <a:t>Multiply likelihood × impact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93149" y="1371600"/>
            <a:ext cx="5737859" cy="1097280"/>
          </a:xfrm>
        </p:spPr>
        <p:txBody>
          <a:bodyPr>
            <a:normAutofit/>
          </a:bodyPr>
          <a:lstStyle/>
          <a:p>
            <a:r>
              <a:rPr lang="en-US" sz="3700"/>
              <a:t>Interpreting the Heat Map</a:t>
            </a:r>
          </a:p>
        </p:txBody>
      </p:sp>
      <p:pic>
        <p:nvPicPr>
          <p:cNvPr id="4" name="Picture 3" descr="Picture">
            <a:extLst>
              <a:ext uri="{FF2B5EF4-FFF2-40B4-BE49-F238E27FC236}">
                <a16:creationId xmlns:a16="http://schemas.microsoft.com/office/drawing/2014/main" id="{98CD6004-3EFC-39F1-E903-5A9D707715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232" y="1927816"/>
            <a:ext cx="4948517" cy="437239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66301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93149" y="2633236"/>
            <a:ext cx="5737860" cy="3666980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sz="2400" dirty="0"/>
              <a:t>Red = </a:t>
            </a:r>
            <a:r>
              <a:rPr lang="en-US" sz="2400" dirty="0"/>
              <a:t>High Risk = Urgent</a:t>
            </a:r>
            <a:endParaRPr sz="2400" dirty="0"/>
          </a:p>
          <a:p>
            <a:pPr>
              <a:defRPr sz="2000"/>
            </a:pPr>
            <a:r>
              <a:rPr sz="2400" dirty="0"/>
              <a:t>Green</a:t>
            </a:r>
            <a:r>
              <a:rPr lang="en-US" sz="2400" dirty="0"/>
              <a:t>= not concern now </a:t>
            </a:r>
            <a:r>
              <a:rPr sz="2400" dirty="0"/>
              <a:t>= monitor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6821" y="1371600"/>
            <a:ext cx="6034187" cy="1097280"/>
          </a:xfrm>
        </p:spPr>
        <p:txBody>
          <a:bodyPr>
            <a:normAutofit/>
          </a:bodyPr>
          <a:lstStyle/>
          <a:p>
            <a:r>
              <a:rPr lang="en-US"/>
              <a:t>Coffee Shop Risk Example</a:t>
            </a:r>
          </a:p>
        </p:txBody>
      </p:sp>
      <p:pic>
        <p:nvPicPr>
          <p:cNvPr id="15" name="Picture 14" descr="Coffee Machine and Cup">
            <a:extLst>
              <a:ext uri="{FF2B5EF4-FFF2-40B4-BE49-F238E27FC236}">
                <a16:creationId xmlns:a16="http://schemas.microsoft.com/office/drawing/2014/main" id="{88E1EAC1-2469-11CC-FC45-AE2D2F33D03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034" r="29683" b="-1"/>
          <a:stretch>
            <a:fillRect/>
          </a:stretch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6821" y="2633236"/>
            <a:ext cx="6034187" cy="3664687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sz="2400" dirty="0"/>
              <a:t>Risks: theft, outages, equipment failure</a:t>
            </a:r>
          </a:p>
          <a:p>
            <a:pPr>
              <a:defRPr sz="2000"/>
            </a:pPr>
            <a:r>
              <a:rPr sz="2400" dirty="0"/>
              <a:t>High scores need action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6821" y="1371600"/>
            <a:ext cx="6034187" cy="109728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400"/>
              <a:t>What is Business Continuity Planning (BCP)?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7AD176-81E7-DB9F-BC48-DD6C78C35DF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376" r="45270" b="6250"/>
          <a:stretch>
            <a:fillRect/>
          </a:stretch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6821" y="2633236"/>
            <a:ext cx="6034187" cy="366468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It ensures that essential functions continue during and after a crisis.</a:t>
            </a:r>
          </a:p>
          <a:p>
            <a:pPr>
              <a:defRPr sz="2000"/>
            </a:pPr>
            <a:r>
              <a:rPr sz="2400" dirty="0"/>
              <a:t>Keep operations running</a:t>
            </a:r>
          </a:p>
          <a:p>
            <a:pPr>
              <a:defRPr sz="2000"/>
            </a:pPr>
            <a:r>
              <a:rPr sz="2400" dirty="0"/>
              <a:t>Combines planning + communication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570750"/>
            <a:ext cx="10890929" cy="1387934"/>
          </a:xfrm>
        </p:spPr>
        <p:txBody>
          <a:bodyPr anchor="b">
            <a:normAutofit/>
          </a:bodyPr>
          <a:lstStyle/>
          <a:p>
            <a:r>
              <a:t>Steps in BCP (Part 1)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62D3963-2153-4637-96E6-E31BD2CE5D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2307479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AF30B26-B34D-E28A-C4E8-34FDA4EF10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8174885"/>
              </p:ext>
            </p:extLst>
          </p:nvPr>
        </p:nvGraphicFramePr>
        <p:xfrm>
          <a:off x="704655" y="2455729"/>
          <a:ext cx="8798659" cy="34159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570750"/>
            <a:ext cx="10890929" cy="1387934"/>
          </a:xfrm>
        </p:spPr>
        <p:txBody>
          <a:bodyPr anchor="b">
            <a:normAutofit/>
          </a:bodyPr>
          <a:lstStyle/>
          <a:p>
            <a:r>
              <a:t>Steps in BCP (Part 2)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62D3963-2153-4637-96E6-E31BD2CE5D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2307479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3D621DF-80E2-F86F-3582-E9B77D2B03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841558"/>
              </p:ext>
            </p:extLst>
          </p:nvPr>
        </p:nvGraphicFramePr>
        <p:xfrm>
          <a:off x="691740" y="2481559"/>
          <a:ext cx="8165811" cy="30414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6821" y="1371600"/>
            <a:ext cx="6034187" cy="1097280"/>
          </a:xfrm>
        </p:spPr>
        <p:txBody>
          <a:bodyPr>
            <a:normAutofit/>
          </a:bodyPr>
          <a:lstStyle/>
          <a:p>
            <a:r>
              <a:t>BCP Essentials</a:t>
            </a:r>
          </a:p>
        </p:txBody>
      </p:sp>
      <p:pic>
        <p:nvPicPr>
          <p:cNvPr id="5" name="Picture 4" descr="Blue scheduled pillbox">
            <a:extLst>
              <a:ext uri="{FF2B5EF4-FFF2-40B4-BE49-F238E27FC236}">
                <a16:creationId xmlns:a16="http://schemas.microsoft.com/office/drawing/2014/main" id="{D859AB53-7C3A-4188-5C2B-5D6B2A88F8B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253" r="32533" b="-3"/>
          <a:stretch>
            <a:fillRect/>
          </a:stretch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6821" y="2633236"/>
            <a:ext cx="6034187" cy="3664687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sz="2400" dirty="0"/>
              <a:t>Emergency contacts</a:t>
            </a:r>
          </a:p>
          <a:p>
            <a:pPr>
              <a:defRPr sz="2000"/>
            </a:pPr>
            <a:r>
              <a:rPr sz="2400" dirty="0"/>
              <a:t>Backups and recovery</a:t>
            </a:r>
          </a:p>
          <a:p>
            <a:pPr>
              <a:defRPr sz="2000"/>
            </a:pPr>
            <a:r>
              <a:rPr sz="2400" dirty="0"/>
              <a:t>Clear communication plans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7178" y="620806"/>
            <a:ext cx="5737859" cy="1097280"/>
          </a:xfrm>
        </p:spPr>
        <p:txBody>
          <a:bodyPr>
            <a:normAutofit/>
          </a:bodyPr>
          <a:lstStyle/>
          <a:p>
            <a:r>
              <a:t>Coffee Shop BCP</a:t>
            </a:r>
          </a:p>
        </p:txBody>
      </p:sp>
      <p:pic>
        <p:nvPicPr>
          <p:cNvPr id="7" name="Graphic 6" descr="Tea">
            <a:extLst>
              <a:ext uri="{FF2B5EF4-FFF2-40B4-BE49-F238E27FC236}">
                <a16:creationId xmlns:a16="http://schemas.microsoft.com/office/drawing/2014/main" id="{3B405081-5413-EFAB-DAB4-411365EBA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3232" y="1956816"/>
            <a:ext cx="4343400" cy="434340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66301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99238" y="1456618"/>
            <a:ext cx="6354183" cy="3666980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sz="2800" dirty="0"/>
              <a:t>Risk: Power outage</a:t>
            </a:r>
          </a:p>
          <a:p>
            <a:pPr>
              <a:defRPr sz="2000"/>
            </a:pPr>
            <a:r>
              <a:rPr sz="2800" dirty="0"/>
              <a:t>Response: Generator, manual brewing, social media alert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93149" y="1371600"/>
            <a:ext cx="5737859" cy="1097280"/>
          </a:xfrm>
        </p:spPr>
        <p:txBody>
          <a:bodyPr>
            <a:normAutofit/>
          </a:bodyPr>
          <a:lstStyle/>
          <a:p>
            <a:r>
              <a:t>Why Apply Personally?</a:t>
            </a:r>
          </a:p>
        </p:txBody>
      </p:sp>
      <p:pic>
        <p:nvPicPr>
          <p:cNvPr id="7" name="Graphic 6" descr="Help">
            <a:extLst>
              <a:ext uri="{FF2B5EF4-FFF2-40B4-BE49-F238E27FC236}">
                <a16:creationId xmlns:a16="http://schemas.microsoft.com/office/drawing/2014/main" id="{ECCC62EE-2088-B136-54A0-32B3E57627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3232" y="1956816"/>
            <a:ext cx="4343400" cy="434340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66301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93149" y="2633236"/>
            <a:ext cx="5737860" cy="3666980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2400" dirty="0"/>
          </a:p>
          <a:p>
            <a:pPr>
              <a:defRPr sz="2000"/>
            </a:pPr>
            <a:r>
              <a:rPr sz="2400" dirty="0"/>
              <a:t>Build resilience</a:t>
            </a:r>
          </a:p>
          <a:p>
            <a:pPr>
              <a:defRPr sz="2000"/>
            </a:pPr>
            <a:r>
              <a:rPr sz="2400" dirty="0"/>
              <a:t>Prepare for disruptions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93149" y="1371600"/>
            <a:ext cx="5737859" cy="1097280"/>
          </a:xfrm>
        </p:spPr>
        <p:txBody>
          <a:bodyPr>
            <a:normAutofit/>
          </a:bodyPr>
          <a:lstStyle/>
          <a:p>
            <a:r>
              <a:rPr lang="en-US" sz="3700"/>
              <a:t>Personal Risks to Manage</a:t>
            </a:r>
          </a:p>
        </p:txBody>
      </p:sp>
      <p:pic>
        <p:nvPicPr>
          <p:cNvPr id="7" name="Graphic 6" descr="Warning">
            <a:extLst>
              <a:ext uri="{FF2B5EF4-FFF2-40B4-BE49-F238E27FC236}">
                <a16:creationId xmlns:a16="http://schemas.microsoft.com/office/drawing/2014/main" id="{4C3E9824-00B4-A7D3-C308-3C9F5718B7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3232" y="1956816"/>
            <a:ext cx="4343400" cy="434340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66301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93149" y="2633236"/>
            <a:ext cx="5737860" cy="3666980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sz="2400" dirty="0"/>
              <a:t>Job loss, illness, cyber threats</a:t>
            </a:r>
          </a:p>
          <a:p>
            <a:pPr>
              <a:defRPr sz="2000"/>
            </a:pPr>
            <a:r>
              <a:rPr sz="2400" dirty="0"/>
              <a:t>Poor financial or time choices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93149" y="1371600"/>
            <a:ext cx="5737859" cy="1097280"/>
          </a:xfrm>
        </p:spPr>
        <p:txBody>
          <a:bodyPr>
            <a:normAutofit/>
          </a:bodyPr>
          <a:lstStyle/>
          <a:p>
            <a:r>
              <a:t>Managing Personal Risk</a:t>
            </a:r>
          </a:p>
        </p:txBody>
      </p:sp>
      <p:pic>
        <p:nvPicPr>
          <p:cNvPr id="7" name="Graphic 6" descr="Lock">
            <a:extLst>
              <a:ext uri="{FF2B5EF4-FFF2-40B4-BE49-F238E27FC236}">
                <a16:creationId xmlns:a16="http://schemas.microsoft.com/office/drawing/2014/main" id="{E2CC05C2-89BB-34D3-2781-504FFE5201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3232" y="1956816"/>
            <a:ext cx="4343400" cy="434340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66301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93149" y="2633236"/>
            <a:ext cx="5737860" cy="3666980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sz="2400" dirty="0"/>
              <a:t>Emergency fund, insurance</a:t>
            </a:r>
          </a:p>
          <a:p>
            <a:pPr>
              <a:defRPr sz="2000"/>
            </a:pPr>
            <a:r>
              <a:rPr sz="2400" dirty="0"/>
              <a:t>Healthy habits and backups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93149" y="1371600"/>
            <a:ext cx="5737859" cy="1097280"/>
          </a:xfrm>
        </p:spPr>
        <p:txBody>
          <a:bodyPr>
            <a:normAutofit/>
          </a:bodyPr>
          <a:lstStyle/>
          <a:p>
            <a:r>
              <a:rPr lang="en-US" sz="3700"/>
              <a:t>Personal Crisis Response</a:t>
            </a:r>
          </a:p>
        </p:txBody>
      </p:sp>
      <p:pic>
        <p:nvPicPr>
          <p:cNvPr id="7" name="Graphic 6" descr="Brain in head">
            <a:extLst>
              <a:ext uri="{FF2B5EF4-FFF2-40B4-BE49-F238E27FC236}">
                <a16:creationId xmlns:a16="http://schemas.microsoft.com/office/drawing/2014/main" id="{F3F367A4-72F3-8390-75D5-7F0455A346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3232" y="1956816"/>
            <a:ext cx="4343400" cy="434340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66301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93149" y="2633236"/>
            <a:ext cx="5737860" cy="3666980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2400" dirty="0"/>
          </a:p>
          <a:p>
            <a:pPr>
              <a:defRPr sz="2000"/>
            </a:pPr>
            <a:r>
              <a:rPr sz="2400" dirty="0"/>
              <a:t>Act fast and stay calm</a:t>
            </a:r>
          </a:p>
          <a:p>
            <a:pPr>
              <a:defRPr sz="2000"/>
            </a:pPr>
            <a:r>
              <a:rPr sz="2400" dirty="0"/>
              <a:t>Recover, reflect, adapt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93149" y="1371600"/>
            <a:ext cx="5737859" cy="1097280"/>
          </a:xfrm>
        </p:spPr>
        <p:txBody>
          <a:bodyPr>
            <a:normAutofit/>
          </a:bodyPr>
          <a:lstStyle/>
          <a:p>
            <a:r>
              <a:rPr lang="en-US" sz="3700"/>
              <a:t>Recap – What We Covered</a:t>
            </a:r>
          </a:p>
        </p:txBody>
      </p:sp>
      <p:pic>
        <p:nvPicPr>
          <p:cNvPr id="5" name="Picture 4" descr="Construction work tools">
            <a:extLst>
              <a:ext uri="{FF2B5EF4-FFF2-40B4-BE49-F238E27FC236}">
                <a16:creationId xmlns:a16="http://schemas.microsoft.com/office/drawing/2014/main" id="{8DC05F3D-35C8-1428-315A-FB3B05A6FD3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514" r="24385" b="-3"/>
          <a:stretch>
            <a:fillRect/>
          </a:stretch>
        </p:blipFill>
        <p:spPr>
          <a:xfrm>
            <a:off x="713232" y="914400"/>
            <a:ext cx="3800295" cy="5385816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66301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8234" y="1922897"/>
            <a:ext cx="5737860" cy="3666980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dirty="0"/>
              <a:t>Risk vs. crisis</a:t>
            </a:r>
          </a:p>
          <a:p>
            <a:pPr>
              <a:defRPr sz="2000"/>
            </a:pPr>
            <a:r>
              <a:rPr dirty="0"/>
              <a:t>Risk tools and planning</a:t>
            </a:r>
          </a:p>
          <a:p>
            <a:pPr>
              <a:defRPr sz="2000"/>
            </a:pPr>
            <a:r>
              <a:rPr dirty="0"/>
              <a:t>Personal application</a:t>
            </a:r>
          </a:p>
          <a:p>
            <a:pPr>
              <a:defRPr sz="2000"/>
            </a:pPr>
            <a:r>
              <a:rPr lang="en-US" dirty="0"/>
              <a:t>Next topic will be about Innovation and Disruptive Strategies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6821" y="1371600"/>
            <a:ext cx="6034187" cy="1097280"/>
          </a:xfrm>
        </p:spPr>
        <p:txBody>
          <a:bodyPr>
            <a:normAutofit/>
          </a:bodyPr>
          <a:lstStyle/>
          <a:p>
            <a:r>
              <a:t>Key Takeaways</a:t>
            </a:r>
          </a:p>
        </p:txBody>
      </p:sp>
      <p:pic>
        <p:nvPicPr>
          <p:cNvPr id="5" name="Picture 4" descr="Person handing over keys">
            <a:extLst>
              <a:ext uri="{FF2B5EF4-FFF2-40B4-BE49-F238E27FC236}">
                <a16:creationId xmlns:a16="http://schemas.microsoft.com/office/drawing/2014/main" id="{DC486059-96AD-538C-6543-1634EA6FFE1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696" r="31090" b="-3"/>
          <a:stretch>
            <a:fillRect/>
          </a:stretch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6821" y="2633236"/>
            <a:ext cx="6034187" cy="3664687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/>
          </a:p>
          <a:p>
            <a:pPr>
              <a:defRPr sz="2000"/>
            </a:pPr>
            <a:r>
              <a:rPr sz="2400" dirty="0"/>
              <a:t>Risk is inevitable</a:t>
            </a:r>
          </a:p>
          <a:p>
            <a:pPr>
              <a:defRPr sz="2000"/>
            </a:pPr>
            <a:r>
              <a:rPr sz="2400" dirty="0"/>
              <a:t>Crisis needs clarity</a:t>
            </a:r>
          </a:p>
          <a:p>
            <a:pPr>
              <a:defRPr sz="2000"/>
            </a:pPr>
            <a:r>
              <a:rPr sz="2400" dirty="0"/>
              <a:t>Resilience is strategic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7F71E3-EE96-D040-012D-C94449908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6491" y="183777"/>
            <a:ext cx="8392018" cy="1097280"/>
          </a:xfrm>
        </p:spPr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B8F126-9784-94AD-44CA-6EAE4027F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6399" y="1641847"/>
            <a:ext cx="10890928" cy="356616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Ingersoll, C., Locke, R. M., &amp; Reavis, C. (2012). BP and the Deepwater Horizon disaster of 2010. MIT Sloan School of Management. https://mitsloan.mit.edu/teaching -resources-library/bp-and-deepwater-horizon-disaster-2010 </a:t>
            </a:r>
          </a:p>
          <a:p>
            <a:r>
              <a:rPr lang="en-US" sz="2400" dirty="0"/>
              <a:t>Morris, J., &amp; Hodges, T. (2019). Strategic management. Oregon State University. https://open.oregonstate.education/strategicmanagement/</a:t>
            </a:r>
          </a:p>
        </p:txBody>
      </p:sp>
    </p:spTree>
    <p:extLst>
      <p:ext uri="{BB962C8B-B14F-4D97-AF65-F5344CB8AC3E}">
        <p14:creationId xmlns:p14="http://schemas.microsoft.com/office/powerpoint/2010/main" val="3032328075"/>
      </p:ext>
    </p:extLst>
  </p:cSld>
  <p:clrMapOvr>
    <a:masterClrMapping/>
  </p:clrMapOvr>
</p:sld>
</file>

<file path=ppt/theme/theme1.xml><?xml version="1.0" encoding="utf-8"?>
<a:theme xmlns:a="http://schemas.openxmlformats.org/drawingml/2006/main" name="DashVTI">
  <a:themeElements>
    <a:clrScheme name="Custom 6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grandview display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0A75137F-CDEB-4E94-A788-9D255EBE1B91}" vid="{DE9A6A09-5855-45A3-8E99-4290ED24057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34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DashVTI</vt:lpstr>
      <vt:lpstr>Strategic Management</vt:lpstr>
      <vt:lpstr>Why This Topic Matters</vt:lpstr>
      <vt:lpstr>Learning Outcomes</vt:lpstr>
      <vt:lpstr>BP Disaster Overview</vt:lpstr>
      <vt:lpstr>What Went Wrong?</vt:lpstr>
      <vt:lpstr>Strategic Lessons from BP</vt:lpstr>
      <vt:lpstr>What is Strategic Risk?</vt:lpstr>
      <vt:lpstr>What is Risk Management?</vt:lpstr>
      <vt:lpstr>What is a Crisis?</vt:lpstr>
      <vt:lpstr>Risk vs. Crisis</vt:lpstr>
      <vt:lpstr>Step 1 – Risk Identification</vt:lpstr>
      <vt:lpstr>Step 2 – Risk Assessment</vt:lpstr>
      <vt:lpstr>Step 3 – Mitigation</vt:lpstr>
      <vt:lpstr>Step 4 – Monitoring</vt:lpstr>
      <vt:lpstr>Step 5 – Response Planning</vt:lpstr>
      <vt:lpstr>Tools for Risk/Crisis Management</vt:lpstr>
      <vt:lpstr>SWOT Analysis</vt:lpstr>
      <vt:lpstr>2. PESTLE Analysis</vt:lpstr>
      <vt:lpstr>3. Risk Heat Map – Overview</vt:lpstr>
      <vt:lpstr>Using the Heat Map</vt:lpstr>
      <vt:lpstr>Interpreting the Heat Map</vt:lpstr>
      <vt:lpstr>Coffee Shop Risk Example</vt:lpstr>
      <vt:lpstr>What is Business Continuity Planning (BCP)?</vt:lpstr>
      <vt:lpstr>Steps in BCP (Part 1)</vt:lpstr>
      <vt:lpstr>Steps in BCP (Part 2)</vt:lpstr>
      <vt:lpstr>BCP Essentials</vt:lpstr>
      <vt:lpstr>Coffee Shop BCP</vt:lpstr>
      <vt:lpstr>Why Apply Personally?</vt:lpstr>
      <vt:lpstr>Personal Risks to Manage</vt:lpstr>
      <vt:lpstr>Managing Personal Risk</vt:lpstr>
      <vt:lpstr>Personal Crisis Response</vt:lpstr>
      <vt:lpstr>Recap – What We Covered</vt:lpstr>
      <vt:lpstr>Key Takeaways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206</cp:revision>
  <dcterms:created xsi:type="dcterms:W3CDTF">2025-05-31T07:27:51Z</dcterms:created>
  <dcterms:modified xsi:type="dcterms:W3CDTF">2025-05-31T09:32:35Z</dcterms:modified>
</cp:coreProperties>
</file>