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8229600" cx="14630400"/>
  <p:notesSz cx="8229600" cy="14630400"/>
  <p:embeddedFontLst>
    <p:embeddedFont>
      <p:font typeface="Inter"/>
      <p:regular r:id="rId21"/>
      <p:bold r:id="rId22"/>
      <p:italic r:id="rId23"/>
      <p:boldItalic r:id="rId24"/>
    </p:embeddedFont>
    <p:embeddedFont>
      <p:font typeface="Petrona"/>
      <p:bold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Inter-bold.fntdata"/><Relationship Id="rId21" Type="http://schemas.openxmlformats.org/officeDocument/2006/relationships/font" Target="fonts/Inter-regular.fntdata"/><Relationship Id="rId24" Type="http://schemas.openxmlformats.org/officeDocument/2006/relationships/font" Target="fonts/Inter-boldItalic.fntdata"/><Relationship Id="rId23" Type="http://schemas.openxmlformats.org/officeDocument/2006/relationships/font" Target="fonts/Inter-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Petrona-boldItalic.fntdata"/><Relationship Id="rId25" Type="http://schemas.openxmlformats.org/officeDocument/2006/relationships/font" Target="fonts/Petrona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2" name="Google Shape;62;p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2" name="Google Shape;72;p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1" name="Google Shape;131;p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6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7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1" name="Google Shape;161;p7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7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8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3" name="Google Shape;173;p8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8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1" name="Google Shape;191;p9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9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9" name="Google Shape;209;p10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0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1" name="Google Shape;241;p1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0" name="Google Shape;260;p1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3:notes"/>
          <p:cNvSpPr txBox="1"/>
          <p:nvPr>
            <p:ph idx="1" type="body"/>
          </p:nvPr>
        </p:nvSpPr>
        <p:spPr>
          <a:xfrm>
            <a:off x="822950" y="6949425"/>
            <a:ext cx="6583675" cy="65836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13:notes"/>
          <p:cNvSpPr/>
          <p:nvPr>
            <p:ph idx="2" type="sldImg"/>
          </p:nvPr>
        </p:nvSpPr>
        <p:spPr>
          <a:xfrm>
            <a:off x="1371850" y="1097275"/>
            <a:ext cx="5486650" cy="5486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4" name="Google Shape;304;p1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0" name="Google Shape;320;p1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342f1a5ea8d_2_0:notes"/>
          <p:cNvSpPr/>
          <p:nvPr>
            <p:ph idx="2" type="sldImg"/>
          </p:nvPr>
        </p:nvSpPr>
        <p:spPr>
          <a:xfrm>
            <a:off x="822960" y="1828800"/>
            <a:ext cx="6583800" cy="49377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9" name="Google Shape;339;g342f1a5ea8d_2_0:notes"/>
          <p:cNvSpPr txBox="1"/>
          <p:nvPr>
            <p:ph idx="1" type="body"/>
          </p:nvPr>
        </p:nvSpPr>
        <p:spPr>
          <a:xfrm>
            <a:off x="822960" y="7040880"/>
            <a:ext cx="6583800" cy="57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60925" lIns="121900" spcFirstLastPara="1" rIns="121900" wrap="square" tIns="609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g342f1a5ea8d_2_0:notes"/>
          <p:cNvSpPr txBox="1"/>
          <p:nvPr>
            <p:ph idx="12" type="sldNum"/>
          </p:nvPr>
        </p:nvSpPr>
        <p:spPr>
          <a:xfrm>
            <a:off x="4661536" y="13896341"/>
            <a:ext cx="3566100" cy="733800"/>
          </a:xfrm>
          <a:prstGeom prst="rect">
            <a:avLst/>
          </a:prstGeom>
          <a:noFill/>
          <a:ln>
            <a:noFill/>
          </a:ln>
        </p:spPr>
        <p:txBody>
          <a:bodyPr anchorCtr="0" anchor="b" bIns="60925" lIns="121900" spcFirstLastPara="1" rIns="121900" wrap="square" tIns="609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fld id="{00000000-1234-1234-1234-123412341234}" type="slidenum"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 master">
  <p:cSld name="Slide 1 master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7" name="Google Shape;7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2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9" name="Google Shape;9;p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 master">
  <p:cSld name="Slide 2 master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" name="Google Shape;11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3" name="Google Shape;13;p3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 master">
  <p:cSld name="Slide 3 mast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5" name="Google Shape;15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4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7" name="Google Shape;17;p4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 master">
  <p:cSld name="Slide 4 master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" name="Google Shape;19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5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1" name="Google Shape;21;p5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 master">
  <p:cSld name="Slide 5 mast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" name="Google Shape;23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6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5" name="Google Shape;25;p6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p7"/>
          <p:cNvGrpSpPr/>
          <p:nvPr/>
        </p:nvGrpSpPr>
        <p:grpSpPr>
          <a:xfrm>
            <a:off x="10714234" y="0"/>
            <a:ext cx="3916166" cy="8229600"/>
            <a:chOff x="8928528" y="0"/>
            <a:chExt cx="3263472" cy="6858000"/>
          </a:xfrm>
        </p:grpSpPr>
        <p:sp>
          <p:nvSpPr>
            <p:cNvPr id="28" name="Google Shape;28;p7"/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7"/>
            <p:cNvSpPr/>
            <p:nvPr/>
          </p:nvSpPr>
          <p:spPr>
            <a:xfrm>
              <a:off x="8928528" y="0"/>
              <a:ext cx="1130724" cy="565573"/>
            </a:xfrm>
            <a:custGeom>
              <a:rect b="b" l="l" r="r" t="t"/>
              <a:pathLst>
                <a:path extrusionOk="0" h="565573" w="1130724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7"/>
            <p:cNvSpPr/>
            <p:nvPr/>
          </p:nvSpPr>
          <p:spPr>
            <a:xfrm>
              <a:off x="10291391" y="6292417"/>
              <a:ext cx="1130724" cy="565583"/>
            </a:xfrm>
            <a:custGeom>
              <a:rect b="b" l="l" r="r" t="t"/>
              <a:pathLst>
                <a:path extrusionOk="0" h="565583" w="1130724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7"/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7"/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7"/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7"/>
            <p:cNvSpPr/>
            <p:nvPr/>
          </p:nvSpPr>
          <p:spPr>
            <a:xfrm>
              <a:off x="10291392" y="0"/>
              <a:ext cx="1130724" cy="565573"/>
            </a:xfrm>
            <a:custGeom>
              <a:rect b="b" l="l" r="r" t="t"/>
              <a:pathLst>
                <a:path extrusionOk="0" h="565573" w="1130724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7"/>
            <p:cNvSpPr/>
            <p:nvPr/>
          </p:nvSpPr>
          <p:spPr>
            <a:xfrm>
              <a:off x="11654256" y="6295201"/>
              <a:ext cx="537744" cy="562799"/>
            </a:xfrm>
            <a:custGeom>
              <a:rect b="b" l="l" r="r" t="t"/>
              <a:pathLst>
                <a:path extrusionOk="0" h="562799" w="537744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7"/>
            <p:cNvSpPr/>
            <p:nvPr/>
          </p:nvSpPr>
          <p:spPr>
            <a:xfrm>
              <a:off x="11654256" y="4923687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7"/>
            <p:cNvSpPr/>
            <p:nvPr/>
          </p:nvSpPr>
          <p:spPr>
            <a:xfrm>
              <a:off x="11654256" y="3552173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7"/>
            <p:cNvSpPr/>
            <p:nvPr/>
          </p:nvSpPr>
          <p:spPr>
            <a:xfrm>
              <a:off x="11654256" y="2180659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7"/>
            <p:cNvSpPr/>
            <p:nvPr/>
          </p:nvSpPr>
          <p:spPr>
            <a:xfrm>
              <a:off x="11654256" y="809146"/>
              <a:ext cx="537744" cy="1125156"/>
            </a:xfrm>
            <a:custGeom>
              <a:rect b="b" l="l" r="r" t="t"/>
              <a:pathLst>
                <a:path extrusionOk="0" h="1125156" w="537744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7"/>
            <p:cNvSpPr/>
            <p:nvPr/>
          </p:nvSpPr>
          <p:spPr>
            <a:xfrm>
              <a:off x="11654256" y="0"/>
              <a:ext cx="537744" cy="562788"/>
            </a:xfrm>
            <a:custGeom>
              <a:rect b="b" l="l" r="r" t="t"/>
              <a:pathLst>
                <a:path extrusionOk="0" h="562788" w="537744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216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" name="Google Shape;41;p7"/>
          <p:cNvSpPr txBox="1"/>
          <p:nvPr>
            <p:ph type="title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3" name="Google Shape;43;p7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Google Shape;44;p7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Google Shape;45;p7"/>
          <p:cNvSpPr txBox="1"/>
          <p:nvPr>
            <p:ph idx="12" type="sldNum"/>
          </p:nvPr>
        </p:nvSpPr>
        <p:spPr>
          <a:xfrm>
            <a:off x="8504603" y="7369303"/>
            <a:ext cx="976579" cy="438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46" name="Google Shape;46;p7"/>
          <p:cNvCxnSpPr/>
          <p:nvPr/>
        </p:nvCxnSpPr>
        <p:spPr>
          <a:xfrm>
            <a:off x="678181" y="7304532"/>
            <a:ext cx="8803002" cy="0"/>
          </a:xfrm>
          <a:prstGeom prst="straightConnector1">
            <a:avLst/>
          </a:prstGeom>
          <a:noFill/>
          <a:ln cap="flat" cmpd="sng" w="12700">
            <a:solidFill>
              <a:srgbClr val="A5A5A5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 master">
  <p:cSld name="Slide 6 master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8" name="Google Shape;48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8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50" name="Google Shape;50;p8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 master">
  <p:cSld name="Slide 7 mast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52" name="Google Shape;52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9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54" name="Google Shape;54;p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 master">
  <p:cSld name="Slide 8 mast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56" name="Google Shape;56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4630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4901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58" name="Google Shape;58;p10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839215" y="7749540"/>
            <a:ext cx="1722605" cy="411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12.png"/><Relationship Id="rId5" Type="http://schemas.openxmlformats.org/officeDocument/2006/relationships/image" Target="../media/image1.png"/><Relationship Id="rId6" Type="http://schemas.openxmlformats.org/officeDocument/2006/relationships/image" Target="../media/image14.png"/><Relationship Id="rId7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8.png"/><Relationship Id="rId4" Type="http://schemas.openxmlformats.org/officeDocument/2006/relationships/image" Target="../media/image2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22.png"/><Relationship Id="rId6" Type="http://schemas.openxmlformats.org/officeDocument/2006/relationships/image" Target="../media/image2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22.png"/><Relationship Id="rId6" Type="http://schemas.openxmlformats.org/officeDocument/2006/relationships/image" Target="../media/image2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23.png"/><Relationship Id="rId7" Type="http://schemas.openxmlformats.org/officeDocument/2006/relationships/image" Target="../media/image3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5.png"/><Relationship Id="rId6" Type="http://schemas.openxmlformats.org/officeDocument/2006/relationships/image" Target="../media/image4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3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9.png"/><Relationship Id="rId7" Type="http://schemas.openxmlformats.org/officeDocument/2006/relationships/image" Target="../media/image3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65" name="Google Shape;6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2"/>
          <p:cNvSpPr/>
          <p:nvPr/>
        </p:nvSpPr>
        <p:spPr>
          <a:xfrm>
            <a:off x="793790" y="1765935"/>
            <a:ext cx="7556421" cy="14885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Arial"/>
              <a:buNone/>
            </a:pPr>
            <a:r>
              <a:rPr b="0" i="0" lang="en-US" sz="465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Sustainable Finance - </a:t>
            </a:r>
            <a:endParaRPr b="0" i="0" sz="465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Arial"/>
              <a:buNone/>
            </a:pPr>
            <a:r>
              <a:rPr lang="en-US" sz="4650"/>
              <a:t>Lecture 1 (PART 1)</a:t>
            </a:r>
            <a:endParaRPr b="0" i="0" sz="46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12"/>
          <p:cNvSpPr/>
          <p:nvPr/>
        </p:nvSpPr>
        <p:spPr>
          <a:xfrm>
            <a:off x="793790" y="3515044"/>
            <a:ext cx="7556400" cy="3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Lesson Title: Introduction to</a:t>
            </a: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the concept</a:t>
            </a: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of Sustainable Finance</a:t>
            </a:r>
            <a:endParaRPr b="0" i="0" sz="1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12"/>
          <p:cNvSpPr/>
          <p:nvPr/>
        </p:nvSpPr>
        <p:spPr>
          <a:xfrm>
            <a:off x="793790" y="3933348"/>
            <a:ext cx="7556400" cy="363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Instructor: Dr. Mary Githinji</a:t>
            </a:r>
            <a:endParaRPr b="0" i="0" sz="1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12"/>
          <p:cNvSpPr/>
          <p:nvPr/>
        </p:nvSpPr>
        <p:spPr>
          <a:xfrm>
            <a:off x="793790" y="6083737"/>
            <a:ext cx="362903" cy="362903"/>
          </a:xfrm>
          <a:prstGeom prst="roundRect">
            <a:avLst>
              <a:gd fmla="val 25194296" name="adj"/>
            </a:avLst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/>
          <p:nvPr/>
        </p:nvSpPr>
        <p:spPr>
          <a:xfrm>
            <a:off x="793790" y="1727240"/>
            <a:ext cx="8124230" cy="7442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Petrona"/>
              <a:buNone/>
            </a:pPr>
            <a:r>
              <a:rPr b="1" lang="en-US" sz="46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Course Overview &amp; Objectives</a:t>
            </a:r>
            <a:endParaRPr sz="4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13"/>
          <p:cNvSpPr/>
          <p:nvPr/>
        </p:nvSpPr>
        <p:spPr>
          <a:xfrm>
            <a:off x="793790" y="3180278"/>
            <a:ext cx="510302" cy="51030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3"/>
          <p:cNvSpPr/>
          <p:nvPr/>
        </p:nvSpPr>
        <p:spPr>
          <a:xfrm>
            <a:off x="870347" y="3212187"/>
            <a:ext cx="357188" cy="446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800"/>
              <a:buFont typeface="Petrona"/>
              <a:buNone/>
            </a:pPr>
            <a:r>
              <a:rPr b="1" lang="en-US" sz="28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13"/>
          <p:cNvSpPr/>
          <p:nvPr/>
        </p:nvSpPr>
        <p:spPr>
          <a:xfrm>
            <a:off x="1530906" y="3180278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Course Overview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13"/>
          <p:cNvSpPr/>
          <p:nvPr/>
        </p:nvSpPr>
        <p:spPr>
          <a:xfrm>
            <a:off x="1530906" y="3688437"/>
            <a:ext cx="3459242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Introduction to sustainable finance, its significance, and key players.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3"/>
          <p:cNvSpPr/>
          <p:nvPr/>
        </p:nvSpPr>
        <p:spPr>
          <a:xfrm>
            <a:off x="5216962" y="3180278"/>
            <a:ext cx="510302" cy="51030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13"/>
          <p:cNvSpPr/>
          <p:nvPr/>
        </p:nvSpPr>
        <p:spPr>
          <a:xfrm>
            <a:off x="5293519" y="3212187"/>
            <a:ext cx="357188" cy="446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800"/>
              <a:buFont typeface="Petrona"/>
              <a:buNone/>
            </a:pPr>
            <a:r>
              <a:rPr b="1" lang="en-US" sz="28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13"/>
          <p:cNvSpPr/>
          <p:nvPr/>
        </p:nvSpPr>
        <p:spPr>
          <a:xfrm>
            <a:off x="5954078" y="3180278"/>
            <a:ext cx="3257193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Understand ESG factors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3"/>
          <p:cNvSpPr/>
          <p:nvPr/>
        </p:nvSpPr>
        <p:spPr>
          <a:xfrm>
            <a:off x="5954078" y="3688437"/>
            <a:ext cx="3459242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Explore the role of Environmental, Social, and Governance factors in finance.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3"/>
          <p:cNvSpPr/>
          <p:nvPr/>
        </p:nvSpPr>
        <p:spPr>
          <a:xfrm>
            <a:off x="9640133" y="3180278"/>
            <a:ext cx="510302" cy="51030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3"/>
          <p:cNvSpPr/>
          <p:nvPr/>
        </p:nvSpPr>
        <p:spPr>
          <a:xfrm>
            <a:off x="9716691" y="3212187"/>
            <a:ext cx="357188" cy="446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800"/>
              <a:buFont typeface="Petrona"/>
              <a:buNone/>
            </a:pPr>
            <a:r>
              <a:rPr b="1" lang="en-US" sz="28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10377249" y="3180278"/>
            <a:ext cx="3459242" cy="7441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Explore key financial instruments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10377249" y="4060508"/>
            <a:ext cx="3459242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Learn about financial instruments for sustainability.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793790" y="5268278"/>
            <a:ext cx="510302" cy="51030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3"/>
          <p:cNvSpPr/>
          <p:nvPr/>
        </p:nvSpPr>
        <p:spPr>
          <a:xfrm>
            <a:off x="870347" y="5300186"/>
            <a:ext cx="357188" cy="446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800"/>
              <a:buFont typeface="Petrona"/>
              <a:buNone/>
            </a:pPr>
            <a:r>
              <a:rPr b="1" lang="en-US" sz="28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4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530906" y="5268278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Analyze global trends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1530906" y="5776436"/>
            <a:ext cx="5670947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Examine global trends and challenges in sustainable finance.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/>
          <p:nvPr/>
        </p:nvSpPr>
        <p:spPr>
          <a:xfrm>
            <a:off x="7428667" y="5268278"/>
            <a:ext cx="510302" cy="510302"/>
          </a:xfrm>
          <a:prstGeom prst="roundRect">
            <a:avLst>
              <a:gd fmla="val 18669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3"/>
          <p:cNvSpPr/>
          <p:nvPr/>
        </p:nvSpPr>
        <p:spPr>
          <a:xfrm>
            <a:off x="7505224" y="5300186"/>
            <a:ext cx="357188" cy="446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800"/>
              <a:buFont typeface="Petrona"/>
              <a:buNone/>
            </a:pPr>
            <a:r>
              <a:rPr b="1" lang="en-US" sz="28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5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/>
          <p:nvPr/>
        </p:nvSpPr>
        <p:spPr>
          <a:xfrm>
            <a:off x="8165783" y="5268278"/>
            <a:ext cx="484512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Examine technology and regulation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/>
          <p:nvPr/>
        </p:nvSpPr>
        <p:spPr>
          <a:xfrm>
            <a:off x="8165783" y="5776436"/>
            <a:ext cx="5670947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Understand the role of technology and regulation in sustainable finance.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/>
          <p:nvPr/>
        </p:nvSpPr>
        <p:spPr>
          <a:xfrm>
            <a:off x="681990" y="536972"/>
            <a:ext cx="5115282" cy="6393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Petrona"/>
              <a:buNone/>
            </a:pPr>
            <a:r>
              <a:rPr b="1" lang="en-US" sz="40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Learning Outcomes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2" name="Google Shape;10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1990" y="1566029"/>
            <a:ext cx="974288" cy="1169194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4"/>
          <p:cNvSpPr/>
          <p:nvPr/>
        </p:nvSpPr>
        <p:spPr>
          <a:xfrm>
            <a:off x="1948577" y="1760815"/>
            <a:ext cx="3089553" cy="319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Understand fundamentals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1948577" y="2197418"/>
            <a:ext cx="11999833" cy="311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Inter"/>
              <a:buNone/>
            </a:pPr>
            <a:r>
              <a:rPr lang="en-US" sz="15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Understand the fundamentals of sustainable finance and its role in promoting economic, environmental, and social sustainability.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5" name="Google Shape;10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1990" y="2735223"/>
            <a:ext cx="974288" cy="1169194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4"/>
          <p:cNvSpPr/>
          <p:nvPr/>
        </p:nvSpPr>
        <p:spPr>
          <a:xfrm>
            <a:off x="1948577" y="2930009"/>
            <a:ext cx="2557582" cy="319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Analyze ESG factors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/>
          <p:nvPr/>
        </p:nvSpPr>
        <p:spPr>
          <a:xfrm>
            <a:off x="1948577" y="3366611"/>
            <a:ext cx="11999833" cy="311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Inter"/>
              <a:buNone/>
            </a:pPr>
            <a:r>
              <a:rPr lang="en-US" sz="15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Analyze ESG factors and their impact on financial decision-making, investment strategies, and corporate governance.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8" name="Google Shape;10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1990" y="3904417"/>
            <a:ext cx="974288" cy="1169194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4"/>
          <p:cNvSpPr/>
          <p:nvPr/>
        </p:nvSpPr>
        <p:spPr>
          <a:xfrm>
            <a:off x="1948577" y="4099203"/>
            <a:ext cx="3629501" cy="319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Evaluate financial instruments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/>
          <p:nvPr/>
        </p:nvSpPr>
        <p:spPr>
          <a:xfrm>
            <a:off x="1948577" y="4535805"/>
            <a:ext cx="11999833" cy="311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Inter"/>
              <a:buNone/>
            </a:pPr>
            <a:r>
              <a:rPr lang="en-US" sz="15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Evaluate key financial instruments such as green bonds, sustainability-linked loans, and impact investing.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11" name="Google Shape;111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1990" y="5073610"/>
            <a:ext cx="974288" cy="1169194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4"/>
          <p:cNvSpPr/>
          <p:nvPr/>
        </p:nvSpPr>
        <p:spPr>
          <a:xfrm>
            <a:off x="1948577" y="5268397"/>
            <a:ext cx="2557582" cy="319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Assess global trends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4"/>
          <p:cNvSpPr/>
          <p:nvPr/>
        </p:nvSpPr>
        <p:spPr>
          <a:xfrm>
            <a:off x="1948577" y="5704999"/>
            <a:ext cx="11999833" cy="311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Inter"/>
              <a:buNone/>
            </a:pPr>
            <a:r>
              <a:rPr lang="en-US" sz="15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Assess global trends, challenges, and regulatory frameworks shaping sustainable finance.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14" name="Google Shape;114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1990" y="6242804"/>
            <a:ext cx="974288" cy="144982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4"/>
          <p:cNvSpPr/>
          <p:nvPr/>
        </p:nvSpPr>
        <p:spPr>
          <a:xfrm>
            <a:off x="1948577" y="6437590"/>
            <a:ext cx="2557582" cy="3196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Apply principles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4"/>
          <p:cNvSpPr/>
          <p:nvPr/>
        </p:nvSpPr>
        <p:spPr>
          <a:xfrm>
            <a:off x="1948577" y="6874193"/>
            <a:ext cx="11999833" cy="6236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00"/>
              <a:buFont typeface="Inter"/>
              <a:buNone/>
            </a:pPr>
            <a:r>
              <a:rPr lang="en-US" sz="15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Apply sustainable finance principles to real-world scenarios, including risk assessment, investment analysis, and policy recommendations.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689729" y="850106"/>
            <a:ext cx="12997934" cy="6466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69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50"/>
              <a:buFont typeface="Petrona"/>
              <a:buNone/>
            </a:pPr>
            <a:r>
              <a:rPr b="1" lang="en-US" sz="40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What is Finance? How does the Financial System work?</a:t>
            </a:r>
            <a:endParaRPr sz="4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5"/>
          <p:cNvSpPr/>
          <p:nvPr/>
        </p:nvSpPr>
        <p:spPr>
          <a:xfrm>
            <a:off x="689729" y="1989296"/>
            <a:ext cx="2586633" cy="3233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Finance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5"/>
          <p:cNvSpPr/>
          <p:nvPr/>
        </p:nvSpPr>
        <p:spPr>
          <a:xfrm>
            <a:off x="689729" y="2509718"/>
            <a:ext cx="6385084" cy="31527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6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Inter"/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Finance: source of Funds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5" name="Google Shape;12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9729" y="3046690"/>
            <a:ext cx="5547717" cy="3795713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5"/>
          <p:cNvSpPr/>
          <p:nvPr/>
        </p:nvSpPr>
        <p:spPr>
          <a:xfrm>
            <a:off x="7563207" y="1989296"/>
            <a:ext cx="2586633" cy="3233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Petrona"/>
              <a:buNone/>
            </a:pPr>
            <a:r>
              <a:rPr b="1" lang="en-US" sz="20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Financial System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5"/>
          <p:cNvSpPr/>
          <p:nvPr/>
        </p:nvSpPr>
        <p:spPr>
          <a:xfrm>
            <a:off x="7563207" y="2509718"/>
            <a:ext cx="6385084" cy="6305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064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Inter"/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Financial System: Platform where money moves from the Savers to the borrowers.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8" name="Google Shape;128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63207" y="3361968"/>
            <a:ext cx="5547717" cy="37957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793790" y="1604129"/>
            <a:ext cx="8003381" cy="7442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Petrona"/>
              <a:buNone/>
            </a:pPr>
            <a:r>
              <a:rPr b="1" lang="en-US" sz="46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What is Sustainable Finance?</a:t>
            </a:r>
            <a:endParaRPr sz="4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793790" y="2802017"/>
            <a:ext cx="6408063" cy="1702832"/>
          </a:xfrm>
          <a:prstGeom prst="roundRect">
            <a:avLst>
              <a:gd fmla="val 559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1028224" y="3036451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Definition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/>
          <p:nvPr/>
        </p:nvSpPr>
        <p:spPr>
          <a:xfrm>
            <a:off x="1028224" y="3544610"/>
            <a:ext cx="5939195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Integrating Environmental, Social, and Governance (ESG) factors into financial decisions.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6"/>
          <p:cNvSpPr/>
          <p:nvPr/>
        </p:nvSpPr>
        <p:spPr>
          <a:xfrm>
            <a:off x="7428667" y="2802017"/>
            <a:ext cx="6408063" cy="1702832"/>
          </a:xfrm>
          <a:prstGeom prst="roundRect">
            <a:avLst>
              <a:gd fmla="val 559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6"/>
          <p:cNvSpPr/>
          <p:nvPr/>
        </p:nvSpPr>
        <p:spPr>
          <a:xfrm>
            <a:off x="7663101" y="3036451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lang="en-US" sz="230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Scope</a:t>
            </a:r>
            <a:endParaRPr sz="2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7663101" y="3544610"/>
            <a:ext cx="5939195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lang="en-US" sz="17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Includes ESG investing, impact investing, green finance, and climate finance.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6"/>
          <p:cNvSpPr/>
          <p:nvPr/>
        </p:nvSpPr>
        <p:spPr>
          <a:xfrm>
            <a:off x="793790" y="4760000"/>
            <a:ext cx="13042821" cy="3629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Font typeface="Calibri"/>
              <a:buNone/>
            </a:pPr>
            <a:r>
              <a:t/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6"/>
          <p:cNvSpPr/>
          <p:nvPr/>
        </p:nvSpPr>
        <p:spPr>
          <a:xfrm>
            <a:off x="793790" y="5378053"/>
            <a:ext cx="13042821" cy="3629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31775" lvl="0" marL="34290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Font typeface="Calibri"/>
              <a:buNone/>
            </a:pPr>
            <a:r>
              <a:t/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6"/>
          <p:cNvSpPr/>
          <p:nvPr/>
        </p:nvSpPr>
        <p:spPr>
          <a:xfrm>
            <a:off x="793790" y="5820251"/>
            <a:ext cx="13042821" cy="3629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31775" lvl="0" marL="34290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Font typeface="Calibri"/>
              <a:buNone/>
            </a:pPr>
            <a:r>
              <a:t/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6"/>
          <p:cNvSpPr/>
          <p:nvPr/>
        </p:nvSpPr>
        <p:spPr>
          <a:xfrm>
            <a:off x="793790" y="6262449"/>
            <a:ext cx="13042821" cy="3629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31775" lvl="0" marL="34290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50"/>
              <a:buFont typeface="Calibri"/>
              <a:buNone/>
            </a:pPr>
            <a:r>
              <a:t/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>
            <a:alpha val="97647"/>
          </a:schemeClr>
        </a:solidFill>
      </p:bgPr>
    </p:bg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7"/>
          <p:cNvSpPr txBox="1"/>
          <p:nvPr>
            <p:ph type="ctrTitle"/>
          </p:nvPr>
        </p:nvSpPr>
        <p:spPr>
          <a:xfrm>
            <a:off x="8991936" y="925067"/>
            <a:ext cx="4960272" cy="4074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alibri"/>
              <a:buNone/>
            </a:pPr>
            <a:r>
              <a:rPr b="1" i="0" lang="en-US" sz="6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 us talk</a:t>
            </a:r>
            <a:endParaRPr/>
          </a:p>
        </p:txBody>
      </p:sp>
      <p:grpSp>
        <p:nvGrpSpPr>
          <p:cNvPr id="150" name="Google Shape;150;p17"/>
          <p:cNvGrpSpPr/>
          <p:nvPr/>
        </p:nvGrpSpPr>
        <p:grpSpPr>
          <a:xfrm>
            <a:off x="655095" y="1694430"/>
            <a:ext cx="7579098" cy="5109836"/>
            <a:chOff x="-126693" y="723583"/>
            <a:chExt cx="7579098" cy="5109836"/>
          </a:xfrm>
        </p:grpSpPr>
        <p:sp>
          <p:nvSpPr>
            <p:cNvPr id="151" name="Google Shape;151;p17"/>
            <p:cNvSpPr/>
            <p:nvPr/>
          </p:nvSpPr>
          <p:spPr>
            <a:xfrm>
              <a:off x="-126693" y="723583"/>
              <a:ext cx="7325713" cy="2660551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17"/>
            <p:cNvSpPr/>
            <p:nvPr/>
          </p:nvSpPr>
          <p:spPr>
            <a:xfrm>
              <a:off x="466033" y="1515016"/>
              <a:ext cx="1077685" cy="1077685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17"/>
            <p:cNvSpPr/>
            <p:nvPr/>
          </p:nvSpPr>
          <p:spPr>
            <a:xfrm>
              <a:off x="1878632" y="899354"/>
              <a:ext cx="5573773" cy="23090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17"/>
            <p:cNvSpPr txBox="1"/>
            <p:nvPr/>
          </p:nvSpPr>
          <p:spPr>
            <a:xfrm>
              <a:off x="1878632" y="899354"/>
              <a:ext cx="5573773" cy="230901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07350" lIns="207350" spcFirstLastPara="1" rIns="207350" wrap="square" tIns="2073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72525"/>
                </a:buClr>
                <a:buSzPts val="1600"/>
                <a:buFont typeface="Inter"/>
                <a:buNone/>
              </a:pPr>
              <a:r>
                <a:rPr lang="en-US" sz="16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What Do You Know About Sustainable Finance?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r>
                <a:t/>
              </a:r>
              <a:endParaRPr sz="16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560"/>
                </a:spcBef>
                <a:spcAft>
                  <a:spcPts val="0"/>
                </a:spcAft>
                <a:buClr>
                  <a:srgbClr val="272525"/>
                </a:buClr>
                <a:buSzPts val="1600"/>
                <a:buFont typeface="Inter"/>
                <a:buNone/>
              </a:pPr>
              <a:r>
                <a:rPr lang="en-US" sz="16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Have you heard of ESG investing?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7"/>
            <p:cNvSpPr/>
            <p:nvPr/>
          </p:nvSpPr>
          <p:spPr>
            <a:xfrm>
              <a:off x="-126693" y="3873991"/>
              <a:ext cx="7325713" cy="1959428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7"/>
            <p:cNvSpPr/>
            <p:nvPr/>
          </p:nvSpPr>
          <p:spPr>
            <a:xfrm>
              <a:off x="466033" y="4314863"/>
              <a:ext cx="1077685" cy="1077685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17"/>
            <p:cNvSpPr/>
            <p:nvPr/>
          </p:nvSpPr>
          <p:spPr>
            <a:xfrm>
              <a:off x="2136446" y="3873991"/>
              <a:ext cx="5058146" cy="1959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17"/>
            <p:cNvSpPr txBox="1"/>
            <p:nvPr/>
          </p:nvSpPr>
          <p:spPr>
            <a:xfrm>
              <a:off x="2136446" y="3873991"/>
              <a:ext cx="5058146" cy="195942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07350" lIns="207350" spcFirstLastPara="1" rIns="207350" wrap="square" tIns="2073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272525"/>
                </a:buClr>
                <a:buSzPts val="1600"/>
                <a:buFont typeface="Inter"/>
                <a:buNone/>
              </a:pPr>
              <a:r>
                <a:rPr lang="en-US" sz="16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Can finance drive sustainability?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r>
                <a:t/>
              </a:r>
              <a:endParaRPr sz="16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560"/>
                </a:spcBef>
                <a:spcAft>
                  <a:spcPts val="0"/>
                </a:spcAft>
                <a:buClr>
                  <a:srgbClr val="272525"/>
                </a:buClr>
                <a:buSzPts val="1600"/>
                <a:buFont typeface="Inter"/>
                <a:buNone/>
              </a:pPr>
              <a:r>
                <a:rPr lang="en-US" sz="16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What are examples of sustainable finance in your country?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r>
                <a:t/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/>
          <p:nvPr/>
        </p:nvSpPr>
        <p:spPr>
          <a:xfrm>
            <a:off x="793790" y="2513290"/>
            <a:ext cx="8003381" cy="7442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Petrona"/>
              <a:buNone/>
            </a:pPr>
            <a:r>
              <a:rPr b="1" i="0" lang="en-US" sz="465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What is Sustainable Finance?</a:t>
            </a:r>
            <a:endParaRPr b="0" i="0" sz="4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8"/>
          <p:cNvSpPr/>
          <p:nvPr/>
        </p:nvSpPr>
        <p:spPr>
          <a:xfrm>
            <a:off x="793790" y="3824526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Definition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8"/>
          <p:cNvSpPr/>
          <p:nvPr/>
        </p:nvSpPr>
        <p:spPr>
          <a:xfrm>
            <a:off x="793790" y="4423410"/>
            <a:ext cx="3978116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Integrating Environmental, Social, and Governance factors into financial decisions.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8"/>
          <p:cNvSpPr/>
          <p:nvPr/>
        </p:nvSpPr>
        <p:spPr>
          <a:xfrm>
            <a:off x="5332928" y="3824526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Scope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8"/>
          <p:cNvSpPr/>
          <p:nvPr/>
        </p:nvSpPr>
        <p:spPr>
          <a:xfrm>
            <a:off x="5332928" y="4423410"/>
            <a:ext cx="3978116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Includes ESG investing, impact investing, green finance, and climate finance.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8"/>
          <p:cNvSpPr/>
          <p:nvPr/>
        </p:nvSpPr>
        <p:spPr>
          <a:xfrm>
            <a:off x="9872067" y="3824526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Financial System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8"/>
          <p:cNvSpPr/>
          <p:nvPr/>
        </p:nvSpPr>
        <p:spPr>
          <a:xfrm>
            <a:off x="9872067" y="4423410"/>
            <a:ext cx="3978116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Platform where money moves from savers to borrowers with sustainability in mind.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76" name="Google Shape;17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249686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9"/>
          <p:cNvSpPr/>
          <p:nvPr/>
        </p:nvSpPr>
        <p:spPr>
          <a:xfrm>
            <a:off x="699135" y="3046095"/>
            <a:ext cx="9429988" cy="6554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Petrona"/>
              <a:buNone/>
            </a:pPr>
            <a:r>
              <a:rPr b="1" lang="en-US" sz="41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Why is Sustainable Finance Important?</a:t>
            </a:r>
            <a:endParaRPr sz="4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78" name="Google Shape;17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9135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9"/>
          <p:cNvSpPr/>
          <p:nvPr/>
        </p:nvSpPr>
        <p:spPr>
          <a:xfrm>
            <a:off x="699135" y="4700111"/>
            <a:ext cx="3102531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Petrona"/>
              <a:buNone/>
            </a:pPr>
            <a:r>
              <a:rPr b="1" lang="en-US" sz="20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Addresses climate change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9"/>
          <p:cNvSpPr/>
          <p:nvPr/>
        </p:nvSpPr>
        <p:spPr>
          <a:xfrm>
            <a:off x="699135" y="514754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Inter"/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Funding renewable energy projects and initiatives.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1" name="Google Shape;181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09699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9"/>
          <p:cNvSpPr/>
          <p:nvPr/>
        </p:nvSpPr>
        <p:spPr>
          <a:xfrm>
            <a:off x="5209699" y="4700111"/>
            <a:ext cx="2733794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Petrona"/>
              <a:buNone/>
            </a:pPr>
            <a:r>
              <a:rPr b="1" lang="en-US" sz="20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Promotes social equity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9"/>
          <p:cNvSpPr/>
          <p:nvPr/>
        </p:nvSpPr>
        <p:spPr>
          <a:xfrm>
            <a:off x="5209699" y="514754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Inter"/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Supporting microfinance and fair labor practices.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84" name="Google Shape;184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720262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9"/>
          <p:cNvSpPr/>
          <p:nvPr/>
        </p:nvSpPr>
        <p:spPr>
          <a:xfrm>
            <a:off x="9720262" y="4700111"/>
            <a:ext cx="4211003" cy="655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Petrona"/>
              <a:buNone/>
            </a:pPr>
            <a:r>
              <a:rPr b="1" lang="en-US" sz="20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Ensures long-term financial stability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9"/>
          <p:cNvSpPr/>
          <p:nvPr/>
        </p:nvSpPr>
        <p:spPr>
          <a:xfrm>
            <a:off x="9720262" y="547520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550"/>
              <a:buFont typeface="Inter"/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Managing climate risks and promoting sustainable growth.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9"/>
          <p:cNvSpPr/>
          <p:nvPr/>
        </p:nvSpPr>
        <p:spPr>
          <a:xfrm>
            <a:off x="699135" y="6413897"/>
            <a:ext cx="3906798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50"/>
              <a:buFont typeface="Calibri"/>
              <a:buNone/>
            </a:pPr>
            <a:r>
              <a:t/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9"/>
          <p:cNvSpPr/>
          <p:nvPr/>
        </p:nvSpPr>
        <p:spPr>
          <a:xfrm>
            <a:off x="699135" y="7041118"/>
            <a:ext cx="13232130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"/>
              <a:buFont typeface="Calibri"/>
              <a:buNone/>
            </a:pPr>
            <a:r>
              <a:t/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4" name="Google Shape;19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4630400" cy="2496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0"/>
          <p:cNvSpPr/>
          <p:nvPr/>
        </p:nvSpPr>
        <p:spPr>
          <a:xfrm>
            <a:off x="699135" y="3046095"/>
            <a:ext cx="9429988" cy="6554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6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1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Role of Finance in Sustainability</a:t>
            </a:r>
            <a:endParaRPr/>
          </a:p>
        </p:txBody>
      </p:sp>
      <p:pic>
        <p:nvPicPr>
          <p:cNvPr descr="preencoded.png" id="196" name="Google Shape;196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9135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/>
          <p:nvPr/>
        </p:nvSpPr>
        <p:spPr>
          <a:xfrm>
            <a:off x="699135" y="4700111"/>
            <a:ext cx="3102531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Petrona"/>
              <a:buNone/>
            </a:pPr>
            <a:r>
              <a:rPr b="1" lang="en-US" sz="20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Mobilize Capital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20"/>
          <p:cNvSpPr/>
          <p:nvPr/>
        </p:nvSpPr>
        <p:spPr>
          <a:xfrm>
            <a:off x="699135" y="514754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Financial institutions mobilize capital for sustainable projects, For example: A bank issuing green bonds to fund solar energy projects.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99" name="Google Shape;199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09699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20"/>
          <p:cNvSpPr/>
          <p:nvPr/>
        </p:nvSpPr>
        <p:spPr>
          <a:xfrm>
            <a:off x="5209699" y="4700111"/>
            <a:ext cx="2733794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6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mitigate risks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0"/>
          <p:cNvSpPr/>
          <p:nvPr/>
        </p:nvSpPr>
        <p:spPr>
          <a:xfrm>
            <a:off x="5209699" y="514754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Particularly climate-related risks that impact investment decisions.</a:t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2" name="Google Shape;202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720262" y="4001095"/>
            <a:ext cx="499348" cy="499348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20"/>
          <p:cNvSpPr/>
          <p:nvPr/>
        </p:nvSpPr>
        <p:spPr>
          <a:xfrm>
            <a:off x="9720262" y="4700111"/>
            <a:ext cx="4211003" cy="655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050"/>
              <a:buFont typeface="Petrona"/>
              <a:buNone/>
            </a:pPr>
            <a:r>
              <a:rPr b="1" lang="en-US" sz="20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Example</a:t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0"/>
          <p:cNvSpPr/>
          <p:nvPr/>
        </p:nvSpPr>
        <p:spPr>
          <a:xfrm>
            <a:off x="9720262" y="5475208"/>
            <a:ext cx="4211003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 bank issuing green bonds to fund solar energy projects.</a:t>
            </a:r>
            <a:endParaRPr/>
          </a:p>
        </p:txBody>
      </p:sp>
      <p:sp>
        <p:nvSpPr>
          <p:cNvPr id="205" name="Google Shape;205;p20"/>
          <p:cNvSpPr/>
          <p:nvPr/>
        </p:nvSpPr>
        <p:spPr>
          <a:xfrm>
            <a:off x="699135" y="6413897"/>
            <a:ext cx="3906798" cy="3276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39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50"/>
              <a:buFont typeface="Calibri"/>
              <a:buNone/>
            </a:pPr>
            <a:r>
              <a:t/>
            </a:r>
            <a:endParaRPr sz="2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0"/>
          <p:cNvSpPr/>
          <p:nvPr/>
        </p:nvSpPr>
        <p:spPr>
          <a:xfrm>
            <a:off x="699135" y="7041118"/>
            <a:ext cx="13232130" cy="6391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129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50"/>
              <a:buFont typeface="Calibri"/>
              <a:buNone/>
            </a:pPr>
            <a:r>
              <a:t/>
            </a:r>
            <a:endParaRPr sz="15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1"/>
          <p:cNvSpPr/>
          <p:nvPr/>
        </p:nvSpPr>
        <p:spPr>
          <a:xfrm>
            <a:off x="641985" y="504349"/>
            <a:ext cx="7273409" cy="6018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33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0"/>
              <a:buFont typeface="Petrona"/>
              <a:buNone/>
            </a:pPr>
            <a:r>
              <a:rPr b="1" lang="en-US" sz="37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Evolution of Sustainable Finance</a:t>
            </a:r>
            <a:endParaRPr sz="3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21"/>
          <p:cNvSpPr/>
          <p:nvPr/>
        </p:nvSpPr>
        <p:spPr>
          <a:xfrm>
            <a:off x="7303770" y="1473041"/>
            <a:ext cx="22860" cy="4035385"/>
          </a:xfrm>
          <a:prstGeom prst="roundRect">
            <a:avLst>
              <a:gd fmla="val 337033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1"/>
          <p:cNvSpPr/>
          <p:nvPr/>
        </p:nvSpPr>
        <p:spPr>
          <a:xfrm>
            <a:off x="6581418" y="1874282"/>
            <a:ext cx="550307" cy="22860"/>
          </a:xfrm>
          <a:prstGeom prst="roundRect">
            <a:avLst>
              <a:gd fmla="val 337033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1"/>
          <p:cNvSpPr/>
          <p:nvPr/>
        </p:nvSpPr>
        <p:spPr>
          <a:xfrm>
            <a:off x="7108865" y="1679377"/>
            <a:ext cx="412671" cy="412671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21"/>
          <p:cNvSpPr/>
          <p:nvPr/>
        </p:nvSpPr>
        <p:spPr>
          <a:xfrm>
            <a:off x="7170777" y="1705154"/>
            <a:ext cx="288846" cy="3611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50"/>
              <a:buFont typeface="Petrona"/>
              <a:buNone/>
            </a:pPr>
            <a:r>
              <a:rPr b="1" lang="en-US" sz="22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sz="2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21"/>
          <p:cNvSpPr/>
          <p:nvPr/>
        </p:nvSpPr>
        <p:spPr>
          <a:xfrm>
            <a:off x="3990499" y="1656397"/>
            <a:ext cx="2407563" cy="3008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0"/>
              <a:buFont typeface="Petrona"/>
              <a:buNone/>
            </a:pPr>
            <a:r>
              <a:rPr b="1" lang="en-US" sz="18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1997: Kyoto Protocol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1"/>
          <p:cNvSpPr/>
          <p:nvPr/>
        </p:nvSpPr>
        <p:spPr>
          <a:xfrm>
            <a:off x="641985" y="2067282"/>
            <a:ext cx="5756077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None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First global agreement on climate change.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21"/>
          <p:cNvSpPr/>
          <p:nvPr/>
        </p:nvSpPr>
        <p:spPr>
          <a:xfrm>
            <a:off x="7498675" y="2791301"/>
            <a:ext cx="550307" cy="22860"/>
          </a:xfrm>
          <a:prstGeom prst="roundRect">
            <a:avLst>
              <a:gd fmla="val 337033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21"/>
          <p:cNvSpPr/>
          <p:nvPr/>
        </p:nvSpPr>
        <p:spPr>
          <a:xfrm>
            <a:off x="7108865" y="2596396"/>
            <a:ext cx="412671" cy="412671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1"/>
          <p:cNvSpPr/>
          <p:nvPr/>
        </p:nvSpPr>
        <p:spPr>
          <a:xfrm>
            <a:off x="7170777" y="2622173"/>
            <a:ext cx="288846" cy="3611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50"/>
              <a:buFont typeface="Petrona"/>
              <a:buNone/>
            </a:pPr>
            <a:r>
              <a:rPr b="1" lang="en-US" sz="22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sz="2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1"/>
          <p:cNvSpPr/>
          <p:nvPr/>
        </p:nvSpPr>
        <p:spPr>
          <a:xfrm>
            <a:off x="8232338" y="2573417"/>
            <a:ext cx="5756077" cy="6017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0"/>
              <a:buFont typeface="Petrona"/>
              <a:buNone/>
            </a:pPr>
            <a:r>
              <a:rPr b="1" lang="en-US" sz="18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2006: UN Principles for Responsible Investment (PRI)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1"/>
          <p:cNvSpPr/>
          <p:nvPr/>
        </p:nvSpPr>
        <p:spPr>
          <a:xfrm>
            <a:off x="8232338" y="3285173"/>
            <a:ext cx="5756077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None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Established framework for responsible investment practices.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1"/>
          <p:cNvSpPr/>
          <p:nvPr/>
        </p:nvSpPr>
        <p:spPr>
          <a:xfrm>
            <a:off x="6581418" y="3616643"/>
            <a:ext cx="550307" cy="22860"/>
          </a:xfrm>
          <a:prstGeom prst="roundRect">
            <a:avLst>
              <a:gd fmla="val 337033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21"/>
          <p:cNvSpPr/>
          <p:nvPr/>
        </p:nvSpPr>
        <p:spPr>
          <a:xfrm>
            <a:off x="7108865" y="3421737"/>
            <a:ext cx="412671" cy="412671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1"/>
          <p:cNvSpPr/>
          <p:nvPr/>
        </p:nvSpPr>
        <p:spPr>
          <a:xfrm>
            <a:off x="7170777" y="3447514"/>
            <a:ext cx="288846" cy="3611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50"/>
              <a:buFont typeface="Petrona"/>
              <a:buNone/>
            </a:pPr>
            <a:r>
              <a:rPr b="1" lang="en-US" sz="22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sz="2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1"/>
          <p:cNvSpPr/>
          <p:nvPr/>
        </p:nvSpPr>
        <p:spPr>
          <a:xfrm>
            <a:off x="3931801" y="3398758"/>
            <a:ext cx="2466261" cy="3008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0"/>
              <a:buFont typeface="Petrona"/>
              <a:buNone/>
            </a:pPr>
            <a:r>
              <a:rPr b="1" lang="en-US" sz="18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2015: Paris Agreement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1"/>
          <p:cNvSpPr/>
          <p:nvPr/>
        </p:nvSpPr>
        <p:spPr>
          <a:xfrm>
            <a:off x="641985" y="3809643"/>
            <a:ext cx="5756077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None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Global commitment to net-zero emissions.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1"/>
          <p:cNvSpPr/>
          <p:nvPr/>
        </p:nvSpPr>
        <p:spPr>
          <a:xfrm>
            <a:off x="7498675" y="4442103"/>
            <a:ext cx="550307" cy="22860"/>
          </a:xfrm>
          <a:prstGeom prst="roundRect">
            <a:avLst>
              <a:gd fmla="val 337033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1"/>
          <p:cNvSpPr/>
          <p:nvPr/>
        </p:nvSpPr>
        <p:spPr>
          <a:xfrm>
            <a:off x="7108865" y="4247198"/>
            <a:ext cx="412671" cy="412671"/>
          </a:xfrm>
          <a:prstGeom prst="roundRect">
            <a:avLst>
              <a:gd fmla="val 18670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21"/>
          <p:cNvSpPr/>
          <p:nvPr/>
        </p:nvSpPr>
        <p:spPr>
          <a:xfrm>
            <a:off x="7170777" y="4272975"/>
            <a:ext cx="288846" cy="3611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250"/>
              <a:buFont typeface="Petrona"/>
              <a:buNone/>
            </a:pPr>
            <a:r>
              <a:rPr b="1" lang="en-US" sz="22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4</a:t>
            </a:r>
            <a:endParaRPr sz="2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21"/>
          <p:cNvSpPr/>
          <p:nvPr/>
        </p:nvSpPr>
        <p:spPr>
          <a:xfrm>
            <a:off x="8232338" y="4224218"/>
            <a:ext cx="2407563" cy="3008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850"/>
              <a:buFont typeface="Petrona"/>
              <a:buNone/>
            </a:pPr>
            <a:r>
              <a:rPr b="1" lang="en-US" sz="18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2020s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21"/>
          <p:cNvSpPr/>
          <p:nvPr/>
        </p:nvSpPr>
        <p:spPr>
          <a:xfrm>
            <a:off x="8232338" y="4635103"/>
            <a:ext cx="5756077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None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Growth of ESG investing and sustainable debt markets.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21"/>
          <p:cNvSpPr/>
          <p:nvPr/>
        </p:nvSpPr>
        <p:spPr>
          <a:xfrm>
            <a:off x="641985" y="5783580"/>
            <a:ext cx="4044910" cy="3008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50"/>
              <a:buFont typeface="Petrona"/>
              <a:buNone/>
            </a:pPr>
            <a:r>
              <a:rPr b="1" lang="en-US" sz="18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Key Concepts in Sustainable Finance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1"/>
          <p:cNvSpPr/>
          <p:nvPr/>
        </p:nvSpPr>
        <p:spPr>
          <a:xfrm>
            <a:off x="641985" y="6359604"/>
            <a:ext cx="13346430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Char char="•"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ESG Investing – Assessing financial decisions based on ESG factors.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1"/>
          <p:cNvSpPr/>
          <p:nvPr/>
        </p:nvSpPr>
        <p:spPr>
          <a:xfrm>
            <a:off x="641985" y="6717268"/>
            <a:ext cx="13346430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Char char="•"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Impact Investing – Investments aiming for both profit and positive impact.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1"/>
          <p:cNvSpPr/>
          <p:nvPr/>
        </p:nvSpPr>
        <p:spPr>
          <a:xfrm>
            <a:off x="641985" y="7074932"/>
            <a:ext cx="13346430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Char char="•"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Green Finance – Financial products focused on environmental sustainability.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641985" y="7432596"/>
            <a:ext cx="13346430" cy="2934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428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400"/>
              <a:buFont typeface="Inter"/>
              <a:buChar char="•"/>
            </a:pPr>
            <a:r>
              <a:rPr lang="en-US" sz="14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Climate Finance – Funding for climate adaptation &amp; mitigation.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44" name="Google Shape;24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5197642" cy="7796463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22"/>
          <p:cNvSpPr/>
          <p:nvPr/>
        </p:nvSpPr>
        <p:spPr>
          <a:xfrm>
            <a:off x="6220658" y="915233"/>
            <a:ext cx="7056239" cy="688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00"/>
              <a:buFont typeface="Petrona"/>
              <a:buNone/>
            </a:pPr>
            <a:r>
              <a:rPr b="1" i="0" lang="en-US" sz="43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Key Players &amp; Global Trends</a:t>
            </a:r>
            <a:endParaRPr b="0" i="0" sz="4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46" name="Google Shape;24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20658" y="1918335"/>
            <a:ext cx="524470" cy="52447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2"/>
          <p:cNvSpPr/>
          <p:nvPr/>
        </p:nvSpPr>
        <p:spPr>
          <a:xfrm>
            <a:off x="6220658" y="2652593"/>
            <a:ext cx="2348627" cy="3442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50"/>
              <a:buFont typeface="Petrona"/>
              <a:buNone/>
            </a:pPr>
            <a:r>
              <a:rPr b="1" i="0" lang="en-US" sz="21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Banks</a:t>
            </a:r>
            <a:endParaRPr b="0" i="0" sz="21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2"/>
          <p:cNvSpPr/>
          <p:nvPr/>
        </p:nvSpPr>
        <p:spPr>
          <a:xfrm>
            <a:off x="6220658" y="3122652"/>
            <a:ext cx="2348627" cy="10069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75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Inter"/>
              <a:buNone/>
            </a:pPr>
            <a:r>
              <a:rPr b="0" i="0" lang="en-US" sz="16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Provide green loans and sustainable investments.</a:t>
            </a:r>
            <a:endParaRPr b="0" i="0" sz="1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49" name="Google Shape;249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883968" y="1918335"/>
            <a:ext cx="524470" cy="52447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2"/>
          <p:cNvSpPr/>
          <p:nvPr/>
        </p:nvSpPr>
        <p:spPr>
          <a:xfrm>
            <a:off x="8883968" y="2652593"/>
            <a:ext cx="2348746" cy="3442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50"/>
              <a:buFont typeface="Petrona"/>
              <a:buNone/>
            </a:pPr>
            <a:r>
              <a:rPr b="1" i="0" lang="en-US" sz="21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Investors</a:t>
            </a:r>
            <a:endParaRPr b="0" i="0" sz="21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2"/>
          <p:cNvSpPr/>
          <p:nvPr/>
        </p:nvSpPr>
        <p:spPr>
          <a:xfrm>
            <a:off x="8883968" y="3122652"/>
            <a:ext cx="2348746" cy="6712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75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Inter"/>
              <a:buNone/>
            </a:pPr>
            <a:r>
              <a:rPr b="0" i="0" lang="en-US" sz="16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$35T+ in global sustainable assets.</a:t>
            </a:r>
            <a:endParaRPr b="0" i="0" sz="1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2" name="Google Shape;252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1547396" y="1918335"/>
            <a:ext cx="524470" cy="524470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2"/>
          <p:cNvSpPr/>
          <p:nvPr/>
        </p:nvSpPr>
        <p:spPr>
          <a:xfrm>
            <a:off x="11547396" y="2652593"/>
            <a:ext cx="2348746" cy="688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50"/>
              <a:buFont typeface="Petrona"/>
              <a:buNone/>
            </a:pPr>
            <a:r>
              <a:rPr b="1" i="0" lang="en-US" sz="21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Governments &amp; IFIs</a:t>
            </a:r>
            <a:endParaRPr b="0" i="0" sz="21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2"/>
          <p:cNvSpPr/>
          <p:nvPr/>
        </p:nvSpPr>
        <p:spPr>
          <a:xfrm>
            <a:off x="11547396" y="3466862"/>
            <a:ext cx="2348746" cy="10069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75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Inter"/>
              <a:buNone/>
            </a:pPr>
            <a:r>
              <a:rPr b="0" i="0" lang="en-US" sz="16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IMF, World Bank, development banks creating frameworks.</a:t>
            </a:r>
            <a:endParaRPr b="0" i="0" sz="1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55" name="Google Shape;255;p2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20658" y="5103138"/>
            <a:ext cx="524470" cy="52447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22"/>
          <p:cNvSpPr/>
          <p:nvPr/>
        </p:nvSpPr>
        <p:spPr>
          <a:xfrm>
            <a:off x="6220658" y="5837396"/>
            <a:ext cx="2348627" cy="3442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581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50"/>
              <a:buFont typeface="Petrona"/>
              <a:buNone/>
            </a:pPr>
            <a:r>
              <a:rPr b="1" i="0" lang="en-US" sz="215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Corporations</a:t>
            </a:r>
            <a:endParaRPr b="0" i="0" sz="21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2"/>
          <p:cNvSpPr/>
          <p:nvPr/>
        </p:nvSpPr>
        <p:spPr>
          <a:xfrm>
            <a:off x="6220658" y="6307455"/>
            <a:ext cx="2348627" cy="10069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75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Inter"/>
              <a:buNone/>
            </a:pPr>
            <a:r>
              <a:rPr b="0" i="0" lang="en-US" sz="16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Committing to net-zero targets and ethical business practices.</a:t>
            </a:r>
            <a:endParaRPr b="0" i="0" sz="1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3"/>
          <p:cNvSpPr/>
          <p:nvPr/>
        </p:nvSpPr>
        <p:spPr>
          <a:xfrm>
            <a:off x="561499" y="569595"/>
            <a:ext cx="5813227" cy="526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Petrona"/>
              <a:buNone/>
            </a:pPr>
            <a:r>
              <a:rPr b="1" lang="en-US" sz="330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Global Trends and Key Players</a:t>
            </a:r>
            <a:endParaRPr sz="3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64" name="Google Shape;26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02531" y="1416725"/>
            <a:ext cx="1671518" cy="936784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3"/>
          <p:cNvSpPr/>
          <p:nvPr/>
        </p:nvSpPr>
        <p:spPr>
          <a:xfrm>
            <a:off x="3825478" y="1860590"/>
            <a:ext cx="225504" cy="281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Petrona"/>
              <a:buNone/>
            </a:pPr>
            <a:r>
              <a:rPr b="1" lang="en-US" sz="17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1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3"/>
          <p:cNvSpPr/>
          <p:nvPr/>
        </p:nvSpPr>
        <p:spPr>
          <a:xfrm>
            <a:off x="4934426" y="1577102"/>
            <a:ext cx="2105620" cy="2632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Petrona"/>
              <a:buNone/>
            </a:pPr>
            <a:r>
              <a:rPr b="1" lang="en-US" sz="16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Corporations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3"/>
          <p:cNvSpPr/>
          <p:nvPr/>
        </p:nvSpPr>
        <p:spPr>
          <a:xfrm>
            <a:off x="4934426" y="1936552"/>
            <a:ext cx="3635573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None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Commit to net-zero targets and ethical business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3"/>
          <p:cNvSpPr/>
          <p:nvPr/>
        </p:nvSpPr>
        <p:spPr>
          <a:xfrm>
            <a:off x="4814054" y="2363986"/>
            <a:ext cx="9214842" cy="11430"/>
          </a:xfrm>
          <a:prstGeom prst="roundRect">
            <a:avLst>
              <a:gd fmla="val 58950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69" name="Google Shape;26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66712" y="2393513"/>
            <a:ext cx="3343037" cy="936784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23"/>
          <p:cNvSpPr/>
          <p:nvPr/>
        </p:nvSpPr>
        <p:spPr>
          <a:xfrm>
            <a:off x="3825359" y="2720935"/>
            <a:ext cx="225504" cy="281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Petrona"/>
              <a:buNone/>
            </a:pPr>
            <a:r>
              <a:rPr b="1" lang="en-US" sz="17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2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3"/>
          <p:cNvSpPr/>
          <p:nvPr/>
        </p:nvSpPr>
        <p:spPr>
          <a:xfrm>
            <a:off x="5770126" y="2553891"/>
            <a:ext cx="2105620" cy="2632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Petrona"/>
              <a:buNone/>
            </a:pPr>
            <a:r>
              <a:rPr b="1" lang="en-US" sz="16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Governments &amp; IFIs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23"/>
          <p:cNvSpPr/>
          <p:nvPr/>
        </p:nvSpPr>
        <p:spPr>
          <a:xfrm>
            <a:off x="5770126" y="2913340"/>
            <a:ext cx="3345537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None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IMF, World Bank, African Development Bank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23"/>
          <p:cNvSpPr/>
          <p:nvPr/>
        </p:nvSpPr>
        <p:spPr>
          <a:xfrm>
            <a:off x="5649754" y="3340775"/>
            <a:ext cx="8379143" cy="11430"/>
          </a:xfrm>
          <a:prstGeom prst="roundRect">
            <a:avLst>
              <a:gd fmla="val 58950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74" name="Google Shape;274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31012" y="3370302"/>
            <a:ext cx="5014555" cy="936784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23"/>
          <p:cNvSpPr/>
          <p:nvPr/>
        </p:nvSpPr>
        <p:spPr>
          <a:xfrm>
            <a:off x="3825478" y="3697724"/>
            <a:ext cx="225504" cy="281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Petrona"/>
              <a:buNone/>
            </a:pPr>
            <a:r>
              <a:rPr b="1" lang="en-US" sz="17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3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23"/>
          <p:cNvSpPr/>
          <p:nvPr/>
        </p:nvSpPr>
        <p:spPr>
          <a:xfrm>
            <a:off x="6605945" y="3530679"/>
            <a:ext cx="2105620" cy="2632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Petrona"/>
              <a:buNone/>
            </a:pPr>
            <a:r>
              <a:rPr b="1" lang="en-US" sz="16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Investors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6605945" y="3890129"/>
            <a:ext cx="3892987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None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Fund ESG projects (e.g., BlackRock, pension funds)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6485573" y="4317563"/>
            <a:ext cx="7543324" cy="11430"/>
          </a:xfrm>
          <a:prstGeom prst="roundRect">
            <a:avLst>
              <a:gd fmla="val 589501" name="adj"/>
            </a:avLst>
          </a:prstGeom>
          <a:solidFill>
            <a:srgbClr val="B2D4E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79" name="Google Shape;279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95193" y="4347091"/>
            <a:ext cx="6686074" cy="936784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23"/>
          <p:cNvSpPr/>
          <p:nvPr/>
        </p:nvSpPr>
        <p:spPr>
          <a:xfrm>
            <a:off x="3825359" y="4674513"/>
            <a:ext cx="225504" cy="2819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Petrona"/>
              <a:buNone/>
            </a:pPr>
            <a:r>
              <a:rPr b="1" lang="en-US" sz="17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4</a:t>
            </a:r>
            <a:endParaRPr sz="1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23"/>
          <p:cNvSpPr/>
          <p:nvPr/>
        </p:nvSpPr>
        <p:spPr>
          <a:xfrm>
            <a:off x="7441644" y="4507468"/>
            <a:ext cx="2105620" cy="2632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50"/>
              <a:buFont typeface="Petrona"/>
              <a:buNone/>
            </a:pPr>
            <a:r>
              <a:rPr b="1" lang="en-US" sz="1650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Banks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3"/>
          <p:cNvSpPr/>
          <p:nvPr/>
        </p:nvSpPr>
        <p:spPr>
          <a:xfrm>
            <a:off x="7441644" y="4866918"/>
            <a:ext cx="3701058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None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Provide green loans and sustainable investments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3"/>
          <p:cNvSpPr/>
          <p:nvPr/>
        </p:nvSpPr>
        <p:spPr>
          <a:xfrm>
            <a:off x="561499" y="5524500"/>
            <a:ext cx="3606641" cy="2632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424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Petrona"/>
              <a:buNone/>
            </a:pPr>
            <a:r>
              <a:rPr b="1" lang="en-US" sz="1650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Global Trends in Sustainable Finance</a:t>
            </a:r>
            <a:endParaRPr sz="1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3"/>
          <p:cNvSpPr/>
          <p:nvPr/>
        </p:nvSpPr>
        <p:spPr>
          <a:xfrm>
            <a:off x="561499" y="6028373"/>
            <a:ext cx="13507403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Char char="•"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Growing ESG Investments – $35T+ in global sustainable assets.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3"/>
          <p:cNvSpPr/>
          <p:nvPr/>
        </p:nvSpPr>
        <p:spPr>
          <a:xfrm>
            <a:off x="561499" y="6341031"/>
            <a:ext cx="13507403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Char char="•"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Rise of Green Bonds &amp; Sustainable Debt – Over $1.5T issued in 2023.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3"/>
          <p:cNvSpPr/>
          <p:nvPr/>
        </p:nvSpPr>
        <p:spPr>
          <a:xfrm>
            <a:off x="561499" y="6653689"/>
            <a:ext cx="13507403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Char char="•"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Increased Regulation – EU Taxonomy, TCFD, SEC ESG disclosures.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3"/>
          <p:cNvSpPr/>
          <p:nvPr/>
        </p:nvSpPr>
        <p:spPr>
          <a:xfrm>
            <a:off x="561499" y="6966347"/>
            <a:ext cx="13507403" cy="2565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342900" lvl="0" marL="34290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250"/>
              <a:buFont typeface="Inter"/>
              <a:buChar char="•"/>
            </a:pPr>
            <a:r>
              <a:rPr lang="en-US" sz="125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(Sources: World Bank, IMF, UNPRI)</a:t>
            </a:r>
            <a:endParaRPr sz="12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4"/>
          <p:cNvSpPr txBox="1"/>
          <p:nvPr>
            <p:ph type="ctrTitle"/>
          </p:nvPr>
        </p:nvSpPr>
        <p:spPr>
          <a:xfrm>
            <a:off x="8991936" y="925067"/>
            <a:ext cx="4960272" cy="40745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Calibri"/>
              <a:buNone/>
            </a:pPr>
            <a:r>
              <a:rPr b="1" i="0" lang="en-US" sz="6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 us talk</a:t>
            </a:r>
            <a:endParaRPr/>
          </a:p>
        </p:txBody>
      </p:sp>
      <p:grpSp>
        <p:nvGrpSpPr>
          <p:cNvPr id="293" name="Google Shape;293;p24"/>
          <p:cNvGrpSpPr/>
          <p:nvPr/>
        </p:nvGrpSpPr>
        <p:grpSpPr>
          <a:xfrm>
            <a:off x="358540" y="1787875"/>
            <a:ext cx="9056644" cy="4922947"/>
            <a:chOff x="-423248" y="817028"/>
            <a:chExt cx="9056644" cy="4922947"/>
          </a:xfrm>
        </p:grpSpPr>
        <p:sp>
          <p:nvSpPr>
            <p:cNvPr id="294" name="Google Shape;294;p24"/>
            <p:cNvSpPr/>
            <p:nvPr/>
          </p:nvSpPr>
          <p:spPr>
            <a:xfrm>
              <a:off x="-423248" y="817028"/>
              <a:ext cx="8210148" cy="1998607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24"/>
            <p:cNvSpPr/>
            <p:nvPr/>
          </p:nvSpPr>
          <p:spPr>
            <a:xfrm>
              <a:off x="173324" y="1273992"/>
              <a:ext cx="1098792" cy="108467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24"/>
            <p:cNvSpPr/>
            <p:nvPr/>
          </p:nvSpPr>
          <p:spPr>
            <a:xfrm>
              <a:off x="973527" y="902329"/>
              <a:ext cx="7659869" cy="2351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" name="Google Shape;297;p24"/>
            <p:cNvSpPr txBox="1"/>
            <p:nvPr/>
          </p:nvSpPr>
          <p:spPr>
            <a:xfrm>
              <a:off x="973527" y="902329"/>
              <a:ext cx="7659869" cy="2351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11225" lIns="211225" spcFirstLastPara="1" rIns="211225" wrap="square" tIns="2112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272525"/>
                </a:buClr>
                <a:buSzPts val="2000"/>
                <a:buFont typeface="Inter"/>
                <a:buNone/>
              </a:pPr>
              <a:r>
                <a:rPr lang="en-US" sz="20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 Who Should Drive Sustainable Finance?</a:t>
              </a:r>
              <a:endParaRPr/>
            </a:p>
            <a:p>
              <a:pPr indent="0" lvl="0" marL="0" marR="0" rtl="0" algn="l"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None/>
              </a:pPr>
              <a:r>
                <a:t/>
              </a:r>
              <a:endParaRPr sz="2000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0" lvl="0" marL="0" marR="0" rtl="0" algn="l">
                <a:spcBef>
                  <a:spcPts val="700"/>
                </a:spcBef>
                <a:spcAft>
                  <a:spcPts val="0"/>
                </a:spcAft>
                <a:buClr>
                  <a:srgbClr val="272525"/>
                </a:buClr>
                <a:buSzPts val="2000"/>
                <a:buFont typeface="Inter"/>
                <a:buNone/>
              </a:pPr>
              <a:r>
                <a:rPr lang="en-US" sz="20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Should it be governments, corporations, or individuals? 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Calibri"/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8" name="Google Shape;298;p24"/>
            <p:cNvSpPr/>
            <p:nvPr/>
          </p:nvSpPr>
          <p:spPr>
            <a:xfrm>
              <a:off x="-423248" y="3744121"/>
              <a:ext cx="8210148" cy="1471923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" name="Google Shape;299;p24"/>
            <p:cNvSpPr/>
            <p:nvPr/>
          </p:nvSpPr>
          <p:spPr>
            <a:xfrm>
              <a:off x="173324" y="3937743"/>
              <a:ext cx="1098792" cy="1084679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" name="Google Shape;300;p24"/>
            <p:cNvSpPr/>
            <p:nvPr/>
          </p:nvSpPr>
          <p:spPr>
            <a:xfrm>
              <a:off x="1868691" y="3744121"/>
              <a:ext cx="5869541" cy="19958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" name="Google Shape;301;p24"/>
            <p:cNvSpPr txBox="1"/>
            <p:nvPr/>
          </p:nvSpPr>
          <p:spPr>
            <a:xfrm>
              <a:off x="1868691" y="3744121"/>
              <a:ext cx="5869541" cy="19958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11225" lIns="211225" spcFirstLastPara="1" rIns="211225" wrap="square" tIns="211225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272525"/>
                </a:buClr>
                <a:buSzPts val="2000"/>
                <a:buFont typeface="Inter"/>
                <a:buNone/>
              </a:pPr>
              <a:r>
                <a:rPr lang="en-US" sz="2000">
                  <a:solidFill>
                    <a:srgbClr val="272525"/>
                  </a:solidFill>
                  <a:latin typeface="Inter"/>
                  <a:ea typeface="Inter"/>
                  <a:cs typeface="Inter"/>
                  <a:sym typeface="Inter"/>
                </a:rPr>
                <a:t>What policies or incentives could help?</a:t>
              </a:r>
              <a:endParaRPr/>
            </a:p>
            <a:p>
              <a:pPr indent="0" lvl="0" marL="0" marR="0" rtl="0" algn="l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Calibri"/>
                <a:buNone/>
              </a:pPr>
              <a:r>
                <a:t/>
              </a:r>
              <a:endParaRPr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07" name="Google Shape;30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25"/>
          <p:cNvSpPr/>
          <p:nvPr/>
        </p:nvSpPr>
        <p:spPr>
          <a:xfrm>
            <a:off x="793790" y="839867"/>
            <a:ext cx="7556421" cy="14885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0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Petrona"/>
              <a:buNone/>
            </a:pPr>
            <a:r>
              <a:rPr b="1" i="0" lang="en-US" sz="465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Challenges in Sustainable Finance</a:t>
            </a:r>
            <a:endParaRPr b="0" i="0" sz="46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5"/>
          <p:cNvSpPr/>
          <p:nvPr/>
        </p:nvSpPr>
        <p:spPr>
          <a:xfrm>
            <a:off x="793790" y="2668548"/>
            <a:ext cx="3664863" cy="2791539"/>
          </a:xfrm>
          <a:prstGeom prst="roundRect">
            <a:avLst>
              <a:gd fmla="val 3413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/>
          <p:nvPr/>
        </p:nvSpPr>
        <p:spPr>
          <a:xfrm>
            <a:off x="1028224" y="2902982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Greenwashing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5"/>
          <p:cNvSpPr/>
          <p:nvPr/>
        </p:nvSpPr>
        <p:spPr>
          <a:xfrm>
            <a:off x="1028224" y="3411141"/>
            <a:ext cx="3195995" cy="18145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Companies misleading investors about environmental credentials, like the Volkswagen emissions scandal.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5"/>
          <p:cNvSpPr/>
          <p:nvPr/>
        </p:nvSpPr>
        <p:spPr>
          <a:xfrm>
            <a:off x="4685467" y="2668548"/>
            <a:ext cx="3664863" cy="2791539"/>
          </a:xfrm>
          <a:prstGeom prst="roundRect">
            <a:avLst>
              <a:gd fmla="val 3413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25"/>
          <p:cNvSpPr/>
          <p:nvPr/>
        </p:nvSpPr>
        <p:spPr>
          <a:xfrm>
            <a:off x="4919901" y="2902982"/>
            <a:ext cx="3195995" cy="7441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Lack of Standardization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5"/>
          <p:cNvSpPr/>
          <p:nvPr/>
        </p:nvSpPr>
        <p:spPr>
          <a:xfrm>
            <a:off x="4919901" y="3783211"/>
            <a:ext cx="3195995" cy="10887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Different ESG rating methodologies creating confusion in markets.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25"/>
          <p:cNvSpPr/>
          <p:nvPr/>
        </p:nvSpPr>
        <p:spPr>
          <a:xfrm>
            <a:off x="793790" y="5686901"/>
            <a:ext cx="7556421" cy="1702832"/>
          </a:xfrm>
          <a:prstGeom prst="roundRect">
            <a:avLst>
              <a:gd fmla="val 5595" name="adj"/>
            </a:avLst>
          </a:prstGeom>
          <a:solidFill>
            <a:srgbClr val="CCEEFF"/>
          </a:solidFill>
          <a:ln cap="flat" cmpd="sng" w="9525">
            <a:solidFill>
              <a:srgbClr val="B2D4E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5"/>
          <p:cNvSpPr/>
          <p:nvPr/>
        </p:nvSpPr>
        <p:spPr>
          <a:xfrm>
            <a:off x="1028224" y="5921335"/>
            <a:ext cx="2977039" cy="3720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6086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300"/>
              <a:buFont typeface="Petrona"/>
              <a:buNone/>
            </a:pPr>
            <a:r>
              <a:rPr b="1" i="0" lang="en-US" sz="23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Data Issues</a:t>
            </a:r>
            <a:endParaRPr b="0" i="0" sz="23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25"/>
          <p:cNvSpPr/>
          <p:nvPr/>
        </p:nvSpPr>
        <p:spPr>
          <a:xfrm>
            <a:off x="1028224" y="6429494"/>
            <a:ext cx="7087553" cy="7258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62857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750"/>
              <a:buFont typeface="Inter"/>
              <a:buNone/>
            </a:pPr>
            <a:r>
              <a:rPr b="0" i="0" lang="en-US" sz="175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Inconsistent and non-transparent ESG reporting hampering decision-making.</a:t>
            </a:r>
            <a:endParaRPr b="0" i="0" sz="175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23" name="Google Shape;32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26"/>
          <p:cNvSpPr/>
          <p:nvPr/>
        </p:nvSpPr>
        <p:spPr>
          <a:xfrm>
            <a:off x="712351" y="704969"/>
            <a:ext cx="7719298" cy="13358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200"/>
              <a:buFont typeface="Petrona"/>
              <a:buNone/>
            </a:pPr>
            <a:r>
              <a:rPr b="1" i="0" lang="en-US" sz="42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The Future of Sustainable Finance</a:t>
            </a:r>
            <a:endParaRPr b="0" i="0" sz="4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25" name="Google Shape;325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12351" y="2346127"/>
            <a:ext cx="1017746" cy="1221343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26"/>
          <p:cNvSpPr/>
          <p:nvPr/>
        </p:nvSpPr>
        <p:spPr>
          <a:xfrm>
            <a:off x="2035373" y="2549604"/>
            <a:ext cx="2671643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00"/>
              <a:buFont typeface="Petrona"/>
              <a:buNone/>
            </a:pPr>
            <a:r>
              <a:rPr b="1" i="0" lang="en-US" sz="21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Stronger Regulations</a:t>
            </a:r>
            <a:endParaRPr b="0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26"/>
          <p:cNvSpPr/>
          <p:nvPr/>
        </p:nvSpPr>
        <p:spPr>
          <a:xfrm>
            <a:off x="2035373" y="3005614"/>
            <a:ext cx="6396276" cy="3257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93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00"/>
              <a:buFont typeface="Inter"/>
              <a:buNone/>
            </a:pPr>
            <a:r>
              <a:rPr b="0" i="0" lang="en-US" sz="16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More ESG disclosure requirements across global markets.</a:t>
            </a:r>
            <a:endParaRPr b="0" i="0" sz="1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28" name="Google Shape;328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2351" y="3567470"/>
            <a:ext cx="1017746" cy="1514475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26"/>
          <p:cNvSpPr/>
          <p:nvPr/>
        </p:nvSpPr>
        <p:spPr>
          <a:xfrm>
            <a:off x="2035373" y="3770948"/>
            <a:ext cx="2909411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00"/>
              <a:buFont typeface="Petrona"/>
              <a:buNone/>
            </a:pPr>
            <a:r>
              <a:rPr b="1" i="0" lang="en-US" sz="21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New Financial Products</a:t>
            </a:r>
            <a:endParaRPr b="0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26"/>
          <p:cNvSpPr/>
          <p:nvPr/>
        </p:nvSpPr>
        <p:spPr>
          <a:xfrm>
            <a:off x="2035373" y="4226957"/>
            <a:ext cx="6396276" cy="6515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93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00"/>
              <a:buFont typeface="Inter"/>
              <a:buNone/>
            </a:pPr>
            <a:r>
              <a:rPr b="0" i="0" lang="en-US" sz="16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Expansion of sustainability-linked loans and innovative instruments.</a:t>
            </a:r>
            <a:endParaRPr b="0" i="0" sz="1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31" name="Google Shape;331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2351" y="5081945"/>
            <a:ext cx="1017746" cy="1221343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6"/>
          <p:cNvSpPr/>
          <p:nvPr/>
        </p:nvSpPr>
        <p:spPr>
          <a:xfrm>
            <a:off x="2035373" y="5285423"/>
            <a:ext cx="2847618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00"/>
              <a:buFont typeface="Petrona"/>
              <a:buNone/>
            </a:pPr>
            <a:r>
              <a:rPr b="1" i="0" lang="en-US" sz="21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Technology Integration</a:t>
            </a:r>
            <a:endParaRPr b="0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26"/>
          <p:cNvSpPr/>
          <p:nvPr/>
        </p:nvSpPr>
        <p:spPr>
          <a:xfrm>
            <a:off x="2035373" y="5741432"/>
            <a:ext cx="6396276" cy="3257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93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00"/>
              <a:buFont typeface="Inter"/>
              <a:buNone/>
            </a:pPr>
            <a:r>
              <a:rPr b="0" i="0" lang="en-US" sz="16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AI, blockchain, and big data improving ESG tracking and reporting.</a:t>
            </a:r>
            <a:endParaRPr b="0" i="0" sz="1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34" name="Google Shape;334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12351" y="6303288"/>
            <a:ext cx="1017746" cy="1221343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26"/>
          <p:cNvSpPr/>
          <p:nvPr/>
        </p:nvSpPr>
        <p:spPr>
          <a:xfrm>
            <a:off x="2035373" y="6506766"/>
            <a:ext cx="3211116" cy="33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2100"/>
              <a:buFont typeface="Petrona"/>
              <a:buNone/>
            </a:pPr>
            <a:r>
              <a:rPr b="1" i="0" lang="en-US" sz="2100" u="none" cap="none" strike="noStrike">
                <a:solidFill>
                  <a:srgbClr val="272525"/>
                </a:solidFill>
                <a:latin typeface="Petrona"/>
                <a:ea typeface="Petrona"/>
                <a:cs typeface="Petrona"/>
                <a:sym typeface="Petrona"/>
              </a:rPr>
              <a:t>Emerging Markets Growth</a:t>
            </a:r>
            <a:endParaRPr b="0" i="0" sz="21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26"/>
          <p:cNvSpPr/>
          <p:nvPr/>
        </p:nvSpPr>
        <p:spPr>
          <a:xfrm>
            <a:off x="2035373" y="6962775"/>
            <a:ext cx="6396276" cy="3257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9375"/>
              </a:lnSpc>
              <a:spcBef>
                <a:spcPts val="0"/>
              </a:spcBef>
              <a:spcAft>
                <a:spcPts val="0"/>
              </a:spcAft>
              <a:buClr>
                <a:srgbClr val="272525"/>
              </a:buClr>
              <a:buSzPts val="1600"/>
              <a:buFont typeface="Inter"/>
              <a:buNone/>
            </a:pPr>
            <a:r>
              <a:rPr b="0" i="0" lang="en-US" sz="16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Africa and Asia rapidly adopting green finance models.</a:t>
            </a:r>
            <a:endParaRPr b="0" i="0" sz="1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42" name="Google Shape;342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27"/>
          <p:cNvSpPr/>
          <p:nvPr/>
        </p:nvSpPr>
        <p:spPr>
          <a:xfrm>
            <a:off x="761405" y="598528"/>
            <a:ext cx="5711100" cy="71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83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rgbClr val="000000"/>
                </a:solidFill>
                <a:latin typeface="Petrona"/>
                <a:ea typeface="Petrona"/>
                <a:cs typeface="Petrona"/>
                <a:sym typeface="Petrona"/>
              </a:rPr>
              <a:t>References</a:t>
            </a:r>
            <a:endParaRPr b="0" i="0" sz="4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27"/>
          <p:cNvSpPr/>
          <p:nvPr/>
        </p:nvSpPr>
        <p:spPr>
          <a:xfrm>
            <a:off x="761405" y="1638658"/>
            <a:ext cx="7621200" cy="5992500"/>
          </a:xfrm>
          <a:prstGeom prst="roundRect">
            <a:avLst>
              <a:gd fmla="val 1525" name="adj"/>
            </a:avLst>
          </a:prstGeom>
          <a:noFill/>
          <a:ln cap="flat" cmpd="sng" w="9525">
            <a:solidFill>
              <a:srgbClr val="000000">
                <a:alpha val="7840"/>
              </a:srgbClr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9700" lIns="109700" spcFirstLastPara="1" rIns="109700" wrap="square" tIns="109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27"/>
          <p:cNvSpPr/>
          <p:nvPr/>
        </p:nvSpPr>
        <p:spPr>
          <a:xfrm>
            <a:off x="769025" y="1646278"/>
            <a:ext cx="7606200" cy="1668300"/>
          </a:xfrm>
          <a:prstGeom prst="rect">
            <a:avLst/>
          </a:prstGeom>
          <a:solidFill>
            <a:srgbClr val="FFFFFF">
              <a:alpha val="3920"/>
            </a:srgbClr>
          </a:solidFill>
          <a:ln>
            <a:noFill/>
          </a:ln>
        </p:spPr>
        <p:txBody>
          <a:bodyPr anchorCtr="0" anchor="ctr" bIns="109700" lIns="109700" spcFirstLastPara="1" rIns="109700" wrap="square" tIns="109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27"/>
          <p:cNvSpPr/>
          <p:nvPr/>
        </p:nvSpPr>
        <p:spPr>
          <a:xfrm>
            <a:off x="986552" y="1784390"/>
            <a:ext cx="3364200" cy="3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Jeucken, M. (2001)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27"/>
          <p:cNvSpPr/>
          <p:nvPr/>
        </p:nvSpPr>
        <p:spPr>
          <a:xfrm>
            <a:off x="4793338" y="1784390"/>
            <a:ext cx="3364200" cy="1392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Sustainable finance and banking: The financial sector and the future of the planet.</a:t>
            </a: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Routledge.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27"/>
          <p:cNvSpPr/>
          <p:nvPr/>
        </p:nvSpPr>
        <p:spPr>
          <a:xfrm>
            <a:off x="769025" y="3314581"/>
            <a:ext cx="7606200" cy="972300"/>
          </a:xfrm>
          <a:prstGeom prst="rect">
            <a:avLst/>
          </a:prstGeom>
          <a:solidFill>
            <a:srgbClr val="000000">
              <a:alpha val="3920"/>
            </a:srgbClr>
          </a:solidFill>
          <a:ln>
            <a:noFill/>
          </a:ln>
        </p:spPr>
        <p:txBody>
          <a:bodyPr anchorCtr="0" anchor="ctr" bIns="109700" lIns="109700" spcFirstLastPara="1" rIns="109700" wrap="square" tIns="109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27"/>
          <p:cNvSpPr/>
          <p:nvPr/>
        </p:nvSpPr>
        <p:spPr>
          <a:xfrm>
            <a:off x="986552" y="3452693"/>
            <a:ext cx="3364200" cy="3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Vargas, C. (2021)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27"/>
          <p:cNvSpPr/>
          <p:nvPr/>
        </p:nvSpPr>
        <p:spPr>
          <a:xfrm>
            <a:off x="4793338" y="3452693"/>
            <a:ext cx="3364200" cy="6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Sustainable finance fundamentals.</a:t>
            </a: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Springer.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27"/>
          <p:cNvSpPr/>
          <p:nvPr/>
        </p:nvSpPr>
        <p:spPr>
          <a:xfrm>
            <a:off x="769025" y="4286845"/>
            <a:ext cx="7606200" cy="2016300"/>
          </a:xfrm>
          <a:prstGeom prst="rect">
            <a:avLst/>
          </a:prstGeom>
          <a:solidFill>
            <a:srgbClr val="FFFFFF">
              <a:alpha val="3920"/>
            </a:srgbClr>
          </a:solidFill>
          <a:ln>
            <a:noFill/>
          </a:ln>
        </p:spPr>
        <p:txBody>
          <a:bodyPr anchorCtr="0" anchor="ctr" bIns="109700" lIns="109700" spcFirstLastPara="1" rIns="109700" wrap="square" tIns="109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2" name="Google Shape;352;p27"/>
          <p:cNvSpPr/>
          <p:nvPr/>
        </p:nvSpPr>
        <p:spPr>
          <a:xfrm>
            <a:off x="986552" y="4424958"/>
            <a:ext cx="3364200" cy="69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Meo, M. S., &amp; Staniewski, M. W. (2022)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27"/>
          <p:cNvSpPr/>
          <p:nvPr/>
        </p:nvSpPr>
        <p:spPr>
          <a:xfrm>
            <a:off x="4793338" y="4424958"/>
            <a:ext cx="3364200" cy="174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Green bonds and sustainable finance: The evolution of portfolio management in conventional markets.</a:t>
            </a: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Palgrave Macmillan.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27"/>
          <p:cNvSpPr/>
          <p:nvPr/>
        </p:nvSpPr>
        <p:spPr>
          <a:xfrm>
            <a:off x="769025" y="6303169"/>
            <a:ext cx="7606200" cy="1320000"/>
          </a:xfrm>
          <a:prstGeom prst="rect">
            <a:avLst/>
          </a:prstGeom>
          <a:solidFill>
            <a:srgbClr val="000000">
              <a:alpha val="3920"/>
            </a:srgbClr>
          </a:solidFill>
          <a:ln>
            <a:noFill/>
          </a:ln>
        </p:spPr>
        <p:txBody>
          <a:bodyPr anchorCtr="0" anchor="ctr" bIns="109700" lIns="109700" spcFirstLastPara="1" rIns="109700" wrap="square" tIns="109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27"/>
          <p:cNvSpPr/>
          <p:nvPr/>
        </p:nvSpPr>
        <p:spPr>
          <a:xfrm>
            <a:off x="986552" y="6441281"/>
            <a:ext cx="3364200" cy="3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Grigg, N. S. (2021)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27"/>
          <p:cNvSpPr/>
          <p:nvPr/>
        </p:nvSpPr>
        <p:spPr>
          <a:xfrm>
            <a:off x="4793338" y="6441282"/>
            <a:ext cx="3364200" cy="1044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5878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Infrastructure finance: The business of infrastructure for a sustainable future.</a:t>
            </a:r>
            <a:r>
              <a:rPr b="0" i="0" lang="en-US" sz="1700" u="none" cap="none" strike="noStrike">
                <a:solidFill>
                  <a:srgbClr val="272525"/>
                </a:solidFill>
                <a:latin typeface="Inter"/>
                <a:ea typeface="Inter"/>
                <a:cs typeface="Inter"/>
                <a:sym typeface="Inter"/>
              </a:rPr>
              <a:t> Wiley.</a:t>
            </a:r>
            <a:endParaRPr b="0" i="0" sz="17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