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y="6858000" cx="12192000"/>
  <p:notesSz cx="6858000" cy="9144000"/>
  <p:embeddedFontLst>
    <p:embeddedFont>
      <p:font typeface="Inter"/>
      <p:regular r:id="rId23"/>
      <p:bold r:id="rId24"/>
      <p:italic r:id="rId25"/>
      <p:boldItalic r:id="rId26"/>
    </p:embeddedFont>
    <p:embeddedFont>
      <p:font typeface="Petrona"/>
      <p:bold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9" roundtripDataSignature="AMtx7mj6E7hmA9VTqniYJCRPWW636gbOB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Inter-bold.fntdata"/><Relationship Id="rId23" Type="http://schemas.openxmlformats.org/officeDocument/2006/relationships/font" Target="fonts/Inter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Inter-boldItalic.fntdata"/><Relationship Id="rId25" Type="http://schemas.openxmlformats.org/officeDocument/2006/relationships/font" Target="fonts/Inter-italic.fntdata"/><Relationship Id="rId28" Type="http://schemas.openxmlformats.org/officeDocument/2006/relationships/font" Target="fonts/Petrona-boldItalic.fntdata"/><Relationship Id="rId27" Type="http://schemas.openxmlformats.org/officeDocument/2006/relationships/font" Target="fonts/Petrona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customschemas.google.com/relationships/presentationmetadata" Target="meta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42ec9cca3d_1_0:notes"/>
          <p:cNvSpPr/>
          <p:nvPr>
            <p:ph idx="2" type="sldImg"/>
          </p:nvPr>
        </p:nvSpPr>
        <p:spPr>
          <a:xfrm>
            <a:off x="0" y="0"/>
            <a:ext cx="1875000" cy="1875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6" name="Google Shape;66;g342ec9cca3d_1_0:notes"/>
          <p:cNvSpPr txBox="1"/>
          <p:nvPr>
            <p:ph idx="1" type="body"/>
          </p:nvPr>
        </p:nvSpPr>
        <p:spPr>
          <a:xfrm>
            <a:off x="0" y="0"/>
            <a:ext cx="2499900" cy="18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900" lIns="69850" spcFirstLastPara="1" rIns="69850" wrap="square" tIns="349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g342ec9cca3d_1_0:notes"/>
          <p:cNvSpPr txBox="1"/>
          <p:nvPr>
            <p:ph idx="12" type="sldNum"/>
          </p:nvPr>
        </p:nvSpPr>
        <p:spPr>
          <a:xfrm>
            <a:off x="0" y="0"/>
            <a:ext cx="2499900" cy="18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900" lIns="69850" spcFirstLastPara="1" rIns="69850" wrap="square" tIns="349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" name="Google Shape;85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" name="Google Shape;13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" name="Google Shape;138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" name="Google Shape;154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" name="Google Shape;174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4" name="Google Shape;194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" name="Google Shape;203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" name="Google Shape;215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" name="Google Shape;23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" name="Google Shape;249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3" name="Google Shape;293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2" name="Google Shape;312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2" name="Google Shape;332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1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2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 master">
  <p:cSld name="Slide 1 master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" name="Google Shape;11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3" name="Google Shape;13;p1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2 master">
  <p:cSld name="Slide 2 mast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5" name="Google Shape;15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7" name="Google Shape;17;p20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3 master">
  <p:cSld name="Slide 3 master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" name="Google Shape;19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1" name="Google Shape;21;p2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4 master">
  <p:cSld name="Slide 4 master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3" name="Google Shape;23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5" name="Google Shape;25;p22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5 master">
  <p:cSld name="Slide 5 master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7" name="Google Shape;27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9" name="Google Shape;29;p2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6 master">
  <p:cSld name="Slide 6 mast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1" name="Google Shape;31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33" name="Google Shape;33;p2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7 master">
  <p:cSld name="Slide 7 mast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5" name="Google Shape;35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37" name="Google Shape;37;p25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8 master">
  <p:cSld name="Slide 8 master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9" name="Google Shape;39;p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2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41" name="Google Shape;41;p26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99346" y="6457950"/>
            <a:ext cx="1435504" cy="34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oogle Shape;44;p28"/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45" name="Google Shape;45;p28"/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28"/>
            <p:cNvSpPr/>
            <p:nvPr/>
          </p:nvSpPr>
          <p:spPr>
            <a:xfrm>
              <a:off x="8928528" y="0"/>
              <a:ext cx="1130724" cy="565573"/>
            </a:xfrm>
            <a:custGeom>
              <a:rect b="b" l="l" r="r" t="t"/>
              <a:pathLst>
                <a:path extrusionOk="0" h="565573" w="1130724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28"/>
            <p:cNvSpPr/>
            <p:nvPr/>
          </p:nvSpPr>
          <p:spPr>
            <a:xfrm>
              <a:off x="10291391" y="6292417"/>
              <a:ext cx="1130724" cy="565583"/>
            </a:xfrm>
            <a:custGeom>
              <a:rect b="b" l="l" r="r" t="t"/>
              <a:pathLst>
                <a:path extrusionOk="0" h="565583" w="1130724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28"/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28"/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28"/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51;p28"/>
            <p:cNvSpPr/>
            <p:nvPr/>
          </p:nvSpPr>
          <p:spPr>
            <a:xfrm>
              <a:off x="10291392" y="0"/>
              <a:ext cx="1130724" cy="565573"/>
            </a:xfrm>
            <a:custGeom>
              <a:rect b="b" l="l" r="r" t="t"/>
              <a:pathLst>
                <a:path extrusionOk="0" h="565573" w="1130724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52;p28"/>
            <p:cNvSpPr/>
            <p:nvPr/>
          </p:nvSpPr>
          <p:spPr>
            <a:xfrm>
              <a:off x="11654256" y="6295201"/>
              <a:ext cx="537744" cy="562799"/>
            </a:xfrm>
            <a:custGeom>
              <a:rect b="b" l="l" r="r" t="t"/>
              <a:pathLst>
                <a:path extrusionOk="0" h="562799" w="537744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28"/>
            <p:cNvSpPr/>
            <p:nvPr/>
          </p:nvSpPr>
          <p:spPr>
            <a:xfrm>
              <a:off x="11654256" y="4923687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28"/>
            <p:cNvSpPr/>
            <p:nvPr/>
          </p:nvSpPr>
          <p:spPr>
            <a:xfrm>
              <a:off x="11654256" y="3552173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28"/>
            <p:cNvSpPr/>
            <p:nvPr/>
          </p:nvSpPr>
          <p:spPr>
            <a:xfrm>
              <a:off x="11654256" y="2180659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28"/>
            <p:cNvSpPr/>
            <p:nvPr/>
          </p:nvSpPr>
          <p:spPr>
            <a:xfrm>
              <a:off x="11654256" y="809146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28"/>
            <p:cNvSpPr/>
            <p:nvPr/>
          </p:nvSpPr>
          <p:spPr>
            <a:xfrm>
              <a:off x="11654256" y="0"/>
              <a:ext cx="537744" cy="562788"/>
            </a:xfrm>
            <a:custGeom>
              <a:rect b="b" l="l" r="r" t="t"/>
              <a:pathLst>
                <a:path extrusionOk="0" h="562788" w="537744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" name="Google Shape;58;p28"/>
          <p:cNvSpPr txBox="1"/>
          <p:nvPr>
            <p:ph type="title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67"/>
              <a:buFont typeface="Calibri"/>
              <a:buNone/>
              <a:defRPr b="0" i="0" sz="366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9" name="Google Shape;59;p28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7954" lvl="0" marL="457200" marR="0" rtl="0" algn="l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b="0" i="0" sz="2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76745" lvl="1" marL="914400" marR="0" rtl="0" algn="l">
              <a:spcBef>
                <a:spcPts val="467"/>
              </a:spcBef>
              <a:spcAft>
                <a:spcPts val="0"/>
              </a:spcAft>
              <a:buClr>
                <a:schemeClr val="dk1"/>
              </a:buClr>
              <a:buSzPts val="2333"/>
              <a:buFont typeface="Arial"/>
              <a:buChar char="–"/>
              <a:defRPr b="0" i="0" sz="2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4454" lvl="3" marL="1828800" marR="0" rtl="0" algn="l"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Char char="–"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34454" lvl="4" marL="2286000" marR="0" rtl="0" algn="l"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Char char="»"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34454" lvl="5" marL="2743200" marR="0" rtl="0" algn="l"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Char char="•"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4454" lvl="6" marL="3200400" marR="0" rtl="0" algn="l"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Char char="•"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4454" lvl="7" marL="3657600" marR="0" rtl="0" algn="l"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Char char="•"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4454" lvl="8" marL="4114800" marR="0" rtl="0" algn="l"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Char char="•"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28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28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28"/>
          <p:cNvSpPr txBox="1"/>
          <p:nvPr>
            <p:ph idx="12" type="sldNum"/>
          </p:nvPr>
        </p:nvSpPr>
        <p:spPr>
          <a:xfrm>
            <a:off x="7087170" y="6141086"/>
            <a:ext cx="813816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63" name="Google Shape;63;p28"/>
          <p:cNvCxnSpPr/>
          <p:nvPr/>
        </p:nvCxnSpPr>
        <p:spPr>
          <a:xfrm>
            <a:off x="565151" y="6087110"/>
            <a:ext cx="7335835" cy="0"/>
          </a:xfrm>
          <a:prstGeom prst="straightConnector1">
            <a:avLst/>
          </a:prstGeom>
          <a:noFill/>
          <a:ln cap="flat" cmpd="sng" w="12700">
            <a:solidFill>
              <a:srgbClr val="A5A5A5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Relationship Id="rId4" Type="http://schemas.openxmlformats.org/officeDocument/2006/relationships/image" Target="../media/image8.png"/><Relationship Id="rId5" Type="http://schemas.openxmlformats.org/officeDocument/2006/relationships/image" Target="../media/image21.png"/><Relationship Id="rId6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png"/><Relationship Id="rId4" Type="http://schemas.openxmlformats.org/officeDocument/2006/relationships/image" Target="../media/image10.png"/><Relationship Id="rId5" Type="http://schemas.openxmlformats.org/officeDocument/2006/relationships/image" Target="../media/image1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23.png"/><Relationship Id="rId6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69" name="Google Shape;69;g342ec9cca3d_1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g342ec9cca3d_1_0"/>
          <p:cNvSpPr/>
          <p:nvPr/>
        </p:nvSpPr>
        <p:spPr>
          <a:xfrm>
            <a:off x="793790" y="1765935"/>
            <a:ext cx="7556400" cy="14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Arial"/>
              <a:buNone/>
            </a:pPr>
            <a:r>
              <a:rPr b="0" i="0" lang="en-US" sz="465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Sustainable Finance - </a:t>
            </a:r>
            <a:endParaRPr b="0" i="0" sz="46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Arial"/>
              <a:buNone/>
            </a:pPr>
            <a:r>
              <a:rPr lang="en-US" sz="4650"/>
              <a:t>Lecture 1 (PART 2)</a:t>
            </a:r>
            <a:endParaRPr b="0" i="0" sz="46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g342ec9cca3d_1_0"/>
          <p:cNvSpPr/>
          <p:nvPr/>
        </p:nvSpPr>
        <p:spPr>
          <a:xfrm>
            <a:off x="793790" y="3515044"/>
            <a:ext cx="7556400" cy="36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Lesson Title: Introduction to</a:t>
            </a: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the concept</a:t>
            </a: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of Sustainable Finance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g342ec9cca3d_1_0"/>
          <p:cNvSpPr/>
          <p:nvPr/>
        </p:nvSpPr>
        <p:spPr>
          <a:xfrm>
            <a:off x="793790" y="3933348"/>
            <a:ext cx="7556400" cy="36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Instructor: Dr. Mary Githinji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g342ec9cca3d_1_0"/>
          <p:cNvSpPr/>
          <p:nvPr/>
        </p:nvSpPr>
        <p:spPr>
          <a:xfrm>
            <a:off x="793790" y="6083737"/>
            <a:ext cx="363000" cy="363000"/>
          </a:xfrm>
          <a:prstGeom prst="roundRect">
            <a:avLst>
              <a:gd fmla="val 25194296" name="adj"/>
            </a:avLst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79" name="Google Shape;7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"/>
          <p:cNvSpPr/>
          <p:nvPr/>
        </p:nvSpPr>
        <p:spPr>
          <a:xfrm>
            <a:off x="5233492" y="1941711"/>
            <a:ext cx="6297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Sustainable Finance Strategies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"/>
          <p:cNvSpPr/>
          <p:nvPr/>
        </p:nvSpPr>
        <p:spPr>
          <a:xfrm>
            <a:off x="5233492" y="3465612"/>
            <a:ext cx="6297018" cy="15876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Exploring the intersection of finance and sustainability through investment strategies, instruments, risks, and technological innovations.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"/>
          <p:cNvSpPr/>
          <p:nvPr/>
        </p:nvSpPr>
        <p:spPr>
          <a:xfrm>
            <a:off x="5233492" y="4599583"/>
            <a:ext cx="302419" cy="302419"/>
          </a:xfrm>
          <a:prstGeom prst="roundRect">
            <a:avLst>
              <a:gd fmla="val 25194296" name="adj"/>
            </a:avLst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88" name="Google Shape;8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2"/>
          <p:cNvSpPr/>
          <p:nvPr/>
        </p:nvSpPr>
        <p:spPr>
          <a:xfrm>
            <a:off x="661492" y="1482824"/>
            <a:ext cx="6297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Sustainable Investment Strategies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2"/>
          <p:cNvSpPr/>
          <p:nvPr/>
        </p:nvSpPr>
        <p:spPr>
          <a:xfrm>
            <a:off x="661492" y="3219351"/>
            <a:ext cx="425252" cy="42525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"/>
          <p:cNvSpPr/>
          <p:nvPr/>
        </p:nvSpPr>
        <p:spPr>
          <a:xfrm>
            <a:off x="725289" y="3245942"/>
            <a:ext cx="297657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3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b="0" i="0" sz="233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2"/>
          <p:cNvSpPr/>
          <p:nvPr/>
        </p:nvSpPr>
        <p:spPr>
          <a:xfrm>
            <a:off x="1275756" y="3219351"/>
            <a:ext cx="2439789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Negative Screening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1275756" y="3642817"/>
            <a:ext cx="243978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Avoiding harmful industries (e.g., fossil fuels).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/>
          <p:nvPr/>
        </p:nvSpPr>
        <p:spPr>
          <a:xfrm>
            <a:off x="3904556" y="3219351"/>
            <a:ext cx="425252" cy="42525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"/>
          <p:cNvSpPr/>
          <p:nvPr/>
        </p:nvSpPr>
        <p:spPr>
          <a:xfrm>
            <a:off x="3968353" y="3245942"/>
            <a:ext cx="297657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3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b="0" i="0" sz="233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/>
          <p:nvPr/>
        </p:nvSpPr>
        <p:spPr>
          <a:xfrm>
            <a:off x="4518820" y="3219351"/>
            <a:ext cx="2439789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Best-in-Class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/>
          <p:cNvSpPr/>
          <p:nvPr/>
        </p:nvSpPr>
        <p:spPr>
          <a:xfrm>
            <a:off x="4518820" y="3642817"/>
            <a:ext cx="243978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Investing in leaders in ESG practices.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661492" y="4649292"/>
            <a:ext cx="425252" cy="42525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"/>
          <p:cNvSpPr/>
          <p:nvPr/>
        </p:nvSpPr>
        <p:spPr>
          <a:xfrm>
            <a:off x="725289" y="4675882"/>
            <a:ext cx="297657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3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b="0" i="0" sz="233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1275755" y="4649292"/>
            <a:ext cx="2480866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Impact Investing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1275756" y="5072757"/>
            <a:ext cx="5682754" cy="302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Focusing on measurable positive impact.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/>
          <p:nvPr/>
        </p:nvSpPr>
        <p:spPr>
          <a:xfrm>
            <a:off x="661492" y="2396827"/>
            <a:ext cx="10293449" cy="6202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Green Bonds &amp; Sustainable Debt Instruments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/>
          <p:nvPr/>
        </p:nvSpPr>
        <p:spPr>
          <a:xfrm>
            <a:off x="661492" y="3489524"/>
            <a:ext cx="2480866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Green Bonds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3"/>
          <p:cNvSpPr/>
          <p:nvPr/>
        </p:nvSpPr>
        <p:spPr>
          <a:xfrm>
            <a:off x="661492" y="3988595"/>
            <a:ext cx="5203924" cy="302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Funds go to climate projects.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6332935" y="3489524"/>
            <a:ext cx="3251101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Sustainability-Linked Bonds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3"/>
          <p:cNvSpPr/>
          <p:nvPr/>
        </p:nvSpPr>
        <p:spPr>
          <a:xfrm>
            <a:off x="6332935" y="3988595"/>
            <a:ext cx="5203924" cy="302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Tied to company ESG targets.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7" name="Google Shape;11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4"/>
          <p:cNvSpPr/>
          <p:nvPr/>
        </p:nvSpPr>
        <p:spPr>
          <a:xfrm>
            <a:off x="661492" y="1519734"/>
            <a:ext cx="6297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Risks &amp; Challenges in Sustainable Finance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19" name="Google Shape;119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1492" y="3043634"/>
            <a:ext cx="472480" cy="47248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4"/>
          <p:cNvSpPr/>
          <p:nvPr/>
        </p:nvSpPr>
        <p:spPr>
          <a:xfrm>
            <a:off x="661492" y="3705126"/>
            <a:ext cx="1909961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Greenwashing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4"/>
          <p:cNvSpPr/>
          <p:nvPr/>
        </p:nvSpPr>
        <p:spPr>
          <a:xfrm>
            <a:off x="661492" y="4128592"/>
            <a:ext cx="1909961" cy="1209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Companies misleading investors (e.g., Volkswagen emissions scandal).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2" name="Google Shape;122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54920" y="3043634"/>
            <a:ext cx="472480" cy="47248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"/>
          <p:cNvSpPr/>
          <p:nvPr/>
        </p:nvSpPr>
        <p:spPr>
          <a:xfrm>
            <a:off x="2854920" y="3705126"/>
            <a:ext cx="1910060" cy="6201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Lack of Standardization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4"/>
          <p:cNvSpPr/>
          <p:nvPr/>
        </p:nvSpPr>
        <p:spPr>
          <a:xfrm>
            <a:off x="2854920" y="4438650"/>
            <a:ext cx="1910060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Different ESG rating methodologies.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5" name="Google Shape;125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048448" y="3043634"/>
            <a:ext cx="472480" cy="47248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4"/>
          <p:cNvSpPr/>
          <p:nvPr/>
        </p:nvSpPr>
        <p:spPr>
          <a:xfrm>
            <a:off x="5048449" y="3705126"/>
            <a:ext cx="1909961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ESG Data Issues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5048449" y="4128592"/>
            <a:ext cx="1909961" cy="9072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Inconsistent and non-transparent reporting.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33" name="Google Shape;13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5"/>
          <p:cNvSpPr/>
          <p:nvPr/>
        </p:nvSpPr>
        <p:spPr>
          <a:xfrm>
            <a:off x="5233492" y="2364582"/>
            <a:ext cx="6297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Does Technology Help in Sustainable Finance?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5233492" y="3888482"/>
            <a:ext cx="6297018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Technology plays a crucial role in advancing sustainable finance practices through various innovative applications.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41" name="Google Shape;14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6"/>
          <p:cNvSpPr/>
          <p:nvPr/>
        </p:nvSpPr>
        <p:spPr>
          <a:xfrm>
            <a:off x="5233492" y="1304727"/>
            <a:ext cx="6297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Role of Technology in Sustainable Finance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"/>
          <p:cNvSpPr/>
          <p:nvPr/>
        </p:nvSpPr>
        <p:spPr>
          <a:xfrm>
            <a:off x="5233492" y="2828627"/>
            <a:ext cx="3054053" cy="1419027"/>
          </a:xfrm>
          <a:prstGeom prst="roundRect">
            <a:avLst>
              <a:gd fmla="val 5595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6"/>
          <p:cNvSpPr/>
          <p:nvPr/>
        </p:nvSpPr>
        <p:spPr>
          <a:xfrm>
            <a:off x="5428854" y="3023989"/>
            <a:ext cx="2480866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AI &amp; Big Data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6"/>
          <p:cNvSpPr/>
          <p:nvPr/>
        </p:nvSpPr>
        <p:spPr>
          <a:xfrm>
            <a:off x="5428854" y="3447455"/>
            <a:ext cx="266332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ESG data collection &amp; fraud detection.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6"/>
          <p:cNvSpPr/>
          <p:nvPr/>
        </p:nvSpPr>
        <p:spPr>
          <a:xfrm>
            <a:off x="8476556" y="2828627"/>
            <a:ext cx="3054053" cy="1419027"/>
          </a:xfrm>
          <a:prstGeom prst="roundRect">
            <a:avLst>
              <a:gd fmla="val 5595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6"/>
          <p:cNvSpPr/>
          <p:nvPr/>
        </p:nvSpPr>
        <p:spPr>
          <a:xfrm>
            <a:off x="8671918" y="3023989"/>
            <a:ext cx="2480866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Blockchain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6"/>
          <p:cNvSpPr/>
          <p:nvPr/>
        </p:nvSpPr>
        <p:spPr>
          <a:xfrm>
            <a:off x="8671918" y="3447455"/>
            <a:ext cx="266332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Transparent ESG reporting &amp; tracking.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6"/>
          <p:cNvSpPr/>
          <p:nvPr/>
        </p:nvSpPr>
        <p:spPr>
          <a:xfrm>
            <a:off x="5233492" y="4436666"/>
            <a:ext cx="6297018" cy="1116608"/>
          </a:xfrm>
          <a:prstGeom prst="roundRect">
            <a:avLst>
              <a:gd fmla="val 711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6"/>
          <p:cNvSpPr/>
          <p:nvPr/>
        </p:nvSpPr>
        <p:spPr>
          <a:xfrm>
            <a:off x="5428853" y="4632028"/>
            <a:ext cx="2905720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Agribusiness Innovations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6"/>
          <p:cNvSpPr/>
          <p:nvPr/>
        </p:nvSpPr>
        <p:spPr>
          <a:xfrm>
            <a:off x="5428854" y="5055494"/>
            <a:ext cx="5906294" cy="302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Non-fossil fuel tech, precision farming.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57" name="Google Shape;15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2128243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7"/>
          <p:cNvSpPr/>
          <p:nvPr/>
        </p:nvSpPr>
        <p:spPr>
          <a:xfrm>
            <a:off x="595908" y="2596456"/>
            <a:ext cx="7255569" cy="55870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50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Sustainability Reflection Questions</a:t>
            </a:r>
            <a:endParaRPr b="0" i="0" sz="3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7"/>
          <p:cNvSpPr/>
          <p:nvPr/>
        </p:nvSpPr>
        <p:spPr>
          <a:xfrm>
            <a:off x="6086475" y="3410546"/>
            <a:ext cx="19050" cy="2979539"/>
          </a:xfrm>
          <a:prstGeom prst="roundRect">
            <a:avLst>
              <a:gd fmla="val 375382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7"/>
          <p:cNvSpPr/>
          <p:nvPr/>
        </p:nvSpPr>
        <p:spPr>
          <a:xfrm>
            <a:off x="5412730" y="3784005"/>
            <a:ext cx="510778" cy="19050"/>
          </a:xfrm>
          <a:prstGeom prst="roundRect">
            <a:avLst>
              <a:gd fmla="val 375382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7"/>
          <p:cNvSpPr/>
          <p:nvPr/>
        </p:nvSpPr>
        <p:spPr>
          <a:xfrm>
            <a:off x="5904459" y="3602038"/>
            <a:ext cx="383083" cy="383083"/>
          </a:xfrm>
          <a:prstGeom prst="roundRect">
            <a:avLst>
              <a:gd fmla="val 18667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7"/>
          <p:cNvSpPr/>
          <p:nvPr/>
        </p:nvSpPr>
        <p:spPr>
          <a:xfrm>
            <a:off x="5961906" y="3625950"/>
            <a:ext cx="268089" cy="3351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8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b="0" i="0" sz="208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7"/>
          <p:cNvSpPr/>
          <p:nvPr/>
        </p:nvSpPr>
        <p:spPr>
          <a:xfrm>
            <a:off x="595908" y="3580805"/>
            <a:ext cx="4648795" cy="5586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38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75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What are the Risks if Sustainability is not checked?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7"/>
          <p:cNvSpPr/>
          <p:nvPr/>
        </p:nvSpPr>
        <p:spPr>
          <a:xfrm>
            <a:off x="6268492" y="4635302"/>
            <a:ext cx="510778" cy="19050"/>
          </a:xfrm>
          <a:prstGeom prst="roundRect">
            <a:avLst>
              <a:gd fmla="val 375382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7"/>
          <p:cNvSpPr/>
          <p:nvPr/>
        </p:nvSpPr>
        <p:spPr>
          <a:xfrm>
            <a:off x="5904459" y="4453334"/>
            <a:ext cx="383083" cy="383083"/>
          </a:xfrm>
          <a:prstGeom prst="roundRect">
            <a:avLst>
              <a:gd fmla="val 18667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7"/>
          <p:cNvSpPr/>
          <p:nvPr/>
        </p:nvSpPr>
        <p:spPr>
          <a:xfrm>
            <a:off x="5961906" y="4477246"/>
            <a:ext cx="268089" cy="3351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8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b="0" i="0" sz="208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7"/>
          <p:cNvSpPr/>
          <p:nvPr/>
        </p:nvSpPr>
        <p:spPr>
          <a:xfrm>
            <a:off x="6947297" y="4432102"/>
            <a:ext cx="4648795" cy="5586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75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Have you ever been affected by climate change?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7"/>
          <p:cNvSpPr/>
          <p:nvPr/>
        </p:nvSpPr>
        <p:spPr>
          <a:xfrm>
            <a:off x="5412730" y="5401469"/>
            <a:ext cx="510778" cy="19050"/>
          </a:xfrm>
          <a:prstGeom prst="roundRect">
            <a:avLst>
              <a:gd fmla="val 375382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7"/>
          <p:cNvSpPr/>
          <p:nvPr/>
        </p:nvSpPr>
        <p:spPr>
          <a:xfrm>
            <a:off x="5904459" y="5219502"/>
            <a:ext cx="383083" cy="383083"/>
          </a:xfrm>
          <a:prstGeom prst="roundRect">
            <a:avLst>
              <a:gd fmla="val 18667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7"/>
          <p:cNvSpPr/>
          <p:nvPr/>
        </p:nvSpPr>
        <p:spPr>
          <a:xfrm>
            <a:off x="5961906" y="5243414"/>
            <a:ext cx="268089" cy="3351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8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b="0" i="0" sz="208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7"/>
          <p:cNvSpPr/>
          <p:nvPr/>
        </p:nvSpPr>
        <p:spPr>
          <a:xfrm>
            <a:off x="1297087" y="5198270"/>
            <a:ext cx="3947617" cy="27930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38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75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What industries are affected the most?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8"/>
          <p:cNvSpPr/>
          <p:nvPr/>
        </p:nvSpPr>
        <p:spPr>
          <a:xfrm>
            <a:off x="660301" y="518815"/>
            <a:ext cx="7045226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7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Sustainability Risks in Finance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8"/>
          <p:cNvSpPr/>
          <p:nvPr/>
        </p:nvSpPr>
        <p:spPr>
          <a:xfrm>
            <a:off x="1343422" y="3051869"/>
            <a:ext cx="2476302" cy="3095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Physical Risks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8"/>
          <p:cNvSpPr/>
          <p:nvPr/>
        </p:nvSpPr>
        <p:spPr>
          <a:xfrm>
            <a:off x="660301" y="3474542"/>
            <a:ext cx="3159423" cy="3019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Climate disasters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0" name="Google Shape;18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97053" y="1515269"/>
            <a:ext cx="3797895" cy="379789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8"/>
          <p:cNvSpPr/>
          <p:nvPr/>
        </p:nvSpPr>
        <p:spPr>
          <a:xfrm>
            <a:off x="4645373" y="3009156"/>
            <a:ext cx="282278" cy="3528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4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208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b="0" i="0" sz="220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8"/>
          <p:cNvSpPr/>
          <p:nvPr/>
        </p:nvSpPr>
        <p:spPr>
          <a:xfrm>
            <a:off x="8277919" y="2031703"/>
            <a:ext cx="2476302" cy="3095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Transition Risks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8"/>
          <p:cNvSpPr/>
          <p:nvPr/>
        </p:nvSpPr>
        <p:spPr>
          <a:xfrm>
            <a:off x="8277919" y="2454374"/>
            <a:ext cx="3253780" cy="3019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Policy shifts toward sustainability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4" name="Google Shape;184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7053" y="1515269"/>
            <a:ext cx="3797895" cy="3797895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8"/>
          <p:cNvSpPr/>
          <p:nvPr/>
        </p:nvSpPr>
        <p:spPr>
          <a:xfrm>
            <a:off x="6807449" y="2217986"/>
            <a:ext cx="282278" cy="3528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4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208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b="0" i="0" sz="220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8"/>
          <p:cNvSpPr/>
          <p:nvPr/>
        </p:nvSpPr>
        <p:spPr>
          <a:xfrm>
            <a:off x="8277919" y="4072136"/>
            <a:ext cx="2476302" cy="3095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Carbon Tax Impact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8"/>
          <p:cNvSpPr/>
          <p:nvPr/>
        </p:nvSpPr>
        <p:spPr>
          <a:xfrm>
            <a:off x="8277919" y="4494808"/>
            <a:ext cx="3253780" cy="3019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Effects on fossil fuel companies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8" name="Google Shape;188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97053" y="1515269"/>
            <a:ext cx="3797895" cy="379789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8"/>
          <p:cNvSpPr/>
          <p:nvPr/>
        </p:nvSpPr>
        <p:spPr>
          <a:xfrm>
            <a:off x="6411664" y="4486027"/>
            <a:ext cx="282278" cy="3528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4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208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b="0" i="0" sz="220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8"/>
          <p:cNvSpPr/>
          <p:nvPr/>
        </p:nvSpPr>
        <p:spPr>
          <a:xfrm>
            <a:off x="660301" y="5525394"/>
            <a:ext cx="10871398" cy="3019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8"/>
          <p:cNvSpPr/>
          <p:nvPr/>
        </p:nvSpPr>
        <p:spPr>
          <a:xfrm>
            <a:off x="660301" y="6039544"/>
            <a:ext cx="10871398" cy="3019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7" name="Google Shape;19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9"/>
          <p:cNvSpPr/>
          <p:nvPr/>
        </p:nvSpPr>
        <p:spPr>
          <a:xfrm>
            <a:off x="661492" y="1329234"/>
            <a:ext cx="6297018" cy="18606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Sustainable Finance: Trends, Challenges, and Opportunities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9"/>
          <p:cNvSpPr/>
          <p:nvPr/>
        </p:nvSpPr>
        <p:spPr>
          <a:xfrm>
            <a:off x="661492" y="3473351"/>
            <a:ext cx="6297018" cy="24488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38115" lvl="0" marL="238115" marR="0" rtl="0" algn="l">
              <a:lnSpc>
                <a:spcPct val="1424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67"/>
              <a:buFont typeface="Arial"/>
              <a:buChar char="•"/>
            </a:pPr>
            <a:r>
              <a:rPr b="0" i="0" lang="en-US" sz="166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Governments and corporations are promoting sustainable finance</a:t>
            </a:r>
            <a:endParaRPr/>
          </a:p>
          <a:p>
            <a:pPr indent="-238115" lvl="0" marL="238115" marR="0" rtl="0" algn="l">
              <a:lnSpc>
                <a:spcPct val="1424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67"/>
              <a:buFont typeface="Arial"/>
              <a:buChar char="•"/>
            </a:pPr>
            <a:r>
              <a:rPr b="0" i="0" lang="en-US" sz="166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Future trends in this field, </a:t>
            </a:r>
            <a:endParaRPr/>
          </a:p>
          <a:p>
            <a:pPr indent="-238115" lvl="0" marL="238115" marR="0" rtl="0" algn="l">
              <a:lnSpc>
                <a:spcPct val="1424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67"/>
              <a:buFont typeface="Arial"/>
              <a:buChar char="•"/>
            </a:pPr>
            <a:r>
              <a:rPr b="0" i="0" lang="en-US" sz="166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Challenges and opportunities,</a:t>
            </a:r>
            <a:endParaRPr/>
          </a:p>
          <a:p>
            <a:pPr indent="-238115" lvl="0" marL="238115" marR="0" rtl="0" algn="l">
              <a:lnSpc>
                <a:spcPct val="1424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67"/>
              <a:buFont typeface="Arial"/>
              <a:buChar char="•"/>
            </a:pPr>
            <a:r>
              <a:rPr b="0" i="0" lang="en-US" sz="166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Real-world examples</a:t>
            </a:r>
            <a:endParaRPr/>
          </a:p>
          <a:p>
            <a:pPr indent="-238115" lvl="0" marL="238115" marR="0" rtl="0" algn="l">
              <a:lnSpc>
                <a:spcPct val="1424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67"/>
              <a:buFont typeface="Arial"/>
              <a:buChar char="•"/>
            </a:pPr>
            <a:r>
              <a:rPr b="0" i="0" lang="en-US" sz="166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Key takeaways for understanding the evolving landscape of sustainable finance.</a:t>
            </a:r>
            <a:endParaRPr b="0" i="0" sz="166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9"/>
          <p:cNvSpPr/>
          <p:nvPr/>
        </p:nvSpPr>
        <p:spPr>
          <a:xfrm>
            <a:off x="661492" y="5212160"/>
            <a:ext cx="302419" cy="302419"/>
          </a:xfrm>
          <a:prstGeom prst="roundRect">
            <a:avLst>
              <a:gd fmla="val 25194296" name="adj"/>
            </a:avLst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0"/>
          <p:cNvSpPr/>
          <p:nvPr/>
        </p:nvSpPr>
        <p:spPr>
          <a:xfrm>
            <a:off x="661492" y="1699319"/>
            <a:ext cx="10869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How Governments Promote Sustainable Finance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0"/>
          <p:cNvSpPr/>
          <p:nvPr/>
        </p:nvSpPr>
        <p:spPr>
          <a:xfrm>
            <a:off x="661492" y="3412232"/>
            <a:ext cx="2480866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Policy Incentives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/>
          <p:nvPr/>
        </p:nvSpPr>
        <p:spPr>
          <a:xfrm>
            <a:off x="661492" y="3911303"/>
            <a:ext cx="5203924" cy="302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Tax incentives for renewable energy.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0"/>
          <p:cNvSpPr/>
          <p:nvPr/>
        </p:nvSpPr>
        <p:spPr>
          <a:xfrm>
            <a:off x="661492" y="4383782"/>
            <a:ext cx="5203924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Example: The U.S. Inflation Reduction Act funding green projects.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0"/>
          <p:cNvSpPr/>
          <p:nvPr/>
        </p:nvSpPr>
        <p:spPr>
          <a:xfrm>
            <a:off x="6332934" y="3412232"/>
            <a:ext cx="2486918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Corporate Integration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0"/>
          <p:cNvSpPr/>
          <p:nvPr/>
        </p:nvSpPr>
        <p:spPr>
          <a:xfrm>
            <a:off x="6332935" y="3911303"/>
            <a:ext cx="5203924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companies integrating ESG into their business models.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0"/>
          <p:cNvSpPr/>
          <p:nvPr/>
        </p:nvSpPr>
        <p:spPr>
          <a:xfrm>
            <a:off x="6332935" y="4686201"/>
            <a:ext cx="5203924" cy="302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Example: Tesla's investment in battery technology.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18" name="Google Shape;21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1"/>
          <p:cNvSpPr/>
          <p:nvPr/>
        </p:nvSpPr>
        <p:spPr>
          <a:xfrm>
            <a:off x="5233492" y="1327745"/>
            <a:ext cx="6297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Future of Sustainable Finance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11"/>
          <p:cNvSpPr/>
          <p:nvPr/>
        </p:nvSpPr>
        <p:spPr>
          <a:xfrm>
            <a:off x="5233492" y="3064272"/>
            <a:ext cx="425252" cy="42525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1"/>
          <p:cNvSpPr/>
          <p:nvPr/>
        </p:nvSpPr>
        <p:spPr>
          <a:xfrm>
            <a:off x="5297289" y="3090863"/>
            <a:ext cx="297657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3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b="0" i="0" sz="233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1"/>
          <p:cNvSpPr/>
          <p:nvPr/>
        </p:nvSpPr>
        <p:spPr>
          <a:xfrm>
            <a:off x="5847756" y="3064272"/>
            <a:ext cx="2439789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Stronger Regulations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1"/>
          <p:cNvSpPr/>
          <p:nvPr/>
        </p:nvSpPr>
        <p:spPr>
          <a:xfrm>
            <a:off x="5847756" y="3487738"/>
            <a:ext cx="243978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More ESG disclosure requirements.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1"/>
          <p:cNvSpPr/>
          <p:nvPr/>
        </p:nvSpPr>
        <p:spPr>
          <a:xfrm>
            <a:off x="8476556" y="3064272"/>
            <a:ext cx="425252" cy="42525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1"/>
          <p:cNvSpPr/>
          <p:nvPr/>
        </p:nvSpPr>
        <p:spPr>
          <a:xfrm>
            <a:off x="8540353" y="3090863"/>
            <a:ext cx="297657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3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b="0" i="0" sz="233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1"/>
          <p:cNvSpPr/>
          <p:nvPr/>
        </p:nvSpPr>
        <p:spPr>
          <a:xfrm>
            <a:off x="9090820" y="3064272"/>
            <a:ext cx="2439789" cy="6201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New Financial Products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1"/>
          <p:cNvSpPr/>
          <p:nvPr/>
        </p:nvSpPr>
        <p:spPr>
          <a:xfrm>
            <a:off x="9090820" y="3797796"/>
            <a:ext cx="243978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Expansion of sustainability-linked loans.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1"/>
          <p:cNvSpPr/>
          <p:nvPr/>
        </p:nvSpPr>
        <p:spPr>
          <a:xfrm>
            <a:off x="5233492" y="4804271"/>
            <a:ext cx="425252" cy="42525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1"/>
          <p:cNvSpPr/>
          <p:nvPr/>
        </p:nvSpPr>
        <p:spPr>
          <a:xfrm>
            <a:off x="5297289" y="4830862"/>
            <a:ext cx="297657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33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b="0" i="0" sz="233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1"/>
          <p:cNvSpPr/>
          <p:nvPr/>
        </p:nvSpPr>
        <p:spPr>
          <a:xfrm>
            <a:off x="5847755" y="4804271"/>
            <a:ext cx="2981325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Emerging Markets Growth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1"/>
          <p:cNvSpPr/>
          <p:nvPr/>
        </p:nvSpPr>
        <p:spPr>
          <a:xfrm>
            <a:off x="5847756" y="5227737"/>
            <a:ext cx="5682754" cy="302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Africa, Asia adopting green finance models.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37" name="Google Shape;23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2362696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2"/>
          <p:cNvSpPr/>
          <p:nvPr/>
        </p:nvSpPr>
        <p:spPr>
          <a:xfrm>
            <a:off x="661492" y="3089870"/>
            <a:ext cx="7800578" cy="6202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Challenges in Sustainable Finance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2"/>
          <p:cNvSpPr/>
          <p:nvPr/>
        </p:nvSpPr>
        <p:spPr>
          <a:xfrm>
            <a:off x="661492" y="3993555"/>
            <a:ext cx="5340053" cy="2137271"/>
          </a:xfrm>
          <a:prstGeom prst="roundRect">
            <a:avLst>
              <a:gd fmla="val 3715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2"/>
          <p:cNvSpPr/>
          <p:nvPr/>
        </p:nvSpPr>
        <p:spPr>
          <a:xfrm>
            <a:off x="856854" y="4188917"/>
            <a:ext cx="2480866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Greenwashing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2"/>
          <p:cNvSpPr/>
          <p:nvPr/>
        </p:nvSpPr>
        <p:spPr>
          <a:xfrm>
            <a:off x="856854" y="4612382"/>
            <a:ext cx="494932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greenwashing, lack of ESG data standardization, and regulatory inconsistencies.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2"/>
          <p:cNvSpPr/>
          <p:nvPr/>
        </p:nvSpPr>
        <p:spPr>
          <a:xfrm>
            <a:off x="856854" y="5330627"/>
            <a:ext cx="494932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Example: Volkswagen emissions scandal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2"/>
          <p:cNvSpPr/>
          <p:nvPr/>
        </p:nvSpPr>
        <p:spPr>
          <a:xfrm>
            <a:off x="6190556" y="3993555"/>
            <a:ext cx="5340053" cy="2137271"/>
          </a:xfrm>
          <a:prstGeom prst="roundRect">
            <a:avLst>
              <a:gd fmla="val 3715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2"/>
          <p:cNvSpPr/>
          <p:nvPr/>
        </p:nvSpPr>
        <p:spPr>
          <a:xfrm>
            <a:off x="6385918" y="4188917"/>
            <a:ext cx="2497336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Growth Opportunities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2"/>
          <p:cNvSpPr/>
          <p:nvPr/>
        </p:nvSpPr>
        <p:spPr>
          <a:xfrm>
            <a:off x="6385918" y="4612382"/>
            <a:ext cx="494932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Areas of growth, such as financial innovation and non-fossil fuel technology.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2"/>
          <p:cNvSpPr/>
          <p:nvPr/>
        </p:nvSpPr>
        <p:spPr>
          <a:xfrm>
            <a:off x="6385918" y="5330627"/>
            <a:ext cx="4949329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Example: AI and blockchain improving ESG data tracking.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52" name="Google Shape;25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13"/>
          <p:cNvSpPr/>
          <p:nvPr/>
        </p:nvSpPr>
        <p:spPr>
          <a:xfrm>
            <a:off x="661492" y="1050727"/>
            <a:ext cx="6297018" cy="18606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Real-World Examples of Sustainable Finance Initiatives</a:t>
            </a:r>
            <a:endParaRPr b="0" i="0" sz="38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54" name="Google Shape;254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1492" y="3194844"/>
            <a:ext cx="472480" cy="472480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13"/>
          <p:cNvSpPr/>
          <p:nvPr/>
        </p:nvSpPr>
        <p:spPr>
          <a:xfrm>
            <a:off x="661492" y="3856335"/>
            <a:ext cx="1909961" cy="3100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EU Green Deal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3"/>
          <p:cNvSpPr/>
          <p:nvPr/>
        </p:nvSpPr>
        <p:spPr>
          <a:xfrm>
            <a:off x="661492" y="4279801"/>
            <a:ext cx="1909961" cy="15120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The EU Green Deal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57" name="Google Shape;257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54920" y="3194844"/>
            <a:ext cx="472480" cy="472480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3"/>
          <p:cNvSpPr/>
          <p:nvPr/>
        </p:nvSpPr>
        <p:spPr>
          <a:xfrm>
            <a:off x="2854920" y="3856335"/>
            <a:ext cx="1910060" cy="9301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African Development Bank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3"/>
          <p:cNvSpPr/>
          <p:nvPr/>
        </p:nvSpPr>
        <p:spPr>
          <a:xfrm>
            <a:off x="2854920" y="4899918"/>
            <a:ext cx="1910060" cy="9072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Green bonds initiative with measurable impact.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60" name="Google Shape;260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048448" y="3194844"/>
            <a:ext cx="472480" cy="472480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13"/>
          <p:cNvSpPr/>
          <p:nvPr/>
        </p:nvSpPr>
        <p:spPr>
          <a:xfrm>
            <a:off x="5048449" y="3856335"/>
            <a:ext cx="1909961" cy="6201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Measurable Impact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3"/>
          <p:cNvSpPr/>
          <p:nvPr/>
        </p:nvSpPr>
        <p:spPr>
          <a:xfrm>
            <a:off x="5048449" y="4589859"/>
            <a:ext cx="1909961" cy="9072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Impact of these initiatives.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68" name="Google Shape;26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14"/>
          <p:cNvSpPr/>
          <p:nvPr/>
        </p:nvSpPr>
        <p:spPr>
          <a:xfrm>
            <a:off x="5150346" y="723900"/>
            <a:ext cx="6348313" cy="5422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75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Interactive Wrap-Up Discussion</a:t>
            </a:r>
            <a:endParaRPr b="0" i="0" sz="3375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14"/>
          <p:cNvSpPr/>
          <p:nvPr/>
        </p:nvSpPr>
        <p:spPr>
          <a:xfrm>
            <a:off x="5336183" y="1513979"/>
            <a:ext cx="19050" cy="4620022"/>
          </a:xfrm>
          <a:prstGeom prst="roundRect">
            <a:avLst>
              <a:gd fmla="val 36435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4"/>
          <p:cNvSpPr/>
          <p:nvPr/>
        </p:nvSpPr>
        <p:spPr>
          <a:xfrm>
            <a:off x="5503019" y="1876128"/>
            <a:ext cx="495697" cy="19050"/>
          </a:xfrm>
          <a:prstGeom prst="roundRect">
            <a:avLst>
              <a:gd fmla="val 36435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4"/>
          <p:cNvSpPr/>
          <p:nvPr/>
        </p:nvSpPr>
        <p:spPr>
          <a:xfrm>
            <a:off x="5150297" y="1699816"/>
            <a:ext cx="371773" cy="371773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14"/>
          <p:cNvSpPr/>
          <p:nvPr/>
        </p:nvSpPr>
        <p:spPr>
          <a:xfrm>
            <a:off x="5206008" y="1722984"/>
            <a:ext cx="260251" cy="3253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42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b="0" i="0" sz="204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4"/>
          <p:cNvSpPr/>
          <p:nvPr/>
        </p:nvSpPr>
        <p:spPr>
          <a:xfrm>
            <a:off x="6162477" y="1679179"/>
            <a:ext cx="2169021" cy="271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4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6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Key Question 1</a:t>
            </a:r>
            <a:endParaRPr b="0" i="0" sz="166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4"/>
          <p:cNvSpPr/>
          <p:nvPr/>
        </p:nvSpPr>
        <p:spPr>
          <a:xfrm>
            <a:off x="6162477" y="2049364"/>
            <a:ext cx="5451178" cy="2644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0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92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"What do you see as the biggest challenge for sustainable finance?"</a:t>
            </a:r>
            <a:endParaRPr b="0" i="0" sz="129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4"/>
          <p:cNvSpPr/>
          <p:nvPr/>
        </p:nvSpPr>
        <p:spPr>
          <a:xfrm>
            <a:off x="5503019" y="3006328"/>
            <a:ext cx="495697" cy="19050"/>
          </a:xfrm>
          <a:prstGeom prst="roundRect">
            <a:avLst>
              <a:gd fmla="val 36435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14"/>
          <p:cNvSpPr/>
          <p:nvPr/>
        </p:nvSpPr>
        <p:spPr>
          <a:xfrm>
            <a:off x="5150297" y="2830017"/>
            <a:ext cx="371773" cy="371773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14"/>
          <p:cNvSpPr/>
          <p:nvPr/>
        </p:nvSpPr>
        <p:spPr>
          <a:xfrm>
            <a:off x="5206008" y="2853184"/>
            <a:ext cx="260251" cy="3253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42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b="0" i="0" sz="204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14"/>
          <p:cNvSpPr/>
          <p:nvPr/>
        </p:nvSpPr>
        <p:spPr>
          <a:xfrm>
            <a:off x="6162477" y="2809380"/>
            <a:ext cx="2169021" cy="271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4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6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Key Question 2</a:t>
            </a:r>
            <a:endParaRPr b="0" i="0" sz="166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14"/>
          <p:cNvSpPr/>
          <p:nvPr/>
        </p:nvSpPr>
        <p:spPr>
          <a:xfrm>
            <a:off x="6162477" y="3179564"/>
            <a:ext cx="5451178" cy="2644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0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92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"How do you think finance will evolve to become more sustainable?"</a:t>
            </a:r>
            <a:endParaRPr b="0" i="0" sz="129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14"/>
          <p:cNvSpPr/>
          <p:nvPr/>
        </p:nvSpPr>
        <p:spPr>
          <a:xfrm>
            <a:off x="5503019" y="4136529"/>
            <a:ext cx="495697" cy="19050"/>
          </a:xfrm>
          <a:prstGeom prst="roundRect">
            <a:avLst>
              <a:gd fmla="val 36435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14"/>
          <p:cNvSpPr/>
          <p:nvPr/>
        </p:nvSpPr>
        <p:spPr>
          <a:xfrm>
            <a:off x="5150297" y="3960218"/>
            <a:ext cx="371773" cy="371773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14"/>
          <p:cNvSpPr/>
          <p:nvPr/>
        </p:nvSpPr>
        <p:spPr>
          <a:xfrm>
            <a:off x="5206008" y="3983385"/>
            <a:ext cx="260251" cy="3253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42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b="0" i="0" sz="204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14"/>
          <p:cNvSpPr/>
          <p:nvPr/>
        </p:nvSpPr>
        <p:spPr>
          <a:xfrm>
            <a:off x="6162477" y="3939580"/>
            <a:ext cx="2169021" cy="271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4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6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Future Trends</a:t>
            </a:r>
            <a:endParaRPr b="0" i="0" sz="166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14"/>
          <p:cNvSpPr/>
          <p:nvPr/>
        </p:nvSpPr>
        <p:spPr>
          <a:xfrm>
            <a:off x="6162477" y="4309765"/>
            <a:ext cx="5451178" cy="5288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0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92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Stricter regulations, financial innovations, and emerging markets.</a:t>
            </a:r>
            <a:endParaRPr b="0" i="0" sz="129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14"/>
          <p:cNvSpPr/>
          <p:nvPr/>
        </p:nvSpPr>
        <p:spPr>
          <a:xfrm>
            <a:off x="5503019" y="5531148"/>
            <a:ext cx="495697" cy="19050"/>
          </a:xfrm>
          <a:prstGeom prst="roundRect">
            <a:avLst>
              <a:gd fmla="val 36435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14"/>
          <p:cNvSpPr/>
          <p:nvPr/>
        </p:nvSpPr>
        <p:spPr>
          <a:xfrm>
            <a:off x="5150297" y="5354836"/>
            <a:ext cx="371773" cy="371773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14"/>
          <p:cNvSpPr/>
          <p:nvPr/>
        </p:nvSpPr>
        <p:spPr>
          <a:xfrm>
            <a:off x="5206008" y="5378004"/>
            <a:ext cx="260251" cy="3253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42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4</a:t>
            </a:r>
            <a:endParaRPr b="0" i="0" sz="204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4"/>
          <p:cNvSpPr/>
          <p:nvPr/>
        </p:nvSpPr>
        <p:spPr>
          <a:xfrm>
            <a:off x="6162477" y="5334199"/>
            <a:ext cx="2169021" cy="271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4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6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Example</a:t>
            </a:r>
            <a:endParaRPr b="0" i="0" sz="166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4"/>
          <p:cNvSpPr/>
          <p:nvPr/>
        </p:nvSpPr>
        <p:spPr>
          <a:xfrm>
            <a:off x="6162477" y="5704384"/>
            <a:ext cx="5451178" cy="2644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0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92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Expansion of sustainability-linked loans</a:t>
            </a:r>
            <a:endParaRPr b="0" i="0" sz="1292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96" name="Google Shape;29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2328268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15"/>
          <p:cNvSpPr/>
          <p:nvPr/>
        </p:nvSpPr>
        <p:spPr>
          <a:xfrm>
            <a:off x="651868" y="2840434"/>
            <a:ext cx="6046193" cy="6111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33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Summary &amp; Key Takeaways</a:t>
            </a:r>
            <a:endParaRPr b="0" i="0" sz="3833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5"/>
          <p:cNvSpPr/>
          <p:nvPr/>
        </p:nvSpPr>
        <p:spPr>
          <a:xfrm>
            <a:off x="651867" y="4569024"/>
            <a:ext cx="2512517" cy="186233"/>
          </a:xfrm>
          <a:prstGeom prst="roundRect">
            <a:avLst>
              <a:gd fmla="val 42007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15"/>
          <p:cNvSpPr/>
          <p:nvPr/>
        </p:nvSpPr>
        <p:spPr>
          <a:xfrm>
            <a:off x="651868" y="5034558"/>
            <a:ext cx="2444651" cy="305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ESG Integration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5"/>
          <p:cNvSpPr/>
          <p:nvPr/>
        </p:nvSpPr>
        <p:spPr>
          <a:xfrm>
            <a:off x="651867" y="5451872"/>
            <a:ext cx="2512517" cy="8938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Sustainable finance integrates ESG into financial decisions.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5"/>
          <p:cNvSpPr/>
          <p:nvPr/>
        </p:nvSpPr>
        <p:spPr>
          <a:xfrm>
            <a:off x="3443685" y="4289624"/>
            <a:ext cx="2512616" cy="186233"/>
          </a:xfrm>
          <a:prstGeom prst="roundRect">
            <a:avLst>
              <a:gd fmla="val 42007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15"/>
          <p:cNvSpPr/>
          <p:nvPr/>
        </p:nvSpPr>
        <p:spPr>
          <a:xfrm>
            <a:off x="3443685" y="4755158"/>
            <a:ext cx="2444651" cy="305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Global Growth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5"/>
          <p:cNvSpPr/>
          <p:nvPr/>
        </p:nvSpPr>
        <p:spPr>
          <a:xfrm>
            <a:off x="3443685" y="5172472"/>
            <a:ext cx="2512616" cy="8938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Growing global trends in ESG investments &amp; green finance.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15"/>
          <p:cNvSpPr/>
          <p:nvPr/>
        </p:nvSpPr>
        <p:spPr>
          <a:xfrm>
            <a:off x="6235601" y="4010224"/>
            <a:ext cx="2512616" cy="186233"/>
          </a:xfrm>
          <a:prstGeom prst="roundRect">
            <a:avLst>
              <a:gd fmla="val 42007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15"/>
          <p:cNvSpPr/>
          <p:nvPr/>
        </p:nvSpPr>
        <p:spPr>
          <a:xfrm>
            <a:off x="6235601" y="4475758"/>
            <a:ext cx="2444651" cy="305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Current Challenges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15"/>
          <p:cNvSpPr/>
          <p:nvPr/>
        </p:nvSpPr>
        <p:spPr>
          <a:xfrm>
            <a:off x="6235601" y="4893072"/>
            <a:ext cx="2512616" cy="8938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Challenges include greenwashing &amp; regulatory gaps.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5"/>
          <p:cNvSpPr/>
          <p:nvPr/>
        </p:nvSpPr>
        <p:spPr>
          <a:xfrm>
            <a:off x="9027518" y="3730923"/>
            <a:ext cx="2512616" cy="186233"/>
          </a:xfrm>
          <a:prstGeom prst="roundRect">
            <a:avLst>
              <a:gd fmla="val 42007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15"/>
          <p:cNvSpPr/>
          <p:nvPr/>
        </p:nvSpPr>
        <p:spPr>
          <a:xfrm>
            <a:off x="9027518" y="4196457"/>
            <a:ext cx="2444651" cy="305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Innovation Frontiers</a:t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5"/>
          <p:cNvSpPr/>
          <p:nvPr/>
        </p:nvSpPr>
        <p:spPr>
          <a:xfrm>
            <a:off x="9027518" y="4613771"/>
            <a:ext cx="2512616" cy="8938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58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Future innovations in AI, blockchain, and financial instruments.</a:t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15" name="Google Shape;31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16"/>
          <p:cNvSpPr/>
          <p:nvPr/>
        </p:nvSpPr>
        <p:spPr>
          <a:xfrm>
            <a:off x="634504" y="498773"/>
            <a:ext cx="4759127" cy="59491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3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708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References</a:t>
            </a:r>
            <a:endParaRPr b="0" i="0" sz="370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6"/>
          <p:cNvSpPr/>
          <p:nvPr/>
        </p:nvSpPr>
        <p:spPr>
          <a:xfrm>
            <a:off x="634504" y="1365548"/>
            <a:ext cx="6350993" cy="4993680"/>
          </a:xfrm>
          <a:prstGeom prst="roundRect">
            <a:avLst>
              <a:gd fmla="val 1525" name="adj"/>
            </a:avLst>
          </a:prstGeom>
          <a:noFill/>
          <a:ln cap="flat" cmpd="sng" w="9525">
            <a:solidFill>
              <a:srgbClr val="000000">
                <a:alpha val="7843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16"/>
          <p:cNvSpPr/>
          <p:nvPr/>
        </p:nvSpPr>
        <p:spPr>
          <a:xfrm>
            <a:off x="640854" y="1371898"/>
            <a:ext cx="6338293" cy="1390253"/>
          </a:xfrm>
          <a:prstGeom prst="rect">
            <a:avLst/>
          </a:prstGeom>
          <a:solidFill>
            <a:srgbClr val="FFFFFF">
              <a:alpha val="392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16"/>
          <p:cNvSpPr/>
          <p:nvPr/>
        </p:nvSpPr>
        <p:spPr>
          <a:xfrm>
            <a:off x="822127" y="1486992"/>
            <a:ext cx="2803426" cy="2900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Jeucken, M. (2001)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6"/>
          <p:cNvSpPr/>
          <p:nvPr/>
        </p:nvSpPr>
        <p:spPr>
          <a:xfrm>
            <a:off x="3994448" y="1486992"/>
            <a:ext cx="2803426" cy="1160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Sustainable finance and banking: The financial sector and the future of the planet.</a:t>
            </a: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Routledge.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6"/>
          <p:cNvSpPr/>
          <p:nvPr/>
        </p:nvSpPr>
        <p:spPr>
          <a:xfrm>
            <a:off x="640854" y="2762151"/>
            <a:ext cx="6338293" cy="810220"/>
          </a:xfrm>
          <a:prstGeom prst="rect">
            <a:avLst/>
          </a:prstGeom>
          <a:solidFill>
            <a:srgbClr val="000000">
              <a:alpha val="392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16"/>
          <p:cNvSpPr/>
          <p:nvPr/>
        </p:nvSpPr>
        <p:spPr>
          <a:xfrm>
            <a:off x="822127" y="2877244"/>
            <a:ext cx="2803426" cy="2900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Vargas, C. (2021)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6"/>
          <p:cNvSpPr/>
          <p:nvPr/>
        </p:nvSpPr>
        <p:spPr>
          <a:xfrm>
            <a:off x="3994448" y="2877244"/>
            <a:ext cx="2803426" cy="580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Sustainable finance fundamentals.</a:t>
            </a: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Springer.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6"/>
          <p:cNvSpPr/>
          <p:nvPr/>
        </p:nvSpPr>
        <p:spPr>
          <a:xfrm>
            <a:off x="640854" y="3572371"/>
            <a:ext cx="6338293" cy="1680269"/>
          </a:xfrm>
          <a:prstGeom prst="rect">
            <a:avLst/>
          </a:prstGeom>
          <a:solidFill>
            <a:srgbClr val="FFFFFF">
              <a:alpha val="392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16"/>
          <p:cNvSpPr/>
          <p:nvPr/>
        </p:nvSpPr>
        <p:spPr>
          <a:xfrm>
            <a:off x="822127" y="3687465"/>
            <a:ext cx="2803426" cy="580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Meo, M. S., &amp; Staniewski, M. W. (2022)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6"/>
          <p:cNvSpPr/>
          <p:nvPr/>
        </p:nvSpPr>
        <p:spPr>
          <a:xfrm>
            <a:off x="3994448" y="3687465"/>
            <a:ext cx="2803426" cy="14500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Green bonds and sustainable finance: The evolution of portfolio management in conventional markets.</a:t>
            </a: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Palgrave Macmillan.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6"/>
          <p:cNvSpPr/>
          <p:nvPr/>
        </p:nvSpPr>
        <p:spPr>
          <a:xfrm>
            <a:off x="640854" y="5252641"/>
            <a:ext cx="6338293" cy="1100237"/>
          </a:xfrm>
          <a:prstGeom prst="rect">
            <a:avLst/>
          </a:prstGeom>
          <a:solidFill>
            <a:srgbClr val="000000">
              <a:alpha val="392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16"/>
          <p:cNvSpPr/>
          <p:nvPr/>
        </p:nvSpPr>
        <p:spPr>
          <a:xfrm>
            <a:off x="822127" y="5367734"/>
            <a:ext cx="2803426" cy="2900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Grigg, N. S. (2021)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6"/>
          <p:cNvSpPr/>
          <p:nvPr/>
        </p:nvSpPr>
        <p:spPr>
          <a:xfrm>
            <a:off x="3994448" y="5367735"/>
            <a:ext cx="2803426" cy="8700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Infrastructure finance: The business of infrastructure for a sustainable future.</a:t>
            </a:r>
            <a:r>
              <a:rPr b="0" i="0" lang="en-US" sz="1417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Wiley.</a:t>
            </a:r>
            <a:endParaRPr b="0" i="0" sz="14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7"/>
          <p:cNvSpPr/>
          <p:nvPr/>
        </p:nvSpPr>
        <p:spPr>
          <a:xfrm>
            <a:off x="661492" y="1699319"/>
            <a:ext cx="10869018" cy="12404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7313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666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Thank you</a:t>
            </a:r>
            <a:endParaRPr b="0" i="0" sz="6666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17"/>
          <p:cNvSpPr/>
          <p:nvPr/>
        </p:nvSpPr>
        <p:spPr>
          <a:xfrm>
            <a:off x="661492" y="3412232"/>
            <a:ext cx="2480866" cy="19351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917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7"/>
          <p:cNvSpPr/>
          <p:nvPr/>
        </p:nvSpPr>
        <p:spPr>
          <a:xfrm>
            <a:off x="661492" y="4383782"/>
            <a:ext cx="5203924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7"/>
          <p:cNvSpPr/>
          <p:nvPr/>
        </p:nvSpPr>
        <p:spPr>
          <a:xfrm>
            <a:off x="6332935" y="3911303"/>
            <a:ext cx="5203924" cy="6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58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2025-03-18T12:47:18Z</dcterms:created>
  <dc:creator>Dell</dc:creator>
</cp:coreProperties>
</file>