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 id="2147483674" r:id="rId2"/>
    <p:sldMasterId id="2147483686" r:id="rId3"/>
    <p:sldMasterId id="2147483698" r:id="rId4"/>
  </p:sldMasterIdLst>
  <p:notesMasterIdLst>
    <p:notesMasterId r:id="rId37"/>
  </p:notesMasterIdLst>
  <p:sldIdLst>
    <p:sldId id="277" r:id="rId5"/>
    <p:sldId id="294" r:id="rId6"/>
    <p:sldId id="295" r:id="rId7"/>
    <p:sldId id="256" r:id="rId8"/>
    <p:sldId id="278" r:id="rId9"/>
    <p:sldId id="257" r:id="rId10"/>
    <p:sldId id="282" r:id="rId11"/>
    <p:sldId id="258" r:id="rId12"/>
    <p:sldId id="279" r:id="rId13"/>
    <p:sldId id="296" r:id="rId14"/>
    <p:sldId id="262" r:id="rId15"/>
    <p:sldId id="297" r:id="rId16"/>
    <p:sldId id="264" r:id="rId17"/>
    <p:sldId id="298" r:id="rId18"/>
    <p:sldId id="283" r:id="rId19"/>
    <p:sldId id="284" r:id="rId20"/>
    <p:sldId id="267" r:id="rId21"/>
    <p:sldId id="286" r:id="rId22"/>
    <p:sldId id="287" r:id="rId23"/>
    <p:sldId id="288" r:id="rId24"/>
    <p:sldId id="299" r:id="rId25"/>
    <p:sldId id="289" r:id="rId26"/>
    <p:sldId id="272" r:id="rId27"/>
    <p:sldId id="291" r:id="rId28"/>
    <p:sldId id="292" r:id="rId29"/>
    <p:sldId id="290" r:id="rId30"/>
    <p:sldId id="269" r:id="rId31"/>
    <p:sldId id="274" r:id="rId32"/>
    <p:sldId id="300" r:id="rId33"/>
    <p:sldId id="275" r:id="rId34"/>
    <p:sldId id="293" r:id="rId35"/>
    <p:sldId id="276" r:id="rId36"/>
  </p:sldIdLst>
  <p:sldSz cx="14630400" cy="8229600"/>
  <p:notesSz cx="8229600" cy="14630400"/>
  <p:embeddedFontLst>
    <p:embeddedFont>
      <p:font typeface="Calibri Light" panose="020F0302020204030204" pitchFamily="34" charset="0"/>
      <p:regular r:id="rId38"/>
      <p:italic r:id="rId39"/>
    </p:embeddedFont>
    <p:embeddedFont>
      <p:font typeface="Calibri" panose="020F0502020204030204" pitchFamily="34" charset="0"/>
      <p:regular r:id="rId40"/>
      <p:bold r:id="rId41"/>
      <p:italic r:id="rId42"/>
      <p:boldItalic r:id="rId43"/>
    </p:embeddedFont>
    <p:embeddedFont>
      <p:font typeface="Inter" panose="020B0604020202020204" charset="0"/>
      <p:regular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12" autoAdjust="0"/>
    <p:restoredTop sz="94610"/>
  </p:normalViewPr>
  <p:slideViewPr>
    <p:cSldViewPr snapToGrid="0" snapToObjects="1">
      <p:cViewPr varScale="1">
        <p:scale>
          <a:sx n="97" d="100"/>
          <a:sy n="97" d="100"/>
        </p:scale>
        <p:origin x="74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2.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5.fntdata"/><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7.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6.fntdata"/><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1.fntdata"/><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font" Target="fonts/font4.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D34C32-E815-4A96-B1B8-E994B108C740}"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B7DB6035-035F-4FDE-90BC-6D81F18BD83F}">
      <dgm:prSet custT="1"/>
      <dgm:spPr/>
      <dgm:t>
        <a:bodyPr/>
        <a:lstStyle/>
        <a:p>
          <a:r>
            <a:rPr lang="en-US" sz="1600" b="1" dirty="0" smtClean="0">
              <a:latin typeface="Times New Roman" panose="02020603050405020304" pitchFamily="18" charset="0"/>
              <a:cs typeface="Times New Roman" panose="02020603050405020304" pitchFamily="18" charset="0"/>
            </a:rPr>
            <a:t>Investment Decisions: </a:t>
          </a:r>
          <a:r>
            <a:rPr lang="en-US" sz="1600" dirty="0" smtClean="0">
              <a:latin typeface="Times New Roman" panose="02020603050405020304" pitchFamily="18" charset="0"/>
              <a:cs typeface="Times New Roman" panose="02020603050405020304" pitchFamily="18" charset="0"/>
            </a:rPr>
            <a:t>ESG-focused investments (e.g., green bonds, impact investing) enhance long-term sustainability.</a:t>
          </a:r>
          <a:endParaRPr lang="en-US" sz="1600" dirty="0">
            <a:latin typeface="Times New Roman" panose="02020603050405020304" pitchFamily="18" charset="0"/>
            <a:cs typeface="Times New Roman" panose="02020603050405020304" pitchFamily="18" charset="0"/>
          </a:endParaRPr>
        </a:p>
      </dgm:t>
    </dgm:pt>
    <dgm:pt modelId="{E50C5514-82B4-4AA8-89BB-194BE0F2810A}" type="parTrans" cxnId="{B0DC595E-D724-4557-87F3-7CB88F006706}">
      <dgm:prSet/>
      <dgm:spPr/>
      <dgm:t>
        <a:bodyPr/>
        <a:lstStyle/>
        <a:p>
          <a:endParaRPr lang="en-US"/>
        </a:p>
      </dgm:t>
    </dgm:pt>
    <dgm:pt modelId="{54AC04FB-77D6-4EB5-9231-62E2E77EBEEE}" type="sibTrans" cxnId="{B0DC595E-D724-4557-87F3-7CB88F006706}">
      <dgm:prSet phldrT="1" phldr="0"/>
      <dgm:spPr/>
      <dgm:t>
        <a:bodyPr/>
        <a:lstStyle/>
        <a:p>
          <a:r>
            <a:rPr lang="en-US"/>
            <a:t>1</a:t>
          </a:r>
        </a:p>
      </dgm:t>
    </dgm:pt>
    <dgm:pt modelId="{D1A1A953-AB2C-4714-9EB8-94A9FFEDF931}">
      <dgm:prSet custT="1"/>
      <dgm:spPr/>
      <dgm:t>
        <a:bodyPr/>
        <a:lstStyle/>
        <a:p>
          <a:r>
            <a:rPr lang="en-US" sz="1600" b="1" dirty="0" smtClean="0">
              <a:latin typeface="Times New Roman" panose="02020603050405020304" pitchFamily="18" charset="0"/>
              <a:cs typeface="Times New Roman" panose="02020603050405020304" pitchFamily="18" charset="0"/>
            </a:rPr>
            <a:t>Financing Decisions: </a:t>
          </a:r>
          <a:r>
            <a:rPr lang="en-US" sz="1600" dirty="0" smtClean="0">
              <a:latin typeface="Times New Roman" panose="02020603050405020304" pitchFamily="18" charset="0"/>
              <a:cs typeface="Times New Roman" panose="02020603050405020304" pitchFamily="18" charset="0"/>
            </a:rPr>
            <a:t>Companies may adopt sustainable financing options like green loans or ESG-linked bonds.</a:t>
          </a:r>
          <a:endParaRPr lang="en-US" sz="1600" dirty="0">
            <a:latin typeface="Times New Roman" panose="02020603050405020304" pitchFamily="18" charset="0"/>
            <a:cs typeface="Times New Roman" panose="02020603050405020304" pitchFamily="18" charset="0"/>
          </a:endParaRPr>
        </a:p>
      </dgm:t>
    </dgm:pt>
    <dgm:pt modelId="{98F5DDEF-CD05-4AD9-9F02-FE10EF845CF1}" type="parTrans" cxnId="{6C9C09B3-BE8E-4609-9755-F68A7507584C}">
      <dgm:prSet/>
      <dgm:spPr/>
      <dgm:t>
        <a:bodyPr/>
        <a:lstStyle/>
        <a:p>
          <a:endParaRPr lang="en-US"/>
        </a:p>
      </dgm:t>
    </dgm:pt>
    <dgm:pt modelId="{6870CB68-E2E3-4C20-9B85-D3772DBD164B}" type="sibTrans" cxnId="{6C9C09B3-BE8E-4609-9755-F68A7507584C}">
      <dgm:prSet phldrT="2" phldr="0"/>
      <dgm:spPr/>
      <dgm:t>
        <a:bodyPr/>
        <a:lstStyle/>
        <a:p>
          <a:r>
            <a:rPr lang="en-US"/>
            <a:t>2</a:t>
          </a:r>
        </a:p>
      </dgm:t>
    </dgm:pt>
    <dgm:pt modelId="{204B029A-6652-4A3D-A4D7-84F142F05EDA}">
      <dgm:prSet custT="1"/>
      <dgm:spPr/>
      <dgm:t>
        <a:bodyPr/>
        <a:lstStyle/>
        <a:p>
          <a:r>
            <a:rPr lang="en-US" sz="1600" b="1" dirty="0" smtClean="0">
              <a:latin typeface="Times New Roman" panose="02020603050405020304" pitchFamily="18" charset="0"/>
              <a:cs typeface="Times New Roman" panose="02020603050405020304" pitchFamily="18" charset="0"/>
            </a:rPr>
            <a:t>Dividend Decisions</a:t>
          </a:r>
          <a:r>
            <a:rPr lang="en-US" sz="1600" dirty="0" smtClean="0">
              <a:latin typeface="Times New Roman" panose="02020603050405020304" pitchFamily="18" charset="0"/>
              <a:cs typeface="Times New Roman" panose="02020603050405020304" pitchFamily="18" charset="0"/>
            </a:rPr>
            <a:t>: Firms might reinvest profits into ESG initiatives rather than maximizing short-term payouts.</a:t>
          </a:r>
          <a:endParaRPr lang="en-US" sz="1600" dirty="0">
            <a:latin typeface="Times New Roman" panose="02020603050405020304" pitchFamily="18" charset="0"/>
            <a:cs typeface="Times New Roman" panose="02020603050405020304" pitchFamily="18" charset="0"/>
          </a:endParaRPr>
        </a:p>
      </dgm:t>
    </dgm:pt>
    <dgm:pt modelId="{F6819400-6F56-4E17-A63A-2BF4514E46B0}" type="parTrans" cxnId="{877663C1-7FE8-4CD9-898A-B171831B3043}">
      <dgm:prSet/>
      <dgm:spPr/>
      <dgm:t>
        <a:bodyPr/>
        <a:lstStyle/>
        <a:p>
          <a:endParaRPr lang="en-US"/>
        </a:p>
      </dgm:t>
    </dgm:pt>
    <dgm:pt modelId="{5A57EEA8-9DD4-41CC-ACAF-168EFA687B3A}" type="sibTrans" cxnId="{877663C1-7FE8-4CD9-898A-B171831B3043}">
      <dgm:prSet phldrT="3" phldr="0"/>
      <dgm:spPr/>
      <dgm:t>
        <a:bodyPr/>
        <a:lstStyle/>
        <a:p>
          <a:r>
            <a:rPr lang="en-US"/>
            <a:t>3</a:t>
          </a:r>
        </a:p>
      </dgm:t>
    </dgm:pt>
    <dgm:pt modelId="{9E9300D0-3B7D-4354-98C7-D8268C987592}">
      <dgm:prSet custT="1"/>
      <dgm:spPr/>
      <dgm:t>
        <a:bodyPr/>
        <a:lstStyle/>
        <a:p>
          <a:r>
            <a:rPr lang="en-US" sz="1600" b="1" dirty="0" smtClean="0">
              <a:latin typeface="Times New Roman" panose="02020603050405020304" pitchFamily="18" charset="0"/>
              <a:cs typeface="Times New Roman" panose="02020603050405020304" pitchFamily="18" charset="0"/>
            </a:rPr>
            <a:t>Working Capital Decisions</a:t>
          </a:r>
          <a:r>
            <a:rPr lang="en-US" sz="1600" dirty="0" smtClean="0">
              <a:latin typeface="Times New Roman" panose="02020603050405020304" pitchFamily="18" charset="0"/>
              <a:cs typeface="Times New Roman" panose="02020603050405020304" pitchFamily="18" charset="0"/>
            </a:rPr>
            <a:t>: Ethical sourcing and sustainable supply chains influence day-to-day financial management.</a:t>
          </a:r>
          <a:endParaRPr lang="en-US" sz="1600" dirty="0">
            <a:latin typeface="Times New Roman" panose="02020603050405020304" pitchFamily="18" charset="0"/>
            <a:cs typeface="Times New Roman" panose="02020603050405020304" pitchFamily="18" charset="0"/>
          </a:endParaRPr>
        </a:p>
      </dgm:t>
    </dgm:pt>
    <dgm:pt modelId="{F3245F13-09D4-44A7-8E82-ECA54F417531}" type="parTrans" cxnId="{836D82B9-FBD6-45C4-83DB-1C1BDFF980C9}">
      <dgm:prSet/>
      <dgm:spPr/>
      <dgm:t>
        <a:bodyPr/>
        <a:lstStyle/>
        <a:p>
          <a:endParaRPr lang="en-US"/>
        </a:p>
      </dgm:t>
    </dgm:pt>
    <dgm:pt modelId="{FA0C4FC0-71AD-496C-B9C7-EAC8CC12C8D1}" type="sibTrans" cxnId="{836D82B9-FBD6-45C4-83DB-1C1BDFF980C9}">
      <dgm:prSet/>
      <dgm:spPr/>
      <dgm:t>
        <a:bodyPr/>
        <a:lstStyle/>
        <a:p>
          <a:r>
            <a:rPr lang="en-US" dirty="0" smtClean="0"/>
            <a:t>4</a:t>
          </a:r>
          <a:endParaRPr lang="en-US" dirty="0"/>
        </a:p>
      </dgm:t>
    </dgm:pt>
    <dgm:pt modelId="{3B1269B7-7741-433F-9AA7-3B6A71136B52}" type="pres">
      <dgm:prSet presAssocID="{F7D34C32-E815-4A96-B1B8-E994B108C740}" presName="Name0" presStyleCnt="0">
        <dgm:presLayoutVars>
          <dgm:animLvl val="lvl"/>
          <dgm:resizeHandles val="exact"/>
        </dgm:presLayoutVars>
      </dgm:prSet>
      <dgm:spPr/>
      <dgm:t>
        <a:bodyPr/>
        <a:lstStyle/>
        <a:p>
          <a:endParaRPr lang="en-US"/>
        </a:p>
      </dgm:t>
    </dgm:pt>
    <dgm:pt modelId="{B15E277D-BFB4-4D34-A9AD-78ED58254FDB}" type="pres">
      <dgm:prSet presAssocID="{B7DB6035-035F-4FDE-90BC-6D81F18BD83F}" presName="compositeNode" presStyleCnt="0">
        <dgm:presLayoutVars>
          <dgm:bulletEnabled val="1"/>
        </dgm:presLayoutVars>
      </dgm:prSet>
      <dgm:spPr/>
    </dgm:pt>
    <dgm:pt modelId="{06404514-17E8-476A-B2D7-012F631FF082}" type="pres">
      <dgm:prSet presAssocID="{B7DB6035-035F-4FDE-90BC-6D81F18BD83F}" presName="bgRect" presStyleLbl="bgAccFollowNode1" presStyleIdx="0" presStyleCnt="4"/>
      <dgm:spPr/>
      <dgm:t>
        <a:bodyPr/>
        <a:lstStyle/>
        <a:p>
          <a:endParaRPr lang="en-US"/>
        </a:p>
      </dgm:t>
    </dgm:pt>
    <dgm:pt modelId="{7937BA7D-65D4-43A7-B2E2-8BFF0A435A18}" type="pres">
      <dgm:prSet presAssocID="{54AC04FB-77D6-4EB5-9231-62E2E77EBEEE}" presName="sibTransNodeCircle" presStyleLbl="alignNode1" presStyleIdx="0" presStyleCnt="8">
        <dgm:presLayoutVars>
          <dgm:chMax val="0"/>
          <dgm:bulletEnabled/>
        </dgm:presLayoutVars>
      </dgm:prSet>
      <dgm:spPr/>
      <dgm:t>
        <a:bodyPr/>
        <a:lstStyle/>
        <a:p>
          <a:endParaRPr lang="en-US"/>
        </a:p>
      </dgm:t>
    </dgm:pt>
    <dgm:pt modelId="{9AA887F6-B6D8-475D-BE53-FECB57154BB6}" type="pres">
      <dgm:prSet presAssocID="{B7DB6035-035F-4FDE-90BC-6D81F18BD83F}" presName="bottomLine" presStyleLbl="alignNode1" presStyleIdx="1" presStyleCnt="8">
        <dgm:presLayoutVars/>
      </dgm:prSet>
      <dgm:spPr/>
    </dgm:pt>
    <dgm:pt modelId="{B2338071-C2D9-477F-ACAF-B2E2EFD5FF2A}" type="pres">
      <dgm:prSet presAssocID="{B7DB6035-035F-4FDE-90BC-6D81F18BD83F}" presName="nodeText" presStyleLbl="bgAccFollowNode1" presStyleIdx="0" presStyleCnt="4">
        <dgm:presLayoutVars>
          <dgm:bulletEnabled val="1"/>
        </dgm:presLayoutVars>
      </dgm:prSet>
      <dgm:spPr/>
      <dgm:t>
        <a:bodyPr/>
        <a:lstStyle/>
        <a:p>
          <a:endParaRPr lang="en-US"/>
        </a:p>
      </dgm:t>
    </dgm:pt>
    <dgm:pt modelId="{5D1DFEE1-7041-49C4-B33B-A08B410DDFA4}" type="pres">
      <dgm:prSet presAssocID="{54AC04FB-77D6-4EB5-9231-62E2E77EBEEE}" presName="sibTrans" presStyleCnt="0"/>
      <dgm:spPr/>
    </dgm:pt>
    <dgm:pt modelId="{E6DB8282-012E-463C-BC43-9B8852015259}" type="pres">
      <dgm:prSet presAssocID="{D1A1A953-AB2C-4714-9EB8-94A9FFEDF931}" presName="compositeNode" presStyleCnt="0">
        <dgm:presLayoutVars>
          <dgm:bulletEnabled val="1"/>
        </dgm:presLayoutVars>
      </dgm:prSet>
      <dgm:spPr/>
    </dgm:pt>
    <dgm:pt modelId="{24C49E01-1DB1-44B4-9A1A-D7C64242D6AE}" type="pres">
      <dgm:prSet presAssocID="{D1A1A953-AB2C-4714-9EB8-94A9FFEDF931}" presName="bgRect" presStyleLbl="bgAccFollowNode1" presStyleIdx="1" presStyleCnt="4"/>
      <dgm:spPr/>
      <dgm:t>
        <a:bodyPr/>
        <a:lstStyle/>
        <a:p>
          <a:endParaRPr lang="en-US"/>
        </a:p>
      </dgm:t>
    </dgm:pt>
    <dgm:pt modelId="{B7E1F1DF-5BCE-4414-A123-D92B628ABDE2}" type="pres">
      <dgm:prSet presAssocID="{6870CB68-E2E3-4C20-9B85-D3772DBD164B}" presName="sibTransNodeCircle" presStyleLbl="alignNode1" presStyleIdx="2" presStyleCnt="8">
        <dgm:presLayoutVars>
          <dgm:chMax val="0"/>
          <dgm:bulletEnabled/>
        </dgm:presLayoutVars>
      </dgm:prSet>
      <dgm:spPr/>
      <dgm:t>
        <a:bodyPr/>
        <a:lstStyle/>
        <a:p>
          <a:endParaRPr lang="en-US"/>
        </a:p>
      </dgm:t>
    </dgm:pt>
    <dgm:pt modelId="{8B9DED58-FACB-461B-BDF9-B3C6E769ECBE}" type="pres">
      <dgm:prSet presAssocID="{D1A1A953-AB2C-4714-9EB8-94A9FFEDF931}" presName="bottomLine" presStyleLbl="alignNode1" presStyleIdx="3" presStyleCnt="8">
        <dgm:presLayoutVars/>
      </dgm:prSet>
      <dgm:spPr/>
    </dgm:pt>
    <dgm:pt modelId="{A2C29725-D0DE-457C-98A9-3B9C1BD153C6}" type="pres">
      <dgm:prSet presAssocID="{D1A1A953-AB2C-4714-9EB8-94A9FFEDF931}" presName="nodeText" presStyleLbl="bgAccFollowNode1" presStyleIdx="1" presStyleCnt="4">
        <dgm:presLayoutVars>
          <dgm:bulletEnabled val="1"/>
        </dgm:presLayoutVars>
      </dgm:prSet>
      <dgm:spPr/>
      <dgm:t>
        <a:bodyPr/>
        <a:lstStyle/>
        <a:p>
          <a:endParaRPr lang="en-US"/>
        </a:p>
      </dgm:t>
    </dgm:pt>
    <dgm:pt modelId="{57161220-EACE-4AFC-BB55-0463FCB67EBF}" type="pres">
      <dgm:prSet presAssocID="{6870CB68-E2E3-4C20-9B85-D3772DBD164B}" presName="sibTrans" presStyleCnt="0"/>
      <dgm:spPr/>
    </dgm:pt>
    <dgm:pt modelId="{00413701-1D94-4EBB-96E1-5FCF870FE126}" type="pres">
      <dgm:prSet presAssocID="{204B029A-6652-4A3D-A4D7-84F142F05EDA}" presName="compositeNode" presStyleCnt="0">
        <dgm:presLayoutVars>
          <dgm:bulletEnabled val="1"/>
        </dgm:presLayoutVars>
      </dgm:prSet>
      <dgm:spPr/>
    </dgm:pt>
    <dgm:pt modelId="{599480E6-8ABD-4C23-A7AB-B5785CEBD9D0}" type="pres">
      <dgm:prSet presAssocID="{204B029A-6652-4A3D-A4D7-84F142F05EDA}" presName="bgRect" presStyleLbl="bgAccFollowNode1" presStyleIdx="2" presStyleCnt="4"/>
      <dgm:spPr/>
      <dgm:t>
        <a:bodyPr/>
        <a:lstStyle/>
        <a:p>
          <a:endParaRPr lang="en-US"/>
        </a:p>
      </dgm:t>
    </dgm:pt>
    <dgm:pt modelId="{E37B7A5A-7794-4E32-8F39-29378C8A5DAC}" type="pres">
      <dgm:prSet presAssocID="{5A57EEA8-9DD4-41CC-ACAF-168EFA687B3A}" presName="sibTransNodeCircle" presStyleLbl="alignNode1" presStyleIdx="4" presStyleCnt="8">
        <dgm:presLayoutVars>
          <dgm:chMax val="0"/>
          <dgm:bulletEnabled/>
        </dgm:presLayoutVars>
      </dgm:prSet>
      <dgm:spPr/>
      <dgm:t>
        <a:bodyPr/>
        <a:lstStyle/>
        <a:p>
          <a:endParaRPr lang="en-US"/>
        </a:p>
      </dgm:t>
    </dgm:pt>
    <dgm:pt modelId="{1C5EAD40-570D-45EA-A6E8-332C42F4C63C}" type="pres">
      <dgm:prSet presAssocID="{204B029A-6652-4A3D-A4D7-84F142F05EDA}" presName="bottomLine" presStyleLbl="alignNode1" presStyleIdx="5" presStyleCnt="8">
        <dgm:presLayoutVars/>
      </dgm:prSet>
      <dgm:spPr/>
    </dgm:pt>
    <dgm:pt modelId="{99727BE5-D5C9-46C7-9E78-2B73E1C259DE}" type="pres">
      <dgm:prSet presAssocID="{204B029A-6652-4A3D-A4D7-84F142F05EDA}" presName="nodeText" presStyleLbl="bgAccFollowNode1" presStyleIdx="2" presStyleCnt="4">
        <dgm:presLayoutVars>
          <dgm:bulletEnabled val="1"/>
        </dgm:presLayoutVars>
      </dgm:prSet>
      <dgm:spPr/>
      <dgm:t>
        <a:bodyPr/>
        <a:lstStyle/>
        <a:p>
          <a:endParaRPr lang="en-US"/>
        </a:p>
      </dgm:t>
    </dgm:pt>
    <dgm:pt modelId="{A1C819B0-75B1-4E9F-A374-9B03F0F6AFF8}" type="pres">
      <dgm:prSet presAssocID="{5A57EEA8-9DD4-41CC-ACAF-168EFA687B3A}" presName="sibTrans" presStyleCnt="0"/>
      <dgm:spPr/>
    </dgm:pt>
    <dgm:pt modelId="{4A2D2361-8207-45D4-AC84-10C6F013A239}" type="pres">
      <dgm:prSet presAssocID="{9E9300D0-3B7D-4354-98C7-D8268C987592}" presName="compositeNode" presStyleCnt="0">
        <dgm:presLayoutVars>
          <dgm:bulletEnabled val="1"/>
        </dgm:presLayoutVars>
      </dgm:prSet>
      <dgm:spPr/>
    </dgm:pt>
    <dgm:pt modelId="{DE317351-8987-4DB0-BBEF-1E3824C95C02}" type="pres">
      <dgm:prSet presAssocID="{9E9300D0-3B7D-4354-98C7-D8268C987592}" presName="bgRect" presStyleLbl="bgAccFollowNode1" presStyleIdx="3" presStyleCnt="4"/>
      <dgm:spPr/>
      <dgm:t>
        <a:bodyPr/>
        <a:lstStyle/>
        <a:p>
          <a:endParaRPr lang="en-US"/>
        </a:p>
      </dgm:t>
    </dgm:pt>
    <dgm:pt modelId="{157B6CEB-617B-40F8-ABC3-45137ADEFD31}" type="pres">
      <dgm:prSet presAssocID="{FA0C4FC0-71AD-496C-B9C7-EAC8CC12C8D1}" presName="sibTransNodeCircle" presStyleLbl="alignNode1" presStyleIdx="6" presStyleCnt="8">
        <dgm:presLayoutVars>
          <dgm:chMax val="0"/>
          <dgm:bulletEnabled/>
        </dgm:presLayoutVars>
      </dgm:prSet>
      <dgm:spPr/>
      <dgm:t>
        <a:bodyPr/>
        <a:lstStyle/>
        <a:p>
          <a:endParaRPr lang="en-US"/>
        </a:p>
      </dgm:t>
    </dgm:pt>
    <dgm:pt modelId="{5652F80C-9CD8-41E1-B2BB-933110199EEE}" type="pres">
      <dgm:prSet presAssocID="{9E9300D0-3B7D-4354-98C7-D8268C987592}" presName="bottomLine" presStyleLbl="alignNode1" presStyleIdx="7" presStyleCnt="8">
        <dgm:presLayoutVars/>
      </dgm:prSet>
      <dgm:spPr/>
    </dgm:pt>
    <dgm:pt modelId="{F7311482-2A83-4545-BEDC-BC32E01C4803}" type="pres">
      <dgm:prSet presAssocID="{9E9300D0-3B7D-4354-98C7-D8268C987592}" presName="nodeText" presStyleLbl="bgAccFollowNode1" presStyleIdx="3" presStyleCnt="4">
        <dgm:presLayoutVars>
          <dgm:bulletEnabled val="1"/>
        </dgm:presLayoutVars>
      </dgm:prSet>
      <dgm:spPr/>
      <dgm:t>
        <a:bodyPr/>
        <a:lstStyle/>
        <a:p>
          <a:endParaRPr lang="en-US"/>
        </a:p>
      </dgm:t>
    </dgm:pt>
  </dgm:ptLst>
  <dgm:cxnLst>
    <dgm:cxn modelId="{C4302A65-82C8-4ABF-B6FA-1C3C3FB5E724}" type="presOf" srcId="{9E9300D0-3B7D-4354-98C7-D8268C987592}" destId="{F7311482-2A83-4545-BEDC-BC32E01C4803}" srcOrd="1" destOrd="0" presId="urn:microsoft.com/office/officeart/2016/7/layout/BasicLinearProcessNumbered"/>
    <dgm:cxn modelId="{0B277D76-BA80-42F6-A010-5370B54F2163}" type="presOf" srcId="{B7DB6035-035F-4FDE-90BC-6D81F18BD83F}" destId="{06404514-17E8-476A-B2D7-012F631FF082}" srcOrd="0" destOrd="0" presId="urn:microsoft.com/office/officeart/2016/7/layout/BasicLinearProcessNumbered"/>
    <dgm:cxn modelId="{80AE9BA6-AB3A-4498-B769-F33E8DE8BBC8}" type="presOf" srcId="{9E9300D0-3B7D-4354-98C7-D8268C987592}" destId="{DE317351-8987-4DB0-BBEF-1E3824C95C02}" srcOrd="0" destOrd="0" presId="urn:microsoft.com/office/officeart/2016/7/layout/BasicLinearProcessNumbered"/>
    <dgm:cxn modelId="{29E3A78F-5624-49D7-BD1E-9C947074F38C}" type="presOf" srcId="{5A57EEA8-9DD4-41CC-ACAF-168EFA687B3A}" destId="{E37B7A5A-7794-4E32-8F39-29378C8A5DAC}" srcOrd="0" destOrd="0" presId="urn:microsoft.com/office/officeart/2016/7/layout/BasicLinearProcessNumbered"/>
    <dgm:cxn modelId="{B0DC595E-D724-4557-87F3-7CB88F006706}" srcId="{F7D34C32-E815-4A96-B1B8-E994B108C740}" destId="{B7DB6035-035F-4FDE-90BC-6D81F18BD83F}" srcOrd="0" destOrd="0" parTransId="{E50C5514-82B4-4AA8-89BB-194BE0F2810A}" sibTransId="{54AC04FB-77D6-4EB5-9231-62E2E77EBEEE}"/>
    <dgm:cxn modelId="{CEC0F07D-38B8-4881-B6E0-9509B2313B3B}" type="presOf" srcId="{D1A1A953-AB2C-4714-9EB8-94A9FFEDF931}" destId="{24C49E01-1DB1-44B4-9A1A-D7C64242D6AE}" srcOrd="0" destOrd="0" presId="urn:microsoft.com/office/officeart/2016/7/layout/BasicLinearProcessNumbered"/>
    <dgm:cxn modelId="{421D20D8-4CAD-4013-BC95-9AD8143FCA3F}" type="presOf" srcId="{B7DB6035-035F-4FDE-90BC-6D81F18BD83F}" destId="{B2338071-C2D9-477F-ACAF-B2E2EFD5FF2A}" srcOrd="1" destOrd="0" presId="urn:microsoft.com/office/officeart/2016/7/layout/BasicLinearProcessNumbered"/>
    <dgm:cxn modelId="{A8F7B180-92ED-4D86-962D-D190A4738F93}" type="presOf" srcId="{204B029A-6652-4A3D-A4D7-84F142F05EDA}" destId="{99727BE5-D5C9-46C7-9E78-2B73E1C259DE}" srcOrd="1" destOrd="0" presId="urn:microsoft.com/office/officeart/2016/7/layout/BasicLinearProcessNumbered"/>
    <dgm:cxn modelId="{18C2C458-EA68-4694-81C4-CE4B04DDA150}" type="presOf" srcId="{D1A1A953-AB2C-4714-9EB8-94A9FFEDF931}" destId="{A2C29725-D0DE-457C-98A9-3B9C1BD153C6}" srcOrd="1" destOrd="0" presId="urn:microsoft.com/office/officeart/2016/7/layout/BasicLinearProcessNumbered"/>
    <dgm:cxn modelId="{268BD774-D596-45E3-83A1-3EC5F07BCB17}" type="presOf" srcId="{F7D34C32-E815-4A96-B1B8-E994B108C740}" destId="{3B1269B7-7741-433F-9AA7-3B6A71136B52}" srcOrd="0" destOrd="0" presId="urn:microsoft.com/office/officeart/2016/7/layout/BasicLinearProcessNumbered"/>
    <dgm:cxn modelId="{6C9C09B3-BE8E-4609-9755-F68A7507584C}" srcId="{F7D34C32-E815-4A96-B1B8-E994B108C740}" destId="{D1A1A953-AB2C-4714-9EB8-94A9FFEDF931}" srcOrd="1" destOrd="0" parTransId="{98F5DDEF-CD05-4AD9-9F02-FE10EF845CF1}" sibTransId="{6870CB68-E2E3-4C20-9B85-D3772DBD164B}"/>
    <dgm:cxn modelId="{2AB36277-39DB-4BE9-89AF-42745744861A}" type="presOf" srcId="{FA0C4FC0-71AD-496C-B9C7-EAC8CC12C8D1}" destId="{157B6CEB-617B-40F8-ABC3-45137ADEFD31}" srcOrd="0" destOrd="0" presId="urn:microsoft.com/office/officeart/2016/7/layout/BasicLinearProcessNumbered"/>
    <dgm:cxn modelId="{73029CF3-BE3D-4625-A840-7087F25DD970}" type="presOf" srcId="{54AC04FB-77D6-4EB5-9231-62E2E77EBEEE}" destId="{7937BA7D-65D4-43A7-B2E2-8BFF0A435A18}" srcOrd="0" destOrd="0" presId="urn:microsoft.com/office/officeart/2016/7/layout/BasicLinearProcessNumbered"/>
    <dgm:cxn modelId="{5E16012B-41B2-485D-8C92-C3E0A6F35C88}" type="presOf" srcId="{6870CB68-E2E3-4C20-9B85-D3772DBD164B}" destId="{B7E1F1DF-5BCE-4414-A123-D92B628ABDE2}" srcOrd="0" destOrd="0" presId="urn:microsoft.com/office/officeart/2016/7/layout/BasicLinearProcessNumbered"/>
    <dgm:cxn modelId="{877663C1-7FE8-4CD9-898A-B171831B3043}" srcId="{F7D34C32-E815-4A96-B1B8-E994B108C740}" destId="{204B029A-6652-4A3D-A4D7-84F142F05EDA}" srcOrd="2" destOrd="0" parTransId="{F6819400-6F56-4E17-A63A-2BF4514E46B0}" sibTransId="{5A57EEA8-9DD4-41CC-ACAF-168EFA687B3A}"/>
    <dgm:cxn modelId="{836D82B9-FBD6-45C4-83DB-1C1BDFF980C9}" srcId="{F7D34C32-E815-4A96-B1B8-E994B108C740}" destId="{9E9300D0-3B7D-4354-98C7-D8268C987592}" srcOrd="3" destOrd="0" parTransId="{F3245F13-09D4-44A7-8E82-ECA54F417531}" sibTransId="{FA0C4FC0-71AD-496C-B9C7-EAC8CC12C8D1}"/>
    <dgm:cxn modelId="{E5C7B613-2369-4EE9-9946-4C6BDF678299}" type="presOf" srcId="{204B029A-6652-4A3D-A4D7-84F142F05EDA}" destId="{599480E6-8ABD-4C23-A7AB-B5785CEBD9D0}" srcOrd="0" destOrd="0" presId="urn:microsoft.com/office/officeart/2016/7/layout/BasicLinearProcessNumbered"/>
    <dgm:cxn modelId="{ACD57BA0-F005-433E-8B78-8660620D32E7}" type="presParOf" srcId="{3B1269B7-7741-433F-9AA7-3B6A71136B52}" destId="{B15E277D-BFB4-4D34-A9AD-78ED58254FDB}" srcOrd="0" destOrd="0" presId="urn:microsoft.com/office/officeart/2016/7/layout/BasicLinearProcessNumbered"/>
    <dgm:cxn modelId="{85FC8FEF-2619-4693-9CF2-0BAF7E195057}" type="presParOf" srcId="{B15E277D-BFB4-4D34-A9AD-78ED58254FDB}" destId="{06404514-17E8-476A-B2D7-012F631FF082}" srcOrd="0" destOrd="0" presId="urn:microsoft.com/office/officeart/2016/7/layout/BasicLinearProcessNumbered"/>
    <dgm:cxn modelId="{3F7D263C-DF0F-486F-99A9-2ED9F58CADBC}" type="presParOf" srcId="{B15E277D-BFB4-4D34-A9AD-78ED58254FDB}" destId="{7937BA7D-65D4-43A7-B2E2-8BFF0A435A18}" srcOrd="1" destOrd="0" presId="urn:microsoft.com/office/officeart/2016/7/layout/BasicLinearProcessNumbered"/>
    <dgm:cxn modelId="{70CB4C05-7CA9-45B1-AFCF-FAFD8E120243}" type="presParOf" srcId="{B15E277D-BFB4-4D34-A9AD-78ED58254FDB}" destId="{9AA887F6-B6D8-475D-BE53-FECB57154BB6}" srcOrd="2" destOrd="0" presId="urn:microsoft.com/office/officeart/2016/7/layout/BasicLinearProcessNumbered"/>
    <dgm:cxn modelId="{0BFBB0E5-0FB4-4D09-BBD8-930865E77C87}" type="presParOf" srcId="{B15E277D-BFB4-4D34-A9AD-78ED58254FDB}" destId="{B2338071-C2D9-477F-ACAF-B2E2EFD5FF2A}" srcOrd="3" destOrd="0" presId="urn:microsoft.com/office/officeart/2016/7/layout/BasicLinearProcessNumbered"/>
    <dgm:cxn modelId="{80F7D837-15CD-4202-B93E-46B474FADBA0}" type="presParOf" srcId="{3B1269B7-7741-433F-9AA7-3B6A71136B52}" destId="{5D1DFEE1-7041-49C4-B33B-A08B410DDFA4}" srcOrd="1" destOrd="0" presId="urn:microsoft.com/office/officeart/2016/7/layout/BasicLinearProcessNumbered"/>
    <dgm:cxn modelId="{FD74B335-9DE2-4602-A96B-B84DF7C90500}" type="presParOf" srcId="{3B1269B7-7741-433F-9AA7-3B6A71136B52}" destId="{E6DB8282-012E-463C-BC43-9B8852015259}" srcOrd="2" destOrd="0" presId="urn:microsoft.com/office/officeart/2016/7/layout/BasicLinearProcessNumbered"/>
    <dgm:cxn modelId="{6E8A0B08-A6C4-45CB-912C-3760C1815522}" type="presParOf" srcId="{E6DB8282-012E-463C-BC43-9B8852015259}" destId="{24C49E01-1DB1-44B4-9A1A-D7C64242D6AE}" srcOrd="0" destOrd="0" presId="urn:microsoft.com/office/officeart/2016/7/layout/BasicLinearProcessNumbered"/>
    <dgm:cxn modelId="{B3AFE9ED-2AD0-4AD0-8763-6487ABBC627A}" type="presParOf" srcId="{E6DB8282-012E-463C-BC43-9B8852015259}" destId="{B7E1F1DF-5BCE-4414-A123-D92B628ABDE2}" srcOrd="1" destOrd="0" presId="urn:microsoft.com/office/officeart/2016/7/layout/BasicLinearProcessNumbered"/>
    <dgm:cxn modelId="{C7AE9C25-1881-4FF6-936D-829096B9D929}" type="presParOf" srcId="{E6DB8282-012E-463C-BC43-9B8852015259}" destId="{8B9DED58-FACB-461B-BDF9-B3C6E769ECBE}" srcOrd="2" destOrd="0" presId="urn:microsoft.com/office/officeart/2016/7/layout/BasicLinearProcessNumbered"/>
    <dgm:cxn modelId="{32110123-B5BD-4E3A-8636-C9189B8AA3EC}" type="presParOf" srcId="{E6DB8282-012E-463C-BC43-9B8852015259}" destId="{A2C29725-D0DE-457C-98A9-3B9C1BD153C6}" srcOrd="3" destOrd="0" presId="urn:microsoft.com/office/officeart/2016/7/layout/BasicLinearProcessNumbered"/>
    <dgm:cxn modelId="{095FDB53-2583-4CF1-9AEB-8129C2D6F492}" type="presParOf" srcId="{3B1269B7-7741-433F-9AA7-3B6A71136B52}" destId="{57161220-EACE-4AFC-BB55-0463FCB67EBF}" srcOrd="3" destOrd="0" presId="urn:microsoft.com/office/officeart/2016/7/layout/BasicLinearProcessNumbered"/>
    <dgm:cxn modelId="{30088B74-49F4-485B-88E0-8BDC7014F5E2}" type="presParOf" srcId="{3B1269B7-7741-433F-9AA7-3B6A71136B52}" destId="{00413701-1D94-4EBB-96E1-5FCF870FE126}" srcOrd="4" destOrd="0" presId="urn:microsoft.com/office/officeart/2016/7/layout/BasicLinearProcessNumbered"/>
    <dgm:cxn modelId="{C32CF07F-A4C9-4C4D-BF7C-B8AC7FBB9661}" type="presParOf" srcId="{00413701-1D94-4EBB-96E1-5FCF870FE126}" destId="{599480E6-8ABD-4C23-A7AB-B5785CEBD9D0}" srcOrd="0" destOrd="0" presId="urn:microsoft.com/office/officeart/2016/7/layout/BasicLinearProcessNumbered"/>
    <dgm:cxn modelId="{ACD78A45-ED82-4716-B9C8-6153043D86F7}" type="presParOf" srcId="{00413701-1D94-4EBB-96E1-5FCF870FE126}" destId="{E37B7A5A-7794-4E32-8F39-29378C8A5DAC}" srcOrd="1" destOrd="0" presId="urn:microsoft.com/office/officeart/2016/7/layout/BasicLinearProcessNumbered"/>
    <dgm:cxn modelId="{DB42EBAC-D070-43AE-9D6F-EFAF8ECEA8C8}" type="presParOf" srcId="{00413701-1D94-4EBB-96E1-5FCF870FE126}" destId="{1C5EAD40-570D-45EA-A6E8-332C42F4C63C}" srcOrd="2" destOrd="0" presId="urn:microsoft.com/office/officeart/2016/7/layout/BasicLinearProcessNumbered"/>
    <dgm:cxn modelId="{4E3670DF-B5DE-4223-8512-4C04BCEBEBB1}" type="presParOf" srcId="{00413701-1D94-4EBB-96E1-5FCF870FE126}" destId="{99727BE5-D5C9-46C7-9E78-2B73E1C259DE}" srcOrd="3" destOrd="0" presId="urn:microsoft.com/office/officeart/2016/7/layout/BasicLinearProcessNumbered"/>
    <dgm:cxn modelId="{4772057E-DF06-4086-98E6-2B993456F868}" type="presParOf" srcId="{3B1269B7-7741-433F-9AA7-3B6A71136B52}" destId="{A1C819B0-75B1-4E9F-A374-9B03F0F6AFF8}" srcOrd="5" destOrd="0" presId="urn:microsoft.com/office/officeart/2016/7/layout/BasicLinearProcessNumbered"/>
    <dgm:cxn modelId="{80C9EDCD-A443-4799-98B1-15B06EE4DC92}" type="presParOf" srcId="{3B1269B7-7741-433F-9AA7-3B6A71136B52}" destId="{4A2D2361-8207-45D4-AC84-10C6F013A239}" srcOrd="6" destOrd="0" presId="urn:microsoft.com/office/officeart/2016/7/layout/BasicLinearProcessNumbered"/>
    <dgm:cxn modelId="{B8258128-D702-4D31-82EA-554844EBBA4C}" type="presParOf" srcId="{4A2D2361-8207-45D4-AC84-10C6F013A239}" destId="{DE317351-8987-4DB0-BBEF-1E3824C95C02}" srcOrd="0" destOrd="0" presId="urn:microsoft.com/office/officeart/2016/7/layout/BasicLinearProcessNumbered"/>
    <dgm:cxn modelId="{1720C7AE-A5CD-49EA-9789-FF83E102DAD1}" type="presParOf" srcId="{4A2D2361-8207-45D4-AC84-10C6F013A239}" destId="{157B6CEB-617B-40F8-ABC3-45137ADEFD31}" srcOrd="1" destOrd="0" presId="urn:microsoft.com/office/officeart/2016/7/layout/BasicLinearProcessNumbered"/>
    <dgm:cxn modelId="{2705174B-DDEF-464B-ACF7-C11CA093B1D3}" type="presParOf" srcId="{4A2D2361-8207-45D4-AC84-10C6F013A239}" destId="{5652F80C-9CD8-41E1-B2BB-933110199EEE}" srcOrd="2" destOrd="0" presId="urn:microsoft.com/office/officeart/2016/7/layout/BasicLinearProcessNumbered"/>
    <dgm:cxn modelId="{3293D856-C763-43DA-9C17-C080B62B58F4}" type="presParOf" srcId="{4A2D2361-8207-45D4-AC84-10C6F013A239}" destId="{F7311482-2A83-4545-BEDC-BC32E01C4803}"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D34C32-E815-4A96-B1B8-E994B108C740}"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B7DB6035-035F-4FDE-90BC-6D81F18BD83F}">
      <dgm:prSet custT="1"/>
      <dgm:spPr/>
      <dgm:t>
        <a:bodyPr/>
        <a:lstStyle/>
        <a:p>
          <a:r>
            <a:rPr lang="en-US" sz="1800" b="0" dirty="0" smtClean="0">
              <a:latin typeface="Times New Roman" panose="02020603050405020304" pitchFamily="18" charset="0"/>
              <a:cs typeface="Times New Roman" panose="02020603050405020304" pitchFamily="18" charset="0"/>
            </a:rPr>
            <a:t>Adopt globally recognized ESG reporting standards such as GRI or SASB.</a:t>
          </a:r>
          <a:endParaRPr lang="en-US" sz="1800" b="0" dirty="0">
            <a:latin typeface="Times New Roman" panose="02020603050405020304" pitchFamily="18" charset="0"/>
            <a:cs typeface="Times New Roman" panose="02020603050405020304" pitchFamily="18" charset="0"/>
          </a:endParaRPr>
        </a:p>
      </dgm:t>
    </dgm:pt>
    <dgm:pt modelId="{E50C5514-82B4-4AA8-89BB-194BE0F2810A}" type="parTrans" cxnId="{B0DC595E-D724-4557-87F3-7CB88F006706}">
      <dgm:prSet/>
      <dgm:spPr/>
      <dgm:t>
        <a:bodyPr/>
        <a:lstStyle/>
        <a:p>
          <a:endParaRPr lang="en-US"/>
        </a:p>
      </dgm:t>
    </dgm:pt>
    <dgm:pt modelId="{54AC04FB-77D6-4EB5-9231-62E2E77EBEEE}" type="sibTrans" cxnId="{B0DC595E-D724-4557-87F3-7CB88F006706}">
      <dgm:prSet phldrT="1" phldr="0"/>
      <dgm:spPr/>
      <dgm:t>
        <a:bodyPr/>
        <a:lstStyle/>
        <a:p>
          <a:r>
            <a:rPr lang="en-US"/>
            <a:t>1</a:t>
          </a:r>
        </a:p>
      </dgm:t>
    </dgm:pt>
    <dgm:pt modelId="{D1A1A953-AB2C-4714-9EB8-94A9FFEDF931}">
      <dgm:prSet custT="1"/>
      <dgm:spPr/>
      <dgm:t>
        <a:bodyPr/>
        <a:lstStyle/>
        <a:p>
          <a:r>
            <a:rPr lang="en-US" sz="1800" b="0" dirty="0" smtClean="0">
              <a:latin typeface="Times New Roman" panose="02020603050405020304" pitchFamily="18" charset="0"/>
              <a:cs typeface="Times New Roman" panose="02020603050405020304" pitchFamily="18" charset="0"/>
            </a:rPr>
            <a:t>Invest in technology for efficient ESG data collection and analysis.</a:t>
          </a:r>
          <a:endParaRPr lang="en-US" sz="1800" b="0" dirty="0">
            <a:latin typeface="Times New Roman" panose="02020603050405020304" pitchFamily="18" charset="0"/>
            <a:cs typeface="Times New Roman" panose="02020603050405020304" pitchFamily="18" charset="0"/>
          </a:endParaRPr>
        </a:p>
      </dgm:t>
    </dgm:pt>
    <dgm:pt modelId="{98F5DDEF-CD05-4AD9-9F02-FE10EF845CF1}" type="parTrans" cxnId="{6C9C09B3-BE8E-4609-9755-F68A7507584C}">
      <dgm:prSet/>
      <dgm:spPr/>
      <dgm:t>
        <a:bodyPr/>
        <a:lstStyle/>
        <a:p>
          <a:endParaRPr lang="en-US"/>
        </a:p>
      </dgm:t>
    </dgm:pt>
    <dgm:pt modelId="{6870CB68-E2E3-4C20-9B85-D3772DBD164B}" type="sibTrans" cxnId="{6C9C09B3-BE8E-4609-9755-F68A7507584C}">
      <dgm:prSet phldrT="2" phldr="0"/>
      <dgm:spPr/>
      <dgm:t>
        <a:bodyPr/>
        <a:lstStyle/>
        <a:p>
          <a:r>
            <a:rPr lang="en-US"/>
            <a:t>2</a:t>
          </a:r>
        </a:p>
      </dgm:t>
    </dgm:pt>
    <dgm:pt modelId="{204B029A-6652-4A3D-A4D7-84F142F05EDA}">
      <dgm:prSet custT="1"/>
      <dgm:spPr/>
      <dgm:t>
        <a:bodyPr/>
        <a:lstStyle/>
        <a:p>
          <a:r>
            <a:rPr lang="en-US" sz="1800" b="0" dirty="0" smtClean="0">
              <a:latin typeface="Times New Roman" panose="02020603050405020304" pitchFamily="18" charset="0"/>
              <a:cs typeface="Times New Roman" panose="02020603050405020304" pitchFamily="18" charset="0"/>
            </a:rPr>
            <a:t>Foster ESG-focused leadership and corporate culture.</a:t>
          </a:r>
          <a:endParaRPr lang="en-US" sz="1800" b="0" dirty="0">
            <a:latin typeface="Times New Roman" panose="02020603050405020304" pitchFamily="18" charset="0"/>
            <a:cs typeface="Times New Roman" panose="02020603050405020304" pitchFamily="18" charset="0"/>
          </a:endParaRPr>
        </a:p>
      </dgm:t>
    </dgm:pt>
    <dgm:pt modelId="{F6819400-6F56-4E17-A63A-2BF4514E46B0}" type="parTrans" cxnId="{877663C1-7FE8-4CD9-898A-B171831B3043}">
      <dgm:prSet/>
      <dgm:spPr/>
      <dgm:t>
        <a:bodyPr/>
        <a:lstStyle/>
        <a:p>
          <a:endParaRPr lang="en-US"/>
        </a:p>
      </dgm:t>
    </dgm:pt>
    <dgm:pt modelId="{5A57EEA8-9DD4-41CC-ACAF-168EFA687B3A}" type="sibTrans" cxnId="{877663C1-7FE8-4CD9-898A-B171831B3043}">
      <dgm:prSet phldrT="3" phldr="0"/>
      <dgm:spPr/>
      <dgm:t>
        <a:bodyPr/>
        <a:lstStyle/>
        <a:p>
          <a:r>
            <a:rPr lang="en-US"/>
            <a:t>3</a:t>
          </a:r>
        </a:p>
      </dgm:t>
    </dgm:pt>
    <dgm:pt modelId="{9E9300D0-3B7D-4354-98C7-D8268C987592}">
      <dgm:prSet custT="1"/>
      <dgm:spPr/>
      <dgm:t>
        <a:bodyPr/>
        <a:lstStyle/>
        <a:p>
          <a:r>
            <a:rPr lang="en-US" sz="1800" b="0" dirty="0" smtClean="0">
              <a:latin typeface="Times New Roman" panose="02020603050405020304" pitchFamily="18" charset="0"/>
              <a:cs typeface="Times New Roman" panose="02020603050405020304" pitchFamily="18" charset="0"/>
            </a:rPr>
            <a:t>Engage with regulators and industry groups to improve standardization</a:t>
          </a:r>
          <a:endParaRPr lang="en-US" sz="1800" b="0" dirty="0">
            <a:latin typeface="Times New Roman" panose="02020603050405020304" pitchFamily="18" charset="0"/>
            <a:cs typeface="Times New Roman" panose="02020603050405020304" pitchFamily="18" charset="0"/>
          </a:endParaRPr>
        </a:p>
      </dgm:t>
    </dgm:pt>
    <dgm:pt modelId="{FA0C4FC0-71AD-496C-B9C7-EAC8CC12C8D1}" type="sibTrans" cxnId="{836D82B9-FBD6-45C4-83DB-1C1BDFF980C9}">
      <dgm:prSet/>
      <dgm:spPr/>
      <dgm:t>
        <a:bodyPr/>
        <a:lstStyle/>
        <a:p>
          <a:r>
            <a:rPr lang="en-US" dirty="0" smtClean="0"/>
            <a:t>4</a:t>
          </a:r>
          <a:endParaRPr lang="en-US" dirty="0"/>
        </a:p>
      </dgm:t>
    </dgm:pt>
    <dgm:pt modelId="{F3245F13-09D4-44A7-8E82-ECA54F417531}" type="parTrans" cxnId="{836D82B9-FBD6-45C4-83DB-1C1BDFF980C9}">
      <dgm:prSet/>
      <dgm:spPr/>
      <dgm:t>
        <a:bodyPr/>
        <a:lstStyle/>
        <a:p>
          <a:endParaRPr lang="en-US"/>
        </a:p>
      </dgm:t>
    </dgm:pt>
    <dgm:pt modelId="{813996CC-B827-43AC-92C5-F06222DAB46B}">
      <dgm:prSet custT="1"/>
      <dgm:spPr/>
      <dgm:t>
        <a:bodyPr/>
        <a:lstStyle/>
        <a:p>
          <a:r>
            <a:rPr lang="en-US" sz="1800" b="0" dirty="0" smtClean="0">
              <a:latin typeface="Times New Roman" panose="02020603050405020304" pitchFamily="18" charset="0"/>
              <a:cs typeface="Times New Roman" panose="02020603050405020304" pitchFamily="18" charset="0"/>
            </a:rPr>
            <a:t>Conduct regular ESG audits and third-party verifications.</a:t>
          </a:r>
          <a:endParaRPr lang="en-US" sz="1800" b="0" dirty="0">
            <a:latin typeface="Times New Roman" panose="02020603050405020304" pitchFamily="18" charset="0"/>
            <a:cs typeface="Times New Roman" panose="02020603050405020304" pitchFamily="18" charset="0"/>
          </a:endParaRPr>
        </a:p>
      </dgm:t>
    </dgm:pt>
    <dgm:pt modelId="{30B2F83E-F73E-4005-A40F-16AC5B968540}" type="sibTrans" cxnId="{42340A29-82E3-40B9-9A98-A0A04A0B5E92}">
      <dgm:prSet/>
      <dgm:spPr/>
      <dgm:t>
        <a:bodyPr/>
        <a:lstStyle/>
        <a:p>
          <a:r>
            <a:rPr lang="en-US" dirty="0" smtClean="0"/>
            <a:t>5</a:t>
          </a:r>
          <a:endParaRPr lang="en-US" dirty="0"/>
        </a:p>
      </dgm:t>
    </dgm:pt>
    <dgm:pt modelId="{7CE97A9A-245A-419D-B512-4772E4D44701}" type="parTrans" cxnId="{42340A29-82E3-40B9-9A98-A0A04A0B5E92}">
      <dgm:prSet/>
      <dgm:spPr/>
      <dgm:t>
        <a:bodyPr/>
        <a:lstStyle/>
        <a:p>
          <a:endParaRPr lang="en-US"/>
        </a:p>
      </dgm:t>
    </dgm:pt>
    <dgm:pt modelId="{3B1269B7-7741-433F-9AA7-3B6A71136B52}" type="pres">
      <dgm:prSet presAssocID="{F7D34C32-E815-4A96-B1B8-E994B108C740}" presName="Name0" presStyleCnt="0">
        <dgm:presLayoutVars>
          <dgm:animLvl val="lvl"/>
          <dgm:resizeHandles val="exact"/>
        </dgm:presLayoutVars>
      </dgm:prSet>
      <dgm:spPr/>
      <dgm:t>
        <a:bodyPr/>
        <a:lstStyle/>
        <a:p>
          <a:endParaRPr lang="en-US"/>
        </a:p>
      </dgm:t>
    </dgm:pt>
    <dgm:pt modelId="{B15E277D-BFB4-4D34-A9AD-78ED58254FDB}" type="pres">
      <dgm:prSet presAssocID="{B7DB6035-035F-4FDE-90BC-6D81F18BD83F}" presName="compositeNode" presStyleCnt="0">
        <dgm:presLayoutVars>
          <dgm:bulletEnabled val="1"/>
        </dgm:presLayoutVars>
      </dgm:prSet>
      <dgm:spPr/>
    </dgm:pt>
    <dgm:pt modelId="{06404514-17E8-476A-B2D7-012F631FF082}" type="pres">
      <dgm:prSet presAssocID="{B7DB6035-035F-4FDE-90BC-6D81F18BD83F}" presName="bgRect" presStyleLbl="bgAccFollowNode1" presStyleIdx="0" presStyleCnt="5"/>
      <dgm:spPr/>
      <dgm:t>
        <a:bodyPr/>
        <a:lstStyle/>
        <a:p>
          <a:endParaRPr lang="en-US"/>
        </a:p>
      </dgm:t>
    </dgm:pt>
    <dgm:pt modelId="{7937BA7D-65D4-43A7-B2E2-8BFF0A435A18}" type="pres">
      <dgm:prSet presAssocID="{54AC04FB-77D6-4EB5-9231-62E2E77EBEEE}" presName="sibTransNodeCircle" presStyleLbl="alignNode1" presStyleIdx="0" presStyleCnt="10">
        <dgm:presLayoutVars>
          <dgm:chMax val="0"/>
          <dgm:bulletEnabled/>
        </dgm:presLayoutVars>
      </dgm:prSet>
      <dgm:spPr/>
      <dgm:t>
        <a:bodyPr/>
        <a:lstStyle/>
        <a:p>
          <a:endParaRPr lang="en-US"/>
        </a:p>
      </dgm:t>
    </dgm:pt>
    <dgm:pt modelId="{9AA887F6-B6D8-475D-BE53-FECB57154BB6}" type="pres">
      <dgm:prSet presAssocID="{B7DB6035-035F-4FDE-90BC-6D81F18BD83F}" presName="bottomLine" presStyleLbl="alignNode1" presStyleIdx="1" presStyleCnt="10">
        <dgm:presLayoutVars/>
      </dgm:prSet>
      <dgm:spPr/>
    </dgm:pt>
    <dgm:pt modelId="{B2338071-C2D9-477F-ACAF-B2E2EFD5FF2A}" type="pres">
      <dgm:prSet presAssocID="{B7DB6035-035F-4FDE-90BC-6D81F18BD83F}" presName="nodeText" presStyleLbl="bgAccFollowNode1" presStyleIdx="0" presStyleCnt="5">
        <dgm:presLayoutVars>
          <dgm:bulletEnabled val="1"/>
        </dgm:presLayoutVars>
      </dgm:prSet>
      <dgm:spPr/>
      <dgm:t>
        <a:bodyPr/>
        <a:lstStyle/>
        <a:p>
          <a:endParaRPr lang="en-US"/>
        </a:p>
      </dgm:t>
    </dgm:pt>
    <dgm:pt modelId="{5D1DFEE1-7041-49C4-B33B-A08B410DDFA4}" type="pres">
      <dgm:prSet presAssocID="{54AC04FB-77D6-4EB5-9231-62E2E77EBEEE}" presName="sibTrans" presStyleCnt="0"/>
      <dgm:spPr/>
    </dgm:pt>
    <dgm:pt modelId="{E6DB8282-012E-463C-BC43-9B8852015259}" type="pres">
      <dgm:prSet presAssocID="{D1A1A953-AB2C-4714-9EB8-94A9FFEDF931}" presName="compositeNode" presStyleCnt="0">
        <dgm:presLayoutVars>
          <dgm:bulletEnabled val="1"/>
        </dgm:presLayoutVars>
      </dgm:prSet>
      <dgm:spPr/>
    </dgm:pt>
    <dgm:pt modelId="{24C49E01-1DB1-44B4-9A1A-D7C64242D6AE}" type="pres">
      <dgm:prSet presAssocID="{D1A1A953-AB2C-4714-9EB8-94A9FFEDF931}" presName="bgRect" presStyleLbl="bgAccFollowNode1" presStyleIdx="1" presStyleCnt="5"/>
      <dgm:spPr/>
      <dgm:t>
        <a:bodyPr/>
        <a:lstStyle/>
        <a:p>
          <a:endParaRPr lang="en-US"/>
        </a:p>
      </dgm:t>
    </dgm:pt>
    <dgm:pt modelId="{B7E1F1DF-5BCE-4414-A123-D92B628ABDE2}" type="pres">
      <dgm:prSet presAssocID="{6870CB68-E2E3-4C20-9B85-D3772DBD164B}" presName="sibTransNodeCircle" presStyleLbl="alignNode1" presStyleIdx="2" presStyleCnt="10">
        <dgm:presLayoutVars>
          <dgm:chMax val="0"/>
          <dgm:bulletEnabled/>
        </dgm:presLayoutVars>
      </dgm:prSet>
      <dgm:spPr/>
      <dgm:t>
        <a:bodyPr/>
        <a:lstStyle/>
        <a:p>
          <a:endParaRPr lang="en-US"/>
        </a:p>
      </dgm:t>
    </dgm:pt>
    <dgm:pt modelId="{8B9DED58-FACB-461B-BDF9-B3C6E769ECBE}" type="pres">
      <dgm:prSet presAssocID="{D1A1A953-AB2C-4714-9EB8-94A9FFEDF931}" presName="bottomLine" presStyleLbl="alignNode1" presStyleIdx="3" presStyleCnt="10">
        <dgm:presLayoutVars/>
      </dgm:prSet>
      <dgm:spPr/>
    </dgm:pt>
    <dgm:pt modelId="{A2C29725-D0DE-457C-98A9-3B9C1BD153C6}" type="pres">
      <dgm:prSet presAssocID="{D1A1A953-AB2C-4714-9EB8-94A9FFEDF931}" presName="nodeText" presStyleLbl="bgAccFollowNode1" presStyleIdx="1" presStyleCnt="5">
        <dgm:presLayoutVars>
          <dgm:bulletEnabled val="1"/>
        </dgm:presLayoutVars>
      </dgm:prSet>
      <dgm:spPr/>
      <dgm:t>
        <a:bodyPr/>
        <a:lstStyle/>
        <a:p>
          <a:endParaRPr lang="en-US"/>
        </a:p>
      </dgm:t>
    </dgm:pt>
    <dgm:pt modelId="{57161220-EACE-4AFC-BB55-0463FCB67EBF}" type="pres">
      <dgm:prSet presAssocID="{6870CB68-E2E3-4C20-9B85-D3772DBD164B}" presName="sibTrans" presStyleCnt="0"/>
      <dgm:spPr/>
    </dgm:pt>
    <dgm:pt modelId="{00413701-1D94-4EBB-96E1-5FCF870FE126}" type="pres">
      <dgm:prSet presAssocID="{204B029A-6652-4A3D-A4D7-84F142F05EDA}" presName="compositeNode" presStyleCnt="0">
        <dgm:presLayoutVars>
          <dgm:bulletEnabled val="1"/>
        </dgm:presLayoutVars>
      </dgm:prSet>
      <dgm:spPr/>
    </dgm:pt>
    <dgm:pt modelId="{599480E6-8ABD-4C23-A7AB-B5785CEBD9D0}" type="pres">
      <dgm:prSet presAssocID="{204B029A-6652-4A3D-A4D7-84F142F05EDA}" presName="bgRect" presStyleLbl="bgAccFollowNode1" presStyleIdx="2" presStyleCnt="5"/>
      <dgm:spPr/>
      <dgm:t>
        <a:bodyPr/>
        <a:lstStyle/>
        <a:p>
          <a:endParaRPr lang="en-US"/>
        </a:p>
      </dgm:t>
    </dgm:pt>
    <dgm:pt modelId="{E37B7A5A-7794-4E32-8F39-29378C8A5DAC}" type="pres">
      <dgm:prSet presAssocID="{5A57EEA8-9DD4-41CC-ACAF-168EFA687B3A}" presName="sibTransNodeCircle" presStyleLbl="alignNode1" presStyleIdx="4" presStyleCnt="10">
        <dgm:presLayoutVars>
          <dgm:chMax val="0"/>
          <dgm:bulletEnabled/>
        </dgm:presLayoutVars>
      </dgm:prSet>
      <dgm:spPr/>
      <dgm:t>
        <a:bodyPr/>
        <a:lstStyle/>
        <a:p>
          <a:endParaRPr lang="en-US"/>
        </a:p>
      </dgm:t>
    </dgm:pt>
    <dgm:pt modelId="{1C5EAD40-570D-45EA-A6E8-332C42F4C63C}" type="pres">
      <dgm:prSet presAssocID="{204B029A-6652-4A3D-A4D7-84F142F05EDA}" presName="bottomLine" presStyleLbl="alignNode1" presStyleIdx="5" presStyleCnt="10">
        <dgm:presLayoutVars/>
      </dgm:prSet>
      <dgm:spPr/>
    </dgm:pt>
    <dgm:pt modelId="{99727BE5-D5C9-46C7-9E78-2B73E1C259DE}" type="pres">
      <dgm:prSet presAssocID="{204B029A-6652-4A3D-A4D7-84F142F05EDA}" presName="nodeText" presStyleLbl="bgAccFollowNode1" presStyleIdx="2" presStyleCnt="5">
        <dgm:presLayoutVars>
          <dgm:bulletEnabled val="1"/>
        </dgm:presLayoutVars>
      </dgm:prSet>
      <dgm:spPr/>
      <dgm:t>
        <a:bodyPr/>
        <a:lstStyle/>
        <a:p>
          <a:endParaRPr lang="en-US"/>
        </a:p>
      </dgm:t>
    </dgm:pt>
    <dgm:pt modelId="{A1C819B0-75B1-4E9F-A374-9B03F0F6AFF8}" type="pres">
      <dgm:prSet presAssocID="{5A57EEA8-9DD4-41CC-ACAF-168EFA687B3A}" presName="sibTrans" presStyleCnt="0"/>
      <dgm:spPr/>
    </dgm:pt>
    <dgm:pt modelId="{4A2D2361-8207-45D4-AC84-10C6F013A239}" type="pres">
      <dgm:prSet presAssocID="{9E9300D0-3B7D-4354-98C7-D8268C987592}" presName="compositeNode" presStyleCnt="0">
        <dgm:presLayoutVars>
          <dgm:bulletEnabled val="1"/>
        </dgm:presLayoutVars>
      </dgm:prSet>
      <dgm:spPr/>
    </dgm:pt>
    <dgm:pt modelId="{DE317351-8987-4DB0-BBEF-1E3824C95C02}" type="pres">
      <dgm:prSet presAssocID="{9E9300D0-3B7D-4354-98C7-D8268C987592}" presName="bgRect" presStyleLbl="bgAccFollowNode1" presStyleIdx="3" presStyleCnt="5"/>
      <dgm:spPr/>
      <dgm:t>
        <a:bodyPr/>
        <a:lstStyle/>
        <a:p>
          <a:endParaRPr lang="en-US"/>
        </a:p>
      </dgm:t>
    </dgm:pt>
    <dgm:pt modelId="{157B6CEB-617B-40F8-ABC3-45137ADEFD31}" type="pres">
      <dgm:prSet presAssocID="{FA0C4FC0-71AD-496C-B9C7-EAC8CC12C8D1}" presName="sibTransNodeCircle" presStyleLbl="alignNode1" presStyleIdx="6" presStyleCnt="10">
        <dgm:presLayoutVars>
          <dgm:chMax val="0"/>
          <dgm:bulletEnabled/>
        </dgm:presLayoutVars>
      </dgm:prSet>
      <dgm:spPr/>
      <dgm:t>
        <a:bodyPr/>
        <a:lstStyle/>
        <a:p>
          <a:endParaRPr lang="en-US"/>
        </a:p>
      </dgm:t>
    </dgm:pt>
    <dgm:pt modelId="{5652F80C-9CD8-41E1-B2BB-933110199EEE}" type="pres">
      <dgm:prSet presAssocID="{9E9300D0-3B7D-4354-98C7-D8268C987592}" presName="bottomLine" presStyleLbl="alignNode1" presStyleIdx="7" presStyleCnt="10">
        <dgm:presLayoutVars/>
      </dgm:prSet>
      <dgm:spPr/>
    </dgm:pt>
    <dgm:pt modelId="{F7311482-2A83-4545-BEDC-BC32E01C4803}" type="pres">
      <dgm:prSet presAssocID="{9E9300D0-3B7D-4354-98C7-D8268C987592}" presName="nodeText" presStyleLbl="bgAccFollowNode1" presStyleIdx="3" presStyleCnt="5">
        <dgm:presLayoutVars>
          <dgm:bulletEnabled val="1"/>
        </dgm:presLayoutVars>
      </dgm:prSet>
      <dgm:spPr/>
      <dgm:t>
        <a:bodyPr/>
        <a:lstStyle/>
        <a:p>
          <a:endParaRPr lang="en-US"/>
        </a:p>
      </dgm:t>
    </dgm:pt>
    <dgm:pt modelId="{A9969F87-C9E9-46AC-851B-B22385F9203D}" type="pres">
      <dgm:prSet presAssocID="{FA0C4FC0-71AD-496C-B9C7-EAC8CC12C8D1}" presName="sibTrans" presStyleCnt="0"/>
      <dgm:spPr/>
    </dgm:pt>
    <dgm:pt modelId="{5E23DF5F-C3F3-47A6-B3FD-BD9DE6A5FDDF}" type="pres">
      <dgm:prSet presAssocID="{813996CC-B827-43AC-92C5-F06222DAB46B}" presName="compositeNode" presStyleCnt="0">
        <dgm:presLayoutVars>
          <dgm:bulletEnabled val="1"/>
        </dgm:presLayoutVars>
      </dgm:prSet>
      <dgm:spPr/>
    </dgm:pt>
    <dgm:pt modelId="{B908995D-6599-4E31-A501-E1EB885AD9D4}" type="pres">
      <dgm:prSet presAssocID="{813996CC-B827-43AC-92C5-F06222DAB46B}" presName="bgRect" presStyleLbl="bgAccFollowNode1" presStyleIdx="4" presStyleCnt="5"/>
      <dgm:spPr/>
      <dgm:t>
        <a:bodyPr/>
        <a:lstStyle/>
        <a:p>
          <a:endParaRPr lang="en-US"/>
        </a:p>
      </dgm:t>
    </dgm:pt>
    <dgm:pt modelId="{B7CDDE4C-3B7C-4271-A492-97626517510E}" type="pres">
      <dgm:prSet presAssocID="{30B2F83E-F73E-4005-A40F-16AC5B968540}" presName="sibTransNodeCircle" presStyleLbl="alignNode1" presStyleIdx="8" presStyleCnt="10">
        <dgm:presLayoutVars>
          <dgm:chMax val="0"/>
          <dgm:bulletEnabled/>
        </dgm:presLayoutVars>
      </dgm:prSet>
      <dgm:spPr/>
      <dgm:t>
        <a:bodyPr/>
        <a:lstStyle/>
        <a:p>
          <a:endParaRPr lang="en-US"/>
        </a:p>
      </dgm:t>
    </dgm:pt>
    <dgm:pt modelId="{E60C4446-474D-45F5-8168-3CBC79616E7A}" type="pres">
      <dgm:prSet presAssocID="{813996CC-B827-43AC-92C5-F06222DAB46B}" presName="bottomLine" presStyleLbl="alignNode1" presStyleIdx="9" presStyleCnt="10">
        <dgm:presLayoutVars/>
      </dgm:prSet>
      <dgm:spPr/>
    </dgm:pt>
    <dgm:pt modelId="{E42F5A7F-1AF0-48AD-B547-88C8AB8CF415}" type="pres">
      <dgm:prSet presAssocID="{813996CC-B827-43AC-92C5-F06222DAB46B}" presName="nodeText" presStyleLbl="bgAccFollowNode1" presStyleIdx="4" presStyleCnt="5">
        <dgm:presLayoutVars>
          <dgm:bulletEnabled val="1"/>
        </dgm:presLayoutVars>
      </dgm:prSet>
      <dgm:spPr/>
      <dgm:t>
        <a:bodyPr/>
        <a:lstStyle/>
        <a:p>
          <a:endParaRPr lang="en-US"/>
        </a:p>
      </dgm:t>
    </dgm:pt>
  </dgm:ptLst>
  <dgm:cxnLst>
    <dgm:cxn modelId="{C4302A65-82C8-4ABF-B6FA-1C3C3FB5E724}" type="presOf" srcId="{9E9300D0-3B7D-4354-98C7-D8268C987592}" destId="{F7311482-2A83-4545-BEDC-BC32E01C4803}" srcOrd="1" destOrd="0" presId="urn:microsoft.com/office/officeart/2016/7/layout/BasicLinearProcessNumbered"/>
    <dgm:cxn modelId="{0B277D76-BA80-42F6-A010-5370B54F2163}" type="presOf" srcId="{B7DB6035-035F-4FDE-90BC-6D81F18BD83F}" destId="{06404514-17E8-476A-B2D7-012F631FF082}" srcOrd="0" destOrd="0" presId="urn:microsoft.com/office/officeart/2016/7/layout/BasicLinearProcessNumbered"/>
    <dgm:cxn modelId="{80AE9BA6-AB3A-4498-B769-F33E8DE8BBC8}" type="presOf" srcId="{9E9300D0-3B7D-4354-98C7-D8268C987592}" destId="{DE317351-8987-4DB0-BBEF-1E3824C95C02}" srcOrd="0" destOrd="0" presId="urn:microsoft.com/office/officeart/2016/7/layout/BasicLinearProcessNumbered"/>
    <dgm:cxn modelId="{29E3A78F-5624-49D7-BD1E-9C947074F38C}" type="presOf" srcId="{5A57EEA8-9DD4-41CC-ACAF-168EFA687B3A}" destId="{E37B7A5A-7794-4E32-8F39-29378C8A5DAC}" srcOrd="0" destOrd="0" presId="urn:microsoft.com/office/officeart/2016/7/layout/BasicLinearProcessNumbered"/>
    <dgm:cxn modelId="{9E76767A-F638-486C-96CB-E9318AE7EBEC}" type="presOf" srcId="{30B2F83E-F73E-4005-A40F-16AC5B968540}" destId="{B7CDDE4C-3B7C-4271-A492-97626517510E}" srcOrd="0" destOrd="0" presId="urn:microsoft.com/office/officeart/2016/7/layout/BasicLinearProcessNumbered"/>
    <dgm:cxn modelId="{B0DC595E-D724-4557-87F3-7CB88F006706}" srcId="{F7D34C32-E815-4A96-B1B8-E994B108C740}" destId="{B7DB6035-035F-4FDE-90BC-6D81F18BD83F}" srcOrd="0" destOrd="0" parTransId="{E50C5514-82B4-4AA8-89BB-194BE0F2810A}" sibTransId="{54AC04FB-77D6-4EB5-9231-62E2E77EBEEE}"/>
    <dgm:cxn modelId="{FE5DB829-675B-4DB2-ABF9-C64E9D1A00CA}" type="presOf" srcId="{813996CC-B827-43AC-92C5-F06222DAB46B}" destId="{E42F5A7F-1AF0-48AD-B547-88C8AB8CF415}" srcOrd="1" destOrd="0" presId="urn:microsoft.com/office/officeart/2016/7/layout/BasicLinearProcessNumbered"/>
    <dgm:cxn modelId="{CEC0F07D-38B8-4881-B6E0-9509B2313B3B}" type="presOf" srcId="{D1A1A953-AB2C-4714-9EB8-94A9FFEDF931}" destId="{24C49E01-1DB1-44B4-9A1A-D7C64242D6AE}" srcOrd="0" destOrd="0" presId="urn:microsoft.com/office/officeart/2016/7/layout/BasicLinearProcessNumbered"/>
    <dgm:cxn modelId="{421D20D8-4CAD-4013-BC95-9AD8143FCA3F}" type="presOf" srcId="{B7DB6035-035F-4FDE-90BC-6D81F18BD83F}" destId="{B2338071-C2D9-477F-ACAF-B2E2EFD5FF2A}" srcOrd="1" destOrd="0" presId="urn:microsoft.com/office/officeart/2016/7/layout/BasicLinearProcessNumbered"/>
    <dgm:cxn modelId="{33B0E115-0232-44BC-85BF-CE32902B13F2}" type="presOf" srcId="{813996CC-B827-43AC-92C5-F06222DAB46B}" destId="{B908995D-6599-4E31-A501-E1EB885AD9D4}" srcOrd="0" destOrd="0" presId="urn:microsoft.com/office/officeart/2016/7/layout/BasicLinearProcessNumbered"/>
    <dgm:cxn modelId="{A8F7B180-92ED-4D86-962D-D190A4738F93}" type="presOf" srcId="{204B029A-6652-4A3D-A4D7-84F142F05EDA}" destId="{99727BE5-D5C9-46C7-9E78-2B73E1C259DE}" srcOrd="1" destOrd="0" presId="urn:microsoft.com/office/officeart/2016/7/layout/BasicLinearProcessNumbered"/>
    <dgm:cxn modelId="{42340A29-82E3-40B9-9A98-A0A04A0B5E92}" srcId="{F7D34C32-E815-4A96-B1B8-E994B108C740}" destId="{813996CC-B827-43AC-92C5-F06222DAB46B}" srcOrd="4" destOrd="0" parTransId="{7CE97A9A-245A-419D-B512-4772E4D44701}" sibTransId="{30B2F83E-F73E-4005-A40F-16AC5B968540}"/>
    <dgm:cxn modelId="{18C2C458-EA68-4694-81C4-CE4B04DDA150}" type="presOf" srcId="{D1A1A953-AB2C-4714-9EB8-94A9FFEDF931}" destId="{A2C29725-D0DE-457C-98A9-3B9C1BD153C6}" srcOrd="1" destOrd="0" presId="urn:microsoft.com/office/officeart/2016/7/layout/BasicLinearProcessNumbered"/>
    <dgm:cxn modelId="{268BD774-D596-45E3-83A1-3EC5F07BCB17}" type="presOf" srcId="{F7D34C32-E815-4A96-B1B8-E994B108C740}" destId="{3B1269B7-7741-433F-9AA7-3B6A71136B52}" srcOrd="0" destOrd="0" presId="urn:microsoft.com/office/officeart/2016/7/layout/BasicLinearProcessNumbered"/>
    <dgm:cxn modelId="{6C9C09B3-BE8E-4609-9755-F68A7507584C}" srcId="{F7D34C32-E815-4A96-B1B8-E994B108C740}" destId="{D1A1A953-AB2C-4714-9EB8-94A9FFEDF931}" srcOrd="1" destOrd="0" parTransId="{98F5DDEF-CD05-4AD9-9F02-FE10EF845CF1}" sibTransId="{6870CB68-E2E3-4C20-9B85-D3772DBD164B}"/>
    <dgm:cxn modelId="{2AB36277-39DB-4BE9-89AF-42745744861A}" type="presOf" srcId="{FA0C4FC0-71AD-496C-B9C7-EAC8CC12C8D1}" destId="{157B6CEB-617B-40F8-ABC3-45137ADEFD31}" srcOrd="0" destOrd="0" presId="urn:microsoft.com/office/officeart/2016/7/layout/BasicLinearProcessNumbered"/>
    <dgm:cxn modelId="{73029CF3-BE3D-4625-A840-7087F25DD970}" type="presOf" srcId="{54AC04FB-77D6-4EB5-9231-62E2E77EBEEE}" destId="{7937BA7D-65D4-43A7-B2E2-8BFF0A435A18}" srcOrd="0" destOrd="0" presId="urn:microsoft.com/office/officeart/2016/7/layout/BasicLinearProcessNumbered"/>
    <dgm:cxn modelId="{5E16012B-41B2-485D-8C92-C3E0A6F35C88}" type="presOf" srcId="{6870CB68-E2E3-4C20-9B85-D3772DBD164B}" destId="{B7E1F1DF-5BCE-4414-A123-D92B628ABDE2}" srcOrd="0" destOrd="0" presId="urn:microsoft.com/office/officeart/2016/7/layout/BasicLinearProcessNumbered"/>
    <dgm:cxn modelId="{877663C1-7FE8-4CD9-898A-B171831B3043}" srcId="{F7D34C32-E815-4A96-B1B8-E994B108C740}" destId="{204B029A-6652-4A3D-A4D7-84F142F05EDA}" srcOrd="2" destOrd="0" parTransId="{F6819400-6F56-4E17-A63A-2BF4514E46B0}" sibTransId="{5A57EEA8-9DD4-41CC-ACAF-168EFA687B3A}"/>
    <dgm:cxn modelId="{836D82B9-FBD6-45C4-83DB-1C1BDFF980C9}" srcId="{F7D34C32-E815-4A96-B1B8-E994B108C740}" destId="{9E9300D0-3B7D-4354-98C7-D8268C987592}" srcOrd="3" destOrd="0" parTransId="{F3245F13-09D4-44A7-8E82-ECA54F417531}" sibTransId="{FA0C4FC0-71AD-496C-B9C7-EAC8CC12C8D1}"/>
    <dgm:cxn modelId="{E5C7B613-2369-4EE9-9946-4C6BDF678299}" type="presOf" srcId="{204B029A-6652-4A3D-A4D7-84F142F05EDA}" destId="{599480E6-8ABD-4C23-A7AB-B5785CEBD9D0}" srcOrd="0" destOrd="0" presId="urn:microsoft.com/office/officeart/2016/7/layout/BasicLinearProcessNumbered"/>
    <dgm:cxn modelId="{ACD57BA0-F005-433E-8B78-8660620D32E7}" type="presParOf" srcId="{3B1269B7-7741-433F-9AA7-3B6A71136B52}" destId="{B15E277D-BFB4-4D34-A9AD-78ED58254FDB}" srcOrd="0" destOrd="0" presId="urn:microsoft.com/office/officeart/2016/7/layout/BasicLinearProcessNumbered"/>
    <dgm:cxn modelId="{85FC8FEF-2619-4693-9CF2-0BAF7E195057}" type="presParOf" srcId="{B15E277D-BFB4-4D34-A9AD-78ED58254FDB}" destId="{06404514-17E8-476A-B2D7-012F631FF082}" srcOrd="0" destOrd="0" presId="urn:microsoft.com/office/officeart/2016/7/layout/BasicLinearProcessNumbered"/>
    <dgm:cxn modelId="{3F7D263C-DF0F-486F-99A9-2ED9F58CADBC}" type="presParOf" srcId="{B15E277D-BFB4-4D34-A9AD-78ED58254FDB}" destId="{7937BA7D-65D4-43A7-B2E2-8BFF0A435A18}" srcOrd="1" destOrd="0" presId="urn:microsoft.com/office/officeart/2016/7/layout/BasicLinearProcessNumbered"/>
    <dgm:cxn modelId="{70CB4C05-7CA9-45B1-AFCF-FAFD8E120243}" type="presParOf" srcId="{B15E277D-BFB4-4D34-A9AD-78ED58254FDB}" destId="{9AA887F6-B6D8-475D-BE53-FECB57154BB6}" srcOrd="2" destOrd="0" presId="urn:microsoft.com/office/officeart/2016/7/layout/BasicLinearProcessNumbered"/>
    <dgm:cxn modelId="{0BFBB0E5-0FB4-4D09-BBD8-930865E77C87}" type="presParOf" srcId="{B15E277D-BFB4-4D34-A9AD-78ED58254FDB}" destId="{B2338071-C2D9-477F-ACAF-B2E2EFD5FF2A}" srcOrd="3" destOrd="0" presId="urn:microsoft.com/office/officeart/2016/7/layout/BasicLinearProcessNumbered"/>
    <dgm:cxn modelId="{80F7D837-15CD-4202-B93E-46B474FADBA0}" type="presParOf" srcId="{3B1269B7-7741-433F-9AA7-3B6A71136B52}" destId="{5D1DFEE1-7041-49C4-B33B-A08B410DDFA4}" srcOrd="1" destOrd="0" presId="urn:microsoft.com/office/officeart/2016/7/layout/BasicLinearProcessNumbered"/>
    <dgm:cxn modelId="{FD74B335-9DE2-4602-A96B-B84DF7C90500}" type="presParOf" srcId="{3B1269B7-7741-433F-9AA7-3B6A71136B52}" destId="{E6DB8282-012E-463C-BC43-9B8852015259}" srcOrd="2" destOrd="0" presId="urn:microsoft.com/office/officeart/2016/7/layout/BasicLinearProcessNumbered"/>
    <dgm:cxn modelId="{6E8A0B08-A6C4-45CB-912C-3760C1815522}" type="presParOf" srcId="{E6DB8282-012E-463C-BC43-9B8852015259}" destId="{24C49E01-1DB1-44B4-9A1A-D7C64242D6AE}" srcOrd="0" destOrd="0" presId="urn:microsoft.com/office/officeart/2016/7/layout/BasicLinearProcessNumbered"/>
    <dgm:cxn modelId="{B3AFE9ED-2AD0-4AD0-8763-6487ABBC627A}" type="presParOf" srcId="{E6DB8282-012E-463C-BC43-9B8852015259}" destId="{B7E1F1DF-5BCE-4414-A123-D92B628ABDE2}" srcOrd="1" destOrd="0" presId="urn:microsoft.com/office/officeart/2016/7/layout/BasicLinearProcessNumbered"/>
    <dgm:cxn modelId="{C7AE9C25-1881-4FF6-936D-829096B9D929}" type="presParOf" srcId="{E6DB8282-012E-463C-BC43-9B8852015259}" destId="{8B9DED58-FACB-461B-BDF9-B3C6E769ECBE}" srcOrd="2" destOrd="0" presId="urn:microsoft.com/office/officeart/2016/7/layout/BasicLinearProcessNumbered"/>
    <dgm:cxn modelId="{32110123-B5BD-4E3A-8636-C9189B8AA3EC}" type="presParOf" srcId="{E6DB8282-012E-463C-BC43-9B8852015259}" destId="{A2C29725-D0DE-457C-98A9-3B9C1BD153C6}" srcOrd="3" destOrd="0" presId="urn:microsoft.com/office/officeart/2016/7/layout/BasicLinearProcessNumbered"/>
    <dgm:cxn modelId="{095FDB53-2583-4CF1-9AEB-8129C2D6F492}" type="presParOf" srcId="{3B1269B7-7741-433F-9AA7-3B6A71136B52}" destId="{57161220-EACE-4AFC-BB55-0463FCB67EBF}" srcOrd="3" destOrd="0" presId="urn:microsoft.com/office/officeart/2016/7/layout/BasicLinearProcessNumbered"/>
    <dgm:cxn modelId="{30088B74-49F4-485B-88E0-8BDC7014F5E2}" type="presParOf" srcId="{3B1269B7-7741-433F-9AA7-3B6A71136B52}" destId="{00413701-1D94-4EBB-96E1-5FCF870FE126}" srcOrd="4" destOrd="0" presId="urn:microsoft.com/office/officeart/2016/7/layout/BasicLinearProcessNumbered"/>
    <dgm:cxn modelId="{C32CF07F-A4C9-4C4D-BF7C-B8AC7FBB9661}" type="presParOf" srcId="{00413701-1D94-4EBB-96E1-5FCF870FE126}" destId="{599480E6-8ABD-4C23-A7AB-B5785CEBD9D0}" srcOrd="0" destOrd="0" presId="urn:microsoft.com/office/officeart/2016/7/layout/BasicLinearProcessNumbered"/>
    <dgm:cxn modelId="{ACD78A45-ED82-4716-B9C8-6153043D86F7}" type="presParOf" srcId="{00413701-1D94-4EBB-96E1-5FCF870FE126}" destId="{E37B7A5A-7794-4E32-8F39-29378C8A5DAC}" srcOrd="1" destOrd="0" presId="urn:microsoft.com/office/officeart/2016/7/layout/BasicLinearProcessNumbered"/>
    <dgm:cxn modelId="{DB42EBAC-D070-43AE-9D6F-EFAF8ECEA8C8}" type="presParOf" srcId="{00413701-1D94-4EBB-96E1-5FCF870FE126}" destId="{1C5EAD40-570D-45EA-A6E8-332C42F4C63C}" srcOrd="2" destOrd="0" presId="urn:microsoft.com/office/officeart/2016/7/layout/BasicLinearProcessNumbered"/>
    <dgm:cxn modelId="{4E3670DF-B5DE-4223-8512-4C04BCEBEBB1}" type="presParOf" srcId="{00413701-1D94-4EBB-96E1-5FCF870FE126}" destId="{99727BE5-D5C9-46C7-9E78-2B73E1C259DE}" srcOrd="3" destOrd="0" presId="urn:microsoft.com/office/officeart/2016/7/layout/BasicLinearProcessNumbered"/>
    <dgm:cxn modelId="{4772057E-DF06-4086-98E6-2B993456F868}" type="presParOf" srcId="{3B1269B7-7741-433F-9AA7-3B6A71136B52}" destId="{A1C819B0-75B1-4E9F-A374-9B03F0F6AFF8}" srcOrd="5" destOrd="0" presId="urn:microsoft.com/office/officeart/2016/7/layout/BasicLinearProcessNumbered"/>
    <dgm:cxn modelId="{80C9EDCD-A443-4799-98B1-15B06EE4DC92}" type="presParOf" srcId="{3B1269B7-7741-433F-9AA7-3B6A71136B52}" destId="{4A2D2361-8207-45D4-AC84-10C6F013A239}" srcOrd="6" destOrd="0" presId="urn:microsoft.com/office/officeart/2016/7/layout/BasicLinearProcessNumbered"/>
    <dgm:cxn modelId="{B8258128-D702-4D31-82EA-554844EBBA4C}" type="presParOf" srcId="{4A2D2361-8207-45D4-AC84-10C6F013A239}" destId="{DE317351-8987-4DB0-BBEF-1E3824C95C02}" srcOrd="0" destOrd="0" presId="urn:microsoft.com/office/officeart/2016/7/layout/BasicLinearProcessNumbered"/>
    <dgm:cxn modelId="{1720C7AE-A5CD-49EA-9789-FF83E102DAD1}" type="presParOf" srcId="{4A2D2361-8207-45D4-AC84-10C6F013A239}" destId="{157B6CEB-617B-40F8-ABC3-45137ADEFD31}" srcOrd="1" destOrd="0" presId="urn:microsoft.com/office/officeart/2016/7/layout/BasicLinearProcessNumbered"/>
    <dgm:cxn modelId="{2705174B-DDEF-464B-ACF7-C11CA093B1D3}" type="presParOf" srcId="{4A2D2361-8207-45D4-AC84-10C6F013A239}" destId="{5652F80C-9CD8-41E1-B2BB-933110199EEE}" srcOrd="2" destOrd="0" presId="urn:microsoft.com/office/officeart/2016/7/layout/BasicLinearProcessNumbered"/>
    <dgm:cxn modelId="{3293D856-C763-43DA-9C17-C080B62B58F4}" type="presParOf" srcId="{4A2D2361-8207-45D4-AC84-10C6F013A239}" destId="{F7311482-2A83-4545-BEDC-BC32E01C4803}" srcOrd="3" destOrd="0" presId="urn:microsoft.com/office/officeart/2016/7/layout/BasicLinearProcessNumbered"/>
    <dgm:cxn modelId="{63AF9C82-E005-4627-BF64-EBF8A85D1CA4}" type="presParOf" srcId="{3B1269B7-7741-433F-9AA7-3B6A71136B52}" destId="{A9969F87-C9E9-46AC-851B-B22385F9203D}" srcOrd="7" destOrd="0" presId="urn:microsoft.com/office/officeart/2016/7/layout/BasicLinearProcessNumbered"/>
    <dgm:cxn modelId="{D6628F75-1E85-40CC-B2A3-04E447ECAFAD}" type="presParOf" srcId="{3B1269B7-7741-433F-9AA7-3B6A71136B52}" destId="{5E23DF5F-C3F3-47A6-B3FD-BD9DE6A5FDDF}" srcOrd="8" destOrd="0" presId="urn:microsoft.com/office/officeart/2016/7/layout/BasicLinearProcessNumbered"/>
    <dgm:cxn modelId="{9B22BF17-C6DD-4CC3-8343-960DFB7D5996}" type="presParOf" srcId="{5E23DF5F-C3F3-47A6-B3FD-BD9DE6A5FDDF}" destId="{B908995D-6599-4E31-A501-E1EB885AD9D4}" srcOrd="0" destOrd="0" presId="urn:microsoft.com/office/officeart/2016/7/layout/BasicLinearProcessNumbered"/>
    <dgm:cxn modelId="{5AA2F6A7-D15C-48CF-B94C-1BBCA03B1580}" type="presParOf" srcId="{5E23DF5F-C3F3-47A6-B3FD-BD9DE6A5FDDF}" destId="{B7CDDE4C-3B7C-4271-A492-97626517510E}" srcOrd="1" destOrd="0" presId="urn:microsoft.com/office/officeart/2016/7/layout/BasicLinearProcessNumbered"/>
    <dgm:cxn modelId="{7958ACCF-3064-40CD-903C-A7AF5A146A61}" type="presParOf" srcId="{5E23DF5F-C3F3-47A6-B3FD-BD9DE6A5FDDF}" destId="{E60C4446-474D-45F5-8168-3CBC79616E7A}" srcOrd="2" destOrd="0" presId="urn:microsoft.com/office/officeart/2016/7/layout/BasicLinearProcessNumbered"/>
    <dgm:cxn modelId="{5C82213E-F697-46AE-9794-048557EDC4FB}" type="presParOf" srcId="{5E23DF5F-C3F3-47A6-B3FD-BD9DE6A5FDDF}" destId="{E42F5A7F-1AF0-48AD-B547-88C8AB8CF415}"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04514-17E8-476A-B2D7-012F631FF082}">
      <dsp:nvSpPr>
        <dsp:cNvPr id="0" name=""/>
        <dsp:cNvSpPr/>
      </dsp:nvSpPr>
      <dsp:spPr>
        <a:xfrm>
          <a:off x="2719" y="1166762"/>
          <a:ext cx="2157564" cy="302059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8212" tIns="330200" rIns="168212"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Investment Decisions: </a:t>
          </a:r>
          <a:r>
            <a:rPr lang="en-US" sz="1600" kern="1200" dirty="0" smtClean="0">
              <a:latin typeface="Times New Roman" panose="02020603050405020304" pitchFamily="18" charset="0"/>
              <a:cs typeface="Times New Roman" panose="02020603050405020304" pitchFamily="18" charset="0"/>
            </a:rPr>
            <a:t>ESG-focused investments (e.g., green bonds, impact investing) enhance long-term sustainability.</a:t>
          </a:r>
          <a:endParaRPr lang="en-US" sz="1600" kern="1200" dirty="0">
            <a:latin typeface="Times New Roman" panose="02020603050405020304" pitchFamily="18" charset="0"/>
            <a:cs typeface="Times New Roman" panose="02020603050405020304" pitchFamily="18" charset="0"/>
          </a:endParaRPr>
        </a:p>
      </dsp:txBody>
      <dsp:txXfrm>
        <a:off x="2719" y="2314586"/>
        <a:ext cx="2157564" cy="1812354"/>
      </dsp:txXfrm>
    </dsp:sp>
    <dsp:sp modelId="{7937BA7D-65D4-43A7-B2E2-8BFF0A435A18}">
      <dsp:nvSpPr>
        <dsp:cNvPr id="0" name=""/>
        <dsp:cNvSpPr/>
      </dsp:nvSpPr>
      <dsp:spPr>
        <a:xfrm>
          <a:off x="628413" y="1468821"/>
          <a:ext cx="906177" cy="906177"/>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49" tIns="12700" rIns="70649" bIns="12700" numCol="1" spcCol="1270" anchor="ctr" anchorCtr="0">
          <a:noAutofit/>
        </a:bodyPr>
        <a:lstStyle/>
        <a:p>
          <a:pPr lvl="0" algn="ctr" defTabSz="2044700">
            <a:lnSpc>
              <a:spcPct val="90000"/>
            </a:lnSpc>
            <a:spcBef>
              <a:spcPct val="0"/>
            </a:spcBef>
            <a:spcAft>
              <a:spcPct val="35000"/>
            </a:spcAft>
          </a:pPr>
          <a:r>
            <a:rPr lang="en-US" sz="4600" kern="1200"/>
            <a:t>1</a:t>
          </a:r>
        </a:p>
      </dsp:txBody>
      <dsp:txXfrm>
        <a:off x="761120" y="1601528"/>
        <a:ext cx="640763" cy="640763"/>
      </dsp:txXfrm>
    </dsp:sp>
    <dsp:sp modelId="{9AA887F6-B6D8-475D-BE53-FECB57154BB6}">
      <dsp:nvSpPr>
        <dsp:cNvPr id="0" name=""/>
        <dsp:cNvSpPr/>
      </dsp:nvSpPr>
      <dsp:spPr>
        <a:xfrm>
          <a:off x="2719" y="4187280"/>
          <a:ext cx="2157564"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49E01-1DB1-44B4-9A1A-D7C64242D6AE}">
      <dsp:nvSpPr>
        <dsp:cNvPr id="0" name=""/>
        <dsp:cNvSpPr/>
      </dsp:nvSpPr>
      <dsp:spPr>
        <a:xfrm>
          <a:off x="2376040" y="1166762"/>
          <a:ext cx="2157564" cy="302059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8212" tIns="330200" rIns="168212"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Financing Decisions: </a:t>
          </a:r>
          <a:r>
            <a:rPr lang="en-US" sz="1600" kern="1200" dirty="0" smtClean="0">
              <a:latin typeface="Times New Roman" panose="02020603050405020304" pitchFamily="18" charset="0"/>
              <a:cs typeface="Times New Roman" panose="02020603050405020304" pitchFamily="18" charset="0"/>
            </a:rPr>
            <a:t>Companies may adopt sustainable financing options like green loans or ESG-linked bonds.</a:t>
          </a:r>
          <a:endParaRPr lang="en-US" sz="1600" kern="1200" dirty="0">
            <a:latin typeface="Times New Roman" panose="02020603050405020304" pitchFamily="18" charset="0"/>
            <a:cs typeface="Times New Roman" panose="02020603050405020304" pitchFamily="18" charset="0"/>
          </a:endParaRPr>
        </a:p>
      </dsp:txBody>
      <dsp:txXfrm>
        <a:off x="2376040" y="2314586"/>
        <a:ext cx="2157564" cy="1812354"/>
      </dsp:txXfrm>
    </dsp:sp>
    <dsp:sp modelId="{B7E1F1DF-5BCE-4414-A123-D92B628ABDE2}">
      <dsp:nvSpPr>
        <dsp:cNvPr id="0" name=""/>
        <dsp:cNvSpPr/>
      </dsp:nvSpPr>
      <dsp:spPr>
        <a:xfrm>
          <a:off x="3001734" y="1468821"/>
          <a:ext cx="906177" cy="906177"/>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49" tIns="12700" rIns="70649" bIns="12700" numCol="1" spcCol="1270" anchor="ctr" anchorCtr="0">
          <a:noAutofit/>
        </a:bodyPr>
        <a:lstStyle/>
        <a:p>
          <a:pPr lvl="0" algn="ctr" defTabSz="2044700">
            <a:lnSpc>
              <a:spcPct val="90000"/>
            </a:lnSpc>
            <a:spcBef>
              <a:spcPct val="0"/>
            </a:spcBef>
            <a:spcAft>
              <a:spcPct val="35000"/>
            </a:spcAft>
          </a:pPr>
          <a:r>
            <a:rPr lang="en-US" sz="4600" kern="1200"/>
            <a:t>2</a:t>
          </a:r>
        </a:p>
      </dsp:txBody>
      <dsp:txXfrm>
        <a:off x="3134441" y="1601528"/>
        <a:ext cx="640763" cy="640763"/>
      </dsp:txXfrm>
    </dsp:sp>
    <dsp:sp modelId="{8B9DED58-FACB-461B-BDF9-B3C6E769ECBE}">
      <dsp:nvSpPr>
        <dsp:cNvPr id="0" name=""/>
        <dsp:cNvSpPr/>
      </dsp:nvSpPr>
      <dsp:spPr>
        <a:xfrm>
          <a:off x="2376040" y="4187280"/>
          <a:ext cx="2157564"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9480E6-8ABD-4C23-A7AB-B5785CEBD9D0}">
      <dsp:nvSpPr>
        <dsp:cNvPr id="0" name=""/>
        <dsp:cNvSpPr/>
      </dsp:nvSpPr>
      <dsp:spPr>
        <a:xfrm>
          <a:off x="4749361" y="1166762"/>
          <a:ext cx="2157564" cy="302059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8212" tIns="330200" rIns="168212"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Dividend Decisions</a:t>
          </a:r>
          <a:r>
            <a:rPr lang="en-US" sz="1600" kern="1200" dirty="0" smtClean="0">
              <a:latin typeface="Times New Roman" panose="02020603050405020304" pitchFamily="18" charset="0"/>
              <a:cs typeface="Times New Roman" panose="02020603050405020304" pitchFamily="18" charset="0"/>
            </a:rPr>
            <a:t>: Firms might reinvest profits into ESG initiatives rather than maximizing short-term payouts.</a:t>
          </a:r>
          <a:endParaRPr lang="en-US" sz="1600" kern="1200" dirty="0">
            <a:latin typeface="Times New Roman" panose="02020603050405020304" pitchFamily="18" charset="0"/>
            <a:cs typeface="Times New Roman" panose="02020603050405020304" pitchFamily="18" charset="0"/>
          </a:endParaRPr>
        </a:p>
      </dsp:txBody>
      <dsp:txXfrm>
        <a:off x="4749361" y="2314586"/>
        <a:ext cx="2157564" cy="1812354"/>
      </dsp:txXfrm>
    </dsp:sp>
    <dsp:sp modelId="{E37B7A5A-7794-4E32-8F39-29378C8A5DAC}">
      <dsp:nvSpPr>
        <dsp:cNvPr id="0" name=""/>
        <dsp:cNvSpPr/>
      </dsp:nvSpPr>
      <dsp:spPr>
        <a:xfrm>
          <a:off x="5375054" y="1468821"/>
          <a:ext cx="906177" cy="906177"/>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49" tIns="12700" rIns="70649" bIns="12700" numCol="1" spcCol="1270" anchor="ctr" anchorCtr="0">
          <a:noAutofit/>
        </a:bodyPr>
        <a:lstStyle/>
        <a:p>
          <a:pPr lvl="0" algn="ctr" defTabSz="2044700">
            <a:lnSpc>
              <a:spcPct val="90000"/>
            </a:lnSpc>
            <a:spcBef>
              <a:spcPct val="0"/>
            </a:spcBef>
            <a:spcAft>
              <a:spcPct val="35000"/>
            </a:spcAft>
          </a:pPr>
          <a:r>
            <a:rPr lang="en-US" sz="4600" kern="1200"/>
            <a:t>3</a:t>
          </a:r>
        </a:p>
      </dsp:txBody>
      <dsp:txXfrm>
        <a:off x="5507761" y="1601528"/>
        <a:ext cx="640763" cy="640763"/>
      </dsp:txXfrm>
    </dsp:sp>
    <dsp:sp modelId="{1C5EAD40-570D-45EA-A6E8-332C42F4C63C}">
      <dsp:nvSpPr>
        <dsp:cNvPr id="0" name=""/>
        <dsp:cNvSpPr/>
      </dsp:nvSpPr>
      <dsp:spPr>
        <a:xfrm>
          <a:off x="4749361" y="4187280"/>
          <a:ext cx="2157564"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317351-8987-4DB0-BBEF-1E3824C95C02}">
      <dsp:nvSpPr>
        <dsp:cNvPr id="0" name=""/>
        <dsp:cNvSpPr/>
      </dsp:nvSpPr>
      <dsp:spPr>
        <a:xfrm>
          <a:off x="7122682" y="1166762"/>
          <a:ext cx="2157564" cy="302059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8212" tIns="330200" rIns="168212" bIns="330200" numCol="1" spcCol="1270" anchor="t" anchorCtr="0">
          <a:noAutofit/>
        </a:bodyPr>
        <a:lstStyle/>
        <a:p>
          <a:pPr lvl="0" algn="l"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Working Capital Decisions</a:t>
          </a:r>
          <a:r>
            <a:rPr lang="en-US" sz="1600" kern="1200" dirty="0" smtClean="0">
              <a:latin typeface="Times New Roman" panose="02020603050405020304" pitchFamily="18" charset="0"/>
              <a:cs typeface="Times New Roman" panose="02020603050405020304" pitchFamily="18" charset="0"/>
            </a:rPr>
            <a:t>: Ethical sourcing and sustainable supply chains influence day-to-day financial management.</a:t>
          </a:r>
          <a:endParaRPr lang="en-US" sz="1600" kern="1200" dirty="0">
            <a:latin typeface="Times New Roman" panose="02020603050405020304" pitchFamily="18" charset="0"/>
            <a:cs typeface="Times New Roman" panose="02020603050405020304" pitchFamily="18" charset="0"/>
          </a:endParaRPr>
        </a:p>
      </dsp:txBody>
      <dsp:txXfrm>
        <a:off x="7122682" y="2314586"/>
        <a:ext cx="2157564" cy="1812354"/>
      </dsp:txXfrm>
    </dsp:sp>
    <dsp:sp modelId="{157B6CEB-617B-40F8-ABC3-45137ADEFD31}">
      <dsp:nvSpPr>
        <dsp:cNvPr id="0" name=""/>
        <dsp:cNvSpPr/>
      </dsp:nvSpPr>
      <dsp:spPr>
        <a:xfrm>
          <a:off x="7748375" y="1468821"/>
          <a:ext cx="906177" cy="906177"/>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649" tIns="12700" rIns="70649" bIns="12700" numCol="1" spcCol="1270" anchor="ctr" anchorCtr="0">
          <a:noAutofit/>
        </a:bodyPr>
        <a:lstStyle/>
        <a:p>
          <a:pPr lvl="0" algn="ctr" defTabSz="2044700">
            <a:lnSpc>
              <a:spcPct val="90000"/>
            </a:lnSpc>
            <a:spcBef>
              <a:spcPct val="0"/>
            </a:spcBef>
            <a:spcAft>
              <a:spcPct val="35000"/>
            </a:spcAft>
          </a:pPr>
          <a:r>
            <a:rPr lang="en-US" sz="4600" kern="1200" dirty="0" smtClean="0"/>
            <a:t>4</a:t>
          </a:r>
          <a:endParaRPr lang="en-US" sz="4600" kern="1200" dirty="0"/>
        </a:p>
      </dsp:txBody>
      <dsp:txXfrm>
        <a:off x="7881082" y="1601528"/>
        <a:ext cx="640763" cy="640763"/>
      </dsp:txXfrm>
    </dsp:sp>
    <dsp:sp modelId="{5652F80C-9CD8-41E1-B2BB-933110199EEE}">
      <dsp:nvSpPr>
        <dsp:cNvPr id="0" name=""/>
        <dsp:cNvSpPr/>
      </dsp:nvSpPr>
      <dsp:spPr>
        <a:xfrm>
          <a:off x="7122682" y="4187280"/>
          <a:ext cx="2157564"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04514-17E8-476A-B2D7-012F631FF082}">
      <dsp:nvSpPr>
        <dsp:cNvPr id="0" name=""/>
        <dsp:cNvSpPr/>
      </dsp:nvSpPr>
      <dsp:spPr>
        <a:xfrm>
          <a:off x="3172" y="1474532"/>
          <a:ext cx="1717892" cy="2405049"/>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934" tIns="330200" rIns="133934" bIns="330200" numCol="1" spcCol="1270" anchor="t" anchorCtr="0">
          <a:noAutofit/>
        </a:bodyPr>
        <a:lstStyle/>
        <a:p>
          <a:pPr lvl="0" algn="l" defTabSz="800100">
            <a:lnSpc>
              <a:spcPct val="90000"/>
            </a:lnSpc>
            <a:spcBef>
              <a:spcPct val="0"/>
            </a:spcBef>
            <a:spcAft>
              <a:spcPct val="35000"/>
            </a:spcAft>
          </a:pPr>
          <a:r>
            <a:rPr lang="en-US" sz="1800" b="0" kern="1200" dirty="0" smtClean="0">
              <a:latin typeface="Times New Roman" panose="02020603050405020304" pitchFamily="18" charset="0"/>
              <a:cs typeface="Times New Roman" panose="02020603050405020304" pitchFamily="18" charset="0"/>
            </a:rPr>
            <a:t>Adopt globally recognized ESG reporting standards such as GRI or SASB.</a:t>
          </a:r>
          <a:endParaRPr lang="en-US" sz="1800" b="0" kern="1200" dirty="0">
            <a:latin typeface="Times New Roman" panose="02020603050405020304" pitchFamily="18" charset="0"/>
            <a:cs typeface="Times New Roman" panose="02020603050405020304" pitchFamily="18" charset="0"/>
          </a:endParaRPr>
        </a:p>
      </dsp:txBody>
      <dsp:txXfrm>
        <a:off x="3172" y="2388451"/>
        <a:ext cx="1717892" cy="1443029"/>
      </dsp:txXfrm>
    </dsp:sp>
    <dsp:sp modelId="{7937BA7D-65D4-43A7-B2E2-8BFF0A435A18}">
      <dsp:nvSpPr>
        <dsp:cNvPr id="0" name=""/>
        <dsp:cNvSpPr/>
      </dsp:nvSpPr>
      <dsp:spPr>
        <a:xfrm>
          <a:off x="501361" y="1715037"/>
          <a:ext cx="721514" cy="72151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252" tIns="12700" rIns="56252" bIns="12700" numCol="1" spcCol="1270" anchor="ctr" anchorCtr="0">
          <a:noAutofit/>
        </a:bodyPr>
        <a:lstStyle/>
        <a:p>
          <a:pPr lvl="0" algn="ctr" defTabSz="1600200">
            <a:lnSpc>
              <a:spcPct val="90000"/>
            </a:lnSpc>
            <a:spcBef>
              <a:spcPct val="0"/>
            </a:spcBef>
            <a:spcAft>
              <a:spcPct val="35000"/>
            </a:spcAft>
          </a:pPr>
          <a:r>
            <a:rPr lang="en-US" sz="3600" kern="1200"/>
            <a:t>1</a:t>
          </a:r>
        </a:p>
      </dsp:txBody>
      <dsp:txXfrm>
        <a:off x="607024" y="1820700"/>
        <a:ext cx="510188" cy="510188"/>
      </dsp:txXfrm>
    </dsp:sp>
    <dsp:sp modelId="{9AA887F6-B6D8-475D-BE53-FECB57154BB6}">
      <dsp:nvSpPr>
        <dsp:cNvPr id="0" name=""/>
        <dsp:cNvSpPr/>
      </dsp:nvSpPr>
      <dsp:spPr>
        <a:xfrm>
          <a:off x="3172" y="3879510"/>
          <a:ext cx="1717892"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49E01-1DB1-44B4-9A1A-D7C64242D6AE}">
      <dsp:nvSpPr>
        <dsp:cNvPr id="0" name=""/>
        <dsp:cNvSpPr/>
      </dsp:nvSpPr>
      <dsp:spPr>
        <a:xfrm>
          <a:off x="1892854" y="1474532"/>
          <a:ext cx="1717892" cy="2405049"/>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934" tIns="330200" rIns="133934" bIns="330200" numCol="1" spcCol="1270" anchor="t" anchorCtr="0">
          <a:noAutofit/>
        </a:bodyPr>
        <a:lstStyle/>
        <a:p>
          <a:pPr lvl="0" algn="l" defTabSz="800100">
            <a:lnSpc>
              <a:spcPct val="90000"/>
            </a:lnSpc>
            <a:spcBef>
              <a:spcPct val="0"/>
            </a:spcBef>
            <a:spcAft>
              <a:spcPct val="35000"/>
            </a:spcAft>
          </a:pPr>
          <a:r>
            <a:rPr lang="en-US" sz="1800" b="0" kern="1200" dirty="0" smtClean="0">
              <a:latin typeface="Times New Roman" panose="02020603050405020304" pitchFamily="18" charset="0"/>
              <a:cs typeface="Times New Roman" panose="02020603050405020304" pitchFamily="18" charset="0"/>
            </a:rPr>
            <a:t>Invest in technology for efficient ESG data collection and analysis.</a:t>
          </a:r>
          <a:endParaRPr lang="en-US" sz="1800" b="0" kern="1200" dirty="0">
            <a:latin typeface="Times New Roman" panose="02020603050405020304" pitchFamily="18" charset="0"/>
            <a:cs typeface="Times New Roman" panose="02020603050405020304" pitchFamily="18" charset="0"/>
          </a:endParaRPr>
        </a:p>
      </dsp:txBody>
      <dsp:txXfrm>
        <a:off x="1892854" y="2388451"/>
        <a:ext cx="1717892" cy="1443029"/>
      </dsp:txXfrm>
    </dsp:sp>
    <dsp:sp modelId="{B7E1F1DF-5BCE-4414-A123-D92B628ABDE2}">
      <dsp:nvSpPr>
        <dsp:cNvPr id="0" name=""/>
        <dsp:cNvSpPr/>
      </dsp:nvSpPr>
      <dsp:spPr>
        <a:xfrm>
          <a:off x="2391043" y="1715037"/>
          <a:ext cx="721514" cy="72151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252" tIns="12700" rIns="56252" bIns="12700" numCol="1" spcCol="1270" anchor="ctr" anchorCtr="0">
          <a:noAutofit/>
        </a:bodyPr>
        <a:lstStyle/>
        <a:p>
          <a:pPr lvl="0" algn="ctr" defTabSz="1600200">
            <a:lnSpc>
              <a:spcPct val="90000"/>
            </a:lnSpc>
            <a:spcBef>
              <a:spcPct val="0"/>
            </a:spcBef>
            <a:spcAft>
              <a:spcPct val="35000"/>
            </a:spcAft>
          </a:pPr>
          <a:r>
            <a:rPr lang="en-US" sz="3600" kern="1200"/>
            <a:t>2</a:t>
          </a:r>
        </a:p>
      </dsp:txBody>
      <dsp:txXfrm>
        <a:off x="2496706" y="1820700"/>
        <a:ext cx="510188" cy="510188"/>
      </dsp:txXfrm>
    </dsp:sp>
    <dsp:sp modelId="{8B9DED58-FACB-461B-BDF9-B3C6E769ECBE}">
      <dsp:nvSpPr>
        <dsp:cNvPr id="0" name=""/>
        <dsp:cNvSpPr/>
      </dsp:nvSpPr>
      <dsp:spPr>
        <a:xfrm>
          <a:off x="1892854" y="3879510"/>
          <a:ext cx="1717892"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9480E6-8ABD-4C23-A7AB-B5785CEBD9D0}">
      <dsp:nvSpPr>
        <dsp:cNvPr id="0" name=""/>
        <dsp:cNvSpPr/>
      </dsp:nvSpPr>
      <dsp:spPr>
        <a:xfrm>
          <a:off x="3782536" y="1474532"/>
          <a:ext cx="1717892" cy="2405049"/>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934" tIns="330200" rIns="133934" bIns="330200" numCol="1" spcCol="1270" anchor="t" anchorCtr="0">
          <a:noAutofit/>
        </a:bodyPr>
        <a:lstStyle/>
        <a:p>
          <a:pPr lvl="0" algn="l" defTabSz="800100">
            <a:lnSpc>
              <a:spcPct val="90000"/>
            </a:lnSpc>
            <a:spcBef>
              <a:spcPct val="0"/>
            </a:spcBef>
            <a:spcAft>
              <a:spcPct val="35000"/>
            </a:spcAft>
          </a:pPr>
          <a:r>
            <a:rPr lang="en-US" sz="1800" b="0" kern="1200" dirty="0" smtClean="0">
              <a:latin typeface="Times New Roman" panose="02020603050405020304" pitchFamily="18" charset="0"/>
              <a:cs typeface="Times New Roman" panose="02020603050405020304" pitchFamily="18" charset="0"/>
            </a:rPr>
            <a:t>Foster ESG-focused leadership and corporate culture.</a:t>
          </a:r>
          <a:endParaRPr lang="en-US" sz="1800" b="0" kern="1200" dirty="0">
            <a:latin typeface="Times New Roman" panose="02020603050405020304" pitchFamily="18" charset="0"/>
            <a:cs typeface="Times New Roman" panose="02020603050405020304" pitchFamily="18" charset="0"/>
          </a:endParaRPr>
        </a:p>
      </dsp:txBody>
      <dsp:txXfrm>
        <a:off x="3782536" y="2388451"/>
        <a:ext cx="1717892" cy="1443029"/>
      </dsp:txXfrm>
    </dsp:sp>
    <dsp:sp modelId="{E37B7A5A-7794-4E32-8F39-29378C8A5DAC}">
      <dsp:nvSpPr>
        <dsp:cNvPr id="0" name=""/>
        <dsp:cNvSpPr/>
      </dsp:nvSpPr>
      <dsp:spPr>
        <a:xfrm>
          <a:off x="4280725" y="1715037"/>
          <a:ext cx="721514" cy="72151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252" tIns="12700" rIns="56252" bIns="12700" numCol="1" spcCol="1270" anchor="ctr" anchorCtr="0">
          <a:noAutofit/>
        </a:bodyPr>
        <a:lstStyle/>
        <a:p>
          <a:pPr lvl="0" algn="ctr" defTabSz="1600200">
            <a:lnSpc>
              <a:spcPct val="90000"/>
            </a:lnSpc>
            <a:spcBef>
              <a:spcPct val="0"/>
            </a:spcBef>
            <a:spcAft>
              <a:spcPct val="35000"/>
            </a:spcAft>
          </a:pPr>
          <a:r>
            <a:rPr lang="en-US" sz="3600" kern="1200"/>
            <a:t>3</a:t>
          </a:r>
        </a:p>
      </dsp:txBody>
      <dsp:txXfrm>
        <a:off x="4386388" y="1820700"/>
        <a:ext cx="510188" cy="510188"/>
      </dsp:txXfrm>
    </dsp:sp>
    <dsp:sp modelId="{1C5EAD40-570D-45EA-A6E8-332C42F4C63C}">
      <dsp:nvSpPr>
        <dsp:cNvPr id="0" name=""/>
        <dsp:cNvSpPr/>
      </dsp:nvSpPr>
      <dsp:spPr>
        <a:xfrm>
          <a:off x="3782536" y="3879510"/>
          <a:ext cx="1717892"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317351-8987-4DB0-BBEF-1E3824C95C02}">
      <dsp:nvSpPr>
        <dsp:cNvPr id="0" name=""/>
        <dsp:cNvSpPr/>
      </dsp:nvSpPr>
      <dsp:spPr>
        <a:xfrm>
          <a:off x="5672218" y="1474532"/>
          <a:ext cx="1717892" cy="2405049"/>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934" tIns="330200" rIns="133934" bIns="330200" numCol="1" spcCol="1270" anchor="t" anchorCtr="0">
          <a:noAutofit/>
        </a:bodyPr>
        <a:lstStyle/>
        <a:p>
          <a:pPr lvl="0" algn="l" defTabSz="800100">
            <a:lnSpc>
              <a:spcPct val="90000"/>
            </a:lnSpc>
            <a:spcBef>
              <a:spcPct val="0"/>
            </a:spcBef>
            <a:spcAft>
              <a:spcPct val="35000"/>
            </a:spcAft>
          </a:pPr>
          <a:r>
            <a:rPr lang="en-US" sz="1800" b="0" kern="1200" dirty="0" smtClean="0">
              <a:latin typeface="Times New Roman" panose="02020603050405020304" pitchFamily="18" charset="0"/>
              <a:cs typeface="Times New Roman" panose="02020603050405020304" pitchFamily="18" charset="0"/>
            </a:rPr>
            <a:t>Engage with regulators and industry groups to improve standardization</a:t>
          </a:r>
          <a:endParaRPr lang="en-US" sz="1800" b="0" kern="1200" dirty="0">
            <a:latin typeface="Times New Roman" panose="02020603050405020304" pitchFamily="18" charset="0"/>
            <a:cs typeface="Times New Roman" panose="02020603050405020304" pitchFamily="18" charset="0"/>
          </a:endParaRPr>
        </a:p>
      </dsp:txBody>
      <dsp:txXfrm>
        <a:off x="5672218" y="2388451"/>
        <a:ext cx="1717892" cy="1443029"/>
      </dsp:txXfrm>
    </dsp:sp>
    <dsp:sp modelId="{157B6CEB-617B-40F8-ABC3-45137ADEFD31}">
      <dsp:nvSpPr>
        <dsp:cNvPr id="0" name=""/>
        <dsp:cNvSpPr/>
      </dsp:nvSpPr>
      <dsp:spPr>
        <a:xfrm>
          <a:off x="6170407" y="1715037"/>
          <a:ext cx="721514" cy="72151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252" tIns="12700" rIns="56252" bIns="12700" numCol="1" spcCol="1270" anchor="ctr" anchorCtr="0">
          <a:noAutofit/>
        </a:bodyPr>
        <a:lstStyle/>
        <a:p>
          <a:pPr lvl="0" algn="ctr" defTabSz="1600200">
            <a:lnSpc>
              <a:spcPct val="90000"/>
            </a:lnSpc>
            <a:spcBef>
              <a:spcPct val="0"/>
            </a:spcBef>
            <a:spcAft>
              <a:spcPct val="35000"/>
            </a:spcAft>
          </a:pPr>
          <a:r>
            <a:rPr lang="en-US" sz="3600" kern="1200" dirty="0" smtClean="0"/>
            <a:t>4</a:t>
          </a:r>
          <a:endParaRPr lang="en-US" sz="3600" kern="1200" dirty="0"/>
        </a:p>
      </dsp:txBody>
      <dsp:txXfrm>
        <a:off x="6276070" y="1820700"/>
        <a:ext cx="510188" cy="510188"/>
      </dsp:txXfrm>
    </dsp:sp>
    <dsp:sp modelId="{5652F80C-9CD8-41E1-B2BB-933110199EEE}">
      <dsp:nvSpPr>
        <dsp:cNvPr id="0" name=""/>
        <dsp:cNvSpPr/>
      </dsp:nvSpPr>
      <dsp:spPr>
        <a:xfrm>
          <a:off x="5672218" y="3879510"/>
          <a:ext cx="1717892"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08995D-6599-4E31-A501-E1EB885AD9D4}">
      <dsp:nvSpPr>
        <dsp:cNvPr id="0" name=""/>
        <dsp:cNvSpPr/>
      </dsp:nvSpPr>
      <dsp:spPr>
        <a:xfrm>
          <a:off x="7561900" y="1474532"/>
          <a:ext cx="1717892" cy="2405049"/>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934" tIns="330200" rIns="133934" bIns="330200" numCol="1" spcCol="1270" anchor="t" anchorCtr="0">
          <a:noAutofit/>
        </a:bodyPr>
        <a:lstStyle/>
        <a:p>
          <a:pPr lvl="0" algn="l" defTabSz="800100">
            <a:lnSpc>
              <a:spcPct val="90000"/>
            </a:lnSpc>
            <a:spcBef>
              <a:spcPct val="0"/>
            </a:spcBef>
            <a:spcAft>
              <a:spcPct val="35000"/>
            </a:spcAft>
          </a:pPr>
          <a:r>
            <a:rPr lang="en-US" sz="1800" b="0" kern="1200" dirty="0" smtClean="0">
              <a:latin typeface="Times New Roman" panose="02020603050405020304" pitchFamily="18" charset="0"/>
              <a:cs typeface="Times New Roman" panose="02020603050405020304" pitchFamily="18" charset="0"/>
            </a:rPr>
            <a:t>Conduct regular ESG audits and third-party verifications.</a:t>
          </a:r>
          <a:endParaRPr lang="en-US" sz="1800" b="0" kern="1200" dirty="0">
            <a:latin typeface="Times New Roman" panose="02020603050405020304" pitchFamily="18" charset="0"/>
            <a:cs typeface="Times New Roman" panose="02020603050405020304" pitchFamily="18" charset="0"/>
          </a:endParaRPr>
        </a:p>
      </dsp:txBody>
      <dsp:txXfrm>
        <a:off x="7561900" y="2388451"/>
        <a:ext cx="1717892" cy="1443029"/>
      </dsp:txXfrm>
    </dsp:sp>
    <dsp:sp modelId="{B7CDDE4C-3B7C-4271-A492-97626517510E}">
      <dsp:nvSpPr>
        <dsp:cNvPr id="0" name=""/>
        <dsp:cNvSpPr/>
      </dsp:nvSpPr>
      <dsp:spPr>
        <a:xfrm>
          <a:off x="8060089" y="1715037"/>
          <a:ext cx="721514" cy="721514"/>
        </a:xfrm>
        <a:prstGeom prst="ellipse">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252" tIns="12700" rIns="56252" bIns="12700" numCol="1" spcCol="1270" anchor="ctr" anchorCtr="0">
          <a:noAutofit/>
        </a:bodyPr>
        <a:lstStyle/>
        <a:p>
          <a:pPr lvl="0" algn="ctr" defTabSz="1600200">
            <a:lnSpc>
              <a:spcPct val="90000"/>
            </a:lnSpc>
            <a:spcBef>
              <a:spcPct val="0"/>
            </a:spcBef>
            <a:spcAft>
              <a:spcPct val="35000"/>
            </a:spcAft>
          </a:pPr>
          <a:r>
            <a:rPr lang="en-US" sz="3600" kern="1200" dirty="0" smtClean="0"/>
            <a:t>5</a:t>
          </a:r>
          <a:endParaRPr lang="en-US" sz="3600" kern="1200" dirty="0"/>
        </a:p>
      </dsp:txBody>
      <dsp:txXfrm>
        <a:off x="8165752" y="1820700"/>
        <a:ext cx="510188" cy="510188"/>
      </dsp:txXfrm>
    </dsp:sp>
    <dsp:sp modelId="{E60C4446-474D-45F5-8168-3CBC79616E7A}">
      <dsp:nvSpPr>
        <dsp:cNvPr id="0" name=""/>
        <dsp:cNvSpPr/>
      </dsp:nvSpPr>
      <dsp:spPr>
        <a:xfrm>
          <a:off x="7561900" y="3879510"/>
          <a:ext cx="1717892" cy="7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2240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3726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203379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050028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2420672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8682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4564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2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lide 2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lide 2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lide 2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649606" y="7682399"/>
            <a:ext cx="2647950" cy="443198"/>
          </a:xfrm>
          <a:prstGeom prst="rect">
            <a:avLst/>
          </a:prstGeom>
        </p:spPr>
        <p:txBody>
          <a:bodyPr/>
          <a:lstStyle/>
          <a:p>
            <a:fld id="{64F0E216-BA48-4F04-AC4F-645AA0DD6AC6}" type="datetimeFigureOut">
              <a:rPr lang="en-US" smtClean="0"/>
              <a:t>05-Apr-25</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970020" y="7682399"/>
            <a:ext cx="6690360" cy="443198"/>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11331360" y="7682399"/>
            <a:ext cx="2649854" cy="443198"/>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7691831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636521" y="1295400"/>
            <a:ext cx="9357359" cy="2566080"/>
          </a:xfrm>
        </p:spPr>
        <p:txBody>
          <a:bodyPr anchor="b">
            <a:normAutofit/>
          </a:bodyPr>
          <a:lstStyle>
            <a:lvl1pPr algn="ctr">
              <a:defRPr sz="336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970020" y="4935856"/>
            <a:ext cx="6690360" cy="1986914"/>
          </a:xfrm>
        </p:spPr>
        <p:txBody>
          <a:bodyPr/>
          <a:lstStyle>
            <a:lvl1pPr marL="0" indent="0" algn="ctr">
              <a:buNone/>
              <a:defRPr sz="2880" i="1"/>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dirty="0">
              <a:solidFill>
                <a:srgbClr val="FFFFFF">
                  <a:alpha val="70000"/>
                </a:srgbClr>
              </a:solidFill>
            </a:endParaRPr>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dirty="0">
              <a:solidFill>
                <a:srgbClr val="FFFFFF">
                  <a:alpha val="70000"/>
                </a:srgbClr>
              </a:solidFill>
            </a:endParaRPr>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6991200" y="4429045"/>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11673656" y="5843210"/>
            <a:ext cx="1948453" cy="757104"/>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6354069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4813765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295400" y="2703196"/>
            <a:ext cx="5349240" cy="2819400"/>
          </a:xfrm>
        </p:spPr>
        <p:txBody>
          <a:bodyPr anchor="ctr" anchorCtr="0">
            <a:normAutofit/>
          </a:bodyPr>
          <a:lstStyle>
            <a:lvl1pPr algn="ctr">
              <a:defRPr sz="336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7985760" y="2703197"/>
            <a:ext cx="5341618" cy="2819400"/>
          </a:xfrm>
        </p:spPr>
        <p:txBody>
          <a:bodyPr anchor="ctr" anchorCtr="0"/>
          <a:lstStyle>
            <a:lvl1pPr marL="0" indent="0">
              <a:buNone/>
              <a:defRPr sz="2880" i="1">
                <a:solidFill>
                  <a:schemeClr val="tx1">
                    <a:alpha val="70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1199725" y="1118525"/>
            <a:ext cx="1096114" cy="1238957"/>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724564" y="779166"/>
            <a:ext cx="466249" cy="466249"/>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6991200" y="4114801"/>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28291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30302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763920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8263163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295400" y="1213486"/>
            <a:ext cx="12031980" cy="786764"/>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29540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295400" y="3030673"/>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763794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7637940" y="3030672"/>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5171825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295400" y="1295401"/>
            <a:ext cx="12031980" cy="5627370"/>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5836480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42938892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285928" y="1213486"/>
            <a:ext cx="4687200" cy="1550880"/>
          </a:xfrm>
        </p:spPr>
        <p:txBody>
          <a:bodyPr anchor="t" anchorCtr="0">
            <a:normAutofit/>
          </a:bodyPr>
          <a:lstStyle>
            <a:lvl1pPr>
              <a:defRPr sz="336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6644640" y="1146277"/>
            <a:ext cx="6699832" cy="5776494"/>
          </a:xfrm>
        </p:spPr>
        <p:txBody>
          <a:bodyPr/>
          <a:lstStyle>
            <a:lvl1pPr marL="0" indent="0">
              <a:lnSpc>
                <a:spcPct val="100000"/>
              </a:lnSpc>
              <a:buFontTx/>
              <a:buNone/>
              <a:defRPr sz="5760"/>
            </a:lvl1pPr>
            <a:lvl2pPr marL="0">
              <a:lnSpc>
                <a:spcPct val="100000"/>
              </a:lnSpc>
              <a:defRPr sz="5760"/>
            </a:lvl2pPr>
            <a:lvl3pPr marL="0" indent="0">
              <a:buNone/>
              <a:defRPr sz="2400"/>
            </a:lvl3pPr>
            <a:lvl4pPr marL="0">
              <a:defRPr sz="2400"/>
            </a:lvl4pPr>
            <a:lvl5pPr marL="432000">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295399" y="3196800"/>
            <a:ext cx="4687199" cy="372816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30103020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295401" y="1213486"/>
            <a:ext cx="4686300" cy="1551194"/>
          </a:xfrm>
        </p:spPr>
        <p:txBody>
          <a:bodyPr anchor="t" anchorCtr="0">
            <a:normAutofit/>
          </a:bodyPr>
          <a:lstStyle>
            <a:lvl1pPr>
              <a:defRPr sz="336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6644640" y="638176"/>
            <a:ext cx="7336574" cy="6941819"/>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295400" y="3196590"/>
            <a:ext cx="4686300" cy="372618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1352558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295400" y="2148841"/>
            <a:ext cx="12031980" cy="4773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3116220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11878895" y="1295400"/>
            <a:ext cx="1551194" cy="5627371"/>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295399" y="1295400"/>
            <a:ext cx="10195132" cy="56273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0118484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636521" y="1295400"/>
            <a:ext cx="9357359" cy="2566080"/>
          </a:xfrm>
        </p:spPr>
        <p:txBody>
          <a:bodyPr anchor="b">
            <a:normAutofit/>
          </a:bodyPr>
          <a:lstStyle>
            <a:lvl1pPr algn="ctr">
              <a:defRPr sz="336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970020" y="4935856"/>
            <a:ext cx="6690360" cy="1986914"/>
          </a:xfrm>
        </p:spPr>
        <p:txBody>
          <a:bodyPr/>
          <a:lstStyle>
            <a:lvl1pPr marL="0" indent="0" algn="ctr">
              <a:buNone/>
              <a:defRPr sz="2880" i="1"/>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dirty="0">
              <a:solidFill>
                <a:srgbClr val="FFFFFF">
                  <a:alpha val="70000"/>
                </a:srgbClr>
              </a:solidFill>
            </a:endParaRPr>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dirty="0">
              <a:solidFill>
                <a:srgbClr val="FFFFFF">
                  <a:alpha val="70000"/>
                </a:srgbClr>
              </a:solidFill>
            </a:endParaRPr>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6991200" y="4429045"/>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11673656" y="5843210"/>
            <a:ext cx="1948453" cy="757104"/>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72604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8678441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295400" y="2703196"/>
            <a:ext cx="5349240" cy="2819400"/>
          </a:xfrm>
        </p:spPr>
        <p:txBody>
          <a:bodyPr anchor="ctr" anchorCtr="0">
            <a:normAutofit/>
          </a:bodyPr>
          <a:lstStyle>
            <a:lvl1pPr algn="ctr">
              <a:defRPr sz="336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7985760" y="2703197"/>
            <a:ext cx="5341618" cy="2819400"/>
          </a:xfrm>
        </p:spPr>
        <p:txBody>
          <a:bodyPr anchor="ctr" anchorCtr="0"/>
          <a:lstStyle>
            <a:lvl1pPr marL="0" indent="0">
              <a:buNone/>
              <a:defRPr sz="2880" i="1">
                <a:solidFill>
                  <a:schemeClr val="tx1">
                    <a:alpha val="70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1199725" y="1118525"/>
            <a:ext cx="1096114" cy="1238957"/>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724564" y="779166"/>
            <a:ext cx="466249" cy="466249"/>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6991200" y="4114801"/>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1101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30302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763920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0069174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295400" y="1213486"/>
            <a:ext cx="12031980" cy="786764"/>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29540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295400" y="3030673"/>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763794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7637940" y="3030672"/>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1275375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295400" y="1295401"/>
            <a:ext cx="12031980" cy="5627370"/>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5811545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4054611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285928" y="1213486"/>
            <a:ext cx="4687200" cy="1550880"/>
          </a:xfrm>
        </p:spPr>
        <p:txBody>
          <a:bodyPr anchor="t" anchorCtr="0">
            <a:normAutofit/>
          </a:bodyPr>
          <a:lstStyle>
            <a:lvl1pPr>
              <a:defRPr sz="336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6644640" y="1146277"/>
            <a:ext cx="6699832" cy="5776494"/>
          </a:xfrm>
        </p:spPr>
        <p:txBody>
          <a:bodyPr/>
          <a:lstStyle>
            <a:lvl1pPr marL="0" indent="0">
              <a:lnSpc>
                <a:spcPct val="100000"/>
              </a:lnSpc>
              <a:buFontTx/>
              <a:buNone/>
              <a:defRPr sz="5760"/>
            </a:lvl1pPr>
            <a:lvl2pPr marL="0">
              <a:lnSpc>
                <a:spcPct val="100000"/>
              </a:lnSpc>
              <a:defRPr sz="5760"/>
            </a:lvl2pPr>
            <a:lvl3pPr marL="0" indent="0">
              <a:buNone/>
              <a:defRPr sz="2400"/>
            </a:lvl3pPr>
            <a:lvl4pPr marL="0">
              <a:defRPr sz="2400"/>
            </a:lvl4pPr>
            <a:lvl5pPr marL="432000">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295399" y="3196800"/>
            <a:ext cx="4687199" cy="372816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05830977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295401" y="1213486"/>
            <a:ext cx="4686300" cy="1551194"/>
          </a:xfrm>
        </p:spPr>
        <p:txBody>
          <a:bodyPr anchor="t" anchorCtr="0">
            <a:normAutofit/>
          </a:bodyPr>
          <a:lstStyle>
            <a:lvl1pPr>
              <a:defRPr sz="336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6644640" y="638176"/>
            <a:ext cx="7336574" cy="6941819"/>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295400" y="3196590"/>
            <a:ext cx="4686300" cy="372618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574154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295400" y="2148841"/>
            <a:ext cx="12031980" cy="4773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0091034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11878895" y="1295400"/>
            <a:ext cx="1551194" cy="5627371"/>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295399" y="1295400"/>
            <a:ext cx="10195132" cy="56273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069404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636521" y="1295400"/>
            <a:ext cx="9357359" cy="2566080"/>
          </a:xfrm>
        </p:spPr>
        <p:txBody>
          <a:bodyPr anchor="b">
            <a:normAutofit/>
          </a:bodyPr>
          <a:lstStyle>
            <a:lvl1pPr algn="ctr">
              <a:defRPr sz="336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970020" y="4935856"/>
            <a:ext cx="6690360" cy="1986914"/>
          </a:xfrm>
        </p:spPr>
        <p:txBody>
          <a:bodyPr/>
          <a:lstStyle>
            <a:lvl1pPr marL="0" indent="0" algn="ctr">
              <a:buNone/>
              <a:defRPr sz="2880" i="1"/>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dirty="0">
              <a:solidFill>
                <a:srgbClr val="FFFFFF">
                  <a:alpha val="70000"/>
                </a:srgbClr>
              </a:solidFill>
            </a:endParaRPr>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dirty="0">
              <a:solidFill>
                <a:srgbClr val="FFFFFF">
                  <a:alpha val="70000"/>
                </a:srgbClr>
              </a:solidFill>
            </a:endParaRPr>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6991200" y="4429045"/>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11673656" y="5843210"/>
            <a:ext cx="1948453" cy="757104"/>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3071679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32478440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295400" y="2703196"/>
            <a:ext cx="5349240" cy="2819400"/>
          </a:xfrm>
        </p:spPr>
        <p:txBody>
          <a:bodyPr anchor="ctr" anchorCtr="0">
            <a:normAutofit/>
          </a:bodyPr>
          <a:lstStyle>
            <a:lvl1pPr algn="ctr">
              <a:defRPr sz="336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7985760" y="2703197"/>
            <a:ext cx="5341618" cy="2819400"/>
          </a:xfrm>
        </p:spPr>
        <p:txBody>
          <a:bodyPr anchor="ctr" anchorCtr="0"/>
          <a:lstStyle>
            <a:lvl1pPr marL="0" indent="0">
              <a:buNone/>
              <a:defRPr sz="2880" i="1">
                <a:solidFill>
                  <a:schemeClr val="tx1">
                    <a:alpha val="70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1199725" y="1118525"/>
            <a:ext cx="1096114" cy="1238957"/>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724564" y="779166"/>
            <a:ext cx="466249" cy="466249"/>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FFFFFF"/>
                </a:solidFill>
                <a:effectLst/>
                <a:uLnTx/>
                <a:uFillTx/>
                <a:latin typeface="Avenir Next LT Pro Light"/>
                <a:ea typeface="+mn-ea"/>
                <a:cs typeface="+mn-cs"/>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6991200" y="4114801"/>
            <a:ext cx="64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85406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30302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7639200" y="2148841"/>
            <a:ext cx="5688180" cy="47739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348736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295400" y="1213486"/>
            <a:ext cx="12031980" cy="786764"/>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29540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295400" y="3030673"/>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7637940" y="2225040"/>
            <a:ext cx="5689440" cy="664798"/>
          </a:xfrm>
        </p:spPr>
        <p:txBody>
          <a:bodyPr anchor="t" anchorCtr="0">
            <a:normAutofit/>
          </a:bodyPr>
          <a:lstStyle>
            <a:lvl1pPr marL="0" indent="0">
              <a:lnSpc>
                <a:spcPct val="100000"/>
              </a:lnSpc>
              <a:buNone/>
              <a:defRPr sz="2160" b="0" cap="all" spc="360" baseline="0">
                <a:solidFill>
                  <a:schemeClr val="tx1">
                    <a:alpha val="80000"/>
                  </a:schemeClr>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7637940" y="3030672"/>
            <a:ext cx="5689440" cy="38920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3714435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295400" y="1295401"/>
            <a:ext cx="12031980" cy="5627370"/>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332615804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1738816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285928" y="1213486"/>
            <a:ext cx="4687200" cy="1550880"/>
          </a:xfrm>
        </p:spPr>
        <p:txBody>
          <a:bodyPr anchor="t" anchorCtr="0">
            <a:normAutofit/>
          </a:bodyPr>
          <a:lstStyle>
            <a:lvl1pPr>
              <a:defRPr sz="336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6644640" y="1146277"/>
            <a:ext cx="6699832" cy="5776494"/>
          </a:xfrm>
        </p:spPr>
        <p:txBody>
          <a:bodyPr/>
          <a:lstStyle>
            <a:lvl1pPr marL="0" indent="0">
              <a:lnSpc>
                <a:spcPct val="100000"/>
              </a:lnSpc>
              <a:buFontTx/>
              <a:buNone/>
              <a:defRPr sz="5760"/>
            </a:lvl1pPr>
            <a:lvl2pPr marL="0">
              <a:lnSpc>
                <a:spcPct val="100000"/>
              </a:lnSpc>
              <a:defRPr sz="5760"/>
            </a:lvl2pPr>
            <a:lvl3pPr marL="0" indent="0">
              <a:buNone/>
              <a:defRPr sz="2400"/>
            </a:lvl3pPr>
            <a:lvl4pPr marL="0">
              <a:defRPr sz="2400"/>
            </a:lvl4pPr>
            <a:lvl5pPr marL="432000">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295399" y="3196800"/>
            <a:ext cx="4687199" cy="372816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8343585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295401" y="1213486"/>
            <a:ext cx="4686300" cy="1551194"/>
          </a:xfrm>
        </p:spPr>
        <p:txBody>
          <a:bodyPr anchor="t" anchorCtr="0">
            <a:normAutofit/>
          </a:bodyPr>
          <a:lstStyle>
            <a:lvl1pPr>
              <a:defRPr sz="336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6644640" y="638176"/>
            <a:ext cx="7336574" cy="6941819"/>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295400" y="3196590"/>
            <a:ext cx="4686300" cy="3726180"/>
          </a:xfrm>
        </p:spPr>
        <p:txBody>
          <a:bodyPr>
            <a:normAutofit/>
          </a:bodyPr>
          <a:lstStyle>
            <a:lvl1pPr marL="0" indent="0">
              <a:buNone/>
              <a:defRPr sz="240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148815343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295400" y="2148841"/>
            <a:ext cx="12031980" cy="4773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26513896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11878895" y="1295400"/>
            <a:ext cx="1551194" cy="5627371"/>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295399" y="1295400"/>
            <a:ext cx="10195132" cy="56273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649606" y="7682399"/>
            <a:ext cx="2647950" cy="443198"/>
          </a:xfrm>
          <a:prstGeom prst="rect">
            <a:avLst/>
          </a:prstGeom>
        </p:spPr>
        <p:txBody>
          <a:bodyPr/>
          <a:lstStyle/>
          <a:p>
            <a:pPr defTabSz="1097280"/>
            <a:fld id="{64F0E216-BA48-4F04-AC4F-645AA0DD6AC6}" type="datetimeFigureOut">
              <a:rPr lang="en-US" smtClean="0">
                <a:solidFill>
                  <a:srgbClr val="FFFFFF">
                    <a:alpha val="70000"/>
                  </a:srgbClr>
                </a:solidFill>
              </a:rPr>
              <a:pPr defTabSz="1097280"/>
              <a:t>05-Apr-25</a:t>
            </a:fld>
            <a:endParaRPr lang="en-US">
              <a:solidFill>
                <a:srgbClr val="FFFFFF">
                  <a:alpha val="70000"/>
                </a:srgbClr>
              </a:solidFill>
            </a:endParaRPr>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970020" y="7682399"/>
            <a:ext cx="6690360" cy="443198"/>
          </a:xfrm>
          <a:prstGeom prst="rect">
            <a:avLst/>
          </a:prstGeom>
        </p:spPr>
        <p:txBody>
          <a:bodyPr/>
          <a:lstStyle/>
          <a:p>
            <a:pPr defTabSz="1097280"/>
            <a:endParaRPr lang="en-US">
              <a:solidFill>
                <a:srgbClr val="FFFFFF">
                  <a:alpha val="70000"/>
                </a:srgbClr>
              </a:solidFill>
            </a:endParaRPr>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11331360" y="7682399"/>
            <a:ext cx="2649854" cy="443198"/>
          </a:xfrm>
          <a:prstGeom prst="rect">
            <a:avLst/>
          </a:prstGeom>
        </p:spPr>
        <p:txBody>
          <a:bodyPr/>
          <a:lstStyle/>
          <a:p>
            <a:pPr defTabSz="1097280"/>
            <a:fld id="{D39607A7-8386-47DB-8578-DDEDD194E5D4}" type="slidenum">
              <a:rPr lang="en-US" smtClean="0">
                <a:solidFill>
                  <a:srgbClr val="FFFFFF">
                    <a:alpha val="70000"/>
                  </a:srgbClr>
                </a:solidFill>
              </a:rPr>
              <a:pPr defTabSz="1097280"/>
              <a:t>‹#›</a:t>
            </a:fld>
            <a:endParaRPr lang="en-US">
              <a:solidFill>
                <a:srgbClr val="FFFFFF">
                  <a:alpha val="70000"/>
                </a:srgbClr>
              </a:solidFill>
            </a:endParaRPr>
          </a:p>
        </p:txBody>
      </p:sp>
    </p:spTree>
    <p:extLst>
      <p:ext uri="{BB962C8B-B14F-4D97-AF65-F5344CB8AC3E}">
        <p14:creationId xmlns:p14="http://schemas.microsoft.com/office/powerpoint/2010/main" val="306747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2.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3.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4.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710" r:id="rId2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295400" y="1213486"/>
            <a:ext cx="12031980" cy="786764"/>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295400" y="2148841"/>
            <a:ext cx="12031980" cy="4773930"/>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649606" y="7682399"/>
            <a:ext cx="2647950" cy="443198"/>
          </a:xfrm>
          <a:prstGeom prst="rect">
            <a:avLst/>
          </a:prstGeom>
        </p:spPr>
        <p:txBody>
          <a:bodyPr vert="horz" lIns="0" tIns="0" rIns="0" bIns="0" rtlCol="0" anchor="ctr">
            <a:normAutofit/>
          </a:bodyPr>
          <a:lstStyle>
            <a:lvl1pPr algn="l">
              <a:defRPr sz="1200" cap="all" spc="360" baseline="0">
                <a:solidFill>
                  <a:schemeClr val="tx1">
                    <a:alpha val="70000"/>
                  </a:schemeClr>
                </a:solidFill>
              </a:defRPr>
            </a:lvl1pPr>
          </a:lstStyle>
          <a:p>
            <a:pPr defTabSz="1097280"/>
            <a:fld id="{64F0E216-BA48-4F04-AC4F-645AA0DD6AC6}" type="datetimeFigureOut">
              <a:rPr lang="en-US" smtClean="0">
                <a:solidFill>
                  <a:srgbClr val="FFFFFF">
                    <a:alpha val="70000"/>
                  </a:srgbClr>
                </a:solidFill>
              </a:rPr>
              <a:pPr defTabSz="1097280"/>
              <a:t>05-Apr-25</a:t>
            </a:fld>
            <a:endParaRPr lang="en-US" dirty="0">
              <a:solidFill>
                <a:srgbClr val="FFFFFF">
                  <a:alpha val="70000"/>
                </a:srgbClr>
              </a:solidFill>
            </a:endParaRPr>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970020" y="7682399"/>
            <a:ext cx="6690360" cy="443198"/>
          </a:xfrm>
          <a:prstGeom prst="rect">
            <a:avLst/>
          </a:prstGeom>
        </p:spPr>
        <p:txBody>
          <a:bodyPr vert="horz" lIns="0" tIns="0" rIns="0" bIns="0" rtlCol="0" anchor="ctr">
            <a:normAutofit/>
          </a:bodyPr>
          <a:lstStyle>
            <a:lvl1pPr algn="ctr">
              <a:defRPr sz="1200" cap="all" spc="360" baseline="0">
                <a:solidFill>
                  <a:schemeClr val="tx1">
                    <a:alpha val="70000"/>
                  </a:schemeClr>
                </a:solidFill>
              </a:defRPr>
            </a:lvl1pPr>
          </a:lstStyle>
          <a:p>
            <a:pPr defTabSz="1097280"/>
            <a:endParaRPr lang="en-US" dirty="0">
              <a:solidFill>
                <a:srgbClr val="FFFFFF">
                  <a:alpha val="70000"/>
                </a:srgbClr>
              </a:solidFill>
            </a:endParaRPr>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11331360" y="7682399"/>
            <a:ext cx="2649854" cy="443198"/>
          </a:xfrm>
          <a:prstGeom prst="rect">
            <a:avLst/>
          </a:prstGeom>
        </p:spPr>
        <p:txBody>
          <a:bodyPr vert="horz" lIns="0" tIns="0" rIns="0" bIns="0" rtlCol="0" anchor="ctr">
            <a:normAutofit/>
          </a:bodyPr>
          <a:lstStyle>
            <a:lvl1pPr algn="r">
              <a:defRPr sz="1200" cap="all" spc="360" baseline="0">
                <a:solidFill>
                  <a:schemeClr val="tx1">
                    <a:alpha val="70000"/>
                  </a:schemeClr>
                </a:solidFill>
              </a:defRPr>
            </a:lvl1pPr>
          </a:lstStyle>
          <a:p>
            <a:pPr defTabSz="1097280"/>
            <a:fld id="{D39607A7-8386-47DB-8578-DDEDD194E5D4}" type="slidenum">
              <a:rPr lang="en-US" smtClean="0">
                <a:solidFill>
                  <a:srgbClr val="FFFFFF">
                    <a:alpha val="70000"/>
                  </a:srgbClr>
                </a:solidFill>
              </a:rPr>
              <a:pPr defTabSz="1097280"/>
              <a:t>‹#›</a:t>
            </a:fld>
            <a:endParaRPr lang="en-US" dirty="0">
              <a:solidFill>
                <a:srgbClr val="FFFFFF">
                  <a:alpha val="70000"/>
                </a:srgbClr>
              </a:solidFill>
            </a:endParaRPr>
          </a:p>
        </p:txBody>
      </p:sp>
    </p:spTree>
    <p:extLst>
      <p:ext uri="{BB962C8B-B14F-4D97-AF65-F5344CB8AC3E}">
        <p14:creationId xmlns:p14="http://schemas.microsoft.com/office/powerpoint/2010/main" val="4051589505"/>
      </p:ext>
    </p:extLst>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1097280" rtl="0" eaLnBrk="1" latinLnBrk="0" hangingPunct="1">
        <a:lnSpc>
          <a:spcPct val="100000"/>
        </a:lnSpc>
        <a:spcBef>
          <a:spcPct val="0"/>
        </a:spcBef>
        <a:buNone/>
        <a:defRPr sz="3360" kern="1200" cap="all" spc="480" baseline="0">
          <a:solidFill>
            <a:schemeClr val="tx1"/>
          </a:solidFill>
          <a:latin typeface="+mj-lt"/>
          <a:ea typeface="+mj-ea"/>
          <a:cs typeface="+mj-cs"/>
        </a:defRPr>
      </a:lvl1pPr>
    </p:titleStyle>
    <p:bodyStyle>
      <a:lvl1pPr marL="432000" indent="-432000" algn="l" defTabSz="1097280" rtl="0" eaLnBrk="1" latinLnBrk="0" hangingPunct="1">
        <a:lnSpc>
          <a:spcPct val="125000"/>
        </a:lnSpc>
        <a:spcBef>
          <a:spcPts val="12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1pPr>
      <a:lvl2pPr marL="432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2pPr>
      <a:lvl3pPr marL="1296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3pPr>
      <a:lvl4pPr marL="1296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4pPr>
      <a:lvl5pPr marL="2160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19">
          <p15:clr>
            <a:srgbClr val="5ACBF0"/>
          </p15:clr>
        </p15:guide>
        <p15:guide id="2" pos="1731">
          <p15:clr>
            <a:srgbClr val="5ACBF0"/>
          </p15:clr>
        </p15:guide>
        <p15:guide id="3" pos="3140">
          <p15:clr>
            <a:srgbClr val="5ACBF0"/>
          </p15:clr>
        </p15:guide>
        <p15:guide id="4" pos="3488">
          <p15:clr>
            <a:srgbClr val="5ACBF0"/>
          </p15:clr>
        </p15:guide>
        <p15:guide id="5" pos="2788">
          <p15:clr>
            <a:srgbClr val="5ACBF0"/>
          </p15:clr>
        </p15:guide>
        <p15:guide id="6" pos="2434">
          <p15:clr>
            <a:srgbClr val="5ACBF0"/>
          </p15:clr>
        </p15:guide>
        <p15:guide id="7" pos="2084">
          <p15:clr>
            <a:srgbClr val="5ACBF0"/>
          </p15:clr>
        </p15:guide>
        <p15:guide id="8" pos="341">
          <p15:clr>
            <a:srgbClr val="F26B43"/>
          </p15:clr>
        </p15:guide>
        <p15:guide id="9" pos="1384">
          <p15:clr>
            <a:srgbClr val="5ACBF0"/>
          </p15:clr>
        </p15:guide>
        <p15:guide id="10" pos="1032">
          <p15:clr>
            <a:srgbClr val="5ACBF0"/>
          </p15:clr>
        </p15:guide>
        <p15:guide id="11" pos="680">
          <p15:clr>
            <a:srgbClr val="FDE53C"/>
          </p15:clr>
        </p15:guide>
        <p15:guide id="12" pos="4192">
          <p15:clr>
            <a:srgbClr val="5ACBF0"/>
          </p15:clr>
        </p15:guide>
        <p15:guide id="13" pos="4543">
          <p15:clr>
            <a:srgbClr val="5ACBF0"/>
          </p15:clr>
        </p15:guide>
        <p15:guide id="14" pos="4892">
          <p15:clr>
            <a:srgbClr val="5ACBF0"/>
          </p15:clr>
        </p15:guide>
        <p15:guide id="15" pos="5244">
          <p15:clr>
            <a:srgbClr val="5ACBF0"/>
          </p15:clr>
        </p15:guide>
        <p15:guide id="16" pos="5596">
          <p15:clr>
            <a:srgbClr val="5ACBF0"/>
          </p15:clr>
        </p15:guide>
        <p15:guide id="17" pos="5948">
          <p15:clr>
            <a:srgbClr val="5ACBF0"/>
          </p15:clr>
        </p15:guide>
        <p15:guide id="18" pos="6296">
          <p15:clr>
            <a:srgbClr val="5ACBF0"/>
          </p15:clr>
        </p15:guide>
        <p15:guide id="19" pos="6648">
          <p15:clr>
            <a:srgbClr val="5ACBF0"/>
          </p15:clr>
        </p15:guide>
        <p15:guide id="20" pos="6996">
          <p15:clr>
            <a:srgbClr val="FDE53C"/>
          </p15:clr>
        </p15:guide>
        <p15:guide id="21" orient="horz" pos="335">
          <p15:clr>
            <a:srgbClr val="F26B43"/>
          </p15:clr>
        </p15:guide>
        <p15:guide id="22" orient="horz" pos="680">
          <p15:clr>
            <a:srgbClr val="FDE53C"/>
          </p15:clr>
        </p15:guide>
        <p15:guide id="23" orient="horz" pos="1050">
          <p15:clr>
            <a:srgbClr val="5ACBF0"/>
          </p15:clr>
        </p15:guide>
        <p15:guide id="24" orient="horz" pos="1791">
          <p15:clr>
            <a:srgbClr val="5ACBF0"/>
          </p15:clr>
        </p15:guide>
        <p15:guide id="26" orient="horz" pos="2530">
          <p15:clr>
            <a:srgbClr val="5ACBF0"/>
          </p15:clr>
        </p15:guide>
        <p15:guide id="27" orient="horz" pos="2899">
          <p15:clr>
            <a:srgbClr val="5ACBF0"/>
          </p15:clr>
        </p15:guide>
        <p15:guide id="28" orient="horz" pos="3268">
          <p15:clr>
            <a:srgbClr val="5ACBF0"/>
          </p15:clr>
        </p15:guide>
        <p15:guide id="29" orient="horz" pos="3634">
          <p15:clr>
            <a:srgbClr val="FDE53C"/>
          </p15:clr>
        </p15:guide>
        <p15:guide id="30" orient="horz" pos="3979">
          <p15:clr>
            <a:srgbClr val="F26B43"/>
          </p15:clr>
        </p15:guide>
        <p15:guide id="31" orient="horz" pos="2160">
          <p15:clr>
            <a:srgbClr val="FDE53C"/>
          </p15:clr>
        </p15:guide>
        <p15:guide id="32" pos="7340">
          <p15:clr>
            <a:srgbClr val="F26B43"/>
          </p15:clr>
        </p15:guide>
        <p15:guide id="33" pos="3840">
          <p15:clr>
            <a:srgbClr val="FDE53C"/>
          </p15:clr>
        </p15:guide>
        <p15:guide id="34" orient="horz" pos="637">
          <p15:clr>
            <a:srgbClr val="C35EA4"/>
          </p15:clr>
        </p15:guide>
        <p15:guide id="35" orient="horz" pos="1128">
          <p15:clr>
            <a:srgbClr val="C35E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295400" y="1213486"/>
            <a:ext cx="12031980" cy="786764"/>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295400" y="2148841"/>
            <a:ext cx="12031980" cy="4773930"/>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649606" y="7682399"/>
            <a:ext cx="2647950" cy="443198"/>
          </a:xfrm>
          <a:prstGeom prst="rect">
            <a:avLst/>
          </a:prstGeom>
        </p:spPr>
        <p:txBody>
          <a:bodyPr vert="horz" lIns="0" tIns="0" rIns="0" bIns="0" rtlCol="0" anchor="ctr">
            <a:normAutofit/>
          </a:bodyPr>
          <a:lstStyle>
            <a:lvl1pPr algn="l">
              <a:defRPr sz="1200" cap="all" spc="360" baseline="0">
                <a:solidFill>
                  <a:schemeClr val="tx1">
                    <a:alpha val="70000"/>
                  </a:schemeClr>
                </a:solidFill>
              </a:defRPr>
            </a:lvl1pPr>
          </a:lstStyle>
          <a:p>
            <a:pPr defTabSz="1097280"/>
            <a:fld id="{64F0E216-BA48-4F04-AC4F-645AA0DD6AC6}" type="datetimeFigureOut">
              <a:rPr lang="en-US" smtClean="0">
                <a:solidFill>
                  <a:srgbClr val="FFFFFF">
                    <a:alpha val="70000"/>
                  </a:srgbClr>
                </a:solidFill>
              </a:rPr>
              <a:pPr defTabSz="1097280"/>
              <a:t>05-Apr-25</a:t>
            </a:fld>
            <a:endParaRPr lang="en-US" dirty="0">
              <a:solidFill>
                <a:srgbClr val="FFFFFF">
                  <a:alpha val="70000"/>
                </a:srgbClr>
              </a:solidFill>
            </a:endParaRPr>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970020" y="7682399"/>
            <a:ext cx="6690360" cy="443198"/>
          </a:xfrm>
          <a:prstGeom prst="rect">
            <a:avLst/>
          </a:prstGeom>
        </p:spPr>
        <p:txBody>
          <a:bodyPr vert="horz" lIns="0" tIns="0" rIns="0" bIns="0" rtlCol="0" anchor="ctr">
            <a:normAutofit/>
          </a:bodyPr>
          <a:lstStyle>
            <a:lvl1pPr algn="ctr">
              <a:defRPr sz="1200" cap="all" spc="360" baseline="0">
                <a:solidFill>
                  <a:schemeClr val="tx1">
                    <a:alpha val="70000"/>
                  </a:schemeClr>
                </a:solidFill>
              </a:defRPr>
            </a:lvl1pPr>
          </a:lstStyle>
          <a:p>
            <a:pPr defTabSz="1097280"/>
            <a:endParaRPr lang="en-US" dirty="0">
              <a:solidFill>
                <a:srgbClr val="FFFFFF">
                  <a:alpha val="70000"/>
                </a:srgbClr>
              </a:solidFill>
            </a:endParaRPr>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11331360" y="7682399"/>
            <a:ext cx="2649854" cy="443198"/>
          </a:xfrm>
          <a:prstGeom prst="rect">
            <a:avLst/>
          </a:prstGeom>
        </p:spPr>
        <p:txBody>
          <a:bodyPr vert="horz" lIns="0" tIns="0" rIns="0" bIns="0" rtlCol="0" anchor="ctr">
            <a:normAutofit/>
          </a:bodyPr>
          <a:lstStyle>
            <a:lvl1pPr algn="r">
              <a:defRPr sz="1200" cap="all" spc="360" baseline="0">
                <a:solidFill>
                  <a:schemeClr val="tx1">
                    <a:alpha val="70000"/>
                  </a:schemeClr>
                </a:solidFill>
              </a:defRPr>
            </a:lvl1pPr>
          </a:lstStyle>
          <a:p>
            <a:pPr defTabSz="1097280"/>
            <a:fld id="{D39607A7-8386-47DB-8578-DDEDD194E5D4}" type="slidenum">
              <a:rPr lang="en-US" smtClean="0">
                <a:solidFill>
                  <a:srgbClr val="FFFFFF">
                    <a:alpha val="70000"/>
                  </a:srgbClr>
                </a:solidFill>
              </a:rPr>
              <a:pPr defTabSz="1097280"/>
              <a:t>‹#›</a:t>
            </a:fld>
            <a:endParaRPr lang="en-US" dirty="0">
              <a:solidFill>
                <a:srgbClr val="FFFFFF">
                  <a:alpha val="70000"/>
                </a:srgbClr>
              </a:solidFill>
            </a:endParaRPr>
          </a:p>
        </p:txBody>
      </p:sp>
    </p:spTree>
    <p:extLst>
      <p:ext uri="{BB962C8B-B14F-4D97-AF65-F5344CB8AC3E}">
        <p14:creationId xmlns:p14="http://schemas.microsoft.com/office/powerpoint/2010/main" val="2780456626"/>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1097280" rtl="0" eaLnBrk="1" latinLnBrk="0" hangingPunct="1">
        <a:lnSpc>
          <a:spcPct val="100000"/>
        </a:lnSpc>
        <a:spcBef>
          <a:spcPct val="0"/>
        </a:spcBef>
        <a:buNone/>
        <a:defRPr sz="3360" kern="1200" cap="all" spc="480" baseline="0">
          <a:solidFill>
            <a:schemeClr val="tx1"/>
          </a:solidFill>
          <a:latin typeface="+mj-lt"/>
          <a:ea typeface="+mj-ea"/>
          <a:cs typeface="+mj-cs"/>
        </a:defRPr>
      </a:lvl1pPr>
    </p:titleStyle>
    <p:bodyStyle>
      <a:lvl1pPr marL="432000" indent="-432000" algn="l" defTabSz="1097280" rtl="0" eaLnBrk="1" latinLnBrk="0" hangingPunct="1">
        <a:lnSpc>
          <a:spcPct val="125000"/>
        </a:lnSpc>
        <a:spcBef>
          <a:spcPts val="12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1pPr>
      <a:lvl2pPr marL="432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2pPr>
      <a:lvl3pPr marL="1296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3pPr>
      <a:lvl4pPr marL="1296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4pPr>
      <a:lvl5pPr marL="2160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19">
          <p15:clr>
            <a:srgbClr val="5ACBF0"/>
          </p15:clr>
        </p15:guide>
        <p15:guide id="2" pos="1731">
          <p15:clr>
            <a:srgbClr val="5ACBF0"/>
          </p15:clr>
        </p15:guide>
        <p15:guide id="3" pos="3140">
          <p15:clr>
            <a:srgbClr val="5ACBF0"/>
          </p15:clr>
        </p15:guide>
        <p15:guide id="4" pos="3488">
          <p15:clr>
            <a:srgbClr val="5ACBF0"/>
          </p15:clr>
        </p15:guide>
        <p15:guide id="5" pos="2788">
          <p15:clr>
            <a:srgbClr val="5ACBF0"/>
          </p15:clr>
        </p15:guide>
        <p15:guide id="6" pos="2434">
          <p15:clr>
            <a:srgbClr val="5ACBF0"/>
          </p15:clr>
        </p15:guide>
        <p15:guide id="7" pos="2084">
          <p15:clr>
            <a:srgbClr val="5ACBF0"/>
          </p15:clr>
        </p15:guide>
        <p15:guide id="8" pos="341">
          <p15:clr>
            <a:srgbClr val="F26B43"/>
          </p15:clr>
        </p15:guide>
        <p15:guide id="9" pos="1384">
          <p15:clr>
            <a:srgbClr val="5ACBF0"/>
          </p15:clr>
        </p15:guide>
        <p15:guide id="10" pos="1032">
          <p15:clr>
            <a:srgbClr val="5ACBF0"/>
          </p15:clr>
        </p15:guide>
        <p15:guide id="11" pos="680">
          <p15:clr>
            <a:srgbClr val="FDE53C"/>
          </p15:clr>
        </p15:guide>
        <p15:guide id="12" pos="4192">
          <p15:clr>
            <a:srgbClr val="5ACBF0"/>
          </p15:clr>
        </p15:guide>
        <p15:guide id="13" pos="4543">
          <p15:clr>
            <a:srgbClr val="5ACBF0"/>
          </p15:clr>
        </p15:guide>
        <p15:guide id="14" pos="4892">
          <p15:clr>
            <a:srgbClr val="5ACBF0"/>
          </p15:clr>
        </p15:guide>
        <p15:guide id="15" pos="5244">
          <p15:clr>
            <a:srgbClr val="5ACBF0"/>
          </p15:clr>
        </p15:guide>
        <p15:guide id="16" pos="5596">
          <p15:clr>
            <a:srgbClr val="5ACBF0"/>
          </p15:clr>
        </p15:guide>
        <p15:guide id="17" pos="5948">
          <p15:clr>
            <a:srgbClr val="5ACBF0"/>
          </p15:clr>
        </p15:guide>
        <p15:guide id="18" pos="6296">
          <p15:clr>
            <a:srgbClr val="5ACBF0"/>
          </p15:clr>
        </p15:guide>
        <p15:guide id="19" pos="6648">
          <p15:clr>
            <a:srgbClr val="5ACBF0"/>
          </p15:clr>
        </p15:guide>
        <p15:guide id="20" pos="6996">
          <p15:clr>
            <a:srgbClr val="FDE53C"/>
          </p15:clr>
        </p15:guide>
        <p15:guide id="21" orient="horz" pos="335">
          <p15:clr>
            <a:srgbClr val="F26B43"/>
          </p15:clr>
        </p15:guide>
        <p15:guide id="22" orient="horz" pos="680">
          <p15:clr>
            <a:srgbClr val="FDE53C"/>
          </p15:clr>
        </p15:guide>
        <p15:guide id="23" orient="horz" pos="1050">
          <p15:clr>
            <a:srgbClr val="5ACBF0"/>
          </p15:clr>
        </p15:guide>
        <p15:guide id="24" orient="horz" pos="1791">
          <p15:clr>
            <a:srgbClr val="5ACBF0"/>
          </p15:clr>
        </p15:guide>
        <p15:guide id="26" orient="horz" pos="2530">
          <p15:clr>
            <a:srgbClr val="5ACBF0"/>
          </p15:clr>
        </p15:guide>
        <p15:guide id="27" orient="horz" pos="2899">
          <p15:clr>
            <a:srgbClr val="5ACBF0"/>
          </p15:clr>
        </p15:guide>
        <p15:guide id="28" orient="horz" pos="3268">
          <p15:clr>
            <a:srgbClr val="5ACBF0"/>
          </p15:clr>
        </p15:guide>
        <p15:guide id="29" orient="horz" pos="3634">
          <p15:clr>
            <a:srgbClr val="FDE53C"/>
          </p15:clr>
        </p15:guide>
        <p15:guide id="30" orient="horz" pos="3979">
          <p15:clr>
            <a:srgbClr val="F26B43"/>
          </p15:clr>
        </p15:guide>
        <p15:guide id="31" orient="horz" pos="2160">
          <p15:clr>
            <a:srgbClr val="FDE53C"/>
          </p15:clr>
        </p15:guide>
        <p15:guide id="32" pos="7340">
          <p15:clr>
            <a:srgbClr val="F26B43"/>
          </p15:clr>
        </p15:guide>
        <p15:guide id="33" pos="3840">
          <p15:clr>
            <a:srgbClr val="FDE53C"/>
          </p15:clr>
        </p15:guide>
        <p15:guide id="34" orient="horz" pos="637">
          <p15:clr>
            <a:srgbClr val="C35EA4"/>
          </p15:clr>
        </p15:guide>
        <p15:guide id="35" orient="horz" pos="1128">
          <p15:clr>
            <a:srgbClr val="C35E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295400" y="1213486"/>
            <a:ext cx="12031980" cy="786764"/>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295400" y="2148841"/>
            <a:ext cx="12031980" cy="4773930"/>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649606" y="7682399"/>
            <a:ext cx="2647950" cy="443198"/>
          </a:xfrm>
          <a:prstGeom prst="rect">
            <a:avLst/>
          </a:prstGeom>
        </p:spPr>
        <p:txBody>
          <a:bodyPr vert="horz" lIns="0" tIns="0" rIns="0" bIns="0" rtlCol="0" anchor="ctr">
            <a:normAutofit/>
          </a:bodyPr>
          <a:lstStyle>
            <a:lvl1pPr algn="l">
              <a:defRPr sz="1200" cap="all" spc="360" baseline="0">
                <a:solidFill>
                  <a:schemeClr val="tx1">
                    <a:alpha val="70000"/>
                  </a:schemeClr>
                </a:solidFill>
              </a:defRPr>
            </a:lvl1pPr>
          </a:lstStyle>
          <a:p>
            <a:pPr defTabSz="1097280"/>
            <a:fld id="{64F0E216-BA48-4F04-AC4F-645AA0DD6AC6}" type="datetimeFigureOut">
              <a:rPr lang="en-US" smtClean="0">
                <a:solidFill>
                  <a:srgbClr val="FFFFFF">
                    <a:alpha val="70000"/>
                  </a:srgbClr>
                </a:solidFill>
              </a:rPr>
              <a:pPr defTabSz="1097280"/>
              <a:t>05-Apr-25</a:t>
            </a:fld>
            <a:endParaRPr lang="en-US" dirty="0">
              <a:solidFill>
                <a:srgbClr val="FFFFFF">
                  <a:alpha val="70000"/>
                </a:srgbClr>
              </a:solidFill>
            </a:endParaRPr>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970020" y="7682399"/>
            <a:ext cx="6690360" cy="443198"/>
          </a:xfrm>
          <a:prstGeom prst="rect">
            <a:avLst/>
          </a:prstGeom>
        </p:spPr>
        <p:txBody>
          <a:bodyPr vert="horz" lIns="0" tIns="0" rIns="0" bIns="0" rtlCol="0" anchor="ctr">
            <a:normAutofit/>
          </a:bodyPr>
          <a:lstStyle>
            <a:lvl1pPr algn="ctr">
              <a:defRPr sz="1200" cap="all" spc="360" baseline="0">
                <a:solidFill>
                  <a:schemeClr val="tx1">
                    <a:alpha val="70000"/>
                  </a:schemeClr>
                </a:solidFill>
              </a:defRPr>
            </a:lvl1pPr>
          </a:lstStyle>
          <a:p>
            <a:pPr defTabSz="1097280"/>
            <a:endParaRPr lang="en-US" dirty="0">
              <a:solidFill>
                <a:srgbClr val="FFFFFF">
                  <a:alpha val="70000"/>
                </a:srgbClr>
              </a:solidFill>
            </a:endParaRPr>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11331360" y="7682399"/>
            <a:ext cx="2649854" cy="443198"/>
          </a:xfrm>
          <a:prstGeom prst="rect">
            <a:avLst/>
          </a:prstGeom>
        </p:spPr>
        <p:txBody>
          <a:bodyPr vert="horz" lIns="0" tIns="0" rIns="0" bIns="0" rtlCol="0" anchor="ctr">
            <a:normAutofit/>
          </a:bodyPr>
          <a:lstStyle>
            <a:lvl1pPr algn="r">
              <a:defRPr sz="1200" cap="all" spc="360" baseline="0">
                <a:solidFill>
                  <a:schemeClr val="tx1">
                    <a:alpha val="70000"/>
                  </a:schemeClr>
                </a:solidFill>
              </a:defRPr>
            </a:lvl1pPr>
          </a:lstStyle>
          <a:p>
            <a:pPr defTabSz="1097280"/>
            <a:fld id="{D39607A7-8386-47DB-8578-DDEDD194E5D4}" type="slidenum">
              <a:rPr lang="en-US" smtClean="0">
                <a:solidFill>
                  <a:srgbClr val="FFFFFF">
                    <a:alpha val="70000"/>
                  </a:srgbClr>
                </a:solidFill>
              </a:rPr>
              <a:pPr defTabSz="1097280"/>
              <a:t>‹#›</a:t>
            </a:fld>
            <a:endParaRPr lang="en-US" dirty="0">
              <a:solidFill>
                <a:srgbClr val="FFFFFF">
                  <a:alpha val="70000"/>
                </a:srgbClr>
              </a:solidFill>
            </a:endParaRPr>
          </a:p>
        </p:txBody>
      </p:sp>
    </p:spTree>
    <p:extLst>
      <p:ext uri="{BB962C8B-B14F-4D97-AF65-F5344CB8AC3E}">
        <p14:creationId xmlns:p14="http://schemas.microsoft.com/office/powerpoint/2010/main" val="556135939"/>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defTabSz="1097280" rtl="0" eaLnBrk="1" latinLnBrk="0" hangingPunct="1">
        <a:lnSpc>
          <a:spcPct val="100000"/>
        </a:lnSpc>
        <a:spcBef>
          <a:spcPct val="0"/>
        </a:spcBef>
        <a:buNone/>
        <a:defRPr sz="3360" kern="1200" cap="all" spc="480" baseline="0">
          <a:solidFill>
            <a:schemeClr val="tx1"/>
          </a:solidFill>
          <a:latin typeface="+mj-lt"/>
          <a:ea typeface="+mj-ea"/>
          <a:cs typeface="+mj-cs"/>
        </a:defRPr>
      </a:lvl1pPr>
    </p:titleStyle>
    <p:bodyStyle>
      <a:lvl1pPr marL="432000" indent="-432000" algn="l" defTabSz="1097280" rtl="0" eaLnBrk="1" latinLnBrk="0" hangingPunct="1">
        <a:lnSpc>
          <a:spcPct val="125000"/>
        </a:lnSpc>
        <a:spcBef>
          <a:spcPts val="12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1pPr>
      <a:lvl2pPr marL="432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2pPr>
      <a:lvl3pPr marL="1296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3pPr>
      <a:lvl4pPr marL="1296000" indent="0" algn="l" defTabSz="1097280" rtl="0" eaLnBrk="1" latinLnBrk="0" hangingPunct="1">
        <a:lnSpc>
          <a:spcPct val="125000"/>
        </a:lnSpc>
        <a:spcBef>
          <a:spcPts val="600"/>
        </a:spcBef>
        <a:buClr>
          <a:schemeClr val="accent1">
            <a:lumMod val="60000"/>
            <a:lumOff val="40000"/>
          </a:schemeClr>
        </a:buClr>
        <a:buFontTx/>
        <a:buNone/>
        <a:defRPr sz="2400" i="1" kern="1200">
          <a:solidFill>
            <a:schemeClr val="tx1">
              <a:alpha val="70000"/>
            </a:schemeClr>
          </a:solidFill>
          <a:latin typeface="+mn-lt"/>
          <a:ea typeface="+mn-ea"/>
          <a:cs typeface="+mn-cs"/>
        </a:defRPr>
      </a:lvl4pPr>
      <a:lvl5pPr marL="2160000" indent="-432000" algn="l" defTabSz="1097280" rtl="0" eaLnBrk="1" latinLnBrk="0" hangingPunct="1">
        <a:lnSpc>
          <a:spcPct val="125000"/>
        </a:lnSpc>
        <a:spcBef>
          <a:spcPts val="600"/>
        </a:spcBef>
        <a:buClr>
          <a:schemeClr val="accent1">
            <a:lumMod val="60000"/>
            <a:lumOff val="40000"/>
          </a:schemeClr>
        </a:buClr>
        <a:buFont typeface="Wingdings" panose="05000000000000000000" pitchFamily="2" charset="2"/>
        <a:buChar char=""/>
        <a:defRPr sz="2400" kern="1200">
          <a:solidFill>
            <a:schemeClr val="tx1">
              <a:alpha val="70000"/>
            </a:schemeClr>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19">
          <p15:clr>
            <a:srgbClr val="5ACBF0"/>
          </p15:clr>
        </p15:guide>
        <p15:guide id="2" pos="1731">
          <p15:clr>
            <a:srgbClr val="5ACBF0"/>
          </p15:clr>
        </p15:guide>
        <p15:guide id="3" pos="3140">
          <p15:clr>
            <a:srgbClr val="5ACBF0"/>
          </p15:clr>
        </p15:guide>
        <p15:guide id="4" pos="3488">
          <p15:clr>
            <a:srgbClr val="5ACBF0"/>
          </p15:clr>
        </p15:guide>
        <p15:guide id="5" pos="2788">
          <p15:clr>
            <a:srgbClr val="5ACBF0"/>
          </p15:clr>
        </p15:guide>
        <p15:guide id="6" pos="2434">
          <p15:clr>
            <a:srgbClr val="5ACBF0"/>
          </p15:clr>
        </p15:guide>
        <p15:guide id="7" pos="2084">
          <p15:clr>
            <a:srgbClr val="5ACBF0"/>
          </p15:clr>
        </p15:guide>
        <p15:guide id="8" pos="341">
          <p15:clr>
            <a:srgbClr val="F26B43"/>
          </p15:clr>
        </p15:guide>
        <p15:guide id="9" pos="1384">
          <p15:clr>
            <a:srgbClr val="5ACBF0"/>
          </p15:clr>
        </p15:guide>
        <p15:guide id="10" pos="1032">
          <p15:clr>
            <a:srgbClr val="5ACBF0"/>
          </p15:clr>
        </p15:guide>
        <p15:guide id="11" pos="680">
          <p15:clr>
            <a:srgbClr val="FDE53C"/>
          </p15:clr>
        </p15:guide>
        <p15:guide id="12" pos="4192">
          <p15:clr>
            <a:srgbClr val="5ACBF0"/>
          </p15:clr>
        </p15:guide>
        <p15:guide id="13" pos="4543">
          <p15:clr>
            <a:srgbClr val="5ACBF0"/>
          </p15:clr>
        </p15:guide>
        <p15:guide id="14" pos="4892">
          <p15:clr>
            <a:srgbClr val="5ACBF0"/>
          </p15:clr>
        </p15:guide>
        <p15:guide id="15" pos="5244">
          <p15:clr>
            <a:srgbClr val="5ACBF0"/>
          </p15:clr>
        </p15:guide>
        <p15:guide id="16" pos="5596">
          <p15:clr>
            <a:srgbClr val="5ACBF0"/>
          </p15:clr>
        </p15:guide>
        <p15:guide id="17" pos="5948">
          <p15:clr>
            <a:srgbClr val="5ACBF0"/>
          </p15:clr>
        </p15:guide>
        <p15:guide id="18" pos="6296">
          <p15:clr>
            <a:srgbClr val="5ACBF0"/>
          </p15:clr>
        </p15:guide>
        <p15:guide id="19" pos="6648">
          <p15:clr>
            <a:srgbClr val="5ACBF0"/>
          </p15:clr>
        </p15:guide>
        <p15:guide id="20" pos="6996">
          <p15:clr>
            <a:srgbClr val="FDE53C"/>
          </p15:clr>
        </p15:guide>
        <p15:guide id="21" orient="horz" pos="335">
          <p15:clr>
            <a:srgbClr val="F26B43"/>
          </p15:clr>
        </p15:guide>
        <p15:guide id="22" orient="horz" pos="680">
          <p15:clr>
            <a:srgbClr val="FDE53C"/>
          </p15:clr>
        </p15:guide>
        <p15:guide id="23" orient="horz" pos="1050">
          <p15:clr>
            <a:srgbClr val="5ACBF0"/>
          </p15:clr>
        </p15:guide>
        <p15:guide id="24" orient="horz" pos="1791">
          <p15:clr>
            <a:srgbClr val="5ACBF0"/>
          </p15:clr>
        </p15:guide>
        <p15:guide id="26" orient="horz" pos="2530">
          <p15:clr>
            <a:srgbClr val="5ACBF0"/>
          </p15:clr>
        </p15:guide>
        <p15:guide id="27" orient="horz" pos="2899">
          <p15:clr>
            <a:srgbClr val="5ACBF0"/>
          </p15:clr>
        </p15:guide>
        <p15:guide id="28" orient="horz" pos="3268">
          <p15:clr>
            <a:srgbClr val="5ACBF0"/>
          </p15:clr>
        </p15:guide>
        <p15:guide id="29" orient="horz" pos="3634">
          <p15:clr>
            <a:srgbClr val="FDE53C"/>
          </p15:clr>
        </p15:guide>
        <p15:guide id="30" orient="horz" pos="3979">
          <p15:clr>
            <a:srgbClr val="F26B43"/>
          </p15:clr>
        </p15:guide>
        <p15:guide id="31" orient="horz" pos="2160">
          <p15:clr>
            <a:srgbClr val="FDE53C"/>
          </p15:clr>
        </p15:guide>
        <p15:guide id="32" pos="7340">
          <p15:clr>
            <a:srgbClr val="F26B43"/>
          </p15:clr>
        </p15:guide>
        <p15:guide id="33" pos="3840">
          <p15:clr>
            <a:srgbClr val="FDE53C"/>
          </p15:clr>
        </p15:guide>
        <p15:guide id="34" orient="horz" pos="637">
          <p15:clr>
            <a:srgbClr val="C35EA4"/>
          </p15:clr>
        </p15:guide>
        <p15:guide id="35" orient="horz" pos="1128">
          <p15:clr>
            <a:srgbClr val="C35E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image" Target="../media/image11.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27.png"/><Relationship Id="rId11" Type="http://schemas.openxmlformats.org/officeDocument/2006/relationships/image" Target="../media/image11.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3.jpeg"/><Relationship Id="rId1" Type="http://schemas.openxmlformats.org/officeDocument/2006/relationships/slideLayout" Target="../slideLayouts/slideLayout3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50.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5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3.jpeg"/><Relationship Id="rId1" Type="http://schemas.openxmlformats.org/officeDocument/2006/relationships/slideLayout" Target="../slideLayouts/slideLayout2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765935"/>
            <a:ext cx="7556421" cy="1888093"/>
          </a:xfrm>
          <a:prstGeom prst="rect">
            <a:avLst/>
          </a:prstGeom>
          <a:noFill/>
          <a:ln/>
        </p:spPr>
        <p:txBody>
          <a:bodyPr wrap="square" lIns="0" tIns="0" rIns="0" bIns="0" rtlCol="0" anchor="t"/>
          <a:lstStyle/>
          <a:p>
            <a:pPr lvl="0">
              <a:lnSpc>
                <a:spcPts val="5850"/>
              </a:lnSpc>
            </a:pPr>
            <a:r>
              <a:rPr lang="en-US" sz="4650" b="1" dirty="0" smtClean="0">
                <a:solidFill>
                  <a:srgbClr val="000000"/>
                </a:solidFill>
                <a:latin typeface="Times New Roman" panose="02020603050405020304" pitchFamily="18" charset="0"/>
                <a:ea typeface="Petrona Bold" pitchFamily="34" charset="-122"/>
                <a:cs typeface="Times New Roman" panose="02020603050405020304" pitchFamily="18" charset="0"/>
              </a:rPr>
              <a:t>Sustainable Finance – Lecture 2</a:t>
            </a:r>
            <a:endPar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endParaRPr>
          </a:p>
        </p:txBody>
      </p:sp>
      <p:sp>
        <p:nvSpPr>
          <p:cNvPr id="5" name="Text 2"/>
          <p:cNvSpPr/>
          <p:nvPr/>
        </p:nvSpPr>
        <p:spPr>
          <a:xfrm>
            <a:off x="573742" y="4212670"/>
            <a:ext cx="7776470" cy="689988"/>
          </a:xfrm>
          <a:prstGeom prst="rect">
            <a:avLst/>
          </a:prstGeom>
          <a:noFill/>
          <a:ln/>
        </p:spPr>
        <p:txBody>
          <a:bodyPr wrap="none" lIns="0" tIns="0" rIns="0" bIns="0" rtlCol="0" anchor="t"/>
          <a:lstStyle/>
          <a:p>
            <a:pPr lvl="0">
              <a:lnSpc>
                <a:spcPts val="2850"/>
              </a:lnSpc>
            </a:pPr>
            <a:r>
              <a:rPr kumimoji="0" lang="en-US" sz="2400" b="1"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Lesson Title</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ESG Considerations in Financial Decision-Making</a:t>
            </a:r>
          </a:p>
        </p:txBody>
      </p:sp>
      <p:sp>
        <p:nvSpPr>
          <p:cNvPr id="6" name="Text 3"/>
          <p:cNvSpPr/>
          <p:nvPr/>
        </p:nvSpPr>
        <p:spPr>
          <a:xfrm>
            <a:off x="573742" y="5284841"/>
            <a:ext cx="7776469" cy="416712"/>
          </a:xfrm>
          <a:prstGeom prst="rect">
            <a:avLst/>
          </a:prstGeom>
          <a:noFill/>
          <a:ln/>
        </p:spPr>
        <p:txBody>
          <a:bodyPr wrap="none" lIns="0" tIns="0" rIns="0" bIns="0" rtlCol="0" anchor="t"/>
          <a:lstStyle/>
          <a:p>
            <a:pPr marL="0" marR="0" lvl="0" indent="0" algn="l" defTabSz="914400" rtl="0" eaLnBrk="1" fontAlgn="auto" latinLnBrk="0" hangingPunct="1">
              <a:lnSpc>
                <a:spcPts val="285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Instructor: </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Dr. Mary </a:t>
            </a:r>
            <a:r>
              <a:rPr kumimoji="0" lang="en-US" sz="2400" b="0" i="0" u="none" strike="noStrike" kern="1200" cap="none" spc="0" normalizeH="0" baseline="0" noProof="0" dirty="0" smtClean="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Githinji</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8" name="Shape 5"/>
          <p:cNvSpPr/>
          <p:nvPr/>
        </p:nvSpPr>
        <p:spPr>
          <a:xfrm>
            <a:off x="793790" y="6083737"/>
            <a:ext cx="362903" cy="362903"/>
          </a:xfrm>
          <a:prstGeom prst="roundRect">
            <a:avLst>
              <a:gd name="adj" fmla="val 25194296"/>
            </a:avLst>
          </a:prstGeom>
          <a:noFill/>
          <a:ln w="7620">
            <a:solidFill>
              <a:srgbClr val="FFFFFF"/>
            </a:solidFill>
            <a:prstDash val="solid"/>
          </a:ln>
        </p:spPr>
      </p:sp>
      <p:sp>
        <p:nvSpPr>
          <p:cNvPr id="11" name="Rectangle 10"/>
          <p:cNvSpPr/>
          <p:nvPr/>
        </p:nvSpPr>
        <p:spPr>
          <a:xfrm>
            <a:off x="7196417" y="3930134"/>
            <a:ext cx="242374"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 </a:t>
            </a:r>
          </a:p>
        </p:txBody>
      </p:sp>
      <p:sp>
        <p:nvSpPr>
          <p:cNvPr id="12" name="Rectangle 11"/>
          <p:cNvSpPr/>
          <p:nvPr/>
        </p:nvSpPr>
        <p:spPr>
          <a:xfrm>
            <a:off x="7196417" y="3930134"/>
            <a:ext cx="242374"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961549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296001" y="1213483"/>
            <a:ext cx="4800000" cy="1551194"/>
          </a:xfrm>
        </p:spPr>
        <p:txBody>
          <a:bodyPr anchor="t">
            <a:normAutofit/>
          </a:bodyPr>
          <a:lstStyle/>
          <a:p>
            <a:r>
              <a:rPr lang="en-US" b="1" dirty="0" smtClean="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pic>
        <p:nvPicPr>
          <p:cNvPr id="8" name="Graphic 7" descr="Dive">
            <a:extLst>
              <a:ext uri="{FF2B5EF4-FFF2-40B4-BE49-F238E27FC236}">
                <a16:creationId xmlns:a16="http://schemas.microsoft.com/office/drawing/2014/main" id="{7B7F1E57-DACA-1D7C-9D1B-135121008F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295399" y="3411856"/>
            <a:ext cx="3510914" cy="3510914"/>
          </a:xfrm>
          <a:prstGeom prst="rect">
            <a:avLst/>
          </a:prstGeom>
        </p:spPr>
      </p:pic>
      <p:sp>
        <p:nvSpPr>
          <p:cNvPr id="3" name="Content Placeholder"/>
          <p:cNvSpPr>
            <a:spLocks noGrp="1"/>
          </p:cNvSpPr>
          <p:nvPr>
            <p:ph idx="1"/>
          </p:nvPr>
        </p:nvSpPr>
        <p:spPr>
          <a:xfrm>
            <a:off x="6608139" y="1184908"/>
            <a:ext cx="7373076" cy="5737862"/>
          </a:xfrm>
        </p:spPr>
        <p:txBody>
          <a:bodyPr>
            <a:normAutofit/>
          </a:bodyPr>
          <a:lstStyle/>
          <a:p>
            <a:pPr marL="0" indent="0">
              <a:buNone/>
            </a:pPr>
            <a:r>
              <a:rPr lang="en-US" sz="4000" dirty="0" smtClean="0">
                <a:latin typeface="Times New Roman" panose="02020603050405020304" pitchFamily="18" charset="0"/>
                <a:cs typeface="Times New Roman" panose="02020603050405020304" pitchFamily="18" charset="0"/>
              </a:rPr>
              <a:t>This lecture seeks to clarify these fundamental questions:</a:t>
            </a:r>
          </a:p>
          <a:p>
            <a:pPr marL="0" indent="0">
              <a:buNone/>
            </a:pPr>
            <a:endParaRPr lang="en-US" sz="4000" dirty="0" smtClean="0">
              <a:latin typeface="Times New Roman" panose="02020603050405020304" pitchFamily="18" charset="0"/>
              <a:cs typeface="Times New Roman" panose="02020603050405020304" pitchFamily="18" charset="0"/>
            </a:endParaRPr>
          </a:p>
          <a:p>
            <a:pPr marL="431292" indent="-431292"/>
            <a:r>
              <a:rPr lang="en-US" sz="4000" dirty="0" smtClean="0">
                <a:latin typeface="Times New Roman" panose="02020603050405020304" pitchFamily="18" charset="0"/>
                <a:cs typeface="Times New Roman" panose="02020603050405020304" pitchFamily="18" charset="0"/>
              </a:rPr>
              <a:t>What </a:t>
            </a:r>
            <a:r>
              <a:rPr lang="en-US" sz="4000" dirty="0" smtClean="0">
                <a:latin typeface="Times New Roman" panose="02020603050405020304" pitchFamily="18" charset="0"/>
                <a:cs typeface="Times New Roman" panose="02020603050405020304" pitchFamily="18" charset="0"/>
              </a:rPr>
              <a:t>is </a:t>
            </a:r>
            <a:r>
              <a:rPr lang="en-US" sz="4000" dirty="0" smtClean="0">
                <a:latin typeface="Times New Roman" panose="02020603050405020304" pitchFamily="18" charset="0"/>
                <a:cs typeface="Times New Roman" panose="02020603050405020304" pitchFamily="18" charset="0"/>
              </a:rPr>
              <a:t>ESG?</a:t>
            </a:r>
            <a:endParaRPr lang="en-US" sz="4000" dirty="0">
              <a:solidFill>
                <a:srgbClr val="FFFFFF">
                  <a:alpha val="70000"/>
                </a:srgbClr>
              </a:solidFill>
              <a:latin typeface="Times New Roman" panose="02020603050405020304" pitchFamily="18" charset="0"/>
              <a:cs typeface="Times New Roman" panose="02020603050405020304" pitchFamily="18" charset="0"/>
            </a:endParaRPr>
          </a:p>
          <a:p>
            <a:pPr marL="431292" indent="-431292"/>
            <a:r>
              <a:rPr lang="en-US" sz="4000" dirty="0" smtClean="0">
                <a:latin typeface="Times New Roman" panose="02020603050405020304" pitchFamily="18" charset="0"/>
                <a:cs typeface="Times New Roman" panose="02020603050405020304" pitchFamily="18" charset="0"/>
              </a:rPr>
              <a:t>What are financial decisions?</a:t>
            </a:r>
          </a:p>
          <a:p>
            <a:pPr marL="431292" indent="-431292"/>
            <a:r>
              <a:rPr lang="en-US" sz="4000" dirty="0" smtClean="0">
                <a:latin typeface="Times New Roman" panose="02020603050405020304" pitchFamily="18" charset="0"/>
                <a:cs typeface="Times New Roman" panose="02020603050405020304" pitchFamily="18" charset="0"/>
              </a:rPr>
              <a:t>What is </a:t>
            </a:r>
            <a:r>
              <a:rPr lang="en-US" sz="4000" dirty="0" smtClean="0">
                <a:latin typeface="Times New Roman" panose="02020603050405020304" pitchFamily="18" charset="0"/>
                <a:cs typeface="Times New Roman" panose="02020603050405020304" pitchFamily="18" charset="0"/>
              </a:rPr>
              <a:t>their </a:t>
            </a:r>
            <a:r>
              <a:rPr lang="en-US" sz="4000" dirty="0" smtClean="0">
                <a:latin typeface="Times New Roman" panose="02020603050405020304" pitchFamily="18" charset="0"/>
                <a:cs typeface="Times New Roman" panose="02020603050405020304" pitchFamily="18" charset="0"/>
              </a:rPr>
              <a:t>point of tangency?</a:t>
            </a:r>
          </a:p>
          <a:p>
            <a:pPr marL="0" indent="0">
              <a:buNone/>
            </a:pPr>
            <a:endParaRPr lang="en-US" sz="4000" dirty="0">
              <a:solidFill>
                <a:srgbClr val="FFFFFF">
                  <a:alpha val="70000"/>
                </a:srgbClr>
              </a:solidFill>
              <a:latin typeface="Arial"/>
              <a:cs typeface="Arial"/>
            </a:endParaRPr>
          </a:p>
        </p:txBody>
      </p:sp>
    </p:spTree>
    <p:extLst>
      <p:ext uri="{BB962C8B-B14F-4D97-AF65-F5344CB8AC3E}">
        <p14:creationId xmlns:p14="http://schemas.microsoft.com/office/powerpoint/2010/main" val="3564920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113830"/>
            <a:ext cx="7556421" cy="1488519"/>
          </a:xfrm>
          <a:prstGeom prst="rect">
            <a:avLst/>
          </a:prstGeom>
          <a:noFill/>
          <a:ln/>
        </p:spPr>
        <p:txBody>
          <a:bodyPr wrap="square" lIns="0" tIns="0" rIns="0" bIns="0" rtlCol="0" anchor="t"/>
          <a:lstStyle/>
          <a:p>
            <a:pPr marL="0" indent="0" algn="l">
              <a:lnSpc>
                <a:spcPts val="5850"/>
              </a:lnSpc>
              <a:buNone/>
            </a:pPr>
            <a:endParaRPr lang="en-US" sz="4650" dirty="0"/>
          </a:p>
        </p:txBody>
      </p:sp>
      <p:sp>
        <p:nvSpPr>
          <p:cNvPr id="4" name="Text 1"/>
          <p:cNvSpPr/>
          <p:nvPr/>
        </p:nvSpPr>
        <p:spPr>
          <a:xfrm>
            <a:off x="6280190" y="1362974"/>
            <a:ext cx="7556421" cy="4589591"/>
          </a:xfrm>
          <a:prstGeom prst="rect">
            <a:avLst/>
          </a:prstGeom>
          <a:noFill/>
          <a:ln/>
        </p:spPr>
        <p:txBody>
          <a:bodyPr wrap="square" lIns="0" tIns="0" rIns="0" bIns="0" rtlCol="0" anchor="t"/>
          <a:lstStyle/>
          <a:p>
            <a:pPr marL="0" indent="0" algn="l">
              <a:lnSpc>
                <a:spcPts val="2850"/>
              </a:lnSpc>
              <a:buNone/>
            </a:pPr>
            <a:endPar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endParaRPr>
          </a:p>
          <a:p>
            <a:pPr marL="0" indent="0" algn="l">
              <a:lnSpc>
                <a:spcPts val="2850"/>
              </a:lnSpc>
              <a:buNone/>
            </a:pPr>
            <a:r>
              <a:rPr lang="en-US" sz="6000" dirty="0" smtClean="0">
                <a:solidFill>
                  <a:srgbClr val="272525"/>
                </a:solidFill>
                <a:latin typeface="Times New Roman" panose="02020603050405020304" pitchFamily="18" charset="0"/>
                <a:ea typeface="Inter" pitchFamily="34" charset="-122"/>
                <a:cs typeface="Times New Roman" panose="02020603050405020304" pitchFamily="18" charset="0"/>
              </a:rPr>
              <a:t>WHY ESG?: </a:t>
            </a:r>
          </a:p>
          <a:p>
            <a:pPr marL="0" indent="0" algn="l">
              <a:lnSpc>
                <a:spcPts val="2850"/>
              </a:lnSpc>
              <a:buNone/>
            </a:pPr>
            <a:endPar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endParaRPr>
          </a:p>
          <a:p>
            <a:pPr marL="0" indent="0" algn="l">
              <a:lnSpc>
                <a:spcPts val="2850"/>
              </a:lnSpc>
              <a:buNone/>
            </a:pPr>
            <a:endParaRPr lang="en-US" sz="2400" dirty="0">
              <a:solidFill>
                <a:srgbClr val="272525"/>
              </a:solidFill>
              <a:latin typeface="Times New Roman" panose="02020603050405020304" pitchFamily="18" charset="0"/>
              <a:ea typeface="Inter" pitchFamily="34" charset="-122"/>
              <a:cs typeface="Times New Roman" panose="02020603050405020304" pitchFamily="18" charset="0"/>
            </a:endParaRPr>
          </a:p>
          <a:p>
            <a:pPr marL="0" indent="0" algn="just">
              <a:lnSpc>
                <a:spcPts val="2850"/>
              </a:lnSpc>
              <a:buNone/>
            </a:pPr>
            <a:r>
              <a:rPr lang="en-US" sz="2800" dirty="0" smtClean="0">
                <a:solidFill>
                  <a:srgbClr val="272525"/>
                </a:solidFill>
                <a:latin typeface="Times New Roman" panose="02020603050405020304" pitchFamily="18" charset="0"/>
                <a:ea typeface="Inter" pitchFamily="34" charset="-122"/>
                <a:cs typeface="Times New Roman" panose="02020603050405020304" pitchFamily="18" charset="0"/>
              </a:rPr>
              <a:t>Environmental</a:t>
            </a:r>
            <a:r>
              <a:rPr lang="en-US" sz="2800" dirty="0">
                <a:solidFill>
                  <a:srgbClr val="272525"/>
                </a:solidFill>
                <a:latin typeface="Times New Roman" panose="02020603050405020304" pitchFamily="18" charset="0"/>
                <a:ea typeface="Inter" pitchFamily="34" charset="-122"/>
                <a:cs typeface="Times New Roman" panose="02020603050405020304" pitchFamily="18" charset="0"/>
              </a:rPr>
              <a:t>, Social, and Governance (ESG) factors have become integral to financial decision-making as investors, regulators, and stakeholders increasingly recognize their impact on risk, return, and long-term sustainability.</a:t>
            </a:r>
            <a:endParaRPr lang="en-US" sz="2800" dirty="0">
              <a:latin typeface="Times New Roman" panose="02020603050405020304" pitchFamily="18" charset="0"/>
              <a:cs typeface="Times New Roman" panose="02020603050405020304" pitchFamily="18" charset="0"/>
            </a:endParaRPr>
          </a:p>
        </p:txBody>
      </p:sp>
      <p:sp>
        <p:nvSpPr>
          <p:cNvPr id="5" name="Text 2"/>
          <p:cNvSpPr/>
          <p:nvPr/>
        </p:nvSpPr>
        <p:spPr>
          <a:xfrm>
            <a:off x="6280190" y="4157932"/>
            <a:ext cx="7556421" cy="2940813"/>
          </a:xfrm>
          <a:prstGeom prst="rect">
            <a:avLst/>
          </a:prstGeom>
          <a:noFill/>
          <a:ln/>
        </p:spPr>
        <p:txBody>
          <a:bodyPr wrap="square" lIns="0" tIns="0" rIns="0" bIns="0" rtlCol="0" anchor="t"/>
          <a:lstStyle/>
          <a:p>
            <a:pPr marL="0" indent="0" algn="l">
              <a:lnSpc>
                <a:spcPts val="2850"/>
              </a:lnSpc>
              <a:buNone/>
            </a:pPr>
            <a:endParaRPr lang="en-US" sz="2400" dirty="0">
              <a:latin typeface="Times New Roman" panose="02020603050405020304" pitchFamily="18" charset="0"/>
              <a:cs typeface="Times New Roman" panose="02020603050405020304" pitchFamily="18" charset="0"/>
            </a:endParaRPr>
          </a:p>
        </p:txBody>
      </p:sp>
      <p:sp>
        <p:nvSpPr>
          <p:cNvPr id="6" name="Shape 3"/>
          <p:cNvSpPr/>
          <p:nvPr/>
        </p:nvSpPr>
        <p:spPr>
          <a:xfrm>
            <a:off x="6280190" y="6735842"/>
            <a:ext cx="362903" cy="362903"/>
          </a:xfrm>
          <a:prstGeom prst="roundRect">
            <a:avLst>
              <a:gd name="adj" fmla="val 25194296"/>
            </a:avLst>
          </a:prstGeom>
          <a:noFill/>
          <a:ln w="7620">
            <a:solidFill>
              <a:srgbClr val="FFFFFF"/>
            </a:solidFill>
            <a:prstDash val="solid"/>
          </a:ln>
        </p:spPr>
      </p:sp>
      <p:sp>
        <p:nvSpPr>
          <p:cNvPr id="9" name="Rectangle 8"/>
          <p:cNvSpPr/>
          <p:nvPr/>
        </p:nvSpPr>
        <p:spPr>
          <a:xfrm>
            <a:off x="12496800" y="7600335"/>
            <a:ext cx="2025445" cy="5112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9708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1">
    <p:bg>
      <p:bgRef idx="1001">
        <a:schemeClr val="bg1"/>
      </p:bgRef>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0" y="0"/>
            <a:ext cx="5486400" cy="8229600"/>
          </a:xfrm>
          <a:prstGeom prst="rect">
            <a:avLst/>
          </a:prstGeom>
        </p:spPr>
      </p:pic>
      <p:sp>
        <p:nvSpPr>
          <p:cNvPr id="3" name="Text 0"/>
          <p:cNvSpPr/>
          <p:nvPr/>
        </p:nvSpPr>
        <p:spPr>
          <a:xfrm>
            <a:off x="6280190" y="1113830"/>
            <a:ext cx="7556421" cy="1488519"/>
          </a:xfrm>
          <a:prstGeom prst="rect">
            <a:avLst/>
          </a:prstGeom>
          <a:noFill/>
          <a:ln/>
        </p:spPr>
        <p:txBody>
          <a:bodyPr wrap="square" lIns="0" tIns="0" rIns="0" bIns="0" rtlCol="0" anchor="t"/>
          <a:lstStyle/>
          <a:p>
            <a:pPr marL="0" indent="0" algn="l">
              <a:lnSpc>
                <a:spcPts val="5850"/>
              </a:lnSpc>
              <a:buNone/>
            </a:pPr>
            <a:endParaRPr lang="en-US" sz="4650" dirty="0"/>
          </a:p>
        </p:txBody>
      </p:sp>
      <p:sp>
        <p:nvSpPr>
          <p:cNvPr id="5" name="Text 2"/>
          <p:cNvSpPr/>
          <p:nvPr/>
        </p:nvSpPr>
        <p:spPr>
          <a:xfrm>
            <a:off x="6280190" y="878541"/>
            <a:ext cx="7556421" cy="6220205"/>
          </a:xfrm>
          <a:prstGeom prst="rect">
            <a:avLst/>
          </a:prstGeom>
          <a:noFill/>
          <a:ln/>
        </p:spPr>
        <p:txBody>
          <a:bodyPr wrap="square" lIns="0" tIns="0" rIns="0" bIns="0" rtlCol="0" anchor="t"/>
          <a:lstStyle/>
          <a:p>
            <a:pPr>
              <a:lnSpc>
                <a:spcPts val="2850"/>
              </a:lnSpc>
            </a:pPr>
            <a:endParaRPr lang="en-US" sz="4400" dirty="0" smtClean="0">
              <a:solidFill>
                <a:srgbClr val="272525"/>
              </a:solidFill>
              <a:latin typeface="Times New Roman" panose="02020603050405020304" pitchFamily="18" charset="0"/>
              <a:ea typeface="Inter" pitchFamily="34" charset="-122"/>
              <a:cs typeface="Times New Roman" panose="02020603050405020304" pitchFamily="18" charset="0"/>
            </a:endParaRPr>
          </a:p>
          <a:p>
            <a:pPr>
              <a:lnSpc>
                <a:spcPts val="2850"/>
              </a:lnSpc>
            </a:pPr>
            <a:r>
              <a:rPr lang="en-US" sz="4400" dirty="0" smtClean="0">
                <a:solidFill>
                  <a:srgbClr val="272525"/>
                </a:solidFill>
                <a:latin typeface="Times New Roman" panose="02020603050405020304" pitchFamily="18" charset="0"/>
                <a:ea typeface="Inter" pitchFamily="34" charset="-122"/>
                <a:cs typeface="Times New Roman" panose="02020603050405020304" pitchFamily="18" charset="0"/>
              </a:rPr>
              <a:t>What </a:t>
            </a:r>
            <a:r>
              <a:rPr lang="en-US" sz="4400" dirty="0">
                <a:solidFill>
                  <a:srgbClr val="272525"/>
                </a:solidFill>
                <a:latin typeface="Times New Roman" panose="02020603050405020304" pitchFamily="18" charset="0"/>
                <a:ea typeface="Inter" pitchFamily="34" charset="-122"/>
                <a:cs typeface="Times New Roman" panose="02020603050405020304" pitchFamily="18" charset="0"/>
              </a:rPr>
              <a:t>are financial decisions?</a:t>
            </a:r>
          </a:p>
          <a:p>
            <a:pPr marL="0" indent="0" algn="l">
              <a:lnSpc>
                <a:spcPts val="2850"/>
              </a:lnSpc>
              <a:buNone/>
            </a:pPr>
            <a:endParaRPr lang="en-US" sz="2400" dirty="0" smtClean="0">
              <a:solidFill>
                <a:srgbClr val="272525"/>
              </a:solidFill>
              <a:latin typeface="Times New Roman" panose="02020603050405020304" pitchFamily="18" charset="0"/>
              <a:ea typeface="Inter" pitchFamily="34" charset="-122"/>
              <a:cs typeface="Times New Roman" panose="02020603050405020304" pitchFamily="18" charset="0"/>
            </a:endParaRPr>
          </a:p>
          <a:p>
            <a:pPr marL="0" indent="0" algn="l">
              <a:lnSpc>
                <a:spcPts val="2850"/>
              </a:lnSpc>
              <a:buNone/>
            </a:pPr>
            <a:endParaRPr lang="en-US" sz="2400" dirty="0">
              <a:solidFill>
                <a:srgbClr val="272525"/>
              </a:solidFill>
              <a:latin typeface="Times New Roman" panose="02020603050405020304" pitchFamily="18" charset="0"/>
              <a:ea typeface="Inter" pitchFamily="34" charset="-122"/>
              <a:cs typeface="Times New Roman" panose="02020603050405020304" pitchFamily="18" charset="0"/>
            </a:endParaRPr>
          </a:p>
          <a:p>
            <a:pPr marL="0" indent="0" algn="just">
              <a:lnSpc>
                <a:spcPts val="2850"/>
              </a:lnSpc>
              <a:buNone/>
            </a:pPr>
            <a:r>
              <a:rPr lang="en-US" sz="2800" dirty="0">
                <a:solidFill>
                  <a:srgbClr val="272525"/>
                </a:solidFill>
                <a:latin typeface="Times New Roman" panose="02020603050405020304" pitchFamily="18" charset="0"/>
                <a:ea typeface="Inter" pitchFamily="34" charset="-122"/>
                <a:cs typeface="Times New Roman" panose="02020603050405020304" pitchFamily="18" charset="0"/>
              </a:rPr>
              <a:t>F</a:t>
            </a:r>
            <a:r>
              <a:rPr lang="en-US" sz="2800" dirty="0" smtClean="0">
                <a:solidFill>
                  <a:srgbClr val="272525"/>
                </a:solidFill>
                <a:latin typeface="Times New Roman" panose="02020603050405020304" pitchFamily="18" charset="0"/>
                <a:ea typeface="Inter" pitchFamily="34" charset="-122"/>
                <a:cs typeface="Times New Roman" panose="02020603050405020304" pitchFamily="18" charset="0"/>
              </a:rPr>
              <a:t>inancial </a:t>
            </a:r>
            <a:r>
              <a:rPr lang="en-US" sz="2800" dirty="0">
                <a:solidFill>
                  <a:srgbClr val="272525"/>
                </a:solidFill>
                <a:latin typeface="Times New Roman" panose="02020603050405020304" pitchFamily="18" charset="0"/>
                <a:ea typeface="Inter" pitchFamily="34" charset="-122"/>
                <a:cs typeface="Times New Roman" panose="02020603050405020304" pitchFamily="18" charset="0"/>
              </a:rPr>
              <a:t>decision-making has traditionally focused on risk-return trade-offs; however, the growing emphasis on sustainability has led to the integration of ESG factors. ESG investing seeks to incorporate non-financial criteria alongside traditional financial metrics to ensure ethical, responsible, and sustainable investment practices.</a:t>
            </a:r>
            <a:endParaRPr lang="en-US" sz="2800" dirty="0">
              <a:latin typeface="Times New Roman" panose="02020603050405020304" pitchFamily="18" charset="0"/>
              <a:cs typeface="Times New Roman" panose="02020603050405020304" pitchFamily="18" charset="0"/>
            </a:endParaRPr>
          </a:p>
        </p:txBody>
      </p:sp>
      <p:sp>
        <p:nvSpPr>
          <p:cNvPr id="6" name="Shape 3"/>
          <p:cNvSpPr/>
          <p:nvPr/>
        </p:nvSpPr>
        <p:spPr>
          <a:xfrm>
            <a:off x="6280190" y="6735842"/>
            <a:ext cx="362903" cy="362903"/>
          </a:xfrm>
          <a:prstGeom prst="roundRect">
            <a:avLst>
              <a:gd name="adj" fmla="val 25194296"/>
            </a:avLst>
          </a:prstGeom>
          <a:noFill/>
          <a:ln w="7620">
            <a:solidFill>
              <a:srgbClr val="FFFFFF"/>
            </a:solidFill>
            <a:prstDash val="solid"/>
          </a:ln>
        </p:spPr>
      </p:sp>
      <p:sp>
        <p:nvSpPr>
          <p:cNvPr id="9" name="Rectangle 8"/>
          <p:cNvSpPr/>
          <p:nvPr/>
        </p:nvSpPr>
        <p:spPr>
          <a:xfrm>
            <a:off x="12496800" y="7600335"/>
            <a:ext cx="2025445" cy="5112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113830"/>
            <a:ext cx="7556421" cy="1488519"/>
          </a:xfrm>
          <a:prstGeom prst="rect">
            <a:avLst/>
          </a:prstGeom>
          <a:noFill/>
          <a:ln/>
        </p:spPr>
        <p:txBody>
          <a:bodyPr wrap="square" lIns="0" tIns="0" rIns="0" bIns="0" rtlCol="0" anchor="t"/>
          <a:lstStyle/>
          <a:p>
            <a:pPr marL="0" indent="0" algn="l">
              <a:lnSpc>
                <a:spcPts val="5850"/>
              </a:lnSpc>
              <a:buNone/>
            </a:pPr>
            <a:endParaRPr lang="en-US" sz="4650" dirty="0"/>
          </a:p>
        </p:txBody>
      </p:sp>
      <p:sp>
        <p:nvSpPr>
          <p:cNvPr id="4" name="Text 1"/>
          <p:cNvSpPr/>
          <p:nvPr/>
        </p:nvSpPr>
        <p:spPr>
          <a:xfrm>
            <a:off x="6280190" y="1113830"/>
            <a:ext cx="7556421" cy="5984915"/>
          </a:xfrm>
          <a:prstGeom prst="rect">
            <a:avLst/>
          </a:prstGeom>
          <a:noFill/>
          <a:ln/>
        </p:spPr>
        <p:txBody>
          <a:bodyPr wrap="square" lIns="0" tIns="0" rIns="0" bIns="0" rtlCol="0" anchor="t"/>
          <a:lstStyle/>
          <a:p>
            <a:pPr algn="just">
              <a:lnSpc>
                <a:spcPts val="2850"/>
              </a:lnSpc>
            </a:pPr>
            <a:endParaRPr lang="en-US" sz="3200" dirty="0" smtClean="0">
              <a:solidFill>
                <a:srgbClr val="272525"/>
              </a:solidFill>
              <a:latin typeface="Times New Roman" panose="02020603050405020304" pitchFamily="18" charset="0"/>
              <a:ea typeface="Inter" pitchFamily="34" charset="-122"/>
              <a:cs typeface="Times New Roman" panose="02020603050405020304" pitchFamily="18" charset="0"/>
            </a:endParaRPr>
          </a:p>
          <a:p>
            <a:pPr algn="just">
              <a:lnSpc>
                <a:spcPts val="2850"/>
              </a:lnSpc>
            </a:pPr>
            <a:r>
              <a:rPr lang="en-US" sz="3200" dirty="0" smtClean="0">
                <a:solidFill>
                  <a:srgbClr val="272525"/>
                </a:solidFill>
                <a:latin typeface="Times New Roman" panose="02020603050405020304" pitchFamily="18" charset="0"/>
                <a:ea typeface="Inter" pitchFamily="34" charset="-122"/>
                <a:cs typeface="Times New Roman" panose="02020603050405020304" pitchFamily="18" charset="0"/>
              </a:rPr>
              <a:t>Environmental</a:t>
            </a:r>
            <a:r>
              <a:rPr lang="en-US" sz="3200" dirty="0">
                <a:solidFill>
                  <a:srgbClr val="272525"/>
                </a:solidFill>
                <a:latin typeface="Times New Roman" panose="02020603050405020304" pitchFamily="18" charset="0"/>
                <a:ea typeface="Inter" pitchFamily="34" charset="-122"/>
                <a:cs typeface="Times New Roman" panose="02020603050405020304" pitchFamily="18" charset="0"/>
              </a:rPr>
              <a:t>, Social, and Governance (ESG) considerations have become increasingly crucial in financial decision-making. Investors, corporations, and policymakers recognize the importance of sustainable practices that align with long-term financial stability and ethical business conduct. This </a:t>
            </a:r>
            <a:r>
              <a:rPr lang="en-US" sz="3200" dirty="0" smtClean="0">
                <a:solidFill>
                  <a:srgbClr val="272525"/>
                </a:solidFill>
                <a:latin typeface="Times New Roman" panose="02020603050405020304" pitchFamily="18" charset="0"/>
                <a:ea typeface="Inter" pitchFamily="34" charset="-122"/>
                <a:cs typeface="Times New Roman" panose="02020603050405020304" pitchFamily="18" charset="0"/>
              </a:rPr>
              <a:t>lecture </a:t>
            </a:r>
            <a:r>
              <a:rPr lang="en-US" sz="3200" dirty="0">
                <a:solidFill>
                  <a:srgbClr val="272525"/>
                </a:solidFill>
                <a:latin typeface="Times New Roman" panose="02020603050405020304" pitchFamily="18" charset="0"/>
                <a:ea typeface="Inter" pitchFamily="34" charset="-122"/>
                <a:cs typeface="Times New Roman" panose="02020603050405020304" pitchFamily="18" charset="0"/>
              </a:rPr>
              <a:t>explores how ESG factors influence financial decisions, their integration into business strategies, and the implications for financial performance.</a:t>
            </a:r>
            <a:endParaRPr lang="en-US" sz="3200" dirty="0">
              <a:latin typeface="Times New Roman" panose="02020603050405020304" pitchFamily="18" charset="0"/>
              <a:cs typeface="Times New Roman" panose="02020603050405020304" pitchFamily="18" charset="0"/>
            </a:endParaRPr>
          </a:p>
        </p:txBody>
      </p:sp>
      <p:sp>
        <p:nvSpPr>
          <p:cNvPr id="6" name="Shape 3"/>
          <p:cNvSpPr/>
          <p:nvPr/>
        </p:nvSpPr>
        <p:spPr>
          <a:xfrm>
            <a:off x="6280190" y="6735842"/>
            <a:ext cx="362903" cy="362903"/>
          </a:xfrm>
          <a:prstGeom prst="roundRect">
            <a:avLst>
              <a:gd name="adj" fmla="val 25194296"/>
            </a:avLst>
          </a:prstGeom>
          <a:noFill/>
          <a:ln w="7620">
            <a:solidFill>
              <a:srgbClr val="FFFFFF"/>
            </a:solidFill>
            <a:prstDash val="solid"/>
          </a:ln>
        </p:spPr>
      </p:sp>
      <p:sp>
        <p:nvSpPr>
          <p:cNvPr id="9" name="Rectangle 8"/>
          <p:cNvSpPr/>
          <p:nvPr/>
        </p:nvSpPr>
        <p:spPr>
          <a:xfrm>
            <a:off x="12496800" y="7600335"/>
            <a:ext cx="2025445" cy="5112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791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5525" y="844748"/>
            <a:ext cx="7612517" cy="630436"/>
          </a:xfrm>
          <a:prstGeom prst="rect">
            <a:avLst/>
          </a:prstGeom>
          <a:noFill/>
          <a:ln/>
        </p:spPr>
        <p:txBody>
          <a:bodyPr wrap="none" lIns="0" tIns="0" rIns="0" bIns="0" rtlCol="0" anchor="t"/>
          <a:lstStyle/>
          <a:p>
            <a:pPr marL="0" indent="0" algn="l">
              <a:lnSpc>
                <a:spcPts val="4950"/>
              </a:lnSpc>
              <a:buNone/>
            </a:pPr>
            <a:r>
              <a:rPr lang="en-US" sz="3950" b="1" dirty="0" smtClean="0">
                <a:solidFill>
                  <a:srgbClr val="000000"/>
                </a:solidFill>
                <a:latin typeface="Times New Roman" panose="02020603050405020304" pitchFamily="18" charset="0"/>
                <a:ea typeface="Petrona Bold" pitchFamily="34" charset="-122"/>
                <a:cs typeface="Times New Roman" panose="02020603050405020304" pitchFamily="18" charset="0"/>
              </a:rPr>
              <a:t>LEARNING OUTCOMES</a:t>
            </a:r>
            <a:endParaRPr lang="en-US" sz="3950" dirty="0">
              <a:latin typeface="Times New Roman" panose="02020603050405020304" pitchFamily="18" charset="0"/>
              <a:cs typeface="Times New Roman" panose="02020603050405020304" pitchFamily="18" charset="0"/>
            </a:endParaRPr>
          </a:p>
        </p:txBody>
      </p:sp>
      <p:sp>
        <p:nvSpPr>
          <p:cNvPr id="4" name="Shape 1"/>
          <p:cNvSpPr/>
          <p:nvPr/>
        </p:nvSpPr>
        <p:spPr>
          <a:xfrm>
            <a:off x="6158865" y="1979414"/>
            <a:ext cx="432197" cy="432197"/>
          </a:xfrm>
          <a:prstGeom prst="roundRect">
            <a:avLst>
              <a:gd name="adj" fmla="val 18671"/>
            </a:avLst>
          </a:prstGeom>
          <a:solidFill>
            <a:srgbClr val="CCEEFF"/>
          </a:solidFill>
          <a:ln w="7620">
            <a:solidFill>
              <a:srgbClr val="B2D4E5"/>
            </a:solidFill>
            <a:prstDash val="solid"/>
          </a:ln>
        </p:spPr>
      </p:sp>
      <p:pic>
        <p:nvPicPr>
          <p:cNvPr id="5" name="Image 1" descr="preencoded.png"/>
          <p:cNvPicPr>
            <a:picLocks noChangeAspect="1"/>
          </p:cNvPicPr>
          <p:nvPr/>
        </p:nvPicPr>
        <p:blipFill>
          <a:blip r:embed="rId4"/>
          <a:stretch>
            <a:fillRect/>
          </a:stretch>
        </p:blipFill>
        <p:spPr>
          <a:xfrm>
            <a:off x="6223695" y="2006382"/>
            <a:ext cx="302538" cy="378262"/>
          </a:xfrm>
          <a:prstGeom prst="rect">
            <a:avLst/>
          </a:prstGeom>
        </p:spPr>
      </p:pic>
      <p:sp>
        <p:nvSpPr>
          <p:cNvPr id="6" name="Text 2"/>
          <p:cNvSpPr/>
          <p:nvPr/>
        </p:nvSpPr>
        <p:spPr>
          <a:xfrm>
            <a:off x="6783110" y="1979414"/>
            <a:ext cx="2521744" cy="315158"/>
          </a:xfrm>
          <a:prstGeom prst="rect">
            <a:avLst/>
          </a:prstGeom>
          <a:noFill/>
          <a:ln/>
        </p:spPr>
        <p:txBody>
          <a:bodyPr wrap="none" lIns="0" tIns="0" rIns="0" bIns="0" rtlCol="0" anchor="t"/>
          <a:lstStyle/>
          <a:p>
            <a:pPr>
              <a:lnSpc>
                <a:spcPts val="2450"/>
              </a:lnSpc>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Understand ESG and Its Impact on Financial Decisions</a:t>
            </a:r>
            <a:endParaRPr lang="en-US" sz="1950" dirty="0">
              <a:latin typeface="Times New Roman" panose="02020603050405020304" pitchFamily="18" charset="0"/>
              <a:cs typeface="Times New Roman" panose="02020603050405020304" pitchFamily="18" charset="0"/>
            </a:endParaRPr>
          </a:p>
        </p:txBody>
      </p:sp>
      <p:sp>
        <p:nvSpPr>
          <p:cNvPr id="7" name="Text 3"/>
          <p:cNvSpPr/>
          <p:nvPr/>
        </p:nvSpPr>
        <p:spPr>
          <a:xfrm>
            <a:off x="6783110" y="2409825"/>
            <a:ext cx="7174825" cy="614839"/>
          </a:xfrm>
          <a:prstGeom prst="rect">
            <a:avLst/>
          </a:prstGeom>
          <a:noFill/>
          <a:ln/>
        </p:spPr>
        <p:txBody>
          <a:bodyPr wrap="square" lIns="0" tIns="0" rIns="0" bIns="0" rtlCol="0" anchor="t"/>
          <a:lstStyle/>
          <a:p>
            <a:pPr>
              <a:lnSpc>
                <a:spcPts val="2400"/>
              </a:lnSpc>
            </a:pPr>
            <a:r>
              <a:rPr lang="en-US" sz="1500" dirty="0">
                <a:solidFill>
                  <a:srgbClr val="272525"/>
                </a:solidFill>
                <a:latin typeface="Times New Roman" panose="02020603050405020304" pitchFamily="18" charset="0"/>
                <a:ea typeface="Inter" pitchFamily="34" charset="-122"/>
                <a:cs typeface="Times New Roman" panose="02020603050405020304" pitchFamily="18" charset="0"/>
              </a:rPr>
              <a:t>Explain the concept of ESG and its relevance in shaping financial choices.</a:t>
            </a:r>
            <a:endParaRPr lang="en-US" sz="1500" dirty="0">
              <a:latin typeface="Times New Roman" panose="02020603050405020304" pitchFamily="18" charset="0"/>
              <a:cs typeface="Times New Roman" panose="02020603050405020304" pitchFamily="18" charset="0"/>
            </a:endParaRPr>
          </a:p>
        </p:txBody>
      </p:sp>
      <p:sp>
        <p:nvSpPr>
          <p:cNvPr id="8" name="Shape 4"/>
          <p:cNvSpPr/>
          <p:nvPr/>
        </p:nvSpPr>
        <p:spPr>
          <a:xfrm>
            <a:off x="6158865" y="3432810"/>
            <a:ext cx="432197" cy="432197"/>
          </a:xfrm>
          <a:prstGeom prst="roundRect">
            <a:avLst>
              <a:gd name="adj" fmla="val 18671"/>
            </a:avLst>
          </a:prstGeom>
          <a:solidFill>
            <a:srgbClr val="CCEEFF"/>
          </a:solidFill>
          <a:ln w="7620">
            <a:solidFill>
              <a:srgbClr val="B2D4E5"/>
            </a:solidFill>
            <a:prstDash val="solid"/>
          </a:ln>
        </p:spPr>
      </p:sp>
      <p:pic>
        <p:nvPicPr>
          <p:cNvPr id="9" name="Image 2" descr="preencoded.png"/>
          <p:cNvPicPr>
            <a:picLocks noChangeAspect="1"/>
          </p:cNvPicPr>
          <p:nvPr/>
        </p:nvPicPr>
        <p:blipFill>
          <a:blip r:embed="rId5"/>
          <a:stretch>
            <a:fillRect/>
          </a:stretch>
        </p:blipFill>
        <p:spPr>
          <a:xfrm>
            <a:off x="6223695" y="3459778"/>
            <a:ext cx="302538" cy="378262"/>
          </a:xfrm>
          <a:prstGeom prst="rect">
            <a:avLst/>
          </a:prstGeom>
        </p:spPr>
      </p:pic>
      <p:sp>
        <p:nvSpPr>
          <p:cNvPr id="10" name="Text 5"/>
          <p:cNvSpPr/>
          <p:nvPr/>
        </p:nvSpPr>
        <p:spPr>
          <a:xfrm>
            <a:off x="6783109" y="3432810"/>
            <a:ext cx="6897031" cy="315158"/>
          </a:xfrm>
          <a:prstGeom prst="rect">
            <a:avLst/>
          </a:prstGeom>
          <a:noFill/>
          <a:ln/>
        </p:spPr>
        <p:txBody>
          <a:bodyPr wrap="none" lIns="0" tIns="0" rIns="0" bIns="0" rtlCol="0" anchor="t"/>
          <a:lstStyle/>
          <a:p>
            <a:pPr>
              <a:lnSpc>
                <a:spcPts val="2450"/>
              </a:lnSpc>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Explore ESG-Driven Business and Investment Strategies</a:t>
            </a:r>
            <a:endParaRPr lang="en-US" sz="1950" dirty="0">
              <a:latin typeface="Times New Roman" panose="02020603050405020304" pitchFamily="18" charset="0"/>
              <a:cs typeface="Times New Roman" panose="02020603050405020304" pitchFamily="18" charset="0"/>
            </a:endParaRPr>
          </a:p>
        </p:txBody>
      </p:sp>
      <p:sp>
        <p:nvSpPr>
          <p:cNvPr id="11" name="Text 6"/>
          <p:cNvSpPr/>
          <p:nvPr/>
        </p:nvSpPr>
        <p:spPr>
          <a:xfrm>
            <a:off x="6783110" y="3863221"/>
            <a:ext cx="7174825" cy="614839"/>
          </a:xfrm>
          <a:prstGeom prst="rect">
            <a:avLst/>
          </a:prstGeom>
          <a:noFill/>
          <a:ln/>
        </p:spPr>
        <p:txBody>
          <a:bodyPr wrap="square" lIns="0" tIns="0" rIns="0" bIns="0" rtlCol="0" anchor="t"/>
          <a:lstStyle/>
          <a:p>
            <a:pPr>
              <a:lnSpc>
                <a:spcPts val="2400"/>
              </a:lnSpc>
            </a:pPr>
            <a:r>
              <a:rPr lang="en-US" sz="1500" dirty="0">
                <a:solidFill>
                  <a:srgbClr val="272525"/>
                </a:solidFill>
                <a:latin typeface="Times New Roman" panose="02020603050405020304" pitchFamily="18" charset="0"/>
                <a:ea typeface="Inter" pitchFamily="34" charset="-122"/>
                <a:cs typeface="Times New Roman" panose="02020603050405020304" pitchFamily="18" charset="0"/>
              </a:rPr>
              <a:t>Identify business objectives aligned with ESG principles and examine how financial decisions are influenced by ESG factors</a:t>
            </a:r>
            <a:endParaRPr lang="en-US" sz="1500" dirty="0">
              <a:latin typeface="Times New Roman" panose="02020603050405020304" pitchFamily="18" charset="0"/>
              <a:cs typeface="Times New Roman" panose="02020603050405020304" pitchFamily="18" charset="0"/>
            </a:endParaRPr>
          </a:p>
        </p:txBody>
      </p:sp>
      <p:sp>
        <p:nvSpPr>
          <p:cNvPr id="12" name="Shape 7"/>
          <p:cNvSpPr/>
          <p:nvPr/>
        </p:nvSpPr>
        <p:spPr>
          <a:xfrm>
            <a:off x="6158865" y="4886206"/>
            <a:ext cx="432197" cy="432197"/>
          </a:xfrm>
          <a:prstGeom prst="roundRect">
            <a:avLst>
              <a:gd name="adj" fmla="val 18671"/>
            </a:avLst>
          </a:prstGeom>
          <a:solidFill>
            <a:srgbClr val="CCEEFF"/>
          </a:solidFill>
          <a:ln w="7620">
            <a:solidFill>
              <a:srgbClr val="B2D4E5"/>
            </a:solidFill>
            <a:prstDash val="solid"/>
          </a:ln>
        </p:spPr>
      </p:sp>
      <p:pic>
        <p:nvPicPr>
          <p:cNvPr id="13" name="Image 3" descr="preencoded.png"/>
          <p:cNvPicPr>
            <a:picLocks noChangeAspect="1"/>
          </p:cNvPicPr>
          <p:nvPr/>
        </p:nvPicPr>
        <p:blipFill>
          <a:blip r:embed="rId6"/>
          <a:stretch>
            <a:fillRect/>
          </a:stretch>
        </p:blipFill>
        <p:spPr>
          <a:xfrm>
            <a:off x="6223695" y="4913174"/>
            <a:ext cx="302538" cy="378262"/>
          </a:xfrm>
          <a:prstGeom prst="rect">
            <a:avLst/>
          </a:prstGeom>
        </p:spPr>
      </p:pic>
      <p:sp>
        <p:nvSpPr>
          <p:cNvPr id="14" name="Text 8"/>
          <p:cNvSpPr/>
          <p:nvPr/>
        </p:nvSpPr>
        <p:spPr>
          <a:xfrm>
            <a:off x="6783110" y="4886206"/>
            <a:ext cx="6897030" cy="315158"/>
          </a:xfrm>
          <a:prstGeom prst="rect">
            <a:avLst/>
          </a:prstGeom>
          <a:noFill/>
          <a:ln/>
        </p:spPr>
        <p:txBody>
          <a:bodyPr wrap="none" lIns="0" tIns="0" rIns="0" bIns="0" rtlCol="0" anchor="t"/>
          <a:lstStyle/>
          <a:p>
            <a:pPr>
              <a:lnSpc>
                <a:spcPts val="2450"/>
              </a:lnSpc>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Analyze the Link Between ESG and Financial Performance </a:t>
            </a:r>
            <a:endParaRPr lang="en-US" sz="1950" dirty="0">
              <a:latin typeface="Times New Roman" panose="02020603050405020304" pitchFamily="18" charset="0"/>
              <a:cs typeface="Times New Roman" panose="02020603050405020304" pitchFamily="18" charset="0"/>
            </a:endParaRPr>
          </a:p>
        </p:txBody>
      </p:sp>
      <p:sp>
        <p:nvSpPr>
          <p:cNvPr id="15" name="Text 9"/>
          <p:cNvSpPr/>
          <p:nvPr/>
        </p:nvSpPr>
        <p:spPr>
          <a:xfrm>
            <a:off x="6783110" y="5316617"/>
            <a:ext cx="7174825" cy="614839"/>
          </a:xfrm>
          <a:prstGeom prst="rect">
            <a:avLst/>
          </a:prstGeom>
          <a:noFill/>
          <a:ln/>
        </p:spPr>
        <p:txBody>
          <a:bodyPr wrap="square" lIns="0" tIns="0" rIns="0" bIns="0" rtlCol="0" anchor="t"/>
          <a:lstStyle/>
          <a:p>
            <a:pPr>
              <a:lnSpc>
                <a:spcPts val="2400"/>
              </a:lnSpc>
            </a:pPr>
            <a:r>
              <a:rPr lang="en-US" sz="1500" dirty="0">
                <a:solidFill>
                  <a:srgbClr val="272525"/>
                </a:solidFill>
                <a:latin typeface="Times New Roman" panose="02020603050405020304" pitchFamily="18" charset="0"/>
                <a:ea typeface="Inter" pitchFamily="34" charset="-122"/>
                <a:cs typeface="Times New Roman" panose="02020603050405020304" pitchFamily="18" charset="0"/>
              </a:rPr>
              <a:t>Evaluate how ESG integration affects corporate strategy and financial outcomes.</a:t>
            </a:r>
            <a:endParaRPr lang="en-US" sz="1500" dirty="0">
              <a:latin typeface="Times New Roman" panose="02020603050405020304" pitchFamily="18" charset="0"/>
              <a:cs typeface="Times New Roman" panose="02020603050405020304" pitchFamily="18" charset="0"/>
            </a:endParaRPr>
          </a:p>
        </p:txBody>
      </p:sp>
      <p:sp>
        <p:nvSpPr>
          <p:cNvPr id="16" name="Shape 10"/>
          <p:cNvSpPr/>
          <p:nvPr/>
        </p:nvSpPr>
        <p:spPr>
          <a:xfrm>
            <a:off x="6158865" y="6339602"/>
            <a:ext cx="432197" cy="432197"/>
          </a:xfrm>
          <a:prstGeom prst="roundRect">
            <a:avLst>
              <a:gd name="adj" fmla="val 18671"/>
            </a:avLst>
          </a:prstGeom>
          <a:solidFill>
            <a:srgbClr val="CCEEFF"/>
          </a:solidFill>
          <a:ln w="7620">
            <a:solidFill>
              <a:srgbClr val="B2D4E5"/>
            </a:solidFill>
            <a:prstDash val="solid"/>
          </a:ln>
        </p:spPr>
      </p:sp>
      <p:pic>
        <p:nvPicPr>
          <p:cNvPr id="17" name="Image 4" descr="preencoded.png"/>
          <p:cNvPicPr>
            <a:picLocks noChangeAspect="1"/>
          </p:cNvPicPr>
          <p:nvPr/>
        </p:nvPicPr>
        <p:blipFill>
          <a:blip r:embed="rId7"/>
          <a:stretch>
            <a:fillRect/>
          </a:stretch>
        </p:blipFill>
        <p:spPr>
          <a:xfrm>
            <a:off x="6223695" y="6366570"/>
            <a:ext cx="302538" cy="378262"/>
          </a:xfrm>
          <a:prstGeom prst="rect">
            <a:avLst/>
          </a:prstGeom>
        </p:spPr>
      </p:pic>
      <p:sp>
        <p:nvSpPr>
          <p:cNvPr id="18" name="Text 11"/>
          <p:cNvSpPr/>
          <p:nvPr/>
        </p:nvSpPr>
        <p:spPr>
          <a:xfrm>
            <a:off x="6783109" y="6339602"/>
            <a:ext cx="6592231" cy="315158"/>
          </a:xfrm>
          <a:prstGeom prst="rect">
            <a:avLst/>
          </a:prstGeom>
          <a:noFill/>
          <a:ln/>
        </p:spPr>
        <p:txBody>
          <a:bodyPr wrap="none" lIns="0" tIns="0" rIns="0" bIns="0" rtlCol="0" anchor="t"/>
          <a:lstStyle/>
          <a:p>
            <a:pPr>
              <a:lnSpc>
                <a:spcPts val="2450"/>
              </a:lnSpc>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Address ESG Implementation Challenges and Solutions</a:t>
            </a:r>
            <a:endParaRPr lang="en-US" sz="1950" dirty="0">
              <a:latin typeface="Times New Roman" panose="02020603050405020304" pitchFamily="18" charset="0"/>
              <a:cs typeface="Times New Roman" panose="02020603050405020304" pitchFamily="18" charset="0"/>
            </a:endParaRPr>
          </a:p>
        </p:txBody>
      </p:sp>
      <p:sp>
        <p:nvSpPr>
          <p:cNvPr id="19" name="Text 12"/>
          <p:cNvSpPr/>
          <p:nvPr/>
        </p:nvSpPr>
        <p:spPr>
          <a:xfrm>
            <a:off x="6783110" y="6770013"/>
            <a:ext cx="7174825" cy="614839"/>
          </a:xfrm>
          <a:prstGeom prst="rect">
            <a:avLst/>
          </a:prstGeom>
          <a:noFill/>
          <a:ln/>
        </p:spPr>
        <p:txBody>
          <a:bodyPr wrap="square" lIns="0" tIns="0" rIns="0" bIns="0" rtlCol="0" anchor="t"/>
          <a:lstStyle/>
          <a:p>
            <a:pPr>
              <a:lnSpc>
                <a:spcPts val="2400"/>
              </a:lnSpc>
            </a:pPr>
            <a:r>
              <a:rPr lang="en-US" sz="1500" dirty="0">
                <a:solidFill>
                  <a:srgbClr val="272525"/>
                </a:solidFill>
                <a:latin typeface="Times New Roman" panose="02020603050405020304" pitchFamily="18" charset="0"/>
                <a:ea typeface="Inter" pitchFamily="34" charset="-122"/>
                <a:cs typeface="Times New Roman" panose="02020603050405020304" pitchFamily="18" charset="0"/>
              </a:rPr>
              <a:t>Identify key challenges in ESG adoption and propose strategies for effective integration.</a:t>
            </a:r>
            <a:endParaRPr lang="en-US" sz="150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8"/>
          <a:stretch>
            <a:fillRect/>
          </a:stretch>
        </p:blipFill>
        <p:spPr>
          <a:xfrm>
            <a:off x="12511067" y="7699108"/>
            <a:ext cx="2036240" cy="52430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alpha val="86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630400" cy="82296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srgbClr val="FFFFFF"/>
              </a:solidFill>
              <a:latin typeface="Avenir Next LT Pro Light"/>
            </a:endParaRPr>
          </a:p>
        </p:txBody>
      </p:sp>
      <p:sp>
        <p:nvSpPr>
          <p:cNvPr id="2" name="Title"/>
          <p:cNvSpPr>
            <a:spLocks noGrp="1"/>
          </p:cNvSpPr>
          <p:nvPr>
            <p:ph type="ctrTitle"/>
          </p:nvPr>
        </p:nvSpPr>
        <p:spPr>
          <a:xfrm>
            <a:off x="4087906" y="459722"/>
            <a:ext cx="9237794" cy="1032480"/>
          </a:xfrm>
        </p:spPr>
        <p:txBody>
          <a:bodyPr anchor="b">
            <a:normAutofit/>
          </a:bodyPr>
          <a:lstStyle/>
          <a:p>
            <a:pPr algn="ctr"/>
            <a:r>
              <a:rPr lang="en-US" dirty="0">
                <a:solidFill>
                  <a:schemeClr val="bg1"/>
                </a:solidFill>
                <a:latin typeface="Times New Roman" panose="02020603050405020304" pitchFamily="18" charset="0"/>
                <a:cs typeface="Times New Roman" panose="02020603050405020304" pitchFamily="18" charset="0"/>
              </a:rPr>
              <a:t>Objectives of Businesses and ESG Considerations </a:t>
            </a:r>
          </a:p>
        </p:txBody>
      </p:sp>
      <p:pic>
        <p:nvPicPr>
          <p:cNvPr id="6" name="Picture 5" descr="People working on ideas">
            <a:extLst>
              <a:ext uri="{FF2B5EF4-FFF2-40B4-BE49-F238E27FC236}">
                <a16:creationId xmlns:a16="http://schemas.microsoft.com/office/drawing/2014/main" id="{C44D6FF3-FF79-1E43-3D4D-FB8620B0B99A}"/>
              </a:ext>
            </a:extLst>
          </p:cNvPr>
          <p:cNvPicPr>
            <a:picLocks noChangeAspect="1"/>
          </p:cNvPicPr>
          <p:nvPr/>
        </p:nvPicPr>
        <p:blipFill>
          <a:blip r:embed="rId2"/>
          <a:srcRect l="29378" r="33691" b="2"/>
          <a:stretch/>
        </p:blipFill>
        <p:spPr>
          <a:xfrm>
            <a:off x="24" y="12"/>
            <a:ext cx="3644266" cy="8229588"/>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29700" y="2772248"/>
            <a:ext cx="648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4374776" y="1926935"/>
            <a:ext cx="9323296" cy="4995835"/>
          </a:xfrm>
        </p:spPr>
        <p:txBody>
          <a:bodyPr vert="horz" lIns="0" tIns="0" rIns="0" bIns="0" rtlCol="0" anchor="t" anchorCtr="0">
            <a:noAutofit/>
          </a:bodyPr>
          <a:lstStyle/>
          <a:p>
            <a:pPr marL="0" indent="0">
              <a:lnSpc>
                <a:spcPct val="115000"/>
              </a:lnSpc>
              <a:buNone/>
            </a:pPr>
            <a:r>
              <a:rPr lang="en-US" sz="2800" dirty="0">
                <a:solidFill>
                  <a:schemeClr val="bg1"/>
                </a:solidFill>
                <a:latin typeface="Times New Roman" panose="02020603050405020304" pitchFamily="18" charset="0"/>
                <a:cs typeface="Times New Roman" panose="02020603050405020304" pitchFamily="18" charset="0"/>
              </a:rPr>
              <a:t>Businesses primarily aim to maximize shareholder value, ensure long-term growth, and maintain competitive advantages. However, ESG integration broadens these objectives to include</a:t>
            </a:r>
            <a:r>
              <a:rPr lang="en-US" sz="2800" dirty="0" smtClean="0">
                <a:solidFill>
                  <a:schemeClr val="bg1"/>
                </a:solidFill>
                <a:latin typeface="Times New Roman" panose="02020603050405020304" pitchFamily="18" charset="0"/>
                <a:cs typeface="Times New Roman" panose="02020603050405020304" pitchFamily="18" charset="0"/>
              </a:rPr>
              <a:t>:</a:t>
            </a:r>
          </a:p>
          <a:p>
            <a:pPr>
              <a:lnSpc>
                <a:spcPct val="115000"/>
              </a:lnSpc>
              <a:buFont typeface="Wingdings" panose="05000000000000000000" pitchFamily="2" charset="2"/>
              <a:buChar char="q"/>
            </a:pPr>
            <a:r>
              <a:rPr lang="en-US" sz="2800" dirty="0" smtClean="0">
                <a:solidFill>
                  <a:schemeClr val="bg1"/>
                </a:solidFill>
                <a:latin typeface="Times New Roman" panose="02020603050405020304" pitchFamily="18" charset="0"/>
                <a:cs typeface="Times New Roman" panose="02020603050405020304" pitchFamily="18" charset="0"/>
              </a:rPr>
              <a:t>Sustainable </a:t>
            </a:r>
            <a:r>
              <a:rPr lang="en-US" sz="2800" dirty="0">
                <a:solidFill>
                  <a:schemeClr val="bg1"/>
                </a:solidFill>
                <a:latin typeface="Times New Roman" panose="02020603050405020304" pitchFamily="18" charset="0"/>
                <a:cs typeface="Times New Roman" panose="02020603050405020304" pitchFamily="18" charset="0"/>
              </a:rPr>
              <a:t>resource management.</a:t>
            </a:r>
          </a:p>
          <a:p>
            <a:pPr>
              <a:lnSpc>
                <a:spcPct val="115000"/>
              </a:lnSpc>
              <a:buFont typeface="Wingdings" panose="05000000000000000000" pitchFamily="2" charset="2"/>
              <a:buChar char="q"/>
            </a:pPr>
            <a:r>
              <a:rPr lang="en-US" sz="2800" dirty="0" smtClean="0">
                <a:solidFill>
                  <a:schemeClr val="bg1"/>
                </a:solidFill>
                <a:latin typeface="Times New Roman" panose="02020603050405020304" pitchFamily="18" charset="0"/>
                <a:cs typeface="Times New Roman" panose="02020603050405020304" pitchFamily="18" charset="0"/>
              </a:rPr>
              <a:t>Ethical </a:t>
            </a:r>
            <a:r>
              <a:rPr lang="en-US" sz="2800" dirty="0">
                <a:solidFill>
                  <a:schemeClr val="bg1"/>
                </a:solidFill>
                <a:latin typeface="Times New Roman" panose="02020603050405020304" pitchFamily="18" charset="0"/>
                <a:cs typeface="Times New Roman" panose="02020603050405020304" pitchFamily="18" charset="0"/>
              </a:rPr>
              <a:t>business practices.</a:t>
            </a:r>
          </a:p>
          <a:p>
            <a:pPr>
              <a:lnSpc>
                <a:spcPct val="115000"/>
              </a:lnSpc>
              <a:buFont typeface="Wingdings" panose="05000000000000000000" pitchFamily="2" charset="2"/>
              <a:buChar char="q"/>
            </a:pPr>
            <a:r>
              <a:rPr lang="en-US" sz="2800" dirty="0" smtClean="0">
                <a:solidFill>
                  <a:schemeClr val="bg1"/>
                </a:solidFill>
                <a:latin typeface="Times New Roman" panose="02020603050405020304" pitchFamily="18" charset="0"/>
                <a:cs typeface="Times New Roman" panose="02020603050405020304" pitchFamily="18" charset="0"/>
              </a:rPr>
              <a:t>Corporate </a:t>
            </a:r>
            <a:r>
              <a:rPr lang="en-US" sz="2800" dirty="0">
                <a:solidFill>
                  <a:schemeClr val="bg1"/>
                </a:solidFill>
                <a:latin typeface="Times New Roman" panose="02020603050405020304" pitchFamily="18" charset="0"/>
                <a:cs typeface="Times New Roman" panose="02020603050405020304" pitchFamily="18" charset="0"/>
              </a:rPr>
              <a:t>social responsibility.</a:t>
            </a:r>
          </a:p>
          <a:p>
            <a:pPr>
              <a:lnSpc>
                <a:spcPct val="115000"/>
              </a:lnSpc>
              <a:buFont typeface="Wingdings" panose="05000000000000000000" pitchFamily="2" charset="2"/>
              <a:buChar char="q"/>
            </a:pPr>
            <a:r>
              <a:rPr lang="en-US" sz="2800" dirty="0" smtClean="0">
                <a:solidFill>
                  <a:schemeClr val="bg1"/>
                </a:solidFill>
                <a:latin typeface="Times New Roman" panose="02020603050405020304" pitchFamily="18" charset="0"/>
                <a:cs typeface="Times New Roman" panose="02020603050405020304" pitchFamily="18" charset="0"/>
              </a:rPr>
              <a:t>Regulatory </a:t>
            </a:r>
            <a:r>
              <a:rPr lang="en-US" sz="2800" dirty="0">
                <a:solidFill>
                  <a:schemeClr val="bg1"/>
                </a:solidFill>
                <a:latin typeface="Times New Roman" panose="02020603050405020304" pitchFamily="18" charset="0"/>
                <a:cs typeface="Times New Roman" panose="02020603050405020304" pitchFamily="18" charset="0"/>
              </a:rPr>
              <a:t>compliance and risk mitigation</a:t>
            </a:r>
            <a:r>
              <a:rPr lang="en-US" sz="2800" dirty="0" smtClean="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10205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75561" y="599956"/>
            <a:ext cx="7792879" cy="1266825"/>
          </a:xfrm>
          <a:prstGeom prst="rect">
            <a:avLst/>
          </a:prstGeom>
          <a:noFill/>
          <a:ln/>
        </p:spPr>
        <p:txBody>
          <a:bodyPr wrap="square" lIns="0" tIns="0" rIns="0" bIns="0" rtlCol="0" anchor="t"/>
          <a:lstStyle/>
          <a:p>
            <a:pPr marL="0" indent="0" algn="l">
              <a:lnSpc>
                <a:spcPts val="4950"/>
              </a:lnSpc>
              <a:buNone/>
            </a:pPr>
            <a:r>
              <a:rPr lang="en-US" sz="3950" b="1" dirty="0" smtClean="0">
                <a:solidFill>
                  <a:srgbClr val="000000"/>
                </a:solidFill>
                <a:latin typeface="Petrona Bold" pitchFamily="34" charset="0"/>
                <a:ea typeface="Petrona Bold" pitchFamily="34" charset="-122"/>
              </a:rPr>
              <a:t>THREE PILLARS OF ESG</a:t>
            </a:r>
            <a:endParaRPr lang="en-US" sz="3950" dirty="0"/>
          </a:p>
        </p:txBody>
      </p:sp>
      <p:sp>
        <p:nvSpPr>
          <p:cNvPr id="4" name="Shape 1"/>
          <p:cNvSpPr/>
          <p:nvPr/>
        </p:nvSpPr>
        <p:spPr>
          <a:xfrm>
            <a:off x="675561" y="2156222"/>
            <a:ext cx="3799999" cy="2377321"/>
          </a:xfrm>
          <a:prstGeom prst="roundRect">
            <a:avLst>
              <a:gd name="adj" fmla="val 3410"/>
            </a:avLst>
          </a:prstGeom>
          <a:solidFill>
            <a:srgbClr val="CCEEFF"/>
          </a:solidFill>
          <a:ln w="7620">
            <a:solidFill>
              <a:srgbClr val="B2D4E5"/>
            </a:solidFill>
            <a:prstDash val="solid"/>
          </a:ln>
        </p:spPr>
      </p:sp>
      <p:sp>
        <p:nvSpPr>
          <p:cNvPr id="5" name="Text 2"/>
          <p:cNvSpPr/>
          <p:nvPr/>
        </p:nvSpPr>
        <p:spPr>
          <a:xfrm>
            <a:off x="876181" y="2356842"/>
            <a:ext cx="3344704" cy="316706"/>
          </a:xfrm>
          <a:prstGeom prst="rect">
            <a:avLst/>
          </a:prstGeom>
          <a:noFill/>
          <a:ln/>
        </p:spPr>
        <p:txBody>
          <a:bodyPr wrap="none" lIns="0" tIns="0" rIns="0" bIns="0" rtlCol="0" anchor="t"/>
          <a:lstStyle/>
          <a:p>
            <a:pPr>
              <a:lnSpc>
                <a:spcPts val="2450"/>
              </a:lnSpc>
            </a:pPr>
            <a:r>
              <a:rPr lang="en-US" sz="1950" b="1" dirty="0">
                <a:solidFill>
                  <a:srgbClr val="272525"/>
                </a:solidFill>
                <a:latin typeface="Petrona Bold" pitchFamily="34" charset="0"/>
                <a:ea typeface="Petrona Bold" pitchFamily="34" charset="-122"/>
                <a:cs typeface="Petrona Bold" pitchFamily="34" charset="-120"/>
              </a:rPr>
              <a:t>•	</a:t>
            </a: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Environmental</a:t>
            </a:r>
            <a:endParaRPr lang="en-US" sz="1950" dirty="0">
              <a:latin typeface="Times New Roman" panose="02020603050405020304" pitchFamily="18" charset="0"/>
              <a:cs typeface="Times New Roman" panose="02020603050405020304" pitchFamily="18" charset="0"/>
            </a:endParaRPr>
          </a:p>
        </p:txBody>
      </p:sp>
      <p:sp>
        <p:nvSpPr>
          <p:cNvPr id="6" name="Text 3"/>
          <p:cNvSpPr/>
          <p:nvPr/>
        </p:nvSpPr>
        <p:spPr>
          <a:xfrm>
            <a:off x="876181" y="2789277"/>
            <a:ext cx="3398758" cy="1543645"/>
          </a:xfrm>
          <a:prstGeom prst="rect">
            <a:avLst/>
          </a:prstGeom>
          <a:noFill/>
          <a:ln/>
        </p:spPr>
        <p:txBody>
          <a:bodyPr wrap="square" lIns="0" tIns="0" rIns="0" bIns="0" rtlCol="0" anchor="t"/>
          <a:lstStyle/>
          <a:p>
            <a:pPr>
              <a:lnSpc>
                <a:spcPts val="2400"/>
              </a:lnSpc>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Focuses on climate change policies, carbon footprint, resource conservation, and sustainability efforts.</a:t>
            </a:r>
            <a:endParaRPr lang="en-US" sz="2000" dirty="0">
              <a:latin typeface="Times New Roman" panose="02020603050405020304" pitchFamily="18" charset="0"/>
              <a:cs typeface="Times New Roman" panose="02020603050405020304" pitchFamily="18" charset="0"/>
            </a:endParaRPr>
          </a:p>
        </p:txBody>
      </p:sp>
      <p:sp>
        <p:nvSpPr>
          <p:cNvPr id="7" name="Shape 4"/>
          <p:cNvSpPr/>
          <p:nvPr/>
        </p:nvSpPr>
        <p:spPr>
          <a:xfrm>
            <a:off x="4668560" y="2156222"/>
            <a:ext cx="3799999" cy="2377321"/>
          </a:xfrm>
          <a:prstGeom prst="roundRect">
            <a:avLst>
              <a:gd name="adj" fmla="val 3410"/>
            </a:avLst>
          </a:prstGeom>
          <a:solidFill>
            <a:srgbClr val="CCEEFF"/>
          </a:solidFill>
          <a:ln w="7620">
            <a:solidFill>
              <a:srgbClr val="B2D4E5"/>
            </a:solidFill>
            <a:prstDash val="solid"/>
          </a:ln>
        </p:spPr>
      </p:sp>
      <p:sp>
        <p:nvSpPr>
          <p:cNvPr id="8" name="Text 5"/>
          <p:cNvSpPr/>
          <p:nvPr/>
        </p:nvSpPr>
        <p:spPr>
          <a:xfrm>
            <a:off x="4869180" y="2356842"/>
            <a:ext cx="2533293" cy="316706"/>
          </a:xfrm>
          <a:prstGeom prst="rect">
            <a:avLst/>
          </a:prstGeom>
          <a:noFill/>
          <a:ln/>
        </p:spPr>
        <p:txBody>
          <a:bodyPr wrap="none" lIns="0" tIns="0" rIns="0" bIns="0" rtlCol="0" anchor="t"/>
          <a:lstStyle/>
          <a:p>
            <a:pPr>
              <a:lnSpc>
                <a:spcPts val="2450"/>
              </a:lnSpc>
            </a:pPr>
            <a:r>
              <a:rPr lang="en-US" sz="1950" b="1" dirty="0">
                <a:solidFill>
                  <a:srgbClr val="272525"/>
                </a:solidFill>
                <a:latin typeface="Petrona Bold" pitchFamily="34" charset="0"/>
                <a:ea typeface="Petrona Bold" pitchFamily="34" charset="-122"/>
                <a:cs typeface="Petrona Bold" pitchFamily="34" charset="-120"/>
              </a:rPr>
              <a:t>•	</a:t>
            </a: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Social</a:t>
            </a:r>
            <a:endParaRPr lang="en-US" sz="1950" dirty="0">
              <a:latin typeface="Times New Roman" panose="02020603050405020304" pitchFamily="18" charset="0"/>
              <a:cs typeface="Times New Roman" panose="02020603050405020304" pitchFamily="18" charset="0"/>
            </a:endParaRPr>
          </a:p>
        </p:txBody>
      </p:sp>
      <p:sp>
        <p:nvSpPr>
          <p:cNvPr id="9" name="Text 6"/>
          <p:cNvSpPr/>
          <p:nvPr/>
        </p:nvSpPr>
        <p:spPr>
          <a:xfrm>
            <a:off x="4869180" y="2789277"/>
            <a:ext cx="3398758" cy="1234916"/>
          </a:xfrm>
          <a:prstGeom prst="rect">
            <a:avLst/>
          </a:prstGeom>
          <a:noFill/>
          <a:ln/>
        </p:spPr>
        <p:txBody>
          <a:bodyPr wrap="square" lIns="0" tIns="0" rIns="0" bIns="0" rtlCol="0" anchor="t"/>
          <a:lstStyle/>
          <a:p>
            <a:pPr>
              <a:lnSpc>
                <a:spcPts val="2400"/>
              </a:lnSpc>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Addresses labor practices, diversity and inclusion, community engagement, and human rights considerations.</a:t>
            </a:r>
          </a:p>
        </p:txBody>
      </p:sp>
      <p:sp>
        <p:nvSpPr>
          <p:cNvPr id="10" name="Shape 7"/>
          <p:cNvSpPr/>
          <p:nvPr/>
        </p:nvSpPr>
        <p:spPr>
          <a:xfrm>
            <a:off x="675561" y="4726543"/>
            <a:ext cx="7792879" cy="1759863"/>
          </a:xfrm>
          <a:prstGeom prst="roundRect">
            <a:avLst>
              <a:gd name="adj" fmla="val 4606"/>
            </a:avLst>
          </a:prstGeom>
          <a:solidFill>
            <a:srgbClr val="CCEEFF"/>
          </a:solidFill>
          <a:ln w="7620">
            <a:solidFill>
              <a:srgbClr val="B2D4E5"/>
            </a:solidFill>
            <a:prstDash val="solid"/>
          </a:ln>
        </p:spPr>
      </p:sp>
      <p:sp>
        <p:nvSpPr>
          <p:cNvPr id="11" name="Text 8"/>
          <p:cNvSpPr/>
          <p:nvPr/>
        </p:nvSpPr>
        <p:spPr>
          <a:xfrm>
            <a:off x="876181" y="4927163"/>
            <a:ext cx="2952869" cy="316706"/>
          </a:xfrm>
          <a:prstGeom prst="rect">
            <a:avLst/>
          </a:prstGeom>
          <a:noFill/>
          <a:ln/>
        </p:spPr>
        <p:txBody>
          <a:bodyPr wrap="none" lIns="0" tIns="0" rIns="0" bIns="0" rtlCol="0" anchor="t"/>
          <a:lstStyle/>
          <a:p>
            <a:pPr>
              <a:lnSpc>
                <a:spcPts val="2450"/>
              </a:lnSpc>
            </a:pPr>
            <a:r>
              <a:rPr lang="en-US" sz="1950" b="1" dirty="0">
                <a:solidFill>
                  <a:srgbClr val="272525"/>
                </a:solidFill>
                <a:latin typeface="Petrona Bold" pitchFamily="34" charset="0"/>
                <a:ea typeface="Petrona Bold" pitchFamily="34" charset="-122"/>
                <a:cs typeface="Petrona Bold" pitchFamily="34" charset="-120"/>
              </a:rPr>
              <a:t>•	</a:t>
            </a: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Governance</a:t>
            </a:r>
            <a:endParaRPr lang="en-US" sz="1950" dirty="0">
              <a:latin typeface="Times New Roman" panose="02020603050405020304" pitchFamily="18" charset="0"/>
              <a:cs typeface="Times New Roman" panose="02020603050405020304" pitchFamily="18" charset="0"/>
            </a:endParaRPr>
          </a:p>
        </p:txBody>
      </p:sp>
      <p:sp>
        <p:nvSpPr>
          <p:cNvPr id="12" name="Text 9"/>
          <p:cNvSpPr/>
          <p:nvPr/>
        </p:nvSpPr>
        <p:spPr>
          <a:xfrm>
            <a:off x="876181" y="5359598"/>
            <a:ext cx="7391638" cy="926187"/>
          </a:xfrm>
          <a:prstGeom prst="rect">
            <a:avLst/>
          </a:prstGeom>
          <a:noFill/>
          <a:ln/>
        </p:spPr>
        <p:txBody>
          <a:bodyPr wrap="square" lIns="0" tIns="0" rIns="0" bIns="0" rtlCol="0" anchor="t"/>
          <a:lstStyle/>
          <a:p>
            <a:pPr>
              <a:lnSpc>
                <a:spcPts val="2400"/>
              </a:lnSpc>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Encompasses corporate ethics, board diversity, executive compensation, and transparency in financial reporting.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75561" y="599956"/>
            <a:ext cx="7792879" cy="1266825"/>
          </a:xfrm>
          <a:prstGeom prst="rect">
            <a:avLst/>
          </a:prstGeom>
          <a:noFill/>
          <a:ln/>
        </p:spPr>
        <p:txBody>
          <a:bodyPr wrap="square" lIns="0" tIns="0" rIns="0" bIns="0" rtlCol="0" anchor="t"/>
          <a:lstStyle/>
          <a:p>
            <a:pPr marL="0" indent="0" algn="l">
              <a:lnSpc>
                <a:spcPts val="4950"/>
              </a:lnSpc>
              <a:buNone/>
            </a:pPr>
            <a:r>
              <a:rPr lang="en-US" sz="3950" b="1" dirty="0">
                <a:solidFill>
                  <a:srgbClr val="000000"/>
                </a:solidFill>
                <a:latin typeface="Petrona Bold" pitchFamily="34" charset="0"/>
                <a:ea typeface="Petrona Bold" pitchFamily="34" charset="-122"/>
                <a:cs typeface="Petrona Bold" pitchFamily="34" charset="-120"/>
              </a:rPr>
              <a:t>Environmental Factors in Financial Decisions</a:t>
            </a:r>
            <a:endParaRPr lang="en-US" sz="3950" dirty="0"/>
          </a:p>
        </p:txBody>
      </p:sp>
      <p:sp>
        <p:nvSpPr>
          <p:cNvPr id="4" name="Shape 1"/>
          <p:cNvSpPr/>
          <p:nvPr/>
        </p:nvSpPr>
        <p:spPr>
          <a:xfrm>
            <a:off x="675561" y="2156222"/>
            <a:ext cx="3799999" cy="2377321"/>
          </a:xfrm>
          <a:prstGeom prst="roundRect">
            <a:avLst>
              <a:gd name="adj" fmla="val 3410"/>
            </a:avLst>
          </a:prstGeom>
          <a:solidFill>
            <a:srgbClr val="CCEEFF"/>
          </a:solidFill>
          <a:ln w="7620">
            <a:solidFill>
              <a:srgbClr val="B2D4E5"/>
            </a:solidFill>
            <a:prstDash val="solid"/>
          </a:ln>
        </p:spPr>
      </p:sp>
      <p:sp>
        <p:nvSpPr>
          <p:cNvPr id="5" name="Text 2"/>
          <p:cNvSpPr/>
          <p:nvPr/>
        </p:nvSpPr>
        <p:spPr>
          <a:xfrm>
            <a:off x="932329" y="2438400"/>
            <a:ext cx="3288556" cy="235148"/>
          </a:xfrm>
          <a:prstGeom prst="rect">
            <a:avLst/>
          </a:prstGeom>
          <a:noFill/>
          <a:ln/>
        </p:spPr>
        <p:txBody>
          <a:bodyPr wrap="none" lIns="0" tIns="0" rIns="0" bIns="0" rtlCol="0" anchor="t"/>
          <a:lstStyle/>
          <a:p>
            <a:pPr marL="0" indent="0" algn="l">
              <a:lnSpc>
                <a:spcPts val="2450"/>
              </a:lnSpc>
              <a:buNone/>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Climate Change &amp; Emissions</a:t>
            </a:r>
            <a:endParaRPr lang="en-US" sz="1950" dirty="0">
              <a:latin typeface="Times New Roman" panose="02020603050405020304" pitchFamily="18" charset="0"/>
              <a:cs typeface="Times New Roman" panose="02020603050405020304" pitchFamily="18" charset="0"/>
            </a:endParaRPr>
          </a:p>
        </p:txBody>
      </p:sp>
      <p:sp>
        <p:nvSpPr>
          <p:cNvPr id="6" name="Text 3"/>
          <p:cNvSpPr/>
          <p:nvPr/>
        </p:nvSpPr>
        <p:spPr>
          <a:xfrm>
            <a:off x="876181" y="2789277"/>
            <a:ext cx="3398758" cy="1543645"/>
          </a:xfrm>
          <a:prstGeom prst="rect">
            <a:avLst/>
          </a:prstGeom>
          <a:noFill/>
          <a:ln/>
        </p:spPr>
        <p:txBody>
          <a:bodyPr wrap="square" lIns="0" tIns="0" rIns="0" bIns="0" rtlCol="0" anchor="t"/>
          <a:lstStyle/>
          <a:p>
            <a:pPr marL="0" indent="0" algn="l">
              <a:lnSpc>
                <a:spcPts val="240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Companies assess carbon footprints and develop strategies to reduce emissions, often resulting in cost savings and enhanced investor confidence.</a:t>
            </a:r>
            <a:endParaRPr lang="en-US" sz="2000" dirty="0">
              <a:latin typeface="Times New Roman" panose="02020603050405020304" pitchFamily="18" charset="0"/>
              <a:cs typeface="Times New Roman" panose="02020603050405020304" pitchFamily="18" charset="0"/>
            </a:endParaRPr>
          </a:p>
        </p:txBody>
      </p:sp>
      <p:sp>
        <p:nvSpPr>
          <p:cNvPr id="7" name="Shape 4"/>
          <p:cNvSpPr/>
          <p:nvPr/>
        </p:nvSpPr>
        <p:spPr>
          <a:xfrm>
            <a:off x="4668560" y="2156222"/>
            <a:ext cx="3799999" cy="2377321"/>
          </a:xfrm>
          <a:prstGeom prst="roundRect">
            <a:avLst>
              <a:gd name="adj" fmla="val 3410"/>
            </a:avLst>
          </a:prstGeom>
          <a:solidFill>
            <a:srgbClr val="CCEEFF"/>
          </a:solidFill>
          <a:ln w="7620">
            <a:solidFill>
              <a:srgbClr val="B2D4E5"/>
            </a:solidFill>
            <a:prstDash val="solid"/>
          </a:ln>
        </p:spPr>
      </p:sp>
      <p:sp>
        <p:nvSpPr>
          <p:cNvPr id="8" name="Text 5"/>
          <p:cNvSpPr/>
          <p:nvPr/>
        </p:nvSpPr>
        <p:spPr>
          <a:xfrm>
            <a:off x="4869180" y="2356842"/>
            <a:ext cx="2533293" cy="316706"/>
          </a:xfrm>
          <a:prstGeom prst="rect">
            <a:avLst/>
          </a:prstGeom>
          <a:noFill/>
          <a:ln/>
        </p:spPr>
        <p:txBody>
          <a:bodyPr wrap="none" lIns="0" tIns="0" rIns="0" bIns="0" rtlCol="0" anchor="t"/>
          <a:lstStyle/>
          <a:p>
            <a:pPr marL="0" indent="0" algn="l">
              <a:lnSpc>
                <a:spcPts val="2450"/>
              </a:lnSpc>
              <a:buNone/>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Resource</a:t>
            </a:r>
            <a:r>
              <a:rPr lang="en-US" sz="1950" b="1" dirty="0">
                <a:solidFill>
                  <a:srgbClr val="272525"/>
                </a:solidFill>
                <a:latin typeface="Petrona Bold" pitchFamily="34" charset="0"/>
                <a:ea typeface="Petrona Bold" pitchFamily="34" charset="-122"/>
                <a:cs typeface="Petrona Bold" pitchFamily="34" charset="-120"/>
              </a:rPr>
              <a:t> </a:t>
            </a: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Efficiency</a:t>
            </a:r>
          </a:p>
        </p:txBody>
      </p:sp>
      <p:sp>
        <p:nvSpPr>
          <p:cNvPr id="9" name="Text 6"/>
          <p:cNvSpPr/>
          <p:nvPr/>
        </p:nvSpPr>
        <p:spPr>
          <a:xfrm>
            <a:off x="4676180" y="2789276"/>
            <a:ext cx="3591758" cy="1720215"/>
          </a:xfrm>
          <a:prstGeom prst="rect">
            <a:avLst/>
          </a:prstGeom>
          <a:noFill/>
          <a:ln/>
        </p:spPr>
        <p:txBody>
          <a:bodyPr wrap="square" lIns="0" tIns="0" rIns="0" bIns="0" rtlCol="0" anchor="t"/>
          <a:lstStyle/>
          <a:p>
            <a:pPr marL="0" indent="0" algn="l">
              <a:lnSpc>
                <a:spcPts val="240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Sustainable resource management practices lead to operational efficiencies and reduced waste, positively impacting the bottom line</a:t>
            </a:r>
            <a:r>
              <a:rPr lang="en-US" sz="1500" dirty="0">
                <a:solidFill>
                  <a:srgbClr val="272525"/>
                </a:solidFill>
                <a:latin typeface="Inter" pitchFamily="34" charset="0"/>
                <a:ea typeface="Inter" pitchFamily="34" charset="-122"/>
                <a:cs typeface="Inter" pitchFamily="34" charset="-120"/>
              </a:rPr>
              <a:t>.</a:t>
            </a:r>
            <a:endParaRPr lang="en-US" sz="1500" dirty="0"/>
          </a:p>
        </p:txBody>
      </p:sp>
      <p:sp>
        <p:nvSpPr>
          <p:cNvPr id="10" name="Shape 7"/>
          <p:cNvSpPr/>
          <p:nvPr/>
        </p:nvSpPr>
        <p:spPr>
          <a:xfrm>
            <a:off x="675561" y="4726543"/>
            <a:ext cx="7792879" cy="2516939"/>
          </a:xfrm>
          <a:prstGeom prst="roundRect">
            <a:avLst>
              <a:gd name="adj" fmla="val 4606"/>
            </a:avLst>
          </a:prstGeom>
          <a:solidFill>
            <a:srgbClr val="CCEEFF"/>
          </a:solidFill>
          <a:ln w="7620">
            <a:solidFill>
              <a:srgbClr val="B2D4E5"/>
            </a:solidFill>
            <a:prstDash val="solid"/>
          </a:ln>
        </p:spPr>
      </p:sp>
      <p:sp>
        <p:nvSpPr>
          <p:cNvPr id="11" name="Text 8"/>
          <p:cNvSpPr/>
          <p:nvPr/>
        </p:nvSpPr>
        <p:spPr>
          <a:xfrm>
            <a:off x="876181" y="4927162"/>
            <a:ext cx="2952869" cy="555349"/>
          </a:xfrm>
          <a:prstGeom prst="rect">
            <a:avLst/>
          </a:prstGeom>
          <a:noFill/>
          <a:ln/>
        </p:spPr>
        <p:txBody>
          <a:bodyPr wrap="none" lIns="0" tIns="0" rIns="0" bIns="0" rtlCol="0" anchor="t"/>
          <a:lstStyle/>
          <a:p>
            <a:pPr marL="0" indent="0" algn="l">
              <a:lnSpc>
                <a:spcPts val="2450"/>
              </a:lnSpc>
              <a:buNone/>
            </a:pPr>
            <a:r>
              <a:rPr lang="en-US" sz="1950" b="1" dirty="0">
                <a:solidFill>
                  <a:srgbClr val="272525"/>
                </a:solidFill>
                <a:latin typeface="Times New Roman" panose="02020603050405020304" pitchFamily="18" charset="0"/>
                <a:ea typeface="Petrona Bold" pitchFamily="34" charset="-122"/>
                <a:cs typeface="Times New Roman" panose="02020603050405020304" pitchFamily="18" charset="0"/>
              </a:rPr>
              <a:t>Green Financial Products</a:t>
            </a:r>
            <a:endParaRPr lang="en-US" sz="1950" dirty="0">
              <a:latin typeface="Times New Roman" panose="02020603050405020304" pitchFamily="18" charset="0"/>
              <a:cs typeface="Times New Roman" panose="02020603050405020304" pitchFamily="18" charset="0"/>
            </a:endParaRPr>
          </a:p>
        </p:txBody>
      </p:sp>
      <p:sp>
        <p:nvSpPr>
          <p:cNvPr id="12" name="Text 9"/>
          <p:cNvSpPr/>
          <p:nvPr/>
        </p:nvSpPr>
        <p:spPr>
          <a:xfrm>
            <a:off x="876181" y="5533310"/>
            <a:ext cx="7391638" cy="1659374"/>
          </a:xfrm>
          <a:prstGeom prst="rect">
            <a:avLst/>
          </a:prstGeom>
          <a:noFill/>
          <a:ln/>
        </p:spPr>
        <p:txBody>
          <a:bodyPr wrap="square" lIns="0" tIns="0" rIns="0" bIns="0" rtlCol="0" anchor="t"/>
          <a:lstStyle/>
          <a:p>
            <a:pPr>
              <a:lnSpc>
                <a:spcPts val="2400"/>
              </a:lnSpc>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Financial institutions increasingly offer green bonds and sustainability-linked loans, demonstrating the integration of environmental considerations in lending decisions.</a:t>
            </a:r>
          </a:p>
        </p:txBody>
      </p:sp>
      <p:sp>
        <p:nvSpPr>
          <p:cNvPr id="13" name="Text 10"/>
          <p:cNvSpPr/>
          <p:nvPr/>
        </p:nvSpPr>
        <p:spPr>
          <a:xfrm>
            <a:off x="675561" y="6703457"/>
            <a:ext cx="7792879" cy="926187"/>
          </a:xfrm>
          <a:prstGeom prst="rect">
            <a:avLst/>
          </a:prstGeom>
          <a:noFill/>
          <a:ln/>
        </p:spPr>
        <p:txBody>
          <a:bodyPr wrap="square" lIns="0" tIns="0" rIns="0" bIns="0" rtlCol="0" anchor="t"/>
          <a:lstStyle/>
          <a:p>
            <a:pPr marL="0" indent="0" algn="l">
              <a:lnSpc>
                <a:spcPts val="2400"/>
              </a:lnSpc>
              <a:buNone/>
            </a:pPr>
            <a:endParaRPr lang="en-US" sz="1500" dirty="0"/>
          </a:p>
        </p:txBody>
      </p:sp>
    </p:spTree>
    <p:extLst>
      <p:ext uri="{BB962C8B-B14F-4D97-AF65-F5344CB8AC3E}">
        <p14:creationId xmlns:p14="http://schemas.microsoft.com/office/powerpoint/2010/main" val="3882773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981700" y="1213484"/>
            <a:ext cx="7344000" cy="1032480"/>
          </a:xfrm>
        </p:spPr>
        <p:txBody>
          <a:bodyPr anchor="b">
            <a:normAutofit/>
          </a:bodyPr>
          <a:lstStyle/>
          <a:p>
            <a:pPr algn="ctr"/>
            <a:r>
              <a:rPr lang="en-US" dirty="0">
                <a:latin typeface="Times New Roman" panose="02020603050405020304" pitchFamily="18" charset="0"/>
                <a:cs typeface="Times New Roman" panose="02020603050405020304" pitchFamily="18" charset="0"/>
              </a:rPr>
              <a:t>Example</a:t>
            </a:r>
          </a:p>
        </p:txBody>
      </p:sp>
      <p:sp>
        <p:nvSpPr>
          <p:cNvPr id="3" name="Content Placeholder"/>
          <p:cNvSpPr>
            <a:spLocks noGrp="1"/>
          </p:cNvSpPr>
          <p:nvPr>
            <p:ph idx="1"/>
          </p:nvPr>
        </p:nvSpPr>
        <p:spPr>
          <a:xfrm>
            <a:off x="5981700" y="3310892"/>
            <a:ext cx="7345680" cy="3611879"/>
          </a:xfrm>
        </p:spPr>
        <p:txBody>
          <a:bodyPr>
            <a:normAutofit/>
          </a:bodyPr>
          <a:lstStyle/>
          <a:p>
            <a:pPr marL="0" indent="0">
              <a:buNone/>
            </a:pPr>
            <a:r>
              <a:rPr lang="en-US" sz="2640" dirty="0">
                <a:latin typeface="Times New Roman" panose="02020603050405020304" pitchFamily="18" charset="0"/>
                <a:cs typeface="Times New Roman" panose="02020603050405020304" pitchFamily="18" charset="0"/>
              </a:rPr>
              <a:t>Companies like Tesla, Unilever, and Nestlé have set ambitious targets for carbon neutrality and sustainable sourcing. Major banks including HSBC and JPMorgan Chase have committed to net-zero financed emissions by 2050.</a:t>
            </a:r>
          </a:p>
        </p:txBody>
      </p:sp>
      <p:pic>
        <p:nvPicPr>
          <p:cNvPr id="4" name="Picture 3"/>
          <p:cNvPicPr>
            <a:picLocks noChangeAspect="1"/>
          </p:cNvPicPr>
          <p:nvPr/>
        </p:nvPicPr>
        <p:blipFill>
          <a:blip r:embed="rId2"/>
          <a:stretch>
            <a:fillRect/>
          </a:stretch>
        </p:blipFill>
        <p:spPr>
          <a:xfrm>
            <a:off x="0" y="0"/>
            <a:ext cx="5486876" cy="8230313"/>
          </a:xfrm>
          <a:prstGeom prst="rect">
            <a:avLst/>
          </a:prstGeom>
        </p:spPr>
      </p:pic>
    </p:spTree>
    <p:extLst>
      <p:ext uri="{BB962C8B-B14F-4D97-AF65-F5344CB8AC3E}">
        <p14:creationId xmlns:p14="http://schemas.microsoft.com/office/powerpoint/2010/main" val="2699728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1017984"/>
            <a:ext cx="10033397" cy="744260"/>
          </a:xfrm>
          <a:prstGeom prst="rect">
            <a:avLst/>
          </a:prstGeom>
          <a:noFill/>
          <a:ln/>
        </p:spPr>
        <p:txBody>
          <a:bodyPr wrap="none" lIns="0" tIns="0" rIns="0" bIns="0" rtlCol="0" anchor="t"/>
          <a:lstStyle/>
          <a:p>
            <a:pPr marL="0" indent="0" algn="l">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Social Factors in Financial Decisions</a:t>
            </a:r>
            <a:endParaRPr lang="en-US" sz="4650" dirty="0">
              <a:latin typeface="Times New Roman" panose="02020603050405020304" pitchFamily="18" charset="0"/>
              <a:cs typeface="Times New Roman" panose="02020603050405020304" pitchFamily="18" charset="0"/>
            </a:endParaRPr>
          </a:p>
        </p:txBody>
      </p:sp>
      <p:sp>
        <p:nvSpPr>
          <p:cNvPr id="3" name="Text 1"/>
          <p:cNvSpPr/>
          <p:nvPr/>
        </p:nvSpPr>
        <p:spPr>
          <a:xfrm>
            <a:off x="2172057" y="2245281"/>
            <a:ext cx="2977039" cy="372070"/>
          </a:xfrm>
          <a:prstGeom prst="rect">
            <a:avLst/>
          </a:prstGeom>
          <a:noFill/>
          <a:ln/>
        </p:spPr>
        <p:txBody>
          <a:bodyPr wrap="none" lIns="0" tIns="0" rIns="0" bIns="0" rtlCol="0" anchor="t"/>
          <a:lstStyle/>
          <a:p>
            <a:pPr marL="0" indent="0" algn="r">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Labor Rights</a:t>
            </a:r>
            <a:endParaRPr lang="en-US" sz="2300" dirty="0">
              <a:latin typeface="Times New Roman" panose="02020603050405020304" pitchFamily="18" charset="0"/>
              <a:cs typeface="Times New Roman" panose="02020603050405020304" pitchFamily="18" charset="0"/>
            </a:endParaRPr>
          </a:p>
        </p:txBody>
      </p:sp>
      <p:sp>
        <p:nvSpPr>
          <p:cNvPr id="4" name="Text 2"/>
          <p:cNvSpPr/>
          <p:nvPr/>
        </p:nvSpPr>
        <p:spPr>
          <a:xfrm>
            <a:off x="793790" y="2753439"/>
            <a:ext cx="4355306" cy="1088708"/>
          </a:xfrm>
          <a:prstGeom prst="rect">
            <a:avLst/>
          </a:prstGeom>
          <a:noFill/>
          <a:ln/>
        </p:spPr>
        <p:txBody>
          <a:bodyPr wrap="square" lIns="0" tIns="0" rIns="0" bIns="0" rtlCol="0" anchor="t"/>
          <a:lstStyle/>
          <a:p>
            <a:pPr marL="0" indent="0" algn="r">
              <a:lnSpc>
                <a:spcPts val="2850"/>
              </a:lnSpc>
              <a:buNone/>
            </a:pPr>
            <a:r>
              <a:rPr lang="en-US" sz="1750" dirty="0">
                <a:solidFill>
                  <a:srgbClr val="272525"/>
                </a:solidFill>
                <a:latin typeface="Times New Roman" panose="02020603050405020304" pitchFamily="18" charset="0"/>
                <a:ea typeface="Inter" pitchFamily="34" charset="-122"/>
                <a:cs typeface="Times New Roman" panose="02020603050405020304" pitchFamily="18" charset="0"/>
              </a:rPr>
              <a:t>Fair wages, safe working conditions, and ethical labor practices impact employee retention and productivity</a:t>
            </a:r>
            <a:endParaRPr lang="en-US" sz="1750" dirty="0">
              <a:latin typeface="Times New Roman" panose="02020603050405020304" pitchFamily="18" charset="0"/>
              <a:cs typeface="Times New Roman" panose="02020603050405020304" pitchFamily="18" charset="0"/>
            </a:endParaRPr>
          </a:p>
        </p:txBody>
      </p:sp>
      <p:pic>
        <p:nvPicPr>
          <p:cNvPr id="5" name="Image 0" descr="preencoded.png"/>
          <p:cNvPicPr>
            <a:picLocks noChangeAspect="1"/>
          </p:cNvPicPr>
          <p:nvPr/>
        </p:nvPicPr>
        <p:blipFill>
          <a:blip r:embed="rId3"/>
          <a:stretch>
            <a:fillRect/>
          </a:stretch>
        </p:blipFill>
        <p:spPr>
          <a:xfrm>
            <a:off x="5489258" y="2215872"/>
            <a:ext cx="3651885" cy="3651885"/>
          </a:xfrm>
          <a:prstGeom prst="rect">
            <a:avLst/>
          </a:prstGeom>
        </p:spPr>
      </p:pic>
      <p:sp>
        <p:nvSpPr>
          <p:cNvPr id="6" name="Shape 3"/>
          <p:cNvSpPr/>
          <p:nvPr/>
        </p:nvSpPr>
        <p:spPr>
          <a:xfrm>
            <a:off x="5788938" y="2515553"/>
            <a:ext cx="566976" cy="566976"/>
          </a:xfrm>
          <a:prstGeom prst="roundRect">
            <a:avLst>
              <a:gd name="adj" fmla="val 1611154"/>
            </a:avLst>
          </a:prstGeom>
          <a:solidFill>
            <a:srgbClr val="CCEEFF"/>
          </a:solidFill>
          <a:ln w="7620">
            <a:solidFill>
              <a:srgbClr val="B2D4E5"/>
            </a:solidFill>
            <a:prstDash val="solid"/>
          </a:ln>
        </p:spPr>
      </p:sp>
      <p:pic>
        <p:nvPicPr>
          <p:cNvPr id="7" name="Image 1" descr="preencoded.png"/>
          <p:cNvPicPr>
            <a:picLocks noChangeAspect="1"/>
          </p:cNvPicPr>
          <p:nvPr/>
        </p:nvPicPr>
        <p:blipFill>
          <a:blip r:embed="rId4"/>
          <a:stretch>
            <a:fillRect/>
          </a:stretch>
        </p:blipFill>
        <p:spPr>
          <a:xfrm>
            <a:off x="5944791" y="2639497"/>
            <a:ext cx="255151" cy="318968"/>
          </a:xfrm>
          <a:prstGeom prst="rect">
            <a:avLst/>
          </a:prstGeom>
        </p:spPr>
      </p:pic>
      <p:sp>
        <p:nvSpPr>
          <p:cNvPr id="8" name="Text 4"/>
          <p:cNvSpPr/>
          <p:nvPr/>
        </p:nvSpPr>
        <p:spPr>
          <a:xfrm>
            <a:off x="9481304" y="2245281"/>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Diversity &amp; Inclusion</a:t>
            </a:r>
            <a:endParaRPr lang="en-US" sz="2300" dirty="0">
              <a:latin typeface="Times New Roman" panose="02020603050405020304" pitchFamily="18" charset="0"/>
              <a:cs typeface="Times New Roman" panose="02020603050405020304" pitchFamily="18" charset="0"/>
            </a:endParaRPr>
          </a:p>
        </p:txBody>
      </p:sp>
      <p:sp>
        <p:nvSpPr>
          <p:cNvPr id="9" name="Text 5"/>
          <p:cNvSpPr/>
          <p:nvPr/>
        </p:nvSpPr>
        <p:spPr>
          <a:xfrm>
            <a:off x="9481304" y="2753439"/>
            <a:ext cx="4355306"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Diverse workforces and inclusive policies strengthen innovation and market understanding</a:t>
            </a:r>
            <a:endParaRPr lang="en-US" sz="1750" dirty="0"/>
          </a:p>
        </p:txBody>
      </p:sp>
      <p:pic>
        <p:nvPicPr>
          <p:cNvPr id="10" name="Image 2" descr="preencoded.png"/>
          <p:cNvPicPr>
            <a:picLocks noChangeAspect="1"/>
          </p:cNvPicPr>
          <p:nvPr/>
        </p:nvPicPr>
        <p:blipFill>
          <a:blip r:embed="rId5"/>
          <a:stretch>
            <a:fillRect/>
          </a:stretch>
        </p:blipFill>
        <p:spPr>
          <a:xfrm>
            <a:off x="5489258" y="2215872"/>
            <a:ext cx="3651885" cy="3651885"/>
          </a:xfrm>
          <a:prstGeom prst="rect">
            <a:avLst/>
          </a:prstGeom>
        </p:spPr>
      </p:pic>
      <p:sp>
        <p:nvSpPr>
          <p:cNvPr id="11" name="Shape 6"/>
          <p:cNvSpPr/>
          <p:nvPr/>
        </p:nvSpPr>
        <p:spPr>
          <a:xfrm>
            <a:off x="8274368" y="2515553"/>
            <a:ext cx="566976" cy="566976"/>
          </a:xfrm>
          <a:prstGeom prst="roundRect">
            <a:avLst>
              <a:gd name="adj" fmla="val 1611154"/>
            </a:avLst>
          </a:prstGeom>
          <a:solidFill>
            <a:srgbClr val="CCEEFF"/>
          </a:solidFill>
          <a:ln w="7620">
            <a:solidFill>
              <a:srgbClr val="B2D4E5"/>
            </a:solidFill>
            <a:prstDash val="solid"/>
          </a:ln>
        </p:spPr>
      </p:sp>
      <p:pic>
        <p:nvPicPr>
          <p:cNvPr id="12" name="Image 3" descr="preencoded.png"/>
          <p:cNvPicPr>
            <a:picLocks noChangeAspect="1"/>
          </p:cNvPicPr>
          <p:nvPr/>
        </p:nvPicPr>
        <p:blipFill>
          <a:blip r:embed="rId6"/>
          <a:stretch>
            <a:fillRect/>
          </a:stretch>
        </p:blipFill>
        <p:spPr>
          <a:xfrm>
            <a:off x="8430220" y="2639497"/>
            <a:ext cx="255151" cy="318968"/>
          </a:xfrm>
          <a:prstGeom prst="rect">
            <a:avLst/>
          </a:prstGeom>
        </p:spPr>
      </p:pic>
      <p:sp>
        <p:nvSpPr>
          <p:cNvPr id="13" name="Text 7"/>
          <p:cNvSpPr/>
          <p:nvPr/>
        </p:nvSpPr>
        <p:spPr>
          <a:xfrm>
            <a:off x="9481304" y="4241363"/>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Consumer Protection</a:t>
            </a:r>
            <a:endParaRPr lang="en-US" sz="2300" dirty="0">
              <a:latin typeface="Times New Roman" panose="02020603050405020304" pitchFamily="18" charset="0"/>
              <a:cs typeface="Times New Roman" panose="02020603050405020304" pitchFamily="18" charset="0"/>
            </a:endParaRPr>
          </a:p>
        </p:txBody>
      </p:sp>
      <p:sp>
        <p:nvSpPr>
          <p:cNvPr id="14" name="Text 8"/>
          <p:cNvSpPr/>
          <p:nvPr/>
        </p:nvSpPr>
        <p:spPr>
          <a:xfrm>
            <a:off x="9481304" y="4749522"/>
            <a:ext cx="4355306"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Ethical product development and marketing build consumer trust and brand loyalty</a:t>
            </a:r>
            <a:endParaRPr lang="en-US" sz="1750" dirty="0"/>
          </a:p>
        </p:txBody>
      </p:sp>
      <p:pic>
        <p:nvPicPr>
          <p:cNvPr id="15" name="Image 4" descr="preencoded.png"/>
          <p:cNvPicPr>
            <a:picLocks noChangeAspect="1"/>
          </p:cNvPicPr>
          <p:nvPr/>
        </p:nvPicPr>
        <p:blipFill>
          <a:blip r:embed="rId7"/>
          <a:stretch>
            <a:fillRect/>
          </a:stretch>
        </p:blipFill>
        <p:spPr>
          <a:xfrm>
            <a:off x="5489258" y="2215872"/>
            <a:ext cx="3651885" cy="3651885"/>
          </a:xfrm>
          <a:prstGeom prst="rect">
            <a:avLst/>
          </a:prstGeom>
        </p:spPr>
      </p:pic>
      <p:sp>
        <p:nvSpPr>
          <p:cNvPr id="16" name="Shape 9"/>
          <p:cNvSpPr/>
          <p:nvPr/>
        </p:nvSpPr>
        <p:spPr>
          <a:xfrm>
            <a:off x="8274368" y="5000982"/>
            <a:ext cx="566976" cy="566976"/>
          </a:xfrm>
          <a:prstGeom prst="roundRect">
            <a:avLst>
              <a:gd name="adj" fmla="val 1611154"/>
            </a:avLst>
          </a:prstGeom>
          <a:solidFill>
            <a:srgbClr val="CCEEFF"/>
          </a:solidFill>
          <a:ln w="7620">
            <a:solidFill>
              <a:srgbClr val="B2D4E5"/>
            </a:solidFill>
            <a:prstDash val="solid"/>
          </a:ln>
        </p:spPr>
      </p:sp>
      <p:pic>
        <p:nvPicPr>
          <p:cNvPr id="17" name="Image 5" descr="preencoded.png"/>
          <p:cNvPicPr>
            <a:picLocks noChangeAspect="1"/>
          </p:cNvPicPr>
          <p:nvPr/>
        </p:nvPicPr>
        <p:blipFill>
          <a:blip r:embed="rId8"/>
          <a:stretch>
            <a:fillRect/>
          </a:stretch>
        </p:blipFill>
        <p:spPr>
          <a:xfrm>
            <a:off x="8430220" y="5124926"/>
            <a:ext cx="255151" cy="318968"/>
          </a:xfrm>
          <a:prstGeom prst="rect">
            <a:avLst/>
          </a:prstGeom>
        </p:spPr>
      </p:pic>
      <p:sp>
        <p:nvSpPr>
          <p:cNvPr id="18" name="Text 10"/>
          <p:cNvSpPr/>
          <p:nvPr/>
        </p:nvSpPr>
        <p:spPr>
          <a:xfrm>
            <a:off x="1770221" y="4241363"/>
            <a:ext cx="3378875" cy="372070"/>
          </a:xfrm>
          <a:prstGeom prst="rect">
            <a:avLst/>
          </a:prstGeom>
          <a:noFill/>
          <a:ln/>
        </p:spPr>
        <p:txBody>
          <a:bodyPr wrap="none" lIns="0" tIns="0" rIns="0" bIns="0" rtlCol="0" anchor="t"/>
          <a:lstStyle/>
          <a:p>
            <a:pPr marL="0" indent="0" algn="r">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Community Engagement</a:t>
            </a:r>
            <a:endParaRPr lang="en-US" sz="2300" dirty="0">
              <a:latin typeface="Times New Roman" panose="02020603050405020304" pitchFamily="18" charset="0"/>
              <a:cs typeface="Times New Roman" panose="02020603050405020304" pitchFamily="18" charset="0"/>
            </a:endParaRPr>
          </a:p>
        </p:txBody>
      </p:sp>
      <p:sp>
        <p:nvSpPr>
          <p:cNvPr id="19" name="Text 11"/>
          <p:cNvSpPr/>
          <p:nvPr/>
        </p:nvSpPr>
        <p:spPr>
          <a:xfrm>
            <a:off x="793790" y="4749522"/>
            <a:ext cx="4355306" cy="1088708"/>
          </a:xfrm>
          <a:prstGeom prst="rect">
            <a:avLst/>
          </a:prstGeom>
          <a:noFill/>
          <a:ln/>
        </p:spPr>
        <p:txBody>
          <a:bodyPr wrap="square" lIns="0" tIns="0" rIns="0" bIns="0" rtlCol="0" anchor="t"/>
          <a:lstStyle/>
          <a:p>
            <a:pPr marL="0" indent="0" algn="r">
              <a:lnSpc>
                <a:spcPts val="2850"/>
              </a:lnSpc>
              <a:buNone/>
            </a:pPr>
            <a:r>
              <a:rPr lang="en-US" sz="1750" dirty="0">
                <a:solidFill>
                  <a:srgbClr val="272525"/>
                </a:solidFill>
                <a:latin typeface="Times New Roman" panose="02020603050405020304" pitchFamily="18" charset="0"/>
                <a:ea typeface="Inter" pitchFamily="34" charset="-122"/>
                <a:cs typeface="Times New Roman" panose="02020603050405020304" pitchFamily="18" charset="0"/>
              </a:rPr>
              <a:t>Corporate social responsibility initiatives strengthen local relationships and brand reputation</a:t>
            </a:r>
            <a:endParaRPr lang="en-US" sz="1750" dirty="0">
              <a:latin typeface="Times New Roman" panose="02020603050405020304" pitchFamily="18" charset="0"/>
              <a:cs typeface="Times New Roman" panose="02020603050405020304" pitchFamily="18" charset="0"/>
            </a:endParaRPr>
          </a:p>
        </p:txBody>
      </p:sp>
      <p:pic>
        <p:nvPicPr>
          <p:cNvPr id="20" name="Image 6" descr="preencoded.png"/>
          <p:cNvPicPr>
            <a:picLocks noChangeAspect="1"/>
          </p:cNvPicPr>
          <p:nvPr/>
        </p:nvPicPr>
        <p:blipFill>
          <a:blip r:embed="rId9"/>
          <a:stretch>
            <a:fillRect/>
          </a:stretch>
        </p:blipFill>
        <p:spPr>
          <a:xfrm>
            <a:off x="5489258" y="2215872"/>
            <a:ext cx="3651885" cy="3651885"/>
          </a:xfrm>
          <a:prstGeom prst="rect">
            <a:avLst/>
          </a:prstGeom>
        </p:spPr>
      </p:pic>
      <p:sp>
        <p:nvSpPr>
          <p:cNvPr id="21" name="Shape 12"/>
          <p:cNvSpPr/>
          <p:nvPr/>
        </p:nvSpPr>
        <p:spPr>
          <a:xfrm>
            <a:off x="5788938" y="5000982"/>
            <a:ext cx="566976" cy="566976"/>
          </a:xfrm>
          <a:prstGeom prst="roundRect">
            <a:avLst>
              <a:gd name="adj" fmla="val 1611154"/>
            </a:avLst>
          </a:prstGeom>
          <a:solidFill>
            <a:srgbClr val="CCEEFF"/>
          </a:solidFill>
          <a:ln w="7620">
            <a:solidFill>
              <a:srgbClr val="B2D4E5"/>
            </a:solidFill>
            <a:prstDash val="solid"/>
          </a:ln>
        </p:spPr>
      </p:sp>
      <p:pic>
        <p:nvPicPr>
          <p:cNvPr id="22" name="Image 7" descr="preencoded.png"/>
          <p:cNvPicPr>
            <a:picLocks noChangeAspect="1"/>
          </p:cNvPicPr>
          <p:nvPr/>
        </p:nvPicPr>
        <p:blipFill>
          <a:blip r:embed="rId10"/>
          <a:stretch>
            <a:fillRect/>
          </a:stretch>
        </p:blipFill>
        <p:spPr>
          <a:xfrm>
            <a:off x="5944791" y="5124926"/>
            <a:ext cx="255151" cy="318968"/>
          </a:xfrm>
          <a:prstGeom prst="rect">
            <a:avLst/>
          </a:prstGeom>
        </p:spPr>
      </p:pic>
      <p:pic>
        <p:nvPicPr>
          <p:cNvPr id="24" name="Picture 23"/>
          <p:cNvPicPr>
            <a:picLocks noChangeAspect="1"/>
          </p:cNvPicPr>
          <p:nvPr/>
        </p:nvPicPr>
        <p:blipFill>
          <a:blip r:embed="rId11"/>
          <a:stretch>
            <a:fillRect/>
          </a:stretch>
        </p:blipFill>
        <p:spPr>
          <a:xfrm>
            <a:off x="12458343" y="7705299"/>
            <a:ext cx="2036240" cy="52430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981700" y="1213484"/>
            <a:ext cx="7344000" cy="1032480"/>
          </a:xfrm>
        </p:spPr>
        <p:txBody>
          <a:bodyPr anchor="b">
            <a:normAutofit/>
          </a:bodyPr>
          <a:lstStyle/>
          <a:p>
            <a:pPr algn="ctr"/>
            <a:r>
              <a:rPr lang="en-US" dirty="0">
                <a:latin typeface="Times New Roman" panose="02020603050405020304" pitchFamily="18" charset="0"/>
                <a:cs typeface="Times New Roman" panose="02020603050405020304" pitchFamily="18" charset="0"/>
              </a:rPr>
              <a:t>Example</a:t>
            </a:r>
          </a:p>
        </p:txBody>
      </p:sp>
      <p:sp>
        <p:nvSpPr>
          <p:cNvPr id="3" name="Content Placeholder"/>
          <p:cNvSpPr>
            <a:spLocks noGrp="1"/>
          </p:cNvSpPr>
          <p:nvPr>
            <p:ph idx="1"/>
          </p:nvPr>
        </p:nvSpPr>
        <p:spPr>
          <a:xfrm>
            <a:off x="5981700" y="3310892"/>
            <a:ext cx="7345680" cy="3611879"/>
          </a:xfrm>
        </p:spPr>
        <p:txBody>
          <a:bodyPr>
            <a:normAutofit/>
          </a:bodyPr>
          <a:lstStyle/>
          <a:p>
            <a:pPr marL="0" indent="0">
              <a:buNone/>
            </a:pPr>
            <a:r>
              <a:rPr lang="en-US" sz="2640" dirty="0">
                <a:latin typeface="Times New Roman" panose="02020603050405020304" pitchFamily="18" charset="0"/>
                <a:cs typeface="Times New Roman" panose="02020603050405020304" pitchFamily="18" charset="0"/>
              </a:rPr>
              <a:t>Companies with strong social policies enjoy better brand reputation and customer loyalty. Patagonia prioritizes fair labor practices, while Microsoft and Salesforce have introduced diversity initiatives linking social factors to business performance. Microfinance institutions like </a:t>
            </a:r>
            <a:r>
              <a:rPr lang="en-US" sz="2640" dirty="0" err="1">
                <a:latin typeface="Times New Roman" panose="02020603050405020304" pitchFamily="18" charset="0"/>
                <a:cs typeface="Times New Roman" panose="02020603050405020304" pitchFamily="18" charset="0"/>
              </a:rPr>
              <a:t>Grameen</a:t>
            </a:r>
            <a:r>
              <a:rPr lang="en-US" sz="2640" dirty="0">
                <a:latin typeface="Times New Roman" panose="02020603050405020304" pitchFamily="18" charset="0"/>
                <a:cs typeface="Times New Roman" panose="02020603050405020304" pitchFamily="18" charset="0"/>
              </a:rPr>
              <a:t> Bank demonstrate how social impact aligns with financial returns.</a:t>
            </a:r>
          </a:p>
        </p:txBody>
      </p:sp>
      <p:pic>
        <p:nvPicPr>
          <p:cNvPr id="4" name="Picture 3"/>
          <p:cNvPicPr>
            <a:picLocks noChangeAspect="1"/>
          </p:cNvPicPr>
          <p:nvPr/>
        </p:nvPicPr>
        <p:blipFill>
          <a:blip r:embed="rId2"/>
          <a:stretch>
            <a:fillRect/>
          </a:stretch>
        </p:blipFill>
        <p:spPr>
          <a:xfrm>
            <a:off x="0" y="-713"/>
            <a:ext cx="5486876" cy="8230313"/>
          </a:xfrm>
          <a:prstGeom prst="rect">
            <a:avLst/>
          </a:prstGeom>
        </p:spPr>
      </p:pic>
    </p:spTree>
    <p:extLst>
      <p:ext uri="{BB962C8B-B14F-4D97-AF65-F5344CB8AC3E}">
        <p14:creationId xmlns:p14="http://schemas.microsoft.com/office/powerpoint/2010/main" val="2893360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05445" y="556379"/>
            <a:ext cx="10313908" cy="661392"/>
          </a:xfrm>
          <a:prstGeom prst="rect">
            <a:avLst/>
          </a:prstGeom>
          <a:noFill/>
          <a:ln/>
        </p:spPr>
        <p:txBody>
          <a:bodyPr wrap="none" lIns="0" tIns="0" rIns="0" bIns="0" rtlCol="0" anchor="t"/>
          <a:lstStyle/>
          <a:p>
            <a:pPr marL="0" indent="0" algn="l">
              <a:lnSpc>
                <a:spcPts val="5200"/>
              </a:lnSpc>
              <a:buNone/>
            </a:pPr>
            <a:r>
              <a:rPr lang="en-US" sz="4150" b="1" dirty="0">
                <a:solidFill>
                  <a:srgbClr val="000000"/>
                </a:solidFill>
                <a:latin typeface="Times New Roman" panose="02020603050405020304" pitchFamily="18" charset="0"/>
                <a:ea typeface="Petrona Bold" pitchFamily="34" charset="-122"/>
                <a:cs typeface="Times New Roman" panose="02020603050405020304" pitchFamily="18" charset="0"/>
              </a:rPr>
              <a:t>Governance Factors in Financial Decisions</a:t>
            </a:r>
            <a:endParaRPr lang="en-US" sz="4150" dirty="0">
              <a:latin typeface="Times New Roman" panose="02020603050405020304" pitchFamily="18" charset="0"/>
              <a:cs typeface="Times New Roman" panose="02020603050405020304" pitchFamily="18" charset="0"/>
            </a:endParaRPr>
          </a:p>
        </p:txBody>
      </p:sp>
      <p:pic>
        <p:nvPicPr>
          <p:cNvPr id="3" name="Image 0" descr="preencoded.png"/>
          <p:cNvPicPr>
            <a:picLocks noChangeAspect="1"/>
          </p:cNvPicPr>
          <p:nvPr/>
        </p:nvPicPr>
        <p:blipFill>
          <a:blip r:embed="rId3"/>
          <a:stretch>
            <a:fillRect/>
          </a:stretch>
        </p:blipFill>
        <p:spPr>
          <a:xfrm>
            <a:off x="3192304" y="1620798"/>
            <a:ext cx="1635800" cy="1176814"/>
          </a:xfrm>
          <a:prstGeom prst="rect">
            <a:avLst/>
          </a:prstGeom>
        </p:spPr>
      </p:pic>
      <p:pic>
        <p:nvPicPr>
          <p:cNvPr id="4" name="Image 1" descr="preencoded.png"/>
          <p:cNvPicPr>
            <a:picLocks noChangeAspect="1"/>
          </p:cNvPicPr>
          <p:nvPr/>
        </p:nvPicPr>
        <p:blipFill>
          <a:blip r:embed="rId4"/>
          <a:stretch>
            <a:fillRect/>
          </a:stretch>
        </p:blipFill>
        <p:spPr>
          <a:xfrm>
            <a:off x="3868460" y="2178248"/>
            <a:ext cx="283369" cy="354211"/>
          </a:xfrm>
          <a:prstGeom prst="rect">
            <a:avLst/>
          </a:prstGeom>
        </p:spPr>
      </p:pic>
      <p:sp>
        <p:nvSpPr>
          <p:cNvPr id="5" name="Text 1"/>
          <p:cNvSpPr/>
          <p:nvPr/>
        </p:nvSpPr>
        <p:spPr>
          <a:xfrm>
            <a:off x="5029557" y="1822252"/>
            <a:ext cx="2645450" cy="330637"/>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Ethical Leadership</a:t>
            </a:r>
            <a:endParaRPr lang="en-US" sz="2050" dirty="0">
              <a:latin typeface="Times New Roman" panose="02020603050405020304" pitchFamily="18" charset="0"/>
              <a:cs typeface="Times New Roman" panose="02020603050405020304" pitchFamily="18" charset="0"/>
            </a:endParaRPr>
          </a:p>
        </p:txBody>
      </p:sp>
      <p:sp>
        <p:nvSpPr>
          <p:cNvPr id="6" name="Text 2"/>
          <p:cNvSpPr/>
          <p:nvPr/>
        </p:nvSpPr>
        <p:spPr>
          <a:xfrm>
            <a:off x="5029557" y="2273737"/>
            <a:ext cx="4455914" cy="322421"/>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Times New Roman" panose="02020603050405020304" pitchFamily="18" charset="0"/>
                <a:ea typeface="Inter" pitchFamily="34" charset="-122"/>
                <a:cs typeface="Times New Roman" panose="02020603050405020304" pitchFamily="18" charset="0"/>
              </a:rPr>
              <a:t>Integrity at the top drives organizational values</a:t>
            </a:r>
            <a:endParaRPr lang="en-US" sz="1550" dirty="0">
              <a:latin typeface="Times New Roman" panose="02020603050405020304" pitchFamily="18" charset="0"/>
              <a:cs typeface="Times New Roman" panose="02020603050405020304" pitchFamily="18" charset="0"/>
            </a:endParaRPr>
          </a:p>
        </p:txBody>
      </p:sp>
      <p:sp>
        <p:nvSpPr>
          <p:cNvPr id="7" name="Shape 3"/>
          <p:cNvSpPr/>
          <p:nvPr/>
        </p:nvSpPr>
        <p:spPr>
          <a:xfrm>
            <a:off x="4878467" y="2813209"/>
            <a:ext cx="8996124" cy="11430"/>
          </a:xfrm>
          <a:prstGeom prst="roundRect">
            <a:avLst>
              <a:gd name="adj" fmla="val 740634"/>
            </a:avLst>
          </a:prstGeom>
          <a:solidFill>
            <a:srgbClr val="B2D4E5"/>
          </a:solidFill>
          <a:ln/>
        </p:spPr>
      </p:sp>
      <p:pic>
        <p:nvPicPr>
          <p:cNvPr id="8" name="Image 2" descr="preencoded.png"/>
          <p:cNvPicPr>
            <a:picLocks noChangeAspect="1"/>
          </p:cNvPicPr>
          <p:nvPr/>
        </p:nvPicPr>
        <p:blipFill>
          <a:blip r:embed="rId5"/>
          <a:stretch>
            <a:fillRect/>
          </a:stretch>
        </p:blipFill>
        <p:spPr>
          <a:xfrm>
            <a:off x="2374344" y="2847975"/>
            <a:ext cx="3271718" cy="1176814"/>
          </a:xfrm>
          <a:prstGeom prst="rect">
            <a:avLst/>
          </a:prstGeom>
        </p:spPr>
      </p:pic>
      <p:pic>
        <p:nvPicPr>
          <p:cNvPr id="9" name="Image 3" descr="preencoded.png"/>
          <p:cNvPicPr>
            <a:picLocks noChangeAspect="1"/>
          </p:cNvPicPr>
          <p:nvPr/>
        </p:nvPicPr>
        <p:blipFill>
          <a:blip r:embed="rId6"/>
          <a:stretch>
            <a:fillRect/>
          </a:stretch>
        </p:blipFill>
        <p:spPr>
          <a:xfrm>
            <a:off x="3868460" y="3259217"/>
            <a:ext cx="283369" cy="354211"/>
          </a:xfrm>
          <a:prstGeom prst="rect">
            <a:avLst/>
          </a:prstGeom>
        </p:spPr>
      </p:pic>
      <p:sp>
        <p:nvSpPr>
          <p:cNvPr id="10" name="Text 4"/>
          <p:cNvSpPr/>
          <p:nvPr/>
        </p:nvSpPr>
        <p:spPr>
          <a:xfrm>
            <a:off x="5847517" y="3049429"/>
            <a:ext cx="2951917" cy="330637"/>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Corporate Transparency</a:t>
            </a:r>
            <a:endParaRPr lang="en-US" sz="2050" dirty="0">
              <a:latin typeface="Times New Roman" panose="02020603050405020304" pitchFamily="18" charset="0"/>
              <a:cs typeface="Times New Roman" panose="02020603050405020304" pitchFamily="18" charset="0"/>
            </a:endParaRPr>
          </a:p>
        </p:txBody>
      </p:sp>
      <p:sp>
        <p:nvSpPr>
          <p:cNvPr id="11" name="Text 5"/>
          <p:cNvSpPr/>
          <p:nvPr/>
        </p:nvSpPr>
        <p:spPr>
          <a:xfrm>
            <a:off x="5847517" y="3500914"/>
            <a:ext cx="3816310" cy="322421"/>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Times New Roman" panose="02020603050405020304" pitchFamily="18" charset="0"/>
                <a:ea typeface="Inter" pitchFamily="34" charset="-122"/>
                <a:cs typeface="Times New Roman" panose="02020603050405020304" pitchFamily="18" charset="0"/>
              </a:rPr>
              <a:t>Clear reporting and disclosure practices</a:t>
            </a:r>
            <a:endParaRPr lang="en-US" sz="1550" dirty="0">
              <a:latin typeface="Times New Roman" panose="02020603050405020304" pitchFamily="18" charset="0"/>
              <a:cs typeface="Times New Roman" panose="02020603050405020304" pitchFamily="18" charset="0"/>
            </a:endParaRPr>
          </a:p>
        </p:txBody>
      </p:sp>
      <p:sp>
        <p:nvSpPr>
          <p:cNvPr id="12" name="Shape 6"/>
          <p:cNvSpPr/>
          <p:nvPr/>
        </p:nvSpPr>
        <p:spPr>
          <a:xfrm>
            <a:off x="5696426" y="4040386"/>
            <a:ext cx="8178165" cy="11430"/>
          </a:xfrm>
          <a:prstGeom prst="roundRect">
            <a:avLst>
              <a:gd name="adj" fmla="val 740634"/>
            </a:avLst>
          </a:prstGeom>
          <a:solidFill>
            <a:srgbClr val="B2D4E5"/>
          </a:solidFill>
          <a:ln/>
        </p:spPr>
      </p:sp>
      <p:pic>
        <p:nvPicPr>
          <p:cNvPr id="13" name="Image 4" descr="preencoded.png"/>
          <p:cNvPicPr>
            <a:picLocks noChangeAspect="1"/>
          </p:cNvPicPr>
          <p:nvPr/>
        </p:nvPicPr>
        <p:blipFill>
          <a:blip r:embed="rId7"/>
          <a:stretch>
            <a:fillRect/>
          </a:stretch>
        </p:blipFill>
        <p:spPr>
          <a:xfrm>
            <a:off x="1556385" y="4075152"/>
            <a:ext cx="4907637" cy="1176814"/>
          </a:xfrm>
          <a:prstGeom prst="rect">
            <a:avLst/>
          </a:prstGeom>
        </p:spPr>
      </p:pic>
      <p:pic>
        <p:nvPicPr>
          <p:cNvPr id="14" name="Image 5" descr="preencoded.png"/>
          <p:cNvPicPr>
            <a:picLocks noChangeAspect="1"/>
          </p:cNvPicPr>
          <p:nvPr/>
        </p:nvPicPr>
        <p:blipFill>
          <a:blip r:embed="rId8"/>
          <a:stretch>
            <a:fillRect/>
          </a:stretch>
        </p:blipFill>
        <p:spPr>
          <a:xfrm>
            <a:off x="3868460" y="4486394"/>
            <a:ext cx="283369" cy="354211"/>
          </a:xfrm>
          <a:prstGeom prst="rect">
            <a:avLst/>
          </a:prstGeom>
        </p:spPr>
      </p:pic>
      <p:sp>
        <p:nvSpPr>
          <p:cNvPr id="15" name="Text 7"/>
          <p:cNvSpPr/>
          <p:nvPr/>
        </p:nvSpPr>
        <p:spPr>
          <a:xfrm>
            <a:off x="6665476" y="4276606"/>
            <a:ext cx="2645450" cy="330637"/>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Risk Management</a:t>
            </a:r>
            <a:endParaRPr lang="en-US" sz="2050" dirty="0">
              <a:latin typeface="Times New Roman" panose="02020603050405020304" pitchFamily="18" charset="0"/>
              <a:cs typeface="Times New Roman" panose="02020603050405020304" pitchFamily="18" charset="0"/>
            </a:endParaRPr>
          </a:p>
        </p:txBody>
      </p:sp>
      <p:sp>
        <p:nvSpPr>
          <p:cNvPr id="16" name="Text 8"/>
          <p:cNvSpPr/>
          <p:nvPr/>
        </p:nvSpPr>
        <p:spPr>
          <a:xfrm>
            <a:off x="6665476" y="4728091"/>
            <a:ext cx="4015502" cy="322421"/>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Times New Roman" panose="02020603050405020304" pitchFamily="18" charset="0"/>
                <a:ea typeface="Inter" pitchFamily="34" charset="-122"/>
                <a:cs typeface="Times New Roman" panose="02020603050405020304" pitchFamily="18" charset="0"/>
              </a:rPr>
              <a:t>Robust oversight and compliance systems</a:t>
            </a:r>
            <a:endParaRPr lang="en-US" sz="1550" dirty="0">
              <a:latin typeface="Times New Roman" panose="02020603050405020304" pitchFamily="18" charset="0"/>
              <a:cs typeface="Times New Roman" panose="02020603050405020304" pitchFamily="18" charset="0"/>
            </a:endParaRPr>
          </a:p>
        </p:txBody>
      </p:sp>
      <p:sp>
        <p:nvSpPr>
          <p:cNvPr id="17" name="Shape 9"/>
          <p:cNvSpPr/>
          <p:nvPr/>
        </p:nvSpPr>
        <p:spPr>
          <a:xfrm>
            <a:off x="6514386" y="5267563"/>
            <a:ext cx="7360206" cy="11430"/>
          </a:xfrm>
          <a:prstGeom prst="roundRect">
            <a:avLst>
              <a:gd name="adj" fmla="val 740634"/>
            </a:avLst>
          </a:prstGeom>
          <a:solidFill>
            <a:srgbClr val="B2D4E5"/>
          </a:solidFill>
          <a:ln/>
        </p:spPr>
      </p:sp>
      <p:pic>
        <p:nvPicPr>
          <p:cNvPr id="18" name="Image 6" descr="preencoded.png"/>
          <p:cNvPicPr>
            <a:picLocks noChangeAspect="1"/>
          </p:cNvPicPr>
          <p:nvPr/>
        </p:nvPicPr>
        <p:blipFill>
          <a:blip r:embed="rId9"/>
          <a:stretch>
            <a:fillRect/>
          </a:stretch>
        </p:blipFill>
        <p:spPr>
          <a:xfrm>
            <a:off x="738426" y="5302329"/>
            <a:ext cx="6543556" cy="1176814"/>
          </a:xfrm>
          <a:prstGeom prst="rect">
            <a:avLst/>
          </a:prstGeom>
        </p:spPr>
      </p:pic>
      <p:pic>
        <p:nvPicPr>
          <p:cNvPr id="19" name="Image 7" descr="preencoded.png"/>
          <p:cNvPicPr>
            <a:picLocks noChangeAspect="1"/>
          </p:cNvPicPr>
          <p:nvPr/>
        </p:nvPicPr>
        <p:blipFill>
          <a:blip r:embed="rId10"/>
          <a:stretch>
            <a:fillRect/>
          </a:stretch>
        </p:blipFill>
        <p:spPr>
          <a:xfrm>
            <a:off x="3868460" y="5713571"/>
            <a:ext cx="283369" cy="354211"/>
          </a:xfrm>
          <a:prstGeom prst="rect">
            <a:avLst/>
          </a:prstGeom>
        </p:spPr>
      </p:pic>
      <p:sp>
        <p:nvSpPr>
          <p:cNvPr id="20" name="Text 10"/>
          <p:cNvSpPr/>
          <p:nvPr/>
        </p:nvSpPr>
        <p:spPr>
          <a:xfrm>
            <a:off x="7483435" y="5503783"/>
            <a:ext cx="3352800" cy="330637"/>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Board Diversity &amp; Structure</a:t>
            </a:r>
            <a:endParaRPr lang="en-US" sz="2050" dirty="0">
              <a:latin typeface="Times New Roman" panose="02020603050405020304" pitchFamily="18" charset="0"/>
              <a:cs typeface="Times New Roman" panose="02020603050405020304" pitchFamily="18" charset="0"/>
            </a:endParaRPr>
          </a:p>
        </p:txBody>
      </p:sp>
      <p:sp>
        <p:nvSpPr>
          <p:cNvPr id="21" name="Text 11"/>
          <p:cNvSpPr/>
          <p:nvPr/>
        </p:nvSpPr>
        <p:spPr>
          <a:xfrm>
            <a:off x="7483435" y="5955268"/>
            <a:ext cx="5366861" cy="322421"/>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Times New Roman" panose="02020603050405020304" pitchFamily="18" charset="0"/>
                <a:ea typeface="Inter" pitchFamily="34" charset="-122"/>
                <a:cs typeface="Times New Roman" panose="02020603050405020304" pitchFamily="18" charset="0"/>
              </a:rPr>
              <a:t>Diverse perspectives and effective checks and balances</a:t>
            </a:r>
            <a:endParaRPr lang="en-US" sz="1550" dirty="0">
              <a:latin typeface="Times New Roman" panose="02020603050405020304" pitchFamily="18" charset="0"/>
              <a:cs typeface="Times New Roman" panose="02020603050405020304" pitchFamily="18" charset="0"/>
            </a:endParaRPr>
          </a:p>
        </p:txBody>
      </p:sp>
      <p:sp>
        <p:nvSpPr>
          <p:cNvPr id="22" name="Text 12"/>
          <p:cNvSpPr/>
          <p:nvPr/>
        </p:nvSpPr>
        <p:spPr>
          <a:xfrm>
            <a:off x="705445" y="6705838"/>
            <a:ext cx="13219509" cy="967264"/>
          </a:xfrm>
          <a:prstGeom prst="rect">
            <a:avLst/>
          </a:prstGeom>
          <a:noFill/>
          <a:ln/>
        </p:spPr>
        <p:txBody>
          <a:bodyPr wrap="square" lIns="0" tIns="0" rIns="0" bIns="0" rtlCol="0" anchor="t"/>
          <a:lstStyle/>
          <a:p>
            <a:pPr marL="0" indent="0" algn="l">
              <a:lnSpc>
                <a:spcPts val="2500"/>
              </a:lnSpc>
              <a:buNone/>
            </a:pPr>
            <a:endParaRPr lang="en-US" sz="1550" dirty="0"/>
          </a:p>
        </p:txBody>
      </p:sp>
      <p:pic>
        <p:nvPicPr>
          <p:cNvPr id="23" name="Picture 22"/>
          <p:cNvPicPr>
            <a:picLocks noChangeAspect="1"/>
          </p:cNvPicPr>
          <p:nvPr/>
        </p:nvPicPr>
        <p:blipFill>
          <a:blip r:embed="rId11"/>
          <a:stretch>
            <a:fillRect/>
          </a:stretch>
        </p:blipFill>
        <p:spPr>
          <a:xfrm>
            <a:off x="12594160" y="7670864"/>
            <a:ext cx="2036240" cy="52430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981700" y="1213484"/>
            <a:ext cx="7344000" cy="1032480"/>
          </a:xfrm>
        </p:spPr>
        <p:txBody>
          <a:bodyPr anchor="b">
            <a:normAutofit/>
          </a:bodyPr>
          <a:lstStyle/>
          <a:p>
            <a:pPr algn="ctr"/>
            <a:r>
              <a:rPr lang="en-US" dirty="0">
                <a:latin typeface="Times New Roman" panose="02020603050405020304" pitchFamily="18" charset="0"/>
                <a:cs typeface="Times New Roman" panose="02020603050405020304" pitchFamily="18" charset="0"/>
              </a:rPr>
              <a:t>Example</a:t>
            </a:r>
          </a:p>
        </p:txBody>
      </p:sp>
      <p:sp>
        <p:nvSpPr>
          <p:cNvPr id="3" name="Content Placeholder"/>
          <p:cNvSpPr>
            <a:spLocks noGrp="1"/>
          </p:cNvSpPr>
          <p:nvPr>
            <p:ph idx="1"/>
          </p:nvPr>
        </p:nvSpPr>
        <p:spPr>
          <a:xfrm>
            <a:off x="5981700" y="3310892"/>
            <a:ext cx="7345680" cy="3611879"/>
          </a:xfrm>
        </p:spPr>
        <p:txBody>
          <a:bodyPr>
            <a:normAutofit/>
          </a:bodyPr>
          <a:lstStyle/>
          <a:p>
            <a:pPr marL="0" indent="0">
              <a:buNone/>
            </a:pPr>
            <a:r>
              <a:rPr lang="en-US" sz="2640" dirty="0">
                <a:latin typeface="Times New Roman" panose="02020603050405020304" pitchFamily="18" charset="0"/>
                <a:cs typeface="Times New Roman" panose="02020603050405020304" pitchFamily="18" charset="0"/>
              </a:rPr>
              <a:t>Good governance practices enhance investor confidence and reduce the risk of financial scandals. Companies like Johnson &amp; Johnson and Procter &amp; Gamble have built investor trust through transparent reporting and ethical business practices. </a:t>
            </a:r>
          </a:p>
        </p:txBody>
      </p:sp>
      <p:pic>
        <p:nvPicPr>
          <p:cNvPr id="4" name="Picture 3"/>
          <p:cNvPicPr>
            <a:picLocks noChangeAspect="1"/>
          </p:cNvPicPr>
          <p:nvPr/>
        </p:nvPicPr>
        <p:blipFill>
          <a:blip r:embed="rId2"/>
          <a:stretch>
            <a:fillRect/>
          </a:stretch>
        </p:blipFill>
        <p:spPr>
          <a:xfrm>
            <a:off x="-179532" y="0"/>
            <a:ext cx="5486876" cy="8230313"/>
          </a:xfrm>
          <a:prstGeom prst="rect">
            <a:avLst/>
          </a:prstGeom>
        </p:spPr>
      </p:pic>
    </p:spTree>
    <p:extLst>
      <p:ext uri="{BB962C8B-B14F-4D97-AF65-F5344CB8AC3E}">
        <p14:creationId xmlns:p14="http://schemas.microsoft.com/office/powerpoint/2010/main" val="1415741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630400" cy="82296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srgbClr val="FFFFFF"/>
              </a:solidFill>
              <a:latin typeface="Avenir Next LT Pro Light"/>
            </a:endParaRPr>
          </a:p>
        </p:txBody>
      </p:sp>
      <p:sp>
        <p:nvSpPr>
          <p:cNvPr id="2" name="Title"/>
          <p:cNvSpPr>
            <a:spLocks noGrp="1"/>
          </p:cNvSpPr>
          <p:nvPr>
            <p:ph type="ctrTitle"/>
          </p:nvPr>
        </p:nvSpPr>
        <p:spPr>
          <a:xfrm>
            <a:off x="5005309" y="516061"/>
            <a:ext cx="8796955" cy="1032480"/>
          </a:xfrm>
        </p:spPr>
        <p:txBody>
          <a:bodyPr anchor="b">
            <a:normAutofit/>
          </a:bodyPr>
          <a:lstStyle/>
          <a:p>
            <a:pPr algn="ctr"/>
            <a:r>
              <a:rPr lang="en-US" dirty="0">
                <a:solidFill>
                  <a:schemeClr val="bg1"/>
                </a:solidFill>
                <a:latin typeface="Times New Roman" panose="02020603050405020304" pitchFamily="18" charset="0"/>
                <a:cs typeface="Times New Roman" panose="02020603050405020304" pitchFamily="18" charset="0"/>
              </a:rPr>
              <a:t>Different Types of Financial Decisions and ESG Impact </a:t>
            </a:r>
          </a:p>
        </p:txBody>
      </p:sp>
      <p:pic>
        <p:nvPicPr>
          <p:cNvPr id="6" name="Picture 5" descr="A person reaching for a paper on a table full of paper and sticky notes">
            <a:extLst>
              <a:ext uri="{FF2B5EF4-FFF2-40B4-BE49-F238E27FC236}">
                <a16:creationId xmlns:a16="http://schemas.microsoft.com/office/drawing/2014/main" id="{55B2A88A-E315-628C-FCF7-C78867674FF4}"/>
              </a:ext>
            </a:extLst>
          </p:cNvPr>
          <p:cNvPicPr>
            <a:picLocks noChangeAspect="1"/>
          </p:cNvPicPr>
          <p:nvPr/>
        </p:nvPicPr>
        <p:blipFill>
          <a:blip r:embed="rId2"/>
          <a:srcRect l="29776" r="32549" b="4"/>
          <a:stretch/>
        </p:blipFill>
        <p:spPr>
          <a:xfrm>
            <a:off x="25" y="12"/>
            <a:ext cx="4645163" cy="8229588"/>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29700" y="2772248"/>
            <a:ext cx="648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 name="Content Placeholder">
            <a:extLst>
              <a:ext uri="{FF2B5EF4-FFF2-40B4-BE49-F238E27FC236}">
                <a16:creationId xmlns:a16="http://schemas.microsoft.com/office/drawing/2014/main" id="{DAF8539B-C0BC-655D-D065-1A743D6EC41D}"/>
              </a:ext>
            </a:extLst>
          </p:cNvPr>
          <p:cNvGraphicFramePr>
            <a:graphicFrameLocks noGrp="1"/>
          </p:cNvGraphicFramePr>
          <p:nvPr>
            <p:ph idx="1"/>
            <p:extLst>
              <p:ext uri="{D42A27DB-BD31-4B8C-83A1-F6EECF244321}">
                <p14:modId xmlns:p14="http://schemas.microsoft.com/office/powerpoint/2010/main" val="955597012"/>
              </p:ext>
            </p:extLst>
          </p:nvPr>
        </p:nvGraphicFramePr>
        <p:xfrm>
          <a:off x="5005309" y="2064601"/>
          <a:ext cx="9282966" cy="53541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2008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1213486"/>
            <a:ext cx="12031980" cy="1307292"/>
          </a:xfrm>
        </p:spPr>
        <p:txBody>
          <a:bodyPr>
            <a:normAutofit/>
          </a:bodyPr>
          <a:lstStyle/>
          <a:p>
            <a:pPr algn="ctr"/>
            <a:r>
              <a:rPr lang="en-US" dirty="0">
                <a:solidFill>
                  <a:schemeClr val="bg1"/>
                </a:solidFill>
                <a:latin typeface="Times New Roman" panose="02020603050405020304" pitchFamily="18" charset="0"/>
                <a:cs typeface="Times New Roman" panose="02020603050405020304" pitchFamily="18" charset="0"/>
              </a:rPr>
              <a:t>Integration of ESG into Business Strategies </a:t>
            </a:r>
          </a:p>
        </p:txBody>
      </p:sp>
      <p:sp>
        <p:nvSpPr>
          <p:cNvPr id="3" name="Content Placeholder 2"/>
          <p:cNvSpPr>
            <a:spLocks noGrp="1"/>
          </p:cNvSpPr>
          <p:nvPr>
            <p:ph idx="1"/>
          </p:nvPr>
        </p:nvSpPr>
        <p:spPr>
          <a:xfrm>
            <a:off x="1295400" y="2817341"/>
            <a:ext cx="12031980" cy="4497858"/>
          </a:xfrm>
        </p:spPr>
        <p:txBody>
          <a:bodyPr>
            <a:normAutofit/>
          </a:bodyPr>
          <a:lstStyle/>
          <a:p>
            <a:pPr lvl="0">
              <a:buFont typeface="Wingdings" panose="05000000000000000000" pitchFamily="2" charset="2"/>
              <a:buChar char="q"/>
            </a:pPr>
            <a:r>
              <a:rPr lang="en-US" sz="3200" dirty="0">
                <a:solidFill>
                  <a:schemeClr val="bg1">
                    <a:alpha val="70000"/>
                  </a:schemeClr>
                </a:solidFill>
                <a:latin typeface="Times New Roman" panose="02020603050405020304" pitchFamily="18" charset="0"/>
                <a:cs typeface="Times New Roman" panose="02020603050405020304" pitchFamily="18" charset="0"/>
              </a:rPr>
              <a:t>Setting ESG goals aligned with corporate mission and stakeholder expectations.</a:t>
            </a:r>
          </a:p>
          <a:p>
            <a:pPr lvl="0">
              <a:buFont typeface="Wingdings" panose="05000000000000000000" pitchFamily="2" charset="2"/>
              <a:buChar char="q"/>
            </a:pPr>
            <a:r>
              <a:rPr lang="en-US" sz="3200" dirty="0">
                <a:solidFill>
                  <a:schemeClr val="bg1">
                    <a:alpha val="70000"/>
                  </a:schemeClr>
                </a:solidFill>
                <a:latin typeface="Times New Roman" panose="02020603050405020304" pitchFamily="18" charset="0"/>
                <a:cs typeface="Times New Roman" panose="02020603050405020304" pitchFamily="18" charset="0"/>
              </a:rPr>
              <a:t>Embedding ESG criteria into investment analysis and decision-making.</a:t>
            </a:r>
          </a:p>
          <a:p>
            <a:pPr lvl="0">
              <a:buFont typeface="Wingdings" panose="05000000000000000000" pitchFamily="2" charset="2"/>
              <a:buChar char="q"/>
            </a:pPr>
            <a:r>
              <a:rPr lang="en-US" sz="3200" dirty="0">
                <a:solidFill>
                  <a:schemeClr val="bg1">
                    <a:alpha val="70000"/>
                  </a:schemeClr>
                </a:solidFill>
                <a:latin typeface="Times New Roman" panose="02020603050405020304" pitchFamily="18" charset="0"/>
                <a:cs typeface="Times New Roman" panose="02020603050405020304" pitchFamily="18" charset="0"/>
              </a:rPr>
              <a:t>Establishing sustainability reporting and performance metrics.</a:t>
            </a:r>
          </a:p>
          <a:p>
            <a:pPr lvl="0">
              <a:buFont typeface="Wingdings" panose="05000000000000000000" pitchFamily="2" charset="2"/>
              <a:buChar char="q"/>
            </a:pPr>
            <a:r>
              <a:rPr lang="en-US" sz="3200" dirty="0">
                <a:solidFill>
                  <a:schemeClr val="bg1">
                    <a:alpha val="70000"/>
                  </a:schemeClr>
                </a:solidFill>
                <a:latin typeface="Times New Roman" panose="02020603050405020304" pitchFamily="18" charset="0"/>
                <a:cs typeface="Times New Roman" panose="02020603050405020304" pitchFamily="18" charset="0"/>
              </a:rPr>
              <a:t>Engaging stakeholders through ESG disclosures and transparency.</a:t>
            </a:r>
          </a:p>
          <a:p>
            <a:endParaRPr lang="en-US" sz="3200" dirty="0"/>
          </a:p>
        </p:txBody>
      </p:sp>
    </p:spTree>
    <p:extLst>
      <p:ext uri="{BB962C8B-B14F-4D97-AF65-F5344CB8AC3E}">
        <p14:creationId xmlns:p14="http://schemas.microsoft.com/office/powerpoint/2010/main" val="3694893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706041" y="556379"/>
            <a:ext cx="10581719" cy="629720"/>
          </a:xfrm>
          <a:prstGeom prst="rect">
            <a:avLst/>
          </a:prstGeom>
          <a:noFill/>
          <a:ln/>
        </p:spPr>
        <p:txBody>
          <a:bodyPr wrap="none" lIns="0" tIns="0" rIns="0" bIns="0" rtlCol="0" anchor="t"/>
          <a:lstStyle/>
          <a:p>
            <a:pPr>
              <a:lnSpc>
                <a:spcPts val="5200"/>
              </a:lnSpc>
            </a:pPr>
            <a:r>
              <a:rPr lang="en-US" sz="2400" b="1" dirty="0">
                <a:solidFill>
                  <a:srgbClr val="000000"/>
                </a:solidFill>
                <a:latin typeface="Times New Roman" panose="02020603050405020304" pitchFamily="18" charset="0"/>
                <a:ea typeface="Petrona Bold" pitchFamily="34" charset="-122"/>
                <a:cs typeface="Times New Roman" panose="02020603050405020304" pitchFamily="18" charset="0"/>
              </a:rPr>
              <a:t>Embedding ESG criteria into investment analysis and decision-making.</a:t>
            </a:r>
          </a:p>
        </p:txBody>
      </p:sp>
      <p:pic>
        <p:nvPicPr>
          <p:cNvPr id="3" name="Image 0" descr="preencoded.png"/>
          <p:cNvPicPr>
            <a:picLocks noChangeAspect="1"/>
          </p:cNvPicPr>
          <p:nvPr/>
        </p:nvPicPr>
        <p:blipFill>
          <a:blip r:embed="rId3"/>
          <a:stretch>
            <a:fillRect/>
          </a:stretch>
        </p:blipFill>
        <p:spPr>
          <a:xfrm>
            <a:off x="706041" y="1621750"/>
            <a:ext cx="1008578" cy="1210270"/>
          </a:xfrm>
          <a:prstGeom prst="rect">
            <a:avLst/>
          </a:prstGeom>
        </p:spPr>
      </p:pic>
      <p:sp>
        <p:nvSpPr>
          <p:cNvPr id="4" name="Text 1"/>
          <p:cNvSpPr/>
          <p:nvPr/>
        </p:nvSpPr>
        <p:spPr>
          <a:xfrm>
            <a:off x="2017157" y="1823442"/>
            <a:ext cx="2647712" cy="330994"/>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Negative Screening</a:t>
            </a:r>
            <a:endParaRPr lang="en-US" sz="2050" dirty="0">
              <a:latin typeface="Times New Roman" panose="02020603050405020304" pitchFamily="18" charset="0"/>
              <a:cs typeface="Times New Roman" panose="02020603050405020304" pitchFamily="18" charset="0"/>
            </a:endParaRPr>
          </a:p>
        </p:txBody>
      </p:sp>
      <p:sp>
        <p:nvSpPr>
          <p:cNvPr id="5" name="Text 2"/>
          <p:cNvSpPr/>
          <p:nvPr/>
        </p:nvSpPr>
        <p:spPr>
          <a:xfrm>
            <a:off x="2017157" y="2275403"/>
            <a:ext cx="11907203" cy="322659"/>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Excluding investments in controversial industries or companies with poor ESG performance</a:t>
            </a:r>
            <a:endParaRPr lang="en-US" sz="1550" dirty="0"/>
          </a:p>
        </p:txBody>
      </p:sp>
      <p:pic>
        <p:nvPicPr>
          <p:cNvPr id="6" name="Image 1" descr="preencoded.png"/>
          <p:cNvPicPr>
            <a:picLocks noChangeAspect="1"/>
          </p:cNvPicPr>
          <p:nvPr/>
        </p:nvPicPr>
        <p:blipFill>
          <a:blip r:embed="rId4"/>
          <a:stretch>
            <a:fillRect/>
          </a:stretch>
        </p:blipFill>
        <p:spPr>
          <a:xfrm>
            <a:off x="706041" y="2832021"/>
            <a:ext cx="1008578" cy="1210270"/>
          </a:xfrm>
          <a:prstGeom prst="rect">
            <a:avLst/>
          </a:prstGeom>
        </p:spPr>
      </p:pic>
      <p:sp>
        <p:nvSpPr>
          <p:cNvPr id="7" name="Text 3"/>
          <p:cNvSpPr/>
          <p:nvPr/>
        </p:nvSpPr>
        <p:spPr>
          <a:xfrm>
            <a:off x="2017157" y="3033713"/>
            <a:ext cx="2647712" cy="330994"/>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Positive Screening</a:t>
            </a:r>
            <a:endParaRPr lang="en-US" sz="2050" dirty="0">
              <a:latin typeface="Times New Roman" panose="02020603050405020304" pitchFamily="18" charset="0"/>
              <a:cs typeface="Times New Roman" panose="02020603050405020304" pitchFamily="18" charset="0"/>
            </a:endParaRPr>
          </a:p>
        </p:txBody>
      </p:sp>
      <p:sp>
        <p:nvSpPr>
          <p:cNvPr id="8" name="Text 4"/>
          <p:cNvSpPr/>
          <p:nvPr/>
        </p:nvSpPr>
        <p:spPr>
          <a:xfrm>
            <a:off x="2017157" y="3485674"/>
            <a:ext cx="11907203" cy="322659"/>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Selecting investments in companies with strong ESG ratings and sustainable business practices</a:t>
            </a:r>
            <a:endParaRPr lang="en-US" sz="1550" dirty="0"/>
          </a:p>
        </p:txBody>
      </p:sp>
      <p:pic>
        <p:nvPicPr>
          <p:cNvPr id="9" name="Image 2" descr="preencoded.png"/>
          <p:cNvPicPr>
            <a:picLocks noChangeAspect="1"/>
          </p:cNvPicPr>
          <p:nvPr/>
        </p:nvPicPr>
        <p:blipFill>
          <a:blip r:embed="rId5"/>
          <a:stretch>
            <a:fillRect/>
          </a:stretch>
        </p:blipFill>
        <p:spPr>
          <a:xfrm>
            <a:off x="706041" y="4042291"/>
            <a:ext cx="1008578" cy="1210270"/>
          </a:xfrm>
          <a:prstGeom prst="rect">
            <a:avLst/>
          </a:prstGeom>
        </p:spPr>
      </p:pic>
      <p:sp>
        <p:nvSpPr>
          <p:cNvPr id="10" name="Text 5"/>
          <p:cNvSpPr/>
          <p:nvPr/>
        </p:nvSpPr>
        <p:spPr>
          <a:xfrm>
            <a:off x="2017157" y="4243983"/>
            <a:ext cx="2647712" cy="330994"/>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ESG Integration</a:t>
            </a:r>
            <a:endParaRPr lang="en-US" sz="2050" dirty="0">
              <a:latin typeface="Times New Roman" panose="02020603050405020304" pitchFamily="18" charset="0"/>
              <a:cs typeface="Times New Roman" panose="02020603050405020304" pitchFamily="18" charset="0"/>
            </a:endParaRPr>
          </a:p>
        </p:txBody>
      </p:sp>
      <p:sp>
        <p:nvSpPr>
          <p:cNvPr id="11" name="Text 6"/>
          <p:cNvSpPr/>
          <p:nvPr/>
        </p:nvSpPr>
        <p:spPr>
          <a:xfrm>
            <a:off x="2017157" y="4695944"/>
            <a:ext cx="11907203" cy="322659"/>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Incorporating ESG factors alongside traditional financial analysis in investment decisions</a:t>
            </a:r>
            <a:endParaRPr lang="en-US" sz="1550" dirty="0"/>
          </a:p>
        </p:txBody>
      </p:sp>
      <p:pic>
        <p:nvPicPr>
          <p:cNvPr id="12" name="Image 3" descr="preencoded.png"/>
          <p:cNvPicPr>
            <a:picLocks noChangeAspect="1"/>
          </p:cNvPicPr>
          <p:nvPr/>
        </p:nvPicPr>
        <p:blipFill>
          <a:blip r:embed="rId6"/>
          <a:stretch>
            <a:fillRect/>
          </a:stretch>
        </p:blipFill>
        <p:spPr>
          <a:xfrm>
            <a:off x="706041" y="5252561"/>
            <a:ext cx="1008578" cy="1210270"/>
          </a:xfrm>
          <a:prstGeom prst="rect">
            <a:avLst/>
          </a:prstGeom>
        </p:spPr>
      </p:pic>
      <p:sp>
        <p:nvSpPr>
          <p:cNvPr id="13" name="Text 7"/>
          <p:cNvSpPr/>
          <p:nvPr/>
        </p:nvSpPr>
        <p:spPr>
          <a:xfrm>
            <a:off x="2017157" y="5454253"/>
            <a:ext cx="2647712" cy="330994"/>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Thematic Investing</a:t>
            </a:r>
            <a:endParaRPr lang="en-US" sz="2050" dirty="0">
              <a:latin typeface="Times New Roman" panose="02020603050405020304" pitchFamily="18" charset="0"/>
              <a:cs typeface="Times New Roman" panose="02020603050405020304" pitchFamily="18" charset="0"/>
            </a:endParaRPr>
          </a:p>
        </p:txBody>
      </p:sp>
      <p:sp>
        <p:nvSpPr>
          <p:cNvPr id="14" name="Text 8"/>
          <p:cNvSpPr/>
          <p:nvPr/>
        </p:nvSpPr>
        <p:spPr>
          <a:xfrm>
            <a:off x="2017157" y="5906214"/>
            <a:ext cx="11907203" cy="322659"/>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Focusing on specific sustainability themes such as clean energy or water conservation</a:t>
            </a:r>
            <a:endParaRPr lang="en-US" sz="1550" dirty="0"/>
          </a:p>
        </p:txBody>
      </p:sp>
      <p:pic>
        <p:nvPicPr>
          <p:cNvPr id="15" name="Image 4" descr="preencoded.png"/>
          <p:cNvPicPr>
            <a:picLocks noChangeAspect="1"/>
          </p:cNvPicPr>
          <p:nvPr/>
        </p:nvPicPr>
        <p:blipFill>
          <a:blip r:embed="rId7"/>
          <a:stretch>
            <a:fillRect/>
          </a:stretch>
        </p:blipFill>
        <p:spPr>
          <a:xfrm>
            <a:off x="706041" y="6462832"/>
            <a:ext cx="1008578" cy="1210270"/>
          </a:xfrm>
          <a:prstGeom prst="rect">
            <a:avLst/>
          </a:prstGeom>
        </p:spPr>
      </p:pic>
      <p:sp>
        <p:nvSpPr>
          <p:cNvPr id="16" name="Text 9"/>
          <p:cNvSpPr/>
          <p:nvPr/>
        </p:nvSpPr>
        <p:spPr>
          <a:xfrm>
            <a:off x="2017157" y="6664523"/>
            <a:ext cx="2647712" cy="330994"/>
          </a:xfrm>
          <a:prstGeom prst="rect">
            <a:avLst/>
          </a:prstGeom>
          <a:noFill/>
          <a:ln/>
        </p:spPr>
        <p:txBody>
          <a:bodyPr wrap="none" lIns="0" tIns="0" rIns="0" bIns="0" rtlCol="0" anchor="t"/>
          <a:lstStyle/>
          <a:p>
            <a:pPr marL="0" indent="0" algn="l">
              <a:lnSpc>
                <a:spcPts val="2600"/>
              </a:lnSpc>
              <a:buNone/>
            </a:pPr>
            <a:r>
              <a:rPr lang="en-US" sz="2050" b="1" dirty="0">
                <a:solidFill>
                  <a:srgbClr val="272525"/>
                </a:solidFill>
                <a:latin typeface="Times New Roman" panose="02020603050405020304" pitchFamily="18" charset="0"/>
                <a:ea typeface="Petrona Bold" pitchFamily="34" charset="-122"/>
                <a:cs typeface="Times New Roman" panose="02020603050405020304" pitchFamily="18" charset="0"/>
              </a:rPr>
              <a:t>Active Ownership</a:t>
            </a:r>
            <a:endParaRPr lang="en-US" sz="2050" dirty="0">
              <a:latin typeface="Times New Roman" panose="02020603050405020304" pitchFamily="18" charset="0"/>
              <a:cs typeface="Times New Roman" panose="02020603050405020304" pitchFamily="18" charset="0"/>
            </a:endParaRPr>
          </a:p>
        </p:txBody>
      </p:sp>
      <p:sp>
        <p:nvSpPr>
          <p:cNvPr id="17" name="Text 10"/>
          <p:cNvSpPr/>
          <p:nvPr/>
        </p:nvSpPr>
        <p:spPr>
          <a:xfrm>
            <a:off x="2017157" y="7116485"/>
            <a:ext cx="11907203" cy="322659"/>
          </a:xfrm>
          <a:prstGeom prst="rect">
            <a:avLst/>
          </a:prstGeom>
          <a:noFill/>
          <a:ln/>
        </p:spPr>
        <p:txBody>
          <a:bodyPr wrap="non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Engaging with companies through voting and dialogue to improve ESG practices</a:t>
            </a:r>
            <a:endParaRPr lang="en-US" sz="1550" dirty="0"/>
          </a:p>
        </p:txBody>
      </p:sp>
      <p:pic>
        <p:nvPicPr>
          <p:cNvPr id="18" name="Picture 17"/>
          <p:cNvPicPr>
            <a:picLocks noChangeAspect="1"/>
          </p:cNvPicPr>
          <p:nvPr/>
        </p:nvPicPr>
        <p:blipFill>
          <a:blip r:embed="rId8"/>
          <a:stretch>
            <a:fillRect/>
          </a:stretch>
        </p:blipFill>
        <p:spPr>
          <a:xfrm>
            <a:off x="12471738" y="7625385"/>
            <a:ext cx="2036240" cy="52430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630400" cy="82296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srgbClr val="FFFFFF"/>
              </a:solidFill>
              <a:latin typeface="Avenir Next LT Pro Light"/>
            </a:endParaRPr>
          </a:p>
        </p:txBody>
      </p:sp>
      <p:sp>
        <p:nvSpPr>
          <p:cNvPr id="2" name="Title"/>
          <p:cNvSpPr>
            <a:spLocks noGrp="1"/>
          </p:cNvSpPr>
          <p:nvPr>
            <p:ph type="ctrTitle"/>
          </p:nvPr>
        </p:nvSpPr>
        <p:spPr>
          <a:xfrm>
            <a:off x="5981700" y="1213484"/>
            <a:ext cx="7344000" cy="1032480"/>
          </a:xfrm>
        </p:spPr>
        <p:txBody>
          <a:bodyPr anchor="b">
            <a:norm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question</a:t>
            </a:r>
            <a:endParaRPr lang="en-US" dirty="0">
              <a:solidFill>
                <a:schemeClr val="bg1"/>
              </a:solidFill>
              <a:latin typeface="Times New Roman" panose="02020603050405020304" pitchFamily="18" charset="0"/>
              <a:cs typeface="Times New Roman" panose="02020603050405020304" pitchFamily="18" charset="0"/>
            </a:endParaRPr>
          </a:p>
        </p:txBody>
      </p:sp>
      <p:pic>
        <p:nvPicPr>
          <p:cNvPr id="6" name="Picture 5" descr="Wood human figure">
            <a:extLst>
              <a:ext uri="{FF2B5EF4-FFF2-40B4-BE49-F238E27FC236}">
                <a16:creationId xmlns:a16="http://schemas.microsoft.com/office/drawing/2014/main" id="{A238D432-089D-7F46-5503-1E7677D9F362}"/>
              </a:ext>
            </a:extLst>
          </p:cNvPr>
          <p:cNvPicPr>
            <a:picLocks noChangeAspect="1"/>
          </p:cNvPicPr>
          <p:nvPr/>
        </p:nvPicPr>
        <p:blipFill>
          <a:blip r:embed="rId2"/>
          <a:srcRect l="5887" r="56491" b="-3"/>
          <a:stretch/>
        </p:blipFill>
        <p:spPr>
          <a:xfrm>
            <a:off x="25" y="12"/>
            <a:ext cx="4645163" cy="8229588"/>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29700" y="2772248"/>
            <a:ext cx="648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5981700" y="3310892"/>
            <a:ext cx="7345680" cy="3611879"/>
          </a:xfrm>
        </p:spPr>
        <p:txBody>
          <a:bodyPr>
            <a:normAutofit/>
          </a:bodyPr>
          <a:lstStyle/>
          <a:p>
            <a:pPr marL="0" indent="0" algn="ctr">
              <a:buNone/>
            </a:pPr>
            <a:r>
              <a:rPr lang="en-US" sz="4000" dirty="0" smtClean="0">
                <a:solidFill>
                  <a:schemeClr val="bg1"/>
                </a:solidFill>
                <a:latin typeface="Times New Roman" panose="02020603050405020304" pitchFamily="18" charset="0"/>
                <a:cs typeface="Times New Roman" panose="02020603050405020304" pitchFamily="18" charset="0"/>
              </a:rPr>
              <a:t>Is the effort worth it?</a:t>
            </a:r>
            <a:endParaRPr lang="en-US" sz="4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491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630400" cy="82296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srgbClr val="FFFFFF"/>
              </a:solidFill>
              <a:latin typeface="Avenir Next LT Pro Light"/>
            </a:endParaRPr>
          </a:p>
        </p:txBody>
      </p:sp>
      <p:sp>
        <p:nvSpPr>
          <p:cNvPr id="2" name="Title"/>
          <p:cNvSpPr>
            <a:spLocks noGrp="1"/>
          </p:cNvSpPr>
          <p:nvPr>
            <p:ph type="ctrTitle"/>
          </p:nvPr>
        </p:nvSpPr>
        <p:spPr>
          <a:xfrm>
            <a:off x="5791200" y="802640"/>
            <a:ext cx="7772400" cy="1443324"/>
          </a:xfrm>
        </p:spPr>
        <p:txBody>
          <a:bodyPr anchor="b">
            <a:normAutofit fontScale="90000"/>
          </a:bodyPr>
          <a:lstStyle/>
          <a:p>
            <a:r>
              <a:rPr lang="en-US" dirty="0">
                <a:solidFill>
                  <a:schemeClr val="bg1"/>
                </a:solidFill>
                <a:latin typeface="Times New Roman" panose="02020603050405020304" pitchFamily="18" charset="0"/>
                <a:cs typeface="Times New Roman" panose="02020603050405020304" pitchFamily="18" charset="0"/>
              </a:rPr>
              <a:t>Corporate ESG Strategy and Financial Performance </a:t>
            </a:r>
          </a:p>
        </p:txBody>
      </p:sp>
      <p:pic>
        <p:nvPicPr>
          <p:cNvPr id="6" name="Picture 5" descr="Wood human figure">
            <a:extLst>
              <a:ext uri="{FF2B5EF4-FFF2-40B4-BE49-F238E27FC236}">
                <a16:creationId xmlns:a16="http://schemas.microsoft.com/office/drawing/2014/main" id="{A238D432-089D-7F46-5503-1E7677D9F362}"/>
              </a:ext>
            </a:extLst>
          </p:cNvPr>
          <p:cNvPicPr>
            <a:picLocks noChangeAspect="1"/>
          </p:cNvPicPr>
          <p:nvPr/>
        </p:nvPicPr>
        <p:blipFill>
          <a:blip r:embed="rId2"/>
          <a:srcRect l="5887" r="56491" b="-3"/>
          <a:stretch/>
        </p:blipFill>
        <p:spPr>
          <a:xfrm>
            <a:off x="25" y="12"/>
            <a:ext cx="4645163" cy="8229588"/>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29700" y="2772248"/>
            <a:ext cx="648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5486400" y="2692400"/>
            <a:ext cx="8077200" cy="4820024"/>
          </a:xfrm>
        </p:spPr>
        <p:txBody>
          <a:bodyPr>
            <a:normAutofit fontScale="70000" lnSpcReduction="20000"/>
          </a:bodyPr>
          <a:lstStyle/>
          <a:p>
            <a:pPr marL="0" indent="0">
              <a:buNone/>
            </a:pPr>
            <a:r>
              <a:rPr lang="en-US" sz="4000" dirty="0">
                <a:solidFill>
                  <a:schemeClr val="bg1"/>
                </a:solidFill>
                <a:latin typeface="Times New Roman" panose="02020603050405020304" pitchFamily="18" charset="0"/>
                <a:cs typeface="Times New Roman" panose="02020603050405020304" pitchFamily="18" charset="0"/>
              </a:rPr>
              <a:t>Companies that adopt ESG strategies often experience</a:t>
            </a:r>
            <a:r>
              <a:rPr lang="en-US" sz="4000" dirty="0" smtClean="0">
                <a:solidFill>
                  <a:schemeClr val="bg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en-US" sz="4000" dirty="0" smtClean="0">
                <a:solidFill>
                  <a:schemeClr val="bg1"/>
                </a:solidFill>
                <a:latin typeface="Times New Roman" panose="02020603050405020304" pitchFamily="18" charset="0"/>
                <a:cs typeface="Times New Roman" panose="02020603050405020304" pitchFamily="18" charset="0"/>
              </a:rPr>
              <a:t>Enhanced </a:t>
            </a:r>
            <a:r>
              <a:rPr lang="en-US" sz="4000" dirty="0">
                <a:solidFill>
                  <a:schemeClr val="bg1"/>
                </a:solidFill>
                <a:latin typeface="Times New Roman" panose="02020603050405020304" pitchFamily="18" charset="0"/>
                <a:cs typeface="Times New Roman" panose="02020603050405020304" pitchFamily="18" charset="0"/>
              </a:rPr>
              <a:t>brand reputation and customer loyalty.</a:t>
            </a:r>
          </a:p>
          <a:p>
            <a:pPr>
              <a:buFont typeface="Wingdings" panose="05000000000000000000" pitchFamily="2" charset="2"/>
              <a:buChar char="q"/>
            </a:pPr>
            <a:r>
              <a:rPr lang="en-US" sz="4000" dirty="0" smtClean="0">
                <a:solidFill>
                  <a:schemeClr val="bg1"/>
                </a:solidFill>
                <a:latin typeface="Times New Roman" panose="02020603050405020304" pitchFamily="18" charset="0"/>
                <a:cs typeface="Times New Roman" panose="02020603050405020304" pitchFamily="18" charset="0"/>
              </a:rPr>
              <a:t>Reduced </a:t>
            </a:r>
            <a:r>
              <a:rPr lang="en-US" sz="4000" dirty="0">
                <a:solidFill>
                  <a:schemeClr val="bg1"/>
                </a:solidFill>
                <a:latin typeface="Times New Roman" panose="02020603050405020304" pitchFamily="18" charset="0"/>
                <a:cs typeface="Times New Roman" panose="02020603050405020304" pitchFamily="18" charset="0"/>
              </a:rPr>
              <a:t>regulatory risks and compliance costs.</a:t>
            </a:r>
          </a:p>
          <a:p>
            <a:pPr>
              <a:buFont typeface="Wingdings" panose="05000000000000000000" pitchFamily="2" charset="2"/>
              <a:buChar char="q"/>
            </a:pPr>
            <a:r>
              <a:rPr lang="en-US" sz="4000" dirty="0" smtClean="0">
                <a:solidFill>
                  <a:schemeClr val="bg1"/>
                </a:solidFill>
                <a:latin typeface="Times New Roman" panose="02020603050405020304" pitchFamily="18" charset="0"/>
                <a:cs typeface="Times New Roman" panose="02020603050405020304" pitchFamily="18" charset="0"/>
              </a:rPr>
              <a:t>Increased </a:t>
            </a:r>
            <a:r>
              <a:rPr lang="en-US" sz="4000" dirty="0">
                <a:solidFill>
                  <a:schemeClr val="bg1"/>
                </a:solidFill>
                <a:latin typeface="Times New Roman" panose="02020603050405020304" pitchFamily="18" charset="0"/>
                <a:cs typeface="Times New Roman" panose="02020603050405020304" pitchFamily="18" charset="0"/>
              </a:rPr>
              <a:t>access to sustainable investment funds.</a:t>
            </a:r>
          </a:p>
          <a:p>
            <a:pPr>
              <a:buFont typeface="Wingdings" panose="05000000000000000000" pitchFamily="2" charset="2"/>
              <a:buChar char="q"/>
            </a:pPr>
            <a:r>
              <a:rPr lang="en-US" sz="4000" dirty="0" smtClean="0">
                <a:solidFill>
                  <a:schemeClr val="bg1"/>
                </a:solidFill>
                <a:latin typeface="Times New Roman" panose="02020603050405020304" pitchFamily="18" charset="0"/>
                <a:cs typeface="Times New Roman" panose="02020603050405020304" pitchFamily="18" charset="0"/>
              </a:rPr>
              <a:t>Long-term </a:t>
            </a:r>
            <a:r>
              <a:rPr lang="en-US" sz="4000" dirty="0">
                <a:solidFill>
                  <a:schemeClr val="bg1"/>
                </a:solidFill>
                <a:latin typeface="Times New Roman" panose="02020603050405020304" pitchFamily="18" charset="0"/>
                <a:cs typeface="Times New Roman" panose="02020603050405020304" pitchFamily="18" charset="0"/>
              </a:rPr>
              <a:t>financial stability and profitability. </a:t>
            </a:r>
            <a:endParaRPr lang="en-US" sz="4000" dirty="0" smtClean="0">
              <a:solidFill>
                <a:schemeClr val="bg1"/>
              </a:solidFill>
              <a:latin typeface="Times New Roman" panose="02020603050405020304" pitchFamily="18" charset="0"/>
              <a:cs typeface="Times New Roman" panose="02020603050405020304" pitchFamily="18" charset="0"/>
            </a:endParaRPr>
          </a:p>
          <a:p>
            <a:pPr marL="0" indent="0">
              <a:buNone/>
            </a:pPr>
            <a:r>
              <a:rPr lang="en-US" sz="4000" dirty="0" smtClean="0">
                <a:solidFill>
                  <a:schemeClr val="bg1"/>
                </a:solidFill>
                <a:latin typeface="Times New Roman" panose="02020603050405020304" pitchFamily="18" charset="0"/>
                <a:cs typeface="Times New Roman" panose="02020603050405020304" pitchFamily="18" charset="0"/>
              </a:rPr>
              <a:t>Research </a:t>
            </a:r>
            <a:r>
              <a:rPr lang="en-US" sz="4000" dirty="0">
                <a:solidFill>
                  <a:schemeClr val="bg1"/>
                </a:solidFill>
                <a:latin typeface="Times New Roman" panose="02020603050405020304" pitchFamily="18" charset="0"/>
                <a:cs typeface="Times New Roman" panose="02020603050405020304" pitchFamily="18" charset="0"/>
              </a:rPr>
              <a:t>suggests that firms with robust ESG strategies tend to outperform peers in terms of risk-adjusted returns and resilience during economic downturns</a:t>
            </a:r>
            <a:r>
              <a:rPr lang="en-US" sz="4000" dirty="0" smtClean="0">
                <a:solidFill>
                  <a:schemeClr val="bg1"/>
                </a:solidFill>
                <a:latin typeface="Times New Roman" panose="02020603050405020304" pitchFamily="18" charset="0"/>
                <a:cs typeface="Times New Roman" panose="02020603050405020304" pitchFamily="18" charset="0"/>
              </a:rPr>
              <a:t>. </a:t>
            </a:r>
            <a:endParaRPr lang="en-US" sz="4000" dirty="0">
              <a:solidFill>
                <a:schemeClr val="bg1"/>
              </a:solidFill>
              <a:latin typeface="Times New Roman" panose="02020603050405020304" pitchFamily="18" charset="0"/>
              <a:cs typeface="Times New Roman" panose="02020603050405020304" pitchFamily="18" charset="0"/>
            </a:endParaRPr>
          </a:p>
          <a:p>
            <a:pPr marL="0" indent="0" algn="ctr">
              <a:buNone/>
            </a:pPr>
            <a:endParaRPr lang="en-US" sz="4000" dirty="0">
              <a:solidFill>
                <a:schemeClr val="bg1"/>
              </a:solidFill>
              <a:latin typeface="Arial"/>
              <a:cs typeface="Arial"/>
            </a:endParaRPr>
          </a:p>
        </p:txBody>
      </p:sp>
    </p:spTree>
    <p:extLst>
      <p:ext uri="{BB962C8B-B14F-4D97-AF65-F5344CB8AC3E}">
        <p14:creationId xmlns:p14="http://schemas.microsoft.com/office/powerpoint/2010/main" val="40849467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741680"/>
            <a:ext cx="12031980" cy="1137920"/>
          </a:xfrm>
        </p:spPr>
        <p:txBody>
          <a:bodyPr>
            <a:normAutofit/>
          </a:bodyPr>
          <a:lstStyle/>
          <a:p>
            <a:pPr algn="ctr"/>
            <a:r>
              <a:rPr lang="en-US" b="1" dirty="0">
                <a:solidFill>
                  <a:schemeClr val="bg1"/>
                </a:solidFill>
                <a:latin typeface="Times New Roman" panose="02020603050405020304" pitchFamily="18" charset="0"/>
                <a:cs typeface="Times New Roman" panose="02020603050405020304" pitchFamily="18" charset="0"/>
              </a:rPr>
              <a:t>Corporate ESG Strategy and Financial Performance </a:t>
            </a:r>
          </a:p>
        </p:txBody>
      </p:sp>
      <p:sp>
        <p:nvSpPr>
          <p:cNvPr id="3" name="Content Placeholder 2"/>
          <p:cNvSpPr>
            <a:spLocks noGrp="1"/>
          </p:cNvSpPr>
          <p:nvPr>
            <p:ph idx="1"/>
          </p:nvPr>
        </p:nvSpPr>
        <p:spPr>
          <a:xfrm>
            <a:off x="833120" y="2092960"/>
            <a:ext cx="12362927" cy="5365675"/>
          </a:xfrm>
        </p:spPr>
        <p:txBody>
          <a:bodyPr>
            <a:noAutofit/>
          </a:bodyPr>
          <a:lstStyle/>
          <a:p>
            <a:pPr lvl="0">
              <a:buFont typeface="Wingdings" panose="05000000000000000000" pitchFamily="2" charset="2"/>
              <a:buChar char="q"/>
            </a:pPr>
            <a:r>
              <a:rPr lang="en-US" sz="2800" dirty="0" smtClean="0">
                <a:solidFill>
                  <a:schemeClr val="bg1">
                    <a:alpha val="70000"/>
                  </a:schemeClr>
                </a:solidFill>
                <a:latin typeface="Times New Roman" panose="02020603050405020304" pitchFamily="18" charset="0"/>
                <a:cs typeface="Times New Roman" panose="02020603050405020304" pitchFamily="18" charset="0"/>
              </a:rPr>
              <a:t>Enhanced </a:t>
            </a:r>
            <a:r>
              <a:rPr lang="en-US" sz="2800" dirty="0">
                <a:solidFill>
                  <a:schemeClr val="bg1">
                    <a:alpha val="70000"/>
                  </a:schemeClr>
                </a:solidFill>
                <a:latin typeface="Times New Roman" panose="02020603050405020304" pitchFamily="18" charset="0"/>
                <a:cs typeface="Times New Roman" panose="02020603050405020304" pitchFamily="18" charset="0"/>
              </a:rPr>
              <a:t>financial performance through risk mitigation, improved access to capital, and competitive advantages. Studies indicate that ESG-conscious firms attract more investment and exhibit lower volatility. Furthermore, regulatory requirements, such as the European Union’s Sustainable Finance Disclosure Regulation (SFDR), are pushing companies to enhance ESG transparency.</a:t>
            </a:r>
          </a:p>
          <a:p>
            <a:pPr lvl="0">
              <a:buFont typeface="Wingdings" panose="05000000000000000000" pitchFamily="2" charset="2"/>
              <a:buChar char="q"/>
            </a:pPr>
            <a:r>
              <a:rPr lang="en-US" sz="2800" dirty="0" smtClean="0">
                <a:solidFill>
                  <a:schemeClr val="bg1">
                    <a:alpha val="70000"/>
                  </a:schemeClr>
                </a:solidFill>
                <a:latin typeface="Times New Roman" panose="02020603050405020304" pitchFamily="18" charset="0"/>
                <a:cs typeface="Times New Roman" panose="02020603050405020304" pitchFamily="18" charset="0"/>
              </a:rPr>
              <a:t>Risk </a:t>
            </a:r>
            <a:r>
              <a:rPr lang="en-US" sz="2800" dirty="0">
                <a:solidFill>
                  <a:schemeClr val="bg1">
                    <a:alpha val="70000"/>
                  </a:schemeClr>
                </a:solidFill>
                <a:latin typeface="Times New Roman" panose="02020603050405020304" pitchFamily="18" charset="0"/>
                <a:cs typeface="Times New Roman" panose="02020603050405020304" pitchFamily="18" charset="0"/>
              </a:rPr>
              <a:t>mitigation. Companies that proactively address environmental and social risks are less likely to face regulatory fines, litigation, and reputational damage. For instance, firms that implement robust climate change policies reduce exposure to carbon pricing mechanisms and environmental liabilities</a:t>
            </a:r>
            <a:r>
              <a:rPr lang="en-US" sz="2800" dirty="0" smtClean="0">
                <a:solidFill>
                  <a:schemeClr val="bg1">
                    <a:alpha val="70000"/>
                  </a:schemeClr>
                </a:solidFill>
                <a:latin typeface="Times New Roman" panose="02020603050405020304" pitchFamily="18" charset="0"/>
                <a:cs typeface="Times New Roman" panose="02020603050405020304" pitchFamily="18" charset="0"/>
              </a:rPr>
              <a:t>.</a:t>
            </a:r>
            <a:endParaRPr lang="en-US" sz="2800" dirty="0">
              <a:solidFill>
                <a:schemeClr val="bg1">
                  <a:alpha val="7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41790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741680"/>
            <a:ext cx="12031980" cy="1137920"/>
          </a:xfrm>
        </p:spPr>
        <p:txBody>
          <a:bodyPr>
            <a:normAutofit/>
          </a:bodyPr>
          <a:lstStyle/>
          <a:p>
            <a:pPr algn="ctr"/>
            <a:r>
              <a:rPr lang="en-US" b="1" dirty="0">
                <a:solidFill>
                  <a:schemeClr val="bg1"/>
                </a:solidFill>
                <a:latin typeface="Times New Roman" panose="02020603050405020304" pitchFamily="18" charset="0"/>
                <a:cs typeface="Times New Roman" panose="02020603050405020304" pitchFamily="18" charset="0"/>
              </a:rPr>
              <a:t>Corporate ESG Strategy and Financial Performance </a:t>
            </a:r>
          </a:p>
        </p:txBody>
      </p:sp>
      <p:sp>
        <p:nvSpPr>
          <p:cNvPr id="3" name="Content Placeholder 2"/>
          <p:cNvSpPr>
            <a:spLocks noGrp="1"/>
          </p:cNvSpPr>
          <p:nvPr>
            <p:ph idx="1"/>
          </p:nvPr>
        </p:nvSpPr>
        <p:spPr>
          <a:xfrm>
            <a:off x="717175" y="1879600"/>
            <a:ext cx="12668773" cy="5913120"/>
          </a:xfrm>
        </p:spPr>
        <p:txBody>
          <a:bodyPr>
            <a:noAutofit/>
          </a:bodyPr>
          <a:lstStyle/>
          <a:p>
            <a:pPr lvl="0">
              <a:buFont typeface="Wingdings" panose="05000000000000000000" pitchFamily="2" charset="2"/>
              <a:buChar char="q"/>
            </a:pPr>
            <a:r>
              <a:rPr lang="en-US" sz="2800" dirty="0" smtClean="0">
                <a:solidFill>
                  <a:schemeClr val="bg1">
                    <a:alpha val="70000"/>
                  </a:schemeClr>
                </a:solidFill>
                <a:latin typeface="Times New Roman" panose="02020603050405020304" pitchFamily="18" charset="0"/>
                <a:cs typeface="Times New Roman" panose="02020603050405020304" pitchFamily="18" charset="0"/>
              </a:rPr>
              <a:t>Access </a:t>
            </a:r>
            <a:r>
              <a:rPr lang="en-US" sz="2800" dirty="0">
                <a:solidFill>
                  <a:schemeClr val="bg1">
                    <a:alpha val="70000"/>
                  </a:schemeClr>
                </a:solidFill>
                <a:latin typeface="Times New Roman" panose="02020603050405020304" pitchFamily="18" charset="0"/>
                <a:cs typeface="Times New Roman" panose="02020603050405020304" pitchFamily="18" charset="0"/>
              </a:rPr>
              <a:t>to </a:t>
            </a:r>
            <a:r>
              <a:rPr lang="en-US" sz="2800" dirty="0" smtClean="0">
                <a:solidFill>
                  <a:schemeClr val="bg1">
                    <a:alpha val="70000"/>
                  </a:schemeClr>
                </a:solidFill>
                <a:latin typeface="Times New Roman" panose="02020603050405020304" pitchFamily="18" charset="0"/>
                <a:cs typeface="Times New Roman" panose="02020603050405020304" pitchFamily="18" charset="0"/>
              </a:rPr>
              <a:t>capital. </a:t>
            </a:r>
            <a:r>
              <a:rPr lang="en-US" sz="2800" dirty="0">
                <a:solidFill>
                  <a:schemeClr val="bg1">
                    <a:alpha val="70000"/>
                  </a:schemeClr>
                </a:solidFill>
                <a:latin typeface="Times New Roman" panose="02020603050405020304" pitchFamily="18" charset="0"/>
                <a:cs typeface="Times New Roman" panose="02020603050405020304" pitchFamily="18" charset="0"/>
              </a:rPr>
              <a:t>Investors and financial institutions are increasingly favoring ESG-aligned firms, leading to better credit ratings, lower borrowing costs, and increased funding opportunities. Green bonds, sustainability-linked loans, and impact investments have grown in popularity as financing options for companies committed to ESG principles.</a:t>
            </a:r>
          </a:p>
          <a:p>
            <a:pPr lvl="0">
              <a:buFont typeface="Wingdings" panose="05000000000000000000" pitchFamily="2" charset="2"/>
              <a:buChar char="q"/>
            </a:pPr>
            <a:r>
              <a:rPr lang="en-US" sz="2800" dirty="0">
                <a:solidFill>
                  <a:schemeClr val="bg1">
                    <a:alpha val="70000"/>
                  </a:schemeClr>
                </a:solidFill>
                <a:latin typeface="Times New Roman" panose="02020603050405020304" pitchFamily="18" charset="0"/>
                <a:cs typeface="Times New Roman" panose="02020603050405020304" pitchFamily="18" charset="0"/>
              </a:rPr>
              <a:t>Competitive advantages arise from enhanced brand reputation, customer loyalty, and employee satisfaction. Consumers are more inclined to support businesses with ethical supply chains and responsible corporate behavior. Similarly, ESG-aligned firms attract and retain top talent by fostering inclusive workplaces, fair labor practices, and social responsibility initiatives</a:t>
            </a:r>
            <a:r>
              <a:rPr lang="en-US" sz="2800" dirty="0" smtClean="0">
                <a:solidFill>
                  <a:schemeClr val="bg1">
                    <a:alpha val="70000"/>
                  </a:schemeClr>
                </a:solidFill>
                <a:latin typeface="Times New Roman" panose="02020603050405020304" pitchFamily="18" charset="0"/>
                <a:cs typeface="Times New Roman" panose="02020603050405020304" pitchFamily="18" charset="0"/>
              </a:rPr>
              <a:t>.</a:t>
            </a:r>
            <a:endParaRPr lang="en-US" sz="2800" dirty="0">
              <a:solidFill>
                <a:schemeClr val="bg1">
                  <a:alpha val="7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8884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741680"/>
            <a:ext cx="12031980" cy="1137920"/>
          </a:xfrm>
        </p:spPr>
        <p:txBody>
          <a:bodyPr>
            <a:normAutofit/>
          </a:bodyPr>
          <a:lstStyle/>
          <a:p>
            <a:pPr algn="ctr"/>
            <a:r>
              <a:rPr lang="en-US" b="1" dirty="0">
                <a:solidFill>
                  <a:schemeClr val="bg1"/>
                </a:solidFill>
                <a:latin typeface="Times New Roman" panose="02020603050405020304" pitchFamily="18" charset="0"/>
                <a:cs typeface="Times New Roman" panose="02020603050405020304" pitchFamily="18" charset="0"/>
              </a:rPr>
              <a:t>Corporate ESG Strategy and Financial Performance </a:t>
            </a:r>
          </a:p>
        </p:txBody>
      </p:sp>
      <p:sp>
        <p:nvSpPr>
          <p:cNvPr id="3" name="Content Placeholder 2"/>
          <p:cNvSpPr>
            <a:spLocks noGrp="1"/>
          </p:cNvSpPr>
          <p:nvPr>
            <p:ph idx="1"/>
          </p:nvPr>
        </p:nvSpPr>
        <p:spPr>
          <a:xfrm>
            <a:off x="833120" y="2092960"/>
            <a:ext cx="12923520" cy="5222239"/>
          </a:xfrm>
        </p:spPr>
        <p:txBody>
          <a:bodyPr>
            <a:noAutofit/>
          </a:bodyPr>
          <a:lstStyle/>
          <a:p>
            <a:pPr lvl="0">
              <a:buFont typeface="Wingdings" panose="05000000000000000000" pitchFamily="2" charset="2"/>
              <a:buChar char="q"/>
            </a:pPr>
            <a:r>
              <a:rPr lang="en-US" sz="2000" dirty="0" smtClean="0">
                <a:solidFill>
                  <a:schemeClr val="bg1">
                    <a:alpha val="70000"/>
                  </a:schemeClr>
                </a:solidFill>
                <a:latin typeface="Times New Roman" panose="02020603050405020304" pitchFamily="18" charset="0"/>
                <a:cs typeface="Times New Roman" panose="02020603050405020304" pitchFamily="18" charset="0"/>
              </a:rPr>
              <a:t>Fosters </a:t>
            </a:r>
            <a:r>
              <a:rPr lang="en-US" sz="2000" dirty="0">
                <a:solidFill>
                  <a:schemeClr val="bg1">
                    <a:alpha val="70000"/>
                  </a:schemeClr>
                </a:solidFill>
                <a:latin typeface="Times New Roman" panose="02020603050405020304" pitchFamily="18" charset="0"/>
                <a:cs typeface="Times New Roman" panose="02020603050405020304" pitchFamily="18" charset="0"/>
              </a:rPr>
              <a:t>innovation and operational efficiency. Companies investing in energy efficiency, waste reduction, and sustainable sourcing often experience long-term cost savings and improved productivity. For example, firms that prioritize circular economy principles—such as recycling and resource optimization—gain economic and environmental benefits simultaneously.</a:t>
            </a:r>
          </a:p>
          <a:p>
            <a:pPr lvl="0">
              <a:buFont typeface="Wingdings" panose="05000000000000000000" pitchFamily="2" charset="2"/>
              <a:buChar char="q"/>
            </a:pPr>
            <a:r>
              <a:rPr lang="en-US" sz="2000" dirty="0">
                <a:solidFill>
                  <a:schemeClr val="bg1">
                    <a:alpha val="70000"/>
                  </a:schemeClr>
                </a:solidFill>
                <a:latin typeface="Times New Roman" panose="02020603050405020304" pitchFamily="18" charset="0"/>
                <a:cs typeface="Times New Roman" panose="02020603050405020304" pitchFamily="18" charset="0"/>
              </a:rPr>
              <a:t>Regulatory compliance and evolving investor expectations further incentivize ESG adoption. With governments worldwide mandating ESG disclosures and sustainability reporting, companies that integrate ESG principles early gain a competitive edge in adapting to new regulations. Compliance with frameworks such as the Task Force on Climate-related Financial Disclosures (TCFD) and the Global Reporting Initiative (GRI) enhances corporate transparency and stakeholder trust.</a:t>
            </a:r>
          </a:p>
          <a:p>
            <a:pPr marL="0" lvl="0" indent="0">
              <a:buNone/>
            </a:pPr>
            <a:r>
              <a:rPr lang="en-US" sz="2000" dirty="0">
                <a:solidFill>
                  <a:schemeClr val="bg1">
                    <a:alpha val="70000"/>
                  </a:schemeClr>
                </a:solidFill>
                <a:latin typeface="Times New Roman" panose="02020603050405020304" pitchFamily="18" charset="0"/>
                <a:cs typeface="Times New Roman" panose="02020603050405020304" pitchFamily="18" charset="0"/>
              </a:rPr>
              <a:t>Ultimately, businesses that embed ESG considerations into their corporate strategies are better positioned to achieve long-term resilience, shareholder value, and sustainable growth in an increasingly ESG-conscious financial landscape.</a:t>
            </a:r>
          </a:p>
        </p:txBody>
      </p:sp>
    </p:spTree>
    <p:extLst>
      <p:ext uri="{BB962C8B-B14F-4D97-AF65-F5344CB8AC3E}">
        <p14:creationId xmlns:p14="http://schemas.microsoft.com/office/powerpoint/2010/main" val="1933281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67464" y="524351"/>
            <a:ext cx="8012668" cy="625793"/>
          </a:xfrm>
          <a:prstGeom prst="rect">
            <a:avLst/>
          </a:prstGeom>
          <a:noFill/>
          <a:ln/>
        </p:spPr>
        <p:txBody>
          <a:bodyPr wrap="none" lIns="0" tIns="0" rIns="0" bIns="0" rtlCol="0" anchor="t"/>
          <a:lstStyle/>
          <a:p>
            <a:pPr marL="0" indent="0" algn="l">
              <a:lnSpc>
                <a:spcPts val="4900"/>
              </a:lnSpc>
              <a:buNone/>
            </a:pPr>
            <a:r>
              <a:rPr lang="en-US" sz="3900" b="1" dirty="0">
                <a:solidFill>
                  <a:srgbClr val="000000"/>
                </a:solidFill>
                <a:latin typeface="Times New Roman" panose="02020603050405020304" pitchFamily="18" charset="0"/>
                <a:ea typeface="Petrona Bold" pitchFamily="34" charset="-122"/>
                <a:cs typeface="Times New Roman" panose="02020603050405020304" pitchFamily="18" charset="0"/>
              </a:rPr>
              <a:t>Challenges in ESG Implementation</a:t>
            </a:r>
            <a:endParaRPr lang="en-US" sz="3900" dirty="0">
              <a:latin typeface="Times New Roman" panose="02020603050405020304" pitchFamily="18" charset="0"/>
              <a:cs typeface="Times New Roman" panose="02020603050405020304" pitchFamily="18" charset="0"/>
            </a:endParaRPr>
          </a:p>
        </p:txBody>
      </p:sp>
      <p:sp>
        <p:nvSpPr>
          <p:cNvPr id="3" name="Shape 1"/>
          <p:cNvSpPr/>
          <p:nvPr/>
        </p:nvSpPr>
        <p:spPr>
          <a:xfrm>
            <a:off x="667464" y="1531501"/>
            <a:ext cx="1661874" cy="1113592"/>
          </a:xfrm>
          <a:prstGeom prst="roundRect">
            <a:avLst>
              <a:gd name="adj" fmla="val 7193"/>
            </a:avLst>
          </a:prstGeom>
          <a:solidFill>
            <a:srgbClr val="CCEEFF"/>
          </a:solidFill>
          <a:ln w="7620">
            <a:solidFill>
              <a:srgbClr val="B2D4E5"/>
            </a:solidFill>
            <a:prstDash val="solid"/>
          </a:ln>
        </p:spPr>
      </p:sp>
      <p:pic>
        <p:nvPicPr>
          <p:cNvPr id="4" name="Image 0" descr="preencoded.png"/>
          <p:cNvPicPr>
            <a:picLocks noChangeAspect="1"/>
          </p:cNvPicPr>
          <p:nvPr/>
        </p:nvPicPr>
        <p:blipFill>
          <a:blip r:embed="rId3"/>
          <a:stretch>
            <a:fillRect/>
          </a:stretch>
        </p:blipFill>
        <p:spPr>
          <a:xfrm>
            <a:off x="1364337" y="1920716"/>
            <a:ext cx="268129" cy="335161"/>
          </a:xfrm>
          <a:prstGeom prst="rect">
            <a:avLst/>
          </a:prstGeom>
        </p:spPr>
      </p:pic>
      <p:sp>
        <p:nvSpPr>
          <p:cNvPr id="5" name="Text 2"/>
          <p:cNvSpPr/>
          <p:nvPr/>
        </p:nvSpPr>
        <p:spPr>
          <a:xfrm>
            <a:off x="2519958" y="1722120"/>
            <a:ext cx="3132177" cy="312777"/>
          </a:xfrm>
          <a:prstGeom prst="rect">
            <a:avLst/>
          </a:prstGeom>
          <a:noFill/>
          <a:ln/>
        </p:spPr>
        <p:txBody>
          <a:bodyPr wrap="none" lIns="0" tIns="0" rIns="0" bIns="0" rtlCol="0" anchor="t"/>
          <a:lstStyle/>
          <a:p>
            <a:pPr marL="0" indent="0" algn="l">
              <a:lnSpc>
                <a:spcPts val="245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Data Quality &amp; Consistency</a:t>
            </a:r>
            <a:endParaRPr lang="en-US" dirty="0">
              <a:latin typeface="Times New Roman" panose="02020603050405020304" pitchFamily="18" charset="0"/>
              <a:cs typeface="Times New Roman" panose="02020603050405020304" pitchFamily="18" charset="0"/>
            </a:endParaRPr>
          </a:p>
        </p:txBody>
      </p:sp>
      <p:sp>
        <p:nvSpPr>
          <p:cNvPr id="6" name="Text 3"/>
          <p:cNvSpPr/>
          <p:nvPr/>
        </p:nvSpPr>
        <p:spPr>
          <a:xfrm>
            <a:off x="2519958" y="2149316"/>
            <a:ext cx="6838593" cy="305157"/>
          </a:xfrm>
          <a:prstGeom prst="rect">
            <a:avLst/>
          </a:prstGeom>
          <a:noFill/>
          <a:ln/>
        </p:spPr>
        <p:txBody>
          <a:bodyPr wrap="none" lIns="0" tIns="0" rIns="0" bIns="0" rtlCol="0" anchor="t"/>
          <a:lstStyle/>
          <a:p>
            <a:pPr marL="0" indent="0" algn="l">
              <a:lnSpc>
                <a:spcPts val="240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Inconsistent metrics and reporting standards across companies and regions</a:t>
            </a:r>
            <a:endParaRPr lang="en-US" dirty="0">
              <a:latin typeface="Times New Roman" panose="02020603050405020304" pitchFamily="18" charset="0"/>
              <a:cs typeface="Times New Roman" panose="02020603050405020304" pitchFamily="18" charset="0"/>
            </a:endParaRPr>
          </a:p>
        </p:txBody>
      </p:sp>
      <p:sp>
        <p:nvSpPr>
          <p:cNvPr id="7" name="Shape 4"/>
          <p:cNvSpPr/>
          <p:nvPr/>
        </p:nvSpPr>
        <p:spPr>
          <a:xfrm>
            <a:off x="2424589" y="2635568"/>
            <a:ext cx="11443097" cy="11430"/>
          </a:xfrm>
          <a:prstGeom prst="roundRect">
            <a:avLst>
              <a:gd name="adj" fmla="val 700774"/>
            </a:avLst>
          </a:prstGeom>
          <a:solidFill>
            <a:srgbClr val="B2D4E5"/>
          </a:solidFill>
          <a:ln/>
        </p:spPr>
      </p:sp>
      <p:sp>
        <p:nvSpPr>
          <p:cNvPr id="8" name="Shape 5"/>
          <p:cNvSpPr/>
          <p:nvPr/>
        </p:nvSpPr>
        <p:spPr>
          <a:xfrm>
            <a:off x="667464" y="2740343"/>
            <a:ext cx="3323868" cy="1113592"/>
          </a:xfrm>
          <a:prstGeom prst="roundRect">
            <a:avLst>
              <a:gd name="adj" fmla="val 7193"/>
            </a:avLst>
          </a:prstGeom>
          <a:solidFill>
            <a:srgbClr val="CCEEFF"/>
          </a:solidFill>
          <a:ln w="7620">
            <a:solidFill>
              <a:srgbClr val="B2D4E5"/>
            </a:solidFill>
            <a:prstDash val="solid"/>
          </a:ln>
        </p:spPr>
      </p:sp>
      <p:pic>
        <p:nvPicPr>
          <p:cNvPr id="9" name="Image 1" descr="preencoded.png"/>
          <p:cNvPicPr>
            <a:picLocks noChangeAspect="1"/>
          </p:cNvPicPr>
          <p:nvPr/>
        </p:nvPicPr>
        <p:blipFill>
          <a:blip r:embed="rId4"/>
          <a:stretch>
            <a:fillRect/>
          </a:stretch>
        </p:blipFill>
        <p:spPr>
          <a:xfrm>
            <a:off x="2195274" y="3129558"/>
            <a:ext cx="268129" cy="335161"/>
          </a:xfrm>
          <a:prstGeom prst="rect">
            <a:avLst/>
          </a:prstGeom>
        </p:spPr>
      </p:pic>
      <p:sp>
        <p:nvSpPr>
          <p:cNvPr id="10" name="Text 6"/>
          <p:cNvSpPr/>
          <p:nvPr/>
        </p:nvSpPr>
        <p:spPr>
          <a:xfrm>
            <a:off x="4181951" y="2930962"/>
            <a:ext cx="2775704" cy="312777"/>
          </a:xfrm>
          <a:prstGeom prst="rect">
            <a:avLst/>
          </a:prstGeom>
          <a:noFill/>
          <a:ln/>
        </p:spPr>
        <p:txBody>
          <a:bodyPr wrap="none" lIns="0" tIns="0" rIns="0" bIns="0" rtlCol="0" anchor="t"/>
          <a:lstStyle/>
          <a:p>
            <a:pPr marL="0" indent="0" algn="l">
              <a:lnSpc>
                <a:spcPts val="245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Greenwashing Concerns</a:t>
            </a:r>
            <a:endParaRPr lang="en-US" dirty="0">
              <a:latin typeface="Times New Roman" panose="02020603050405020304" pitchFamily="18" charset="0"/>
              <a:cs typeface="Times New Roman" panose="02020603050405020304" pitchFamily="18" charset="0"/>
            </a:endParaRPr>
          </a:p>
        </p:txBody>
      </p:sp>
      <p:sp>
        <p:nvSpPr>
          <p:cNvPr id="11" name="Text 7"/>
          <p:cNvSpPr/>
          <p:nvPr/>
        </p:nvSpPr>
        <p:spPr>
          <a:xfrm>
            <a:off x="4181951" y="3358158"/>
            <a:ext cx="7284958" cy="305157"/>
          </a:xfrm>
          <a:prstGeom prst="rect">
            <a:avLst/>
          </a:prstGeom>
          <a:noFill/>
          <a:ln/>
        </p:spPr>
        <p:txBody>
          <a:bodyPr wrap="none" lIns="0" tIns="0" rIns="0" bIns="0" rtlCol="0" anchor="t"/>
          <a:lstStyle/>
          <a:p>
            <a:pPr marL="0" indent="0" algn="l">
              <a:lnSpc>
                <a:spcPts val="240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Misleading claims about environmental practices and sustainability commitments</a:t>
            </a:r>
            <a:endParaRPr lang="en-US" dirty="0">
              <a:latin typeface="Times New Roman" panose="02020603050405020304" pitchFamily="18" charset="0"/>
              <a:cs typeface="Times New Roman" panose="02020603050405020304" pitchFamily="18" charset="0"/>
            </a:endParaRPr>
          </a:p>
        </p:txBody>
      </p:sp>
      <p:sp>
        <p:nvSpPr>
          <p:cNvPr id="12" name="Shape 8"/>
          <p:cNvSpPr/>
          <p:nvPr/>
        </p:nvSpPr>
        <p:spPr>
          <a:xfrm>
            <a:off x="4086582" y="3844409"/>
            <a:ext cx="9781103" cy="11430"/>
          </a:xfrm>
          <a:prstGeom prst="roundRect">
            <a:avLst>
              <a:gd name="adj" fmla="val 700774"/>
            </a:avLst>
          </a:prstGeom>
          <a:solidFill>
            <a:srgbClr val="B2D4E5"/>
          </a:solidFill>
          <a:ln/>
        </p:spPr>
      </p:sp>
      <p:sp>
        <p:nvSpPr>
          <p:cNvPr id="13" name="Shape 9"/>
          <p:cNvSpPr/>
          <p:nvPr/>
        </p:nvSpPr>
        <p:spPr>
          <a:xfrm>
            <a:off x="667464" y="3949184"/>
            <a:ext cx="4985742" cy="1113592"/>
          </a:xfrm>
          <a:prstGeom prst="roundRect">
            <a:avLst>
              <a:gd name="adj" fmla="val 7193"/>
            </a:avLst>
          </a:prstGeom>
          <a:solidFill>
            <a:srgbClr val="CCEEFF"/>
          </a:solidFill>
          <a:ln w="7620">
            <a:solidFill>
              <a:srgbClr val="B2D4E5"/>
            </a:solidFill>
            <a:prstDash val="solid"/>
          </a:ln>
        </p:spPr>
      </p:sp>
      <p:pic>
        <p:nvPicPr>
          <p:cNvPr id="14" name="Image 2" descr="preencoded.png"/>
          <p:cNvPicPr>
            <a:picLocks noChangeAspect="1"/>
          </p:cNvPicPr>
          <p:nvPr/>
        </p:nvPicPr>
        <p:blipFill>
          <a:blip r:embed="rId5"/>
          <a:stretch>
            <a:fillRect/>
          </a:stretch>
        </p:blipFill>
        <p:spPr>
          <a:xfrm>
            <a:off x="3026212" y="4338399"/>
            <a:ext cx="268129" cy="335161"/>
          </a:xfrm>
          <a:prstGeom prst="rect">
            <a:avLst/>
          </a:prstGeom>
        </p:spPr>
      </p:pic>
      <p:sp>
        <p:nvSpPr>
          <p:cNvPr id="15" name="Text 10"/>
          <p:cNvSpPr/>
          <p:nvPr/>
        </p:nvSpPr>
        <p:spPr>
          <a:xfrm>
            <a:off x="5843826" y="4139803"/>
            <a:ext cx="2503051" cy="312777"/>
          </a:xfrm>
          <a:prstGeom prst="rect">
            <a:avLst/>
          </a:prstGeom>
          <a:noFill/>
          <a:ln/>
        </p:spPr>
        <p:txBody>
          <a:bodyPr wrap="none" lIns="0" tIns="0" rIns="0" bIns="0" rtlCol="0" anchor="t"/>
          <a:lstStyle/>
          <a:p>
            <a:pPr marL="0" indent="0" algn="l">
              <a:lnSpc>
                <a:spcPts val="245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Regulatory Variations</a:t>
            </a:r>
            <a:endParaRPr lang="en-US" dirty="0">
              <a:latin typeface="Times New Roman" panose="02020603050405020304" pitchFamily="18" charset="0"/>
              <a:cs typeface="Times New Roman" panose="02020603050405020304" pitchFamily="18" charset="0"/>
            </a:endParaRPr>
          </a:p>
        </p:txBody>
      </p:sp>
      <p:sp>
        <p:nvSpPr>
          <p:cNvPr id="16" name="Text 11"/>
          <p:cNvSpPr/>
          <p:nvPr/>
        </p:nvSpPr>
        <p:spPr>
          <a:xfrm>
            <a:off x="5843826" y="4566999"/>
            <a:ext cx="6721316" cy="305157"/>
          </a:xfrm>
          <a:prstGeom prst="rect">
            <a:avLst/>
          </a:prstGeom>
          <a:noFill/>
          <a:ln/>
        </p:spPr>
        <p:txBody>
          <a:bodyPr wrap="none" lIns="0" tIns="0" rIns="0" bIns="0" rtlCol="0" anchor="t"/>
          <a:lstStyle/>
          <a:p>
            <a:pPr marL="0" indent="0" algn="l">
              <a:lnSpc>
                <a:spcPts val="240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Different requirements across jurisdictions creating compliance challenges</a:t>
            </a:r>
            <a:endParaRPr lang="en-US" dirty="0">
              <a:latin typeface="Times New Roman" panose="02020603050405020304" pitchFamily="18" charset="0"/>
              <a:cs typeface="Times New Roman" panose="02020603050405020304" pitchFamily="18" charset="0"/>
            </a:endParaRPr>
          </a:p>
        </p:txBody>
      </p:sp>
      <p:sp>
        <p:nvSpPr>
          <p:cNvPr id="17" name="Shape 12"/>
          <p:cNvSpPr/>
          <p:nvPr/>
        </p:nvSpPr>
        <p:spPr>
          <a:xfrm>
            <a:off x="5748457" y="5053251"/>
            <a:ext cx="8119229" cy="11430"/>
          </a:xfrm>
          <a:prstGeom prst="roundRect">
            <a:avLst>
              <a:gd name="adj" fmla="val 700774"/>
            </a:avLst>
          </a:prstGeom>
          <a:solidFill>
            <a:srgbClr val="B2D4E5"/>
          </a:solidFill>
          <a:ln/>
        </p:spPr>
      </p:sp>
      <p:sp>
        <p:nvSpPr>
          <p:cNvPr id="18" name="Shape 13"/>
          <p:cNvSpPr/>
          <p:nvPr/>
        </p:nvSpPr>
        <p:spPr>
          <a:xfrm>
            <a:off x="667464" y="5158026"/>
            <a:ext cx="6009381" cy="1418749"/>
          </a:xfrm>
          <a:prstGeom prst="roundRect">
            <a:avLst>
              <a:gd name="adj" fmla="val 5646"/>
            </a:avLst>
          </a:prstGeom>
          <a:solidFill>
            <a:srgbClr val="CCEEFF"/>
          </a:solidFill>
          <a:ln w="7620">
            <a:solidFill>
              <a:srgbClr val="B2D4E5"/>
            </a:solidFill>
            <a:prstDash val="solid"/>
          </a:ln>
        </p:spPr>
      </p:sp>
      <p:pic>
        <p:nvPicPr>
          <p:cNvPr id="19" name="Image 3" descr="preencoded.png"/>
          <p:cNvPicPr>
            <a:picLocks noChangeAspect="1"/>
          </p:cNvPicPr>
          <p:nvPr/>
        </p:nvPicPr>
        <p:blipFill>
          <a:blip r:embed="rId6"/>
          <a:stretch>
            <a:fillRect/>
          </a:stretch>
        </p:blipFill>
        <p:spPr>
          <a:xfrm>
            <a:off x="3857268" y="5699760"/>
            <a:ext cx="268129" cy="335161"/>
          </a:xfrm>
          <a:prstGeom prst="rect">
            <a:avLst/>
          </a:prstGeom>
        </p:spPr>
      </p:pic>
      <p:sp>
        <p:nvSpPr>
          <p:cNvPr id="20" name="Text 14"/>
          <p:cNvSpPr/>
          <p:nvPr/>
        </p:nvSpPr>
        <p:spPr>
          <a:xfrm>
            <a:off x="6797615" y="5348645"/>
            <a:ext cx="6974702" cy="427196"/>
          </a:xfrm>
          <a:prstGeom prst="rect">
            <a:avLst/>
          </a:prstGeom>
          <a:noFill/>
          <a:ln/>
        </p:spPr>
        <p:txBody>
          <a:bodyPr wrap="none" lIns="0" tIns="0" rIns="0" bIns="0" rtlCol="0" anchor="t"/>
          <a:lstStyle/>
          <a:p>
            <a:pPr marL="0" indent="0" algn="l">
              <a:lnSpc>
                <a:spcPts val="245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Short-term Financial </a:t>
            </a:r>
            <a:r>
              <a:rPr lang="en-US" b="1" dirty="0" smtClean="0">
                <a:solidFill>
                  <a:srgbClr val="272525"/>
                </a:solidFill>
                <a:latin typeface="Times New Roman" panose="02020603050405020304" pitchFamily="18" charset="0"/>
                <a:ea typeface="Petrona Bold" pitchFamily="34" charset="-122"/>
                <a:cs typeface="Times New Roman" panose="02020603050405020304" pitchFamily="18" charset="0"/>
              </a:rPr>
              <a:t>Pressures/High implementation costs</a:t>
            </a:r>
            <a:endParaRPr lang="en-US" dirty="0">
              <a:latin typeface="Times New Roman" panose="02020603050405020304" pitchFamily="18" charset="0"/>
              <a:cs typeface="Times New Roman" panose="02020603050405020304" pitchFamily="18" charset="0"/>
            </a:endParaRPr>
          </a:p>
        </p:txBody>
      </p:sp>
      <p:sp>
        <p:nvSpPr>
          <p:cNvPr id="21" name="Text 15"/>
          <p:cNvSpPr/>
          <p:nvPr/>
        </p:nvSpPr>
        <p:spPr>
          <a:xfrm>
            <a:off x="6797615" y="5775841"/>
            <a:ext cx="6974702" cy="610314"/>
          </a:xfrm>
          <a:prstGeom prst="rect">
            <a:avLst/>
          </a:prstGeom>
          <a:noFill/>
          <a:ln/>
        </p:spPr>
        <p:txBody>
          <a:bodyPr wrap="square" lIns="0" tIns="0" rIns="0" bIns="0" rtlCol="0" anchor="t"/>
          <a:lstStyle/>
          <a:p>
            <a:pPr>
              <a:lnSpc>
                <a:spcPts val="2400"/>
              </a:lnSpc>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Balancing long-term ESG goals with immediate financial performance </a:t>
            </a:r>
            <a:r>
              <a:rPr lang="en-US" dirty="0" smtClean="0">
                <a:solidFill>
                  <a:srgbClr val="272525"/>
                </a:solidFill>
                <a:latin typeface="Times New Roman" panose="02020603050405020304" pitchFamily="18" charset="0"/>
                <a:ea typeface="Inter" pitchFamily="34" charset="-122"/>
                <a:cs typeface="Times New Roman" panose="02020603050405020304" pitchFamily="18" charset="0"/>
              </a:rPr>
              <a:t>expectations and High </a:t>
            </a:r>
            <a:r>
              <a:rPr lang="en-US" dirty="0">
                <a:solidFill>
                  <a:srgbClr val="272525"/>
                </a:solidFill>
                <a:latin typeface="Times New Roman" panose="02020603050405020304" pitchFamily="18" charset="0"/>
                <a:ea typeface="Inter" pitchFamily="34" charset="-122"/>
                <a:cs typeface="Times New Roman" panose="02020603050405020304" pitchFamily="18" charset="0"/>
              </a:rPr>
              <a:t>initial costs of implementing sustainable practices</a:t>
            </a:r>
            <a:endParaRPr lang="en-US" dirty="0">
              <a:latin typeface="Times New Roman" panose="02020603050405020304" pitchFamily="18" charset="0"/>
              <a:cs typeface="Times New Roman" panose="02020603050405020304" pitchFamily="18" charset="0"/>
            </a:endParaRPr>
          </a:p>
        </p:txBody>
      </p:sp>
      <p:pic>
        <p:nvPicPr>
          <p:cNvPr id="23" name="Picture 22"/>
          <p:cNvPicPr>
            <a:picLocks noChangeAspect="1"/>
          </p:cNvPicPr>
          <p:nvPr/>
        </p:nvPicPr>
        <p:blipFill>
          <a:blip r:embed="rId7"/>
          <a:stretch>
            <a:fillRect/>
          </a:stretch>
        </p:blipFill>
        <p:spPr>
          <a:xfrm>
            <a:off x="12422577" y="7658958"/>
            <a:ext cx="2036240" cy="524301"/>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741680"/>
            <a:ext cx="12031980" cy="1137920"/>
          </a:xfrm>
        </p:spPr>
        <p:txBody>
          <a:bodyPr>
            <a:normAutofit/>
          </a:bodyPr>
          <a:lstStyle/>
          <a:p>
            <a:pPr algn="ctr"/>
            <a:r>
              <a:rPr lang="en-US" b="1" dirty="0">
                <a:solidFill>
                  <a:schemeClr val="bg1"/>
                </a:solidFill>
                <a:latin typeface="Times New Roman" panose="02020603050405020304" pitchFamily="18" charset="0"/>
                <a:cs typeface="Times New Roman" panose="02020603050405020304" pitchFamily="18" charset="0"/>
              </a:rPr>
              <a:t>Challenges in ESG Integration</a:t>
            </a:r>
          </a:p>
        </p:txBody>
      </p:sp>
      <p:sp>
        <p:nvSpPr>
          <p:cNvPr id="3" name="Content Placeholder 2"/>
          <p:cNvSpPr>
            <a:spLocks noGrp="1"/>
          </p:cNvSpPr>
          <p:nvPr>
            <p:ph idx="1"/>
          </p:nvPr>
        </p:nvSpPr>
        <p:spPr>
          <a:xfrm>
            <a:off x="833120" y="2092960"/>
            <a:ext cx="12923520" cy="5913120"/>
          </a:xfrm>
        </p:spPr>
        <p:txBody>
          <a:bodyPr>
            <a:noAutofit/>
          </a:bodyPr>
          <a:lstStyle/>
          <a:p>
            <a:pPr lvl="0" algn="just">
              <a:buFont typeface="Wingdings" panose="05000000000000000000" pitchFamily="2" charset="2"/>
              <a:buChar char="q"/>
            </a:pPr>
            <a:r>
              <a:rPr lang="en-US" dirty="0" smtClean="0">
                <a:solidFill>
                  <a:schemeClr val="bg1">
                    <a:alpha val="70000"/>
                  </a:schemeClr>
                </a:solidFill>
                <a:latin typeface="Times New Roman" panose="02020603050405020304" pitchFamily="18" charset="0"/>
                <a:cs typeface="Times New Roman" panose="02020603050405020304" pitchFamily="18" charset="0"/>
              </a:rPr>
              <a:t>Data </a:t>
            </a:r>
            <a:r>
              <a:rPr lang="en-US" dirty="0">
                <a:solidFill>
                  <a:schemeClr val="bg1">
                    <a:alpha val="70000"/>
                  </a:schemeClr>
                </a:solidFill>
                <a:latin typeface="Times New Roman" panose="02020603050405020304" pitchFamily="18" charset="0"/>
                <a:cs typeface="Times New Roman" panose="02020603050405020304" pitchFamily="18" charset="0"/>
              </a:rPr>
              <a:t>Inconsistency: ESG reporting lacks standardization, making it difficult for investors to compare ESG performance across firms. Different ESG rating agencies use distinct methodologies, leading to varying scores for the same company. This lack of uniformity creates confusion for investors seeking reliable ESG insights.</a:t>
            </a:r>
          </a:p>
          <a:p>
            <a:pPr lvl="0" algn="just">
              <a:buFont typeface="Wingdings" panose="05000000000000000000" pitchFamily="2" charset="2"/>
              <a:buChar char="q"/>
            </a:pPr>
            <a:r>
              <a:rPr lang="en-US" dirty="0" smtClean="0">
                <a:solidFill>
                  <a:schemeClr val="bg1">
                    <a:alpha val="70000"/>
                  </a:schemeClr>
                </a:solidFill>
                <a:latin typeface="Times New Roman" panose="02020603050405020304" pitchFamily="18" charset="0"/>
                <a:cs typeface="Times New Roman" panose="02020603050405020304" pitchFamily="18" charset="0"/>
              </a:rPr>
              <a:t>Greenwashing</a:t>
            </a:r>
            <a:r>
              <a:rPr lang="en-US" dirty="0">
                <a:solidFill>
                  <a:schemeClr val="bg1">
                    <a:alpha val="70000"/>
                  </a:schemeClr>
                </a:solidFill>
                <a:latin typeface="Times New Roman" panose="02020603050405020304" pitchFamily="18" charset="0"/>
                <a:cs typeface="Times New Roman" panose="02020603050405020304" pitchFamily="18" charset="0"/>
              </a:rPr>
              <a:t>: Some companies exaggerate their ESG efforts to attract investors, raising concerns about authenticity and accountability. Without clear regulatory oversight, organizations may provide misleading sustainability claims, making it harder for investors to distinguish genuinely ESG-aligned firms from those engaging in superficial commitments.</a:t>
            </a:r>
          </a:p>
          <a:p>
            <a:pPr lvl="0" algn="just">
              <a:buFont typeface="Wingdings" panose="05000000000000000000" pitchFamily="2" charset="2"/>
              <a:buChar char="q"/>
            </a:pPr>
            <a:r>
              <a:rPr lang="en-US" dirty="0" smtClean="0">
                <a:solidFill>
                  <a:schemeClr val="bg1">
                    <a:alpha val="70000"/>
                  </a:schemeClr>
                </a:solidFill>
                <a:latin typeface="Times New Roman" panose="02020603050405020304" pitchFamily="18" charset="0"/>
                <a:cs typeface="Times New Roman" panose="02020603050405020304" pitchFamily="18" charset="0"/>
              </a:rPr>
              <a:t>Short-Term </a:t>
            </a:r>
            <a:r>
              <a:rPr lang="en-US" dirty="0">
                <a:solidFill>
                  <a:schemeClr val="bg1">
                    <a:alpha val="70000"/>
                  </a:schemeClr>
                </a:solidFill>
                <a:latin typeface="Times New Roman" panose="02020603050405020304" pitchFamily="18" charset="0"/>
                <a:cs typeface="Times New Roman" panose="02020603050405020304" pitchFamily="18" charset="0"/>
              </a:rPr>
              <a:t>Pressures: Financial markets often prioritize short-term profits over long-term sustainability, making ESG integration complex. Investors and corporate executives frequently face pressure to deliver immediate financial returns, which may lead to underinvestment in sustainable initiatives that yield long-term benefits</a:t>
            </a:r>
            <a:r>
              <a:rPr lang="en-US" dirty="0" smtClean="0">
                <a:solidFill>
                  <a:schemeClr val="bg1">
                    <a:alpha val="70000"/>
                  </a:schemeClr>
                </a:solidFill>
                <a:latin typeface="Times New Roman" panose="02020603050405020304" pitchFamily="18" charset="0"/>
                <a:cs typeface="Times New Roman" panose="02020603050405020304" pitchFamily="18" charset="0"/>
              </a:rPr>
              <a:t>.</a:t>
            </a:r>
            <a:endParaRPr lang="en-US" dirty="0">
              <a:solidFill>
                <a:schemeClr val="bg1">
                  <a:alpha val="7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9529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741680"/>
            <a:ext cx="12031980" cy="1137920"/>
          </a:xfrm>
        </p:spPr>
        <p:txBody>
          <a:bodyPr>
            <a:normAutofit/>
          </a:bodyPr>
          <a:lstStyle/>
          <a:p>
            <a:pPr algn="ctr"/>
            <a:r>
              <a:rPr lang="en-US" b="1" dirty="0">
                <a:solidFill>
                  <a:schemeClr val="bg1"/>
                </a:solidFill>
                <a:latin typeface="Times New Roman" panose="02020603050405020304" pitchFamily="18" charset="0"/>
                <a:cs typeface="Times New Roman" panose="02020603050405020304" pitchFamily="18" charset="0"/>
              </a:rPr>
              <a:t>Challenges in ESG Integration</a:t>
            </a:r>
          </a:p>
        </p:txBody>
      </p:sp>
      <p:sp>
        <p:nvSpPr>
          <p:cNvPr id="3" name="Content Placeholder 2"/>
          <p:cNvSpPr>
            <a:spLocks noGrp="1"/>
          </p:cNvSpPr>
          <p:nvPr>
            <p:ph idx="1"/>
          </p:nvPr>
        </p:nvSpPr>
        <p:spPr>
          <a:xfrm>
            <a:off x="833120" y="2092960"/>
            <a:ext cx="12923520" cy="5913120"/>
          </a:xfrm>
        </p:spPr>
        <p:txBody>
          <a:bodyPr>
            <a:noAutofit/>
          </a:bodyPr>
          <a:lstStyle/>
          <a:p>
            <a:pPr lvl="0" algn="just">
              <a:buFont typeface="Wingdings" panose="05000000000000000000" pitchFamily="2" charset="2"/>
              <a:buChar char="q"/>
            </a:pPr>
            <a:r>
              <a:rPr lang="en-US" dirty="0" smtClean="0">
                <a:solidFill>
                  <a:schemeClr val="bg1">
                    <a:alpha val="70000"/>
                  </a:schemeClr>
                </a:solidFill>
                <a:latin typeface="Times New Roman" panose="02020603050405020304" pitchFamily="18" charset="0"/>
                <a:cs typeface="Times New Roman" panose="02020603050405020304" pitchFamily="18" charset="0"/>
              </a:rPr>
              <a:t>Regulatory </a:t>
            </a:r>
            <a:r>
              <a:rPr lang="en-US" dirty="0">
                <a:solidFill>
                  <a:schemeClr val="bg1">
                    <a:alpha val="70000"/>
                  </a:schemeClr>
                </a:solidFill>
                <a:latin typeface="Times New Roman" panose="02020603050405020304" pitchFamily="18" charset="0"/>
                <a:cs typeface="Times New Roman" panose="02020603050405020304" pitchFamily="18" charset="0"/>
              </a:rPr>
              <a:t>Variations: Different countries have varying ESG disclosure requirements, leading to inconsistencies in implementation. While some regions, such as the European Union, have advanced ESG reporting mandates, others lack formalized standards. These disparities create challenges for multinational corporations and investors navigating diverse regulatory landscapes.</a:t>
            </a:r>
          </a:p>
          <a:p>
            <a:pPr lvl="0" algn="just">
              <a:buFont typeface="Wingdings" panose="05000000000000000000" pitchFamily="2" charset="2"/>
              <a:buChar char="q"/>
            </a:pPr>
            <a:r>
              <a:rPr lang="en-US" dirty="0" smtClean="0">
                <a:solidFill>
                  <a:schemeClr val="bg1">
                    <a:alpha val="70000"/>
                  </a:schemeClr>
                </a:solidFill>
                <a:latin typeface="Times New Roman" panose="02020603050405020304" pitchFamily="18" charset="0"/>
                <a:cs typeface="Times New Roman" panose="02020603050405020304" pitchFamily="18" charset="0"/>
              </a:rPr>
              <a:t>ESG </a:t>
            </a:r>
            <a:r>
              <a:rPr lang="en-US" dirty="0">
                <a:solidFill>
                  <a:schemeClr val="bg1">
                    <a:alpha val="70000"/>
                  </a:schemeClr>
                </a:solidFill>
                <a:latin typeface="Times New Roman" panose="02020603050405020304" pitchFamily="18" charset="0"/>
                <a:cs typeface="Times New Roman" panose="02020603050405020304" pitchFamily="18" charset="0"/>
              </a:rPr>
              <a:t>Measurement and Verification: The complexity of quantifying ESG performance poses another challenge. Unlike traditional financial metrics, ESG factors often rely on qualitative assessments and self-reported data, making it difficult to ensure accuracy and consistency. Third-party verification and independent audits are crucial for enhancing ESG data reliability.</a:t>
            </a:r>
          </a:p>
          <a:p>
            <a:pPr lvl="0" algn="just">
              <a:buFont typeface="Wingdings" panose="05000000000000000000" pitchFamily="2" charset="2"/>
              <a:buChar char="q"/>
            </a:pPr>
            <a:r>
              <a:rPr lang="en-US" dirty="0" smtClean="0">
                <a:solidFill>
                  <a:schemeClr val="bg1">
                    <a:alpha val="70000"/>
                  </a:schemeClr>
                </a:solidFill>
                <a:latin typeface="Times New Roman" panose="02020603050405020304" pitchFamily="18" charset="0"/>
                <a:cs typeface="Times New Roman" panose="02020603050405020304" pitchFamily="18" charset="0"/>
              </a:rPr>
              <a:t>Integration </a:t>
            </a:r>
            <a:r>
              <a:rPr lang="en-US" dirty="0">
                <a:solidFill>
                  <a:schemeClr val="bg1">
                    <a:alpha val="70000"/>
                  </a:schemeClr>
                </a:solidFill>
                <a:latin typeface="Times New Roman" panose="02020603050405020304" pitchFamily="18" charset="0"/>
                <a:cs typeface="Times New Roman" panose="02020603050405020304" pitchFamily="18" charset="0"/>
              </a:rPr>
              <a:t>Costs: Implementing ESG strategies requires significant financial and human capital investments. Companies must allocate resources for sustainability initiatives, data collection, and compliance with evolving regulations. For smaller firms, these costs may pose barriers to effective ESG adoption.</a:t>
            </a:r>
          </a:p>
        </p:txBody>
      </p:sp>
    </p:spTree>
    <p:extLst>
      <p:ext uri="{BB962C8B-B14F-4D97-AF65-F5344CB8AC3E}">
        <p14:creationId xmlns:p14="http://schemas.microsoft.com/office/powerpoint/2010/main" val="33010410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66C9CD-6BF4-44CA-8078-0BB8190807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630400" cy="82296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Avenir Next LT Pro Light"/>
              <a:ea typeface="+mn-ea"/>
              <a:cs typeface="+mn-cs"/>
            </a:endParaRPr>
          </a:p>
        </p:txBody>
      </p:sp>
      <p:sp>
        <p:nvSpPr>
          <p:cNvPr id="2" name="Title"/>
          <p:cNvSpPr>
            <a:spLocks noGrp="1"/>
          </p:cNvSpPr>
          <p:nvPr>
            <p:ph type="ctrTitle"/>
          </p:nvPr>
        </p:nvSpPr>
        <p:spPr>
          <a:xfrm>
            <a:off x="5005309" y="516061"/>
            <a:ext cx="8796955" cy="1032480"/>
          </a:xfrm>
        </p:spPr>
        <p:txBody>
          <a:bodyPr anchor="b">
            <a:normAutofit/>
          </a:bodyPr>
          <a:lstStyle/>
          <a:p>
            <a:pPr algn="ctr"/>
            <a:r>
              <a:rPr lang="en-US" dirty="0">
                <a:solidFill>
                  <a:schemeClr val="bg1"/>
                </a:solidFill>
                <a:latin typeface="Times New Roman" panose="02020603050405020304" pitchFamily="18" charset="0"/>
                <a:cs typeface="Times New Roman" panose="02020603050405020304" pitchFamily="18" charset="0"/>
              </a:rPr>
              <a:t>Ways to Mitigate ESG Integration Challenges</a:t>
            </a:r>
          </a:p>
        </p:txBody>
      </p:sp>
      <p:pic>
        <p:nvPicPr>
          <p:cNvPr id="6" name="Picture 5" descr="A person reaching for a paper on a table full of paper and sticky notes">
            <a:extLst>
              <a:ext uri="{FF2B5EF4-FFF2-40B4-BE49-F238E27FC236}">
                <a16:creationId xmlns:a16="http://schemas.microsoft.com/office/drawing/2014/main" id="{55B2A88A-E315-628C-FCF7-C78867674FF4}"/>
              </a:ext>
            </a:extLst>
          </p:cNvPr>
          <p:cNvPicPr>
            <a:picLocks noChangeAspect="1"/>
          </p:cNvPicPr>
          <p:nvPr/>
        </p:nvPicPr>
        <p:blipFill>
          <a:blip r:embed="rId2"/>
          <a:srcRect l="29776" r="32549" b="4"/>
          <a:stretch/>
        </p:blipFill>
        <p:spPr>
          <a:xfrm>
            <a:off x="25" y="12"/>
            <a:ext cx="4645163" cy="8229588"/>
          </a:xfrm>
          <a:prstGeom prst="rect">
            <a:avLst/>
          </a:prstGeom>
        </p:spPr>
      </p:pic>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29700" y="2772248"/>
            <a:ext cx="648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 name="Content Placeholder">
            <a:extLst>
              <a:ext uri="{FF2B5EF4-FFF2-40B4-BE49-F238E27FC236}">
                <a16:creationId xmlns:a16="http://schemas.microsoft.com/office/drawing/2014/main" id="{DAF8539B-C0BC-655D-D065-1A743D6EC41D}"/>
              </a:ext>
            </a:extLst>
          </p:cNvPr>
          <p:cNvGraphicFramePr>
            <a:graphicFrameLocks noGrp="1"/>
          </p:cNvGraphicFramePr>
          <p:nvPr>
            <p:ph idx="1"/>
            <p:extLst>
              <p:ext uri="{D42A27DB-BD31-4B8C-83A1-F6EECF244321}">
                <p14:modId xmlns:p14="http://schemas.microsoft.com/office/powerpoint/2010/main" val="2048932534"/>
              </p:ext>
            </p:extLst>
          </p:nvPr>
        </p:nvGraphicFramePr>
        <p:xfrm>
          <a:off x="5005309" y="2064601"/>
          <a:ext cx="9282966" cy="53541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2328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005632" y="647462"/>
            <a:ext cx="8105537" cy="973455"/>
          </a:xfrm>
          <a:prstGeom prst="rect">
            <a:avLst/>
          </a:prstGeom>
          <a:noFill/>
          <a:ln/>
        </p:spPr>
        <p:txBody>
          <a:bodyPr wrap="square" lIns="0" tIns="0" rIns="0" bIns="0" rtlCol="0" anchor="t"/>
          <a:lstStyle/>
          <a:p>
            <a:pPr marL="0" indent="0" algn="l">
              <a:lnSpc>
                <a:spcPts val="3800"/>
              </a:lnSpc>
              <a:buNone/>
            </a:pPr>
            <a:r>
              <a:rPr lang="en-US" b="1" dirty="0">
                <a:solidFill>
                  <a:srgbClr val="000000"/>
                </a:solidFill>
                <a:latin typeface="Times New Roman" panose="02020603050405020304" pitchFamily="18" charset="0"/>
                <a:ea typeface="Petrona Bold" pitchFamily="34" charset="-122"/>
                <a:cs typeface="Times New Roman" panose="02020603050405020304" pitchFamily="18" charset="0"/>
              </a:rPr>
              <a:t>Regulatory Frameworks and Reporting Standards</a:t>
            </a:r>
            <a:endParaRPr lang="en-US" dirty="0">
              <a:latin typeface="Times New Roman" panose="02020603050405020304" pitchFamily="18" charset="0"/>
              <a:cs typeface="Times New Roman" panose="02020603050405020304" pitchFamily="18" charset="0"/>
            </a:endParaRPr>
          </a:p>
        </p:txBody>
      </p:sp>
      <p:sp>
        <p:nvSpPr>
          <p:cNvPr id="4" name="Shape 1"/>
          <p:cNvSpPr/>
          <p:nvPr/>
        </p:nvSpPr>
        <p:spPr>
          <a:xfrm>
            <a:off x="6172557" y="1843445"/>
            <a:ext cx="15240" cy="4859893"/>
          </a:xfrm>
          <a:prstGeom prst="roundRect">
            <a:avLst>
              <a:gd name="adj" fmla="val 408928"/>
            </a:avLst>
          </a:prstGeom>
          <a:solidFill>
            <a:srgbClr val="B2D4E5"/>
          </a:solidFill>
          <a:ln/>
        </p:spPr>
      </p:sp>
      <p:sp>
        <p:nvSpPr>
          <p:cNvPr id="5" name="Shape 2"/>
          <p:cNvSpPr/>
          <p:nvPr/>
        </p:nvSpPr>
        <p:spPr>
          <a:xfrm>
            <a:off x="6324243" y="2169676"/>
            <a:ext cx="445056" cy="15240"/>
          </a:xfrm>
          <a:prstGeom prst="roundRect">
            <a:avLst>
              <a:gd name="adj" fmla="val 408928"/>
            </a:avLst>
          </a:prstGeom>
          <a:solidFill>
            <a:srgbClr val="B2D4E5"/>
          </a:solidFill>
          <a:ln/>
        </p:spPr>
      </p:sp>
      <p:sp>
        <p:nvSpPr>
          <p:cNvPr id="6" name="Shape 3"/>
          <p:cNvSpPr/>
          <p:nvPr/>
        </p:nvSpPr>
        <p:spPr>
          <a:xfrm>
            <a:off x="6005632" y="2010370"/>
            <a:ext cx="333851" cy="333851"/>
          </a:xfrm>
          <a:prstGeom prst="roundRect">
            <a:avLst>
              <a:gd name="adj" fmla="val 18667"/>
            </a:avLst>
          </a:prstGeom>
          <a:solidFill>
            <a:srgbClr val="CCEEFF"/>
          </a:solidFill>
          <a:ln w="7620">
            <a:solidFill>
              <a:srgbClr val="B2D4E5"/>
            </a:solidFill>
            <a:prstDash val="solid"/>
          </a:ln>
        </p:spPr>
      </p:sp>
      <p:sp>
        <p:nvSpPr>
          <p:cNvPr id="7" name="Text 4"/>
          <p:cNvSpPr/>
          <p:nvPr/>
        </p:nvSpPr>
        <p:spPr>
          <a:xfrm>
            <a:off x="6055757" y="2031266"/>
            <a:ext cx="233601" cy="292060"/>
          </a:xfrm>
          <a:prstGeom prst="rect">
            <a:avLst/>
          </a:prstGeom>
          <a:noFill/>
          <a:ln/>
        </p:spPr>
        <p:txBody>
          <a:bodyPr wrap="none" lIns="0" tIns="0" rIns="0" bIns="0" rtlCol="0" anchor="t"/>
          <a:lstStyle/>
          <a:p>
            <a:pPr marL="0" indent="0" algn="ctr">
              <a:lnSpc>
                <a:spcPts val="18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p:txBody>
      </p:sp>
      <p:sp>
        <p:nvSpPr>
          <p:cNvPr id="8" name="Text 5"/>
          <p:cNvSpPr/>
          <p:nvPr/>
        </p:nvSpPr>
        <p:spPr>
          <a:xfrm>
            <a:off x="6914436" y="1991797"/>
            <a:ext cx="2021324" cy="243483"/>
          </a:xfrm>
          <a:prstGeom prst="rect">
            <a:avLst/>
          </a:prstGeom>
          <a:noFill/>
          <a:ln/>
        </p:spPr>
        <p:txBody>
          <a:bodyPr wrap="none" lIns="0" tIns="0" rIns="0" bIns="0" rtlCol="0" anchor="t"/>
          <a:lstStyle/>
          <a:p>
            <a:pPr marL="0" indent="0" algn="l">
              <a:lnSpc>
                <a:spcPts val="19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Voluntary Frameworks</a:t>
            </a:r>
            <a:endParaRPr lang="en-US" dirty="0">
              <a:latin typeface="Times New Roman" panose="02020603050405020304" pitchFamily="18" charset="0"/>
              <a:cs typeface="Times New Roman" panose="02020603050405020304" pitchFamily="18" charset="0"/>
            </a:endParaRPr>
          </a:p>
        </p:txBody>
      </p:sp>
      <p:sp>
        <p:nvSpPr>
          <p:cNvPr id="9" name="Text 6"/>
          <p:cNvSpPr/>
          <p:nvPr/>
        </p:nvSpPr>
        <p:spPr>
          <a:xfrm>
            <a:off x="6914436" y="2324219"/>
            <a:ext cx="7196733" cy="474583"/>
          </a:xfrm>
          <a:prstGeom prst="rect">
            <a:avLst/>
          </a:prstGeom>
          <a:noFill/>
          <a:ln/>
        </p:spPr>
        <p:txBody>
          <a:bodyPr wrap="square" lIns="0" tIns="0" rIns="0" bIns="0" rtlCol="0" anchor="t"/>
          <a:lstStyle/>
          <a:p>
            <a:pPr marL="0" indent="0" algn="l">
              <a:lnSpc>
                <a:spcPts val="185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Global Reporting Initiative (GRI), Sustainability Accounting Standards Board (SASB), and Task Force on Climate-related Financial Disclosures (TCFD) provide voluntary reporting guidelines</a:t>
            </a:r>
            <a:endParaRPr lang="en-US" dirty="0">
              <a:latin typeface="Times New Roman" panose="02020603050405020304" pitchFamily="18" charset="0"/>
              <a:cs typeface="Times New Roman" panose="02020603050405020304" pitchFamily="18" charset="0"/>
            </a:endParaRPr>
          </a:p>
        </p:txBody>
      </p:sp>
      <p:sp>
        <p:nvSpPr>
          <p:cNvPr id="10" name="Shape 7"/>
          <p:cNvSpPr/>
          <p:nvPr/>
        </p:nvSpPr>
        <p:spPr>
          <a:xfrm>
            <a:off x="6324243" y="3421737"/>
            <a:ext cx="445056" cy="15240"/>
          </a:xfrm>
          <a:prstGeom prst="roundRect">
            <a:avLst>
              <a:gd name="adj" fmla="val 408928"/>
            </a:avLst>
          </a:prstGeom>
          <a:solidFill>
            <a:srgbClr val="B2D4E5"/>
          </a:solidFill>
          <a:ln/>
        </p:spPr>
      </p:sp>
      <p:sp>
        <p:nvSpPr>
          <p:cNvPr id="11" name="Shape 8"/>
          <p:cNvSpPr/>
          <p:nvPr/>
        </p:nvSpPr>
        <p:spPr>
          <a:xfrm>
            <a:off x="6005632" y="3262432"/>
            <a:ext cx="333851" cy="333851"/>
          </a:xfrm>
          <a:prstGeom prst="roundRect">
            <a:avLst>
              <a:gd name="adj" fmla="val 18667"/>
            </a:avLst>
          </a:prstGeom>
          <a:solidFill>
            <a:srgbClr val="CCEEFF"/>
          </a:solidFill>
          <a:ln w="7620">
            <a:solidFill>
              <a:srgbClr val="B2D4E5"/>
            </a:solidFill>
            <a:prstDash val="solid"/>
          </a:ln>
        </p:spPr>
      </p:sp>
      <p:sp>
        <p:nvSpPr>
          <p:cNvPr id="12" name="Text 9"/>
          <p:cNvSpPr/>
          <p:nvPr/>
        </p:nvSpPr>
        <p:spPr>
          <a:xfrm>
            <a:off x="6055757" y="3283327"/>
            <a:ext cx="233601" cy="292060"/>
          </a:xfrm>
          <a:prstGeom prst="rect">
            <a:avLst/>
          </a:prstGeom>
          <a:noFill/>
          <a:ln/>
        </p:spPr>
        <p:txBody>
          <a:bodyPr wrap="none" lIns="0" tIns="0" rIns="0" bIns="0" rtlCol="0" anchor="t"/>
          <a:lstStyle/>
          <a:p>
            <a:pPr marL="0" indent="0" algn="ctr">
              <a:lnSpc>
                <a:spcPts val="18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2</a:t>
            </a:r>
            <a:endParaRPr lang="en-US" dirty="0">
              <a:latin typeface="Times New Roman" panose="02020603050405020304" pitchFamily="18" charset="0"/>
              <a:cs typeface="Times New Roman" panose="02020603050405020304" pitchFamily="18" charset="0"/>
            </a:endParaRPr>
          </a:p>
        </p:txBody>
      </p:sp>
      <p:sp>
        <p:nvSpPr>
          <p:cNvPr id="13" name="Text 10"/>
          <p:cNvSpPr/>
          <p:nvPr/>
        </p:nvSpPr>
        <p:spPr>
          <a:xfrm>
            <a:off x="6914436" y="3243858"/>
            <a:ext cx="1947505" cy="243483"/>
          </a:xfrm>
          <a:prstGeom prst="rect">
            <a:avLst/>
          </a:prstGeom>
          <a:noFill/>
          <a:ln/>
        </p:spPr>
        <p:txBody>
          <a:bodyPr wrap="none" lIns="0" tIns="0" rIns="0" bIns="0" rtlCol="0" anchor="t"/>
          <a:lstStyle/>
          <a:p>
            <a:pPr marL="0" indent="0" algn="l">
              <a:lnSpc>
                <a:spcPts val="19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Regional Regulations</a:t>
            </a:r>
            <a:endParaRPr lang="en-US" dirty="0">
              <a:latin typeface="Times New Roman" panose="02020603050405020304" pitchFamily="18" charset="0"/>
              <a:cs typeface="Times New Roman" panose="02020603050405020304" pitchFamily="18" charset="0"/>
            </a:endParaRPr>
          </a:p>
        </p:txBody>
      </p:sp>
      <p:sp>
        <p:nvSpPr>
          <p:cNvPr id="14" name="Text 11"/>
          <p:cNvSpPr/>
          <p:nvPr/>
        </p:nvSpPr>
        <p:spPr>
          <a:xfrm>
            <a:off x="6914436" y="3576280"/>
            <a:ext cx="7196733" cy="474583"/>
          </a:xfrm>
          <a:prstGeom prst="rect">
            <a:avLst/>
          </a:prstGeom>
          <a:noFill/>
          <a:ln/>
        </p:spPr>
        <p:txBody>
          <a:bodyPr wrap="square" lIns="0" tIns="0" rIns="0" bIns="0" rtlCol="0" anchor="t"/>
          <a:lstStyle/>
          <a:p>
            <a:pPr marL="0" indent="0" algn="l">
              <a:lnSpc>
                <a:spcPts val="185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EU Sustainable Finance Disclosure Regulation (SFDR) and Taxonomy Regulation establish mandatory ESG disclosure requirements for financial market participants</a:t>
            </a:r>
            <a:endParaRPr lang="en-US" dirty="0">
              <a:latin typeface="Times New Roman" panose="02020603050405020304" pitchFamily="18" charset="0"/>
              <a:cs typeface="Times New Roman" panose="02020603050405020304" pitchFamily="18" charset="0"/>
            </a:endParaRPr>
          </a:p>
        </p:txBody>
      </p:sp>
      <p:sp>
        <p:nvSpPr>
          <p:cNvPr id="15" name="Shape 12"/>
          <p:cNvSpPr/>
          <p:nvPr/>
        </p:nvSpPr>
        <p:spPr>
          <a:xfrm>
            <a:off x="6324243" y="4673798"/>
            <a:ext cx="445056" cy="15240"/>
          </a:xfrm>
          <a:prstGeom prst="roundRect">
            <a:avLst>
              <a:gd name="adj" fmla="val 408928"/>
            </a:avLst>
          </a:prstGeom>
          <a:solidFill>
            <a:srgbClr val="B2D4E5"/>
          </a:solidFill>
          <a:ln/>
        </p:spPr>
      </p:sp>
      <p:sp>
        <p:nvSpPr>
          <p:cNvPr id="16" name="Shape 13"/>
          <p:cNvSpPr/>
          <p:nvPr/>
        </p:nvSpPr>
        <p:spPr>
          <a:xfrm>
            <a:off x="6005632" y="4514493"/>
            <a:ext cx="333851" cy="333851"/>
          </a:xfrm>
          <a:prstGeom prst="roundRect">
            <a:avLst>
              <a:gd name="adj" fmla="val 18667"/>
            </a:avLst>
          </a:prstGeom>
          <a:solidFill>
            <a:srgbClr val="CCEEFF"/>
          </a:solidFill>
          <a:ln w="7620">
            <a:solidFill>
              <a:srgbClr val="B2D4E5"/>
            </a:solidFill>
            <a:prstDash val="solid"/>
          </a:ln>
        </p:spPr>
      </p:sp>
      <p:sp>
        <p:nvSpPr>
          <p:cNvPr id="17" name="Text 14"/>
          <p:cNvSpPr/>
          <p:nvPr/>
        </p:nvSpPr>
        <p:spPr>
          <a:xfrm>
            <a:off x="6055757" y="4535388"/>
            <a:ext cx="233601" cy="292060"/>
          </a:xfrm>
          <a:prstGeom prst="rect">
            <a:avLst/>
          </a:prstGeom>
          <a:noFill/>
          <a:ln/>
        </p:spPr>
        <p:txBody>
          <a:bodyPr wrap="none" lIns="0" tIns="0" rIns="0" bIns="0" rtlCol="0" anchor="t"/>
          <a:lstStyle/>
          <a:p>
            <a:pPr marL="0" indent="0" algn="ctr">
              <a:lnSpc>
                <a:spcPts val="18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3</a:t>
            </a:r>
            <a:endParaRPr lang="en-US" dirty="0">
              <a:latin typeface="Times New Roman" panose="02020603050405020304" pitchFamily="18" charset="0"/>
              <a:cs typeface="Times New Roman" panose="02020603050405020304" pitchFamily="18" charset="0"/>
            </a:endParaRPr>
          </a:p>
        </p:txBody>
      </p:sp>
      <p:sp>
        <p:nvSpPr>
          <p:cNvPr id="18" name="Text 15"/>
          <p:cNvSpPr/>
          <p:nvPr/>
        </p:nvSpPr>
        <p:spPr>
          <a:xfrm>
            <a:off x="6914436" y="4495919"/>
            <a:ext cx="1947505" cy="243483"/>
          </a:xfrm>
          <a:prstGeom prst="rect">
            <a:avLst/>
          </a:prstGeom>
          <a:noFill/>
          <a:ln/>
        </p:spPr>
        <p:txBody>
          <a:bodyPr wrap="none" lIns="0" tIns="0" rIns="0" bIns="0" rtlCol="0" anchor="t"/>
          <a:lstStyle/>
          <a:p>
            <a:pPr marL="0" indent="0" algn="l">
              <a:lnSpc>
                <a:spcPts val="19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Industry Initiatives</a:t>
            </a:r>
            <a:endParaRPr lang="en-US" dirty="0">
              <a:latin typeface="Times New Roman" panose="02020603050405020304" pitchFamily="18" charset="0"/>
              <a:cs typeface="Times New Roman" panose="02020603050405020304" pitchFamily="18" charset="0"/>
            </a:endParaRPr>
          </a:p>
        </p:txBody>
      </p:sp>
      <p:sp>
        <p:nvSpPr>
          <p:cNvPr id="19" name="Text 16"/>
          <p:cNvSpPr/>
          <p:nvPr/>
        </p:nvSpPr>
        <p:spPr>
          <a:xfrm>
            <a:off x="6914436" y="4828342"/>
            <a:ext cx="7196733" cy="474583"/>
          </a:xfrm>
          <a:prstGeom prst="rect">
            <a:avLst/>
          </a:prstGeom>
          <a:noFill/>
          <a:ln/>
        </p:spPr>
        <p:txBody>
          <a:bodyPr wrap="square" lIns="0" tIns="0" rIns="0" bIns="0" rtlCol="0" anchor="t"/>
          <a:lstStyle/>
          <a:p>
            <a:pPr marL="0" indent="0" algn="l">
              <a:lnSpc>
                <a:spcPts val="185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Principles for Responsible Investment (PRI) and UN Global Compact promote ESG integration across financial markets and corporate sectors</a:t>
            </a:r>
            <a:endParaRPr lang="en-US" dirty="0">
              <a:latin typeface="Times New Roman" panose="02020603050405020304" pitchFamily="18" charset="0"/>
              <a:cs typeface="Times New Roman" panose="02020603050405020304" pitchFamily="18" charset="0"/>
            </a:endParaRPr>
          </a:p>
        </p:txBody>
      </p:sp>
      <p:sp>
        <p:nvSpPr>
          <p:cNvPr id="20" name="Shape 17"/>
          <p:cNvSpPr/>
          <p:nvPr/>
        </p:nvSpPr>
        <p:spPr>
          <a:xfrm>
            <a:off x="6324243" y="5925860"/>
            <a:ext cx="445056" cy="15240"/>
          </a:xfrm>
          <a:prstGeom prst="roundRect">
            <a:avLst>
              <a:gd name="adj" fmla="val 408928"/>
            </a:avLst>
          </a:prstGeom>
          <a:solidFill>
            <a:srgbClr val="B2D4E5"/>
          </a:solidFill>
          <a:ln/>
        </p:spPr>
      </p:sp>
      <p:sp>
        <p:nvSpPr>
          <p:cNvPr id="21" name="Shape 18"/>
          <p:cNvSpPr/>
          <p:nvPr/>
        </p:nvSpPr>
        <p:spPr>
          <a:xfrm>
            <a:off x="6005632" y="5766554"/>
            <a:ext cx="333851" cy="333851"/>
          </a:xfrm>
          <a:prstGeom prst="roundRect">
            <a:avLst>
              <a:gd name="adj" fmla="val 18667"/>
            </a:avLst>
          </a:prstGeom>
          <a:solidFill>
            <a:srgbClr val="CCEEFF"/>
          </a:solidFill>
          <a:ln w="7620">
            <a:solidFill>
              <a:srgbClr val="B2D4E5"/>
            </a:solidFill>
            <a:prstDash val="solid"/>
          </a:ln>
        </p:spPr>
      </p:sp>
      <p:sp>
        <p:nvSpPr>
          <p:cNvPr id="22" name="Text 19"/>
          <p:cNvSpPr/>
          <p:nvPr/>
        </p:nvSpPr>
        <p:spPr>
          <a:xfrm>
            <a:off x="6055757" y="5787450"/>
            <a:ext cx="233601" cy="292060"/>
          </a:xfrm>
          <a:prstGeom prst="rect">
            <a:avLst/>
          </a:prstGeom>
          <a:noFill/>
          <a:ln/>
        </p:spPr>
        <p:txBody>
          <a:bodyPr wrap="none" lIns="0" tIns="0" rIns="0" bIns="0" rtlCol="0" anchor="t"/>
          <a:lstStyle/>
          <a:p>
            <a:pPr marL="0" indent="0" algn="ctr">
              <a:lnSpc>
                <a:spcPts val="18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4</a:t>
            </a:r>
            <a:endParaRPr lang="en-US" dirty="0">
              <a:latin typeface="Times New Roman" panose="02020603050405020304" pitchFamily="18" charset="0"/>
              <a:cs typeface="Times New Roman" panose="02020603050405020304" pitchFamily="18" charset="0"/>
            </a:endParaRPr>
          </a:p>
        </p:txBody>
      </p:sp>
      <p:sp>
        <p:nvSpPr>
          <p:cNvPr id="23" name="Text 20"/>
          <p:cNvSpPr/>
          <p:nvPr/>
        </p:nvSpPr>
        <p:spPr>
          <a:xfrm>
            <a:off x="6914436" y="5747980"/>
            <a:ext cx="1947505" cy="243483"/>
          </a:xfrm>
          <a:prstGeom prst="rect">
            <a:avLst/>
          </a:prstGeom>
          <a:noFill/>
          <a:ln/>
        </p:spPr>
        <p:txBody>
          <a:bodyPr wrap="none" lIns="0" tIns="0" rIns="0" bIns="0" rtlCol="0" anchor="t"/>
          <a:lstStyle/>
          <a:p>
            <a:pPr marL="0" indent="0" algn="l">
              <a:lnSpc>
                <a:spcPts val="1900"/>
              </a:lnSpc>
              <a:buNone/>
            </a:pPr>
            <a:r>
              <a:rPr lang="en-US" b="1" dirty="0">
                <a:solidFill>
                  <a:srgbClr val="272525"/>
                </a:solidFill>
                <a:latin typeface="Times New Roman" panose="02020603050405020304" pitchFamily="18" charset="0"/>
                <a:ea typeface="Petrona Bold" pitchFamily="34" charset="-122"/>
                <a:cs typeface="Times New Roman" panose="02020603050405020304" pitchFamily="18" charset="0"/>
              </a:rPr>
              <a:t>Emerging Standards</a:t>
            </a:r>
            <a:endParaRPr lang="en-US" dirty="0">
              <a:latin typeface="Times New Roman" panose="02020603050405020304" pitchFamily="18" charset="0"/>
              <a:cs typeface="Times New Roman" panose="02020603050405020304" pitchFamily="18" charset="0"/>
            </a:endParaRPr>
          </a:p>
        </p:txBody>
      </p:sp>
      <p:sp>
        <p:nvSpPr>
          <p:cNvPr id="24" name="Text 21"/>
          <p:cNvSpPr/>
          <p:nvPr/>
        </p:nvSpPr>
        <p:spPr>
          <a:xfrm>
            <a:off x="6914436" y="6080403"/>
            <a:ext cx="7196733" cy="474583"/>
          </a:xfrm>
          <a:prstGeom prst="rect">
            <a:avLst/>
          </a:prstGeom>
          <a:noFill/>
          <a:ln/>
        </p:spPr>
        <p:txBody>
          <a:bodyPr wrap="square" lIns="0" tIns="0" rIns="0" bIns="0" rtlCol="0" anchor="t"/>
          <a:lstStyle/>
          <a:p>
            <a:pPr marL="0" indent="0" algn="l">
              <a:lnSpc>
                <a:spcPts val="1850"/>
              </a:lnSpc>
              <a:buNone/>
            </a:pPr>
            <a:r>
              <a:rPr lang="en-US" dirty="0">
                <a:solidFill>
                  <a:srgbClr val="272525"/>
                </a:solidFill>
                <a:latin typeface="Times New Roman" panose="02020603050405020304" pitchFamily="18" charset="0"/>
                <a:ea typeface="Inter" pitchFamily="34" charset="-122"/>
                <a:cs typeface="Times New Roman" panose="02020603050405020304" pitchFamily="18" charset="0"/>
              </a:rPr>
              <a:t>International Sustainability Standards Board (ISSB) works to develop globally consistent ESG reporting standards</a:t>
            </a:r>
            <a:endParaRPr lang="en-US" dirty="0">
              <a:latin typeface="Times New Roman" panose="02020603050405020304" pitchFamily="18" charset="0"/>
              <a:cs typeface="Times New Roman" panose="02020603050405020304" pitchFamily="18" charset="0"/>
            </a:endParaRPr>
          </a:p>
        </p:txBody>
      </p:sp>
      <p:pic>
        <p:nvPicPr>
          <p:cNvPr id="26" name="Picture 25"/>
          <p:cNvPicPr>
            <a:picLocks noChangeAspect="1"/>
          </p:cNvPicPr>
          <p:nvPr/>
        </p:nvPicPr>
        <p:blipFill>
          <a:blip r:embed="rId4"/>
          <a:stretch>
            <a:fillRect/>
          </a:stretch>
        </p:blipFill>
        <p:spPr>
          <a:xfrm>
            <a:off x="12511067" y="7598023"/>
            <a:ext cx="2036240" cy="52430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438864" y="651272"/>
            <a:ext cx="7408545" cy="411480"/>
          </a:xfrm>
          <a:prstGeom prst="rect">
            <a:avLst/>
          </a:prstGeom>
          <a:noFill/>
          <a:ln/>
        </p:spPr>
        <p:txBody>
          <a:bodyPr wrap="none" lIns="0" tIns="0" rIns="0" bIns="0" rtlCol="0" anchor="t"/>
          <a:lstStyle/>
          <a:p>
            <a:pPr marL="0" indent="0" algn="l">
              <a:lnSpc>
                <a:spcPts val="3200"/>
              </a:lnSpc>
              <a:buNone/>
            </a:pPr>
            <a:r>
              <a:rPr lang="en-US" sz="2000" b="1" dirty="0">
                <a:solidFill>
                  <a:srgbClr val="000000"/>
                </a:solidFill>
                <a:latin typeface="Times New Roman" panose="02020603050405020304" pitchFamily="18" charset="0"/>
                <a:ea typeface="Petrona Bold" pitchFamily="34" charset="-122"/>
                <a:cs typeface="Times New Roman" panose="02020603050405020304" pitchFamily="18" charset="0"/>
              </a:rPr>
              <a:t>Recommendations for Enhanced ESG Integration</a:t>
            </a:r>
            <a:endParaRPr lang="en-US" sz="2000" dirty="0">
              <a:latin typeface="Times New Roman" panose="02020603050405020304" pitchFamily="18" charset="0"/>
              <a:cs typeface="Times New Roman" panose="02020603050405020304" pitchFamily="18" charset="0"/>
            </a:endParaRPr>
          </a:p>
        </p:txBody>
      </p:sp>
      <p:sp>
        <p:nvSpPr>
          <p:cNvPr id="4" name="Text 1"/>
          <p:cNvSpPr/>
          <p:nvPr/>
        </p:nvSpPr>
        <p:spPr>
          <a:xfrm>
            <a:off x="438864" y="1313378"/>
            <a:ext cx="8266271" cy="413742"/>
          </a:xfrm>
          <a:prstGeom prst="rect">
            <a:avLst/>
          </a:prstGeom>
          <a:noFill/>
          <a:ln/>
        </p:spPr>
        <p:txBody>
          <a:bodyPr wrap="none" lIns="0" tIns="0" rIns="0" bIns="0" rtlCol="0" anchor="t"/>
          <a:lstStyle/>
          <a:p>
            <a:pPr marL="0" indent="0" algn="ctr">
              <a:lnSpc>
                <a:spcPts val="325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1</a:t>
            </a:r>
            <a:endParaRPr lang="en-US" sz="2000" dirty="0">
              <a:latin typeface="Times New Roman" panose="02020603050405020304" pitchFamily="18" charset="0"/>
              <a:cs typeface="Times New Roman" panose="02020603050405020304" pitchFamily="18" charset="0"/>
            </a:endParaRPr>
          </a:p>
        </p:txBody>
      </p:sp>
      <p:sp>
        <p:nvSpPr>
          <p:cNvPr id="5" name="Text 2"/>
          <p:cNvSpPr/>
          <p:nvPr/>
        </p:nvSpPr>
        <p:spPr>
          <a:xfrm>
            <a:off x="3675936" y="1883688"/>
            <a:ext cx="1792010" cy="205621"/>
          </a:xfrm>
          <a:prstGeom prst="rect">
            <a:avLst/>
          </a:prstGeom>
          <a:noFill/>
          <a:ln/>
        </p:spPr>
        <p:txBody>
          <a:bodyPr wrap="none" lIns="0" tIns="0" rIns="0" bIns="0" rtlCol="0" anchor="t"/>
          <a:lstStyle/>
          <a:p>
            <a:pPr marL="0" indent="0" algn="ctr">
              <a:lnSpc>
                <a:spcPts val="160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Standardized Reporting</a:t>
            </a:r>
            <a:endParaRPr lang="en-US" sz="2000" dirty="0">
              <a:latin typeface="Times New Roman" panose="02020603050405020304" pitchFamily="18" charset="0"/>
              <a:cs typeface="Times New Roman" panose="02020603050405020304" pitchFamily="18" charset="0"/>
            </a:endParaRPr>
          </a:p>
        </p:txBody>
      </p:sp>
      <p:sp>
        <p:nvSpPr>
          <p:cNvPr id="6" name="Text 3"/>
          <p:cNvSpPr/>
          <p:nvPr/>
        </p:nvSpPr>
        <p:spPr>
          <a:xfrm>
            <a:off x="438864" y="2164437"/>
            <a:ext cx="8266271" cy="200501"/>
          </a:xfrm>
          <a:prstGeom prst="rect">
            <a:avLst/>
          </a:prstGeom>
          <a:noFill/>
          <a:ln/>
        </p:spPr>
        <p:txBody>
          <a:bodyPr wrap="none" lIns="0" tIns="0" rIns="0" bIns="0" rtlCol="0" anchor="t"/>
          <a:lstStyle/>
          <a:p>
            <a:pPr marL="0" indent="0" algn="ctr">
              <a:lnSpc>
                <a:spcPts val="15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Adopt consistent ESG metrics and disclosure frameworks across industries</a:t>
            </a:r>
            <a:endParaRPr lang="en-US" sz="2000" dirty="0">
              <a:latin typeface="Times New Roman" panose="02020603050405020304" pitchFamily="18" charset="0"/>
              <a:cs typeface="Times New Roman" panose="02020603050405020304" pitchFamily="18" charset="0"/>
            </a:endParaRPr>
          </a:p>
        </p:txBody>
      </p:sp>
      <p:sp>
        <p:nvSpPr>
          <p:cNvPr id="7" name="Text 4"/>
          <p:cNvSpPr/>
          <p:nvPr/>
        </p:nvSpPr>
        <p:spPr>
          <a:xfrm>
            <a:off x="438864" y="2803684"/>
            <a:ext cx="8266271" cy="413742"/>
          </a:xfrm>
          <a:prstGeom prst="rect">
            <a:avLst/>
          </a:prstGeom>
          <a:noFill/>
          <a:ln/>
        </p:spPr>
        <p:txBody>
          <a:bodyPr wrap="none" lIns="0" tIns="0" rIns="0" bIns="0" rtlCol="0" anchor="t"/>
          <a:lstStyle/>
          <a:p>
            <a:pPr marL="0" indent="0" algn="ctr">
              <a:lnSpc>
                <a:spcPts val="325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2</a:t>
            </a:r>
            <a:endParaRPr lang="en-US" sz="2000" dirty="0">
              <a:latin typeface="Times New Roman" panose="02020603050405020304" pitchFamily="18" charset="0"/>
              <a:cs typeface="Times New Roman" panose="02020603050405020304" pitchFamily="18" charset="0"/>
            </a:endParaRPr>
          </a:p>
        </p:txBody>
      </p:sp>
      <p:sp>
        <p:nvSpPr>
          <p:cNvPr id="8" name="Text 5"/>
          <p:cNvSpPr/>
          <p:nvPr/>
        </p:nvSpPr>
        <p:spPr>
          <a:xfrm>
            <a:off x="3749159" y="3373993"/>
            <a:ext cx="1645682" cy="205621"/>
          </a:xfrm>
          <a:prstGeom prst="rect">
            <a:avLst/>
          </a:prstGeom>
          <a:noFill/>
          <a:ln/>
        </p:spPr>
        <p:txBody>
          <a:bodyPr wrap="none" lIns="0" tIns="0" rIns="0" bIns="0" rtlCol="0" anchor="t"/>
          <a:lstStyle/>
          <a:p>
            <a:pPr marL="0" indent="0" algn="ctr">
              <a:lnSpc>
                <a:spcPts val="160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Data Verification</a:t>
            </a:r>
            <a:endParaRPr lang="en-US" sz="2000" dirty="0">
              <a:latin typeface="Times New Roman" panose="02020603050405020304" pitchFamily="18" charset="0"/>
              <a:cs typeface="Times New Roman" panose="02020603050405020304" pitchFamily="18" charset="0"/>
            </a:endParaRPr>
          </a:p>
        </p:txBody>
      </p:sp>
      <p:sp>
        <p:nvSpPr>
          <p:cNvPr id="9" name="Text 6"/>
          <p:cNvSpPr/>
          <p:nvPr/>
        </p:nvSpPr>
        <p:spPr>
          <a:xfrm>
            <a:off x="438864" y="3654743"/>
            <a:ext cx="8266271" cy="200501"/>
          </a:xfrm>
          <a:prstGeom prst="rect">
            <a:avLst/>
          </a:prstGeom>
          <a:noFill/>
          <a:ln/>
        </p:spPr>
        <p:txBody>
          <a:bodyPr wrap="none" lIns="0" tIns="0" rIns="0" bIns="0" rtlCol="0" anchor="t"/>
          <a:lstStyle/>
          <a:p>
            <a:pPr marL="0" indent="0" algn="ctr">
              <a:lnSpc>
                <a:spcPts val="15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Implement third-party verification of ESG data to enhance credibility</a:t>
            </a:r>
            <a:endParaRPr lang="en-US" sz="2000" dirty="0">
              <a:latin typeface="Times New Roman" panose="02020603050405020304" pitchFamily="18" charset="0"/>
              <a:cs typeface="Times New Roman" panose="02020603050405020304" pitchFamily="18" charset="0"/>
            </a:endParaRPr>
          </a:p>
        </p:txBody>
      </p:sp>
      <p:sp>
        <p:nvSpPr>
          <p:cNvPr id="10" name="Text 7"/>
          <p:cNvSpPr/>
          <p:nvPr/>
        </p:nvSpPr>
        <p:spPr>
          <a:xfrm>
            <a:off x="438864" y="4293989"/>
            <a:ext cx="8266271" cy="413742"/>
          </a:xfrm>
          <a:prstGeom prst="rect">
            <a:avLst/>
          </a:prstGeom>
          <a:noFill/>
          <a:ln/>
        </p:spPr>
        <p:txBody>
          <a:bodyPr wrap="none" lIns="0" tIns="0" rIns="0" bIns="0" rtlCol="0" anchor="t"/>
          <a:lstStyle/>
          <a:p>
            <a:pPr marL="0" indent="0" algn="ctr">
              <a:lnSpc>
                <a:spcPts val="325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3</a:t>
            </a:r>
            <a:endParaRPr lang="en-US" sz="2000" dirty="0">
              <a:latin typeface="Times New Roman" panose="02020603050405020304" pitchFamily="18" charset="0"/>
              <a:cs typeface="Times New Roman" panose="02020603050405020304" pitchFamily="18" charset="0"/>
            </a:endParaRPr>
          </a:p>
        </p:txBody>
      </p:sp>
      <p:sp>
        <p:nvSpPr>
          <p:cNvPr id="11" name="Text 8"/>
          <p:cNvSpPr/>
          <p:nvPr/>
        </p:nvSpPr>
        <p:spPr>
          <a:xfrm>
            <a:off x="3722370" y="4864298"/>
            <a:ext cx="1699260" cy="205621"/>
          </a:xfrm>
          <a:prstGeom prst="rect">
            <a:avLst/>
          </a:prstGeom>
          <a:noFill/>
          <a:ln/>
        </p:spPr>
        <p:txBody>
          <a:bodyPr wrap="none" lIns="0" tIns="0" rIns="0" bIns="0" rtlCol="0" anchor="t"/>
          <a:lstStyle/>
          <a:p>
            <a:pPr marL="0" indent="0" algn="ctr">
              <a:lnSpc>
                <a:spcPts val="160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Long-term Perspective</a:t>
            </a:r>
            <a:endParaRPr lang="en-US" sz="2000" dirty="0">
              <a:latin typeface="Times New Roman" panose="02020603050405020304" pitchFamily="18" charset="0"/>
              <a:cs typeface="Times New Roman" panose="02020603050405020304" pitchFamily="18" charset="0"/>
            </a:endParaRPr>
          </a:p>
        </p:txBody>
      </p:sp>
      <p:sp>
        <p:nvSpPr>
          <p:cNvPr id="12" name="Text 9"/>
          <p:cNvSpPr/>
          <p:nvPr/>
        </p:nvSpPr>
        <p:spPr>
          <a:xfrm>
            <a:off x="438864" y="5145048"/>
            <a:ext cx="8266271" cy="200501"/>
          </a:xfrm>
          <a:prstGeom prst="rect">
            <a:avLst/>
          </a:prstGeom>
          <a:noFill/>
          <a:ln/>
        </p:spPr>
        <p:txBody>
          <a:bodyPr wrap="none" lIns="0" tIns="0" rIns="0" bIns="0" rtlCol="0" anchor="t"/>
          <a:lstStyle/>
          <a:p>
            <a:pPr marL="0" indent="0" algn="ctr">
              <a:lnSpc>
                <a:spcPts val="15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Align incentives with sustainable long-term value creation</a:t>
            </a:r>
            <a:endParaRPr lang="en-US" sz="2000" dirty="0">
              <a:latin typeface="Times New Roman" panose="02020603050405020304" pitchFamily="18" charset="0"/>
              <a:cs typeface="Times New Roman" panose="02020603050405020304" pitchFamily="18" charset="0"/>
            </a:endParaRPr>
          </a:p>
        </p:txBody>
      </p:sp>
      <p:sp>
        <p:nvSpPr>
          <p:cNvPr id="13" name="Text 10"/>
          <p:cNvSpPr/>
          <p:nvPr/>
        </p:nvSpPr>
        <p:spPr>
          <a:xfrm>
            <a:off x="438864" y="5784294"/>
            <a:ext cx="8266271" cy="413742"/>
          </a:xfrm>
          <a:prstGeom prst="rect">
            <a:avLst/>
          </a:prstGeom>
          <a:noFill/>
          <a:ln/>
        </p:spPr>
        <p:txBody>
          <a:bodyPr wrap="none" lIns="0" tIns="0" rIns="0" bIns="0" rtlCol="0" anchor="t"/>
          <a:lstStyle/>
          <a:p>
            <a:pPr marL="0" indent="0" algn="ctr">
              <a:lnSpc>
                <a:spcPts val="325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4</a:t>
            </a:r>
            <a:endParaRPr lang="en-US" sz="2000" dirty="0">
              <a:latin typeface="Times New Roman" panose="02020603050405020304" pitchFamily="18" charset="0"/>
              <a:cs typeface="Times New Roman" panose="02020603050405020304" pitchFamily="18" charset="0"/>
            </a:endParaRPr>
          </a:p>
        </p:txBody>
      </p:sp>
      <p:sp>
        <p:nvSpPr>
          <p:cNvPr id="14" name="Text 11"/>
          <p:cNvSpPr/>
          <p:nvPr/>
        </p:nvSpPr>
        <p:spPr>
          <a:xfrm>
            <a:off x="3632121" y="6354604"/>
            <a:ext cx="1879640" cy="205621"/>
          </a:xfrm>
          <a:prstGeom prst="rect">
            <a:avLst/>
          </a:prstGeom>
          <a:noFill/>
          <a:ln/>
        </p:spPr>
        <p:txBody>
          <a:bodyPr wrap="none" lIns="0" tIns="0" rIns="0" bIns="0" rtlCol="0" anchor="t"/>
          <a:lstStyle/>
          <a:p>
            <a:pPr marL="0" indent="0" algn="ctr">
              <a:lnSpc>
                <a:spcPts val="1600"/>
              </a:lnSpc>
              <a:buNone/>
            </a:pPr>
            <a:r>
              <a:rPr lang="en-US" sz="2000" b="1" dirty="0">
                <a:solidFill>
                  <a:srgbClr val="272525"/>
                </a:solidFill>
                <a:latin typeface="Times New Roman" panose="02020603050405020304" pitchFamily="18" charset="0"/>
                <a:ea typeface="Petrona Bold" pitchFamily="34" charset="-122"/>
                <a:cs typeface="Times New Roman" panose="02020603050405020304" pitchFamily="18" charset="0"/>
              </a:rPr>
              <a:t>Stakeholder Engagement</a:t>
            </a:r>
            <a:endParaRPr lang="en-US" sz="2000" dirty="0">
              <a:latin typeface="Times New Roman" panose="02020603050405020304" pitchFamily="18" charset="0"/>
              <a:cs typeface="Times New Roman" panose="02020603050405020304" pitchFamily="18" charset="0"/>
            </a:endParaRPr>
          </a:p>
        </p:txBody>
      </p:sp>
      <p:sp>
        <p:nvSpPr>
          <p:cNvPr id="15" name="Text 12"/>
          <p:cNvSpPr/>
          <p:nvPr/>
        </p:nvSpPr>
        <p:spPr>
          <a:xfrm>
            <a:off x="438864" y="6616542"/>
            <a:ext cx="8266271" cy="200501"/>
          </a:xfrm>
          <a:prstGeom prst="rect">
            <a:avLst/>
          </a:prstGeom>
          <a:noFill/>
          <a:ln/>
        </p:spPr>
        <p:txBody>
          <a:bodyPr wrap="none" lIns="0" tIns="0" rIns="0" bIns="0" rtlCol="0" anchor="t"/>
          <a:lstStyle/>
          <a:p>
            <a:pPr marL="0" indent="0" algn="ctr">
              <a:lnSpc>
                <a:spcPts val="15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Incorporate diverse perspectives in ESG strategy development</a:t>
            </a:r>
            <a:endParaRPr lang="en-US" sz="2000" dirty="0">
              <a:latin typeface="Times New Roman" panose="02020603050405020304" pitchFamily="18" charset="0"/>
              <a:cs typeface="Times New Roman" panose="02020603050405020304" pitchFamily="18" charset="0"/>
            </a:endParaRPr>
          </a:p>
        </p:txBody>
      </p:sp>
      <p:sp>
        <p:nvSpPr>
          <p:cNvPr id="16" name="Text 13"/>
          <p:cNvSpPr/>
          <p:nvPr/>
        </p:nvSpPr>
        <p:spPr>
          <a:xfrm>
            <a:off x="438864" y="6976824"/>
            <a:ext cx="8266271" cy="601504"/>
          </a:xfrm>
          <a:prstGeom prst="rect">
            <a:avLst/>
          </a:prstGeom>
          <a:noFill/>
          <a:ln/>
        </p:spPr>
        <p:txBody>
          <a:bodyPr wrap="square" lIns="0" tIns="0" rIns="0" bIns="0" rtlCol="0" anchor="t"/>
          <a:lstStyle/>
          <a:p>
            <a:pPr marL="0" indent="0" algn="l">
              <a:lnSpc>
                <a:spcPts val="1550"/>
              </a:lnSpc>
              <a:buNone/>
            </a:pP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092960"/>
            <a:ext cx="12420600" cy="5150522"/>
          </a:xfrm>
        </p:spPr>
        <p:txBody>
          <a:bodyPr>
            <a:noAutofit/>
          </a:bodyPr>
          <a:lstStyle/>
          <a:p>
            <a:pPr marL="0" lvl="0" indent="0" algn="just">
              <a:buNone/>
            </a:pPr>
            <a:r>
              <a:rPr lang="en-US" sz="3600" dirty="0">
                <a:solidFill>
                  <a:schemeClr val="bg1">
                    <a:alpha val="70000"/>
                  </a:schemeClr>
                </a:solidFill>
                <a:latin typeface="Times New Roman" panose="02020603050405020304" pitchFamily="18" charset="0"/>
                <a:cs typeface="Times New Roman" panose="02020603050405020304" pitchFamily="18" charset="0"/>
              </a:rPr>
              <a:t>For investors, corporations, and policymakers seeking to enhance ESG integration, these recommendations provide a roadmap to overcome existing challenges. By focusing on standardization, verification, long-term thinking, and inclusive engagement, organizations can build more robust and effective ESG frameworks that deliver both financial returns and positive societal impact.</a:t>
            </a:r>
          </a:p>
        </p:txBody>
      </p:sp>
    </p:spTree>
    <p:extLst>
      <p:ext uri="{BB962C8B-B14F-4D97-AF65-F5344CB8AC3E}">
        <p14:creationId xmlns:p14="http://schemas.microsoft.com/office/powerpoint/2010/main" val="9848500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93921"/>
          </a:xfrm>
          <a:prstGeom prst="rect">
            <a:avLst/>
          </a:prstGeom>
        </p:spPr>
      </p:pic>
      <p:sp>
        <p:nvSpPr>
          <p:cNvPr id="3" name="Text 0"/>
          <p:cNvSpPr/>
          <p:nvPr/>
        </p:nvSpPr>
        <p:spPr>
          <a:xfrm>
            <a:off x="782241" y="3408521"/>
            <a:ext cx="7255431" cy="733425"/>
          </a:xfrm>
          <a:prstGeom prst="rect">
            <a:avLst/>
          </a:prstGeom>
          <a:noFill/>
          <a:ln/>
        </p:spPr>
        <p:txBody>
          <a:bodyPr wrap="none" lIns="0" tIns="0" rIns="0" bIns="0" rtlCol="0" anchor="t"/>
          <a:lstStyle/>
          <a:p>
            <a:pPr marL="0" marR="0" lvl="0" indent="0" algn="l" defTabSz="914400" rtl="0" eaLnBrk="1" fontAlgn="auto" latinLnBrk="0" hangingPunct="1">
              <a:lnSpc>
                <a:spcPts val="5750"/>
              </a:lnSpc>
              <a:spcBef>
                <a:spcPts val="0"/>
              </a:spcBef>
              <a:spcAft>
                <a:spcPts val="0"/>
              </a:spcAft>
              <a:buClrTx/>
              <a:buSzTx/>
              <a:buFontTx/>
              <a:buNone/>
              <a:tabLst/>
              <a:defRPr/>
            </a:pPr>
            <a:r>
              <a:rPr kumimoji="0" lang="en-US" sz="4600" b="1" i="0" u="none" strike="noStrike" kern="1200" cap="none" spc="0" normalizeH="0" baseline="0" noProof="0" dirty="0">
                <a:ln>
                  <a:noFill/>
                </a:ln>
                <a:solidFill>
                  <a:srgbClr val="000000"/>
                </a:solidFill>
                <a:effectLst/>
                <a:uLnTx/>
                <a:uFillTx/>
                <a:latin typeface="Petrona Bold" pitchFamily="34" charset="0"/>
                <a:ea typeface="Petrona Bold" pitchFamily="34" charset="-122"/>
                <a:cs typeface="Petrona Bold" pitchFamily="34" charset="-120"/>
              </a:rPr>
              <a:t>Summary &amp; Key Takeaways</a:t>
            </a:r>
            <a:endParaRPr kumimoji="0" lang="en-US" sz="4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1"/>
          <p:cNvSpPr/>
          <p:nvPr/>
        </p:nvSpPr>
        <p:spPr>
          <a:xfrm>
            <a:off x="741521" y="4417635"/>
            <a:ext cx="3015020" cy="223480"/>
          </a:xfrm>
          <a:prstGeom prst="roundRect">
            <a:avLst>
              <a:gd name="adj" fmla="val 42007"/>
            </a:avLst>
          </a:prstGeom>
          <a:solidFill>
            <a:srgbClr val="CCEEFF"/>
          </a:solidFill>
          <a:ln w="7620">
            <a:solidFill>
              <a:srgbClr val="B2D4E5"/>
            </a:solidFill>
            <a:prstDash val="solid"/>
          </a:ln>
        </p:spPr>
      </p:sp>
      <p:sp>
        <p:nvSpPr>
          <p:cNvPr id="5" name="Text 2"/>
          <p:cNvSpPr/>
          <p:nvPr/>
        </p:nvSpPr>
        <p:spPr>
          <a:xfrm>
            <a:off x="782241" y="4916804"/>
            <a:ext cx="3144300" cy="954881"/>
          </a:xfrm>
          <a:prstGeom prst="rect">
            <a:avLst/>
          </a:prstGeom>
          <a:noFill/>
          <a:ln/>
        </p:spPr>
        <p:txBody>
          <a:bodyPr wrap="none" lIns="0" tIns="0" rIns="0" bIns="0" rtlCol="0" anchor="t"/>
          <a:lstStyle/>
          <a:p>
            <a:pPr lvl="0">
              <a:lnSpc>
                <a:spcPts val="2850"/>
              </a:lnSpc>
            </a:pPr>
            <a:r>
              <a:rPr lang="en-US" sz="2300" b="1" dirty="0">
                <a:solidFill>
                  <a:srgbClr val="272525"/>
                </a:solidFill>
                <a:latin typeface="Petrona Bold" pitchFamily="34" charset="0"/>
                <a:ea typeface="Petrona Bold" pitchFamily="34" charset="-122"/>
                <a:cs typeface="Petrona Bold" pitchFamily="34" charset="-120"/>
              </a:rPr>
              <a:t>ESG </a:t>
            </a:r>
            <a:r>
              <a:rPr lang="en-US" sz="2300" b="1" dirty="0" smtClean="0">
                <a:solidFill>
                  <a:srgbClr val="272525"/>
                </a:solidFill>
                <a:latin typeface="Petrona Bold" pitchFamily="34" charset="0"/>
                <a:ea typeface="Petrona Bold" pitchFamily="34" charset="-122"/>
                <a:cs typeface="Petrona Bold" pitchFamily="34" charset="-120"/>
              </a:rPr>
              <a:t>Reshapes</a:t>
            </a:r>
          </a:p>
          <a:p>
            <a:pPr lvl="0">
              <a:lnSpc>
                <a:spcPts val="2850"/>
              </a:lnSpc>
            </a:pPr>
            <a:r>
              <a:rPr lang="en-US" sz="2300" b="1" dirty="0" smtClean="0">
                <a:solidFill>
                  <a:srgbClr val="272525"/>
                </a:solidFill>
                <a:latin typeface="Petrona Bold" pitchFamily="34" charset="0"/>
                <a:ea typeface="Petrona Bold" pitchFamily="34" charset="-122"/>
                <a:cs typeface="Petrona Bold" pitchFamily="34" charset="-120"/>
              </a:rPr>
              <a:t> </a:t>
            </a:r>
            <a:r>
              <a:rPr lang="en-US" sz="2300" b="1" dirty="0">
                <a:solidFill>
                  <a:srgbClr val="272525"/>
                </a:solidFill>
                <a:latin typeface="Petrona Bold" pitchFamily="34" charset="0"/>
                <a:ea typeface="Petrona Bold" pitchFamily="34" charset="-122"/>
                <a:cs typeface="Petrona Bold" pitchFamily="34" charset="-120"/>
              </a:rPr>
              <a:t>Financial </a:t>
            </a:r>
            <a:r>
              <a:rPr lang="en-US" sz="2300" b="1" dirty="0" smtClean="0">
                <a:solidFill>
                  <a:srgbClr val="272525"/>
                </a:solidFill>
                <a:latin typeface="Petrona Bold" pitchFamily="34" charset="0"/>
                <a:ea typeface="Petrona Bold" pitchFamily="34" charset="-122"/>
                <a:cs typeface="Petrona Bold" pitchFamily="34" charset="-120"/>
              </a:rPr>
              <a:t>Decisions </a:t>
            </a:r>
            <a:endPar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3"/>
          <p:cNvSpPr/>
          <p:nvPr/>
        </p:nvSpPr>
        <p:spPr>
          <a:xfrm>
            <a:off x="782241" y="5871686"/>
            <a:ext cx="2606418" cy="1743194"/>
          </a:xfrm>
          <a:prstGeom prst="rect">
            <a:avLst/>
          </a:prstGeom>
          <a:noFill/>
          <a:ln/>
        </p:spPr>
        <p:txBody>
          <a:bodyPr wrap="square" lIns="0" tIns="0" rIns="0" bIns="0" rtlCol="0" anchor="t"/>
          <a:lstStyle/>
          <a:p>
            <a:pPr lvl="0">
              <a:lnSpc>
                <a:spcPts val="2800"/>
              </a:lnSpc>
            </a:pPr>
            <a:r>
              <a:rPr lang="en-US" sz="1750" dirty="0" smtClean="0">
                <a:solidFill>
                  <a:srgbClr val="272525"/>
                </a:solidFill>
                <a:latin typeface="Inter" pitchFamily="34" charset="0"/>
                <a:ea typeface="Inter" pitchFamily="34" charset="-122"/>
                <a:cs typeface="Inter" pitchFamily="34" charset="-120"/>
              </a:rPr>
              <a:t>Emphasizes </a:t>
            </a:r>
            <a:r>
              <a:rPr lang="en-US" sz="1750" dirty="0">
                <a:solidFill>
                  <a:srgbClr val="272525"/>
                </a:solidFill>
                <a:latin typeface="Inter" pitchFamily="34" charset="0"/>
                <a:ea typeface="Inter" pitchFamily="34" charset="-122"/>
                <a:cs typeface="Inter" pitchFamily="34" charset="-120"/>
              </a:rPr>
              <a:t>sustainability, ethics, and regulatory compliance in finance.</a:t>
            </a:r>
            <a:endParaRPr kumimoji="0" lang="en-US" sz="17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4"/>
          <p:cNvSpPr/>
          <p:nvPr/>
        </p:nvSpPr>
        <p:spPr>
          <a:xfrm>
            <a:off x="3926541" y="4450199"/>
            <a:ext cx="3015139" cy="223480"/>
          </a:xfrm>
          <a:prstGeom prst="roundRect">
            <a:avLst>
              <a:gd name="adj" fmla="val 42007"/>
            </a:avLst>
          </a:prstGeom>
          <a:solidFill>
            <a:srgbClr val="CCEEFF"/>
          </a:solidFill>
          <a:ln w="7620">
            <a:solidFill>
              <a:srgbClr val="B2D4E5"/>
            </a:solidFill>
            <a:prstDash val="solid"/>
          </a:ln>
        </p:spPr>
      </p:sp>
      <p:sp>
        <p:nvSpPr>
          <p:cNvPr id="8" name="Text 5"/>
          <p:cNvSpPr/>
          <p:nvPr/>
        </p:nvSpPr>
        <p:spPr>
          <a:xfrm>
            <a:off x="4132421" y="4916805"/>
            <a:ext cx="2933581" cy="820817"/>
          </a:xfrm>
          <a:prstGeom prst="rect">
            <a:avLst/>
          </a:prstGeom>
          <a:noFill/>
          <a:ln/>
        </p:spPr>
        <p:txBody>
          <a:bodyPr wrap="none" lIns="0" tIns="0" rIns="0" bIns="0" rtlCol="0" anchor="t"/>
          <a:lstStyle/>
          <a:p>
            <a:pPr lvl="0">
              <a:lnSpc>
                <a:spcPts val="2850"/>
              </a:lnSpc>
            </a:pPr>
            <a:r>
              <a:rPr lang="en-US" sz="2300" b="1" dirty="0">
                <a:solidFill>
                  <a:srgbClr val="272525"/>
                </a:solidFill>
                <a:latin typeface="Petrona Bold" pitchFamily="34" charset="0"/>
                <a:ea typeface="Petrona Bold" pitchFamily="34" charset="-122"/>
                <a:cs typeface="Petrona Bold" pitchFamily="34" charset="-120"/>
              </a:rPr>
              <a:t>Business Benefits</a:t>
            </a:r>
            <a:endPar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 6"/>
          <p:cNvSpPr/>
          <p:nvPr/>
        </p:nvSpPr>
        <p:spPr>
          <a:xfrm>
            <a:off x="4132421" y="5871686"/>
            <a:ext cx="3015139" cy="1407914"/>
          </a:xfrm>
          <a:prstGeom prst="rect">
            <a:avLst/>
          </a:prstGeom>
          <a:noFill/>
          <a:ln/>
        </p:spPr>
        <p:txBody>
          <a:bodyPr wrap="square" lIns="0" tIns="0" rIns="0" bIns="0" rtlCol="0" anchor="t"/>
          <a:lstStyle/>
          <a:p>
            <a:pPr lvl="0">
              <a:lnSpc>
                <a:spcPts val="2800"/>
              </a:lnSpc>
            </a:pPr>
            <a:r>
              <a:rPr lang="en-US" sz="1750" dirty="0">
                <a:solidFill>
                  <a:srgbClr val="272525"/>
                </a:solidFill>
                <a:latin typeface="Inter" pitchFamily="34" charset="0"/>
                <a:ea typeface="Inter" pitchFamily="34" charset="-122"/>
                <a:cs typeface="Inter" pitchFamily="34" charset="-120"/>
              </a:rPr>
              <a:t>ESG integration enhances financial performance, risk management, and investor trust.</a:t>
            </a:r>
            <a:endParaRPr kumimoji="0" lang="en-US" sz="17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Shape 7"/>
          <p:cNvSpPr/>
          <p:nvPr/>
        </p:nvSpPr>
        <p:spPr>
          <a:xfrm>
            <a:off x="7482721" y="4468199"/>
            <a:ext cx="3015139" cy="223480"/>
          </a:xfrm>
          <a:prstGeom prst="roundRect">
            <a:avLst>
              <a:gd name="adj" fmla="val 42007"/>
            </a:avLst>
          </a:prstGeom>
          <a:solidFill>
            <a:srgbClr val="CCEEFF"/>
          </a:solidFill>
          <a:ln w="7620">
            <a:solidFill>
              <a:srgbClr val="B2D4E5"/>
            </a:solidFill>
            <a:prstDash val="solid"/>
          </a:ln>
        </p:spPr>
      </p:sp>
      <p:sp>
        <p:nvSpPr>
          <p:cNvPr id="11" name="Text 8"/>
          <p:cNvSpPr/>
          <p:nvPr/>
        </p:nvSpPr>
        <p:spPr>
          <a:xfrm>
            <a:off x="7482721" y="4916805"/>
            <a:ext cx="2933581" cy="820818"/>
          </a:xfrm>
          <a:prstGeom prst="rect">
            <a:avLst/>
          </a:prstGeom>
          <a:noFill/>
          <a:ln/>
        </p:spPr>
        <p:txBody>
          <a:bodyPr wrap="none" lIns="0" tIns="0" rIns="0" bIns="0" rtlCol="0" anchor="t"/>
          <a:lstStyle/>
          <a:p>
            <a:pPr lvl="0">
              <a:lnSpc>
                <a:spcPts val="2850"/>
              </a:lnSpc>
            </a:pPr>
            <a:r>
              <a:rPr lang="en-US" sz="2300" b="1" dirty="0">
                <a:solidFill>
                  <a:srgbClr val="272525"/>
                </a:solidFill>
                <a:latin typeface="Petrona Bold" pitchFamily="34" charset="0"/>
                <a:ea typeface="Petrona Bold" pitchFamily="34" charset="-122"/>
                <a:cs typeface="Petrona Bold" pitchFamily="34" charset="-120"/>
              </a:rPr>
              <a:t>Key Challenges</a:t>
            </a:r>
            <a:endPar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9"/>
          <p:cNvSpPr/>
          <p:nvPr/>
        </p:nvSpPr>
        <p:spPr>
          <a:xfrm>
            <a:off x="7482721" y="5871686"/>
            <a:ext cx="3015139" cy="1072634"/>
          </a:xfrm>
          <a:prstGeom prst="rect">
            <a:avLst/>
          </a:prstGeom>
          <a:noFill/>
          <a:ln/>
        </p:spPr>
        <p:txBody>
          <a:bodyPr wrap="square" lIns="0" tIns="0" rIns="0" bIns="0" rtlCol="0" anchor="t"/>
          <a:lstStyle/>
          <a:p>
            <a:pPr lvl="0">
              <a:lnSpc>
                <a:spcPts val="2800"/>
              </a:lnSpc>
            </a:pPr>
            <a:r>
              <a:rPr lang="en-US" sz="1750" dirty="0">
                <a:solidFill>
                  <a:srgbClr val="272525"/>
                </a:solidFill>
                <a:latin typeface="Inter" pitchFamily="34" charset="0"/>
                <a:ea typeface="Inter" pitchFamily="34" charset="-122"/>
                <a:cs typeface="Inter" pitchFamily="34" charset="-120"/>
              </a:rPr>
              <a:t>Inconsistent reporting and high implementation costs hinder ESG adoption.</a:t>
            </a:r>
            <a:endParaRPr kumimoji="0" lang="en-US" sz="17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10"/>
          <p:cNvSpPr/>
          <p:nvPr/>
        </p:nvSpPr>
        <p:spPr>
          <a:xfrm>
            <a:off x="10833021" y="4477107"/>
            <a:ext cx="3015139" cy="223480"/>
          </a:xfrm>
          <a:prstGeom prst="roundRect">
            <a:avLst>
              <a:gd name="adj" fmla="val 42007"/>
            </a:avLst>
          </a:prstGeom>
          <a:solidFill>
            <a:srgbClr val="CCEEFF"/>
          </a:solidFill>
          <a:ln w="7620">
            <a:solidFill>
              <a:srgbClr val="B2D4E5"/>
            </a:solidFill>
            <a:prstDash val="solid"/>
          </a:ln>
        </p:spPr>
      </p:sp>
      <p:sp>
        <p:nvSpPr>
          <p:cNvPr id="14" name="Text 11"/>
          <p:cNvSpPr/>
          <p:nvPr/>
        </p:nvSpPr>
        <p:spPr>
          <a:xfrm>
            <a:off x="10833021" y="4916806"/>
            <a:ext cx="2933581" cy="659241"/>
          </a:xfrm>
          <a:prstGeom prst="rect">
            <a:avLst/>
          </a:prstGeom>
          <a:noFill/>
          <a:ln/>
        </p:spPr>
        <p:txBody>
          <a:bodyPr wrap="none" lIns="0" tIns="0" rIns="0" bIns="0" rtlCol="0" anchor="t"/>
          <a:lstStyle/>
          <a:p>
            <a:pPr lvl="0">
              <a:lnSpc>
                <a:spcPts val="2850"/>
              </a:lnSpc>
            </a:pPr>
            <a:r>
              <a:rPr lang="en-US" sz="2300" b="1" dirty="0">
                <a:solidFill>
                  <a:srgbClr val="272525"/>
                </a:solidFill>
                <a:latin typeface="Petrona Bold" pitchFamily="34" charset="0"/>
                <a:ea typeface="Petrona Bold" pitchFamily="34" charset="-122"/>
                <a:cs typeface="Petrona Bold" pitchFamily="34" charset="-120"/>
              </a:rPr>
              <a:t>Solutions for Success</a:t>
            </a:r>
            <a:endParaRPr kumimoji="0" lang="en-US" sz="2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 12"/>
          <p:cNvSpPr/>
          <p:nvPr/>
        </p:nvSpPr>
        <p:spPr>
          <a:xfrm>
            <a:off x="10833021" y="5871685"/>
            <a:ext cx="3015139" cy="1407915"/>
          </a:xfrm>
          <a:prstGeom prst="rect">
            <a:avLst/>
          </a:prstGeom>
          <a:noFill/>
          <a:ln/>
        </p:spPr>
        <p:txBody>
          <a:bodyPr wrap="square" lIns="0" tIns="0" rIns="0" bIns="0" rtlCol="0" anchor="t"/>
          <a:lstStyle/>
          <a:p>
            <a:pPr lvl="0">
              <a:lnSpc>
                <a:spcPts val="2800"/>
              </a:lnSpc>
            </a:pPr>
            <a:r>
              <a:rPr lang="en-US" sz="1750" dirty="0">
                <a:solidFill>
                  <a:srgbClr val="272525"/>
                </a:solidFill>
                <a:latin typeface="Inter" pitchFamily="34" charset="0"/>
                <a:ea typeface="Inter" pitchFamily="34" charset="-122"/>
                <a:cs typeface="Inter" pitchFamily="34" charset="-120"/>
              </a:rPr>
              <a:t>Standardized reporting, technology, and accountability drive effective ESG integration..</a:t>
            </a:r>
            <a:endParaRPr kumimoji="0" lang="en-US" sz="17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9225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81317" y="2060645"/>
            <a:ext cx="4303059" cy="2819400"/>
          </a:xfrm>
        </p:spPr>
        <p:txBody>
          <a:bodyPr anchor="ctr">
            <a:normAutofit/>
          </a:bodyPr>
          <a:lstStyle/>
          <a:p>
            <a:pPr algn="ctr"/>
            <a:r>
              <a:rPr lang="en-US" dirty="0" smtClean="0">
                <a:latin typeface="Times New Roman" panose="02020603050405020304" pitchFamily="18" charset="0"/>
                <a:cs typeface="Times New Roman" panose="02020603050405020304" pitchFamily="18" charset="0"/>
              </a:rPr>
              <a:t>CONCLUSION</a:t>
            </a:r>
            <a:endParaRPr lang="en-US" dirty="0">
              <a:latin typeface="Times New Roman" panose="02020603050405020304" pitchFamily="18" charset="0"/>
              <a:cs typeface="Times New Roman" panose="02020603050405020304" pitchFamily="18" charset="0"/>
            </a:endParaRPr>
          </a:p>
        </p:txBody>
      </p:sp>
      <p:sp>
        <p:nvSpPr>
          <p:cNvPr id="3" name="Content Placeholder"/>
          <p:cNvSpPr>
            <a:spLocks noGrp="1"/>
          </p:cNvSpPr>
          <p:nvPr>
            <p:ph idx="1"/>
          </p:nvPr>
        </p:nvSpPr>
        <p:spPr>
          <a:xfrm>
            <a:off x="5667553" y="652848"/>
            <a:ext cx="7518566" cy="5627371"/>
          </a:xfrm>
        </p:spPr>
        <p:txBody>
          <a:bodyPr vert="horz" lIns="0" tIns="0" rIns="0" bIns="0" rtlCol="0" anchor="ctr" anchorCtr="0">
            <a:normAutofit/>
          </a:bodyPr>
          <a:lstStyle/>
          <a:p>
            <a:pPr marL="0" marR="0" indent="0">
              <a:lnSpc>
                <a:spcPct val="107000"/>
              </a:lnSpc>
              <a:spcBef>
                <a:spcPts val="0"/>
              </a:spcBef>
              <a:spcAft>
                <a:spcPts val="800"/>
              </a:spcAft>
              <a:buNone/>
            </a:pPr>
            <a:r>
              <a:rPr lang="en-US" dirty="0" smtClean="0">
                <a:latin typeface="Times New Roman" panose="02020603050405020304" pitchFamily="18" charset="0"/>
                <a:ea typeface="Calibri" panose="020F0502020204030204" pitchFamily="34" charset="0"/>
                <a:cs typeface="Times New Roman" panose="02020603050405020304" pitchFamily="18" charset="0"/>
              </a:rPr>
              <a:t>ESG </a:t>
            </a:r>
            <a:r>
              <a:rPr lang="en-US" dirty="0">
                <a:latin typeface="Times New Roman" panose="02020603050405020304" pitchFamily="18" charset="0"/>
                <a:ea typeface="Calibri" panose="020F0502020204030204" pitchFamily="34" charset="0"/>
                <a:cs typeface="Times New Roman" panose="02020603050405020304" pitchFamily="18" charset="0"/>
              </a:rPr>
              <a:t>considerations are no longer optional but essential for long-term financial success and corporate responsibility. Companies that proactively integrate ESG factors into their financial decisions will position themselves as leaders in sustainable finance, benefiting both their stakeholders and the broader </a:t>
            </a:r>
            <a:r>
              <a:rPr lang="en-US" dirty="0" smtClean="0">
                <a:latin typeface="Times New Roman" panose="02020603050405020304" pitchFamily="18" charset="0"/>
                <a:ea typeface="Calibri" panose="020F0502020204030204" pitchFamily="34" charset="0"/>
                <a:cs typeface="Times New Roman" panose="02020603050405020304" pitchFamily="18" charset="0"/>
              </a:rPr>
              <a:t>economy.</a:t>
            </a:r>
            <a:r>
              <a:rPr lang="en-US" dirty="0" smtClean="0">
                <a:solidFill>
                  <a:srgbClr val="FFFFFF">
                    <a:alpha val="70000"/>
                  </a:srgbClr>
                </a:solidFill>
                <a:latin typeface="Times New Roman" panose="02020603050405020304" pitchFamily="18" charset="0"/>
                <a:cs typeface="Times New Roman" panose="02020603050405020304" pitchFamily="18" charset="0"/>
              </a:rPr>
              <a:t> forms </a:t>
            </a:r>
            <a:r>
              <a:rPr lang="en-US" dirty="0">
                <a:solidFill>
                  <a:srgbClr val="FFFFFF">
                    <a:alpha val="70000"/>
                  </a:srgbClr>
                </a:solidFill>
                <a:latin typeface="Times New Roman" panose="02020603050405020304" pitchFamily="18" charset="0"/>
                <a:cs typeface="Times New Roman" panose="02020603050405020304" pitchFamily="18" charset="0"/>
              </a:rPr>
              <a:t>of business </a:t>
            </a:r>
            <a:r>
              <a:rPr lang="en-US" dirty="0">
                <a:solidFill>
                  <a:srgbClr val="FFFFFF">
                    <a:alpha val="70000"/>
                  </a:srgbClr>
                </a:solidFill>
                <a:latin typeface="Arial"/>
                <a:cs typeface="Arial"/>
              </a:rPr>
              <a:t>ownership</a:t>
            </a:r>
          </a:p>
        </p:txBody>
      </p:sp>
    </p:spTree>
    <p:extLst>
      <p:ext uri="{BB962C8B-B14F-4D97-AF65-F5344CB8AC3E}">
        <p14:creationId xmlns:p14="http://schemas.microsoft.com/office/powerpoint/2010/main" val="857809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1405" y="598527"/>
            <a:ext cx="5710952" cy="713899"/>
          </a:xfrm>
          <a:prstGeom prst="rect">
            <a:avLst/>
          </a:prstGeom>
          <a:noFill/>
          <a:ln/>
        </p:spPr>
        <p:txBody>
          <a:bodyPr wrap="none" lIns="0" tIns="0" rIns="0" bIns="0" rtlCol="0" anchor="t"/>
          <a:lstStyle/>
          <a:p>
            <a:pPr marL="0" marR="0" lvl="0" indent="0" algn="l" defTabSz="914400" rtl="0" eaLnBrk="1" fontAlgn="auto" latinLnBrk="0" hangingPunct="1">
              <a:lnSpc>
                <a:spcPts val="56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Petrona Bold" pitchFamily="34" charset="-122"/>
                <a:cs typeface="Times New Roman" panose="02020603050405020304" pitchFamily="18" charset="0"/>
              </a:rPr>
              <a:t>References</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Shape 1"/>
          <p:cNvSpPr/>
          <p:nvPr/>
        </p:nvSpPr>
        <p:spPr>
          <a:xfrm>
            <a:off x="761405" y="1638657"/>
            <a:ext cx="7621191" cy="5992416"/>
          </a:xfrm>
          <a:prstGeom prst="roundRect">
            <a:avLst>
              <a:gd name="adj" fmla="val 1525"/>
            </a:avLst>
          </a:prstGeom>
          <a:noFill/>
          <a:ln w="7620">
            <a:solidFill>
              <a:srgbClr val="000000">
                <a:alpha val="8000"/>
              </a:srgbClr>
            </a:solidFill>
            <a:prstDash val="solid"/>
          </a:ln>
        </p:spPr>
      </p:sp>
      <p:sp>
        <p:nvSpPr>
          <p:cNvPr id="5" name="Shape 2"/>
          <p:cNvSpPr/>
          <p:nvPr/>
        </p:nvSpPr>
        <p:spPr>
          <a:xfrm>
            <a:off x="769025" y="1646277"/>
            <a:ext cx="7605951" cy="1668304"/>
          </a:xfrm>
          <a:prstGeom prst="rect">
            <a:avLst/>
          </a:prstGeom>
          <a:solidFill>
            <a:srgbClr val="FFFFFF">
              <a:alpha val="4000"/>
            </a:srgbClr>
          </a:solidFill>
          <a:ln/>
        </p:spPr>
      </p:sp>
      <p:sp>
        <p:nvSpPr>
          <p:cNvPr id="6" name="Text 3"/>
          <p:cNvSpPr/>
          <p:nvPr/>
        </p:nvSpPr>
        <p:spPr>
          <a:xfrm>
            <a:off x="986552" y="1784390"/>
            <a:ext cx="3364111" cy="348020"/>
          </a:xfrm>
          <a:prstGeom prst="rect">
            <a:avLst/>
          </a:prstGeom>
          <a:noFill/>
          <a:ln/>
        </p:spPr>
        <p:txBody>
          <a:bodyPr wrap="non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Jeucken, M. (2001)</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7" name="Text 4"/>
          <p:cNvSpPr/>
          <p:nvPr/>
        </p:nvSpPr>
        <p:spPr>
          <a:xfrm>
            <a:off x="4793337" y="1784390"/>
            <a:ext cx="3364111" cy="1392079"/>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Sustainable finance and banking: The financial sector and the future of the planet.</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Routledge.</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8" name="Shape 5"/>
          <p:cNvSpPr/>
          <p:nvPr/>
        </p:nvSpPr>
        <p:spPr>
          <a:xfrm>
            <a:off x="769025" y="3314581"/>
            <a:ext cx="7605951" cy="972264"/>
          </a:xfrm>
          <a:prstGeom prst="rect">
            <a:avLst/>
          </a:prstGeom>
          <a:solidFill>
            <a:srgbClr val="000000">
              <a:alpha val="4000"/>
            </a:srgbClr>
          </a:solidFill>
          <a:ln/>
        </p:spPr>
      </p:sp>
      <p:sp>
        <p:nvSpPr>
          <p:cNvPr id="9" name="Text 6"/>
          <p:cNvSpPr/>
          <p:nvPr/>
        </p:nvSpPr>
        <p:spPr>
          <a:xfrm>
            <a:off x="986552" y="3452693"/>
            <a:ext cx="3364111" cy="348020"/>
          </a:xfrm>
          <a:prstGeom prst="rect">
            <a:avLst/>
          </a:prstGeom>
          <a:noFill/>
          <a:ln/>
        </p:spPr>
        <p:txBody>
          <a:bodyPr wrap="non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Vargas, C. (2021)</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 7"/>
          <p:cNvSpPr/>
          <p:nvPr/>
        </p:nvSpPr>
        <p:spPr>
          <a:xfrm>
            <a:off x="4793337" y="3452693"/>
            <a:ext cx="3364111" cy="696039"/>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Sustainable finance fundamentals.</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Springer.</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1" name="Shape 8"/>
          <p:cNvSpPr/>
          <p:nvPr/>
        </p:nvSpPr>
        <p:spPr>
          <a:xfrm>
            <a:off x="769025" y="4286845"/>
            <a:ext cx="7605951" cy="2016323"/>
          </a:xfrm>
          <a:prstGeom prst="rect">
            <a:avLst/>
          </a:prstGeom>
          <a:solidFill>
            <a:srgbClr val="FFFFFF">
              <a:alpha val="4000"/>
            </a:srgbClr>
          </a:solidFill>
          <a:ln/>
        </p:spPr>
      </p:sp>
      <p:sp>
        <p:nvSpPr>
          <p:cNvPr id="12" name="Text 9"/>
          <p:cNvSpPr/>
          <p:nvPr/>
        </p:nvSpPr>
        <p:spPr>
          <a:xfrm>
            <a:off x="986552" y="4424958"/>
            <a:ext cx="3364111" cy="696039"/>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Meo, M. S., &amp; Staniewski, M. W. (2022)</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3" name="Text 10"/>
          <p:cNvSpPr/>
          <p:nvPr/>
        </p:nvSpPr>
        <p:spPr>
          <a:xfrm>
            <a:off x="4793337" y="4424958"/>
            <a:ext cx="3364111" cy="1740098"/>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Green bonds and sustainable finance: The evolution of portfolio management in conventional markets.</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Palgrave Macmillan.</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4" name="Shape 11"/>
          <p:cNvSpPr/>
          <p:nvPr/>
        </p:nvSpPr>
        <p:spPr>
          <a:xfrm>
            <a:off x="769025" y="6303169"/>
            <a:ext cx="7605951" cy="1320284"/>
          </a:xfrm>
          <a:prstGeom prst="rect">
            <a:avLst/>
          </a:prstGeom>
          <a:solidFill>
            <a:srgbClr val="000000">
              <a:alpha val="4000"/>
            </a:srgbClr>
          </a:solidFill>
          <a:ln/>
        </p:spPr>
      </p:sp>
      <p:sp>
        <p:nvSpPr>
          <p:cNvPr id="15" name="Text 12"/>
          <p:cNvSpPr/>
          <p:nvPr/>
        </p:nvSpPr>
        <p:spPr>
          <a:xfrm>
            <a:off x="986552" y="6441281"/>
            <a:ext cx="3364111" cy="348020"/>
          </a:xfrm>
          <a:prstGeom prst="rect">
            <a:avLst/>
          </a:prstGeom>
          <a:noFill/>
          <a:ln/>
        </p:spPr>
        <p:txBody>
          <a:bodyPr wrap="non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Grigg, N. S. (2021)</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6" name="Text 13"/>
          <p:cNvSpPr/>
          <p:nvPr/>
        </p:nvSpPr>
        <p:spPr>
          <a:xfrm>
            <a:off x="4793337" y="6441281"/>
            <a:ext cx="3364111" cy="1044059"/>
          </a:xfrm>
          <a:prstGeom prst="rect">
            <a:avLst/>
          </a:prstGeom>
          <a:noFill/>
          <a:ln/>
        </p:spPr>
        <p:txBody>
          <a:bodyPr wrap="square" lIns="0" tIns="0" rIns="0" bIns="0" rtlCol="0" anchor="t"/>
          <a:lstStyle/>
          <a:p>
            <a:pPr marL="0" marR="0" lvl="0" indent="0" algn="l" defTabSz="914400" rtl="0" eaLnBrk="1" fontAlgn="auto" latinLnBrk="0" hangingPunct="1">
              <a:lnSpc>
                <a:spcPts val="27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Infrastructure finance: The business of infrastructure for a sustainable future.</a:t>
            </a:r>
            <a:r>
              <a:rPr kumimoji="0" lang="en-US" sz="2400" b="0" i="0" u="none" strike="noStrike" kern="1200" cap="none" spc="0" normalizeH="0" baseline="0" noProof="0" dirty="0">
                <a:ln>
                  <a:noFill/>
                </a:ln>
                <a:solidFill>
                  <a:srgbClr val="272525"/>
                </a:solidFill>
                <a:effectLst/>
                <a:uLnTx/>
                <a:uFillTx/>
                <a:latin typeface="Times New Roman" panose="02020603050405020304" pitchFamily="18" charset="0"/>
                <a:ea typeface="Inter" pitchFamily="34" charset="-122"/>
                <a:cs typeface="Times New Roman" panose="02020603050405020304" pitchFamily="18" charset="0"/>
              </a:rPr>
              <a:t> Wiley.</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300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eafVTI">
  <a:themeElements>
    <a:clrScheme name="AnalogousFromRegularSeedLeftStep">
      <a:dk1>
        <a:srgbClr val="000000"/>
      </a:dk1>
      <a:lt1>
        <a:srgbClr val="FFFFFF"/>
      </a:lt1>
      <a:dk2>
        <a:srgbClr val="412C24"/>
      </a:dk2>
      <a:lt2>
        <a:srgbClr val="E8E6E2"/>
      </a:lt2>
      <a:accent1>
        <a:srgbClr val="4D71C3"/>
      </a:accent1>
      <a:accent2>
        <a:srgbClr val="3B91B1"/>
      </a:accent2>
      <a:accent3>
        <a:srgbClr val="46B3A4"/>
      </a:accent3>
      <a:accent4>
        <a:srgbClr val="3BB16F"/>
      </a:accent4>
      <a:accent5>
        <a:srgbClr val="48B84B"/>
      </a:accent5>
      <a:accent6>
        <a:srgbClr val="69B13B"/>
      </a:accent6>
      <a:hlink>
        <a:srgbClr val="9E7D34"/>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3.xml><?xml version="1.0" encoding="utf-8"?>
<a:theme xmlns:a="http://schemas.openxmlformats.org/drawingml/2006/main" name="1_LeafVTI">
  <a:themeElements>
    <a:clrScheme name="AnalogousFromRegularSeedLeftStep">
      <a:dk1>
        <a:srgbClr val="000000"/>
      </a:dk1>
      <a:lt1>
        <a:srgbClr val="FFFFFF"/>
      </a:lt1>
      <a:dk2>
        <a:srgbClr val="412C24"/>
      </a:dk2>
      <a:lt2>
        <a:srgbClr val="E8E6E2"/>
      </a:lt2>
      <a:accent1>
        <a:srgbClr val="4D71C3"/>
      </a:accent1>
      <a:accent2>
        <a:srgbClr val="3B91B1"/>
      </a:accent2>
      <a:accent3>
        <a:srgbClr val="46B3A4"/>
      </a:accent3>
      <a:accent4>
        <a:srgbClr val="3BB16F"/>
      </a:accent4>
      <a:accent5>
        <a:srgbClr val="48B84B"/>
      </a:accent5>
      <a:accent6>
        <a:srgbClr val="69B13B"/>
      </a:accent6>
      <a:hlink>
        <a:srgbClr val="9E7D34"/>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4.xml><?xml version="1.0" encoding="utf-8"?>
<a:theme xmlns:a="http://schemas.openxmlformats.org/drawingml/2006/main" name="2_LeafVTI">
  <a:themeElements>
    <a:clrScheme name="AnalogousFromRegularSeedLeftStep">
      <a:dk1>
        <a:srgbClr val="000000"/>
      </a:dk1>
      <a:lt1>
        <a:srgbClr val="FFFFFF"/>
      </a:lt1>
      <a:dk2>
        <a:srgbClr val="412C24"/>
      </a:dk2>
      <a:lt2>
        <a:srgbClr val="E8E6E2"/>
      </a:lt2>
      <a:accent1>
        <a:srgbClr val="4D71C3"/>
      </a:accent1>
      <a:accent2>
        <a:srgbClr val="3B91B1"/>
      </a:accent2>
      <a:accent3>
        <a:srgbClr val="46B3A4"/>
      </a:accent3>
      <a:accent4>
        <a:srgbClr val="3BB16F"/>
      </a:accent4>
      <a:accent5>
        <a:srgbClr val="48B84B"/>
      </a:accent5>
      <a:accent6>
        <a:srgbClr val="69B13B"/>
      </a:accent6>
      <a:hlink>
        <a:srgbClr val="9E7D34"/>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2262</TotalTime>
  <Words>2158</Words>
  <Application>Microsoft Office PowerPoint</Application>
  <PresentationFormat>Custom</PresentationFormat>
  <Paragraphs>211</Paragraphs>
  <Slides>32</Slides>
  <Notes>15</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32</vt:i4>
      </vt:variant>
    </vt:vector>
  </HeadingPairs>
  <TitlesOfParts>
    <vt:vector size="45" baseType="lpstr">
      <vt:lpstr>Rockwell Nova Light</vt:lpstr>
      <vt:lpstr>Calibri Light</vt:lpstr>
      <vt:lpstr>Calibri</vt:lpstr>
      <vt:lpstr>Wingdings</vt:lpstr>
      <vt:lpstr>Inter</vt:lpstr>
      <vt:lpstr>Petrona Bold</vt:lpstr>
      <vt:lpstr>Times New Roman</vt:lpstr>
      <vt:lpstr>Avenir Next LT Pro Light</vt:lpstr>
      <vt:lpstr>Arial</vt:lpstr>
      <vt:lpstr>Office Theme</vt:lpstr>
      <vt:lpstr>LeafVTI</vt:lpstr>
      <vt:lpstr>1_LeafVTI</vt:lpstr>
      <vt:lpstr>2_LeafVTI</vt:lpstr>
      <vt:lpstr>PowerPoint Presentation</vt:lpstr>
      <vt:lpstr>INTRODUCTION</vt:lpstr>
      <vt:lpstr>PowerPoint Presentation</vt:lpstr>
      <vt:lpstr>PowerPoint Presentation</vt:lpstr>
      <vt:lpstr>PowerPoint Presentation</vt:lpstr>
      <vt:lpstr>PowerPoint Presentation</vt:lpstr>
      <vt:lpstr>Objectives of Businesses and ESG Considerations </vt:lpstr>
      <vt:lpstr>PowerPoint Presentation</vt:lpstr>
      <vt:lpstr>PowerPoint Presentation</vt:lpstr>
      <vt:lpstr>Example</vt:lpstr>
      <vt:lpstr>PowerPoint Presentation</vt:lpstr>
      <vt:lpstr>Example</vt:lpstr>
      <vt:lpstr>PowerPoint Presentation</vt:lpstr>
      <vt:lpstr>Example</vt:lpstr>
      <vt:lpstr>Different Types of Financial Decisions and ESG Impact </vt:lpstr>
      <vt:lpstr>Integration of ESG into Business Strategies </vt:lpstr>
      <vt:lpstr>PowerPoint Presentation</vt:lpstr>
      <vt:lpstr>question</vt:lpstr>
      <vt:lpstr>Corporate ESG Strategy and Financial Performance </vt:lpstr>
      <vt:lpstr>Corporate ESG Strategy and Financial Performance </vt:lpstr>
      <vt:lpstr>Corporate ESG Strategy and Financial Performance </vt:lpstr>
      <vt:lpstr>Corporate ESG Strategy and Financial Performance </vt:lpstr>
      <vt:lpstr>PowerPoint Presentation</vt:lpstr>
      <vt:lpstr>Challenges in ESG Integration</vt:lpstr>
      <vt:lpstr>Challenges in ESG Integration</vt:lpstr>
      <vt:lpstr>Ways to Mitigate ESG Integration Challenges</vt:lpstr>
      <vt:lpstr>PowerPoint Presentation</vt:lpstr>
      <vt:lpstr>PowerPoint Presentation</vt:lpstr>
      <vt:lpstr>PowerPoint Presentation</vt:lpstr>
      <vt:lpstr>PowerPoint Presentation</vt:lpstr>
      <vt:lpstr>CONCLUSION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Ian PC</cp:lastModifiedBy>
  <cp:revision>25</cp:revision>
  <dcterms:created xsi:type="dcterms:W3CDTF">2025-03-26T14:49:42Z</dcterms:created>
  <dcterms:modified xsi:type="dcterms:W3CDTF">2025-04-05T15:17:35Z</dcterms:modified>
</cp:coreProperties>
</file>