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 id="2147483672" r:id="rId2"/>
    <p:sldMasterId id="2147483660" r:id="rId3"/>
    <p:sldMasterId id="2147483685" r:id="rId4"/>
  </p:sldMasterIdLst>
  <p:notesMasterIdLst>
    <p:notesMasterId r:id="rId38"/>
  </p:notesMasterIdLst>
  <p:sldIdLst>
    <p:sldId id="267" r:id="rId5"/>
    <p:sldId id="277" r:id="rId6"/>
    <p:sldId id="256" r:id="rId7"/>
    <p:sldId id="257" r:id="rId8"/>
    <p:sldId id="273" r:id="rId9"/>
    <p:sldId id="258" r:id="rId10"/>
    <p:sldId id="274" r:id="rId11"/>
    <p:sldId id="278" r:id="rId12"/>
    <p:sldId id="282" r:id="rId13"/>
    <p:sldId id="283" r:id="rId14"/>
    <p:sldId id="289" r:id="rId15"/>
    <p:sldId id="285" r:id="rId16"/>
    <p:sldId id="286" r:id="rId17"/>
    <p:sldId id="291" r:id="rId18"/>
    <p:sldId id="260" r:id="rId19"/>
    <p:sldId id="276" r:id="rId20"/>
    <p:sldId id="290" r:id="rId21"/>
    <p:sldId id="259" r:id="rId22"/>
    <p:sldId id="275" r:id="rId23"/>
    <p:sldId id="292" r:id="rId24"/>
    <p:sldId id="293" r:id="rId25"/>
    <p:sldId id="294" r:id="rId26"/>
    <p:sldId id="295" r:id="rId27"/>
    <p:sldId id="296" r:id="rId28"/>
    <p:sldId id="297" r:id="rId29"/>
    <p:sldId id="298" r:id="rId30"/>
    <p:sldId id="261" r:id="rId31"/>
    <p:sldId id="262" r:id="rId32"/>
    <p:sldId id="263" r:id="rId33"/>
    <p:sldId id="264" r:id="rId34"/>
    <p:sldId id="265" r:id="rId35"/>
    <p:sldId id="270" r:id="rId36"/>
    <p:sldId id="269" r:id="rId37"/>
  </p:sldIdLst>
  <p:sldSz cx="14630400" cy="8229600"/>
  <p:notesSz cx="8229600" cy="14630400"/>
  <p:embeddedFontLst>
    <p:embeddedFont>
      <p:font typeface="Tomorrow Semi Bold" panose="020B0604020202020204" charset="0"/>
      <p:regular r:id="rId39"/>
    </p:embeddedFont>
    <p:embeddedFont>
      <p:font typeface="Inter" panose="020B0604020202020204" charset="0"/>
      <p:regular r:id="rId40"/>
    </p:embeddedFont>
    <p:embeddedFont>
      <p:font typeface="Tomorrow" panose="020B0604020202020204" charset="0"/>
      <p:regular r:id="rId41"/>
    </p:embeddedFont>
    <p:embeddedFont>
      <p:font typeface="Calibri Light" panose="020F0302020204030204" pitchFamily="34" charset="0"/>
      <p:regular r:id="rId42"/>
      <p:italic r:id="rId43"/>
    </p:embeddedFont>
    <p:embeddedFont>
      <p:font typeface="Calibri" panose="020F0502020204030204" pitchFamily="34" charset="0"/>
      <p:regular r:id="rId44"/>
      <p:bold r:id="rId45"/>
      <p:italic r:id="rId46"/>
      <p:boldItalic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52" d="100"/>
          <a:sy n="52" d="100"/>
        </p:scale>
        <p:origin x="90" y="10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font" Target="fonts/font2.fntdata"/><Relationship Id="rId45"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6.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5.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46" Type="http://schemas.openxmlformats.org/officeDocument/2006/relationships/font" Target="fonts/font8.fntdata"/><Relationship Id="rId20" Type="http://schemas.openxmlformats.org/officeDocument/2006/relationships/slide" Target="slides/slide16.xml"/><Relationship Id="rId41"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D34C32-E815-4A96-B1B8-E994B108C740}"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B7DB6035-035F-4FDE-90BC-6D81F18BD83F}">
      <dgm:prSet custT="1"/>
      <dgm:spPr/>
      <dgm:t>
        <a:bodyPr/>
        <a:lstStyle/>
        <a:p>
          <a:r>
            <a:rPr lang="en-US" sz="1600" b="1" dirty="0" smtClean="0">
              <a:latin typeface="Times New Roman" panose="02020603050405020304" pitchFamily="18" charset="0"/>
              <a:cs typeface="Times New Roman" panose="02020603050405020304" pitchFamily="18" charset="0"/>
            </a:rPr>
            <a:t>ESG Integration</a:t>
          </a:r>
          <a:endParaRPr lang="en-US" sz="1600" b="0" dirty="0">
            <a:latin typeface="Times New Roman" panose="02020603050405020304" pitchFamily="18" charset="0"/>
            <a:cs typeface="Times New Roman" panose="02020603050405020304" pitchFamily="18" charset="0"/>
          </a:endParaRPr>
        </a:p>
      </dgm:t>
    </dgm:pt>
    <dgm:pt modelId="{E50C5514-82B4-4AA8-89BB-194BE0F2810A}" type="parTrans" cxnId="{B0DC595E-D724-4557-87F3-7CB88F006706}">
      <dgm:prSet/>
      <dgm:spPr/>
      <dgm:t>
        <a:bodyPr/>
        <a:lstStyle/>
        <a:p>
          <a:endParaRPr lang="en-US">
            <a:latin typeface="Times New Roman" panose="02020603050405020304" pitchFamily="18" charset="0"/>
            <a:cs typeface="Times New Roman" panose="02020603050405020304" pitchFamily="18" charset="0"/>
          </a:endParaRPr>
        </a:p>
      </dgm:t>
    </dgm:pt>
    <dgm:pt modelId="{54AC04FB-77D6-4EB5-9231-62E2E77EBEEE}" type="sibTrans" cxnId="{B0DC595E-D724-4557-87F3-7CB88F006706}">
      <dgm:prSet phldrT="1" phldr="0"/>
      <dgm:spPr/>
      <dgm:t>
        <a:bodyPr/>
        <a:lstStyle/>
        <a:p>
          <a:r>
            <a:rPr lang="en-US">
              <a:latin typeface="Times New Roman" panose="02020603050405020304" pitchFamily="18" charset="0"/>
              <a:cs typeface="Times New Roman" panose="02020603050405020304" pitchFamily="18" charset="0"/>
            </a:rPr>
            <a:t>1</a:t>
          </a:r>
        </a:p>
      </dgm:t>
    </dgm:pt>
    <dgm:pt modelId="{204B029A-6652-4A3D-A4D7-84F142F05EDA}">
      <dgm:prSet custT="1"/>
      <dgm:spPr/>
      <dgm:t>
        <a:bodyPr/>
        <a:lstStyle/>
        <a:p>
          <a:r>
            <a:rPr lang="en-US" sz="1600" b="1" dirty="0" smtClean="0">
              <a:latin typeface="Times New Roman" panose="02020603050405020304" pitchFamily="18" charset="0"/>
              <a:cs typeface="Times New Roman" panose="02020603050405020304" pitchFamily="18" charset="0"/>
            </a:rPr>
            <a:t>Positive Screening </a:t>
          </a:r>
          <a:endParaRPr lang="en-US" sz="1600" dirty="0">
            <a:latin typeface="Times New Roman" panose="02020603050405020304" pitchFamily="18" charset="0"/>
            <a:cs typeface="Times New Roman" panose="02020603050405020304" pitchFamily="18" charset="0"/>
          </a:endParaRPr>
        </a:p>
      </dgm:t>
    </dgm:pt>
    <dgm:pt modelId="{F6819400-6F56-4E17-A63A-2BF4514E46B0}" type="parTrans" cxnId="{877663C1-7FE8-4CD9-898A-B171831B3043}">
      <dgm:prSet/>
      <dgm:spPr/>
      <dgm:t>
        <a:bodyPr/>
        <a:lstStyle/>
        <a:p>
          <a:endParaRPr lang="en-US">
            <a:latin typeface="Times New Roman" panose="02020603050405020304" pitchFamily="18" charset="0"/>
            <a:cs typeface="Times New Roman" panose="02020603050405020304" pitchFamily="18" charset="0"/>
          </a:endParaRPr>
        </a:p>
      </dgm:t>
    </dgm:pt>
    <dgm:pt modelId="{5A57EEA8-9DD4-41CC-ACAF-168EFA687B3A}" type="sibTrans" cxnId="{877663C1-7FE8-4CD9-898A-B171831B3043}">
      <dgm:prSet phldrT="3" phldr="0"/>
      <dgm:spPr/>
      <dgm:t>
        <a:bodyPr/>
        <a:lstStyle/>
        <a:p>
          <a:r>
            <a:rPr lang="en-US">
              <a:latin typeface="Times New Roman" panose="02020603050405020304" pitchFamily="18" charset="0"/>
              <a:cs typeface="Times New Roman" panose="02020603050405020304" pitchFamily="18" charset="0"/>
            </a:rPr>
            <a:t>3</a:t>
          </a:r>
        </a:p>
      </dgm:t>
    </dgm:pt>
    <dgm:pt modelId="{9E9300D0-3B7D-4354-98C7-D8268C987592}">
      <dgm:prSet custT="1"/>
      <dgm:spPr/>
      <dgm:t>
        <a:bodyPr/>
        <a:lstStyle/>
        <a:p>
          <a:r>
            <a:rPr lang="en-US" sz="1600" b="1" dirty="0" smtClean="0">
              <a:latin typeface="Times New Roman" panose="02020603050405020304" pitchFamily="18" charset="0"/>
              <a:cs typeface="Times New Roman" panose="02020603050405020304" pitchFamily="18" charset="0"/>
            </a:rPr>
            <a:t>Thematic Investing</a:t>
          </a:r>
          <a:endParaRPr lang="en-US" sz="1600" dirty="0">
            <a:latin typeface="Times New Roman" panose="02020603050405020304" pitchFamily="18" charset="0"/>
            <a:cs typeface="Times New Roman" panose="02020603050405020304" pitchFamily="18" charset="0"/>
          </a:endParaRPr>
        </a:p>
      </dgm:t>
    </dgm:pt>
    <dgm:pt modelId="{F3245F13-09D4-44A7-8E82-ECA54F417531}" type="parTrans" cxnId="{836D82B9-FBD6-45C4-83DB-1C1BDFF980C9}">
      <dgm:prSet/>
      <dgm:spPr/>
      <dgm:t>
        <a:bodyPr/>
        <a:lstStyle/>
        <a:p>
          <a:endParaRPr lang="en-US">
            <a:latin typeface="Times New Roman" panose="02020603050405020304" pitchFamily="18" charset="0"/>
            <a:cs typeface="Times New Roman" panose="02020603050405020304" pitchFamily="18" charset="0"/>
          </a:endParaRPr>
        </a:p>
      </dgm:t>
    </dgm:pt>
    <dgm:pt modelId="{FA0C4FC0-71AD-496C-B9C7-EAC8CC12C8D1}" type="sibTrans" cxnId="{836D82B9-FBD6-45C4-83DB-1C1BDFF980C9}">
      <dgm:prSet/>
      <dgm:spPr/>
      <dgm:t>
        <a:bodyPr/>
        <a:lstStyle/>
        <a:p>
          <a:r>
            <a:rPr lang="en-US" dirty="0" smtClean="0">
              <a:latin typeface="Times New Roman" panose="02020603050405020304" pitchFamily="18" charset="0"/>
              <a:cs typeface="Times New Roman" panose="02020603050405020304" pitchFamily="18" charset="0"/>
            </a:rPr>
            <a:t>4</a:t>
          </a:r>
          <a:endParaRPr lang="en-US" dirty="0">
            <a:latin typeface="Times New Roman" panose="02020603050405020304" pitchFamily="18" charset="0"/>
            <a:cs typeface="Times New Roman" panose="02020603050405020304" pitchFamily="18" charset="0"/>
          </a:endParaRPr>
        </a:p>
      </dgm:t>
    </dgm:pt>
    <dgm:pt modelId="{961AFFE3-1859-4A18-85B3-C2759430054A}">
      <dgm:prSet custT="1"/>
      <dgm:spPr/>
      <dgm:t>
        <a:bodyPr/>
        <a:lstStyle/>
        <a:p>
          <a:r>
            <a:rPr lang="en-US" sz="1600" b="1" dirty="0" smtClean="0">
              <a:latin typeface="Times New Roman" panose="02020603050405020304" pitchFamily="18" charset="0"/>
              <a:cs typeface="Times New Roman" panose="02020603050405020304" pitchFamily="18" charset="0"/>
            </a:rPr>
            <a:t>Shareholder Engagement and Active Ownership</a:t>
          </a:r>
          <a:endParaRPr lang="en-US" sz="1600" dirty="0">
            <a:latin typeface="Times New Roman" panose="02020603050405020304" pitchFamily="18" charset="0"/>
            <a:cs typeface="Times New Roman" panose="02020603050405020304" pitchFamily="18" charset="0"/>
          </a:endParaRPr>
        </a:p>
      </dgm:t>
    </dgm:pt>
    <dgm:pt modelId="{BA5220A3-C5E9-45D6-BB71-9807F060B402}" type="parTrans" cxnId="{84FAD814-8081-40AC-804C-74DB1BDB8C2E}">
      <dgm:prSet/>
      <dgm:spPr/>
      <dgm:t>
        <a:bodyPr/>
        <a:lstStyle/>
        <a:p>
          <a:endParaRPr lang="en-US">
            <a:latin typeface="Times New Roman" panose="02020603050405020304" pitchFamily="18" charset="0"/>
            <a:cs typeface="Times New Roman" panose="02020603050405020304" pitchFamily="18" charset="0"/>
          </a:endParaRPr>
        </a:p>
      </dgm:t>
    </dgm:pt>
    <dgm:pt modelId="{EF265083-51E3-4413-BA48-1A4D78027030}" type="sibTrans" cxnId="{84FAD814-8081-40AC-804C-74DB1BDB8C2E}">
      <dgm:prSet/>
      <dgm:spPr/>
      <dgm:t>
        <a:bodyPr/>
        <a:lstStyle/>
        <a:p>
          <a:r>
            <a:rPr lang="en-US" dirty="0" smtClean="0">
              <a:latin typeface="Times New Roman" panose="02020603050405020304" pitchFamily="18" charset="0"/>
              <a:cs typeface="Times New Roman" panose="02020603050405020304" pitchFamily="18" charset="0"/>
            </a:rPr>
            <a:t>6</a:t>
          </a:r>
          <a:endParaRPr lang="en-US" dirty="0">
            <a:latin typeface="Times New Roman" panose="02020603050405020304" pitchFamily="18" charset="0"/>
            <a:cs typeface="Times New Roman" panose="02020603050405020304" pitchFamily="18" charset="0"/>
          </a:endParaRPr>
        </a:p>
      </dgm:t>
    </dgm:pt>
    <dgm:pt modelId="{9ADDC8B6-E8ED-4D90-B8C2-9685B650CF14}">
      <dgm:prSet custT="1"/>
      <dgm:spPr/>
      <dgm:t>
        <a:bodyPr/>
        <a:lstStyle/>
        <a:p>
          <a:r>
            <a:rPr lang="en-US" sz="1600" b="1" dirty="0" smtClean="0">
              <a:latin typeface="Times New Roman" panose="02020603050405020304" pitchFamily="18" charset="0"/>
              <a:cs typeface="Times New Roman" panose="02020603050405020304" pitchFamily="18" charset="0"/>
            </a:rPr>
            <a:t>Sustainability-Linked Bonds and Green Bonds</a:t>
          </a:r>
          <a:endParaRPr lang="en-US" sz="1600" dirty="0">
            <a:latin typeface="Times New Roman" panose="02020603050405020304" pitchFamily="18" charset="0"/>
            <a:cs typeface="Times New Roman" panose="02020603050405020304" pitchFamily="18" charset="0"/>
          </a:endParaRPr>
        </a:p>
      </dgm:t>
    </dgm:pt>
    <dgm:pt modelId="{8FD27A8F-7E03-4A1D-8F67-39AC71EDF560}" type="parTrans" cxnId="{2960168B-2F20-4578-BB4F-9AD0247A3F9A}">
      <dgm:prSet/>
      <dgm:spPr/>
      <dgm:t>
        <a:bodyPr/>
        <a:lstStyle/>
        <a:p>
          <a:endParaRPr lang="en-US">
            <a:latin typeface="Times New Roman" panose="02020603050405020304" pitchFamily="18" charset="0"/>
            <a:cs typeface="Times New Roman" panose="02020603050405020304" pitchFamily="18" charset="0"/>
          </a:endParaRPr>
        </a:p>
      </dgm:t>
    </dgm:pt>
    <dgm:pt modelId="{6EABBE75-4CD3-410A-B6F5-4E5D23189C43}" type="sibTrans" cxnId="{2960168B-2F20-4578-BB4F-9AD0247A3F9A}">
      <dgm:prSet/>
      <dgm:spPr/>
      <dgm:t>
        <a:bodyPr/>
        <a:lstStyle/>
        <a:p>
          <a:r>
            <a:rPr lang="en-US" dirty="0" smtClean="0">
              <a:latin typeface="Times New Roman" panose="02020603050405020304" pitchFamily="18" charset="0"/>
              <a:cs typeface="Times New Roman" panose="02020603050405020304" pitchFamily="18" charset="0"/>
            </a:rPr>
            <a:t>7</a:t>
          </a:r>
          <a:endParaRPr lang="en-US" dirty="0">
            <a:latin typeface="Times New Roman" panose="02020603050405020304" pitchFamily="18" charset="0"/>
            <a:cs typeface="Times New Roman" panose="02020603050405020304" pitchFamily="18" charset="0"/>
          </a:endParaRPr>
        </a:p>
      </dgm:t>
    </dgm:pt>
    <dgm:pt modelId="{A91239EE-ACBA-4BCA-93E5-FE8E0EC21D2E}">
      <dgm:prSet custT="1"/>
      <dgm:spPr/>
      <dgm:t>
        <a:bodyPr/>
        <a:lstStyle/>
        <a:p>
          <a:r>
            <a:rPr lang="en-US" sz="1600" b="1" dirty="0" smtClean="0">
              <a:latin typeface="Times New Roman" panose="02020603050405020304" pitchFamily="18" charset="0"/>
              <a:cs typeface="Times New Roman" panose="02020603050405020304" pitchFamily="18" charset="0"/>
            </a:rPr>
            <a:t>Impact Investing</a:t>
          </a:r>
          <a:endParaRPr lang="en-US" sz="1600" dirty="0">
            <a:latin typeface="Times New Roman" panose="02020603050405020304" pitchFamily="18" charset="0"/>
            <a:cs typeface="Times New Roman" panose="02020603050405020304" pitchFamily="18" charset="0"/>
          </a:endParaRPr>
        </a:p>
      </dgm:t>
    </dgm:pt>
    <dgm:pt modelId="{8E3BD2C4-A6DC-48A2-BBCE-48627FCEA546}" type="sibTrans" cxnId="{1BE8AF0A-3303-4A98-AFAD-C0DE487AFD80}">
      <dgm:prSet/>
      <dgm:spPr/>
      <dgm:t>
        <a:bodyPr/>
        <a:lstStyle/>
        <a:p>
          <a:r>
            <a:rPr lang="en-US" dirty="0" smtClean="0">
              <a:latin typeface="Times New Roman" panose="02020603050405020304" pitchFamily="18" charset="0"/>
              <a:cs typeface="Times New Roman" panose="02020603050405020304" pitchFamily="18" charset="0"/>
            </a:rPr>
            <a:t>5</a:t>
          </a:r>
          <a:endParaRPr lang="en-US" dirty="0">
            <a:latin typeface="Times New Roman" panose="02020603050405020304" pitchFamily="18" charset="0"/>
            <a:cs typeface="Times New Roman" panose="02020603050405020304" pitchFamily="18" charset="0"/>
          </a:endParaRPr>
        </a:p>
      </dgm:t>
    </dgm:pt>
    <dgm:pt modelId="{570184F8-1943-4C26-AE5C-AEE9125D836C}" type="parTrans" cxnId="{1BE8AF0A-3303-4A98-AFAD-C0DE487AFD80}">
      <dgm:prSet/>
      <dgm:spPr/>
      <dgm:t>
        <a:bodyPr/>
        <a:lstStyle/>
        <a:p>
          <a:endParaRPr lang="en-US">
            <a:latin typeface="Times New Roman" panose="02020603050405020304" pitchFamily="18" charset="0"/>
            <a:cs typeface="Times New Roman" panose="02020603050405020304" pitchFamily="18" charset="0"/>
          </a:endParaRPr>
        </a:p>
      </dgm:t>
    </dgm:pt>
    <dgm:pt modelId="{D1A1A953-AB2C-4714-9EB8-94A9FFEDF931}">
      <dgm:prSet custT="1"/>
      <dgm:spPr/>
      <dgm:t>
        <a:bodyPr/>
        <a:lstStyle/>
        <a:p>
          <a:r>
            <a:rPr lang="en-US" sz="1600" b="1" dirty="0" smtClean="0">
              <a:latin typeface="Times New Roman" panose="02020603050405020304" pitchFamily="18" charset="0"/>
              <a:cs typeface="Times New Roman" panose="02020603050405020304" pitchFamily="18" charset="0"/>
            </a:rPr>
            <a:t>Negative Screening </a:t>
          </a:r>
          <a:endParaRPr lang="en-US" sz="1600" b="0" dirty="0">
            <a:latin typeface="Times New Roman" panose="02020603050405020304" pitchFamily="18" charset="0"/>
            <a:cs typeface="Times New Roman" panose="02020603050405020304" pitchFamily="18" charset="0"/>
          </a:endParaRPr>
        </a:p>
      </dgm:t>
    </dgm:pt>
    <dgm:pt modelId="{6870CB68-E2E3-4C20-9B85-D3772DBD164B}" type="sibTrans" cxnId="{6C9C09B3-BE8E-4609-9755-F68A7507584C}">
      <dgm:prSet phldrT="2" phldr="0"/>
      <dgm:spPr/>
      <dgm:t>
        <a:bodyPr/>
        <a:lstStyle/>
        <a:p>
          <a:r>
            <a:rPr lang="en-US">
              <a:latin typeface="Times New Roman" panose="02020603050405020304" pitchFamily="18" charset="0"/>
              <a:cs typeface="Times New Roman" panose="02020603050405020304" pitchFamily="18" charset="0"/>
            </a:rPr>
            <a:t>2</a:t>
          </a:r>
        </a:p>
      </dgm:t>
    </dgm:pt>
    <dgm:pt modelId="{98F5DDEF-CD05-4AD9-9F02-FE10EF845CF1}" type="parTrans" cxnId="{6C9C09B3-BE8E-4609-9755-F68A7507584C}">
      <dgm:prSet/>
      <dgm:spPr/>
      <dgm:t>
        <a:bodyPr/>
        <a:lstStyle/>
        <a:p>
          <a:endParaRPr lang="en-US">
            <a:latin typeface="Times New Roman" panose="02020603050405020304" pitchFamily="18" charset="0"/>
            <a:cs typeface="Times New Roman" panose="02020603050405020304" pitchFamily="18" charset="0"/>
          </a:endParaRPr>
        </a:p>
      </dgm:t>
    </dgm:pt>
    <dgm:pt modelId="{3B1269B7-7741-433F-9AA7-3B6A71136B52}" type="pres">
      <dgm:prSet presAssocID="{F7D34C32-E815-4A96-B1B8-E994B108C740}" presName="Name0" presStyleCnt="0">
        <dgm:presLayoutVars>
          <dgm:animLvl val="lvl"/>
          <dgm:resizeHandles val="exact"/>
        </dgm:presLayoutVars>
      </dgm:prSet>
      <dgm:spPr/>
      <dgm:t>
        <a:bodyPr/>
        <a:lstStyle/>
        <a:p>
          <a:endParaRPr lang="en-US"/>
        </a:p>
      </dgm:t>
    </dgm:pt>
    <dgm:pt modelId="{B15E277D-BFB4-4D34-A9AD-78ED58254FDB}" type="pres">
      <dgm:prSet presAssocID="{B7DB6035-035F-4FDE-90BC-6D81F18BD83F}" presName="compositeNode" presStyleCnt="0">
        <dgm:presLayoutVars>
          <dgm:bulletEnabled val="1"/>
        </dgm:presLayoutVars>
      </dgm:prSet>
      <dgm:spPr/>
    </dgm:pt>
    <dgm:pt modelId="{06404514-17E8-476A-B2D7-012F631FF082}" type="pres">
      <dgm:prSet presAssocID="{B7DB6035-035F-4FDE-90BC-6D81F18BD83F}" presName="bgRect" presStyleLbl="bgAccFollowNode1" presStyleIdx="0" presStyleCnt="7"/>
      <dgm:spPr/>
      <dgm:t>
        <a:bodyPr/>
        <a:lstStyle/>
        <a:p>
          <a:endParaRPr lang="en-US"/>
        </a:p>
      </dgm:t>
    </dgm:pt>
    <dgm:pt modelId="{7937BA7D-65D4-43A7-B2E2-8BFF0A435A18}" type="pres">
      <dgm:prSet presAssocID="{54AC04FB-77D6-4EB5-9231-62E2E77EBEEE}" presName="sibTransNodeCircle" presStyleLbl="alignNode1" presStyleIdx="0" presStyleCnt="14">
        <dgm:presLayoutVars>
          <dgm:chMax val="0"/>
          <dgm:bulletEnabled/>
        </dgm:presLayoutVars>
      </dgm:prSet>
      <dgm:spPr/>
      <dgm:t>
        <a:bodyPr/>
        <a:lstStyle/>
        <a:p>
          <a:endParaRPr lang="en-US"/>
        </a:p>
      </dgm:t>
    </dgm:pt>
    <dgm:pt modelId="{9AA887F6-B6D8-475D-BE53-FECB57154BB6}" type="pres">
      <dgm:prSet presAssocID="{B7DB6035-035F-4FDE-90BC-6D81F18BD83F}" presName="bottomLine" presStyleLbl="alignNode1" presStyleIdx="1" presStyleCnt="14">
        <dgm:presLayoutVars/>
      </dgm:prSet>
      <dgm:spPr/>
    </dgm:pt>
    <dgm:pt modelId="{B2338071-C2D9-477F-ACAF-B2E2EFD5FF2A}" type="pres">
      <dgm:prSet presAssocID="{B7DB6035-035F-4FDE-90BC-6D81F18BD83F}" presName="nodeText" presStyleLbl="bgAccFollowNode1" presStyleIdx="0" presStyleCnt="7">
        <dgm:presLayoutVars>
          <dgm:bulletEnabled val="1"/>
        </dgm:presLayoutVars>
      </dgm:prSet>
      <dgm:spPr/>
      <dgm:t>
        <a:bodyPr/>
        <a:lstStyle/>
        <a:p>
          <a:endParaRPr lang="en-US"/>
        </a:p>
      </dgm:t>
    </dgm:pt>
    <dgm:pt modelId="{5D1DFEE1-7041-49C4-B33B-A08B410DDFA4}" type="pres">
      <dgm:prSet presAssocID="{54AC04FB-77D6-4EB5-9231-62E2E77EBEEE}" presName="sibTrans" presStyleCnt="0"/>
      <dgm:spPr/>
    </dgm:pt>
    <dgm:pt modelId="{E6DB8282-012E-463C-BC43-9B8852015259}" type="pres">
      <dgm:prSet presAssocID="{D1A1A953-AB2C-4714-9EB8-94A9FFEDF931}" presName="compositeNode" presStyleCnt="0">
        <dgm:presLayoutVars>
          <dgm:bulletEnabled val="1"/>
        </dgm:presLayoutVars>
      </dgm:prSet>
      <dgm:spPr/>
    </dgm:pt>
    <dgm:pt modelId="{24C49E01-1DB1-44B4-9A1A-D7C64242D6AE}" type="pres">
      <dgm:prSet presAssocID="{D1A1A953-AB2C-4714-9EB8-94A9FFEDF931}" presName="bgRect" presStyleLbl="bgAccFollowNode1" presStyleIdx="1" presStyleCnt="7"/>
      <dgm:spPr/>
      <dgm:t>
        <a:bodyPr/>
        <a:lstStyle/>
        <a:p>
          <a:endParaRPr lang="en-US"/>
        </a:p>
      </dgm:t>
    </dgm:pt>
    <dgm:pt modelId="{B7E1F1DF-5BCE-4414-A123-D92B628ABDE2}" type="pres">
      <dgm:prSet presAssocID="{6870CB68-E2E3-4C20-9B85-D3772DBD164B}" presName="sibTransNodeCircle" presStyleLbl="alignNode1" presStyleIdx="2" presStyleCnt="14">
        <dgm:presLayoutVars>
          <dgm:chMax val="0"/>
          <dgm:bulletEnabled/>
        </dgm:presLayoutVars>
      </dgm:prSet>
      <dgm:spPr/>
      <dgm:t>
        <a:bodyPr/>
        <a:lstStyle/>
        <a:p>
          <a:endParaRPr lang="en-US"/>
        </a:p>
      </dgm:t>
    </dgm:pt>
    <dgm:pt modelId="{8B9DED58-FACB-461B-BDF9-B3C6E769ECBE}" type="pres">
      <dgm:prSet presAssocID="{D1A1A953-AB2C-4714-9EB8-94A9FFEDF931}" presName="bottomLine" presStyleLbl="alignNode1" presStyleIdx="3" presStyleCnt="14">
        <dgm:presLayoutVars/>
      </dgm:prSet>
      <dgm:spPr/>
    </dgm:pt>
    <dgm:pt modelId="{A2C29725-D0DE-457C-98A9-3B9C1BD153C6}" type="pres">
      <dgm:prSet presAssocID="{D1A1A953-AB2C-4714-9EB8-94A9FFEDF931}" presName="nodeText" presStyleLbl="bgAccFollowNode1" presStyleIdx="1" presStyleCnt="7">
        <dgm:presLayoutVars>
          <dgm:bulletEnabled val="1"/>
        </dgm:presLayoutVars>
      </dgm:prSet>
      <dgm:spPr/>
      <dgm:t>
        <a:bodyPr/>
        <a:lstStyle/>
        <a:p>
          <a:endParaRPr lang="en-US"/>
        </a:p>
      </dgm:t>
    </dgm:pt>
    <dgm:pt modelId="{57161220-EACE-4AFC-BB55-0463FCB67EBF}" type="pres">
      <dgm:prSet presAssocID="{6870CB68-E2E3-4C20-9B85-D3772DBD164B}" presName="sibTrans" presStyleCnt="0"/>
      <dgm:spPr/>
    </dgm:pt>
    <dgm:pt modelId="{00413701-1D94-4EBB-96E1-5FCF870FE126}" type="pres">
      <dgm:prSet presAssocID="{204B029A-6652-4A3D-A4D7-84F142F05EDA}" presName="compositeNode" presStyleCnt="0">
        <dgm:presLayoutVars>
          <dgm:bulletEnabled val="1"/>
        </dgm:presLayoutVars>
      </dgm:prSet>
      <dgm:spPr/>
    </dgm:pt>
    <dgm:pt modelId="{599480E6-8ABD-4C23-A7AB-B5785CEBD9D0}" type="pres">
      <dgm:prSet presAssocID="{204B029A-6652-4A3D-A4D7-84F142F05EDA}" presName="bgRect" presStyleLbl="bgAccFollowNode1" presStyleIdx="2" presStyleCnt="7"/>
      <dgm:spPr/>
      <dgm:t>
        <a:bodyPr/>
        <a:lstStyle/>
        <a:p>
          <a:endParaRPr lang="en-US"/>
        </a:p>
      </dgm:t>
    </dgm:pt>
    <dgm:pt modelId="{E37B7A5A-7794-4E32-8F39-29378C8A5DAC}" type="pres">
      <dgm:prSet presAssocID="{5A57EEA8-9DD4-41CC-ACAF-168EFA687B3A}" presName="sibTransNodeCircle" presStyleLbl="alignNode1" presStyleIdx="4" presStyleCnt="14">
        <dgm:presLayoutVars>
          <dgm:chMax val="0"/>
          <dgm:bulletEnabled/>
        </dgm:presLayoutVars>
      </dgm:prSet>
      <dgm:spPr/>
      <dgm:t>
        <a:bodyPr/>
        <a:lstStyle/>
        <a:p>
          <a:endParaRPr lang="en-US"/>
        </a:p>
      </dgm:t>
    </dgm:pt>
    <dgm:pt modelId="{1C5EAD40-570D-45EA-A6E8-332C42F4C63C}" type="pres">
      <dgm:prSet presAssocID="{204B029A-6652-4A3D-A4D7-84F142F05EDA}" presName="bottomLine" presStyleLbl="alignNode1" presStyleIdx="5" presStyleCnt="14">
        <dgm:presLayoutVars/>
      </dgm:prSet>
      <dgm:spPr/>
    </dgm:pt>
    <dgm:pt modelId="{99727BE5-D5C9-46C7-9E78-2B73E1C259DE}" type="pres">
      <dgm:prSet presAssocID="{204B029A-6652-4A3D-A4D7-84F142F05EDA}" presName="nodeText" presStyleLbl="bgAccFollowNode1" presStyleIdx="2" presStyleCnt="7">
        <dgm:presLayoutVars>
          <dgm:bulletEnabled val="1"/>
        </dgm:presLayoutVars>
      </dgm:prSet>
      <dgm:spPr/>
      <dgm:t>
        <a:bodyPr/>
        <a:lstStyle/>
        <a:p>
          <a:endParaRPr lang="en-US"/>
        </a:p>
      </dgm:t>
    </dgm:pt>
    <dgm:pt modelId="{A1C819B0-75B1-4E9F-A374-9B03F0F6AFF8}" type="pres">
      <dgm:prSet presAssocID="{5A57EEA8-9DD4-41CC-ACAF-168EFA687B3A}" presName="sibTrans" presStyleCnt="0"/>
      <dgm:spPr/>
    </dgm:pt>
    <dgm:pt modelId="{4A2D2361-8207-45D4-AC84-10C6F013A239}" type="pres">
      <dgm:prSet presAssocID="{9E9300D0-3B7D-4354-98C7-D8268C987592}" presName="compositeNode" presStyleCnt="0">
        <dgm:presLayoutVars>
          <dgm:bulletEnabled val="1"/>
        </dgm:presLayoutVars>
      </dgm:prSet>
      <dgm:spPr/>
    </dgm:pt>
    <dgm:pt modelId="{DE317351-8987-4DB0-BBEF-1E3824C95C02}" type="pres">
      <dgm:prSet presAssocID="{9E9300D0-3B7D-4354-98C7-D8268C987592}" presName="bgRect" presStyleLbl="bgAccFollowNode1" presStyleIdx="3" presStyleCnt="7"/>
      <dgm:spPr/>
      <dgm:t>
        <a:bodyPr/>
        <a:lstStyle/>
        <a:p>
          <a:endParaRPr lang="en-US"/>
        </a:p>
      </dgm:t>
    </dgm:pt>
    <dgm:pt modelId="{157B6CEB-617B-40F8-ABC3-45137ADEFD31}" type="pres">
      <dgm:prSet presAssocID="{FA0C4FC0-71AD-496C-B9C7-EAC8CC12C8D1}" presName="sibTransNodeCircle" presStyleLbl="alignNode1" presStyleIdx="6" presStyleCnt="14">
        <dgm:presLayoutVars>
          <dgm:chMax val="0"/>
          <dgm:bulletEnabled/>
        </dgm:presLayoutVars>
      </dgm:prSet>
      <dgm:spPr/>
      <dgm:t>
        <a:bodyPr/>
        <a:lstStyle/>
        <a:p>
          <a:endParaRPr lang="en-US"/>
        </a:p>
      </dgm:t>
    </dgm:pt>
    <dgm:pt modelId="{5652F80C-9CD8-41E1-B2BB-933110199EEE}" type="pres">
      <dgm:prSet presAssocID="{9E9300D0-3B7D-4354-98C7-D8268C987592}" presName="bottomLine" presStyleLbl="alignNode1" presStyleIdx="7" presStyleCnt="14">
        <dgm:presLayoutVars/>
      </dgm:prSet>
      <dgm:spPr/>
    </dgm:pt>
    <dgm:pt modelId="{F7311482-2A83-4545-BEDC-BC32E01C4803}" type="pres">
      <dgm:prSet presAssocID="{9E9300D0-3B7D-4354-98C7-D8268C987592}" presName="nodeText" presStyleLbl="bgAccFollowNode1" presStyleIdx="3" presStyleCnt="7">
        <dgm:presLayoutVars>
          <dgm:bulletEnabled val="1"/>
        </dgm:presLayoutVars>
      </dgm:prSet>
      <dgm:spPr/>
      <dgm:t>
        <a:bodyPr/>
        <a:lstStyle/>
        <a:p>
          <a:endParaRPr lang="en-US"/>
        </a:p>
      </dgm:t>
    </dgm:pt>
    <dgm:pt modelId="{F48FA88A-39BA-4CE0-B054-00EE0653526F}" type="pres">
      <dgm:prSet presAssocID="{FA0C4FC0-71AD-496C-B9C7-EAC8CC12C8D1}" presName="sibTrans" presStyleCnt="0"/>
      <dgm:spPr/>
    </dgm:pt>
    <dgm:pt modelId="{E131EB38-9E53-46DD-B134-155300EA4E9F}" type="pres">
      <dgm:prSet presAssocID="{A91239EE-ACBA-4BCA-93E5-FE8E0EC21D2E}" presName="compositeNode" presStyleCnt="0">
        <dgm:presLayoutVars>
          <dgm:bulletEnabled val="1"/>
        </dgm:presLayoutVars>
      </dgm:prSet>
      <dgm:spPr/>
    </dgm:pt>
    <dgm:pt modelId="{7D73A186-343A-496B-8DFC-39DC2040F72E}" type="pres">
      <dgm:prSet presAssocID="{A91239EE-ACBA-4BCA-93E5-FE8E0EC21D2E}" presName="bgRect" presStyleLbl="bgAccFollowNode1" presStyleIdx="4" presStyleCnt="7"/>
      <dgm:spPr/>
      <dgm:t>
        <a:bodyPr/>
        <a:lstStyle/>
        <a:p>
          <a:endParaRPr lang="en-US"/>
        </a:p>
      </dgm:t>
    </dgm:pt>
    <dgm:pt modelId="{0BA79F63-ED99-4B70-9F06-C3F848793C34}" type="pres">
      <dgm:prSet presAssocID="{8E3BD2C4-A6DC-48A2-BBCE-48627FCEA546}" presName="sibTransNodeCircle" presStyleLbl="alignNode1" presStyleIdx="8" presStyleCnt="14">
        <dgm:presLayoutVars>
          <dgm:chMax val="0"/>
          <dgm:bulletEnabled/>
        </dgm:presLayoutVars>
      </dgm:prSet>
      <dgm:spPr/>
    </dgm:pt>
    <dgm:pt modelId="{187748B7-6409-498D-BCDC-F62FF20E715A}" type="pres">
      <dgm:prSet presAssocID="{A91239EE-ACBA-4BCA-93E5-FE8E0EC21D2E}" presName="bottomLine" presStyleLbl="alignNode1" presStyleIdx="9" presStyleCnt="14">
        <dgm:presLayoutVars/>
      </dgm:prSet>
      <dgm:spPr/>
    </dgm:pt>
    <dgm:pt modelId="{8B64032E-9AD6-4BA8-95CF-6A7D1D6B3F53}" type="pres">
      <dgm:prSet presAssocID="{A91239EE-ACBA-4BCA-93E5-FE8E0EC21D2E}" presName="nodeText" presStyleLbl="bgAccFollowNode1" presStyleIdx="4" presStyleCnt="7">
        <dgm:presLayoutVars>
          <dgm:bulletEnabled val="1"/>
        </dgm:presLayoutVars>
      </dgm:prSet>
      <dgm:spPr/>
      <dgm:t>
        <a:bodyPr/>
        <a:lstStyle/>
        <a:p>
          <a:endParaRPr lang="en-US"/>
        </a:p>
      </dgm:t>
    </dgm:pt>
    <dgm:pt modelId="{CA5C5205-A4BF-4254-8FE1-AD93A199F8B8}" type="pres">
      <dgm:prSet presAssocID="{8E3BD2C4-A6DC-48A2-BBCE-48627FCEA546}" presName="sibTrans" presStyleCnt="0"/>
      <dgm:spPr/>
    </dgm:pt>
    <dgm:pt modelId="{64FFFF3D-4678-4C3F-B724-DCC3BA2A3A58}" type="pres">
      <dgm:prSet presAssocID="{961AFFE3-1859-4A18-85B3-C2759430054A}" presName="compositeNode" presStyleCnt="0">
        <dgm:presLayoutVars>
          <dgm:bulletEnabled val="1"/>
        </dgm:presLayoutVars>
      </dgm:prSet>
      <dgm:spPr/>
    </dgm:pt>
    <dgm:pt modelId="{FBD38066-9621-4FDC-9EC4-15720972631D}" type="pres">
      <dgm:prSet presAssocID="{961AFFE3-1859-4A18-85B3-C2759430054A}" presName="bgRect" presStyleLbl="bgAccFollowNode1" presStyleIdx="5" presStyleCnt="7"/>
      <dgm:spPr/>
      <dgm:t>
        <a:bodyPr/>
        <a:lstStyle/>
        <a:p>
          <a:endParaRPr lang="en-US"/>
        </a:p>
      </dgm:t>
    </dgm:pt>
    <dgm:pt modelId="{E141D5AB-445E-46E6-95FE-2C4ED36FAA76}" type="pres">
      <dgm:prSet presAssocID="{EF265083-51E3-4413-BA48-1A4D78027030}" presName="sibTransNodeCircle" presStyleLbl="alignNode1" presStyleIdx="10" presStyleCnt="14">
        <dgm:presLayoutVars>
          <dgm:chMax val="0"/>
          <dgm:bulletEnabled/>
        </dgm:presLayoutVars>
      </dgm:prSet>
      <dgm:spPr/>
    </dgm:pt>
    <dgm:pt modelId="{91989858-7ACE-40C5-BBAB-35EBD7181929}" type="pres">
      <dgm:prSet presAssocID="{961AFFE3-1859-4A18-85B3-C2759430054A}" presName="bottomLine" presStyleLbl="alignNode1" presStyleIdx="11" presStyleCnt="14">
        <dgm:presLayoutVars/>
      </dgm:prSet>
      <dgm:spPr/>
    </dgm:pt>
    <dgm:pt modelId="{1B6D398E-DB6C-4137-BE2B-1A29524AE2D1}" type="pres">
      <dgm:prSet presAssocID="{961AFFE3-1859-4A18-85B3-C2759430054A}" presName="nodeText" presStyleLbl="bgAccFollowNode1" presStyleIdx="5" presStyleCnt="7">
        <dgm:presLayoutVars>
          <dgm:bulletEnabled val="1"/>
        </dgm:presLayoutVars>
      </dgm:prSet>
      <dgm:spPr/>
      <dgm:t>
        <a:bodyPr/>
        <a:lstStyle/>
        <a:p>
          <a:endParaRPr lang="en-US"/>
        </a:p>
      </dgm:t>
    </dgm:pt>
    <dgm:pt modelId="{FD2413C7-BA65-4B0F-B844-76C5D5FF1C47}" type="pres">
      <dgm:prSet presAssocID="{EF265083-51E3-4413-BA48-1A4D78027030}" presName="sibTrans" presStyleCnt="0"/>
      <dgm:spPr/>
    </dgm:pt>
    <dgm:pt modelId="{FB150A4D-5BD6-4922-AC89-34CDA130083D}" type="pres">
      <dgm:prSet presAssocID="{9ADDC8B6-E8ED-4D90-B8C2-9685B650CF14}" presName="compositeNode" presStyleCnt="0">
        <dgm:presLayoutVars>
          <dgm:bulletEnabled val="1"/>
        </dgm:presLayoutVars>
      </dgm:prSet>
      <dgm:spPr/>
    </dgm:pt>
    <dgm:pt modelId="{8561F9C9-DC66-40FF-873A-3FD4210268AB}" type="pres">
      <dgm:prSet presAssocID="{9ADDC8B6-E8ED-4D90-B8C2-9685B650CF14}" presName="bgRect" presStyleLbl="bgAccFollowNode1" presStyleIdx="6" presStyleCnt="7"/>
      <dgm:spPr/>
      <dgm:t>
        <a:bodyPr/>
        <a:lstStyle/>
        <a:p>
          <a:endParaRPr lang="en-US"/>
        </a:p>
      </dgm:t>
    </dgm:pt>
    <dgm:pt modelId="{47E63B20-2EAF-4ECA-9081-4D2E50531851}" type="pres">
      <dgm:prSet presAssocID="{6EABBE75-4CD3-410A-B6F5-4E5D23189C43}" presName="sibTransNodeCircle" presStyleLbl="alignNode1" presStyleIdx="12" presStyleCnt="14">
        <dgm:presLayoutVars>
          <dgm:chMax val="0"/>
          <dgm:bulletEnabled/>
        </dgm:presLayoutVars>
      </dgm:prSet>
      <dgm:spPr/>
    </dgm:pt>
    <dgm:pt modelId="{F17CAAC8-9C62-43B2-B581-8698B19D73BB}" type="pres">
      <dgm:prSet presAssocID="{9ADDC8B6-E8ED-4D90-B8C2-9685B650CF14}" presName="bottomLine" presStyleLbl="alignNode1" presStyleIdx="13" presStyleCnt="14">
        <dgm:presLayoutVars/>
      </dgm:prSet>
      <dgm:spPr/>
    </dgm:pt>
    <dgm:pt modelId="{D2C312EB-8E3B-48FF-878D-949FF00AF4B6}" type="pres">
      <dgm:prSet presAssocID="{9ADDC8B6-E8ED-4D90-B8C2-9685B650CF14}" presName="nodeText" presStyleLbl="bgAccFollowNode1" presStyleIdx="6" presStyleCnt="7">
        <dgm:presLayoutVars>
          <dgm:bulletEnabled val="1"/>
        </dgm:presLayoutVars>
      </dgm:prSet>
      <dgm:spPr/>
      <dgm:t>
        <a:bodyPr/>
        <a:lstStyle/>
        <a:p>
          <a:endParaRPr lang="en-US"/>
        </a:p>
      </dgm:t>
    </dgm:pt>
  </dgm:ptLst>
  <dgm:cxnLst>
    <dgm:cxn modelId="{2C5D45B1-4E6B-4062-AA20-EAA7A763369E}" type="presOf" srcId="{961AFFE3-1859-4A18-85B3-C2759430054A}" destId="{FBD38066-9621-4FDC-9EC4-15720972631D}" srcOrd="0" destOrd="0" presId="urn:microsoft.com/office/officeart/2016/7/layout/BasicLinearProcessNumbered"/>
    <dgm:cxn modelId="{29E3A78F-5624-49D7-BD1E-9C947074F38C}" type="presOf" srcId="{5A57EEA8-9DD4-41CC-ACAF-168EFA687B3A}" destId="{E37B7A5A-7794-4E32-8F39-29378C8A5DAC}" srcOrd="0" destOrd="0" presId="urn:microsoft.com/office/officeart/2016/7/layout/BasicLinearProcessNumbered"/>
    <dgm:cxn modelId="{B0DC595E-D724-4557-87F3-7CB88F006706}" srcId="{F7D34C32-E815-4A96-B1B8-E994B108C740}" destId="{B7DB6035-035F-4FDE-90BC-6D81F18BD83F}" srcOrd="0" destOrd="0" parTransId="{E50C5514-82B4-4AA8-89BB-194BE0F2810A}" sibTransId="{54AC04FB-77D6-4EB5-9231-62E2E77EBEEE}"/>
    <dgm:cxn modelId="{F9B6E090-9ECA-43AA-A1FF-AC3A563D8994}" type="presOf" srcId="{8E3BD2C4-A6DC-48A2-BBCE-48627FCEA546}" destId="{0BA79F63-ED99-4B70-9F06-C3F848793C34}" srcOrd="0" destOrd="0" presId="urn:microsoft.com/office/officeart/2016/7/layout/BasicLinearProcessNumbered"/>
    <dgm:cxn modelId="{5E16012B-41B2-485D-8C92-C3E0A6F35C88}" type="presOf" srcId="{6870CB68-E2E3-4C20-9B85-D3772DBD164B}" destId="{B7E1F1DF-5BCE-4414-A123-D92B628ABDE2}" srcOrd="0" destOrd="0" presId="urn:microsoft.com/office/officeart/2016/7/layout/BasicLinearProcessNumbered"/>
    <dgm:cxn modelId="{BABA5A09-DEF5-4E0A-A990-59DB51D2AB9C}" type="presOf" srcId="{9ADDC8B6-E8ED-4D90-B8C2-9685B650CF14}" destId="{D2C312EB-8E3B-48FF-878D-949FF00AF4B6}" srcOrd="1" destOrd="0" presId="urn:microsoft.com/office/officeart/2016/7/layout/BasicLinearProcessNumbered"/>
    <dgm:cxn modelId="{C4302A65-82C8-4ABF-B6FA-1C3C3FB5E724}" type="presOf" srcId="{9E9300D0-3B7D-4354-98C7-D8268C987592}" destId="{F7311482-2A83-4545-BEDC-BC32E01C4803}" srcOrd="1" destOrd="0" presId="urn:microsoft.com/office/officeart/2016/7/layout/BasicLinearProcessNumbered"/>
    <dgm:cxn modelId="{D4BED22F-0968-45AB-85C1-8758D9799FCE}" type="presOf" srcId="{A91239EE-ACBA-4BCA-93E5-FE8E0EC21D2E}" destId="{8B64032E-9AD6-4BA8-95CF-6A7D1D6B3F53}" srcOrd="1" destOrd="0" presId="urn:microsoft.com/office/officeart/2016/7/layout/BasicLinearProcessNumbered"/>
    <dgm:cxn modelId="{CEC0F07D-38B8-4881-B6E0-9509B2313B3B}" type="presOf" srcId="{D1A1A953-AB2C-4714-9EB8-94A9FFEDF931}" destId="{24C49E01-1DB1-44B4-9A1A-D7C64242D6AE}" srcOrd="0" destOrd="0" presId="urn:microsoft.com/office/officeart/2016/7/layout/BasicLinearProcessNumbered"/>
    <dgm:cxn modelId="{6C9C09B3-BE8E-4609-9755-F68A7507584C}" srcId="{F7D34C32-E815-4A96-B1B8-E994B108C740}" destId="{D1A1A953-AB2C-4714-9EB8-94A9FFEDF931}" srcOrd="1" destOrd="0" parTransId="{98F5DDEF-CD05-4AD9-9F02-FE10EF845CF1}" sibTransId="{6870CB68-E2E3-4C20-9B85-D3772DBD164B}"/>
    <dgm:cxn modelId="{E59C70A0-0BC0-46A9-BBCE-91B6BF485F55}" type="presOf" srcId="{9ADDC8B6-E8ED-4D90-B8C2-9685B650CF14}" destId="{8561F9C9-DC66-40FF-873A-3FD4210268AB}" srcOrd="0" destOrd="0" presId="urn:microsoft.com/office/officeart/2016/7/layout/BasicLinearProcessNumbered"/>
    <dgm:cxn modelId="{2960168B-2F20-4578-BB4F-9AD0247A3F9A}" srcId="{F7D34C32-E815-4A96-B1B8-E994B108C740}" destId="{9ADDC8B6-E8ED-4D90-B8C2-9685B650CF14}" srcOrd="6" destOrd="0" parTransId="{8FD27A8F-7E03-4A1D-8F67-39AC71EDF560}" sibTransId="{6EABBE75-4CD3-410A-B6F5-4E5D23189C43}"/>
    <dgm:cxn modelId="{E5C7B613-2369-4EE9-9946-4C6BDF678299}" type="presOf" srcId="{204B029A-6652-4A3D-A4D7-84F142F05EDA}" destId="{599480E6-8ABD-4C23-A7AB-B5785CEBD9D0}" srcOrd="0" destOrd="0" presId="urn:microsoft.com/office/officeart/2016/7/layout/BasicLinearProcessNumbered"/>
    <dgm:cxn modelId="{877663C1-7FE8-4CD9-898A-B171831B3043}" srcId="{F7D34C32-E815-4A96-B1B8-E994B108C740}" destId="{204B029A-6652-4A3D-A4D7-84F142F05EDA}" srcOrd="2" destOrd="0" parTransId="{F6819400-6F56-4E17-A63A-2BF4514E46B0}" sibTransId="{5A57EEA8-9DD4-41CC-ACAF-168EFA687B3A}"/>
    <dgm:cxn modelId="{80AE9BA6-AB3A-4498-B769-F33E8DE8BBC8}" type="presOf" srcId="{9E9300D0-3B7D-4354-98C7-D8268C987592}" destId="{DE317351-8987-4DB0-BBEF-1E3824C95C02}" srcOrd="0" destOrd="0" presId="urn:microsoft.com/office/officeart/2016/7/layout/BasicLinearProcessNumbered"/>
    <dgm:cxn modelId="{836D82B9-FBD6-45C4-83DB-1C1BDFF980C9}" srcId="{F7D34C32-E815-4A96-B1B8-E994B108C740}" destId="{9E9300D0-3B7D-4354-98C7-D8268C987592}" srcOrd="3" destOrd="0" parTransId="{F3245F13-09D4-44A7-8E82-ECA54F417531}" sibTransId="{FA0C4FC0-71AD-496C-B9C7-EAC8CC12C8D1}"/>
    <dgm:cxn modelId="{1BE8AF0A-3303-4A98-AFAD-C0DE487AFD80}" srcId="{F7D34C32-E815-4A96-B1B8-E994B108C740}" destId="{A91239EE-ACBA-4BCA-93E5-FE8E0EC21D2E}" srcOrd="4" destOrd="0" parTransId="{570184F8-1943-4C26-AE5C-AEE9125D836C}" sibTransId="{8E3BD2C4-A6DC-48A2-BBCE-48627FCEA546}"/>
    <dgm:cxn modelId="{0B277D76-BA80-42F6-A010-5370B54F2163}" type="presOf" srcId="{B7DB6035-035F-4FDE-90BC-6D81F18BD83F}" destId="{06404514-17E8-476A-B2D7-012F631FF082}" srcOrd="0" destOrd="0" presId="urn:microsoft.com/office/officeart/2016/7/layout/BasicLinearProcessNumbered"/>
    <dgm:cxn modelId="{268BD774-D596-45E3-83A1-3EC5F07BCB17}" type="presOf" srcId="{F7D34C32-E815-4A96-B1B8-E994B108C740}" destId="{3B1269B7-7741-433F-9AA7-3B6A71136B52}" srcOrd="0" destOrd="0" presId="urn:microsoft.com/office/officeart/2016/7/layout/BasicLinearProcessNumbered"/>
    <dgm:cxn modelId="{80409105-A82F-49EB-B19D-8212706578B3}" type="presOf" srcId="{961AFFE3-1859-4A18-85B3-C2759430054A}" destId="{1B6D398E-DB6C-4137-BE2B-1A29524AE2D1}" srcOrd="1" destOrd="0" presId="urn:microsoft.com/office/officeart/2016/7/layout/BasicLinearProcessNumbered"/>
    <dgm:cxn modelId="{84FAD814-8081-40AC-804C-74DB1BDB8C2E}" srcId="{F7D34C32-E815-4A96-B1B8-E994B108C740}" destId="{961AFFE3-1859-4A18-85B3-C2759430054A}" srcOrd="5" destOrd="0" parTransId="{BA5220A3-C5E9-45D6-BB71-9807F060B402}" sibTransId="{EF265083-51E3-4413-BA48-1A4D78027030}"/>
    <dgm:cxn modelId="{73029CF3-BE3D-4625-A840-7087F25DD970}" type="presOf" srcId="{54AC04FB-77D6-4EB5-9231-62E2E77EBEEE}" destId="{7937BA7D-65D4-43A7-B2E2-8BFF0A435A18}" srcOrd="0" destOrd="0" presId="urn:microsoft.com/office/officeart/2016/7/layout/BasicLinearProcessNumbered"/>
    <dgm:cxn modelId="{A8F7B180-92ED-4D86-962D-D190A4738F93}" type="presOf" srcId="{204B029A-6652-4A3D-A4D7-84F142F05EDA}" destId="{99727BE5-D5C9-46C7-9E78-2B73E1C259DE}" srcOrd="1" destOrd="0" presId="urn:microsoft.com/office/officeart/2016/7/layout/BasicLinearProcessNumbered"/>
    <dgm:cxn modelId="{421D20D8-4CAD-4013-BC95-9AD8143FCA3F}" type="presOf" srcId="{B7DB6035-035F-4FDE-90BC-6D81F18BD83F}" destId="{B2338071-C2D9-477F-ACAF-B2E2EFD5FF2A}" srcOrd="1" destOrd="0" presId="urn:microsoft.com/office/officeart/2016/7/layout/BasicLinearProcessNumbered"/>
    <dgm:cxn modelId="{2AB36277-39DB-4BE9-89AF-42745744861A}" type="presOf" srcId="{FA0C4FC0-71AD-496C-B9C7-EAC8CC12C8D1}" destId="{157B6CEB-617B-40F8-ABC3-45137ADEFD31}" srcOrd="0" destOrd="0" presId="urn:microsoft.com/office/officeart/2016/7/layout/BasicLinearProcessNumbered"/>
    <dgm:cxn modelId="{5601D742-7FFA-40AD-8BF1-A20A552B7C4D}" type="presOf" srcId="{6EABBE75-4CD3-410A-B6F5-4E5D23189C43}" destId="{47E63B20-2EAF-4ECA-9081-4D2E50531851}" srcOrd="0" destOrd="0" presId="urn:microsoft.com/office/officeart/2016/7/layout/BasicLinearProcessNumbered"/>
    <dgm:cxn modelId="{18C2C458-EA68-4694-81C4-CE4B04DDA150}" type="presOf" srcId="{D1A1A953-AB2C-4714-9EB8-94A9FFEDF931}" destId="{A2C29725-D0DE-457C-98A9-3B9C1BD153C6}" srcOrd="1" destOrd="0" presId="urn:microsoft.com/office/officeart/2016/7/layout/BasicLinearProcessNumbered"/>
    <dgm:cxn modelId="{4C4C0694-2CC6-479A-A22E-DA80A5BB922B}" type="presOf" srcId="{A91239EE-ACBA-4BCA-93E5-FE8E0EC21D2E}" destId="{7D73A186-343A-496B-8DFC-39DC2040F72E}" srcOrd="0" destOrd="0" presId="urn:microsoft.com/office/officeart/2016/7/layout/BasicLinearProcessNumbered"/>
    <dgm:cxn modelId="{6DBED1BE-3890-4297-9404-B14165F11052}" type="presOf" srcId="{EF265083-51E3-4413-BA48-1A4D78027030}" destId="{E141D5AB-445E-46E6-95FE-2C4ED36FAA76}" srcOrd="0" destOrd="0" presId="urn:microsoft.com/office/officeart/2016/7/layout/BasicLinearProcessNumbered"/>
    <dgm:cxn modelId="{ACD57BA0-F005-433E-8B78-8660620D32E7}" type="presParOf" srcId="{3B1269B7-7741-433F-9AA7-3B6A71136B52}" destId="{B15E277D-BFB4-4D34-A9AD-78ED58254FDB}" srcOrd="0" destOrd="0" presId="urn:microsoft.com/office/officeart/2016/7/layout/BasicLinearProcessNumbered"/>
    <dgm:cxn modelId="{85FC8FEF-2619-4693-9CF2-0BAF7E195057}" type="presParOf" srcId="{B15E277D-BFB4-4D34-A9AD-78ED58254FDB}" destId="{06404514-17E8-476A-B2D7-012F631FF082}" srcOrd="0" destOrd="0" presId="urn:microsoft.com/office/officeart/2016/7/layout/BasicLinearProcessNumbered"/>
    <dgm:cxn modelId="{3F7D263C-DF0F-486F-99A9-2ED9F58CADBC}" type="presParOf" srcId="{B15E277D-BFB4-4D34-A9AD-78ED58254FDB}" destId="{7937BA7D-65D4-43A7-B2E2-8BFF0A435A18}" srcOrd="1" destOrd="0" presId="urn:microsoft.com/office/officeart/2016/7/layout/BasicLinearProcessNumbered"/>
    <dgm:cxn modelId="{70CB4C05-7CA9-45B1-AFCF-FAFD8E120243}" type="presParOf" srcId="{B15E277D-BFB4-4D34-A9AD-78ED58254FDB}" destId="{9AA887F6-B6D8-475D-BE53-FECB57154BB6}" srcOrd="2" destOrd="0" presId="urn:microsoft.com/office/officeart/2016/7/layout/BasicLinearProcessNumbered"/>
    <dgm:cxn modelId="{0BFBB0E5-0FB4-4D09-BBD8-930865E77C87}" type="presParOf" srcId="{B15E277D-BFB4-4D34-A9AD-78ED58254FDB}" destId="{B2338071-C2D9-477F-ACAF-B2E2EFD5FF2A}" srcOrd="3" destOrd="0" presId="urn:microsoft.com/office/officeart/2016/7/layout/BasicLinearProcessNumbered"/>
    <dgm:cxn modelId="{80F7D837-15CD-4202-B93E-46B474FADBA0}" type="presParOf" srcId="{3B1269B7-7741-433F-9AA7-3B6A71136B52}" destId="{5D1DFEE1-7041-49C4-B33B-A08B410DDFA4}" srcOrd="1" destOrd="0" presId="urn:microsoft.com/office/officeart/2016/7/layout/BasicLinearProcessNumbered"/>
    <dgm:cxn modelId="{FD74B335-9DE2-4602-A96B-B84DF7C90500}" type="presParOf" srcId="{3B1269B7-7741-433F-9AA7-3B6A71136B52}" destId="{E6DB8282-012E-463C-BC43-9B8852015259}" srcOrd="2" destOrd="0" presId="urn:microsoft.com/office/officeart/2016/7/layout/BasicLinearProcessNumbered"/>
    <dgm:cxn modelId="{6E8A0B08-A6C4-45CB-912C-3760C1815522}" type="presParOf" srcId="{E6DB8282-012E-463C-BC43-9B8852015259}" destId="{24C49E01-1DB1-44B4-9A1A-D7C64242D6AE}" srcOrd="0" destOrd="0" presId="urn:microsoft.com/office/officeart/2016/7/layout/BasicLinearProcessNumbered"/>
    <dgm:cxn modelId="{B3AFE9ED-2AD0-4AD0-8763-6487ABBC627A}" type="presParOf" srcId="{E6DB8282-012E-463C-BC43-9B8852015259}" destId="{B7E1F1DF-5BCE-4414-A123-D92B628ABDE2}" srcOrd="1" destOrd="0" presId="urn:microsoft.com/office/officeart/2016/7/layout/BasicLinearProcessNumbered"/>
    <dgm:cxn modelId="{C7AE9C25-1881-4FF6-936D-829096B9D929}" type="presParOf" srcId="{E6DB8282-012E-463C-BC43-9B8852015259}" destId="{8B9DED58-FACB-461B-BDF9-B3C6E769ECBE}" srcOrd="2" destOrd="0" presId="urn:microsoft.com/office/officeart/2016/7/layout/BasicLinearProcessNumbered"/>
    <dgm:cxn modelId="{32110123-B5BD-4E3A-8636-C9189B8AA3EC}" type="presParOf" srcId="{E6DB8282-012E-463C-BC43-9B8852015259}" destId="{A2C29725-D0DE-457C-98A9-3B9C1BD153C6}" srcOrd="3" destOrd="0" presId="urn:microsoft.com/office/officeart/2016/7/layout/BasicLinearProcessNumbered"/>
    <dgm:cxn modelId="{095FDB53-2583-4CF1-9AEB-8129C2D6F492}" type="presParOf" srcId="{3B1269B7-7741-433F-9AA7-3B6A71136B52}" destId="{57161220-EACE-4AFC-BB55-0463FCB67EBF}" srcOrd="3" destOrd="0" presId="urn:microsoft.com/office/officeart/2016/7/layout/BasicLinearProcessNumbered"/>
    <dgm:cxn modelId="{30088B74-49F4-485B-88E0-8BDC7014F5E2}" type="presParOf" srcId="{3B1269B7-7741-433F-9AA7-3B6A71136B52}" destId="{00413701-1D94-4EBB-96E1-5FCF870FE126}" srcOrd="4" destOrd="0" presId="urn:microsoft.com/office/officeart/2016/7/layout/BasicLinearProcessNumbered"/>
    <dgm:cxn modelId="{C32CF07F-A4C9-4C4D-BF7C-B8AC7FBB9661}" type="presParOf" srcId="{00413701-1D94-4EBB-96E1-5FCF870FE126}" destId="{599480E6-8ABD-4C23-A7AB-B5785CEBD9D0}" srcOrd="0" destOrd="0" presId="urn:microsoft.com/office/officeart/2016/7/layout/BasicLinearProcessNumbered"/>
    <dgm:cxn modelId="{ACD78A45-ED82-4716-B9C8-6153043D86F7}" type="presParOf" srcId="{00413701-1D94-4EBB-96E1-5FCF870FE126}" destId="{E37B7A5A-7794-4E32-8F39-29378C8A5DAC}" srcOrd="1" destOrd="0" presId="urn:microsoft.com/office/officeart/2016/7/layout/BasicLinearProcessNumbered"/>
    <dgm:cxn modelId="{DB42EBAC-D070-43AE-9D6F-EFAF8ECEA8C8}" type="presParOf" srcId="{00413701-1D94-4EBB-96E1-5FCF870FE126}" destId="{1C5EAD40-570D-45EA-A6E8-332C42F4C63C}" srcOrd="2" destOrd="0" presId="urn:microsoft.com/office/officeart/2016/7/layout/BasicLinearProcessNumbered"/>
    <dgm:cxn modelId="{4E3670DF-B5DE-4223-8512-4C04BCEBEBB1}" type="presParOf" srcId="{00413701-1D94-4EBB-96E1-5FCF870FE126}" destId="{99727BE5-D5C9-46C7-9E78-2B73E1C259DE}" srcOrd="3" destOrd="0" presId="urn:microsoft.com/office/officeart/2016/7/layout/BasicLinearProcessNumbered"/>
    <dgm:cxn modelId="{4772057E-DF06-4086-98E6-2B993456F868}" type="presParOf" srcId="{3B1269B7-7741-433F-9AA7-3B6A71136B52}" destId="{A1C819B0-75B1-4E9F-A374-9B03F0F6AFF8}" srcOrd="5" destOrd="0" presId="urn:microsoft.com/office/officeart/2016/7/layout/BasicLinearProcessNumbered"/>
    <dgm:cxn modelId="{80C9EDCD-A443-4799-98B1-15B06EE4DC92}" type="presParOf" srcId="{3B1269B7-7741-433F-9AA7-3B6A71136B52}" destId="{4A2D2361-8207-45D4-AC84-10C6F013A239}" srcOrd="6" destOrd="0" presId="urn:microsoft.com/office/officeart/2016/7/layout/BasicLinearProcessNumbered"/>
    <dgm:cxn modelId="{B8258128-D702-4D31-82EA-554844EBBA4C}" type="presParOf" srcId="{4A2D2361-8207-45D4-AC84-10C6F013A239}" destId="{DE317351-8987-4DB0-BBEF-1E3824C95C02}" srcOrd="0" destOrd="0" presId="urn:microsoft.com/office/officeart/2016/7/layout/BasicLinearProcessNumbered"/>
    <dgm:cxn modelId="{1720C7AE-A5CD-49EA-9789-FF83E102DAD1}" type="presParOf" srcId="{4A2D2361-8207-45D4-AC84-10C6F013A239}" destId="{157B6CEB-617B-40F8-ABC3-45137ADEFD31}" srcOrd="1" destOrd="0" presId="urn:microsoft.com/office/officeart/2016/7/layout/BasicLinearProcessNumbered"/>
    <dgm:cxn modelId="{2705174B-DDEF-464B-ACF7-C11CA093B1D3}" type="presParOf" srcId="{4A2D2361-8207-45D4-AC84-10C6F013A239}" destId="{5652F80C-9CD8-41E1-B2BB-933110199EEE}" srcOrd="2" destOrd="0" presId="urn:microsoft.com/office/officeart/2016/7/layout/BasicLinearProcessNumbered"/>
    <dgm:cxn modelId="{3293D856-C763-43DA-9C17-C080B62B58F4}" type="presParOf" srcId="{4A2D2361-8207-45D4-AC84-10C6F013A239}" destId="{F7311482-2A83-4545-BEDC-BC32E01C4803}" srcOrd="3" destOrd="0" presId="urn:microsoft.com/office/officeart/2016/7/layout/BasicLinearProcessNumbered"/>
    <dgm:cxn modelId="{A833A5F4-A92C-4135-8A58-BD3C506D2E78}" type="presParOf" srcId="{3B1269B7-7741-433F-9AA7-3B6A71136B52}" destId="{F48FA88A-39BA-4CE0-B054-00EE0653526F}" srcOrd="7" destOrd="0" presId="urn:microsoft.com/office/officeart/2016/7/layout/BasicLinearProcessNumbered"/>
    <dgm:cxn modelId="{28FFDCA6-7EEA-4F1B-83D3-6614DED051E4}" type="presParOf" srcId="{3B1269B7-7741-433F-9AA7-3B6A71136B52}" destId="{E131EB38-9E53-46DD-B134-155300EA4E9F}" srcOrd="8" destOrd="0" presId="urn:microsoft.com/office/officeart/2016/7/layout/BasicLinearProcessNumbered"/>
    <dgm:cxn modelId="{BB23C0FE-3CEC-4FD7-B888-629F1BD44860}" type="presParOf" srcId="{E131EB38-9E53-46DD-B134-155300EA4E9F}" destId="{7D73A186-343A-496B-8DFC-39DC2040F72E}" srcOrd="0" destOrd="0" presId="urn:microsoft.com/office/officeart/2016/7/layout/BasicLinearProcessNumbered"/>
    <dgm:cxn modelId="{356C5B93-D455-4CA5-9E37-EEFC875F5EBE}" type="presParOf" srcId="{E131EB38-9E53-46DD-B134-155300EA4E9F}" destId="{0BA79F63-ED99-4B70-9F06-C3F848793C34}" srcOrd="1" destOrd="0" presId="urn:microsoft.com/office/officeart/2016/7/layout/BasicLinearProcessNumbered"/>
    <dgm:cxn modelId="{2185951D-1F5E-4076-A419-3CDDC7C4EA54}" type="presParOf" srcId="{E131EB38-9E53-46DD-B134-155300EA4E9F}" destId="{187748B7-6409-498D-BCDC-F62FF20E715A}" srcOrd="2" destOrd="0" presId="urn:microsoft.com/office/officeart/2016/7/layout/BasicLinearProcessNumbered"/>
    <dgm:cxn modelId="{9BD731BA-288E-4D9B-8A45-091F21B85E9E}" type="presParOf" srcId="{E131EB38-9E53-46DD-B134-155300EA4E9F}" destId="{8B64032E-9AD6-4BA8-95CF-6A7D1D6B3F53}" srcOrd="3" destOrd="0" presId="urn:microsoft.com/office/officeart/2016/7/layout/BasicLinearProcessNumbered"/>
    <dgm:cxn modelId="{E9A4ED1C-6D5B-4DD3-A69A-9BA052C29EC6}" type="presParOf" srcId="{3B1269B7-7741-433F-9AA7-3B6A71136B52}" destId="{CA5C5205-A4BF-4254-8FE1-AD93A199F8B8}" srcOrd="9" destOrd="0" presId="urn:microsoft.com/office/officeart/2016/7/layout/BasicLinearProcessNumbered"/>
    <dgm:cxn modelId="{CF7DDC37-A351-4E30-9DF2-8A9124616DEC}" type="presParOf" srcId="{3B1269B7-7741-433F-9AA7-3B6A71136B52}" destId="{64FFFF3D-4678-4C3F-B724-DCC3BA2A3A58}" srcOrd="10" destOrd="0" presId="urn:microsoft.com/office/officeart/2016/7/layout/BasicLinearProcessNumbered"/>
    <dgm:cxn modelId="{B2BA6970-3E6B-4CE3-B0BF-29BB4F095365}" type="presParOf" srcId="{64FFFF3D-4678-4C3F-B724-DCC3BA2A3A58}" destId="{FBD38066-9621-4FDC-9EC4-15720972631D}" srcOrd="0" destOrd="0" presId="urn:microsoft.com/office/officeart/2016/7/layout/BasicLinearProcessNumbered"/>
    <dgm:cxn modelId="{2763364C-7E7B-452A-B5F6-2E8294CC5FD3}" type="presParOf" srcId="{64FFFF3D-4678-4C3F-B724-DCC3BA2A3A58}" destId="{E141D5AB-445E-46E6-95FE-2C4ED36FAA76}" srcOrd="1" destOrd="0" presId="urn:microsoft.com/office/officeart/2016/7/layout/BasicLinearProcessNumbered"/>
    <dgm:cxn modelId="{51B0514B-FAF3-4F3D-BA7D-6F3083599E53}" type="presParOf" srcId="{64FFFF3D-4678-4C3F-B724-DCC3BA2A3A58}" destId="{91989858-7ACE-40C5-BBAB-35EBD7181929}" srcOrd="2" destOrd="0" presId="urn:microsoft.com/office/officeart/2016/7/layout/BasicLinearProcessNumbered"/>
    <dgm:cxn modelId="{59AD1B1D-20D8-4A0F-A993-C6ECF1793164}" type="presParOf" srcId="{64FFFF3D-4678-4C3F-B724-DCC3BA2A3A58}" destId="{1B6D398E-DB6C-4137-BE2B-1A29524AE2D1}" srcOrd="3" destOrd="0" presId="urn:microsoft.com/office/officeart/2016/7/layout/BasicLinearProcessNumbered"/>
    <dgm:cxn modelId="{CC559E07-565E-41DA-89AE-0D97F55C1AB5}" type="presParOf" srcId="{3B1269B7-7741-433F-9AA7-3B6A71136B52}" destId="{FD2413C7-BA65-4B0F-B844-76C5D5FF1C47}" srcOrd="11" destOrd="0" presId="urn:microsoft.com/office/officeart/2016/7/layout/BasicLinearProcessNumbered"/>
    <dgm:cxn modelId="{713D2265-6C9F-4BF5-9BF6-D522D09C7EF6}" type="presParOf" srcId="{3B1269B7-7741-433F-9AA7-3B6A71136B52}" destId="{FB150A4D-5BD6-4922-AC89-34CDA130083D}" srcOrd="12" destOrd="0" presId="urn:microsoft.com/office/officeart/2016/7/layout/BasicLinearProcessNumbered"/>
    <dgm:cxn modelId="{42A4AA12-A04F-4840-A261-1F6C84A9836A}" type="presParOf" srcId="{FB150A4D-5BD6-4922-AC89-34CDA130083D}" destId="{8561F9C9-DC66-40FF-873A-3FD4210268AB}" srcOrd="0" destOrd="0" presId="urn:microsoft.com/office/officeart/2016/7/layout/BasicLinearProcessNumbered"/>
    <dgm:cxn modelId="{54EF77CD-5788-4666-A548-9BE747FAC71F}" type="presParOf" srcId="{FB150A4D-5BD6-4922-AC89-34CDA130083D}" destId="{47E63B20-2EAF-4ECA-9081-4D2E50531851}" srcOrd="1" destOrd="0" presId="urn:microsoft.com/office/officeart/2016/7/layout/BasicLinearProcessNumbered"/>
    <dgm:cxn modelId="{B6AD8AFF-B226-4117-B692-A3DC4377E9E2}" type="presParOf" srcId="{FB150A4D-5BD6-4922-AC89-34CDA130083D}" destId="{F17CAAC8-9C62-43B2-B581-8698B19D73BB}" srcOrd="2" destOrd="0" presId="urn:microsoft.com/office/officeart/2016/7/layout/BasicLinearProcessNumbered"/>
    <dgm:cxn modelId="{26C9E409-16EC-4E46-B14F-7DF2C2B23A0A}" type="presParOf" srcId="{FB150A4D-5BD6-4922-AC89-34CDA130083D}" destId="{D2C312EB-8E3B-48FF-878D-949FF00AF4B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04514-17E8-476A-B2D7-012F631FF082}">
      <dsp:nvSpPr>
        <dsp:cNvPr id="0" name=""/>
        <dsp:cNvSpPr/>
      </dsp:nvSpPr>
      <dsp:spPr>
        <a:xfrm>
          <a:off x="9624" y="1799180"/>
          <a:ext cx="1438278" cy="20135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134" tIns="330200" rIns="112134"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ESG Integration</a:t>
          </a:r>
          <a:endParaRPr lang="en-US" sz="1600" b="0" kern="1200" dirty="0">
            <a:latin typeface="Times New Roman" panose="02020603050405020304" pitchFamily="18" charset="0"/>
            <a:cs typeface="Times New Roman" panose="02020603050405020304" pitchFamily="18" charset="0"/>
          </a:endParaRPr>
        </a:p>
      </dsp:txBody>
      <dsp:txXfrm>
        <a:off x="9624" y="2564344"/>
        <a:ext cx="1438278" cy="1208153"/>
      </dsp:txXfrm>
    </dsp:sp>
    <dsp:sp modelId="{7937BA7D-65D4-43A7-B2E2-8BFF0A435A18}">
      <dsp:nvSpPr>
        <dsp:cNvPr id="0" name=""/>
        <dsp:cNvSpPr/>
      </dsp:nvSpPr>
      <dsp:spPr>
        <a:xfrm>
          <a:off x="426724" y="2000539"/>
          <a:ext cx="604076" cy="6040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096" tIns="12700" rIns="47096" bIns="12700" numCol="1" spcCol="1270" anchor="ctr" anchorCtr="0">
          <a:noAutofit/>
        </a:bodyPr>
        <a:lstStyle/>
        <a:p>
          <a:pPr lvl="0" algn="ctr" defTabSz="1333500">
            <a:lnSpc>
              <a:spcPct val="90000"/>
            </a:lnSpc>
            <a:spcBef>
              <a:spcPct val="0"/>
            </a:spcBef>
            <a:spcAft>
              <a:spcPct val="35000"/>
            </a:spcAft>
          </a:pPr>
          <a:r>
            <a:rPr lang="en-US" sz="3000" kern="1200">
              <a:latin typeface="Times New Roman" panose="02020603050405020304" pitchFamily="18" charset="0"/>
              <a:cs typeface="Times New Roman" panose="02020603050405020304" pitchFamily="18" charset="0"/>
            </a:rPr>
            <a:t>1</a:t>
          </a:r>
        </a:p>
      </dsp:txBody>
      <dsp:txXfrm>
        <a:off x="515189" y="2089004"/>
        <a:ext cx="427146" cy="427146"/>
      </dsp:txXfrm>
    </dsp:sp>
    <dsp:sp modelId="{9AA887F6-B6D8-475D-BE53-FECB57154BB6}">
      <dsp:nvSpPr>
        <dsp:cNvPr id="0" name=""/>
        <dsp:cNvSpPr/>
      </dsp:nvSpPr>
      <dsp:spPr>
        <a:xfrm>
          <a:off x="9624" y="3812697"/>
          <a:ext cx="14382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C49E01-1DB1-44B4-9A1A-D7C64242D6AE}">
      <dsp:nvSpPr>
        <dsp:cNvPr id="0" name=""/>
        <dsp:cNvSpPr/>
      </dsp:nvSpPr>
      <dsp:spPr>
        <a:xfrm>
          <a:off x="1591730" y="1799180"/>
          <a:ext cx="1438278" cy="20135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134" tIns="330200" rIns="112134"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Negative Screening </a:t>
          </a:r>
          <a:endParaRPr lang="en-US" sz="1600" b="0" kern="1200" dirty="0">
            <a:latin typeface="Times New Roman" panose="02020603050405020304" pitchFamily="18" charset="0"/>
            <a:cs typeface="Times New Roman" panose="02020603050405020304" pitchFamily="18" charset="0"/>
          </a:endParaRPr>
        </a:p>
      </dsp:txBody>
      <dsp:txXfrm>
        <a:off x="1591730" y="2564344"/>
        <a:ext cx="1438278" cy="1208153"/>
      </dsp:txXfrm>
    </dsp:sp>
    <dsp:sp modelId="{B7E1F1DF-5BCE-4414-A123-D92B628ABDE2}">
      <dsp:nvSpPr>
        <dsp:cNvPr id="0" name=""/>
        <dsp:cNvSpPr/>
      </dsp:nvSpPr>
      <dsp:spPr>
        <a:xfrm>
          <a:off x="2008831" y="2000539"/>
          <a:ext cx="604076" cy="6040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096" tIns="12700" rIns="47096" bIns="12700" numCol="1" spcCol="1270" anchor="ctr" anchorCtr="0">
          <a:noAutofit/>
        </a:bodyPr>
        <a:lstStyle/>
        <a:p>
          <a:pPr lvl="0" algn="ctr" defTabSz="1333500">
            <a:lnSpc>
              <a:spcPct val="90000"/>
            </a:lnSpc>
            <a:spcBef>
              <a:spcPct val="0"/>
            </a:spcBef>
            <a:spcAft>
              <a:spcPct val="35000"/>
            </a:spcAft>
          </a:pPr>
          <a:r>
            <a:rPr lang="en-US" sz="3000" kern="1200">
              <a:latin typeface="Times New Roman" panose="02020603050405020304" pitchFamily="18" charset="0"/>
              <a:cs typeface="Times New Roman" panose="02020603050405020304" pitchFamily="18" charset="0"/>
            </a:rPr>
            <a:t>2</a:t>
          </a:r>
        </a:p>
      </dsp:txBody>
      <dsp:txXfrm>
        <a:off x="2097296" y="2089004"/>
        <a:ext cx="427146" cy="427146"/>
      </dsp:txXfrm>
    </dsp:sp>
    <dsp:sp modelId="{8B9DED58-FACB-461B-BDF9-B3C6E769ECBE}">
      <dsp:nvSpPr>
        <dsp:cNvPr id="0" name=""/>
        <dsp:cNvSpPr/>
      </dsp:nvSpPr>
      <dsp:spPr>
        <a:xfrm>
          <a:off x="1591730" y="3812697"/>
          <a:ext cx="14382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9480E6-8ABD-4C23-A7AB-B5785CEBD9D0}">
      <dsp:nvSpPr>
        <dsp:cNvPr id="0" name=""/>
        <dsp:cNvSpPr/>
      </dsp:nvSpPr>
      <dsp:spPr>
        <a:xfrm>
          <a:off x="3173836" y="1799180"/>
          <a:ext cx="1438278" cy="20135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134" tIns="330200" rIns="112134"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Positive Screening </a:t>
          </a:r>
          <a:endParaRPr lang="en-US" sz="1600" kern="1200" dirty="0">
            <a:latin typeface="Times New Roman" panose="02020603050405020304" pitchFamily="18" charset="0"/>
            <a:cs typeface="Times New Roman" panose="02020603050405020304" pitchFamily="18" charset="0"/>
          </a:endParaRPr>
        </a:p>
      </dsp:txBody>
      <dsp:txXfrm>
        <a:off x="3173836" y="2564344"/>
        <a:ext cx="1438278" cy="1208153"/>
      </dsp:txXfrm>
    </dsp:sp>
    <dsp:sp modelId="{E37B7A5A-7794-4E32-8F39-29378C8A5DAC}">
      <dsp:nvSpPr>
        <dsp:cNvPr id="0" name=""/>
        <dsp:cNvSpPr/>
      </dsp:nvSpPr>
      <dsp:spPr>
        <a:xfrm>
          <a:off x="3590937" y="2000539"/>
          <a:ext cx="604076" cy="6040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096" tIns="12700" rIns="47096" bIns="12700" numCol="1" spcCol="1270" anchor="ctr" anchorCtr="0">
          <a:noAutofit/>
        </a:bodyPr>
        <a:lstStyle/>
        <a:p>
          <a:pPr lvl="0" algn="ctr" defTabSz="1333500">
            <a:lnSpc>
              <a:spcPct val="90000"/>
            </a:lnSpc>
            <a:spcBef>
              <a:spcPct val="0"/>
            </a:spcBef>
            <a:spcAft>
              <a:spcPct val="35000"/>
            </a:spcAft>
          </a:pPr>
          <a:r>
            <a:rPr lang="en-US" sz="3000" kern="1200">
              <a:latin typeface="Times New Roman" panose="02020603050405020304" pitchFamily="18" charset="0"/>
              <a:cs typeface="Times New Roman" panose="02020603050405020304" pitchFamily="18" charset="0"/>
            </a:rPr>
            <a:t>3</a:t>
          </a:r>
        </a:p>
      </dsp:txBody>
      <dsp:txXfrm>
        <a:off x="3679402" y="2089004"/>
        <a:ext cx="427146" cy="427146"/>
      </dsp:txXfrm>
    </dsp:sp>
    <dsp:sp modelId="{1C5EAD40-570D-45EA-A6E8-332C42F4C63C}">
      <dsp:nvSpPr>
        <dsp:cNvPr id="0" name=""/>
        <dsp:cNvSpPr/>
      </dsp:nvSpPr>
      <dsp:spPr>
        <a:xfrm>
          <a:off x="3173836" y="3812697"/>
          <a:ext cx="14382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317351-8987-4DB0-BBEF-1E3824C95C02}">
      <dsp:nvSpPr>
        <dsp:cNvPr id="0" name=""/>
        <dsp:cNvSpPr/>
      </dsp:nvSpPr>
      <dsp:spPr>
        <a:xfrm>
          <a:off x="4755942" y="1799180"/>
          <a:ext cx="1438278" cy="20135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134" tIns="330200" rIns="112134"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Thematic Investing</a:t>
          </a:r>
          <a:endParaRPr lang="en-US" sz="1600" kern="1200" dirty="0">
            <a:latin typeface="Times New Roman" panose="02020603050405020304" pitchFamily="18" charset="0"/>
            <a:cs typeface="Times New Roman" panose="02020603050405020304" pitchFamily="18" charset="0"/>
          </a:endParaRPr>
        </a:p>
      </dsp:txBody>
      <dsp:txXfrm>
        <a:off x="4755942" y="2564344"/>
        <a:ext cx="1438278" cy="1208153"/>
      </dsp:txXfrm>
    </dsp:sp>
    <dsp:sp modelId="{157B6CEB-617B-40F8-ABC3-45137ADEFD31}">
      <dsp:nvSpPr>
        <dsp:cNvPr id="0" name=""/>
        <dsp:cNvSpPr/>
      </dsp:nvSpPr>
      <dsp:spPr>
        <a:xfrm>
          <a:off x="5173043" y="2000539"/>
          <a:ext cx="604076" cy="6040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096" tIns="12700" rIns="47096" bIns="12700" numCol="1" spcCol="1270" anchor="ctr" anchorCtr="0">
          <a:noAutofit/>
        </a:bodyPr>
        <a:lstStyle/>
        <a:p>
          <a:pPr lvl="0" algn="ctr" defTabSz="1333500">
            <a:lnSpc>
              <a:spcPct val="90000"/>
            </a:lnSpc>
            <a:spcBef>
              <a:spcPct val="0"/>
            </a:spcBef>
            <a:spcAft>
              <a:spcPct val="35000"/>
            </a:spcAft>
          </a:pPr>
          <a:r>
            <a:rPr lang="en-US" sz="3000" kern="1200" dirty="0" smtClean="0">
              <a:latin typeface="Times New Roman" panose="02020603050405020304" pitchFamily="18" charset="0"/>
              <a:cs typeface="Times New Roman" panose="02020603050405020304" pitchFamily="18" charset="0"/>
            </a:rPr>
            <a:t>4</a:t>
          </a:r>
          <a:endParaRPr lang="en-US" sz="3000" kern="1200" dirty="0">
            <a:latin typeface="Times New Roman" panose="02020603050405020304" pitchFamily="18" charset="0"/>
            <a:cs typeface="Times New Roman" panose="02020603050405020304" pitchFamily="18" charset="0"/>
          </a:endParaRPr>
        </a:p>
      </dsp:txBody>
      <dsp:txXfrm>
        <a:off x="5261508" y="2089004"/>
        <a:ext cx="427146" cy="427146"/>
      </dsp:txXfrm>
    </dsp:sp>
    <dsp:sp modelId="{5652F80C-9CD8-41E1-B2BB-933110199EEE}">
      <dsp:nvSpPr>
        <dsp:cNvPr id="0" name=""/>
        <dsp:cNvSpPr/>
      </dsp:nvSpPr>
      <dsp:spPr>
        <a:xfrm>
          <a:off x="4755942" y="3812697"/>
          <a:ext cx="14382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73A186-343A-496B-8DFC-39DC2040F72E}">
      <dsp:nvSpPr>
        <dsp:cNvPr id="0" name=""/>
        <dsp:cNvSpPr/>
      </dsp:nvSpPr>
      <dsp:spPr>
        <a:xfrm>
          <a:off x="6338049" y="1799180"/>
          <a:ext cx="1438278" cy="20135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134" tIns="330200" rIns="112134"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Impact Investing</a:t>
          </a:r>
          <a:endParaRPr lang="en-US" sz="1600" kern="1200" dirty="0">
            <a:latin typeface="Times New Roman" panose="02020603050405020304" pitchFamily="18" charset="0"/>
            <a:cs typeface="Times New Roman" panose="02020603050405020304" pitchFamily="18" charset="0"/>
          </a:endParaRPr>
        </a:p>
      </dsp:txBody>
      <dsp:txXfrm>
        <a:off x="6338049" y="2564344"/>
        <a:ext cx="1438278" cy="1208153"/>
      </dsp:txXfrm>
    </dsp:sp>
    <dsp:sp modelId="{0BA79F63-ED99-4B70-9F06-C3F848793C34}">
      <dsp:nvSpPr>
        <dsp:cNvPr id="0" name=""/>
        <dsp:cNvSpPr/>
      </dsp:nvSpPr>
      <dsp:spPr>
        <a:xfrm>
          <a:off x="6755149" y="2000539"/>
          <a:ext cx="604076" cy="6040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096" tIns="12700" rIns="47096" bIns="12700" numCol="1" spcCol="1270" anchor="ctr" anchorCtr="0">
          <a:noAutofit/>
        </a:bodyPr>
        <a:lstStyle/>
        <a:p>
          <a:pPr lvl="0" algn="ctr" defTabSz="1333500">
            <a:lnSpc>
              <a:spcPct val="90000"/>
            </a:lnSpc>
            <a:spcBef>
              <a:spcPct val="0"/>
            </a:spcBef>
            <a:spcAft>
              <a:spcPct val="35000"/>
            </a:spcAft>
          </a:pPr>
          <a:r>
            <a:rPr lang="en-US" sz="3000" kern="1200" dirty="0" smtClean="0">
              <a:latin typeface="Times New Roman" panose="02020603050405020304" pitchFamily="18" charset="0"/>
              <a:cs typeface="Times New Roman" panose="02020603050405020304" pitchFamily="18" charset="0"/>
            </a:rPr>
            <a:t>5</a:t>
          </a:r>
          <a:endParaRPr lang="en-US" sz="3000" kern="1200" dirty="0">
            <a:latin typeface="Times New Roman" panose="02020603050405020304" pitchFamily="18" charset="0"/>
            <a:cs typeface="Times New Roman" panose="02020603050405020304" pitchFamily="18" charset="0"/>
          </a:endParaRPr>
        </a:p>
      </dsp:txBody>
      <dsp:txXfrm>
        <a:off x="6843614" y="2089004"/>
        <a:ext cx="427146" cy="427146"/>
      </dsp:txXfrm>
    </dsp:sp>
    <dsp:sp modelId="{187748B7-6409-498D-BCDC-F62FF20E715A}">
      <dsp:nvSpPr>
        <dsp:cNvPr id="0" name=""/>
        <dsp:cNvSpPr/>
      </dsp:nvSpPr>
      <dsp:spPr>
        <a:xfrm>
          <a:off x="6338049" y="3812697"/>
          <a:ext cx="14382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D38066-9621-4FDC-9EC4-15720972631D}">
      <dsp:nvSpPr>
        <dsp:cNvPr id="0" name=""/>
        <dsp:cNvSpPr/>
      </dsp:nvSpPr>
      <dsp:spPr>
        <a:xfrm>
          <a:off x="7920155" y="1799180"/>
          <a:ext cx="1438278" cy="20135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134" tIns="330200" rIns="112134"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Shareholder Engagement and Active Ownership</a:t>
          </a:r>
          <a:endParaRPr lang="en-US" sz="1600" kern="1200" dirty="0">
            <a:latin typeface="Times New Roman" panose="02020603050405020304" pitchFamily="18" charset="0"/>
            <a:cs typeface="Times New Roman" panose="02020603050405020304" pitchFamily="18" charset="0"/>
          </a:endParaRPr>
        </a:p>
      </dsp:txBody>
      <dsp:txXfrm>
        <a:off x="7920155" y="2564344"/>
        <a:ext cx="1438278" cy="1208153"/>
      </dsp:txXfrm>
    </dsp:sp>
    <dsp:sp modelId="{E141D5AB-445E-46E6-95FE-2C4ED36FAA76}">
      <dsp:nvSpPr>
        <dsp:cNvPr id="0" name=""/>
        <dsp:cNvSpPr/>
      </dsp:nvSpPr>
      <dsp:spPr>
        <a:xfrm>
          <a:off x="8337255" y="2000539"/>
          <a:ext cx="604076" cy="6040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096" tIns="12700" rIns="47096" bIns="12700" numCol="1" spcCol="1270" anchor="ctr" anchorCtr="0">
          <a:noAutofit/>
        </a:bodyPr>
        <a:lstStyle/>
        <a:p>
          <a:pPr lvl="0" algn="ctr" defTabSz="1333500">
            <a:lnSpc>
              <a:spcPct val="90000"/>
            </a:lnSpc>
            <a:spcBef>
              <a:spcPct val="0"/>
            </a:spcBef>
            <a:spcAft>
              <a:spcPct val="35000"/>
            </a:spcAft>
          </a:pPr>
          <a:r>
            <a:rPr lang="en-US" sz="3000" kern="1200" dirty="0" smtClean="0">
              <a:latin typeface="Times New Roman" panose="02020603050405020304" pitchFamily="18" charset="0"/>
              <a:cs typeface="Times New Roman" panose="02020603050405020304" pitchFamily="18" charset="0"/>
            </a:rPr>
            <a:t>6</a:t>
          </a:r>
          <a:endParaRPr lang="en-US" sz="3000" kern="1200" dirty="0">
            <a:latin typeface="Times New Roman" panose="02020603050405020304" pitchFamily="18" charset="0"/>
            <a:cs typeface="Times New Roman" panose="02020603050405020304" pitchFamily="18" charset="0"/>
          </a:endParaRPr>
        </a:p>
      </dsp:txBody>
      <dsp:txXfrm>
        <a:off x="8425720" y="2089004"/>
        <a:ext cx="427146" cy="427146"/>
      </dsp:txXfrm>
    </dsp:sp>
    <dsp:sp modelId="{91989858-7ACE-40C5-BBAB-35EBD7181929}">
      <dsp:nvSpPr>
        <dsp:cNvPr id="0" name=""/>
        <dsp:cNvSpPr/>
      </dsp:nvSpPr>
      <dsp:spPr>
        <a:xfrm>
          <a:off x="7920155" y="3812697"/>
          <a:ext cx="14382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61F9C9-DC66-40FF-873A-3FD4210268AB}">
      <dsp:nvSpPr>
        <dsp:cNvPr id="0" name=""/>
        <dsp:cNvSpPr/>
      </dsp:nvSpPr>
      <dsp:spPr>
        <a:xfrm>
          <a:off x="9502261" y="1799180"/>
          <a:ext cx="1438278" cy="20135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134" tIns="330200" rIns="112134"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Sustainability-Linked Bonds and Green Bonds</a:t>
          </a:r>
          <a:endParaRPr lang="en-US" sz="1600" kern="1200" dirty="0">
            <a:latin typeface="Times New Roman" panose="02020603050405020304" pitchFamily="18" charset="0"/>
            <a:cs typeface="Times New Roman" panose="02020603050405020304" pitchFamily="18" charset="0"/>
          </a:endParaRPr>
        </a:p>
      </dsp:txBody>
      <dsp:txXfrm>
        <a:off x="9502261" y="2564344"/>
        <a:ext cx="1438278" cy="1208153"/>
      </dsp:txXfrm>
    </dsp:sp>
    <dsp:sp modelId="{47E63B20-2EAF-4ECA-9081-4D2E50531851}">
      <dsp:nvSpPr>
        <dsp:cNvPr id="0" name=""/>
        <dsp:cNvSpPr/>
      </dsp:nvSpPr>
      <dsp:spPr>
        <a:xfrm>
          <a:off x="9919362" y="2000539"/>
          <a:ext cx="604076" cy="60407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096" tIns="12700" rIns="47096" bIns="12700" numCol="1" spcCol="1270" anchor="ctr" anchorCtr="0">
          <a:noAutofit/>
        </a:bodyPr>
        <a:lstStyle/>
        <a:p>
          <a:pPr lvl="0" algn="ctr" defTabSz="1333500">
            <a:lnSpc>
              <a:spcPct val="90000"/>
            </a:lnSpc>
            <a:spcBef>
              <a:spcPct val="0"/>
            </a:spcBef>
            <a:spcAft>
              <a:spcPct val="35000"/>
            </a:spcAft>
          </a:pPr>
          <a:r>
            <a:rPr lang="en-US" sz="3000" kern="1200" dirty="0" smtClean="0">
              <a:latin typeface="Times New Roman" panose="02020603050405020304" pitchFamily="18" charset="0"/>
              <a:cs typeface="Times New Roman" panose="02020603050405020304" pitchFamily="18" charset="0"/>
            </a:rPr>
            <a:t>7</a:t>
          </a:r>
          <a:endParaRPr lang="en-US" sz="3000" kern="1200" dirty="0">
            <a:latin typeface="Times New Roman" panose="02020603050405020304" pitchFamily="18" charset="0"/>
            <a:cs typeface="Times New Roman" panose="02020603050405020304" pitchFamily="18" charset="0"/>
          </a:endParaRPr>
        </a:p>
      </dsp:txBody>
      <dsp:txXfrm>
        <a:off x="10007827" y="2089004"/>
        <a:ext cx="427146" cy="427146"/>
      </dsp:txXfrm>
    </dsp:sp>
    <dsp:sp modelId="{F17CAAC8-9C62-43B2-B581-8698B19D73BB}">
      <dsp:nvSpPr>
        <dsp:cNvPr id="0" name=""/>
        <dsp:cNvSpPr/>
      </dsp:nvSpPr>
      <dsp:spPr>
        <a:xfrm>
          <a:off x="9502261" y="3812697"/>
          <a:ext cx="14382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1217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3260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1998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44554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771708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20283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39948327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002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649606" y="7682399"/>
            <a:ext cx="2647950" cy="443198"/>
          </a:xfrm>
          <a:prstGeom prst="rect">
            <a:avLst/>
          </a:prstGeom>
        </p:spPr>
        <p:txBody>
          <a:bodyPr/>
          <a:lstStyle/>
          <a:p>
            <a:fld id="{64F0E216-BA48-4F04-AC4F-645AA0DD6AC6}" type="datetimeFigureOut">
              <a:rPr lang="en-US" smtClean="0"/>
              <a:t>01-Apr-25</a:t>
            </a:fld>
            <a:endParaRPr lang="en-US"/>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970020" y="7682399"/>
            <a:ext cx="6690360" cy="443198"/>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11331360" y="7682399"/>
            <a:ext cx="2649854" cy="443198"/>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125125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200"/>
            <a:ext cx="10972800" cy="2865438"/>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828800" y="4322763"/>
            <a:ext cx="10972800" cy="19859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FD2C515-B427-493D-811C-5FB81E3521FC}"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34920076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D2C515-B427-493D-811C-5FB81E3521FC}"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21014555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538" y="2051050"/>
            <a:ext cx="12619037" cy="3424238"/>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998538" y="5507038"/>
            <a:ext cx="12619037" cy="180022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FD2C515-B427-493D-811C-5FB81E3521FC}"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36784146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06475" y="2190750"/>
            <a:ext cx="6232525" cy="52212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391400" y="2190750"/>
            <a:ext cx="6232525" cy="52212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FD2C515-B427-493D-811C-5FB81E3521FC}" type="datetimeFigureOut">
              <a:rPr lang="en-US" smtClean="0"/>
              <a:t>01-Apr-25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7978247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8063" y="438150"/>
            <a:ext cx="12619037" cy="1590675"/>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1008063" y="2017713"/>
            <a:ext cx="6189662" cy="989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8063" y="3006725"/>
            <a:ext cx="6189662" cy="44211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7407275" y="2017713"/>
            <a:ext cx="6219825" cy="989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407275" y="3006725"/>
            <a:ext cx="6219825" cy="44211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FD2C515-B427-493D-811C-5FB81E3521FC}" type="datetimeFigureOut">
              <a:rPr lang="en-US" smtClean="0"/>
              <a:t>01-Apr-25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2815603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FD2C515-B427-493D-811C-5FB81E3521FC}" type="datetimeFigureOut">
              <a:rPr lang="en-US" smtClean="0"/>
              <a:t>01-Apr-25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35271142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D2C515-B427-493D-811C-5FB81E3521FC}" type="datetimeFigureOut">
              <a:rPr lang="en-US" smtClean="0"/>
              <a:t>01-Apr-25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2054777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8063" y="549275"/>
            <a:ext cx="4718050" cy="19192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6219825" y="1184275"/>
            <a:ext cx="7407275" cy="58483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8063" y="2468563"/>
            <a:ext cx="4718050" cy="4573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D2C515-B427-493D-811C-5FB81E3521FC}" type="datetimeFigureOut">
              <a:rPr lang="en-US" smtClean="0"/>
              <a:t>01-Apr-25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819525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8063" y="549275"/>
            <a:ext cx="4718050" cy="19192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6219825" y="1184275"/>
            <a:ext cx="7407275" cy="58483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008063" y="2468563"/>
            <a:ext cx="4718050" cy="4573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D2C515-B427-493D-811C-5FB81E3521FC}" type="datetimeFigureOut">
              <a:rPr lang="en-US" smtClean="0"/>
              <a:t>01-Apr-25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19665895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D2C515-B427-493D-811C-5FB81E3521FC}"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11714827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563" y="438150"/>
            <a:ext cx="3154362" cy="6973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6475" y="438150"/>
            <a:ext cx="9310688" cy="697388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D2C515-B427-493D-811C-5FB81E3521FC}"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6F63C0-8BDC-4107-8764-04DEB244B76C}" type="slidenum">
              <a:rPr lang="en-US" smtClean="0"/>
              <a:t>‹#›</a:t>
            </a:fld>
            <a:endParaRPr lang="en-US"/>
          </a:p>
        </p:txBody>
      </p:sp>
    </p:spTree>
    <p:extLst>
      <p:ext uri="{BB962C8B-B14F-4D97-AF65-F5344CB8AC3E}">
        <p14:creationId xmlns:p14="http://schemas.microsoft.com/office/powerpoint/2010/main" val="30757766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200"/>
            <a:ext cx="10972800" cy="2865438"/>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828800" y="4322763"/>
            <a:ext cx="10972800" cy="19859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B374E2D-32FD-4DE5-BD83-5F2F50C21DCF}"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37273160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374E2D-32FD-4DE5-BD83-5F2F50C21DCF}"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11130171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538" y="2051050"/>
            <a:ext cx="12619037" cy="3424238"/>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998538" y="5507038"/>
            <a:ext cx="12619037" cy="180022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374E2D-32FD-4DE5-BD83-5F2F50C21DCF}"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5036862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06475" y="2190750"/>
            <a:ext cx="6232525" cy="52212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391400" y="2190750"/>
            <a:ext cx="6232525" cy="52212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B374E2D-32FD-4DE5-BD83-5F2F50C21DCF}" type="datetimeFigureOut">
              <a:rPr lang="en-US" smtClean="0"/>
              <a:t>01-Apr-25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35858637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8063" y="438150"/>
            <a:ext cx="12619037" cy="1590675"/>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1008063" y="2017713"/>
            <a:ext cx="6189662" cy="989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8063" y="3006725"/>
            <a:ext cx="6189662" cy="44211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7407275" y="2017713"/>
            <a:ext cx="6219825" cy="989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407275" y="3006725"/>
            <a:ext cx="6219825" cy="44211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B374E2D-32FD-4DE5-BD83-5F2F50C21DCF}" type="datetimeFigureOut">
              <a:rPr lang="en-US" smtClean="0"/>
              <a:t>01-Apr-25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6324683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B374E2D-32FD-4DE5-BD83-5F2F50C21DCF}" type="datetimeFigureOut">
              <a:rPr lang="en-US" smtClean="0"/>
              <a:t>01-Apr-25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10682999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374E2D-32FD-4DE5-BD83-5F2F50C21DCF}" type="datetimeFigureOut">
              <a:rPr lang="en-US" smtClean="0"/>
              <a:t>01-Apr-25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2550024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8063" y="549275"/>
            <a:ext cx="4718050" cy="19192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6219825" y="1184275"/>
            <a:ext cx="7407275" cy="58483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8063" y="2468563"/>
            <a:ext cx="4718050" cy="4573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B374E2D-32FD-4DE5-BD83-5F2F50C21DCF}" type="datetimeFigureOut">
              <a:rPr lang="en-US" smtClean="0"/>
              <a:t>01-Apr-25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36881597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8063" y="549275"/>
            <a:ext cx="4718050" cy="19192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6219825" y="1184275"/>
            <a:ext cx="7407275" cy="58483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008063" y="2468563"/>
            <a:ext cx="4718050" cy="4573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B374E2D-32FD-4DE5-BD83-5F2F50C21DCF}" type="datetimeFigureOut">
              <a:rPr lang="en-US" smtClean="0"/>
              <a:t>01-Apr-25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21019260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374E2D-32FD-4DE5-BD83-5F2F50C21DCF}"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38057834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563" y="438150"/>
            <a:ext cx="3154362" cy="6973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6475" y="438150"/>
            <a:ext cx="9310688" cy="697388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374E2D-32FD-4DE5-BD83-5F2F50C21DCF}" type="datetimeFigureOut">
              <a:rPr lang="en-US" smtClean="0"/>
              <a:t>01-Apr-25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1EB7FE-AA7E-4EF9-B79A-4ABCDC7A73DE}" type="slidenum">
              <a:rPr lang="en-US" smtClean="0"/>
              <a:t>‹#›</a:t>
            </a:fld>
            <a:endParaRPr lang="en-US"/>
          </a:p>
        </p:txBody>
      </p:sp>
    </p:spTree>
    <p:extLst>
      <p:ext uri="{BB962C8B-B14F-4D97-AF65-F5344CB8AC3E}">
        <p14:creationId xmlns:p14="http://schemas.microsoft.com/office/powerpoint/2010/main" val="12492593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636521" y="1295400"/>
            <a:ext cx="9357359" cy="2566080"/>
          </a:xfrm>
        </p:spPr>
        <p:txBody>
          <a:bodyPr anchor="b">
            <a:normAutofit/>
          </a:bodyPr>
          <a:lstStyle>
            <a:lvl1pPr algn="ctr">
              <a:defRPr sz="336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970020" y="4935856"/>
            <a:ext cx="6690360" cy="1986914"/>
          </a:xfrm>
        </p:spPr>
        <p:txBody>
          <a:bodyPr/>
          <a:lstStyle>
            <a:lvl1pPr marL="0" indent="0" algn="ctr">
              <a:buNone/>
              <a:defRPr sz="2880" i="1"/>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dirty="0">
              <a:ln>
                <a:noFill/>
              </a:ln>
              <a:solidFill>
                <a:srgbClr val="FFFFFF">
                  <a:alpha val="70000"/>
                </a:srgbClr>
              </a:solidFill>
              <a:effectLst/>
              <a:uLnTx/>
              <a:uFillTx/>
              <a:latin typeface="Avenir Next LT Pro Light"/>
              <a:ea typeface="+mn-ea"/>
              <a:cs typeface="+mn-cs"/>
            </a:endParaRPr>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dirty="0">
              <a:ln>
                <a:noFill/>
              </a:ln>
              <a:solidFill>
                <a:srgbClr val="FFFFFF">
                  <a:alpha val="70000"/>
                </a:srgbClr>
              </a:solidFill>
              <a:effectLst/>
              <a:uLnTx/>
              <a:uFillTx/>
              <a:latin typeface="Avenir Next LT Pro Light"/>
              <a:ea typeface="+mn-ea"/>
              <a:cs typeface="+mn-cs"/>
            </a:endParaRPr>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6991200" y="4429045"/>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11673656" y="5843210"/>
            <a:ext cx="1948453" cy="757104"/>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1888354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6841507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295400" y="2703196"/>
            <a:ext cx="5349240" cy="2819400"/>
          </a:xfrm>
        </p:spPr>
        <p:txBody>
          <a:bodyPr anchor="ctr" anchorCtr="0">
            <a:normAutofit/>
          </a:bodyPr>
          <a:lstStyle>
            <a:lvl1pPr algn="ctr">
              <a:defRPr sz="336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7985760" y="2703197"/>
            <a:ext cx="5341618" cy="2819400"/>
          </a:xfrm>
        </p:spPr>
        <p:txBody>
          <a:bodyPr anchor="ctr" anchorCtr="0"/>
          <a:lstStyle>
            <a:lvl1pPr marL="0" indent="0">
              <a:buNone/>
              <a:defRPr sz="2880" i="1">
                <a:solidFill>
                  <a:schemeClr val="tx1">
                    <a:alpha val="70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1199725" y="1118525"/>
            <a:ext cx="1096114" cy="1238957"/>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724564" y="779166"/>
            <a:ext cx="466249" cy="466249"/>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6991200" y="4114801"/>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17050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30302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763920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4637134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295400" y="1213486"/>
            <a:ext cx="12031980" cy="786764"/>
          </a:xfrm>
        </p:spPr>
        <p:txBody>
          <a:bodyPr>
            <a:normAutofit/>
          </a:bodyPr>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29540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295400" y="3030673"/>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763794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7637940" y="3030672"/>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17500994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295400" y="1295401"/>
            <a:ext cx="12031980" cy="5627370"/>
          </a:xfrm>
        </p:spPr>
        <p:txBody>
          <a:bodyPr anchor="ctr"/>
          <a:lstStyle>
            <a:lvl1pPr algn="ct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360809320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27890969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285928" y="1213486"/>
            <a:ext cx="4687200" cy="1550880"/>
          </a:xfrm>
        </p:spPr>
        <p:txBody>
          <a:bodyPr anchor="t" anchorCtr="0">
            <a:normAutofit/>
          </a:bodyPr>
          <a:lstStyle>
            <a:lvl1pPr>
              <a:defRPr sz="336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6644640" y="1146277"/>
            <a:ext cx="6699832" cy="5776494"/>
          </a:xfrm>
        </p:spPr>
        <p:txBody>
          <a:bodyPr/>
          <a:lstStyle>
            <a:lvl1pPr marL="0" indent="0">
              <a:lnSpc>
                <a:spcPct val="100000"/>
              </a:lnSpc>
              <a:buFontTx/>
              <a:buNone/>
              <a:defRPr sz="5760"/>
            </a:lvl1pPr>
            <a:lvl2pPr marL="0">
              <a:lnSpc>
                <a:spcPct val="100000"/>
              </a:lnSpc>
              <a:defRPr sz="5760"/>
            </a:lvl2pPr>
            <a:lvl3pPr marL="0" indent="0">
              <a:buNone/>
              <a:defRPr sz="2400"/>
            </a:lvl3pPr>
            <a:lvl4pPr marL="0">
              <a:defRPr sz="2400"/>
            </a:lvl4pPr>
            <a:lvl5pPr marL="432000">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295399" y="3196800"/>
            <a:ext cx="4687199" cy="372816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36815778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295401" y="1213486"/>
            <a:ext cx="4686300" cy="1551194"/>
          </a:xfrm>
        </p:spPr>
        <p:txBody>
          <a:bodyPr anchor="t" anchorCtr="0">
            <a:normAutofit/>
          </a:bodyPr>
          <a:lstStyle>
            <a:lvl1pPr>
              <a:defRPr sz="336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6644640" y="638176"/>
            <a:ext cx="7336574" cy="6941819"/>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295400" y="3196590"/>
            <a:ext cx="4686300" cy="372618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10460759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295400" y="2148841"/>
            <a:ext cx="12031980" cy="4773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27239880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11878895" y="1295400"/>
            <a:ext cx="1551194" cy="5627371"/>
          </a:xfrm>
        </p:spPr>
        <p:txBody>
          <a:bodyPr vert="eaVert">
            <a:normAutofit/>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295399" y="1295400"/>
            <a:ext cx="10195132" cy="56273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649606" y="7682399"/>
            <a:ext cx="2647950" cy="443198"/>
          </a:xfrm>
          <a:prstGeom prst="rect">
            <a:avLst/>
          </a:prstGeom>
        </p:spPr>
        <p: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970020" y="7682399"/>
            <a:ext cx="6690360" cy="443198"/>
          </a:xfrm>
          <a:prstGeom prst="rect">
            <a:avLst/>
          </a:prstGeom>
        </p:spPr>
        <p:txBody>
          <a:body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11331360" y="7682399"/>
            <a:ext cx="2649854" cy="443198"/>
          </a:xfrm>
          <a:prstGeom prst="rect">
            <a:avLst/>
          </a:prstGeo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3512415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6475" y="438150"/>
            <a:ext cx="12617450" cy="159067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006475" y="2190750"/>
            <a:ext cx="12617450" cy="522128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006475" y="7627938"/>
            <a:ext cx="3290888" cy="438150"/>
          </a:xfrm>
          <a:prstGeom prst="rect">
            <a:avLst/>
          </a:prstGeom>
        </p:spPr>
        <p:txBody>
          <a:bodyPr vert="horz" lIns="91440" tIns="45720" rIns="91440" bIns="45720" rtlCol="0" anchor="ctr"/>
          <a:lstStyle>
            <a:lvl1pPr algn="l">
              <a:defRPr sz="1200">
                <a:solidFill>
                  <a:schemeClr val="tx1">
                    <a:tint val="75000"/>
                  </a:schemeClr>
                </a:solidFill>
              </a:defRPr>
            </a:lvl1pPr>
          </a:lstStyle>
          <a:p>
            <a:fld id="{5FD2C515-B427-493D-811C-5FB81E3521FC}" type="datetimeFigureOut">
              <a:rPr lang="en-US" smtClean="0"/>
              <a:t>01-Apr-25</a:t>
            </a:fld>
            <a:endParaRPr lang="en-US"/>
          </a:p>
        </p:txBody>
      </p:sp>
      <p:sp>
        <p:nvSpPr>
          <p:cNvPr id="5" name="Footer Placeholder 4"/>
          <p:cNvSpPr>
            <a:spLocks noGrp="1"/>
          </p:cNvSpPr>
          <p:nvPr>
            <p:ph type="ftr" sz="quarter" idx="3"/>
          </p:nvPr>
        </p:nvSpPr>
        <p:spPr>
          <a:xfrm>
            <a:off x="4846638" y="7627938"/>
            <a:ext cx="4937125" cy="43815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3038" y="7627938"/>
            <a:ext cx="3290887" cy="438150"/>
          </a:xfrm>
          <a:prstGeom prst="rect">
            <a:avLst/>
          </a:prstGeom>
        </p:spPr>
        <p:txBody>
          <a:bodyPr vert="horz" lIns="91440" tIns="45720" rIns="91440" bIns="45720" rtlCol="0" anchor="ctr"/>
          <a:lstStyle>
            <a:lvl1pPr algn="r">
              <a:defRPr sz="1200">
                <a:solidFill>
                  <a:schemeClr val="tx1">
                    <a:tint val="75000"/>
                  </a:schemeClr>
                </a:solidFill>
              </a:defRPr>
            </a:lvl1pPr>
          </a:lstStyle>
          <a:p>
            <a:fld id="{D66F63C0-8BDC-4107-8764-04DEB244B76C}" type="slidenum">
              <a:rPr lang="en-US" smtClean="0"/>
              <a:t>‹#›</a:t>
            </a:fld>
            <a:endParaRPr lang="en-US"/>
          </a:p>
        </p:txBody>
      </p:sp>
    </p:spTree>
    <p:extLst>
      <p:ext uri="{BB962C8B-B14F-4D97-AF65-F5344CB8AC3E}">
        <p14:creationId xmlns:p14="http://schemas.microsoft.com/office/powerpoint/2010/main" val="25702046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6475" y="438150"/>
            <a:ext cx="12617450" cy="159067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006475" y="2190750"/>
            <a:ext cx="12617450" cy="522128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006475" y="7627938"/>
            <a:ext cx="3290888" cy="438150"/>
          </a:xfrm>
          <a:prstGeom prst="rect">
            <a:avLst/>
          </a:prstGeom>
        </p:spPr>
        <p:txBody>
          <a:bodyPr vert="horz" lIns="91440" tIns="45720" rIns="91440" bIns="45720" rtlCol="0" anchor="ctr"/>
          <a:lstStyle>
            <a:lvl1pPr algn="l">
              <a:defRPr sz="1200">
                <a:solidFill>
                  <a:schemeClr val="tx1">
                    <a:tint val="75000"/>
                  </a:schemeClr>
                </a:solidFill>
              </a:defRPr>
            </a:lvl1pPr>
          </a:lstStyle>
          <a:p>
            <a:fld id="{CB374E2D-32FD-4DE5-BD83-5F2F50C21DCF}" type="datetimeFigureOut">
              <a:rPr lang="en-US" smtClean="0"/>
              <a:t>01-Apr-25</a:t>
            </a:fld>
            <a:endParaRPr lang="en-US"/>
          </a:p>
        </p:txBody>
      </p:sp>
      <p:sp>
        <p:nvSpPr>
          <p:cNvPr id="5" name="Footer Placeholder 4"/>
          <p:cNvSpPr>
            <a:spLocks noGrp="1"/>
          </p:cNvSpPr>
          <p:nvPr>
            <p:ph type="ftr" sz="quarter" idx="3"/>
          </p:nvPr>
        </p:nvSpPr>
        <p:spPr>
          <a:xfrm>
            <a:off x="4846638" y="7627938"/>
            <a:ext cx="4937125" cy="43815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3038" y="7627938"/>
            <a:ext cx="3290887" cy="438150"/>
          </a:xfrm>
          <a:prstGeom prst="rect">
            <a:avLst/>
          </a:prstGeom>
        </p:spPr>
        <p:txBody>
          <a:bodyPr vert="horz" lIns="91440" tIns="45720" rIns="91440" bIns="45720" rtlCol="0" anchor="ctr"/>
          <a:lstStyle>
            <a:lvl1pPr algn="r">
              <a:defRPr sz="1200">
                <a:solidFill>
                  <a:schemeClr val="tx1">
                    <a:tint val="75000"/>
                  </a:schemeClr>
                </a:solidFill>
              </a:defRPr>
            </a:lvl1pPr>
          </a:lstStyle>
          <a:p>
            <a:fld id="{A91EB7FE-AA7E-4EF9-B79A-4ABCDC7A73DE}" type="slidenum">
              <a:rPr lang="en-US" smtClean="0"/>
              <a:t>‹#›</a:t>
            </a:fld>
            <a:endParaRPr lang="en-US"/>
          </a:p>
        </p:txBody>
      </p:sp>
    </p:spTree>
    <p:extLst>
      <p:ext uri="{BB962C8B-B14F-4D97-AF65-F5344CB8AC3E}">
        <p14:creationId xmlns:p14="http://schemas.microsoft.com/office/powerpoint/2010/main" val="21552394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295400" y="1213486"/>
            <a:ext cx="12031980" cy="786764"/>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295400" y="2148841"/>
            <a:ext cx="12031980" cy="4773930"/>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649606" y="7682399"/>
            <a:ext cx="2647950" cy="443198"/>
          </a:xfrm>
          <a:prstGeom prst="rect">
            <a:avLst/>
          </a:prstGeom>
        </p:spPr>
        <p:txBody>
          <a:bodyPr vert="horz" lIns="0" tIns="0" rIns="0" bIns="0" rtlCol="0" anchor="ctr">
            <a:normAutofit/>
          </a:bodyPr>
          <a:lstStyle>
            <a:lvl1pPr algn="l">
              <a:defRPr sz="1200" cap="all" spc="360" baseline="0">
                <a:solidFill>
                  <a:schemeClr val="tx1">
                    <a:alpha val="70000"/>
                  </a:schemeClr>
                </a:solidFill>
              </a:defRPr>
            </a:lvl1pPr>
          </a:lstStyle>
          <a:p>
            <a:pPr marL="0" marR="0" lvl="0" indent="0" algn="l" defTabSz="1097280" rtl="0" eaLnBrk="1" fontAlgn="auto" latinLnBrk="0" hangingPunct="1">
              <a:lnSpc>
                <a:spcPct val="100000"/>
              </a:lnSpc>
              <a:spcBef>
                <a:spcPts val="0"/>
              </a:spcBef>
              <a:spcAft>
                <a:spcPts val="0"/>
              </a:spcAft>
              <a:buClrTx/>
              <a:buSzTx/>
              <a:buFontTx/>
              <a:buNone/>
              <a:tabLst/>
              <a:defRPr/>
            </a:pPr>
            <a:fld id="{64F0E216-BA48-4F04-AC4F-645AA0DD6AC6}" type="datetimeFigureOut">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l" defTabSz="1097280" rtl="0" eaLnBrk="1" fontAlgn="auto" latinLnBrk="0" hangingPunct="1">
                <a:lnSpc>
                  <a:spcPct val="100000"/>
                </a:lnSpc>
                <a:spcBef>
                  <a:spcPts val="0"/>
                </a:spcBef>
                <a:spcAft>
                  <a:spcPts val="0"/>
                </a:spcAft>
                <a:buClrTx/>
                <a:buSzTx/>
                <a:buFontTx/>
                <a:buNone/>
                <a:tabLst/>
                <a:defRPr/>
              </a:pPr>
              <a:t>01-Apr-25</a:t>
            </a:fld>
            <a:endParaRPr kumimoji="0" lang="en-US" sz="1200" b="0" i="0" u="none" strike="noStrike" kern="1200" cap="all" spc="360" normalizeH="0" baseline="0" noProof="0" dirty="0">
              <a:ln>
                <a:noFill/>
              </a:ln>
              <a:solidFill>
                <a:srgbClr val="FFFFFF">
                  <a:alpha val="70000"/>
                </a:srgbClr>
              </a:solidFill>
              <a:effectLst/>
              <a:uLnTx/>
              <a:uFillTx/>
              <a:latin typeface="Avenir Next LT Pro Light"/>
              <a:ea typeface="+mn-ea"/>
              <a:cs typeface="+mn-cs"/>
            </a:endParaRPr>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970020" y="7682399"/>
            <a:ext cx="6690360" cy="443198"/>
          </a:xfrm>
          <a:prstGeom prst="rect">
            <a:avLst/>
          </a:prstGeom>
        </p:spPr>
        <p:txBody>
          <a:bodyPr vert="horz" lIns="0" tIns="0" rIns="0" bIns="0" rtlCol="0" anchor="ctr">
            <a:normAutofit/>
          </a:bodyPr>
          <a:lstStyle>
            <a:lvl1pPr algn="ctr">
              <a:defRPr sz="1200" cap="all" spc="360" baseline="0">
                <a:solidFill>
                  <a:schemeClr val="tx1">
                    <a:alpha val="70000"/>
                  </a:schemeClr>
                </a:solidFill>
              </a:defRPr>
            </a:lvl1pP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1200" b="0" i="0" u="none" strike="noStrike" kern="1200" cap="all" spc="360" normalizeH="0" baseline="0" noProof="0" dirty="0">
              <a:ln>
                <a:noFill/>
              </a:ln>
              <a:solidFill>
                <a:srgbClr val="FFFFFF">
                  <a:alpha val="70000"/>
                </a:srgbClr>
              </a:solidFill>
              <a:effectLst/>
              <a:uLnTx/>
              <a:uFillTx/>
              <a:latin typeface="Avenir Next LT Pro Light"/>
              <a:ea typeface="+mn-ea"/>
              <a:cs typeface="+mn-cs"/>
            </a:endParaRPr>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11331360" y="7682399"/>
            <a:ext cx="2649854" cy="443198"/>
          </a:xfrm>
          <a:prstGeom prst="rect">
            <a:avLst/>
          </a:prstGeom>
        </p:spPr>
        <p:txBody>
          <a:bodyPr vert="horz" lIns="0" tIns="0" rIns="0" bIns="0" rtlCol="0" anchor="ctr">
            <a:normAutofit/>
          </a:bodyPr>
          <a:lstStyle>
            <a:lvl1pPr algn="r">
              <a:defRPr sz="1200" cap="all" spc="360" baseline="0">
                <a:solidFill>
                  <a:schemeClr val="tx1">
                    <a:alpha val="70000"/>
                  </a:schemeClr>
                </a:solidFill>
              </a:defRPr>
            </a:lvl1pPr>
          </a:lstStyle>
          <a:p>
            <a:pPr marL="0" marR="0" lvl="0" indent="0" algn="r" defTabSz="1097280" rtl="0" eaLnBrk="1" fontAlgn="auto" latinLnBrk="0" hangingPunct="1">
              <a:lnSpc>
                <a:spcPct val="100000"/>
              </a:lnSpc>
              <a:spcBef>
                <a:spcPts val="0"/>
              </a:spcBef>
              <a:spcAft>
                <a:spcPts val="0"/>
              </a:spcAft>
              <a:buClrTx/>
              <a:buSzTx/>
              <a:buFontTx/>
              <a:buNone/>
              <a:tabLst/>
              <a:defRPr/>
            </a:pPr>
            <a:fld id="{D39607A7-8386-47DB-8578-DDEDD194E5D4}" type="slidenum">
              <a:rPr kumimoji="0" lang="en-US" sz="1200" b="0" i="0" u="none" strike="noStrike" kern="1200" cap="all" spc="360" normalizeH="0" baseline="0" noProof="0" smtClean="0">
                <a:ln>
                  <a:noFill/>
                </a:ln>
                <a:solidFill>
                  <a:srgbClr val="FFFFFF">
                    <a:alpha val="70000"/>
                  </a:srgbClr>
                </a:solidFill>
                <a:effectLst/>
                <a:uLnTx/>
                <a:uFillTx/>
                <a:latin typeface="Avenir Next LT Pro Light"/>
                <a:ea typeface="+mn-ea"/>
                <a:cs typeface="+mn-cs"/>
              </a:rPr>
              <a:pPr marL="0" marR="0" lvl="0" indent="0" algn="r" defTabSz="109728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all" spc="360" normalizeH="0" baseline="0" noProof="0" dirty="0">
              <a:ln>
                <a:noFill/>
              </a:ln>
              <a:solidFill>
                <a:srgbClr val="FFFFFF">
                  <a:alpha val="70000"/>
                </a:srgbClr>
              </a:solidFill>
              <a:effectLst/>
              <a:uLnTx/>
              <a:uFillTx/>
              <a:latin typeface="Avenir Next LT Pro Light"/>
              <a:ea typeface="+mn-ea"/>
              <a:cs typeface="+mn-cs"/>
            </a:endParaRPr>
          </a:p>
        </p:txBody>
      </p:sp>
    </p:spTree>
    <p:extLst>
      <p:ext uri="{BB962C8B-B14F-4D97-AF65-F5344CB8AC3E}">
        <p14:creationId xmlns:p14="http://schemas.microsoft.com/office/powerpoint/2010/main" val="2830737791"/>
      </p:ext>
    </p:extLst>
  </p:cSld>
  <p:clrMap bg1="dk1" tx1="lt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1097280" rtl="0" eaLnBrk="1" latinLnBrk="0" hangingPunct="1">
        <a:lnSpc>
          <a:spcPct val="100000"/>
        </a:lnSpc>
        <a:spcBef>
          <a:spcPct val="0"/>
        </a:spcBef>
        <a:buNone/>
        <a:defRPr sz="3360" kern="1200" cap="all" spc="480" baseline="0">
          <a:solidFill>
            <a:schemeClr val="tx1"/>
          </a:solidFill>
          <a:latin typeface="+mj-lt"/>
          <a:ea typeface="+mj-ea"/>
          <a:cs typeface="+mj-cs"/>
        </a:defRPr>
      </a:lvl1pPr>
    </p:titleStyle>
    <p:bodyStyle>
      <a:lvl1pPr marL="432000" indent="-432000" algn="l" defTabSz="1097280" rtl="0" eaLnBrk="1" latinLnBrk="0" hangingPunct="1">
        <a:lnSpc>
          <a:spcPct val="125000"/>
        </a:lnSpc>
        <a:spcBef>
          <a:spcPts val="12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1pPr>
      <a:lvl2pPr marL="432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2pPr>
      <a:lvl3pPr marL="1296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3pPr>
      <a:lvl4pPr marL="1296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4pPr>
      <a:lvl5pPr marL="2160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19">
          <p15:clr>
            <a:srgbClr val="5ACBF0"/>
          </p15:clr>
        </p15:guide>
        <p15:guide id="2" pos="1731">
          <p15:clr>
            <a:srgbClr val="5ACBF0"/>
          </p15:clr>
        </p15:guide>
        <p15:guide id="3" pos="3140">
          <p15:clr>
            <a:srgbClr val="5ACBF0"/>
          </p15:clr>
        </p15:guide>
        <p15:guide id="4" pos="3488">
          <p15:clr>
            <a:srgbClr val="5ACBF0"/>
          </p15:clr>
        </p15:guide>
        <p15:guide id="5" pos="2788">
          <p15:clr>
            <a:srgbClr val="5ACBF0"/>
          </p15:clr>
        </p15:guide>
        <p15:guide id="6" pos="2434">
          <p15:clr>
            <a:srgbClr val="5ACBF0"/>
          </p15:clr>
        </p15:guide>
        <p15:guide id="7" pos="2084">
          <p15:clr>
            <a:srgbClr val="5ACBF0"/>
          </p15:clr>
        </p15:guide>
        <p15:guide id="8" pos="341">
          <p15:clr>
            <a:srgbClr val="F26B43"/>
          </p15:clr>
        </p15:guide>
        <p15:guide id="9" pos="1384">
          <p15:clr>
            <a:srgbClr val="5ACBF0"/>
          </p15:clr>
        </p15:guide>
        <p15:guide id="10" pos="1032">
          <p15:clr>
            <a:srgbClr val="5ACBF0"/>
          </p15:clr>
        </p15:guide>
        <p15:guide id="11" pos="680">
          <p15:clr>
            <a:srgbClr val="FDE53C"/>
          </p15:clr>
        </p15:guide>
        <p15:guide id="12" pos="4192">
          <p15:clr>
            <a:srgbClr val="5ACBF0"/>
          </p15:clr>
        </p15:guide>
        <p15:guide id="13" pos="4543">
          <p15:clr>
            <a:srgbClr val="5ACBF0"/>
          </p15:clr>
        </p15:guide>
        <p15:guide id="14" pos="4892">
          <p15:clr>
            <a:srgbClr val="5ACBF0"/>
          </p15:clr>
        </p15:guide>
        <p15:guide id="15" pos="5244">
          <p15:clr>
            <a:srgbClr val="5ACBF0"/>
          </p15:clr>
        </p15:guide>
        <p15:guide id="16" pos="5596">
          <p15:clr>
            <a:srgbClr val="5ACBF0"/>
          </p15:clr>
        </p15:guide>
        <p15:guide id="17" pos="5948">
          <p15:clr>
            <a:srgbClr val="5ACBF0"/>
          </p15:clr>
        </p15:guide>
        <p15:guide id="18" pos="6296">
          <p15:clr>
            <a:srgbClr val="5ACBF0"/>
          </p15:clr>
        </p15:guide>
        <p15:guide id="19" pos="6648">
          <p15:clr>
            <a:srgbClr val="5ACBF0"/>
          </p15:clr>
        </p15:guide>
        <p15:guide id="20" pos="6996">
          <p15:clr>
            <a:srgbClr val="FDE53C"/>
          </p15:clr>
        </p15:guide>
        <p15:guide id="21" orient="horz" pos="335">
          <p15:clr>
            <a:srgbClr val="F26B43"/>
          </p15:clr>
        </p15:guide>
        <p15:guide id="22" orient="horz" pos="680">
          <p15:clr>
            <a:srgbClr val="FDE53C"/>
          </p15:clr>
        </p15:guide>
        <p15:guide id="23" orient="horz" pos="1050">
          <p15:clr>
            <a:srgbClr val="5ACBF0"/>
          </p15:clr>
        </p15:guide>
        <p15:guide id="24" orient="horz" pos="1791">
          <p15:clr>
            <a:srgbClr val="5ACBF0"/>
          </p15:clr>
        </p15:guide>
        <p15:guide id="26" orient="horz" pos="2530">
          <p15:clr>
            <a:srgbClr val="5ACBF0"/>
          </p15:clr>
        </p15:guide>
        <p15:guide id="27" orient="horz" pos="2899">
          <p15:clr>
            <a:srgbClr val="5ACBF0"/>
          </p15:clr>
        </p15:guide>
        <p15:guide id="28" orient="horz" pos="3268">
          <p15:clr>
            <a:srgbClr val="5ACBF0"/>
          </p15:clr>
        </p15:guide>
        <p15:guide id="29" orient="horz" pos="3634">
          <p15:clr>
            <a:srgbClr val="FDE53C"/>
          </p15:clr>
        </p15:guide>
        <p15:guide id="30" orient="horz" pos="3979">
          <p15:clr>
            <a:srgbClr val="F26B43"/>
          </p15:clr>
        </p15:guide>
        <p15:guide id="31" orient="horz" pos="2160">
          <p15:clr>
            <a:srgbClr val="FDE53C"/>
          </p15:clr>
        </p15:guide>
        <p15:guide id="32" pos="7340">
          <p15:clr>
            <a:srgbClr val="F26B43"/>
          </p15:clr>
        </p15:guide>
        <p15:guide id="33" pos="3840">
          <p15:clr>
            <a:srgbClr val="FDE53C"/>
          </p15:clr>
        </p15:guide>
        <p15:guide id="34" orient="horz" pos="637">
          <p15:clr>
            <a:srgbClr val="C35EA4"/>
          </p15:clr>
        </p15:guide>
        <p15:guide id="35" orient="horz" pos="1128">
          <p15:clr>
            <a:srgbClr val="C35E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0.jpeg"/><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image" Target="../media/image15.png"/><Relationship Id="rId5" Type="http://schemas.openxmlformats.org/officeDocument/2006/relationships/image" Target="../media/image32.pn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765935"/>
            <a:ext cx="7556421" cy="1888093"/>
          </a:xfrm>
          <a:prstGeom prst="rect">
            <a:avLst/>
          </a:prstGeom>
          <a:noFill/>
          <a:ln/>
        </p:spPr>
        <p:txBody>
          <a:bodyPr wrap="square" lIns="0" tIns="0" rIns="0" bIns="0" rtlCol="0" anchor="t"/>
          <a:lstStyle/>
          <a:p>
            <a:pPr lvl="0">
              <a:lnSpc>
                <a:spcPts val="5850"/>
              </a:lnSpc>
            </a:pPr>
            <a:r>
              <a:rPr lang="en-US" sz="4650" b="1" dirty="0" smtClean="0">
                <a:solidFill>
                  <a:srgbClr val="000000"/>
                </a:solidFill>
                <a:latin typeface="Times New Roman" panose="02020603050405020304" pitchFamily="18" charset="0"/>
                <a:ea typeface="Petrona Bold" pitchFamily="34" charset="-122"/>
                <a:cs typeface="Times New Roman" panose="02020603050405020304" pitchFamily="18" charset="0"/>
              </a:rPr>
              <a:t>Sustainable Finance – Lecture </a:t>
            </a:r>
            <a:r>
              <a:rPr lang="en-US" sz="4650" b="1" dirty="0" smtClean="0">
                <a:solidFill>
                  <a:srgbClr val="000000"/>
                </a:solidFill>
                <a:latin typeface="Times New Roman" panose="02020603050405020304" pitchFamily="18" charset="0"/>
                <a:ea typeface="Petrona Bold" pitchFamily="34" charset="-122"/>
                <a:cs typeface="Times New Roman" panose="02020603050405020304" pitchFamily="18" charset="0"/>
              </a:rPr>
              <a:t>3</a:t>
            </a:r>
            <a:endPar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endParaRPr>
          </a:p>
        </p:txBody>
      </p:sp>
      <p:sp>
        <p:nvSpPr>
          <p:cNvPr id="5" name="Text 2"/>
          <p:cNvSpPr/>
          <p:nvPr/>
        </p:nvSpPr>
        <p:spPr>
          <a:xfrm>
            <a:off x="573742" y="4212670"/>
            <a:ext cx="7776470" cy="689988"/>
          </a:xfrm>
          <a:prstGeom prst="rect">
            <a:avLst/>
          </a:prstGeom>
          <a:noFill/>
          <a:ln/>
        </p:spPr>
        <p:txBody>
          <a:bodyPr wrap="none" lIns="0" tIns="0" rIns="0" bIns="0" rtlCol="0" anchor="t"/>
          <a:lstStyle/>
          <a:p>
            <a:pPr lvl="0">
              <a:lnSpc>
                <a:spcPts val="2850"/>
              </a:lnSpc>
            </a:pPr>
            <a:r>
              <a:rPr kumimoji="0" lang="en-US" sz="2400" b="1"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Lesson Title</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 </a:t>
            </a:r>
            <a:r>
              <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rPr>
              <a:t>Strategies for Sustainable Investments</a:t>
            </a:r>
          </a:p>
          <a:p>
            <a:pPr lvl="0">
              <a:lnSpc>
                <a:spcPts val="2850"/>
              </a:lnSpc>
            </a:pPr>
            <a:endParaRPr lang="en-US" sz="2400" dirty="0">
              <a:solidFill>
                <a:srgbClr val="272525"/>
              </a:solidFill>
              <a:latin typeface="Times New Roman" panose="02020603050405020304" pitchFamily="18" charset="0"/>
              <a:ea typeface="Inter" pitchFamily="34" charset="-122"/>
              <a:cs typeface="Times New Roman" panose="02020603050405020304" pitchFamily="18" charset="0"/>
            </a:endParaRPr>
          </a:p>
        </p:txBody>
      </p:sp>
      <p:sp>
        <p:nvSpPr>
          <p:cNvPr id="6" name="Text 3"/>
          <p:cNvSpPr/>
          <p:nvPr/>
        </p:nvSpPr>
        <p:spPr>
          <a:xfrm>
            <a:off x="573742" y="5284841"/>
            <a:ext cx="7776469" cy="416712"/>
          </a:xfrm>
          <a:prstGeom prst="rect">
            <a:avLst/>
          </a:prstGeom>
          <a:noFill/>
          <a:ln/>
        </p:spPr>
        <p:txBody>
          <a:bodyPr wrap="none" lIns="0" tIns="0" rIns="0" bIns="0" rtlCol="0" anchor="t"/>
          <a:lstStyle/>
          <a:p>
            <a:pPr marL="0" marR="0" lvl="0" indent="0" algn="l" defTabSz="914400" rtl="0" eaLnBrk="1" fontAlgn="auto" latinLnBrk="0" hangingPunct="1">
              <a:lnSpc>
                <a:spcPts val="285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Instructor: </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Dr. Mary </a:t>
            </a:r>
            <a:r>
              <a:rPr kumimoji="0" lang="en-US" sz="2400" b="0" i="0" u="none" strike="noStrike" kern="1200" cap="none" spc="0" normalizeH="0" baseline="0" noProof="0" dirty="0" smtClean="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Githinji</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8" name="Shape 5"/>
          <p:cNvSpPr/>
          <p:nvPr/>
        </p:nvSpPr>
        <p:spPr>
          <a:xfrm>
            <a:off x="793790" y="6083737"/>
            <a:ext cx="362903" cy="362903"/>
          </a:xfrm>
          <a:prstGeom prst="roundRect">
            <a:avLst>
              <a:gd name="adj" fmla="val 25194296"/>
            </a:avLst>
          </a:prstGeom>
          <a:noFill/>
          <a:ln w="7620">
            <a:solidFill>
              <a:srgbClr val="FFFFFF"/>
            </a:solidFill>
            <a:prstDash val="solid"/>
          </a:ln>
        </p:spPr>
      </p:sp>
      <p:sp>
        <p:nvSpPr>
          <p:cNvPr id="11" name="Rectangle 10"/>
          <p:cNvSpPr/>
          <p:nvPr/>
        </p:nvSpPr>
        <p:spPr>
          <a:xfrm>
            <a:off x="7196417" y="3930134"/>
            <a:ext cx="242374"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 </a:t>
            </a:r>
          </a:p>
        </p:txBody>
      </p:sp>
      <p:sp>
        <p:nvSpPr>
          <p:cNvPr id="12" name="Rectangle 11"/>
          <p:cNvSpPr/>
          <p:nvPr/>
        </p:nvSpPr>
        <p:spPr>
          <a:xfrm>
            <a:off x="7196417" y="3930134"/>
            <a:ext cx="242374"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3583043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5525" y="844748"/>
            <a:ext cx="7612517" cy="630436"/>
          </a:xfrm>
          <a:prstGeom prst="rect">
            <a:avLst/>
          </a:prstGeom>
          <a:noFill/>
          <a:ln/>
        </p:spPr>
        <p:txBody>
          <a:bodyPr wrap="none" lIns="0" tIns="0" rIns="0" bIns="0" rtlCol="0" anchor="t"/>
          <a:lstStyle/>
          <a:p>
            <a:pPr marL="0" indent="0" algn="l">
              <a:lnSpc>
                <a:spcPts val="4950"/>
              </a:lnSpc>
              <a:buNone/>
            </a:pPr>
            <a:r>
              <a:rPr lang="en-US" sz="3950" b="1" dirty="0" smtClean="0">
                <a:solidFill>
                  <a:srgbClr val="000000"/>
                </a:solidFill>
                <a:latin typeface="Times New Roman" panose="02020603050405020304" pitchFamily="18" charset="0"/>
                <a:ea typeface="Petrona Bold" pitchFamily="34" charset="-122"/>
                <a:cs typeface="Times New Roman" panose="02020603050405020304" pitchFamily="18" charset="0"/>
              </a:rPr>
              <a:t>LEARNING OUTCOMES</a:t>
            </a:r>
            <a:endParaRPr lang="en-US" sz="3950" dirty="0">
              <a:latin typeface="Times New Roman" panose="02020603050405020304" pitchFamily="18" charset="0"/>
              <a:cs typeface="Times New Roman" panose="02020603050405020304" pitchFamily="18" charset="0"/>
            </a:endParaRPr>
          </a:p>
        </p:txBody>
      </p:sp>
      <p:sp>
        <p:nvSpPr>
          <p:cNvPr id="4" name="Shape 1"/>
          <p:cNvSpPr/>
          <p:nvPr/>
        </p:nvSpPr>
        <p:spPr>
          <a:xfrm>
            <a:off x="6158865" y="1979414"/>
            <a:ext cx="432197" cy="432197"/>
          </a:xfrm>
          <a:prstGeom prst="roundRect">
            <a:avLst>
              <a:gd name="adj" fmla="val 18671"/>
            </a:avLst>
          </a:prstGeom>
          <a:solidFill>
            <a:srgbClr val="CCEEFF"/>
          </a:solidFill>
          <a:ln w="7620">
            <a:solidFill>
              <a:srgbClr val="B2D4E5"/>
            </a:solidFill>
            <a:prstDash val="solid"/>
          </a:ln>
        </p:spPr>
      </p:sp>
      <p:pic>
        <p:nvPicPr>
          <p:cNvPr id="5" name="Image 1" descr="preencoded.png"/>
          <p:cNvPicPr>
            <a:picLocks noChangeAspect="1"/>
          </p:cNvPicPr>
          <p:nvPr/>
        </p:nvPicPr>
        <p:blipFill>
          <a:blip r:embed="rId4"/>
          <a:stretch>
            <a:fillRect/>
          </a:stretch>
        </p:blipFill>
        <p:spPr>
          <a:xfrm>
            <a:off x="6223695" y="2006382"/>
            <a:ext cx="302538" cy="378262"/>
          </a:xfrm>
          <a:prstGeom prst="rect">
            <a:avLst/>
          </a:prstGeom>
        </p:spPr>
      </p:pic>
      <p:sp>
        <p:nvSpPr>
          <p:cNvPr id="6" name="Text 2"/>
          <p:cNvSpPr/>
          <p:nvPr/>
        </p:nvSpPr>
        <p:spPr>
          <a:xfrm>
            <a:off x="6783109" y="1979414"/>
            <a:ext cx="5979161" cy="315158"/>
          </a:xfrm>
          <a:prstGeom prst="rect">
            <a:avLst/>
          </a:prstGeom>
          <a:noFill/>
          <a:ln/>
        </p:spPr>
        <p:txBody>
          <a:bodyPr wrap="none" lIns="0" tIns="0" rIns="0" bIns="0" rtlCol="0" anchor="t"/>
          <a:lstStyle/>
          <a:p>
            <a:pPr>
              <a:lnSpc>
                <a:spcPts val="2450"/>
              </a:lnSpc>
            </a:pPr>
            <a:r>
              <a:rPr lang="en-US" sz="1950" b="1" dirty="0" smtClean="0">
                <a:solidFill>
                  <a:srgbClr val="272525"/>
                </a:solidFill>
                <a:latin typeface="Times New Roman" panose="02020603050405020304" pitchFamily="18" charset="0"/>
                <a:ea typeface="Petrona Bold" pitchFamily="34" charset="-122"/>
                <a:cs typeface="Times New Roman" panose="02020603050405020304" pitchFamily="18" charset="0"/>
              </a:rPr>
              <a:t>Understand Key Sustainable Investment Strategies</a:t>
            </a:r>
            <a:endParaRPr lang="en-US" sz="1950" dirty="0">
              <a:latin typeface="Times New Roman" panose="02020603050405020304" pitchFamily="18" charset="0"/>
              <a:cs typeface="Times New Roman" panose="02020603050405020304" pitchFamily="18" charset="0"/>
            </a:endParaRPr>
          </a:p>
        </p:txBody>
      </p:sp>
      <p:sp>
        <p:nvSpPr>
          <p:cNvPr id="7" name="Text 3"/>
          <p:cNvSpPr/>
          <p:nvPr/>
        </p:nvSpPr>
        <p:spPr>
          <a:xfrm>
            <a:off x="6783110" y="2409825"/>
            <a:ext cx="7174825" cy="614839"/>
          </a:xfrm>
          <a:prstGeom prst="rect">
            <a:avLst/>
          </a:prstGeom>
          <a:noFill/>
          <a:ln/>
        </p:spPr>
        <p:txBody>
          <a:bodyPr wrap="square" lIns="0" tIns="0" rIns="0" bIns="0" rtlCol="0" anchor="t"/>
          <a:lstStyle/>
          <a:p>
            <a:pPr>
              <a:lnSpc>
                <a:spcPts val="2400"/>
              </a:lnSpc>
            </a:pPr>
            <a:r>
              <a:rPr lang="en-US" sz="1500" dirty="0" smtClean="0">
                <a:solidFill>
                  <a:srgbClr val="272525"/>
                </a:solidFill>
                <a:latin typeface="Times New Roman" panose="02020603050405020304" pitchFamily="18" charset="0"/>
                <a:ea typeface="Inter" pitchFamily="34" charset="-122"/>
                <a:cs typeface="Times New Roman" panose="02020603050405020304" pitchFamily="18" charset="0"/>
              </a:rPr>
              <a:t>Identify and explain various sustainable investment approaches, including ESG integration, impact investing, green financing, and exclusionary screening.</a:t>
            </a:r>
            <a:endParaRPr lang="en-US" sz="1500" dirty="0">
              <a:latin typeface="Times New Roman" panose="02020603050405020304" pitchFamily="18" charset="0"/>
              <a:cs typeface="Times New Roman" panose="02020603050405020304" pitchFamily="18" charset="0"/>
            </a:endParaRPr>
          </a:p>
        </p:txBody>
      </p:sp>
      <p:sp>
        <p:nvSpPr>
          <p:cNvPr id="8" name="Shape 4"/>
          <p:cNvSpPr/>
          <p:nvPr/>
        </p:nvSpPr>
        <p:spPr>
          <a:xfrm>
            <a:off x="6158865" y="3432810"/>
            <a:ext cx="432197" cy="432197"/>
          </a:xfrm>
          <a:prstGeom prst="roundRect">
            <a:avLst>
              <a:gd name="adj" fmla="val 18671"/>
            </a:avLst>
          </a:prstGeom>
          <a:solidFill>
            <a:srgbClr val="CCEEFF"/>
          </a:solidFill>
          <a:ln w="7620">
            <a:solidFill>
              <a:srgbClr val="B2D4E5"/>
            </a:solidFill>
            <a:prstDash val="solid"/>
          </a:ln>
        </p:spPr>
      </p:sp>
      <p:pic>
        <p:nvPicPr>
          <p:cNvPr id="9" name="Image 2" descr="preencoded.png"/>
          <p:cNvPicPr>
            <a:picLocks noChangeAspect="1"/>
          </p:cNvPicPr>
          <p:nvPr/>
        </p:nvPicPr>
        <p:blipFill>
          <a:blip r:embed="rId5"/>
          <a:stretch>
            <a:fillRect/>
          </a:stretch>
        </p:blipFill>
        <p:spPr>
          <a:xfrm>
            <a:off x="6223695" y="3459778"/>
            <a:ext cx="302538" cy="378262"/>
          </a:xfrm>
          <a:prstGeom prst="rect">
            <a:avLst/>
          </a:prstGeom>
        </p:spPr>
      </p:pic>
      <p:sp>
        <p:nvSpPr>
          <p:cNvPr id="10" name="Text 5"/>
          <p:cNvSpPr/>
          <p:nvPr/>
        </p:nvSpPr>
        <p:spPr>
          <a:xfrm>
            <a:off x="6783109" y="3432810"/>
            <a:ext cx="5015601" cy="315158"/>
          </a:xfrm>
          <a:prstGeom prst="rect">
            <a:avLst/>
          </a:prstGeom>
          <a:noFill/>
          <a:ln/>
        </p:spPr>
        <p:txBody>
          <a:bodyPr wrap="none" lIns="0" tIns="0" rIns="0" bIns="0" rtlCol="0" anchor="t"/>
          <a:lstStyle/>
          <a:p>
            <a:pPr>
              <a:lnSpc>
                <a:spcPts val="2450"/>
              </a:lnSpc>
            </a:pPr>
            <a:r>
              <a:rPr lang="en-US" sz="1950" b="1" dirty="0" smtClean="0">
                <a:solidFill>
                  <a:srgbClr val="272525"/>
                </a:solidFill>
                <a:latin typeface="Times New Roman" panose="02020603050405020304" pitchFamily="18" charset="0"/>
                <a:ea typeface="Petrona Bold" pitchFamily="34" charset="-122"/>
                <a:cs typeface="Times New Roman" panose="02020603050405020304" pitchFamily="18" charset="0"/>
              </a:rPr>
              <a:t>Analyze Business and Lender Perspectives </a:t>
            </a:r>
            <a:endParaRPr lang="en-US" sz="1950" dirty="0">
              <a:latin typeface="Times New Roman" panose="02020603050405020304" pitchFamily="18" charset="0"/>
              <a:cs typeface="Times New Roman" panose="02020603050405020304" pitchFamily="18" charset="0"/>
            </a:endParaRPr>
          </a:p>
        </p:txBody>
      </p:sp>
      <p:sp>
        <p:nvSpPr>
          <p:cNvPr id="11" name="Text 6"/>
          <p:cNvSpPr/>
          <p:nvPr/>
        </p:nvSpPr>
        <p:spPr>
          <a:xfrm>
            <a:off x="6783110" y="3863221"/>
            <a:ext cx="7174825" cy="614839"/>
          </a:xfrm>
          <a:prstGeom prst="rect">
            <a:avLst/>
          </a:prstGeom>
          <a:noFill/>
          <a:ln/>
        </p:spPr>
        <p:txBody>
          <a:bodyPr wrap="square" lIns="0" tIns="0" rIns="0" bIns="0" rtlCol="0" anchor="t"/>
          <a:lstStyle/>
          <a:p>
            <a:pPr>
              <a:lnSpc>
                <a:spcPts val="2400"/>
              </a:lnSpc>
            </a:pPr>
            <a:r>
              <a:rPr lang="en-US" sz="1500" dirty="0" smtClean="0">
                <a:solidFill>
                  <a:srgbClr val="272525"/>
                </a:solidFill>
                <a:latin typeface="Times New Roman" panose="02020603050405020304" pitchFamily="18" charset="0"/>
                <a:ea typeface="Inter" pitchFamily="34" charset="-122"/>
                <a:cs typeface="Times New Roman" panose="02020603050405020304" pitchFamily="18" charset="0"/>
              </a:rPr>
              <a:t>Evaluate how businesses and financial institutions implement sustainable investment strategies to enhance long-term profitability, risk management, and ESG compliance.</a:t>
            </a:r>
            <a:endParaRPr lang="en-US" sz="1500" dirty="0">
              <a:latin typeface="Times New Roman" panose="02020603050405020304" pitchFamily="18" charset="0"/>
              <a:cs typeface="Times New Roman" panose="02020603050405020304" pitchFamily="18" charset="0"/>
            </a:endParaRPr>
          </a:p>
        </p:txBody>
      </p:sp>
      <p:sp>
        <p:nvSpPr>
          <p:cNvPr id="12" name="Shape 7"/>
          <p:cNvSpPr/>
          <p:nvPr/>
        </p:nvSpPr>
        <p:spPr>
          <a:xfrm>
            <a:off x="6158865" y="4886206"/>
            <a:ext cx="432197" cy="432197"/>
          </a:xfrm>
          <a:prstGeom prst="roundRect">
            <a:avLst>
              <a:gd name="adj" fmla="val 18671"/>
            </a:avLst>
          </a:prstGeom>
          <a:solidFill>
            <a:srgbClr val="CCEEFF"/>
          </a:solidFill>
          <a:ln w="7620">
            <a:solidFill>
              <a:srgbClr val="B2D4E5"/>
            </a:solidFill>
            <a:prstDash val="solid"/>
          </a:ln>
        </p:spPr>
      </p:sp>
      <p:pic>
        <p:nvPicPr>
          <p:cNvPr id="13" name="Image 3" descr="preencoded.png"/>
          <p:cNvPicPr>
            <a:picLocks noChangeAspect="1"/>
          </p:cNvPicPr>
          <p:nvPr/>
        </p:nvPicPr>
        <p:blipFill>
          <a:blip r:embed="rId6"/>
          <a:stretch>
            <a:fillRect/>
          </a:stretch>
        </p:blipFill>
        <p:spPr>
          <a:xfrm>
            <a:off x="6223695" y="4913174"/>
            <a:ext cx="302538" cy="378262"/>
          </a:xfrm>
          <a:prstGeom prst="rect">
            <a:avLst/>
          </a:prstGeom>
        </p:spPr>
      </p:pic>
      <p:sp>
        <p:nvSpPr>
          <p:cNvPr id="14" name="Text 8"/>
          <p:cNvSpPr/>
          <p:nvPr/>
        </p:nvSpPr>
        <p:spPr>
          <a:xfrm>
            <a:off x="6783110" y="4886206"/>
            <a:ext cx="5727957" cy="315158"/>
          </a:xfrm>
          <a:prstGeom prst="rect">
            <a:avLst/>
          </a:prstGeom>
          <a:noFill/>
          <a:ln/>
        </p:spPr>
        <p:txBody>
          <a:bodyPr wrap="none" lIns="0" tIns="0" rIns="0" bIns="0" rtlCol="0" anchor="t"/>
          <a:lstStyle/>
          <a:p>
            <a:pPr>
              <a:lnSpc>
                <a:spcPts val="2450"/>
              </a:lnSpc>
            </a:pPr>
            <a:r>
              <a:rPr lang="en-US" sz="1950" b="1" dirty="0" smtClean="0">
                <a:solidFill>
                  <a:srgbClr val="272525"/>
                </a:solidFill>
                <a:latin typeface="Times New Roman" panose="02020603050405020304" pitchFamily="18" charset="0"/>
                <a:ea typeface="Petrona Bold" pitchFamily="34" charset="-122"/>
                <a:cs typeface="Times New Roman" panose="02020603050405020304" pitchFamily="18" charset="0"/>
              </a:rPr>
              <a:t>Assess Risks and Opportunities </a:t>
            </a:r>
            <a:endParaRPr lang="en-US" sz="1950" dirty="0">
              <a:latin typeface="Times New Roman" panose="02020603050405020304" pitchFamily="18" charset="0"/>
              <a:cs typeface="Times New Roman" panose="02020603050405020304" pitchFamily="18" charset="0"/>
            </a:endParaRPr>
          </a:p>
        </p:txBody>
      </p:sp>
      <p:sp>
        <p:nvSpPr>
          <p:cNvPr id="15" name="Text 9"/>
          <p:cNvSpPr/>
          <p:nvPr/>
        </p:nvSpPr>
        <p:spPr>
          <a:xfrm>
            <a:off x="6783110" y="5316617"/>
            <a:ext cx="7174825" cy="614839"/>
          </a:xfrm>
          <a:prstGeom prst="rect">
            <a:avLst/>
          </a:prstGeom>
          <a:noFill/>
          <a:ln/>
        </p:spPr>
        <p:txBody>
          <a:bodyPr wrap="square" lIns="0" tIns="0" rIns="0" bIns="0" rtlCol="0" anchor="t"/>
          <a:lstStyle/>
          <a:p>
            <a:pPr>
              <a:lnSpc>
                <a:spcPts val="2400"/>
              </a:lnSpc>
            </a:pPr>
            <a:r>
              <a:rPr lang="en-US" sz="1500" dirty="0" smtClean="0">
                <a:solidFill>
                  <a:srgbClr val="272525"/>
                </a:solidFill>
                <a:latin typeface="Times New Roman" panose="02020603050405020304" pitchFamily="18" charset="0"/>
                <a:ea typeface="Inter" pitchFamily="34" charset="-122"/>
                <a:cs typeface="Times New Roman" panose="02020603050405020304" pitchFamily="18" charset="0"/>
              </a:rPr>
              <a:t>Examine the challenges and benefits associated with sustainable investments, including greenwashing risks, regulatory compliance, and emerging financial instruments like green bonds and sustainability-linked loans.</a:t>
            </a:r>
            <a:endParaRPr lang="en-US" sz="1500" dirty="0">
              <a:latin typeface="Times New Roman" panose="02020603050405020304" pitchFamily="18" charset="0"/>
              <a:cs typeface="Times New Roman" panose="02020603050405020304" pitchFamily="18" charset="0"/>
            </a:endParaRPr>
          </a:p>
        </p:txBody>
      </p:sp>
      <p:sp>
        <p:nvSpPr>
          <p:cNvPr id="16" name="Shape 10"/>
          <p:cNvSpPr/>
          <p:nvPr/>
        </p:nvSpPr>
        <p:spPr>
          <a:xfrm>
            <a:off x="6158865" y="6339602"/>
            <a:ext cx="432197" cy="432197"/>
          </a:xfrm>
          <a:prstGeom prst="roundRect">
            <a:avLst>
              <a:gd name="adj" fmla="val 18671"/>
            </a:avLst>
          </a:prstGeom>
          <a:solidFill>
            <a:srgbClr val="CCEEFF"/>
          </a:solidFill>
          <a:ln w="7620">
            <a:solidFill>
              <a:srgbClr val="B2D4E5"/>
            </a:solidFill>
            <a:prstDash val="solid"/>
          </a:ln>
        </p:spPr>
      </p:sp>
      <p:pic>
        <p:nvPicPr>
          <p:cNvPr id="17" name="Image 4" descr="preencoded.png"/>
          <p:cNvPicPr>
            <a:picLocks noChangeAspect="1"/>
          </p:cNvPicPr>
          <p:nvPr/>
        </p:nvPicPr>
        <p:blipFill>
          <a:blip r:embed="rId7"/>
          <a:stretch>
            <a:fillRect/>
          </a:stretch>
        </p:blipFill>
        <p:spPr>
          <a:xfrm>
            <a:off x="6223695" y="6366570"/>
            <a:ext cx="302538" cy="378262"/>
          </a:xfrm>
          <a:prstGeom prst="rect">
            <a:avLst/>
          </a:prstGeom>
        </p:spPr>
      </p:pic>
      <p:sp>
        <p:nvSpPr>
          <p:cNvPr id="18" name="Text 11"/>
          <p:cNvSpPr/>
          <p:nvPr/>
        </p:nvSpPr>
        <p:spPr>
          <a:xfrm>
            <a:off x="6783109" y="6339602"/>
            <a:ext cx="6592231" cy="315158"/>
          </a:xfrm>
          <a:prstGeom prst="rect">
            <a:avLst/>
          </a:prstGeom>
          <a:noFill/>
          <a:ln/>
        </p:spPr>
        <p:txBody>
          <a:bodyPr wrap="none" lIns="0" tIns="0" rIns="0" bIns="0" rtlCol="0" anchor="t"/>
          <a:lstStyle/>
          <a:p>
            <a:pPr>
              <a:lnSpc>
                <a:spcPts val="2450"/>
              </a:lnSpc>
            </a:pPr>
            <a:r>
              <a:rPr lang="en-US" sz="1950" b="1" dirty="0" smtClean="0">
                <a:solidFill>
                  <a:srgbClr val="272525"/>
                </a:solidFill>
                <a:latin typeface="Times New Roman" panose="02020603050405020304" pitchFamily="18" charset="0"/>
                <a:ea typeface="Petrona Bold" pitchFamily="34" charset="-122"/>
                <a:cs typeface="Times New Roman" panose="02020603050405020304" pitchFamily="18" charset="0"/>
              </a:rPr>
              <a:t>Explore the Role of Innovation and Regulation </a:t>
            </a:r>
            <a:endParaRPr lang="en-US" sz="1950" dirty="0">
              <a:latin typeface="Times New Roman" panose="02020603050405020304" pitchFamily="18" charset="0"/>
              <a:cs typeface="Times New Roman" panose="02020603050405020304" pitchFamily="18" charset="0"/>
            </a:endParaRPr>
          </a:p>
        </p:txBody>
      </p:sp>
      <p:sp>
        <p:nvSpPr>
          <p:cNvPr id="19" name="Text 12"/>
          <p:cNvSpPr/>
          <p:nvPr/>
        </p:nvSpPr>
        <p:spPr>
          <a:xfrm>
            <a:off x="6783110" y="6770013"/>
            <a:ext cx="7174825" cy="614839"/>
          </a:xfrm>
          <a:prstGeom prst="rect">
            <a:avLst/>
          </a:prstGeom>
          <a:noFill/>
          <a:ln/>
        </p:spPr>
        <p:txBody>
          <a:bodyPr wrap="square" lIns="0" tIns="0" rIns="0" bIns="0" rtlCol="0" anchor="t"/>
          <a:lstStyle/>
          <a:p>
            <a:pPr>
              <a:lnSpc>
                <a:spcPts val="2400"/>
              </a:lnSpc>
            </a:pPr>
            <a:r>
              <a:rPr lang="en-US" sz="1500" dirty="0" smtClean="0">
                <a:solidFill>
                  <a:srgbClr val="272525"/>
                </a:solidFill>
                <a:latin typeface="Times New Roman" panose="02020603050405020304" pitchFamily="18" charset="0"/>
                <a:ea typeface="Inter" pitchFamily="34" charset="-122"/>
                <a:cs typeface="Times New Roman" panose="02020603050405020304" pitchFamily="18" charset="0"/>
              </a:rPr>
              <a:t>Discuss how technological advancements (AI, </a:t>
            </a:r>
            <a:r>
              <a:rPr lang="en-US" sz="1500" dirty="0" err="1" smtClean="0">
                <a:solidFill>
                  <a:srgbClr val="272525"/>
                </a:solidFill>
                <a:latin typeface="Times New Roman" panose="02020603050405020304" pitchFamily="18" charset="0"/>
                <a:ea typeface="Inter" pitchFamily="34" charset="-122"/>
                <a:cs typeface="Times New Roman" panose="02020603050405020304" pitchFamily="18" charset="0"/>
              </a:rPr>
              <a:t>blockchain</a:t>
            </a:r>
            <a:r>
              <a:rPr lang="en-US" sz="1500" dirty="0" smtClean="0">
                <a:solidFill>
                  <a:srgbClr val="272525"/>
                </a:solidFill>
                <a:latin typeface="Times New Roman" panose="02020603050405020304" pitchFamily="18" charset="0"/>
                <a:ea typeface="Inter" pitchFamily="34" charset="-122"/>
                <a:cs typeface="Times New Roman" panose="02020603050405020304" pitchFamily="18" charset="0"/>
              </a:rPr>
              <a:t>, big data) and regulatory frameworks (EU Taxonomy, TCFD, PRI) shape sustainable finance and investment decisions.</a:t>
            </a:r>
            <a:endParaRPr lang="en-US" sz="1500" dirty="0">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8"/>
          <a:stretch>
            <a:fillRect/>
          </a:stretch>
        </p:blipFill>
        <p:spPr>
          <a:xfrm>
            <a:off x="12511067" y="7699108"/>
            <a:ext cx="2036240" cy="524301"/>
          </a:xfrm>
          <a:prstGeom prst="rect">
            <a:avLst/>
          </a:prstGeom>
        </p:spPr>
      </p:pic>
    </p:spTree>
    <p:extLst>
      <p:ext uri="{BB962C8B-B14F-4D97-AF65-F5344CB8AC3E}">
        <p14:creationId xmlns:p14="http://schemas.microsoft.com/office/powerpoint/2010/main" val="27466431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184083"/>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Strategies for Sustainable Investments</a:t>
            </a:r>
            <a:endParaRPr lang="en-US" sz="4450" dirty="0">
              <a:latin typeface="Times New Roman" panose="02020603050405020304" pitchFamily="18" charset="0"/>
              <a:cs typeface="Times New Roman" panose="02020603050405020304" pitchFamily="18" charset="0"/>
            </a:endParaRPr>
          </a:p>
        </p:txBody>
      </p:sp>
      <p:sp>
        <p:nvSpPr>
          <p:cNvPr id="4" name="Text 1"/>
          <p:cNvSpPr/>
          <p:nvPr/>
        </p:nvSpPr>
        <p:spPr>
          <a:xfrm>
            <a:off x="793790" y="3941802"/>
            <a:ext cx="7556421" cy="1451610"/>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Sustainable investing integrates ESG factors into financial decisions. Climate change and social inequality drive its importance. Align financial objectives with ethical goals. This lesson explores key sustainable investing strategies.</a:t>
            </a:r>
            <a:endParaRPr lang="en-US" sz="1750" dirty="0">
              <a:latin typeface="Times New Roman" panose="02020603050405020304" pitchFamily="18" charset="0"/>
              <a:cs typeface="Times New Roman" panose="02020603050405020304" pitchFamily="18" charset="0"/>
            </a:endParaRPr>
          </a:p>
        </p:txBody>
      </p:sp>
      <p:sp>
        <p:nvSpPr>
          <p:cNvPr id="5" name="Shape 2"/>
          <p:cNvSpPr/>
          <p:nvPr/>
        </p:nvSpPr>
        <p:spPr>
          <a:xfrm>
            <a:off x="793790" y="5665470"/>
            <a:ext cx="362903" cy="362903"/>
          </a:xfrm>
          <a:prstGeom prst="roundRect">
            <a:avLst>
              <a:gd name="adj" fmla="val 25194296"/>
            </a:avLst>
          </a:prstGeom>
          <a:noFill/>
          <a:ln w="7620">
            <a:solidFill>
              <a:srgbClr val="FFFFFF"/>
            </a:solidFill>
            <a:prstDash val="solid"/>
          </a:ln>
        </p:spPr>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2539960"/>
            <a:ext cx="8873252" cy="708779"/>
          </a:xfrm>
          <a:prstGeom prst="rect">
            <a:avLst/>
          </a:prstGeom>
          <a:noFill/>
          <a:ln/>
        </p:spPr>
        <p:txBody>
          <a:bodyPr wrap="non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Defining Sustainable Investing</a:t>
            </a:r>
            <a:endParaRPr lang="en-US" sz="4450" dirty="0">
              <a:latin typeface="Times New Roman" panose="02020603050405020304" pitchFamily="18" charset="0"/>
              <a:cs typeface="Times New Roman" panose="02020603050405020304" pitchFamily="18" charset="0"/>
            </a:endParaRPr>
          </a:p>
        </p:txBody>
      </p:sp>
      <p:sp>
        <p:nvSpPr>
          <p:cNvPr id="3" name="Text 1"/>
          <p:cNvSpPr/>
          <p:nvPr/>
        </p:nvSpPr>
        <p:spPr>
          <a:xfrm>
            <a:off x="793790" y="3815715"/>
            <a:ext cx="3396258" cy="354330"/>
          </a:xfrm>
          <a:prstGeom prst="rect">
            <a:avLst/>
          </a:prstGeom>
          <a:noFill/>
          <a:ln/>
        </p:spPr>
        <p:txBody>
          <a:bodyPr wrap="none" lIns="0" tIns="0" rIns="0" bIns="0" rtlCol="0" anchor="t"/>
          <a:lstStyle/>
          <a:p>
            <a:pPr marL="0" indent="0" algn="l">
              <a:lnSpc>
                <a:spcPts val="2750"/>
              </a:lnSpc>
              <a:buNone/>
            </a:pPr>
            <a:r>
              <a:rPr lang="en-US" sz="2200" dirty="0">
                <a:solidFill>
                  <a:srgbClr val="1D1D1B"/>
                </a:solidFill>
                <a:latin typeface="Times New Roman" panose="02020603050405020304" pitchFamily="18" charset="0"/>
                <a:ea typeface="Tomorrow Semi Bold" pitchFamily="34" charset="-122"/>
                <a:cs typeface="Times New Roman" panose="02020603050405020304" pitchFamily="18" charset="0"/>
              </a:rPr>
              <a:t>Integrating ESG Factors</a:t>
            </a:r>
            <a:endParaRPr lang="en-US" sz="2200" dirty="0">
              <a:latin typeface="Times New Roman" panose="02020603050405020304" pitchFamily="18" charset="0"/>
              <a:cs typeface="Times New Roman" panose="02020603050405020304" pitchFamily="18" charset="0"/>
            </a:endParaRPr>
          </a:p>
        </p:txBody>
      </p:sp>
      <p:sp>
        <p:nvSpPr>
          <p:cNvPr id="4" name="Text 2"/>
          <p:cNvSpPr/>
          <p:nvPr/>
        </p:nvSpPr>
        <p:spPr>
          <a:xfrm>
            <a:off x="793790" y="4396859"/>
            <a:ext cx="3978116" cy="1088708"/>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Go beyond traditional financial analysis. Incorporate ESG factors into investment decisions.</a:t>
            </a:r>
            <a:endParaRPr lang="en-US" sz="1750" dirty="0">
              <a:latin typeface="Times New Roman" panose="02020603050405020304" pitchFamily="18" charset="0"/>
              <a:cs typeface="Times New Roman" panose="02020603050405020304" pitchFamily="18" charset="0"/>
            </a:endParaRPr>
          </a:p>
        </p:txBody>
      </p:sp>
      <p:sp>
        <p:nvSpPr>
          <p:cNvPr id="5" name="Text 3"/>
          <p:cNvSpPr/>
          <p:nvPr/>
        </p:nvSpPr>
        <p:spPr>
          <a:xfrm>
            <a:off x="5332928" y="3815715"/>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D1D1B"/>
                </a:solidFill>
                <a:latin typeface="Times New Roman" panose="02020603050405020304" pitchFamily="18" charset="0"/>
                <a:ea typeface="Tomorrow Semi Bold" pitchFamily="34" charset="-122"/>
                <a:cs typeface="Times New Roman" panose="02020603050405020304" pitchFamily="18" charset="0"/>
              </a:rPr>
              <a:t>Examples</a:t>
            </a:r>
            <a:endParaRPr lang="en-US" sz="2200" dirty="0">
              <a:latin typeface="Times New Roman" panose="02020603050405020304" pitchFamily="18" charset="0"/>
              <a:cs typeface="Times New Roman" panose="02020603050405020304" pitchFamily="18" charset="0"/>
            </a:endParaRPr>
          </a:p>
        </p:txBody>
      </p:sp>
      <p:sp>
        <p:nvSpPr>
          <p:cNvPr id="6" name="Text 4"/>
          <p:cNvSpPr/>
          <p:nvPr/>
        </p:nvSpPr>
        <p:spPr>
          <a:xfrm>
            <a:off x="5332928" y="4396859"/>
            <a:ext cx="3978116" cy="1088708"/>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Consider renewable energy and fair labor practices. Prioritize ethical governance.</a:t>
            </a:r>
            <a:endParaRPr lang="en-US" sz="1750" dirty="0">
              <a:latin typeface="Times New Roman" panose="02020603050405020304" pitchFamily="18" charset="0"/>
              <a:cs typeface="Times New Roman" panose="02020603050405020304" pitchFamily="18" charset="0"/>
            </a:endParaRPr>
          </a:p>
        </p:txBody>
      </p:sp>
      <p:sp>
        <p:nvSpPr>
          <p:cNvPr id="7" name="Text 5"/>
          <p:cNvSpPr/>
          <p:nvPr/>
        </p:nvSpPr>
        <p:spPr>
          <a:xfrm>
            <a:off x="9872067" y="3815715"/>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D1D1B"/>
                </a:solidFill>
                <a:latin typeface="Times New Roman" panose="02020603050405020304" pitchFamily="18" charset="0"/>
                <a:ea typeface="Tomorrow Semi Bold" pitchFamily="34" charset="-122"/>
                <a:cs typeface="Times New Roman" panose="02020603050405020304" pitchFamily="18" charset="0"/>
              </a:rPr>
              <a:t>Active Engagement</a:t>
            </a:r>
            <a:endParaRPr lang="en-US" sz="2200" dirty="0">
              <a:latin typeface="Times New Roman" panose="02020603050405020304" pitchFamily="18" charset="0"/>
              <a:cs typeface="Times New Roman" panose="02020603050405020304" pitchFamily="18" charset="0"/>
            </a:endParaRPr>
          </a:p>
        </p:txBody>
      </p:sp>
      <p:sp>
        <p:nvSpPr>
          <p:cNvPr id="8" name="Text 6"/>
          <p:cNvSpPr/>
          <p:nvPr/>
        </p:nvSpPr>
        <p:spPr>
          <a:xfrm>
            <a:off x="9872067" y="4396859"/>
            <a:ext cx="3978116"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Shift from negative screening. Focus on active engagement.</a:t>
            </a:r>
            <a:endParaRPr lang="en-US" sz="1750" dirty="0">
              <a:latin typeface="Times New Roman" panose="02020603050405020304" pitchFamily="18" charset="0"/>
              <a:cs typeface="Times New Roman" panose="02020603050405020304" pitchFamily="18" charset="0"/>
            </a:endParaRPr>
          </a:p>
        </p:txBody>
      </p:sp>
      <p:sp>
        <p:nvSpPr>
          <p:cNvPr id="9" name="Rectangle 8"/>
          <p:cNvSpPr/>
          <p:nvPr/>
        </p:nvSpPr>
        <p:spPr>
          <a:xfrm>
            <a:off x="12378813" y="7452852"/>
            <a:ext cx="2182761" cy="707922"/>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5005309" y="516061"/>
            <a:ext cx="8796955" cy="1032480"/>
          </a:xfrm>
        </p:spPr>
        <p:txBody>
          <a:bodyPr anchor="b">
            <a:normAutofit fontScale="90000"/>
          </a:bodyPr>
          <a:lstStyle/>
          <a:p>
            <a:pPr algn="ctr"/>
            <a:r>
              <a:rPr lang="en-US" dirty="0">
                <a:solidFill>
                  <a:schemeClr val="bg1"/>
                </a:solidFill>
                <a:latin typeface="Times New Roman" panose="02020603050405020304" pitchFamily="18" charset="0"/>
                <a:cs typeface="Times New Roman" panose="02020603050405020304" pitchFamily="18" charset="0"/>
              </a:rPr>
              <a:t>Different Types of Financial Decisions and ESG Impact </a:t>
            </a:r>
          </a:p>
        </p:txBody>
      </p:sp>
      <p:pic>
        <p:nvPicPr>
          <p:cNvPr id="6" name="Picture 5" descr="A person reaching for a paper on a table full of paper and sticky notes">
            <a:extLst>
              <a:ext uri="{FF2B5EF4-FFF2-40B4-BE49-F238E27FC236}">
                <a16:creationId xmlns:a16="http://schemas.microsoft.com/office/drawing/2014/main" id="{55B2A88A-E315-628C-FCF7-C78867674FF4}"/>
              </a:ext>
            </a:extLst>
          </p:cNvPr>
          <p:cNvPicPr>
            <a:picLocks noChangeAspect="1"/>
          </p:cNvPicPr>
          <p:nvPr/>
        </p:nvPicPr>
        <p:blipFill>
          <a:blip r:embed="rId2"/>
          <a:srcRect l="29776" r="32549" b="4"/>
          <a:stretch/>
        </p:blipFill>
        <p:spPr>
          <a:xfrm>
            <a:off x="0" y="1548541"/>
            <a:ext cx="3202487" cy="5673675"/>
          </a:xfrm>
          <a:prstGeom prst="rect">
            <a:avLst/>
          </a:prstGeom>
        </p:spPr>
      </p:pic>
      <p:graphicFrame>
        <p:nvGraphicFramePr>
          <p:cNvPr id="14" name="Content Placeholder">
            <a:extLst>
              <a:ext uri="{FF2B5EF4-FFF2-40B4-BE49-F238E27FC236}">
                <a16:creationId xmlns:a16="http://schemas.microsoft.com/office/drawing/2014/main" id="{DAF8539B-C0BC-655D-D065-1A743D6EC41D}"/>
              </a:ext>
            </a:extLst>
          </p:cNvPr>
          <p:cNvGraphicFramePr>
            <a:graphicFrameLocks noGrp="1"/>
          </p:cNvGraphicFramePr>
          <p:nvPr>
            <p:ph idx="1"/>
            <p:extLst>
              <p:ext uri="{D42A27DB-BD31-4B8C-83A1-F6EECF244321}">
                <p14:modId xmlns:p14="http://schemas.microsoft.com/office/powerpoint/2010/main" val="3824218574"/>
              </p:ext>
            </p:extLst>
          </p:nvPr>
        </p:nvGraphicFramePr>
        <p:xfrm>
          <a:off x="3338111" y="1806767"/>
          <a:ext cx="10950164" cy="5611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45197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 y="-1"/>
            <a:ext cx="5122607" cy="8169457"/>
          </a:xfrm>
          <a:prstGeom prst="rect">
            <a:avLst/>
          </a:prstGeom>
        </p:spPr>
      </p:pic>
      <p:sp>
        <p:nvSpPr>
          <p:cNvPr id="3" name="Text 0"/>
          <p:cNvSpPr/>
          <p:nvPr/>
        </p:nvSpPr>
        <p:spPr>
          <a:xfrm>
            <a:off x="6280190" y="1473994"/>
            <a:ext cx="7556421" cy="1417558"/>
          </a:xfrm>
          <a:prstGeom prst="rect">
            <a:avLst/>
          </a:prstGeom>
          <a:noFill/>
          <a:ln/>
        </p:spPr>
        <p:txBody>
          <a:bodyPr wrap="square" lIns="0" tIns="0" rIns="0" bIns="0" rtlCol="0" anchor="t"/>
          <a:lstStyle/>
          <a:p>
            <a:pPr marL="0" indent="0" algn="l">
              <a:lnSpc>
                <a:spcPts val="5550"/>
              </a:lnSpc>
              <a:buNone/>
            </a:pPr>
            <a:r>
              <a:rPr lang="en-US" sz="4450" dirty="0" smtClean="0">
                <a:solidFill>
                  <a:srgbClr val="1D1D1B"/>
                </a:solidFill>
                <a:latin typeface="Times New Roman" panose="02020603050405020304" pitchFamily="18" charset="0"/>
                <a:ea typeface="Tomorrow Semi Bold" pitchFamily="34" charset="-122"/>
                <a:cs typeface="Times New Roman" panose="02020603050405020304" pitchFamily="18" charset="0"/>
              </a:rPr>
              <a:t>Strategy: </a:t>
            </a: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ESG Integration</a:t>
            </a:r>
            <a:endParaRPr lang="en-US" sz="4450" dirty="0">
              <a:latin typeface="Times New Roman" panose="02020603050405020304" pitchFamily="18" charset="0"/>
              <a:cs typeface="Times New Roman" panose="02020603050405020304" pitchFamily="18" charset="0"/>
            </a:endParaRPr>
          </a:p>
        </p:txBody>
      </p:sp>
      <p:sp>
        <p:nvSpPr>
          <p:cNvPr id="4" name="Shape 1"/>
          <p:cNvSpPr/>
          <p:nvPr/>
        </p:nvSpPr>
        <p:spPr>
          <a:xfrm>
            <a:off x="6280190" y="3486864"/>
            <a:ext cx="510302" cy="510302"/>
          </a:xfrm>
          <a:prstGeom prst="roundRect">
            <a:avLst>
              <a:gd name="adj" fmla="val 6667"/>
            </a:avLst>
          </a:prstGeom>
          <a:solidFill>
            <a:srgbClr val="F0EAEA"/>
          </a:solidFill>
          <a:ln/>
        </p:spPr>
      </p:sp>
      <p:pic>
        <p:nvPicPr>
          <p:cNvPr id="5" name="Image 1" descr="preencoded.png"/>
          <p:cNvPicPr>
            <a:picLocks noChangeAspect="1"/>
          </p:cNvPicPr>
          <p:nvPr/>
        </p:nvPicPr>
        <p:blipFill>
          <a:blip r:embed="rId4"/>
          <a:stretch>
            <a:fillRect/>
          </a:stretch>
        </p:blipFill>
        <p:spPr>
          <a:xfrm>
            <a:off x="6365260" y="3529370"/>
            <a:ext cx="340162" cy="425291"/>
          </a:xfrm>
          <a:prstGeom prst="rect">
            <a:avLst/>
          </a:prstGeom>
        </p:spPr>
      </p:pic>
      <p:sp>
        <p:nvSpPr>
          <p:cNvPr id="6" name="Text 2"/>
          <p:cNvSpPr/>
          <p:nvPr/>
        </p:nvSpPr>
        <p:spPr>
          <a:xfrm>
            <a:off x="7017306" y="3486864"/>
            <a:ext cx="2927747" cy="708660"/>
          </a:xfrm>
          <a:prstGeom prst="rect">
            <a:avLst/>
          </a:prstGeom>
          <a:noFill/>
          <a:ln/>
        </p:spPr>
        <p:txBody>
          <a:bodyPr wrap="squar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Incorporate ESG Factors</a:t>
            </a:r>
            <a:endParaRPr lang="en-US" sz="2200" dirty="0">
              <a:latin typeface="Times New Roman" panose="02020603050405020304" pitchFamily="18" charset="0"/>
              <a:cs typeface="Times New Roman" panose="02020603050405020304" pitchFamily="18" charset="0"/>
            </a:endParaRPr>
          </a:p>
        </p:txBody>
      </p:sp>
      <p:sp>
        <p:nvSpPr>
          <p:cNvPr id="7" name="Text 3"/>
          <p:cNvSpPr/>
          <p:nvPr/>
        </p:nvSpPr>
        <p:spPr>
          <a:xfrm>
            <a:off x="7017306" y="4331613"/>
            <a:ext cx="2927747" cy="1088708"/>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Integrate ESG factors into financial analysis. Enhance decision-making.</a:t>
            </a:r>
            <a:endParaRPr lang="en-US" sz="1750" dirty="0">
              <a:latin typeface="Times New Roman" panose="02020603050405020304" pitchFamily="18" charset="0"/>
              <a:cs typeface="Times New Roman" panose="02020603050405020304" pitchFamily="18" charset="0"/>
            </a:endParaRPr>
          </a:p>
        </p:txBody>
      </p:sp>
      <p:sp>
        <p:nvSpPr>
          <p:cNvPr id="8" name="Shape 4"/>
          <p:cNvSpPr/>
          <p:nvPr/>
        </p:nvSpPr>
        <p:spPr>
          <a:xfrm>
            <a:off x="10171867" y="3486864"/>
            <a:ext cx="510302" cy="510302"/>
          </a:xfrm>
          <a:prstGeom prst="roundRect">
            <a:avLst>
              <a:gd name="adj" fmla="val 6667"/>
            </a:avLst>
          </a:prstGeom>
          <a:solidFill>
            <a:srgbClr val="F0EAEA"/>
          </a:solidFill>
          <a:ln/>
        </p:spPr>
      </p:sp>
      <p:pic>
        <p:nvPicPr>
          <p:cNvPr id="9" name="Image 2" descr="preencoded.png"/>
          <p:cNvPicPr>
            <a:picLocks noChangeAspect="1"/>
          </p:cNvPicPr>
          <p:nvPr/>
        </p:nvPicPr>
        <p:blipFill>
          <a:blip r:embed="rId5"/>
          <a:stretch>
            <a:fillRect/>
          </a:stretch>
        </p:blipFill>
        <p:spPr>
          <a:xfrm>
            <a:off x="10256937" y="3529370"/>
            <a:ext cx="340162" cy="425291"/>
          </a:xfrm>
          <a:prstGeom prst="rect">
            <a:avLst/>
          </a:prstGeom>
        </p:spPr>
      </p:pic>
      <p:sp>
        <p:nvSpPr>
          <p:cNvPr id="10" name="Text 5"/>
          <p:cNvSpPr/>
          <p:nvPr/>
        </p:nvSpPr>
        <p:spPr>
          <a:xfrm>
            <a:off x="10908983" y="3486864"/>
            <a:ext cx="2927747" cy="708660"/>
          </a:xfrm>
          <a:prstGeom prst="rect">
            <a:avLst/>
          </a:prstGeom>
          <a:noFill/>
          <a:ln/>
        </p:spPr>
        <p:txBody>
          <a:bodyPr wrap="squar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Identify Risks and Opportunities</a:t>
            </a:r>
            <a:endParaRPr lang="en-US" sz="2200" dirty="0">
              <a:latin typeface="Times New Roman" panose="02020603050405020304" pitchFamily="18" charset="0"/>
              <a:cs typeface="Times New Roman" panose="02020603050405020304" pitchFamily="18" charset="0"/>
            </a:endParaRPr>
          </a:p>
        </p:txBody>
      </p:sp>
      <p:sp>
        <p:nvSpPr>
          <p:cNvPr id="11" name="Text 6"/>
          <p:cNvSpPr/>
          <p:nvPr/>
        </p:nvSpPr>
        <p:spPr>
          <a:xfrm>
            <a:off x="10908983" y="4331613"/>
            <a:ext cx="2927747" cy="1088708"/>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Recognize potential risks and opportunities. Improve outcomes.</a:t>
            </a:r>
            <a:endParaRPr lang="en-US" sz="1750" dirty="0">
              <a:latin typeface="Times New Roman" panose="02020603050405020304" pitchFamily="18" charset="0"/>
              <a:cs typeface="Times New Roman" panose="02020603050405020304" pitchFamily="18" charset="0"/>
            </a:endParaRPr>
          </a:p>
        </p:txBody>
      </p:sp>
      <p:sp>
        <p:nvSpPr>
          <p:cNvPr id="12" name="Shape 7"/>
          <p:cNvSpPr/>
          <p:nvPr/>
        </p:nvSpPr>
        <p:spPr>
          <a:xfrm>
            <a:off x="6280190" y="5902285"/>
            <a:ext cx="510302" cy="510302"/>
          </a:xfrm>
          <a:prstGeom prst="roundRect">
            <a:avLst>
              <a:gd name="adj" fmla="val 6667"/>
            </a:avLst>
          </a:prstGeom>
          <a:solidFill>
            <a:srgbClr val="F0EAEA"/>
          </a:solidFill>
          <a:ln/>
        </p:spPr>
      </p:sp>
      <p:pic>
        <p:nvPicPr>
          <p:cNvPr id="13" name="Image 3" descr="preencoded.png"/>
          <p:cNvPicPr>
            <a:picLocks noChangeAspect="1"/>
          </p:cNvPicPr>
          <p:nvPr/>
        </p:nvPicPr>
        <p:blipFill>
          <a:blip r:embed="rId6"/>
          <a:stretch>
            <a:fillRect/>
          </a:stretch>
        </p:blipFill>
        <p:spPr>
          <a:xfrm>
            <a:off x="6365260" y="5944791"/>
            <a:ext cx="340162" cy="425291"/>
          </a:xfrm>
          <a:prstGeom prst="rect">
            <a:avLst/>
          </a:prstGeom>
        </p:spPr>
      </p:pic>
      <p:sp>
        <p:nvSpPr>
          <p:cNvPr id="14" name="Text 8"/>
          <p:cNvSpPr/>
          <p:nvPr/>
        </p:nvSpPr>
        <p:spPr>
          <a:xfrm>
            <a:off x="7017306" y="5902285"/>
            <a:ext cx="3503890"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Assess Carbon Footprint</a:t>
            </a:r>
            <a:endParaRPr lang="en-US" sz="2200" dirty="0">
              <a:latin typeface="Times New Roman" panose="02020603050405020304" pitchFamily="18" charset="0"/>
              <a:cs typeface="Times New Roman" panose="02020603050405020304" pitchFamily="18" charset="0"/>
            </a:endParaRPr>
          </a:p>
        </p:txBody>
      </p:sp>
      <p:sp>
        <p:nvSpPr>
          <p:cNvPr id="15" name="Text 9"/>
          <p:cNvSpPr/>
          <p:nvPr/>
        </p:nvSpPr>
        <p:spPr>
          <a:xfrm>
            <a:off x="7017306" y="6392704"/>
            <a:ext cx="6819305" cy="362903"/>
          </a:xfrm>
          <a:prstGeom prst="rect">
            <a:avLst/>
          </a:prstGeom>
          <a:noFill/>
          <a:ln/>
        </p:spPr>
        <p:txBody>
          <a:bodyPr wrap="non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Evaluate carbon emissions to inform investment choices.</a:t>
            </a:r>
            <a:endParaRPr lang="en-US" sz="1750" dirty="0">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7"/>
          <a:stretch>
            <a:fillRect/>
          </a:stretch>
        </p:blipFill>
        <p:spPr>
          <a:xfrm>
            <a:off x="12392343" y="7462260"/>
            <a:ext cx="2182557" cy="707197"/>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idx="1"/>
          </p:nvPr>
        </p:nvSpPr>
        <p:spPr>
          <a:xfrm>
            <a:off x="5981700" y="1494504"/>
            <a:ext cx="7345680" cy="5428268"/>
          </a:xfrm>
        </p:spPr>
        <p:txBody>
          <a:bodyPr>
            <a:normAutofit fontScale="85000" lnSpcReduction="10000"/>
          </a:bodyPr>
          <a:lstStyle/>
          <a:p>
            <a:pPr marL="0" indent="0" algn="just">
              <a:buNone/>
            </a:pPr>
            <a:r>
              <a:rPr lang="en-US" dirty="0">
                <a:latin typeface="Times New Roman" panose="02020603050405020304" pitchFamily="18" charset="0"/>
                <a:cs typeface="Times New Roman" panose="02020603050405020304" pitchFamily="18" charset="0"/>
              </a:rPr>
              <a:t>ESG integration is the most widely used sustainable investment strategy, where investors systematically consider ESG factors alongside traditional financial analysis. This approach enhances risk management by identifying long-term threats and opportunities. Key ESG factors include</a:t>
            </a:r>
            <a:r>
              <a:rPr lang="en-US" dirty="0" smtClean="0">
                <a:latin typeface="Times New Roman" panose="02020603050405020304" pitchFamily="18" charset="0"/>
                <a:cs typeface="Times New Roman" panose="02020603050405020304" pitchFamily="18" charset="0"/>
              </a:rPr>
              <a:t>:</a:t>
            </a:r>
          </a:p>
          <a:p>
            <a:pPr marL="0" indent="0" algn="just">
              <a:buNone/>
            </a:pPr>
            <a:endParaRPr lang="en-US" dirty="0">
              <a:latin typeface="Times New Roman" panose="02020603050405020304" pitchFamily="18" charset="0"/>
              <a:cs typeface="Times New Roman" panose="02020603050405020304" pitchFamily="18" charset="0"/>
            </a:endParaRPr>
          </a:p>
          <a:p>
            <a:pPr marL="0" lvl="0" indent="0" algn="just">
              <a:buNone/>
            </a:pPr>
            <a:r>
              <a:rPr lang="en-US" b="1" dirty="0">
                <a:latin typeface="Times New Roman" panose="02020603050405020304" pitchFamily="18" charset="0"/>
                <a:cs typeface="Times New Roman" panose="02020603050405020304" pitchFamily="18" charset="0"/>
              </a:rPr>
              <a:t>Environmental:</a:t>
            </a:r>
            <a:r>
              <a:rPr lang="en-US" dirty="0">
                <a:latin typeface="Times New Roman" panose="02020603050405020304" pitchFamily="18" charset="0"/>
                <a:cs typeface="Times New Roman" panose="02020603050405020304" pitchFamily="18" charset="0"/>
              </a:rPr>
              <a:t> Carbon footprint, resource efficiency, renewable energy adoption.</a:t>
            </a:r>
          </a:p>
          <a:p>
            <a:pPr marL="0" lvl="0" indent="0" algn="just">
              <a:buNone/>
            </a:pPr>
            <a:r>
              <a:rPr lang="en-US" b="1" dirty="0">
                <a:latin typeface="Times New Roman" panose="02020603050405020304" pitchFamily="18" charset="0"/>
                <a:cs typeface="Times New Roman" panose="02020603050405020304" pitchFamily="18" charset="0"/>
              </a:rPr>
              <a:t>Social:</a:t>
            </a:r>
            <a:r>
              <a:rPr lang="en-US" dirty="0">
                <a:latin typeface="Times New Roman" panose="02020603050405020304" pitchFamily="18" charset="0"/>
                <a:cs typeface="Times New Roman" panose="02020603050405020304" pitchFamily="18" charset="0"/>
              </a:rPr>
              <a:t> Labor practices, community relations, diversity, and inclusion.</a:t>
            </a:r>
          </a:p>
          <a:p>
            <a:pPr marL="0" lvl="0" indent="0" algn="just">
              <a:buNone/>
            </a:pPr>
            <a:r>
              <a:rPr lang="en-US" b="1" dirty="0">
                <a:latin typeface="Times New Roman" panose="02020603050405020304" pitchFamily="18" charset="0"/>
                <a:cs typeface="Times New Roman" panose="02020603050405020304" pitchFamily="18" charset="0"/>
              </a:rPr>
              <a:t>Governance:</a:t>
            </a:r>
            <a:r>
              <a:rPr lang="en-US" dirty="0">
                <a:latin typeface="Times New Roman" panose="02020603050405020304" pitchFamily="18" charset="0"/>
                <a:cs typeface="Times New Roman" panose="02020603050405020304" pitchFamily="18" charset="0"/>
              </a:rPr>
              <a:t> Board composition, executive compensation, ethical business practices.</a:t>
            </a: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25271249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Benefits: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Reduces </a:t>
            </a:r>
            <a:r>
              <a:rPr lang="en-US" sz="3200" dirty="0">
                <a:solidFill>
                  <a:schemeClr val="bg1">
                    <a:alpha val="70000"/>
                  </a:schemeClr>
                </a:solidFill>
                <a:latin typeface="Times New Roman" panose="02020603050405020304" pitchFamily="18" charset="0"/>
                <a:cs typeface="Times New Roman" panose="02020603050405020304" pitchFamily="18" charset="0"/>
              </a:rPr>
              <a:t>exposure to long-term risks such as climate change and regulatory penalties.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Encourages </a:t>
            </a:r>
            <a:r>
              <a:rPr lang="en-US" sz="3200" dirty="0">
                <a:solidFill>
                  <a:schemeClr val="bg1">
                    <a:alpha val="70000"/>
                  </a:schemeClr>
                </a:solidFill>
                <a:latin typeface="Times New Roman" panose="02020603050405020304" pitchFamily="18" charset="0"/>
                <a:cs typeface="Times New Roman" panose="02020603050405020304" pitchFamily="18" charset="0"/>
              </a:rPr>
              <a:t>corporate transparency and accountability.</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Improves </a:t>
            </a:r>
            <a:r>
              <a:rPr lang="en-US" sz="3200" dirty="0">
                <a:solidFill>
                  <a:schemeClr val="bg1">
                    <a:alpha val="70000"/>
                  </a:schemeClr>
                </a:solidFill>
                <a:latin typeface="Times New Roman" panose="02020603050405020304" pitchFamily="18" charset="0"/>
                <a:cs typeface="Times New Roman" panose="02020603050405020304" pitchFamily="18" charset="0"/>
              </a:rPr>
              <a:t>long-term financial performance by investing in sustainable businesses</a:t>
            </a:r>
            <a:r>
              <a:rPr lang="en-US" sz="3200" dirty="0" smtClean="0">
                <a:solidFill>
                  <a:schemeClr val="bg1">
                    <a:alpha val="70000"/>
                  </a:schemeClr>
                </a:solidFill>
                <a:latin typeface="Times New Roman" panose="02020603050405020304" pitchFamily="18" charset="0"/>
                <a:cs typeface="Times New Roman" panose="02020603050405020304" pitchFamily="18" charset="0"/>
              </a:rPr>
              <a:t>.</a:t>
            </a:r>
            <a:endParaRPr lang="en-US" sz="3200" dirty="0"/>
          </a:p>
        </p:txBody>
      </p:sp>
    </p:spTree>
    <p:extLst>
      <p:ext uri="{BB962C8B-B14F-4D97-AF65-F5344CB8AC3E}">
        <p14:creationId xmlns:p14="http://schemas.microsoft.com/office/powerpoint/2010/main" val="31026597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 y="-1"/>
            <a:ext cx="5122607" cy="8169457"/>
          </a:xfrm>
          <a:prstGeom prst="rect">
            <a:avLst/>
          </a:prstGeom>
        </p:spPr>
      </p:pic>
      <p:sp>
        <p:nvSpPr>
          <p:cNvPr id="3" name="Text 0"/>
          <p:cNvSpPr/>
          <p:nvPr/>
        </p:nvSpPr>
        <p:spPr>
          <a:xfrm>
            <a:off x="6280190" y="1473994"/>
            <a:ext cx="7556421" cy="1417558"/>
          </a:xfrm>
          <a:prstGeom prst="rect">
            <a:avLst/>
          </a:prstGeom>
          <a:noFill/>
          <a:ln/>
        </p:spPr>
        <p:txBody>
          <a:bodyPr wrap="square" lIns="0" tIns="0" rIns="0" bIns="0" rtlCol="0" anchor="t"/>
          <a:lstStyle/>
          <a:p>
            <a:pPr>
              <a:lnSpc>
                <a:spcPts val="5550"/>
              </a:lnSpc>
            </a:pPr>
            <a:r>
              <a:rPr lang="en-US" sz="4450" dirty="0" smtClean="0">
                <a:solidFill>
                  <a:srgbClr val="1D1D1B"/>
                </a:solidFill>
                <a:latin typeface="Times New Roman" panose="02020603050405020304" pitchFamily="18" charset="0"/>
                <a:ea typeface="Tomorrow Semi Bold" pitchFamily="34" charset="-122"/>
                <a:cs typeface="Times New Roman" panose="02020603050405020304" pitchFamily="18" charset="0"/>
              </a:rPr>
              <a:t>Strategy: Negative Screening (Exclusionary Screening)</a:t>
            </a:r>
            <a:endParaRPr lang="en-US" sz="4450" dirty="0">
              <a:latin typeface="Times New Roman" panose="02020603050405020304" pitchFamily="18" charset="0"/>
              <a:cs typeface="Times New Roman" panose="02020603050405020304" pitchFamily="18" charset="0"/>
            </a:endParaRPr>
          </a:p>
        </p:txBody>
      </p:sp>
      <p:sp>
        <p:nvSpPr>
          <p:cNvPr id="4" name="Shape 1"/>
          <p:cNvSpPr/>
          <p:nvPr/>
        </p:nvSpPr>
        <p:spPr>
          <a:xfrm>
            <a:off x="6280190" y="3486864"/>
            <a:ext cx="510302" cy="510302"/>
          </a:xfrm>
          <a:prstGeom prst="roundRect">
            <a:avLst>
              <a:gd name="adj" fmla="val 6667"/>
            </a:avLst>
          </a:prstGeom>
          <a:solidFill>
            <a:srgbClr val="F0EAEA"/>
          </a:solidFill>
          <a:ln/>
        </p:spPr>
      </p:sp>
      <p:pic>
        <p:nvPicPr>
          <p:cNvPr id="5" name="Image 1" descr="preencoded.png"/>
          <p:cNvPicPr>
            <a:picLocks noChangeAspect="1"/>
          </p:cNvPicPr>
          <p:nvPr/>
        </p:nvPicPr>
        <p:blipFill>
          <a:blip r:embed="rId4"/>
          <a:stretch>
            <a:fillRect/>
          </a:stretch>
        </p:blipFill>
        <p:spPr>
          <a:xfrm>
            <a:off x="6365260" y="3529370"/>
            <a:ext cx="340162" cy="425291"/>
          </a:xfrm>
          <a:prstGeom prst="rect">
            <a:avLst/>
          </a:prstGeom>
        </p:spPr>
      </p:pic>
      <p:sp>
        <p:nvSpPr>
          <p:cNvPr id="6" name="Text 2"/>
          <p:cNvSpPr/>
          <p:nvPr/>
        </p:nvSpPr>
        <p:spPr>
          <a:xfrm>
            <a:off x="7017306" y="3486864"/>
            <a:ext cx="2927747" cy="708660"/>
          </a:xfrm>
          <a:prstGeom prst="rect">
            <a:avLst/>
          </a:prstGeom>
          <a:noFill/>
          <a:ln/>
        </p:spPr>
        <p:txBody>
          <a:bodyPr wrap="square" lIns="0" tIns="0" rIns="0" bIns="0" rtlCol="0" anchor="t"/>
          <a:lstStyle/>
          <a:p>
            <a:pPr>
              <a:lnSpc>
                <a:spcPts val="2750"/>
              </a:lnSpc>
            </a:pP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Ethical concerns</a:t>
            </a:r>
            <a:endParaRPr lang="en-US" sz="2200" dirty="0">
              <a:latin typeface="Times New Roman" panose="02020603050405020304" pitchFamily="18" charset="0"/>
              <a:cs typeface="Times New Roman" panose="02020603050405020304" pitchFamily="18" charset="0"/>
            </a:endParaRPr>
          </a:p>
        </p:txBody>
      </p:sp>
      <p:sp>
        <p:nvSpPr>
          <p:cNvPr id="7" name="Text 3"/>
          <p:cNvSpPr/>
          <p:nvPr/>
        </p:nvSpPr>
        <p:spPr>
          <a:xfrm>
            <a:off x="7017306" y="4331613"/>
            <a:ext cx="2927747" cy="1088708"/>
          </a:xfrm>
          <a:prstGeom prst="rect">
            <a:avLst/>
          </a:prstGeom>
          <a:noFill/>
          <a:ln/>
        </p:spPr>
        <p:txBody>
          <a:bodyPr wrap="square" lIns="0" tIns="0" rIns="0" bIns="0" rtlCol="0" anchor="t"/>
          <a:lstStyle/>
          <a:p>
            <a:pPr>
              <a:lnSpc>
                <a:spcPts val="2850"/>
              </a:lnSpc>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Integrate </a:t>
            </a: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Morality, responsibility, values</a:t>
            </a:r>
            <a:endParaRPr lang="en-US" sz="1750" dirty="0">
              <a:latin typeface="Times New Roman" panose="02020603050405020304" pitchFamily="18" charset="0"/>
              <a:cs typeface="Times New Roman" panose="02020603050405020304" pitchFamily="18" charset="0"/>
            </a:endParaRPr>
          </a:p>
        </p:txBody>
      </p:sp>
      <p:sp>
        <p:nvSpPr>
          <p:cNvPr id="8" name="Shape 4"/>
          <p:cNvSpPr/>
          <p:nvPr/>
        </p:nvSpPr>
        <p:spPr>
          <a:xfrm>
            <a:off x="10171867" y="3486864"/>
            <a:ext cx="510302" cy="510302"/>
          </a:xfrm>
          <a:prstGeom prst="roundRect">
            <a:avLst>
              <a:gd name="adj" fmla="val 6667"/>
            </a:avLst>
          </a:prstGeom>
          <a:solidFill>
            <a:srgbClr val="F0EAEA"/>
          </a:solidFill>
          <a:ln/>
        </p:spPr>
      </p:sp>
      <p:pic>
        <p:nvPicPr>
          <p:cNvPr id="9" name="Image 2" descr="preencoded.png"/>
          <p:cNvPicPr>
            <a:picLocks noChangeAspect="1"/>
          </p:cNvPicPr>
          <p:nvPr/>
        </p:nvPicPr>
        <p:blipFill>
          <a:blip r:embed="rId5"/>
          <a:stretch>
            <a:fillRect/>
          </a:stretch>
        </p:blipFill>
        <p:spPr>
          <a:xfrm>
            <a:off x="10256937" y="3529370"/>
            <a:ext cx="340162" cy="425291"/>
          </a:xfrm>
          <a:prstGeom prst="rect">
            <a:avLst/>
          </a:prstGeom>
        </p:spPr>
      </p:pic>
      <p:sp>
        <p:nvSpPr>
          <p:cNvPr id="10" name="Text 5"/>
          <p:cNvSpPr/>
          <p:nvPr/>
        </p:nvSpPr>
        <p:spPr>
          <a:xfrm>
            <a:off x="10908983" y="3486864"/>
            <a:ext cx="2927747" cy="708660"/>
          </a:xfrm>
          <a:prstGeom prst="rect">
            <a:avLst/>
          </a:prstGeom>
          <a:noFill/>
          <a:ln/>
        </p:spPr>
        <p:txBody>
          <a:bodyPr wrap="square" lIns="0" tIns="0" rIns="0" bIns="0" rtlCol="0" anchor="t"/>
          <a:lstStyle/>
          <a:p>
            <a:pPr>
              <a:lnSpc>
                <a:spcPts val="2750"/>
              </a:lnSpc>
            </a:pP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Industry exclusion</a:t>
            </a:r>
            <a:endParaRPr lang="en-US" sz="2200" dirty="0">
              <a:latin typeface="Times New Roman" panose="02020603050405020304" pitchFamily="18" charset="0"/>
              <a:cs typeface="Times New Roman" panose="02020603050405020304" pitchFamily="18" charset="0"/>
            </a:endParaRPr>
          </a:p>
        </p:txBody>
      </p:sp>
      <p:sp>
        <p:nvSpPr>
          <p:cNvPr id="11" name="Text 6"/>
          <p:cNvSpPr/>
          <p:nvPr/>
        </p:nvSpPr>
        <p:spPr>
          <a:xfrm>
            <a:off x="10908983" y="4331613"/>
            <a:ext cx="2927747" cy="1088708"/>
          </a:xfrm>
          <a:prstGeom prst="rect">
            <a:avLst/>
          </a:prstGeom>
          <a:noFill/>
          <a:ln/>
        </p:spPr>
        <p:txBody>
          <a:bodyPr wrap="square" lIns="0" tIns="0" rIns="0" bIns="0" rtlCol="0" anchor="t"/>
          <a:lstStyle/>
          <a:p>
            <a:pPr>
              <a:lnSpc>
                <a:spcPts val="2850"/>
              </a:lnSpc>
            </a:pP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Restrictions, prohibition, divestment..</a:t>
            </a:r>
            <a:endParaRPr lang="en-US" sz="1750" dirty="0">
              <a:latin typeface="Times New Roman" panose="02020603050405020304" pitchFamily="18" charset="0"/>
              <a:cs typeface="Times New Roman" panose="02020603050405020304" pitchFamily="18" charset="0"/>
            </a:endParaRPr>
          </a:p>
        </p:txBody>
      </p:sp>
      <p:sp>
        <p:nvSpPr>
          <p:cNvPr id="12" name="Shape 7"/>
          <p:cNvSpPr/>
          <p:nvPr/>
        </p:nvSpPr>
        <p:spPr>
          <a:xfrm>
            <a:off x="6280190" y="5902285"/>
            <a:ext cx="510302" cy="510302"/>
          </a:xfrm>
          <a:prstGeom prst="roundRect">
            <a:avLst>
              <a:gd name="adj" fmla="val 6667"/>
            </a:avLst>
          </a:prstGeom>
          <a:solidFill>
            <a:srgbClr val="F0EAEA"/>
          </a:solidFill>
          <a:ln/>
        </p:spPr>
      </p:sp>
      <p:pic>
        <p:nvPicPr>
          <p:cNvPr id="13" name="Image 3" descr="preencoded.png"/>
          <p:cNvPicPr>
            <a:picLocks noChangeAspect="1"/>
          </p:cNvPicPr>
          <p:nvPr/>
        </p:nvPicPr>
        <p:blipFill>
          <a:blip r:embed="rId6"/>
          <a:stretch>
            <a:fillRect/>
          </a:stretch>
        </p:blipFill>
        <p:spPr>
          <a:xfrm>
            <a:off x="6365260" y="5944791"/>
            <a:ext cx="340162" cy="425291"/>
          </a:xfrm>
          <a:prstGeom prst="rect">
            <a:avLst/>
          </a:prstGeom>
        </p:spPr>
      </p:pic>
      <p:sp>
        <p:nvSpPr>
          <p:cNvPr id="14" name="Text 8"/>
          <p:cNvSpPr/>
          <p:nvPr/>
        </p:nvSpPr>
        <p:spPr>
          <a:xfrm>
            <a:off x="7017306" y="5902285"/>
            <a:ext cx="3503890" cy="354330"/>
          </a:xfrm>
          <a:prstGeom prst="rect">
            <a:avLst/>
          </a:prstGeom>
          <a:noFill/>
          <a:ln/>
        </p:spPr>
        <p:txBody>
          <a:bodyPr wrap="none" lIns="0" tIns="0" rIns="0" bIns="0" rtlCol="0" anchor="t"/>
          <a:lstStyle/>
          <a:p>
            <a:pPr>
              <a:lnSpc>
                <a:spcPts val="2750"/>
              </a:lnSpc>
            </a:pP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Investment limitations</a:t>
            </a:r>
            <a:endParaRPr lang="en-US" sz="2200" dirty="0">
              <a:latin typeface="Times New Roman" panose="02020603050405020304" pitchFamily="18" charset="0"/>
              <a:cs typeface="Times New Roman" panose="02020603050405020304" pitchFamily="18" charset="0"/>
            </a:endParaRPr>
          </a:p>
        </p:txBody>
      </p:sp>
      <p:sp>
        <p:nvSpPr>
          <p:cNvPr id="15" name="Text 9"/>
          <p:cNvSpPr/>
          <p:nvPr/>
        </p:nvSpPr>
        <p:spPr>
          <a:xfrm>
            <a:off x="7017306" y="6392704"/>
            <a:ext cx="6819305" cy="362903"/>
          </a:xfrm>
          <a:prstGeom prst="rect">
            <a:avLst/>
          </a:prstGeom>
          <a:noFill/>
          <a:ln/>
        </p:spPr>
        <p:txBody>
          <a:bodyPr wrap="non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Evaluate </a:t>
            </a: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option for better choices</a:t>
            </a: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a:t>
            </a:r>
            <a:endParaRPr lang="en-US" sz="1750" dirty="0">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7"/>
          <a:stretch>
            <a:fillRect/>
          </a:stretch>
        </p:blipFill>
        <p:spPr>
          <a:xfrm>
            <a:off x="12392343" y="7462260"/>
            <a:ext cx="2182557" cy="707197"/>
          </a:xfrm>
          <a:prstGeom prst="rect">
            <a:avLst/>
          </a:prstGeom>
        </p:spPr>
      </p:pic>
    </p:spTree>
    <p:extLst>
      <p:ext uri="{BB962C8B-B14F-4D97-AF65-F5344CB8AC3E}">
        <p14:creationId xmlns:p14="http://schemas.microsoft.com/office/powerpoint/2010/main" val="3949573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idx="1"/>
          </p:nvPr>
        </p:nvSpPr>
        <p:spPr>
          <a:xfrm>
            <a:off x="5981700" y="1494504"/>
            <a:ext cx="7345680" cy="5428268"/>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Negative Screening strategy involves excluding investments in industries or companies that do not align with ethical, environmental, or social values. Common exclusions include:</a:t>
            </a:r>
          </a:p>
          <a:p>
            <a:pPr marL="0" indent="0">
              <a:buNone/>
            </a:pPr>
            <a:r>
              <a:rPr lang="en-US" dirty="0" smtClean="0">
                <a:latin typeface="Times New Roman" panose="02020603050405020304" pitchFamily="18" charset="0"/>
                <a:cs typeface="Times New Roman" panose="02020603050405020304" pitchFamily="18" charset="0"/>
              </a:rPr>
              <a:t>•Fossil </a:t>
            </a:r>
            <a:r>
              <a:rPr lang="en-US" dirty="0">
                <a:latin typeface="Times New Roman" panose="02020603050405020304" pitchFamily="18" charset="0"/>
                <a:cs typeface="Times New Roman" panose="02020603050405020304" pitchFamily="18" charset="0"/>
              </a:rPr>
              <a:t>fuel industries (coal, oil, and gas).</a:t>
            </a:r>
          </a:p>
          <a:p>
            <a:pPr marL="0" indent="0">
              <a:buNone/>
            </a:pPr>
            <a:r>
              <a:rPr lang="en-US" dirty="0" smtClean="0">
                <a:latin typeface="Times New Roman" panose="02020603050405020304" pitchFamily="18" charset="0"/>
                <a:cs typeface="Times New Roman" panose="02020603050405020304" pitchFamily="18" charset="0"/>
              </a:rPr>
              <a:t>•Tobacco</a:t>
            </a:r>
            <a:r>
              <a:rPr lang="en-US" dirty="0">
                <a:latin typeface="Times New Roman" panose="02020603050405020304" pitchFamily="18" charset="0"/>
                <a:cs typeface="Times New Roman" panose="02020603050405020304" pitchFamily="18" charset="0"/>
              </a:rPr>
              <a:t>, alcohol, and gambling companies.</a:t>
            </a:r>
          </a:p>
          <a:p>
            <a:pPr marL="0" indent="0">
              <a:buNone/>
            </a:pPr>
            <a:r>
              <a:rPr lang="en-US" dirty="0" smtClean="0">
                <a:latin typeface="Times New Roman" panose="02020603050405020304" pitchFamily="18" charset="0"/>
                <a:cs typeface="Times New Roman" panose="02020603050405020304" pitchFamily="18" charset="0"/>
              </a:rPr>
              <a:t>•Weapons </a:t>
            </a:r>
            <a:r>
              <a:rPr lang="en-US" dirty="0">
                <a:latin typeface="Times New Roman" panose="02020603050405020304" pitchFamily="18" charset="0"/>
                <a:cs typeface="Times New Roman" panose="02020603050405020304" pitchFamily="18" charset="0"/>
              </a:rPr>
              <a:t>manufacturers and controversial industries (e.g., nuclear weapons, firearms).</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25944246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Benefits: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Aligns </a:t>
            </a:r>
            <a:r>
              <a:rPr lang="en-US" sz="3200" dirty="0">
                <a:solidFill>
                  <a:schemeClr val="bg1">
                    <a:alpha val="70000"/>
                  </a:schemeClr>
                </a:solidFill>
                <a:latin typeface="Times New Roman" panose="02020603050405020304" pitchFamily="18" charset="0"/>
                <a:cs typeface="Times New Roman" panose="02020603050405020304" pitchFamily="18" charset="0"/>
              </a:rPr>
              <a:t>investments with ethical and moral values.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Reduces </a:t>
            </a:r>
            <a:r>
              <a:rPr lang="en-US" sz="3200" dirty="0">
                <a:solidFill>
                  <a:schemeClr val="bg1">
                    <a:alpha val="70000"/>
                  </a:schemeClr>
                </a:solidFill>
                <a:latin typeface="Times New Roman" panose="02020603050405020304" pitchFamily="18" charset="0"/>
                <a:cs typeface="Times New Roman" panose="02020603050405020304" pitchFamily="18" charset="0"/>
              </a:rPr>
              <a:t>reputational risks for investors.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Avoids </a:t>
            </a:r>
            <a:r>
              <a:rPr lang="en-US" sz="3200" dirty="0">
                <a:solidFill>
                  <a:schemeClr val="bg1">
                    <a:alpha val="70000"/>
                  </a:schemeClr>
                </a:solidFill>
                <a:latin typeface="Times New Roman" panose="02020603050405020304" pitchFamily="18" charset="0"/>
                <a:cs typeface="Times New Roman" panose="02020603050405020304" pitchFamily="18" charset="0"/>
              </a:rPr>
              <a:t>industries with declining future prospects due to regulatory changes.</a:t>
            </a:r>
          </a:p>
        </p:txBody>
      </p:sp>
    </p:spTree>
    <p:extLst>
      <p:ext uri="{BB962C8B-B14F-4D97-AF65-F5344CB8AC3E}">
        <p14:creationId xmlns:p14="http://schemas.microsoft.com/office/powerpoint/2010/main" val="28219346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 y="-1"/>
            <a:ext cx="5122607" cy="8169457"/>
          </a:xfrm>
          <a:prstGeom prst="rect">
            <a:avLst/>
          </a:prstGeom>
        </p:spPr>
      </p:pic>
      <p:sp>
        <p:nvSpPr>
          <p:cNvPr id="3" name="Text 0"/>
          <p:cNvSpPr/>
          <p:nvPr/>
        </p:nvSpPr>
        <p:spPr>
          <a:xfrm>
            <a:off x="6280190" y="1473994"/>
            <a:ext cx="7556421" cy="1417558"/>
          </a:xfrm>
          <a:prstGeom prst="rect">
            <a:avLst/>
          </a:prstGeom>
          <a:noFill/>
          <a:ln/>
        </p:spPr>
        <p:txBody>
          <a:bodyPr wrap="square" lIns="0" tIns="0" rIns="0" bIns="0" rtlCol="0" anchor="t"/>
          <a:lstStyle/>
          <a:p>
            <a:pPr>
              <a:lnSpc>
                <a:spcPts val="5550"/>
              </a:lnSpc>
            </a:pPr>
            <a:r>
              <a:rPr lang="en-US" sz="4450" dirty="0" smtClean="0">
                <a:solidFill>
                  <a:srgbClr val="1D1D1B"/>
                </a:solidFill>
                <a:latin typeface="Times New Roman" panose="02020603050405020304" pitchFamily="18" charset="0"/>
                <a:ea typeface="Tomorrow Semi Bold" pitchFamily="34" charset="-122"/>
                <a:cs typeface="Times New Roman" panose="02020603050405020304" pitchFamily="18" charset="0"/>
              </a:rPr>
              <a:t>Strategy: Positive Screening (Best-in-Class Investing)</a:t>
            </a:r>
            <a:endParaRPr lang="en-US" sz="4450" dirty="0">
              <a:latin typeface="Times New Roman" panose="02020603050405020304" pitchFamily="18" charset="0"/>
              <a:cs typeface="Times New Roman" panose="02020603050405020304" pitchFamily="18" charset="0"/>
            </a:endParaRPr>
          </a:p>
        </p:txBody>
      </p:sp>
      <p:sp>
        <p:nvSpPr>
          <p:cNvPr id="4" name="Shape 1"/>
          <p:cNvSpPr/>
          <p:nvPr/>
        </p:nvSpPr>
        <p:spPr>
          <a:xfrm>
            <a:off x="6280190" y="3486864"/>
            <a:ext cx="510302" cy="510302"/>
          </a:xfrm>
          <a:prstGeom prst="roundRect">
            <a:avLst>
              <a:gd name="adj" fmla="val 6667"/>
            </a:avLst>
          </a:prstGeom>
          <a:solidFill>
            <a:srgbClr val="F0EAEA"/>
          </a:solidFill>
          <a:ln/>
        </p:spPr>
      </p:sp>
      <p:pic>
        <p:nvPicPr>
          <p:cNvPr id="5" name="Image 1" descr="preencoded.png"/>
          <p:cNvPicPr>
            <a:picLocks noChangeAspect="1"/>
          </p:cNvPicPr>
          <p:nvPr/>
        </p:nvPicPr>
        <p:blipFill>
          <a:blip r:embed="rId4"/>
          <a:stretch>
            <a:fillRect/>
          </a:stretch>
        </p:blipFill>
        <p:spPr>
          <a:xfrm>
            <a:off x="6365260" y="3529370"/>
            <a:ext cx="340162" cy="425291"/>
          </a:xfrm>
          <a:prstGeom prst="rect">
            <a:avLst/>
          </a:prstGeom>
        </p:spPr>
      </p:pic>
      <p:sp>
        <p:nvSpPr>
          <p:cNvPr id="6" name="Text 2"/>
          <p:cNvSpPr/>
          <p:nvPr/>
        </p:nvSpPr>
        <p:spPr>
          <a:xfrm>
            <a:off x="7017306" y="3486864"/>
            <a:ext cx="2927747" cy="708660"/>
          </a:xfrm>
          <a:prstGeom prst="rect">
            <a:avLst/>
          </a:prstGeom>
          <a:noFill/>
          <a:ln/>
        </p:spPr>
        <p:txBody>
          <a:bodyPr wrap="square" lIns="0" tIns="0" rIns="0" bIns="0" rtlCol="0" anchor="t"/>
          <a:lstStyle/>
          <a:p>
            <a:pPr>
              <a:lnSpc>
                <a:spcPts val="2750"/>
              </a:lnSpc>
            </a:pP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ESG leadership</a:t>
            </a:r>
            <a:endParaRPr lang="en-US" sz="2200" dirty="0">
              <a:latin typeface="Times New Roman" panose="02020603050405020304" pitchFamily="18" charset="0"/>
              <a:cs typeface="Times New Roman" panose="02020603050405020304" pitchFamily="18" charset="0"/>
            </a:endParaRPr>
          </a:p>
        </p:txBody>
      </p:sp>
      <p:sp>
        <p:nvSpPr>
          <p:cNvPr id="7" name="Text 3"/>
          <p:cNvSpPr/>
          <p:nvPr/>
        </p:nvSpPr>
        <p:spPr>
          <a:xfrm>
            <a:off x="7017306" y="4331613"/>
            <a:ext cx="2927747" cy="1088708"/>
          </a:xfrm>
          <a:prstGeom prst="rect">
            <a:avLst/>
          </a:prstGeom>
          <a:noFill/>
          <a:ln/>
        </p:spPr>
        <p:txBody>
          <a:bodyPr wrap="square" lIns="0" tIns="0" rIns="0" bIns="0" rtlCol="0" anchor="t"/>
          <a:lstStyle/>
          <a:p>
            <a:pPr>
              <a:lnSpc>
                <a:spcPts val="2850"/>
              </a:lnSpc>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Integrate </a:t>
            </a: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Sustainability, governance, responsibility.</a:t>
            </a:r>
            <a:endParaRPr lang="en-US" sz="1750" dirty="0">
              <a:latin typeface="Times New Roman" panose="02020603050405020304" pitchFamily="18" charset="0"/>
              <a:cs typeface="Times New Roman" panose="02020603050405020304" pitchFamily="18" charset="0"/>
            </a:endParaRPr>
          </a:p>
        </p:txBody>
      </p:sp>
      <p:sp>
        <p:nvSpPr>
          <p:cNvPr id="8" name="Shape 4"/>
          <p:cNvSpPr/>
          <p:nvPr/>
        </p:nvSpPr>
        <p:spPr>
          <a:xfrm>
            <a:off x="10171867" y="3486864"/>
            <a:ext cx="510302" cy="510302"/>
          </a:xfrm>
          <a:prstGeom prst="roundRect">
            <a:avLst>
              <a:gd name="adj" fmla="val 6667"/>
            </a:avLst>
          </a:prstGeom>
          <a:solidFill>
            <a:srgbClr val="F0EAEA"/>
          </a:solidFill>
          <a:ln/>
        </p:spPr>
      </p:sp>
      <p:pic>
        <p:nvPicPr>
          <p:cNvPr id="9" name="Image 2" descr="preencoded.png"/>
          <p:cNvPicPr>
            <a:picLocks noChangeAspect="1"/>
          </p:cNvPicPr>
          <p:nvPr/>
        </p:nvPicPr>
        <p:blipFill>
          <a:blip r:embed="rId5"/>
          <a:stretch>
            <a:fillRect/>
          </a:stretch>
        </p:blipFill>
        <p:spPr>
          <a:xfrm>
            <a:off x="10256937" y="3529370"/>
            <a:ext cx="340162" cy="425291"/>
          </a:xfrm>
          <a:prstGeom prst="rect">
            <a:avLst/>
          </a:prstGeom>
        </p:spPr>
      </p:pic>
      <p:sp>
        <p:nvSpPr>
          <p:cNvPr id="10" name="Text 5"/>
          <p:cNvSpPr/>
          <p:nvPr/>
        </p:nvSpPr>
        <p:spPr>
          <a:xfrm>
            <a:off x="10908983" y="3486864"/>
            <a:ext cx="2927747" cy="708660"/>
          </a:xfrm>
          <a:prstGeom prst="rect">
            <a:avLst/>
          </a:prstGeom>
          <a:noFill/>
          <a:ln/>
        </p:spPr>
        <p:txBody>
          <a:bodyPr wrap="square" lIns="0" tIns="0" rIns="0" bIns="0" rtlCol="0" anchor="t"/>
          <a:lstStyle/>
          <a:p>
            <a:pPr>
              <a:lnSpc>
                <a:spcPts val="2750"/>
              </a:lnSpc>
            </a:pP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Financial returns</a:t>
            </a:r>
            <a:endParaRPr lang="en-US" sz="2200" dirty="0">
              <a:latin typeface="Times New Roman" panose="02020603050405020304" pitchFamily="18" charset="0"/>
              <a:cs typeface="Times New Roman" panose="02020603050405020304" pitchFamily="18" charset="0"/>
            </a:endParaRPr>
          </a:p>
        </p:txBody>
      </p:sp>
      <p:sp>
        <p:nvSpPr>
          <p:cNvPr id="11" name="Text 6"/>
          <p:cNvSpPr/>
          <p:nvPr/>
        </p:nvSpPr>
        <p:spPr>
          <a:xfrm>
            <a:off x="10908983" y="4331613"/>
            <a:ext cx="2927747" cy="1088708"/>
          </a:xfrm>
          <a:prstGeom prst="rect">
            <a:avLst/>
          </a:prstGeom>
          <a:noFill/>
          <a:ln/>
        </p:spPr>
        <p:txBody>
          <a:bodyPr wrap="square" lIns="0" tIns="0" rIns="0" bIns="0" rtlCol="0" anchor="t"/>
          <a:lstStyle/>
          <a:p>
            <a:pPr marL="0" indent="0" algn="l">
              <a:lnSpc>
                <a:spcPts val="2850"/>
              </a:lnSpc>
              <a:buNone/>
            </a:pP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Enhancing Profitability, performance and Growth</a:t>
            </a:r>
            <a:endParaRPr lang="en-US" sz="1750" dirty="0">
              <a:latin typeface="Times New Roman" panose="02020603050405020304" pitchFamily="18" charset="0"/>
              <a:cs typeface="Times New Roman" panose="02020603050405020304" pitchFamily="18" charset="0"/>
            </a:endParaRPr>
          </a:p>
        </p:txBody>
      </p:sp>
      <p:sp>
        <p:nvSpPr>
          <p:cNvPr id="12" name="Shape 7"/>
          <p:cNvSpPr/>
          <p:nvPr/>
        </p:nvSpPr>
        <p:spPr>
          <a:xfrm>
            <a:off x="6280190" y="5902285"/>
            <a:ext cx="510302" cy="510302"/>
          </a:xfrm>
          <a:prstGeom prst="roundRect">
            <a:avLst>
              <a:gd name="adj" fmla="val 6667"/>
            </a:avLst>
          </a:prstGeom>
          <a:solidFill>
            <a:srgbClr val="F0EAEA"/>
          </a:solidFill>
          <a:ln/>
        </p:spPr>
      </p:sp>
      <p:pic>
        <p:nvPicPr>
          <p:cNvPr id="13" name="Image 3" descr="preencoded.png"/>
          <p:cNvPicPr>
            <a:picLocks noChangeAspect="1"/>
          </p:cNvPicPr>
          <p:nvPr/>
        </p:nvPicPr>
        <p:blipFill>
          <a:blip r:embed="rId6"/>
          <a:stretch>
            <a:fillRect/>
          </a:stretch>
        </p:blipFill>
        <p:spPr>
          <a:xfrm>
            <a:off x="6365260" y="5944791"/>
            <a:ext cx="340162" cy="425291"/>
          </a:xfrm>
          <a:prstGeom prst="rect">
            <a:avLst/>
          </a:prstGeom>
        </p:spPr>
      </p:pic>
      <p:sp>
        <p:nvSpPr>
          <p:cNvPr id="14" name="Text 8"/>
          <p:cNvSpPr/>
          <p:nvPr/>
        </p:nvSpPr>
        <p:spPr>
          <a:xfrm>
            <a:off x="7017306" y="5902285"/>
            <a:ext cx="3503890" cy="354330"/>
          </a:xfrm>
          <a:prstGeom prst="rect">
            <a:avLst/>
          </a:prstGeom>
          <a:noFill/>
          <a:ln/>
        </p:spPr>
        <p:txBody>
          <a:bodyPr wrap="none" lIns="0" tIns="0" rIns="0" bIns="0" rtlCol="0" anchor="t"/>
          <a:lstStyle/>
          <a:p>
            <a:pPr>
              <a:lnSpc>
                <a:spcPts val="2750"/>
              </a:lnSpc>
            </a:pP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Selection bias</a:t>
            </a:r>
            <a:endParaRPr lang="en-US" sz="2200" dirty="0">
              <a:latin typeface="Times New Roman" panose="02020603050405020304" pitchFamily="18" charset="0"/>
              <a:cs typeface="Times New Roman" panose="02020603050405020304" pitchFamily="18" charset="0"/>
            </a:endParaRPr>
          </a:p>
        </p:txBody>
      </p:sp>
      <p:sp>
        <p:nvSpPr>
          <p:cNvPr id="15" name="Text 9"/>
          <p:cNvSpPr/>
          <p:nvPr/>
        </p:nvSpPr>
        <p:spPr>
          <a:xfrm>
            <a:off x="7017306" y="6392704"/>
            <a:ext cx="6819305" cy="362903"/>
          </a:xfrm>
          <a:prstGeom prst="rect">
            <a:avLst/>
          </a:prstGeom>
          <a:noFill/>
          <a:ln/>
        </p:spPr>
        <p:txBody>
          <a:bodyPr wrap="non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Evaluate </a:t>
            </a: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subjectivity and promote preference for ESG.</a:t>
            </a:r>
            <a:endParaRPr lang="en-US" sz="1750" dirty="0">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7"/>
          <a:stretch>
            <a:fillRect/>
          </a:stretch>
        </p:blipFill>
        <p:spPr>
          <a:xfrm>
            <a:off x="12392343" y="7462260"/>
            <a:ext cx="2182557" cy="707197"/>
          </a:xfrm>
          <a:prstGeom prst="rect">
            <a:avLst/>
          </a:prstGeom>
        </p:spPr>
      </p:pic>
    </p:spTree>
    <p:extLst>
      <p:ext uri="{BB962C8B-B14F-4D97-AF65-F5344CB8AC3E}">
        <p14:creationId xmlns:p14="http://schemas.microsoft.com/office/powerpoint/2010/main" val="31513373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idx="1"/>
          </p:nvPr>
        </p:nvSpPr>
        <p:spPr>
          <a:xfrm>
            <a:off x="5981700" y="1494504"/>
            <a:ext cx="7345680" cy="5428268"/>
          </a:xfrm>
        </p:spPr>
        <p:txBody>
          <a:bodyPr>
            <a:normAutofit fontScale="92500" lnSpcReduction="10000"/>
          </a:bodyPr>
          <a:lstStyle/>
          <a:p>
            <a:pPr marL="0" indent="0" algn="just">
              <a:buNone/>
            </a:pPr>
            <a:r>
              <a:rPr lang="en-US" dirty="0">
                <a:latin typeface="Times New Roman" panose="02020603050405020304" pitchFamily="18" charset="0"/>
                <a:cs typeface="Times New Roman" panose="02020603050405020304" pitchFamily="18" charset="0"/>
              </a:rPr>
              <a:t>Unlike negative screening, positive screening focuses on investing in companies that demonstrate strong ESG performance compared to their peers. This strategy rewards companies that proactively adopt sustainable practices, such as:</a:t>
            </a:r>
          </a:p>
          <a:p>
            <a:pPr marL="0" indent="0" algn="just">
              <a:buNone/>
            </a:pPr>
            <a:r>
              <a:rPr lang="en-US" dirty="0">
                <a:latin typeface="Times New Roman" panose="02020603050405020304" pitchFamily="18" charset="0"/>
                <a:cs typeface="Times New Roman" panose="02020603050405020304" pitchFamily="18" charset="0"/>
              </a:rPr>
              <a:t>•	Companies leading in renewable energy adoption.</a:t>
            </a:r>
          </a:p>
          <a:p>
            <a:pPr marL="0" indent="0" algn="just">
              <a:buNone/>
            </a:pPr>
            <a:r>
              <a:rPr lang="en-US" dirty="0">
                <a:latin typeface="Times New Roman" panose="02020603050405020304" pitchFamily="18" charset="0"/>
                <a:cs typeface="Times New Roman" panose="02020603050405020304" pitchFamily="18" charset="0"/>
              </a:rPr>
              <a:t>•	Firms with strong labor policies and diversity initiatives.</a:t>
            </a:r>
          </a:p>
          <a:p>
            <a:pPr marL="0" indent="0" algn="just">
              <a:buNone/>
            </a:pPr>
            <a:r>
              <a:rPr lang="en-US" dirty="0">
                <a:latin typeface="Times New Roman" panose="02020603050405020304" pitchFamily="18" charset="0"/>
                <a:cs typeface="Times New Roman" panose="02020603050405020304" pitchFamily="18" charset="0"/>
              </a:rPr>
              <a:t>•	Businesses with robust governance structures and ethical supply chains.</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26489054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Benefits: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Encourages </a:t>
            </a:r>
            <a:r>
              <a:rPr lang="en-US" sz="3200" dirty="0">
                <a:solidFill>
                  <a:schemeClr val="bg1">
                    <a:alpha val="70000"/>
                  </a:schemeClr>
                </a:solidFill>
                <a:latin typeface="Times New Roman" panose="02020603050405020304" pitchFamily="18" charset="0"/>
                <a:cs typeface="Times New Roman" panose="02020603050405020304" pitchFamily="18" charset="0"/>
              </a:rPr>
              <a:t>companies to improve ESG practices to attract investment.</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Identifies </a:t>
            </a:r>
            <a:r>
              <a:rPr lang="en-US" sz="3200" dirty="0">
                <a:solidFill>
                  <a:schemeClr val="bg1">
                    <a:alpha val="70000"/>
                  </a:schemeClr>
                </a:solidFill>
                <a:latin typeface="Times New Roman" panose="02020603050405020304" pitchFamily="18" charset="0"/>
                <a:cs typeface="Times New Roman" panose="02020603050405020304" pitchFamily="18" charset="0"/>
              </a:rPr>
              <a:t>industry leaders with long-term growth potential.</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Enhances </a:t>
            </a:r>
            <a:r>
              <a:rPr lang="en-US" sz="3200" dirty="0">
                <a:solidFill>
                  <a:schemeClr val="bg1">
                    <a:alpha val="70000"/>
                  </a:schemeClr>
                </a:solidFill>
                <a:latin typeface="Times New Roman" panose="02020603050405020304" pitchFamily="18" charset="0"/>
                <a:cs typeface="Times New Roman" panose="02020603050405020304" pitchFamily="18" charset="0"/>
              </a:rPr>
              <a:t>portfolio resilience against ESG-related risks.</a:t>
            </a:r>
          </a:p>
        </p:txBody>
      </p:sp>
    </p:spTree>
    <p:extLst>
      <p:ext uri="{BB962C8B-B14F-4D97-AF65-F5344CB8AC3E}">
        <p14:creationId xmlns:p14="http://schemas.microsoft.com/office/powerpoint/2010/main" val="9461455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187059"/>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Strategy: Thematic Investing</a:t>
            </a:r>
            <a:endParaRPr lang="en-US" sz="4450" dirty="0">
              <a:latin typeface="Times New Roman" panose="02020603050405020304" pitchFamily="18" charset="0"/>
              <a:cs typeface="Times New Roman" panose="02020603050405020304" pitchFamily="18" charset="0"/>
            </a:endParaRPr>
          </a:p>
        </p:txBody>
      </p:sp>
      <p:pic>
        <p:nvPicPr>
          <p:cNvPr id="4" name="Image 1" descr="preencoded.png"/>
          <p:cNvPicPr>
            <a:picLocks noChangeAspect="1"/>
          </p:cNvPicPr>
          <p:nvPr/>
        </p:nvPicPr>
        <p:blipFill>
          <a:blip r:embed="rId4"/>
          <a:stretch>
            <a:fillRect/>
          </a:stretch>
        </p:blipFill>
        <p:spPr>
          <a:xfrm>
            <a:off x="793790" y="3984427"/>
            <a:ext cx="250627" cy="250627"/>
          </a:xfrm>
          <a:prstGeom prst="rect">
            <a:avLst/>
          </a:prstGeom>
        </p:spPr>
      </p:pic>
      <p:sp>
        <p:nvSpPr>
          <p:cNvPr id="5" name="Text 1"/>
          <p:cNvSpPr/>
          <p:nvPr/>
        </p:nvSpPr>
        <p:spPr>
          <a:xfrm>
            <a:off x="1271230" y="3944779"/>
            <a:ext cx="1814513" cy="708660"/>
          </a:xfrm>
          <a:prstGeom prst="rect">
            <a:avLst/>
          </a:prstGeom>
          <a:noFill/>
          <a:ln/>
        </p:spPr>
        <p:txBody>
          <a:bodyPr wrap="squar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Renewable Energy</a:t>
            </a:r>
            <a:endParaRPr lang="en-US" sz="2200" dirty="0">
              <a:latin typeface="Times New Roman" panose="02020603050405020304" pitchFamily="18" charset="0"/>
              <a:cs typeface="Times New Roman" panose="02020603050405020304" pitchFamily="18" charset="0"/>
            </a:endParaRPr>
          </a:p>
        </p:txBody>
      </p:sp>
      <p:pic>
        <p:nvPicPr>
          <p:cNvPr id="6" name="Image 2" descr="preencoded.png"/>
          <p:cNvPicPr>
            <a:picLocks noChangeAspect="1"/>
          </p:cNvPicPr>
          <p:nvPr/>
        </p:nvPicPr>
        <p:blipFill>
          <a:blip r:embed="rId5"/>
          <a:stretch>
            <a:fillRect/>
          </a:stretch>
        </p:blipFill>
        <p:spPr>
          <a:xfrm>
            <a:off x="3425904" y="3984427"/>
            <a:ext cx="250746" cy="250746"/>
          </a:xfrm>
          <a:prstGeom prst="rect">
            <a:avLst/>
          </a:prstGeom>
        </p:spPr>
      </p:pic>
      <p:sp>
        <p:nvSpPr>
          <p:cNvPr id="7" name="Text 2"/>
          <p:cNvSpPr/>
          <p:nvPr/>
        </p:nvSpPr>
        <p:spPr>
          <a:xfrm>
            <a:off x="3903464" y="3944779"/>
            <a:ext cx="1814513" cy="708660"/>
          </a:xfrm>
          <a:prstGeom prst="rect">
            <a:avLst/>
          </a:prstGeom>
          <a:noFill/>
          <a:ln/>
        </p:spPr>
        <p:txBody>
          <a:bodyPr wrap="squar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Sustainable Agriculture</a:t>
            </a:r>
            <a:endParaRPr lang="en-US" sz="2200" dirty="0">
              <a:latin typeface="Times New Roman" panose="02020603050405020304" pitchFamily="18" charset="0"/>
              <a:cs typeface="Times New Roman" panose="02020603050405020304" pitchFamily="18" charset="0"/>
            </a:endParaRPr>
          </a:p>
        </p:txBody>
      </p:sp>
      <p:pic>
        <p:nvPicPr>
          <p:cNvPr id="8" name="Image 3" descr="preencoded.png"/>
          <p:cNvPicPr>
            <a:picLocks noChangeAspect="1"/>
          </p:cNvPicPr>
          <p:nvPr/>
        </p:nvPicPr>
        <p:blipFill>
          <a:blip r:embed="rId6"/>
          <a:stretch>
            <a:fillRect/>
          </a:stretch>
        </p:blipFill>
        <p:spPr>
          <a:xfrm>
            <a:off x="6058138" y="3984427"/>
            <a:ext cx="250627" cy="250627"/>
          </a:xfrm>
          <a:prstGeom prst="rect">
            <a:avLst/>
          </a:prstGeom>
        </p:spPr>
      </p:pic>
      <p:sp>
        <p:nvSpPr>
          <p:cNvPr id="9" name="Text 3"/>
          <p:cNvSpPr/>
          <p:nvPr/>
        </p:nvSpPr>
        <p:spPr>
          <a:xfrm>
            <a:off x="6535579" y="3944779"/>
            <a:ext cx="1814513"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Clean Tech</a:t>
            </a:r>
            <a:endParaRPr lang="en-US" sz="2200" dirty="0">
              <a:latin typeface="Times New Roman" panose="02020603050405020304" pitchFamily="18" charset="0"/>
              <a:cs typeface="Times New Roman" panose="02020603050405020304" pitchFamily="18" charset="0"/>
            </a:endParaRPr>
          </a:p>
        </p:txBody>
      </p:sp>
      <p:pic>
        <p:nvPicPr>
          <p:cNvPr id="10" name="Image 4" descr="preencoded.png"/>
          <p:cNvPicPr>
            <a:picLocks noChangeAspect="1"/>
          </p:cNvPicPr>
          <p:nvPr/>
        </p:nvPicPr>
        <p:blipFill>
          <a:blip r:embed="rId7"/>
          <a:stretch>
            <a:fillRect/>
          </a:stretch>
        </p:blipFill>
        <p:spPr>
          <a:xfrm>
            <a:off x="793790" y="5373529"/>
            <a:ext cx="250627" cy="250627"/>
          </a:xfrm>
          <a:prstGeom prst="rect">
            <a:avLst/>
          </a:prstGeom>
        </p:spPr>
      </p:pic>
      <p:sp>
        <p:nvSpPr>
          <p:cNvPr id="11" name="Text 4"/>
          <p:cNvSpPr/>
          <p:nvPr/>
        </p:nvSpPr>
        <p:spPr>
          <a:xfrm>
            <a:off x="1271230" y="5333881"/>
            <a:ext cx="1814513" cy="708660"/>
          </a:xfrm>
          <a:prstGeom prst="rect">
            <a:avLst/>
          </a:prstGeom>
          <a:noFill/>
          <a:ln/>
        </p:spPr>
        <p:txBody>
          <a:bodyPr wrap="squar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Gender Equality</a:t>
            </a:r>
            <a:endParaRPr lang="en-US" sz="2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idx="1"/>
          </p:nvPr>
        </p:nvSpPr>
        <p:spPr>
          <a:xfrm>
            <a:off x="5981700" y="1494504"/>
            <a:ext cx="7345680" cy="5428268"/>
          </a:xfrm>
        </p:spPr>
        <p:txBody>
          <a:bodyPr>
            <a:normAutofit lnSpcReduction="10000"/>
          </a:bodyPr>
          <a:lstStyle/>
          <a:p>
            <a:pPr marL="0" indent="0" algn="just">
              <a:buNone/>
            </a:pPr>
            <a:r>
              <a:rPr lang="en-US" dirty="0">
                <a:latin typeface="Times New Roman" panose="02020603050405020304" pitchFamily="18" charset="0"/>
                <a:cs typeface="Times New Roman" panose="02020603050405020304" pitchFamily="18" charset="0"/>
              </a:rPr>
              <a:t>Thematic investing focuses on specific sustainability-related themes, such as clean energy, water conservation, and sustainable agriculture. Investment funds may target:</a:t>
            </a:r>
          </a:p>
          <a:p>
            <a:pPr marL="0" indent="0" algn="just">
              <a:buNone/>
            </a:pPr>
            <a:r>
              <a:rPr lang="en-US" dirty="0">
                <a:latin typeface="Times New Roman" panose="02020603050405020304" pitchFamily="18" charset="0"/>
                <a:cs typeface="Times New Roman" panose="02020603050405020304" pitchFamily="18" charset="0"/>
              </a:rPr>
              <a:t>•	Green technologies: Electric vehicles, solar and wind energy.</a:t>
            </a:r>
          </a:p>
          <a:p>
            <a:pPr marL="0" indent="0" algn="just">
              <a:buNone/>
            </a:pPr>
            <a:r>
              <a:rPr lang="en-US" dirty="0">
                <a:latin typeface="Times New Roman" panose="02020603050405020304" pitchFamily="18" charset="0"/>
                <a:cs typeface="Times New Roman" panose="02020603050405020304" pitchFamily="18" charset="0"/>
              </a:rPr>
              <a:t>•	Social initiatives: Gender equality funds, fair trade initiatives.</a:t>
            </a:r>
          </a:p>
          <a:p>
            <a:pPr marL="0" indent="0" algn="just">
              <a:buNone/>
            </a:pPr>
            <a:r>
              <a:rPr lang="en-US" dirty="0">
                <a:latin typeface="Times New Roman" panose="02020603050405020304" pitchFamily="18" charset="0"/>
                <a:cs typeface="Times New Roman" panose="02020603050405020304" pitchFamily="18" charset="0"/>
              </a:rPr>
              <a:t>•	Circular economy: Companies innovating in waste reduction and recycling.</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37704875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Benefits: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Aligns </a:t>
            </a:r>
            <a:r>
              <a:rPr lang="en-US" sz="3200" dirty="0">
                <a:solidFill>
                  <a:schemeClr val="bg1">
                    <a:alpha val="70000"/>
                  </a:schemeClr>
                </a:solidFill>
                <a:latin typeface="Times New Roman" panose="02020603050405020304" pitchFamily="18" charset="0"/>
                <a:cs typeface="Times New Roman" panose="02020603050405020304" pitchFamily="18" charset="0"/>
              </a:rPr>
              <a:t>investments with long-term global megatrends (e.g., climate change, resource scarcity).</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Provides </a:t>
            </a:r>
            <a:r>
              <a:rPr lang="en-US" sz="3200" dirty="0">
                <a:solidFill>
                  <a:schemeClr val="bg1">
                    <a:alpha val="70000"/>
                  </a:schemeClr>
                </a:solidFill>
                <a:latin typeface="Times New Roman" panose="02020603050405020304" pitchFamily="18" charset="0"/>
                <a:cs typeface="Times New Roman" panose="02020603050405020304" pitchFamily="18" charset="0"/>
              </a:rPr>
              <a:t>opportunities for high growth in emerging sustainable sectors.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Diversifies </a:t>
            </a:r>
            <a:r>
              <a:rPr lang="en-US" sz="3200" dirty="0">
                <a:solidFill>
                  <a:schemeClr val="bg1">
                    <a:alpha val="70000"/>
                  </a:schemeClr>
                </a:solidFill>
                <a:latin typeface="Times New Roman" panose="02020603050405020304" pitchFamily="18" charset="0"/>
                <a:cs typeface="Times New Roman" panose="02020603050405020304" pitchFamily="18" charset="0"/>
              </a:rPr>
              <a:t>portfolios with targeted ESG-driven investments.</a:t>
            </a:r>
          </a:p>
        </p:txBody>
      </p:sp>
    </p:spTree>
    <p:extLst>
      <p:ext uri="{BB962C8B-B14F-4D97-AF65-F5344CB8AC3E}">
        <p14:creationId xmlns:p14="http://schemas.microsoft.com/office/powerpoint/2010/main" val="1654340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271230"/>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Strategy: Impact Investing</a:t>
            </a:r>
            <a:endParaRPr lang="en-US" sz="4450" dirty="0">
              <a:latin typeface="Times New Roman" panose="02020603050405020304" pitchFamily="18" charset="0"/>
              <a:cs typeface="Times New Roman" panose="02020603050405020304" pitchFamily="18" charset="0"/>
            </a:endParaRPr>
          </a:p>
        </p:txBody>
      </p:sp>
      <p:sp>
        <p:nvSpPr>
          <p:cNvPr id="4" name="Shape 1"/>
          <p:cNvSpPr/>
          <p:nvPr/>
        </p:nvSpPr>
        <p:spPr>
          <a:xfrm>
            <a:off x="6280190" y="3028950"/>
            <a:ext cx="3664863" cy="2032754"/>
          </a:xfrm>
          <a:prstGeom prst="roundRect">
            <a:avLst>
              <a:gd name="adj" fmla="val 1674"/>
            </a:avLst>
          </a:prstGeom>
          <a:solidFill>
            <a:srgbClr val="F0EAEA"/>
          </a:solidFill>
          <a:ln/>
        </p:spPr>
      </p:sp>
      <p:sp>
        <p:nvSpPr>
          <p:cNvPr id="5" name="Text 2"/>
          <p:cNvSpPr/>
          <p:nvPr/>
        </p:nvSpPr>
        <p:spPr>
          <a:xfrm>
            <a:off x="6507004" y="325576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Measurable Impact</a:t>
            </a:r>
            <a:endParaRPr lang="en-US" sz="2200" dirty="0">
              <a:latin typeface="Times New Roman" panose="02020603050405020304" pitchFamily="18" charset="0"/>
              <a:cs typeface="Times New Roman" panose="02020603050405020304" pitchFamily="18" charset="0"/>
            </a:endParaRPr>
          </a:p>
        </p:txBody>
      </p:sp>
      <p:sp>
        <p:nvSpPr>
          <p:cNvPr id="6" name="Text 3"/>
          <p:cNvSpPr/>
          <p:nvPr/>
        </p:nvSpPr>
        <p:spPr>
          <a:xfrm>
            <a:off x="6507004" y="3746183"/>
            <a:ext cx="3211235"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Invest in companies with measurable social impact.</a:t>
            </a:r>
            <a:endParaRPr lang="en-US" sz="1750" dirty="0">
              <a:latin typeface="Times New Roman" panose="02020603050405020304" pitchFamily="18" charset="0"/>
              <a:cs typeface="Times New Roman" panose="02020603050405020304" pitchFamily="18" charset="0"/>
            </a:endParaRPr>
          </a:p>
        </p:txBody>
      </p:sp>
      <p:sp>
        <p:nvSpPr>
          <p:cNvPr id="7" name="Shape 4"/>
          <p:cNvSpPr/>
          <p:nvPr/>
        </p:nvSpPr>
        <p:spPr>
          <a:xfrm>
            <a:off x="10171867" y="3028950"/>
            <a:ext cx="3664863" cy="2032754"/>
          </a:xfrm>
          <a:prstGeom prst="roundRect">
            <a:avLst>
              <a:gd name="adj" fmla="val 1674"/>
            </a:avLst>
          </a:prstGeom>
          <a:solidFill>
            <a:srgbClr val="F0EAEA"/>
          </a:solidFill>
          <a:ln/>
        </p:spPr>
      </p:sp>
      <p:sp>
        <p:nvSpPr>
          <p:cNvPr id="8" name="Text 5"/>
          <p:cNvSpPr/>
          <p:nvPr/>
        </p:nvSpPr>
        <p:spPr>
          <a:xfrm>
            <a:off x="10398681" y="325576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Targeted Outcomes</a:t>
            </a:r>
            <a:endParaRPr lang="en-US" sz="2200" dirty="0">
              <a:latin typeface="Times New Roman" panose="02020603050405020304" pitchFamily="18" charset="0"/>
              <a:cs typeface="Times New Roman" panose="02020603050405020304" pitchFamily="18" charset="0"/>
            </a:endParaRPr>
          </a:p>
        </p:txBody>
      </p:sp>
      <p:sp>
        <p:nvSpPr>
          <p:cNvPr id="9" name="Text 6"/>
          <p:cNvSpPr/>
          <p:nvPr/>
        </p:nvSpPr>
        <p:spPr>
          <a:xfrm>
            <a:off x="10398681" y="3746183"/>
            <a:ext cx="3211235" cy="1088708"/>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Focus on specific, targeted outcomes that can be achieved.</a:t>
            </a:r>
            <a:endParaRPr lang="en-US" sz="1750" dirty="0">
              <a:latin typeface="Times New Roman" panose="02020603050405020304" pitchFamily="18" charset="0"/>
              <a:cs typeface="Times New Roman" panose="02020603050405020304" pitchFamily="18" charset="0"/>
            </a:endParaRPr>
          </a:p>
        </p:txBody>
      </p:sp>
      <p:sp>
        <p:nvSpPr>
          <p:cNvPr id="10" name="Shape 7"/>
          <p:cNvSpPr/>
          <p:nvPr/>
        </p:nvSpPr>
        <p:spPr>
          <a:xfrm>
            <a:off x="6280190" y="5288518"/>
            <a:ext cx="7556421" cy="1669852"/>
          </a:xfrm>
          <a:prstGeom prst="roundRect">
            <a:avLst>
              <a:gd name="adj" fmla="val 2038"/>
            </a:avLst>
          </a:prstGeom>
          <a:solidFill>
            <a:srgbClr val="F0EAEA"/>
          </a:solidFill>
          <a:ln/>
        </p:spPr>
      </p:sp>
      <p:sp>
        <p:nvSpPr>
          <p:cNvPr id="11" name="Text 8"/>
          <p:cNvSpPr/>
          <p:nvPr/>
        </p:nvSpPr>
        <p:spPr>
          <a:xfrm>
            <a:off x="6507004" y="5515332"/>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Examples</a:t>
            </a:r>
            <a:endParaRPr lang="en-US" sz="2200" dirty="0">
              <a:latin typeface="Times New Roman" panose="02020603050405020304" pitchFamily="18" charset="0"/>
              <a:cs typeface="Times New Roman" panose="02020603050405020304" pitchFamily="18" charset="0"/>
            </a:endParaRPr>
          </a:p>
        </p:txBody>
      </p:sp>
      <p:sp>
        <p:nvSpPr>
          <p:cNvPr id="12" name="Text 9"/>
          <p:cNvSpPr/>
          <p:nvPr/>
        </p:nvSpPr>
        <p:spPr>
          <a:xfrm>
            <a:off x="6507004" y="6005751"/>
            <a:ext cx="7102793"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Consider affordable housing and clean water initiatives. Support sustainable agriculture.</a:t>
            </a:r>
            <a:endParaRPr lang="en-US" sz="175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4"/>
          <a:stretch>
            <a:fillRect/>
          </a:stretch>
        </p:blipFill>
        <p:spPr>
          <a:xfrm>
            <a:off x="12349417" y="7448789"/>
            <a:ext cx="2182557" cy="707197"/>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idx="1"/>
          </p:nvPr>
        </p:nvSpPr>
        <p:spPr>
          <a:xfrm>
            <a:off x="5981700" y="1494504"/>
            <a:ext cx="7345680" cy="5428268"/>
          </a:xfrm>
        </p:spPr>
        <p:txBody>
          <a:bodyPr>
            <a:normAutofit fontScale="92500"/>
          </a:bodyPr>
          <a:lstStyle/>
          <a:p>
            <a:pPr marL="0" indent="0" algn="just">
              <a:buNone/>
            </a:pPr>
            <a:r>
              <a:rPr lang="en-US" dirty="0">
                <a:latin typeface="Times New Roman" panose="02020603050405020304" pitchFamily="18" charset="0"/>
                <a:cs typeface="Times New Roman" panose="02020603050405020304" pitchFamily="18" charset="0"/>
              </a:rPr>
              <a:t>Impact investing goes beyond ESG integration by intentionally directing capital toward projects and companies that generate measurable social or environmental benefits alongside financial returns. Examples include:</a:t>
            </a:r>
          </a:p>
          <a:p>
            <a:pPr marL="0" indent="0" algn="just">
              <a:buNone/>
            </a:pPr>
            <a:r>
              <a:rPr lang="en-US" dirty="0">
                <a:latin typeface="Times New Roman" panose="02020603050405020304" pitchFamily="18" charset="0"/>
                <a:cs typeface="Times New Roman" panose="02020603050405020304" pitchFamily="18" charset="0"/>
              </a:rPr>
              <a:t>•	Microfinance initiatives supporting small businesses in developing countries.</a:t>
            </a:r>
          </a:p>
          <a:p>
            <a:pPr marL="0" indent="0" algn="just">
              <a:buNone/>
            </a:pPr>
            <a:r>
              <a:rPr lang="en-US" dirty="0">
                <a:latin typeface="Times New Roman" panose="02020603050405020304" pitchFamily="18" charset="0"/>
                <a:cs typeface="Times New Roman" panose="02020603050405020304" pitchFamily="18" charset="0"/>
              </a:rPr>
              <a:t>•	Investments in affordable housing, education, and healthcare.</a:t>
            </a:r>
          </a:p>
          <a:p>
            <a:pPr marL="0" indent="0" algn="just">
              <a:buNone/>
            </a:pPr>
            <a:r>
              <a:rPr lang="en-US" dirty="0">
                <a:latin typeface="Times New Roman" panose="02020603050405020304" pitchFamily="18" charset="0"/>
                <a:cs typeface="Times New Roman" panose="02020603050405020304" pitchFamily="18" charset="0"/>
              </a:rPr>
              <a:t>•	Funding renewable energy projects to combat climate change.</a:t>
            </a: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23775224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Benefits: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Directly </a:t>
            </a:r>
            <a:r>
              <a:rPr lang="en-US" sz="3200" dirty="0">
                <a:solidFill>
                  <a:schemeClr val="bg1">
                    <a:alpha val="70000"/>
                  </a:schemeClr>
                </a:solidFill>
                <a:latin typeface="Times New Roman" panose="02020603050405020304" pitchFamily="18" charset="0"/>
                <a:cs typeface="Times New Roman" panose="02020603050405020304" pitchFamily="18" charset="0"/>
              </a:rPr>
              <a:t>contributes to social and environmental change.</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Attracts </a:t>
            </a:r>
            <a:r>
              <a:rPr lang="en-US" sz="3200" dirty="0">
                <a:solidFill>
                  <a:schemeClr val="bg1">
                    <a:alpha val="70000"/>
                  </a:schemeClr>
                </a:solidFill>
                <a:latin typeface="Times New Roman" panose="02020603050405020304" pitchFamily="18" charset="0"/>
                <a:cs typeface="Times New Roman" panose="02020603050405020304" pitchFamily="18" charset="0"/>
              </a:rPr>
              <a:t>investors who prioritize purpose-driven investments.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Expands </a:t>
            </a:r>
            <a:r>
              <a:rPr lang="en-US" sz="3200" dirty="0">
                <a:solidFill>
                  <a:schemeClr val="bg1">
                    <a:alpha val="70000"/>
                  </a:schemeClr>
                </a:solidFill>
                <a:latin typeface="Times New Roman" panose="02020603050405020304" pitchFamily="18" charset="0"/>
                <a:cs typeface="Times New Roman" panose="02020603050405020304" pitchFamily="18" charset="0"/>
              </a:rPr>
              <a:t>access to capital for underserved communities and sectors.</a:t>
            </a:r>
          </a:p>
        </p:txBody>
      </p:sp>
    </p:spTree>
    <p:extLst>
      <p:ext uri="{BB962C8B-B14F-4D97-AF65-F5344CB8AC3E}">
        <p14:creationId xmlns:p14="http://schemas.microsoft.com/office/powerpoint/2010/main" val="31697044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280190" y="570271"/>
            <a:ext cx="7556421" cy="2118517"/>
          </a:xfrm>
          <a:prstGeom prst="rect">
            <a:avLst/>
          </a:prstGeom>
          <a:noFill/>
          <a:ln/>
        </p:spPr>
        <p:txBody>
          <a:bodyPr wrap="square" lIns="0" tIns="0" rIns="0" bIns="0" rtlCol="0" anchor="t"/>
          <a:lstStyle/>
          <a:p>
            <a:pPr>
              <a:lnSpc>
                <a:spcPts val="5550"/>
              </a:lnSpc>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Strategy: </a:t>
            </a:r>
            <a:r>
              <a:rPr lang="en-US" sz="4450" dirty="0" smtClean="0">
                <a:solidFill>
                  <a:srgbClr val="1D1D1B"/>
                </a:solidFill>
                <a:latin typeface="Times New Roman" panose="02020603050405020304" pitchFamily="18" charset="0"/>
                <a:ea typeface="Tomorrow Semi Bold" pitchFamily="34" charset="-122"/>
                <a:cs typeface="Times New Roman" panose="02020603050405020304" pitchFamily="18" charset="0"/>
              </a:rPr>
              <a:t>Shareholder Engagement and Active Ownership</a:t>
            </a:r>
            <a:endParaRPr lang="en-US" sz="4450" dirty="0">
              <a:latin typeface="Times New Roman" panose="02020603050405020304" pitchFamily="18" charset="0"/>
              <a:cs typeface="Times New Roman" panose="02020603050405020304" pitchFamily="18" charset="0"/>
            </a:endParaRPr>
          </a:p>
        </p:txBody>
      </p:sp>
      <p:sp>
        <p:nvSpPr>
          <p:cNvPr id="4" name="Shape 1"/>
          <p:cNvSpPr/>
          <p:nvPr/>
        </p:nvSpPr>
        <p:spPr>
          <a:xfrm>
            <a:off x="6280190" y="3028950"/>
            <a:ext cx="3664863" cy="2032754"/>
          </a:xfrm>
          <a:prstGeom prst="roundRect">
            <a:avLst>
              <a:gd name="adj" fmla="val 1674"/>
            </a:avLst>
          </a:prstGeom>
          <a:solidFill>
            <a:srgbClr val="F0EAEA"/>
          </a:solidFill>
          <a:ln/>
        </p:spPr>
      </p:sp>
      <p:sp>
        <p:nvSpPr>
          <p:cNvPr id="5" name="Text 2"/>
          <p:cNvSpPr/>
          <p:nvPr/>
        </p:nvSpPr>
        <p:spPr>
          <a:xfrm>
            <a:off x="6507004" y="3255764"/>
            <a:ext cx="2835235" cy="354330"/>
          </a:xfrm>
          <a:prstGeom prst="rect">
            <a:avLst/>
          </a:prstGeom>
          <a:noFill/>
          <a:ln/>
        </p:spPr>
        <p:txBody>
          <a:bodyPr wrap="none" lIns="0" tIns="0" rIns="0" bIns="0" rtlCol="0" anchor="t"/>
          <a:lstStyle/>
          <a:p>
            <a:pPr>
              <a:lnSpc>
                <a:spcPts val="2750"/>
              </a:lnSpc>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C</a:t>
            </a: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orporate influence: </a:t>
            </a:r>
            <a:endParaRPr lang="en-US" sz="2200" dirty="0">
              <a:latin typeface="Times New Roman" panose="02020603050405020304" pitchFamily="18" charset="0"/>
              <a:cs typeface="Times New Roman" panose="02020603050405020304" pitchFamily="18" charset="0"/>
            </a:endParaRPr>
          </a:p>
        </p:txBody>
      </p:sp>
      <p:sp>
        <p:nvSpPr>
          <p:cNvPr id="6" name="Text 3"/>
          <p:cNvSpPr/>
          <p:nvPr/>
        </p:nvSpPr>
        <p:spPr>
          <a:xfrm>
            <a:off x="6507004" y="3746183"/>
            <a:ext cx="3211235" cy="725805"/>
          </a:xfrm>
          <a:prstGeom prst="rect">
            <a:avLst/>
          </a:prstGeom>
          <a:noFill/>
          <a:ln/>
        </p:spPr>
        <p:txBody>
          <a:bodyPr wrap="square" lIns="0" tIns="0" rIns="0" bIns="0" rtlCol="0" anchor="t"/>
          <a:lstStyle/>
          <a:p>
            <a:pPr>
              <a:lnSpc>
                <a:spcPts val="2850"/>
              </a:lnSpc>
            </a:pP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Advocacy, impact, strategy</a:t>
            </a:r>
            <a:endParaRPr lang="en-US" sz="1750" dirty="0">
              <a:latin typeface="Times New Roman" panose="02020603050405020304" pitchFamily="18" charset="0"/>
              <a:cs typeface="Times New Roman" panose="02020603050405020304" pitchFamily="18" charset="0"/>
            </a:endParaRPr>
          </a:p>
        </p:txBody>
      </p:sp>
      <p:sp>
        <p:nvSpPr>
          <p:cNvPr id="7" name="Shape 4"/>
          <p:cNvSpPr/>
          <p:nvPr/>
        </p:nvSpPr>
        <p:spPr>
          <a:xfrm>
            <a:off x="10171867" y="3028950"/>
            <a:ext cx="3664863" cy="2032754"/>
          </a:xfrm>
          <a:prstGeom prst="roundRect">
            <a:avLst>
              <a:gd name="adj" fmla="val 1674"/>
            </a:avLst>
          </a:prstGeom>
          <a:solidFill>
            <a:srgbClr val="F0EAEA"/>
          </a:solidFill>
          <a:ln/>
        </p:spPr>
      </p:sp>
      <p:sp>
        <p:nvSpPr>
          <p:cNvPr id="8" name="Text 5"/>
          <p:cNvSpPr/>
          <p:nvPr/>
        </p:nvSpPr>
        <p:spPr>
          <a:xfrm>
            <a:off x="10398681" y="325576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Targeted Outcomes</a:t>
            </a:r>
            <a:endParaRPr lang="en-US" sz="2200" dirty="0">
              <a:latin typeface="Times New Roman" panose="02020603050405020304" pitchFamily="18" charset="0"/>
              <a:cs typeface="Times New Roman" panose="02020603050405020304" pitchFamily="18" charset="0"/>
            </a:endParaRPr>
          </a:p>
        </p:txBody>
      </p:sp>
      <p:sp>
        <p:nvSpPr>
          <p:cNvPr id="9" name="Text 6"/>
          <p:cNvSpPr/>
          <p:nvPr/>
        </p:nvSpPr>
        <p:spPr>
          <a:xfrm>
            <a:off x="10398681" y="3746183"/>
            <a:ext cx="3211235" cy="1088708"/>
          </a:xfrm>
          <a:prstGeom prst="rect">
            <a:avLst/>
          </a:prstGeom>
          <a:noFill/>
          <a:ln/>
        </p:spPr>
        <p:txBody>
          <a:bodyPr wrap="square" lIns="0" tIns="0" rIns="0" bIns="0" rtlCol="0" anchor="t"/>
          <a:lstStyle/>
          <a:p>
            <a:pPr>
              <a:lnSpc>
                <a:spcPts val="2850"/>
              </a:lnSpc>
            </a:pP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Voting rights help in Governance, control, decision-making</a:t>
            </a:r>
            <a:endParaRPr lang="en-US" sz="1750" dirty="0">
              <a:latin typeface="Times New Roman" panose="02020603050405020304" pitchFamily="18" charset="0"/>
              <a:cs typeface="Times New Roman" panose="02020603050405020304" pitchFamily="18" charset="0"/>
            </a:endParaRPr>
          </a:p>
        </p:txBody>
      </p:sp>
      <p:sp>
        <p:nvSpPr>
          <p:cNvPr id="10" name="Shape 7"/>
          <p:cNvSpPr/>
          <p:nvPr/>
        </p:nvSpPr>
        <p:spPr>
          <a:xfrm>
            <a:off x="6280190" y="5288518"/>
            <a:ext cx="7556421" cy="1669852"/>
          </a:xfrm>
          <a:prstGeom prst="roundRect">
            <a:avLst>
              <a:gd name="adj" fmla="val 2038"/>
            </a:avLst>
          </a:prstGeom>
          <a:solidFill>
            <a:srgbClr val="F0EAEA"/>
          </a:solidFill>
          <a:ln/>
        </p:spPr>
      </p:sp>
      <p:sp>
        <p:nvSpPr>
          <p:cNvPr id="11" name="Text 8"/>
          <p:cNvSpPr/>
          <p:nvPr/>
        </p:nvSpPr>
        <p:spPr>
          <a:xfrm>
            <a:off x="6507004" y="5515332"/>
            <a:ext cx="2835235" cy="354330"/>
          </a:xfrm>
          <a:prstGeom prst="rect">
            <a:avLst/>
          </a:prstGeom>
          <a:noFill/>
          <a:ln/>
        </p:spPr>
        <p:txBody>
          <a:bodyPr wrap="none" lIns="0" tIns="0" rIns="0" bIns="0" rtlCol="0" anchor="t"/>
          <a:lstStyle/>
          <a:p>
            <a:pPr marL="0" indent="0" algn="l">
              <a:lnSpc>
                <a:spcPts val="2750"/>
              </a:lnSpc>
              <a:buNone/>
            </a:pPr>
            <a:r>
              <a:rPr lang="en-US" sz="2200" dirty="0" smtClean="0">
                <a:solidFill>
                  <a:srgbClr val="61615C"/>
                </a:solidFill>
                <a:latin typeface="Times New Roman" panose="02020603050405020304" pitchFamily="18" charset="0"/>
                <a:cs typeface="Times New Roman" panose="02020603050405020304" pitchFamily="18" charset="0"/>
              </a:rPr>
              <a:t>Accountability</a:t>
            </a:r>
            <a:endParaRPr lang="en-US" sz="2200" dirty="0">
              <a:latin typeface="Times New Roman" panose="02020603050405020304" pitchFamily="18" charset="0"/>
              <a:cs typeface="Times New Roman" panose="02020603050405020304" pitchFamily="18" charset="0"/>
            </a:endParaRPr>
          </a:p>
        </p:txBody>
      </p:sp>
      <p:sp>
        <p:nvSpPr>
          <p:cNvPr id="12" name="Text 9"/>
          <p:cNvSpPr/>
          <p:nvPr/>
        </p:nvSpPr>
        <p:spPr>
          <a:xfrm>
            <a:off x="6507004" y="6005751"/>
            <a:ext cx="7102793" cy="725805"/>
          </a:xfrm>
          <a:prstGeom prst="rect">
            <a:avLst/>
          </a:prstGeom>
          <a:noFill/>
          <a:ln/>
        </p:spPr>
        <p:txBody>
          <a:bodyPr wrap="square" lIns="0" tIns="0" rIns="0" bIns="0" rtlCol="0" anchor="t"/>
          <a:lstStyle/>
          <a:p>
            <a:pPr>
              <a:lnSpc>
                <a:spcPts val="2850"/>
              </a:lnSpc>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Consider </a:t>
            </a: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advocating for more transparency, responsibility and better oversight</a:t>
            </a:r>
            <a:endParaRPr lang="en-US" sz="1750" dirty="0" smtClean="0">
              <a:latin typeface="Times New Roman" panose="02020603050405020304" pitchFamily="18" charset="0"/>
              <a:cs typeface="Times New Roman" panose="02020603050405020304" pitchFamily="18" charset="0"/>
            </a:endParaRPr>
          </a:p>
          <a:p>
            <a:pPr marL="0" indent="0" algn="l">
              <a:lnSpc>
                <a:spcPts val="2850"/>
              </a:lnSpc>
              <a:buNone/>
            </a:pP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a:t>
            </a:r>
            <a:endParaRPr lang="en-US" sz="175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12349417" y="7448789"/>
            <a:ext cx="2182557" cy="707197"/>
          </a:xfrm>
          <a:prstGeom prst="rect">
            <a:avLst/>
          </a:prstGeom>
        </p:spPr>
      </p:pic>
      <p:pic>
        <p:nvPicPr>
          <p:cNvPr id="14" name="Picture 13"/>
          <p:cNvPicPr>
            <a:picLocks noChangeAspect="1"/>
          </p:cNvPicPr>
          <p:nvPr/>
        </p:nvPicPr>
        <p:blipFill>
          <a:blip r:embed="rId4"/>
          <a:stretch>
            <a:fillRect/>
          </a:stretch>
        </p:blipFill>
        <p:spPr>
          <a:xfrm>
            <a:off x="0" y="-74327"/>
            <a:ext cx="5486876" cy="8230313"/>
          </a:xfrm>
          <a:prstGeom prst="rect">
            <a:avLst/>
          </a:prstGeom>
        </p:spPr>
      </p:pic>
    </p:spTree>
    <p:extLst>
      <p:ext uri="{BB962C8B-B14F-4D97-AF65-F5344CB8AC3E}">
        <p14:creationId xmlns:p14="http://schemas.microsoft.com/office/powerpoint/2010/main" val="30049539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idx="1"/>
          </p:nvPr>
        </p:nvSpPr>
        <p:spPr>
          <a:xfrm>
            <a:off x="5981700" y="1494504"/>
            <a:ext cx="7345680" cy="5428268"/>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Investors can influence corporate behavior by actively engaging with companies and using shareholder voting rights. This strategy involves:</a:t>
            </a:r>
          </a:p>
          <a:p>
            <a:pPr marL="0" indent="0" algn="just">
              <a:buNone/>
            </a:pPr>
            <a:r>
              <a:rPr lang="en-US" dirty="0">
                <a:latin typeface="Times New Roman" panose="02020603050405020304" pitchFamily="18" charset="0"/>
                <a:cs typeface="Times New Roman" panose="02020603050405020304" pitchFamily="18" charset="0"/>
              </a:rPr>
              <a:t>•	Engaging in dialogues with corporate management on ESG issues.</a:t>
            </a:r>
          </a:p>
          <a:p>
            <a:pPr marL="0" indent="0" algn="just">
              <a:buNone/>
            </a:pPr>
            <a:r>
              <a:rPr lang="en-US" dirty="0">
                <a:latin typeface="Times New Roman" panose="02020603050405020304" pitchFamily="18" charset="0"/>
                <a:cs typeface="Times New Roman" panose="02020603050405020304" pitchFamily="18" charset="0"/>
              </a:rPr>
              <a:t>•	Filing shareholder resolutions to promote sustainability.</a:t>
            </a:r>
          </a:p>
          <a:p>
            <a:pPr marL="0" indent="0" algn="just">
              <a:buNone/>
            </a:pPr>
            <a:r>
              <a:rPr lang="en-US" dirty="0">
                <a:latin typeface="Times New Roman" panose="02020603050405020304" pitchFamily="18" charset="0"/>
                <a:cs typeface="Times New Roman" panose="02020603050405020304" pitchFamily="18" charset="0"/>
              </a:rPr>
              <a:t>•	Voting on board proposals that align with ESG objectives.</a:t>
            </a: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12469040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Benefits: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Drives </a:t>
            </a:r>
            <a:r>
              <a:rPr lang="en-US" sz="3200" dirty="0">
                <a:solidFill>
                  <a:schemeClr val="bg1">
                    <a:alpha val="70000"/>
                  </a:schemeClr>
                </a:solidFill>
                <a:latin typeface="Times New Roman" panose="02020603050405020304" pitchFamily="18" charset="0"/>
                <a:cs typeface="Times New Roman" panose="02020603050405020304" pitchFamily="18" charset="0"/>
              </a:rPr>
              <a:t>corporate accountability and ESG improvements.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Enhances </a:t>
            </a:r>
            <a:r>
              <a:rPr lang="en-US" sz="3200" dirty="0">
                <a:solidFill>
                  <a:schemeClr val="bg1">
                    <a:alpha val="70000"/>
                  </a:schemeClr>
                </a:solidFill>
                <a:latin typeface="Times New Roman" panose="02020603050405020304" pitchFamily="18" charset="0"/>
                <a:cs typeface="Times New Roman" panose="02020603050405020304" pitchFamily="18" charset="0"/>
              </a:rPr>
              <a:t>long-term value creation and reduces investment risks.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Encourages </a:t>
            </a:r>
            <a:r>
              <a:rPr lang="en-US" sz="3200" dirty="0">
                <a:solidFill>
                  <a:schemeClr val="bg1">
                    <a:alpha val="70000"/>
                  </a:schemeClr>
                </a:solidFill>
                <a:latin typeface="Times New Roman" panose="02020603050405020304" pitchFamily="18" charset="0"/>
                <a:cs typeface="Times New Roman" panose="02020603050405020304" pitchFamily="18" charset="0"/>
              </a:rPr>
              <a:t>transparency and responsible business practices.</a:t>
            </a:r>
          </a:p>
        </p:txBody>
      </p:sp>
    </p:spTree>
    <p:extLst>
      <p:ext uri="{BB962C8B-B14F-4D97-AF65-F5344CB8AC3E}">
        <p14:creationId xmlns:p14="http://schemas.microsoft.com/office/powerpoint/2010/main" val="17207067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280190" y="1271230"/>
            <a:ext cx="7556421" cy="1417558"/>
          </a:xfrm>
          <a:prstGeom prst="rect">
            <a:avLst/>
          </a:prstGeom>
          <a:noFill/>
          <a:ln/>
        </p:spPr>
        <p:txBody>
          <a:bodyPr wrap="square" lIns="0" tIns="0" rIns="0" bIns="0" rtlCol="0" anchor="t"/>
          <a:lstStyle/>
          <a:p>
            <a:pPr>
              <a:lnSpc>
                <a:spcPts val="5550"/>
              </a:lnSpc>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Strategy: </a:t>
            </a:r>
            <a:r>
              <a:rPr lang="en-US" sz="4450" dirty="0" smtClean="0">
                <a:solidFill>
                  <a:srgbClr val="1D1D1B"/>
                </a:solidFill>
                <a:latin typeface="Times New Roman" panose="02020603050405020304" pitchFamily="18" charset="0"/>
                <a:ea typeface="Tomorrow Semi Bold" pitchFamily="34" charset="-122"/>
                <a:cs typeface="Times New Roman" panose="02020603050405020304" pitchFamily="18" charset="0"/>
              </a:rPr>
              <a:t>Sustainability-Linked Bonds and Green Bonds</a:t>
            </a:r>
            <a:endParaRPr lang="en-US" sz="4450" dirty="0">
              <a:latin typeface="Times New Roman" panose="02020603050405020304" pitchFamily="18" charset="0"/>
              <a:cs typeface="Times New Roman" panose="02020603050405020304" pitchFamily="18" charset="0"/>
            </a:endParaRPr>
          </a:p>
        </p:txBody>
      </p:sp>
      <p:sp>
        <p:nvSpPr>
          <p:cNvPr id="4" name="Shape 1"/>
          <p:cNvSpPr/>
          <p:nvPr/>
        </p:nvSpPr>
        <p:spPr>
          <a:xfrm>
            <a:off x="6280190" y="3028949"/>
            <a:ext cx="3664863" cy="4419839"/>
          </a:xfrm>
          <a:prstGeom prst="roundRect">
            <a:avLst>
              <a:gd name="adj" fmla="val 1674"/>
            </a:avLst>
          </a:prstGeom>
          <a:solidFill>
            <a:srgbClr val="F0EAEA"/>
          </a:solidFill>
          <a:ln/>
        </p:spPr>
      </p:sp>
      <p:sp>
        <p:nvSpPr>
          <p:cNvPr id="5" name="Text 2"/>
          <p:cNvSpPr/>
          <p:nvPr/>
        </p:nvSpPr>
        <p:spPr>
          <a:xfrm>
            <a:off x="6507004" y="3255764"/>
            <a:ext cx="2835235" cy="354330"/>
          </a:xfrm>
          <a:prstGeom prst="rect">
            <a:avLst/>
          </a:prstGeom>
          <a:noFill/>
          <a:ln/>
        </p:spPr>
        <p:txBody>
          <a:bodyPr wrap="none" lIns="0" tIns="0" rIns="0" bIns="0" rtlCol="0" anchor="t"/>
          <a:lstStyle/>
          <a:p>
            <a:pPr marL="0" indent="0" algn="l">
              <a:lnSpc>
                <a:spcPts val="2750"/>
              </a:lnSpc>
              <a:buNone/>
            </a:pPr>
            <a:r>
              <a:rPr lang="en-US" sz="2200" dirty="0" smtClean="0">
                <a:solidFill>
                  <a:srgbClr val="61615C"/>
                </a:solidFill>
                <a:latin typeface="Times New Roman" panose="02020603050405020304" pitchFamily="18" charset="0"/>
                <a:ea typeface="Tomorrow Semi Bold" pitchFamily="34" charset="-122"/>
                <a:cs typeface="Times New Roman" panose="02020603050405020304" pitchFamily="18" charset="0"/>
              </a:rPr>
              <a:t>Project Eligibility</a:t>
            </a:r>
            <a:endParaRPr lang="en-US" sz="2200" dirty="0">
              <a:latin typeface="Times New Roman" panose="02020603050405020304" pitchFamily="18" charset="0"/>
              <a:cs typeface="Times New Roman" panose="02020603050405020304" pitchFamily="18" charset="0"/>
            </a:endParaRPr>
          </a:p>
        </p:txBody>
      </p:sp>
      <p:sp>
        <p:nvSpPr>
          <p:cNvPr id="6" name="Text 3"/>
          <p:cNvSpPr/>
          <p:nvPr/>
        </p:nvSpPr>
        <p:spPr>
          <a:xfrm>
            <a:off x="6507004" y="3746183"/>
            <a:ext cx="3211235" cy="2579972"/>
          </a:xfrm>
          <a:prstGeom prst="rect">
            <a:avLst/>
          </a:prstGeom>
          <a:noFill/>
          <a:ln/>
        </p:spPr>
        <p:txBody>
          <a:bodyPr wrap="square" lIns="0" tIns="0" rIns="0" bIns="0" rtlCol="0" anchor="t"/>
          <a:lstStyle/>
          <a:p>
            <a:pPr marL="0" indent="0" algn="l">
              <a:lnSpc>
                <a:spcPts val="2850"/>
              </a:lnSpc>
              <a:buNone/>
            </a:pPr>
            <a:endPar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endParaRPr>
          </a:p>
          <a:p>
            <a:pPr marL="0" indent="0" algn="l">
              <a:lnSpc>
                <a:spcPts val="2850"/>
              </a:lnSpc>
              <a:buNone/>
            </a:pPr>
            <a:r>
              <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rPr>
              <a:t>Through screening, Evaluation and screening.</a:t>
            </a:r>
          </a:p>
          <a:p>
            <a:pPr>
              <a:lnSpc>
                <a:spcPts val="2850"/>
              </a:lnSpc>
            </a:pPr>
            <a:endPar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endParaRPr>
          </a:p>
          <a:p>
            <a:pPr>
              <a:lnSpc>
                <a:spcPts val="2850"/>
              </a:lnSpc>
            </a:pPr>
            <a:r>
              <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rPr>
              <a:t>Benchmarks, commitments, progress</a:t>
            </a:r>
          </a:p>
          <a:p>
            <a:pPr marL="0" indent="0" algn="l">
              <a:lnSpc>
                <a:spcPts val="2850"/>
              </a:lnSpc>
              <a:buNone/>
            </a:pPr>
            <a:endParaRPr lang="en-US" sz="1750" dirty="0">
              <a:solidFill>
                <a:srgbClr val="61615C"/>
              </a:solidFill>
              <a:latin typeface="Times New Roman" panose="02020603050405020304" pitchFamily="18" charset="0"/>
              <a:ea typeface="Tomorrow" pitchFamily="34" charset="-122"/>
              <a:cs typeface="Times New Roman" panose="02020603050405020304" pitchFamily="18" charset="0"/>
            </a:endParaRPr>
          </a:p>
          <a:p>
            <a:pPr marL="0" indent="0" algn="l">
              <a:lnSpc>
                <a:spcPts val="2850"/>
              </a:lnSpc>
              <a:buNone/>
            </a:pPr>
            <a:r>
              <a:rPr lang="en-US" sz="1750" dirty="0" smtClean="0">
                <a:solidFill>
                  <a:srgbClr val="61615C"/>
                </a:solidFill>
                <a:latin typeface="Times New Roman" panose="02020603050405020304" pitchFamily="18" charset="0"/>
                <a:ea typeface="Tomorrow" pitchFamily="34" charset="-122"/>
                <a:cs typeface="Times New Roman" panose="02020603050405020304" pitchFamily="18" charset="0"/>
              </a:rPr>
              <a:t> </a:t>
            </a:r>
            <a:endParaRPr lang="en-US" sz="1750" dirty="0">
              <a:latin typeface="Times New Roman" panose="02020603050405020304" pitchFamily="18" charset="0"/>
              <a:cs typeface="Times New Roman" panose="02020603050405020304" pitchFamily="18" charset="0"/>
            </a:endParaRPr>
          </a:p>
        </p:txBody>
      </p:sp>
      <p:sp>
        <p:nvSpPr>
          <p:cNvPr id="7" name="Shape 4"/>
          <p:cNvSpPr/>
          <p:nvPr/>
        </p:nvSpPr>
        <p:spPr>
          <a:xfrm>
            <a:off x="10171867" y="3028949"/>
            <a:ext cx="3664863" cy="4267589"/>
          </a:xfrm>
          <a:prstGeom prst="roundRect">
            <a:avLst>
              <a:gd name="adj" fmla="val 1674"/>
            </a:avLst>
          </a:prstGeom>
          <a:solidFill>
            <a:srgbClr val="F0EAEA"/>
          </a:solidFill>
          <a:ln/>
        </p:spPr>
      </p:sp>
      <p:sp>
        <p:nvSpPr>
          <p:cNvPr id="8" name="Text 5"/>
          <p:cNvSpPr/>
          <p:nvPr/>
        </p:nvSpPr>
        <p:spPr>
          <a:xfrm>
            <a:off x="10398681" y="325576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Targeted Outcomes</a:t>
            </a:r>
            <a:endParaRPr lang="en-US" sz="2200" dirty="0">
              <a:latin typeface="Times New Roman" panose="02020603050405020304" pitchFamily="18" charset="0"/>
              <a:cs typeface="Times New Roman" panose="02020603050405020304" pitchFamily="18" charset="0"/>
            </a:endParaRPr>
          </a:p>
        </p:txBody>
      </p:sp>
      <p:sp>
        <p:nvSpPr>
          <p:cNvPr id="9" name="Text 6"/>
          <p:cNvSpPr/>
          <p:nvPr/>
        </p:nvSpPr>
        <p:spPr>
          <a:xfrm>
            <a:off x="10398681" y="3746183"/>
            <a:ext cx="3211235" cy="3065164"/>
          </a:xfrm>
          <a:prstGeom prst="rect">
            <a:avLst/>
          </a:prstGeom>
          <a:noFill/>
          <a:ln/>
        </p:spPr>
        <p:txBody>
          <a:bodyPr wrap="square" lIns="0" tIns="0" rIns="0" bIns="0" rtlCol="0" anchor="t"/>
          <a:lstStyle/>
          <a:p>
            <a:pPr>
              <a:lnSpc>
                <a:spcPts val="2850"/>
              </a:lnSpc>
            </a:pPr>
            <a:r>
              <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rPr>
              <a:t>Financial incentives: </a:t>
            </a:r>
          </a:p>
          <a:p>
            <a:pPr>
              <a:lnSpc>
                <a:spcPts val="2850"/>
              </a:lnSpc>
            </a:pPr>
            <a:endParaRPr lang="en-US" sz="2000" dirty="0">
              <a:solidFill>
                <a:srgbClr val="61615C"/>
              </a:solidFill>
              <a:latin typeface="Times New Roman" panose="02020603050405020304" pitchFamily="18" charset="0"/>
              <a:ea typeface="Tomorrow" pitchFamily="34" charset="-122"/>
              <a:cs typeface="Times New Roman" panose="02020603050405020304" pitchFamily="18" charset="0"/>
            </a:endParaRPr>
          </a:p>
          <a:p>
            <a:pPr marL="285750" indent="-285750">
              <a:lnSpc>
                <a:spcPts val="2850"/>
              </a:lnSpc>
              <a:buFont typeface="Arial" panose="020B0604020202020204" pitchFamily="34" charset="0"/>
              <a:buChar char="•"/>
            </a:pPr>
            <a:r>
              <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rPr>
              <a:t>Rewards, </a:t>
            </a:r>
          </a:p>
          <a:p>
            <a:pPr marL="285750" indent="-285750">
              <a:lnSpc>
                <a:spcPts val="2850"/>
              </a:lnSpc>
              <a:buFont typeface="Arial" panose="020B0604020202020204" pitchFamily="34" charset="0"/>
              <a:buChar char="•"/>
            </a:pPr>
            <a:r>
              <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rPr>
              <a:t>cost-saving</a:t>
            </a:r>
          </a:p>
          <a:p>
            <a:pPr marL="285750" indent="-285750">
              <a:lnSpc>
                <a:spcPts val="2850"/>
              </a:lnSpc>
              <a:buFont typeface="Arial" panose="020B0604020202020204" pitchFamily="34" charset="0"/>
              <a:buChar char="•"/>
            </a:pPr>
            <a:r>
              <a:rPr lang="en-US" sz="2000" dirty="0" smtClean="0">
                <a:solidFill>
                  <a:srgbClr val="61615C"/>
                </a:solidFill>
                <a:latin typeface="Times New Roman" panose="02020603050405020304" pitchFamily="18" charset="0"/>
                <a:ea typeface="Tomorrow" pitchFamily="34" charset="-122"/>
                <a:cs typeface="Times New Roman" panose="02020603050405020304" pitchFamily="18" charset="0"/>
              </a:rPr>
              <a:t>motivation</a:t>
            </a:r>
            <a:endParaRPr lang="en-US" sz="200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12349417" y="7448789"/>
            <a:ext cx="2182557" cy="707197"/>
          </a:xfrm>
          <a:prstGeom prst="rect">
            <a:avLst/>
          </a:prstGeom>
        </p:spPr>
      </p:pic>
      <p:pic>
        <p:nvPicPr>
          <p:cNvPr id="14" name="Picture 13"/>
          <p:cNvPicPr>
            <a:picLocks noChangeAspect="1"/>
          </p:cNvPicPr>
          <p:nvPr/>
        </p:nvPicPr>
        <p:blipFill>
          <a:blip r:embed="rId4"/>
          <a:stretch>
            <a:fillRect/>
          </a:stretch>
        </p:blipFill>
        <p:spPr>
          <a:xfrm>
            <a:off x="0" y="-6072"/>
            <a:ext cx="5486876" cy="8230313"/>
          </a:xfrm>
          <a:prstGeom prst="rect">
            <a:avLst/>
          </a:prstGeom>
        </p:spPr>
      </p:pic>
    </p:spTree>
    <p:extLst>
      <p:ext uri="{BB962C8B-B14F-4D97-AF65-F5344CB8AC3E}">
        <p14:creationId xmlns:p14="http://schemas.microsoft.com/office/powerpoint/2010/main" val="27634458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idx="1"/>
          </p:nvPr>
        </p:nvSpPr>
        <p:spPr>
          <a:xfrm>
            <a:off x="5981700" y="1494504"/>
            <a:ext cx="7345680" cy="5428268"/>
          </a:xfrm>
        </p:spPr>
        <p:txBody>
          <a:bodyPr>
            <a:normAutofit fontScale="92500"/>
          </a:bodyPr>
          <a:lstStyle/>
          <a:p>
            <a:pPr marL="0" indent="0" algn="just">
              <a:buNone/>
            </a:pPr>
            <a:r>
              <a:rPr lang="en-US" dirty="0">
                <a:latin typeface="Times New Roman" panose="02020603050405020304" pitchFamily="18" charset="0"/>
                <a:cs typeface="Times New Roman" panose="02020603050405020304" pitchFamily="18" charset="0"/>
              </a:rPr>
              <a:t>Green bonds and sustainability-linked bonds (SLBs) are fixed-income instruments designed to finance projects with environmental and social benefits.</a:t>
            </a:r>
          </a:p>
          <a:p>
            <a:pPr marL="0" indent="0" algn="just">
              <a:buNone/>
            </a:pPr>
            <a:r>
              <a:rPr lang="en-US" dirty="0">
                <a:latin typeface="Times New Roman" panose="02020603050405020304" pitchFamily="18" charset="0"/>
                <a:cs typeface="Times New Roman" panose="02020603050405020304" pitchFamily="18" charset="0"/>
              </a:rPr>
              <a:t>•	Green Bonds: Funds are allocated to climate or environmental projects, such as renewable energy or sustainable infrastructure.</a:t>
            </a:r>
          </a:p>
          <a:p>
            <a:pPr marL="0" indent="0" algn="just">
              <a:buNone/>
            </a:pPr>
            <a:r>
              <a:rPr lang="en-US" dirty="0">
                <a:latin typeface="Times New Roman" panose="02020603050405020304" pitchFamily="18" charset="0"/>
                <a:cs typeface="Times New Roman" panose="02020603050405020304" pitchFamily="18" charset="0"/>
              </a:rPr>
              <a:t>•	Sustainability-Linked Bonds (SLBs): Issuers commit to achieving predefined ESG targets, with financial penalties or rewards based on performance.</a:t>
            </a: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40281749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Benefits: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Attracts </a:t>
            </a:r>
            <a:r>
              <a:rPr lang="en-US" sz="3200" dirty="0">
                <a:solidFill>
                  <a:schemeClr val="bg1">
                    <a:alpha val="70000"/>
                  </a:schemeClr>
                </a:solidFill>
                <a:latin typeface="Times New Roman" panose="02020603050405020304" pitchFamily="18" charset="0"/>
                <a:cs typeface="Times New Roman" panose="02020603050405020304" pitchFamily="18" charset="0"/>
              </a:rPr>
              <a:t>institutional investors seeking sustainable fixed-income options.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Encourages </a:t>
            </a:r>
            <a:r>
              <a:rPr lang="en-US" sz="3200" dirty="0">
                <a:solidFill>
                  <a:schemeClr val="bg1">
                    <a:alpha val="70000"/>
                  </a:schemeClr>
                </a:solidFill>
                <a:latin typeface="Times New Roman" panose="02020603050405020304" pitchFamily="18" charset="0"/>
                <a:cs typeface="Times New Roman" panose="02020603050405020304" pitchFamily="18" charset="0"/>
              </a:rPr>
              <a:t>corporate commitment to sustainability goals.</a:t>
            </a:r>
          </a:p>
          <a:p>
            <a:pPr lvl="0">
              <a:buFont typeface="Wingdings" panose="05000000000000000000" pitchFamily="2" charset="2"/>
              <a:buChar char="q"/>
            </a:pPr>
            <a:r>
              <a:rPr lang="en-US" sz="3200" dirty="0" smtClean="0">
                <a:solidFill>
                  <a:schemeClr val="bg1">
                    <a:alpha val="70000"/>
                  </a:schemeClr>
                </a:solidFill>
                <a:latin typeface="Times New Roman" panose="02020603050405020304" pitchFamily="18" charset="0"/>
                <a:cs typeface="Times New Roman" panose="02020603050405020304" pitchFamily="18" charset="0"/>
              </a:rPr>
              <a:t>Enhances </a:t>
            </a:r>
            <a:r>
              <a:rPr lang="en-US" sz="3200" dirty="0">
                <a:solidFill>
                  <a:schemeClr val="bg1">
                    <a:alpha val="70000"/>
                  </a:schemeClr>
                </a:solidFill>
                <a:latin typeface="Times New Roman" panose="02020603050405020304" pitchFamily="18" charset="0"/>
                <a:cs typeface="Times New Roman" panose="02020603050405020304" pitchFamily="18" charset="0"/>
              </a:rPr>
              <a:t>transparency through impact reporting.</a:t>
            </a:r>
          </a:p>
        </p:txBody>
      </p:sp>
    </p:spTree>
    <p:extLst>
      <p:ext uri="{BB962C8B-B14F-4D97-AF65-F5344CB8AC3E}">
        <p14:creationId xmlns:p14="http://schemas.microsoft.com/office/powerpoint/2010/main" val="20588223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685800"/>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Benefits of Sustainable Investing</a:t>
            </a:r>
            <a:endParaRPr lang="en-US" sz="4450" dirty="0">
              <a:latin typeface="Times New Roman" panose="02020603050405020304" pitchFamily="18" charset="0"/>
              <a:cs typeface="Times New Roman" panose="02020603050405020304" pitchFamily="18" charset="0"/>
            </a:endParaRPr>
          </a:p>
        </p:txBody>
      </p:sp>
      <p:sp>
        <p:nvSpPr>
          <p:cNvPr id="4" name="Shape 1"/>
          <p:cNvSpPr/>
          <p:nvPr/>
        </p:nvSpPr>
        <p:spPr>
          <a:xfrm>
            <a:off x="6535341" y="2443520"/>
            <a:ext cx="30480" cy="5100280"/>
          </a:xfrm>
          <a:prstGeom prst="roundRect">
            <a:avLst>
              <a:gd name="adj" fmla="val 111628"/>
            </a:avLst>
          </a:prstGeom>
          <a:solidFill>
            <a:srgbClr val="D6D0D0"/>
          </a:solidFill>
          <a:ln/>
        </p:spPr>
      </p:sp>
      <p:sp>
        <p:nvSpPr>
          <p:cNvPr id="5" name="Shape 2"/>
          <p:cNvSpPr/>
          <p:nvPr/>
        </p:nvSpPr>
        <p:spPr>
          <a:xfrm>
            <a:off x="6760012" y="2938582"/>
            <a:ext cx="680442" cy="30480"/>
          </a:xfrm>
          <a:prstGeom prst="roundRect">
            <a:avLst>
              <a:gd name="adj" fmla="val 111628"/>
            </a:avLst>
          </a:prstGeom>
          <a:solidFill>
            <a:srgbClr val="D6D0D0"/>
          </a:solidFill>
          <a:ln/>
        </p:spPr>
      </p:sp>
      <p:sp>
        <p:nvSpPr>
          <p:cNvPr id="6" name="Shape 3"/>
          <p:cNvSpPr/>
          <p:nvPr/>
        </p:nvSpPr>
        <p:spPr>
          <a:xfrm>
            <a:off x="6280190" y="2698671"/>
            <a:ext cx="510302" cy="510302"/>
          </a:xfrm>
          <a:prstGeom prst="roundRect">
            <a:avLst>
              <a:gd name="adj" fmla="val 6667"/>
            </a:avLst>
          </a:prstGeom>
          <a:solidFill>
            <a:srgbClr val="F0EAEA"/>
          </a:solidFill>
          <a:ln/>
        </p:spPr>
      </p:sp>
      <p:sp>
        <p:nvSpPr>
          <p:cNvPr id="7" name="Text 4"/>
          <p:cNvSpPr/>
          <p:nvPr/>
        </p:nvSpPr>
        <p:spPr>
          <a:xfrm>
            <a:off x="6365260" y="2741176"/>
            <a:ext cx="340162" cy="425291"/>
          </a:xfrm>
          <a:prstGeom prst="rect">
            <a:avLst/>
          </a:prstGeom>
          <a:noFill/>
          <a:ln/>
        </p:spPr>
        <p:txBody>
          <a:bodyPr wrap="none" lIns="0" tIns="0" rIns="0" bIns="0" rtlCol="0" anchor="t"/>
          <a:lstStyle/>
          <a:p>
            <a:pPr marL="0" indent="0" algn="ctr">
              <a:lnSpc>
                <a:spcPts val="2650"/>
              </a:lnSpc>
              <a:buNone/>
            </a:pPr>
            <a:r>
              <a:rPr lang="en-US" sz="2650" dirty="0">
                <a:solidFill>
                  <a:srgbClr val="61615C"/>
                </a:solidFill>
                <a:latin typeface="Times New Roman" panose="02020603050405020304" pitchFamily="18" charset="0"/>
                <a:ea typeface="Tomorrow Semi Bold" pitchFamily="34" charset="-122"/>
                <a:cs typeface="Times New Roman" panose="02020603050405020304" pitchFamily="18" charset="0"/>
              </a:rPr>
              <a:t>1</a:t>
            </a:r>
            <a:endParaRPr lang="en-US" sz="2650" dirty="0">
              <a:latin typeface="Times New Roman" panose="02020603050405020304" pitchFamily="18" charset="0"/>
              <a:cs typeface="Times New Roman" panose="02020603050405020304" pitchFamily="18" charset="0"/>
            </a:endParaRPr>
          </a:p>
        </p:txBody>
      </p:sp>
      <p:sp>
        <p:nvSpPr>
          <p:cNvPr id="8" name="Text 5"/>
          <p:cNvSpPr/>
          <p:nvPr/>
        </p:nvSpPr>
        <p:spPr>
          <a:xfrm>
            <a:off x="7669411" y="2670334"/>
            <a:ext cx="4792147"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Enhanced Financial Performance</a:t>
            </a:r>
            <a:endParaRPr lang="en-US" sz="2200" dirty="0">
              <a:latin typeface="Times New Roman" panose="02020603050405020304" pitchFamily="18" charset="0"/>
              <a:cs typeface="Times New Roman" panose="02020603050405020304" pitchFamily="18" charset="0"/>
            </a:endParaRPr>
          </a:p>
        </p:txBody>
      </p:sp>
      <p:sp>
        <p:nvSpPr>
          <p:cNvPr id="9" name="Text 6"/>
          <p:cNvSpPr/>
          <p:nvPr/>
        </p:nvSpPr>
        <p:spPr>
          <a:xfrm>
            <a:off x="7669411" y="3160752"/>
            <a:ext cx="6167199"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Improve returns with ESG integration. Achieve better results.</a:t>
            </a:r>
            <a:endParaRPr lang="en-US" sz="1750" dirty="0">
              <a:latin typeface="Times New Roman" panose="02020603050405020304" pitchFamily="18" charset="0"/>
              <a:cs typeface="Times New Roman" panose="02020603050405020304" pitchFamily="18" charset="0"/>
            </a:endParaRPr>
          </a:p>
        </p:txBody>
      </p:sp>
      <p:sp>
        <p:nvSpPr>
          <p:cNvPr id="10" name="Shape 7"/>
          <p:cNvSpPr/>
          <p:nvPr/>
        </p:nvSpPr>
        <p:spPr>
          <a:xfrm>
            <a:off x="6760012" y="4835247"/>
            <a:ext cx="680442" cy="30480"/>
          </a:xfrm>
          <a:prstGeom prst="roundRect">
            <a:avLst>
              <a:gd name="adj" fmla="val 111628"/>
            </a:avLst>
          </a:prstGeom>
          <a:solidFill>
            <a:srgbClr val="D6D0D0"/>
          </a:solidFill>
          <a:ln/>
        </p:spPr>
      </p:sp>
      <p:sp>
        <p:nvSpPr>
          <p:cNvPr id="11" name="Shape 8"/>
          <p:cNvSpPr/>
          <p:nvPr/>
        </p:nvSpPr>
        <p:spPr>
          <a:xfrm>
            <a:off x="6280190" y="4595336"/>
            <a:ext cx="510302" cy="510302"/>
          </a:xfrm>
          <a:prstGeom prst="roundRect">
            <a:avLst>
              <a:gd name="adj" fmla="val 6667"/>
            </a:avLst>
          </a:prstGeom>
          <a:solidFill>
            <a:srgbClr val="F0EAEA"/>
          </a:solidFill>
          <a:ln/>
        </p:spPr>
      </p:sp>
      <p:sp>
        <p:nvSpPr>
          <p:cNvPr id="12" name="Text 9"/>
          <p:cNvSpPr/>
          <p:nvPr/>
        </p:nvSpPr>
        <p:spPr>
          <a:xfrm>
            <a:off x="6365260" y="4637842"/>
            <a:ext cx="340162" cy="425291"/>
          </a:xfrm>
          <a:prstGeom prst="rect">
            <a:avLst/>
          </a:prstGeom>
          <a:noFill/>
          <a:ln/>
        </p:spPr>
        <p:txBody>
          <a:bodyPr wrap="none" lIns="0" tIns="0" rIns="0" bIns="0" rtlCol="0" anchor="t"/>
          <a:lstStyle/>
          <a:p>
            <a:pPr marL="0" indent="0" algn="ctr">
              <a:lnSpc>
                <a:spcPts val="2650"/>
              </a:lnSpc>
              <a:buNone/>
            </a:pPr>
            <a:r>
              <a:rPr lang="en-US" sz="2650" dirty="0">
                <a:solidFill>
                  <a:srgbClr val="61615C"/>
                </a:solidFill>
                <a:latin typeface="Times New Roman" panose="02020603050405020304" pitchFamily="18" charset="0"/>
                <a:ea typeface="Tomorrow Semi Bold" pitchFamily="34" charset="-122"/>
                <a:cs typeface="Times New Roman" panose="02020603050405020304" pitchFamily="18" charset="0"/>
              </a:rPr>
              <a:t>2</a:t>
            </a:r>
            <a:endParaRPr lang="en-US" sz="2650" dirty="0">
              <a:latin typeface="Times New Roman" panose="02020603050405020304" pitchFamily="18" charset="0"/>
              <a:cs typeface="Times New Roman" panose="02020603050405020304" pitchFamily="18" charset="0"/>
            </a:endParaRPr>
          </a:p>
        </p:txBody>
      </p:sp>
      <p:sp>
        <p:nvSpPr>
          <p:cNvPr id="13" name="Text 10"/>
          <p:cNvSpPr/>
          <p:nvPr/>
        </p:nvSpPr>
        <p:spPr>
          <a:xfrm>
            <a:off x="7669411" y="4566999"/>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Risk Mitigation</a:t>
            </a:r>
            <a:endParaRPr lang="en-US" sz="2200" dirty="0">
              <a:latin typeface="Times New Roman" panose="02020603050405020304" pitchFamily="18" charset="0"/>
              <a:cs typeface="Times New Roman" panose="02020603050405020304" pitchFamily="18" charset="0"/>
            </a:endParaRPr>
          </a:p>
        </p:txBody>
      </p:sp>
      <p:sp>
        <p:nvSpPr>
          <p:cNvPr id="14" name="Text 11"/>
          <p:cNvSpPr/>
          <p:nvPr/>
        </p:nvSpPr>
        <p:spPr>
          <a:xfrm>
            <a:off x="7669411" y="5057418"/>
            <a:ext cx="6167199" cy="362903"/>
          </a:xfrm>
          <a:prstGeom prst="rect">
            <a:avLst/>
          </a:prstGeom>
          <a:noFill/>
          <a:ln/>
        </p:spPr>
        <p:txBody>
          <a:bodyPr wrap="non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Identify risks using ESG factors. Reduce potential issues.</a:t>
            </a:r>
            <a:endParaRPr lang="en-US" sz="1750" dirty="0">
              <a:latin typeface="Times New Roman" panose="02020603050405020304" pitchFamily="18" charset="0"/>
              <a:cs typeface="Times New Roman" panose="02020603050405020304" pitchFamily="18" charset="0"/>
            </a:endParaRPr>
          </a:p>
        </p:txBody>
      </p:sp>
      <p:sp>
        <p:nvSpPr>
          <p:cNvPr id="15" name="Shape 12"/>
          <p:cNvSpPr/>
          <p:nvPr/>
        </p:nvSpPr>
        <p:spPr>
          <a:xfrm>
            <a:off x="6760012" y="6369010"/>
            <a:ext cx="680442" cy="30480"/>
          </a:xfrm>
          <a:prstGeom prst="roundRect">
            <a:avLst>
              <a:gd name="adj" fmla="val 111628"/>
            </a:avLst>
          </a:prstGeom>
          <a:solidFill>
            <a:srgbClr val="D6D0D0"/>
          </a:solidFill>
          <a:ln/>
        </p:spPr>
      </p:sp>
      <p:sp>
        <p:nvSpPr>
          <p:cNvPr id="16" name="Shape 13"/>
          <p:cNvSpPr/>
          <p:nvPr/>
        </p:nvSpPr>
        <p:spPr>
          <a:xfrm>
            <a:off x="6280190" y="6129099"/>
            <a:ext cx="510302" cy="510302"/>
          </a:xfrm>
          <a:prstGeom prst="roundRect">
            <a:avLst>
              <a:gd name="adj" fmla="val 6667"/>
            </a:avLst>
          </a:prstGeom>
          <a:solidFill>
            <a:srgbClr val="F0EAEA"/>
          </a:solidFill>
          <a:ln/>
        </p:spPr>
      </p:sp>
      <p:sp>
        <p:nvSpPr>
          <p:cNvPr id="17" name="Text 14"/>
          <p:cNvSpPr/>
          <p:nvPr/>
        </p:nvSpPr>
        <p:spPr>
          <a:xfrm>
            <a:off x="6365260" y="6171605"/>
            <a:ext cx="340162" cy="425291"/>
          </a:xfrm>
          <a:prstGeom prst="rect">
            <a:avLst/>
          </a:prstGeom>
          <a:noFill/>
          <a:ln/>
        </p:spPr>
        <p:txBody>
          <a:bodyPr wrap="none" lIns="0" tIns="0" rIns="0" bIns="0" rtlCol="0" anchor="t"/>
          <a:lstStyle/>
          <a:p>
            <a:pPr marL="0" indent="0" algn="ctr">
              <a:lnSpc>
                <a:spcPts val="2650"/>
              </a:lnSpc>
              <a:buNone/>
            </a:pPr>
            <a:r>
              <a:rPr lang="en-US" sz="2650" dirty="0">
                <a:solidFill>
                  <a:srgbClr val="61615C"/>
                </a:solidFill>
                <a:latin typeface="Times New Roman" panose="02020603050405020304" pitchFamily="18" charset="0"/>
                <a:ea typeface="Tomorrow Semi Bold" pitchFamily="34" charset="-122"/>
                <a:cs typeface="Times New Roman" panose="02020603050405020304" pitchFamily="18" charset="0"/>
              </a:rPr>
              <a:t>3</a:t>
            </a:r>
            <a:endParaRPr lang="en-US" sz="2650" dirty="0">
              <a:latin typeface="Times New Roman" panose="02020603050405020304" pitchFamily="18" charset="0"/>
              <a:cs typeface="Times New Roman" panose="02020603050405020304" pitchFamily="18" charset="0"/>
            </a:endParaRPr>
          </a:p>
        </p:txBody>
      </p:sp>
      <p:sp>
        <p:nvSpPr>
          <p:cNvPr id="18" name="Text 15"/>
          <p:cNvSpPr/>
          <p:nvPr/>
        </p:nvSpPr>
        <p:spPr>
          <a:xfrm>
            <a:off x="7669411" y="6100763"/>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Positive Impact</a:t>
            </a:r>
            <a:endParaRPr lang="en-US" sz="2200" dirty="0">
              <a:latin typeface="Times New Roman" panose="02020603050405020304" pitchFamily="18" charset="0"/>
              <a:cs typeface="Times New Roman" panose="02020603050405020304" pitchFamily="18" charset="0"/>
            </a:endParaRPr>
          </a:p>
        </p:txBody>
      </p:sp>
      <p:sp>
        <p:nvSpPr>
          <p:cNvPr id="19" name="Text 16"/>
          <p:cNvSpPr/>
          <p:nvPr/>
        </p:nvSpPr>
        <p:spPr>
          <a:xfrm>
            <a:off x="7669411" y="6591181"/>
            <a:ext cx="6167199"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Align investments with personal values. Create positive change.</a:t>
            </a:r>
            <a:endParaRPr lang="en-US" sz="1750" dirty="0">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4"/>
          <a:stretch>
            <a:fillRect/>
          </a:stretch>
        </p:blipFill>
        <p:spPr>
          <a:xfrm>
            <a:off x="12447843" y="7522403"/>
            <a:ext cx="2182557" cy="707197"/>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040130"/>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Challenges in Sustainable Investing</a:t>
            </a:r>
            <a:endParaRPr lang="en-US" sz="4450" dirty="0">
              <a:latin typeface="Times New Roman" panose="02020603050405020304" pitchFamily="18" charset="0"/>
              <a:cs typeface="Times New Roman" panose="02020603050405020304" pitchFamily="18" charset="0"/>
            </a:endParaRPr>
          </a:p>
        </p:txBody>
      </p:sp>
      <p:pic>
        <p:nvPicPr>
          <p:cNvPr id="4" name="Image 1" descr="preencoded.png"/>
          <p:cNvPicPr>
            <a:picLocks noChangeAspect="1"/>
          </p:cNvPicPr>
          <p:nvPr/>
        </p:nvPicPr>
        <p:blipFill>
          <a:blip r:embed="rId4"/>
          <a:stretch>
            <a:fillRect/>
          </a:stretch>
        </p:blipFill>
        <p:spPr>
          <a:xfrm>
            <a:off x="6280190" y="2797850"/>
            <a:ext cx="1134070" cy="1669852"/>
          </a:xfrm>
          <a:prstGeom prst="rect">
            <a:avLst/>
          </a:prstGeom>
        </p:spPr>
      </p:pic>
      <p:sp>
        <p:nvSpPr>
          <p:cNvPr id="5" name="Text 1"/>
          <p:cNvSpPr/>
          <p:nvPr/>
        </p:nvSpPr>
        <p:spPr>
          <a:xfrm>
            <a:off x="7754422" y="302466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Data Availability</a:t>
            </a:r>
            <a:endParaRPr lang="en-US" sz="2200" dirty="0">
              <a:latin typeface="Times New Roman" panose="02020603050405020304" pitchFamily="18" charset="0"/>
              <a:cs typeface="Times New Roman" panose="02020603050405020304" pitchFamily="18" charset="0"/>
            </a:endParaRPr>
          </a:p>
        </p:txBody>
      </p:sp>
      <p:sp>
        <p:nvSpPr>
          <p:cNvPr id="6" name="Text 2"/>
          <p:cNvSpPr/>
          <p:nvPr/>
        </p:nvSpPr>
        <p:spPr>
          <a:xfrm>
            <a:off x="7754422" y="3515082"/>
            <a:ext cx="6082189"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Address lack of standardized ESG data. Seek reliable sources.</a:t>
            </a:r>
            <a:endParaRPr lang="en-US" sz="1750" dirty="0">
              <a:latin typeface="Times New Roman" panose="02020603050405020304" pitchFamily="18" charset="0"/>
              <a:cs typeface="Times New Roman" panose="02020603050405020304" pitchFamily="18" charset="0"/>
            </a:endParaRPr>
          </a:p>
        </p:txBody>
      </p:sp>
      <p:pic>
        <p:nvPicPr>
          <p:cNvPr id="7" name="Image 2" descr="preencoded.png"/>
          <p:cNvPicPr>
            <a:picLocks noChangeAspect="1"/>
          </p:cNvPicPr>
          <p:nvPr/>
        </p:nvPicPr>
        <p:blipFill>
          <a:blip r:embed="rId5"/>
          <a:stretch>
            <a:fillRect/>
          </a:stretch>
        </p:blipFill>
        <p:spPr>
          <a:xfrm>
            <a:off x="6280190" y="4467701"/>
            <a:ext cx="1134070" cy="1360884"/>
          </a:xfrm>
          <a:prstGeom prst="rect">
            <a:avLst/>
          </a:prstGeom>
        </p:spPr>
      </p:pic>
      <p:sp>
        <p:nvSpPr>
          <p:cNvPr id="8" name="Text 3"/>
          <p:cNvSpPr/>
          <p:nvPr/>
        </p:nvSpPr>
        <p:spPr>
          <a:xfrm>
            <a:off x="7754422" y="4694515"/>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Greenwashing</a:t>
            </a:r>
            <a:endParaRPr lang="en-US" sz="2200" dirty="0">
              <a:latin typeface="Times New Roman" panose="02020603050405020304" pitchFamily="18" charset="0"/>
              <a:cs typeface="Times New Roman" panose="02020603050405020304" pitchFamily="18" charset="0"/>
            </a:endParaRPr>
          </a:p>
        </p:txBody>
      </p:sp>
      <p:sp>
        <p:nvSpPr>
          <p:cNvPr id="9" name="Text 4"/>
          <p:cNvSpPr/>
          <p:nvPr/>
        </p:nvSpPr>
        <p:spPr>
          <a:xfrm>
            <a:off x="7754422" y="5184934"/>
            <a:ext cx="6082189" cy="362903"/>
          </a:xfrm>
          <a:prstGeom prst="rect">
            <a:avLst/>
          </a:prstGeom>
          <a:noFill/>
          <a:ln/>
        </p:spPr>
        <p:txBody>
          <a:bodyPr wrap="non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Avoid misleading sustainability claims. Do research.</a:t>
            </a:r>
            <a:endParaRPr lang="en-US" sz="1750" dirty="0">
              <a:latin typeface="Times New Roman" panose="02020603050405020304" pitchFamily="18" charset="0"/>
              <a:cs typeface="Times New Roman" panose="02020603050405020304" pitchFamily="18" charset="0"/>
            </a:endParaRPr>
          </a:p>
        </p:txBody>
      </p:sp>
      <p:pic>
        <p:nvPicPr>
          <p:cNvPr id="10" name="Image 3" descr="preencoded.png"/>
          <p:cNvPicPr>
            <a:picLocks noChangeAspect="1"/>
          </p:cNvPicPr>
          <p:nvPr/>
        </p:nvPicPr>
        <p:blipFill>
          <a:blip r:embed="rId6"/>
          <a:stretch>
            <a:fillRect/>
          </a:stretch>
        </p:blipFill>
        <p:spPr>
          <a:xfrm>
            <a:off x="6280190" y="5828586"/>
            <a:ext cx="1134070" cy="1360884"/>
          </a:xfrm>
          <a:prstGeom prst="rect">
            <a:avLst/>
          </a:prstGeom>
        </p:spPr>
      </p:pic>
      <p:sp>
        <p:nvSpPr>
          <p:cNvPr id="11" name="Text 5"/>
          <p:cNvSpPr/>
          <p:nvPr/>
        </p:nvSpPr>
        <p:spPr>
          <a:xfrm>
            <a:off x="7754422" y="6055400"/>
            <a:ext cx="3332440"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Performance Concerns</a:t>
            </a:r>
            <a:endParaRPr lang="en-US" sz="2200" dirty="0">
              <a:latin typeface="Times New Roman" panose="02020603050405020304" pitchFamily="18" charset="0"/>
              <a:cs typeface="Times New Roman" panose="02020603050405020304" pitchFamily="18" charset="0"/>
            </a:endParaRPr>
          </a:p>
        </p:txBody>
      </p:sp>
      <p:sp>
        <p:nvSpPr>
          <p:cNvPr id="12" name="Text 6"/>
          <p:cNvSpPr/>
          <p:nvPr/>
        </p:nvSpPr>
        <p:spPr>
          <a:xfrm>
            <a:off x="7754422" y="6545818"/>
            <a:ext cx="6082189" cy="362903"/>
          </a:xfrm>
          <a:prstGeom prst="rect">
            <a:avLst/>
          </a:prstGeom>
          <a:noFill/>
          <a:ln/>
        </p:spPr>
        <p:txBody>
          <a:bodyPr wrap="non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Recognize unfounded perceptions of low returns.</a:t>
            </a:r>
            <a:endParaRPr lang="en-US" sz="175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7"/>
          <a:stretch>
            <a:fillRect/>
          </a:stretch>
        </p:blipFill>
        <p:spPr>
          <a:xfrm>
            <a:off x="12447843" y="7522403"/>
            <a:ext cx="2182557" cy="707197"/>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1251109"/>
            <a:ext cx="10411420" cy="708779"/>
          </a:xfrm>
          <a:prstGeom prst="rect">
            <a:avLst/>
          </a:prstGeom>
          <a:noFill/>
          <a:ln/>
        </p:spPr>
        <p:txBody>
          <a:bodyPr wrap="non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Measuring Impact and Performance</a:t>
            </a:r>
            <a:endParaRPr lang="en-US" sz="4450" dirty="0">
              <a:latin typeface="Times New Roman" panose="02020603050405020304" pitchFamily="18" charset="0"/>
              <a:cs typeface="Times New Roman" panose="02020603050405020304" pitchFamily="18" charset="0"/>
            </a:endParaRPr>
          </a:p>
        </p:txBody>
      </p:sp>
      <p:sp>
        <p:nvSpPr>
          <p:cNvPr id="3" name="Text 1"/>
          <p:cNvSpPr/>
          <p:nvPr/>
        </p:nvSpPr>
        <p:spPr>
          <a:xfrm>
            <a:off x="1743789" y="4087892"/>
            <a:ext cx="2835235" cy="354330"/>
          </a:xfrm>
          <a:prstGeom prst="rect">
            <a:avLst/>
          </a:prstGeom>
          <a:noFill/>
          <a:ln/>
        </p:spPr>
        <p:txBody>
          <a:bodyPr wrap="none" lIns="0" tIns="0" rIns="0" bIns="0" rtlCol="0" anchor="t"/>
          <a:lstStyle/>
          <a:p>
            <a:pPr marL="0" indent="0" algn="r">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Metrics</a:t>
            </a:r>
            <a:endParaRPr lang="en-US" sz="2200" dirty="0">
              <a:latin typeface="Times New Roman" panose="02020603050405020304" pitchFamily="18" charset="0"/>
              <a:cs typeface="Times New Roman" panose="02020603050405020304" pitchFamily="18" charset="0"/>
            </a:endParaRPr>
          </a:p>
        </p:txBody>
      </p:sp>
      <p:sp>
        <p:nvSpPr>
          <p:cNvPr id="4" name="Text 2"/>
          <p:cNvSpPr/>
          <p:nvPr/>
        </p:nvSpPr>
        <p:spPr>
          <a:xfrm>
            <a:off x="793790" y="4578310"/>
            <a:ext cx="3785235" cy="725805"/>
          </a:xfrm>
          <a:prstGeom prst="rect">
            <a:avLst/>
          </a:prstGeom>
          <a:noFill/>
          <a:ln/>
        </p:spPr>
        <p:txBody>
          <a:bodyPr wrap="square" lIns="0" tIns="0" rIns="0" bIns="0" rtlCol="0" anchor="t"/>
          <a:lstStyle/>
          <a:p>
            <a:pPr marL="0" indent="0" algn="r">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Track carbon footprint and water usage.</a:t>
            </a:r>
            <a:endParaRPr lang="en-US" sz="1750" dirty="0">
              <a:latin typeface="Times New Roman" panose="02020603050405020304" pitchFamily="18" charset="0"/>
              <a:cs typeface="Times New Roman" panose="02020603050405020304" pitchFamily="18" charset="0"/>
            </a:endParaRPr>
          </a:p>
        </p:txBody>
      </p:sp>
      <p:pic>
        <p:nvPicPr>
          <p:cNvPr id="5" name="Image 0" descr="preencoded.png"/>
          <p:cNvPicPr>
            <a:picLocks noChangeAspect="1"/>
          </p:cNvPicPr>
          <p:nvPr/>
        </p:nvPicPr>
        <p:blipFill>
          <a:blip r:embed="rId3"/>
          <a:stretch>
            <a:fillRect/>
          </a:stretch>
        </p:blipFill>
        <p:spPr>
          <a:xfrm>
            <a:off x="5032653" y="2413516"/>
            <a:ext cx="4564975" cy="4564975"/>
          </a:xfrm>
          <a:prstGeom prst="rect">
            <a:avLst/>
          </a:prstGeom>
        </p:spPr>
      </p:pic>
      <p:sp>
        <p:nvSpPr>
          <p:cNvPr id="6" name="Text 3"/>
          <p:cNvSpPr/>
          <p:nvPr/>
        </p:nvSpPr>
        <p:spPr>
          <a:xfrm>
            <a:off x="5571411" y="4209098"/>
            <a:ext cx="339328" cy="424220"/>
          </a:xfrm>
          <a:prstGeom prst="rect">
            <a:avLst/>
          </a:prstGeom>
          <a:noFill/>
          <a:ln/>
        </p:spPr>
        <p:txBody>
          <a:bodyPr wrap="none" lIns="0" tIns="0" rIns="0" bIns="0" rtlCol="0" anchor="t"/>
          <a:lstStyle/>
          <a:p>
            <a:pPr marL="0" indent="0" algn="l">
              <a:lnSpc>
                <a:spcPts val="4250"/>
              </a:lnSpc>
              <a:buNone/>
            </a:pPr>
            <a:r>
              <a:rPr lang="en-US" sz="2650" dirty="0">
                <a:solidFill>
                  <a:srgbClr val="61615C"/>
                </a:solidFill>
                <a:latin typeface="Times New Roman" panose="02020603050405020304" pitchFamily="18" charset="0"/>
                <a:ea typeface="Tomorrow Semi Bold" pitchFamily="34" charset="-122"/>
                <a:cs typeface="Times New Roman" panose="02020603050405020304" pitchFamily="18" charset="0"/>
              </a:rPr>
              <a:t>1</a:t>
            </a:r>
            <a:endParaRPr lang="en-US" sz="2650" dirty="0">
              <a:latin typeface="Times New Roman" panose="02020603050405020304" pitchFamily="18" charset="0"/>
              <a:cs typeface="Times New Roman" panose="02020603050405020304" pitchFamily="18" charset="0"/>
            </a:endParaRPr>
          </a:p>
        </p:txBody>
      </p:sp>
      <p:sp>
        <p:nvSpPr>
          <p:cNvPr id="7" name="Text 4"/>
          <p:cNvSpPr/>
          <p:nvPr/>
        </p:nvSpPr>
        <p:spPr>
          <a:xfrm>
            <a:off x="9937790" y="2861548"/>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Reporting</a:t>
            </a:r>
            <a:endParaRPr lang="en-US" sz="2200" dirty="0">
              <a:latin typeface="Times New Roman" panose="02020603050405020304" pitchFamily="18" charset="0"/>
              <a:cs typeface="Times New Roman" panose="02020603050405020304" pitchFamily="18" charset="0"/>
            </a:endParaRPr>
          </a:p>
        </p:txBody>
      </p:sp>
      <p:sp>
        <p:nvSpPr>
          <p:cNvPr id="8" name="Text 5"/>
          <p:cNvSpPr/>
          <p:nvPr/>
        </p:nvSpPr>
        <p:spPr>
          <a:xfrm>
            <a:off x="9937790" y="3351967"/>
            <a:ext cx="3898821"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Utilize GRI, SASB, and TCFD frameworks.</a:t>
            </a:r>
            <a:endParaRPr lang="en-US" sz="1750" dirty="0">
              <a:latin typeface="Times New Roman" panose="02020603050405020304" pitchFamily="18" charset="0"/>
              <a:cs typeface="Times New Roman" panose="02020603050405020304" pitchFamily="18" charset="0"/>
            </a:endParaRPr>
          </a:p>
        </p:txBody>
      </p:sp>
      <p:pic>
        <p:nvPicPr>
          <p:cNvPr id="9" name="Image 1" descr="preencoded.png"/>
          <p:cNvPicPr>
            <a:picLocks noChangeAspect="1"/>
          </p:cNvPicPr>
          <p:nvPr/>
        </p:nvPicPr>
        <p:blipFill>
          <a:blip r:embed="rId4"/>
          <a:stretch>
            <a:fillRect/>
          </a:stretch>
        </p:blipFill>
        <p:spPr>
          <a:xfrm>
            <a:off x="5032653" y="2413516"/>
            <a:ext cx="4564975" cy="4564975"/>
          </a:xfrm>
          <a:prstGeom prst="rect">
            <a:avLst/>
          </a:prstGeom>
        </p:spPr>
      </p:pic>
      <p:sp>
        <p:nvSpPr>
          <p:cNvPr id="10" name="Text 6"/>
          <p:cNvSpPr/>
          <p:nvPr/>
        </p:nvSpPr>
        <p:spPr>
          <a:xfrm>
            <a:off x="8170307" y="3258026"/>
            <a:ext cx="339328" cy="424220"/>
          </a:xfrm>
          <a:prstGeom prst="rect">
            <a:avLst/>
          </a:prstGeom>
          <a:noFill/>
          <a:ln/>
        </p:spPr>
        <p:txBody>
          <a:bodyPr wrap="none" lIns="0" tIns="0" rIns="0" bIns="0" rtlCol="0" anchor="t"/>
          <a:lstStyle/>
          <a:p>
            <a:pPr marL="0" indent="0" algn="l">
              <a:lnSpc>
                <a:spcPts val="4250"/>
              </a:lnSpc>
              <a:buNone/>
            </a:pPr>
            <a:r>
              <a:rPr lang="en-US" sz="2650" dirty="0">
                <a:solidFill>
                  <a:srgbClr val="61615C"/>
                </a:solidFill>
                <a:latin typeface="Times New Roman" panose="02020603050405020304" pitchFamily="18" charset="0"/>
                <a:ea typeface="Tomorrow Semi Bold" pitchFamily="34" charset="-122"/>
                <a:cs typeface="Times New Roman" panose="02020603050405020304" pitchFamily="18" charset="0"/>
              </a:rPr>
              <a:t>2</a:t>
            </a:r>
            <a:endParaRPr lang="en-US" sz="2650" dirty="0">
              <a:latin typeface="Times New Roman" panose="02020603050405020304" pitchFamily="18" charset="0"/>
              <a:cs typeface="Times New Roman" panose="02020603050405020304" pitchFamily="18" charset="0"/>
            </a:endParaRPr>
          </a:p>
        </p:txBody>
      </p:sp>
      <p:sp>
        <p:nvSpPr>
          <p:cNvPr id="11" name="Text 7"/>
          <p:cNvSpPr/>
          <p:nvPr/>
        </p:nvSpPr>
        <p:spPr>
          <a:xfrm>
            <a:off x="9937790" y="5314117"/>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Transparency</a:t>
            </a:r>
            <a:endParaRPr lang="en-US" sz="2200" dirty="0">
              <a:latin typeface="Times New Roman" panose="02020603050405020304" pitchFamily="18" charset="0"/>
              <a:cs typeface="Times New Roman" panose="02020603050405020304" pitchFamily="18" charset="0"/>
            </a:endParaRPr>
          </a:p>
        </p:txBody>
      </p:sp>
      <p:sp>
        <p:nvSpPr>
          <p:cNvPr id="12" name="Text 8"/>
          <p:cNvSpPr/>
          <p:nvPr/>
        </p:nvSpPr>
        <p:spPr>
          <a:xfrm>
            <a:off x="9937790" y="5804535"/>
            <a:ext cx="3898821"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Ensure transparency and accountability in reports.</a:t>
            </a:r>
            <a:endParaRPr lang="en-US" sz="1750" dirty="0">
              <a:latin typeface="Times New Roman" panose="02020603050405020304" pitchFamily="18" charset="0"/>
              <a:cs typeface="Times New Roman" panose="02020603050405020304" pitchFamily="18" charset="0"/>
            </a:endParaRPr>
          </a:p>
        </p:txBody>
      </p:sp>
      <p:pic>
        <p:nvPicPr>
          <p:cNvPr id="13" name="Image 2" descr="preencoded.png"/>
          <p:cNvPicPr>
            <a:picLocks noChangeAspect="1"/>
          </p:cNvPicPr>
          <p:nvPr/>
        </p:nvPicPr>
        <p:blipFill>
          <a:blip r:embed="rId5"/>
          <a:stretch>
            <a:fillRect/>
          </a:stretch>
        </p:blipFill>
        <p:spPr>
          <a:xfrm>
            <a:off x="5032653" y="2413516"/>
            <a:ext cx="4564975" cy="4564975"/>
          </a:xfrm>
          <a:prstGeom prst="rect">
            <a:avLst/>
          </a:prstGeom>
        </p:spPr>
      </p:pic>
      <p:sp>
        <p:nvSpPr>
          <p:cNvPr id="14" name="Text 9"/>
          <p:cNvSpPr/>
          <p:nvPr/>
        </p:nvSpPr>
        <p:spPr>
          <a:xfrm>
            <a:off x="7694533" y="5984200"/>
            <a:ext cx="339328" cy="424220"/>
          </a:xfrm>
          <a:prstGeom prst="rect">
            <a:avLst/>
          </a:prstGeom>
          <a:noFill/>
          <a:ln/>
        </p:spPr>
        <p:txBody>
          <a:bodyPr wrap="none" lIns="0" tIns="0" rIns="0" bIns="0" rtlCol="0" anchor="t"/>
          <a:lstStyle/>
          <a:p>
            <a:pPr marL="0" indent="0" algn="l">
              <a:lnSpc>
                <a:spcPts val="4250"/>
              </a:lnSpc>
              <a:buNone/>
            </a:pPr>
            <a:r>
              <a:rPr lang="en-US" sz="2650" dirty="0">
                <a:solidFill>
                  <a:srgbClr val="61615C"/>
                </a:solidFill>
                <a:latin typeface="Times New Roman" panose="02020603050405020304" pitchFamily="18" charset="0"/>
                <a:ea typeface="Tomorrow Semi Bold" pitchFamily="34" charset="-122"/>
                <a:cs typeface="Times New Roman" panose="02020603050405020304" pitchFamily="18" charset="0"/>
              </a:rPr>
              <a:t>3</a:t>
            </a:r>
            <a:endParaRPr lang="en-US" sz="265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6"/>
          <a:stretch>
            <a:fillRect/>
          </a:stretch>
        </p:blipFill>
        <p:spPr>
          <a:xfrm>
            <a:off x="12359250" y="7522403"/>
            <a:ext cx="2182557" cy="707197"/>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93790" y="1717834"/>
            <a:ext cx="5670590" cy="708779"/>
          </a:xfrm>
          <a:prstGeom prst="rect">
            <a:avLst/>
          </a:prstGeom>
          <a:noFill/>
          <a:ln/>
        </p:spPr>
        <p:txBody>
          <a:bodyPr wrap="non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Case Studies</a:t>
            </a:r>
            <a:endParaRPr lang="en-US" sz="4450" dirty="0">
              <a:latin typeface="Times New Roman" panose="02020603050405020304" pitchFamily="18" charset="0"/>
              <a:cs typeface="Times New Roman" panose="02020603050405020304" pitchFamily="18" charset="0"/>
            </a:endParaRPr>
          </a:p>
        </p:txBody>
      </p:sp>
      <p:sp>
        <p:nvSpPr>
          <p:cNvPr id="3" name="Shape 1"/>
          <p:cNvSpPr/>
          <p:nvPr/>
        </p:nvSpPr>
        <p:spPr>
          <a:xfrm>
            <a:off x="793790" y="2880241"/>
            <a:ext cx="2173724" cy="807958"/>
          </a:xfrm>
          <a:prstGeom prst="roundRect">
            <a:avLst>
              <a:gd name="adj" fmla="val 4211"/>
            </a:avLst>
          </a:prstGeom>
          <a:solidFill>
            <a:srgbClr val="F0EAEA"/>
          </a:solidFill>
          <a:ln/>
        </p:spPr>
      </p:sp>
      <p:sp>
        <p:nvSpPr>
          <p:cNvPr id="4" name="Text 2"/>
          <p:cNvSpPr/>
          <p:nvPr/>
        </p:nvSpPr>
        <p:spPr>
          <a:xfrm>
            <a:off x="1721167" y="3084909"/>
            <a:ext cx="318968" cy="398621"/>
          </a:xfrm>
          <a:prstGeom prst="rect">
            <a:avLst/>
          </a:prstGeom>
          <a:noFill/>
          <a:ln/>
        </p:spPr>
        <p:txBody>
          <a:bodyPr wrap="none" lIns="0" tIns="0" rIns="0" bIns="0" rtlCol="0" anchor="t"/>
          <a:lstStyle/>
          <a:p>
            <a:pPr marL="0" indent="0" algn="ctr">
              <a:lnSpc>
                <a:spcPts val="4000"/>
              </a:lnSpc>
              <a:buNone/>
            </a:pPr>
            <a:r>
              <a:rPr lang="en-US" sz="2500" dirty="0">
                <a:solidFill>
                  <a:srgbClr val="61615C"/>
                </a:solidFill>
                <a:latin typeface="Times New Roman" panose="02020603050405020304" pitchFamily="18" charset="0"/>
                <a:ea typeface="Tomorrow Semi Bold" pitchFamily="34" charset="-122"/>
                <a:cs typeface="Times New Roman" panose="02020603050405020304" pitchFamily="18" charset="0"/>
              </a:rPr>
              <a:t>1</a:t>
            </a:r>
            <a:endParaRPr lang="en-US" sz="2500" dirty="0">
              <a:latin typeface="Times New Roman" panose="02020603050405020304" pitchFamily="18" charset="0"/>
              <a:cs typeface="Times New Roman" panose="02020603050405020304" pitchFamily="18" charset="0"/>
            </a:endParaRPr>
          </a:p>
        </p:txBody>
      </p:sp>
      <p:sp>
        <p:nvSpPr>
          <p:cNvPr id="5" name="Text 3"/>
          <p:cNvSpPr/>
          <p:nvPr/>
        </p:nvSpPr>
        <p:spPr>
          <a:xfrm>
            <a:off x="3194328" y="3107055"/>
            <a:ext cx="1208961"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Unilever</a:t>
            </a:r>
            <a:endParaRPr lang="en-US" sz="2200" dirty="0">
              <a:latin typeface="Times New Roman" panose="02020603050405020304" pitchFamily="18" charset="0"/>
              <a:cs typeface="Times New Roman" panose="02020603050405020304" pitchFamily="18" charset="0"/>
            </a:endParaRPr>
          </a:p>
        </p:txBody>
      </p:sp>
      <p:sp>
        <p:nvSpPr>
          <p:cNvPr id="6" name="Shape 4"/>
          <p:cNvSpPr/>
          <p:nvPr/>
        </p:nvSpPr>
        <p:spPr>
          <a:xfrm>
            <a:off x="3080861" y="3672959"/>
            <a:ext cx="10642402" cy="15240"/>
          </a:xfrm>
          <a:prstGeom prst="roundRect">
            <a:avLst>
              <a:gd name="adj" fmla="val 223256"/>
            </a:avLst>
          </a:prstGeom>
          <a:solidFill>
            <a:srgbClr val="D6D0D0"/>
          </a:solidFill>
          <a:ln/>
        </p:spPr>
      </p:sp>
      <p:sp>
        <p:nvSpPr>
          <p:cNvPr id="7" name="Shape 5"/>
          <p:cNvSpPr/>
          <p:nvPr/>
        </p:nvSpPr>
        <p:spPr>
          <a:xfrm>
            <a:off x="793790" y="3801547"/>
            <a:ext cx="4347567" cy="807958"/>
          </a:xfrm>
          <a:prstGeom prst="roundRect">
            <a:avLst>
              <a:gd name="adj" fmla="val 4211"/>
            </a:avLst>
          </a:prstGeom>
          <a:solidFill>
            <a:srgbClr val="F0EAEA"/>
          </a:solidFill>
          <a:ln/>
        </p:spPr>
      </p:sp>
      <p:sp>
        <p:nvSpPr>
          <p:cNvPr id="8" name="Text 6"/>
          <p:cNvSpPr/>
          <p:nvPr/>
        </p:nvSpPr>
        <p:spPr>
          <a:xfrm>
            <a:off x="2808089" y="4006215"/>
            <a:ext cx="318968" cy="398621"/>
          </a:xfrm>
          <a:prstGeom prst="rect">
            <a:avLst/>
          </a:prstGeom>
          <a:noFill/>
          <a:ln/>
        </p:spPr>
        <p:txBody>
          <a:bodyPr wrap="none" lIns="0" tIns="0" rIns="0" bIns="0" rtlCol="0" anchor="t"/>
          <a:lstStyle/>
          <a:p>
            <a:pPr marL="0" indent="0" algn="ctr">
              <a:lnSpc>
                <a:spcPts val="4000"/>
              </a:lnSpc>
              <a:buNone/>
            </a:pPr>
            <a:r>
              <a:rPr lang="en-US" sz="2500" dirty="0">
                <a:solidFill>
                  <a:srgbClr val="61615C"/>
                </a:solidFill>
                <a:latin typeface="Times New Roman" panose="02020603050405020304" pitchFamily="18" charset="0"/>
                <a:ea typeface="Tomorrow Semi Bold" pitchFamily="34" charset="-122"/>
                <a:cs typeface="Times New Roman" panose="02020603050405020304" pitchFamily="18" charset="0"/>
              </a:rPr>
              <a:t>2</a:t>
            </a:r>
            <a:endParaRPr lang="en-US" sz="2500" dirty="0">
              <a:latin typeface="Times New Roman" panose="02020603050405020304" pitchFamily="18" charset="0"/>
              <a:cs typeface="Times New Roman" panose="02020603050405020304" pitchFamily="18" charset="0"/>
            </a:endParaRPr>
          </a:p>
        </p:txBody>
      </p:sp>
      <p:sp>
        <p:nvSpPr>
          <p:cNvPr id="9" name="Text 7"/>
          <p:cNvSpPr/>
          <p:nvPr/>
        </p:nvSpPr>
        <p:spPr>
          <a:xfrm>
            <a:off x="5368171" y="4028361"/>
            <a:ext cx="1434465"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Patagonia</a:t>
            </a:r>
            <a:endParaRPr lang="en-US" sz="2200" dirty="0">
              <a:latin typeface="Times New Roman" panose="02020603050405020304" pitchFamily="18" charset="0"/>
              <a:cs typeface="Times New Roman" panose="02020603050405020304" pitchFamily="18" charset="0"/>
            </a:endParaRPr>
          </a:p>
        </p:txBody>
      </p:sp>
      <p:sp>
        <p:nvSpPr>
          <p:cNvPr id="10" name="Shape 8"/>
          <p:cNvSpPr/>
          <p:nvPr/>
        </p:nvSpPr>
        <p:spPr>
          <a:xfrm>
            <a:off x="5254704" y="4594265"/>
            <a:ext cx="8468558" cy="15240"/>
          </a:xfrm>
          <a:prstGeom prst="roundRect">
            <a:avLst>
              <a:gd name="adj" fmla="val 223256"/>
            </a:avLst>
          </a:prstGeom>
          <a:solidFill>
            <a:srgbClr val="D6D0D0"/>
          </a:solidFill>
          <a:ln/>
        </p:spPr>
      </p:sp>
      <p:sp>
        <p:nvSpPr>
          <p:cNvPr id="11" name="Shape 9"/>
          <p:cNvSpPr/>
          <p:nvPr/>
        </p:nvSpPr>
        <p:spPr>
          <a:xfrm>
            <a:off x="793790" y="4722852"/>
            <a:ext cx="6521410" cy="807958"/>
          </a:xfrm>
          <a:prstGeom prst="roundRect">
            <a:avLst>
              <a:gd name="adj" fmla="val 4211"/>
            </a:avLst>
          </a:prstGeom>
          <a:solidFill>
            <a:srgbClr val="F0EAEA"/>
          </a:solidFill>
          <a:ln/>
        </p:spPr>
      </p:sp>
      <p:sp>
        <p:nvSpPr>
          <p:cNvPr id="12" name="Text 10"/>
          <p:cNvSpPr/>
          <p:nvPr/>
        </p:nvSpPr>
        <p:spPr>
          <a:xfrm>
            <a:off x="3895011" y="4927521"/>
            <a:ext cx="318968" cy="398621"/>
          </a:xfrm>
          <a:prstGeom prst="rect">
            <a:avLst/>
          </a:prstGeom>
          <a:noFill/>
          <a:ln/>
        </p:spPr>
        <p:txBody>
          <a:bodyPr wrap="none" lIns="0" tIns="0" rIns="0" bIns="0" rtlCol="0" anchor="t"/>
          <a:lstStyle/>
          <a:p>
            <a:pPr marL="0" indent="0" algn="ctr">
              <a:lnSpc>
                <a:spcPts val="4000"/>
              </a:lnSpc>
              <a:buNone/>
            </a:pPr>
            <a:r>
              <a:rPr lang="en-US" sz="2500" dirty="0">
                <a:solidFill>
                  <a:srgbClr val="61615C"/>
                </a:solidFill>
                <a:latin typeface="Times New Roman" panose="02020603050405020304" pitchFamily="18" charset="0"/>
                <a:ea typeface="Tomorrow Semi Bold" pitchFamily="34" charset="-122"/>
                <a:cs typeface="Times New Roman" panose="02020603050405020304" pitchFamily="18" charset="0"/>
              </a:rPr>
              <a:t>3</a:t>
            </a:r>
            <a:endParaRPr lang="en-US" sz="2500" dirty="0">
              <a:latin typeface="Times New Roman" panose="02020603050405020304" pitchFamily="18" charset="0"/>
              <a:cs typeface="Times New Roman" panose="02020603050405020304" pitchFamily="18" charset="0"/>
            </a:endParaRPr>
          </a:p>
        </p:txBody>
      </p:sp>
      <p:sp>
        <p:nvSpPr>
          <p:cNvPr id="13" name="Text 11"/>
          <p:cNvSpPr/>
          <p:nvPr/>
        </p:nvSpPr>
        <p:spPr>
          <a:xfrm>
            <a:off x="7542014" y="4949666"/>
            <a:ext cx="953333" cy="354330"/>
          </a:xfrm>
          <a:prstGeom prst="rect">
            <a:avLst/>
          </a:prstGeom>
          <a:noFill/>
          <a:ln/>
        </p:spPr>
        <p:txBody>
          <a:bodyPr wrap="none" lIns="0" tIns="0" rIns="0" bIns="0" rtlCol="0" anchor="t"/>
          <a:lstStyle/>
          <a:p>
            <a:pPr marL="0" indent="0" algn="l">
              <a:lnSpc>
                <a:spcPts val="2750"/>
              </a:lnSpc>
              <a:buNone/>
            </a:pPr>
            <a:r>
              <a:rPr lang="en-US" sz="2200" dirty="0">
                <a:solidFill>
                  <a:srgbClr val="61615C"/>
                </a:solidFill>
                <a:latin typeface="Times New Roman" panose="02020603050405020304" pitchFamily="18" charset="0"/>
                <a:ea typeface="Tomorrow Semi Bold" pitchFamily="34" charset="-122"/>
                <a:cs typeface="Times New Roman" panose="02020603050405020304" pitchFamily="18" charset="0"/>
              </a:rPr>
              <a:t>Ørsted</a:t>
            </a:r>
            <a:endParaRPr lang="en-US" sz="2200" dirty="0">
              <a:latin typeface="Times New Roman" panose="02020603050405020304" pitchFamily="18" charset="0"/>
              <a:cs typeface="Times New Roman" panose="02020603050405020304" pitchFamily="18" charset="0"/>
            </a:endParaRPr>
          </a:p>
        </p:txBody>
      </p:sp>
      <p:sp>
        <p:nvSpPr>
          <p:cNvPr id="14" name="Text 12"/>
          <p:cNvSpPr/>
          <p:nvPr/>
        </p:nvSpPr>
        <p:spPr>
          <a:xfrm>
            <a:off x="793790" y="5785961"/>
            <a:ext cx="13042821" cy="725805"/>
          </a:xfrm>
          <a:prstGeom prst="rect">
            <a:avLst/>
          </a:prstGeom>
          <a:noFill/>
          <a:ln/>
        </p:spPr>
        <p:txBody>
          <a:bodyPr wrap="square" lIns="0" tIns="0" rIns="0" bIns="0" rtlCol="0" anchor="t"/>
          <a:lstStyle/>
          <a:p>
            <a:pPr marL="0" indent="0" algn="l">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These companies show commitment and financial success. Unilever's plan drives growth. Patagonia conserves the environment. Ørsted transitioned to renewable energy.</a:t>
            </a:r>
            <a:endParaRPr lang="en-US" sz="175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3"/>
          <a:stretch>
            <a:fillRect/>
          </a:stretch>
        </p:blipFill>
        <p:spPr>
          <a:xfrm>
            <a:off x="12388849" y="7522403"/>
            <a:ext cx="2182557" cy="707197"/>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024771"/>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1D1D1B"/>
                </a:solidFill>
                <a:latin typeface="Times New Roman" panose="02020603050405020304" pitchFamily="18" charset="0"/>
                <a:ea typeface="Tomorrow Semi Bold" pitchFamily="34" charset="-122"/>
                <a:cs typeface="Times New Roman" panose="02020603050405020304" pitchFamily="18" charset="0"/>
              </a:rPr>
              <a:t>The Future of Sustainable Investing</a:t>
            </a:r>
            <a:endParaRPr lang="en-US" sz="4450" dirty="0">
              <a:latin typeface="Times New Roman" panose="02020603050405020304" pitchFamily="18" charset="0"/>
              <a:cs typeface="Times New Roman" panose="02020603050405020304" pitchFamily="18" charset="0"/>
            </a:endParaRPr>
          </a:p>
        </p:txBody>
      </p:sp>
      <p:sp>
        <p:nvSpPr>
          <p:cNvPr id="4" name="Text 1"/>
          <p:cNvSpPr/>
          <p:nvPr/>
        </p:nvSpPr>
        <p:spPr>
          <a:xfrm>
            <a:off x="793790" y="2895838"/>
            <a:ext cx="3608070" cy="748427"/>
          </a:xfrm>
          <a:prstGeom prst="rect">
            <a:avLst/>
          </a:prstGeom>
          <a:noFill/>
          <a:ln/>
        </p:spPr>
        <p:txBody>
          <a:bodyPr wrap="none" lIns="0" tIns="0" rIns="0" bIns="0" rtlCol="0" anchor="t"/>
          <a:lstStyle/>
          <a:p>
            <a:pPr marL="0" indent="0" algn="ctr">
              <a:lnSpc>
                <a:spcPts val="5850"/>
              </a:lnSpc>
              <a:buNone/>
            </a:pPr>
            <a:r>
              <a:rPr lang="en-US" sz="5850" dirty="0">
                <a:solidFill>
                  <a:srgbClr val="61615C"/>
                </a:solidFill>
                <a:latin typeface="Times New Roman" panose="02020603050405020304" pitchFamily="18" charset="0"/>
                <a:ea typeface="Tomorrow Semi Bold" pitchFamily="34" charset="-122"/>
                <a:cs typeface="Times New Roman" panose="02020603050405020304" pitchFamily="18" charset="0"/>
              </a:rPr>
              <a:t>AI</a:t>
            </a:r>
            <a:endParaRPr lang="en-US" sz="5850" dirty="0">
              <a:latin typeface="Times New Roman" panose="02020603050405020304" pitchFamily="18" charset="0"/>
              <a:cs typeface="Times New Roman" panose="02020603050405020304" pitchFamily="18" charset="0"/>
            </a:endParaRPr>
          </a:p>
        </p:txBody>
      </p:sp>
      <p:sp>
        <p:nvSpPr>
          <p:cNvPr id="5" name="Text 2"/>
          <p:cNvSpPr/>
          <p:nvPr/>
        </p:nvSpPr>
        <p:spPr>
          <a:xfrm>
            <a:off x="793790" y="3927634"/>
            <a:ext cx="3608070" cy="362903"/>
          </a:xfrm>
          <a:prstGeom prst="rect">
            <a:avLst/>
          </a:prstGeom>
          <a:noFill/>
          <a:ln/>
        </p:spPr>
        <p:txBody>
          <a:bodyPr wrap="none" lIns="0" tIns="0" rIns="0" bIns="0" rtlCol="0" anchor="t"/>
          <a:lstStyle/>
          <a:p>
            <a:pPr marL="0" indent="0" algn="ctr">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AI integrates for ESG analysis.</a:t>
            </a:r>
            <a:endParaRPr lang="en-US" sz="1750" dirty="0">
              <a:latin typeface="Times New Roman" panose="02020603050405020304" pitchFamily="18" charset="0"/>
              <a:cs typeface="Times New Roman" panose="02020603050405020304" pitchFamily="18" charset="0"/>
            </a:endParaRPr>
          </a:p>
        </p:txBody>
      </p:sp>
      <p:sp>
        <p:nvSpPr>
          <p:cNvPr id="6" name="Text 3"/>
          <p:cNvSpPr/>
          <p:nvPr/>
        </p:nvSpPr>
        <p:spPr>
          <a:xfrm>
            <a:off x="4742021" y="2895838"/>
            <a:ext cx="3608189" cy="748427"/>
          </a:xfrm>
          <a:prstGeom prst="rect">
            <a:avLst/>
          </a:prstGeom>
          <a:noFill/>
          <a:ln/>
        </p:spPr>
        <p:txBody>
          <a:bodyPr wrap="none" lIns="0" tIns="0" rIns="0" bIns="0" rtlCol="0" anchor="t"/>
          <a:lstStyle/>
          <a:p>
            <a:pPr marL="0" indent="0" algn="ctr">
              <a:lnSpc>
                <a:spcPts val="5850"/>
              </a:lnSpc>
              <a:buNone/>
            </a:pPr>
            <a:r>
              <a:rPr lang="en-US" sz="5850" dirty="0">
                <a:solidFill>
                  <a:srgbClr val="61615C"/>
                </a:solidFill>
                <a:latin typeface="Times New Roman" panose="02020603050405020304" pitchFamily="18" charset="0"/>
                <a:ea typeface="Tomorrow Semi Bold" pitchFamily="34" charset="-122"/>
                <a:cs typeface="Times New Roman" panose="02020603050405020304" pitchFamily="18" charset="0"/>
              </a:rPr>
              <a:t>Gov</a:t>
            </a:r>
            <a:endParaRPr lang="en-US" sz="5850" dirty="0">
              <a:latin typeface="Times New Roman" panose="02020603050405020304" pitchFamily="18" charset="0"/>
              <a:cs typeface="Times New Roman" panose="02020603050405020304" pitchFamily="18" charset="0"/>
            </a:endParaRPr>
          </a:p>
        </p:txBody>
      </p:sp>
      <p:sp>
        <p:nvSpPr>
          <p:cNvPr id="7" name="Text 4"/>
          <p:cNvSpPr/>
          <p:nvPr/>
        </p:nvSpPr>
        <p:spPr>
          <a:xfrm>
            <a:off x="4742021" y="3927634"/>
            <a:ext cx="3608189" cy="725805"/>
          </a:xfrm>
          <a:prstGeom prst="rect">
            <a:avLst/>
          </a:prstGeom>
          <a:noFill/>
          <a:ln/>
        </p:spPr>
        <p:txBody>
          <a:bodyPr wrap="square" lIns="0" tIns="0" rIns="0" bIns="0" rtlCol="0" anchor="t"/>
          <a:lstStyle/>
          <a:p>
            <a:pPr marL="0" indent="0" algn="ctr">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Government promotes sustainability.</a:t>
            </a:r>
            <a:endParaRPr lang="en-US" sz="1750" dirty="0">
              <a:latin typeface="Times New Roman" panose="02020603050405020304" pitchFamily="18" charset="0"/>
              <a:cs typeface="Times New Roman" panose="02020603050405020304" pitchFamily="18" charset="0"/>
            </a:endParaRPr>
          </a:p>
        </p:txBody>
      </p:sp>
      <p:sp>
        <p:nvSpPr>
          <p:cNvPr id="8" name="Text 5"/>
          <p:cNvSpPr/>
          <p:nvPr/>
        </p:nvSpPr>
        <p:spPr>
          <a:xfrm>
            <a:off x="2767846" y="5447228"/>
            <a:ext cx="3608189" cy="748427"/>
          </a:xfrm>
          <a:prstGeom prst="rect">
            <a:avLst/>
          </a:prstGeom>
          <a:noFill/>
          <a:ln/>
        </p:spPr>
        <p:txBody>
          <a:bodyPr wrap="none" lIns="0" tIns="0" rIns="0" bIns="0" rtlCol="0" anchor="t"/>
          <a:lstStyle/>
          <a:p>
            <a:pPr marL="0" indent="0" algn="ctr">
              <a:lnSpc>
                <a:spcPts val="5850"/>
              </a:lnSpc>
              <a:buNone/>
            </a:pPr>
            <a:r>
              <a:rPr lang="en-US" sz="5850" dirty="0">
                <a:solidFill>
                  <a:srgbClr val="61615C"/>
                </a:solidFill>
                <a:latin typeface="Times New Roman" panose="02020603050405020304" pitchFamily="18" charset="0"/>
                <a:ea typeface="Tomorrow Semi Bold" pitchFamily="34" charset="-122"/>
                <a:cs typeface="Times New Roman" panose="02020603050405020304" pitchFamily="18" charset="0"/>
              </a:rPr>
              <a:t>Global</a:t>
            </a:r>
            <a:endParaRPr lang="en-US" sz="5850" dirty="0">
              <a:latin typeface="Times New Roman" panose="02020603050405020304" pitchFamily="18" charset="0"/>
              <a:cs typeface="Times New Roman" panose="02020603050405020304" pitchFamily="18" charset="0"/>
            </a:endParaRPr>
          </a:p>
        </p:txBody>
      </p:sp>
      <p:sp>
        <p:nvSpPr>
          <p:cNvPr id="9" name="Text 6"/>
          <p:cNvSpPr/>
          <p:nvPr/>
        </p:nvSpPr>
        <p:spPr>
          <a:xfrm>
            <a:off x="2767846" y="6479024"/>
            <a:ext cx="3608189" cy="725805"/>
          </a:xfrm>
          <a:prstGeom prst="rect">
            <a:avLst/>
          </a:prstGeom>
          <a:noFill/>
          <a:ln/>
        </p:spPr>
        <p:txBody>
          <a:bodyPr wrap="square" lIns="0" tIns="0" rIns="0" bIns="0" rtlCol="0" anchor="t"/>
          <a:lstStyle/>
          <a:p>
            <a:pPr marL="0" indent="0" algn="ctr">
              <a:lnSpc>
                <a:spcPts val="2850"/>
              </a:lnSpc>
              <a:buNone/>
            </a:pPr>
            <a:r>
              <a:rPr lang="en-US" sz="1750" dirty="0">
                <a:solidFill>
                  <a:srgbClr val="61615C"/>
                </a:solidFill>
                <a:latin typeface="Times New Roman" panose="02020603050405020304" pitchFamily="18" charset="0"/>
                <a:ea typeface="Tomorrow" pitchFamily="34" charset="-122"/>
                <a:cs typeface="Times New Roman" panose="02020603050405020304" pitchFamily="18" charset="0"/>
              </a:rPr>
              <a:t>The shift is to a sustainable economy.</a:t>
            </a:r>
            <a:endParaRPr lang="en-US" sz="175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522515" y="2060645"/>
            <a:ext cx="3508310" cy="2819400"/>
          </a:xfrm>
        </p:spPr>
        <p:txBody>
          <a:bodyPr anchor="ctr">
            <a:normAutofit/>
          </a:bodyPr>
          <a:lstStyle/>
          <a:p>
            <a:pPr algn="ctr"/>
            <a:r>
              <a:rPr lang="en-US" sz="3600" dirty="0" smtClean="0">
                <a:latin typeface="Times New Roman" panose="02020603050405020304" pitchFamily="18" charset="0"/>
                <a:cs typeface="Times New Roman" panose="02020603050405020304" pitchFamily="18" charset="0"/>
              </a:rPr>
              <a:t>CONCLUSION</a:t>
            </a:r>
            <a:endParaRPr lang="en-US" sz="3600" dirty="0">
              <a:latin typeface="Times New Roman" panose="02020603050405020304" pitchFamily="18" charset="0"/>
              <a:cs typeface="Times New Roman" panose="02020603050405020304" pitchFamily="18" charset="0"/>
            </a:endParaRPr>
          </a:p>
        </p:txBody>
      </p:sp>
      <p:sp>
        <p:nvSpPr>
          <p:cNvPr id="3" name="Content Placeholder"/>
          <p:cNvSpPr>
            <a:spLocks noGrp="1"/>
          </p:cNvSpPr>
          <p:nvPr>
            <p:ph idx="1"/>
          </p:nvPr>
        </p:nvSpPr>
        <p:spPr>
          <a:xfrm>
            <a:off x="4217438" y="652848"/>
            <a:ext cx="9461240" cy="6960932"/>
          </a:xfrm>
        </p:spPr>
        <p:txBody>
          <a:bodyPr vert="horz" lIns="0" tIns="0" rIns="0" bIns="0" rtlCol="0" anchor="ctr" anchorCtr="0">
            <a:normAutofit fontScale="92500" lnSpcReduction="10000"/>
          </a:bodyPr>
          <a:lstStyle/>
          <a:p>
            <a:pPr marL="0" marR="0" indent="0">
              <a:lnSpc>
                <a:spcPct val="107000"/>
              </a:lnSpc>
              <a:spcBef>
                <a:spcPts val="0"/>
              </a:spcBef>
              <a:spcAft>
                <a:spcPts val="800"/>
              </a:spcAft>
              <a:buNone/>
            </a:pPr>
            <a:r>
              <a:rPr lang="en-US" dirty="0">
                <a:latin typeface="Times New Roman" panose="02020603050405020304" pitchFamily="18" charset="0"/>
                <a:ea typeface="Calibri" panose="020F0502020204030204" pitchFamily="34" charset="0"/>
                <a:cs typeface="Times New Roman" panose="02020603050405020304" pitchFamily="18" charset="0"/>
              </a:rPr>
              <a:t>Sustainable investing is </a:t>
            </a:r>
            <a:r>
              <a:rPr lang="en-US" dirty="0" smtClean="0">
                <a:latin typeface="Times New Roman" panose="02020603050405020304" pitchFamily="18" charset="0"/>
                <a:ea typeface="Calibri" panose="020F0502020204030204" pitchFamily="34" charset="0"/>
                <a:cs typeface="Times New Roman" panose="02020603050405020304" pitchFamily="18" charset="0"/>
              </a:rPr>
              <a:t>now a </a:t>
            </a:r>
            <a:r>
              <a:rPr lang="en-US" dirty="0">
                <a:latin typeface="Times New Roman" panose="02020603050405020304" pitchFamily="18" charset="0"/>
                <a:ea typeface="Calibri" panose="020F0502020204030204" pitchFamily="34" charset="0"/>
                <a:cs typeface="Times New Roman" panose="02020603050405020304" pitchFamily="18" charset="0"/>
              </a:rPr>
              <a:t>mainstream approach that aligns financial returns with social and environmental responsibility. </a:t>
            </a: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dirty="0" smtClean="0">
                <a:latin typeface="Times New Roman" panose="02020603050405020304" pitchFamily="18" charset="0"/>
                <a:ea typeface="Calibri" panose="020F0502020204030204" pitchFamily="34" charset="0"/>
                <a:cs typeface="Times New Roman" panose="02020603050405020304" pitchFamily="18" charset="0"/>
              </a:rPr>
              <a:t>Strategies </a:t>
            </a:r>
            <a:r>
              <a:rPr lang="en-US" dirty="0">
                <a:latin typeface="Times New Roman" panose="02020603050405020304" pitchFamily="18" charset="0"/>
                <a:ea typeface="Calibri" panose="020F0502020204030204" pitchFamily="34" charset="0"/>
                <a:cs typeface="Times New Roman" panose="02020603050405020304" pitchFamily="18" charset="0"/>
              </a:rPr>
              <a:t>such as ESG integration, impact investing, and shareholder engagement offer investors various ways to participate in sustainability-driven markets. </a:t>
            </a: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dirty="0" smtClean="0">
                <a:latin typeface="Times New Roman" panose="02020603050405020304" pitchFamily="18" charset="0"/>
                <a:ea typeface="Calibri" panose="020F0502020204030204" pitchFamily="34" charset="0"/>
                <a:cs typeface="Times New Roman" panose="02020603050405020304" pitchFamily="18" charset="0"/>
              </a:rPr>
              <a:t>While </a:t>
            </a:r>
            <a:r>
              <a:rPr lang="en-US" dirty="0">
                <a:latin typeface="Times New Roman" panose="02020603050405020304" pitchFamily="18" charset="0"/>
                <a:ea typeface="Calibri" panose="020F0502020204030204" pitchFamily="34" charset="0"/>
                <a:cs typeface="Times New Roman" panose="02020603050405020304" pitchFamily="18" charset="0"/>
              </a:rPr>
              <a:t>challenges remain, advancements in regulation, data transparency, and technology are improving the credibility and effectiveness of sustainable investment practices. As global awareness grows, sustainable investing is poised to shape the future of finance and drive long-term economic </a:t>
            </a:r>
            <a:r>
              <a:rPr lang="en-US" dirty="0" err="1" smtClean="0">
                <a:latin typeface="Times New Roman" panose="02020603050405020304" pitchFamily="18" charset="0"/>
                <a:ea typeface="Calibri" panose="020F0502020204030204" pitchFamily="34" charset="0"/>
                <a:cs typeface="Times New Roman" panose="02020603050405020304" pitchFamily="18" charset="0"/>
              </a:rPr>
              <a:t>stability.</a:t>
            </a:r>
            <a:r>
              <a:rPr lang="en-US" dirty="0" err="1" smtClean="0">
                <a:solidFill>
                  <a:srgbClr val="FFFFFF">
                    <a:alpha val="70000"/>
                  </a:srgbClr>
                </a:solidFill>
                <a:latin typeface="Arial"/>
                <a:cs typeface="Arial"/>
              </a:rPr>
              <a:t>wnership</a:t>
            </a:r>
            <a:endParaRPr lang="en-US" dirty="0">
              <a:solidFill>
                <a:srgbClr val="FFFFFF">
                  <a:alpha val="70000"/>
                </a:srgbClr>
              </a:solidFill>
              <a:latin typeface="Arial"/>
              <a:cs typeface="Arial"/>
            </a:endParaRPr>
          </a:p>
        </p:txBody>
      </p:sp>
    </p:spTree>
    <p:extLst>
      <p:ext uri="{BB962C8B-B14F-4D97-AF65-F5344CB8AC3E}">
        <p14:creationId xmlns:p14="http://schemas.microsoft.com/office/powerpoint/2010/main" val="27903638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1405" y="598527"/>
            <a:ext cx="5710952" cy="713899"/>
          </a:xfrm>
          <a:prstGeom prst="rect">
            <a:avLst/>
          </a:prstGeom>
          <a:noFill/>
          <a:ln/>
        </p:spPr>
        <p:txBody>
          <a:bodyPr wrap="none" lIns="0" tIns="0" rIns="0" bIns="0" rtlCol="0" anchor="t"/>
          <a:lstStyle/>
          <a:p>
            <a:pPr marL="0" marR="0" lvl="0" indent="0" algn="l" defTabSz="914400" rtl="0" eaLnBrk="1" fontAlgn="auto" latinLnBrk="0" hangingPunct="1">
              <a:lnSpc>
                <a:spcPts val="56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Petrona Bold" pitchFamily="34" charset="-122"/>
                <a:cs typeface="Times New Roman" panose="02020603050405020304" pitchFamily="18" charset="0"/>
              </a:rPr>
              <a:t>References</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4" name="Shape 1"/>
          <p:cNvSpPr/>
          <p:nvPr/>
        </p:nvSpPr>
        <p:spPr>
          <a:xfrm>
            <a:off x="761405" y="1638657"/>
            <a:ext cx="7621191" cy="5992416"/>
          </a:xfrm>
          <a:prstGeom prst="roundRect">
            <a:avLst>
              <a:gd name="adj" fmla="val 1525"/>
            </a:avLst>
          </a:prstGeom>
          <a:noFill/>
          <a:ln w="7620">
            <a:solidFill>
              <a:srgbClr val="000000">
                <a:alpha val="8000"/>
              </a:srgbClr>
            </a:solidFill>
            <a:prstDash val="solid"/>
          </a:ln>
        </p:spPr>
      </p:sp>
      <p:sp>
        <p:nvSpPr>
          <p:cNvPr id="5" name="Shape 2"/>
          <p:cNvSpPr/>
          <p:nvPr/>
        </p:nvSpPr>
        <p:spPr>
          <a:xfrm>
            <a:off x="769025" y="1646277"/>
            <a:ext cx="7605951" cy="1668304"/>
          </a:xfrm>
          <a:prstGeom prst="rect">
            <a:avLst/>
          </a:prstGeom>
          <a:solidFill>
            <a:srgbClr val="FFFFFF">
              <a:alpha val="4000"/>
            </a:srgbClr>
          </a:solidFill>
          <a:ln/>
        </p:spPr>
      </p:sp>
      <p:sp>
        <p:nvSpPr>
          <p:cNvPr id="6" name="Text 3"/>
          <p:cNvSpPr/>
          <p:nvPr/>
        </p:nvSpPr>
        <p:spPr>
          <a:xfrm>
            <a:off x="986552" y="1784390"/>
            <a:ext cx="3364111" cy="348020"/>
          </a:xfrm>
          <a:prstGeom prst="rect">
            <a:avLst/>
          </a:prstGeom>
          <a:noFill/>
          <a:ln/>
        </p:spPr>
        <p:txBody>
          <a:bodyPr wrap="non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Jeucken, M. (2001)</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7" name="Text 4"/>
          <p:cNvSpPr/>
          <p:nvPr/>
        </p:nvSpPr>
        <p:spPr>
          <a:xfrm>
            <a:off x="4793337" y="1784390"/>
            <a:ext cx="3364111" cy="1392079"/>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1"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Sustainable finance and banking: The financial sector and the future of the planet.</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 Routledge.</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8" name="Shape 5"/>
          <p:cNvSpPr/>
          <p:nvPr/>
        </p:nvSpPr>
        <p:spPr>
          <a:xfrm>
            <a:off x="769025" y="3825551"/>
            <a:ext cx="7605951" cy="1511558"/>
          </a:xfrm>
          <a:prstGeom prst="rect">
            <a:avLst/>
          </a:prstGeom>
          <a:solidFill>
            <a:srgbClr val="000000">
              <a:alpha val="4000"/>
            </a:srgbClr>
          </a:solidFill>
          <a:ln/>
        </p:spPr>
      </p:sp>
      <p:sp>
        <p:nvSpPr>
          <p:cNvPr id="9" name="Text 6"/>
          <p:cNvSpPr/>
          <p:nvPr/>
        </p:nvSpPr>
        <p:spPr>
          <a:xfrm>
            <a:off x="986552" y="3825551"/>
            <a:ext cx="3364111" cy="1511558"/>
          </a:xfrm>
          <a:prstGeom prst="rect">
            <a:avLst/>
          </a:prstGeom>
          <a:noFill/>
          <a:ln/>
        </p:spPr>
        <p:txBody>
          <a:bodyPr wrap="none" lIns="0" tIns="0" rIns="0" bIns="0" rtlCol="0" anchor="t"/>
          <a:lstStyle/>
          <a:p>
            <a:pPr lvl="0">
              <a:lnSpc>
                <a:spcPts val="2700"/>
              </a:lnSpc>
              <a:defRPr/>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United Nations </a:t>
            </a:r>
            <a:r>
              <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rPr>
              <a:t>Principles</a:t>
            </a:r>
          </a:p>
          <a:p>
            <a:pPr lvl="0">
              <a:lnSpc>
                <a:spcPts val="2700"/>
              </a:lnSpc>
              <a:defRPr/>
            </a:pPr>
            <a:r>
              <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for Responsible </a:t>
            </a:r>
            <a:endPar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endParaRPr>
          </a:p>
          <a:p>
            <a:pPr lvl="0">
              <a:lnSpc>
                <a:spcPts val="2700"/>
              </a:lnSpc>
              <a:defRPr/>
            </a:pPr>
            <a:r>
              <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rPr>
              <a:t>Investment</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(2023).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 7"/>
          <p:cNvSpPr/>
          <p:nvPr/>
        </p:nvSpPr>
        <p:spPr>
          <a:xfrm>
            <a:off x="4568190" y="3913987"/>
            <a:ext cx="3799165" cy="1207010"/>
          </a:xfrm>
          <a:prstGeom prst="rect">
            <a:avLst/>
          </a:prstGeom>
          <a:noFill/>
          <a:ln/>
        </p:spPr>
        <p:txBody>
          <a:bodyPr wrap="square" lIns="0" tIns="0" rIns="0" bIns="0" rtlCol="0" anchor="t"/>
          <a:lstStyle/>
          <a:p>
            <a:pPr lvl="0">
              <a:lnSpc>
                <a:spcPts val="2700"/>
              </a:lnSpc>
              <a:defRPr/>
            </a:pPr>
            <a:r>
              <a:rPr lang="en-US" sz="2400" i="1" dirty="0">
                <a:solidFill>
                  <a:srgbClr val="272525"/>
                </a:solidFill>
                <a:latin typeface="Times New Roman" panose="02020603050405020304" pitchFamily="18" charset="0"/>
                <a:ea typeface="Inter" pitchFamily="34" charset="-122"/>
                <a:cs typeface="Times New Roman" panose="02020603050405020304" pitchFamily="18" charset="0"/>
              </a:rPr>
              <a:t>Sustainable Investment Strategies and ESG Reporting Standards.</a:t>
            </a:r>
            <a:r>
              <a:rPr kumimoji="0" lang="en-US" sz="2400" b="0" i="0" u="none" strike="noStrike" kern="1200" cap="none" spc="0" normalizeH="0" baseline="0" noProof="0" dirty="0" smtClean="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2" name="Text 9"/>
          <p:cNvSpPr/>
          <p:nvPr/>
        </p:nvSpPr>
        <p:spPr>
          <a:xfrm>
            <a:off x="986552" y="4424958"/>
            <a:ext cx="3364111" cy="696039"/>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3" name="Text 10"/>
          <p:cNvSpPr/>
          <p:nvPr/>
        </p:nvSpPr>
        <p:spPr>
          <a:xfrm>
            <a:off x="4793337" y="4424958"/>
            <a:ext cx="3364111" cy="1740098"/>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4" name="Shape 11"/>
          <p:cNvSpPr/>
          <p:nvPr/>
        </p:nvSpPr>
        <p:spPr>
          <a:xfrm>
            <a:off x="761405" y="6318409"/>
            <a:ext cx="7605951" cy="1320284"/>
          </a:xfrm>
          <a:prstGeom prst="rect">
            <a:avLst/>
          </a:prstGeom>
          <a:solidFill>
            <a:srgbClr val="000000">
              <a:alpha val="4000"/>
            </a:srgbClr>
          </a:solidFill>
          <a:ln/>
        </p:spPr>
      </p:sp>
      <p:sp>
        <p:nvSpPr>
          <p:cNvPr id="15" name="Text 12"/>
          <p:cNvSpPr/>
          <p:nvPr/>
        </p:nvSpPr>
        <p:spPr>
          <a:xfrm>
            <a:off x="986552" y="6441281"/>
            <a:ext cx="3364111" cy="348020"/>
          </a:xfrm>
          <a:prstGeom prst="rect">
            <a:avLst/>
          </a:prstGeom>
          <a:noFill/>
          <a:ln/>
        </p:spPr>
        <p:txBody>
          <a:bodyPr wrap="none" lIns="0" tIns="0" rIns="0" bIns="0" rtlCol="0" anchor="t"/>
          <a:lstStyle/>
          <a:p>
            <a:pPr lvl="0">
              <a:lnSpc>
                <a:spcPts val="2700"/>
              </a:lnSpc>
              <a:defRPr/>
            </a:pPr>
            <a:r>
              <a:rPr lang="en-US" sz="2400" dirty="0">
                <a:solidFill>
                  <a:prstClr val="black"/>
                </a:solidFill>
                <a:latin typeface="Times New Roman" panose="02020603050405020304" pitchFamily="18" charset="0"/>
                <a:cs typeface="Times New Roman" panose="02020603050405020304" pitchFamily="18" charset="0"/>
              </a:rPr>
              <a:t>CFA Institute. (2022).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6" name="Text 13"/>
          <p:cNvSpPr/>
          <p:nvPr/>
        </p:nvSpPr>
        <p:spPr>
          <a:xfrm>
            <a:off x="4793337" y="6441281"/>
            <a:ext cx="3364111" cy="1044059"/>
          </a:xfrm>
          <a:prstGeom prst="rect">
            <a:avLst/>
          </a:prstGeom>
          <a:noFill/>
          <a:ln/>
        </p:spPr>
        <p:txBody>
          <a:bodyPr wrap="square" lIns="0" tIns="0" rIns="0" bIns="0" rtlCol="0" anchor="t"/>
          <a:lstStyle/>
          <a:p>
            <a:pPr lvl="0">
              <a:lnSpc>
                <a:spcPts val="2700"/>
              </a:lnSpc>
              <a:defRPr/>
            </a:pPr>
            <a:r>
              <a:rPr lang="en-US" sz="2400" i="1" dirty="0">
                <a:solidFill>
                  <a:srgbClr val="272525"/>
                </a:solidFill>
                <a:latin typeface="Times New Roman" panose="02020603050405020304" pitchFamily="18" charset="0"/>
                <a:ea typeface="Inter" pitchFamily="34" charset="-122"/>
                <a:cs typeface="Times New Roman" panose="02020603050405020304" pitchFamily="18" charset="0"/>
              </a:rPr>
              <a:t>ESG Integration in Investment Management. </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CFA Institute</a:t>
            </a:r>
            <a:endParaRPr kumimoji="0" lang="en-US" sz="2400" b="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8929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LeafVTI">
  <a:themeElements>
    <a:clrScheme name="AnalogousFromRegularSeedLeftStep">
      <a:dk1>
        <a:srgbClr val="000000"/>
      </a:dk1>
      <a:lt1>
        <a:srgbClr val="FFFFFF"/>
      </a:lt1>
      <a:dk2>
        <a:srgbClr val="412C24"/>
      </a:dk2>
      <a:lt2>
        <a:srgbClr val="E8E6E2"/>
      </a:lt2>
      <a:accent1>
        <a:srgbClr val="4D71C3"/>
      </a:accent1>
      <a:accent2>
        <a:srgbClr val="3B91B1"/>
      </a:accent2>
      <a:accent3>
        <a:srgbClr val="46B3A4"/>
      </a:accent3>
      <a:accent4>
        <a:srgbClr val="3BB16F"/>
      </a:accent4>
      <a:accent5>
        <a:srgbClr val="48B84B"/>
      </a:accent5>
      <a:accent6>
        <a:srgbClr val="69B13B"/>
      </a:accent6>
      <a:hlink>
        <a:srgbClr val="9E7D34"/>
      </a:hlink>
      <a:folHlink>
        <a:srgbClr val="7F7F7F"/>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1283</Words>
  <Application>Microsoft Office PowerPoint</Application>
  <PresentationFormat>Custom</PresentationFormat>
  <Paragraphs>223</Paragraphs>
  <Slides>33</Slides>
  <Notes>17</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33</vt:i4>
      </vt:variant>
    </vt:vector>
  </HeadingPairs>
  <TitlesOfParts>
    <vt:vector size="48" baseType="lpstr">
      <vt:lpstr>Tomorrow Semi Bold</vt:lpstr>
      <vt:lpstr>Petrona Bold</vt:lpstr>
      <vt:lpstr>Inter</vt:lpstr>
      <vt:lpstr>Tomorrow</vt:lpstr>
      <vt:lpstr>Calibri Light</vt:lpstr>
      <vt:lpstr>Rockwell Nova Light</vt:lpstr>
      <vt:lpstr>Times New Roman</vt:lpstr>
      <vt:lpstr>Wingdings</vt:lpstr>
      <vt:lpstr>Calibri</vt:lpstr>
      <vt:lpstr>Arial</vt:lpstr>
      <vt:lpstr>Avenir Next LT Pro Light</vt:lpstr>
      <vt:lpstr>Office Theme</vt:lpstr>
      <vt:lpstr>1_Custom Design</vt:lpstr>
      <vt:lpstr>Custom Design</vt:lpstr>
      <vt:lpstr>1_LeafVTI</vt:lpstr>
      <vt:lpstr>PowerPoint Presentation</vt:lpstr>
      <vt:lpstr>PowerPoint Presentation</vt:lpstr>
      <vt:lpstr>PowerPoint Presentation</vt:lpstr>
      <vt:lpstr>PowerPoint Presentation</vt:lpstr>
      <vt:lpstr>Different Types of Financial Decisions and ESG Impact </vt:lpstr>
      <vt:lpstr>PowerPoint Presentation</vt:lpstr>
      <vt:lpstr>PowerPoint Presentation</vt:lpstr>
      <vt:lpstr>Benefits:</vt:lpstr>
      <vt:lpstr>PowerPoint Presentation</vt:lpstr>
      <vt:lpstr>PowerPoint Presentation</vt:lpstr>
      <vt:lpstr>Benefits:</vt:lpstr>
      <vt:lpstr>PowerPoint Presentation</vt:lpstr>
      <vt:lpstr>PowerPoint Presentation</vt:lpstr>
      <vt:lpstr>Benefits:</vt:lpstr>
      <vt:lpstr>PowerPoint Presentation</vt:lpstr>
      <vt:lpstr>PowerPoint Presentation</vt:lpstr>
      <vt:lpstr>Benefits:</vt:lpstr>
      <vt:lpstr>PowerPoint Presentation</vt:lpstr>
      <vt:lpstr>PowerPoint Presentation</vt:lpstr>
      <vt:lpstr>Benefits:</vt:lpstr>
      <vt:lpstr>PowerPoint Presentation</vt:lpstr>
      <vt:lpstr>PowerPoint Presentation</vt:lpstr>
      <vt:lpstr>Benefits:</vt:lpstr>
      <vt:lpstr>PowerPoint Presentation</vt:lpstr>
      <vt:lpstr>PowerPoint Presentation</vt:lpstr>
      <vt:lpstr>Benefits:</vt:lpstr>
      <vt:lpstr>PowerPoint Presentation</vt:lpstr>
      <vt:lpstr>PowerPoint Presentation</vt:lpstr>
      <vt:lpstr>PowerPoint Presentation</vt:lpstr>
      <vt:lpstr>PowerPoint Presentation</vt:lpstr>
      <vt:lpstr>PowerPoint Presentation</vt:lpstr>
      <vt:lpstr>CONCLUSION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Ian PC</cp:lastModifiedBy>
  <cp:revision>20</cp:revision>
  <dcterms:created xsi:type="dcterms:W3CDTF">2025-04-01T02:51:40Z</dcterms:created>
  <dcterms:modified xsi:type="dcterms:W3CDTF">2025-04-01T06:28:08Z</dcterms:modified>
</cp:coreProperties>
</file>