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Lst>
  <p:sldSz cy="6858000" cx="12192000"/>
  <p:notesSz cx="6858000" cy="9144000"/>
  <p:embeddedFontLst>
    <p:embeddedFont>
      <p:font typeface="Arial Black"/>
      <p:regular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pos="597">
          <p15:clr>
            <a:srgbClr val="A4A3A4"/>
          </p15:clr>
        </p15:guide>
        <p15:guide id="3" orient="horz" pos="2160">
          <p15:clr>
            <a:srgbClr val="A4A3A4"/>
          </p15:clr>
        </p15:guide>
      </p15:sldGuideLst>
    </p:ext>
    <p:ext uri="GoogleSlidesCustomDataVersion2">
      <go:slidesCustomData xmlns:go="http://customooxmlschemas.google.com/" r:id="rId40" roundtripDataSignature="AMtx7miDSDtuxf+yWaAwEtxBLKZM/aH+y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A5B302E-CFD3-4E2E-935A-935BDC119E5D}">
  <a:tblStyle styleId="{CA5B302E-CFD3-4E2E-935A-935BDC119E5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6E7E8"/>
          </a:solidFill>
        </a:fill>
      </a:tcStyle>
    </a:wholeTbl>
    <a:band1H>
      <a:tcTxStyle/>
      <a:tcStyle>
        <a:fill>
          <a:solidFill>
            <a:srgbClr val="CACBCE"/>
          </a:solidFill>
        </a:fill>
      </a:tcStyle>
    </a:band1H>
    <a:band2H>
      <a:tcTxStyle/>
    </a:band2H>
    <a:band1V>
      <a:tcTxStyle/>
      <a:tcStyle>
        <a:fill>
          <a:solidFill>
            <a:srgbClr val="CACBCE"/>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597"/>
        <p:guide pos="2160" orient="horz"/>
      </p:guideLst>
    </p:cSldViewPr>
  </p:slideViewPr>
</p:viewP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ArialBlack-regular.fntdata"/><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fld id="{00000000-1234-1234-1234-123412341234}" type="slidenum">
              <a:rPr b="0" i="0" lang="en-US" sz="1800" u="none" cap="none" strike="noStrike">
                <a:solidFill>
                  <a:srgbClr val="000000"/>
                </a:solidFill>
                <a:latin typeface="Calibri"/>
                <a:ea typeface="Calibri"/>
                <a:cs typeface="Calibri"/>
                <a:sym typeface="Calibri"/>
              </a:rPr>
              <a:t>‹#›</a:t>
            </a:fld>
            <a:endParaRPr b="0" i="0" sz="18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9" name="Google Shape;41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gamma.app/?utm_source=made-with-gamma" TargetMode="External"/><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bg>
      <p:bgPr>
        <a:solidFill>
          <a:srgbClr val="000000"/>
        </a:solidFill>
      </p:bgPr>
    </p:bg>
    <p:spTree>
      <p:nvGrpSpPr>
        <p:cNvPr id="13" name="Shape 13"/>
        <p:cNvGrpSpPr/>
        <p:nvPr/>
      </p:nvGrpSpPr>
      <p:grpSpPr>
        <a:xfrm>
          <a:off x="0" y="0"/>
          <a:ext cx="0" cy="0"/>
          <a:chOff x="0" y="0"/>
          <a:chExt cx="0" cy="0"/>
        </a:xfrm>
      </p:grpSpPr>
      <p:sp>
        <p:nvSpPr>
          <p:cNvPr id="14" name="Google Shape;14;p34"/>
          <p:cNvSpPr/>
          <p:nvPr/>
        </p:nvSpPr>
        <p:spPr>
          <a:xfrm>
            <a:off x="0" y="0"/>
            <a:ext cx="12192000" cy="6858000"/>
          </a:xfrm>
          <a:prstGeom prst="rect">
            <a:avLst/>
          </a:prstGeom>
          <a:solidFill>
            <a:srgbClr val="F7ED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4"/>
          <p:cNvSpPr/>
          <p:nvPr/>
        </p:nvSpPr>
        <p:spPr>
          <a:xfrm>
            <a:off x="0" y="0"/>
            <a:ext cx="12192000" cy="6858000"/>
          </a:xfrm>
          <a:prstGeom prst="rect">
            <a:avLst/>
          </a:prstGeom>
          <a:solidFill>
            <a:srgbClr val="FFFC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6" name="Google Shape;16;p34">
            <a:hlinkClick r:id="rId2"/>
          </p:cNvPr>
          <p:cNvPicPr preferRelativeResize="0"/>
          <p:nvPr/>
        </p:nvPicPr>
        <p:blipFill rotWithShape="1">
          <a:blip r:embed="rId3">
            <a:alphaModFix/>
          </a:blip>
          <a:srcRect b="0" l="0" r="0" t="0"/>
          <a:stretch/>
        </p:blipFill>
        <p:spPr>
          <a:xfrm>
            <a:off x="10699346" y="6457950"/>
            <a:ext cx="1435504" cy="3429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1">
  <p:cSld name="Text Layout 01">
    <p:spTree>
      <p:nvGrpSpPr>
        <p:cNvPr id="17" name="Shape 17"/>
        <p:cNvGrpSpPr/>
        <p:nvPr/>
      </p:nvGrpSpPr>
      <p:grpSpPr>
        <a:xfrm>
          <a:off x="0" y="0"/>
          <a:ext cx="0" cy="0"/>
          <a:chOff x="0" y="0"/>
          <a:chExt cx="0" cy="0"/>
        </a:xfrm>
      </p:grpSpPr>
      <p:sp>
        <p:nvSpPr>
          <p:cNvPr id="18" name="Google Shape;18;p35"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 name="Google Shape;19;p35"/>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 name="Google Shape;20;p35"/>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21" name="Google Shape;21;p35"/>
          <p:cNvCxnSpPr/>
          <p:nvPr/>
        </p:nvCxnSpPr>
        <p:spPr>
          <a:xfrm flipH="1" rot="10800000">
            <a:off x="6375400" y="5047077"/>
            <a:ext cx="1524574" cy="1803400"/>
          </a:xfrm>
          <a:prstGeom prst="straightConnector1">
            <a:avLst/>
          </a:prstGeom>
          <a:noFill/>
          <a:ln cap="flat" cmpd="sng" w="9525">
            <a:solidFill>
              <a:srgbClr val="EAB200"/>
            </a:solidFill>
            <a:prstDash val="solid"/>
            <a:miter lim="800000"/>
            <a:headEnd len="sm" w="sm" type="none"/>
            <a:tailEnd len="sm" w="sm" type="none"/>
          </a:ln>
        </p:spPr>
      </p:cxnSp>
      <p:sp>
        <p:nvSpPr>
          <p:cNvPr id="22" name="Google Shape;22;p35" title="Subtitle"/>
          <p:cNvSpPr txBox="1"/>
          <p:nvPr>
            <p:ph idx="2" type="body"/>
          </p:nvPr>
        </p:nvSpPr>
        <p:spPr>
          <a:xfrm>
            <a:off x="531379" y="2563477"/>
            <a:ext cx="734263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 name="Google Shape;23;p35"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5"/>
          <p:cNvSpPr/>
          <p:nvPr>
            <p:ph idx="3" type="pic"/>
          </p:nvPr>
        </p:nvSpPr>
        <p:spPr>
          <a:xfrm>
            <a:off x="6604000" y="0"/>
            <a:ext cx="5588000" cy="6872249"/>
          </a:xfrm>
          <a:prstGeom prst="rect">
            <a:avLst/>
          </a:prstGeom>
          <a:solidFill>
            <a:srgbClr val="D8D8D8"/>
          </a:solidFill>
          <a:ln>
            <a:noFill/>
          </a:ln>
        </p:spPr>
      </p:sp>
      <p:sp>
        <p:nvSpPr>
          <p:cNvPr id="25" name="Google Shape;25;p35"/>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p:cSld name="Table">
    <p:spTree>
      <p:nvGrpSpPr>
        <p:cNvPr id="27" name="Shape 27"/>
        <p:cNvGrpSpPr/>
        <p:nvPr/>
      </p:nvGrpSpPr>
      <p:grpSpPr>
        <a:xfrm>
          <a:off x="0" y="0"/>
          <a:ext cx="0" cy="0"/>
          <a:chOff x="0" y="0"/>
          <a:chExt cx="0" cy="0"/>
        </a:xfrm>
      </p:grpSpPr>
      <p:sp>
        <p:nvSpPr>
          <p:cNvPr id="28" name="Google Shape;28;p36" title="Table"/>
          <p:cNvSpPr/>
          <p:nvPr>
            <p:ph idx="2" type="tbl"/>
          </p:nvPr>
        </p:nvSpPr>
        <p:spPr>
          <a:xfrm>
            <a:off x="531378" y="2664803"/>
            <a:ext cx="10993375" cy="3433180"/>
          </a:xfrm>
          <a:prstGeom prst="rect">
            <a:avLst/>
          </a:prstGeom>
          <a:noFill/>
          <a:ln>
            <a:noFill/>
          </a:ln>
        </p:spPr>
        <p:txBody>
          <a:bodyPr anchorCtr="0" anchor="t" bIns="45700" lIns="91400" spcFirstLastPara="1" rIns="91400" wrap="square" tIns="45700">
            <a:noAutofit/>
          </a:bodyPr>
          <a:lstStyle>
            <a:lvl1pPr lvl="0" marR="0" rtl="0" algn="ctr">
              <a:spcBef>
                <a:spcPts val="0"/>
              </a:spcBef>
              <a:spcAft>
                <a:spcPts val="0"/>
              </a:spcAft>
              <a:buClr>
                <a:schemeClr val="dk1"/>
              </a:buClr>
              <a:buSzPts val="2000"/>
              <a:buFont typeface="Calibri"/>
              <a:buNone/>
              <a:defRPr b="0" i="0" sz="20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9" name="Google Shape;29;p36"/>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30" name="Google Shape;30;p36"/>
          <p:cNvGrpSpPr/>
          <p:nvPr/>
        </p:nvGrpSpPr>
        <p:grpSpPr>
          <a:xfrm flipH="1">
            <a:off x="7561328" y="0"/>
            <a:ext cx="4763978" cy="3541007"/>
            <a:chOff x="-124265" y="-2"/>
            <a:chExt cx="4763978" cy="3367272"/>
          </a:xfrm>
        </p:grpSpPr>
        <p:sp>
          <p:nvSpPr>
            <p:cNvPr id="31" name="Google Shape;31;p36"/>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2" name="Google Shape;32;p36"/>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33" name="Google Shape;33;p36"/>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4" name="Google Shape;34;p36"/>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 name="Google Shape;35;p36"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6" name="Google Shape;36;p36"/>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8" name="Google Shape;38;p36"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with Image">
  <p:cSld name="Title Slide with Image">
    <p:spTree>
      <p:nvGrpSpPr>
        <p:cNvPr id="39" name="Shape 39"/>
        <p:cNvGrpSpPr/>
        <p:nvPr/>
      </p:nvGrpSpPr>
      <p:grpSpPr>
        <a:xfrm>
          <a:off x="0" y="0"/>
          <a:ext cx="0" cy="0"/>
          <a:chOff x="0" y="0"/>
          <a:chExt cx="0" cy="0"/>
        </a:xfrm>
      </p:grpSpPr>
      <p:sp>
        <p:nvSpPr>
          <p:cNvPr id="40" name="Google Shape;40;p37"/>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1" name="Google Shape;41;p37"/>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sp>
        <p:nvSpPr>
          <p:cNvPr id="42" name="Google Shape;42;p37"/>
          <p:cNvSpPr/>
          <p:nvPr>
            <p:ph idx="2" type="pic"/>
          </p:nvPr>
        </p:nvSpPr>
        <p:spPr>
          <a:xfrm>
            <a:off x="1683398" y="860944"/>
            <a:ext cx="4428523" cy="5137089"/>
          </a:xfrm>
          <a:prstGeom prst="rect">
            <a:avLst/>
          </a:prstGeom>
          <a:noFill/>
          <a:ln>
            <a:noFill/>
          </a:ln>
        </p:spPr>
      </p:sp>
      <p:cxnSp>
        <p:nvCxnSpPr>
          <p:cNvPr id="43" name="Google Shape;43;p37"/>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44" name="Google Shape;44;p37"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7"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46" name="Google Shape;46;p37"/>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with Image">
  <p:cSld name="Section Header with Image">
    <p:spTree>
      <p:nvGrpSpPr>
        <p:cNvPr id="47" name="Shape 47"/>
        <p:cNvGrpSpPr/>
        <p:nvPr/>
      </p:nvGrpSpPr>
      <p:grpSpPr>
        <a:xfrm>
          <a:off x="0" y="0"/>
          <a:ext cx="0" cy="0"/>
          <a:chOff x="0" y="0"/>
          <a:chExt cx="0" cy="0"/>
        </a:xfrm>
      </p:grpSpPr>
      <p:sp>
        <p:nvSpPr>
          <p:cNvPr id="48" name="Google Shape;48;p38"/>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 name="Google Shape;49;p38"/>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0" name="Google Shape;50;p38"/>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51" name="Google Shape;51;p38"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38"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53" name="Google Shape;53;p38"/>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54" name="Google Shape;54;p38"/>
          <p:cNvSpPr/>
          <p:nvPr/>
        </p:nvSpPr>
        <p:spPr>
          <a:xfrm>
            <a:off x="7754112" y="0"/>
            <a:ext cx="2258568" cy="742819"/>
          </a:xfrm>
          <a:prstGeom prst="parallelogram">
            <a:avLst>
              <a:gd fmla="val 19585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5" name="Google Shape;55;p38"/>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sp>
        <p:nvSpPr>
          <p:cNvPr id="56" name="Google Shape;56;p38"/>
          <p:cNvSpPr/>
          <p:nvPr>
            <p:ph idx="2" type="pic"/>
          </p:nvPr>
        </p:nvSpPr>
        <p:spPr>
          <a:xfrm>
            <a:off x="1683398" y="860944"/>
            <a:ext cx="4428523" cy="5137089"/>
          </a:xfrm>
          <a:prstGeom prst="rect">
            <a:avLst/>
          </a:prstGeom>
          <a:noFill/>
          <a:ln>
            <a:noFill/>
          </a:ln>
        </p:spPr>
      </p:sp>
      <p:cxnSp>
        <p:nvCxnSpPr>
          <p:cNvPr id="57" name="Google Shape;57;p38"/>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58" name="Google Shape;58;p38"/>
          <p:cNvSpPr/>
          <p:nvPr/>
        </p:nvSpPr>
        <p:spPr>
          <a:xfrm rot="-1641210">
            <a:off x="-139035" y="3407045"/>
            <a:ext cx="1438399" cy="236580"/>
          </a:xfrm>
          <a:prstGeom prst="parallelogram">
            <a:avLst>
              <a:gd fmla="val 53218" name="adj"/>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2">
  <p:cSld name="Text Layout 02">
    <p:spTree>
      <p:nvGrpSpPr>
        <p:cNvPr id="59" name="Shape 59"/>
        <p:cNvGrpSpPr/>
        <p:nvPr/>
      </p:nvGrpSpPr>
      <p:grpSpPr>
        <a:xfrm>
          <a:off x="0" y="0"/>
          <a:ext cx="0" cy="0"/>
          <a:chOff x="0" y="0"/>
          <a:chExt cx="0" cy="0"/>
        </a:xfrm>
      </p:grpSpPr>
      <p:sp>
        <p:nvSpPr>
          <p:cNvPr id="60" name="Google Shape;60;p39"/>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 name="Google Shape;61;p39"/>
          <p:cNvSpPr/>
          <p:nvPr>
            <p:ph idx="2" type="pic"/>
          </p:nvPr>
        </p:nvSpPr>
        <p:spPr>
          <a:xfrm>
            <a:off x="6170177" y="1435100"/>
            <a:ext cx="6021821" cy="5422900"/>
          </a:xfrm>
          <a:prstGeom prst="rect">
            <a:avLst/>
          </a:prstGeom>
          <a:solidFill>
            <a:srgbClr val="D8D8D8"/>
          </a:solidFill>
          <a:ln>
            <a:noFill/>
          </a:ln>
        </p:spPr>
      </p:sp>
      <p:sp>
        <p:nvSpPr>
          <p:cNvPr id="62" name="Google Shape;62;p39"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3" name="Google Shape;63;p39"/>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4" name="Google Shape;64;p39"/>
          <p:cNvCxnSpPr/>
          <p:nvPr/>
        </p:nvCxnSpPr>
        <p:spPr>
          <a:xfrm flipH="1" rot="10800000">
            <a:off x="10352314" y="1185452"/>
            <a:ext cx="1839685" cy="1633948"/>
          </a:xfrm>
          <a:prstGeom prst="straightConnector1">
            <a:avLst/>
          </a:prstGeom>
          <a:noFill/>
          <a:ln cap="flat" cmpd="sng" w="9525">
            <a:solidFill>
              <a:schemeClr val="accent2"/>
            </a:solidFill>
            <a:prstDash val="solid"/>
            <a:miter lim="800000"/>
            <a:headEnd len="sm" w="sm" type="none"/>
            <a:tailEnd len="sm" w="sm" type="none"/>
          </a:ln>
        </p:spPr>
      </p:cxnSp>
      <p:sp>
        <p:nvSpPr>
          <p:cNvPr id="65" name="Google Shape;65;p39" title="Subtitle"/>
          <p:cNvSpPr txBox="1"/>
          <p:nvPr>
            <p:ph idx="3" type="body"/>
          </p:nvPr>
        </p:nvSpPr>
        <p:spPr>
          <a:xfrm>
            <a:off x="531379" y="2563477"/>
            <a:ext cx="734262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6" name="Google Shape;66;p39"/>
          <p:cNvSpPr txBox="1"/>
          <p:nvPr/>
        </p:nvSpPr>
        <p:spPr>
          <a:xfrm>
            <a:off x="11073384" y="237744"/>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67" name="Google Shape;67;p39"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39"/>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ion with Subtitle">
  <p:cSld name="Comparision with Subtitle">
    <p:spTree>
      <p:nvGrpSpPr>
        <p:cNvPr id="70" name="Shape 70"/>
        <p:cNvGrpSpPr/>
        <p:nvPr/>
      </p:nvGrpSpPr>
      <p:grpSpPr>
        <a:xfrm>
          <a:off x="0" y="0"/>
          <a:ext cx="0" cy="0"/>
          <a:chOff x="0" y="0"/>
          <a:chExt cx="0" cy="0"/>
        </a:xfrm>
      </p:grpSpPr>
      <p:cxnSp>
        <p:nvCxnSpPr>
          <p:cNvPr id="71" name="Google Shape;71;p40"/>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72" name="Google Shape;72;p40"/>
          <p:cNvGrpSpPr/>
          <p:nvPr/>
        </p:nvGrpSpPr>
        <p:grpSpPr>
          <a:xfrm flipH="1">
            <a:off x="7561328" y="0"/>
            <a:ext cx="4763978" cy="3541007"/>
            <a:chOff x="-124265" y="-2"/>
            <a:chExt cx="4763978" cy="3367272"/>
          </a:xfrm>
        </p:grpSpPr>
        <p:sp>
          <p:nvSpPr>
            <p:cNvPr id="73" name="Google Shape;73;p40"/>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74" name="Google Shape;74;p40"/>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75" name="Google Shape;75;p40"/>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76" name="Google Shape;76;p40"/>
          <p:cNvSpPr txBox="1"/>
          <p:nvPr>
            <p:ph idx="1" type="body"/>
          </p:nvPr>
        </p:nvSpPr>
        <p:spPr>
          <a:xfrm>
            <a:off x="520698" y="2104888"/>
            <a:ext cx="547529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77" name="Google Shape;77;p40" title="Bullet Points"/>
          <p:cNvSpPr txBox="1"/>
          <p:nvPr>
            <p:ph idx="2" type="body"/>
          </p:nvPr>
        </p:nvSpPr>
        <p:spPr>
          <a:xfrm>
            <a:off x="520698" y="2886076"/>
            <a:ext cx="547529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8" name="Google Shape;78;p40"/>
          <p:cNvSpPr txBox="1"/>
          <p:nvPr>
            <p:ph idx="3" type="body"/>
          </p:nvPr>
        </p:nvSpPr>
        <p:spPr>
          <a:xfrm>
            <a:off x="6186713" y="2104888"/>
            <a:ext cx="547560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100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79" name="Google Shape;79;p40" title="Bullet Points"/>
          <p:cNvSpPr txBox="1"/>
          <p:nvPr>
            <p:ph idx="4" type="body"/>
          </p:nvPr>
        </p:nvSpPr>
        <p:spPr>
          <a:xfrm>
            <a:off x="6186713" y="2886076"/>
            <a:ext cx="547560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0" name="Google Shape;80;p40" title="Subtitle"/>
          <p:cNvSpPr txBox="1"/>
          <p:nvPr>
            <p:ph idx="5"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1" name="Google Shape;81;p40"/>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82" name="Google Shape;82;p40"/>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3" name="Google Shape;83;p40"/>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5" name="Google Shape;85;p40"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p:cSld name="Chart">
    <p:spTree>
      <p:nvGrpSpPr>
        <p:cNvPr id="86" name="Shape 86"/>
        <p:cNvGrpSpPr/>
        <p:nvPr/>
      </p:nvGrpSpPr>
      <p:grpSpPr>
        <a:xfrm>
          <a:off x="0" y="0"/>
          <a:ext cx="0" cy="0"/>
          <a:chOff x="0" y="0"/>
          <a:chExt cx="0" cy="0"/>
        </a:xfrm>
      </p:grpSpPr>
      <p:sp>
        <p:nvSpPr>
          <p:cNvPr id="87" name="Google Shape;87;p41"/>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88" name="Google Shape;88;p41"/>
          <p:cNvGrpSpPr/>
          <p:nvPr/>
        </p:nvGrpSpPr>
        <p:grpSpPr>
          <a:xfrm flipH="1">
            <a:off x="7561328" y="0"/>
            <a:ext cx="4763978" cy="3541007"/>
            <a:chOff x="-124265" y="-2"/>
            <a:chExt cx="4763978" cy="3367272"/>
          </a:xfrm>
        </p:grpSpPr>
        <p:sp>
          <p:nvSpPr>
            <p:cNvPr id="89" name="Google Shape;89;p41"/>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90" name="Google Shape;90;p41"/>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91" name="Google Shape;91;p41"/>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92" name="Google Shape;92;p41"/>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3" name="Google Shape;93;p41"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4" name="Google Shape;94;p41"/>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6" name="Google Shape;96;p41"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41"/>
          <p:cNvSpPr txBox="1"/>
          <p:nvPr>
            <p:ph idx="2" type="body"/>
          </p:nvPr>
        </p:nvSpPr>
        <p:spPr>
          <a:xfrm>
            <a:off x="531814" y="2005762"/>
            <a:ext cx="5225764" cy="40838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0" i="0" sz="24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8" name="Google Shape;98;p41" title="Chart"/>
          <p:cNvSpPr/>
          <p:nvPr>
            <p:ph idx="3" type="chart"/>
          </p:nvPr>
        </p:nvSpPr>
        <p:spPr>
          <a:xfrm>
            <a:off x="5796114" y="2005762"/>
            <a:ext cx="5719397" cy="4084470"/>
          </a:xfrm>
          <a:prstGeom prst="rect">
            <a:avLst/>
          </a:prstGeom>
          <a:noFill/>
          <a:ln>
            <a:noFill/>
          </a:ln>
        </p:spPr>
        <p:txBody>
          <a:bodyPr anchorCtr="0" anchor="t" bIns="45700" lIns="91400" spcFirstLastPara="1" rIns="91400" wrap="square" tIns="45700">
            <a:noAutofit/>
          </a:bodyPr>
          <a:lstStyle>
            <a:lvl1pPr lvl="0" marR="0" rtl="0" algn="ctr">
              <a:lnSpc>
                <a:spcPct val="90000"/>
              </a:lnSpc>
              <a:spcBef>
                <a:spcPts val="10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arge Photo">
  <p:cSld name="Large Photo">
    <p:spTree>
      <p:nvGrpSpPr>
        <p:cNvPr id="99" name="Shape 99"/>
        <p:cNvGrpSpPr/>
        <p:nvPr/>
      </p:nvGrpSpPr>
      <p:grpSpPr>
        <a:xfrm>
          <a:off x="0" y="0"/>
          <a:ext cx="0" cy="0"/>
          <a:chOff x="0" y="0"/>
          <a:chExt cx="0" cy="0"/>
        </a:xfrm>
      </p:grpSpPr>
      <p:sp>
        <p:nvSpPr>
          <p:cNvPr id="100" name="Google Shape;100;p42"/>
          <p:cNvSpPr/>
          <p:nvPr/>
        </p:nvSpPr>
        <p:spPr>
          <a:xfrm flipH="1" rot="10800000">
            <a:off x="0" y="-5"/>
            <a:ext cx="11747500" cy="6299203"/>
          </a:xfrm>
          <a:prstGeom prst="rtTriangl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1" name="Google Shape;101;p42" title="Image"/>
          <p:cNvSpPr/>
          <p:nvPr>
            <p:ph idx="2" type="pic"/>
          </p:nvPr>
        </p:nvSpPr>
        <p:spPr>
          <a:xfrm>
            <a:off x="359229" y="326570"/>
            <a:ext cx="11473542" cy="6204859"/>
          </a:xfrm>
          <a:prstGeom prst="rect">
            <a:avLst/>
          </a:prstGeom>
          <a:solidFill>
            <a:srgbClr val="D8D8D8"/>
          </a:solidFill>
          <a:ln>
            <a:noFill/>
          </a:ln>
        </p:spPr>
      </p:sp>
      <p:cxnSp>
        <p:nvCxnSpPr>
          <p:cNvPr id="102" name="Google Shape;102;p42"/>
          <p:cNvCxnSpPr/>
          <p:nvPr/>
        </p:nvCxnSpPr>
        <p:spPr>
          <a:xfrm flipH="1" rot="10800000">
            <a:off x="0" y="5344886"/>
            <a:ext cx="2362200" cy="1240972"/>
          </a:xfrm>
          <a:prstGeom prst="straightConnector1">
            <a:avLst/>
          </a:prstGeom>
          <a:noFill/>
          <a:ln cap="flat" cmpd="sng" w="9525">
            <a:solidFill>
              <a:srgbClr val="7F7F7F"/>
            </a:solidFill>
            <a:prstDash val="solid"/>
            <a:miter lim="800000"/>
            <a:headEnd len="sm" w="sm" type="none"/>
            <a:tailEnd len="sm" w="sm" type="none"/>
          </a:ln>
        </p:spPr>
      </p:cxnSp>
      <p:sp>
        <p:nvSpPr>
          <p:cNvPr id="103" name="Google Shape;103;p42" title="Title "/>
          <p:cNvSpPr txBox="1"/>
          <p:nvPr>
            <p:ph type="title"/>
          </p:nvPr>
        </p:nvSpPr>
        <p:spPr>
          <a:xfrm>
            <a:off x="359229" y="558802"/>
            <a:ext cx="8333222" cy="939798"/>
          </a:xfrm>
          <a:prstGeom prst="rect">
            <a:avLst/>
          </a:prstGeom>
          <a:solidFill>
            <a:schemeClr val="lt1">
              <a:alpha val="89803"/>
            </a:schemeClr>
          </a:solidFill>
          <a:ln>
            <a:noFill/>
          </a:ln>
        </p:spPr>
        <p:txBody>
          <a:bodyPr anchorCtr="0" anchor="ctr" bIns="0" lIns="288000"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p:cSld name="Thank you">
    <p:spTree>
      <p:nvGrpSpPr>
        <p:cNvPr id="104" name="Shape 104"/>
        <p:cNvGrpSpPr/>
        <p:nvPr/>
      </p:nvGrpSpPr>
      <p:grpSpPr>
        <a:xfrm>
          <a:off x="0" y="0"/>
          <a:ext cx="0" cy="0"/>
          <a:chOff x="0" y="0"/>
          <a:chExt cx="0" cy="0"/>
        </a:xfrm>
      </p:grpSpPr>
      <p:sp>
        <p:nvSpPr>
          <p:cNvPr id="105" name="Google Shape;105;p43" title="Title"/>
          <p:cNvSpPr txBox="1"/>
          <p:nvPr>
            <p:ph type="ctrTitle"/>
          </p:nvPr>
        </p:nvSpPr>
        <p:spPr>
          <a:xfrm>
            <a:off x="6375721" y="1821022"/>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43"/>
          <p:cNvSpPr txBox="1"/>
          <p:nvPr>
            <p:ph idx="1" type="body"/>
          </p:nvPr>
        </p:nvSpPr>
        <p:spPr>
          <a:xfrm>
            <a:off x="6822929" y="3461163"/>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7" name="Google Shape;107;p43"/>
          <p:cNvSpPr txBox="1"/>
          <p:nvPr>
            <p:ph idx="2" type="body"/>
          </p:nvPr>
        </p:nvSpPr>
        <p:spPr>
          <a:xfrm>
            <a:off x="6822929" y="3839451"/>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8" name="Google Shape;108;p43"/>
          <p:cNvSpPr txBox="1"/>
          <p:nvPr>
            <p:ph idx="3" type="body"/>
          </p:nvPr>
        </p:nvSpPr>
        <p:spPr>
          <a:xfrm>
            <a:off x="6822928" y="4216669"/>
            <a:ext cx="3445783" cy="28907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9" name="Google Shape;109;p43"/>
          <p:cNvSpPr txBox="1"/>
          <p:nvPr>
            <p:ph idx="4" type="body"/>
          </p:nvPr>
        </p:nvSpPr>
        <p:spPr>
          <a:xfrm>
            <a:off x="6822929" y="4594957"/>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0" name="Google Shape;110;p43"/>
          <p:cNvSpPr/>
          <p:nvPr/>
        </p:nvSpPr>
        <p:spPr>
          <a:xfrm>
            <a:off x="6458938" y="3505247"/>
            <a:ext cx="258875" cy="258875"/>
          </a:xfrm>
          <a:custGeom>
            <a:rect b="b" l="l" r="r" t="t"/>
            <a:pathLst>
              <a:path extrusionOk="0" h="21600" w="21600">
                <a:moveTo>
                  <a:pt x="17958" y="17505"/>
                </a:moveTo>
                <a:cubicBezTo>
                  <a:pt x="17372" y="16944"/>
                  <a:pt x="16242" y="15945"/>
                  <a:pt x="15117" y="15413"/>
                </a:cubicBezTo>
                <a:cubicBezTo>
                  <a:pt x="14189" y="14975"/>
                  <a:pt x="13657" y="14531"/>
                  <a:pt x="13491" y="14057"/>
                </a:cubicBezTo>
                <a:cubicBezTo>
                  <a:pt x="13377" y="13728"/>
                  <a:pt x="13428" y="13351"/>
                  <a:pt x="13649" y="12904"/>
                </a:cubicBezTo>
                <a:cubicBezTo>
                  <a:pt x="13815" y="12567"/>
                  <a:pt x="13972" y="12286"/>
                  <a:pt x="14117" y="12028"/>
                </a:cubicBezTo>
                <a:cubicBezTo>
                  <a:pt x="14730" y="10934"/>
                  <a:pt x="15203" y="10145"/>
                  <a:pt x="15203" y="7348"/>
                </a:cubicBezTo>
                <a:cubicBezTo>
                  <a:pt x="15203" y="3162"/>
                  <a:pt x="12787" y="2951"/>
                  <a:pt x="12309" y="2951"/>
                </a:cubicBezTo>
                <a:cubicBezTo>
                  <a:pt x="11917" y="2951"/>
                  <a:pt x="11672" y="3037"/>
                  <a:pt x="11435" y="3121"/>
                </a:cubicBezTo>
                <a:cubicBezTo>
                  <a:pt x="11175" y="3213"/>
                  <a:pt x="10907" y="3309"/>
                  <a:pt x="10296" y="3319"/>
                </a:cubicBezTo>
                <a:cubicBezTo>
                  <a:pt x="9190" y="3337"/>
                  <a:pt x="6873" y="3375"/>
                  <a:pt x="6873" y="7226"/>
                </a:cubicBezTo>
                <a:cubicBezTo>
                  <a:pt x="6873" y="9919"/>
                  <a:pt x="7574" y="11156"/>
                  <a:pt x="8125" y="12150"/>
                </a:cubicBezTo>
                <a:cubicBezTo>
                  <a:pt x="8266" y="12404"/>
                  <a:pt x="8399" y="12645"/>
                  <a:pt x="8505" y="12885"/>
                </a:cubicBezTo>
                <a:cubicBezTo>
                  <a:pt x="8973" y="13949"/>
                  <a:pt x="8631" y="14693"/>
                  <a:pt x="7426" y="15224"/>
                </a:cubicBezTo>
                <a:cubicBezTo>
                  <a:pt x="5905" y="15897"/>
                  <a:pt x="5188" y="16247"/>
                  <a:pt x="3693" y="17562"/>
                </a:cubicBezTo>
                <a:cubicBezTo>
                  <a:pt x="2017" y="15800"/>
                  <a:pt x="982" y="13423"/>
                  <a:pt x="982" y="10800"/>
                </a:cubicBezTo>
                <a:cubicBezTo>
                  <a:pt x="982" y="5377"/>
                  <a:pt x="5377" y="982"/>
                  <a:pt x="10800" y="982"/>
                </a:cubicBezTo>
                <a:cubicBezTo>
                  <a:pt x="16223" y="982"/>
                  <a:pt x="20618" y="5377"/>
                  <a:pt x="20618" y="10800"/>
                </a:cubicBezTo>
                <a:cubicBezTo>
                  <a:pt x="20618" y="13395"/>
                  <a:pt x="19603" y="15749"/>
                  <a:pt x="17958" y="17505"/>
                </a:cubicBezTo>
                <a:moveTo>
                  <a:pt x="10800" y="20618"/>
                </a:moveTo>
                <a:cubicBezTo>
                  <a:pt x="8356" y="20618"/>
                  <a:pt x="6125" y="19720"/>
                  <a:pt x="4407" y="18242"/>
                </a:cubicBezTo>
                <a:cubicBezTo>
                  <a:pt x="5730" y="17084"/>
                  <a:pt x="6362" y="16767"/>
                  <a:pt x="7823" y="16122"/>
                </a:cubicBezTo>
                <a:cubicBezTo>
                  <a:pt x="9515" y="15375"/>
                  <a:pt x="10091" y="14051"/>
                  <a:pt x="9403" y="12489"/>
                </a:cubicBezTo>
                <a:cubicBezTo>
                  <a:pt x="9279" y="12208"/>
                  <a:pt x="9136" y="11949"/>
                  <a:pt x="8984" y="11674"/>
                </a:cubicBezTo>
                <a:cubicBezTo>
                  <a:pt x="8461" y="10732"/>
                  <a:pt x="7855" y="9665"/>
                  <a:pt x="7855" y="7226"/>
                </a:cubicBezTo>
                <a:cubicBezTo>
                  <a:pt x="7855" y="4341"/>
                  <a:pt x="9224" y="4318"/>
                  <a:pt x="10312" y="4300"/>
                </a:cubicBezTo>
                <a:cubicBezTo>
                  <a:pt x="11084" y="4287"/>
                  <a:pt x="11461" y="4154"/>
                  <a:pt x="11763" y="4047"/>
                </a:cubicBezTo>
                <a:cubicBezTo>
                  <a:pt x="11964" y="3975"/>
                  <a:pt x="12086" y="3933"/>
                  <a:pt x="12309" y="3933"/>
                </a:cubicBezTo>
                <a:cubicBezTo>
                  <a:pt x="13218" y="3933"/>
                  <a:pt x="14221" y="4830"/>
                  <a:pt x="14221" y="7348"/>
                </a:cubicBezTo>
                <a:cubicBezTo>
                  <a:pt x="14221" y="9888"/>
                  <a:pt x="13840" y="10513"/>
                  <a:pt x="13261" y="11548"/>
                </a:cubicBezTo>
                <a:cubicBezTo>
                  <a:pt x="13108" y="11820"/>
                  <a:pt x="12943" y="12115"/>
                  <a:pt x="12768" y="12470"/>
                </a:cubicBezTo>
                <a:cubicBezTo>
                  <a:pt x="12430" y="13155"/>
                  <a:pt x="12362" y="13798"/>
                  <a:pt x="12565" y="14380"/>
                </a:cubicBezTo>
                <a:cubicBezTo>
                  <a:pt x="12825" y="15126"/>
                  <a:pt x="13502" y="15737"/>
                  <a:pt x="14696" y="16302"/>
                </a:cubicBezTo>
                <a:cubicBezTo>
                  <a:pt x="15675" y="16764"/>
                  <a:pt x="16700" y="17667"/>
                  <a:pt x="17251" y="18189"/>
                </a:cubicBezTo>
                <a:cubicBezTo>
                  <a:pt x="15525" y="19697"/>
                  <a:pt x="13272" y="20618"/>
                  <a:pt x="10800" y="20618"/>
                </a:cubicBezTo>
                <a:moveTo>
                  <a:pt x="10800" y="0"/>
                </a:moveTo>
                <a:cubicBezTo>
                  <a:pt x="4835" y="0"/>
                  <a:pt x="0" y="4835"/>
                  <a:pt x="0" y="10800"/>
                </a:cubicBezTo>
                <a:cubicBezTo>
                  <a:pt x="0" y="16764"/>
                  <a:pt x="4835" y="21600"/>
                  <a:pt x="10800" y="21600"/>
                </a:cubicBezTo>
                <a:cubicBezTo>
                  <a:pt x="16765" y="21600"/>
                  <a:pt x="21600" y="16764"/>
                  <a:pt x="21600" y="10800"/>
                </a:cubicBezTo>
                <a:cubicBezTo>
                  <a:pt x="21600" y="4835"/>
                  <a:pt x="16765"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43"/>
          <p:cNvSpPr/>
          <p:nvPr/>
        </p:nvSpPr>
        <p:spPr>
          <a:xfrm>
            <a:off x="6507622" y="3897986"/>
            <a:ext cx="161507" cy="296095"/>
          </a:xfrm>
          <a:custGeom>
            <a:rect b="b" l="l" r="r" t="t"/>
            <a:pathLst>
              <a:path extrusionOk="0" h="21600" w="2160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2" name="Google Shape;112;p43"/>
          <p:cNvSpPr/>
          <p:nvPr/>
        </p:nvSpPr>
        <p:spPr>
          <a:xfrm>
            <a:off x="6458938" y="4327945"/>
            <a:ext cx="258875" cy="188273"/>
          </a:xfrm>
          <a:custGeom>
            <a:rect b="b" l="l" r="r" t="t"/>
            <a:pathLst>
              <a:path extrusionOk="0" h="21600" w="2160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43"/>
          <p:cNvSpPr/>
          <p:nvPr/>
        </p:nvSpPr>
        <p:spPr>
          <a:xfrm>
            <a:off x="6471716" y="4650082"/>
            <a:ext cx="233318" cy="233318"/>
          </a:xfrm>
          <a:custGeom>
            <a:rect b="b" l="l" r="r" t="t"/>
            <a:pathLst>
              <a:path extrusionOk="0" h="21600" w="2160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4" name="Google Shape;114;p43"/>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15" name="Google Shape;115;p43"/>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16" name="Google Shape;116;p43"/>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cxnSp>
        <p:nvCxnSpPr>
          <p:cNvPr id="117" name="Google Shape;117;p43"/>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18" name="Google Shape;118;p43"/>
          <p:cNvSpPr/>
          <p:nvPr>
            <p:ph idx="5" type="pic"/>
          </p:nvPr>
        </p:nvSpPr>
        <p:spPr>
          <a:xfrm>
            <a:off x="1683398" y="860944"/>
            <a:ext cx="4428523" cy="5137089"/>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19" name="Shape 119"/>
        <p:cNvGrpSpPr/>
        <p:nvPr/>
      </p:nvGrpSpPr>
      <p:grpSpPr>
        <a:xfrm>
          <a:off x="0" y="0"/>
          <a:ext cx="0" cy="0"/>
          <a:chOff x="0" y="0"/>
          <a:chExt cx="0" cy="0"/>
        </a:xfrm>
      </p:grpSpPr>
      <p:sp>
        <p:nvSpPr>
          <p:cNvPr id="120" name="Google Shape;120;p44"/>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1" name="Google Shape;121;p44"/>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22" name="Google Shape;122;p44"/>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23" name="Google Shape;123;p44"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4"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125" name="Google Shape;125;p44"/>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spTree>
      <p:nvGrpSpPr>
        <p:cNvPr id="126" name="Shape 126"/>
        <p:cNvGrpSpPr/>
        <p:nvPr/>
      </p:nvGrpSpPr>
      <p:grpSpPr>
        <a:xfrm>
          <a:off x="0" y="0"/>
          <a:ext cx="0" cy="0"/>
          <a:chOff x="0" y="0"/>
          <a:chExt cx="0" cy="0"/>
        </a:xfrm>
      </p:grpSpPr>
      <p:sp>
        <p:nvSpPr>
          <p:cNvPr id="127" name="Google Shape;127;p45"/>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45"/>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9" name="Google Shape;129;p45"/>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130" name="Google Shape;130;p45"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45"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132" name="Google Shape;132;p45"/>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33" name="Google Shape;133;p45"/>
          <p:cNvSpPr/>
          <p:nvPr/>
        </p:nvSpPr>
        <p:spPr>
          <a:xfrm>
            <a:off x="7754112" y="0"/>
            <a:ext cx="2258568" cy="742819"/>
          </a:xfrm>
          <a:prstGeom prst="parallelogram">
            <a:avLst>
              <a:gd fmla="val 195850"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34" name="Google Shape;134;p45"/>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cxnSp>
        <p:nvCxnSpPr>
          <p:cNvPr id="135" name="Google Shape;135;p45"/>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36" name="Google Shape;136;p45"/>
          <p:cNvSpPr/>
          <p:nvPr/>
        </p:nvSpPr>
        <p:spPr>
          <a:xfrm rot="-1641210">
            <a:off x="-139035" y="3407045"/>
            <a:ext cx="1438399" cy="236580"/>
          </a:xfrm>
          <a:prstGeom prst="parallelogram">
            <a:avLst>
              <a:gd fmla="val 53218" name="adj"/>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37" name="Shape 137"/>
        <p:cNvGrpSpPr/>
        <p:nvPr/>
      </p:nvGrpSpPr>
      <p:grpSpPr>
        <a:xfrm>
          <a:off x="0" y="0"/>
          <a:ext cx="0" cy="0"/>
          <a:chOff x="0" y="0"/>
          <a:chExt cx="0" cy="0"/>
        </a:xfrm>
      </p:grpSpPr>
      <p:cxnSp>
        <p:nvCxnSpPr>
          <p:cNvPr id="138" name="Google Shape;138;p46"/>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39" name="Google Shape;139;p46"/>
          <p:cNvGrpSpPr/>
          <p:nvPr/>
        </p:nvGrpSpPr>
        <p:grpSpPr>
          <a:xfrm flipH="1">
            <a:off x="7561328" y="0"/>
            <a:ext cx="4763978" cy="3541007"/>
            <a:chOff x="-124265" y="-2"/>
            <a:chExt cx="4763978" cy="3367272"/>
          </a:xfrm>
        </p:grpSpPr>
        <p:sp>
          <p:nvSpPr>
            <p:cNvPr id="140" name="Google Shape;140;p46"/>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1" name="Google Shape;141;p46"/>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42" name="Google Shape;142;p46"/>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43" name="Google Shape;143;p46"/>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44" name="Google Shape;144;p46"/>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46"/>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4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47" name="Google Shape;147;p46"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46"/>
          <p:cNvSpPr txBox="1"/>
          <p:nvPr>
            <p:ph idx="1" type="body"/>
          </p:nvPr>
        </p:nvSpPr>
        <p:spPr>
          <a:xfrm>
            <a:off x="518678" y="1671924"/>
            <a:ext cx="10835122" cy="450503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49" name="Shape 149"/>
        <p:cNvGrpSpPr/>
        <p:nvPr/>
      </p:nvGrpSpPr>
      <p:grpSpPr>
        <a:xfrm>
          <a:off x="0" y="0"/>
          <a:ext cx="0" cy="0"/>
          <a:chOff x="0" y="0"/>
          <a:chExt cx="0" cy="0"/>
        </a:xfrm>
      </p:grpSpPr>
      <p:cxnSp>
        <p:nvCxnSpPr>
          <p:cNvPr id="150" name="Google Shape;150;p47"/>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51" name="Google Shape;151;p47"/>
          <p:cNvGrpSpPr/>
          <p:nvPr/>
        </p:nvGrpSpPr>
        <p:grpSpPr>
          <a:xfrm flipH="1">
            <a:off x="7561328" y="0"/>
            <a:ext cx="4763978" cy="3541007"/>
            <a:chOff x="-124265" y="-2"/>
            <a:chExt cx="4763978" cy="3367272"/>
          </a:xfrm>
        </p:grpSpPr>
        <p:sp>
          <p:nvSpPr>
            <p:cNvPr id="152" name="Google Shape;152;p47"/>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3" name="Google Shape;153;p47"/>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54" name="Google Shape;154;p47"/>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55" name="Google Shape;155;p47"/>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56" name="Google Shape;156;p47"/>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47"/>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4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59" name="Google Shape;159;p47"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0" name="Google Shape;160;p47"/>
          <p:cNvSpPr txBox="1"/>
          <p:nvPr>
            <p:ph idx="1" type="body"/>
          </p:nvPr>
        </p:nvSpPr>
        <p:spPr>
          <a:xfrm>
            <a:off x="529687"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47"/>
          <p:cNvSpPr txBox="1"/>
          <p:nvPr>
            <p:ph idx="2" type="body"/>
          </p:nvPr>
        </p:nvSpPr>
        <p:spPr>
          <a:xfrm>
            <a:off x="6172200"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62" name="Shape 162"/>
        <p:cNvGrpSpPr/>
        <p:nvPr/>
      </p:nvGrpSpPr>
      <p:grpSpPr>
        <a:xfrm>
          <a:off x="0" y="0"/>
          <a:ext cx="0" cy="0"/>
          <a:chOff x="0" y="0"/>
          <a:chExt cx="0" cy="0"/>
        </a:xfrm>
      </p:grpSpPr>
      <p:cxnSp>
        <p:nvCxnSpPr>
          <p:cNvPr id="163" name="Google Shape;163;p48"/>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64" name="Google Shape;164;p48"/>
          <p:cNvGrpSpPr/>
          <p:nvPr/>
        </p:nvGrpSpPr>
        <p:grpSpPr>
          <a:xfrm flipH="1">
            <a:off x="7561328" y="0"/>
            <a:ext cx="4763978" cy="3541007"/>
            <a:chOff x="-124265" y="-2"/>
            <a:chExt cx="4763978" cy="3367272"/>
          </a:xfrm>
        </p:grpSpPr>
        <p:sp>
          <p:nvSpPr>
            <p:cNvPr id="165" name="Google Shape;165;p48"/>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66" name="Google Shape;166;p48"/>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67" name="Google Shape;167;p48"/>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68" name="Google Shape;168;p48"/>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69" name="Google Shape;169;p48"/>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48"/>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4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72" name="Google Shape;172;p48"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3" name="Google Shape;173;p48"/>
          <p:cNvSpPr txBox="1"/>
          <p:nvPr>
            <p:ph idx="1" type="body"/>
          </p:nvPr>
        </p:nvSpPr>
        <p:spPr>
          <a:xfrm>
            <a:off x="518678" y="1681163"/>
            <a:ext cx="5382501"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4" name="Google Shape;174;p48"/>
          <p:cNvSpPr txBox="1"/>
          <p:nvPr>
            <p:ph idx="2"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175" name="Google Shape;175;p48"/>
          <p:cNvSpPr txBox="1"/>
          <p:nvPr>
            <p:ph idx="3"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6" name="Google Shape;176;p48"/>
          <p:cNvSpPr txBox="1"/>
          <p:nvPr>
            <p:ph idx="4" type="body"/>
          </p:nvPr>
        </p:nvSpPr>
        <p:spPr>
          <a:xfrm>
            <a:off x="518678" y="2505075"/>
            <a:ext cx="5391749"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p:cSld name="Content with Caption">
    <p:spTree>
      <p:nvGrpSpPr>
        <p:cNvPr id="177" name="Shape 177"/>
        <p:cNvGrpSpPr/>
        <p:nvPr/>
      </p:nvGrpSpPr>
      <p:grpSpPr>
        <a:xfrm>
          <a:off x="0" y="0"/>
          <a:ext cx="0" cy="0"/>
          <a:chOff x="0" y="0"/>
          <a:chExt cx="0" cy="0"/>
        </a:xfrm>
      </p:grpSpPr>
      <p:sp>
        <p:nvSpPr>
          <p:cNvPr id="178" name="Google Shape;178;p49"/>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79" name="Google Shape;179;p49"/>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0" name="Google Shape;180;p49"/>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1" name="Google Shape;181;p49"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82" name="Google Shape;182;p49"/>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83" name="Google Shape;183;p49"/>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84" name="Google Shape;184;p49"/>
          <p:cNvSpPr txBox="1"/>
          <p:nvPr>
            <p:ph idx="2" type="body"/>
          </p:nvPr>
        </p:nvSpPr>
        <p:spPr>
          <a:xfrm>
            <a:off x="6161316" y="2290713"/>
            <a:ext cx="5803672" cy="4341862"/>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55600" lvl="5" marL="27432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p:cSld name="Picture with Caption">
    <p:spTree>
      <p:nvGrpSpPr>
        <p:cNvPr id="185" name="Shape 185"/>
        <p:cNvGrpSpPr/>
        <p:nvPr/>
      </p:nvGrpSpPr>
      <p:grpSpPr>
        <a:xfrm>
          <a:off x="0" y="0"/>
          <a:ext cx="0" cy="0"/>
          <a:chOff x="0" y="0"/>
          <a:chExt cx="0" cy="0"/>
        </a:xfrm>
      </p:grpSpPr>
      <p:sp>
        <p:nvSpPr>
          <p:cNvPr id="186" name="Google Shape;186;p50"/>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87" name="Google Shape;187;p50"/>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8" name="Google Shape;188;p50"/>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9" name="Google Shape;189;p50"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90" name="Google Shape;190;p50"/>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91" name="Google Shape;191;p50"/>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92" name="Google Shape;192;p50"/>
          <p:cNvSpPr/>
          <p:nvPr>
            <p:ph idx="2" type="pic"/>
          </p:nvPr>
        </p:nvSpPr>
        <p:spPr>
          <a:xfrm>
            <a:off x="6249970" y="2271860"/>
            <a:ext cx="5715017" cy="4360714"/>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93" name="Shape 193"/>
        <p:cNvGrpSpPr/>
        <p:nvPr/>
      </p:nvGrpSpPr>
      <p:grpSpPr>
        <a:xfrm>
          <a:off x="0" y="0"/>
          <a:ext cx="0" cy="0"/>
          <a:chOff x="0" y="0"/>
          <a:chExt cx="0" cy="0"/>
        </a:xfrm>
      </p:grpSpPr>
      <p:sp>
        <p:nvSpPr>
          <p:cNvPr id="194" name="Google Shape;194;p51"/>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195" name="Google Shape;195;p51"/>
          <p:cNvGrpSpPr/>
          <p:nvPr/>
        </p:nvGrpSpPr>
        <p:grpSpPr>
          <a:xfrm flipH="1">
            <a:off x="7561328" y="0"/>
            <a:ext cx="4763978" cy="3541007"/>
            <a:chOff x="-124265" y="-2"/>
            <a:chExt cx="4763978" cy="3367272"/>
          </a:xfrm>
        </p:grpSpPr>
        <p:sp>
          <p:nvSpPr>
            <p:cNvPr id="196" name="Google Shape;196;p51"/>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97" name="Google Shape;197;p51"/>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98" name="Google Shape;198;p51"/>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99" name="Google Shape;199;p51"/>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0" name="Google Shape;200;p51"/>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5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02" name="Shape 202"/>
        <p:cNvGrpSpPr/>
        <p:nvPr/>
      </p:nvGrpSpPr>
      <p:grpSpPr>
        <a:xfrm>
          <a:off x="0" y="0"/>
          <a:ext cx="0" cy="0"/>
          <a:chOff x="0" y="0"/>
          <a:chExt cx="0" cy="0"/>
        </a:xfrm>
      </p:grpSpPr>
      <p:sp>
        <p:nvSpPr>
          <p:cNvPr id="203" name="Google Shape;203;p52"/>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204" name="Google Shape;204;p52"/>
          <p:cNvGrpSpPr/>
          <p:nvPr/>
        </p:nvGrpSpPr>
        <p:grpSpPr>
          <a:xfrm flipH="1">
            <a:off x="7561328" y="0"/>
            <a:ext cx="4763978" cy="3541007"/>
            <a:chOff x="-124265" y="-2"/>
            <a:chExt cx="4763978" cy="3367272"/>
          </a:xfrm>
        </p:grpSpPr>
        <p:sp>
          <p:nvSpPr>
            <p:cNvPr id="205" name="Google Shape;205;p52"/>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06" name="Google Shape;206;p52"/>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207" name="Google Shape;207;p52"/>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08" name="Google Shape;208;p52"/>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52" title="Title "/>
          <p:cNvSpPr txBox="1"/>
          <p:nvPr>
            <p:ph type="title"/>
          </p:nvPr>
        </p:nvSpPr>
        <p:spPr>
          <a:xfrm>
            <a:off x="518678" y="209028"/>
            <a:ext cx="83332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52"/>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5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212" name="Shape 212"/>
        <p:cNvGrpSpPr/>
        <p:nvPr/>
      </p:nvGrpSpPr>
      <p:grpSpPr>
        <a:xfrm>
          <a:off x="0" y="0"/>
          <a:ext cx="0" cy="0"/>
          <a:chOff x="0" y="0"/>
          <a:chExt cx="0" cy="0"/>
        </a:xfrm>
      </p:grpSpPr>
      <p:sp>
        <p:nvSpPr>
          <p:cNvPr id="213" name="Google Shape;213;p53"/>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2"/>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2"/>
                </a:solidFill>
                <a:latin typeface="Calibri"/>
                <a:ea typeface="Calibri"/>
                <a:cs typeface="Calibri"/>
                <a:sym typeface="Calibri"/>
              </a:defRPr>
            </a:lvl1pPr>
            <a:lvl2pPr indent="0" lvl="1" marL="0" marR="0" rtl="0" algn="r">
              <a:spcBef>
                <a:spcPts val="0"/>
              </a:spcBef>
              <a:buNone/>
              <a:defRPr b="0" i="0" sz="1200" u="none" cap="none" strike="noStrike">
                <a:solidFill>
                  <a:schemeClr val="lt2"/>
                </a:solidFill>
                <a:latin typeface="Calibri"/>
                <a:ea typeface="Calibri"/>
                <a:cs typeface="Calibri"/>
                <a:sym typeface="Calibri"/>
              </a:defRPr>
            </a:lvl2pPr>
            <a:lvl3pPr indent="0" lvl="2" marL="0" marR="0" rtl="0" algn="r">
              <a:spcBef>
                <a:spcPts val="0"/>
              </a:spcBef>
              <a:buNone/>
              <a:defRPr b="0" i="0" sz="1200" u="none" cap="none" strike="noStrike">
                <a:solidFill>
                  <a:schemeClr val="lt2"/>
                </a:solidFill>
                <a:latin typeface="Calibri"/>
                <a:ea typeface="Calibri"/>
                <a:cs typeface="Calibri"/>
                <a:sym typeface="Calibri"/>
              </a:defRPr>
            </a:lvl3pPr>
            <a:lvl4pPr indent="0" lvl="3" marL="0" marR="0" rtl="0" algn="r">
              <a:spcBef>
                <a:spcPts val="0"/>
              </a:spcBef>
              <a:buNone/>
              <a:defRPr b="0" i="0" sz="1200" u="none" cap="none" strike="noStrike">
                <a:solidFill>
                  <a:schemeClr val="lt2"/>
                </a:solidFill>
                <a:latin typeface="Calibri"/>
                <a:ea typeface="Calibri"/>
                <a:cs typeface="Calibri"/>
                <a:sym typeface="Calibri"/>
              </a:defRPr>
            </a:lvl4pPr>
            <a:lvl5pPr indent="0" lvl="4" marL="0" marR="0" rtl="0" algn="r">
              <a:spcBef>
                <a:spcPts val="0"/>
              </a:spcBef>
              <a:buNone/>
              <a:defRPr b="0" i="0" sz="1200" u="none" cap="none" strike="noStrike">
                <a:solidFill>
                  <a:schemeClr val="lt2"/>
                </a:solidFill>
                <a:latin typeface="Calibri"/>
                <a:ea typeface="Calibri"/>
                <a:cs typeface="Calibri"/>
                <a:sym typeface="Calibri"/>
              </a:defRPr>
            </a:lvl5pPr>
            <a:lvl6pPr indent="0" lvl="5" marL="0" marR="0" rtl="0" algn="r">
              <a:spcBef>
                <a:spcPts val="0"/>
              </a:spcBef>
              <a:buNone/>
              <a:defRPr b="0" i="0" sz="1200" u="none" cap="none" strike="noStrike">
                <a:solidFill>
                  <a:schemeClr val="lt2"/>
                </a:solidFill>
                <a:latin typeface="Calibri"/>
                <a:ea typeface="Calibri"/>
                <a:cs typeface="Calibri"/>
                <a:sym typeface="Calibri"/>
              </a:defRPr>
            </a:lvl6pPr>
            <a:lvl7pPr indent="0" lvl="6" marL="0" marR="0" rtl="0" algn="r">
              <a:spcBef>
                <a:spcPts val="0"/>
              </a:spcBef>
              <a:buNone/>
              <a:defRPr b="0" i="0" sz="1200" u="none" cap="none" strike="noStrike">
                <a:solidFill>
                  <a:schemeClr val="lt2"/>
                </a:solidFill>
                <a:latin typeface="Calibri"/>
                <a:ea typeface="Calibri"/>
                <a:cs typeface="Calibri"/>
                <a:sym typeface="Calibri"/>
              </a:defRPr>
            </a:lvl7pPr>
            <a:lvl8pPr indent="0" lvl="7" marL="0" marR="0" rtl="0" algn="r">
              <a:spcBef>
                <a:spcPts val="0"/>
              </a:spcBef>
              <a:buNone/>
              <a:defRPr b="0" i="0" sz="1200" u="none" cap="none" strike="noStrike">
                <a:solidFill>
                  <a:schemeClr val="lt2"/>
                </a:solidFill>
                <a:latin typeface="Calibri"/>
                <a:ea typeface="Calibri"/>
                <a:cs typeface="Calibri"/>
                <a:sym typeface="Calibri"/>
              </a:defRPr>
            </a:lvl8pPr>
            <a:lvl9pPr indent="0" lvl="8" marL="0" marR="0" rtl="0" algn="r">
              <a:spcBef>
                <a:spcPts val="0"/>
              </a:spcBef>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2" name="Google Shape;12;p33"/>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marR="0" rtl="0" algn="l">
              <a:lnSpc>
                <a:spcPct val="90000"/>
              </a:lnSpc>
              <a:spcBef>
                <a:spcPts val="0"/>
              </a:spcBef>
              <a:spcAft>
                <a:spcPts val="0"/>
              </a:spcAft>
              <a:buClr>
                <a:schemeClr val="accent1"/>
              </a:buClr>
              <a:buSzPts val="4400"/>
              <a:buFont typeface="Calibri"/>
              <a:buNone/>
              <a:defRPr b="1" i="0" sz="4400" u="none" cap="none" strike="noStrike">
                <a:solidFill>
                  <a:schemeClr val="accen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jp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jp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
          <p:cNvSpPr/>
          <p:nvPr/>
        </p:nvSpPr>
        <p:spPr>
          <a:xfrm>
            <a:off x="661492" y="1471613"/>
            <a:ext cx="6297018" cy="1573411"/>
          </a:xfrm>
          <a:prstGeom prst="rect">
            <a:avLst/>
          </a:prstGeom>
          <a:noFill/>
          <a:ln>
            <a:noFill/>
          </a:ln>
        </p:spPr>
        <p:txBody>
          <a:bodyPr anchorCtr="0" anchor="t" bIns="0" lIns="0" spcFirstLastPara="1" rIns="0" wrap="square" tIns="0">
            <a:noAutofit/>
          </a:bodyPr>
          <a:lstStyle/>
          <a:p>
            <a:pPr indent="0" lvl="0" marL="0" marR="0" rtl="0" algn="l">
              <a:lnSpc>
                <a:spcPct val="125806"/>
              </a:lnSpc>
              <a:spcBef>
                <a:spcPts val="0"/>
              </a:spcBef>
              <a:spcAft>
                <a:spcPts val="0"/>
              </a:spcAft>
              <a:buNone/>
            </a:pPr>
            <a:r>
              <a:rPr b="1" i="0" lang="en-US" sz="3875" u="none" cap="none" strike="noStrike">
                <a:solidFill>
                  <a:srgbClr val="000000"/>
                </a:solidFill>
                <a:latin typeface="Times New Roman"/>
                <a:ea typeface="Times New Roman"/>
                <a:cs typeface="Times New Roman"/>
                <a:sym typeface="Times New Roman"/>
              </a:rPr>
              <a:t>Sustainable Finance – Lecture 4</a:t>
            </a:r>
            <a:endParaRPr b="1" i="0" sz="3875" u="none" cap="none" strike="noStrike">
              <a:solidFill>
                <a:srgbClr val="000000"/>
              </a:solidFill>
              <a:latin typeface="Times New Roman"/>
              <a:ea typeface="Times New Roman"/>
              <a:cs typeface="Times New Roman"/>
              <a:sym typeface="Times New Roman"/>
            </a:endParaRPr>
          </a:p>
        </p:txBody>
      </p:sp>
      <p:sp>
        <p:nvSpPr>
          <p:cNvPr id="220" name="Google Shape;220;p1"/>
          <p:cNvSpPr/>
          <p:nvPr/>
        </p:nvSpPr>
        <p:spPr>
          <a:xfrm>
            <a:off x="478118" y="3510558"/>
            <a:ext cx="6480392" cy="574990"/>
          </a:xfrm>
          <a:prstGeom prst="rect">
            <a:avLst/>
          </a:prstGeom>
          <a:noFill/>
          <a:ln>
            <a:noFill/>
          </a:ln>
        </p:spPr>
        <p:txBody>
          <a:bodyPr anchorCtr="0" anchor="t" bIns="0" lIns="0" spcFirstLastPara="1" rIns="0" wrap="square" tIns="0">
            <a:noAutofit/>
          </a:bodyPr>
          <a:lstStyle/>
          <a:p>
            <a:pPr indent="0" lvl="0" marL="0" marR="0" rtl="0" algn="l">
              <a:lnSpc>
                <a:spcPct val="118750"/>
              </a:lnSpc>
              <a:spcBef>
                <a:spcPts val="0"/>
              </a:spcBef>
              <a:spcAft>
                <a:spcPts val="0"/>
              </a:spcAft>
              <a:buNone/>
            </a:pPr>
            <a:r>
              <a:rPr b="1" i="0" lang="en-US" sz="2000" u="none" cap="none" strike="noStrike">
                <a:solidFill>
                  <a:srgbClr val="272525"/>
                </a:solidFill>
                <a:latin typeface="Times New Roman"/>
                <a:ea typeface="Times New Roman"/>
                <a:cs typeface="Times New Roman"/>
                <a:sym typeface="Times New Roman"/>
              </a:rPr>
              <a:t>Lesson Title</a:t>
            </a:r>
            <a:r>
              <a:rPr b="0" i="0" lang="en-US" sz="2000" u="none" cap="none" strike="noStrike">
                <a:solidFill>
                  <a:srgbClr val="272525"/>
                </a:solidFill>
                <a:latin typeface="Times New Roman"/>
                <a:ea typeface="Times New Roman"/>
                <a:cs typeface="Times New Roman"/>
                <a:sym typeface="Times New Roman"/>
              </a:rPr>
              <a:t>: Green Bonds and Climate Finance</a:t>
            </a:r>
            <a:endParaRPr b="0" i="0" sz="2000" u="none" cap="none" strike="noStrike">
              <a:solidFill>
                <a:srgbClr val="272525"/>
              </a:solidFill>
              <a:latin typeface="Times New Roman"/>
              <a:ea typeface="Times New Roman"/>
              <a:cs typeface="Times New Roman"/>
              <a:sym typeface="Times New Roman"/>
            </a:endParaRPr>
          </a:p>
        </p:txBody>
      </p:sp>
      <p:sp>
        <p:nvSpPr>
          <p:cNvPr id="221" name="Google Shape;221;p1"/>
          <p:cNvSpPr/>
          <p:nvPr/>
        </p:nvSpPr>
        <p:spPr>
          <a:xfrm>
            <a:off x="478119" y="4404034"/>
            <a:ext cx="6480391" cy="347260"/>
          </a:xfrm>
          <a:prstGeom prst="rect">
            <a:avLst/>
          </a:prstGeom>
          <a:noFill/>
          <a:ln>
            <a:noFill/>
          </a:ln>
        </p:spPr>
        <p:txBody>
          <a:bodyPr anchorCtr="0" anchor="t" bIns="0" lIns="0" spcFirstLastPara="1" rIns="0" wrap="square" tIns="0">
            <a:noAutofit/>
          </a:bodyPr>
          <a:lstStyle/>
          <a:p>
            <a:pPr indent="0" lvl="0" marL="0" marR="0" rtl="0" algn="l">
              <a:lnSpc>
                <a:spcPct val="118750"/>
              </a:lnSpc>
              <a:spcBef>
                <a:spcPts val="0"/>
              </a:spcBef>
              <a:spcAft>
                <a:spcPts val="0"/>
              </a:spcAft>
              <a:buNone/>
            </a:pPr>
            <a:r>
              <a:rPr b="1" i="0" lang="en-US" sz="2000" u="none" cap="none" strike="noStrike">
                <a:solidFill>
                  <a:srgbClr val="272525"/>
                </a:solidFill>
                <a:latin typeface="Times New Roman"/>
                <a:ea typeface="Times New Roman"/>
                <a:cs typeface="Times New Roman"/>
                <a:sym typeface="Times New Roman"/>
              </a:rPr>
              <a:t>Instructor: </a:t>
            </a:r>
            <a:r>
              <a:rPr b="0" i="0" lang="en-US" sz="2000" u="none" cap="none" strike="noStrike">
                <a:solidFill>
                  <a:srgbClr val="272525"/>
                </a:solidFill>
                <a:latin typeface="Times New Roman"/>
                <a:ea typeface="Times New Roman"/>
                <a:cs typeface="Times New Roman"/>
                <a:sym typeface="Times New Roman"/>
              </a:rPr>
              <a:t>Dr. Mary Githinji</a:t>
            </a:r>
            <a:endParaRPr b="0" i="0" sz="2000" u="none" cap="none" strike="noStrike">
              <a:solidFill>
                <a:srgbClr val="000000"/>
              </a:solidFill>
              <a:latin typeface="Times New Roman"/>
              <a:ea typeface="Times New Roman"/>
              <a:cs typeface="Times New Roman"/>
              <a:sym typeface="Times New Roman"/>
            </a:endParaRPr>
          </a:p>
        </p:txBody>
      </p:sp>
      <p:sp>
        <p:nvSpPr>
          <p:cNvPr id="222" name="Google Shape;222;p1"/>
          <p:cNvSpPr/>
          <p:nvPr/>
        </p:nvSpPr>
        <p:spPr>
          <a:xfrm>
            <a:off x="661492" y="5069781"/>
            <a:ext cx="302419" cy="302419"/>
          </a:xfrm>
          <a:prstGeom prst="roundRect">
            <a:avLst>
              <a:gd fmla="val 25194296" name="adj"/>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500" u="none" cap="none" strike="noStrike">
                <a:solidFill>
                  <a:schemeClr val="dk1"/>
                </a:solidFill>
                <a:latin typeface="Times New Roman"/>
                <a:ea typeface="Times New Roman"/>
                <a:cs typeface="Times New Roman"/>
                <a:sym typeface="Times New Roman"/>
              </a:rPr>
              <a:t> </a:t>
            </a:r>
            <a:endParaRPr/>
          </a:p>
        </p:txBody>
      </p:sp>
      <p:sp>
        <p:nvSpPr>
          <p:cNvPr id="224" name="Google Shape;224;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500">
                <a:solidFill>
                  <a:schemeClr val="dk1"/>
                </a:solidFill>
                <a:latin typeface="Times New Roman"/>
                <a:ea typeface="Times New Roman"/>
                <a:cs typeface="Times New Roman"/>
                <a:sym typeface="Times New Roman"/>
              </a:rPr>
              <a:t> </a:t>
            </a:r>
            <a:endParaRPr/>
          </a:p>
        </p:txBody>
      </p:sp>
      <p:pic>
        <p:nvPicPr>
          <p:cNvPr id="225" name="Google Shape;225;p1"/>
          <p:cNvPicPr preferRelativeResize="0"/>
          <p:nvPr/>
        </p:nvPicPr>
        <p:blipFill rotWithShape="1">
          <a:blip r:embed="rId3">
            <a:alphaModFix/>
          </a:blip>
          <a:srcRect b="0" l="0" r="0" t="0"/>
          <a:stretch/>
        </p:blipFill>
        <p:spPr>
          <a:xfrm>
            <a:off x="6958510" y="867007"/>
            <a:ext cx="4432176" cy="513937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INTRODUCTION</a:t>
            </a:r>
            <a:endParaRPr b="0"/>
          </a:p>
        </p:txBody>
      </p:sp>
      <p:sp>
        <p:nvSpPr>
          <p:cNvPr id="231" name="Google Shape;231;p2"/>
          <p:cNvSpPr txBox="1"/>
          <p:nvPr>
            <p:ph idx="1" type="body"/>
          </p:nvPr>
        </p:nvSpPr>
        <p:spPr>
          <a:xfrm>
            <a:off x="531378" y="2696705"/>
            <a:ext cx="6613341" cy="345848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400"/>
              <a:buNone/>
            </a:pPr>
            <a:r>
              <a:rPr lang="en-US"/>
              <a:t>Climate change represents one of the most significant challenges to global development. In response, the financial sector has increasingly embraced tools that support environmental objectives, notably green bonds. These debt instruments are designed specifically to fund projects with positive environmental impacts, forming a critical subset of climate finance. This lesson provides a comprehensive overview of green bonds and their growing role in sustainable finance.</a:t>
            </a:r>
            <a:endParaRPr/>
          </a:p>
        </p:txBody>
      </p:sp>
      <p:pic>
        <p:nvPicPr>
          <p:cNvPr id="232" name="Google Shape;232;p2" title="Skyline"/>
          <p:cNvPicPr preferRelativeResize="0"/>
          <p:nvPr>
            <p:ph idx="3" type="pic"/>
          </p:nvPr>
        </p:nvPicPr>
        <p:blipFill rotWithShape="1">
          <a:blip r:embed="rId3">
            <a:alphaModFix/>
          </a:blip>
          <a:srcRect b="0" l="23312" r="23313" t="0"/>
          <a:stretch/>
        </p:blipFill>
        <p:spPr>
          <a:xfrm>
            <a:off x="9144000" y="225425"/>
            <a:ext cx="5588000" cy="6872249"/>
          </a:xfrm>
          <a:prstGeom prst="rect">
            <a:avLst/>
          </a:prstGeom>
          <a:solidFill>
            <a:srgbClr val="D8D8D8"/>
          </a:solidFill>
          <a:ln>
            <a:noFill/>
          </a:ln>
        </p:spPr>
      </p:pic>
      <p:sp>
        <p:nvSpPr>
          <p:cNvPr id="233" name="Google Shape;233;p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37" name="Shape 237"/>
        <p:cNvGrpSpPr/>
        <p:nvPr/>
      </p:nvGrpSpPr>
      <p:grpSpPr>
        <a:xfrm>
          <a:off x="0" y="0"/>
          <a:ext cx="0" cy="0"/>
          <a:chOff x="0" y="0"/>
          <a:chExt cx="0" cy="0"/>
        </a:xfrm>
      </p:grpSpPr>
      <p:sp>
        <p:nvSpPr>
          <p:cNvPr id="238" name="Google Shape;238;p3"/>
          <p:cNvSpPr txBox="1"/>
          <p:nvPr>
            <p:ph type="title"/>
          </p:nvPr>
        </p:nvSpPr>
        <p:spPr>
          <a:xfrm>
            <a:off x="531378" y="1069382"/>
            <a:ext cx="6845815" cy="77491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Learning Outcomes</a:t>
            </a:r>
            <a:endParaRPr b="0"/>
          </a:p>
        </p:txBody>
      </p:sp>
      <p:sp>
        <p:nvSpPr>
          <p:cNvPr id="239" name="Google Shape;239;p3"/>
          <p:cNvSpPr txBox="1"/>
          <p:nvPr>
            <p:ph idx="1" type="body"/>
          </p:nvPr>
        </p:nvSpPr>
        <p:spPr>
          <a:xfrm>
            <a:off x="531377" y="2092271"/>
            <a:ext cx="6845815" cy="426407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By the end of this session, students will be able to:</a:t>
            </a:r>
            <a:endParaRPr/>
          </a:p>
          <a:p>
            <a:pPr indent="-228600" lvl="0" marL="228600" rtl="0" algn="l">
              <a:lnSpc>
                <a:spcPct val="90000"/>
              </a:lnSpc>
              <a:spcBef>
                <a:spcPts val="1000"/>
              </a:spcBef>
              <a:spcAft>
                <a:spcPts val="0"/>
              </a:spcAft>
              <a:buClr>
                <a:schemeClr val="accent2"/>
              </a:buClr>
              <a:buSzPts val="2400"/>
              <a:buChar char="•"/>
            </a:pPr>
            <a:r>
              <a:rPr lang="en-US"/>
              <a:t>Define climate finance and green bonds.</a:t>
            </a:r>
            <a:endParaRPr/>
          </a:p>
          <a:p>
            <a:pPr indent="-228600" lvl="0" marL="228600" rtl="0" algn="l">
              <a:lnSpc>
                <a:spcPct val="90000"/>
              </a:lnSpc>
              <a:spcBef>
                <a:spcPts val="1000"/>
              </a:spcBef>
              <a:spcAft>
                <a:spcPts val="0"/>
              </a:spcAft>
              <a:buClr>
                <a:schemeClr val="accent2"/>
              </a:buClr>
              <a:buSzPts val="2400"/>
              <a:buChar char="•"/>
            </a:pPr>
            <a:r>
              <a:rPr lang="en-US"/>
              <a:t>Identify the key characteristics and types of green bonds.</a:t>
            </a:r>
            <a:endParaRPr/>
          </a:p>
          <a:p>
            <a:pPr indent="-228600" lvl="0" marL="228600" rtl="0" algn="l">
              <a:lnSpc>
                <a:spcPct val="90000"/>
              </a:lnSpc>
              <a:spcBef>
                <a:spcPts val="1000"/>
              </a:spcBef>
              <a:spcAft>
                <a:spcPts val="0"/>
              </a:spcAft>
              <a:buClr>
                <a:schemeClr val="accent2"/>
              </a:buClr>
              <a:buSzPts val="2400"/>
              <a:buChar char="•"/>
            </a:pPr>
            <a:r>
              <a:rPr lang="en-US"/>
              <a:t>Analyze the role of green bonds in sustainable development.</a:t>
            </a:r>
            <a:endParaRPr/>
          </a:p>
          <a:p>
            <a:pPr indent="-228600" lvl="0" marL="228600" rtl="0" algn="l">
              <a:lnSpc>
                <a:spcPct val="90000"/>
              </a:lnSpc>
              <a:spcBef>
                <a:spcPts val="1000"/>
              </a:spcBef>
              <a:spcAft>
                <a:spcPts val="0"/>
              </a:spcAft>
              <a:buClr>
                <a:schemeClr val="accent2"/>
              </a:buClr>
              <a:buSzPts val="2400"/>
              <a:buChar char="•"/>
            </a:pPr>
            <a:r>
              <a:rPr lang="en-US"/>
              <a:t>Evaluate real-world case studies, including those from emerging economies.</a:t>
            </a:r>
            <a:endParaRPr/>
          </a:p>
          <a:p>
            <a:pPr indent="-228600" lvl="0" marL="228600" rtl="0" algn="l">
              <a:lnSpc>
                <a:spcPct val="90000"/>
              </a:lnSpc>
              <a:spcBef>
                <a:spcPts val="1000"/>
              </a:spcBef>
              <a:spcAft>
                <a:spcPts val="0"/>
              </a:spcAft>
              <a:buClr>
                <a:schemeClr val="accent2"/>
              </a:buClr>
              <a:buSzPts val="2400"/>
              <a:buChar char="•"/>
            </a:pPr>
            <a:r>
              <a:rPr lang="en-US"/>
              <a:t>Critically assess challenges and propose policy recommendations.</a:t>
            </a:r>
            <a:endParaRPr/>
          </a:p>
        </p:txBody>
      </p:sp>
      <p:pic>
        <p:nvPicPr>
          <p:cNvPr id="240" name="Google Shape;240;p3" title="Skyline"/>
          <p:cNvPicPr preferRelativeResize="0"/>
          <p:nvPr>
            <p:ph idx="3" type="pic"/>
          </p:nvPr>
        </p:nvPicPr>
        <p:blipFill rotWithShape="1">
          <a:blip r:embed="rId3">
            <a:alphaModFix/>
          </a:blip>
          <a:srcRect b="0" l="23312" r="23313" t="0"/>
          <a:stretch/>
        </p:blipFill>
        <p:spPr>
          <a:xfrm>
            <a:off x="9157300" y="-7125"/>
            <a:ext cx="5588000" cy="6872249"/>
          </a:xfrm>
          <a:prstGeom prst="rect">
            <a:avLst/>
          </a:prstGeom>
          <a:solidFill>
            <a:srgbClr val="D8D8D8"/>
          </a:solidFill>
          <a:ln>
            <a:noFill/>
          </a:ln>
        </p:spPr>
      </p:pic>
      <p:sp>
        <p:nvSpPr>
          <p:cNvPr id="241" name="Google Shape;241;p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45" name="Shape 245"/>
        <p:cNvGrpSpPr/>
        <p:nvPr/>
      </p:nvGrpSpPr>
      <p:grpSpPr>
        <a:xfrm>
          <a:off x="0" y="0"/>
          <a:ext cx="0" cy="0"/>
          <a:chOff x="0" y="0"/>
          <a:chExt cx="0" cy="0"/>
        </a:xfrm>
      </p:grpSpPr>
      <p:sp>
        <p:nvSpPr>
          <p:cNvPr id="246" name="Google Shape;246;p4"/>
          <p:cNvSpPr txBox="1"/>
          <p:nvPr>
            <p:ph type="title"/>
          </p:nvPr>
        </p:nvSpPr>
        <p:spPr>
          <a:xfrm>
            <a:off x="531377" y="790414"/>
            <a:ext cx="7868703" cy="110037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Understanding Climate Finance </a:t>
            </a:r>
            <a:endParaRPr b="0"/>
          </a:p>
        </p:txBody>
      </p:sp>
      <p:sp>
        <p:nvSpPr>
          <p:cNvPr id="247" name="Google Shape;247;p4"/>
          <p:cNvSpPr txBox="1"/>
          <p:nvPr>
            <p:ph idx="1" type="body"/>
          </p:nvPr>
        </p:nvSpPr>
        <p:spPr>
          <a:xfrm>
            <a:off x="531376" y="1890793"/>
            <a:ext cx="7388257" cy="446555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lang="en-US"/>
              <a:t>Climate finance refers to local, national, or transnational Key characteristics include:</a:t>
            </a:r>
            <a:endParaRPr/>
          </a:p>
          <a:p>
            <a:pPr indent="-228600" lvl="0" marL="228600" rtl="0" algn="l">
              <a:lnSpc>
                <a:spcPct val="90000"/>
              </a:lnSpc>
              <a:spcBef>
                <a:spcPts val="1000"/>
              </a:spcBef>
              <a:spcAft>
                <a:spcPts val="0"/>
              </a:spcAft>
              <a:buClr>
                <a:schemeClr val="accent2"/>
              </a:buClr>
              <a:buSzPts val="2400"/>
              <a:buChar char="•"/>
            </a:pPr>
            <a:r>
              <a:rPr lang="en-US"/>
              <a:t>Focus on reducing greenhouse gas emissions.</a:t>
            </a:r>
            <a:endParaRPr/>
          </a:p>
          <a:p>
            <a:pPr indent="-228600" lvl="0" marL="228600" rtl="0" algn="l">
              <a:lnSpc>
                <a:spcPct val="90000"/>
              </a:lnSpc>
              <a:spcBef>
                <a:spcPts val="1000"/>
              </a:spcBef>
              <a:spcAft>
                <a:spcPts val="0"/>
              </a:spcAft>
              <a:buClr>
                <a:schemeClr val="accent2"/>
              </a:buClr>
              <a:buSzPts val="2400"/>
              <a:buChar char="•"/>
            </a:pPr>
            <a:r>
              <a:rPr lang="en-US"/>
              <a:t>Enhancing climate resilience.</a:t>
            </a:r>
            <a:endParaRPr/>
          </a:p>
          <a:p>
            <a:pPr indent="-228600" lvl="0" marL="228600" rtl="0" algn="l">
              <a:lnSpc>
                <a:spcPct val="90000"/>
              </a:lnSpc>
              <a:spcBef>
                <a:spcPts val="1000"/>
              </a:spcBef>
              <a:spcAft>
                <a:spcPts val="0"/>
              </a:spcAft>
              <a:buClr>
                <a:schemeClr val="accent2"/>
              </a:buClr>
              <a:buSzPts val="2400"/>
              <a:buChar char="•"/>
            </a:pPr>
            <a:r>
              <a:rPr lang="en-US"/>
              <a:t>Supporting sustainable development goals (SDGs). Major multilateral frameworks guiding climate finance include:</a:t>
            </a:r>
            <a:endParaRPr/>
          </a:p>
          <a:p>
            <a:pPr indent="-228600" lvl="0" marL="228600" rtl="0" algn="l">
              <a:lnSpc>
                <a:spcPct val="90000"/>
              </a:lnSpc>
              <a:spcBef>
                <a:spcPts val="1000"/>
              </a:spcBef>
              <a:spcAft>
                <a:spcPts val="0"/>
              </a:spcAft>
              <a:buClr>
                <a:schemeClr val="accent2"/>
              </a:buClr>
              <a:buSzPts val="2400"/>
              <a:buChar char="•"/>
            </a:pPr>
            <a:r>
              <a:rPr lang="en-US"/>
              <a:t>United Nations Framework Convention on Climate Change (UNFCCC)</a:t>
            </a:r>
            <a:endParaRPr/>
          </a:p>
          <a:p>
            <a:pPr indent="-228600" lvl="0" marL="228600" rtl="0" algn="l">
              <a:lnSpc>
                <a:spcPct val="90000"/>
              </a:lnSpc>
              <a:spcBef>
                <a:spcPts val="1000"/>
              </a:spcBef>
              <a:spcAft>
                <a:spcPts val="0"/>
              </a:spcAft>
              <a:buClr>
                <a:schemeClr val="accent2"/>
              </a:buClr>
              <a:buSzPts val="2400"/>
              <a:buChar char="•"/>
            </a:pPr>
            <a:r>
              <a:rPr lang="en-US"/>
              <a:t>Paris Agreement</a:t>
            </a:r>
            <a:endParaRPr/>
          </a:p>
          <a:p>
            <a:pPr indent="-228600" lvl="0" marL="228600" rtl="0" algn="l">
              <a:lnSpc>
                <a:spcPct val="90000"/>
              </a:lnSpc>
              <a:spcBef>
                <a:spcPts val="1000"/>
              </a:spcBef>
              <a:spcAft>
                <a:spcPts val="0"/>
              </a:spcAft>
              <a:buClr>
                <a:schemeClr val="accent2"/>
              </a:buClr>
              <a:buSzPts val="2400"/>
              <a:buChar char="•"/>
            </a:pPr>
            <a:r>
              <a:rPr lang="en-US"/>
              <a:t>Green Climate Fund (GCF)</a:t>
            </a:r>
            <a:endParaRPr/>
          </a:p>
        </p:txBody>
      </p:sp>
      <p:pic>
        <p:nvPicPr>
          <p:cNvPr id="248" name="Google Shape;248;p4" title="Skyline"/>
          <p:cNvPicPr preferRelativeResize="0"/>
          <p:nvPr>
            <p:ph idx="3" type="pic"/>
          </p:nvPr>
        </p:nvPicPr>
        <p:blipFill rotWithShape="1">
          <a:blip r:embed="rId3">
            <a:alphaModFix/>
          </a:blip>
          <a:srcRect b="0" l="23312" r="23313" t="0"/>
          <a:stretch/>
        </p:blipFill>
        <p:spPr>
          <a:xfrm>
            <a:off x="9821325" y="-7125"/>
            <a:ext cx="5588000" cy="6872249"/>
          </a:xfrm>
          <a:prstGeom prst="rect">
            <a:avLst/>
          </a:prstGeom>
          <a:solidFill>
            <a:srgbClr val="D8D8D8"/>
          </a:solidFill>
          <a:ln>
            <a:noFill/>
          </a:ln>
        </p:spPr>
      </p:pic>
      <p:sp>
        <p:nvSpPr>
          <p:cNvPr id="249" name="Google Shape;249;p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53" name="Shape 253"/>
        <p:cNvGrpSpPr/>
        <p:nvPr/>
      </p:nvGrpSpPr>
      <p:grpSpPr>
        <a:xfrm>
          <a:off x="0" y="0"/>
          <a:ext cx="0" cy="0"/>
          <a:chOff x="0" y="0"/>
          <a:chExt cx="0" cy="0"/>
        </a:xfrm>
      </p:grpSpPr>
      <p:sp>
        <p:nvSpPr>
          <p:cNvPr id="254" name="Google Shape;254;p5"/>
          <p:cNvSpPr txBox="1"/>
          <p:nvPr>
            <p:ph type="title"/>
          </p:nvPr>
        </p:nvSpPr>
        <p:spPr>
          <a:xfrm>
            <a:off x="531378" y="737419"/>
            <a:ext cx="6845815" cy="84340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Green Bonds:</a:t>
            </a:r>
            <a:endParaRPr b="0"/>
          </a:p>
        </p:txBody>
      </p:sp>
      <p:pic>
        <p:nvPicPr>
          <p:cNvPr id="255" name="Google Shape;255;p5" title="Skyline"/>
          <p:cNvPicPr preferRelativeResize="0"/>
          <p:nvPr>
            <p:ph idx="3" type="pic"/>
          </p:nvPr>
        </p:nvPicPr>
        <p:blipFill rotWithShape="1">
          <a:blip r:embed="rId3">
            <a:alphaModFix/>
          </a:blip>
          <a:srcRect b="0" l="23312" r="23313" t="0"/>
          <a:stretch/>
        </p:blipFill>
        <p:spPr>
          <a:xfrm>
            <a:off x="9144000" y="-7125"/>
            <a:ext cx="5588000" cy="6872249"/>
          </a:xfrm>
          <a:prstGeom prst="rect">
            <a:avLst/>
          </a:prstGeom>
          <a:solidFill>
            <a:srgbClr val="D8D8D8"/>
          </a:solidFill>
          <a:ln>
            <a:noFill/>
          </a:ln>
        </p:spPr>
      </p:pic>
      <p:sp>
        <p:nvSpPr>
          <p:cNvPr id="256" name="Google Shape;256;p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57" name="Google Shape;257;p5"/>
          <p:cNvPicPr preferRelativeResize="0"/>
          <p:nvPr>
            <p:ph idx="1" type="body"/>
          </p:nvPr>
        </p:nvPicPr>
        <p:blipFill rotWithShape="1">
          <a:blip r:embed="rId4">
            <a:alphaModFix/>
          </a:blip>
          <a:srcRect b="0" l="0" r="0" t="0"/>
          <a:stretch/>
        </p:blipFill>
        <p:spPr>
          <a:xfrm>
            <a:off x="712922" y="1657350"/>
            <a:ext cx="5891077" cy="457296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1" name="Shape 261"/>
        <p:cNvGrpSpPr/>
        <p:nvPr/>
      </p:nvGrpSpPr>
      <p:grpSpPr>
        <a:xfrm>
          <a:off x="0" y="0"/>
          <a:ext cx="0" cy="0"/>
          <a:chOff x="0" y="0"/>
          <a:chExt cx="0" cy="0"/>
        </a:xfrm>
      </p:grpSpPr>
      <p:sp>
        <p:nvSpPr>
          <p:cNvPr id="262" name="Google Shape;262;p6"/>
          <p:cNvSpPr txBox="1"/>
          <p:nvPr>
            <p:ph type="title"/>
          </p:nvPr>
        </p:nvSpPr>
        <p:spPr>
          <a:xfrm>
            <a:off x="531378" y="737419"/>
            <a:ext cx="6845815" cy="84340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Green Bonds:</a:t>
            </a:r>
            <a:endParaRPr b="0"/>
          </a:p>
        </p:txBody>
      </p:sp>
      <p:sp>
        <p:nvSpPr>
          <p:cNvPr id="263" name="Google Shape;263;p6"/>
          <p:cNvSpPr txBox="1"/>
          <p:nvPr>
            <p:ph idx="1" type="body"/>
          </p:nvPr>
        </p:nvSpPr>
        <p:spPr>
          <a:xfrm>
            <a:off x="531378" y="1580827"/>
            <a:ext cx="6489354" cy="444801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Green bonds are fixed-income financial instruments issued to raise capital specifically for environmental projects. Key characteristics include:</a:t>
            </a:r>
            <a:endParaRPr/>
          </a:p>
          <a:p>
            <a:pPr indent="-228600" lvl="0" marL="228600" rtl="0" algn="l">
              <a:lnSpc>
                <a:spcPct val="90000"/>
              </a:lnSpc>
              <a:spcBef>
                <a:spcPts val="1000"/>
              </a:spcBef>
              <a:spcAft>
                <a:spcPts val="0"/>
              </a:spcAft>
              <a:buClr>
                <a:schemeClr val="accent2"/>
              </a:buClr>
              <a:buSzPts val="2400"/>
              <a:buChar char="•"/>
            </a:pPr>
            <a:r>
              <a:rPr lang="en-US"/>
              <a:t>Use of proceeds: Clearly earmarked for green projects (e.g., renewable energy, clean transport, sustainable agriculture).</a:t>
            </a:r>
            <a:endParaRPr/>
          </a:p>
          <a:p>
            <a:pPr indent="-228600" lvl="0" marL="228600" rtl="0" algn="l">
              <a:lnSpc>
                <a:spcPct val="90000"/>
              </a:lnSpc>
              <a:spcBef>
                <a:spcPts val="1000"/>
              </a:spcBef>
              <a:spcAft>
                <a:spcPts val="0"/>
              </a:spcAft>
              <a:buClr>
                <a:schemeClr val="accent2"/>
              </a:buClr>
              <a:buSzPts val="2400"/>
              <a:buChar char="•"/>
            </a:pPr>
            <a:r>
              <a:rPr lang="en-US"/>
              <a:t>External review: Often certified or verified by third-party agencies (e.g., Climate Bonds Initiative).</a:t>
            </a:r>
            <a:endParaRPr/>
          </a:p>
          <a:p>
            <a:pPr indent="-228600" lvl="0" marL="228600" rtl="0" algn="l">
              <a:lnSpc>
                <a:spcPct val="90000"/>
              </a:lnSpc>
              <a:spcBef>
                <a:spcPts val="1000"/>
              </a:spcBef>
              <a:spcAft>
                <a:spcPts val="0"/>
              </a:spcAft>
              <a:buClr>
                <a:schemeClr val="accent2"/>
              </a:buClr>
              <a:buSzPts val="2400"/>
              <a:buChar char="•"/>
            </a:pPr>
            <a:r>
              <a:rPr lang="en-US"/>
              <a:t>Transparency: Regular reporting on the use of proceeds and environmental impact.</a:t>
            </a:r>
            <a:endParaRPr/>
          </a:p>
        </p:txBody>
      </p:sp>
      <p:pic>
        <p:nvPicPr>
          <p:cNvPr id="264" name="Google Shape;264;p6" title="Skyline"/>
          <p:cNvPicPr preferRelativeResize="0"/>
          <p:nvPr>
            <p:ph idx="3" type="pic"/>
          </p:nvPr>
        </p:nvPicPr>
        <p:blipFill rotWithShape="1">
          <a:blip r:embed="rId3">
            <a:alphaModFix/>
          </a:blip>
          <a:srcRect b="0" l="23312" r="23313" t="0"/>
          <a:stretch/>
        </p:blipFill>
        <p:spPr>
          <a:xfrm>
            <a:off x="9038175" y="-7125"/>
            <a:ext cx="5588000" cy="6872249"/>
          </a:xfrm>
          <a:prstGeom prst="rect">
            <a:avLst/>
          </a:prstGeom>
          <a:solidFill>
            <a:srgbClr val="D8D8D8"/>
          </a:solidFill>
          <a:ln>
            <a:noFill/>
          </a:ln>
        </p:spPr>
      </p:pic>
      <p:sp>
        <p:nvSpPr>
          <p:cNvPr id="265" name="Google Shape;265;p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9" name="Shape 269"/>
        <p:cNvGrpSpPr/>
        <p:nvPr/>
      </p:nvGrpSpPr>
      <p:grpSpPr>
        <a:xfrm>
          <a:off x="0" y="0"/>
          <a:ext cx="0" cy="0"/>
          <a:chOff x="0" y="0"/>
          <a:chExt cx="0" cy="0"/>
        </a:xfrm>
      </p:grpSpPr>
      <p:sp>
        <p:nvSpPr>
          <p:cNvPr id="270" name="Google Shape;270;p7"/>
          <p:cNvSpPr txBox="1"/>
          <p:nvPr>
            <p:ph type="title"/>
          </p:nvPr>
        </p:nvSpPr>
        <p:spPr>
          <a:xfrm>
            <a:off x="531378" y="737419"/>
            <a:ext cx="6845815" cy="84340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Why Green Bonds Matter</a:t>
            </a:r>
            <a:endParaRPr b="0"/>
          </a:p>
        </p:txBody>
      </p:sp>
      <p:sp>
        <p:nvSpPr>
          <p:cNvPr id="271" name="Google Shape;271;p7"/>
          <p:cNvSpPr txBox="1"/>
          <p:nvPr>
            <p:ph idx="1" type="body"/>
          </p:nvPr>
        </p:nvSpPr>
        <p:spPr>
          <a:xfrm>
            <a:off x="531377" y="1580827"/>
            <a:ext cx="7124785" cy="4448014"/>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100000"/>
              <a:buNone/>
            </a:pPr>
            <a:r>
              <a:rPr lang="en-US"/>
              <a:t>Green bonds help bridge the finance gap in climate action by channeling funds into projects that support the achievement of the Sustainable Development Goals (SDGs) and the Paris Agreement targets. They:</a:t>
            </a:r>
            <a:endParaRPr/>
          </a:p>
          <a:p>
            <a:pPr indent="0" lvl="0" marL="0" rtl="0" algn="l">
              <a:lnSpc>
                <a:spcPct val="90000"/>
              </a:lnSpc>
              <a:spcBef>
                <a:spcPts val="1000"/>
              </a:spcBef>
              <a:spcAft>
                <a:spcPts val="0"/>
              </a:spcAft>
              <a:buSzPct val="100000"/>
              <a:buNone/>
            </a:pPr>
            <a:r>
              <a:rPr lang="en-US"/>
              <a:t>•Provide an opportunity for investors to align their portfolios with ESG (Environmental, Social, and Governance) principles.</a:t>
            </a:r>
            <a:endParaRPr/>
          </a:p>
          <a:p>
            <a:pPr indent="0" lvl="0" marL="0" rtl="0" algn="l">
              <a:lnSpc>
                <a:spcPct val="90000"/>
              </a:lnSpc>
              <a:spcBef>
                <a:spcPts val="1000"/>
              </a:spcBef>
              <a:spcAft>
                <a:spcPts val="0"/>
              </a:spcAft>
              <a:buSzPct val="100000"/>
              <a:buNone/>
            </a:pPr>
            <a:r>
              <a:rPr lang="en-US"/>
              <a:t>•Encourage issuers to adopt more sustainable business practices.</a:t>
            </a:r>
            <a:endParaRPr/>
          </a:p>
          <a:p>
            <a:pPr indent="0" lvl="0" marL="0" rtl="0" algn="l">
              <a:lnSpc>
                <a:spcPct val="90000"/>
              </a:lnSpc>
              <a:spcBef>
                <a:spcPts val="1000"/>
              </a:spcBef>
              <a:spcAft>
                <a:spcPts val="0"/>
              </a:spcAft>
              <a:buSzPct val="100000"/>
              <a:buNone/>
            </a:pPr>
            <a:r>
              <a:rPr lang="en-US"/>
              <a:t>•Create incentives for innovation in green technologies and infrastructure.</a:t>
            </a:r>
            <a:endParaRPr/>
          </a:p>
          <a:p>
            <a:pPr indent="0" lvl="0" marL="0" rtl="0" algn="l">
              <a:lnSpc>
                <a:spcPct val="90000"/>
              </a:lnSpc>
              <a:spcBef>
                <a:spcPts val="1000"/>
              </a:spcBef>
              <a:spcAft>
                <a:spcPts val="0"/>
              </a:spcAft>
              <a:buSzPct val="100000"/>
              <a:buNone/>
            </a:pPr>
            <a:r>
              <a:rPr lang="en-US"/>
              <a:t>As climate-related financial disclosures become more widespread and regulatory frameworks tighten, green bonds are poised to become a mainstream tool for sustainable finance.</a:t>
            </a:r>
            <a:endParaRPr/>
          </a:p>
        </p:txBody>
      </p:sp>
      <p:pic>
        <p:nvPicPr>
          <p:cNvPr id="272" name="Google Shape;272;p7" title="Skyline"/>
          <p:cNvPicPr preferRelativeResize="0"/>
          <p:nvPr>
            <p:ph idx="3" type="pic"/>
          </p:nvPr>
        </p:nvPicPr>
        <p:blipFill rotWithShape="1">
          <a:blip r:embed="rId3">
            <a:alphaModFix/>
          </a:blip>
          <a:srcRect b="0" l="23312" r="23313" t="0"/>
          <a:stretch/>
        </p:blipFill>
        <p:spPr>
          <a:xfrm>
            <a:off x="10202325" y="225425"/>
            <a:ext cx="5588000" cy="6872249"/>
          </a:xfrm>
          <a:prstGeom prst="rect">
            <a:avLst/>
          </a:prstGeom>
          <a:solidFill>
            <a:srgbClr val="D8D8D8"/>
          </a:solidFill>
          <a:ln>
            <a:noFill/>
          </a:ln>
        </p:spPr>
      </p:pic>
      <p:sp>
        <p:nvSpPr>
          <p:cNvPr id="273" name="Google Shape;273;p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77" name="Shape 277"/>
        <p:cNvGrpSpPr/>
        <p:nvPr/>
      </p:nvGrpSpPr>
      <p:grpSpPr>
        <a:xfrm>
          <a:off x="0" y="0"/>
          <a:ext cx="0" cy="0"/>
          <a:chOff x="0" y="0"/>
          <a:chExt cx="0" cy="0"/>
        </a:xfrm>
      </p:grpSpPr>
      <p:sp>
        <p:nvSpPr>
          <p:cNvPr id="278" name="Google Shape;278;p8"/>
          <p:cNvSpPr txBox="1"/>
          <p:nvPr>
            <p:ph type="title"/>
          </p:nvPr>
        </p:nvSpPr>
        <p:spPr>
          <a:xfrm>
            <a:off x="531378" y="960894"/>
            <a:ext cx="6845815" cy="85240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Types of Green Bonds</a:t>
            </a:r>
            <a:endParaRPr b="0"/>
          </a:p>
        </p:txBody>
      </p:sp>
      <p:pic>
        <p:nvPicPr>
          <p:cNvPr id="279" name="Google Shape;279;p8" title="Skyline"/>
          <p:cNvPicPr preferRelativeResize="0"/>
          <p:nvPr>
            <p:ph idx="3" type="pic"/>
          </p:nvPr>
        </p:nvPicPr>
        <p:blipFill rotWithShape="1">
          <a:blip r:embed="rId3">
            <a:alphaModFix/>
          </a:blip>
          <a:srcRect b="0" l="23312" r="23313" t="0"/>
          <a:stretch/>
        </p:blipFill>
        <p:spPr>
          <a:xfrm>
            <a:off x="10308150" y="-7125"/>
            <a:ext cx="5588000" cy="6872249"/>
          </a:xfrm>
          <a:prstGeom prst="rect">
            <a:avLst/>
          </a:prstGeom>
          <a:solidFill>
            <a:srgbClr val="D8D8D8"/>
          </a:solidFill>
          <a:ln>
            <a:noFill/>
          </a:ln>
        </p:spPr>
      </p:pic>
      <p:sp>
        <p:nvSpPr>
          <p:cNvPr id="280" name="Google Shape;280;p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81" name="Google Shape;281;p8"/>
          <p:cNvPicPr preferRelativeResize="0"/>
          <p:nvPr>
            <p:ph idx="1" type="body"/>
          </p:nvPr>
        </p:nvPicPr>
        <p:blipFill rotWithShape="1">
          <a:blip r:embed="rId4">
            <a:alphaModFix/>
          </a:blip>
          <a:srcRect b="0" l="0" r="0" t="0"/>
          <a:stretch/>
        </p:blipFill>
        <p:spPr>
          <a:xfrm>
            <a:off x="531813" y="2061275"/>
            <a:ext cx="7480811" cy="362660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85" name="Shape 285"/>
        <p:cNvGrpSpPr/>
        <p:nvPr/>
      </p:nvGrpSpPr>
      <p:grpSpPr>
        <a:xfrm>
          <a:off x="0" y="0"/>
          <a:ext cx="0" cy="0"/>
          <a:chOff x="0" y="0"/>
          <a:chExt cx="0" cy="0"/>
        </a:xfrm>
      </p:grpSpPr>
      <p:sp>
        <p:nvSpPr>
          <p:cNvPr id="286" name="Google Shape;286;p9"/>
          <p:cNvSpPr txBox="1"/>
          <p:nvPr>
            <p:ph type="title"/>
          </p:nvPr>
        </p:nvSpPr>
        <p:spPr>
          <a:xfrm>
            <a:off x="531378" y="960894"/>
            <a:ext cx="6845815" cy="85240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Types of Green Bonds</a:t>
            </a:r>
            <a:endParaRPr b="0"/>
          </a:p>
        </p:txBody>
      </p:sp>
      <p:sp>
        <p:nvSpPr>
          <p:cNvPr id="287" name="Google Shape;287;p9"/>
          <p:cNvSpPr txBox="1"/>
          <p:nvPr>
            <p:ph idx="1" type="body"/>
          </p:nvPr>
        </p:nvSpPr>
        <p:spPr>
          <a:xfrm>
            <a:off x="531378" y="1937287"/>
            <a:ext cx="6489354" cy="4091553"/>
          </a:xfrm>
          <a:prstGeom prst="rect">
            <a:avLst/>
          </a:prstGeom>
          <a:noFill/>
          <a:ln>
            <a:noFill/>
          </a:ln>
        </p:spPr>
        <p:txBody>
          <a:bodyPr anchorCtr="0" anchor="t" bIns="45700" lIns="91425" spcFirstLastPara="1" rIns="91425" wrap="square" tIns="45700">
            <a:normAutofit/>
          </a:bodyPr>
          <a:lstStyle/>
          <a:p>
            <a:pPr indent="-228600" lvl="0" marL="228600" rtl="0" algn="l">
              <a:lnSpc>
                <a:spcPct val="200000"/>
              </a:lnSpc>
              <a:spcBef>
                <a:spcPts val="0"/>
              </a:spcBef>
              <a:spcAft>
                <a:spcPts val="0"/>
              </a:spcAft>
              <a:buSzPts val="2400"/>
              <a:buChar char="•"/>
            </a:pPr>
            <a:r>
              <a:rPr lang="en-US"/>
              <a:t>Standard green use of proceeds bonds</a:t>
            </a:r>
            <a:endParaRPr/>
          </a:p>
          <a:p>
            <a:pPr indent="-228600" lvl="0" marL="228600" rtl="0" algn="l">
              <a:lnSpc>
                <a:spcPct val="200000"/>
              </a:lnSpc>
              <a:spcBef>
                <a:spcPts val="1000"/>
              </a:spcBef>
              <a:spcAft>
                <a:spcPts val="0"/>
              </a:spcAft>
              <a:buSzPts val="2400"/>
              <a:buChar char="•"/>
            </a:pPr>
            <a:r>
              <a:rPr lang="en-US"/>
              <a:t>Green revenue bonds</a:t>
            </a:r>
            <a:endParaRPr/>
          </a:p>
          <a:p>
            <a:pPr indent="-228600" lvl="0" marL="228600" rtl="0" algn="l">
              <a:lnSpc>
                <a:spcPct val="200000"/>
              </a:lnSpc>
              <a:spcBef>
                <a:spcPts val="1000"/>
              </a:spcBef>
              <a:spcAft>
                <a:spcPts val="0"/>
              </a:spcAft>
              <a:buSzPts val="2400"/>
              <a:buChar char="•"/>
            </a:pPr>
            <a:r>
              <a:rPr lang="en-US"/>
              <a:t>Green project bonds</a:t>
            </a:r>
            <a:endParaRPr/>
          </a:p>
          <a:p>
            <a:pPr indent="-228600" lvl="0" marL="228600" rtl="0" algn="l">
              <a:lnSpc>
                <a:spcPct val="200000"/>
              </a:lnSpc>
              <a:spcBef>
                <a:spcPts val="1000"/>
              </a:spcBef>
              <a:spcAft>
                <a:spcPts val="0"/>
              </a:spcAft>
              <a:buSzPts val="2400"/>
              <a:buChar char="•"/>
            </a:pPr>
            <a:r>
              <a:rPr lang="en-US"/>
              <a:t>Green securitized bonds</a:t>
            </a:r>
            <a:endParaRPr/>
          </a:p>
          <a:p>
            <a:pPr indent="0" lvl="0" marL="0" rtl="0" algn="l">
              <a:lnSpc>
                <a:spcPct val="90000"/>
              </a:lnSpc>
              <a:spcBef>
                <a:spcPts val="1000"/>
              </a:spcBef>
              <a:spcAft>
                <a:spcPts val="0"/>
              </a:spcAft>
              <a:buSzPts val="2400"/>
              <a:buNone/>
            </a:pPr>
            <a:r>
              <a:t/>
            </a:r>
            <a:endParaRPr/>
          </a:p>
        </p:txBody>
      </p:sp>
      <p:pic>
        <p:nvPicPr>
          <p:cNvPr id="288" name="Google Shape;288;p9" title="Skyline"/>
          <p:cNvPicPr preferRelativeResize="0"/>
          <p:nvPr>
            <p:ph idx="3" type="pic"/>
          </p:nvPr>
        </p:nvPicPr>
        <p:blipFill rotWithShape="1">
          <a:blip r:embed="rId3">
            <a:alphaModFix/>
          </a:blip>
          <a:srcRect b="0" l="23312" r="23313" t="0"/>
          <a:stretch/>
        </p:blipFill>
        <p:spPr>
          <a:xfrm>
            <a:off x="9927150" y="225425"/>
            <a:ext cx="5588000" cy="6872249"/>
          </a:xfrm>
          <a:prstGeom prst="rect">
            <a:avLst/>
          </a:prstGeom>
          <a:solidFill>
            <a:srgbClr val="D8D8D8"/>
          </a:solidFill>
          <a:ln>
            <a:noFill/>
          </a:ln>
        </p:spPr>
      </p:pic>
      <p:sp>
        <p:nvSpPr>
          <p:cNvPr id="289" name="Google Shape;289;p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93" name="Shape 293"/>
        <p:cNvGrpSpPr/>
        <p:nvPr/>
      </p:nvGrpSpPr>
      <p:grpSpPr>
        <a:xfrm>
          <a:off x="0" y="0"/>
          <a:ext cx="0" cy="0"/>
          <a:chOff x="0" y="0"/>
          <a:chExt cx="0" cy="0"/>
        </a:xfrm>
      </p:grpSpPr>
      <p:sp>
        <p:nvSpPr>
          <p:cNvPr id="294" name="Google Shape;294;p10"/>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Standard Green Use of Proceeds Bonds</a:t>
            </a:r>
            <a:endParaRPr b="0"/>
          </a:p>
        </p:txBody>
      </p:sp>
      <p:sp>
        <p:nvSpPr>
          <p:cNvPr id="295" name="Google Shape;295;p10"/>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400"/>
              <a:buChar char="•"/>
            </a:pPr>
            <a:r>
              <a:rPr lang="en-US"/>
              <a:t>The most common type.</a:t>
            </a:r>
            <a:endParaRPr/>
          </a:p>
          <a:p>
            <a:pPr indent="-228600" lvl="0" marL="228600" rtl="0" algn="l">
              <a:lnSpc>
                <a:spcPct val="90000"/>
              </a:lnSpc>
              <a:spcBef>
                <a:spcPts val="1000"/>
              </a:spcBef>
              <a:spcAft>
                <a:spcPts val="0"/>
              </a:spcAft>
              <a:buClr>
                <a:schemeClr val="accent2"/>
              </a:buClr>
              <a:buSzPts val="2400"/>
              <a:buChar char="•"/>
            </a:pPr>
            <a:r>
              <a:rPr lang="en-US"/>
              <a:t>The issuer raises capital and commits to using the proceeds exclusively for eligible green projects.</a:t>
            </a:r>
            <a:endParaRPr/>
          </a:p>
          <a:p>
            <a:pPr indent="-228600" lvl="0" marL="228600" rtl="0" algn="l">
              <a:lnSpc>
                <a:spcPct val="90000"/>
              </a:lnSpc>
              <a:spcBef>
                <a:spcPts val="1000"/>
              </a:spcBef>
              <a:spcAft>
                <a:spcPts val="0"/>
              </a:spcAft>
              <a:buClr>
                <a:schemeClr val="accent2"/>
              </a:buClr>
              <a:buSzPts val="2400"/>
              <a:buChar char="•"/>
            </a:pPr>
            <a:r>
              <a:rPr lang="en-US"/>
              <a:t>Backed by the issuer’s entire balance sheet.</a:t>
            </a:r>
            <a:endParaRPr/>
          </a:p>
          <a:p>
            <a:pPr indent="-228600" lvl="0" marL="228600" rtl="0" algn="l">
              <a:lnSpc>
                <a:spcPct val="90000"/>
              </a:lnSpc>
              <a:spcBef>
                <a:spcPts val="1000"/>
              </a:spcBef>
              <a:spcAft>
                <a:spcPts val="0"/>
              </a:spcAft>
              <a:buClr>
                <a:schemeClr val="accent2"/>
              </a:buClr>
              <a:buSzPts val="2400"/>
              <a:buChar char="•"/>
            </a:pPr>
            <a:r>
              <a:rPr lang="en-US"/>
              <a:t>Example: World Bank Green Bonds fund a pool of climate-focused projects.</a:t>
            </a:r>
            <a:endParaRPr/>
          </a:p>
        </p:txBody>
      </p:sp>
      <p:pic>
        <p:nvPicPr>
          <p:cNvPr id="296" name="Google Shape;296;p10" title="Skyline"/>
          <p:cNvPicPr preferRelativeResize="0"/>
          <p:nvPr>
            <p:ph idx="3" type="pic"/>
          </p:nvPr>
        </p:nvPicPr>
        <p:blipFill rotWithShape="1">
          <a:blip r:embed="rId3">
            <a:alphaModFix/>
          </a:blip>
          <a:srcRect b="0" l="23312" r="23313" t="0"/>
          <a:stretch/>
        </p:blipFill>
        <p:spPr>
          <a:xfrm>
            <a:off x="9779000" y="-7125"/>
            <a:ext cx="5588000" cy="6872249"/>
          </a:xfrm>
          <a:prstGeom prst="rect">
            <a:avLst/>
          </a:prstGeom>
          <a:solidFill>
            <a:srgbClr val="D8D8D8"/>
          </a:solidFill>
          <a:ln>
            <a:noFill/>
          </a:ln>
        </p:spPr>
      </p:pic>
      <p:sp>
        <p:nvSpPr>
          <p:cNvPr id="297" name="Google Shape;297;p1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1" name="Shape 301"/>
        <p:cNvGrpSpPr/>
        <p:nvPr/>
      </p:nvGrpSpPr>
      <p:grpSpPr>
        <a:xfrm>
          <a:off x="0" y="0"/>
          <a:ext cx="0" cy="0"/>
          <a:chOff x="0" y="0"/>
          <a:chExt cx="0" cy="0"/>
        </a:xfrm>
      </p:grpSpPr>
      <p:sp>
        <p:nvSpPr>
          <p:cNvPr id="302" name="Google Shape;302;p11"/>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Green Revenue Bonds</a:t>
            </a:r>
            <a:endParaRPr b="0"/>
          </a:p>
        </p:txBody>
      </p:sp>
      <p:sp>
        <p:nvSpPr>
          <p:cNvPr id="303" name="Google Shape;303;p11"/>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Secured by revenue generated from green projects (e.g., tolls, user fees).</a:t>
            </a:r>
            <a:endParaRPr/>
          </a:p>
          <a:p>
            <a:pPr indent="-228600" lvl="0" marL="228600" rtl="0" algn="l">
              <a:lnSpc>
                <a:spcPct val="150000"/>
              </a:lnSpc>
              <a:spcBef>
                <a:spcPts val="1000"/>
              </a:spcBef>
              <a:spcAft>
                <a:spcPts val="0"/>
              </a:spcAft>
              <a:buSzPts val="2400"/>
              <a:buChar char="•"/>
            </a:pPr>
            <a:r>
              <a:rPr lang="en-US"/>
              <a:t>Higher risk than standard green bonds.</a:t>
            </a:r>
            <a:endParaRPr/>
          </a:p>
          <a:p>
            <a:pPr indent="-228600" lvl="0" marL="228600" rtl="0" algn="l">
              <a:lnSpc>
                <a:spcPct val="150000"/>
              </a:lnSpc>
              <a:spcBef>
                <a:spcPts val="1000"/>
              </a:spcBef>
              <a:spcAft>
                <a:spcPts val="0"/>
              </a:spcAft>
              <a:buSzPts val="2400"/>
              <a:buChar char="•"/>
            </a:pPr>
            <a:r>
              <a:rPr lang="en-US"/>
              <a:t>Example: A municipality issuing a bond for a waste-to-energy plant repaid from energy sales.</a:t>
            </a:r>
            <a:endParaRPr/>
          </a:p>
        </p:txBody>
      </p:sp>
      <p:pic>
        <p:nvPicPr>
          <p:cNvPr id="304" name="Google Shape;304;p11" title="Skyline"/>
          <p:cNvPicPr preferRelativeResize="0"/>
          <p:nvPr>
            <p:ph idx="3" type="pic"/>
          </p:nvPr>
        </p:nvPicPr>
        <p:blipFill rotWithShape="1">
          <a:blip r:embed="rId3">
            <a:alphaModFix/>
          </a:blip>
          <a:srcRect b="0" l="23312" r="23313" t="0"/>
          <a:stretch/>
        </p:blipFill>
        <p:spPr>
          <a:xfrm>
            <a:off x="10067475" y="-7125"/>
            <a:ext cx="5588000" cy="6872249"/>
          </a:xfrm>
          <a:prstGeom prst="rect">
            <a:avLst/>
          </a:prstGeom>
          <a:solidFill>
            <a:srgbClr val="D8D8D8"/>
          </a:solidFill>
          <a:ln>
            <a:noFill/>
          </a:ln>
        </p:spPr>
      </p:pic>
      <p:sp>
        <p:nvSpPr>
          <p:cNvPr id="305" name="Google Shape;305;p1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9" name="Shape 309"/>
        <p:cNvGrpSpPr/>
        <p:nvPr/>
      </p:nvGrpSpPr>
      <p:grpSpPr>
        <a:xfrm>
          <a:off x="0" y="0"/>
          <a:ext cx="0" cy="0"/>
          <a:chOff x="0" y="0"/>
          <a:chExt cx="0" cy="0"/>
        </a:xfrm>
      </p:grpSpPr>
      <p:sp>
        <p:nvSpPr>
          <p:cNvPr id="310" name="Google Shape;310;p12"/>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Green Project Bonds</a:t>
            </a:r>
            <a:endParaRPr b="0"/>
          </a:p>
        </p:txBody>
      </p:sp>
      <p:sp>
        <p:nvSpPr>
          <p:cNvPr id="311" name="Google Shape;311;p12"/>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50000"/>
              </a:lnSpc>
              <a:spcBef>
                <a:spcPts val="0"/>
              </a:spcBef>
              <a:spcAft>
                <a:spcPts val="0"/>
              </a:spcAft>
              <a:buSzPct val="100000"/>
              <a:buChar char="•"/>
            </a:pPr>
            <a:r>
              <a:rPr lang="en-US"/>
              <a:t>Linked directly to a specific project.</a:t>
            </a:r>
            <a:endParaRPr/>
          </a:p>
          <a:p>
            <a:pPr indent="-228600" lvl="0" marL="228600" rtl="0" algn="l">
              <a:lnSpc>
                <a:spcPct val="150000"/>
              </a:lnSpc>
              <a:spcBef>
                <a:spcPts val="1000"/>
              </a:spcBef>
              <a:spcAft>
                <a:spcPts val="0"/>
              </a:spcAft>
              <a:buSzPct val="100000"/>
              <a:buChar char="•"/>
            </a:pPr>
            <a:r>
              <a:rPr lang="en-US"/>
              <a:t>Issued by a special purpose vehicle (SPV).</a:t>
            </a:r>
            <a:endParaRPr/>
          </a:p>
          <a:p>
            <a:pPr indent="-228600" lvl="0" marL="228600" rtl="0" algn="l">
              <a:lnSpc>
                <a:spcPct val="150000"/>
              </a:lnSpc>
              <a:spcBef>
                <a:spcPts val="1000"/>
              </a:spcBef>
              <a:spcAft>
                <a:spcPts val="0"/>
              </a:spcAft>
              <a:buSzPct val="100000"/>
              <a:buChar char="•"/>
            </a:pPr>
            <a:r>
              <a:rPr lang="en-US"/>
              <a:t>Investors bear risks and returns related to the project's performance.</a:t>
            </a:r>
            <a:endParaRPr/>
          </a:p>
          <a:p>
            <a:pPr indent="-228600" lvl="0" marL="228600" rtl="0" algn="l">
              <a:lnSpc>
                <a:spcPct val="150000"/>
              </a:lnSpc>
              <a:spcBef>
                <a:spcPts val="1000"/>
              </a:spcBef>
              <a:spcAft>
                <a:spcPts val="0"/>
              </a:spcAft>
              <a:buSzPct val="100000"/>
              <a:buChar char="•"/>
            </a:pPr>
            <a:r>
              <a:rPr lang="en-US"/>
              <a:t>Example: Renewable energy company issues bonds to build a solar farm</a:t>
            </a:r>
            <a:endParaRPr/>
          </a:p>
          <a:p>
            <a:pPr indent="-87629" lvl="0" marL="228600" rtl="0" algn="l">
              <a:lnSpc>
                <a:spcPct val="150000"/>
              </a:lnSpc>
              <a:spcBef>
                <a:spcPts val="1000"/>
              </a:spcBef>
              <a:spcAft>
                <a:spcPts val="0"/>
              </a:spcAft>
              <a:buSzPct val="100000"/>
              <a:buNone/>
            </a:pPr>
            <a:r>
              <a:t/>
            </a:r>
            <a:endParaRPr/>
          </a:p>
        </p:txBody>
      </p:sp>
      <p:pic>
        <p:nvPicPr>
          <p:cNvPr id="312" name="Google Shape;312;p12" title="Skyline"/>
          <p:cNvPicPr preferRelativeResize="0"/>
          <p:nvPr>
            <p:ph idx="3" type="pic"/>
          </p:nvPr>
        </p:nvPicPr>
        <p:blipFill rotWithShape="1">
          <a:blip r:embed="rId3">
            <a:alphaModFix/>
          </a:blip>
          <a:srcRect b="0" l="23312" r="23313" t="0"/>
          <a:stretch/>
        </p:blipFill>
        <p:spPr>
          <a:xfrm>
            <a:off x="10392850" y="-7125"/>
            <a:ext cx="5588000" cy="6872249"/>
          </a:xfrm>
          <a:prstGeom prst="rect">
            <a:avLst/>
          </a:prstGeom>
          <a:solidFill>
            <a:srgbClr val="D8D8D8"/>
          </a:solidFill>
          <a:ln>
            <a:noFill/>
          </a:ln>
        </p:spPr>
      </p:pic>
      <p:sp>
        <p:nvSpPr>
          <p:cNvPr id="313" name="Google Shape;313;p1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17" name="Shape 317"/>
        <p:cNvGrpSpPr/>
        <p:nvPr/>
      </p:nvGrpSpPr>
      <p:grpSpPr>
        <a:xfrm>
          <a:off x="0" y="0"/>
          <a:ext cx="0" cy="0"/>
          <a:chOff x="0" y="0"/>
          <a:chExt cx="0" cy="0"/>
        </a:xfrm>
      </p:grpSpPr>
      <p:sp>
        <p:nvSpPr>
          <p:cNvPr id="318" name="Google Shape;318;p13"/>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Green Securitized Bonds</a:t>
            </a:r>
            <a:endParaRPr b="0"/>
          </a:p>
        </p:txBody>
      </p:sp>
      <p:sp>
        <p:nvSpPr>
          <p:cNvPr id="319" name="Google Shape;319;p13"/>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Backed by a portfolio of green assets (e.g., green loans, EV leases).</a:t>
            </a:r>
            <a:endParaRPr/>
          </a:p>
          <a:p>
            <a:pPr indent="-228600" lvl="0" marL="228600" rtl="0" algn="l">
              <a:lnSpc>
                <a:spcPct val="150000"/>
              </a:lnSpc>
              <a:spcBef>
                <a:spcPts val="1000"/>
              </a:spcBef>
              <a:spcAft>
                <a:spcPts val="0"/>
              </a:spcAft>
              <a:buSzPts val="2400"/>
              <a:buChar char="•"/>
            </a:pPr>
            <a:r>
              <a:rPr lang="en-US"/>
              <a:t>Common in residential solar, green mortgages.</a:t>
            </a:r>
            <a:endParaRPr/>
          </a:p>
          <a:p>
            <a:pPr indent="-228600" lvl="0" marL="228600" rtl="0" algn="l">
              <a:lnSpc>
                <a:spcPct val="150000"/>
              </a:lnSpc>
              <a:spcBef>
                <a:spcPts val="1000"/>
              </a:spcBef>
              <a:spcAft>
                <a:spcPts val="0"/>
              </a:spcAft>
              <a:buSzPts val="2400"/>
              <a:buChar char="•"/>
            </a:pPr>
            <a:r>
              <a:rPr lang="en-US"/>
              <a:t>Enables bundling of small green projects into investable products.</a:t>
            </a:r>
            <a:endParaRPr/>
          </a:p>
          <a:p>
            <a:pPr indent="0" lvl="0" marL="0" rtl="0" algn="l">
              <a:lnSpc>
                <a:spcPct val="150000"/>
              </a:lnSpc>
              <a:spcBef>
                <a:spcPts val="1000"/>
              </a:spcBef>
              <a:spcAft>
                <a:spcPts val="0"/>
              </a:spcAft>
              <a:buSzPts val="2400"/>
              <a:buNone/>
            </a:pPr>
            <a:r>
              <a:t/>
            </a:r>
            <a:endParaRPr/>
          </a:p>
        </p:txBody>
      </p:sp>
      <p:pic>
        <p:nvPicPr>
          <p:cNvPr id="320" name="Google Shape;320;p13" title="Skyline"/>
          <p:cNvPicPr preferRelativeResize="0"/>
          <p:nvPr>
            <p:ph idx="3" type="pic"/>
          </p:nvPr>
        </p:nvPicPr>
        <p:blipFill rotWithShape="1">
          <a:blip r:embed="rId3">
            <a:alphaModFix/>
          </a:blip>
          <a:srcRect b="0" l="23312" r="23313" t="0"/>
          <a:stretch/>
        </p:blipFill>
        <p:spPr>
          <a:xfrm>
            <a:off x="9165150" y="317500"/>
            <a:ext cx="5588000" cy="6872249"/>
          </a:xfrm>
          <a:prstGeom prst="rect">
            <a:avLst/>
          </a:prstGeom>
          <a:solidFill>
            <a:srgbClr val="D8D8D8"/>
          </a:solidFill>
          <a:ln>
            <a:noFill/>
          </a:ln>
        </p:spPr>
      </p:pic>
      <p:sp>
        <p:nvSpPr>
          <p:cNvPr id="321" name="Google Shape;321;p1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4"/>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Comparison of Green Bond Types</a:t>
            </a:r>
            <a:endParaRPr b="0"/>
          </a:p>
        </p:txBody>
      </p:sp>
      <p:sp>
        <p:nvSpPr>
          <p:cNvPr id="327" name="Google Shape;327;p1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328" name="Google Shape;328;p14"/>
          <p:cNvGraphicFramePr/>
          <p:nvPr/>
        </p:nvGraphicFramePr>
        <p:xfrm>
          <a:off x="666429" y="1859798"/>
          <a:ext cx="3000000" cy="3000000"/>
        </p:xfrm>
        <a:graphic>
          <a:graphicData uri="http://schemas.openxmlformats.org/drawingml/2006/table">
            <a:tbl>
              <a:tblPr bandRow="1" firstRow="1">
                <a:noFill/>
                <a:tableStyleId>{CA5B302E-CFD3-4E2E-935A-935BDC119E5D}</a:tableStyleId>
              </a:tblPr>
              <a:tblGrid>
                <a:gridCol w="2154275"/>
                <a:gridCol w="2154275"/>
                <a:gridCol w="2154275"/>
                <a:gridCol w="2154275"/>
                <a:gridCol w="2154275"/>
              </a:tblGrid>
              <a:tr h="525500">
                <a:tc>
                  <a:txBody>
                    <a:bodyPr/>
                    <a:lstStyle/>
                    <a:p>
                      <a:pPr indent="0" lvl="0" marL="0" marR="0" rtl="0" algn="l">
                        <a:spcBef>
                          <a:spcPts val="0"/>
                        </a:spcBef>
                        <a:spcAft>
                          <a:spcPts val="0"/>
                        </a:spcAft>
                        <a:buNone/>
                      </a:pPr>
                      <a:r>
                        <a:rPr lang="en-US" sz="1800" u="none" cap="none" strike="noStrike"/>
                        <a:t>Type</a:t>
                      </a:r>
                      <a:endParaRPr/>
                    </a:p>
                  </a:txBody>
                  <a:tcPr marT="45725" marB="45725" marR="91450" marL="91450" anchor="ctr"/>
                </a:tc>
                <a:tc>
                  <a:txBody>
                    <a:bodyPr/>
                    <a:lstStyle/>
                    <a:p>
                      <a:pPr indent="0" lvl="0" marL="0" marR="0" rtl="0" algn="l">
                        <a:spcBef>
                          <a:spcPts val="0"/>
                        </a:spcBef>
                        <a:spcAft>
                          <a:spcPts val="0"/>
                        </a:spcAft>
                        <a:buNone/>
                      </a:pPr>
                      <a:r>
                        <a:rPr lang="en-US" sz="1800"/>
                        <a:t>Backed By</a:t>
                      </a:r>
                      <a:endParaRPr/>
                    </a:p>
                  </a:txBody>
                  <a:tcPr marT="45725" marB="45725" marR="91450" marL="91450" anchor="ctr"/>
                </a:tc>
                <a:tc>
                  <a:txBody>
                    <a:bodyPr/>
                    <a:lstStyle/>
                    <a:p>
                      <a:pPr indent="0" lvl="0" marL="0" marR="0" rtl="0" algn="l">
                        <a:spcBef>
                          <a:spcPts val="0"/>
                        </a:spcBef>
                        <a:spcAft>
                          <a:spcPts val="0"/>
                        </a:spcAft>
                        <a:buNone/>
                      </a:pPr>
                      <a:r>
                        <a:rPr lang="en-US" sz="1800"/>
                        <a:t>Risk Level</a:t>
                      </a:r>
                      <a:endParaRPr/>
                    </a:p>
                  </a:txBody>
                  <a:tcPr marT="45725" marB="45725" marR="91450" marL="91450" anchor="ctr"/>
                </a:tc>
                <a:tc>
                  <a:txBody>
                    <a:bodyPr/>
                    <a:lstStyle/>
                    <a:p>
                      <a:pPr indent="0" lvl="0" marL="0" marR="0" rtl="0" algn="l">
                        <a:spcBef>
                          <a:spcPts val="0"/>
                        </a:spcBef>
                        <a:spcAft>
                          <a:spcPts val="0"/>
                        </a:spcAft>
                        <a:buNone/>
                      </a:pPr>
                      <a:r>
                        <a:rPr lang="en-US" sz="1800"/>
                        <a:t>Common Issuers</a:t>
                      </a:r>
                      <a:endParaRPr/>
                    </a:p>
                  </a:txBody>
                  <a:tcPr marT="45725" marB="45725" marR="91450" marL="91450" anchor="ctr"/>
                </a:tc>
                <a:tc>
                  <a:txBody>
                    <a:bodyPr/>
                    <a:lstStyle/>
                    <a:p>
                      <a:pPr indent="0" lvl="0" marL="0" marR="0" rtl="0" algn="l">
                        <a:spcBef>
                          <a:spcPts val="0"/>
                        </a:spcBef>
                        <a:spcAft>
                          <a:spcPts val="0"/>
                        </a:spcAft>
                        <a:buNone/>
                      </a:pPr>
                      <a:r>
                        <a:rPr lang="en-US" sz="1800"/>
                        <a:t>Example Projects</a:t>
                      </a:r>
                      <a:endParaRPr/>
                    </a:p>
                  </a:txBody>
                  <a:tcPr marT="45725" marB="45725" marR="91450" marL="91450" anchor="ctr"/>
                </a:tc>
              </a:tr>
              <a:tr h="907025">
                <a:tc>
                  <a:txBody>
                    <a:bodyPr/>
                    <a:lstStyle/>
                    <a:p>
                      <a:pPr indent="0" lvl="0" marL="0" marR="0" rtl="0" algn="l">
                        <a:spcBef>
                          <a:spcPts val="0"/>
                        </a:spcBef>
                        <a:spcAft>
                          <a:spcPts val="0"/>
                        </a:spcAft>
                        <a:buNone/>
                      </a:pPr>
                      <a:r>
                        <a:rPr lang="en-US" sz="1800"/>
                        <a:t>Standard Use of Proceeds</a:t>
                      </a:r>
                      <a:endParaRPr/>
                    </a:p>
                  </a:txBody>
                  <a:tcPr marT="45725" marB="45725" marR="91450" marL="91450" anchor="ctr"/>
                </a:tc>
                <a:tc>
                  <a:txBody>
                    <a:bodyPr/>
                    <a:lstStyle/>
                    <a:p>
                      <a:pPr indent="0" lvl="0" marL="0" marR="0" rtl="0" algn="l">
                        <a:spcBef>
                          <a:spcPts val="0"/>
                        </a:spcBef>
                        <a:spcAft>
                          <a:spcPts val="0"/>
                        </a:spcAft>
                        <a:buNone/>
                      </a:pPr>
                      <a:r>
                        <a:rPr lang="en-US" sz="1800"/>
                        <a:t>Issuer’s full balance sheet</a:t>
                      </a:r>
                      <a:endParaRPr/>
                    </a:p>
                  </a:txBody>
                  <a:tcPr marT="45725" marB="45725" marR="91450" marL="91450" anchor="ctr"/>
                </a:tc>
                <a:tc>
                  <a:txBody>
                    <a:bodyPr/>
                    <a:lstStyle/>
                    <a:p>
                      <a:pPr indent="0" lvl="0" marL="0" marR="0" rtl="0" algn="l">
                        <a:spcBef>
                          <a:spcPts val="0"/>
                        </a:spcBef>
                        <a:spcAft>
                          <a:spcPts val="0"/>
                        </a:spcAft>
                        <a:buNone/>
                      </a:pPr>
                      <a:r>
                        <a:rPr lang="en-US" sz="1800"/>
                        <a:t>Low to Moderate</a:t>
                      </a:r>
                      <a:endParaRPr/>
                    </a:p>
                  </a:txBody>
                  <a:tcPr marT="45725" marB="45725" marR="91450" marL="91450" anchor="ctr"/>
                </a:tc>
                <a:tc>
                  <a:txBody>
                    <a:bodyPr/>
                    <a:lstStyle/>
                    <a:p>
                      <a:pPr indent="0" lvl="0" marL="0" marR="0" rtl="0" algn="l">
                        <a:spcBef>
                          <a:spcPts val="0"/>
                        </a:spcBef>
                        <a:spcAft>
                          <a:spcPts val="0"/>
                        </a:spcAft>
                        <a:buNone/>
                      </a:pPr>
                      <a:r>
                        <a:rPr lang="en-US" sz="1800"/>
                        <a:t>Governments, Corporates</a:t>
                      </a:r>
                      <a:endParaRPr/>
                    </a:p>
                  </a:txBody>
                  <a:tcPr marT="45725" marB="45725" marR="91450" marL="91450" anchor="ctr"/>
                </a:tc>
                <a:tc>
                  <a:txBody>
                    <a:bodyPr/>
                    <a:lstStyle/>
                    <a:p>
                      <a:pPr indent="0" lvl="0" marL="0" marR="0" rtl="0" algn="l">
                        <a:spcBef>
                          <a:spcPts val="0"/>
                        </a:spcBef>
                        <a:spcAft>
                          <a:spcPts val="0"/>
                        </a:spcAft>
                        <a:buNone/>
                      </a:pPr>
                      <a:r>
                        <a:rPr lang="en-US" sz="1800"/>
                        <a:t>Solar power, green transport</a:t>
                      </a:r>
                      <a:endParaRPr/>
                    </a:p>
                  </a:txBody>
                  <a:tcPr marT="45725" marB="45725" marR="91450" marL="91450" anchor="ctr"/>
                </a:tc>
              </a:tr>
              <a:tr h="907025">
                <a:tc>
                  <a:txBody>
                    <a:bodyPr/>
                    <a:lstStyle/>
                    <a:p>
                      <a:pPr indent="0" lvl="0" marL="0" marR="0" rtl="0" algn="l">
                        <a:spcBef>
                          <a:spcPts val="0"/>
                        </a:spcBef>
                        <a:spcAft>
                          <a:spcPts val="0"/>
                        </a:spcAft>
                        <a:buNone/>
                      </a:pPr>
                      <a:r>
                        <a:rPr lang="en-US" sz="1800"/>
                        <a:t>Green Revenue Bonds</a:t>
                      </a:r>
                      <a:endParaRPr/>
                    </a:p>
                  </a:txBody>
                  <a:tcPr marT="45725" marB="45725" marR="91450" marL="91450" anchor="ctr"/>
                </a:tc>
                <a:tc>
                  <a:txBody>
                    <a:bodyPr/>
                    <a:lstStyle/>
                    <a:p>
                      <a:pPr indent="0" lvl="0" marL="0" marR="0" rtl="0" algn="l">
                        <a:spcBef>
                          <a:spcPts val="0"/>
                        </a:spcBef>
                        <a:spcAft>
                          <a:spcPts val="0"/>
                        </a:spcAft>
                        <a:buNone/>
                      </a:pPr>
                      <a:r>
                        <a:rPr lang="en-US" sz="1800"/>
                        <a:t>Project-specific revenue</a:t>
                      </a:r>
                      <a:endParaRPr/>
                    </a:p>
                  </a:txBody>
                  <a:tcPr marT="45725" marB="45725" marR="91450" marL="91450" anchor="ctr"/>
                </a:tc>
                <a:tc>
                  <a:txBody>
                    <a:bodyPr/>
                    <a:lstStyle/>
                    <a:p>
                      <a:pPr indent="0" lvl="0" marL="0" marR="0" rtl="0" algn="l">
                        <a:spcBef>
                          <a:spcPts val="0"/>
                        </a:spcBef>
                        <a:spcAft>
                          <a:spcPts val="0"/>
                        </a:spcAft>
                        <a:buNone/>
                      </a:pPr>
                      <a:r>
                        <a:rPr lang="en-US" sz="1800"/>
                        <a:t>Moderate to High</a:t>
                      </a:r>
                      <a:endParaRPr/>
                    </a:p>
                  </a:txBody>
                  <a:tcPr marT="45725" marB="45725" marR="91450" marL="91450" anchor="ctr"/>
                </a:tc>
                <a:tc>
                  <a:txBody>
                    <a:bodyPr/>
                    <a:lstStyle/>
                    <a:p>
                      <a:pPr indent="0" lvl="0" marL="0" marR="0" rtl="0" algn="l">
                        <a:spcBef>
                          <a:spcPts val="0"/>
                        </a:spcBef>
                        <a:spcAft>
                          <a:spcPts val="0"/>
                        </a:spcAft>
                        <a:buNone/>
                      </a:pPr>
                      <a:r>
                        <a:rPr lang="en-US" sz="1800"/>
                        <a:t>Municipalities, Utilities</a:t>
                      </a:r>
                      <a:endParaRPr/>
                    </a:p>
                  </a:txBody>
                  <a:tcPr marT="45725" marB="45725" marR="91450" marL="91450" anchor="ctr"/>
                </a:tc>
                <a:tc>
                  <a:txBody>
                    <a:bodyPr/>
                    <a:lstStyle/>
                    <a:p>
                      <a:pPr indent="0" lvl="0" marL="0" marR="0" rtl="0" algn="l">
                        <a:spcBef>
                          <a:spcPts val="0"/>
                        </a:spcBef>
                        <a:spcAft>
                          <a:spcPts val="0"/>
                        </a:spcAft>
                        <a:buNone/>
                      </a:pPr>
                      <a:r>
                        <a:rPr lang="en-US" sz="1800"/>
                        <a:t>Water systems, toll roads</a:t>
                      </a:r>
                      <a:endParaRPr/>
                    </a:p>
                  </a:txBody>
                  <a:tcPr marT="45725" marB="45725" marR="91450" marL="91450" anchor="ctr"/>
                </a:tc>
              </a:tr>
              <a:tr h="907025">
                <a:tc>
                  <a:txBody>
                    <a:bodyPr/>
                    <a:lstStyle/>
                    <a:p>
                      <a:pPr indent="0" lvl="0" marL="0" marR="0" rtl="0" algn="l">
                        <a:spcBef>
                          <a:spcPts val="0"/>
                        </a:spcBef>
                        <a:spcAft>
                          <a:spcPts val="0"/>
                        </a:spcAft>
                        <a:buNone/>
                      </a:pPr>
                      <a:r>
                        <a:rPr lang="en-US" sz="1800"/>
                        <a:t>Green Project Bonds</a:t>
                      </a:r>
                      <a:endParaRPr/>
                    </a:p>
                  </a:txBody>
                  <a:tcPr marT="45725" marB="45725" marR="91450" marL="91450" anchor="ctr"/>
                </a:tc>
                <a:tc>
                  <a:txBody>
                    <a:bodyPr/>
                    <a:lstStyle/>
                    <a:p>
                      <a:pPr indent="0" lvl="0" marL="0" marR="0" rtl="0" algn="l">
                        <a:spcBef>
                          <a:spcPts val="0"/>
                        </a:spcBef>
                        <a:spcAft>
                          <a:spcPts val="0"/>
                        </a:spcAft>
                        <a:buNone/>
                      </a:pPr>
                      <a:r>
                        <a:rPr lang="en-US" sz="1800"/>
                        <a:t>Specific project</a:t>
                      </a:r>
                      <a:endParaRPr/>
                    </a:p>
                  </a:txBody>
                  <a:tcPr marT="45725" marB="45725" marR="91450" marL="91450" anchor="ctr"/>
                </a:tc>
                <a:tc>
                  <a:txBody>
                    <a:bodyPr/>
                    <a:lstStyle/>
                    <a:p>
                      <a:pPr indent="0" lvl="0" marL="0" marR="0" rtl="0" algn="l">
                        <a:spcBef>
                          <a:spcPts val="0"/>
                        </a:spcBef>
                        <a:spcAft>
                          <a:spcPts val="0"/>
                        </a:spcAft>
                        <a:buNone/>
                      </a:pPr>
                      <a:r>
                        <a:rPr lang="en-US" sz="1800"/>
                        <a:t>Higher</a:t>
                      </a:r>
                      <a:endParaRPr/>
                    </a:p>
                  </a:txBody>
                  <a:tcPr marT="45725" marB="45725" marR="91450" marL="91450" anchor="ctr"/>
                </a:tc>
                <a:tc>
                  <a:txBody>
                    <a:bodyPr/>
                    <a:lstStyle/>
                    <a:p>
                      <a:pPr indent="0" lvl="0" marL="0" marR="0" rtl="0" algn="l">
                        <a:spcBef>
                          <a:spcPts val="0"/>
                        </a:spcBef>
                        <a:spcAft>
                          <a:spcPts val="0"/>
                        </a:spcAft>
                        <a:buNone/>
                      </a:pPr>
                      <a:r>
                        <a:rPr lang="en-US" sz="1800"/>
                        <a:t>SPVs, Private firms</a:t>
                      </a:r>
                      <a:endParaRPr/>
                    </a:p>
                  </a:txBody>
                  <a:tcPr marT="45725" marB="45725" marR="91450" marL="91450" anchor="ctr"/>
                </a:tc>
                <a:tc>
                  <a:txBody>
                    <a:bodyPr/>
                    <a:lstStyle/>
                    <a:p>
                      <a:pPr indent="0" lvl="0" marL="0" marR="0" rtl="0" algn="l">
                        <a:spcBef>
                          <a:spcPts val="0"/>
                        </a:spcBef>
                        <a:spcAft>
                          <a:spcPts val="0"/>
                        </a:spcAft>
                        <a:buNone/>
                      </a:pPr>
                      <a:r>
                        <a:rPr lang="en-US" sz="1800"/>
                        <a:t>Wind farms, waste-to-energy</a:t>
                      </a:r>
                      <a:endParaRPr/>
                    </a:p>
                  </a:txBody>
                  <a:tcPr marT="45725" marB="45725" marR="91450" marL="91450" anchor="ctr"/>
                </a:tc>
              </a:tr>
              <a:tr h="907025">
                <a:tc>
                  <a:txBody>
                    <a:bodyPr/>
                    <a:lstStyle/>
                    <a:p>
                      <a:pPr indent="0" lvl="0" marL="0" marR="0" rtl="0" algn="l">
                        <a:spcBef>
                          <a:spcPts val="0"/>
                        </a:spcBef>
                        <a:spcAft>
                          <a:spcPts val="0"/>
                        </a:spcAft>
                        <a:buNone/>
                      </a:pPr>
                      <a:r>
                        <a:rPr lang="en-US" sz="1800"/>
                        <a:t>Green Securitized Bonds</a:t>
                      </a:r>
                      <a:endParaRPr/>
                    </a:p>
                  </a:txBody>
                  <a:tcPr marT="45725" marB="45725" marR="91450" marL="91450" anchor="ctr"/>
                </a:tc>
                <a:tc>
                  <a:txBody>
                    <a:bodyPr/>
                    <a:lstStyle/>
                    <a:p>
                      <a:pPr indent="0" lvl="0" marL="0" marR="0" rtl="0" algn="l">
                        <a:spcBef>
                          <a:spcPts val="0"/>
                        </a:spcBef>
                        <a:spcAft>
                          <a:spcPts val="0"/>
                        </a:spcAft>
                        <a:buNone/>
                      </a:pPr>
                      <a:r>
                        <a:rPr lang="en-US" sz="1800"/>
                        <a:t>Green asset portfolio</a:t>
                      </a:r>
                      <a:endParaRPr/>
                    </a:p>
                  </a:txBody>
                  <a:tcPr marT="45725" marB="45725" marR="91450" marL="91450" anchor="ctr"/>
                </a:tc>
                <a:tc>
                  <a:txBody>
                    <a:bodyPr/>
                    <a:lstStyle/>
                    <a:p>
                      <a:pPr indent="0" lvl="0" marL="0" marR="0" rtl="0" algn="l">
                        <a:spcBef>
                          <a:spcPts val="0"/>
                        </a:spcBef>
                        <a:spcAft>
                          <a:spcPts val="0"/>
                        </a:spcAft>
                        <a:buNone/>
                      </a:pPr>
                      <a:r>
                        <a:rPr lang="en-US" sz="1800"/>
                        <a:t>Varies</a:t>
                      </a:r>
                      <a:endParaRPr/>
                    </a:p>
                  </a:txBody>
                  <a:tcPr marT="45725" marB="45725" marR="91450" marL="91450" anchor="ctr"/>
                </a:tc>
                <a:tc>
                  <a:txBody>
                    <a:bodyPr/>
                    <a:lstStyle/>
                    <a:p>
                      <a:pPr indent="0" lvl="0" marL="0" marR="0" rtl="0" algn="l">
                        <a:spcBef>
                          <a:spcPts val="0"/>
                        </a:spcBef>
                        <a:spcAft>
                          <a:spcPts val="0"/>
                        </a:spcAft>
                        <a:buNone/>
                      </a:pPr>
                      <a:r>
                        <a:rPr lang="en-US" sz="1800"/>
                        <a:t>Banks, Finance firms</a:t>
                      </a:r>
                      <a:endParaRPr/>
                    </a:p>
                  </a:txBody>
                  <a:tcPr marT="45725" marB="45725" marR="91450" marL="91450" anchor="ctr"/>
                </a:tc>
                <a:tc>
                  <a:txBody>
                    <a:bodyPr/>
                    <a:lstStyle/>
                    <a:p>
                      <a:pPr indent="0" lvl="0" marL="0" marR="0" rtl="0" algn="l">
                        <a:spcBef>
                          <a:spcPts val="0"/>
                        </a:spcBef>
                        <a:spcAft>
                          <a:spcPts val="0"/>
                        </a:spcAft>
                        <a:buNone/>
                      </a:pPr>
                      <a:r>
                        <a:rPr lang="en-US" sz="1800"/>
                        <a:t>Solar leases, green mortgages</a:t>
                      </a:r>
                      <a:endParaRPr/>
                    </a:p>
                  </a:txBody>
                  <a:tcPr marT="45725" marB="45725" marR="91450" marL="91450" anchor="ct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32" name="Shape 332"/>
        <p:cNvGrpSpPr/>
        <p:nvPr/>
      </p:nvGrpSpPr>
      <p:grpSpPr>
        <a:xfrm>
          <a:off x="0" y="0"/>
          <a:ext cx="0" cy="0"/>
          <a:chOff x="0" y="0"/>
          <a:chExt cx="0" cy="0"/>
        </a:xfrm>
      </p:grpSpPr>
      <p:sp>
        <p:nvSpPr>
          <p:cNvPr id="333" name="Google Shape;333;p15"/>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Growth of the Green Bond Market</a:t>
            </a:r>
            <a:endParaRPr b="0"/>
          </a:p>
        </p:txBody>
      </p:sp>
      <p:pic>
        <p:nvPicPr>
          <p:cNvPr id="334" name="Google Shape;334;p15" title="Skyline"/>
          <p:cNvPicPr preferRelativeResize="0"/>
          <p:nvPr>
            <p:ph idx="3" type="pic"/>
          </p:nvPr>
        </p:nvPicPr>
        <p:blipFill rotWithShape="1">
          <a:blip r:embed="rId3">
            <a:alphaModFix/>
          </a:blip>
          <a:srcRect b="0" l="23312" r="23313" t="0"/>
          <a:stretch/>
        </p:blipFill>
        <p:spPr>
          <a:xfrm>
            <a:off x="9567325" y="-282300"/>
            <a:ext cx="5588000" cy="6872249"/>
          </a:xfrm>
          <a:prstGeom prst="rect">
            <a:avLst/>
          </a:prstGeom>
          <a:solidFill>
            <a:srgbClr val="D8D8D8"/>
          </a:solidFill>
          <a:ln>
            <a:noFill/>
          </a:ln>
        </p:spPr>
      </p:pic>
      <p:sp>
        <p:nvSpPr>
          <p:cNvPr id="335" name="Google Shape;335;p1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36" name="Google Shape;336;p15"/>
          <p:cNvPicPr preferRelativeResize="0"/>
          <p:nvPr>
            <p:ph idx="1" type="body"/>
          </p:nvPr>
        </p:nvPicPr>
        <p:blipFill rotWithShape="1">
          <a:blip r:embed="rId4">
            <a:alphaModFix/>
          </a:blip>
          <a:srcRect b="0" l="0" r="0" t="0"/>
          <a:stretch/>
        </p:blipFill>
        <p:spPr>
          <a:xfrm>
            <a:off x="531813" y="2773892"/>
            <a:ext cx="6675437" cy="334793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0" name="Shape 340"/>
        <p:cNvGrpSpPr/>
        <p:nvPr/>
      </p:nvGrpSpPr>
      <p:grpSpPr>
        <a:xfrm>
          <a:off x="0" y="0"/>
          <a:ext cx="0" cy="0"/>
          <a:chOff x="0" y="0"/>
          <a:chExt cx="0" cy="0"/>
        </a:xfrm>
      </p:grpSpPr>
      <p:sp>
        <p:nvSpPr>
          <p:cNvPr id="341" name="Google Shape;341;p16"/>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Growth of the Green Bond Market</a:t>
            </a:r>
            <a:endParaRPr b="0"/>
          </a:p>
        </p:txBody>
      </p:sp>
      <p:sp>
        <p:nvSpPr>
          <p:cNvPr id="342" name="Google Shape;342;p16"/>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First issued by European Investment Bank (2007).</a:t>
            </a:r>
            <a:endParaRPr/>
          </a:p>
          <a:p>
            <a:pPr indent="-228600" lvl="0" marL="228600" rtl="0" algn="l">
              <a:lnSpc>
                <a:spcPct val="150000"/>
              </a:lnSpc>
              <a:spcBef>
                <a:spcPts val="1000"/>
              </a:spcBef>
              <a:spcAft>
                <a:spcPts val="0"/>
              </a:spcAft>
              <a:buSzPts val="2400"/>
              <a:buChar char="•"/>
            </a:pPr>
            <a:r>
              <a:rPr lang="en-US"/>
              <a:t>Growth driven by climate risk awareness, ESG demand, and supportive policies.</a:t>
            </a:r>
            <a:endParaRPr/>
          </a:p>
          <a:p>
            <a:pPr indent="-228600" lvl="0" marL="228600" rtl="0" algn="l">
              <a:lnSpc>
                <a:spcPct val="150000"/>
              </a:lnSpc>
              <a:spcBef>
                <a:spcPts val="1000"/>
              </a:spcBef>
              <a:spcAft>
                <a:spcPts val="0"/>
              </a:spcAft>
              <a:buSzPts val="2400"/>
              <a:buChar char="•"/>
            </a:pPr>
            <a:r>
              <a:rPr lang="en-US"/>
              <a:t>Global issuance exceeded USD 500 billion in 2023.</a:t>
            </a:r>
            <a:endParaRPr/>
          </a:p>
        </p:txBody>
      </p:sp>
      <p:pic>
        <p:nvPicPr>
          <p:cNvPr id="343" name="Google Shape;343;p16" title="Skyline"/>
          <p:cNvPicPr preferRelativeResize="0"/>
          <p:nvPr>
            <p:ph idx="3" type="pic"/>
          </p:nvPr>
        </p:nvPicPr>
        <p:blipFill rotWithShape="1">
          <a:blip r:embed="rId3">
            <a:alphaModFix/>
          </a:blip>
          <a:srcRect b="0" l="23312" r="23313" t="0"/>
          <a:stretch/>
        </p:blipFill>
        <p:spPr>
          <a:xfrm>
            <a:off x="9588500" y="-338650"/>
            <a:ext cx="5588000" cy="6872249"/>
          </a:xfrm>
          <a:prstGeom prst="rect">
            <a:avLst/>
          </a:prstGeom>
          <a:solidFill>
            <a:srgbClr val="D8D8D8"/>
          </a:solidFill>
          <a:ln>
            <a:noFill/>
          </a:ln>
        </p:spPr>
      </p:pic>
      <p:sp>
        <p:nvSpPr>
          <p:cNvPr id="344" name="Google Shape;344;p1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8" name="Shape 348"/>
        <p:cNvGrpSpPr/>
        <p:nvPr/>
      </p:nvGrpSpPr>
      <p:grpSpPr>
        <a:xfrm>
          <a:off x="0" y="0"/>
          <a:ext cx="0" cy="0"/>
          <a:chOff x="0" y="0"/>
          <a:chExt cx="0" cy="0"/>
        </a:xfrm>
      </p:grpSpPr>
      <p:sp>
        <p:nvSpPr>
          <p:cNvPr id="349" name="Google Shape;349;p17"/>
          <p:cNvSpPr txBox="1"/>
          <p:nvPr>
            <p:ph type="title"/>
          </p:nvPr>
        </p:nvSpPr>
        <p:spPr>
          <a:xfrm>
            <a:off x="338530" y="1146876"/>
            <a:ext cx="7798080" cy="898900"/>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Current Market Size and Trends</a:t>
            </a:r>
            <a:endParaRPr b="0"/>
          </a:p>
        </p:txBody>
      </p:sp>
      <p:sp>
        <p:nvSpPr>
          <p:cNvPr id="350" name="Google Shape;350;p17"/>
          <p:cNvSpPr txBox="1"/>
          <p:nvPr>
            <p:ph idx="1" type="body"/>
          </p:nvPr>
        </p:nvSpPr>
        <p:spPr>
          <a:xfrm>
            <a:off x="531378" y="2216258"/>
            <a:ext cx="7093788" cy="3812582"/>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SzPct val="100000"/>
              <a:buNone/>
            </a:pPr>
            <a:r>
              <a:rPr lang="en-US"/>
              <a:t>By </a:t>
            </a:r>
            <a:r>
              <a:rPr b="1" lang="en-US"/>
              <a:t>2023</a:t>
            </a:r>
            <a:r>
              <a:rPr lang="en-US"/>
              <a:t>, global green bond issuance had </a:t>
            </a:r>
            <a:r>
              <a:rPr b="1" lang="en-US"/>
              <a:t>surpassed USD 500 billion</a:t>
            </a:r>
            <a:r>
              <a:rPr lang="en-US"/>
              <a:t> in a single year—a historic milestone. Cumulative issuance since inception is now </a:t>
            </a:r>
            <a:r>
              <a:rPr b="1" lang="en-US"/>
              <a:t>well over USD 2 trillion</a:t>
            </a:r>
            <a:r>
              <a:rPr lang="en-US"/>
              <a:t>, reflecting both </a:t>
            </a:r>
            <a:r>
              <a:rPr b="1" lang="en-US"/>
              <a:t>investor appetite</a:t>
            </a:r>
            <a:r>
              <a:rPr lang="en-US"/>
              <a:t> and </a:t>
            </a:r>
            <a:r>
              <a:rPr b="1" lang="en-US"/>
              <a:t>issuer diversity</a:t>
            </a:r>
            <a:r>
              <a:rPr lang="en-US"/>
              <a:t>.</a:t>
            </a:r>
            <a:endParaRPr/>
          </a:p>
          <a:p>
            <a:pPr indent="-228600" lvl="0" marL="228600" rtl="0" algn="l">
              <a:lnSpc>
                <a:spcPct val="90000"/>
              </a:lnSpc>
              <a:spcBef>
                <a:spcPts val="1000"/>
              </a:spcBef>
              <a:spcAft>
                <a:spcPts val="0"/>
              </a:spcAft>
              <a:buSzPct val="100000"/>
              <a:buChar char="•"/>
            </a:pPr>
            <a:r>
              <a:rPr b="1" lang="en-US"/>
              <a:t>Sovereign issuers</a:t>
            </a:r>
            <a:r>
              <a:rPr lang="en-US"/>
              <a:t>: Countries such as Germany, France, Chile, and Nigeria have issued green bonds to fund national environmental programs.</a:t>
            </a:r>
            <a:endParaRPr/>
          </a:p>
          <a:p>
            <a:pPr indent="-228600" lvl="0" marL="228600" rtl="0" algn="l">
              <a:lnSpc>
                <a:spcPct val="90000"/>
              </a:lnSpc>
              <a:spcBef>
                <a:spcPts val="1000"/>
              </a:spcBef>
              <a:spcAft>
                <a:spcPts val="0"/>
              </a:spcAft>
              <a:buSzPct val="100000"/>
              <a:buChar char="•"/>
            </a:pPr>
            <a:r>
              <a:rPr b="1" lang="en-US"/>
              <a:t>Municipal issuers</a:t>
            </a:r>
            <a:r>
              <a:rPr lang="en-US"/>
              <a:t>: Cities like New York, Paris, and Johannesburg are leveraging green bonds for urban sustainability projects.</a:t>
            </a:r>
            <a:endParaRPr/>
          </a:p>
          <a:p>
            <a:pPr indent="-228600" lvl="0" marL="228600" rtl="0" algn="l">
              <a:lnSpc>
                <a:spcPct val="90000"/>
              </a:lnSpc>
              <a:spcBef>
                <a:spcPts val="1000"/>
              </a:spcBef>
              <a:spcAft>
                <a:spcPts val="0"/>
              </a:spcAft>
              <a:buClr>
                <a:schemeClr val="accent2"/>
              </a:buClr>
              <a:buSzPct val="100000"/>
              <a:buChar char="•"/>
            </a:pPr>
            <a:r>
              <a:rPr b="1" lang="en-US"/>
              <a:t>Corporate issuers</a:t>
            </a:r>
            <a:r>
              <a:rPr lang="en-US"/>
              <a:t>: Companies such as Apple, Toyota, and Tata Power have used green bonds to finance clean energy, green buildings, and sustainable manufacturing.</a:t>
            </a:r>
            <a:endParaRPr/>
          </a:p>
        </p:txBody>
      </p:sp>
      <p:pic>
        <p:nvPicPr>
          <p:cNvPr id="351" name="Google Shape;351;p17" title="Skyline"/>
          <p:cNvPicPr preferRelativeResize="0"/>
          <p:nvPr>
            <p:ph idx="3" type="pic"/>
          </p:nvPr>
        </p:nvPicPr>
        <p:blipFill rotWithShape="1">
          <a:blip r:embed="rId3">
            <a:alphaModFix/>
          </a:blip>
          <a:srcRect b="0" l="23312" r="23313" t="0"/>
          <a:stretch/>
        </p:blipFill>
        <p:spPr>
          <a:xfrm>
            <a:off x="9609650" y="-7125"/>
            <a:ext cx="5588000" cy="6872249"/>
          </a:xfrm>
          <a:prstGeom prst="rect">
            <a:avLst/>
          </a:prstGeom>
          <a:solidFill>
            <a:srgbClr val="D8D8D8"/>
          </a:solidFill>
          <a:ln>
            <a:noFill/>
          </a:ln>
        </p:spPr>
      </p:pic>
      <p:sp>
        <p:nvSpPr>
          <p:cNvPr id="352" name="Google Shape;352;p1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56" name="Shape 356"/>
        <p:cNvGrpSpPr/>
        <p:nvPr/>
      </p:nvGrpSpPr>
      <p:grpSpPr>
        <a:xfrm>
          <a:off x="0" y="0"/>
          <a:ext cx="0" cy="0"/>
          <a:chOff x="0" y="0"/>
          <a:chExt cx="0" cy="0"/>
        </a:xfrm>
      </p:grpSpPr>
      <p:sp>
        <p:nvSpPr>
          <p:cNvPr id="357" name="Google Shape;357;p18"/>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Emerging Markets on the Rise</a:t>
            </a:r>
            <a:endParaRPr b="0"/>
          </a:p>
        </p:txBody>
      </p:sp>
      <p:sp>
        <p:nvSpPr>
          <p:cNvPr id="358" name="Google Shape;358;p18"/>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Growing involvement in green bonds due to infrastructure and climate finance needs.</a:t>
            </a:r>
            <a:endParaRPr/>
          </a:p>
          <a:p>
            <a:pPr indent="-228600" lvl="0" marL="228600" rtl="0" algn="l">
              <a:lnSpc>
                <a:spcPct val="150000"/>
              </a:lnSpc>
              <a:spcBef>
                <a:spcPts val="1000"/>
              </a:spcBef>
              <a:spcAft>
                <a:spcPts val="0"/>
              </a:spcAft>
              <a:buSzPts val="2400"/>
              <a:buChar char="•"/>
            </a:pPr>
            <a:r>
              <a:rPr lang="en-US"/>
              <a:t>Notable countries: China, India, Kenya.</a:t>
            </a:r>
            <a:endParaRPr/>
          </a:p>
          <a:p>
            <a:pPr indent="-228600" lvl="0" marL="228600" rtl="0" algn="l">
              <a:lnSpc>
                <a:spcPct val="150000"/>
              </a:lnSpc>
              <a:spcBef>
                <a:spcPts val="1000"/>
              </a:spcBef>
              <a:spcAft>
                <a:spcPts val="0"/>
              </a:spcAft>
              <a:buSzPts val="2400"/>
              <a:buChar char="•"/>
            </a:pPr>
            <a:r>
              <a:rPr lang="en-US"/>
              <a:t>Instruments to attract private capital to climate projects.</a:t>
            </a:r>
            <a:endParaRPr/>
          </a:p>
        </p:txBody>
      </p:sp>
      <p:pic>
        <p:nvPicPr>
          <p:cNvPr id="359" name="Google Shape;359;p18" title="Skyline"/>
          <p:cNvPicPr preferRelativeResize="0"/>
          <p:nvPr>
            <p:ph idx="3" type="pic"/>
          </p:nvPr>
        </p:nvPicPr>
        <p:blipFill rotWithShape="1">
          <a:blip r:embed="rId3">
            <a:alphaModFix/>
          </a:blip>
          <a:srcRect b="0" l="23312" r="23313" t="0"/>
          <a:stretch/>
        </p:blipFill>
        <p:spPr>
          <a:xfrm>
            <a:off x="9165150" y="-150775"/>
            <a:ext cx="5588000" cy="6872249"/>
          </a:xfrm>
          <a:prstGeom prst="rect">
            <a:avLst/>
          </a:prstGeom>
          <a:solidFill>
            <a:srgbClr val="D8D8D8"/>
          </a:solidFill>
          <a:ln>
            <a:noFill/>
          </a:ln>
        </p:spPr>
      </p:pic>
      <p:sp>
        <p:nvSpPr>
          <p:cNvPr id="360" name="Google Shape;360;p1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64" name="Shape 364"/>
        <p:cNvGrpSpPr/>
        <p:nvPr/>
      </p:nvGrpSpPr>
      <p:grpSpPr>
        <a:xfrm>
          <a:off x="0" y="0"/>
          <a:ext cx="0" cy="0"/>
          <a:chOff x="0" y="0"/>
          <a:chExt cx="0" cy="0"/>
        </a:xfrm>
      </p:grpSpPr>
      <p:sp>
        <p:nvSpPr>
          <p:cNvPr id="365" name="Google Shape;365;p19"/>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Case Study 1: Nigeria’s Sovereign Green Bond</a:t>
            </a:r>
            <a:endParaRPr b="0"/>
          </a:p>
        </p:txBody>
      </p:sp>
      <p:sp>
        <p:nvSpPr>
          <p:cNvPr id="366" name="Google Shape;366;p19"/>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First African sovereign green bond.</a:t>
            </a:r>
            <a:endParaRPr/>
          </a:p>
          <a:p>
            <a:pPr indent="-228600" lvl="0" marL="228600" rtl="0" algn="l">
              <a:lnSpc>
                <a:spcPct val="150000"/>
              </a:lnSpc>
              <a:spcBef>
                <a:spcPts val="1000"/>
              </a:spcBef>
              <a:spcAft>
                <a:spcPts val="0"/>
              </a:spcAft>
              <a:buSzPts val="2400"/>
              <a:buChar char="•"/>
            </a:pPr>
            <a:r>
              <a:rPr lang="en-US"/>
              <a:t>Funded reforestation, solar power, energy efficiency.</a:t>
            </a:r>
            <a:endParaRPr/>
          </a:p>
          <a:p>
            <a:pPr indent="-228600" lvl="0" marL="228600" rtl="0" algn="l">
              <a:lnSpc>
                <a:spcPct val="150000"/>
              </a:lnSpc>
              <a:spcBef>
                <a:spcPts val="1000"/>
              </a:spcBef>
              <a:spcAft>
                <a:spcPts val="0"/>
              </a:spcAft>
              <a:buSzPts val="2400"/>
              <a:buChar char="•"/>
            </a:pPr>
            <a:r>
              <a:rPr lang="en-US"/>
              <a:t>Signaled market credibility and boosted awareness.</a:t>
            </a:r>
            <a:endParaRPr/>
          </a:p>
        </p:txBody>
      </p:sp>
      <p:pic>
        <p:nvPicPr>
          <p:cNvPr id="367" name="Google Shape;367;p19" title="Skyline"/>
          <p:cNvPicPr preferRelativeResize="0"/>
          <p:nvPr>
            <p:ph idx="3" type="pic"/>
          </p:nvPr>
        </p:nvPicPr>
        <p:blipFill rotWithShape="1">
          <a:blip r:embed="rId3">
            <a:alphaModFix/>
          </a:blip>
          <a:srcRect b="0" l="23312" r="23313" t="0"/>
          <a:stretch/>
        </p:blipFill>
        <p:spPr>
          <a:xfrm>
            <a:off x="9165175" y="-7125"/>
            <a:ext cx="5588000" cy="6872249"/>
          </a:xfrm>
          <a:prstGeom prst="rect">
            <a:avLst/>
          </a:prstGeom>
          <a:solidFill>
            <a:srgbClr val="D8D8D8"/>
          </a:solidFill>
          <a:ln>
            <a:noFill/>
          </a:ln>
        </p:spPr>
      </p:pic>
      <p:sp>
        <p:nvSpPr>
          <p:cNvPr id="368" name="Google Shape;368;p1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72" name="Shape 372"/>
        <p:cNvGrpSpPr/>
        <p:nvPr/>
      </p:nvGrpSpPr>
      <p:grpSpPr>
        <a:xfrm>
          <a:off x="0" y="0"/>
          <a:ext cx="0" cy="0"/>
          <a:chOff x="0" y="0"/>
          <a:chExt cx="0" cy="0"/>
        </a:xfrm>
      </p:grpSpPr>
      <p:sp>
        <p:nvSpPr>
          <p:cNvPr id="373" name="Google Shape;373;p20"/>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Case Study 2: Kenya's Green Bond Programme</a:t>
            </a:r>
            <a:endParaRPr/>
          </a:p>
        </p:txBody>
      </p:sp>
      <p:sp>
        <p:nvSpPr>
          <p:cNvPr id="374" name="Google Shape;374;p20"/>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Led by the Nairobi Securities Exchange.</a:t>
            </a:r>
            <a:endParaRPr/>
          </a:p>
          <a:p>
            <a:pPr indent="-228600" lvl="0" marL="228600" rtl="0" algn="l">
              <a:lnSpc>
                <a:spcPct val="150000"/>
              </a:lnSpc>
              <a:spcBef>
                <a:spcPts val="1000"/>
              </a:spcBef>
              <a:spcAft>
                <a:spcPts val="0"/>
              </a:spcAft>
              <a:buSzPts val="2400"/>
              <a:buChar char="•"/>
            </a:pPr>
            <a:r>
              <a:rPr lang="en-US"/>
              <a:t>Enabled firms to raise funds for green buildings and clean energy.</a:t>
            </a:r>
            <a:endParaRPr/>
          </a:p>
          <a:p>
            <a:pPr indent="-228600" lvl="0" marL="228600" rtl="0" algn="l">
              <a:lnSpc>
                <a:spcPct val="150000"/>
              </a:lnSpc>
              <a:spcBef>
                <a:spcPts val="1000"/>
              </a:spcBef>
              <a:spcAft>
                <a:spcPts val="0"/>
              </a:spcAft>
              <a:buSzPts val="2400"/>
              <a:buChar char="•"/>
            </a:pPr>
            <a:r>
              <a:rPr lang="en-US"/>
              <a:t>Collaboration with development partners.</a:t>
            </a:r>
            <a:endParaRPr/>
          </a:p>
        </p:txBody>
      </p:sp>
      <p:pic>
        <p:nvPicPr>
          <p:cNvPr id="375" name="Google Shape;375;p20" title="Skyline"/>
          <p:cNvPicPr preferRelativeResize="0"/>
          <p:nvPr>
            <p:ph idx="3" type="pic"/>
          </p:nvPr>
        </p:nvPicPr>
        <p:blipFill rotWithShape="1">
          <a:blip r:embed="rId3">
            <a:alphaModFix/>
          </a:blip>
          <a:srcRect b="0" l="23312" r="23313" t="0"/>
          <a:stretch/>
        </p:blipFill>
        <p:spPr>
          <a:xfrm>
            <a:off x="9122825" y="225425"/>
            <a:ext cx="5588000" cy="6872249"/>
          </a:xfrm>
          <a:prstGeom prst="rect">
            <a:avLst/>
          </a:prstGeom>
          <a:solidFill>
            <a:srgbClr val="D8D8D8"/>
          </a:solidFill>
          <a:ln>
            <a:noFill/>
          </a:ln>
        </p:spPr>
      </p:pic>
      <p:sp>
        <p:nvSpPr>
          <p:cNvPr id="376" name="Google Shape;376;p2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0" name="Shape 380"/>
        <p:cNvGrpSpPr/>
        <p:nvPr/>
      </p:nvGrpSpPr>
      <p:grpSpPr>
        <a:xfrm>
          <a:off x="0" y="0"/>
          <a:ext cx="0" cy="0"/>
          <a:chOff x="0" y="0"/>
          <a:chExt cx="0" cy="0"/>
        </a:xfrm>
      </p:grpSpPr>
      <p:sp>
        <p:nvSpPr>
          <p:cNvPr id="381" name="Google Shape;381;p21"/>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Case Study 3: Corporate Example</a:t>
            </a:r>
            <a:endParaRPr/>
          </a:p>
        </p:txBody>
      </p:sp>
      <p:sp>
        <p:nvSpPr>
          <p:cNvPr id="382" name="Google Shape;382;p21"/>
          <p:cNvSpPr txBox="1"/>
          <p:nvPr>
            <p:ph idx="1" type="body"/>
          </p:nvPr>
        </p:nvSpPr>
        <p:spPr>
          <a:xfrm>
            <a:off x="531378" y="2309247"/>
            <a:ext cx="6675334" cy="3719593"/>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Tata Power issued green bonds for clean energy capacity.</a:t>
            </a:r>
            <a:endParaRPr/>
          </a:p>
          <a:p>
            <a:pPr indent="-228600" lvl="0" marL="228600" rtl="0" algn="l">
              <a:lnSpc>
                <a:spcPct val="150000"/>
              </a:lnSpc>
              <a:spcBef>
                <a:spcPts val="1000"/>
              </a:spcBef>
              <a:spcAft>
                <a:spcPts val="0"/>
              </a:spcAft>
              <a:buSzPts val="2400"/>
              <a:buChar char="•"/>
            </a:pPr>
            <a:r>
              <a:rPr lang="en-US"/>
              <a:t>Demonstrates corporate interest in sustainable operations.</a:t>
            </a:r>
            <a:endParaRPr/>
          </a:p>
          <a:p>
            <a:pPr indent="-228600" lvl="0" marL="228600" rtl="0" algn="l">
              <a:lnSpc>
                <a:spcPct val="150000"/>
              </a:lnSpc>
              <a:spcBef>
                <a:spcPts val="1000"/>
              </a:spcBef>
              <a:spcAft>
                <a:spcPts val="0"/>
              </a:spcAft>
              <a:buSzPts val="2400"/>
              <a:buChar char="•"/>
            </a:pPr>
            <a:r>
              <a:rPr lang="en-US"/>
              <a:t>Enhances brand value and investor trust.</a:t>
            </a:r>
            <a:endParaRPr/>
          </a:p>
        </p:txBody>
      </p:sp>
      <p:pic>
        <p:nvPicPr>
          <p:cNvPr id="383" name="Google Shape;383;p21" title="Skyline"/>
          <p:cNvPicPr preferRelativeResize="0"/>
          <p:nvPr>
            <p:ph idx="3" type="pic"/>
          </p:nvPr>
        </p:nvPicPr>
        <p:blipFill rotWithShape="1">
          <a:blip r:embed="rId3">
            <a:alphaModFix/>
          </a:blip>
          <a:srcRect b="0" l="23312" r="23313" t="0"/>
          <a:stretch/>
        </p:blipFill>
        <p:spPr>
          <a:xfrm>
            <a:off x="9165175" y="-7125"/>
            <a:ext cx="5588000" cy="6872249"/>
          </a:xfrm>
          <a:prstGeom prst="rect">
            <a:avLst/>
          </a:prstGeom>
          <a:solidFill>
            <a:srgbClr val="D8D8D8"/>
          </a:solidFill>
          <a:ln>
            <a:noFill/>
          </a:ln>
        </p:spPr>
      </p:pic>
      <p:sp>
        <p:nvSpPr>
          <p:cNvPr id="384" name="Google Shape;384;p2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8" name="Shape 388"/>
        <p:cNvGrpSpPr/>
        <p:nvPr/>
      </p:nvGrpSpPr>
      <p:grpSpPr>
        <a:xfrm>
          <a:off x="0" y="0"/>
          <a:ext cx="0" cy="0"/>
          <a:chOff x="0" y="0"/>
          <a:chExt cx="0" cy="0"/>
        </a:xfrm>
      </p:grpSpPr>
      <p:sp>
        <p:nvSpPr>
          <p:cNvPr id="389" name="Google Shape;389;p22"/>
          <p:cNvSpPr txBox="1"/>
          <p:nvPr>
            <p:ph type="title"/>
          </p:nvPr>
        </p:nvSpPr>
        <p:spPr>
          <a:xfrm>
            <a:off x="338529" y="1255362"/>
            <a:ext cx="8170039" cy="728421"/>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Challenges in the Green Bond Market</a:t>
            </a:r>
            <a:endParaRPr b="0"/>
          </a:p>
        </p:txBody>
      </p:sp>
      <p:pic>
        <p:nvPicPr>
          <p:cNvPr id="390" name="Google Shape;390;p22" title="Skyline"/>
          <p:cNvPicPr preferRelativeResize="0"/>
          <p:nvPr>
            <p:ph idx="3" type="pic"/>
          </p:nvPr>
        </p:nvPicPr>
        <p:blipFill rotWithShape="1">
          <a:blip r:embed="rId3">
            <a:alphaModFix/>
          </a:blip>
          <a:srcRect b="0" l="23312" r="23313" t="0"/>
          <a:stretch/>
        </p:blipFill>
        <p:spPr>
          <a:xfrm>
            <a:off x="9144000" y="-7125"/>
            <a:ext cx="5588000" cy="6872249"/>
          </a:xfrm>
          <a:prstGeom prst="rect">
            <a:avLst/>
          </a:prstGeom>
          <a:solidFill>
            <a:srgbClr val="D8D8D8"/>
          </a:solidFill>
          <a:ln>
            <a:noFill/>
          </a:ln>
        </p:spPr>
      </p:pic>
      <p:sp>
        <p:nvSpPr>
          <p:cNvPr id="391" name="Google Shape;391;p2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92" name="Google Shape;392;p22"/>
          <p:cNvPicPr preferRelativeResize="0"/>
          <p:nvPr>
            <p:ph idx="1" type="body"/>
          </p:nvPr>
        </p:nvPicPr>
        <p:blipFill rotWithShape="1">
          <a:blip r:embed="rId4">
            <a:alphaModFix/>
          </a:blip>
          <a:srcRect b="0" l="0" r="0" t="0"/>
          <a:stretch/>
        </p:blipFill>
        <p:spPr>
          <a:xfrm>
            <a:off x="1038386" y="2262753"/>
            <a:ext cx="5565614" cy="393656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96" name="Shape 396"/>
        <p:cNvGrpSpPr/>
        <p:nvPr/>
      </p:nvGrpSpPr>
      <p:grpSpPr>
        <a:xfrm>
          <a:off x="0" y="0"/>
          <a:ext cx="0" cy="0"/>
          <a:chOff x="0" y="0"/>
          <a:chExt cx="0" cy="0"/>
        </a:xfrm>
      </p:grpSpPr>
      <p:sp>
        <p:nvSpPr>
          <p:cNvPr id="397" name="Google Shape;397;p23"/>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Challenges in the Green Bond Market</a:t>
            </a:r>
            <a:endParaRPr b="0"/>
          </a:p>
        </p:txBody>
      </p:sp>
      <p:sp>
        <p:nvSpPr>
          <p:cNvPr id="398" name="Google Shape;398;p23"/>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SzPct val="100000"/>
              <a:buChar char="•"/>
            </a:pPr>
            <a:r>
              <a:rPr lang="en-US"/>
              <a:t>Greenwashing: Misuse of labels without real benefits.</a:t>
            </a:r>
            <a:endParaRPr/>
          </a:p>
          <a:p>
            <a:pPr indent="-228600" lvl="0" marL="228600" rtl="0" algn="l">
              <a:lnSpc>
                <a:spcPct val="150000"/>
              </a:lnSpc>
              <a:spcBef>
                <a:spcPts val="1000"/>
              </a:spcBef>
              <a:spcAft>
                <a:spcPts val="0"/>
              </a:spcAft>
              <a:buSzPct val="100000"/>
              <a:buChar char="•"/>
            </a:pPr>
            <a:r>
              <a:rPr lang="en-US"/>
              <a:t>Lack of standard definitions.</a:t>
            </a:r>
            <a:endParaRPr/>
          </a:p>
          <a:p>
            <a:pPr indent="-228600" lvl="0" marL="228600" rtl="0" algn="l">
              <a:lnSpc>
                <a:spcPct val="150000"/>
              </a:lnSpc>
              <a:spcBef>
                <a:spcPts val="1000"/>
              </a:spcBef>
              <a:spcAft>
                <a:spcPts val="0"/>
              </a:spcAft>
              <a:buSzPct val="100000"/>
              <a:buChar char="•"/>
            </a:pPr>
            <a:r>
              <a:rPr lang="en-US"/>
              <a:t>High certification costs.</a:t>
            </a:r>
            <a:endParaRPr/>
          </a:p>
          <a:p>
            <a:pPr indent="-228600" lvl="0" marL="228600" rtl="0" algn="l">
              <a:lnSpc>
                <a:spcPct val="150000"/>
              </a:lnSpc>
              <a:spcBef>
                <a:spcPts val="1000"/>
              </a:spcBef>
              <a:spcAft>
                <a:spcPts val="0"/>
              </a:spcAft>
              <a:buSzPct val="100000"/>
              <a:buChar char="•"/>
            </a:pPr>
            <a:r>
              <a:rPr lang="en-US"/>
              <a:t>Institutional and technical barriers in developing countries</a:t>
            </a:r>
            <a:endParaRPr/>
          </a:p>
        </p:txBody>
      </p:sp>
      <p:pic>
        <p:nvPicPr>
          <p:cNvPr id="399" name="Google Shape;399;p23" title="Skyline"/>
          <p:cNvPicPr preferRelativeResize="0"/>
          <p:nvPr>
            <p:ph idx="3" type="pic"/>
          </p:nvPr>
        </p:nvPicPr>
        <p:blipFill rotWithShape="1">
          <a:blip r:embed="rId3">
            <a:alphaModFix/>
          </a:blip>
          <a:srcRect b="0" l="23312" r="23313" t="0"/>
          <a:stretch/>
        </p:blipFill>
        <p:spPr>
          <a:xfrm>
            <a:off x="9588500" y="-7125"/>
            <a:ext cx="5588000" cy="6872249"/>
          </a:xfrm>
          <a:prstGeom prst="rect">
            <a:avLst/>
          </a:prstGeom>
          <a:solidFill>
            <a:srgbClr val="D8D8D8"/>
          </a:solidFill>
          <a:ln>
            <a:noFill/>
          </a:ln>
        </p:spPr>
      </p:pic>
      <p:sp>
        <p:nvSpPr>
          <p:cNvPr id="400" name="Google Shape;400;p2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04" name="Shape 404"/>
        <p:cNvGrpSpPr/>
        <p:nvPr/>
      </p:nvGrpSpPr>
      <p:grpSpPr>
        <a:xfrm>
          <a:off x="0" y="0"/>
          <a:ext cx="0" cy="0"/>
          <a:chOff x="0" y="0"/>
          <a:chExt cx="0" cy="0"/>
        </a:xfrm>
      </p:grpSpPr>
      <p:sp>
        <p:nvSpPr>
          <p:cNvPr id="405" name="Google Shape;405;p24"/>
          <p:cNvSpPr txBox="1"/>
          <p:nvPr>
            <p:ph type="title"/>
          </p:nvPr>
        </p:nvSpPr>
        <p:spPr>
          <a:xfrm>
            <a:off x="338530" y="1255363"/>
            <a:ext cx="7798080" cy="991892"/>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Policy Recommendations</a:t>
            </a:r>
            <a:endParaRPr b="0"/>
          </a:p>
        </p:txBody>
      </p:sp>
      <p:sp>
        <p:nvSpPr>
          <p:cNvPr id="406" name="Google Shape;406;p24"/>
          <p:cNvSpPr txBox="1"/>
          <p:nvPr>
            <p:ph idx="1" type="body"/>
          </p:nvPr>
        </p:nvSpPr>
        <p:spPr>
          <a:xfrm>
            <a:off x="531378" y="2448732"/>
            <a:ext cx="6675334" cy="375059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400"/>
              <a:buChar char="•"/>
            </a:pPr>
            <a:r>
              <a:rPr lang="en-US"/>
              <a:t>Harmonize green bond standards globally (e.g., EU Green Bond Standard).</a:t>
            </a:r>
            <a:endParaRPr/>
          </a:p>
          <a:p>
            <a:pPr indent="-228600" lvl="0" marL="228600" rtl="0" algn="l">
              <a:lnSpc>
                <a:spcPct val="90000"/>
              </a:lnSpc>
              <a:spcBef>
                <a:spcPts val="1000"/>
              </a:spcBef>
              <a:spcAft>
                <a:spcPts val="0"/>
              </a:spcAft>
              <a:buClr>
                <a:schemeClr val="accent2"/>
              </a:buClr>
              <a:buSzPts val="2400"/>
              <a:buChar char="•"/>
            </a:pPr>
            <a:r>
              <a:rPr lang="en-US"/>
              <a:t>Provide capacity building and technical assistance.</a:t>
            </a:r>
            <a:endParaRPr/>
          </a:p>
          <a:p>
            <a:pPr indent="-228600" lvl="0" marL="228600" rtl="0" algn="l">
              <a:lnSpc>
                <a:spcPct val="90000"/>
              </a:lnSpc>
              <a:spcBef>
                <a:spcPts val="1000"/>
              </a:spcBef>
              <a:spcAft>
                <a:spcPts val="0"/>
              </a:spcAft>
              <a:buClr>
                <a:schemeClr val="accent2"/>
              </a:buClr>
              <a:buSzPts val="2400"/>
              <a:buChar char="•"/>
            </a:pPr>
            <a:r>
              <a:rPr lang="en-US"/>
              <a:t>Offer concessional financing and guarantees.</a:t>
            </a:r>
            <a:endParaRPr/>
          </a:p>
          <a:p>
            <a:pPr indent="-228600" lvl="0" marL="228600" rtl="0" algn="l">
              <a:lnSpc>
                <a:spcPct val="90000"/>
              </a:lnSpc>
              <a:spcBef>
                <a:spcPts val="1000"/>
              </a:spcBef>
              <a:spcAft>
                <a:spcPts val="0"/>
              </a:spcAft>
              <a:buClr>
                <a:schemeClr val="accent2"/>
              </a:buClr>
              <a:buSzPts val="2400"/>
              <a:buChar char="•"/>
            </a:pPr>
            <a:r>
              <a:rPr lang="en-US"/>
              <a:t>Promote sovereign green bonds as market benchmarks.</a:t>
            </a:r>
            <a:endParaRPr/>
          </a:p>
          <a:p>
            <a:pPr indent="-228600" lvl="0" marL="228600" rtl="0" algn="l">
              <a:lnSpc>
                <a:spcPct val="90000"/>
              </a:lnSpc>
              <a:spcBef>
                <a:spcPts val="1000"/>
              </a:spcBef>
              <a:spcAft>
                <a:spcPts val="0"/>
              </a:spcAft>
              <a:buClr>
                <a:schemeClr val="accent2"/>
              </a:buClr>
              <a:buSzPts val="2400"/>
              <a:buChar char="•"/>
            </a:pPr>
            <a:r>
              <a:rPr lang="en-US"/>
              <a:t>Encourage private sector participation.</a:t>
            </a:r>
            <a:endParaRPr/>
          </a:p>
          <a:p>
            <a:pPr indent="-228600" lvl="0" marL="228600" rtl="0" algn="l">
              <a:lnSpc>
                <a:spcPct val="90000"/>
              </a:lnSpc>
              <a:spcBef>
                <a:spcPts val="1000"/>
              </a:spcBef>
              <a:spcAft>
                <a:spcPts val="0"/>
              </a:spcAft>
              <a:buClr>
                <a:schemeClr val="accent2"/>
              </a:buClr>
              <a:buSzPts val="2400"/>
              <a:buChar char="•"/>
            </a:pPr>
            <a:r>
              <a:rPr lang="en-US"/>
              <a:t>Improve transparency and environmental impact tracking.</a:t>
            </a:r>
            <a:endParaRPr/>
          </a:p>
          <a:p>
            <a:pPr indent="-76200" lvl="0" marL="228600" rtl="0" algn="l">
              <a:lnSpc>
                <a:spcPct val="90000"/>
              </a:lnSpc>
              <a:spcBef>
                <a:spcPts val="1000"/>
              </a:spcBef>
              <a:spcAft>
                <a:spcPts val="0"/>
              </a:spcAft>
              <a:buClr>
                <a:schemeClr val="accent2"/>
              </a:buClr>
              <a:buSzPts val="2400"/>
              <a:buNone/>
            </a:pPr>
            <a:r>
              <a:t/>
            </a:r>
            <a:endParaRPr/>
          </a:p>
        </p:txBody>
      </p:sp>
      <p:pic>
        <p:nvPicPr>
          <p:cNvPr id="407" name="Google Shape;407;p24" title="Skyline"/>
          <p:cNvPicPr preferRelativeResize="0"/>
          <p:nvPr>
            <p:ph idx="3" type="pic"/>
          </p:nvPr>
        </p:nvPicPr>
        <p:blipFill rotWithShape="1">
          <a:blip r:embed="rId3">
            <a:alphaModFix/>
          </a:blip>
          <a:srcRect b="0" l="23312" r="23313" t="0"/>
          <a:stretch/>
        </p:blipFill>
        <p:spPr>
          <a:xfrm>
            <a:off x="9144000" y="-150775"/>
            <a:ext cx="5588000" cy="6872249"/>
          </a:xfrm>
          <a:prstGeom prst="rect">
            <a:avLst/>
          </a:prstGeom>
          <a:solidFill>
            <a:srgbClr val="D8D8D8"/>
          </a:solidFill>
          <a:ln>
            <a:noFill/>
          </a:ln>
        </p:spPr>
      </p:pic>
      <p:sp>
        <p:nvSpPr>
          <p:cNvPr id="408" name="Google Shape;408;p2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12" name="Shape 412"/>
        <p:cNvGrpSpPr/>
        <p:nvPr/>
      </p:nvGrpSpPr>
      <p:grpSpPr>
        <a:xfrm>
          <a:off x="0" y="0"/>
          <a:ext cx="0" cy="0"/>
          <a:chOff x="0" y="0"/>
          <a:chExt cx="0" cy="0"/>
        </a:xfrm>
      </p:grpSpPr>
      <p:sp>
        <p:nvSpPr>
          <p:cNvPr id="413" name="Google Shape;413;p25"/>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The Role of International Cooperation</a:t>
            </a:r>
            <a:endParaRPr b="0"/>
          </a:p>
        </p:txBody>
      </p:sp>
      <p:sp>
        <p:nvSpPr>
          <p:cNvPr id="414" name="Google Shape;414;p25"/>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Collaboration among governments, IFIs, and private investors.</a:t>
            </a:r>
            <a:endParaRPr/>
          </a:p>
          <a:p>
            <a:pPr indent="-228600" lvl="0" marL="228600" rtl="0" algn="l">
              <a:lnSpc>
                <a:spcPct val="150000"/>
              </a:lnSpc>
              <a:spcBef>
                <a:spcPts val="1000"/>
              </a:spcBef>
              <a:spcAft>
                <a:spcPts val="0"/>
              </a:spcAft>
              <a:buSzPts val="2400"/>
              <a:buChar char="•"/>
            </a:pPr>
            <a:r>
              <a:rPr lang="en-US"/>
              <a:t>Sharing best practices and funding models.</a:t>
            </a:r>
            <a:endParaRPr/>
          </a:p>
          <a:p>
            <a:pPr indent="-228600" lvl="0" marL="228600" rtl="0" algn="l">
              <a:lnSpc>
                <a:spcPct val="150000"/>
              </a:lnSpc>
              <a:spcBef>
                <a:spcPts val="1000"/>
              </a:spcBef>
              <a:spcAft>
                <a:spcPts val="0"/>
              </a:spcAft>
              <a:buSzPts val="2400"/>
              <a:buChar char="•"/>
            </a:pPr>
            <a:r>
              <a:rPr lang="en-US"/>
              <a:t>Supporting capacity development in emerging economies</a:t>
            </a:r>
            <a:endParaRPr/>
          </a:p>
        </p:txBody>
      </p:sp>
      <p:pic>
        <p:nvPicPr>
          <p:cNvPr id="415" name="Google Shape;415;p25"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416" name="Google Shape;416;p2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0" name="Shape 420"/>
        <p:cNvGrpSpPr/>
        <p:nvPr/>
      </p:nvGrpSpPr>
      <p:grpSpPr>
        <a:xfrm>
          <a:off x="0" y="0"/>
          <a:ext cx="0" cy="0"/>
          <a:chOff x="0" y="0"/>
          <a:chExt cx="0" cy="0"/>
        </a:xfrm>
      </p:grpSpPr>
      <p:sp>
        <p:nvSpPr>
          <p:cNvPr id="421" name="Google Shape;421;p26"/>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The Future of Green Bonds</a:t>
            </a:r>
            <a:endParaRPr b="0"/>
          </a:p>
        </p:txBody>
      </p:sp>
      <p:sp>
        <p:nvSpPr>
          <p:cNvPr id="422" name="Google Shape;422;p26"/>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Integration with digital finance and block chain.</a:t>
            </a:r>
            <a:endParaRPr/>
          </a:p>
          <a:p>
            <a:pPr indent="-228600" lvl="0" marL="228600" rtl="0" algn="l">
              <a:lnSpc>
                <a:spcPct val="150000"/>
              </a:lnSpc>
              <a:spcBef>
                <a:spcPts val="1000"/>
              </a:spcBef>
              <a:spcAft>
                <a:spcPts val="0"/>
              </a:spcAft>
              <a:buSzPts val="2400"/>
              <a:buChar char="•"/>
            </a:pPr>
            <a:r>
              <a:rPr lang="en-US"/>
              <a:t>Linking green finance to social and sustainability bonds.</a:t>
            </a:r>
            <a:endParaRPr/>
          </a:p>
          <a:p>
            <a:pPr indent="-228600" lvl="0" marL="228600" rtl="0" algn="l">
              <a:lnSpc>
                <a:spcPct val="150000"/>
              </a:lnSpc>
              <a:spcBef>
                <a:spcPts val="1000"/>
              </a:spcBef>
              <a:spcAft>
                <a:spcPts val="0"/>
              </a:spcAft>
              <a:buSzPts val="2400"/>
              <a:buChar char="•"/>
            </a:pPr>
            <a:r>
              <a:rPr lang="en-US"/>
              <a:t>Expansion into adaptation finance</a:t>
            </a:r>
            <a:endParaRPr/>
          </a:p>
        </p:txBody>
      </p:sp>
      <p:pic>
        <p:nvPicPr>
          <p:cNvPr id="423" name="Google Shape;423;p26" title="Skyline"/>
          <p:cNvPicPr preferRelativeResize="0"/>
          <p:nvPr>
            <p:ph idx="3" type="pic"/>
          </p:nvPr>
        </p:nvPicPr>
        <p:blipFill rotWithShape="1">
          <a:blip r:embed="rId3">
            <a:alphaModFix/>
          </a:blip>
          <a:srcRect b="0" l="23312" r="23313" t="0"/>
          <a:stretch/>
        </p:blipFill>
        <p:spPr>
          <a:xfrm>
            <a:off x="8723088" y="0"/>
            <a:ext cx="5588000" cy="6872249"/>
          </a:xfrm>
          <a:prstGeom prst="rect">
            <a:avLst/>
          </a:prstGeom>
          <a:solidFill>
            <a:srgbClr val="D8D8D8"/>
          </a:solidFill>
          <a:ln>
            <a:noFill/>
          </a:ln>
        </p:spPr>
      </p:pic>
      <p:sp>
        <p:nvSpPr>
          <p:cNvPr id="424" name="Google Shape;424;p2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8" name="Shape 428"/>
        <p:cNvGrpSpPr/>
        <p:nvPr/>
      </p:nvGrpSpPr>
      <p:grpSpPr>
        <a:xfrm>
          <a:off x="0" y="0"/>
          <a:ext cx="0" cy="0"/>
          <a:chOff x="0" y="0"/>
          <a:chExt cx="0" cy="0"/>
        </a:xfrm>
      </p:grpSpPr>
      <p:sp>
        <p:nvSpPr>
          <p:cNvPr id="429" name="Google Shape;429;p27"/>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Interactive Poll or Discussion</a:t>
            </a:r>
            <a:endParaRPr b="0"/>
          </a:p>
        </p:txBody>
      </p:sp>
      <p:sp>
        <p:nvSpPr>
          <p:cNvPr id="430" name="Google Shape;430;p27"/>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SzPct val="100000"/>
              <a:buNone/>
            </a:pPr>
            <a:r>
              <a:rPr lang="en-US"/>
              <a:t>What sector in your country would benefit most from green bonds? </a:t>
            </a:r>
            <a:endParaRPr/>
          </a:p>
          <a:p>
            <a:pPr indent="-228600" lvl="0" marL="228600" rtl="0" algn="l">
              <a:lnSpc>
                <a:spcPct val="150000"/>
              </a:lnSpc>
              <a:spcBef>
                <a:spcPts val="1000"/>
              </a:spcBef>
              <a:spcAft>
                <a:spcPts val="0"/>
              </a:spcAft>
              <a:buSzPct val="100000"/>
              <a:buChar char="•"/>
            </a:pPr>
            <a:r>
              <a:rPr lang="en-US"/>
              <a:t>Energy </a:t>
            </a:r>
            <a:endParaRPr/>
          </a:p>
          <a:p>
            <a:pPr indent="-228600" lvl="0" marL="228600" rtl="0" algn="l">
              <a:lnSpc>
                <a:spcPct val="150000"/>
              </a:lnSpc>
              <a:spcBef>
                <a:spcPts val="1000"/>
              </a:spcBef>
              <a:spcAft>
                <a:spcPts val="0"/>
              </a:spcAft>
              <a:buSzPct val="100000"/>
              <a:buChar char="•"/>
            </a:pPr>
            <a:r>
              <a:rPr lang="en-US"/>
              <a:t>Transport </a:t>
            </a:r>
            <a:endParaRPr/>
          </a:p>
          <a:p>
            <a:pPr indent="-228600" lvl="0" marL="228600" rtl="0" algn="l">
              <a:lnSpc>
                <a:spcPct val="150000"/>
              </a:lnSpc>
              <a:spcBef>
                <a:spcPts val="1000"/>
              </a:spcBef>
              <a:spcAft>
                <a:spcPts val="0"/>
              </a:spcAft>
              <a:buSzPct val="100000"/>
              <a:buChar char="•"/>
            </a:pPr>
            <a:r>
              <a:rPr lang="en-US"/>
              <a:t>Housing</a:t>
            </a:r>
            <a:endParaRPr/>
          </a:p>
          <a:p>
            <a:pPr indent="-228600" lvl="0" marL="228600" rtl="0" algn="l">
              <a:lnSpc>
                <a:spcPct val="150000"/>
              </a:lnSpc>
              <a:spcBef>
                <a:spcPts val="1000"/>
              </a:spcBef>
              <a:spcAft>
                <a:spcPts val="0"/>
              </a:spcAft>
              <a:buSzPct val="100000"/>
              <a:buChar char="•"/>
            </a:pPr>
            <a:r>
              <a:rPr lang="en-US"/>
              <a:t> Agriculture</a:t>
            </a:r>
            <a:endParaRPr/>
          </a:p>
        </p:txBody>
      </p:sp>
      <p:pic>
        <p:nvPicPr>
          <p:cNvPr id="431" name="Google Shape;431;p27" title="Skyline"/>
          <p:cNvPicPr preferRelativeResize="0"/>
          <p:nvPr>
            <p:ph idx="3" type="pic"/>
          </p:nvPr>
        </p:nvPicPr>
        <p:blipFill rotWithShape="1">
          <a:blip r:embed="rId3">
            <a:alphaModFix/>
          </a:blip>
          <a:srcRect b="0" l="23312" r="23313" t="0"/>
          <a:stretch/>
        </p:blipFill>
        <p:spPr>
          <a:xfrm>
            <a:off x="8255000" y="-7125"/>
            <a:ext cx="5588000" cy="6872249"/>
          </a:xfrm>
          <a:prstGeom prst="rect">
            <a:avLst/>
          </a:prstGeom>
          <a:solidFill>
            <a:srgbClr val="D8D8D8"/>
          </a:solidFill>
          <a:ln>
            <a:noFill/>
          </a:ln>
        </p:spPr>
      </p:pic>
      <p:sp>
        <p:nvSpPr>
          <p:cNvPr id="432" name="Google Shape;432;p2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36" name="Shape 436"/>
        <p:cNvGrpSpPr/>
        <p:nvPr/>
      </p:nvGrpSpPr>
      <p:grpSpPr>
        <a:xfrm>
          <a:off x="0" y="0"/>
          <a:ext cx="0" cy="0"/>
          <a:chOff x="0" y="0"/>
          <a:chExt cx="0" cy="0"/>
        </a:xfrm>
      </p:grpSpPr>
      <p:sp>
        <p:nvSpPr>
          <p:cNvPr id="437" name="Google Shape;437;p28"/>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Summary</a:t>
            </a:r>
            <a:endParaRPr b="0"/>
          </a:p>
        </p:txBody>
      </p:sp>
      <p:sp>
        <p:nvSpPr>
          <p:cNvPr id="438" name="Google Shape;438;p28"/>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50000"/>
              </a:lnSpc>
              <a:spcBef>
                <a:spcPts val="0"/>
              </a:spcBef>
              <a:spcAft>
                <a:spcPts val="0"/>
              </a:spcAft>
              <a:buSzPts val="2400"/>
              <a:buChar char="•"/>
            </a:pPr>
            <a:r>
              <a:rPr lang="en-US"/>
              <a:t>Green bonds are vital for channeling funds to climate-smart projects.</a:t>
            </a:r>
            <a:endParaRPr/>
          </a:p>
          <a:p>
            <a:pPr indent="-228600" lvl="0" marL="228600" rtl="0" algn="l">
              <a:lnSpc>
                <a:spcPct val="150000"/>
              </a:lnSpc>
              <a:spcBef>
                <a:spcPts val="1000"/>
              </a:spcBef>
              <a:spcAft>
                <a:spcPts val="0"/>
              </a:spcAft>
              <a:buSzPts val="2400"/>
              <a:buChar char="•"/>
            </a:pPr>
            <a:r>
              <a:rPr lang="en-US"/>
              <a:t>The market is expanding, including in emerging economies.</a:t>
            </a:r>
            <a:endParaRPr/>
          </a:p>
          <a:p>
            <a:pPr indent="-228600" lvl="0" marL="228600" rtl="0" algn="l">
              <a:lnSpc>
                <a:spcPct val="150000"/>
              </a:lnSpc>
              <a:spcBef>
                <a:spcPts val="1000"/>
              </a:spcBef>
              <a:spcAft>
                <a:spcPts val="0"/>
              </a:spcAft>
              <a:buSzPts val="2400"/>
              <a:buChar char="•"/>
            </a:pPr>
            <a:r>
              <a:rPr lang="en-US"/>
              <a:t>With proper policy and institutional support, they can drive a global green transition.</a:t>
            </a:r>
            <a:endParaRPr/>
          </a:p>
        </p:txBody>
      </p:sp>
      <p:pic>
        <p:nvPicPr>
          <p:cNvPr id="439" name="Google Shape;439;p28"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440" name="Google Shape;440;p2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44" name="Shape 444"/>
        <p:cNvGrpSpPr/>
        <p:nvPr/>
      </p:nvGrpSpPr>
      <p:grpSpPr>
        <a:xfrm>
          <a:off x="0" y="0"/>
          <a:ext cx="0" cy="0"/>
          <a:chOff x="0" y="0"/>
          <a:chExt cx="0" cy="0"/>
        </a:xfrm>
      </p:grpSpPr>
      <p:sp>
        <p:nvSpPr>
          <p:cNvPr id="445" name="Google Shape;445;p29"/>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Key Takeaways</a:t>
            </a:r>
            <a:endParaRPr b="0"/>
          </a:p>
        </p:txBody>
      </p:sp>
      <p:sp>
        <p:nvSpPr>
          <p:cNvPr id="446" name="Google Shape;446;p29"/>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Climate finance and green bonds are essential tools.</a:t>
            </a:r>
            <a:endParaRPr/>
          </a:p>
          <a:p>
            <a:pPr indent="-228600" lvl="0" marL="228600" rtl="0" algn="l">
              <a:lnSpc>
                <a:spcPct val="150000"/>
              </a:lnSpc>
              <a:spcBef>
                <a:spcPts val="1000"/>
              </a:spcBef>
              <a:spcAft>
                <a:spcPts val="0"/>
              </a:spcAft>
              <a:buSzPts val="2400"/>
              <a:buChar char="•"/>
            </a:pPr>
            <a:r>
              <a:rPr lang="en-US"/>
              <a:t>Various bond structures exist for diverse needs.</a:t>
            </a:r>
            <a:endParaRPr/>
          </a:p>
          <a:p>
            <a:pPr indent="-228600" lvl="0" marL="228600" rtl="0" algn="l">
              <a:lnSpc>
                <a:spcPct val="150000"/>
              </a:lnSpc>
              <a:spcBef>
                <a:spcPts val="1000"/>
              </a:spcBef>
              <a:spcAft>
                <a:spcPts val="0"/>
              </a:spcAft>
              <a:buSzPts val="2400"/>
              <a:buChar char="•"/>
            </a:pPr>
            <a:r>
              <a:rPr lang="en-US"/>
              <a:t>Market growth is promising but requires more harmonization and access.</a:t>
            </a:r>
            <a:endParaRPr/>
          </a:p>
        </p:txBody>
      </p:sp>
      <p:pic>
        <p:nvPicPr>
          <p:cNvPr id="447" name="Google Shape;447;p29" title="Skyline"/>
          <p:cNvPicPr preferRelativeResize="0"/>
          <p:nvPr>
            <p:ph idx="3" type="pic"/>
          </p:nvPr>
        </p:nvPicPr>
        <p:blipFill rotWithShape="1">
          <a:blip r:embed="rId3">
            <a:alphaModFix/>
          </a:blip>
          <a:srcRect b="0" l="23312" r="23313" t="0"/>
          <a:stretch/>
        </p:blipFill>
        <p:spPr>
          <a:xfrm>
            <a:off x="8255000" y="225425"/>
            <a:ext cx="5588000" cy="6872249"/>
          </a:xfrm>
          <a:prstGeom prst="rect">
            <a:avLst/>
          </a:prstGeom>
          <a:solidFill>
            <a:srgbClr val="D8D8D8"/>
          </a:solidFill>
          <a:ln>
            <a:noFill/>
          </a:ln>
        </p:spPr>
      </p:pic>
      <p:sp>
        <p:nvSpPr>
          <p:cNvPr id="448" name="Google Shape;448;p2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52" name="Shape 452"/>
        <p:cNvGrpSpPr/>
        <p:nvPr/>
      </p:nvGrpSpPr>
      <p:grpSpPr>
        <a:xfrm>
          <a:off x="0" y="0"/>
          <a:ext cx="0" cy="0"/>
          <a:chOff x="0" y="0"/>
          <a:chExt cx="0" cy="0"/>
        </a:xfrm>
      </p:grpSpPr>
      <p:sp>
        <p:nvSpPr>
          <p:cNvPr id="453" name="Google Shape;453;p30"/>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Conclusion</a:t>
            </a:r>
            <a:endParaRPr b="0"/>
          </a:p>
        </p:txBody>
      </p:sp>
      <p:sp>
        <p:nvSpPr>
          <p:cNvPr id="454" name="Google Shape;454;p30"/>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2400"/>
              <a:buNone/>
            </a:pPr>
            <a:r>
              <a:rPr lang="en-US"/>
              <a:t>Green bonds represent a transformative innovation in sustainable finance. With strategic policy interventions, international cooperation, and continued innovation, green bonds can unlock financing for climate-resilient and low-carbon development, especially in emerging economies.</a:t>
            </a:r>
            <a:endParaRPr/>
          </a:p>
        </p:txBody>
      </p:sp>
      <p:pic>
        <p:nvPicPr>
          <p:cNvPr id="455" name="Google Shape;455;p30" title="Skyline"/>
          <p:cNvPicPr preferRelativeResize="0"/>
          <p:nvPr>
            <p:ph idx="3" type="pic"/>
          </p:nvPr>
        </p:nvPicPr>
        <p:blipFill rotWithShape="1">
          <a:blip r:embed="rId3">
            <a:alphaModFix/>
          </a:blip>
          <a:srcRect b="0" l="23312" r="23313" t="0"/>
          <a:stretch/>
        </p:blipFill>
        <p:spPr>
          <a:xfrm>
            <a:off x="8136600" y="84675"/>
            <a:ext cx="5588000" cy="6872249"/>
          </a:xfrm>
          <a:prstGeom prst="rect">
            <a:avLst/>
          </a:prstGeom>
          <a:solidFill>
            <a:srgbClr val="D8D8D8"/>
          </a:solidFill>
          <a:ln>
            <a:noFill/>
          </a:ln>
        </p:spPr>
      </p:pic>
      <p:sp>
        <p:nvSpPr>
          <p:cNvPr id="456" name="Google Shape;456;p3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60" name="Shape 460"/>
        <p:cNvGrpSpPr/>
        <p:nvPr/>
      </p:nvGrpSpPr>
      <p:grpSpPr>
        <a:xfrm>
          <a:off x="0" y="0"/>
          <a:ext cx="0" cy="0"/>
          <a:chOff x="0" y="0"/>
          <a:chExt cx="0" cy="0"/>
        </a:xfrm>
      </p:grpSpPr>
      <p:sp>
        <p:nvSpPr>
          <p:cNvPr id="461" name="Google Shape;461;p31"/>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References</a:t>
            </a:r>
            <a:endParaRPr b="0"/>
          </a:p>
        </p:txBody>
      </p:sp>
      <p:sp>
        <p:nvSpPr>
          <p:cNvPr id="462" name="Google Shape;462;p31"/>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400"/>
              <a:buChar char="•"/>
            </a:pPr>
            <a:r>
              <a:rPr lang="en-US"/>
              <a:t>Climate Bonds Initiative (2023). "Green Bond Market Summary."</a:t>
            </a:r>
            <a:endParaRPr/>
          </a:p>
          <a:p>
            <a:pPr indent="-228600" lvl="0" marL="228600" rtl="0" algn="l">
              <a:lnSpc>
                <a:spcPct val="90000"/>
              </a:lnSpc>
              <a:spcBef>
                <a:spcPts val="1000"/>
              </a:spcBef>
              <a:spcAft>
                <a:spcPts val="0"/>
              </a:spcAft>
              <a:buSzPts val="2400"/>
              <a:buChar char="•"/>
            </a:pPr>
            <a:r>
              <a:rPr lang="en-US"/>
              <a:t>UNFCCC (2022). "Climate Finance: Overview."</a:t>
            </a:r>
            <a:endParaRPr/>
          </a:p>
          <a:p>
            <a:pPr indent="-228600" lvl="0" marL="228600" rtl="0" algn="l">
              <a:lnSpc>
                <a:spcPct val="90000"/>
              </a:lnSpc>
              <a:spcBef>
                <a:spcPts val="1000"/>
              </a:spcBef>
              <a:spcAft>
                <a:spcPts val="0"/>
              </a:spcAft>
              <a:buSzPts val="2400"/>
              <a:buChar char="•"/>
            </a:pPr>
            <a:r>
              <a:rPr lang="en-US"/>
              <a:t>OECD (2021). "Scaling Up Green Finance."</a:t>
            </a:r>
            <a:endParaRPr/>
          </a:p>
          <a:p>
            <a:pPr indent="-228600" lvl="0" marL="228600" rtl="0" algn="l">
              <a:lnSpc>
                <a:spcPct val="90000"/>
              </a:lnSpc>
              <a:spcBef>
                <a:spcPts val="1000"/>
              </a:spcBef>
              <a:spcAft>
                <a:spcPts val="0"/>
              </a:spcAft>
              <a:buSzPts val="2400"/>
              <a:buChar char="•"/>
            </a:pPr>
            <a:r>
              <a:rPr lang="en-US"/>
              <a:t>World Bank (2022). "Green Bonds: Country Experiences and Outlook."</a:t>
            </a:r>
            <a:endParaRPr/>
          </a:p>
          <a:p>
            <a:pPr indent="-228600" lvl="0" marL="228600" rtl="0" algn="l">
              <a:lnSpc>
                <a:spcPct val="90000"/>
              </a:lnSpc>
              <a:spcBef>
                <a:spcPts val="1000"/>
              </a:spcBef>
              <a:spcAft>
                <a:spcPts val="0"/>
              </a:spcAft>
              <a:buSzPts val="2400"/>
              <a:buChar char="•"/>
            </a:pPr>
            <a:r>
              <a:rPr lang="en-US"/>
              <a:t>International Finance Corporation (2021). "Green Bond Impact Report."</a:t>
            </a:r>
            <a:endParaRPr/>
          </a:p>
        </p:txBody>
      </p:sp>
      <p:pic>
        <p:nvPicPr>
          <p:cNvPr id="463" name="Google Shape;463;p31"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464" name="Google Shape;464;p3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68" name="Shape 468"/>
        <p:cNvGrpSpPr/>
        <p:nvPr/>
      </p:nvGrpSpPr>
      <p:grpSpPr>
        <a:xfrm>
          <a:off x="0" y="0"/>
          <a:ext cx="0" cy="0"/>
          <a:chOff x="0" y="0"/>
          <a:chExt cx="0" cy="0"/>
        </a:xfrm>
      </p:grpSpPr>
      <p:sp>
        <p:nvSpPr>
          <p:cNvPr id="469" name="Google Shape;469;p32"/>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6000"/>
              <a:buNone/>
            </a:pPr>
            <a:r>
              <a:rPr b="1" lang="en-US" sz="6000">
                <a:solidFill>
                  <a:srgbClr val="00194C"/>
                </a:solidFill>
              </a:rPr>
              <a:t>Thank You</a:t>
            </a:r>
            <a:endParaRPr sz="6000"/>
          </a:p>
        </p:txBody>
      </p:sp>
      <p:pic>
        <p:nvPicPr>
          <p:cNvPr id="470" name="Google Shape;470;p32" title="Skyline"/>
          <p:cNvPicPr preferRelativeResize="0"/>
          <p:nvPr>
            <p:ph idx="3" type="pic"/>
          </p:nvPr>
        </p:nvPicPr>
        <p:blipFill rotWithShape="1">
          <a:blip r:embed="rId3">
            <a:alphaModFix/>
          </a:blip>
          <a:srcRect b="0" l="23312" r="23313" t="0"/>
          <a:stretch/>
        </p:blipFill>
        <p:spPr>
          <a:xfrm>
            <a:off x="8191500" y="-7125"/>
            <a:ext cx="5588000" cy="6872249"/>
          </a:xfrm>
          <a:prstGeom prst="rect">
            <a:avLst/>
          </a:prstGeom>
          <a:solidFill>
            <a:srgbClr val="D8D8D8"/>
          </a:solidFill>
          <a:ln>
            <a:noFill/>
          </a:ln>
        </p:spPr>
      </p:pic>
      <p:sp>
        <p:nvSpPr>
          <p:cNvPr id="471" name="Google Shape;471;p3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14">
      <a:dk1>
        <a:srgbClr val="3F3F3F"/>
      </a:dk1>
      <a:lt1>
        <a:srgbClr val="FFFFFF"/>
      </a:lt1>
      <a:dk2>
        <a:srgbClr val="F2F2F2"/>
      </a:dk2>
      <a:lt2>
        <a:srgbClr val="A5A5A5"/>
      </a:lt2>
      <a:accent1>
        <a:srgbClr val="00194C"/>
      </a:accent1>
      <a:accent2>
        <a:srgbClr val="EAB200"/>
      </a:accent2>
      <a:accent3>
        <a:srgbClr val="F2F2F2"/>
      </a:accent3>
      <a:accent4>
        <a:srgbClr val="954F72"/>
      </a:accent4>
      <a:accent5>
        <a:srgbClr val="00843B"/>
      </a:accent5>
      <a:accent6>
        <a:srgbClr val="014067"/>
      </a:accent6>
      <a:hlink>
        <a:srgbClr val="00194C"/>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2025-04-15T18:56:18Z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