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257" r:id="rId5"/>
    <p:sldId id="266" r:id="rId6"/>
    <p:sldId id="332" r:id="rId7"/>
    <p:sldId id="333" r:id="rId8"/>
    <p:sldId id="331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345" r:id="rId21"/>
    <p:sldId id="346" r:id="rId22"/>
    <p:sldId id="347" r:id="rId23"/>
    <p:sldId id="289" r:id="rId24"/>
    <p:sldId id="348" r:id="rId25"/>
    <p:sldId id="349" r:id="rId26"/>
    <p:sldId id="350" r:id="rId27"/>
    <p:sldId id="351" r:id="rId28"/>
    <p:sldId id="352" r:id="rId29"/>
    <p:sldId id="353" r:id="rId30"/>
    <p:sldId id="355" r:id="rId31"/>
    <p:sldId id="358" r:id="rId32"/>
    <p:sldId id="356" r:id="rId33"/>
    <p:sldId id="357" r:id="rId34"/>
    <p:sldId id="33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12-May-25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12-May-25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Finance- Lecture 7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Lesson </a:t>
            </a: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Title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 Agri-Green Financing and Technology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5623" r="56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Outline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Introduction: The Agri-Sustainability Nexus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2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Understanding Agri-Green Financing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3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Drivers of Agri-Green Financing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4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Green Technologies Revolutionizing Agriculture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5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Challenges in Scaling Finance and Technology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6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Success Stories: Case Studies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7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Charting the Pathways Forward </a:t>
            </a:r>
          </a:p>
          <a:p>
            <a:pPr marL="0" lvl="0" indent="0" fontAlgn="base">
              <a:spcBef>
                <a:spcPts val="1200"/>
              </a:spcBef>
              <a:spcAft>
                <a:spcPct val="0"/>
              </a:spcAft>
              <a:buClr>
                <a:srgbClr val="40BAD2"/>
              </a:buClr>
              <a:buFont typeface="Wingdings 2" pitchFamily="18" charset="2"/>
              <a:buAutoNum type="arabicPeriod" startAt="8"/>
            </a:pPr>
            <a:r>
              <a:rPr lang="en-US" altLang="en-US" sz="1900" dirty="0">
                <a:solidFill>
                  <a:srgbClr val="000000">
                    <a:lumMod val="65000"/>
                    <a:lumOff val="35000"/>
                  </a:srgbClr>
                </a:solidFill>
                <a:latin typeface="Corbel" panose="020B0503020204020204"/>
              </a:rPr>
              <a:t>Conclusion &amp; Call to Action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11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By the end of this session, Learners will be able to:</a:t>
            </a:r>
          </a:p>
          <a:p>
            <a:pPr>
              <a:buFont typeface="+mj-lt"/>
              <a:buAutoNum type="arabicPeriod"/>
            </a:pPr>
            <a:r>
              <a:rPr lang="en-US" dirty="0"/>
              <a:t>Define Agri-Green Financing</a:t>
            </a:r>
          </a:p>
          <a:p>
            <a:pPr>
              <a:buFont typeface="+mj-lt"/>
              <a:buAutoNum type="arabicPeriod"/>
            </a:pPr>
            <a:r>
              <a:rPr lang="en-US" dirty="0"/>
              <a:t>Analyze Drivers of Green Finance in Agriculture</a:t>
            </a:r>
          </a:p>
          <a:p>
            <a:pPr>
              <a:buFont typeface="+mj-lt"/>
              <a:buAutoNum type="arabicPeriod"/>
            </a:pPr>
            <a:r>
              <a:rPr lang="en-US" dirty="0"/>
              <a:t>Understand Key Green Agricultural Technologies</a:t>
            </a:r>
          </a:p>
          <a:p>
            <a:pPr>
              <a:buFont typeface="+mj-lt"/>
              <a:buAutoNum type="arabicPeriod"/>
            </a:pPr>
            <a:r>
              <a:rPr lang="en-US" dirty="0"/>
              <a:t>Assess Challenges in Scaling Agri-Green Finance and Technology</a:t>
            </a:r>
          </a:p>
          <a:p>
            <a:pPr>
              <a:buFont typeface="+mj-lt"/>
              <a:buAutoNum type="arabicPeriod"/>
            </a:pPr>
            <a:r>
              <a:rPr lang="en-US" dirty="0"/>
              <a:t>Examine Real-World Applications through Case Studies</a:t>
            </a:r>
          </a:p>
          <a:p>
            <a:pPr>
              <a:buFont typeface="+mj-lt"/>
              <a:buAutoNum type="arabicPeriod"/>
            </a:pPr>
            <a:r>
              <a:rPr lang="en-US" dirty="0"/>
              <a:t>Propose Pathways Forward</a:t>
            </a:r>
          </a:p>
          <a:p>
            <a:pPr>
              <a:buFont typeface="+mj-lt"/>
              <a:buAutoNum type="arabicPeriod"/>
            </a:pPr>
            <a:r>
              <a:rPr lang="en-US" dirty="0"/>
              <a:t>Apply Concepts to Policy or Business Contexts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2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- The Imperative for Green Agriculture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Agriculture: At the Nexus of Environment &amp; Economy</a:t>
            </a:r>
          </a:p>
          <a:p>
            <a:r>
              <a:rPr lang="en-US" dirty="0"/>
              <a:t>Critical source of livelihood for billions.</a:t>
            </a:r>
          </a:p>
          <a:p>
            <a:r>
              <a:rPr lang="en-US" dirty="0"/>
              <a:t>Significant environmental footprint: ~23% of global greenhouse gas emissions (IPCC, 2019).</a:t>
            </a:r>
          </a:p>
          <a:p>
            <a:r>
              <a:rPr lang="en-US" dirty="0"/>
              <a:t>Facing challenges: Climate change, food insecurity, land degradation.</a:t>
            </a:r>
          </a:p>
          <a:p>
            <a:r>
              <a:rPr lang="en-US" dirty="0"/>
              <a:t>Necessity: Transition to green agriculture is imperative.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88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- The Role of Agri-Green Finance &amp;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base">
              <a:spcAft>
                <a:spcPct val="0"/>
              </a:spcAft>
            </a:pPr>
            <a:r>
              <a:rPr lang="en-US" altLang="en-US" b="1" dirty="0"/>
              <a:t>The Solution</a:t>
            </a:r>
            <a:r>
              <a:rPr lang="en-US" altLang="en-US" dirty="0"/>
              <a:t>: Finance and Technology for Sustainability </a:t>
            </a:r>
          </a:p>
          <a:p>
            <a:pPr fontAlgn="base">
              <a:spcAft>
                <a:spcPct val="0"/>
              </a:spcAft>
            </a:pPr>
            <a:r>
              <a:rPr lang="en-US" altLang="en-US" b="1" dirty="0"/>
              <a:t>Agri-Green Financing</a:t>
            </a:r>
            <a:r>
              <a:rPr lang="en-US" altLang="en-US" dirty="0"/>
              <a:t>: Mobilizing capital for environmentally sound practices. </a:t>
            </a:r>
          </a:p>
          <a:p>
            <a:pPr fontAlgn="base">
              <a:spcAft>
                <a:spcPct val="0"/>
              </a:spcAft>
            </a:pPr>
            <a:r>
              <a:rPr lang="en-US" altLang="en-US" b="1" dirty="0"/>
              <a:t>Technological Innovation</a:t>
            </a:r>
            <a:r>
              <a:rPr lang="en-US" altLang="en-US" dirty="0"/>
              <a:t>: Integrating smart technologies to: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Enhance productivity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Boost resilience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Improve sustainability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A pathway to sustainable agricultural systems.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44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7810" y="1016000"/>
            <a:ext cx="5584151" cy="1831749"/>
          </a:xfrm>
        </p:spPr>
        <p:txBody>
          <a:bodyPr/>
          <a:lstStyle/>
          <a:p>
            <a:r>
              <a:rPr lang="en-US" dirty="0"/>
              <a:t>The Concept of Agri-Green Financing - Definition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What is Agri-Green Financing? 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b="1" dirty="0"/>
              <a:t>Definition: </a:t>
            </a:r>
            <a:r>
              <a:rPr lang="en-US" altLang="en-US" dirty="0"/>
              <a:t>Allocation of financial resources (public or private) for agricultural practices contributing to environmental sustainability.</a:t>
            </a:r>
          </a:p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 </a:t>
            </a:r>
            <a:r>
              <a:rPr lang="en-US" altLang="en-US" dirty="0" smtClean="0"/>
              <a:t>Core </a:t>
            </a:r>
            <a:r>
              <a:rPr lang="en-US" altLang="en-US" dirty="0"/>
              <a:t>Principles (aligned with UNEP, 2016):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Climate risk mitigation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Biodiversity conservation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Promotion of the circular economy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26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Instruments (1/2)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Key Financial Instruments for Agri-Green Initiatives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Green Bonds: 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dirty="0"/>
              <a:t>Issued to fund sustainable agricultural infrastructure.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Examples: Efficient irrigation, eco-friendly storage solutions.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Sustainability-Linked Loans: </a:t>
            </a:r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dirty="0"/>
              <a:t>Loan terms linked to achieving specific environmental performance metrics (ICMA, 2023).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86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Instruments (2/2)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spcAft>
                <a:spcPct val="0"/>
              </a:spcAft>
              <a:buNone/>
            </a:pPr>
            <a:r>
              <a:rPr lang="en-US" altLang="en-US" dirty="0"/>
              <a:t>Key Financial Instruments for Agri-Green Initiatives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Carbon Credits and Payment for Ecosystem Services (PES):Financial incentives for practices like carbon sequestration and land restoration.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Microfinance and </a:t>
            </a:r>
            <a:r>
              <a:rPr lang="en-US" altLang="en-US" dirty="0" smtClean="0"/>
              <a:t>Agri-Insurance: Tailored </a:t>
            </a:r>
            <a:r>
              <a:rPr lang="en-US" altLang="en-US" dirty="0"/>
              <a:t>products for smallholders to adopt climate-resilient practices and manage risks.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of Agri-Green Financing - Policy &amp; Regulation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Driving Force: Policy and Regulatory Frameworks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Governments are key enablers through: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Subsidies for sustainable practices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Tax incentives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Regulatory mandates (FAO, 2021)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Nationally Determined Contributions (NDCs): Crucial under the Paris Agreement for aligning financial flows with green objectives.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51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of Agri-Green Financing - Market &amp; ESG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dirty="0"/>
              <a:t>Driving Force: Market Demand &amp; ESG Pressures</a:t>
            </a:r>
          </a:p>
          <a:p>
            <a:pPr fontAlgn="base"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Consumer Shift: Growing preference for organic, ethically, and sustainably sourced food.</a:t>
            </a:r>
          </a:p>
          <a:p>
            <a:pPr fontAlgn="base"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Agribusiness Response: Adopting Environmental, Social, and Governance (ESG) practices.</a:t>
            </a:r>
          </a:p>
          <a:p>
            <a:pPr fontAlgn="base"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dirty="0"/>
              <a:t>Investor Influence: Financiers and institutional investors increasingly prioritizing ESG in investment decisions.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0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of Agri-Green Financing - IFIs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dirty="0"/>
              <a:t>Driving Force: Role of International Financial Institutions (IFIs) 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Key IFIs (World Bank, IFAD, </a:t>
            </a:r>
            <a:r>
              <a:rPr lang="en-US" altLang="en-US" dirty="0" err="1"/>
              <a:t>AfDB</a:t>
            </a:r>
            <a:r>
              <a:rPr lang="en-US" altLang="en-US" dirty="0"/>
              <a:t>) prioritizing climate-smart agriculture. 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Contributions: </a:t>
            </a:r>
          </a:p>
          <a:p>
            <a:pPr marL="50292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Offering concessional funding. </a:t>
            </a:r>
          </a:p>
          <a:p>
            <a:pPr marL="50292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Providing crucial technical support and capacity building. </a:t>
            </a:r>
          </a:p>
          <a:p>
            <a:pPr marL="50292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Setting standards and sharing best practices.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22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604434"/>
            <a:ext cx="5149098" cy="2243315"/>
          </a:xfrm>
        </p:spPr>
        <p:txBody>
          <a:bodyPr/>
          <a:lstStyle/>
          <a:p>
            <a:r>
              <a:rPr lang="en-US" sz="3600" dirty="0"/>
              <a:t>Question: Are there any Green Technologies in Agriculture adopted in your country?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9119" y="3387805"/>
            <a:ext cx="2200759" cy="21140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33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697424"/>
            <a:ext cx="5272765" cy="1239865"/>
          </a:xfrm>
        </p:spPr>
        <p:txBody>
          <a:bodyPr/>
          <a:lstStyle/>
          <a:p>
            <a:r>
              <a:rPr lang="en-US" dirty="0"/>
              <a:t>Green Technologies in Agriculture - Overview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00800" y="2216258"/>
            <a:ext cx="4897464" cy="387457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1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Green Technologies in Agriculture - Overview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Revolutionizing Farms: Green Technologies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Harnessing innovation to enhance efficiency and sustainability: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Precision Agriculture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Renewable Energy Integration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Climate-Smart Inputs &amp; Biotech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 smtClean="0"/>
              <a:t>Blockchain </a:t>
            </a:r>
            <a:r>
              <a:rPr lang="en-US" altLang="en-US" sz="1900" dirty="0"/>
              <a:t>&amp; Traceability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1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Green Technologies - Precision Agriculture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Smart Farming: Precision Agriculture </a:t>
            </a:r>
          </a:p>
          <a:p>
            <a:pPr fontAlgn="base">
              <a:spcAft>
                <a:spcPct val="0"/>
              </a:spcAft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Utilizing </a:t>
            </a:r>
            <a:r>
              <a:rPr lang="en-US" alt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drones, GPS, and AI for site-specific crop management. </a:t>
            </a:r>
          </a:p>
          <a:p>
            <a:pPr marL="0" indent="0" fontAlgn="base">
              <a:spcAft>
                <a:spcPct val="0"/>
              </a:spcAft>
              <a:buNone/>
            </a:pPr>
            <a:endParaRPr lang="en-US" alt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(Zhang et al., 2020): </a:t>
            </a:r>
          </a:p>
          <a:p>
            <a:pPr fontAlgn="base">
              <a:spcAft>
                <a:spcPct val="0"/>
              </a:spcAft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 resource waste (water, fertilizer, pesticides). </a:t>
            </a:r>
          </a:p>
          <a:p>
            <a:pPr fontAlgn="base">
              <a:spcAft>
                <a:spcPct val="0"/>
              </a:spcAft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Boosts crop yields. </a:t>
            </a:r>
          </a:p>
          <a:p>
            <a:pPr fontAlgn="base">
              <a:spcAft>
                <a:spcPct val="0"/>
              </a:spcAft>
            </a:pPr>
            <a:r>
              <a:rPr lang="en-US" alt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Lowers greenhouse gas emissions.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366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Green Technologies - Renewable Energy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>
              <a:spcAft>
                <a:spcPct val="0"/>
              </a:spcAft>
            </a:pPr>
            <a:r>
              <a:rPr lang="en-US" altLang="en-US" dirty="0"/>
              <a:t>Powering Sustainability: Renewable Energy Integration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Reducing reliance on fossil fuels in agricultural operations. </a:t>
            </a:r>
          </a:p>
          <a:p>
            <a:pPr marL="0" indent="0" fontAlgn="base">
              <a:spcAft>
                <a:spcPct val="0"/>
              </a:spcAft>
              <a:buNone/>
            </a:pPr>
            <a:endParaRPr lang="en-US" altLang="en-US" dirty="0"/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b="1" dirty="0"/>
              <a:t>Examples (IRENA, 2022):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Solar-powered irrigation systems.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 smtClean="0"/>
              <a:t>Bio digesters </a:t>
            </a:r>
            <a:r>
              <a:rPr lang="en-US" altLang="en-US" dirty="0"/>
              <a:t>for waste-to-energy.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Wind turbines for on-farm electricity generation.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Provides decentralized energy solutions.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400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92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Green Technologies - Climate-Smart Inputs &amp; Biotech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Resilient Growth: Climate-Smart Inputs &amp; Biotech</a:t>
            </a:r>
          </a:p>
          <a:p>
            <a:r>
              <a:rPr lang="en-US" dirty="0"/>
              <a:t>Essential for sustainable productivity in a changing climate.</a:t>
            </a:r>
          </a:p>
          <a:p>
            <a:r>
              <a:rPr lang="en-US" b="1" dirty="0"/>
              <a:t>Key Innovations (FAO, 2018):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Drought-resistant and flood-tolerant seeds.</a:t>
            </a:r>
          </a:p>
          <a:p>
            <a:pPr lvl="1"/>
            <a:r>
              <a:rPr lang="en-US" dirty="0"/>
              <a:t>Organic fertilizers and soil health enhancers.</a:t>
            </a:r>
          </a:p>
          <a:p>
            <a:pPr lvl="1"/>
            <a:r>
              <a:rPr lang="en-US" dirty="0"/>
              <a:t>Biological pest control systems.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41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831749"/>
          </a:xfrm>
        </p:spPr>
        <p:txBody>
          <a:bodyPr/>
          <a:lstStyle/>
          <a:p>
            <a:r>
              <a:rPr lang="en-US" dirty="0" smtClean="0"/>
              <a:t>Green Technologies - Blockchain &amp; Traceability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fontAlgn="base">
              <a:spcAft>
                <a:spcPct val="0"/>
              </a:spcAft>
            </a:pPr>
            <a:r>
              <a:rPr lang="en-US" altLang="en-US" dirty="0"/>
              <a:t>Transparency &amp; Trust: Blockchain in Agri-Supply Chains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Improves supply chain transparency and accountability. </a:t>
            </a:r>
          </a:p>
          <a:p>
            <a:pPr marL="0" indent="0" fontAlgn="base">
              <a:spcAft>
                <a:spcPct val="0"/>
              </a:spcAft>
              <a:buNone/>
            </a:pPr>
            <a:endParaRPr lang="en-US" altLang="en-US" b="1" dirty="0"/>
          </a:p>
          <a:p>
            <a:pPr marL="0" indent="0" fontAlgn="base">
              <a:spcAft>
                <a:spcPct val="0"/>
              </a:spcAft>
              <a:buNone/>
            </a:pPr>
            <a:r>
              <a:rPr lang="en-US" altLang="en-US" b="1" dirty="0"/>
              <a:t>Advantages (</a:t>
            </a:r>
            <a:r>
              <a:rPr lang="en-US" altLang="en-US" b="1" dirty="0" err="1"/>
              <a:t>Gurtu</a:t>
            </a:r>
            <a:r>
              <a:rPr lang="en-US" altLang="en-US" b="1" dirty="0"/>
              <a:t> &amp; </a:t>
            </a:r>
            <a:r>
              <a:rPr lang="en-US" altLang="en-US" b="1" dirty="0" err="1"/>
              <a:t>Johny</a:t>
            </a:r>
            <a:r>
              <a:rPr lang="en-US" altLang="en-US" b="1" dirty="0"/>
              <a:t>, 2019):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Enables verifiable sustainable certification.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Facilitates access to premium markets for sustainably produced goods.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Reduces fraud and improves food safety.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960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831749"/>
          </a:xfrm>
        </p:spPr>
        <p:txBody>
          <a:bodyPr/>
          <a:lstStyle/>
          <a:p>
            <a:r>
              <a:rPr lang="en-US" sz="3600" dirty="0"/>
              <a:t>Question: What are the Challenges of Agri-Green Finance and Technology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77187" y="3073400"/>
            <a:ext cx="2557463" cy="255746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132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6BEE08E-D5C0-42E2-AB73-7CCC07B72E3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91173" y="1131376"/>
            <a:ext cx="8635672" cy="557939"/>
          </a:xfrm>
        </p:spPr>
        <p:txBody>
          <a:bodyPr/>
          <a:lstStyle/>
          <a:p>
            <a:r>
              <a:rPr lang="en-US" sz="2800" dirty="0"/>
              <a:t>Challenges in Scaling Agri-Green Finance and Technology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D0BEB88-12D3-41F1-B6BA-706EF7480FD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18938" y="6581775"/>
            <a:ext cx="373062" cy="206375"/>
          </a:xfrm>
        </p:spPr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8062" b="8062"/>
          <a:stretch>
            <a:fillRect/>
          </a:stretch>
        </p:blipFill>
        <p:spPr>
          <a:xfrm>
            <a:off x="4162477" y="2107769"/>
            <a:ext cx="5523963" cy="390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670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in Scaling - Financial Barriers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fontAlgn="base">
              <a:spcAft>
                <a:spcPct val="0"/>
              </a:spcAft>
              <a:buNone/>
            </a:pPr>
            <a:r>
              <a:rPr lang="en-US" altLang="en-US" dirty="0"/>
              <a:t>Hurdles to Adoption: Financial Barriers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Significant obstacles hinder widespread investment: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High upfront costs for green technologies and practices.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Lack of financial products tailored to agricultural needs.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Perceived high risks by investors, especially for: </a:t>
            </a:r>
          </a:p>
          <a:p>
            <a:pPr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Smallholder farmers </a:t>
            </a:r>
          </a:p>
          <a:p>
            <a:pPr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Agri-Small and Medium Enterprises (</a:t>
            </a:r>
            <a:r>
              <a:rPr lang="en-US" altLang="en-US" sz="1900" dirty="0" smtClean="0"/>
              <a:t>SMEs)</a:t>
            </a:r>
            <a:endParaRPr lang="en-US" altLang="en-US" sz="19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176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852408"/>
            <a:ext cx="5272764" cy="1995342"/>
          </a:xfrm>
        </p:spPr>
        <p:txBody>
          <a:bodyPr/>
          <a:lstStyle/>
          <a:p>
            <a:r>
              <a:rPr lang="en-US" dirty="0"/>
              <a:t>Challenges in Scaling - Technical &amp; Capacity Constraints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base">
              <a:spcAft>
                <a:spcPct val="0"/>
              </a:spcAft>
              <a:buFont typeface="Wingdings 2" pitchFamily="18" charset="2"/>
              <a:buNone/>
            </a:pPr>
            <a:r>
              <a:rPr lang="en-US" altLang="en-US" dirty="0"/>
              <a:t>Hurdles to Adoption: Technical &amp; Capacity Constraints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Limited access to crucial resources in rural areas: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Technical knowledge and expertise on green technologies. </a:t>
            </a:r>
          </a:p>
          <a:p>
            <a:pPr marL="720090" lvl="1" indent="-342900" fontAlgn="base">
              <a:spcBef>
                <a:spcPts val="1200"/>
              </a:spcBef>
              <a:spcAft>
                <a:spcPct val="0"/>
              </a:spcAft>
            </a:pPr>
            <a:r>
              <a:rPr lang="en-US" altLang="en-US" sz="1900" dirty="0"/>
              <a:t>Digital literacy required for adopting modern Agri-tech.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These gaps reduce the adoption rate of beneficial green technologies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56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in Scaling - Data &amp; Policy Gaps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base">
              <a:spcAft>
                <a:spcPct val="0"/>
              </a:spcAft>
              <a:buNone/>
            </a:pPr>
            <a:r>
              <a:rPr lang="en-US" altLang="en-US" b="1" dirty="0"/>
              <a:t>Hurdles to Adoption: Data, Measurement &amp; Policy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Data and Measurement Gaps: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Inadequate metrics for tracking environmental performance.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Affects investors' due diligence and regulatory monitoring. </a:t>
            </a:r>
          </a:p>
          <a:p>
            <a:pPr fontAlgn="base">
              <a:spcAft>
                <a:spcPct val="0"/>
              </a:spcAft>
            </a:pPr>
            <a:r>
              <a:rPr lang="en-US" altLang="en-US" dirty="0"/>
              <a:t>Policy Incoherence: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Contradictory subsidies (e.g., for chemical fertilizers vs. organic inputs). </a:t>
            </a:r>
          </a:p>
          <a:p>
            <a:pPr lvl="1" fontAlgn="base">
              <a:spcAft>
                <a:spcPct val="0"/>
              </a:spcAft>
            </a:pPr>
            <a:r>
              <a:rPr lang="en-US" altLang="en-US" dirty="0"/>
              <a:t>Unclear land tenure rights can </a:t>
            </a:r>
            <a:r>
              <a:rPr lang="en-US" altLang="en-US" dirty="0" smtClean="0"/>
              <a:t>disincentivize </a:t>
            </a:r>
            <a:r>
              <a:rPr lang="en-US" altLang="en-US" dirty="0"/>
              <a:t>long-term green investments.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89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Studies - Kenya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spcAft>
                <a:spcPct val="0"/>
              </a:spcAft>
              <a:buNone/>
            </a:pPr>
            <a:r>
              <a:rPr lang="en-US" b="1" dirty="0"/>
              <a:t>Success Story: Kenya’s Climate-Smart Agriculture Project (KCSAP)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Support: World Bank.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Focus: Integrates sustainable land management, renewable energy, and financial inclusion for rural farmers.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Impact: Enhancing resilience and productivity for smallholders.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57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Studies - India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spcAft>
                <a:spcPct val="0"/>
              </a:spcAft>
              <a:buNone/>
            </a:pPr>
            <a:r>
              <a:rPr lang="en-US" b="1" dirty="0"/>
              <a:t>Success Story: India’s NABARD Green Fund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Initiative: National Bank for Agriculture and Rural Development (NABARD).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Mechanism: Provides refinancing for:</a:t>
            </a:r>
          </a:p>
          <a:p>
            <a:pPr lvl="1" fontAlgn="base">
              <a:spcAft>
                <a:spcPct val="0"/>
              </a:spcAft>
            </a:pPr>
            <a:r>
              <a:rPr lang="en-US" sz="1900" dirty="0"/>
              <a:t>Renewable energy projects in agriculture.</a:t>
            </a:r>
          </a:p>
          <a:p>
            <a:pPr lvl="1" fontAlgn="base">
              <a:spcAft>
                <a:spcPct val="0"/>
              </a:spcAft>
            </a:pPr>
            <a:r>
              <a:rPr lang="en-US" sz="1900" dirty="0"/>
              <a:t>Agroforestry initiatives.</a:t>
            </a:r>
          </a:p>
          <a:p>
            <a:pPr fontAlgn="base">
              <a:spcAft>
                <a:spcPct val="0"/>
              </a:spcAft>
            </a:pPr>
            <a:r>
              <a:rPr lang="en-US" dirty="0"/>
              <a:t>Goal: Scaling up green investments in the agricultural sector.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026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Studies - China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/>
              <a:t>Success Story: China's Agri-Tech Transformation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Strategy: Massive investments in modernizing agriculture.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endParaRPr lang="en-US" altLang="en-US" dirty="0"/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Key Areas (China Agricultural Outlook, 2023): </a:t>
            </a:r>
          </a:p>
          <a:p>
            <a:pPr marL="605790"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Artificial Intelligence (AI) in farming. </a:t>
            </a:r>
          </a:p>
          <a:p>
            <a:pPr marL="605790"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Drone agriculture for precision application. </a:t>
            </a:r>
          </a:p>
          <a:p>
            <a:pPr marL="605790" lvl="1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Sustainable livestock systems.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Outcome: Enhanced productivity while cutting emissions.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16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Pathways Forward (1/2)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/>
              <a:t>Charting the Course: Pathways Forward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Blended Finance Models: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Combining public and private capital. 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De-risking green agricultural investments to attract private sector participation.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Digital Financial Services (DFS):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Leveraging mobile banking and fintech solutions.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Ensuring inclusive access to green finance, especially for remote communities.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674" r="22674"/>
          <a:stretch>
            <a:fillRect/>
          </a:stretch>
        </p:blipFill>
        <p:spPr>
          <a:xfrm>
            <a:off x="1117601" y="1016000"/>
            <a:ext cx="2774303" cy="268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30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Pathways Forward (2/2)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/>
              <a:t>Integrated Policy Ecosystems: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 smtClean="0"/>
              <a:t>Harmonizing </a:t>
            </a:r>
            <a:r>
              <a:rPr lang="en-US" altLang="en-US" dirty="0"/>
              <a:t>agricultural, financial, and environmental policies.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Creating a supportive environment for systemic change. </a:t>
            </a:r>
          </a:p>
          <a:p>
            <a:pPr marL="10287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/>
              <a:t>Monitoring and Reporting Standards: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/>
              <a:t>Developing </a:t>
            </a:r>
            <a:r>
              <a:rPr lang="en-US" altLang="en-US" dirty="0" smtClean="0"/>
              <a:t>Agri-specific </a:t>
            </a:r>
            <a:r>
              <a:rPr lang="en-US" altLang="en-US" dirty="0"/>
              <a:t>green taxonomies (e.g., EU Green Taxonomy, 2022). </a:t>
            </a:r>
          </a:p>
          <a:p>
            <a:pPr marL="37719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dirty="0" smtClean="0"/>
              <a:t>Establishing robust impact reporting frameworks to ensure accountability and transparency.</a:t>
            </a: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674" r="22674"/>
          <a:stretch>
            <a:fillRect/>
          </a:stretch>
        </p:blipFill>
        <p:spPr>
          <a:xfrm>
            <a:off x="1117601" y="1016000"/>
            <a:ext cx="2774303" cy="268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229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b="1" dirty="0"/>
              <a:t>The Future is Green and Growing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Agri-green financing and technology are pivotal for sustainable agriculture.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Potential: The sector can become a cornerstone of climate action and rural resilience.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Necessity for Transformation: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Coordinated efforts from governments, financial institutions, agribusinesses, and tech providers.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Overcoming systemic barriers.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Ensuring inclusive, scalable, and measurable progress.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979" b="1979"/>
          <a:stretch>
            <a:fillRect/>
          </a:stretch>
        </p:blipFill>
        <p:spPr>
          <a:xfrm>
            <a:off x="1117601" y="1016000"/>
            <a:ext cx="2123966" cy="20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675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1016000"/>
            <a:ext cx="5522158" cy="673315"/>
          </a:xfrm>
        </p:spPr>
        <p:txBody>
          <a:bodyPr/>
          <a:lstStyle/>
          <a:p>
            <a:r>
              <a:rPr lang="en-US" dirty="0"/>
              <a:t> References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803" y="1937289"/>
            <a:ext cx="5522159" cy="3812582"/>
          </a:xfrm>
        </p:spPr>
        <p:txBody>
          <a:bodyPr>
            <a:normAutofit lnSpcReduction="10000"/>
          </a:bodyPr>
          <a:lstStyle/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FAO. (2018). Climate-Smart Agriculture Sourcebook.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FAO. (2021). The State of Food and Agriculture 2021.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 err="1"/>
              <a:t>Gurtu</a:t>
            </a:r>
            <a:r>
              <a:rPr lang="en-US" altLang="en-US" dirty="0"/>
              <a:t>, A., &amp; </a:t>
            </a:r>
            <a:r>
              <a:rPr lang="en-US" altLang="en-US" dirty="0" err="1"/>
              <a:t>Johny</a:t>
            </a:r>
            <a:r>
              <a:rPr lang="en-US" altLang="en-US" dirty="0"/>
              <a:t>, J. (2019). Potential of </a:t>
            </a:r>
            <a:r>
              <a:rPr lang="en-US" altLang="en-US" dirty="0" err="1"/>
              <a:t>blockchain</a:t>
            </a:r>
            <a:r>
              <a:rPr lang="en-US" altLang="en-US" dirty="0"/>
              <a:t> technology in supply chain management.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ICMA. (2023). Sustainability-Linked Loan Principles.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IPCC. (2019). Climate Change and Land.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IRENA. (2022). Renewable Energy for Agriculture.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UNEP. (2016). Green Finance for Developing Countries.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Zhang, C., et al. (2020). Applications of remote sensing in precision agriculture. 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China Agricultural Outlook, 2023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/>
              <a:t>EU Green Taxonomy, 2022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59412" y="1157316"/>
            <a:ext cx="2820689" cy="273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56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4" r="16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60C99C-4D9A-4DAB-AA53-E488AEBCAE16}">
  <ds:schemaRefs>
    <ds:schemaRef ds:uri="http://schemas.microsoft.com/office/2006/metadata/properties"/>
    <ds:schemaRef ds:uri="71af3243-3dd4-4a8d-8c0d-dd76da1f02a5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16c05727-aa75-4e4a-9b5f-8a80a116589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1422</Words>
  <Application>Microsoft Office PowerPoint</Application>
  <PresentationFormat>Widescreen</PresentationFormat>
  <Paragraphs>222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</vt:lpstr>
      <vt:lpstr>Calibri</vt:lpstr>
      <vt:lpstr>Calibri Light</vt:lpstr>
      <vt:lpstr>Corbel</vt:lpstr>
      <vt:lpstr>Inter</vt:lpstr>
      <vt:lpstr>Times New Roman</vt:lpstr>
      <vt:lpstr>Wingdings</vt:lpstr>
      <vt:lpstr>Wingdings 2</vt:lpstr>
      <vt:lpstr>Office Theme</vt:lpstr>
      <vt:lpstr>Sustainable Finance- Lecture 7 Lesson Title: Agri-Green Financing and Technology</vt:lpstr>
      <vt:lpstr>Presentation Outline</vt:lpstr>
      <vt:lpstr>Learning Outcomes</vt:lpstr>
      <vt:lpstr>Introduction - The Imperative for Green Agriculture</vt:lpstr>
      <vt:lpstr>Introduction - The Role of Agri-Green Finance &amp; Technology</vt:lpstr>
      <vt:lpstr>The Concept of Agri-Green Financing - Definition</vt:lpstr>
      <vt:lpstr>Key Instruments (1/2)</vt:lpstr>
      <vt:lpstr>Key Instruments (2/2)</vt:lpstr>
      <vt:lpstr>Drivers of Agri-Green Financing - Policy &amp; Regulation</vt:lpstr>
      <vt:lpstr>Drivers of Agri-Green Financing - Market &amp; ESG</vt:lpstr>
      <vt:lpstr>Drivers of Agri-Green Financing - IFIs</vt:lpstr>
      <vt:lpstr>Question: Are there any Green Technologies in Agriculture adopted in your country?</vt:lpstr>
      <vt:lpstr>Green Technologies in Agriculture - Overview</vt:lpstr>
      <vt:lpstr>Green Technologies in Agriculture - Overview</vt:lpstr>
      <vt:lpstr>Green Technologies - Precision Agriculture</vt:lpstr>
      <vt:lpstr>Green Technologies - Renewable Energy</vt:lpstr>
      <vt:lpstr>Green Technologies - Climate-Smart Inputs &amp; Biotech</vt:lpstr>
      <vt:lpstr>Green Technologies - Blockchain &amp; Traceability</vt:lpstr>
      <vt:lpstr>Question: What are the Challenges of Agri-Green Finance and Technology</vt:lpstr>
      <vt:lpstr>PowerPoint Presentation</vt:lpstr>
      <vt:lpstr>Challenges in Scaling - Financial Barriers</vt:lpstr>
      <vt:lpstr>Challenges in Scaling - Technical &amp; Capacity Constraints</vt:lpstr>
      <vt:lpstr>Challenges in Scaling - Data &amp; Policy Gaps</vt:lpstr>
      <vt:lpstr>Case Studies - Kenya</vt:lpstr>
      <vt:lpstr>Case Studies - India</vt:lpstr>
      <vt:lpstr>Case Studies - China</vt:lpstr>
      <vt:lpstr>Pathways Forward (1/2)</vt:lpstr>
      <vt:lpstr>Pathways Forward (2/2)</vt:lpstr>
      <vt:lpstr>Conclusion</vt:lpstr>
      <vt:lpstr>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2025-05-12T16:46:34Z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