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38"/>
  </p:notesMasterIdLst>
  <p:handoutMasterIdLst>
    <p:handoutMasterId r:id="rId39"/>
  </p:handoutMasterIdLst>
  <p:sldIdLst>
    <p:sldId id="257" r:id="rId5"/>
    <p:sldId id="360" r:id="rId6"/>
    <p:sldId id="332" r:id="rId7"/>
    <p:sldId id="266" r:id="rId8"/>
    <p:sldId id="375" r:id="rId9"/>
    <p:sldId id="376" r:id="rId10"/>
    <p:sldId id="361" r:id="rId11"/>
    <p:sldId id="377" r:id="rId12"/>
    <p:sldId id="378" r:id="rId13"/>
    <p:sldId id="379" r:id="rId14"/>
    <p:sldId id="347" r:id="rId15"/>
    <p:sldId id="380" r:id="rId16"/>
    <p:sldId id="395" r:id="rId17"/>
    <p:sldId id="383" r:id="rId18"/>
    <p:sldId id="382" r:id="rId19"/>
    <p:sldId id="381" r:id="rId20"/>
    <p:sldId id="384" r:id="rId21"/>
    <p:sldId id="385" r:id="rId22"/>
    <p:sldId id="386" r:id="rId23"/>
    <p:sldId id="387" r:id="rId24"/>
    <p:sldId id="388" r:id="rId25"/>
    <p:sldId id="389" r:id="rId26"/>
    <p:sldId id="390" r:id="rId27"/>
    <p:sldId id="391" r:id="rId28"/>
    <p:sldId id="392" r:id="rId29"/>
    <p:sldId id="393" r:id="rId30"/>
    <p:sldId id="394" r:id="rId31"/>
    <p:sldId id="355" r:id="rId32"/>
    <p:sldId id="356" r:id="rId33"/>
    <p:sldId id="340" r:id="rId34"/>
    <p:sldId id="359" r:id="rId35"/>
    <p:sldId id="357" r:id="rId36"/>
    <p:sldId id="330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137" autoAdjust="0"/>
    <p:restoredTop sz="93810" autoAdjust="0"/>
  </p:normalViewPr>
  <p:slideViewPr>
    <p:cSldViewPr snapToGrid="0" showGuides="1">
      <p:cViewPr varScale="1">
        <p:scale>
          <a:sx n="115" d="100"/>
          <a:sy n="115" d="100"/>
        </p:scale>
        <p:origin x="306" y="11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249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0" d="100"/>
          <a:sy n="60" d="100"/>
        </p:scale>
        <p:origin x="3187" y="3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CAAC74A-664E-43D3-859E-B35855730DB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10C658-31F9-4A67-8267-E3463B262A3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AD794A-17F4-48F7-A14F-39DCAE091952}" type="datetimeFigureOut">
              <a:rPr lang="en-US" smtClean="0"/>
              <a:t>12-May-25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7BBBF1-3A7A-4F4B-8592-578ABE65B71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2F046-B531-4374-9A89-AC21BCA06E1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2DFAA7-D3C3-4D01-9299-453E25D16D4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05273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4C6A87-CC60-415C-BFEE-13D1CAD6861A}" type="datetimeFigureOut">
              <a:rPr lang="en-US" smtClean="0"/>
              <a:t>12-May-25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C51814-3B91-4036-94D2-3977634EE2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6257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4448175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04A5F51-C7E6-44CC-ADF3-1C83AA35D0DC}"/>
              </a:ext>
            </a:extLst>
          </p:cNvPr>
          <p:cNvSpPr/>
          <p:nvPr userDrawn="1"/>
        </p:nvSpPr>
        <p:spPr>
          <a:xfrm>
            <a:off x="0" y="4448175"/>
            <a:ext cx="12192000" cy="24098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1475" y="4551363"/>
            <a:ext cx="11520488" cy="1176337"/>
          </a:xfrm>
        </p:spPr>
        <p:txBody>
          <a:bodyPr anchor="ctr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1475" y="5830888"/>
            <a:ext cx="11520488" cy="5508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810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1508BC1-7ABB-42C8-B268-3C6F4FD455DE}"/>
              </a:ext>
            </a:extLst>
          </p:cNvPr>
          <p:cNvSpPr/>
          <p:nvPr userDrawn="1"/>
        </p:nvSpPr>
        <p:spPr>
          <a:xfrm>
            <a:off x="200025" y="-1"/>
            <a:ext cx="119919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71500" y="0"/>
            <a:ext cx="6034088" cy="6857999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04A5F51-C7E6-44CC-ADF3-1C83AA35D0DC}"/>
              </a:ext>
            </a:extLst>
          </p:cNvPr>
          <p:cNvSpPr/>
          <p:nvPr userDrawn="1"/>
        </p:nvSpPr>
        <p:spPr>
          <a:xfrm>
            <a:off x="0" y="1"/>
            <a:ext cx="371475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05625" y="1512889"/>
            <a:ext cx="4986338" cy="3262311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05625" y="4927600"/>
            <a:ext cx="4986338" cy="976311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5085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7999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36610" y="1779589"/>
            <a:ext cx="5318781" cy="2182811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36610" y="4079083"/>
            <a:ext cx="5318781" cy="976311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5044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1A59197-7C21-44E6-8A97-DE0ABD1E6909}"/>
              </a:ext>
            </a:extLst>
          </p:cNvPr>
          <p:cNvSpPr/>
          <p:nvPr userDrawn="1"/>
        </p:nvSpPr>
        <p:spPr>
          <a:xfrm>
            <a:off x="0" y="0"/>
            <a:ext cx="64135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016500" y="472281"/>
            <a:ext cx="7175500" cy="5913439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1476" y="1779589"/>
            <a:ext cx="4416424" cy="2182811"/>
          </a:xfrm>
        </p:spPr>
        <p:txBody>
          <a:bodyPr anchor="b">
            <a:normAutofit/>
          </a:bodyPr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1476" y="4079083"/>
            <a:ext cx="4416424" cy="976311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1626B81-8882-4179-8C3A-BEA9BBEF2A62}"/>
              </a:ext>
            </a:extLst>
          </p:cNvPr>
          <p:cNvSpPr/>
          <p:nvPr userDrawn="1"/>
        </p:nvSpPr>
        <p:spPr>
          <a:xfrm>
            <a:off x="5021263" y="368300"/>
            <a:ext cx="3159760" cy="11668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4836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517DDCC-4521-4225-8F36-D4B39128409A}"/>
              </a:ext>
            </a:extLst>
          </p:cNvPr>
          <p:cNvSpPr/>
          <p:nvPr userDrawn="1"/>
        </p:nvSpPr>
        <p:spPr>
          <a:xfrm>
            <a:off x="8991600" y="3965574"/>
            <a:ext cx="3200400" cy="289242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16570C8-2343-4B74-AF97-DC7CE5D92865}"/>
              </a:ext>
            </a:extLst>
          </p:cNvPr>
          <p:cNvSpPr/>
          <p:nvPr userDrawn="1"/>
        </p:nvSpPr>
        <p:spPr>
          <a:xfrm>
            <a:off x="0" y="0"/>
            <a:ext cx="3200400" cy="289242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 userDrawn="1">
            <p:ph type="pic" sz="quarter" idx="10"/>
          </p:nvPr>
        </p:nvSpPr>
        <p:spPr>
          <a:xfrm>
            <a:off x="371476" y="278606"/>
            <a:ext cx="11520487" cy="3150394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0B27536-7968-45BB-9FA8-DF1A47A47827}"/>
              </a:ext>
            </a:extLst>
          </p:cNvPr>
          <p:cNvSpPr/>
          <p:nvPr userDrawn="1"/>
        </p:nvSpPr>
        <p:spPr>
          <a:xfrm>
            <a:off x="371476" y="3429000"/>
            <a:ext cx="11520487" cy="2771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10507" y="3886201"/>
            <a:ext cx="9242424" cy="1104900"/>
          </a:xfrm>
        </p:spPr>
        <p:txBody>
          <a:bodyPr anchor="ctr">
            <a:normAutofit/>
          </a:bodyPr>
          <a:lstStyle>
            <a:lvl1pPr algn="ct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10507" y="5130801"/>
            <a:ext cx="9242424" cy="533400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8379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979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9C071DB-1B6B-4FC3-A099-12F35734D22D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5768407-2D97-4F4F-8CB8-4D3668680B64}"/>
              </a:ext>
            </a:extLst>
          </p:cNvPr>
          <p:cNvSpPr/>
          <p:nvPr userDrawn="1"/>
        </p:nvSpPr>
        <p:spPr>
          <a:xfrm>
            <a:off x="371475" y="1460501"/>
            <a:ext cx="5724525" cy="47402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noFill/>
              </a:ln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4600" y="260351"/>
            <a:ext cx="9702800" cy="973137"/>
          </a:xfrm>
        </p:spPr>
        <p:txBody>
          <a:bodyPr>
            <a:normAutofit/>
          </a:bodyPr>
          <a:lstStyle>
            <a:lvl1pPr algn="ctr"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100" y="1638299"/>
            <a:ext cx="5346700" cy="4381501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6D4AFEBD-46AA-4A09-AD19-CDD123811A4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000" y="1460501"/>
            <a:ext cx="5795963" cy="4740274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7171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6" y="260351"/>
            <a:ext cx="5495926" cy="2138362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475" y="2603500"/>
            <a:ext cx="5495926" cy="3573463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5" name="Picture Placeholder 1">
            <a:extLst>
              <a:ext uri="{FF2B5EF4-FFF2-40B4-BE49-F238E27FC236}">
                <a16:creationId xmlns:a16="http://schemas.microsoft.com/office/drawing/2014/main" id="{08C777B1-9A90-4B1E-A6AE-9339286077E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191224" y="637283"/>
            <a:ext cx="2692800" cy="2782540"/>
          </a:xfrm>
          <a:custGeom>
            <a:avLst/>
            <a:gdLst>
              <a:gd name="connsiteX0" fmla="*/ 0 w 2692800"/>
              <a:gd name="connsiteY0" fmla="*/ 0 h 2693640"/>
              <a:gd name="connsiteX1" fmla="*/ 2692800 w 2692800"/>
              <a:gd name="connsiteY1" fmla="*/ 0 h 2693640"/>
              <a:gd name="connsiteX2" fmla="*/ 2692800 w 2692800"/>
              <a:gd name="connsiteY2" fmla="*/ 2693640 h 2693640"/>
              <a:gd name="connsiteX3" fmla="*/ 0 w 2692800"/>
              <a:gd name="connsiteY3" fmla="*/ 2693640 h 2693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92800" h="2693640">
                <a:moveTo>
                  <a:pt x="0" y="0"/>
                </a:moveTo>
                <a:lnTo>
                  <a:pt x="2692800" y="0"/>
                </a:lnTo>
                <a:lnTo>
                  <a:pt x="2692800" y="2693640"/>
                </a:lnTo>
                <a:lnTo>
                  <a:pt x="0" y="269364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ID" sz="1800" dirty="0"/>
            </a:lvl1pPr>
          </a:lstStyle>
          <a:p>
            <a:pPr marL="0" lvl="0" indent="0" algn="ctr">
              <a:buNone/>
            </a:pPr>
            <a:r>
              <a:rPr lang="en-US" noProof="0" dirty="0"/>
              <a:t>Add Image Here</a:t>
            </a:r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0FEA994A-8056-4F3D-9365-B6A362A93EE3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6498424" y="3430043"/>
            <a:ext cx="2692800" cy="2772320"/>
          </a:xfrm>
          <a:custGeom>
            <a:avLst/>
            <a:gdLst>
              <a:gd name="connsiteX0" fmla="*/ 0 w 2692800"/>
              <a:gd name="connsiteY0" fmla="*/ 0 h 2693640"/>
              <a:gd name="connsiteX1" fmla="*/ 2692800 w 2692800"/>
              <a:gd name="connsiteY1" fmla="*/ 0 h 2693640"/>
              <a:gd name="connsiteX2" fmla="*/ 2692800 w 2692800"/>
              <a:gd name="connsiteY2" fmla="*/ 2693640 h 2693640"/>
              <a:gd name="connsiteX3" fmla="*/ 0 w 2692800"/>
              <a:gd name="connsiteY3" fmla="*/ 2693640 h 2693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92800" h="2693640">
                <a:moveTo>
                  <a:pt x="0" y="0"/>
                </a:moveTo>
                <a:lnTo>
                  <a:pt x="2692800" y="0"/>
                </a:lnTo>
                <a:lnTo>
                  <a:pt x="2692800" y="2693640"/>
                </a:lnTo>
                <a:lnTo>
                  <a:pt x="0" y="269364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ID" sz="1800" dirty="0"/>
            </a:lvl1pPr>
          </a:lstStyle>
          <a:p>
            <a:pPr marL="0" lvl="0" indent="0" algn="ctr">
              <a:buNone/>
            </a:pPr>
            <a:r>
              <a:rPr lang="en-US" noProof="0" dirty="0"/>
              <a:t>Add Image Here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429E334-587D-4420-9285-C2A5F494582B}"/>
              </a:ext>
            </a:extLst>
          </p:cNvPr>
          <p:cNvSpPr/>
          <p:nvPr userDrawn="1"/>
        </p:nvSpPr>
        <p:spPr>
          <a:xfrm>
            <a:off x="9289522" y="3527226"/>
            <a:ext cx="1248102" cy="12481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7BD4601-EF26-4D7C-8CB6-95488F17575B}"/>
              </a:ext>
            </a:extLst>
          </p:cNvPr>
          <p:cNvSpPr/>
          <p:nvPr userDrawn="1"/>
        </p:nvSpPr>
        <p:spPr>
          <a:xfrm>
            <a:off x="8621786" y="2848323"/>
            <a:ext cx="496540" cy="49654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949C41-2679-4E9D-A28C-F0C979F5702B}"/>
              </a:ext>
            </a:extLst>
          </p:cNvPr>
          <p:cNvSpPr/>
          <p:nvPr userDrawn="1"/>
        </p:nvSpPr>
        <p:spPr>
          <a:xfrm>
            <a:off x="8870898" y="2508125"/>
            <a:ext cx="247428" cy="24742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454B05D-55FD-4118-B899-4095FF50870D}"/>
              </a:ext>
            </a:extLst>
          </p:cNvPr>
          <p:cNvSpPr/>
          <p:nvPr userDrawn="1"/>
        </p:nvSpPr>
        <p:spPr>
          <a:xfrm>
            <a:off x="0" y="933450"/>
            <a:ext cx="300037" cy="14652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40533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6" y="1016000"/>
            <a:ext cx="3997324" cy="2501899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475" y="3619500"/>
            <a:ext cx="3997325" cy="25574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9303FD92-1AC4-4708-B13E-C97E00210D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902201" y="619125"/>
            <a:ext cx="3454400" cy="558165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4" name="Picture Placeholder 6">
            <a:extLst>
              <a:ext uri="{FF2B5EF4-FFF2-40B4-BE49-F238E27FC236}">
                <a16:creationId xmlns:a16="http://schemas.microsoft.com/office/drawing/2014/main" id="{F6824EBC-CC6E-4D5A-B85A-DAC55ACE853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432801" y="260351"/>
            <a:ext cx="3454400" cy="5581649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3661888-890D-4E0C-8076-65EDFDB7DE27}"/>
              </a:ext>
            </a:extLst>
          </p:cNvPr>
          <p:cNvSpPr/>
          <p:nvPr userDrawn="1"/>
        </p:nvSpPr>
        <p:spPr>
          <a:xfrm>
            <a:off x="8432801" y="5842000"/>
            <a:ext cx="3459162" cy="3587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AE48EF9-5BAF-4BD7-A6BE-866C0307B69F}"/>
              </a:ext>
            </a:extLst>
          </p:cNvPr>
          <p:cNvSpPr/>
          <p:nvPr userDrawn="1"/>
        </p:nvSpPr>
        <p:spPr>
          <a:xfrm>
            <a:off x="4902201" y="239509"/>
            <a:ext cx="3459162" cy="3587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8D4A5F4-99AC-4FB3-8A59-AB8D7B4FC7D7}"/>
              </a:ext>
            </a:extLst>
          </p:cNvPr>
          <p:cNvSpPr/>
          <p:nvPr userDrawn="1"/>
        </p:nvSpPr>
        <p:spPr>
          <a:xfrm>
            <a:off x="0" y="1384300"/>
            <a:ext cx="177800" cy="44577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013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6" y="476250"/>
            <a:ext cx="5165724" cy="2557463"/>
          </a:xfrm>
        </p:spPr>
        <p:txBody>
          <a:bodyPr anchor="ctr">
            <a:no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476250"/>
            <a:ext cx="5795963" cy="25574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9303FD92-1AC4-4708-B13E-C97E00210D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6" y="3233941"/>
            <a:ext cx="11520486" cy="2966833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E4979D5-6F1E-40A2-9A8E-8C5AE1AA3B62}"/>
              </a:ext>
            </a:extLst>
          </p:cNvPr>
          <p:cNvSpPr/>
          <p:nvPr userDrawn="1"/>
        </p:nvSpPr>
        <p:spPr>
          <a:xfrm>
            <a:off x="0" y="476250"/>
            <a:ext cx="165100" cy="25574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879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E4979D5-6F1E-40A2-9A8E-8C5AE1AA3B62}"/>
              </a:ext>
            </a:extLst>
          </p:cNvPr>
          <p:cNvSpPr/>
          <p:nvPr userDrawn="1"/>
        </p:nvSpPr>
        <p:spPr>
          <a:xfrm>
            <a:off x="0" y="0"/>
            <a:ext cx="513805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1551573"/>
          </a:xfrm>
        </p:spPr>
        <p:txBody>
          <a:bodyPr anchor="b">
            <a:no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3073967"/>
            <a:ext cx="5272764" cy="25574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9303FD92-1AC4-4708-B13E-C97E00210D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117601" y="1016000"/>
            <a:ext cx="5138058" cy="49784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306EB3B-6A54-45E7-B23D-F9515CC15D12}"/>
              </a:ext>
            </a:extLst>
          </p:cNvPr>
          <p:cNvSpPr/>
          <p:nvPr userDrawn="1"/>
        </p:nvSpPr>
        <p:spPr>
          <a:xfrm>
            <a:off x="0" y="5994400"/>
            <a:ext cx="4093029" cy="8636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110354-15BA-4B22-B7CF-3D5BFA5C722D}"/>
              </a:ext>
            </a:extLst>
          </p:cNvPr>
          <p:cNvSpPr/>
          <p:nvPr userDrawn="1"/>
        </p:nvSpPr>
        <p:spPr>
          <a:xfrm>
            <a:off x="2162630" y="873210"/>
            <a:ext cx="4093029" cy="13857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13572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1783831"/>
            <a:ext cx="3111954" cy="3290338"/>
          </a:xfrm>
        </p:spPr>
        <p:txBody>
          <a:bodyPr anchor="ctr">
            <a:no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89370" y="1783832"/>
            <a:ext cx="4402592" cy="3290338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9303FD92-1AC4-4708-B13E-C97E00210D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672114" y="0"/>
            <a:ext cx="3628571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16C293-C1E0-4EA5-BDE5-D226D72FC08B}"/>
              </a:ext>
            </a:extLst>
          </p:cNvPr>
          <p:cNvSpPr/>
          <p:nvPr userDrawn="1"/>
        </p:nvSpPr>
        <p:spPr>
          <a:xfrm>
            <a:off x="371475" y="5297714"/>
            <a:ext cx="3111954" cy="156028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C770C08-8FFF-4293-8E7D-DBFEE4E3E443}"/>
              </a:ext>
            </a:extLst>
          </p:cNvPr>
          <p:cNvSpPr/>
          <p:nvPr userDrawn="1"/>
        </p:nvSpPr>
        <p:spPr>
          <a:xfrm>
            <a:off x="7489370" y="0"/>
            <a:ext cx="4402593" cy="156028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46206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F93C6CC-9D8D-4981-8106-72C617756BD8}"/>
              </a:ext>
            </a:extLst>
          </p:cNvPr>
          <p:cNvSpPr/>
          <p:nvPr userDrawn="1"/>
        </p:nvSpPr>
        <p:spPr>
          <a:xfrm>
            <a:off x="0" y="1389743"/>
            <a:ext cx="12192000" cy="407851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2331584"/>
            <a:ext cx="10515600" cy="1500187"/>
          </a:xfrm>
        </p:spPr>
        <p:txBody>
          <a:bodyPr anchor="ctr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2E6F7-3BE5-4484-A73E-3EFDB7348B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968071"/>
            <a:ext cx="10515600" cy="805542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19AEFA0-9379-4E32-9D66-976465036916}"/>
              </a:ext>
            </a:extLst>
          </p:cNvPr>
          <p:cNvSpPr/>
          <p:nvPr userDrawn="1"/>
        </p:nvSpPr>
        <p:spPr>
          <a:xfrm>
            <a:off x="371475" y="580571"/>
            <a:ext cx="1573439" cy="150018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4FFB43B-30D9-4055-B912-4E3C85B03657}"/>
              </a:ext>
            </a:extLst>
          </p:cNvPr>
          <p:cNvSpPr/>
          <p:nvPr userDrawn="1"/>
        </p:nvSpPr>
        <p:spPr>
          <a:xfrm>
            <a:off x="7097486" y="5105274"/>
            <a:ext cx="4794477" cy="72596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88144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F93C6CC-9D8D-4981-8106-72C617756BD8}"/>
              </a:ext>
            </a:extLst>
          </p:cNvPr>
          <p:cNvSpPr/>
          <p:nvPr userDrawn="1"/>
        </p:nvSpPr>
        <p:spPr>
          <a:xfrm>
            <a:off x="0" y="0"/>
            <a:ext cx="6096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391EAACA-1322-4E60-917E-C7408F539D5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6" y="260350"/>
            <a:ext cx="11520488" cy="6009821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4750" y="3957831"/>
            <a:ext cx="9620250" cy="1500187"/>
          </a:xfrm>
        </p:spPr>
        <p:txBody>
          <a:bodyPr anchor="ctr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3296215-27AE-462B-9127-E1C932633896}"/>
              </a:ext>
            </a:extLst>
          </p:cNvPr>
          <p:cNvSpPr/>
          <p:nvPr userDrawn="1"/>
        </p:nvSpPr>
        <p:spPr>
          <a:xfrm>
            <a:off x="1093471" y="3843394"/>
            <a:ext cx="1722120" cy="1729060"/>
          </a:xfrm>
          <a:custGeom>
            <a:avLst/>
            <a:gdLst>
              <a:gd name="connsiteX0" fmla="*/ 0 w 2730500"/>
              <a:gd name="connsiteY0" fmla="*/ 0 h 2730500"/>
              <a:gd name="connsiteX1" fmla="*/ 2730500 w 2730500"/>
              <a:gd name="connsiteY1" fmla="*/ 0 h 2730500"/>
              <a:gd name="connsiteX2" fmla="*/ 2730500 w 2730500"/>
              <a:gd name="connsiteY2" fmla="*/ 672834 h 2730500"/>
              <a:gd name="connsiteX3" fmla="*/ 2606675 w 2730500"/>
              <a:gd name="connsiteY3" fmla="*/ 672834 h 2730500"/>
              <a:gd name="connsiteX4" fmla="*/ 2606675 w 2730500"/>
              <a:gd name="connsiteY4" fmla="*/ 116870 h 2730500"/>
              <a:gd name="connsiteX5" fmla="*/ 123826 w 2730500"/>
              <a:gd name="connsiteY5" fmla="*/ 116870 h 2730500"/>
              <a:gd name="connsiteX6" fmla="*/ 123826 w 2730500"/>
              <a:gd name="connsiteY6" fmla="*/ 2613630 h 2730500"/>
              <a:gd name="connsiteX7" fmla="*/ 2606675 w 2730500"/>
              <a:gd name="connsiteY7" fmla="*/ 2613630 h 2730500"/>
              <a:gd name="connsiteX8" fmla="*/ 2606675 w 2730500"/>
              <a:gd name="connsiteY8" fmla="*/ 2066205 h 2730500"/>
              <a:gd name="connsiteX9" fmla="*/ 2730500 w 2730500"/>
              <a:gd name="connsiteY9" fmla="*/ 2066205 h 2730500"/>
              <a:gd name="connsiteX10" fmla="*/ 2730500 w 2730500"/>
              <a:gd name="connsiteY10" fmla="*/ 2730500 h 2730500"/>
              <a:gd name="connsiteX11" fmla="*/ 0 w 2730500"/>
              <a:gd name="connsiteY11" fmla="*/ 2730500 h 2730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730500" h="2730500">
                <a:moveTo>
                  <a:pt x="0" y="0"/>
                </a:moveTo>
                <a:lnTo>
                  <a:pt x="2730500" y="0"/>
                </a:lnTo>
                <a:lnTo>
                  <a:pt x="2730500" y="672834"/>
                </a:lnTo>
                <a:lnTo>
                  <a:pt x="2606675" y="672834"/>
                </a:lnTo>
                <a:lnTo>
                  <a:pt x="2606675" y="116870"/>
                </a:lnTo>
                <a:lnTo>
                  <a:pt x="123826" y="116870"/>
                </a:lnTo>
                <a:lnTo>
                  <a:pt x="123826" y="2613630"/>
                </a:lnTo>
                <a:lnTo>
                  <a:pt x="2606675" y="2613630"/>
                </a:lnTo>
                <a:lnTo>
                  <a:pt x="2606675" y="2066205"/>
                </a:lnTo>
                <a:lnTo>
                  <a:pt x="2730500" y="2066205"/>
                </a:lnTo>
                <a:lnTo>
                  <a:pt x="2730500" y="2730500"/>
                </a:lnTo>
                <a:lnTo>
                  <a:pt x="0" y="27305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74798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2DB7CFEB-6952-4BC3-B9E0-0C382490F9E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00675" y="260350"/>
            <a:ext cx="6499502" cy="5940425"/>
          </a:xfrm>
          <a:custGeom>
            <a:avLst/>
            <a:gdLst>
              <a:gd name="connsiteX0" fmla="*/ 4432576 w 6499502"/>
              <a:gd name="connsiteY0" fmla="*/ 4057650 h 5940425"/>
              <a:gd name="connsiteX1" fmla="*/ 6499502 w 6499502"/>
              <a:gd name="connsiteY1" fmla="*/ 4057650 h 5940425"/>
              <a:gd name="connsiteX2" fmla="*/ 6499502 w 6499502"/>
              <a:gd name="connsiteY2" fmla="*/ 5940425 h 5940425"/>
              <a:gd name="connsiteX3" fmla="*/ 4432576 w 6499502"/>
              <a:gd name="connsiteY3" fmla="*/ 5940425 h 5940425"/>
              <a:gd name="connsiteX4" fmla="*/ 2216288 w 6499502"/>
              <a:gd name="connsiteY4" fmla="*/ 4057650 h 5940425"/>
              <a:gd name="connsiteX5" fmla="*/ 4283214 w 6499502"/>
              <a:gd name="connsiteY5" fmla="*/ 4057650 h 5940425"/>
              <a:gd name="connsiteX6" fmla="*/ 4283214 w 6499502"/>
              <a:gd name="connsiteY6" fmla="*/ 5940425 h 5940425"/>
              <a:gd name="connsiteX7" fmla="*/ 2216288 w 6499502"/>
              <a:gd name="connsiteY7" fmla="*/ 5940425 h 5940425"/>
              <a:gd name="connsiteX8" fmla="*/ 0 w 6499502"/>
              <a:gd name="connsiteY8" fmla="*/ 4057650 h 5940425"/>
              <a:gd name="connsiteX9" fmla="*/ 2066926 w 6499502"/>
              <a:gd name="connsiteY9" fmla="*/ 4057650 h 5940425"/>
              <a:gd name="connsiteX10" fmla="*/ 2066926 w 6499502"/>
              <a:gd name="connsiteY10" fmla="*/ 5940425 h 5940425"/>
              <a:gd name="connsiteX11" fmla="*/ 0 w 6499502"/>
              <a:gd name="connsiteY11" fmla="*/ 5940425 h 5940425"/>
              <a:gd name="connsiteX12" fmla="*/ 4432576 w 6499502"/>
              <a:gd name="connsiteY12" fmla="*/ 2028825 h 5940425"/>
              <a:gd name="connsiteX13" fmla="*/ 6499502 w 6499502"/>
              <a:gd name="connsiteY13" fmla="*/ 2028825 h 5940425"/>
              <a:gd name="connsiteX14" fmla="*/ 6499502 w 6499502"/>
              <a:gd name="connsiteY14" fmla="*/ 3911600 h 5940425"/>
              <a:gd name="connsiteX15" fmla="*/ 4432576 w 6499502"/>
              <a:gd name="connsiteY15" fmla="*/ 3911600 h 5940425"/>
              <a:gd name="connsiteX16" fmla="*/ 2216288 w 6499502"/>
              <a:gd name="connsiteY16" fmla="*/ 2028825 h 5940425"/>
              <a:gd name="connsiteX17" fmla="*/ 4283214 w 6499502"/>
              <a:gd name="connsiteY17" fmla="*/ 2028825 h 5940425"/>
              <a:gd name="connsiteX18" fmla="*/ 4283214 w 6499502"/>
              <a:gd name="connsiteY18" fmla="*/ 3911600 h 5940425"/>
              <a:gd name="connsiteX19" fmla="*/ 2216288 w 6499502"/>
              <a:gd name="connsiteY19" fmla="*/ 3911600 h 5940425"/>
              <a:gd name="connsiteX20" fmla="*/ 0 w 6499502"/>
              <a:gd name="connsiteY20" fmla="*/ 2028825 h 5940425"/>
              <a:gd name="connsiteX21" fmla="*/ 2066926 w 6499502"/>
              <a:gd name="connsiteY21" fmla="*/ 2028825 h 5940425"/>
              <a:gd name="connsiteX22" fmla="*/ 2066926 w 6499502"/>
              <a:gd name="connsiteY22" fmla="*/ 3911600 h 5940425"/>
              <a:gd name="connsiteX23" fmla="*/ 0 w 6499502"/>
              <a:gd name="connsiteY23" fmla="*/ 3911600 h 5940425"/>
              <a:gd name="connsiteX24" fmla="*/ 4432576 w 6499502"/>
              <a:gd name="connsiteY24" fmla="*/ 0 h 5940425"/>
              <a:gd name="connsiteX25" fmla="*/ 6499502 w 6499502"/>
              <a:gd name="connsiteY25" fmla="*/ 0 h 5940425"/>
              <a:gd name="connsiteX26" fmla="*/ 6499502 w 6499502"/>
              <a:gd name="connsiteY26" fmla="*/ 1882775 h 5940425"/>
              <a:gd name="connsiteX27" fmla="*/ 4432576 w 6499502"/>
              <a:gd name="connsiteY27" fmla="*/ 1882775 h 5940425"/>
              <a:gd name="connsiteX28" fmla="*/ 2216288 w 6499502"/>
              <a:gd name="connsiteY28" fmla="*/ 0 h 5940425"/>
              <a:gd name="connsiteX29" fmla="*/ 4283214 w 6499502"/>
              <a:gd name="connsiteY29" fmla="*/ 0 h 5940425"/>
              <a:gd name="connsiteX30" fmla="*/ 4283214 w 6499502"/>
              <a:gd name="connsiteY30" fmla="*/ 1882775 h 5940425"/>
              <a:gd name="connsiteX31" fmla="*/ 2216288 w 6499502"/>
              <a:gd name="connsiteY31" fmla="*/ 1882775 h 5940425"/>
              <a:gd name="connsiteX32" fmla="*/ 0 w 6499502"/>
              <a:gd name="connsiteY32" fmla="*/ 0 h 5940425"/>
              <a:gd name="connsiteX33" fmla="*/ 2066926 w 6499502"/>
              <a:gd name="connsiteY33" fmla="*/ 0 h 5940425"/>
              <a:gd name="connsiteX34" fmla="*/ 2066926 w 6499502"/>
              <a:gd name="connsiteY34" fmla="*/ 1882775 h 5940425"/>
              <a:gd name="connsiteX35" fmla="*/ 0 w 6499502"/>
              <a:gd name="connsiteY35" fmla="*/ 1882775 h 5940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6499502" h="5940425">
                <a:moveTo>
                  <a:pt x="4432576" y="4057650"/>
                </a:moveTo>
                <a:lnTo>
                  <a:pt x="6499502" y="4057650"/>
                </a:lnTo>
                <a:lnTo>
                  <a:pt x="6499502" y="5940425"/>
                </a:lnTo>
                <a:lnTo>
                  <a:pt x="4432576" y="5940425"/>
                </a:lnTo>
                <a:close/>
                <a:moveTo>
                  <a:pt x="2216288" y="4057650"/>
                </a:moveTo>
                <a:lnTo>
                  <a:pt x="4283214" y="4057650"/>
                </a:lnTo>
                <a:lnTo>
                  <a:pt x="4283214" y="5940425"/>
                </a:lnTo>
                <a:lnTo>
                  <a:pt x="2216288" y="5940425"/>
                </a:lnTo>
                <a:close/>
                <a:moveTo>
                  <a:pt x="0" y="4057650"/>
                </a:moveTo>
                <a:lnTo>
                  <a:pt x="2066926" y="4057650"/>
                </a:lnTo>
                <a:lnTo>
                  <a:pt x="2066926" y="5940425"/>
                </a:lnTo>
                <a:lnTo>
                  <a:pt x="0" y="5940425"/>
                </a:lnTo>
                <a:close/>
                <a:moveTo>
                  <a:pt x="4432576" y="2028825"/>
                </a:moveTo>
                <a:lnTo>
                  <a:pt x="6499502" y="2028825"/>
                </a:lnTo>
                <a:lnTo>
                  <a:pt x="6499502" y="3911600"/>
                </a:lnTo>
                <a:lnTo>
                  <a:pt x="4432576" y="3911600"/>
                </a:lnTo>
                <a:close/>
                <a:moveTo>
                  <a:pt x="2216288" y="2028825"/>
                </a:moveTo>
                <a:lnTo>
                  <a:pt x="4283214" y="2028825"/>
                </a:lnTo>
                <a:lnTo>
                  <a:pt x="4283214" y="3911600"/>
                </a:lnTo>
                <a:lnTo>
                  <a:pt x="2216288" y="3911600"/>
                </a:lnTo>
                <a:close/>
                <a:moveTo>
                  <a:pt x="0" y="2028825"/>
                </a:moveTo>
                <a:lnTo>
                  <a:pt x="2066926" y="2028825"/>
                </a:lnTo>
                <a:lnTo>
                  <a:pt x="2066926" y="3911600"/>
                </a:lnTo>
                <a:lnTo>
                  <a:pt x="0" y="3911600"/>
                </a:lnTo>
                <a:close/>
                <a:moveTo>
                  <a:pt x="4432576" y="0"/>
                </a:moveTo>
                <a:lnTo>
                  <a:pt x="6499502" y="0"/>
                </a:lnTo>
                <a:lnTo>
                  <a:pt x="6499502" y="1882775"/>
                </a:lnTo>
                <a:lnTo>
                  <a:pt x="4432576" y="1882775"/>
                </a:lnTo>
                <a:close/>
                <a:moveTo>
                  <a:pt x="2216288" y="0"/>
                </a:moveTo>
                <a:lnTo>
                  <a:pt x="4283214" y="0"/>
                </a:lnTo>
                <a:lnTo>
                  <a:pt x="4283214" y="1882775"/>
                </a:lnTo>
                <a:lnTo>
                  <a:pt x="2216288" y="1882775"/>
                </a:lnTo>
                <a:close/>
                <a:moveTo>
                  <a:pt x="0" y="0"/>
                </a:moveTo>
                <a:lnTo>
                  <a:pt x="2066926" y="0"/>
                </a:lnTo>
                <a:lnTo>
                  <a:pt x="2066926" y="1882775"/>
                </a:lnTo>
                <a:lnTo>
                  <a:pt x="0" y="188277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ctr">
            <a:no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1596928"/>
            <a:ext cx="4810125" cy="3267268"/>
          </a:xfrm>
        </p:spPr>
        <p:txBody>
          <a:bodyPr anchor="ctr"/>
          <a:lstStyle>
            <a:lvl1pPr>
              <a:defRPr sz="6000">
                <a:solidFill>
                  <a:schemeClr val="accent5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3E3CFC-9652-4E07-82D7-0EC3304CAA1F}"/>
              </a:ext>
            </a:extLst>
          </p:cNvPr>
          <p:cNvSpPr/>
          <p:nvPr userDrawn="1"/>
        </p:nvSpPr>
        <p:spPr>
          <a:xfrm>
            <a:off x="3933498" y="4952673"/>
            <a:ext cx="1248102" cy="12481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6B43515-5C7A-4125-B76D-8A24D2BBE5EC}"/>
              </a:ext>
            </a:extLst>
          </p:cNvPr>
          <p:cNvSpPr/>
          <p:nvPr userDrawn="1"/>
        </p:nvSpPr>
        <p:spPr>
          <a:xfrm>
            <a:off x="371475" y="1011911"/>
            <a:ext cx="496540" cy="49654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C9A713B-4176-4C86-9E87-4ADBD6F444FB}"/>
              </a:ext>
            </a:extLst>
          </p:cNvPr>
          <p:cNvSpPr/>
          <p:nvPr userDrawn="1"/>
        </p:nvSpPr>
        <p:spPr>
          <a:xfrm>
            <a:off x="620587" y="671713"/>
            <a:ext cx="247428" cy="24742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622333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3917949"/>
            <a:ext cx="6915150" cy="2268337"/>
          </a:xfrm>
        </p:spPr>
        <p:txBody>
          <a:bodyPr anchor="ctr"/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3E3CFC-9652-4E07-82D7-0EC3304CAA1F}"/>
              </a:ext>
            </a:extLst>
          </p:cNvPr>
          <p:cNvSpPr/>
          <p:nvPr userDrawn="1"/>
        </p:nvSpPr>
        <p:spPr>
          <a:xfrm>
            <a:off x="5222179" y="2327274"/>
            <a:ext cx="2176462" cy="15112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FA0623C-0B34-4074-8AA0-6428A5AF07A3}"/>
              </a:ext>
            </a:extLst>
          </p:cNvPr>
          <p:cNvSpPr/>
          <p:nvPr userDrawn="1"/>
        </p:nvSpPr>
        <p:spPr>
          <a:xfrm>
            <a:off x="7468839" y="3917949"/>
            <a:ext cx="2176462" cy="228282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B5D335A5-A601-4D8A-AEF5-F34792FF565A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71474" y="260351"/>
            <a:ext cx="11520489" cy="5940424"/>
          </a:xfrm>
          <a:custGeom>
            <a:avLst/>
            <a:gdLst>
              <a:gd name="connsiteX0" fmla="*/ 9344026 w 11520489"/>
              <a:gd name="connsiteY0" fmla="*/ 3657598 h 5940424"/>
              <a:gd name="connsiteX1" fmla="*/ 11520489 w 11520489"/>
              <a:gd name="connsiteY1" fmla="*/ 3657598 h 5940424"/>
              <a:gd name="connsiteX2" fmla="*/ 11520489 w 11520489"/>
              <a:gd name="connsiteY2" fmla="*/ 5940424 h 5940424"/>
              <a:gd name="connsiteX3" fmla="*/ 9344026 w 11520489"/>
              <a:gd name="connsiteY3" fmla="*/ 5940424 h 5940424"/>
              <a:gd name="connsiteX4" fmla="*/ 9344026 w 11520489"/>
              <a:gd name="connsiteY4" fmla="*/ 2066924 h 5940424"/>
              <a:gd name="connsiteX5" fmla="*/ 11520489 w 11520489"/>
              <a:gd name="connsiteY5" fmla="*/ 2066924 h 5940424"/>
              <a:gd name="connsiteX6" fmla="*/ 11520489 w 11520489"/>
              <a:gd name="connsiteY6" fmla="*/ 3578224 h 5940424"/>
              <a:gd name="connsiteX7" fmla="*/ 9344026 w 11520489"/>
              <a:gd name="connsiteY7" fmla="*/ 3578224 h 5940424"/>
              <a:gd name="connsiteX8" fmla="*/ 7097365 w 11520489"/>
              <a:gd name="connsiteY8" fmla="*/ 2066924 h 5940424"/>
              <a:gd name="connsiteX9" fmla="*/ 9273828 w 11520489"/>
              <a:gd name="connsiteY9" fmla="*/ 2066924 h 5940424"/>
              <a:gd name="connsiteX10" fmla="*/ 9273828 w 11520489"/>
              <a:gd name="connsiteY10" fmla="*/ 3578224 h 5940424"/>
              <a:gd name="connsiteX11" fmla="*/ 7097365 w 11520489"/>
              <a:gd name="connsiteY11" fmla="*/ 3578224 h 5940424"/>
              <a:gd name="connsiteX12" fmla="*/ 2604044 w 11520489"/>
              <a:gd name="connsiteY12" fmla="*/ 2066923 h 5940424"/>
              <a:gd name="connsiteX13" fmla="*/ 4780506 w 11520489"/>
              <a:gd name="connsiteY13" fmla="*/ 2066923 h 5940424"/>
              <a:gd name="connsiteX14" fmla="*/ 4780506 w 11520489"/>
              <a:gd name="connsiteY14" fmla="*/ 3578222 h 5940424"/>
              <a:gd name="connsiteX15" fmla="*/ 2604044 w 11520489"/>
              <a:gd name="connsiteY15" fmla="*/ 3578222 h 5940424"/>
              <a:gd name="connsiteX16" fmla="*/ 0 w 11520489"/>
              <a:gd name="connsiteY16" fmla="*/ 2066923 h 5940424"/>
              <a:gd name="connsiteX17" fmla="*/ 2533843 w 11520489"/>
              <a:gd name="connsiteY17" fmla="*/ 2066923 h 5940424"/>
              <a:gd name="connsiteX18" fmla="*/ 2533843 w 11520489"/>
              <a:gd name="connsiteY18" fmla="*/ 3578222 h 5940424"/>
              <a:gd name="connsiteX19" fmla="*/ 0 w 11520489"/>
              <a:gd name="connsiteY19" fmla="*/ 3578222 h 5940424"/>
              <a:gd name="connsiteX20" fmla="*/ 2604046 w 11520489"/>
              <a:gd name="connsiteY20" fmla="*/ 0 h 5940424"/>
              <a:gd name="connsiteX21" fmla="*/ 4780509 w 11520489"/>
              <a:gd name="connsiteY21" fmla="*/ 0 h 5940424"/>
              <a:gd name="connsiteX22" fmla="*/ 4780509 w 11520489"/>
              <a:gd name="connsiteY22" fmla="*/ 1987550 h 5940424"/>
              <a:gd name="connsiteX23" fmla="*/ 2604046 w 11520489"/>
              <a:gd name="connsiteY23" fmla="*/ 1987550 h 5940424"/>
              <a:gd name="connsiteX24" fmla="*/ 2 w 11520489"/>
              <a:gd name="connsiteY24" fmla="*/ 0 h 5940424"/>
              <a:gd name="connsiteX25" fmla="*/ 2533845 w 11520489"/>
              <a:gd name="connsiteY25" fmla="*/ 0 h 5940424"/>
              <a:gd name="connsiteX26" fmla="*/ 2533845 w 11520489"/>
              <a:gd name="connsiteY26" fmla="*/ 1987550 h 5940424"/>
              <a:gd name="connsiteX27" fmla="*/ 2 w 11520489"/>
              <a:gd name="connsiteY27" fmla="*/ 1987550 h 5940424"/>
              <a:gd name="connsiteX28" fmla="*/ 7097365 w 11520489"/>
              <a:gd name="connsiteY28" fmla="*/ 0 h 5940424"/>
              <a:gd name="connsiteX29" fmla="*/ 9273828 w 11520489"/>
              <a:gd name="connsiteY29" fmla="*/ 0 h 5940424"/>
              <a:gd name="connsiteX30" fmla="*/ 9273828 w 11520489"/>
              <a:gd name="connsiteY30" fmla="*/ 1987550 h 5940424"/>
              <a:gd name="connsiteX31" fmla="*/ 7097365 w 11520489"/>
              <a:gd name="connsiteY31" fmla="*/ 1987550 h 5940424"/>
              <a:gd name="connsiteX32" fmla="*/ 4850705 w 11520489"/>
              <a:gd name="connsiteY32" fmla="*/ 0 h 5940424"/>
              <a:gd name="connsiteX33" fmla="*/ 7027168 w 11520489"/>
              <a:gd name="connsiteY33" fmla="*/ 0 h 5940424"/>
              <a:gd name="connsiteX34" fmla="*/ 7027168 w 11520489"/>
              <a:gd name="connsiteY34" fmla="*/ 1987550 h 5940424"/>
              <a:gd name="connsiteX35" fmla="*/ 4850705 w 11520489"/>
              <a:gd name="connsiteY35" fmla="*/ 1987550 h 5940424"/>
              <a:gd name="connsiteX36" fmla="*/ 9344025 w 11520489"/>
              <a:gd name="connsiteY36" fmla="*/ 0 h 5940424"/>
              <a:gd name="connsiteX37" fmla="*/ 11520488 w 11520489"/>
              <a:gd name="connsiteY37" fmla="*/ 0 h 5940424"/>
              <a:gd name="connsiteX38" fmla="*/ 11520488 w 11520489"/>
              <a:gd name="connsiteY38" fmla="*/ 1987550 h 5940424"/>
              <a:gd name="connsiteX39" fmla="*/ 9344025 w 11520489"/>
              <a:gd name="connsiteY39" fmla="*/ 1987550 h 5940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1520489" h="5940424">
                <a:moveTo>
                  <a:pt x="9344026" y="3657598"/>
                </a:moveTo>
                <a:lnTo>
                  <a:pt x="11520489" y="3657598"/>
                </a:lnTo>
                <a:lnTo>
                  <a:pt x="11520489" y="5940424"/>
                </a:lnTo>
                <a:lnTo>
                  <a:pt x="9344026" y="5940424"/>
                </a:lnTo>
                <a:close/>
                <a:moveTo>
                  <a:pt x="9344026" y="2066924"/>
                </a:moveTo>
                <a:lnTo>
                  <a:pt x="11520489" y="2066924"/>
                </a:lnTo>
                <a:lnTo>
                  <a:pt x="11520489" y="3578224"/>
                </a:lnTo>
                <a:lnTo>
                  <a:pt x="9344026" y="3578224"/>
                </a:lnTo>
                <a:close/>
                <a:moveTo>
                  <a:pt x="7097365" y="2066924"/>
                </a:moveTo>
                <a:lnTo>
                  <a:pt x="9273828" y="2066924"/>
                </a:lnTo>
                <a:lnTo>
                  <a:pt x="9273828" y="3578224"/>
                </a:lnTo>
                <a:lnTo>
                  <a:pt x="7097365" y="3578224"/>
                </a:lnTo>
                <a:close/>
                <a:moveTo>
                  <a:pt x="2604044" y="2066923"/>
                </a:moveTo>
                <a:lnTo>
                  <a:pt x="4780506" y="2066923"/>
                </a:lnTo>
                <a:lnTo>
                  <a:pt x="4780506" y="3578222"/>
                </a:lnTo>
                <a:lnTo>
                  <a:pt x="2604044" y="3578222"/>
                </a:lnTo>
                <a:close/>
                <a:moveTo>
                  <a:pt x="0" y="2066923"/>
                </a:moveTo>
                <a:lnTo>
                  <a:pt x="2533843" y="2066923"/>
                </a:lnTo>
                <a:lnTo>
                  <a:pt x="2533843" y="3578222"/>
                </a:lnTo>
                <a:lnTo>
                  <a:pt x="0" y="3578222"/>
                </a:lnTo>
                <a:close/>
                <a:moveTo>
                  <a:pt x="2604046" y="0"/>
                </a:moveTo>
                <a:lnTo>
                  <a:pt x="4780509" y="0"/>
                </a:lnTo>
                <a:lnTo>
                  <a:pt x="4780509" y="1987550"/>
                </a:lnTo>
                <a:lnTo>
                  <a:pt x="2604046" y="1987550"/>
                </a:lnTo>
                <a:close/>
                <a:moveTo>
                  <a:pt x="2" y="0"/>
                </a:moveTo>
                <a:lnTo>
                  <a:pt x="2533845" y="0"/>
                </a:lnTo>
                <a:lnTo>
                  <a:pt x="2533845" y="1987550"/>
                </a:lnTo>
                <a:lnTo>
                  <a:pt x="2" y="1987550"/>
                </a:lnTo>
                <a:close/>
                <a:moveTo>
                  <a:pt x="7097365" y="0"/>
                </a:moveTo>
                <a:lnTo>
                  <a:pt x="9273828" y="0"/>
                </a:lnTo>
                <a:lnTo>
                  <a:pt x="9273828" y="1987550"/>
                </a:lnTo>
                <a:lnTo>
                  <a:pt x="7097365" y="1987550"/>
                </a:lnTo>
                <a:close/>
                <a:moveTo>
                  <a:pt x="4850705" y="0"/>
                </a:moveTo>
                <a:lnTo>
                  <a:pt x="7027168" y="0"/>
                </a:lnTo>
                <a:lnTo>
                  <a:pt x="7027168" y="1987550"/>
                </a:lnTo>
                <a:lnTo>
                  <a:pt x="4850705" y="1987550"/>
                </a:lnTo>
                <a:close/>
                <a:moveTo>
                  <a:pt x="9344025" y="0"/>
                </a:moveTo>
                <a:lnTo>
                  <a:pt x="11520488" y="0"/>
                </a:lnTo>
                <a:lnTo>
                  <a:pt x="11520488" y="1987550"/>
                </a:lnTo>
                <a:lnTo>
                  <a:pt x="9344025" y="198755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>
            <a:no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833402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300" y="4406207"/>
            <a:ext cx="10439400" cy="1175444"/>
          </a:xfrm>
        </p:spPr>
        <p:txBody>
          <a:bodyPr anchor="ctr"/>
          <a:lstStyle>
            <a:lvl1pPr algn="ctr"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3E3CFC-9652-4E07-82D7-0EC3304CAA1F}"/>
              </a:ext>
            </a:extLst>
          </p:cNvPr>
          <p:cNvSpPr/>
          <p:nvPr userDrawn="1"/>
        </p:nvSpPr>
        <p:spPr>
          <a:xfrm>
            <a:off x="0" y="0"/>
            <a:ext cx="12191999" cy="28479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230D70C6-13FD-45D4-8FB6-26C56B8FF2D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6" y="260350"/>
            <a:ext cx="11520488" cy="3657599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10ED78A-2A17-41C4-9030-D406C56DDF4A}"/>
              </a:ext>
            </a:extLst>
          </p:cNvPr>
          <p:cNvSpPr/>
          <p:nvPr userDrawn="1"/>
        </p:nvSpPr>
        <p:spPr>
          <a:xfrm>
            <a:off x="5795961" y="3914082"/>
            <a:ext cx="600075" cy="2918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544582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A6C789F-805A-4494-8430-C63414191AC2}"/>
              </a:ext>
            </a:extLst>
          </p:cNvPr>
          <p:cNvSpPr/>
          <p:nvPr userDrawn="1"/>
        </p:nvSpPr>
        <p:spPr>
          <a:xfrm>
            <a:off x="371475" y="1526382"/>
            <a:ext cx="3595688" cy="45624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A73287-EED0-4EEC-8007-E2C13366027B}"/>
              </a:ext>
            </a:extLst>
          </p:cNvPr>
          <p:cNvSpPr/>
          <p:nvPr userDrawn="1"/>
        </p:nvSpPr>
        <p:spPr>
          <a:xfrm>
            <a:off x="8224838" y="1526382"/>
            <a:ext cx="3595688" cy="45624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1026" y="1724025"/>
            <a:ext cx="3143250" cy="41910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1282" y="1712119"/>
            <a:ext cx="3142800" cy="41910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4DC80855-A1B8-4B65-B6F6-2AA6239EC2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967163" y="1233488"/>
            <a:ext cx="4257675" cy="514826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6615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A73287-EED0-4EEC-8007-E2C13366027B}"/>
              </a:ext>
            </a:extLst>
          </p:cNvPr>
          <p:cNvSpPr/>
          <p:nvPr userDrawn="1"/>
        </p:nvSpPr>
        <p:spPr>
          <a:xfrm>
            <a:off x="6200775" y="1233487"/>
            <a:ext cx="5619751" cy="273367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83054" y="1357414"/>
            <a:ext cx="5255193" cy="240486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4DC80855-A1B8-4B65-B6F6-2AA6239EC2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5757863" cy="24156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B9795E85-7B91-41BB-9DF4-A4893AA48FF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00775" y="3967163"/>
            <a:ext cx="5619750" cy="24145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B372D75-4BAD-4C47-AE7D-0F2711031EEC}"/>
              </a:ext>
            </a:extLst>
          </p:cNvPr>
          <p:cNvSpPr/>
          <p:nvPr userDrawn="1"/>
        </p:nvSpPr>
        <p:spPr>
          <a:xfrm>
            <a:off x="371475" y="3643799"/>
            <a:ext cx="5757863" cy="27336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2406" y="3848474"/>
            <a:ext cx="5256000" cy="24048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10182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4DC80855-A1B8-4B65-B6F6-2AA6239EC2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11520488" cy="2381361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B372D75-4BAD-4C47-AE7D-0F2711031EEC}"/>
              </a:ext>
            </a:extLst>
          </p:cNvPr>
          <p:cNvSpPr/>
          <p:nvPr userDrawn="1"/>
        </p:nvSpPr>
        <p:spPr>
          <a:xfrm>
            <a:off x="371475" y="3643799"/>
            <a:ext cx="11520488" cy="27336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83054" y="3808206"/>
            <a:ext cx="5255193" cy="240486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2406" y="3808236"/>
            <a:ext cx="5256000" cy="24048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15E3050-1157-4448-A84E-5AC72FC84A7F}"/>
              </a:ext>
            </a:extLst>
          </p:cNvPr>
          <p:cNvCxnSpPr/>
          <p:nvPr userDrawn="1"/>
        </p:nvCxnSpPr>
        <p:spPr>
          <a:xfrm>
            <a:off x="6131719" y="3774712"/>
            <a:ext cx="0" cy="247184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53863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BCBF1-64A6-4051-BC31-B793E99731A6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15DEB4D-1697-4E72-B2BF-F5EA1EF3B009}"/>
              </a:ext>
            </a:extLst>
          </p:cNvPr>
          <p:cNvSpPr/>
          <p:nvPr userDrawn="1"/>
        </p:nvSpPr>
        <p:spPr>
          <a:xfrm>
            <a:off x="7162799" y="3052634"/>
            <a:ext cx="1368533" cy="113014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1334424"/>
            <a:ext cx="4448175" cy="1520824"/>
          </a:xfrm>
        </p:spPr>
        <p:txBody>
          <a:bodyPr anchor="b">
            <a:noAutofit/>
          </a:bodyPr>
          <a:lstStyle>
            <a:lvl1pPr>
              <a:defRPr sz="3600"/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609563" y="3118775"/>
            <a:ext cx="2927311" cy="3081999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475" y="3118776"/>
            <a:ext cx="2926800" cy="308192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84421AF3-217F-49BD-BF47-1140F3F445D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908415" y="-4277"/>
            <a:ext cx="7283585" cy="6204974"/>
          </a:xfrm>
          <a:custGeom>
            <a:avLst/>
            <a:gdLst>
              <a:gd name="connsiteX0" fmla="*/ 4914900 w 7283585"/>
              <a:gd name="connsiteY0" fmla="*/ 4064000 h 6204974"/>
              <a:gd name="connsiteX1" fmla="*/ 7283585 w 7283585"/>
              <a:gd name="connsiteY1" fmla="*/ 4064000 h 6204974"/>
              <a:gd name="connsiteX2" fmla="*/ 7283585 w 7283585"/>
              <a:gd name="connsiteY2" fmla="*/ 6204974 h 6204974"/>
              <a:gd name="connsiteX3" fmla="*/ 4914900 w 7283585"/>
              <a:gd name="connsiteY3" fmla="*/ 6204974 h 6204974"/>
              <a:gd name="connsiteX4" fmla="*/ 4914900 w 7283585"/>
              <a:gd name="connsiteY4" fmla="*/ 2032000 h 6204974"/>
              <a:gd name="connsiteX5" fmla="*/ 7283585 w 7283585"/>
              <a:gd name="connsiteY5" fmla="*/ 2032000 h 6204974"/>
              <a:gd name="connsiteX6" fmla="*/ 7283585 w 7283585"/>
              <a:gd name="connsiteY6" fmla="*/ 3946525 h 6204974"/>
              <a:gd name="connsiteX7" fmla="*/ 4914900 w 7283585"/>
              <a:gd name="connsiteY7" fmla="*/ 3946525 h 6204974"/>
              <a:gd name="connsiteX8" fmla="*/ 2457450 w 7283585"/>
              <a:gd name="connsiteY8" fmla="*/ 2032000 h 6204974"/>
              <a:gd name="connsiteX9" fmla="*/ 4826135 w 7283585"/>
              <a:gd name="connsiteY9" fmla="*/ 2032000 h 6204974"/>
              <a:gd name="connsiteX10" fmla="*/ 4826135 w 7283585"/>
              <a:gd name="connsiteY10" fmla="*/ 3946525 h 6204974"/>
              <a:gd name="connsiteX11" fmla="*/ 2457450 w 7283585"/>
              <a:gd name="connsiteY11" fmla="*/ 3946525 h 6204974"/>
              <a:gd name="connsiteX12" fmla="*/ 0 w 7283585"/>
              <a:gd name="connsiteY12" fmla="*/ 8552 h 6204974"/>
              <a:gd name="connsiteX13" fmla="*/ 2368685 w 7283585"/>
              <a:gd name="connsiteY13" fmla="*/ 8552 h 6204974"/>
              <a:gd name="connsiteX14" fmla="*/ 2368685 w 7283585"/>
              <a:gd name="connsiteY14" fmla="*/ 1923077 h 6204974"/>
              <a:gd name="connsiteX15" fmla="*/ 0 w 7283585"/>
              <a:gd name="connsiteY15" fmla="*/ 1923077 h 6204974"/>
              <a:gd name="connsiteX16" fmla="*/ 2457450 w 7283585"/>
              <a:gd name="connsiteY16" fmla="*/ 4276 h 6204974"/>
              <a:gd name="connsiteX17" fmla="*/ 4826135 w 7283585"/>
              <a:gd name="connsiteY17" fmla="*/ 4276 h 6204974"/>
              <a:gd name="connsiteX18" fmla="*/ 4826135 w 7283585"/>
              <a:gd name="connsiteY18" fmla="*/ 1918801 h 6204974"/>
              <a:gd name="connsiteX19" fmla="*/ 2457450 w 7283585"/>
              <a:gd name="connsiteY19" fmla="*/ 1918801 h 6204974"/>
              <a:gd name="connsiteX20" fmla="*/ 4914900 w 7283585"/>
              <a:gd name="connsiteY20" fmla="*/ 0 h 6204974"/>
              <a:gd name="connsiteX21" fmla="*/ 7283585 w 7283585"/>
              <a:gd name="connsiteY21" fmla="*/ 0 h 6204974"/>
              <a:gd name="connsiteX22" fmla="*/ 7283585 w 7283585"/>
              <a:gd name="connsiteY22" fmla="*/ 1914525 h 6204974"/>
              <a:gd name="connsiteX23" fmla="*/ 4914900 w 7283585"/>
              <a:gd name="connsiteY23" fmla="*/ 1914525 h 6204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7283585" h="6204974">
                <a:moveTo>
                  <a:pt x="4914900" y="4064000"/>
                </a:moveTo>
                <a:lnTo>
                  <a:pt x="7283585" y="4064000"/>
                </a:lnTo>
                <a:lnTo>
                  <a:pt x="7283585" y="6204974"/>
                </a:lnTo>
                <a:lnTo>
                  <a:pt x="4914900" y="6204974"/>
                </a:lnTo>
                <a:close/>
                <a:moveTo>
                  <a:pt x="4914900" y="2032000"/>
                </a:moveTo>
                <a:lnTo>
                  <a:pt x="7283585" y="2032000"/>
                </a:lnTo>
                <a:lnTo>
                  <a:pt x="7283585" y="3946525"/>
                </a:lnTo>
                <a:lnTo>
                  <a:pt x="4914900" y="3946525"/>
                </a:lnTo>
                <a:close/>
                <a:moveTo>
                  <a:pt x="2457450" y="2032000"/>
                </a:moveTo>
                <a:lnTo>
                  <a:pt x="4826135" y="2032000"/>
                </a:lnTo>
                <a:lnTo>
                  <a:pt x="4826135" y="3946525"/>
                </a:lnTo>
                <a:lnTo>
                  <a:pt x="2457450" y="3946525"/>
                </a:lnTo>
                <a:close/>
                <a:moveTo>
                  <a:pt x="0" y="8552"/>
                </a:moveTo>
                <a:lnTo>
                  <a:pt x="2368685" y="8552"/>
                </a:lnTo>
                <a:lnTo>
                  <a:pt x="2368685" y="1923077"/>
                </a:lnTo>
                <a:lnTo>
                  <a:pt x="0" y="1923077"/>
                </a:lnTo>
                <a:close/>
                <a:moveTo>
                  <a:pt x="2457450" y="4276"/>
                </a:moveTo>
                <a:lnTo>
                  <a:pt x="4826135" y="4276"/>
                </a:lnTo>
                <a:lnTo>
                  <a:pt x="4826135" y="1918801"/>
                </a:lnTo>
                <a:lnTo>
                  <a:pt x="2457450" y="1918801"/>
                </a:lnTo>
                <a:close/>
                <a:moveTo>
                  <a:pt x="4914900" y="0"/>
                </a:moveTo>
                <a:lnTo>
                  <a:pt x="7283585" y="0"/>
                </a:lnTo>
                <a:lnTo>
                  <a:pt x="7283585" y="1914525"/>
                </a:lnTo>
                <a:lnTo>
                  <a:pt x="4914900" y="191452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>
            <a:no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75378D9-445B-4812-AE73-9B2CF92DCDF1}"/>
              </a:ext>
            </a:extLst>
          </p:cNvPr>
          <p:cNvSpPr/>
          <p:nvPr userDrawn="1"/>
        </p:nvSpPr>
        <p:spPr>
          <a:xfrm>
            <a:off x="6210299" y="2027725"/>
            <a:ext cx="1073287" cy="9186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569B8CC-B741-4501-A871-F6CC58941F5C}"/>
              </a:ext>
            </a:extLst>
          </p:cNvPr>
          <p:cNvSpPr/>
          <p:nvPr userDrawn="1"/>
        </p:nvSpPr>
        <p:spPr>
          <a:xfrm>
            <a:off x="8661263" y="4055448"/>
            <a:ext cx="1073287" cy="9186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8ED9C5BC-5F16-4DC8-BAA3-30A378B7F5FB}"/>
              </a:ext>
            </a:extLst>
          </p:cNvPr>
          <p:cNvCxnSpPr>
            <a:cxnSpLocks/>
          </p:cNvCxnSpPr>
          <p:nvPr userDrawn="1"/>
        </p:nvCxnSpPr>
        <p:spPr>
          <a:xfrm>
            <a:off x="3452019" y="3106075"/>
            <a:ext cx="0" cy="309470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2F0E9B02-FBE7-4B3F-833A-FCDE146B2DAD}"/>
              </a:ext>
            </a:extLst>
          </p:cNvPr>
          <p:cNvSpPr/>
          <p:nvPr userDrawn="1"/>
        </p:nvSpPr>
        <p:spPr>
          <a:xfrm>
            <a:off x="0" y="1405862"/>
            <a:ext cx="300037" cy="14652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2589608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BCBF1-64A6-4051-BC31-B793E99731A6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73E3AB81-FB3C-492F-8AB9-CFC37EECCEE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260350"/>
            <a:ext cx="11520488" cy="61214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F2C4CC9-6F35-4EBF-857F-EBD298D77347}"/>
              </a:ext>
            </a:extLst>
          </p:cNvPr>
          <p:cNvSpPr/>
          <p:nvPr userDrawn="1"/>
        </p:nvSpPr>
        <p:spPr>
          <a:xfrm>
            <a:off x="1578741" y="2299953"/>
            <a:ext cx="4420009" cy="308192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1D54A23-014A-49B4-9E28-7641C8A4F0C1}"/>
              </a:ext>
            </a:extLst>
          </p:cNvPr>
          <p:cNvSpPr/>
          <p:nvPr userDrawn="1"/>
        </p:nvSpPr>
        <p:spPr>
          <a:xfrm>
            <a:off x="6184487" y="2299953"/>
            <a:ext cx="4420009" cy="308192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7504" y="1233488"/>
            <a:ext cx="9016993" cy="761076"/>
          </a:xfrm>
        </p:spPr>
        <p:txBody>
          <a:bodyPr anchor="ctr">
            <a:no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28091" y="2424864"/>
            <a:ext cx="4132800" cy="28332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22820" y="2424864"/>
            <a:ext cx="4131850" cy="2832101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69587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3E1565-5B33-4914-9800-50B8400266FF}"/>
              </a:ext>
            </a:extLst>
          </p:cNvPr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DE438B2E-01A6-453B-928D-97D98438168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5756" y="260350"/>
            <a:ext cx="11520488" cy="630078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110570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404FC023-3732-4036-B4DA-F34DC45303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1"/>
            <a:ext cx="12191999" cy="6857999"/>
          </a:xfrm>
          <a:custGeom>
            <a:avLst/>
            <a:gdLst>
              <a:gd name="connsiteX0" fmla="*/ 9194799 w 12191999"/>
              <a:gd name="connsiteY0" fmla="*/ 4114799 h 6108699"/>
              <a:gd name="connsiteX1" fmla="*/ 12191999 w 12191999"/>
              <a:gd name="connsiteY1" fmla="*/ 4114799 h 6108699"/>
              <a:gd name="connsiteX2" fmla="*/ 12191999 w 12191999"/>
              <a:gd name="connsiteY2" fmla="*/ 6108699 h 6108699"/>
              <a:gd name="connsiteX3" fmla="*/ 9194799 w 12191999"/>
              <a:gd name="connsiteY3" fmla="*/ 6108699 h 6108699"/>
              <a:gd name="connsiteX4" fmla="*/ 6129865 w 12191999"/>
              <a:gd name="connsiteY4" fmla="*/ 4114799 h 6108699"/>
              <a:gd name="connsiteX5" fmla="*/ 9127065 w 12191999"/>
              <a:gd name="connsiteY5" fmla="*/ 4114799 h 6108699"/>
              <a:gd name="connsiteX6" fmla="*/ 9127065 w 12191999"/>
              <a:gd name="connsiteY6" fmla="*/ 6108699 h 6108699"/>
              <a:gd name="connsiteX7" fmla="*/ 6129865 w 12191999"/>
              <a:gd name="connsiteY7" fmla="*/ 6108699 h 6108699"/>
              <a:gd name="connsiteX8" fmla="*/ 3064933 w 12191999"/>
              <a:gd name="connsiteY8" fmla="*/ 4114799 h 6108699"/>
              <a:gd name="connsiteX9" fmla="*/ 6062132 w 12191999"/>
              <a:gd name="connsiteY9" fmla="*/ 4114799 h 6108699"/>
              <a:gd name="connsiteX10" fmla="*/ 6062132 w 12191999"/>
              <a:gd name="connsiteY10" fmla="*/ 6108699 h 6108699"/>
              <a:gd name="connsiteX11" fmla="*/ 3064933 w 12191999"/>
              <a:gd name="connsiteY11" fmla="*/ 6108699 h 6108699"/>
              <a:gd name="connsiteX12" fmla="*/ 0 w 12191999"/>
              <a:gd name="connsiteY12" fmla="*/ 4114799 h 6108699"/>
              <a:gd name="connsiteX13" fmla="*/ 2997200 w 12191999"/>
              <a:gd name="connsiteY13" fmla="*/ 4114799 h 6108699"/>
              <a:gd name="connsiteX14" fmla="*/ 2997200 w 12191999"/>
              <a:gd name="connsiteY14" fmla="*/ 6108699 h 6108699"/>
              <a:gd name="connsiteX15" fmla="*/ 0 w 12191999"/>
              <a:gd name="connsiteY15" fmla="*/ 6108699 h 6108699"/>
              <a:gd name="connsiteX16" fmla="*/ 9194799 w 12191999"/>
              <a:gd name="connsiteY16" fmla="*/ 2057400 h 6108699"/>
              <a:gd name="connsiteX17" fmla="*/ 12191999 w 12191999"/>
              <a:gd name="connsiteY17" fmla="*/ 2057400 h 6108699"/>
              <a:gd name="connsiteX18" fmla="*/ 12191999 w 12191999"/>
              <a:gd name="connsiteY18" fmla="*/ 4051299 h 6108699"/>
              <a:gd name="connsiteX19" fmla="*/ 9194799 w 12191999"/>
              <a:gd name="connsiteY19" fmla="*/ 4051299 h 6108699"/>
              <a:gd name="connsiteX20" fmla="*/ 6129865 w 12191999"/>
              <a:gd name="connsiteY20" fmla="*/ 2057400 h 6108699"/>
              <a:gd name="connsiteX21" fmla="*/ 9127065 w 12191999"/>
              <a:gd name="connsiteY21" fmla="*/ 2057400 h 6108699"/>
              <a:gd name="connsiteX22" fmla="*/ 9127065 w 12191999"/>
              <a:gd name="connsiteY22" fmla="*/ 4051299 h 6108699"/>
              <a:gd name="connsiteX23" fmla="*/ 6129865 w 12191999"/>
              <a:gd name="connsiteY23" fmla="*/ 4051299 h 6108699"/>
              <a:gd name="connsiteX24" fmla="*/ 3064934 w 12191999"/>
              <a:gd name="connsiteY24" fmla="*/ 2057400 h 6108699"/>
              <a:gd name="connsiteX25" fmla="*/ 6062132 w 12191999"/>
              <a:gd name="connsiteY25" fmla="*/ 2057400 h 6108699"/>
              <a:gd name="connsiteX26" fmla="*/ 6062132 w 12191999"/>
              <a:gd name="connsiteY26" fmla="*/ 4051299 h 6108699"/>
              <a:gd name="connsiteX27" fmla="*/ 3064934 w 12191999"/>
              <a:gd name="connsiteY27" fmla="*/ 4051299 h 6108699"/>
              <a:gd name="connsiteX28" fmla="*/ 0 w 12191999"/>
              <a:gd name="connsiteY28" fmla="*/ 2057400 h 6108699"/>
              <a:gd name="connsiteX29" fmla="*/ 2997200 w 12191999"/>
              <a:gd name="connsiteY29" fmla="*/ 2057400 h 6108699"/>
              <a:gd name="connsiteX30" fmla="*/ 2997200 w 12191999"/>
              <a:gd name="connsiteY30" fmla="*/ 4051299 h 6108699"/>
              <a:gd name="connsiteX31" fmla="*/ 0 w 12191999"/>
              <a:gd name="connsiteY31" fmla="*/ 4051299 h 6108699"/>
              <a:gd name="connsiteX32" fmla="*/ 9194799 w 12191999"/>
              <a:gd name="connsiteY32" fmla="*/ 0 h 6108699"/>
              <a:gd name="connsiteX33" fmla="*/ 12191999 w 12191999"/>
              <a:gd name="connsiteY33" fmla="*/ 0 h 6108699"/>
              <a:gd name="connsiteX34" fmla="*/ 12191999 w 12191999"/>
              <a:gd name="connsiteY34" fmla="*/ 1993900 h 6108699"/>
              <a:gd name="connsiteX35" fmla="*/ 9194799 w 12191999"/>
              <a:gd name="connsiteY35" fmla="*/ 1993900 h 6108699"/>
              <a:gd name="connsiteX36" fmla="*/ 6129865 w 12191999"/>
              <a:gd name="connsiteY36" fmla="*/ 0 h 6108699"/>
              <a:gd name="connsiteX37" fmla="*/ 9127065 w 12191999"/>
              <a:gd name="connsiteY37" fmla="*/ 0 h 6108699"/>
              <a:gd name="connsiteX38" fmla="*/ 9127065 w 12191999"/>
              <a:gd name="connsiteY38" fmla="*/ 1993900 h 6108699"/>
              <a:gd name="connsiteX39" fmla="*/ 6129865 w 12191999"/>
              <a:gd name="connsiteY39" fmla="*/ 1993900 h 6108699"/>
              <a:gd name="connsiteX40" fmla="*/ 3064934 w 12191999"/>
              <a:gd name="connsiteY40" fmla="*/ 0 h 6108699"/>
              <a:gd name="connsiteX41" fmla="*/ 6062132 w 12191999"/>
              <a:gd name="connsiteY41" fmla="*/ 0 h 6108699"/>
              <a:gd name="connsiteX42" fmla="*/ 6062132 w 12191999"/>
              <a:gd name="connsiteY42" fmla="*/ 1993900 h 6108699"/>
              <a:gd name="connsiteX43" fmla="*/ 3064934 w 12191999"/>
              <a:gd name="connsiteY43" fmla="*/ 1993900 h 6108699"/>
              <a:gd name="connsiteX44" fmla="*/ 1 w 12191999"/>
              <a:gd name="connsiteY44" fmla="*/ 0 h 6108699"/>
              <a:gd name="connsiteX45" fmla="*/ 2997201 w 12191999"/>
              <a:gd name="connsiteY45" fmla="*/ 0 h 6108699"/>
              <a:gd name="connsiteX46" fmla="*/ 2997201 w 12191999"/>
              <a:gd name="connsiteY46" fmla="*/ 1993900 h 6108699"/>
              <a:gd name="connsiteX47" fmla="*/ 1 w 12191999"/>
              <a:gd name="connsiteY47" fmla="*/ 1993900 h 6108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1999" h="6108699">
                <a:moveTo>
                  <a:pt x="9194799" y="4114799"/>
                </a:moveTo>
                <a:lnTo>
                  <a:pt x="12191999" y="4114799"/>
                </a:lnTo>
                <a:lnTo>
                  <a:pt x="12191999" y="6108699"/>
                </a:lnTo>
                <a:lnTo>
                  <a:pt x="9194799" y="6108699"/>
                </a:lnTo>
                <a:close/>
                <a:moveTo>
                  <a:pt x="6129865" y="4114799"/>
                </a:moveTo>
                <a:lnTo>
                  <a:pt x="9127065" y="4114799"/>
                </a:lnTo>
                <a:lnTo>
                  <a:pt x="9127065" y="6108699"/>
                </a:lnTo>
                <a:lnTo>
                  <a:pt x="6129865" y="6108699"/>
                </a:lnTo>
                <a:close/>
                <a:moveTo>
                  <a:pt x="3064933" y="4114799"/>
                </a:moveTo>
                <a:lnTo>
                  <a:pt x="6062132" y="4114799"/>
                </a:lnTo>
                <a:lnTo>
                  <a:pt x="6062132" y="6108699"/>
                </a:lnTo>
                <a:lnTo>
                  <a:pt x="3064933" y="6108699"/>
                </a:lnTo>
                <a:close/>
                <a:moveTo>
                  <a:pt x="0" y="4114799"/>
                </a:moveTo>
                <a:lnTo>
                  <a:pt x="2997200" y="4114799"/>
                </a:lnTo>
                <a:lnTo>
                  <a:pt x="2997200" y="6108699"/>
                </a:lnTo>
                <a:lnTo>
                  <a:pt x="0" y="6108699"/>
                </a:lnTo>
                <a:close/>
                <a:moveTo>
                  <a:pt x="9194799" y="2057400"/>
                </a:moveTo>
                <a:lnTo>
                  <a:pt x="12191999" y="2057400"/>
                </a:lnTo>
                <a:lnTo>
                  <a:pt x="12191999" y="4051299"/>
                </a:lnTo>
                <a:lnTo>
                  <a:pt x="9194799" y="4051299"/>
                </a:lnTo>
                <a:close/>
                <a:moveTo>
                  <a:pt x="6129865" y="2057400"/>
                </a:moveTo>
                <a:lnTo>
                  <a:pt x="9127065" y="2057400"/>
                </a:lnTo>
                <a:lnTo>
                  <a:pt x="9127065" y="4051299"/>
                </a:lnTo>
                <a:lnTo>
                  <a:pt x="6129865" y="4051299"/>
                </a:lnTo>
                <a:close/>
                <a:moveTo>
                  <a:pt x="3064934" y="2057400"/>
                </a:moveTo>
                <a:lnTo>
                  <a:pt x="6062132" y="2057400"/>
                </a:lnTo>
                <a:lnTo>
                  <a:pt x="6062132" y="4051299"/>
                </a:lnTo>
                <a:lnTo>
                  <a:pt x="3064934" y="4051299"/>
                </a:lnTo>
                <a:close/>
                <a:moveTo>
                  <a:pt x="0" y="2057400"/>
                </a:moveTo>
                <a:lnTo>
                  <a:pt x="2997200" y="2057400"/>
                </a:lnTo>
                <a:lnTo>
                  <a:pt x="2997200" y="4051299"/>
                </a:lnTo>
                <a:lnTo>
                  <a:pt x="0" y="4051299"/>
                </a:lnTo>
                <a:close/>
                <a:moveTo>
                  <a:pt x="9194799" y="0"/>
                </a:moveTo>
                <a:lnTo>
                  <a:pt x="12191999" y="0"/>
                </a:lnTo>
                <a:lnTo>
                  <a:pt x="12191999" y="1993900"/>
                </a:lnTo>
                <a:lnTo>
                  <a:pt x="9194799" y="1993900"/>
                </a:lnTo>
                <a:close/>
                <a:moveTo>
                  <a:pt x="6129865" y="0"/>
                </a:moveTo>
                <a:lnTo>
                  <a:pt x="9127065" y="0"/>
                </a:lnTo>
                <a:lnTo>
                  <a:pt x="9127065" y="1993900"/>
                </a:lnTo>
                <a:lnTo>
                  <a:pt x="6129865" y="1993900"/>
                </a:lnTo>
                <a:close/>
                <a:moveTo>
                  <a:pt x="3064934" y="0"/>
                </a:moveTo>
                <a:lnTo>
                  <a:pt x="6062132" y="0"/>
                </a:lnTo>
                <a:lnTo>
                  <a:pt x="6062132" y="1993900"/>
                </a:lnTo>
                <a:lnTo>
                  <a:pt x="3064934" y="1993900"/>
                </a:lnTo>
                <a:close/>
                <a:moveTo>
                  <a:pt x="1" y="0"/>
                </a:moveTo>
                <a:lnTo>
                  <a:pt x="2997201" y="0"/>
                </a:lnTo>
                <a:lnTo>
                  <a:pt x="2997201" y="1993900"/>
                </a:lnTo>
                <a:lnTo>
                  <a:pt x="1" y="19939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>
            <a:no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16092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18957288-25D1-4D25-BECD-5A2E6A88818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260350"/>
            <a:ext cx="4492625" cy="630078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Picture Placeholder 6">
            <a:extLst>
              <a:ext uri="{FF2B5EF4-FFF2-40B4-BE49-F238E27FC236}">
                <a16:creationId xmlns:a16="http://schemas.microsoft.com/office/drawing/2014/main" id="{D9C7DFC2-3A77-4761-A9AF-98963C5CCA0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981575" y="260350"/>
            <a:ext cx="2740025" cy="630078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3F6FD22A-5FDA-45EC-BE49-3C0E30A397B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839076" y="260350"/>
            <a:ext cx="4052888" cy="380365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64BDA74-9644-41EB-984D-939D27B60F3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839076" y="4165600"/>
            <a:ext cx="4052888" cy="239553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44738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18957288-25D1-4D25-BECD-5A2E6A88818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233488"/>
            <a:ext cx="12192001" cy="4391024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8F30468-CC2E-4430-88DD-81D548B988FA}"/>
              </a:ext>
            </a:extLst>
          </p:cNvPr>
          <p:cNvGrpSpPr/>
          <p:nvPr userDrawn="1"/>
        </p:nvGrpSpPr>
        <p:grpSpPr>
          <a:xfrm>
            <a:off x="371474" y="260350"/>
            <a:ext cx="644525" cy="973138"/>
            <a:chOff x="371475" y="671713"/>
            <a:chExt cx="496540" cy="836738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F6F92E0-2218-46A5-A183-84468D9B72A2}"/>
                </a:ext>
              </a:extLst>
            </p:cNvPr>
            <p:cNvSpPr/>
            <p:nvPr userDrawn="1"/>
          </p:nvSpPr>
          <p:spPr>
            <a:xfrm>
              <a:off x="371475" y="1011911"/>
              <a:ext cx="496540" cy="49654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B476586-864B-4C72-91AF-8CF8796C6DE8}"/>
                </a:ext>
              </a:extLst>
            </p:cNvPr>
            <p:cNvSpPr/>
            <p:nvPr userDrawn="1"/>
          </p:nvSpPr>
          <p:spPr>
            <a:xfrm>
              <a:off x="620587" y="671713"/>
              <a:ext cx="247428" cy="24742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38B3D026-83A3-4D78-8B11-A20A6F47170C}"/>
              </a:ext>
            </a:extLst>
          </p:cNvPr>
          <p:cNvSpPr/>
          <p:nvPr userDrawn="1"/>
        </p:nvSpPr>
        <p:spPr>
          <a:xfrm>
            <a:off x="10795001" y="5642462"/>
            <a:ext cx="1397000" cy="12155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5995602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71FC10-F7C3-4841-A705-B83FDE093009}"/>
              </a:ext>
            </a:extLst>
          </p:cNvPr>
          <p:cNvSpPr/>
          <p:nvPr userDrawn="1"/>
        </p:nvSpPr>
        <p:spPr>
          <a:xfrm>
            <a:off x="9398000" y="0"/>
            <a:ext cx="2793999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18957288-25D1-4D25-BECD-5A2E6A88818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260350"/>
            <a:ext cx="11891963" cy="630078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350859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39EF0319-0CF7-4AB8-BE69-FEE9B6C298F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2466000" cy="49672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2FAA6CD-8686-4F0E-9F34-3D74AC34027E}"/>
              </a:ext>
            </a:extLst>
          </p:cNvPr>
          <p:cNvSpPr/>
          <p:nvPr userDrawn="1"/>
        </p:nvSpPr>
        <p:spPr>
          <a:xfrm>
            <a:off x="2892285" y="1233488"/>
            <a:ext cx="3210339" cy="12715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04445" y="1330963"/>
            <a:ext cx="2986019" cy="1076636"/>
          </a:xfrm>
        </p:spPr>
        <p:txBody>
          <a:bodyPr anchor="ctr"/>
          <a:lstStyle>
            <a:lvl1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35AFBAA-25FF-494A-937E-3DFC5F737803}"/>
              </a:ext>
            </a:extLst>
          </p:cNvPr>
          <p:cNvSpPr/>
          <p:nvPr userDrawn="1"/>
        </p:nvSpPr>
        <p:spPr>
          <a:xfrm>
            <a:off x="2892284" y="2542916"/>
            <a:ext cx="3210339" cy="36578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004445" y="2623930"/>
            <a:ext cx="2986019" cy="344888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F36B08A9-4F2C-4D72-A755-CBF0DAD5A4F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151738" y="1233487"/>
            <a:ext cx="2464907" cy="49672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CD8F79B-BFE6-4B3E-8853-5C61FDFF46D9}"/>
              </a:ext>
            </a:extLst>
          </p:cNvPr>
          <p:cNvSpPr/>
          <p:nvPr userDrawn="1"/>
        </p:nvSpPr>
        <p:spPr>
          <a:xfrm>
            <a:off x="8673131" y="1233488"/>
            <a:ext cx="3210339" cy="12715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B3569E-E4EC-433C-AFDA-E50961675D8F}"/>
              </a:ext>
            </a:extLst>
          </p:cNvPr>
          <p:cNvSpPr/>
          <p:nvPr userDrawn="1"/>
        </p:nvSpPr>
        <p:spPr>
          <a:xfrm>
            <a:off x="8673130" y="2542916"/>
            <a:ext cx="3210339" cy="36578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786099" y="1333189"/>
            <a:ext cx="2984400" cy="1074410"/>
          </a:xfrm>
        </p:spPr>
        <p:txBody>
          <a:bodyPr anchor="ctr"/>
          <a:lstStyle>
            <a:lvl1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786099" y="2623930"/>
            <a:ext cx="2984400" cy="344888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61887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39EF0319-0CF7-4AB8-BE69-FEE9B6C298F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063827" y="1233488"/>
            <a:ext cx="4828135" cy="49672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2FAA6CD-8686-4F0E-9F34-3D74AC34027E}"/>
              </a:ext>
            </a:extLst>
          </p:cNvPr>
          <p:cNvSpPr/>
          <p:nvPr userDrawn="1"/>
        </p:nvSpPr>
        <p:spPr>
          <a:xfrm>
            <a:off x="371476" y="1233488"/>
            <a:ext cx="3210339" cy="12715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3636" y="1330963"/>
            <a:ext cx="2986019" cy="1076636"/>
          </a:xfrm>
        </p:spPr>
        <p:txBody>
          <a:bodyPr anchor="ctr"/>
          <a:lstStyle>
            <a:lvl1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35AFBAA-25FF-494A-937E-3DFC5F737803}"/>
              </a:ext>
            </a:extLst>
          </p:cNvPr>
          <p:cNvSpPr/>
          <p:nvPr userDrawn="1"/>
        </p:nvSpPr>
        <p:spPr>
          <a:xfrm>
            <a:off x="371475" y="2542916"/>
            <a:ext cx="3210339" cy="36578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3636" y="2623930"/>
            <a:ext cx="2986019" cy="344888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CD8F79B-BFE6-4B3E-8853-5C61FDFF46D9}"/>
              </a:ext>
            </a:extLst>
          </p:cNvPr>
          <p:cNvSpPr/>
          <p:nvPr userDrawn="1"/>
        </p:nvSpPr>
        <p:spPr>
          <a:xfrm>
            <a:off x="3717652" y="1233488"/>
            <a:ext cx="3210339" cy="12715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B3569E-E4EC-433C-AFDA-E50961675D8F}"/>
              </a:ext>
            </a:extLst>
          </p:cNvPr>
          <p:cNvSpPr/>
          <p:nvPr userDrawn="1"/>
        </p:nvSpPr>
        <p:spPr>
          <a:xfrm>
            <a:off x="3717651" y="2542916"/>
            <a:ext cx="3210339" cy="36578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830620" y="1333189"/>
            <a:ext cx="2984400" cy="1074410"/>
          </a:xfrm>
        </p:spPr>
        <p:txBody>
          <a:bodyPr anchor="ctr"/>
          <a:lstStyle>
            <a:lvl1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830620" y="2623930"/>
            <a:ext cx="2984400" cy="344888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88519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39EF0319-0CF7-4AB8-BE69-FEE9B6C298F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11520487" cy="49672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61798" y="2910543"/>
            <a:ext cx="5058000" cy="518457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61798" y="3523420"/>
            <a:ext cx="5058000" cy="218164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100">
                <a:solidFill>
                  <a:schemeClr val="bg1"/>
                </a:solidFill>
              </a:defRPr>
            </a:lvl4pPr>
            <a:lvl5pP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95142" y="2910543"/>
            <a:ext cx="5058397" cy="518457"/>
          </a:xfrm>
        </p:spPr>
        <p:txBody>
          <a:bodyPr anchor="ctr"/>
          <a:lstStyle>
            <a:lvl1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95142" y="3523420"/>
            <a:ext cx="5058397" cy="218164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100">
                <a:solidFill>
                  <a:schemeClr val="bg1"/>
                </a:solidFill>
              </a:defRPr>
            </a:lvl4pPr>
            <a:lvl5pP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641947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DB43705-0B3F-4F77-A8BB-08EC09D36A56}"/>
              </a:ext>
            </a:extLst>
          </p:cNvPr>
          <p:cNvSpPr/>
          <p:nvPr userDrawn="1"/>
        </p:nvSpPr>
        <p:spPr>
          <a:xfrm>
            <a:off x="0" y="0"/>
            <a:ext cx="12192000" cy="2146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61797" y="3634443"/>
            <a:ext cx="5630165" cy="518457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61797" y="4247320"/>
            <a:ext cx="5630165" cy="1953455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1476" y="3634443"/>
            <a:ext cx="5582064" cy="518457"/>
          </a:xfrm>
        </p:spPr>
        <p:txBody>
          <a:bodyPr anchor="ctr"/>
          <a:lstStyle>
            <a:lvl1pPr marL="0" indent="0">
              <a:buNone/>
              <a:defRPr sz="20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71476" y="4247320"/>
            <a:ext cx="5582064" cy="1953455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16CD8AAD-701B-4F23-AB47-6FC68078713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6" y="1593851"/>
            <a:ext cx="5582064" cy="1929569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Picture Placeholder 6">
            <a:extLst>
              <a:ext uri="{FF2B5EF4-FFF2-40B4-BE49-F238E27FC236}">
                <a16:creationId xmlns:a16="http://schemas.microsoft.com/office/drawing/2014/main" id="{2B9551A7-E41A-4D0E-925B-71270CA0F33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81738" y="1593850"/>
            <a:ext cx="5582064" cy="1929569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54248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990C1024-E4C7-44C6-ADC4-870B3D482C3F}"/>
              </a:ext>
            </a:extLst>
          </p:cNvPr>
          <p:cNvSpPr/>
          <p:nvPr userDrawn="1"/>
        </p:nvSpPr>
        <p:spPr>
          <a:xfrm>
            <a:off x="6441279" y="3761720"/>
            <a:ext cx="5446800" cy="240095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DB43705-0B3F-4F77-A8BB-08EC09D36A56}"/>
              </a:ext>
            </a:extLst>
          </p:cNvPr>
          <p:cNvSpPr/>
          <p:nvPr userDrawn="1"/>
        </p:nvSpPr>
        <p:spPr>
          <a:xfrm>
            <a:off x="371474" y="1271588"/>
            <a:ext cx="5445125" cy="240095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10169" y="3956706"/>
            <a:ext cx="5109021" cy="518457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610169" y="4569583"/>
            <a:ext cx="5109021" cy="1412117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100">
                <a:solidFill>
                  <a:schemeClr val="bg1"/>
                </a:solidFill>
              </a:defRPr>
            </a:lvl4pPr>
            <a:lvl5pP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836" y="1462743"/>
            <a:ext cx="5108400" cy="518457"/>
          </a:xfrm>
        </p:spPr>
        <p:txBody>
          <a:bodyPr anchor="ctr"/>
          <a:lstStyle>
            <a:lvl1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836" y="2075621"/>
            <a:ext cx="5108400" cy="139148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100">
                <a:solidFill>
                  <a:schemeClr val="bg1"/>
                </a:solidFill>
              </a:defRPr>
            </a:lvl4pPr>
            <a:lvl5pP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7" name="Picture Placeholder 6">
            <a:extLst>
              <a:ext uri="{FF2B5EF4-FFF2-40B4-BE49-F238E27FC236}">
                <a16:creationId xmlns:a16="http://schemas.microsoft.com/office/drawing/2014/main" id="{9DFBCB44-5019-402B-BEC3-12F7F5526F0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80101" y="1271588"/>
            <a:ext cx="6012000" cy="2400955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8" name="Picture Placeholder 6">
            <a:extLst>
              <a:ext uri="{FF2B5EF4-FFF2-40B4-BE49-F238E27FC236}">
                <a16:creationId xmlns:a16="http://schemas.microsoft.com/office/drawing/2014/main" id="{8CD826C9-080C-4638-B261-376BD8B3162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71475" y="3758268"/>
            <a:ext cx="6011800" cy="2400955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54903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5460C4-49C1-4270-BC58-5EEBC7761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5572125" cy="397351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319837" y="2227263"/>
            <a:ext cx="5572125" cy="397351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5661614-E5E5-43DF-A12A-7BE84E58EE3B}"/>
              </a:ext>
            </a:extLst>
          </p:cNvPr>
          <p:cNvSpPr/>
          <p:nvPr userDrawn="1"/>
        </p:nvSpPr>
        <p:spPr>
          <a:xfrm>
            <a:off x="371475" y="5271760"/>
            <a:ext cx="5572125" cy="92901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161B260-71A2-402A-A38D-FE2C484B7F99}"/>
              </a:ext>
            </a:extLst>
          </p:cNvPr>
          <p:cNvSpPr/>
          <p:nvPr userDrawn="1"/>
        </p:nvSpPr>
        <p:spPr>
          <a:xfrm>
            <a:off x="6319836" y="1233488"/>
            <a:ext cx="5572125" cy="92901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4987" y="5380667"/>
            <a:ext cx="5245100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483348" y="1342395"/>
            <a:ext cx="5245100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287864174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565E0AE-C9AC-4E26-B4A4-DDEE620D897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47699" y="4517395"/>
            <a:ext cx="5372096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54749" y="1642105"/>
            <a:ext cx="5372096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023CF6-0A85-4867-A5CF-F75DDBC4C20A}"/>
              </a:ext>
            </a:extLst>
          </p:cNvPr>
          <p:cNvSpPr/>
          <p:nvPr userDrawn="1"/>
        </p:nvSpPr>
        <p:spPr>
          <a:xfrm>
            <a:off x="0" y="0"/>
            <a:ext cx="1854199" cy="1752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9F3577-4130-4F32-9302-DA8838D30560}"/>
              </a:ext>
            </a:extLst>
          </p:cNvPr>
          <p:cNvSpPr/>
          <p:nvPr userDrawn="1"/>
        </p:nvSpPr>
        <p:spPr>
          <a:xfrm>
            <a:off x="10337800" y="5122548"/>
            <a:ext cx="1854199" cy="1752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7699" y="571500"/>
            <a:ext cx="5372097" cy="383984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54748" y="2429505"/>
            <a:ext cx="5372097" cy="3856995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186982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565E0AE-C9AC-4E26-B4A4-DDEE620D897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023CF6-0A85-4867-A5CF-F75DDBC4C20A}"/>
              </a:ext>
            </a:extLst>
          </p:cNvPr>
          <p:cNvSpPr/>
          <p:nvPr userDrawn="1"/>
        </p:nvSpPr>
        <p:spPr>
          <a:xfrm>
            <a:off x="0" y="1932303"/>
            <a:ext cx="12192000" cy="291719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7699" y="1470977"/>
            <a:ext cx="5372097" cy="383984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54748" y="1462403"/>
            <a:ext cx="5372097" cy="3856995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47699" y="5451475"/>
            <a:ext cx="5372096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noProof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54748" y="591502"/>
            <a:ext cx="5372096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noProof="0"/>
              <a:t>Add your text here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F4B4D45-80E3-42F8-B437-4182608210C3}"/>
              </a:ext>
            </a:extLst>
          </p:cNvPr>
          <p:cNvGrpSpPr/>
          <p:nvPr userDrawn="1"/>
        </p:nvGrpSpPr>
        <p:grpSpPr>
          <a:xfrm>
            <a:off x="5387974" y="422433"/>
            <a:ext cx="644525" cy="973138"/>
            <a:chOff x="371475" y="671713"/>
            <a:chExt cx="496540" cy="836738"/>
          </a:xfrm>
          <a:solidFill>
            <a:schemeClr val="accent6"/>
          </a:solidFill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670E361-AF23-4722-9250-CCF26B3C5884}"/>
                </a:ext>
              </a:extLst>
            </p:cNvPr>
            <p:cNvSpPr/>
            <p:nvPr userDrawn="1"/>
          </p:nvSpPr>
          <p:spPr>
            <a:xfrm>
              <a:off x="371475" y="1011911"/>
              <a:ext cx="496540" cy="4965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BDE16CED-9FCD-4407-99EF-FFBE689DA9F1}"/>
                </a:ext>
              </a:extLst>
            </p:cNvPr>
            <p:cNvSpPr/>
            <p:nvPr userDrawn="1"/>
          </p:nvSpPr>
          <p:spPr>
            <a:xfrm>
              <a:off x="620587" y="671713"/>
              <a:ext cx="247428" cy="2474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FA147081-5AFB-463F-B27C-7A0C4CA0573B}"/>
              </a:ext>
            </a:extLst>
          </p:cNvPr>
          <p:cNvGrpSpPr/>
          <p:nvPr userDrawn="1"/>
        </p:nvGrpSpPr>
        <p:grpSpPr>
          <a:xfrm flipH="1">
            <a:off x="6248401" y="5451475"/>
            <a:ext cx="644525" cy="973138"/>
            <a:chOff x="371475" y="671713"/>
            <a:chExt cx="496540" cy="836738"/>
          </a:xfrm>
          <a:solidFill>
            <a:schemeClr val="accent6"/>
          </a:solidFill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AE24567E-B0AE-4E55-A5FB-3019A9598162}"/>
                </a:ext>
              </a:extLst>
            </p:cNvPr>
            <p:cNvSpPr/>
            <p:nvPr userDrawn="1"/>
          </p:nvSpPr>
          <p:spPr>
            <a:xfrm>
              <a:off x="371475" y="1011911"/>
              <a:ext cx="496540" cy="4965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4918E6C0-B582-4943-9462-FE9740846585}"/>
                </a:ext>
              </a:extLst>
            </p:cNvPr>
            <p:cNvSpPr/>
            <p:nvPr userDrawn="1"/>
          </p:nvSpPr>
          <p:spPr>
            <a:xfrm>
              <a:off x="620587" y="671713"/>
              <a:ext cx="247428" cy="2474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49338826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565E0AE-C9AC-4E26-B4A4-DDEE620D897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19200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172201" y="0"/>
            <a:ext cx="6019799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25351" y="5008563"/>
            <a:ext cx="4910400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635593" y="5008563"/>
            <a:ext cx="4908708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330373224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565E0AE-C9AC-4E26-B4A4-DDEE620D897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023CF6-0A85-4867-A5CF-F75DDBC4C20A}"/>
              </a:ext>
            </a:extLst>
          </p:cNvPr>
          <p:cNvSpPr/>
          <p:nvPr userDrawn="1"/>
        </p:nvSpPr>
        <p:spPr>
          <a:xfrm>
            <a:off x="0" y="0"/>
            <a:ext cx="5372096" cy="685799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260350"/>
            <a:ext cx="5618153" cy="63007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7E2F46B-C34E-40D3-9D43-BBA43EDFC924}"/>
              </a:ext>
            </a:extLst>
          </p:cNvPr>
          <p:cNvSpPr/>
          <p:nvPr userDrawn="1"/>
        </p:nvSpPr>
        <p:spPr>
          <a:xfrm>
            <a:off x="6819906" y="-18257"/>
            <a:ext cx="5372096" cy="685799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80147" y="260350"/>
            <a:ext cx="5619600" cy="63007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25351" y="5008563"/>
            <a:ext cx="4910400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635593" y="5008563"/>
            <a:ext cx="4908708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363371013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5460C4-49C1-4270-BC58-5EEBC7761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2950CCA-59F9-4C47-A5BA-294E9EDCBABE}"/>
              </a:ext>
            </a:extLst>
          </p:cNvPr>
          <p:cNvSpPr/>
          <p:nvPr userDrawn="1"/>
        </p:nvSpPr>
        <p:spPr>
          <a:xfrm>
            <a:off x="371475" y="1233488"/>
            <a:ext cx="2776354" cy="49672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B5BF167-B9E6-4F02-9FA8-3CA79D552F0E}"/>
              </a:ext>
            </a:extLst>
          </p:cNvPr>
          <p:cNvSpPr/>
          <p:nvPr userDrawn="1"/>
        </p:nvSpPr>
        <p:spPr>
          <a:xfrm>
            <a:off x="3286186" y="1233488"/>
            <a:ext cx="2776354" cy="49672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48694DE-D82B-49DB-8A45-D1DD4C9BCEF1}"/>
              </a:ext>
            </a:extLst>
          </p:cNvPr>
          <p:cNvSpPr/>
          <p:nvPr userDrawn="1"/>
        </p:nvSpPr>
        <p:spPr>
          <a:xfrm>
            <a:off x="6200897" y="1233488"/>
            <a:ext cx="2776354" cy="496728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07C1370-8D38-4641-8D37-30A1218A4372}"/>
              </a:ext>
            </a:extLst>
          </p:cNvPr>
          <p:cNvSpPr/>
          <p:nvPr userDrawn="1"/>
        </p:nvSpPr>
        <p:spPr>
          <a:xfrm>
            <a:off x="9115608" y="1246188"/>
            <a:ext cx="2776354" cy="496728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CE3EDDE5-9B23-44D7-8546-0B2365B42B16}"/>
              </a:ext>
            </a:extLst>
          </p:cNvPr>
          <p:cNvCxnSpPr/>
          <p:nvPr userDrawn="1"/>
        </p:nvCxnSpPr>
        <p:spPr>
          <a:xfrm>
            <a:off x="591252" y="3721100"/>
            <a:ext cx="23368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B9D259D5-D3C0-4B60-B2D9-9B6DFFD270D8}"/>
              </a:ext>
            </a:extLst>
          </p:cNvPr>
          <p:cNvCxnSpPr/>
          <p:nvPr userDrawn="1"/>
        </p:nvCxnSpPr>
        <p:spPr>
          <a:xfrm>
            <a:off x="3505963" y="3721100"/>
            <a:ext cx="23368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0710C392-9E34-4640-AC70-210A1B8C47B5}"/>
              </a:ext>
            </a:extLst>
          </p:cNvPr>
          <p:cNvCxnSpPr/>
          <p:nvPr userDrawn="1"/>
        </p:nvCxnSpPr>
        <p:spPr>
          <a:xfrm>
            <a:off x="6420674" y="3721100"/>
            <a:ext cx="23368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D7A92E0B-B060-48FA-A650-36894FF4B216}"/>
              </a:ext>
            </a:extLst>
          </p:cNvPr>
          <p:cNvCxnSpPr/>
          <p:nvPr userDrawn="1"/>
        </p:nvCxnSpPr>
        <p:spPr>
          <a:xfrm>
            <a:off x="9335385" y="3721100"/>
            <a:ext cx="23368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Picture Placeholder 33">
            <a:extLst>
              <a:ext uri="{FF2B5EF4-FFF2-40B4-BE49-F238E27FC236}">
                <a16:creationId xmlns:a16="http://schemas.microsoft.com/office/drawing/2014/main" id="{D9056F2B-EAFD-4A57-BB92-D14816C84DD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76300" y="1739900"/>
            <a:ext cx="1689100" cy="1397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5" name="Picture Placeholder 33">
            <a:extLst>
              <a:ext uri="{FF2B5EF4-FFF2-40B4-BE49-F238E27FC236}">
                <a16:creationId xmlns:a16="http://schemas.microsoft.com/office/drawing/2014/main" id="{E65006DE-F797-4019-BB72-F484F9FE7E5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829813" y="4263232"/>
            <a:ext cx="1689100" cy="1397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6" name="Picture Placeholder 33">
            <a:extLst>
              <a:ext uri="{FF2B5EF4-FFF2-40B4-BE49-F238E27FC236}">
                <a16:creationId xmlns:a16="http://schemas.microsoft.com/office/drawing/2014/main" id="{0947D252-5545-4406-8764-B7712464DA5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744524" y="1739900"/>
            <a:ext cx="1689100" cy="1397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8" name="Picture Placeholder 33">
            <a:extLst>
              <a:ext uri="{FF2B5EF4-FFF2-40B4-BE49-F238E27FC236}">
                <a16:creationId xmlns:a16="http://schemas.microsoft.com/office/drawing/2014/main" id="{DD89F80C-C1D7-4F63-BAD2-F4EE1F9A162F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9659235" y="4263232"/>
            <a:ext cx="1689100" cy="1397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08BBFEC8-B6BE-4768-9284-26D98C06FFC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90550" y="3949700"/>
            <a:ext cx="2336800" cy="1854200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D12C79C2-427D-418B-8FFA-C27D8F2C986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505963" y="1595835"/>
            <a:ext cx="2336800" cy="18542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0FD568C4-A06D-4A56-B7D6-AF338F5C329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420674" y="3949700"/>
            <a:ext cx="2336800" cy="1854200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3" name="Text Placeholder 39">
            <a:extLst>
              <a:ext uri="{FF2B5EF4-FFF2-40B4-BE49-F238E27FC236}">
                <a16:creationId xmlns:a16="http://schemas.microsoft.com/office/drawing/2014/main" id="{76B41443-1233-4172-B61C-7CC516D8880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335385" y="1595835"/>
            <a:ext cx="2336800" cy="18542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210807895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6B607F24-5B01-4964-9736-E876BC347E55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6168473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2950CCA-59F9-4C47-A5BA-294E9EDCBABE}"/>
              </a:ext>
            </a:extLst>
          </p:cNvPr>
          <p:cNvSpPr/>
          <p:nvPr userDrawn="1"/>
        </p:nvSpPr>
        <p:spPr>
          <a:xfrm>
            <a:off x="6769101" y="0"/>
            <a:ext cx="2711082" cy="228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44232AA-36A1-4A85-8868-9D12848EB106}"/>
              </a:ext>
            </a:extLst>
          </p:cNvPr>
          <p:cNvSpPr/>
          <p:nvPr userDrawn="1"/>
        </p:nvSpPr>
        <p:spPr>
          <a:xfrm>
            <a:off x="9480918" y="2286000"/>
            <a:ext cx="2711082" cy="228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B045D93-056D-486E-A634-890ECB9AF9C2}"/>
              </a:ext>
            </a:extLst>
          </p:cNvPr>
          <p:cNvSpPr/>
          <p:nvPr userDrawn="1"/>
        </p:nvSpPr>
        <p:spPr>
          <a:xfrm>
            <a:off x="6769100" y="4572000"/>
            <a:ext cx="2711082" cy="228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67CD5E4-19A9-4EFD-BBF1-2B1FBC9BB9BD}"/>
              </a:ext>
            </a:extLst>
          </p:cNvPr>
          <p:cNvSpPr/>
          <p:nvPr userDrawn="1"/>
        </p:nvSpPr>
        <p:spPr>
          <a:xfrm>
            <a:off x="9480918" y="0"/>
            <a:ext cx="2711082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A533582-AC3E-4F3B-9602-085EB97AD294}"/>
              </a:ext>
            </a:extLst>
          </p:cNvPr>
          <p:cNvSpPr/>
          <p:nvPr userDrawn="1"/>
        </p:nvSpPr>
        <p:spPr>
          <a:xfrm>
            <a:off x="6768364" y="2286000"/>
            <a:ext cx="2711082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CF0B1BD9-4AC2-4549-9001-383664C7F224}"/>
              </a:ext>
            </a:extLst>
          </p:cNvPr>
          <p:cNvSpPr/>
          <p:nvPr userDrawn="1"/>
        </p:nvSpPr>
        <p:spPr>
          <a:xfrm>
            <a:off x="9480918" y="4572000"/>
            <a:ext cx="2711082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32B2DC05-AAD7-458D-B737-BE8CCA1FFA99}"/>
              </a:ext>
            </a:extLst>
          </p:cNvPr>
          <p:cNvSpPr/>
          <p:nvPr userDrawn="1"/>
        </p:nvSpPr>
        <p:spPr>
          <a:xfrm rot="5400000">
            <a:off x="9422986" y="1050373"/>
            <a:ext cx="298174" cy="18525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Isosceles Triangle 38">
            <a:extLst>
              <a:ext uri="{FF2B5EF4-FFF2-40B4-BE49-F238E27FC236}">
                <a16:creationId xmlns:a16="http://schemas.microsoft.com/office/drawing/2014/main" id="{E423C01B-EB10-48EF-8F1C-C2A7E1923E3E}"/>
              </a:ext>
            </a:extLst>
          </p:cNvPr>
          <p:cNvSpPr/>
          <p:nvPr userDrawn="1"/>
        </p:nvSpPr>
        <p:spPr>
          <a:xfrm rot="16200000">
            <a:off x="9238100" y="3336373"/>
            <a:ext cx="298174" cy="185254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Isosceles Triangle 43">
            <a:extLst>
              <a:ext uri="{FF2B5EF4-FFF2-40B4-BE49-F238E27FC236}">
                <a16:creationId xmlns:a16="http://schemas.microsoft.com/office/drawing/2014/main" id="{BB0D5D5D-BB46-489A-A006-03E52FDA0AB6}"/>
              </a:ext>
            </a:extLst>
          </p:cNvPr>
          <p:cNvSpPr/>
          <p:nvPr userDrawn="1"/>
        </p:nvSpPr>
        <p:spPr>
          <a:xfrm rot="5400000">
            <a:off x="9422986" y="5622373"/>
            <a:ext cx="298174" cy="185254"/>
          </a:xfrm>
          <a:prstGeom prst="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5" name="Picture Placeholder 33">
            <a:extLst>
              <a:ext uri="{FF2B5EF4-FFF2-40B4-BE49-F238E27FC236}">
                <a16:creationId xmlns:a16="http://schemas.microsoft.com/office/drawing/2014/main" id="{2D0DCA06-9544-45C9-BE22-EBB853AE757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133588" y="561678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6" name="Picture Placeholder 33">
            <a:extLst>
              <a:ext uri="{FF2B5EF4-FFF2-40B4-BE49-F238E27FC236}">
                <a16:creationId xmlns:a16="http://schemas.microsoft.com/office/drawing/2014/main" id="{21403A13-F195-405D-B352-4B77969E358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421034" y="2847678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7" name="Picture Placeholder 33">
            <a:extLst>
              <a:ext uri="{FF2B5EF4-FFF2-40B4-BE49-F238E27FC236}">
                <a16:creationId xmlns:a16="http://schemas.microsoft.com/office/drawing/2014/main" id="{390C9BE2-4328-41D9-82FB-F6FEE7026C5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0133588" y="5133678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8" name="Picture Placeholder 6">
            <a:extLst>
              <a:ext uri="{FF2B5EF4-FFF2-40B4-BE49-F238E27FC236}">
                <a16:creationId xmlns:a16="http://schemas.microsoft.com/office/drawing/2014/main" id="{7E57D58E-479C-4409-8D5F-7CAC3178A77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71475" y="1233488"/>
            <a:ext cx="6168473" cy="562451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7" name="Text Placeholder 39">
            <a:extLst>
              <a:ext uri="{FF2B5EF4-FFF2-40B4-BE49-F238E27FC236}">
                <a16:creationId xmlns:a16="http://schemas.microsoft.com/office/drawing/2014/main" id="{1EE624A7-7FE4-44DC-B710-D995C25C9CE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956242" y="215900"/>
            <a:ext cx="2336800" cy="185420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8" name="Text Placeholder 39">
            <a:extLst>
              <a:ext uri="{FF2B5EF4-FFF2-40B4-BE49-F238E27FC236}">
                <a16:creationId xmlns:a16="http://schemas.microsoft.com/office/drawing/2014/main" id="{34CC27D1-7AB7-4922-81C5-41E9C01BAAE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668059" y="2501900"/>
            <a:ext cx="2336800" cy="185420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9" name="Text Placeholder 39">
            <a:extLst>
              <a:ext uri="{FF2B5EF4-FFF2-40B4-BE49-F238E27FC236}">
                <a16:creationId xmlns:a16="http://schemas.microsoft.com/office/drawing/2014/main" id="{03F0CFEB-33B8-47FE-BC44-44AF273543D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956241" y="4787900"/>
            <a:ext cx="2336800" cy="185420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201425918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8" name="Picture Placeholder 6">
            <a:extLst>
              <a:ext uri="{FF2B5EF4-FFF2-40B4-BE49-F238E27FC236}">
                <a16:creationId xmlns:a16="http://schemas.microsoft.com/office/drawing/2014/main" id="{7E57D58E-479C-4409-8D5F-7CAC3178A77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71475" y="1233488"/>
            <a:ext cx="11520487" cy="3049754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0" name="Picture Placeholder 33">
            <a:extLst>
              <a:ext uri="{FF2B5EF4-FFF2-40B4-BE49-F238E27FC236}">
                <a16:creationId xmlns:a16="http://schemas.microsoft.com/office/drawing/2014/main" id="{917F3183-F8DC-409E-BDAF-E3190E5CC10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466711" y="2999731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5" name="Picture Placeholder 33">
            <a:extLst>
              <a:ext uri="{FF2B5EF4-FFF2-40B4-BE49-F238E27FC236}">
                <a16:creationId xmlns:a16="http://schemas.microsoft.com/office/drawing/2014/main" id="{8DCF90EE-8A0F-46BB-A8EC-27CB7826EB0D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108135" y="2999731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6" name="Picture Placeholder 33">
            <a:extLst>
              <a:ext uri="{FF2B5EF4-FFF2-40B4-BE49-F238E27FC236}">
                <a16:creationId xmlns:a16="http://schemas.microsoft.com/office/drawing/2014/main" id="{4B6BCE84-A7A7-4701-966F-9F969C523C5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749558" y="2999731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Picture Placeholder 33">
            <a:extLst>
              <a:ext uri="{FF2B5EF4-FFF2-40B4-BE49-F238E27FC236}">
                <a16:creationId xmlns:a16="http://schemas.microsoft.com/office/drawing/2014/main" id="{2F810615-16AA-4D3F-93BB-1074BABE1234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9435088" y="2999731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9E999B4-BC91-4EF5-915C-59E58E141134}"/>
              </a:ext>
            </a:extLst>
          </p:cNvPr>
          <p:cNvSpPr/>
          <p:nvPr userDrawn="1"/>
        </p:nvSpPr>
        <p:spPr>
          <a:xfrm>
            <a:off x="979920" y="4514247"/>
            <a:ext cx="2379325" cy="16865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E3D72D1-545E-4FA9-B18F-DBE257DA9472}"/>
              </a:ext>
            </a:extLst>
          </p:cNvPr>
          <p:cNvSpPr/>
          <p:nvPr userDrawn="1"/>
        </p:nvSpPr>
        <p:spPr>
          <a:xfrm>
            <a:off x="3621344" y="4514247"/>
            <a:ext cx="2379325" cy="168652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A1FF2C74-7F94-4D15-9530-4844CA0ABABA}"/>
              </a:ext>
            </a:extLst>
          </p:cNvPr>
          <p:cNvSpPr/>
          <p:nvPr userDrawn="1"/>
        </p:nvSpPr>
        <p:spPr>
          <a:xfrm>
            <a:off x="6262766" y="4514247"/>
            <a:ext cx="2379325" cy="16865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65048BF-5755-467D-94DA-799CD1A9ED70}"/>
              </a:ext>
            </a:extLst>
          </p:cNvPr>
          <p:cNvSpPr/>
          <p:nvPr userDrawn="1"/>
        </p:nvSpPr>
        <p:spPr>
          <a:xfrm>
            <a:off x="8904188" y="4514247"/>
            <a:ext cx="2379325" cy="168652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Text Placeholder 39">
            <a:extLst>
              <a:ext uri="{FF2B5EF4-FFF2-40B4-BE49-F238E27FC236}">
                <a16:creationId xmlns:a16="http://schemas.microsoft.com/office/drawing/2014/main" id="{3C8488B4-AC1B-43A6-A416-3F5BC72456F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091465" y="4598182"/>
            <a:ext cx="2156235" cy="1330436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950DB978-3832-472D-9958-42D6A712EA6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732888" y="4598182"/>
            <a:ext cx="2156235" cy="1330436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7A9C8821-D3DD-40C3-83BD-38D190405711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374310" y="4598182"/>
            <a:ext cx="2156235" cy="1330436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C3FC554A-BF67-40BD-BD4F-B2EA17BBDBC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015732" y="4598182"/>
            <a:ext cx="2156235" cy="1330436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2ECF54D-C7AE-4FFE-A9FA-ECD663CD2A09}"/>
              </a:ext>
            </a:extLst>
          </p:cNvPr>
          <p:cNvCxnSpPr>
            <a:cxnSpLocks/>
          </p:cNvCxnSpPr>
          <p:nvPr userDrawn="1"/>
        </p:nvCxnSpPr>
        <p:spPr>
          <a:xfrm>
            <a:off x="979920" y="4357837"/>
            <a:ext cx="237932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7FB84BED-8481-4D23-AE06-31529215FE6C}"/>
              </a:ext>
            </a:extLst>
          </p:cNvPr>
          <p:cNvCxnSpPr>
            <a:cxnSpLocks/>
          </p:cNvCxnSpPr>
          <p:nvPr userDrawn="1"/>
        </p:nvCxnSpPr>
        <p:spPr>
          <a:xfrm>
            <a:off x="3621344" y="4357837"/>
            <a:ext cx="2379325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4A09D405-9228-4697-A91F-4E5A2B5B6512}"/>
              </a:ext>
            </a:extLst>
          </p:cNvPr>
          <p:cNvCxnSpPr>
            <a:cxnSpLocks/>
          </p:cNvCxnSpPr>
          <p:nvPr userDrawn="1"/>
        </p:nvCxnSpPr>
        <p:spPr>
          <a:xfrm>
            <a:off x="6262767" y="4357837"/>
            <a:ext cx="2379325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9645748A-37E1-4661-B50F-D1FCAF7F3088}"/>
              </a:ext>
            </a:extLst>
          </p:cNvPr>
          <p:cNvCxnSpPr>
            <a:cxnSpLocks/>
          </p:cNvCxnSpPr>
          <p:nvPr userDrawn="1"/>
        </p:nvCxnSpPr>
        <p:spPr>
          <a:xfrm>
            <a:off x="8904191" y="4357837"/>
            <a:ext cx="2379325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087214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8" name="Picture Placeholder 6">
            <a:extLst>
              <a:ext uri="{FF2B5EF4-FFF2-40B4-BE49-F238E27FC236}">
                <a16:creationId xmlns:a16="http://schemas.microsoft.com/office/drawing/2014/main" id="{7E57D58E-479C-4409-8D5F-7CAC3178A77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71476" y="1233488"/>
            <a:ext cx="4140890" cy="514826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DD2DC66-11E4-4714-A8DE-E8AC34D49655}"/>
              </a:ext>
            </a:extLst>
          </p:cNvPr>
          <p:cNvSpPr/>
          <p:nvPr userDrawn="1"/>
        </p:nvSpPr>
        <p:spPr>
          <a:xfrm>
            <a:off x="4615257" y="1233489"/>
            <a:ext cx="2371952" cy="51482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B6748F93-9B1D-4874-A164-A654BF7D6C8C}"/>
              </a:ext>
            </a:extLst>
          </p:cNvPr>
          <p:cNvGrpSpPr/>
          <p:nvPr userDrawn="1"/>
        </p:nvGrpSpPr>
        <p:grpSpPr>
          <a:xfrm>
            <a:off x="4842107" y="2462886"/>
            <a:ext cx="1918252" cy="2689468"/>
            <a:chOff x="4790661" y="2266122"/>
            <a:chExt cx="1918252" cy="2852530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4AEF10CE-C943-4C6B-9DBF-5A0E63CDC89B}"/>
                </a:ext>
              </a:extLst>
            </p:cNvPr>
            <p:cNvCxnSpPr/>
            <p:nvPr userDrawn="1"/>
          </p:nvCxnSpPr>
          <p:spPr>
            <a:xfrm>
              <a:off x="4790661" y="2266122"/>
              <a:ext cx="191825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3428B198-0637-4F15-900F-6709BFE4BDEA}"/>
                </a:ext>
              </a:extLst>
            </p:cNvPr>
            <p:cNvCxnSpPr/>
            <p:nvPr userDrawn="1"/>
          </p:nvCxnSpPr>
          <p:spPr>
            <a:xfrm>
              <a:off x="4790661" y="3692387"/>
              <a:ext cx="191825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7F29A1B0-F4AB-4243-979A-50FADE3330EA}"/>
                </a:ext>
              </a:extLst>
            </p:cNvPr>
            <p:cNvCxnSpPr/>
            <p:nvPr userDrawn="1"/>
          </p:nvCxnSpPr>
          <p:spPr>
            <a:xfrm>
              <a:off x="4790661" y="5118652"/>
              <a:ext cx="191825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894F998-0FDF-4CA2-802E-4FCFA7674171}"/>
              </a:ext>
            </a:extLst>
          </p:cNvPr>
          <p:cNvGrpSpPr/>
          <p:nvPr userDrawn="1"/>
        </p:nvGrpSpPr>
        <p:grpSpPr>
          <a:xfrm>
            <a:off x="7090100" y="2462886"/>
            <a:ext cx="4801862" cy="2689468"/>
            <a:chOff x="4790661" y="2266122"/>
            <a:chExt cx="1918252" cy="2852530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C1F0C0C8-87C4-49FB-B35B-E937E9D0BEC5}"/>
                </a:ext>
              </a:extLst>
            </p:cNvPr>
            <p:cNvCxnSpPr/>
            <p:nvPr userDrawn="1"/>
          </p:nvCxnSpPr>
          <p:spPr>
            <a:xfrm>
              <a:off x="4790661" y="2266122"/>
              <a:ext cx="191825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4857C5D3-7E33-4894-8AC3-0FD1BEB12F40}"/>
                </a:ext>
              </a:extLst>
            </p:cNvPr>
            <p:cNvCxnSpPr/>
            <p:nvPr userDrawn="1"/>
          </p:nvCxnSpPr>
          <p:spPr>
            <a:xfrm>
              <a:off x="4790661" y="3692387"/>
              <a:ext cx="191825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00BA9F8-92BF-42F0-BD46-D9B7E7422F75}"/>
                </a:ext>
              </a:extLst>
            </p:cNvPr>
            <p:cNvCxnSpPr/>
            <p:nvPr userDrawn="1"/>
          </p:nvCxnSpPr>
          <p:spPr>
            <a:xfrm>
              <a:off x="4790661" y="5118652"/>
              <a:ext cx="191825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Text Placeholder 39">
            <a:extLst>
              <a:ext uri="{FF2B5EF4-FFF2-40B4-BE49-F238E27FC236}">
                <a16:creationId xmlns:a16="http://schemas.microsoft.com/office/drawing/2014/main" id="{9760B601-DCBC-47C8-95BE-A5DFCCBAD09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166507" y="1463643"/>
            <a:ext cx="4725455" cy="758822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179CBA0C-6465-4209-AF3F-548A57F20CE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166507" y="2741755"/>
            <a:ext cx="4725455" cy="758822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99852211-6BD9-4B69-BBC9-F2181F272D2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166507" y="4069997"/>
            <a:ext cx="4725455" cy="758822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EEF11D65-7095-41D2-9630-E2EB44552E5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166507" y="5394355"/>
            <a:ext cx="4725455" cy="758822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3" name="Picture Placeholder 33">
            <a:extLst>
              <a:ext uri="{FF2B5EF4-FFF2-40B4-BE49-F238E27FC236}">
                <a16:creationId xmlns:a16="http://schemas.microsoft.com/office/drawing/2014/main" id="{1644FD94-AD03-4C4F-A1A5-085DD8F566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227571" y="1437538"/>
            <a:ext cx="1147325" cy="811033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4" name="Picture Placeholder 33">
            <a:extLst>
              <a:ext uri="{FF2B5EF4-FFF2-40B4-BE49-F238E27FC236}">
                <a16:creationId xmlns:a16="http://schemas.microsoft.com/office/drawing/2014/main" id="{9A1BE0BE-1FFD-445C-B6BA-E4A602D22112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5227571" y="2715650"/>
            <a:ext cx="1147325" cy="811033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5" name="Picture Placeholder 33">
            <a:extLst>
              <a:ext uri="{FF2B5EF4-FFF2-40B4-BE49-F238E27FC236}">
                <a16:creationId xmlns:a16="http://schemas.microsoft.com/office/drawing/2014/main" id="{B577AF17-6C7E-48B9-B267-0874B232A710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5227571" y="4043892"/>
            <a:ext cx="1147325" cy="811033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6" name="Picture Placeholder 33">
            <a:extLst>
              <a:ext uri="{FF2B5EF4-FFF2-40B4-BE49-F238E27FC236}">
                <a16:creationId xmlns:a16="http://schemas.microsoft.com/office/drawing/2014/main" id="{98A01AB1-3434-46C7-B1B3-90AFD4B1799F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5227571" y="5368250"/>
            <a:ext cx="1147325" cy="811033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809251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1DD2DC66-11E4-4714-A8DE-E8AC34D49655}"/>
              </a:ext>
            </a:extLst>
          </p:cNvPr>
          <p:cNvSpPr/>
          <p:nvPr userDrawn="1"/>
        </p:nvSpPr>
        <p:spPr>
          <a:xfrm>
            <a:off x="371475" y="1233488"/>
            <a:ext cx="2293200" cy="24276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AF541B1-4F4B-40BC-BF0B-B80864399D0C}"/>
              </a:ext>
            </a:extLst>
          </p:cNvPr>
          <p:cNvSpPr/>
          <p:nvPr userDrawn="1"/>
        </p:nvSpPr>
        <p:spPr>
          <a:xfrm>
            <a:off x="371475" y="3773172"/>
            <a:ext cx="2293200" cy="24276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B837A4A-8DA3-4F45-9468-2C7DE5B35803}"/>
              </a:ext>
            </a:extLst>
          </p:cNvPr>
          <p:cNvSpPr/>
          <p:nvPr userDrawn="1"/>
        </p:nvSpPr>
        <p:spPr>
          <a:xfrm>
            <a:off x="6170635" y="1233487"/>
            <a:ext cx="2294237" cy="242760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9CA034F-F360-4CF5-B944-C16768254C5A}"/>
              </a:ext>
            </a:extLst>
          </p:cNvPr>
          <p:cNvSpPr/>
          <p:nvPr userDrawn="1"/>
        </p:nvSpPr>
        <p:spPr>
          <a:xfrm>
            <a:off x="6170635" y="3773171"/>
            <a:ext cx="2294237" cy="242760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Picture Placeholder 33">
            <a:extLst>
              <a:ext uri="{FF2B5EF4-FFF2-40B4-BE49-F238E27FC236}">
                <a16:creationId xmlns:a16="http://schemas.microsoft.com/office/drawing/2014/main" id="{1644FD94-AD03-4C4F-A1A5-085DD8F566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15473" y="1713955"/>
            <a:ext cx="1805204" cy="14666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CA01639-D8FA-4F18-8FE5-E923F5A1BB48}"/>
              </a:ext>
            </a:extLst>
          </p:cNvPr>
          <p:cNvSpPr/>
          <p:nvPr userDrawn="1"/>
        </p:nvSpPr>
        <p:spPr>
          <a:xfrm>
            <a:off x="2730561" y="1233488"/>
            <a:ext cx="3342248" cy="24276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F02D09E-3C25-405E-BF24-A884A07C224A}"/>
              </a:ext>
            </a:extLst>
          </p:cNvPr>
          <p:cNvSpPr/>
          <p:nvPr userDrawn="1"/>
        </p:nvSpPr>
        <p:spPr>
          <a:xfrm>
            <a:off x="2730561" y="3773171"/>
            <a:ext cx="3342248" cy="24276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Text Placeholder 39">
            <a:extLst>
              <a:ext uri="{FF2B5EF4-FFF2-40B4-BE49-F238E27FC236}">
                <a16:creationId xmlns:a16="http://schemas.microsoft.com/office/drawing/2014/main" id="{9760B601-DCBC-47C8-95BE-A5DFCCBAD09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00245" y="1460126"/>
            <a:ext cx="3002880" cy="1974324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5" name="Text Placeholder 39">
            <a:extLst>
              <a:ext uri="{FF2B5EF4-FFF2-40B4-BE49-F238E27FC236}">
                <a16:creationId xmlns:a16="http://schemas.microsoft.com/office/drawing/2014/main" id="{33BDF68D-A417-4526-95BD-83DC0A4FA5B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900245" y="3999809"/>
            <a:ext cx="3002880" cy="1974324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1C6F0F84-9668-4EA8-A3F5-3AD5AED3EFDD}"/>
              </a:ext>
            </a:extLst>
          </p:cNvPr>
          <p:cNvSpPr/>
          <p:nvPr userDrawn="1"/>
        </p:nvSpPr>
        <p:spPr>
          <a:xfrm>
            <a:off x="8549714" y="1233488"/>
            <a:ext cx="3342248" cy="24276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19CCCFCB-4EAD-47A3-8F4A-307EE022DD53}"/>
              </a:ext>
            </a:extLst>
          </p:cNvPr>
          <p:cNvSpPr/>
          <p:nvPr userDrawn="1"/>
        </p:nvSpPr>
        <p:spPr>
          <a:xfrm>
            <a:off x="8549714" y="3773171"/>
            <a:ext cx="3342248" cy="24276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Text Placeholder 39">
            <a:extLst>
              <a:ext uri="{FF2B5EF4-FFF2-40B4-BE49-F238E27FC236}">
                <a16:creationId xmlns:a16="http://schemas.microsoft.com/office/drawing/2014/main" id="{058CD71F-A7E3-4F68-ADE3-4E6B1BAE3129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19398" y="1460126"/>
            <a:ext cx="3002880" cy="1974324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50" name="Text Placeholder 39">
            <a:extLst>
              <a:ext uri="{FF2B5EF4-FFF2-40B4-BE49-F238E27FC236}">
                <a16:creationId xmlns:a16="http://schemas.microsoft.com/office/drawing/2014/main" id="{6EC40EC2-3775-4AF2-965D-0235107D8342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719398" y="3999809"/>
            <a:ext cx="3002880" cy="1974324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51" name="Picture Placeholder 33">
            <a:extLst>
              <a:ext uri="{FF2B5EF4-FFF2-40B4-BE49-F238E27FC236}">
                <a16:creationId xmlns:a16="http://schemas.microsoft.com/office/drawing/2014/main" id="{F196EA03-E36C-4E2A-A82F-8FA76EC2DBFC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615473" y="4253638"/>
            <a:ext cx="1805204" cy="14666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2" name="Picture Placeholder 33">
            <a:extLst>
              <a:ext uri="{FF2B5EF4-FFF2-40B4-BE49-F238E27FC236}">
                <a16:creationId xmlns:a16="http://schemas.microsoft.com/office/drawing/2014/main" id="{9A754FAD-4B3A-4A76-9F0D-84DA72FD822B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6415151" y="4253638"/>
            <a:ext cx="1805204" cy="14666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3" name="Picture Placeholder 33">
            <a:extLst>
              <a:ext uri="{FF2B5EF4-FFF2-40B4-BE49-F238E27FC236}">
                <a16:creationId xmlns:a16="http://schemas.microsoft.com/office/drawing/2014/main" id="{7A45718F-1012-47C4-BF29-7462E5C6CB90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6415151" y="1713954"/>
            <a:ext cx="1805204" cy="14666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73224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DD2DC66-11E4-4714-A8DE-E8AC34D49655}"/>
              </a:ext>
            </a:extLst>
          </p:cNvPr>
          <p:cNvSpPr/>
          <p:nvPr userDrawn="1"/>
        </p:nvSpPr>
        <p:spPr>
          <a:xfrm>
            <a:off x="371474" y="1660868"/>
            <a:ext cx="2686613" cy="24276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CD9ECBB-3A0A-409C-B1C0-C8F4C3087894}"/>
              </a:ext>
            </a:extLst>
          </p:cNvPr>
          <p:cNvSpPr/>
          <p:nvPr userDrawn="1"/>
        </p:nvSpPr>
        <p:spPr>
          <a:xfrm>
            <a:off x="3316099" y="1660868"/>
            <a:ext cx="2686613" cy="24276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FB4FA2C-0414-484D-95CD-C5E17E33E238}"/>
              </a:ext>
            </a:extLst>
          </p:cNvPr>
          <p:cNvSpPr/>
          <p:nvPr userDrawn="1"/>
        </p:nvSpPr>
        <p:spPr>
          <a:xfrm>
            <a:off x="6260723" y="1660868"/>
            <a:ext cx="2686613" cy="242760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D0DE753-6478-4950-8F99-15952FCB6521}"/>
              </a:ext>
            </a:extLst>
          </p:cNvPr>
          <p:cNvSpPr/>
          <p:nvPr userDrawn="1"/>
        </p:nvSpPr>
        <p:spPr>
          <a:xfrm>
            <a:off x="9205348" y="1660868"/>
            <a:ext cx="2686613" cy="242760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Picture Placeholder 33">
            <a:extLst>
              <a:ext uri="{FF2B5EF4-FFF2-40B4-BE49-F238E27FC236}">
                <a16:creationId xmlns:a16="http://schemas.microsoft.com/office/drawing/2014/main" id="{1644FD94-AD03-4C4F-A1A5-085DD8F566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67420" y="1761485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8" name="Picture Placeholder 33">
            <a:extLst>
              <a:ext uri="{FF2B5EF4-FFF2-40B4-BE49-F238E27FC236}">
                <a16:creationId xmlns:a16="http://schemas.microsoft.com/office/drawing/2014/main" id="{85BB27A3-DB87-46F4-8CA4-3C04A088E787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412045" y="1761485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9" name="Picture Placeholder 33">
            <a:extLst>
              <a:ext uri="{FF2B5EF4-FFF2-40B4-BE49-F238E27FC236}">
                <a16:creationId xmlns:a16="http://schemas.microsoft.com/office/drawing/2014/main" id="{F356E399-83ED-4937-A1CC-F591866C0E8C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356669" y="1761485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0" name="Picture Placeholder 33">
            <a:extLst>
              <a:ext uri="{FF2B5EF4-FFF2-40B4-BE49-F238E27FC236}">
                <a16:creationId xmlns:a16="http://schemas.microsoft.com/office/drawing/2014/main" id="{0967254B-CF1D-4F0D-A7F6-EC4E117B7509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301294" y="1761485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1" name="Text Placeholder 39">
            <a:extLst>
              <a:ext uri="{FF2B5EF4-FFF2-40B4-BE49-F238E27FC236}">
                <a16:creationId xmlns:a16="http://schemas.microsoft.com/office/drawing/2014/main" id="{0CEF6C35-6F7B-43AD-9E4D-44C2F8A7DFA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71474" y="4302782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3" name="Text Placeholder 39">
            <a:extLst>
              <a:ext uri="{FF2B5EF4-FFF2-40B4-BE49-F238E27FC236}">
                <a16:creationId xmlns:a16="http://schemas.microsoft.com/office/drawing/2014/main" id="{44EF032C-161A-4C58-B624-66488C255E1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71474" y="5058156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7" name="Text Placeholder 39">
            <a:extLst>
              <a:ext uri="{FF2B5EF4-FFF2-40B4-BE49-F238E27FC236}">
                <a16:creationId xmlns:a16="http://schemas.microsoft.com/office/drawing/2014/main" id="{ACF86334-F4A8-4CCD-944F-524700CD838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316099" y="4302782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accent2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8" name="Text Placeholder 39">
            <a:extLst>
              <a:ext uri="{FF2B5EF4-FFF2-40B4-BE49-F238E27FC236}">
                <a16:creationId xmlns:a16="http://schemas.microsoft.com/office/drawing/2014/main" id="{135B4AC9-821C-4D70-8A4A-1992394DE43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316099" y="5058156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D2CF516C-7598-43D3-95E9-5633F8F4469B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260723" y="4302782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12A6084C-5383-4EFC-8D49-33C5B61E6492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260723" y="5058156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EFC5493B-D3CF-41B9-A996-7FBE932504B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205350" y="4302782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accent6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4" name="Text Placeholder 39">
            <a:extLst>
              <a:ext uri="{FF2B5EF4-FFF2-40B4-BE49-F238E27FC236}">
                <a16:creationId xmlns:a16="http://schemas.microsoft.com/office/drawing/2014/main" id="{33A98F60-C169-44C1-9654-2239C9C1F29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205350" y="5058156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188473430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FBB81E01-55F6-44A7-8ACB-B172EA0F9FB3}"/>
              </a:ext>
            </a:extLst>
          </p:cNvPr>
          <p:cNvSpPr/>
          <p:nvPr userDrawn="1"/>
        </p:nvSpPr>
        <p:spPr>
          <a:xfrm>
            <a:off x="467420" y="3895002"/>
            <a:ext cx="2494721" cy="2067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AD85DF7-0BE8-4B88-98A1-F5062CDAA964}"/>
              </a:ext>
            </a:extLst>
          </p:cNvPr>
          <p:cNvSpPr/>
          <p:nvPr userDrawn="1"/>
        </p:nvSpPr>
        <p:spPr>
          <a:xfrm>
            <a:off x="3412044" y="3895002"/>
            <a:ext cx="2494721" cy="20672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F69394C-95D0-4D10-A34D-A35EF27D2806}"/>
              </a:ext>
            </a:extLst>
          </p:cNvPr>
          <p:cNvSpPr/>
          <p:nvPr userDrawn="1"/>
        </p:nvSpPr>
        <p:spPr>
          <a:xfrm>
            <a:off x="6356668" y="3895002"/>
            <a:ext cx="2494721" cy="20672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6DBF753-694A-4503-A33B-73C09E8EE3A5}"/>
              </a:ext>
            </a:extLst>
          </p:cNvPr>
          <p:cNvSpPr/>
          <p:nvPr userDrawn="1"/>
        </p:nvSpPr>
        <p:spPr>
          <a:xfrm>
            <a:off x="9301294" y="3895002"/>
            <a:ext cx="2494721" cy="206723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Picture Placeholder 33">
            <a:extLst>
              <a:ext uri="{FF2B5EF4-FFF2-40B4-BE49-F238E27FC236}">
                <a16:creationId xmlns:a16="http://schemas.microsoft.com/office/drawing/2014/main" id="{1644FD94-AD03-4C4F-A1A5-085DD8F566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67420" y="1522949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8" name="Picture Placeholder 33">
            <a:extLst>
              <a:ext uri="{FF2B5EF4-FFF2-40B4-BE49-F238E27FC236}">
                <a16:creationId xmlns:a16="http://schemas.microsoft.com/office/drawing/2014/main" id="{85BB27A3-DB87-46F4-8CA4-3C04A088E787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412045" y="1522949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9" name="Picture Placeholder 33">
            <a:extLst>
              <a:ext uri="{FF2B5EF4-FFF2-40B4-BE49-F238E27FC236}">
                <a16:creationId xmlns:a16="http://schemas.microsoft.com/office/drawing/2014/main" id="{F356E399-83ED-4937-A1CC-F591866C0E8C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356669" y="1522949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0" name="Picture Placeholder 33">
            <a:extLst>
              <a:ext uri="{FF2B5EF4-FFF2-40B4-BE49-F238E27FC236}">
                <a16:creationId xmlns:a16="http://schemas.microsoft.com/office/drawing/2014/main" id="{0967254B-CF1D-4F0D-A7F6-EC4E117B7509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301294" y="1522949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1" name="Text Placeholder 39">
            <a:extLst>
              <a:ext uri="{FF2B5EF4-FFF2-40B4-BE49-F238E27FC236}">
                <a16:creationId xmlns:a16="http://schemas.microsoft.com/office/drawing/2014/main" id="{0CEF6C35-6F7B-43AD-9E4D-44C2F8A7DFA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04610" y="4123880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3" name="Text Placeholder 39">
            <a:extLst>
              <a:ext uri="{FF2B5EF4-FFF2-40B4-BE49-F238E27FC236}">
                <a16:creationId xmlns:a16="http://schemas.microsoft.com/office/drawing/2014/main" id="{44EF032C-161A-4C58-B624-66488C255E1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04610" y="4879254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7" name="Text Placeholder 39">
            <a:extLst>
              <a:ext uri="{FF2B5EF4-FFF2-40B4-BE49-F238E27FC236}">
                <a16:creationId xmlns:a16="http://schemas.microsoft.com/office/drawing/2014/main" id="{ACF86334-F4A8-4CCD-944F-524700CD838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549235" y="4123880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8" name="Text Placeholder 39">
            <a:extLst>
              <a:ext uri="{FF2B5EF4-FFF2-40B4-BE49-F238E27FC236}">
                <a16:creationId xmlns:a16="http://schemas.microsoft.com/office/drawing/2014/main" id="{135B4AC9-821C-4D70-8A4A-1992394DE43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549235" y="4879254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D2CF516C-7598-43D3-95E9-5633F8F4469B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493859" y="4123880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12A6084C-5383-4EFC-8D49-33C5B61E6492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493859" y="4879254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EFC5493B-D3CF-41B9-A996-7FBE932504B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438486" y="4123880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4" name="Text Placeholder 39">
            <a:extLst>
              <a:ext uri="{FF2B5EF4-FFF2-40B4-BE49-F238E27FC236}">
                <a16:creationId xmlns:a16="http://schemas.microsoft.com/office/drawing/2014/main" id="{33A98F60-C169-44C1-9654-2239C9C1F29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438486" y="4879254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56538280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4900613" y="1233488"/>
            <a:ext cx="6991350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928258E-48B5-471F-BC61-B45FB2CA51BA}"/>
              </a:ext>
            </a:extLst>
          </p:cNvPr>
          <p:cNvSpPr/>
          <p:nvPr userDrawn="1"/>
        </p:nvSpPr>
        <p:spPr>
          <a:xfrm>
            <a:off x="371474" y="1233488"/>
            <a:ext cx="4419187" cy="49672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867FAC3-5109-4D5D-8105-FC48313396C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46100" y="1450975"/>
            <a:ext cx="4065588" cy="455295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67963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371475" y="1233488"/>
            <a:ext cx="11520488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952979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371475" y="1233488"/>
            <a:ext cx="7450621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F1D1D3DC-359F-47D3-A498-6E5DEF615BD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940675" y="1233488"/>
            <a:ext cx="3951288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059300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381415" y="1233488"/>
            <a:ext cx="5512490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7" name="Chart Placeholder 3">
            <a:extLst>
              <a:ext uri="{FF2B5EF4-FFF2-40B4-BE49-F238E27FC236}">
                <a16:creationId xmlns:a16="http://schemas.microsoft.com/office/drawing/2014/main" id="{6750280A-6976-42F9-B984-8601DD1972DC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6379473" y="1233488"/>
            <a:ext cx="5512490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E63221D-DF23-4F80-AB42-A74C1B1CB425}"/>
              </a:ext>
            </a:extLst>
          </p:cNvPr>
          <p:cNvCxnSpPr/>
          <p:nvPr userDrawn="1"/>
        </p:nvCxnSpPr>
        <p:spPr>
          <a:xfrm>
            <a:off x="6125817" y="1233488"/>
            <a:ext cx="0" cy="4967287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73957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510622" y="1362696"/>
            <a:ext cx="5552246" cy="229489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9" name="Chart Placeholder 3">
            <a:extLst>
              <a:ext uri="{FF2B5EF4-FFF2-40B4-BE49-F238E27FC236}">
                <a16:creationId xmlns:a16="http://schemas.microsoft.com/office/drawing/2014/main" id="{3CC4F2FB-E360-40E2-BDA5-455EB243C216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500682" y="3781218"/>
            <a:ext cx="5552246" cy="229489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10" name="Chart Placeholder 3">
            <a:extLst>
              <a:ext uri="{FF2B5EF4-FFF2-40B4-BE49-F238E27FC236}">
                <a16:creationId xmlns:a16="http://schemas.microsoft.com/office/drawing/2014/main" id="{6373EAFD-6648-4861-97FB-A3961B86C814}"/>
              </a:ext>
            </a:extLst>
          </p:cNvPr>
          <p:cNvSpPr>
            <a:spLocks noGrp="1"/>
          </p:cNvSpPr>
          <p:nvPr>
            <p:ph type="chart" sz="quarter" idx="15"/>
          </p:nvPr>
        </p:nvSpPr>
        <p:spPr>
          <a:xfrm>
            <a:off x="6208643" y="1367561"/>
            <a:ext cx="5552246" cy="229489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11" name="Chart Placeholder 3">
            <a:extLst>
              <a:ext uri="{FF2B5EF4-FFF2-40B4-BE49-F238E27FC236}">
                <a16:creationId xmlns:a16="http://schemas.microsoft.com/office/drawing/2014/main" id="{CF0E102C-57E1-46ED-BE41-21C356F42BAD}"/>
              </a:ext>
            </a:extLst>
          </p:cNvPr>
          <p:cNvSpPr>
            <a:spLocks noGrp="1"/>
          </p:cNvSpPr>
          <p:nvPr>
            <p:ph type="chart" sz="quarter" idx="16"/>
          </p:nvPr>
        </p:nvSpPr>
        <p:spPr>
          <a:xfrm>
            <a:off x="6198703" y="3786083"/>
            <a:ext cx="5552246" cy="229489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08442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7999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727201" y="2337595"/>
            <a:ext cx="8737600" cy="2182811"/>
          </a:xfrm>
        </p:spPr>
        <p:txBody>
          <a:bodyPr anchor="ctr">
            <a:normAutofit/>
          </a:bodyPr>
          <a:lstStyle>
            <a:lvl1pPr algn="ctr">
              <a:defRPr sz="115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75753809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C3DD3-9184-4434-93FC-DDB3E5B53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302458-F7EC-4A75-A897-E73CF8028E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D31584-D229-4F6C-BA8E-36782FDA8D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2B7AE8-665C-4FF6-B292-B525984D9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031890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E2ACFC-0D65-4857-AAEE-904747F38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A594C5E-E06C-488C-AC82-331C53B94F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EC8C27-FA57-408C-8D6B-844D81BC83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68A18F-96D4-4F1F-BF6B-EDFACBF8D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3416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0060ACE-E228-45FD-83E3-FF4D1CCF7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88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8AF9FF-2A4E-41E6-956B-69BC625CC9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1474" y="1233488"/>
            <a:ext cx="11520487" cy="4943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E1F87C-C7F2-4F14-86B1-854B7B0C580E}"/>
              </a:ext>
            </a:extLst>
          </p:cNvPr>
          <p:cNvSpPr/>
          <p:nvPr userDrawn="1"/>
        </p:nvSpPr>
        <p:spPr>
          <a:xfrm>
            <a:off x="11229975" y="6512060"/>
            <a:ext cx="962025" cy="3459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FD9470-E137-41DF-A5CA-C7B4B9856E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8900" y="6581978"/>
            <a:ext cx="373062" cy="2061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3DC2DEF-D2FE-4B45-ABA4-9F153FD1C98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8AB12CC-D752-4664-B92F-BAEFF0416B7E}"/>
              </a:ext>
            </a:extLst>
          </p:cNvPr>
          <p:cNvSpPr/>
          <p:nvPr userDrawn="1"/>
        </p:nvSpPr>
        <p:spPr>
          <a:xfrm>
            <a:off x="0" y="260350"/>
            <a:ext cx="300037" cy="755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4583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62" r:id="rId4"/>
    <p:sldLayoutId id="2147483663" r:id="rId5"/>
    <p:sldLayoutId id="2147483650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51" r:id="rId13"/>
    <p:sldLayoutId id="2147483670" r:id="rId14"/>
    <p:sldLayoutId id="2147483671" r:id="rId15"/>
    <p:sldLayoutId id="2147483672" r:id="rId16"/>
    <p:sldLayoutId id="2147483673" r:id="rId17"/>
    <p:sldLayoutId id="2147483652" r:id="rId18"/>
    <p:sldLayoutId id="2147483674" r:id="rId19"/>
    <p:sldLayoutId id="2147483675" r:id="rId20"/>
    <p:sldLayoutId id="2147483676" r:id="rId21"/>
    <p:sldLayoutId id="2147483677" r:id="rId22"/>
    <p:sldLayoutId id="2147483655" r:id="rId23"/>
    <p:sldLayoutId id="2147483678" r:id="rId24"/>
    <p:sldLayoutId id="2147483679" r:id="rId25"/>
    <p:sldLayoutId id="2147483680" r:id="rId26"/>
    <p:sldLayoutId id="2147483681" r:id="rId27"/>
    <p:sldLayoutId id="2147483653" r:id="rId28"/>
    <p:sldLayoutId id="2147483682" r:id="rId29"/>
    <p:sldLayoutId id="2147483683" r:id="rId30"/>
    <p:sldLayoutId id="2147483684" r:id="rId31"/>
    <p:sldLayoutId id="2147483685" r:id="rId32"/>
    <p:sldLayoutId id="2147483654" r:id="rId33"/>
    <p:sldLayoutId id="2147483686" r:id="rId34"/>
    <p:sldLayoutId id="2147483687" r:id="rId35"/>
    <p:sldLayoutId id="2147483689" r:id="rId36"/>
    <p:sldLayoutId id="2147483688" r:id="rId37"/>
    <p:sldLayoutId id="2147483690" r:id="rId38"/>
    <p:sldLayoutId id="2147483691" r:id="rId39"/>
    <p:sldLayoutId id="2147483692" r:id="rId40"/>
    <p:sldLayoutId id="2147483693" r:id="rId41"/>
    <p:sldLayoutId id="2147483694" r:id="rId42"/>
    <p:sldLayoutId id="2147483695" r:id="rId43"/>
    <p:sldLayoutId id="2147483696" r:id="rId44"/>
    <p:sldLayoutId id="2147483697" r:id="rId45"/>
    <p:sldLayoutId id="2147483698" r:id="rId46"/>
    <p:sldLayoutId id="2147483699" r:id="rId47"/>
    <p:sldLayoutId id="2147483700" r:id="rId48"/>
    <p:sldLayoutId id="2147483701" r:id="rId49"/>
    <p:sldLayoutId id="2147483702" r:id="rId50"/>
    <p:sldLayoutId id="2147483656" r:id="rId51"/>
    <p:sldLayoutId id="2147483657" r:id="rId5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64" userDrawn="1">
          <p15:clr>
            <a:srgbClr val="F26B43"/>
          </p15:clr>
        </p15:guide>
        <p15:guide id="2" pos="234" userDrawn="1">
          <p15:clr>
            <a:srgbClr val="F26B43"/>
          </p15:clr>
        </p15:guide>
        <p15:guide id="3" orient="horz" pos="4133" userDrawn="1">
          <p15:clr>
            <a:srgbClr val="F26B43"/>
          </p15:clr>
        </p15:guide>
        <p15:guide id="4" pos="7491" userDrawn="1">
          <p15:clr>
            <a:srgbClr val="F26B43"/>
          </p15:clr>
        </p15:guide>
        <p15:guide id="5" orient="horz" pos="640" userDrawn="1">
          <p15:clr>
            <a:srgbClr val="F26B43"/>
          </p15:clr>
        </p15:guide>
        <p15:guide id="6" orient="horz" pos="777" userDrawn="1">
          <p15:clr>
            <a:srgbClr val="F26B43"/>
          </p15:clr>
        </p15:guide>
        <p15:guide id="7" orient="horz" pos="4020" userDrawn="1">
          <p15:clr>
            <a:srgbClr val="F26B43"/>
          </p15:clr>
        </p15:guide>
        <p15:guide id="8" orient="horz" pos="390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D71C9CD-CAE8-4AC8-936D-333769D479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99316" y="1512889"/>
            <a:ext cx="4729942" cy="3262311"/>
          </a:xfrm>
        </p:spPr>
        <p:txBody>
          <a:bodyPr>
            <a:normAutofit/>
          </a:bodyPr>
          <a:lstStyle/>
          <a:p>
            <a:r>
              <a:rPr lang="en-US" sz="44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Sustainable Finance- Lecture </a:t>
            </a:r>
            <a:r>
              <a:rPr lang="en-US" sz="44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en-US" sz="44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4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Lesson </a:t>
            </a:r>
            <a:r>
              <a:rPr lang="en-US" sz="28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Title</a:t>
            </a:r>
            <a:r>
              <a:rPr lang="en-US" sz="2800" b="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: </a:t>
            </a:r>
            <a:r>
              <a:rPr lang="en-US" sz="2800" b="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The Role of Development Financial </a:t>
            </a:r>
            <a:r>
              <a:rPr lang="en-US" sz="2800" b="0" dirty="0" smtClean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Institutions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C6D24F99-E026-485A-96CD-AEC98137262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Instructor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Dr. Mary Githinji</a:t>
            </a:r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1322" r="1322"/>
          <a:stretch>
            <a:fillRect/>
          </a:stretch>
        </p:blipFill>
        <p:spPr>
          <a:xfrm>
            <a:off x="579813" y="315884"/>
            <a:ext cx="5339254" cy="6068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496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Presentation</a:t>
            </a:r>
            <a:r>
              <a:rPr lang="en-US" dirty="0"/>
              <a:t> Outline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Introduction 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&amp; DFI Fundamentals</a:t>
            </a:r>
            <a:endParaRPr lang="en-US" sz="18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Sustainable Finance &amp; DFI Nexus</a:t>
            </a:r>
            <a:endParaRPr lang="en-US" sz="18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DFIs as Catalysts: Instruments &amp; Mobilization</a:t>
            </a:r>
            <a:endParaRPr lang="en-US" sz="18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Spotlight on Action: Climate, Agriculture, Just Transition</a:t>
            </a:r>
            <a:endParaRPr lang="en-US" sz="18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Operational Realities: Partnerships &amp; Impact Measurement</a:t>
            </a:r>
            <a:endParaRPr lang="en-US" sz="18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Challenges &amp; Future Trends</a:t>
            </a:r>
            <a:endParaRPr lang="en-US" sz="18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 fontAlgn="base">
              <a:spcBef>
                <a:spcPts val="1200"/>
              </a:spcBef>
              <a:spcAft>
                <a:spcPct val="0"/>
              </a:spcAft>
              <a:buClr>
                <a:srgbClr val="40BAD2"/>
              </a:buClr>
              <a:buNone/>
            </a:pPr>
            <a:endParaRPr lang="en-US" altLang="en-US" sz="1900" dirty="0">
              <a:solidFill>
                <a:srgbClr val="000000">
                  <a:lumMod val="65000"/>
                  <a:lumOff val="35000"/>
                </a:srgb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6222" b="6222"/>
          <a:stretch>
            <a:fillRect/>
          </a:stretch>
        </p:blipFill>
        <p:spPr>
          <a:xfrm>
            <a:off x="1042787" y="1215505"/>
            <a:ext cx="2905759" cy="281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4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7"/>
            <a:ext cx="5272764" cy="959344"/>
          </a:xfrm>
        </p:spPr>
        <p:txBody>
          <a:bodyPr/>
          <a:lstStyle/>
          <a:p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Learning Outcomes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514601"/>
            <a:ext cx="5272764" cy="311683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By the end of this session, Learners will be able to:</a:t>
            </a:r>
          </a:p>
          <a:p>
            <a:r>
              <a:rPr lang="en-US" sz="1600" dirty="0" smtClean="0">
                <a:latin typeface="Cambria" panose="02040503050406030204" pitchFamily="18" charset="0"/>
                <a:ea typeface="Cambria" panose="02040503050406030204" pitchFamily="18" charset="0"/>
              </a:rPr>
              <a:t>Define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DFIs and analyze their unique developmental mandate.</a:t>
            </a:r>
          </a:p>
          <a:p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Critically assess the synergy between sustainable finance and DFI operations.</a:t>
            </a:r>
          </a:p>
          <a:p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Evaluate key financial instruments DFIs use to catalyze sustainable investment.</a:t>
            </a:r>
          </a:p>
          <a:p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Discuss DFI contributions to climate action, </a:t>
            </a:r>
            <a:r>
              <a:rPr lang="en-US" sz="1600" dirty="0" smtClean="0">
                <a:latin typeface="Cambria" panose="02040503050406030204" pitchFamily="18" charset="0"/>
                <a:ea typeface="Cambria" panose="02040503050406030204" pitchFamily="18" charset="0"/>
              </a:rPr>
              <a:t>Agri-transitions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, and just transition.</a:t>
            </a:r>
          </a:p>
          <a:p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Analyze challenges and emerging trends shaping the future of DFIs in sustainable finance.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3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6222" b="6222"/>
          <a:stretch>
            <a:fillRect/>
          </a:stretch>
        </p:blipFill>
        <p:spPr>
          <a:xfrm>
            <a:off x="1001224" y="1296176"/>
            <a:ext cx="2640524" cy="255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3923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7"/>
            <a:ext cx="5272763" cy="1066024"/>
          </a:xfrm>
        </p:spPr>
        <p:txBody>
          <a:bodyPr/>
          <a:lstStyle/>
          <a:p>
            <a:r>
              <a:rPr lang="en-US" sz="3200" dirty="0">
                <a:latin typeface="Cambria" panose="02040503050406030204" pitchFamily="18" charset="0"/>
                <a:ea typeface="Cambria" panose="02040503050406030204" pitchFamily="18" charset="0"/>
              </a:rPr>
              <a:t>Imperative for Sustainable Development</a:t>
            </a:r>
            <a:endParaRPr lang="en-US" sz="32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362201"/>
            <a:ext cx="5272764" cy="3269230"/>
          </a:xfrm>
        </p:spPr>
        <p:txBody>
          <a:bodyPr>
            <a:normAutofit fontScale="77500" lnSpcReduction="20000"/>
          </a:bodyPr>
          <a:lstStyle/>
          <a:p>
            <a:pPr>
              <a:spcAft>
                <a:spcPts val="0"/>
              </a:spcAft>
            </a:pPr>
            <a:endParaRPr lang="en-US" dirty="0"/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tabLst>
                <a:tab pos="914400" algn="l"/>
              </a:tabLst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Sustainable Development Goals (SDGs):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17 interconnected goals requiring ~USD 5-7 trillion annually (pre-COVID estimates; gap widened).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tabLst>
                <a:tab pos="914400" algn="l"/>
              </a:tabLst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Paris Agreement: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Limiting global warming necessitates massive redirection of capital towards low-carbon, climate-resilient pathways.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tabLst>
                <a:tab pos="914400" algn="l"/>
              </a:tabLst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Significant Financing Gap: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Private commercial finance alone is insufficient/unwilling to bridge this gap, especially in developing economies and for projects with long-term horizons or perceived high 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risks.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tabLst>
                <a:tab pos="914400" algn="l"/>
              </a:tabLst>
            </a:pP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This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creates a critical space for specialized financial actors.</a:t>
            </a:r>
            <a:endParaRPr lang="en-US" altLang="en-US" sz="3600" dirty="0">
              <a:solidFill>
                <a:srgbClr val="000000">
                  <a:lumMod val="65000"/>
                  <a:lumOff val="35000"/>
                </a:srgb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4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6222" b="6222"/>
          <a:stretch>
            <a:fillRect/>
          </a:stretch>
        </p:blipFill>
        <p:spPr>
          <a:xfrm>
            <a:off x="1042787" y="1215505"/>
            <a:ext cx="2905759" cy="281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3119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7"/>
            <a:ext cx="5272763" cy="1066024"/>
          </a:xfrm>
        </p:spPr>
        <p:txBody>
          <a:bodyPr/>
          <a:lstStyle/>
          <a:p>
            <a:r>
              <a:rPr lang="en-US" sz="3200" dirty="0">
                <a:latin typeface="Cambria" panose="02040503050406030204" pitchFamily="18" charset="0"/>
                <a:ea typeface="Cambria" panose="02040503050406030204" pitchFamily="18" charset="0"/>
              </a:rPr>
              <a:t>What are Development Financial Institutions?</a:t>
            </a:r>
            <a:endParaRPr lang="en-US" sz="32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362201"/>
            <a:ext cx="5272762" cy="3269230"/>
          </a:xfrm>
        </p:spPr>
        <p:txBody>
          <a:bodyPr>
            <a:normAutofit fontScale="77500" lnSpcReduction="20000"/>
          </a:bodyPr>
          <a:lstStyle/>
          <a:p>
            <a:pPr>
              <a:spcAft>
                <a:spcPts val="0"/>
              </a:spcAft>
            </a:pPr>
            <a:endParaRPr lang="en-US" dirty="0"/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§"/>
              <a:tabLst>
                <a:tab pos="914400" algn="l"/>
              </a:tabLs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Specialized financial entities established (nationally or multilaterally) to support economic and social development by providing finance and advisory services.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§"/>
              <a:tabLst>
                <a:tab pos="914400" algn="l"/>
              </a:tabLst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Core Purpose: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To bridge financing gaps and address market failures where commercial FIs fall short due to risk perception, scale, or tenor.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§"/>
              <a:tabLst>
                <a:tab pos="914400" algn="l"/>
              </a:tabLst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Public Policy Mandate: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Primarily driven by development impact objectives rather than sole profit maximization.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§"/>
              <a:tabLst>
                <a:tab pos="914400" algn="l"/>
              </a:tabLs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Historically focused on infrastructure, industrialization, SMEs; now 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increasingly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prioritizing sustainability.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5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6222" b="6222"/>
          <a:stretch>
            <a:fillRect/>
          </a:stretch>
        </p:blipFill>
        <p:spPr>
          <a:xfrm>
            <a:off x="1042787" y="1215505"/>
            <a:ext cx="2905759" cy="281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8499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7"/>
            <a:ext cx="5272763" cy="1066024"/>
          </a:xfrm>
        </p:spPr>
        <p:txBody>
          <a:bodyPr/>
          <a:lstStyle/>
          <a:p>
            <a:r>
              <a:rPr lang="en-US" sz="3200" dirty="0">
                <a:latin typeface="Cambria" panose="02040503050406030204" pitchFamily="18" charset="0"/>
                <a:ea typeface="Cambria" panose="02040503050406030204" pitchFamily="18" charset="0"/>
              </a:rPr>
              <a:t>Distinguishing Features of DFIs</a:t>
            </a:r>
            <a:endParaRPr lang="en-US" sz="32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362201"/>
            <a:ext cx="5272764" cy="3269230"/>
          </a:xfrm>
        </p:spPr>
        <p:txBody>
          <a:bodyPr>
            <a:normAutofit fontScale="70000" lnSpcReduction="20000"/>
          </a:bodyPr>
          <a:lstStyle/>
          <a:p>
            <a:pPr marL="342900" marR="0" lvl="0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Public or Hybrid Ownership: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State-backed or owned by multiple governments; influences objectives &amp; funding costs.</a:t>
            </a:r>
            <a:endParaRPr lang="en-US" sz="1800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Long-Term Investment Focus ("Patient Capital"):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Essential for projects with extended gestation and payback periods (e.g., large infrastructure, forestry).</a:t>
            </a:r>
            <a:endParaRPr lang="en-US" sz="1800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Higher Risk Appetite: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Willingness to invest in riskier sectors, geographies (e.g., fragile states), or innovative technologies for developmental impact.</a:t>
            </a:r>
            <a:endParaRPr lang="en-US" sz="1800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Counter-Cyclical Role: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Can maintain or increase lending during economic downturns when private capital retracts, promoting </a:t>
            </a:r>
            <a:r>
              <a:rPr lang="en-US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stability.</a:t>
            </a:r>
            <a:endParaRPr lang="en-US" sz="1800" dirty="0" smtClean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b="1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Development </a:t>
            </a:r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Impact Mandate: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Success measured by environmental and social outcomes alongside financial sustainability</a:t>
            </a:r>
            <a:r>
              <a:rPr lang="en-US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. </a:t>
            </a:r>
            <a:r>
              <a:rPr 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social 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outcomes alongside financial sustainability.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6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6222" b="6222"/>
          <a:stretch>
            <a:fillRect/>
          </a:stretch>
        </p:blipFill>
        <p:spPr>
          <a:xfrm>
            <a:off x="1042787" y="1215505"/>
            <a:ext cx="2905759" cy="281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8985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8" y="944880"/>
            <a:ext cx="5272763" cy="1097279"/>
          </a:xfrm>
        </p:spPr>
        <p:txBody>
          <a:bodyPr/>
          <a:lstStyle/>
          <a:p>
            <a:r>
              <a:rPr lang="en-US" sz="3600" dirty="0"/>
              <a:t>Classifying Development Financial Institutions</a:t>
            </a:r>
            <a:endParaRPr lang="en-US" sz="36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225040"/>
            <a:ext cx="5115602" cy="3406391"/>
          </a:xfrm>
        </p:spPr>
        <p:txBody>
          <a:bodyPr>
            <a:noAutofit/>
          </a:bodyPr>
          <a:lstStyle/>
          <a:p>
            <a:r>
              <a:rPr lang="en-US" sz="1400" b="1" dirty="0">
                <a:latin typeface="Cambria" panose="02040503050406030204" pitchFamily="18" charset="0"/>
                <a:ea typeface="Cambria" panose="02040503050406030204" pitchFamily="18" charset="0"/>
              </a:rPr>
              <a:t>National DFIs: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Focus on domestic development priorities. </a:t>
            </a:r>
          </a:p>
          <a:p>
            <a:pPr marL="0" indent="0">
              <a:buNone/>
            </a:pPr>
            <a:r>
              <a:rPr lang="en-US" sz="1400" i="1" dirty="0">
                <a:latin typeface="Cambria" panose="02040503050406030204" pitchFamily="18" charset="0"/>
                <a:ea typeface="Cambria" panose="02040503050406030204" pitchFamily="18" charset="0"/>
              </a:rPr>
              <a:t>Examples: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Development Bank of Kenya (DBK),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KfW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(Germany), BNDES (Brazil), Development Bank of Southern Africa (DBSA).</a:t>
            </a:r>
          </a:p>
          <a:p>
            <a:r>
              <a:rPr lang="en-US" sz="1400" b="1" dirty="0">
                <a:latin typeface="Cambria" panose="02040503050406030204" pitchFamily="18" charset="0"/>
                <a:ea typeface="Cambria" panose="02040503050406030204" pitchFamily="18" charset="0"/>
              </a:rPr>
              <a:t>Regional DFIs: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Target development within specific geographic regions. </a:t>
            </a:r>
          </a:p>
          <a:p>
            <a:pPr marL="0" indent="0">
              <a:buNone/>
            </a:pPr>
            <a:r>
              <a:rPr lang="en-US" sz="1400" i="1" dirty="0">
                <a:latin typeface="Cambria" panose="02040503050406030204" pitchFamily="18" charset="0"/>
                <a:ea typeface="Cambria" panose="02040503050406030204" pitchFamily="18" charset="0"/>
              </a:rPr>
              <a:t>Examples: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African Development Bank (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AfDB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), Asian Development Bank (ADB), European Bank for Reconstruction and Development (EBRD), Trade and Development Bank (TDB - Eastern &amp; Southern Africa).</a:t>
            </a:r>
          </a:p>
          <a:p>
            <a:r>
              <a:rPr lang="en-US" sz="1400" b="1" dirty="0">
                <a:latin typeface="Cambria" panose="02040503050406030204" pitchFamily="18" charset="0"/>
                <a:ea typeface="Cambria" panose="02040503050406030204" pitchFamily="18" charset="0"/>
              </a:rPr>
              <a:t>Multilateral DFIs (MDBs - a subset):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Broader international membership and global/multi-regional scope. </a:t>
            </a:r>
          </a:p>
          <a:p>
            <a:pPr marL="0" indent="0">
              <a:buNone/>
            </a:pPr>
            <a:r>
              <a:rPr lang="en-US" sz="1400" i="1" dirty="0">
                <a:latin typeface="Cambria" panose="02040503050406030204" pitchFamily="18" charset="0"/>
                <a:ea typeface="Cambria" panose="02040503050406030204" pitchFamily="18" charset="0"/>
              </a:rPr>
              <a:t>Examples: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World Bank Group (IBRD, IFC, MIGA, IDA), European Investment Bank (EIB), Islamic Development Bank (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IsDB</a:t>
            </a: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</a:rPr>
              <a:t>).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7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6222" b="6222"/>
          <a:stretch>
            <a:fillRect/>
          </a:stretch>
        </p:blipFill>
        <p:spPr>
          <a:xfrm>
            <a:off x="1042787" y="1215505"/>
            <a:ext cx="2905759" cy="281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8279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8" y="944881"/>
            <a:ext cx="5272763" cy="990599"/>
          </a:xfrm>
        </p:spPr>
        <p:txBody>
          <a:bodyPr/>
          <a:lstStyle/>
          <a:p>
            <a:r>
              <a:rPr lang="en-US" sz="3600" dirty="0"/>
              <a:t>Understanding Sustainable Finance</a:t>
            </a:r>
            <a:endParaRPr lang="en-US" sz="36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179320"/>
            <a:ext cx="5115602" cy="345211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dirty="0">
                <a:latin typeface="Cambria" panose="02040503050406030204" pitchFamily="18" charset="0"/>
                <a:ea typeface="Cambria" panose="02040503050406030204" pitchFamily="18" charset="0"/>
              </a:rPr>
              <a:t>Financial services integrating Environmental, Social, and Governance (ESG) considerations into investment and lending decisions and ongoing stewardship.</a:t>
            </a:r>
          </a:p>
          <a:p>
            <a:pPr marL="0" indent="0">
              <a:buNone/>
            </a:pPr>
            <a:r>
              <a:rPr lang="en-US" sz="1800" dirty="0">
                <a:latin typeface="Cambria" panose="02040503050406030204" pitchFamily="18" charset="0"/>
                <a:ea typeface="Cambria" panose="02040503050406030204" pitchFamily="18" charset="0"/>
              </a:rPr>
              <a:t>Aims to: </a:t>
            </a:r>
          </a:p>
          <a:p>
            <a:pPr marL="0" indent="0">
              <a:buNone/>
            </a:pPr>
            <a:r>
              <a:rPr lang="en-US" sz="1800" dirty="0" smtClean="0">
                <a:latin typeface="Cambria" panose="02040503050406030204" pitchFamily="18" charset="0"/>
                <a:ea typeface="Cambria" panose="02040503050406030204" pitchFamily="18" charset="0"/>
              </a:rPr>
              <a:t>•Channel </a:t>
            </a:r>
            <a:r>
              <a:rPr lang="en-US" sz="1800" dirty="0">
                <a:latin typeface="Cambria" panose="02040503050406030204" pitchFamily="18" charset="0"/>
                <a:ea typeface="Cambria" panose="02040503050406030204" pitchFamily="18" charset="0"/>
              </a:rPr>
              <a:t>capital towards activities delivering positive environmental and social outcomes.</a:t>
            </a:r>
          </a:p>
          <a:p>
            <a:pPr marL="0" indent="0">
              <a:buNone/>
            </a:pPr>
            <a:r>
              <a:rPr lang="en-US" sz="1800" dirty="0" smtClean="0">
                <a:latin typeface="Cambria" panose="02040503050406030204" pitchFamily="18" charset="0"/>
                <a:ea typeface="Cambria" panose="02040503050406030204" pitchFamily="18" charset="0"/>
              </a:rPr>
              <a:t>•Manage </a:t>
            </a:r>
            <a:r>
              <a:rPr lang="en-US" sz="1800" dirty="0">
                <a:latin typeface="Cambria" panose="02040503050406030204" pitchFamily="18" charset="0"/>
                <a:ea typeface="Cambria" panose="02040503050406030204" pitchFamily="18" charset="0"/>
              </a:rPr>
              <a:t>ESG-related risks and opportunities.</a:t>
            </a:r>
          </a:p>
          <a:p>
            <a:pPr marL="0" indent="0">
              <a:buNone/>
            </a:pPr>
            <a:r>
              <a:rPr lang="en-US" sz="1800" dirty="0" smtClean="0">
                <a:latin typeface="Cambria" panose="02040503050406030204" pitchFamily="18" charset="0"/>
                <a:ea typeface="Cambria" panose="02040503050406030204" pitchFamily="18" charset="0"/>
              </a:rPr>
              <a:t>•Support </a:t>
            </a:r>
            <a:r>
              <a:rPr lang="en-US" sz="1800" dirty="0">
                <a:latin typeface="Cambria" panose="02040503050406030204" pitchFamily="18" charset="0"/>
                <a:ea typeface="Cambria" panose="02040503050406030204" pitchFamily="18" charset="0"/>
              </a:rPr>
              <a:t>long-term, resilient economic growth.</a:t>
            </a:r>
          </a:p>
          <a:p>
            <a:pPr marL="0" indent="0">
              <a:buNone/>
            </a:pPr>
            <a:r>
              <a:rPr lang="en-US" sz="1800" dirty="0">
                <a:latin typeface="Cambria" panose="02040503050406030204" pitchFamily="18" charset="0"/>
                <a:ea typeface="Cambria" panose="02040503050406030204" pitchFamily="18" charset="0"/>
              </a:rPr>
              <a:t>Key elements: Climate finance, green finance, social finance, impact investing</a:t>
            </a:r>
            <a:r>
              <a:rPr lang="en-US" sz="1800" dirty="0" smtClean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n-US" sz="18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8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6222" b="6222"/>
          <a:stretch>
            <a:fillRect/>
          </a:stretch>
        </p:blipFill>
        <p:spPr>
          <a:xfrm>
            <a:off x="1042787" y="1215505"/>
            <a:ext cx="2905759" cy="281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9961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8" y="944881"/>
            <a:ext cx="5272763" cy="990599"/>
          </a:xfrm>
        </p:spPr>
        <p:txBody>
          <a:bodyPr/>
          <a:lstStyle/>
          <a:p>
            <a:r>
              <a:rPr lang="en-US" sz="3600" dirty="0"/>
              <a:t>The DFI-Sustainable Finance Nexus</a:t>
            </a:r>
            <a:endParaRPr lang="en-US" sz="36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179320"/>
            <a:ext cx="5115602" cy="345211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</a:rPr>
              <a:t>•Natural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Alignment with Mandates: Many DFIs have longstanding (implicit or explicit) mandates focused on poverty reduction, infrastructure, social well-being – inherently linked to sustainability.</a:t>
            </a:r>
          </a:p>
          <a:p>
            <a:pPr marL="0" indent="0" algn="just">
              <a:buNone/>
            </a:pP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</a:rPr>
              <a:t>•Direct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Contribution to SDGs &amp; Paris Agreement: DFIs are key implementers, channeling public finance and mobilizing private capital towards these global goals. Sustainability is now explicitly embedded in most DFI strategies.</a:t>
            </a:r>
          </a:p>
          <a:p>
            <a:pPr marL="0" indent="0" algn="just">
              <a:buNone/>
            </a:pP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</a:rPr>
              <a:t>•Long-Term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Risk Management: ESG integration helps DFIs identify and manage climate physical/transition risks, stranded asset risks, and social risks in their portfolios.</a:t>
            </a:r>
          </a:p>
          <a:p>
            <a:pPr marL="0" indent="0" algn="just">
              <a:buNone/>
            </a:pP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</a:rPr>
              <a:t>•Demonstration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&amp; Market-Building: By investing in sustainable projects, DFIs demonstrate viability and help create/deepen markets for sustainable finance.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9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6222" b="6222"/>
          <a:stretch>
            <a:fillRect/>
          </a:stretch>
        </p:blipFill>
        <p:spPr>
          <a:xfrm>
            <a:off x="1042787" y="1215505"/>
            <a:ext cx="2905759" cy="281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411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8" y="944881"/>
            <a:ext cx="5272763" cy="990599"/>
          </a:xfrm>
        </p:spPr>
        <p:txBody>
          <a:bodyPr/>
          <a:lstStyle/>
          <a:p>
            <a:r>
              <a:rPr lang="en-US" sz="3600" dirty="0"/>
              <a:t>DFIs &amp; High-Impact Sectors for Sustainability</a:t>
            </a:r>
            <a:endParaRPr lang="en-US" sz="36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179320"/>
            <a:ext cx="5115602" cy="345211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DFIs concentrate efforts in sectors critical for sustainable transitions: </a:t>
            </a:r>
          </a:p>
          <a:p>
            <a:pPr algn="just"/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</a:rPr>
              <a:t>Energy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: Renewable energy generation, energy efficiency, grid modernization, clean cooking solutions.</a:t>
            </a:r>
          </a:p>
          <a:p>
            <a:pPr algn="just"/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</a:rPr>
              <a:t>infrastructure: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Sustainable transport (rail, BRTs), climate-resilient infrastructure, water and sanitation systems.</a:t>
            </a:r>
          </a:p>
          <a:p>
            <a:pPr algn="just"/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</a:rPr>
              <a:t>Agriculture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&amp; Land Use: Climate-smart agriculture, sustainable forestry, food security initiatives, reducing post-harvest loss.</a:t>
            </a:r>
          </a:p>
          <a:p>
            <a:pPr algn="just"/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</a:rPr>
              <a:t>Industry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: Decarbonization of heavy industry, circular economy models.</a:t>
            </a:r>
          </a:p>
          <a:p>
            <a:pPr algn="just"/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</a:rPr>
              <a:t>Social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Sectors: Affordable housing, healthcare access, education infrastructure.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10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6222" b="6222"/>
          <a:stretch>
            <a:fillRect/>
          </a:stretch>
        </p:blipFill>
        <p:spPr>
          <a:xfrm>
            <a:off x="1042787" y="1215505"/>
            <a:ext cx="2905759" cy="281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3083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016000"/>
            <a:ext cx="5272764" cy="1831749"/>
          </a:xfrm>
        </p:spPr>
        <p:txBody>
          <a:bodyPr/>
          <a:lstStyle/>
          <a:p>
            <a:r>
              <a:rPr lang="en-US" sz="2400" dirty="0"/>
              <a:t>Question: </a:t>
            </a:r>
            <a:r>
              <a:rPr lang="en-US" sz="2400" dirty="0"/>
              <a:t>In what ways can DFIs strengthen their role in mobilizing private sector investment for green and inclusive growth in </a:t>
            </a:r>
            <a:r>
              <a:rPr lang="en-US" sz="2400" dirty="0" smtClean="0"/>
              <a:t>your country?</a:t>
            </a:r>
            <a:endParaRPr lang="en-US" sz="2400" dirty="0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977187" y="3073400"/>
            <a:ext cx="2557463" cy="2557463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11</a:t>
            </a:fld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13" r="13"/>
          <a:stretch>
            <a:fillRect/>
          </a:stretch>
        </p:blipFill>
        <p:spPr>
          <a:xfrm>
            <a:off x="1092663" y="1190566"/>
            <a:ext cx="2265679" cy="2195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5132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8" y="944881"/>
            <a:ext cx="5272763" cy="960119"/>
          </a:xfrm>
        </p:spPr>
        <p:txBody>
          <a:bodyPr/>
          <a:lstStyle/>
          <a:p>
            <a:r>
              <a:rPr lang="en-US" sz="3600" dirty="0"/>
              <a:t>The Catalytic Role of DFIs: Mobilizing Private Capital</a:t>
            </a:r>
            <a:endParaRPr lang="en-US" sz="36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103120"/>
            <a:ext cx="5115602" cy="3718560"/>
          </a:xfrm>
        </p:spPr>
        <p:txBody>
          <a:bodyPr>
            <a:noAutofit/>
          </a:bodyPr>
          <a:lstStyle/>
          <a:p>
            <a:r>
              <a:rPr lang="en-US" sz="1600" dirty="0" smtClean="0">
                <a:latin typeface="Cambria" panose="02040503050406030204" pitchFamily="18" charset="0"/>
                <a:ea typeface="Cambria" panose="02040503050406030204" pitchFamily="18" charset="0"/>
              </a:rPr>
              <a:t>The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scale of sustainable finance needed far exceeds public resources.</a:t>
            </a:r>
          </a:p>
          <a:p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DFIs play a crucial "catalytic" role by: </a:t>
            </a:r>
          </a:p>
          <a:p>
            <a:pPr lvl="1"/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</a:rPr>
              <a:t>De-risking Investments: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Making projects attractive to private investors.</a:t>
            </a:r>
          </a:p>
          <a:p>
            <a:pPr lvl="1"/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</a:rPr>
              <a:t>Demonstrating Viability: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Pioneering investments in new sustainable technologies or markets.</a:t>
            </a:r>
          </a:p>
          <a:p>
            <a:pPr lvl="1"/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</a:rPr>
              <a:t>Setting Standards: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Establishing ESG criteria and best practices.</a:t>
            </a:r>
          </a:p>
          <a:p>
            <a:pPr lvl="1"/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</a:rPr>
              <a:t>Aggregating Capital: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Pooling resources for larger-scale impact.</a:t>
            </a:r>
          </a:p>
          <a:p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Aim: Shift private capital from "billions to trillions" for sustainable development.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12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6222" b="6222"/>
          <a:stretch>
            <a:fillRect/>
          </a:stretch>
        </p:blipFill>
        <p:spPr>
          <a:xfrm>
            <a:off x="1042787" y="1215505"/>
            <a:ext cx="2905759" cy="281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7112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8" y="944881"/>
            <a:ext cx="5272763" cy="1249679"/>
          </a:xfrm>
        </p:spPr>
        <p:txBody>
          <a:bodyPr/>
          <a:lstStyle/>
          <a:p>
            <a:r>
              <a:rPr lang="en-US" sz="2800" dirty="0" smtClean="0"/>
              <a:t>Catalysts </a:t>
            </a:r>
            <a:r>
              <a:rPr lang="en-US" sz="2800" dirty="0"/>
              <a:t>for Sustainable </a:t>
            </a:r>
            <a:r>
              <a:rPr lang="en-US" sz="2800" dirty="0" smtClean="0"/>
              <a:t>Investment: </a:t>
            </a:r>
            <a:r>
              <a:rPr lang="en-US" sz="2800" dirty="0"/>
              <a:t>Instruments and Approaches</a:t>
            </a:r>
            <a:endParaRPr lang="en-US" sz="28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560320"/>
            <a:ext cx="5115602" cy="3032760"/>
          </a:xfrm>
        </p:spPr>
        <p:txBody>
          <a:bodyPr>
            <a:noAutofit/>
          </a:bodyPr>
          <a:lstStyle/>
          <a:p>
            <a:r>
              <a:rPr lang="en-US" sz="2400" dirty="0" smtClean="0">
                <a:latin typeface="Cambria" panose="02040503050406030204" pitchFamily="18" charset="0"/>
                <a:ea typeface="Cambria" panose="02040503050406030204" pitchFamily="18" charset="0"/>
              </a:rPr>
              <a:t>Concessional 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Financing and Blended Finance</a:t>
            </a:r>
          </a:p>
          <a:p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Guarantees and Risk Insurance</a:t>
            </a:r>
          </a:p>
          <a:p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Green Bonds and ESG-Linked Loans</a:t>
            </a:r>
          </a:p>
          <a:p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Technical Assistance (TA)</a:t>
            </a:r>
          </a:p>
          <a:p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Platform Creation &amp; </a:t>
            </a:r>
            <a:r>
              <a:rPr lang="en-US" sz="2400" dirty="0" smtClean="0">
                <a:latin typeface="Cambria" panose="02040503050406030204" pitchFamily="18" charset="0"/>
                <a:ea typeface="Cambria" panose="02040503050406030204" pitchFamily="18" charset="0"/>
              </a:rPr>
              <a:t>Co-investment</a:t>
            </a:r>
            <a:endParaRPr lang="en-US" sz="1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13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6222" b="6222"/>
          <a:stretch>
            <a:fillRect/>
          </a:stretch>
        </p:blipFill>
        <p:spPr>
          <a:xfrm>
            <a:off x="1042787" y="1215505"/>
            <a:ext cx="2905759" cy="281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40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8" y="944881"/>
            <a:ext cx="5272763" cy="960119"/>
          </a:xfrm>
        </p:spPr>
        <p:txBody>
          <a:bodyPr/>
          <a:lstStyle/>
          <a:p>
            <a:r>
              <a:rPr lang="en-US" sz="2800" dirty="0"/>
              <a:t>Instrument 1: Concessional &amp; Blended Finance</a:t>
            </a:r>
            <a:endParaRPr lang="en-US" sz="28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103120"/>
            <a:ext cx="5115602" cy="3718560"/>
          </a:xfrm>
        </p:spPr>
        <p:txBody>
          <a:bodyPr>
            <a:noAutofit/>
          </a:bodyPr>
          <a:lstStyle/>
          <a:p>
            <a:pPr marL="342900" indent="-34290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+mj-lt"/>
              <a:buAutoNum type="arabicPeriod"/>
              <a:tabLst>
                <a:tab pos="914400" algn="l"/>
              </a:tabLst>
            </a:pPr>
            <a:r>
              <a:rPr lang="en-US" sz="16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Concessional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Finance: Loans or grants with terms more </a:t>
            </a:r>
            <a:r>
              <a:rPr lang="en-US" sz="16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generous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than market rates (lower interest, longer grace/repayment periods). Often used for high-impact projects with limited commercial viability or in low-income countries.</a:t>
            </a:r>
          </a:p>
          <a:p>
            <a:pPr marL="342900" indent="-34290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+mj-lt"/>
              <a:buAutoNum type="arabicPeriod"/>
              <a:tabLst>
                <a:tab pos="914400" algn="l"/>
              </a:tabLst>
            </a:pPr>
            <a:r>
              <a:rPr lang="en-US" sz="16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Blended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Finance: Strategic use of DFI concessional funds alongside commercial capital (from DFIs themselves or private sector). </a:t>
            </a:r>
          </a:p>
          <a:p>
            <a:pPr lvl="1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tabLst>
                <a:tab pos="914400" algn="l"/>
              </a:tabLst>
            </a:pP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Rationale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: Improves risk/return profile, absorbs first losses, makes projects bankable.</a:t>
            </a:r>
          </a:p>
          <a:p>
            <a:pPr lvl="1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tabLst>
                <a:tab pos="914400" algn="l"/>
              </a:tabLst>
            </a:pP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Example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: A renewable energy project where DFI provides a subordinated loan or first-loss guarantee, attracting senior debt from commercial banks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14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6222" b="6222"/>
          <a:stretch>
            <a:fillRect/>
          </a:stretch>
        </p:blipFill>
        <p:spPr>
          <a:xfrm>
            <a:off x="1042787" y="1215505"/>
            <a:ext cx="2905759" cy="281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2929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8" y="944881"/>
            <a:ext cx="5272763" cy="960119"/>
          </a:xfrm>
        </p:spPr>
        <p:txBody>
          <a:bodyPr/>
          <a:lstStyle/>
          <a:p>
            <a:r>
              <a:rPr lang="en-US" sz="2800" dirty="0"/>
              <a:t>Instrument 2: Guarantees &amp; Risk Insurance</a:t>
            </a:r>
            <a:endParaRPr lang="en-US" sz="28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103120"/>
            <a:ext cx="5115602" cy="3855720"/>
          </a:xfrm>
        </p:spPr>
        <p:txBody>
          <a:bodyPr>
            <a:noAutofit/>
          </a:bodyPr>
          <a:lstStyle/>
          <a:p>
            <a:pPr marL="457200" marR="0" lvl="1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None/>
              <a:tabLst>
                <a:tab pos="914400" algn="l"/>
              </a:tabLst>
            </a:pPr>
            <a:r>
              <a:rPr lang="en-US" sz="16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DFIs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offer various guarantees to mitigate specific risks perceived by private investors: </a:t>
            </a:r>
          </a:p>
          <a:p>
            <a:pPr lv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"/>
              <a:tabLst>
                <a:tab pos="1371600" algn="l"/>
              </a:tabLst>
            </a:pPr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Political Risk Guarantees: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Protect against risks like expropriation, currency inconvertibility, political violence (e.g., MIGA's offerings).</a:t>
            </a:r>
          </a:p>
          <a:p>
            <a:pPr lv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"/>
              <a:tabLst>
                <a:tab pos="1371600" algn="l"/>
              </a:tabLst>
            </a:pPr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Credit Guarantees: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Partial or full guarantees on loans, reducing default risk for lenders.</a:t>
            </a:r>
          </a:p>
          <a:p>
            <a:pPr lv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"/>
              <a:tabLst>
                <a:tab pos="1371600" algn="l"/>
              </a:tabLst>
            </a:pPr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Specific Project/Sector Guarantees: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Tailored to risks in renewable energy auctions, energy efficiency projects, </a:t>
            </a:r>
            <a:r>
              <a:rPr lang="en-US" sz="16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etc.</a:t>
            </a:r>
          </a:p>
          <a:p>
            <a:pPr marL="457200" marR="0" lvl="1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None/>
              <a:tabLst>
                <a:tab pos="914400" algn="l"/>
              </a:tabLst>
            </a:pPr>
            <a:r>
              <a:rPr lang="en-US" sz="1600" i="1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Impact:</a:t>
            </a:r>
            <a:r>
              <a:rPr lang="en-US" sz="16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Lowers the cost of capital and encourages private sector participation in perceived high-risk but high-impact sustainable ventures.</a:t>
            </a:r>
            <a:endParaRPr lang="en-US" sz="16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15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6222" b="6222"/>
          <a:stretch>
            <a:fillRect/>
          </a:stretch>
        </p:blipFill>
        <p:spPr>
          <a:xfrm>
            <a:off x="1042787" y="1215505"/>
            <a:ext cx="2905759" cy="281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2574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8" y="944881"/>
            <a:ext cx="5272763" cy="960119"/>
          </a:xfrm>
        </p:spPr>
        <p:txBody>
          <a:bodyPr/>
          <a:lstStyle/>
          <a:p>
            <a:r>
              <a:rPr lang="en-US" sz="2800" dirty="0"/>
              <a:t>Instrument 3: GSS Bonds &amp; ESG-Linked Loans</a:t>
            </a:r>
            <a:endParaRPr lang="en-US" sz="28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103120"/>
            <a:ext cx="5115602" cy="3718560"/>
          </a:xfrm>
        </p:spPr>
        <p:txBody>
          <a:bodyPr>
            <a:noAutofit/>
          </a:bodyPr>
          <a:lstStyle/>
          <a:p>
            <a:pPr lvl="1"/>
            <a:r>
              <a:rPr lang="en-US" sz="1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Green</a:t>
            </a:r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</a:rPr>
              <a:t>, Social, Sustainability (GSS) Bonds: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DFIs are major issuers, raising funds earmarked for eligible environmental/social projects.</a:t>
            </a:r>
          </a:p>
          <a:p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Role in market development, standard-setting (e.g., alignment with ICMA Green Bond Principles).</a:t>
            </a:r>
          </a:p>
          <a:p>
            <a:pPr lvl="1"/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</a:rPr>
              <a:t>Sustainability-Linked Loans/Bonds (SLLs/SLBs):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Loan/bond terms (e.g., interest rate) tied to borrower achieving pre-defined, ambitious ESG targets (KPIs).</a:t>
            </a:r>
          </a:p>
          <a:p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Incentivizes broader corporate sustainability improvements beyond specific project finance.</a:t>
            </a:r>
          </a:p>
          <a:p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DFIs often pioneer these in emerging markets.</a:t>
            </a:r>
            <a:endParaRPr lang="en-US" sz="1600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16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6222" b="6222"/>
          <a:stretch>
            <a:fillRect/>
          </a:stretch>
        </p:blipFill>
        <p:spPr>
          <a:xfrm>
            <a:off x="1042787" y="1215505"/>
            <a:ext cx="2905759" cy="281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6492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8" y="944881"/>
            <a:ext cx="5272763" cy="960119"/>
          </a:xfrm>
        </p:spPr>
        <p:txBody>
          <a:bodyPr/>
          <a:lstStyle/>
          <a:p>
            <a:r>
              <a:rPr lang="en-US" sz="2800" dirty="0"/>
              <a:t>Instrument 4: Technical Assistance &amp; Capacity Building</a:t>
            </a:r>
            <a:endParaRPr lang="en-US" sz="28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103120"/>
            <a:ext cx="5115602" cy="3718560"/>
          </a:xfrm>
        </p:spPr>
        <p:txBody>
          <a:bodyPr>
            <a:no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Mechanism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: Technical Assistance (TA) &amp; Capacity </a:t>
            </a: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Building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en-US" sz="1400" b="1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Beyond </a:t>
            </a:r>
            <a:r>
              <a:rPr lang="en-US" sz="1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Finance: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DFIs provide crucial non-financial support: 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"/>
              <a:tabLst>
                <a:tab pos="1371600" algn="l"/>
              </a:tabLst>
            </a:pPr>
            <a:r>
              <a:rPr lang="en-US" sz="1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Project Preparation: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Assisting in developing bankable sustainable projects (feasibility studies, ESIA).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"/>
              <a:tabLst>
                <a:tab pos="1371600" algn="l"/>
              </a:tabLst>
            </a:pPr>
            <a:r>
              <a:rPr lang="en-US" sz="1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Capacity Building: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Strengthening local institutions, SMEs, and financial intermediaries in ESG integration, sustainable practices.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"/>
              <a:tabLst>
                <a:tab pos="1371600" algn="l"/>
              </a:tabLst>
            </a:pPr>
            <a:r>
              <a:rPr lang="en-US" sz="1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Policy Advice: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Supporting governments in developing enabling policy and regulatory frameworks for sustainable investment (e.g., renewable energy feed-in tariffs, green building codes</a:t>
            </a: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).</a:t>
            </a:r>
          </a:p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None/>
              <a:tabLst>
                <a:tab pos="1371600" algn="l"/>
              </a:tabLst>
            </a:pP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TA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is critical for creating a pipeline of investable sustainable projects.</a:t>
            </a:r>
          </a:p>
          <a:p>
            <a:pPr marL="457200" lvl="1" indent="0">
              <a:buNone/>
            </a:pPr>
            <a:endParaRPr lang="en-US" sz="1600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17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6222" b="6222"/>
          <a:stretch>
            <a:fillRect/>
          </a:stretch>
        </p:blipFill>
        <p:spPr>
          <a:xfrm>
            <a:off x="1042787" y="1215505"/>
            <a:ext cx="2905759" cy="281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1733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8" y="944881"/>
            <a:ext cx="5272763" cy="960119"/>
          </a:xfrm>
        </p:spPr>
        <p:txBody>
          <a:bodyPr/>
          <a:lstStyle/>
          <a:p>
            <a:r>
              <a:rPr lang="en-US" sz="2800" dirty="0"/>
              <a:t>Co-Investment Platforms &amp; Fund Structures</a:t>
            </a:r>
            <a:endParaRPr lang="en-US" sz="28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103120"/>
            <a:ext cx="5115602" cy="3718560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Mechanism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: Platforms for Collective Investment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DFIs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establish platforms or funds to facilitate co-investment from private sector actors (institutional investors, commercial banks).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Examples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: </a:t>
            </a:r>
          </a:p>
          <a:p>
            <a:pPr marL="800100" lvl="1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2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IFC’s </a:t>
            </a:r>
            <a:r>
              <a:rPr lang="en-US" sz="12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Managed Co-Lending Portfolio Program (MCPP).</a:t>
            </a:r>
          </a:p>
          <a:p>
            <a:pPr marL="800100" lvl="1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200" dirty="0" err="1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AfDB's</a:t>
            </a:r>
            <a:r>
              <a:rPr lang="en-US" sz="12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co-financing arrangements with other DFIs and private funds.</a:t>
            </a:r>
          </a:p>
          <a:p>
            <a:pPr marL="800100" lvl="1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2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Specialized </a:t>
            </a:r>
            <a:r>
              <a:rPr lang="en-US" sz="12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climate funds or sustainable infrastructure funds managed or anchored by DFIs.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Benefits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: Leverages DFI due diligence, market knowledge, and ESG expertise; allows private investors to access diversified sustainable asset portfolios.</a:t>
            </a:r>
          </a:p>
          <a:p>
            <a:pPr marL="457200" lvl="1" indent="0">
              <a:buNone/>
            </a:pPr>
            <a:endParaRPr lang="en-US" sz="1600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18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6222" b="6222"/>
          <a:stretch>
            <a:fillRect/>
          </a:stretch>
        </p:blipFill>
        <p:spPr>
          <a:xfrm>
            <a:off x="1042787" y="1215505"/>
            <a:ext cx="2905759" cy="281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473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8" y="944881"/>
            <a:ext cx="5272763" cy="960119"/>
          </a:xfrm>
        </p:spPr>
        <p:txBody>
          <a:bodyPr/>
          <a:lstStyle/>
          <a:p>
            <a:r>
              <a:rPr lang="en-US" sz="2800" dirty="0"/>
              <a:t>DFI Action: Driving Climate Mitigation</a:t>
            </a:r>
            <a:endParaRPr lang="en-US" sz="28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103120"/>
            <a:ext cx="5115602" cy="3870960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DFIs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are major financiers of climate mitigation projects: 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Renewable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Energy (solar, wind, geothermal, hydro).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Energy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Efficiency (industrial, buildings, appliances).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Sustainable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Transport (public transit, EVs, rail).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Afforestation/Reforestation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&amp; Sustainable Land </a:t>
            </a: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Management.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Commitments: 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Many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MDBs commit to aligning all operations with Paris Agreement.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Significant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climate finance targets (e.g., EIB's €1 trillion by 2030 for climate action &amp; environmental sustainability;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AfDB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targets for climate finance, aiming for 50% adaptation).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IDFC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members consistently exceed green finance targets (collectively over USD 1.2 trillion 2015-2022).</a:t>
            </a:r>
          </a:p>
          <a:p>
            <a:pPr marL="457200" lvl="1" indent="0">
              <a:buNone/>
            </a:pPr>
            <a:endParaRPr lang="en-US" sz="1600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19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6222" b="6222"/>
          <a:stretch>
            <a:fillRect/>
          </a:stretch>
        </p:blipFill>
        <p:spPr>
          <a:xfrm>
            <a:off x="1042787" y="1215505"/>
            <a:ext cx="2905759" cy="281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7359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8" y="944881"/>
            <a:ext cx="5272763" cy="960119"/>
          </a:xfrm>
        </p:spPr>
        <p:txBody>
          <a:bodyPr/>
          <a:lstStyle/>
          <a:p>
            <a:r>
              <a:rPr lang="en-US" sz="2800" dirty="0"/>
              <a:t>DFI Action: Building Climate Adaptation &amp; Resilience</a:t>
            </a:r>
            <a:endParaRPr lang="en-US" sz="28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103120"/>
            <a:ext cx="5115602" cy="3764280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Increasing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DFI focus on adaptation, especially for vulnerable countries (LDCs, SIDS).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Financing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for: 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Climate-resilient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infrastructure (roads, ports, water systems).</a:t>
            </a:r>
          </a:p>
          <a:p>
            <a:pPr lv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Drought-resistant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agriculture &amp; water management.</a:t>
            </a:r>
          </a:p>
          <a:p>
            <a:pPr lv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Early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warning systems &amp; disaster risk reduction.</a:t>
            </a:r>
          </a:p>
          <a:p>
            <a:pPr lv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Coastal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protection and ecosystem-based adaptation.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Challenges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: Adaptation projects often have less clear revenue streams, making them harder to finance commercially; DFI concessional finance is crucial here. Parity between mitigation and adaptation finance is a key goal for many DFIs (e.g.,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AfDB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).</a:t>
            </a:r>
          </a:p>
          <a:p>
            <a:pPr marL="457200" lvl="1" indent="0">
              <a:buNone/>
            </a:pPr>
            <a:endParaRPr lang="en-US" sz="1600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20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6222" b="6222"/>
          <a:stretch>
            <a:fillRect/>
          </a:stretch>
        </p:blipFill>
        <p:spPr>
          <a:xfrm>
            <a:off x="1042787" y="1215505"/>
            <a:ext cx="2905759" cy="281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0857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8" y="944881"/>
            <a:ext cx="5272763" cy="960119"/>
          </a:xfrm>
        </p:spPr>
        <p:txBody>
          <a:bodyPr/>
          <a:lstStyle/>
          <a:p>
            <a:r>
              <a:rPr lang="en-US" sz="2800" dirty="0"/>
              <a:t>DFI Action: Sustainable Agriculture &amp; Food Systems</a:t>
            </a:r>
            <a:endParaRPr lang="en-US" sz="28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103120"/>
            <a:ext cx="5115602" cy="3794760"/>
          </a:xfrm>
        </p:spPr>
        <p:txBody>
          <a:bodyPr>
            <a:noAutofit/>
          </a:bodyPr>
          <a:lstStyle/>
          <a:p>
            <a:r>
              <a:rPr lang="en-US" sz="1600" dirty="0" smtClean="0">
                <a:latin typeface="Cambria" panose="02040503050406030204" pitchFamily="18" charset="0"/>
                <a:ea typeface="Cambria" panose="02040503050406030204" pitchFamily="18" charset="0"/>
              </a:rPr>
              <a:t>Agriculture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: Critical for food security, livelihoods, yet a major GHG emitter and highly climate-vulnerable.</a:t>
            </a:r>
          </a:p>
          <a:p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</a:rPr>
              <a:t>DFI Contributions: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lvl="1"/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Promoting Climate-Smart Agriculture (CSA): enhancing productivity, resilience, and reducing emissions.</a:t>
            </a:r>
          </a:p>
          <a:p>
            <a:pPr lvl="1"/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Financing sustainable value chains (reducing post-harvest loss, improving processing with renewables).</a:t>
            </a:r>
          </a:p>
          <a:p>
            <a:pPr lvl="1"/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Supporting sustainable land/water management (irrigation, agroforestry).</a:t>
            </a:r>
          </a:p>
          <a:p>
            <a:pPr lvl="1"/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Developing risk mitigation (e.g., weather-index insurance).</a:t>
            </a:r>
          </a:p>
          <a:p>
            <a:r>
              <a:rPr lang="en-US" sz="1400" i="1" dirty="0">
                <a:latin typeface="Cambria" panose="02040503050406030204" pitchFamily="18" charset="0"/>
                <a:ea typeface="Cambria" panose="02040503050406030204" pitchFamily="18" charset="0"/>
              </a:rPr>
              <a:t>Example: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AfDB’s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"Feed Africa" strategy emphasizes sustainable intensification and climate resilience.</a:t>
            </a:r>
            <a:endParaRPr lang="en-US" sz="1400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21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6222" b="6222"/>
          <a:stretch>
            <a:fillRect/>
          </a:stretch>
        </p:blipFill>
        <p:spPr>
          <a:xfrm>
            <a:off x="1042787" y="1215505"/>
            <a:ext cx="2905759" cy="281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6867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8" y="944881"/>
            <a:ext cx="5272763" cy="960119"/>
          </a:xfrm>
        </p:spPr>
        <p:txBody>
          <a:bodyPr/>
          <a:lstStyle/>
          <a:p>
            <a:r>
              <a:rPr lang="en-US" sz="2800" dirty="0"/>
              <a:t>DFI Action: Ensuring a Just &amp; Inclusive Transition</a:t>
            </a:r>
            <a:endParaRPr lang="en-US" sz="28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103120"/>
            <a:ext cx="5115602" cy="3794760"/>
          </a:xfrm>
        </p:spPr>
        <p:txBody>
          <a:bodyPr>
            <a:noAutofit/>
          </a:bodyPr>
          <a:lstStyle/>
          <a:p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</a:rPr>
              <a:t>The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shift to low-carbon economies has social implications (job losses in fossil fuel sectors, impacts on communities).</a:t>
            </a:r>
          </a:p>
          <a:p>
            <a:r>
              <a:rPr lang="en-US" sz="1400" b="1" dirty="0">
                <a:latin typeface="Cambria" panose="02040503050406030204" pitchFamily="18" charset="0"/>
                <a:ea typeface="Cambria" panose="02040503050406030204" pitchFamily="18" charset="0"/>
              </a:rPr>
              <a:t>DFIs are increasingly focusing on "Just Transition":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lvl="1"/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Ensuring social and economic benefits of climate action are shared equitably.</a:t>
            </a:r>
          </a:p>
          <a:p>
            <a:pPr lvl="1"/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Mitigating negative impacts on workers and communities.</a:t>
            </a:r>
          </a:p>
          <a:p>
            <a:r>
              <a:rPr lang="en-US" sz="1400" b="1" dirty="0">
                <a:latin typeface="Cambria" panose="02040503050406030204" pitchFamily="18" charset="0"/>
                <a:ea typeface="Cambria" panose="02040503050406030204" pitchFamily="18" charset="0"/>
              </a:rPr>
              <a:t>Activities: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lvl="1"/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Financing re-skilling and alternative livelihood programs.</a:t>
            </a:r>
          </a:p>
          <a:p>
            <a:pPr lvl="1"/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Investing in regional economic diversification in affected areas.</a:t>
            </a:r>
          </a:p>
          <a:p>
            <a:pPr lvl="1"/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Promoting stakeholder dialogue and inclusive planning.</a:t>
            </a:r>
          </a:p>
          <a:p>
            <a:pPr lvl="1"/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Examples: EIB's Just Transition Mechanism, EBRD's initiatives.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22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6222" b="6222"/>
          <a:stretch>
            <a:fillRect/>
          </a:stretch>
        </p:blipFill>
        <p:spPr>
          <a:xfrm>
            <a:off x="1042787" y="1215505"/>
            <a:ext cx="2905759" cy="281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3511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8" y="944881"/>
            <a:ext cx="5272763" cy="960119"/>
          </a:xfrm>
        </p:spPr>
        <p:txBody>
          <a:bodyPr/>
          <a:lstStyle/>
          <a:p>
            <a:r>
              <a:rPr lang="en-US" sz="2800" dirty="0"/>
              <a:t>The Imperative of Partnerships for DFIs</a:t>
            </a:r>
            <a:endParaRPr lang="en-US" sz="28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103120"/>
            <a:ext cx="5115602" cy="3794760"/>
          </a:xfrm>
        </p:spPr>
        <p:txBody>
          <a:bodyPr>
            <a:noAutofit/>
          </a:bodyPr>
          <a:lstStyle/>
          <a:p>
            <a:r>
              <a:rPr lang="en-US" sz="1600" dirty="0" smtClean="0">
                <a:latin typeface="Cambria" panose="02040503050406030204" pitchFamily="18" charset="0"/>
                <a:ea typeface="Cambria" panose="02040503050406030204" pitchFamily="18" charset="0"/>
              </a:rPr>
              <a:t>The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scale of sustainable development challenges requires collective action.</a:t>
            </a:r>
          </a:p>
          <a:p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</a:rPr>
              <a:t>Partnerships are essential for DFIs to: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lvl="1"/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</a:rPr>
              <a:t>Scale Up Impact: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Reach more beneficiaries and projects.</a:t>
            </a:r>
          </a:p>
          <a:p>
            <a:pPr lvl="1"/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</a:rPr>
              <a:t>Leverage Resources: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Combine financial and human capital.</a:t>
            </a:r>
          </a:p>
          <a:p>
            <a:pPr lvl="1"/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</a:rPr>
              <a:t>Share Risks: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Distribute risks among multiple actors.</a:t>
            </a:r>
          </a:p>
          <a:p>
            <a:pPr lvl="1"/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</a:rPr>
              <a:t>Access Expertise: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Benefit from specialized knowledge (technical, local).</a:t>
            </a:r>
          </a:p>
          <a:p>
            <a:pPr lvl="1"/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</a:rPr>
              <a:t>Enhance Policy Coherence: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Align efforts with national/international goals.</a:t>
            </a:r>
          </a:p>
          <a:p>
            <a:pPr lvl="1"/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</a:rPr>
              <a:t>Improve Efficiency: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Avoid duplication of efforts.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23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6222" b="6222"/>
          <a:stretch>
            <a:fillRect/>
          </a:stretch>
        </p:blipFill>
        <p:spPr>
          <a:xfrm>
            <a:off x="1042787" y="1215505"/>
            <a:ext cx="2905759" cy="281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9455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8" y="944881"/>
            <a:ext cx="5272763" cy="960119"/>
          </a:xfrm>
        </p:spPr>
        <p:txBody>
          <a:bodyPr/>
          <a:lstStyle/>
          <a:p>
            <a:r>
              <a:rPr lang="en-US" sz="2800" dirty="0"/>
              <a:t>Key DFI Partnerships: A Collaborative Ecosystem</a:t>
            </a:r>
            <a:endParaRPr lang="en-US" sz="28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103120"/>
            <a:ext cx="5115602" cy="3794760"/>
          </a:xfrm>
        </p:spPr>
        <p:txBody>
          <a:bodyPr>
            <a:noAutofit/>
          </a:bodyPr>
          <a:lstStyle/>
          <a:p>
            <a:r>
              <a:rPr lang="en-US" sz="1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Governments </a:t>
            </a:r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</a:rPr>
              <a:t>&amp; Policymakers: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Policy dialogue, creating enabling environments, co-financing national strategies (NDCs).</a:t>
            </a:r>
          </a:p>
          <a:p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</a:rPr>
              <a:t>Other DFIs (MDBs, Regional/National):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Co-financing, knowledge sharing, harmonizing standards (e.g., MDB working groups on Paris Alignment).</a:t>
            </a:r>
          </a:p>
          <a:p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</a:rPr>
              <a:t>Private Sector (Banks, Institutional Investors, Corporations):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Mobilizing capital, risk-sharing, developing commercial solutions.</a:t>
            </a:r>
          </a:p>
          <a:p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</a:rPr>
              <a:t>Civil Society Organizations (NGOs, CBOs):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Project implementation, community engagement, monitoring, advocacy.</a:t>
            </a:r>
          </a:p>
          <a:p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</a:rPr>
              <a:t>Academia &amp; Research Institutions: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Innovation, impact assessment methodologies, data analysis.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24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6222" b="6222"/>
          <a:stretch>
            <a:fillRect/>
          </a:stretch>
        </p:blipFill>
        <p:spPr>
          <a:xfrm>
            <a:off x="1042787" y="1215505"/>
            <a:ext cx="2905759" cy="281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9600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8" y="944881"/>
            <a:ext cx="5272763" cy="960119"/>
          </a:xfrm>
        </p:spPr>
        <p:txBody>
          <a:bodyPr/>
          <a:lstStyle/>
          <a:p>
            <a:r>
              <a:rPr lang="en-US" sz="2800" dirty="0"/>
              <a:t>Measuring &amp; Reporting Sustainable Impact</a:t>
            </a:r>
            <a:endParaRPr lang="en-US" sz="28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103120"/>
            <a:ext cx="5115602" cy="3794760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sz="1200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200" dirty="0">
                <a:latin typeface="Cambria" panose="02040503050406030204" pitchFamily="18" charset="0"/>
                <a:ea typeface="Cambria" panose="02040503050406030204" pitchFamily="18" charset="0"/>
              </a:rPr>
              <a:t>Accountability: Measuring and Reporting DFI Impact</a:t>
            </a:r>
          </a:p>
          <a:p>
            <a:r>
              <a:rPr lang="en-US" sz="1200" dirty="0" smtClean="0">
                <a:latin typeface="Cambria" panose="02040503050406030204" pitchFamily="18" charset="0"/>
                <a:ea typeface="Cambria" panose="02040503050406030204" pitchFamily="18" charset="0"/>
              </a:rPr>
              <a:t>Crucial </a:t>
            </a:r>
            <a:r>
              <a:rPr lang="en-US" sz="1200" dirty="0">
                <a:latin typeface="Cambria" panose="02040503050406030204" pitchFamily="18" charset="0"/>
                <a:ea typeface="Cambria" panose="02040503050406030204" pitchFamily="18" charset="0"/>
              </a:rPr>
              <a:t>for demonstrating effectiveness, transparency, and learning.</a:t>
            </a:r>
          </a:p>
          <a:p>
            <a:r>
              <a:rPr lang="en-US" sz="1200" b="1" dirty="0">
                <a:latin typeface="Cambria" panose="02040503050406030204" pitchFamily="18" charset="0"/>
                <a:ea typeface="Cambria" panose="02040503050406030204" pitchFamily="18" charset="0"/>
              </a:rPr>
              <a:t>Challenges:</a:t>
            </a:r>
            <a:r>
              <a:rPr lang="en-US" sz="12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lvl="1"/>
            <a:r>
              <a:rPr lang="en-US" sz="1200" dirty="0">
                <a:latin typeface="Cambria" panose="02040503050406030204" pitchFamily="18" charset="0"/>
                <a:ea typeface="Cambria" panose="02040503050406030204" pitchFamily="18" charset="0"/>
              </a:rPr>
              <a:t>Attribution and </a:t>
            </a:r>
            <a:r>
              <a:rPr lang="en-US" sz="1200" dirty="0" smtClean="0">
                <a:latin typeface="Cambria" panose="02040503050406030204" pitchFamily="18" charset="0"/>
                <a:ea typeface="Cambria" panose="02040503050406030204" pitchFamily="18" charset="0"/>
              </a:rPr>
              <a:t>additionally </a:t>
            </a:r>
            <a:r>
              <a:rPr lang="en-US" sz="1200" dirty="0">
                <a:latin typeface="Cambria" panose="02040503050406030204" pitchFamily="18" charset="0"/>
                <a:ea typeface="Cambria" panose="02040503050406030204" pitchFamily="18" charset="0"/>
              </a:rPr>
              <a:t>(proving DFI impact).</a:t>
            </a:r>
          </a:p>
          <a:p>
            <a:pPr lvl="1"/>
            <a:r>
              <a:rPr lang="en-US" sz="1200" dirty="0">
                <a:latin typeface="Cambria" panose="02040503050406030204" pitchFamily="18" charset="0"/>
                <a:ea typeface="Cambria" panose="02040503050406030204" pitchFamily="18" charset="0"/>
              </a:rPr>
              <a:t>Quantifying diverse social/environmental outcomes.</a:t>
            </a:r>
          </a:p>
          <a:p>
            <a:pPr lvl="1"/>
            <a:r>
              <a:rPr lang="en-US" sz="1200" dirty="0">
                <a:latin typeface="Cambria" panose="02040503050406030204" pitchFamily="18" charset="0"/>
                <a:ea typeface="Cambria" panose="02040503050406030204" pitchFamily="18" charset="0"/>
              </a:rPr>
              <a:t>Standardization of metrics across institutions.</a:t>
            </a:r>
          </a:p>
          <a:p>
            <a:pPr lvl="1"/>
            <a:r>
              <a:rPr lang="en-US" sz="1200" dirty="0">
                <a:latin typeface="Cambria" panose="02040503050406030204" pitchFamily="18" charset="0"/>
                <a:ea typeface="Cambria" panose="02040503050406030204" pitchFamily="18" charset="0"/>
              </a:rPr>
              <a:t>Cost and complexity of data collection/verification.</a:t>
            </a:r>
          </a:p>
          <a:p>
            <a:r>
              <a:rPr lang="en-US" sz="1200" b="1" dirty="0">
                <a:latin typeface="Cambria" panose="02040503050406030204" pitchFamily="18" charset="0"/>
                <a:ea typeface="Cambria" panose="02040503050406030204" pitchFamily="18" charset="0"/>
              </a:rPr>
              <a:t>Key Frameworks &amp; Efforts:</a:t>
            </a:r>
            <a:r>
              <a:rPr lang="en-US" sz="12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lvl="1"/>
            <a:r>
              <a:rPr lang="en-US" sz="1200" dirty="0">
                <a:latin typeface="Cambria" panose="02040503050406030204" pitchFamily="18" charset="0"/>
                <a:ea typeface="Cambria" panose="02040503050406030204" pitchFamily="18" charset="0"/>
              </a:rPr>
              <a:t>Harmonized Indicators for Private Sector Operations (HIPSO).</a:t>
            </a:r>
          </a:p>
          <a:p>
            <a:pPr lvl="1"/>
            <a:r>
              <a:rPr lang="en-US" sz="1200" dirty="0">
                <a:latin typeface="Cambria" panose="02040503050406030204" pitchFamily="18" charset="0"/>
                <a:ea typeface="Cambria" panose="02040503050406030204" pitchFamily="18" charset="0"/>
              </a:rPr>
              <a:t>IRIS+ (GIIN) for impact investors.</a:t>
            </a:r>
          </a:p>
          <a:p>
            <a:pPr lvl="1"/>
            <a:r>
              <a:rPr lang="en-US" sz="1200" dirty="0">
                <a:latin typeface="Cambria" panose="02040503050406030204" pitchFamily="18" charset="0"/>
                <a:ea typeface="Cambria" panose="02040503050406030204" pitchFamily="18" charset="0"/>
              </a:rPr>
              <a:t>DFIs' own results measurement frameworks, often aligned with SDGs.</a:t>
            </a:r>
          </a:p>
          <a:p>
            <a:pPr lvl="1"/>
            <a:r>
              <a:rPr lang="en-US" sz="1200" dirty="0">
                <a:latin typeface="Cambria" panose="02040503050406030204" pitchFamily="18" charset="0"/>
                <a:ea typeface="Cambria" panose="02040503050406030204" pitchFamily="18" charset="0"/>
              </a:rPr>
              <a:t>Increasing adoption of TCFD, and future alignment with ISSB standards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25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6222" b="6222"/>
          <a:stretch>
            <a:fillRect/>
          </a:stretch>
        </p:blipFill>
        <p:spPr>
          <a:xfrm>
            <a:off x="1042787" y="1215505"/>
            <a:ext cx="2905759" cy="281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0182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8" y="944881"/>
            <a:ext cx="5272763" cy="716279"/>
          </a:xfrm>
        </p:spPr>
        <p:txBody>
          <a:bodyPr/>
          <a:lstStyle/>
          <a:p>
            <a:r>
              <a:rPr lang="en-US" sz="2800" dirty="0"/>
              <a:t>Key Challenges for DFIs (Part 2)</a:t>
            </a:r>
            <a:endParaRPr lang="en-US" sz="28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1996440"/>
            <a:ext cx="5115602" cy="3901440"/>
          </a:xfrm>
        </p:spPr>
        <p:txBody>
          <a:bodyPr>
            <a:noAutofit/>
          </a:bodyPr>
          <a:lstStyle/>
          <a:p>
            <a:pPr marL="0" lvl="0" indent="0" algn="just">
              <a:buNone/>
            </a:pPr>
            <a:r>
              <a:rPr lang="en-US" sz="1600" dirty="0" smtClean="0">
                <a:latin typeface="Cambria" panose="02040503050406030204" pitchFamily="18" charset="0"/>
                <a:ea typeface="Cambria" panose="02040503050406030204" pitchFamily="18" charset="0"/>
              </a:rPr>
              <a:t>Further 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Hurdles in DFI Operations</a:t>
            </a:r>
          </a:p>
          <a:p>
            <a:pPr algn="just"/>
            <a:r>
              <a:rPr lang="en-US" sz="1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Developing </a:t>
            </a:r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</a:rPr>
              <a:t>Bankable Project Pipelines: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Shortage of well-structured, investment-ready sustainable projects, especially in LDCs or newer green sectors. Requires significant upstream work (TA, capacity building).</a:t>
            </a:r>
          </a:p>
          <a:p>
            <a:pPr algn="just"/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</a:rPr>
              <a:t>Managing Complex E&amp;S Risks: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Increasingly complex environmental and social due diligence and monitoring requirements for high-impact projects (e.g., large hydro, biodiversity considerations under TNFD).</a:t>
            </a:r>
          </a:p>
          <a:p>
            <a:pPr algn="just"/>
            <a:r>
              <a:rPr lang="en-US" sz="1600" b="1" dirty="0">
                <a:latin typeface="Cambria" panose="02040503050406030204" pitchFamily="18" charset="0"/>
                <a:ea typeface="Cambria" panose="02040503050406030204" pitchFamily="18" charset="0"/>
              </a:rPr>
              <a:t>Keeping Pace with Innovation: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Rapidly evolving sustainable technologies and financial instruments require continuous learning and adaptation.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26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6222" b="6222"/>
          <a:stretch>
            <a:fillRect/>
          </a:stretch>
        </p:blipFill>
        <p:spPr>
          <a:xfrm>
            <a:off x="1042787" y="1215505"/>
            <a:ext cx="2905759" cy="281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8624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8" y="944881"/>
            <a:ext cx="5272763" cy="716279"/>
          </a:xfrm>
        </p:spPr>
        <p:txBody>
          <a:bodyPr/>
          <a:lstStyle/>
          <a:p>
            <a:r>
              <a:rPr lang="en-US" sz="2400" dirty="0"/>
              <a:t>Emerging Trends in DFI Sustainable Finance</a:t>
            </a:r>
            <a:endParaRPr lang="en-US" sz="24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1996440"/>
            <a:ext cx="5115602" cy="3901440"/>
          </a:xfrm>
        </p:spPr>
        <p:txBody>
          <a:bodyPr>
            <a:noAutofit/>
          </a:bodyPr>
          <a:lstStyle/>
          <a:p>
            <a:pPr marL="0" lvl="0" indent="0" algn="just">
              <a:buNone/>
            </a:pP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</a:rPr>
              <a:t>The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Evolving Landscape for DFIs</a:t>
            </a:r>
          </a:p>
          <a:p>
            <a:pPr algn="just"/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</a:rPr>
              <a:t>Digitalization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&amp; Fintech: Leveraging technology for MSME green finance, agricultural value chains, impact monitoring (e.g., satellite data for deforestation).</a:t>
            </a:r>
          </a:p>
          <a:p>
            <a:pPr algn="just"/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</a:rPr>
              <a:t>AI &amp; Big Data: Enhancing ESG risk assessment, portfolio analysis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, identifying sustainable investment opportunities.</a:t>
            </a:r>
          </a:p>
          <a:p>
            <a:pPr algn="just"/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</a:rPr>
              <a:t>Nature-Positive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Finance &amp; Biodiversity: Growing focus beyond climate, towards protecting and restoring nature (TNFD alignment, financing for biodiversity conservation).</a:t>
            </a:r>
          </a:p>
          <a:p>
            <a:pPr algn="just"/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</a:rPr>
              <a:t>Systemic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Resilience: Increased attention to financing projects that build broader economic, social, and ecological resilience (e.g., sustainable food systems, robust health infrastructure).</a:t>
            </a:r>
          </a:p>
          <a:p>
            <a:pPr algn="just"/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</a:rPr>
              <a:t>Enhanced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Focus on Mobilization Effectiveness: More scrutiny on how effectively DFIs mobilize additional private </a:t>
            </a:r>
            <a:r>
              <a:rPr lang="en-US" sz="1400" dirty="0" smtClean="0">
                <a:latin typeface="Cambria" panose="02040503050406030204" pitchFamily="18" charset="0"/>
                <a:ea typeface="Cambria" panose="02040503050406030204" pitchFamily="18" charset="0"/>
              </a:rPr>
              <a:t>capital.</a:t>
            </a:r>
            <a:endParaRPr lang="en-US" sz="1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27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6222" b="6222"/>
          <a:stretch>
            <a:fillRect/>
          </a:stretch>
        </p:blipFill>
        <p:spPr>
          <a:xfrm>
            <a:off x="1042787" y="1215505"/>
            <a:ext cx="2905759" cy="281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7203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016001"/>
            <a:ext cx="5272764" cy="949959"/>
          </a:xfrm>
        </p:spPr>
        <p:txBody>
          <a:bodyPr/>
          <a:lstStyle/>
          <a:p>
            <a:r>
              <a:rPr lang="en-US" sz="3200" dirty="0"/>
              <a:t>The Future Outlook for DFIs in Sustainable Finance</a:t>
            </a:r>
            <a:endParaRPr lang="en-US" sz="32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194560"/>
            <a:ext cx="5146082" cy="3581400"/>
          </a:xfrm>
        </p:spPr>
        <p:txBody>
          <a:bodyPr>
            <a:normAutofit fontScale="40000" lnSpcReduction="20000"/>
          </a:bodyPr>
          <a:lstStyle/>
          <a:p>
            <a:endParaRPr lang="en-US" dirty="0"/>
          </a:p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Deeper ESG Integration:</a:t>
            </a:r>
            <a:r>
              <a:rPr lang="en-US" sz="4000" dirty="0">
                <a:latin typeface="Cambria" panose="02040503050406030204" pitchFamily="18" charset="0"/>
                <a:ea typeface="Cambria" panose="02040503050406030204" pitchFamily="18" charset="0"/>
              </a:rPr>
              <a:t> Moving from "do no harm" and risk management to proactively seeking and maximizing positive impact across all operations ("Impact DFIs").</a:t>
            </a:r>
          </a:p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Scaling Private Capital Mobilization:</a:t>
            </a:r>
            <a:r>
              <a:rPr lang="en-US" sz="4000" dirty="0">
                <a:latin typeface="Cambria" panose="02040503050406030204" pitchFamily="18" charset="0"/>
                <a:ea typeface="Cambria" panose="02040503050406030204" pitchFamily="18" charset="0"/>
              </a:rPr>
              <a:t> Innovating further with blended finance, securitization, and other instruments to meet the vast SDG/climate financing needs.</a:t>
            </a:r>
          </a:p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Leadership in Standard Setting:</a:t>
            </a:r>
            <a:r>
              <a:rPr lang="en-US" sz="4000" dirty="0">
                <a:latin typeface="Cambria" panose="02040503050406030204" pitchFamily="18" charset="0"/>
                <a:ea typeface="Cambria" panose="02040503050406030204" pitchFamily="18" charset="0"/>
              </a:rPr>
              <a:t> Continuing to drive market standards for sustainable finance, ESG disclosure (ISSB adoption), and impact management.</a:t>
            </a:r>
          </a:p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Increased Focus on Policy Dialogue:</a:t>
            </a:r>
            <a:r>
              <a:rPr lang="en-US" sz="4000" dirty="0">
                <a:latin typeface="Cambria" panose="02040503050406030204" pitchFamily="18" charset="0"/>
                <a:ea typeface="Cambria" panose="02040503050406030204" pitchFamily="18" charset="0"/>
              </a:rPr>
              <a:t> Working with governments to create systemic change and unlock country-level sustainable </a:t>
            </a:r>
            <a:r>
              <a:rPr lang="en-US" sz="4000" dirty="0" smtClean="0">
                <a:latin typeface="Cambria" panose="02040503050406030204" pitchFamily="18" charset="0"/>
                <a:ea typeface="Cambria" panose="02040503050406030204" pitchFamily="18" charset="0"/>
              </a:rPr>
              <a:t>investment.</a:t>
            </a:r>
            <a:endParaRPr lang="en-US" sz="40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US" sz="4000" dirty="0" smtClean="0">
                <a:latin typeface="Cambria" panose="02040503050406030204" pitchFamily="18" charset="0"/>
                <a:ea typeface="Cambria" panose="02040503050406030204" pitchFamily="18" charset="0"/>
              </a:rPr>
              <a:t>Greater </a:t>
            </a:r>
            <a:r>
              <a:rPr lang="en-US" sz="4000" dirty="0">
                <a:latin typeface="Cambria" panose="02040503050406030204" pitchFamily="18" charset="0"/>
                <a:ea typeface="Cambria" panose="02040503050406030204" pitchFamily="18" charset="0"/>
              </a:rPr>
              <a:t>accountability through robust impact measurement and transparent reporting.</a:t>
            </a:r>
            <a:endParaRPr lang="en-US" altLang="en-US" sz="40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28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2674" r="22674"/>
          <a:stretch>
            <a:fillRect/>
          </a:stretch>
        </p:blipFill>
        <p:spPr>
          <a:xfrm>
            <a:off x="1117601" y="1016000"/>
            <a:ext cx="2774303" cy="268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2305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827243"/>
          </a:xfrm>
        </p:spPr>
        <p:txBody>
          <a:bodyPr/>
          <a:lstStyle/>
          <a:p>
            <a:r>
              <a:rPr lang="en-US" dirty="0"/>
              <a:t>Conclusion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407921"/>
            <a:ext cx="5272764" cy="3223510"/>
          </a:xfrm>
        </p:spPr>
        <p:txBody>
          <a:bodyPr>
            <a:normAutofit fontScale="92500" lnSpcReduction="10000"/>
          </a:bodyPr>
          <a:lstStyle/>
          <a:p>
            <a:endParaRPr lang="en-US" dirty="0"/>
          </a:p>
          <a:p>
            <a:r>
              <a:rPr lang="en-US" sz="1800" dirty="0">
                <a:latin typeface="Cambria" panose="02040503050406030204" pitchFamily="18" charset="0"/>
                <a:ea typeface="Cambria" panose="02040503050406030204" pitchFamily="18" charset="0"/>
              </a:rPr>
              <a:t>DFIs are uniquely positioned at the intersection of public policy and private finance.</a:t>
            </a:r>
          </a:p>
          <a:p>
            <a:r>
              <a:rPr lang="en-US" sz="1800" dirty="0">
                <a:latin typeface="Cambria" panose="02040503050406030204" pitchFamily="18" charset="0"/>
                <a:ea typeface="Cambria" panose="02040503050406030204" pitchFamily="18" charset="0"/>
              </a:rPr>
              <a:t>Their role in catalyzing investment, pioneering new markets, managing risk, and channeling finance to critical sustainable development areas is indispensable.</a:t>
            </a:r>
          </a:p>
          <a:p>
            <a:r>
              <a:rPr lang="en-US" sz="1800" dirty="0">
                <a:latin typeface="Cambria" panose="02040503050406030204" pitchFamily="18" charset="0"/>
                <a:ea typeface="Cambria" panose="02040503050406030204" pitchFamily="18" charset="0"/>
              </a:rPr>
              <a:t>Navigating challenges requires continuous innovation, robust partnerships, and unwavering commitment to their development mandates.</a:t>
            </a:r>
          </a:p>
          <a:p>
            <a:r>
              <a:rPr lang="en-US" sz="1800" dirty="0">
                <a:latin typeface="Cambria" panose="02040503050406030204" pitchFamily="18" charset="0"/>
                <a:ea typeface="Cambria" panose="02040503050406030204" pitchFamily="18" charset="0"/>
              </a:rPr>
              <a:t>The evolution of DFIs will be central to achieving the SDGs and the Paris Agreement.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29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4797" b="14797"/>
          <a:stretch>
            <a:fillRect/>
          </a:stretch>
        </p:blipFill>
        <p:spPr>
          <a:xfrm>
            <a:off x="1109288" y="1149005"/>
            <a:ext cx="2456872" cy="2380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1675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9803" y="689956"/>
            <a:ext cx="5149098" cy="2157793"/>
          </a:xfrm>
        </p:spPr>
        <p:txBody>
          <a:bodyPr/>
          <a:lstStyle/>
          <a:p>
            <a:r>
              <a:rPr lang="en-US" sz="2400" dirty="0"/>
              <a:t>Question: </a:t>
            </a:r>
            <a:r>
              <a:rPr lang="en-US" sz="2400" dirty="0"/>
              <a:t>How can Development Financial Institutions balance the need for financial sustainability with their mandate to support high-risk, low-return sustainable development projects?</a:t>
            </a:r>
            <a:endParaRPr lang="en-US" sz="2400" dirty="0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059119" y="3387805"/>
            <a:ext cx="2200759" cy="2114093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30</a:t>
            </a:fld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13" r="13"/>
          <a:stretch>
            <a:fillRect/>
          </a:stretch>
        </p:blipFill>
        <p:spPr>
          <a:xfrm>
            <a:off x="1117601" y="1173943"/>
            <a:ext cx="2177241" cy="2109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53303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60B770E-507E-4361-9D91-5007702BFC3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47700" y="4518025"/>
            <a:ext cx="5372100" cy="71120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spcBef>
                <a:spcPts val="1000"/>
              </a:spcBef>
              <a:defRPr/>
            </a:pPr>
            <a:r>
              <a:rPr lang="en-US" sz="2400" dirty="0">
                <a:ea typeface="+mn-ea"/>
                <a:cs typeface="+mn-cs"/>
              </a:rPr>
              <a:t>Development Financial Institutions (DFIs) </a:t>
            </a:r>
            <a:endParaRPr kumimoji="0" lang="en-US" sz="2400" b="1" i="0" u="none" strike="noStrike" kern="1200" cap="none" spc="0" normalizeH="0" baseline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6BEE08E-D5C0-42E2-AB73-7CCC07B72E3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 smtClean="0"/>
              <a:t>Environment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D0BEB88-12D3-41F1-B6BA-706EF7480FD3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818938" y="6581775"/>
            <a:ext cx="373062" cy="206375"/>
          </a:xfrm>
        </p:spPr>
        <p:txBody>
          <a:bodyPr/>
          <a:lstStyle/>
          <a:p>
            <a:fld id="{03DC2DEF-D2FE-4B45-ABA4-9F153FD1C98A}" type="slidenum">
              <a:rPr lang="en-US" smtClean="0"/>
              <a:t>31</a:t>
            </a:fld>
            <a:endParaRPr lang="en-US" dirty="0"/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l="6047" r="6047"/>
          <a:stretch>
            <a:fillRect/>
          </a:stretch>
        </p:blipFill>
        <p:spPr>
          <a:prstGeom prst="rect">
            <a:avLst/>
          </a:prstGeom>
        </p:spPr>
      </p:pic>
      <p:pic>
        <p:nvPicPr>
          <p:cNvPr id="6" name="Picture Placeholder 5"/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t="13098" b="13098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6496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9803" y="1016000"/>
            <a:ext cx="5522158" cy="673315"/>
          </a:xfrm>
        </p:spPr>
        <p:txBody>
          <a:bodyPr/>
          <a:lstStyle/>
          <a:p>
            <a:r>
              <a:rPr lang="en-US" dirty="0"/>
              <a:t> References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69803" y="1937289"/>
            <a:ext cx="5522159" cy="3812582"/>
          </a:xfrm>
        </p:spPr>
        <p:txBody>
          <a:bodyPr>
            <a:normAutofit fontScale="92500" lnSpcReduction="10000"/>
          </a:bodyPr>
          <a:lstStyle/>
          <a:p>
            <a:pPr marL="0" indent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dirty="0"/>
              <a:t>Global Impact Investing Network (GIIN). (2023). </a:t>
            </a:r>
            <a:r>
              <a:rPr lang="en-US" i="1" dirty="0"/>
              <a:t>Annual Impact Investor Survey</a:t>
            </a:r>
            <a:r>
              <a:rPr lang="en-US" dirty="0" smtClean="0"/>
              <a:t>.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i="1" dirty="0"/>
              <a:t>OECD. (2020). The role of development finance institutions in financing sustainable development.</a:t>
            </a:r>
            <a:endParaRPr lang="en-US" dirty="0"/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i="1" dirty="0" err="1"/>
              <a:t>AfDB</a:t>
            </a:r>
            <a:r>
              <a:rPr lang="en-US" i="1" dirty="0"/>
              <a:t>. (2016). Feed Africa: Strategy for agricultural </a:t>
            </a:r>
            <a:r>
              <a:rPr lang="en-US" i="1" dirty="0" smtClean="0"/>
              <a:t>transformation </a:t>
            </a:r>
            <a:r>
              <a:rPr lang="en-US" i="1" dirty="0"/>
              <a:t>in Africa 2016–2025</a:t>
            </a:r>
            <a:r>
              <a:rPr lang="en-US" i="1" dirty="0" smtClean="0"/>
              <a:t>.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i="1" dirty="0"/>
              <a:t>IDFC. (2023). Green Finance Mapping Report.</a:t>
            </a:r>
            <a:r>
              <a:rPr lang="en-US" dirty="0"/>
              <a:t> (And general knowledge of EIB/</a:t>
            </a:r>
            <a:r>
              <a:rPr lang="en-US" dirty="0" err="1"/>
              <a:t>AfDB</a:t>
            </a:r>
            <a:r>
              <a:rPr lang="en-US" dirty="0"/>
              <a:t> strategies)</a:t>
            </a: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i="1" dirty="0" err="1"/>
              <a:t>Attridge</a:t>
            </a:r>
            <a:r>
              <a:rPr lang="en-US" i="1" dirty="0"/>
              <a:t>, S., &amp; Engen, L. (2019). Blended finance in the poorest countries: The need for a better approach. </a:t>
            </a:r>
            <a:r>
              <a:rPr lang="en-US" i="1" dirty="0" smtClean="0"/>
              <a:t>ODI</a:t>
            </a: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i="1" dirty="0"/>
              <a:t>UNEP Finance Initiative. (2021). Rethinking Impact to Finance the </a:t>
            </a:r>
            <a:r>
              <a:rPr lang="en-US" i="1" dirty="0" smtClean="0"/>
              <a:t>SDGs</a:t>
            </a: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i="1" dirty="0" err="1"/>
              <a:t>Smallridge</a:t>
            </a:r>
            <a:r>
              <a:rPr lang="en-US" i="1" dirty="0"/>
              <a:t>, D., &amp; de </a:t>
            </a:r>
            <a:r>
              <a:rPr lang="en-US" i="1" dirty="0" err="1"/>
              <a:t>Olloqui</a:t>
            </a:r>
            <a:r>
              <a:rPr lang="en-US" i="1" dirty="0"/>
              <a:t>, F. (2011). A health diagnostic tool for public development banks. Inter-American Development Bank</a:t>
            </a:r>
            <a:endParaRPr lang="en-US" alt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32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7707" b="17707"/>
          <a:stretch>
            <a:fillRect/>
          </a:stretch>
        </p:blipFill>
        <p:spPr>
          <a:xfrm>
            <a:off x="1042785" y="1232130"/>
            <a:ext cx="2697941" cy="2614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9756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en-US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33</a:t>
            </a:fld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3" r="13"/>
          <a:stretch>
            <a:fillRect/>
          </a:stretch>
        </p:blipFill>
        <p:spPr>
          <a:xfrm>
            <a:off x="1102361" y="1130550"/>
            <a:ext cx="4645224" cy="4500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998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SFT_Color_1">
      <a:dk1>
        <a:srgbClr val="32363F"/>
      </a:dk1>
      <a:lt1>
        <a:sysClr val="window" lastClr="FFFFFF"/>
      </a:lt1>
      <a:dk2>
        <a:srgbClr val="313C41"/>
      </a:dk2>
      <a:lt2>
        <a:srgbClr val="FFFFFF"/>
      </a:lt2>
      <a:accent1>
        <a:srgbClr val="2C85AE"/>
      </a:accent1>
      <a:accent2>
        <a:srgbClr val="5E5CA2"/>
      </a:accent2>
      <a:accent3>
        <a:srgbClr val="5268A5"/>
      </a:accent3>
      <a:accent4>
        <a:srgbClr val="4276AA"/>
      </a:accent4>
      <a:accent5>
        <a:srgbClr val="1891AB"/>
      </a:accent5>
      <a:accent6>
        <a:srgbClr val="00A09D"/>
      </a:accent6>
      <a:hlink>
        <a:srgbClr val="2C85AE"/>
      </a:hlink>
      <a:folHlink>
        <a:srgbClr val="00A09D"/>
      </a:folHlink>
    </a:clrScheme>
    <a:fontScheme name="MSFT_Font">
      <a:majorFont>
        <a:latin typeface="Calibri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LT Template_Classic_Bold_Block_01_MS_v5" id="{AA60D5CE-876A-47D1-9228-3D76491083AD}" vid="{07E49AEA-13A3-4305-88B7-82B9D72D09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9fc9171bb41dc08635275f351de8590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29387215989a890c06011de04edfe97d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6D1F562-76A4-4CE4-B3CA-758D572E945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360C99C-4D9A-4DAB-AA53-E488AEBCAE16}">
  <ds:schemaRefs>
    <ds:schemaRef ds:uri="http://purl.org/dc/dcmitype/"/>
    <ds:schemaRef ds:uri="http://www.w3.org/XML/1998/namespace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purl.org/dc/elements/1.1/"/>
    <ds:schemaRef ds:uri="16c05727-aa75-4e4a-9b5f-8a80a1165891"/>
    <ds:schemaRef ds:uri="http://schemas.openxmlformats.org/package/2006/metadata/core-properties"/>
    <ds:schemaRef ds:uri="71af3243-3dd4-4a8d-8c0d-dd76da1f02a5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E1B6A5B5-1BEC-4EEA-9356-9BFD758ACB7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Classic bold block presentation</Template>
  <TotalTime>0</TotalTime>
  <Words>2687</Words>
  <Application>Microsoft Office PowerPoint</Application>
  <PresentationFormat>Widescreen</PresentationFormat>
  <Paragraphs>242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2" baseType="lpstr">
      <vt:lpstr>Arial</vt:lpstr>
      <vt:lpstr>Calibri</vt:lpstr>
      <vt:lpstr>Calibri Light</vt:lpstr>
      <vt:lpstr>Cambria</vt:lpstr>
      <vt:lpstr>Inter</vt:lpstr>
      <vt:lpstr>Symbol</vt:lpstr>
      <vt:lpstr>Times New Roman</vt:lpstr>
      <vt:lpstr>Wingdings</vt:lpstr>
      <vt:lpstr>Office Theme</vt:lpstr>
      <vt:lpstr>Sustainable Finance- Lecture 9 Lesson Title: The Role of Development Financial Institutions</vt:lpstr>
      <vt:lpstr>Presentation Outline</vt:lpstr>
      <vt:lpstr>Learning Outcomes</vt:lpstr>
      <vt:lpstr>Imperative for Sustainable Development</vt:lpstr>
      <vt:lpstr>What are Development Financial Institutions?</vt:lpstr>
      <vt:lpstr>Distinguishing Features of DFIs</vt:lpstr>
      <vt:lpstr>Classifying Development Financial Institutions</vt:lpstr>
      <vt:lpstr>Understanding Sustainable Finance</vt:lpstr>
      <vt:lpstr>The DFI-Sustainable Finance Nexus</vt:lpstr>
      <vt:lpstr>DFIs &amp; High-Impact Sectors for Sustainability</vt:lpstr>
      <vt:lpstr>Question: In what ways can DFIs strengthen their role in mobilizing private sector investment for green and inclusive growth in your country?</vt:lpstr>
      <vt:lpstr>The Catalytic Role of DFIs: Mobilizing Private Capital</vt:lpstr>
      <vt:lpstr>Catalysts for Sustainable Investment: Instruments and Approaches</vt:lpstr>
      <vt:lpstr>Instrument 1: Concessional &amp; Blended Finance</vt:lpstr>
      <vt:lpstr>Instrument 2: Guarantees &amp; Risk Insurance</vt:lpstr>
      <vt:lpstr>Instrument 3: GSS Bonds &amp; ESG-Linked Loans</vt:lpstr>
      <vt:lpstr>Instrument 4: Technical Assistance &amp; Capacity Building</vt:lpstr>
      <vt:lpstr>Co-Investment Platforms &amp; Fund Structures</vt:lpstr>
      <vt:lpstr>DFI Action: Driving Climate Mitigation</vt:lpstr>
      <vt:lpstr>DFI Action: Building Climate Adaptation &amp; Resilience</vt:lpstr>
      <vt:lpstr>DFI Action: Sustainable Agriculture &amp; Food Systems</vt:lpstr>
      <vt:lpstr>DFI Action: Ensuring a Just &amp; Inclusive Transition</vt:lpstr>
      <vt:lpstr>The Imperative of Partnerships for DFIs</vt:lpstr>
      <vt:lpstr>Key DFI Partnerships: A Collaborative Ecosystem</vt:lpstr>
      <vt:lpstr>Measuring &amp; Reporting Sustainable Impact</vt:lpstr>
      <vt:lpstr>Key Challenges for DFIs (Part 2)</vt:lpstr>
      <vt:lpstr>Emerging Trends in DFI Sustainable Finance</vt:lpstr>
      <vt:lpstr>The Future Outlook for DFIs in Sustainable Finance</vt:lpstr>
      <vt:lpstr>Conclusion:</vt:lpstr>
      <vt:lpstr>Question: How can Development Financial Institutions balance the need for financial sustainability with their mandate to support high-risk, low-return sustainable development projects?</vt:lpstr>
      <vt:lpstr>Development Financial Institutions (DFIs) </vt:lpstr>
      <vt:lpstr> 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2025-05-12T08:53:37Z</dcterms:created>
  <dcterms:modified xsi:type="dcterms:W3CDTF">2025-05-12T16:44:42Z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