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35"/>
  </p:notesMasterIdLst>
  <p:handoutMasterIdLst>
    <p:handoutMasterId r:id="rId36"/>
  </p:handoutMasterIdLst>
  <p:sldIdLst>
    <p:sldId id="257" r:id="rId5"/>
    <p:sldId id="266" r:id="rId6"/>
    <p:sldId id="332" r:id="rId7"/>
    <p:sldId id="361" r:id="rId8"/>
    <p:sldId id="342" r:id="rId9"/>
    <p:sldId id="333" r:id="rId10"/>
    <p:sldId id="331" r:id="rId11"/>
    <p:sldId id="359" r:id="rId12"/>
    <p:sldId id="334" r:id="rId13"/>
    <p:sldId id="335" r:id="rId14"/>
    <p:sldId id="336" r:id="rId15"/>
    <p:sldId id="337" r:id="rId16"/>
    <p:sldId id="338" r:id="rId17"/>
    <p:sldId id="339" r:id="rId18"/>
    <p:sldId id="341" r:id="rId19"/>
    <p:sldId id="362" r:id="rId20"/>
    <p:sldId id="343" r:id="rId21"/>
    <p:sldId id="344" r:id="rId22"/>
    <p:sldId id="345" r:id="rId23"/>
    <p:sldId id="346" r:id="rId24"/>
    <p:sldId id="348" r:id="rId25"/>
    <p:sldId id="349" r:id="rId26"/>
    <p:sldId id="350" r:id="rId27"/>
    <p:sldId id="351" r:id="rId28"/>
    <p:sldId id="352" r:id="rId29"/>
    <p:sldId id="353" r:id="rId30"/>
    <p:sldId id="360" r:id="rId31"/>
    <p:sldId id="363" r:id="rId32"/>
    <p:sldId id="357" r:id="rId33"/>
    <p:sldId id="33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69" autoAdjust="0"/>
    <p:restoredTop sz="93810" autoAdjust="0"/>
  </p:normalViewPr>
  <p:slideViewPr>
    <p:cSldViewPr snapToGrid="0" showGuides="1">
      <p:cViewPr varScale="1">
        <p:scale>
          <a:sx n="115" d="100"/>
          <a:sy n="115" d="100"/>
        </p:scale>
        <p:origin x="342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24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187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AAC74A-664E-43D3-859E-B35855730D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0C658-31F9-4A67-8267-E3463B262A3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D794A-17F4-48F7-A14F-39DCAE091952}" type="datetimeFigureOut">
              <a:rPr lang="en-US" smtClean="0"/>
              <a:t>14-May-25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7BBBF1-3A7A-4F4B-8592-578ABE65B7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2F046-B531-4374-9A89-AC21BCA06E1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2DFAA7-D3C3-4D01-9299-453E25D16D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52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C6A87-CC60-415C-BFEE-13D1CAD6861A}" type="datetimeFigureOut">
              <a:rPr lang="en-US" smtClean="0"/>
              <a:t>14-May-25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51814-3B91-4036-94D2-3977634EE2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25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44817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4448175"/>
            <a:ext cx="12192000" cy="240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5" y="4551363"/>
            <a:ext cx="11520488" cy="1176337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5" y="5830888"/>
            <a:ext cx="11520488" cy="5508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81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1508BC1-7ABB-42C8-B268-3C6F4FD455DE}"/>
              </a:ext>
            </a:extLst>
          </p:cNvPr>
          <p:cNvSpPr/>
          <p:nvPr userDrawn="1"/>
        </p:nvSpPr>
        <p:spPr>
          <a:xfrm>
            <a:off x="200025" y="-1"/>
            <a:ext cx="119919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500" y="0"/>
            <a:ext cx="6034088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1"/>
            <a:ext cx="371475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05625" y="1512889"/>
            <a:ext cx="4986338" cy="326231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05625" y="4927600"/>
            <a:ext cx="4986338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08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6610" y="1779589"/>
            <a:ext cx="5318781" cy="21828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36610" y="4079083"/>
            <a:ext cx="5318781" cy="976311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044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A59197-7C21-44E6-8A97-DE0ABD1E6909}"/>
              </a:ext>
            </a:extLst>
          </p:cNvPr>
          <p:cNvSpPr/>
          <p:nvPr userDrawn="1"/>
        </p:nvSpPr>
        <p:spPr>
          <a:xfrm>
            <a:off x="0" y="0"/>
            <a:ext cx="64135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16500" y="472281"/>
            <a:ext cx="7175500" cy="591343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6" y="1779589"/>
            <a:ext cx="4416424" cy="2182811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6" y="4079083"/>
            <a:ext cx="4416424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626B81-8882-4179-8C3A-BEA9BBEF2A62}"/>
              </a:ext>
            </a:extLst>
          </p:cNvPr>
          <p:cNvSpPr/>
          <p:nvPr userDrawn="1"/>
        </p:nvSpPr>
        <p:spPr>
          <a:xfrm>
            <a:off x="5021263" y="368300"/>
            <a:ext cx="3159760" cy="1166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836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17DDCC-4521-4225-8F36-D4B39128409A}"/>
              </a:ext>
            </a:extLst>
          </p:cNvPr>
          <p:cNvSpPr/>
          <p:nvPr userDrawn="1"/>
        </p:nvSpPr>
        <p:spPr>
          <a:xfrm>
            <a:off x="8991600" y="3965574"/>
            <a:ext cx="3200400" cy="289242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570C8-2343-4B74-AF97-DC7CE5D92865}"/>
              </a:ext>
            </a:extLst>
          </p:cNvPr>
          <p:cNvSpPr/>
          <p:nvPr userDrawn="1"/>
        </p:nvSpPr>
        <p:spPr>
          <a:xfrm>
            <a:off x="0" y="0"/>
            <a:ext cx="3200400" cy="289242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371476" y="278606"/>
            <a:ext cx="11520487" cy="3150394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0B27536-7968-45BB-9FA8-DF1A47A47827}"/>
              </a:ext>
            </a:extLst>
          </p:cNvPr>
          <p:cNvSpPr/>
          <p:nvPr userDrawn="1"/>
        </p:nvSpPr>
        <p:spPr>
          <a:xfrm>
            <a:off x="371476" y="3429000"/>
            <a:ext cx="11520487" cy="2771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10507" y="3886201"/>
            <a:ext cx="9242424" cy="1104900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10507" y="5130801"/>
            <a:ext cx="9242424" cy="5334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379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79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9C071DB-1B6B-4FC3-A099-12F35734D22D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5768407-2D97-4F4F-8CB8-4D3668680B64}"/>
              </a:ext>
            </a:extLst>
          </p:cNvPr>
          <p:cNvSpPr/>
          <p:nvPr userDrawn="1"/>
        </p:nvSpPr>
        <p:spPr>
          <a:xfrm>
            <a:off x="371475" y="1460501"/>
            <a:ext cx="5724525" cy="4740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600" y="260351"/>
            <a:ext cx="9702800" cy="973137"/>
          </a:xfrm>
        </p:spPr>
        <p:txBody>
          <a:bodyPr>
            <a:normAutofit/>
          </a:bodyPr>
          <a:lstStyle>
            <a:lvl1pPr algn="ct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638299"/>
            <a:ext cx="5346700" cy="438150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D4AFEBD-46AA-4A09-AD19-CDD123811A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460501"/>
            <a:ext cx="5795963" cy="474027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17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260351"/>
            <a:ext cx="5495926" cy="213836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2603500"/>
            <a:ext cx="5495926" cy="3573463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Picture Placeholder 1">
            <a:extLst>
              <a:ext uri="{FF2B5EF4-FFF2-40B4-BE49-F238E27FC236}">
                <a16:creationId xmlns:a16="http://schemas.microsoft.com/office/drawing/2014/main" id="{08C777B1-9A90-4B1E-A6AE-9339286077E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91224" y="637283"/>
            <a:ext cx="2692800" cy="278254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0FEA994A-8056-4F3D-9365-B6A362A93EE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498424" y="3430043"/>
            <a:ext cx="2692800" cy="277232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29E334-587D-4420-9285-C2A5F494582B}"/>
              </a:ext>
            </a:extLst>
          </p:cNvPr>
          <p:cNvSpPr/>
          <p:nvPr userDrawn="1"/>
        </p:nvSpPr>
        <p:spPr>
          <a:xfrm>
            <a:off x="9289522" y="3527226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BD4601-EF26-4D7C-8CB6-95488F17575B}"/>
              </a:ext>
            </a:extLst>
          </p:cNvPr>
          <p:cNvSpPr/>
          <p:nvPr userDrawn="1"/>
        </p:nvSpPr>
        <p:spPr>
          <a:xfrm>
            <a:off x="8621786" y="2848323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949C41-2679-4E9D-A28C-F0C979F5702B}"/>
              </a:ext>
            </a:extLst>
          </p:cNvPr>
          <p:cNvSpPr/>
          <p:nvPr userDrawn="1"/>
        </p:nvSpPr>
        <p:spPr>
          <a:xfrm>
            <a:off x="8870898" y="2508125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54B05D-55FD-4118-B899-4095FF50870D}"/>
              </a:ext>
            </a:extLst>
          </p:cNvPr>
          <p:cNvSpPr/>
          <p:nvPr userDrawn="1"/>
        </p:nvSpPr>
        <p:spPr>
          <a:xfrm>
            <a:off x="0" y="933450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40533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1016000"/>
            <a:ext cx="3997324" cy="2501899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3619500"/>
            <a:ext cx="3997325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2201" y="619125"/>
            <a:ext cx="3454400" cy="5581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F6824EBC-CC6E-4D5A-B85A-DAC55ACE853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32801" y="260351"/>
            <a:ext cx="3454400" cy="558164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661888-890D-4E0C-8076-65EDFDB7DE27}"/>
              </a:ext>
            </a:extLst>
          </p:cNvPr>
          <p:cNvSpPr/>
          <p:nvPr userDrawn="1"/>
        </p:nvSpPr>
        <p:spPr>
          <a:xfrm>
            <a:off x="8432801" y="5842000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E48EF9-5BAF-4BD7-A6BE-866C0307B69F}"/>
              </a:ext>
            </a:extLst>
          </p:cNvPr>
          <p:cNvSpPr/>
          <p:nvPr userDrawn="1"/>
        </p:nvSpPr>
        <p:spPr>
          <a:xfrm>
            <a:off x="4902201" y="239509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8D4A5F4-99AC-4FB3-8A59-AB8D7B4FC7D7}"/>
              </a:ext>
            </a:extLst>
          </p:cNvPr>
          <p:cNvSpPr/>
          <p:nvPr userDrawn="1"/>
        </p:nvSpPr>
        <p:spPr>
          <a:xfrm>
            <a:off x="0" y="1384300"/>
            <a:ext cx="177800" cy="4457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1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476250"/>
            <a:ext cx="5165724" cy="2557463"/>
          </a:xfrm>
        </p:spPr>
        <p:txBody>
          <a:bodyPr anchor="ctr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76250"/>
            <a:ext cx="5795963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3233941"/>
            <a:ext cx="11520486" cy="2966833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476250"/>
            <a:ext cx="165100" cy="25574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79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0"/>
            <a:ext cx="513805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551573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3073967"/>
            <a:ext cx="5272764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17601" y="1016000"/>
            <a:ext cx="5138058" cy="4978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06EB3B-6A54-45E7-B23D-F9515CC15D12}"/>
              </a:ext>
            </a:extLst>
          </p:cNvPr>
          <p:cNvSpPr/>
          <p:nvPr userDrawn="1"/>
        </p:nvSpPr>
        <p:spPr>
          <a:xfrm>
            <a:off x="0" y="5994400"/>
            <a:ext cx="4093029" cy="863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110354-15BA-4B22-B7CF-3D5BFA5C722D}"/>
              </a:ext>
            </a:extLst>
          </p:cNvPr>
          <p:cNvSpPr/>
          <p:nvPr userDrawn="1"/>
        </p:nvSpPr>
        <p:spPr>
          <a:xfrm>
            <a:off x="2162630" y="873210"/>
            <a:ext cx="4093029" cy="13857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357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783831"/>
            <a:ext cx="3111954" cy="3290338"/>
          </a:xfrm>
        </p:spPr>
        <p:txBody>
          <a:bodyPr anchor="ctr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9370" y="1783832"/>
            <a:ext cx="4402592" cy="3290338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72114" y="0"/>
            <a:ext cx="3628571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16C293-C1E0-4EA5-BDE5-D226D72FC08B}"/>
              </a:ext>
            </a:extLst>
          </p:cNvPr>
          <p:cNvSpPr/>
          <p:nvPr userDrawn="1"/>
        </p:nvSpPr>
        <p:spPr>
          <a:xfrm>
            <a:off x="371475" y="5297714"/>
            <a:ext cx="3111954" cy="15602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770C08-8FFF-4293-8E7D-DBFEE4E3E443}"/>
              </a:ext>
            </a:extLst>
          </p:cNvPr>
          <p:cNvSpPr/>
          <p:nvPr userDrawn="1"/>
        </p:nvSpPr>
        <p:spPr>
          <a:xfrm>
            <a:off x="7489370" y="0"/>
            <a:ext cx="4402593" cy="156028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620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1389743"/>
            <a:ext cx="12192000" cy="40785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331584"/>
            <a:ext cx="1051560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2E6F7-3BE5-4484-A73E-3EFDB7348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968071"/>
            <a:ext cx="10515600" cy="80554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9AEFA0-9379-4E32-9D66-976465036916}"/>
              </a:ext>
            </a:extLst>
          </p:cNvPr>
          <p:cNvSpPr/>
          <p:nvPr userDrawn="1"/>
        </p:nvSpPr>
        <p:spPr>
          <a:xfrm>
            <a:off x="371475" y="580571"/>
            <a:ext cx="1573439" cy="15001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FFB43B-30D9-4055-B912-4E3C85B03657}"/>
              </a:ext>
            </a:extLst>
          </p:cNvPr>
          <p:cNvSpPr/>
          <p:nvPr userDrawn="1"/>
        </p:nvSpPr>
        <p:spPr>
          <a:xfrm>
            <a:off x="7097486" y="5105274"/>
            <a:ext cx="4794477" cy="72596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814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0"/>
            <a:ext cx="6096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391EAACA-1322-4E60-917E-C7408F539D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600982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750" y="3957831"/>
            <a:ext cx="962025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3296215-27AE-462B-9127-E1C932633896}"/>
              </a:ext>
            </a:extLst>
          </p:cNvPr>
          <p:cNvSpPr/>
          <p:nvPr userDrawn="1"/>
        </p:nvSpPr>
        <p:spPr>
          <a:xfrm>
            <a:off x="1093471" y="3843394"/>
            <a:ext cx="1722120" cy="1729060"/>
          </a:xfrm>
          <a:custGeom>
            <a:avLst/>
            <a:gdLst>
              <a:gd name="connsiteX0" fmla="*/ 0 w 2730500"/>
              <a:gd name="connsiteY0" fmla="*/ 0 h 2730500"/>
              <a:gd name="connsiteX1" fmla="*/ 2730500 w 2730500"/>
              <a:gd name="connsiteY1" fmla="*/ 0 h 2730500"/>
              <a:gd name="connsiteX2" fmla="*/ 2730500 w 2730500"/>
              <a:gd name="connsiteY2" fmla="*/ 672834 h 2730500"/>
              <a:gd name="connsiteX3" fmla="*/ 2606675 w 2730500"/>
              <a:gd name="connsiteY3" fmla="*/ 672834 h 2730500"/>
              <a:gd name="connsiteX4" fmla="*/ 2606675 w 2730500"/>
              <a:gd name="connsiteY4" fmla="*/ 116870 h 2730500"/>
              <a:gd name="connsiteX5" fmla="*/ 123826 w 2730500"/>
              <a:gd name="connsiteY5" fmla="*/ 116870 h 2730500"/>
              <a:gd name="connsiteX6" fmla="*/ 123826 w 2730500"/>
              <a:gd name="connsiteY6" fmla="*/ 2613630 h 2730500"/>
              <a:gd name="connsiteX7" fmla="*/ 2606675 w 2730500"/>
              <a:gd name="connsiteY7" fmla="*/ 2613630 h 2730500"/>
              <a:gd name="connsiteX8" fmla="*/ 2606675 w 2730500"/>
              <a:gd name="connsiteY8" fmla="*/ 2066205 h 2730500"/>
              <a:gd name="connsiteX9" fmla="*/ 2730500 w 2730500"/>
              <a:gd name="connsiteY9" fmla="*/ 2066205 h 2730500"/>
              <a:gd name="connsiteX10" fmla="*/ 2730500 w 2730500"/>
              <a:gd name="connsiteY10" fmla="*/ 2730500 h 2730500"/>
              <a:gd name="connsiteX11" fmla="*/ 0 w 2730500"/>
              <a:gd name="connsiteY11" fmla="*/ 2730500 h 273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30500" h="2730500">
                <a:moveTo>
                  <a:pt x="0" y="0"/>
                </a:moveTo>
                <a:lnTo>
                  <a:pt x="2730500" y="0"/>
                </a:lnTo>
                <a:lnTo>
                  <a:pt x="2730500" y="672834"/>
                </a:lnTo>
                <a:lnTo>
                  <a:pt x="2606675" y="672834"/>
                </a:lnTo>
                <a:lnTo>
                  <a:pt x="2606675" y="116870"/>
                </a:lnTo>
                <a:lnTo>
                  <a:pt x="123826" y="116870"/>
                </a:lnTo>
                <a:lnTo>
                  <a:pt x="123826" y="2613630"/>
                </a:lnTo>
                <a:lnTo>
                  <a:pt x="2606675" y="2613630"/>
                </a:lnTo>
                <a:lnTo>
                  <a:pt x="2606675" y="2066205"/>
                </a:lnTo>
                <a:lnTo>
                  <a:pt x="2730500" y="2066205"/>
                </a:lnTo>
                <a:lnTo>
                  <a:pt x="2730500" y="2730500"/>
                </a:lnTo>
                <a:lnTo>
                  <a:pt x="0" y="27305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479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DB7CFEB-6952-4BC3-B9E0-0C382490F9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00675" y="260350"/>
            <a:ext cx="6499502" cy="5940425"/>
          </a:xfrm>
          <a:custGeom>
            <a:avLst/>
            <a:gdLst>
              <a:gd name="connsiteX0" fmla="*/ 4432576 w 6499502"/>
              <a:gd name="connsiteY0" fmla="*/ 4057650 h 5940425"/>
              <a:gd name="connsiteX1" fmla="*/ 6499502 w 6499502"/>
              <a:gd name="connsiteY1" fmla="*/ 4057650 h 5940425"/>
              <a:gd name="connsiteX2" fmla="*/ 6499502 w 6499502"/>
              <a:gd name="connsiteY2" fmla="*/ 5940425 h 5940425"/>
              <a:gd name="connsiteX3" fmla="*/ 4432576 w 6499502"/>
              <a:gd name="connsiteY3" fmla="*/ 5940425 h 5940425"/>
              <a:gd name="connsiteX4" fmla="*/ 2216288 w 6499502"/>
              <a:gd name="connsiteY4" fmla="*/ 4057650 h 5940425"/>
              <a:gd name="connsiteX5" fmla="*/ 4283214 w 6499502"/>
              <a:gd name="connsiteY5" fmla="*/ 4057650 h 5940425"/>
              <a:gd name="connsiteX6" fmla="*/ 4283214 w 6499502"/>
              <a:gd name="connsiteY6" fmla="*/ 5940425 h 5940425"/>
              <a:gd name="connsiteX7" fmla="*/ 2216288 w 6499502"/>
              <a:gd name="connsiteY7" fmla="*/ 5940425 h 5940425"/>
              <a:gd name="connsiteX8" fmla="*/ 0 w 6499502"/>
              <a:gd name="connsiteY8" fmla="*/ 4057650 h 5940425"/>
              <a:gd name="connsiteX9" fmla="*/ 2066926 w 6499502"/>
              <a:gd name="connsiteY9" fmla="*/ 4057650 h 5940425"/>
              <a:gd name="connsiteX10" fmla="*/ 2066926 w 6499502"/>
              <a:gd name="connsiteY10" fmla="*/ 5940425 h 5940425"/>
              <a:gd name="connsiteX11" fmla="*/ 0 w 6499502"/>
              <a:gd name="connsiteY11" fmla="*/ 5940425 h 5940425"/>
              <a:gd name="connsiteX12" fmla="*/ 4432576 w 6499502"/>
              <a:gd name="connsiteY12" fmla="*/ 2028825 h 5940425"/>
              <a:gd name="connsiteX13" fmla="*/ 6499502 w 6499502"/>
              <a:gd name="connsiteY13" fmla="*/ 2028825 h 5940425"/>
              <a:gd name="connsiteX14" fmla="*/ 6499502 w 6499502"/>
              <a:gd name="connsiteY14" fmla="*/ 3911600 h 5940425"/>
              <a:gd name="connsiteX15" fmla="*/ 4432576 w 6499502"/>
              <a:gd name="connsiteY15" fmla="*/ 3911600 h 5940425"/>
              <a:gd name="connsiteX16" fmla="*/ 2216288 w 6499502"/>
              <a:gd name="connsiteY16" fmla="*/ 2028825 h 5940425"/>
              <a:gd name="connsiteX17" fmla="*/ 4283214 w 6499502"/>
              <a:gd name="connsiteY17" fmla="*/ 2028825 h 5940425"/>
              <a:gd name="connsiteX18" fmla="*/ 4283214 w 6499502"/>
              <a:gd name="connsiteY18" fmla="*/ 3911600 h 5940425"/>
              <a:gd name="connsiteX19" fmla="*/ 2216288 w 6499502"/>
              <a:gd name="connsiteY19" fmla="*/ 3911600 h 5940425"/>
              <a:gd name="connsiteX20" fmla="*/ 0 w 6499502"/>
              <a:gd name="connsiteY20" fmla="*/ 2028825 h 5940425"/>
              <a:gd name="connsiteX21" fmla="*/ 2066926 w 6499502"/>
              <a:gd name="connsiteY21" fmla="*/ 2028825 h 5940425"/>
              <a:gd name="connsiteX22" fmla="*/ 2066926 w 6499502"/>
              <a:gd name="connsiteY22" fmla="*/ 3911600 h 5940425"/>
              <a:gd name="connsiteX23" fmla="*/ 0 w 6499502"/>
              <a:gd name="connsiteY23" fmla="*/ 3911600 h 5940425"/>
              <a:gd name="connsiteX24" fmla="*/ 4432576 w 6499502"/>
              <a:gd name="connsiteY24" fmla="*/ 0 h 5940425"/>
              <a:gd name="connsiteX25" fmla="*/ 6499502 w 6499502"/>
              <a:gd name="connsiteY25" fmla="*/ 0 h 5940425"/>
              <a:gd name="connsiteX26" fmla="*/ 6499502 w 6499502"/>
              <a:gd name="connsiteY26" fmla="*/ 1882775 h 5940425"/>
              <a:gd name="connsiteX27" fmla="*/ 4432576 w 6499502"/>
              <a:gd name="connsiteY27" fmla="*/ 1882775 h 5940425"/>
              <a:gd name="connsiteX28" fmla="*/ 2216288 w 6499502"/>
              <a:gd name="connsiteY28" fmla="*/ 0 h 5940425"/>
              <a:gd name="connsiteX29" fmla="*/ 4283214 w 6499502"/>
              <a:gd name="connsiteY29" fmla="*/ 0 h 5940425"/>
              <a:gd name="connsiteX30" fmla="*/ 4283214 w 6499502"/>
              <a:gd name="connsiteY30" fmla="*/ 1882775 h 5940425"/>
              <a:gd name="connsiteX31" fmla="*/ 2216288 w 6499502"/>
              <a:gd name="connsiteY31" fmla="*/ 1882775 h 5940425"/>
              <a:gd name="connsiteX32" fmla="*/ 0 w 6499502"/>
              <a:gd name="connsiteY32" fmla="*/ 0 h 5940425"/>
              <a:gd name="connsiteX33" fmla="*/ 2066926 w 6499502"/>
              <a:gd name="connsiteY33" fmla="*/ 0 h 5940425"/>
              <a:gd name="connsiteX34" fmla="*/ 2066926 w 6499502"/>
              <a:gd name="connsiteY34" fmla="*/ 1882775 h 5940425"/>
              <a:gd name="connsiteX35" fmla="*/ 0 w 6499502"/>
              <a:gd name="connsiteY35" fmla="*/ 1882775 h 5940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99502" h="5940425">
                <a:moveTo>
                  <a:pt x="4432576" y="4057650"/>
                </a:moveTo>
                <a:lnTo>
                  <a:pt x="6499502" y="4057650"/>
                </a:lnTo>
                <a:lnTo>
                  <a:pt x="6499502" y="5940425"/>
                </a:lnTo>
                <a:lnTo>
                  <a:pt x="4432576" y="5940425"/>
                </a:lnTo>
                <a:close/>
                <a:moveTo>
                  <a:pt x="2216288" y="4057650"/>
                </a:moveTo>
                <a:lnTo>
                  <a:pt x="4283214" y="4057650"/>
                </a:lnTo>
                <a:lnTo>
                  <a:pt x="4283214" y="5940425"/>
                </a:lnTo>
                <a:lnTo>
                  <a:pt x="2216288" y="5940425"/>
                </a:lnTo>
                <a:close/>
                <a:moveTo>
                  <a:pt x="0" y="4057650"/>
                </a:moveTo>
                <a:lnTo>
                  <a:pt x="2066926" y="4057650"/>
                </a:lnTo>
                <a:lnTo>
                  <a:pt x="2066926" y="5940425"/>
                </a:lnTo>
                <a:lnTo>
                  <a:pt x="0" y="5940425"/>
                </a:lnTo>
                <a:close/>
                <a:moveTo>
                  <a:pt x="4432576" y="2028825"/>
                </a:moveTo>
                <a:lnTo>
                  <a:pt x="6499502" y="2028825"/>
                </a:lnTo>
                <a:lnTo>
                  <a:pt x="6499502" y="3911600"/>
                </a:lnTo>
                <a:lnTo>
                  <a:pt x="4432576" y="3911600"/>
                </a:lnTo>
                <a:close/>
                <a:moveTo>
                  <a:pt x="2216288" y="2028825"/>
                </a:moveTo>
                <a:lnTo>
                  <a:pt x="4283214" y="2028825"/>
                </a:lnTo>
                <a:lnTo>
                  <a:pt x="4283214" y="3911600"/>
                </a:lnTo>
                <a:lnTo>
                  <a:pt x="2216288" y="3911600"/>
                </a:lnTo>
                <a:close/>
                <a:moveTo>
                  <a:pt x="0" y="2028825"/>
                </a:moveTo>
                <a:lnTo>
                  <a:pt x="2066926" y="2028825"/>
                </a:lnTo>
                <a:lnTo>
                  <a:pt x="2066926" y="3911600"/>
                </a:lnTo>
                <a:lnTo>
                  <a:pt x="0" y="3911600"/>
                </a:lnTo>
                <a:close/>
                <a:moveTo>
                  <a:pt x="4432576" y="0"/>
                </a:moveTo>
                <a:lnTo>
                  <a:pt x="6499502" y="0"/>
                </a:lnTo>
                <a:lnTo>
                  <a:pt x="6499502" y="1882775"/>
                </a:lnTo>
                <a:lnTo>
                  <a:pt x="4432576" y="1882775"/>
                </a:lnTo>
                <a:close/>
                <a:moveTo>
                  <a:pt x="2216288" y="0"/>
                </a:moveTo>
                <a:lnTo>
                  <a:pt x="4283214" y="0"/>
                </a:lnTo>
                <a:lnTo>
                  <a:pt x="4283214" y="1882775"/>
                </a:lnTo>
                <a:lnTo>
                  <a:pt x="2216288" y="1882775"/>
                </a:lnTo>
                <a:close/>
                <a:moveTo>
                  <a:pt x="0" y="0"/>
                </a:moveTo>
                <a:lnTo>
                  <a:pt x="2066926" y="0"/>
                </a:lnTo>
                <a:lnTo>
                  <a:pt x="2066926" y="1882775"/>
                </a:lnTo>
                <a:lnTo>
                  <a:pt x="0" y="18827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596928"/>
            <a:ext cx="4810125" cy="3267268"/>
          </a:xfrm>
        </p:spPr>
        <p:txBody>
          <a:bodyPr anchor="ctr"/>
          <a:lstStyle>
            <a:lvl1pPr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3933498" y="4952673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B43515-5C7A-4125-B76D-8A24D2BBE5EC}"/>
              </a:ext>
            </a:extLst>
          </p:cNvPr>
          <p:cNvSpPr/>
          <p:nvPr userDrawn="1"/>
        </p:nvSpPr>
        <p:spPr>
          <a:xfrm>
            <a:off x="371475" y="1011911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9A713B-4176-4C86-9E87-4ADBD6F444FB}"/>
              </a:ext>
            </a:extLst>
          </p:cNvPr>
          <p:cNvSpPr/>
          <p:nvPr userDrawn="1"/>
        </p:nvSpPr>
        <p:spPr>
          <a:xfrm>
            <a:off x="620587" y="671713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62233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3917949"/>
            <a:ext cx="6915150" cy="2268337"/>
          </a:xfrm>
        </p:spPr>
        <p:txBody>
          <a:bodyPr anchor="ctr"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5222179" y="2327274"/>
            <a:ext cx="2176462" cy="1511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A0623C-0B34-4074-8AA0-6428A5AF07A3}"/>
              </a:ext>
            </a:extLst>
          </p:cNvPr>
          <p:cNvSpPr/>
          <p:nvPr userDrawn="1"/>
        </p:nvSpPr>
        <p:spPr>
          <a:xfrm>
            <a:off x="7468839" y="3917949"/>
            <a:ext cx="2176462" cy="22828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B5D335A5-A601-4D8A-AEF5-F34792FF565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1474" y="260351"/>
            <a:ext cx="11520489" cy="5940424"/>
          </a:xfrm>
          <a:custGeom>
            <a:avLst/>
            <a:gdLst>
              <a:gd name="connsiteX0" fmla="*/ 9344026 w 11520489"/>
              <a:gd name="connsiteY0" fmla="*/ 3657598 h 5940424"/>
              <a:gd name="connsiteX1" fmla="*/ 11520489 w 11520489"/>
              <a:gd name="connsiteY1" fmla="*/ 3657598 h 5940424"/>
              <a:gd name="connsiteX2" fmla="*/ 11520489 w 11520489"/>
              <a:gd name="connsiteY2" fmla="*/ 5940424 h 5940424"/>
              <a:gd name="connsiteX3" fmla="*/ 9344026 w 11520489"/>
              <a:gd name="connsiteY3" fmla="*/ 5940424 h 5940424"/>
              <a:gd name="connsiteX4" fmla="*/ 9344026 w 11520489"/>
              <a:gd name="connsiteY4" fmla="*/ 2066924 h 5940424"/>
              <a:gd name="connsiteX5" fmla="*/ 11520489 w 11520489"/>
              <a:gd name="connsiteY5" fmla="*/ 2066924 h 5940424"/>
              <a:gd name="connsiteX6" fmla="*/ 11520489 w 11520489"/>
              <a:gd name="connsiteY6" fmla="*/ 3578224 h 5940424"/>
              <a:gd name="connsiteX7" fmla="*/ 9344026 w 11520489"/>
              <a:gd name="connsiteY7" fmla="*/ 3578224 h 5940424"/>
              <a:gd name="connsiteX8" fmla="*/ 7097365 w 11520489"/>
              <a:gd name="connsiteY8" fmla="*/ 2066924 h 5940424"/>
              <a:gd name="connsiteX9" fmla="*/ 9273828 w 11520489"/>
              <a:gd name="connsiteY9" fmla="*/ 2066924 h 5940424"/>
              <a:gd name="connsiteX10" fmla="*/ 9273828 w 11520489"/>
              <a:gd name="connsiteY10" fmla="*/ 3578224 h 5940424"/>
              <a:gd name="connsiteX11" fmla="*/ 7097365 w 11520489"/>
              <a:gd name="connsiteY11" fmla="*/ 3578224 h 5940424"/>
              <a:gd name="connsiteX12" fmla="*/ 2604044 w 11520489"/>
              <a:gd name="connsiteY12" fmla="*/ 2066923 h 5940424"/>
              <a:gd name="connsiteX13" fmla="*/ 4780506 w 11520489"/>
              <a:gd name="connsiteY13" fmla="*/ 2066923 h 5940424"/>
              <a:gd name="connsiteX14" fmla="*/ 4780506 w 11520489"/>
              <a:gd name="connsiteY14" fmla="*/ 3578222 h 5940424"/>
              <a:gd name="connsiteX15" fmla="*/ 2604044 w 11520489"/>
              <a:gd name="connsiteY15" fmla="*/ 3578222 h 5940424"/>
              <a:gd name="connsiteX16" fmla="*/ 0 w 11520489"/>
              <a:gd name="connsiteY16" fmla="*/ 2066923 h 5940424"/>
              <a:gd name="connsiteX17" fmla="*/ 2533843 w 11520489"/>
              <a:gd name="connsiteY17" fmla="*/ 2066923 h 5940424"/>
              <a:gd name="connsiteX18" fmla="*/ 2533843 w 11520489"/>
              <a:gd name="connsiteY18" fmla="*/ 3578222 h 5940424"/>
              <a:gd name="connsiteX19" fmla="*/ 0 w 11520489"/>
              <a:gd name="connsiteY19" fmla="*/ 3578222 h 5940424"/>
              <a:gd name="connsiteX20" fmla="*/ 2604046 w 11520489"/>
              <a:gd name="connsiteY20" fmla="*/ 0 h 5940424"/>
              <a:gd name="connsiteX21" fmla="*/ 4780509 w 11520489"/>
              <a:gd name="connsiteY21" fmla="*/ 0 h 5940424"/>
              <a:gd name="connsiteX22" fmla="*/ 4780509 w 11520489"/>
              <a:gd name="connsiteY22" fmla="*/ 1987550 h 5940424"/>
              <a:gd name="connsiteX23" fmla="*/ 2604046 w 11520489"/>
              <a:gd name="connsiteY23" fmla="*/ 1987550 h 5940424"/>
              <a:gd name="connsiteX24" fmla="*/ 2 w 11520489"/>
              <a:gd name="connsiteY24" fmla="*/ 0 h 5940424"/>
              <a:gd name="connsiteX25" fmla="*/ 2533845 w 11520489"/>
              <a:gd name="connsiteY25" fmla="*/ 0 h 5940424"/>
              <a:gd name="connsiteX26" fmla="*/ 2533845 w 11520489"/>
              <a:gd name="connsiteY26" fmla="*/ 1987550 h 5940424"/>
              <a:gd name="connsiteX27" fmla="*/ 2 w 11520489"/>
              <a:gd name="connsiteY27" fmla="*/ 1987550 h 5940424"/>
              <a:gd name="connsiteX28" fmla="*/ 7097365 w 11520489"/>
              <a:gd name="connsiteY28" fmla="*/ 0 h 5940424"/>
              <a:gd name="connsiteX29" fmla="*/ 9273828 w 11520489"/>
              <a:gd name="connsiteY29" fmla="*/ 0 h 5940424"/>
              <a:gd name="connsiteX30" fmla="*/ 9273828 w 11520489"/>
              <a:gd name="connsiteY30" fmla="*/ 1987550 h 5940424"/>
              <a:gd name="connsiteX31" fmla="*/ 7097365 w 11520489"/>
              <a:gd name="connsiteY31" fmla="*/ 1987550 h 5940424"/>
              <a:gd name="connsiteX32" fmla="*/ 4850705 w 11520489"/>
              <a:gd name="connsiteY32" fmla="*/ 0 h 5940424"/>
              <a:gd name="connsiteX33" fmla="*/ 7027168 w 11520489"/>
              <a:gd name="connsiteY33" fmla="*/ 0 h 5940424"/>
              <a:gd name="connsiteX34" fmla="*/ 7027168 w 11520489"/>
              <a:gd name="connsiteY34" fmla="*/ 1987550 h 5940424"/>
              <a:gd name="connsiteX35" fmla="*/ 4850705 w 11520489"/>
              <a:gd name="connsiteY35" fmla="*/ 1987550 h 5940424"/>
              <a:gd name="connsiteX36" fmla="*/ 9344025 w 11520489"/>
              <a:gd name="connsiteY36" fmla="*/ 0 h 5940424"/>
              <a:gd name="connsiteX37" fmla="*/ 11520488 w 11520489"/>
              <a:gd name="connsiteY37" fmla="*/ 0 h 5940424"/>
              <a:gd name="connsiteX38" fmla="*/ 11520488 w 11520489"/>
              <a:gd name="connsiteY38" fmla="*/ 1987550 h 5940424"/>
              <a:gd name="connsiteX39" fmla="*/ 9344025 w 11520489"/>
              <a:gd name="connsiteY39" fmla="*/ 1987550 h 5940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1520489" h="5940424">
                <a:moveTo>
                  <a:pt x="9344026" y="3657598"/>
                </a:moveTo>
                <a:lnTo>
                  <a:pt x="11520489" y="3657598"/>
                </a:lnTo>
                <a:lnTo>
                  <a:pt x="11520489" y="5940424"/>
                </a:lnTo>
                <a:lnTo>
                  <a:pt x="9344026" y="5940424"/>
                </a:lnTo>
                <a:close/>
                <a:moveTo>
                  <a:pt x="9344026" y="2066924"/>
                </a:moveTo>
                <a:lnTo>
                  <a:pt x="11520489" y="2066924"/>
                </a:lnTo>
                <a:lnTo>
                  <a:pt x="11520489" y="3578224"/>
                </a:lnTo>
                <a:lnTo>
                  <a:pt x="9344026" y="3578224"/>
                </a:lnTo>
                <a:close/>
                <a:moveTo>
                  <a:pt x="7097365" y="2066924"/>
                </a:moveTo>
                <a:lnTo>
                  <a:pt x="9273828" y="2066924"/>
                </a:lnTo>
                <a:lnTo>
                  <a:pt x="9273828" y="3578224"/>
                </a:lnTo>
                <a:lnTo>
                  <a:pt x="7097365" y="3578224"/>
                </a:lnTo>
                <a:close/>
                <a:moveTo>
                  <a:pt x="2604044" y="2066923"/>
                </a:moveTo>
                <a:lnTo>
                  <a:pt x="4780506" y="2066923"/>
                </a:lnTo>
                <a:lnTo>
                  <a:pt x="4780506" y="3578222"/>
                </a:lnTo>
                <a:lnTo>
                  <a:pt x="2604044" y="3578222"/>
                </a:lnTo>
                <a:close/>
                <a:moveTo>
                  <a:pt x="0" y="2066923"/>
                </a:moveTo>
                <a:lnTo>
                  <a:pt x="2533843" y="2066923"/>
                </a:lnTo>
                <a:lnTo>
                  <a:pt x="2533843" y="3578222"/>
                </a:lnTo>
                <a:lnTo>
                  <a:pt x="0" y="3578222"/>
                </a:lnTo>
                <a:close/>
                <a:moveTo>
                  <a:pt x="2604046" y="0"/>
                </a:moveTo>
                <a:lnTo>
                  <a:pt x="4780509" y="0"/>
                </a:lnTo>
                <a:lnTo>
                  <a:pt x="4780509" y="1987550"/>
                </a:lnTo>
                <a:lnTo>
                  <a:pt x="2604046" y="1987550"/>
                </a:lnTo>
                <a:close/>
                <a:moveTo>
                  <a:pt x="2" y="0"/>
                </a:moveTo>
                <a:lnTo>
                  <a:pt x="2533845" y="0"/>
                </a:lnTo>
                <a:lnTo>
                  <a:pt x="2533845" y="1987550"/>
                </a:lnTo>
                <a:lnTo>
                  <a:pt x="2" y="1987550"/>
                </a:lnTo>
                <a:close/>
                <a:moveTo>
                  <a:pt x="7097365" y="0"/>
                </a:moveTo>
                <a:lnTo>
                  <a:pt x="9273828" y="0"/>
                </a:lnTo>
                <a:lnTo>
                  <a:pt x="9273828" y="1987550"/>
                </a:lnTo>
                <a:lnTo>
                  <a:pt x="7097365" y="1987550"/>
                </a:lnTo>
                <a:close/>
                <a:moveTo>
                  <a:pt x="4850705" y="0"/>
                </a:moveTo>
                <a:lnTo>
                  <a:pt x="7027168" y="0"/>
                </a:lnTo>
                <a:lnTo>
                  <a:pt x="7027168" y="1987550"/>
                </a:lnTo>
                <a:lnTo>
                  <a:pt x="4850705" y="1987550"/>
                </a:lnTo>
                <a:close/>
                <a:moveTo>
                  <a:pt x="9344025" y="0"/>
                </a:moveTo>
                <a:lnTo>
                  <a:pt x="11520488" y="0"/>
                </a:lnTo>
                <a:lnTo>
                  <a:pt x="11520488" y="1987550"/>
                </a:lnTo>
                <a:lnTo>
                  <a:pt x="9344025" y="19875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83340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4406207"/>
            <a:ext cx="10439400" cy="1175444"/>
          </a:xfrm>
        </p:spPr>
        <p:txBody>
          <a:bodyPr anchor="ctr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0" y="0"/>
            <a:ext cx="12191999" cy="28479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230D70C6-13FD-45D4-8FB6-26C56B8FF2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365759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0ED78A-2A17-41C4-9030-D406C56DDF4A}"/>
              </a:ext>
            </a:extLst>
          </p:cNvPr>
          <p:cNvSpPr/>
          <p:nvPr userDrawn="1"/>
        </p:nvSpPr>
        <p:spPr>
          <a:xfrm>
            <a:off x="5795961" y="3914082"/>
            <a:ext cx="600075" cy="2918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544582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6C789F-805A-4494-8430-C63414191AC2}"/>
              </a:ext>
            </a:extLst>
          </p:cNvPr>
          <p:cNvSpPr/>
          <p:nvPr userDrawn="1"/>
        </p:nvSpPr>
        <p:spPr>
          <a:xfrm>
            <a:off x="371475" y="1526382"/>
            <a:ext cx="3595688" cy="45624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8224838" y="1526382"/>
            <a:ext cx="3595688" cy="45624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026" y="1724025"/>
            <a:ext cx="314325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282" y="1712119"/>
            <a:ext cx="314280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67163" y="1233488"/>
            <a:ext cx="4257675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6615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6200775" y="1233487"/>
            <a:ext cx="5619751" cy="273367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1357414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757863" cy="24156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B9795E85-7B91-41BB-9DF4-A4893AA48FF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00775" y="3967163"/>
            <a:ext cx="5619750" cy="24145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5757863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48474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018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8" cy="238136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11520488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3808206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08236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5E3050-1157-4448-A84E-5AC72FC84A7F}"/>
              </a:ext>
            </a:extLst>
          </p:cNvPr>
          <p:cNvCxnSpPr/>
          <p:nvPr userDrawn="1"/>
        </p:nvCxnSpPr>
        <p:spPr>
          <a:xfrm>
            <a:off x="6131719" y="3774712"/>
            <a:ext cx="0" cy="24718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5386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15DEB4D-1697-4E72-B2BF-F5EA1EF3B009}"/>
              </a:ext>
            </a:extLst>
          </p:cNvPr>
          <p:cNvSpPr/>
          <p:nvPr userDrawn="1"/>
        </p:nvSpPr>
        <p:spPr>
          <a:xfrm>
            <a:off x="7162799" y="3052634"/>
            <a:ext cx="1368533" cy="113014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334424"/>
            <a:ext cx="4448175" cy="1520824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09563" y="3118775"/>
            <a:ext cx="2927311" cy="3081999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475" y="3118776"/>
            <a:ext cx="2926800" cy="308192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84421AF3-217F-49BD-BF47-1140F3F445D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908415" y="-4277"/>
            <a:ext cx="7283585" cy="6204974"/>
          </a:xfrm>
          <a:custGeom>
            <a:avLst/>
            <a:gdLst>
              <a:gd name="connsiteX0" fmla="*/ 4914900 w 7283585"/>
              <a:gd name="connsiteY0" fmla="*/ 4064000 h 6204974"/>
              <a:gd name="connsiteX1" fmla="*/ 7283585 w 7283585"/>
              <a:gd name="connsiteY1" fmla="*/ 4064000 h 6204974"/>
              <a:gd name="connsiteX2" fmla="*/ 7283585 w 7283585"/>
              <a:gd name="connsiteY2" fmla="*/ 6204974 h 6204974"/>
              <a:gd name="connsiteX3" fmla="*/ 4914900 w 7283585"/>
              <a:gd name="connsiteY3" fmla="*/ 6204974 h 6204974"/>
              <a:gd name="connsiteX4" fmla="*/ 4914900 w 7283585"/>
              <a:gd name="connsiteY4" fmla="*/ 2032000 h 6204974"/>
              <a:gd name="connsiteX5" fmla="*/ 7283585 w 7283585"/>
              <a:gd name="connsiteY5" fmla="*/ 2032000 h 6204974"/>
              <a:gd name="connsiteX6" fmla="*/ 7283585 w 7283585"/>
              <a:gd name="connsiteY6" fmla="*/ 3946525 h 6204974"/>
              <a:gd name="connsiteX7" fmla="*/ 4914900 w 7283585"/>
              <a:gd name="connsiteY7" fmla="*/ 3946525 h 6204974"/>
              <a:gd name="connsiteX8" fmla="*/ 2457450 w 7283585"/>
              <a:gd name="connsiteY8" fmla="*/ 2032000 h 6204974"/>
              <a:gd name="connsiteX9" fmla="*/ 4826135 w 7283585"/>
              <a:gd name="connsiteY9" fmla="*/ 2032000 h 6204974"/>
              <a:gd name="connsiteX10" fmla="*/ 4826135 w 7283585"/>
              <a:gd name="connsiteY10" fmla="*/ 3946525 h 6204974"/>
              <a:gd name="connsiteX11" fmla="*/ 2457450 w 7283585"/>
              <a:gd name="connsiteY11" fmla="*/ 3946525 h 6204974"/>
              <a:gd name="connsiteX12" fmla="*/ 0 w 7283585"/>
              <a:gd name="connsiteY12" fmla="*/ 8552 h 6204974"/>
              <a:gd name="connsiteX13" fmla="*/ 2368685 w 7283585"/>
              <a:gd name="connsiteY13" fmla="*/ 8552 h 6204974"/>
              <a:gd name="connsiteX14" fmla="*/ 2368685 w 7283585"/>
              <a:gd name="connsiteY14" fmla="*/ 1923077 h 6204974"/>
              <a:gd name="connsiteX15" fmla="*/ 0 w 7283585"/>
              <a:gd name="connsiteY15" fmla="*/ 1923077 h 6204974"/>
              <a:gd name="connsiteX16" fmla="*/ 2457450 w 7283585"/>
              <a:gd name="connsiteY16" fmla="*/ 4276 h 6204974"/>
              <a:gd name="connsiteX17" fmla="*/ 4826135 w 7283585"/>
              <a:gd name="connsiteY17" fmla="*/ 4276 h 6204974"/>
              <a:gd name="connsiteX18" fmla="*/ 4826135 w 7283585"/>
              <a:gd name="connsiteY18" fmla="*/ 1918801 h 6204974"/>
              <a:gd name="connsiteX19" fmla="*/ 2457450 w 7283585"/>
              <a:gd name="connsiteY19" fmla="*/ 1918801 h 6204974"/>
              <a:gd name="connsiteX20" fmla="*/ 4914900 w 7283585"/>
              <a:gd name="connsiteY20" fmla="*/ 0 h 6204974"/>
              <a:gd name="connsiteX21" fmla="*/ 7283585 w 7283585"/>
              <a:gd name="connsiteY21" fmla="*/ 0 h 6204974"/>
              <a:gd name="connsiteX22" fmla="*/ 7283585 w 7283585"/>
              <a:gd name="connsiteY22" fmla="*/ 1914525 h 6204974"/>
              <a:gd name="connsiteX23" fmla="*/ 4914900 w 7283585"/>
              <a:gd name="connsiteY23" fmla="*/ 1914525 h 620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283585" h="6204974">
                <a:moveTo>
                  <a:pt x="4914900" y="4064000"/>
                </a:moveTo>
                <a:lnTo>
                  <a:pt x="7283585" y="4064000"/>
                </a:lnTo>
                <a:lnTo>
                  <a:pt x="7283585" y="6204974"/>
                </a:lnTo>
                <a:lnTo>
                  <a:pt x="4914900" y="6204974"/>
                </a:lnTo>
                <a:close/>
                <a:moveTo>
                  <a:pt x="4914900" y="2032000"/>
                </a:moveTo>
                <a:lnTo>
                  <a:pt x="7283585" y="2032000"/>
                </a:lnTo>
                <a:lnTo>
                  <a:pt x="7283585" y="3946525"/>
                </a:lnTo>
                <a:lnTo>
                  <a:pt x="4914900" y="3946525"/>
                </a:lnTo>
                <a:close/>
                <a:moveTo>
                  <a:pt x="2457450" y="2032000"/>
                </a:moveTo>
                <a:lnTo>
                  <a:pt x="4826135" y="2032000"/>
                </a:lnTo>
                <a:lnTo>
                  <a:pt x="4826135" y="3946525"/>
                </a:lnTo>
                <a:lnTo>
                  <a:pt x="2457450" y="3946525"/>
                </a:lnTo>
                <a:close/>
                <a:moveTo>
                  <a:pt x="0" y="8552"/>
                </a:moveTo>
                <a:lnTo>
                  <a:pt x="2368685" y="8552"/>
                </a:lnTo>
                <a:lnTo>
                  <a:pt x="2368685" y="1923077"/>
                </a:lnTo>
                <a:lnTo>
                  <a:pt x="0" y="1923077"/>
                </a:lnTo>
                <a:close/>
                <a:moveTo>
                  <a:pt x="2457450" y="4276"/>
                </a:moveTo>
                <a:lnTo>
                  <a:pt x="4826135" y="4276"/>
                </a:lnTo>
                <a:lnTo>
                  <a:pt x="4826135" y="1918801"/>
                </a:lnTo>
                <a:lnTo>
                  <a:pt x="2457450" y="1918801"/>
                </a:lnTo>
                <a:close/>
                <a:moveTo>
                  <a:pt x="4914900" y="0"/>
                </a:moveTo>
                <a:lnTo>
                  <a:pt x="7283585" y="0"/>
                </a:lnTo>
                <a:lnTo>
                  <a:pt x="7283585" y="1914525"/>
                </a:lnTo>
                <a:lnTo>
                  <a:pt x="4914900" y="19145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5378D9-445B-4812-AE73-9B2CF92DCDF1}"/>
              </a:ext>
            </a:extLst>
          </p:cNvPr>
          <p:cNvSpPr/>
          <p:nvPr userDrawn="1"/>
        </p:nvSpPr>
        <p:spPr>
          <a:xfrm>
            <a:off x="6210299" y="2027725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69B8CC-B741-4501-A871-F6CC58941F5C}"/>
              </a:ext>
            </a:extLst>
          </p:cNvPr>
          <p:cNvSpPr/>
          <p:nvPr userDrawn="1"/>
        </p:nvSpPr>
        <p:spPr>
          <a:xfrm>
            <a:off x="8661263" y="4055448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ED9C5BC-5F16-4DC8-BAA3-30A378B7F5FB}"/>
              </a:ext>
            </a:extLst>
          </p:cNvPr>
          <p:cNvCxnSpPr>
            <a:cxnSpLocks/>
          </p:cNvCxnSpPr>
          <p:nvPr userDrawn="1"/>
        </p:nvCxnSpPr>
        <p:spPr>
          <a:xfrm>
            <a:off x="3452019" y="3106075"/>
            <a:ext cx="0" cy="30947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2F0E9B02-FBE7-4B3F-833A-FCDE146B2DAD}"/>
              </a:ext>
            </a:extLst>
          </p:cNvPr>
          <p:cNvSpPr/>
          <p:nvPr userDrawn="1"/>
        </p:nvSpPr>
        <p:spPr>
          <a:xfrm>
            <a:off x="0" y="1405862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58960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73E3AB81-FB3C-492F-8AB9-CFC37EECCE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11520488" cy="6121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F2C4CC9-6F35-4EBF-857F-EBD298D77347}"/>
              </a:ext>
            </a:extLst>
          </p:cNvPr>
          <p:cNvSpPr/>
          <p:nvPr userDrawn="1"/>
        </p:nvSpPr>
        <p:spPr>
          <a:xfrm>
            <a:off x="1578741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1D54A23-014A-49B4-9E28-7641C8A4F0C1}"/>
              </a:ext>
            </a:extLst>
          </p:cNvPr>
          <p:cNvSpPr/>
          <p:nvPr userDrawn="1"/>
        </p:nvSpPr>
        <p:spPr>
          <a:xfrm>
            <a:off x="6184487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504" y="1233488"/>
            <a:ext cx="9016993" cy="761076"/>
          </a:xfrm>
        </p:spPr>
        <p:txBody>
          <a:bodyPr anchor="ctr">
            <a:no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8091" y="2424864"/>
            <a:ext cx="4132800" cy="2833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2820" y="2424864"/>
            <a:ext cx="4131850" cy="283210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958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3E1565-5B33-4914-9800-50B8400266FF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DE438B2E-01A6-453B-928D-97D9843816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5756" y="260350"/>
            <a:ext cx="11520488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110570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404FC023-3732-4036-B4DA-F34DC45303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1999" cy="6857999"/>
          </a:xfrm>
          <a:custGeom>
            <a:avLst/>
            <a:gdLst>
              <a:gd name="connsiteX0" fmla="*/ 9194799 w 12191999"/>
              <a:gd name="connsiteY0" fmla="*/ 4114799 h 6108699"/>
              <a:gd name="connsiteX1" fmla="*/ 12191999 w 12191999"/>
              <a:gd name="connsiteY1" fmla="*/ 4114799 h 6108699"/>
              <a:gd name="connsiteX2" fmla="*/ 12191999 w 12191999"/>
              <a:gd name="connsiteY2" fmla="*/ 6108699 h 6108699"/>
              <a:gd name="connsiteX3" fmla="*/ 9194799 w 12191999"/>
              <a:gd name="connsiteY3" fmla="*/ 6108699 h 6108699"/>
              <a:gd name="connsiteX4" fmla="*/ 6129865 w 12191999"/>
              <a:gd name="connsiteY4" fmla="*/ 4114799 h 6108699"/>
              <a:gd name="connsiteX5" fmla="*/ 9127065 w 12191999"/>
              <a:gd name="connsiteY5" fmla="*/ 4114799 h 6108699"/>
              <a:gd name="connsiteX6" fmla="*/ 9127065 w 12191999"/>
              <a:gd name="connsiteY6" fmla="*/ 6108699 h 6108699"/>
              <a:gd name="connsiteX7" fmla="*/ 6129865 w 12191999"/>
              <a:gd name="connsiteY7" fmla="*/ 6108699 h 6108699"/>
              <a:gd name="connsiteX8" fmla="*/ 3064933 w 12191999"/>
              <a:gd name="connsiteY8" fmla="*/ 4114799 h 6108699"/>
              <a:gd name="connsiteX9" fmla="*/ 6062132 w 12191999"/>
              <a:gd name="connsiteY9" fmla="*/ 4114799 h 6108699"/>
              <a:gd name="connsiteX10" fmla="*/ 6062132 w 12191999"/>
              <a:gd name="connsiteY10" fmla="*/ 6108699 h 6108699"/>
              <a:gd name="connsiteX11" fmla="*/ 3064933 w 12191999"/>
              <a:gd name="connsiteY11" fmla="*/ 6108699 h 6108699"/>
              <a:gd name="connsiteX12" fmla="*/ 0 w 12191999"/>
              <a:gd name="connsiteY12" fmla="*/ 4114799 h 6108699"/>
              <a:gd name="connsiteX13" fmla="*/ 2997200 w 12191999"/>
              <a:gd name="connsiteY13" fmla="*/ 4114799 h 6108699"/>
              <a:gd name="connsiteX14" fmla="*/ 2997200 w 12191999"/>
              <a:gd name="connsiteY14" fmla="*/ 6108699 h 6108699"/>
              <a:gd name="connsiteX15" fmla="*/ 0 w 12191999"/>
              <a:gd name="connsiteY15" fmla="*/ 6108699 h 6108699"/>
              <a:gd name="connsiteX16" fmla="*/ 9194799 w 12191999"/>
              <a:gd name="connsiteY16" fmla="*/ 2057400 h 6108699"/>
              <a:gd name="connsiteX17" fmla="*/ 12191999 w 12191999"/>
              <a:gd name="connsiteY17" fmla="*/ 2057400 h 6108699"/>
              <a:gd name="connsiteX18" fmla="*/ 12191999 w 12191999"/>
              <a:gd name="connsiteY18" fmla="*/ 4051299 h 6108699"/>
              <a:gd name="connsiteX19" fmla="*/ 9194799 w 12191999"/>
              <a:gd name="connsiteY19" fmla="*/ 4051299 h 6108699"/>
              <a:gd name="connsiteX20" fmla="*/ 6129865 w 12191999"/>
              <a:gd name="connsiteY20" fmla="*/ 2057400 h 6108699"/>
              <a:gd name="connsiteX21" fmla="*/ 9127065 w 12191999"/>
              <a:gd name="connsiteY21" fmla="*/ 2057400 h 6108699"/>
              <a:gd name="connsiteX22" fmla="*/ 9127065 w 12191999"/>
              <a:gd name="connsiteY22" fmla="*/ 4051299 h 6108699"/>
              <a:gd name="connsiteX23" fmla="*/ 6129865 w 12191999"/>
              <a:gd name="connsiteY23" fmla="*/ 4051299 h 6108699"/>
              <a:gd name="connsiteX24" fmla="*/ 3064934 w 12191999"/>
              <a:gd name="connsiteY24" fmla="*/ 2057400 h 6108699"/>
              <a:gd name="connsiteX25" fmla="*/ 6062132 w 12191999"/>
              <a:gd name="connsiteY25" fmla="*/ 2057400 h 6108699"/>
              <a:gd name="connsiteX26" fmla="*/ 6062132 w 12191999"/>
              <a:gd name="connsiteY26" fmla="*/ 4051299 h 6108699"/>
              <a:gd name="connsiteX27" fmla="*/ 3064934 w 12191999"/>
              <a:gd name="connsiteY27" fmla="*/ 4051299 h 6108699"/>
              <a:gd name="connsiteX28" fmla="*/ 0 w 12191999"/>
              <a:gd name="connsiteY28" fmla="*/ 2057400 h 6108699"/>
              <a:gd name="connsiteX29" fmla="*/ 2997200 w 12191999"/>
              <a:gd name="connsiteY29" fmla="*/ 2057400 h 6108699"/>
              <a:gd name="connsiteX30" fmla="*/ 2997200 w 12191999"/>
              <a:gd name="connsiteY30" fmla="*/ 4051299 h 6108699"/>
              <a:gd name="connsiteX31" fmla="*/ 0 w 12191999"/>
              <a:gd name="connsiteY31" fmla="*/ 4051299 h 6108699"/>
              <a:gd name="connsiteX32" fmla="*/ 9194799 w 12191999"/>
              <a:gd name="connsiteY32" fmla="*/ 0 h 6108699"/>
              <a:gd name="connsiteX33" fmla="*/ 12191999 w 12191999"/>
              <a:gd name="connsiteY33" fmla="*/ 0 h 6108699"/>
              <a:gd name="connsiteX34" fmla="*/ 12191999 w 12191999"/>
              <a:gd name="connsiteY34" fmla="*/ 1993900 h 6108699"/>
              <a:gd name="connsiteX35" fmla="*/ 9194799 w 12191999"/>
              <a:gd name="connsiteY35" fmla="*/ 1993900 h 6108699"/>
              <a:gd name="connsiteX36" fmla="*/ 6129865 w 12191999"/>
              <a:gd name="connsiteY36" fmla="*/ 0 h 6108699"/>
              <a:gd name="connsiteX37" fmla="*/ 9127065 w 12191999"/>
              <a:gd name="connsiteY37" fmla="*/ 0 h 6108699"/>
              <a:gd name="connsiteX38" fmla="*/ 9127065 w 12191999"/>
              <a:gd name="connsiteY38" fmla="*/ 1993900 h 6108699"/>
              <a:gd name="connsiteX39" fmla="*/ 6129865 w 12191999"/>
              <a:gd name="connsiteY39" fmla="*/ 1993900 h 6108699"/>
              <a:gd name="connsiteX40" fmla="*/ 3064934 w 12191999"/>
              <a:gd name="connsiteY40" fmla="*/ 0 h 6108699"/>
              <a:gd name="connsiteX41" fmla="*/ 6062132 w 12191999"/>
              <a:gd name="connsiteY41" fmla="*/ 0 h 6108699"/>
              <a:gd name="connsiteX42" fmla="*/ 6062132 w 12191999"/>
              <a:gd name="connsiteY42" fmla="*/ 1993900 h 6108699"/>
              <a:gd name="connsiteX43" fmla="*/ 3064934 w 12191999"/>
              <a:gd name="connsiteY43" fmla="*/ 1993900 h 6108699"/>
              <a:gd name="connsiteX44" fmla="*/ 1 w 12191999"/>
              <a:gd name="connsiteY44" fmla="*/ 0 h 6108699"/>
              <a:gd name="connsiteX45" fmla="*/ 2997201 w 12191999"/>
              <a:gd name="connsiteY45" fmla="*/ 0 h 6108699"/>
              <a:gd name="connsiteX46" fmla="*/ 2997201 w 12191999"/>
              <a:gd name="connsiteY46" fmla="*/ 1993900 h 6108699"/>
              <a:gd name="connsiteX47" fmla="*/ 1 w 12191999"/>
              <a:gd name="connsiteY47" fmla="*/ 1993900 h 6108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1999" h="6108699">
                <a:moveTo>
                  <a:pt x="9194799" y="4114799"/>
                </a:moveTo>
                <a:lnTo>
                  <a:pt x="12191999" y="4114799"/>
                </a:lnTo>
                <a:lnTo>
                  <a:pt x="12191999" y="6108699"/>
                </a:lnTo>
                <a:lnTo>
                  <a:pt x="9194799" y="6108699"/>
                </a:lnTo>
                <a:close/>
                <a:moveTo>
                  <a:pt x="6129865" y="4114799"/>
                </a:moveTo>
                <a:lnTo>
                  <a:pt x="9127065" y="4114799"/>
                </a:lnTo>
                <a:lnTo>
                  <a:pt x="9127065" y="6108699"/>
                </a:lnTo>
                <a:lnTo>
                  <a:pt x="6129865" y="6108699"/>
                </a:lnTo>
                <a:close/>
                <a:moveTo>
                  <a:pt x="3064933" y="4114799"/>
                </a:moveTo>
                <a:lnTo>
                  <a:pt x="6062132" y="4114799"/>
                </a:lnTo>
                <a:lnTo>
                  <a:pt x="6062132" y="6108699"/>
                </a:lnTo>
                <a:lnTo>
                  <a:pt x="3064933" y="6108699"/>
                </a:lnTo>
                <a:close/>
                <a:moveTo>
                  <a:pt x="0" y="4114799"/>
                </a:moveTo>
                <a:lnTo>
                  <a:pt x="2997200" y="4114799"/>
                </a:lnTo>
                <a:lnTo>
                  <a:pt x="2997200" y="6108699"/>
                </a:lnTo>
                <a:lnTo>
                  <a:pt x="0" y="6108699"/>
                </a:lnTo>
                <a:close/>
                <a:moveTo>
                  <a:pt x="9194799" y="2057400"/>
                </a:moveTo>
                <a:lnTo>
                  <a:pt x="12191999" y="2057400"/>
                </a:lnTo>
                <a:lnTo>
                  <a:pt x="12191999" y="4051299"/>
                </a:lnTo>
                <a:lnTo>
                  <a:pt x="9194799" y="4051299"/>
                </a:lnTo>
                <a:close/>
                <a:moveTo>
                  <a:pt x="6129865" y="2057400"/>
                </a:moveTo>
                <a:lnTo>
                  <a:pt x="9127065" y="2057400"/>
                </a:lnTo>
                <a:lnTo>
                  <a:pt x="9127065" y="4051299"/>
                </a:lnTo>
                <a:lnTo>
                  <a:pt x="6129865" y="4051299"/>
                </a:lnTo>
                <a:close/>
                <a:moveTo>
                  <a:pt x="3064934" y="2057400"/>
                </a:moveTo>
                <a:lnTo>
                  <a:pt x="6062132" y="2057400"/>
                </a:lnTo>
                <a:lnTo>
                  <a:pt x="6062132" y="4051299"/>
                </a:lnTo>
                <a:lnTo>
                  <a:pt x="3064934" y="4051299"/>
                </a:lnTo>
                <a:close/>
                <a:moveTo>
                  <a:pt x="0" y="2057400"/>
                </a:moveTo>
                <a:lnTo>
                  <a:pt x="2997200" y="2057400"/>
                </a:lnTo>
                <a:lnTo>
                  <a:pt x="2997200" y="4051299"/>
                </a:lnTo>
                <a:lnTo>
                  <a:pt x="0" y="4051299"/>
                </a:lnTo>
                <a:close/>
                <a:moveTo>
                  <a:pt x="9194799" y="0"/>
                </a:moveTo>
                <a:lnTo>
                  <a:pt x="12191999" y="0"/>
                </a:lnTo>
                <a:lnTo>
                  <a:pt x="12191999" y="1993900"/>
                </a:lnTo>
                <a:lnTo>
                  <a:pt x="9194799" y="1993900"/>
                </a:lnTo>
                <a:close/>
                <a:moveTo>
                  <a:pt x="6129865" y="0"/>
                </a:moveTo>
                <a:lnTo>
                  <a:pt x="9127065" y="0"/>
                </a:lnTo>
                <a:lnTo>
                  <a:pt x="9127065" y="1993900"/>
                </a:lnTo>
                <a:lnTo>
                  <a:pt x="6129865" y="1993900"/>
                </a:lnTo>
                <a:close/>
                <a:moveTo>
                  <a:pt x="3064934" y="0"/>
                </a:moveTo>
                <a:lnTo>
                  <a:pt x="6062132" y="0"/>
                </a:lnTo>
                <a:lnTo>
                  <a:pt x="6062132" y="1993900"/>
                </a:lnTo>
                <a:lnTo>
                  <a:pt x="3064934" y="1993900"/>
                </a:lnTo>
                <a:close/>
                <a:moveTo>
                  <a:pt x="1" y="0"/>
                </a:moveTo>
                <a:lnTo>
                  <a:pt x="2997201" y="0"/>
                </a:lnTo>
                <a:lnTo>
                  <a:pt x="2997201" y="1993900"/>
                </a:lnTo>
                <a:lnTo>
                  <a:pt x="1" y="19939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6092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44926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D9C7DFC2-3A77-4761-A9AF-98963C5CCA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981575" y="260350"/>
            <a:ext cx="27400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3F6FD22A-5FDA-45EC-BE49-3C0E30A397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839076" y="260350"/>
            <a:ext cx="4052888" cy="3803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64BDA74-9644-41EB-984D-939D27B60F3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839076" y="4165600"/>
            <a:ext cx="4052888" cy="239553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4738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233488"/>
            <a:ext cx="12192001" cy="439102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8F30468-CC2E-4430-88DD-81D548B988FA}"/>
              </a:ext>
            </a:extLst>
          </p:cNvPr>
          <p:cNvGrpSpPr/>
          <p:nvPr userDrawn="1"/>
        </p:nvGrpSpPr>
        <p:grpSpPr>
          <a:xfrm>
            <a:off x="371474" y="260350"/>
            <a:ext cx="644525" cy="973138"/>
            <a:chOff x="371475" y="671713"/>
            <a:chExt cx="496540" cy="83673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F6F92E0-2218-46A5-A183-84468D9B72A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B476586-864B-4C72-91AF-8CF8796C6DE8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38B3D026-83A3-4D78-8B11-A20A6F47170C}"/>
              </a:ext>
            </a:extLst>
          </p:cNvPr>
          <p:cNvSpPr/>
          <p:nvPr userDrawn="1"/>
        </p:nvSpPr>
        <p:spPr>
          <a:xfrm>
            <a:off x="10795001" y="5642462"/>
            <a:ext cx="1397000" cy="12155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99560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71FC10-F7C3-4841-A705-B83FDE093009}"/>
              </a:ext>
            </a:extLst>
          </p:cNvPr>
          <p:cNvSpPr/>
          <p:nvPr userDrawn="1"/>
        </p:nvSpPr>
        <p:spPr>
          <a:xfrm>
            <a:off x="9398000" y="0"/>
            <a:ext cx="2793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60350"/>
            <a:ext cx="11891963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50859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2466000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2892285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4445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2892284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04445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F36B08A9-4F2C-4D72-A755-CBF0DAD5A4F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51738" y="1233487"/>
            <a:ext cx="246490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8673131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8673130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86099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786099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188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3827" y="1233488"/>
            <a:ext cx="4828135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371476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3636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371475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3636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3717652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3717651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830620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30620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8519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8" y="2910543"/>
            <a:ext cx="5058000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8" y="3523420"/>
            <a:ext cx="5058000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5142" y="2910543"/>
            <a:ext cx="5058397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5142" y="3523420"/>
            <a:ext cx="5058397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4194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0" y="0"/>
            <a:ext cx="12192000" cy="2146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7" y="3634443"/>
            <a:ext cx="5630165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7" y="4247320"/>
            <a:ext cx="5630165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6" y="3634443"/>
            <a:ext cx="5582064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1476" y="4247320"/>
            <a:ext cx="5582064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16CD8AAD-701B-4F23-AB47-6FC68078713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1593851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2B9551A7-E41A-4D0E-925B-71270CA0F3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1738" y="1593850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4248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90C1024-E4C7-44C6-ADC4-870B3D482C3F}"/>
              </a:ext>
            </a:extLst>
          </p:cNvPr>
          <p:cNvSpPr/>
          <p:nvPr userDrawn="1"/>
        </p:nvSpPr>
        <p:spPr>
          <a:xfrm>
            <a:off x="6441279" y="3761720"/>
            <a:ext cx="5446800" cy="24009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371474" y="1271588"/>
            <a:ext cx="5445125" cy="24009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10169" y="3956706"/>
            <a:ext cx="5109021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10169" y="4569583"/>
            <a:ext cx="5109021" cy="141211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836" y="1462743"/>
            <a:ext cx="5108400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836" y="2075621"/>
            <a:ext cx="5108400" cy="139148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9DFBCB44-5019-402B-BEC3-12F7F5526F0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0101" y="1271588"/>
            <a:ext cx="60120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8CD826C9-080C-4638-B261-376BD8B316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1475" y="3758268"/>
            <a:ext cx="60118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4903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19837" y="2227263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661614-E5E5-43DF-A12A-7BE84E58EE3B}"/>
              </a:ext>
            </a:extLst>
          </p:cNvPr>
          <p:cNvSpPr/>
          <p:nvPr userDrawn="1"/>
        </p:nvSpPr>
        <p:spPr>
          <a:xfrm>
            <a:off x="371475" y="5271760"/>
            <a:ext cx="5572125" cy="929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61B260-71A2-402A-A38D-FE2C484B7F99}"/>
              </a:ext>
            </a:extLst>
          </p:cNvPr>
          <p:cNvSpPr/>
          <p:nvPr userDrawn="1"/>
        </p:nvSpPr>
        <p:spPr>
          <a:xfrm>
            <a:off x="6319836" y="1233488"/>
            <a:ext cx="5572125" cy="9290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4987" y="5380667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83348" y="1342395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8786417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451739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9" y="164210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9F3577-4130-4F32-9302-DA8838D30560}"/>
              </a:ext>
            </a:extLst>
          </p:cNvPr>
          <p:cNvSpPr/>
          <p:nvPr userDrawn="1"/>
        </p:nvSpPr>
        <p:spPr>
          <a:xfrm>
            <a:off x="10337800" y="5122548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571500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2429505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8698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1932303"/>
            <a:ext cx="12192000" cy="291719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1470977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1462403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545147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8" y="591502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F4B4D45-80E3-42F8-B437-4182608210C3}"/>
              </a:ext>
            </a:extLst>
          </p:cNvPr>
          <p:cNvGrpSpPr/>
          <p:nvPr userDrawn="1"/>
        </p:nvGrpSpPr>
        <p:grpSpPr>
          <a:xfrm>
            <a:off x="5387974" y="422433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670E361-AF23-4722-9250-CCF26B3C5884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DE16CED-9FCD-4407-99EF-FFBE689DA9F1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A147081-5AFB-463F-B27C-7A0C4CA0573B}"/>
              </a:ext>
            </a:extLst>
          </p:cNvPr>
          <p:cNvGrpSpPr/>
          <p:nvPr userDrawn="1"/>
        </p:nvGrpSpPr>
        <p:grpSpPr>
          <a:xfrm flipH="1">
            <a:off x="6248401" y="5451475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E24567E-B0AE-4E55-A5FB-3019A959816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918E6C0-B582-4943-9462-FE9740846585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4933882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19200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2201" y="0"/>
            <a:ext cx="6019799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3037322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5372096" cy="6857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5618153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E2F46B-C34E-40D3-9D43-BBA43EDFC924}"/>
              </a:ext>
            </a:extLst>
          </p:cNvPr>
          <p:cNvSpPr/>
          <p:nvPr userDrawn="1"/>
        </p:nvSpPr>
        <p:spPr>
          <a:xfrm>
            <a:off x="6819906" y="-18257"/>
            <a:ext cx="5372096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0147" y="260350"/>
            <a:ext cx="5619600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6337101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371475" y="1233488"/>
            <a:ext cx="2776354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5BF167-B9E6-4F02-9FA8-3CA79D552F0E}"/>
              </a:ext>
            </a:extLst>
          </p:cNvPr>
          <p:cNvSpPr/>
          <p:nvPr userDrawn="1"/>
        </p:nvSpPr>
        <p:spPr>
          <a:xfrm>
            <a:off x="3286186" y="1233488"/>
            <a:ext cx="2776354" cy="49672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8694DE-D82B-49DB-8A45-D1DD4C9BCEF1}"/>
              </a:ext>
            </a:extLst>
          </p:cNvPr>
          <p:cNvSpPr/>
          <p:nvPr userDrawn="1"/>
        </p:nvSpPr>
        <p:spPr>
          <a:xfrm>
            <a:off x="6200897" y="1233488"/>
            <a:ext cx="2776354" cy="4967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7C1370-8D38-4641-8D37-30A1218A4372}"/>
              </a:ext>
            </a:extLst>
          </p:cNvPr>
          <p:cNvSpPr/>
          <p:nvPr userDrawn="1"/>
        </p:nvSpPr>
        <p:spPr>
          <a:xfrm>
            <a:off x="9115608" y="1246188"/>
            <a:ext cx="2776354" cy="49672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E3EDDE5-9B23-44D7-8546-0B2365B42B16}"/>
              </a:ext>
            </a:extLst>
          </p:cNvPr>
          <p:cNvCxnSpPr/>
          <p:nvPr userDrawn="1"/>
        </p:nvCxnSpPr>
        <p:spPr>
          <a:xfrm>
            <a:off x="591252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9D259D5-D3C0-4B60-B2D9-9B6DFFD270D8}"/>
              </a:ext>
            </a:extLst>
          </p:cNvPr>
          <p:cNvCxnSpPr/>
          <p:nvPr userDrawn="1"/>
        </p:nvCxnSpPr>
        <p:spPr>
          <a:xfrm>
            <a:off x="3505963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710C392-9E34-4640-AC70-210A1B8C47B5}"/>
              </a:ext>
            </a:extLst>
          </p:cNvPr>
          <p:cNvCxnSpPr/>
          <p:nvPr userDrawn="1"/>
        </p:nvCxnSpPr>
        <p:spPr>
          <a:xfrm>
            <a:off x="6420674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7A92E0B-B060-48FA-A650-36894FF4B216}"/>
              </a:ext>
            </a:extLst>
          </p:cNvPr>
          <p:cNvCxnSpPr/>
          <p:nvPr userDrawn="1"/>
        </p:nvCxnSpPr>
        <p:spPr>
          <a:xfrm>
            <a:off x="9335385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D9056F2B-EAFD-4A57-BB92-D14816C84D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5" name="Picture Placeholder 33">
            <a:extLst>
              <a:ext uri="{FF2B5EF4-FFF2-40B4-BE49-F238E27FC236}">
                <a16:creationId xmlns:a16="http://schemas.microsoft.com/office/drawing/2014/main" id="{E65006DE-F797-4019-BB72-F484F9FE7E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29813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6" name="Picture Placeholder 33">
            <a:extLst>
              <a:ext uri="{FF2B5EF4-FFF2-40B4-BE49-F238E27FC236}">
                <a16:creationId xmlns:a16="http://schemas.microsoft.com/office/drawing/2014/main" id="{0947D252-5545-4406-8764-B7712464DA5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44524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8" name="Picture Placeholder 33">
            <a:extLst>
              <a:ext uri="{FF2B5EF4-FFF2-40B4-BE49-F238E27FC236}">
                <a16:creationId xmlns:a16="http://schemas.microsoft.com/office/drawing/2014/main" id="{DD89F80C-C1D7-4F63-BAD2-F4EE1F9A162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659235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08BBFEC8-B6BE-4768-9284-26D98C06FF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0550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D12C79C2-427D-418B-8FFA-C27D8F2C986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05963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0FD568C4-A06D-4A56-B7D6-AF338F5C329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20674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76B41443-1233-4172-B61C-7CC516D8880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335385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1080789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B607F24-5B01-4964-9736-E876BC347E5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6168473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6769101" y="0"/>
            <a:ext cx="2711082" cy="228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44232AA-36A1-4A85-8868-9D12848EB106}"/>
              </a:ext>
            </a:extLst>
          </p:cNvPr>
          <p:cNvSpPr/>
          <p:nvPr userDrawn="1"/>
        </p:nvSpPr>
        <p:spPr>
          <a:xfrm>
            <a:off x="9480918" y="2286000"/>
            <a:ext cx="2711082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045D93-056D-486E-A634-890ECB9AF9C2}"/>
              </a:ext>
            </a:extLst>
          </p:cNvPr>
          <p:cNvSpPr/>
          <p:nvPr userDrawn="1"/>
        </p:nvSpPr>
        <p:spPr>
          <a:xfrm>
            <a:off x="6769100" y="4572000"/>
            <a:ext cx="2711082" cy="228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7CD5E4-19A9-4EFD-BBF1-2B1FBC9BB9BD}"/>
              </a:ext>
            </a:extLst>
          </p:cNvPr>
          <p:cNvSpPr/>
          <p:nvPr userDrawn="1"/>
        </p:nvSpPr>
        <p:spPr>
          <a:xfrm>
            <a:off x="9480918" y="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A533582-AC3E-4F3B-9602-085EB97AD294}"/>
              </a:ext>
            </a:extLst>
          </p:cNvPr>
          <p:cNvSpPr/>
          <p:nvPr userDrawn="1"/>
        </p:nvSpPr>
        <p:spPr>
          <a:xfrm>
            <a:off x="6768364" y="2286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F0B1BD9-4AC2-4549-9001-383664C7F224}"/>
              </a:ext>
            </a:extLst>
          </p:cNvPr>
          <p:cNvSpPr/>
          <p:nvPr userDrawn="1"/>
        </p:nvSpPr>
        <p:spPr>
          <a:xfrm>
            <a:off x="9480918" y="4572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2B2DC05-AAD7-458D-B737-BE8CCA1FFA99}"/>
              </a:ext>
            </a:extLst>
          </p:cNvPr>
          <p:cNvSpPr/>
          <p:nvPr userDrawn="1"/>
        </p:nvSpPr>
        <p:spPr>
          <a:xfrm rot="5400000">
            <a:off x="9422986" y="1050373"/>
            <a:ext cx="298174" cy="1852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E423C01B-EB10-48EF-8F1C-C2A7E1923E3E}"/>
              </a:ext>
            </a:extLst>
          </p:cNvPr>
          <p:cNvSpPr/>
          <p:nvPr userDrawn="1"/>
        </p:nvSpPr>
        <p:spPr>
          <a:xfrm rot="16200000">
            <a:off x="9238100" y="3336373"/>
            <a:ext cx="298174" cy="18525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BB0D5D5D-BB46-489A-A006-03E52FDA0AB6}"/>
              </a:ext>
            </a:extLst>
          </p:cNvPr>
          <p:cNvSpPr/>
          <p:nvPr userDrawn="1"/>
        </p:nvSpPr>
        <p:spPr>
          <a:xfrm rot="5400000">
            <a:off x="9422986" y="5622373"/>
            <a:ext cx="298174" cy="18525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2D0DCA06-9544-45C9-BE22-EBB853AE75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33588" y="561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21403A13-F195-405D-B352-4B77969E358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21034" y="2847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7" name="Picture Placeholder 33">
            <a:extLst>
              <a:ext uri="{FF2B5EF4-FFF2-40B4-BE49-F238E27FC236}">
                <a16:creationId xmlns:a16="http://schemas.microsoft.com/office/drawing/2014/main" id="{390C9BE2-4328-41D9-82FB-F6FEE7026C5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33588" y="5133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6168473" cy="5624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Text Placeholder 39">
            <a:extLst>
              <a:ext uri="{FF2B5EF4-FFF2-40B4-BE49-F238E27FC236}">
                <a16:creationId xmlns:a16="http://schemas.microsoft.com/office/drawing/2014/main" id="{1EE624A7-7FE4-44DC-B710-D995C25C9C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56242" y="215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8" name="Text Placeholder 39">
            <a:extLst>
              <a:ext uri="{FF2B5EF4-FFF2-40B4-BE49-F238E27FC236}">
                <a16:creationId xmlns:a16="http://schemas.microsoft.com/office/drawing/2014/main" id="{34CC27D1-7AB7-4922-81C5-41E9C01BAA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668059" y="2501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03F0CFEB-33B8-47FE-BC44-44AF273543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6241" y="4787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0142591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11520487" cy="304975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Picture Placeholder 33">
            <a:extLst>
              <a:ext uri="{FF2B5EF4-FFF2-40B4-BE49-F238E27FC236}">
                <a16:creationId xmlns:a16="http://schemas.microsoft.com/office/drawing/2014/main" id="{917F3183-F8DC-409E-BDAF-E3190E5CC1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711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Picture Placeholder 33">
            <a:extLst>
              <a:ext uri="{FF2B5EF4-FFF2-40B4-BE49-F238E27FC236}">
                <a16:creationId xmlns:a16="http://schemas.microsoft.com/office/drawing/2014/main" id="{8DCF90EE-8A0F-46BB-A8EC-27CB7826EB0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08135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Picture Placeholder 33">
            <a:extLst>
              <a:ext uri="{FF2B5EF4-FFF2-40B4-BE49-F238E27FC236}">
                <a16:creationId xmlns:a16="http://schemas.microsoft.com/office/drawing/2014/main" id="{4B6BCE84-A7A7-4701-966F-9F969C523C5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4955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Picture Placeholder 33">
            <a:extLst>
              <a:ext uri="{FF2B5EF4-FFF2-40B4-BE49-F238E27FC236}">
                <a16:creationId xmlns:a16="http://schemas.microsoft.com/office/drawing/2014/main" id="{2F810615-16AA-4D3F-93BB-1074BABE123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43508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E999B4-BC91-4EF5-915C-59E58E141134}"/>
              </a:ext>
            </a:extLst>
          </p:cNvPr>
          <p:cNvSpPr/>
          <p:nvPr userDrawn="1"/>
        </p:nvSpPr>
        <p:spPr>
          <a:xfrm>
            <a:off x="979920" y="4514247"/>
            <a:ext cx="2379325" cy="16865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3D72D1-545E-4FA9-B18F-DBE257DA9472}"/>
              </a:ext>
            </a:extLst>
          </p:cNvPr>
          <p:cNvSpPr/>
          <p:nvPr userDrawn="1"/>
        </p:nvSpPr>
        <p:spPr>
          <a:xfrm>
            <a:off x="3621344" y="4514247"/>
            <a:ext cx="2379325" cy="16865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1FF2C74-7F94-4D15-9530-4844CA0ABABA}"/>
              </a:ext>
            </a:extLst>
          </p:cNvPr>
          <p:cNvSpPr/>
          <p:nvPr userDrawn="1"/>
        </p:nvSpPr>
        <p:spPr>
          <a:xfrm>
            <a:off x="6262766" y="4514247"/>
            <a:ext cx="2379325" cy="16865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65048BF-5755-467D-94DA-799CD1A9ED70}"/>
              </a:ext>
            </a:extLst>
          </p:cNvPr>
          <p:cNvSpPr/>
          <p:nvPr userDrawn="1"/>
        </p:nvSpPr>
        <p:spPr>
          <a:xfrm>
            <a:off x="8904188" y="4514247"/>
            <a:ext cx="2379325" cy="168652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3C8488B4-AC1B-43A6-A416-3F5BC72456F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91465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0DB978-3832-472D-9958-42D6A712EA6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732888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7A9C8821-D3DD-40C3-83BD-38D19040571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74310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C3FC554A-BF67-40BD-BD4F-B2EA17BBDB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15732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ECF54D-C7AE-4FFE-A9FA-ECD663CD2A09}"/>
              </a:ext>
            </a:extLst>
          </p:cNvPr>
          <p:cNvCxnSpPr>
            <a:cxnSpLocks/>
          </p:cNvCxnSpPr>
          <p:nvPr userDrawn="1"/>
        </p:nvCxnSpPr>
        <p:spPr>
          <a:xfrm>
            <a:off x="979920" y="4357837"/>
            <a:ext cx="237932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FB84BED-8481-4D23-AE06-31529215FE6C}"/>
              </a:ext>
            </a:extLst>
          </p:cNvPr>
          <p:cNvCxnSpPr>
            <a:cxnSpLocks/>
          </p:cNvCxnSpPr>
          <p:nvPr userDrawn="1"/>
        </p:nvCxnSpPr>
        <p:spPr>
          <a:xfrm>
            <a:off x="3621344" y="4357837"/>
            <a:ext cx="237932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A09D405-9228-4697-A91F-4E5A2B5B6512}"/>
              </a:ext>
            </a:extLst>
          </p:cNvPr>
          <p:cNvCxnSpPr>
            <a:cxnSpLocks/>
          </p:cNvCxnSpPr>
          <p:nvPr userDrawn="1"/>
        </p:nvCxnSpPr>
        <p:spPr>
          <a:xfrm>
            <a:off x="6262767" y="4357837"/>
            <a:ext cx="2379325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645748A-37E1-4661-B50F-D1FCAF7F3088}"/>
              </a:ext>
            </a:extLst>
          </p:cNvPr>
          <p:cNvCxnSpPr>
            <a:cxnSpLocks/>
          </p:cNvCxnSpPr>
          <p:nvPr userDrawn="1"/>
        </p:nvCxnSpPr>
        <p:spPr>
          <a:xfrm>
            <a:off x="8904191" y="4357837"/>
            <a:ext cx="237932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8721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6" y="1233488"/>
            <a:ext cx="4140890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4615257" y="1233489"/>
            <a:ext cx="2371952" cy="51482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6748F93-9B1D-4874-A164-A654BF7D6C8C}"/>
              </a:ext>
            </a:extLst>
          </p:cNvPr>
          <p:cNvGrpSpPr/>
          <p:nvPr userDrawn="1"/>
        </p:nvGrpSpPr>
        <p:grpSpPr>
          <a:xfrm>
            <a:off x="4842107" y="2462886"/>
            <a:ext cx="1918252" cy="2689468"/>
            <a:chOff x="4790661" y="2266122"/>
            <a:chExt cx="1918252" cy="285253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AEF10CE-C943-4C6B-9DBF-5A0E63CDC89B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428B198-0637-4F15-900F-6709BFE4BDEA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7F29A1B0-F4AB-4243-979A-50FADE3330EA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894F998-0FDF-4CA2-802E-4FCFA7674171}"/>
              </a:ext>
            </a:extLst>
          </p:cNvPr>
          <p:cNvGrpSpPr/>
          <p:nvPr userDrawn="1"/>
        </p:nvGrpSpPr>
        <p:grpSpPr>
          <a:xfrm>
            <a:off x="7090100" y="2462886"/>
            <a:ext cx="4801862" cy="2689468"/>
            <a:chOff x="4790661" y="2266122"/>
            <a:chExt cx="1918252" cy="2852530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1F0C0C8-87C4-49FB-B35B-E937E9D0BEC5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857C5D3-7E33-4894-8AC3-0FD1BEB12F40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00BA9F8-92BF-42F0-BD46-D9B7E7422F75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66507" y="1463643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79CBA0C-6465-4209-AF3F-548A57F20CE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66507" y="27417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99852211-6BD9-4B69-BBC9-F2181F272D2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66507" y="4069997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EF11D65-7095-41D2-9630-E2EB44552E5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66507" y="53943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27571" y="1437538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4" name="Picture Placeholder 33">
            <a:extLst>
              <a:ext uri="{FF2B5EF4-FFF2-40B4-BE49-F238E27FC236}">
                <a16:creationId xmlns:a16="http://schemas.microsoft.com/office/drawing/2014/main" id="{9A1BE0BE-1FFD-445C-B6BA-E4A602D2211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227571" y="27156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B577AF17-6C7E-48B9-B267-0874B232A71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5227571" y="4043892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98A01AB1-3434-46C7-B1B3-90AFD4B1799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227571" y="53682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0925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5" y="1233488"/>
            <a:ext cx="2293200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AF541B1-4F4B-40BC-BF0B-B80864399D0C}"/>
              </a:ext>
            </a:extLst>
          </p:cNvPr>
          <p:cNvSpPr/>
          <p:nvPr userDrawn="1"/>
        </p:nvSpPr>
        <p:spPr>
          <a:xfrm>
            <a:off x="371475" y="3773172"/>
            <a:ext cx="2293200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B837A4A-8DA3-4F45-9468-2C7DE5B35803}"/>
              </a:ext>
            </a:extLst>
          </p:cNvPr>
          <p:cNvSpPr/>
          <p:nvPr userDrawn="1"/>
        </p:nvSpPr>
        <p:spPr>
          <a:xfrm>
            <a:off x="6170635" y="1233487"/>
            <a:ext cx="2294237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9CA034F-F360-4CF5-B944-C16768254C5A}"/>
              </a:ext>
            </a:extLst>
          </p:cNvPr>
          <p:cNvSpPr/>
          <p:nvPr userDrawn="1"/>
        </p:nvSpPr>
        <p:spPr>
          <a:xfrm>
            <a:off x="6170635" y="3773171"/>
            <a:ext cx="2294237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5473" y="1713955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A01639-D8FA-4F18-8FE5-E923F5A1BB48}"/>
              </a:ext>
            </a:extLst>
          </p:cNvPr>
          <p:cNvSpPr/>
          <p:nvPr userDrawn="1"/>
        </p:nvSpPr>
        <p:spPr>
          <a:xfrm>
            <a:off x="2730561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F02D09E-3C25-405E-BF24-A884A07C224A}"/>
              </a:ext>
            </a:extLst>
          </p:cNvPr>
          <p:cNvSpPr/>
          <p:nvPr userDrawn="1"/>
        </p:nvSpPr>
        <p:spPr>
          <a:xfrm>
            <a:off x="2730561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00245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5" name="Text Placeholder 39">
            <a:extLst>
              <a:ext uri="{FF2B5EF4-FFF2-40B4-BE49-F238E27FC236}">
                <a16:creationId xmlns:a16="http://schemas.microsoft.com/office/drawing/2014/main" id="{33BDF68D-A417-4526-95BD-83DC0A4FA5B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900245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C6F0F84-9668-4EA8-A3F5-3AD5AED3EFDD}"/>
              </a:ext>
            </a:extLst>
          </p:cNvPr>
          <p:cNvSpPr/>
          <p:nvPr userDrawn="1"/>
        </p:nvSpPr>
        <p:spPr>
          <a:xfrm>
            <a:off x="8549714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9CCCFCB-4EAD-47A3-8F4A-307EE022DD53}"/>
              </a:ext>
            </a:extLst>
          </p:cNvPr>
          <p:cNvSpPr/>
          <p:nvPr userDrawn="1"/>
        </p:nvSpPr>
        <p:spPr>
          <a:xfrm>
            <a:off x="8549714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058CD71F-A7E3-4F68-ADE3-4E6B1BAE312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19398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6EC40EC2-3775-4AF2-965D-0235107D834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19398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1" name="Picture Placeholder 33">
            <a:extLst>
              <a:ext uri="{FF2B5EF4-FFF2-40B4-BE49-F238E27FC236}">
                <a16:creationId xmlns:a16="http://schemas.microsoft.com/office/drawing/2014/main" id="{F196EA03-E36C-4E2A-A82F-8FA76EC2DBF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15473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2" name="Picture Placeholder 33">
            <a:extLst>
              <a:ext uri="{FF2B5EF4-FFF2-40B4-BE49-F238E27FC236}">
                <a16:creationId xmlns:a16="http://schemas.microsoft.com/office/drawing/2014/main" id="{9A754FAD-4B3A-4A76-9F0D-84DA72FD822B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415151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3" name="Picture Placeholder 33">
            <a:extLst>
              <a:ext uri="{FF2B5EF4-FFF2-40B4-BE49-F238E27FC236}">
                <a16:creationId xmlns:a16="http://schemas.microsoft.com/office/drawing/2014/main" id="{7A45718F-1012-47C4-BF29-7462E5C6CB9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415151" y="1713954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732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4" y="1660868"/>
            <a:ext cx="2686613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D9ECBB-3A0A-409C-B1C0-C8F4C3087894}"/>
              </a:ext>
            </a:extLst>
          </p:cNvPr>
          <p:cNvSpPr/>
          <p:nvPr userDrawn="1"/>
        </p:nvSpPr>
        <p:spPr>
          <a:xfrm>
            <a:off x="3316099" y="1660868"/>
            <a:ext cx="2686613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FB4FA2C-0414-484D-95CD-C5E17E33E238}"/>
              </a:ext>
            </a:extLst>
          </p:cNvPr>
          <p:cNvSpPr/>
          <p:nvPr userDrawn="1"/>
        </p:nvSpPr>
        <p:spPr>
          <a:xfrm>
            <a:off x="6260723" y="1660868"/>
            <a:ext cx="2686613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D0DE753-6478-4950-8F99-15952FCB6521}"/>
              </a:ext>
            </a:extLst>
          </p:cNvPr>
          <p:cNvSpPr/>
          <p:nvPr userDrawn="1"/>
        </p:nvSpPr>
        <p:spPr>
          <a:xfrm>
            <a:off x="9205348" y="1660868"/>
            <a:ext cx="2686613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1474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71474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16099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2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16099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60723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60723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205350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6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205350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18847343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FBB81E01-55F6-44A7-8ACB-B172EA0F9FB3}"/>
              </a:ext>
            </a:extLst>
          </p:cNvPr>
          <p:cNvSpPr/>
          <p:nvPr userDrawn="1"/>
        </p:nvSpPr>
        <p:spPr>
          <a:xfrm>
            <a:off x="467420" y="3895002"/>
            <a:ext cx="2494721" cy="2067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AD85DF7-0BE8-4B88-98A1-F5062CDAA964}"/>
              </a:ext>
            </a:extLst>
          </p:cNvPr>
          <p:cNvSpPr/>
          <p:nvPr userDrawn="1"/>
        </p:nvSpPr>
        <p:spPr>
          <a:xfrm>
            <a:off x="3412044" y="3895002"/>
            <a:ext cx="2494721" cy="20672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F69394C-95D0-4D10-A34D-A35EF27D2806}"/>
              </a:ext>
            </a:extLst>
          </p:cNvPr>
          <p:cNvSpPr/>
          <p:nvPr userDrawn="1"/>
        </p:nvSpPr>
        <p:spPr>
          <a:xfrm>
            <a:off x="6356668" y="3895002"/>
            <a:ext cx="2494721" cy="2067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6DBF753-694A-4503-A33B-73C09E8EE3A5}"/>
              </a:ext>
            </a:extLst>
          </p:cNvPr>
          <p:cNvSpPr/>
          <p:nvPr userDrawn="1"/>
        </p:nvSpPr>
        <p:spPr>
          <a:xfrm>
            <a:off x="9301294" y="3895002"/>
            <a:ext cx="2494721" cy="206723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04610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04610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549235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549235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93859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493859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438486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438486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5653828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4900613" y="1233488"/>
            <a:ext cx="699135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928258E-48B5-471F-BC61-B45FB2CA51BA}"/>
              </a:ext>
            </a:extLst>
          </p:cNvPr>
          <p:cNvSpPr/>
          <p:nvPr userDrawn="1"/>
        </p:nvSpPr>
        <p:spPr>
          <a:xfrm>
            <a:off x="371474" y="1233488"/>
            <a:ext cx="4419187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67FAC3-5109-4D5D-8105-FC48313396C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6100" y="1450975"/>
            <a:ext cx="4065588" cy="45529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6796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115204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5297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7450621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1D1D3DC-359F-47D3-A498-6E5DEF615B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40675" y="1233488"/>
            <a:ext cx="39512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5930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81415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7" name="Chart Placeholder 3">
            <a:extLst>
              <a:ext uri="{FF2B5EF4-FFF2-40B4-BE49-F238E27FC236}">
                <a16:creationId xmlns:a16="http://schemas.microsoft.com/office/drawing/2014/main" id="{6750280A-6976-42F9-B984-8601DD1972DC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379473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E63221D-DF23-4F80-AB42-A74C1B1CB425}"/>
              </a:ext>
            </a:extLst>
          </p:cNvPr>
          <p:cNvCxnSpPr/>
          <p:nvPr userDrawn="1"/>
        </p:nvCxnSpPr>
        <p:spPr>
          <a:xfrm>
            <a:off x="6125817" y="1233488"/>
            <a:ext cx="0" cy="496728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3957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10622" y="1362696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9" name="Chart Placeholder 3">
            <a:extLst>
              <a:ext uri="{FF2B5EF4-FFF2-40B4-BE49-F238E27FC236}">
                <a16:creationId xmlns:a16="http://schemas.microsoft.com/office/drawing/2014/main" id="{3CC4F2FB-E360-40E2-BDA5-455EB243C216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00682" y="3781218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0" name="Chart Placeholder 3">
            <a:extLst>
              <a:ext uri="{FF2B5EF4-FFF2-40B4-BE49-F238E27FC236}">
                <a16:creationId xmlns:a16="http://schemas.microsoft.com/office/drawing/2014/main" id="{6373EAFD-6648-4861-97FB-A3961B86C814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6208643" y="1367561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1" name="Chart Placeholder 3">
            <a:extLst>
              <a:ext uri="{FF2B5EF4-FFF2-40B4-BE49-F238E27FC236}">
                <a16:creationId xmlns:a16="http://schemas.microsoft.com/office/drawing/2014/main" id="{CF0E102C-57E1-46ED-BE41-21C356F42BAD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6198703" y="3786083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844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27201" y="2337595"/>
            <a:ext cx="8737600" cy="2182811"/>
          </a:xfrm>
        </p:spPr>
        <p:txBody>
          <a:bodyPr anchor="ctr">
            <a:normAutofit/>
          </a:bodyPr>
          <a:lstStyle>
            <a:lvl1pPr algn="ctr">
              <a:defRPr sz="115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7575380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C3DD3-9184-4434-93FC-DDB3E5B53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02458-F7EC-4A75-A897-E73CF8028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D31584-D229-4F6C-BA8E-36782FDA8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2B7AE8-665C-4FF6-B292-B525984D9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3189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2ACFC-0D65-4857-AAEE-904747F38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594C5E-E06C-488C-AC82-331C53B94F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EC8C27-FA57-408C-8D6B-844D81BC8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68A18F-96D4-4F1F-BF6B-EDFACBF8D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416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60ACE-E228-45FD-83E3-FF4D1CCF7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8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AF9FF-2A4E-41E6-956B-69BC625CC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4" y="1233488"/>
            <a:ext cx="11520487" cy="4943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E1F87C-C7F2-4F14-86B1-854B7B0C580E}"/>
              </a:ext>
            </a:extLst>
          </p:cNvPr>
          <p:cNvSpPr/>
          <p:nvPr userDrawn="1"/>
        </p:nvSpPr>
        <p:spPr>
          <a:xfrm>
            <a:off x="11229975" y="6512060"/>
            <a:ext cx="962025" cy="3459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D9470-E137-41DF-A5CA-C7B4B9856E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8900" y="6581978"/>
            <a:ext cx="373062" cy="2061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DC2DEF-D2FE-4B45-ABA4-9F153FD1C98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AB12CC-D752-4664-B92F-BAEFF0416B7E}"/>
              </a:ext>
            </a:extLst>
          </p:cNvPr>
          <p:cNvSpPr/>
          <p:nvPr userDrawn="1"/>
        </p:nvSpPr>
        <p:spPr>
          <a:xfrm>
            <a:off x="0" y="260350"/>
            <a:ext cx="300037" cy="755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58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3" r:id="rId5"/>
    <p:sldLayoutId id="2147483650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51" r:id="rId13"/>
    <p:sldLayoutId id="2147483670" r:id="rId14"/>
    <p:sldLayoutId id="2147483671" r:id="rId15"/>
    <p:sldLayoutId id="2147483672" r:id="rId16"/>
    <p:sldLayoutId id="2147483673" r:id="rId17"/>
    <p:sldLayoutId id="2147483652" r:id="rId18"/>
    <p:sldLayoutId id="2147483674" r:id="rId19"/>
    <p:sldLayoutId id="2147483675" r:id="rId20"/>
    <p:sldLayoutId id="2147483676" r:id="rId21"/>
    <p:sldLayoutId id="2147483677" r:id="rId22"/>
    <p:sldLayoutId id="2147483655" r:id="rId23"/>
    <p:sldLayoutId id="2147483678" r:id="rId24"/>
    <p:sldLayoutId id="2147483679" r:id="rId25"/>
    <p:sldLayoutId id="2147483680" r:id="rId26"/>
    <p:sldLayoutId id="2147483681" r:id="rId27"/>
    <p:sldLayoutId id="2147483653" r:id="rId28"/>
    <p:sldLayoutId id="2147483682" r:id="rId29"/>
    <p:sldLayoutId id="2147483683" r:id="rId30"/>
    <p:sldLayoutId id="2147483684" r:id="rId31"/>
    <p:sldLayoutId id="2147483685" r:id="rId32"/>
    <p:sldLayoutId id="2147483654" r:id="rId33"/>
    <p:sldLayoutId id="2147483686" r:id="rId34"/>
    <p:sldLayoutId id="2147483687" r:id="rId35"/>
    <p:sldLayoutId id="2147483689" r:id="rId36"/>
    <p:sldLayoutId id="2147483688" r:id="rId37"/>
    <p:sldLayoutId id="2147483690" r:id="rId38"/>
    <p:sldLayoutId id="2147483691" r:id="rId39"/>
    <p:sldLayoutId id="2147483692" r:id="rId40"/>
    <p:sldLayoutId id="2147483693" r:id="rId41"/>
    <p:sldLayoutId id="2147483694" r:id="rId42"/>
    <p:sldLayoutId id="2147483695" r:id="rId43"/>
    <p:sldLayoutId id="2147483696" r:id="rId44"/>
    <p:sldLayoutId id="2147483697" r:id="rId45"/>
    <p:sldLayoutId id="2147483698" r:id="rId46"/>
    <p:sldLayoutId id="2147483699" r:id="rId47"/>
    <p:sldLayoutId id="2147483700" r:id="rId48"/>
    <p:sldLayoutId id="2147483701" r:id="rId49"/>
    <p:sldLayoutId id="2147483702" r:id="rId50"/>
    <p:sldLayoutId id="2147483656" r:id="rId51"/>
    <p:sldLayoutId id="2147483657" r:id="rId5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4" userDrawn="1">
          <p15:clr>
            <a:srgbClr val="F26B43"/>
          </p15:clr>
        </p15:guide>
        <p15:guide id="2" pos="234" userDrawn="1">
          <p15:clr>
            <a:srgbClr val="F26B43"/>
          </p15:clr>
        </p15:guide>
        <p15:guide id="3" orient="horz" pos="4133" userDrawn="1">
          <p15:clr>
            <a:srgbClr val="F26B43"/>
          </p15:clr>
        </p15:guide>
        <p15:guide id="4" pos="7491" userDrawn="1">
          <p15:clr>
            <a:srgbClr val="F26B43"/>
          </p15:clr>
        </p15:guide>
        <p15:guide id="5" orient="horz" pos="640" userDrawn="1">
          <p15:clr>
            <a:srgbClr val="F26B43"/>
          </p15:clr>
        </p15:guide>
        <p15:guide id="6" orient="horz" pos="777" userDrawn="1">
          <p15:clr>
            <a:srgbClr val="F26B43"/>
          </p15:clr>
        </p15:guide>
        <p15:guide id="7" orient="horz" pos="4020" userDrawn="1">
          <p15:clr>
            <a:srgbClr val="F26B43"/>
          </p15:clr>
        </p15:guide>
        <p15:guide id="8" orient="horz" pos="39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71C9CD-CAE8-4AC8-936D-333769D479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Sustainable Finance- Lecture 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Lesson </a:t>
            </a: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Title</a:t>
            </a:r>
            <a:r>
              <a:rPr lang="en-US" sz="2800" b="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: </a:t>
            </a:r>
            <a:r>
              <a:rPr lang="en-US" sz="2800" b="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Case studies in Sustainable Finance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C6D24F99-E026-485A-96CD-AEC9813726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Instructor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Dr. Mary Githinji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5623" r="56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96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Presentation Outline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None/>
            </a:pPr>
            <a:r>
              <a:rPr lang="en-US" altLang="en-US" sz="2800" b="1" dirty="0" smtClean="0">
                <a:solidFill>
                  <a:schemeClr val="tx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CASE STUDEY 1:</a:t>
            </a:r>
            <a:r>
              <a:rPr lang="en-US" altLang="en-US" sz="2800" dirty="0" smtClean="0">
                <a:solidFill>
                  <a:schemeClr val="tx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800" dirty="0">
                <a:latin typeface="Cambria" panose="02040503050406030204" pitchFamily="18" charset="0"/>
                <a:ea typeface="Cambria" panose="02040503050406030204" pitchFamily="18" charset="0"/>
              </a:rPr>
              <a:t>Acorn Green Bond, </a:t>
            </a:r>
            <a:r>
              <a:rPr lang="en-US" sz="2800" dirty="0" smtClean="0">
                <a:latin typeface="Cambria" panose="02040503050406030204" pitchFamily="18" charset="0"/>
                <a:ea typeface="Cambria" panose="02040503050406030204" pitchFamily="18" charset="0"/>
              </a:rPr>
              <a:t>Kenya</a:t>
            </a:r>
          </a:p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None/>
            </a:pPr>
            <a:r>
              <a:rPr lang="en-US" altLang="en-US" sz="2800" b="1" dirty="0">
                <a:solidFill>
                  <a:schemeClr val="tx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CASE </a:t>
            </a:r>
            <a:r>
              <a:rPr lang="en-US" altLang="en-US" sz="2800" b="1" dirty="0" smtClean="0">
                <a:solidFill>
                  <a:schemeClr val="tx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STUDY 2:</a:t>
            </a:r>
            <a:r>
              <a:rPr lang="en-US" sz="2800" dirty="0">
                <a:latin typeface="Cambria" panose="02040503050406030204" pitchFamily="18" charset="0"/>
                <a:ea typeface="Cambria" panose="02040503050406030204" pitchFamily="18" charset="0"/>
              </a:rPr>
              <a:t>Benban Solar </a:t>
            </a:r>
            <a:r>
              <a:rPr lang="en-US" sz="2800" dirty="0" smtClean="0">
                <a:latin typeface="Cambria" panose="02040503050406030204" pitchFamily="18" charset="0"/>
                <a:ea typeface="Cambria" panose="02040503050406030204" pitchFamily="18" charset="0"/>
              </a:rPr>
              <a:t>Park, Egypt</a:t>
            </a:r>
            <a:endParaRPr lang="en-US" altLang="en-US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311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By the end of this session, Learners will be able to</a:t>
            </a:r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Examine Real-World Applications through Case Studies</a:t>
            </a:r>
          </a:p>
          <a:p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</a:rPr>
              <a:t>Understand the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Role of Guarantees, Partnerships, and Green </a:t>
            </a: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</a:rPr>
              <a:t>Certification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Explore how sustainable finance enabled its </a:t>
            </a: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development.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Analyze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 financing instruments </a:t>
            </a: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used for Green Projects</a:t>
            </a:r>
            <a:endParaRPr lang="en-US" sz="1600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392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2893102"/>
            <a:ext cx="5272765" cy="884419"/>
          </a:xfrm>
        </p:spPr>
        <p:txBody>
          <a:bodyPr/>
          <a:lstStyle/>
          <a:p>
            <a:r>
              <a:rPr lang="en-US" sz="3600" dirty="0"/>
              <a:t>Acorn Green Bond</a:t>
            </a:r>
            <a:endParaRPr lang="en-US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4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420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982329"/>
          </a:xfrm>
        </p:spPr>
        <p:txBody>
          <a:bodyPr/>
          <a:lstStyle/>
          <a:p>
            <a:r>
              <a:rPr lang="en-US" dirty="0"/>
              <a:t>Learning Objectives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31"/>
            <a:ext cx="5272764" cy="29332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Understanding Green Bonds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Green Finance for Sustainable Urban Development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Risk Mitigation in Green Financial Instruments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Role of Certification and Third-Party Assurance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Policy and Regulatory Frameworks for Green Finance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Enabling Factors for Green Bond Success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Lessons for Emerging Markets in Sustainable Finance</a:t>
            </a:r>
          </a:p>
          <a:p>
            <a:pPr lvl="0"/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5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51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- </a:t>
            </a:r>
            <a:r>
              <a:rPr lang="en-US" dirty="0" smtClean="0"/>
              <a:t>Acorn </a:t>
            </a:r>
            <a:r>
              <a:rPr lang="en-US" dirty="0"/>
              <a:t>Green Bond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Issuer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: Acorn Holdings Ltd (Kenya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>
              <a:buNone/>
            </a:pPr>
            <a:r>
              <a:rPr 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Size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: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KSh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5 Billion Note 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Program</a:t>
            </a:r>
          </a:p>
          <a:p>
            <a:pPr marL="0" indent="0">
              <a:buNone/>
            </a:pPr>
            <a:r>
              <a:rPr 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Purpose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: Finance green-certified student 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accommodation</a:t>
            </a:r>
          </a:p>
          <a:p>
            <a:pPr marL="0" indent="0">
              <a:buNone/>
            </a:pPr>
            <a:r>
              <a:rPr 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Significance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: First green bond listed on Nairobi Securities Exchange and London Stock Exchange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6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88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92191"/>
          </a:xfrm>
        </p:spPr>
        <p:txBody>
          <a:bodyPr/>
          <a:lstStyle/>
          <a:p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What Makes This Sustainable Finance?</a:t>
            </a: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48131"/>
            <a:ext cx="5272764" cy="27833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Core Features: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Environmental: Certified green buildings (IFC EDGE)</a:t>
            </a: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Social: Focused on student housing — affordable and safe</a:t>
            </a: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Financial: Structurally viable with risk mitigation through guarantees</a:t>
            </a: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Governance: High transparency and multiple certifications</a:t>
            </a:r>
          </a:p>
          <a:p>
            <a:pPr marL="0" indent="0" fontAlgn="base">
              <a:spcAft>
                <a:spcPct val="0"/>
              </a:spcAft>
              <a:buNone/>
            </a:pP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7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44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741" y="1244184"/>
            <a:ext cx="5401220" cy="1124262"/>
          </a:xfrm>
        </p:spPr>
        <p:txBody>
          <a:bodyPr/>
          <a:lstStyle/>
          <a:p>
            <a:r>
              <a:rPr lang="en-US" dirty="0"/>
              <a:t>Risk Mitigation Through Guarantees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0"/>
            <a:ext cx="5272764" cy="2858250"/>
          </a:xfrm>
        </p:spPr>
        <p:txBody>
          <a:bodyPr>
            <a:normAutofit/>
          </a:bodyPr>
          <a:lstStyle/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 err="1">
                <a:latin typeface="Cambria" panose="02040503050406030204" pitchFamily="18" charset="0"/>
                <a:ea typeface="Cambria" panose="02040503050406030204" pitchFamily="18" charset="0"/>
              </a:rPr>
              <a:t>GuarantCo</a:t>
            </a:r>
            <a:r>
              <a:rPr lang="en-US" altLang="en-US" b="1" dirty="0">
                <a:latin typeface="Cambria" panose="02040503050406030204" pitchFamily="18" charset="0"/>
                <a:ea typeface="Cambria" panose="02040503050406030204" pitchFamily="18" charset="0"/>
              </a:rPr>
              <a:t> Guarantee: 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Covered 50% of principal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and interest</a:t>
            </a:r>
          </a:p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Effect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: Improved credit rating, attracted private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investors</a:t>
            </a:r>
          </a:p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Sustainable </a:t>
            </a:r>
            <a:r>
              <a:rPr lang="en-US" altLang="en-US" b="1" dirty="0">
                <a:latin typeface="Cambria" panose="02040503050406030204" pitchFamily="18" charset="0"/>
                <a:ea typeface="Cambria" panose="02040503050406030204" pitchFamily="18" charset="0"/>
              </a:rPr>
              <a:t>Finance Insight: 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Guarantees reduce risk perception in climate-aligned investment</a:t>
            </a:r>
            <a:endParaRPr lang="en-US" alt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8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61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741" y="1244184"/>
            <a:ext cx="5401220" cy="1124262"/>
          </a:xfrm>
        </p:spPr>
        <p:txBody>
          <a:bodyPr/>
          <a:lstStyle/>
          <a:p>
            <a:r>
              <a:rPr lang="en-US" dirty="0"/>
              <a:t>Commercial Viability &amp; Policy Alignment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0"/>
            <a:ext cx="5272764" cy="2858250"/>
          </a:xfrm>
        </p:spPr>
        <p:txBody>
          <a:bodyPr>
            <a:normAutofit/>
          </a:bodyPr>
          <a:lstStyle/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>
                <a:latin typeface="Cambria" panose="02040503050406030204" pitchFamily="18" charset="0"/>
                <a:ea typeface="Cambria" panose="02040503050406030204" pitchFamily="18" charset="0"/>
              </a:rPr>
              <a:t>Demand Drivers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: Youth bulge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and Urbanization</a:t>
            </a:r>
          </a:p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Policy </a:t>
            </a:r>
            <a:r>
              <a:rPr lang="en-US" altLang="en-US" b="1" dirty="0">
                <a:latin typeface="Cambria" panose="02040503050406030204" pitchFamily="18" charset="0"/>
                <a:ea typeface="Cambria" panose="02040503050406030204" pitchFamily="18" charset="0"/>
              </a:rPr>
              <a:t>Context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: Affordable Housing under Kenya’s Big 4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Agenda</a:t>
            </a:r>
          </a:p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Result</a:t>
            </a:r>
            <a:r>
              <a:rPr lang="en-US" altLang="en-US" b="1" dirty="0">
                <a:latin typeface="Cambria" panose="02040503050406030204" pitchFamily="18" charset="0"/>
                <a:ea typeface="Cambria" panose="02040503050406030204" pitchFamily="18" charset="0"/>
              </a:rPr>
              <a:t>: 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Financially viable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aligned with national development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goals</a:t>
            </a:r>
          </a:p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Lesson</a:t>
            </a:r>
            <a:r>
              <a:rPr lang="en-US" altLang="en-US" b="1" dirty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 Sustainability must meet real market demand and national priorities</a:t>
            </a:r>
            <a:endParaRPr lang="en-US" alt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9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426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1222172"/>
          </a:xfrm>
        </p:spPr>
        <p:txBody>
          <a:bodyPr/>
          <a:lstStyle/>
          <a:p>
            <a:r>
              <a:rPr lang="en-US" dirty="0"/>
              <a:t>Sustainability Certifications &amp; Ratings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External Verifications: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IFC EDGE: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Green building certification</a:t>
            </a: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Climate Bonds Initiative: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Green Bond certification</a:t>
            </a: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Moody’s: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Independent credit rating</a:t>
            </a: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EY: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Audited financial model</a:t>
            </a: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Lesson: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Independent certification ensures credibility, transparency, and investor trust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10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869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809469"/>
            <a:ext cx="5272764" cy="1214203"/>
          </a:xfrm>
        </p:spPr>
        <p:txBody>
          <a:bodyPr/>
          <a:lstStyle/>
          <a:p>
            <a:r>
              <a:rPr lang="en-US" dirty="0" err="1"/>
              <a:t>Multistakeholder</a:t>
            </a:r>
            <a:r>
              <a:rPr lang="en-US" dirty="0"/>
              <a:t> Collaboration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278505"/>
            <a:ext cx="5272764" cy="335292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Partners Involved: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b="1" dirty="0" err="1">
                <a:latin typeface="Cambria" panose="02040503050406030204" pitchFamily="18" charset="0"/>
                <a:ea typeface="Cambria" panose="02040503050406030204" pitchFamily="18" charset="0"/>
              </a:rPr>
              <a:t>GuarantCo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Partial guarantee provider</a:t>
            </a: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IFC EDGE: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Green certification</a:t>
            </a: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Moody’s: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Credit rating</a:t>
            </a: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Climate Bonds Initiative: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Bond certification</a:t>
            </a: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EY: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Model auditor</a:t>
            </a:r>
          </a:p>
          <a:p>
            <a:r>
              <a:rPr lang="en-US" b="1" dirty="0" err="1">
                <a:latin typeface="Cambria" panose="02040503050406030204" pitchFamily="18" charset="0"/>
                <a:ea typeface="Cambria" panose="02040503050406030204" pitchFamily="18" charset="0"/>
              </a:rPr>
              <a:t>MaceYMR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Technical advisor for 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bondholders</a:t>
            </a:r>
          </a:p>
          <a:p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Lesson: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Sustainable finance is ecosystem-based, requiring strong, credible partnerships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11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827243"/>
          </a:xfrm>
        </p:spPr>
        <p:txBody>
          <a:bodyPr/>
          <a:lstStyle/>
          <a:p>
            <a:r>
              <a:rPr lang="en-US" dirty="0"/>
              <a:t>Key Impacts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29"/>
            <a:ext cx="5272764" cy="2933201"/>
          </a:xfrm>
        </p:spPr>
        <p:txBody>
          <a:bodyPr>
            <a:normAutofit/>
          </a:bodyPr>
          <a:lstStyle/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>
                <a:latin typeface="Cambria" panose="02040503050406030204" pitchFamily="18" charset="0"/>
                <a:ea typeface="Cambria" panose="02040503050406030204" pitchFamily="18" charset="0"/>
              </a:rPr>
              <a:t>Environmental: 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Reduced carbon footprint via green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buildings</a:t>
            </a:r>
          </a:p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Social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: Created safe, affordable student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housing</a:t>
            </a:r>
          </a:p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Financial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: Pioneered a new instrument in Kenyan capital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markets</a:t>
            </a:r>
          </a:p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Replicability</a:t>
            </a:r>
            <a:r>
              <a:rPr lang="en-US" altLang="en-US" b="1" dirty="0">
                <a:latin typeface="Cambria" panose="02040503050406030204" pitchFamily="18" charset="0"/>
                <a:ea typeface="Cambria" panose="02040503050406030204" pitchFamily="18" charset="0"/>
              </a:rPr>
              <a:t>: 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Demonstrated bankability of sustainability-aligned real estate projects</a:t>
            </a:r>
            <a:endParaRPr lang="en-US" alt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12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51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32231"/>
          </a:xfrm>
        </p:spPr>
        <p:txBody>
          <a:bodyPr/>
          <a:lstStyle/>
          <a:p>
            <a:r>
              <a:rPr lang="en-US" dirty="0"/>
              <a:t>Critical Analysis &amp; Class Discussion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33141"/>
            <a:ext cx="5272764" cy="27982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Questions </a:t>
            </a:r>
            <a:endParaRPr lang="en-US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What 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are the risks and limitations of using guarantees in green finance?</a:t>
            </a: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How critical is commercial viability for sustainability success?</a:t>
            </a: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Can this model be replicated in other sectors or countries?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13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406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937358"/>
          </a:xfrm>
        </p:spPr>
        <p:txBody>
          <a:bodyPr/>
          <a:lstStyle/>
          <a:p>
            <a:r>
              <a:rPr lang="en-US" sz="3600" dirty="0" smtClean="0"/>
              <a:t>Conclusion </a:t>
            </a:r>
            <a:r>
              <a:rPr lang="en-US" sz="3600" dirty="0"/>
              <a:t>&amp; Takeaways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578309"/>
            <a:ext cx="5272764" cy="3053122"/>
          </a:xfrm>
        </p:spPr>
        <p:txBody>
          <a:bodyPr>
            <a:norm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Acorn Green Bond combines financial innovation, social purpose, and environmental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impact.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Risk 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sharing (via guarantees) was key to market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uptake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Independent 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certification builds investor </a:t>
            </a: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confidence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Sustainable </a:t>
            </a:r>
            <a:r>
              <a:rPr lang="en-US" altLang="en-US" dirty="0">
                <a:latin typeface="Cambria" panose="02040503050406030204" pitchFamily="18" charset="0"/>
                <a:ea typeface="Cambria" panose="02040503050406030204" pitchFamily="18" charset="0"/>
              </a:rPr>
              <a:t>finance is both technical and collaborative</a:t>
            </a:r>
            <a:endParaRPr lang="en-US" alt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14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8220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2023672"/>
            <a:ext cx="5272765" cy="1933730"/>
          </a:xfrm>
        </p:spPr>
        <p:txBody>
          <a:bodyPr/>
          <a:lstStyle/>
          <a:p>
            <a:r>
              <a:rPr lang="en-US" sz="3600" dirty="0" err="1"/>
              <a:t>Benban</a:t>
            </a:r>
            <a:r>
              <a:rPr lang="en-US" sz="3600" dirty="0"/>
              <a:t> Solar Park: A Flagship Sustainable Finance Case in Africa</a:t>
            </a:r>
            <a:endParaRPr lang="en-US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15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15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982329"/>
          </a:xfrm>
        </p:spPr>
        <p:txBody>
          <a:bodyPr/>
          <a:lstStyle/>
          <a:p>
            <a:r>
              <a:rPr lang="en-US" dirty="0"/>
              <a:t>Learning Objectives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31"/>
            <a:ext cx="5272764" cy="293320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Understand </a:t>
            </a:r>
            <a:r>
              <a:rPr lang="en-US" dirty="0" err="1"/>
              <a:t>Benban</a:t>
            </a:r>
            <a:r>
              <a:rPr lang="en-US" dirty="0"/>
              <a:t> Solar Park’s role in Egypt’s renewable energy strategy.</a:t>
            </a:r>
          </a:p>
          <a:p>
            <a:pPr lvl="0"/>
            <a:r>
              <a:rPr lang="en-US" dirty="0"/>
              <a:t>Explore how sustainable finance enabled its development.</a:t>
            </a:r>
          </a:p>
          <a:p>
            <a:pPr lvl="0"/>
            <a:r>
              <a:rPr lang="en-US" dirty="0"/>
              <a:t>Analyze the financing instruments used.</a:t>
            </a:r>
          </a:p>
          <a:p>
            <a:pPr lvl="0"/>
            <a:r>
              <a:rPr lang="en-US" dirty="0"/>
              <a:t>Evaluate ESG (Environmental, Social, Governance) outcomes.</a:t>
            </a:r>
          </a:p>
          <a:p>
            <a:pPr lvl="0"/>
            <a:r>
              <a:rPr lang="en-US" dirty="0"/>
              <a:t>Reflect on its replicability across Africa.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16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12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827243"/>
          </a:xfrm>
        </p:spPr>
        <p:txBody>
          <a:bodyPr/>
          <a:lstStyle/>
          <a:p>
            <a:r>
              <a:rPr lang="en-US" dirty="0"/>
              <a:t>Project Overview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3073967"/>
            <a:ext cx="5272764" cy="2427423"/>
          </a:xfrm>
        </p:spPr>
        <p:txBody>
          <a:bodyPr>
            <a:noAutofit/>
          </a:bodyPr>
          <a:lstStyle/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Location: Aswan, Egypt (Sahara Desert)</a:t>
            </a:r>
          </a:p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Size: 37 km² | Output: 3.8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TWh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/year</a:t>
            </a:r>
          </a:p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Households Powered: 1 million+</a:t>
            </a:r>
          </a:p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CO₂ Emissions Reduced: 2 million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tonnes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/year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6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17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36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Sustainable Development Goals (SDGs) Alignment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SDG 7: Affordable and Clean Energy</a:t>
            </a:r>
          </a:p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SDG 13: Climate Action</a:t>
            </a:r>
          </a:p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SDG 8: Decent Work and Economic Growth</a:t>
            </a:r>
          </a:p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SDG 17: Partnerships for the Goals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400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18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5923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1117240"/>
          </a:xfrm>
        </p:spPr>
        <p:txBody>
          <a:bodyPr/>
          <a:lstStyle/>
          <a:p>
            <a:r>
              <a:rPr lang="en-US" dirty="0"/>
              <a:t>Financial Instruments Used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68249"/>
            <a:ext cx="5272764" cy="2963181"/>
          </a:xfrm>
        </p:spPr>
        <p:txBody>
          <a:bodyPr>
            <a:normAutofit/>
          </a:bodyPr>
          <a:lstStyle/>
          <a:p>
            <a:pPr lvl="0"/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Feed-in-Tariff (</a:t>
            </a:r>
            <a:r>
              <a:rPr lang="en-US" b="1" dirty="0" err="1">
                <a:latin typeface="Cambria" panose="02040503050406030204" pitchFamily="18" charset="0"/>
                <a:ea typeface="Cambria" panose="02040503050406030204" pitchFamily="18" charset="0"/>
              </a:rPr>
              <a:t>FiT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mechanism for investor incentives</a:t>
            </a:r>
          </a:p>
          <a:p>
            <a:pPr lvl="0"/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Blended finance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: Public + Private + Multilateral</a:t>
            </a:r>
          </a:p>
          <a:p>
            <a:pPr lvl="0"/>
            <a:r>
              <a:rPr lang="en-US" b="1" dirty="0" err="1">
                <a:latin typeface="Cambria" panose="02040503050406030204" pitchFamily="18" charset="0"/>
                <a:ea typeface="Cambria" panose="02040503050406030204" pitchFamily="18" charset="0"/>
              </a:rPr>
              <a:t>Shariah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-compliant financing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: ICD + Alfa Solar ($28.5M)</a:t>
            </a:r>
          </a:p>
          <a:p>
            <a:pPr lvl="0"/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Syndicated loans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: EBRD, FMO, GCF ($87M)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19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413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0"/>
            <a:ext cx="5272764" cy="1831749"/>
          </a:xfrm>
        </p:spPr>
        <p:txBody>
          <a:bodyPr/>
          <a:lstStyle/>
          <a:p>
            <a:r>
              <a:rPr lang="en-US" dirty="0"/>
              <a:t>Role of Development Finance Institutions (DFIs)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African Development Bank: $55M loan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European Bank for Reconstruction and Development (EBRD)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Green Climate Fund (GCF)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Dutch Development Bank (FMO)</a:t>
            </a:r>
          </a:p>
          <a:p>
            <a:pPr marL="0" indent="0">
              <a:buNone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Key Point: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DFIs de-risking private capital through concessional loans and guarantees.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20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4960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1237162"/>
          </a:xfrm>
        </p:spPr>
        <p:txBody>
          <a:bodyPr/>
          <a:lstStyle/>
          <a:p>
            <a:r>
              <a:rPr lang="en-US" dirty="0"/>
              <a:t>Environmental Impact Assessment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33141"/>
            <a:ext cx="5272764" cy="2798289"/>
          </a:xfrm>
        </p:spPr>
        <p:txBody>
          <a:bodyPr>
            <a:normAutofit/>
          </a:bodyPr>
          <a:lstStyle/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Clean energy generation replacing fossil fuels.</a:t>
            </a:r>
          </a:p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Contribution to Egypt’s Paris Agreement NDC targets.</a:t>
            </a:r>
          </a:p>
          <a:p>
            <a:pPr lvl="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Reduction of 100,000–2,000,000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tonnes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 CO₂ annually.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21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176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0"/>
            <a:ext cx="5272764" cy="1232525"/>
          </a:xfrm>
        </p:spPr>
        <p:txBody>
          <a:bodyPr/>
          <a:lstStyle/>
          <a:p>
            <a:r>
              <a:rPr lang="en-US" dirty="0"/>
              <a:t>Social Impact and Inclusion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518349"/>
            <a:ext cx="5272764" cy="3113082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20,000 construction jobs, 6,000 permanent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Gender inclusion: </a:t>
            </a: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Female engineers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Educational pipeline: Solar technical high school initiative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22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569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62211"/>
          </a:xfrm>
        </p:spPr>
        <p:txBody>
          <a:bodyPr/>
          <a:lstStyle/>
          <a:p>
            <a:r>
              <a:rPr lang="en-US" dirty="0"/>
              <a:t>Governance and Regulation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08289"/>
            <a:ext cx="5272764" cy="3023141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25-year operating rights granted to 39 private companies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Oversight by Egyptian New and Renewable Energy Authority (NREA)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Policy framework: Egypt’s 2035 Energy Strategy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23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689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and Risk Mitigation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Environmental challenges: extreme heat (up to 50°C)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Policy risk: long-term regulatory certainty needed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Technical: grid integration for renewable supply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Risk mitigation: </a:t>
            </a:r>
            <a:r>
              <a:rPr lang="en-US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FiT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guarantees, DFI backing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24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572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47221"/>
          </a:xfrm>
        </p:spPr>
        <p:txBody>
          <a:bodyPr/>
          <a:lstStyle/>
          <a:p>
            <a:r>
              <a:rPr lang="en-US" dirty="0"/>
              <a:t>Replicability Across Africa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83239"/>
            <a:ext cx="5272764" cy="2948191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 solar potential across Sub-Saharan Africa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Scalable financing models (</a:t>
            </a:r>
            <a:r>
              <a:rPr lang="en-US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FiT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blended finance)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Need for local capacity building and grid investment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25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0261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Summary: Sustainable Finance Lessons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alignment of policy, finance, and sustainability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Importance of mixed financing and stakeholder collaboration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benchmark for large-scale, clean energy projects in Africa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26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16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207181"/>
          </a:xfrm>
        </p:spPr>
        <p:txBody>
          <a:bodyPr/>
          <a:lstStyle/>
          <a:p>
            <a:r>
              <a:rPr lang="en-US" dirty="0"/>
              <a:t>Class Discussion &amp; Reflection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are the key takeaways from </a:t>
            </a:r>
            <a:r>
              <a:rPr lang="en-US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Benban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 future financial leaders?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Could this model apply to your country or sector</a:t>
            </a: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27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4890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207181"/>
          </a:xfrm>
        </p:spPr>
        <p:txBody>
          <a:bodyPr/>
          <a:lstStyle/>
          <a:p>
            <a:r>
              <a:rPr lang="en-US" dirty="0"/>
              <a:t>Discussion Questions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does blended finance address the challenges faced </a:t>
            </a: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 companies?</a:t>
            </a:r>
            <a:endParaRPr lang="en-US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challenges might companies face when implementing such programs?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 these initiatives be scaled across industries and regions?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28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1135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803" y="1409074"/>
            <a:ext cx="5522158" cy="131913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/>
              <a:t>Suggested Readings &amp; Resources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9803" y="3057993"/>
            <a:ext cx="5522159" cy="2691878"/>
          </a:xfrm>
        </p:spPr>
        <p:txBody>
          <a:bodyPr>
            <a:normAutofit fontScale="70000" lnSpcReduction="20000"/>
          </a:bodyPr>
          <a:lstStyle/>
          <a:p>
            <a:pPr>
              <a:buFont typeface="+mj-lt"/>
              <a:buAutoNum type="arabicPeriod"/>
            </a:pPr>
            <a:r>
              <a:rPr lang="en-US" sz="1900" b="1" dirty="0">
                <a:latin typeface="Cambria" panose="02040503050406030204" pitchFamily="18" charset="0"/>
                <a:ea typeface="Cambria" panose="02040503050406030204" pitchFamily="18" charset="0"/>
              </a:rPr>
              <a:t>EBRD Project Documents on </a:t>
            </a:r>
            <a:r>
              <a:rPr lang="en-US" sz="1900" b="1" dirty="0" err="1">
                <a:latin typeface="Cambria" panose="02040503050406030204" pitchFamily="18" charset="0"/>
                <a:ea typeface="Cambria" panose="02040503050406030204" pitchFamily="18" charset="0"/>
              </a:rPr>
              <a:t>Benban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European Bank for Reconstruction and Development (EBRD). (</a:t>
            </a:r>
            <a:r>
              <a:rPr lang="en-US" sz="1900" dirty="0" err="1">
                <a:latin typeface="Cambria" panose="02040503050406030204" pitchFamily="18" charset="0"/>
                <a:ea typeface="Cambria" panose="02040503050406030204" pitchFamily="18" charset="0"/>
              </a:rPr>
              <a:t>n.d.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). </a:t>
            </a:r>
            <a:r>
              <a:rPr lang="en-US" sz="1900" i="1" dirty="0">
                <a:latin typeface="Cambria" panose="02040503050406030204" pitchFamily="18" charset="0"/>
                <a:ea typeface="Cambria" panose="02040503050406030204" pitchFamily="18" charset="0"/>
              </a:rPr>
              <a:t>ACWA </a:t>
            </a:r>
            <a:r>
              <a:rPr lang="en-US" sz="1900" i="1" dirty="0" err="1">
                <a:latin typeface="Cambria" panose="02040503050406030204" pitchFamily="18" charset="0"/>
                <a:ea typeface="Cambria" panose="02040503050406030204" pitchFamily="18" charset="0"/>
              </a:rPr>
              <a:t>Benban</a:t>
            </a:r>
            <a:r>
              <a:rPr lang="en-US" sz="1900" i="1" dirty="0">
                <a:latin typeface="Cambria" panose="02040503050406030204" pitchFamily="18" charset="0"/>
                <a:ea typeface="Cambria" panose="02040503050406030204" pitchFamily="18" charset="0"/>
              </a:rPr>
              <a:t> Solar PV II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  <a:endParaRPr lang="en-US" sz="1900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19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Egypt’s </a:t>
            </a:r>
            <a:r>
              <a:rPr lang="en-US" sz="1900" b="1" dirty="0">
                <a:latin typeface="Cambria" panose="02040503050406030204" pitchFamily="18" charset="0"/>
                <a:ea typeface="Cambria" panose="02040503050406030204" pitchFamily="18" charset="0"/>
              </a:rPr>
              <a:t>2035 Integrated Sustainable Energy Strategy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Ministry of Electricity and Renewable Energy (MOERE), Arab Republic of Egypt. (2016). </a:t>
            </a:r>
            <a:r>
              <a:rPr lang="en-US" sz="1900" i="1" dirty="0">
                <a:latin typeface="Cambria" panose="02040503050406030204" pitchFamily="18" charset="0"/>
                <a:ea typeface="Cambria" panose="02040503050406030204" pitchFamily="18" charset="0"/>
              </a:rPr>
              <a:t>Integrated Sustainable Energy Strategy to </a:t>
            </a:r>
            <a:r>
              <a:rPr lang="en-US" sz="1900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2035</a:t>
            </a:r>
            <a:endParaRPr lang="en-US" sz="19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1900" b="1" dirty="0">
                <a:latin typeface="Cambria" panose="02040503050406030204" pitchFamily="18" charset="0"/>
                <a:ea typeface="Cambria" panose="02040503050406030204" pitchFamily="18" charset="0"/>
              </a:rPr>
              <a:t>UN SDG Investment Guide for Africa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United Nations Development </a:t>
            </a:r>
            <a:r>
              <a:rPr lang="en-US" sz="1900" dirty="0" err="1">
                <a:latin typeface="Cambria" panose="02040503050406030204" pitchFamily="18" charset="0"/>
                <a:ea typeface="Cambria" panose="02040503050406030204" pitchFamily="18" charset="0"/>
              </a:rPr>
              <a:t>Programme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 (UNDP). (2020). </a:t>
            </a:r>
            <a:r>
              <a:rPr lang="en-US" sz="1900" i="1" dirty="0">
                <a:latin typeface="Cambria" panose="02040503050406030204" pitchFamily="18" charset="0"/>
                <a:ea typeface="Cambria" panose="02040503050406030204" pitchFamily="18" charset="0"/>
              </a:rPr>
              <a:t>SDG Investor Maps: Africa Investment Opportunity Insights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  <a:endParaRPr lang="en-US" sz="1900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19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Blended </a:t>
            </a:r>
            <a:r>
              <a:rPr lang="en-US" sz="1900" b="1" dirty="0">
                <a:latin typeface="Cambria" panose="02040503050406030204" pitchFamily="18" charset="0"/>
                <a:ea typeface="Cambria" panose="02040503050406030204" pitchFamily="18" charset="0"/>
              </a:rPr>
              <a:t>Finance Toolkit (OECD)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1900" dirty="0" err="1">
                <a:latin typeface="Cambria" panose="02040503050406030204" pitchFamily="18" charset="0"/>
                <a:ea typeface="Cambria" panose="02040503050406030204" pitchFamily="18" charset="0"/>
              </a:rPr>
              <a:t>Organisation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 for Economic Co-operation and Development (OECD). (2020). </a:t>
            </a:r>
            <a:r>
              <a:rPr lang="en-US" sz="1900" i="1" dirty="0">
                <a:latin typeface="Cambria" panose="02040503050406030204" pitchFamily="18" charset="0"/>
                <a:ea typeface="Cambria" panose="02040503050406030204" pitchFamily="18" charset="0"/>
              </a:rPr>
              <a:t>The OECD DAC Blended Finance </a:t>
            </a:r>
            <a:r>
              <a:rPr lang="en-US" sz="1900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Guidance</a:t>
            </a:r>
          </a:p>
          <a:p>
            <a:pPr>
              <a:buFont typeface="+mj-lt"/>
              <a:buAutoNum type="arabicPeriod"/>
            </a:pPr>
            <a:r>
              <a:rPr lang="en-US" sz="1900" dirty="0" smtClean="0">
                <a:latin typeface="Cambria" panose="02040503050406030204" pitchFamily="18" charset="0"/>
                <a:ea typeface="Cambria" panose="02040503050406030204" pitchFamily="18" charset="0"/>
              </a:rPr>
              <a:t>Kenya 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Bankers Association (KBA). (2024). </a:t>
            </a:r>
            <a:r>
              <a:rPr lang="en-US" sz="1900" i="1" dirty="0">
                <a:latin typeface="Cambria" panose="02040503050406030204" pitchFamily="18" charset="0"/>
                <a:ea typeface="Cambria" panose="02040503050406030204" pitchFamily="18" charset="0"/>
              </a:rPr>
              <a:t>Landscape of Sustainable Finance in Kenya’s Banking Industry</a:t>
            </a:r>
            <a:r>
              <a:rPr lang="en-US" sz="19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US" sz="19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707" b="17707"/>
          <a:stretch>
            <a:fillRect/>
          </a:stretch>
        </p:blipFill>
        <p:spPr>
          <a:xfrm>
            <a:off x="1059412" y="1157316"/>
            <a:ext cx="2820689" cy="273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756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30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4" r="16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9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SFT_Color_1">
      <a:dk1>
        <a:srgbClr val="32363F"/>
      </a:dk1>
      <a:lt1>
        <a:sysClr val="window" lastClr="FFFFFF"/>
      </a:lt1>
      <a:dk2>
        <a:srgbClr val="313C41"/>
      </a:dk2>
      <a:lt2>
        <a:srgbClr val="FFFFFF"/>
      </a:lt2>
      <a:accent1>
        <a:srgbClr val="2C85AE"/>
      </a:accent1>
      <a:accent2>
        <a:srgbClr val="5E5CA2"/>
      </a:accent2>
      <a:accent3>
        <a:srgbClr val="5268A5"/>
      </a:accent3>
      <a:accent4>
        <a:srgbClr val="4276AA"/>
      </a:accent4>
      <a:accent5>
        <a:srgbClr val="1891AB"/>
      </a:accent5>
      <a:accent6>
        <a:srgbClr val="00A09D"/>
      </a:accent6>
      <a:hlink>
        <a:srgbClr val="2C85AE"/>
      </a:hlink>
      <a:folHlink>
        <a:srgbClr val="00A09D"/>
      </a:folHlink>
    </a:clrScheme>
    <a:fontScheme name="MSFT_Font">
      <a:majorFont>
        <a:latin typeface="Calibri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T Template_Classic_Bold_Block_01_MS_v5" id="{AA60D5CE-876A-47D1-9228-3D76491083AD}" vid="{07E49AEA-13A3-4305-88B7-82B9D72D09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9fc9171bb41dc08635275f351de8590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29387215989a890c06011de04edfe97d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6D1F562-76A4-4CE4-B3CA-758D572E94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1B6A5B5-1BEC-4EEA-9356-9BFD758ACB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60C99C-4D9A-4DAB-AA53-E488AEBCAE16}">
  <ds:schemaRefs>
    <ds:schemaRef ds:uri="http://purl.org/dc/terms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16c05727-aa75-4e4a-9b5f-8a80a1165891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bold block presentation</Template>
  <TotalTime>0</TotalTime>
  <Words>973</Words>
  <Application>Microsoft Office PowerPoint</Application>
  <PresentationFormat>Widescreen</PresentationFormat>
  <Paragraphs>168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Arial</vt:lpstr>
      <vt:lpstr>Calibri</vt:lpstr>
      <vt:lpstr>Calibri Light</vt:lpstr>
      <vt:lpstr>Cambria</vt:lpstr>
      <vt:lpstr>Inter</vt:lpstr>
      <vt:lpstr>Symbol</vt:lpstr>
      <vt:lpstr>Times New Roman</vt:lpstr>
      <vt:lpstr>Wingdings 2</vt:lpstr>
      <vt:lpstr>Office Theme</vt:lpstr>
      <vt:lpstr>Sustainable Finance- Lecture 10 Lesson Title: Case studies in Sustainable Finance</vt:lpstr>
      <vt:lpstr>Presentation Outline</vt:lpstr>
      <vt:lpstr>Learning Outcomes</vt:lpstr>
      <vt:lpstr>Acorn Green Bond</vt:lpstr>
      <vt:lpstr>Learning Objectives</vt:lpstr>
      <vt:lpstr>Introduction - Acorn Green Bond</vt:lpstr>
      <vt:lpstr>What Makes This Sustainable Finance?</vt:lpstr>
      <vt:lpstr>Risk Mitigation Through Guarantees</vt:lpstr>
      <vt:lpstr>Commercial Viability &amp; Policy Alignment</vt:lpstr>
      <vt:lpstr>Sustainability Certifications &amp; Ratings</vt:lpstr>
      <vt:lpstr>Multistakeholder Collaboration</vt:lpstr>
      <vt:lpstr>Key Impacts</vt:lpstr>
      <vt:lpstr>Critical Analysis &amp; Class Discussion</vt:lpstr>
      <vt:lpstr>Conclusion &amp; Takeaways</vt:lpstr>
      <vt:lpstr>Benban Solar Park: A Flagship Sustainable Finance Case in Africa</vt:lpstr>
      <vt:lpstr>Learning Objectives</vt:lpstr>
      <vt:lpstr>Project Overview</vt:lpstr>
      <vt:lpstr>Sustainable Development Goals (SDGs) Alignment</vt:lpstr>
      <vt:lpstr>Financial Instruments Used</vt:lpstr>
      <vt:lpstr>Role of Development Finance Institutions (DFIs)</vt:lpstr>
      <vt:lpstr>Environmental Impact Assessment</vt:lpstr>
      <vt:lpstr>Social Impact and Inclusion</vt:lpstr>
      <vt:lpstr>Governance and Regulation</vt:lpstr>
      <vt:lpstr>Challenges and Risk Mitigation</vt:lpstr>
      <vt:lpstr>Replicability Across Africa</vt:lpstr>
      <vt:lpstr>Summary: Sustainable Finance Lessons</vt:lpstr>
      <vt:lpstr>Class Discussion &amp; Reflection</vt:lpstr>
      <vt:lpstr>Discussion Questions</vt:lpstr>
      <vt:lpstr> Suggested Readings &amp; Resources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2025-05-12T08:53:37Z</dcterms:created>
  <dcterms:modified xsi:type="dcterms:W3CDTF">2025-05-14T11:29:54Z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