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44"/>
  </p:notesMasterIdLst>
  <p:handoutMasterIdLst>
    <p:handoutMasterId r:id="rId45"/>
  </p:handoutMasterIdLst>
  <p:sldIdLst>
    <p:sldId id="344" r:id="rId5"/>
    <p:sldId id="282" r:id="rId6"/>
    <p:sldId id="340" r:id="rId7"/>
    <p:sldId id="329" r:id="rId8"/>
    <p:sldId id="314" r:id="rId9"/>
    <p:sldId id="315" r:id="rId10"/>
    <p:sldId id="317" r:id="rId11"/>
    <p:sldId id="318" r:id="rId12"/>
    <p:sldId id="326" r:id="rId13"/>
    <p:sldId id="339" r:id="rId14"/>
    <p:sldId id="330" r:id="rId15"/>
    <p:sldId id="319" r:id="rId16"/>
    <p:sldId id="334" r:id="rId17"/>
    <p:sldId id="325" r:id="rId18"/>
    <p:sldId id="321" r:id="rId19"/>
    <p:sldId id="327" r:id="rId20"/>
    <p:sldId id="322" r:id="rId21"/>
    <p:sldId id="324" r:id="rId22"/>
    <p:sldId id="337" r:id="rId23"/>
    <p:sldId id="332" r:id="rId24"/>
    <p:sldId id="323" r:id="rId25"/>
    <p:sldId id="328" r:id="rId26"/>
    <p:sldId id="338" r:id="rId27"/>
    <p:sldId id="336" r:id="rId28"/>
    <p:sldId id="341" r:id="rId29"/>
    <p:sldId id="347" r:id="rId30"/>
    <p:sldId id="342" r:id="rId31"/>
    <p:sldId id="345" r:id="rId32"/>
    <p:sldId id="343" r:id="rId33"/>
    <p:sldId id="346" r:id="rId34"/>
    <p:sldId id="350" r:id="rId35"/>
    <p:sldId id="348" r:id="rId36"/>
    <p:sldId id="349" r:id="rId37"/>
    <p:sldId id="351" r:id="rId38"/>
    <p:sldId id="352" r:id="rId39"/>
    <p:sldId id="353" r:id="rId40"/>
    <p:sldId id="354" r:id="rId41"/>
    <p:sldId id="355" r:id="rId42"/>
    <p:sldId id="356" r:id="rId43"/>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3" autoAdjust="0"/>
    <p:restoredTop sz="95393" autoAdjust="0"/>
  </p:normalViewPr>
  <p:slideViewPr>
    <p:cSldViewPr snapToGrid="0" snapToObjects="1">
      <p:cViewPr varScale="1">
        <p:scale>
          <a:sx n="122" d="100"/>
          <a:sy n="122" d="100"/>
        </p:scale>
        <p:origin x="240" y="208"/>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2025</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7093255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019397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2721637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3004937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876670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6497422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779146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845417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0186370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3248206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4598017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41101387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4460184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5301273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0476683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6713438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5088148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6065693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6125308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047482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9183464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7803726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7690087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4605216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4530563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4681897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2473456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0299902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6765204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7613750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71478456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4355650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8398416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0141094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US"/>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US"/>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044E69A-C4BE-E200-4EB5-E1055137C88E}"/>
              </a:ext>
            </a:extLst>
          </p:cNvPr>
          <p:cNvSpPr>
            <a:spLocks noGrp="1"/>
          </p:cNvSpPr>
          <p:nvPr>
            <p:ph type="title"/>
          </p:nvPr>
        </p:nvSpPr>
        <p:spPr>
          <a:xfrm>
            <a:off x="5465378" y="1608083"/>
            <a:ext cx="6190593" cy="4740165"/>
          </a:xfrm>
        </p:spPr>
        <p:txBody>
          <a:bodyPr/>
          <a:lstStyle/>
          <a:p>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Postgraduate Writing</a:t>
            </a: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KE" sz="3600" dirty="0">
                <a:effectLst/>
                <a:latin typeface="Calibri" panose="020F0502020204030204" pitchFamily="34" charset="0"/>
                <a:ea typeface="Calibri" panose="020F0502020204030204" pitchFamily="34" charset="0"/>
                <a:cs typeface="Times New Roman" panose="02020603050405020304" pitchFamily="18" charset="0"/>
              </a:rPr>
            </a:br>
            <a: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Week 2:</a:t>
            </a:r>
            <a:r>
              <a:rPr lang="en-KE"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br>
              <a:rPr lang="en-KE" b="1" dirty="0">
                <a:solidFill>
                  <a:srgbClr val="000000"/>
                </a:solidFill>
                <a:latin typeface="Calibri" panose="020F0502020204030204" pitchFamily="34" charset="0"/>
                <a:ea typeface="Calibri" panose="020F0502020204030204" pitchFamily="34" charset="0"/>
                <a:cs typeface="Times New Roman" panose="02020603050405020304" pitchFamily="18" charset="0"/>
              </a:rPr>
            </a:br>
            <a: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Academic Authorship I</a:t>
            </a: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DR. SUSAN MWANGI</a:t>
            </a: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ST. PAUL’S UNIVERSITY</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Tree>
    <p:extLst>
      <p:ext uri="{BB962C8B-B14F-4D97-AF65-F5344CB8AC3E}">
        <p14:creationId xmlns:p14="http://schemas.microsoft.com/office/powerpoint/2010/main" val="21049245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38610E-E461-2206-29AF-93C79A03F2D0}"/>
              </a:ext>
            </a:extLst>
          </p:cNvPr>
          <p:cNvSpPr>
            <a:spLocks noGrp="1"/>
          </p:cNvSpPr>
          <p:nvPr>
            <p:ph type="title"/>
          </p:nvPr>
        </p:nvSpPr>
        <p:spPr>
          <a:xfrm>
            <a:off x="3460565" y="840828"/>
            <a:ext cx="7965461" cy="966951"/>
          </a:xfrm>
        </p:spPr>
        <p:txBody>
          <a:bodyPr/>
          <a:lstStyle/>
          <a:p>
            <a:br>
              <a:rPr lang="en-KE" sz="1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KE" sz="1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KE" sz="1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KE" sz="1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KE" sz="1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KE" sz="1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KE" sz="1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KE" sz="32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Topic Introduction</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460564" y="1681655"/>
            <a:ext cx="8247959" cy="4561490"/>
          </a:xfrm>
        </p:spPr>
        <p:txBody>
          <a:bodyPr>
            <a:normAutofit fontScale="92500" lnSpcReduction="20000"/>
          </a:bodyPr>
          <a:lstStyle/>
          <a:p>
            <a:pPr marL="0" indent="0">
              <a:lnSpc>
                <a:spcPct val="150000"/>
              </a:lnSpc>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the previous lesson, we looked at the following:</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Academic writing is the formal writing style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that university students, including those at the postgraduate level</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are expected to use to write scholarly materials.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Formatting and structure in academic writing include the use of capital letters, acronyms and abbreviations, punctuations, headings and numbering in a text.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Other areas of concern for academic writing are: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the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style of citation, quotation, referencing and appendices.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Three main reasons why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copy editing in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academic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writing matters</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are because</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the first impression counts</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it helps the writer in communicating his or her message</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and it helps to improve his or her academic writing.</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685681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4" y="1881352"/>
            <a:ext cx="9875463" cy="4383270"/>
          </a:xfrm>
        </p:spPr>
        <p:txBody>
          <a:bodyPr>
            <a:normAutofit fontScale="92500" lnSpcReduction="20000"/>
          </a:bodyPr>
          <a:lstStyle/>
          <a:p>
            <a:pPr marL="0" indent="0">
              <a:lnSpc>
                <a:spcPct val="150000"/>
              </a:lnSpc>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this lesson, we are going to discuss the step-by-step process of writing scholarly articles to ensure that they clearly communicate the intended information precisely and effectively. We shall also look at the structure of a scholarly paper and the different types of paragraphs within the paper.</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By the end of this lesson</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the learner is expected to be able to:</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romanLcPeriod"/>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Write an effective scholarly article or research paper.</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romanLcPeriod"/>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Write different types of paragraphs.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romanLcPeriod"/>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Write an effective introduction for a scholarly article or research paper.</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romanLcPeriod"/>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Develop the structure or the body of the research paper.</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romanLcPeriod"/>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Write the conclusion of the research paper.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9" name="Title 8">
            <a:extLst>
              <a:ext uri="{FF2B5EF4-FFF2-40B4-BE49-F238E27FC236}">
                <a16:creationId xmlns:a16="http://schemas.microsoft.com/office/drawing/2014/main" id="{78CD7737-80C7-1473-CED3-5CCA9E412227}"/>
              </a:ext>
            </a:extLst>
          </p:cNvPr>
          <p:cNvSpPr>
            <a:spLocks noGrp="1"/>
          </p:cNvSpPr>
          <p:nvPr>
            <p:ph type="title"/>
          </p:nvPr>
        </p:nvSpPr>
        <p:spPr>
          <a:xfrm>
            <a:off x="1550564" y="914400"/>
            <a:ext cx="9875463" cy="1135117"/>
          </a:xfrm>
        </p:spPr>
        <p:txBody>
          <a:bodyPr/>
          <a:lstStyle/>
          <a:p>
            <a:r>
              <a:rPr lang="en-US" sz="36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br>
              <a:rPr lang="en-US" sz="36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US" sz="36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US" sz="36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US" sz="36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US" sz="36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US" sz="36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US" sz="36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US" sz="36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US" sz="36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US" sz="32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Expected Learning Outcomes</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Tree>
    <p:extLst>
      <p:ext uri="{BB962C8B-B14F-4D97-AF65-F5344CB8AC3E}">
        <p14:creationId xmlns:p14="http://schemas.microsoft.com/office/powerpoint/2010/main" val="18959949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A08103F-836D-A69E-C967-07614F09E024}"/>
              </a:ext>
            </a:extLst>
          </p:cNvPr>
          <p:cNvSpPr>
            <a:spLocks noGrp="1"/>
          </p:cNvSpPr>
          <p:nvPr>
            <p:ph type="title"/>
          </p:nvPr>
        </p:nvSpPr>
        <p:spPr>
          <a:xfrm>
            <a:off x="914399" y="965394"/>
            <a:ext cx="10562897" cy="768814"/>
          </a:xfrm>
        </p:spPr>
        <p:txBody>
          <a:bodyPr/>
          <a:lstStyle/>
          <a:p>
            <a:r>
              <a:rPr lang="en-KE" sz="2600" b="1" dirty="0">
                <a:solidFill>
                  <a:schemeClr val="tx1"/>
                </a:solidFill>
                <a:effectLst/>
                <a:latin typeface="Arial" panose="020B0604020202020204" pitchFamily="34" charset="0"/>
                <a:ea typeface="Calibri" panose="020F0502020204030204" pitchFamily="34" charset="0"/>
              </a:rPr>
              <a:t>The Process of Writing an Effective Research Paper</a:t>
            </a:r>
            <a:r>
              <a:rPr lang="en-KE" sz="2600" dirty="0">
                <a:solidFill>
                  <a:schemeClr val="tx1"/>
                </a:solidFill>
                <a:effectLst/>
              </a:rPr>
              <a:t> </a:t>
            </a:r>
            <a:endParaRPr lang="en-KE" sz="2600" dirty="0">
              <a:solidFill>
                <a:schemeClr val="tx1"/>
              </a:solidFill>
            </a:endParaRPr>
          </a:p>
        </p:txBody>
      </p:sp>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2303028"/>
            <a:ext cx="7631709" cy="4144192"/>
          </a:xfrm>
        </p:spPr>
        <p:txBody>
          <a:bodyPr/>
          <a:lstStyle/>
          <a:p>
            <a:pPr marL="285750" indent="-285750">
              <a:buFont typeface="Arial" panose="020B0604020202020204" pitchFamily="34" charset="0"/>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Writing a research paper is a complex and rigorous task that requires careful planning, organization and attention to detail. </a:t>
            </a:r>
          </a:p>
          <a:p>
            <a:pPr marL="285750" indent="-285750">
              <a:buFont typeface="Arial" panose="020B0604020202020204" pitchFamily="34" charset="0"/>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Whether you are a student or a professional, mastering the process of crafting an effective research paper is critical to conveying your ideas and contributing to the existing body of knowledge. </a:t>
            </a:r>
          </a:p>
          <a:p>
            <a:pPr marL="285750" indent="-285750">
              <a:buFont typeface="Arial" panose="020B0604020202020204" pitchFamily="34" charset="0"/>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This process essay will outline the step-by-step process of writing a research paper, from selecting a topic to presenting your findings.</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28679611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044E69A-C4BE-E200-4EB5-E1055137C88E}"/>
              </a:ext>
            </a:extLst>
          </p:cNvPr>
          <p:cNvSpPr>
            <a:spLocks noGrp="1"/>
          </p:cNvSpPr>
          <p:nvPr>
            <p:ph type="title"/>
          </p:nvPr>
        </p:nvSpPr>
        <p:spPr>
          <a:xfrm>
            <a:off x="3510455" y="1008993"/>
            <a:ext cx="8240111" cy="924910"/>
          </a:xfrm>
        </p:spPr>
        <p:txBody>
          <a:bodyPr/>
          <a:lstStyle/>
          <a:p>
            <a:b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b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b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b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b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b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b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b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Step 1: Topic Selection and Research Question</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4364808" y="1933903"/>
            <a:ext cx="7043618" cy="4108081"/>
          </a:xfrm>
        </p:spPr>
        <p:txBody>
          <a:bodyPr>
            <a:normAutofit lnSpcReduction="10000"/>
          </a:bodyPr>
          <a:lstStyle/>
          <a:p>
            <a:pPr marL="342900" indent="-342900">
              <a:buFont typeface="Arial" panose="020B0604020202020204" pitchFamily="34" charset="0"/>
              <a:buChar char="•"/>
            </a:pPr>
            <a:r>
              <a:rPr lang="en-K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first step in writing a research paper is selecting a topic that aligns with your interests, expertise and the requirements of your assignment or research objectives. </a:t>
            </a:r>
          </a:p>
          <a:p>
            <a:pPr marL="342900" indent="-342900">
              <a:buFont typeface="Arial" panose="020B0604020202020204" pitchFamily="34" charset="0"/>
              <a:buChar char="•"/>
            </a:pPr>
            <a:endParaRPr lang="en-K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r>
              <a:rPr lang="en-K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Conduct thorough preliminary research to familiarize yourself with existing literature and identify gaps or areas for further investigation. </a:t>
            </a:r>
          </a:p>
          <a:p>
            <a:pPr marL="342900" indent="-342900">
              <a:buFont typeface="Arial" panose="020B0604020202020204" pitchFamily="34" charset="0"/>
              <a:buChar char="•"/>
            </a:pPr>
            <a:endParaRPr lang="en-K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r>
              <a:rPr lang="en-K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Based on this research, formulate a clear and focused research question that guides your study and provides a specific direction for your research.</a:t>
            </a:r>
            <a:endParaRPr lang="en-K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1317180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297C0FD-7464-843C-E0C1-94EA9D7A3DE7}"/>
              </a:ext>
            </a:extLst>
          </p:cNvPr>
          <p:cNvSpPr>
            <a:spLocks noGrp="1"/>
          </p:cNvSpPr>
          <p:nvPr>
            <p:ph type="title"/>
          </p:nvPr>
        </p:nvSpPr>
        <p:spPr>
          <a:xfrm>
            <a:off x="914399" y="834636"/>
            <a:ext cx="7796464" cy="889062"/>
          </a:xfrm>
        </p:spPr>
        <p:txBody>
          <a:bodyPr/>
          <a:lstStyle/>
          <a:p>
            <a:r>
              <a:rPr lang="en-KE" sz="2400" dirty="0">
                <a:solidFill>
                  <a:schemeClr val="tx1"/>
                </a:solidFill>
                <a:effectLst/>
                <a:latin typeface="Times New Roman" panose="02020603050405020304" pitchFamily="18" charset="0"/>
                <a:ea typeface="Calibri" panose="020F0502020204030204" pitchFamily="34" charset="0"/>
              </a:rPr>
              <a:t>Step 2: Reviewing Literature </a:t>
            </a:r>
            <a:endParaRPr lang="en-KE" sz="2400" dirty="0">
              <a:solidFill>
                <a:schemeClr val="tx1"/>
              </a:solidFill>
            </a:endParaRPr>
          </a:p>
        </p:txBody>
      </p:sp>
      <p:sp>
        <p:nvSpPr>
          <p:cNvPr id="7" name="Content Placeholder 6">
            <a:extLst>
              <a:ext uri="{FF2B5EF4-FFF2-40B4-BE49-F238E27FC236}">
                <a16:creationId xmlns:a16="http://schemas.microsoft.com/office/drawing/2014/main" id="{263EF1E4-0B4D-2DD0-CA17-7ECA6C9D7DF8}"/>
              </a:ext>
            </a:extLst>
          </p:cNvPr>
          <p:cNvSpPr>
            <a:spLocks noGrp="1"/>
          </p:cNvSpPr>
          <p:nvPr>
            <p:ph sz="half" idx="2"/>
          </p:nvPr>
        </p:nvSpPr>
        <p:spPr>
          <a:xfrm>
            <a:off x="914400" y="2303028"/>
            <a:ext cx="7796463" cy="3720337"/>
          </a:xfrm>
        </p:spPr>
        <p:txBody>
          <a:bodyPr/>
          <a:lstStyle/>
          <a:p>
            <a:pPr marL="342900" indent="-342900">
              <a:buFont typeface="Arial" panose="020B0604020202020204" pitchFamily="34" charset="0"/>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Conduct a comprehensive literature review to gain a deeper understanding of the existing knowledge and research related to your chosen topic. </a:t>
            </a:r>
          </a:p>
          <a:p>
            <a:pPr marL="342900" indent="-342900">
              <a:buFont typeface="Arial" panose="020B0604020202020204" pitchFamily="34" charset="0"/>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Analyze scholarly articles, books and other credible sources to identify key theories, concepts and findings relevant to your research question. </a:t>
            </a:r>
          </a:p>
          <a:p>
            <a:pPr marL="342900" indent="-342900">
              <a:buFont typeface="Arial" panose="020B0604020202020204" pitchFamily="34" charset="0"/>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Take thorough notes and document the sources for accurate referencing in your paper.</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468595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A08103F-836D-A69E-C967-07614F09E024}"/>
              </a:ext>
            </a:extLst>
          </p:cNvPr>
          <p:cNvSpPr>
            <a:spLocks noGrp="1"/>
          </p:cNvSpPr>
          <p:nvPr>
            <p:ph type="title"/>
          </p:nvPr>
        </p:nvSpPr>
        <p:spPr>
          <a:xfrm>
            <a:off x="914400" y="965393"/>
            <a:ext cx="7631709" cy="800345"/>
          </a:xfrm>
        </p:spPr>
        <p:txBody>
          <a:bodyPr/>
          <a:lstStyle/>
          <a:p>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Step 3: Developing a Thesis Statement</a:t>
            </a:r>
            <a:br>
              <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endParaRPr lang="en-KE" sz="2400" dirty="0">
              <a:solidFill>
                <a:schemeClr val="tx1"/>
              </a:solidFill>
            </a:endParaRPr>
          </a:p>
        </p:txBody>
      </p:sp>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1891862"/>
            <a:ext cx="7631709" cy="4555358"/>
          </a:xfrm>
        </p:spPr>
        <p:txBody>
          <a:bodyPr/>
          <a:lstStyle/>
          <a:p>
            <a:pPr marL="285750" indent="-285750">
              <a:buFont typeface="Arial" panose="020B0604020202020204" pitchFamily="34" charset="0"/>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Based on your research question and the knowledge acquired through the literature review, develop a concise and arguable thesis statement. </a:t>
            </a:r>
          </a:p>
          <a:p>
            <a:pPr marL="285750" indent="-285750">
              <a:buFont typeface="Arial" panose="020B0604020202020204" pitchFamily="34" charset="0"/>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thesis statement should encapsulate the main argument or purpose of your research paper and provide a roadmap for the rest of your writing.</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9416196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25C0025B-DDA9-4707-7E3D-5C50195A5562}"/>
              </a:ext>
            </a:extLst>
          </p:cNvPr>
          <p:cNvSpPr>
            <a:spLocks noGrp="1"/>
          </p:cNvSpPr>
          <p:nvPr>
            <p:ph type="title"/>
          </p:nvPr>
        </p:nvSpPr>
        <p:spPr>
          <a:xfrm>
            <a:off x="914400" y="1057274"/>
            <a:ext cx="7843837" cy="1013264"/>
          </a:xfrm>
        </p:spPr>
        <p:txBody>
          <a:bodyPr/>
          <a:lstStyle/>
          <a:p>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Step 4: Outlining and organizing</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11" name="Content Placeholder 10">
            <a:extLst>
              <a:ext uri="{FF2B5EF4-FFF2-40B4-BE49-F238E27FC236}">
                <a16:creationId xmlns:a16="http://schemas.microsoft.com/office/drawing/2014/main" id="{C98AA798-F91B-ED36-16E2-464586F1A85B}"/>
              </a:ext>
            </a:extLst>
          </p:cNvPr>
          <p:cNvSpPr>
            <a:spLocks noGrp="1"/>
          </p:cNvSpPr>
          <p:nvPr>
            <p:ph idx="13"/>
          </p:nvPr>
        </p:nvSpPr>
        <p:spPr>
          <a:xfrm>
            <a:off x="914400" y="2070539"/>
            <a:ext cx="7843836" cy="3983070"/>
          </a:xfrm>
        </p:spPr>
        <p:txBody>
          <a:bodyPr/>
          <a:lstStyle/>
          <a:p>
            <a:pPr marL="342900" indent="-342900">
              <a:buFont typeface="Arial" panose="020B0604020202020204" pitchFamily="34" charset="0"/>
              <a:buChar char="•"/>
            </a:pPr>
            <a:r>
              <a:rPr lang="en-K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Create a detailed outline for your research paper, organizing your ideas and supporting evidence in a logical and coherent manner. </a:t>
            </a:r>
          </a:p>
          <a:p>
            <a:pPr marL="342900" indent="-342900">
              <a:buFont typeface="Arial" panose="020B0604020202020204" pitchFamily="34" charset="0"/>
              <a:buChar char="•"/>
            </a:pPr>
            <a:r>
              <a:rPr lang="en-K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This outline will serve as a guide throughout the writing process, helping you structure your paper and ensure a smooth flow of ideas. </a:t>
            </a:r>
          </a:p>
          <a:p>
            <a:pPr marL="342900" indent="-342900">
              <a:buFont typeface="Arial" panose="020B0604020202020204" pitchFamily="34" charset="0"/>
              <a:buChar char="•"/>
            </a:pPr>
            <a:r>
              <a:rPr lang="en-K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Divide your paper into sections, such as introduction, literature review, methodology, results, discussion and conclusion.</a:t>
            </a:r>
            <a:endParaRPr lang="en-K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0721017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38610E-E461-2206-29AF-93C79A03F2D0}"/>
              </a:ext>
            </a:extLst>
          </p:cNvPr>
          <p:cNvSpPr>
            <a:spLocks noGrp="1"/>
          </p:cNvSpPr>
          <p:nvPr>
            <p:ph type="title"/>
          </p:nvPr>
        </p:nvSpPr>
        <p:spPr/>
        <p:txBody>
          <a:bodyPr/>
          <a:lstStyle/>
          <a:p>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Step 5: Gathering and Analyzing Data</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460565" y="2051438"/>
            <a:ext cx="7965460" cy="3749289"/>
          </a:xfrm>
        </p:spPr>
        <p:txBody>
          <a:bodyPr/>
          <a:lstStyle/>
          <a:p>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If your research involves collecting primary data, design and implement appropriate research methods, such as surveys, experiments, or interviews. </a:t>
            </a:r>
          </a:p>
          <a:p>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Gather and analyze the data systematically, ensuring reliability and validity. </a:t>
            </a:r>
          </a:p>
          <a:p>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If you are conducting a theoretical or literature-based study, analyze the existing data and literature critically to support your arguments and findings.</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5864803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4" y="1881352"/>
            <a:ext cx="9875463" cy="4383269"/>
          </a:xfrm>
        </p:spPr>
        <p:txBody>
          <a:bodyPr/>
          <a:lstStyle/>
          <a:p>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Begin writing your research paper by following the outline and incorporating the gathered data and analysis. </a:t>
            </a:r>
          </a:p>
          <a:p>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Start with an engaging introduction that provides background information, introduces your research question and presents your thesis statement. </a:t>
            </a:r>
          </a:p>
          <a:p>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Develop each section of your paper, providing clear and concise explanations, citing relevant sources and supporting your arguments with evidence. Maintain consistency in formatting, citation style and academic tone throughout the paper.</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9" name="Title 8">
            <a:extLst>
              <a:ext uri="{FF2B5EF4-FFF2-40B4-BE49-F238E27FC236}">
                <a16:creationId xmlns:a16="http://schemas.microsoft.com/office/drawing/2014/main" id="{78CD7737-80C7-1473-CED3-5CCA9E412227}"/>
              </a:ext>
            </a:extLst>
          </p:cNvPr>
          <p:cNvSpPr>
            <a:spLocks noGrp="1"/>
          </p:cNvSpPr>
          <p:nvPr>
            <p:ph type="title"/>
          </p:nvPr>
        </p:nvSpPr>
        <p:spPr>
          <a:xfrm>
            <a:off x="1550564" y="998483"/>
            <a:ext cx="9875463" cy="882869"/>
          </a:xfrm>
        </p:spPr>
        <p:txBody>
          <a:bodyPr/>
          <a:lstStyle/>
          <a:p>
            <a:b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b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b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b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b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b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b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b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Step 6: Writing and Drafting</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Tree>
    <p:extLst>
      <p:ext uri="{BB962C8B-B14F-4D97-AF65-F5344CB8AC3E}">
        <p14:creationId xmlns:p14="http://schemas.microsoft.com/office/powerpoint/2010/main" val="36106218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A08103F-836D-A69E-C967-07614F09E024}"/>
              </a:ext>
            </a:extLst>
          </p:cNvPr>
          <p:cNvSpPr>
            <a:spLocks noGrp="1"/>
          </p:cNvSpPr>
          <p:nvPr>
            <p:ph type="title"/>
          </p:nvPr>
        </p:nvSpPr>
        <p:spPr>
          <a:xfrm>
            <a:off x="914400" y="1135117"/>
            <a:ext cx="7631709" cy="921903"/>
          </a:xfrm>
        </p:spPr>
        <p:txBody>
          <a:bodyPr/>
          <a:lstStyle/>
          <a:p>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Step 7: Revising and Editing</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1954924"/>
            <a:ext cx="7631709" cy="4492296"/>
          </a:xfrm>
        </p:spPr>
        <p:txBody>
          <a:bodyPr/>
          <a:lstStyle/>
          <a:p>
            <a:pPr marL="285750" indent="-285750">
              <a:buFont typeface="Arial" panose="020B0604020202020204" pitchFamily="34" charset="0"/>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After completing the initial draft, revise and edit your research paper for clarity, coherence and accuracy. </a:t>
            </a:r>
          </a:p>
          <a:p>
            <a:pPr marL="285750" indent="-285750">
              <a:buFont typeface="Arial" panose="020B0604020202020204" pitchFamily="34" charset="0"/>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Review the content, structure and organization of your paper, ensuring smooth transitions between paragraphs and sections. </a:t>
            </a:r>
          </a:p>
          <a:p>
            <a:pPr marL="285750" indent="-285750">
              <a:buFont typeface="Arial" panose="020B0604020202020204" pitchFamily="34" charset="0"/>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Pay attention to grammar, spelling, punctuation and citation errors, correcting them to enhance the overall quality and professionalism of your work.</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29364494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F54FEBA-A76D-0125-52BB-CC260241B8B6}"/>
              </a:ext>
            </a:extLst>
          </p:cNvPr>
          <p:cNvSpPr>
            <a:spLocks noGrp="1"/>
          </p:cNvSpPr>
          <p:nvPr>
            <p:ph type="title"/>
          </p:nvPr>
        </p:nvSpPr>
        <p:spPr>
          <a:xfrm>
            <a:off x="1550563" y="1089213"/>
            <a:ext cx="9879437" cy="897242"/>
          </a:xfrm>
        </p:spPr>
        <p:txBody>
          <a:bodyPr/>
          <a:lstStyle/>
          <a:p>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Step 8: Finalizing and Formatting</a:t>
            </a:r>
            <a:br>
              <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endParaRPr lang="en-KE" sz="2400" dirty="0">
              <a:solidFill>
                <a:schemeClr val="tx1"/>
              </a:solidFill>
            </a:endParaRPr>
          </a:p>
        </p:txBody>
      </p:sp>
      <p:sp>
        <p:nvSpPr>
          <p:cNvPr id="9" name="Text Placeholder 8">
            <a:extLst>
              <a:ext uri="{FF2B5EF4-FFF2-40B4-BE49-F238E27FC236}">
                <a16:creationId xmlns:a16="http://schemas.microsoft.com/office/drawing/2014/main" id="{E087D0E9-32B6-D27E-FAE1-8CA3E84DB4F0}"/>
              </a:ext>
            </a:extLst>
          </p:cNvPr>
          <p:cNvSpPr>
            <a:spLocks noGrp="1"/>
          </p:cNvSpPr>
          <p:nvPr>
            <p:ph type="body" sz="quarter" idx="13"/>
          </p:nvPr>
        </p:nvSpPr>
        <p:spPr>
          <a:xfrm>
            <a:off x="1550564" y="1986455"/>
            <a:ext cx="9879436" cy="4049769"/>
          </a:xfrm>
        </p:spPr>
        <p:txBody>
          <a:bodyPr/>
          <a:lstStyle/>
          <a:p>
            <a:pPr marL="342900" indent="-342900">
              <a:buFont typeface="Arial" panose="020B0604020202020204" pitchFamily="34" charset="0"/>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Before submitting your research paper, carefully proofread the final version, ensuring all formatting guidelines are met. </a:t>
            </a:r>
          </a:p>
          <a:p>
            <a:pPr marL="342900" indent="-342900">
              <a:buFont typeface="Arial" panose="020B0604020202020204" pitchFamily="34" charset="0"/>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Format your paper according to the specified citation style (e.g., APA, MLA) and include a title page, abstract (if required), table of contents and a properly formatted reference list. </a:t>
            </a:r>
          </a:p>
          <a:p>
            <a:pPr marL="342900" indent="-342900">
              <a:buFont typeface="Arial" panose="020B0604020202020204" pitchFamily="34" charset="0"/>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Check all in-text citations and references for accuracy and consistency.</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9699961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4364807" y="1135117"/>
            <a:ext cx="7438309" cy="4906866"/>
          </a:xfrm>
        </p:spPr>
        <p:txBody>
          <a:bodyPr/>
          <a:lstStyle/>
          <a:p>
            <a:pPr marL="342900" indent="-342900">
              <a:buFont typeface="Arial" panose="020B0604020202020204" pitchFamily="34" charset="0"/>
              <a:buChar char="•"/>
            </a:pPr>
            <a:r>
              <a:rPr lang="en-K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Writing an effective research paper is a systematic and meticulous process that involves careful planning, thorough research and precise writing. </a:t>
            </a:r>
          </a:p>
          <a:p>
            <a:pPr marL="342900" indent="-342900">
              <a:buFont typeface="Arial" panose="020B0604020202020204" pitchFamily="34" charset="0"/>
              <a:buChar char="•"/>
            </a:pPr>
            <a:r>
              <a:rPr lang="en-K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By following these step-by-step guidelines, you can navigate through the complexities of research paper writing and produce a well-structured, evidence-based and impactful paper. </a:t>
            </a:r>
          </a:p>
          <a:p>
            <a:pPr marL="342900" indent="-342900">
              <a:buFont typeface="Arial" panose="020B0604020202020204" pitchFamily="34" charset="0"/>
              <a:buChar char="•"/>
            </a:pPr>
            <a:r>
              <a:rPr lang="en-K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Remember to allow sufficient time for each stage, seek feedback from peers or mentors and revise your work until you achieve a polished final product. </a:t>
            </a:r>
          </a:p>
          <a:p>
            <a:pPr marL="342900" indent="-342900">
              <a:buFont typeface="Arial" panose="020B0604020202020204" pitchFamily="34" charset="0"/>
              <a:buChar char="•"/>
            </a:pPr>
            <a:r>
              <a:rPr lang="en-K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Embrace the process and enjoy the rewarding experience of contributing to the academic discourse within your field of study.</a:t>
            </a:r>
            <a:endParaRPr lang="en-K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715238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297C0FD-7464-843C-E0C1-94EA9D7A3DE7}"/>
              </a:ext>
            </a:extLst>
          </p:cNvPr>
          <p:cNvSpPr>
            <a:spLocks noGrp="1"/>
          </p:cNvSpPr>
          <p:nvPr>
            <p:ph type="title"/>
          </p:nvPr>
        </p:nvSpPr>
        <p:spPr>
          <a:xfrm>
            <a:off x="914399" y="1040524"/>
            <a:ext cx="7796464" cy="893379"/>
          </a:xfrm>
        </p:spPr>
        <p:txBody>
          <a:bodyPr/>
          <a:lstStyle/>
          <a:p>
            <a:r>
              <a:rPr lang="en-KE" sz="24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Paragraphing</a:t>
            </a:r>
            <a:br>
              <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endParaRPr lang="en-KE" sz="2400" dirty="0">
              <a:solidFill>
                <a:schemeClr val="tx1"/>
              </a:solidFill>
            </a:endParaRPr>
          </a:p>
        </p:txBody>
      </p:sp>
      <p:sp>
        <p:nvSpPr>
          <p:cNvPr id="7" name="Content Placeholder 6">
            <a:extLst>
              <a:ext uri="{FF2B5EF4-FFF2-40B4-BE49-F238E27FC236}">
                <a16:creationId xmlns:a16="http://schemas.microsoft.com/office/drawing/2014/main" id="{263EF1E4-0B4D-2DD0-CA17-7ECA6C9D7DF8}"/>
              </a:ext>
            </a:extLst>
          </p:cNvPr>
          <p:cNvSpPr>
            <a:spLocks noGrp="1"/>
          </p:cNvSpPr>
          <p:nvPr>
            <p:ph sz="half" idx="2"/>
          </p:nvPr>
        </p:nvSpPr>
        <p:spPr>
          <a:xfrm>
            <a:off x="914400" y="1933904"/>
            <a:ext cx="7796463" cy="4089462"/>
          </a:xfrm>
        </p:spPr>
        <p:txBody>
          <a:bodyPr/>
          <a:lstStyle/>
          <a:p>
            <a:pPr algn="just">
              <a:lnSpc>
                <a:spcPct val="115000"/>
              </a:lnSpc>
              <a:spcBef>
                <a:spcPts val="600"/>
              </a:spcBef>
              <a:spcAft>
                <a:spcPts val="600"/>
              </a:spcAft>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Paragraphs are the basic building blocks of texts. Well-organized paragraphs not only help the reader understand the argument, they also help writers to structure their ideas effectively. A paragraph can be defined as a group of sentences that express only one idea. It consists of:</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topic sentence that introduces the idea.</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Supporting sentences through which the idea is developed, with relevant factual details, explanations and examples.</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concluding sentence that ties up the details together.</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6311198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4" y="1334813"/>
            <a:ext cx="9706015" cy="4971393"/>
          </a:xfrm>
        </p:spPr>
        <p:txBody>
          <a:bodyPr>
            <a:normAutofit fontScale="92500" lnSpcReduction="20000"/>
          </a:bodyPr>
          <a:lstStyle/>
          <a:p>
            <a:pPr marL="0" indent="0" algn="just">
              <a:lnSpc>
                <a:spcPct val="115000"/>
              </a:lnSpc>
              <a:spcBef>
                <a:spcPts val="600"/>
              </a:spcBef>
              <a:spcAft>
                <a:spcPts val="600"/>
              </a:spcAft>
              <a:buNone/>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Additionally, take note of the following three things to consider when writing your paragraphs:</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mj-lt"/>
              <a:buAutoNum type="alphaLcParenR"/>
            </a:pPr>
            <a:r>
              <a:rPr lang="en-KE" sz="2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Unity –</a:t>
            </a: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 paragraph is unified by a single main idea. Unity is achieved when the topic sentence states the main idea of the paragraph while supporting sentences present details and examples to back the main idea. The concluding sentence sums up or restates the paragraph’s main idea.</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mj-lt"/>
              <a:buAutoNum type="alphaLcParenR"/>
            </a:pPr>
            <a:r>
              <a:rPr lang="en-KE" sz="2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Well-developed –</a:t>
            </a: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You need pieces of evidence to develop your paragraph and make it convincing. It is not enough to just state your points and leave. A well-developed paragraph contains enough material to support the topic sentence. Support material includes examples, anecdotes, personal experience, facts, notable quotes, statistics, etc. How much material is required to support a paragraph depends on whether the topic sentence is simple or complex. </a:t>
            </a:r>
          </a:p>
          <a:p>
            <a:pPr marL="342900" indent="-342900" algn="just">
              <a:lnSpc>
                <a:spcPct val="115000"/>
              </a:lnSpc>
              <a:spcBef>
                <a:spcPts val="600"/>
              </a:spcBef>
              <a:spcAft>
                <a:spcPts val="600"/>
              </a:spcAft>
              <a:buFont typeface="+mj-lt"/>
              <a:buAutoNum type="alphaLcParenR"/>
            </a:pPr>
            <a:r>
              <a:rPr lang="en-KE" sz="2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Coherence –</a:t>
            </a: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You can achieve coherence when you arrange your sentences in a clear, sensible sequence. The sentences also need to be connected logically by use of transitional words and phrases. </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mj-lt"/>
              <a:buAutoNum type="alphaLcParenR"/>
            </a:pP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4980216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460564" y="1040524"/>
            <a:ext cx="8111325" cy="5192110"/>
          </a:xfrm>
        </p:spPr>
        <p:txBody>
          <a:bodyPr>
            <a:normAutofit lnSpcReduction="10000"/>
          </a:bodyPr>
          <a:lstStyle/>
          <a:p>
            <a:pPr marL="342900" lvl="0" indent="-342900" algn="just">
              <a:lnSpc>
                <a:spcPct val="115000"/>
              </a:lnSpc>
              <a:spcBef>
                <a:spcPts val="600"/>
              </a:spcBef>
              <a:spcAft>
                <a:spcPts val="600"/>
              </a:spcAft>
              <a:buFont typeface="+mj-lt"/>
              <a:buAutoNum type="alphaLcParenR"/>
            </a:pPr>
            <a:r>
              <a:rPr lang="en-KE"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Types of paragraphs –</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Your paragraph may follow a specific order depending on your question or thesis statement. Paragraphs can be arranged in the following order:</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Time</a:t>
            </a:r>
            <a:r>
              <a:rPr lang="en-KE"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present events in the order in which they occurred (chronological) eg an essay about a period in history</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Spatial</a:t>
            </a:r>
            <a:r>
              <a:rPr lang="en-KE"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present details in the order in which a viewer sees them, that is, from top to bottom, from near to far, from right to left and so on.</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Process</a:t>
            </a:r>
            <a:r>
              <a:rPr lang="en-KE"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describe a process so that readers know how something is done or how to do something eg how to produce a TV broadcast.</a:t>
            </a:r>
          </a:p>
          <a:p>
            <a:pPr marL="342900" lvl="0" indent="-342900" algn="just">
              <a:lnSpc>
                <a:spcPct val="115000"/>
              </a:lnSpc>
              <a:spcBef>
                <a:spcPts val="600"/>
              </a:spcBef>
              <a:spcAft>
                <a:spcPts val="600"/>
              </a:spcAft>
              <a:buFont typeface="Symbol" pitchFamily="2" charset="2"/>
              <a:buChar char=""/>
            </a:pPr>
            <a:r>
              <a:rPr lang="en-KE"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Instruction</a:t>
            </a:r>
            <a:r>
              <a:rPr lang="en-KE"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give readers instructions they can follow and produce a desirable outcome eg how to make a mask at home</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Cause-and-effect</a:t>
            </a:r>
            <a:r>
              <a:rPr lang="en-KE"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presents information to help the reader to understand why something happened, eg the causes and effects of alcoholism</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5250039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E9AC510A-F3B1-EAE0-3D2D-6EC85F9A8963}"/>
              </a:ext>
            </a:extLst>
          </p:cNvPr>
          <p:cNvSpPr>
            <a:spLocks noGrp="1"/>
          </p:cNvSpPr>
          <p:nvPr>
            <p:ph sz="quarter" idx="4"/>
          </p:nvPr>
        </p:nvSpPr>
        <p:spPr>
          <a:xfrm>
            <a:off x="945931" y="1072055"/>
            <a:ext cx="9963807" cy="5192569"/>
          </a:xfrm>
        </p:spPr>
        <p:txBody>
          <a:bodyPr>
            <a:normAutofit/>
          </a:bodyPr>
          <a:lstStyle/>
          <a:p>
            <a:pPr marL="342900" lvl="0" indent="-342900" algn="just">
              <a:lnSpc>
                <a:spcPct val="115000"/>
              </a:lnSpc>
              <a:spcBef>
                <a:spcPts val="600"/>
              </a:spcBef>
              <a:spcAft>
                <a:spcPts val="600"/>
              </a:spcAft>
              <a:buFont typeface="Symbol" pitchFamily="2" charset="2"/>
              <a:buChar char=""/>
            </a:pPr>
            <a:r>
              <a:rPr lang="en-KE"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Compare</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and contrast</a:t>
            </a:r>
            <a:r>
              <a:rPr lang="en-KE"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examines both similarities and differences eg comparing Kampala to Nairobi cities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Classification</a:t>
            </a:r>
            <a:r>
              <a:rPr lang="en-KE"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involves sorting people, things, or ideas into categories or groups eg you may write an essay to classify fruits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Exemplification</a:t>
            </a:r>
            <a:r>
              <a:rPr lang="en-KE"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explains or clarifies the idea in the topic sentence by use of specific examples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Definition</a:t>
            </a:r>
            <a:r>
              <a:rPr lang="en-KE" sz="20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Tell what a word means to let readers know how you are using a specific word, eg you may write an essay about stem-cell research</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Argument order</a:t>
            </a:r>
            <a:r>
              <a:rPr lang="en-KE"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taking a well-thought-out position on a debatable topic, a topic about which reasonable people may disagree eg the merits and demerits of subsidies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6862132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297C0FD-7464-843C-E0C1-94EA9D7A3DE7}"/>
              </a:ext>
            </a:extLst>
          </p:cNvPr>
          <p:cNvSpPr>
            <a:spLocks noGrp="1"/>
          </p:cNvSpPr>
          <p:nvPr>
            <p:ph type="title"/>
          </p:nvPr>
        </p:nvSpPr>
        <p:spPr>
          <a:xfrm>
            <a:off x="914399" y="525518"/>
            <a:ext cx="7796464" cy="956442"/>
          </a:xfrm>
        </p:spPr>
        <p:txBody>
          <a:bodyPr/>
          <a:lstStyle/>
          <a:p>
            <a:r>
              <a:rPr lang="en-KE" sz="2800" dirty="0">
                <a:solidFill>
                  <a:schemeClr val="tx1"/>
                </a:solidFill>
              </a:rPr>
              <a:t>EXAMPLE</a:t>
            </a:r>
          </a:p>
        </p:txBody>
      </p:sp>
      <p:sp>
        <p:nvSpPr>
          <p:cNvPr id="7" name="Content Placeholder 6">
            <a:extLst>
              <a:ext uri="{FF2B5EF4-FFF2-40B4-BE49-F238E27FC236}">
                <a16:creationId xmlns:a16="http://schemas.microsoft.com/office/drawing/2014/main" id="{263EF1E4-0B4D-2DD0-CA17-7ECA6C9D7DF8}"/>
              </a:ext>
            </a:extLst>
          </p:cNvPr>
          <p:cNvSpPr>
            <a:spLocks noGrp="1"/>
          </p:cNvSpPr>
          <p:nvPr>
            <p:ph sz="half" idx="2"/>
          </p:nvPr>
        </p:nvSpPr>
        <p:spPr>
          <a:xfrm>
            <a:off x="735724" y="1608083"/>
            <a:ext cx="8082455" cy="4918841"/>
          </a:xfrm>
        </p:spPr>
        <p:txBody>
          <a:bodyPr>
            <a:normAutofit fontScale="92500" lnSpcReduction="10000"/>
          </a:bodyPr>
          <a:lstStyle/>
          <a:p>
            <a:pPr algn="just">
              <a:lnSpc>
                <a:spcPct val="115000"/>
              </a:lnSpc>
              <a:spcBef>
                <a:spcPts val="600"/>
              </a:spcBef>
              <a:spcAft>
                <a:spcPts val="600"/>
              </a:spcAft>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Let’s take an example of an exemplification paragraph below:</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600"/>
              </a:spcBef>
              <a:spcAft>
                <a:spcPts val="600"/>
              </a:spcAft>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Your essay requires you to talk about effective ways of fighting racial stereotypes. Your 5-paragraphs may look like this:</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15000"/>
              </a:lnSpc>
              <a:spcBef>
                <a:spcPts val="600"/>
              </a:spcBef>
              <a:spcAft>
                <a:spcPts val="600"/>
              </a:spcAft>
              <a:buFont typeface="Arial" panose="020B0604020202020204" pitchFamily="34" charset="0"/>
              <a:buChar char="•"/>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Paragraph 1: Introduction (Background information on racism and stereotypes as well as a thesis statement)</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15000"/>
              </a:lnSpc>
              <a:spcBef>
                <a:spcPts val="600"/>
              </a:spcBef>
              <a:spcAft>
                <a:spcPts val="600"/>
              </a:spcAft>
              <a:buFont typeface="Arial" panose="020B0604020202020204" pitchFamily="34" charset="0"/>
              <a:buChar char="•"/>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Paragraph 2: Stand up against racial prejudice and disrespectful attitudes </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15000"/>
              </a:lnSpc>
              <a:spcBef>
                <a:spcPts val="600"/>
              </a:spcBef>
              <a:spcAft>
                <a:spcPts val="600"/>
              </a:spcAft>
              <a:buFont typeface="Arial" panose="020B0604020202020204" pitchFamily="34" charset="0"/>
              <a:buChar char="•"/>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Paragraph 3: Teach children about diversity from an early age</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15000"/>
              </a:lnSpc>
              <a:spcBef>
                <a:spcPts val="600"/>
              </a:spcBef>
              <a:spcAft>
                <a:spcPts val="600"/>
              </a:spcAft>
              <a:buFont typeface="Arial" panose="020B0604020202020204" pitchFamily="34" charset="0"/>
              <a:buChar char="•"/>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Paragraph 4:. Celebrate other cultures</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15000"/>
              </a:lnSpc>
              <a:spcBef>
                <a:spcPts val="600"/>
              </a:spcBef>
              <a:spcAft>
                <a:spcPts val="600"/>
              </a:spcAft>
              <a:buFont typeface="Arial" panose="020B0604020202020204" pitchFamily="34" charset="0"/>
              <a:buChar char="•"/>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Paragraph 5: Conclusion (Restate or summarize and bring closure)</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600"/>
              </a:spcBef>
              <a:spcAft>
                <a:spcPts val="600"/>
              </a:spcAft>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Let’s now write paragraph two assuming you have already done your introduction.</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2561655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891862" y="1713186"/>
            <a:ext cx="8996855" cy="4551435"/>
          </a:xfrm>
        </p:spPr>
        <p:txBody>
          <a:bodyPr/>
          <a:lstStyle/>
          <a:p>
            <a:pPr marL="0" indent="0">
              <a:buNone/>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Standing up against racism is one way of resisting racial stereotypes. According to the United Nations (2023), every person should stand up against racial prejudice and disrespectful attitudes daily and strive to build a world beyond discrimination and racism, allowing all to exercise human rights. For example, we can speak up if we hear someone try to crack a racist joke or utter racist words. We can also write to the editor and protest any racist language in a newspaper or magazine. Another way you can stand up against racism is to intervene when someone is being bullied or harassed due to race. In brief, we can all play a role to deter people who propagate racial language, undertones, behavior and so on. </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2605307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A08103F-836D-A69E-C967-07614F09E024}"/>
              </a:ext>
            </a:extLst>
          </p:cNvPr>
          <p:cNvSpPr>
            <a:spLocks noGrp="1"/>
          </p:cNvSpPr>
          <p:nvPr>
            <p:ph type="title"/>
          </p:nvPr>
        </p:nvSpPr>
        <p:spPr>
          <a:xfrm>
            <a:off x="914400" y="1250731"/>
            <a:ext cx="10331669" cy="806289"/>
          </a:xfrm>
        </p:spPr>
        <p:txBody>
          <a:bodyPr/>
          <a:lstStyle/>
          <a:p>
            <a:r>
              <a:rPr lang="en-KE" sz="2400" b="1" dirty="0">
                <a:solidFill>
                  <a:schemeClr val="tx1"/>
                </a:solidFill>
                <a:effectLst/>
                <a:latin typeface="Arial" panose="020B0604020202020204" pitchFamily="34" charset="0"/>
                <a:ea typeface="Calibri" panose="020F0502020204030204" pitchFamily="34" charset="0"/>
              </a:rPr>
              <a:t>Writing </a:t>
            </a:r>
            <a:r>
              <a:rPr lang="en-US" sz="2400" b="1" dirty="0">
                <a:solidFill>
                  <a:schemeClr val="tx1"/>
                </a:solidFill>
                <a:effectLst/>
                <a:latin typeface="Arial" panose="020B0604020202020204" pitchFamily="34" charset="0"/>
                <a:ea typeface="Calibri" panose="020F0502020204030204" pitchFamily="34" charset="0"/>
              </a:rPr>
              <a:t>t</a:t>
            </a:r>
            <a:r>
              <a:rPr lang="en-KE" sz="2400" b="1" dirty="0">
                <a:solidFill>
                  <a:schemeClr val="tx1"/>
                </a:solidFill>
                <a:effectLst/>
                <a:latin typeface="Arial" panose="020B0604020202020204" pitchFamily="34" charset="0"/>
                <a:ea typeface="Calibri" panose="020F0502020204030204" pitchFamily="34" charset="0"/>
              </a:rPr>
              <a:t>he Introduction, </a:t>
            </a:r>
            <a:r>
              <a:rPr lang="en-US" sz="2400" b="1" dirty="0">
                <a:solidFill>
                  <a:schemeClr val="tx1"/>
                </a:solidFill>
                <a:effectLst/>
                <a:latin typeface="Arial" panose="020B0604020202020204" pitchFamily="34" charset="0"/>
                <a:ea typeface="Calibri" panose="020F0502020204030204" pitchFamily="34" charset="0"/>
              </a:rPr>
              <a:t>t</a:t>
            </a:r>
            <a:r>
              <a:rPr lang="en-KE" sz="2400" b="1" dirty="0">
                <a:solidFill>
                  <a:schemeClr val="tx1"/>
                </a:solidFill>
                <a:effectLst/>
                <a:latin typeface="Arial" panose="020B0604020202020204" pitchFamily="34" charset="0"/>
                <a:ea typeface="Calibri" panose="020F0502020204030204" pitchFamily="34" charset="0"/>
              </a:rPr>
              <a:t>he Body </a:t>
            </a:r>
            <a:r>
              <a:rPr lang="en-US" sz="2400" b="1" dirty="0">
                <a:solidFill>
                  <a:schemeClr val="tx1"/>
                </a:solidFill>
                <a:effectLst/>
                <a:latin typeface="Arial" panose="020B0604020202020204" pitchFamily="34" charset="0"/>
                <a:ea typeface="Calibri" panose="020F0502020204030204" pitchFamily="34" charset="0"/>
              </a:rPr>
              <a:t>a</a:t>
            </a:r>
            <a:r>
              <a:rPr lang="en-KE" sz="2400" b="1" dirty="0">
                <a:solidFill>
                  <a:schemeClr val="tx1"/>
                </a:solidFill>
                <a:effectLst/>
                <a:latin typeface="Arial" panose="020B0604020202020204" pitchFamily="34" charset="0"/>
                <a:ea typeface="Calibri" panose="020F0502020204030204" pitchFamily="34" charset="0"/>
              </a:rPr>
              <a:t>nd </a:t>
            </a:r>
            <a:r>
              <a:rPr lang="en-US" sz="2400" b="1" dirty="0">
                <a:solidFill>
                  <a:schemeClr val="tx1"/>
                </a:solidFill>
                <a:effectLst/>
                <a:latin typeface="Arial" panose="020B0604020202020204" pitchFamily="34" charset="0"/>
                <a:ea typeface="Calibri" panose="020F0502020204030204" pitchFamily="34" charset="0"/>
              </a:rPr>
              <a:t>t</a:t>
            </a:r>
            <a:r>
              <a:rPr lang="en-KE" sz="2400" b="1" dirty="0">
                <a:solidFill>
                  <a:schemeClr val="tx1"/>
                </a:solidFill>
                <a:effectLst/>
                <a:latin typeface="Arial" panose="020B0604020202020204" pitchFamily="34" charset="0"/>
                <a:ea typeface="Calibri" panose="020F0502020204030204" pitchFamily="34" charset="0"/>
              </a:rPr>
              <a:t>he Conclusion</a:t>
            </a:r>
            <a:r>
              <a:rPr lang="en-KE" sz="2400" dirty="0">
                <a:solidFill>
                  <a:schemeClr val="tx1"/>
                </a:solidFill>
                <a:effectLst/>
              </a:rPr>
              <a:t> </a:t>
            </a:r>
            <a:endParaRPr lang="en-KE" sz="2400" dirty="0">
              <a:solidFill>
                <a:schemeClr val="tx1"/>
              </a:solidFill>
            </a:endParaRPr>
          </a:p>
        </p:txBody>
      </p:sp>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2303028"/>
            <a:ext cx="7631709" cy="4144192"/>
          </a:xfrm>
        </p:spPr>
        <p:txBody>
          <a:bodyPr/>
          <a:lstStyle/>
          <a:p>
            <a:pPr marL="285750" indent="-285750">
              <a:buFont typeface="Arial" panose="020B0604020202020204" pitchFamily="34" charset="0"/>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 academic essay is generally presented in three main sections: </a:t>
            </a:r>
          </a:p>
          <a:p>
            <a:pPr marL="285750" indent="-285750">
              <a:buFont typeface="Arial" panose="020B0604020202020204" pitchFamily="34" charset="0"/>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beginning or the introduction, the middle or the main body or text and the end or conclusion. </a:t>
            </a:r>
          </a:p>
          <a:p>
            <a:pPr marL="285750" indent="-285750">
              <a:buFont typeface="Arial" panose="020B0604020202020204" pitchFamily="34" charset="0"/>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Although the introduction and the conclusion of your writing assignment are some of the most crucial sections of your paper, we will also discuss the body in this lesson. </a:t>
            </a:r>
          </a:p>
          <a:p>
            <a:pPr marL="285750" indent="-285750">
              <a:buFont typeface="Arial" panose="020B0604020202020204" pitchFamily="34" charset="0"/>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Your essay should be written in your own words and presented in proper order.</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34928070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C2457-17F4-D7F5-1F7C-908BC3DF1F67}"/>
              </a:ext>
            </a:extLst>
          </p:cNvPr>
          <p:cNvSpPr>
            <a:spLocks noGrp="1"/>
          </p:cNvSpPr>
          <p:nvPr>
            <p:ph type="title"/>
          </p:nvPr>
        </p:nvSpPr>
        <p:spPr>
          <a:xfrm>
            <a:off x="1271752" y="1057275"/>
            <a:ext cx="10154275" cy="897650"/>
          </a:xfrm>
        </p:spPr>
        <p:txBody>
          <a:bodyPr/>
          <a:lstStyle/>
          <a:p>
            <a:pPr algn="l"/>
            <a:r>
              <a:rPr lang="en-KE"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Writing the Introduction</a:t>
            </a:r>
            <a:br>
              <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endParaRPr lang="en-KE" sz="2400" dirty="0">
              <a:solidFill>
                <a:schemeClr val="tx1"/>
              </a:solidFill>
            </a:endParaRPr>
          </a:p>
        </p:txBody>
      </p:sp>
      <p:sp>
        <p:nvSpPr>
          <p:cNvPr id="3" name="Content Placeholder 2">
            <a:extLst>
              <a:ext uri="{FF2B5EF4-FFF2-40B4-BE49-F238E27FC236}">
                <a16:creationId xmlns:a16="http://schemas.microsoft.com/office/drawing/2014/main" id="{50FDC78B-7B36-BB67-1D4C-D3215E80E369}"/>
              </a:ext>
            </a:extLst>
          </p:cNvPr>
          <p:cNvSpPr>
            <a:spLocks noGrp="1"/>
          </p:cNvSpPr>
          <p:nvPr>
            <p:ph sz="quarter" idx="4"/>
          </p:nvPr>
        </p:nvSpPr>
        <p:spPr>
          <a:xfrm>
            <a:off x="1145627" y="2165131"/>
            <a:ext cx="9963807" cy="4099493"/>
          </a:xfrm>
        </p:spPr>
        <p:txBody>
          <a:bodyPr/>
          <a:lstStyle/>
          <a:p>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 introduction tells your reader what you are going to write about and the order in which you are going to do it. </a:t>
            </a:r>
          </a:p>
          <a:p>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When writing the introduction to your essay, it is important to keep your reader in mind. </a:t>
            </a:r>
          </a:p>
          <a:p>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good introduction will engage your reader’s interest and provide an initial orientation. </a:t>
            </a:r>
          </a:p>
          <a:p>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 introduction is a critical part of your essay and may enhance or diminish your reader’s interest in your essay. </a:t>
            </a:r>
          </a:p>
          <a:p>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It tells your reader what to expect from your essay and provides some background information on the topic.</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Slide Number Placeholder 3">
            <a:extLst>
              <a:ext uri="{FF2B5EF4-FFF2-40B4-BE49-F238E27FC236}">
                <a16:creationId xmlns:a16="http://schemas.microsoft.com/office/drawing/2014/main" id="{DFBA221B-9634-6763-FAF3-6F37F7528BF4}"/>
              </a:ext>
            </a:extLst>
          </p:cNvPr>
          <p:cNvSpPr>
            <a:spLocks noGrp="1"/>
          </p:cNvSpPr>
          <p:nvPr>
            <p:ph type="sldNum" sz="quarter" idx="10"/>
          </p:nvPr>
        </p:nvSpPr>
        <p:spPr/>
        <p:txBody>
          <a:bodyPr/>
          <a:lstStyle/>
          <a:p>
            <a:fld id="{48F63A3B-78C7-47BE-AE5E-E10140E04643}" type="slidenum">
              <a:rPr lang="en-US" smtClean="0"/>
              <a:pPr/>
              <a:t>21</a:t>
            </a:fld>
            <a:endParaRPr lang="en-US" dirty="0"/>
          </a:p>
        </p:txBody>
      </p:sp>
    </p:spTree>
    <p:extLst>
      <p:ext uri="{BB962C8B-B14F-4D97-AF65-F5344CB8AC3E}">
        <p14:creationId xmlns:p14="http://schemas.microsoft.com/office/powerpoint/2010/main" val="593385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279229" y="956441"/>
            <a:ext cx="8146796" cy="5013435"/>
          </a:xfrm>
        </p:spPr>
        <p:txBody>
          <a:bodyPr>
            <a:normAutofit fontScale="92500" lnSpcReduction="10000"/>
          </a:bodyPr>
          <a:lstStyle/>
          <a:p>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Generally, an introduction aims at opening the window into your entire paper. Introduce your variables or concepts early into the paper. </a:t>
            </a:r>
          </a:p>
          <a:p>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We often advise that the first thing the reader should encounter in your introduction are the variables or concepts. </a:t>
            </a:r>
          </a:p>
          <a:p>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For example, if you are writing on ‘Gender discrimination at the Workplace,’ your first sentence must contain the words ‘Gender discrimination’ and ‘workplace.’ </a:t>
            </a:r>
          </a:p>
          <a:p>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Those words should not appear in the second paragraph because that is an indication that your paper has lost direction.</a:t>
            </a:r>
          </a:p>
          <a:p>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If you are writing a term paper, have the first two to three paragraphs tell the reader what your paper is about. The length of an introduction must be proportionate to the rest of the work. </a:t>
            </a:r>
          </a:p>
          <a:p>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For example, the entire first chapter of a thesis is the introduction; a page or two may suffice for a critical or research paper; while only a paragraph is sufficient for a simple essay.</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8151342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4" y="1324303"/>
            <a:ext cx="9706015" cy="4940319"/>
          </a:xfrm>
        </p:spPr>
        <p:txBody>
          <a:bodyPr>
            <a:normAutofit/>
          </a:bodyPr>
          <a:lstStyle/>
          <a:p>
            <a:pPr marL="0" indent="0" algn="just">
              <a:lnSpc>
                <a:spcPct val="115000"/>
              </a:lnSpc>
              <a:spcBef>
                <a:spcPts val="600"/>
              </a:spcBef>
              <a:spcAft>
                <a:spcPts val="600"/>
              </a:spcAft>
              <a:buNone/>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good introduction should do the following:</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109728" indent="0" algn="just">
              <a:lnSpc>
                <a:spcPct val="115000"/>
              </a:lnSpc>
              <a:spcBef>
                <a:spcPts val="600"/>
              </a:spcBef>
              <a:spcAft>
                <a:spcPts val="600"/>
              </a:spcAft>
              <a:buNone/>
            </a:pPr>
            <a:r>
              <a:rPr lang="en-KE"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 Explain how you intend to tackle the subject</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r>
              <a:rPr lang="en-KE" sz="2000" dirty="0">
                <a:solidFill>
                  <a:schemeClr val="tx1"/>
                </a:solidFill>
                <a:effectLst/>
                <a:latin typeface="Times New Roman" panose="02020603050405020304" pitchFamily="18" charset="0"/>
                <a:ea typeface="Calibri" panose="020F0502020204030204" pitchFamily="34" charset="0"/>
              </a:rPr>
              <a:t>A good introduction will not tell the reader what you are going to say, but it will highlight the issues you are going to discuss and the order in which you are going to deal with them. Therefore, identify the topic and set it in context. </a:t>
            </a:r>
          </a:p>
          <a:p>
            <a:pPr algn="just">
              <a:lnSpc>
                <a:spcPct val="115000"/>
              </a:lnSpc>
              <a:spcBef>
                <a:spcPts val="600"/>
              </a:spcBef>
              <a:spcAft>
                <a:spcPts val="600"/>
              </a:spcAft>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For example, you may be asked to write an essay on the following topic: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600"/>
              </a:spcBef>
              <a:spcAft>
                <a:spcPts val="600"/>
              </a:spcAft>
            </a:pPr>
            <a:r>
              <a:rPr lang="en-KE" sz="20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Workplace diversity is now recognized as an important feature in organizations, especially in multicultural settings. Discuss the communication problems that might arise in such a culturally diverse workplace.</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600"/>
              </a:spcBef>
              <a:spcAft>
                <a:spcPts val="600"/>
              </a:spcAft>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Broadly speaking, this topic is about communication. More specifically, it is a question about communication problems and particularly, those that arise in a culturally diverse workplace.</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8188784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63EF1E4-0B4D-2DD0-CA17-7ECA6C9D7DF8}"/>
              </a:ext>
            </a:extLst>
          </p:cNvPr>
          <p:cNvSpPr>
            <a:spLocks noGrp="1"/>
          </p:cNvSpPr>
          <p:nvPr>
            <p:ph sz="half" idx="2"/>
          </p:nvPr>
        </p:nvSpPr>
        <p:spPr>
          <a:xfrm>
            <a:off x="914400" y="1303284"/>
            <a:ext cx="7796463" cy="4720082"/>
          </a:xfrm>
        </p:spPr>
        <p:txBody>
          <a:bodyPr/>
          <a:lstStyle/>
          <a:p>
            <a:pPr marL="457200" algn="just">
              <a:lnSpc>
                <a:spcPct val="115000"/>
              </a:lnSpc>
              <a:spcBef>
                <a:spcPts val="600"/>
              </a:spcBef>
              <a:spcAft>
                <a:spcPts val="600"/>
              </a:spcAft>
            </a:pPr>
            <a:r>
              <a:rPr lang="en-KE" sz="2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II. Mention specific areas that you will cover</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600"/>
              </a:spcBef>
              <a:spcAft>
                <a:spcPts val="600"/>
              </a:spcAft>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With some questions, there are so many issues that you cannot possibly cover them all. In the introduction, you need to choose the ones that you will cover in your paper and explain why you chose them. For instance, in the example above, what are you being asked to say about this topic? This question requires you to discuss one main thing and that is, </a:t>
            </a:r>
            <a:r>
              <a:rPr lang="en-KE" sz="22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communication problems that arise in a culturally diverse workplace.</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600"/>
              </a:spcBef>
              <a:spcAft>
                <a:spcPts val="600"/>
              </a:spcAft>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This means that you may need to identify and perhaps outline those problems.</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7370873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460565" y="1198180"/>
            <a:ext cx="7965460" cy="4602548"/>
          </a:xfrm>
        </p:spPr>
        <p:txBody>
          <a:bodyPr/>
          <a:lstStyle/>
          <a:p>
            <a:pPr marL="109728" indent="0" algn="just">
              <a:lnSpc>
                <a:spcPct val="115000"/>
              </a:lnSpc>
              <a:spcBef>
                <a:spcPts val="600"/>
              </a:spcBef>
              <a:spcAft>
                <a:spcPts val="600"/>
              </a:spcAft>
              <a:buNone/>
            </a:pPr>
            <a:r>
              <a:rPr lang="en-KE"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III. Define key terms</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15000"/>
              </a:lnSpc>
              <a:spcBef>
                <a:spcPts val="600"/>
              </a:spcBef>
              <a:spcAft>
                <a:spcPts val="600"/>
              </a:spcAft>
              <a:buNone/>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This does not necessarily mean providing dictionary definitions. In most cases, you may need to define terms by giving your own interpretation of the words. Usually, you will need to refer to other scholars’ works such as books, journal articles and critical essays, for such definitions. From our example above, terms that may need a definition or own interpretation may include workplace diversity and multicultural settings.</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7737262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4" y="1061546"/>
            <a:ext cx="9632443" cy="5203076"/>
          </a:xfrm>
        </p:spPr>
        <p:txBody>
          <a:bodyPr>
            <a:normAutofit/>
          </a:bodyPr>
          <a:lstStyle/>
          <a:p>
            <a:pPr marL="109728" indent="0" algn="just">
              <a:lnSpc>
                <a:spcPct val="115000"/>
              </a:lnSpc>
              <a:spcBef>
                <a:spcPts val="600"/>
              </a:spcBef>
              <a:spcAft>
                <a:spcPts val="600"/>
              </a:spcAft>
              <a:buNone/>
            </a:pPr>
            <a:r>
              <a:rPr lang="en-KE"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IV. Provide some background information</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600"/>
              </a:spcBef>
              <a:spcAft>
                <a:spcPts val="600"/>
              </a:spcAft>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It is important to provide some background information to the subject or to identify basic concepts that you will be referring to in your paper. Do not assume that your reader is familiar with this information. </a:t>
            </a:r>
          </a:p>
          <a:p>
            <a:pPr algn="just">
              <a:lnSpc>
                <a:spcPct val="115000"/>
              </a:lnSpc>
              <a:spcBef>
                <a:spcPts val="600"/>
              </a:spcBef>
              <a:spcAft>
                <a:spcPts val="600"/>
              </a:spcAft>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background serves to build a framework on which your paper is based. It contains the general overview of your paper and a thesis statement. Items to include in the general overview may include global trends in relation to your subject; statistics which can come from government reports, experts, organizations, journal articles, etc.; efforts made to address your issue, whether the efforts were successful and so on. </a:t>
            </a:r>
          </a:p>
          <a:p>
            <a:pPr algn="just">
              <a:lnSpc>
                <a:spcPct val="115000"/>
              </a:lnSpc>
              <a:spcBef>
                <a:spcPts val="600"/>
              </a:spcBef>
              <a:spcAft>
                <a:spcPts val="600"/>
              </a:spcAft>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Your background pulls together critical information that convinces the reader to keep reading. Background information may also include a brief history and context to help your reader to understand your topic. You may include some information from a global, regional and local context to provide a better understanding of the topic.</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3603705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FDC78B-7B36-BB67-1D4C-D3215E80E369}"/>
              </a:ext>
            </a:extLst>
          </p:cNvPr>
          <p:cNvSpPr>
            <a:spLocks noGrp="1"/>
          </p:cNvSpPr>
          <p:nvPr>
            <p:ph sz="quarter" idx="4"/>
          </p:nvPr>
        </p:nvSpPr>
        <p:spPr>
          <a:xfrm>
            <a:off x="1093076" y="1408387"/>
            <a:ext cx="10152993" cy="4856238"/>
          </a:xfrm>
        </p:spPr>
        <p:txBody>
          <a:bodyPr>
            <a:normAutofit fontScale="92500" lnSpcReduction="10000"/>
          </a:bodyPr>
          <a:lstStyle/>
          <a:p>
            <a:pPr marL="109728" indent="0" algn="just">
              <a:lnSpc>
                <a:spcPct val="115000"/>
              </a:lnSpc>
              <a:spcBef>
                <a:spcPts val="600"/>
              </a:spcBef>
              <a:spcAft>
                <a:spcPts val="600"/>
              </a:spcAft>
              <a:buNone/>
            </a:pPr>
            <a:r>
              <a:rPr lang="en-KE"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 Begin with something that catches your reader’s attention</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15000"/>
              </a:lnSpc>
              <a:spcBef>
                <a:spcPts val="600"/>
              </a:spcBef>
              <a:spcAft>
                <a:spcPts val="600"/>
              </a:spcAft>
              <a:buNone/>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There are various ways to do this. </a:t>
            </a:r>
          </a:p>
          <a:p>
            <a:pPr algn="just">
              <a:lnSpc>
                <a:spcPct val="115000"/>
              </a:lnSpc>
              <a:spcBef>
                <a:spcPts val="600"/>
              </a:spcBef>
              <a:spcAft>
                <a:spcPts val="600"/>
              </a:spcAft>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You may want to begin with a question, such as: </a:t>
            </a:r>
          </a:p>
          <a:p>
            <a:pPr marL="0" indent="0" algn="just">
              <a:lnSpc>
                <a:spcPct val="115000"/>
              </a:lnSpc>
              <a:spcBef>
                <a:spcPts val="600"/>
              </a:spcBef>
              <a:spcAft>
                <a:spcPts val="600"/>
              </a:spcAft>
              <a:buNone/>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Did you know that the rate of HIV infections in Kenya is on the decline? </a:t>
            </a:r>
          </a:p>
          <a:p>
            <a:pPr algn="just">
              <a:lnSpc>
                <a:spcPct val="115000"/>
              </a:lnSpc>
              <a:spcBef>
                <a:spcPts val="600"/>
              </a:spcBef>
              <a:spcAft>
                <a:spcPts val="600"/>
              </a:spcAft>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Or you may choose to begin with startling statistics such as: </a:t>
            </a:r>
          </a:p>
          <a:p>
            <a:pPr marL="0" indent="0" algn="just">
              <a:lnSpc>
                <a:spcPct val="115000"/>
              </a:lnSpc>
              <a:spcBef>
                <a:spcPts val="600"/>
              </a:spcBef>
              <a:spcAft>
                <a:spcPts val="600"/>
              </a:spcAft>
              <a:buNone/>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Did you know that more than 60% of new HIV infections in Kenya are among young people aged between 15</a:t>
            </a: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35? </a:t>
            </a:r>
          </a:p>
          <a:p>
            <a:pPr algn="just">
              <a:lnSpc>
                <a:spcPct val="115000"/>
              </a:lnSpc>
              <a:spcBef>
                <a:spcPts val="600"/>
              </a:spcBef>
              <a:spcAft>
                <a:spcPts val="600"/>
              </a:spcAft>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Alternatively, you may want to begin with an anecdote, depending on the type of paper you are writing. </a:t>
            </a:r>
          </a:p>
          <a:p>
            <a:pPr algn="just">
              <a:lnSpc>
                <a:spcPct val="115000"/>
              </a:lnSpc>
              <a:spcBef>
                <a:spcPts val="600"/>
              </a:spcBef>
              <a:spcAft>
                <a:spcPts val="600"/>
              </a:spcAft>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Remember that these ways of beginning your paper should not be the focus of your paper but rather, they should lead you to the focus of the paper.</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Slide Number Placeholder 3">
            <a:extLst>
              <a:ext uri="{FF2B5EF4-FFF2-40B4-BE49-F238E27FC236}">
                <a16:creationId xmlns:a16="http://schemas.microsoft.com/office/drawing/2014/main" id="{DFBA221B-9634-6763-FAF3-6F37F7528BF4}"/>
              </a:ext>
            </a:extLst>
          </p:cNvPr>
          <p:cNvSpPr>
            <a:spLocks noGrp="1"/>
          </p:cNvSpPr>
          <p:nvPr>
            <p:ph type="sldNum" sz="quarter" idx="10"/>
          </p:nvPr>
        </p:nvSpPr>
        <p:spPr/>
        <p:txBody>
          <a:bodyPr/>
          <a:lstStyle/>
          <a:p>
            <a:fld id="{48F63A3B-78C7-47BE-AE5E-E10140E04643}" type="slidenum">
              <a:rPr lang="en-US" smtClean="0"/>
              <a:pPr/>
              <a:t>27</a:t>
            </a:fld>
            <a:endParaRPr lang="en-US" dirty="0"/>
          </a:p>
        </p:txBody>
      </p:sp>
    </p:spTree>
    <p:extLst>
      <p:ext uri="{BB962C8B-B14F-4D97-AF65-F5344CB8AC3E}">
        <p14:creationId xmlns:p14="http://schemas.microsoft.com/office/powerpoint/2010/main" val="24358981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1313793" y="1355834"/>
            <a:ext cx="7977352" cy="4719145"/>
          </a:xfrm>
        </p:spPr>
        <p:txBody>
          <a:bodyPr>
            <a:normAutofit fontScale="92500"/>
          </a:bodyPr>
          <a:lstStyle/>
          <a:p>
            <a:pPr marL="0" indent="0" algn="just">
              <a:lnSpc>
                <a:spcPct val="115000"/>
              </a:lnSpc>
              <a:spcBef>
                <a:spcPts val="600"/>
              </a:spcBef>
              <a:spcAft>
                <a:spcPts val="600"/>
              </a:spcAft>
              <a:buNone/>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Ultimately, a good introduction should do the following:</a:t>
            </a:r>
          </a:p>
          <a:p>
            <a:pPr marL="0" indent="0" algn="just">
              <a:lnSpc>
                <a:spcPct val="115000"/>
              </a:lnSpc>
              <a:spcBef>
                <a:spcPts val="600"/>
              </a:spcBef>
              <a:spcAft>
                <a:spcPts val="600"/>
              </a:spcAft>
              <a:buNone/>
            </a:pP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Define any terms in the title that may need to be defined.</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Provide some background information.</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Discuss the broader context in which the main issue is located.</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Outline the scope and direction of the paper.</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Identify the focus, or point of view of the discussion/argument.</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Provide a ‘roadmap’ of the main points that the essay will address.</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15000"/>
              </a:lnSpc>
              <a:spcBef>
                <a:spcPts val="600"/>
              </a:spcBef>
              <a:spcAft>
                <a:spcPts val="600"/>
              </a:spcAft>
              <a:buNone/>
            </a:pP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693830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3484605" y="861848"/>
            <a:ext cx="7923821" cy="5180135"/>
          </a:xfrm>
        </p:spPr>
        <p:txBody>
          <a:bodyPr>
            <a:normAutofit/>
          </a:bodyPr>
          <a:lstStyle/>
          <a:p>
            <a:pPr algn="just">
              <a:lnSpc>
                <a:spcPct val="115000"/>
              </a:lnSpc>
              <a:spcBef>
                <a:spcPts val="600"/>
              </a:spcBef>
              <a:spcAft>
                <a:spcPts val="600"/>
              </a:spcAft>
            </a:pPr>
            <a:r>
              <a:rPr lang="en-KE"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Writing the Body</a:t>
            </a:r>
          </a:p>
          <a:p>
            <a:pPr algn="just">
              <a:lnSpc>
                <a:spcPct val="115000"/>
              </a:lnSpc>
              <a:spcBef>
                <a:spcPts val="600"/>
              </a:spcBef>
              <a:spcAft>
                <a:spcPts val="600"/>
              </a:spcAft>
            </a:pP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15000"/>
              </a:lnSpc>
              <a:spcBef>
                <a:spcPts val="600"/>
              </a:spcBef>
              <a:spcAft>
                <a:spcPts val="600"/>
              </a:spcAft>
              <a:buFont typeface="Arial" panose="020B0604020202020204" pitchFamily="34" charset="0"/>
              <a:buChar char="•"/>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body is the largest section of your writing. Remember the thesis statement you wrote at the beginning. You now need to expand all the items you had introduced in your thesis statement. </a:t>
            </a:r>
          </a:p>
          <a:p>
            <a:pPr marL="342900" indent="-342900" algn="just">
              <a:lnSpc>
                <a:spcPct val="115000"/>
              </a:lnSpc>
              <a:spcBef>
                <a:spcPts val="600"/>
              </a:spcBef>
              <a:spcAft>
                <a:spcPts val="600"/>
              </a:spcAft>
              <a:buFont typeface="Arial" panose="020B0604020202020204" pitchFamily="34" charset="0"/>
              <a:buChar char="•"/>
            </a:pPr>
            <a:r>
              <a:rPr lang="en-KE" sz="2200" dirty="0">
                <a:solidFill>
                  <a:schemeClr val="tx1"/>
                </a:solidFill>
                <a:effectLst/>
                <a:latin typeface="Times New Roman" panose="02020603050405020304" pitchFamily="18" charset="0"/>
                <a:ea typeface="Calibri" panose="020F0502020204030204" pitchFamily="34" charset="0"/>
              </a:rPr>
              <a:t>Provide evidence to convince the reader of your point of view or argument. The need for logical organization cannot be overstated. </a:t>
            </a:r>
          </a:p>
          <a:p>
            <a:pPr marL="342900" indent="-342900" algn="just">
              <a:lnSpc>
                <a:spcPct val="115000"/>
              </a:lnSpc>
              <a:spcBef>
                <a:spcPts val="600"/>
              </a:spcBef>
              <a:spcAft>
                <a:spcPts val="600"/>
              </a:spcAft>
              <a:buFont typeface="Arial" panose="020B0604020202020204" pitchFamily="34" charset="0"/>
              <a:buChar char="•"/>
            </a:pPr>
            <a:r>
              <a:rPr lang="en-KE" sz="2200" dirty="0">
                <a:solidFill>
                  <a:schemeClr val="tx1"/>
                </a:solidFill>
                <a:effectLst/>
                <a:latin typeface="Times New Roman" panose="02020603050405020304" pitchFamily="18" charset="0"/>
                <a:ea typeface="Calibri" panose="020F0502020204030204" pitchFamily="34" charset="0"/>
              </a:rPr>
              <a:t>Structurally, create divisions and sub-divisions for your writing so that it’s easy for the reader to follow. If it’s a longer essay or a term paper, create headings and sub-headings according to the points that you want to make. </a:t>
            </a:r>
            <a:endParaRPr lang="en-KE" sz="2200" dirty="0">
              <a:solidFill>
                <a:schemeClr val="tx1"/>
              </a:solidFill>
            </a:endParaRPr>
          </a:p>
        </p:txBody>
      </p:sp>
    </p:spTree>
    <p:extLst>
      <p:ext uri="{BB962C8B-B14F-4D97-AF65-F5344CB8AC3E}">
        <p14:creationId xmlns:p14="http://schemas.microsoft.com/office/powerpoint/2010/main" val="27173734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FDC78B-7B36-BB67-1D4C-D3215E80E369}"/>
              </a:ext>
            </a:extLst>
          </p:cNvPr>
          <p:cNvSpPr>
            <a:spLocks noGrp="1"/>
          </p:cNvSpPr>
          <p:nvPr>
            <p:ph sz="quarter" idx="4"/>
          </p:nvPr>
        </p:nvSpPr>
        <p:spPr>
          <a:xfrm>
            <a:off x="1713186" y="1650124"/>
            <a:ext cx="9364717" cy="4614501"/>
          </a:xfrm>
        </p:spPr>
        <p:txBody>
          <a:bodyPr/>
          <a:lstStyle/>
          <a:p>
            <a:pPr marL="0" indent="0" algn="just">
              <a:lnSpc>
                <a:spcPct val="115000"/>
              </a:lnSpc>
              <a:spcBef>
                <a:spcPts val="600"/>
              </a:spcBef>
              <a:spcAft>
                <a:spcPts val="600"/>
              </a:spcAft>
              <a:buNone/>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For instance, suppose you are writing a term paper about the challenges of online learning in Africa and the required minimum number of pages is 10. Your points might look like this:</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15000"/>
              </a:lnSpc>
              <a:buNone/>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    The challenge of Internet access</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15000"/>
              </a:lnSpc>
              <a:buNone/>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ii)   Lack of interaction</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15000"/>
              </a:lnSpc>
              <a:buNone/>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iii)  Ineffective time management</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15000"/>
              </a:lnSpc>
              <a:buNone/>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iv)  Staff-related challenges</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Slide Number Placeholder 3">
            <a:extLst>
              <a:ext uri="{FF2B5EF4-FFF2-40B4-BE49-F238E27FC236}">
                <a16:creationId xmlns:a16="http://schemas.microsoft.com/office/drawing/2014/main" id="{DFBA221B-9634-6763-FAF3-6F37F7528BF4}"/>
              </a:ext>
            </a:extLst>
          </p:cNvPr>
          <p:cNvSpPr>
            <a:spLocks noGrp="1"/>
          </p:cNvSpPr>
          <p:nvPr>
            <p:ph type="sldNum" sz="quarter" idx="10"/>
          </p:nvPr>
        </p:nvSpPr>
        <p:spPr/>
        <p:txBody>
          <a:bodyPr/>
          <a:lstStyle/>
          <a:p>
            <a:fld id="{48F63A3B-78C7-47BE-AE5E-E10140E04643}" type="slidenum">
              <a:rPr lang="en-US" smtClean="0"/>
              <a:pPr/>
              <a:t>30</a:t>
            </a:fld>
            <a:endParaRPr lang="en-US" dirty="0"/>
          </a:p>
        </p:txBody>
      </p:sp>
    </p:spTree>
    <p:extLst>
      <p:ext uri="{BB962C8B-B14F-4D97-AF65-F5344CB8AC3E}">
        <p14:creationId xmlns:p14="http://schemas.microsoft.com/office/powerpoint/2010/main" val="18828177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38610E-E461-2206-29AF-93C79A03F2D0}"/>
              </a:ext>
            </a:extLst>
          </p:cNvPr>
          <p:cNvSpPr>
            <a:spLocks noGrp="1"/>
          </p:cNvSpPr>
          <p:nvPr>
            <p:ph type="title"/>
          </p:nvPr>
        </p:nvSpPr>
        <p:spPr/>
        <p:txBody>
          <a:bodyPr/>
          <a:lstStyle/>
          <a:p>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460565" y="1229710"/>
            <a:ext cx="7965460" cy="4571017"/>
          </a:xfrm>
        </p:spPr>
        <p:txBody>
          <a:bodyPr>
            <a:normAutofit lnSpcReduction="10000"/>
          </a:bodyPr>
          <a:lstStyle/>
          <a:p>
            <a:pPr algn="just">
              <a:lnSpc>
                <a:spcPct val="115000"/>
              </a:lnSpc>
              <a:spcBef>
                <a:spcPts val="600"/>
              </a:spcBef>
              <a:spcAft>
                <a:spcPts val="600"/>
              </a:spcAft>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points suggested above may become your sub-headings, which allows you to give details and evidences of each point. In writing your essay or term paper, ensure to follow the prescribed structure faithfully. </a:t>
            </a:r>
          </a:p>
          <a:p>
            <a:pPr algn="just">
              <a:lnSpc>
                <a:spcPct val="115000"/>
              </a:lnSpc>
              <a:spcBef>
                <a:spcPts val="600"/>
              </a:spcBef>
              <a:spcAft>
                <a:spcPts val="600"/>
              </a:spcAft>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Additionally, be deliberate about administering equal justice to all the topics and sub-topics. </a:t>
            </a:r>
          </a:p>
          <a:p>
            <a:pPr algn="just">
              <a:lnSpc>
                <a:spcPct val="115000"/>
              </a:lnSpc>
              <a:spcBef>
                <a:spcPts val="600"/>
              </a:spcBef>
              <a:spcAft>
                <a:spcPts val="600"/>
              </a:spcAft>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Unity and coherence are very critical in your writing so that your work reads as a whole, rather than jumbled-up ideas.</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600"/>
              </a:spcBef>
              <a:spcAft>
                <a:spcPts val="600"/>
              </a:spcAft>
            </a:pPr>
            <a:r>
              <a:rPr lang="en-KE"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Before engaging in any form of writing, always create an outline, which will help you to write the body of your essay well. Let’s look at the following sketch:</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600"/>
              </a:spcBef>
              <a:spcAft>
                <a:spcPts val="600"/>
              </a:spcAft>
            </a:pP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3043940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5" y="1166648"/>
            <a:ext cx="9600912" cy="5097973"/>
          </a:xfrm>
        </p:spPr>
        <p:txBody>
          <a:bodyPr>
            <a:normAutofit lnSpcReduction="10000"/>
          </a:bodyPr>
          <a:lstStyle/>
          <a:p>
            <a:pPr marL="0" indent="0" algn="just">
              <a:lnSpc>
                <a:spcPct val="115000"/>
              </a:lnSpc>
              <a:spcBef>
                <a:spcPts val="600"/>
              </a:spcBef>
              <a:spcAft>
                <a:spcPts val="600"/>
              </a:spcAft>
              <a:buNone/>
            </a:pPr>
            <a:r>
              <a:rPr lang="en-KE"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Question</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Write an expository essay on the challenges of online learning in Africa</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15000"/>
              </a:lnSpc>
              <a:spcBef>
                <a:spcPts val="600"/>
              </a:spcBef>
              <a:spcAft>
                <a:spcPts val="600"/>
              </a:spcAft>
              <a:buNone/>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structure </a:t>
            </a: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of your essay </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may look like this: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Introduction</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Paragraph 1 which contains introductory and thesis statements.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Body</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Paragraphs 2-5 with each paragraph containing one point, then well-explained and illustrated (according to the table above).</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Conclusion</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The last paragraph (6) in which you restate your argument and provide closure.</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600"/>
              </a:spcBef>
              <a:spcAft>
                <a:spcPts val="600"/>
              </a:spcAft>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If you are dealing with a longer term paper, you can have the above points as your title sub-headings and expound on each point using sub-sub headings and paragraphs. In a nutshell, concerning the body of the text, you simply fulfill in the main text what you promised in the introduction.</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600"/>
              </a:spcBef>
              <a:spcAft>
                <a:spcPts val="600"/>
              </a:spcAft>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Remember to put in-text citations throughout if you use sources, to avoid plagiarism.</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2743750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3410465" y="903890"/>
            <a:ext cx="8402594" cy="5595764"/>
          </a:xfrm>
        </p:spPr>
        <p:txBody>
          <a:bodyPr/>
          <a:lstStyle/>
          <a:p>
            <a:pPr algn="just">
              <a:lnSpc>
                <a:spcPct val="115000"/>
              </a:lnSpc>
              <a:spcBef>
                <a:spcPts val="600"/>
              </a:spcBef>
              <a:spcAft>
                <a:spcPts val="600"/>
              </a:spcAft>
            </a:pPr>
            <a:r>
              <a:rPr lang="en-KE" sz="2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Writing </a:t>
            </a:r>
            <a:r>
              <a:rPr lang="en-US" sz="2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a:t>
            </a:r>
            <a:r>
              <a:rPr lang="en-KE" sz="2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Conclusion</a:t>
            </a:r>
          </a:p>
          <a:p>
            <a:pPr algn="just">
              <a:lnSpc>
                <a:spcPct val="115000"/>
              </a:lnSpc>
              <a:spcBef>
                <a:spcPts val="600"/>
              </a:spcBef>
              <a:spcAft>
                <a:spcPts val="600"/>
              </a:spcAft>
            </a:pP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r>
              <a:rPr lang="en-KE" sz="2000" dirty="0">
                <a:solidFill>
                  <a:schemeClr val="tx1"/>
                </a:solidFill>
                <a:effectLst/>
                <a:latin typeface="Times New Roman" panose="02020603050405020304" pitchFamily="18" charset="0"/>
                <a:ea typeface="Calibri" panose="020F0502020204030204" pitchFamily="34" charset="0"/>
              </a:rPr>
              <a:t>There is a link between the beginning and the end of an essay. Much like the introduction, the conclusion is one of the main parts of your writing assignment and it requires adequate attention. A conclusion is not a mere summary of everything that you have written. </a:t>
            </a:r>
          </a:p>
          <a:p>
            <a:endParaRPr lang="en-KE" sz="2000" dirty="0">
              <a:solidFill>
                <a:schemeClr val="tx1"/>
              </a:solidFill>
              <a:effectLst/>
              <a:latin typeface="Times New Roman" panose="02020603050405020304" pitchFamily="18" charset="0"/>
              <a:ea typeface="Calibri" panose="020F0502020204030204" pitchFamily="34" charset="0"/>
            </a:endParaRPr>
          </a:p>
          <a:p>
            <a:pPr marL="342900" indent="-342900">
              <a:buFont typeface="Arial" panose="020B0604020202020204" pitchFamily="34" charset="0"/>
              <a:buChar char="•"/>
            </a:pPr>
            <a:r>
              <a:rPr lang="en-KE" sz="2000" dirty="0">
                <a:solidFill>
                  <a:schemeClr val="tx1"/>
                </a:solidFill>
                <a:effectLst/>
                <a:latin typeface="Times New Roman" panose="02020603050405020304" pitchFamily="18" charset="0"/>
                <a:ea typeface="Calibri" panose="020F0502020204030204" pitchFamily="34" charset="0"/>
              </a:rPr>
              <a:t>A good conclusion is not a mere after-thought consisting of one or two lines, but a deliberate attempt to wrap up the ideas in the essay or research paper. To write a good conclusion, you need to re-read the question to remind yourself what you were required to do. </a:t>
            </a:r>
          </a:p>
          <a:p>
            <a:pPr marL="342900" indent="-342900">
              <a:buFont typeface="Arial" panose="020B0604020202020204" pitchFamily="34" charset="0"/>
              <a:buChar char="•"/>
            </a:pPr>
            <a:endParaRPr lang="en-KE" sz="2000" dirty="0">
              <a:solidFill>
                <a:schemeClr val="tx1"/>
              </a:solidFill>
              <a:latin typeface="Times New Roman" panose="02020603050405020304" pitchFamily="18" charset="0"/>
            </a:endParaRPr>
          </a:p>
          <a:p>
            <a:pPr marL="342900" indent="-342900">
              <a:buFont typeface="Arial" panose="020B0604020202020204" pitchFamily="34" charset="0"/>
              <a:buChar char="•"/>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Were you required to examine or discuss a certain phenomenon? Have you accomplished this task by having a clear thesis running through your paper? Have you clearly articulated your ideas, providing evidence to support your ideas? Can you now wrap up all your ideas together and possibly provide suggestions or recommendations?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3735739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FDC78B-7B36-BB67-1D4C-D3215E80E369}"/>
              </a:ext>
            </a:extLst>
          </p:cNvPr>
          <p:cNvSpPr>
            <a:spLocks noGrp="1"/>
          </p:cNvSpPr>
          <p:nvPr>
            <p:ph sz="quarter" idx="4"/>
          </p:nvPr>
        </p:nvSpPr>
        <p:spPr>
          <a:xfrm>
            <a:off x="914400" y="1534511"/>
            <a:ext cx="9963807" cy="4730114"/>
          </a:xfrm>
        </p:spPr>
        <p:txBody>
          <a:bodyPr>
            <a:normAutofit/>
          </a:bodyPr>
          <a:lstStyle/>
          <a:p>
            <a:pPr algn="just">
              <a:lnSpc>
                <a:spcPct val="115000"/>
              </a:lnSpc>
              <a:spcBef>
                <a:spcPts val="600"/>
              </a:spcBef>
              <a:spcAft>
                <a:spcPts val="600"/>
              </a:spcAft>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conclusion should not be hurriedly written even though you may be feeling tired at this point of your writing. You may want to sleep over it and write the conclusion when you are refreshed. Exactly what the conclusion should contain will vary according to the question you are answering.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600"/>
              </a:spcBef>
              <a:spcAft>
                <a:spcPts val="600"/>
              </a:spcAft>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For example, the question could be asking you to do the following:</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Aldine401 BT"/>
              <a:buChar char="•"/>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To make a judgement between differing or opposing views or theories.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Aldine401 BT"/>
              <a:buChar char="•"/>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To decide how far you agree with a proposition</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Aldine401 BT"/>
              <a:buChar char="•"/>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To discuss a proposition</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Aldine401 BT"/>
              <a:buChar char="•"/>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To make suggestions or recommendations in the light of a previously described situation</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Aldine401 BT"/>
              <a:buChar char="•"/>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To explain or describe a phenomenon</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Slide Number Placeholder 3">
            <a:extLst>
              <a:ext uri="{FF2B5EF4-FFF2-40B4-BE49-F238E27FC236}">
                <a16:creationId xmlns:a16="http://schemas.microsoft.com/office/drawing/2014/main" id="{DFBA221B-9634-6763-FAF3-6F37F7528BF4}"/>
              </a:ext>
            </a:extLst>
          </p:cNvPr>
          <p:cNvSpPr>
            <a:spLocks noGrp="1"/>
          </p:cNvSpPr>
          <p:nvPr>
            <p:ph type="sldNum" sz="quarter" idx="10"/>
          </p:nvPr>
        </p:nvSpPr>
        <p:spPr/>
        <p:txBody>
          <a:bodyPr/>
          <a:lstStyle/>
          <a:p>
            <a:fld id="{48F63A3B-78C7-47BE-AE5E-E10140E04643}" type="slidenum">
              <a:rPr lang="en-US" smtClean="0"/>
              <a:pPr/>
              <a:t>34</a:t>
            </a:fld>
            <a:endParaRPr lang="en-US" dirty="0"/>
          </a:p>
        </p:txBody>
      </p:sp>
    </p:spTree>
    <p:extLst>
      <p:ext uri="{BB962C8B-B14F-4D97-AF65-F5344CB8AC3E}">
        <p14:creationId xmlns:p14="http://schemas.microsoft.com/office/powerpoint/2010/main" val="21517297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FDC78B-7B36-BB67-1D4C-D3215E80E369}"/>
              </a:ext>
            </a:extLst>
          </p:cNvPr>
          <p:cNvSpPr>
            <a:spLocks noGrp="1"/>
          </p:cNvSpPr>
          <p:nvPr>
            <p:ph sz="quarter" idx="4"/>
          </p:nvPr>
        </p:nvSpPr>
        <p:spPr>
          <a:xfrm>
            <a:off x="1208689" y="798786"/>
            <a:ext cx="9574925" cy="5465839"/>
          </a:xfrm>
        </p:spPr>
        <p:txBody>
          <a:bodyPr>
            <a:normAutofit lnSpcReduction="10000"/>
          </a:bodyPr>
          <a:lstStyle/>
          <a:p>
            <a:pPr marL="0" marR="74930" indent="0" algn="just">
              <a:lnSpc>
                <a:spcPct val="115000"/>
              </a:lnSpc>
              <a:spcBef>
                <a:spcPts val="600"/>
              </a:spcBef>
              <a:spcAft>
                <a:spcPts val="600"/>
              </a:spcAft>
              <a:buNone/>
            </a:pPr>
            <a:r>
              <a:rPr lang="en-US" sz="1900" dirty="0">
                <a:solidFill>
                  <a:schemeClr val="tx1"/>
                </a:solidFill>
                <a:effectLst/>
                <a:latin typeface="Times New Roman" panose="02020603050405020304" pitchFamily="18" charset="0"/>
                <a:ea typeface="Times New Roman" panose="02020603050405020304" pitchFamily="18" charset="0"/>
              </a:rPr>
              <a:t>A good conclusion reminds your reader of all your main points and explains the significance of your argument. It brings closure to the main issue being discussed and should be a logical ending to what has already been discussed. A good conclusion can also make suggestions or recommendations on the issue. Do not introduce any new material or evidence at this point but rather, try to synthesize your main findings or ideas. The length will depend on what kind of paper you are writing. For</a:t>
            </a:r>
            <a:r>
              <a:rPr lang="en-US" sz="1900" spc="5" dirty="0">
                <a:solidFill>
                  <a:schemeClr val="tx1"/>
                </a:solidFill>
                <a:effectLst/>
                <a:latin typeface="Times New Roman" panose="02020603050405020304" pitchFamily="18" charset="0"/>
                <a:ea typeface="Times New Roman" panose="02020603050405020304" pitchFamily="18" charset="0"/>
              </a:rPr>
              <a:t> </a:t>
            </a:r>
            <a:r>
              <a:rPr lang="en-US" sz="1900" dirty="0">
                <a:solidFill>
                  <a:schemeClr val="tx1"/>
                </a:solidFill>
                <a:effectLst/>
                <a:latin typeface="Times New Roman" panose="02020603050405020304" pitchFamily="18" charset="0"/>
                <a:ea typeface="Times New Roman" panose="02020603050405020304" pitchFamily="18" charset="0"/>
              </a:rPr>
              <a:t>instance, in an essay, one well-developed paragraph is sufficient. </a:t>
            </a:r>
          </a:p>
          <a:p>
            <a:pPr marL="0" marR="74930" indent="0" algn="just">
              <a:lnSpc>
                <a:spcPct val="115000"/>
              </a:lnSpc>
              <a:spcBef>
                <a:spcPts val="600"/>
              </a:spcBef>
              <a:spcAft>
                <a:spcPts val="600"/>
              </a:spcAft>
              <a:buNone/>
            </a:pPr>
            <a:r>
              <a:rPr lang="en-US" sz="1900" dirty="0">
                <a:solidFill>
                  <a:schemeClr val="tx1"/>
                </a:solidFill>
                <a:effectLst/>
                <a:latin typeface="Times New Roman" panose="02020603050405020304" pitchFamily="18" charset="0"/>
                <a:ea typeface="Times New Roman" panose="02020603050405020304" pitchFamily="18" charset="0"/>
              </a:rPr>
              <a:t>In longer writing, you will</a:t>
            </a:r>
            <a:r>
              <a:rPr lang="en-US" sz="1900" spc="5" dirty="0">
                <a:solidFill>
                  <a:schemeClr val="tx1"/>
                </a:solidFill>
                <a:effectLst/>
                <a:latin typeface="Times New Roman" panose="02020603050405020304" pitchFamily="18" charset="0"/>
                <a:ea typeface="Times New Roman" panose="02020603050405020304" pitchFamily="18" charset="0"/>
              </a:rPr>
              <a:t> </a:t>
            </a:r>
            <a:r>
              <a:rPr lang="en-US" sz="1900" dirty="0">
                <a:solidFill>
                  <a:schemeClr val="tx1"/>
                </a:solidFill>
                <a:effectLst/>
                <a:latin typeface="Times New Roman" panose="02020603050405020304" pitchFamily="18" charset="0"/>
                <a:ea typeface="Times New Roman" panose="02020603050405020304" pitchFamily="18" charset="0"/>
              </a:rPr>
              <a:t>need</a:t>
            </a:r>
            <a:r>
              <a:rPr lang="en-US" sz="1900" spc="-10" dirty="0">
                <a:solidFill>
                  <a:schemeClr val="tx1"/>
                </a:solidFill>
                <a:effectLst/>
                <a:latin typeface="Times New Roman" panose="02020603050405020304" pitchFamily="18" charset="0"/>
                <a:ea typeface="Times New Roman" panose="02020603050405020304" pitchFamily="18" charset="0"/>
              </a:rPr>
              <a:t> </a:t>
            </a:r>
            <a:r>
              <a:rPr lang="en-US" sz="1900" dirty="0">
                <a:solidFill>
                  <a:schemeClr val="tx1"/>
                </a:solidFill>
                <a:effectLst/>
                <a:latin typeface="Times New Roman" panose="02020603050405020304" pitchFamily="18" charset="0"/>
                <a:ea typeface="Times New Roman" panose="02020603050405020304" pitchFamily="18" charset="0"/>
              </a:rPr>
              <a:t>two</a:t>
            </a:r>
            <a:r>
              <a:rPr lang="en-US" sz="1900" spc="-5" dirty="0">
                <a:solidFill>
                  <a:schemeClr val="tx1"/>
                </a:solidFill>
                <a:effectLst/>
                <a:latin typeface="Times New Roman" panose="02020603050405020304" pitchFamily="18" charset="0"/>
                <a:ea typeface="Times New Roman" panose="02020603050405020304" pitchFamily="18" charset="0"/>
              </a:rPr>
              <a:t> </a:t>
            </a:r>
            <a:r>
              <a:rPr lang="en-US" sz="1900" dirty="0">
                <a:solidFill>
                  <a:schemeClr val="tx1"/>
                </a:solidFill>
                <a:effectLst/>
                <a:latin typeface="Times New Roman" panose="02020603050405020304" pitchFamily="18" charset="0"/>
                <a:ea typeface="Times New Roman" panose="02020603050405020304" pitchFamily="18" charset="0"/>
              </a:rPr>
              <a:t>or</a:t>
            </a:r>
            <a:r>
              <a:rPr lang="en-US" sz="1900" spc="-5" dirty="0">
                <a:solidFill>
                  <a:schemeClr val="tx1"/>
                </a:solidFill>
                <a:effectLst/>
                <a:latin typeface="Times New Roman" panose="02020603050405020304" pitchFamily="18" charset="0"/>
                <a:ea typeface="Times New Roman" panose="02020603050405020304" pitchFamily="18" charset="0"/>
              </a:rPr>
              <a:t> </a:t>
            </a:r>
            <a:r>
              <a:rPr lang="en-US" sz="1900" dirty="0">
                <a:solidFill>
                  <a:schemeClr val="tx1"/>
                </a:solidFill>
                <a:effectLst/>
                <a:latin typeface="Times New Roman" panose="02020603050405020304" pitchFamily="18" charset="0"/>
                <a:ea typeface="Times New Roman" panose="02020603050405020304" pitchFamily="18" charset="0"/>
              </a:rPr>
              <a:t>more</a:t>
            </a:r>
            <a:r>
              <a:rPr lang="en-US" sz="1900" spc="-5" dirty="0">
                <a:solidFill>
                  <a:schemeClr val="tx1"/>
                </a:solidFill>
                <a:effectLst/>
                <a:latin typeface="Times New Roman" panose="02020603050405020304" pitchFamily="18" charset="0"/>
                <a:ea typeface="Times New Roman" panose="02020603050405020304" pitchFamily="18" charset="0"/>
              </a:rPr>
              <a:t> </a:t>
            </a:r>
            <a:r>
              <a:rPr lang="en-US" sz="1900" dirty="0">
                <a:solidFill>
                  <a:schemeClr val="tx1"/>
                </a:solidFill>
                <a:effectLst/>
                <a:latin typeface="Times New Roman" panose="02020603050405020304" pitchFamily="18" charset="0"/>
                <a:ea typeface="Times New Roman" panose="02020603050405020304" pitchFamily="18" charset="0"/>
              </a:rPr>
              <a:t>paragraphs.</a:t>
            </a:r>
            <a:endParaRPr lang="en-KE" sz="1900" dirty="0">
              <a:solidFill>
                <a:schemeClr val="tx1"/>
              </a:solidFill>
              <a:effectLst/>
              <a:latin typeface="Times New Roman" panose="02020603050405020304" pitchFamily="18" charset="0"/>
              <a:ea typeface="Times New Roman" panose="02020603050405020304" pitchFamily="18" charset="0"/>
            </a:endParaRPr>
          </a:p>
          <a:p>
            <a:pPr algn="just">
              <a:lnSpc>
                <a:spcPct val="115000"/>
              </a:lnSpc>
              <a:spcBef>
                <a:spcPts val="600"/>
              </a:spcBef>
              <a:spcAft>
                <a:spcPts val="600"/>
              </a:spcAft>
            </a:pPr>
            <a:r>
              <a:rPr lang="en-KE" sz="19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concluding paragraph of an essay should include:</a:t>
            </a:r>
            <a:endParaRPr lang="en-KE" sz="1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19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statement that links the conclusion to the preceding paragraph.</a:t>
            </a:r>
            <a:endParaRPr lang="en-KE" sz="1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19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restatement of the proposition or the thesis statement.</a:t>
            </a:r>
            <a:endParaRPr lang="en-KE" sz="1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19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brief summary of the main points made in the essay.</a:t>
            </a:r>
            <a:endParaRPr lang="en-KE" sz="1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600"/>
              </a:spcAft>
              <a:buFont typeface="Symbol" pitchFamily="2" charset="2"/>
              <a:buChar char=""/>
            </a:pPr>
            <a:r>
              <a:rPr lang="en-KE" sz="19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final broad statement on the significance of the argument.</a:t>
            </a:r>
            <a:endParaRPr lang="en-KE" sz="1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15000"/>
              </a:lnSpc>
              <a:spcBef>
                <a:spcPts val="600"/>
              </a:spcBef>
              <a:spcAft>
                <a:spcPts val="600"/>
              </a:spcAft>
              <a:buNone/>
            </a:pPr>
            <a:r>
              <a:rPr lang="en-KE" sz="19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Slide Number Placeholder 3">
            <a:extLst>
              <a:ext uri="{FF2B5EF4-FFF2-40B4-BE49-F238E27FC236}">
                <a16:creationId xmlns:a16="http://schemas.microsoft.com/office/drawing/2014/main" id="{DFBA221B-9634-6763-FAF3-6F37F7528BF4}"/>
              </a:ext>
            </a:extLst>
          </p:cNvPr>
          <p:cNvSpPr>
            <a:spLocks noGrp="1"/>
          </p:cNvSpPr>
          <p:nvPr>
            <p:ph type="sldNum" sz="quarter" idx="10"/>
          </p:nvPr>
        </p:nvSpPr>
        <p:spPr/>
        <p:txBody>
          <a:bodyPr/>
          <a:lstStyle/>
          <a:p>
            <a:fld id="{48F63A3B-78C7-47BE-AE5E-E10140E04643}" type="slidenum">
              <a:rPr lang="en-US" smtClean="0"/>
              <a:pPr/>
              <a:t>35</a:t>
            </a:fld>
            <a:endParaRPr lang="en-US" dirty="0"/>
          </a:p>
        </p:txBody>
      </p:sp>
    </p:spTree>
    <p:extLst>
      <p:ext uri="{BB962C8B-B14F-4D97-AF65-F5344CB8AC3E}">
        <p14:creationId xmlns:p14="http://schemas.microsoft.com/office/powerpoint/2010/main" val="16763023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A08103F-836D-A69E-C967-07614F09E024}"/>
              </a:ext>
            </a:extLst>
          </p:cNvPr>
          <p:cNvSpPr>
            <a:spLocks noGrp="1"/>
          </p:cNvSpPr>
          <p:nvPr>
            <p:ph type="title"/>
          </p:nvPr>
        </p:nvSpPr>
        <p:spPr>
          <a:xfrm>
            <a:off x="1135117" y="788276"/>
            <a:ext cx="7410992" cy="1145628"/>
          </a:xfrm>
        </p:spPr>
        <p:txBody>
          <a:bodyPr/>
          <a:lstStyle/>
          <a:p>
            <a:br>
              <a:rPr lang="en-US" sz="3600" b="1" dirty="0">
                <a:effectLst/>
                <a:latin typeface="Arial" panose="020B0604020202020204" pitchFamily="34" charset="0"/>
                <a:ea typeface="Calibri" panose="020F0502020204030204" pitchFamily="34" charset="0"/>
                <a:cs typeface="Times New Roman" panose="02020603050405020304" pitchFamily="18" charset="0"/>
              </a:rPr>
            </a:br>
            <a:r>
              <a:rPr lang="en-US" sz="36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Summary</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1671145"/>
            <a:ext cx="7956331" cy="4776075"/>
          </a:xfrm>
        </p:spPr>
        <p:txBody>
          <a:bodyPr/>
          <a:lstStyle/>
          <a:p>
            <a:pPr marL="0" indent="0">
              <a:lnSpc>
                <a:spcPct val="150000"/>
              </a:lnSpc>
              <a:buNone/>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this lesson, we have discussed the step-by-step process of writing an effective research paper or scholarly article. As a postgraduate student, it is important that your writing clearly communicates the intended information precisely and effectively. This lesson has demonstrated key aspects of the structure of a scholarly paper and the different types of paragraphs within a scholarly paper.</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3960004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A08103F-836D-A69E-C967-07614F09E024}"/>
              </a:ext>
            </a:extLst>
          </p:cNvPr>
          <p:cNvSpPr>
            <a:spLocks noGrp="1"/>
          </p:cNvSpPr>
          <p:nvPr>
            <p:ph type="title"/>
          </p:nvPr>
        </p:nvSpPr>
        <p:spPr/>
        <p:txBody>
          <a:bodyPr/>
          <a:lstStyle/>
          <a:p>
            <a:r>
              <a:rPr lang="en-KE" sz="36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Reflection</a:t>
            </a:r>
            <a:r>
              <a:rPr lang="en-US" sz="36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Question</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1828800"/>
            <a:ext cx="7631709" cy="4618420"/>
          </a:xfrm>
        </p:spPr>
        <p:txBody>
          <a:bodyPr/>
          <a:lstStyle/>
          <a:p>
            <a:pPr algn="just">
              <a:lnSpc>
                <a:spcPct val="115000"/>
              </a:lnSpc>
              <a:spcBef>
                <a:spcPts val="600"/>
              </a:spcBef>
              <a:spcAft>
                <a:spcPts val="600"/>
              </a:spcAft>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rite an introductory and a concluding paragraph for </a:t>
            </a: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following topic</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600"/>
              </a:spcBef>
              <a:spcAft>
                <a:spcPts val="600"/>
              </a:spcAft>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greatest social change in the twentieth century is the movement of women out of the home and into the workforce.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2000" dirty="0"/>
          </a:p>
          <a:p>
            <a:pPr marL="0" indent="0">
              <a:buNone/>
            </a:pPr>
            <a:r>
              <a:rPr lang="en-KE" sz="2000" dirty="0">
                <a:solidFill>
                  <a:schemeClr val="tx1"/>
                </a:solidFill>
              </a:rPr>
              <a:t>ANSWER</a:t>
            </a:r>
          </a:p>
          <a:p>
            <a:pPr marL="0" indent="0">
              <a:buNone/>
            </a:pPr>
            <a:r>
              <a:rPr lang="en-KE" sz="2000" dirty="0">
                <a:solidFill>
                  <a:schemeClr val="tx1"/>
                </a:solidFill>
              </a:rPr>
              <a:t>Refer to the discussion on developing the introduction, body and conslusion.</a:t>
            </a:r>
          </a:p>
          <a:p>
            <a:pPr marL="0" indent="0">
              <a:buNone/>
            </a:pPr>
            <a:endParaRPr lang="en-KE" dirty="0"/>
          </a:p>
        </p:txBody>
      </p:sp>
    </p:spTree>
    <p:extLst>
      <p:ext uri="{BB962C8B-B14F-4D97-AF65-F5344CB8AC3E}">
        <p14:creationId xmlns:p14="http://schemas.microsoft.com/office/powerpoint/2010/main" val="16777179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3410465" y="1135118"/>
            <a:ext cx="8402594" cy="5364536"/>
          </a:xfrm>
        </p:spPr>
        <p:txBody>
          <a:bodyPr/>
          <a:lstStyle/>
          <a:p>
            <a:pPr algn="ctr"/>
            <a:r>
              <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References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Ajuoga</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M.,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Echaune</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M.,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Maiyo</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J., Mwangi, S.,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Odek</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Kipkenei</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Awour</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D., &amp;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Andiema</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N. (2023). </a:t>
            </a:r>
            <a:r>
              <a:rPr lang="en-US" sz="2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Social Science in the New Era.</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Aura 	Publishers.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457200" indent="-457200" algn="just"/>
            <a:r>
              <a:rPr lang="en-KE" sz="2000" dirty="0">
                <a:solidFill>
                  <a:srgbClr val="000000"/>
                </a:solidFill>
                <a:effectLst/>
                <a:latin typeface="Times New Roman" panose="02020603050405020304" pitchFamily="18" charset="0"/>
                <a:ea typeface="Aldine401 BT"/>
                <a:cs typeface="Times New Roman" panose="02020603050405020304" pitchFamily="18" charset="0"/>
              </a:rPr>
              <a:t>American Psychological Association (2019</a:t>
            </a:r>
            <a:r>
              <a:rPr lang="en-KE" sz="2000" i="1" dirty="0">
                <a:solidFill>
                  <a:srgbClr val="000000"/>
                </a:solidFill>
                <a:effectLst/>
                <a:latin typeface="Times New Roman" panose="02020603050405020304" pitchFamily="18" charset="0"/>
                <a:ea typeface="Aldine401 BT"/>
                <a:cs typeface="Times New Roman" panose="02020603050405020304" pitchFamily="18" charset="0"/>
              </a:rPr>
              <a:t>).Publication Manual of the American Psychological Association (7</a:t>
            </a:r>
            <a:r>
              <a:rPr lang="en-KE" sz="2000" i="1" baseline="30000" dirty="0">
                <a:solidFill>
                  <a:srgbClr val="000000"/>
                </a:solidFill>
                <a:effectLst/>
                <a:latin typeface="Times New Roman" panose="02020603050405020304" pitchFamily="18" charset="0"/>
                <a:ea typeface="Aldine401 BT"/>
                <a:cs typeface="Times New Roman" panose="02020603050405020304" pitchFamily="18" charset="0"/>
              </a:rPr>
              <a:t>th</a:t>
            </a:r>
            <a:r>
              <a:rPr lang="en-KE" sz="2000" i="1" dirty="0">
                <a:solidFill>
                  <a:srgbClr val="000000"/>
                </a:solidFill>
                <a:effectLst/>
                <a:latin typeface="Times New Roman" panose="02020603050405020304" pitchFamily="18" charset="0"/>
                <a:ea typeface="Aldine401 BT"/>
                <a:cs typeface="Times New Roman" panose="02020603050405020304" pitchFamily="18" charset="0"/>
              </a:rPr>
              <a:t> Ed.).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Author.</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457200" indent="-457200" algn="just"/>
            <a:r>
              <a:rPr lang="en-KE" sz="2000" dirty="0">
                <a:solidFill>
                  <a:srgbClr val="000000"/>
                </a:solidFill>
                <a:effectLst/>
                <a:latin typeface="Times New Roman" panose="02020603050405020304" pitchFamily="18" charset="0"/>
                <a:ea typeface="Aldine401 BT"/>
                <a:cs typeface="Times New Roman" panose="02020603050405020304" pitchFamily="18" charset="0"/>
              </a:rPr>
              <a:t>Greetham, D. C. (1994</a:t>
            </a:r>
            <a:r>
              <a:rPr lang="en-KE" sz="2000" i="1" dirty="0">
                <a:solidFill>
                  <a:srgbClr val="000000"/>
                </a:solidFill>
                <a:effectLst/>
                <a:latin typeface="Times New Roman" panose="02020603050405020304" pitchFamily="18" charset="0"/>
                <a:ea typeface="Aldine401 BT"/>
                <a:cs typeface="Times New Roman" panose="02020603050405020304" pitchFamily="18" charset="0"/>
              </a:rPr>
              <a:t>). Scholarly Editing: A Guide to Research.</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New York, NY: Modern Language Association.</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457200" indent="-457200" algn="just"/>
            <a:r>
              <a:rPr lang="en-KE" sz="2000" dirty="0">
                <a:solidFill>
                  <a:srgbClr val="000000"/>
                </a:solidFill>
                <a:effectLst/>
                <a:latin typeface="Times New Roman" panose="02020603050405020304" pitchFamily="18" charset="0"/>
                <a:ea typeface="Aldine401 BT"/>
                <a:cs typeface="Times New Roman" panose="02020603050405020304" pitchFamily="18" charset="0"/>
              </a:rPr>
              <a:t>Anderson, L. (2006). </a:t>
            </a:r>
            <a:r>
              <a:rPr lang="en-KE" sz="2000" i="1" dirty="0">
                <a:solidFill>
                  <a:srgbClr val="000000"/>
                </a:solidFill>
                <a:effectLst/>
                <a:latin typeface="Times New Roman" panose="02020603050405020304" pitchFamily="18" charset="0"/>
                <a:ea typeface="Aldine401 BT"/>
                <a:cs typeface="Times New Roman" panose="02020603050405020304" pitchFamily="18" charset="0"/>
              </a:rPr>
              <a:t>McGraw-Hills Proofreading Handbook</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a:t>
            </a:r>
            <a:r>
              <a:rPr lang="en-KE" sz="2000" i="1" dirty="0">
                <a:solidFill>
                  <a:srgbClr val="000000"/>
                </a:solidFill>
                <a:effectLst/>
                <a:latin typeface="Times New Roman" panose="02020603050405020304" pitchFamily="18" charset="0"/>
                <a:ea typeface="Aldine401 BT"/>
                <a:cs typeface="Times New Roman" panose="02020603050405020304" pitchFamily="18" charset="0"/>
              </a:rPr>
              <a:t>2</a:t>
            </a:r>
            <a:r>
              <a:rPr lang="en-KE" sz="2000" i="1" baseline="30000" dirty="0">
                <a:solidFill>
                  <a:srgbClr val="000000"/>
                </a:solidFill>
                <a:effectLst/>
                <a:latin typeface="Times New Roman" panose="02020603050405020304" pitchFamily="18" charset="0"/>
                <a:ea typeface="Aldine401 BT"/>
                <a:cs typeface="Times New Roman" panose="02020603050405020304" pitchFamily="18" charset="0"/>
              </a:rPr>
              <a:t>nd</a:t>
            </a:r>
            <a:r>
              <a:rPr lang="en-KE" sz="2000" i="1" dirty="0">
                <a:solidFill>
                  <a:srgbClr val="000000"/>
                </a:solidFill>
                <a:effectLst/>
                <a:latin typeface="Times New Roman" panose="02020603050405020304" pitchFamily="18" charset="0"/>
                <a:ea typeface="Aldine401 BT"/>
                <a:cs typeface="Times New Roman" panose="02020603050405020304" pitchFamily="18" charset="0"/>
              </a:rPr>
              <a:t>ed.).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New York, NY: McGraw-Hill Education Publishers.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457200" indent="-457200" algn="just"/>
            <a:r>
              <a:rPr lang="en-KE" sz="2000" dirty="0">
                <a:solidFill>
                  <a:srgbClr val="000000"/>
                </a:solidFill>
                <a:effectLst/>
                <a:latin typeface="Times New Roman" panose="02020603050405020304" pitchFamily="18" charset="0"/>
                <a:ea typeface="Aldine401 BT"/>
                <a:cs typeface="Times New Roman" panose="02020603050405020304" pitchFamily="18" charset="0"/>
              </a:rPr>
              <a:t>Cruse, D. A. (1986). </a:t>
            </a:r>
            <a:r>
              <a:rPr lang="en-KE" sz="2000" i="1" dirty="0">
                <a:solidFill>
                  <a:srgbClr val="000000"/>
                </a:solidFill>
                <a:effectLst/>
                <a:latin typeface="Times New Roman" panose="02020603050405020304" pitchFamily="18" charset="0"/>
                <a:ea typeface="Aldine401 BT"/>
                <a:cs typeface="Times New Roman" panose="02020603050405020304" pitchFamily="18" charset="0"/>
              </a:rPr>
              <a:t>Lexical Semantics: Cambridge Textbooks in Linguistics.</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Cambridge University Press.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000" dirty="0">
                <a:solidFill>
                  <a:srgbClr val="000000"/>
                </a:solidFill>
                <a:effectLst/>
                <a:latin typeface="Times New Roman" panose="02020603050405020304" pitchFamily="18" charset="0"/>
                <a:ea typeface="Aldine401 BT"/>
                <a:cs typeface="Times New Roman" panose="02020603050405020304" pitchFamily="18" charset="0"/>
              </a:rPr>
              <a:t>Mwangi, S. &amp; </a:t>
            </a:r>
            <a:r>
              <a:rPr lang="en-US" sz="2000" dirty="0" err="1">
                <a:solidFill>
                  <a:srgbClr val="000000"/>
                </a:solidFill>
                <a:effectLst/>
                <a:latin typeface="Times New Roman" panose="02020603050405020304" pitchFamily="18" charset="0"/>
                <a:ea typeface="Aldine401 BT"/>
                <a:cs typeface="Times New Roman" panose="02020603050405020304" pitchFamily="18" charset="0"/>
              </a:rPr>
              <a:t>Eboi</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A. A. (2025). </a:t>
            </a:r>
            <a:r>
              <a:rPr lang="en-US" sz="2000" i="1" dirty="0">
                <a:solidFill>
                  <a:srgbClr val="000000"/>
                </a:solidFill>
                <a:effectLst/>
                <a:latin typeface="Times New Roman" panose="02020603050405020304" pitchFamily="18" charset="0"/>
                <a:ea typeface="Aldine401 BT"/>
                <a:cs typeface="Times New Roman" panose="02020603050405020304" pitchFamily="18" charset="0"/>
              </a:rPr>
              <a:t>A Student’s Guide to Academic Writing</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Aura 	Books.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000" dirty="0">
                <a:solidFill>
                  <a:srgbClr val="000000"/>
                </a:solidFill>
                <a:effectLst/>
                <a:latin typeface="Times New Roman" panose="02020603050405020304" pitchFamily="18" charset="0"/>
                <a:ea typeface="Aldine401 BT"/>
                <a:cs typeface="Times New Roman" panose="02020603050405020304" pitchFamily="18" charset="0"/>
              </a:rPr>
              <a:t>Rugg, G. &amp; </a:t>
            </a:r>
            <a:r>
              <a:rPr lang="en-US" sz="2000" dirty="0" err="1">
                <a:solidFill>
                  <a:srgbClr val="000000"/>
                </a:solidFill>
                <a:effectLst/>
                <a:latin typeface="Times New Roman" panose="02020603050405020304" pitchFamily="18" charset="0"/>
                <a:ea typeface="Aldine401 BT"/>
                <a:cs typeface="Times New Roman" panose="02020603050405020304" pitchFamily="18" charset="0"/>
              </a:rPr>
              <a:t>Petre</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M. (2004). </a:t>
            </a:r>
            <a:r>
              <a:rPr lang="en-US" sz="2000" i="1" dirty="0">
                <a:solidFill>
                  <a:srgbClr val="000000"/>
                </a:solidFill>
                <a:effectLst/>
                <a:latin typeface="Times New Roman" panose="02020603050405020304" pitchFamily="18" charset="0"/>
                <a:ea typeface="Aldine401 BT"/>
                <a:cs typeface="Times New Roman" panose="02020603050405020304" pitchFamily="18" charset="0"/>
              </a:rPr>
              <a:t>The unwritten rules of PhD research.</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Open 	University Press.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1064721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3410465" y="788276"/>
            <a:ext cx="8402594" cy="5711378"/>
          </a:xfrm>
        </p:spPr>
        <p:txBody>
          <a:bodyPr>
            <a:normAutofit fontScale="85000" lnSpcReduction="10000"/>
          </a:bodyPr>
          <a:lstStyle/>
          <a:p>
            <a:endParaRPr lang="en-KE" dirty="0"/>
          </a:p>
          <a:p>
            <a:endParaRPr lang="en-KE" dirty="0"/>
          </a:p>
          <a:p>
            <a:endParaRPr lang="en-KE" dirty="0"/>
          </a:p>
          <a:p>
            <a:endParaRPr lang="en-KE" dirty="0"/>
          </a:p>
          <a:p>
            <a:endParaRPr lang="en-KE" dirty="0"/>
          </a:p>
          <a:p>
            <a:endParaRPr lang="en-KE" dirty="0"/>
          </a:p>
          <a:p>
            <a:endParaRPr lang="en-KE" dirty="0"/>
          </a:p>
          <a:p>
            <a:r>
              <a:rPr lang="en-KE" sz="6600" b="1" dirty="0">
                <a:latin typeface="Zapfino" panose="03030300040707070C03" pitchFamily="66" charset="77"/>
              </a:rPr>
              <a:t>THANK YOU</a:t>
            </a:r>
          </a:p>
        </p:txBody>
      </p:sp>
    </p:spTree>
    <p:extLst>
      <p:ext uri="{BB962C8B-B14F-4D97-AF65-F5344CB8AC3E}">
        <p14:creationId xmlns:p14="http://schemas.microsoft.com/office/powerpoint/2010/main" val="2828239418"/>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6DBB56F-4362-4386-A1A1-3DF898896616}">
  <ds:schemaRefs>
    <ds:schemaRef ds:uri="http://schemas.microsoft.com/sharepoint/v3/contenttype/forms"/>
  </ds:schemaRefs>
</ds:datastoreItem>
</file>

<file path=customXml/itemProps2.xml><?xml version="1.0" encoding="utf-8"?>
<ds:datastoreItem xmlns:ds="http://schemas.openxmlformats.org/officeDocument/2006/customXml" ds:itemID="{BA719FA4-954C-4FA8-82CB-206659C3B82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Geometric color block</Template>
  <TotalTime>735</TotalTime>
  <Words>4120</Words>
  <Application>Microsoft Macintosh PowerPoint</Application>
  <PresentationFormat>Widescreen</PresentationFormat>
  <Paragraphs>208</Paragraphs>
  <Slides>39</Slides>
  <Notes>34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Aldine401 BT</vt:lpstr>
      <vt:lpstr>Arial</vt:lpstr>
      <vt:lpstr>Arial Black</vt:lpstr>
      <vt:lpstr>Calibri</vt:lpstr>
      <vt:lpstr>Sabon Next LT</vt:lpstr>
      <vt:lpstr>Symbol</vt:lpstr>
      <vt:lpstr>Times New Roman</vt:lpstr>
      <vt:lpstr>Zapfino</vt:lpstr>
      <vt:lpstr>Custom</vt:lpstr>
      <vt:lpstr>                                               Postgraduate Writing  Week 2:  Academic Authorship I  DR. SUSAN MWANGI ST. PAUL’S UNIVERSITY </vt:lpstr>
      <vt:lpstr>       Topic Introduction </vt:lpstr>
      <vt:lpstr>          Expected Learning Outcomes </vt:lpstr>
      <vt:lpstr>The Process of Writing an Effective Research Paper </vt:lpstr>
      <vt:lpstr>        Step 1: Topic Selection and Research Question </vt:lpstr>
      <vt:lpstr>Step 2: Reviewing Literature </vt:lpstr>
      <vt:lpstr>Step 3: Developing a Thesis Statement </vt:lpstr>
      <vt:lpstr>Step 4: Outlining and organizing </vt:lpstr>
      <vt:lpstr>Step 5: Gathering and Analyzing Data </vt:lpstr>
      <vt:lpstr>        Step 6: Writing and Drafting </vt:lpstr>
      <vt:lpstr>Step 7: Revising and Editing </vt:lpstr>
      <vt:lpstr>Step 8: Finalizing and Formatting </vt:lpstr>
      <vt:lpstr>PowerPoint Presentation</vt:lpstr>
      <vt:lpstr>Paragraphing </vt:lpstr>
      <vt:lpstr>PowerPoint Presentation</vt:lpstr>
      <vt:lpstr>PowerPoint Presentation</vt:lpstr>
      <vt:lpstr>PowerPoint Presentation</vt:lpstr>
      <vt:lpstr>EXAMPLE</vt:lpstr>
      <vt:lpstr>PowerPoint Presentation</vt:lpstr>
      <vt:lpstr>Writing the Introduction, the Body and the Conclusion </vt:lpstr>
      <vt:lpstr>Writing the Introduction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 Summary </vt:lpstr>
      <vt:lpstr>Reflection Question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Postgraduate Writing Week 2 Academic Authorship I </dc:title>
  <dc:subject/>
  <dc:creator>Faith M Mwangi</dc:creator>
  <cp:lastModifiedBy>susan.w.mwangi@outlook.com</cp:lastModifiedBy>
  <cp:revision>13</cp:revision>
  <dcterms:created xsi:type="dcterms:W3CDTF">2024-11-02T18:58:11Z</dcterms:created>
  <dcterms:modified xsi:type="dcterms:W3CDTF">2025-04-02T17:06:39Z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