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7"/>
  </p:notesMasterIdLst>
  <p:handoutMasterIdLst>
    <p:handoutMasterId r:id="rId38"/>
  </p:handoutMasterIdLst>
  <p:sldIdLst>
    <p:sldId id="282" r:id="rId5"/>
    <p:sldId id="323" r:id="rId6"/>
    <p:sldId id="314" r:id="rId7"/>
    <p:sldId id="342" r:id="rId8"/>
    <p:sldId id="315" r:id="rId9"/>
    <p:sldId id="327" r:id="rId10"/>
    <p:sldId id="344" r:id="rId11"/>
    <p:sldId id="347" r:id="rId12"/>
    <p:sldId id="328" r:id="rId13"/>
    <p:sldId id="331" r:id="rId14"/>
    <p:sldId id="317" r:id="rId15"/>
    <p:sldId id="335" r:id="rId16"/>
    <p:sldId id="324" r:id="rId17"/>
    <p:sldId id="318" r:id="rId18"/>
    <p:sldId id="338" r:id="rId19"/>
    <p:sldId id="332" r:id="rId20"/>
    <p:sldId id="319" r:id="rId21"/>
    <p:sldId id="329" r:id="rId22"/>
    <p:sldId id="326" r:id="rId23"/>
    <p:sldId id="346" r:id="rId24"/>
    <p:sldId id="339" r:id="rId25"/>
    <p:sldId id="336" r:id="rId26"/>
    <p:sldId id="321" r:id="rId27"/>
    <p:sldId id="333" r:id="rId28"/>
    <p:sldId id="322" r:id="rId29"/>
    <p:sldId id="340" r:id="rId30"/>
    <p:sldId id="325" r:id="rId31"/>
    <p:sldId id="330" r:id="rId32"/>
    <p:sldId id="337" r:id="rId33"/>
    <p:sldId id="345" r:id="rId34"/>
    <p:sldId id="334" r:id="rId35"/>
    <p:sldId id="341" r:id="rId36"/>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393" autoAdjust="0"/>
  </p:normalViewPr>
  <p:slideViewPr>
    <p:cSldViewPr snapToGrid="0" snapToObjects="1">
      <p:cViewPr varScale="1">
        <p:scale>
          <a:sx n="122" d="100"/>
          <a:sy n="122" d="100"/>
        </p:scale>
        <p:origin x="240" y="20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31928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381793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81820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120438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027634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904469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890760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142514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8088409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887475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42479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3328726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4000185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363967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6124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795211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4619719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321990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380261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023261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7124001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4813227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2983287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702407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71064/spu.amjr.1.2.18"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guides.library.unr.edu/apacitation/annotatedbib" TargetMode="External"/><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hyperlink" Target="https://owl.purdue.edu/owl/general_writing/common_writing_assignments/annotated_"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4670854" y="2224215"/>
            <a:ext cx="6993924" cy="4003589"/>
          </a:xfrm>
        </p:spPr>
        <p:txBody>
          <a:bodyPr/>
          <a:lstStyle/>
          <a:p>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Postgraduate Writing</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Week 3:</a:t>
            </a:r>
            <a:r>
              <a:rPr lang="en-KE"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br>
              <a:rPr lang="en-KE" b="1" dirty="0">
                <a:solidFill>
                  <a:srgbClr val="000000"/>
                </a:solidFill>
                <a:latin typeface="Calibri" panose="020F050202020403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Academic Authorship </a:t>
            </a:r>
            <a:r>
              <a:rPr lang="en-US" sz="36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Ii</a:t>
            </a: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 SUSAN MWANGI</a:t>
            </a:r>
            <a:b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 PAUL’S UNIVERSITY</a:t>
            </a:r>
            <a:endParaRPr lang="en-KE" dirty="0"/>
          </a:p>
        </p:txBody>
      </p:sp>
    </p:spTree>
    <p:extLst>
      <p:ext uri="{BB962C8B-B14F-4D97-AF65-F5344CB8AC3E}">
        <p14:creationId xmlns:p14="http://schemas.microsoft.com/office/powerpoint/2010/main" val="685681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693683" y="1923393"/>
            <a:ext cx="6804397" cy="4118591"/>
          </a:xfrm>
        </p:spPr>
        <p:txBody>
          <a:bodyPr>
            <a:normAutofit/>
          </a:bodyPr>
          <a:lstStyle/>
          <a:p>
            <a:pPr algn="just"/>
            <a:r>
              <a:rPr lang="en-KE" sz="2000" dirty="0">
                <a:solidFill>
                  <a:srgbClr val="000000"/>
                </a:solidFill>
                <a:effectLst/>
                <a:latin typeface="Times New Roman" panose="02020603050405020304" pitchFamily="18" charset="0"/>
                <a:ea typeface="Calibri" panose="020F0502020204030204" pitchFamily="34" charset="0"/>
              </a:rPr>
              <a:t>In the previous </a:t>
            </a:r>
            <a:r>
              <a:rPr lang="en-US" sz="2000" dirty="0">
                <a:solidFill>
                  <a:srgbClr val="000000"/>
                </a:solidFill>
                <a:effectLst/>
                <a:latin typeface="Times New Roman" panose="02020603050405020304" pitchFamily="18" charset="0"/>
                <a:ea typeface="Calibri" panose="020F0502020204030204" pitchFamily="34" charset="0"/>
              </a:rPr>
              <a:t>class on academic authorship part I, </a:t>
            </a:r>
            <a:r>
              <a:rPr lang="en-KE" sz="2000" dirty="0">
                <a:solidFill>
                  <a:srgbClr val="000000"/>
                </a:solidFill>
                <a:effectLst/>
                <a:latin typeface="Times New Roman" panose="02020603050405020304" pitchFamily="18" charset="0"/>
                <a:ea typeface="Calibri" panose="020F0502020204030204" pitchFamily="34" charset="0"/>
              </a:rPr>
              <a:t>we looked at </a:t>
            </a:r>
            <a:r>
              <a:rPr lang="en-US" sz="2000" dirty="0">
                <a:solidFill>
                  <a:srgbClr val="000000"/>
                </a:solidFill>
                <a:effectLst/>
                <a:latin typeface="Times New Roman" panose="02020603050405020304" pitchFamily="18" charset="0"/>
                <a:ea typeface="Calibri" panose="020F0502020204030204" pitchFamily="34" charset="0"/>
              </a:rPr>
              <a:t>the step-by-step process of writing scholarly articles to ensure that they clearly communicate the intended information precisely and effectively. We also looked at the structure of a scholarly paper and the different types of paragraphs within the paper. </a:t>
            </a:r>
            <a:r>
              <a:rPr lang="en-KE" sz="2000" dirty="0">
                <a:solidFill>
                  <a:srgbClr val="000000"/>
                </a:solidFill>
                <a:effectLst/>
                <a:latin typeface="Times New Roman" panose="02020603050405020304" pitchFamily="18" charset="0"/>
                <a:ea typeface="Calibri" panose="020F0502020204030204" pitchFamily="34" charset="0"/>
              </a:rPr>
              <a:t>In this </a:t>
            </a:r>
            <a:r>
              <a:rPr lang="en-US" sz="2000" dirty="0">
                <a:solidFill>
                  <a:srgbClr val="000000"/>
                </a:solidFill>
                <a:effectLst/>
                <a:latin typeface="Times New Roman" panose="02020603050405020304" pitchFamily="18" charset="0"/>
                <a:ea typeface="Calibri" panose="020F0502020204030204" pitchFamily="34" charset="0"/>
              </a:rPr>
              <a:t>lesson</a:t>
            </a:r>
            <a:r>
              <a:rPr lang="en-KE" sz="2000" dirty="0">
                <a:solidFill>
                  <a:srgbClr val="000000"/>
                </a:solidFill>
                <a:effectLst/>
                <a:latin typeface="Times New Roman" panose="02020603050405020304" pitchFamily="18" charset="0"/>
                <a:ea typeface="Calibri" panose="020F0502020204030204" pitchFamily="34" charset="0"/>
              </a:rPr>
              <a:t>, </a:t>
            </a:r>
            <a:r>
              <a:rPr lang="en-US" sz="2000" dirty="0">
                <a:solidFill>
                  <a:srgbClr val="000000"/>
                </a:solidFill>
                <a:effectLst/>
                <a:latin typeface="Times New Roman" panose="02020603050405020304" pitchFamily="18" charset="0"/>
                <a:ea typeface="Calibri" panose="020F0502020204030204" pitchFamily="34" charset="0"/>
              </a:rPr>
              <a:t>we shall continue with our discussion on academic authorship and focus on two very important areas in academic authorship. We shall begin by discussing about annotated bibliographies and the importance of an annotated bibliography.</a:t>
            </a:r>
            <a:endParaRPr lang="en-KE" sz="2000" dirty="0"/>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693683" y="1057275"/>
            <a:ext cx="6804397" cy="676932"/>
          </a:xfrm>
        </p:spPr>
        <p:txBody>
          <a:bodyPr/>
          <a:lstStyle/>
          <a:p>
            <a:r>
              <a:rPr lang="en-US" sz="2200" b="1" dirty="0">
                <a:solidFill>
                  <a:srgbClr val="000000"/>
                </a:solidFill>
                <a:effectLst/>
                <a:latin typeface="Arial" panose="020B0604020202020204" pitchFamily="34" charset="0"/>
                <a:ea typeface="Calibri" panose="020F0502020204030204" pitchFamily="34" charset="0"/>
              </a:rPr>
              <a:t>Topic </a:t>
            </a:r>
            <a:r>
              <a:rPr lang="en-KE" sz="2200" b="1" dirty="0">
                <a:solidFill>
                  <a:srgbClr val="000000"/>
                </a:solidFill>
                <a:effectLst/>
                <a:latin typeface="Arial" panose="020B0604020202020204" pitchFamily="34" charset="0"/>
                <a:ea typeface="Calibri" panose="020F0502020204030204" pitchFamily="34" charset="0"/>
              </a:rPr>
              <a:t>Introduction</a:t>
            </a:r>
            <a:endParaRPr lang="en-KE" sz="2200" dirty="0"/>
          </a:p>
        </p:txBody>
      </p:sp>
    </p:spTree>
    <p:extLst>
      <p:ext uri="{BB962C8B-B14F-4D97-AF65-F5344CB8AC3E}">
        <p14:creationId xmlns:p14="http://schemas.microsoft.com/office/powerpoint/2010/main" val="1752314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1502980"/>
            <a:ext cx="7043618" cy="4539004"/>
          </a:xfrm>
        </p:spPr>
        <p:txBody>
          <a:bodyPr/>
          <a:lstStyle/>
          <a:p>
            <a:pPr>
              <a:lnSpc>
                <a:spcPct val="150000"/>
              </a:lnSpc>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shall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also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why it is important to uphold academic integrity by adopting strategies that will enable you to go through your university studies independently and honestly. The main focus will be on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importance of</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acknowledg</a:t>
            </a:r>
            <a:r>
              <a:rPr lang="en-US" sz="2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ing</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source of your information in an appropriate academic style.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lesson points to the need to avoid plagiarism and to maintain academic integrity as an academic writer.</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914400" y="965394"/>
            <a:ext cx="7631709" cy="884428"/>
          </a:xfrm>
        </p:spPr>
        <p:txBody>
          <a:bodyPr/>
          <a:lstStyle/>
          <a:p>
            <a:r>
              <a:rPr lang="en-KE" sz="2200" b="1" dirty="0">
                <a:solidFill>
                  <a:srgbClr val="000000"/>
                </a:solidFill>
                <a:effectLst/>
                <a:latin typeface="Arial" panose="020B0604020202020204" pitchFamily="34" charset="0"/>
                <a:ea typeface="Aldine401 BT"/>
              </a:rPr>
              <a:t>Expected Learning Outcomes</a:t>
            </a:r>
            <a:endParaRPr lang="en-KE" sz="2200" dirty="0"/>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2165131"/>
            <a:ext cx="7631709" cy="4282089"/>
          </a:xfrm>
        </p:spPr>
        <p:txBody>
          <a:bodyPr/>
          <a:lstStyle/>
          <a:p>
            <a:pPr marL="0" indent="0" algn="just">
              <a:lnSpc>
                <a:spcPct val="150000"/>
              </a:lnSpc>
              <a:buNone/>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By the end of this lesson</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the learner is expected to be able to:</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Develop an annotated bibliography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Discuss the significance of an annotated bibliography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arenBoth"/>
            </a:pPr>
            <a:r>
              <a:rPr lang="en-US" sz="2200" dirty="0">
                <a:solidFill>
                  <a:srgbClr val="000000"/>
                </a:solidFill>
                <a:effectLst/>
                <a:latin typeface="Times New Roman" panose="02020603050405020304" pitchFamily="18" charset="0"/>
                <a:ea typeface="Aldine401 BT"/>
                <a:cs typeface="Times New Roman" panose="02020603050405020304" pitchFamily="18" charset="0"/>
              </a:rPr>
              <a:t> Discuss how to avoid plagiarism and to maintain academic integrity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226429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834635"/>
            <a:ext cx="7796464" cy="878551"/>
          </a:xfrm>
        </p:spPr>
        <p:txBody>
          <a:bodyPr/>
          <a:lstStyle/>
          <a:p>
            <a:r>
              <a:rPr lang="en-US" sz="1800" b="1" dirty="0">
                <a:solidFill>
                  <a:srgbClr val="000000"/>
                </a:solidFill>
                <a:effectLst/>
                <a:latin typeface="Arial" panose="020B0604020202020204" pitchFamily="34" charset="0"/>
                <a:ea typeface="Aldine401 BT"/>
                <a:cs typeface="Times New Roman" panose="02020603050405020304" pitchFamily="18" charset="0"/>
              </a:rPr>
              <a:t>Annotated Bibliography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713186"/>
            <a:ext cx="7796463" cy="4310179"/>
          </a:xfrm>
        </p:spPr>
        <p:txBody>
          <a:bodyPr>
            <a:normAutofit fontScale="92500" lnSpcReduction="10000"/>
          </a:bodyPr>
          <a:lstStyle/>
          <a:p>
            <a:pPr marL="342900" indent="-342900">
              <a:lnSpc>
                <a:spcPct val="150000"/>
              </a:lnSpc>
              <a:buFont typeface="Arial" panose="020B0604020202020204" pitchFamily="34" charset="0"/>
              <a:buChar cha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According to Rugg and </a:t>
            </a:r>
            <a:r>
              <a:rPr lang="en-US" sz="2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Petre</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(2004), an </a:t>
            </a:r>
            <a:r>
              <a:rPr lang="en-US"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annotated bibliography</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the single most powerful research tool that you can give yourself as a researcher. </a:t>
            </a:r>
          </a:p>
          <a:p>
            <a:pPr marL="342900" indent="-342900">
              <a:lnSpc>
                <a:spcPct val="150000"/>
              </a:lnSpc>
              <a:buFont typeface="Arial" panose="020B0604020202020204" pitchFamily="34" charset="0"/>
              <a:buChar cha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Rugg and </a:t>
            </a:r>
            <a:r>
              <a:rPr lang="en-US" sz="2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Petre</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(2004) note that an annotated bibliography should be a personal tool that should include all the bibliographic information about a publication. </a:t>
            </a:r>
          </a:p>
          <a:p>
            <a:pPr marL="342900" indent="-342900">
              <a:lnSpc>
                <a:spcPct val="150000"/>
              </a:lnSpc>
              <a:buFont typeface="Arial" panose="020B0604020202020204" pitchFamily="34" charset="0"/>
              <a:buChar cha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Purdue OWL (n.d.) defines a</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bibliography </a:t>
            </a:r>
            <a:r>
              <a:rPr lang="en-KE"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list of sources (books, journals,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web</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sites, periodicals, etc.)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one has used for researching a topic.</a:t>
            </a:r>
            <a:endParaRPr lang="en-KE"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59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271752"/>
            <a:ext cx="7965460" cy="4719145"/>
          </a:xfrm>
        </p:spPr>
        <p:txBody>
          <a:bodyPr>
            <a:normAutofit fontScale="62500" lnSpcReduction="20000"/>
          </a:bodyPr>
          <a:lstStyle/>
          <a:p>
            <a:pPr algn="just">
              <a:lnSpc>
                <a:spcPct val="150000"/>
              </a:lnSpc>
            </a:pPr>
            <a:r>
              <a:rPr lang="en-US" sz="2900" dirty="0">
                <a:solidFill>
                  <a:srgbClr val="000000"/>
                </a:solidFill>
                <a:effectLst/>
                <a:latin typeface="Times New Roman" panose="02020603050405020304" pitchFamily="18" charset="0"/>
                <a:ea typeface="Times New Roman" panose="02020603050405020304" pitchFamily="18" charset="0"/>
              </a:rPr>
              <a:t>They also note that b</a:t>
            </a:r>
            <a:r>
              <a:rPr lang="en-KE" sz="2900" dirty="0">
                <a:solidFill>
                  <a:srgbClr val="000000"/>
                </a:solidFill>
                <a:effectLst/>
                <a:latin typeface="Times New Roman" panose="02020603050405020304" pitchFamily="18" charset="0"/>
                <a:ea typeface="Times New Roman" panose="02020603050405020304" pitchFamily="18" charset="0"/>
              </a:rPr>
              <a:t>ibliographies are sometimes called "References" or "Works Cited" depending on the </a:t>
            </a:r>
            <a:r>
              <a:rPr lang="en-US" sz="2900" dirty="0">
                <a:solidFill>
                  <a:srgbClr val="000000"/>
                </a:solidFill>
                <a:effectLst/>
                <a:latin typeface="Times New Roman" panose="02020603050405020304" pitchFamily="18" charset="0"/>
                <a:ea typeface="Times New Roman" panose="02020603050405020304" pitchFamily="18" charset="0"/>
              </a:rPr>
              <a:t>referencing </a:t>
            </a:r>
            <a:r>
              <a:rPr lang="en-KE" sz="2900" dirty="0">
                <a:solidFill>
                  <a:srgbClr val="000000"/>
                </a:solidFill>
                <a:effectLst/>
                <a:latin typeface="Times New Roman" panose="02020603050405020304" pitchFamily="18" charset="0"/>
                <a:ea typeface="Times New Roman" panose="02020603050405020304" pitchFamily="18" charset="0"/>
              </a:rPr>
              <a:t>style format </a:t>
            </a:r>
            <a:r>
              <a:rPr lang="en-US" sz="2900" dirty="0">
                <a:solidFill>
                  <a:srgbClr val="000000"/>
                </a:solidFill>
                <a:effectLst/>
                <a:latin typeface="Times New Roman" panose="02020603050405020304" pitchFamily="18" charset="0"/>
                <a:ea typeface="Times New Roman" panose="02020603050405020304" pitchFamily="18" charset="0"/>
              </a:rPr>
              <a:t>that </a:t>
            </a:r>
            <a:r>
              <a:rPr lang="en-KE" sz="2900" dirty="0">
                <a:solidFill>
                  <a:srgbClr val="000000"/>
                </a:solidFill>
                <a:effectLst/>
                <a:latin typeface="Times New Roman" panose="02020603050405020304" pitchFamily="18" charset="0"/>
                <a:ea typeface="Times New Roman" panose="02020603050405020304" pitchFamily="18" charset="0"/>
              </a:rPr>
              <a:t>you are using. A bibliography </a:t>
            </a:r>
            <a:r>
              <a:rPr lang="en-US" sz="2900" dirty="0">
                <a:solidFill>
                  <a:srgbClr val="000000"/>
                </a:solidFill>
                <a:effectLst/>
                <a:latin typeface="Times New Roman" panose="02020603050405020304" pitchFamily="18" charset="0"/>
                <a:ea typeface="Times New Roman" panose="02020603050405020304" pitchFamily="18" charset="0"/>
              </a:rPr>
              <a:t>contains</a:t>
            </a:r>
            <a:r>
              <a:rPr lang="en-KE" sz="2900" dirty="0">
                <a:solidFill>
                  <a:srgbClr val="000000"/>
                </a:solidFill>
                <a:effectLst/>
                <a:latin typeface="Times New Roman" panose="02020603050405020304" pitchFamily="18" charset="0"/>
                <a:ea typeface="Times New Roman" panose="02020603050405020304" pitchFamily="18" charset="0"/>
              </a:rPr>
              <a:t> the bibliographic information</a:t>
            </a:r>
            <a:r>
              <a:rPr lang="en-US" sz="2900" dirty="0">
                <a:solidFill>
                  <a:srgbClr val="000000"/>
                </a:solidFill>
                <a:effectLst/>
                <a:latin typeface="Times New Roman" panose="02020603050405020304" pitchFamily="18" charset="0"/>
                <a:ea typeface="Times New Roman" panose="02020603050405020304" pitchFamily="18" charset="0"/>
              </a:rPr>
              <a:t> of the publication and that includes</a:t>
            </a:r>
            <a:r>
              <a:rPr lang="en-KE" sz="2900" dirty="0">
                <a:solidFill>
                  <a:srgbClr val="000000"/>
                </a:solidFill>
                <a:effectLst/>
                <a:latin typeface="Times New Roman" panose="02020603050405020304" pitchFamily="18" charset="0"/>
                <a:ea typeface="Times New Roman" panose="02020603050405020304" pitchFamily="18" charset="0"/>
              </a:rPr>
              <a:t> the author, title, publisher</a:t>
            </a:r>
            <a:r>
              <a:rPr lang="en-US" sz="2900" dirty="0">
                <a:solidFill>
                  <a:srgbClr val="000000"/>
                </a:solidFill>
                <a:effectLst/>
                <a:latin typeface="Times New Roman" panose="02020603050405020304" pitchFamily="18" charset="0"/>
                <a:ea typeface="Times New Roman" panose="02020603050405020304" pitchFamily="18" charset="0"/>
              </a:rPr>
              <a:t> and date of publication. It may also include the issue number and volume number in the case of journal articles.</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the University Libraries (n.d.) website, </a:t>
            </a:r>
            <a:r>
              <a:rPr lang="en-US" sz="2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KE" sz="2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 </a:t>
            </a:r>
            <a:r>
              <a:rPr lang="en-KE" sz="2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annotated bibliography</a:t>
            </a:r>
            <a:r>
              <a:rPr lang="en-KE" sz="2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a list of citations for various books, articles, and other sources on a topic. The annotated bibliography looks like a References page but includes an annotation after each source cited. An annotation is a short summary and/or critical evaluation of a source. Annotated bibliographies can be part of a larger research project, or can be a stand-alone report in itself</a:t>
            </a:r>
            <a:r>
              <a:rPr lang="en-US" sz="2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Libraries. (n.d.).</a:t>
            </a:r>
            <a:r>
              <a:rPr lang="en-KE" sz="2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73438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1345324" y="1524000"/>
            <a:ext cx="8786648" cy="4740625"/>
          </a:xfrm>
        </p:spPr>
        <p:txBody>
          <a:bodyPr/>
          <a:lstStyle/>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t>
            </a: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annotation</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summary and/or evaluation</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(Purdue OWL, </a:t>
            </a:r>
            <a:r>
              <a:rPr lang="en-US" sz="2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Therefore, an </a:t>
            </a: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annotated bibliography </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includes a summary and/or evaluation of each of the sources. </a:t>
            </a:r>
          </a:p>
          <a:p>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assignment</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research project that you are undertaking,</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your annotations may do one or more of the following</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30672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14400" y="1655805"/>
            <a:ext cx="10511627" cy="4608819"/>
          </a:xfrm>
        </p:spPr>
        <p:txBody>
          <a:bodyPr>
            <a:normAutofit/>
          </a:bodyPr>
          <a:lstStyle/>
          <a:p>
            <a:pPr marL="342900" lvl="0" indent="-342900" algn="just">
              <a:lnSpc>
                <a:spcPct val="150000"/>
              </a:lnSpc>
              <a:buFont typeface="Symbol" pitchFamily="2" charset="2"/>
              <a:buChar char=""/>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Summarize</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Some annotations merely summarize the source. What are the main arguments? What is the point of this book or article? What topics are covered? If someone asked what this article/book is about, what would you say? The length of your annotations will determine how detailed your summary is.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After summarizing a source, it may be helpful to evaluate it. Is it a useful source? How does it compare with other sources in your bibliography? Is the information reliable? Is this source biased or objective? What is the goal of this source?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Reflect</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Once you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have</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summarized and assessed a source, you need to ask how it fits into your research. Was this source helpful to you? How does it help you shape your argument? How can you use this source in your research project? Has it changed how you think about your topic?</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6055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2007476"/>
            <a:ext cx="6873766" cy="4034508"/>
          </a:xfrm>
        </p:spPr>
        <p:txBody>
          <a:bodyPr>
            <a:noAutofit/>
          </a:bodyPr>
          <a:lstStyle/>
          <a:p>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learn about your topic</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Writing an annotated bibliography is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excellent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way of preparing</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a research project. Just collecting sources for a bibliography is useful, but when you have to write annotations for each source, you're forced to read each source more carefully. You begin to read more critically instead of just collecting information.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nnotated bibliographies allow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to see what has been done in the literature and where your own research or scholarship can fit. To help you formulate a thesis: Every good research paper is an argument. </a:t>
            </a:r>
            <a:endParaRPr lang="en-KE" sz="2000" dirty="0">
              <a:latin typeface="Times New Roman" panose="02020603050405020304" pitchFamily="18" charset="0"/>
              <a:cs typeface="Times New Roman" panose="02020603050405020304" pitchFamily="18" charset="0"/>
            </a:endParaRPr>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914400" y="1057274"/>
            <a:ext cx="6583680" cy="1107857"/>
          </a:xfrm>
        </p:spPr>
        <p:txBody>
          <a:bodyPr/>
          <a:lstStyle/>
          <a:p>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Importance of an Annotated Bibliography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3918286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127157" y="815546"/>
            <a:ext cx="7281269" cy="5226437"/>
          </a:xfrm>
        </p:spPr>
        <p:txBody>
          <a:bodyPr/>
          <a:lstStyle/>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Times New Roman" panose="02020603050405020304" pitchFamily="18" charset="0"/>
              </a:rPr>
              <a:t>The purpose of research is to state and support a thesis. </a:t>
            </a:r>
            <a:r>
              <a:rPr lang="en-US" sz="2200" dirty="0">
                <a:solidFill>
                  <a:srgbClr val="000000"/>
                </a:solidFill>
                <a:effectLst/>
                <a:latin typeface="Times New Roman" panose="02020603050405020304" pitchFamily="18" charset="0"/>
                <a:ea typeface="Times New Roman" panose="02020603050405020304" pitchFamily="18" charset="0"/>
              </a:rPr>
              <a:t>Therefore</a:t>
            </a:r>
            <a:r>
              <a:rPr lang="en-KE" sz="2200" dirty="0">
                <a:solidFill>
                  <a:srgbClr val="000000"/>
                </a:solidFill>
                <a:effectLst/>
                <a:latin typeface="Times New Roman" panose="02020603050405020304" pitchFamily="18" charset="0"/>
                <a:ea typeface="Times New Roman" panose="02020603050405020304" pitchFamily="18" charset="0"/>
              </a:rPr>
              <a:t>, a very important part of research is developing a thesis that is debatable, interesting, and current. Writing an annotated bibliography can help you gain a good perspective on what is being said about your topic.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Times New Roman" panose="02020603050405020304" pitchFamily="18" charset="0"/>
              </a:rPr>
              <a:t>By reading and responding to a variety of sources on a topic, you</a:t>
            </a:r>
            <a:r>
              <a:rPr lang="en-US" sz="2200" dirty="0">
                <a:solidFill>
                  <a:srgbClr val="000000"/>
                </a:solidFill>
                <a:effectLst/>
                <a:latin typeface="Times New Roman" panose="02020603050405020304" pitchFamily="18" charset="0"/>
                <a:ea typeface="Times New Roman" panose="02020603050405020304" pitchFamily="18" charset="0"/>
              </a:rPr>
              <a:t> will </a:t>
            </a:r>
            <a:r>
              <a:rPr lang="en-KE" sz="2200" dirty="0">
                <a:solidFill>
                  <a:srgbClr val="000000"/>
                </a:solidFill>
                <a:effectLst/>
                <a:latin typeface="Times New Roman" panose="02020603050405020304" pitchFamily="18" charset="0"/>
                <a:ea typeface="Times New Roman" panose="02020603050405020304" pitchFamily="18" charset="0"/>
              </a:rPr>
              <a:t>start to </a:t>
            </a:r>
            <a:r>
              <a:rPr lang="en-US" sz="2200" dirty="0">
                <a:solidFill>
                  <a:srgbClr val="000000"/>
                </a:solidFill>
                <a:effectLst/>
                <a:latin typeface="Times New Roman" panose="02020603050405020304" pitchFamily="18" charset="0"/>
                <a:ea typeface="Times New Roman" panose="02020603050405020304" pitchFamily="18" charset="0"/>
              </a:rPr>
              <a:t>identify</a:t>
            </a:r>
            <a:r>
              <a:rPr lang="en-KE" sz="2200" dirty="0">
                <a:solidFill>
                  <a:srgbClr val="000000"/>
                </a:solidFill>
                <a:effectLst/>
                <a:latin typeface="Times New Roman" panose="02020603050405020304" pitchFamily="18" charset="0"/>
                <a:ea typeface="Times New Roman" panose="02020603050405020304" pitchFamily="18" charset="0"/>
              </a:rPr>
              <a:t> what the issues are, what people are arguing about, and you</a:t>
            </a:r>
            <a:r>
              <a:rPr lang="en-US" sz="2200" dirty="0">
                <a:solidFill>
                  <a:srgbClr val="000000"/>
                </a:solidFill>
                <a:effectLst/>
                <a:latin typeface="Times New Roman" panose="02020603050405020304" pitchFamily="18" charset="0"/>
                <a:ea typeface="Times New Roman" panose="02020603050405020304" pitchFamily="18" charset="0"/>
              </a:rPr>
              <a:t> will</a:t>
            </a:r>
            <a:r>
              <a:rPr lang="en-KE" sz="2200" dirty="0">
                <a:solidFill>
                  <a:srgbClr val="000000"/>
                </a:solidFill>
                <a:effectLst/>
                <a:latin typeface="Times New Roman" panose="02020603050405020304" pitchFamily="18" charset="0"/>
                <a:ea typeface="Times New Roman" panose="02020603050405020304" pitchFamily="18" charset="0"/>
              </a:rPr>
              <a:t> then be able to develop your own point of view.</a:t>
            </a:r>
            <a:endParaRPr lang="en-KE" sz="22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603984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545021"/>
            <a:ext cx="7777655" cy="4902199"/>
          </a:xfrm>
        </p:spPr>
        <p:txBody>
          <a:bodyPr>
            <a:normAutofit lnSpcReduction="10000"/>
          </a:bodyPr>
          <a:lstStyle/>
          <a:p>
            <a:pPr algn="just">
              <a:lnSpc>
                <a:spcPct val="150000"/>
              </a:lnSpc>
            </a:pPr>
            <a:r>
              <a:rPr lang="en-KE" sz="1800" b="1" dirty="0">
                <a:solidFill>
                  <a:srgbClr val="000000"/>
                </a:solidFill>
                <a:effectLst/>
                <a:latin typeface="Times New Roman" panose="02020603050405020304" pitchFamily="18" charset="0"/>
                <a:ea typeface="Times New Roman" panose="02020603050405020304" pitchFamily="18" charset="0"/>
              </a:rPr>
              <a:t>To help other researchers</a:t>
            </a:r>
            <a:r>
              <a:rPr lang="en-KE" sz="1800" dirty="0">
                <a:solidFill>
                  <a:srgbClr val="000000"/>
                </a:solidFill>
                <a:effectLst/>
                <a:latin typeface="Times New Roman" panose="02020603050405020304" pitchFamily="18" charset="0"/>
                <a:ea typeface="Times New Roman" panose="02020603050405020304" pitchFamily="18" charset="0"/>
              </a:rPr>
              <a:t>: Extensive and scholarly annotated bibliographies are sometimes published. They provide a comprehensive overview of everything important that has been and is being said about that topic. You may not ever get your annotated bibliography published, but as a researcher, you might want to look for one that has been published about your topic.</a:t>
            </a:r>
            <a:endParaRPr lang="en-KE" sz="1800" dirty="0">
              <a:effectLst/>
              <a:latin typeface="Times New Roman" panose="02020603050405020304" pitchFamily="18" charset="0"/>
              <a:ea typeface="Times New Roman" panose="02020603050405020304" pitchFamily="18" charset="0"/>
            </a:endParaRPr>
          </a:p>
          <a:p>
            <a:pPr algn="just">
              <a:lnSpc>
                <a:spcPct val="150000"/>
              </a:lnSpc>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Times New Roman" panose="02020603050405020304" pitchFamily="18" charset="0"/>
              </a:rPr>
              <a:t>The format of an annotated bibliography can vary, so if you're doing one for a class, it's important to ask for specific guidelines.</a:t>
            </a:r>
            <a:endParaRPr lang="en-KE" sz="1800" dirty="0">
              <a:effectLst/>
              <a:latin typeface="Times New Roman" panose="02020603050405020304" pitchFamily="18" charset="0"/>
              <a:ea typeface="Times New Roman" panose="02020603050405020304" pitchFamily="18" charset="0"/>
            </a:endParaRPr>
          </a:p>
          <a:p>
            <a:pPr algn="l">
              <a:lnSpc>
                <a:spcPct val="150000"/>
              </a:lnSpc>
            </a:pPr>
            <a:r>
              <a:rPr lang="en-KE" sz="1800" b="1" dirty="0">
                <a:solidFill>
                  <a:srgbClr val="000000"/>
                </a:solidFill>
                <a:effectLst/>
                <a:latin typeface="Times New Roman" panose="02020603050405020304" pitchFamily="18" charset="0"/>
                <a:ea typeface="Times New Roman" panose="02020603050405020304" pitchFamily="18" charset="0"/>
              </a:rPr>
              <a:t>The bibliographic information</a:t>
            </a:r>
            <a:r>
              <a:rPr lang="en-KE" sz="1800" dirty="0">
                <a:solidFill>
                  <a:srgbClr val="000000"/>
                </a:solidFill>
                <a:effectLst/>
                <a:latin typeface="Times New Roman" panose="02020603050405020304" pitchFamily="18" charset="0"/>
                <a:ea typeface="Times New Roman" panose="02020603050405020304" pitchFamily="18" charset="0"/>
              </a:rPr>
              <a:t>: Generally, though, the bibliographic information of the source (the title, author, publisher, date, etc.) is written in either MLA or APA format. </a:t>
            </a: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639614"/>
            <a:ext cx="7796463" cy="4383751"/>
          </a:xfrm>
        </p:spPr>
        <p:txBody>
          <a:bodyPr/>
          <a:lstStyle/>
          <a:p>
            <a:pPr algn="just">
              <a:lnSpc>
                <a:spcPct val="150000"/>
              </a:lnSpc>
            </a:pPr>
            <a:r>
              <a:rPr lang="en-KE" sz="1800" b="1" dirty="0">
                <a:solidFill>
                  <a:srgbClr val="000000"/>
                </a:solidFill>
                <a:effectLst/>
                <a:latin typeface="Times New Roman" panose="02020603050405020304" pitchFamily="18" charset="0"/>
                <a:ea typeface="Times New Roman" panose="02020603050405020304" pitchFamily="18" charset="0"/>
              </a:rPr>
              <a:t>Below is a sample of an Evaluative Annotation:</a:t>
            </a:r>
            <a:endParaRPr lang="en-KE" sz="1800" b="1" dirty="0">
              <a:effectLst/>
              <a:latin typeface="Times New Roman" panose="02020603050405020304" pitchFamily="18" charset="0"/>
              <a:ea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Mwangi, S. W. (2022). Challenges faced by Undergraduate Students in Academic 	Writing: A Case of Kenyan Students.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African Multidisciplinary Journal 	of Research</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KE" sz="1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https://doi.org/10.71064/spu.amjr.1.2.18</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94433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331779" y="777766"/>
            <a:ext cx="8292662" cy="5276193"/>
          </a:xfrm>
        </p:spPr>
        <p:txBody>
          <a:bodyPr>
            <a:normAutofit fontScale="85000" lnSpcReduction="20000"/>
          </a:bodyPr>
          <a:lstStyle/>
          <a:p>
            <a:pPr marL="0" indent="0" algn="just">
              <a:lnSpc>
                <a:spcPct val="150000"/>
              </a:lnSpc>
              <a:buNone/>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article focuses on the</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declining standards of writing displayed by university students</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notes that the</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principles of good writing are no longer adhered to and issues such as grammar, punctuation, choice of vocabulary and sentence structure, are generally not of the required standards. In this study, the researcher sought to look for empirical data to ascertain the particular challenges that the students are facing in their essay writing by evaluating the students</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essays with the aim of identifying the particular types of errors that the students were making. This study attempts to answer two key research questions: </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hat linguistic challenges are students facing in their academic writing assignments in English language? </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hat are the possible strategies for addressing these challenges? This study is based on a content analysis that was carried out at a Kenyan university to review the Academic Writing essays of 50 first year students. The study used purposive sampling technique to identify the students. The data revealed that students face two main types of challenges in L2 writing. These include content-related and structure-related challenges. The paper concludes with a discussion on suggestions on how to address these challenges and how to help the students to improve on their writing.</a:t>
            </a:r>
            <a:b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KE"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Key Words:</a:t>
            </a:r>
            <a:r>
              <a:rPr lang="en-KE"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Academic Writing Challenges, Content Analysis, undergraduate students, Kenyan students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6171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1114097"/>
            <a:ext cx="6903076" cy="4939511"/>
          </a:xfrm>
        </p:spPr>
        <p:txBody>
          <a:bodyPr/>
          <a:lstStyle/>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annotation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above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includes one paragraph</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which is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summary of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journal article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provides a concise description of the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 its major features.</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nSpc>
                <a:spcPct val="150000"/>
              </a:lnSpc>
              <a:buFont typeface="Arial" panose="020B0604020202020204" pitchFamily="34" charset="0"/>
              <a:buChar cha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annotated bibliography acts as a powerful research tool and should basically include the following b</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ibliographic information</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he date you read the book</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summary of the book or journal article.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8103F-836D-A69E-C967-07614F09E024}"/>
              </a:ext>
            </a:extLst>
          </p:cNvPr>
          <p:cNvSpPr>
            <a:spLocks noGrp="1"/>
          </p:cNvSpPr>
          <p:nvPr>
            <p:ph type="title"/>
          </p:nvPr>
        </p:nvSpPr>
        <p:spPr>
          <a:xfrm>
            <a:off x="578070" y="735725"/>
            <a:ext cx="11088414" cy="1040523"/>
          </a:xfrm>
        </p:spPr>
        <p:txBody>
          <a:bodyPr/>
          <a:lstStyle/>
          <a:p>
            <a:r>
              <a:rPr lang="en-KE" sz="2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Importance of Acknowledging Other Authors’ Ideas and Words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755228" y="1408386"/>
            <a:ext cx="6790881" cy="5038834"/>
          </a:xfrm>
        </p:spPr>
        <p:txBody>
          <a:bodyPr/>
          <a:lstStyle/>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Acknowledging the source of the information you use in your writing assignments is an important part of your academic work.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Failure to acknowledge a source of your information adequately or using other people’s ideas or words as your own is known as plagiarism.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is considered a serious form of academic dishonesty. You need to have a citation whenever you have included an idea that was not originally yours.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106982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825766" y="388884"/>
            <a:ext cx="7582660" cy="5653100"/>
          </a:xfrm>
        </p:spPr>
        <p:txBody>
          <a:bodyPr>
            <a:normAutofit fontScale="92500"/>
          </a:bodyPr>
          <a:lstStyle/>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Acknowledging other people’s work is important because it enables you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Avoid plagiarism.</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Support your ideas with evidence from other scholars. This gives authority to your work and enables you to demonstrate the breadth of your research.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Make your argument convincing. It enables you to make a clear distinction between other people’s ideas and your own position towards the ideas or findings that you cite. This distinction is key towards the construction of a convincing argument.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Show your lecturer that you have read widely.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enables your readers to know where the material that you have used has come from.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Follow the conventions of academia.</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42626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p:txBody>
          <a:bodyPr/>
          <a:lstStyle/>
          <a:p>
            <a:r>
              <a:rPr lang="en-KE"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Plagiarism?</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828801"/>
            <a:ext cx="9432746" cy="4207424"/>
          </a:xfrm>
        </p:spPr>
        <p:txBody>
          <a:bodyPr/>
          <a:lstStyle/>
          <a:p>
            <a:pPr marL="342900" indent="-342900">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Plagiarism can be defined as using other people’s works, whether by quoting, paraphrasing or summarizing, without acknowledging the source of such information. </a:t>
            </a:r>
          </a:p>
          <a:p>
            <a:pPr marL="342900" indent="-342900">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using other people’s words and/or ideas as one’s own. Plagiarism can also be said to mean misrepresenting someone’s work as your own. </a:t>
            </a:r>
          </a:p>
          <a:p>
            <a:pPr marL="342900" indent="-342900">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Whenever you do not give credit to the author, then you are guilty of plagiarism. In this case, you want your reader to assume that the words and ideas expressed in your writing are entirely yours.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1397876"/>
            <a:ext cx="6583680" cy="4644108"/>
          </a:xfrm>
        </p:spPr>
        <p:txBody>
          <a:bodyPr/>
          <a:lstStyle/>
          <a:p>
            <a:pPr marL="342900" indent="-342900">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APA Publication Manual (2010, p.170). defines plagiarism as the practice of claiming credit for the words, ideas and concepts of others and self-plagiarism as the practice of presenting one’s own previously published work as though it were new</a:t>
            </a:r>
          </a:p>
          <a:p>
            <a:pPr marL="342900" indent="-342900">
              <a:buFont typeface="Arial" panose="020B0604020202020204" pitchFamily="34" charset="0"/>
              <a:buChar cha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definition of plagiarism can be extended to include words, ideas, data, designs, images, computer codes and music.</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739990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Types of Plagiarism</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4" y="1902372"/>
            <a:ext cx="7965461" cy="3898355"/>
          </a:xfrm>
        </p:spPr>
        <p:txBody>
          <a:bodyPr/>
          <a:lstStyle/>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Self-plagiarism – when you copy material from your own previous work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sources cited - copying from an author’s work without acknowledging the author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Copying other students’ assignments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Sources cited inappropriately – this may entail leaving out some of the source’s bibliographic details such as name, title, date, among others.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Providing inaccurate information about the source.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69767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1051034" y="1671145"/>
            <a:ext cx="9827173" cy="4593479"/>
          </a:xfrm>
        </p:spPr>
        <p:txBody>
          <a:bodyPr>
            <a:normAutofit lnSpcReduction="10000"/>
          </a:bodyPr>
          <a:lstStyle/>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Students plagiarize for a number of reasons such as: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Lack of knowledge of the subject matter or the topic</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some cases, a student may not be familiar with the subject matter and may not be willing to spend time to understand what it is all about.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Lack of knowledge of academic conventions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common to find that a student may not know how to cite or to reference the sources that he or she has used in his assignment. He or she may not be aware of the referencing style that they should use or exactly what is expected of him or her when making an in-text citation or an entry in the reference list.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23FD388F-8A9F-D48E-0ED1-CFCB6DB31EB2}"/>
              </a:ext>
            </a:extLst>
          </p:cNvPr>
          <p:cNvSpPr>
            <a:spLocks noGrp="1"/>
          </p:cNvSpPr>
          <p:nvPr>
            <p:ph type="title"/>
          </p:nvPr>
        </p:nvSpPr>
        <p:spPr>
          <a:xfrm>
            <a:off x="914400" y="1057274"/>
            <a:ext cx="10511627" cy="739995"/>
          </a:xfrm>
        </p:spPr>
        <p:txBody>
          <a:bodyPr/>
          <a:lstStyle/>
          <a:p>
            <a:br>
              <a:rPr lang="en-KE"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KE"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KE"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Why do Students Plagiarize?</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1637829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399" y="1040524"/>
            <a:ext cx="8271641" cy="5406696"/>
          </a:xfrm>
        </p:spPr>
        <p:txBody>
          <a:bodyPr>
            <a:normAutofit/>
          </a:bodyPr>
          <a:lstStyle/>
          <a:p>
            <a:pPr marL="342900" lvl="0" indent="-342900" algn="just">
              <a:lnSpc>
                <a:spcPct val="150000"/>
              </a:lnSpc>
              <a:buFont typeface="Symbol" pitchFamily="2" charset="2"/>
              <a:buChar char=""/>
            </a:pPr>
            <a:r>
              <a:rPr lang="en-KE" sz="21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Lack of understanding of the lecturer’s instructions</a:t>
            </a:r>
            <a:endParaRPr lang="en-KE" sz="2100" b="1"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students may not be attentive in class or are simply not interested in what the lecturer is saying. In this case, the student may find himself or herself disadvantaged and may end up not following the stipulated guidelines and copying other students’ work.</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1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Lack of confidence in their own abilities</a:t>
            </a:r>
            <a:endParaRPr lang="en-KE" sz="2100" b="1"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students have feelings of insecurity about their own writing. They do not believe that they write well enough and therefore end up copying material word-for-word from the source that they are using.</a:t>
            </a:r>
          </a:p>
          <a:p>
            <a:pPr algn="just">
              <a:lnSpc>
                <a:spcPct val="150000"/>
              </a:lnSpc>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900860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966952"/>
            <a:ext cx="7796463" cy="5056414"/>
          </a:xfrm>
        </p:spPr>
        <p:txBody>
          <a:bodyPr>
            <a:normAutofit fontScale="85000" lnSpcReduction="20000"/>
          </a:bodyPr>
          <a:lstStyle/>
          <a:p>
            <a:pPr marL="342900" lvl="0" indent="-342900" algn="just">
              <a:lnSpc>
                <a:spcPct val="150000"/>
              </a:lnSpc>
              <a:buFont typeface="Symbol" pitchFamily="2" charset="2"/>
              <a:buChar char=""/>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Poor research skills</a:t>
            </a:r>
            <a:endParaRPr lang="en-KE" sz="22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student may have inadequate skills to carry out a research project and may therefore end up plagiarizing.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Laziness</a:t>
            </a:r>
            <a:endParaRPr lang="en-KE" sz="22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students simply lack the will power and the drive to get things done. They do not want to go an extra mile to ensure that their writing assignment is done and done well. Hence, they resort to copying</a:t>
            </a:r>
            <a:endParaRPr lang="en-KE"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Deadlines and lack of preparedness</a:t>
            </a:r>
            <a:endParaRPr lang="en-KE" sz="2200" b="1"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Because of poor time management, a student may find that he or she is not able to meet the deadline set by the lecturer. He or she then opts for the easy way out by copying.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47321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5" y="1618594"/>
            <a:ext cx="9369684" cy="4646028"/>
          </a:xfrm>
        </p:spPr>
        <p:txBody>
          <a:bodyPr>
            <a:normAutofit/>
          </a:bodyPr>
          <a:lstStyle/>
          <a:p>
            <a:pPr marL="342900" lvl="0" indent="-342900" algn="just">
              <a:lnSpc>
                <a:spcPct val="150000"/>
              </a:lnSpc>
              <a:buFont typeface="Symbol" pitchFamily="2" charset="2"/>
              <a:buChar char=""/>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the sake of getting a good grade:</a:t>
            </a:r>
            <a:endParaRPr lang="en-KE" sz="20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Because students fear to fail, many of them will do anything possible to get the desired grade. This unfortunately may include copying from texts, other students’ assignments, continuous assessment tests or even exam papers.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Fear of taking risks</a:t>
            </a:r>
            <a:endParaRPr lang="en-KE" sz="20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students fear to venture into the unknown and to think outside the box. They fear to take the path less trodden and to write differently. They would rather copy what has already been done by someone else than do an original piece of writing.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98021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816017"/>
            <a:ext cx="7043617" cy="876149"/>
          </a:xfrm>
        </p:spPr>
        <p:txBody>
          <a:bodyPr/>
          <a:lstStyle/>
          <a:p>
            <a:r>
              <a:rPr lang="en-KE" sz="1800" b="1" dirty="0">
                <a:solidFill>
                  <a:srgbClr val="000000"/>
                </a:solidFill>
                <a:effectLst/>
                <a:latin typeface="Arial" panose="020B0604020202020204" pitchFamily="34" charset="0"/>
                <a:ea typeface="Calibri" panose="020F0502020204030204" pitchFamily="34" charset="0"/>
              </a:rPr>
              <a:t>How to Avoid Plagiarism</a:t>
            </a:r>
            <a:r>
              <a:rPr lang="en-KE" dirty="0">
                <a:effectLst/>
              </a:rPr>
              <a:t> </a:t>
            </a:r>
            <a:endParaRPr lang="en-KE"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235669" y="1933904"/>
            <a:ext cx="7172757" cy="4108080"/>
          </a:xfrm>
        </p:spPr>
        <p:txBody>
          <a:bodyPr/>
          <a:lstStyle/>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several ways in which a student can avoid plagiarism. These include: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Give credit whenever you do the following: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Paraphrase or summarize someone else’s words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Quote from someone else’s work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Use another person’s ideas, theories or opinions in an assignment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Use statistics, graphs, drawings from certain sources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06502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14400" y="1261241"/>
            <a:ext cx="10511627" cy="5003383"/>
          </a:xfrm>
        </p:spPr>
        <p:txBody>
          <a:bodyPr>
            <a:normAutofit/>
          </a:bodyPr>
          <a:lstStyle/>
          <a:p>
            <a:pPr marL="0" lv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 As you are carrying out your research and taking notes, ensure that you indicate the source of your information in full. This includes all bibliographic details of the source, including the page number.</a:t>
            </a:r>
          </a:p>
          <a:p>
            <a:pPr marL="0" lv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 Correctly reference all sources used using the appropriate referencing style.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Provide the in-text citations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Provide a reference list at the end of the assignment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Summarize your ideas and arguments in your own words, rather than copying the author’s words in their entirety. It is not enough to change or rearrange a few words. Take time to read the author’s ideas and then try to synthesize that information and to summarize it in your own words.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86213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597572"/>
            <a:ext cx="7631709" cy="4849648"/>
          </a:xfrm>
        </p:spPr>
        <p:txBody>
          <a:bodyPr/>
          <a:lstStyle/>
          <a:p>
            <a:pPr marL="0" lvl="0" indent="0" algn="just">
              <a:lnSpc>
                <a:spcPct val="150000"/>
              </a:lnSpc>
              <a:buNone/>
            </a:pPr>
            <a:r>
              <a:rPr lang="en-KE"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Acknowledge all the following:</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Other people’s words, ideas, research findings, models and theories.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 Before submitting your assignment, ensure that all the sources you have cited in your text are included in the list of references.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 Do not download material from the internet (cut and paste) and then present it as your own.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 Do not submit someone else’s work as your own.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47889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r>
              <a:rPr lang="en-KE" sz="1800" b="1" dirty="0">
                <a:solidFill>
                  <a:srgbClr val="000000"/>
                </a:solidFill>
                <a:effectLst/>
                <a:latin typeface="Arial" panose="020B0604020202020204" pitchFamily="34" charset="0"/>
                <a:ea typeface="Calibri" panose="020F0502020204030204" pitchFamily="34" charset="0"/>
              </a:rPr>
              <a:t>Consequences of Plagiarism</a:t>
            </a:r>
            <a:r>
              <a:rPr lang="en-KE" dirty="0">
                <a:effectLst/>
              </a:rPr>
              <a:t> </a:t>
            </a: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p:txBody>
          <a:bodyPr/>
          <a:lstStyle/>
          <a:p>
            <a:pPr mar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Plagiarism is taken seriously at the university and it is mandatory for all students to know what is expected of them right from the beginning of their studies. A diligent student will try to familiarize himself or herself on what his or her institution considers academic misconduct and will therefore work towards avoiding it. The consequences of plagiarism to self, to the academic community and to the society are usually dire, and no student would want to be caught in such a situation.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793243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2396359"/>
            <a:ext cx="6583680" cy="3645625"/>
          </a:xfrm>
        </p:spPr>
        <p:txBody>
          <a:bodyPr/>
          <a:lstStyle/>
          <a:p>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Closely related to plagiarism is academic fraud. Academic fraud involves the intentional misrepresentation of what has been done. This would include making up data and/or results from the data or purposefully putting forward conclusions that are not accurate. In most cases, academic fraud is considered as being worse than plagiarism.</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p:txBody>
          <a:bodyPr/>
          <a:lstStyle/>
          <a:p>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Academic Fraud</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496015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671146"/>
            <a:ext cx="7796463" cy="4352220"/>
          </a:xfrm>
        </p:spPr>
        <p:txBody>
          <a:bodyPr/>
          <a:lstStyle/>
          <a:p>
            <a:pPr algn="just">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Students may be inclined to commit academic fraud because of the following reasons: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Difficulty in accessing the correct people to survey (when carrying out research).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Having inconclusive results.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lphaLcParenR"/>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pressure to get good grades.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089954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p:txBody>
          <a:bodyPr>
            <a:normAutofit lnSpcReduction="10000"/>
          </a:bodyPr>
          <a:lstStyle/>
          <a:p>
            <a:pPr marL="0" indent="0" algn="just">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American Psychological Association (2019</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).Publication Manual of the American Psychological Association (7</a:t>
            </a:r>
            <a:r>
              <a:rPr lang="en-KE" sz="2000" i="1"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 Ed.).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Mwangi, S. &amp;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Eboi</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 A. (2025). </a:t>
            </a:r>
            <a:r>
              <a:rPr lang="en-US" sz="2000" i="1" dirty="0">
                <a:solidFill>
                  <a:srgbClr val="000000"/>
                </a:solidFill>
                <a:effectLst/>
                <a:latin typeface="Times New Roman" panose="02020603050405020304" pitchFamily="18" charset="0"/>
                <a:ea typeface="Aldine401 BT"/>
                <a:cs typeface="Times New Roman" panose="02020603050405020304" pitchFamily="18" charset="0"/>
              </a:rPr>
              <a:t>A Student’s Guide to Academic Writing</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Aura Books.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Rugg, G. &amp;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Petre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M. (2004). </a:t>
            </a:r>
            <a:r>
              <a:rPr lang="en-US" sz="2000" i="1" dirty="0">
                <a:solidFill>
                  <a:srgbClr val="000000"/>
                </a:solidFill>
                <a:effectLst/>
                <a:latin typeface="Times New Roman" panose="02020603050405020304" pitchFamily="18" charset="0"/>
                <a:ea typeface="Aldine401 BT"/>
                <a:cs typeface="Times New Roman" panose="02020603050405020304" pitchFamily="18" charset="0"/>
              </a:rPr>
              <a:t>The unwritten rules of PhD research.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Open University Press.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University Libraries. (n.d.). Annotated Bibliography.  </a:t>
            </a: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https://guides.library.unr.edu/apacitation/annotatedbib</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Purdue Online Writing Lab (n.d.). Annotated Bibliographies.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buNone/>
            </a:pPr>
            <a:r>
              <a:rPr lang="en-US" sz="20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https://owl.purdue.edu/owl/general_writing/common_writing_assignments/annotated_</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bibliographies/</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index.html</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23FD388F-8A9F-D48E-0ED1-CFCB6DB31EB2}"/>
              </a:ext>
            </a:extLst>
          </p:cNvPr>
          <p:cNvSpPr>
            <a:spLocks noGrp="1"/>
          </p:cNvSpPr>
          <p:nvPr>
            <p:ph type="title"/>
          </p:nvPr>
        </p:nvSpPr>
        <p:spPr/>
        <p:txBody>
          <a:bodyPr/>
          <a:lstStyle/>
          <a:p>
            <a:br>
              <a:rPr lang="en-KE" sz="3600" dirty="0">
                <a:effectLst/>
                <a:latin typeface="Calibri" panose="020F0502020204030204" pitchFamily="34" charset="0"/>
                <a:ea typeface="Calibri" panose="020F0502020204030204" pitchFamily="34" charset="0"/>
                <a:cs typeface="Times New Roman" panose="02020603050405020304" pitchFamily="18" charset="0"/>
              </a:rPr>
            </a:br>
            <a:r>
              <a:rPr lang="en-KE" sz="3600" dirty="0">
                <a:solidFill>
                  <a:srgbClr val="000000"/>
                </a:solidFill>
                <a:effectLst/>
                <a:latin typeface="Times New Roman" panose="02020603050405020304" pitchFamily="18" charset="0"/>
                <a:ea typeface="Aldine401 BT"/>
                <a:cs typeface="Times New Roman" panose="02020603050405020304" pitchFamily="18" charset="0"/>
              </a:rPr>
              <a:t> </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KE" sz="2400" dirty="0"/>
          </a:p>
        </p:txBody>
      </p:sp>
    </p:spTree>
    <p:extLst>
      <p:ext uri="{BB962C8B-B14F-4D97-AF65-F5344CB8AC3E}">
        <p14:creationId xmlns:p14="http://schemas.microsoft.com/office/powerpoint/2010/main" val="11201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672662"/>
            <a:ext cx="7043617" cy="746235"/>
          </a:xfrm>
        </p:spPr>
        <p:txBody>
          <a:bodyPr/>
          <a:lstStyle/>
          <a:p>
            <a:r>
              <a:rPr lang="en-KE" dirty="0">
                <a:solidFill>
                  <a:schemeClr val="tx1"/>
                </a:solidFill>
              </a:rPr>
              <a:t>REFLECTION</a:t>
            </a:r>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762703" y="1534510"/>
            <a:ext cx="8040414" cy="4729658"/>
          </a:xfrm>
        </p:spPr>
        <p:txBody>
          <a:bodyPr>
            <a:normAutofit fontScale="55000" lnSpcReduction="20000"/>
          </a:bodyPr>
          <a:lstStyle/>
          <a:p>
            <a:r>
              <a:rPr lang="en-KE" sz="2700" b="1" dirty="0">
                <a:solidFill>
                  <a:schemeClr val="tx1"/>
                </a:solidFill>
              </a:rPr>
              <a:t>Question:</a:t>
            </a:r>
          </a:p>
          <a:p>
            <a:endParaRPr lang="en-KE" sz="2700" dirty="0">
              <a:solidFill>
                <a:schemeClr val="tx1"/>
              </a:solidFill>
            </a:endParaRPr>
          </a:p>
          <a:p>
            <a:r>
              <a:rPr lang="en-KE" sz="2700" dirty="0">
                <a:solidFill>
                  <a:schemeClr val="tx1"/>
                </a:solidFill>
              </a:rPr>
              <a:t>What is the purpose of an annotated bibliography?</a:t>
            </a:r>
          </a:p>
          <a:p>
            <a:endParaRPr lang="en-KE" sz="2700" dirty="0">
              <a:solidFill>
                <a:schemeClr val="tx1"/>
              </a:solidFill>
            </a:endParaRPr>
          </a:p>
          <a:p>
            <a:r>
              <a:rPr lang="en-KE" sz="2700" b="1" dirty="0">
                <a:solidFill>
                  <a:schemeClr val="tx1"/>
                </a:solidFill>
              </a:rPr>
              <a:t>Answer:</a:t>
            </a:r>
          </a:p>
          <a:p>
            <a:pPr algn="just">
              <a:lnSpc>
                <a:spcPct val="150000"/>
              </a:lnSpc>
            </a:pPr>
            <a:r>
              <a:rPr lang="en-KE" sz="2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Summarize</a:t>
            </a:r>
            <a:r>
              <a:rPr lang="en-KE" sz="2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Some annotations merely summarize the source. What are the main arguments? What is the point of this book or article? What topics are covered? If someone asked what this article/book is about, what would you say? The length of your annotations will determine how detailed your summary is.</a:t>
            </a:r>
            <a:endParaRPr lang="en-KE" sz="2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a:t>
            </a:r>
            <a:r>
              <a:rPr lang="en-KE" sz="2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After summarizing a source, it may be helpful to evaluate it. Is it a useful source? How does it compare with other sources in your bibliography? Is the information reliable? Is this source biased or objective? What is the goal of this source?</a:t>
            </a:r>
            <a:endParaRPr lang="en-KE" sz="2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Reflect</a:t>
            </a:r>
            <a:r>
              <a:rPr lang="en-KE" sz="2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Once you</a:t>
            </a:r>
            <a:r>
              <a:rPr lang="en-US" sz="2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have</a:t>
            </a:r>
            <a:r>
              <a:rPr lang="en-KE" sz="2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summarized and assessed a source, you need to ask how it fits into your research. Was this source helpful to you? How does it help you shape your argument? How can you use this source in your research project? Has it changed how you think about your topic?</a:t>
            </a:r>
            <a:endParaRPr lang="en-KE" sz="27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7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880924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839310"/>
            <a:ext cx="7631709" cy="4607910"/>
          </a:xfrm>
        </p:spPr>
        <p:txBody>
          <a:bodyPr>
            <a:normAutofit/>
          </a:bodyPr>
          <a:lstStyle/>
          <a:p>
            <a:pPr marL="0" indent="0">
              <a:buNone/>
            </a:pPr>
            <a:r>
              <a:rPr lang="en-KE" sz="9600" b="1" dirty="0"/>
              <a:t>   Thank you</a:t>
            </a:r>
          </a:p>
        </p:txBody>
      </p:sp>
    </p:spTree>
    <p:extLst>
      <p:ext uri="{BB962C8B-B14F-4D97-AF65-F5344CB8AC3E}">
        <p14:creationId xmlns:p14="http://schemas.microsoft.com/office/powerpoint/2010/main" val="3148876947"/>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790</TotalTime>
  <Words>3039</Words>
  <Application>Microsoft Macintosh PowerPoint</Application>
  <PresentationFormat>Widescreen</PresentationFormat>
  <Paragraphs>124</Paragraphs>
  <Slides>32</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Arial Black</vt:lpstr>
      <vt:lpstr>Calibri</vt:lpstr>
      <vt:lpstr>Sabon Next LT</vt:lpstr>
      <vt:lpstr>Symbol</vt:lpstr>
      <vt:lpstr>Times New Roman</vt:lpstr>
      <vt:lpstr>Custom</vt:lpstr>
      <vt:lpstr>Postgraduate Writing Week 3:  Academic Authorship Ii DR. SUSAN MWANGI ST. PAUL’S UNIVERSITY</vt:lpstr>
      <vt:lpstr>Topic Introduction</vt:lpstr>
      <vt:lpstr>PowerPoint Presentation</vt:lpstr>
      <vt:lpstr>Expected Learning Outcomes</vt:lpstr>
      <vt:lpstr>Annotated Bibliography </vt:lpstr>
      <vt:lpstr>PowerPoint Presentation</vt:lpstr>
      <vt:lpstr>PowerPoint Presentation</vt:lpstr>
      <vt:lpstr>PowerPoint Presentation</vt:lpstr>
      <vt:lpstr>The Importance of an Annotated Bibliography </vt:lpstr>
      <vt:lpstr>PowerPoint Presentation</vt:lpstr>
      <vt:lpstr>PowerPoint Presentation</vt:lpstr>
      <vt:lpstr>PowerPoint Presentation</vt:lpstr>
      <vt:lpstr>PowerPoint Presentation</vt:lpstr>
      <vt:lpstr>PowerPoint Presentation</vt:lpstr>
      <vt:lpstr>The Importance of Acknowledging Other Authors’ Ideas and Words </vt:lpstr>
      <vt:lpstr>PowerPoint Presentation</vt:lpstr>
      <vt:lpstr>What is Plagiarism? </vt:lpstr>
      <vt:lpstr>PowerPoint Presentation</vt:lpstr>
      <vt:lpstr>Types of Plagiarism </vt:lpstr>
      <vt:lpstr>  Why do Students Plagiarize? </vt:lpstr>
      <vt:lpstr>PowerPoint Presentation</vt:lpstr>
      <vt:lpstr>PowerPoint Presentation</vt:lpstr>
      <vt:lpstr>PowerPoint Presentation</vt:lpstr>
      <vt:lpstr>How to Avoid Plagiarism </vt:lpstr>
      <vt:lpstr>PowerPoint Presentation</vt:lpstr>
      <vt:lpstr>PowerPoint Presentation</vt:lpstr>
      <vt:lpstr>Consequences of Plagiarism </vt:lpstr>
      <vt:lpstr>Academic Fraud </vt:lpstr>
      <vt:lpstr>PowerPoint Presentation</vt:lpstr>
      <vt:lpstr>   References</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Faith M Mwangi</dc:creator>
  <cp:lastModifiedBy>susan.w.mwangi@outlook.com</cp:lastModifiedBy>
  <cp:revision>10</cp:revision>
  <dcterms:created xsi:type="dcterms:W3CDTF">2024-11-02T18:58:11Z</dcterms:created>
  <dcterms:modified xsi:type="dcterms:W3CDTF">2025-04-03T13:52:50Z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