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35"/>
  </p:notesMasterIdLst>
  <p:handoutMasterIdLst>
    <p:handoutMasterId r:id="rId36"/>
  </p:handoutMasterIdLst>
  <p:sldIdLst>
    <p:sldId id="312" r:id="rId5"/>
    <p:sldId id="282" r:id="rId6"/>
    <p:sldId id="343" r:id="rId7"/>
    <p:sldId id="323" r:id="rId8"/>
    <p:sldId id="324" r:id="rId9"/>
    <p:sldId id="344" r:id="rId10"/>
    <p:sldId id="345" r:id="rId11"/>
    <p:sldId id="314" r:id="rId12"/>
    <p:sldId id="325" r:id="rId13"/>
    <p:sldId id="336" r:id="rId14"/>
    <p:sldId id="326" r:id="rId15"/>
    <p:sldId id="315" r:id="rId16"/>
    <p:sldId id="327" r:id="rId17"/>
    <p:sldId id="342" r:id="rId18"/>
    <p:sldId id="328" r:id="rId19"/>
    <p:sldId id="338" r:id="rId20"/>
    <p:sldId id="317" r:id="rId21"/>
    <p:sldId id="329" r:id="rId22"/>
    <p:sldId id="339" r:id="rId23"/>
    <p:sldId id="330" r:id="rId24"/>
    <p:sldId id="318" r:id="rId25"/>
    <p:sldId id="331" r:id="rId26"/>
    <p:sldId id="340" r:id="rId27"/>
    <p:sldId id="332" r:id="rId28"/>
    <p:sldId id="319" r:id="rId29"/>
    <p:sldId id="333" r:id="rId30"/>
    <p:sldId id="346" r:id="rId31"/>
    <p:sldId id="321" r:id="rId32"/>
    <p:sldId id="334" r:id="rId33"/>
    <p:sldId id="322" r:id="rId34"/>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46" autoAdjust="0"/>
    <p:restoredTop sz="95387" autoAdjust="0"/>
  </p:normalViewPr>
  <p:slideViewPr>
    <p:cSldViewPr snapToGrid="0" snapToObjects="1">
      <p:cViewPr varScale="1">
        <p:scale>
          <a:sx n="48" d="100"/>
          <a:sy n="48" d="100"/>
        </p:scale>
        <p:origin x="200" y="1544"/>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515275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90314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1567636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254803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9786670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379065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936374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391009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45417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083675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582680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101387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6632751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47668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2057277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hyperlink" Target="https://wallpaperscraft.com/download/mountains_lake_landscape_132141/800x1200" TargetMode="External"/><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8" Type="http://schemas.openxmlformats.org/officeDocument/2006/relationships/hyperlink" Target="https://wallpaperscraft.com/download/mountains_lake_landscape_132141/800x1200" TargetMode="External"/><Relationship Id="rId3" Type="http://schemas.openxmlformats.org/officeDocument/2006/relationships/hyperlink" Target="https://apastyle.apa.org/style-grammar-guidelines/research-publication/dissertation-thesis" TargetMode="External"/><Relationship Id="rId7" Type="http://schemas.openxmlformats.org/officeDocument/2006/relationships/hyperlink" Target="https://www.library.sydney.edu.au/support/searching/structure-of-a-journal-article" TargetMode="Externa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hyperlink" Target="https://researchguides.library.vanderbilt.edu/c.php?g=69346&amp;p=831743#:~:text=Nearly%20all%20journal%20articles%20are,and%20references%20or%20literature%20cited" TargetMode="External"/><Relationship Id="rId5" Type="http://schemas.openxmlformats.org/officeDocument/2006/relationships/hyperlink" Target="https://authorservices.taylorandfrancis.com/blog/get-published/extracting-a-journal-article-from-your-thesis/" TargetMode="External"/><Relationship Id="rId4" Type="http://schemas.openxmlformats.org/officeDocument/2006/relationships/hyperlink" Target="https://scientific-publishing.webshop.elsevier.com/publication-process/how-to-write-a-journal-article-from-a-thesis/"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5FF726-AF87-4BEB-F9D5-201FEEDA151B}"/>
              </a:ext>
            </a:extLst>
          </p:cNvPr>
          <p:cNvSpPr>
            <a:spLocks noGrp="1"/>
          </p:cNvSpPr>
          <p:nvPr>
            <p:ph type="ctrTitle"/>
          </p:nvPr>
        </p:nvSpPr>
        <p:spPr/>
        <p:txBody>
          <a:bodyPr/>
          <a:lstStyle/>
          <a:p>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Postgraduate Writing</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Week 4</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How to Extract your Journal Article from your Dissertation</a:t>
            </a:r>
            <a:b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dr. </a:t>
            </a:r>
            <a:r>
              <a:rPr lang="en-US" sz="32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susan</a:t>
            </a: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32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mwangi</a:t>
            </a:r>
            <a:b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2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st.</a:t>
            </a: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32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paul’s</a:t>
            </a: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university</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endParaRPr lang="en-KE" sz="3200" dirty="0"/>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a:xfrm>
            <a:off x="3460565" y="1057274"/>
            <a:ext cx="7965461" cy="792791"/>
          </a:xfrm>
        </p:spPr>
        <p:txBody>
          <a:bodyPr/>
          <a:lstStyle/>
          <a:p>
            <a:r>
              <a:rPr lang="en-US" sz="1800" b="1" dirty="0">
                <a:solidFill>
                  <a:srgbClr val="000000"/>
                </a:solidFill>
                <a:effectLst/>
                <a:latin typeface="Arial" panose="020B0604020202020204" pitchFamily="34" charset="0"/>
                <a:ea typeface="Calibri" panose="020F0502020204030204" pitchFamily="34" charset="0"/>
              </a:rPr>
              <a:t>Topic </a:t>
            </a:r>
            <a:r>
              <a:rPr lang="en-KE" sz="1800" b="1" dirty="0">
                <a:solidFill>
                  <a:srgbClr val="000000"/>
                </a:solidFill>
                <a:effectLst/>
                <a:latin typeface="Arial" panose="020B0604020202020204" pitchFamily="34" charset="0"/>
                <a:ea typeface="Calibri" panose="020F0502020204030204" pitchFamily="34" charset="0"/>
              </a:rPr>
              <a:t>Introduction</a:t>
            </a:r>
            <a:r>
              <a:rPr lang="en-KE" dirty="0">
                <a:effectLst/>
              </a:rPr>
              <a:t> </a:t>
            </a: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2083981"/>
            <a:ext cx="8299044" cy="3716746"/>
          </a:xfrm>
        </p:spPr>
        <p:txBody>
          <a:bodyPr>
            <a:normAutofit fontScale="85000" lnSpcReduction="10000"/>
          </a:bodyPr>
          <a:lstStyle/>
          <a:p>
            <a:pPr>
              <a:lnSpc>
                <a:spcPct val="16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our previous two lessons, we focused on academic authorship. W</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 looked at </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step-by-step process of writing scholarly articles and the structure of a scholarly paper. </a:t>
            </a:r>
          </a:p>
          <a:p>
            <a:pPr>
              <a:lnSpc>
                <a:spcPct val="16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 also discussed about annotated bibliographies and the importance of an annotated bibliography in one’s research.</a:t>
            </a:r>
            <a:r>
              <a:rPr lang="en-US" sz="20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 further discussed about</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academic integrity strategies that will enable you to go through your university studies independently and honestly. </a:t>
            </a:r>
          </a:p>
          <a:p>
            <a:pPr>
              <a:lnSpc>
                <a:spcPct val="160000"/>
              </a:lnSpc>
              <a:spcBef>
                <a:spcPts val="0"/>
              </a:spcBef>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main focus </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was</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on </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importance of</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acknowledg</a:t>
            </a:r>
            <a:r>
              <a:rPr lang="en-US" sz="20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ing</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the source of your information in an appropriate academic style. </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order to avoid plagiarism and to maintain academic integrity as an academic writer. In this lesson, we shall discuss the process of extracting a journal article from a dissertation</a:t>
            </a:r>
            <a:r>
              <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85681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4E12B-385A-5EFC-7C7C-9D623D5DAA79}"/>
              </a:ext>
            </a:extLst>
          </p:cNvPr>
          <p:cNvSpPr>
            <a:spLocks noGrp="1"/>
          </p:cNvSpPr>
          <p:nvPr>
            <p:ph type="title"/>
          </p:nvPr>
        </p:nvSpPr>
        <p:spPr/>
        <p:txBody>
          <a:bodyPr/>
          <a:lstStyle/>
          <a:p>
            <a:r>
              <a:rPr lang="en-KE" sz="2000" b="1" dirty="0">
                <a:solidFill>
                  <a:srgbClr val="000000"/>
                </a:solidFill>
                <a:effectLst/>
                <a:latin typeface="Arial" panose="020B0604020202020204" pitchFamily="34" charset="0"/>
                <a:ea typeface="Aldine401 BT"/>
                <a:cs typeface="Times New Roman" panose="02020603050405020304" pitchFamily="18" charset="0"/>
              </a:rPr>
              <a:t>Expected Learning Outcomes</a:t>
            </a:r>
            <a:br>
              <a:rPr lang="en-KE" sz="2000" dirty="0">
                <a:effectLst/>
                <a:latin typeface="Calibri" panose="020F0502020204030204" pitchFamily="34" charset="0"/>
                <a:ea typeface="Calibri" panose="020F0502020204030204" pitchFamily="34" charset="0"/>
                <a:cs typeface="Times New Roman" panose="02020603050405020304" pitchFamily="18" charset="0"/>
              </a:rPr>
            </a:br>
            <a:endParaRPr lang="en-KE" sz="2000" dirty="0"/>
          </a:p>
        </p:txBody>
      </p:sp>
      <p:sp>
        <p:nvSpPr>
          <p:cNvPr id="3" name="Content Placeholder 2">
            <a:extLst>
              <a:ext uri="{FF2B5EF4-FFF2-40B4-BE49-F238E27FC236}">
                <a16:creationId xmlns:a16="http://schemas.microsoft.com/office/drawing/2014/main" id="{C2B43225-AB6E-A7D3-2362-6D77D1A15B03}"/>
              </a:ext>
            </a:extLst>
          </p:cNvPr>
          <p:cNvSpPr>
            <a:spLocks noGrp="1"/>
          </p:cNvSpPr>
          <p:nvPr>
            <p:ph sz="half" idx="2"/>
          </p:nvPr>
        </p:nvSpPr>
        <p:spPr>
          <a:xfrm>
            <a:off x="1765005" y="2057020"/>
            <a:ext cx="8016948" cy="4207601"/>
          </a:xfrm>
        </p:spPr>
        <p:txBody>
          <a:bodyPr/>
          <a:lstStyle/>
          <a:p>
            <a:pPr marL="0" indent="0" algn="just">
              <a:lnSpc>
                <a:spcPct val="150000"/>
              </a:lnSpc>
              <a:buNone/>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By the end of this lesson</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the learner is expected to be able to:</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arenBoth"/>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Discuss the components of a journal article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arenBoth"/>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Discuss the importance of extracting a journal article from a dissertation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arenBoth"/>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Explain the process of extracting a journal article from a dissertation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5" name="Slide Number Placeholder 4">
            <a:extLst>
              <a:ext uri="{FF2B5EF4-FFF2-40B4-BE49-F238E27FC236}">
                <a16:creationId xmlns:a16="http://schemas.microsoft.com/office/drawing/2014/main" id="{1FAD9B11-3ECA-20B6-FF11-1E53FAE9328F}"/>
              </a:ext>
            </a:extLst>
          </p:cNvPr>
          <p:cNvSpPr>
            <a:spLocks noGrp="1"/>
          </p:cNvSpPr>
          <p:nvPr>
            <p:ph type="sldNum" sz="quarter" idx="10"/>
          </p:nvPr>
        </p:nvSpPr>
        <p:spPr/>
        <p:txBody>
          <a:bodyPr/>
          <a:lstStyle/>
          <a:p>
            <a:fld id="{48F63A3B-78C7-47BE-AE5E-E10140E04643}" type="slidenum">
              <a:rPr lang="en-US" smtClean="0"/>
              <a:pPr/>
              <a:t>3</a:t>
            </a:fld>
            <a:endParaRPr lang="en-US" dirty="0"/>
          </a:p>
        </p:txBody>
      </p:sp>
    </p:spTree>
    <p:extLst>
      <p:ext uri="{BB962C8B-B14F-4D97-AF65-F5344CB8AC3E}">
        <p14:creationId xmlns:p14="http://schemas.microsoft.com/office/powerpoint/2010/main" val="2757290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a:xfrm>
            <a:off x="2849526" y="489097"/>
            <a:ext cx="9016409" cy="1892595"/>
          </a:xfrm>
        </p:spPr>
        <p:txBody>
          <a:bodyPr/>
          <a:lstStyle/>
          <a:p>
            <a:br>
              <a:rPr lang="en-US" sz="1800" b="1" dirty="0">
                <a:effectLst/>
                <a:latin typeface="Arial" panose="020B0604020202020204" pitchFamily="34" charset="0"/>
                <a:ea typeface="Calibri" panose="020F0502020204030204" pitchFamily="34" charset="0"/>
                <a:cs typeface="Times New Roman" panose="02020603050405020304" pitchFamily="18" charset="0"/>
              </a:rPr>
            </a:br>
            <a:br>
              <a:rPr lang="en-US" sz="1800" b="1" dirty="0">
                <a:effectLst/>
                <a:latin typeface="Arial" panose="020B0604020202020204" pitchFamily="34" charset="0"/>
                <a:ea typeface="Calibri" panose="020F0502020204030204" pitchFamily="34" charset="0"/>
                <a:cs typeface="Times New Roman" panose="02020603050405020304" pitchFamily="18" charset="0"/>
              </a:rPr>
            </a:br>
            <a:br>
              <a:rPr lang="en-US" sz="1800" b="1" dirty="0">
                <a:effectLst/>
                <a:latin typeface="Arial" panose="020B0604020202020204" pitchFamily="34" charset="0"/>
                <a:ea typeface="Calibri" panose="020F0502020204030204" pitchFamily="34" charset="0"/>
                <a:cs typeface="Times New Roman" panose="02020603050405020304" pitchFamily="18" charset="0"/>
              </a:rPr>
            </a:br>
            <a:br>
              <a:rPr lang="en-US" sz="1800" b="1" dirty="0">
                <a:effectLst/>
                <a:latin typeface="Arial" panose="020B0604020202020204" pitchFamily="34" charset="0"/>
                <a:ea typeface="Calibri" panose="020F0502020204030204" pitchFamily="34" charset="0"/>
                <a:cs typeface="Times New Roman" panose="02020603050405020304" pitchFamily="18" charset="0"/>
              </a:rPr>
            </a:br>
            <a:br>
              <a:rPr lang="en-US" sz="1800" b="1" dirty="0">
                <a:effectLst/>
                <a:latin typeface="Arial" panose="020B0604020202020204" pitchFamily="34" charset="0"/>
                <a:ea typeface="Calibri" panose="020F0502020204030204" pitchFamily="34" charset="0"/>
                <a:cs typeface="Times New Roman" panose="02020603050405020304" pitchFamily="18" charset="0"/>
              </a:rPr>
            </a:br>
            <a:br>
              <a:rPr lang="en-US" sz="1800" b="1" dirty="0">
                <a:effectLst/>
                <a:latin typeface="Arial" panose="020B0604020202020204" pitchFamily="34" charset="0"/>
                <a:ea typeface="Calibri" panose="020F0502020204030204" pitchFamily="34" charset="0"/>
                <a:cs typeface="Times New Roman" panose="02020603050405020304" pitchFamily="18" charset="0"/>
              </a:rPr>
            </a:br>
            <a:r>
              <a:rPr lang="en-US" sz="2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The importance of extracting a journal article from a dissertation</a:t>
            </a:r>
            <a:br>
              <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020657" y="1977655"/>
            <a:ext cx="8845278" cy="3823071"/>
          </a:xfrm>
        </p:spPr>
        <p:txBody>
          <a:bodyPr/>
          <a:lstStyle/>
          <a:p>
            <a:pPr>
              <a:lnSpc>
                <a:spcPct val="15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Extracting a journal article from a dissertation is something that every postgraduate student and research researcher will be required to at one point or another in order to get your work published. </a:t>
            </a:r>
          </a:p>
          <a:p>
            <a:pPr>
              <a:lnSpc>
                <a:spcPct val="15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While a dissertation is a lengthy piece of writing containing several chapters, the journal article is a shorter, more precise and focused piece of writing. </a:t>
            </a:r>
          </a:p>
          <a:p>
            <a:pPr>
              <a:lnSpc>
                <a:spcPct val="15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While your dissertation may address several research questions, for your journal article, you will need to identify one publishable idea will most probably be aligned to your most significant finding.</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758929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807536"/>
            <a:ext cx="7965460" cy="3993192"/>
          </a:xfrm>
        </p:spPr>
        <p:txBody>
          <a:bodyPr>
            <a:normAutofit/>
          </a:bodyPr>
          <a:lstStyle/>
          <a:p>
            <a:pPr>
              <a:lnSpc>
                <a:spcPct val="15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rPr>
              <a:t>Developing a journal article from your dissertation is a great achievement because it provides an opportunity for you to share your research findings with other scholars. </a:t>
            </a:r>
          </a:p>
          <a:p>
            <a:pPr>
              <a:lnSpc>
                <a:spcPct val="15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rPr>
              <a:t>While the dissertation will be a larger piece of writing consisting of a lot of details and sometimes repetitive information about your research, the journal article will be much shorter, precise and focused on the main argument/s within your dissertation. </a:t>
            </a:r>
            <a:endParaRPr lang="en-KE" sz="2000" dirty="0">
              <a:solidFill>
                <a:schemeClr val="tx1"/>
              </a:solidFill>
            </a:endParaRPr>
          </a:p>
        </p:txBody>
      </p:sp>
    </p:spTree>
    <p:extLst>
      <p:ext uri="{BB962C8B-B14F-4D97-AF65-F5344CB8AC3E}">
        <p14:creationId xmlns:p14="http://schemas.microsoft.com/office/powerpoint/2010/main" val="317772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7BDD2E-B4C7-0DF8-1A9C-CFE5A96BD7BA}"/>
              </a:ext>
            </a:extLst>
          </p:cNvPr>
          <p:cNvSpPr>
            <a:spLocks noGrp="1"/>
          </p:cNvSpPr>
          <p:nvPr>
            <p:ph sz="quarter" idx="4"/>
          </p:nvPr>
        </p:nvSpPr>
        <p:spPr>
          <a:xfrm>
            <a:off x="1041991" y="1509823"/>
            <a:ext cx="9867014" cy="4754801"/>
          </a:xfrm>
        </p:spPr>
        <p:txBody>
          <a:bodyPr/>
          <a:lstStyle/>
          <a:p>
            <a:pPr>
              <a:lnSpc>
                <a:spcPct val="15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While the dissertation is mainly written with the examiner in mind, the journal article should take care of a wider audience who are interested in understanding the nature of your arguments and research findings. </a:t>
            </a:r>
          </a:p>
          <a:p>
            <a:pPr>
              <a:lnSpc>
                <a:spcPct val="15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Bearing this in mind, it is therefore important to note that writing an article from a dissertation is not just a matter of copying and pasting. In this lesson, we shall look at the considerations we need to make when writing the journal article.</a:t>
            </a:r>
          </a:p>
          <a:p>
            <a:pPr>
              <a:lnSpc>
                <a:spcPct val="150000"/>
              </a:lnSpc>
              <a:spcBef>
                <a:spcPts val="0"/>
              </a:spcBef>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Before converting your dissertation into a journal article, it is important to understand the differences between the two.</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FEB150F1-F939-1E90-5B52-262D38E924D4}"/>
              </a:ext>
            </a:extLst>
          </p:cNvPr>
          <p:cNvSpPr>
            <a:spLocks noGrp="1"/>
          </p:cNvSpPr>
          <p:nvPr>
            <p:ph type="sldNum" sz="quarter" idx="10"/>
          </p:nvPr>
        </p:nvSpPr>
        <p:spPr/>
        <p:txBody>
          <a:bodyPr/>
          <a:lstStyle/>
          <a:p>
            <a:fld id="{48F63A3B-78C7-47BE-AE5E-E10140E04643}" type="slidenum">
              <a:rPr lang="en-US" smtClean="0"/>
              <a:pPr/>
              <a:t>6</a:t>
            </a:fld>
            <a:endParaRPr lang="en-US" dirty="0"/>
          </a:p>
        </p:txBody>
      </p:sp>
    </p:spTree>
    <p:extLst>
      <p:ext uri="{BB962C8B-B14F-4D97-AF65-F5344CB8AC3E}">
        <p14:creationId xmlns:p14="http://schemas.microsoft.com/office/powerpoint/2010/main" val="1029599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3A01C-0384-DADB-1D19-16D43D1830C5}"/>
              </a:ext>
            </a:extLst>
          </p:cNvPr>
          <p:cNvSpPr>
            <a:spLocks noGrp="1"/>
          </p:cNvSpPr>
          <p:nvPr>
            <p:ph type="title"/>
          </p:nvPr>
        </p:nvSpPr>
        <p:spPr/>
        <p:txBody>
          <a:bodyPr/>
          <a:lstStyle/>
          <a:p>
            <a:r>
              <a:rPr lang="en-GB" sz="2000" dirty="0">
                <a:solidFill>
                  <a:schemeClr val="tx1"/>
                </a:solidFill>
              </a:rPr>
              <a:t>D</a:t>
            </a:r>
            <a:r>
              <a:rPr lang="en-KE" sz="2000" dirty="0">
                <a:solidFill>
                  <a:schemeClr val="tx1"/>
                </a:solidFill>
              </a:rPr>
              <a:t>ifferences between a dissertation and a journal article</a:t>
            </a:r>
          </a:p>
        </p:txBody>
      </p:sp>
      <p:sp>
        <p:nvSpPr>
          <p:cNvPr id="3" name="Content Placeholder 2">
            <a:extLst>
              <a:ext uri="{FF2B5EF4-FFF2-40B4-BE49-F238E27FC236}">
                <a16:creationId xmlns:a16="http://schemas.microsoft.com/office/drawing/2014/main" id="{CE4D9EA6-EE11-20F8-9327-CDD03A06A7F4}"/>
              </a:ext>
            </a:extLst>
          </p:cNvPr>
          <p:cNvSpPr>
            <a:spLocks noGrp="1"/>
          </p:cNvSpPr>
          <p:nvPr>
            <p:ph sz="half" idx="2"/>
          </p:nvPr>
        </p:nvSpPr>
        <p:spPr>
          <a:xfrm>
            <a:off x="1550564" y="2057020"/>
            <a:ext cx="9656152" cy="4207601"/>
          </a:xfrm>
        </p:spPr>
        <p:txBody>
          <a:bodyPr>
            <a:normAutofit fontScale="92500" lnSpcReduction="10000"/>
          </a:bodyPr>
          <a:lstStyle/>
          <a:p>
            <a:pPr marL="342900" lvl="0" indent="-342900">
              <a:lnSpc>
                <a:spcPct val="150000"/>
              </a:lnSpc>
              <a:buAutoNum type="arabicPeriod"/>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dissertation meets academic requirements while a journal article meets the requirements of the journal.</a:t>
            </a:r>
          </a:p>
          <a:p>
            <a:pPr marL="342900" lvl="0" indent="-342900">
              <a:lnSpc>
                <a:spcPct val="150000"/>
              </a:lnSpc>
              <a:buAutoNum type="arabicPeriod"/>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dissertation is reviewed by supervisors and examiners or other committee members while a journal article is reviewed through a blind peer review process.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dissertation is a longer piece of writing while a journal article is shorter and has a limited number of words.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dissertation and the journal article do not have the same format.</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a dissertation, all the finding of the study should be presented while in the journal article, only selected findings are presented.</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5" name="Slide Number Placeholder 4">
            <a:extLst>
              <a:ext uri="{FF2B5EF4-FFF2-40B4-BE49-F238E27FC236}">
                <a16:creationId xmlns:a16="http://schemas.microsoft.com/office/drawing/2014/main" id="{D07FA3EA-17A5-B8CA-96EC-FA0CA58ECA4D}"/>
              </a:ext>
            </a:extLst>
          </p:cNvPr>
          <p:cNvSpPr>
            <a:spLocks noGrp="1"/>
          </p:cNvSpPr>
          <p:nvPr>
            <p:ph type="sldNum" sz="quarter" idx="10"/>
          </p:nvPr>
        </p:nvSpPr>
        <p:spPr/>
        <p:txBody>
          <a:bodyPr/>
          <a:lstStyle/>
          <a:p>
            <a:fld id="{48F63A3B-78C7-47BE-AE5E-E10140E04643}" type="slidenum">
              <a:rPr lang="en-US" smtClean="0"/>
              <a:pPr/>
              <a:t>7</a:t>
            </a:fld>
            <a:endParaRPr lang="en-US" dirty="0"/>
          </a:p>
        </p:txBody>
      </p:sp>
    </p:spTree>
    <p:extLst>
      <p:ext uri="{BB962C8B-B14F-4D97-AF65-F5344CB8AC3E}">
        <p14:creationId xmlns:p14="http://schemas.microsoft.com/office/powerpoint/2010/main" val="1481531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3572540" y="1020727"/>
            <a:ext cx="8357189" cy="1084520"/>
          </a:xfrm>
        </p:spPr>
        <p:txBody>
          <a:bodyPr/>
          <a:lstStyle/>
          <a:p>
            <a:r>
              <a:rPr lang="en-US" sz="1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Steps to Follow when Extracting the Journal Article from the Dissertation</a:t>
            </a:r>
            <a:br>
              <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KE" dirty="0">
              <a:solidFill>
                <a:schemeClr val="tx1"/>
              </a:solidFill>
            </a:endParaRPr>
          </a:p>
        </p:txBody>
      </p:sp>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3763926" y="2105247"/>
            <a:ext cx="7644500" cy="3936737"/>
          </a:xfrm>
        </p:spPr>
        <p:txBody>
          <a:bodyPr/>
          <a:lstStyle/>
          <a:p>
            <a:pPr marL="285750" indent="-285750">
              <a:lnSpc>
                <a:spcPct val="150000"/>
              </a:lnSpc>
              <a:buFont typeface="Arial" panose="020B0604020202020204" pitchFamily="34" charset="0"/>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selecting the article or the topic to write about, it is important to determine what you will consider as the basis of your article. </a:t>
            </a:r>
          </a:p>
          <a:p>
            <a:pPr marL="285750" indent="-285750">
              <a:lnSpc>
                <a:spcPct val="150000"/>
              </a:lnSpc>
              <a:buFont typeface="Arial" panose="020B0604020202020204" pitchFamily="34" charset="0"/>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 may want to focus on the theory that you used in your dissertation, the methodology or the research approach you used and the findings that you consider worth sharing based on these factors. </a:t>
            </a:r>
          </a:p>
          <a:p>
            <a:pPr marL="285750" indent="-285750">
              <a:lnSpc>
                <a:spcPct val="150000"/>
              </a:lnSpc>
              <a:buFont typeface="Arial" panose="020B0604020202020204" pitchFamily="34" charset="0"/>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writing the journal article, several steps should be followed:</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31718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364808" y="1105786"/>
            <a:ext cx="7043618" cy="4936197"/>
          </a:xfrm>
        </p:spPr>
        <p:txBody>
          <a:bodyPr/>
          <a:lstStyle/>
          <a:p>
            <a:pPr marL="342900" lvl="0" indent="-342900" algn="just">
              <a:lnSpc>
                <a:spcPct val="150000"/>
              </a:lnSpc>
              <a:buFont typeface="+mj-lt"/>
              <a:buAutoNum type="arabicPeriod"/>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Decision on the author/s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Deciding the authorship of the journal article involves identifying anyone who has made a significant contribution to the writing of the paper. This may include your supervisors or other authors and it is important to determine the order in which the names of the authors appear. While different academic disciplines may have different ways of determining the order, the humanities consider the first author as the principal author.</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637067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A6A1DA-46C9-A5E4-7D61-B0046F4E4A17}"/>
              </a:ext>
            </a:extLst>
          </p:cNvPr>
          <p:cNvSpPr>
            <a:spLocks noGrp="1"/>
          </p:cNvSpPr>
          <p:nvPr>
            <p:ph sz="half" idx="2"/>
          </p:nvPr>
        </p:nvSpPr>
        <p:spPr>
          <a:xfrm>
            <a:off x="1550564" y="928688"/>
            <a:ext cx="8401510" cy="5335933"/>
          </a:xfrm>
        </p:spPr>
        <p:txBody>
          <a:bodyPr/>
          <a:lstStyle/>
          <a:p>
            <a:pPr marL="0" lvl="0" indent="0">
              <a:lnSpc>
                <a:spcPct val="150000"/>
              </a:lnSpc>
              <a:buNone/>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Decision on the focus of the article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journal article may focus on specific areas or aspects of the dissertation, therefore it is important to plan what your journal article will focus on. For example, you may focus on a particular objective within your dissertation or the methodology or theory that you used in the dissertation. It is therefore important to determine what the central focus or core of the article will be while ensuring that the argument of the article will be self-standing and that you isolate a manageable part of the dissertation. Always take into account details about the journal you are targeting and the writing conventions of that journal. Familiarize yourself with the journal requirements in terms of the length of each article, the tone and formatting of the articles.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5" name="Slide Number Placeholder 4">
            <a:extLst>
              <a:ext uri="{FF2B5EF4-FFF2-40B4-BE49-F238E27FC236}">
                <a16:creationId xmlns:a16="http://schemas.microsoft.com/office/drawing/2014/main" id="{3CC9EBA2-57CF-0757-E015-BB47A9B82CC5}"/>
              </a:ext>
            </a:extLst>
          </p:cNvPr>
          <p:cNvSpPr>
            <a:spLocks noGrp="1"/>
          </p:cNvSpPr>
          <p:nvPr>
            <p:ph type="sldNum" sz="quarter" idx="10"/>
          </p:nvPr>
        </p:nvSpPr>
        <p:spPr/>
        <p:txBody>
          <a:bodyPr/>
          <a:lstStyle/>
          <a:p>
            <a:fld id="{48F63A3B-78C7-47BE-AE5E-E10140E04643}" type="slidenum">
              <a:rPr lang="en-US" smtClean="0"/>
              <a:pPr/>
              <a:t>10</a:t>
            </a:fld>
            <a:endParaRPr lang="en-US" dirty="0"/>
          </a:p>
        </p:txBody>
      </p:sp>
    </p:spTree>
    <p:extLst>
      <p:ext uri="{BB962C8B-B14F-4D97-AF65-F5344CB8AC3E}">
        <p14:creationId xmlns:p14="http://schemas.microsoft.com/office/powerpoint/2010/main" val="8079632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364808" y="914400"/>
            <a:ext cx="7043618" cy="5127583"/>
          </a:xfrm>
        </p:spPr>
        <p:txBody>
          <a:bodyPr>
            <a:normAutofit lnSpcReduction="10000"/>
          </a:bodyPr>
          <a:lstStyle/>
          <a:p>
            <a:pPr lvl="0">
              <a:lnSpc>
                <a:spcPct val="150000"/>
              </a:lnSpc>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 Choosing the journal to publish with</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involves selecting the most appropriate journal based on your discipline, the readership and credibility. You can begin by looking through your reference list to see the journals that you have used. Examine the editorial policies of those journals to determine the relevancy to your article. Look through past editions of the journal to see whether there are papers similar to yours. When selecting the journal, bear in mind the audience and the purpose for writing. What value does your paper add to the field of study? Ensure that the article aligns with the journal’s aim and scope. Also check the journal’s recommended structure and referencing style.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33654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488558"/>
            <a:ext cx="7796463" cy="4534807"/>
          </a:xfrm>
        </p:spPr>
        <p:txBody>
          <a:bodyPr>
            <a:normAutofit lnSpcReduction="10000"/>
          </a:bodyPr>
          <a:lstStyle/>
          <a:p>
            <a:pPr lvl="0">
              <a:lnSpc>
                <a:spcPct val="150000"/>
              </a:lnSpc>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 Reviewing the article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writing the article, paraphrase the content of your dissertation but ensure that the meaning is not distorted. You will need to select and repurpose parts of the dissertation. When the article is finally written, review it to ensure that you have used an appropriate “voice” in the article and that there is clarity in expressing your argument. When reviewing the article, use the criteria that the reviewers use and then read carefully to get rid of any grammatical errors. Co-authors can also read the paper several times to check for clarity and grammar issues. In some cases, you may want to engage a professional proofreader.</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68595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233378"/>
            <a:ext cx="7796463" cy="4789988"/>
          </a:xfrm>
        </p:spPr>
        <p:txBody>
          <a:bodyPr/>
          <a:lstStyle/>
          <a:p>
            <a:pPr lvl="0">
              <a:lnSpc>
                <a:spcPct val="150000"/>
              </a:lnSpc>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 Things to consider</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extracting your article from your dissertation, it is important to note that it is possible to extract multiple articles from the same dissertation. Ensure that the focus for each article is different. At the same time, it is important to watch out for self-plagiarism when planning for multiple articles. You may also want to co-author your journal article with your supervisors if you consider their contribution significant.</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92930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34FE5-D2CD-FFEF-B371-E44174963EDC}"/>
              </a:ext>
            </a:extLst>
          </p:cNvPr>
          <p:cNvSpPr>
            <a:spLocks noGrp="1"/>
          </p:cNvSpPr>
          <p:nvPr>
            <p:ph type="title"/>
          </p:nvPr>
        </p:nvSpPr>
        <p:spPr/>
        <p:txBody>
          <a:bodyPr/>
          <a:lstStyle/>
          <a:p>
            <a:r>
              <a:rPr lang="en-US" sz="2000" b="1" dirty="0">
                <a:effectLst/>
                <a:latin typeface="Arial" panose="020B0604020202020204" pitchFamily="34" charset="0"/>
                <a:ea typeface="Calibri" panose="020F0502020204030204" pitchFamily="34" charset="0"/>
                <a:cs typeface="Times New Roman" panose="02020603050405020304" pitchFamily="18" charset="0"/>
              </a:rPr>
              <a:t>The Components of the Journal Article</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1A112A2-10B7-2EA6-B62C-47A6C5E2839D}"/>
              </a:ext>
            </a:extLst>
          </p:cNvPr>
          <p:cNvSpPr>
            <a:spLocks noGrp="1"/>
          </p:cNvSpPr>
          <p:nvPr>
            <p:ph sz="quarter" idx="4"/>
          </p:nvPr>
        </p:nvSpPr>
        <p:spPr>
          <a:xfrm>
            <a:off x="914400" y="2070059"/>
            <a:ext cx="10511627" cy="4194565"/>
          </a:xfrm>
        </p:spPr>
        <p:txBody>
          <a:bodyPr/>
          <a:lstStyle/>
          <a:p>
            <a:pPr algn="just">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writing the journal article, it is important to reframe or change the nature of the writing that you used in the dissertation. </a:t>
            </a:r>
          </a:p>
          <a:p>
            <a:pPr algn="just">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journal article should be more precise and should focus on the contribution that the study makes to literature and the implications of the study. </a:t>
            </a:r>
          </a:p>
          <a:p>
            <a:pPr algn="just">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Most journals will require that you include certain major sections in your paper such as the title, abstract, introduction, methodology, results, discussion and references. We are now going to discuss each of these sections and to identify what you are required to include in each section.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8D024701-2411-62DC-2750-B82AF7A73E19}"/>
              </a:ext>
            </a:extLst>
          </p:cNvPr>
          <p:cNvSpPr>
            <a:spLocks noGrp="1"/>
          </p:cNvSpPr>
          <p:nvPr>
            <p:ph type="sldNum" sz="quarter" idx="10"/>
          </p:nvPr>
        </p:nvSpPr>
        <p:spPr/>
        <p:txBody>
          <a:bodyPr/>
          <a:lstStyle/>
          <a:p>
            <a:fld id="{48F63A3B-78C7-47BE-AE5E-E10140E04643}" type="slidenum">
              <a:rPr lang="en-US" smtClean="0"/>
              <a:pPr/>
              <a:t>14</a:t>
            </a:fld>
            <a:endParaRPr lang="en-US" dirty="0"/>
          </a:p>
        </p:txBody>
      </p:sp>
    </p:spTree>
    <p:extLst>
      <p:ext uri="{BB962C8B-B14F-4D97-AF65-F5344CB8AC3E}">
        <p14:creationId xmlns:p14="http://schemas.microsoft.com/office/powerpoint/2010/main" val="34394808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403498"/>
            <a:ext cx="7796463" cy="4619868"/>
          </a:xfrm>
        </p:spPr>
        <p:txBody>
          <a:bodyPr/>
          <a:lstStyle/>
          <a:p>
            <a:pPr>
              <a:lnSpc>
                <a:spcPct val="150000"/>
              </a:lnSpc>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title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title of the journal article that you have extracted from your dissertation does not have to necessarily be the same as the one in your dissertation. The title should be concise and should clearly communicate the gist of the article. Note that it does not necessarily have to be the first thing that you write in your paper. You can begin with a working title that you can keep improving on as you write your paper. By the time your article is ready, you should have a well-presented title that distills the essence of the article.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7524040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E94F5A-39D9-7103-0707-CDBBDA5B53E7}"/>
              </a:ext>
            </a:extLst>
          </p:cNvPr>
          <p:cNvSpPr>
            <a:spLocks noGrp="1"/>
          </p:cNvSpPr>
          <p:nvPr>
            <p:ph sz="half" idx="2"/>
          </p:nvPr>
        </p:nvSpPr>
        <p:spPr>
          <a:xfrm>
            <a:off x="3460565" y="1594884"/>
            <a:ext cx="8171454" cy="4444409"/>
          </a:xfrm>
        </p:spPr>
        <p:txBody>
          <a:bodyPr>
            <a:normAutofit fontScale="92500" lnSpcReduction="20000"/>
          </a:bodyPr>
          <a:lstStyle/>
          <a:p>
            <a:pPr marL="0" indent="0">
              <a:lnSpc>
                <a:spcPct val="150000"/>
              </a:lnSpc>
              <a:buNone/>
            </a:pPr>
            <a:r>
              <a:rPr lang="en-US" sz="19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abstract</a:t>
            </a:r>
            <a:endParaRPr lang="en-KE" sz="1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19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abstract should be a summary of the entire paper and should be about 250-300 words. Always check to see how many words the journal you have selected requires. The abstract is not merely the background of the study but rather, it should include details on the research question, methodology used, findings and the significance of the study. Just below the abstract, also include about 4-5 key words of the article that help to identify the subject of the article. The purpose of the abstract is to provide information to potential readers without them having to read the entire paper. It helps the reader to determine whether to read the paper or not. Therefore, it is important that the abstract provides the most important details of the article as clearly, precisely and accurately as possible. Generally, the abstract provides information on why the article was written, how the research was conducted and an indication of the research results.</a:t>
            </a:r>
            <a:endParaRPr lang="en-KE" sz="1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A3000A72-610C-1A4A-12C9-2C611D6A8CC3}"/>
              </a:ext>
            </a:extLst>
          </p:cNvPr>
          <p:cNvSpPr>
            <a:spLocks noGrp="1"/>
          </p:cNvSpPr>
          <p:nvPr>
            <p:ph type="sldNum" sz="quarter" idx="10"/>
          </p:nvPr>
        </p:nvSpPr>
        <p:spPr/>
        <p:txBody>
          <a:bodyPr/>
          <a:lstStyle/>
          <a:p>
            <a:fld id="{48F63A3B-78C7-47BE-AE5E-E10140E04643}" type="slidenum">
              <a:rPr lang="en-US" smtClean="0"/>
              <a:pPr/>
              <a:t>16</a:t>
            </a:fld>
            <a:endParaRPr lang="en-US" dirty="0"/>
          </a:p>
        </p:txBody>
      </p:sp>
    </p:spTree>
    <p:extLst>
      <p:ext uri="{BB962C8B-B14F-4D97-AF65-F5344CB8AC3E}">
        <p14:creationId xmlns:p14="http://schemas.microsoft.com/office/powerpoint/2010/main" val="33967495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424764"/>
            <a:ext cx="7974419" cy="4380614"/>
          </a:xfrm>
        </p:spPr>
        <p:txBody>
          <a:bodyPr>
            <a:normAutofit fontScale="92500" lnSpcReduction="10000"/>
          </a:bodyPr>
          <a:lstStyle/>
          <a:p>
            <a:pPr marL="0" indent="0" algn="just">
              <a:lnSpc>
                <a:spcPct val="150000"/>
              </a:lnSpc>
              <a:buNone/>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Introduction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introduction section should include the background information related to the objectives or research questions you are addressing in your research. When providing the required information, ensure that you provide citations to acknowledge your sources. This is evidence that you are well aware of previous works done in this area. Do not include content that is not directly related to your topic. While you may want to limit the amount of information that you provide at this point, it is important to include the objectives or research questions of the research in this section. The introduction summarizes the aim or purpose of the research and what the article entails.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941619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212112"/>
            <a:ext cx="7631709" cy="4465674"/>
          </a:xfrm>
        </p:spPr>
        <p:txBody>
          <a:bodyPr/>
          <a:lstStyle/>
          <a:p>
            <a:pPr marL="0" indent="0">
              <a:lnSpc>
                <a:spcPct val="150000"/>
              </a:lnSpc>
              <a:buNone/>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Literature Review</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section helps you to situate your work within an existing body of knowledge or current conversations in your area of interest. Ensure that you summarize key debates in your area of study. Avoid having dissertation-style subtitles in your literature review and focus only on the key areas in your literature review. The literature review makes reference to existing studies that justify the need for your study. It positions your research within a gap in the literature and discusses the theories that support your study.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18871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D1A26D-31A2-2AE6-EBB2-D94C8A3A438B}"/>
              </a:ext>
            </a:extLst>
          </p:cNvPr>
          <p:cNvSpPr>
            <a:spLocks noGrp="1"/>
          </p:cNvSpPr>
          <p:nvPr>
            <p:ph sz="half" idx="2"/>
          </p:nvPr>
        </p:nvSpPr>
        <p:spPr>
          <a:xfrm>
            <a:off x="3253563" y="1148316"/>
            <a:ext cx="8172462" cy="4652411"/>
          </a:xfrm>
        </p:spPr>
        <p:txBody>
          <a:bodyPr/>
          <a:lstStyle/>
          <a:p>
            <a:pPr marL="0" indent="0" algn="just">
              <a:lnSpc>
                <a:spcPct val="150000"/>
              </a:lnSpc>
              <a:buNone/>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Methodology</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function of the methodology section is to describe the procedures that have been used when collecting and </a:t>
            </a:r>
            <a:r>
              <a:rPr lang="en-US" sz="20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analysing</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the data. Ensure that the information provided here is adequate for readers to understand how the data was collected and </a:t>
            </a:r>
            <a:r>
              <a:rPr lang="en-US" sz="20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analysed</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It is also necessary to refer readers to other scholars’ works that you had used to inform your study in selecting your methodology and the reasons why you chose that methodology.</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B76C4461-339D-3137-63F7-1BE98F3BB136}"/>
              </a:ext>
            </a:extLst>
          </p:cNvPr>
          <p:cNvSpPr>
            <a:spLocks noGrp="1"/>
          </p:cNvSpPr>
          <p:nvPr>
            <p:ph type="sldNum" sz="quarter" idx="10"/>
          </p:nvPr>
        </p:nvSpPr>
        <p:spPr/>
        <p:txBody>
          <a:bodyPr/>
          <a:lstStyle/>
          <a:p>
            <a:fld id="{48F63A3B-78C7-47BE-AE5E-E10140E04643}" type="slidenum">
              <a:rPr lang="en-US" smtClean="0"/>
              <a:pPr/>
              <a:t>19</a:t>
            </a:fld>
            <a:endParaRPr lang="en-US" dirty="0"/>
          </a:p>
        </p:txBody>
      </p:sp>
    </p:spTree>
    <p:extLst>
      <p:ext uri="{BB962C8B-B14F-4D97-AF65-F5344CB8AC3E}">
        <p14:creationId xmlns:p14="http://schemas.microsoft.com/office/powerpoint/2010/main" val="1213499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1063256" y="1212113"/>
            <a:ext cx="8506046" cy="4274288"/>
          </a:xfrm>
        </p:spPr>
        <p:txBody>
          <a:bodyPr/>
          <a:lstStyle/>
          <a:p>
            <a:pPr marL="0" indent="0" algn="just">
              <a:lnSpc>
                <a:spcPct val="150000"/>
              </a:lnSpc>
              <a:buNone/>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Results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the results section, be selective in the data analysis and results that will be included in the journal article. Due to the limitations in the number of words that can be presented in the article, you may not present all the data in your dissertation. Use an unbiased approach to select what to include and ensure that the results selected are directly speaking to the research question or objectives that you had selected. This section presents the outcomes of the research study and may include charts, graphs, tables and other illustrations.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34346708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399" y="1127051"/>
            <a:ext cx="8059480" cy="4926558"/>
          </a:xfrm>
        </p:spPr>
        <p:txBody>
          <a:bodyPr>
            <a:normAutofit/>
          </a:bodyPr>
          <a:lstStyle/>
          <a:p>
            <a:pPr>
              <a:lnSpc>
                <a:spcPct val="150000"/>
              </a:lnSpc>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Discussions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rPr>
              <a:t>The discussions of the results should be made in a clear and concise manner. Begin by providing a clear interpretation of your results indicating the meaning of the results of your study. Discus how the results make a contribution to your field of study and how they are linked with the theory and the literature you have referred to. You may also want to include the limitations of the study at this point. The function of this section is to analyze the data and relate them to other studies. This basically entails evaluating the meaning of your results based on your research question. </a:t>
            </a:r>
            <a:endParaRPr lang="en-KE" sz="2000" dirty="0">
              <a:solidFill>
                <a:schemeClr val="tx1"/>
              </a:solidFill>
            </a:endParaRPr>
          </a:p>
        </p:txBody>
      </p:sp>
    </p:spTree>
    <p:extLst>
      <p:ext uri="{BB962C8B-B14F-4D97-AF65-F5344CB8AC3E}">
        <p14:creationId xmlns:p14="http://schemas.microsoft.com/office/powerpoint/2010/main" val="4072101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1573618" y="1297173"/>
            <a:ext cx="7293935" cy="4756436"/>
          </a:xfrm>
        </p:spPr>
        <p:txBody>
          <a:bodyPr/>
          <a:lstStyle/>
          <a:p>
            <a:pPr algn="just">
              <a:lnSpc>
                <a:spcPct val="150000"/>
              </a:lnSpc>
            </a:pPr>
            <a:r>
              <a:rPr lang="en-US"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discussion section can provide the following:</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relationship between the results and the research objectives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 integration of the results with the results of previous studies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 explanation of unexpected findings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6572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8B0640-230B-37D2-5469-4161CFDB4619}"/>
              </a:ext>
            </a:extLst>
          </p:cNvPr>
          <p:cNvSpPr>
            <a:spLocks noGrp="1"/>
          </p:cNvSpPr>
          <p:nvPr>
            <p:ph sz="half" idx="2"/>
          </p:nvPr>
        </p:nvSpPr>
        <p:spPr>
          <a:xfrm>
            <a:off x="3460565" y="1701209"/>
            <a:ext cx="7965460" cy="4099518"/>
          </a:xfrm>
        </p:spPr>
        <p:txBody>
          <a:bodyPr/>
          <a:lstStyle/>
          <a:p>
            <a:pPr marL="0" indent="0">
              <a:lnSpc>
                <a:spcPct val="150000"/>
              </a:lnSpc>
              <a:buNone/>
            </a:pPr>
            <a:r>
              <a:rPr lang="en-US" sz="2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Conclusion</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2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section is basically a summary of the principal points that emerge from the study with a focus on the key conclusions of the study as well the implications, limitations and recommendations for further research.</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154ABBEE-06DB-7C7E-9FC8-706A1E1F31A9}"/>
              </a:ext>
            </a:extLst>
          </p:cNvPr>
          <p:cNvSpPr>
            <a:spLocks noGrp="1"/>
          </p:cNvSpPr>
          <p:nvPr>
            <p:ph type="sldNum" sz="quarter" idx="10"/>
          </p:nvPr>
        </p:nvSpPr>
        <p:spPr/>
        <p:txBody>
          <a:bodyPr/>
          <a:lstStyle/>
          <a:p>
            <a:fld id="{48F63A3B-78C7-47BE-AE5E-E10140E04643}" type="slidenum">
              <a:rPr lang="en-US" smtClean="0"/>
              <a:pPr/>
              <a:t>23</a:t>
            </a:fld>
            <a:endParaRPr lang="en-US" dirty="0"/>
          </a:p>
        </p:txBody>
      </p:sp>
    </p:spTree>
    <p:extLst>
      <p:ext uri="{BB962C8B-B14F-4D97-AF65-F5344CB8AC3E}">
        <p14:creationId xmlns:p14="http://schemas.microsoft.com/office/powerpoint/2010/main" val="41004890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400" y="1488559"/>
            <a:ext cx="7889358" cy="4565050"/>
          </a:xfrm>
        </p:spPr>
        <p:txBody>
          <a:bodyPr/>
          <a:lstStyle/>
          <a:p>
            <a:pPr>
              <a:lnSpc>
                <a:spcPct val="150000"/>
              </a:lnSpc>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All the references cited in the text should be included in the reference list. You do not need to include all the references mentioned in your dissertation. The refences that you include in the article must contribute to readers’ knowledge of the topic and should help you to contextualize your study. It is important to establish the referencing style that the journal you are targeting prefers in order to format your citations and references accordingly.</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148491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550564" y="1084521"/>
            <a:ext cx="9879436" cy="4951703"/>
          </a:xfrm>
        </p:spPr>
        <p:txBody>
          <a:bodyPr/>
          <a:lstStyle/>
          <a:p>
            <a:pPr>
              <a:lnSpc>
                <a:spcPct val="150000"/>
              </a:lnSpc>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Tables, figures and other illustrations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These should be provided where necessary and especially in the results section. They should be provided when they are a more efficient way to convey information than verbal description. They must be presented as independent units that are accompanied by captions to explain what they represent to make them well understood. However, ensure that you do not repeat in the text the information provided in the tables, figures and other illustrations. Rather repeat the text, you should cite them or make reference to them in the text. For example, the number of people using social media for more than 4 hours per day was 50% of the respondents (Fig. 1). Note that illustrations may be in the form of graphs, histograms, and photos among others.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699961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F54FEBA-A76D-0125-52BB-CC260241B8B6}"/>
              </a:ext>
            </a:extLst>
          </p:cNvPr>
          <p:cNvSpPr>
            <a:spLocks noGrp="1"/>
          </p:cNvSpPr>
          <p:nvPr>
            <p:ph type="title"/>
          </p:nvPr>
        </p:nvSpPr>
        <p:spPr/>
        <p:txBody>
          <a:bodyPr/>
          <a:lstStyle/>
          <a:p>
            <a:r>
              <a:rPr lang="en-US" sz="2000" b="1" dirty="0">
                <a:solidFill>
                  <a:schemeClr val="tx1"/>
                </a:solidFill>
                <a:effectLst/>
                <a:latin typeface="Arial" panose="020B0604020202020204" pitchFamily="34" charset="0"/>
                <a:ea typeface="Calibri" panose="020F0502020204030204" pitchFamily="34" charset="0"/>
              </a:rPr>
              <a:t>Summary</a:t>
            </a:r>
            <a:r>
              <a:rPr lang="en-KE" sz="2000" dirty="0">
                <a:solidFill>
                  <a:schemeClr val="tx1"/>
                </a:solidFill>
                <a:effectLst/>
              </a:rPr>
              <a:t> </a:t>
            </a:r>
            <a:endParaRPr lang="en-KE" sz="2000" dirty="0">
              <a:solidFill>
                <a:schemeClr val="tx1"/>
              </a:solidFill>
            </a:endParaRPr>
          </a:p>
        </p:txBody>
      </p:sp>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550564" y="2331958"/>
            <a:ext cx="9879436" cy="3704266"/>
          </a:xfrm>
        </p:spPr>
        <p:txBody>
          <a:bodyPr/>
          <a:lstStyle/>
          <a:p>
            <a:pPr algn="just">
              <a:lnSpc>
                <a:spcPct val="150000"/>
              </a:lnSpc>
            </a:pPr>
            <a:r>
              <a:rPr lang="en-KE" sz="2000" dirty="0">
                <a:solidFill>
                  <a:schemeClr val="tx1"/>
                </a:solidFill>
                <a:effectLst/>
                <a:latin typeface="Times New Roman" panose="02020603050405020304" pitchFamily="18" charset="0"/>
                <a:ea typeface="Aldine401 BT"/>
                <a:cs typeface="Times New Roman" panose="02020603050405020304" pitchFamily="18" charset="0"/>
              </a:rPr>
              <a:t>In this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lesson,</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the following key points have been made: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lphaLcParenBoth"/>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extracting a journal article from a dissertation, it is important to understand the differences between the two.</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lphaLcParenBoth"/>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There are several steps that one should take when extracting a journal article from a dissertation.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lphaLcParenBoth"/>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journey article is composed of several key components.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lphaLcParenBoth"/>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journal article is an effective way of disseminating the findings of your research.</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7965599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54C90-52BA-F4B0-C150-F4609F9C4359}"/>
              </a:ext>
            </a:extLst>
          </p:cNvPr>
          <p:cNvSpPr>
            <a:spLocks noGrp="1"/>
          </p:cNvSpPr>
          <p:nvPr>
            <p:ph type="title"/>
          </p:nvPr>
        </p:nvSpPr>
        <p:spPr/>
        <p:txBody>
          <a:bodyPr/>
          <a:lstStyle/>
          <a:p>
            <a:r>
              <a:rPr lang="en-US" sz="2400" b="1" dirty="0">
                <a:solidFill>
                  <a:schemeClr val="tx1"/>
                </a:solidFill>
                <a:effectLst/>
                <a:latin typeface="Arial" panose="020B0604020202020204" pitchFamily="34" charset="0"/>
                <a:ea typeface="Calibri" panose="020F0502020204030204" pitchFamily="34" charset="0"/>
              </a:rPr>
              <a:t>Reflection Question</a:t>
            </a:r>
            <a:br>
              <a:rPr lang="en-US" sz="2400" b="1" dirty="0">
                <a:solidFill>
                  <a:schemeClr val="tx1"/>
                </a:solidFill>
                <a:effectLst/>
                <a:latin typeface="Arial" panose="020B0604020202020204" pitchFamily="34" charset="0"/>
                <a:ea typeface="Calibri" panose="020F0502020204030204" pitchFamily="34" charset="0"/>
              </a:rPr>
            </a:br>
            <a:br>
              <a:rPr lang="en-US" sz="2400" b="1" dirty="0">
                <a:solidFill>
                  <a:schemeClr val="tx1"/>
                </a:solidFill>
                <a:effectLst/>
                <a:latin typeface="Arial" panose="020B0604020202020204" pitchFamily="34" charset="0"/>
                <a:ea typeface="Calibri" panose="020F0502020204030204" pitchFamily="34" charset="0"/>
              </a:rPr>
            </a:br>
            <a:r>
              <a:rPr lang="en-US" sz="2400" b="0" cap="none" dirty="0">
                <a:solidFill>
                  <a:schemeClr val="tx1"/>
                </a:solidFill>
                <a:effectLst/>
                <a:latin typeface="Times New Roman" panose="02020603050405020304" pitchFamily="18" charset="0"/>
                <a:ea typeface="Calibri" panose="020F0502020204030204" pitchFamily="34" charset="0"/>
              </a:rPr>
              <a:t>Discuss the process of extracting a journal article from a dissertation. </a:t>
            </a:r>
            <a:br>
              <a:rPr lang="en-KE" sz="2400" dirty="0">
                <a:solidFill>
                  <a:schemeClr val="tx1"/>
                </a:solidFill>
              </a:rPr>
            </a:br>
            <a:r>
              <a:rPr lang="en-KE" sz="2400" dirty="0">
                <a:solidFill>
                  <a:schemeClr val="tx1"/>
                </a:solidFill>
                <a:effectLst/>
              </a:rPr>
              <a:t> </a:t>
            </a:r>
            <a:endParaRPr lang="en-KE" sz="2400" dirty="0">
              <a:solidFill>
                <a:schemeClr val="tx1"/>
              </a:solidFill>
            </a:endParaRPr>
          </a:p>
        </p:txBody>
      </p:sp>
      <p:pic>
        <p:nvPicPr>
          <p:cNvPr id="4" name="Picture Placeholder 4">
            <a:extLst>
              <a:ext uri="{FF2B5EF4-FFF2-40B4-BE49-F238E27FC236}">
                <a16:creationId xmlns:a16="http://schemas.microsoft.com/office/drawing/2014/main" id="{DC3909D8-135E-C4D6-ABC0-E6666C098BE5}"/>
              </a:ext>
            </a:extLst>
          </p:cNvPr>
          <p:cNvPicPr>
            <a:picLocks noGrp="1" noChangeAspect="1"/>
          </p:cNvPicPr>
          <p:nvPr>
            <p:ph type="pic" sz="quarter" idx="11"/>
          </p:nvPr>
        </p:nvPicPr>
        <p:blipFill>
          <a:blip r:embed="rId2"/>
          <a:srcRect l="27226" r="27226"/>
          <a:stretch>
            <a:fillRect/>
          </a:stretch>
        </p:blipFill>
        <p:spPr>
          <a:xfrm>
            <a:off x="443345" y="1"/>
            <a:ext cx="4344695" cy="6022428"/>
          </a:xfrm>
        </p:spPr>
      </p:pic>
      <p:sp>
        <p:nvSpPr>
          <p:cNvPr id="3" name="TextBox 2">
            <a:extLst>
              <a:ext uri="{FF2B5EF4-FFF2-40B4-BE49-F238E27FC236}">
                <a16:creationId xmlns:a16="http://schemas.microsoft.com/office/drawing/2014/main" id="{E1AE8072-1557-2BE8-68E4-6ABA3CE8B16E}"/>
              </a:ext>
            </a:extLst>
          </p:cNvPr>
          <p:cNvSpPr txBox="1"/>
          <p:nvPr/>
        </p:nvSpPr>
        <p:spPr>
          <a:xfrm>
            <a:off x="443345" y="6011917"/>
            <a:ext cx="4643662" cy="677108"/>
          </a:xfrm>
          <a:prstGeom prst="rect">
            <a:avLst/>
          </a:prstGeom>
          <a:noFill/>
        </p:spPr>
        <p:txBody>
          <a:bodyPr wrap="square" rtlCol="0">
            <a:spAutoFit/>
          </a:bodyPr>
          <a:lstStyle/>
          <a:p>
            <a:r>
              <a:rPr lang="en-KE" sz="1000" dirty="0"/>
              <a:t>Source:</a:t>
            </a:r>
            <a:r>
              <a:rPr lang="en-KE" sz="1000" dirty="0">
                <a:solidFill>
                  <a:schemeClr val="tx1"/>
                </a:solidFill>
                <a:latin typeface="Times New Roman" panose="02020603050405020304" pitchFamily="18" charset="0"/>
                <a:cs typeface="Times New Roman" panose="02020603050405020304" pitchFamily="18" charset="0"/>
              </a:rPr>
              <a:t>Wallpaperscraft. </a:t>
            </a:r>
            <a:r>
              <a:rPr lang="en-GB" sz="1000"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https://wallpaperscraft.com/download/mountains_lake_landscape_132141/800x1200</a:t>
            </a:r>
            <a:endParaRPr lang="en-GB" sz="1000" dirty="0">
              <a:solidFill>
                <a:schemeClr val="tx1"/>
              </a:solidFill>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536801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2303028"/>
            <a:ext cx="9875463" cy="3961593"/>
          </a:xfrm>
        </p:spPr>
        <p:txBody>
          <a:bodyPr>
            <a:normAutofit/>
          </a:bodyPr>
          <a:lstStyle/>
          <a:p>
            <a:pPr marL="0" indent="0">
              <a:buNone/>
            </a:pPr>
            <a:r>
              <a:rPr lang="en-KE" sz="2200" dirty="0">
                <a:solidFill>
                  <a:schemeClr val="tx1"/>
                </a:solidFill>
              </a:rPr>
              <a:t>The process of extracting a journal article include the following:</a:t>
            </a:r>
          </a:p>
          <a:p>
            <a:r>
              <a:rPr lang="en-KE" sz="2200" dirty="0">
                <a:solidFill>
                  <a:schemeClr val="tx1"/>
                </a:solidFill>
              </a:rPr>
              <a:t>Decision on the author/s</a:t>
            </a:r>
          </a:p>
          <a:p>
            <a:r>
              <a:rPr lang="en-KE" sz="2200" dirty="0">
                <a:solidFill>
                  <a:schemeClr val="tx1"/>
                </a:solidFill>
              </a:rPr>
              <a:t>Decision on the focus of the article</a:t>
            </a:r>
          </a:p>
          <a:p>
            <a:r>
              <a:rPr lang="en-KE" sz="2200" dirty="0">
                <a:solidFill>
                  <a:schemeClr val="tx1"/>
                </a:solidFill>
              </a:rPr>
              <a:t>Choosing the journal to publish with</a:t>
            </a:r>
          </a:p>
          <a:p>
            <a:r>
              <a:rPr lang="en-KE" sz="2200" dirty="0">
                <a:solidFill>
                  <a:schemeClr val="tx1"/>
                </a:solidFill>
              </a:rPr>
              <a:t>Reviewing the article</a:t>
            </a:r>
          </a:p>
          <a:p>
            <a:r>
              <a:rPr lang="en-KE" sz="2200" dirty="0">
                <a:solidFill>
                  <a:schemeClr val="tx1"/>
                </a:solidFill>
              </a:rPr>
              <a:t>Possiblity of extracting multiple articles</a:t>
            </a:r>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p:txBody>
          <a:bodyPr/>
          <a:lstStyle/>
          <a:p>
            <a:r>
              <a:rPr lang="en-KE" sz="2800" dirty="0">
                <a:solidFill>
                  <a:schemeClr val="tx1"/>
                </a:solidFill>
              </a:rPr>
              <a:t>answer</a:t>
            </a:r>
          </a:p>
        </p:txBody>
      </p:sp>
    </p:spTree>
    <p:extLst>
      <p:ext uri="{BB962C8B-B14F-4D97-AF65-F5344CB8AC3E}">
        <p14:creationId xmlns:p14="http://schemas.microsoft.com/office/powerpoint/2010/main" val="24980216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765738"/>
            <a:ext cx="10178981" cy="4981903"/>
          </a:xfrm>
        </p:spPr>
        <p:txBody>
          <a:bodyPr>
            <a:normAutofit fontScale="85000" lnSpcReduction="10000"/>
          </a:bodyPr>
          <a:lstStyle/>
          <a:p>
            <a:pPr marL="0" indent="0">
              <a:lnSpc>
                <a:spcPct val="150000"/>
              </a:lnSpc>
              <a:buNone/>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APA Style. (n.d.). </a:t>
            </a:r>
            <a:r>
              <a:rPr lang="en-US"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Adapting a dissertation or a thesis into a journal article.</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109728" indent="0">
              <a:lnSpc>
                <a:spcPct val="150000"/>
              </a:lnSpc>
              <a:buNone/>
            </a:pPr>
            <a:r>
              <a:rPr lang="en-US" sz="1800"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https://apastyle.apa.org/style-grammar-guidelines/research-publication/dissertation-thesis</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Elsevier author services (n.d.). </a:t>
            </a:r>
            <a:r>
              <a:rPr lang="en-US"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How to write a journal article from a thesis.</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457200" indent="0">
              <a:lnSpc>
                <a:spcPct val="150000"/>
              </a:lnSpc>
              <a:buNone/>
            </a:pPr>
            <a:r>
              <a:rPr lang="en-US" sz="1800"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https://scientific-publishing.webshop.elsevier.com/publication-process/how-to-write-a-journal-article-from-a-thesis/</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Taylor and Francis. (</a:t>
            </a:r>
            <a:r>
              <a:rPr lang="en-US" sz="1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n.d</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Extracting a journal article from your thesis. </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109728" indent="0">
              <a:lnSpc>
                <a:spcPct val="150000"/>
              </a:lnSpc>
              <a:buNone/>
            </a:pPr>
            <a:r>
              <a:rPr lang="en-US" sz="1800"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https://authorservices.taylorandfrancis.com/blog/get-published/extracting-a-journal-article-from-your-thesis/</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Vanderbilt University. (n.d.). </a:t>
            </a:r>
            <a:r>
              <a:rPr lang="en-US"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Head libraries.</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109728" indent="0">
              <a:lnSpc>
                <a:spcPct val="150000"/>
              </a:lnSpc>
              <a:buNone/>
            </a:pPr>
            <a:r>
              <a:rPr lang="en-US" sz="1800"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https://researchguides.library.vanderbilt.edu/c.php?g=69346&amp;p=831743#:~:text=Nearly%20all%20journal%20articles%20are,and%20references%20or%20literature%20cited</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University of Sydney. (n.d.). </a:t>
            </a:r>
            <a:r>
              <a:rPr lang="en-US"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Structure of a journal article. </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u="sng" dirty="0">
                <a:solidFill>
                  <a:schemeClr val="tx1"/>
                </a:solidFill>
                <a:effectLst/>
                <a:latin typeface="Times New Roman" panose="02020603050405020304" pitchFamily="18" charset="0"/>
                <a:ea typeface="Calibri" panose="020F0502020204030204" pitchFamily="34" charset="0"/>
                <a:hlinkClick r:id="rId7">
                  <a:extLst>
                    <a:ext uri="{A12FA001-AC4F-418D-AE19-62706E023703}">
                      <ahyp:hlinkClr xmlns:ahyp="http://schemas.microsoft.com/office/drawing/2018/hyperlinkcolor" val="tx"/>
                    </a:ext>
                  </a:extLst>
                </a:hlinkClick>
              </a:rPr>
              <a:t>https://www.library.sydney.edu.au/support/searching/structure-of-a-journal-article</a:t>
            </a:r>
            <a:r>
              <a:rPr lang="en-KE" dirty="0">
                <a:solidFill>
                  <a:schemeClr val="tx1"/>
                </a:solidFill>
                <a:effectLst/>
              </a:rPr>
              <a:t> </a:t>
            </a:r>
          </a:p>
          <a:p>
            <a:pPr marL="0" indent="0">
              <a:buNone/>
            </a:pPr>
            <a:r>
              <a:rPr lang="en-KE" dirty="0">
                <a:solidFill>
                  <a:schemeClr val="tx1"/>
                </a:solidFill>
                <a:latin typeface="Times New Roman" panose="02020603050405020304" pitchFamily="18" charset="0"/>
                <a:cs typeface="Times New Roman" panose="02020603050405020304" pitchFamily="18" charset="0"/>
              </a:rPr>
              <a:t>Wallpaperscraft. </a:t>
            </a:r>
            <a:r>
              <a:rPr lang="en-GB" dirty="0">
                <a:solidFill>
                  <a:schemeClr val="tx1"/>
                </a:solidFill>
                <a:latin typeface="Times New Roman" panose="02020603050405020304" pitchFamily="18" charset="0"/>
                <a:cs typeface="Times New Roman" panose="02020603050405020304" pitchFamily="18" charset="0"/>
                <a:hlinkClick r:id="rId8">
                  <a:extLst>
                    <a:ext uri="{A12FA001-AC4F-418D-AE19-62706E023703}">
                      <ahyp:hlinkClr xmlns:ahyp="http://schemas.microsoft.com/office/drawing/2018/hyperlinkcolor" val="tx"/>
                    </a:ext>
                  </a:extLst>
                </a:hlinkClick>
              </a:rPr>
              <a:t>https://wallpaperscraft.com/download/mountains_lake_landscape_132141/800x1200</a:t>
            </a:r>
            <a:endParaRPr lang="en-GB" dirty="0">
              <a:solidFill>
                <a:schemeClr val="tx1"/>
              </a:solidFill>
              <a:latin typeface="Times New Roman" panose="02020603050405020304" pitchFamily="18" charset="0"/>
              <a:cs typeface="Times New Roman" panose="02020603050405020304" pitchFamily="18" charset="0"/>
            </a:endParaRPr>
          </a:p>
          <a:p>
            <a:pPr marL="0" indent="0">
              <a:buNone/>
            </a:pPr>
            <a:endParaRPr lang="en-KE" dirty="0">
              <a:solidFill>
                <a:schemeClr val="tx1"/>
              </a:solidFill>
            </a:endParaRPr>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a:xfrm>
            <a:off x="1550564" y="1057274"/>
            <a:ext cx="9875463" cy="603360"/>
          </a:xfrm>
        </p:spPr>
        <p:txBody>
          <a:bodyPr/>
          <a:lstStyle/>
          <a:p>
            <a:r>
              <a:rPr lang="en-US" sz="1800" b="1" dirty="0">
                <a:solidFill>
                  <a:schemeClr val="tx1"/>
                </a:solidFill>
                <a:effectLst/>
                <a:latin typeface="Arial" panose="020B0604020202020204" pitchFamily="34" charset="0"/>
                <a:ea typeface="Calibri" panose="020F0502020204030204" pitchFamily="34" charset="0"/>
              </a:rPr>
              <a:t>References</a:t>
            </a:r>
            <a:r>
              <a:rPr lang="en-KE" dirty="0">
                <a:solidFill>
                  <a:schemeClr val="tx1"/>
                </a:solidFill>
                <a:effectLst/>
              </a:rPr>
              <a:t> </a:t>
            </a:r>
            <a:endParaRPr lang="en-KE" dirty="0">
              <a:solidFill>
                <a:schemeClr val="tx1"/>
              </a:solidFill>
            </a:endParaRPr>
          </a:p>
        </p:txBody>
      </p:sp>
    </p:spTree>
    <p:extLst>
      <p:ext uri="{BB962C8B-B14F-4D97-AF65-F5344CB8AC3E}">
        <p14:creationId xmlns:p14="http://schemas.microsoft.com/office/powerpoint/2010/main" val="41749019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914400" y="1041991"/>
            <a:ext cx="10511627" cy="5222633"/>
          </a:xfrm>
        </p:spPr>
        <p:txBody>
          <a:bodyPr/>
          <a:lstStyle/>
          <a:p>
            <a:pPr marL="0" indent="0">
              <a:buNone/>
            </a:pPr>
            <a:endParaRPr lang="en-KE" dirty="0"/>
          </a:p>
          <a:p>
            <a:pPr marL="0" indent="0">
              <a:buNone/>
            </a:pPr>
            <a:endParaRPr lang="en-KE" dirty="0"/>
          </a:p>
          <a:p>
            <a:pPr marL="0" indent="0">
              <a:buNone/>
            </a:pPr>
            <a:endParaRPr lang="en-KE" dirty="0"/>
          </a:p>
          <a:p>
            <a:pPr marL="0" indent="0">
              <a:buNone/>
            </a:pPr>
            <a:endParaRPr lang="en-KE" dirty="0"/>
          </a:p>
          <a:p>
            <a:pPr marL="0" indent="0">
              <a:buNone/>
            </a:pPr>
            <a:r>
              <a:rPr lang="en-KE" dirty="0"/>
              <a:t>				</a:t>
            </a:r>
          </a:p>
          <a:p>
            <a:pPr marL="0" indent="0">
              <a:buNone/>
            </a:pPr>
            <a:r>
              <a:rPr lang="en-KE" dirty="0"/>
              <a:t>		</a:t>
            </a:r>
            <a:r>
              <a:rPr lang="en-KE" sz="8000" b="1" dirty="0">
                <a:solidFill>
                  <a:schemeClr val="tx1"/>
                </a:solidFill>
              </a:rPr>
              <a:t>THANK YOU</a:t>
            </a:r>
          </a:p>
        </p:txBody>
      </p:sp>
    </p:spTree>
    <p:extLst>
      <p:ext uri="{BB962C8B-B14F-4D97-AF65-F5344CB8AC3E}">
        <p14:creationId xmlns:p14="http://schemas.microsoft.com/office/powerpoint/2010/main" val="1686213229"/>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16DBB56F-4362-4386-A1A1-3DF898896616}">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Geometric color block</Template>
  <TotalTime>1502</TotalTime>
  <Words>2793</Words>
  <Application>Microsoft Macintosh PowerPoint</Application>
  <PresentationFormat>Widescreen</PresentationFormat>
  <Paragraphs>112</Paragraphs>
  <Slides>30</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Arial Black</vt:lpstr>
      <vt:lpstr>Calibri</vt:lpstr>
      <vt:lpstr>Sabon Next LT</vt:lpstr>
      <vt:lpstr>Symbol</vt:lpstr>
      <vt:lpstr>Times New Roman</vt:lpstr>
      <vt:lpstr>Custom</vt:lpstr>
      <vt:lpstr>Postgraduate Writing Week 4 How to Extract your Journal Article from your Dissertation dr. susan mwangi st. paul’s university </vt:lpstr>
      <vt:lpstr>Topic Introduction </vt:lpstr>
      <vt:lpstr>Expected Learning Outcomes </vt:lpstr>
      <vt:lpstr>      The importance of extracting a journal article from a dissertation  </vt:lpstr>
      <vt:lpstr>PowerPoint Presentation</vt:lpstr>
      <vt:lpstr>PowerPoint Presentation</vt:lpstr>
      <vt:lpstr>Differences between a dissertation and a journal article</vt:lpstr>
      <vt:lpstr>Steps to Follow when Extracting the Journal Article from the Dissertation </vt:lpstr>
      <vt:lpstr>PowerPoint Presentation</vt:lpstr>
      <vt:lpstr>PowerPoint Presentation</vt:lpstr>
      <vt:lpstr>PowerPoint Presentation</vt:lpstr>
      <vt:lpstr>PowerPoint Presentation</vt:lpstr>
      <vt:lpstr>PowerPoint Presentation</vt:lpstr>
      <vt:lpstr>The Components of the Journal Article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 </vt:lpstr>
      <vt:lpstr>Reflection Question  Discuss the process of extracting a journal article from a dissertation.   </vt:lpstr>
      <vt:lpstr>answer</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Faith M Mwangi</dc:creator>
  <cp:lastModifiedBy>susan.w.mwangi@outlook.com</cp:lastModifiedBy>
  <cp:revision>7</cp:revision>
  <dcterms:created xsi:type="dcterms:W3CDTF">2024-11-02T18:58:11Z</dcterms:created>
  <dcterms:modified xsi:type="dcterms:W3CDTF">2025-04-25T11:45:32Z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