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36"/>
  </p:notesMasterIdLst>
  <p:handoutMasterIdLst>
    <p:handoutMasterId r:id="rId37"/>
  </p:handoutMasterIdLst>
  <p:sldIdLst>
    <p:sldId id="312" r:id="rId5"/>
    <p:sldId id="304" r:id="rId6"/>
    <p:sldId id="282" r:id="rId7"/>
    <p:sldId id="314" r:id="rId8"/>
    <p:sldId id="315" r:id="rId9"/>
    <p:sldId id="324" r:id="rId10"/>
    <p:sldId id="325" r:id="rId11"/>
    <p:sldId id="326" r:id="rId12"/>
    <p:sldId id="329" r:id="rId13"/>
    <p:sldId id="330" r:id="rId14"/>
    <p:sldId id="331" r:id="rId15"/>
    <p:sldId id="332" r:id="rId16"/>
    <p:sldId id="317" r:id="rId17"/>
    <p:sldId id="323" r:id="rId18"/>
    <p:sldId id="334" r:id="rId19"/>
    <p:sldId id="318" r:id="rId20"/>
    <p:sldId id="333" r:id="rId21"/>
    <p:sldId id="335" r:id="rId22"/>
    <p:sldId id="319" r:id="rId23"/>
    <p:sldId id="344" r:id="rId24"/>
    <p:sldId id="340" r:id="rId25"/>
    <p:sldId id="336" r:id="rId26"/>
    <p:sldId id="321" r:id="rId27"/>
    <p:sldId id="338" r:id="rId28"/>
    <p:sldId id="339" r:id="rId29"/>
    <p:sldId id="322" r:id="rId30"/>
    <p:sldId id="337" r:id="rId31"/>
    <p:sldId id="346" r:id="rId32"/>
    <p:sldId id="343" r:id="rId33"/>
    <p:sldId id="345" r:id="rId34"/>
    <p:sldId id="297" r:id="rId35"/>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95393" autoAdjust="0"/>
  </p:normalViewPr>
  <p:slideViewPr>
    <p:cSldViewPr snapToGrid="0" snapToObjects="1">
      <p:cViewPr varScale="1">
        <p:scale>
          <a:sx n="122" d="100"/>
          <a:sy n="122" d="100"/>
        </p:scale>
        <p:origin x="240" y="208"/>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49742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77914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4795950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679992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845417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7049592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8589896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1101387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4091187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8361895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1792735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476683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4453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6938653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5088148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8322006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s://www.wallpaperflare.com/photo-of-lichtenstein-castle-architecture-building-castle-on-a-rock-wallpaper-afrgh" TargetMode="External"/><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hyperlink" Target="https://www.flashpack.com/us/solo/travel/destination-guides/solo-travel-guide-canada/" TargetMode="External"/><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hyperlink" Target="https://www.flashpack.com/us/solo/travel/destination-guides/solo-travel-guide-canada/" TargetMode="External"/><Relationship Id="rId2" Type="http://schemas.openxmlformats.org/officeDocument/2006/relationships/hyperlink" Target="https://www.wallpaperflare.com/photo-of-lichtenstein-castle-architecture-building-castle-on-a-rock-wallpaper-afrgh" TargetMode="Externa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D5FF726-AF87-4BEB-F9D5-201FEEDA151B}"/>
              </a:ext>
            </a:extLst>
          </p:cNvPr>
          <p:cNvSpPr>
            <a:spLocks noGrp="1"/>
          </p:cNvSpPr>
          <p:nvPr>
            <p:ph type="ctrTitle"/>
          </p:nvPr>
        </p:nvSpPr>
        <p:spPr/>
        <p:txBody>
          <a:bodyPr/>
          <a:lstStyle/>
          <a:p>
            <a:br>
              <a:rPr lang="en-KE" sz="1800" dirty="0">
                <a:effectLst/>
                <a:latin typeface="Calibri" panose="020F0502020204030204" pitchFamily="34" charset="0"/>
                <a:ea typeface="Calibri" panose="020F0502020204030204" pitchFamily="34" charset="0"/>
                <a:cs typeface="Times New Roman" panose="02020603050405020304" pitchFamily="18" charset="0"/>
              </a:rPr>
            </a:b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Postgraduate Writing</a:t>
            </a:r>
            <a:br>
              <a:rPr lang="en-KE" sz="3200" dirty="0">
                <a:effectLst/>
                <a:latin typeface="Calibri" panose="020F0502020204030204" pitchFamily="34" charset="0"/>
                <a:ea typeface="Calibri" panose="020F0502020204030204" pitchFamily="34" charset="0"/>
                <a:cs typeface="Times New Roman" panose="02020603050405020304" pitchFamily="18" charset="0"/>
              </a:rPr>
            </a:b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Week 5:</a:t>
            </a:r>
            <a:br>
              <a:rPr lang="en-KE" sz="3200" dirty="0">
                <a:effectLst/>
                <a:latin typeface="Calibri" panose="020F0502020204030204" pitchFamily="34" charset="0"/>
                <a:ea typeface="Calibri" panose="020F0502020204030204" pitchFamily="34" charset="0"/>
                <a:cs typeface="Times New Roman" panose="02020603050405020304" pitchFamily="18" charset="0"/>
              </a:rPr>
            </a:b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Conducting Literature Review</a:t>
            </a:r>
            <a:b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dr. </a:t>
            </a:r>
            <a:r>
              <a:rPr lang="en-US" sz="32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susan</a:t>
            </a: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32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mwangi</a:t>
            </a:r>
            <a:b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32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st.</a:t>
            </a: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32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paul’s</a:t>
            </a:r>
            <a:r>
              <a:rPr lang="en-US" sz="3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university</a:t>
            </a:r>
            <a:br>
              <a:rPr lang="en-KE" sz="3200" dirty="0">
                <a:effectLst/>
                <a:latin typeface="Calibri" panose="020F0502020204030204" pitchFamily="34" charset="0"/>
                <a:ea typeface="Calibri" panose="020F0502020204030204" pitchFamily="34" charset="0"/>
                <a:cs typeface="Times New Roman" panose="02020603050405020304" pitchFamily="18" charset="0"/>
              </a:rPr>
            </a:br>
            <a:endParaRPr lang="en-KE" sz="3200" dirty="0"/>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E9983AC-95FF-8F5F-3CA9-9BB8B0A35A54}"/>
              </a:ext>
            </a:extLst>
          </p:cNvPr>
          <p:cNvSpPr>
            <a:spLocks noGrp="1"/>
          </p:cNvSpPr>
          <p:nvPr>
            <p:ph idx="1"/>
          </p:nvPr>
        </p:nvSpPr>
        <p:spPr>
          <a:xfrm>
            <a:off x="599090" y="1587062"/>
            <a:ext cx="7252136" cy="4740165"/>
          </a:xfrm>
        </p:spPr>
        <p:txBody>
          <a:bodyPr>
            <a:normAutofit lnSpcReduction="10000"/>
          </a:bodyPr>
          <a:lstStyle/>
          <a:p>
            <a:r>
              <a:rPr lang="en-US" sz="2000" dirty="0">
                <a:solidFill>
                  <a:schemeClr val="tx1"/>
                </a:solidFill>
                <a:effectLst/>
                <a:latin typeface="Times New Roman" panose="02020603050405020304" pitchFamily="18" charset="0"/>
                <a:ea typeface="Aldine401 BT"/>
                <a:cs typeface="Times New Roman" panose="02020603050405020304" pitchFamily="18" charset="0"/>
              </a:rPr>
              <a:t>In our previous lessons, we discussed about how to extract a journal article from your dissertation. In this lesson, we shall learn about how to conduct a literature review. </a:t>
            </a:r>
            <a:r>
              <a:rPr lang="en-KE" sz="2000" dirty="0">
                <a:solidFill>
                  <a:schemeClr val="tx1"/>
                </a:solidFill>
                <a:effectLst/>
                <a:latin typeface="Times New Roman" panose="02020603050405020304" pitchFamily="18" charset="0"/>
                <a:ea typeface="Aldine401 BT"/>
                <a:cs typeface="Times New Roman" panose="02020603050405020304" pitchFamily="18" charset="0"/>
              </a:rPr>
              <a:t>Literature review can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simply </a:t>
            </a:r>
            <a:r>
              <a:rPr lang="en-KE" sz="2000" dirty="0">
                <a:solidFill>
                  <a:schemeClr val="tx1"/>
                </a:solidFill>
                <a:effectLst/>
                <a:latin typeface="Times New Roman" panose="02020603050405020304" pitchFamily="18" charset="0"/>
                <a:ea typeface="Aldine401 BT"/>
                <a:cs typeface="Times New Roman" panose="02020603050405020304" pitchFamily="18" charset="0"/>
              </a:rPr>
              <a:t>be defined as a systematic, analytical and critical assessment of what has been written by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other </a:t>
            </a:r>
            <a:r>
              <a:rPr lang="en-KE" sz="2000" dirty="0">
                <a:solidFill>
                  <a:schemeClr val="tx1"/>
                </a:solidFill>
                <a:effectLst/>
                <a:latin typeface="Times New Roman" panose="02020603050405020304" pitchFamily="18" charset="0"/>
                <a:ea typeface="Aldine401 BT"/>
                <a:cs typeface="Times New Roman" panose="02020603050405020304" pitchFamily="18" charset="0"/>
              </a:rPr>
              <a:t>scholars on a particular subject matter. This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lesson</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captures the purpose and importance of writing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a </a:t>
            </a:r>
            <a:r>
              <a:rPr lang="en-KE" sz="2000" dirty="0">
                <a:solidFill>
                  <a:schemeClr val="tx1"/>
                </a:solidFill>
                <a:effectLst/>
                <a:latin typeface="Times New Roman" panose="02020603050405020304" pitchFamily="18" charset="0"/>
                <a:ea typeface="Aldine401 BT"/>
                <a:cs typeface="Times New Roman" panose="02020603050405020304" pitchFamily="18" charset="0"/>
              </a:rPr>
              <a:t>literature review and introduces the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learner</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to the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steps involved in</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conducting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a</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literature review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in research. The literature review is an important part of the research process as it informs researcher about the direction that research is taking in a given area of study as well as other scholars’ research findings.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8" name="Title 7">
            <a:extLst>
              <a:ext uri="{FF2B5EF4-FFF2-40B4-BE49-F238E27FC236}">
                <a16:creationId xmlns:a16="http://schemas.microsoft.com/office/drawing/2014/main" id="{B67A9BE2-C2ED-2322-5DEC-6404F06B607D}"/>
              </a:ext>
            </a:extLst>
          </p:cNvPr>
          <p:cNvSpPr>
            <a:spLocks noGrp="1"/>
          </p:cNvSpPr>
          <p:nvPr>
            <p:ph type="title"/>
          </p:nvPr>
        </p:nvSpPr>
        <p:spPr>
          <a:xfrm>
            <a:off x="599091" y="861848"/>
            <a:ext cx="7252136" cy="809297"/>
          </a:xfrm>
        </p:spPr>
        <p:txBody>
          <a:bodyPr/>
          <a:lstStyle/>
          <a:p>
            <a:r>
              <a:rPr lang="en-US" sz="2000" b="1" dirty="0">
                <a:solidFill>
                  <a:srgbClr val="000000"/>
                </a:solidFill>
                <a:effectLst/>
                <a:latin typeface="Arial" panose="020B0604020202020204" pitchFamily="34" charset="0"/>
                <a:ea typeface="Times New Roman" panose="02020603050405020304" pitchFamily="18" charset="0"/>
              </a:rPr>
              <a:t>Topic Introduction</a:t>
            </a:r>
            <a:br>
              <a:rPr lang="en-KE" sz="1800" dirty="0">
                <a:effectLst/>
                <a:latin typeface="Calibri" panose="020F0502020204030204" pitchFamily="34" charset="0"/>
                <a:ea typeface="Calibri" panose="020F0502020204030204" pitchFamily="34" charset="0"/>
              </a:rPr>
            </a:br>
            <a:endParaRPr lang="en-KE" dirty="0"/>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p:txBody>
          <a:bodyPr/>
          <a:lstStyle/>
          <a:p>
            <a:r>
              <a:rPr lang="en-US" sz="2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Intended </a:t>
            </a:r>
            <a:r>
              <a:rPr lang="en-KE" sz="2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Learning Objectives</a:t>
            </a:r>
            <a:br>
              <a:rPr lang="en-KE" sz="2000" dirty="0">
                <a:effectLst/>
                <a:latin typeface="Calibri" panose="020F0502020204030204" pitchFamily="34" charset="0"/>
                <a:ea typeface="Calibri" panose="020F0502020204030204" pitchFamily="34" charset="0"/>
                <a:cs typeface="Times New Roman" panose="02020603050405020304" pitchFamily="18" charset="0"/>
              </a:rPr>
            </a:br>
            <a:endParaRPr lang="en-KE" sz="2000"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2051438"/>
            <a:ext cx="7965460" cy="3749289"/>
          </a:xfrm>
        </p:spPr>
        <p:txBody>
          <a:bodyPr>
            <a:normAutofit lnSpcReduction="10000"/>
          </a:bodyPr>
          <a:lstStyle/>
          <a:p>
            <a:pPr marL="0" indent="0">
              <a:lnSpc>
                <a:spcPct val="150000"/>
              </a:lnSpc>
              <a:buNone/>
            </a:pPr>
            <a:r>
              <a:rPr lang="en-KE" sz="2000" dirty="0">
                <a:solidFill>
                  <a:schemeClr val="tx1"/>
                </a:solidFill>
                <a:effectLst/>
                <a:latin typeface="Times New Roman" panose="02020603050405020304" pitchFamily="18" charset="0"/>
                <a:ea typeface="Times New Roman" panose="02020603050405020304" pitchFamily="18" charset="0"/>
              </a:rPr>
              <a:t>By the end of this lesson, students will be able to:</a:t>
            </a:r>
          </a:p>
          <a:p>
            <a:pPr marL="342900" lvl="0" indent="-342900">
              <a:lnSpc>
                <a:spcPct val="150000"/>
              </a:lnSpc>
              <a:buFont typeface="+mj-lt"/>
              <a:buAutoNum type="arabicPeriod"/>
              <a:tabLst>
                <a:tab pos="457200" algn="l"/>
              </a:tabLs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Define what a literature review is</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Explain the</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purpose</a:t>
            </a: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of a literature review.</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Identify the steps involved in conducting a literature review.</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Discuss the different sections of a literature review.</a:t>
            </a:r>
          </a:p>
          <a:p>
            <a:pPr marL="342900" lvl="0" indent="-342900">
              <a:lnSpc>
                <a:spcPct val="150000"/>
              </a:lnSpc>
              <a:buFont typeface="+mj-lt"/>
              <a:buAutoNum type="arabicPeriod"/>
              <a:tabLst>
                <a:tab pos="457200" algn="l"/>
              </a:tabLst>
            </a:pPr>
            <a:r>
              <a:rPr lang="en-US" sz="2000" dirty="0">
                <a:solidFill>
                  <a:schemeClr val="tx1"/>
                </a:solidFill>
                <a:effectLst/>
                <a:latin typeface="Times New Roman" panose="02020603050405020304" pitchFamily="18" charset="0"/>
                <a:ea typeface="Aldine401 BT"/>
              </a:rPr>
              <a:t>Evaluate, select and synthesize literature in a relevant subject area and review it to come up with a research gap that is intended to be filled.</a:t>
            </a:r>
            <a:endParaRPr lang="en-KE" sz="2000" dirty="0">
              <a:solidFill>
                <a:schemeClr val="tx1"/>
              </a:solidFill>
              <a:effectLst/>
              <a:latin typeface="Calibri" panose="020F0502020204030204" pitchFamily="34" charset="0"/>
              <a:ea typeface="Calibri" panose="020F0502020204030204" pitchFamily="34" charset="0"/>
            </a:endParaRPr>
          </a:p>
          <a:p>
            <a:pPr marL="0" indent="0">
              <a:buNone/>
            </a:pPr>
            <a:endParaRPr lang="en-KE" dirty="0"/>
          </a:p>
        </p:txBody>
      </p:sp>
    </p:spTree>
    <p:extLst>
      <p:ext uri="{BB962C8B-B14F-4D97-AF65-F5344CB8AC3E}">
        <p14:creationId xmlns:p14="http://schemas.microsoft.com/office/powerpoint/2010/main" val="685681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44E69A-C4BE-E200-4EB5-E1055137C88E}"/>
              </a:ext>
            </a:extLst>
          </p:cNvPr>
          <p:cNvSpPr>
            <a:spLocks noGrp="1"/>
          </p:cNvSpPr>
          <p:nvPr>
            <p:ph type="title"/>
          </p:nvPr>
        </p:nvSpPr>
        <p:spPr>
          <a:xfrm>
            <a:off x="4364809" y="1057275"/>
            <a:ext cx="7165039" cy="897650"/>
          </a:xfrm>
        </p:spPr>
        <p:txBody>
          <a:bodyPr/>
          <a:lstStyle/>
          <a:p>
            <a:r>
              <a:rPr lang="en-KE" sz="2000" b="1" dirty="0">
                <a:solidFill>
                  <a:schemeClr val="tx1"/>
                </a:solidFill>
                <a:effectLst/>
                <a:latin typeface="Arial" panose="020B0604020202020204" pitchFamily="34" charset="0"/>
                <a:ea typeface="Aldine401 BT"/>
                <a:cs typeface="Times New Roman" panose="02020603050405020304" pitchFamily="18" charset="0"/>
              </a:rPr>
              <a:t>Purpose of writing </a:t>
            </a:r>
            <a:r>
              <a:rPr lang="en-US" sz="2000" b="1" dirty="0">
                <a:solidFill>
                  <a:schemeClr val="tx1"/>
                </a:solidFill>
                <a:effectLst/>
                <a:latin typeface="Arial" panose="020B0604020202020204" pitchFamily="34" charset="0"/>
                <a:ea typeface="Aldine401 BT"/>
                <a:cs typeface="Times New Roman" panose="02020603050405020304" pitchFamily="18" charset="0"/>
              </a:rPr>
              <a:t>a </a:t>
            </a:r>
            <a:r>
              <a:rPr lang="en-KE" sz="2000" b="1" dirty="0">
                <a:solidFill>
                  <a:schemeClr val="tx1"/>
                </a:solidFill>
                <a:effectLst/>
                <a:latin typeface="Arial" panose="020B0604020202020204" pitchFamily="34" charset="0"/>
                <a:ea typeface="Aldine401 BT"/>
                <a:cs typeface="Times New Roman" panose="02020603050405020304" pitchFamily="18" charset="0"/>
              </a:rPr>
              <a:t>Literature Review</a:t>
            </a:r>
            <a:br>
              <a:rPr lang="en-KE" sz="2000" dirty="0">
                <a:effectLst/>
                <a:latin typeface="Calibri" panose="020F0502020204030204" pitchFamily="34" charset="0"/>
                <a:ea typeface="Calibri" panose="020F0502020204030204" pitchFamily="34" charset="0"/>
                <a:cs typeface="Times New Roman" panose="02020603050405020304" pitchFamily="18" charset="0"/>
              </a:rPr>
            </a:br>
            <a:endParaRPr lang="en-KE" sz="2000" dirty="0"/>
          </a:p>
        </p:txBody>
      </p:sp>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4243386" y="1881353"/>
            <a:ext cx="7165040" cy="4160632"/>
          </a:xfrm>
        </p:spPr>
        <p:txBody>
          <a:bodyPr/>
          <a:lstStyle/>
          <a:p>
            <a:pPr>
              <a:lnSpc>
                <a:spcPct val="150000"/>
              </a:lnSpc>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purpose of the Literature Review</a:t>
            </a: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 to give a comprehensive view of previous research that is related to your study. It is a synthesis of theoretical and empirical contributions by other researchers in your field of study. The review should examine the main theories related to the topic. It should also include all the relevant information from credible sources such as academic books and peer-reviewed journal articles. For a well-organized Literature Review, you may need to make use of sub-headings.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31718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297C0FD-7464-843C-E0C1-94EA9D7A3DE7}"/>
              </a:ext>
            </a:extLst>
          </p:cNvPr>
          <p:cNvSpPr>
            <a:spLocks noGrp="1"/>
          </p:cNvSpPr>
          <p:nvPr>
            <p:ph type="title"/>
          </p:nvPr>
        </p:nvSpPr>
        <p:spPr>
          <a:xfrm>
            <a:off x="914399" y="714704"/>
            <a:ext cx="7796464" cy="557048"/>
          </a:xfrm>
        </p:spPr>
        <p:txBody>
          <a:bodyPr/>
          <a:lstStyle/>
          <a:p>
            <a:r>
              <a:rPr lang="en-GB" sz="2000" dirty="0">
                <a:solidFill>
                  <a:schemeClr val="tx1"/>
                </a:solidFill>
              </a:rPr>
              <a:t>Q</a:t>
            </a:r>
            <a:r>
              <a:rPr lang="en-KE" sz="2000" dirty="0">
                <a:solidFill>
                  <a:schemeClr val="tx1"/>
                </a:solidFill>
              </a:rPr>
              <a:t>ualities of an effective literaure review</a:t>
            </a:r>
          </a:p>
        </p:txBody>
      </p:sp>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399" y="1460938"/>
            <a:ext cx="7987862" cy="5139560"/>
          </a:xfrm>
        </p:spPr>
        <p:txBody>
          <a:bodyPr>
            <a:normAutofit lnSpcReduction="10000"/>
          </a:bodyPr>
          <a:lstStyle/>
          <a:p>
            <a:pPr algn="just">
              <a:lnSpc>
                <a:spcPct val="160000"/>
              </a:lnSpc>
              <a:spcBef>
                <a:spcPts val="0"/>
              </a:spcBef>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effective Literature Review will have the following qualities: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60000"/>
              </a:lnSpc>
              <a:spcBef>
                <a:spcPts val="0"/>
              </a:spcBef>
              <a:buFont typeface="Symbol" pitchFamily="2" charset="2"/>
              <a:buChar char=""/>
            </a:pPr>
            <a:r>
              <a:rPr lang="en-US" sz="2000" dirty="0">
                <a:solidFill>
                  <a:srgbClr val="000000"/>
                </a:solidFill>
                <a:effectLst/>
                <a:latin typeface="Times New Roman" panose="02020603050405020304" pitchFamily="18" charset="0"/>
                <a:ea typeface="Calibri" panose="020F0502020204030204" pitchFamily="34" charset="0"/>
              </a:rPr>
              <a:t>It will be well-organized and structured</a:t>
            </a:r>
            <a:endParaRPr lang="en-KE" sz="2000" dirty="0">
              <a:effectLst/>
              <a:latin typeface="Calibri" panose="020F0502020204030204" pitchFamily="34" charset="0"/>
              <a:ea typeface="Calibri" panose="020F0502020204030204" pitchFamily="34" charset="0"/>
            </a:endParaRPr>
          </a:p>
          <a:p>
            <a:pPr marL="342900" lvl="0" indent="-342900" algn="just">
              <a:lnSpc>
                <a:spcPct val="160000"/>
              </a:lnSpc>
              <a:spcBef>
                <a:spcPts val="0"/>
              </a:spcBef>
              <a:buFont typeface="Symbol" pitchFamily="2" charset="2"/>
              <a:buChar char=""/>
            </a:pPr>
            <a:r>
              <a:rPr lang="en-US" sz="2000" dirty="0">
                <a:solidFill>
                  <a:srgbClr val="000000"/>
                </a:solidFill>
                <a:effectLst/>
                <a:latin typeface="Times New Roman" panose="02020603050405020304" pitchFamily="18" charset="0"/>
                <a:ea typeface="Calibri" panose="020F0502020204030204" pitchFamily="34" charset="0"/>
              </a:rPr>
              <a:t>It will have focus, unity and coherence</a:t>
            </a:r>
            <a:endParaRPr lang="en-KE" sz="2000" dirty="0">
              <a:effectLst/>
              <a:latin typeface="Calibri" panose="020F0502020204030204" pitchFamily="34" charset="0"/>
              <a:ea typeface="Calibri" panose="020F0502020204030204" pitchFamily="34" charset="0"/>
            </a:endParaRPr>
          </a:p>
          <a:p>
            <a:pPr marL="342900" lvl="0" indent="-342900" algn="just">
              <a:lnSpc>
                <a:spcPct val="160000"/>
              </a:lnSpc>
              <a:spcBef>
                <a:spcPts val="0"/>
              </a:spcBef>
              <a:buFont typeface="Symbol" pitchFamily="2" charset="2"/>
              <a:buChar char=""/>
            </a:pPr>
            <a:r>
              <a:rPr lang="en-US" sz="2000" dirty="0">
                <a:solidFill>
                  <a:srgbClr val="000000"/>
                </a:solidFill>
                <a:effectLst/>
                <a:latin typeface="Times New Roman" panose="02020603050405020304" pitchFamily="18" charset="0"/>
                <a:ea typeface="Calibri" panose="020F0502020204030204" pitchFamily="34" charset="0"/>
              </a:rPr>
              <a:t>It will cite key influential authors in your area of study</a:t>
            </a:r>
            <a:endParaRPr lang="en-KE" sz="2000" dirty="0">
              <a:effectLst/>
              <a:latin typeface="Calibri" panose="020F0502020204030204" pitchFamily="34" charset="0"/>
              <a:ea typeface="Calibri" panose="020F0502020204030204" pitchFamily="34" charset="0"/>
            </a:endParaRPr>
          </a:p>
          <a:p>
            <a:pPr marL="342900" lvl="0" indent="-342900" algn="just">
              <a:lnSpc>
                <a:spcPct val="160000"/>
              </a:lnSpc>
              <a:spcBef>
                <a:spcPts val="0"/>
              </a:spcBef>
              <a:buFont typeface="Symbol" pitchFamily="2" charset="2"/>
              <a:buChar char=""/>
            </a:pPr>
            <a:r>
              <a:rPr lang="en-US" sz="2000" dirty="0">
                <a:solidFill>
                  <a:srgbClr val="000000"/>
                </a:solidFill>
                <a:effectLst/>
                <a:latin typeface="Times New Roman" panose="02020603050405020304" pitchFamily="18" charset="0"/>
                <a:ea typeface="Calibri" panose="020F0502020204030204" pitchFamily="34" charset="0"/>
              </a:rPr>
              <a:t>It will be current by keeping up with new research in the area</a:t>
            </a:r>
            <a:endParaRPr lang="en-KE" sz="2000" dirty="0">
              <a:effectLst/>
              <a:latin typeface="Calibri" panose="020F0502020204030204" pitchFamily="34" charset="0"/>
              <a:ea typeface="Calibri" panose="020F0502020204030204" pitchFamily="34" charset="0"/>
            </a:endParaRPr>
          </a:p>
          <a:p>
            <a:pPr marL="342900" lvl="0" indent="-342900" algn="just">
              <a:lnSpc>
                <a:spcPct val="160000"/>
              </a:lnSpc>
              <a:spcBef>
                <a:spcPts val="0"/>
              </a:spcBef>
              <a:buFont typeface="Symbol" pitchFamily="2" charset="2"/>
              <a:buChar char=""/>
            </a:pPr>
            <a:r>
              <a:rPr lang="en-US" sz="2000" dirty="0">
                <a:solidFill>
                  <a:srgbClr val="000000"/>
                </a:solidFill>
                <a:effectLst/>
                <a:latin typeface="Times New Roman" panose="02020603050405020304" pitchFamily="18" charset="0"/>
                <a:ea typeface="Calibri" panose="020F0502020204030204" pitchFamily="34" charset="0"/>
              </a:rPr>
              <a:t>It will not merely provide information but critically evaluate the sources cited</a:t>
            </a:r>
            <a:endParaRPr lang="en-KE" sz="2000" dirty="0">
              <a:effectLst/>
              <a:latin typeface="Calibri" panose="020F0502020204030204" pitchFamily="34" charset="0"/>
              <a:ea typeface="Calibri" panose="020F0502020204030204" pitchFamily="34" charset="0"/>
            </a:endParaRPr>
          </a:p>
          <a:p>
            <a:pPr marL="342900" lvl="0" indent="-342900" algn="just">
              <a:lnSpc>
                <a:spcPct val="160000"/>
              </a:lnSpc>
              <a:spcBef>
                <a:spcPts val="0"/>
              </a:spcBef>
              <a:buFont typeface="Symbol" pitchFamily="2" charset="2"/>
              <a:buChar char=""/>
            </a:pPr>
            <a:r>
              <a:rPr lang="en-US" sz="2000" dirty="0">
                <a:solidFill>
                  <a:srgbClr val="000000"/>
                </a:solidFill>
                <a:effectLst/>
                <a:latin typeface="Times New Roman" panose="02020603050405020304" pitchFamily="18" charset="0"/>
                <a:ea typeface="Calibri" panose="020F0502020204030204" pitchFamily="34" charset="0"/>
              </a:rPr>
              <a:t>It will not be unnecessarily wordy and repetitive</a:t>
            </a:r>
            <a:endParaRPr lang="en-KE" sz="2000" dirty="0">
              <a:effectLst/>
              <a:latin typeface="Calibri" panose="020F0502020204030204" pitchFamily="34" charset="0"/>
              <a:ea typeface="Calibri" panose="020F0502020204030204" pitchFamily="34" charset="0"/>
            </a:endParaRPr>
          </a:p>
          <a:p>
            <a:pPr marL="342900" lvl="0" indent="-342900" algn="just">
              <a:lnSpc>
                <a:spcPct val="160000"/>
              </a:lnSpc>
              <a:spcBef>
                <a:spcPts val="0"/>
              </a:spcBef>
              <a:buFont typeface="Symbol" pitchFamily="2" charset="2"/>
              <a:buChar char=""/>
            </a:pPr>
            <a:r>
              <a:rPr lang="en-US" sz="2000" dirty="0">
                <a:solidFill>
                  <a:srgbClr val="000000"/>
                </a:solidFill>
                <a:effectLst/>
                <a:latin typeface="Times New Roman" panose="02020603050405020304" pitchFamily="18" charset="0"/>
                <a:ea typeface="Calibri" panose="020F0502020204030204" pitchFamily="34" charset="0"/>
              </a:rPr>
              <a:t>It will avoid irrelevant sources</a:t>
            </a:r>
            <a:endParaRPr lang="en-KE" sz="2000" dirty="0">
              <a:effectLst/>
              <a:latin typeface="Calibri" panose="020F0502020204030204" pitchFamily="34" charset="0"/>
              <a:ea typeface="Calibri" panose="020F0502020204030204" pitchFamily="34" charset="0"/>
            </a:endParaRPr>
          </a:p>
          <a:p>
            <a:pPr algn="just">
              <a:lnSpc>
                <a:spcPct val="160000"/>
              </a:lnSpc>
              <a:spcBef>
                <a:spcPts val="0"/>
              </a:spcBef>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Basically, a Literature Review will comprise general/theoretical literature, empirical literature, a theoretical framework and a conceptual framework.</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68595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424F48-038B-B4DF-DFEE-86A1E3B36B31}"/>
              </a:ext>
            </a:extLst>
          </p:cNvPr>
          <p:cNvSpPr>
            <a:spLocks noGrp="1"/>
          </p:cNvSpPr>
          <p:nvPr>
            <p:ph sz="half" idx="2"/>
          </p:nvPr>
        </p:nvSpPr>
        <p:spPr>
          <a:xfrm>
            <a:off x="3460565" y="1156138"/>
            <a:ext cx="8090304" cy="4939862"/>
          </a:xfrm>
        </p:spPr>
        <p:txBody>
          <a:bodyPr>
            <a:normAutofit/>
          </a:bodyPr>
          <a:lstStyle/>
          <a:p>
            <a:pPr marL="342900" lvl="0" indent="-342900">
              <a:lnSpc>
                <a:spcPct val="150000"/>
              </a:lnSpc>
              <a:buFont typeface="+mj-lt"/>
              <a:buAutoNum type="romanLcPeriod"/>
            </a:pPr>
            <a:r>
              <a:rPr lang="en-KE" b="1" dirty="0">
                <a:solidFill>
                  <a:schemeClr val="tx1"/>
                </a:solidFill>
                <a:effectLst/>
                <a:latin typeface="Times New Roman" panose="02020603050405020304" pitchFamily="18" charset="0"/>
                <a:ea typeface="Times New Roman" panose="02020603050405020304" pitchFamily="18" charset="0"/>
              </a:rPr>
              <a:t>Contextualizing Research</a:t>
            </a:r>
            <a:endParaRPr lang="en-KE" dirty="0">
              <a:solidFill>
                <a:schemeClr val="tx1"/>
              </a:solidFill>
              <a:effectLst/>
              <a:latin typeface="Times New Roman" panose="02020603050405020304" pitchFamily="18" charset="0"/>
              <a:ea typeface="Times New Roman" panose="02020603050405020304" pitchFamily="18" charset="0"/>
            </a:endParaRPr>
          </a:p>
          <a:p>
            <a:pPr marL="0" indent="0">
              <a:lnSpc>
                <a:spcPct val="150000"/>
              </a:lnSpc>
              <a:buNone/>
            </a:pPr>
            <a:r>
              <a:rPr lang="en-US" dirty="0">
                <a:solidFill>
                  <a:schemeClr val="tx1"/>
                </a:solidFill>
                <a:effectLst/>
                <a:latin typeface="Times New Roman" panose="02020603050405020304" pitchFamily="18" charset="0"/>
                <a:ea typeface="Times New Roman" panose="02020603050405020304" pitchFamily="18" charset="0"/>
              </a:rPr>
              <a:t>The literature review </a:t>
            </a:r>
            <a:r>
              <a:rPr lang="en-KE" dirty="0">
                <a:solidFill>
                  <a:schemeClr val="tx1"/>
                </a:solidFill>
                <a:effectLst/>
                <a:latin typeface="Times New Roman" panose="02020603050405020304" pitchFamily="18" charset="0"/>
                <a:ea typeface="Times New Roman" panose="02020603050405020304" pitchFamily="18" charset="0"/>
              </a:rPr>
              <a:t>situates your study within the existing body of knowledge, helping to define how your work relates to previous research. This context is crucial for understanding the relevance and contribution of your work.</a:t>
            </a:r>
            <a:r>
              <a:rPr lang="en-US" dirty="0">
                <a:solidFill>
                  <a:schemeClr val="tx1"/>
                </a:solidFill>
                <a:effectLst/>
                <a:latin typeface="Times New Roman" panose="02020603050405020304" pitchFamily="18" charset="0"/>
                <a:ea typeface="Times New Roman" panose="02020603050405020304" pitchFamily="18" charset="0"/>
              </a:rPr>
              <a:t> For example, your study may be in the area of media studies or development communication.</a:t>
            </a:r>
          </a:p>
          <a:p>
            <a:pPr marL="0" indent="0">
              <a:lnSpc>
                <a:spcPct val="150000"/>
              </a:lnSpc>
              <a:buNone/>
            </a:pPr>
            <a:r>
              <a:rPr lang="en-US" b="1" dirty="0">
                <a:solidFill>
                  <a:schemeClr val="tx1"/>
                </a:solidFill>
                <a:latin typeface="Times New Roman" panose="02020603050405020304" pitchFamily="18" charset="0"/>
                <a:ea typeface="Times New Roman" panose="02020603050405020304" pitchFamily="18" charset="0"/>
              </a:rPr>
              <a:t>ii. </a:t>
            </a:r>
            <a:r>
              <a:rPr lang="en-KE" b="1" dirty="0">
                <a:solidFill>
                  <a:schemeClr val="tx1"/>
                </a:solidFill>
                <a:effectLst/>
                <a:latin typeface="Times New Roman" panose="02020603050405020304" pitchFamily="18" charset="0"/>
                <a:ea typeface="Times New Roman" panose="02020603050405020304" pitchFamily="18" charset="0"/>
              </a:rPr>
              <a:t>Strengthening Arguments</a:t>
            </a:r>
            <a:endParaRPr lang="en-KE" dirty="0">
              <a:solidFill>
                <a:schemeClr val="tx1"/>
              </a:solidFill>
              <a:effectLst/>
              <a:latin typeface="Times New Roman" panose="02020603050405020304" pitchFamily="18" charset="0"/>
              <a:ea typeface="Times New Roman" panose="02020603050405020304" pitchFamily="18" charset="0"/>
            </a:endParaRPr>
          </a:p>
          <a:p>
            <a:pPr marL="0" indent="0">
              <a:lnSpc>
                <a:spcPct val="150000"/>
              </a:lnSpc>
              <a:buNone/>
            </a:pPr>
            <a:r>
              <a:rPr lang="en-KE" dirty="0">
                <a:solidFill>
                  <a:schemeClr val="tx1"/>
                </a:solidFill>
                <a:effectLst/>
                <a:latin typeface="Times New Roman" panose="02020603050405020304" pitchFamily="18" charset="0"/>
                <a:ea typeface="Times New Roman" panose="02020603050405020304" pitchFamily="18" charset="0"/>
              </a:rPr>
              <a:t>By referencing credible sources, a literature review strengthens the arguments and assertions made in your research. It provides a solid foundation upon which to base your findings and conclusions.</a:t>
            </a:r>
            <a:r>
              <a:rPr lang="en-US" dirty="0">
                <a:solidFill>
                  <a:schemeClr val="tx1"/>
                </a:solidFill>
                <a:effectLst/>
                <a:latin typeface="Times New Roman" panose="02020603050405020304" pitchFamily="18" charset="0"/>
                <a:ea typeface="Times New Roman" panose="02020603050405020304" pitchFamily="18" charset="0"/>
              </a:rPr>
              <a:t> A credible source is one that is written by an authority or an expert your discipline and the information provided is factual and free from bias or error.</a:t>
            </a:r>
            <a:endParaRPr lang="en-KE" dirty="0">
              <a:solidFill>
                <a:schemeClr val="tx1"/>
              </a:solidFill>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C397799C-2914-1170-3E90-9F0F501980D4}"/>
              </a:ext>
            </a:extLst>
          </p:cNvPr>
          <p:cNvSpPr>
            <a:spLocks noGrp="1"/>
          </p:cNvSpPr>
          <p:nvPr>
            <p:ph type="sldNum" sz="quarter" idx="10"/>
          </p:nvPr>
        </p:nvSpPr>
        <p:spPr/>
        <p:txBody>
          <a:bodyPr/>
          <a:lstStyle/>
          <a:p>
            <a:fld id="{48F63A3B-78C7-47BE-AE5E-E10140E04643}" type="slidenum">
              <a:rPr lang="en-US" smtClean="0"/>
              <a:pPr/>
              <a:t>6</a:t>
            </a:fld>
            <a:endParaRPr lang="en-US" dirty="0"/>
          </a:p>
        </p:txBody>
      </p:sp>
    </p:spTree>
    <p:extLst>
      <p:ext uri="{BB962C8B-B14F-4D97-AF65-F5344CB8AC3E}">
        <p14:creationId xmlns:p14="http://schemas.microsoft.com/office/powerpoint/2010/main" val="22631763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5C28F2-95C5-0864-6E80-DF8EDB134712}"/>
              </a:ext>
            </a:extLst>
          </p:cNvPr>
          <p:cNvSpPr>
            <a:spLocks noGrp="1"/>
          </p:cNvSpPr>
          <p:nvPr>
            <p:ph sz="half" idx="2"/>
          </p:nvPr>
        </p:nvSpPr>
        <p:spPr>
          <a:xfrm>
            <a:off x="3460564" y="1040524"/>
            <a:ext cx="8132345" cy="4971393"/>
          </a:xfrm>
        </p:spPr>
        <p:txBody>
          <a:bodyPr>
            <a:normAutofit fontScale="92500" lnSpcReduction="10000"/>
          </a:bodyPr>
          <a:lstStyle/>
          <a:p>
            <a:pPr marL="0" lvl="0" indent="0" algn="just">
              <a:lnSpc>
                <a:spcPct val="150000"/>
              </a:lnSpc>
              <a:spcAft>
                <a:spcPts val="1000"/>
              </a:spcAft>
              <a:buNone/>
            </a:pPr>
            <a:r>
              <a:rPr lang="en-US" sz="2000" b="1" dirty="0">
                <a:solidFill>
                  <a:srgbClr val="000000"/>
                </a:solidFill>
                <a:effectLst/>
                <a:latin typeface="Times New Roman" panose="02020603050405020304" pitchFamily="18" charset="0"/>
                <a:ea typeface="Aldine401 BT"/>
              </a:rPr>
              <a:t>iii. Narrowing down the research topic</a:t>
            </a:r>
            <a:endParaRPr lang="en-KE" sz="2000" dirty="0">
              <a:effectLst/>
              <a:latin typeface="Calibri" panose="020F0502020204030204" pitchFamily="34" charset="0"/>
              <a:ea typeface="Calibri" panose="020F0502020204030204" pitchFamily="34" charset="0"/>
            </a:endParaRPr>
          </a:p>
          <a:p>
            <a:pPr marL="0" indent="0">
              <a:lnSpc>
                <a:spcPct val="150000"/>
              </a:lnSpc>
              <a:buNone/>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The literature review enables a researcher to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narrow down the research topic by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limit</a:t>
            </a:r>
            <a:r>
              <a:rPr lang="en-US" sz="2000" dirty="0" err="1">
                <a:solidFill>
                  <a:srgbClr val="000000"/>
                </a:solidFill>
                <a:effectLst/>
                <a:latin typeface="Times New Roman" panose="02020603050405020304" pitchFamily="18" charset="0"/>
                <a:ea typeface="Aldine401 BT"/>
                <a:cs typeface="Times New Roman" panose="02020603050405020304" pitchFamily="18" charset="0"/>
              </a:rPr>
              <a:t>ing</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the scope of the study</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A</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fter reading what has been written by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other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scholars in their area of study, the researcher is able to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determine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what is researchable and to have a general overview of the topic under investigation. The researcher is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then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able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d</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etermine what specific topic or question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he/she should </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address</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r>
              <a:rPr lang="en-US" sz="2000" kern="12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example, the researcher may want to carry out a study on the framing of business news in the print media and on radio. By reading what has already been researched on in this area, the researcher may decide to focus only on one media rather than both print and radio. This means that he/she will narrow down the scope of the study and hence have a more focused research topic.</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B4C02E7C-A605-A815-CF19-6B12779E28C5}"/>
              </a:ext>
            </a:extLst>
          </p:cNvPr>
          <p:cNvSpPr>
            <a:spLocks noGrp="1"/>
          </p:cNvSpPr>
          <p:nvPr>
            <p:ph type="sldNum" sz="quarter" idx="10"/>
          </p:nvPr>
        </p:nvSpPr>
        <p:spPr/>
        <p:txBody>
          <a:bodyPr/>
          <a:lstStyle/>
          <a:p>
            <a:fld id="{48F63A3B-78C7-47BE-AE5E-E10140E04643}" type="slidenum">
              <a:rPr lang="en-US" smtClean="0"/>
              <a:pPr/>
              <a:t>7</a:t>
            </a:fld>
            <a:endParaRPr lang="en-US" dirty="0"/>
          </a:p>
        </p:txBody>
      </p:sp>
    </p:spTree>
    <p:extLst>
      <p:ext uri="{BB962C8B-B14F-4D97-AF65-F5344CB8AC3E}">
        <p14:creationId xmlns:p14="http://schemas.microsoft.com/office/powerpoint/2010/main" val="2180804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3592EB-0C85-CA55-1F47-980D0A01B03E}"/>
              </a:ext>
            </a:extLst>
          </p:cNvPr>
          <p:cNvSpPr>
            <a:spLocks noGrp="1"/>
          </p:cNvSpPr>
          <p:nvPr>
            <p:ph idx="13"/>
          </p:nvPr>
        </p:nvSpPr>
        <p:spPr>
          <a:xfrm>
            <a:off x="914399" y="1114097"/>
            <a:ext cx="7357242" cy="4939512"/>
          </a:xfrm>
        </p:spPr>
        <p:txBody>
          <a:bodyPr>
            <a:normAutofit/>
          </a:bodyPr>
          <a:lstStyle/>
          <a:p>
            <a:pPr lvl="0" algn="just">
              <a:lnSpc>
                <a:spcPct val="150000"/>
              </a:lnSpc>
              <a:spcAft>
                <a:spcPts val="1000"/>
              </a:spcAft>
            </a:pPr>
            <a:r>
              <a:rPr lang="en-US" sz="2000" b="1" dirty="0">
                <a:solidFill>
                  <a:srgbClr val="000000"/>
                </a:solidFill>
                <a:effectLst/>
                <a:latin typeface="Times New Roman" panose="02020603050405020304" pitchFamily="18" charset="0"/>
                <a:ea typeface="Aldine401 BT"/>
              </a:rPr>
              <a:t>iv. Identifying gaps</a:t>
            </a:r>
            <a:endParaRPr lang="en-KE" sz="2000" dirty="0">
              <a:effectLst/>
              <a:latin typeface="Calibri" panose="020F0502020204030204" pitchFamily="34" charset="0"/>
              <a:ea typeface="Calibri" panose="020F0502020204030204" pitchFamily="34"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Literature review becomes a necessary tool for the researcher in as far as seeking new lines of inquiry is concerned. This occurs when the researcher is able to identify unexplored areas or areas that are not adequately researched by reading what other scholars have already done. The gap in research which needs to be filled and new areas of inquiry can only be discerned through a systematic review of literature. A literature review helps to identify gaps in research, highlighting areas that need further investigation. This can be used to guide the formulation of your research questions and objectives</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Picture Placeholder 3">
            <a:extLst>
              <a:ext uri="{FF2B5EF4-FFF2-40B4-BE49-F238E27FC236}">
                <a16:creationId xmlns:a16="http://schemas.microsoft.com/office/drawing/2014/main" id="{1B1CA77A-1076-8DCC-1E8C-1B0DB779D028}"/>
              </a:ext>
            </a:extLst>
          </p:cNvPr>
          <p:cNvSpPr>
            <a:spLocks noGrp="1"/>
          </p:cNvSpPr>
          <p:nvPr>
            <p:ph type="pic" sz="quarter" idx="14"/>
          </p:nvPr>
        </p:nvSpPr>
        <p:spPr/>
      </p:sp>
      <p:sp>
        <p:nvSpPr>
          <p:cNvPr id="5" name="Slide Number Placeholder 4">
            <a:extLst>
              <a:ext uri="{FF2B5EF4-FFF2-40B4-BE49-F238E27FC236}">
                <a16:creationId xmlns:a16="http://schemas.microsoft.com/office/drawing/2014/main" id="{B181BAC1-8DDE-6F58-EAD0-4E3A4A412D91}"/>
              </a:ext>
            </a:extLst>
          </p:cNvPr>
          <p:cNvSpPr>
            <a:spLocks noGrp="1"/>
          </p:cNvSpPr>
          <p:nvPr>
            <p:ph type="sldNum" sz="quarter" idx="10"/>
          </p:nvPr>
        </p:nvSpPr>
        <p:spPr/>
        <p:txBody>
          <a:bodyPr/>
          <a:lstStyle/>
          <a:p>
            <a:fld id="{48F63A3B-78C7-47BE-AE5E-E10140E04643}" type="slidenum">
              <a:rPr lang="en-US" smtClean="0"/>
              <a:pPr/>
              <a:t>8</a:t>
            </a:fld>
            <a:endParaRPr lang="en-US" dirty="0"/>
          </a:p>
        </p:txBody>
      </p:sp>
    </p:spTree>
    <p:extLst>
      <p:ext uri="{BB962C8B-B14F-4D97-AF65-F5344CB8AC3E}">
        <p14:creationId xmlns:p14="http://schemas.microsoft.com/office/powerpoint/2010/main" val="480742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4173F7-B4F3-2D42-00AF-41C7036C96C5}"/>
              </a:ext>
            </a:extLst>
          </p:cNvPr>
          <p:cNvSpPr>
            <a:spLocks noGrp="1"/>
          </p:cNvSpPr>
          <p:nvPr>
            <p:ph sz="half" idx="2"/>
          </p:nvPr>
        </p:nvSpPr>
        <p:spPr>
          <a:xfrm>
            <a:off x="3460565" y="1145628"/>
            <a:ext cx="7965460" cy="4729655"/>
          </a:xfrm>
        </p:spPr>
        <p:txBody>
          <a:bodyPr>
            <a:normAutofit fontScale="92500"/>
          </a:bodyPr>
          <a:lstStyle/>
          <a:p>
            <a:pPr marL="0" lvl="0" indent="0" algn="just">
              <a:lnSpc>
                <a:spcPct val="150000"/>
              </a:lnSpc>
              <a:spcAft>
                <a:spcPts val="1000"/>
              </a:spcAft>
              <a:buNone/>
            </a:pPr>
            <a:r>
              <a:rPr lang="en-US" sz="2000" b="1" dirty="0">
                <a:solidFill>
                  <a:srgbClr val="000000"/>
                </a:solidFill>
                <a:effectLst/>
                <a:latin typeface="Times New Roman" panose="02020603050405020304" pitchFamily="18" charset="0"/>
                <a:ea typeface="Aldine401 BT"/>
              </a:rPr>
              <a:t>v. Methodological insights</a:t>
            </a:r>
            <a:endParaRPr lang="en-KE" sz="2000" dirty="0">
              <a:effectLst/>
              <a:latin typeface="Calibri" panose="020F0502020204030204" pitchFamily="34" charset="0"/>
              <a:ea typeface="Calibri" panose="020F0502020204030204" pitchFamily="34" charset="0"/>
            </a:endParaRPr>
          </a:p>
          <a:p>
            <a:pPr marL="0" indent="0" algn="just">
              <a:lnSpc>
                <a:spcPct val="150000"/>
              </a:lnSpc>
              <a:buNone/>
            </a:pPr>
            <a:r>
              <a:rPr lang="en-KE" sz="2000" dirty="0">
                <a:effectLst/>
                <a:latin typeface="Times New Roman" panose="02020603050405020304" pitchFamily="18" charset="0"/>
                <a:ea typeface="Calibri" panose="020F0502020204030204" pitchFamily="34" charset="0"/>
                <a:cs typeface="Times New Roman" panose="02020603050405020304" pitchFamily="18" charset="0"/>
              </a:rPr>
              <a:t>A literature review can reveal methodologies that have been successful in previous studies, providing insights into how to design and conduct your own research effectively.</a:t>
            </a:r>
            <a:r>
              <a:rPr lang="en-KE" sz="2000" b="1" dirty="0">
                <a:solidFill>
                  <a:srgbClr val="000000"/>
                </a:solidFill>
                <a:effectLst/>
                <a:latin typeface="Times New Roman" panose="02020603050405020304" pitchFamily="18" charset="0"/>
                <a:ea typeface="Aldine401 BT"/>
                <a:cs typeface="Times New Roman" panose="02020603050405020304" pitchFamily="18" charset="0"/>
              </a:rPr>
              <a:t>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For example, a researcher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may</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anticipate to conduct a research</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study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using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quantitative methodology</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H</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owever, after reviewing related literature, he/she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may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realize that the methodology may not answer the research questions</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Based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on thi</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s realization,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 change of methodology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may be necessary for the research study to be viable. A good review of literature will inform the researcher on various aspects of the methodology such as the research designs, sampling techniques and data collection and analysis methods.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BD153022-20B6-E115-D377-2A90F13A9559}"/>
              </a:ext>
            </a:extLst>
          </p:cNvPr>
          <p:cNvSpPr>
            <a:spLocks noGrp="1"/>
          </p:cNvSpPr>
          <p:nvPr>
            <p:ph type="sldNum" sz="quarter" idx="10"/>
          </p:nvPr>
        </p:nvSpPr>
        <p:spPr/>
        <p:txBody>
          <a:bodyPr/>
          <a:lstStyle/>
          <a:p>
            <a:fld id="{48F63A3B-78C7-47BE-AE5E-E10140E04643}" type="slidenum">
              <a:rPr lang="en-US" smtClean="0"/>
              <a:pPr/>
              <a:t>9</a:t>
            </a:fld>
            <a:endParaRPr lang="en-US" dirty="0"/>
          </a:p>
        </p:txBody>
      </p:sp>
    </p:spTree>
    <p:extLst>
      <p:ext uri="{BB962C8B-B14F-4D97-AF65-F5344CB8AC3E}">
        <p14:creationId xmlns:p14="http://schemas.microsoft.com/office/powerpoint/2010/main" val="12467111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3DEB35-FCBA-8AB2-635E-40EF7532AB09}"/>
              </a:ext>
            </a:extLst>
          </p:cNvPr>
          <p:cNvSpPr>
            <a:spLocks noGrp="1"/>
          </p:cNvSpPr>
          <p:nvPr>
            <p:ph sz="half" idx="2"/>
          </p:nvPr>
        </p:nvSpPr>
        <p:spPr>
          <a:xfrm>
            <a:off x="1550564" y="1576552"/>
            <a:ext cx="9706015" cy="4688069"/>
          </a:xfrm>
        </p:spPr>
        <p:txBody>
          <a:bodyPr/>
          <a:lstStyle/>
          <a:p>
            <a:pPr marL="0" lvl="0" indent="0" algn="just">
              <a:lnSpc>
                <a:spcPct val="150000"/>
              </a:lnSpc>
              <a:spcAft>
                <a:spcPts val="1000"/>
              </a:spcAft>
              <a:buNone/>
            </a:pPr>
            <a:r>
              <a:rPr lang="en-US" sz="2000" b="1" dirty="0">
                <a:solidFill>
                  <a:schemeClr val="tx1"/>
                </a:solidFill>
                <a:effectLst/>
                <a:latin typeface="Times New Roman" panose="02020603050405020304" pitchFamily="18" charset="0"/>
                <a:ea typeface="Aldine401 BT"/>
              </a:rPr>
              <a:t>vi. Avoid duplication</a:t>
            </a:r>
            <a:endParaRPr lang="en-KE" sz="2000" dirty="0">
              <a:solidFill>
                <a:schemeClr val="tx1"/>
              </a:solidFill>
              <a:effectLst/>
              <a:latin typeface="Calibri" panose="020F0502020204030204" pitchFamily="34" charset="0"/>
              <a:ea typeface="Calibri" panose="020F0502020204030204" pitchFamily="34" charset="0"/>
            </a:endParaRPr>
          </a:p>
          <a:p>
            <a:pPr marL="0" indent="0" algn="just">
              <a:lnSpc>
                <a:spcPct val="150000"/>
              </a:lnSpc>
              <a:buNone/>
            </a:pPr>
            <a:r>
              <a:rPr lang="en-US" sz="2000" dirty="0">
                <a:solidFill>
                  <a:schemeClr val="tx1"/>
                </a:solidFill>
                <a:effectLst/>
                <a:latin typeface="Times New Roman" panose="02020603050405020304" pitchFamily="18" charset="0"/>
                <a:ea typeface="Aldine401 BT"/>
                <a:cs typeface="Times New Roman" panose="02020603050405020304" pitchFamily="18" charset="0"/>
              </a:rPr>
              <a:t>The l</a:t>
            </a:r>
            <a:r>
              <a:rPr lang="en-KE" sz="2000" dirty="0">
                <a:solidFill>
                  <a:schemeClr val="tx1"/>
                </a:solidFill>
                <a:effectLst/>
                <a:latin typeface="Times New Roman" panose="02020603050405020304" pitchFamily="18" charset="0"/>
                <a:ea typeface="Aldine401 BT"/>
                <a:cs typeface="Times New Roman" panose="02020603050405020304" pitchFamily="18" charset="0"/>
              </a:rPr>
              <a:t>iterature review enables the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researcher to </a:t>
            </a:r>
            <a:r>
              <a:rPr lang="en-KE" sz="2000" dirty="0">
                <a:solidFill>
                  <a:schemeClr val="tx1"/>
                </a:solidFill>
                <a:effectLst/>
                <a:latin typeface="Times New Roman" panose="02020603050405020304" pitchFamily="18" charset="0"/>
                <a:ea typeface="Aldine401 BT"/>
                <a:cs typeface="Times New Roman" panose="02020603050405020304" pitchFamily="18" charset="0"/>
              </a:rPr>
              <a:t>distinguis</a:t>
            </a:r>
            <a:r>
              <a:rPr lang="en-US" sz="2000" dirty="0">
                <a:solidFill>
                  <a:schemeClr val="tx1"/>
                </a:solidFill>
                <a:effectLst/>
                <a:latin typeface="Times New Roman" panose="02020603050405020304" pitchFamily="18" charset="0"/>
                <a:ea typeface="Aldine401 BT"/>
                <a:cs typeface="Times New Roman" panose="02020603050405020304" pitchFamily="18" charset="0"/>
              </a:rPr>
              <a:t>h between</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what has been done from what needs to be done. </a:t>
            </a:r>
            <a:r>
              <a:rPr lang="en-KE"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By reviewing existing literature, researchers can avoid duplicating studies that have already been conducted. This efficiency saves time and resources and contributes to the advancement of knowledge.</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For example, one may want to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do a study on the effects of global warming and </a:t>
            </a:r>
            <a:r>
              <a:rPr lang="en-KE" sz="2000" dirty="0">
                <a:solidFill>
                  <a:schemeClr val="tx1"/>
                </a:solidFill>
                <a:effectLst/>
                <a:latin typeface="Times New Roman" panose="02020603050405020304" pitchFamily="18" charset="0"/>
                <a:ea typeface="Aldine401 BT"/>
                <a:cs typeface="Times New Roman" panose="02020603050405020304" pitchFamily="18" charset="0"/>
              </a:rPr>
              <a:t>after conducting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a </a:t>
            </a:r>
            <a:r>
              <a:rPr lang="en-KE" sz="2000" dirty="0">
                <a:solidFill>
                  <a:schemeClr val="tx1"/>
                </a:solidFill>
                <a:effectLst/>
                <a:latin typeface="Times New Roman" panose="02020603050405020304" pitchFamily="18" charset="0"/>
                <a:ea typeface="Aldine401 BT"/>
                <a:cs typeface="Times New Roman" panose="02020603050405020304" pitchFamily="18" charset="0"/>
              </a:rPr>
              <a:t>literature review, the researcher realizes that there exist</a:t>
            </a:r>
            <a:r>
              <a:rPr lang="en-US" sz="2000" dirty="0">
                <a:solidFill>
                  <a:schemeClr val="tx1"/>
                </a:solidFill>
                <a:effectLst/>
                <a:latin typeface="Times New Roman" panose="02020603050405020304" pitchFamily="18" charset="0"/>
                <a:ea typeface="Aldine401 BT"/>
                <a:cs typeface="Times New Roman" panose="02020603050405020304" pitchFamily="18" charset="0"/>
              </a:rPr>
              <a:t>s</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many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studies in that</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area. Based on this, the researcher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will be more informed on the area to focus on without duplicating what has already been done.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5" name="Slide Number Placeholder 4">
            <a:extLst>
              <a:ext uri="{FF2B5EF4-FFF2-40B4-BE49-F238E27FC236}">
                <a16:creationId xmlns:a16="http://schemas.microsoft.com/office/drawing/2014/main" id="{7CB0B048-6EEE-B7B6-F136-39330087B403}"/>
              </a:ext>
            </a:extLst>
          </p:cNvPr>
          <p:cNvSpPr>
            <a:spLocks noGrp="1"/>
          </p:cNvSpPr>
          <p:nvPr>
            <p:ph type="sldNum" sz="quarter" idx="10"/>
          </p:nvPr>
        </p:nvSpPr>
        <p:spPr/>
        <p:txBody>
          <a:bodyPr/>
          <a:lstStyle/>
          <a:p>
            <a:fld id="{48F63A3B-78C7-47BE-AE5E-E10140E04643}" type="slidenum">
              <a:rPr lang="en-US" smtClean="0"/>
              <a:pPr/>
              <a:t>10</a:t>
            </a:fld>
            <a:endParaRPr lang="en-US" dirty="0"/>
          </a:p>
        </p:txBody>
      </p:sp>
    </p:spTree>
    <p:extLst>
      <p:ext uri="{BB962C8B-B14F-4D97-AF65-F5344CB8AC3E}">
        <p14:creationId xmlns:p14="http://schemas.microsoft.com/office/powerpoint/2010/main" val="67254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C1DBE5D-EC2E-DD65-7420-CA14827BAA1D}"/>
              </a:ext>
            </a:extLst>
          </p:cNvPr>
          <p:cNvSpPr>
            <a:spLocks noGrp="1"/>
          </p:cNvSpPr>
          <p:nvPr>
            <p:ph type="sldNum" sz="quarter" idx="10"/>
          </p:nvPr>
        </p:nvSpPr>
        <p:spPr/>
        <p:txBody>
          <a:bodyPr/>
          <a:lstStyle/>
          <a:p>
            <a:fld id="{48F63A3B-78C7-47BE-AE5E-E10140E04643}" type="slidenum">
              <a:rPr lang="en-US" smtClean="0"/>
              <a:pPr/>
              <a:t>11</a:t>
            </a:fld>
            <a:endParaRPr lang="en-US" dirty="0"/>
          </a:p>
        </p:txBody>
      </p:sp>
      <p:sp>
        <p:nvSpPr>
          <p:cNvPr id="4" name="Content Placeholder 3">
            <a:extLst>
              <a:ext uri="{FF2B5EF4-FFF2-40B4-BE49-F238E27FC236}">
                <a16:creationId xmlns:a16="http://schemas.microsoft.com/office/drawing/2014/main" id="{0F45EBC5-431C-5EB7-FB07-83AC31D1254E}"/>
              </a:ext>
            </a:extLst>
          </p:cNvPr>
          <p:cNvSpPr>
            <a:spLocks noGrp="1"/>
          </p:cNvSpPr>
          <p:nvPr>
            <p:ph idx="11"/>
          </p:nvPr>
        </p:nvSpPr>
        <p:spPr>
          <a:xfrm>
            <a:off x="4364808" y="1051034"/>
            <a:ext cx="7207082" cy="5097518"/>
          </a:xfrm>
        </p:spPr>
        <p:txBody>
          <a:bodyPr>
            <a:normAutofit/>
          </a:bodyPr>
          <a:lstStyle/>
          <a:p>
            <a:pPr lvl="0" algn="just">
              <a:lnSpc>
                <a:spcPct val="150000"/>
              </a:lnSpc>
              <a:spcAft>
                <a:spcPts val="1000"/>
              </a:spcAft>
            </a:pPr>
            <a:r>
              <a:rPr lang="en-US" sz="2000" b="1" dirty="0">
                <a:solidFill>
                  <a:schemeClr val="tx1"/>
                </a:solidFill>
                <a:latin typeface="Times New Roman" panose="02020603050405020304" pitchFamily="18" charset="0"/>
                <a:ea typeface="Aldine401 BT"/>
              </a:rPr>
              <a:t>vii. </a:t>
            </a:r>
            <a:r>
              <a:rPr lang="en-US" sz="2000" b="1" dirty="0">
                <a:solidFill>
                  <a:schemeClr val="tx1"/>
                </a:solidFill>
                <a:effectLst/>
                <a:latin typeface="Times New Roman" panose="02020603050405020304" pitchFamily="18" charset="0"/>
                <a:ea typeface="Aldine401 BT"/>
              </a:rPr>
              <a:t>Theoretical framework</a:t>
            </a:r>
            <a:endParaRPr lang="en-KE" sz="2000" dirty="0">
              <a:solidFill>
                <a:schemeClr val="tx1"/>
              </a:solidFill>
              <a:effectLst/>
              <a:latin typeface="Calibri" panose="020F0502020204030204" pitchFamily="34" charset="0"/>
              <a:ea typeface="Calibri" panose="020F0502020204030204" pitchFamily="34" charset="0"/>
            </a:endParaRPr>
          </a:p>
          <a:p>
            <a:pPr algn="just">
              <a:lnSpc>
                <a:spcPct val="150000"/>
              </a:lnSpc>
            </a:pPr>
            <a:r>
              <a:rPr lang="en-US" sz="2000" dirty="0">
                <a:solidFill>
                  <a:schemeClr val="tx1"/>
                </a:solidFill>
                <a:effectLst/>
                <a:latin typeface="Times New Roman" panose="02020603050405020304" pitchFamily="18" charset="0"/>
                <a:ea typeface="Times New Roman" panose="02020603050405020304" pitchFamily="18" charset="0"/>
              </a:rPr>
              <a:t>A literature review </a:t>
            </a:r>
            <a:r>
              <a:rPr lang="en-KE" sz="2000" dirty="0">
                <a:solidFill>
                  <a:schemeClr val="tx1"/>
                </a:solidFill>
                <a:effectLst/>
                <a:latin typeface="Times New Roman" panose="02020603050405020304" pitchFamily="18" charset="0"/>
                <a:ea typeface="Times New Roman" panose="02020603050405020304" pitchFamily="18" charset="0"/>
              </a:rPr>
              <a:t>helps in the development of a theoretical framework for your study. Understanding existing theories and models allows </a:t>
            </a:r>
            <a:r>
              <a:rPr lang="en-US" sz="2000" dirty="0">
                <a:solidFill>
                  <a:schemeClr val="tx1"/>
                </a:solidFill>
                <a:effectLst/>
                <a:latin typeface="Times New Roman" panose="02020603050405020304" pitchFamily="18" charset="0"/>
                <a:ea typeface="Times New Roman" panose="02020603050405020304" pitchFamily="18" charset="0"/>
              </a:rPr>
              <a:t>the </a:t>
            </a:r>
            <a:r>
              <a:rPr lang="en-KE" sz="2000" dirty="0">
                <a:solidFill>
                  <a:schemeClr val="tx1"/>
                </a:solidFill>
                <a:effectLst/>
                <a:latin typeface="Times New Roman" panose="02020603050405020304" pitchFamily="18" charset="0"/>
                <a:ea typeface="Times New Roman" panose="02020603050405020304" pitchFamily="18" charset="0"/>
              </a:rPr>
              <a:t>researcher to build upon them or </a:t>
            </a:r>
            <a:r>
              <a:rPr lang="en-US" sz="2000" dirty="0">
                <a:solidFill>
                  <a:schemeClr val="tx1"/>
                </a:solidFill>
                <a:effectLst/>
                <a:latin typeface="Times New Roman" panose="02020603050405020304" pitchFamily="18" charset="0"/>
                <a:ea typeface="Times New Roman" panose="02020603050405020304" pitchFamily="18" charset="0"/>
              </a:rPr>
              <a:t>to </a:t>
            </a:r>
            <a:r>
              <a:rPr lang="en-KE" sz="2000" dirty="0">
                <a:solidFill>
                  <a:schemeClr val="tx1"/>
                </a:solidFill>
                <a:effectLst/>
                <a:latin typeface="Times New Roman" panose="02020603050405020304" pitchFamily="18" charset="0"/>
                <a:ea typeface="Times New Roman" panose="02020603050405020304" pitchFamily="18" charset="0"/>
              </a:rPr>
              <a:t>propose new perspectives. </a:t>
            </a:r>
            <a:r>
              <a:rPr lang="en-US" sz="2000" dirty="0">
                <a:solidFill>
                  <a:schemeClr val="tx1"/>
                </a:solidFill>
                <a:effectLst/>
                <a:latin typeface="Times New Roman" panose="02020603050405020304" pitchFamily="18" charset="0"/>
                <a:ea typeface="Aldine401 BT"/>
              </a:rPr>
              <a:t>Theories and models act</a:t>
            </a:r>
            <a:r>
              <a:rPr lang="en-KE" sz="2000" dirty="0">
                <a:solidFill>
                  <a:schemeClr val="tx1"/>
                </a:solidFill>
                <a:effectLst/>
                <a:latin typeface="Times New Roman" panose="02020603050405020304" pitchFamily="18" charset="0"/>
                <a:ea typeface="Aldine401 BT"/>
              </a:rPr>
              <a:t> like a lens through which the researcher is able to sift through and understand his work in a much deeper way. </a:t>
            </a:r>
            <a:r>
              <a:rPr lang="en-US" sz="2000" dirty="0">
                <a:solidFill>
                  <a:schemeClr val="tx1"/>
                </a:solidFill>
                <a:effectLst/>
                <a:latin typeface="Times New Roman" panose="02020603050405020304" pitchFamily="18" charset="0"/>
                <a:ea typeface="Aldine401 BT"/>
              </a:rPr>
              <a:t>For example, when researching on the framing of business news by the print media, the researcher may identify the theories that he can use to explain that phenomenon. He may for example decide to use Ervin Goffman’s Framing Theory.</a:t>
            </a:r>
            <a:endParaRPr lang="en-KE" sz="2000" dirty="0">
              <a:solidFill>
                <a:schemeClr val="tx1"/>
              </a:solidFill>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728269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1C3B0-677F-0527-DDD8-75C2355210CC}"/>
              </a:ext>
            </a:extLst>
          </p:cNvPr>
          <p:cNvSpPr>
            <a:spLocks noGrp="1"/>
          </p:cNvSpPr>
          <p:nvPr>
            <p:ph type="title"/>
          </p:nvPr>
        </p:nvSpPr>
        <p:spPr/>
        <p:txBody>
          <a:bodyPr/>
          <a:lstStyle/>
          <a:p>
            <a:r>
              <a:rPr lang="en-US" b="1" dirty="0">
                <a:solidFill>
                  <a:schemeClr val="tx1"/>
                </a:solidFill>
                <a:effectLst/>
                <a:latin typeface="Arial" panose="020B0604020202020204" pitchFamily="34" charset="0"/>
                <a:ea typeface="Aldine401 BT"/>
                <a:cs typeface="Calibri" panose="020F0502020204030204" pitchFamily="34" charset="0"/>
              </a:rPr>
              <a:t>Steps to Writing a Literature Review</a:t>
            </a:r>
            <a:br>
              <a:rPr lang="en-KE" sz="1800" b="1" dirty="0">
                <a:effectLst/>
                <a:latin typeface="Times New Roman" panose="02020603050405020304" pitchFamily="18" charset="0"/>
                <a:ea typeface="Times New Roman" panose="02020603050405020304" pitchFamily="18" charset="0"/>
                <a:cs typeface="Calibri" panose="020F0502020204030204" pitchFamily="34" charset="0"/>
              </a:rPr>
            </a:br>
            <a:endParaRPr lang="en-KE" dirty="0"/>
          </a:p>
        </p:txBody>
      </p:sp>
      <p:pic>
        <p:nvPicPr>
          <p:cNvPr id="5" name="Picture Placeholder 4">
            <a:extLst>
              <a:ext uri="{FF2B5EF4-FFF2-40B4-BE49-F238E27FC236}">
                <a16:creationId xmlns:a16="http://schemas.microsoft.com/office/drawing/2014/main" id="{935FD3CF-F365-FCEA-E3A7-1D6599835724}"/>
              </a:ext>
            </a:extLst>
          </p:cNvPr>
          <p:cNvPicPr>
            <a:picLocks noGrp="1" noChangeAspect="1"/>
          </p:cNvPicPr>
          <p:nvPr>
            <p:ph type="pic" sz="quarter" idx="11"/>
          </p:nvPr>
        </p:nvPicPr>
        <p:blipFill>
          <a:blip r:embed="rId2"/>
          <a:srcRect l="4452" r="4452"/>
          <a:stretch>
            <a:fillRect/>
          </a:stretch>
        </p:blipFill>
        <p:spPr>
          <a:xfrm>
            <a:off x="443345" y="1"/>
            <a:ext cx="3962935" cy="5800726"/>
          </a:xfrm>
        </p:spPr>
      </p:pic>
      <p:sp>
        <p:nvSpPr>
          <p:cNvPr id="3" name="TextBox 2">
            <a:extLst>
              <a:ext uri="{FF2B5EF4-FFF2-40B4-BE49-F238E27FC236}">
                <a16:creationId xmlns:a16="http://schemas.microsoft.com/office/drawing/2014/main" id="{5971A684-BF25-5863-F2C0-FC310295C823}"/>
              </a:ext>
            </a:extLst>
          </p:cNvPr>
          <p:cNvSpPr txBox="1"/>
          <p:nvPr/>
        </p:nvSpPr>
        <p:spPr>
          <a:xfrm>
            <a:off x="443346" y="5800727"/>
            <a:ext cx="3955659" cy="707886"/>
          </a:xfrm>
          <a:prstGeom prst="rect">
            <a:avLst/>
          </a:prstGeom>
          <a:noFill/>
        </p:spPr>
        <p:txBody>
          <a:bodyPr wrap="square" rtlCol="0">
            <a:spAutoFit/>
          </a:bodyPr>
          <a:lstStyle/>
          <a:p>
            <a:r>
              <a:rPr lang="en-GB" sz="1000" dirty="0"/>
              <a:t>Source: Photo of Lichtenstein Castle. </a:t>
            </a:r>
            <a:r>
              <a:rPr lang="en-GB" sz="1000" dirty="0">
                <a:hlinkClick r:id="rId3">
                  <a:extLst>
                    <a:ext uri="{A12FA001-AC4F-418D-AE19-62706E023703}">
                      <ahyp:hlinkClr xmlns:ahyp="http://schemas.microsoft.com/office/drawing/2018/hyperlinkcolor" val="tx"/>
                    </a:ext>
                  </a:extLst>
                </a:hlinkClick>
              </a:rPr>
              <a:t>https://www.wallpaperflare.com/photo-of-lichtenstein-castle-architecture-building-castle-on-a-rock-wallpaper-afrgh</a:t>
            </a:r>
            <a:endParaRPr lang="en-GB" sz="1000" dirty="0"/>
          </a:p>
          <a:p>
            <a:endParaRPr lang="en-KE" sz="1000" dirty="0"/>
          </a:p>
        </p:txBody>
      </p:sp>
    </p:spTree>
    <p:extLst>
      <p:ext uri="{BB962C8B-B14F-4D97-AF65-F5344CB8AC3E}">
        <p14:creationId xmlns:p14="http://schemas.microsoft.com/office/powerpoint/2010/main" val="2047610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303283"/>
            <a:ext cx="7631709" cy="5143937"/>
          </a:xfrm>
        </p:spPr>
        <p:txBody>
          <a:bodyPr/>
          <a:lstStyle/>
          <a:p>
            <a:pPr algn="just">
              <a:lnSpc>
                <a:spcPct val="150000"/>
              </a:lnSpc>
              <a:tabLst>
                <a:tab pos="758190" algn="l"/>
              </a:tabLst>
            </a:pPr>
            <a:r>
              <a:rPr lang="en-KE" sz="2200" b="1" dirty="0">
                <a:solidFill>
                  <a:srgbClr val="000000"/>
                </a:solidFill>
                <a:effectLst/>
                <a:latin typeface="Times New Roman" panose="02020603050405020304" pitchFamily="18" charset="0"/>
                <a:ea typeface="Aldine401 BT"/>
                <a:cs typeface="Times New Roman" panose="02020603050405020304" pitchFamily="18" charset="0"/>
              </a:rPr>
              <a:t>Identify a Research Topic</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50000"/>
              </a:lnSpc>
              <a:buFont typeface="Arial" panose="020B0604020202020204" pitchFamily="34" charset="0"/>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This is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a significant</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part in literature review</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 because your research must be topic-based.</a:t>
            </a:r>
            <a:r>
              <a:rPr lang="en-KE" sz="2200" dirty="0">
                <a:solidFill>
                  <a:srgbClr val="000000"/>
                </a:solidFill>
                <a:effectLst/>
                <a:latin typeface="Times New Roman" panose="02020603050405020304" pitchFamily="18" charset="0"/>
                <a:ea typeface="Aldine401 BT"/>
                <a:cs typeface="Times New Roman" panose="02020603050405020304" pitchFamily="18" charset="0"/>
              </a:rPr>
              <a:t> </a:t>
            </a:r>
          </a:p>
          <a:p>
            <a:pPr marL="342900" indent="-342900">
              <a:lnSpc>
                <a:spcPct val="150000"/>
              </a:lnSpc>
              <a:buFont typeface="Arial" panose="020B0604020202020204" pitchFamily="34" charset="0"/>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Oftentimes, researchers begin by selecting a broad area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related to the research problem that they want to investigate before settling down on a particular research topic. </a:t>
            </a:r>
          </a:p>
          <a:p>
            <a:pPr marL="342900" indent="-342900">
              <a:lnSpc>
                <a:spcPct val="150000"/>
              </a:lnSpc>
              <a:buFont typeface="Arial" panose="020B0604020202020204" pitchFamily="34" charset="0"/>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In selecting a viable research topic, </a:t>
            </a:r>
            <a:r>
              <a:rPr lang="en-US" sz="2200" dirty="0">
                <a:solidFill>
                  <a:srgbClr val="000000"/>
                </a:solidFill>
                <a:effectLst/>
                <a:latin typeface="Times New Roman" panose="02020603050405020304" pitchFamily="18" charset="0"/>
                <a:ea typeface="Aldine401 BT"/>
                <a:cs typeface="Times New Roman" panose="02020603050405020304" pitchFamily="18" charset="0"/>
              </a:rPr>
              <a:t>a review of already existing literature in your area of interest will be helpful.</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9416196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1345323" y="1072056"/>
            <a:ext cx="7472856" cy="5244662"/>
          </a:xfrm>
        </p:spPr>
        <p:txBody>
          <a:bodyPr>
            <a:normAutofit fontScale="92500" lnSpcReduction="10000"/>
          </a:bodyPr>
          <a:lstStyle/>
          <a:p>
            <a:pPr marL="0" indent="0">
              <a:lnSpc>
                <a:spcPct val="150000"/>
              </a:lnSpc>
              <a:buNone/>
            </a:pPr>
            <a:r>
              <a:rPr lang="en-KE" sz="2000" b="1" dirty="0">
                <a:solidFill>
                  <a:srgbClr val="000000"/>
                </a:solidFill>
                <a:effectLst/>
                <a:latin typeface="Times New Roman" panose="02020603050405020304" pitchFamily="18" charset="0"/>
                <a:ea typeface="Aldine401 BT"/>
                <a:cs typeface="Times New Roman" panose="02020603050405020304" pitchFamily="18" charset="0"/>
              </a:rPr>
              <a:t>2. Review Secondary Sources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Secondary sources refer to those written materials which exist in books, journal articles, expert opinions, encyclopedias and other books written by third parties</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B</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ecause of the revolution in information technology and the ease of getting materials, journal articles become very important to the researcher. There are specific journals for specific topics or subject areas such as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Communication, Journalism and Media, Development Communication,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among others. Depending on one’s area of interest, journals usually provide well-reasoned and researched ideas which can jumpstart one’s selection of a topic as well as re-align it based on new information. Reading as many secondary sources as possible enables one to get perspective.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37074435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135117"/>
            <a:ext cx="8429297" cy="5312104"/>
          </a:xfrm>
        </p:spPr>
        <p:txBody>
          <a:bodyPr>
            <a:normAutofit fontScale="92500"/>
          </a:bodyPr>
          <a:lstStyle/>
          <a:p>
            <a:pPr marL="0" indent="0" algn="just">
              <a:lnSpc>
                <a:spcPct val="150000"/>
              </a:lnSpc>
              <a:buNone/>
            </a:pPr>
            <a:r>
              <a:rPr lang="en-KE" sz="2000" b="1" dirty="0">
                <a:solidFill>
                  <a:srgbClr val="000000"/>
                </a:solidFill>
                <a:effectLst/>
                <a:latin typeface="Times New Roman" panose="02020603050405020304" pitchFamily="18" charset="0"/>
                <a:ea typeface="Aldine401 BT"/>
                <a:cs typeface="Times New Roman" panose="02020603050405020304" pitchFamily="18" charset="0"/>
              </a:rPr>
              <a:t>3. Develop a Strategy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A search strategy enables a researcher to focus on specific and relevant sources that are helpful in availing the correct information that a researcher will utilize.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Your strategy should include the following: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databases</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Use academic databases such as Google Scholar, PubMed, JSTOR, Scopus, and Web of Science.</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Use keywords</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Develop a list of keywords and phrases related to your topic to use in your search.</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Include different types of literature</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Look for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general literature from books, reports and government documents, empirical literature from </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peer-reviewed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journal </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book chapters</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conference papers,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dissertations and </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theses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1182642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400" y="1376855"/>
            <a:ext cx="7504386" cy="4676753"/>
          </a:xfrm>
        </p:spPr>
        <p:txBody>
          <a:bodyPr/>
          <a:lstStyle/>
          <a:p>
            <a:pPr algn="just">
              <a:lnSpc>
                <a:spcPct val="150000"/>
              </a:lnSpc>
            </a:pPr>
            <a:r>
              <a:rPr lang="en-KE" sz="2000" b="1" dirty="0">
                <a:solidFill>
                  <a:srgbClr val="000000"/>
                </a:solidFill>
                <a:effectLst/>
                <a:latin typeface="Times New Roman" panose="02020603050405020304" pitchFamily="18" charset="0"/>
                <a:ea typeface="Aldine401 BT"/>
                <a:cs typeface="Times New Roman" panose="02020603050405020304" pitchFamily="18" charset="0"/>
              </a:rPr>
              <a:t>4. Conduct the Search</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To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ensure that the information gathered is</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accurate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and relevant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for use in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the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literature review, the researcher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should:</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Read abstracts</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Initially read the abstracts of the papers to determine their relevance.</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Assess quality</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Evaluate the credibility and relevance of the studies you find. Consider the methodology, sample size, and findings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072101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400" y="864973"/>
            <a:ext cx="8007178" cy="5188635"/>
          </a:xfrm>
        </p:spPr>
        <p:txBody>
          <a:bodyPr>
            <a:normAutofit/>
          </a:bodyPr>
          <a:lstStyle/>
          <a:p>
            <a:pPr algn="just">
              <a:lnSpc>
                <a:spcPct val="150000"/>
              </a:lnSpc>
            </a:pPr>
            <a:r>
              <a:rPr lang="en-US" sz="2000" b="1" dirty="0">
                <a:solidFill>
                  <a:srgbClr val="000000"/>
                </a:solidFill>
                <a:effectLst/>
                <a:latin typeface="Times New Roman" panose="02020603050405020304" pitchFamily="18" charset="0"/>
                <a:ea typeface="Aldine401 BT"/>
                <a:cs typeface="Times New Roman" panose="02020603050405020304" pitchFamily="18" charset="0"/>
              </a:rPr>
              <a:t>5. Familiarize yourself with the appropriate referencing style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Because reviewing literature involves reading many sources, it becomes apparent that a researcher ought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to acknowledge the sources of information used by providing the in-text citations and a complete reference list of the publications used. It is important to capture the relevant details of the publications such as the a</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uthor’s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or editor’s surname and </a:t>
            </a:r>
            <a:r>
              <a:rPr lang="en-US" sz="2000" dirty="0" err="1">
                <a:solidFill>
                  <a:srgbClr val="000000"/>
                </a:solidFill>
                <a:effectLst/>
                <a:latin typeface="Times New Roman" panose="02020603050405020304" pitchFamily="18" charset="0"/>
                <a:ea typeface="Aldine401 BT"/>
                <a:cs typeface="Times New Roman" panose="02020603050405020304" pitchFamily="18" charset="0"/>
              </a:rPr>
              <a:t>i</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nitials,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y</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ear</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of publication</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itle</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of article/book</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j</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ournal name,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v</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olume</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and p</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age numbers.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The researcher must find out the appropriate referencing style based on the recommendations of their institution. If it is APA for example, the researcher should also use the most current edition which is currently the 7</a:t>
            </a:r>
            <a:r>
              <a:rPr lang="en-US" sz="2000" baseline="30000" dirty="0">
                <a:solidFill>
                  <a:srgbClr val="000000"/>
                </a:solidFill>
                <a:effectLst/>
                <a:latin typeface="Times New Roman" panose="02020603050405020304" pitchFamily="18" charset="0"/>
                <a:ea typeface="Aldine401 BT"/>
                <a:cs typeface="Times New Roman" panose="02020603050405020304" pitchFamily="18" charset="0"/>
              </a:rPr>
              <a:t>th</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edition.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6489948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399" y="945931"/>
            <a:ext cx="7982465" cy="5107677"/>
          </a:xfrm>
        </p:spPr>
        <p:txBody>
          <a:bodyPr>
            <a:normAutofit/>
          </a:bodyPr>
          <a:lstStyle/>
          <a:p>
            <a:pPr algn="just">
              <a:lnSpc>
                <a:spcPct val="150000"/>
              </a:lnSpc>
            </a:pPr>
            <a:r>
              <a:rPr lang="en-KE" sz="1800" b="1" dirty="0">
                <a:solidFill>
                  <a:srgbClr val="000000"/>
                </a:solidFill>
                <a:effectLst/>
                <a:latin typeface="Times New Roman" panose="02020603050405020304" pitchFamily="18" charset="0"/>
                <a:ea typeface="Aldine401 BT"/>
                <a:cs typeface="Times New Roman" panose="02020603050405020304" pitchFamily="18" charset="0"/>
              </a:rPr>
              <a:t>6. Evaluate the Research Reports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In this step, the researcher goes ahead to list critical questions for analysis on each article that </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will be</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reviewed. The questions ought to target the title, methodology, theoretical framework and conclusions as follows: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b="1" dirty="0">
                <a:solidFill>
                  <a:srgbClr val="000000"/>
                </a:solidFill>
                <a:effectLst/>
                <a:latin typeface="Times New Roman" panose="02020603050405020304" pitchFamily="18" charset="0"/>
                <a:ea typeface="Aldine401 BT"/>
                <a:cs typeface="Times New Roman" panose="02020603050405020304" pitchFamily="18" charset="0"/>
              </a:rPr>
              <a:t>Title:</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Check if the</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title is relevant to the study </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by the nature of research area it addresses.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b="1" dirty="0">
                <a:solidFill>
                  <a:srgbClr val="000000"/>
                </a:solidFill>
                <a:effectLst/>
                <a:latin typeface="Times New Roman" panose="02020603050405020304" pitchFamily="18" charset="0"/>
                <a:ea typeface="Aldine401 BT"/>
                <a:cs typeface="Times New Roman" panose="02020603050405020304" pitchFamily="18" charset="0"/>
              </a:rPr>
              <a:t>Methodology:</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Establish whether the</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methodology employed in this study is appropriate for </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your</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study</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800" b="1" dirty="0">
                <a:solidFill>
                  <a:srgbClr val="000000"/>
                </a:solidFill>
                <a:effectLst/>
                <a:latin typeface="Times New Roman" panose="02020603050405020304" pitchFamily="18" charset="0"/>
                <a:ea typeface="Aldine401 BT"/>
                <a:cs typeface="Times New Roman" panose="02020603050405020304" pitchFamily="18" charset="0"/>
              </a:rPr>
              <a:t>Theoretical framework</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Review the</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theoretical framework employed </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and determine whether it is relevant to your research study.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1800" b="1" dirty="0">
                <a:solidFill>
                  <a:srgbClr val="000000"/>
                </a:solidFill>
                <a:effectLst/>
                <a:latin typeface="Times New Roman" panose="02020603050405020304" pitchFamily="18" charset="0"/>
                <a:ea typeface="Aldine401 BT"/>
                <a:cs typeface="Times New Roman" panose="02020603050405020304" pitchFamily="18" charset="0"/>
              </a:rPr>
              <a:t>Conclusions</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The conclusions of </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the</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study are </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important because they will help you to assess whether the study is relevant to yours or not.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559388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E087D0E9-32B6-D27E-FAE1-8CA3E84DB4F0}"/>
              </a:ext>
            </a:extLst>
          </p:cNvPr>
          <p:cNvSpPr>
            <a:spLocks noGrp="1"/>
          </p:cNvSpPr>
          <p:nvPr>
            <p:ph type="body" sz="quarter" idx="13"/>
          </p:nvPr>
        </p:nvSpPr>
        <p:spPr>
          <a:xfrm>
            <a:off x="1550564" y="1187669"/>
            <a:ext cx="9485298" cy="5040135"/>
          </a:xfrm>
        </p:spPr>
        <p:txBody>
          <a:bodyPr/>
          <a:lstStyle/>
          <a:p>
            <a:pPr algn="just">
              <a:lnSpc>
                <a:spcPct val="150000"/>
              </a:lnSpc>
              <a:spcAft>
                <a:spcPts val="0"/>
              </a:spcAft>
            </a:pPr>
            <a:r>
              <a:rPr lang="en-KE" sz="2000" b="1" dirty="0">
                <a:solidFill>
                  <a:schemeClr val="tx1"/>
                </a:solidFill>
                <a:effectLst/>
                <a:latin typeface="Times New Roman" panose="02020603050405020304" pitchFamily="18" charset="0"/>
                <a:ea typeface="Aldine401 BT"/>
                <a:cs typeface="Times New Roman" panose="02020603050405020304" pitchFamily="18" charset="0"/>
              </a:rPr>
              <a:t>Synthesize the Studies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KE" sz="2000" dirty="0">
                <a:solidFill>
                  <a:schemeClr val="tx1"/>
                </a:solidFill>
                <a:effectLst/>
                <a:latin typeface="Times New Roman" panose="02020603050405020304" pitchFamily="18" charset="0"/>
                <a:ea typeface="Aldine401 BT"/>
                <a:cs typeface="Times New Roman" panose="02020603050405020304" pitchFamily="18" charset="0"/>
              </a:rPr>
              <a:t>Synthesis is one’s own evaluation of the source</a:t>
            </a:r>
            <a:r>
              <a:rPr lang="en-US" sz="2000" dirty="0">
                <a:solidFill>
                  <a:schemeClr val="tx1"/>
                </a:solidFill>
                <a:effectLst/>
                <a:latin typeface="Times New Roman" panose="02020603050405020304" pitchFamily="18" charset="0"/>
                <a:ea typeface="Aldine401 BT"/>
                <a:cs typeface="Times New Roman" panose="02020603050405020304" pitchFamily="18" charset="0"/>
              </a:rPr>
              <a:t>s</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This is a demonstration that the researcher has critically read the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studies</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and subjected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the</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argument</a:t>
            </a:r>
            <a:r>
              <a:rPr lang="en-US" sz="2000" dirty="0">
                <a:solidFill>
                  <a:schemeClr val="tx1"/>
                </a:solidFill>
                <a:effectLst/>
                <a:latin typeface="Times New Roman" panose="02020603050405020304" pitchFamily="18" charset="0"/>
                <a:ea typeface="Aldine401 BT"/>
                <a:cs typeface="Times New Roman" panose="02020603050405020304" pitchFamily="18" charset="0"/>
              </a:rPr>
              <a:t>s presented</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to scrutiny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in order to come up one’s</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own judgment.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KE" sz="2000" b="1" dirty="0">
                <a:solidFill>
                  <a:schemeClr val="tx1"/>
                </a:solidFill>
                <a:effectLst/>
                <a:latin typeface="Times New Roman" panose="02020603050405020304" pitchFamily="18" charset="0"/>
                <a:ea typeface="Aldine401 BT"/>
                <a:cs typeface="Times New Roman" panose="02020603050405020304" pitchFamily="18" charset="0"/>
              </a:rPr>
              <a:t>Use the </a:t>
            </a:r>
            <a:r>
              <a:rPr lang="en-US" sz="2000" b="1" dirty="0">
                <a:solidFill>
                  <a:schemeClr val="tx1"/>
                </a:solidFill>
                <a:effectLst/>
                <a:latin typeface="Times New Roman" panose="02020603050405020304" pitchFamily="18" charset="0"/>
                <a:ea typeface="Aldine401 BT"/>
                <a:cs typeface="Times New Roman" panose="02020603050405020304" pitchFamily="18" charset="0"/>
              </a:rPr>
              <a:t>l</a:t>
            </a:r>
            <a:r>
              <a:rPr lang="en-KE" sz="2000" b="1" dirty="0">
                <a:solidFill>
                  <a:schemeClr val="tx1"/>
                </a:solidFill>
                <a:effectLst/>
                <a:latin typeface="Times New Roman" panose="02020603050405020304" pitchFamily="18" charset="0"/>
                <a:ea typeface="Aldine401 BT"/>
                <a:cs typeface="Times New Roman" panose="02020603050405020304" pitchFamily="18" charset="0"/>
              </a:rPr>
              <a:t>iterature </a:t>
            </a:r>
            <a:r>
              <a:rPr lang="en-US" sz="2000" b="1" dirty="0">
                <a:solidFill>
                  <a:schemeClr val="tx1"/>
                </a:solidFill>
                <a:effectLst/>
                <a:latin typeface="Times New Roman" panose="02020603050405020304" pitchFamily="18" charset="0"/>
                <a:ea typeface="Aldine401 BT"/>
                <a:cs typeface="Times New Roman" panose="02020603050405020304" pitchFamily="18" charset="0"/>
              </a:rPr>
              <a:t>r</a:t>
            </a:r>
            <a:r>
              <a:rPr lang="en-KE" sz="2000" b="1" dirty="0">
                <a:solidFill>
                  <a:schemeClr val="tx1"/>
                </a:solidFill>
                <a:effectLst/>
                <a:latin typeface="Times New Roman" panose="02020603050405020304" pitchFamily="18" charset="0"/>
                <a:ea typeface="Aldine401 BT"/>
                <a:cs typeface="Times New Roman" panose="02020603050405020304" pitchFamily="18" charset="0"/>
              </a:rPr>
              <a:t>eview</a:t>
            </a:r>
            <a:r>
              <a:rPr lang="en-US" sz="2000" b="1" dirty="0">
                <a:solidFill>
                  <a:schemeClr val="tx1"/>
                </a:solidFill>
                <a:effectLst/>
                <a:latin typeface="Times New Roman" panose="02020603050405020304" pitchFamily="18" charset="0"/>
                <a:ea typeface="Aldine401 BT"/>
                <a:cs typeface="Times New Roman" panose="02020603050405020304" pitchFamily="18" charset="0"/>
              </a:rPr>
              <a:t>ed</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KE" sz="2000" dirty="0">
                <a:solidFill>
                  <a:schemeClr val="tx1"/>
                </a:solidFill>
                <a:effectLst/>
                <a:latin typeface="Times New Roman" panose="02020603050405020304" pitchFamily="18" charset="0"/>
                <a:ea typeface="Aldine401 BT"/>
              </a:rPr>
              <a:t>Having synthesized the information that has been researched, the researcher goes ahead to utilize it. This is a very critical component of literature review because as much as one must demonstrate that he has read other people’s works, it should not seem as though he/she if regurgitating the information but rather it should be well reasoned, coherent and logical in its flow in order to make discernible sense to the readers. </a:t>
            </a:r>
            <a:endParaRPr lang="en-KE" sz="2000" dirty="0">
              <a:solidFill>
                <a:schemeClr val="tx1"/>
              </a:solidFill>
            </a:endParaRPr>
          </a:p>
        </p:txBody>
      </p:sp>
    </p:spTree>
    <p:extLst>
      <p:ext uri="{BB962C8B-B14F-4D97-AF65-F5344CB8AC3E}">
        <p14:creationId xmlns:p14="http://schemas.microsoft.com/office/powerpoint/2010/main" val="3969996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E087D0E9-32B6-D27E-FAE1-8CA3E84DB4F0}"/>
              </a:ext>
            </a:extLst>
          </p:cNvPr>
          <p:cNvSpPr>
            <a:spLocks noGrp="1"/>
          </p:cNvSpPr>
          <p:nvPr>
            <p:ph type="body" sz="quarter" idx="13"/>
          </p:nvPr>
        </p:nvSpPr>
        <p:spPr>
          <a:xfrm>
            <a:off x="1359243" y="840259"/>
            <a:ext cx="10070757" cy="5195965"/>
          </a:xfrm>
        </p:spPr>
        <p:txBody>
          <a:bodyPr/>
          <a:lstStyle/>
          <a:p>
            <a:pPr lvl="0" algn="just">
              <a:lnSpc>
                <a:spcPct val="150000"/>
              </a:lnSpc>
            </a:pPr>
            <a:r>
              <a:rPr lang="en-US" sz="2000" dirty="0">
                <a:solidFill>
                  <a:schemeClr val="tx1"/>
                </a:solidFill>
                <a:effectLst/>
                <a:latin typeface="Times New Roman" panose="02020603050405020304" pitchFamily="18" charset="0"/>
                <a:ea typeface="Aldine401 BT"/>
              </a:rPr>
              <a:t>Therefore, the researcher ought to: </a:t>
            </a:r>
            <a:endParaRPr lang="en-KE" sz="2000" dirty="0">
              <a:solidFill>
                <a:schemeClr val="tx1"/>
              </a:solidFill>
              <a:effectLst/>
              <a:latin typeface="Calibri" panose="020F0502020204030204" pitchFamily="34" charset="0"/>
              <a:ea typeface="Calibri" panose="020F0502020204030204" pitchFamily="34" charset="0"/>
            </a:endParaRPr>
          </a:p>
          <a:p>
            <a:pPr marL="342900" lvl="0" indent="-342900" algn="just">
              <a:lnSpc>
                <a:spcPct val="150000"/>
              </a:lnSpc>
              <a:buFont typeface="Symbol" pitchFamily="2" charset="2"/>
              <a:buChar char=""/>
            </a:pPr>
            <a:r>
              <a:rPr lang="en-US" sz="2000" dirty="0">
                <a:solidFill>
                  <a:schemeClr val="tx1"/>
                </a:solidFill>
                <a:effectLst/>
                <a:latin typeface="Times New Roman" panose="02020603050405020304" pitchFamily="18" charset="0"/>
                <a:ea typeface="Aldine401 BT"/>
              </a:rPr>
              <a:t>Adhere to the expectations, guidelines and rubrics of the specific institution under which the research is being carried out. Whereas in some institutions it is recommended that one begins by reviewing literature before going to empirical review, in others, empirical review begins first then followed by theoretical framework. </a:t>
            </a:r>
            <a:endParaRPr lang="en-KE" sz="2000" dirty="0">
              <a:solidFill>
                <a:schemeClr val="tx1"/>
              </a:solidFill>
              <a:effectLst/>
              <a:latin typeface="Calibri" panose="020F0502020204030204" pitchFamily="34" charset="0"/>
              <a:ea typeface="Calibri" panose="020F0502020204030204" pitchFamily="34" charset="0"/>
            </a:endParaRPr>
          </a:p>
          <a:p>
            <a:pPr marL="342900" lvl="0" indent="-342900" algn="just">
              <a:lnSpc>
                <a:spcPct val="150000"/>
              </a:lnSpc>
              <a:spcAft>
                <a:spcPts val="1000"/>
              </a:spcAft>
              <a:buFont typeface="Symbol" pitchFamily="2" charset="2"/>
              <a:buChar char=""/>
            </a:pPr>
            <a:r>
              <a:rPr lang="en-US" sz="2000" dirty="0">
                <a:solidFill>
                  <a:schemeClr val="tx1"/>
                </a:solidFill>
                <a:effectLst/>
                <a:latin typeface="Times New Roman" panose="02020603050405020304" pitchFamily="18" charset="0"/>
                <a:ea typeface="Aldine401 BT"/>
              </a:rPr>
              <a:t>Be aware of the citation styles to be used such as APA Referencing Style and maintain consistency in citing your sources.</a:t>
            </a:r>
            <a:endParaRPr lang="en-KE" sz="2000" dirty="0">
              <a:solidFill>
                <a:schemeClr val="tx1"/>
              </a:solidFill>
              <a:effectLst/>
              <a:latin typeface="Calibri" panose="020F0502020204030204" pitchFamily="34" charset="0"/>
              <a:ea typeface="Calibri" panose="020F0502020204030204" pitchFamily="34" charset="0"/>
            </a:endParaRPr>
          </a:p>
          <a:p>
            <a:pPr marL="342900" indent="-342900">
              <a:lnSpc>
                <a:spcPct val="150000"/>
              </a:lnSpc>
              <a:buFont typeface="Arial" panose="020B0604020202020204" pitchFamily="34" charset="0"/>
              <a:buChar char="•"/>
            </a:pPr>
            <a:r>
              <a:rPr lang="en-KE" sz="2000" dirty="0">
                <a:solidFill>
                  <a:schemeClr val="tx1"/>
                </a:solidFill>
                <a:effectLst/>
                <a:latin typeface="Times New Roman" panose="02020603050405020304" pitchFamily="18" charset="0"/>
                <a:ea typeface="Aldine401 BT"/>
              </a:rPr>
              <a:t>Maintain honesty by stating what you read and not misconstrue what the authors under review said. Paraphrase and summarize information from your sources and avoid the practice of lifting or copy-pasting other people’s work and making it look like your own.  		</a:t>
            </a:r>
            <a:r>
              <a:rPr lang="en-KE" sz="2000" dirty="0">
                <a:solidFill>
                  <a:schemeClr val="tx1"/>
                </a:solidFill>
                <a:effectLst/>
              </a:rPr>
              <a:t> </a:t>
            </a:r>
            <a:endParaRPr lang="en-KE" sz="2000" dirty="0">
              <a:solidFill>
                <a:schemeClr val="tx1"/>
              </a:solidFill>
            </a:endParaRPr>
          </a:p>
        </p:txBody>
      </p:sp>
    </p:spTree>
    <p:extLst>
      <p:ext uri="{BB962C8B-B14F-4D97-AF65-F5344CB8AC3E}">
        <p14:creationId xmlns:p14="http://schemas.microsoft.com/office/powerpoint/2010/main" val="30209863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F54FEBA-A76D-0125-52BB-CC260241B8B6}"/>
              </a:ext>
            </a:extLst>
          </p:cNvPr>
          <p:cNvSpPr>
            <a:spLocks noGrp="1"/>
          </p:cNvSpPr>
          <p:nvPr>
            <p:ph type="title"/>
          </p:nvPr>
        </p:nvSpPr>
        <p:spPr>
          <a:xfrm>
            <a:off x="1550563" y="620110"/>
            <a:ext cx="9879437" cy="1449947"/>
          </a:xfrm>
        </p:spPr>
        <p:txBody>
          <a:bodyPr/>
          <a:lstStyle/>
          <a:p>
            <a:r>
              <a:rPr lang="en-US" sz="1800" b="1" dirty="0">
                <a:effectLst/>
                <a:latin typeface="Arial" panose="020B0604020202020204" pitchFamily="34" charset="0"/>
                <a:ea typeface="Aldine401 BT"/>
                <a:cs typeface="Times New Roman" panose="02020603050405020304" pitchFamily="18" charset="0"/>
              </a:rPr>
              <a:t>The Theoretical Framework</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br>
              <a:rPr lang="en-KE" sz="1800" dirty="0">
                <a:effectLst/>
                <a:latin typeface="Calibri" panose="020F0502020204030204" pitchFamily="34" charset="0"/>
                <a:ea typeface="Calibri" panose="020F0502020204030204" pitchFamily="34" charset="0"/>
                <a:cs typeface="Times New Roman" panose="02020603050405020304" pitchFamily="18" charset="0"/>
              </a:rPr>
            </a:b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9" name="Text Placeholder 8">
            <a:extLst>
              <a:ext uri="{FF2B5EF4-FFF2-40B4-BE49-F238E27FC236}">
                <a16:creationId xmlns:a16="http://schemas.microsoft.com/office/drawing/2014/main" id="{E087D0E9-32B6-D27E-FAE1-8CA3E84DB4F0}"/>
              </a:ext>
            </a:extLst>
          </p:cNvPr>
          <p:cNvSpPr>
            <a:spLocks noGrp="1"/>
          </p:cNvSpPr>
          <p:nvPr>
            <p:ph type="body" sz="quarter" idx="13"/>
          </p:nvPr>
        </p:nvSpPr>
        <p:spPr>
          <a:xfrm>
            <a:off x="1550564" y="1463040"/>
            <a:ext cx="9879436" cy="4573183"/>
          </a:xfrm>
        </p:spPr>
        <p:txBody>
          <a:bodyPr/>
          <a:lstStyle/>
          <a:p>
            <a:pPr>
              <a:lnSpc>
                <a:spcPct val="150000"/>
              </a:lnSpc>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theoretical framework is one of the key sections of the literature review. </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theoretical framework consists of concepts, together with their definitions, and existing theory/theories that are used for your particular study.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introduces and describes the theor</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ies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models</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which explain why the research problem under study exists. Theories are formulated to explain, predict and understand phenomena and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theoretical framework is the structure that can hold or support  of a research study. The theoretical framework is not something that is found readily available in the literature. You must review course readings and pertinent research literature for theories and models that are relevant to the research problem you are investigating. The selection of a theory should depend on its appropriateness, ease of application, and explanatory power.</a:t>
            </a:r>
            <a:endParaRPr lang="en-KE" sz="20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1163997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E087D0E9-32B6-D27E-FAE1-8CA3E84DB4F0}"/>
              </a:ext>
            </a:extLst>
          </p:cNvPr>
          <p:cNvSpPr>
            <a:spLocks noGrp="1"/>
          </p:cNvSpPr>
          <p:nvPr>
            <p:ph type="body" sz="quarter" idx="13"/>
          </p:nvPr>
        </p:nvSpPr>
        <p:spPr>
          <a:xfrm>
            <a:off x="1550564" y="1040525"/>
            <a:ext cx="9879436" cy="4995700"/>
          </a:xfrm>
        </p:spPr>
        <p:txBody>
          <a:bodyPr/>
          <a:lstStyle/>
          <a:p>
            <a:pPr>
              <a:lnSpc>
                <a:spcPct val="150000"/>
              </a:lnSpc>
              <a:spcAft>
                <a:spcPts val="0"/>
              </a:spcAft>
            </a:pPr>
            <a:r>
              <a:rPr lang="en-KE" sz="2000" b="1" dirty="0">
                <a:solidFill>
                  <a:srgbClr val="000000"/>
                </a:solidFill>
                <a:effectLst/>
                <a:latin typeface="Times New Roman" panose="02020603050405020304" pitchFamily="18" charset="0"/>
                <a:ea typeface="Times New Roman" panose="02020603050405020304" pitchFamily="18" charset="0"/>
              </a:rPr>
              <a:t>The theoretical framework strengthens the study in the following ways</a:t>
            </a:r>
            <a:r>
              <a:rPr lang="en-US" sz="2000" dirty="0">
                <a:solidFill>
                  <a:srgbClr val="000000"/>
                </a:solidFill>
                <a:effectLst/>
                <a:latin typeface="Times New Roman" panose="02020603050405020304" pitchFamily="18" charset="0"/>
                <a:ea typeface="Times New Roman" panose="02020603050405020304" pitchFamily="18" charset="0"/>
              </a:rPr>
              <a:t>:</a:t>
            </a:r>
            <a:endParaRPr lang="en-KE" sz="2000" dirty="0">
              <a:effectLst/>
              <a:latin typeface="Times New Roman" panose="02020603050405020304" pitchFamily="18" charset="0"/>
              <a:ea typeface="Times New Roman" panose="02020603050405020304" pitchFamily="18" charset="0"/>
            </a:endParaRPr>
          </a:p>
          <a:p>
            <a:pPr marL="342900" lvl="0" indent="-342900" algn="just">
              <a:lnSpc>
                <a:spcPct val="150000"/>
              </a:lnSpc>
              <a:spcAft>
                <a:spcPts val="0"/>
              </a:spcAft>
              <a:buFont typeface="+mj-lt"/>
              <a:buAutoNum type="arabicPeriod"/>
              <a:tabLst>
                <a:tab pos="457200" algn="l"/>
              </a:tabLst>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explicit statement of theoretical assumptions permits the reader to evaluate them critically.</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tabLst>
                <a:tab pos="457200" algn="l"/>
              </a:tabLst>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theoretical framework connects the researcher to existing knowledge. Guided by a relevant theory, you are given a basis for your hypotheses and choice of research methods.</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tabLst>
                <a:tab pos="457200" algn="l"/>
              </a:tabLst>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Articulating the theoretical assumptions of a research study forces you to address questions of why and how. It permits you to move from simply describing a phenomenon observed to generalizing about various aspects of that phenomenon.</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tabLst>
                <a:tab pos="457200" algn="l"/>
              </a:tabLst>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Having a theory helps you to identify the limits to those generalizations. A theoretical framework specifies which key variables influence a phenomenon of interest. It alerts you to examine how those key variables might differ and under what circumstances.</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6095471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2057020"/>
            <a:ext cx="9875463" cy="4207602"/>
          </a:xfrm>
        </p:spPr>
        <p:txBody>
          <a:bodyPr>
            <a:normAutofit fontScale="92500"/>
          </a:bodyPr>
          <a:lstStyle/>
          <a:p>
            <a:pPr marL="342900" lvl="0" indent="-342900">
              <a:lnSpc>
                <a:spcPct val="150000"/>
              </a:lnSpc>
              <a:spcBef>
                <a:spcPts val="0"/>
              </a:spcBef>
              <a:buFont typeface="+mj-lt"/>
              <a:buAutoNum type="arabicPeriod"/>
              <a:tabLst>
                <a:tab pos="457200" algn="l"/>
              </a:tabLst>
            </a:pPr>
            <a:r>
              <a:rPr lang="en-KE"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Examine your </a:t>
            </a: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research</a:t>
            </a:r>
            <a:r>
              <a:rPr lang="en-KE"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title and research problem</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research problem anchors your entire study and forms the basis from which you construct your theoretical framework.</a:t>
            </a:r>
            <a:endParaRPr lang="en-KE"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0"/>
              </a:spcBef>
              <a:buFont typeface="+mj-lt"/>
              <a:buAutoNum type="arabicPeriod"/>
              <a:tabLst>
                <a:tab pos="457200" algn="l"/>
              </a:tabLst>
            </a:pPr>
            <a:r>
              <a:rPr lang="en-KE"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Brainstorm on what you consider to be the key variables in your research</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Answer the question, what factors contribute to the presumed effect?</a:t>
            </a:r>
            <a:endParaRPr lang="en-KE"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0"/>
              </a:spcBef>
              <a:buFont typeface="+mj-lt"/>
              <a:buAutoNum type="arabicPeriod"/>
              <a:tabLst>
                <a:tab pos="457200" algn="l"/>
              </a:tabLst>
            </a:pPr>
            <a:r>
              <a:rPr lang="en-KE"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Review related literature</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to find answers to your research question.</a:t>
            </a:r>
            <a:endParaRPr lang="en-KE"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0"/>
              </a:spcBef>
              <a:buFont typeface="+mj-lt"/>
              <a:buAutoNum type="arabicPeriod"/>
              <a:tabLst>
                <a:tab pos="457200" algn="l"/>
              </a:tabLst>
            </a:pPr>
            <a:r>
              <a:rPr lang="en-KE"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List the constructs and variables</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that might be relevant to your study. Group these variables into independent and dependent categories.</a:t>
            </a:r>
            <a:endParaRPr lang="en-KE"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0"/>
              </a:spcBef>
              <a:buFont typeface="+mj-lt"/>
              <a:buAutoNum type="arabicPeriod"/>
              <a:tabLst>
                <a:tab pos="457200" algn="l"/>
              </a:tabLst>
            </a:pPr>
            <a:r>
              <a:rPr lang="en-KE"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Review the key social science theories</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[usually introduced to you in your course readings] and choose the theory or theories that can best explain the relationships between the key variables in your study</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KE"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Bef>
                <a:spcPts val="0"/>
              </a:spcBef>
              <a:buFont typeface="+mj-lt"/>
              <a:buAutoNum type="arabicPeriod"/>
              <a:tabLst>
                <a:tab pos="457200" algn="l"/>
              </a:tabLst>
            </a:pPr>
            <a:r>
              <a:rPr lang="en-KE"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Discuss the assumptions or propositions</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this theory and point out their relevance to your research.</a:t>
            </a:r>
            <a:endParaRPr lang="en-KE"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9" name="Title 8">
            <a:extLst>
              <a:ext uri="{FF2B5EF4-FFF2-40B4-BE49-F238E27FC236}">
                <a16:creationId xmlns:a16="http://schemas.microsoft.com/office/drawing/2014/main" id="{78CD7737-80C7-1473-CED3-5CCA9E412227}"/>
              </a:ext>
            </a:extLst>
          </p:cNvPr>
          <p:cNvSpPr>
            <a:spLocks noGrp="1"/>
          </p:cNvSpPr>
          <p:nvPr>
            <p:ph type="title"/>
          </p:nvPr>
        </p:nvSpPr>
        <p:spPr/>
        <p:txBody>
          <a:bodyPr/>
          <a:lstStyle/>
          <a:p>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Strategies for Developing the Theoretical Framework</a:t>
            </a:r>
            <a:br>
              <a:rPr lang="en-KE" sz="1800" b="1" dirty="0">
                <a:effectLst/>
                <a:latin typeface="Times New Roman" panose="02020603050405020304" pitchFamily="18" charset="0"/>
                <a:ea typeface="Times New Roman" panose="02020603050405020304" pitchFamily="18" charset="0"/>
                <a:cs typeface="Calibri" panose="020F0502020204030204" pitchFamily="34" charset="0"/>
              </a:rPr>
            </a:br>
            <a:endParaRPr lang="en-KE" dirty="0"/>
          </a:p>
        </p:txBody>
      </p:sp>
    </p:spTree>
    <p:extLst>
      <p:ext uri="{BB962C8B-B14F-4D97-AF65-F5344CB8AC3E}">
        <p14:creationId xmlns:p14="http://schemas.microsoft.com/office/powerpoint/2010/main" val="2498021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2057020"/>
            <a:ext cx="9875463" cy="4207601"/>
          </a:xfrm>
        </p:spPr>
        <p:txBody>
          <a:bodyPr>
            <a:normAutofit fontScale="92500" lnSpcReduction="20000"/>
          </a:bodyPr>
          <a:lstStyle/>
          <a:p>
            <a:pPr>
              <a:lnSpc>
                <a:spcPct val="150000"/>
              </a:lnSpc>
              <a:spcBef>
                <a:spcPts val="0"/>
              </a:spcBef>
            </a:pPr>
            <a:r>
              <a:rPr lang="en-US" sz="2000" dirty="0">
                <a:solidFill>
                  <a:schemeClr val="tx1"/>
                </a:solidFill>
                <a:effectLst/>
                <a:latin typeface="Times New Roman" panose="02020603050405020304" pitchFamily="18" charset="0"/>
                <a:ea typeface="Aldine401 BT"/>
                <a:cs typeface="Times New Roman" panose="02020603050405020304" pitchFamily="18" charset="0"/>
              </a:rPr>
              <a:t>Another key section of the literature review is the conceptual framework. A conceptual framework represents the researcher’s understanding or synthesis of the relationship between the variables in the study and how they connect with the study. </a:t>
            </a:r>
          </a:p>
          <a:p>
            <a:pPr>
              <a:lnSpc>
                <a:spcPct val="150000"/>
              </a:lnSpc>
              <a:spcBef>
                <a:spcPts val="0"/>
              </a:spcBef>
            </a:pPr>
            <a:r>
              <a:rPr lang="en-US" sz="2000" dirty="0">
                <a:solidFill>
                  <a:schemeClr val="tx1"/>
                </a:solidFill>
                <a:effectLst/>
                <a:latin typeface="Times New Roman" panose="02020603050405020304" pitchFamily="18" charset="0"/>
                <a:ea typeface="Aldine401 BT"/>
                <a:cs typeface="Times New Roman" panose="02020603050405020304" pitchFamily="18" charset="0"/>
              </a:rPr>
              <a:t>This means that when designing the conceptual framework, one must first identify the key variables of the study and then seek to show how they relate with one another. The main variables are the independent variable, the dependent variable and the moderating or mediating variable. </a:t>
            </a:r>
          </a:p>
          <a:p>
            <a:pPr>
              <a:lnSpc>
                <a:spcPct val="150000"/>
              </a:lnSpc>
              <a:spcBef>
                <a:spcPts val="0"/>
              </a:spcBef>
            </a:pPr>
            <a:r>
              <a:rPr lang="en-US" sz="2000" dirty="0">
                <a:solidFill>
                  <a:schemeClr val="tx1"/>
                </a:solidFill>
                <a:effectLst/>
                <a:latin typeface="Times New Roman" panose="02020603050405020304" pitchFamily="18" charset="0"/>
                <a:ea typeface="Aldine401 BT"/>
                <a:cs typeface="Times New Roman" panose="02020603050405020304" pitchFamily="18" charset="0"/>
              </a:rPr>
              <a:t>The conceptual framework is usually presented in a diagrammatical format to illustrate the relationship between these variables. When creating the conceptual framework, the researcher is mainly informed by the study’s research problem and the literature that they have made reference to when establishing the research gap for the study.</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9" name="Title 8">
            <a:extLst>
              <a:ext uri="{FF2B5EF4-FFF2-40B4-BE49-F238E27FC236}">
                <a16:creationId xmlns:a16="http://schemas.microsoft.com/office/drawing/2014/main" id="{78CD7737-80C7-1473-CED3-5CCA9E412227}"/>
              </a:ext>
            </a:extLst>
          </p:cNvPr>
          <p:cNvSpPr>
            <a:spLocks noGrp="1"/>
          </p:cNvSpPr>
          <p:nvPr>
            <p:ph type="title"/>
          </p:nvPr>
        </p:nvSpPr>
        <p:spPr/>
        <p:txBody>
          <a:bodyPr/>
          <a:lstStyle/>
          <a:p>
            <a:r>
              <a:rPr lang="en-US" sz="1800" b="1" dirty="0">
                <a:solidFill>
                  <a:schemeClr val="tx1"/>
                </a:solidFill>
                <a:effectLst/>
                <a:latin typeface="Arial" panose="020B0604020202020204" pitchFamily="34" charset="0"/>
                <a:ea typeface="Aldine401 BT"/>
              </a:rPr>
              <a:t>The Conceptual Framework</a:t>
            </a:r>
            <a:r>
              <a:rPr lang="en-KE" dirty="0">
                <a:solidFill>
                  <a:schemeClr val="tx1"/>
                </a:solidFill>
                <a:effectLst/>
              </a:rPr>
              <a:t> </a:t>
            </a:r>
            <a:endParaRPr lang="en-KE" dirty="0">
              <a:solidFill>
                <a:schemeClr val="tx1"/>
              </a:solidFill>
            </a:endParaRPr>
          </a:p>
        </p:txBody>
      </p:sp>
    </p:spTree>
    <p:extLst>
      <p:ext uri="{BB962C8B-B14F-4D97-AF65-F5344CB8AC3E}">
        <p14:creationId xmlns:p14="http://schemas.microsoft.com/office/powerpoint/2010/main" val="23161955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2303028"/>
            <a:ext cx="9875463" cy="3961593"/>
          </a:xfrm>
        </p:spPr>
        <p:txBody>
          <a:bodyPr/>
          <a:lstStyle/>
          <a:p>
            <a:pPr algn="just">
              <a:lnSpc>
                <a:spcPct val="130000"/>
              </a:lnSpc>
              <a:spcBef>
                <a:spcPts val="600"/>
              </a:spcBef>
              <a:spcAft>
                <a:spcPts val="600"/>
              </a:spcAft>
            </a:pPr>
            <a:r>
              <a:rPr lang="en-KE" sz="2000" dirty="0">
                <a:solidFill>
                  <a:schemeClr val="tx1"/>
                </a:solidFill>
                <a:effectLst/>
                <a:latin typeface="Times New Roman" panose="02020603050405020304" pitchFamily="18" charset="0"/>
                <a:ea typeface="Aldine401 BT"/>
                <a:cs typeface="Times New Roman" panose="02020603050405020304" pitchFamily="18" charset="0"/>
              </a:rPr>
              <a:t>Unless literature review is systematic and critical, it may not be able to meet the threshold that is required of research work. There are some common mistakes that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may affect a</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review of literature. They are as follows: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30000"/>
              </a:lnSpc>
              <a:spcBef>
                <a:spcPts val="600"/>
              </a:spcBef>
              <a:spcAft>
                <a:spcPts val="600"/>
              </a:spcAft>
              <a:buFont typeface="Symbol" pitchFamily="2" charset="2"/>
              <a:buChar char=""/>
            </a:pPr>
            <a:r>
              <a:rPr lang="en-US" sz="2000" dirty="0">
                <a:solidFill>
                  <a:schemeClr val="tx1"/>
                </a:solidFill>
                <a:effectLst/>
                <a:latin typeface="Times New Roman" panose="02020603050405020304" pitchFamily="18" charset="0"/>
                <a:ea typeface="Aldine401 BT"/>
              </a:rPr>
              <a:t>Failure of the researcher to relate clearly the findings of the studies reviewed with the research being carried out; this ends up yielding a disjointed literature review that fails to connect to the current study.</a:t>
            </a:r>
            <a:endParaRPr lang="en-KE" sz="2000" dirty="0">
              <a:solidFill>
                <a:schemeClr val="tx1"/>
              </a:solidFill>
              <a:effectLst/>
              <a:latin typeface="Calibri" panose="020F0502020204030204" pitchFamily="34" charset="0"/>
              <a:ea typeface="Calibri" panose="020F0502020204030204" pitchFamily="34" charset="0"/>
            </a:endParaRPr>
          </a:p>
          <a:p>
            <a:pPr marL="0" indent="0">
              <a:buNone/>
            </a:pPr>
            <a:endParaRPr lang="en-KE" dirty="0"/>
          </a:p>
        </p:txBody>
      </p:sp>
      <p:sp>
        <p:nvSpPr>
          <p:cNvPr id="9" name="Title 8">
            <a:extLst>
              <a:ext uri="{FF2B5EF4-FFF2-40B4-BE49-F238E27FC236}">
                <a16:creationId xmlns:a16="http://schemas.microsoft.com/office/drawing/2014/main" id="{78CD7737-80C7-1473-CED3-5CCA9E412227}"/>
              </a:ext>
            </a:extLst>
          </p:cNvPr>
          <p:cNvSpPr>
            <a:spLocks noGrp="1"/>
          </p:cNvSpPr>
          <p:nvPr>
            <p:ph type="title"/>
          </p:nvPr>
        </p:nvSpPr>
        <p:spPr>
          <a:xfrm>
            <a:off x="1550564" y="1124606"/>
            <a:ext cx="9875463" cy="932413"/>
          </a:xfrm>
        </p:spPr>
        <p:txBody>
          <a:bodyPr/>
          <a:lstStyle/>
          <a:p>
            <a:br>
              <a:rPr lang="en-KE" sz="1800" b="1" dirty="0">
                <a:effectLst/>
                <a:latin typeface="Arial" panose="020B0604020202020204" pitchFamily="34" charset="0"/>
                <a:ea typeface="Aldine401 BT"/>
                <a:cs typeface="Times New Roman" panose="02020603050405020304" pitchFamily="18" charset="0"/>
              </a:rPr>
            </a:br>
            <a:r>
              <a:rPr lang="en-KE" sz="2000" b="1" dirty="0">
                <a:solidFill>
                  <a:schemeClr val="tx1"/>
                </a:solidFill>
                <a:effectLst/>
                <a:latin typeface="Arial" panose="020B0604020202020204" pitchFamily="34" charset="0"/>
                <a:ea typeface="Aldine401 BT"/>
                <a:cs typeface="Times New Roman" panose="02020603050405020304" pitchFamily="18" charset="0"/>
              </a:rPr>
              <a:t>Common Mistakes in Reviewing Literature</a:t>
            </a:r>
            <a:br>
              <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en-KE" sz="2000" dirty="0">
              <a:solidFill>
                <a:schemeClr val="tx1"/>
              </a:solidFill>
            </a:endParaRPr>
          </a:p>
        </p:txBody>
      </p:sp>
    </p:spTree>
    <p:extLst>
      <p:ext uri="{BB962C8B-B14F-4D97-AF65-F5344CB8AC3E}">
        <p14:creationId xmlns:p14="http://schemas.microsoft.com/office/powerpoint/2010/main" val="8416689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9AC510A-F3B1-EAE0-3D2D-6EC85F9A8963}"/>
              </a:ext>
            </a:extLst>
          </p:cNvPr>
          <p:cNvSpPr>
            <a:spLocks noGrp="1"/>
          </p:cNvSpPr>
          <p:nvPr>
            <p:ph sz="quarter" idx="4"/>
          </p:nvPr>
        </p:nvSpPr>
        <p:spPr>
          <a:xfrm>
            <a:off x="924910" y="1103586"/>
            <a:ext cx="10268607" cy="5161039"/>
          </a:xfrm>
        </p:spPr>
        <p:txBody>
          <a:bodyPr>
            <a:normAutofit lnSpcReduction="10000"/>
          </a:bodyPr>
          <a:lstStyle/>
          <a:p>
            <a:pPr marL="342900" lvl="0" indent="-342900" algn="just">
              <a:lnSpc>
                <a:spcPct val="130000"/>
              </a:lnSpc>
              <a:spcBef>
                <a:spcPts val="600"/>
              </a:spcBef>
              <a:spcAft>
                <a:spcPts val="600"/>
              </a:spcAft>
              <a:buFont typeface="Symbol" pitchFamily="2" charset="2"/>
              <a:buChar char=""/>
            </a:pPr>
            <a:r>
              <a:rPr lang="en-US" sz="2000" dirty="0">
                <a:solidFill>
                  <a:schemeClr val="tx1"/>
                </a:solidFill>
                <a:effectLst/>
                <a:latin typeface="Times New Roman" panose="02020603050405020304" pitchFamily="18" charset="0"/>
                <a:ea typeface="Aldine401 BT"/>
              </a:rPr>
              <a:t>When the researcher fails to use the best sources in reviewing one’s research problem, it ends up failing to synchronize with the study hence the study becomes fallacious. To curb this, the researcher should take time to analyze sources and choose the best sources for review in order to make his work viable.</a:t>
            </a:r>
            <a:endParaRPr lang="en-KE" sz="2000" dirty="0">
              <a:solidFill>
                <a:schemeClr val="tx1"/>
              </a:solidFill>
              <a:effectLst/>
              <a:latin typeface="Calibri" panose="020F0502020204030204" pitchFamily="34" charset="0"/>
              <a:ea typeface="Calibri" panose="020F0502020204030204" pitchFamily="34" charset="0"/>
            </a:endParaRPr>
          </a:p>
          <a:p>
            <a:pPr marL="342900" lvl="0" indent="-342900" algn="just">
              <a:lnSpc>
                <a:spcPct val="130000"/>
              </a:lnSpc>
              <a:spcBef>
                <a:spcPts val="600"/>
              </a:spcBef>
              <a:spcAft>
                <a:spcPts val="600"/>
              </a:spcAft>
              <a:buFont typeface="Symbol" pitchFamily="2" charset="2"/>
              <a:buChar char=""/>
            </a:pPr>
            <a:r>
              <a:rPr lang="en-US" sz="2000" dirty="0">
                <a:solidFill>
                  <a:schemeClr val="tx1"/>
                </a:solidFill>
                <a:effectLst/>
                <a:latin typeface="Times New Roman" panose="02020603050405020304" pitchFamily="18" charset="0"/>
                <a:ea typeface="Aldine401 BT"/>
              </a:rPr>
              <a:t>Uncritically accepting another person’s research findings as valid rather than subjecting them to a critical analysis.</a:t>
            </a:r>
            <a:endParaRPr lang="en-KE" sz="2000" dirty="0">
              <a:solidFill>
                <a:schemeClr val="tx1"/>
              </a:solidFill>
              <a:effectLst/>
              <a:latin typeface="Calibri" panose="020F0502020204030204" pitchFamily="34" charset="0"/>
              <a:ea typeface="Calibri" panose="020F0502020204030204" pitchFamily="34" charset="0"/>
            </a:endParaRPr>
          </a:p>
          <a:p>
            <a:pPr marL="342900" lvl="0" indent="-342900" algn="just">
              <a:lnSpc>
                <a:spcPct val="130000"/>
              </a:lnSpc>
              <a:spcBef>
                <a:spcPts val="600"/>
              </a:spcBef>
              <a:spcAft>
                <a:spcPts val="600"/>
              </a:spcAft>
              <a:buFont typeface="Symbol" pitchFamily="2" charset="2"/>
              <a:buChar char=""/>
            </a:pPr>
            <a:r>
              <a:rPr lang="en-US" sz="2000" dirty="0">
                <a:solidFill>
                  <a:schemeClr val="tx1"/>
                </a:solidFill>
                <a:effectLst/>
                <a:latin typeface="Times New Roman" panose="02020603050405020304" pitchFamily="18" charset="0"/>
                <a:ea typeface="Aldine401 BT"/>
              </a:rPr>
              <a:t>Failure to report the search procedures used in the article.</a:t>
            </a:r>
            <a:endParaRPr lang="en-KE" sz="2000" dirty="0">
              <a:solidFill>
                <a:schemeClr val="tx1"/>
              </a:solidFill>
              <a:effectLst/>
              <a:latin typeface="Calibri" panose="020F0502020204030204" pitchFamily="34" charset="0"/>
              <a:ea typeface="Calibri" panose="020F0502020204030204" pitchFamily="34" charset="0"/>
            </a:endParaRPr>
          </a:p>
          <a:p>
            <a:pPr marL="342900" lvl="0" indent="-342900" algn="just">
              <a:lnSpc>
                <a:spcPct val="130000"/>
              </a:lnSpc>
              <a:spcBef>
                <a:spcPts val="600"/>
              </a:spcBef>
              <a:spcAft>
                <a:spcPts val="600"/>
              </a:spcAft>
              <a:buFont typeface="Symbol" pitchFamily="2" charset="2"/>
              <a:buChar char=""/>
            </a:pPr>
            <a:r>
              <a:rPr lang="en-US" sz="2000" dirty="0">
                <a:solidFill>
                  <a:schemeClr val="tx1"/>
                </a:solidFill>
                <a:effectLst/>
                <a:latin typeface="Times New Roman" panose="02020603050405020304" pitchFamily="18" charset="0"/>
                <a:ea typeface="Aldine401 BT"/>
              </a:rPr>
              <a:t>Lifting the entire work belonging to another author and making it look like one’s own (plagiarism).</a:t>
            </a:r>
            <a:endParaRPr lang="en-KE" sz="2000" dirty="0">
              <a:solidFill>
                <a:schemeClr val="tx1"/>
              </a:solidFill>
              <a:effectLst/>
              <a:latin typeface="Calibri" panose="020F0502020204030204" pitchFamily="34" charset="0"/>
              <a:ea typeface="Calibri" panose="020F0502020204030204" pitchFamily="34" charset="0"/>
            </a:endParaRPr>
          </a:p>
          <a:p>
            <a:pPr marL="342900" lvl="0" indent="-342900" algn="just">
              <a:lnSpc>
                <a:spcPct val="130000"/>
              </a:lnSpc>
              <a:spcBef>
                <a:spcPts val="600"/>
              </a:spcBef>
              <a:spcAft>
                <a:spcPts val="600"/>
              </a:spcAft>
              <a:buFont typeface="Symbol" pitchFamily="2" charset="2"/>
              <a:buChar char=""/>
            </a:pPr>
            <a:r>
              <a:rPr lang="en-US" sz="2000" dirty="0">
                <a:solidFill>
                  <a:schemeClr val="tx1"/>
                </a:solidFill>
                <a:effectLst/>
                <a:latin typeface="Times New Roman" panose="02020603050405020304" pitchFamily="18" charset="0"/>
                <a:ea typeface="Aldine401 BT"/>
              </a:rPr>
              <a:t>Failure to consider contrary findings and alternative interpretations in the synthesis of quantitative literature.</a:t>
            </a:r>
            <a:endParaRPr lang="en-KE" sz="2000" dirty="0">
              <a:solidFill>
                <a:schemeClr val="tx1"/>
              </a:solidFill>
              <a:effectLst/>
              <a:latin typeface="Calibri" panose="020F0502020204030204" pitchFamily="34" charset="0"/>
              <a:ea typeface="Calibri" panose="020F0502020204030204" pitchFamily="34" charset="0"/>
            </a:endParaRPr>
          </a:p>
          <a:p>
            <a:endParaRPr lang="en-KE" dirty="0"/>
          </a:p>
        </p:txBody>
      </p:sp>
    </p:spTree>
    <p:extLst>
      <p:ext uri="{BB962C8B-B14F-4D97-AF65-F5344CB8AC3E}">
        <p14:creationId xmlns:p14="http://schemas.microsoft.com/office/powerpoint/2010/main" val="16862132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9AC510A-F3B1-EAE0-3D2D-6EC85F9A8963}"/>
              </a:ext>
            </a:extLst>
          </p:cNvPr>
          <p:cNvSpPr>
            <a:spLocks noGrp="1"/>
          </p:cNvSpPr>
          <p:nvPr>
            <p:ph sz="quarter" idx="4"/>
          </p:nvPr>
        </p:nvSpPr>
        <p:spPr>
          <a:xfrm>
            <a:off x="914400" y="1881353"/>
            <a:ext cx="10511627" cy="4383272"/>
          </a:xfrm>
        </p:spPr>
        <p:txBody>
          <a:bodyPr/>
          <a:lstStyle/>
          <a:p>
            <a:pPr marL="0" indent="0" algn="just">
              <a:lnSpc>
                <a:spcPct val="130000"/>
              </a:lnSpc>
              <a:spcBef>
                <a:spcPts val="600"/>
              </a:spcBef>
              <a:spcAft>
                <a:spcPts val="600"/>
              </a:spcAft>
              <a:buNone/>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This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lesson</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has focused on the following key issues: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30000"/>
              </a:lnSpc>
              <a:spcBef>
                <a:spcPts val="600"/>
              </a:spcBef>
              <a:spcAft>
                <a:spcPts val="600"/>
              </a:spcAft>
              <a:buFont typeface="Aldine401 BT"/>
              <a:buAutoNum type="arabicPeriod"/>
            </a:pPr>
            <a:r>
              <a:rPr lang="en-US" sz="2000" dirty="0">
                <a:solidFill>
                  <a:srgbClr val="000000"/>
                </a:solidFill>
                <a:effectLst/>
                <a:latin typeface="Times New Roman" panose="02020603050405020304" pitchFamily="18" charset="0"/>
                <a:ea typeface="Aldine401 BT"/>
                <a:cs typeface="Aldine401 BT"/>
              </a:rPr>
              <a:t>The purpose of writing a literature review.</a:t>
            </a:r>
            <a:endParaRPr lang="en-KE" sz="2000" dirty="0">
              <a:effectLst/>
              <a:latin typeface="Calibri" panose="020F0502020204030204" pitchFamily="34" charset="0"/>
              <a:ea typeface="Aldine401 BT"/>
              <a:cs typeface="Aldine401 BT"/>
            </a:endParaRPr>
          </a:p>
          <a:p>
            <a:pPr marL="342900" lvl="0" indent="-342900" algn="just">
              <a:lnSpc>
                <a:spcPct val="130000"/>
              </a:lnSpc>
              <a:spcBef>
                <a:spcPts val="600"/>
              </a:spcBef>
              <a:spcAft>
                <a:spcPts val="600"/>
              </a:spcAft>
              <a:buFont typeface="Aldine401 BT"/>
              <a:buAutoNum type="arabicPeriod"/>
            </a:pPr>
            <a:r>
              <a:rPr lang="en-US" sz="2000" dirty="0">
                <a:solidFill>
                  <a:srgbClr val="000000"/>
                </a:solidFill>
                <a:effectLst/>
                <a:latin typeface="Times New Roman" panose="02020603050405020304" pitchFamily="18" charset="0"/>
                <a:ea typeface="Aldine401 BT"/>
                <a:cs typeface="Aldine401 BT"/>
              </a:rPr>
              <a:t>The steps taken when writing a literature review.</a:t>
            </a:r>
            <a:endParaRPr lang="en-KE" sz="2000" dirty="0">
              <a:effectLst/>
              <a:latin typeface="Calibri" panose="020F0502020204030204" pitchFamily="34" charset="0"/>
              <a:ea typeface="Aldine401 BT"/>
              <a:cs typeface="Aldine401 BT"/>
            </a:endParaRPr>
          </a:p>
          <a:p>
            <a:pPr marL="342900" lvl="0" indent="-342900" algn="just">
              <a:lnSpc>
                <a:spcPct val="130000"/>
              </a:lnSpc>
              <a:spcBef>
                <a:spcPts val="600"/>
              </a:spcBef>
              <a:spcAft>
                <a:spcPts val="600"/>
              </a:spcAft>
              <a:buFont typeface="Aldine401 BT"/>
              <a:buAutoNum type="arabicPeriod"/>
            </a:pPr>
            <a:r>
              <a:rPr lang="en-US" sz="2000" dirty="0">
                <a:solidFill>
                  <a:srgbClr val="000000"/>
                </a:solidFill>
                <a:effectLst/>
                <a:latin typeface="Times New Roman" panose="02020603050405020304" pitchFamily="18" charset="0"/>
                <a:ea typeface="Aldine401 BT"/>
                <a:cs typeface="Aldine401 BT"/>
              </a:rPr>
              <a:t>Different sections of a literature review.</a:t>
            </a:r>
            <a:endParaRPr lang="en-KE" sz="2000" dirty="0">
              <a:effectLst/>
              <a:latin typeface="Calibri" panose="020F0502020204030204" pitchFamily="34" charset="0"/>
              <a:ea typeface="Aldine401 BT"/>
              <a:cs typeface="Aldine401 BT"/>
            </a:endParaRPr>
          </a:p>
          <a:p>
            <a:pPr marL="342900" lvl="0" indent="-342900" algn="just">
              <a:lnSpc>
                <a:spcPct val="130000"/>
              </a:lnSpc>
              <a:spcBef>
                <a:spcPts val="600"/>
              </a:spcBef>
              <a:spcAft>
                <a:spcPts val="600"/>
              </a:spcAft>
              <a:buFont typeface="Aldine401 BT"/>
              <a:buAutoNum type="arabicPeriod"/>
            </a:pPr>
            <a:r>
              <a:rPr lang="en-US" sz="2000" dirty="0">
                <a:solidFill>
                  <a:srgbClr val="000000"/>
                </a:solidFill>
                <a:effectLst/>
                <a:latin typeface="Times New Roman" panose="02020603050405020304" pitchFamily="18" charset="0"/>
                <a:ea typeface="Aldine401 BT"/>
                <a:cs typeface="Aldine401 BT"/>
              </a:rPr>
              <a:t>Common mistakes when reviewing literature.</a:t>
            </a:r>
            <a:endParaRPr lang="en-KE" sz="2000" dirty="0">
              <a:effectLst/>
              <a:latin typeface="Calibri" panose="020F0502020204030204" pitchFamily="34" charset="0"/>
              <a:ea typeface="Aldine401 BT"/>
              <a:cs typeface="Aldine401 BT"/>
            </a:endParaRPr>
          </a:p>
          <a:p>
            <a:pPr marL="342900" lvl="0" indent="-342900" algn="just">
              <a:lnSpc>
                <a:spcPct val="130000"/>
              </a:lnSpc>
              <a:spcBef>
                <a:spcPts val="600"/>
              </a:spcBef>
              <a:spcAft>
                <a:spcPts val="600"/>
              </a:spcAft>
              <a:buFont typeface="Aldine401 BT"/>
              <a:buAutoNum type="arabicPeriod"/>
            </a:pPr>
            <a:r>
              <a:rPr lang="en-US" sz="2000" dirty="0">
                <a:solidFill>
                  <a:srgbClr val="000000"/>
                </a:solidFill>
                <a:effectLst/>
                <a:latin typeface="Times New Roman" panose="02020603050405020304" pitchFamily="18" charset="0"/>
                <a:ea typeface="Aldine401 BT"/>
                <a:cs typeface="Aldine401 BT"/>
              </a:rPr>
              <a:t>The significance of a theoretical framework and a conceptual framework in the literature review.</a:t>
            </a:r>
            <a:endParaRPr lang="en-KE" sz="2000" dirty="0">
              <a:effectLst/>
              <a:latin typeface="Calibri" panose="020F0502020204030204" pitchFamily="34" charset="0"/>
              <a:ea typeface="Aldine401 BT"/>
              <a:cs typeface="Aldine401 BT"/>
            </a:endParaRPr>
          </a:p>
          <a:p>
            <a:pPr marL="0" indent="0">
              <a:buNone/>
            </a:pPr>
            <a:endParaRPr lang="en-KE" dirty="0"/>
          </a:p>
        </p:txBody>
      </p:sp>
      <p:sp>
        <p:nvSpPr>
          <p:cNvPr id="8" name="Title 7">
            <a:extLst>
              <a:ext uri="{FF2B5EF4-FFF2-40B4-BE49-F238E27FC236}">
                <a16:creationId xmlns:a16="http://schemas.microsoft.com/office/drawing/2014/main" id="{23FD388F-8A9F-D48E-0ED1-CFCB6DB31EB2}"/>
              </a:ext>
            </a:extLst>
          </p:cNvPr>
          <p:cNvSpPr>
            <a:spLocks noGrp="1"/>
          </p:cNvSpPr>
          <p:nvPr>
            <p:ph type="title"/>
          </p:nvPr>
        </p:nvSpPr>
        <p:spPr>
          <a:xfrm>
            <a:off x="914400" y="914401"/>
            <a:ext cx="10511627" cy="1051034"/>
          </a:xfrm>
        </p:spPr>
        <p:txBody>
          <a:bodyPr/>
          <a:lstStyle/>
          <a:p>
            <a:br>
              <a:rPr lang="en-KE" sz="3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br>
              <a:rPr lang="en-KE" sz="3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br>
              <a:rPr lang="en-KE" sz="3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lang="en-KE" sz="3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Summary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Tree>
    <p:extLst>
      <p:ext uri="{BB962C8B-B14F-4D97-AF65-F5344CB8AC3E}">
        <p14:creationId xmlns:p14="http://schemas.microsoft.com/office/powerpoint/2010/main" val="3745710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53237-F901-300D-2A34-6C422DAF9D73}"/>
              </a:ext>
            </a:extLst>
          </p:cNvPr>
          <p:cNvSpPr>
            <a:spLocks noGrp="1"/>
          </p:cNvSpPr>
          <p:nvPr>
            <p:ph type="title"/>
          </p:nvPr>
        </p:nvSpPr>
        <p:spPr>
          <a:xfrm>
            <a:off x="5702441" y="84083"/>
            <a:ext cx="5723586" cy="5716644"/>
          </a:xfrm>
        </p:spPr>
        <p:txBody>
          <a:bodyPr/>
          <a:lstStyle/>
          <a:p>
            <a:r>
              <a:rPr lang="en-GB" sz="3600" dirty="0">
                <a:solidFill>
                  <a:schemeClr val="tx1"/>
                </a:solidFill>
              </a:rPr>
              <a:t>R</a:t>
            </a:r>
            <a:r>
              <a:rPr lang="en-KE" sz="3600" dirty="0">
                <a:solidFill>
                  <a:schemeClr val="tx1"/>
                </a:solidFill>
              </a:rPr>
              <a:t>eflection question</a:t>
            </a:r>
            <a:br>
              <a:rPr lang="en-KE" sz="3600" dirty="0">
                <a:solidFill>
                  <a:schemeClr val="tx1"/>
                </a:solidFill>
              </a:rPr>
            </a:br>
            <a:br>
              <a:rPr lang="en-KE" sz="3600" dirty="0">
                <a:solidFill>
                  <a:schemeClr val="tx1"/>
                </a:solidFill>
              </a:rPr>
            </a:br>
            <a:r>
              <a:rPr lang="en-KE" sz="3600" dirty="0">
                <a:solidFill>
                  <a:schemeClr val="tx1"/>
                </a:solidFill>
                <a:latin typeface="Times New Roman" panose="02020603050405020304" pitchFamily="18" charset="0"/>
                <a:cs typeface="Times New Roman" panose="02020603050405020304" pitchFamily="18" charset="0"/>
              </a:rPr>
              <a:t>What is the purpose of a Literature Review?</a:t>
            </a:r>
            <a:br>
              <a:rPr lang="en-KE" sz="3600" dirty="0">
                <a:solidFill>
                  <a:schemeClr val="tx1"/>
                </a:solidFill>
                <a:latin typeface="Times New Roman" panose="02020603050405020304" pitchFamily="18" charset="0"/>
                <a:cs typeface="Times New Roman" panose="02020603050405020304" pitchFamily="18" charset="0"/>
              </a:rPr>
            </a:br>
            <a:endParaRPr lang="en-KE" dirty="0"/>
          </a:p>
        </p:txBody>
      </p:sp>
      <p:pic>
        <p:nvPicPr>
          <p:cNvPr id="5" name="Picture Placeholder 4">
            <a:extLst>
              <a:ext uri="{FF2B5EF4-FFF2-40B4-BE49-F238E27FC236}">
                <a16:creationId xmlns:a16="http://schemas.microsoft.com/office/drawing/2014/main" id="{50E46ACF-7283-3392-E3FB-6F67F08B9DED}"/>
              </a:ext>
            </a:extLst>
          </p:cNvPr>
          <p:cNvPicPr>
            <a:picLocks noGrp="1" noChangeAspect="1"/>
          </p:cNvPicPr>
          <p:nvPr>
            <p:ph type="pic" sz="quarter" idx="11"/>
          </p:nvPr>
        </p:nvPicPr>
        <p:blipFill>
          <a:blip r:embed="rId2"/>
          <a:srcRect l="27224" r="27224"/>
          <a:stretch>
            <a:fillRect/>
          </a:stretch>
        </p:blipFill>
        <p:spPr>
          <a:xfrm>
            <a:off x="443345" y="0"/>
            <a:ext cx="4344695" cy="5800727"/>
          </a:xfrm>
        </p:spPr>
      </p:pic>
      <p:sp>
        <p:nvSpPr>
          <p:cNvPr id="3" name="TextBox 2">
            <a:extLst>
              <a:ext uri="{FF2B5EF4-FFF2-40B4-BE49-F238E27FC236}">
                <a16:creationId xmlns:a16="http://schemas.microsoft.com/office/drawing/2014/main" id="{7E0E5B6A-BF91-B183-2FFA-16C9BC536CE7}"/>
              </a:ext>
            </a:extLst>
          </p:cNvPr>
          <p:cNvSpPr txBox="1"/>
          <p:nvPr/>
        </p:nvSpPr>
        <p:spPr>
          <a:xfrm>
            <a:off x="443345" y="5800727"/>
            <a:ext cx="4344695" cy="553998"/>
          </a:xfrm>
          <a:prstGeom prst="rect">
            <a:avLst/>
          </a:prstGeom>
          <a:noFill/>
        </p:spPr>
        <p:txBody>
          <a:bodyPr wrap="square" rtlCol="0">
            <a:spAutoFit/>
          </a:bodyPr>
          <a:lstStyle/>
          <a:p>
            <a:r>
              <a:rPr lang="en-KE" sz="1000" dirty="0"/>
              <a:t>Source: Flash Pack. </a:t>
            </a:r>
            <a:r>
              <a:rPr lang="en-GB" sz="1000" dirty="0">
                <a:hlinkClick r:id="rId3">
                  <a:extLst>
                    <a:ext uri="{A12FA001-AC4F-418D-AE19-62706E023703}">
                      <ahyp:hlinkClr xmlns:ahyp="http://schemas.microsoft.com/office/drawing/2018/hyperlinkcolor" val="tx"/>
                    </a:ext>
                  </a:extLst>
                </a:hlinkClick>
              </a:rPr>
              <a:t>https://www.flashpack.com/us/solo/travel/destination-guides/solo-travel-guide-canada/</a:t>
            </a:r>
            <a:endParaRPr lang="en-GB" sz="1000" dirty="0"/>
          </a:p>
          <a:p>
            <a:endParaRPr lang="en-KE" sz="1000" dirty="0"/>
          </a:p>
        </p:txBody>
      </p:sp>
    </p:spTree>
    <p:extLst>
      <p:ext uri="{BB962C8B-B14F-4D97-AF65-F5344CB8AC3E}">
        <p14:creationId xmlns:p14="http://schemas.microsoft.com/office/powerpoint/2010/main" val="40843694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E2177-B67A-0196-A6C5-B4125B9A96F0}"/>
              </a:ext>
            </a:extLst>
          </p:cNvPr>
          <p:cNvSpPr>
            <a:spLocks noGrp="1"/>
          </p:cNvSpPr>
          <p:nvPr>
            <p:ph type="title"/>
          </p:nvPr>
        </p:nvSpPr>
        <p:spPr>
          <a:xfrm>
            <a:off x="3460565" y="1057274"/>
            <a:ext cx="7965461" cy="708464"/>
          </a:xfrm>
        </p:spPr>
        <p:txBody>
          <a:bodyPr/>
          <a:lstStyle/>
          <a:p>
            <a:r>
              <a:rPr lang="en-KE" sz="3000" dirty="0">
                <a:solidFill>
                  <a:schemeClr val="tx1"/>
                </a:solidFill>
              </a:rPr>
              <a:t>answer</a:t>
            </a:r>
          </a:p>
        </p:txBody>
      </p:sp>
      <p:sp>
        <p:nvSpPr>
          <p:cNvPr id="3" name="Content Placeholder 2">
            <a:extLst>
              <a:ext uri="{FF2B5EF4-FFF2-40B4-BE49-F238E27FC236}">
                <a16:creationId xmlns:a16="http://schemas.microsoft.com/office/drawing/2014/main" id="{031CC16E-3B63-8BA5-F340-9CB062602DAA}"/>
              </a:ext>
            </a:extLst>
          </p:cNvPr>
          <p:cNvSpPr>
            <a:spLocks noGrp="1"/>
          </p:cNvSpPr>
          <p:nvPr>
            <p:ph sz="half" idx="2"/>
          </p:nvPr>
        </p:nvSpPr>
        <p:spPr>
          <a:xfrm>
            <a:off x="3460565" y="2007476"/>
            <a:ext cx="7965460" cy="3793251"/>
          </a:xfrm>
        </p:spPr>
        <p:txBody>
          <a:bodyPr>
            <a:normAutofit/>
          </a:bodyPr>
          <a:lstStyle/>
          <a:p>
            <a:pPr marL="0" indent="0">
              <a:lnSpc>
                <a:spcPct val="150000"/>
              </a:lnSpc>
              <a:spcBef>
                <a:spcPts val="0"/>
              </a:spcBef>
              <a:buNone/>
            </a:pPr>
            <a:r>
              <a:rPr lang="en-KE" sz="2000" dirty="0">
                <a:solidFill>
                  <a:srgbClr val="000000"/>
                </a:solidFill>
                <a:effectLst/>
                <a:latin typeface="Times New Roman" panose="02020603050405020304" pitchFamily="18" charset="0"/>
                <a:ea typeface="Calibri" panose="020F0502020204030204" pitchFamily="34" charset="0"/>
              </a:rPr>
              <a:t>The purpose of the Literature Review</a:t>
            </a:r>
            <a:r>
              <a:rPr lang="en-KE" sz="2000" b="1" dirty="0">
                <a:solidFill>
                  <a:srgbClr val="000000"/>
                </a:solidFill>
                <a:effectLst/>
                <a:latin typeface="Times New Roman" panose="02020603050405020304" pitchFamily="18" charset="0"/>
                <a:ea typeface="Calibri" panose="020F0502020204030204" pitchFamily="34" charset="0"/>
              </a:rPr>
              <a:t> </a:t>
            </a:r>
            <a:r>
              <a:rPr lang="en-KE" sz="2000" dirty="0">
                <a:solidFill>
                  <a:srgbClr val="000000"/>
                </a:solidFill>
                <a:effectLst/>
                <a:latin typeface="Times New Roman" panose="02020603050405020304" pitchFamily="18" charset="0"/>
                <a:ea typeface="Calibri" panose="020F0502020204030204" pitchFamily="34" charset="0"/>
              </a:rPr>
              <a:t>is to give a comprehensive view of previous research that is related to your study. It is a synthesis of theoretical and empirical contributions by other researchers in your field of study. The review should examine the main theories related to the topic. It should also include all the relevant information from credible sources such as academic books and peer-reviewed journal articles. </a:t>
            </a:r>
            <a:endParaRPr lang="en-KE" sz="2000" dirty="0"/>
          </a:p>
        </p:txBody>
      </p:sp>
      <p:sp>
        <p:nvSpPr>
          <p:cNvPr id="4" name="Slide Number Placeholder 3">
            <a:extLst>
              <a:ext uri="{FF2B5EF4-FFF2-40B4-BE49-F238E27FC236}">
                <a16:creationId xmlns:a16="http://schemas.microsoft.com/office/drawing/2014/main" id="{CADC298C-8B35-8F23-5D6C-075A1CEEF242}"/>
              </a:ext>
            </a:extLst>
          </p:cNvPr>
          <p:cNvSpPr>
            <a:spLocks noGrp="1"/>
          </p:cNvSpPr>
          <p:nvPr>
            <p:ph type="sldNum" sz="quarter" idx="10"/>
          </p:nvPr>
        </p:nvSpPr>
        <p:spPr/>
        <p:txBody>
          <a:bodyPr/>
          <a:lstStyle/>
          <a:p>
            <a:fld id="{48F63A3B-78C7-47BE-AE5E-E10140E04643}" type="slidenum">
              <a:rPr lang="en-US" smtClean="0"/>
              <a:pPr/>
              <a:t>29</a:t>
            </a:fld>
            <a:endParaRPr lang="en-US" dirty="0"/>
          </a:p>
        </p:txBody>
      </p:sp>
    </p:spTree>
    <p:extLst>
      <p:ext uri="{BB962C8B-B14F-4D97-AF65-F5344CB8AC3E}">
        <p14:creationId xmlns:p14="http://schemas.microsoft.com/office/powerpoint/2010/main" val="2376042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E2177-B67A-0196-A6C5-B4125B9A96F0}"/>
              </a:ext>
            </a:extLst>
          </p:cNvPr>
          <p:cNvSpPr>
            <a:spLocks noGrp="1"/>
          </p:cNvSpPr>
          <p:nvPr>
            <p:ph type="title"/>
          </p:nvPr>
        </p:nvSpPr>
        <p:spPr>
          <a:xfrm>
            <a:off x="3460565" y="457200"/>
            <a:ext cx="7965461" cy="667408"/>
          </a:xfrm>
        </p:spPr>
        <p:txBody>
          <a:bodyPr/>
          <a:lstStyle/>
          <a:p>
            <a:r>
              <a:rPr lang="en-KE" sz="2000" dirty="0">
                <a:solidFill>
                  <a:schemeClr val="tx1"/>
                </a:solidFill>
              </a:rPr>
              <a:t>references</a:t>
            </a:r>
          </a:p>
        </p:txBody>
      </p:sp>
      <p:sp>
        <p:nvSpPr>
          <p:cNvPr id="3" name="Content Placeholder 2">
            <a:extLst>
              <a:ext uri="{FF2B5EF4-FFF2-40B4-BE49-F238E27FC236}">
                <a16:creationId xmlns:a16="http://schemas.microsoft.com/office/drawing/2014/main" id="{031CC16E-3B63-8BA5-F340-9CB062602DAA}"/>
              </a:ext>
            </a:extLst>
          </p:cNvPr>
          <p:cNvSpPr>
            <a:spLocks noGrp="1"/>
          </p:cNvSpPr>
          <p:nvPr>
            <p:ph sz="half" idx="2"/>
          </p:nvPr>
        </p:nvSpPr>
        <p:spPr>
          <a:xfrm>
            <a:off x="3237186" y="1376856"/>
            <a:ext cx="8303173" cy="4750676"/>
          </a:xfrm>
        </p:spPr>
        <p:txBody>
          <a:bodyPr>
            <a:normAutofit fontScale="85000" lnSpcReduction="20000"/>
          </a:bodyPr>
          <a:lstStyle/>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Andiema, N. (2023). </a:t>
            </a:r>
            <a:r>
              <a:rPr lang="en-KE" sz="1800" i="1" dirty="0">
                <a:solidFill>
                  <a:srgbClr val="000000"/>
                </a:solidFill>
                <a:effectLst/>
                <a:latin typeface="Times New Roman" panose="02020603050405020304" pitchFamily="18" charset="0"/>
                <a:ea typeface="Times New Roman" panose="02020603050405020304" pitchFamily="18" charset="0"/>
              </a:rPr>
              <a:t>Social Science in the New Era.</a:t>
            </a:r>
            <a:r>
              <a:rPr lang="en-KE" sz="1800" dirty="0">
                <a:solidFill>
                  <a:srgbClr val="000000"/>
                </a:solidFill>
                <a:effectLst/>
                <a:latin typeface="Times New Roman" panose="02020603050405020304" pitchFamily="18" charset="0"/>
                <a:ea typeface="Times New Roman" panose="02020603050405020304" pitchFamily="18" charset="0"/>
              </a:rPr>
              <a:t> Aura Publishers.</a:t>
            </a:r>
            <a:endParaRPr lang="en-KE" sz="1800" dirty="0">
              <a:effectLst/>
              <a:latin typeface="Times New Roman" panose="02020603050405020304" pitchFamily="18" charset="0"/>
              <a:ea typeface="Times New Roman" panose="02020603050405020304" pitchFamily="18" charset="0"/>
            </a:endParaRPr>
          </a:p>
          <a:p>
            <a:pPr marL="0"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Creswell, J. W.  (2014). Research Design: Qualitative, Quantitative and Mixed Methods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Approaches (4</a:t>
            </a:r>
            <a:r>
              <a:rPr lang="en-US" sz="18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ed.). Thousand Oaks, CA: Sage.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Lipowski</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E. (</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2008)</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Developing great research questions. American Journal of Health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indent="0">
              <a:buNone/>
            </a:pPr>
            <a:r>
              <a:rPr lang="en-US" sz="1800" dirty="0">
                <a:solidFill>
                  <a:srgbClr val="000000"/>
                </a:solidFill>
                <a:effectLst/>
                <a:latin typeface="Times New Roman" panose="02020603050405020304" pitchFamily="18" charset="0"/>
                <a:ea typeface="Aldine401 BT"/>
                <a:cs typeface="Times New Roman" panose="02020603050405020304" pitchFamily="18" charset="0"/>
              </a:rPr>
              <a:t>System Pharmacy, 65 (17).</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spcBef>
                <a:spcPts val="600"/>
              </a:spcBef>
              <a:spcAft>
                <a:spcPts val="6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Mwangi, S. &amp;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Eboi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(2025). </a:t>
            </a:r>
            <a:r>
              <a:rPr lang="en-KE"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Student’s Guide to Academic Writing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Aura Publishers.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ts val="1800"/>
              </a:lnSpc>
              <a:buNone/>
            </a:pP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Torraco, R. J.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(1997). </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Theory-Building Research Methods.” In Swanson R. A. and E. F. </a:t>
            </a:r>
          </a:p>
          <a:p>
            <a:pPr marL="0" indent="0" algn="just">
              <a:lnSpc>
                <a:spcPts val="1800"/>
              </a:lnSpc>
              <a:buNone/>
            </a:pPr>
            <a:r>
              <a:rPr lang="en-KE"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Holton III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editors. </a:t>
            </a:r>
            <a:r>
              <a:rPr lang="en-KE"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Development Handbook: Linking 	</a:t>
            </a:r>
          </a:p>
          <a:p>
            <a:pPr marL="0" indent="0" algn="just">
              <a:lnSpc>
                <a:spcPts val="1800"/>
              </a:lnSpc>
              <a:buNone/>
            </a:pPr>
            <a:r>
              <a:rPr lang="en-KE"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KE"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Research and Practice</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(San Francisco, CA: Berrett-Koehler, 1997): pp. 114-	</a:t>
            </a:r>
          </a:p>
          <a:p>
            <a:pPr marL="0" indent="0" algn="just">
              <a:lnSpc>
                <a:spcPts val="1800"/>
              </a:lnSpc>
              <a:buNone/>
            </a:pP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137.</a:t>
            </a:r>
          </a:p>
          <a:p>
            <a:pPr marL="0" indent="0" algn="just">
              <a:lnSpc>
                <a:spcPts val="1800"/>
              </a:lnSpc>
              <a:buNone/>
            </a:pPr>
            <a:r>
              <a:rPr lang="en-GB" sz="1800" dirty="0">
                <a:solidFill>
                  <a:schemeClr val="tx1"/>
                </a:solidFill>
              </a:rPr>
              <a:t>Photo of Lichtenstein Castle. </a:t>
            </a:r>
            <a:r>
              <a:rPr lang="en-GB" sz="1800" dirty="0">
                <a:solidFill>
                  <a:schemeClr val="tx1"/>
                </a:solidFill>
                <a:hlinkClick r:id="rId2">
                  <a:extLst>
                    <a:ext uri="{A12FA001-AC4F-418D-AE19-62706E023703}">
                      <ahyp:hlinkClr xmlns:ahyp="http://schemas.microsoft.com/office/drawing/2018/hyperlinkcolor" val="tx"/>
                    </a:ext>
                  </a:extLst>
                </a:hlinkClick>
              </a:rPr>
              <a:t>https://www.wallpaperflare.com/photo-of-lichtenstein-castle-architecture-building-castle-on-a-rock-wallpaper-afrgh</a:t>
            </a:r>
            <a:endParaRPr lang="en-GB" sz="1800" dirty="0">
              <a:solidFill>
                <a:schemeClr val="tx1"/>
              </a:solidFill>
            </a:endParaRPr>
          </a:p>
          <a:p>
            <a:pPr marL="0" indent="0" algn="just">
              <a:lnSpc>
                <a:spcPts val="1800"/>
              </a:lnSpc>
              <a:buNone/>
            </a:pPr>
            <a:r>
              <a:rPr lang="en-KE" sz="1800" dirty="0">
                <a:solidFill>
                  <a:schemeClr val="tx1"/>
                </a:solidFill>
              </a:rPr>
              <a:t>Flash Pack. </a:t>
            </a:r>
            <a:r>
              <a:rPr lang="en-GB" sz="1800" dirty="0">
                <a:solidFill>
                  <a:schemeClr val="tx1"/>
                </a:solidFill>
                <a:hlinkClick r:id="rId3">
                  <a:extLst>
                    <a:ext uri="{A12FA001-AC4F-418D-AE19-62706E023703}">
                      <ahyp:hlinkClr xmlns:ahyp="http://schemas.microsoft.com/office/drawing/2018/hyperlinkcolor" val="tx"/>
                    </a:ext>
                  </a:extLst>
                </a:hlinkClick>
              </a:rPr>
              <a:t>https://www.flashpack.com/us/solo/travel/destination-guides/solo-travel-guide-canada/</a:t>
            </a:r>
            <a:endParaRPr lang="en-GB" sz="1800" dirty="0">
              <a:solidFill>
                <a:schemeClr val="tx1"/>
              </a:solidFill>
            </a:endParaRPr>
          </a:p>
          <a:p>
            <a:pPr marL="0" indent="0" algn="just">
              <a:lnSpc>
                <a:spcPts val="1800"/>
              </a:lnSpc>
              <a:buNone/>
            </a:pPr>
            <a:endParaRPr lang="en-GB" sz="1800" dirty="0">
              <a:solidFill>
                <a:schemeClr val="tx1"/>
              </a:solidFill>
            </a:endParaRPr>
          </a:p>
          <a:p>
            <a:pPr marL="0" indent="0" algn="just">
              <a:lnSpc>
                <a:spcPts val="1800"/>
              </a:lnSpc>
              <a:buNone/>
            </a:pPr>
            <a:endParaRPr lang="en-KE" sz="18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CADC298C-8B35-8F23-5D6C-075A1CEEF242}"/>
              </a:ext>
            </a:extLst>
          </p:cNvPr>
          <p:cNvSpPr>
            <a:spLocks noGrp="1"/>
          </p:cNvSpPr>
          <p:nvPr>
            <p:ph type="sldNum" sz="quarter" idx="10"/>
          </p:nvPr>
        </p:nvSpPr>
        <p:spPr/>
        <p:txBody>
          <a:bodyPr/>
          <a:lstStyle/>
          <a:p>
            <a:fld id="{48F63A3B-78C7-47BE-AE5E-E10140E04643}" type="slidenum">
              <a:rPr lang="en-US" smtClean="0"/>
              <a:pPr/>
              <a:t>30</a:t>
            </a:fld>
            <a:endParaRPr lang="en-US" dirty="0"/>
          </a:p>
        </p:txBody>
      </p:sp>
    </p:spTree>
    <p:extLst>
      <p:ext uri="{BB962C8B-B14F-4D97-AF65-F5344CB8AC3E}">
        <p14:creationId xmlns:p14="http://schemas.microsoft.com/office/powerpoint/2010/main" val="18649933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788BC44-4053-A6B7-26AB-3CE47546BF1A}"/>
              </a:ext>
            </a:extLst>
          </p:cNvPr>
          <p:cNvSpPr>
            <a:spLocks noGrp="1"/>
          </p:cNvSpPr>
          <p:nvPr>
            <p:ph type="ctrTitle"/>
          </p:nvPr>
        </p:nvSpPr>
        <p:spPr>
          <a:xfrm>
            <a:off x="494270" y="1878227"/>
            <a:ext cx="6746789" cy="2520778"/>
          </a:xfrm>
        </p:spPr>
        <p:txBody>
          <a:bodyPr/>
          <a:lstStyle/>
          <a:p>
            <a:r>
              <a:rPr lang="en-GB" sz="7200" dirty="0"/>
              <a:t>T</a:t>
            </a:r>
            <a:r>
              <a:rPr lang="en-KE" sz="7200" dirty="0"/>
              <a:t>hank you</a:t>
            </a:r>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6DBB56F-4362-4386-A1A1-3DF898896616}">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Geometric color block</Template>
  <TotalTime>269</TotalTime>
  <Words>3251</Words>
  <Application>Microsoft Macintosh PowerPoint</Application>
  <PresentationFormat>Widescreen</PresentationFormat>
  <Paragraphs>130</Paragraphs>
  <Slides>31</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Aldine401 BT</vt:lpstr>
      <vt:lpstr>Arial</vt:lpstr>
      <vt:lpstr>Arial Black</vt:lpstr>
      <vt:lpstr>Calibri</vt:lpstr>
      <vt:lpstr>Sabon Next LT</vt:lpstr>
      <vt:lpstr>Symbol</vt:lpstr>
      <vt:lpstr>Times New Roman</vt:lpstr>
      <vt:lpstr>Custom</vt:lpstr>
      <vt:lpstr> Postgraduate Writing Week 5: Conducting Literature Review dr. susan mwangi st. paul’s university </vt:lpstr>
      <vt:lpstr>Topic Introduction </vt:lpstr>
      <vt:lpstr>Intended Learning Objectives </vt:lpstr>
      <vt:lpstr>Purpose of writing a Literature Review </vt:lpstr>
      <vt:lpstr>Qualities of an effective literaure review</vt:lpstr>
      <vt:lpstr>PowerPoint Presentation</vt:lpstr>
      <vt:lpstr>PowerPoint Presentation</vt:lpstr>
      <vt:lpstr>PowerPoint Presentation</vt:lpstr>
      <vt:lpstr>PowerPoint Presentation</vt:lpstr>
      <vt:lpstr>PowerPoint Presentation</vt:lpstr>
      <vt:lpstr>PowerPoint Presentation</vt:lpstr>
      <vt:lpstr>Steps to Writing a Literature Review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Theoretical Framework   </vt:lpstr>
      <vt:lpstr>PowerPoint Presentation</vt:lpstr>
      <vt:lpstr>Strategies for Developing the Theoretical Framework </vt:lpstr>
      <vt:lpstr>The Conceptual Framework </vt:lpstr>
      <vt:lpstr> Common Mistakes in Reviewing Literature </vt:lpstr>
      <vt:lpstr>PowerPoint Presentation</vt:lpstr>
      <vt:lpstr>   Summary </vt:lpstr>
      <vt:lpstr>Reflection question  What is the purpose of a Literature Review? </vt:lpstr>
      <vt:lpstr>answer</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Faith M Mwangi</dc:creator>
  <cp:lastModifiedBy>susan.w.mwangi@outlook.com</cp:lastModifiedBy>
  <cp:revision>13</cp:revision>
  <dcterms:created xsi:type="dcterms:W3CDTF">2024-11-02T18:58:11Z</dcterms:created>
  <dcterms:modified xsi:type="dcterms:W3CDTF">2025-04-25T12:01:13Z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