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36"/>
  </p:notesMasterIdLst>
  <p:handoutMasterIdLst>
    <p:handoutMasterId r:id="rId37"/>
  </p:handoutMasterIdLst>
  <p:sldIdLst>
    <p:sldId id="312" r:id="rId5"/>
    <p:sldId id="304" r:id="rId6"/>
    <p:sldId id="282" r:id="rId7"/>
    <p:sldId id="323" r:id="rId8"/>
    <p:sldId id="314" r:id="rId9"/>
    <p:sldId id="324" r:id="rId10"/>
    <p:sldId id="315" r:id="rId11"/>
    <p:sldId id="325" r:id="rId12"/>
    <p:sldId id="317" r:id="rId13"/>
    <p:sldId id="341" r:id="rId14"/>
    <p:sldId id="327" r:id="rId15"/>
    <p:sldId id="318" r:id="rId16"/>
    <p:sldId id="332" r:id="rId17"/>
    <p:sldId id="328" r:id="rId18"/>
    <p:sldId id="319" r:id="rId19"/>
    <p:sldId id="338" r:id="rId20"/>
    <p:sldId id="333" r:id="rId21"/>
    <p:sldId id="337" r:id="rId22"/>
    <p:sldId id="329" r:id="rId23"/>
    <p:sldId id="336" r:id="rId24"/>
    <p:sldId id="321" r:id="rId25"/>
    <p:sldId id="330" r:id="rId26"/>
    <p:sldId id="334" r:id="rId27"/>
    <p:sldId id="322" r:id="rId28"/>
    <p:sldId id="331" r:id="rId29"/>
    <p:sldId id="335" r:id="rId30"/>
    <p:sldId id="339" r:id="rId31"/>
    <p:sldId id="343" r:id="rId32"/>
    <p:sldId id="344" r:id="rId33"/>
    <p:sldId id="342" r:id="rId34"/>
    <p:sldId id="297" r:id="rId35"/>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95257" autoAdjust="0"/>
  </p:normalViewPr>
  <p:slideViewPr>
    <p:cSldViewPr snapToGrid="0" snapToObjects="1">
      <p:cViewPr varScale="1">
        <p:scale>
          <a:sx n="122" d="100"/>
          <a:sy n="122" d="100"/>
        </p:scale>
        <p:origin x="240" y="200"/>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49742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77914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84541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6305552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110138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8343179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47668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9431384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5088148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4155620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file:////Users/susanmwangi/Library/Group%20Containers/UBF8T346G9.ms/WebArchiveCopyPasteTempFiles/com.microsoft.Word/scicomm.png%3fh=341fcbc0&amp;itok=YN48iMgd"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hyperlink" Target="https://sci-highs.com/essence-of-" TargetMode="External"/><Relationship Id="rId2" Type="http://schemas.openxmlformats.org/officeDocument/2006/relationships/hyperlink" Target="https://journals.sagepub.com/doi/abs/10.1177/09636625030122004" TargetMode="External"/><Relationship Id="rId1" Type="http://schemas.openxmlformats.org/officeDocument/2006/relationships/slideLayout" Target="../slideLayouts/slideLayout5.xml"/><Relationship Id="rId5" Type="http://schemas.openxmlformats.org/officeDocument/2006/relationships/hyperlink" Target="https://davissciencesays.ucdavis.edu/blog/next-level-science-communication-humanize-normalize-illuminate" TargetMode="External"/><Relationship Id="rId4" Type="http://schemas.openxmlformats.org/officeDocument/2006/relationships/hyperlink" Target="https://scienceeurope.org/our-priorities/science-communication/"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D5FF726-AF87-4BEB-F9D5-201FEEDA151B}"/>
              </a:ext>
            </a:extLst>
          </p:cNvPr>
          <p:cNvSpPr>
            <a:spLocks noGrp="1"/>
          </p:cNvSpPr>
          <p:nvPr>
            <p:ph type="ctrTitle"/>
          </p:nvPr>
        </p:nvSpPr>
        <p:spPr>
          <a:xfrm>
            <a:off x="2899790" y="271849"/>
            <a:ext cx="6392421" cy="4369600"/>
          </a:xfrm>
        </p:spPr>
        <p:txBody>
          <a:bodyPr/>
          <a:lstStyle/>
          <a:p>
            <a:r>
              <a:rPr lang="en-KE" sz="3600" b="1" dirty="0">
                <a:solidFill>
                  <a:schemeClr val="tx1"/>
                </a:solidFill>
                <a:effectLst/>
                <a:latin typeface="Arial" panose="020B0604020202020204" pitchFamily="34" charset="0"/>
                <a:ea typeface="Times New Roman" panose="02020603050405020304" pitchFamily="18" charset="0"/>
              </a:rPr>
              <a:t>Postgraduate Writing</a:t>
            </a:r>
            <a:br>
              <a:rPr lang="en-KE" sz="3600" dirty="0">
                <a:solidFill>
                  <a:schemeClr val="tx1"/>
                </a:solidFill>
                <a:effectLst/>
                <a:latin typeface="Times New Roman" panose="02020603050405020304" pitchFamily="18" charset="0"/>
                <a:ea typeface="Times New Roman" panose="02020603050405020304" pitchFamily="18" charset="0"/>
              </a:rPr>
            </a:br>
            <a:r>
              <a:rPr lang="en-KE" sz="3600" b="1" dirty="0">
                <a:solidFill>
                  <a:schemeClr val="tx1"/>
                </a:solidFill>
                <a:effectLst/>
                <a:latin typeface="Arial" panose="020B0604020202020204" pitchFamily="34" charset="0"/>
                <a:ea typeface="Times New Roman" panose="02020603050405020304" pitchFamily="18" charset="0"/>
              </a:rPr>
              <a:t>Week 11</a:t>
            </a:r>
            <a:br>
              <a:rPr lang="en-KE" sz="3600" dirty="0">
                <a:solidFill>
                  <a:schemeClr val="tx1"/>
                </a:solidFill>
                <a:effectLst/>
                <a:latin typeface="Times New Roman" panose="02020603050405020304" pitchFamily="18" charset="0"/>
                <a:ea typeface="Times New Roman" panose="02020603050405020304" pitchFamily="18" charset="0"/>
              </a:rPr>
            </a:br>
            <a:r>
              <a:rPr lang="en-GB" sz="3600" b="1" dirty="0">
                <a:solidFill>
                  <a:schemeClr val="tx1"/>
                </a:solidFill>
                <a:effectLst/>
                <a:latin typeface="Arial" panose="020B0604020202020204" pitchFamily="34" charset="0"/>
                <a:ea typeface="Times New Roman" panose="02020603050405020304" pitchFamily="18" charset="0"/>
              </a:rPr>
              <a:t>Contemporary issues and trends in Communication Research II</a:t>
            </a:r>
            <a:br>
              <a:rPr lang="en-GB" sz="3600" b="1" dirty="0">
                <a:solidFill>
                  <a:schemeClr val="tx1"/>
                </a:solidFill>
                <a:effectLst/>
                <a:latin typeface="Arial" panose="020B0604020202020204" pitchFamily="34" charset="0"/>
                <a:ea typeface="Times New Roman" panose="02020603050405020304" pitchFamily="18" charset="0"/>
              </a:rPr>
            </a:br>
            <a:r>
              <a:rPr lang="en-GB" sz="3600" b="1" dirty="0">
                <a:solidFill>
                  <a:schemeClr val="tx1"/>
                </a:solidFill>
                <a:effectLst/>
                <a:latin typeface="Arial" panose="020B0604020202020204" pitchFamily="34" charset="0"/>
                <a:ea typeface="Times New Roman" panose="02020603050405020304" pitchFamily="18" charset="0"/>
              </a:rPr>
              <a:t>DR. SUSAN MWANGI</a:t>
            </a:r>
            <a:br>
              <a:rPr lang="en-GB" sz="3600" b="1" dirty="0">
                <a:solidFill>
                  <a:schemeClr val="tx1"/>
                </a:solidFill>
                <a:effectLst/>
                <a:latin typeface="Arial" panose="020B0604020202020204" pitchFamily="34" charset="0"/>
                <a:ea typeface="Times New Roman" panose="02020603050405020304" pitchFamily="18" charset="0"/>
              </a:rPr>
            </a:br>
            <a:r>
              <a:rPr lang="en-GB" sz="3600" b="1" dirty="0">
                <a:solidFill>
                  <a:schemeClr val="tx1"/>
                </a:solidFill>
                <a:effectLst/>
                <a:latin typeface="Arial" panose="020B0604020202020204" pitchFamily="34" charset="0"/>
                <a:ea typeface="Times New Roman" panose="02020603050405020304" pitchFamily="18" charset="0"/>
              </a:rPr>
              <a:t>ST. PAUL’S UNIVERSITY</a:t>
            </a:r>
            <a:br>
              <a:rPr lang="en-KE" sz="3600" dirty="0">
                <a:solidFill>
                  <a:schemeClr val="tx1"/>
                </a:solidFill>
                <a:effectLst/>
                <a:latin typeface="Times New Roman" panose="02020603050405020304" pitchFamily="18" charset="0"/>
                <a:ea typeface="Times New Roman" panose="02020603050405020304" pitchFamily="18" charset="0"/>
              </a:rPr>
            </a:br>
            <a:endParaRPr lang="en-KE" dirty="0"/>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E9983AC-95FF-8F5F-3CA9-9BB8B0A35A54}"/>
              </a:ext>
            </a:extLst>
          </p:cNvPr>
          <p:cNvSpPr>
            <a:spLocks noGrp="1"/>
          </p:cNvSpPr>
          <p:nvPr>
            <p:ph idx="1"/>
          </p:nvPr>
        </p:nvSpPr>
        <p:spPr>
          <a:xfrm>
            <a:off x="914400" y="2060027"/>
            <a:ext cx="6737132" cy="4067503"/>
          </a:xfrm>
        </p:spPr>
        <p:txBody>
          <a:bodyPr>
            <a:normAutofit/>
          </a:bodyPr>
          <a:lstStyle/>
          <a:p>
            <a:pPr algn="just"/>
            <a:r>
              <a:rPr lang="en-US" sz="2000" dirty="0">
                <a:solidFill>
                  <a:srgbClr val="000000"/>
                </a:solidFill>
                <a:effectLst/>
                <a:latin typeface="Times New Roman" panose="02020603050405020304" pitchFamily="18" charset="0"/>
                <a:ea typeface="Times New Roman" panose="02020603050405020304" pitchFamily="18" charset="0"/>
              </a:rPr>
              <a:t>In this lesson, we shall focus on some of the contemporary issues and trends in Communication research. This is the second part of a two-part lesson where we shall discuss issues concerning Communicating Science and Technology. In the previous lesson, we</a:t>
            </a:r>
            <a:r>
              <a:rPr lang="en-US" sz="2000" b="1" dirty="0">
                <a:solidFill>
                  <a:srgbClr val="000000"/>
                </a:solidFill>
                <a:effectLst/>
                <a:latin typeface="Arial" panose="020B0604020202020204" pitchFamily="34" charset="0"/>
                <a:ea typeface="Times New Roman" panose="02020603050405020304" pitchFamily="18" charset="0"/>
              </a:rPr>
              <a:t> </a:t>
            </a:r>
            <a:r>
              <a:rPr lang="en-KE" sz="2000" dirty="0">
                <a:solidFill>
                  <a:srgbClr val="000000"/>
                </a:solidFill>
                <a:effectLst/>
                <a:latin typeface="Times New Roman" panose="02020603050405020304" pitchFamily="18" charset="0"/>
                <a:ea typeface="Times New Roman" panose="02020603050405020304" pitchFamily="18" charset="0"/>
              </a:rPr>
              <a:t>focuse</a:t>
            </a:r>
            <a:r>
              <a:rPr lang="en-US" sz="2000" dirty="0">
                <a:solidFill>
                  <a:srgbClr val="000000"/>
                </a:solidFill>
                <a:effectLst/>
                <a:latin typeface="Times New Roman" panose="02020603050405020304" pitchFamily="18" charset="0"/>
                <a:ea typeface="Times New Roman" panose="02020603050405020304" pitchFamily="18" charset="0"/>
              </a:rPr>
              <a:t>d</a:t>
            </a:r>
            <a:r>
              <a:rPr lang="en-KE" sz="2000" dirty="0">
                <a:solidFill>
                  <a:srgbClr val="000000"/>
                </a:solidFill>
                <a:effectLst/>
                <a:latin typeface="Times New Roman" panose="02020603050405020304" pitchFamily="18" charset="0"/>
                <a:ea typeface="Times New Roman" panose="02020603050405020304" pitchFamily="18" charset="0"/>
              </a:rPr>
              <a:t> on contemporary issues and trends in communication research, specifically examining the impact of Big Data, Artificial Intelligence (AI), cyberbullying and digital privacy. </a:t>
            </a:r>
            <a:endParaRPr lang="en-KE" sz="2000" dirty="0"/>
          </a:p>
        </p:txBody>
      </p:sp>
      <p:sp>
        <p:nvSpPr>
          <p:cNvPr id="8" name="Title 7">
            <a:extLst>
              <a:ext uri="{FF2B5EF4-FFF2-40B4-BE49-F238E27FC236}">
                <a16:creationId xmlns:a16="http://schemas.microsoft.com/office/drawing/2014/main" id="{B67A9BE2-C2ED-2322-5DEC-6404F06B607D}"/>
              </a:ext>
            </a:extLst>
          </p:cNvPr>
          <p:cNvSpPr>
            <a:spLocks noGrp="1"/>
          </p:cNvSpPr>
          <p:nvPr>
            <p:ph type="title"/>
          </p:nvPr>
        </p:nvSpPr>
        <p:spPr>
          <a:xfrm>
            <a:off x="914400" y="1057275"/>
            <a:ext cx="6583680" cy="824078"/>
          </a:xfrm>
        </p:spPr>
        <p:txBody>
          <a:bodyPr/>
          <a:lstStyle/>
          <a:p>
            <a:r>
              <a:rPr lang="en-KE" sz="2400" b="1" dirty="0">
                <a:solidFill>
                  <a:srgbClr val="000000"/>
                </a:solidFill>
                <a:effectLst/>
                <a:latin typeface="Arial" panose="020B0604020202020204" pitchFamily="34" charset="0"/>
                <a:ea typeface="Times New Roman" panose="02020603050405020304" pitchFamily="18" charset="0"/>
              </a:rPr>
              <a:t>Topic Introduction</a:t>
            </a:r>
            <a:r>
              <a:rPr lang="en-KE" sz="2400" dirty="0">
                <a:effectLst/>
              </a:rPr>
              <a:t> </a:t>
            </a:r>
            <a:endParaRPr lang="en-KE" sz="2400" dirty="0"/>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1460938"/>
            <a:ext cx="7965460" cy="4339789"/>
          </a:xfrm>
        </p:spPr>
        <p:txBody>
          <a:bodyPr>
            <a:normAutofit fontScale="92500" lnSpcReduction="20000"/>
          </a:bodyPr>
          <a:lstStyle/>
          <a:p>
            <a:pPr algn="just">
              <a:lnSpc>
                <a:spcPct val="150000"/>
              </a:lnSpc>
            </a:pPr>
            <a:r>
              <a:rPr lang="en-KE" sz="2200" dirty="0">
                <a:solidFill>
                  <a:srgbClr val="000000"/>
                </a:solidFill>
                <a:effectLst/>
                <a:latin typeface="Times New Roman" panose="02020603050405020304" pitchFamily="18" charset="0"/>
                <a:ea typeface="Times New Roman" panose="02020603050405020304" pitchFamily="18" charset="0"/>
              </a:rPr>
              <a:t>AI is revolutionizing the research process by automating literature reviews, enabling faster data collection and analysis, assisting in writing and publishing, and supporting research design. </a:t>
            </a:r>
          </a:p>
          <a:p>
            <a:pPr algn="just">
              <a:lnSpc>
                <a:spcPct val="150000"/>
              </a:lnSpc>
            </a:pPr>
            <a:r>
              <a:rPr lang="en-KE" sz="2200" dirty="0">
                <a:solidFill>
                  <a:srgbClr val="000000"/>
                </a:solidFill>
                <a:effectLst/>
                <a:latin typeface="Times New Roman" panose="02020603050405020304" pitchFamily="18" charset="0"/>
                <a:ea typeface="Times New Roman" panose="02020603050405020304" pitchFamily="18" charset="0"/>
              </a:rPr>
              <a:t>Tools like machine learning and natural language processing are widely used across disciplines, including medicine and social sciences. However, ethical concerns such as bias, lack of transparency, and potential misuse in academic writing must be addressed. </a:t>
            </a:r>
          </a:p>
          <a:p>
            <a:pPr algn="just">
              <a:lnSpc>
                <a:spcPct val="150000"/>
              </a:lnSpc>
            </a:pPr>
            <a:r>
              <a:rPr lang="en-KE" sz="2200" dirty="0">
                <a:solidFill>
                  <a:srgbClr val="000000"/>
                </a:solidFill>
                <a:effectLst/>
                <a:latin typeface="Times New Roman" panose="02020603050405020304" pitchFamily="18" charset="0"/>
                <a:ea typeface="Times New Roman" panose="02020603050405020304" pitchFamily="18" charset="0"/>
              </a:rPr>
              <a:t>Big Data also plays a significant role in research by enabling predictive modeling and real-time analysis, although issues around consent, data ownership, and re-identification of anonymized data remain critical.</a:t>
            </a:r>
            <a:r>
              <a:rPr lang="en-US" sz="2200" dirty="0">
                <a:solidFill>
                  <a:srgbClr val="000000"/>
                </a:solidFill>
                <a:effectLst/>
                <a:latin typeface="Times New Roman" panose="02020603050405020304" pitchFamily="18" charset="0"/>
                <a:ea typeface="Times New Roman" panose="02020603050405020304" pitchFamily="18" charset="0"/>
              </a:rPr>
              <a:t> </a:t>
            </a:r>
            <a:endParaRPr lang="en-KE" sz="2200" dirty="0">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685681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F8674-4523-E39A-9CD8-E2BF7C45AED1}"/>
              </a:ext>
            </a:extLst>
          </p:cNvPr>
          <p:cNvSpPr>
            <a:spLocks noGrp="1"/>
          </p:cNvSpPr>
          <p:nvPr>
            <p:ph type="title"/>
          </p:nvPr>
        </p:nvSpPr>
        <p:spPr>
          <a:xfrm>
            <a:off x="3460565" y="1057274"/>
            <a:ext cx="7965461" cy="897650"/>
          </a:xfrm>
        </p:spPr>
        <p:txBody>
          <a:bodyPr/>
          <a:lstStyle/>
          <a:p>
            <a:r>
              <a:rPr lang="en-KE" sz="2400" b="1" dirty="0">
                <a:solidFill>
                  <a:srgbClr val="000000"/>
                </a:solidFill>
                <a:effectLst/>
                <a:latin typeface="Arial" panose="020B0604020202020204" pitchFamily="34" charset="0"/>
                <a:ea typeface="Times New Roman" panose="02020603050405020304" pitchFamily="18" charset="0"/>
              </a:rPr>
              <a:t>Intended Learning Objectives</a:t>
            </a:r>
            <a:br>
              <a:rPr lang="en-KE" sz="1800"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AACF9B57-8304-CF96-8317-02A446D6CBF3}"/>
              </a:ext>
            </a:extLst>
          </p:cNvPr>
          <p:cNvSpPr>
            <a:spLocks noGrp="1"/>
          </p:cNvSpPr>
          <p:nvPr>
            <p:ph sz="half" idx="2"/>
          </p:nvPr>
        </p:nvSpPr>
        <p:spPr>
          <a:xfrm>
            <a:off x="3460565" y="1849821"/>
            <a:ext cx="7965460" cy="3950906"/>
          </a:xfrm>
        </p:spPr>
        <p:txBody>
          <a:bodyPr>
            <a:normAutofit fontScale="92500"/>
          </a:bodyPr>
          <a:lstStyle/>
          <a:p>
            <a:pPr marL="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rPr>
              <a:t>By the end of this lesson, students will be able to:</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mj-lt"/>
              <a:buAutoNum type="arabicPeriod"/>
            </a:pPr>
            <a:r>
              <a:rPr lang="en-US" sz="2000" dirty="0">
                <a:solidFill>
                  <a:srgbClr val="000000"/>
                </a:solidFill>
                <a:effectLst/>
                <a:latin typeface="Times New Roman" panose="02020603050405020304" pitchFamily="18" charset="0"/>
                <a:ea typeface="Times New Roman" panose="02020603050405020304" pitchFamily="18" charset="0"/>
              </a:rPr>
              <a:t>Define what Science Communication is.</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mj-lt"/>
              <a:buAutoNum type="arabicPeriod"/>
            </a:pPr>
            <a:r>
              <a:rPr lang="en-US" sz="2000" dirty="0">
                <a:solidFill>
                  <a:srgbClr val="000000"/>
                </a:solidFill>
                <a:effectLst/>
                <a:latin typeface="Times New Roman" panose="02020603050405020304" pitchFamily="18" charset="0"/>
                <a:ea typeface="Times New Roman" panose="02020603050405020304" pitchFamily="18" charset="0"/>
              </a:rPr>
              <a:t>Discuss the </a:t>
            </a:r>
            <a:r>
              <a:rPr lang="en-US" sz="2000" dirty="0" err="1">
                <a:solidFill>
                  <a:srgbClr val="000000"/>
                </a:solidFill>
                <a:effectLst/>
                <a:latin typeface="Times New Roman" panose="02020603050405020304" pitchFamily="18" charset="0"/>
                <a:ea typeface="Times New Roman" panose="02020603050405020304" pitchFamily="18" charset="0"/>
              </a:rPr>
              <a:t>i</a:t>
            </a:r>
            <a:r>
              <a:rPr lang="en-KE" sz="2000" dirty="0">
                <a:solidFill>
                  <a:srgbClr val="000000"/>
                </a:solidFill>
                <a:effectLst/>
                <a:latin typeface="Times New Roman" panose="02020603050405020304" pitchFamily="18" charset="0"/>
                <a:ea typeface="Times New Roman" panose="02020603050405020304" pitchFamily="18" charset="0"/>
              </a:rPr>
              <a:t>mportance of Communicating Science &amp; Technology</a:t>
            </a:r>
          </a:p>
          <a:p>
            <a:pPr marL="342900" lvl="0" indent="-342900">
              <a:lnSpc>
                <a:spcPct val="150000"/>
              </a:lnSpc>
              <a:buFont typeface="+mj-lt"/>
              <a:buAutoNum type="arabicPeriod"/>
            </a:pPr>
            <a:r>
              <a:rPr lang="en-US" sz="2000" dirty="0">
                <a:solidFill>
                  <a:srgbClr val="000000"/>
                </a:solidFill>
                <a:effectLst/>
                <a:latin typeface="Times New Roman" panose="02020603050405020304" pitchFamily="18" charset="0"/>
                <a:ea typeface="Times New Roman" panose="02020603050405020304" pitchFamily="18" charset="0"/>
              </a:rPr>
              <a:t>Discuss</a:t>
            </a:r>
            <a:r>
              <a:rPr lang="en-KE" sz="2000" dirty="0">
                <a:solidFill>
                  <a:srgbClr val="000000"/>
                </a:solidFill>
                <a:effectLst/>
                <a:latin typeface="Times New Roman" panose="02020603050405020304" pitchFamily="18" charset="0"/>
                <a:ea typeface="Times New Roman" panose="02020603050405020304" pitchFamily="18" charset="0"/>
              </a:rPr>
              <a:t> the principles of effective science and technology communication</a:t>
            </a:r>
          </a:p>
          <a:p>
            <a:pPr marL="342900" lvl="0" indent="-342900">
              <a:lnSpc>
                <a:spcPct val="150000"/>
              </a:lnSpc>
              <a:buFont typeface="+mj-lt"/>
              <a:buAutoNum type="arabicPeriod"/>
            </a:pPr>
            <a:r>
              <a:rPr lang="en-KE" sz="2000" dirty="0">
                <a:solidFill>
                  <a:srgbClr val="000000"/>
                </a:solidFill>
                <a:effectLst/>
                <a:latin typeface="Times New Roman" panose="02020603050405020304" pitchFamily="18" charset="0"/>
                <a:ea typeface="Times New Roman" panose="02020603050405020304" pitchFamily="18" charset="0"/>
              </a:rPr>
              <a:t>Identify key audiences and tailor messages appropriately</a:t>
            </a:r>
          </a:p>
          <a:p>
            <a:pPr marL="342900" lvl="0" indent="-342900">
              <a:lnSpc>
                <a:spcPct val="150000"/>
              </a:lnSpc>
              <a:buFont typeface="+mj-lt"/>
              <a:buAutoNum type="arabicPeriod"/>
            </a:pPr>
            <a:r>
              <a:rPr lang="en-US" sz="2000" dirty="0">
                <a:solidFill>
                  <a:srgbClr val="000000"/>
                </a:solidFill>
                <a:effectLst/>
                <a:latin typeface="Times New Roman" panose="02020603050405020304" pitchFamily="18" charset="0"/>
                <a:ea typeface="Times New Roman" panose="02020603050405020304" pitchFamily="18" charset="0"/>
              </a:rPr>
              <a:t>Explain </a:t>
            </a:r>
            <a:r>
              <a:rPr lang="en-KE" sz="2000" dirty="0">
                <a:solidFill>
                  <a:srgbClr val="000000"/>
                </a:solidFill>
                <a:effectLst/>
                <a:latin typeface="Times New Roman" panose="02020603050405020304" pitchFamily="18" charset="0"/>
                <a:ea typeface="Times New Roman" panose="02020603050405020304" pitchFamily="18" charset="0"/>
              </a:rPr>
              <a:t>the challenges of translating scientific information for non-experts</a:t>
            </a:r>
          </a:p>
          <a:p>
            <a:pPr marL="342900" lvl="0" indent="-342900">
              <a:lnSpc>
                <a:spcPct val="150000"/>
              </a:lnSpc>
              <a:buFont typeface="+mj-lt"/>
              <a:buAutoNum type="arabicPeriod"/>
            </a:pPr>
            <a:r>
              <a:rPr lang="en-KE" sz="2000" dirty="0">
                <a:solidFill>
                  <a:srgbClr val="000000"/>
                </a:solidFill>
                <a:effectLst/>
                <a:latin typeface="Times New Roman" panose="02020603050405020304" pitchFamily="18" charset="0"/>
                <a:ea typeface="Times New Roman" panose="02020603050405020304" pitchFamily="18" charset="0"/>
              </a:rPr>
              <a:t>Apply tools and techniques for engaging communication</a:t>
            </a:r>
          </a:p>
          <a:p>
            <a:pPr marL="0" indent="0">
              <a:buNone/>
            </a:pPr>
            <a:endParaRPr lang="en-KE" dirty="0"/>
          </a:p>
        </p:txBody>
      </p:sp>
      <p:sp>
        <p:nvSpPr>
          <p:cNvPr id="4" name="Slide Number Placeholder 3">
            <a:extLst>
              <a:ext uri="{FF2B5EF4-FFF2-40B4-BE49-F238E27FC236}">
                <a16:creationId xmlns:a16="http://schemas.microsoft.com/office/drawing/2014/main" id="{23B4CDE9-CFA4-19EC-B1CC-DB3200948238}"/>
              </a:ext>
            </a:extLst>
          </p:cNvPr>
          <p:cNvSpPr>
            <a:spLocks noGrp="1"/>
          </p:cNvSpPr>
          <p:nvPr>
            <p:ph type="sldNum" sz="quarter" idx="10"/>
          </p:nvPr>
        </p:nvSpPr>
        <p:spPr/>
        <p:txBody>
          <a:bodyPr/>
          <a:lstStyle/>
          <a:p>
            <a:fld id="{48F63A3B-78C7-47BE-AE5E-E10140E04643}" type="slidenum">
              <a:rPr lang="en-US" smtClean="0"/>
              <a:pPr/>
              <a:t>4</a:t>
            </a:fld>
            <a:endParaRPr lang="en-US" dirty="0"/>
          </a:p>
        </p:txBody>
      </p:sp>
    </p:spTree>
    <p:extLst>
      <p:ext uri="{BB962C8B-B14F-4D97-AF65-F5344CB8AC3E}">
        <p14:creationId xmlns:p14="http://schemas.microsoft.com/office/powerpoint/2010/main" val="2173682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44E69A-C4BE-E200-4EB5-E1055137C88E}"/>
              </a:ext>
            </a:extLst>
          </p:cNvPr>
          <p:cNvSpPr>
            <a:spLocks noGrp="1"/>
          </p:cNvSpPr>
          <p:nvPr>
            <p:ph type="title"/>
          </p:nvPr>
        </p:nvSpPr>
        <p:spPr>
          <a:xfrm>
            <a:off x="3707027" y="1057274"/>
            <a:ext cx="7701399" cy="676933"/>
          </a:xfrm>
        </p:spPr>
        <p:txBody>
          <a:bodyPr/>
          <a:lstStyle/>
          <a:p>
            <a:r>
              <a:rPr lang="en-GB" sz="2400" b="1" dirty="0">
                <a:solidFill>
                  <a:srgbClr val="000000"/>
                </a:solidFill>
                <a:effectLst/>
                <a:latin typeface="Arial" panose="020B0604020202020204" pitchFamily="34" charset="0"/>
                <a:ea typeface="Calibri" panose="020F0502020204030204" pitchFamily="34" charset="0"/>
              </a:rPr>
              <a:t>What is Science Communication?</a:t>
            </a:r>
            <a:r>
              <a:rPr lang="en-KE" sz="2400" dirty="0">
                <a:effectLst/>
              </a:rPr>
              <a:t> </a:t>
            </a:r>
            <a:endParaRPr lang="en-KE" sz="2400" dirty="0"/>
          </a:p>
        </p:txBody>
      </p:sp>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3880022" y="1996967"/>
            <a:ext cx="7528404" cy="4601542"/>
          </a:xfrm>
        </p:spPr>
        <p:txBody>
          <a:bodyPr>
            <a:normAutofit/>
          </a:bodyPr>
          <a:lstStyle/>
          <a:p>
            <a:pPr marL="285750" indent="-285750">
              <a:lnSpc>
                <a:spcPct val="150000"/>
              </a:lnSpc>
              <a:buFont typeface="Arial" panose="020B0604020202020204" pitchFamily="34" charset="0"/>
              <a:buChar char="•"/>
            </a:pPr>
            <a:r>
              <a:rPr lang="en-KE" sz="2000" dirty="0">
                <a:solidFill>
                  <a:srgbClr val="000000"/>
                </a:solidFill>
                <a:effectLst/>
                <a:latin typeface="Times New Roman" panose="02020603050405020304" pitchFamily="18" charset="0"/>
                <a:ea typeface="Times New Roman" panose="02020603050405020304" pitchFamily="18" charset="0"/>
              </a:rPr>
              <a:t>Science communication is the practice of </a:t>
            </a:r>
            <a:r>
              <a:rPr lang="en-KE" sz="2000" b="0" dirty="0">
                <a:solidFill>
                  <a:srgbClr val="000000"/>
                </a:solidFill>
                <a:effectLst/>
                <a:latin typeface="Times New Roman" panose="02020603050405020304" pitchFamily="18" charset="0"/>
                <a:ea typeface="Times New Roman" panose="02020603050405020304" pitchFamily="18" charset="0"/>
              </a:rPr>
              <a:t>explaining scientific ideas, discoveries, and technologies to non-expert audiences</a:t>
            </a:r>
            <a:r>
              <a:rPr lang="en-KE" sz="2000" b="1" dirty="0">
                <a:solidFill>
                  <a:srgbClr val="000000"/>
                </a:solidFill>
                <a:effectLst/>
                <a:latin typeface="Times New Roman" panose="02020603050405020304" pitchFamily="18" charset="0"/>
                <a:ea typeface="Times New Roman" panose="02020603050405020304" pitchFamily="18" charset="0"/>
              </a:rPr>
              <a:t> </a:t>
            </a:r>
            <a:r>
              <a:rPr lang="en-KE" sz="2000" dirty="0">
                <a:solidFill>
                  <a:srgbClr val="000000"/>
                </a:solidFill>
                <a:effectLst/>
                <a:latin typeface="Times New Roman" panose="02020603050405020304" pitchFamily="18" charset="0"/>
                <a:ea typeface="Times New Roman" panose="02020603050405020304" pitchFamily="18" charset="0"/>
              </a:rPr>
              <a:t>in a clear, engaging, and accurate way. </a:t>
            </a:r>
          </a:p>
          <a:p>
            <a:pPr marL="285750" indent="-285750">
              <a:lnSpc>
                <a:spcPct val="150000"/>
              </a:lnSpc>
              <a:buFont typeface="Arial" panose="020B0604020202020204" pitchFamily="34" charset="0"/>
              <a:buChar char="•"/>
            </a:pPr>
            <a:r>
              <a:rPr lang="en-GB" sz="2000" dirty="0">
                <a:solidFill>
                  <a:srgbClr val="000000"/>
                </a:solidFill>
                <a:effectLst/>
                <a:latin typeface="Times New Roman" panose="02020603050405020304" pitchFamily="18" charset="0"/>
                <a:ea typeface="Calibri" panose="020F0502020204030204" pitchFamily="34" charset="0"/>
              </a:rPr>
              <a:t>Science Communication is a term that is not easy to define although it is a growing area of research and practice. </a:t>
            </a:r>
          </a:p>
          <a:p>
            <a:pPr marL="285750" indent="-285750">
              <a:lnSpc>
                <a:spcPct val="150000"/>
              </a:lnSpc>
              <a:buFont typeface="Arial" panose="020B0604020202020204" pitchFamily="34" charset="0"/>
              <a:buChar char="•"/>
            </a:pPr>
            <a:r>
              <a:rPr lang="en-US" sz="2000" dirty="0">
                <a:solidFill>
                  <a:srgbClr val="000000"/>
                </a:solidFill>
                <a:effectLst/>
                <a:latin typeface="Times New Roman" panose="02020603050405020304" pitchFamily="18" charset="0"/>
                <a:ea typeface="Times New Roman" panose="02020603050405020304" pitchFamily="18" charset="0"/>
              </a:rPr>
              <a:t>D</a:t>
            </a:r>
            <a:r>
              <a:rPr lang="en-KE" sz="2000" dirty="0">
                <a:solidFill>
                  <a:srgbClr val="000000"/>
                </a:solidFill>
                <a:effectLst/>
                <a:latin typeface="Times New Roman" panose="02020603050405020304" pitchFamily="18" charset="0"/>
                <a:ea typeface="Times New Roman" panose="02020603050405020304" pitchFamily="18" charset="0"/>
              </a:rPr>
              <a:t>espite the growing recognition of the importance of science communication, there is no simple, comprehensive, and universally accepted definition of the term, other than the most general one that science communication refers to the transfer of scientific knowledge to audiences outside the scientific community. </a:t>
            </a:r>
            <a:endParaRPr lang="en-KE" sz="2000" dirty="0"/>
          </a:p>
        </p:txBody>
      </p:sp>
    </p:spTree>
    <p:extLst>
      <p:ext uri="{BB962C8B-B14F-4D97-AF65-F5344CB8AC3E}">
        <p14:creationId xmlns:p14="http://schemas.microsoft.com/office/powerpoint/2010/main" val="1131718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AAED16B-4373-E3B0-3A1A-FAF65A77816C}"/>
              </a:ext>
            </a:extLst>
          </p:cNvPr>
          <p:cNvSpPr>
            <a:spLocks noGrp="1"/>
          </p:cNvSpPr>
          <p:nvPr>
            <p:ph type="sldNum" sz="quarter" idx="10"/>
          </p:nvPr>
        </p:nvSpPr>
        <p:spPr/>
        <p:txBody>
          <a:bodyPr/>
          <a:lstStyle/>
          <a:p>
            <a:fld id="{48F63A3B-78C7-47BE-AE5E-E10140E04643}" type="slidenum">
              <a:rPr lang="en-US" smtClean="0"/>
              <a:pPr/>
              <a:t>6</a:t>
            </a:fld>
            <a:endParaRPr lang="en-US" dirty="0"/>
          </a:p>
        </p:txBody>
      </p:sp>
      <p:sp>
        <p:nvSpPr>
          <p:cNvPr id="4" name="Content Placeholder 3">
            <a:extLst>
              <a:ext uri="{FF2B5EF4-FFF2-40B4-BE49-F238E27FC236}">
                <a16:creationId xmlns:a16="http://schemas.microsoft.com/office/drawing/2014/main" id="{1B1DCF27-2254-4D74-9E15-715B17BE0A8F}"/>
              </a:ext>
            </a:extLst>
          </p:cNvPr>
          <p:cNvSpPr>
            <a:spLocks noGrp="1"/>
          </p:cNvSpPr>
          <p:nvPr>
            <p:ph idx="11"/>
          </p:nvPr>
        </p:nvSpPr>
        <p:spPr>
          <a:xfrm>
            <a:off x="4120055" y="1210962"/>
            <a:ext cx="7288371" cy="4831021"/>
          </a:xfrm>
        </p:spPr>
        <p:txBody>
          <a:bodyPr/>
          <a:lstStyle/>
          <a:p>
            <a:pPr marL="285750" indent="-285750">
              <a:lnSpc>
                <a:spcPct val="150000"/>
              </a:lnSpc>
              <a:buFont typeface="Arial" panose="020B0604020202020204" pitchFamily="34" charset="0"/>
              <a:buChar char="•"/>
            </a:pPr>
            <a:r>
              <a:rPr lang="en-GB" sz="2000" dirty="0">
                <a:solidFill>
                  <a:srgbClr val="000000"/>
                </a:solidFill>
                <a:effectLst/>
                <a:latin typeface="Times New Roman" panose="02020603050405020304" pitchFamily="18" charset="0"/>
                <a:ea typeface="Calibri" panose="020F0502020204030204" pitchFamily="34" charset="0"/>
              </a:rPr>
              <a:t>According to Burns, O’Connor and </a:t>
            </a:r>
            <a:r>
              <a:rPr lang="en-GB" sz="2000" dirty="0" err="1">
                <a:solidFill>
                  <a:srgbClr val="000000"/>
                </a:solidFill>
                <a:effectLst/>
                <a:latin typeface="Times New Roman" panose="02020603050405020304" pitchFamily="18" charset="0"/>
                <a:ea typeface="Calibri" panose="020F0502020204030204" pitchFamily="34" charset="0"/>
              </a:rPr>
              <a:t>Stoklmayer</a:t>
            </a:r>
            <a:r>
              <a:rPr lang="en-GB" sz="2000" dirty="0">
                <a:solidFill>
                  <a:srgbClr val="000000"/>
                </a:solidFill>
                <a:effectLst/>
                <a:latin typeface="Times New Roman" panose="02020603050405020304" pitchFamily="18" charset="0"/>
                <a:ea typeface="Calibri" panose="020F0502020204030204" pitchFamily="34" charset="0"/>
              </a:rPr>
              <a:t> (2003), Science Communication (</a:t>
            </a:r>
            <a:r>
              <a:rPr lang="en-GB" sz="2000" dirty="0" err="1">
                <a:solidFill>
                  <a:srgbClr val="000000"/>
                </a:solidFill>
                <a:effectLst/>
                <a:latin typeface="Times New Roman" panose="02020603050405020304" pitchFamily="18" charset="0"/>
                <a:ea typeface="Calibri" panose="020F0502020204030204" pitchFamily="34" charset="0"/>
              </a:rPr>
              <a:t>SciCom</a:t>
            </a:r>
            <a:r>
              <a:rPr lang="en-GB" sz="2000" dirty="0">
                <a:solidFill>
                  <a:srgbClr val="000000"/>
                </a:solidFill>
                <a:effectLst/>
                <a:latin typeface="Times New Roman" panose="02020603050405020304" pitchFamily="18" charset="0"/>
                <a:ea typeface="Calibri" panose="020F0502020204030204" pitchFamily="34" charset="0"/>
              </a:rPr>
              <a:t>) can be defined as the use of appropriate skills, media, activities and dialogue to produce one or more of the following responses to science: Awareness, Enjoyment, Interest, Opinion-forming and Understanding. </a:t>
            </a:r>
          </a:p>
          <a:p>
            <a:pPr marL="285750" indent="-285750">
              <a:lnSpc>
                <a:spcPct val="150000"/>
              </a:lnSpc>
              <a:buFont typeface="Arial" panose="020B0604020202020204" pitchFamily="34" charset="0"/>
              <a:buChar char="•"/>
            </a:pPr>
            <a:r>
              <a:rPr lang="en-GB" sz="2000" dirty="0">
                <a:solidFill>
                  <a:srgbClr val="000000"/>
                </a:solidFill>
                <a:effectLst/>
                <a:latin typeface="Times New Roman" panose="02020603050405020304" pitchFamily="18" charset="0"/>
                <a:ea typeface="Calibri" panose="020F0502020204030204" pitchFamily="34" charset="0"/>
              </a:rPr>
              <a:t>According to the Estonian Research Council, Science Communication is the practice of informing, raising awareness of science-related topics, and also getting involved with audiences that include, at least in part, people from outside the science community.</a:t>
            </a:r>
            <a:endParaRPr lang="en-KE" sz="20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6196261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1513490"/>
            <a:ext cx="7525407" cy="4509875"/>
          </a:xfrm>
        </p:spPr>
        <p:txBody>
          <a:bodyPr>
            <a:normAutofit lnSpcReduction="10000"/>
          </a:bodyPr>
          <a:lstStyle/>
          <a:p>
            <a:pPr marL="342900" indent="-342900">
              <a:lnSpc>
                <a:spcPct val="150000"/>
              </a:lnSpc>
              <a:spcBef>
                <a:spcPts val="0"/>
              </a:spcBef>
              <a:buFont typeface="Arial" panose="020B0604020202020204" pitchFamily="34" charset="0"/>
              <a:buChar char="•"/>
            </a:pPr>
            <a:r>
              <a:rPr lang="en-KE" sz="2000" dirty="0">
                <a:solidFill>
                  <a:srgbClr val="000000"/>
                </a:solidFill>
                <a:effectLst/>
                <a:latin typeface="Times New Roman" panose="02020603050405020304" pitchFamily="18" charset="0"/>
                <a:ea typeface="Times New Roman" panose="02020603050405020304" pitchFamily="18" charset="0"/>
              </a:rPr>
              <a:t>Science communication is usually understood as the activity of disseminating scientific knowledge to people outside the scientific community in which the scientific knowledge is created. </a:t>
            </a:r>
          </a:p>
          <a:p>
            <a:pPr marL="342900" indent="-342900">
              <a:lnSpc>
                <a:spcPct val="150000"/>
              </a:lnSpc>
              <a:spcBef>
                <a:spcPts val="0"/>
              </a:spcBef>
              <a:buFont typeface="Arial" panose="020B0604020202020204" pitchFamily="34" charset="0"/>
              <a:buChar char="•"/>
            </a:pPr>
            <a:r>
              <a:rPr lang="en-KE" sz="2000" dirty="0">
                <a:solidFill>
                  <a:srgbClr val="000000"/>
                </a:solidFill>
                <a:effectLst/>
                <a:latin typeface="Times New Roman" panose="02020603050405020304" pitchFamily="18" charset="0"/>
                <a:ea typeface="Times New Roman" panose="02020603050405020304" pitchFamily="18" charset="0"/>
              </a:rPr>
              <a:t>However, this definition does not cover all the essential elements of a reliable practice of science communication.</a:t>
            </a:r>
          </a:p>
          <a:p>
            <a:pPr marL="342900" indent="-342900">
              <a:lnSpc>
                <a:spcPct val="150000"/>
              </a:lnSpc>
              <a:spcBef>
                <a:spcPts val="0"/>
              </a:spcBef>
              <a:buFont typeface="Arial" panose="020B0604020202020204" pitchFamily="34" charset="0"/>
              <a:buChar char="•"/>
            </a:pPr>
            <a:r>
              <a:rPr lang="en-KE" sz="2000" dirty="0">
                <a:solidFill>
                  <a:srgbClr val="000000"/>
                </a:solidFill>
                <a:effectLst/>
                <a:latin typeface="Times New Roman" panose="02020603050405020304" pitchFamily="18" charset="0"/>
                <a:ea typeface="Times New Roman" panose="02020603050405020304" pitchFamily="18" charset="0"/>
              </a:rPr>
              <a:t>Science communication is usually understood as the activity of disseminating scientific knowledge to people outside the scientific community in which the scientific knowledge is created. </a:t>
            </a:r>
          </a:p>
          <a:p>
            <a:pPr marL="342900" indent="-342900">
              <a:lnSpc>
                <a:spcPct val="150000"/>
              </a:lnSpc>
              <a:spcBef>
                <a:spcPts val="0"/>
              </a:spcBef>
              <a:buFont typeface="Arial" panose="020B0604020202020204" pitchFamily="34" charset="0"/>
              <a:buChar char="•"/>
            </a:pPr>
            <a:r>
              <a:rPr lang="en-KE" sz="2000" dirty="0">
                <a:solidFill>
                  <a:srgbClr val="000000"/>
                </a:solidFill>
                <a:effectLst/>
                <a:latin typeface="Times New Roman" panose="02020603050405020304" pitchFamily="18" charset="0"/>
                <a:ea typeface="Times New Roman" panose="02020603050405020304" pitchFamily="18" charset="0"/>
              </a:rPr>
              <a:t>However, this definition does not cover all the essential elements of a reliable practice of science communication.</a:t>
            </a:r>
            <a:endParaRPr lang="en-KE" sz="2000" dirty="0">
              <a:effectLst/>
              <a:latin typeface="Times New Roman" panose="02020603050405020304" pitchFamily="18" charset="0"/>
              <a:ea typeface="Times New Roman" panose="02020603050405020304" pitchFamily="18" charset="0"/>
            </a:endParaRPr>
          </a:p>
          <a:p>
            <a:endParaRPr lang="en-KE" sz="1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468595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0AC53-513C-0662-F27E-CE3B28FF0835}"/>
              </a:ext>
            </a:extLst>
          </p:cNvPr>
          <p:cNvSpPr>
            <a:spLocks noGrp="1"/>
          </p:cNvSpPr>
          <p:nvPr>
            <p:ph type="title"/>
          </p:nvPr>
        </p:nvSpPr>
        <p:spPr>
          <a:xfrm>
            <a:off x="914399" y="672552"/>
            <a:ext cx="7796464" cy="773192"/>
          </a:xfrm>
        </p:spPr>
        <p:txBody>
          <a:bodyPr/>
          <a:lstStyle/>
          <a:p>
            <a:r>
              <a:rPr lang="en-GB" sz="1800" b="1" dirty="0">
                <a:solidFill>
                  <a:srgbClr val="000000"/>
                </a:solidFill>
                <a:effectLst/>
                <a:latin typeface="Arial" panose="020B0604020202020204" pitchFamily="34" charset="0"/>
                <a:ea typeface="Calibri" panose="020F0502020204030204" pitchFamily="34" charset="0"/>
              </a:rPr>
              <a:t>Why is Science Communication Important?</a:t>
            </a:r>
            <a:r>
              <a:rPr lang="en-KE" dirty="0">
                <a:effectLst/>
              </a:rPr>
              <a:t> </a:t>
            </a:r>
            <a:endParaRPr lang="en-KE" dirty="0"/>
          </a:p>
        </p:txBody>
      </p:sp>
      <p:sp>
        <p:nvSpPr>
          <p:cNvPr id="3" name="Slide Number Placeholder 2">
            <a:extLst>
              <a:ext uri="{FF2B5EF4-FFF2-40B4-BE49-F238E27FC236}">
                <a16:creationId xmlns:a16="http://schemas.microsoft.com/office/drawing/2014/main" id="{4DF23830-BE48-7BA3-5388-A879145634F9}"/>
              </a:ext>
            </a:extLst>
          </p:cNvPr>
          <p:cNvSpPr>
            <a:spLocks noGrp="1"/>
          </p:cNvSpPr>
          <p:nvPr>
            <p:ph type="sldNum" sz="quarter" idx="10"/>
          </p:nvPr>
        </p:nvSpPr>
        <p:spPr/>
        <p:txBody>
          <a:bodyPr/>
          <a:lstStyle/>
          <a:p>
            <a:fld id="{48F63A3B-78C7-47BE-AE5E-E10140E04643}" type="slidenum">
              <a:rPr lang="en-US" smtClean="0"/>
              <a:pPr/>
              <a:t>8</a:t>
            </a:fld>
            <a:endParaRPr lang="en-US" dirty="0"/>
          </a:p>
        </p:txBody>
      </p:sp>
      <p:sp>
        <p:nvSpPr>
          <p:cNvPr id="5" name="Content Placeholder 4">
            <a:extLst>
              <a:ext uri="{FF2B5EF4-FFF2-40B4-BE49-F238E27FC236}">
                <a16:creationId xmlns:a16="http://schemas.microsoft.com/office/drawing/2014/main" id="{F2A504E3-E4C4-ED89-869B-9720CAD4024B}"/>
              </a:ext>
            </a:extLst>
          </p:cNvPr>
          <p:cNvSpPr>
            <a:spLocks noGrp="1"/>
          </p:cNvSpPr>
          <p:nvPr>
            <p:ph sz="quarter" idx="4"/>
          </p:nvPr>
        </p:nvSpPr>
        <p:spPr>
          <a:xfrm>
            <a:off x="1062681" y="5746654"/>
            <a:ext cx="7499900" cy="773192"/>
          </a:xfrm>
        </p:spPr>
        <p:txBody>
          <a:bodyPr>
            <a:normAutofit/>
          </a:bodyPr>
          <a:lstStyle/>
          <a:p>
            <a:r>
              <a:rPr lang="en-US" sz="1400" dirty="0">
                <a:solidFill>
                  <a:srgbClr val="000000"/>
                </a:solidFill>
                <a:effectLst/>
                <a:latin typeface="Times New Roman" panose="02020603050405020304" pitchFamily="18" charset="0"/>
                <a:ea typeface="Times New Roman" panose="02020603050405020304" pitchFamily="18" charset="0"/>
              </a:rPr>
              <a:t>Source: Science Says. (2017). https://</a:t>
            </a:r>
            <a:r>
              <a:rPr lang="en-US" sz="1400" dirty="0" err="1">
                <a:solidFill>
                  <a:srgbClr val="000000"/>
                </a:solidFill>
                <a:effectLst/>
                <a:latin typeface="Times New Roman" panose="02020603050405020304" pitchFamily="18" charset="0"/>
                <a:ea typeface="Times New Roman" panose="02020603050405020304" pitchFamily="18" charset="0"/>
              </a:rPr>
              <a:t>davissciencesays.ucdavis.edu</a:t>
            </a:r>
            <a:r>
              <a:rPr lang="en-US" sz="1400" dirty="0">
                <a:solidFill>
                  <a:srgbClr val="000000"/>
                </a:solidFill>
                <a:effectLst/>
                <a:latin typeface="Times New Roman" panose="02020603050405020304" pitchFamily="18" charset="0"/>
                <a:ea typeface="Times New Roman" panose="02020603050405020304" pitchFamily="18" charset="0"/>
              </a:rPr>
              <a:t>/blog/next-level-science-communication-humanize-normalize-illuminate</a:t>
            </a:r>
            <a:endParaRPr lang="en-KE" sz="1400" dirty="0">
              <a:effectLst/>
              <a:latin typeface="Times New Roman" panose="02020603050405020304" pitchFamily="18" charset="0"/>
              <a:ea typeface="Times New Roman" panose="02020603050405020304" pitchFamily="18" charset="0"/>
            </a:endParaRPr>
          </a:p>
          <a:p>
            <a:endParaRPr lang="en-KE" dirty="0"/>
          </a:p>
        </p:txBody>
      </p:sp>
      <p:sp>
        <p:nvSpPr>
          <p:cNvPr id="7" name="Rectangle 4">
            <a:extLst>
              <a:ext uri="{FF2B5EF4-FFF2-40B4-BE49-F238E27FC236}">
                <a16:creationId xmlns:a16="http://schemas.microsoft.com/office/drawing/2014/main" id="{697AB281-91BE-7212-005B-D23C591C4EC3}"/>
              </a:ext>
            </a:extLst>
          </p:cNvPr>
          <p:cNvSpPr>
            <a:spLocks noChangeArrowheads="1"/>
          </p:cNvSpPr>
          <p:nvPr/>
        </p:nvSpPr>
        <p:spPr bwMode="auto">
          <a:xfrm>
            <a:off x="3232150" y="281026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KE"/>
          </a:p>
        </p:txBody>
      </p:sp>
      <p:pic>
        <p:nvPicPr>
          <p:cNvPr id="1027" name="Picture 30" descr="Science communication abstract graphic">
            <a:extLst>
              <a:ext uri="{FF2B5EF4-FFF2-40B4-BE49-F238E27FC236}">
                <a16:creationId xmlns:a16="http://schemas.microsoft.com/office/drawing/2014/main" id="{5E4095E4-3B05-0FCB-7A55-9E7F9C9EACB5}"/>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210963" y="1702676"/>
            <a:ext cx="6871492" cy="3783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8582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680519"/>
            <a:ext cx="7631709" cy="4766701"/>
          </a:xfrm>
        </p:spPr>
        <p:txBody>
          <a:bodyPr/>
          <a:lstStyle/>
          <a:p>
            <a:pPr marL="0" indent="0">
              <a:lnSpc>
                <a:spcPct val="150000"/>
              </a:lnSpc>
              <a:buNone/>
            </a:pPr>
            <a:r>
              <a:rPr lang="en-GB" sz="2000" dirty="0">
                <a:solidFill>
                  <a:srgbClr val="000000"/>
                </a:solidFill>
                <a:effectLst/>
                <a:latin typeface="Times New Roman" panose="02020603050405020304" pitchFamily="18" charset="0"/>
                <a:ea typeface="Calibri" panose="020F0502020204030204" pitchFamily="34" charset="0"/>
              </a:rPr>
              <a:t>Science Communication is important for the following reasons:</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mj-lt"/>
              <a:buAutoNum type="alphaLcParenR"/>
            </a:pPr>
            <a:r>
              <a:rPr lang="en-GB" sz="2000" dirty="0">
                <a:solidFill>
                  <a:srgbClr val="000000"/>
                </a:solidFill>
                <a:effectLst/>
                <a:latin typeface="Times New Roman" panose="02020603050405020304" pitchFamily="18" charset="0"/>
                <a:ea typeface="Calibri" panose="020F0502020204030204" pitchFamily="34" charset="0"/>
              </a:rPr>
              <a:t>Research and innovation play a crucial role in generating new knowledge which needs to be transformed into concrete applications.</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mj-lt"/>
              <a:buAutoNum type="alphaLcParenR"/>
            </a:pPr>
            <a:r>
              <a:rPr lang="en-GB" sz="2000" dirty="0">
                <a:solidFill>
                  <a:srgbClr val="000000"/>
                </a:solidFill>
                <a:effectLst/>
                <a:latin typeface="Times New Roman" panose="02020603050405020304" pitchFamily="18" charset="0"/>
                <a:ea typeface="Calibri" panose="020F0502020204030204" pitchFamily="34" charset="0"/>
              </a:rPr>
              <a:t>There are many societal challenges that need to be addressed by science such as pandemics, artificial intelligence, big data, food security, climate or energy.</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mj-lt"/>
              <a:buAutoNum type="alphaLcParenR"/>
            </a:pPr>
            <a:r>
              <a:rPr lang="en-GB" sz="2000" dirty="0">
                <a:solidFill>
                  <a:srgbClr val="000000"/>
                </a:solidFill>
                <a:effectLst/>
                <a:latin typeface="Times New Roman" panose="02020603050405020304" pitchFamily="18" charset="0"/>
                <a:ea typeface="Calibri" panose="020F0502020204030204" pitchFamily="34" charset="0"/>
              </a:rPr>
              <a:t>Science Communication presents scientific evidence in an objective and diverse manner.</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941619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A65284C-7AF1-776C-6432-6414D0CAD3AF}"/>
              </a:ext>
            </a:extLst>
          </p:cNvPr>
          <p:cNvSpPr>
            <a:spLocks noGrp="1"/>
          </p:cNvSpPr>
          <p:nvPr>
            <p:ph sz="half" idx="1"/>
          </p:nvPr>
        </p:nvSpPr>
        <p:spPr>
          <a:xfrm>
            <a:off x="914400" y="1729947"/>
            <a:ext cx="7631709" cy="4053016"/>
          </a:xfrm>
        </p:spPr>
        <p:txBody>
          <a:bodyPr/>
          <a:lstStyle/>
          <a:p>
            <a:pPr lvl="0">
              <a:lnSpc>
                <a:spcPct val="150000"/>
              </a:lnSpc>
            </a:pPr>
            <a:r>
              <a:rPr lang="en-GB" sz="2000" dirty="0">
                <a:solidFill>
                  <a:srgbClr val="000000"/>
                </a:solidFill>
                <a:effectLst/>
                <a:latin typeface="Times New Roman" panose="02020603050405020304" pitchFamily="18" charset="0"/>
                <a:ea typeface="Calibri" panose="020F0502020204030204" pitchFamily="34" charset="0"/>
              </a:rPr>
              <a:t>d) Appropriate science communication is key to research-informed policy making and societal debates.</a:t>
            </a:r>
            <a:endParaRPr lang="en-KE" sz="2000" dirty="0">
              <a:effectLst/>
              <a:latin typeface="Times New Roman" panose="02020603050405020304" pitchFamily="18" charset="0"/>
              <a:ea typeface="Times New Roman" panose="02020603050405020304" pitchFamily="18" charset="0"/>
            </a:endParaRPr>
          </a:p>
          <a:p>
            <a:pPr lvl="0">
              <a:lnSpc>
                <a:spcPct val="150000"/>
              </a:lnSpc>
            </a:pPr>
            <a:r>
              <a:rPr lang="en-GB" sz="2000" dirty="0">
                <a:solidFill>
                  <a:srgbClr val="000000"/>
                </a:solidFill>
                <a:effectLst/>
                <a:latin typeface="Times New Roman" panose="02020603050405020304" pitchFamily="18" charset="0"/>
                <a:ea typeface="Calibri" panose="020F0502020204030204" pitchFamily="34" charset="0"/>
              </a:rPr>
              <a:t>e) Science Communication should involve various stakeholders who participate in the research process. Science Communication includes stakeholder involvement and public engagement.</a:t>
            </a:r>
            <a:endParaRPr lang="en-KE" sz="2000" dirty="0">
              <a:effectLst/>
              <a:latin typeface="Times New Roman" panose="02020603050405020304" pitchFamily="18" charset="0"/>
              <a:ea typeface="Times New Roman" panose="02020603050405020304" pitchFamily="18" charset="0"/>
            </a:endParaRPr>
          </a:p>
          <a:p>
            <a:endParaRPr lang="en-KE" dirty="0"/>
          </a:p>
        </p:txBody>
      </p:sp>
      <p:sp>
        <p:nvSpPr>
          <p:cNvPr id="5" name="Picture Placeholder 4">
            <a:extLst>
              <a:ext uri="{FF2B5EF4-FFF2-40B4-BE49-F238E27FC236}">
                <a16:creationId xmlns:a16="http://schemas.microsoft.com/office/drawing/2014/main" id="{9C2A335F-6110-3ECB-6018-B09C7EB085DF}"/>
              </a:ext>
            </a:extLst>
          </p:cNvPr>
          <p:cNvSpPr>
            <a:spLocks noGrp="1"/>
          </p:cNvSpPr>
          <p:nvPr>
            <p:ph type="pic" sz="quarter" idx="14"/>
          </p:nvPr>
        </p:nvSpPr>
        <p:spPr/>
      </p:sp>
      <p:sp>
        <p:nvSpPr>
          <p:cNvPr id="6" name="Slide Number Placeholder 5">
            <a:extLst>
              <a:ext uri="{FF2B5EF4-FFF2-40B4-BE49-F238E27FC236}">
                <a16:creationId xmlns:a16="http://schemas.microsoft.com/office/drawing/2014/main" id="{43B3EAD3-109F-3C8D-D61E-3DBBBC75CD0E}"/>
              </a:ext>
            </a:extLst>
          </p:cNvPr>
          <p:cNvSpPr>
            <a:spLocks noGrp="1"/>
          </p:cNvSpPr>
          <p:nvPr>
            <p:ph type="sldNum" sz="quarter" idx="10"/>
          </p:nvPr>
        </p:nvSpPr>
        <p:spPr/>
        <p:txBody>
          <a:bodyPr/>
          <a:lstStyle/>
          <a:p>
            <a:fld id="{48F63A3B-78C7-47BE-AE5E-E10140E04643}" type="slidenum">
              <a:rPr lang="en-US" smtClean="0"/>
              <a:pPr/>
              <a:t>10</a:t>
            </a:fld>
            <a:endParaRPr lang="en-US" dirty="0"/>
          </a:p>
        </p:txBody>
      </p:sp>
    </p:spTree>
    <p:extLst>
      <p:ext uri="{BB962C8B-B14F-4D97-AF65-F5344CB8AC3E}">
        <p14:creationId xmlns:p14="http://schemas.microsoft.com/office/powerpoint/2010/main" val="912361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32CD9A-18CC-779D-8D43-50D183ED8369}"/>
              </a:ext>
            </a:extLst>
          </p:cNvPr>
          <p:cNvSpPr>
            <a:spLocks noGrp="1"/>
          </p:cNvSpPr>
          <p:nvPr>
            <p:ph sz="half" idx="15"/>
          </p:nvPr>
        </p:nvSpPr>
        <p:spPr>
          <a:xfrm>
            <a:off x="914400" y="1359243"/>
            <a:ext cx="6845643" cy="5087977"/>
          </a:xfrm>
        </p:spPr>
        <p:txBody>
          <a:bodyPr/>
          <a:lstStyle/>
          <a:p>
            <a:pPr marL="0" indent="0" algn="just">
              <a:lnSpc>
                <a:spcPct val="150000"/>
              </a:lnSpc>
              <a:spcBef>
                <a:spcPts val="0"/>
              </a:spcBef>
              <a:buNone/>
            </a:pPr>
            <a:r>
              <a:rPr lang="en-US" sz="2000" dirty="0">
                <a:solidFill>
                  <a:srgbClr val="000000"/>
                </a:solidFill>
                <a:latin typeface="Times New Roman" panose="02020603050405020304" pitchFamily="18" charset="0"/>
                <a:ea typeface="Times New Roman" panose="02020603050405020304" pitchFamily="18" charset="0"/>
              </a:rPr>
              <a:t>f) </a:t>
            </a:r>
            <a:r>
              <a:rPr lang="en-US" sz="2000" dirty="0">
                <a:solidFill>
                  <a:srgbClr val="000000"/>
                </a:solidFill>
                <a:effectLst/>
                <a:latin typeface="Times New Roman" panose="02020603050405020304" pitchFamily="18" charset="0"/>
                <a:ea typeface="Times New Roman" panose="02020603050405020304" pitchFamily="18" charset="0"/>
              </a:rPr>
              <a:t>Science Communication </a:t>
            </a:r>
            <a:r>
              <a:rPr lang="en-US" sz="2000" dirty="0" err="1">
                <a:solidFill>
                  <a:srgbClr val="000000"/>
                </a:solidFill>
                <a:effectLst/>
                <a:latin typeface="Times New Roman" panose="02020603050405020304" pitchFamily="18" charset="0"/>
                <a:ea typeface="Times New Roman" panose="02020603050405020304" pitchFamily="18" charset="0"/>
              </a:rPr>
              <a:t>i</a:t>
            </a:r>
            <a:r>
              <a:rPr lang="en-KE" sz="2000" dirty="0">
                <a:solidFill>
                  <a:srgbClr val="000000"/>
                </a:solidFill>
                <a:effectLst/>
                <a:latin typeface="Times New Roman" panose="02020603050405020304" pitchFamily="18" charset="0"/>
                <a:ea typeface="Times New Roman" panose="02020603050405020304" pitchFamily="18" charset="0"/>
              </a:rPr>
              <a:t>nforms public decisions </a:t>
            </a:r>
            <a:r>
              <a:rPr lang="en-US" sz="2000" dirty="0">
                <a:solidFill>
                  <a:srgbClr val="000000"/>
                </a:solidFill>
                <a:effectLst/>
                <a:latin typeface="Times New Roman" panose="02020603050405020304" pitchFamily="18" charset="0"/>
                <a:ea typeface="Times New Roman" panose="02020603050405020304" pitchFamily="18" charset="0"/>
              </a:rPr>
              <a:t>with regards to</a:t>
            </a:r>
            <a:r>
              <a:rPr lang="en-KE" sz="2000" dirty="0">
                <a:solidFill>
                  <a:srgbClr val="000000"/>
                </a:solidFill>
                <a:effectLst/>
                <a:latin typeface="Times New Roman" panose="02020603050405020304" pitchFamily="18" charset="0"/>
                <a:ea typeface="Times New Roman" panose="02020603050405020304" pitchFamily="18" charset="0"/>
              </a:rPr>
              <a:t> health, climate, AI</a:t>
            </a:r>
            <a:r>
              <a:rPr lang="en-US" sz="2000" dirty="0">
                <a:solidFill>
                  <a:srgbClr val="000000"/>
                </a:solidFill>
                <a:effectLst/>
                <a:latin typeface="Times New Roman" panose="02020603050405020304" pitchFamily="18" charset="0"/>
                <a:ea typeface="Times New Roman" panose="02020603050405020304" pitchFamily="18" charset="0"/>
              </a:rPr>
              <a:t>. </a:t>
            </a:r>
            <a:r>
              <a:rPr lang="en-KE" sz="2000" dirty="0">
                <a:solidFill>
                  <a:srgbClr val="000000"/>
                </a:solidFill>
                <a:effectLst/>
                <a:latin typeface="Times New Roman" panose="02020603050405020304" pitchFamily="18" charset="0"/>
                <a:ea typeface="Times New Roman" panose="02020603050405020304" pitchFamily="18" charset="0"/>
              </a:rPr>
              <a:t>The COVID-19 pandemic has shown how vital science communication is for successful response to a public health crisis. During the rapid spread of the virus, the public was bombarded with conflicting information from various sources, leading to confusion and mistrust in science. This situation has highlighted the need for effective and transparent science communication to build trust in science and prevent the spread of fake news, misinformation, and disinformation (Matta 2020).</a:t>
            </a:r>
            <a:endParaRPr lang="en-KE" sz="2000" dirty="0">
              <a:latin typeface="Times New Roman" panose="02020603050405020304" pitchFamily="18" charset="0"/>
              <a:ea typeface="Times New Roman" panose="02020603050405020304" pitchFamily="18" charset="0"/>
            </a:endParaRPr>
          </a:p>
          <a:p>
            <a:pPr marL="0" indent="0">
              <a:buNone/>
            </a:pPr>
            <a:endParaRPr lang="en-KE" dirty="0"/>
          </a:p>
        </p:txBody>
      </p:sp>
      <p:sp>
        <p:nvSpPr>
          <p:cNvPr id="5" name="Picture Placeholder 4">
            <a:extLst>
              <a:ext uri="{FF2B5EF4-FFF2-40B4-BE49-F238E27FC236}">
                <a16:creationId xmlns:a16="http://schemas.microsoft.com/office/drawing/2014/main" id="{B0173784-7F7D-F403-E288-31ABE571928F}"/>
              </a:ext>
            </a:extLst>
          </p:cNvPr>
          <p:cNvSpPr>
            <a:spLocks noGrp="1"/>
          </p:cNvSpPr>
          <p:nvPr>
            <p:ph type="pic" sz="quarter" idx="14"/>
          </p:nvPr>
        </p:nvSpPr>
        <p:spPr/>
      </p:sp>
      <p:sp>
        <p:nvSpPr>
          <p:cNvPr id="6" name="Slide Number Placeholder 5">
            <a:extLst>
              <a:ext uri="{FF2B5EF4-FFF2-40B4-BE49-F238E27FC236}">
                <a16:creationId xmlns:a16="http://schemas.microsoft.com/office/drawing/2014/main" id="{8F190A21-59C5-21D4-CC92-114275C49EB9}"/>
              </a:ext>
            </a:extLst>
          </p:cNvPr>
          <p:cNvSpPr>
            <a:spLocks noGrp="1"/>
          </p:cNvSpPr>
          <p:nvPr>
            <p:ph type="sldNum" sz="quarter" idx="10"/>
          </p:nvPr>
        </p:nvSpPr>
        <p:spPr/>
        <p:txBody>
          <a:bodyPr/>
          <a:lstStyle/>
          <a:p>
            <a:fld id="{48F63A3B-78C7-47BE-AE5E-E10140E04643}" type="slidenum">
              <a:rPr lang="en-US" smtClean="0"/>
              <a:pPr/>
              <a:t>11</a:t>
            </a:fld>
            <a:endParaRPr lang="en-US" dirty="0"/>
          </a:p>
        </p:txBody>
      </p:sp>
    </p:spTree>
    <p:extLst>
      <p:ext uri="{BB962C8B-B14F-4D97-AF65-F5344CB8AC3E}">
        <p14:creationId xmlns:p14="http://schemas.microsoft.com/office/powerpoint/2010/main" val="16757108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400" y="1397877"/>
            <a:ext cx="6903076" cy="4655732"/>
          </a:xfrm>
        </p:spPr>
        <p:txBody>
          <a:bodyPr/>
          <a:lstStyle/>
          <a:p>
            <a:pPr marL="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rPr>
              <a:t>g) </a:t>
            </a:r>
            <a:r>
              <a:rPr lang="en-US" sz="2000" dirty="0">
                <a:solidFill>
                  <a:srgbClr val="000000"/>
                </a:solidFill>
                <a:effectLst/>
                <a:latin typeface="Times New Roman" panose="02020603050405020304" pitchFamily="18" charset="0"/>
                <a:ea typeface="Times New Roman" panose="02020603050405020304" pitchFamily="18" charset="0"/>
              </a:rPr>
              <a:t>Science Communication b</a:t>
            </a:r>
            <a:r>
              <a:rPr lang="en-KE" sz="2000" dirty="0">
                <a:solidFill>
                  <a:srgbClr val="000000"/>
                </a:solidFill>
                <a:effectLst/>
                <a:latin typeface="Times New Roman" panose="02020603050405020304" pitchFamily="18" charset="0"/>
                <a:ea typeface="Times New Roman" panose="02020603050405020304" pitchFamily="18" charset="0"/>
              </a:rPr>
              <a:t>uilds trust in science</a:t>
            </a:r>
            <a:endParaRPr lang="en-KE" sz="2000" dirty="0">
              <a:latin typeface="Times New Roman" panose="02020603050405020304" pitchFamily="18" charset="0"/>
              <a:ea typeface="Times New Roman" panose="02020603050405020304" pitchFamily="18" charset="0"/>
            </a:endParaRPr>
          </a:p>
          <a:p>
            <a:pPr marL="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rPr>
              <a:t>h) </a:t>
            </a:r>
            <a:r>
              <a:rPr lang="en-US" sz="2000" dirty="0">
                <a:solidFill>
                  <a:srgbClr val="000000"/>
                </a:solidFill>
                <a:effectLst/>
                <a:latin typeface="Times New Roman" panose="02020603050405020304" pitchFamily="18" charset="0"/>
                <a:ea typeface="Times New Roman" panose="02020603050405020304" pitchFamily="18" charset="0"/>
              </a:rPr>
              <a:t>Science Communication e</a:t>
            </a:r>
            <a:r>
              <a:rPr lang="en-KE" sz="2000" dirty="0">
                <a:solidFill>
                  <a:srgbClr val="000000"/>
                </a:solidFill>
                <a:effectLst/>
                <a:latin typeface="Times New Roman" panose="02020603050405020304" pitchFamily="18" charset="0"/>
                <a:ea typeface="Times New Roman" panose="02020603050405020304" pitchFamily="18" charset="0"/>
              </a:rPr>
              <a:t>ncourages policy support and funding</a:t>
            </a:r>
            <a:endParaRPr lang="en-KE" sz="2000" dirty="0">
              <a:latin typeface="Times New Roman" panose="02020603050405020304" pitchFamily="18" charset="0"/>
              <a:ea typeface="Times New Roman" panose="02020603050405020304" pitchFamily="18" charset="0"/>
            </a:endParaRPr>
          </a:p>
          <a:p>
            <a:pPr marL="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rPr>
              <a:t>i) </a:t>
            </a:r>
            <a:r>
              <a:rPr lang="en-US" sz="2000" dirty="0">
                <a:solidFill>
                  <a:srgbClr val="000000"/>
                </a:solidFill>
                <a:effectLst/>
                <a:latin typeface="Times New Roman" panose="02020603050405020304" pitchFamily="18" charset="0"/>
                <a:ea typeface="Times New Roman" panose="02020603050405020304" pitchFamily="18" charset="0"/>
              </a:rPr>
              <a:t>Science Communication h</a:t>
            </a:r>
            <a:r>
              <a:rPr lang="en-KE" sz="2000" dirty="0">
                <a:solidFill>
                  <a:srgbClr val="000000"/>
                </a:solidFill>
                <a:effectLst/>
                <a:latin typeface="Times New Roman" panose="02020603050405020304" pitchFamily="18" charset="0"/>
                <a:ea typeface="Times New Roman" panose="02020603050405020304" pitchFamily="18" charset="0"/>
              </a:rPr>
              <a:t>elps combat misinformation</a:t>
            </a:r>
            <a:endParaRPr lang="en-KE" sz="2000" dirty="0">
              <a:effectLst/>
              <a:latin typeface="Times New Roman" panose="02020603050405020304" pitchFamily="18" charset="0"/>
              <a:ea typeface="Times New Roman" panose="02020603050405020304" pitchFamily="18" charset="0"/>
            </a:endParaRPr>
          </a:p>
          <a:p>
            <a:pPr>
              <a:lnSpc>
                <a:spcPct val="150000"/>
              </a:lnSpc>
            </a:pPr>
            <a:r>
              <a:rPr lang="en-KE" sz="2000" b="1" dirty="0">
                <a:solidFill>
                  <a:srgbClr val="000000"/>
                </a:solidFill>
                <a:effectLst/>
                <a:latin typeface="Times New Roman" panose="02020603050405020304" pitchFamily="18" charset="0"/>
                <a:ea typeface="Times New Roman" panose="02020603050405020304" pitchFamily="18" charset="0"/>
              </a:rPr>
              <a:t>Real-World Examples:</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000" dirty="0">
                <a:solidFill>
                  <a:srgbClr val="000000"/>
                </a:solidFill>
                <a:effectLst/>
                <a:latin typeface="Times New Roman" panose="02020603050405020304" pitchFamily="18" charset="0"/>
                <a:ea typeface="Times New Roman" panose="02020603050405020304" pitchFamily="18" charset="0"/>
              </a:rPr>
              <a:t>COVID-19 vaccine hesitancy</a:t>
            </a:r>
          </a:p>
          <a:p>
            <a:pPr marL="342900" lvl="0" indent="-342900">
              <a:lnSpc>
                <a:spcPct val="150000"/>
              </a:lnSpc>
              <a:buSzPts val="1000"/>
              <a:buFont typeface="Symbol" pitchFamily="2" charset="2"/>
              <a:buChar char=""/>
              <a:tabLst>
                <a:tab pos="457200" algn="l"/>
              </a:tabLst>
            </a:pPr>
            <a:r>
              <a:rPr lang="en-KE" sz="2000" dirty="0">
                <a:solidFill>
                  <a:srgbClr val="000000"/>
                </a:solidFill>
                <a:effectLst/>
                <a:latin typeface="Times New Roman" panose="02020603050405020304" pitchFamily="18" charset="0"/>
                <a:ea typeface="Times New Roman" panose="02020603050405020304" pitchFamily="18" charset="0"/>
              </a:rPr>
              <a:t>AI ethics in media</a:t>
            </a:r>
          </a:p>
          <a:p>
            <a:pPr marL="342900" lvl="0" indent="-342900">
              <a:lnSpc>
                <a:spcPct val="150000"/>
              </a:lnSpc>
              <a:buSzPts val="1000"/>
              <a:buFont typeface="Symbol" pitchFamily="2" charset="2"/>
              <a:buChar char=""/>
              <a:tabLst>
                <a:tab pos="457200" algn="l"/>
              </a:tabLst>
            </a:pPr>
            <a:r>
              <a:rPr lang="en-KE" sz="2000" dirty="0">
                <a:solidFill>
                  <a:srgbClr val="000000"/>
                </a:solidFill>
                <a:effectLst/>
                <a:latin typeface="Times New Roman" panose="02020603050405020304" pitchFamily="18" charset="0"/>
                <a:ea typeface="Times New Roman" panose="02020603050405020304" pitchFamily="18" charset="0"/>
              </a:rPr>
              <a:t>Climate change debates</a:t>
            </a:r>
          </a:p>
          <a:p>
            <a:endParaRPr lang="en-KE" dirty="0"/>
          </a:p>
        </p:txBody>
      </p:sp>
    </p:spTree>
    <p:extLst>
      <p:ext uri="{BB962C8B-B14F-4D97-AF65-F5344CB8AC3E}">
        <p14:creationId xmlns:p14="http://schemas.microsoft.com/office/powerpoint/2010/main" val="40721017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p:txBody>
          <a:bodyPr/>
          <a:lstStyle/>
          <a:p>
            <a:r>
              <a:rPr lang="en-US" sz="1800" b="1" dirty="0">
                <a:solidFill>
                  <a:srgbClr val="000000"/>
                </a:solidFill>
                <a:effectLst/>
                <a:latin typeface="Arial" panose="020B0604020202020204" pitchFamily="34" charset="0"/>
                <a:ea typeface="Times New Roman" panose="02020603050405020304" pitchFamily="18" charset="0"/>
              </a:rPr>
              <a:t>The</a:t>
            </a:r>
            <a:r>
              <a:rPr lang="en-KE" sz="1800" b="1" dirty="0">
                <a:solidFill>
                  <a:srgbClr val="000000"/>
                </a:solidFill>
                <a:effectLst/>
                <a:latin typeface="Arial" panose="020B0604020202020204" pitchFamily="34" charset="0"/>
                <a:ea typeface="Times New Roman" panose="02020603050405020304" pitchFamily="18" charset="0"/>
              </a:rPr>
              <a:t> Audience </a:t>
            </a:r>
            <a:r>
              <a:rPr lang="en-US" sz="1800" b="1" dirty="0">
                <a:solidFill>
                  <a:srgbClr val="000000"/>
                </a:solidFill>
                <a:effectLst/>
                <a:latin typeface="Arial" panose="020B0604020202020204" pitchFamily="34" charset="0"/>
                <a:ea typeface="Times New Roman" panose="02020603050405020304" pitchFamily="18" charset="0"/>
              </a:rPr>
              <a:t>for Science Communication</a:t>
            </a:r>
            <a:br>
              <a:rPr lang="en-KE" sz="1800" dirty="0">
                <a:effectLst/>
                <a:latin typeface="Times New Roman" panose="02020603050405020304" pitchFamily="18" charset="0"/>
                <a:ea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1807780"/>
            <a:ext cx="7965460" cy="3992948"/>
          </a:xfrm>
        </p:spPr>
        <p:txBody>
          <a:bodyPr/>
          <a:lstStyle/>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rPr>
              <a:t>There are d</a:t>
            </a:r>
            <a:r>
              <a:rPr lang="en-KE" sz="2000" dirty="0">
                <a:solidFill>
                  <a:srgbClr val="000000"/>
                </a:solidFill>
                <a:effectLst/>
                <a:latin typeface="Times New Roman" panose="02020603050405020304" pitchFamily="18" charset="0"/>
                <a:ea typeface="Times New Roman" panose="02020603050405020304" pitchFamily="18" charset="0"/>
              </a:rPr>
              <a:t>ifferent </a:t>
            </a:r>
            <a:r>
              <a:rPr lang="en-US" sz="2000" dirty="0">
                <a:solidFill>
                  <a:srgbClr val="000000"/>
                </a:solidFill>
                <a:effectLst/>
                <a:latin typeface="Times New Roman" panose="02020603050405020304" pitchFamily="18" charset="0"/>
                <a:ea typeface="Times New Roman" panose="02020603050405020304" pitchFamily="18" charset="0"/>
              </a:rPr>
              <a:t>a</a:t>
            </a:r>
            <a:r>
              <a:rPr lang="en-KE" sz="2000" dirty="0">
                <a:solidFill>
                  <a:srgbClr val="000000"/>
                </a:solidFill>
                <a:effectLst/>
                <a:latin typeface="Times New Roman" panose="02020603050405020304" pitchFamily="18" charset="0"/>
                <a:ea typeface="Times New Roman" panose="02020603050405020304" pitchFamily="18" charset="0"/>
              </a:rPr>
              <a:t>udiences </a:t>
            </a:r>
            <a:r>
              <a:rPr lang="en-US" sz="2000" dirty="0">
                <a:solidFill>
                  <a:srgbClr val="000000"/>
                </a:solidFill>
                <a:effectLst/>
                <a:latin typeface="Times New Roman" panose="02020603050405020304" pitchFamily="18" charset="0"/>
                <a:ea typeface="Times New Roman" panose="02020603050405020304" pitchFamily="18" charset="0"/>
              </a:rPr>
              <a:t>that r</a:t>
            </a:r>
            <a:r>
              <a:rPr lang="en-KE" sz="2000" dirty="0">
                <a:solidFill>
                  <a:srgbClr val="000000"/>
                </a:solidFill>
                <a:effectLst/>
                <a:latin typeface="Times New Roman" panose="02020603050405020304" pitchFamily="18" charset="0"/>
                <a:ea typeface="Times New Roman" panose="02020603050405020304" pitchFamily="18" charset="0"/>
              </a:rPr>
              <a:t>equire </a:t>
            </a:r>
            <a:r>
              <a:rPr lang="en-US" sz="2000" dirty="0">
                <a:solidFill>
                  <a:srgbClr val="000000"/>
                </a:solidFill>
                <a:effectLst/>
                <a:latin typeface="Times New Roman" panose="02020603050405020304" pitchFamily="18" charset="0"/>
                <a:ea typeface="Times New Roman" panose="02020603050405020304" pitchFamily="18" charset="0"/>
              </a:rPr>
              <a:t>d</a:t>
            </a:r>
            <a:r>
              <a:rPr lang="en-KE" sz="2000" dirty="0">
                <a:solidFill>
                  <a:srgbClr val="000000"/>
                </a:solidFill>
                <a:effectLst/>
                <a:latin typeface="Times New Roman" panose="02020603050405020304" pitchFamily="18" charset="0"/>
                <a:ea typeface="Times New Roman" panose="02020603050405020304" pitchFamily="18" charset="0"/>
              </a:rPr>
              <a:t>ifferent </a:t>
            </a:r>
            <a:r>
              <a:rPr lang="en-US" sz="2000" dirty="0">
                <a:solidFill>
                  <a:srgbClr val="000000"/>
                </a:solidFill>
                <a:effectLst/>
                <a:latin typeface="Times New Roman" panose="02020603050405020304" pitchFamily="18" charset="0"/>
                <a:ea typeface="Times New Roman" panose="02020603050405020304" pitchFamily="18" charset="0"/>
              </a:rPr>
              <a:t>a</a:t>
            </a:r>
            <a:r>
              <a:rPr lang="en-KE" sz="2000" dirty="0">
                <a:solidFill>
                  <a:srgbClr val="000000"/>
                </a:solidFill>
                <a:effectLst/>
                <a:latin typeface="Times New Roman" panose="02020603050405020304" pitchFamily="18" charset="0"/>
                <a:ea typeface="Times New Roman" panose="02020603050405020304" pitchFamily="18" charset="0"/>
              </a:rPr>
              <a:t>pproaches</a:t>
            </a:r>
            <a:r>
              <a:rPr lang="en-US" sz="2000" dirty="0">
                <a:solidFill>
                  <a:srgbClr val="000000"/>
                </a:solidFill>
                <a:effectLst/>
                <a:latin typeface="Times New Roman" panose="02020603050405020304" pitchFamily="18" charset="0"/>
                <a:ea typeface="Times New Roman" panose="02020603050405020304" pitchFamily="18" charset="0"/>
              </a:rPr>
              <a:t> to access science communication. These include the g</a:t>
            </a:r>
            <a:r>
              <a:rPr lang="en-KE" sz="2000" dirty="0">
                <a:solidFill>
                  <a:srgbClr val="000000"/>
                </a:solidFill>
                <a:effectLst/>
                <a:latin typeface="Times New Roman" panose="02020603050405020304" pitchFamily="18" charset="0"/>
                <a:ea typeface="Times New Roman" panose="02020603050405020304" pitchFamily="18" charset="0"/>
              </a:rPr>
              <a:t>eneral public</a:t>
            </a:r>
            <a:r>
              <a:rPr lang="en-US" sz="2000" dirty="0">
                <a:solidFill>
                  <a:srgbClr val="000000"/>
                </a:solidFill>
                <a:effectLst/>
                <a:latin typeface="Times New Roman" panose="02020603050405020304" pitchFamily="18" charset="0"/>
                <a:ea typeface="Times New Roman" panose="02020603050405020304" pitchFamily="18" charset="0"/>
              </a:rPr>
              <a:t>, p</a:t>
            </a:r>
            <a:r>
              <a:rPr lang="en-KE" sz="2000" dirty="0">
                <a:solidFill>
                  <a:srgbClr val="000000"/>
                </a:solidFill>
                <a:effectLst/>
                <a:latin typeface="Times New Roman" panose="02020603050405020304" pitchFamily="18" charset="0"/>
                <a:ea typeface="Times New Roman" panose="02020603050405020304" pitchFamily="18" charset="0"/>
              </a:rPr>
              <a:t>olicymakers</a:t>
            </a:r>
            <a:r>
              <a:rPr lang="en-US" sz="2000" dirty="0">
                <a:solidFill>
                  <a:srgbClr val="000000"/>
                </a:solidFill>
                <a:effectLst/>
                <a:latin typeface="Times New Roman" panose="02020603050405020304" pitchFamily="18" charset="0"/>
                <a:ea typeface="Times New Roman" panose="02020603050405020304" pitchFamily="18" charset="0"/>
              </a:rPr>
              <a:t>, e</a:t>
            </a:r>
            <a:r>
              <a:rPr lang="en-KE" sz="2000" dirty="0">
                <a:solidFill>
                  <a:srgbClr val="000000"/>
                </a:solidFill>
                <a:effectLst/>
                <a:latin typeface="Times New Roman" panose="02020603050405020304" pitchFamily="18" charset="0"/>
                <a:ea typeface="Times New Roman" panose="02020603050405020304" pitchFamily="18" charset="0"/>
              </a:rPr>
              <a:t>ducators and students</a:t>
            </a:r>
            <a:r>
              <a:rPr lang="en-US" sz="2000" dirty="0">
                <a:solidFill>
                  <a:srgbClr val="000000"/>
                </a:solidFill>
                <a:effectLst/>
                <a:latin typeface="Times New Roman" panose="02020603050405020304" pitchFamily="18" charset="0"/>
                <a:ea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rPr>
              <a:t>i</a:t>
            </a:r>
            <a:r>
              <a:rPr lang="en-KE" sz="2000" dirty="0">
                <a:solidFill>
                  <a:srgbClr val="000000"/>
                </a:solidFill>
                <a:effectLst/>
                <a:latin typeface="Times New Roman" panose="02020603050405020304" pitchFamily="18" charset="0"/>
                <a:ea typeface="Times New Roman" panose="02020603050405020304" pitchFamily="18" charset="0"/>
              </a:rPr>
              <a:t>ndustry stakeholders</a:t>
            </a:r>
            <a:r>
              <a:rPr lang="en-US" sz="2000" dirty="0">
                <a:solidFill>
                  <a:srgbClr val="000000"/>
                </a:solidFill>
                <a:effectLst/>
                <a:latin typeface="Times New Roman" panose="02020603050405020304" pitchFamily="18" charset="0"/>
                <a:ea typeface="Times New Roman" panose="02020603050405020304" pitchFamily="18" charset="0"/>
              </a:rPr>
              <a:t> and m</a:t>
            </a:r>
            <a:r>
              <a:rPr lang="en-KE" sz="2000" dirty="0">
                <a:solidFill>
                  <a:srgbClr val="000000"/>
                </a:solidFill>
                <a:effectLst/>
                <a:latin typeface="Times New Roman" panose="02020603050405020304" pitchFamily="18" charset="0"/>
                <a:ea typeface="Times New Roman" panose="02020603050405020304" pitchFamily="18" charset="0"/>
              </a:rPr>
              <a:t>edia professionals</a:t>
            </a:r>
            <a:r>
              <a:rPr lang="en-US" sz="2000" dirty="0">
                <a:solidFill>
                  <a:srgbClr val="000000"/>
                </a:solidFill>
                <a:effectLst/>
                <a:latin typeface="Times New Roman" panose="02020603050405020304" pitchFamily="18" charset="0"/>
                <a:ea typeface="Times New Roman" panose="02020603050405020304" pitchFamily="18" charset="0"/>
              </a:rPr>
              <a:t>. The key questions that the audiences want to ask are:</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000" dirty="0">
                <a:solidFill>
                  <a:srgbClr val="000000"/>
                </a:solidFill>
                <a:effectLst/>
                <a:latin typeface="Times New Roman" panose="02020603050405020304" pitchFamily="18" charset="0"/>
                <a:ea typeface="Times New Roman" panose="02020603050405020304" pitchFamily="18" charset="0"/>
              </a:rPr>
              <a:t>What does the audience already know?</a:t>
            </a:r>
          </a:p>
          <a:p>
            <a:pPr marL="342900" lvl="0" indent="-342900">
              <a:lnSpc>
                <a:spcPct val="150000"/>
              </a:lnSpc>
              <a:buSzPts val="1000"/>
              <a:buFont typeface="Symbol" pitchFamily="2" charset="2"/>
              <a:buChar char=""/>
              <a:tabLst>
                <a:tab pos="457200" algn="l"/>
              </a:tabLst>
            </a:pPr>
            <a:r>
              <a:rPr lang="en-KE" sz="2000" dirty="0">
                <a:solidFill>
                  <a:srgbClr val="000000"/>
                </a:solidFill>
                <a:effectLst/>
                <a:latin typeface="Times New Roman" panose="02020603050405020304" pitchFamily="18" charset="0"/>
                <a:ea typeface="Times New Roman" panose="02020603050405020304" pitchFamily="18" charset="0"/>
              </a:rPr>
              <a:t>What do they care about?</a:t>
            </a:r>
          </a:p>
          <a:p>
            <a:pPr marL="342900" lvl="0" indent="-342900">
              <a:lnSpc>
                <a:spcPct val="150000"/>
              </a:lnSpc>
              <a:buSzPts val="1000"/>
              <a:buFont typeface="Symbol" pitchFamily="2" charset="2"/>
              <a:buChar char=""/>
              <a:tabLst>
                <a:tab pos="457200" algn="l"/>
              </a:tabLst>
            </a:pPr>
            <a:r>
              <a:rPr lang="en-KE" sz="2000" dirty="0">
                <a:solidFill>
                  <a:srgbClr val="000000"/>
                </a:solidFill>
                <a:effectLst/>
                <a:latin typeface="Times New Roman" panose="02020603050405020304" pitchFamily="18" charset="0"/>
                <a:ea typeface="Times New Roman" panose="02020603050405020304" pitchFamily="18" charset="0"/>
              </a:rPr>
              <a:t>What action do I want them to take?</a:t>
            </a:r>
          </a:p>
          <a:p>
            <a:pPr marL="0" indent="0">
              <a:buNone/>
            </a:pPr>
            <a:endParaRPr lang="en-KE" dirty="0"/>
          </a:p>
        </p:txBody>
      </p:sp>
    </p:spTree>
    <p:extLst>
      <p:ext uri="{BB962C8B-B14F-4D97-AF65-F5344CB8AC3E}">
        <p14:creationId xmlns:p14="http://schemas.microsoft.com/office/powerpoint/2010/main" val="28348941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10BBFC-C192-9028-48C3-EF601C74D24C}"/>
              </a:ext>
            </a:extLst>
          </p:cNvPr>
          <p:cNvSpPr>
            <a:spLocks noGrp="1"/>
          </p:cNvSpPr>
          <p:nvPr>
            <p:ph idx="13"/>
          </p:nvPr>
        </p:nvSpPr>
        <p:spPr>
          <a:xfrm>
            <a:off x="914399" y="1166649"/>
            <a:ext cx="7420303" cy="4886960"/>
          </a:xfrm>
        </p:spPr>
        <p:txBody>
          <a:bodyPr>
            <a:normAutofit lnSpcReduction="10000"/>
          </a:bodyPr>
          <a:lstStyle/>
          <a:p>
            <a:pPr marL="285750" indent="-285750">
              <a:lnSpc>
                <a:spcPct val="150000"/>
              </a:lnSpc>
              <a:buFont typeface="Arial" panose="020B0604020202020204" pitchFamily="34" charset="0"/>
              <a:buChar char="•"/>
            </a:pPr>
            <a:r>
              <a:rPr lang="en-US" sz="2000" dirty="0">
                <a:solidFill>
                  <a:srgbClr val="000000"/>
                </a:solidFill>
                <a:effectLst/>
                <a:latin typeface="Times New Roman" panose="02020603050405020304" pitchFamily="18" charset="0"/>
                <a:ea typeface="Times New Roman" panose="02020603050405020304" pitchFamily="18" charset="0"/>
              </a:rPr>
              <a:t>Communication about Science and Technology may be done by science journalists, science communicators or public relations officers in a scientific institution. The difference between the communication is that </a:t>
            </a:r>
            <a:r>
              <a:rPr lang="en-KE" sz="2000" dirty="0">
                <a:solidFill>
                  <a:srgbClr val="000000"/>
                </a:solidFill>
                <a:effectLst/>
                <a:latin typeface="Times New Roman" panose="02020603050405020304" pitchFamily="18" charset="0"/>
                <a:ea typeface="Times New Roman" panose="02020603050405020304" pitchFamily="18" charset="0"/>
              </a:rPr>
              <a:t>the latter is primarily concerned with promoting a particular perspective or agenda. </a:t>
            </a:r>
          </a:p>
          <a:p>
            <a:pPr marL="342900" indent="-342900">
              <a:lnSpc>
                <a:spcPct val="150000"/>
              </a:lnSpc>
              <a:buFont typeface="Arial" panose="020B0604020202020204" pitchFamily="34" charset="0"/>
              <a:buChar char="•"/>
            </a:pPr>
            <a:r>
              <a:rPr lang="en-KE" sz="2000" dirty="0">
                <a:solidFill>
                  <a:srgbClr val="000000"/>
                </a:solidFill>
                <a:effectLst/>
                <a:latin typeface="Times New Roman" panose="02020603050405020304" pitchFamily="18" charset="0"/>
                <a:ea typeface="Times New Roman" panose="02020603050405020304" pitchFamily="18" charset="0"/>
              </a:rPr>
              <a:t>One of the main tasks of PR officer is to manage the reputation of individual scientists or scientific organizations and to promote a positive public image for their clients or employers. </a:t>
            </a:r>
          </a:p>
          <a:p>
            <a:pPr marL="342900" indent="-342900">
              <a:lnSpc>
                <a:spcPct val="150000"/>
              </a:lnSpc>
              <a:buFont typeface="Arial" panose="020B0604020202020204" pitchFamily="34" charset="0"/>
              <a:buChar char="•"/>
            </a:pPr>
            <a:r>
              <a:rPr lang="en-KE" sz="2000" dirty="0">
                <a:solidFill>
                  <a:srgbClr val="000000"/>
                </a:solidFill>
                <a:effectLst/>
                <a:latin typeface="Times New Roman" panose="02020603050405020304" pitchFamily="18" charset="0"/>
                <a:ea typeface="Times New Roman" panose="02020603050405020304" pitchFamily="18" charset="0"/>
              </a:rPr>
              <a:t>This can create potential conflicts of interest, particularly in cases where the client or employer has financial or political reasons for promoting a particular scientific finding or development.</a:t>
            </a:r>
            <a:endParaRPr lang="en-KE" sz="2000" dirty="0">
              <a:effectLst/>
              <a:latin typeface="Times New Roman" panose="02020603050405020304" pitchFamily="18" charset="0"/>
              <a:ea typeface="Times New Roman" panose="02020603050405020304" pitchFamily="18" charset="0"/>
            </a:endParaRPr>
          </a:p>
          <a:p>
            <a:endParaRPr lang="en-KE" dirty="0"/>
          </a:p>
        </p:txBody>
      </p:sp>
      <p:sp>
        <p:nvSpPr>
          <p:cNvPr id="4" name="Picture Placeholder 3">
            <a:extLst>
              <a:ext uri="{FF2B5EF4-FFF2-40B4-BE49-F238E27FC236}">
                <a16:creationId xmlns:a16="http://schemas.microsoft.com/office/drawing/2014/main" id="{41B67D8B-C0FB-F030-E4E1-1EB4E9BED415}"/>
              </a:ext>
            </a:extLst>
          </p:cNvPr>
          <p:cNvSpPr>
            <a:spLocks noGrp="1"/>
          </p:cNvSpPr>
          <p:nvPr>
            <p:ph type="pic" sz="quarter" idx="14"/>
          </p:nvPr>
        </p:nvSpPr>
        <p:spPr/>
      </p:sp>
      <p:sp>
        <p:nvSpPr>
          <p:cNvPr id="5" name="Slide Number Placeholder 4">
            <a:extLst>
              <a:ext uri="{FF2B5EF4-FFF2-40B4-BE49-F238E27FC236}">
                <a16:creationId xmlns:a16="http://schemas.microsoft.com/office/drawing/2014/main" id="{AB462C9E-905F-591E-60F8-85F36FE66169}"/>
              </a:ext>
            </a:extLst>
          </p:cNvPr>
          <p:cNvSpPr>
            <a:spLocks noGrp="1"/>
          </p:cNvSpPr>
          <p:nvPr>
            <p:ph type="sldNum" sz="quarter" idx="10"/>
          </p:nvPr>
        </p:nvSpPr>
        <p:spPr/>
        <p:txBody>
          <a:bodyPr/>
          <a:lstStyle/>
          <a:p>
            <a:fld id="{48F63A3B-78C7-47BE-AE5E-E10140E04643}" type="slidenum">
              <a:rPr lang="en-US" smtClean="0"/>
              <a:pPr/>
              <a:t>14</a:t>
            </a:fld>
            <a:endParaRPr lang="en-US" dirty="0"/>
          </a:p>
        </p:txBody>
      </p:sp>
    </p:spTree>
    <p:extLst>
      <p:ext uri="{BB962C8B-B14F-4D97-AF65-F5344CB8AC3E}">
        <p14:creationId xmlns:p14="http://schemas.microsoft.com/office/powerpoint/2010/main" val="2287925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E087D0E9-32B6-D27E-FAE1-8CA3E84DB4F0}"/>
              </a:ext>
            </a:extLst>
          </p:cNvPr>
          <p:cNvSpPr>
            <a:spLocks noGrp="1"/>
          </p:cNvSpPr>
          <p:nvPr>
            <p:ph type="body" sz="quarter" idx="13"/>
          </p:nvPr>
        </p:nvSpPr>
        <p:spPr>
          <a:xfrm>
            <a:off x="1755228" y="1534511"/>
            <a:ext cx="9091448" cy="4501714"/>
          </a:xfrm>
        </p:spPr>
        <p:txBody>
          <a:bodyPr/>
          <a:lstStyle/>
          <a:p>
            <a:pPr marL="342900" indent="-342900">
              <a:lnSpc>
                <a:spcPct val="150000"/>
              </a:lnSpc>
              <a:spcAft>
                <a:spcPts val="0"/>
              </a:spcAft>
              <a:buFont typeface="Arial" panose="020B0604020202020204" pitchFamily="34" charset="0"/>
              <a:buChar char="•"/>
            </a:pPr>
            <a:r>
              <a:rPr lang="en-KE" sz="2000" dirty="0">
                <a:solidFill>
                  <a:srgbClr val="000000"/>
                </a:solidFill>
                <a:effectLst/>
                <a:latin typeface="Times New Roman" panose="02020603050405020304" pitchFamily="18" charset="0"/>
                <a:ea typeface="Times New Roman" panose="02020603050405020304" pitchFamily="18" charset="0"/>
              </a:rPr>
              <a:t>A science communicator is primarily focused on explaining scientific concepts and findings in a way that is understandable and engaging to a broad audience, often with the goal of increasing public interest and understanding of science. </a:t>
            </a:r>
          </a:p>
          <a:p>
            <a:pPr marL="342900" indent="-342900">
              <a:lnSpc>
                <a:spcPct val="150000"/>
              </a:lnSpc>
              <a:spcAft>
                <a:spcPts val="0"/>
              </a:spcAft>
              <a:buFont typeface="Arial" panose="020B0604020202020204" pitchFamily="34" charset="0"/>
              <a:buChar char="•"/>
            </a:pPr>
            <a:r>
              <a:rPr lang="en-KE" sz="2000" dirty="0">
                <a:solidFill>
                  <a:srgbClr val="000000"/>
                </a:solidFill>
                <a:effectLst/>
                <a:latin typeface="Times New Roman" panose="02020603050405020304" pitchFamily="18" charset="0"/>
                <a:ea typeface="Times New Roman" panose="02020603050405020304" pitchFamily="18" charset="0"/>
              </a:rPr>
              <a:t>A science journalist, on the other hand, is a type of journalist who specializes in reporting on scientific topics. </a:t>
            </a:r>
          </a:p>
          <a:p>
            <a:pPr marL="342900" indent="-342900">
              <a:lnSpc>
                <a:spcPct val="150000"/>
              </a:lnSpc>
              <a:spcAft>
                <a:spcPts val="0"/>
              </a:spcAft>
              <a:buFont typeface="Arial" panose="020B0604020202020204" pitchFamily="34" charset="0"/>
              <a:buChar char="•"/>
            </a:pPr>
            <a:r>
              <a:rPr lang="en-KE" sz="2000" dirty="0">
                <a:solidFill>
                  <a:srgbClr val="000000"/>
                </a:solidFill>
                <a:effectLst/>
                <a:latin typeface="Times New Roman" panose="02020603050405020304" pitchFamily="18" charset="0"/>
                <a:ea typeface="Times New Roman" panose="02020603050405020304" pitchFamily="18" charset="0"/>
              </a:rPr>
              <a:t>Their goal is often to inform the public about new scientific findings, debates, and implications, and to hold scientists and institutions accountable by questioning their claims and methods. </a:t>
            </a:r>
            <a:endParaRPr lang="en-KE" sz="20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9699961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23A13-5087-17D1-D92D-E8BC02689081}"/>
              </a:ext>
            </a:extLst>
          </p:cNvPr>
          <p:cNvSpPr>
            <a:spLocks noGrp="1"/>
          </p:cNvSpPr>
          <p:nvPr>
            <p:ph type="title"/>
          </p:nvPr>
        </p:nvSpPr>
        <p:spPr/>
        <p:txBody>
          <a:bodyPr/>
          <a:lstStyle/>
          <a:p>
            <a:r>
              <a:rPr lang="en-US" sz="2400" b="1" dirty="0">
                <a:solidFill>
                  <a:srgbClr val="000000"/>
                </a:solidFill>
                <a:effectLst/>
                <a:latin typeface="Arial" panose="020B0604020202020204" pitchFamily="34" charset="0"/>
                <a:ea typeface="Times New Roman" panose="02020603050405020304" pitchFamily="18" charset="0"/>
              </a:rPr>
              <a:t>The Role of Science Communication</a:t>
            </a:r>
            <a:br>
              <a:rPr lang="en-KE" sz="2400" dirty="0">
                <a:effectLst/>
                <a:latin typeface="Times New Roman" panose="02020603050405020304" pitchFamily="18" charset="0"/>
                <a:ea typeface="Times New Roman" panose="02020603050405020304" pitchFamily="18" charset="0"/>
              </a:rPr>
            </a:br>
            <a:endParaRPr lang="en-KE" sz="2400" dirty="0"/>
          </a:p>
        </p:txBody>
      </p:sp>
      <p:sp>
        <p:nvSpPr>
          <p:cNvPr id="4" name="Content Placeholder 3">
            <a:extLst>
              <a:ext uri="{FF2B5EF4-FFF2-40B4-BE49-F238E27FC236}">
                <a16:creationId xmlns:a16="http://schemas.microsoft.com/office/drawing/2014/main" id="{6615DA08-DD61-8108-E6FD-237CEDBAD347}"/>
              </a:ext>
            </a:extLst>
          </p:cNvPr>
          <p:cNvSpPr>
            <a:spLocks noGrp="1"/>
          </p:cNvSpPr>
          <p:nvPr>
            <p:ph sz="half" idx="1"/>
          </p:nvPr>
        </p:nvSpPr>
        <p:spPr>
          <a:xfrm>
            <a:off x="1550564" y="2070057"/>
            <a:ext cx="8807873" cy="3983551"/>
          </a:xfrm>
        </p:spPr>
        <p:txBody>
          <a:bodyPr/>
          <a:lstStyle/>
          <a:p>
            <a:pPr>
              <a:lnSpc>
                <a:spcPct val="150000"/>
              </a:lnSpc>
              <a:spcBef>
                <a:spcPts val="0"/>
              </a:spcBef>
            </a:pPr>
            <a:r>
              <a:rPr lang="en-KE" sz="2000" dirty="0">
                <a:solidFill>
                  <a:srgbClr val="000000"/>
                </a:solidFill>
                <a:effectLst/>
                <a:latin typeface="Times New Roman" panose="02020603050405020304" pitchFamily="18" charset="0"/>
                <a:ea typeface="Times New Roman" panose="02020603050405020304" pitchFamily="18" charset="0"/>
              </a:rPr>
              <a:t>Science communication, in its traditional sense, is often perceived as the mere dissemination of scientific insights to an audience outside of its originating scientific community. </a:t>
            </a:r>
          </a:p>
          <a:p>
            <a:pPr>
              <a:lnSpc>
                <a:spcPct val="150000"/>
              </a:lnSpc>
              <a:spcBef>
                <a:spcPts val="0"/>
              </a:spcBef>
            </a:pPr>
            <a:r>
              <a:rPr lang="en-KE" sz="2000" dirty="0">
                <a:solidFill>
                  <a:srgbClr val="000000"/>
                </a:solidFill>
                <a:effectLst/>
                <a:latin typeface="Times New Roman" panose="02020603050405020304" pitchFamily="18" charset="0"/>
                <a:ea typeface="Times New Roman" panose="02020603050405020304" pitchFamily="18" charset="0"/>
              </a:rPr>
              <a:t>However, such a simplistic view does not capture the depth and complexity inherent in this discipline. In our analysis, we have presented a more nuanced and detailed definition. </a:t>
            </a:r>
          </a:p>
          <a:p>
            <a:pPr>
              <a:lnSpc>
                <a:spcPct val="150000"/>
              </a:lnSpc>
              <a:spcBef>
                <a:spcPts val="0"/>
              </a:spcBef>
            </a:pPr>
            <a:r>
              <a:rPr lang="en-KE" sz="2000" dirty="0">
                <a:solidFill>
                  <a:srgbClr val="000000"/>
                </a:solidFill>
                <a:effectLst/>
                <a:latin typeface="Times New Roman" panose="02020603050405020304" pitchFamily="18" charset="0"/>
                <a:ea typeface="Times New Roman" panose="02020603050405020304" pitchFamily="18" charset="0"/>
              </a:rPr>
              <a:t>This refined perspective highlights two key components:</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5" name="Slide Number Placeholder 4">
            <a:extLst>
              <a:ext uri="{FF2B5EF4-FFF2-40B4-BE49-F238E27FC236}">
                <a16:creationId xmlns:a16="http://schemas.microsoft.com/office/drawing/2014/main" id="{7DDF60E8-5284-B195-D38B-33DE4C7541BA}"/>
              </a:ext>
            </a:extLst>
          </p:cNvPr>
          <p:cNvSpPr>
            <a:spLocks noGrp="1"/>
          </p:cNvSpPr>
          <p:nvPr>
            <p:ph type="sldNum" sz="quarter" idx="10"/>
          </p:nvPr>
        </p:nvSpPr>
        <p:spPr/>
        <p:txBody>
          <a:bodyPr/>
          <a:lstStyle/>
          <a:p>
            <a:fld id="{48F63A3B-78C7-47BE-AE5E-E10140E04643}" type="slidenum">
              <a:rPr lang="en-US" smtClean="0"/>
              <a:pPr/>
              <a:t>16</a:t>
            </a:fld>
            <a:endParaRPr lang="en-US" dirty="0"/>
          </a:p>
        </p:txBody>
      </p:sp>
    </p:spTree>
    <p:extLst>
      <p:ext uri="{BB962C8B-B14F-4D97-AF65-F5344CB8AC3E}">
        <p14:creationId xmlns:p14="http://schemas.microsoft.com/office/powerpoint/2010/main" val="1736323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1692166"/>
            <a:ext cx="7796014" cy="4108561"/>
          </a:xfrm>
        </p:spPr>
        <p:txBody>
          <a:bodyPr>
            <a:normAutofit/>
          </a:bodyPr>
          <a:lstStyle/>
          <a:p>
            <a:pPr marL="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rPr>
              <a:t>(1) The ability to discern and accurately represent the prevailing scientific consensus, as well as pinpoint areas of ambiguity or contention within the scientific community regarding a specific subject.</a:t>
            </a:r>
            <a:endParaRPr lang="en-KE" sz="2000" dirty="0">
              <a:effectLst/>
              <a:latin typeface="Times New Roman" panose="02020603050405020304" pitchFamily="18" charset="0"/>
              <a:ea typeface="Times New Roman" panose="02020603050405020304" pitchFamily="18" charset="0"/>
            </a:endParaRPr>
          </a:p>
          <a:p>
            <a:pPr marL="0" indent="0" algn="l">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rPr>
              <a:t>(2) The skill to articulate this knowledge in a manner that not only fosters comprehension, but also builds trust and encourages active engagement among the intended recipients.</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416683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B56C76E-7B85-108D-67DC-A9E4D4B1561D}"/>
              </a:ext>
            </a:extLst>
          </p:cNvPr>
          <p:cNvSpPr>
            <a:spLocks noGrp="1"/>
          </p:cNvSpPr>
          <p:nvPr>
            <p:ph sz="half" idx="2"/>
          </p:nvPr>
        </p:nvSpPr>
        <p:spPr>
          <a:xfrm>
            <a:off x="3460565" y="1355834"/>
            <a:ext cx="7965460" cy="4444893"/>
          </a:xfrm>
        </p:spPr>
        <p:txBody>
          <a:bodyPr>
            <a:normAutofit lnSpcReduction="10000"/>
          </a:bodyPr>
          <a:lstStyle/>
          <a:p>
            <a:pPr>
              <a:lnSpc>
                <a:spcPct val="150000"/>
              </a:lnSpc>
              <a:spcBef>
                <a:spcPts val="0"/>
              </a:spcBef>
            </a:pPr>
            <a:r>
              <a:rPr lang="en-KE" sz="2000" dirty="0">
                <a:solidFill>
                  <a:srgbClr val="000000"/>
                </a:solidFill>
                <a:effectLst/>
                <a:latin typeface="Times New Roman" panose="02020603050405020304" pitchFamily="18" charset="0"/>
                <a:ea typeface="Times New Roman" panose="02020603050405020304" pitchFamily="18" charset="0"/>
              </a:rPr>
              <a:t>It is important for the development of the field of science communication that these insights become part of the very definition of science communication. </a:t>
            </a:r>
            <a:endParaRPr lang="en-KE" sz="2000" dirty="0">
              <a:effectLst/>
              <a:latin typeface="Times New Roman" panose="02020603050405020304" pitchFamily="18" charset="0"/>
              <a:ea typeface="Times New Roman" panose="02020603050405020304" pitchFamily="18" charset="0"/>
            </a:endParaRPr>
          </a:p>
          <a:p>
            <a:pPr>
              <a:lnSpc>
                <a:spcPct val="150000"/>
              </a:lnSpc>
              <a:spcBef>
                <a:spcPts val="0"/>
              </a:spcBef>
            </a:pPr>
            <a:r>
              <a:rPr lang="en-KE" sz="2000" dirty="0">
                <a:solidFill>
                  <a:srgbClr val="000000"/>
                </a:solidFill>
                <a:effectLst/>
                <a:latin typeface="Times New Roman" panose="02020603050405020304" pitchFamily="18" charset="0"/>
                <a:ea typeface="Times New Roman" panose="02020603050405020304" pitchFamily="18" charset="0"/>
              </a:rPr>
              <a:t>The role of a science communicator is to bridge the gap between various scientific communities and the other groups of people, and to make scientific concepts, research, and discoveries accessible and understandable to a wider audience. </a:t>
            </a:r>
          </a:p>
          <a:p>
            <a:pPr>
              <a:lnSpc>
                <a:spcPct val="150000"/>
              </a:lnSpc>
              <a:spcBef>
                <a:spcPts val="0"/>
              </a:spcBef>
            </a:pPr>
            <a:r>
              <a:rPr lang="en-KE" sz="2000" dirty="0">
                <a:solidFill>
                  <a:srgbClr val="000000"/>
                </a:solidFill>
                <a:effectLst/>
                <a:latin typeface="Times New Roman" panose="02020603050405020304" pitchFamily="18" charset="0"/>
                <a:ea typeface="Times New Roman" panose="02020603050405020304" pitchFamily="18" charset="0"/>
              </a:rPr>
              <a:t>Science communicator is not only a translator of scientific achievements from professional to lay language, but also a guarantor of the credibility of the message. </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48CAD4B4-E9DA-EBA0-9742-45967A9519FE}"/>
              </a:ext>
            </a:extLst>
          </p:cNvPr>
          <p:cNvSpPr>
            <a:spLocks noGrp="1"/>
          </p:cNvSpPr>
          <p:nvPr>
            <p:ph type="sldNum" sz="quarter" idx="10"/>
          </p:nvPr>
        </p:nvSpPr>
        <p:spPr/>
        <p:txBody>
          <a:bodyPr/>
          <a:lstStyle/>
          <a:p>
            <a:fld id="{48F63A3B-78C7-47BE-AE5E-E10140E04643}" type="slidenum">
              <a:rPr lang="en-US" smtClean="0"/>
              <a:pPr/>
              <a:t>18</a:t>
            </a:fld>
            <a:endParaRPr lang="en-US" dirty="0"/>
          </a:p>
        </p:txBody>
      </p:sp>
    </p:spTree>
    <p:extLst>
      <p:ext uri="{BB962C8B-B14F-4D97-AF65-F5344CB8AC3E}">
        <p14:creationId xmlns:p14="http://schemas.microsoft.com/office/powerpoint/2010/main" val="41209659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09F37-D1A1-7654-ACDB-77309A6F76DC}"/>
              </a:ext>
            </a:extLst>
          </p:cNvPr>
          <p:cNvSpPr>
            <a:spLocks noGrp="1"/>
          </p:cNvSpPr>
          <p:nvPr>
            <p:ph type="title"/>
          </p:nvPr>
        </p:nvSpPr>
        <p:spPr>
          <a:xfrm>
            <a:off x="1550563" y="1089213"/>
            <a:ext cx="9879437" cy="708056"/>
          </a:xfrm>
        </p:spPr>
        <p:txBody>
          <a:bodyPr/>
          <a:lstStyle/>
          <a:p>
            <a:r>
              <a:rPr lang="en-KE" sz="2400" b="1" dirty="0">
                <a:solidFill>
                  <a:srgbClr val="000000"/>
                </a:solidFill>
                <a:effectLst/>
                <a:latin typeface="Arial" panose="020B0604020202020204" pitchFamily="34" charset="0"/>
                <a:ea typeface="Times New Roman" panose="02020603050405020304" pitchFamily="18" charset="0"/>
              </a:rPr>
              <a:t>Principles of Effective Communication</a:t>
            </a:r>
            <a:r>
              <a:rPr lang="en-KE" sz="2400" dirty="0">
                <a:effectLst/>
              </a:rPr>
              <a:t> </a:t>
            </a:r>
            <a:endParaRPr lang="en-KE" sz="2400" dirty="0"/>
          </a:p>
        </p:txBody>
      </p:sp>
      <p:sp>
        <p:nvSpPr>
          <p:cNvPr id="4" name="Content Placeholder 3">
            <a:extLst>
              <a:ext uri="{FF2B5EF4-FFF2-40B4-BE49-F238E27FC236}">
                <a16:creationId xmlns:a16="http://schemas.microsoft.com/office/drawing/2014/main" id="{58017857-4441-E6F3-E3EC-320CB18E9D97}"/>
              </a:ext>
            </a:extLst>
          </p:cNvPr>
          <p:cNvSpPr>
            <a:spLocks noGrp="1"/>
          </p:cNvSpPr>
          <p:nvPr>
            <p:ph sz="half" idx="1"/>
          </p:nvPr>
        </p:nvSpPr>
        <p:spPr>
          <a:xfrm>
            <a:off x="1550564" y="1957794"/>
            <a:ext cx="8038279" cy="4195871"/>
          </a:xfrm>
        </p:spPr>
        <p:txBody>
          <a:bodyPr>
            <a:normAutofit lnSpcReduction="10000"/>
          </a:bodyPr>
          <a:lstStyle/>
          <a:p>
            <a:pPr marL="0" indent="0">
              <a:lnSpc>
                <a:spcPct val="150000"/>
              </a:lnSpc>
              <a:buNone/>
            </a:pPr>
            <a:r>
              <a:rPr lang="en-KE" sz="2200" b="1" dirty="0">
                <a:solidFill>
                  <a:srgbClr val="000000"/>
                </a:solidFill>
                <a:effectLst/>
                <a:latin typeface="Times New Roman" panose="02020603050405020304" pitchFamily="18" charset="0"/>
                <a:ea typeface="Times New Roman" panose="02020603050405020304" pitchFamily="18" charset="0"/>
              </a:rPr>
              <a:t>Techniques for Clarity and Engagement:</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rPr>
              <a:t>Avoid jargon or explain it simply</a:t>
            </a: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rPr>
              <a:t>Use analogies or metaphors</a:t>
            </a: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rPr>
              <a:t>Tell a story (narrative framing)</a:t>
            </a: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rPr>
              <a:t>Highlight relevance (“Why it matters to you”)</a:t>
            </a: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rPr>
              <a:t>Use visuals (infographics, videos)</a:t>
            </a:r>
          </a:p>
          <a:p>
            <a:pPr marL="0" indent="0">
              <a:lnSpc>
                <a:spcPct val="150000"/>
              </a:lnSpc>
              <a:buNone/>
            </a:pPr>
            <a:r>
              <a:rPr lang="en-KE" sz="2200" b="1" dirty="0">
                <a:solidFill>
                  <a:srgbClr val="000000"/>
                </a:solidFill>
                <a:effectLst/>
                <a:latin typeface="Times New Roman" panose="02020603050405020304" pitchFamily="18" charset="0"/>
                <a:ea typeface="Times New Roman" panose="02020603050405020304" pitchFamily="18" charset="0"/>
              </a:rPr>
              <a:t>Example:</a:t>
            </a:r>
            <a:r>
              <a:rPr lang="en-KE" sz="2200" dirty="0">
                <a:solidFill>
                  <a:srgbClr val="000000"/>
                </a:solidFill>
                <a:effectLst/>
                <a:latin typeface="Times New Roman" panose="02020603050405020304" pitchFamily="18" charset="0"/>
                <a:ea typeface="Times New Roman" panose="02020603050405020304" pitchFamily="18" charset="0"/>
              </a:rPr>
              <a:t> Compare a dense scientific abstract to a simplified blog version of the same research.</a:t>
            </a:r>
            <a:endParaRPr lang="en-KE"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KE" sz="18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5" name="Slide Number Placeholder 4">
            <a:extLst>
              <a:ext uri="{FF2B5EF4-FFF2-40B4-BE49-F238E27FC236}">
                <a16:creationId xmlns:a16="http://schemas.microsoft.com/office/drawing/2014/main" id="{8DC8F708-AA73-F43C-6535-F6D36B580325}"/>
              </a:ext>
            </a:extLst>
          </p:cNvPr>
          <p:cNvSpPr>
            <a:spLocks noGrp="1"/>
          </p:cNvSpPr>
          <p:nvPr>
            <p:ph type="sldNum" sz="quarter" idx="10"/>
          </p:nvPr>
        </p:nvSpPr>
        <p:spPr/>
        <p:txBody>
          <a:bodyPr/>
          <a:lstStyle/>
          <a:p>
            <a:fld id="{48F63A3B-78C7-47BE-AE5E-E10140E04643}" type="slidenum">
              <a:rPr lang="en-US" smtClean="0"/>
              <a:pPr/>
              <a:t>19</a:t>
            </a:fld>
            <a:endParaRPr lang="en-US" dirty="0"/>
          </a:p>
        </p:txBody>
      </p:sp>
    </p:spTree>
    <p:extLst>
      <p:ext uri="{BB962C8B-B14F-4D97-AF65-F5344CB8AC3E}">
        <p14:creationId xmlns:p14="http://schemas.microsoft.com/office/powerpoint/2010/main" val="3719310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70AC2-3A12-7E07-BEAB-6AA69E752F3E}"/>
              </a:ext>
            </a:extLst>
          </p:cNvPr>
          <p:cNvSpPr>
            <a:spLocks noGrp="1"/>
          </p:cNvSpPr>
          <p:nvPr>
            <p:ph type="title"/>
          </p:nvPr>
        </p:nvSpPr>
        <p:spPr>
          <a:xfrm>
            <a:off x="1550563" y="1089213"/>
            <a:ext cx="9879437" cy="823670"/>
          </a:xfrm>
        </p:spPr>
        <p:txBody>
          <a:bodyPr/>
          <a:lstStyle/>
          <a:p>
            <a:r>
              <a:rPr lang="en-KE" sz="2400" b="1" dirty="0">
                <a:solidFill>
                  <a:srgbClr val="000000"/>
                </a:solidFill>
                <a:effectLst/>
                <a:latin typeface="Arial" panose="020B0604020202020204" pitchFamily="34" charset="0"/>
                <a:ea typeface="Times New Roman" panose="02020603050405020304" pitchFamily="18" charset="0"/>
              </a:rPr>
              <a:t>Challenges in Communicating Science</a:t>
            </a:r>
            <a:r>
              <a:rPr lang="en-KE" sz="2400" dirty="0">
                <a:effectLst/>
              </a:rPr>
              <a:t> </a:t>
            </a:r>
            <a:endParaRPr lang="en-KE" sz="2400" dirty="0"/>
          </a:p>
        </p:txBody>
      </p:sp>
      <p:sp>
        <p:nvSpPr>
          <p:cNvPr id="4" name="Content Placeholder 3">
            <a:extLst>
              <a:ext uri="{FF2B5EF4-FFF2-40B4-BE49-F238E27FC236}">
                <a16:creationId xmlns:a16="http://schemas.microsoft.com/office/drawing/2014/main" id="{44CC35A1-ED9F-25AB-19DF-0E201DEEEA86}"/>
              </a:ext>
            </a:extLst>
          </p:cNvPr>
          <p:cNvSpPr>
            <a:spLocks noGrp="1"/>
          </p:cNvSpPr>
          <p:nvPr>
            <p:ph sz="half" idx="1"/>
          </p:nvPr>
        </p:nvSpPr>
        <p:spPr>
          <a:xfrm>
            <a:off x="1550564" y="2073408"/>
            <a:ext cx="8458409" cy="3980201"/>
          </a:xfrm>
        </p:spPr>
        <p:txBody>
          <a:bodyPr>
            <a:normAutofit fontScale="92500" lnSpcReduction="10000"/>
          </a:bodyPr>
          <a:lstStyle/>
          <a:p>
            <a:pPr marL="0" indent="0">
              <a:lnSpc>
                <a:spcPct val="150000"/>
              </a:lnSpc>
              <a:buNone/>
            </a:pPr>
            <a:r>
              <a:rPr lang="en-KE" sz="2200" b="1" dirty="0">
                <a:solidFill>
                  <a:srgbClr val="000000"/>
                </a:solidFill>
                <a:effectLst/>
                <a:latin typeface="Times New Roman" panose="02020603050405020304" pitchFamily="18" charset="0"/>
                <a:ea typeface="Times New Roman" panose="02020603050405020304" pitchFamily="18" charset="0"/>
              </a:rPr>
              <a:t>Common Barriers:</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rPr>
              <a:t>Complexity of the subject</a:t>
            </a: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rPr>
              <a:t>Public mistrust or skepticism</a:t>
            </a: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rPr>
              <a:t>Sensationalism in media</a:t>
            </a:r>
          </a:p>
          <a:p>
            <a:pPr marL="342900" lvl="0" indent="-342900">
              <a:lnSpc>
                <a:spcPct val="150000"/>
              </a:lnSpc>
              <a:buSzPts val="1000"/>
              <a:buFont typeface="Symbol" pitchFamily="2" charset="2"/>
              <a:buChar char=""/>
              <a:tabLst>
                <a:tab pos="457200" algn="l"/>
              </a:tabLst>
            </a:pPr>
            <a:r>
              <a:rPr lang="en-KE" sz="2200" dirty="0">
                <a:solidFill>
                  <a:srgbClr val="000000"/>
                </a:solidFill>
                <a:effectLst/>
                <a:latin typeface="Times New Roman" panose="02020603050405020304" pitchFamily="18" charset="0"/>
                <a:ea typeface="Times New Roman" panose="02020603050405020304" pitchFamily="18" charset="0"/>
              </a:rPr>
              <a:t>Misuse or oversimplification of facts</a:t>
            </a:r>
          </a:p>
          <a:p>
            <a:pPr marL="0" indent="0">
              <a:lnSpc>
                <a:spcPct val="150000"/>
              </a:lnSpc>
              <a:buNone/>
            </a:pPr>
            <a:r>
              <a:rPr lang="en-KE" sz="2200" b="1" dirty="0">
                <a:solidFill>
                  <a:srgbClr val="000000"/>
                </a:solidFill>
                <a:effectLst/>
                <a:latin typeface="Times New Roman" panose="02020603050405020304" pitchFamily="18" charset="0"/>
                <a:ea typeface="Times New Roman" panose="02020603050405020304" pitchFamily="18" charset="0"/>
              </a:rPr>
              <a:t>Case Study Discussion:</a:t>
            </a:r>
            <a:br>
              <a:rPr lang="en-KE" sz="2200" dirty="0">
                <a:solidFill>
                  <a:srgbClr val="000000"/>
                </a:solidFill>
                <a:effectLst/>
                <a:latin typeface="Times New Roman" panose="02020603050405020304" pitchFamily="18" charset="0"/>
                <a:ea typeface="Times New Roman" panose="02020603050405020304" pitchFamily="18" charset="0"/>
              </a:rPr>
            </a:br>
            <a:r>
              <a:rPr lang="en-KE" sz="2200" dirty="0">
                <a:solidFill>
                  <a:srgbClr val="000000"/>
                </a:solidFill>
                <a:effectLst/>
                <a:latin typeface="Times New Roman" panose="02020603050405020304" pitchFamily="18" charset="0"/>
                <a:ea typeface="Times New Roman" panose="02020603050405020304" pitchFamily="18" charset="0"/>
              </a:rPr>
              <a:t>How was science misunderstood or misrepresented in a recent public issue? (e.g., AI replacing jobs, vaccine rumors)</a:t>
            </a:r>
            <a:endParaRPr lang="en-KE" sz="22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5" name="Slide Number Placeholder 4">
            <a:extLst>
              <a:ext uri="{FF2B5EF4-FFF2-40B4-BE49-F238E27FC236}">
                <a16:creationId xmlns:a16="http://schemas.microsoft.com/office/drawing/2014/main" id="{4E050E57-CA6F-557A-167F-230F5F62C812}"/>
              </a:ext>
            </a:extLst>
          </p:cNvPr>
          <p:cNvSpPr>
            <a:spLocks noGrp="1"/>
          </p:cNvSpPr>
          <p:nvPr>
            <p:ph type="sldNum" sz="quarter" idx="10"/>
          </p:nvPr>
        </p:nvSpPr>
        <p:spPr/>
        <p:txBody>
          <a:bodyPr/>
          <a:lstStyle/>
          <a:p>
            <a:fld id="{48F63A3B-78C7-47BE-AE5E-E10140E04643}" type="slidenum">
              <a:rPr lang="en-US" smtClean="0"/>
              <a:pPr/>
              <a:t>20</a:t>
            </a:fld>
            <a:endParaRPr lang="en-US" dirty="0"/>
          </a:p>
        </p:txBody>
      </p:sp>
    </p:spTree>
    <p:extLst>
      <p:ext uri="{BB962C8B-B14F-4D97-AF65-F5344CB8AC3E}">
        <p14:creationId xmlns:p14="http://schemas.microsoft.com/office/powerpoint/2010/main" val="24396355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1702676"/>
            <a:ext cx="9875463" cy="4561945"/>
          </a:xfrm>
        </p:spPr>
        <p:txBody>
          <a:bodyPr/>
          <a:lstStyle/>
          <a:p>
            <a:pPr marL="0" indent="0">
              <a:lnSpc>
                <a:spcPct val="150000"/>
              </a:lnSpc>
              <a:buNone/>
            </a:pPr>
            <a:r>
              <a:rPr lang="en-US" sz="2000" dirty="0">
                <a:solidFill>
                  <a:srgbClr val="000000"/>
                </a:solidFill>
                <a:effectLst/>
                <a:latin typeface="Times New Roman" panose="02020603050405020304" pitchFamily="18" charset="0"/>
                <a:ea typeface="Times New Roman" panose="02020603050405020304" pitchFamily="18" charset="0"/>
              </a:rPr>
              <a:t>There are several tools and platforms w</a:t>
            </a:r>
            <a:r>
              <a:rPr lang="en-KE" sz="2000" dirty="0">
                <a:solidFill>
                  <a:srgbClr val="000000"/>
                </a:solidFill>
                <a:effectLst/>
                <a:latin typeface="Times New Roman" panose="02020603050405020304" pitchFamily="18" charset="0"/>
                <a:ea typeface="Times New Roman" panose="02020603050405020304" pitchFamily="18" charset="0"/>
              </a:rPr>
              <a:t>here Science </a:t>
            </a:r>
            <a:r>
              <a:rPr lang="en-US" sz="2000" dirty="0">
                <a:solidFill>
                  <a:srgbClr val="000000"/>
                </a:solidFill>
                <a:effectLst/>
                <a:latin typeface="Times New Roman" panose="02020603050405020304" pitchFamily="18" charset="0"/>
                <a:ea typeface="Times New Roman" panose="02020603050405020304" pitchFamily="18" charset="0"/>
              </a:rPr>
              <a:t>m</a:t>
            </a:r>
            <a:r>
              <a:rPr lang="en-KE" sz="2000" dirty="0">
                <a:solidFill>
                  <a:srgbClr val="000000"/>
                </a:solidFill>
                <a:effectLst/>
                <a:latin typeface="Times New Roman" panose="02020603050405020304" pitchFamily="18" charset="0"/>
                <a:ea typeface="Times New Roman" panose="02020603050405020304" pitchFamily="18" charset="0"/>
              </a:rPr>
              <a:t>eets the </a:t>
            </a:r>
            <a:r>
              <a:rPr lang="en-US" sz="2000" dirty="0">
                <a:solidFill>
                  <a:srgbClr val="000000"/>
                </a:solidFill>
                <a:effectLst/>
                <a:latin typeface="Times New Roman" panose="02020603050405020304" pitchFamily="18" charset="0"/>
                <a:ea typeface="Times New Roman" panose="02020603050405020304" pitchFamily="18" charset="0"/>
              </a:rPr>
              <a:t>a</a:t>
            </a:r>
            <a:r>
              <a:rPr lang="en-KE" sz="2000" dirty="0">
                <a:solidFill>
                  <a:srgbClr val="000000"/>
                </a:solidFill>
                <a:effectLst/>
                <a:latin typeface="Times New Roman" panose="02020603050405020304" pitchFamily="18" charset="0"/>
                <a:ea typeface="Times New Roman" panose="02020603050405020304" pitchFamily="18" charset="0"/>
              </a:rPr>
              <a:t>udience:</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000" dirty="0">
                <a:solidFill>
                  <a:srgbClr val="000000"/>
                </a:solidFill>
                <a:effectLst/>
                <a:latin typeface="Times New Roman" panose="02020603050405020304" pitchFamily="18" charset="0"/>
                <a:ea typeface="Times New Roman" panose="02020603050405020304" pitchFamily="18" charset="0"/>
              </a:rPr>
              <a:t>Blogs, podcasts, science YouTube channels</a:t>
            </a:r>
          </a:p>
          <a:p>
            <a:pPr marL="342900" lvl="0" indent="-342900">
              <a:lnSpc>
                <a:spcPct val="150000"/>
              </a:lnSpc>
              <a:buSzPts val="1000"/>
              <a:buFont typeface="Symbol" pitchFamily="2" charset="2"/>
              <a:buChar char=""/>
              <a:tabLst>
                <a:tab pos="457200" algn="l"/>
              </a:tabLst>
            </a:pPr>
            <a:r>
              <a:rPr lang="en-KE" sz="2000" dirty="0">
                <a:solidFill>
                  <a:srgbClr val="000000"/>
                </a:solidFill>
                <a:effectLst/>
                <a:latin typeface="Times New Roman" panose="02020603050405020304" pitchFamily="18" charset="0"/>
                <a:ea typeface="Times New Roman" panose="02020603050405020304" pitchFamily="18" charset="0"/>
              </a:rPr>
              <a:t>Twitter/X, LinkedIn, and academic TikTok</a:t>
            </a:r>
          </a:p>
          <a:p>
            <a:pPr marL="342900" lvl="0" indent="-342900">
              <a:lnSpc>
                <a:spcPct val="150000"/>
              </a:lnSpc>
              <a:buSzPts val="1000"/>
              <a:buFont typeface="Symbol" pitchFamily="2" charset="2"/>
              <a:buChar char=""/>
              <a:tabLst>
                <a:tab pos="457200" algn="l"/>
              </a:tabLst>
            </a:pPr>
            <a:r>
              <a:rPr lang="en-KE" sz="2000" dirty="0">
                <a:solidFill>
                  <a:srgbClr val="000000"/>
                </a:solidFill>
                <a:effectLst/>
                <a:latin typeface="Times New Roman" panose="02020603050405020304" pitchFamily="18" charset="0"/>
                <a:ea typeface="Times New Roman" panose="02020603050405020304" pitchFamily="18" charset="0"/>
              </a:rPr>
              <a:t>Science journalists and media outlets</a:t>
            </a:r>
          </a:p>
          <a:p>
            <a:pPr marL="342900" lvl="0" indent="-342900">
              <a:lnSpc>
                <a:spcPct val="150000"/>
              </a:lnSpc>
              <a:buSzPts val="1000"/>
              <a:buFont typeface="Symbol" pitchFamily="2" charset="2"/>
              <a:buChar char=""/>
              <a:tabLst>
                <a:tab pos="457200" algn="l"/>
              </a:tabLst>
            </a:pPr>
            <a:r>
              <a:rPr lang="en-KE" sz="2000" dirty="0">
                <a:solidFill>
                  <a:srgbClr val="000000"/>
                </a:solidFill>
                <a:effectLst/>
                <a:latin typeface="Times New Roman" panose="02020603050405020304" pitchFamily="18" charset="0"/>
                <a:ea typeface="Times New Roman" panose="02020603050405020304" pitchFamily="18" charset="0"/>
              </a:rPr>
              <a:t>Visual platforms (e.g., Canva, Piktochart)</a:t>
            </a:r>
          </a:p>
          <a:p>
            <a:pPr marL="0" indent="0">
              <a:buNone/>
            </a:pPr>
            <a:endParaRPr lang="en-KE" dirty="0"/>
          </a:p>
        </p:txBody>
      </p:sp>
      <p:sp>
        <p:nvSpPr>
          <p:cNvPr id="9" name="Title 8">
            <a:extLst>
              <a:ext uri="{FF2B5EF4-FFF2-40B4-BE49-F238E27FC236}">
                <a16:creationId xmlns:a16="http://schemas.microsoft.com/office/drawing/2014/main" id="{78CD7737-80C7-1473-CED3-5CCA9E412227}"/>
              </a:ext>
            </a:extLst>
          </p:cNvPr>
          <p:cNvSpPr>
            <a:spLocks noGrp="1"/>
          </p:cNvSpPr>
          <p:nvPr>
            <p:ph type="title"/>
          </p:nvPr>
        </p:nvSpPr>
        <p:spPr>
          <a:xfrm>
            <a:off x="1550564" y="1057274"/>
            <a:ext cx="9875463" cy="824078"/>
          </a:xfrm>
        </p:spPr>
        <p:txBody>
          <a:bodyPr/>
          <a:lstStyle/>
          <a:p>
            <a:r>
              <a:rPr lang="en-KE" sz="1800" b="1" dirty="0">
                <a:solidFill>
                  <a:srgbClr val="000000"/>
                </a:solidFill>
                <a:effectLst/>
                <a:latin typeface="Arial" panose="020B0604020202020204" pitchFamily="34" charset="0"/>
                <a:ea typeface="Times New Roman" panose="02020603050405020304" pitchFamily="18" charset="0"/>
              </a:rPr>
              <a:t>Tools and Platforms </a:t>
            </a:r>
            <a:r>
              <a:rPr lang="en-US" sz="1800" b="1" dirty="0">
                <a:solidFill>
                  <a:srgbClr val="000000"/>
                </a:solidFill>
                <a:effectLst/>
                <a:latin typeface="Arial" panose="020B0604020202020204" pitchFamily="34" charset="0"/>
                <a:ea typeface="Times New Roman" panose="02020603050405020304" pitchFamily="18" charset="0"/>
              </a:rPr>
              <a:t>Used to Communicate Science and Technology</a:t>
            </a:r>
            <a:br>
              <a:rPr lang="en-KE" sz="1800" dirty="0">
                <a:effectLst/>
                <a:latin typeface="Times New Roman" panose="02020603050405020304" pitchFamily="18" charset="0"/>
                <a:ea typeface="Times New Roman" panose="02020603050405020304" pitchFamily="18" charset="0"/>
              </a:rPr>
            </a:br>
            <a:endParaRPr lang="en-KE" dirty="0"/>
          </a:p>
        </p:txBody>
      </p:sp>
    </p:spTree>
    <p:extLst>
      <p:ext uri="{BB962C8B-B14F-4D97-AF65-F5344CB8AC3E}">
        <p14:creationId xmlns:p14="http://schemas.microsoft.com/office/powerpoint/2010/main" val="24980216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618EF-84A6-CF8B-1122-BDDEBF01EC31}"/>
              </a:ext>
            </a:extLst>
          </p:cNvPr>
          <p:cNvSpPr>
            <a:spLocks noGrp="1"/>
          </p:cNvSpPr>
          <p:nvPr>
            <p:ph type="title"/>
          </p:nvPr>
        </p:nvSpPr>
        <p:spPr>
          <a:xfrm>
            <a:off x="1550564" y="767256"/>
            <a:ext cx="9875463" cy="977462"/>
          </a:xfrm>
        </p:spPr>
        <p:txBody>
          <a:bodyPr/>
          <a:lstStyle/>
          <a:p>
            <a:r>
              <a:rPr lang="en-KE" sz="1800" dirty="0">
                <a:solidFill>
                  <a:srgbClr val="000000"/>
                </a:solidFill>
                <a:effectLst/>
                <a:latin typeface="Arial" panose="020B0604020202020204" pitchFamily="34" charset="0"/>
                <a:ea typeface="Times New Roman" panose="02020603050405020304" pitchFamily="18" charset="0"/>
              </a:rPr>
              <a:t>DOs of Science Communication</a:t>
            </a:r>
            <a:br>
              <a:rPr lang="en-KE" sz="1800" b="1"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2A75475D-24AD-54AD-7ED9-9D8B9AA24848}"/>
              </a:ext>
            </a:extLst>
          </p:cNvPr>
          <p:cNvSpPr>
            <a:spLocks noGrp="1"/>
          </p:cNvSpPr>
          <p:nvPr>
            <p:ph sz="half" idx="2"/>
          </p:nvPr>
        </p:nvSpPr>
        <p:spPr>
          <a:xfrm>
            <a:off x="1550564" y="1818290"/>
            <a:ext cx="8224057" cy="4446331"/>
          </a:xfrm>
        </p:spPr>
        <p:txBody>
          <a:bodyPr/>
          <a:lstStyle/>
          <a:p>
            <a:pPr marL="0" indent="0">
              <a:buNone/>
            </a:pPr>
            <a:r>
              <a:rPr lang="en-US" sz="2000" b="0" dirty="0">
                <a:solidFill>
                  <a:schemeClr val="tx1"/>
                </a:solidFill>
                <a:effectLst/>
                <a:latin typeface="Times New Roman" panose="02020603050405020304" pitchFamily="18" charset="0"/>
                <a:ea typeface="Times New Roman" panose="02020603050405020304" pitchFamily="18" charset="0"/>
              </a:rPr>
              <a:t>Let us now look at some of the key DO’s and DON’Ts that can be used in Science Communication to ensure that the communication is clear and the message is well understood:</a:t>
            </a:r>
            <a:endParaRPr lang="en-KE" sz="2000" b="1" dirty="0">
              <a:solidFill>
                <a:schemeClr val="tx1"/>
              </a:solidFill>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5" name="Slide Number Placeholder 4">
            <a:extLst>
              <a:ext uri="{FF2B5EF4-FFF2-40B4-BE49-F238E27FC236}">
                <a16:creationId xmlns:a16="http://schemas.microsoft.com/office/drawing/2014/main" id="{405FAC66-F4C4-568B-92F7-EB514E58D01D}"/>
              </a:ext>
            </a:extLst>
          </p:cNvPr>
          <p:cNvSpPr>
            <a:spLocks noGrp="1"/>
          </p:cNvSpPr>
          <p:nvPr>
            <p:ph type="sldNum" sz="quarter" idx="10"/>
          </p:nvPr>
        </p:nvSpPr>
        <p:spPr/>
        <p:txBody>
          <a:bodyPr/>
          <a:lstStyle/>
          <a:p>
            <a:fld id="{48F63A3B-78C7-47BE-AE5E-E10140E04643}" type="slidenum">
              <a:rPr lang="en-US" smtClean="0"/>
              <a:pPr/>
              <a:t>22</a:t>
            </a:fld>
            <a:endParaRPr lang="en-US" dirty="0"/>
          </a:p>
        </p:txBody>
      </p:sp>
    </p:spTree>
    <p:extLst>
      <p:ext uri="{BB962C8B-B14F-4D97-AF65-F5344CB8AC3E}">
        <p14:creationId xmlns:p14="http://schemas.microsoft.com/office/powerpoint/2010/main" val="27281681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B731DB2C-20A8-207D-8C6F-1B28F1170884}"/>
              </a:ext>
            </a:extLst>
          </p:cNvPr>
          <p:cNvGraphicFramePr>
            <a:graphicFrameLocks noGrp="1"/>
          </p:cNvGraphicFramePr>
          <p:nvPr>
            <p:ph sz="half" idx="2"/>
            <p:extLst>
              <p:ext uri="{D42A27DB-BD31-4B8C-83A1-F6EECF244321}">
                <p14:modId xmlns:p14="http://schemas.microsoft.com/office/powerpoint/2010/main" val="786214241"/>
              </p:ext>
            </p:extLst>
          </p:nvPr>
        </p:nvGraphicFramePr>
        <p:xfrm>
          <a:off x="3005959" y="1008993"/>
          <a:ext cx="8492358" cy="5363110"/>
        </p:xfrm>
        <a:graphic>
          <a:graphicData uri="http://schemas.openxmlformats.org/drawingml/2006/table">
            <a:tbl>
              <a:tblPr firstRow="1" firstCol="1" bandRow="1">
                <a:tableStyleId>{3B4B98B0-60AC-42C2-AFA5-B58CD77FA1E5}</a:tableStyleId>
              </a:tblPr>
              <a:tblGrid>
                <a:gridCol w="4246179">
                  <a:extLst>
                    <a:ext uri="{9D8B030D-6E8A-4147-A177-3AD203B41FA5}">
                      <a16:colId xmlns:a16="http://schemas.microsoft.com/office/drawing/2014/main" val="2162297099"/>
                    </a:ext>
                  </a:extLst>
                </a:gridCol>
                <a:gridCol w="4246179">
                  <a:extLst>
                    <a:ext uri="{9D8B030D-6E8A-4147-A177-3AD203B41FA5}">
                      <a16:colId xmlns:a16="http://schemas.microsoft.com/office/drawing/2014/main" val="1319640073"/>
                    </a:ext>
                  </a:extLst>
                </a:gridCol>
              </a:tblGrid>
              <a:tr h="709758">
                <a:tc>
                  <a:txBody>
                    <a:bodyPr/>
                    <a:lstStyle/>
                    <a:p>
                      <a:pPr>
                        <a:lnSpc>
                          <a:spcPct val="150000"/>
                        </a:lnSpc>
                      </a:pPr>
                      <a:r>
                        <a:rPr lang="en-KE" sz="2000">
                          <a:effectLst/>
                        </a:rPr>
                        <a:t>Tip</a:t>
                      </a:r>
                      <a:endParaRPr lang="en-KE"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tc>
                  <a:txBody>
                    <a:bodyPr/>
                    <a:lstStyle/>
                    <a:p>
                      <a:pPr>
                        <a:lnSpc>
                          <a:spcPct val="150000"/>
                        </a:lnSpc>
                      </a:pPr>
                      <a:r>
                        <a:rPr lang="en-KE" sz="2000">
                          <a:effectLst/>
                        </a:rPr>
                        <a:t>Description</a:t>
                      </a:r>
                      <a:endParaRPr lang="en-KE"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extLst>
                  <a:ext uri="{0D108BD9-81ED-4DB2-BD59-A6C34878D82A}">
                    <a16:rowId xmlns:a16="http://schemas.microsoft.com/office/drawing/2014/main" val="3373870955"/>
                  </a:ext>
                </a:extLst>
              </a:tr>
              <a:tr h="1446127">
                <a:tc>
                  <a:txBody>
                    <a:bodyPr/>
                    <a:lstStyle/>
                    <a:p>
                      <a:pPr>
                        <a:lnSpc>
                          <a:spcPct val="150000"/>
                        </a:lnSpc>
                      </a:pPr>
                      <a:r>
                        <a:rPr lang="en-KE" sz="2000">
                          <a:effectLst/>
                        </a:rPr>
                        <a:t>Know your audience</a:t>
                      </a:r>
                      <a:endParaRPr lang="en-KE"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tc>
                  <a:txBody>
                    <a:bodyPr/>
                    <a:lstStyle/>
                    <a:p>
                      <a:pPr>
                        <a:lnSpc>
                          <a:spcPct val="150000"/>
                        </a:lnSpc>
                      </a:pPr>
                      <a:r>
                        <a:rPr lang="en-KE" sz="2000">
                          <a:effectLst/>
                        </a:rPr>
                        <a:t>Tailor your message based on who you're speaking to—general public, students, policymakers, etc.</a:t>
                      </a:r>
                      <a:endParaRPr lang="en-KE"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extLst>
                  <a:ext uri="{0D108BD9-81ED-4DB2-BD59-A6C34878D82A}">
                    <a16:rowId xmlns:a16="http://schemas.microsoft.com/office/drawing/2014/main" val="2688609858"/>
                  </a:ext>
                </a:extLst>
              </a:tr>
              <a:tr h="868621">
                <a:tc>
                  <a:txBody>
                    <a:bodyPr/>
                    <a:lstStyle/>
                    <a:p>
                      <a:pPr>
                        <a:lnSpc>
                          <a:spcPct val="150000"/>
                        </a:lnSpc>
                      </a:pPr>
                      <a:r>
                        <a:rPr lang="en-KE" sz="2000">
                          <a:effectLst/>
                        </a:rPr>
                        <a:t>Use clear, simple language</a:t>
                      </a:r>
                      <a:endParaRPr lang="en-KE"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tc>
                  <a:txBody>
                    <a:bodyPr/>
                    <a:lstStyle/>
                    <a:p>
                      <a:pPr>
                        <a:lnSpc>
                          <a:spcPct val="150000"/>
                        </a:lnSpc>
                      </a:pPr>
                      <a:r>
                        <a:rPr lang="en-KE" sz="2000">
                          <a:effectLst/>
                        </a:rPr>
                        <a:t>Replace jargon with everyday words, or explain terms simply.</a:t>
                      </a:r>
                      <a:endParaRPr lang="en-KE"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extLst>
                  <a:ext uri="{0D108BD9-81ED-4DB2-BD59-A6C34878D82A}">
                    <a16:rowId xmlns:a16="http://schemas.microsoft.com/office/drawing/2014/main" val="633296504"/>
                  </a:ext>
                </a:extLst>
              </a:tr>
              <a:tr h="1446127">
                <a:tc>
                  <a:txBody>
                    <a:bodyPr/>
                    <a:lstStyle/>
                    <a:p>
                      <a:pPr>
                        <a:lnSpc>
                          <a:spcPct val="150000"/>
                        </a:lnSpc>
                      </a:pPr>
                      <a:r>
                        <a:rPr lang="en-KE" sz="2000">
                          <a:effectLst/>
                        </a:rPr>
                        <a:t>Tell a story</a:t>
                      </a:r>
                      <a:endParaRPr lang="en-KE"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tc>
                  <a:txBody>
                    <a:bodyPr/>
                    <a:lstStyle/>
                    <a:p>
                      <a:pPr>
                        <a:lnSpc>
                          <a:spcPct val="150000"/>
                        </a:lnSpc>
                      </a:pPr>
                      <a:r>
                        <a:rPr lang="en-KE" sz="2000">
                          <a:effectLst/>
                        </a:rPr>
                        <a:t>Use storytelling techniques: characters, conflict, resolution—this helps people care.</a:t>
                      </a:r>
                      <a:endParaRPr lang="en-KE"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extLst>
                  <a:ext uri="{0D108BD9-81ED-4DB2-BD59-A6C34878D82A}">
                    <a16:rowId xmlns:a16="http://schemas.microsoft.com/office/drawing/2014/main" val="2661139865"/>
                  </a:ext>
                </a:extLst>
              </a:tr>
              <a:tr h="868621">
                <a:tc>
                  <a:txBody>
                    <a:bodyPr/>
                    <a:lstStyle/>
                    <a:p>
                      <a:pPr>
                        <a:lnSpc>
                          <a:spcPct val="150000"/>
                        </a:lnSpc>
                      </a:pPr>
                      <a:r>
                        <a:rPr lang="en-KE" sz="2000">
                          <a:effectLst/>
                        </a:rPr>
                        <a:t>Make it relevant</a:t>
                      </a:r>
                      <a:endParaRPr lang="en-KE"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tc>
                  <a:txBody>
                    <a:bodyPr/>
                    <a:lstStyle/>
                    <a:p>
                      <a:pPr>
                        <a:lnSpc>
                          <a:spcPct val="150000"/>
                        </a:lnSpc>
                      </a:pPr>
                      <a:r>
                        <a:rPr lang="en-KE" sz="2000" dirty="0">
                          <a:effectLst/>
                        </a:rPr>
                        <a:t>Show how the topic affects people’s lives (health, environment, jobs, etc.).</a:t>
                      </a:r>
                      <a:endParaRPr lang="en-KE"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extLst>
                  <a:ext uri="{0D108BD9-81ED-4DB2-BD59-A6C34878D82A}">
                    <a16:rowId xmlns:a16="http://schemas.microsoft.com/office/drawing/2014/main" val="3541289012"/>
                  </a:ext>
                </a:extLst>
              </a:tr>
            </a:tbl>
          </a:graphicData>
        </a:graphic>
      </p:graphicFrame>
    </p:spTree>
    <p:extLst>
      <p:ext uri="{BB962C8B-B14F-4D97-AF65-F5344CB8AC3E}">
        <p14:creationId xmlns:p14="http://schemas.microsoft.com/office/powerpoint/2010/main" val="750158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11C5C274-D6F1-4D29-5B8D-FA5648E5B7B3}"/>
              </a:ext>
            </a:extLst>
          </p:cNvPr>
          <p:cNvGraphicFramePr>
            <a:graphicFrameLocks noGrp="1"/>
          </p:cNvGraphicFramePr>
          <p:nvPr>
            <p:ph sz="quarter" idx="4"/>
            <p:extLst>
              <p:ext uri="{D42A27DB-BD31-4B8C-83A1-F6EECF244321}">
                <p14:modId xmlns:p14="http://schemas.microsoft.com/office/powerpoint/2010/main" val="1584021872"/>
              </p:ext>
            </p:extLst>
          </p:nvPr>
        </p:nvGraphicFramePr>
        <p:xfrm>
          <a:off x="914400" y="1037966"/>
          <a:ext cx="10279118" cy="5163137"/>
        </p:xfrm>
        <a:graphic>
          <a:graphicData uri="http://schemas.openxmlformats.org/drawingml/2006/table">
            <a:tbl>
              <a:tblPr firstRow="1" firstCol="1" bandRow="1">
                <a:tableStyleId>{3B4B98B0-60AC-42C2-AFA5-B58CD77FA1E5}</a:tableStyleId>
              </a:tblPr>
              <a:tblGrid>
                <a:gridCol w="5139559">
                  <a:extLst>
                    <a:ext uri="{9D8B030D-6E8A-4147-A177-3AD203B41FA5}">
                      <a16:colId xmlns:a16="http://schemas.microsoft.com/office/drawing/2014/main" val="3735605959"/>
                    </a:ext>
                  </a:extLst>
                </a:gridCol>
                <a:gridCol w="5139559">
                  <a:extLst>
                    <a:ext uri="{9D8B030D-6E8A-4147-A177-3AD203B41FA5}">
                      <a16:colId xmlns:a16="http://schemas.microsoft.com/office/drawing/2014/main" val="2656153639"/>
                    </a:ext>
                  </a:extLst>
                </a:gridCol>
              </a:tblGrid>
              <a:tr h="1638739">
                <a:tc>
                  <a:txBody>
                    <a:bodyPr/>
                    <a:lstStyle/>
                    <a:p>
                      <a:pPr>
                        <a:lnSpc>
                          <a:spcPct val="150000"/>
                        </a:lnSpc>
                      </a:pPr>
                      <a:r>
                        <a:rPr lang="en-KE" sz="1800">
                          <a:effectLst/>
                        </a:rPr>
                        <a:t>Use analogies and metaphors</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tc>
                  <a:txBody>
                    <a:bodyPr/>
                    <a:lstStyle/>
                    <a:p>
                      <a:pPr>
                        <a:lnSpc>
                          <a:spcPct val="150000"/>
                        </a:lnSpc>
                      </a:pPr>
                      <a:r>
                        <a:rPr lang="en-KE" sz="1800">
                          <a:effectLst/>
                        </a:rPr>
                        <a:t>Help explain abstract ideas with familiar comparisons (e.g., DNA is like a recipe).</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extLst>
                  <a:ext uri="{0D108BD9-81ED-4DB2-BD59-A6C34878D82A}">
                    <a16:rowId xmlns:a16="http://schemas.microsoft.com/office/drawing/2014/main" val="2221020348"/>
                  </a:ext>
                </a:extLst>
              </a:tr>
              <a:tr h="958047">
                <a:tc>
                  <a:txBody>
                    <a:bodyPr/>
                    <a:lstStyle/>
                    <a:p>
                      <a:pPr>
                        <a:lnSpc>
                          <a:spcPct val="150000"/>
                        </a:lnSpc>
                      </a:pPr>
                      <a:r>
                        <a:rPr lang="en-KE" sz="1800">
                          <a:effectLst/>
                        </a:rPr>
                        <a:t>Include visuals</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tc>
                  <a:txBody>
                    <a:bodyPr/>
                    <a:lstStyle/>
                    <a:p>
                      <a:pPr>
                        <a:lnSpc>
                          <a:spcPct val="150000"/>
                        </a:lnSpc>
                      </a:pPr>
                      <a:r>
                        <a:rPr lang="en-KE" sz="1800">
                          <a:effectLst/>
                        </a:rPr>
                        <a:t>Graphs, diagrams, and infographics make data easier to understand.</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extLst>
                  <a:ext uri="{0D108BD9-81ED-4DB2-BD59-A6C34878D82A}">
                    <a16:rowId xmlns:a16="http://schemas.microsoft.com/office/drawing/2014/main" val="1835533831"/>
                  </a:ext>
                </a:extLst>
              </a:tr>
              <a:tr h="958047">
                <a:tc>
                  <a:txBody>
                    <a:bodyPr/>
                    <a:lstStyle/>
                    <a:p>
                      <a:pPr>
                        <a:lnSpc>
                          <a:spcPct val="150000"/>
                        </a:lnSpc>
                      </a:pPr>
                      <a:r>
                        <a:rPr lang="en-KE" sz="1800" dirty="0">
                          <a:effectLst/>
                        </a:rPr>
                        <a:t>Engage on digital platforms</a:t>
                      </a:r>
                      <a:endParaRPr lang="en-KE"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tc>
                  <a:txBody>
                    <a:bodyPr/>
                    <a:lstStyle/>
                    <a:p>
                      <a:pPr>
                        <a:lnSpc>
                          <a:spcPct val="150000"/>
                        </a:lnSpc>
                      </a:pPr>
                      <a:r>
                        <a:rPr lang="en-KE" sz="1800">
                          <a:effectLst/>
                        </a:rPr>
                        <a:t>Share your research on blogs, YouTube, or social media to reach wider audiences.</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extLst>
                  <a:ext uri="{0D108BD9-81ED-4DB2-BD59-A6C34878D82A}">
                    <a16:rowId xmlns:a16="http://schemas.microsoft.com/office/drawing/2014/main" val="3232305052"/>
                  </a:ext>
                </a:extLst>
              </a:tr>
              <a:tr h="804152">
                <a:tc>
                  <a:txBody>
                    <a:bodyPr/>
                    <a:lstStyle/>
                    <a:p>
                      <a:pPr>
                        <a:lnSpc>
                          <a:spcPct val="150000"/>
                        </a:lnSpc>
                      </a:pPr>
                      <a:r>
                        <a:rPr lang="en-KE" sz="1800">
                          <a:effectLst/>
                        </a:rPr>
                        <a:t>Be transparent</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tc>
                  <a:txBody>
                    <a:bodyPr/>
                    <a:lstStyle/>
                    <a:p>
                      <a:pPr>
                        <a:lnSpc>
                          <a:spcPct val="150000"/>
                        </a:lnSpc>
                      </a:pPr>
                      <a:r>
                        <a:rPr lang="en-KE" sz="1800">
                          <a:effectLst/>
                        </a:rPr>
                        <a:t>Clearly state limitations, uncertainties, or conflicts of interest.</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extLst>
                  <a:ext uri="{0D108BD9-81ED-4DB2-BD59-A6C34878D82A}">
                    <a16:rowId xmlns:a16="http://schemas.microsoft.com/office/drawing/2014/main" val="1119920548"/>
                  </a:ext>
                </a:extLst>
              </a:tr>
              <a:tr h="804152">
                <a:tc>
                  <a:txBody>
                    <a:bodyPr/>
                    <a:lstStyle/>
                    <a:p>
                      <a:pPr>
                        <a:lnSpc>
                          <a:spcPct val="150000"/>
                        </a:lnSpc>
                      </a:pPr>
                      <a:r>
                        <a:rPr lang="en-KE" sz="1800">
                          <a:effectLst/>
                        </a:rPr>
                        <a:t>Practice ethical communication</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tc>
                  <a:txBody>
                    <a:bodyPr/>
                    <a:lstStyle/>
                    <a:p>
                      <a:pPr>
                        <a:lnSpc>
                          <a:spcPct val="150000"/>
                        </a:lnSpc>
                      </a:pPr>
                      <a:r>
                        <a:rPr lang="en-KE" sz="1800" dirty="0">
                          <a:effectLst/>
                        </a:rPr>
                        <a:t>Be accurate, avoid exaggeration, and give credit to sources.</a:t>
                      </a:r>
                      <a:endParaRPr lang="en-KE"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extLst>
                  <a:ext uri="{0D108BD9-81ED-4DB2-BD59-A6C34878D82A}">
                    <a16:rowId xmlns:a16="http://schemas.microsoft.com/office/drawing/2014/main" val="488044708"/>
                  </a:ext>
                </a:extLst>
              </a:tr>
            </a:tbl>
          </a:graphicData>
        </a:graphic>
      </p:graphicFrame>
      <p:sp>
        <p:nvSpPr>
          <p:cNvPr id="3" name="Rectangle 1">
            <a:extLst>
              <a:ext uri="{FF2B5EF4-FFF2-40B4-BE49-F238E27FC236}">
                <a16:creationId xmlns:a16="http://schemas.microsoft.com/office/drawing/2014/main" id="{03BD89BC-39F2-D21B-D989-E59D9B717F8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KE"/>
          </a:p>
        </p:txBody>
      </p:sp>
    </p:spTree>
    <p:extLst>
      <p:ext uri="{BB962C8B-B14F-4D97-AF65-F5344CB8AC3E}">
        <p14:creationId xmlns:p14="http://schemas.microsoft.com/office/powerpoint/2010/main" val="16862132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09175-3B43-B7F7-6FB7-B906BDBF2B42}"/>
              </a:ext>
            </a:extLst>
          </p:cNvPr>
          <p:cNvSpPr>
            <a:spLocks noGrp="1"/>
          </p:cNvSpPr>
          <p:nvPr>
            <p:ph type="title"/>
          </p:nvPr>
        </p:nvSpPr>
        <p:spPr>
          <a:xfrm>
            <a:off x="914400" y="1057274"/>
            <a:ext cx="10511627" cy="866119"/>
          </a:xfrm>
        </p:spPr>
        <p:txBody>
          <a:bodyPr/>
          <a:lstStyle/>
          <a:p>
            <a:r>
              <a:rPr lang="en-KE" sz="2000" dirty="0">
                <a:solidFill>
                  <a:srgbClr val="000000"/>
                </a:solidFill>
                <a:effectLst/>
                <a:latin typeface="Arial" panose="020B0604020202020204" pitchFamily="34" charset="0"/>
                <a:ea typeface="Times New Roman" panose="02020603050405020304" pitchFamily="18" charset="0"/>
              </a:rPr>
              <a:t>DON’Ts of Science Communication</a:t>
            </a:r>
            <a:br>
              <a:rPr lang="en-KE" sz="1800" b="1" dirty="0">
                <a:effectLst/>
                <a:latin typeface="Times New Roman" panose="02020603050405020304" pitchFamily="18" charset="0"/>
                <a:ea typeface="Times New Roman" panose="02020603050405020304" pitchFamily="18" charset="0"/>
              </a:rPr>
            </a:br>
            <a:endParaRPr lang="en-KE" dirty="0"/>
          </a:p>
        </p:txBody>
      </p:sp>
      <p:graphicFrame>
        <p:nvGraphicFramePr>
          <p:cNvPr id="5" name="Content Placeholder 4">
            <a:extLst>
              <a:ext uri="{FF2B5EF4-FFF2-40B4-BE49-F238E27FC236}">
                <a16:creationId xmlns:a16="http://schemas.microsoft.com/office/drawing/2014/main" id="{998210E5-F0AC-22BD-CA8F-EC1E2A499DF0}"/>
              </a:ext>
            </a:extLst>
          </p:cNvPr>
          <p:cNvGraphicFramePr>
            <a:graphicFrameLocks noGrp="1"/>
          </p:cNvGraphicFramePr>
          <p:nvPr>
            <p:ph sz="quarter" idx="4"/>
            <p:extLst>
              <p:ext uri="{D42A27DB-BD31-4B8C-83A1-F6EECF244321}">
                <p14:modId xmlns:p14="http://schemas.microsoft.com/office/powerpoint/2010/main" val="2569075638"/>
              </p:ext>
            </p:extLst>
          </p:nvPr>
        </p:nvGraphicFramePr>
        <p:xfrm>
          <a:off x="914400" y="1839310"/>
          <a:ext cx="10510838" cy="3961416"/>
        </p:xfrm>
        <a:graphic>
          <a:graphicData uri="http://schemas.openxmlformats.org/drawingml/2006/table">
            <a:tbl>
              <a:tblPr firstRow="1" firstCol="1" bandRow="1">
                <a:tableStyleId>{3B4B98B0-60AC-42C2-AFA5-B58CD77FA1E5}</a:tableStyleId>
              </a:tblPr>
              <a:tblGrid>
                <a:gridCol w="5255419">
                  <a:extLst>
                    <a:ext uri="{9D8B030D-6E8A-4147-A177-3AD203B41FA5}">
                      <a16:colId xmlns:a16="http://schemas.microsoft.com/office/drawing/2014/main" val="3746032855"/>
                    </a:ext>
                  </a:extLst>
                </a:gridCol>
                <a:gridCol w="5255419">
                  <a:extLst>
                    <a:ext uri="{9D8B030D-6E8A-4147-A177-3AD203B41FA5}">
                      <a16:colId xmlns:a16="http://schemas.microsoft.com/office/drawing/2014/main" val="4259977902"/>
                    </a:ext>
                  </a:extLst>
                </a:gridCol>
              </a:tblGrid>
              <a:tr h="1320262">
                <a:tc>
                  <a:txBody>
                    <a:bodyPr/>
                    <a:lstStyle/>
                    <a:p>
                      <a:pPr>
                        <a:lnSpc>
                          <a:spcPct val="150000"/>
                        </a:lnSpc>
                      </a:pPr>
                      <a:r>
                        <a:rPr lang="en-KE" sz="1800">
                          <a:effectLst/>
                        </a:rPr>
                        <a:t>Warning</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tc>
                  <a:txBody>
                    <a:bodyPr/>
                    <a:lstStyle/>
                    <a:p>
                      <a:pPr>
                        <a:lnSpc>
                          <a:spcPct val="150000"/>
                        </a:lnSpc>
                      </a:pPr>
                      <a:r>
                        <a:rPr lang="en-KE" sz="1800">
                          <a:effectLst/>
                        </a:rPr>
                        <a:t>Description</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extLst>
                  <a:ext uri="{0D108BD9-81ED-4DB2-BD59-A6C34878D82A}">
                    <a16:rowId xmlns:a16="http://schemas.microsoft.com/office/drawing/2014/main" val="2252927926"/>
                  </a:ext>
                </a:extLst>
              </a:tr>
              <a:tr h="1320577">
                <a:tc>
                  <a:txBody>
                    <a:bodyPr/>
                    <a:lstStyle/>
                    <a:p>
                      <a:pPr>
                        <a:lnSpc>
                          <a:spcPct val="150000"/>
                        </a:lnSpc>
                      </a:pPr>
                      <a:r>
                        <a:rPr lang="en-KE" sz="1800">
                          <a:effectLst/>
                        </a:rPr>
                        <a:t>Don’t assume everyone understands the basics</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tc>
                  <a:txBody>
                    <a:bodyPr/>
                    <a:lstStyle/>
                    <a:p>
                      <a:pPr>
                        <a:lnSpc>
                          <a:spcPct val="150000"/>
                        </a:lnSpc>
                      </a:pPr>
                      <a:r>
                        <a:rPr lang="en-KE" sz="1800" dirty="0">
                          <a:effectLst/>
                        </a:rPr>
                        <a:t>Always explain key concepts—even if they seem obvious to you.</a:t>
                      </a:r>
                      <a:endParaRPr lang="en-KE"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extLst>
                  <a:ext uri="{0D108BD9-81ED-4DB2-BD59-A6C34878D82A}">
                    <a16:rowId xmlns:a16="http://schemas.microsoft.com/office/drawing/2014/main" val="3687317665"/>
                  </a:ext>
                </a:extLst>
              </a:tr>
              <a:tr h="1320577">
                <a:tc>
                  <a:txBody>
                    <a:bodyPr/>
                    <a:lstStyle/>
                    <a:p>
                      <a:pPr>
                        <a:lnSpc>
                          <a:spcPct val="150000"/>
                        </a:lnSpc>
                      </a:pPr>
                      <a:r>
                        <a:rPr lang="en-KE" sz="1800">
                          <a:effectLst/>
                        </a:rPr>
                        <a:t>Don’t use too much jargon or technical terms</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tc>
                  <a:txBody>
                    <a:bodyPr/>
                    <a:lstStyle/>
                    <a:p>
                      <a:pPr>
                        <a:lnSpc>
                          <a:spcPct val="150000"/>
                        </a:lnSpc>
                      </a:pPr>
                      <a:r>
                        <a:rPr lang="en-KE" sz="1800" dirty="0">
                          <a:effectLst/>
                        </a:rPr>
                        <a:t>It confuses and alienates non-experts.</a:t>
                      </a:r>
                      <a:endParaRPr lang="en-KE"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382" marR="9382" marT="9382" marB="9382" anchor="ctr"/>
                </a:tc>
                <a:extLst>
                  <a:ext uri="{0D108BD9-81ED-4DB2-BD59-A6C34878D82A}">
                    <a16:rowId xmlns:a16="http://schemas.microsoft.com/office/drawing/2014/main" val="3130210405"/>
                  </a:ext>
                </a:extLst>
              </a:tr>
            </a:tbl>
          </a:graphicData>
        </a:graphic>
      </p:graphicFrame>
      <p:sp>
        <p:nvSpPr>
          <p:cNvPr id="4" name="Slide Number Placeholder 3">
            <a:extLst>
              <a:ext uri="{FF2B5EF4-FFF2-40B4-BE49-F238E27FC236}">
                <a16:creationId xmlns:a16="http://schemas.microsoft.com/office/drawing/2014/main" id="{D46AA600-D950-C08B-EE39-4FA67D835EC5}"/>
              </a:ext>
            </a:extLst>
          </p:cNvPr>
          <p:cNvSpPr>
            <a:spLocks noGrp="1"/>
          </p:cNvSpPr>
          <p:nvPr>
            <p:ph type="sldNum" sz="quarter" idx="10"/>
          </p:nvPr>
        </p:nvSpPr>
        <p:spPr/>
        <p:txBody>
          <a:bodyPr/>
          <a:lstStyle/>
          <a:p>
            <a:fld id="{48F63A3B-78C7-47BE-AE5E-E10140E04643}" type="slidenum">
              <a:rPr lang="en-US" smtClean="0"/>
              <a:pPr/>
              <a:t>25</a:t>
            </a:fld>
            <a:endParaRPr lang="en-US" dirty="0"/>
          </a:p>
        </p:txBody>
      </p:sp>
    </p:spTree>
    <p:extLst>
      <p:ext uri="{BB962C8B-B14F-4D97-AF65-F5344CB8AC3E}">
        <p14:creationId xmlns:p14="http://schemas.microsoft.com/office/powerpoint/2010/main" val="31595693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a:extLst>
              <a:ext uri="{FF2B5EF4-FFF2-40B4-BE49-F238E27FC236}">
                <a16:creationId xmlns:a16="http://schemas.microsoft.com/office/drawing/2014/main" id="{C76DBF9D-79C1-A77B-051C-08B1DBFA0E9B}"/>
              </a:ext>
            </a:extLst>
          </p:cNvPr>
          <p:cNvGraphicFramePr>
            <a:graphicFrameLocks noGrp="1"/>
          </p:cNvGraphicFramePr>
          <p:nvPr>
            <p:ph sz="half" idx="2"/>
            <p:extLst>
              <p:ext uri="{D42A27DB-BD31-4B8C-83A1-F6EECF244321}">
                <p14:modId xmlns:p14="http://schemas.microsoft.com/office/powerpoint/2010/main" val="4288938090"/>
              </p:ext>
            </p:extLst>
          </p:nvPr>
        </p:nvGraphicFramePr>
        <p:xfrm>
          <a:off x="3460750" y="882869"/>
          <a:ext cx="7911444" cy="5213130"/>
        </p:xfrm>
        <a:graphic>
          <a:graphicData uri="http://schemas.openxmlformats.org/drawingml/2006/table">
            <a:tbl>
              <a:tblPr firstRow="1" firstCol="1" bandRow="1">
                <a:tableStyleId>{3B4B98B0-60AC-42C2-AFA5-B58CD77FA1E5}</a:tableStyleId>
              </a:tblPr>
              <a:tblGrid>
                <a:gridCol w="3955722">
                  <a:extLst>
                    <a:ext uri="{9D8B030D-6E8A-4147-A177-3AD203B41FA5}">
                      <a16:colId xmlns:a16="http://schemas.microsoft.com/office/drawing/2014/main" val="3281247513"/>
                    </a:ext>
                  </a:extLst>
                </a:gridCol>
                <a:gridCol w="3955722">
                  <a:extLst>
                    <a:ext uri="{9D8B030D-6E8A-4147-A177-3AD203B41FA5}">
                      <a16:colId xmlns:a16="http://schemas.microsoft.com/office/drawing/2014/main" val="2366457114"/>
                    </a:ext>
                  </a:extLst>
                </a:gridCol>
              </a:tblGrid>
              <a:tr h="868855">
                <a:tc>
                  <a:txBody>
                    <a:bodyPr/>
                    <a:lstStyle/>
                    <a:p>
                      <a:pPr>
                        <a:lnSpc>
                          <a:spcPct val="150000"/>
                        </a:lnSpc>
                      </a:pPr>
                      <a:r>
                        <a:rPr lang="en-KE" sz="1800">
                          <a:effectLst/>
                        </a:rPr>
                        <a:t>Don’t oversimplify to the point of distortion</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tc>
                  <a:txBody>
                    <a:bodyPr/>
                    <a:lstStyle/>
                    <a:p>
                      <a:pPr>
                        <a:lnSpc>
                          <a:spcPct val="150000"/>
                        </a:lnSpc>
                      </a:pPr>
                      <a:r>
                        <a:rPr lang="en-KE" sz="1800">
                          <a:effectLst/>
                        </a:rPr>
                        <a:t>Make it accessible, but keep the science honest.</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extLst>
                  <a:ext uri="{0D108BD9-81ED-4DB2-BD59-A6C34878D82A}">
                    <a16:rowId xmlns:a16="http://schemas.microsoft.com/office/drawing/2014/main" val="112817592"/>
                  </a:ext>
                </a:extLst>
              </a:tr>
              <a:tr h="868855">
                <a:tc>
                  <a:txBody>
                    <a:bodyPr/>
                    <a:lstStyle/>
                    <a:p>
                      <a:pPr>
                        <a:lnSpc>
                          <a:spcPct val="150000"/>
                        </a:lnSpc>
                      </a:pPr>
                      <a:r>
                        <a:rPr lang="en-KE" sz="1800">
                          <a:effectLst/>
                        </a:rPr>
                        <a:t>Don’t sound arrogant or dismissive</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tc>
                  <a:txBody>
                    <a:bodyPr/>
                    <a:lstStyle/>
                    <a:p>
                      <a:pPr>
                        <a:lnSpc>
                          <a:spcPct val="150000"/>
                        </a:lnSpc>
                      </a:pPr>
                      <a:r>
                        <a:rPr lang="en-KE" sz="1800">
                          <a:effectLst/>
                        </a:rPr>
                        <a:t>Speak with empathy—especially when addressing public concerns.</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extLst>
                  <a:ext uri="{0D108BD9-81ED-4DB2-BD59-A6C34878D82A}">
                    <a16:rowId xmlns:a16="http://schemas.microsoft.com/office/drawing/2014/main" val="3143655298"/>
                  </a:ext>
                </a:extLst>
              </a:tr>
              <a:tr h="868855">
                <a:tc>
                  <a:txBody>
                    <a:bodyPr/>
                    <a:lstStyle/>
                    <a:p>
                      <a:pPr>
                        <a:lnSpc>
                          <a:spcPct val="150000"/>
                        </a:lnSpc>
                      </a:pPr>
                      <a:r>
                        <a:rPr lang="en-KE" sz="1800">
                          <a:effectLst/>
                        </a:rPr>
                        <a:t>Don’t ignore opposing views or fears</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tc>
                  <a:txBody>
                    <a:bodyPr/>
                    <a:lstStyle/>
                    <a:p>
                      <a:pPr>
                        <a:lnSpc>
                          <a:spcPct val="150000"/>
                        </a:lnSpc>
                      </a:pPr>
                      <a:r>
                        <a:rPr lang="en-KE" sz="1800">
                          <a:effectLst/>
                        </a:rPr>
                        <a:t>Acknowledge them respectfully and provide evidence.</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extLst>
                  <a:ext uri="{0D108BD9-81ED-4DB2-BD59-A6C34878D82A}">
                    <a16:rowId xmlns:a16="http://schemas.microsoft.com/office/drawing/2014/main" val="3348051463"/>
                  </a:ext>
                </a:extLst>
              </a:tr>
              <a:tr h="868855">
                <a:tc>
                  <a:txBody>
                    <a:bodyPr/>
                    <a:lstStyle/>
                    <a:p>
                      <a:pPr>
                        <a:lnSpc>
                          <a:spcPct val="150000"/>
                        </a:lnSpc>
                      </a:pPr>
                      <a:r>
                        <a:rPr lang="en-KE" sz="1800" dirty="0">
                          <a:effectLst/>
                        </a:rPr>
                        <a:t>Don’t make it all about facts and data</a:t>
                      </a:r>
                      <a:endParaRPr lang="en-KE"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tc>
                  <a:txBody>
                    <a:bodyPr/>
                    <a:lstStyle/>
                    <a:p>
                      <a:pPr>
                        <a:lnSpc>
                          <a:spcPct val="150000"/>
                        </a:lnSpc>
                      </a:pPr>
                      <a:r>
                        <a:rPr lang="en-KE" sz="1800">
                          <a:effectLst/>
                        </a:rPr>
                        <a:t>Include emotion, impact, and storytelling.</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extLst>
                  <a:ext uri="{0D108BD9-81ED-4DB2-BD59-A6C34878D82A}">
                    <a16:rowId xmlns:a16="http://schemas.microsoft.com/office/drawing/2014/main" val="3703928641"/>
                  </a:ext>
                </a:extLst>
              </a:tr>
              <a:tr h="868855">
                <a:tc>
                  <a:txBody>
                    <a:bodyPr/>
                    <a:lstStyle/>
                    <a:p>
                      <a:pPr>
                        <a:lnSpc>
                          <a:spcPct val="150000"/>
                        </a:lnSpc>
                      </a:pPr>
                      <a:r>
                        <a:rPr lang="en-KE" sz="1800">
                          <a:effectLst/>
                        </a:rPr>
                        <a:t>Don’t just talk—listen</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tc>
                  <a:txBody>
                    <a:bodyPr/>
                    <a:lstStyle/>
                    <a:p>
                      <a:pPr>
                        <a:lnSpc>
                          <a:spcPct val="150000"/>
                        </a:lnSpc>
                      </a:pPr>
                      <a:r>
                        <a:rPr lang="en-KE" sz="1800">
                          <a:effectLst/>
                        </a:rPr>
                        <a:t>Be open to questions, feedback, and dialogue.</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extLst>
                  <a:ext uri="{0D108BD9-81ED-4DB2-BD59-A6C34878D82A}">
                    <a16:rowId xmlns:a16="http://schemas.microsoft.com/office/drawing/2014/main" val="2769687412"/>
                  </a:ext>
                </a:extLst>
              </a:tr>
              <a:tr h="868855">
                <a:tc>
                  <a:txBody>
                    <a:bodyPr/>
                    <a:lstStyle/>
                    <a:p>
                      <a:pPr>
                        <a:lnSpc>
                          <a:spcPct val="150000"/>
                        </a:lnSpc>
                      </a:pPr>
                      <a:r>
                        <a:rPr lang="en-KE" sz="1800">
                          <a:effectLst/>
                        </a:rPr>
                        <a:t>Don’t rely only on one platform</a:t>
                      </a:r>
                      <a:endParaRPr lang="en-KE"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tc>
                  <a:txBody>
                    <a:bodyPr/>
                    <a:lstStyle/>
                    <a:p>
                      <a:pPr>
                        <a:lnSpc>
                          <a:spcPct val="150000"/>
                        </a:lnSpc>
                      </a:pPr>
                      <a:r>
                        <a:rPr lang="en-KE" sz="1800" dirty="0">
                          <a:effectLst/>
                        </a:rPr>
                        <a:t>Different audiences use different media—adapt accordingly.</a:t>
                      </a:r>
                      <a:endParaRPr lang="en-KE"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7109" marR="7109" marT="7109" marB="7109" anchor="ctr"/>
                </a:tc>
                <a:extLst>
                  <a:ext uri="{0D108BD9-81ED-4DB2-BD59-A6C34878D82A}">
                    <a16:rowId xmlns:a16="http://schemas.microsoft.com/office/drawing/2014/main" val="2639019418"/>
                  </a:ext>
                </a:extLst>
              </a:tr>
            </a:tbl>
          </a:graphicData>
        </a:graphic>
      </p:graphicFrame>
    </p:spTree>
    <p:extLst>
      <p:ext uri="{BB962C8B-B14F-4D97-AF65-F5344CB8AC3E}">
        <p14:creationId xmlns:p14="http://schemas.microsoft.com/office/powerpoint/2010/main" val="453652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7AE7A-7E71-81C6-C9F2-9EA9B1A274BC}"/>
              </a:ext>
            </a:extLst>
          </p:cNvPr>
          <p:cNvSpPr>
            <a:spLocks noGrp="1"/>
          </p:cNvSpPr>
          <p:nvPr>
            <p:ph type="title"/>
          </p:nvPr>
        </p:nvSpPr>
        <p:spPr>
          <a:xfrm>
            <a:off x="3460565" y="1057274"/>
            <a:ext cx="7965461" cy="771526"/>
          </a:xfrm>
        </p:spPr>
        <p:txBody>
          <a:bodyPr/>
          <a:lstStyle/>
          <a:p>
            <a:r>
              <a:rPr lang="en-US" sz="2400" dirty="0">
                <a:solidFill>
                  <a:srgbClr val="000000"/>
                </a:solidFill>
                <a:effectLst/>
                <a:latin typeface="Arial" panose="020B0604020202020204" pitchFamily="34" charset="0"/>
                <a:ea typeface="Times New Roman" panose="02020603050405020304" pitchFamily="18" charset="0"/>
              </a:rPr>
              <a:t>Summary</a:t>
            </a:r>
            <a:r>
              <a:rPr lang="en-KE" dirty="0">
                <a:effectLst/>
              </a:rPr>
              <a:t> </a:t>
            </a:r>
            <a:endParaRPr lang="en-KE" dirty="0"/>
          </a:p>
        </p:txBody>
      </p:sp>
      <p:sp>
        <p:nvSpPr>
          <p:cNvPr id="3" name="Content Placeholder 2">
            <a:extLst>
              <a:ext uri="{FF2B5EF4-FFF2-40B4-BE49-F238E27FC236}">
                <a16:creationId xmlns:a16="http://schemas.microsoft.com/office/drawing/2014/main" id="{849097FD-B280-F050-F956-489509FE24FC}"/>
              </a:ext>
            </a:extLst>
          </p:cNvPr>
          <p:cNvSpPr>
            <a:spLocks noGrp="1"/>
          </p:cNvSpPr>
          <p:nvPr>
            <p:ph sz="half" idx="2"/>
          </p:nvPr>
        </p:nvSpPr>
        <p:spPr>
          <a:xfrm>
            <a:off x="3460565" y="1957386"/>
            <a:ext cx="7965460" cy="4044021"/>
          </a:xfrm>
        </p:spPr>
        <p:txBody>
          <a:bodyPr>
            <a:normAutofit lnSpcReduction="10000"/>
          </a:bodyPr>
          <a:lstStyle/>
          <a:p>
            <a:pPr marL="0" indent="0">
              <a:lnSpc>
                <a:spcPct val="150000"/>
              </a:lnSpc>
              <a:spcBef>
                <a:spcPts val="0"/>
              </a:spcBef>
              <a:buNone/>
            </a:pPr>
            <a:r>
              <a:rPr lang="en-US" sz="2000" b="0" dirty="0">
                <a:solidFill>
                  <a:srgbClr val="000000"/>
                </a:solidFill>
                <a:effectLst/>
                <a:latin typeface="Times New Roman" panose="02020603050405020304" pitchFamily="18" charset="0"/>
                <a:ea typeface="Times New Roman" panose="02020603050405020304" pitchFamily="18" charset="0"/>
              </a:rPr>
              <a:t>In this lesson, we have focused on some of the contemporary issues and trends in Communication research. This is the second part of a two-part lesson where we shall discuss issues concerning Communicating Science and Technology. We have explained what Science Communication is and the role of Science Communication. </a:t>
            </a:r>
            <a:r>
              <a:rPr lang="en-GB" sz="2000" b="0" dirty="0">
                <a:solidFill>
                  <a:srgbClr val="000000"/>
                </a:solidFill>
                <a:effectLst/>
                <a:latin typeface="Times New Roman" panose="02020603050405020304" pitchFamily="18" charset="0"/>
                <a:ea typeface="Calibri" panose="020F0502020204030204" pitchFamily="34" charset="0"/>
              </a:rPr>
              <a:t>We also discussed why Science Communication is important and the t</a:t>
            </a:r>
            <a:r>
              <a:rPr lang="en-KE" sz="2000" b="0" dirty="0">
                <a:solidFill>
                  <a:srgbClr val="000000"/>
                </a:solidFill>
                <a:effectLst/>
                <a:latin typeface="Times New Roman" panose="02020603050405020304" pitchFamily="18" charset="0"/>
                <a:ea typeface="Times New Roman" panose="02020603050405020304" pitchFamily="18" charset="0"/>
              </a:rPr>
              <a:t>ools and </a:t>
            </a:r>
            <a:r>
              <a:rPr lang="en-US" sz="2000" b="0" dirty="0">
                <a:solidFill>
                  <a:srgbClr val="000000"/>
                </a:solidFill>
                <a:effectLst/>
                <a:latin typeface="Times New Roman" panose="02020603050405020304" pitchFamily="18" charset="0"/>
                <a:ea typeface="Times New Roman" panose="02020603050405020304" pitchFamily="18" charset="0"/>
              </a:rPr>
              <a:t>p</a:t>
            </a:r>
            <a:r>
              <a:rPr lang="en-KE" sz="2000" b="0" dirty="0">
                <a:solidFill>
                  <a:srgbClr val="000000"/>
                </a:solidFill>
                <a:effectLst/>
                <a:latin typeface="Times New Roman" panose="02020603050405020304" pitchFamily="18" charset="0"/>
                <a:ea typeface="Times New Roman" panose="02020603050405020304" pitchFamily="18" charset="0"/>
              </a:rPr>
              <a:t>latforms </a:t>
            </a:r>
            <a:r>
              <a:rPr lang="en-US" sz="2000" b="0" dirty="0">
                <a:solidFill>
                  <a:srgbClr val="000000"/>
                </a:solidFill>
                <a:effectLst/>
                <a:latin typeface="Times New Roman" panose="02020603050405020304" pitchFamily="18" charset="0"/>
                <a:ea typeface="Times New Roman" panose="02020603050405020304" pitchFamily="18" charset="0"/>
              </a:rPr>
              <a:t>used to communicate Science and Technology. Finally, we looked at the DO’s and </a:t>
            </a:r>
            <a:r>
              <a:rPr lang="en-KE" sz="2000" b="0" dirty="0">
                <a:solidFill>
                  <a:srgbClr val="000000"/>
                </a:solidFill>
                <a:effectLst/>
                <a:latin typeface="Times New Roman" panose="02020603050405020304" pitchFamily="18" charset="0"/>
                <a:ea typeface="Times New Roman" panose="02020603050405020304" pitchFamily="18" charset="0"/>
              </a:rPr>
              <a:t>DON’Ts of Science Communication</a:t>
            </a:r>
            <a:r>
              <a:rPr lang="en-US" sz="2000" b="0" dirty="0">
                <a:solidFill>
                  <a:srgbClr val="000000"/>
                </a:solidFill>
                <a:effectLst/>
                <a:latin typeface="Times New Roman" panose="02020603050405020304" pitchFamily="18" charset="0"/>
                <a:ea typeface="Times New Roman" panose="02020603050405020304" pitchFamily="18" charset="0"/>
              </a:rPr>
              <a:t> and</a:t>
            </a:r>
            <a:r>
              <a:rPr lang="en-US" sz="2000" b="1" dirty="0">
                <a:solidFill>
                  <a:srgbClr val="000000"/>
                </a:solidFill>
                <a:effectLst/>
                <a:latin typeface="Times New Roman" panose="02020603050405020304" pitchFamily="18" charset="0"/>
                <a:ea typeface="Times New Roman" panose="02020603050405020304" pitchFamily="18" charset="0"/>
              </a:rPr>
              <a:t> </a:t>
            </a:r>
            <a:r>
              <a:rPr lang="en-US" sz="2000" b="0" dirty="0">
                <a:solidFill>
                  <a:srgbClr val="000000"/>
                </a:solidFill>
                <a:effectLst/>
                <a:latin typeface="Times New Roman" panose="02020603050405020304" pitchFamily="18" charset="0"/>
                <a:ea typeface="Times New Roman" panose="02020603050405020304" pitchFamily="18" charset="0"/>
              </a:rPr>
              <a:t>the c</a:t>
            </a:r>
            <a:r>
              <a:rPr lang="en-KE" sz="2000" b="0" dirty="0">
                <a:solidFill>
                  <a:srgbClr val="000000"/>
                </a:solidFill>
                <a:effectLst/>
                <a:latin typeface="Times New Roman" panose="02020603050405020304" pitchFamily="18" charset="0"/>
                <a:ea typeface="Times New Roman" panose="02020603050405020304" pitchFamily="18" charset="0"/>
              </a:rPr>
              <a:t>hallenges in </a:t>
            </a:r>
            <a:r>
              <a:rPr lang="en-US" sz="2000" b="0" dirty="0">
                <a:solidFill>
                  <a:srgbClr val="000000"/>
                </a:solidFill>
                <a:effectLst/>
                <a:latin typeface="Times New Roman" panose="02020603050405020304" pitchFamily="18" charset="0"/>
                <a:ea typeface="Times New Roman" panose="02020603050405020304" pitchFamily="18" charset="0"/>
              </a:rPr>
              <a:t>c</a:t>
            </a:r>
            <a:r>
              <a:rPr lang="en-KE" sz="2000" b="0" dirty="0">
                <a:solidFill>
                  <a:srgbClr val="000000"/>
                </a:solidFill>
                <a:effectLst/>
                <a:latin typeface="Times New Roman" panose="02020603050405020304" pitchFamily="18" charset="0"/>
                <a:ea typeface="Times New Roman" panose="02020603050405020304" pitchFamily="18" charset="0"/>
              </a:rPr>
              <a:t>ommunicating Science</a:t>
            </a:r>
            <a:r>
              <a:rPr lang="en-US" sz="2000" b="0" dirty="0">
                <a:solidFill>
                  <a:srgbClr val="000000"/>
                </a:solidFill>
                <a:effectLst/>
                <a:latin typeface="Times New Roman" panose="02020603050405020304" pitchFamily="18" charset="0"/>
                <a:ea typeface="Times New Roman" panose="02020603050405020304" pitchFamily="18" charset="0"/>
              </a:rPr>
              <a:t>.</a:t>
            </a:r>
            <a:endParaRPr lang="en-KE" sz="2000" b="1"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F338886C-F3E2-63FA-0E59-FA3E1654151E}"/>
              </a:ext>
            </a:extLst>
          </p:cNvPr>
          <p:cNvSpPr>
            <a:spLocks noGrp="1"/>
          </p:cNvSpPr>
          <p:nvPr>
            <p:ph type="sldNum" sz="quarter" idx="10"/>
          </p:nvPr>
        </p:nvSpPr>
        <p:spPr/>
        <p:txBody>
          <a:bodyPr/>
          <a:lstStyle/>
          <a:p>
            <a:fld id="{48F63A3B-78C7-47BE-AE5E-E10140E04643}" type="slidenum">
              <a:rPr lang="en-US" smtClean="0"/>
              <a:pPr/>
              <a:t>27</a:t>
            </a:fld>
            <a:endParaRPr lang="en-US" dirty="0"/>
          </a:p>
        </p:txBody>
      </p:sp>
    </p:spTree>
    <p:extLst>
      <p:ext uri="{BB962C8B-B14F-4D97-AF65-F5344CB8AC3E}">
        <p14:creationId xmlns:p14="http://schemas.microsoft.com/office/powerpoint/2010/main" val="29191235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21779-F8EB-1B45-4ADB-8587D882232F}"/>
              </a:ext>
            </a:extLst>
          </p:cNvPr>
          <p:cNvSpPr>
            <a:spLocks noGrp="1"/>
          </p:cNvSpPr>
          <p:nvPr>
            <p:ph type="title"/>
          </p:nvPr>
        </p:nvSpPr>
        <p:spPr/>
        <p:txBody>
          <a:bodyPr/>
          <a:lstStyle/>
          <a:p>
            <a:r>
              <a:rPr lang="en-KE" dirty="0"/>
              <a:t>Reflection question</a:t>
            </a:r>
          </a:p>
        </p:txBody>
      </p:sp>
      <p:sp>
        <p:nvSpPr>
          <p:cNvPr id="3" name="Content Placeholder 2">
            <a:extLst>
              <a:ext uri="{FF2B5EF4-FFF2-40B4-BE49-F238E27FC236}">
                <a16:creationId xmlns:a16="http://schemas.microsoft.com/office/drawing/2014/main" id="{1D650B70-42EA-87CB-4C4D-910AD8DA6CE6}"/>
              </a:ext>
            </a:extLst>
          </p:cNvPr>
          <p:cNvSpPr>
            <a:spLocks noGrp="1"/>
          </p:cNvSpPr>
          <p:nvPr>
            <p:ph sz="half" idx="2"/>
          </p:nvPr>
        </p:nvSpPr>
        <p:spPr/>
        <p:txBody>
          <a:bodyPr>
            <a:normAutofit/>
          </a:bodyPr>
          <a:lstStyle/>
          <a:p>
            <a:pPr marL="0" indent="0">
              <a:buNone/>
            </a:pPr>
            <a:r>
              <a:rPr lang="en-KE" sz="3600" dirty="0">
                <a:solidFill>
                  <a:schemeClr val="tx1"/>
                </a:solidFill>
              </a:rPr>
              <a:t>Who is the audience for Science Communication?</a:t>
            </a:r>
          </a:p>
        </p:txBody>
      </p:sp>
      <p:sp>
        <p:nvSpPr>
          <p:cNvPr id="4" name="Slide Number Placeholder 3">
            <a:extLst>
              <a:ext uri="{FF2B5EF4-FFF2-40B4-BE49-F238E27FC236}">
                <a16:creationId xmlns:a16="http://schemas.microsoft.com/office/drawing/2014/main" id="{9895AEAC-C9A3-3108-E25F-F7A25DA1FB08}"/>
              </a:ext>
            </a:extLst>
          </p:cNvPr>
          <p:cNvSpPr>
            <a:spLocks noGrp="1"/>
          </p:cNvSpPr>
          <p:nvPr>
            <p:ph type="sldNum" sz="quarter" idx="10"/>
          </p:nvPr>
        </p:nvSpPr>
        <p:spPr/>
        <p:txBody>
          <a:bodyPr/>
          <a:lstStyle/>
          <a:p>
            <a:fld id="{48F63A3B-78C7-47BE-AE5E-E10140E04643}" type="slidenum">
              <a:rPr lang="en-US" smtClean="0"/>
              <a:pPr/>
              <a:t>28</a:t>
            </a:fld>
            <a:endParaRPr lang="en-US" dirty="0"/>
          </a:p>
        </p:txBody>
      </p:sp>
    </p:spTree>
    <p:extLst>
      <p:ext uri="{BB962C8B-B14F-4D97-AF65-F5344CB8AC3E}">
        <p14:creationId xmlns:p14="http://schemas.microsoft.com/office/powerpoint/2010/main" val="6587909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8A060-F40F-6F2C-EC3E-435B0D27D818}"/>
              </a:ext>
            </a:extLst>
          </p:cNvPr>
          <p:cNvSpPr>
            <a:spLocks noGrp="1"/>
          </p:cNvSpPr>
          <p:nvPr>
            <p:ph type="title"/>
          </p:nvPr>
        </p:nvSpPr>
        <p:spPr/>
        <p:txBody>
          <a:bodyPr/>
          <a:lstStyle/>
          <a:p>
            <a:r>
              <a:rPr lang="en-KE"/>
              <a:t>answer</a:t>
            </a:r>
          </a:p>
        </p:txBody>
      </p:sp>
      <p:sp>
        <p:nvSpPr>
          <p:cNvPr id="3" name="Content Placeholder 2">
            <a:extLst>
              <a:ext uri="{FF2B5EF4-FFF2-40B4-BE49-F238E27FC236}">
                <a16:creationId xmlns:a16="http://schemas.microsoft.com/office/drawing/2014/main" id="{3E13813D-0842-B563-6AA1-6CCAD7CF60CA}"/>
              </a:ext>
            </a:extLst>
          </p:cNvPr>
          <p:cNvSpPr>
            <a:spLocks noGrp="1"/>
          </p:cNvSpPr>
          <p:nvPr>
            <p:ph sz="half" idx="2"/>
          </p:nvPr>
        </p:nvSpPr>
        <p:spPr/>
        <p:txBody>
          <a:bodyPr/>
          <a:lstStyle/>
          <a:p>
            <a:pPr>
              <a:lnSpc>
                <a:spcPct val="150000"/>
              </a:lnSpc>
            </a:pPr>
            <a:r>
              <a:rPr lang="en-US" sz="1800" dirty="0">
                <a:solidFill>
                  <a:srgbClr val="000000"/>
                </a:solidFill>
                <a:effectLst/>
                <a:latin typeface="Times New Roman" panose="02020603050405020304" pitchFamily="18" charset="0"/>
                <a:ea typeface="Times New Roman" panose="02020603050405020304" pitchFamily="18" charset="0"/>
              </a:rPr>
              <a:t>There are d</a:t>
            </a:r>
            <a:r>
              <a:rPr lang="en-KE" sz="1800" dirty="0">
                <a:solidFill>
                  <a:srgbClr val="000000"/>
                </a:solidFill>
                <a:effectLst/>
                <a:latin typeface="Times New Roman" panose="02020603050405020304" pitchFamily="18" charset="0"/>
                <a:ea typeface="Times New Roman" panose="02020603050405020304" pitchFamily="18" charset="0"/>
              </a:rPr>
              <a:t>ifferent </a:t>
            </a:r>
            <a:r>
              <a:rPr lang="en-US" sz="1800" dirty="0">
                <a:solidFill>
                  <a:srgbClr val="000000"/>
                </a:solidFill>
                <a:effectLst/>
                <a:latin typeface="Times New Roman" panose="02020603050405020304" pitchFamily="18" charset="0"/>
                <a:ea typeface="Times New Roman" panose="02020603050405020304" pitchFamily="18" charset="0"/>
              </a:rPr>
              <a:t>a</a:t>
            </a:r>
            <a:r>
              <a:rPr lang="en-KE" sz="1800" dirty="0">
                <a:solidFill>
                  <a:srgbClr val="000000"/>
                </a:solidFill>
                <a:effectLst/>
                <a:latin typeface="Times New Roman" panose="02020603050405020304" pitchFamily="18" charset="0"/>
                <a:ea typeface="Times New Roman" panose="02020603050405020304" pitchFamily="18" charset="0"/>
              </a:rPr>
              <a:t>udiences </a:t>
            </a:r>
            <a:r>
              <a:rPr lang="en-US" sz="1800" dirty="0">
                <a:solidFill>
                  <a:srgbClr val="000000"/>
                </a:solidFill>
                <a:effectLst/>
                <a:latin typeface="Times New Roman" panose="02020603050405020304" pitchFamily="18" charset="0"/>
                <a:ea typeface="Times New Roman" panose="02020603050405020304" pitchFamily="18" charset="0"/>
              </a:rPr>
              <a:t>that r</a:t>
            </a:r>
            <a:r>
              <a:rPr lang="en-KE" sz="1800" dirty="0">
                <a:solidFill>
                  <a:srgbClr val="000000"/>
                </a:solidFill>
                <a:effectLst/>
                <a:latin typeface="Times New Roman" panose="02020603050405020304" pitchFamily="18" charset="0"/>
                <a:ea typeface="Times New Roman" panose="02020603050405020304" pitchFamily="18" charset="0"/>
              </a:rPr>
              <a:t>equire </a:t>
            </a:r>
            <a:r>
              <a:rPr lang="en-US" sz="1800" dirty="0">
                <a:solidFill>
                  <a:srgbClr val="000000"/>
                </a:solidFill>
                <a:effectLst/>
                <a:latin typeface="Times New Roman" panose="02020603050405020304" pitchFamily="18" charset="0"/>
                <a:ea typeface="Times New Roman" panose="02020603050405020304" pitchFamily="18" charset="0"/>
              </a:rPr>
              <a:t>d</a:t>
            </a:r>
            <a:r>
              <a:rPr lang="en-KE" sz="1800" dirty="0">
                <a:solidFill>
                  <a:srgbClr val="000000"/>
                </a:solidFill>
                <a:effectLst/>
                <a:latin typeface="Times New Roman" panose="02020603050405020304" pitchFamily="18" charset="0"/>
                <a:ea typeface="Times New Roman" panose="02020603050405020304" pitchFamily="18" charset="0"/>
              </a:rPr>
              <a:t>ifferent </a:t>
            </a:r>
            <a:r>
              <a:rPr lang="en-US" sz="1800" dirty="0">
                <a:solidFill>
                  <a:srgbClr val="000000"/>
                </a:solidFill>
                <a:effectLst/>
                <a:latin typeface="Times New Roman" panose="02020603050405020304" pitchFamily="18" charset="0"/>
                <a:ea typeface="Times New Roman" panose="02020603050405020304" pitchFamily="18" charset="0"/>
              </a:rPr>
              <a:t>a</a:t>
            </a:r>
            <a:r>
              <a:rPr lang="en-KE" sz="1800" dirty="0">
                <a:solidFill>
                  <a:srgbClr val="000000"/>
                </a:solidFill>
                <a:effectLst/>
                <a:latin typeface="Times New Roman" panose="02020603050405020304" pitchFamily="18" charset="0"/>
                <a:ea typeface="Times New Roman" panose="02020603050405020304" pitchFamily="18" charset="0"/>
              </a:rPr>
              <a:t>pproaches</a:t>
            </a:r>
            <a:r>
              <a:rPr lang="en-US" sz="1800" dirty="0">
                <a:solidFill>
                  <a:srgbClr val="000000"/>
                </a:solidFill>
                <a:effectLst/>
                <a:latin typeface="Times New Roman" panose="02020603050405020304" pitchFamily="18" charset="0"/>
                <a:ea typeface="Times New Roman" panose="02020603050405020304" pitchFamily="18" charset="0"/>
              </a:rPr>
              <a:t> to access science communication. These include the g</a:t>
            </a:r>
            <a:r>
              <a:rPr lang="en-KE" sz="1800" dirty="0">
                <a:solidFill>
                  <a:srgbClr val="000000"/>
                </a:solidFill>
                <a:effectLst/>
                <a:latin typeface="Times New Roman" panose="02020603050405020304" pitchFamily="18" charset="0"/>
                <a:ea typeface="Times New Roman" panose="02020603050405020304" pitchFamily="18" charset="0"/>
              </a:rPr>
              <a:t>eneral public</a:t>
            </a:r>
            <a:r>
              <a:rPr lang="en-US" sz="1800" dirty="0">
                <a:solidFill>
                  <a:srgbClr val="000000"/>
                </a:solidFill>
                <a:effectLst/>
                <a:latin typeface="Times New Roman" panose="02020603050405020304" pitchFamily="18" charset="0"/>
                <a:ea typeface="Times New Roman" panose="02020603050405020304" pitchFamily="18" charset="0"/>
              </a:rPr>
              <a:t>, p</a:t>
            </a:r>
            <a:r>
              <a:rPr lang="en-KE" sz="1800" dirty="0">
                <a:solidFill>
                  <a:srgbClr val="000000"/>
                </a:solidFill>
                <a:effectLst/>
                <a:latin typeface="Times New Roman" panose="02020603050405020304" pitchFamily="18" charset="0"/>
                <a:ea typeface="Times New Roman" panose="02020603050405020304" pitchFamily="18" charset="0"/>
              </a:rPr>
              <a:t>olicymakers</a:t>
            </a:r>
            <a:r>
              <a:rPr lang="en-US" sz="1800" dirty="0">
                <a:solidFill>
                  <a:srgbClr val="000000"/>
                </a:solidFill>
                <a:effectLst/>
                <a:latin typeface="Times New Roman" panose="02020603050405020304" pitchFamily="18" charset="0"/>
                <a:ea typeface="Times New Roman" panose="02020603050405020304" pitchFamily="18" charset="0"/>
              </a:rPr>
              <a:t>, e</a:t>
            </a:r>
            <a:r>
              <a:rPr lang="en-KE" sz="1800" dirty="0">
                <a:solidFill>
                  <a:srgbClr val="000000"/>
                </a:solidFill>
                <a:effectLst/>
                <a:latin typeface="Times New Roman" panose="02020603050405020304" pitchFamily="18" charset="0"/>
                <a:ea typeface="Times New Roman" panose="02020603050405020304" pitchFamily="18" charset="0"/>
              </a:rPr>
              <a:t>ducators and students</a:t>
            </a:r>
            <a:r>
              <a:rPr lang="en-US" sz="1800" dirty="0">
                <a:solidFill>
                  <a:srgbClr val="000000"/>
                </a:solidFill>
                <a:effectLst/>
                <a:latin typeface="Times New Roman" panose="02020603050405020304" pitchFamily="18" charset="0"/>
                <a:ea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rPr>
              <a:t>i</a:t>
            </a:r>
            <a:r>
              <a:rPr lang="en-KE" sz="1800" dirty="0">
                <a:solidFill>
                  <a:srgbClr val="000000"/>
                </a:solidFill>
                <a:effectLst/>
                <a:latin typeface="Times New Roman" panose="02020603050405020304" pitchFamily="18" charset="0"/>
                <a:ea typeface="Times New Roman" panose="02020603050405020304" pitchFamily="18" charset="0"/>
              </a:rPr>
              <a:t>ndustry stakeholders</a:t>
            </a:r>
            <a:r>
              <a:rPr lang="en-US" sz="1800" dirty="0">
                <a:solidFill>
                  <a:srgbClr val="000000"/>
                </a:solidFill>
                <a:effectLst/>
                <a:latin typeface="Times New Roman" panose="02020603050405020304" pitchFamily="18" charset="0"/>
                <a:ea typeface="Times New Roman" panose="02020603050405020304" pitchFamily="18" charset="0"/>
              </a:rPr>
              <a:t> and m</a:t>
            </a:r>
            <a:r>
              <a:rPr lang="en-KE" sz="1800" dirty="0">
                <a:solidFill>
                  <a:srgbClr val="000000"/>
                </a:solidFill>
                <a:effectLst/>
                <a:latin typeface="Times New Roman" panose="02020603050405020304" pitchFamily="18" charset="0"/>
                <a:ea typeface="Times New Roman" panose="02020603050405020304" pitchFamily="18" charset="0"/>
              </a:rPr>
              <a:t>edia professionals</a:t>
            </a:r>
            <a:r>
              <a:rPr lang="en-US" sz="1800" dirty="0">
                <a:solidFill>
                  <a:srgbClr val="000000"/>
                </a:solidFill>
                <a:effectLst/>
                <a:latin typeface="Times New Roman" panose="02020603050405020304" pitchFamily="18" charset="0"/>
                <a:ea typeface="Times New Roman" panose="02020603050405020304" pitchFamily="18" charset="0"/>
              </a:rPr>
              <a:t>. The key questions that the audiences want to ask are:</a:t>
            </a:r>
            <a:endParaRPr lang="en-KE" sz="18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1800" dirty="0">
                <a:solidFill>
                  <a:srgbClr val="000000"/>
                </a:solidFill>
                <a:effectLst/>
                <a:latin typeface="Times New Roman" panose="02020603050405020304" pitchFamily="18" charset="0"/>
                <a:ea typeface="Times New Roman" panose="02020603050405020304" pitchFamily="18" charset="0"/>
              </a:rPr>
              <a:t>What does the audience already know?</a:t>
            </a:r>
          </a:p>
          <a:p>
            <a:pPr marL="342900" lvl="0" indent="-342900">
              <a:lnSpc>
                <a:spcPct val="150000"/>
              </a:lnSpc>
              <a:buSzPts val="1000"/>
              <a:buFont typeface="Symbol" pitchFamily="2" charset="2"/>
              <a:buChar char=""/>
              <a:tabLst>
                <a:tab pos="457200" algn="l"/>
              </a:tabLst>
            </a:pPr>
            <a:r>
              <a:rPr lang="en-KE" sz="1800" dirty="0">
                <a:solidFill>
                  <a:srgbClr val="000000"/>
                </a:solidFill>
                <a:effectLst/>
                <a:latin typeface="Times New Roman" panose="02020603050405020304" pitchFamily="18" charset="0"/>
                <a:ea typeface="Times New Roman" panose="02020603050405020304" pitchFamily="18" charset="0"/>
              </a:rPr>
              <a:t>What do they care about?</a:t>
            </a:r>
          </a:p>
          <a:p>
            <a:pPr marL="342900" lvl="0" indent="-342900">
              <a:lnSpc>
                <a:spcPct val="150000"/>
              </a:lnSpc>
              <a:buSzPts val="1000"/>
              <a:buFont typeface="Symbol" pitchFamily="2" charset="2"/>
              <a:buChar char=""/>
              <a:tabLst>
                <a:tab pos="457200" algn="l"/>
              </a:tabLst>
            </a:pPr>
            <a:r>
              <a:rPr lang="en-KE" sz="1800" dirty="0">
                <a:solidFill>
                  <a:srgbClr val="000000"/>
                </a:solidFill>
                <a:effectLst/>
                <a:latin typeface="Times New Roman" panose="02020603050405020304" pitchFamily="18" charset="0"/>
                <a:ea typeface="Times New Roman" panose="02020603050405020304" pitchFamily="18" charset="0"/>
              </a:rPr>
              <a:t>What action do I want them to take?</a:t>
            </a:r>
          </a:p>
          <a:p>
            <a:pPr marL="0" indent="0">
              <a:buNone/>
            </a:pPr>
            <a:endParaRPr lang="en-KE" dirty="0"/>
          </a:p>
        </p:txBody>
      </p:sp>
      <p:sp>
        <p:nvSpPr>
          <p:cNvPr id="4" name="Slide Number Placeholder 3">
            <a:extLst>
              <a:ext uri="{FF2B5EF4-FFF2-40B4-BE49-F238E27FC236}">
                <a16:creationId xmlns:a16="http://schemas.microsoft.com/office/drawing/2014/main" id="{3BDE81AB-30F1-6D11-1C46-03655BDB66AA}"/>
              </a:ext>
            </a:extLst>
          </p:cNvPr>
          <p:cNvSpPr>
            <a:spLocks noGrp="1"/>
          </p:cNvSpPr>
          <p:nvPr>
            <p:ph type="sldNum" sz="quarter" idx="10"/>
          </p:nvPr>
        </p:nvSpPr>
        <p:spPr/>
        <p:txBody>
          <a:bodyPr/>
          <a:lstStyle/>
          <a:p>
            <a:fld id="{48F63A3B-78C7-47BE-AE5E-E10140E04643}" type="slidenum">
              <a:rPr lang="en-US" smtClean="0"/>
              <a:pPr/>
              <a:t>29</a:t>
            </a:fld>
            <a:endParaRPr lang="en-US" dirty="0"/>
          </a:p>
        </p:txBody>
      </p:sp>
    </p:spTree>
    <p:extLst>
      <p:ext uri="{BB962C8B-B14F-4D97-AF65-F5344CB8AC3E}">
        <p14:creationId xmlns:p14="http://schemas.microsoft.com/office/powerpoint/2010/main" val="24992992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02E60-5469-E308-C30D-4D502EF08F80}"/>
              </a:ext>
            </a:extLst>
          </p:cNvPr>
          <p:cNvSpPr>
            <a:spLocks noGrp="1"/>
          </p:cNvSpPr>
          <p:nvPr>
            <p:ph type="title"/>
          </p:nvPr>
        </p:nvSpPr>
        <p:spPr>
          <a:xfrm>
            <a:off x="3058511" y="688429"/>
            <a:ext cx="8367516" cy="709448"/>
          </a:xfrm>
        </p:spPr>
        <p:txBody>
          <a:bodyPr/>
          <a:lstStyle/>
          <a:p>
            <a:r>
              <a:rPr lang="en-US" sz="2000" dirty="0">
                <a:solidFill>
                  <a:srgbClr val="000000"/>
                </a:solidFill>
                <a:effectLst/>
                <a:latin typeface="Arial" panose="020B0604020202020204" pitchFamily="34" charset="0"/>
                <a:ea typeface="Times New Roman" panose="02020603050405020304" pitchFamily="18" charset="0"/>
              </a:rPr>
              <a:t>References</a:t>
            </a:r>
            <a:r>
              <a:rPr lang="en-KE" sz="2000" dirty="0">
                <a:effectLst/>
              </a:rPr>
              <a:t> </a:t>
            </a:r>
            <a:endParaRPr lang="en-KE" sz="2000" dirty="0"/>
          </a:p>
        </p:txBody>
      </p:sp>
      <p:sp>
        <p:nvSpPr>
          <p:cNvPr id="3" name="Content Placeholder 2">
            <a:extLst>
              <a:ext uri="{FF2B5EF4-FFF2-40B4-BE49-F238E27FC236}">
                <a16:creationId xmlns:a16="http://schemas.microsoft.com/office/drawing/2014/main" id="{1A8E7D8D-534C-848C-D532-6E7E26F86ED4}"/>
              </a:ext>
            </a:extLst>
          </p:cNvPr>
          <p:cNvSpPr>
            <a:spLocks noGrp="1"/>
          </p:cNvSpPr>
          <p:nvPr>
            <p:ph sz="half" idx="2"/>
          </p:nvPr>
        </p:nvSpPr>
        <p:spPr>
          <a:xfrm>
            <a:off x="3058510" y="1629107"/>
            <a:ext cx="8460827" cy="4540465"/>
          </a:xfrm>
        </p:spPr>
        <p:txBody>
          <a:bodyPr>
            <a:normAutofit fontScale="32500" lnSpcReduction="20000"/>
          </a:bodyPr>
          <a:lstStyle/>
          <a:p>
            <a:pPr marL="0" indent="0">
              <a:lnSpc>
                <a:spcPct val="150000"/>
              </a:lnSpc>
              <a:spcBef>
                <a:spcPts val="1200"/>
              </a:spcBef>
              <a:buNone/>
            </a:pPr>
            <a:r>
              <a:rPr lang="en-US" sz="37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Burns, T. W., O’Connor, D. J., &amp; </a:t>
            </a:r>
            <a:r>
              <a:rPr lang="en-US" sz="37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Stocklmayer</a:t>
            </a:r>
            <a:r>
              <a:rPr lang="en-US" sz="37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37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Science Communication: A Contemporary </a:t>
            </a:r>
            <a:endParaRPr lang="en-KE" sz="3700"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indent="0">
              <a:lnSpc>
                <a:spcPct val="150000"/>
              </a:lnSpc>
              <a:spcBef>
                <a:spcPts val="1200"/>
              </a:spcBef>
              <a:buNone/>
            </a:pPr>
            <a:r>
              <a:rPr lang="en-KE" sz="37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Definition</a:t>
            </a:r>
            <a:r>
              <a:rPr lang="en-US" sz="37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Public Understanding of Science. 12(2)</a:t>
            </a:r>
            <a:endParaRPr lang="en-KE" sz="3700"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indent="0">
              <a:lnSpc>
                <a:spcPct val="150000"/>
              </a:lnSpc>
              <a:buNone/>
            </a:pPr>
            <a:r>
              <a:rPr lang="en-GB" sz="3700" u="sng" dirty="0">
                <a:solidFill>
                  <a:srgbClr val="000000"/>
                </a:solidFill>
                <a:effectLst/>
                <a:latin typeface="Times New Roman" panose="02020603050405020304" pitchFamily="18" charset="0"/>
                <a:ea typeface="Calibri" panose="020F0502020204030204" pitchFamily="34" charset="0"/>
                <a:hlinkClick r:id="rId2"/>
              </a:rPr>
              <a:t>https://journals.sagepub.com/doi/abs/10.1177/09636625030122004</a:t>
            </a:r>
            <a:endParaRPr lang="en-KE" sz="3700" dirty="0">
              <a:effectLst/>
              <a:latin typeface="Times New Roman" panose="02020603050405020304" pitchFamily="18" charset="0"/>
              <a:ea typeface="Times New Roman" panose="02020603050405020304" pitchFamily="18" charset="0"/>
            </a:endParaRPr>
          </a:p>
          <a:p>
            <a:pPr marL="0" indent="0">
              <a:lnSpc>
                <a:spcPct val="150000"/>
              </a:lnSpc>
              <a:buNone/>
            </a:pPr>
            <a:r>
              <a:rPr lang="en-US" sz="3700" dirty="0" err="1">
                <a:solidFill>
                  <a:srgbClr val="000000"/>
                </a:solidFill>
                <a:effectLst/>
                <a:latin typeface="Times New Roman" panose="02020603050405020304" pitchFamily="18" charset="0"/>
                <a:ea typeface="Times New Roman" panose="02020603050405020304" pitchFamily="18" charset="0"/>
              </a:rPr>
              <a:t>Dolenc</a:t>
            </a:r>
            <a:r>
              <a:rPr lang="en-US" sz="3700" dirty="0">
                <a:solidFill>
                  <a:srgbClr val="000000"/>
                </a:solidFill>
                <a:effectLst/>
                <a:latin typeface="Times New Roman" panose="02020603050405020304" pitchFamily="18" charset="0"/>
                <a:ea typeface="Times New Roman" panose="02020603050405020304" pitchFamily="18" charset="0"/>
              </a:rPr>
              <a:t>, S. (2023). The essence of science communication. </a:t>
            </a:r>
            <a:r>
              <a:rPr lang="en-US" sz="3700" u="sng" dirty="0">
                <a:solidFill>
                  <a:srgbClr val="000000"/>
                </a:solidFill>
                <a:effectLst/>
                <a:latin typeface="Times New Roman" panose="02020603050405020304" pitchFamily="18" charset="0"/>
                <a:ea typeface="Times New Roman" panose="02020603050405020304" pitchFamily="18" charset="0"/>
                <a:hlinkClick r:id="rId3"/>
              </a:rPr>
              <a:t>https://sci-highs.com/essence-of-</a:t>
            </a:r>
            <a:endParaRPr lang="en-KE" sz="3700" dirty="0">
              <a:effectLst/>
              <a:latin typeface="Times New Roman" panose="02020603050405020304" pitchFamily="18" charset="0"/>
              <a:ea typeface="Times New Roman" panose="02020603050405020304" pitchFamily="18" charset="0"/>
            </a:endParaRPr>
          </a:p>
          <a:p>
            <a:pPr indent="0">
              <a:lnSpc>
                <a:spcPct val="150000"/>
              </a:lnSpc>
              <a:buNone/>
            </a:pPr>
            <a:r>
              <a:rPr lang="en-US" sz="3700" dirty="0" err="1">
                <a:solidFill>
                  <a:srgbClr val="000000"/>
                </a:solidFill>
                <a:effectLst/>
                <a:latin typeface="Times New Roman" panose="02020603050405020304" pitchFamily="18" charset="0"/>
                <a:ea typeface="Times New Roman" panose="02020603050405020304" pitchFamily="18" charset="0"/>
              </a:rPr>
              <a:t>scicom</a:t>
            </a:r>
            <a:r>
              <a:rPr lang="en-US" sz="3700" dirty="0">
                <a:solidFill>
                  <a:srgbClr val="000000"/>
                </a:solidFill>
                <a:effectLst/>
                <a:latin typeface="Times New Roman" panose="02020603050405020304" pitchFamily="18" charset="0"/>
                <a:ea typeface="Times New Roman" panose="02020603050405020304" pitchFamily="18" charset="0"/>
              </a:rPr>
              <a:t>/</a:t>
            </a:r>
            <a:endParaRPr lang="en-KE" sz="3700" dirty="0">
              <a:effectLst/>
              <a:latin typeface="Times New Roman" panose="02020603050405020304" pitchFamily="18" charset="0"/>
              <a:ea typeface="Times New Roman" panose="02020603050405020304" pitchFamily="18" charset="0"/>
            </a:endParaRPr>
          </a:p>
          <a:p>
            <a:pPr marL="0" indent="0">
              <a:lnSpc>
                <a:spcPct val="150000"/>
              </a:lnSpc>
              <a:buNone/>
            </a:pPr>
            <a:r>
              <a:rPr lang="en-KE" sz="3700" dirty="0">
                <a:solidFill>
                  <a:srgbClr val="000000"/>
                </a:solidFill>
                <a:effectLst/>
                <a:latin typeface="Times New Roman" panose="02020603050405020304" pitchFamily="18" charset="0"/>
                <a:ea typeface="Times New Roman" panose="02020603050405020304" pitchFamily="18" charset="0"/>
              </a:rPr>
              <a:t>Lewenstein, Bruce. 2022. “What Is ‘“Science Communication”’?” </a:t>
            </a:r>
            <a:r>
              <a:rPr lang="en-KE" sz="3700" i="1" dirty="0">
                <a:solidFill>
                  <a:srgbClr val="000000"/>
                </a:solidFill>
                <a:effectLst/>
                <a:latin typeface="Times New Roman" panose="02020603050405020304" pitchFamily="18" charset="0"/>
                <a:ea typeface="Times New Roman" panose="02020603050405020304" pitchFamily="18" charset="0"/>
              </a:rPr>
              <a:t>Journal of </a:t>
            </a:r>
            <a:endParaRPr lang="en-KE" sz="3700" dirty="0">
              <a:effectLst/>
              <a:latin typeface="Times New Roman" panose="02020603050405020304" pitchFamily="18" charset="0"/>
              <a:ea typeface="Times New Roman" panose="02020603050405020304" pitchFamily="18" charset="0"/>
            </a:endParaRPr>
          </a:p>
          <a:p>
            <a:pPr marL="109728" indent="0">
              <a:lnSpc>
                <a:spcPct val="150000"/>
              </a:lnSpc>
              <a:buNone/>
            </a:pPr>
            <a:r>
              <a:rPr lang="en-KE" sz="3700" i="1" dirty="0">
                <a:solidFill>
                  <a:srgbClr val="000000"/>
                </a:solidFill>
                <a:effectLst/>
                <a:latin typeface="Times New Roman" panose="02020603050405020304" pitchFamily="18" charset="0"/>
                <a:ea typeface="Times New Roman" panose="02020603050405020304" pitchFamily="18" charset="0"/>
              </a:rPr>
              <a:t>Science Communication</a:t>
            </a:r>
            <a:r>
              <a:rPr lang="en-KE" sz="3700" dirty="0">
                <a:solidFill>
                  <a:srgbClr val="000000"/>
                </a:solidFill>
                <a:effectLst/>
                <a:latin typeface="Times New Roman" panose="02020603050405020304" pitchFamily="18" charset="0"/>
                <a:ea typeface="Times New Roman" panose="02020603050405020304" pitchFamily="18" charset="0"/>
              </a:rPr>
              <a:t> 21 (7): C02. https://doi.org/10.22323/2.21070302.</a:t>
            </a:r>
            <a:endParaRPr lang="en-KE" sz="3700" dirty="0">
              <a:effectLst/>
              <a:latin typeface="Times New Roman" panose="02020603050405020304" pitchFamily="18" charset="0"/>
              <a:ea typeface="Times New Roman" panose="02020603050405020304" pitchFamily="18" charset="0"/>
            </a:endParaRPr>
          </a:p>
          <a:p>
            <a:pPr marL="0" indent="0">
              <a:lnSpc>
                <a:spcPct val="150000"/>
              </a:lnSpc>
              <a:buNone/>
            </a:pPr>
            <a:r>
              <a:rPr lang="en-KE" sz="3700" dirty="0">
                <a:solidFill>
                  <a:srgbClr val="000000"/>
                </a:solidFill>
                <a:effectLst/>
                <a:latin typeface="Times New Roman" panose="02020603050405020304" pitchFamily="18" charset="0"/>
                <a:ea typeface="Times New Roman" panose="02020603050405020304" pitchFamily="18" charset="0"/>
              </a:rPr>
              <a:t>Matta, Gagan. 2020. “Science Communication as a Preventative Tool in the </a:t>
            </a:r>
            <a:endParaRPr lang="en-KE" sz="3700" dirty="0">
              <a:effectLst/>
              <a:latin typeface="Times New Roman" panose="02020603050405020304" pitchFamily="18" charset="0"/>
              <a:ea typeface="Times New Roman" panose="02020603050405020304" pitchFamily="18" charset="0"/>
            </a:endParaRPr>
          </a:p>
          <a:p>
            <a:pPr marL="109728" indent="0">
              <a:lnSpc>
                <a:spcPct val="150000"/>
              </a:lnSpc>
              <a:buNone/>
            </a:pPr>
            <a:r>
              <a:rPr lang="en-KE" sz="3700" dirty="0">
                <a:solidFill>
                  <a:srgbClr val="000000"/>
                </a:solidFill>
                <a:effectLst/>
                <a:latin typeface="Times New Roman" panose="02020603050405020304" pitchFamily="18" charset="0"/>
                <a:ea typeface="Times New Roman" panose="02020603050405020304" pitchFamily="18" charset="0"/>
              </a:rPr>
              <a:t>COVID19 Pandemic.” </a:t>
            </a:r>
            <a:r>
              <a:rPr lang="en-KE" sz="3700" i="1" dirty="0">
                <a:solidFill>
                  <a:srgbClr val="000000"/>
                </a:solidFill>
                <a:effectLst/>
                <a:latin typeface="Times New Roman" panose="02020603050405020304" pitchFamily="18" charset="0"/>
                <a:ea typeface="Times New Roman" panose="02020603050405020304" pitchFamily="18" charset="0"/>
              </a:rPr>
              <a:t>Humanities and Social Sciences Communications</a:t>
            </a:r>
            <a:r>
              <a:rPr lang="en-KE" sz="3700" dirty="0">
                <a:solidFill>
                  <a:srgbClr val="000000"/>
                </a:solidFill>
                <a:effectLst/>
                <a:latin typeface="Times New Roman" panose="02020603050405020304" pitchFamily="18" charset="0"/>
                <a:ea typeface="Times New Roman" panose="02020603050405020304" pitchFamily="18" charset="0"/>
              </a:rPr>
              <a:t> 7 (1): 1–14. https://doi.org/10.1057/s41599-020-00645-1.</a:t>
            </a:r>
            <a:endParaRPr lang="en-KE" sz="3700" dirty="0">
              <a:effectLst/>
              <a:latin typeface="Times New Roman" panose="02020603050405020304" pitchFamily="18" charset="0"/>
              <a:ea typeface="Times New Roman" panose="02020603050405020304" pitchFamily="18" charset="0"/>
            </a:endParaRPr>
          </a:p>
          <a:p>
            <a:pPr marL="0" indent="0">
              <a:lnSpc>
                <a:spcPct val="150000"/>
              </a:lnSpc>
              <a:buNone/>
            </a:pPr>
            <a:r>
              <a:rPr lang="en-GB" sz="3700" dirty="0">
                <a:solidFill>
                  <a:srgbClr val="000000"/>
                </a:solidFill>
                <a:effectLst/>
                <a:latin typeface="Times New Roman" panose="02020603050405020304" pitchFamily="18" charset="0"/>
                <a:ea typeface="Calibri" panose="020F0502020204030204" pitchFamily="34" charset="0"/>
              </a:rPr>
              <a:t>Science Europe. (2024). Our Priorities.  </a:t>
            </a:r>
            <a:r>
              <a:rPr lang="en-GB" sz="3700" u="sng" dirty="0">
                <a:solidFill>
                  <a:srgbClr val="000000"/>
                </a:solidFill>
                <a:effectLst/>
                <a:latin typeface="Times New Roman" panose="02020603050405020304" pitchFamily="18" charset="0"/>
                <a:ea typeface="Calibri" panose="020F0502020204030204" pitchFamily="34" charset="0"/>
                <a:hlinkClick r:id="rId4"/>
              </a:rPr>
              <a:t>https://scienceeurope.org/our-priorities/science-communication/</a:t>
            </a:r>
            <a:endParaRPr lang="en-KE" sz="3700" dirty="0">
              <a:effectLst/>
              <a:latin typeface="Times New Roman" panose="02020603050405020304" pitchFamily="18" charset="0"/>
              <a:ea typeface="Times New Roman" panose="02020603050405020304" pitchFamily="18" charset="0"/>
            </a:endParaRPr>
          </a:p>
          <a:p>
            <a:pPr marL="0" indent="0">
              <a:lnSpc>
                <a:spcPct val="150000"/>
              </a:lnSpc>
              <a:buNone/>
            </a:pPr>
            <a:r>
              <a:rPr lang="en-US" sz="3700" dirty="0">
                <a:solidFill>
                  <a:srgbClr val="000000"/>
                </a:solidFill>
                <a:effectLst/>
                <a:latin typeface="Times New Roman" panose="02020603050405020304" pitchFamily="18" charset="0"/>
                <a:ea typeface="Times New Roman" panose="02020603050405020304" pitchFamily="18" charset="0"/>
              </a:rPr>
              <a:t>Science Says. (2017). </a:t>
            </a:r>
            <a:r>
              <a:rPr lang="en-US" sz="3700" u="sng" dirty="0">
                <a:solidFill>
                  <a:srgbClr val="000000"/>
                </a:solidFill>
                <a:effectLst/>
                <a:latin typeface="Times New Roman" panose="02020603050405020304" pitchFamily="18" charset="0"/>
                <a:ea typeface="Times New Roman" panose="02020603050405020304" pitchFamily="18" charset="0"/>
                <a:hlinkClick r:id="rId5"/>
              </a:rPr>
              <a:t>https://davissciencesays.ucdavis.edu/blog/next-level-science-communication-humanize-normalize-illuminate</a:t>
            </a:r>
            <a:endParaRPr lang="en-KE" sz="37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607B23E1-6E5E-F29C-063F-FE8DBD97EAC4}"/>
              </a:ext>
            </a:extLst>
          </p:cNvPr>
          <p:cNvSpPr>
            <a:spLocks noGrp="1"/>
          </p:cNvSpPr>
          <p:nvPr>
            <p:ph type="sldNum" sz="quarter" idx="10"/>
          </p:nvPr>
        </p:nvSpPr>
        <p:spPr/>
        <p:txBody>
          <a:bodyPr/>
          <a:lstStyle/>
          <a:p>
            <a:fld id="{48F63A3B-78C7-47BE-AE5E-E10140E04643}" type="slidenum">
              <a:rPr lang="en-US" smtClean="0"/>
              <a:pPr/>
              <a:t>30</a:t>
            </a:fld>
            <a:endParaRPr lang="en-US" dirty="0"/>
          </a:p>
        </p:txBody>
      </p:sp>
    </p:spTree>
    <p:extLst>
      <p:ext uri="{BB962C8B-B14F-4D97-AF65-F5344CB8AC3E}">
        <p14:creationId xmlns:p14="http://schemas.microsoft.com/office/powerpoint/2010/main" val="535939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788BC44-4053-A6B7-26AB-3CE47546BF1A}"/>
              </a:ext>
            </a:extLst>
          </p:cNvPr>
          <p:cNvSpPr>
            <a:spLocks noGrp="1"/>
          </p:cNvSpPr>
          <p:nvPr>
            <p:ph type="ctrTitle"/>
          </p:nvPr>
        </p:nvSpPr>
        <p:spPr>
          <a:xfrm>
            <a:off x="914401" y="1754658"/>
            <a:ext cx="5715000" cy="2743201"/>
          </a:xfrm>
        </p:spPr>
        <p:txBody>
          <a:bodyPr/>
          <a:lstStyle/>
          <a:p>
            <a:pPr algn="ctr"/>
            <a:r>
              <a:rPr lang="en-GB" sz="7200" dirty="0"/>
              <a:t>T</a:t>
            </a:r>
            <a:r>
              <a:rPr lang="en-KE" sz="7200" dirty="0"/>
              <a:t>hank you</a:t>
            </a:r>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2.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Geometric color block</Template>
  <TotalTime>73</TotalTime>
  <Words>2205</Words>
  <Application>Microsoft Macintosh PowerPoint</Application>
  <PresentationFormat>Widescreen</PresentationFormat>
  <Paragraphs>160</Paragraphs>
  <Slides>31</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Arial Black</vt:lpstr>
      <vt:lpstr>Calibri</vt:lpstr>
      <vt:lpstr>Calibri Light</vt:lpstr>
      <vt:lpstr>Sabon Next LT</vt:lpstr>
      <vt:lpstr>Symbol</vt:lpstr>
      <vt:lpstr>Times New Roman</vt:lpstr>
      <vt:lpstr>Custom</vt:lpstr>
      <vt:lpstr>Postgraduate Writing Week 11 Contemporary issues and trends in Communication Research II DR. SUSAN MWANGI ST. PAUL’S UNIVERSITY </vt:lpstr>
      <vt:lpstr>Topic Introduction </vt:lpstr>
      <vt:lpstr>PowerPoint Presentation</vt:lpstr>
      <vt:lpstr>Intended Learning Objectives </vt:lpstr>
      <vt:lpstr>What is Science Communication? </vt:lpstr>
      <vt:lpstr>PowerPoint Presentation</vt:lpstr>
      <vt:lpstr>PowerPoint Presentation</vt:lpstr>
      <vt:lpstr>Why is Science Communication Important? </vt:lpstr>
      <vt:lpstr>PowerPoint Presentation</vt:lpstr>
      <vt:lpstr>PowerPoint Presentation</vt:lpstr>
      <vt:lpstr>PowerPoint Presentation</vt:lpstr>
      <vt:lpstr>PowerPoint Presentation</vt:lpstr>
      <vt:lpstr>The Audience for Science Communication </vt:lpstr>
      <vt:lpstr>PowerPoint Presentation</vt:lpstr>
      <vt:lpstr>PowerPoint Presentation</vt:lpstr>
      <vt:lpstr>The Role of Science Communication </vt:lpstr>
      <vt:lpstr>PowerPoint Presentation</vt:lpstr>
      <vt:lpstr>PowerPoint Presentation</vt:lpstr>
      <vt:lpstr>Principles of Effective Communication </vt:lpstr>
      <vt:lpstr>Challenges in Communicating Science </vt:lpstr>
      <vt:lpstr>Tools and Platforms Used to Communicate Science and Technology </vt:lpstr>
      <vt:lpstr>DOs of Science Communication </vt:lpstr>
      <vt:lpstr>PowerPoint Presentation</vt:lpstr>
      <vt:lpstr>PowerPoint Presentation</vt:lpstr>
      <vt:lpstr>DON’Ts of Science Communication </vt:lpstr>
      <vt:lpstr>PowerPoint Presentation</vt:lpstr>
      <vt:lpstr>Summary </vt:lpstr>
      <vt:lpstr>Reflection question</vt:lpstr>
      <vt:lpstr>answer</vt:lpstr>
      <vt:lpstr>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Faith M Mwangi</dc:creator>
  <cp:lastModifiedBy>susan.w.mwangi@outlook.com</cp:lastModifiedBy>
  <cp:revision>4</cp:revision>
  <dcterms:created xsi:type="dcterms:W3CDTF">2024-11-02T18:58:11Z</dcterms:created>
  <dcterms:modified xsi:type="dcterms:W3CDTF">2025-06-06T08:08:08Z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