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7"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Lst>
  <p:sldSz cy="5143500" cx="9144000"/>
  <p:notesSz cx="6858000" cy="9144000"/>
  <p:embeddedFontLst>
    <p:embeddedFont>
      <p:font typeface="Roboto"/>
      <p:regular r:id="rId57"/>
      <p:bold r:id="rId58"/>
      <p:italic r:id="rId59"/>
      <p:boldItalic r:id="rId60"/>
    </p:embeddedFont>
    <p:embeddedFont>
      <p:font typeface="Oxygen"/>
      <p:regular r:id="rId61"/>
      <p:bold r:id="rId62"/>
    </p:embeddedFont>
    <p:embeddedFont>
      <p:font typeface="Do Hyeon"/>
      <p:regular r:id="rId63"/>
    </p:embeddedFont>
    <p:embeddedFont>
      <p:font typeface="Nunito"/>
      <p:regular r:id="rId64"/>
      <p:bold r:id="rId65"/>
      <p:italic r:id="rId66"/>
      <p:boldItalic r:id="rId67"/>
    </p:embeddedFont>
    <p:embeddedFont>
      <p:font typeface="EB Garamond Medium"/>
      <p:regular r:id="rId68"/>
      <p:bold r:id="rId69"/>
      <p:italic r:id="rId70"/>
      <p:boldItalic r:id="rId71"/>
    </p:embeddedFont>
    <p:embeddedFont>
      <p:font typeface="Anaheim"/>
      <p:regular r:id="rId72"/>
      <p:bold r:id="rId73"/>
    </p:embeddedFont>
    <p:embeddedFont>
      <p:font typeface="Lato"/>
      <p:regular r:id="rId74"/>
      <p:bold r:id="rId75"/>
      <p:italic r:id="rId76"/>
      <p:boldItalic r:id="rId77"/>
    </p:embeddedFont>
    <p:embeddedFont>
      <p:font typeface="EB Garamond"/>
      <p:regular r:id="rId78"/>
      <p:bold r:id="rId79"/>
      <p:italic r:id="rId80"/>
      <p:boldItalic r:id="rId81"/>
    </p:embeddedFont>
    <p:embeddedFont>
      <p:font typeface="Anek Gurmukhi"/>
      <p:regular r:id="rId82"/>
      <p:bold r:id="rId8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83" Type="http://schemas.openxmlformats.org/officeDocument/2006/relationships/font" Target="fonts/AnekGurmukhi-bold.fntdata"/><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80" Type="http://schemas.openxmlformats.org/officeDocument/2006/relationships/font" Target="fonts/EBGaramond-italic.fntdata"/><Relationship Id="rId82" Type="http://schemas.openxmlformats.org/officeDocument/2006/relationships/font" Target="fonts/AnekGurmukhi-regular.fntdata"/><Relationship Id="rId81" Type="http://schemas.openxmlformats.org/officeDocument/2006/relationships/font" Target="fonts/EBGaramond-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Anaheim-bold.fntdata"/><Relationship Id="rId72" Type="http://schemas.openxmlformats.org/officeDocument/2006/relationships/font" Target="fonts/Anaheim-regular.fntdata"/><Relationship Id="rId31" Type="http://schemas.openxmlformats.org/officeDocument/2006/relationships/slide" Target="slides/slide27.xml"/><Relationship Id="rId75" Type="http://schemas.openxmlformats.org/officeDocument/2006/relationships/font" Target="fonts/Lato-bold.fntdata"/><Relationship Id="rId30" Type="http://schemas.openxmlformats.org/officeDocument/2006/relationships/slide" Target="slides/slide26.xml"/><Relationship Id="rId74" Type="http://schemas.openxmlformats.org/officeDocument/2006/relationships/font" Target="fonts/Lato-regular.fntdata"/><Relationship Id="rId33" Type="http://schemas.openxmlformats.org/officeDocument/2006/relationships/slide" Target="slides/slide29.xml"/><Relationship Id="rId77" Type="http://schemas.openxmlformats.org/officeDocument/2006/relationships/font" Target="fonts/Lato-boldItalic.fntdata"/><Relationship Id="rId32" Type="http://schemas.openxmlformats.org/officeDocument/2006/relationships/slide" Target="slides/slide28.xml"/><Relationship Id="rId76" Type="http://schemas.openxmlformats.org/officeDocument/2006/relationships/font" Target="fonts/Lato-italic.fntdata"/><Relationship Id="rId35" Type="http://schemas.openxmlformats.org/officeDocument/2006/relationships/slide" Target="slides/slide31.xml"/><Relationship Id="rId79" Type="http://schemas.openxmlformats.org/officeDocument/2006/relationships/font" Target="fonts/EBGaramond-bold.fntdata"/><Relationship Id="rId34" Type="http://schemas.openxmlformats.org/officeDocument/2006/relationships/slide" Target="slides/slide30.xml"/><Relationship Id="rId78" Type="http://schemas.openxmlformats.org/officeDocument/2006/relationships/font" Target="fonts/EBGaramond-regular.fntdata"/><Relationship Id="rId71" Type="http://schemas.openxmlformats.org/officeDocument/2006/relationships/font" Target="fonts/EBGaramondMedium-boldItalic.fntdata"/><Relationship Id="rId70" Type="http://schemas.openxmlformats.org/officeDocument/2006/relationships/font" Target="fonts/EBGaramondMedium-italic.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font" Target="fonts/Oxygen-bold.fntdata"/><Relationship Id="rId61" Type="http://schemas.openxmlformats.org/officeDocument/2006/relationships/font" Target="fonts/Oxygen-regular.fntdata"/><Relationship Id="rId20" Type="http://schemas.openxmlformats.org/officeDocument/2006/relationships/slide" Target="slides/slide16.xml"/><Relationship Id="rId64" Type="http://schemas.openxmlformats.org/officeDocument/2006/relationships/font" Target="fonts/Nunito-regular.fntdata"/><Relationship Id="rId63" Type="http://schemas.openxmlformats.org/officeDocument/2006/relationships/font" Target="fonts/DoHyeon-regular.fntdata"/><Relationship Id="rId22" Type="http://schemas.openxmlformats.org/officeDocument/2006/relationships/slide" Target="slides/slide18.xml"/><Relationship Id="rId66" Type="http://schemas.openxmlformats.org/officeDocument/2006/relationships/font" Target="fonts/Nunito-italic.fntdata"/><Relationship Id="rId21" Type="http://schemas.openxmlformats.org/officeDocument/2006/relationships/slide" Target="slides/slide17.xml"/><Relationship Id="rId65" Type="http://schemas.openxmlformats.org/officeDocument/2006/relationships/font" Target="fonts/Nunito-bold.fntdata"/><Relationship Id="rId24" Type="http://schemas.openxmlformats.org/officeDocument/2006/relationships/slide" Target="slides/slide20.xml"/><Relationship Id="rId68" Type="http://schemas.openxmlformats.org/officeDocument/2006/relationships/font" Target="fonts/EBGaramondMedium-regular.fntdata"/><Relationship Id="rId23" Type="http://schemas.openxmlformats.org/officeDocument/2006/relationships/slide" Target="slides/slide19.xml"/><Relationship Id="rId67" Type="http://schemas.openxmlformats.org/officeDocument/2006/relationships/font" Target="fonts/Nunito-boldItalic.fntdata"/><Relationship Id="rId60" Type="http://schemas.openxmlformats.org/officeDocument/2006/relationships/font" Target="fonts/Roboto-boldItalic.fntdata"/><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EBGaramondMedium-bold.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font" Target="fonts/Roboto-regular.fntdata"/><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font" Target="fonts/Roboto-italic.fntdata"/><Relationship Id="rId14" Type="http://schemas.openxmlformats.org/officeDocument/2006/relationships/slide" Target="slides/slide10.xml"/><Relationship Id="rId58" Type="http://schemas.openxmlformats.org/officeDocument/2006/relationships/font" Target="fonts/Roboto-bold.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114d978cede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114d978cede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ac439249f7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ac439249f7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114d978cede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114d978cede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ad20d076ce_3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ad20d076ce_3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2b3fcd7b9db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2b3fcd7b9db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2b3fcd7b9db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2b3fcd7b9db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2b3fcd7b9db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2b3fcd7b9db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114feeb46bb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114feeb46bb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2b3fcd7b9db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5" name="Google Shape;365;g2b3fcd7b9db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b3fcd7b9db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2b3fcd7b9db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b3fcd7b9db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2b3fcd7b9db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2b3fcd7b9db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0" name="Google Shape;380;g2b3fcd7b9db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2b3fcd7b9db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2b3fcd7b9db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g2b3fcd7b9db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0" name="Google Shape;390;g2b3fcd7b9db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2b3fcd7b9db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2b3fcd7b9db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2b3fcd7b9db_0_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0" name="Google Shape;400;g2b3fcd7b9db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ac439249f7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ac439249f7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114feeb46bb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 name="Google Shape;411;g114feeb46bb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2b3fcd7b9db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 name="Google Shape;417;g2b3fcd7b9db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b3fcd7b9db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2" name="Google Shape;422;g2b3fcd7b9db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114d978cede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7" name="Google Shape;427;g114d978cede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g114feeb46bb_0_3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3" name="Google Shape;433;g114feeb46bb_0_3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2b3fcd7b9db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9" name="Google Shape;439;g2b3fcd7b9db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2b3fcd7b9db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5" name="Google Shape;445;g2b3fcd7b9db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114feeb46bb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1" name="Google Shape;451;g114feeb46bb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114d978cede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7" name="Google Shape;457;g114d978cede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g114feeb46bb_0_3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3" name="Google Shape;463;g114feeb46bb_0_3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g2b3fcd7b9db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9" name="Google Shape;469;g2b3fcd7b9db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g114feeb46bb_0_16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6" name="Google Shape;476;g114feeb46bb_0_16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2b3fcd7b9db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2" name="Google Shape;482;g2b3fcd7b9db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114feeb46bb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8" name="Google Shape;488;g114feeb46bb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2b3fcd7b9db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3" name="Google Shape;523;g2b3fcd7b9db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g114feeb46bb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8" name="Google Shape;558;g114feeb46bb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g2b3fcd7b9db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3" name="Google Shape;563;g2b3fcd7b9db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g114feeb46bb_0_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9" name="Google Shape;569;g114feeb46bb_0_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114feeb46bb_0_3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3" name="Google Shape;583;g114feeb46bb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g2b3fcd7b9db_0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8" name="Google Shape;588;g2b3fcd7b9db_0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114feeb46bb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5" name="Google Shape;595;g114feeb46bb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g2b3fcd7b9db_0_2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1" name="Google Shape;601;g2b3fcd7b9db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2b3fcd7b9db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0" name="Google Shape;610;g2b3fcd7b9db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g2b3fcd7b9db_0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7" name="Google Shape;617;g2b3fcd7b9db_0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g114feeb46bb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4" name="Google Shape;624;g114feeb46bb_0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g2b3fcd7b9db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9" name="Google Shape;629;g2b3fcd7b9db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g2b3fcd7b9db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5" name="Google Shape;635;g2b3fcd7b9db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2b3fcd7b9db_0_2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1" name="Google Shape;641;g2b3fcd7b9db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g2b3fcd7b9db_0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7" name="Google Shape;647;g2b3fcd7b9db_0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g114feeb46bb_0_1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5" name="Google Shape;655;g114feeb46bb_0_1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9" name="Shape 669"/>
        <p:cNvGrpSpPr/>
        <p:nvPr/>
      </p:nvGrpSpPr>
      <p:grpSpPr>
        <a:xfrm>
          <a:off x="0" y="0"/>
          <a:ext cx="0" cy="0"/>
          <a:chOff x="0" y="0"/>
          <a:chExt cx="0" cy="0"/>
        </a:xfrm>
      </p:grpSpPr>
      <p:sp>
        <p:nvSpPr>
          <p:cNvPr id="670" name="Google Shape;670;g2b3fcd7b9db_0_2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1" name="Google Shape;671;g2b3fcd7b9db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g2b3fcd7b9db_0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7" name="Google Shape;677;g2b3fcd7b9db_0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1" name="Shape 681"/>
        <p:cNvGrpSpPr/>
        <p:nvPr/>
      </p:nvGrpSpPr>
      <p:grpSpPr>
        <a:xfrm>
          <a:off x="0" y="0"/>
          <a:ext cx="0" cy="0"/>
          <a:chOff x="0" y="0"/>
          <a:chExt cx="0" cy="0"/>
        </a:xfrm>
      </p:grpSpPr>
      <p:sp>
        <p:nvSpPr>
          <p:cNvPr id="682" name="Google Shape;682;g2b3fcd7b9db_0_2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3" name="Google Shape;683;g2b3fcd7b9db_0_2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g2683aa91a8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9" name="Google Shape;689;g2683aa91a8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g114feeb46bb_0_3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5" name="Google Shape;695;g114feeb46bb_0_3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 Id="rId5" Type="http://schemas.openxmlformats.org/officeDocument/2006/relationships/hyperlink" Target="https://www.freepik.com/" TargetMode="Externa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p:nvPr/>
        </p:nvSpPr>
        <p:spPr>
          <a:xfrm>
            <a:off x="-63750" y="-1282700"/>
            <a:ext cx="9271500" cy="1822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 name="Google Shape;10;p2"/>
          <p:cNvGrpSpPr/>
          <p:nvPr/>
        </p:nvGrpSpPr>
        <p:grpSpPr>
          <a:xfrm>
            <a:off x="1826325" y="4799475"/>
            <a:ext cx="5486400" cy="183000"/>
            <a:chOff x="1471325" y="4724925"/>
            <a:chExt cx="5486400" cy="183000"/>
          </a:xfrm>
        </p:grpSpPr>
        <p:sp>
          <p:nvSpPr>
            <p:cNvPr id="11" name="Google Shape;11;p2"/>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2145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55861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 name="Google Shape;15;p2"/>
          <p:cNvSpPr txBox="1"/>
          <p:nvPr>
            <p:ph type="ctrTitle"/>
          </p:nvPr>
        </p:nvSpPr>
        <p:spPr>
          <a:xfrm>
            <a:off x="713225" y="820354"/>
            <a:ext cx="4260300" cy="3024300"/>
          </a:xfrm>
          <a:prstGeom prst="rect">
            <a:avLst/>
          </a:prstGeom>
        </p:spPr>
        <p:txBody>
          <a:bodyPr anchorCtr="0" anchor="ctr" bIns="91425" lIns="91425" spcFirstLastPara="1" rIns="91425" wrap="square" tIns="91425">
            <a:noAutofit/>
          </a:bodyPr>
          <a:lstStyle>
            <a:lvl1pPr lvl="0">
              <a:lnSpc>
                <a:spcPct val="90000"/>
              </a:lnSpc>
              <a:spcBef>
                <a:spcPts val="0"/>
              </a:spcBef>
              <a:spcAft>
                <a:spcPts val="0"/>
              </a:spcAft>
              <a:buSzPts val="5200"/>
              <a:buFont typeface="EB Garamond Medium"/>
              <a:buNone/>
              <a:defRPr sz="4400">
                <a:latin typeface="EB Garamond Medium"/>
                <a:ea typeface="EB Garamond Medium"/>
                <a:cs typeface="EB Garamond Medium"/>
                <a:sym typeface="EB Garamond Medium"/>
              </a:defRPr>
            </a:lvl1pPr>
            <a:lvl2pPr lvl="1"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2pPr>
            <a:lvl3pPr lvl="2"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3pPr>
            <a:lvl4pPr lvl="3"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4pPr>
            <a:lvl5pPr lvl="4"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5pPr>
            <a:lvl6pPr lvl="5"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6pPr>
            <a:lvl7pPr lvl="6"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7pPr>
            <a:lvl8pPr lvl="7"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8pPr>
            <a:lvl9pPr lvl="8" algn="ctr">
              <a:spcBef>
                <a:spcPts val="0"/>
              </a:spcBef>
              <a:spcAft>
                <a:spcPts val="0"/>
              </a:spcAft>
              <a:buClr>
                <a:srgbClr val="191919"/>
              </a:buClr>
              <a:buSzPts val="5200"/>
              <a:buFont typeface="EB Garamond Medium"/>
              <a:buNone/>
              <a:defRPr b="0" sz="5200">
                <a:solidFill>
                  <a:srgbClr val="191919"/>
                </a:solidFill>
                <a:latin typeface="EB Garamond Medium"/>
                <a:ea typeface="EB Garamond Medium"/>
                <a:cs typeface="EB Garamond Medium"/>
                <a:sym typeface="EB Garamond Medium"/>
              </a:defRPr>
            </a:lvl9pPr>
          </a:lstStyle>
          <a:p/>
        </p:txBody>
      </p:sp>
      <p:sp>
        <p:nvSpPr>
          <p:cNvPr id="16" name="Google Shape;16;p2"/>
          <p:cNvSpPr txBox="1"/>
          <p:nvPr>
            <p:ph idx="1" type="subTitle"/>
          </p:nvPr>
        </p:nvSpPr>
        <p:spPr>
          <a:xfrm>
            <a:off x="713225" y="3975354"/>
            <a:ext cx="3858900" cy="356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8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4748324" y="2342625"/>
            <a:ext cx="3675600" cy="841800"/>
          </a:xfrm>
          <a:prstGeom prst="rect">
            <a:avLst/>
          </a:prstGeom>
        </p:spPr>
        <p:txBody>
          <a:bodyPr anchorCtr="0" anchor="ctr" bIns="91425" lIns="91425" spcFirstLastPara="1" rIns="91425" wrap="square" tIns="91425">
            <a:noAutofit/>
          </a:bodyPr>
          <a:lstStyle>
            <a:lvl1pPr lvl="0" algn="r">
              <a:spcBef>
                <a:spcPts val="0"/>
              </a:spcBef>
              <a:spcAft>
                <a:spcPts val="0"/>
              </a:spcAft>
              <a:buSzPts val="3600"/>
              <a:buFont typeface="EB Garamond Medium"/>
              <a:buNone/>
              <a:defRPr sz="4500">
                <a:solidFill>
                  <a:schemeClr val="accent1"/>
                </a:solidFill>
                <a:latin typeface="EB Garamond Medium"/>
                <a:ea typeface="EB Garamond Medium"/>
                <a:cs typeface="EB Garamond Medium"/>
                <a:sym typeface="EB Garamond Medium"/>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hasCustomPrompt="1" idx="2" type="title"/>
          </p:nvPr>
        </p:nvSpPr>
        <p:spPr>
          <a:xfrm>
            <a:off x="7060725" y="1106175"/>
            <a:ext cx="1363200" cy="1265100"/>
          </a:xfrm>
          <a:prstGeom prst="rect">
            <a:avLst/>
          </a:prstGeom>
          <a:solidFill>
            <a:schemeClr val="dk2"/>
          </a:solidFill>
        </p:spPr>
        <p:txBody>
          <a:bodyPr anchorCtr="0" anchor="b" bIns="91425" lIns="91425" spcFirstLastPara="1" rIns="91425" wrap="square" tIns="91425">
            <a:noAutofit/>
          </a:bodyPr>
          <a:lstStyle>
            <a:lvl1pPr lvl="0" rtl="0" algn="r">
              <a:spcBef>
                <a:spcPts val="0"/>
              </a:spcBef>
              <a:spcAft>
                <a:spcPts val="0"/>
              </a:spcAft>
              <a:buSzPts val="6000"/>
              <a:buFont typeface="EB Garamond Medium"/>
              <a:buNone/>
              <a:defRPr sz="7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0" name="Google Shape;20;p3"/>
          <p:cNvSpPr txBox="1"/>
          <p:nvPr>
            <p:ph idx="1" type="subTitle"/>
          </p:nvPr>
        </p:nvSpPr>
        <p:spPr>
          <a:xfrm>
            <a:off x="5415800" y="3323950"/>
            <a:ext cx="3008100" cy="713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8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grpSp>
        <p:nvGrpSpPr>
          <p:cNvPr id="22" name="Google Shape;22;p4"/>
          <p:cNvGrpSpPr/>
          <p:nvPr/>
        </p:nvGrpSpPr>
        <p:grpSpPr>
          <a:xfrm rot="-5400000">
            <a:off x="-1686954" y="2476697"/>
            <a:ext cx="4070909" cy="183000"/>
            <a:chOff x="1471325" y="4724925"/>
            <a:chExt cx="5486400" cy="183000"/>
          </a:xfrm>
        </p:grpSpPr>
        <p:sp>
          <p:nvSpPr>
            <p:cNvPr id="23" name="Google Shape;23;p4"/>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4"/>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4"/>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4"/>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 name="Google Shape;27;p4"/>
          <p:cNvSpPr/>
          <p:nvPr/>
        </p:nvSpPr>
        <p:spPr>
          <a:xfrm>
            <a:off x="843077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9" name="Google Shape;29;p4"/>
          <p:cNvSpPr txBox="1"/>
          <p:nvPr>
            <p:ph idx="1" type="body"/>
          </p:nvPr>
        </p:nvSpPr>
        <p:spPr>
          <a:xfrm>
            <a:off x="720000" y="1117550"/>
            <a:ext cx="7319100" cy="3486000"/>
          </a:xfrm>
          <a:prstGeom prst="rect">
            <a:avLst/>
          </a:prstGeom>
        </p:spPr>
        <p:txBody>
          <a:bodyPr anchorCtr="0" anchor="ctr" bIns="91425" lIns="91425" spcFirstLastPara="1" rIns="91425" wrap="square" tIns="91425">
            <a:noAutofit/>
          </a:bodyPr>
          <a:lstStyle>
            <a:lvl1pPr indent="-298450" lvl="0" marL="457200" rtl="0">
              <a:lnSpc>
                <a:spcPct val="100000"/>
              </a:lnSpc>
              <a:spcBef>
                <a:spcPts val="0"/>
              </a:spcBef>
              <a:spcAft>
                <a:spcPts val="0"/>
              </a:spcAft>
              <a:buClr>
                <a:schemeClr val="accent1"/>
              </a:buClr>
              <a:buSzPts val="1100"/>
              <a:buAutoNum type="arabicPeriod"/>
              <a:defRPr sz="1200"/>
            </a:lvl1pPr>
            <a:lvl2pPr indent="-317500" lvl="1" marL="914400" rtl="0">
              <a:lnSpc>
                <a:spcPct val="115000"/>
              </a:lnSpc>
              <a:spcBef>
                <a:spcPts val="0"/>
              </a:spcBef>
              <a:spcAft>
                <a:spcPts val="0"/>
              </a:spcAft>
              <a:buSzPts val="1400"/>
              <a:buFont typeface="Oxygen"/>
              <a:buAutoNum type="alphaLcPeriod"/>
              <a:defRPr>
                <a:latin typeface="Oxygen"/>
                <a:ea typeface="Oxygen"/>
                <a:cs typeface="Oxygen"/>
                <a:sym typeface="Oxygen"/>
              </a:defRPr>
            </a:lvl2pPr>
            <a:lvl3pPr indent="-317500" lvl="2" marL="1371600" rtl="0">
              <a:lnSpc>
                <a:spcPct val="115000"/>
              </a:lnSpc>
              <a:spcBef>
                <a:spcPts val="1600"/>
              </a:spcBef>
              <a:spcAft>
                <a:spcPts val="0"/>
              </a:spcAft>
              <a:buSzPts val="1400"/>
              <a:buFont typeface="Oxygen"/>
              <a:buAutoNum type="romanLcPeriod"/>
              <a:defRPr>
                <a:latin typeface="Oxygen"/>
                <a:ea typeface="Oxygen"/>
                <a:cs typeface="Oxygen"/>
                <a:sym typeface="Oxygen"/>
              </a:defRPr>
            </a:lvl3pPr>
            <a:lvl4pPr indent="-317500" lvl="3" marL="1828800" rtl="0">
              <a:lnSpc>
                <a:spcPct val="115000"/>
              </a:lnSpc>
              <a:spcBef>
                <a:spcPts val="1600"/>
              </a:spcBef>
              <a:spcAft>
                <a:spcPts val="0"/>
              </a:spcAft>
              <a:buSzPts val="1400"/>
              <a:buFont typeface="Oxygen"/>
              <a:buAutoNum type="arabicPeriod"/>
              <a:defRPr>
                <a:latin typeface="Oxygen"/>
                <a:ea typeface="Oxygen"/>
                <a:cs typeface="Oxygen"/>
                <a:sym typeface="Oxygen"/>
              </a:defRPr>
            </a:lvl4pPr>
            <a:lvl5pPr indent="-317500" lvl="4" marL="2286000" rtl="0">
              <a:lnSpc>
                <a:spcPct val="115000"/>
              </a:lnSpc>
              <a:spcBef>
                <a:spcPts val="1600"/>
              </a:spcBef>
              <a:spcAft>
                <a:spcPts val="0"/>
              </a:spcAft>
              <a:buSzPts val="1400"/>
              <a:buFont typeface="Oxygen"/>
              <a:buAutoNum type="alphaLcPeriod"/>
              <a:defRPr>
                <a:latin typeface="Oxygen"/>
                <a:ea typeface="Oxygen"/>
                <a:cs typeface="Oxygen"/>
                <a:sym typeface="Oxygen"/>
              </a:defRPr>
            </a:lvl5pPr>
            <a:lvl6pPr indent="-317500" lvl="5" marL="2743200" rtl="0">
              <a:lnSpc>
                <a:spcPct val="115000"/>
              </a:lnSpc>
              <a:spcBef>
                <a:spcPts val="1600"/>
              </a:spcBef>
              <a:spcAft>
                <a:spcPts val="0"/>
              </a:spcAft>
              <a:buSzPts val="1400"/>
              <a:buFont typeface="Oxygen"/>
              <a:buAutoNum type="romanLcPeriod"/>
              <a:defRPr>
                <a:latin typeface="Oxygen"/>
                <a:ea typeface="Oxygen"/>
                <a:cs typeface="Oxygen"/>
                <a:sym typeface="Oxygen"/>
              </a:defRPr>
            </a:lvl6pPr>
            <a:lvl7pPr indent="-317500" lvl="6" marL="3200400" rtl="0">
              <a:lnSpc>
                <a:spcPct val="115000"/>
              </a:lnSpc>
              <a:spcBef>
                <a:spcPts val="1600"/>
              </a:spcBef>
              <a:spcAft>
                <a:spcPts val="0"/>
              </a:spcAft>
              <a:buSzPts val="1400"/>
              <a:buFont typeface="Oxygen"/>
              <a:buAutoNum type="arabicPeriod"/>
              <a:defRPr>
                <a:latin typeface="Oxygen"/>
                <a:ea typeface="Oxygen"/>
                <a:cs typeface="Oxygen"/>
                <a:sym typeface="Oxygen"/>
              </a:defRPr>
            </a:lvl7pPr>
            <a:lvl8pPr indent="-317500" lvl="7" marL="3657600" rtl="0">
              <a:lnSpc>
                <a:spcPct val="115000"/>
              </a:lnSpc>
              <a:spcBef>
                <a:spcPts val="1600"/>
              </a:spcBef>
              <a:spcAft>
                <a:spcPts val="0"/>
              </a:spcAft>
              <a:buSzPts val="1400"/>
              <a:buFont typeface="Oxygen"/>
              <a:buAutoNum type="alphaLcPeriod"/>
              <a:defRPr>
                <a:latin typeface="Oxygen"/>
                <a:ea typeface="Oxygen"/>
                <a:cs typeface="Oxygen"/>
                <a:sym typeface="Oxygen"/>
              </a:defRPr>
            </a:lvl8pPr>
            <a:lvl9pPr indent="-317500" lvl="8" marL="4114800" rtl="0">
              <a:lnSpc>
                <a:spcPct val="115000"/>
              </a:lnSpc>
              <a:spcBef>
                <a:spcPts val="1600"/>
              </a:spcBef>
              <a:spcAft>
                <a:spcPts val="1600"/>
              </a:spcAft>
              <a:buSzPts val="1400"/>
              <a:buFont typeface="Oxygen"/>
              <a:buAutoNum type="romanLcPeriod"/>
              <a:defRPr>
                <a:latin typeface="Oxygen"/>
                <a:ea typeface="Oxygen"/>
                <a:cs typeface="Oxygen"/>
                <a:sym typeface="Oxygen"/>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30" name="Shape 30"/>
        <p:cNvGrpSpPr/>
        <p:nvPr/>
      </p:nvGrpSpPr>
      <p:grpSpPr>
        <a:xfrm>
          <a:off x="0" y="0"/>
          <a:ext cx="0" cy="0"/>
          <a:chOff x="0" y="0"/>
          <a:chExt cx="0" cy="0"/>
        </a:xfrm>
      </p:grpSpPr>
      <p:sp>
        <p:nvSpPr>
          <p:cNvPr id="31" name="Google Shape;31;p5"/>
          <p:cNvSpPr/>
          <p:nvPr/>
        </p:nvSpPr>
        <p:spPr>
          <a:xfrm>
            <a:off x="324600" y="-71225"/>
            <a:ext cx="8494800" cy="49521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5"/>
          <p:cNvSpPr txBox="1"/>
          <p:nvPr>
            <p:ph idx="1" type="subTitle"/>
          </p:nvPr>
        </p:nvSpPr>
        <p:spPr>
          <a:xfrm>
            <a:off x="1160708" y="2686825"/>
            <a:ext cx="2985900" cy="4749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SzPts val="1800"/>
              <a:buFont typeface="EB Garamond Medium"/>
              <a:buNone/>
              <a:defRPr sz="2000">
                <a:solidFill>
                  <a:schemeClr val="accent1"/>
                </a:solidFill>
                <a:latin typeface="EB Garamond Medium"/>
                <a:ea typeface="EB Garamond Medium"/>
                <a:cs typeface="EB Garamond Medium"/>
                <a:sym typeface="EB Garamond Medium"/>
              </a:defRPr>
            </a:lvl1pPr>
            <a:lvl2pPr lvl="1"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33" name="Google Shape;33;p5"/>
          <p:cNvSpPr txBox="1"/>
          <p:nvPr>
            <p:ph idx="2" type="subTitle"/>
          </p:nvPr>
        </p:nvSpPr>
        <p:spPr>
          <a:xfrm>
            <a:off x="4997683" y="2686825"/>
            <a:ext cx="2985900" cy="474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34" name="Google Shape;34;p5"/>
          <p:cNvSpPr txBox="1"/>
          <p:nvPr>
            <p:ph idx="3" type="subTitle"/>
          </p:nvPr>
        </p:nvSpPr>
        <p:spPr>
          <a:xfrm>
            <a:off x="1160708" y="3067784"/>
            <a:ext cx="2985900" cy="80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35" name="Google Shape;35;p5"/>
          <p:cNvSpPr txBox="1"/>
          <p:nvPr>
            <p:ph idx="4" type="subTitle"/>
          </p:nvPr>
        </p:nvSpPr>
        <p:spPr>
          <a:xfrm>
            <a:off x="4997683" y="3067784"/>
            <a:ext cx="2985900" cy="807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36" name="Google Shape;36;p5"/>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7" name="Shape 37"/>
        <p:cNvGrpSpPr/>
        <p:nvPr/>
      </p:nvGrpSpPr>
      <p:grpSpPr>
        <a:xfrm>
          <a:off x="0" y="0"/>
          <a:ext cx="0" cy="0"/>
          <a:chOff x="0" y="0"/>
          <a:chExt cx="0" cy="0"/>
        </a:xfrm>
      </p:grpSpPr>
      <p:sp>
        <p:nvSpPr>
          <p:cNvPr id="38" name="Google Shape;38;p6"/>
          <p:cNvSpPr/>
          <p:nvPr/>
        </p:nvSpPr>
        <p:spPr>
          <a:xfrm>
            <a:off x="8834650"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6"/>
          <p:cNvGrpSpPr/>
          <p:nvPr/>
        </p:nvGrpSpPr>
        <p:grpSpPr>
          <a:xfrm flipH="1" rot="-5400000">
            <a:off x="-1686954" y="2476697"/>
            <a:ext cx="4070909" cy="183000"/>
            <a:chOff x="1471325" y="4724925"/>
            <a:chExt cx="5486400" cy="183000"/>
          </a:xfrm>
        </p:grpSpPr>
        <p:sp>
          <p:nvSpPr>
            <p:cNvPr id="40" name="Google Shape;40;p6"/>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6"/>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6"/>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6"/>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 name="Google Shape;44;p6"/>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5" name="Shape 45"/>
        <p:cNvGrpSpPr/>
        <p:nvPr/>
      </p:nvGrpSpPr>
      <p:grpSpPr>
        <a:xfrm>
          <a:off x="0" y="0"/>
          <a:ext cx="0" cy="0"/>
          <a:chOff x="0" y="0"/>
          <a:chExt cx="0" cy="0"/>
        </a:xfrm>
      </p:grpSpPr>
      <p:sp>
        <p:nvSpPr>
          <p:cNvPr id="46" name="Google Shape;46;p7"/>
          <p:cNvSpPr/>
          <p:nvPr/>
        </p:nvSpPr>
        <p:spPr>
          <a:xfrm>
            <a:off x="713250" y="1054500"/>
            <a:ext cx="7717500" cy="3034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 name="Google Shape;47;p7"/>
          <p:cNvGrpSpPr/>
          <p:nvPr/>
        </p:nvGrpSpPr>
        <p:grpSpPr>
          <a:xfrm>
            <a:off x="1826325" y="171350"/>
            <a:ext cx="5486400" cy="183000"/>
            <a:chOff x="1471325" y="4724925"/>
            <a:chExt cx="5486400" cy="183000"/>
          </a:xfrm>
        </p:grpSpPr>
        <p:sp>
          <p:nvSpPr>
            <p:cNvPr id="48" name="Google Shape;48;p7"/>
            <p:cNvSpPr/>
            <p:nvPr/>
          </p:nvSpPr>
          <p:spPr>
            <a:xfrm>
              <a:off x="14713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7"/>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7"/>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7"/>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7"/>
          <p:cNvSpPr txBox="1"/>
          <p:nvPr>
            <p:ph type="title"/>
          </p:nvPr>
        </p:nvSpPr>
        <p:spPr>
          <a:xfrm>
            <a:off x="2433000" y="1592158"/>
            <a:ext cx="4278000" cy="548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4500">
                <a:solidFill>
                  <a:schemeClr val="lt1"/>
                </a:solidFill>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3" name="Google Shape;53;p7"/>
          <p:cNvSpPr txBox="1"/>
          <p:nvPr>
            <p:ph idx="1" type="subTitle"/>
          </p:nvPr>
        </p:nvSpPr>
        <p:spPr>
          <a:xfrm>
            <a:off x="2433000" y="2422881"/>
            <a:ext cx="4278000" cy="11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600">
                <a:solidFill>
                  <a:schemeClr val="lt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2"/>
        </a:solidFill>
      </p:bgPr>
    </p:bg>
    <p:spTree>
      <p:nvGrpSpPr>
        <p:cNvPr id="54" name="Shape 54"/>
        <p:cNvGrpSpPr/>
        <p:nvPr/>
      </p:nvGrpSpPr>
      <p:grpSpPr>
        <a:xfrm>
          <a:off x="0" y="0"/>
          <a:ext cx="0" cy="0"/>
          <a:chOff x="0" y="0"/>
          <a:chExt cx="0" cy="0"/>
        </a:xfrm>
      </p:grpSpPr>
      <p:sp>
        <p:nvSpPr>
          <p:cNvPr id="55" name="Google Shape;55;p8"/>
          <p:cNvSpPr/>
          <p:nvPr/>
        </p:nvSpPr>
        <p:spPr>
          <a:xfrm>
            <a:off x="324600" y="271650"/>
            <a:ext cx="8494800" cy="49521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 name="Google Shape;56;p8"/>
          <p:cNvGrpSpPr/>
          <p:nvPr/>
        </p:nvGrpSpPr>
        <p:grpSpPr>
          <a:xfrm flipH="1">
            <a:off x="1826325" y="4342275"/>
            <a:ext cx="5486400" cy="183000"/>
            <a:chOff x="1471325" y="4724925"/>
            <a:chExt cx="5486400" cy="183000"/>
          </a:xfrm>
        </p:grpSpPr>
        <p:sp>
          <p:nvSpPr>
            <p:cNvPr id="57" name="Google Shape;57;p8"/>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8"/>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8"/>
            <p:cNvSpPr/>
            <p:nvPr/>
          </p:nvSpPr>
          <p:spPr>
            <a:xfrm>
              <a:off x="42145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8"/>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1" name="Google Shape;61;p8"/>
          <p:cNvSpPr txBox="1"/>
          <p:nvPr>
            <p:ph type="title"/>
          </p:nvPr>
        </p:nvSpPr>
        <p:spPr>
          <a:xfrm>
            <a:off x="1902250" y="1381675"/>
            <a:ext cx="5339400" cy="23802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Font typeface="EB Garamond Medium"/>
              <a:buNone/>
              <a:defRPr sz="8000">
                <a:solidFill>
                  <a:schemeClr val="accent1"/>
                </a:solidFill>
                <a:latin typeface="EB Garamond Medium"/>
                <a:ea typeface="EB Garamond Medium"/>
                <a:cs typeface="EB Garamond Medium"/>
                <a:sym typeface="EB Garamond Medium"/>
              </a:defRPr>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62" name="Shape 62"/>
        <p:cNvGrpSpPr/>
        <p:nvPr/>
      </p:nvGrpSpPr>
      <p:grpSpPr>
        <a:xfrm>
          <a:off x="0" y="0"/>
          <a:ext cx="0" cy="0"/>
          <a:chOff x="0" y="0"/>
          <a:chExt cx="0" cy="0"/>
        </a:xfrm>
      </p:grpSpPr>
      <p:sp>
        <p:nvSpPr>
          <p:cNvPr id="63" name="Google Shape;63;p9"/>
          <p:cNvSpPr/>
          <p:nvPr/>
        </p:nvSpPr>
        <p:spPr>
          <a:xfrm>
            <a:off x="324600" y="274950"/>
            <a:ext cx="8494800" cy="45936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9"/>
          <p:cNvSpPr txBox="1"/>
          <p:nvPr>
            <p:ph type="title"/>
          </p:nvPr>
        </p:nvSpPr>
        <p:spPr>
          <a:xfrm>
            <a:off x="2220629" y="1440844"/>
            <a:ext cx="4700700" cy="1126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9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5" name="Google Shape;65;p9"/>
          <p:cNvSpPr txBox="1"/>
          <p:nvPr>
            <p:ph idx="1" type="subTitle"/>
          </p:nvPr>
        </p:nvSpPr>
        <p:spPr>
          <a:xfrm>
            <a:off x="2220600" y="2761794"/>
            <a:ext cx="4700700" cy="937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6" name="Shape 66"/>
        <p:cNvGrpSpPr/>
        <p:nvPr/>
      </p:nvGrpSpPr>
      <p:grpSpPr>
        <a:xfrm>
          <a:off x="0" y="0"/>
          <a:ext cx="0" cy="0"/>
          <a:chOff x="0" y="0"/>
          <a:chExt cx="0" cy="0"/>
        </a:xfrm>
      </p:grpSpPr>
      <p:sp>
        <p:nvSpPr>
          <p:cNvPr id="67" name="Google Shape;67;p10"/>
          <p:cNvSpPr/>
          <p:nvPr/>
        </p:nvSpPr>
        <p:spPr>
          <a:xfrm>
            <a:off x="-99000" y="-111450"/>
            <a:ext cx="9342000" cy="5366400"/>
          </a:xfrm>
          <a:prstGeom prst="rect">
            <a:avLst/>
          </a:prstGeom>
          <a:solidFill>
            <a:srgbClr val="EBE6D9">
              <a:alpha val="232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0"/>
          <p:cNvSpPr txBox="1"/>
          <p:nvPr>
            <p:ph type="title"/>
          </p:nvPr>
        </p:nvSpPr>
        <p:spPr>
          <a:xfrm>
            <a:off x="720000" y="4225775"/>
            <a:ext cx="7717500" cy="3735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3000"/>
              <a:buFont typeface="EB Garamond Medium"/>
              <a:buNone/>
              <a:defRPr>
                <a:solidFill>
                  <a:schemeClr val="dk2"/>
                </a:solidFill>
                <a:latin typeface="EB Garamond Medium"/>
                <a:ea typeface="EB Garamond Medium"/>
                <a:cs typeface="EB Garamond Medium"/>
                <a:sym typeface="EB Garamond Medium"/>
              </a:defRPr>
            </a:lvl1pPr>
            <a:lvl2pPr lvl="1" rtl="0">
              <a:spcBef>
                <a:spcPts val="0"/>
              </a:spcBef>
              <a:spcAft>
                <a:spcPts val="0"/>
              </a:spcAft>
              <a:buClr>
                <a:schemeClr val="dk2"/>
              </a:buClr>
              <a:buSzPts val="2800"/>
              <a:buNone/>
              <a:defRPr>
                <a:solidFill>
                  <a:schemeClr val="dk2"/>
                </a:solidFill>
                <a:latin typeface="Anaheim"/>
                <a:ea typeface="Anaheim"/>
                <a:cs typeface="Anaheim"/>
                <a:sym typeface="Anaheim"/>
              </a:defRPr>
            </a:lvl2pPr>
            <a:lvl3pPr lvl="2" rtl="0">
              <a:spcBef>
                <a:spcPts val="0"/>
              </a:spcBef>
              <a:spcAft>
                <a:spcPts val="0"/>
              </a:spcAft>
              <a:buClr>
                <a:schemeClr val="dk2"/>
              </a:buClr>
              <a:buSzPts val="2800"/>
              <a:buNone/>
              <a:defRPr>
                <a:solidFill>
                  <a:schemeClr val="dk2"/>
                </a:solidFill>
                <a:latin typeface="Anaheim"/>
                <a:ea typeface="Anaheim"/>
                <a:cs typeface="Anaheim"/>
                <a:sym typeface="Anaheim"/>
              </a:defRPr>
            </a:lvl3pPr>
            <a:lvl4pPr lvl="3" rtl="0">
              <a:spcBef>
                <a:spcPts val="0"/>
              </a:spcBef>
              <a:spcAft>
                <a:spcPts val="0"/>
              </a:spcAft>
              <a:buClr>
                <a:schemeClr val="dk2"/>
              </a:buClr>
              <a:buSzPts val="2800"/>
              <a:buNone/>
              <a:defRPr>
                <a:solidFill>
                  <a:schemeClr val="dk2"/>
                </a:solidFill>
                <a:latin typeface="Anaheim"/>
                <a:ea typeface="Anaheim"/>
                <a:cs typeface="Anaheim"/>
                <a:sym typeface="Anaheim"/>
              </a:defRPr>
            </a:lvl4pPr>
            <a:lvl5pPr lvl="4" rtl="0">
              <a:spcBef>
                <a:spcPts val="0"/>
              </a:spcBef>
              <a:spcAft>
                <a:spcPts val="0"/>
              </a:spcAft>
              <a:buClr>
                <a:schemeClr val="dk2"/>
              </a:buClr>
              <a:buSzPts val="2800"/>
              <a:buNone/>
              <a:defRPr>
                <a:solidFill>
                  <a:schemeClr val="dk2"/>
                </a:solidFill>
                <a:latin typeface="Anaheim"/>
                <a:ea typeface="Anaheim"/>
                <a:cs typeface="Anaheim"/>
                <a:sym typeface="Anaheim"/>
              </a:defRPr>
            </a:lvl5pPr>
            <a:lvl6pPr lvl="5" rtl="0">
              <a:spcBef>
                <a:spcPts val="0"/>
              </a:spcBef>
              <a:spcAft>
                <a:spcPts val="0"/>
              </a:spcAft>
              <a:buClr>
                <a:schemeClr val="dk2"/>
              </a:buClr>
              <a:buSzPts val="2800"/>
              <a:buNone/>
              <a:defRPr>
                <a:solidFill>
                  <a:schemeClr val="dk2"/>
                </a:solidFill>
                <a:latin typeface="Anaheim"/>
                <a:ea typeface="Anaheim"/>
                <a:cs typeface="Anaheim"/>
                <a:sym typeface="Anaheim"/>
              </a:defRPr>
            </a:lvl6pPr>
            <a:lvl7pPr lvl="6" rtl="0">
              <a:spcBef>
                <a:spcPts val="0"/>
              </a:spcBef>
              <a:spcAft>
                <a:spcPts val="0"/>
              </a:spcAft>
              <a:buClr>
                <a:schemeClr val="dk2"/>
              </a:buClr>
              <a:buSzPts val="2800"/>
              <a:buNone/>
              <a:defRPr>
                <a:solidFill>
                  <a:schemeClr val="dk2"/>
                </a:solidFill>
                <a:latin typeface="Anaheim"/>
                <a:ea typeface="Anaheim"/>
                <a:cs typeface="Anaheim"/>
                <a:sym typeface="Anaheim"/>
              </a:defRPr>
            </a:lvl7pPr>
            <a:lvl8pPr lvl="7" rtl="0">
              <a:spcBef>
                <a:spcPts val="0"/>
              </a:spcBef>
              <a:spcAft>
                <a:spcPts val="0"/>
              </a:spcAft>
              <a:buClr>
                <a:schemeClr val="dk2"/>
              </a:buClr>
              <a:buSzPts val="2800"/>
              <a:buNone/>
              <a:defRPr>
                <a:solidFill>
                  <a:schemeClr val="dk2"/>
                </a:solidFill>
                <a:latin typeface="Anaheim"/>
                <a:ea typeface="Anaheim"/>
                <a:cs typeface="Anaheim"/>
                <a:sym typeface="Anaheim"/>
              </a:defRPr>
            </a:lvl8pPr>
            <a:lvl9pPr lvl="8" rtl="0">
              <a:spcBef>
                <a:spcPts val="0"/>
              </a:spcBef>
              <a:spcAft>
                <a:spcPts val="0"/>
              </a:spcAft>
              <a:buClr>
                <a:schemeClr val="dk2"/>
              </a:buClr>
              <a:buSzPts val="2800"/>
              <a:buNone/>
              <a:defRPr>
                <a:solidFill>
                  <a:schemeClr val="dk2"/>
                </a:solidFill>
                <a:latin typeface="Anaheim"/>
                <a:ea typeface="Anaheim"/>
                <a:cs typeface="Anaheim"/>
                <a:sym typeface="Anaheim"/>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9" name="Shape 69"/>
        <p:cNvGrpSpPr/>
        <p:nvPr/>
      </p:nvGrpSpPr>
      <p:grpSpPr>
        <a:xfrm>
          <a:off x="0" y="0"/>
          <a:ext cx="0" cy="0"/>
          <a:chOff x="0" y="0"/>
          <a:chExt cx="0" cy="0"/>
        </a:xfrm>
      </p:grpSpPr>
      <p:sp>
        <p:nvSpPr>
          <p:cNvPr id="70" name="Google Shape;70;p11"/>
          <p:cNvSpPr/>
          <p:nvPr/>
        </p:nvSpPr>
        <p:spPr>
          <a:xfrm>
            <a:off x="-63750" y="4865170"/>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1"/>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2" name="Google Shape;72;p11"/>
          <p:cNvGrpSpPr/>
          <p:nvPr/>
        </p:nvGrpSpPr>
        <p:grpSpPr>
          <a:xfrm flipH="1">
            <a:off x="1826325" y="4342275"/>
            <a:ext cx="5486400" cy="183000"/>
            <a:chOff x="1471325" y="4724925"/>
            <a:chExt cx="5486400" cy="183000"/>
          </a:xfrm>
        </p:grpSpPr>
        <p:sp>
          <p:nvSpPr>
            <p:cNvPr id="73" name="Google Shape;73;p11"/>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1"/>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1"/>
            <p:cNvSpPr/>
            <p:nvPr/>
          </p:nvSpPr>
          <p:spPr>
            <a:xfrm>
              <a:off x="42145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1"/>
            <p:cNvSpPr/>
            <p:nvPr/>
          </p:nvSpPr>
          <p:spPr>
            <a:xfrm>
              <a:off x="55861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11"/>
          <p:cNvSpPr txBox="1"/>
          <p:nvPr>
            <p:ph hasCustomPrompt="1" type="title"/>
          </p:nvPr>
        </p:nvSpPr>
        <p:spPr>
          <a:xfrm>
            <a:off x="1284000" y="1482275"/>
            <a:ext cx="6576000" cy="1511100"/>
          </a:xfrm>
          <a:prstGeom prst="rect">
            <a:avLst/>
          </a:prstGeom>
          <a:solidFill>
            <a:schemeClr val="accent1"/>
          </a:solidFill>
        </p:spPr>
        <p:txBody>
          <a:bodyPr anchorCtr="0" anchor="ctr" bIns="91425" lIns="91425" spcFirstLastPara="1" rIns="91425" wrap="square" tIns="91425">
            <a:noAutofit/>
          </a:bodyPr>
          <a:lstStyle>
            <a:lvl1pPr lvl="0" algn="ctr">
              <a:spcBef>
                <a:spcPts val="0"/>
              </a:spcBef>
              <a:spcAft>
                <a:spcPts val="0"/>
              </a:spcAft>
              <a:buSzPts val="9600"/>
              <a:buFont typeface="EB Garamond Medium"/>
              <a:buNone/>
              <a:defRPr sz="8000">
                <a:solidFill>
                  <a:schemeClr val="lt1"/>
                </a:solidFill>
                <a:latin typeface="EB Garamond Medium"/>
                <a:ea typeface="EB Garamond Medium"/>
                <a:cs typeface="EB Garamond Medium"/>
                <a:sym typeface="EB Garamond Medium"/>
              </a:defRPr>
            </a:lvl1pPr>
            <a:lvl2pPr lvl="1"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2pPr>
            <a:lvl3pPr lvl="2"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3pPr>
            <a:lvl4pPr lvl="3"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4pPr>
            <a:lvl5pPr lvl="4"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5pPr>
            <a:lvl6pPr lvl="5"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6pPr>
            <a:lvl7pPr lvl="6"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7pPr>
            <a:lvl8pPr lvl="7"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8pPr>
            <a:lvl9pPr lvl="8" algn="ctr">
              <a:spcBef>
                <a:spcPts val="0"/>
              </a:spcBef>
              <a:spcAft>
                <a:spcPts val="0"/>
              </a:spcAft>
              <a:buSzPts val="9600"/>
              <a:buFont typeface="EB Garamond Medium"/>
              <a:buNone/>
              <a:defRPr b="0" sz="9600">
                <a:latin typeface="EB Garamond Medium"/>
                <a:ea typeface="EB Garamond Medium"/>
                <a:cs typeface="EB Garamond Medium"/>
                <a:sym typeface="EB Garamond Medium"/>
              </a:defRPr>
            </a:lvl9pPr>
          </a:lstStyle>
          <a:p>
            <a:r>
              <a:t>xx%</a:t>
            </a:r>
          </a:p>
        </p:txBody>
      </p:sp>
      <p:sp>
        <p:nvSpPr>
          <p:cNvPr id="78" name="Google Shape;78;p11"/>
          <p:cNvSpPr txBox="1"/>
          <p:nvPr>
            <p:ph idx="1" type="subTitle"/>
          </p:nvPr>
        </p:nvSpPr>
        <p:spPr>
          <a:xfrm>
            <a:off x="1284000" y="3222025"/>
            <a:ext cx="6576000" cy="452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solidFill>
                  <a:schemeClr val="dk1"/>
                </a:solidFill>
              </a:defRPr>
            </a:lvl1pPr>
            <a:lvl2pPr lvl="1" rtl="0" algn="ctr">
              <a:lnSpc>
                <a:spcPct val="100000"/>
              </a:lnSpc>
              <a:spcBef>
                <a:spcPts val="0"/>
              </a:spcBef>
              <a:spcAft>
                <a:spcPts val="0"/>
              </a:spcAft>
              <a:buSzPts val="1600"/>
              <a:buNone/>
              <a:defRPr sz="1600"/>
            </a:lvl2pPr>
            <a:lvl3pPr lvl="2" rtl="0" algn="ctr">
              <a:lnSpc>
                <a:spcPct val="100000"/>
              </a:lnSpc>
              <a:spcBef>
                <a:spcPts val="1600"/>
              </a:spcBef>
              <a:spcAft>
                <a:spcPts val="0"/>
              </a:spcAft>
              <a:buSzPts val="1600"/>
              <a:buNone/>
              <a:defRPr sz="1600"/>
            </a:lvl3pPr>
            <a:lvl4pPr lvl="3" rtl="0" algn="ctr">
              <a:lnSpc>
                <a:spcPct val="100000"/>
              </a:lnSpc>
              <a:spcBef>
                <a:spcPts val="1600"/>
              </a:spcBef>
              <a:spcAft>
                <a:spcPts val="0"/>
              </a:spcAft>
              <a:buSzPts val="1600"/>
              <a:buNone/>
              <a:defRPr sz="1600"/>
            </a:lvl4pPr>
            <a:lvl5pPr lvl="4" rtl="0" algn="ctr">
              <a:lnSpc>
                <a:spcPct val="100000"/>
              </a:lnSpc>
              <a:spcBef>
                <a:spcPts val="1600"/>
              </a:spcBef>
              <a:spcAft>
                <a:spcPts val="0"/>
              </a:spcAft>
              <a:buSzPts val="1600"/>
              <a:buNone/>
              <a:defRPr sz="1600"/>
            </a:lvl5pPr>
            <a:lvl6pPr lvl="5" rtl="0" algn="ctr">
              <a:lnSpc>
                <a:spcPct val="100000"/>
              </a:lnSpc>
              <a:spcBef>
                <a:spcPts val="1600"/>
              </a:spcBef>
              <a:spcAft>
                <a:spcPts val="0"/>
              </a:spcAft>
              <a:buSzPts val="1600"/>
              <a:buNone/>
              <a:defRPr sz="1600"/>
            </a:lvl6pPr>
            <a:lvl7pPr lvl="6" rtl="0" algn="ctr">
              <a:lnSpc>
                <a:spcPct val="100000"/>
              </a:lnSpc>
              <a:spcBef>
                <a:spcPts val="1600"/>
              </a:spcBef>
              <a:spcAft>
                <a:spcPts val="0"/>
              </a:spcAft>
              <a:buSzPts val="1600"/>
              <a:buNone/>
              <a:defRPr sz="1600"/>
            </a:lvl7pPr>
            <a:lvl8pPr lvl="7" rtl="0" algn="ctr">
              <a:lnSpc>
                <a:spcPct val="100000"/>
              </a:lnSpc>
              <a:spcBef>
                <a:spcPts val="1600"/>
              </a:spcBef>
              <a:spcAft>
                <a:spcPts val="0"/>
              </a:spcAft>
              <a:buSzPts val="1600"/>
              <a:buNone/>
              <a:defRPr sz="1600"/>
            </a:lvl8pPr>
            <a:lvl9pPr lvl="8" rtl="0" algn="ctr">
              <a:lnSpc>
                <a:spcPct val="100000"/>
              </a:lnSpc>
              <a:spcBef>
                <a:spcPts val="1600"/>
              </a:spcBef>
              <a:spcAft>
                <a:spcPts val="160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79" name="Shape 7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80" name="Shape 80"/>
        <p:cNvGrpSpPr/>
        <p:nvPr/>
      </p:nvGrpSpPr>
      <p:grpSpPr>
        <a:xfrm>
          <a:off x="0" y="0"/>
          <a:ext cx="0" cy="0"/>
          <a:chOff x="0" y="0"/>
          <a:chExt cx="0" cy="0"/>
        </a:xfrm>
      </p:grpSpPr>
      <p:sp>
        <p:nvSpPr>
          <p:cNvPr id="81" name="Google Shape;81;p13"/>
          <p:cNvSpPr/>
          <p:nvPr/>
        </p:nvSpPr>
        <p:spPr>
          <a:xfrm>
            <a:off x="-63750" y="4038675"/>
            <a:ext cx="9271500" cy="1822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3"/>
          <p:cNvSpPr txBox="1"/>
          <p:nvPr>
            <p:ph type="title"/>
          </p:nvPr>
        </p:nvSpPr>
        <p:spPr>
          <a:xfrm>
            <a:off x="799500" y="2300094"/>
            <a:ext cx="17796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83" name="Google Shape;83;p13"/>
          <p:cNvSpPr txBox="1"/>
          <p:nvPr>
            <p:ph hasCustomPrompt="1" idx="2" type="title"/>
          </p:nvPr>
        </p:nvSpPr>
        <p:spPr>
          <a:xfrm>
            <a:off x="1233763" y="1618588"/>
            <a:ext cx="911100" cy="593400"/>
          </a:xfrm>
          <a:prstGeom prst="rect">
            <a:avLst/>
          </a:prstGeom>
          <a:solidFill>
            <a:schemeClr val="dk2"/>
          </a:solidFill>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solidFill>
                  <a:schemeClr val="lt1"/>
                </a:solidFill>
                <a:latin typeface="EB Garamond Medium"/>
                <a:ea typeface="EB Garamond Medium"/>
                <a:cs typeface="EB Garamond Medium"/>
                <a:sym typeface="EB Garamond Medium"/>
              </a:defRPr>
            </a:lvl1pPr>
            <a:lvl2pPr lvl="1"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2pPr>
            <a:lvl3pPr lvl="2"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3pPr>
            <a:lvl4pPr lvl="3"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4pPr>
            <a:lvl5pPr lvl="4"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5pPr>
            <a:lvl6pPr lvl="5"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6pPr>
            <a:lvl7pPr lvl="6"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7pPr>
            <a:lvl8pPr lvl="7"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8pPr>
            <a:lvl9pPr lvl="8"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9pPr>
          </a:lstStyle>
          <a:p>
            <a:r>
              <a:t>xx%</a:t>
            </a:r>
          </a:p>
        </p:txBody>
      </p:sp>
      <p:sp>
        <p:nvSpPr>
          <p:cNvPr id="84" name="Google Shape;84;p13"/>
          <p:cNvSpPr txBox="1"/>
          <p:nvPr>
            <p:ph idx="1" type="subTitle"/>
          </p:nvPr>
        </p:nvSpPr>
        <p:spPr>
          <a:xfrm>
            <a:off x="799513" y="2781414"/>
            <a:ext cx="1779600" cy="656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sp>
        <p:nvSpPr>
          <p:cNvPr id="85" name="Google Shape;85;p13"/>
          <p:cNvSpPr txBox="1"/>
          <p:nvPr>
            <p:ph idx="3" type="title"/>
          </p:nvPr>
        </p:nvSpPr>
        <p:spPr>
          <a:xfrm>
            <a:off x="2721375" y="2300093"/>
            <a:ext cx="17796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86" name="Google Shape;86;p13"/>
          <p:cNvSpPr txBox="1"/>
          <p:nvPr>
            <p:ph hasCustomPrompt="1" idx="4" type="title"/>
          </p:nvPr>
        </p:nvSpPr>
        <p:spPr>
          <a:xfrm>
            <a:off x="3155625" y="1618588"/>
            <a:ext cx="911100" cy="593400"/>
          </a:xfrm>
          <a:prstGeom prst="rect">
            <a:avLst/>
          </a:prstGeom>
          <a:solidFill>
            <a:schemeClr val="accent1"/>
          </a:solidFill>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solidFill>
                  <a:schemeClr val="lt1"/>
                </a:solidFill>
                <a:latin typeface="EB Garamond Medium"/>
                <a:ea typeface="EB Garamond Medium"/>
                <a:cs typeface="EB Garamond Medium"/>
                <a:sym typeface="EB Garamond Medium"/>
              </a:defRPr>
            </a:lvl1pPr>
            <a:lvl2pPr lvl="1"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2pPr>
            <a:lvl3pPr lvl="2"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3pPr>
            <a:lvl4pPr lvl="3"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4pPr>
            <a:lvl5pPr lvl="4"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5pPr>
            <a:lvl6pPr lvl="5"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6pPr>
            <a:lvl7pPr lvl="6"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7pPr>
            <a:lvl8pPr lvl="7"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8pPr>
            <a:lvl9pPr lvl="8"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9pPr>
          </a:lstStyle>
          <a:p>
            <a:r>
              <a:t>xx%</a:t>
            </a:r>
          </a:p>
        </p:txBody>
      </p:sp>
      <p:sp>
        <p:nvSpPr>
          <p:cNvPr id="87" name="Google Shape;87;p13"/>
          <p:cNvSpPr txBox="1"/>
          <p:nvPr>
            <p:ph idx="5" type="subTitle"/>
          </p:nvPr>
        </p:nvSpPr>
        <p:spPr>
          <a:xfrm>
            <a:off x="2721388" y="2781413"/>
            <a:ext cx="1779600" cy="656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sp>
        <p:nvSpPr>
          <p:cNvPr id="88" name="Google Shape;88;p13"/>
          <p:cNvSpPr txBox="1"/>
          <p:nvPr>
            <p:ph idx="6" type="title"/>
          </p:nvPr>
        </p:nvSpPr>
        <p:spPr>
          <a:xfrm>
            <a:off x="4643125" y="2300094"/>
            <a:ext cx="17796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89" name="Google Shape;89;p13"/>
          <p:cNvSpPr txBox="1"/>
          <p:nvPr>
            <p:ph hasCustomPrompt="1" idx="7" type="title"/>
          </p:nvPr>
        </p:nvSpPr>
        <p:spPr>
          <a:xfrm>
            <a:off x="5077375" y="1618588"/>
            <a:ext cx="911100" cy="593400"/>
          </a:xfrm>
          <a:prstGeom prst="rect">
            <a:avLst/>
          </a:prstGeom>
          <a:solidFill>
            <a:schemeClr val="accent2"/>
          </a:solidFill>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solidFill>
                  <a:schemeClr val="lt1"/>
                </a:solidFill>
                <a:latin typeface="EB Garamond Medium"/>
                <a:ea typeface="EB Garamond Medium"/>
                <a:cs typeface="EB Garamond Medium"/>
                <a:sym typeface="EB Garamond Medium"/>
              </a:defRPr>
            </a:lvl1pPr>
            <a:lvl2pPr lvl="1"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2pPr>
            <a:lvl3pPr lvl="2"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3pPr>
            <a:lvl4pPr lvl="3"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4pPr>
            <a:lvl5pPr lvl="4"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5pPr>
            <a:lvl6pPr lvl="5"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6pPr>
            <a:lvl7pPr lvl="6"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7pPr>
            <a:lvl8pPr lvl="7"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8pPr>
            <a:lvl9pPr lvl="8"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9pPr>
          </a:lstStyle>
          <a:p>
            <a:r>
              <a:t>xx%</a:t>
            </a:r>
          </a:p>
        </p:txBody>
      </p:sp>
      <p:sp>
        <p:nvSpPr>
          <p:cNvPr id="90" name="Google Shape;90;p13"/>
          <p:cNvSpPr txBox="1"/>
          <p:nvPr>
            <p:ph idx="8" type="subTitle"/>
          </p:nvPr>
        </p:nvSpPr>
        <p:spPr>
          <a:xfrm>
            <a:off x="4643138" y="2781414"/>
            <a:ext cx="1779600" cy="656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sp>
        <p:nvSpPr>
          <p:cNvPr id="91" name="Google Shape;91;p13"/>
          <p:cNvSpPr txBox="1"/>
          <p:nvPr>
            <p:ph idx="9" type="title"/>
          </p:nvPr>
        </p:nvSpPr>
        <p:spPr>
          <a:xfrm>
            <a:off x="6564875" y="2300094"/>
            <a:ext cx="17796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92" name="Google Shape;92;p13"/>
          <p:cNvSpPr txBox="1"/>
          <p:nvPr>
            <p:ph hasCustomPrompt="1" idx="13" type="title"/>
          </p:nvPr>
        </p:nvSpPr>
        <p:spPr>
          <a:xfrm>
            <a:off x="6999125" y="1618588"/>
            <a:ext cx="911100" cy="593400"/>
          </a:xfrm>
          <a:prstGeom prst="rect">
            <a:avLst/>
          </a:prstGeom>
          <a:solidFill>
            <a:schemeClr val="lt2"/>
          </a:solidFill>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solidFill>
                  <a:schemeClr val="lt1"/>
                </a:solidFill>
                <a:latin typeface="EB Garamond Medium"/>
                <a:ea typeface="EB Garamond Medium"/>
                <a:cs typeface="EB Garamond Medium"/>
                <a:sym typeface="EB Garamond Medium"/>
              </a:defRPr>
            </a:lvl1pPr>
            <a:lvl2pPr lvl="1"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2pPr>
            <a:lvl3pPr lvl="2"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3pPr>
            <a:lvl4pPr lvl="3"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4pPr>
            <a:lvl5pPr lvl="4"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5pPr>
            <a:lvl6pPr lvl="5"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6pPr>
            <a:lvl7pPr lvl="6"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7pPr>
            <a:lvl8pPr lvl="7"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8pPr>
            <a:lvl9pPr lvl="8" rtl="0">
              <a:spcBef>
                <a:spcPts val="0"/>
              </a:spcBef>
              <a:spcAft>
                <a:spcPts val="0"/>
              </a:spcAft>
              <a:buSzPts val="3000"/>
              <a:buFont typeface="EB Garamond Medium"/>
              <a:buNone/>
              <a:defRPr b="0" sz="3000">
                <a:latin typeface="EB Garamond Medium"/>
                <a:ea typeface="EB Garamond Medium"/>
                <a:cs typeface="EB Garamond Medium"/>
                <a:sym typeface="EB Garamond Medium"/>
              </a:defRPr>
            </a:lvl9pPr>
          </a:lstStyle>
          <a:p>
            <a:r>
              <a:t>xx%</a:t>
            </a:r>
          </a:p>
        </p:txBody>
      </p:sp>
      <p:sp>
        <p:nvSpPr>
          <p:cNvPr id="93" name="Google Shape;93;p13"/>
          <p:cNvSpPr txBox="1"/>
          <p:nvPr>
            <p:ph idx="14" type="subTitle"/>
          </p:nvPr>
        </p:nvSpPr>
        <p:spPr>
          <a:xfrm>
            <a:off x="6564888" y="2781414"/>
            <a:ext cx="1779600" cy="656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sp>
        <p:nvSpPr>
          <p:cNvPr id="94" name="Google Shape;94;p13"/>
          <p:cNvSpPr txBox="1"/>
          <p:nvPr>
            <p:ph idx="15"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95" name="Shape 95"/>
        <p:cNvGrpSpPr/>
        <p:nvPr/>
      </p:nvGrpSpPr>
      <p:grpSpPr>
        <a:xfrm>
          <a:off x="0" y="0"/>
          <a:ext cx="0" cy="0"/>
          <a:chOff x="0" y="0"/>
          <a:chExt cx="0" cy="0"/>
        </a:xfrm>
      </p:grpSpPr>
      <p:sp>
        <p:nvSpPr>
          <p:cNvPr id="96" name="Google Shape;96;p14"/>
          <p:cNvSpPr/>
          <p:nvPr/>
        </p:nvSpPr>
        <p:spPr>
          <a:xfrm>
            <a:off x="713225" y="539500"/>
            <a:ext cx="7717500" cy="3118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7" name="Google Shape;97;p14"/>
          <p:cNvGrpSpPr/>
          <p:nvPr/>
        </p:nvGrpSpPr>
        <p:grpSpPr>
          <a:xfrm>
            <a:off x="1826325" y="4342275"/>
            <a:ext cx="5486400" cy="183000"/>
            <a:chOff x="1471325" y="4724925"/>
            <a:chExt cx="5486400" cy="183000"/>
          </a:xfrm>
        </p:grpSpPr>
        <p:sp>
          <p:nvSpPr>
            <p:cNvPr id="98" name="Google Shape;98;p14"/>
            <p:cNvSpPr/>
            <p:nvPr/>
          </p:nvSpPr>
          <p:spPr>
            <a:xfrm>
              <a:off x="14713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4"/>
            <p:cNvSpPr/>
            <p:nvPr/>
          </p:nvSpPr>
          <p:spPr>
            <a:xfrm>
              <a:off x="28429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4"/>
            <p:cNvSpPr/>
            <p:nvPr/>
          </p:nvSpPr>
          <p:spPr>
            <a:xfrm>
              <a:off x="42145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4"/>
            <p:cNvSpPr/>
            <p:nvPr/>
          </p:nvSpPr>
          <p:spPr>
            <a:xfrm>
              <a:off x="55861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2" name="Google Shape;102;p14"/>
          <p:cNvSpPr txBox="1"/>
          <p:nvPr>
            <p:ph type="title"/>
          </p:nvPr>
        </p:nvSpPr>
        <p:spPr>
          <a:xfrm>
            <a:off x="2290025" y="2500746"/>
            <a:ext cx="4563900" cy="531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EB Garamond Medium"/>
              <a:buNone/>
              <a:defRPr sz="25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03" name="Google Shape;103;p14"/>
          <p:cNvSpPr txBox="1"/>
          <p:nvPr>
            <p:ph idx="1" type="subTitle"/>
          </p:nvPr>
        </p:nvSpPr>
        <p:spPr>
          <a:xfrm>
            <a:off x="1454700" y="1123546"/>
            <a:ext cx="6234600" cy="124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2500">
                <a:solidFill>
                  <a:schemeClr val="accent3"/>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8">
    <p:bg>
      <p:bgPr>
        <a:solidFill>
          <a:schemeClr val="dk2"/>
        </a:solidFill>
      </p:bgPr>
    </p:bg>
    <p:spTree>
      <p:nvGrpSpPr>
        <p:cNvPr id="104" name="Shape 104"/>
        <p:cNvGrpSpPr/>
        <p:nvPr/>
      </p:nvGrpSpPr>
      <p:grpSpPr>
        <a:xfrm>
          <a:off x="0" y="0"/>
          <a:ext cx="0" cy="0"/>
          <a:chOff x="0" y="0"/>
          <a:chExt cx="0" cy="0"/>
        </a:xfrm>
      </p:grpSpPr>
      <p:sp>
        <p:nvSpPr>
          <p:cNvPr id="105" name="Google Shape;105;p15"/>
          <p:cNvSpPr/>
          <p:nvPr/>
        </p:nvSpPr>
        <p:spPr>
          <a:xfrm>
            <a:off x="324600" y="274950"/>
            <a:ext cx="8494800" cy="45936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txBox="1"/>
          <p:nvPr>
            <p:ph idx="1" type="subTitle"/>
          </p:nvPr>
        </p:nvSpPr>
        <p:spPr>
          <a:xfrm>
            <a:off x="1381835" y="4008688"/>
            <a:ext cx="2785800" cy="57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07" name="Google Shape;107;p15"/>
          <p:cNvSpPr txBox="1"/>
          <p:nvPr>
            <p:ph idx="2" type="subTitle"/>
          </p:nvPr>
        </p:nvSpPr>
        <p:spPr>
          <a:xfrm>
            <a:off x="4990135" y="4008688"/>
            <a:ext cx="2785800" cy="57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08" name="Google Shape;108;p15"/>
          <p:cNvSpPr txBox="1"/>
          <p:nvPr>
            <p:ph idx="3" type="subTitle"/>
          </p:nvPr>
        </p:nvSpPr>
        <p:spPr>
          <a:xfrm>
            <a:off x="1381685" y="3662750"/>
            <a:ext cx="2785800" cy="418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109" name="Google Shape;109;p15"/>
          <p:cNvSpPr txBox="1"/>
          <p:nvPr>
            <p:ph idx="4" type="subTitle"/>
          </p:nvPr>
        </p:nvSpPr>
        <p:spPr>
          <a:xfrm>
            <a:off x="4990135" y="3662750"/>
            <a:ext cx="2785800" cy="418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110" name="Google Shape;110;p15"/>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25">
    <p:spTree>
      <p:nvGrpSpPr>
        <p:cNvPr id="111" name="Shape 111"/>
        <p:cNvGrpSpPr/>
        <p:nvPr/>
      </p:nvGrpSpPr>
      <p:grpSpPr>
        <a:xfrm>
          <a:off x="0" y="0"/>
          <a:ext cx="0" cy="0"/>
          <a:chOff x="0" y="0"/>
          <a:chExt cx="0" cy="0"/>
        </a:xfrm>
      </p:grpSpPr>
      <p:sp>
        <p:nvSpPr>
          <p:cNvPr id="112" name="Google Shape;112;p16"/>
          <p:cNvSpPr txBox="1"/>
          <p:nvPr>
            <p:ph idx="1" type="body"/>
          </p:nvPr>
        </p:nvSpPr>
        <p:spPr>
          <a:xfrm>
            <a:off x="720000" y="1187775"/>
            <a:ext cx="7704000" cy="4188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sz="1400">
                <a:solidFill>
                  <a:schemeClr val="dk1"/>
                </a:solidFill>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13" name="Google Shape;113;p16"/>
          <p:cNvSpPr txBox="1"/>
          <p:nvPr>
            <p:ph idx="2" type="body"/>
          </p:nvPr>
        </p:nvSpPr>
        <p:spPr>
          <a:xfrm>
            <a:off x="713225" y="1824200"/>
            <a:ext cx="3677700" cy="27447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accent1"/>
              </a:buClr>
              <a:buSzPts val="1400"/>
              <a:buFont typeface="Arial"/>
              <a:buChar char="●"/>
              <a:defRPr sz="1800">
                <a:solidFill>
                  <a:schemeClr val="lt2"/>
                </a:solidFill>
                <a:latin typeface="Verdana"/>
                <a:ea typeface="Verdana"/>
                <a:cs typeface="Verdana"/>
                <a:sym typeface="Verdana"/>
              </a:defRPr>
            </a:lvl1pPr>
            <a:lvl2pPr indent="-317500" lvl="1" marL="914400" rtl="0">
              <a:lnSpc>
                <a:spcPct val="115000"/>
              </a:lnSpc>
              <a:spcBef>
                <a:spcPts val="0"/>
              </a:spcBef>
              <a:spcAft>
                <a:spcPts val="0"/>
              </a:spcAft>
              <a:buClr>
                <a:schemeClr val="dk1"/>
              </a:buClr>
              <a:buSzPts val="1400"/>
              <a:buFont typeface="Arial"/>
              <a:buChar char="○"/>
              <a:defRPr>
                <a:solidFill>
                  <a:schemeClr val="lt2"/>
                </a:solidFill>
                <a:latin typeface="Verdana"/>
                <a:ea typeface="Verdana"/>
                <a:cs typeface="Verdana"/>
                <a:sym typeface="Verdana"/>
              </a:defRPr>
            </a:lvl2pPr>
            <a:lvl3pPr indent="-317500" lvl="2" marL="13716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3pPr>
            <a:lvl4pPr indent="-317500" lvl="3" marL="18288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4pPr>
            <a:lvl5pPr indent="-317500" lvl="4" marL="22860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5pPr>
            <a:lvl6pPr indent="-317500" lvl="5" marL="27432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6pPr>
            <a:lvl7pPr indent="-317500" lvl="6" marL="32004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7pPr>
            <a:lvl8pPr indent="-317500" lvl="7" marL="36576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8pPr>
            <a:lvl9pPr indent="-317500" lvl="8" marL="4114800" rtl="0">
              <a:lnSpc>
                <a:spcPct val="115000"/>
              </a:lnSpc>
              <a:spcBef>
                <a:spcPts val="1600"/>
              </a:spcBef>
              <a:spcAft>
                <a:spcPts val="1600"/>
              </a:spcAft>
              <a:buClr>
                <a:schemeClr val="dk1"/>
              </a:buClr>
              <a:buSzPts val="1400"/>
              <a:buFont typeface="Arial"/>
              <a:buChar char="■"/>
              <a:defRPr>
                <a:solidFill>
                  <a:schemeClr val="lt2"/>
                </a:solidFill>
                <a:latin typeface="Verdana"/>
                <a:ea typeface="Verdana"/>
                <a:cs typeface="Verdana"/>
                <a:sym typeface="Verdana"/>
              </a:defRPr>
            </a:lvl9pPr>
          </a:lstStyle>
          <a:p/>
        </p:txBody>
      </p:sp>
      <p:sp>
        <p:nvSpPr>
          <p:cNvPr id="114" name="Google Shape;114;p16"/>
          <p:cNvSpPr txBox="1"/>
          <p:nvPr>
            <p:ph idx="3" type="body"/>
          </p:nvPr>
        </p:nvSpPr>
        <p:spPr>
          <a:xfrm>
            <a:off x="4753200" y="1824200"/>
            <a:ext cx="3677700" cy="27447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accent1"/>
              </a:buClr>
              <a:buSzPts val="1400"/>
              <a:buFont typeface="Arial"/>
              <a:buChar char="●"/>
              <a:defRPr sz="1400">
                <a:solidFill>
                  <a:schemeClr val="lt2"/>
                </a:solidFill>
              </a:defRPr>
            </a:lvl1pPr>
            <a:lvl2pPr indent="-317500" lvl="1" marL="914400" rtl="0">
              <a:lnSpc>
                <a:spcPct val="115000"/>
              </a:lnSpc>
              <a:spcBef>
                <a:spcPts val="0"/>
              </a:spcBef>
              <a:spcAft>
                <a:spcPts val="0"/>
              </a:spcAft>
              <a:buClr>
                <a:schemeClr val="dk1"/>
              </a:buClr>
              <a:buSzPts val="1400"/>
              <a:buFont typeface="Arial"/>
              <a:buChar char="○"/>
              <a:defRPr>
                <a:solidFill>
                  <a:schemeClr val="lt2"/>
                </a:solidFill>
                <a:latin typeface="Verdana"/>
                <a:ea typeface="Verdana"/>
                <a:cs typeface="Verdana"/>
                <a:sym typeface="Verdana"/>
              </a:defRPr>
            </a:lvl2pPr>
            <a:lvl3pPr indent="-317500" lvl="2" marL="13716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3pPr>
            <a:lvl4pPr indent="-317500" lvl="3" marL="18288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4pPr>
            <a:lvl5pPr indent="-317500" lvl="4" marL="22860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5pPr>
            <a:lvl6pPr indent="-317500" lvl="5" marL="27432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6pPr>
            <a:lvl7pPr indent="-317500" lvl="6" marL="32004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7pPr>
            <a:lvl8pPr indent="-317500" lvl="7" marL="3657600" rtl="0">
              <a:lnSpc>
                <a:spcPct val="115000"/>
              </a:lnSpc>
              <a:spcBef>
                <a:spcPts val="1600"/>
              </a:spcBef>
              <a:spcAft>
                <a:spcPts val="0"/>
              </a:spcAft>
              <a:buClr>
                <a:schemeClr val="dk1"/>
              </a:buClr>
              <a:buSzPts val="1400"/>
              <a:buFont typeface="Arial"/>
              <a:buChar char="○"/>
              <a:defRPr>
                <a:solidFill>
                  <a:schemeClr val="lt2"/>
                </a:solidFill>
                <a:latin typeface="Verdana"/>
                <a:ea typeface="Verdana"/>
                <a:cs typeface="Verdana"/>
                <a:sym typeface="Verdana"/>
              </a:defRPr>
            </a:lvl8pPr>
            <a:lvl9pPr indent="-317500" lvl="8" marL="4114800" rtl="0">
              <a:lnSpc>
                <a:spcPct val="115000"/>
              </a:lnSpc>
              <a:spcBef>
                <a:spcPts val="1600"/>
              </a:spcBef>
              <a:spcAft>
                <a:spcPts val="1600"/>
              </a:spcAft>
              <a:buClr>
                <a:schemeClr val="dk1"/>
              </a:buClr>
              <a:buSzPts val="1400"/>
              <a:buFont typeface="Arial"/>
              <a:buChar char="■"/>
              <a:defRPr>
                <a:solidFill>
                  <a:schemeClr val="lt2"/>
                </a:solidFill>
                <a:latin typeface="Verdana"/>
                <a:ea typeface="Verdana"/>
                <a:cs typeface="Verdana"/>
                <a:sym typeface="Verdana"/>
              </a:defRPr>
            </a:lvl9pPr>
          </a:lstStyle>
          <a:p/>
        </p:txBody>
      </p:sp>
      <p:sp>
        <p:nvSpPr>
          <p:cNvPr id="115" name="Google Shape;115;p16"/>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16" name="Google Shape;116;p16"/>
          <p:cNvSpPr/>
          <p:nvPr/>
        </p:nvSpPr>
        <p:spPr>
          <a:xfrm>
            <a:off x="-63750" y="4865170"/>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6"/>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18" name="Shape 118"/>
        <p:cNvGrpSpPr/>
        <p:nvPr/>
      </p:nvGrpSpPr>
      <p:grpSpPr>
        <a:xfrm>
          <a:off x="0" y="0"/>
          <a:ext cx="0" cy="0"/>
          <a:chOff x="0" y="0"/>
          <a:chExt cx="0" cy="0"/>
        </a:xfrm>
      </p:grpSpPr>
      <p:sp>
        <p:nvSpPr>
          <p:cNvPr id="119" name="Google Shape;119;p17"/>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7"/>
          <p:cNvSpPr/>
          <p:nvPr/>
        </p:nvSpPr>
        <p:spPr>
          <a:xfrm>
            <a:off x="8834650"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 name="Google Shape;121;p17"/>
          <p:cNvGrpSpPr/>
          <p:nvPr/>
        </p:nvGrpSpPr>
        <p:grpSpPr>
          <a:xfrm>
            <a:off x="1826325" y="4799475"/>
            <a:ext cx="5486400" cy="183000"/>
            <a:chOff x="1471325" y="4724925"/>
            <a:chExt cx="5486400" cy="183000"/>
          </a:xfrm>
        </p:grpSpPr>
        <p:sp>
          <p:nvSpPr>
            <p:cNvPr id="122" name="Google Shape;122;p17"/>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7"/>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7"/>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7"/>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 name="Google Shape;126;p17"/>
          <p:cNvSpPr txBox="1"/>
          <p:nvPr>
            <p:ph type="title"/>
          </p:nvPr>
        </p:nvSpPr>
        <p:spPr>
          <a:xfrm>
            <a:off x="921850" y="3154755"/>
            <a:ext cx="2237400" cy="34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27" name="Google Shape;127;p17"/>
          <p:cNvSpPr txBox="1"/>
          <p:nvPr>
            <p:ph idx="1" type="subTitle"/>
          </p:nvPr>
        </p:nvSpPr>
        <p:spPr>
          <a:xfrm>
            <a:off x="921850" y="3437774"/>
            <a:ext cx="2237400" cy="664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28" name="Google Shape;128;p17"/>
          <p:cNvSpPr txBox="1"/>
          <p:nvPr>
            <p:ph idx="2" type="title"/>
          </p:nvPr>
        </p:nvSpPr>
        <p:spPr>
          <a:xfrm>
            <a:off x="3453300" y="2545155"/>
            <a:ext cx="2237400" cy="34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29" name="Google Shape;129;p17"/>
          <p:cNvSpPr txBox="1"/>
          <p:nvPr>
            <p:ph idx="3" type="subTitle"/>
          </p:nvPr>
        </p:nvSpPr>
        <p:spPr>
          <a:xfrm>
            <a:off x="3453300" y="2828174"/>
            <a:ext cx="2237400" cy="664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30" name="Google Shape;130;p17"/>
          <p:cNvSpPr txBox="1"/>
          <p:nvPr>
            <p:ph idx="4" type="title"/>
          </p:nvPr>
        </p:nvSpPr>
        <p:spPr>
          <a:xfrm>
            <a:off x="5984750" y="3154755"/>
            <a:ext cx="2237400" cy="34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31" name="Google Shape;131;p17"/>
          <p:cNvSpPr txBox="1"/>
          <p:nvPr>
            <p:ph idx="5" type="subTitle"/>
          </p:nvPr>
        </p:nvSpPr>
        <p:spPr>
          <a:xfrm>
            <a:off x="5984750" y="3437774"/>
            <a:ext cx="2237400" cy="664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32" name="Google Shape;132;p17"/>
          <p:cNvSpPr txBox="1"/>
          <p:nvPr>
            <p:ph idx="6"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133" name="Shape 133"/>
        <p:cNvGrpSpPr/>
        <p:nvPr/>
      </p:nvGrpSpPr>
      <p:grpSpPr>
        <a:xfrm>
          <a:off x="0" y="0"/>
          <a:ext cx="0" cy="0"/>
          <a:chOff x="0" y="0"/>
          <a:chExt cx="0" cy="0"/>
        </a:xfrm>
      </p:grpSpPr>
      <p:sp>
        <p:nvSpPr>
          <p:cNvPr id="134" name="Google Shape;134;p18"/>
          <p:cNvSpPr/>
          <p:nvPr/>
        </p:nvSpPr>
        <p:spPr>
          <a:xfrm>
            <a:off x="-63750" y="4595775"/>
            <a:ext cx="9271500" cy="1265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8"/>
          <p:cNvSpPr txBox="1"/>
          <p:nvPr>
            <p:ph type="title"/>
          </p:nvPr>
        </p:nvSpPr>
        <p:spPr>
          <a:xfrm>
            <a:off x="1885643" y="1479425"/>
            <a:ext cx="24801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36" name="Google Shape;136;p18"/>
          <p:cNvSpPr txBox="1"/>
          <p:nvPr>
            <p:ph idx="1" type="subTitle"/>
          </p:nvPr>
        </p:nvSpPr>
        <p:spPr>
          <a:xfrm>
            <a:off x="1885643" y="1881297"/>
            <a:ext cx="2480100" cy="48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37" name="Google Shape;137;p18"/>
          <p:cNvSpPr txBox="1"/>
          <p:nvPr>
            <p:ph idx="2" type="title"/>
          </p:nvPr>
        </p:nvSpPr>
        <p:spPr>
          <a:xfrm>
            <a:off x="5823691" y="1479425"/>
            <a:ext cx="24801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38" name="Google Shape;138;p18"/>
          <p:cNvSpPr txBox="1"/>
          <p:nvPr>
            <p:ph idx="3" type="subTitle"/>
          </p:nvPr>
        </p:nvSpPr>
        <p:spPr>
          <a:xfrm>
            <a:off x="5823691" y="1881299"/>
            <a:ext cx="24801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39" name="Google Shape;139;p18"/>
          <p:cNvSpPr txBox="1"/>
          <p:nvPr>
            <p:ph idx="4" type="title"/>
          </p:nvPr>
        </p:nvSpPr>
        <p:spPr>
          <a:xfrm>
            <a:off x="1885641" y="3091625"/>
            <a:ext cx="24801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40" name="Google Shape;140;p18"/>
          <p:cNvSpPr txBox="1"/>
          <p:nvPr>
            <p:ph idx="5" type="subTitle"/>
          </p:nvPr>
        </p:nvSpPr>
        <p:spPr>
          <a:xfrm>
            <a:off x="1885641" y="3493497"/>
            <a:ext cx="24801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41" name="Google Shape;141;p18"/>
          <p:cNvSpPr txBox="1"/>
          <p:nvPr>
            <p:ph idx="6" type="title"/>
          </p:nvPr>
        </p:nvSpPr>
        <p:spPr>
          <a:xfrm>
            <a:off x="5823691" y="3091623"/>
            <a:ext cx="24801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42" name="Google Shape;142;p18"/>
          <p:cNvSpPr txBox="1"/>
          <p:nvPr>
            <p:ph idx="7" type="subTitle"/>
          </p:nvPr>
        </p:nvSpPr>
        <p:spPr>
          <a:xfrm>
            <a:off x="5823691" y="3493497"/>
            <a:ext cx="2480100" cy="484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43" name="Google Shape;143;p18"/>
          <p:cNvSpPr txBox="1"/>
          <p:nvPr>
            <p:ph idx="8"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CUSTOM_15">
    <p:spTree>
      <p:nvGrpSpPr>
        <p:cNvPr id="144" name="Shape 144"/>
        <p:cNvGrpSpPr/>
        <p:nvPr/>
      </p:nvGrpSpPr>
      <p:grpSpPr>
        <a:xfrm>
          <a:off x="0" y="0"/>
          <a:ext cx="0" cy="0"/>
          <a:chOff x="0" y="0"/>
          <a:chExt cx="0" cy="0"/>
        </a:xfrm>
      </p:grpSpPr>
      <p:grpSp>
        <p:nvGrpSpPr>
          <p:cNvPr id="145" name="Google Shape;145;p19"/>
          <p:cNvGrpSpPr/>
          <p:nvPr/>
        </p:nvGrpSpPr>
        <p:grpSpPr>
          <a:xfrm rot="-5400000">
            <a:off x="-1686954" y="2476697"/>
            <a:ext cx="4070909" cy="183000"/>
            <a:chOff x="1471325" y="4724925"/>
            <a:chExt cx="5486400" cy="183000"/>
          </a:xfrm>
        </p:grpSpPr>
        <p:sp>
          <p:nvSpPr>
            <p:cNvPr id="146" name="Google Shape;146;p19"/>
            <p:cNvSpPr/>
            <p:nvPr/>
          </p:nvSpPr>
          <p:spPr>
            <a:xfrm>
              <a:off x="14713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9"/>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9"/>
            <p:cNvSpPr/>
            <p:nvPr/>
          </p:nvSpPr>
          <p:spPr>
            <a:xfrm>
              <a:off x="42145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9"/>
            <p:cNvSpPr/>
            <p:nvPr/>
          </p:nvSpPr>
          <p:spPr>
            <a:xfrm>
              <a:off x="55861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 name="Google Shape;150;p19"/>
          <p:cNvSpPr/>
          <p:nvPr/>
        </p:nvSpPr>
        <p:spPr>
          <a:xfrm>
            <a:off x="843077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9"/>
          <p:cNvSpPr txBox="1"/>
          <p:nvPr>
            <p:ph type="title"/>
          </p:nvPr>
        </p:nvSpPr>
        <p:spPr>
          <a:xfrm>
            <a:off x="826340" y="1809038"/>
            <a:ext cx="1816800" cy="41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52" name="Google Shape;152;p19"/>
          <p:cNvSpPr txBox="1"/>
          <p:nvPr>
            <p:ph idx="1" type="subTitle"/>
          </p:nvPr>
        </p:nvSpPr>
        <p:spPr>
          <a:xfrm>
            <a:off x="826350" y="3064233"/>
            <a:ext cx="1816800" cy="59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53" name="Google Shape;153;p19"/>
          <p:cNvSpPr txBox="1"/>
          <p:nvPr>
            <p:ph idx="2" type="title"/>
          </p:nvPr>
        </p:nvSpPr>
        <p:spPr>
          <a:xfrm>
            <a:off x="4612367" y="1809038"/>
            <a:ext cx="1816800" cy="41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54" name="Google Shape;154;p19"/>
          <p:cNvSpPr txBox="1"/>
          <p:nvPr>
            <p:ph idx="3" type="subTitle"/>
          </p:nvPr>
        </p:nvSpPr>
        <p:spPr>
          <a:xfrm>
            <a:off x="4612378" y="3064233"/>
            <a:ext cx="1816800" cy="59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55" name="Google Shape;155;p19"/>
          <p:cNvSpPr txBox="1"/>
          <p:nvPr>
            <p:ph idx="4" type="title"/>
          </p:nvPr>
        </p:nvSpPr>
        <p:spPr>
          <a:xfrm>
            <a:off x="2719365" y="1809057"/>
            <a:ext cx="1816800" cy="41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56" name="Google Shape;156;p19"/>
          <p:cNvSpPr txBox="1"/>
          <p:nvPr>
            <p:ph idx="5" type="subTitle"/>
          </p:nvPr>
        </p:nvSpPr>
        <p:spPr>
          <a:xfrm>
            <a:off x="2719371" y="3064150"/>
            <a:ext cx="1816800" cy="59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57" name="Google Shape;157;p19"/>
          <p:cNvSpPr txBox="1"/>
          <p:nvPr>
            <p:ph idx="6" type="title"/>
          </p:nvPr>
        </p:nvSpPr>
        <p:spPr>
          <a:xfrm>
            <a:off x="6505367" y="1809057"/>
            <a:ext cx="1816800" cy="41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58" name="Google Shape;158;p19"/>
          <p:cNvSpPr txBox="1"/>
          <p:nvPr>
            <p:ph idx="7" type="subTitle"/>
          </p:nvPr>
        </p:nvSpPr>
        <p:spPr>
          <a:xfrm>
            <a:off x="6505374" y="3064150"/>
            <a:ext cx="1816800" cy="591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59" name="Google Shape;159;p19"/>
          <p:cNvSpPr txBox="1"/>
          <p:nvPr>
            <p:ph idx="8"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160" name="Shape 160"/>
        <p:cNvGrpSpPr/>
        <p:nvPr/>
      </p:nvGrpSpPr>
      <p:grpSpPr>
        <a:xfrm>
          <a:off x="0" y="0"/>
          <a:ext cx="0" cy="0"/>
          <a:chOff x="0" y="0"/>
          <a:chExt cx="0" cy="0"/>
        </a:xfrm>
      </p:grpSpPr>
      <p:sp>
        <p:nvSpPr>
          <p:cNvPr id="161" name="Google Shape;161;p20"/>
          <p:cNvSpPr/>
          <p:nvPr/>
        </p:nvSpPr>
        <p:spPr>
          <a:xfrm>
            <a:off x="-63750" y="459942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0"/>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0"/>
          <p:cNvSpPr txBox="1"/>
          <p:nvPr>
            <p:ph type="title"/>
          </p:nvPr>
        </p:nvSpPr>
        <p:spPr>
          <a:xfrm>
            <a:off x="1690562" y="17236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64" name="Google Shape;164;p20"/>
          <p:cNvSpPr txBox="1"/>
          <p:nvPr>
            <p:ph idx="1" type="subTitle"/>
          </p:nvPr>
        </p:nvSpPr>
        <p:spPr>
          <a:xfrm>
            <a:off x="1690584" y="2045498"/>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65" name="Google Shape;165;p20"/>
          <p:cNvSpPr txBox="1"/>
          <p:nvPr>
            <p:ph idx="2" type="title"/>
          </p:nvPr>
        </p:nvSpPr>
        <p:spPr>
          <a:xfrm>
            <a:off x="4321220" y="17236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66" name="Google Shape;166;p20"/>
          <p:cNvSpPr txBox="1"/>
          <p:nvPr>
            <p:ph idx="3" type="subTitle"/>
          </p:nvPr>
        </p:nvSpPr>
        <p:spPr>
          <a:xfrm>
            <a:off x="4321229" y="2045498"/>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67" name="Google Shape;167;p20"/>
          <p:cNvSpPr txBox="1"/>
          <p:nvPr>
            <p:ph idx="4" type="title"/>
          </p:nvPr>
        </p:nvSpPr>
        <p:spPr>
          <a:xfrm>
            <a:off x="1690562" y="32109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68" name="Google Shape;168;p20"/>
          <p:cNvSpPr txBox="1"/>
          <p:nvPr>
            <p:ph idx="5" type="subTitle"/>
          </p:nvPr>
        </p:nvSpPr>
        <p:spPr>
          <a:xfrm>
            <a:off x="1690562" y="3532675"/>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69" name="Google Shape;169;p20"/>
          <p:cNvSpPr txBox="1"/>
          <p:nvPr>
            <p:ph idx="6" type="title"/>
          </p:nvPr>
        </p:nvSpPr>
        <p:spPr>
          <a:xfrm>
            <a:off x="4321220" y="32109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70" name="Google Shape;170;p20"/>
          <p:cNvSpPr txBox="1"/>
          <p:nvPr>
            <p:ph idx="7" type="subTitle"/>
          </p:nvPr>
        </p:nvSpPr>
        <p:spPr>
          <a:xfrm>
            <a:off x="4321211" y="3532675"/>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71" name="Google Shape;171;p20"/>
          <p:cNvSpPr txBox="1"/>
          <p:nvPr>
            <p:ph idx="8" type="title"/>
          </p:nvPr>
        </p:nvSpPr>
        <p:spPr>
          <a:xfrm>
            <a:off x="6951913" y="17236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72" name="Google Shape;172;p20"/>
          <p:cNvSpPr txBox="1"/>
          <p:nvPr>
            <p:ph idx="9" type="subTitle"/>
          </p:nvPr>
        </p:nvSpPr>
        <p:spPr>
          <a:xfrm>
            <a:off x="6951917" y="2045498"/>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73" name="Google Shape;173;p20"/>
          <p:cNvSpPr txBox="1"/>
          <p:nvPr>
            <p:ph idx="13" type="title"/>
          </p:nvPr>
        </p:nvSpPr>
        <p:spPr>
          <a:xfrm>
            <a:off x="6951913" y="3210950"/>
            <a:ext cx="1401600" cy="367200"/>
          </a:xfrm>
          <a:prstGeom prst="rect">
            <a:avLst/>
          </a:prstGeom>
        </p:spPr>
        <p:txBody>
          <a:bodyPr anchorCtr="0" anchor="ctr" bIns="91425" lIns="91425" spcFirstLastPara="1" rIns="91425" wrap="square" tIns="91425">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2pPr>
            <a:lvl3pPr lvl="2"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3pPr>
            <a:lvl4pPr lvl="3"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4pPr>
            <a:lvl5pPr lvl="4"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5pPr>
            <a:lvl6pPr lvl="5"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6pPr>
            <a:lvl7pPr lvl="6"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7pPr>
            <a:lvl8pPr lvl="7"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8pPr>
            <a:lvl9pPr lvl="8" rtl="0" algn="ctr">
              <a:spcBef>
                <a:spcPts val="0"/>
              </a:spcBef>
              <a:spcAft>
                <a:spcPts val="0"/>
              </a:spcAft>
              <a:buSzPts val="2400"/>
              <a:buFont typeface="EB Garamond Medium"/>
              <a:buNone/>
              <a:defRPr b="0" sz="2400">
                <a:latin typeface="EB Garamond Medium"/>
                <a:ea typeface="EB Garamond Medium"/>
                <a:cs typeface="EB Garamond Medium"/>
                <a:sym typeface="EB Garamond Medium"/>
              </a:defRPr>
            </a:lvl9pPr>
          </a:lstStyle>
          <a:p/>
        </p:txBody>
      </p:sp>
      <p:sp>
        <p:nvSpPr>
          <p:cNvPr id="174" name="Google Shape;174;p20"/>
          <p:cNvSpPr txBox="1"/>
          <p:nvPr>
            <p:ph idx="14" type="subTitle"/>
          </p:nvPr>
        </p:nvSpPr>
        <p:spPr>
          <a:xfrm>
            <a:off x="6951912" y="3532675"/>
            <a:ext cx="1401600" cy="772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175" name="Google Shape;175;p20"/>
          <p:cNvSpPr txBox="1"/>
          <p:nvPr>
            <p:ph idx="15"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23">
    <p:spTree>
      <p:nvGrpSpPr>
        <p:cNvPr id="176" name="Shape 176"/>
        <p:cNvGrpSpPr/>
        <p:nvPr/>
      </p:nvGrpSpPr>
      <p:grpSpPr>
        <a:xfrm>
          <a:off x="0" y="0"/>
          <a:ext cx="0" cy="0"/>
          <a:chOff x="0" y="0"/>
          <a:chExt cx="0" cy="0"/>
        </a:xfrm>
      </p:grpSpPr>
      <p:sp>
        <p:nvSpPr>
          <p:cNvPr id="177" name="Google Shape;177;p21"/>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1"/>
          <p:cNvSpPr txBox="1"/>
          <p:nvPr>
            <p:ph idx="1" type="subTitle"/>
          </p:nvPr>
        </p:nvSpPr>
        <p:spPr>
          <a:xfrm>
            <a:off x="720000" y="1742079"/>
            <a:ext cx="3108000" cy="23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accent1"/>
              </a:buClr>
              <a:buSzPts val="1800"/>
              <a:buChar char="●"/>
              <a:defRPr sz="1400"/>
            </a:lvl1pPr>
            <a:lvl2pPr lvl="1" rtl="0">
              <a:spcBef>
                <a:spcPts val="0"/>
              </a:spcBef>
              <a:spcAft>
                <a:spcPts val="0"/>
              </a:spcAft>
              <a:buClr>
                <a:srgbClr val="024427"/>
              </a:buClr>
              <a:buSzPts val="1400"/>
              <a:buFont typeface="Maven Pro"/>
              <a:buChar char="○"/>
              <a:defRPr/>
            </a:lvl2pPr>
            <a:lvl3pPr lvl="2" rtl="0">
              <a:spcBef>
                <a:spcPts val="1600"/>
              </a:spcBef>
              <a:spcAft>
                <a:spcPts val="0"/>
              </a:spcAft>
              <a:buClr>
                <a:srgbClr val="024427"/>
              </a:buClr>
              <a:buSzPts val="1400"/>
              <a:buFont typeface="Maven Pro"/>
              <a:buChar char="■"/>
              <a:defRPr/>
            </a:lvl3pPr>
            <a:lvl4pPr lvl="3" rtl="0">
              <a:spcBef>
                <a:spcPts val="1600"/>
              </a:spcBef>
              <a:spcAft>
                <a:spcPts val="0"/>
              </a:spcAft>
              <a:buClr>
                <a:srgbClr val="024427"/>
              </a:buClr>
              <a:buSzPts val="1400"/>
              <a:buFont typeface="Maven Pro"/>
              <a:buChar char="●"/>
              <a:defRPr/>
            </a:lvl4pPr>
            <a:lvl5pPr lvl="4" rtl="0">
              <a:spcBef>
                <a:spcPts val="1600"/>
              </a:spcBef>
              <a:spcAft>
                <a:spcPts val="0"/>
              </a:spcAft>
              <a:buClr>
                <a:srgbClr val="024427"/>
              </a:buClr>
              <a:buSzPts val="1400"/>
              <a:buFont typeface="Maven Pro"/>
              <a:buChar char="○"/>
              <a:defRPr/>
            </a:lvl5pPr>
            <a:lvl6pPr lvl="5" rtl="0">
              <a:spcBef>
                <a:spcPts val="1600"/>
              </a:spcBef>
              <a:spcAft>
                <a:spcPts val="0"/>
              </a:spcAft>
              <a:buClr>
                <a:srgbClr val="024427"/>
              </a:buClr>
              <a:buSzPts val="1400"/>
              <a:buFont typeface="Maven Pro"/>
              <a:buChar char="■"/>
              <a:defRPr/>
            </a:lvl6pPr>
            <a:lvl7pPr lvl="6" rtl="0">
              <a:spcBef>
                <a:spcPts val="1600"/>
              </a:spcBef>
              <a:spcAft>
                <a:spcPts val="0"/>
              </a:spcAft>
              <a:buClr>
                <a:srgbClr val="024427"/>
              </a:buClr>
              <a:buSzPts val="1400"/>
              <a:buFont typeface="Maven Pro"/>
              <a:buChar char="●"/>
              <a:defRPr/>
            </a:lvl7pPr>
            <a:lvl8pPr lvl="7" rtl="0">
              <a:spcBef>
                <a:spcPts val="1600"/>
              </a:spcBef>
              <a:spcAft>
                <a:spcPts val="0"/>
              </a:spcAft>
              <a:buClr>
                <a:srgbClr val="024427"/>
              </a:buClr>
              <a:buSzPts val="1400"/>
              <a:buFont typeface="Maven Pro"/>
              <a:buChar char="○"/>
              <a:defRPr/>
            </a:lvl8pPr>
            <a:lvl9pPr lvl="8" rtl="0">
              <a:spcBef>
                <a:spcPts val="1600"/>
              </a:spcBef>
              <a:spcAft>
                <a:spcPts val="1600"/>
              </a:spcAft>
              <a:buClr>
                <a:srgbClr val="024427"/>
              </a:buClr>
              <a:buSzPts val="1400"/>
              <a:buFont typeface="Maven Pro"/>
              <a:buChar char="■"/>
              <a:defRPr/>
            </a:lvl9pPr>
          </a:lstStyle>
          <a:p/>
        </p:txBody>
      </p:sp>
      <p:sp>
        <p:nvSpPr>
          <p:cNvPr id="179" name="Google Shape;179;p21"/>
          <p:cNvSpPr txBox="1"/>
          <p:nvPr>
            <p:ph type="title"/>
          </p:nvPr>
        </p:nvSpPr>
        <p:spPr>
          <a:xfrm>
            <a:off x="776038" y="1086323"/>
            <a:ext cx="3505200" cy="418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24">
    <p:spTree>
      <p:nvGrpSpPr>
        <p:cNvPr id="180" name="Shape 180"/>
        <p:cNvGrpSpPr/>
        <p:nvPr/>
      </p:nvGrpSpPr>
      <p:grpSpPr>
        <a:xfrm>
          <a:off x="0" y="0"/>
          <a:ext cx="0" cy="0"/>
          <a:chOff x="0" y="0"/>
          <a:chExt cx="0" cy="0"/>
        </a:xfrm>
      </p:grpSpPr>
      <p:grpSp>
        <p:nvGrpSpPr>
          <p:cNvPr id="181" name="Google Shape;181;p22"/>
          <p:cNvGrpSpPr/>
          <p:nvPr/>
        </p:nvGrpSpPr>
        <p:grpSpPr>
          <a:xfrm flipH="1" rot="5400000">
            <a:off x="6774096" y="2476697"/>
            <a:ext cx="4070909" cy="183000"/>
            <a:chOff x="1471325" y="4724925"/>
            <a:chExt cx="5486400" cy="183000"/>
          </a:xfrm>
        </p:grpSpPr>
        <p:sp>
          <p:nvSpPr>
            <p:cNvPr id="182" name="Google Shape;182;p22"/>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2"/>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2"/>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2"/>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6" name="Google Shape;186;p22"/>
          <p:cNvSpPr txBox="1"/>
          <p:nvPr>
            <p:ph type="title"/>
          </p:nvPr>
        </p:nvSpPr>
        <p:spPr>
          <a:xfrm>
            <a:off x="4381650" y="1580294"/>
            <a:ext cx="3689100" cy="1009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7" name="Google Shape;187;p22"/>
          <p:cNvSpPr txBox="1"/>
          <p:nvPr>
            <p:ph idx="1" type="subTitle"/>
          </p:nvPr>
        </p:nvSpPr>
        <p:spPr>
          <a:xfrm>
            <a:off x="4381650" y="2787144"/>
            <a:ext cx="3689100" cy="781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2">
    <p:spTree>
      <p:nvGrpSpPr>
        <p:cNvPr id="188" name="Shape 188"/>
        <p:cNvGrpSpPr/>
        <p:nvPr/>
      </p:nvGrpSpPr>
      <p:grpSpPr>
        <a:xfrm>
          <a:off x="0" y="0"/>
          <a:ext cx="0" cy="0"/>
          <a:chOff x="0" y="0"/>
          <a:chExt cx="0" cy="0"/>
        </a:xfrm>
      </p:grpSpPr>
      <p:sp>
        <p:nvSpPr>
          <p:cNvPr id="189" name="Google Shape;189;p23"/>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23"/>
          <p:cNvSpPr txBox="1"/>
          <p:nvPr>
            <p:ph idx="1" type="subTitle"/>
          </p:nvPr>
        </p:nvSpPr>
        <p:spPr>
          <a:xfrm>
            <a:off x="1424025" y="2184150"/>
            <a:ext cx="2766900" cy="1003200"/>
          </a:xfrm>
          <a:prstGeom prst="rect">
            <a:avLst/>
          </a:prstGeom>
        </p:spPr>
        <p:txBody>
          <a:bodyPr anchorCtr="0" anchor="t" bIns="91425" lIns="91425" spcFirstLastPara="1" rIns="91425" wrap="square" tIns="91425">
            <a:noAutofit/>
          </a:bodyPr>
          <a:lstStyle>
            <a:lvl1pPr lvl="0" algn="r">
              <a:lnSpc>
                <a:spcPct val="100000"/>
              </a:lnSpc>
              <a:spcBef>
                <a:spcPts val="0"/>
              </a:spcBef>
              <a:spcAft>
                <a:spcPts val="0"/>
              </a:spcAft>
              <a:buSzPts val="1600"/>
              <a:buFont typeface="Oxygen"/>
              <a:buNone/>
              <a:defRPr sz="1400">
                <a:solidFill>
                  <a:schemeClr val="dk1"/>
                </a:solidFill>
              </a:defRPr>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p:txBody>
      </p:sp>
      <p:sp>
        <p:nvSpPr>
          <p:cNvPr id="191" name="Google Shape;191;p23"/>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3">
    <p:spTree>
      <p:nvGrpSpPr>
        <p:cNvPr id="192" name="Shape 192"/>
        <p:cNvGrpSpPr/>
        <p:nvPr/>
      </p:nvGrpSpPr>
      <p:grpSpPr>
        <a:xfrm>
          <a:off x="0" y="0"/>
          <a:ext cx="0" cy="0"/>
          <a:chOff x="0" y="0"/>
          <a:chExt cx="0" cy="0"/>
        </a:xfrm>
      </p:grpSpPr>
      <p:grpSp>
        <p:nvGrpSpPr>
          <p:cNvPr id="193" name="Google Shape;193;p24"/>
          <p:cNvGrpSpPr/>
          <p:nvPr/>
        </p:nvGrpSpPr>
        <p:grpSpPr>
          <a:xfrm rot="5400000">
            <a:off x="6768198" y="2476697"/>
            <a:ext cx="4070909" cy="183000"/>
            <a:chOff x="1471325" y="4724925"/>
            <a:chExt cx="5486400" cy="183000"/>
          </a:xfrm>
        </p:grpSpPr>
        <p:sp>
          <p:nvSpPr>
            <p:cNvPr id="194" name="Google Shape;194;p24"/>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4"/>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4"/>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4"/>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8" name="Google Shape;198;p24"/>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4"/>
          <p:cNvSpPr txBox="1"/>
          <p:nvPr>
            <p:ph idx="1" type="subTitle"/>
          </p:nvPr>
        </p:nvSpPr>
        <p:spPr>
          <a:xfrm>
            <a:off x="4500951" y="2592125"/>
            <a:ext cx="2766900" cy="1003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Font typeface="Oxygen"/>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00" name="Google Shape;200;p24"/>
          <p:cNvSpPr txBox="1"/>
          <p:nvPr>
            <p:ph type="title"/>
          </p:nvPr>
        </p:nvSpPr>
        <p:spPr>
          <a:xfrm>
            <a:off x="4500951" y="1981350"/>
            <a:ext cx="2766900" cy="418800"/>
          </a:xfrm>
          <a:prstGeom prst="rect">
            <a:avLst/>
          </a:prstGeom>
        </p:spPr>
        <p:txBody>
          <a:bodyPr anchorCtr="0" anchor="ctr" bIns="91425" lIns="91425" spcFirstLastPara="1" rIns="91425" wrap="square" tIns="91425">
            <a:noAutofit/>
          </a:bodyPr>
          <a:lstStyle>
            <a:lvl1pPr lvl="0"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4">
    <p:spTree>
      <p:nvGrpSpPr>
        <p:cNvPr id="201" name="Shape 201"/>
        <p:cNvGrpSpPr/>
        <p:nvPr/>
      </p:nvGrpSpPr>
      <p:grpSpPr>
        <a:xfrm>
          <a:off x="0" y="0"/>
          <a:ext cx="0" cy="0"/>
          <a:chOff x="0" y="0"/>
          <a:chExt cx="0" cy="0"/>
        </a:xfrm>
      </p:grpSpPr>
      <p:sp>
        <p:nvSpPr>
          <p:cNvPr id="202" name="Google Shape;202;p25"/>
          <p:cNvSpPr/>
          <p:nvPr/>
        </p:nvSpPr>
        <p:spPr>
          <a:xfrm>
            <a:off x="-63750" y="4865170"/>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5"/>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5"/>
          <p:cNvSpPr txBox="1"/>
          <p:nvPr>
            <p:ph idx="1" type="subTitle"/>
          </p:nvPr>
        </p:nvSpPr>
        <p:spPr>
          <a:xfrm>
            <a:off x="1858771" y="2426800"/>
            <a:ext cx="2766900" cy="1003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Font typeface="Oxygen"/>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05" name="Google Shape;205;p25"/>
          <p:cNvSpPr txBox="1"/>
          <p:nvPr>
            <p:ph type="title"/>
          </p:nvPr>
        </p:nvSpPr>
        <p:spPr>
          <a:xfrm>
            <a:off x="1858771" y="1745850"/>
            <a:ext cx="2766900" cy="632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5">
  <p:cSld name="CUSTOM_14">
    <p:spTree>
      <p:nvGrpSpPr>
        <p:cNvPr id="206" name="Shape 206"/>
        <p:cNvGrpSpPr/>
        <p:nvPr/>
      </p:nvGrpSpPr>
      <p:grpSpPr>
        <a:xfrm>
          <a:off x="0" y="0"/>
          <a:ext cx="0" cy="0"/>
          <a:chOff x="0" y="0"/>
          <a:chExt cx="0" cy="0"/>
        </a:xfrm>
      </p:grpSpPr>
      <p:grpSp>
        <p:nvGrpSpPr>
          <p:cNvPr id="207" name="Google Shape;207;p26"/>
          <p:cNvGrpSpPr/>
          <p:nvPr/>
        </p:nvGrpSpPr>
        <p:grpSpPr>
          <a:xfrm rot="-5400000">
            <a:off x="-1686954" y="2476697"/>
            <a:ext cx="4070909" cy="183000"/>
            <a:chOff x="1471325" y="4724925"/>
            <a:chExt cx="5486400" cy="183000"/>
          </a:xfrm>
        </p:grpSpPr>
        <p:sp>
          <p:nvSpPr>
            <p:cNvPr id="208" name="Google Shape;208;p26"/>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6"/>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6"/>
            <p:cNvSpPr/>
            <p:nvPr/>
          </p:nvSpPr>
          <p:spPr>
            <a:xfrm>
              <a:off x="42145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6"/>
            <p:cNvSpPr/>
            <p:nvPr/>
          </p:nvSpPr>
          <p:spPr>
            <a:xfrm>
              <a:off x="55861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2" name="Google Shape;212;p26"/>
          <p:cNvSpPr/>
          <p:nvPr/>
        </p:nvSpPr>
        <p:spPr>
          <a:xfrm>
            <a:off x="843077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6"/>
          <p:cNvSpPr txBox="1"/>
          <p:nvPr>
            <p:ph idx="1" type="subTitle"/>
          </p:nvPr>
        </p:nvSpPr>
        <p:spPr>
          <a:xfrm>
            <a:off x="4889706" y="2474663"/>
            <a:ext cx="3117900" cy="9615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800"/>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214" name="Google Shape;214;p26"/>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6">
    <p:spTree>
      <p:nvGrpSpPr>
        <p:cNvPr id="215" name="Shape 215"/>
        <p:cNvGrpSpPr/>
        <p:nvPr/>
      </p:nvGrpSpPr>
      <p:grpSpPr>
        <a:xfrm>
          <a:off x="0" y="0"/>
          <a:ext cx="0" cy="0"/>
          <a:chOff x="0" y="0"/>
          <a:chExt cx="0" cy="0"/>
        </a:xfrm>
      </p:grpSpPr>
      <p:sp>
        <p:nvSpPr>
          <p:cNvPr id="216" name="Google Shape;216;p27"/>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7"/>
          <p:cNvSpPr/>
          <p:nvPr/>
        </p:nvSpPr>
        <p:spPr>
          <a:xfrm>
            <a:off x="8834650"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7"/>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7">
    <p:bg>
      <p:bgPr>
        <a:solidFill>
          <a:schemeClr val="dk2"/>
        </a:solidFill>
      </p:bgPr>
    </p:bg>
    <p:spTree>
      <p:nvGrpSpPr>
        <p:cNvPr id="219" name="Shape 219"/>
        <p:cNvGrpSpPr/>
        <p:nvPr/>
      </p:nvGrpSpPr>
      <p:grpSpPr>
        <a:xfrm>
          <a:off x="0" y="0"/>
          <a:ext cx="0" cy="0"/>
          <a:chOff x="0" y="0"/>
          <a:chExt cx="0" cy="0"/>
        </a:xfrm>
      </p:grpSpPr>
      <p:sp>
        <p:nvSpPr>
          <p:cNvPr id="220" name="Google Shape;220;p28"/>
          <p:cNvSpPr/>
          <p:nvPr/>
        </p:nvSpPr>
        <p:spPr>
          <a:xfrm>
            <a:off x="324600" y="-104075"/>
            <a:ext cx="8494800" cy="49521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1" name="Google Shape;221;p28"/>
          <p:cNvGrpSpPr/>
          <p:nvPr/>
        </p:nvGrpSpPr>
        <p:grpSpPr>
          <a:xfrm>
            <a:off x="1826325" y="171350"/>
            <a:ext cx="5486400" cy="183000"/>
            <a:chOff x="1471325" y="4724925"/>
            <a:chExt cx="5486400" cy="183000"/>
          </a:xfrm>
        </p:grpSpPr>
        <p:sp>
          <p:nvSpPr>
            <p:cNvPr id="222" name="Google Shape;222;p28"/>
            <p:cNvSpPr/>
            <p:nvPr/>
          </p:nvSpPr>
          <p:spPr>
            <a:xfrm>
              <a:off x="14713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8"/>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8"/>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8"/>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6" name="Google Shape;226;p28"/>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8">
    <p:spTree>
      <p:nvGrpSpPr>
        <p:cNvPr id="227" name="Shape 227"/>
        <p:cNvGrpSpPr/>
        <p:nvPr/>
      </p:nvGrpSpPr>
      <p:grpSpPr>
        <a:xfrm>
          <a:off x="0" y="0"/>
          <a:ext cx="0" cy="0"/>
          <a:chOff x="0" y="0"/>
          <a:chExt cx="0" cy="0"/>
        </a:xfrm>
      </p:grpSpPr>
      <p:sp>
        <p:nvSpPr>
          <p:cNvPr id="228" name="Google Shape;228;p29"/>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9" name="Google Shape;229;p29"/>
          <p:cNvGrpSpPr/>
          <p:nvPr/>
        </p:nvGrpSpPr>
        <p:grpSpPr>
          <a:xfrm>
            <a:off x="1826325" y="4799475"/>
            <a:ext cx="5486400" cy="183000"/>
            <a:chOff x="1471325" y="4724925"/>
            <a:chExt cx="5486400" cy="183000"/>
          </a:xfrm>
        </p:grpSpPr>
        <p:sp>
          <p:nvSpPr>
            <p:cNvPr id="230" name="Google Shape;230;p29"/>
            <p:cNvSpPr/>
            <p:nvPr/>
          </p:nvSpPr>
          <p:spPr>
            <a:xfrm>
              <a:off x="14713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9"/>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9"/>
            <p:cNvSpPr/>
            <p:nvPr/>
          </p:nvSpPr>
          <p:spPr>
            <a:xfrm>
              <a:off x="42145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9"/>
            <p:cNvSpPr/>
            <p:nvPr/>
          </p:nvSpPr>
          <p:spPr>
            <a:xfrm>
              <a:off x="55861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4" name="Google Shape;234;p29"/>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9">
    <p:spTree>
      <p:nvGrpSpPr>
        <p:cNvPr id="235" name="Shape 235"/>
        <p:cNvGrpSpPr/>
        <p:nvPr/>
      </p:nvGrpSpPr>
      <p:grpSpPr>
        <a:xfrm>
          <a:off x="0" y="0"/>
          <a:ext cx="0" cy="0"/>
          <a:chOff x="0" y="0"/>
          <a:chExt cx="0" cy="0"/>
        </a:xfrm>
      </p:grpSpPr>
      <p:grpSp>
        <p:nvGrpSpPr>
          <p:cNvPr id="236" name="Google Shape;236;p30"/>
          <p:cNvGrpSpPr/>
          <p:nvPr/>
        </p:nvGrpSpPr>
        <p:grpSpPr>
          <a:xfrm rot="5400000">
            <a:off x="6774096" y="2476697"/>
            <a:ext cx="4070909" cy="183000"/>
            <a:chOff x="1471325" y="4724925"/>
            <a:chExt cx="5486400" cy="183000"/>
          </a:xfrm>
        </p:grpSpPr>
        <p:sp>
          <p:nvSpPr>
            <p:cNvPr id="237" name="Google Shape;237;p30"/>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0"/>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0"/>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30"/>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1" name="Google Shape;241;p30"/>
          <p:cNvSpPr/>
          <p:nvPr/>
        </p:nvSpPr>
        <p:spPr>
          <a:xfrm>
            <a:off x="-7997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0"/>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20">
    <p:spTree>
      <p:nvGrpSpPr>
        <p:cNvPr id="243" name="Shape 243"/>
        <p:cNvGrpSpPr/>
        <p:nvPr/>
      </p:nvGrpSpPr>
      <p:grpSpPr>
        <a:xfrm>
          <a:off x="0" y="0"/>
          <a:ext cx="0" cy="0"/>
          <a:chOff x="0" y="0"/>
          <a:chExt cx="0" cy="0"/>
        </a:xfrm>
      </p:grpSpPr>
      <p:sp>
        <p:nvSpPr>
          <p:cNvPr id="244" name="Google Shape;244;p31"/>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1"/>
          <p:cNvSpPr/>
          <p:nvPr/>
        </p:nvSpPr>
        <p:spPr>
          <a:xfrm>
            <a:off x="8834650"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31"/>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21">
    <p:spTree>
      <p:nvGrpSpPr>
        <p:cNvPr id="247" name="Shape 247"/>
        <p:cNvGrpSpPr/>
        <p:nvPr/>
      </p:nvGrpSpPr>
      <p:grpSpPr>
        <a:xfrm>
          <a:off x="0" y="0"/>
          <a:ext cx="0" cy="0"/>
          <a:chOff x="0" y="0"/>
          <a:chExt cx="0" cy="0"/>
        </a:xfrm>
      </p:grpSpPr>
      <p:sp>
        <p:nvSpPr>
          <p:cNvPr id="248" name="Google Shape;248;p32"/>
          <p:cNvSpPr/>
          <p:nvPr/>
        </p:nvSpPr>
        <p:spPr>
          <a:xfrm>
            <a:off x="-63750" y="4865170"/>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2"/>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2"/>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USTOM_22">
    <p:spTree>
      <p:nvGrpSpPr>
        <p:cNvPr id="251" name="Shape 251"/>
        <p:cNvGrpSpPr/>
        <p:nvPr/>
      </p:nvGrpSpPr>
      <p:grpSpPr>
        <a:xfrm>
          <a:off x="0" y="0"/>
          <a:ext cx="0" cy="0"/>
          <a:chOff x="0" y="0"/>
          <a:chExt cx="0" cy="0"/>
        </a:xfrm>
      </p:grpSpPr>
      <p:sp>
        <p:nvSpPr>
          <p:cNvPr id="252" name="Google Shape;252;p33"/>
          <p:cNvSpPr/>
          <p:nvPr/>
        </p:nvSpPr>
        <p:spPr>
          <a:xfrm>
            <a:off x="-63750" y="459942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3"/>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3"/>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55" name="Shape 255"/>
        <p:cNvGrpSpPr/>
        <p:nvPr/>
      </p:nvGrpSpPr>
      <p:grpSpPr>
        <a:xfrm>
          <a:off x="0" y="0"/>
          <a:ext cx="0" cy="0"/>
          <a:chOff x="0" y="0"/>
          <a:chExt cx="0" cy="0"/>
        </a:xfrm>
      </p:grpSpPr>
      <p:sp>
        <p:nvSpPr>
          <p:cNvPr id="256" name="Google Shape;256;p34"/>
          <p:cNvSpPr txBox="1"/>
          <p:nvPr>
            <p:ph hasCustomPrompt="1" type="title"/>
          </p:nvPr>
        </p:nvSpPr>
        <p:spPr>
          <a:xfrm>
            <a:off x="1284000" y="540000"/>
            <a:ext cx="6576000" cy="828300"/>
          </a:xfrm>
          <a:prstGeom prst="rect">
            <a:avLst/>
          </a:prstGeom>
          <a:solidFill>
            <a:schemeClr val="accent1"/>
          </a:solidFill>
        </p:spPr>
        <p:txBody>
          <a:bodyPr anchorCtr="0" anchor="ctr" bIns="91425" lIns="91425" spcFirstLastPara="1" rIns="91425" wrap="square" tIns="91425">
            <a:noAutofit/>
          </a:bodyPr>
          <a:lstStyle>
            <a:lvl1pPr lvl="0" rtl="0" algn="ctr">
              <a:spcBef>
                <a:spcPts val="0"/>
              </a:spcBef>
              <a:spcAft>
                <a:spcPts val="0"/>
              </a:spcAft>
              <a:buSzPts val="6200"/>
              <a:buFont typeface="EB Garamond Medium"/>
              <a:buNone/>
              <a:defRPr sz="5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2pPr>
            <a:lvl3pPr lvl="2"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3pPr>
            <a:lvl4pPr lvl="3"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4pPr>
            <a:lvl5pPr lvl="4"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5pPr>
            <a:lvl6pPr lvl="5"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6pPr>
            <a:lvl7pPr lvl="6"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7pPr>
            <a:lvl8pPr lvl="7"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8pPr>
            <a:lvl9pPr lvl="8"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9pPr>
          </a:lstStyle>
          <a:p>
            <a:r>
              <a:t>xx%</a:t>
            </a:r>
          </a:p>
        </p:txBody>
      </p:sp>
      <p:sp>
        <p:nvSpPr>
          <p:cNvPr id="257" name="Google Shape;257;p34"/>
          <p:cNvSpPr txBox="1"/>
          <p:nvPr>
            <p:ph idx="1" type="subTitle"/>
          </p:nvPr>
        </p:nvSpPr>
        <p:spPr>
          <a:xfrm>
            <a:off x="1284000" y="1398425"/>
            <a:ext cx="65760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58" name="Google Shape;258;p34"/>
          <p:cNvSpPr txBox="1"/>
          <p:nvPr>
            <p:ph hasCustomPrompt="1" idx="2" type="title"/>
          </p:nvPr>
        </p:nvSpPr>
        <p:spPr>
          <a:xfrm>
            <a:off x="1284000" y="1996138"/>
            <a:ext cx="6576000" cy="828300"/>
          </a:xfrm>
          <a:prstGeom prst="rect">
            <a:avLst/>
          </a:prstGeom>
          <a:solidFill>
            <a:schemeClr val="dk2"/>
          </a:solidFill>
        </p:spPr>
        <p:txBody>
          <a:bodyPr anchorCtr="0" anchor="ctr" bIns="91425" lIns="91425" spcFirstLastPara="1" rIns="91425" wrap="square" tIns="91425">
            <a:noAutofit/>
          </a:bodyPr>
          <a:lstStyle>
            <a:lvl1pPr lvl="0" rtl="0" algn="ctr">
              <a:spcBef>
                <a:spcPts val="0"/>
              </a:spcBef>
              <a:spcAft>
                <a:spcPts val="0"/>
              </a:spcAft>
              <a:buSzPts val="6200"/>
              <a:buFont typeface="EB Garamond Medium"/>
              <a:buNone/>
              <a:defRPr sz="5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2pPr>
            <a:lvl3pPr lvl="2"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3pPr>
            <a:lvl4pPr lvl="3"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4pPr>
            <a:lvl5pPr lvl="4"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5pPr>
            <a:lvl6pPr lvl="5"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6pPr>
            <a:lvl7pPr lvl="6"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7pPr>
            <a:lvl8pPr lvl="7"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8pPr>
            <a:lvl9pPr lvl="8"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9pPr>
          </a:lstStyle>
          <a:p>
            <a:r>
              <a:t>xx%</a:t>
            </a:r>
          </a:p>
        </p:txBody>
      </p:sp>
      <p:sp>
        <p:nvSpPr>
          <p:cNvPr id="259" name="Google Shape;259;p34"/>
          <p:cNvSpPr txBox="1"/>
          <p:nvPr>
            <p:ph idx="3" type="subTitle"/>
          </p:nvPr>
        </p:nvSpPr>
        <p:spPr>
          <a:xfrm>
            <a:off x="1284000" y="2854563"/>
            <a:ext cx="65760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60" name="Google Shape;260;p34"/>
          <p:cNvSpPr txBox="1"/>
          <p:nvPr>
            <p:ph hasCustomPrompt="1" idx="4" type="title"/>
          </p:nvPr>
        </p:nvSpPr>
        <p:spPr>
          <a:xfrm>
            <a:off x="1284000" y="3452288"/>
            <a:ext cx="6576000" cy="828300"/>
          </a:xfrm>
          <a:prstGeom prst="rect">
            <a:avLst/>
          </a:prstGeom>
          <a:solidFill>
            <a:schemeClr val="accent2"/>
          </a:solidFill>
        </p:spPr>
        <p:txBody>
          <a:bodyPr anchorCtr="0" anchor="ctr" bIns="91425" lIns="91425" spcFirstLastPara="1" rIns="91425" wrap="square" tIns="91425">
            <a:noAutofit/>
          </a:bodyPr>
          <a:lstStyle>
            <a:lvl1pPr lvl="0" rtl="0" algn="ctr">
              <a:spcBef>
                <a:spcPts val="0"/>
              </a:spcBef>
              <a:spcAft>
                <a:spcPts val="0"/>
              </a:spcAft>
              <a:buSzPts val="6200"/>
              <a:buFont typeface="EB Garamond Medium"/>
              <a:buNone/>
              <a:defRPr sz="5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2pPr>
            <a:lvl3pPr lvl="2"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3pPr>
            <a:lvl4pPr lvl="3"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4pPr>
            <a:lvl5pPr lvl="4"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5pPr>
            <a:lvl6pPr lvl="5"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6pPr>
            <a:lvl7pPr lvl="6"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7pPr>
            <a:lvl8pPr lvl="7"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8pPr>
            <a:lvl9pPr lvl="8" rtl="0" algn="ctr">
              <a:spcBef>
                <a:spcPts val="0"/>
              </a:spcBef>
              <a:spcAft>
                <a:spcPts val="0"/>
              </a:spcAft>
              <a:buSzPts val="6200"/>
              <a:buFont typeface="EB Garamond Medium"/>
              <a:buNone/>
              <a:defRPr b="0" sz="6200">
                <a:latin typeface="EB Garamond Medium"/>
                <a:ea typeface="EB Garamond Medium"/>
                <a:cs typeface="EB Garamond Medium"/>
                <a:sym typeface="EB Garamond Medium"/>
              </a:defRPr>
            </a:lvl9pPr>
          </a:lstStyle>
          <a:p>
            <a:r>
              <a:t>xx%</a:t>
            </a:r>
          </a:p>
        </p:txBody>
      </p:sp>
      <p:sp>
        <p:nvSpPr>
          <p:cNvPr id="261" name="Google Shape;261;p34"/>
          <p:cNvSpPr txBox="1"/>
          <p:nvPr>
            <p:ph idx="5" type="subTitle"/>
          </p:nvPr>
        </p:nvSpPr>
        <p:spPr>
          <a:xfrm>
            <a:off x="1284000" y="4310713"/>
            <a:ext cx="65760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12">
    <p:spTree>
      <p:nvGrpSpPr>
        <p:cNvPr id="262" name="Shape 262"/>
        <p:cNvGrpSpPr/>
        <p:nvPr/>
      </p:nvGrpSpPr>
      <p:grpSpPr>
        <a:xfrm>
          <a:off x="0" y="0"/>
          <a:ext cx="0" cy="0"/>
          <a:chOff x="0" y="0"/>
          <a:chExt cx="0" cy="0"/>
        </a:xfrm>
      </p:grpSpPr>
      <p:grpSp>
        <p:nvGrpSpPr>
          <p:cNvPr id="263" name="Google Shape;263;p35"/>
          <p:cNvGrpSpPr/>
          <p:nvPr/>
        </p:nvGrpSpPr>
        <p:grpSpPr>
          <a:xfrm>
            <a:off x="1826325" y="4342275"/>
            <a:ext cx="5486400" cy="183000"/>
            <a:chOff x="1471325" y="4724925"/>
            <a:chExt cx="5486400" cy="183000"/>
          </a:xfrm>
        </p:grpSpPr>
        <p:sp>
          <p:nvSpPr>
            <p:cNvPr id="264" name="Google Shape;264;p35"/>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5"/>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5"/>
            <p:cNvSpPr/>
            <p:nvPr/>
          </p:nvSpPr>
          <p:spPr>
            <a:xfrm>
              <a:off x="42145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5"/>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8" name="Google Shape;268;p35"/>
          <p:cNvSpPr/>
          <p:nvPr/>
        </p:nvSpPr>
        <p:spPr>
          <a:xfrm>
            <a:off x="-63750" y="-989855"/>
            <a:ext cx="9271500" cy="1261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5"/>
          <p:cNvSpPr txBox="1"/>
          <p:nvPr>
            <p:ph hasCustomPrompt="1" type="title"/>
          </p:nvPr>
        </p:nvSpPr>
        <p:spPr>
          <a:xfrm>
            <a:off x="956001" y="1825625"/>
            <a:ext cx="1789500" cy="527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2000">
                <a:solidFill>
                  <a:schemeClr val="lt1"/>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270" name="Google Shape;270;p35"/>
          <p:cNvSpPr txBox="1"/>
          <p:nvPr>
            <p:ph idx="1" type="subTitle"/>
          </p:nvPr>
        </p:nvSpPr>
        <p:spPr>
          <a:xfrm>
            <a:off x="725151" y="2975654"/>
            <a:ext cx="22512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271" name="Google Shape;271;p35"/>
          <p:cNvSpPr txBox="1"/>
          <p:nvPr>
            <p:ph hasCustomPrompt="1" idx="2" type="title"/>
          </p:nvPr>
        </p:nvSpPr>
        <p:spPr>
          <a:xfrm>
            <a:off x="3667976" y="1825629"/>
            <a:ext cx="1789500" cy="527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2000">
                <a:solidFill>
                  <a:schemeClr val="lt1"/>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272" name="Google Shape;272;p35"/>
          <p:cNvSpPr txBox="1"/>
          <p:nvPr>
            <p:ph idx="3" type="subTitle"/>
          </p:nvPr>
        </p:nvSpPr>
        <p:spPr>
          <a:xfrm>
            <a:off x="3437126" y="2975654"/>
            <a:ext cx="22512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273" name="Google Shape;273;p35"/>
          <p:cNvSpPr txBox="1"/>
          <p:nvPr>
            <p:ph hasCustomPrompt="1" idx="4" type="title"/>
          </p:nvPr>
        </p:nvSpPr>
        <p:spPr>
          <a:xfrm>
            <a:off x="6379951" y="1825629"/>
            <a:ext cx="1789500" cy="527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3000"/>
              <a:buNone/>
              <a:defRPr sz="2000">
                <a:solidFill>
                  <a:schemeClr val="lt1"/>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274" name="Google Shape;274;p35"/>
          <p:cNvSpPr txBox="1"/>
          <p:nvPr>
            <p:ph idx="5" type="subTitle"/>
          </p:nvPr>
        </p:nvSpPr>
        <p:spPr>
          <a:xfrm>
            <a:off x="6149101" y="2975654"/>
            <a:ext cx="2251200" cy="445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EB Garamond Medium"/>
              <a:buNone/>
              <a:defRPr sz="2000">
                <a:solidFill>
                  <a:schemeClr val="accent1"/>
                </a:solidFill>
                <a:latin typeface="EB Garamond Medium"/>
                <a:ea typeface="EB Garamond Medium"/>
                <a:cs typeface="EB Garamond Medium"/>
                <a:sym typeface="EB Garamond Medium"/>
              </a:defRPr>
            </a:lvl1pPr>
            <a:lvl2pPr lvl="1" rtl="0" algn="ctr">
              <a:lnSpc>
                <a:spcPct val="100000"/>
              </a:lnSpc>
              <a:spcBef>
                <a:spcPts val="0"/>
              </a:spcBef>
              <a:spcAft>
                <a:spcPts val="0"/>
              </a:spcAft>
              <a:buSzPts val="1400"/>
              <a:buFont typeface="EB Garamond Medium"/>
              <a:buNone/>
              <a:defRPr>
                <a:latin typeface="EB Garamond Medium"/>
                <a:ea typeface="EB Garamond Medium"/>
                <a:cs typeface="EB Garamond Medium"/>
                <a:sym typeface="EB Garamond Medium"/>
              </a:defRPr>
            </a:lvl2pPr>
            <a:lvl3pPr lvl="2"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3pPr>
            <a:lvl4pPr lvl="3"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4pPr>
            <a:lvl5pPr lvl="4"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5pPr>
            <a:lvl6pPr lvl="5"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6pPr>
            <a:lvl7pPr lvl="6"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7pPr>
            <a:lvl8pPr lvl="7" rtl="0" algn="ctr">
              <a:lnSpc>
                <a:spcPct val="100000"/>
              </a:lnSpc>
              <a:spcBef>
                <a:spcPts val="1600"/>
              </a:spcBef>
              <a:spcAft>
                <a:spcPts val="0"/>
              </a:spcAft>
              <a:buSzPts val="1400"/>
              <a:buFont typeface="EB Garamond Medium"/>
              <a:buNone/>
              <a:defRPr>
                <a:latin typeface="EB Garamond Medium"/>
                <a:ea typeface="EB Garamond Medium"/>
                <a:cs typeface="EB Garamond Medium"/>
                <a:sym typeface="EB Garamond Medium"/>
              </a:defRPr>
            </a:lvl8pPr>
            <a:lvl9pPr lvl="8" rtl="0" algn="ctr">
              <a:lnSpc>
                <a:spcPct val="100000"/>
              </a:lnSpc>
              <a:spcBef>
                <a:spcPts val="1600"/>
              </a:spcBef>
              <a:spcAft>
                <a:spcPts val="1600"/>
              </a:spcAft>
              <a:buSzPts val="1400"/>
              <a:buFont typeface="EB Garamond Medium"/>
              <a:buNone/>
              <a:defRPr>
                <a:latin typeface="EB Garamond Medium"/>
                <a:ea typeface="EB Garamond Medium"/>
                <a:cs typeface="EB Garamond Medium"/>
                <a:sym typeface="EB Garamond Medium"/>
              </a:defRPr>
            </a:lvl9pPr>
          </a:lstStyle>
          <a:p/>
        </p:txBody>
      </p:sp>
      <p:sp>
        <p:nvSpPr>
          <p:cNvPr id="275" name="Google Shape;275;p35"/>
          <p:cNvSpPr txBox="1"/>
          <p:nvPr>
            <p:ph idx="6" type="subTitle"/>
          </p:nvPr>
        </p:nvSpPr>
        <p:spPr>
          <a:xfrm>
            <a:off x="725151" y="3357870"/>
            <a:ext cx="22512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76" name="Google Shape;276;p35"/>
          <p:cNvSpPr txBox="1"/>
          <p:nvPr>
            <p:ph idx="7" type="subTitle"/>
          </p:nvPr>
        </p:nvSpPr>
        <p:spPr>
          <a:xfrm>
            <a:off x="3437126" y="3357870"/>
            <a:ext cx="22512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77" name="Google Shape;277;p35"/>
          <p:cNvSpPr txBox="1"/>
          <p:nvPr>
            <p:ph idx="8" type="subTitle"/>
          </p:nvPr>
        </p:nvSpPr>
        <p:spPr>
          <a:xfrm>
            <a:off x="6149101" y="3357870"/>
            <a:ext cx="22512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278" name="Google Shape;278;p35"/>
          <p:cNvSpPr txBox="1"/>
          <p:nvPr>
            <p:ph idx="9" type="title"/>
          </p:nvPr>
        </p:nvSpPr>
        <p:spPr>
          <a:xfrm>
            <a:off x="720000" y="521975"/>
            <a:ext cx="7704000" cy="418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9">
    <p:spTree>
      <p:nvGrpSpPr>
        <p:cNvPr id="279" name="Shape 279"/>
        <p:cNvGrpSpPr/>
        <p:nvPr/>
      </p:nvGrpSpPr>
      <p:grpSpPr>
        <a:xfrm>
          <a:off x="0" y="0"/>
          <a:ext cx="0" cy="0"/>
          <a:chOff x="0" y="0"/>
          <a:chExt cx="0" cy="0"/>
        </a:xfrm>
      </p:grpSpPr>
      <p:sp>
        <p:nvSpPr>
          <p:cNvPr id="280" name="Google Shape;280;p36"/>
          <p:cNvSpPr/>
          <p:nvPr/>
        </p:nvSpPr>
        <p:spPr>
          <a:xfrm>
            <a:off x="-63750" y="-1282700"/>
            <a:ext cx="9271500" cy="1822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6"/>
          <p:cNvSpPr/>
          <p:nvPr/>
        </p:nvSpPr>
        <p:spPr>
          <a:xfrm>
            <a:off x="-63750" y="4595775"/>
            <a:ext cx="9271500" cy="1265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6"/>
          <p:cNvSpPr txBox="1"/>
          <p:nvPr>
            <p:ph type="title"/>
          </p:nvPr>
        </p:nvSpPr>
        <p:spPr>
          <a:xfrm>
            <a:off x="720054" y="2488358"/>
            <a:ext cx="32850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Font typeface="EB Garamond Medium"/>
              <a:buNone/>
              <a:defRPr sz="4500">
                <a:solidFill>
                  <a:schemeClr val="accent2"/>
                </a:solidFill>
                <a:latin typeface="EB Garamond Medium"/>
                <a:ea typeface="EB Garamond Medium"/>
                <a:cs typeface="EB Garamond Medium"/>
                <a:sym typeface="EB Garamond Medium"/>
              </a:defRPr>
            </a:lvl1pPr>
            <a:lvl2pPr lvl="1"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2pPr>
            <a:lvl3pPr lvl="2"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3pPr>
            <a:lvl4pPr lvl="3"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4pPr>
            <a:lvl5pPr lvl="4"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5pPr>
            <a:lvl6pPr lvl="5"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6pPr>
            <a:lvl7pPr lvl="6"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7pPr>
            <a:lvl8pPr lvl="7"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8pPr>
            <a:lvl9pPr lvl="8"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9pPr>
          </a:lstStyle>
          <a:p/>
        </p:txBody>
      </p:sp>
      <p:sp>
        <p:nvSpPr>
          <p:cNvPr id="283" name="Google Shape;283;p36"/>
          <p:cNvSpPr txBox="1"/>
          <p:nvPr>
            <p:ph hasCustomPrompt="1" idx="2" type="title"/>
          </p:nvPr>
        </p:nvSpPr>
        <p:spPr>
          <a:xfrm>
            <a:off x="1707804" y="1099508"/>
            <a:ext cx="1309500" cy="1265100"/>
          </a:xfrm>
          <a:prstGeom prst="rect">
            <a:avLst/>
          </a:prstGeom>
          <a:solidFill>
            <a:schemeClr val="accent1"/>
          </a:solidFill>
        </p:spPr>
        <p:txBody>
          <a:bodyPr anchorCtr="0" anchor="ctr" bIns="91425" lIns="91425" spcFirstLastPara="1" rIns="91425" wrap="square" tIns="91425">
            <a:noAutofit/>
          </a:bodyPr>
          <a:lstStyle>
            <a:lvl1pPr lvl="0" rtl="0" algn="ctr">
              <a:spcBef>
                <a:spcPts val="0"/>
              </a:spcBef>
              <a:spcAft>
                <a:spcPts val="0"/>
              </a:spcAft>
              <a:buSzPts val="6000"/>
              <a:buFont typeface="EB Garamond Medium"/>
              <a:buNone/>
              <a:defRPr sz="7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2pPr>
            <a:lvl3pPr lvl="2"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3pPr>
            <a:lvl4pPr lvl="3"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4pPr>
            <a:lvl5pPr lvl="4"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5pPr>
            <a:lvl6pPr lvl="5"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6pPr>
            <a:lvl7pPr lvl="6"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7pPr>
            <a:lvl8pPr lvl="7"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8pPr>
            <a:lvl9pPr lvl="8"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9pPr>
          </a:lstStyle>
          <a:p>
            <a:r>
              <a:t>xx%</a:t>
            </a:r>
          </a:p>
        </p:txBody>
      </p:sp>
      <p:sp>
        <p:nvSpPr>
          <p:cNvPr id="284" name="Google Shape;284;p36"/>
          <p:cNvSpPr txBox="1"/>
          <p:nvPr>
            <p:ph idx="1" type="subTitle"/>
          </p:nvPr>
        </p:nvSpPr>
        <p:spPr>
          <a:xfrm>
            <a:off x="720054" y="3330157"/>
            <a:ext cx="3285000" cy="713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10">
    <p:spTree>
      <p:nvGrpSpPr>
        <p:cNvPr id="285" name="Shape 285"/>
        <p:cNvGrpSpPr/>
        <p:nvPr/>
      </p:nvGrpSpPr>
      <p:grpSpPr>
        <a:xfrm>
          <a:off x="0" y="0"/>
          <a:ext cx="0" cy="0"/>
          <a:chOff x="0" y="0"/>
          <a:chExt cx="0" cy="0"/>
        </a:xfrm>
      </p:grpSpPr>
      <p:grpSp>
        <p:nvGrpSpPr>
          <p:cNvPr id="286" name="Google Shape;286;p37"/>
          <p:cNvGrpSpPr/>
          <p:nvPr/>
        </p:nvGrpSpPr>
        <p:grpSpPr>
          <a:xfrm>
            <a:off x="1826325" y="4799475"/>
            <a:ext cx="5486400" cy="183000"/>
            <a:chOff x="1471325" y="4724925"/>
            <a:chExt cx="5486400" cy="183000"/>
          </a:xfrm>
        </p:grpSpPr>
        <p:sp>
          <p:nvSpPr>
            <p:cNvPr id="287" name="Google Shape;287;p37"/>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7"/>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7"/>
            <p:cNvSpPr/>
            <p:nvPr/>
          </p:nvSpPr>
          <p:spPr>
            <a:xfrm>
              <a:off x="42145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7"/>
            <p:cNvSpPr/>
            <p:nvPr/>
          </p:nvSpPr>
          <p:spPr>
            <a:xfrm>
              <a:off x="55861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1" name="Google Shape;291;p37"/>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7"/>
          <p:cNvSpPr/>
          <p:nvPr/>
        </p:nvSpPr>
        <p:spPr>
          <a:xfrm>
            <a:off x="8834650"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7"/>
          <p:cNvSpPr txBox="1"/>
          <p:nvPr>
            <p:ph type="title"/>
          </p:nvPr>
        </p:nvSpPr>
        <p:spPr>
          <a:xfrm>
            <a:off x="3315501" y="2952225"/>
            <a:ext cx="2727900" cy="8418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Font typeface="EB Garamond Medium"/>
              <a:buNone/>
              <a:defRPr sz="4500">
                <a:latin typeface="EB Garamond Medium"/>
                <a:ea typeface="EB Garamond Medium"/>
                <a:cs typeface="EB Garamond Medium"/>
                <a:sym typeface="EB Garamond Medium"/>
              </a:defRPr>
            </a:lvl1pPr>
            <a:lvl2pPr lvl="1"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2pPr>
            <a:lvl3pPr lvl="2"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3pPr>
            <a:lvl4pPr lvl="3"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4pPr>
            <a:lvl5pPr lvl="4"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5pPr>
            <a:lvl6pPr lvl="5"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6pPr>
            <a:lvl7pPr lvl="6"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7pPr>
            <a:lvl8pPr lvl="7"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8pPr>
            <a:lvl9pPr lvl="8" rtl="0" algn="ctr">
              <a:spcBef>
                <a:spcPts val="0"/>
              </a:spcBef>
              <a:spcAft>
                <a:spcPts val="0"/>
              </a:spcAft>
              <a:buSzPts val="3600"/>
              <a:buFont typeface="EB Garamond Medium"/>
              <a:buNone/>
              <a:defRPr b="0" sz="3600">
                <a:latin typeface="EB Garamond Medium"/>
                <a:ea typeface="EB Garamond Medium"/>
                <a:cs typeface="EB Garamond Medium"/>
                <a:sym typeface="EB Garamond Medium"/>
              </a:defRPr>
            </a:lvl9pPr>
          </a:lstStyle>
          <a:p/>
        </p:txBody>
      </p:sp>
      <p:sp>
        <p:nvSpPr>
          <p:cNvPr id="294" name="Google Shape;294;p37"/>
          <p:cNvSpPr txBox="1"/>
          <p:nvPr>
            <p:ph hasCustomPrompt="1" idx="2" type="title"/>
          </p:nvPr>
        </p:nvSpPr>
        <p:spPr>
          <a:xfrm>
            <a:off x="1764825" y="2952225"/>
            <a:ext cx="1307700" cy="1265100"/>
          </a:xfrm>
          <a:prstGeom prst="rect">
            <a:avLst/>
          </a:prstGeom>
          <a:solidFill>
            <a:schemeClr val="accent2"/>
          </a:solidFill>
        </p:spPr>
        <p:txBody>
          <a:bodyPr anchorCtr="0" anchor="b" bIns="91425" lIns="91425" spcFirstLastPara="1" rIns="91425" wrap="square" tIns="91425">
            <a:noAutofit/>
          </a:bodyPr>
          <a:lstStyle>
            <a:lvl1pPr lvl="0" rtl="0" algn="ctr">
              <a:spcBef>
                <a:spcPts val="0"/>
              </a:spcBef>
              <a:spcAft>
                <a:spcPts val="0"/>
              </a:spcAft>
              <a:buSzPts val="6000"/>
              <a:buFont typeface="EB Garamond Medium"/>
              <a:buNone/>
              <a:defRPr sz="7000">
                <a:solidFill>
                  <a:schemeClr val="lt1"/>
                </a:solidFill>
                <a:latin typeface="EB Garamond Medium"/>
                <a:ea typeface="EB Garamond Medium"/>
                <a:cs typeface="EB Garamond Medium"/>
                <a:sym typeface="EB Garamond Medium"/>
              </a:defRPr>
            </a:lvl1pPr>
            <a:lvl2pPr lvl="1"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2pPr>
            <a:lvl3pPr lvl="2"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3pPr>
            <a:lvl4pPr lvl="3"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4pPr>
            <a:lvl5pPr lvl="4"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5pPr>
            <a:lvl6pPr lvl="5"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6pPr>
            <a:lvl7pPr lvl="6"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7pPr>
            <a:lvl8pPr lvl="7"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8pPr>
            <a:lvl9pPr lvl="8" rtl="0" algn="ctr">
              <a:spcBef>
                <a:spcPts val="0"/>
              </a:spcBef>
              <a:spcAft>
                <a:spcPts val="0"/>
              </a:spcAft>
              <a:buSzPts val="6000"/>
              <a:buFont typeface="EB Garamond Medium"/>
              <a:buNone/>
              <a:defRPr b="0" sz="6000">
                <a:latin typeface="EB Garamond Medium"/>
                <a:ea typeface="EB Garamond Medium"/>
                <a:cs typeface="EB Garamond Medium"/>
                <a:sym typeface="EB Garamond Medium"/>
              </a:defRPr>
            </a:lvl9pPr>
          </a:lstStyle>
          <a:p>
            <a:r>
              <a:t>xx%</a:t>
            </a:r>
          </a:p>
        </p:txBody>
      </p:sp>
      <p:sp>
        <p:nvSpPr>
          <p:cNvPr id="295" name="Google Shape;295;p37"/>
          <p:cNvSpPr txBox="1"/>
          <p:nvPr>
            <p:ph idx="1" type="subTitle"/>
          </p:nvPr>
        </p:nvSpPr>
        <p:spPr>
          <a:xfrm>
            <a:off x="3315500" y="3794025"/>
            <a:ext cx="4063800" cy="423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800"/>
              <a:buNone/>
              <a:defRPr sz="1600">
                <a:solidFill>
                  <a:schemeClr val="dk1"/>
                </a:solidFill>
              </a:defRPr>
            </a:lvl1pPr>
            <a:lvl2pPr lvl="1" rtl="0" algn="ctr">
              <a:lnSpc>
                <a:spcPct val="100000"/>
              </a:lnSpc>
              <a:spcBef>
                <a:spcPts val="160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96" name="Shape 296"/>
        <p:cNvGrpSpPr/>
        <p:nvPr/>
      </p:nvGrpSpPr>
      <p:grpSpPr>
        <a:xfrm>
          <a:off x="0" y="0"/>
          <a:ext cx="0" cy="0"/>
          <a:chOff x="0" y="0"/>
          <a:chExt cx="0" cy="0"/>
        </a:xfrm>
      </p:grpSpPr>
      <p:grpSp>
        <p:nvGrpSpPr>
          <p:cNvPr id="297" name="Google Shape;297;p38"/>
          <p:cNvGrpSpPr/>
          <p:nvPr/>
        </p:nvGrpSpPr>
        <p:grpSpPr>
          <a:xfrm flipH="1" rot="5400000">
            <a:off x="6768198" y="2476697"/>
            <a:ext cx="4070909" cy="183000"/>
            <a:chOff x="1471325" y="4724925"/>
            <a:chExt cx="5486400" cy="183000"/>
          </a:xfrm>
        </p:grpSpPr>
        <p:sp>
          <p:nvSpPr>
            <p:cNvPr id="298" name="Google Shape;298;p38"/>
            <p:cNvSpPr/>
            <p:nvPr/>
          </p:nvSpPr>
          <p:spPr>
            <a:xfrm>
              <a:off x="14713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8"/>
            <p:cNvSpPr/>
            <p:nvPr/>
          </p:nvSpPr>
          <p:spPr>
            <a:xfrm>
              <a:off x="28429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8"/>
            <p:cNvSpPr/>
            <p:nvPr/>
          </p:nvSpPr>
          <p:spPr>
            <a:xfrm>
              <a:off x="42145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8"/>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2" name="Google Shape;302;p38"/>
          <p:cNvSpPr/>
          <p:nvPr/>
        </p:nvSpPr>
        <p:spPr>
          <a:xfrm flipH="1">
            <a:off x="-71822"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8"/>
          <p:cNvSpPr txBox="1"/>
          <p:nvPr>
            <p:ph type="ctrTitle"/>
          </p:nvPr>
        </p:nvSpPr>
        <p:spPr>
          <a:xfrm>
            <a:off x="4012450" y="540100"/>
            <a:ext cx="4325700" cy="822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200"/>
              <a:buFont typeface="EB Garamond Medium"/>
              <a:buNone/>
              <a:defRPr sz="7000">
                <a:latin typeface="EB Garamond Medium"/>
                <a:ea typeface="EB Garamond Medium"/>
                <a:cs typeface="EB Garamond Medium"/>
                <a:sym typeface="EB Garamond Medium"/>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304" name="Google Shape;304;p38"/>
          <p:cNvSpPr txBox="1"/>
          <p:nvPr>
            <p:ph idx="1" type="subTitle"/>
          </p:nvPr>
        </p:nvSpPr>
        <p:spPr>
          <a:xfrm>
            <a:off x="4012450" y="1591200"/>
            <a:ext cx="4325700" cy="107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400">
                <a:solidFill>
                  <a:schemeClr val="dk1"/>
                </a:solidFil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305" name="Google Shape;305;p38"/>
          <p:cNvSpPr txBox="1"/>
          <p:nvPr/>
        </p:nvSpPr>
        <p:spPr>
          <a:xfrm>
            <a:off x="4324750" y="3478175"/>
            <a:ext cx="3701100" cy="750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Roboto"/>
                <a:ea typeface="Roboto"/>
                <a:cs typeface="Roboto"/>
                <a:sym typeface="Roboto"/>
              </a:rPr>
              <a:t>CREDITS: This presentation template was created by </a:t>
            </a:r>
            <a:r>
              <a:rPr lang="en" sz="1200" u="sng">
                <a:solidFill>
                  <a:schemeClr val="dk1"/>
                </a:solidFill>
                <a:latin typeface="Roboto"/>
                <a:ea typeface="Roboto"/>
                <a:cs typeface="Roboto"/>
                <a:sym typeface="Roboto"/>
                <a:hlinkClick r:id="rId2">
                  <a:extLst>
                    <a:ext uri="{A12FA001-AC4F-418D-AE19-62706E023703}">
                      <ahyp:hlinkClr val="tx"/>
                    </a:ext>
                  </a:extLst>
                </a:hlinkClick>
              </a:rPr>
              <a:t>Slidesgo</a:t>
            </a:r>
            <a:r>
              <a:rPr lang="en" sz="1200">
                <a:solidFill>
                  <a:schemeClr val="dk1"/>
                </a:solidFill>
                <a:latin typeface="Roboto"/>
                <a:ea typeface="Roboto"/>
                <a:cs typeface="Roboto"/>
                <a:sym typeface="Roboto"/>
              </a:rPr>
              <a:t>, including icons by </a:t>
            </a:r>
            <a:r>
              <a:rPr lang="en" sz="1200" u="sng">
                <a:solidFill>
                  <a:schemeClr val="dk1"/>
                </a:solidFill>
                <a:latin typeface="Roboto"/>
                <a:ea typeface="Roboto"/>
                <a:cs typeface="Roboto"/>
                <a:sym typeface="Roboto"/>
                <a:hlinkClick r:id="rId3">
                  <a:extLst>
                    <a:ext uri="{A12FA001-AC4F-418D-AE19-62706E023703}">
                      <ahyp:hlinkClr val="tx"/>
                    </a:ext>
                  </a:extLst>
                </a:hlinkClick>
              </a:rPr>
              <a:t>Flaticon</a:t>
            </a:r>
            <a:r>
              <a:rPr lang="en" sz="1200">
                <a:solidFill>
                  <a:schemeClr val="dk1"/>
                </a:solidFill>
                <a:latin typeface="Roboto"/>
                <a:ea typeface="Roboto"/>
                <a:cs typeface="Roboto"/>
                <a:sym typeface="Roboto"/>
              </a:rPr>
              <a:t>, infographics &amp; images by</a:t>
            </a:r>
            <a:r>
              <a:rPr lang="en" sz="1200">
                <a:solidFill>
                  <a:schemeClr val="dk1"/>
                </a:solidFill>
                <a:uFill>
                  <a:noFill/>
                </a:uFill>
                <a:latin typeface="Roboto"/>
                <a:ea typeface="Roboto"/>
                <a:cs typeface="Roboto"/>
                <a:sym typeface="Roboto"/>
                <a:hlinkClick r:id="rId4">
                  <a:extLst>
                    <a:ext uri="{A12FA001-AC4F-418D-AE19-62706E023703}">
                      <ahyp:hlinkClr val="tx"/>
                    </a:ext>
                  </a:extLst>
                </a:hlinkClick>
              </a:rPr>
              <a:t> </a:t>
            </a:r>
            <a:r>
              <a:rPr lang="en" sz="1200" u="sng">
                <a:solidFill>
                  <a:schemeClr val="dk1"/>
                </a:solidFill>
                <a:latin typeface="Roboto"/>
                <a:ea typeface="Roboto"/>
                <a:cs typeface="Roboto"/>
                <a:sym typeface="Roboto"/>
                <a:hlinkClick r:id="rId5">
                  <a:extLst>
                    <a:ext uri="{A12FA001-AC4F-418D-AE19-62706E023703}">
                      <ahyp:hlinkClr val="tx"/>
                    </a:ext>
                  </a:extLst>
                </a:hlinkClick>
              </a:rPr>
              <a:t>Freepik</a:t>
            </a:r>
            <a:r>
              <a:rPr lang="en" sz="1200">
                <a:solidFill>
                  <a:schemeClr val="dk1"/>
                </a:solidFill>
                <a:latin typeface="Roboto"/>
                <a:ea typeface="Roboto"/>
                <a:cs typeface="Roboto"/>
                <a:sym typeface="Roboto"/>
              </a:rPr>
              <a:t>.</a:t>
            </a:r>
            <a:endParaRPr sz="1200">
              <a:solidFill>
                <a:schemeClr val="dk1"/>
              </a:solidFill>
              <a:latin typeface="Roboto"/>
              <a:ea typeface="Roboto"/>
              <a:cs typeface="Roboto"/>
              <a:sym typeface="Roboto"/>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306" name="Shape 306"/>
        <p:cNvGrpSpPr/>
        <p:nvPr/>
      </p:nvGrpSpPr>
      <p:grpSpPr>
        <a:xfrm>
          <a:off x="0" y="0"/>
          <a:ext cx="0" cy="0"/>
          <a:chOff x="0" y="0"/>
          <a:chExt cx="0" cy="0"/>
        </a:xfrm>
      </p:grpSpPr>
      <p:grpSp>
        <p:nvGrpSpPr>
          <p:cNvPr id="307" name="Google Shape;307;p39"/>
          <p:cNvGrpSpPr/>
          <p:nvPr/>
        </p:nvGrpSpPr>
        <p:grpSpPr>
          <a:xfrm>
            <a:off x="1826325" y="4342275"/>
            <a:ext cx="5486400" cy="183000"/>
            <a:chOff x="1471325" y="4724925"/>
            <a:chExt cx="5486400" cy="183000"/>
          </a:xfrm>
        </p:grpSpPr>
        <p:sp>
          <p:nvSpPr>
            <p:cNvPr id="308" name="Google Shape;308;p39"/>
            <p:cNvSpPr/>
            <p:nvPr/>
          </p:nvSpPr>
          <p:spPr>
            <a:xfrm>
              <a:off x="1471325" y="4724925"/>
              <a:ext cx="1371600" cy="183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9"/>
            <p:cNvSpPr/>
            <p:nvPr/>
          </p:nvSpPr>
          <p:spPr>
            <a:xfrm>
              <a:off x="2842925" y="4724925"/>
              <a:ext cx="1371600" cy="183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9"/>
            <p:cNvSpPr/>
            <p:nvPr/>
          </p:nvSpPr>
          <p:spPr>
            <a:xfrm>
              <a:off x="4214525" y="4724925"/>
              <a:ext cx="1371600" cy="183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9"/>
            <p:cNvSpPr/>
            <p:nvPr/>
          </p:nvSpPr>
          <p:spPr>
            <a:xfrm>
              <a:off x="5586125" y="4724925"/>
              <a:ext cx="1371600" cy="18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2" name="Google Shape;312;p39"/>
          <p:cNvSpPr/>
          <p:nvPr/>
        </p:nvSpPr>
        <p:spPr>
          <a:xfrm>
            <a:off x="-460325" y="-60425"/>
            <a:ext cx="793200" cy="5253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3">
    <p:bg>
      <p:bgPr>
        <a:solidFill>
          <a:schemeClr val="dk2"/>
        </a:solidFill>
      </p:bgPr>
    </p:bg>
    <p:spTree>
      <p:nvGrpSpPr>
        <p:cNvPr id="313" name="Shape 313"/>
        <p:cNvGrpSpPr/>
        <p:nvPr/>
      </p:nvGrpSpPr>
      <p:grpSpPr>
        <a:xfrm>
          <a:off x="0" y="0"/>
          <a:ext cx="0" cy="0"/>
          <a:chOff x="0" y="0"/>
          <a:chExt cx="0" cy="0"/>
        </a:xfrm>
      </p:grpSpPr>
      <p:sp>
        <p:nvSpPr>
          <p:cNvPr id="314" name="Google Shape;314;p40"/>
          <p:cNvSpPr/>
          <p:nvPr/>
        </p:nvSpPr>
        <p:spPr>
          <a:xfrm>
            <a:off x="-63750" y="271650"/>
            <a:ext cx="8898300" cy="49521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40" Type="http://schemas.openxmlformats.org/officeDocument/2006/relationships/theme" Target="../theme/theme1.xml"/><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39" Type="http://schemas.openxmlformats.org/officeDocument/2006/relationships/slideLayout" Target="../slideLayouts/slideLayout39.xml"/><Relationship Id="rId16" Type="http://schemas.openxmlformats.org/officeDocument/2006/relationships/slideLayout" Target="../slideLayouts/slideLayout16.xml"/><Relationship Id="rId38" Type="http://schemas.openxmlformats.org/officeDocument/2006/relationships/slideLayout" Target="../slideLayouts/slideLayout38.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ctr" bIns="91425" lIns="91425" spcFirstLastPara="1" rIns="91425" wrap="square" tIns="91425">
            <a:noAutofit/>
          </a:bodyPr>
          <a:lstStyle>
            <a:lvl1pPr lvl="0" rtl="0">
              <a:spcBef>
                <a:spcPts val="0"/>
              </a:spcBef>
              <a:spcAft>
                <a:spcPts val="0"/>
              </a:spcAft>
              <a:buClr>
                <a:schemeClr val="dk1"/>
              </a:buClr>
              <a:buSzPts val="3000"/>
              <a:buFont typeface="Georgia"/>
              <a:buNone/>
              <a:defRPr sz="3000">
                <a:solidFill>
                  <a:schemeClr val="dk1"/>
                </a:solidFill>
                <a:latin typeface="Georgia"/>
                <a:ea typeface="Georgia"/>
                <a:cs typeface="Georgia"/>
                <a:sym typeface="Georgia"/>
              </a:defRPr>
            </a:lvl1pPr>
            <a:lvl2pPr lvl="1"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2pPr>
            <a:lvl3pPr lvl="2"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3pPr>
            <a:lvl4pPr lvl="3"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4pPr>
            <a:lvl5pPr lvl="4"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5pPr>
            <a:lvl6pPr lvl="5"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6pPr>
            <a:lvl7pPr lvl="6"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7pPr>
            <a:lvl8pPr lvl="7"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8pPr>
            <a:lvl9pPr lvl="8" rtl="0">
              <a:spcBef>
                <a:spcPts val="0"/>
              </a:spcBef>
              <a:spcAft>
                <a:spcPts val="0"/>
              </a:spcAft>
              <a:buClr>
                <a:schemeClr val="dk1"/>
              </a:buClr>
              <a:buSzPts val="2800"/>
              <a:buFont typeface="Georgia"/>
              <a:buNone/>
              <a:defRPr b="1" sz="2800">
                <a:solidFill>
                  <a:schemeClr val="dk1"/>
                </a:solidFill>
                <a:latin typeface="Georgia"/>
                <a:ea typeface="Georgia"/>
                <a:cs typeface="Georgia"/>
                <a:sym typeface="Georgia"/>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7.xml"/><Relationship Id="rId3" Type="http://schemas.openxmlformats.org/officeDocument/2006/relationships/image" Target="../media/image10.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5.xml"/><Relationship Id="rId3" Type="http://schemas.openxmlformats.org/officeDocument/2006/relationships/image" Target="../media/image1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9.xml"/><Relationship Id="rId3" Type="http://schemas.openxmlformats.org/officeDocument/2006/relationships/image" Target="../media/image1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0.xml"/><Relationship Id="rId3" Type="http://schemas.openxmlformats.org/officeDocument/2006/relationships/image" Target="../media/image1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1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38.xml"/><Relationship Id="rId3" Type="http://schemas.openxmlformats.org/officeDocument/2006/relationships/image" Target="../media/image17.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39.xml"/><Relationship Id="rId3" Type="http://schemas.openxmlformats.org/officeDocument/2006/relationships/image" Target="../media/image17.jpg"/><Relationship Id="rId4" Type="http://schemas.openxmlformats.org/officeDocument/2006/relationships/image" Target="../media/image2.png"/><Relationship Id="rId5"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0.xml"/><Relationship Id="rId3" Type="http://schemas.openxmlformats.org/officeDocument/2006/relationships/image" Target="../media/image17.jp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1.xml"/><Relationship Id="rId3" Type="http://schemas.openxmlformats.org/officeDocument/2006/relationships/image" Target="../media/image17.jp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3.xml"/><Relationship Id="rId3" Type="http://schemas.openxmlformats.org/officeDocument/2006/relationships/image" Target="../media/image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44.xml"/><Relationship Id="rId3" Type="http://schemas.openxmlformats.org/officeDocument/2006/relationships/image" Target="../media/image1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6.xml"/><Relationship Id="rId3" Type="http://schemas.openxmlformats.org/officeDocument/2006/relationships/image" Target="../media/image14.png"/><Relationship Id="rId4" Type="http://schemas.openxmlformats.org/officeDocument/2006/relationships/image" Target="../media/image1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52.xml"/><Relationship Id="rId3"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41"/>
          <p:cNvSpPr txBox="1"/>
          <p:nvPr>
            <p:ph idx="1" type="subTitle"/>
          </p:nvPr>
        </p:nvSpPr>
        <p:spPr>
          <a:xfrm>
            <a:off x="219300" y="0"/>
            <a:ext cx="4983900" cy="4894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THE ENTREPRENEURIAL MIND</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200">
                <a:latin typeface="Arial"/>
                <a:ea typeface="Arial"/>
                <a:cs typeface="Arial"/>
                <a:sym typeface="Arial"/>
              </a:rPr>
              <a:t>Entrepreneurial Activities</a:t>
            </a:r>
            <a:endParaRPr sz="2200">
              <a:solidFill>
                <a:srgbClr val="0A1D37"/>
              </a:solidFill>
              <a:latin typeface="Do Hyeon"/>
              <a:ea typeface="Do Hyeon"/>
              <a:cs typeface="Do Hyeon"/>
              <a:sym typeface="Do Hyeon"/>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Week 2</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600">
                <a:solidFill>
                  <a:srgbClr val="0A1D37"/>
                </a:solidFill>
                <a:latin typeface="Lato"/>
                <a:ea typeface="Lato"/>
                <a:cs typeface="Lato"/>
                <a:sym typeface="Lato"/>
              </a:rPr>
              <a:t>Fidela Reyes Balajadia</a:t>
            </a:r>
            <a:endParaRPr b="1" sz="2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University of the Assumption, Philippines</a:t>
            </a:r>
            <a:endParaRPr/>
          </a:p>
        </p:txBody>
      </p:sp>
      <p:pic>
        <p:nvPicPr>
          <p:cNvPr id="320" name="Google Shape;320;p41"/>
          <p:cNvPicPr preferRelativeResize="0"/>
          <p:nvPr/>
        </p:nvPicPr>
        <p:blipFill rotWithShape="1">
          <a:blip r:embed="rId3">
            <a:alphaModFix amt="79000"/>
          </a:blip>
          <a:srcRect b="5868" l="11597" r="39593" t="2439"/>
          <a:stretch/>
        </p:blipFill>
        <p:spPr>
          <a:xfrm>
            <a:off x="5312825" y="695775"/>
            <a:ext cx="3117952" cy="390365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42"/>
          <p:cNvSpPr txBox="1"/>
          <p:nvPr>
            <p:ph idx="1" type="body"/>
          </p:nvPr>
        </p:nvSpPr>
        <p:spPr>
          <a:xfrm>
            <a:off x="568175" y="189400"/>
            <a:ext cx="7326600" cy="47349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2100">
                <a:solidFill>
                  <a:schemeClr val="dk1"/>
                </a:solidFill>
                <a:latin typeface="Arial"/>
                <a:ea typeface="Arial"/>
                <a:cs typeface="Arial"/>
                <a:sym typeface="Arial"/>
              </a:rPr>
              <a:t>Lecture Learning Objectives:</a:t>
            </a:r>
            <a:endParaRPr b="1" sz="2100">
              <a:solidFill>
                <a:schemeClr val="dk1"/>
              </a:solidFill>
              <a:latin typeface="Arial"/>
              <a:ea typeface="Arial"/>
              <a:cs typeface="Arial"/>
              <a:sym typeface="Arial"/>
            </a:endParaRPr>
          </a:p>
          <a:p>
            <a:pPr indent="1270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At the end of the lecture, you will be able to:</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1.</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Describe trading, manufacturing, and service as entrepreneurial activities.</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2.</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Distinguish the different types of trading, manufacturing, and services.</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3.</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Discuss specific examples of trading, manufacturing, and service activities.</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4.</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Explain how the activities related to trading, manufacturing, and service businesses affect their success.</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5.</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Recognize the importance of trading, manufacturing, and service in the economy.</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6.</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Appreciate the value of creativity in manufacturing.</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7.</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Form sound judgment in selecting the products to trade, products </a:t>
            </a:r>
            <a:br>
              <a:rPr lang="en" sz="1600">
                <a:solidFill>
                  <a:schemeClr val="dk1"/>
                </a:solidFill>
                <a:latin typeface="Arial"/>
                <a:ea typeface="Arial"/>
                <a:cs typeface="Arial"/>
                <a:sym typeface="Arial"/>
              </a:rPr>
            </a:br>
            <a:r>
              <a:rPr lang="en" sz="1600">
                <a:solidFill>
                  <a:schemeClr val="dk1"/>
                </a:solidFill>
                <a:latin typeface="Arial"/>
                <a:ea typeface="Arial"/>
                <a:cs typeface="Arial"/>
                <a:sym typeface="Arial"/>
              </a:rPr>
              <a:t>to manufacture, and services to render.</a:t>
            </a:r>
            <a:endParaRPr sz="16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600">
                <a:solidFill>
                  <a:schemeClr val="dk1"/>
                </a:solidFill>
                <a:latin typeface="Arial"/>
                <a:ea typeface="Arial"/>
                <a:cs typeface="Arial"/>
                <a:sym typeface="Arial"/>
              </a:rPr>
              <a:t>8.</a:t>
            </a:r>
            <a:r>
              <a:rPr lang="en" sz="1600">
                <a:solidFill>
                  <a:schemeClr val="dk1"/>
                </a:solidFill>
                <a:latin typeface="Times New Roman"/>
                <a:ea typeface="Times New Roman"/>
                <a:cs typeface="Times New Roman"/>
                <a:sym typeface="Times New Roman"/>
              </a:rPr>
              <a:t>    </a:t>
            </a:r>
            <a:r>
              <a:rPr lang="en" sz="1600">
                <a:solidFill>
                  <a:schemeClr val="dk1"/>
                </a:solidFill>
                <a:latin typeface="Arial"/>
                <a:ea typeface="Arial"/>
                <a:cs typeface="Arial"/>
                <a:sym typeface="Arial"/>
              </a:rPr>
              <a:t>Appreciate the value of service business.</a:t>
            </a:r>
            <a:endParaRPr sz="1600">
              <a:solidFill>
                <a:schemeClr val="dk1"/>
              </a:solidFill>
              <a:latin typeface="Arial"/>
              <a:ea typeface="Arial"/>
              <a:cs typeface="Arial"/>
              <a:sym typeface="Arial"/>
            </a:endParaRPr>
          </a:p>
          <a:p>
            <a:pPr indent="0" lvl="0" marL="0" rtl="0" algn="l">
              <a:spcBef>
                <a:spcPts val="1200"/>
              </a:spcBef>
              <a:spcAft>
                <a:spcPts val="0"/>
              </a:spcAft>
              <a:buNone/>
            </a:pPr>
            <a:r>
              <a:t/>
            </a:r>
            <a:endParaRPr sz="10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43"/>
          <p:cNvSpPr txBox="1"/>
          <p:nvPr>
            <p:ph idx="15" type="title"/>
          </p:nvPr>
        </p:nvSpPr>
        <p:spPr>
          <a:xfrm>
            <a:off x="720000" y="521975"/>
            <a:ext cx="7704000" cy="418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Types of Businesses</a:t>
            </a:r>
            <a:endParaRPr b="1" sz="2000">
              <a:latin typeface="Arial"/>
              <a:ea typeface="Arial"/>
              <a:cs typeface="Arial"/>
              <a:sym typeface="Arial"/>
            </a:endParaRPr>
          </a:p>
          <a:p>
            <a:pPr indent="0" lvl="0" marL="0" rtl="0" algn="ctr">
              <a:spcBef>
                <a:spcPts val="1200"/>
              </a:spcBef>
              <a:spcAft>
                <a:spcPts val="0"/>
              </a:spcAft>
              <a:buNone/>
            </a:pPr>
            <a:r>
              <a:t/>
            </a:r>
            <a:endParaRPr/>
          </a:p>
        </p:txBody>
      </p:sp>
      <p:sp>
        <p:nvSpPr>
          <p:cNvPr id="331" name="Google Shape;331;p43"/>
          <p:cNvSpPr txBox="1"/>
          <p:nvPr>
            <p:ph type="title"/>
          </p:nvPr>
        </p:nvSpPr>
        <p:spPr>
          <a:xfrm>
            <a:off x="448550" y="2300100"/>
            <a:ext cx="2130600" cy="1178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1800">
                <a:solidFill>
                  <a:schemeClr val="dk1"/>
                </a:solidFill>
                <a:latin typeface="Arial"/>
                <a:ea typeface="Arial"/>
                <a:cs typeface="Arial"/>
                <a:sym typeface="Arial"/>
              </a:rPr>
              <a:t>Trading or merchandising</a:t>
            </a:r>
            <a:endParaRPr sz="1800"/>
          </a:p>
        </p:txBody>
      </p:sp>
      <p:sp>
        <p:nvSpPr>
          <p:cNvPr id="332" name="Google Shape;332;p43"/>
          <p:cNvSpPr txBox="1"/>
          <p:nvPr>
            <p:ph idx="3" type="title"/>
          </p:nvPr>
        </p:nvSpPr>
        <p:spPr>
          <a:xfrm>
            <a:off x="2721375" y="2300100"/>
            <a:ext cx="2023500" cy="959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a:solidFill>
                  <a:schemeClr val="dk1"/>
                </a:solidFill>
                <a:latin typeface="Arial"/>
                <a:ea typeface="Arial"/>
                <a:cs typeface="Arial"/>
                <a:sym typeface="Arial"/>
              </a:rPr>
              <a:t>manufacturing</a:t>
            </a:r>
            <a:endParaRPr b="1">
              <a:latin typeface="EB Garamond"/>
              <a:ea typeface="EB Garamond"/>
              <a:cs typeface="EB Garamond"/>
              <a:sym typeface="EB Garamond"/>
            </a:endParaRPr>
          </a:p>
        </p:txBody>
      </p:sp>
      <p:sp>
        <p:nvSpPr>
          <p:cNvPr id="333" name="Google Shape;333;p43"/>
          <p:cNvSpPr txBox="1"/>
          <p:nvPr>
            <p:ph idx="6" type="title"/>
          </p:nvPr>
        </p:nvSpPr>
        <p:spPr>
          <a:xfrm>
            <a:off x="4643125" y="2300094"/>
            <a:ext cx="1779600" cy="527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a:solidFill>
                  <a:schemeClr val="dk1"/>
                </a:solidFill>
                <a:latin typeface="Arial"/>
                <a:ea typeface="Arial"/>
                <a:cs typeface="Arial"/>
                <a:sym typeface="Arial"/>
              </a:rPr>
              <a:t>service</a:t>
            </a:r>
            <a:endParaRPr b="1">
              <a:latin typeface="EB Garamond"/>
              <a:ea typeface="EB Garamond"/>
              <a:cs typeface="EB Garamond"/>
              <a:sym typeface="EB Garamond"/>
            </a:endParaRPr>
          </a:p>
        </p:txBody>
      </p:sp>
      <p:sp>
        <p:nvSpPr>
          <p:cNvPr id="334" name="Google Shape;334;p43"/>
          <p:cNvSpPr txBox="1"/>
          <p:nvPr>
            <p:ph idx="2" type="title"/>
          </p:nvPr>
        </p:nvSpPr>
        <p:spPr>
          <a:xfrm>
            <a:off x="1233763" y="1618588"/>
            <a:ext cx="9111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35" name="Google Shape;335;p43"/>
          <p:cNvSpPr txBox="1"/>
          <p:nvPr>
            <p:ph idx="4" type="title"/>
          </p:nvPr>
        </p:nvSpPr>
        <p:spPr>
          <a:xfrm>
            <a:off x="3155625" y="1618588"/>
            <a:ext cx="9111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36" name="Google Shape;336;p43"/>
          <p:cNvSpPr txBox="1"/>
          <p:nvPr>
            <p:ph idx="7" type="title"/>
          </p:nvPr>
        </p:nvSpPr>
        <p:spPr>
          <a:xfrm>
            <a:off x="5077375" y="1618588"/>
            <a:ext cx="9111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4"/>
          <p:cNvSpPr txBox="1"/>
          <p:nvPr>
            <p:ph idx="1" type="subTitle"/>
          </p:nvPr>
        </p:nvSpPr>
        <p:spPr>
          <a:xfrm>
            <a:off x="787475" y="1146325"/>
            <a:ext cx="6638700" cy="3000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Arial"/>
                <a:ea typeface="Arial"/>
                <a:cs typeface="Arial"/>
                <a:sym typeface="Arial"/>
              </a:rPr>
              <a:t>Trading or merchandising</a:t>
            </a:r>
            <a:r>
              <a:rPr lang="en" sz="2000">
                <a:solidFill>
                  <a:schemeClr val="dk1"/>
                </a:solidFill>
                <a:latin typeface="Arial"/>
                <a:ea typeface="Arial"/>
                <a:cs typeface="Arial"/>
                <a:sym typeface="Arial"/>
              </a:rPr>
              <a:t> is the buying of goods and selling the same without change in for.  When goods are sold in small quantities, it is called </a:t>
            </a:r>
            <a:r>
              <a:rPr b="1" lang="en" sz="2000">
                <a:solidFill>
                  <a:schemeClr val="dk1"/>
                </a:solidFill>
                <a:latin typeface="Arial"/>
                <a:ea typeface="Arial"/>
                <a:cs typeface="Arial"/>
                <a:sym typeface="Arial"/>
              </a:rPr>
              <a:t>retailing</a:t>
            </a:r>
            <a:r>
              <a:rPr lang="en" sz="2000">
                <a:solidFill>
                  <a:schemeClr val="dk1"/>
                </a:solidFill>
                <a:latin typeface="Arial"/>
                <a:ea typeface="Arial"/>
                <a:cs typeface="Arial"/>
                <a:sym typeface="Arial"/>
              </a:rPr>
              <a:t>.  When goods are sold in big quantities or in volume, it is called </a:t>
            </a:r>
            <a:r>
              <a:rPr b="1" lang="en" sz="2000">
                <a:solidFill>
                  <a:schemeClr val="dk1"/>
                </a:solidFill>
                <a:latin typeface="Arial"/>
                <a:ea typeface="Arial"/>
                <a:cs typeface="Arial"/>
                <a:sym typeface="Arial"/>
              </a:rPr>
              <a:t>wholesaling</a:t>
            </a:r>
            <a:r>
              <a:rPr lang="en" sz="2000">
                <a:solidFill>
                  <a:schemeClr val="dk1"/>
                </a:solidFill>
                <a:latin typeface="Arial"/>
                <a:ea typeface="Arial"/>
                <a:cs typeface="Arial"/>
                <a:sym typeface="Arial"/>
              </a:rPr>
              <a:t>.  The process of buying and selling is also called </a:t>
            </a:r>
            <a:r>
              <a:rPr b="1" lang="en" sz="2000">
                <a:solidFill>
                  <a:schemeClr val="dk1"/>
                </a:solidFill>
                <a:latin typeface="Arial"/>
                <a:ea typeface="Arial"/>
                <a:cs typeface="Arial"/>
                <a:sym typeface="Arial"/>
              </a:rPr>
              <a:t>trading or merchandising</a:t>
            </a:r>
            <a:r>
              <a:rPr lang="en" sz="2000">
                <a:solidFill>
                  <a:schemeClr val="dk1"/>
                </a:solidFill>
                <a:latin typeface="Arial"/>
                <a:ea typeface="Arial"/>
                <a:cs typeface="Arial"/>
                <a:sym typeface="Arial"/>
              </a:rPr>
              <a:t>.  A common example of retailing is the </a:t>
            </a:r>
            <a:r>
              <a:rPr lang="en" sz="2000" u="sng">
                <a:solidFill>
                  <a:schemeClr val="dk1"/>
                </a:solidFill>
                <a:latin typeface="Arial"/>
                <a:ea typeface="Arial"/>
                <a:cs typeface="Arial"/>
                <a:sym typeface="Arial"/>
              </a:rPr>
              <a:t>“sari-sari store”</a:t>
            </a:r>
            <a:r>
              <a:rPr lang="en" sz="2000">
                <a:solidFill>
                  <a:schemeClr val="dk1"/>
                </a:solidFill>
                <a:latin typeface="Arial"/>
                <a:ea typeface="Arial"/>
                <a:cs typeface="Arial"/>
                <a:sym typeface="Arial"/>
              </a:rPr>
              <a:t>.  Most retailing is done in retail stores.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5"/>
          <p:cNvSpPr txBox="1"/>
          <p:nvPr>
            <p:ph idx="1" type="subTitle"/>
          </p:nvPr>
        </p:nvSpPr>
        <p:spPr>
          <a:xfrm>
            <a:off x="787475" y="1146325"/>
            <a:ext cx="6638700" cy="3000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solidFill>
                  <a:schemeClr val="dk1"/>
                </a:solidFill>
                <a:latin typeface="Arial"/>
                <a:ea typeface="Arial"/>
                <a:cs typeface="Arial"/>
                <a:sym typeface="Arial"/>
              </a:rPr>
              <a:t>Manufacturing </a:t>
            </a:r>
            <a:r>
              <a:rPr lang="en" sz="2000">
                <a:solidFill>
                  <a:schemeClr val="dk1"/>
                </a:solidFill>
                <a:latin typeface="Arial"/>
                <a:ea typeface="Arial"/>
                <a:cs typeface="Arial"/>
                <a:sym typeface="Arial"/>
              </a:rPr>
              <a:t>is the process of converting raw materials into finished products.  The manufacturer buys the raw materials.  He makes the raw materials to finished products by applying direct labor and factory overhead.</a:t>
            </a:r>
            <a:endParaRPr b="1" sz="2000">
              <a:solidFill>
                <a:schemeClr val="dk1"/>
              </a:solidFill>
              <a:latin typeface="Arial"/>
              <a:ea typeface="Arial"/>
              <a:cs typeface="Arial"/>
              <a:sym typeface="Arial"/>
            </a:endParaRPr>
          </a:p>
          <a:p>
            <a:pPr indent="0" lvl="0" marL="685800" rtl="0" algn="just">
              <a:lnSpc>
                <a:spcPct val="115000"/>
              </a:lnSpc>
              <a:spcBef>
                <a:spcPts val="1200"/>
              </a:spcBef>
              <a:spcAft>
                <a:spcPts val="1200"/>
              </a:spcAft>
              <a:buNone/>
            </a:pPr>
            <a:r>
              <a:rPr lang="en" sz="1300">
                <a:solidFill>
                  <a:schemeClr val="dk1"/>
                </a:solidFill>
                <a:latin typeface="Arial"/>
                <a:ea typeface="Arial"/>
                <a:cs typeface="Arial"/>
                <a:sym typeface="Arial"/>
              </a:rPr>
              <a:t>·</a:t>
            </a:r>
            <a:r>
              <a:rPr lang="en" sz="1300">
                <a:solidFill>
                  <a:schemeClr val="dk1"/>
                </a:solidFill>
                <a:latin typeface="Times New Roman"/>
                <a:ea typeface="Times New Roman"/>
                <a:cs typeface="Times New Roman"/>
                <a:sym typeface="Times New Roman"/>
              </a:rPr>
              <a:t>      </a:t>
            </a:r>
            <a:endParaRPr b="1" sz="20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6"/>
          <p:cNvSpPr txBox="1"/>
          <p:nvPr>
            <p:ph idx="1" type="subTitle"/>
          </p:nvPr>
        </p:nvSpPr>
        <p:spPr>
          <a:xfrm>
            <a:off x="787475" y="1146325"/>
            <a:ext cx="6638700" cy="30003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0"/>
              </a:spcAft>
              <a:buNone/>
            </a:pPr>
            <a:r>
              <a:rPr lang="en" sz="13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Raw Materials </a:t>
            </a:r>
            <a:r>
              <a:rPr lang="en" sz="2000">
                <a:solidFill>
                  <a:schemeClr val="dk1"/>
                </a:solidFill>
                <a:latin typeface="Arial"/>
                <a:ea typeface="Arial"/>
                <a:cs typeface="Arial"/>
                <a:sym typeface="Arial"/>
              </a:rPr>
              <a:t>are what you see in the completed product.  </a:t>
            </a:r>
            <a:endParaRPr sz="2000">
              <a:solidFill>
                <a:schemeClr val="dk1"/>
              </a:solidFill>
              <a:latin typeface="Arial"/>
              <a:ea typeface="Arial"/>
              <a:cs typeface="Arial"/>
              <a:sym typeface="Arial"/>
            </a:endParaRPr>
          </a:p>
          <a:p>
            <a:pPr indent="0" lvl="0" marL="685800" rtl="0" algn="just">
              <a:lnSpc>
                <a:spcPct val="115000"/>
              </a:lnSpc>
              <a:spcBef>
                <a:spcPts val="1200"/>
              </a:spcBef>
              <a:spcAft>
                <a:spcPts val="0"/>
              </a:spcAft>
              <a:buNone/>
            </a:pP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Direct Labor </a:t>
            </a:r>
            <a:r>
              <a:rPr lang="en" sz="2000">
                <a:solidFill>
                  <a:schemeClr val="dk1"/>
                </a:solidFill>
                <a:latin typeface="Arial"/>
                <a:ea typeface="Arial"/>
                <a:cs typeface="Arial"/>
                <a:sym typeface="Arial"/>
              </a:rPr>
              <a:t>is the work on raw materials as it is converted into finished product.  Direct labor is the work of the carpenter on the wood to convert wood to furniture.  Direct labor is the work of the sewer when leather is made into handbags.</a:t>
            </a:r>
            <a:endParaRPr sz="2000">
              <a:solidFill>
                <a:schemeClr val="dk1"/>
              </a:solidFill>
              <a:latin typeface="Arial"/>
              <a:ea typeface="Arial"/>
              <a:cs typeface="Arial"/>
              <a:sym typeface="Arial"/>
            </a:endParaRPr>
          </a:p>
          <a:p>
            <a:pPr indent="0" lvl="0" marL="628650" rtl="0" algn="l">
              <a:lnSpc>
                <a:spcPct val="115000"/>
              </a:lnSpc>
              <a:spcBef>
                <a:spcPts val="1200"/>
              </a:spcBef>
              <a:spcAft>
                <a:spcPts val="1200"/>
              </a:spcAft>
              <a:buNone/>
            </a:pPr>
            <a:r>
              <a:rPr b="1" lang="en" sz="2000">
                <a:solidFill>
                  <a:schemeClr val="dk1"/>
                </a:solidFill>
                <a:latin typeface="Arial"/>
                <a:ea typeface="Arial"/>
                <a:cs typeface="Arial"/>
                <a:sym typeface="Arial"/>
              </a:rPr>
              <a:t> </a:t>
            </a:r>
            <a:r>
              <a:rPr lang="en" sz="2000">
                <a:solidFill>
                  <a:schemeClr val="dk1"/>
                </a:solidFill>
                <a:latin typeface="Arial"/>
                <a:ea typeface="Arial"/>
                <a:cs typeface="Arial"/>
                <a:sym typeface="Arial"/>
              </a:rPr>
              <a:t>	   	</a:t>
            </a:r>
            <a:r>
              <a:rPr b="1" lang="en" sz="2000">
                <a:solidFill>
                  <a:schemeClr val="dk1"/>
                </a:solidFill>
                <a:latin typeface="Arial"/>
                <a:ea typeface="Arial"/>
                <a:cs typeface="Arial"/>
                <a:sym typeface="Arial"/>
              </a:rPr>
              <a:t>Factory overheads </a:t>
            </a:r>
            <a:r>
              <a:rPr lang="en" sz="2000">
                <a:solidFill>
                  <a:schemeClr val="dk1"/>
                </a:solidFill>
                <a:latin typeface="Arial"/>
                <a:ea typeface="Arial"/>
                <a:cs typeface="Arial"/>
                <a:sym typeface="Arial"/>
              </a:rPr>
              <a:t>are the resources needed or costs that need to be paid for in making products other than raw materials and direct labor.  </a:t>
            </a:r>
            <a:endParaRPr b="1" sz="22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47"/>
          <p:cNvSpPr txBox="1"/>
          <p:nvPr>
            <p:ph idx="1" type="subTitle"/>
          </p:nvPr>
        </p:nvSpPr>
        <p:spPr>
          <a:xfrm>
            <a:off x="787475" y="1146325"/>
            <a:ext cx="6638700" cy="30003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0"/>
              </a:spcAft>
              <a:buNone/>
            </a:pPr>
            <a:r>
              <a:rPr lang="en" sz="1300">
                <a:solidFill>
                  <a:schemeClr val="dk1"/>
                </a:solidFill>
                <a:latin typeface="Times New Roman"/>
                <a:ea typeface="Times New Roman"/>
                <a:cs typeface="Times New Roman"/>
                <a:sym typeface="Times New Roman"/>
              </a:rPr>
              <a:t> </a:t>
            </a:r>
            <a:r>
              <a:rPr lang="en" sz="2100">
                <a:solidFill>
                  <a:schemeClr val="dk1"/>
                </a:solidFill>
                <a:latin typeface="Times New Roman"/>
                <a:ea typeface="Times New Roman"/>
                <a:cs typeface="Times New Roman"/>
                <a:sym typeface="Times New Roman"/>
              </a:rPr>
              <a:t>  </a:t>
            </a:r>
            <a:r>
              <a:rPr b="1" lang="en" sz="2100">
                <a:solidFill>
                  <a:schemeClr val="dk1"/>
                </a:solidFill>
                <a:latin typeface="Arial"/>
                <a:ea typeface="Arial"/>
                <a:cs typeface="Arial"/>
                <a:sym typeface="Arial"/>
              </a:rPr>
              <a:t>Service business </a:t>
            </a:r>
            <a:r>
              <a:rPr lang="en" sz="2100">
                <a:solidFill>
                  <a:schemeClr val="dk1"/>
                </a:solidFill>
                <a:latin typeface="Arial"/>
                <a:ea typeface="Arial"/>
                <a:cs typeface="Arial"/>
                <a:sym typeface="Arial"/>
              </a:rPr>
              <a:t>is doing work for others.  Examples of service businesses are beauty parlors, spas, barber shops, laundry shops, and repair shops.  Medical, dental, accounting, legal and other services of professionals are also examples of service businesses.</a:t>
            </a:r>
            <a:endParaRPr sz="2100">
              <a:solidFill>
                <a:schemeClr val="dk1"/>
              </a:solidFill>
              <a:latin typeface="Arial"/>
              <a:ea typeface="Arial"/>
              <a:cs typeface="Arial"/>
              <a:sym typeface="Arial"/>
            </a:endParaRPr>
          </a:p>
          <a:p>
            <a:pPr indent="0" lvl="0" marL="685800" rtl="0" algn="just">
              <a:lnSpc>
                <a:spcPct val="115000"/>
              </a:lnSpc>
              <a:spcBef>
                <a:spcPts val="1200"/>
              </a:spcBef>
              <a:spcAft>
                <a:spcPts val="1200"/>
              </a:spcAft>
              <a:buNone/>
            </a:pPr>
            <a:r>
              <a:t/>
            </a:r>
            <a:endParaRPr sz="2100">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48"/>
          <p:cNvSpPr txBox="1"/>
          <p:nvPr>
            <p:ph idx="1" type="subTitle"/>
          </p:nvPr>
        </p:nvSpPr>
        <p:spPr>
          <a:xfrm>
            <a:off x="687800" y="548275"/>
            <a:ext cx="6758400" cy="393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362" name="Google Shape;362;p48"/>
          <p:cNvPicPr preferRelativeResize="0"/>
          <p:nvPr/>
        </p:nvPicPr>
        <p:blipFill>
          <a:blip r:embed="rId3">
            <a:alphaModFix/>
          </a:blip>
          <a:stretch>
            <a:fillRect/>
          </a:stretch>
        </p:blipFill>
        <p:spPr>
          <a:xfrm>
            <a:off x="1963700" y="813825"/>
            <a:ext cx="4284700" cy="34489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9"/>
          <p:cNvSpPr txBox="1"/>
          <p:nvPr>
            <p:ph idx="1" type="subTitle"/>
          </p:nvPr>
        </p:nvSpPr>
        <p:spPr>
          <a:xfrm>
            <a:off x="388750" y="637950"/>
            <a:ext cx="7396200" cy="3847500"/>
          </a:xfrm>
          <a:prstGeom prst="rect">
            <a:avLst/>
          </a:prstGeom>
        </p:spPr>
        <p:txBody>
          <a:bodyPr anchorCtr="0" anchor="ctr" bIns="91425" lIns="91425" spcFirstLastPara="1" rIns="91425" wrap="square" tIns="91425">
            <a:noAutofit/>
          </a:bodyPr>
          <a:lstStyle/>
          <a:p>
            <a:pPr indent="0" lvl="0" marL="5207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b="1" lang="en" sz="2000">
                <a:latin typeface="Arial"/>
                <a:ea typeface="Arial"/>
                <a:cs typeface="Arial"/>
                <a:sym typeface="Arial"/>
              </a:rPr>
              <a:t>Department Store</a:t>
            </a:r>
            <a:r>
              <a:rPr lang="en" sz="2000">
                <a:latin typeface="Arial"/>
                <a:ea typeface="Arial"/>
                <a:cs typeface="Arial"/>
                <a:sym typeface="Arial"/>
              </a:rPr>
              <a:t> carries a wide variety of product lines usually clothing, shoes, bags, beauty products, home furnishings, and household goods.</a:t>
            </a:r>
            <a:endParaRPr sz="2000">
              <a:latin typeface="Arial"/>
              <a:ea typeface="Arial"/>
              <a:cs typeface="Arial"/>
              <a:sym typeface="Arial"/>
            </a:endParaRPr>
          </a:p>
          <a:p>
            <a:pPr indent="0" lvl="0" marL="5207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b="1" lang="en" sz="2000">
                <a:latin typeface="Arial"/>
                <a:ea typeface="Arial"/>
                <a:cs typeface="Arial"/>
                <a:sym typeface="Arial"/>
              </a:rPr>
              <a:t>Supermarkets</a:t>
            </a:r>
            <a:r>
              <a:rPr lang="en" sz="2000">
                <a:latin typeface="Arial"/>
                <a:ea typeface="Arial"/>
                <a:cs typeface="Arial"/>
                <a:sym typeface="Arial"/>
              </a:rPr>
              <a:t> sell a variety of food and household products.</a:t>
            </a:r>
            <a:endParaRPr sz="2000">
              <a:latin typeface="Arial"/>
              <a:ea typeface="Arial"/>
              <a:cs typeface="Arial"/>
              <a:sym typeface="Arial"/>
            </a:endParaRPr>
          </a:p>
          <a:p>
            <a:pPr indent="0" lvl="0" marL="520700" rtl="0" algn="just">
              <a:lnSpc>
                <a:spcPct val="115000"/>
              </a:lnSpc>
              <a:spcBef>
                <a:spcPts val="1200"/>
              </a:spcBef>
              <a:spcAft>
                <a:spcPts val="0"/>
              </a:spcAft>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b="1" lang="en" sz="2000">
                <a:latin typeface="Arial"/>
                <a:ea typeface="Arial"/>
                <a:cs typeface="Arial"/>
                <a:sym typeface="Arial"/>
              </a:rPr>
              <a:t>Specialty Stores</a:t>
            </a:r>
            <a:r>
              <a:rPr lang="en" sz="2000">
                <a:latin typeface="Arial"/>
                <a:ea typeface="Arial"/>
                <a:cs typeface="Arial"/>
                <a:sym typeface="Arial"/>
              </a:rPr>
              <a:t> carry a variety of models for one kind or limited product line.  </a:t>
            </a:r>
            <a:endParaRPr sz="2000">
              <a:latin typeface="Arial"/>
              <a:ea typeface="Arial"/>
              <a:cs typeface="Arial"/>
              <a:sym typeface="Arial"/>
            </a:endParaRPr>
          </a:p>
          <a:p>
            <a:pPr indent="0" lvl="0" marL="520700" rtl="0" algn="just">
              <a:lnSpc>
                <a:spcPct val="115000"/>
              </a:lnSpc>
              <a:spcBef>
                <a:spcPts val="1200"/>
              </a:spcBef>
              <a:spcAft>
                <a:spcPts val="1200"/>
              </a:spcAft>
              <a:buNone/>
            </a:pPr>
            <a:r>
              <a:rPr lang="en" sz="2000">
                <a:latin typeface="Arial"/>
                <a:ea typeface="Arial"/>
                <a:cs typeface="Arial"/>
                <a:sym typeface="Arial"/>
              </a:rPr>
              <a:t>4</a:t>
            </a:r>
            <a:r>
              <a:rPr lang="en" sz="2000">
                <a:latin typeface="Arial"/>
                <a:ea typeface="Arial"/>
                <a:cs typeface="Arial"/>
                <a:sym typeface="Arial"/>
              </a:rPr>
              <a:t>.</a:t>
            </a:r>
            <a:r>
              <a:rPr lang="en" sz="2000">
                <a:latin typeface="Times New Roman"/>
                <a:ea typeface="Times New Roman"/>
                <a:cs typeface="Times New Roman"/>
                <a:sym typeface="Times New Roman"/>
              </a:rPr>
              <a:t>  </a:t>
            </a:r>
            <a:r>
              <a:rPr b="1" lang="en" sz="2000">
                <a:latin typeface="Arial"/>
                <a:ea typeface="Arial"/>
                <a:cs typeface="Arial"/>
                <a:sym typeface="Arial"/>
              </a:rPr>
              <a:t>Convenience Stores</a:t>
            </a:r>
            <a:r>
              <a:rPr lang="en" sz="2000">
                <a:latin typeface="Arial"/>
                <a:ea typeface="Arial"/>
                <a:cs typeface="Arial"/>
                <a:sym typeface="Arial"/>
              </a:rPr>
              <a:t> are stores that carry high </a:t>
            </a:r>
            <a:r>
              <a:rPr lang="en" sz="2000">
                <a:latin typeface="Arial"/>
                <a:ea typeface="Arial"/>
                <a:cs typeface="Arial"/>
                <a:sym typeface="Arial"/>
              </a:rPr>
              <a:t>turnover</a:t>
            </a:r>
            <a:r>
              <a:rPr lang="en" sz="2000">
                <a:latin typeface="Arial"/>
                <a:ea typeface="Arial"/>
                <a:cs typeface="Arial"/>
                <a:sym typeface="Arial"/>
              </a:rPr>
              <a:t> goods, twenty-four hours a day and seven days a week.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50"/>
          <p:cNvSpPr txBox="1"/>
          <p:nvPr>
            <p:ph idx="1" type="subTitle"/>
          </p:nvPr>
        </p:nvSpPr>
        <p:spPr>
          <a:xfrm>
            <a:off x="687800" y="767550"/>
            <a:ext cx="7017600" cy="3717900"/>
          </a:xfrm>
          <a:prstGeom prst="rect">
            <a:avLst/>
          </a:prstGeom>
        </p:spPr>
        <p:txBody>
          <a:bodyPr anchorCtr="0" anchor="ctr" bIns="91425" lIns="91425" spcFirstLastPara="1" rIns="91425" wrap="square" tIns="91425">
            <a:noAutofit/>
          </a:bodyPr>
          <a:lstStyle/>
          <a:p>
            <a:pPr indent="0" lvl="0" marL="520700" rtl="0" algn="just">
              <a:lnSpc>
                <a:spcPct val="115000"/>
              </a:lnSpc>
              <a:spcBef>
                <a:spcPts val="1200"/>
              </a:spcBef>
              <a:spcAft>
                <a:spcPts val="0"/>
              </a:spcAft>
              <a:buNone/>
            </a:pPr>
            <a:r>
              <a:rPr lang="en" sz="2000">
                <a:latin typeface="Arial"/>
                <a:ea typeface="Arial"/>
                <a:cs typeface="Arial"/>
                <a:sym typeface="Arial"/>
              </a:rPr>
              <a:t>5.</a:t>
            </a:r>
            <a:r>
              <a:rPr lang="en" sz="2000">
                <a:latin typeface="Times New Roman"/>
                <a:ea typeface="Times New Roman"/>
                <a:cs typeface="Times New Roman"/>
                <a:sym typeface="Times New Roman"/>
              </a:rPr>
              <a:t>    </a:t>
            </a:r>
            <a:r>
              <a:rPr b="1" lang="en" sz="2000">
                <a:latin typeface="Arial"/>
                <a:ea typeface="Arial"/>
                <a:cs typeface="Arial"/>
                <a:sym typeface="Arial"/>
              </a:rPr>
              <a:t>Superstores</a:t>
            </a:r>
            <a:r>
              <a:rPr lang="en" sz="2000">
                <a:latin typeface="Arial"/>
                <a:ea typeface="Arial"/>
                <a:cs typeface="Arial"/>
                <a:sym typeface="Arial"/>
              </a:rPr>
              <a:t> which are larger than supermarkets and department stores have emerged.  </a:t>
            </a:r>
            <a:endParaRPr sz="2000">
              <a:latin typeface="Arial"/>
              <a:ea typeface="Arial"/>
              <a:cs typeface="Arial"/>
              <a:sym typeface="Arial"/>
            </a:endParaRPr>
          </a:p>
          <a:p>
            <a:pPr indent="0" lvl="0" marL="5207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6.</a:t>
            </a:r>
            <a:r>
              <a:rPr lang="en" sz="2000">
                <a:latin typeface="Times New Roman"/>
                <a:ea typeface="Times New Roman"/>
                <a:cs typeface="Times New Roman"/>
                <a:sym typeface="Times New Roman"/>
              </a:rPr>
              <a:t>   </a:t>
            </a:r>
            <a:r>
              <a:rPr b="1" lang="en" sz="2000">
                <a:latin typeface="Arial"/>
                <a:ea typeface="Arial"/>
                <a:cs typeface="Arial"/>
                <a:sym typeface="Arial"/>
              </a:rPr>
              <a:t>Factory Outlets</a:t>
            </a:r>
            <a:r>
              <a:rPr lang="en" sz="2000">
                <a:latin typeface="Arial"/>
                <a:ea typeface="Arial"/>
                <a:cs typeface="Arial"/>
                <a:sym typeface="Arial"/>
              </a:rPr>
              <a:t> of different manufacturers are grouped together in one factory outlet mall.  The outlets are located in places far from the cities.  When the customer goes to the factory-outlet mall, he will have varied choices.</a:t>
            </a:r>
            <a:endParaRPr sz="2000">
              <a:latin typeface="Arial"/>
              <a:ea typeface="Arial"/>
              <a:cs typeface="Arial"/>
              <a:sym typeface="Arial"/>
            </a:endParaRPr>
          </a:p>
          <a:p>
            <a:pPr indent="0" lvl="0" marL="5207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7.</a:t>
            </a:r>
            <a:r>
              <a:rPr lang="en" sz="2000">
                <a:latin typeface="Times New Roman"/>
                <a:ea typeface="Times New Roman"/>
                <a:cs typeface="Times New Roman"/>
                <a:sym typeface="Times New Roman"/>
              </a:rPr>
              <a:t>    </a:t>
            </a:r>
            <a:r>
              <a:rPr b="1" lang="en" sz="2000">
                <a:latin typeface="Arial"/>
                <a:ea typeface="Arial"/>
                <a:cs typeface="Arial"/>
                <a:sym typeface="Arial"/>
              </a:rPr>
              <a:t>Direct Selling</a:t>
            </a:r>
            <a:r>
              <a:rPr lang="en" sz="2000">
                <a:latin typeface="Arial"/>
                <a:ea typeface="Arial"/>
                <a:cs typeface="Arial"/>
                <a:sym typeface="Arial"/>
              </a:rPr>
              <a:t> is one-on-one selling.  One seller approaches a buyer.  Many times, the buyers are friends or relatives of the seller.</a:t>
            </a:r>
            <a:endParaRPr sz="2000">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51"/>
          <p:cNvSpPr txBox="1"/>
          <p:nvPr>
            <p:ph idx="1" type="subTitle"/>
          </p:nvPr>
        </p:nvSpPr>
        <p:spPr>
          <a:xfrm>
            <a:off x="687800" y="548275"/>
            <a:ext cx="6758400" cy="3937200"/>
          </a:xfrm>
          <a:prstGeom prst="rect">
            <a:avLst/>
          </a:prstGeom>
        </p:spPr>
        <p:txBody>
          <a:bodyPr anchorCtr="0" anchor="ctr" bIns="91425" lIns="91425" spcFirstLastPara="1" rIns="91425" wrap="square" tIns="91425">
            <a:noAutofit/>
          </a:bodyPr>
          <a:lstStyle/>
          <a:p>
            <a:pPr indent="0" lvl="0" marL="34290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15000"/>
              </a:lnSpc>
              <a:spcBef>
                <a:spcPts val="1200"/>
              </a:spcBef>
              <a:spcAft>
                <a:spcPts val="0"/>
              </a:spcAft>
              <a:buNone/>
            </a:pPr>
            <a:r>
              <a:rPr lang="en" sz="2000">
                <a:latin typeface="Arial"/>
                <a:ea typeface="Arial"/>
                <a:cs typeface="Arial"/>
                <a:sym typeface="Arial"/>
              </a:rPr>
              <a:t>           	The different types of trading business are store trading and non-store trading.  </a:t>
            </a:r>
            <a:endParaRPr sz="2000">
              <a:latin typeface="Arial"/>
              <a:ea typeface="Arial"/>
              <a:cs typeface="Arial"/>
              <a:sym typeface="Arial"/>
            </a:endParaRPr>
          </a:p>
          <a:p>
            <a:pPr indent="114300" lvl="0" marL="800100" rtl="0" algn="just">
              <a:lnSpc>
                <a:spcPct val="115000"/>
              </a:lnSpc>
              <a:spcBef>
                <a:spcPts val="1200"/>
              </a:spcBef>
              <a:spcAft>
                <a:spcPts val="0"/>
              </a:spcAft>
              <a:buClr>
                <a:schemeClr val="dk1"/>
              </a:buClr>
              <a:buSzPts val="1100"/>
              <a:buFont typeface="Arial"/>
              <a:buNone/>
            </a:pPr>
            <a:r>
              <a:rPr lang="en" sz="2000" u="sng">
                <a:latin typeface="Arial"/>
                <a:ea typeface="Arial"/>
                <a:cs typeface="Arial"/>
                <a:sym typeface="Arial"/>
              </a:rPr>
              <a:t>Store trading is classified as to:</a:t>
            </a:r>
            <a:endParaRPr sz="2000">
              <a:latin typeface="Arial"/>
              <a:ea typeface="Arial"/>
              <a:cs typeface="Arial"/>
              <a:sym typeface="Arial"/>
            </a:endParaRPr>
          </a:p>
          <a:p>
            <a:pPr indent="0" lvl="0" marL="57150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A.</a:t>
            </a:r>
            <a:r>
              <a:rPr lang="en" sz="2000">
                <a:latin typeface="Times New Roman"/>
                <a:ea typeface="Times New Roman"/>
                <a:cs typeface="Times New Roman"/>
                <a:sym typeface="Times New Roman"/>
              </a:rPr>
              <a:t>   </a:t>
            </a:r>
            <a:r>
              <a:rPr b="1" lang="en" sz="2000">
                <a:latin typeface="Arial"/>
                <a:ea typeface="Arial"/>
                <a:cs typeface="Arial"/>
                <a:sym typeface="Arial"/>
              </a:rPr>
              <a:t>Amount of service</a:t>
            </a:r>
            <a:endParaRPr b="1" sz="2000">
              <a:latin typeface="Arial"/>
              <a:ea typeface="Arial"/>
              <a:cs typeface="Arial"/>
              <a:sym typeface="Arial"/>
            </a:endParaRPr>
          </a:p>
          <a:p>
            <a:pPr indent="0" lvl="0" marL="8001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Self-service</a:t>
            </a:r>
            <a:endParaRPr sz="2000">
              <a:latin typeface="Arial"/>
              <a:ea typeface="Arial"/>
              <a:cs typeface="Arial"/>
              <a:sym typeface="Arial"/>
            </a:endParaRPr>
          </a:p>
          <a:p>
            <a:pPr indent="0" lvl="0" marL="8001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Limited service</a:t>
            </a:r>
            <a:endParaRPr sz="2000">
              <a:latin typeface="Arial"/>
              <a:ea typeface="Arial"/>
              <a:cs typeface="Arial"/>
              <a:sym typeface="Arial"/>
            </a:endParaRPr>
          </a:p>
          <a:p>
            <a:pPr indent="0" lvl="0" marL="80010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lang="en" sz="2000">
                <a:latin typeface="Arial"/>
                <a:ea typeface="Arial"/>
                <a:cs typeface="Arial"/>
                <a:sym typeface="Arial"/>
              </a:rPr>
              <a:t>Full service</a:t>
            </a:r>
            <a:endParaRPr sz="2000">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52"/>
          <p:cNvSpPr txBox="1"/>
          <p:nvPr>
            <p:ph idx="1" type="subTitle"/>
          </p:nvPr>
        </p:nvSpPr>
        <p:spPr>
          <a:xfrm>
            <a:off x="687800" y="1117950"/>
            <a:ext cx="6758400" cy="3367500"/>
          </a:xfrm>
          <a:prstGeom prst="rect">
            <a:avLst/>
          </a:prstGeom>
        </p:spPr>
        <p:txBody>
          <a:bodyPr anchorCtr="0" anchor="ctr" bIns="91425" lIns="91425" spcFirstLastPara="1" rIns="91425" wrap="square" tIns="91425">
            <a:noAutofit/>
          </a:bodyPr>
          <a:lstStyle/>
          <a:p>
            <a:pPr indent="0" lvl="0" marL="342900" rtl="0" algn="just">
              <a:lnSpc>
                <a:spcPct val="100000"/>
              </a:lnSpc>
              <a:spcBef>
                <a:spcPts val="0"/>
              </a:spcBef>
              <a:spcAft>
                <a:spcPts val="0"/>
              </a:spcAft>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00000"/>
              </a:lnSpc>
              <a:spcBef>
                <a:spcPts val="1200"/>
              </a:spcBef>
              <a:spcAft>
                <a:spcPts val="0"/>
              </a:spcAft>
              <a:buNone/>
            </a:pPr>
            <a:r>
              <a:rPr lang="en" sz="2000">
                <a:latin typeface="Arial"/>
                <a:ea typeface="Arial"/>
                <a:cs typeface="Arial"/>
                <a:sym typeface="Arial"/>
              </a:rPr>
              <a:t>           </a:t>
            </a:r>
            <a:r>
              <a:rPr b="1" lang="en" sz="2000">
                <a:latin typeface="Arial"/>
                <a:ea typeface="Arial"/>
                <a:cs typeface="Arial"/>
                <a:sym typeface="Arial"/>
              </a:rPr>
              <a:t>B.</a:t>
            </a:r>
            <a:r>
              <a:rPr lang="en" sz="2000">
                <a:latin typeface="Times New Roman"/>
                <a:ea typeface="Times New Roman"/>
                <a:cs typeface="Times New Roman"/>
                <a:sym typeface="Times New Roman"/>
              </a:rPr>
              <a:t>   </a:t>
            </a:r>
            <a:r>
              <a:rPr b="1" lang="en" sz="2000">
                <a:latin typeface="Arial"/>
                <a:ea typeface="Arial"/>
                <a:cs typeface="Arial"/>
                <a:sym typeface="Arial"/>
              </a:rPr>
              <a:t>Product line</a:t>
            </a:r>
            <a:endParaRPr b="1"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Specialty store</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Department store</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lang="en" sz="2000">
                <a:latin typeface="Arial"/>
                <a:ea typeface="Arial"/>
                <a:cs typeface="Arial"/>
                <a:sym typeface="Arial"/>
              </a:rPr>
              <a:t>Supermarket</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4.</a:t>
            </a:r>
            <a:r>
              <a:rPr lang="en" sz="2000">
                <a:latin typeface="Times New Roman"/>
                <a:ea typeface="Times New Roman"/>
                <a:cs typeface="Times New Roman"/>
                <a:sym typeface="Times New Roman"/>
              </a:rPr>
              <a:t>    </a:t>
            </a:r>
            <a:r>
              <a:rPr lang="en" sz="2000">
                <a:latin typeface="Arial"/>
                <a:ea typeface="Arial"/>
                <a:cs typeface="Arial"/>
                <a:sym typeface="Arial"/>
              </a:rPr>
              <a:t>Convenience store</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5.</a:t>
            </a:r>
            <a:r>
              <a:rPr lang="en" sz="2000">
                <a:latin typeface="Times New Roman"/>
                <a:ea typeface="Times New Roman"/>
                <a:cs typeface="Times New Roman"/>
                <a:sym typeface="Times New Roman"/>
              </a:rPr>
              <a:t>    </a:t>
            </a:r>
            <a:r>
              <a:rPr lang="en" sz="2000">
                <a:latin typeface="Arial"/>
                <a:ea typeface="Arial"/>
                <a:cs typeface="Arial"/>
                <a:sym typeface="Arial"/>
              </a:rPr>
              <a:t>Superstore</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6.</a:t>
            </a:r>
            <a:r>
              <a:rPr lang="en" sz="2000">
                <a:latin typeface="Times New Roman"/>
                <a:ea typeface="Times New Roman"/>
                <a:cs typeface="Times New Roman"/>
                <a:sym typeface="Times New Roman"/>
              </a:rPr>
              <a:t>    </a:t>
            </a:r>
            <a:r>
              <a:rPr lang="en" sz="2000">
                <a:latin typeface="Arial"/>
                <a:ea typeface="Arial"/>
                <a:cs typeface="Arial"/>
                <a:sym typeface="Arial"/>
              </a:rPr>
              <a:t>Combination store</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7.</a:t>
            </a:r>
            <a:r>
              <a:rPr lang="en" sz="2000">
                <a:latin typeface="Times New Roman"/>
                <a:ea typeface="Times New Roman"/>
                <a:cs typeface="Times New Roman"/>
                <a:sym typeface="Times New Roman"/>
              </a:rPr>
              <a:t>    </a:t>
            </a:r>
            <a:r>
              <a:rPr lang="en" sz="2000">
                <a:latin typeface="Arial"/>
                <a:ea typeface="Arial"/>
                <a:cs typeface="Arial"/>
                <a:sym typeface="Arial"/>
              </a:rPr>
              <a:t>Hypermarket</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8.</a:t>
            </a:r>
            <a:r>
              <a:rPr lang="en" sz="2000">
                <a:latin typeface="Times New Roman"/>
                <a:ea typeface="Times New Roman"/>
                <a:cs typeface="Times New Roman"/>
                <a:sym typeface="Times New Roman"/>
              </a:rPr>
              <a:t>    </a:t>
            </a:r>
            <a:r>
              <a:rPr lang="en" sz="2000">
                <a:latin typeface="Arial"/>
                <a:ea typeface="Arial"/>
                <a:cs typeface="Arial"/>
                <a:sym typeface="Arial"/>
              </a:rPr>
              <a:t>Service business</a:t>
            </a:r>
            <a:endParaRPr sz="2000">
              <a:latin typeface="Arial"/>
              <a:ea typeface="Arial"/>
              <a:cs typeface="Arial"/>
              <a:sym typeface="Arial"/>
            </a:endParaRPr>
          </a:p>
          <a:p>
            <a:pPr indent="0" lvl="0" marL="342900" rtl="0" algn="just">
              <a:lnSpc>
                <a:spcPct val="100000"/>
              </a:lnSpc>
              <a:spcBef>
                <a:spcPts val="1200"/>
              </a:spcBef>
              <a:spcAft>
                <a:spcPts val="1200"/>
              </a:spcAft>
              <a:buNone/>
            </a:pPr>
            <a:r>
              <a:t/>
            </a:r>
            <a:endParaRPr sz="20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53"/>
          <p:cNvSpPr txBox="1"/>
          <p:nvPr>
            <p:ph idx="1" type="subTitle"/>
          </p:nvPr>
        </p:nvSpPr>
        <p:spPr>
          <a:xfrm>
            <a:off x="687800" y="548275"/>
            <a:ext cx="6758400" cy="3937200"/>
          </a:xfrm>
          <a:prstGeom prst="rect">
            <a:avLst/>
          </a:prstGeom>
        </p:spPr>
        <p:txBody>
          <a:bodyPr anchorCtr="0" anchor="ctr" bIns="91425" lIns="91425" spcFirstLastPara="1" rIns="91425" wrap="square" tIns="91425">
            <a:noAutofit/>
          </a:bodyPr>
          <a:lstStyle/>
          <a:p>
            <a:pPr indent="0" lvl="0" marL="342900" rtl="0" algn="just">
              <a:lnSpc>
                <a:spcPct val="115000"/>
              </a:lnSpc>
              <a:spcBef>
                <a:spcPts val="1200"/>
              </a:spcBef>
              <a:spcAft>
                <a:spcPts val="0"/>
              </a:spcAft>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15000"/>
              </a:lnSpc>
              <a:spcBef>
                <a:spcPts val="1200"/>
              </a:spcBef>
              <a:spcAft>
                <a:spcPts val="0"/>
              </a:spcAft>
              <a:buNone/>
            </a:pPr>
            <a:r>
              <a:rPr lang="en" sz="2000">
                <a:latin typeface="Arial"/>
                <a:ea typeface="Arial"/>
                <a:cs typeface="Arial"/>
                <a:sym typeface="Arial"/>
              </a:rPr>
              <a:t>           	</a:t>
            </a:r>
            <a:r>
              <a:rPr b="1" lang="en" sz="2000">
                <a:latin typeface="Arial"/>
                <a:ea typeface="Arial"/>
                <a:cs typeface="Arial"/>
                <a:sym typeface="Arial"/>
              </a:rPr>
              <a:t>C.</a:t>
            </a:r>
            <a:r>
              <a:rPr lang="en" sz="2000">
                <a:latin typeface="Times New Roman"/>
                <a:ea typeface="Times New Roman"/>
                <a:cs typeface="Times New Roman"/>
                <a:sym typeface="Times New Roman"/>
              </a:rPr>
              <a:t>   </a:t>
            </a:r>
            <a:r>
              <a:rPr b="1" lang="en" sz="2000">
                <a:latin typeface="Arial"/>
                <a:ea typeface="Arial"/>
                <a:cs typeface="Arial"/>
                <a:sym typeface="Arial"/>
              </a:rPr>
              <a:t>Retail prices</a:t>
            </a:r>
            <a:endParaRPr b="1"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Discount store</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Off-price retailer</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lang="en" sz="2000">
                <a:latin typeface="Arial"/>
                <a:ea typeface="Arial"/>
                <a:cs typeface="Arial"/>
                <a:sym typeface="Arial"/>
              </a:rPr>
              <a:t>Factory outlet</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4.</a:t>
            </a:r>
            <a:r>
              <a:rPr lang="en" sz="2000">
                <a:latin typeface="Times New Roman"/>
                <a:ea typeface="Times New Roman"/>
                <a:cs typeface="Times New Roman"/>
                <a:sym typeface="Times New Roman"/>
              </a:rPr>
              <a:t>    </a:t>
            </a:r>
            <a:r>
              <a:rPr lang="en" sz="2000">
                <a:latin typeface="Arial"/>
                <a:ea typeface="Arial"/>
                <a:cs typeface="Arial"/>
                <a:sym typeface="Arial"/>
              </a:rPr>
              <a:t>Independent off-price retailer</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5.</a:t>
            </a:r>
            <a:r>
              <a:rPr lang="en" sz="2000">
                <a:latin typeface="Times New Roman"/>
                <a:ea typeface="Times New Roman"/>
                <a:cs typeface="Times New Roman"/>
                <a:sym typeface="Times New Roman"/>
              </a:rPr>
              <a:t>    </a:t>
            </a:r>
            <a:r>
              <a:rPr lang="en" sz="2000">
                <a:latin typeface="Arial"/>
                <a:ea typeface="Arial"/>
                <a:cs typeface="Arial"/>
                <a:sym typeface="Arial"/>
              </a:rPr>
              <a:t>Warehouse club</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6.</a:t>
            </a:r>
            <a:r>
              <a:rPr lang="en" sz="2000">
                <a:latin typeface="Times New Roman"/>
                <a:ea typeface="Times New Roman"/>
                <a:cs typeface="Times New Roman"/>
                <a:sym typeface="Times New Roman"/>
              </a:rPr>
              <a:t>    </a:t>
            </a:r>
            <a:r>
              <a:rPr lang="en" sz="2000">
                <a:latin typeface="Arial"/>
                <a:ea typeface="Arial"/>
                <a:cs typeface="Arial"/>
                <a:sym typeface="Arial"/>
              </a:rPr>
              <a:t>Catalogue showroom</a:t>
            </a:r>
            <a:endParaRPr sz="2000">
              <a:latin typeface="Arial"/>
              <a:ea typeface="Arial"/>
              <a:cs typeface="Arial"/>
              <a:sym typeface="Arial"/>
            </a:endParaRPr>
          </a:p>
          <a:p>
            <a:pPr indent="0" lvl="0" marL="342900" rtl="0" algn="just">
              <a:lnSpc>
                <a:spcPct val="115000"/>
              </a:lnSpc>
              <a:spcBef>
                <a:spcPts val="1200"/>
              </a:spcBef>
              <a:spcAft>
                <a:spcPts val="1200"/>
              </a:spcAft>
              <a:buNone/>
            </a:pPr>
            <a:r>
              <a:t/>
            </a:r>
            <a:endParaRPr sz="2000">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54"/>
          <p:cNvSpPr txBox="1"/>
          <p:nvPr>
            <p:ph idx="1" type="subTitle"/>
          </p:nvPr>
        </p:nvSpPr>
        <p:spPr>
          <a:xfrm>
            <a:off x="687800" y="548275"/>
            <a:ext cx="6758400" cy="3937200"/>
          </a:xfrm>
          <a:prstGeom prst="rect">
            <a:avLst/>
          </a:prstGeom>
        </p:spPr>
        <p:txBody>
          <a:bodyPr anchorCtr="0" anchor="ctr" bIns="91425" lIns="91425" spcFirstLastPara="1" rIns="91425" wrap="square" tIns="91425">
            <a:noAutofit/>
          </a:bodyPr>
          <a:lstStyle/>
          <a:p>
            <a:pPr indent="0" lvl="0" marL="342900" rtl="0" algn="just">
              <a:lnSpc>
                <a:spcPct val="115000"/>
              </a:lnSpc>
              <a:spcBef>
                <a:spcPts val="1200"/>
              </a:spcBef>
              <a:spcAft>
                <a:spcPts val="0"/>
              </a:spcAft>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15000"/>
              </a:lnSpc>
              <a:spcBef>
                <a:spcPts val="1200"/>
              </a:spcBef>
              <a:spcAft>
                <a:spcPts val="0"/>
              </a:spcAft>
              <a:buNone/>
            </a:pPr>
            <a:r>
              <a:rPr lang="en" sz="2000">
                <a:latin typeface="Arial"/>
                <a:ea typeface="Arial"/>
                <a:cs typeface="Arial"/>
                <a:sym typeface="Arial"/>
              </a:rPr>
              <a:t>           	</a:t>
            </a:r>
            <a:r>
              <a:rPr b="1" lang="en" sz="2000">
                <a:latin typeface="Arial"/>
                <a:ea typeface="Arial"/>
                <a:cs typeface="Arial"/>
                <a:sym typeface="Arial"/>
              </a:rPr>
              <a:t>D.</a:t>
            </a:r>
            <a:r>
              <a:rPr lang="en" sz="2000">
                <a:latin typeface="Times New Roman"/>
                <a:ea typeface="Times New Roman"/>
                <a:cs typeface="Times New Roman"/>
                <a:sym typeface="Times New Roman"/>
              </a:rPr>
              <a:t>   </a:t>
            </a:r>
            <a:r>
              <a:rPr b="1" lang="en" sz="2000">
                <a:latin typeface="Arial"/>
                <a:ea typeface="Arial"/>
                <a:cs typeface="Arial"/>
                <a:sym typeface="Arial"/>
              </a:rPr>
              <a:t>Control outlets</a:t>
            </a:r>
            <a:endParaRPr b="1"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Chain store</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Retailer cooperative</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lang="en" sz="2000">
                <a:latin typeface="Arial"/>
                <a:ea typeface="Arial"/>
                <a:cs typeface="Arial"/>
                <a:sym typeface="Arial"/>
              </a:rPr>
              <a:t>Franchise</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4.</a:t>
            </a:r>
            <a:r>
              <a:rPr lang="en" sz="2000">
                <a:latin typeface="Times New Roman"/>
                <a:ea typeface="Times New Roman"/>
                <a:cs typeface="Times New Roman"/>
                <a:sym typeface="Times New Roman"/>
              </a:rPr>
              <a:t>    </a:t>
            </a:r>
            <a:r>
              <a:rPr lang="en" sz="2000">
                <a:latin typeface="Arial"/>
                <a:ea typeface="Arial"/>
                <a:cs typeface="Arial"/>
                <a:sym typeface="Arial"/>
              </a:rPr>
              <a:t>Merchandising conglomerate</a:t>
            </a:r>
            <a:endParaRPr sz="2000">
              <a:latin typeface="Arial"/>
              <a:ea typeface="Arial"/>
              <a:cs typeface="Arial"/>
              <a:sym typeface="Arial"/>
            </a:endParaRPr>
          </a:p>
          <a:p>
            <a:pPr indent="0" lvl="0" marL="342900" rtl="0" algn="just">
              <a:lnSpc>
                <a:spcPct val="115000"/>
              </a:lnSpc>
              <a:spcBef>
                <a:spcPts val="1200"/>
              </a:spcBef>
              <a:spcAft>
                <a:spcPts val="1200"/>
              </a:spcAft>
              <a:buNone/>
            </a:pPr>
            <a:r>
              <a:t/>
            </a:r>
            <a:endParaRPr sz="2000">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55"/>
          <p:cNvSpPr txBox="1"/>
          <p:nvPr>
            <p:ph idx="1" type="subTitle"/>
          </p:nvPr>
        </p:nvSpPr>
        <p:spPr>
          <a:xfrm>
            <a:off x="687800" y="548275"/>
            <a:ext cx="6758400" cy="3937200"/>
          </a:xfrm>
          <a:prstGeom prst="rect">
            <a:avLst/>
          </a:prstGeom>
        </p:spPr>
        <p:txBody>
          <a:bodyPr anchorCtr="0" anchor="ctr" bIns="91425" lIns="91425" spcFirstLastPara="1" rIns="91425" wrap="square" tIns="91425">
            <a:noAutofit/>
          </a:bodyPr>
          <a:lstStyle/>
          <a:p>
            <a:pPr indent="0" lvl="0" marL="342900" rtl="0" algn="just">
              <a:lnSpc>
                <a:spcPct val="115000"/>
              </a:lnSpc>
              <a:spcBef>
                <a:spcPts val="1200"/>
              </a:spcBef>
              <a:spcAft>
                <a:spcPts val="0"/>
              </a:spcAft>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15000"/>
              </a:lnSpc>
              <a:spcBef>
                <a:spcPts val="1200"/>
              </a:spcBef>
              <a:spcAft>
                <a:spcPts val="0"/>
              </a:spcAft>
              <a:buNone/>
            </a:pPr>
            <a:r>
              <a:rPr lang="en" sz="2000">
                <a:latin typeface="Arial"/>
                <a:ea typeface="Arial"/>
                <a:cs typeface="Arial"/>
                <a:sym typeface="Arial"/>
              </a:rPr>
              <a:t>           </a:t>
            </a:r>
            <a:r>
              <a:rPr b="1" lang="en" sz="2000">
                <a:latin typeface="Arial"/>
                <a:ea typeface="Arial"/>
                <a:cs typeface="Arial"/>
                <a:sym typeface="Arial"/>
              </a:rPr>
              <a:t>E.</a:t>
            </a:r>
            <a:r>
              <a:rPr lang="en" sz="2000">
                <a:latin typeface="Times New Roman"/>
                <a:ea typeface="Times New Roman"/>
                <a:cs typeface="Times New Roman"/>
                <a:sym typeface="Times New Roman"/>
              </a:rPr>
              <a:t>   </a:t>
            </a:r>
            <a:r>
              <a:rPr b="1" lang="en" sz="2000">
                <a:latin typeface="Arial"/>
                <a:ea typeface="Arial"/>
                <a:cs typeface="Arial"/>
                <a:sym typeface="Arial"/>
              </a:rPr>
              <a:t>Type of store cluster</a:t>
            </a:r>
            <a:endParaRPr b="1"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Central business district</a:t>
            </a:r>
            <a:endParaRPr sz="2000">
              <a:latin typeface="Arial"/>
              <a:ea typeface="Arial"/>
              <a:cs typeface="Arial"/>
              <a:sym typeface="Arial"/>
            </a:endParaRPr>
          </a:p>
          <a:p>
            <a:pPr indent="0" lvl="0" marL="800100" rtl="0" algn="just">
              <a:lnSpc>
                <a:spcPct val="115000"/>
              </a:lnSpc>
              <a:spcBef>
                <a:spcPts val="1200"/>
              </a:spcBef>
              <a:spcAft>
                <a:spcPts val="0"/>
              </a:spcAft>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Shopping center</a:t>
            </a:r>
            <a:endParaRPr sz="2000">
              <a:latin typeface="Arial"/>
              <a:ea typeface="Arial"/>
              <a:cs typeface="Arial"/>
              <a:sym typeface="Arial"/>
            </a:endParaRPr>
          </a:p>
          <a:p>
            <a:pPr indent="0" lvl="0" marL="342900" rtl="0" algn="just">
              <a:lnSpc>
                <a:spcPct val="115000"/>
              </a:lnSpc>
              <a:spcBef>
                <a:spcPts val="1200"/>
              </a:spcBef>
              <a:spcAft>
                <a:spcPts val="0"/>
              </a:spcAft>
              <a:buNone/>
            </a:pPr>
            <a:r>
              <a:t/>
            </a:r>
            <a:endParaRPr b="1" sz="1100">
              <a:latin typeface="Arial"/>
              <a:ea typeface="Arial"/>
              <a:cs typeface="Arial"/>
              <a:sym typeface="Arial"/>
            </a:endParaRPr>
          </a:p>
          <a:p>
            <a:pPr indent="0" lvl="0" marL="342900" rtl="0" algn="just">
              <a:lnSpc>
                <a:spcPct val="115000"/>
              </a:lnSpc>
              <a:spcBef>
                <a:spcPts val="1200"/>
              </a:spcBef>
              <a:spcAft>
                <a:spcPts val="0"/>
              </a:spcAft>
              <a:buNone/>
            </a:pPr>
            <a:r>
              <a:t/>
            </a:r>
            <a:endParaRPr sz="2000">
              <a:latin typeface="Arial"/>
              <a:ea typeface="Arial"/>
              <a:cs typeface="Arial"/>
              <a:sym typeface="Arial"/>
            </a:endParaRPr>
          </a:p>
          <a:p>
            <a:pPr indent="0" lvl="0" marL="342900" rtl="0" algn="just">
              <a:lnSpc>
                <a:spcPct val="115000"/>
              </a:lnSpc>
              <a:spcBef>
                <a:spcPts val="1200"/>
              </a:spcBef>
              <a:spcAft>
                <a:spcPts val="1200"/>
              </a:spcAft>
              <a:buNone/>
            </a:pPr>
            <a:r>
              <a:t/>
            </a:r>
            <a:endParaRPr sz="2000">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56"/>
          <p:cNvSpPr txBox="1"/>
          <p:nvPr>
            <p:ph idx="1" type="subTitle"/>
          </p:nvPr>
        </p:nvSpPr>
        <p:spPr>
          <a:xfrm>
            <a:off x="687800" y="1684600"/>
            <a:ext cx="6758400" cy="2800800"/>
          </a:xfrm>
          <a:prstGeom prst="rect">
            <a:avLst/>
          </a:prstGeom>
        </p:spPr>
        <p:txBody>
          <a:bodyPr anchorCtr="0" anchor="ctr" bIns="91425" lIns="91425" spcFirstLastPara="1" rIns="91425" wrap="square" tIns="91425">
            <a:noAutofit/>
          </a:bodyPr>
          <a:lstStyle/>
          <a:p>
            <a:pPr indent="0" lvl="0" marL="342900" rtl="0" algn="just">
              <a:lnSpc>
                <a:spcPct val="100000"/>
              </a:lnSpc>
              <a:spcBef>
                <a:spcPts val="0"/>
              </a:spcBef>
              <a:spcAft>
                <a:spcPts val="0"/>
              </a:spcAft>
              <a:buNone/>
            </a:pPr>
            <a:r>
              <a:rPr b="1" lang="en" sz="2000">
                <a:latin typeface="Arial"/>
                <a:ea typeface="Arial"/>
                <a:cs typeface="Arial"/>
                <a:sym typeface="Arial"/>
              </a:rPr>
              <a:t>Different Types of Trading Business</a:t>
            </a:r>
            <a:endParaRPr sz="2000">
              <a:latin typeface="Arial"/>
              <a:ea typeface="Arial"/>
              <a:cs typeface="Arial"/>
              <a:sym typeface="Arial"/>
            </a:endParaRPr>
          </a:p>
          <a:p>
            <a:pPr indent="0" lvl="0" marL="342900" rtl="0" algn="just">
              <a:lnSpc>
                <a:spcPct val="100000"/>
              </a:lnSpc>
              <a:spcBef>
                <a:spcPts val="1200"/>
              </a:spcBef>
              <a:spcAft>
                <a:spcPts val="0"/>
              </a:spcAft>
              <a:buNone/>
            </a:pPr>
            <a:r>
              <a:rPr lang="en" sz="2000">
                <a:latin typeface="Arial"/>
                <a:ea typeface="Arial"/>
                <a:cs typeface="Arial"/>
                <a:sym typeface="Arial"/>
              </a:rPr>
              <a:t>           	</a:t>
            </a:r>
            <a:r>
              <a:rPr lang="en" sz="2000" u="sng">
                <a:latin typeface="Arial"/>
                <a:ea typeface="Arial"/>
                <a:cs typeface="Arial"/>
                <a:sym typeface="Arial"/>
              </a:rPr>
              <a:t>Non-store retailing include:</a:t>
            </a:r>
            <a:endParaRPr sz="2000" u="sng">
              <a:latin typeface="Arial"/>
              <a:ea typeface="Arial"/>
              <a:cs typeface="Arial"/>
              <a:sym typeface="Arial"/>
            </a:endParaRPr>
          </a:p>
          <a:p>
            <a:pPr indent="0" lvl="0" marL="571500" rtl="0" algn="just">
              <a:lnSpc>
                <a:spcPct val="100000"/>
              </a:lnSpc>
              <a:spcBef>
                <a:spcPts val="1200"/>
              </a:spcBef>
              <a:spcAft>
                <a:spcPts val="0"/>
              </a:spcAft>
              <a:buNone/>
            </a:pPr>
            <a:r>
              <a:rPr lang="en" sz="2000">
                <a:latin typeface="Arial"/>
                <a:ea typeface="Arial"/>
                <a:cs typeface="Arial"/>
                <a:sym typeface="Arial"/>
              </a:rPr>
              <a:t>A.</a:t>
            </a:r>
            <a:r>
              <a:rPr lang="en" sz="2000">
                <a:latin typeface="Times New Roman"/>
                <a:ea typeface="Times New Roman"/>
                <a:cs typeface="Times New Roman"/>
                <a:sym typeface="Times New Roman"/>
              </a:rPr>
              <a:t>   </a:t>
            </a:r>
            <a:r>
              <a:rPr lang="en" sz="2000">
                <a:latin typeface="Arial"/>
                <a:ea typeface="Arial"/>
                <a:cs typeface="Arial"/>
                <a:sym typeface="Arial"/>
              </a:rPr>
              <a:t>Direct marketing</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Door-to-door retailing</a:t>
            </a:r>
            <a:endParaRPr sz="2000">
              <a:latin typeface="Arial"/>
              <a:ea typeface="Arial"/>
              <a:cs typeface="Arial"/>
              <a:sym typeface="Arial"/>
            </a:endParaRPr>
          </a:p>
          <a:p>
            <a:pPr indent="0" lvl="0" marL="800100" rtl="0" algn="just">
              <a:lnSpc>
                <a:spcPct val="100000"/>
              </a:lnSpc>
              <a:spcBef>
                <a:spcPts val="1200"/>
              </a:spcBef>
              <a:spcAft>
                <a:spcPts val="0"/>
              </a:spcAft>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Automatic vending</a:t>
            </a:r>
            <a:endParaRPr sz="2000">
              <a:latin typeface="Arial"/>
              <a:ea typeface="Arial"/>
              <a:cs typeface="Arial"/>
              <a:sym typeface="Arial"/>
            </a:endParaRPr>
          </a:p>
          <a:p>
            <a:pPr indent="0" lvl="0" marL="571500" rtl="0" algn="just">
              <a:lnSpc>
                <a:spcPct val="100000"/>
              </a:lnSpc>
              <a:spcBef>
                <a:spcPts val="1200"/>
              </a:spcBef>
              <a:spcAft>
                <a:spcPts val="0"/>
              </a:spcAft>
              <a:buNone/>
            </a:pPr>
            <a:r>
              <a:rPr lang="en" sz="2000">
                <a:latin typeface="Arial"/>
                <a:ea typeface="Arial"/>
                <a:cs typeface="Arial"/>
                <a:sym typeface="Arial"/>
              </a:rPr>
              <a:t>B.</a:t>
            </a:r>
            <a:r>
              <a:rPr lang="en" sz="2000">
                <a:latin typeface="Times New Roman"/>
                <a:ea typeface="Times New Roman"/>
                <a:cs typeface="Times New Roman"/>
                <a:sym typeface="Times New Roman"/>
              </a:rPr>
              <a:t>   </a:t>
            </a:r>
            <a:r>
              <a:rPr lang="en" sz="2000">
                <a:latin typeface="Arial"/>
                <a:ea typeface="Arial"/>
                <a:cs typeface="Arial"/>
                <a:sym typeface="Arial"/>
              </a:rPr>
              <a:t>Direct – mail marketing</a:t>
            </a:r>
            <a:endParaRPr sz="2000">
              <a:latin typeface="Arial"/>
              <a:ea typeface="Arial"/>
              <a:cs typeface="Arial"/>
              <a:sym typeface="Arial"/>
            </a:endParaRPr>
          </a:p>
          <a:p>
            <a:pPr indent="0" lvl="0" marL="571500" rtl="0" algn="just">
              <a:lnSpc>
                <a:spcPct val="100000"/>
              </a:lnSpc>
              <a:spcBef>
                <a:spcPts val="1200"/>
              </a:spcBef>
              <a:spcAft>
                <a:spcPts val="0"/>
              </a:spcAft>
              <a:buNone/>
            </a:pPr>
            <a:r>
              <a:rPr lang="en" sz="2000">
                <a:latin typeface="Arial"/>
                <a:ea typeface="Arial"/>
                <a:cs typeface="Arial"/>
                <a:sym typeface="Arial"/>
              </a:rPr>
              <a:t>C.</a:t>
            </a:r>
            <a:r>
              <a:rPr lang="en" sz="2000">
                <a:latin typeface="Times New Roman"/>
                <a:ea typeface="Times New Roman"/>
                <a:cs typeface="Times New Roman"/>
                <a:sym typeface="Times New Roman"/>
              </a:rPr>
              <a:t>   </a:t>
            </a:r>
            <a:r>
              <a:rPr lang="en" sz="2000">
                <a:latin typeface="Arial"/>
                <a:ea typeface="Arial"/>
                <a:cs typeface="Arial"/>
                <a:sym typeface="Arial"/>
              </a:rPr>
              <a:t>Catalogue marketing</a:t>
            </a:r>
            <a:endParaRPr sz="2000">
              <a:latin typeface="Arial"/>
              <a:ea typeface="Arial"/>
              <a:cs typeface="Arial"/>
              <a:sym typeface="Arial"/>
            </a:endParaRPr>
          </a:p>
          <a:p>
            <a:pPr indent="0" lvl="0" marL="571500" rtl="0" algn="just">
              <a:lnSpc>
                <a:spcPct val="100000"/>
              </a:lnSpc>
              <a:spcBef>
                <a:spcPts val="1200"/>
              </a:spcBef>
              <a:spcAft>
                <a:spcPts val="0"/>
              </a:spcAft>
              <a:buNone/>
            </a:pPr>
            <a:r>
              <a:rPr lang="en" sz="2000">
                <a:latin typeface="Arial"/>
                <a:ea typeface="Arial"/>
                <a:cs typeface="Arial"/>
                <a:sym typeface="Arial"/>
              </a:rPr>
              <a:t>D.</a:t>
            </a:r>
            <a:r>
              <a:rPr lang="en" sz="2000">
                <a:latin typeface="Times New Roman"/>
                <a:ea typeface="Times New Roman"/>
                <a:cs typeface="Times New Roman"/>
                <a:sym typeface="Times New Roman"/>
              </a:rPr>
              <a:t>   </a:t>
            </a:r>
            <a:r>
              <a:rPr lang="en" sz="2000">
                <a:latin typeface="Arial"/>
                <a:ea typeface="Arial"/>
                <a:cs typeface="Arial"/>
                <a:sym typeface="Arial"/>
              </a:rPr>
              <a:t>Telemarketing</a:t>
            </a:r>
            <a:endParaRPr sz="2000">
              <a:latin typeface="Arial"/>
              <a:ea typeface="Arial"/>
              <a:cs typeface="Arial"/>
              <a:sym typeface="Arial"/>
            </a:endParaRPr>
          </a:p>
          <a:p>
            <a:pPr indent="0" lvl="0" marL="0" rtl="0" algn="l">
              <a:lnSpc>
                <a:spcPct val="100000"/>
              </a:lnSpc>
              <a:spcBef>
                <a:spcPts val="1200"/>
              </a:spcBef>
              <a:spcAft>
                <a:spcPts val="0"/>
              </a:spcAft>
              <a:buNone/>
            </a:pPr>
            <a:r>
              <a:rPr lang="en" sz="2000">
                <a:latin typeface="Arial"/>
                <a:ea typeface="Arial"/>
                <a:cs typeface="Arial"/>
                <a:sym typeface="Arial"/>
              </a:rPr>
              <a:t> 	  E.</a:t>
            </a:r>
            <a:r>
              <a:rPr lang="en" sz="2000">
                <a:latin typeface="Times New Roman"/>
                <a:ea typeface="Times New Roman"/>
                <a:cs typeface="Times New Roman"/>
                <a:sym typeface="Times New Roman"/>
              </a:rPr>
              <a:t>   </a:t>
            </a:r>
            <a:r>
              <a:rPr lang="en" sz="2000">
                <a:latin typeface="Arial"/>
                <a:ea typeface="Arial"/>
                <a:cs typeface="Arial"/>
                <a:sym typeface="Arial"/>
              </a:rPr>
              <a:t>Television marketing</a:t>
            </a:r>
            <a:endParaRPr sz="2000">
              <a:latin typeface="Arial"/>
              <a:ea typeface="Arial"/>
              <a:cs typeface="Arial"/>
              <a:sym typeface="Arial"/>
            </a:endParaRPr>
          </a:p>
          <a:p>
            <a:pPr indent="0" lvl="0" marL="571500" rtl="0" algn="just">
              <a:lnSpc>
                <a:spcPct val="100000"/>
              </a:lnSpc>
              <a:spcBef>
                <a:spcPts val="1200"/>
              </a:spcBef>
              <a:spcAft>
                <a:spcPts val="0"/>
              </a:spcAft>
              <a:buNone/>
            </a:pPr>
            <a:r>
              <a:rPr lang="en" sz="2000">
                <a:latin typeface="Arial"/>
                <a:ea typeface="Arial"/>
                <a:cs typeface="Arial"/>
                <a:sym typeface="Arial"/>
              </a:rPr>
              <a:t>F.</a:t>
            </a:r>
            <a:r>
              <a:rPr lang="en" sz="2000">
                <a:latin typeface="Times New Roman"/>
                <a:ea typeface="Times New Roman"/>
                <a:cs typeface="Times New Roman"/>
                <a:sym typeface="Times New Roman"/>
              </a:rPr>
              <a:t>    </a:t>
            </a:r>
            <a:r>
              <a:rPr lang="en" sz="2000">
                <a:latin typeface="Arial"/>
                <a:ea typeface="Arial"/>
                <a:cs typeface="Arial"/>
                <a:sym typeface="Arial"/>
              </a:rPr>
              <a:t>Electronic marketing</a:t>
            </a:r>
            <a:endParaRPr sz="2000">
              <a:latin typeface="Arial"/>
              <a:ea typeface="Arial"/>
              <a:cs typeface="Arial"/>
              <a:sym typeface="Arial"/>
            </a:endParaRPr>
          </a:p>
          <a:p>
            <a:pPr indent="0" lvl="0" marL="342900" rtl="0" algn="just">
              <a:lnSpc>
                <a:spcPct val="100000"/>
              </a:lnSpc>
              <a:spcBef>
                <a:spcPts val="1200"/>
              </a:spcBef>
              <a:spcAft>
                <a:spcPts val="0"/>
              </a:spcAft>
              <a:buNone/>
            </a:pPr>
            <a:r>
              <a:t/>
            </a:r>
            <a:endParaRPr b="1" sz="2000">
              <a:latin typeface="Arial"/>
              <a:ea typeface="Arial"/>
              <a:cs typeface="Arial"/>
              <a:sym typeface="Arial"/>
            </a:endParaRPr>
          </a:p>
          <a:p>
            <a:pPr indent="0" lvl="0" marL="342900" rtl="0" algn="just">
              <a:lnSpc>
                <a:spcPct val="100000"/>
              </a:lnSpc>
              <a:spcBef>
                <a:spcPts val="1200"/>
              </a:spcBef>
              <a:spcAft>
                <a:spcPts val="1200"/>
              </a:spcAft>
              <a:buNone/>
            </a:pPr>
            <a:r>
              <a:t/>
            </a:r>
            <a:endParaRPr sz="2000">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pic>
        <p:nvPicPr>
          <p:cNvPr id="407" name="Google Shape;407;p57"/>
          <p:cNvPicPr preferRelativeResize="0"/>
          <p:nvPr/>
        </p:nvPicPr>
        <p:blipFill rotWithShape="1">
          <a:blip r:embed="rId3">
            <a:alphaModFix amt="79000"/>
          </a:blip>
          <a:srcRect b="0" l="16184" r="0" t="0"/>
          <a:stretch/>
        </p:blipFill>
        <p:spPr>
          <a:xfrm>
            <a:off x="5602025" y="539500"/>
            <a:ext cx="3399101" cy="4059926"/>
          </a:xfrm>
          <a:prstGeom prst="rect">
            <a:avLst/>
          </a:prstGeom>
          <a:noFill/>
          <a:ln>
            <a:noFill/>
          </a:ln>
        </p:spPr>
      </p:pic>
      <p:sp>
        <p:nvSpPr>
          <p:cNvPr id="408" name="Google Shape;408;p57"/>
          <p:cNvSpPr txBox="1"/>
          <p:nvPr>
            <p:ph idx="1" type="subTitle"/>
          </p:nvPr>
        </p:nvSpPr>
        <p:spPr>
          <a:xfrm>
            <a:off x="0" y="252075"/>
            <a:ext cx="5532300" cy="4814700"/>
          </a:xfrm>
          <a:prstGeom prst="rect">
            <a:avLst/>
          </a:prstGeom>
        </p:spPr>
        <p:txBody>
          <a:bodyPr anchorCtr="0" anchor="ctr" bIns="91425" lIns="91425" spcFirstLastPara="1" rIns="91425" wrap="square" tIns="91425">
            <a:noAutofit/>
          </a:bodyPr>
          <a:lstStyle/>
          <a:p>
            <a:pPr indent="0" lvl="0" marL="457200" rtl="0" algn="just">
              <a:lnSpc>
                <a:spcPct val="115000"/>
              </a:lnSpc>
              <a:spcBef>
                <a:spcPts val="1200"/>
              </a:spcBef>
              <a:spcAft>
                <a:spcPts val="0"/>
              </a:spcAft>
              <a:buClr>
                <a:schemeClr val="dk1"/>
              </a:buClr>
              <a:buSzPts val="1100"/>
              <a:buFont typeface="Arial"/>
              <a:buNone/>
            </a:pPr>
            <a:r>
              <a:rPr b="1" lang="en" sz="2000">
                <a:solidFill>
                  <a:schemeClr val="dk1"/>
                </a:solidFill>
                <a:latin typeface="Arial"/>
                <a:ea typeface="Arial"/>
                <a:cs typeface="Arial"/>
                <a:sym typeface="Arial"/>
              </a:rPr>
              <a:t>Effects of Trading in Business</a:t>
            </a:r>
            <a:endParaRPr b="1" sz="2000">
              <a:solidFill>
                <a:schemeClr val="dk1"/>
              </a:solidFill>
              <a:latin typeface="Arial"/>
              <a:ea typeface="Arial"/>
              <a:cs typeface="Arial"/>
              <a:sym typeface="Arial"/>
            </a:endParaRPr>
          </a:p>
          <a:p>
            <a:pPr indent="0" lvl="0" marL="45720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         	Trading cannot be avoided.  Wherever you go, even in rich countries, people buy in retail.  In retail business turnover of goods is fast, thus, money inflow is also fast.  Imagine products on the shelves that have been standing there for about a week.  Such products are occupying space and if your establishment is air-conditioned, you are, in effect, spending for the cooling of such products.  Compare these with those products that stood only for a couple of hours on the shelves and then will need replenishment.  It means shelf cost is very limited and your cash drawer has plenty of cash.</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58"/>
          <p:cNvSpPr txBox="1"/>
          <p:nvPr>
            <p:ph type="title"/>
          </p:nvPr>
        </p:nvSpPr>
        <p:spPr>
          <a:xfrm>
            <a:off x="458525" y="269125"/>
            <a:ext cx="7276800" cy="469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p:txBody>
      </p:sp>
      <p:pic>
        <p:nvPicPr>
          <p:cNvPr id="414" name="Google Shape;414;p58"/>
          <p:cNvPicPr preferRelativeResize="0"/>
          <p:nvPr/>
        </p:nvPicPr>
        <p:blipFill>
          <a:blip r:embed="rId3">
            <a:alphaModFix/>
          </a:blip>
          <a:stretch>
            <a:fillRect/>
          </a:stretch>
        </p:blipFill>
        <p:spPr>
          <a:xfrm>
            <a:off x="767550" y="407525"/>
            <a:ext cx="6778250" cy="45067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59"/>
          <p:cNvSpPr txBox="1"/>
          <p:nvPr>
            <p:ph type="title"/>
          </p:nvPr>
        </p:nvSpPr>
        <p:spPr>
          <a:xfrm>
            <a:off x="-74875" y="40525"/>
            <a:ext cx="7276800" cy="5023800"/>
          </a:xfrm>
          <a:prstGeom prst="rect">
            <a:avLst/>
          </a:prstGeom>
        </p:spPr>
        <p:txBody>
          <a:bodyPr anchorCtr="0" anchor="ctr" bIns="91425" lIns="91425" spcFirstLastPara="1" rIns="91425" wrap="square" tIns="91425">
            <a:noAutofit/>
          </a:bodyPr>
          <a:lstStyle/>
          <a:p>
            <a:pPr indent="0" lvl="0" marL="457200" rtl="0" algn="just">
              <a:lnSpc>
                <a:spcPct val="115000"/>
              </a:lnSpc>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In a nutshell, the following are </a:t>
            </a:r>
            <a:r>
              <a:rPr b="1" lang="en" sz="2000">
                <a:solidFill>
                  <a:schemeClr val="dk1"/>
                </a:solidFill>
                <a:latin typeface="Arial"/>
                <a:ea typeface="Arial"/>
                <a:cs typeface="Arial"/>
                <a:sym typeface="Arial"/>
              </a:rPr>
              <a:t>the benefits of retailing</a:t>
            </a:r>
            <a:r>
              <a:rPr lang="en" sz="2000">
                <a:solidFill>
                  <a:schemeClr val="dk1"/>
                </a:solidFill>
                <a:latin typeface="Arial"/>
                <a:ea typeface="Arial"/>
                <a:cs typeface="Arial"/>
                <a:sym typeface="Arial"/>
              </a:rPr>
              <a:t>:</a:t>
            </a:r>
            <a:endParaRPr sz="2000">
              <a:solidFill>
                <a:schemeClr val="dk1"/>
              </a:solidFill>
              <a:latin typeface="Arial"/>
              <a:ea typeface="Arial"/>
              <a:cs typeface="Arial"/>
              <a:sym typeface="Arial"/>
            </a:endParaRPr>
          </a:p>
          <a:p>
            <a:pPr indent="0" lvl="0" marL="685800" rtl="0" algn="just">
              <a:lnSpc>
                <a:spcPct val="100000"/>
              </a:lnSpc>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1.</a:t>
            </a:r>
            <a:r>
              <a:rPr lang="en" sz="2000">
                <a:solidFill>
                  <a:schemeClr val="dk1"/>
                </a:solidFill>
                <a:latin typeface="Times New Roman"/>
                <a:ea typeface="Times New Roman"/>
                <a:cs typeface="Times New Roman"/>
                <a:sym typeface="Times New Roman"/>
              </a:rPr>
              <a:t>   </a:t>
            </a:r>
            <a:r>
              <a:rPr lang="en" sz="2000">
                <a:solidFill>
                  <a:schemeClr val="dk1"/>
                </a:solidFill>
                <a:latin typeface="Arial"/>
                <a:ea typeface="Arial"/>
                <a:cs typeface="Arial"/>
                <a:sym typeface="Arial"/>
              </a:rPr>
              <a:t>Retailing allows the </a:t>
            </a:r>
            <a:r>
              <a:rPr b="1" lang="en" sz="2000">
                <a:solidFill>
                  <a:schemeClr val="dk1"/>
                </a:solidFill>
                <a:latin typeface="Arial"/>
                <a:ea typeface="Arial"/>
                <a:cs typeface="Arial"/>
                <a:sym typeface="Arial"/>
              </a:rPr>
              <a:t>fast movement</a:t>
            </a:r>
            <a:r>
              <a:rPr lang="en" sz="2000">
                <a:solidFill>
                  <a:schemeClr val="dk1"/>
                </a:solidFill>
                <a:latin typeface="Arial"/>
                <a:ea typeface="Arial"/>
                <a:cs typeface="Arial"/>
                <a:sym typeface="Arial"/>
              </a:rPr>
              <a:t> of products.  Product price is discounted if the buyer will buy several or in combination with other products to encourage customers to buy.</a:t>
            </a:r>
            <a:endParaRPr sz="2000">
              <a:solidFill>
                <a:schemeClr val="dk1"/>
              </a:solidFill>
              <a:latin typeface="Arial"/>
              <a:ea typeface="Arial"/>
              <a:cs typeface="Arial"/>
              <a:sym typeface="Arial"/>
            </a:endParaRPr>
          </a:p>
          <a:p>
            <a:pPr indent="0" lvl="0" marL="685800" rtl="0" algn="just">
              <a:lnSpc>
                <a:spcPct val="100000"/>
              </a:lnSpc>
              <a:spcBef>
                <a:spcPts val="1200"/>
              </a:spcBef>
              <a:spcAft>
                <a:spcPts val="0"/>
              </a:spcAft>
              <a:buNone/>
            </a:pPr>
            <a:r>
              <a:rPr lang="en" sz="2000">
                <a:solidFill>
                  <a:schemeClr val="dk1"/>
                </a:solidFill>
                <a:latin typeface="Arial"/>
                <a:ea typeface="Arial"/>
                <a:cs typeface="Arial"/>
                <a:sym typeface="Arial"/>
              </a:rPr>
              <a:t>2.</a:t>
            </a: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It encourages people to buy more</a:t>
            </a:r>
            <a:r>
              <a:rPr lang="en" sz="2000">
                <a:solidFill>
                  <a:schemeClr val="dk1"/>
                </a:solidFill>
                <a:latin typeface="Arial"/>
                <a:ea typeface="Arial"/>
                <a:cs typeface="Arial"/>
                <a:sym typeface="Arial"/>
              </a:rPr>
              <a:t> by giving preferential benefits to customers.  </a:t>
            </a:r>
            <a:endParaRPr sz="2000">
              <a:solidFill>
                <a:schemeClr val="dk1"/>
              </a:solidFill>
              <a:latin typeface="Arial"/>
              <a:ea typeface="Arial"/>
              <a:cs typeface="Arial"/>
              <a:sym typeface="Arial"/>
            </a:endParaRPr>
          </a:p>
          <a:p>
            <a:pPr indent="0" lvl="0" marL="685800" rtl="0" algn="just">
              <a:lnSpc>
                <a:spcPct val="100000"/>
              </a:lnSpc>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3.</a:t>
            </a: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Enhances buyer-owner relationship</a:t>
            </a:r>
            <a:r>
              <a:rPr lang="en" sz="2000">
                <a:solidFill>
                  <a:schemeClr val="dk1"/>
                </a:solidFill>
                <a:latin typeface="Arial"/>
                <a:ea typeface="Arial"/>
                <a:cs typeface="Arial"/>
                <a:sym typeface="Arial"/>
              </a:rPr>
              <a:t>.  This is because some sellers are very friendly and thus encourage people to buy from them every time, they need the product.</a:t>
            </a:r>
            <a:endParaRPr sz="2000">
              <a:solidFill>
                <a:schemeClr val="dk1"/>
              </a:solidFill>
              <a:latin typeface="Arial"/>
              <a:ea typeface="Arial"/>
              <a:cs typeface="Arial"/>
              <a:sym typeface="Arial"/>
            </a:endParaRPr>
          </a:p>
          <a:p>
            <a:pPr indent="0" lvl="0" marL="0" rtl="0" algn="ctr">
              <a:spcBef>
                <a:spcPts val="1200"/>
              </a:spcBef>
              <a:spcAft>
                <a:spcPts val="0"/>
              </a:spcAft>
              <a:buNone/>
            </a:pPr>
            <a:r>
              <a:t/>
            </a: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60"/>
          <p:cNvSpPr txBox="1"/>
          <p:nvPr>
            <p:ph type="title"/>
          </p:nvPr>
        </p:nvSpPr>
        <p:spPr>
          <a:xfrm>
            <a:off x="-151075" y="269125"/>
            <a:ext cx="7276800" cy="48147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0"/>
              </a:spcAft>
              <a:buNone/>
            </a:pPr>
            <a:r>
              <a:rPr lang="en" sz="2000">
                <a:solidFill>
                  <a:schemeClr val="dk1"/>
                </a:solidFill>
                <a:latin typeface="Arial"/>
                <a:ea typeface="Arial"/>
                <a:cs typeface="Arial"/>
                <a:sym typeface="Arial"/>
              </a:rPr>
              <a:t>4.</a:t>
            </a: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Low budget families would be able</a:t>
            </a:r>
            <a:r>
              <a:rPr lang="en" sz="2000">
                <a:solidFill>
                  <a:schemeClr val="dk1"/>
                </a:solidFill>
                <a:latin typeface="Arial"/>
                <a:ea typeface="Arial"/>
                <a:cs typeface="Arial"/>
                <a:sym typeface="Arial"/>
              </a:rPr>
              <a:t> to buy products in small quantities.  </a:t>
            </a:r>
            <a:endParaRPr sz="2000">
              <a:solidFill>
                <a:schemeClr val="dk1"/>
              </a:solidFill>
              <a:latin typeface="Arial"/>
              <a:ea typeface="Arial"/>
              <a:cs typeface="Arial"/>
              <a:sym typeface="Arial"/>
            </a:endParaRPr>
          </a:p>
          <a:p>
            <a:pPr indent="0" lvl="0" marL="685800" rtl="0" algn="just">
              <a:lnSpc>
                <a:spcPct val="115000"/>
              </a:lnSpc>
              <a:spcBef>
                <a:spcPts val="1200"/>
              </a:spcBef>
              <a:spcAft>
                <a:spcPts val="0"/>
              </a:spcAft>
              <a:buNone/>
            </a:pPr>
            <a:r>
              <a:rPr lang="en" sz="2000">
                <a:solidFill>
                  <a:schemeClr val="dk1"/>
                </a:solidFill>
                <a:latin typeface="Arial"/>
                <a:ea typeface="Arial"/>
                <a:cs typeface="Arial"/>
                <a:sym typeface="Arial"/>
              </a:rPr>
              <a:t>5.</a:t>
            </a: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Retailing is the answer for small buyers </a:t>
            </a:r>
            <a:r>
              <a:rPr lang="en" sz="2000">
                <a:solidFill>
                  <a:schemeClr val="dk1"/>
                </a:solidFill>
                <a:latin typeface="Arial"/>
                <a:ea typeface="Arial"/>
                <a:cs typeface="Arial"/>
                <a:sym typeface="Arial"/>
              </a:rPr>
              <a:t>whose need is only for a couple of days for a small family.  </a:t>
            </a:r>
            <a:endParaRPr sz="2000">
              <a:solidFill>
                <a:schemeClr val="dk1"/>
              </a:solidFill>
              <a:latin typeface="Arial"/>
              <a:ea typeface="Arial"/>
              <a:cs typeface="Arial"/>
              <a:sym typeface="Arial"/>
            </a:endParaRPr>
          </a:p>
          <a:p>
            <a:pPr indent="0" lvl="0" marL="685800" rtl="0" algn="just">
              <a:lnSpc>
                <a:spcPct val="115000"/>
              </a:lnSpc>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6.</a:t>
            </a:r>
            <a:r>
              <a:rPr lang="en" sz="2000">
                <a:solidFill>
                  <a:schemeClr val="dk1"/>
                </a:solidFill>
                <a:latin typeface="Times New Roman"/>
                <a:ea typeface="Times New Roman"/>
                <a:cs typeface="Times New Roman"/>
                <a:sym typeface="Times New Roman"/>
              </a:rPr>
              <a:t>   </a:t>
            </a:r>
            <a:r>
              <a:rPr b="1" lang="en" sz="2000">
                <a:solidFill>
                  <a:schemeClr val="dk1"/>
                </a:solidFill>
                <a:latin typeface="Arial"/>
                <a:ea typeface="Arial"/>
                <a:cs typeface="Arial"/>
                <a:sym typeface="Arial"/>
              </a:rPr>
              <a:t>Retailing is a business strategy</a:t>
            </a:r>
            <a:r>
              <a:rPr lang="en" sz="2000">
                <a:solidFill>
                  <a:schemeClr val="dk1"/>
                </a:solidFill>
                <a:latin typeface="Arial"/>
                <a:ea typeface="Arial"/>
                <a:cs typeface="Arial"/>
                <a:sym typeface="Arial"/>
              </a:rPr>
              <a:t>.  In grocery stores, slow moving products are packed with a toy to make the product saleable.  Another strategy is the offering of credit cards to be able to move/sell goods or services. </a:t>
            </a:r>
            <a:endParaRPr sz="2000">
              <a:solidFill>
                <a:schemeClr val="dk1"/>
              </a:solidFill>
              <a:latin typeface="Arial"/>
              <a:ea typeface="Arial"/>
              <a:cs typeface="Arial"/>
              <a:sym typeface="Arial"/>
            </a:endParaRPr>
          </a:p>
          <a:p>
            <a:pPr indent="0" lvl="0" marL="0" rtl="0" algn="ctr">
              <a:spcBef>
                <a:spcPts val="1200"/>
              </a:spcBef>
              <a:spcAft>
                <a:spcPts val="0"/>
              </a:spcAft>
              <a:buNone/>
            </a:pPr>
            <a:r>
              <a:t/>
            </a:r>
            <a:endParaRPr sz="18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61"/>
          <p:cNvSpPr txBox="1"/>
          <p:nvPr>
            <p:ph type="title"/>
          </p:nvPr>
        </p:nvSpPr>
        <p:spPr>
          <a:xfrm>
            <a:off x="717700" y="189425"/>
            <a:ext cx="7685400" cy="3518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900"/>
              <a:t>—</a:t>
            </a:r>
            <a:r>
              <a:rPr lang="en" sz="1900"/>
              <a:t>Someone Famous</a:t>
            </a:r>
            <a:endParaRPr sz="1900"/>
          </a:p>
        </p:txBody>
      </p:sp>
      <p:pic>
        <p:nvPicPr>
          <p:cNvPr id="430" name="Google Shape;430;p61"/>
          <p:cNvPicPr preferRelativeResize="0"/>
          <p:nvPr/>
        </p:nvPicPr>
        <p:blipFill>
          <a:blip r:embed="rId3">
            <a:alphaModFix/>
          </a:blip>
          <a:stretch>
            <a:fillRect/>
          </a:stretch>
        </p:blipFill>
        <p:spPr>
          <a:xfrm>
            <a:off x="1609725" y="318975"/>
            <a:ext cx="5924550" cy="40569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62"/>
          <p:cNvSpPr txBox="1"/>
          <p:nvPr>
            <p:ph idx="1" type="subTitle"/>
          </p:nvPr>
        </p:nvSpPr>
        <p:spPr>
          <a:xfrm>
            <a:off x="189400" y="348875"/>
            <a:ext cx="6469200" cy="4306200"/>
          </a:xfrm>
          <a:prstGeom prst="rect">
            <a:avLst/>
          </a:prstGeom>
        </p:spPr>
        <p:txBody>
          <a:bodyPr anchorCtr="0" anchor="ctr" bIns="91425" lIns="91425" spcFirstLastPara="1" rIns="91425" wrap="square" tIns="91425">
            <a:noAutofit/>
          </a:bodyPr>
          <a:lstStyle/>
          <a:p>
            <a:pPr indent="12700" lvl="0" marL="0" rtl="0" algn="just">
              <a:lnSpc>
                <a:spcPct val="100000"/>
              </a:lnSpc>
              <a:spcBef>
                <a:spcPts val="1200"/>
              </a:spcBef>
              <a:spcAft>
                <a:spcPts val="0"/>
              </a:spcAft>
              <a:buClr>
                <a:schemeClr val="dk1"/>
              </a:buClr>
              <a:buSzPts val="1100"/>
              <a:buFont typeface="Arial"/>
              <a:buNone/>
            </a:pPr>
            <a:r>
              <a:rPr lang="en" sz="1800">
                <a:latin typeface="Arial"/>
                <a:ea typeface="Arial"/>
                <a:cs typeface="Arial"/>
                <a:sym typeface="Arial"/>
              </a:rPr>
              <a:t>When an entrepreneur decides to go into business, he has to consider several factors.  Some of these are:</a:t>
            </a:r>
            <a:endParaRPr sz="18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1800">
                <a:latin typeface="Arial"/>
                <a:ea typeface="Arial"/>
                <a:cs typeface="Arial"/>
                <a:sym typeface="Arial"/>
              </a:rPr>
              <a:t>1.</a:t>
            </a:r>
            <a:r>
              <a:rPr lang="en" sz="1800">
                <a:latin typeface="Times New Roman"/>
                <a:ea typeface="Times New Roman"/>
                <a:cs typeface="Times New Roman"/>
                <a:sym typeface="Times New Roman"/>
              </a:rPr>
              <a:t>  </a:t>
            </a:r>
            <a:r>
              <a:rPr b="1" lang="en" sz="1800">
                <a:latin typeface="Arial"/>
                <a:ea typeface="Arial"/>
                <a:cs typeface="Arial"/>
                <a:sym typeface="Arial"/>
              </a:rPr>
              <a:t>Capital – </a:t>
            </a:r>
            <a:r>
              <a:rPr lang="en" sz="1800">
                <a:latin typeface="Arial"/>
                <a:ea typeface="Arial"/>
                <a:cs typeface="Arial"/>
                <a:sym typeface="Arial"/>
              </a:rPr>
              <a:t>How much capital is available for tools, equipment, machines, raw materials, payment for wages, overhead and other expenses.</a:t>
            </a:r>
            <a:endParaRPr sz="1800">
              <a:latin typeface="Arial"/>
              <a:ea typeface="Arial"/>
              <a:cs typeface="Arial"/>
              <a:sym typeface="Arial"/>
            </a:endParaRPr>
          </a:p>
          <a:p>
            <a:pPr indent="0" lvl="0" marL="1143000" rtl="0" algn="just">
              <a:lnSpc>
                <a:spcPct val="100000"/>
              </a:lnSpc>
              <a:spcBef>
                <a:spcPts val="1200"/>
              </a:spcBef>
              <a:spcAft>
                <a:spcPts val="0"/>
              </a:spcAft>
              <a:buNone/>
            </a:pPr>
            <a:r>
              <a:rPr b="1" lang="en" sz="1800">
                <a:latin typeface="Arial"/>
                <a:ea typeface="Arial"/>
                <a:cs typeface="Arial"/>
                <a:sym typeface="Arial"/>
              </a:rPr>
              <a:t>2.</a:t>
            </a:r>
            <a:r>
              <a:rPr lang="en" sz="1800">
                <a:latin typeface="Times New Roman"/>
                <a:ea typeface="Times New Roman"/>
                <a:cs typeface="Times New Roman"/>
                <a:sym typeface="Times New Roman"/>
              </a:rPr>
              <a:t>  </a:t>
            </a:r>
            <a:r>
              <a:rPr b="1" lang="en" sz="1800">
                <a:latin typeface="Arial"/>
                <a:ea typeface="Arial"/>
                <a:cs typeface="Arial"/>
                <a:sym typeface="Arial"/>
              </a:rPr>
              <a:t>Production space – </a:t>
            </a:r>
            <a:r>
              <a:rPr lang="en" sz="1800">
                <a:latin typeface="Arial"/>
                <a:ea typeface="Arial"/>
                <a:cs typeface="Arial"/>
                <a:sym typeface="Arial"/>
              </a:rPr>
              <a:t>How big/small is the space? Where is it? Is it owned or leased? If leased, how much is the rent? What are the terms for leasing the property?</a:t>
            </a:r>
            <a:endParaRPr b="1" sz="18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1800">
                <a:latin typeface="Arial"/>
                <a:ea typeface="Arial"/>
                <a:cs typeface="Arial"/>
                <a:sym typeface="Arial"/>
              </a:rPr>
              <a:t>3.</a:t>
            </a:r>
            <a:r>
              <a:rPr lang="en" sz="1800">
                <a:latin typeface="Times New Roman"/>
                <a:ea typeface="Times New Roman"/>
                <a:cs typeface="Times New Roman"/>
                <a:sym typeface="Times New Roman"/>
              </a:rPr>
              <a:t>    </a:t>
            </a:r>
            <a:r>
              <a:rPr b="1" lang="en" sz="1800">
                <a:latin typeface="Arial"/>
                <a:ea typeface="Arial"/>
                <a:cs typeface="Arial"/>
                <a:sym typeface="Arial"/>
              </a:rPr>
              <a:t>Storage for materials and finished goods – </a:t>
            </a:r>
            <a:r>
              <a:rPr lang="en" sz="1800">
                <a:latin typeface="Arial"/>
                <a:ea typeface="Arial"/>
                <a:cs typeface="Arial"/>
                <a:sym typeface="Arial"/>
              </a:rPr>
              <a:t>Is there a space for storing materials and finished goods?</a:t>
            </a:r>
            <a:endParaRPr sz="1800">
              <a:latin typeface="Arial"/>
              <a:ea typeface="Arial"/>
              <a:cs typeface="Arial"/>
              <a:sym typeface="Arial"/>
            </a:endParaRPr>
          </a:p>
          <a:p>
            <a:pPr indent="0" lvl="0" marL="0" rtl="0" algn="ctr">
              <a:spcBef>
                <a:spcPts val="1200"/>
              </a:spcBef>
              <a:spcAft>
                <a:spcPts val="0"/>
              </a:spcAft>
              <a:buNone/>
            </a:pPr>
            <a:r>
              <a:t/>
            </a:r>
            <a:endParaRPr/>
          </a:p>
        </p:txBody>
      </p:sp>
      <p:sp>
        <p:nvSpPr>
          <p:cNvPr id="436" name="Google Shape;436;p62"/>
          <p:cNvSpPr/>
          <p:nvPr/>
        </p:nvSpPr>
        <p:spPr>
          <a:xfrm>
            <a:off x="7326504" y="1219775"/>
            <a:ext cx="1774225" cy="2794368"/>
          </a:xfrm>
          <a:custGeom>
            <a:rect b="b" l="l" r="r" t="t"/>
            <a:pathLst>
              <a:path extrusionOk="0" h="122466" w="61960">
                <a:moveTo>
                  <a:pt x="52217" y="0"/>
                </a:moveTo>
                <a:lnTo>
                  <a:pt x="9743" y="0"/>
                </a:lnTo>
                <a:lnTo>
                  <a:pt x="9743" y="0"/>
                </a:lnTo>
                <a:lnTo>
                  <a:pt x="8803" y="0"/>
                </a:lnTo>
                <a:lnTo>
                  <a:pt x="7778" y="171"/>
                </a:lnTo>
                <a:lnTo>
                  <a:pt x="6838" y="427"/>
                </a:lnTo>
                <a:lnTo>
                  <a:pt x="5983" y="769"/>
                </a:lnTo>
                <a:lnTo>
                  <a:pt x="5129" y="1111"/>
                </a:lnTo>
                <a:lnTo>
                  <a:pt x="4359" y="1624"/>
                </a:lnTo>
                <a:lnTo>
                  <a:pt x="3590" y="2222"/>
                </a:lnTo>
                <a:lnTo>
                  <a:pt x="2907" y="2820"/>
                </a:lnTo>
                <a:lnTo>
                  <a:pt x="2223" y="3504"/>
                </a:lnTo>
                <a:lnTo>
                  <a:pt x="1710" y="4273"/>
                </a:lnTo>
                <a:lnTo>
                  <a:pt x="1197" y="5042"/>
                </a:lnTo>
                <a:lnTo>
                  <a:pt x="770" y="5897"/>
                </a:lnTo>
                <a:lnTo>
                  <a:pt x="514" y="6837"/>
                </a:lnTo>
                <a:lnTo>
                  <a:pt x="257" y="7777"/>
                </a:lnTo>
                <a:lnTo>
                  <a:pt x="86" y="8717"/>
                </a:lnTo>
                <a:lnTo>
                  <a:pt x="1" y="9743"/>
                </a:lnTo>
                <a:lnTo>
                  <a:pt x="1" y="112723"/>
                </a:lnTo>
                <a:lnTo>
                  <a:pt x="1" y="112723"/>
                </a:lnTo>
                <a:lnTo>
                  <a:pt x="86" y="113748"/>
                </a:lnTo>
                <a:lnTo>
                  <a:pt x="257" y="114688"/>
                </a:lnTo>
                <a:lnTo>
                  <a:pt x="514" y="115629"/>
                </a:lnTo>
                <a:lnTo>
                  <a:pt x="770" y="116569"/>
                </a:lnTo>
                <a:lnTo>
                  <a:pt x="1197" y="117423"/>
                </a:lnTo>
                <a:lnTo>
                  <a:pt x="1710" y="118192"/>
                </a:lnTo>
                <a:lnTo>
                  <a:pt x="2223" y="118962"/>
                </a:lnTo>
                <a:lnTo>
                  <a:pt x="2907" y="119645"/>
                </a:lnTo>
                <a:lnTo>
                  <a:pt x="3590" y="120243"/>
                </a:lnTo>
                <a:lnTo>
                  <a:pt x="4359" y="120842"/>
                </a:lnTo>
                <a:lnTo>
                  <a:pt x="5129" y="121354"/>
                </a:lnTo>
                <a:lnTo>
                  <a:pt x="5983" y="121696"/>
                </a:lnTo>
                <a:lnTo>
                  <a:pt x="6838" y="122038"/>
                </a:lnTo>
                <a:lnTo>
                  <a:pt x="7778" y="122294"/>
                </a:lnTo>
                <a:lnTo>
                  <a:pt x="8803" y="122465"/>
                </a:lnTo>
                <a:lnTo>
                  <a:pt x="9743" y="122465"/>
                </a:lnTo>
                <a:lnTo>
                  <a:pt x="52217" y="122465"/>
                </a:lnTo>
                <a:lnTo>
                  <a:pt x="52217" y="122465"/>
                </a:lnTo>
                <a:lnTo>
                  <a:pt x="53243" y="122465"/>
                </a:lnTo>
                <a:lnTo>
                  <a:pt x="54183" y="122294"/>
                </a:lnTo>
                <a:lnTo>
                  <a:pt x="55123" y="122038"/>
                </a:lnTo>
                <a:lnTo>
                  <a:pt x="55978" y="121696"/>
                </a:lnTo>
                <a:lnTo>
                  <a:pt x="56832" y="121354"/>
                </a:lnTo>
                <a:lnTo>
                  <a:pt x="57687" y="120842"/>
                </a:lnTo>
                <a:lnTo>
                  <a:pt x="58371" y="120243"/>
                </a:lnTo>
                <a:lnTo>
                  <a:pt x="59054" y="119645"/>
                </a:lnTo>
                <a:lnTo>
                  <a:pt x="59738" y="118962"/>
                </a:lnTo>
                <a:lnTo>
                  <a:pt x="60251" y="118192"/>
                </a:lnTo>
                <a:lnTo>
                  <a:pt x="60764" y="117423"/>
                </a:lnTo>
                <a:lnTo>
                  <a:pt x="61191" y="116569"/>
                </a:lnTo>
                <a:lnTo>
                  <a:pt x="61533" y="115629"/>
                </a:lnTo>
                <a:lnTo>
                  <a:pt x="61704" y="114688"/>
                </a:lnTo>
                <a:lnTo>
                  <a:pt x="61875" y="113748"/>
                </a:lnTo>
                <a:lnTo>
                  <a:pt x="61960" y="112723"/>
                </a:lnTo>
                <a:lnTo>
                  <a:pt x="61960" y="9743"/>
                </a:lnTo>
                <a:lnTo>
                  <a:pt x="61960" y="9743"/>
                </a:lnTo>
                <a:lnTo>
                  <a:pt x="61875" y="8717"/>
                </a:lnTo>
                <a:lnTo>
                  <a:pt x="61704" y="7777"/>
                </a:lnTo>
                <a:lnTo>
                  <a:pt x="61533" y="6837"/>
                </a:lnTo>
                <a:lnTo>
                  <a:pt x="61191" y="5897"/>
                </a:lnTo>
                <a:lnTo>
                  <a:pt x="60764" y="5042"/>
                </a:lnTo>
                <a:lnTo>
                  <a:pt x="60251" y="4273"/>
                </a:lnTo>
                <a:lnTo>
                  <a:pt x="59738" y="3504"/>
                </a:lnTo>
                <a:lnTo>
                  <a:pt x="59054" y="2820"/>
                </a:lnTo>
                <a:lnTo>
                  <a:pt x="58371" y="2222"/>
                </a:lnTo>
                <a:lnTo>
                  <a:pt x="57687" y="1624"/>
                </a:lnTo>
                <a:lnTo>
                  <a:pt x="56832" y="1111"/>
                </a:lnTo>
                <a:lnTo>
                  <a:pt x="55978" y="769"/>
                </a:lnTo>
                <a:lnTo>
                  <a:pt x="55123" y="427"/>
                </a:lnTo>
                <a:lnTo>
                  <a:pt x="54183" y="171"/>
                </a:lnTo>
                <a:lnTo>
                  <a:pt x="53243" y="0"/>
                </a:lnTo>
                <a:lnTo>
                  <a:pt x="52217" y="0"/>
                </a:lnTo>
                <a:lnTo>
                  <a:pt x="52217" y="0"/>
                </a:lnTo>
                <a:close/>
                <a:moveTo>
                  <a:pt x="24870" y="5042"/>
                </a:moveTo>
                <a:lnTo>
                  <a:pt x="24870" y="5042"/>
                </a:lnTo>
                <a:lnTo>
                  <a:pt x="24955" y="5042"/>
                </a:lnTo>
                <a:lnTo>
                  <a:pt x="37176" y="5042"/>
                </a:lnTo>
                <a:lnTo>
                  <a:pt x="37176" y="5042"/>
                </a:lnTo>
                <a:lnTo>
                  <a:pt x="37433" y="5042"/>
                </a:lnTo>
                <a:lnTo>
                  <a:pt x="37689" y="5213"/>
                </a:lnTo>
                <a:lnTo>
                  <a:pt x="37860" y="5469"/>
                </a:lnTo>
                <a:lnTo>
                  <a:pt x="37946" y="5811"/>
                </a:lnTo>
                <a:lnTo>
                  <a:pt x="37946" y="5811"/>
                </a:lnTo>
                <a:lnTo>
                  <a:pt x="37860" y="6068"/>
                </a:lnTo>
                <a:lnTo>
                  <a:pt x="37689" y="6324"/>
                </a:lnTo>
                <a:lnTo>
                  <a:pt x="37433" y="6495"/>
                </a:lnTo>
                <a:lnTo>
                  <a:pt x="37091" y="6580"/>
                </a:lnTo>
                <a:lnTo>
                  <a:pt x="37091" y="6580"/>
                </a:lnTo>
                <a:lnTo>
                  <a:pt x="37091" y="6580"/>
                </a:lnTo>
                <a:lnTo>
                  <a:pt x="24870" y="6580"/>
                </a:lnTo>
                <a:lnTo>
                  <a:pt x="24870" y="6580"/>
                </a:lnTo>
                <a:lnTo>
                  <a:pt x="24870" y="6580"/>
                </a:lnTo>
                <a:lnTo>
                  <a:pt x="24528" y="6495"/>
                </a:lnTo>
                <a:lnTo>
                  <a:pt x="24272" y="6324"/>
                </a:lnTo>
                <a:lnTo>
                  <a:pt x="24101" y="6068"/>
                </a:lnTo>
                <a:lnTo>
                  <a:pt x="24101" y="5811"/>
                </a:lnTo>
                <a:lnTo>
                  <a:pt x="24101" y="5811"/>
                </a:lnTo>
                <a:lnTo>
                  <a:pt x="24101" y="5469"/>
                </a:lnTo>
                <a:lnTo>
                  <a:pt x="24272" y="5213"/>
                </a:lnTo>
                <a:lnTo>
                  <a:pt x="24528" y="5042"/>
                </a:lnTo>
                <a:lnTo>
                  <a:pt x="24870" y="5042"/>
                </a:lnTo>
                <a:lnTo>
                  <a:pt x="24870" y="5042"/>
                </a:lnTo>
                <a:close/>
                <a:moveTo>
                  <a:pt x="31023" y="119389"/>
                </a:moveTo>
                <a:lnTo>
                  <a:pt x="31023" y="119389"/>
                </a:lnTo>
                <a:lnTo>
                  <a:pt x="30340" y="119303"/>
                </a:lnTo>
                <a:lnTo>
                  <a:pt x="29741" y="119132"/>
                </a:lnTo>
                <a:lnTo>
                  <a:pt x="29143" y="118791"/>
                </a:lnTo>
                <a:lnTo>
                  <a:pt x="28630" y="118449"/>
                </a:lnTo>
                <a:lnTo>
                  <a:pt x="28288" y="117936"/>
                </a:lnTo>
                <a:lnTo>
                  <a:pt x="27947" y="117338"/>
                </a:lnTo>
                <a:lnTo>
                  <a:pt x="27776" y="116740"/>
                </a:lnTo>
                <a:lnTo>
                  <a:pt x="27690" y="116056"/>
                </a:lnTo>
                <a:lnTo>
                  <a:pt x="27690" y="116056"/>
                </a:lnTo>
                <a:lnTo>
                  <a:pt x="27776" y="115458"/>
                </a:lnTo>
                <a:lnTo>
                  <a:pt x="27947" y="114774"/>
                </a:lnTo>
                <a:lnTo>
                  <a:pt x="28288" y="114261"/>
                </a:lnTo>
                <a:lnTo>
                  <a:pt x="28630" y="113748"/>
                </a:lnTo>
                <a:lnTo>
                  <a:pt x="29143" y="113407"/>
                </a:lnTo>
                <a:lnTo>
                  <a:pt x="29741" y="113065"/>
                </a:lnTo>
                <a:lnTo>
                  <a:pt x="30340" y="112894"/>
                </a:lnTo>
                <a:lnTo>
                  <a:pt x="31023" y="112808"/>
                </a:lnTo>
                <a:lnTo>
                  <a:pt x="31023" y="112808"/>
                </a:lnTo>
                <a:lnTo>
                  <a:pt x="31621" y="112894"/>
                </a:lnTo>
                <a:lnTo>
                  <a:pt x="32305" y="113065"/>
                </a:lnTo>
                <a:lnTo>
                  <a:pt x="32818" y="113407"/>
                </a:lnTo>
                <a:lnTo>
                  <a:pt x="33331" y="113748"/>
                </a:lnTo>
                <a:lnTo>
                  <a:pt x="33758" y="114261"/>
                </a:lnTo>
                <a:lnTo>
                  <a:pt x="34014" y="114774"/>
                </a:lnTo>
                <a:lnTo>
                  <a:pt x="34185" y="115458"/>
                </a:lnTo>
                <a:lnTo>
                  <a:pt x="34271" y="116056"/>
                </a:lnTo>
                <a:lnTo>
                  <a:pt x="34271" y="116056"/>
                </a:lnTo>
                <a:lnTo>
                  <a:pt x="34185" y="116740"/>
                </a:lnTo>
                <a:lnTo>
                  <a:pt x="34014" y="117338"/>
                </a:lnTo>
                <a:lnTo>
                  <a:pt x="33758" y="117936"/>
                </a:lnTo>
                <a:lnTo>
                  <a:pt x="33331" y="118449"/>
                </a:lnTo>
                <a:lnTo>
                  <a:pt x="32818" y="118791"/>
                </a:lnTo>
                <a:lnTo>
                  <a:pt x="32305" y="119132"/>
                </a:lnTo>
                <a:lnTo>
                  <a:pt x="31621" y="119303"/>
                </a:lnTo>
                <a:lnTo>
                  <a:pt x="31023" y="119389"/>
                </a:lnTo>
                <a:lnTo>
                  <a:pt x="31023" y="119389"/>
                </a:lnTo>
                <a:close/>
                <a:moveTo>
                  <a:pt x="59482" y="108877"/>
                </a:moveTo>
                <a:lnTo>
                  <a:pt x="2479" y="108877"/>
                </a:lnTo>
                <a:lnTo>
                  <a:pt x="2479" y="13588"/>
                </a:lnTo>
                <a:lnTo>
                  <a:pt x="59482" y="13588"/>
                </a:lnTo>
                <a:lnTo>
                  <a:pt x="59482" y="108877"/>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63"/>
          <p:cNvSpPr txBox="1"/>
          <p:nvPr>
            <p:ph idx="1" type="subTitle"/>
          </p:nvPr>
        </p:nvSpPr>
        <p:spPr>
          <a:xfrm>
            <a:off x="189400" y="618025"/>
            <a:ext cx="6917700" cy="4037100"/>
          </a:xfrm>
          <a:prstGeom prst="rect">
            <a:avLst/>
          </a:prstGeom>
        </p:spPr>
        <p:txBody>
          <a:bodyPr anchorCtr="0" anchor="ctr" bIns="91425" lIns="91425" spcFirstLastPara="1" rIns="91425" wrap="square" tIns="91425">
            <a:noAutofit/>
          </a:bodyPr>
          <a:lstStyle/>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4.</a:t>
            </a:r>
            <a:r>
              <a:rPr lang="en" sz="2000">
                <a:latin typeface="Times New Roman"/>
                <a:ea typeface="Times New Roman"/>
                <a:cs typeface="Times New Roman"/>
                <a:sym typeface="Times New Roman"/>
              </a:rPr>
              <a:t>     </a:t>
            </a:r>
            <a:r>
              <a:rPr b="1" lang="en" sz="2000">
                <a:latin typeface="Arial"/>
                <a:ea typeface="Arial"/>
                <a:cs typeface="Arial"/>
                <a:sym typeface="Arial"/>
              </a:rPr>
              <a:t>Labor costs and labor supply – </a:t>
            </a:r>
            <a:r>
              <a:rPr lang="en" sz="2000">
                <a:latin typeface="Arial"/>
                <a:ea typeface="Arial"/>
                <a:cs typeface="Arial"/>
                <a:sym typeface="Arial"/>
              </a:rPr>
              <a:t>Is there a ready supply of qualified workers? What is the prevailing wage rate in the area?</a:t>
            </a:r>
            <a:endParaRPr b="1" sz="20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5.</a:t>
            </a:r>
            <a:r>
              <a:rPr lang="en" sz="2000">
                <a:latin typeface="Times New Roman"/>
                <a:ea typeface="Times New Roman"/>
                <a:cs typeface="Times New Roman"/>
                <a:sym typeface="Times New Roman"/>
              </a:rPr>
              <a:t>    </a:t>
            </a:r>
            <a:r>
              <a:rPr b="1" lang="en" sz="2000">
                <a:latin typeface="Arial"/>
                <a:ea typeface="Arial"/>
                <a:cs typeface="Arial"/>
                <a:sym typeface="Arial"/>
              </a:rPr>
              <a:t>Factory overhead – </a:t>
            </a:r>
            <a:r>
              <a:rPr lang="en" sz="2000">
                <a:latin typeface="Arial"/>
                <a:ea typeface="Arial"/>
                <a:cs typeface="Arial"/>
                <a:sym typeface="Arial"/>
              </a:rPr>
              <a:t>How much, more or less, would be the factory overhead given the cost of utilities like water and electricity and other costs?</a:t>
            </a:r>
            <a:endParaRPr b="1" sz="20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6.</a:t>
            </a:r>
            <a:r>
              <a:rPr lang="en" sz="2000">
                <a:latin typeface="Times New Roman"/>
                <a:ea typeface="Times New Roman"/>
                <a:cs typeface="Times New Roman"/>
                <a:sym typeface="Times New Roman"/>
              </a:rPr>
              <a:t>    </a:t>
            </a:r>
            <a:r>
              <a:rPr b="1" lang="en" sz="2000">
                <a:latin typeface="Arial"/>
                <a:ea typeface="Arial"/>
                <a:cs typeface="Arial"/>
                <a:sym typeface="Arial"/>
              </a:rPr>
              <a:t>Cost of manufacturing – </a:t>
            </a:r>
            <a:r>
              <a:rPr lang="en" sz="2000">
                <a:latin typeface="Arial"/>
                <a:ea typeface="Arial"/>
                <a:cs typeface="Arial"/>
                <a:sym typeface="Arial"/>
              </a:rPr>
              <a:t>If the cost of manufacturing would be higher than that of the competition, then perhaps manufacturing is not the right venture.</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1100">
                <a:latin typeface="Arial"/>
                <a:ea typeface="Arial"/>
                <a:cs typeface="Arial"/>
                <a:sym typeface="Arial"/>
              </a:rPr>
              <a:t> </a:t>
            </a:r>
            <a:endParaRPr b="1" sz="1100">
              <a:latin typeface="Arial"/>
              <a:ea typeface="Arial"/>
              <a:cs typeface="Arial"/>
              <a:sym typeface="Arial"/>
            </a:endParaRPr>
          </a:p>
          <a:p>
            <a:pPr indent="0" lvl="0" marL="0" rtl="0" algn="ctr">
              <a:spcBef>
                <a:spcPts val="1200"/>
              </a:spcBef>
              <a:spcAft>
                <a:spcPts val="0"/>
              </a:spcAft>
              <a:buNone/>
            </a:pPr>
            <a:r>
              <a:t/>
            </a:r>
            <a:endParaRPr sz="1800">
              <a:latin typeface="Arial"/>
              <a:ea typeface="Arial"/>
              <a:cs typeface="Arial"/>
              <a:sym typeface="Arial"/>
            </a:endParaRPr>
          </a:p>
        </p:txBody>
      </p:sp>
      <p:sp>
        <p:nvSpPr>
          <p:cNvPr id="442" name="Google Shape;442;p63"/>
          <p:cNvSpPr/>
          <p:nvPr/>
        </p:nvSpPr>
        <p:spPr>
          <a:xfrm>
            <a:off x="7326504" y="1219775"/>
            <a:ext cx="1774225" cy="2794368"/>
          </a:xfrm>
          <a:custGeom>
            <a:rect b="b" l="l" r="r" t="t"/>
            <a:pathLst>
              <a:path extrusionOk="0" h="122466" w="61960">
                <a:moveTo>
                  <a:pt x="52217" y="0"/>
                </a:moveTo>
                <a:lnTo>
                  <a:pt x="9743" y="0"/>
                </a:lnTo>
                <a:lnTo>
                  <a:pt x="9743" y="0"/>
                </a:lnTo>
                <a:lnTo>
                  <a:pt x="8803" y="0"/>
                </a:lnTo>
                <a:lnTo>
                  <a:pt x="7778" y="171"/>
                </a:lnTo>
                <a:lnTo>
                  <a:pt x="6838" y="427"/>
                </a:lnTo>
                <a:lnTo>
                  <a:pt x="5983" y="769"/>
                </a:lnTo>
                <a:lnTo>
                  <a:pt x="5129" y="1111"/>
                </a:lnTo>
                <a:lnTo>
                  <a:pt x="4359" y="1624"/>
                </a:lnTo>
                <a:lnTo>
                  <a:pt x="3590" y="2222"/>
                </a:lnTo>
                <a:lnTo>
                  <a:pt x="2907" y="2820"/>
                </a:lnTo>
                <a:lnTo>
                  <a:pt x="2223" y="3504"/>
                </a:lnTo>
                <a:lnTo>
                  <a:pt x="1710" y="4273"/>
                </a:lnTo>
                <a:lnTo>
                  <a:pt x="1197" y="5042"/>
                </a:lnTo>
                <a:lnTo>
                  <a:pt x="770" y="5897"/>
                </a:lnTo>
                <a:lnTo>
                  <a:pt x="514" y="6837"/>
                </a:lnTo>
                <a:lnTo>
                  <a:pt x="257" y="7777"/>
                </a:lnTo>
                <a:lnTo>
                  <a:pt x="86" y="8717"/>
                </a:lnTo>
                <a:lnTo>
                  <a:pt x="1" y="9743"/>
                </a:lnTo>
                <a:lnTo>
                  <a:pt x="1" y="112723"/>
                </a:lnTo>
                <a:lnTo>
                  <a:pt x="1" y="112723"/>
                </a:lnTo>
                <a:lnTo>
                  <a:pt x="86" y="113748"/>
                </a:lnTo>
                <a:lnTo>
                  <a:pt x="257" y="114688"/>
                </a:lnTo>
                <a:lnTo>
                  <a:pt x="514" y="115629"/>
                </a:lnTo>
                <a:lnTo>
                  <a:pt x="770" y="116569"/>
                </a:lnTo>
                <a:lnTo>
                  <a:pt x="1197" y="117423"/>
                </a:lnTo>
                <a:lnTo>
                  <a:pt x="1710" y="118192"/>
                </a:lnTo>
                <a:lnTo>
                  <a:pt x="2223" y="118962"/>
                </a:lnTo>
                <a:lnTo>
                  <a:pt x="2907" y="119645"/>
                </a:lnTo>
                <a:lnTo>
                  <a:pt x="3590" y="120243"/>
                </a:lnTo>
                <a:lnTo>
                  <a:pt x="4359" y="120842"/>
                </a:lnTo>
                <a:lnTo>
                  <a:pt x="5129" y="121354"/>
                </a:lnTo>
                <a:lnTo>
                  <a:pt x="5983" y="121696"/>
                </a:lnTo>
                <a:lnTo>
                  <a:pt x="6838" y="122038"/>
                </a:lnTo>
                <a:lnTo>
                  <a:pt x="7778" y="122294"/>
                </a:lnTo>
                <a:lnTo>
                  <a:pt x="8803" y="122465"/>
                </a:lnTo>
                <a:lnTo>
                  <a:pt x="9743" y="122465"/>
                </a:lnTo>
                <a:lnTo>
                  <a:pt x="52217" y="122465"/>
                </a:lnTo>
                <a:lnTo>
                  <a:pt x="52217" y="122465"/>
                </a:lnTo>
                <a:lnTo>
                  <a:pt x="53243" y="122465"/>
                </a:lnTo>
                <a:lnTo>
                  <a:pt x="54183" y="122294"/>
                </a:lnTo>
                <a:lnTo>
                  <a:pt x="55123" y="122038"/>
                </a:lnTo>
                <a:lnTo>
                  <a:pt x="55978" y="121696"/>
                </a:lnTo>
                <a:lnTo>
                  <a:pt x="56832" y="121354"/>
                </a:lnTo>
                <a:lnTo>
                  <a:pt x="57687" y="120842"/>
                </a:lnTo>
                <a:lnTo>
                  <a:pt x="58371" y="120243"/>
                </a:lnTo>
                <a:lnTo>
                  <a:pt x="59054" y="119645"/>
                </a:lnTo>
                <a:lnTo>
                  <a:pt x="59738" y="118962"/>
                </a:lnTo>
                <a:lnTo>
                  <a:pt x="60251" y="118192"/>
                </a:lnTo>
                <a:lnTo>
                  <a:pt x="60764" y="117423"/>
                </a:lnTo>
                <a:lnTo>
                  <a:pt x="61191" y="116569"/>
                </a:lnTo>
                <a:lnTo>
                  <a:pt x="61533" y="115629"/>
                </a:lnTo>
                <a:lnTo>
                  <a:pt x="61704" y="114688"/>
                </a:lnTo>
                <a:lnTo>
                  <a:pt x="61875" y="113748"/>
                </a:lnTo>
                <a:lnTo>
                  <a:pt x="61960" y="112723"/>
                </a:lnTo>
                <a:lnTo>
                  <a:pt x="61960" y="9743"/>
                </a:lnTo>
                <a:lnTo>
                  <a:pt x="61960" y="9743"/>
                </a:lnTo>
                <a:lnTo>
                  <a:pt x="61875" y="8717"/>
                </a:lnTo>
                <a:lnTo>
                  <a:pt x="61704" y="7777"/>
                </a:lnTo>
                <a:lnTo>
                  <a:pt x="61533" y="6837"/>
                </a:lnTo>
                <a:lnTo>
                  <a:pt x="61191" y="5897"/>
                </a:lnTo>
                <a:lnTo>
                  <a:pt x="60764" y="5042"/>
                </a:lnTo>
                <a:lnTo>
                  <a:pt x="60251" y="4273"/>
                </a:lnTo>
                <a:lnTo>
                  <a:pt x="59738" y="3504"/>
                </a:lnTo>
                <a:lnTo>
                  <a:pt x="59054" y="2820"/>
                </a:lnTo>
                <a:lnTo>
                  <a:pt x="58371" y="2222"/>
                </a:lnTo>
                <a:lnTo>
                  <a:pt x="57687" y="1624"/>
                </a:lnTo>
                <a:lnTo>
                  <a:pt x="56832" y="1111"/>
                </a:lnTo>
                <a:lnTo>
                  <a:pt x="55978" y="769"/>
                </a:lnTo>
                <a:lnTo>
                  <a:pt x="55123" y="427"/>
                </a:lnTo>
                <a:lnTo>
                  <a:pt x="54183" y="171"/>
                </a:lnTo>
                <a:lnTo>
                  <a:pt x="53243" y="0"/>
                </a:lnTo>
                <a:lnTo>
                  <a:pt x="52217" y="0"/>
                </a:lnTo>
                <a:lnTo>
                  <a:pt x="52217" y="0"/>
                </a:lnTo>
                <a:close/>
                <a:moveTo>
                  <a:pt x="24870" y="5042"/>
                </a:moveTo>
                <a:lnTo>
                  <a:pt x="24870" y="5042"/>
                </a:lnTo>
                <a:lnTo>
                  <a:pt x="24955" y="5042"/>
                </a:lnTo>
                <a:lnTo>
                  <a:pt x="37176" y="5042"/>
                </a:lnTo>
                <a:lnTo>
                  <a:pt x="37176" y="5042"/>
                </a:lnTo>
                <a:lnTo>
                  <a:pt x="37433" y="5042"/>
                </a:lnTo>
                <a:lnTo>
                  <a:pt x="37689" y="5213"/>
                </a:lnTo>
                <a:lnTo>
                  <a:pt x="37860" y="5469"/>
                </a:lnTo>
                <a:lnTo>
                  <a:pt x="37946" y="5811"/>
                </a:lnTo>
                <a:lnTo>
                  <a:pt x="37946" y="5811"/>
                </a:lnTo>
                <a:lnTo>
                  <a:pt x="37860" y="6068"/>
                </a:lnTo>
                <a:lnTo>
                  <a:pt x="37689" y="6324"/>
                </a:lnTo>
                <a:lnTo>
                  <a:pt x="37433" y="6495"/>
                </a:lnTo>
                <a:lnTo>
                  <a:pt x="37091" y="6580"/>
                </a:lnTo>
                <a:lnTo>
                  <a:pt x="37091" y="6580"/>
                </a:lnTo>
                <a:lnTo>
                  <a:pt x="37091" y="6580"/>
                </a:lnTo>
                <a:lnTo>
                  <a:pt x="24870" y="6580"/>
                </a:lnTo>
                <a:lnTo>
                  <a:pt x="24870" y="6580"/>
                </a:lnTo>
                <a:lnTo>
                  <a:pt x="24870" y="6580"/>
                </a:lnTo>
                <a:lnTo>
                  <a:pt x="24528" y="6495"/>
                </a:lnTo>
                <a:lnTo>
                  <a:pt x="24272" y="6324"/>
                </a:lnTo>
                <a:lnTo>
                  <a:pt x="24101" y="6068"/>
                </a:lnTo>
                <a:lnTo>
                  <a:pt x="24101" y="5811"/>
                </a:lnTo>
                <a:lnTo>
                  <a:pt x="24101" y="5811"/>
                </a:lnTo>
                <a:lnTo>
                  <a:pt x="24101" y="5469"/>
                </a:lnTo>
                <a:lnTo>
                  <a:pt x="24272" y="5213"/>
                </a:lnTo>
                <a:lnTo>
                  <a:pt x="24528" y="5042"/>
                </a:lnTo>
                <a:lnTo>
                  <a:pt x="24870" y="5042"/>
                </a:lnTo>
                <a:lnTo>
                  <a:pt x="24870" y="5042"/>
                </a:lnTo>
                <a:close/>
                <a:moveTo>
                  <a:pt x="31023" y="119389"/>
                </a:moveTo>
                <a:lnTo>
                  <a:pt x="31023" y="119389"/>
                </a:lnTo>
                <a:lnTo>
                  <a:pt x="30340" y="119303"/>
                </a:lnTo>
                <a:lnTo>
                  <a:pt x="29741" y="119132"/>
                </a:lnTo>
                <a:lnTo>
                  <a:pt x="29143" y="118791"/>
                </a:lnTo>
                <a:lnTo>
                  <a:pt x="28630" y="118449"/>
                </a:lnTo>
                <a:lnTo>
                  <a:pt x="28288" y="117936"/>
                </a:lnTo>
                <a:lnTo>
                  <a:pt x="27947" y="117338"/>
                </a:lnTo>
                <a:lnTo>
                  <a:pt x="27776" y="116740"/>
                </a:lnTo>
                <a:lnTo>
                  <a:pt x="27690" y="116056"/>
                </a:lnTo>
                <a:lnTo>
                  <a:pt x="27690" y="116056"/>
                </a:lnTo>
                <a:lnTo>
                  <a:pt x="27776" y="115458"/>
                </a:lnTo>
                <a:lnTo>
                  <a:pt x="27947" y="114774"/>
                </a:lnTo>
                <a:lnTo>
                  <a:pt x="28288" y="114261"/>
                </a:lnTo>
                <a:lnTo>
                  <a:pt x="28630" y="113748"/>
                </a:lnTo>
                <a:lnTo>
                  <a:pt x="29143" y="113407"/>
                </a:lnTo>
                <a:lnTo>
                  <a:pt x="29741" y="113065"/>
                </a:lnTo>
                <a:lnTo>
                  <a:pt x="30340" y="112894"/>
                </a:lnTo>
                <a:lnTo>
                  <a:pt x="31023" y="112808"/>
                </a:lnTo>
                <a:lnTo>
                  <a:pt x="31023" y="112808"/>
                </a:lnTo>
                <a:lnTo>
                  <a:pt x="31621" y="112894"/>
                </a:lnTo>
                <a:lnTo>
                  <a:pt x="32305" y="113065"/>
                </a:lnTo>
                <a:lnTo>
                  <a:pt x="32818" y="113407"/>
                </a:lnTo>
                <a:lnTo>
                  <a:pt x="33331" y="113748"/>
                </a:lnTo>
                <a:lnTo>
                  <a:pt x="33758" y="114261"/>
                </a:lnTo>
                <a:lnTo>
                  <a:pt x="34014" y="114774"/>
                </a:lnTo>
                <a:lnTo>
                  <a:pt x="34185" y="115458"/>
                </a:lnTo>
                <a:lnTo>
                  <a:pt x="34271" y="116056"/>
                </a:lnTo>
                <a:lnTo>
                  <a:pt x="34271" y="116056"/>
                </a:lnTo>
                <a:lnTo>
                  <a:pt x="34185" y="116740"/>
                </a:lnTo>
                <a:lnTo>
                  <a:pt x="34014" y="117338"/>
                </a:lnTo>
                <a:lnTo>
                  <a:pt x="33758" y="117936"/>
                </a:lnTo>
                <a:lnTo>
                  <a:pt x="33331" y="118449"/>
                </a:lnTo>
                <a:lnTo>
                  <a:pt x="32818" y="118791"/>
                </a:lnTo>
                <a:lnTo>
                  <a:pt x="32305" y="119132"/>
                </a:lnTo>
                <a:lnTo>
                  <a:pt x="31621" y="119303"/>
                </a:lnTo>
                <a:lnTo>
                  <a:pt x="31023" y="119389"/>
                </a:lnTo>
                <a:lnTo>
                  <a:pt x="31023" y="119389"/>
                </a:lnTo>
                <a:close/>
                <a:moveTo>
                  <a:pt x="59482" y="108877"/>
                </a:moveTo>
                <a:lnTo>
                  <a:pt x="2479" y="108877"/>
                </a:lnTo>
                <a:lnTo>
                  <a:pt x="2479" y="13588"/>
                </a:lnTo>
                <a:lnTo>
                  <a:pt x="59482" y="13588"/>
                </a:lnTo>
                <a:lnTo>
                  <a:pt x="59482" y="108877"/>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64"/>
          <p:cNvSpPr txBox="1"/>
          <p:nvPr>
            <p:ph idx="1" type="subTitle"/>
          </p:nvPr>
        </p:nvSpPr>
        <p:spPr>
          <a:xfrm>
            <a:off x="189400" y="348875"/>
            <a:ext cx="6469200" cy="4306200"/>
          </a:xfrm>
          <a:prstGeom prst="rect">
            <a:avLst/>
          </a:prstGeom>
        </p:spPr>
        <p:txBody>
          <a:bodyPr anchorCtr="0" anchor="ctr" bIns="91425" lIns="91425" spcFirstLastPara="1" rIns="91425" wrap="square" tIns="91425">
            <a:noAutofit/>
          </a:bodyPr>
          <a:lstStyle/>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7.</a:t>
            </a:r>
            <a:r>
              <a:rPr lang="en" sz="2000">
                <a:latin typeface="Times New Roman"/>
                <a:ea typeface="Times New Roman"/>
                <a:cs typeface="Times New Roman"/>
                <a:sym typeface="Times New Roman"/>
              </a:rPr>
              <a:t>   </a:t>
            </a:r>
            <a:r>
              <a:rPr b="1" lang="en" sz="2000">
                <a:latin typeface="Arial"/>
                <a:ea typeface="Arial"/>
                <a:cs typeface="Arial"/>
                <a:sym typeface="Arial"/>
              </a:rPr>
              <a:t>Technology – </a:t>
            </a:r>
            <a:r>
              <a:rPr lang="en" sz="2000">
                <a:latin typeface="Arial"/>
                <a:ea typeface="Arial"/>
                <a:cs typeface="Arial"/>
                <a:sym typeface="Arial"/>
              </a:rPr>
              <a:t>To produce a product, technology should be available.</a:t>
            </a:r>
            <a:endParaRPr b="1" sz="20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8.</a:t>
            </a:r>
            <a:r>
              <a:rPr lang="en" sz="2000">
                <a:latin typeface="Times New Roman"/>
                <a:ea typeface="Times New Roman"/>
                <a:cs typeface="Times New Roman"/>
                <a:sym typeface="Times New Roman"/>
              </a:rPr>
              <a:t>    </a:t>
            </a:r>
            <a:r>
              <a:rPr b="1" lang="en" sz="2000">
                <a:latin typeface="Arial"/>
                <a:ea typeface="Arial"/>
                <a:cs typeface="Arial"/>
                <a:sym typeface="Arial"/>
              </a:rPr>
              <a:t>Availability of raw materials – </a:t>
            </a:r>
            <a:r>
              <a:rPr lang="en" sz="2000">
                <a:latin typeface="Arial"/>
                <a:ea typeface="Arial"/>
                <a:cs typeface="Arial"/>
                <a:sym typeface="Arial"/>
              </a:rPr>
              <a:t>this is vital. No product will be produced without the materials.</a:t>
            </a:r>
            <a:endParaRPr b="1" sz="2000">
              <a:latin typeface="Arial"/>
              <a:ea typeface="Arial"/>
              <a:cs typeface="Arial"/>
              <a:sym typeface="Arial"/>
            </a:endParaRPr>
          </a:p>
          <a:p>
            <a:pPr indent="0" lvl="0" marL="114300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9.</a:t>
            </a:r>
            <a:r>
              <a:rPr lang="en" sz="2000">
                <a:latin typeface="Times New Roman"/>
                <a:ea typeface="Times New Roman"/>
                <a:cs typeface="Times New Roman"/>
                <a:sym typeface="Times New Roman"/>
              </a:rPr>
              <a:t>   </a:t>
            </a:r>
            <a:r>
              <a:rPr b="1" lang="en" sz="2000">
                <a:latin typeface="Arial"/>
                <a:ea typeface="Arial"/>
                <a:cs typeface="Arial"/>
                <a:sym typeface="Arial"/>
              </a:rPr>
              <a:t>Competition – </a:t>
            </a:r>
            <a:r>
              <a:rPr lang="en" sz="2000">
                <a:latin typeface="Arial"/>
                <a:ea typeface="Arial"/>
                <a:cs typeface="Arial"/>
                <a:sym typeface="Arial"/>
              </a:rPr>
              <a:t>As mentioned, if the producer will produce at a higher cost compared to his competitors, selling price will be high, causing a difficulty in moving the products.</a:t>
            </a:r>
            <a:endParaRPr sz="2000">
              <a:latin typeface="Arial"/>
              <a:ea typeface="Arial"/>
              <a:cs typeface="Arial"/>
              <a:sym typeface="Arial"/>
            </a:endParaRPr>
          </a:p>
          <a:p>
            <a:pPr indent="0" lvl="0" marL="0" rtl="0" algn="ctr">
              <a:spcBef>
                <a:spcPts val="1200"/>
              </a:spcBef>
              <a:spcAft>
                <a:spcPts val="0"/>
              </a:spcAft>
              <a:buNone/>
            </a:pPr>
            <a:r>
              <a:t/>
            </a:r>
            <a:endParaRPr sz="1800">
              <a:latin typeface="Arial"/>
              <a:ea typeface="Arial"/>
              <a:cs typeface="Arial"/>
              <a:sym typeface="Arial"/>
            </a:endParaRPr>
          </a:p>
        </p:txBody>
      </p:sp>
      <p:sp>
        <p:nvSpPr>
          <p:cNvPr id="448" name="Google Shape;448;p64"/>
          <p:cNvSpPr/>
          <p:nvPr/>
        </p:nvSpPr>
        <p:spPr>
          <a:xfrm>
            <a:off x="7326504" y="1219775"/>
            <a:ext cx="1774225" cy="2794368"/>
          </a:xfrm>
          <a:custGeom>
            <a:rect b="b" l="l" r="r" t="t"/>
            <a:pathLst>
              <a:path extrusionOk="0" h="122466" w="61960">
                <a:moveTo>
                  <a:pt x="52217" y="0"/>
                </a:moveTo>
                <a:lnTo>
                  <a:pt x="9743" y="0"/>
                </a:lnTo>
                <a:lnTo>
                  <a:pt x="9743" y="0"/>
                </a:lnTo>
                <a:lnTo>
                  <a:pt x="8803" y="0"/>
                </a:lnTo>
                <a:lnTo>
                  <a:pt x="7778" y="171"/>
                </a:lnTo>
                <a:lnTo>
                  <a:pt x="6838" y="427"/>
                </a:lnTo>
                <a:lnTo>
                  <a:pt x="5983" y="769"/>
                </a:lnTo>
                <a:lnTo>
                  <a:pt x="5129" y="1111"/>
                </a:lnTo>
                <a:lnTo>
                  <a:pt x="4359" y="1624"/>
                </a:lnTo>
                <a:lnTo>
                  <a:pt x="3590" y="2222"/>
                </a:lnTo>
                <a:lnTo>
                  <a:pt x="2907" y="2820"/>
                </a:lnTo>
                <a:lnTo>
                  <a:pt x="2223" y="3504"/>
                </a:lnTo>
                <a:lnTo>
                  <a:pt x="1710" y="4273"/>
                </a:lnTo>
                <a:lnTo>
                  <a:pt x="1197" y="5042"/>
                </a:lnTo>
                <a:lnTo>
                  <a:pt x="770" y="5897"/>
                </a:lnTo>
                <a:lnTo>
                  <a:pt x="514" y="6837"/>
                </a:lnTo>
                <a:lnTo>
                  <a:pt x="257" y="7777"/>
                </a:lnTo>
                <a:lnTo>
                  <a:pt x="86" y="8717"/>
                </a:lnTo>
                <a:lnTo>
                  <a:pt x="1" y="9743"/>
                </a:lnTo>
                <a:lnTo>
                  <a:pt x="1" y="112723"/>
                </a:lnTo>
                <a:lnTo>
                  <a:pt x="1" y="112723"/>
                </a:lnTo>
                <a:lnTo>
                  <a:pt x="86" y="113748"/>
                </a:lnTo>
                <a:lnTo>
                  <a:pt x="257" y="114688"/>
                </a:lnTo>
                <a:lnTo>
                  <a:pt x="514" y="115629"/>
                </a:lnTo>
                <a:lnTo>
                  <a:pt x="770" y="116569"/>
                </a:lnTo>
                <a:lnTo>
                  <a:pt x="1197" y="117423"/>
                </a:lnTo>
                <a:lnTo>
                  <a:pt x="1710" y="118192"/>
                </a:lnTo>
                <a:lnTo>
                  <a:pt x="2223" y="118962"/>
                </a:lnTo>
                <a:lnTo>
                  <a:pt x="2907" y="119645"/>
                </a:lnTo>
                <a:lnTo>
                  <a:pt x="3590" y="120243"/>
                </a:lnTo>
                <a:lnTo>
                  <a:pt x="4359" y="120842"/>
                </a:lnTo>
                <a:lnTo>
                  <a:pt x="5129" y="121354"/>
                </a:lnTo>
                <a:lnTo>
                  <a:pt x="5983" y="121696"/>
                </a:lnTo>
                <a:lnTo>
                  <a:pt x="6838" y="122038"/>
                </a:lnTo>
                <a:lnTo>
                  <a:pt x="7778" y="122294"/>
                </a:lnTo>
                <a:lnTo>
                  <a:pt x="8803" y="122465"/>
                </a:lnTo>
                <a:lnTo>
                  <a:pt x="9743" y="122465"/>
                </a:lnTo>
                <a:lnTo>
                  <a:pt x="52217" y="122465"/>
                </a:lnTo>
                <a:lnTo>
                  <a:pt x="52217" y="122465"/>
                </a:lnTo>
                <a:lnTo>
                  <a:pt x="53243" y="122465"/>
                </a:lnTo>
                <a:lnTo>
                  <a:pt x="54183" y="122294"/>
                </a:lnTo>
                <a:lnTo>
                  <a:pt x="55123" y="122038"/>
                </a:lnTo>
                <a:lnTo>
                  <a:pt x="55978" y="121696"/>
                </a:lnTo>
                <a:lnTo>
                  <a:pt x="56832" y="121354"/>
                </a:lnTo>
                <a:lnTo>
                  <a:pt x="57687" y="120842"/>
                </a:lnTo>
                <a:lnTo>
                  <a:pt x="58371" y="120243"/>
                </a:lnTo>
                <a:lnTo>
                  <a:pt x="59054" y="119645"/>
                </a:lnTo>
                <a:lnTo>
                  <a:pt x="59738" y="118962"/>
                </a:lnTo>
                <a:lnTo>
                  <a:pt x="60251" y="118192"/>
                </a:lnTo>
                <a:lnTo>
                  <a:pt x="60764" y="117423"/>
                </a:lnTo>
                <a:lnTo>
                  <a:pt x="61191" y="116569"/>
                </a:lnTo>
                <a:lnTo>
                  <a:pt x="61533" y="115629"/>
                </a:lnTo>
                <a:lnTo>
                  <a:pt x="61704" y="114688"/>
                </a:lnTo>
                <a:lnTo>
                  <a:pt x="61875" y="113748"/>
                </a:lnTo>
                <a:lnTo>
                  <a:pt x="61960" y="112723"/>
                </a:lnTo>
                <a:lnTo>
                  <a:pt x="61960" y="9743"/>
                </a:lnTo>
                <a:lnTo>
                  <a:pt x="61960" y="9743"/>
                </a:lnTo>
                <a:lnTo>
                  <a:pt x="61875" y="8717"/>
                </a:lnTo>
                <a:lnTo>
                  <a:pt x="61704" y="7777"/>
                </a:lnTo>
                <a:lnTo>
                  <a:pt x="61533" y="6837"/>
                </a:lnTo>
                <a:lnTo>
                  <a:pt x="61191" y="5897"/>
                </a:lnTo>
                <a:lnTo>
                  <a:pt x="60764" y="5042"/>
                </a:lnTo>
                <a:lnTo>
                  <a:pt x="60251" y="4273"/>
                </a:lnTo>
                <a:lnTo>
                  <a:pt x="59738" y="3504"/>
                </a:lnTo>
                <a:lnTo>
                  <a:pt x="59054" y="2820"/>
                </a:lnTo>
                <a:lnTo>
                  <a:pt x="58371" y="2222"/>
                </a:lnTo>
                <a:lnTo>
                  <a:pt x="57687" y="1624"/>
                </a:lnTo>
                <a:lnTo>
                  <a:pt x="56832" y="1111"/>
                </a:lnTo>
                <a:lnTo>
                  <a:pt x="55978" y="769"/>
                </a:lnTo>
                <a:lnTo>
                  <a:pt x="55123" y="427"/>
                </a:lnTo>
                <a:lnTo>
                  <a:pt x="54183" y="171"/>
                </a:lnTo>
                <a:lnTo>
                  <a:pt x="53243" y="0"/>
                </a:lnTo>
                <a:lnTo>
                  <a:pt x="52217" y="0"/>
                </a:lnTo>
                <a:lnTo>
                  <a:pt x="52217" y="0"/>
                </a:lnTo>
                <a:close/>
                <a:moveTo>
                  <a:pt x="24870" y="5042"/>
                </a:moveTo>
                <a:lnTo>
                  <a:pt x="24870" y="5042"/>
                </a:lnTo>
                <a:lnTo>
                  <a:pt x="24955" y="5042"/>
                </a:lnTo>
                <a:lnTo>
                  <a:pt x="37176" y="5042"/>
                </a:lnTo>
                <a:lnTo>
                  <a:pt x="37176" y="5042"/>
                </a:lnTo>
                <a:lnTo>
                  <a:pt x="37433" y="5042"/>
                </a:lnTo>
                <a:lnTo>
                  <a:pt x="37689" y="5213"/>
                </a:lnTo>
                <a:lnTo>
                  <a:pt x="37860" y="5469"/>
                </a:lnTo>
                <a:lnTo>
                  <a:pt x="37946" y="5811"/>
                </a:lnTo>
                <a:lnTo>
                  <a:pt x="37946" y="5811"/>
                </a:lnTo>
                <a:lnTo>
                  <a:pt x="37860" y="6068"/>
                </a:lnTo>
                <a:lnTo>
                  <a:pt x="37689" y="6324"/>
                </a:lnTo>
                <a:lnTo>
                  <a:pt x="37433" y="6495"/>
                </a:lnTo>
                <a:lnTo>
                  <a:pt x="37091" y="6580"/>
                </a:lnTo>
                <a:lnTo>
                  <a:pt x="37091" y="6580"/>
                </a:lnTo>
                <a:lnTo>
                  <a:pt x="37091" y="6580"/>
                </a:lnTo>
                <a:lnTo>
                  <a:pt x="24870" y="6580"/>
                </a:lnTo>
                <a:lnTo>
                  <a:pt x="24870" y="6580"/>
                </a:lnTo>
                <a:lnTo>
                  <a:pt x="24870" y="6580"/>
                </a:lnTo>
                <a:lnTo>
                  <a:pt x="24528" y="6495"/>
                </a:lnTo>
                <a:lnTo>
                  <a:pt x="24272" y="6324"/>
                </a:lnTo>
                <a:lnTo>
                  <a:pt x="24101" y="6068"/>
                </a:lnTo>
                <a:lnTo>
                  <a:pt x="24101" y="5811"/>
                </a:lnTo>
                <a:lnTo>
                  <a:pt x="24101" y="5811"/>
                </a:lnTo>
                <a:lnTo>
                  <a:pt x="24101" y="5469"/>
                </a:lnTo>
                <a:lnTo>
                  <a:pt x="24272" y="5213"/>
                </a:lnTo>
                <a:lnTo>
                  <a:pt x="24528" y="5042"/>
                </a:lnTo>
                <a:lnTo>
                  <a:pt x="24870" y="5042"/>
                </a:lnTo>
                <a:lnTo>
                  <a:pt x="24870" y="5042"/>
                </a:lnTo>
                <a:close/>
                <a:moveTo>
                  <a:pt x="31023" y="119389"/>
                </a:moveTo>
                <a:lnTo>
                  <a:pt x="31023" y="119389"/>
                </a:lnTo>
                <a:lnTo>
                  <a:pt x="30340" y="119303"/>
                </a:lnTo>
                <a:lnTo>
                  <a:pt x="29741" y="119132"/>
                </a:lnTo>
                <a:lnTo>
                  <a:pt x="29143" y="118791"/>
                </a:lnTo>
                <a:lnTo>
                  <a:pt x="28630" y="118449"/>
                </a:lnTo>
                <a:lnTo>
                  <a:pt x="28288" y="117936"/>
                </a:lnTo>
                <a:lnTo>
                  <a:pt x="27947" y="117338"/>
                </a:lnTo>
                <a:lnTo>
                  <a:pt x="27776" y="116740"/>
                </a:lnTo>
                <a:lnTo>
                  <a:pt x="27690" y="116056"/>
                </a:lnTo>
                <a:lnTo>
                  <a:pt x="27690" y="116056"/>
                </a:lnTo>
                <a:lnTo>
                  <a:pt x="27776" y="115458"/>
                </a:lnTo>
                <a:lnTo>
                  <a:pt x="27947" y="114774"/>
                </a:lnTo>
                <a:lnTo>
                  <a:pt x="28288" y="114261"/>
                </a:lnTo>
                <a:lnTo>
                  <a:pt x="28630" y="113748"/>
                </a:lnTo>
                <a:lnTo>
                  <a:pt x="29143" y="113407"/>
                </a:lnTo>
                <a:lnTo>
                  <a:pt x="29741" y="113065"/>
                </a:lnTo>
                <a:lnTo>
                  <a:pt x="30340" y="112894"/>
                </a:lnTo>
                <a:lnTo>
                  <a:pt x="31023" y="112808"/>
                </a:lnTo>
                <a:lnTo>
                  <a:pt x="31023" y="112808"/>
                </a:lnTo>
                <a:lnTo>
                  <a:pt x="31621" y="112894"/>
                </a:lnTo>
                <a:lnTo>
                  <a:pt x="32305" y="113065"/>
                </a:lnTo>
                <a:lnTo>
                  <a:pt x="32818" y="113407"/>
                </a:lnTo>
                <a:lnTo>
                  <a:pt x="33331" y="113748"/>
                </a:lnTo>
                <a:lnTo>
                  <a:pt x="33758" y="114261"/>
                </a:lnTo>
                <a:lnTo>
                  <a:pt x="34014" y="114774"/>
                </a:lnTo>
                <a:lnTo>
                  <a:pt x="34185" y="115458"/>
                </a:lnTo>
                <a:lnTo>
                  <a:pt x="34271" y="116056"/>
                </a:lnTo>
                <a:lnTo>
                  <a:pt x="34271" y="116056"/>
                </a:lnTo>
                <a:lnTo>
                  <a:pt x="34185" y="116740"/>
                </a:lnTo>
                <a:lnTo>
                  <a:pt x="34014" y="117338"/>
                </a:lnTo>
                <a:lnTo>
                  <a:pt x="33758" y="117936"/>
                </a:lnTo>
                <a:lnTo>
                  <a:pt x="33331" y="118449"/>
                </a:lnTo>
                <a:lnTo>
                  <a:pt x="32818" y="118791"/>
                </a:lnTo>
                <a:lnTo>
                  <a:pt x="32305" y="119132"/>
                </a:lnTo>
                <a:lnTo>
                  <a:pt x="31621" y="119303"/>
                </a:lnTo>
                <a:lnTo>
                  <a:pt x="31023" y="119389"/>
                </a:lnTo>
                <a:lnTo>
                  <a:pt x="31023" y="119389"/>
                </a:lnTo>
                <a:close/>
                <a:moveTo>
                  <a:pt x="59482" y="108877"/>
                </a:moveTo>
                <a:lnTo>
                  <a:pt x="2479" y="108877"/>
                </a:lnTo>
                <a:lnTo>
                  <a:pt x="2479" y="13588"/>
                </a:lnTo>
                <a:lnTo>
                  <a:pt x="59482" y="13588"/>
                </a:lnTo>
                <a:lnTo>
                  <a:pt x="59482" y="108877"/>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2" name="Shape 452"/>
        <p:cNvGrpSpPr/>
        <p:nvPr/>
      </p:nvGrpSpPr>
      <p:grpSpPr>
        <a:xfrm>
          <a:off x="0" y="0"/>
          <a:ext cx="0" cy="0"/>
          <a:chOff x="0" y="0"/>
          <a:chExt cx="0" cy="0"/>
        </a:xfrm>
      </p:grpSpPr>
      <p:sp>
        <p:nvSpPr>
          <p:cNvPr id="453" name="Google Shape;453;p65"/>
          <p:cNvSpPr txBox="1"/>
          <p:nvPr>
            <p:ph idx="1" type="subTitle"/>
          </p:nvPr>
        </p:nvSpPr>
        <p:spPr>
          <a:xfrm>
            <a:off x="3209700" y="259200"/>
            <a:ext cx="4525500" cy="4415700"/>
          </a:xfrm>
          <a:prstGeom prst="rect">
            <a:avLst/>
          </a:prstGeom>
        </p:spPr>
        <p:txBody>
          <a:bodyPr anchorCtr="0" anchor="ctr" bIns="91425" lIns="91425" spcFirstLastPara="1" rIns="91425" wrap="square" tIns="91425">
            <a:noAutofit/>
          </a:bodyPr>
          <a:lstStyle/>
          <a:p>
            <a:pPr indent="12700" lvl="0" marL="45720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However, in spite of the high financial and complex operational requirements of a manufacturing enterprise, many entrepreneurs venture into it because of the following </a:t>
            </a:r>
            <a:r>
              <a:rPr b="1" lang="en" sz="2000">
                <a:latin typeface="Arial"/>
                <a:ea typeface="Arial"/>
                <a:cs typeface="Arial"/>
                <a:sym typeface="Arial"/>
              </a:rPr>
              <a:t>reasons</a:t>
            </a:r>
            <a:r>
              <a:rPr lang="en" sz="2000">
                <a:latin typeface="Arial"/>
                <a:ea typeface="Arial"/>
                <a:cs typeface="Arial"/>
                <a:sym typeface="Arial"/>
              </a:rPr>
              <a:t>:</a:t>
            </a:r>
            <a:endParaRPr sz="2000">
              <a:latin typeface="Arial"/>
              <a:ea typeface="Arial"/>
              <a:cs typeface="Arial"/>
              <a:sym typeface="Arial"/>
            </a:endParaRPr>
          </a:p>
          <a:p>
            <a:pPr indent="0" lvl="0" marL="68580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1.</a:t>
            </a:r>
            <a:r>
              <a:rPr lang="en" sz="2000">
                <a:latin typeface="Times New Roman"/>
                <a:ea typeface="Times New Roman"/>
                <a:cs typeface="Times New Roman"/>
                <a:sym typeface="Times New Roman"/>
              </a:rPr>
              <a:t>    </a:t>
            </a:r>
            <a:r>
              <a:rPr lang="en" sz="2000">
                <a:latin typeface="Arial"/>
                <a:ea typeface="Arial"/>
                <a:cs typeface="Arial"/>
                <a:sym typeface="Arial"/>
              </a:rPr>
              <a:t>the desire to earn more.</a:t>
            </a:r>
            <a:endParaRPr sz="2000">
              <a:latin typeface="Arial"/>
              <a:ea typeface="Arial"/>
              <a:cs typeface="Arial"/>
              <a:sym typeface="Arial"/>
            </a:endParaRPr>
          </a:p>
          <a:p>
            <a:pPr indent="0" lvl="0" marL="68580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2.</a:t>
            </a:r>
            <a:r>
              <a:rPr lang="en" sz="2000">
                <a:latin typeface="Times New Roman"/>
                <a:ea typeface="Times New Roman"/>
                <a:cs typeface="Times New Roman"/>
                <a:sym typeface="Times New Roman"/>
              </a:rPr>
              <a:t>    </a:t>
            </a:r>
            <a:r>
              <a:rPr lang="en" sz="2000">
                <a:latin typeface="Arial"/>
                <a:ea typeface="Arial"/>
                <a:cs typeface="Arial"/>
                <a:sym typeface="Arial"/>
              </a:rPr>
              <a:t>low manufacturing cost.</a:t>
            </a:r>
            <a:endParaRPr sz="2000">
              <a:latin typeface="Arial"/>
              <a:ea typeface="Arial"/>
              <a:cs typeface="Arial"/>
              <a:sym typeface="Arial"/>
            </a:endParaRPr>
          </a:p>
          <a:p>
            <a:pPr indent="0" lvl="0" marL="68580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3.</a:t>
            </a:r>
            <a:r>
              <a:rPr lang="en" sz="2000">
                <a:latin typeface="Times New Roman"/>
                <a:ea typeface="Times New Roman"/>
                <a:cs typeface="Times New Roman"/>
                <a:sym typeface="Times New Roman"/>
              </a:rPr>
              <a:t>    </a:t>
            </a:r>
            <a:r>
              <a:rPr lang="en" sz="2000">
                <a:latin typeface="Arial"/>
                <a:ea typeface="Arial"/>
                <a:cs typeface="Arial"/>
                <a:sym typeface="Arial"/>
              </a:rPr>
              <a:t>well-planned sales.</a:t>
            </a:r>
            <a:endParaRPr sz="2000">
              <a:latin typeface="Arial"/>
              <a:ea typeface="Arial"/>
              <a:cs typeface="Arial"/>
              <a:sym typeface="Arial"/>
            </a:endParaRPr>
          </a:p>
          <a:p>
            <a:pPr indent="0" lvl="0" marL="0" rtl="0" algn="ctr">
              <a:spcBef>
                <a:spcPts val="1200"/>
              </a:spcBef>
              <a:spcAft>
                <a:spcPts val="0"/>
              </a:spcAft>
              <a:buNone/>
            </a:pPr>
            <a:r>
              <a:t/>
            </a:r>
            <a:endParaRPr/>
          </a:p>
        </p:txBody>
      </p:sp>
      <p:pic>
        <p:nvPicPr>
          <p:cNvPr id="454" name="Google Shape;454;p65"/>
          <p:cNvPicPr preferRelativeResize="0"/>
          <p:nvPr/>
        </p:nvPicPr>
        <p:blipFill rotWithShape="1">
          <a:blip r:embed="rId3">
            <a:alphaModFix amt="79000"/>
          </a:blip>
          <a:srcRect b="0" l="16257" r="20411" t="0"/>
          <a:stretch/>
        </p:blipFill>
        <p:spPr>
          <a:xfrm>
            <a:off x="59800" y="539500"/>
            <a:ext cx="2850877" cy="405992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pic>
        <p:nvPicPr>
          <p:cNvPr id="459" name="Google Shape;459;p66"/>
          <p:cNvPicPr preferRelativeResize="0"/>
          <p:nvPr/>
        </p:nvPicPr>
        <p:blipFill rotWithShape="1">
          <a:blip r:embed="rId3">
            <a:alphaModFix amt="80000"/>
          </a:blip>
          <a:srcRect b="0" l="11761" r="12750" t="0"/>
          <a:stretch/>
        </p:blipFill>
        <p:spPr>
          <a:xfrm>
            <a:off x="129575" y="539500"/>
            <a:ext cx="3239624" cy="4059926"/>
          </a:xfrm>
          <a:prstGeom prst="rect">
            <a:avLst/>
          </a:prstGeom>
          <a:noFill/>
          <a:ln>
            <a:noFill/>
          </a:ln>
        </p:spPr>
      </p:pic>
      <p:sp>
        <p:nvSpPr>
          <p:cNvPr id="460" name="Google Shape;460;p66"/>
          <p:cNvSpPr txBox="1"/>
          <p:nvPr>
            <p:ph idx="1" type="subTitle"/>
          </p:nvPr>
        </p:nvSpPr>
        <p:spPr>
          <a:xfrm>
            <a:off x="3568550" y="239225"/>
            <a:ext cx="4855500" cy="4535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What is Manufacturing?</a:t>
            </a:r>
            <a:endParaRPr b="1"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        	</a:t>
            </a:r>
            <a:r>
              <a:rPr b="1" i="1" lang="en" sz="2000">
                <a:latin typeface="Arial"/>
                <a:ea typeface="Arial"/>
                <a:cs typeface="Arial"/>
                <a:sym typeface="Arial"/>
              </a:rPr>
              <a:t>Manufacturing</a:t>
            </a:r>
            <a:r>
              <a:rPr lang="en" sz="2000">
                <a:latin typeface="Arial"/>
                <a:ea typeface="Arial"/>
                <a:cs typeface="Arial"/>
                <a:sym typeface="Arial"/>
              </a:rPr>
              <a:t> is the process of converting raw materials into finished products. The </a:t>
            </a:r>
            <a:r>
              <a:rPr b="1" lang="en" sz="2000">
                <a:latin typeface="Arial"/>
                <a:ea typeface="Arial"/>
                <a:cs typeface="Arial"/>
                <a:sym typeface="Arial"/>
              </a:rPr>
              <a:t>manufacturers</a:t>
            </a:r>
            <a:r>
              <a:rPr lang="en" sz="2000">
                <a:latin typeface="Arial"/>
                <a:ea typeface="Arial"/>
                <a:cs typeface="Arial"/>
                <a:sym typeface="Arial"/>
              </a:rPr>
              <a:t> buy the raw materials. He makes the raw materials into finished products by applying direct labor and factory overhead.</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100">
                <a:latin typeface="Arial"/>
                <a:ea typeface="Arial"/>
                <a:cs typeface="Arial"/>
                <a:sym typeface="Arial"/>
              </a:rPr>
              <a:t> </a:t>
            </a:r>
            <a:endParaRPr sz="1100">
              <a:latin typeface="Arial"/>
              <a:ea typeface="Arial"/>
              <a:cs typeface="Arial"/>
              <a:sym typeface="Arial"/>
            </a:endParaRPr>
          </a:p>
          <a:p>
            <a:pPr indent="0" lvl="0" marL="0" rtl="0" algn="r">
              <a:spcBef>
                <a:spcPts val="120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67"/>
          <p:cNvSpPr txBox="1"/>
          <p:nvPr>
            <p:ph idx="1" type="subTitle"/>
          </p:nvPr>
        </p:nvSpPr>
        <p:spPr>
          <a:xfrm>
            <a:off x="318975" y="0"/>
            <a:ext cx="6389400" cy="4575300"/>
          </a:xfrm>
          <a:prstGeom prst="rect">
            <a:avLst/>
          </a:prstGeom>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There are many kinds of manufacturers in the country. Some of these are:</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shoes/footwear specially in Liliw and Marikina</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canned goods manufacturers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soap and toiletries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food products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garments or RTWs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school and office supplies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manufacturers of glasswares, silverwares and </a:t>
            </a:r>
            <a:r>
              <a:rPr lang="en" sz="2000">
                <a:latin typeface="Arial"/>
                <a:ea typeface="Arial"/>
                <a:cs typeface="Arial"/>
                <a:sym typeface="Arial"/>
              </a:rPr>
              <a:t>china wares</a:t>
            </a:r>
            <a:r>
              <a:rPr lang="en" sz="2000">
                <a:latin typeface="Arial"/>
                <a:ea typeface="Arial"/>
                <a:cs typeface="Arial"/>
                <a:sym typeface="Arial"/>
              </a:rPr>
              <a:t> or kitchenwares</a:t>
            </a:r>
            <a:endParaRPr sz="2000">
              <a:latin typeface="Arial"/>
              <a:ea typeface="Arial"/>
              <a:cs typeface="Arial"/>
              <a:sym typeface="Arial"/>
            </a:endParaRPr>
          </a:p>
          <a:p>
            <a:pPr indent="0" lvl="0" marL="4572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The above is a list of general classifications. For example, canned goods can be </a:t>
            </a:r>
            <a:r>
              <a:rPr lang="en" sz="2000">
                <a:latin typeface="Arial"/>
                <a:ea typeface="Arial"/>
                <a:cs typeface="Arial"/>
                <a:sym typeface="Arial"/>
              </a:rPr>
              <a:t>subdivided</a:t>
            </a:r>
            <a:r>
              <a:rPr lang="en" sz="2000">
                <a:latin typeface="Arial"/>
                <a:ea typeface="Arial"/>
                <a:cs typeface="Arial"/>
                <a:sym typeface="Arial"/>
              </a:rPr>
              <a:t> into:</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sardines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canned fruits</a:t>
            </a:r>
            <a:endParaRPr sz="2000">
              <a:latin typeface="Arial"/>
              <a:ea typeface="Arial"/>
              <a:cs typeface="Arial"/>
              <a:sym typeface="Arial"/>
            </a:endParaRPr>
          </a:p>
          <a:p>
            <a:pPr indent="0" lvl="0" marL="914400" rtl="0" algn="just">
              <a:lnSpc>
                <a:spcPct val="100000"/>
              </a:lnSpc>
              <a:spcBef>
                <a:spcPts val="0"/>
              </a:spcBef>
              <a:spcAft>
                <a:spcPts val="0"/>
              </a:spcAft>
              <a:buClr>
                <a:schemeClr val="dk1"/>
              </a:buClr>
              <a:buSzPts val="1100"/>
              <a:buFont typeface="Arial"/>
              <a:buNone/>
            </a:pPr>
            <a:r>
              <a:rPr lang="en" sz="2000">
                <a:latin typeface="Arial"/>
                <a:ea typeface="Arial"/>
                <a:cs typeface="Arial"/>
                <a:sym typeface="Arial"/>
              </a:rPr>
              <a:t>Ø</a:t>
            </a:r>
            <a:r>
              <a:rPr lang="en" sz="2000">
                <a:latin typeface="Times New Roman"/>
                <a:ea typeface="Times New Roman"/>
                <a:cs typeface="Times New Roman"/>
                <a:sym typeface="Times New Roman"/>
              </a:rPr>
              <a:t>  </a:t>
            </a:r>
            <a:r>
              <a:rPr lang="en" sz="2000">
                <a:latin typeface="Arial"/>
                <a:ea typeface="Arial"/>
                <a:cs typeface="Arial"/>
                <a:sym typeface="Arial"/>
              </a:rPr>
              <a:t>beverage – juices, soft drinks, etc.</a:t>
            </a:r>
            <a:endParaRPr sz="2000">
              <a:latin typeface="Arial"/>
              <a:ea typeface="Arial"/>
              <a:cs typeface="Arial"/>
              <a:sym typeface="Arial"/>
            </a:endParaRPr>
          </a:p>
          <a:p>
            <a:pPr indent="0" lvl="0" marL="0" rtl="0" algn="r">
              <a:spcBef>
                <a:spcPts val="0"/>
              </a:spcBef>
              <a:spcAft>
                <a:spcPts val="0"/>
              </a:spcAft>
              <a:buNone/>
            </a:pPr>
            <a:r>
              <a:t/>
            </a:r>
            <a:endParaRPr/>
          </a:p>
        </p:txBody>
      </p:sp>
      <p:sp>
        <p:nvSpPr>
          <p:cNvPr id="466" name="Google Shape;466;p67"/>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68"/>
          <p:cNvSpPr/>
          <p:nvPr/>
        </p:nvSpPr>
        <p:spPr>
          <a:xfrm rot="10800000">
            <a:off x="-10193962" y="-4404443"/>
            <a:ext cx="97828" cy="71043"/>
          </a:xfrm>
          <a:custGeom>
            <a:rect b="b" l="l" r="r" t="t"/>
            <a:pathLst>
              <a:path extrusionOk="0" h="7909" w="10891">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68"/>
          <p:cNvSpPr txBox="1"/>
          <p:nvPr>
            <p:ph idx="4" type="subTitle"/>
          </p:nvPr>
        </p:nvSpPr>
        <p:spPr>
          <a:xfrm>
            <a:off x="887150" y="129550"/>
            <a:ext cx="7096500" cy="4535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rribly hot</a:t>
            </a:r>
            <a:endParaRPr/>
          </a:p>
        </p:txBody>
      </p:sp>
      <p:pic>
        <p:nvPicPr>
          <p:cNvPr id="473" name="Google Shape;473;p68"/>
          <p:cNvPicPr preferRelativeResize="0"/>
          <p:nvPr/>
        </p:nvPicPr>
        <p:blipFill>
          <a:blip r:embed="rId3">
            <a:alphaModFix/>
          </a:blip>
          <a:stretch>
            <a:fillRect/>
          </a:stretch>
        </p:blipFill>
        <p:spPr>
          <a:xfrm>
            <a:off x="927025" y="328950"/>
            <a:ext cx="6826325" cy="41267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pic>
        <p:nvPicPr>
          <p:cNvPr id="478" name="Google Shape;478;p69"/>
          <p:cNvPicPr preferRelativeResize="0"/>
          <p:nvPr/>
        </p:nvPicPr>
        <p:blipFill rotWithShape="1">
          <a:blip r:embed="rId3">
            <a:alphaModFix amt="80000"/>
          </a:blip>
          <a:srcRect b="14827" l="0" r="0" t="14834"/>
          <a:stretch/>
        </p:blipFill>
        <p:spPr>
          <a:xfrm>
            <a:off x="720000" y="1311425"/>
            <a:ext cx="2589376" cy="3288003"/>
          </a:xfrm>
          <a:prstGeom prst="rect">
            <a:avLst/>
          </a:prstGeom>
          <a:noFill/>
          <a:ln>
            <a:noFill/>
          </a:ln>
        </p:spPr>
      </p:pic>
      <p:sp>
        <p:nvSpPr>
          <p:cNvPr id="479" name="Google Shape;479;p69"/>
          <p:cNvSpPr txBox="1"/>
          <p:nvPr>
            <p:ph idx="1" type="subTitle"/>
          </p:nvPr>
        </p:nvSpPr>
        <p:spPr>
          <a:xfrm>
            <a:off x="3498775" y="368850"/>
            <a:ext cx="4508700" cy="4535400"/>
          </a:xfrm>
          <a:prstGeom prst="rect">
            <a:avLst/>
          </a:prstGeom>
        </p:spPr>
        <p:txBody>
          <a:bodyPr anchorCtr="0" anchor="ctr" bIns="91425" lIns="91425" spcFirstLastPara="1" rIns="91425" wrap="square" tIns="91425">
            <a:noAutofit/>
          </a:bodyPr>
          <a:lstStyle/>
          <a:p>
            <a:pPr indent="0" lvl="0" marL="0" rtl="0" algn="just">
              <a:lnSpc>
                <a:spcPct val="100000"/>
              </a:lnSpc>
              <a:spcBef>
                <a:spcPts val="1200"/>
              </a:spcBef>
              <a:spcAft>
                <a:spcPts val="0"/>
              </a:spcAft>
              <a:buClr>
                <a:schemeClr val="dk1"/>
              </a:buClr>
              <a:buSzPts val="1100"/>
              <a:buFont typeface="Arial"/>
              <a:buNone/>
            </a:pPr>
            <a:r>
              <a:rPr b="1" lang="en" sz="2000">
                <a:latin typeface="Arial"/>
                <a:ea typeface="Arial"/>
                <a:cs typeface="Arial"/>
                <a:sym typeface="Arial"/>
              </a:rPr>
              <a:t>Role of Manufacturing in Economic Development</a:t>
            </a:r>
            <a:endParaRPr b="1" sz="2000">
              <a:latin typeface="Arial"/>
              <a:ea typeface="Arial"/>
              <a:cs typeface="Arial"/>
              <a:sym typeface="Arial"/>
            </a:endParaRPr>
          </a:p>
          <a:p>
            <a:pPr indent="0" lvl="0" marL="0" rtl="0" algn="l">
              <a:spcBef>
                <a:spcPts val="1200"/>
              </a:spcBef>
              <a:spcAft>
                <a:spcPts val="0"/>
              </a:spcAft>
              <a:buNone/>
            </a:pPr>
            <a:r>
              <a:rPr lang="en" sz="2000">
                <a:latin typeface="Arial"/>
                <a:ea typeface="Arial"/>
                <a:cs typeface="Arial"/>
                <a:sym typeface="Arial"/>
              </a:rPr>
              <a:t>        	Aside from selling, manufacturing is the other dimension in economic development. No product will be sold without producing it. In the process of producing the products, exchange also takes place. Raw materials will have to be purchased and labor will have to be paid plus all other expenses</a:t>
            </a:r>
            <a:endParaRPr sz="20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pic>
        <p:nvPicPr>
          <p:cNvPr id="484" name="Google Shape;484;p70"/>
          <p:cNvPicPr preferRelativeResize="0"/>
          <p:nvPr/>
        </p:nvPicPr>
        <p:blipFill rotWithShape="1">
          <a:blip r:embed="rId3">
            <a:alphaModFix amt="80000"/>
          </a:blip>
          <a:srcRect b="14827" l="0" r="0" t="14834"/>
          <a:stretch/>
        </p:blipFill>
        <p:spPr>
          <a:xfrm>
            <a:off x="720000" y="1311425"/>
            <a:ext cx="2589376" cy="3288003"/>
          </a:xfrm>
          <a:prstGeom prst="rect">
            <a:avLst/>
          </a:prstGeom>
          <a:noFill/>
          <a:ln>
            <a:noFill/>
          </a:ln>
        </p:spPr>
      </p:pic>
      <p:sp>
        <p:nvSpPr>
          <p:cNvPr id="485" name="Google Shape;485;p70"/>
          <p:cNvSpPr txBox="1"/>
          <p:nvPr>
            <p:ph idx="1" type="subTitle"/>
          </p:nvPr>
        </p:nvSpPr>
        <p:spPr>
          <a:xfrm>
            <a:off x="3498775" y="368850"/>
            <a:ext cx="4508700" cy="4535400"/>
          </a:xfrm>
          <a:prstGeom prst="rect">
            <a:avLst/>
          </a:prstGeom>
        </p:spPr>
        <p:txBody>
          <a:bodyPr anchorCtr="0" anchor="ctr" bIns="91425" lIns="91425" spcFirstLastPara="1" rIns="91425" wrap="square" tIns="91425">
            <a:noAutofit/>
          </a:bodyPr>
          <a:lstStyle/>
          <a:p>
            <a:pPr indent="0" lvl="0" marL="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Generally, manufacturing entails the following costs:</a:t>
            </a:r>
            <a:endParaRPr sz="20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2000">
                <a:latin typeface="Arial"/>
                <a:ea typeface="Arial"/>
                <a:cs typeface="Arial"/>
                <a:sym typeface="Arial"/>
              </a:rPr>
              <a:t>        	</a:t>
            </a:r>
            <a:r>
              <a:rPr b="1" i="1" lang="en" sz="2000">
                <a:latin typeface="Arial"/>
                <a:ea typeface="Arial"/>
                <a:cs typeface="Arial"/>
                <a:sym typeface="Arial"/>
              </a:rPr>
              <a:t>Manufacturing cost or production cost </a:t>
            </a:r>
            <a:r>
              <a:rPr lang="en" sz="2000">
                <a:latin typeface="Arial"/>
                <a:ea typeface="Arial"/>
                <a:cs typeface="Arial"/>
                <a:sym typeface="Arial"/>
              </a:rPr>
              <a:t>is the sum of the cost of direct materials, direct labor, and factory overhead. During the accounting period, that part of the manufacturing cost which represents work completed is transferred to the Finished Goods Inventory, whereas incomplete work remains in Work in Process. </a:t>
            </a:r>
            <a:endParaRPr sz="2000">
              <a:latin typeface="Arial"/>
              <a:ea typeface="Arial"/>
              <a:cs typeface="Arial"/>
              <a:sym typeface="Arial"/>
            </a:endParaRPr>
          </a:p>
          <a:p>
            <a:pPr indent="0" lvl="0" marL="0" rtl="0" algn="l">
              <a:spcBef>
                <a:spcPts val="1200"/>
              </a:spcBef>
              <a:spcAft>
                <a:spcPts val="0"/>
              </a:spcAft>
              <a:buNone/>
            </a:pPr>
            <a:r>
              <a:t/>
            </a:r>
            <a:endParaRPr b="1" sz="2000">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71"/>
          <p:cNvSpPr txBox="1"/>
          <p:nvPr>
            <p:ph idx="6" type="title"/>
          </p:nvPr>
        </p:nvSpPr>
        <p:spPr>
          <a:xfrm>
            <a:off x="720000" y="521975"/>
            <a:ext cx="7704000" cy="418800"/>
          </a:xfrm>
          <a:prstGeom prst="rect">
            <a:avLst/>
          </a:prstGeom>
        </p:spPr>
        <p:txBody>
          <a:bodyPr anchorCtr="0" anchor="ctr"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lang="en"/>
              <a:t>The elements of manufacturing cost are:</a:t>
            </a:r>
            <a:endParaRPr/>
          </a:p>
          <a:p>
            <a:pPr indent="0" lvl="0" marL="0" rtl="0" algn="ctr">
              <a:spcBef>
                <a:spcPts val="1200"/>
              </a:spcBef>
              <a:spcAft>
                <a:spcPts val="0"/>
              </a:spcAft>
              <a:buNone/>
            </a:pPr>
            <a:r>
              <a:t/>
            </a:r>
            <a:endParaRPr/>
          </a:p>
        </p:txBody>
      </p:sp>
      <p:sp>
        <p:nvSpPr>
          <p:cNvPr id="491" name="Google Shape;491;p71"/>
          <p:cNvSpPr txBox="1"/>
          <p:nvPr>
            <p:ph idx="3" type="subTitle"/>
          </p:nvPr>
        </p:nvSpPr>
        <p:spPr>
          <a:xfrm>
            <a:off x="3453300" y="28281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latin typeface="Arial"/>
                <a:ea typeface="Arial"/>
                <a:cs typeface="Arial"/>
                <a:sym typeface="Arial"/>
              </a:rPr>
              <a:t>Direct Labor</a:t>
            </a:r>
            <a:endParaRPr b="1" sz="2000">
              <a:latin typeface="Arial"/>
              <a:ea typeface="Arial"/>
              <a:cs typeface="Arial"/>
              <a:sym typeface="Arial"/>
            </a:endParaRPr>
          </a:p>
        </p:txBody>
      </p:sp>
      <p:sp>
        <p:nvSpPr>
          <p:cNvPr id="492" name="Google Shape;492;p71"/>
          <p:cNvSpPr txBox="1"/>
          <p:nvPr>
            <p:ph idx="1" type="subTitle"/>
          </p:nvPr>
        </p:nvSpPr>
        <p:spPr>
          <a:xfrm>
            <a:off x="921850" y="34377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Direct Materials</a:t>
            </a:r>
            <a:endParaRPr sz="2000"/>
          </a:p>
        </p:txBody>
      </p:sp>
      <p:sp>
        <p:nvSpPr>
          <p:cNvPr id="493" name="Google Shape;493;p71"/>
          <p:cNvSpPr txBox="1"/>
          <p:nvPr>
            <p:ph idx="5" type="subTitle"/>
          </p:nvPr>
        </p:nvSpPr>
        <p:spPr>
          <a:xfrm>
            <a:off x="5984750" y="34377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Factory Overhead</a:t>
            </a:r>
            <a:r>
              <a:rPr b="1" i="1" lang="en" sz="1200">
                <a:latin typeface="Arial"/>
                <a:ea typeface="Arial"/>
                <a:cs typeface="Arial"/>
                <a:sym typeface="Arial"/>
              </a:rPr>
              <a:t> </a:t>
            </a:r>
            <a:endParaRPr/>
          </a:p>
        </p:txBody>
      </p:sp>
      <p:sp>
        <p:nvSpPr>
          <p:cNvPr id="494" name="Google Shape;494;p71"/>
          <p:cNvSpPr/>
          <p:nvPr/>
        </p:nvSpPr>
        <p:spPr>
          <a:xfrm>
            <a:off x="1641850" y="22682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5" name="Google Shape;495;p71"/>
          <p:cNvGrpSpPr/>
          <p:nvPr/>
        </p:nvGrpSpPr>
        <p:grpSpPr>
          <a:xfrm>
            <a:off x="1865509" y="2451885"/>
            <a:ext cx="350079" cy="350079"/>
            <a:chOff x="3497300" y="3227275"/>
            <a:chExt cx="296175" cy="296175"/>
          </a:xfrm>
        </p:grpSpPr>
        <p:sp>
          <p:nvSpPr>
            <p:cNvPr id="496" name="Google Shape;496;p71"/>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71"/>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71"/>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71"/>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71"/>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71"/>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71"/>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71"/>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4" name="Google Shape;504;p71"/>
          <p:cNvSpPr/>
          <p:nvPr/>
        </p:nvSpPr>
        <p:spPr>
          <a:xfrm>
            <a:off x="4173300" y="16586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71"/>
          <p:cNvSpPr/>
          <p:nvPr/>
        </p:nvSpPr>
        <p:spPr>
          <a:xfrm>
            <a:off x="6704750" y="22682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6" name="Google Shape;506;p71"/>
          <p:cNvGrpSpPr/>
          <p:nvPr/>
        </p:nvGrpSpPr>
        <p:grpSpPr>
          <a:xfrm>
            <a:off x="4396476" y="1842284"/>
            <a:ext cx="351024" cy="350079"/>
            <a:chOff x="6553275" y="3604550"/>
            <a:chExt cx="296975" cy="296175"/>
          </a:xfrm>
        </p:grpSpPr>
        <p:sp>
          <p:nvSpPr>
            <p:cNvPr id="507" name="Google Shape;507;p71"/>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71"/>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71"/>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71"/>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71"/>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71"/>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3" name="Google Shape;513;p71"/>
          <p:cNvGrpSpPr/>
          <p:nvPr/>
        </p:nvGrpSpPr>
        <p:grpSpPr>
          <a:xfrm>
            <a:off x="6928392" y="2452357"/>
            <a:ext cx="352886" cy="349133"/>
            <a:chOff x="4263650" y="3963700"/>
            <a:chExt cx="298550" cy="295375"/>
          </a:xfrm>
        </p:grpSpPr>
        <p:sp>
          <p:nvSpPr>
            <p:cNvPr id="514" name="Google Shape;514;p71"/>
            <p:cNvSpPr/>
            <p:nvPr/>
          </p:nvSpPr>
          <p:spPr>
            <a:xfrm>
              <a:off x="4384950" y="3963700"/>
              <a:ext cx="53575" cy="51225"/>
            </a:xfrm>
            <a:custGeom>
              <a:rect b="b" l="l" r="r" t="t"/>
              <a:pathLst>
                <a:path extrusionOk="0" h="2049" w="2143">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71"/>
            <p:cNvSpPr/>
            <p:nvPr/>
          </p:nvSpPr>
          <p:spPr>
            <a:xfrm>
              <a:off x="43156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71"/>
            <p:cNvSpPr/>
            <p:nvPr/>
          </p:nvSpPr>
          <p:spPr>
            <a:xfrm>
              <a:off x="44558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71"/>
            <p:cNvSpPr/>
            <p:nvPr/>
          </p:nvSpPr>
          <p:spPr>
            <a:xfrm>
              <a:off x="4263650" y="4085000"/>
              <a:ext cx="298550" cy="122100"/>
            </a:xfrm>
            <a:custGeom>
              <a:rect b="b" l="l" r="r" t="t"/>
              <a:pathLst>
                <a:path extrusionOk="0" h="4884" w="11942">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71"/>
            <p:cNvSpPr/>
            <p:nvPr/>
          </p:nvSpPr>
          <p:spPr>
            <a:xfrm>
              <a:off x="4431425" y="4196825"/>
              <a:ext cx="104000" cy="62250"/>
            </a:xfrm>
            <a:custGeom>
              <a:rect b="b" l="l" r="r" t="t"/>
              <a:pathLst>
                <a:path extrusionOk="0" h="2490" w="416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71"/>
            <p:cNvSpPr/>
            <p:nvPr/>
          </p:nvSpPr>
          <p:spPr>
            <a:xfrm>
              <a:off x="4359750" y="4022775"/>
              <a:ext cx="104775" cy="44125"/>
            </a:xfrm>
            <a:custGeom>
              <a:rect b="b" l="l" r="r" t="t"/>
              <a:pathLst>
                <a:path extrusionOk="0" h="1765" w="4191">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71"/>
            <p:cNvSpPr/>
            <p:nvPr/>
          </p:nvSpPr>
          <p:spPr>
            <a:xfrm>
              <a:off x="4291225" y="4196825"/>
              <a:ext cx="102425" cy="62250"/>
            </a:xfrm>
            <a:custGeom>
              <a:rect b="b" l="l" r="r" t="t"/>
              <a:pathLst>
                <a:path extrusionOk="0" h="2490" w="4097">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72"/>
          <p:cNvSpPr txBox="1"/>
          <p:nvPr>
            <p:ph idx="6" type="title"/>
          </p:nvPr>
        </p:nvSpPr>
        <p:spPr>
          <a:xfrm>
            <a:off x="720000" y="727675"/>
            <a:ext cx="7704000" cy="1114500"/>
          </a:xfrm>
          <a:prstGeom prst="rect">
            <a:avLst/>
          </a:prstGeom>
        </p:spPr>
        <p:txBody>
          <a:bodyPr anchorCtr="0" anchor="ctr" bIns="91425" lIns="91425" spcFirstLastPara="1" rIns="91425" wrap="square" tIns="91425">
            <a:noAutofit/>
          </a:bodyPr>
          <a:lstStyle/>
          <a:p>
            <a:pPr indent="0" lvl="0" marL="0" rtl="0" algn="just">
              <a:lnSpc>
                <a:spcPct val="100000"/>
              </a:lnSpc>
              <a:spcBef>
                <a:spcPts val="0"/>
              </a:spcBef>
              <a:spcAft>
                <a:spcPts val="0"/>
              </a:spcAft>
              <a:buNone/>
            </a:pPr>
            <a:r>
              <a:rPr lang="en"/>
              <a:t>On the opposite side of the direct costs are the </a:t>
            </a:r>
            <a:r>
              <a:rPr b="1" lang="en">
                <a:latin typeface="EB Garamond"/>
                <a:ea typeface="EB Garamond"/>
                <a:cs typeface="EB Garamond"/>
                <a:sym typeface="EB Garamond"/>
              </a:rPr>
              <a:t>indirect costs</a:t>
            </a:r>
            <a:r>
              <a:rPr lang="en"/>
              <a:t>, namely:</a:t>
            </a:r>
            <a:endParaRPr/>
          </a:p>
          <a:p>
            <a:pPr indent="0" lvl="0" marL="0" rtl="0" algn="just">
              <a:lnSpc>
                <a:spcPct val="150000"/>
              </a:lnSpc>
              <a:spcBef>
                <a:spcPts val="1200"/>
              </a:spcBef>
              <a:spcAft>
                <a:spcPts val="0"/>
              </a:spcAft>
              <a:buNone/>
            </a:pPr>
            <a:r>
              <a:t/>
            </a:r>
            <a:endParaRPr/>
          </a:p>
          <a:p>
            <a:pPr indent="0" lvl="0" marL="0" rtl="0" algn="ctr">
              <a:spcBef>
                <a:spcPts val="1200"/>
              </a:spcBef>
              <a:spcAft>
                <a:spcPts val="0"/>
              </a:spcAft>
              <a:buNone/>
            </a:pPr>
            <a:r>
              <a:t/>
            </a:r>
            <a:endParaRPr/>
          </a:p>
        </p:txBody>
      </p:sp>
      <p:sp>
        <p:nvSpPr>
          <p:cNvPr id="526" name="Google Shape;526;p72"/>
          <p:cNvSpPr txBox="1"/>
          <p:nvPr>
            <p:ph idx="3" type="subTitle"/>
          </p:nvPr>
        </p:nvSpPr>
        <p:spPr>
          <a:xfrm>
            <a:off x="3453300" y="28281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latin typeface="Arial"/>
                <a:ea typeface="Arial"/>
                <a:cs typeface="Arial"/>
                <a:sym typeface="Arial"/>
              </a:rPr>
              <a:t>Ind</a:t>
            </a:r>
            <a:r>
              <a:rPr b="1" lang="en" sz="2000">
                <a:latin typeface="Arial"/>
                <a:ea typeface="Arial"/>
                <a:cs typeface="Arial"/>
                <a:sym typeface="Arial"/>
              </a:rPr>
              <a:t>irect Labor</a:t>
            </a:r>
            <a:endParaRPr b="1" sz="2000">
              <a:latin typeface="Arial"/>
              <a:ea typeface="Arial"/>
              <a:cs typeface="Arial"/>
              <a:sym typeface="Arial"/>
            </a:endParaRPr>
          </a:p>
        </p:txBody>
      </p:sp>
      <p:sp>
        <p:nvSpPr>
          <p:cNvPr id="527" name="Google Shape;527;p72"/>
          <p:cNvSpPr txBox="1"/>
          <p:nvPr>
            <p:ph idx="1" type="subTitle"/>
          </p:nvPr>
        </p:nvSpPr>
        <p:spPr>
          <a:xfrm>
            <a:off x="921850" y="34377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Ind</a:t>
            </a:r>
            <a:r>
              <a:rPr b="1" i="1" lang="en" sz="2000">
                <a:latin typeface="Arial"/>
                <a:ea typeface="Arial"/>
                <a:cs typeface="Arial"/>
                <a:sym typeface="Arial"/>
              </a:rPr>
              <a:t>irect Materials</a:t>
            </a:r>
            <a:endParaRPr sz="2000"/>
          </a:p>
        </p:txBody>
      </p:sp>
      <p:sp>
        <p:nvSpPr>
          <p:cNvPr id="528" name="Google Shape;528;p72"/>
          <p:cNvSpPr txBox="1"/>
          <p:nvPr>
            <p:ph idx="5" type="subTitle"/>
          </p:nvPr>
        </p:nvSpPr>
        <p:spPr>
          <a:xfrm>
            <a:off x="5984750" y="3437774"/>
            <a:ext cx="2237400" cy="664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Other Indirect Expenses</a:t>
            </a:r>
            <a:endParaRPr sz="2000"/>
          </a:p>
        </p:txBody>
      </p:sp>
      <p:sp>
        <p:nvSpPr>
          <p:cNvPr id="529" name="Google Shape;529;p72"/>
          <p:cNvSpPr/>
          <p:nvPr/>
        </p:nvSpPr>
        <p:spPr>
          <a:xfrm>
            <a:off x="1641850" y="22682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0" name="Google Shape;530;p72"/>
          <p:cNvGrpSpPr/>
          <p:nvPr/>
        </p:nvGrpSpPr>
        <p:grpSpPr>
          <a:xfrm>
            <a:off x="1865509" y="2451885"/>
            <a:ext cx="350079" cy="350079"/>
            <a:chOff x="3497300" y="3227275"/>
            <a:chExt cx="296175" cy="296175"/>
          </a:xfrm>
        </p:grpSpPr>
        <p:sp>
          <p:nvSpPr>
            <p:cNvPr id="531" name="Google Shape;531;p72"/>
            <p:cNvSpPr/>
            <p:nvPr/>
          </p:nvSpPr>
          <p:spPr>
            <a:xfrm>
              <a:off x="3609925" y="3339900"/>
              <a:ext cx="69350" cy="68550"/>
            </a:xfrm>
            <a:custGeom>
              <a:rect b="b" l="l" r="r" t="t"/>
              <a:pathLst>
                <a:path extrusionOk="0" h="2742" w="2774">
                  <a:moveTo>
                    <a:pt x="1387" y="1"/>
                  </a:moveTo>
                  <a:cubicBezTo>
                    <a:pt x="631" y="1"/>
                    <a:pt x="1" y="631"/>
                    <a:pt x="1" y="1355"/>
                  </a:cubicBezTo>
                  <a:cubicBezTo>
                    <a:pt x="1" y="2112"/>
                    <a:pt x="631" y="2742"/>
                    <a:pt x="1387" y="2742"/>
                  </a:cubicBezTo>
                  <a:cubicBezTo>
                    <a:pt x="2143" y="2742"/>
                    <a:pt x="2773" y="2112"/>
                    <a:pt x="2773" y="1355"/>
                  </a:cubicBezTo>
                  <a:cubicBezTo>
                    <a:pt x="2773" y="631"/>
                    <a:pt x="2143" y="1"/>
                    <a:pt x="138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72"/>
            <p:cNvSpPr/>
            <p:nvPr/>
          </p:nvSpPr>
          <p:spPr>
            <a:xfrm>
              <a:off x="3531175" y="3227275"/>
              <a:ext cx="86650" cy="86675"/>
            </a:xfrm>
            <a:custGeom>
              <a:rect b="b" l="l" r="r" t="t"/>
              <a:pathLst>
                <a:path extrusionOk="0" h="3467" w="3466">
                  <a:moveTo>
                    <a:pt x="1733" y="1"/>
                  </a:moveTo>
                  <a:cubicBezTo>
                    <a:pt x="788" y="1"/>
                    <a:pt x="0" y="788"/>
                    <a:pt x="0" y="1733"/>
                  </a:cubicBezTo>
                  <a:cubicBezTo>
                    <a:pt x="0" y="2678"/>
                    <a:pt x="788" y="3466"/>
                    <a:pt x="1733" y="3466"/>
                  </a:cubicBezTo>
                  <a:cubicBezTo>
                    <a:pt x="2741" y="3466"/>
                    <a:pt x="3466" y="2678"/>
                    <a:pt x="3466" y="1733"/>
                  </a:cubicBezTo>
                  <a:cubicBezTo>
                    <a:pt x="3466" y="788"/>
                    <a:pt x="2678"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72"/>
            <p:cNvSpPr/>
            <p:nvPr/>
          </p:nvSpPr>
          <p:spPr>
            <a:xfrm>
              <a:off x="3670575" y="3227275"/>
              <a:ext cx="86675" cy="86675"/>
            </a:xfrm>
            <a:custGeom>
              <a:rect b="b" l="l" r="r" t="t"/>
              <a:pathLst>
                <a:path extrusionOk="0" h="3467" w="3467">
                  <a:moveTo>
                    <a:pt x="1733" y="1"/>
                  </a:moveTo>
                  <a:cubicBezTo>
                    <a:pt x="788" y="1"/>
                    <a:pt x="1" y="788"/>
                    <a:pt x="1" y="1733"/>
                  </a:cubicBezTo>
                  <a:cubicBezTo>
                    <a:pt x="1" y="2678"/>
                    <a:pt x="788" y="3466"/>
                    <a:pt x="1733" y="3466"/>
                  </a:cubicBezTo>
                  <a:cubicBezTo>
                    <a:pt x="2679" y="3466"/>
                    <a:pt x="3466" y="2678"/>
                    <a:pt x="3466" y="1733"/>
                  </a:cubicBezTo>
                  <a:cubicBezTo>
                    <a:pt x="3466" y="788"/>
                    <a:pt x="2679" y="1"/>
                    <a:pt x="17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72"/>
            <p:cNvSpPr/>
            <p:nvPr/>
          </p:nvSpPr>
          <p:spPr>
            <a:xfrm>
              <a:off x="3622525" y="3421825"/>
              <a:ext cx="41775" cy="25225"/>
            </a:xfrm>
            <a:custGeom>
              <a:rect b="b" l="l" r="r" t="t"/>
              <a:pathLst>
                <a:path extrusionOk="0" h="1009" w="1671">
                  <a:moveTo>
                    <a:pt x="1" y="0"/>
                  </a:moveTo>
                  <a:lnTo>
                    <a:pt x="851" y="1008"/>
                  </a:lnTo>
                  <a:lnTo>
                    <a:pt x="1671" y="0"/>
                  </a:lnTo>
                  <a:lnTo>
                    <a:pt x="1671" y="0"/>
                  </a:lnTo>
                  <a:cubicBezTo>
                    <a:pt x="1450" y="126"/>
                    <a:pt x="1167" y="158"/>
                    <a:pt x="851" y="158"/>
                  </a:cubicBezTo>
                  <a:cubicBezTo>
                    <a:pt x="568" y="158"/>
                    <a:pt x="284" y="95"/>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72"/>
            <p:cNvSpPr/>
            <p:nvPr/>
          </p:nvSpPr>
          <p:spPr>
            <a:xfrm>
              <a:off x="3566600" y="3416300"/>
              <a:ext cx="70125" cy="106350"/>
            </a:xfrm>
            <a:custGeom>
              <a:rect b="b" l="l" r="r" t="t"/>
              <a:pathLst>
                <a:path extrusionOk="0" h="4254" w="2805">
                  <a:moveTo>
                    <a:pt x="1261" y="1"/>
                  </a:moveTo>
                  <a:cubicBezTo>
                    <a:pt x="474" y="599"/>
                    <a:pt x="1" y="1513"/>
                    <a:pt x="1" y="2490"/>
                  </a:cubicBezTo>
                  <a:lnTo>
                    <a:pt x="1" y="3907"/>
                  </a:lnTo>
                  <a:cubicBezTo>
                    <a:pt x="1" y="4096"/>
                    <a:pt x="158" y="4254"/>
                    <a:pt x="379" y="4254"/>
                  </a:cubicBezTo>
                  <a:lnTo>
                    <a:pt x="2805" y="4254"/>
                  </a:lnTo>
                  <a:lnTo>
                    <a:pt x="2805" y="1891"/>
                  </a:lnTo>
                  <a:lnTo>
                    <a:pt x="126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72"/>
            <p:cNvSpPr/>
            <p:nvPr/>
          </p:nvSpPr>
          <p:spPr>
            <a:xfrm>
              <a:off x="3653250" y="3417100"/>
              <a:ext cx="70125" cy="106350"/>
            </a:xfrm>
            <a:custGeom>
              <a:rect b="b" l="l" r="r" t="t"/>
              <a:pathLst>
                <a:path extrusionOk="0" h="4254" w="2805">
                  <a:moveTo>
                    <a:pt x="1544" y="0"/>
                  </a:moveTo>
                  <a:lnTo>
                    <a:pt x="1" y="1890"/>
                  </a:lnTo>
                  <a:lnTo>
                    <a:pt x="1" y="4253"/>
                  </a:lnTo>
                  <a:lnTo>
                    <a:pt x="2458" y="4253"/>
                  </a:lnTo>
                  <a:cubicBezTo>
                    <a:pt x="2647" y="4253"/>
                    <a:pt x="2804" y="4096"/>
                    <a:pt x="2804" y="3907"/>
                  </a:cubicBezTo>
                  <a:lnTo>
                    <a:pt x="2804" y="2489"/>
                  </a:lnTo>
                  <a:cubicBezTo>
                    <a:pt x="2773" y="1481"/>
                    <a:pt x="2300" y="567"/>
                    <a:pt x="154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72"/>
            <p:cNvSpPr/>
            <p:nvPr/>
          </p:nvSpPr>
          <p:spPr>
            <a:xfrm>
              <a:off x="3655625" y="3310775"/>
              <a:ext cx="137850" cy="108700"/>
            </a:xfrm>
            <a:custGeom>
              <a:rect b="b" l="l" r="r" t="t"/>
              <a:pathLst>
                <a:path extrusionOk="0" h="4348" w="5514">
                  <a:moveTo>
                    <a:pt x="3686" y="1512"/>
                  </a:moveTo>
                  <a:cubicBezTo>
                    <a:pt x="3907" y="1512"/>
                    <a:pt x="4064" y="1670"/>
                    <a:pt x="4064" y="1859"/>
                  </a:cubicBezTo>
                  <a:cubicBezTo>
                    <a:pt x="4064" y="2048"/>
                    <a:pt x="3907" y="2205"/>
                    <a:pt x="3686" y="2205"/>
                  </a:cubicBezTo>
                  <a:lnTo>
                    <a:pt x="2993" y="2205"/>
                  </a:lnTo>
                  <a:cubicBezTo>
                    <a:pt x="2804" y="2205"/>
                    <a:pt x="2646" y="2048"/>
                    <a:pt x="2646" y="1859"/>
                  </a:cubicBezTo>
                  <a:cubicBezTo>
                    <a:pt x="2646" y="1670"/>
                    <a:pt x="2804" y="1512"/>
                    <a:pt x="2993" y="1512"/>
                  </a:cubicBezTo>
                  <a:close/>
                  <a:moveTo>
                    <a:pt x="4127" y="0"/>
                  </a:moveTo>
                  <a:cubicBezTo>
                    <a:pt x="3686" y="536"/>
                    <a:pt x="3056" y="851"/>
                    <a:pt x="2331" y="851"/>
                  </a:cubicBezTo>
                  <a:cubicBezTo>
                    <a:pt x="1607" y="851"/>
                    <a:pt x="977" y="504"/>
                    <a:pt x="536" y="63"/>
                  </a:cubicBezTo>
                  <a:cubicBezTo>
                    <a:pt x="347" y="221"/>
                    <a:pt x="158" y="378"/>
                    <a:pt x="0" y="567"/>
                  </a:cubicBezTo>
                  <a:cubicBezTo>
                    <a:pt x="945" y="756"/>
                    <a:pt x="1638" y="1575"/>
                    <a:pt x="1638" y="2615"/>
                  </a:cubicBezTo>
                  <a:cubicBezTo>
                    <a:pt x="1638" y="2930"/>
                    <a:pt x="1575" y="3214"/>
                    <a:pt x="1449" y="3466"/>
                  </a:cubicBezTo>
                  <a:cubicBezTo>
                    <a:pt x="1859" y="3718"/>
                    <a:pt x="2205" y="4001"/>
                    <a:pt x="2520" y="4348"/>
                  </a:cubicBezTo>
                  <a:lnTo>
                    <a:pt x="5167" y="4348"/>
                  </a:lnTo>
                  <a:cubicBezTo>
                    <a:pt x="5356" y="4348"/>
                    <a:pt x="5513" y="4190"/>
                    <a:pt x="5513" y="4001"/>
                  </a:cubicBezTo>
                  <a:lnTo>
                    <a:pt x="5513" y="2615"/>
                  </a:lnTo>
                  <a:cubicBezTo>
                    <a:pt x="5482" y="1512"/>
                    <a:pt x="4915" y="567"/>
                    <a:pt x="412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72"/>
            <p:cNvSpPr/>
            <p:nvPr/>
          </p:nvSpPr>
          <p:spPr>
            <a:xfrm>
              <a:off x="3497300" y="3309975"/>
              <a:ext cx="136275" cy="108725"/>
            </a:xfrm>
            <a:custGeom>
              <a:rect b="b" l="l" r="r" t="t"/>
              <a:pathLst>
                <a:path extrusionOk="0" h="4349" w="5451">
                  <a:moveTo>
                    <a:pt x="2426" y="1544"/>
                  </a:moveTo>
                  <a:cubicBezTo>
                    <a:pt x="2615" y="1544"/>
                    <a:pt x="2773" y="1702"/>
                    <a:pt x="2773" y="1891"/>
                  </a:cubicBezTo>
                  <a:cubicBezTo>
                    <a:pt x="2773" y="2080"/>
                    <a:pt x="2615" y="2237"/>
                    <a:pt x="2426" y="2237"/>
                  </a:cubicBezTo>
                  <a:lnTo>
                    <a:pt x="1733" y="2237"/>
                  </a:lnTo>
                  <a:cubicBezTo>
                    <a:pt x="1513" y="2237"/>
                    <a:pt x="1355" y="2080"/>
                    <a:pt x="1355" y="1891"/>
                  </a:cubicBezTo>
                  <a:cubicBezTo>
                    <a:pt x="1355" y="1702"/>
                    <a:pt x="1513" y="1544"/>
                    <a:pt x="1733" y="1544"/>
                  </a:cubicBezTo>
                  <a:close/>
                  <a:moveTo>
                    <a:pt x="1324" y="1"/>
                  </a:moveTo>
                  <a:cubicBezTo>
                    <a:pt x="536" y="568"/>
                    <a:pt x="1" y="1513"/>
                    <a:pt x="1" y="2552"/>
                  </a:cubicBezTo>
                  <a:lnTo>
                    <a:pt x="1" y="3939"/>
                  </a:lnTo>
                  <a:cubicBezTo>
                    <a:pt x="1" y="4191"/>
                    <a:pt x="95" y="4348"/>
                    <a:pt x="316" y="4348"/>
                  </a:cubicBezTo>
                  <a:lnTo>
                    <a:pt x="2930" y="4348"/>
                  </a:lnTo>
                  <a:cubicBezTo>
                    <a:pt x="3214" y="3970"/>
                    <a:pt x="3561" y="3655"/>
                    <a:pt x="4002" y="3466"/>
                  </a:cubicBezTo>
                  <a:cubicBezTo>
                    <a:pt x="3876" y="3183"/>
                    <a:pt x="3813" y="2930"/>
                    <a:pt x="3813" y="2615"/>
                  </a:cubicBezTo>
                  <a:cubicBezTo>
                    <a:pt x="3813" y="1607"/>
                    <a:pt x="4506" y="757"/>
                    <a:pt x="5451" y="568"/>
                  </a:cubicBezTo>
                  <a:cubicBezTo>
                    <a:pt x="5293" y="347"/>
                    <a:pt x="5104" y="190"/>
                    <a:pt x="4915" y="32"/>
                  </a:cubicBezTo>
                  <a:cubicBezTo>
                    <a:pt x="4474" y="505"/>
                    <a:pt x="3844" y="820"/>
                    <a:pt x="3151" y="820"/>
                  </a:cubicBezTo>
                  <a:cubicBezTo>
                    <a:pt x="2426" y="820"/>
                    <a:pt x="1796" y="505"/>
                    <a:pt x="13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9" name="Google Shape;539;p72"/>
          <p:cNvSpPr/>
          <p:nvPr/>
        </p:nvSpPr>
        <p:spPr>
          <a:xfrm>
            <a:off x="4173300" y="16586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72"/>
          <p:cNvSpPr/>
          <p:nvPr/>
        </p:nvSpPr>
        <p:spPr>
          <a:xfrm>
            <a:off x="6704750" y="2268266"/>
            <a:ext cx="7974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41" name="Google Shape;541;p72"/>
          <p:cNvGrpSpPr/>
          <p:nvPr/>
        </p:nvGrpSpPr>
        <p:grpSpPr>
          <a:xfrm>
            <a:off x="4396476" y="1842284"/>
            <a:ext cx="351024" cy="350079"/>
            <a:chOff x="6553275" y="3604550"/>
            <a:chExt cx="296975" cy="296175"/>
          </a:xfrm>
        </p:grpSpPr>
        <p:sp>
          <p:nvSpPr>
            <p:cNvPr id="542" name="Google Shape;542;p72"/>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72"/>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72"/>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72"/>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72"/>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72"/>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8" name="Google Shape;548;p72"/>
          <p:cNvGrpSpPr/>
          <p:nvPr/>
        </p:nvGrpSpPr>
        <p:grpSpPr>
          <a:xfrm>
            <a:off x="6928392" y="2452357"/>
            <a:ext cx="352886" cy="349133"/>
            <a:chOff x="4263650" y="3963700"/>
            <a:chExt cx="298550" cy="295375"/>
          </a:xfrm>
        </p:grpSpPr>
        <p:sp>
          <p:nvSpPr>
            <p:cNvPr id="549" name="Google Shape;549;p72"/>
            <p:cNvSpPr/>
            <p:nvPr/>
          </p:nvSpPr>
          <p:spPr>
            <a:xfrm>
              <a:off x="4384950" y="3963700"/>
              <a:ext cx="53575" cy="51225"/>
            </a:xfrm>
            <a:custGeom>
              <a:rect b="b" l="l" r="r" t="t"/>
              <a:pathLst>
                <a:path extrusionOk="0" h="2049" w="2143">
                  <a:moveTo>
                    <a:pt x="1072" y="1"/>
                  </a:moveTo>
                  <a:cubicBezTo>
                    <a:pt x="473" y="1"/>
                    <a:pt x="1" y="473"/>
                    <a:pt x="1" y="1040"/>
                  </a:cubicBezTo>
                  <a:cubicBezTo>
                    <a:pt x="1" y="1607"/>
                    <a:pt x="473" y="2048"/>
                    <a:pt x="1072" y="2048"/>
                  </a:cubicBezTo>
                  <a:cubicBezTo>
                    <a:pt x="1670" y="2048"/>
                    <a:pt x="2143" y="1576"/>
                    <a:pt x="2143" y="1040"/>
                  </a:cubicBezTo>
                  <a:cubicBezTo>
                    <a:pt x="2143" y="442"/>
                    <a:pt x="1670" y="1"/>
                    <a:pt x="10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72"/>
            <p:cNvSpPr/>
            <p:nvPr/>
          </p:nvSpPr>
          <p:spPr>
            <a:xfrm>
              <a:off x="43156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607" y="2048"/>
                    <a:pt x="2048" y="1576"/>
                    <a:pt x="2048" y="1040"/>
                  </a:cubicBezTo>
                  <a:cubicBezTo>
                    <a:pt x="2048" y="473"/>
                    <a:pt x="1607" y="1"/>
                    <a:pt x="10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72"/>
            <p:cNvSpPr/>
            <p:nvPr/>
          </p:nvSpPr>
          <p:spPr>
            <a:xfrm>
              <a:off x="4455850" y="4136975"/>
              <a:ext cx="51200" cy="51225"/>
            </a:xfrm>
            <a:custGeom>
              <a:rect b="b" l="l" r="r" t="t"/>
              <a:pathLst>
                <a:path extrusionOk="0" h="2049" w="2048">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72"/>
            <p:cNvSpPr/>
            <p:nvPr/>
          </p:nvSpPr>
          <p:spPr>
            <a:xfrm>
              <a:off x="4263650" y="4085000"/>
              <a:ext cx="298550" cy="122100"/>
            </a:xfrm>
            <a:custGeom>
              <a:rect b="b" l="l" r="r" t="t"/>
              <a:pathLst>
                <a:path extrusionOk="0" h="4884" w="11942">
                  <a:moveTo>
                    <a:pt x="1545" y="0"/>
                  </a:moveTo>
                  <a:cubicBezTo>
                    <a:pt x="1041" y="0"/>
                    <a:pt x="599" y="347"/>
                    <a:pt x="505" y="851"/>
                  </a:cubicBezTo>
                  <a:lnTo>
                    <a:pt x="64" y="3655"/>
                  </a:lnTo>
                  <a:cubicBezTo>
                    <a:pt x="1" y="3970"/>
                    <a:pt x="95" y="4253"/>
                    <a:pt x="284" y="4474"/>
                  </a:cubicBezTo>
                  <a:cubicBezTo>
                    <a:pt x="410" y="4631"/>
                    <a:pt x="599" y="4757"/>
                    <a:pt x="788" y="4789"/>
                  </a:cubicBezTo>
                  <a:cubicBezTo>
                    <a:pt x="1009" y="4442"/>
                    <a:pt x="1324" y="4127"/>
                    <a:pt x="1639" y="3938"/>
                  </a:cubicBezTo>
                  <a:cubicBezTo>
                    <a:pt x="1513" y="3686"/>
                    <a:pt x="1419" y="3434"/>
                    <a:pt x="1419" y="3151"/>
                  </a:cubicBezTo>
                  <a:cubicBezTo>
                    <a:pt x="1419" y="2206"/>
                    <a:pt x="2206" y="1418"/>
                    <a:pt x="3151" y="1418"/>
                  </a:cubicBezTo>
                  <a:cubicBezTo>
                    <a:pt x="4097" y="1418"/>
                    <a:pt x="4884" y="2206"/>
                    <a:pt x="4884" y="3151"/>
                  </a:cubicBezTo>
                  <a:cubicBezTo>
                    <a:pt x="4884" y="3434"/>
                    <a:pt x="4821" y="3686"/>
                    <a:pt x="4695" y="3938"/>
                  </a:cubicBezTo>
                  <a:cubicBezTo>
                    <a:pt x="5042" y="4159"/>
                    <a:pt x="5325" y="4474"/>
                    <a:pt x="5577" y="4883"/>
                  </a:cubicBezTo>
                  <a:lnTo>
                    <a:pt x="6396" y="4883"/>
                  </a:lnTo>
                  <a:cubicBezTo>
                    <a:pt x="6585" y="4537"/>
                    <a:pt x="6900" y="4159"/>
                    <a:pt x="7247" y="3938"/>
                  </a:cubicBezTo>
                  <a:cubicBezTo>
                    <a:pt x="7152" y="3686"/>
                    <a:pt x="7058" y="3434"/>
                    <a:pt x="7058" y="3151"/>
                  </a:cubicBezTo>
                  <a:cubicBezTo>
                    <a:pt x="7058" y="2206"/>
                    <a:pt x="7846" y="1418"/>
                    <a:pt x="8791" y="1418"/>
                  </a:cubicBezTo>
                  <a:cubicBezTo>
                    <a:pt x="9736" y="1418"/>
                    <a:pt x="10524" y="2206"/>
                    <a:pt x="10524" y="3151"/>
                  </a:cubicBezTo>
                  <a:cubicBezTo>
                    <a:pt x="10524" y="3434"/>
                    <a:pt x="10461" y="3686"/>
                    <a:pt x="10334" y="3938"/>
                  </a:cubicBezTo>
                  <a:cubicBezTo>
                    <a:pt x="10681" y="4159"/>
                    <a:pt x="10965" y="4442"/>
                    <a:pt x="11154" y="4789"/>
                  </a:cubicBezTo>
                  <a:cubicBezTo>
                    <a:pt x="11343" y="4757"/>
                    <a:pt x="11563" y="4631"/>
                    <a:pt x="11658" y="4474"/>
                  </a:cubicBezTo>
                  <a:cubicBezTo>
                    <a:pt x="11878" y="4253"/>
                    <a:pt x="11941" y="3938"/>
                    <a:pt x="11910" y="3655"/>
                  </a:cubicBezTo>
                  <a:lnTo>
                    <a:pt x="11343" y="851"/>
                  </a:lnTo>
                  <a:cubicBezTo>
                    <a:pt x="11280" y="347"/>
                    <a:pt x="10839" y="0"/>
                    <a:pt x="1033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72"/>
            <p:cNvSpPr/>
            <p:nvPr/>
          </p:nvSpPr>
          <p:spPr>
            <a:xfrm>
              <a:off x="4431425" y="4196825"/>
              <a:ext cx="104000" cy="62250"/>
            </a:xfrm>
            <a:custGeom>
              <a:rect b="b" l="l" r="r" t="t"/>
              <a:pathLst>
                <a:path extrusionOk="0" h="2490" w="4160">
                  <a:moveTo>
                    <a:pt x="977" y="1"/>
                  </a:moveTo>
                  <a:cubicBezTo>
                    <a:pt x="536" y="284"/>
                    <a:pt x="189" y="694"/>
                    <a:pt x="63" y="1198"/>
                  </a:cubicBezTo>
                  <a:cubicBezTo>
                    <a:pt x="32" y="1387"/>
                    <a:pt x="0" y="1576"/>
                    <a:pt x="0" y="1797"/>
                  </a:cubicBezTo>
                  <a:lnTo>
                    <a:pt x="0" y="2143"/>
                  </a:lnTo>
                  <a:cubicBezTo>
                    <a:pt x="0" y="2332"/>
                    <a:pt x="158" y="2490"/>
                    <a:pt x="347" y="2490"/>
                  </a:cubicBezTo>
                  <a:lnTo>
                    <a:pt x="3813" y="2490"/>
                  </a:lnTo>
                  <a:cubicBezTo>
                    <a:pt x="4002" y="2490"/>
                    <a:pt x="4159" y="2332"/>
                    <a:pt x="4159" y="2143"/>
                  </a:cubicBezTo>
                  <a:lnTo>
                    <a:pt x="4159" y="1797"/>
                  </a:lnTo>
                  <a:cubicBezTo>
                    <a:pt x="4096" y="1576"/>
                    <a:pt x="4065" y="1356"/>
                    <a:pt x="4002" y="1198"/>
                  </a:cubicBezTo>
                  <a:cubicBezTo>
                    <a:pt x="3844" y="694"/>
                    <a:pt x="3529" y="284"/>
                    <a:pt x="3119" y="1"/>
                  </a:cubicBezTo>
                  <a:cubicBezTo>
                    <a:pt x="2804" y="253"/>
                    <a:pt x="2426" y="410"/>
                    <a:pt x="2048" y="410"/>
                  </a:cubicBezTo>
                  <a:cubicBezTo>
                    <a:pt x="1639" y="410"/>
                    <a:pt x="1261" y="253"/>
                    <a:pt x="9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72"/>
            <p:cNvSpPr/>
            <p:nvPr/>
          </p:nvSpPr>
          <p:spPr>
            <a:xfrm>
              <a:off x="4359750" y="4022775"/>
              <a:ext cx="104775" cy="44125"/>
            </a:xfrm>
            <a:custGeom>
              <a:rect b="b" l="l" r="r" t="t"/>
              <a:pathLst>
                <a:path extrusionOk="0" h="1765" w="4191">
                  <a:moveTo>
                    <a:pt x="1009" y="0"/>
                  </a:moveTo>
                  <a:cubicBezTo>
                    <a:pt x="379" y="347"/>
                    <a:pt x="0" y="1040"/>
                    <a:pt x="0" y="1765"/>
                  </a:cubicBezTo>
                  <a:lnTo>
                    <a:pt x="4191" y="1765"/>
                  </a:lnTo>
                  <a:cubicBezTo>
                    <a:pt x="4191" y="1040"/>
                    <a:pt x="3813" y="347"/>
                    <a:pt x="3214" y="0"/>
                  </a:cubicBezTo>
                  <a:cubicBezTo>
                    <a:pt x="2899" y="252"/>
                    <a:pt x="2521" y="378"/>
                    <a:pt x="2111" y="378"/>
                  </a:cubicBezTo>
                  <a:cubicBezTo>
                    <a:pt x="1733" y="378"/>
                    <a:pt x="1324" y="252"/>
                    <a:pt x="100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72"/>
            <p:cNvSpPr/>
            <p:nvPr/>
          </p:nvSpPr>
          <p:spPr>
            <a:xfrm>
              <a:off x="4291225" y="4196825"/>
              <a:ext cx="102425" cy="62250"/>
            </a:xfrm>
            <a:custGeom>
              <a:rect b="b" l="l" r="r" t="t"/>
              <a:pathLst>
                <a:path extrusionOk="0" h="2490" w="4097">
                  <a:moveTo>
                    <a:pt x="1009" y="1"/>
                  </a:moveTo>
                  <a:cubicBezTo>
                    <a:pt x="568" y="284"/>
                    <a:pt x="221" y="694"/>
                    <a:pt x="95" y="1198"/>
                  </a:cubicBezTo>
                  <a:cubicBezTo>
                    <a:pt x="64" y="1387"/>
                    <a:pt x="1" y="1576"/>
                    <a:pt x="1" y="1797"/>
                  </a:cubicBezTo>
                  <a:lnTo>
                    <a:pt x="1" y="2143"/>
                  </a:lnTo>
                  <a:cubicBezTo>
                    <a:pt x="1" y="2332"/>
                    <a:pt x="158" y="2490"/>
                    <a:pt x="379" y="2490"/>
                  </a:cubicBezTo>
                  <a:lnTo>
                    <a:pt x="3844" y="2490"/>
                  </a:lnTo>
                  <a:cubicBezTo>
                    <a:pt x="3939" y="2490"/>
                    <a:pt x="4096" y="2332"/>
                    <a:pt x="4096" y="2143"/>
                  </a:cubicBezTo>
                  <a:lnTo>
                    <a:pt x="4096" y="1797"/>
                  </a:lnTo>
                  <a:cubicBezTo>
                    <a:pt x="4096" y="1576"/>
                    <a:pt x="4065" y="1356"/>
                    <a:pt x="4033" y="1198"/>
                  </a:cubicBezTo>
                  <a:cubicBezTo>
                    <a:pt x="3876" y="694"/>
                    <a:pt x="3561" y="284"/>
                    <a:pt x="3120" y="1"/>
                  </a:cubicBezTo>
                  <a:cubicBezTo>
                    <a:pt x="2804" y="253"/>
                    <a:pt x="2458" y="410"/>
                    <a:pt x="2048" y="410"/>
                  </a:cubicBezTo>
                  <a:cubicBezTo>
                    <a:pt x="1670" y="410"/>
                    <a:pt x="1261" y="253"/>
                    <a:pt x="100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p73"/>
          <p:cNvSpPr txBox="1"/>
          <p:nvPr>
            <p:ph idx="1" type="subTitle"/>
          </p:nvPr>
        </p:nvSpPr>
        <p:spPr>
          <a:xfrm>
            <a:off x="219300" y="0"/>
            <a:ext cx="7675500" cy="4475700"/>
          </a:xfrm>
          <a:prstGeom prst="rect">
            <a:avLst/>
          </a:prstGeom>
        </p:spPr>
        <p:txBody>
          <a:bodyPr anchorCtr="0" anchor="t" bIns="91425" lIns="91425" spcFirstLastPara="1" rIns="91425" wrap="square" tIns="91425">
            <a:noAutofit/>
          </a:bodyPr>
          <a:lstStyle/>
          <a:p>
            <a:pPr indent="0" lvl="0" marL="0" rtl="0" algn="just">
              <a:lnSpc>
                <a:spcPct val="100000"/>
              </a:lnSpc>
              <a:spcBef>
                <a:spcPts val="1200"/>
              </a:spcBef>
              <a:spcAft>
                <a:spcPts val="0"/>
              </a:spcAft>
              <a:buClr>
                <a:schemeClr val="dk1"/>
              </a:buClr>
              <a:buSzPts val="1100"/>
              <a:buFont typeface="Arial"/>
              <a:buNone/>
            </a:pPr>
            <a:r>
              <a:rPr b="1" lang="en" sz="1900">
                <a:latin typeface="Arial"/>
                <a:ea typeface="Arial"/>
                <a:cs typeface="Arial"/>
                <a:sym typeface="Arial"/>
              </a:rPr>
              <a:t>Importance of Manufacturers</a:t>
            </a:r>
            <a:endParaRPr b="1" sz="19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900">
                <a:latin typeface="Arial"/>
                <a:ea typeface="Arial"/>
                <a:cs typeface="Arial"/>
                <a:sym typeface="Arial"/>
              </a:rPr>
              <a:t>        	Manufacturers of products are important because of the following reasons:</a:t>
            </a:r>
            <a:endParaRPr sz="19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900">
                <a:latin typeface="Arial"/>
                <a:ea typeface="Arial"/>
                <a:cs typeface="Arial"/>
                <a:sym typeface="Arial"/>
              </a:rPr>
              <a:t>1.</a:t>
            </a:r>
            <a:r>
              <a:rPr lang="en" sz="1900">
                <a:latin typeface="Times New Roman"/>
                <a:ea typeface="Times New Roman"/>
                <a:cs typeface="Times New Roman"/>
                <a:sym typeface="Times New Roman"/>
              </a:rPr>
              <a:t>    </a:t>
            </a:r>
            <a:r>
              <a:rPr lang="en" sz="1900">
                <a:latin typeface="Arial"/>
                <a:ea typeface="Arial"/>
                <a:cs typeface="Arial"/>
                <a:sym typeface="Arial"/>
              </a:rPr>
              <a:t>considering the expenses and receipts of manufacturers, they contribute to the movement of the economy;</a:t>
            </a:r>
            <a:endParaRPr sz="19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900">
                <a:latin typeface="Arial"/>
                <a:ea typeface="Arial"/>
                <a:cs typeface="Arial"/>
                <a:sym typeface="Arial"/>
              </a:rPr>
              <a:t>2.</a:t>
            </a:r>
            <a:r>
              <a:rPr lang="en" sz="1900">
                <a:latin typeface="Times New Roman"/>
                <a:ea typeface="Times New Roman"/>
                <a:cs typeface="Times New Roman"/>
                <a:sym typeface="Times New Roman"/>
              </a:rPr>
              <a:t>    </a:t>
            </a:r>
            <a:r>
              <a:rPr lang="en" sz="1900">
                <a:latin typeface="Arial"/>
                <a:ea typeface="Arial"/>
                <a:cs typeface="Arial"/>
                <a:sym typeface="Arial"/>
              </a:rPr>
              <a:t>manufacturers provide the supply of products needed by the people like canned milk or powdered milk, clothes, bags, etc.</a:t>
            </a:r>
            <a:endParaRPr sz="19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900">
                <a:latin typeface="Arial"/>
                <a:ea typeface="Arial"/>
                <a:cs typeface="Arial"/>
                <a:sym typeface="Arial"/>
              </a:rPr>
              <a:t>3.</a:t>
            </a:r>
            <a:r>
              <a:rPr lang="en" sz="1900">
                <a:latin typeface="Times New Roman"/>
                <a:ea typeface="Times New Roman"/>
                <a:cs typeface="Times New Roman"/>
                <a:sym typeface="Times New Roman"/>
              </a:rPr>
              <a:t>  </a:t>
            </a:r>
            <a:r>
              <a:rPr lang="en" sz="1900">
                <a:latin typeface="Arial"/>
                <a:ea typeface="Arial"/>
                <a:cs typeface="Arial"/>
                <a:sym typeface="Arial"/>
              </a:rPr>
              <a:t>manufacturers provide employment and income to the households.</a:t>
            </a:r>
            <a:endParaRPr sz="19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900">
                <a:latin typeface="Arial"/>
                <a:ea typeface="Arial"/>
                <a:cs typeface="Arial"/>
                <a:sym typeface="Arial"/>
              </a:rPr>
              <a:t>4.</a:t>
            </a:r>
            <a:r>
              <a:rPr lang="en" sz="1900">
                <a:latin typeface="Times New Roman"/>
                <a:ea typeface="Times New Roman"/>
                <a:cs typeface="Times New Roman"/>
                <a:sym typeface="Times New Roman"/>
              </a:rPr>
              <a:t>   </a:t>
            </a:r>
            <a:r>
              <a:rPr lang="en" sz="1900">
                <a:latin typeface="Arial"/>
                <a:ea typeface="Arial"/>
                <a:cs typeface="Arial"/>
                <a:sym typeface="Arial"/>
              </a:rPr>
              <a:t>they pay taxes to the government which are used by the government to finance its projects and pay for salaries of government employees.</a:t>
            </a:r>
            <a:endParaRPr sz="1900">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74"/>
          <p:cNvSpPr/>
          <p:nvPr/>
        </p:nvSpPr>
        <p:spPr>
          <a:xfrm rot="10800000">
            <a:off x="-10193962" y="-4404443"/>
            <a:ext cx="97828" cy="71043"/>
          </a:xfrm>
          <a:custGeom>
            <a:rect b="b" l="l" r="r" t="t"/>
            <a:pathLst>
              <a:path extrusionOk="0" h="7909" w="10891">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74"/>
          <p:cNvSpPr txBox="1"/>
          <p:nvPr>
            <p:ph idx="3" type="subTitle"/>
          </p:nvPr>
        </p:nvSpPr>
        <p:spPr>
          <a:xfrm>
            <a:off x="498400" y="229275"/>
            <a:ext cx="7356300" cy="4406100"/>
          </a:xfrm>
          <a:prstGeom prst="rect">
            <a:avLst/>
          </a:prstGeom>
        </p:spPr>
        <p:txBody>
          <a:bodyPr anchorCtr="0" anchor="ctr"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b="1" lang="en" sz="1800">
                <a:latin typeface="Arial"/>
                <a:ea typeface="Arial"/>
                <a:cs typeface="Arial"/>
                <a:sym typeface="Arial"/>
              </a:rPr>
              <a:t>Creativity in Manufacturing</a:t>
            </a:r>
            <a:endParaRPr b="1" sz="1800">
              <a:latin typeface="Arial"/>
              <a:ea typeface="Arial"/>
              <a:cs typeface="Arial"/>
              <a:sym typeface="Arial"/>
            </a:endParaRPr>
          </a:p>
          <a:p>
            <a:pPr indent="0" lvl="0" marL="0" rtl="0" algn="just">
              <a:lnSpc>
                <a:spcPct val="150000"/>
              </a:lnSpc>
              <a:spcBef>
                <a:spcPts val="1200"/>
              </a:spcBef>
              <a:spcAft>
                <a:spcPts val="0"/>
              </a:spcAft>
              <a:buNone/>
            </a:pPr>
            <a:r>
              <a:rPr b="1" lang="en" sz="1800">
                <a:latin typeface="Arial"/>
                <a:ea typeface="Arial"/>
                <a:cs typeface="Arial"/>
                <a:sym typeface="Arial"/>
              </a:rPr>
              <a:t>        	</a:t>
            </a:r>
            <a:r>
              <a:rPr lang="en" sz="1800">
                <a:latin typeface="Arial"/>
                <a:ea typeface="Arial"/>
                <a:cs typeface="Arial"/>
                <a:sym typeface="Arial"/>
              </a:rPr>
              <a:t>The availability and the production of new products in the market can be attributed to manufacturing. Since </a:t>
            </a:r>
            <a:r>
              <a:rPr b="1" lang="en" sz="1800">
                <a:latin typeface="Arial"/>
                <a:ea typeface="Arial"/>
                <a:cs typeface="Arial"/>
                <a:sym typeface="Arial"/>
              </a:rPr>
              <a:t>manufacturing</a:t>
            </a:r>
            <a:r>
              <a:rPr lang="en" sz="1800">
                <a:latin typeface="Arial"/>
                <a:ea typeface="Arial"/>
                <a:cs typeface="Arial"/>
                <a:sym typeface="Arial"/>
              </a:rPr>
              <a:t> is the process of transforming raw materials into finished products, it allows for the creative talents of an individual/manufacturer to manifest. Many kinds of products in different designs owe its production to the creativity of manufacturers.         	</a:t>
            </a:r>
            <a:endParaRPr sz="1800">
              <a:latin typeface="Arial"/>
              <a:ea typeface="Arial"/>
              <a:cs typeface="Arial"/>
              <a:sym typeface="Arial"/>
            </a:endParaRPr>
          </a:p>
          <a:p>
            <a:pPr indent="457200" lvl="0" marL="457200" rtl="0" algn="just">
              <a:lnSpc>
                <a:spcPct val="150000"/>
              </a:lnSpc>
              <a:spcBef>
                <a:spcPts val="1200"/>
              </a:spcBef>
              <a:spcAft>
                <a:spcPts val="0"/>
              </a:spcAft>
              <a:buClr>
                <a:schemeClr val="dk1"/>
              </a:buClr>
              <a:buSzPts val="1100"/>
              <a:buFont typeface="Arial"/>
              <a:buNone/>
            </a:pPr>
            <a:r>
              <a:rPr lang="en" sz="1800">
                <a:latin typeface="Arial"/>
                <a:ea typeface="Arial"/>
                <a:cs typeface="Arial"/>
                <a:sym typeface="Arial"/>
              </a:rPr>
              <a:t>Manufacturers need to be creative to meet the ever-changing demand of the customers.</a:t>
            </a:r>
            <a:endParaRPr sz="1800">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75"/>
          <p:cNvSpPr/>
          <p:nvPr/>
        </p:nvSpPr>
        <p:spPr>
          <a:xfrm>
            <a:off x="4042588" y="1569425"/>
            <a:ext cx="1040100" cy="10401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75"/>
          <p:cNvSpPr/>
          <p:nvPr/>
        </p:nvSpPr>
        <p:spPr>
          <a:xfrm>
            <a:off x="3874526" y="1401275"/>
            <a:ext cx="1376400" cy="1376400"/>
          </a:xfrm>
          <a:prstGeom prst="blockArc">
            <a:avLst>
              <a:gd fmla="val 16212077" name="adj1"/>
              <a:gd fmla="val 7303231" name="adj2"/>
              <a:gd fmla="val 22854" name="adj3"/>
            </a:avLst>
          </a:prstGeom>
          <a:solidFill>
            <a:schemeClr val="dk2"/>
          </a:solid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75"/>
          <p:cNvSpPr/>
          <p:nvPr/>
        </p:nvSpPr>
        <p:spPr>
          <a:xfrm>
            <a:off x="6754613" y="1569425"/>
            <a:ext cx="1040100" cy="10401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75"/>
          <p:cNvSpPr/>
          <p:nvPr/>
        </p:nvSpPr>
        <p:spPr>
          <a:xfrm>
            <a:off x="6586551" y="1401275"/>
            <a:ext cx="1376400" cy="1376400"/>
          </a:xfrm>
          <a:prstGeom prst="blockArc">
            <a:avLst>
              <a:gd fmla="val 16212077" name="adj1"/>
              <a:gd fmla="val 4302831" name="adj2"/>
              <a:gd fmla="val 23018" name="adj3"/>
            </a:avLst>
          </a:prstGeom>
          <a:solidFill>
            <a:schemeClr val="dk2"/>
          </a:solid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75"/>
          <p:cNvSpPr txBox="1"/>
          <p:nvPr>
            <p:ph idx="6" type="subTitle"/>
          </p:nvPr>
        </p:nvSpPr>
        <p:spPr>
          <a:xfrm>
            <a:off x="388750" y="2975650"/>
            <a:ext cx="2587500" cy="1191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Creativity is developed by being observant</a:t>
            </a:r>
            <a:endParaRPr sz="2000"/>
          </a:p>
        </p:txBody>
      </p:sp>
      <p:sp>
        <p:nvSpPr>
          <p:cNvPr id="576" name="Google Shape;576;p75"/>
          <p:cNvSpPr txBox="1"/>
          <p:nvPr>
            <p:ph idx="7" type="subTitle"/>
          </p:nvPr>
        </p:nvSpPr>
        <p:spPr>
          <a:xfrm>
            <a:off x="3229650" y="3026225"/>
            <a:ext cx="2388900" cy="1236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Creativity is developed by imagination</a:t>
            </a:r>
            <a:endParaRPr sz="2000"/>
          </a:p>
        </p:txBody>
      </p:sp>
      <p:sp>
        <p:nvSpPr>
          <p:cNvPr id="577" name="Google Shape;577;p75"/>
          <p:cNvSpPr txBox="1"/>
          <p:nvPr>
            <p:ph idx="8" type="subTitle"/>
          </p:nvPr>
        </p:nvSpPr>
        <p:spPr>
          <a:xfrm>
            <a:off x="5618550" y="2975650"/>
            <a:ext cx="2781900" cy="1330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en" sz="2000">
                <a:latin typeface="Arial"/>
                <a:ea typeface="Arial"/>
                <a:cs typeface="Arial"/>
                <a:sym typeface="Arial"/>
              </a:rPr>
              <a:t>Creativity is developed because of external conditions</a:t>
            </a:r>
            <a:endParaRPr sz="2000"/>
          </a:p>
        </p:txBody>
      </p:sp>
      <p:sp>
        <p:nvSpPr>
          <p:cNvPr id="578" name="Google Shape;578;p75"/>
          <p:cNvSpPr txBox="1"/>
          <p:nvPr>
            <p:ph idx="9" type="title"/>
          </p:nvPr>
        </p:nvSpPr>
        <p:spPr>
          <a:xfrm>
            <a:off x="720000" y="521975"/>
            <a:ext cx="7704000" cy="418800"/>
          </a:xfrm>
          <a:prstGeom prst="rect">
            <a:avLst/>
          </a:prstGeom>
        </p:spPr>
        <p:txBody>
          <a:bodyPr anchorCtr="0" anchor="ctr"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b="1" lang="en" sz="2000">
                <a:latin typeface="Arial"/>
                <a:ea typeface="Arial"/>
                <a:cs typeface="Arial"/>
                <a:sym typeface="Arial"/>
              </a:rPr>
              <a:t>How Can An Individual Be Creative?</a:t>
            </a:r>
            <a:endParaRPr b="1" sz="2000">
              <a:latin typeface="Arial"/>
              <a:ea typeface="Arial"/>
              <a:cs typeface="Arial"/>
              <a:sym typeface="Arial"/>
            </a:endParaRPr>
          </a:p>
          <a:p>
            <a:pPr indent="0" lvl="0" marL="0" rtl="0" algn="ctr">
              <a:spcBef>
                <a:spcPts val="1200"/>
              </a:spcBef>
              <a:spcAft>
                <a:spcPts val="0"/>
              </a:spcAft>
              <a:buNone/>
            </a:pPr>
            <a:r>
              <a:t/>
            </a:r>
            <a:endParaRPr/>
          </a:p>
        </p:txBody>
      </p:sp>
      <p:sp>
        <p:nvSpPr>
          <p:cNvPr id="579" name="Google Shape;579;p75"/>
          <p:cNvSpPr/>
          <p:nvPr/>
        </p:nvSpPr>
        <p:spPr>
          <a:xfrm>
            <a:off x="1330563" y="1569425"/>
            <a:ext cx="1040100" cy="10401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75"/>
          <p:cNvSpPr/>
          <p:nvPr/>
        </p:nvSpPr>
        <p:spPr>
          <a:xfrm>
            <a:off x="1162501" y="1401275"/>
            <a:ext cx="1376400" cy="1376400"/>
          </a:xfrm>
          <a:prstGeom prst="blockArc">
            <a:avLst>
              <a:gd fmla="val 16212077" name="adj1"/>
              <a:gd fmla="val 10809050" name="adj2"/>
              <a:gd fmla="val 22830" name="adj3"/>
            </a:avLst>
          </a:prstGeom>
          <a:solidFill>
            <a:schemeClr val="dk2"/>
          </a:solid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76"/>
          <p:cNvSpPr txBox="1"/>
          <p:nvPr>
            <p:ph idx="1" type="subTitle"/>
          </p:nvPr>
        </p:nvSpPr>
        <p:spPr>
          <a:xfrm>
            <a:off x="382475" y="39900"/>
            <a:ext cx="5890800" cy="5063700"/>
          </a:xfrm>
          <a:prstGeom prst="rect">
            <a:avLst/>
          </a:prstGeom>
        </p:spPr>
        <p:txBody>
          <a:bodyPr anchorCtr="0" anchor="ctr" bIns="91425" lIns="91425" spcFirstLastPara="1" rIns="91425" wrap="square" tIns="91425">
            <a:noAutofit/>
          </a:bodyPr>
          <a:lstStyle/>
          <a:p>
            <a:pPr indent="0" lvl="0" marL="0" rtl="0" algn="just">
              <a:lnSpc>
                <a:spcPct val="100000"/>
              </a:lnSpc>
              <a:spcBef>
                <a:spcPts val="1200"/>
              </a:spcBef>
              <a:spcAft>
                <a:spcPts val="0"/>
              </a:spcAft>
              <a:buClr>
                <a:schemeClr val="dk1"/>
              </a:buClr>
              <a:buSzPts val="1100"/>
              <a:buFont typeface="Arial"/>
              <a:buNone/>
            </a:pPr>
            <a:r>
              <a:rPr b="1" lang="en" sz="1700">
                <a:latin typeface="Arial"/>
                <a:ea typeface="Arial"/>
                <a:cs typeface="Arial"/>
                <a:sym typeface="Arial"/>
              </a:rPr>
              <a:t>Why Should Manufacturers Be Creative?</a:t>
            </a:r>
            <a:endParaRPr b="1" sz="17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lang="en" sz="1700">
                <a:latin typeface="Arial"/>
                <a:ea typeface="Arial"/>
                <a:cs typeface="Arial"/>
                <a:sym typeface="Arial"/>
              </a:rPr>
              <a:t>        	Manufacturers need to be creative because of the following reasons:</a:t>
            </a:r>
            <a:endParaRPr sz="17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b="1" i="1" lang="en" sz="1700">
                <a:latin typeface="Arial"/>
                <a:ea typeface="Arial"/>
                <a:cs typeface="Arial"/>
                <a:sym typeface="Arial"/>
              </a:rPr>
              <a:t>To be competitive. </a:t>
            </a:r>
            <a:r>
              <a:rPr lang="en" sz="1700">
                <a:latin typeface="Arial"/>
                <a:ea typeface="Arial"/>
                <a:cs typeface="Arial"/>
                <a:sym typeface="Arial"/>
              </a:rPr>
              <a:t>Manufacturers need to be creative to be competitive . If you do not introduce products that are different and affordable, sooner or later, you are going to be out of business.</a:t>
            </a:r>
            <a:endParaRPr sz="1700">
              <a:latin typeface="Arial"/>
              <a:ea typeface="Arial"/>
              <a:cs typeface="Arial"/>
              <a:sym typeface="Arial"/>
            </a:endParaRPr>
          </a:p>
          <a:p>
            <a:pPr indent="0" lvl="0" marL="0" rtl="0" algn="just">
              <a:lnSpc>
                <a:spcPct val="100000"/>
              </a:lnSpc>
              <a:spcBef>
                <a:spcPts val="1200"/>
              </a:spcBef>
              <a:spcAft>
                <a:spcPts val="0"/>
              </a:spcAft>
              <a:buClr>
                <a:schemeClr val="dk1"/>
              </a:buClr>
              <a:buSzPts val="1100"/>
              <a:buFont typeface="Arial"/>
              <a:buNone/>
            </a:pPr>
            <a:r>
              <a:rPr b="1" i="1" lang="en" sz="1700">
                <a:latin typeface="Arial"/>
                <a:ea typeface="Arial"/>
                <a:cs typeface="Arial"/>
                <a:sym typeface="Arial"/>
              </a:rPr>
              <a:t>To meet the needs of customers.</a:t>
            </a:r>
            <a:r>
              <a:rPr lang="en" sz="1700">
                <a:latin typeface="Arial"/>
                <a:ea typeface="Arial"/>
                <a:cs typeface="Arial"/>
                <a:sym typeface="Arial"/>
              </a:rPr>
              <a:t> Customers are very choosy and fickle minded. They do not buy the same product for long. They want to try new things. Hence, manufacturers need to be creative.</a:t>
            </a:r>
            <a:endParaRPr sz="1700">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77"/>
          <p:cNvSpPr/>
          <p:nvPr/>
        </p:nvSpPr>
        <p:spPr>
          <a:xfrm rot="10800000">
            <a:off x="-10193962" y="-4404443"/>
            <a:ext cx="97828" cy="71043"/>
          </a:xfrm>
          <a:custGeom>
            <a:rect b="b" l="l" r="r" t="t"/>
            <a:pathLst>
              <a:path extrusionOk="0" h="7909" w="10891">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77"/>
          <p:cNvSpPr txBox="1"/>
          <p:nvPr>
            <p:ph idx="3" type="subTitle"/>
          </p:nvPr>
        </p:nvSpPr>
        <p:spPr>
          <a:xfrm>
            <a:off x="498400" y="229275"/>
            <a:ext cx="7356300" cy="440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592" name="Google Shape;592;p77"/>
          <p:cNvPicPr preferRelativeResize="0"/>
          <p:nvPr/>
        </p:nvPicPr>
        <p:blipFill>
          <a:blip r:embed="rId3">
            <a:alphaModFix/>
          </a:blip>
          <a:stretch>
            <a:fillRect/>
          </a:stretch>
        </p:blipFill>
        <p:spPr>
          <a:xfrm>
            <a:off x="498400" y="229275"/>
            <a:ext cx="7450224" cy="46351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pic>
        <p:nvPicPr>
          <p:cNvPr id="597" name="Google Shape;597;p78"/>
          <p:cNvPicPr preferRelativeResize="0"/>
          <p:nvPr/>
        </p:nvPicPr>
        <p:blipFill rotWithShape="1">
          <a:blip r:embed="rId3">
            <a:alphaModFix amt="80000"/>
          </a:blip>
          <a:srcRect b="0" l="9547" r="9539" t="0"/>
          <a:stretch/>
        </p:blipFill>
        <p:spPr>
          <a:xfrm>
            <a:off x="6130325" y="539500"/>
            <a:ext cx="3013673" cy="4059924"/>
          </a:xfrm>
          <a:prstGeom prst="rect">
            <a:avLst/>
          </a:prstGeom>
          <a:noFill/>
          <a:ln>
            <a:noFill/>
          </a:ln>
        </p:spPr>
      </p:pic>
      <p:sp>
        <p:nvSpPr>
          <p:cNvPr id="598" name="Google Shape;598;p78"/>
          <p:cNvSpPr txBox="1"/>
          <p:nvPr>
            <p:ph idx="1" type="subTitle"/>
          </p:nvPr>
        </p:nvSpPr>
        <p:spPr>
          <a:xfrm>
            <a:off x="139550" y="608025"/>
            <a:ext cx="5891100" cy="3991500"/>
          </a:xfrm>
          <a:prstGeom prst="rect">
            <a:avLst/>
          </a:prstGeom>
        </p:spPr>
        <p:txBody>
          <a:bodyPr anchorCtr="0" anchor="t"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b="1" lang="en" sz="1900">
                <a:latin typeface="Arial"/>
                <a:ea typeface="Arial"/>
                <a:cs typeface="Arial"/>
                <a:sym typeface="Arial"/>
              </a:rPr>
              <a:t>What is a service business?</a:t>
            </a:r>
            <a:endParaRPr b="1" sz="19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1900">
                <a:latin typeface="Arial"/>
                <a:ea typeface="Arial"/>
                <a:cs typeface="Arial"/>
                <a:sym typeface="Arial"/>
              </a:rPr>
              <a:t>        	</a:t>
            </a:r>
            <a:r>
              <a:rPr lang="en" sz="1900">
                <a:latin typeface="Arial"/>
                <a:ea typeface="Arial"/>
                <a:cs typeface="Arial"/>
                <a:sym typeface="Arial"/>
              </a:rPr>
              <a:t>Service business is doing work for others. It is a kind of business that sells services. The service offered could be the service of a single individual, like the one who fixed your leaking faucet, to the sophisticated services of hotels and banks.</a:t>
            </a:r>
            <a:endParaRPr sz="19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900">
                <a:latin typeface="Arial"/>
                <a:ea typeface="Arial"/>
                <a:cs typeface="Arial"/>
                <a:sym typeface="Arial"/>
              </a:rPr>
              <a:t>         	Concepts can now be sold! Your idea as to how a product should be marketed commands a price. Your artistic talent as to how a garden should look has also a tag price.</a:t>
            </a:r>
            <a:endParaRPr sz="1900">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2" name="Shape 602"/>
        <p:cNvGrpSpPr/>
        <p:nvPr/>
      </p:nvGrpSpPr>
      <p:grpSpPr>
        <a:xfrm>
          <a:off x="0" y="0"/>
          <a:ext cx="0" cy="0"/>
          <a:chOff x="0" y="0"/>
          <a:chExt cx="0" cy="0"/>
        </a:xfrm>
      </p:grpSpPr>
      <p:pic>
        <p:nvPicPr>
          <p:cNvPr id="603" name="Google Shape;603;p79"/>
          <p:cNvPicPr preferRelativeResize="0"/>
          <p:nvPr/>
        </p:nvPicPr>
        <p:blipFill rotWithShape="1">
          <a:blip r:embed="rId3">
            <a:alphaModFix amt="80000"/>
          </a:blip>
          <a:srcRect b="0" l="9547" r="9539" t="0"/>
          <a:stretch/>
        </p:blipFill>
        <p:spPr>
          <a:xfrm>
            <a:off x="6379525" y="539500"/>
            <a:ext cx="2501975" cy="4059924"/>
          </a:xfrm>
          <a:prstGeom prst="rect">
            <a:avLst/>
          </a:prstGeom>
          <a:noFill/>
          <a:ln>
            <a:noFill/>
          </a:ln>
        </p:spPr>
      </p:pic>
      <p:sp>
        <p:nvSpPr>
          <p:cNvPr id="604" name="Google Shape;604;p79"/>
          <p:cNvSpPr txBox="1"/>
          <p:nvPr>
            <p:ph idx="1" type="subTitle"/>
          </p:nvPr>
        </p:nvSpPr>
        <p:spPr>
          <a:xfrm>
            <a:off x="139550" y="608025"/>
            <a:ext cx="5891100" cy="399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605" name="Google Shape;605;p79"/>
          <p:cNvPicPr preferRelativeResize="0"/>
          <p:nvPr/>
        </p:nvPicPr>
        <p:blipFill rotWithShape="1">
          <a:blip r:embed="rId4">
            <a:alphaModFix/>
          </a:blip>
          <a:srcRect b="75289" l="0" r="0" t="0"/>
          <a:stretch/>
        </p:blipFill>
        <p:spPr>
          <a:xfrm>
            <a:off x="139550" y="657900"/>
            <a:ext cx="5891101" cy="908925"/>
          </a:xfrm>
          <a:prstGeom prst="rect">
            <a:avLst/>
          </a:prstGeom>
          <a:noFill/>
          <a:ln>
            <a:noFill/>
          </a:ln>
        </p:spPr>
      </p:pic>
      <p:pic>
        <p:nvPicPr>
          <p:cNvPr id="606" name="Google Shape;606;p79"/>
          <p:cNvPicPr preferRelativeResize="0"/>
          <p:nvPr/>
        </p:nvPicPr>
        <p:blipFill rotWithShape="1">
          <a:blip r:embed="rId5">
            <a:alphaModFix/>
          </a:blip>
          <a:srcRect b="0" l="0" r="48472" t="0"/>
          <a:stretch/>
        </p:blipFill>
        <p:spPr>
          <a:xfrm>
            <a:off x="139550" y="1566825"/>
            <a:ext cx="3584675" cy="2354600"/>
          </a:xfrm>
          <a:prstGeom prst="rect">
            <a:avLst/>
          </a:prstGeom>
          <a:noFill/>
          <a:ln>
            <a:noFill/>
          </a:ln>
        </p:spPr>
      </p:pic>
      <p:pic>
        <p:nvPicPr>
          <p:cNvPr id="607" name="Google Shape;607;p79"/>
          <p:cNvPicPr preferRelativeResize="0"/>
          <p:nvPr/>
        </p:nvPicPr>
        <p:blipFill rotWithShape="1">
          <a:blip r:embed="rId5">
            <a:alphaModFix/>
          </a:blip>
          <a:srcRect b="0" l="59459" r="4574" t="0"/>
          <a:stretch/>
        </p:blipFill>
        <p:spPr>
          <a:xfrm>
            <a:off x="3559325" y="1566825"/>
            <a:ext cx="2501975" cy="23546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pic>
        <p:nvPicPr>
          <p:cNvPr id="612" name="Google Shape;612;p80"/>
          <p:cNvPicPr preferRelativeResize="0"/>
          <p:nvPr/>
        </p:nvPicPr>
        <p:blipFill rotWithShape="1">
          <a:blip r:embed="rId3">
            <a:alphaModFix amt="80000"/>
          </a:blip>
          <a:srcRect b="0" l="9547" r="9539" t="0"/>
          <a:stretch/>
        </p:blipFill>
        <p:spPr>
          <a:xfrm>
            <a:off x="6379525" y="539500"/>
            <a:ext cx="2501975" cy="4059924"/>
          </a:xfrm>
          <a:prstGeom prst="rect">
            <a:avLst/>
          </a:prstGeom>
          <a:noFill/>
          <a:ln>
            <a:noFill/>
          </a:ln>
        </p:spPr>
      </p:pic>
      <p:sp>
        <p:nvSpPr>
          <p:cNvPr id="613" name="Google Shape;613;p80"/>
          <p:cNvSpPr txBox="1"/>
          <p:nvPr>
            <p:ph idx="1" type="subTitle"/>
          </p:nvPr>
        </p:nvSpPr>
        <p:spPr>
          <a:xfrm>
            <a:off x="139550" y="608025"/>
            <a:ext cx="5891100" cy="399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614" name="Google Shape;614;p80"/>
          <p:cNvPicPr preferRelativeResize="0"/>
          <p:nvPr/>
        </p:nvPicPr>
        <p:blipFill>
          <a:blip r:embed="rId4">
            <a:alphaModFix/>
          </a:blip>
          <a:stretch>
            <a:fillRect/>
          </a:stretch>
        </p:blipFill>
        <p:spPr>
          <a:xfrm>
            <a:off x="139550" y="608025"/>
            <a:ext cx="6100425" cy="32734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pic>
        <p:nvPicPr>
          <p:cNvPr id="619" name="Google Shape;619;p81"/>
          <p:cNvPicPr preferRelativeResize="0"/>
          <p:nvPr/>
        </p:nvPicPr>
        <p:blipFill rotWithShape="1">
          <a:blip r:embed="rId3">
            <a:alphaModFix amt="80000"/>
          </a:blip>
          <a:srcRect b="0" l="9547" r="9539" t="0"/>
          <a:stretch/>
        </p:blipFill>
        <p:spPr>
          <a:xfrm>
            <a:off x="6379525" y="539500"/>
            <a:ext cx="2501975" cy="4059924"/>
          </a:xfrm>
          <a:prstGeom prst="rect">
            <a:avLst/>
          </a:prstGeom>
          <a:noFill/>
          <a:ln>
            <a:noFill/>
          </a:ln>
        </p:spPr>
      </p:pic>
      <p:sp>
        <p:nvSpPr>
          <p:cNvPr id="620" name="Google Shape;620;p81"/>
          <p:cNvSpPr txBox="1"/>
          <p:nvPr>
            <p:ph idx="1" type="subTitle"/>
          </p:nvPr>
        </p:nvSpPr>
        <p:spPr>
          <a:xfrm>
            <a:off x="139550" y="608025"/>
            <a:ext cx="5891100" cy="3991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621" name="Google Shape;621;p81"/>
          <p:cNvPicPr preferRelativeResize="0"/>
          <p:nvPr/>
        </p:nvPicPr>
        <p:blipFill>
          <a:blip r:embed="rId4">
            <a:alphaModFix/>
          </a:blip>
          <a:stretch>
            <a:fillRect/>
          </a:stretch>
        </p:blipFill>
        <p:spPr>
          <a:xfrm>
            <a:off x="139550" y="608025"/>
            <a:ext cx="5960875" cy="39915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p82"/>
          <p:cNvSpPr txBox="1"/>
          <p:nvPr/>
        </p:nvSpPr>
        <p:spPr>
          <a:xfrm>
            <a:off x="737625" y="159500"/>
            <a:ext cx="7427700" cy="44439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b="1" lang="en" sz="1800">
                <a:solidFill>
                  <a:schemeClr val="dk1"/>
                </a:solidFill>
              </a:rPr>
              <a:t>Benefits of Services Business</a:t>
            </a:r>
            <a:endParaRPr b="1" sz="1800">
              <a:solidFill>
                <a:schemeClr val="dk1"/>
              </a:solidFill>
            </a:endParaRPr>
          </a:p>
          <a:p>
            <a:pPr indent="0" lvl="0" marL="0" rtl="0" algn="just">
              <a:lnSpc>
                <a:spcPct val="100000"/>
              </a:lnSpc>
              <a:spcBef>
                <a:spcPts val="1200"/>
              </a:spcBef>
              <a:spcAft>
                <a:spcPts val="0"/>
              </a:spcAft>
              <a:buClr>
                <a:schemeClr val="dk1"/>
              </a:buClr>
              <a:buSzPts val="1100"/>
              <a:buFont typeface="Arial"/>
              <a:buNone/>
            </a:pPr>
            <a:r>
              <a:rPr b="1" lang="en" sz="1800">
                <a:solidFill>
                  <a:schemeClr val="dk1"/>
                </a:solidFill>
              </a:rPr>
              <a:t>        	</a:t>
            </a:r>
            <a:r>
              <a:rPr lang="en" sz="1800">
                <a:solidFill>
                  <a:schemeClr val="dk1"/>
                </a:solidFill>
              </a:rPr>
              <a:t>The easiest way towards becoming an entrepreneur is to render personal service to customers. Plumbers, for example, do home repairs and as the magnitude of the work becomes great, they hire people to work them as helpers. As these helpers learn the task, they too enter into an agreement to work on plumbing projects, hence, knowledge and skills multiply, and more people become self-employed.</a:t>
            </a:r>
            <a:endParaRPr sz="1800">
              <a:solidFill>
                <a:schemeClr val="dk1"/>
              </a:solidFill>
            </a:endParaRPr>
          </a:p>
          <a:p>
            <a:pPr indent="0" lvl="0" marL="0" rtl="0" algn="just">
              <a:lnSpc>
                <a:spcPct val="100000"/>
              </a:lnSpc>
              <a:spcBef>
                <a:spcPts val="1200"/>
              </a:spcBef>
              <a:spcAft>
                <a:spcPts val="0"/>
              </a:spcAft>
              <a:buClr>
                <a:schemeClr val="dk1"/>
              </a:buClr>
              <a:buSzPts val="1100"/>
              <a:buFont typeface="Arial"/>
              <a:buNone/>
            </a:pPr>
            <a:r>
              <a:rPr lang="en" sz="1800">
                <a:solidFill>
                  <a:schemeClr val="dk1"/>
                </a:solidFill>
              </a:rPr>
              <a:t>         	Observe the street food vendors selling noodles, </a:t>
            </a:r>
            <a:r>
              <a:rPr i="1" lang="en" sz="1800">
                <a:solidFill>
                  <a:schemeClr val="dk1"/>
                </a:solidFill>
              </a:rPr>
              <a:t>goto, </a:t>
            </a:r>
            <a:r>
              <a:rPr lang="en" sz="1800">
                <a:solidFill>
                  <a:schemeClr val="dk1"/>
                </a:solidFill>
              </a:rPr>
              <a:t>boiled eggs, </a:t>
            </a:r>
            <a:r>
              <a:rPr lang="en" sz="1800">
                <a:solidFill>
                  <a:schemeClr val="dk1"/>
                </a:solidFill>
              </a:rPr>
              <a:t>banana que</a:t>
            </a:r>
            <a:r>
              <a:rPr lang="en" sz="1800">
                <a:solidFill>
                  <a:schemeClr val="dk1"/>
                </a:solidFill>
              </a:rPr>
              <a:t> and other street foods. As sales increase, more are encouraged to do the same business. Thus, they mushroom on the streets. Eventually, others put up a more presentable place for people to eat their snacks, which, looking beyond, means more people are hired and are provided with employment and income.</a:t>
            </a:r>
            <a:endParaRPr sz="1800">
              <a:solidFill>
                <a:schemeClr val="dk1"/>
              </a:solidFill>
            </a:endParaRPr>
          </a:p>
          <a:p>
            <a:pPr indent="0" lvl="0" marL="0" rtl="0" algn="ctr">
              <a:spcBef>
                <a:spcPts val="1200"/>
              </a:spcBef>
              <a:spcAft>
                <a:spcPts val="0"/>
              </a:spcAft>
              <a:buNone/>
            </a:pPr>
            <a:r>
              <a:t/>
            </a:r>
            <a:endParaRPr sz="1200">
              <a:solidFill>
                <a:schemeClr val="dk1"/>
              </a:solidFill>
              <a:latin typeface="Roboto"/>
              <a:ea typeface="Roboto"/>
              <a:cs typeface="Roboto"/>
              <a:sym typeface="Roboto"/>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p83"/>
          <p:cNvSpPr txBox="1"/>
          <p:nvPr/>
        </p:nvSpPr>
        <p:spPr>
          <a:xfrm>
            <a:off x="737625" y="159500"/>
            <a:ext cx="7427700" cy="444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200">
              <a:solidFill>
                <a:schemeClr val="dk1"/>
              </a:solidFill>
              <a:latin typeface="Roboto"/>
              <a:ea typeface="Roboto"/>
              <a:cs typeface="Roboto"/>
              <a:sym typeface="Roboto"/>
            </a:endParaRPr>
          </a:p>
        </p:txBody>
      </p:sp>
      <p:pic>
        <p:nvPicPr>
          <p:cNvPr id="632" name="Google Shape;632;p83"/>
          <p:cNvPicPr preferRelativeResize="0"/>
          <p:nvPr/>
        </p:nvPicPr>
        <p:blipFill>
          <a:blip r:embed="rId3">
            <a:alphaModFix/>
          </a:blip>
          <a:stretch>
            <a:fillRect/>
          </a:stretch>
        </p:blipFill>
        <p:spPr>
          <a:xfrm>
            <a:off x="807400" y="418650"/>
            <a:ext cx="7017500" cy="429622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84"/>
          <p:cNvSpPr txBox="1"/>
          <p:nvPr/>
        </p:nvSpPr>
        <p:spPr>
          <a:xfrm>
            <a:off x="737625" y="159500"/>
            <a:ext cx="7427700" cy="444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200">
              <a:solidFill>
                <a:schemeClr val="dk1"/>
              </a:solidFill>
              <a:latin typeface="Roboto"/>
              <a:ea typeface="Roboto"/>
              <a:cs typeface="Roboto"/>
              <a:sym typeface="Roboto"/>
            </a:endParaRPr>
          </a:p>
        </p:txBody>
      </p:sp>
      <p:pic>
        <p:nvPicPr>
          <p:cNvPr id="638" name="Google Shape;638;p84"/>
          <p:cNvPicPr preferRelativeResize="0"/>
          <p:nvPr/>
        </p:nvPicPr>
        <p:blipFill>
          <a:blip r:embed="rId3">
            <a:alphaModFix/>
          </a:blip>
          <a:stretch>
            <a:fillRect/>
          </a:stretch>
        </p:blipFill>
        <p:spPr>
          <a:xfrm>
            <a:off x="797450" y="249200"/>
            <a:ext cx="7166999" cy="435420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85"/>
          <p:cNvSpPr txBox="1"/>
          <p:nvPr>
            <p:ph idx="1" type="subTitle"/>
          </p:nvPr>
        </p:nvSpPr>
        <p:spPr>
          <a:xfrm>
            <a:off x="338925" y="0"/>
            <a:ext cx="6369600" cy="4575300"/>
          </a:xfrm>
          <a:prstGeom prst="rect">
            <a:avLst/>
          </a:prstGeom>
        </p:spPr>
        <p:txBody>
          <a:bodyPr anchorCtr="0" anchor="t"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b="1" lang="en" sz="2000">
                <a:latin typeface="Arial"/>
                <a:ea typeface="Arial"/>
                <a:cs typeface="Arial"/>
                <a:sym typeface="Arial"/>
              </a:rPr>
              <a:t>Importance of Service in the Economy</a:t>
            </a:r>
            <a:endParaRPr b="1"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        	</a:t>
            </a:r>
            <a:r>
              <a:rPr lang="en" sz="2000">
                <a:latin typeface="Arial"/>
                <a:ea typeface="Arial"/>
                <a:cs typeface="Arial"/>
                <a:sym typeface="Arial"/>
              </a:rPr>
              <a:t>As explained in the previous topic, the economy moves through the process of exchange, while manufacturers exchange products for money, service business exchange service for money. Both sectors are helping the economy move through the exchange of goods and services. If we stop one and depend on the other only, the economy will weaken because without employment, income will fall. Considering the multiplier effect, this will result to the vicious cycle poverty which is the people of the vicious cycle of prosperity, to wit:</a:t>
            </a:r>
            <a:endParaRPr sz="2000">
              <a:latin typeface="Arial"/>
              <a:ea typeface="Arial"/>
              <a:cs typeface="Arial"/>
              <a:sym typeface="Arial"/>
            </a:endParaRPr>
          </a:p>
          <a:p>
            <a:pPr indent="0" lvl="0" marL="0" rtl="0" algn="r">
              <a:spcBef>
                <a:spcPts val="1200"/>
              </a:spcBef>
              <a:spcAft>
                <a:spcPts val="0"/>
              </a:spcAft>
              <a:buNone/>
            </a:pPr>
            <a:r>
              <a:t/>
            </a:r>
            <a:endParaRPr sz="2000">
              <a:latin typeface="Arial"/>
              <a:ea typeface="Arial"/>
              <a:cs typeface="Arial"/>
              <a:sym typeface="Arial"/>
            </a:endParaRPr>
          </a:p>
        </p:txBody>
      </p:sp>
      <p:sp>
        <p:nvSpPr>
          <p:cNvPr id="644" name="Google Shape;644;p85"/>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sp>
        <p:nvSpPr>
          <p:cNvPr id="649" name="Google Shape;649;p86"/>
          <p:cNvSpPr txBox="1"/>
          <p:nvPr>
            <p:ph idx="1" type="subTitle"/>
          </p:nvPr>
        </p:nvSpPr>
        <p:spPr>
          <a:xfrm>
            <a:off x="59800" y="0"/>
            <a:ext cx="6648600" cy="45753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t/>
            </a:r>
            <a:endParaRPr sz="2000">
              <a:latin typeface="Arial"/>
              <a:ea typeface="Arial"/>
              <a:cs typeface="Arial"/>
              <a:sym typeface="Arial"/>
            </a:endParaRPr>
          </a:p>
        </p:txBody>
      </p:sp>
      <p:sp>
        <p:nvSpPr>
          <p:cNvPr id="650" name="Google Shape;650;p86"/>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651" name="Google Shape;651;p86"/>
          <p:cNvPicPr preferRelativeResize="0"/>
          <p:nvPr/>
        </p:nvPicPr>
        <p:blipFill>
          <a:blip r:embed="rId3">
            <a:alphaModFix/>
          </a:blip>
          <a:stretch>
            <a:fillRect/>
          </a:stretch>
        </p:blipFill>
        <p:spPr>
          <a:xfrm>
            <a:off x="338925" y="69775"/>
            <a:ext cx="6319725" cy="4096850"/>
          </a:xfrm>
          <a:prstGeom prst="rect">
            <a:avLst/>
          </a:prstGeom>
          <a:noFill/>
          <a:ln>
            <a:noFill/>
          </a:ln>
        </p:spPr>
      </p:pic>
      <p:pic>
        <p:nvPicPr>
          <p:cNvPr id="652" name="Google Shape;652;p86"/>
          <p:cNvPicPr preferRelativeResize="0"/>
          <p:nvPr/>
        </p:nvPicPr>
        <p:blipFill>
          <a:blip r:embed="rId4">
            <a:alphaModFix/>
          </a:blip>
          <a:stretch>
            <a:fillRect/>
          </a:stretch>
        </p:blipFill>
        <p:spPr>
          <a:xfrm>
            <a:off x="434798" y="69773"/>
            <a:ext cx="6223851" cy="33910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sp>
        <p:nvSpPr>
          <p:cNvPr id="657" name="Google Shape;657;p87"/>
          <p:cNvSpPr txBox="1"/>
          <p:nvPr>
            <p:ph idx="4294967295" type="title"/>
          </p:nvPr>
        </p:nvSpPr>
        <p:spPr>
          <a:xfrm>
            <a:off x="5959900" y="1442200"/>
            <a:ext cx="20391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1800">
                <a:latin typeface="Arial"/>
                <a:ea typeface="Arial"/>
                <a:cs typeface="Arial"/>
                <a:sym typeface="Arial"/>
              </a:rPr>
              <a:t>It allows people to travel and communicate with each other</a:t>
            </a:r>
            <a:endParaRPr sz="2600">
              <a:solidFill>
                <a:schemeClr val="accent1"/>
              </a:solidFill>
              <a:latin typeface="EB Garamond Medium"/>
              <a:ea typeface="EB Garamond Medium"/>
              <a:cs typeface="EB Garamond Medium"/>
              <a:sym typeface="EB Garamond Medium"/>
            </a:endParaRPr>
          </a:p>
        </p:txBody>
      </p:sp>
      <p:sp>
        <p:nvSpPr>
          <p:cNvPr id="658" name="Google Shape;658;p87"/>
          <p:cNvSpPr txBox="1"/>
          <p:nvPr>
            <p:ph type="title"/>
          </p:nvPr>
        </p:nvSpPr>
        <p:spPr>
          <a:xfrm>
            <a:off x="720000" y="521975"/>
            <a:ext cx="7704000" cy="418800"/>
          </a:xfrm>
          <a:prstGeom prst="rect">
            <a:avLst/>
          </a:prstGeom>
        </p:spPr>
        <p:txBody>
          <a:bodyPr anchorCtr="0" anchor="ctr" bIns="91425" lIns="91425" spcFirstLastPara="1" rIns="91425" wrap="square" tIns="91425">
            <a:noAutofit/>
          </a:bodyPr>
          <a:lstStyle/>
          <a:p>
            <a:pPr indent="0" lvl="0" marL="0" rtl="0" algn="just">
              <a:lnSpc>
                <a:spcPct val="150000"/>
              </a:lnSpc>
              <a:spcBef>
                <a:spcPts val="1200"/>
              </a:spcBef>
              <a:spcAft>
                <a:spcPts val="0"/>
              </a:spcAft>
              <a:buClr>
                <a:schemeClr val="dk1"/>
              </a:buClr>
              <a:buSzPts val="1100"/>
              <a:buFont typeface="Arial"/>
              <a:buNone/>
            </a:pPr>
            <a:r>
              <a:rPr lang="en" sz="2300"/>
              <a:t>Services are important because of the following basic reasons:</a:t>
            </a:r>
            <a:endParaRPr sz="2300"/>
          </a:p>
          <a:p>
            <a:pPr indent="0" lvl="0" marL="0" rtl="0" algn="ctr">
              <a:spcBef>
                <a:spcPts val="1200"/>
              </a:spcBef>
              <a:spcAft>
                <a:spcPts val="0"/>
              </a:spcAft>
              <a:buNone/>
            </a:pPr>
            <a:r>
              <a:t/>
            </a:r>
            <a:endParaRPr/>
          </a:p>
        </p:txBody>
      </p:sp>
      <p:sp>
        <p:nvSpPr>
          <p:cNvPr id="659" name="Google Shape;659;p87"/>
          <p:cNvSpPr txBox="1"/>
          <p:nvPr>
            <p:ph idx="4294967295" type="title"/>
          </p:nvPr>
        </p:nvSpPr>
        <p:spPr>
          <a:xfrm>
            <a:off x="1373133" y="2849525"/>
            <a:ext cx="1188900" cy="527700"/>
          </a:xfrm>
          <a:prstGeom prst="rect">
            <a:avLst/>
          </a:prstGeom>
          <a:solidFill>
            <a:schemeClr val="dk2"/>
          </a:solidFill>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a:solidFill>
                  <a:schemeClr val="lt1"/>
                </a:solidFill>
              </a:rPr>
              <a:t>01</a:t>
            </a:r>
            <a:endParaRPr>
              <a:solidFill>
                <a:schemeClr val="lt1"/>
              </a:solidFill>
            </a:endParaRPr>
          </a:p>
        </p:txBody>
      </p:sp>
      <p:sp>
        <p:nvSpPr>
          <p:cNvPr id="660" name="Google Shape;660;p87"/>
          <p:cNvSpPr txBox="1"/>
          <p:nvPr>
            <p:ph idx="4294967295" type="subTitle"/>
          </p:nvPr>
        </p:nvSpPr>
        <p:spPr>
          <a:xfrm>
            <a:off x="2631550" y="1540075"/>
            <a:ext cx="2113200" cy="12378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i="1" lang="en">
                <a:solidFill>
                  <a:schemeClr val="dk1"/>
                </a:solidFill>
                <a:latin typeface="Arial"/>
                <a:ea typeface="Arial"/>
                <a:cs typeface="Arial"/>
                <a:sym typeface="Arial"/>
              </a:rPr>
              <a:t>It makes life not only pleasant but also comfortable</a:t>
            </a:r>
            <a:endParaRPr>
              <a:solidFill>
                <a:schemeClr val="dk1"/>
              </a:solidFill>
            </a:endParaRPr>
          </a:p>
        </p:txBody>
      </p:sp>
      <p:sp>
        <p:nvSpPr>
          <p:cNvPr id="661" name="Google Shape;661;p87"/>
          <p:cNvSpPr txBox="1"/>
          <p:nvPr>
            <p:ph idx="4294967295" type="subTitle"/>
          </p:nvPr>
        </p:nvSpPr>
        <p:spPr>
          <a:xfrm>
            <a:off x="4226450" y="3736900"/>
            <a:ext cx="2511900" cy="8583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i="1" lang="en">
                <a:solidFill>
                  <a:schemeClr val="dk1"/>
                </a:solidFill>
                <a:latin typeface="Arial"/>
                <a:ea typeface="Arial"/>
                <a:cs typeface="Arial"/>
                <a:sym typeface="Arial"/>
              </a:rPr>
              <a:t>It makes products available</a:t>
            </a:r>
            <a:endParaRPr>
              <a:solidFill>
                <a:schemeClr val="dk1"/>
              </a:solidFill>
            </a:endParaRPr>
          </a:p>
        </p:txBody>
      </p:sp>
      <p:sp>
        <p:nvSpPr>
          <p:cNvPr id="662" name="Google Shape;662;p87"/>
          <p:cNvSpPr txBox="1"/>
          <p:nvPr>
            <p:ph idx="4294967295" type="title"/>
          </p:nvPr>
        </p:nvSpPr>
        <p:spPr>
          <a:xfrm>
            <a:off x="3106708" y="2849525"/>
            <a:ext cx="1188900" cy="527700"/>
          </a:xfrm>
          <a:prstGeom prst="rect">
            <a:avLst/>
          </a:prstGeom>
          <a:solidFill>
            <a:schemeClr val="accent1"/>
          </a:solidFill>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a:solidFill>
                  <a:schemeClr val="lt1"/>
                </a:solidFill>
              </a:rPr>
              <a:t>02</a:t>
            </a:r>
            <a:endParaRPr>
              <a:solidFill>
                <a:schemeClr val="lt1"/>
              </a:solidFill>
            </a:endParaRPr>
          </a:p>
        </p:txBody>
      </p:sp>
      <p:sp>
        <p:nvSpPr>
          <p:cNvPr id="663" name="Google Shape;663;p87"/>
          <p:cNvSpPr txBox="1"/>
          <p:nvPr>
            <p:ph idx="4294967295" type="title"/>
          </p:nvPr>
        </p:nvSpPr>
        <p:spPr>
          <a:xfrm>
            <a:off x="4840270" y="2849525"/>
            <a:ext cx="1188900" cy="527700"/>
          </a:xfrm>
          <a:prstGeom prst="rect">
            <a:avLst/>
          </a:prstGeom>
          <a:solidFill>
            <a:schemeClr val="accent2"/>
          </a:solidFill>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a:solidFill>
                  <a:schemeClr val="lt1"/>
                </a:solidFill>
              </a:rPr>
              <a:t>03</a:t>
            </a:r>
            <a:endParaRPr>
              <a:solidFill>
                <a:schemeClr val="lt1"/>
              </a:solidFill>
            </a:endParaRPr>
          </a:p>
        </p:txBody>
      </p:sp>
      <p:sp>
        <p:nvSpPr>
          <p:cNvPr id="664" name="Google Shape;664;p87"/>
          <p:cNvSpPr txBox="1"/>
          <p:nvPr>
            <p:ph idx="4294967295" type="title"/>
          </p:nvPr>
        </p:nvSpPr>
        <p:spPr>
          <a:xfrm>
            <a:off x="6573858" y="2849525"/>
            <a:ext cx="1188900" cy="527700"/>
          </a:xfrm>
          <a:prstGeom prst="rect">
            <a:avLst/>
          </a:prstGeom>
          <a:solidFill>
            <a:schemeClr val="lt2"/>
          </a:solidFill>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a:solidFill>
                  <a:schemeClr val="lt1"/>
                </a:solidFill>
              </a:rPr>
              <a:t>04</a:t>
            </a:r>
            <a:endParaRPr>
              <a:solidFill>
                <a:schemeClr val="lt1"/>
              </a:solidFill>
            </a:endParaRPr>
          </a:p>
        </p:txBody>
      </p:sp>
      <p:sp>
        <p:nvSpPr>
          <p:cNvPr id="665" name="Google Shape;665;p87"/>
          <p:cNvSpPr txBox="1"/>
          <p:nvPr>
            <p:ph idx="4294967295" type="title"/>
          </p:nvPr>
        </p:nvSpPr>
        <p:spPr>
          <a:xfrm>
            <a:off x="1136875" y="3352300"/>
            <a:ext cx="1903500" cy="1332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1800">
                <a:latin typeface="Arial"/>
                <a:ea typeface="Arial"/>
                <a:cs typeface="Arial"/>
                <a:sym typeface="Arial"/>
              </a:rPr>
              <a:t>It helps move the economy</a:t>
            </a:r>
            <a:endParaRPr sz="1800">
              <a:solidFill>
                <a:schemeClr val="accent1"/>
              </a:solidFill>
              <a:latin typeface="EB Garamond Medium"/>
              <a:ea typeface="EB Garamond Medium"/>
              <a:cs typeface="EB Garamond Medium"/>
              <a:sym typeface="EB Garamond Medium"/>
            </a:endParaRPr>
          </a:p>
        </p:txBody>
      </p:sp>
      <p:cxnSp>
        <p:nvCxnSpPr>
          <p:cNvPr id="666" name="Google Shape;666;p87"/>
          <p:cNvCxnSpPr>
            <a:stCxn id="659" idx="3"/>
            <a:endCxn id="662" idx="1"/>
          </p:cNvCxnSpPr>
          <p:nvPr/>
        </p:nvCxnSpPr>
        <p:spPr>
          <a:xfrm>
            <a:off x="2562033" y="3113375"/>
            <a:ext cx="544800" cy="0"/>
          </a:xfrm>
          <a:prstGeom prst="straightConnector1">
            <a:avLst/>
          </a:prstGeom>
          <a:noFill/>
          <a:ln cap="flat" cmpd="sng" w="19050">
            <a:solidFill>
              <a:schemeClr val="dk2"/>
            </a:solidFill>
            <a:prstDash val="solid"/>
            <a:round/>
            <a:headEnd len="med" w="med" type="none"/>
            <a:tailEnd len="med" w="med" type="none"/>
          </a:ln>
        </p:spPr>
      </p:cxnSp>
      <p:cxnSp>
        <p:nvCxnSpPr>
          <p:cNvPr id="667" name="Google Shape;667;p87"/>
          <p:cNvCxnSpPr>
            <a:stCxn id="662" idx="3"/>
            <a:endCxn id="663" idx="1"/>
          </p:cNvCxnSpPr>
          <p:nvPr/>
        </p:nvCxnSpPr>
        <p:spPr>
          <a:xfrm>
            <a:off x="4295608" y="3113375"/>
            <a:ext cx="544800" cy="0"/>
          </a:xfrm>
          <a:prstGeom prst="straightConnector1">
            <a:avLst/>
          </a:prstGeom>
          <a:noFill/>
          <a:ln cap="flat" cmpd="sng" w="19050">
            <a:solidFill>
              <a:schemeClr val="dk2"/>
            </a:solidFill>
            <a:prstDash val="solid"/>
            <a:round/>
            <a:headEnd len="med" w="med" type="none"/>
            <a:tailEnd len="med" w="med" type="none"/>
          </a:ln>
        </p:spPr>
      </p:cxnSp>
      <p:cxnSp>
        <p:nvCxnSpPr>
          <p:cNvPr id="668" name="Google Shape;668;p87"/>
          <p:cNvCxnSpPr>
            <a:stCxn id="663" idx="3"/>
            <a:endCxn id="664" idx="1"/>
          </p:cNvCxnSpPr>
          <p:nvPr/>
        </p:nvCxnSpPr>
        <p:spPr>
          <a:xfrm>
            <a:off x="6029170" y="3113375"/>
            <a:ext cx="544800" cy="0"/>
          </a:xfrm>
          <a:prstGeom prst="straightConnector1">
            <a:avLst/>
          </a:prstGeom>
          <a:noFill/>
          <a:ln cap="flat" cmpd="sng" w="19050">
            <a:solidFill>
              <a:schemeClr val="dk2"/>
            </a:solidFill>
            <a:prstDash val="solid"/>
            <a:round/>
            <a:headEnd len="med" w="med" type="none"/>
            <a:tailEnd len="med" w="med" type="none"/>
          </a:ln>
        </p:spPr>
      </p:cxn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sp>
        <p:nvSpPr>
          <p:cNvPr id="673" name="Google Shape;673;p88"/>
          <p:cNvSpPr txBox="1"/>
          <p:nvPr>
            <p:ph idx="1" type="subTitle"/>
          </p:nvPr>
        </p:nvSpPr>
        <p:spPr>
          <a:xfrm>
            <a:off x="358850" y="508375"/>
            <a:ext cx="6349500" cy="4066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Service – Manner of Delivery</a:t>
            </a:r>
            <a:endParaRPr b="1" sz="2000">
              <a:latin typeface="Arial"/>
              <a:ea typeface="Arial"/>
              <a:cs typeface="Arial"/>
              <a:sym typeface="Arial"/>
            </a:endParaRPr>
          </a:p>
          <a:p>
            <a:pPr indent="0" lvl="0" marL="0" rtl="0" algn="ctr">
              <a:spcBef>
                <a:spcPts val="1200"/>
              </a:spcBef>
              <a:spcAft>
                <a:spcPts val="0"/>
              </a:spcAft>
              <a:buNone/>
            </a:pPr>
            <a:r>
              <a:rPr lang="en" sz="2000">
                <a:latin typeface="Arial"/>
                <a:ea typeface="Arial"/>
                <a:cs typeface="Arial"/>
                <a:sym typeface="Arial"/>
              </a:rPr>
              <a:t>        	Service may be delivered by people or by machines. They are consumed by the customer as they are produced by the server. A doctor treats a patient, a teacher teaches a student, a lawyer counsels a client. A viewer sees a movie, a passenger rides a taxi, a caller uses the telephone line. Some services are delivered by machines. </a:t>
            </a:r>
            <a:endParaRPr sz="2000">
              <a:latin typeface="Arial"/>
              <a:ea typeface="Arial"/>
              <a:cs typeface="Arial"/>
              <a:sym typeface="Arial"/>
            </a:endParaRPr>
          </a:p>
        </p:txBody>
      </p:sp>
      <p:sp>
        <p:nvSpPr>
          <p:cNvPr id="674" name="Google Shape;674;p88"/>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8" name="Shape 678"/>
        <p:cNvGrpSpPr/>
        <p:nvPr/>
      </p:nvGrpSpPr>
      <p:grpSpPr>
        <a:xfrm>
          <a:off x="0" y="0"/>
          <a:ext cx="0" cy="0"/>
          <a:chOff x="0" y="0"/>
          <a:chExt cx="0" cy="0"/>
        </a:xfrm>
      </p:grpSpPr>
      <p:sp>
        <p:nvSpPr>
          <p:cNvPr id="679" name="Google Shape;679;p89"/>
          <p:cNvSpPr txBox="1"/>
          <p:nvPr>
            <p:ph idx="1" type="subTitle"/>
          </p:nvPr>
        </p:nvSpPr>
        <p:spPr>
          <a:xfrm>
            <a:off x="358850" y="508375"/>
            <a:ext cx="6349500" cy="4066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800">
                <a:latin typeface="Arial"/>
                <a:ea typeface="Arial"/>
                <a:cs typeface="Arial"/>
                <a:sym typeface="Arial"/>
              </a:rPr>
              <a:t>Services – Types of Organization</a:t>
            </a:r>
            <a:endParaRPr b="1" sz="1800">
              <a:latin typeface="Arial"/>
              <a:ea typeface="Arial"/>
              <a:cs typeface="Arial"/>
              <a:sym typeface="Arial"/>
            </a:endParaRPr>
          </a:p>
          <a:p>
            <a:pPr indent="0" lvl="0" marL="0" rtl="0" algn="l">
              <a:spcBef>
                <a:spcPts val="1200"/>
              </a:spcBef>
              <a:spcAft>
                <a:spcPts val="0"/>
              </a:spcAft>
              <a:buNone/>
            </a:pPr>
            <a:r>
              <a:rPr b="1" lang="en" sz="1800">
                <a:latin typeface="Arial"/>
                <a:ea typeface="Arial"/>
                <a:cs typeface="Arial"/>
                <a:sym typeface="Arial"/>
              </a:rPr>
              <a:t>        	</a:t>
            </a:r>
            <a:r>
              <a:rPr lang="en" sz="1800">
                <a:latin typeface="Arial"/>
                <a:ea typeface="Arial"/>
                <a:cs typeface="Arial"/>
                <a:sym typeface="Arial"/>
              </a:rPr>
              <a:t>Services may be provided by profit or nonprofit organizations (NPO). There are schools that are nonprofit organizations and there are also those that are for profit. There are hospitals that are organized for profit and there are also those that are NPO’s. Most television  stations are for profit, and there are also those that are non-profit. Most loan grantors are for profit but there are also those that are non-profit. Even individual service providers allot time for free services. Some doctors provide free medical service in their parish churches on specific days in a week, lawyers provide free legal assistance, teachers teach for free to prisoners at the national penitentiary, retired business executive serve like “big brothers” to small businesses. </a:t>
            </a:r>
            <a:endParaRPr b="1" sz="1800">
              <a:latin typeface="Arial"/>
              <a:ea typeface="Arial"/>
              <a:cs typeface="Arial"/>
              <a:sym typeface="Arial"/>
            </a:endParaRPr>
          </a:p>
        </p:txBody>
      </p:sp>
      <p:sp>
        <p:nvSpPr>
          <p:cNvPr id="680" name="Google Shape;680;p89"/>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4" name="Shape 684"/>
        <p:cNvGrpSpPr/>
        <p:nvPr/>
      </p:nvGrpSpPr>
      <p:grpSpPr>
        <a:xfrm>
          <a:off x="0" y="0"/>
          <a:ext cx="0" cy="0"/>
          <a:chOff x="0" y="0"/>
          <a:chExt cx="0" cy="0"/>
        </a:xfrm>
      </p:grpSpPr>
      <p:sp>
        <p:nvSpPr>
          <p:cNvPr id="685" name="Google Shape;685;p90"/>
          <p:cNvSpPr txBox="1"/>
          <p:nvPr>
            <p:ph idx="1" type="subTitle"/>
          </p:nvPr>
        </p:nvSpPr>
        <p:spPr>
          <a:xfrm>
            <a:off x="358850" y="946950"/>
            <a:ext cx="6349500" cy="3628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Services – Sponsoring Organizations</a:t>
            </a:r>
            <a:endParaRPr b="1" sz="2000">
              <a:latin typeface="Arial"/>
              <a:ea typeface="Arial"/>
              <a:cs typeface="Arial"/>
              <a:sym typeface="Arial"/>
            </a:endParaRPr>
          </a:p>
          <a:p>
            <a:pPr indent="0" lvl="0" marL="0" rtl="0" algn="l">
              <a:spcBef>
                <a:spcPts val="1200"/>
              </a:spcBef>
              <a:spcAft>
                <a:spcPts val="0"/>
              </a:spcAft>
              <a:buNone/>
            </a:pPr>
            <a:r>
              <a:rPr b="1" lang="en" sz="2000">
                <a:latin typeface="Arial"/>
                <a:ea typeface="Arial"/>
                <a:cs typeface="Arial"/>
                <a:sym typeface="Arial"/>
              </a:rPr>
              <a:t>        	</a:t>
            </a:r>
            <a:r>
              <a:rPr lang="en" sz="2000">
                <a:latin typeface="Arial"/>
                <a:ea typeface="Arial"/>
                <a:cs typeface="Arial"/>
                <a:sym typeface="Arial"/>
              </a:rPr>
              <a:t>There are many organizations providing services to the public. Aside from the providers mentioned in the preceding section, some organizations are formed mainly to sponsor or serve other organizations or to serve their members</a:t>
            </a:r>
            <a:endParaRPr b="1" sz="2000">
              <a:latin typeface="Arial"/>
              <a:ea typeface="Arial"/>
              <a:cs typeface="Arial"/>
              <a:sym typeface="Arial"/>
            </a:endParaRPr>
          </a:p>
        </p:txBody>
      </p:sp>
      <p:sp>
        <p:nvSpPr>
          <p:cNvPr id="686" name="Google Shape;686;p90"/>
          <p:cNvSpPr/>
          <p:nvPr/>
        </p:nvSpPr>
        <p:spPr>
          <a:xfrm>
            <a:off x="6967651" y="1653125"/>
            <a:ext cx="2033386" cy="2623538"/>
          </a:xfrm>
          <a:custGeom>
            <a:rect b="b" l="l" r="r" t="t"/>
            <a:pathLst>
              <a:path extrusionOk="0" h="100673" w="131696">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sp>
        <p:nvSpPr>
          <p:cNvPr id="691" name="Google Shape;691;p91"/>
          <p:cNvSpPr txBox="1"/>
          <p:nvPr>
            <p:ph idx="1" type="subTitle"/>
          </p:nvPr>
        </p:nvSpPr>
        <p:spPr>
          <a:xfrm>
            <a:off x="4116800" y="0"/>
            <a:ext cx="3847500" cy="5063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 sz="2400">
                <a:solidFill>
                  <a:srgbClr val="0A1D37"/>
                </a:solidFill>
                <a:latin typeface="Lato"/>
                <a:ea typeface="Lato"/>
                <a:cs typeface="Lato"/>
                <a:sym typeface="Lato"/>
              </a:rPr>
              <a:t>Reference:</a:t>
            </a:r>
            <a:endParaRPr b="1" sz="2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18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 sz="2000">
                <a:solidFill>
                  <a:srgbClr val="324D42"/>
                </a:solidFill>
                <a:latin typeface="Anek Gurmukhi"/>
                <a:ea typeface="Anek Gurmukhi"/>
                <a:cs typeface="Anek Gurmukhi"/>
                <a:sym typeface="Anek Gurmukhi"/>
              </a:rPr>
              <a:t>Entrepreneurship, Cristina B. Banastao and Solita A. Frias, Unlimited Books Library Services &amp; Publishing Inc.</a:t>
            </a:r>
            <a:endParaRPr b="1" sz="20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 sz="2000">
                <a:solidFill>
                  <a:srgbClr val="324D42"/>
                </a:solidFill>
                <a:latin typeface="Anek Gurmukhi"/>
                <a:ea typeface="Anek Gurmukhi"/>
                <a:cs typeface="Anek Gurmukhi"/>
                <a:sym typeface="Anek Gurmukhi"/>
              </a:rPr>
              <a:t>2022</a:t>
            </a:r>
            <a:endParaRPr sz="1600">
              <a:solidFill>
                <a:srgbClr val="262626"/>
              </a:solidFill>
              <a:latin typeface="Nunito"/>
              <a:ea typeface="Nunito"/>
              <a:cs typeface="Nunito"/>
              <a:sym typeface="Nunito"/>
            </a:endParaRPr>
          </a:p>
          <a:p>
            <a:pPr indent="0" lvl="0" marL="0" rtl="0" algn="just">
              <a:lnSpc>
                <a:spcPct val="100000"/>
              </a:lnSpc>
              <a:spcBef>
                <a:spcPts val="1200"/>
              </a:spcBef>
              <a:spcAft>
                <a:spcPts val="0"/>
              </a:spcAft>
              <a:buClr>
                <a:schemeClr val="dk1"/>
              </a:buClr>
              <a:buSzPts val="1100"/>
              <a:buFont typeface="Arial"/>
              <a:buNone/>
            </a:pPr>
            <a:r>
              <a:t/>
            </a:r>
            <a:endParaRPr b="1" sz="1700">
              <a:latin typeface="Arial"/>
              <a:ea typeface="Arial"/>
              <a:cs typeface="Arial"/>
              <a:sym typeface="Arial"/>
            </a:endParaRPr>
          </a:p>
          <a:p>
            <a:pPr indent="0" lvl="0" marL="0" rtl="0" algn="l">
              <a:spcBef>
                <a:spcPts val="1200"/>
              </a:spcBef>
              <a:spcAft>
                <a:spcPts val="0"/>
              </a:spcAft>
              <a:buNone/>
            </a:pPr>
            <a:r>
              <a:t/>
            </a:r>
            <a:endParaRPr/>
          </a:p>
        </p:txBody>
      </p:sp>
      <p:sp>
        <p:nvSpPr>
          <p:cNvPr id="692" name="Google Shape;692;p91"/>
          <p:cNvSpPr/>
          <p:nvPr/>
        </p:nvSpPr>
        <p:spPr>
          <a:xfrm>
            <a:off x="1859677" y="1322776"/>
            <a:ext cx="2160508" cy="2931130"/>
          </a:xfrm>
          <a:custGeom>
            <a:rect b="b" l="l" r="r" t="t"/>
            <a:pathLst>
              <a:path extrusionOk="0" h="95461" w="70249">
                <a:moveTo>
                  <a:pt x="35124" y="3590"/>
                </a:moveTo>
                <a:lnTo>
                  <a:pt x="35466" y="3675"/>
                </a:lnTo>
                <a:lnTo>
                  <a:pt x="35723" y="3846"/>
                </a:lnTo>
                <a:lnTo>
                  <a:pt x="35894" y="4103"/>
                </a:lnTo>
                <a:lnTo>
                  <a:pt x="35979" y="4444"/>
                </a:lnTo>
                <a:lnTo>
                  <a:pt x="35894" y="4786"/>
                </a:lnTo>
                <a:lnTo>
                  <a:pt x="35723" y="5043"/>
                </a:lnTo>
                <a:lnTo>
                  <a:pt x="35466" y="5299"/>
                </a:lnTo>
                <a:lnTo>
                  <a:pt x="34783" y="5299"/>
                </a:lnTo>
                <a:lnTo>
                  <a:pt x="34526" y="5043"/>
                </a:lnTo>
                <a:lnTo>
                  <a:pt x="34355" y="4786"/>
                </a:lnTo>
                <a:lnTo>
                  <a:pt x="34270" y="4444"/>
                </a:lnTo>
                <a:lnTo>
                  <a:pt x="34355" y="4103"/>
                </a:lnTo>
                <a:lnTo>
                  <a:pt x="34526" y="3846"/>
                </a:lnTo>
                <a:lnTo>
                  <a:pt x="34783" y="3675"/>
                </a:lnTo>
                <a:lnTo>
                  <a:pt x="35124" y="3590"/>
                </a:lnTo>
                <a:close/>
                <a:moveTo>
                  <a:pt x="64950" y="8547"/>
                </a:moveTo>
                <a:lnTo>
                  <a:pt x="64950" y="86914"/>
                </a:lnTo>
                <a:lnTo>
                  <a:pt x="5299" y="86914"/>
                </a:lnTo>
                <a:lnTo>
                  <a:pt x="5299" y="8547"/>
                </a:lnTo>
                <a:close/>
                <a:moveTo>
                  <a:pt x="35552" y="89307"/>
                </a:moveTo>
                <a:lnTo>
                  <a:pt x="35894" y="89478"/>
                </a:lnTo>
                <a:lnTo>
                  <a:pt x="36235" y="89649"/>
                </a:lnTo>
                <a:lnTo>
                  <a:pt x="36492" y="89905"/>
                </a:lnTo>
                <a:lnTo>
                  <a:pt x="36748" y="90162"/>
                </a:lnTo>
                <a:lnTo>
                  <a:pt x="36919" y="90504"/>
                </a:lnTo>
                <a:lnTo>
                  <a:pt x="37005" y="90845"/>
                </a:lnTo>
                <a:lnTo>
                  <a:pt x="37090" y="91273"/>
                </a:lnTo>
                <a:lnTo>
                  <a:pt x="37005" y="91615"/>
                </a:lnTo>
                <a:lnTo>
                  <a:pt x="36919" y="92042"/>
                </a:lnTo>
                <a:lnTo>
                  <a:pt x="36748" y="92384"/>
                </a:lnTo>
                <a:lnTo>
                  <a:pt x="36492" y="92640"/>
                </a:lnTo>
                <a:lnTo>
                  <a:pt x="36235" y="92896"/>
                </a:lnTo>
                <a:lnTo>
                  <a:pt x="35894" y="93067"/>
                </a:lnTo>
                <a:lnTo>
                  <a:pt x="35552" y="93153"/>
                </a:lnTo>
                <a:lnTo>
                  <a:pt x="35124" y="93238"/>
                </a:lnTo>
                <a:lnTo>
                  <a:pt x="34697" y="93153"/>
                </a:lnTo>
                <a:lnTo>
                  <a:pt x="34355" y="93067"/>
                </a:lnTo>
                <a:lnTo>
                  <a:pt x="34013" y="92896"/>
                </a:lnTo>
                <a:lnTo>
                  <a:pt x="33757" y="92640"/>
                </a:lnTo>
                <a:lnTo>
                  <a:pt x="33501" y="92384"/>
                </a:lnTo>
                <a:lnTo>
                  <a:pt x="33330" y="92042"/>
                </a:lnTo>
                <a:lnTo>
                  <a:pt x="33244" y="91615"/>
                </a:lnTo>
                <a:lnTo>
                  <a:pt x="33159" y="91273"/>
                </a:lnTo>
                <a:lnTo>
                  <a:pt x="33244" y="90845"/>
                </a:lnTo>
                <a:lnTo>
                  <a:pt x="33330" y="90504"/>
                </a:lnTo>
                <a:lnTo>
                  <a:pt x="33501" y="90162"/>
                </a:lnTo>
                <a:lnTo>
                  <a:pt x="33757" y="89905"/>
                </a:lnTo>
                <a:lnTo>
                  <a:pt x="34013" y="89649"/>
                </a:lnTo>
                <a:lnTo>
                  <a:pt x="34355" y="89478"/>
                </a:lnTo>
                <a:lnTo>
                  <a:pt x="34697" y="89307"/>
                </a:lnTo>
                <a:close/>
                <a:moveTo>
                  <a:pt x="3333" y="0"/>
                </a:moveTo>
                <a:lnTo>
                  <a:pt x="2649" y="86"/>
                </a:lnTo>
                <a:lnTo>
                  <a:pt x="2051" y="257"/>
                </a:lnTo>
                <a:lnTo>
                  <a:pt x="1453" y="599"/>
                </a:lnTo>
                <a:lnTo>
                  <a:pt x="1026" y="1026"/>
                </a:lnTo>
                <a:lnTo>
                  <a:pt x="598" y="1453"/>
                </a:lnTo>
                <a:lnTo>
                  <a:pt x="256" y="2052"/>
                </a:lnTo>
                <a:lnTo>
                  <a:pt x="85" y="2650"/>
                </a:lnTo>
                <a:lnTo>
                  <a:pt x="0" y="3333"/>
                </a:lnTo>
                <a:lnTo>
                  <a:pt x="0" y="92213"/>
                </a:lnTo>
                <a:lnTo>
                  <a:pt x="85" y="92811"/>
                </a:lnTo>
                <a:lnTo>
                  <a:pt x="256" y="93495"/>
                </a:lnTo>
                <a:lnTo>
                  <a:pt x="598" y="94007"/>
                </a:lnTo>
                <a:lnTo>
                  <a:pt x="1026" y="94520"/>
                </a:lnTo>
                <a:lnTo>
                  <a:pt x="1453" y="94862"/>
                </a:lnTo>
                <a:lnTo>
                  <a:pt x="2051" y="95204"/>
                </a:lnTo>
                <a:lnTo>
                  <a:pt x="2649" y="95375"/>
                </a:lnTo>
                <a:lnTo>
                  <a:pt x="3333" y="95460"/>
                </a:lnTo>
                <a:lnTo>
                  <a:pt x="66916" y="95460"/>
                </a:lnTo>
                <a:lnTo>
                  <a:pt x="67600" y="95375"/>
                </a:lnTo>
                <a:lnTo>
                  <a:pt x="68198" y="95204"/>
                </a:lnTo>
                <a:lnTo>
                  <a:pt x="68796" y="94862"/>
                </a:lnTo>
                <a:lnTo>
                  <a:pt x="69309" y="94520"/>
                </a:lnTo>
                <a:lnTo>
                  <a:pt x="69651" y="94007"/>
                </a:lnTo>
                <a:lnTo>
                  <a:pt x="69992" y="93495"/>
                </a:lnTo>
                <a:lnTo>
                  <a:pt x="70163" y="92811"/>
                </a:lnTo>
                <a:lnTo>
                  <a:pt x="70249" y="92213"/>
                </a:lnTo>
                <a:lnTo>
                  <a:pt x="70249" y="3333"/>
                </a:lnTo>
                <a:lnTo>
                  <a:pt x="70163" y="2650"/>
                </a:lnTo>
                <a:lnTo>
                  <a:pt x="69992" y="2052"/>
                </a:lnTo>
                <a:lnTo>
                  <a:pt x="69651" y="1453"/>
                </a:lnTo>
                <a:lnTo>
                  <a:pt x="69309" y="1026"/>
                </a:lnTo>
                <a:lnTo>
                  <a:pt x="68796" y="599"/>
                </a:lnTo>
                <a:lnTo>
                  <a:pt x="68198" y="257"/>
                </a:lnTo>
                <a:lnTo>
                  <a:pt x="67600" y="86"/>
                </a:lnTo>
                <a:lnTo>
                  <a:pt x="66916"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6" name="Shape 696"/>
        <p:cNvGrpSpPr/>
        <p:nvPr/>
      </p:nvGrpSpPr>
      <p:grpSpPr>
        <a:xfrm>
          <a:off x="0" y="0"/>
          <a:ext cx="0" cy="0"/>
          <a:chOff x="0" y="0"/>
          <a:chExt cx="0" cy="0"/>
        </a:xfrm>
      </p:grpSpPr>
      <p:sp>
        <p:nvSpPr>
          <p:cNvPr id="697" name="Google Shape;697;p92"/>
          <p:cNvSpPr/>
          <p:nvPr/>
        </p:nvSpPr>
        <p:spPr>
          <a:xfrm>
            <a:off x="5239413" y="2617475"/>
            <a:ext cx="1865700" cy="7173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698" name="Google Shape;698;p92"/>
          <p:cNvPicPr preferRelativeResize="0"/>
          <p:nvPr/>
        </p:nvPicPr>
        <p:blipFill rotWithShape="1">
          <a:blip r:embed="rId3">
            <a:alphaModFix amt="79000"/>
          </a:blip>
          <a:srcRect b="0" l="18334" r="18334" t="0"/>
          <a:stretch/>
        </p:blipFill>
        <p:spPr>
          <a:xfrm>
            <a:off x="721365" y="1015663"/>
            <a:ext cx="2947144" cy="3101676"/>
          </a:xfrm>
          <a:prstGeom prst="rect">
            <a:avLst/>
          </a:prstGeom>
          <a:noFill/>
          <a:ln>
            <a:noFill/>
          </a:ln>
        </p:spPr>
      </p:pic>
      <p:sp>
        <p:nvSpPr>
          <p:cNvPr id="699" name="Google Shape;699;p92"/>
          <p:cNvSpPr txBox="1"/>
          <p:nvPr>
            <p:ph type="ctrTitle"/>
          </p:nvPr>
        </p:nvSpPr>
        <p:spPr>
          <a:xfrm>
            <a:off x="4012450" y="540100"/>
            <a:ext cx="4325700" cy="82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700" name="Google Shape;700;p92"/>
          <p:cNvSpPr txBox="1"/>
          <p:nvPr/>
        </p:nvSpPr>
        <p:spPr>
          <a:xfrm>
            <a:off x="4023750" y="4283025"/>
            <a:ext cx="4325700" cy="32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Verdana"/>
                <a:ea typeface="Verdana"/>
                <a:cs typeface="Verdana"/>
                <a:sym typeface="Verdana"/>
              </a:rPr>
              <a:t>Please keep this slide for attribution  </a:t>
            </a:r>
            <a:endParaRPr sz="1200">
              <a:solidFill>
                <a:schemeClr val="dk1"/>
              </a:solidFill>
              <a:latin typeface="Verdana"/>
              <a:ea typeface="Verdana"/>
              <a:cs typeface="Verdana"/>
              <a:sym typeface="Verdana"/>
            </a:endParaRPr>
          </a:p>
        </p:txBody>
      </p:sp>
      <p:grpSp>
        <p:nvGrpSpPr>
          <p:cNvPr id="701" name="Google Shape;701;p92"/>
          <p:cNvGrpSpPr/>
          <p:nvPr/>
        </p:nvGrpSpPr>
        <p:grpSpPr>
          <a:xfrm>
            <a:off x="5465433" y="2782300"/>
            <a:ext cx="387681" cy="387661"/>
            <a:chOff x="266768" y="1721375"/>
            <a:chExt cx="397907" cy="397887"/>
          </a:xfrm>
        </p:grpSpPr>
        <p:sp>
          <p:nvSpPr>
            <p:cNvPr id="702" name="Google Shape;702;p92"/>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92"/>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4" name="Google Shape;704;p92"/>
          <p:cNvGrpSpPr/>
          <p:nvPr/>
        </p:nvGrpSpPr>
        <p:grpSpPr>
          <a:xfrm>
            <a:off x="6527554" y="2782300"/>
            <a:ext cx="387661" cy="387661"/>
            <a:chOff x="1379798" y="1723250"/>
            <a:chExt cx="397887" cy="397887"/>
          </a:xfrm>
        </p:grpSpPr>
        <p:sp>
          <p:nvSpPr>
            <p:cNvPr id="705" name="Google Shape;705;p92"/>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92"/>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92"/>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92"/>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9" name="Google Shape;709;p92"/>
          <p:cNvGrpSpPr/>
          <p:nvPr/>
        </p:nvGrpSpPr>
        <p:grpSpPr>
          <a:xfrm>
            <a:off x="5996514" y="2782300"/>
            <a:ext cx="387641" cy="387661"/>
            <a:chOff x="864491" y="1723250"/>
            <a:chExt cx="397866" cy="397887"/>
          </a:xfrm>
        </p:grpSpPr>
        <p:sp>
          <p:nvSpPr>
            <p:cNvPr id="710" name="Google Shape;710;p92"/>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92"/>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92"/>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Business Major for College: Labor or Industrial Relations by Slidesgo">
  <a:themeElements>
    <a:clrScheme name="Simple Light">
      <a:dk1>
        <a:srgbClr val="000000"/>
      </a:dk1>
      <a:lt1>
        <a:srgbClr val="EBE6D9"/>
      </a:lt1>
      <a:dk2>
        <a:srgbClr val="778268"/>
      </a:dk2>
      <a:lt2>
        <a:srgbClr val="444239"/>
      </a:lt2>
      <a:accent1>
        <a:srgbClr val="C87C5E"/>
      </a:accent1>
      <a:accent2>
        <a:srgbClr val="E3A665"/>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