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8" r:id="rId4"/>
    <p:sldMasterId id="214748366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Lst>
  <p:sldSz cy="5143500" cx="9144000"/>
  <p:notesSz cx="6858000" cy="9144000"/>
  <p:embeddedFontLst>
    <p:embeddedFont>
      <p:font typeface="Do Hyeon"/>
      <p:regular r:id="rId62"/>
    </p:embeddedFont>
    <p:embeddedFont>
      <p:font typeface="Mukta"/>
      <p:regular r:id="rId63"/>
      <p:bold r:id="rId64"/>
    </p:embeddedFont>
    <p:embeddedFont>
      <p:font typeface="Nunito"/>
      <p:regular r:id="rId65"/>
      <p:bold r:id="rId66"/>
      <p:italic r:id="rId67"/>
      <p:boldItalic r:id="rId68"/>
    </p:embeddedFont>
    <p:embeddedFont>
      <p:font typeface="Noto Sans"/>
      <p:regular r:id="rId69"/>
      <p:bold r:id="rId70"/>
      <p:italic r:id="rId71"/>
      <p:boldItalic r:id="rId72"/>
    </p:embeddedFont>
    <p:embeddedFont>
      <p:font typeface="Lato"/>
      <p:regular r:id="rId73"/>
      <p:bold r:id="rId74"/>
      <p:italic r:id="rId75"/>
      <p:boldItalic r:id="rId76"/>
    </p:embeddedFont>
    <p:embeddedFont>
      <p:font typeface="Anek Gurmukhi"/>
      <p:regular r:id="rId77"/>
      <p:bold r:id="rId78"/>
    </p:embeddedFont>
    <p:embeddedFont>
      <p:font typeface="Open Sans Light"/>
      <p:regular r:id="rId79"/>
      <p:bold r:id="rId80"/>
      <p:italic r:id="rId81"/>
      <p:boldItalic r:id="rId82"/>
    </p:embeddedFont>
    <p:embeddedFont>
      <p:font typeface="Open Sans"/>
      <p:regular r:id="rId83"/>
      <p:bold r:id="rId84"/>
      <p:italic r:id="rId85"/>
      <p:boldItalic r:id="rId8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84" Type="http://schemas.openxmlformats.org/officeDocument/2006/relationships/font" Target="fonts/OpenSans-bold.fntdata"/><Relationship Id="rId83" Type="http://schemas.openxmlformats.org/officeDocument/2006/relationships/font" Target="fonts/OpenSans-regular.fntdata"/><Relationship Id="rId42" Type="http://schemas.openxmlformats.org/officeDocument/2006/relationships/slide" Target="slides/slide36.xml"/><Relationship Id="rId86" Type="http://schemas.openxmlformats.org/officeDocument/2006/relationships/font" Target="fonts/OpenSans-boldItalic.fntdata"/><Relationship Id="rId41" Type="http://schemas.openxmlformats.org/officeDocument/2006/relationships/slide" Target="slides/slide35.xml"/><Relationship Id="rId85" Type="http://schemas.openxmlformats.org/officeDocument/2006/relationships/font" Target="fonts/OpenSans-italic.fntdata"/><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80" Type="http://schemas.openxmlformats.org/officeDocument/2006/relationships/font" Target="fonts/OpenSansLight-bold.fntdata"/><Relationship Id="rId82" Type="http://schemas.openxmlformats.org/officeDocument/2006/relationships/font" Target="fonts/OpenSansLight-boldItalic.fntdata"/><Relationship Id="rId81" Type="http://schemas.openxmlformats.org/officeDocument/2006/relationships/font" Target="fonts/OpenSansLight-italic.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schemas.openxmlformats.org/officeDocument/2006/relationships/font" Target="fonts/Lato-regular.fntdata"/><Relationship Id="rId72" Type="http://schemas.openxmlformats.org/officeDocument/2006/relationships/font" Target="fonts/NotoSans-boldItalic.fntdata"/><Relationship Id="rId31" Type="http://schemas.openxmlformats.org/officeDocument/2006/relationships/slide" Target="slides/slide25.xml"/><Relationship Id="rId75" Type="http://schemas.openxmlformats.org/officeDocument/2006/relationships/font" Target="fonts/Lato-italic.fntdata"/><Relationship Id="rId30" Type="http://schemas.openxmlformats.org/officeDocument/2006/relationships/slide" Target="slides/slide24.xml"/><Relationship Id="rId74" Type="http://schemas.openxmlformats.org/officeDocument/2006/relationships/font" Target="fonts/Lato-bold.fntdata"/><Relationship Id="rId33" Type="http://schemas.openxmlformats.org/officeDocument/2006/relationships/slide" Target="slides/slide27.xml"/><Relationship Id="rId77" Type="http://schemas.openxmlformats.org/officeDocument/2006/relationships/font" Target="fonts/AnekGurmukhi-regular.fntdata"/><Relationship Id="rId32" Type="http://schemas.openxmlformats.org/officeDocument/2006/relationships/slide" Target="slides/slide26.xml"/><Relationship Id="rId76" Type="http://schemas.openxmlformats.org/officeDocument/2006/relationships/font" Target="fonts/Lato-boldItalic.fntdata"/><Relationship Id="rId35" Type="http://schemas.openxmlformats.org/officeDocument/2006/relationships/slide" Target="slides/slide29.xml"/><Relationship Id="rId79" Type="http://schemas.openxmlformats.org/officeDocument/2006/relationships/font" Target="fonts/OpenSansLight-regular.fntdata"/><Relationship Id="rId34" Type="http://schemas.openxmlformats.org/officeDocument/2006/relationships/slide" Target="slides/slide28.xml"/><Relationship Id="rId78" Type="http://schemas.openxmlformats.org/officeDocument/2006/relationships/font" Target="fonts/AnekGurmukhi-bold.fntdata"/><Relationship Id="rId71" Type="http://schemas.openxmlformats.org/officeDocument/2006/relationships/font" Target="fonts/NotoSans-italic.fntdata"/><Relationship Id="rId70" Type="http://schemas.openxmlformats.org/officeDocument/2006/relationships/font" Target="fonts/NotoSans-bold.fntdata"/><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font" Target="fonts/DoHyeon-regular.fntdata"/><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font" Target="fonts/Mukta-bold.fntdata"/><Relationship Id="rId63" Type="http://schemas.openxmlformats.org/officeDocument/2006/relationships/font" Target="fonts/Mukta-regular.fntdata"/><Relationship Id="rId22" Type="http://schemas.openxmlformats.org/officeDocument/2006/relationships/slide" Target="slides/slide16.xml"/><Relationship Id="rId66" Type="http://schemas.openxmlformats.org/officeDocument/2006/relationships/font" Target="fonts/Nunito-bold.fntdata"/><Relationship Id="rId21" Type="http://schemas.openxmlformats.org/officeDocument/2006/relationships/slide" Target="slides/slide15.xml"/><Relationship Id="rId65" Type="http://schemas.openxmlformats.org/officeDocument/2006/relationships/font" Target="fonts/Nunito-regular.fntdata"/><Relationship Id="rId24" Type="http://schemas.openxmlformats.org/officeDocument/2006/relationships/slide" Target="slides/slide18.xml"/><Relationship Id="rId68" Type="http://schemas.openxmlformats.org/officeDocument/2006/relationships/font" Target="fonts/Nunito-boldItalic.fntdata"/><Relationship Id="rId23" Type="http://schemas.openxmlformats.org/officeDocument/2006/relationships/slide" Target="slides/slide17.xml"/><Relationship Id="rId67" Type="http://schemas.openxmlformats.org/officeDocument/2006/relationships/font" Target="fonts/Nunito-italic.fntdata"/><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font" Target="fonts/NotoSans-regular.fntdata"/><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25a0b3c8e9a_2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g25a0b3c8e9a_2_7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2677f546d05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g2677f546d05_0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2677f546d05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g2677f546d05_0_5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2677f546d05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g2677f546d05_0_2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2677f546d05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g2677f546d05_0_7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2677f546d05_0_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g2677f546d05_0_9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g2677f546d05_0_1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g2677f546d05_0_11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2677f546d05_0_1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g2677f546d05_0_13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2677f546d05_0_1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g2677f546d05_0_14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g2677f546d05_0_1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g2677f546d05_0_15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g2677f546d05_0_2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g2677f546d05_0_2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g2677f546d05_0_2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g2677f546d05_0_22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2677f546d05_0_2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g2677f546d05_0_23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g2677f546d05_0_2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g2677f546d05_0_28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2677f546d05_0_2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g2677f546d05_0_24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g2677f546d05_0_3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g2677f546d05_0_30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g2677f546d05_0_3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g2677f546d05_0_31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g2677f546d05_0_3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g2677f546d05_0_32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g2677f546d05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g2677f546d05_0_33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g2677f546d05_0_3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g2677f546d05_0_36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g2677f546d05_0_3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g2677f546d05_0_38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g2677f546d05_0_3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g2677f546d05_0_39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g2677f546d05_0_4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g2677f546d05_0_44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g34cd3e06073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g34cd3e06073_0_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g26780f0d2f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g26780f0d2f8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g26780f0d2f8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g26780f0d2f8_0_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7" name="Shape 587"/>
        <p:cNvGrpSpPr/>
        <p:nvPr/>
      </p:nvGrpSpPr>
      <p:grpSpPr>
        <a:xfrm>
          <a:off x="0" y="0"/>
          <a:ext cx="0" cy="0"/>
          <a:chOff x="0" y="0"/>
          <a:chExt cx="0" cy="0"/>
        </a:xfrm>
      </p:grpSpPr>
      <p:sp>
        <p:nvSpPr>
          <p:cNvPr id="588" name="Google Shape;588;g26780f0d2f8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g26780f0d2f8_0_4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9" name="Shape 599"/>
        <p:cNvGrpSpPr/>
        <p:nvPr/>
      </p:nvGrpSpPr>
      <p:grpSpPr>
        <a:xfrm>
          <a:off x="0" y="0"/>
          <a:ext cx="0" cy="0"/>
          <a:chOff x="0" y="0"/>
          <a:chExt cx="0" cy="0"/>
        </a:xfrm>
      </p:grpSpPr>
      <p:sp>
        <p:nvSpPr>
          <p:cNvPr id="600" name="Google Shape;600;g34cd3e06073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g34cd3e06073_0_2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1" name="Shape 611"/>
        <p:cNvGrpSpPr/>
        <p:nvPr/>
      </p:nvGrpSpPr>
      <p:grpSpPr>
        <a:xfrm>
          <a:off x="0" y="0"/>
          <a:ext cx="0" cy="0"/>
          <a:chOff x="0" y="0"/>
          <a:chExt cx="0" cy="0"/>
        </a:xfrm>
      </p:grpSpPr>
      <p:sp>
        <p:nvSpPr>
          <p:cNvPr id="612" name="Google Shape;612;g26780f0d2f8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g26780f0d2f8_0_5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g26780f0d2f8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g26780f0d2f8_0_8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8" name="Shape 648"/>
        <p:cNvGrpSpPr/>
        <p:nvPr/>
      </p:nvGrpSpPr>
      <p:grpSpPr>
        <a:xfrm>
          <a:off x="0" y="0"/>
          <a:ext cx="0" cy="0"/>
          <a:chOff x="0" y="0"/>
          <a:chExt cx="0" cy="0"/>
        </a:xfrm>
      </p:grpSpPr>
      <p:sp>
        <p:nvSpPr>
          <p:cNvPr id="649" name="Google Shape;649;g26780f0d2f8_0_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g26780f0d2f8_0_10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0" name="Shape 660"/>
        <p:cNvGrpSpPr/>
        <p:nvPr/>
      </p:nvGrpSpPr>
      <p:grpSpPr>
        <a:xfrm>
          <a:off x="0" y="0"/>
          <a:ext cx="0" cy="0"/>
          <a:chOff x="0" y="0"/>
          <a:chExt cx="0" cy="0"/>
        </a:xfrm>
      </p:grpSpPr>
      <p:sp>
        <p:nvSpPr>
          <p:cNvPr id="661" name="Google Shape;661;g26780f0d2f8_0_1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g26780f0d2f8_0_11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2" name="Shape 672"/>
        <p:cNvGrpSpPr/>
        <p:nvPr/>
      </p:nvGrpSpPr>
      <p:grpSpPr>
        <a:xfrm>
          <a:off x="0" y="0"/>
          <a:ext cx="0" cy="0"/>
          <a:chOff x="0" y="0"/>
          <a:chExt cx="0" cy="0"/>
        </a:xfrm>
      </p:grpSpPr>
      <p:sp>
        <p:nvSpPr>
          <p:cNvPr id="673" name="Google Shape;673;g26780f0d2f8_0_1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g26780f0d2f8_0_12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3" name="Shape 693"/>
        <p:cNvGrpSpPr/>
        <p:nvPr/>
      </p:nvGrpSpPr>
      <p:grpSpPr>
        <a:xfrm>
          <a:off x="0" y="0"/>
          <a:ext cx="0" cy="0"/>
          <a:chOff x="0" y="0"/>
          <a:chExt cx="0" cy="0"/>
        </a:xfrm>
      </p:grpSpPr>
      <p:sp>
        <p:nvSpPr>
          <p:cNvPr id="694" name="Google Shape;694;g26780f0d2f8_0_1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g26780f0d2f8_0_14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5" name="Shape 705"/>
        <p:cNvGrpSpPr/>
        <p:nvPr/>
      </p:nvGrpSpPr>
      <p:grpSpPr>
        <a:xfrm>
          <a:off x="0" y="0"/>
          <a:ext cx="0" cy="0"/>
          <a:chOff x="0" y="0"/>
          <a:chExt cx="0" cy="0"/>
        </a:xfrm>
      </p:grpSpPr>
      <p:sp>
        <p:nvSpPr>
          <p:cNvPr id="706" name="Google Shape;706;g26780f0d2f8_0_1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g26780f0d2f8_0_15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g2677f546d05_0_3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g2677f546d05_0_37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2" name="Shape 722"/>
        <p:cNvGrpSpPr/>
        <p:nvPr/>
      </p:nvGrpSpPr>
      <p:grpSpPr>
        <a:xfrm>
          <a:off x="0" y="0"/>
          <a:ext cx="0" cy="0"/>
          <a:chOff x="0" y="0"/>
          <a:chExt cx="0" cy="0"/>
        </a:xfrm>
      </p:grpSpPr>
      <p:sp>
        <p:nvSpPr>
          <p:cNvPr id="723" name="Google Shape;723;g2677eb4f8a9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g2677eb4f8a9_0_2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9" name="Shape 729"/>
        <p:cNvGrpSpPr/>
        <p:nvPr/>
      </p:nvGrpSpPr>
      <p:grpSpPr>
        <a:xfrm>
          <a:off x="0" y="0"/>
          <a:ext cx="0" cy="0"/>
          <a:chOff x="0" y="0"/>
          <a:chExt cx="0" cy="0"/>
        </a:xfrm>
      </p:grpSpPr>
      <p:sp>
        <p:nvSpPr>
          <p:cNvPr id="730" name="Google Shape;730;g2677eb4f8a9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g2677eb4f8a9_0_3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6" name="Shape 736"/>
        <p:cNvGrpSpPr/>
        <p:nvPr/>
      </p:nvGrpSpPr>
      <p:grpSpPr>
        <a:xfrm>
          <a:off x="0" y="0"/>
          <a:ext cx="0" cy="0"/>
          <a:chOff x="0" y="0"/>
          <a:chExt cx="0" cy="0"/>
        </a:xfrm>
      </p:grpSpPr>
      <p:sp>
        <p:nvSpPr>
          <p:cNvPr id="737" name="Google Shape;737;g2677eb4f8a9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g2677eb4f8a9_0_3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8" name="Shape 748"/>
        <p:cNvGrpSpPr/>
        <p:nvPr/>
      </p:nvGrpSpPr>
      <p:grpSpPr>
        <a:xfrm>
          <a:off x="0" y="0"/>
          <a:ext cx="0" cy="0"/>
          <a:chOff x="0" y="0"/>
          <a:chExt cx="0" cy="0"/>
        </a:xfrm>
      </p:grpSpPr>
      <p:sp>
        <p:nvSpPr>
          <p:cNvPr id="749" name="Google Shape;749;g2677eb4f8a9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g2677eb4f8a9_0_4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0" name="Shape 760"/>
        <p:cNvGrpSpPr/>
        <p:nvPr/>
      </p:nvGrpSpPr>
      <p:grpSpPr>
        <a:xfrm>
          <a:off x="0" y="0"/>
          <a:ext cx="0" cy="0"/>
          <a:chOff x="0" y="0"/>
          <a:chExt cx="0" cy="0"/>
        </a:xfrm>
      </p:grpSpPr>
      <p:sp>
        <p:nvSpPr>
          <p:cNvPr id="761" name="Google Shape;761;g2677eb4f8a9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g2677eb4f8a9_0_1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2" name="Shape 792"/>
        <p:cNvGrpSpPr/>
        <p:nvPr/>
      </p:nvGrpSpPr>
      <p:grpSpPr>
        <a:xfrm>
          <a:off x="0" y="0"/>
          <a:ext cx="0" cy="0"/>
          <a:chOff x="0" y="0"/>
          <a:chExt cx="0" cy="0"/>
        </a:xfrm>
      </p:grpSpPr>
      <p:sp>
        <p:nvSpPr>
          <p:cNvPr id="793" name="Google Shape;793;g2677eb4f8a9_0_1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g2677eb4f8a9_0_10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1" name="Shape 801"/>
        <p:cNvGrpSpPr/>
        <p:nvPr/>
      </p:nvGrpSpPr>
      <p:grpSpPr>
        <a:xfrm>
          <a:off x="0" y="0"/>
          <a:ext cx="0" cy="0"/>
          <a:chOff x="0" y="0"/>
          <a:chExt cx="0" cy="0"/>
        </a:xfrm>
      </p:grpSpPr>
      <p:sp>
        <p:nvSpPr>
          <p:cNvPr id="802" name="Google Shape;802;g2677eb4f8a9_0_1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g2677eb4f8a9_0_11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3" name="Shape 813"/>
        <p:cNvGrpSpPr/>
        <p:nvPr/>
      </p:nvGrpSpPr>
      <p:grpSpPr>
        <a:xfrm>
          <a:off x="0" y="0"/>
          <a:ext cx="0" cy="0"/>
          <a:chOff x="0" y="0"/>
          <a:chExt cx="0" cy="0"/>
        </a:xfrm>
      </p:grpSpPr>
      <p:sp>
        <p:nvSpPr>
          <p:cNvPr id="814" name="Google Shape;814;g2677eb4f8a9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g2677eb4f8a9_0_12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6" name="Shape 826"/>
        <p:cNvGrpSpPr/>
        <p:nvPr/>
      </p:nvGrpSpPr>
      <p:grpSpPr>
        <a:xfrm>
          <a:off x="0" y="0"/>
          <a:ext cx="0" cy="0"/>
          <a:chOff x="0" y="0"/>
          <a:chExt cx="0" cy="0"/>
        </a:xfrm>
      </p:grpSpPr>
      <p:sp>
        <p:nvSpPr>
          <p:cNvPr id="827" name="Google Shape;827;g34cd3e06073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g34cd3e06073_0_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7" name="Shape 837"/>
        <p:cNvGrpSpPr/>
        <p:nvPr/>
      </p:nvGrpSpPr>
      <p:grpSpPr>
        <a:xfrm>
          <a:off x="0" y="0"/>
          <a:ext cx="0" cy="0"/>
          <a:chOff x="0" y="0"/>
          <a:chExt cx="0" cy="0"/>
        </a:xfrm>
      </p:grpSpPr>
      <p:sp>
        <p:nvSpPr>
          <p:cNvPr id="838" name="Google Shape;838;g2677eb4f8a9_0_1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g2677eb4f8a9_0_14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9" name="Shape 849"/>
        <p:cNvGrpSpPr/>
        <p:nvPr/>
      </p:nvGrpSpPr>
      <p:grpSpPr>
        <a:xfrm>
          <a:off x="0" y="0"/>
          <a:ext cx="0" cy="0"/>
          <a:chOff x="0" y="0"/>
          <a:chExt cx="0" cy="0"/>
        </a:xfrm>
      </p:grpSpPr>
      <p:sp>
        <p:nvSpPr>
          <p:cNvPr id="850" name="Google Shape;850;g2677eb4f8a9_0_1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g2677eb4f8a9_0_15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8" name="Shape 858"/>
        <p:cNvGrpSpPr/>
        <p:nvPr/>
      </p:nvGrpSpPr>
      <p:grpSpPr>
        <a:xfrm>
          <a:off x="0" y="0"/>
          <a:ext cx="0" cy="0"/>
          <a:chOff x="0" y="0"/>
          <a:chExt cx="0" cy="0"/>
        </a:xfrm>
      </p:grpSpPr>
      <p:sp>
        <p:nvSpPr>
          <p:cNvPr id="859" name="Google Shape;859;g2677eb4f8a9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g2677eb4f8a9_0_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3" name="Shape 863"/>
        <p:cNvGrpSpPr/>
        <p:nvPr/>
      </p:nvGrpSpPr>
      <p:grpSpPr>
        <a:xfrm>
          <a:off x="0" y="0"/>
          <a:ext cx="0" cy="0"/>
          <a:chOff x="0" y="0"/>
          <a:chExt cx="0" cy="0"/>
        </a:xfrm>
      </p:grpSpPr>
      <p:sp>
        <p:nvSpPr>
          <p:cNvPr id="864" name="Google Shape;864;g2677eb4f8a9_0_1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g2677eb4f8a9_0_16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9" name="Shape 869"/>
        <p:cNvGrpSpPr/>
        <p:nvPr/>
      </p:nvGrpSpPr>
      <p:grpSpPr>
        <a:xfrm>
          <a:off x="0" y="0"/>
          <a:ext cx="0" cy="0"/>
          <a:chOff x="0" y="0"/>
          <a:chExt cx="0" cy="0"/>
        </a:xfrm>
      </p:grpSpPr>
      <p:sp>
        <p:nvSpPr>
          <p:cNvPr id="870" name="Google Shape;870;g2677eb4f8a9_0_1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g2677eb4f8a9_0_16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6" name="Shape 876"/>
        <p:cNvGrpSpPr/>
        <p:nvPr/>
      </p:nvGrpSpPr>
      <p:grpSpPr>
        <a:xfrm>
          <a:off x="0" y="0"/>
          <a:ext cx="0" cy="0"/>
          <a:chOff x="0" y="0"/>
          <a:chExt cx="0" cy="0"/>
        </a:xfrm>
      </p:grpSpPr>
      <p:sp>
        <p:nvSpPr>
          <p:cNvPr id="877" name="Google Shape;877;g2677eb4f8a9_0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g2677eb4f8a9_0_17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8" name="Shape 888"/>
        <p:cNvGrpSpPr/>
        <p:nvPr/>
      </p:nvGrpSpPr>
      <p:grpSpPr>
        <a:xfrm>
          <a:off x="0" y="0"/>
          <a:ext cx="0" cy="0"/>
          <a:chOff x="0" y="0"/>
          <a:chExt cx="0" cy="0"/>
        </a:xfrm>
      </p:grpSpPr>
      <p:sp>
        <p:nvSpPr>
          <p:cNvPr id="889" name="Google Shape;889;g2677eb4f8a9_0_1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g2677eb4f8a9_0_18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0" name="Shape 900"/>
        <p:cNvGrpSpPr/>
        <p:nvPr/>
      </p:nvGrpSpPr>
      <p:grpSpPr>
        <a:xfrm>
          <a:off x="0" y="0"/>
          <a:ext cx="0" cy="0"/>
          <a:chOff x="0" y="0"/>
          <a:chExt cx="0" cy="0"/>
        </a:xfrm>
      </p:grpSpPr>
      <p:sp>
        <p:nvSpPr>
          <p:cNvPr id="901" name="Google Shape;901;g25a0b3c8e9a_2_5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g25a0b3c8e9a_2_50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7" name="Shape 917"/>
        <p:cNvGrpSpPr/>
        <p:nvPr/>
      </p:nvGrpSpPr>
      <p:grpSpPr>
        <a:xfrm>
          <a:off x="0" y="0"/>
          <a:ext cx="0" cy="0"/>
          <a:chOff x="0" y="0"/>
          <a:chExt cx="0" cy="0"/>
        </a:xfrm>
      </p:grpSpPr>
      <p:sp>
        <p:nvSpPr>
          <p:cNvPr id="918" name="Google Shape;918;g25a0b3c8e9a_2_5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g25a0b3c8e9a_2_5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4" name="Shape 934"/>
        <p:cNvGrpSpPr/>
        <p:nvPr/>
      </p:nvGrpSpPr>
      <p:grpSpPr>
        <a:xfrm>
          <a:off x="0" y="0"/>
          <a:ext cx="0" cy="0"/>
          <a:chOff x="0" y="0"/>
          <a:chExt cx="0" cy="0"/>
        </a:xfrm>
      </p:grpSpPr>
      <p:sp>
        <p:nvSpPr>
          <p:cNvPr id="935" name="Google Shape;935;g25a0b3c8e9a_2_5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g25a0b3c8e9a_2_5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11.png"/><Relationship Id="rId4"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3.png"/><Relationship Id="rId4"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9.png"/><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 Id="rId3" Type="http://schemas.openxmlformats.org/officeDocument/2006/relationships/image" Target="../media/image10.png"/><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 Id="rId4" Type="http://schemas.openxmlformats.org/officeDocument/2006/relationships/image" Target="../media/image1.png"/><Relationship Id="rId9" Type="http://schemas.openxmlformats.org/officeDocument/2006/relationships/image" Target="../media/image8.png"/><Relationship Id="rId5" Type="http://schemas.openxmlformats.org/officeDocument/2006/relationships/image" Target="../media/image4.png"/><Relationship Id="rId6" Type="http://schemas.openxmlformats.org/officeDocument/2006/relationships/image" Target="../media/image9.png"/><Relationship Id="rId7" Type="http://schemas.openxmlformats.org/officeDocument/2006/relationships/image" Target="../media/image2.png"/><Relationship Id="rId8"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3" name="Google Shape;13;p2"/>
          <p:cNvSpPr/>
          <p:nvPr/>
        </p:nvSpPr>
        <p:spPr>
          <a:xfrm>
            <a:off x="7392190" y="4148837"/>
            <a:ext cx="963888" cy="950635"/>
          </a:xfrm>
          <a:custGeom>
            <a:rect b="b" l="l" r="r" t="t"/>
            <a:pathLst>
              <a:path extrusionOk="0" h="1901270" w="1927777">
                <a:moveTo>
                  <a:pt x="0" y="0"/>
                </a:moveTo>
                <a:lnTo>
                  <a:pt x="1927777" y="0"/>
                </a:lnTo>
                <a:lnTo>
                  <a:pt x="1927777" y="1901269"/>
                </a:lnTo>
                <a:lnTo>
                  <a:pt x="0" y="1901269"/>
                </a:lnTo>
                <a:lnTo>
                  <a:pt x="0" y="0"/>
                </a:lnTo>
                <a:close/>
              </a:path>
            </a:pathLst>
          </a:custGeom>
          <a:blipFill rotWithShape="1">
            <a:blip r:embed="rId2">
              <a:alphaModFix/>
            </a:blip>
            <a:stretch>
              <a:fillRect b="0" l="0" r="0" t="0"/>
            </a:stretch>
          </a:blipFill>
          <a:ln>
            <a:noFill/>
          </a:ln>
        </p:spPr>
      </p:sp>
      <p:sp>
        <p:nvSpPr>
          <p:cNvPr id="14" name="Google Shape;14;p2"/>
          <p:cNvSpPr/>
          <p:nvPr/>
        </p:nvSpPr>
        <p:spPr>
          <a:xfrm>
            <a:off x="106355" y="4009806"/>
            <a:ext cx="1130857" cy="1133691"/>
          </a:xfrm>
          <a:custGeom>
            <a:rect b="b" l="l" r="r" t="t"/>
            <a:pathLst>
              <a:path extrusionOk="0" h="2267382" w="2261713">
                <a:moveTo>
                  <a:pt x="0" y="0"/>
                </a:moveTo>
                <a:lnTo>
                  <a:pt x="2261713" y="0"/>
                </a:lnTo>
                <a:lnTo>
                  <a:pt x="2261713" y="2267382"/>
                </a:lnTo>
                <a:lnTo>
                  <a:pt x="0" y="2267382"/>
                </a:lnTo>
                <a:lnTo>
                  <a:pt x="0" y="0"/>
                </a:lnTo>
                <a:close/>
              </a:path>
            </a:pathLst>
          </a:custGeom>
          <a:blipFill rotWithShape="1">
            <a:blip r:embed="rId3">
              <a:alphaModFix/>
            </a:blip>
            <a:stretch>
              <a:fillRect b="0" l="0" r="0" t="0"/>
            </a:stretch>
          </a:blipFill>
          <a:ln>
            <a:noFill/>
          </a:ln>
        </p:spPr>
      </p:sp>
      <p:sp>
        <p:nvSpPr>
          <p:cNvPr id="15" name="Google Shape;15;p2"/>
          <p:cNvSpPr/>
          <p:nvPr/>
        </p:nvSpPr>
        <p:spPr>
          <a:xfrm>
            <a:off x="1821584" y="10271"/>
            <a:ext cx="906105" cy="895912"/>
          </a:xfrm>
          <a:custGeom>
            <a:rect b="b" l="l" r="r" t="t"/>
            <a:pathLst>
              <a:path extrusionOk="0" h="1791823" w="1812210">
                <a:moveTo>
                  <a:pt x="0" y="0"/>
                </a:moveTo>
                <a:lnTo>
                  <a:pt x="1812211" y="0"/>
                </a:lnTo>
                <a:lnTo>
                  <a:pt x="1812211" y="1791824"/>
                </a:lnTo>
                <a:lnTo>
                  <a:pt x="0" y="1791824"/>
                </a:lnTo>
                <a:lnTo>
                  <a:pt x="0" y="0"/>
                </a:lnTo>
                <a:close/>
              </a:path>
            </a:pathLst>
          </a:custGeom>
          <a:blipFill rotWithShape="1">
            <a:blip r:embed="rId4">
              <a:alphaModFix/>
            </a:blip>
            <a:stretch>
              <a:fillRect b="0" l="0" r="0" t="0"/>
            </a:stretch>
          </a:blip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 name="Shape 16"/>
        <p:cNvGrpSpPr/>
        <p:nvPr/>
      </p:nvGrpSpPr>
      <p:grpSpPr>
        <a:xfrm>
          <a:off x="0" y="0"/>
          <a:ext cx="0" cy="0"/>
          <a:chOff x="0" y="0"/>
          <a:chExt cx="0" cy="0"/>
        </a:xfrm>
      </p:grpSpPr>
      <p:sp>
        <p:nvSpPr>
          <p:cNvPr id="17" name="Google Shape;17;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8" name="Google Shape;18;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9" name="Google Shape;19;p3"/>
          <p:cNvSpPr/>
          <p:nvPr/>
        </p:nvSpPr>
        <p:spPr>
          <a:xfrm>
            <a:off x="8558146" y="2571750"/>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
        <p:nvSpPr>
          <p:cNvPr id="20" name="Google Shape;20;p3"/>
          <p:cNvSpPr/>
          <p:nvPr/>
        </p:nvSpPr>
        <p:spPr>
          <a:xfrm>
            <a:off x="8558146" y="1464975"/>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
        <p:nvSpPr>
          <p:cNvPr id="21" name="Google Shape;21;p3"/>
          <p:cNvSpPr/>
          <p:nvPr/>
        </p:nvSpPr>
        <p:spPr>
          <a:xfrm>
            <a:off x="-593379" y="1275100"/>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
        <p:nvSpPr>
          <p:cNvPr id="22" name="Google Shape;22;p3"/>
          <p:cNvSpPr/>
          <p:nvPr/>
        </p:nvSpPr>
        <p:spPr>
          <a:xfrm>
            <a:off x="-593379" y="168325"/>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3" name="Shape 23"/>
        <p:cNvGrpSpPr/>
        <p:nvPr/>
      </p:nvGrpSpPr>
      <p:grpSpPr>
        <a:xfrm>
          <a:off x="0" y="0"/>
          <a:ext cx="0" cy="0"/>
          <a:chOff x="0" y="0"/>
          <a:chExt cx="0" cy="0"/>
        </a:xfrm>
      </p:grpSpPr>
      <p:sp>
        <p:nvSpPr>
          <p:cNvPr id="24" name="Google Shape;24;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5" name="Google Shape;25;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6" name="Google Shape;26;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27" name="Google Shape;27;p4"/>
          <p:cNvSpPr/>
          <p:nvPr/>
        </p:nvSpPr>
        <p:spPr>
          <a:xfrm>
            <a:off x="1105243" y="3600450"/>
            <a:ext cx="1538379" cy="1536301"/>
          </a:xfrm>
          <a:custGeom>
            <a:rect b="b" l="l" r="r" t="t"/>
            <a:pathLst>
              <a:path extrusionOk="0" h="3072601" w="3076759">
                <a:moveTo>
                  <a:pt x="0" y="0"/>
                </a:moveTo>
                <a:lnTo>
                  <a:pt x="3076758" y="0"/>
                </a:lnTo>
                <a:lnTo>
                  <a:pt x="3076758" y="3072601"/>
                </a:lnTo>
                <a:lnTo>
                  <a:pt x="0" y="3072601"/>
                </a:lnTo>
                <a:lnTo>
                  <a:pt x="0" y="0"/>
                </a:lnTo>
                <a:close/>
              </a:path>
            </a:pathLst>
          </a:custGeom>
          <a:blipFill rotWithShape="1">
            <a:blip r:embed="rId2">
              <a:alphaModFix/>
            </a:blip>
            <a:stretch>
              <a:fillRect b="0" l="0" r="0" t="0"/>
            </a:stretch>
          </a:blipFill>
          <a:ln>
            <a:noFill/>
          </a:ln>
        </p:spPr>
      </p:sp>
      <p:sp>
        <p:nvSpPr>
          <p:cNvPr id="28" name="Google Shape;28;p4"/>
          <p:cNvSpPr/>
          <p:nvPr/>
        </p:nvSpPr>
        <p:spPr>
          <a:xfrm>
            <a:off x="5848354" y="268993"/>
            <a:ext cx="722479" cy="924774"/>
          </a:xfrm>
          <a:custGeom>
            <a:rect b="b" l="l" r="r" t="t"/>
            <a:pathLst>
              <a:path extrusionOk="0" h="1849547" w="1444959">
                <a:moveTo>
                  <a:pt x="0" y="0"/>
                </a:moveTo>
                <a:lnTo>
                  <a:pt x="1444959" y="0"/>
                </a:lnTo>
                <a:lnTo>
                  <a:pt x="1444959" y="1849547"/>
                </a:lnTo>
                <a:lnTo>
                  <a:pt x="0" y="1849547"/>
                </a:lnTo>
                <a:lnTo>
                  <a:pt x="0" y="0"/>
                </a:lnTo>
                <a:close/>
              </a:path>
            </a:pathLst>
          </a:custGeom>
          <a:blipFill rotWithShape="1">
            <a:blip r:embed="rId3">
              <a:alphaModFix/>
            </a:blip>
            <a:stretch>
              <a:fillRect b="0" l="0" r="0" t="0"/>
            </a:stretch>
          </a:blipFill>
          <a:ln>
            <a:noFill/>
          </a:ln>
        </p:spPr>
      </p:sp>
      <p:sp>
        <p:nvSpPr>
          <p:cNvPr id="29" name="Google Shape;29;p4"/>
          <p:cNvSpPr/>
          <p:nvPr/>
        </p:nvSpPr>
        <p:spPr>
          <a:xfrm>
            <a:off x="8197942" y="1990521"/>
            <a:ext cx="1911147" cy="1864922"/>
          </a:xfrm>
          <a:custGeom>
            <a:rect b="b" l="l" r="r" t="t"/>
            <a:pathLst>
              <a:path extrusionOk="0" h="2267382" w="2261713">
                <a:moveTo>
                  <a:pt x="0" y="0"/>
                </a:moveTo>
                <a:lnTo>
                  <a:pt x="2261713" y="0"/>
                </a:lnTo>
                <a:lnTo>
                  <a:pt x="2261713" y="2267382"/>
                </a:lnTo>
                <a:lnTo>
                  <a:pt x="0" y="2267382"/>
                </a:lnTo>
                <a:lnTo>
                  <a:pt x="0" y="0"/>
                </a:lnTo>
                <a:close/>
              </a:path>
            </a:pathLst>
          </a:custGeom>
          <a:blipFill rotWithShape="1">
            <a:blip r:embed="rId4">
              <a:alphaModFix/>
            </a:blip>
            <a:stretch>
              <a:fillRect b="0" l="0" r="0" t="0"/>
            </a:stretch>
          </a:blip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0" name="Shape 30"/>
        <p:cNvGrpSpPr/>
        <p:nvPr/>
      </p:nvGrpSpPr>
      <p:grpSpPr>
        <a:xfrm>
          <a:off x="0" y="0"/>
          <a:ext cx="0" cy="0"/>
          <a:chOff x="0" y="0"/>
          <a:chExt cx="0" cy="0"/>
        </a:xfrm>
      </p:grpSpPr>
      <p:sp>
        <p:nvSpPr>
          <p:cNvPr id="31" name="Google Shape;3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2" name="Google Shape;3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3" name="Google Shape;3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4" name="Google Shape;3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35" name="Google Shape;35;p5"/>
          <p:cNvSpPr/>
          <p:nvPr/>
        </p:nvSpPr>
        <p:spPr>
          <a:xfrm>
            <a:off x="421429" y="3777480"/>
            <a:ext cx="1279351" cy="1279351"/>
          </a:xfrm>
          <a:custGeom>
            <a:rect b="b" l="l" r="r" t="t"/>
            <a:pathLst>
              <a:path extrusionOk="0" h="2558702" w="2558702">
                <a:moveTo>
                  <a:pt x="0" y="0"/>
                </a:moveTo>
                <a:lnTo>
                  <a:pt x="2558702" y="0"/>
                </a:lnTo>
                <a:lnTo>
                  <a:pt x="2558702" y="2558702"/>
                </a:lnTo>
                <a:lnTo>
                  <a:pt x="0" y="2558702"/>
                </a:lnTo>
                <a:lnTo>
                  <a:pt x="0" y="0"/>
                </a:lnTo>
                <a:close/>
              </a:path>
            </a:pathLst>
          </a:custGeom>
          <a:blipFill rotWithShape="1">
            <a:blip r:embed="rId2">
              <a:alphaModFix/>
            </a:blip>
            <a:stretch>
              <a:fillRect b="0" l="0" r="0" t="0"/>
            </a:stretch>
          </a:blipFill>
          <a:ln>
            <a:noFill/>
          </a:ln>
        </p:spPr>
      </p:sp>
      <p:sp>
        <p:nvSpPr>
          <p:cNvPr id="36" name="Google Shape;36;p5"/>
          <p:cNvSpPr/>
          <p:nvPr/>
        </p:nvSpPr>
        <p:spPr>
          <a:xfrm>
            <a:off x="5127431" y="4357124"/>
            <a:ext cx="1732296" cy="1580232"/>
          </a:xfrm>
          <a:custGeom>
            <a:rect b="b" l="l" r="r" t="t"/>
            <a:pathLst>
              <a:path extrusionOk="0" h="2157313" w="2151920">
                <a:moveTo>
                  <a:pt x="0" y="0"/>
                </a:moveTo>
                <a:lnTo>
                  <a:pt x="2151921" y="0"/>
                </a:lnTo>
                <a:lnTo>
                  <a:pt x="2151921" y="2157313"/>
                </a:lnTo>
                <a:lnTo>
                  <a:pt x="0" y="2157313"/>
                </a:lnTo>
                <a:lnTo>
                  <a:pt x="0" y="0"/>
                </a:lnTo>
                <a:close/>
              </a:path>
            </a:pathLst>
          </a:custGeom>
          <a:blipFill rotWithShape="1">
            <a:blip r:embed="rId3">
              <a:alphaModFix/>
            </a:blip>
            <a:stretch>
              <a:fillRect b="0" l="0" r="0" t="0"/>
            </a:stretch>
          </a:blipFill>
          <a:ln>
            <a:noFill/>
          </a:ln>
        </p:spPr>
      </p:sp>
      <p:sp>
        <p:nvSpPr>
          <p:cNvPr id="37" name="Google Shape;37;p5"/>
          <p:cNvSpPr/>
          <p:nvPr/>
        </p:nvSpPr>
        <p:spPr>
          <a:xfrm>
            <a:off x="6364927" y="123030"/>
            <a:ext cx="1091901" cy="1091901"/>
          </a:xfrm>
          <a:custGeom>
            <a:rect b="b" l="l" r="r" t="t"/>
            <a:pathLst>
              <a:path extrusionOk="0" h="2183802" w="2183802">
                <a:moveTo>
                  <a:pt x="0" y="0"/>
                </a:moveTo>
                <a:lnTo>
                  <a:pt x="2183802" y="0"/>
                </a:lnTo>
                <a:lnTo>
                  <a:pt x="2183802" y="2183802"/>
                </a:lnTo>
                <a:lnTo>
                  <a:pt x="0" y="2183802"/>
                </a:lnTo>
                <a:lnTo>
                  <a:pt x="0" y="0"/>
                </a:lnTo>
                <a:close/>
              </a:path>
            </a:pathLst>
          </a:custGeom>
          <a:blipFill rotWithShape="1">
            <a:blip r:embed="rId4">
              <a:alphaModFix/>
            </a:blip>
            <a:stretch>
              <a:fillRect b="0" l="0" r="0" t="0"/>
            </a:stretch>
          </a:blip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8" name="Shape 38"/>
        <p:cNvGrpSpPr/>
        <p:nvPr/>
      </p:nvGrpSpPr>
      <p:grpSpPr>
        <a:xfrm>
          <a:off x="0" y="0"/>
          <a:ext cx="0" cy="0"/>
          <a:chOff x="0" y="0"/>
          <a:chExt cx="0" cy="0"/>
        </a:xfrm>
      </p:grpSpPr>
      <p:sp>
        <p:nvSpPr>
          <p:cNvPr id="39" name="Google Shape;39;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40" name="Google Shape;40;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41" name="Google Shape;41;p6"/>
          <p:cNvSpPr/>
          <p:nvPr/>
        </p:nvSpPr>
        <p:spPr>
          <a:xfrm>
            <a:off x="6784196" y="3545693"/>
            <a:ext cx="1637787" cy="1637787"/>
          </a:xfrm>
          <a:custGeom>
            <a:rect b="b" l="l" r="r" t="t"/>
            <a:pathLst>
              <a:path extrusionOk="0" h="3275574" w="3275574">
                <a:moveTo>
                  <a:pt x="0" y="0"/>
                </a:moveTo>
                <a:lnTo>
                  <a:pt x="3275574" y="0"/>
                </a:lnTo>
                <a:lnTo>
                  <a:pt x="3275574" y="3275574"/>
                </a:lnTo>
                <a:lnTo>
                  <a:pt x="0" y="3275574"/>
                </a:lnTo>
                <a:lnTo>
                  <a:pt x="0" y="0"/>
                </a:lnTo>
                <a:close/>
              </a:path>
            </a:pathLst>
          </a:custGeom>
          <a:blipFill rotWithShape="1">
            <a:blip r:embed="rId2">
              <a:alphaModFix/>
            </a:blip>
            <a:stretch>
              <a:fillRect b="0" l="0" r="0" t="0"/>
            </a:stretch>
          </a:blipFill>
          <a:ln>
            <a:noFill/>
          </a:ln>
        </p:spPr>
      </p:sp>
      <p:sp>
        <p:nvSpPr>
          <p:cNvPr id="42" name="Google Shape;42;p6"/>
          <p:cNvSpPr/>
          <p:nvPr/>
        </p:nvSpPr>
        <p:spPr>
          <a:xfrm>
            <a:off x="7506221" y="2758693"/>
            <a:ext cx="1637787" cy="1637787"/>
          </a:xfrm>
          <a:custGeom>
            <a:rect b="b" l="l" r="r" t="t"/>
            <a:pathLst>
              <a:path extrusionOk="0" h="3275574" w="3275574">
                <a:moveTo>
                  <a:pt x="0" y="0"/>
                </a:moveTo>
                <a:lnTo>
                  <a:pt x="3275574" y="0"/>
                </a:lnTo>
                <a:lnTo>
                  <a:pt x="3275574" y="3275574"/>
                </a:lnTo>
                <a:lnTo>
                  <a:pt x="0" y="3275574"/>
                </a:lnTo>
                <a:lnTo>
                  <a:pt x="0" y="0"/>
                </a:lnTo>
                <a:close/>
              </a:path>
            </a:pathLst>
          </a:custGeom>
          <a:blipFill rotWithShape="1">
            <a:blip r:embed="rId2">
              <a:alphaModFix/>
            </a:blip>
            <a:stretch>
              <a:fillRect b="0" l="0" r="0" t="0"/>
            </a:stretch>
          </a:blipFill>
          <a:ln>
            <a:noFill/>
          </a:ln>
        </p:spPr>
      </p:sp>
      <p:sp>
        <p:nvSpPr>
          <p:cNvPr id="43" name="Google Shape;43;p6"/>
          <p:cNvSpPr/>
          <p:nvPr/>
        </p:nvSpPr>
        <p:spPr>
          <a:xfrm flipH="1">
            <a:off x="722020" y="3545693"/>
            <a:ext cx="1637787" cy="1637787"/>
          </a:xfrm>
          <a:custGeom>
            <a:rect b="b" l="l" r="r" t="t"/>
            <a:pathLst>
              <a:path extrusionOk="0" h="3275574" w="3275574">
                <a:moveTo>
                  <a:pt x="0" y="0"/>
                </a:moveTo>
                <a:lnTo>
                  <a:pt x="3275574" y="0"/>
                </a:lnTo>
                <a:lnTo>
                  <a:pt x="3275574" y="3275574"/>
                </a:lnTo>
                <a:lnTo>
                  <a:pt x="0" y="3275574"/>
                </a:lnTo>
                <a:lnTo>
                  <a:pt x="0" y="0"/>
                </a:lnTo>
                <a:close/>
              </a:path>
            </a:pathLst>
          </a:custGeom>
          <a:blipFill rotWithShape="1">
            <a:blip r:embed="rId2">
              <a:alphaModFix/>
            </a:blip>
            <a:stretch>
              <a:fillRect b="0" l="0" r="0" t="0"/>
            </a:stretch>
          </a:blipFill>
          <a:ln>
            <a:noFill/>
          </a:ln>
        </p:spPr>
      </p:sp>
      <p:sp>
        <p:nvSpPr>
          <p:cNvPr id="44" name="Google Shape;44;p6"/>
          <p:cNvSpPr/>
          <p:nvPr/>
        </p:nvSpPr>
        <p:spPr>
          <a:xfrm flipH="1">
            <a:off x="-5" y="2758693"/>
            <a:ext cx="1637787" cy="1637787"/>
          </a:xfrm>
          <a:custGeom>
            <a:rect b="b" l="l" r="r" t="t"/>
            <a:pathLst>
              <a:path extrusionOk="0" h="3275574" w="3275574">
                <a:moveTo>
                  <a:pt x="0" y="0"/>
                </a:moveTo>
                <a:lnTo>
                  <a:pt x="3275574" y="0"/>
                </a:lnTo>
                <a:lnTo>
                  <a:pt x="3275574" y="3275574"/>
                </a:lnTo>
                <a:lnTo>
                  <a:pt x="0" y="3275574"/>
                </a:lnTo>
                <a:lnTo>
                  <a:pt x="0" y="0"/>
                </a:lnTo>
                <a:close/>
              </a:path>
            </a:pathLst>
          </a:custGeom>
          <a:blipFill rotWithShape="1">
            <a:blip r:embed="rId2">
              <a:alphaModFix/>
            </a:blip>
            <a:stretch>
              <a:fillRect b="0" l="0" r="0" t="0"/>
            </a:stretch>
          </a:blipFill>
          <a:ln>
            <a:noFill/>
          </a:ln>
        </p:spPr>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5" name="Shape 45"/>
        <p:cNvGrpSpPr/>
        <p:nvPr/>
      </p:nvGrpSpPr>
      <p:grpSpPr>
        <a:xfrm>
          <a:off x="0" y="0"/>
          <a:ext cx="0" cy="0"/>
          <a:chOff x="0" y="0"/>
          <a:chExt cx="0" cy="0"/>
        </a:xfrm>
      </p:grpSpPr>
      <p:sp>
        <p:nvSpPr>
          <p:cNvPr id="46" name="Google Shape;46;p7"/>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47" name="Google Shape;47;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8" name="Shape 48"/>
        <p:cNvGrpSpPr/>
        <p:nvPr/>
      </p:nvGrpSpPr>
      <p:grpSpPr>
        <a:xfrm>
          <a:off x="0" y="0"/>
          <a:ext cx="0" cy="0"/>
          <a:chOff x="0" y="0"/>
          <a:chExt cx="0" cy="0"/>
        </a:xfrm>
      </p:grpSpPr>
      <p:sp>
        <p:nvSpPr>
          <p:cNvPr id="49" name="Google Shape;49;p8"/>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8"/>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51" name="Google Shape;51;p8"/>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2" name="Google Shape;52;p8"/>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53" name="Google Shape;53;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54" name="Google Shape;54;p8"/>
          <p:cNvSpPr/>
          <p:nvPr/>
        </p:nvSpPr>
        <p:spPr>
          <a:xfrm>
            <a:off x="7905303" y="-645151"/>
            <a:ext cx="1238687" cy="1235591"/>
          </a:xfrm>
          <a:custGeom>
            <a:rect b="b" l="l" r="r" t="t"/>
            <a:pathLst>
              <a:path extrusionOk="0" h="1817045" w="1821599">
                <a:moveTo>
                  <a:pt x="0" y="0"/>
                </a:moveTo>
                <a:lnTo>
                  <a:pt x="1821599" y="0"/>
                </a:lnTo>
                <a:lnTo>
                  <a:pt x="1821599" y="1817046"/>
                </a:lnTo>
                <a:lnTo>
                  <a:pt x="0" y="1817046"/>
                </a:lnTo>
                <a:lnTo>
                  <a:pt x="0" y="0"/>
                </a:lnTo>
                <a:close/>
              </a:path>
            </a:pathLst>
          </a:custGeom>
          <a:blipFill rotWithShape="1">
            <a:blip r:embed="rId2">
              <a:alphaModFix/>
            </a:blip>
            <a:stretch>
              <a:fillRect b="0" l="0" r="0" t="0"/>
            </a:stretch>
          </a:blipFill>
          <a:ln>
            <a:noFill/>
          </a:ln>
        </p:spPr>
      </p:sp>
      <p:sp>
        <p:nvSpPr>
          <p:cNvPr id="55" name="Google Shape;55;p8"/>
          <p:cNvSpPr/>
          <p:nvPr/>
        </p:nvSpPr>
        <p:spPr>
          <a:xfrm>
            <a:off x="3802817" y="-690532"/>
            <a:ext cx="1538379" cy="1536301"/>
          </a:xfrm>
          <a:custGeom>
            <a:rect b="b" l="l" r="r" t="t"/>
            <a:pathLst>
              <a:path extrusionOk="0" h="3072601" w="3076759">
                <a:moveTo>
                  <a:pt x="0" y="0"/>
                </a:moveTo>
                <a:lnTo>
                  <a:pt x="3076758" y="0"/>
                </a:lnTo>
                <a:lnTo>
                  <a:pt x="3076758" y="3072601"/>
                </a:lnTo>
                <a:lnTo>
                  <a:pt x="0" y="3072601"/>
                </a:lnTo>
                <a:lnTo>
                  <a:pt x="0" y="0"/>
                </a:lnTo>
                <a:close/>
              </a:path>
            </a:pathLst>
          </a:custGeom>
          <a:blipFill rotWithShape="1">
            <a:blip r:embed="rId3">
              <a:alphaModFix/>
            </a:blip>
            <a:stretch>
              <a:fillRect b="0" l="0" r="0" t="0"/>
            </a:stretch>
          </a:blipFill>
          <a:ln>
            <a:noFill/>
          </a:ln>
        </p:spPr>
      </p:sp>
      <p:sp>
        <p:nvSpPr>
          <p:cNvPr id="56" name="Google Shape;56;p8"/>
          <p:cNvSpPr/>
          <p:nvPr/>
        </p:nvSpPr>
        <p:spPr>
          <a:xfrm>
            <a:off x="1628052" y="4038180"/>
            <a:ext cx="1091901" cy="1091901"/>
          </a:xfrm>
          <a:custGeom>
            <a:rect b="b" l="l" r="r" t="t"/>
            <a:pathLst>
              <a:path extrusionOk="0" h="2183802" w="2183802">
                <a:moveTo>
                  <a:pt x="0" y="0"/>
                </a:moveTo>
                <a:lnTo>
                  <a:pt x="2183802" y="0"/>
                </a:lnTo>
                <a:lnTo>
                  <a:pt x="2183802" y="2183802"/>
                </a:lnTo>
                <a:lnTo>
                  <a:pt x="0" y="2183802"/>
                </a:lnTo>
                <a:lnTo>
                  <a:pt x="0" y="0"/>
                </a:lnTo>
                <a:close/>
              </a:path>
            </a:pathLst>
          </a:custGeom>
          <a:blipFill rotWithShape="1">
            <a:blip r:embed="rId4">
              <a:alphaModFix/>
            </a:blip>
            <a:stretch>
              <a:fillRect b="0" l="0" r="0" t="0"/>
            </a:stretch>
          </a:blipFill>
          <a:ln>
            <a:no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7" name="Shape 57"/>
        <p:cNvGrpSpPr/>
        <p:nvPr/>
      </p:nvGrpSpPr>
      <p:grpSpPr>
        <a:xfrm>
          <a:off x="0" y="0"/>
          <a:ext cx="0" cy="0"/>
          <a:chOff x="0" y="0"/>
          <a:chExt cx="0" cy="0"/>
        </a:xfrm>
      </p:grpSpPr>
      <p:sp>
        <p:nvSpPr>
          <p:cNvPr id="58" name="Google Shape;58;p9"/>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59" name="Google Shape;59;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60" name="Google Shape;60;p9"/>
          <p:cNvSpPr/>
          <p:nvPr/>
        </p:nvSpPr>
        <p:spPr>
          <a:xfrm rot="-5400000">
            <a:off x="3462024" y="-922187"/>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
        <p:nvSpPr>
          <p:cNvPr id="61" name="Google Shape;61;p9"/>
          <p:cNvSpPr/>
          <p:nvPr/>
        </p:nvSpPr>
        <p:spPr>
          <a:xfrm rot="-5400000">
            <a:off x="2333831" y="-922187"/>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
        <p:nvSpPr>
          <p:cNvPr id="62" name="Google Shape;62;p9"/>
          <p:cNvSpPr/>
          <p:nvPr/>
        </p:nvSpPr>
        <p:spPr>
          <a:xfrm rot="-5400000">
            <a:off x="1205638" y="-922187"/>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
        <p:nvSpPr>
          <p:cNvPr id="63" name="Google Shape;63;p9"/>
          <p:cNvSpPr/>
          <p:nvPr/>
        </p:nvSpPr>
        <p:spPr>
          <a:xfrm rot="-5400000">
            <a:off x="77446" y="-922187"/>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
        <p:nvSpPr>
          <p:cNvPr id="64" name="Google Shape;64;p9"/>
          <p:cNvSpPr/>
          <p:nvPr/>
        </p:nvSpPr>
        <p:spPr>
          <a:xfrm rot="-5400000">
            <a:off x="5718410" y="-922188"/>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
        <p:nvSpPr>
          <p:cNvPr id="65" name="Google Shape;65;p9"/>
          <p:cNvSpPr/>
          <p:nvPr/>
        </p:nvSpPr>
        <p:spPr>
          <a:xfrm rot="-5400000">
            <a:off x="4590217" y="-922187"/>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
        <p:nvSpPr>
          <p:cNvPr id="66" name="Google Shape;66;p9"/>
          <p:cNvSpPr/>
          <p:nvPr/>
        </p:nvSpPr>
        <p:spPr>
          <a:xfrm rot="-5400000">
            <a:off x="6846603" y="-922188"/>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
        <p:nvSpPr>
          <p:cNvPr id="67" name="Google Shape;67;p9"/>
          <p:cNvSpPr/>
          <p:nvPr/>
        </p:nvSpPr>
        <p:spPr>
          <a:xfrm rot="-5400000">
            <a:off x="7974796" y="-922187"/>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2">
              <a:alphaModFix/>
            </a:blip>
            <a:stretch>
              <a:fillRect b="0" l="0" r="0" t="0"/>
            </a:stretch>
          </a:blipFill>
          <a:ln>
            <a:no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70" name="Google Shape;70;p10"/>
          <p:cNvSpPr/>
          <p:nvPr/>
        </p:nvSpPr>
        <p:spPr>
          <a:xfrm>
            <a:off x="-5" y="6"/>
            <a:ext cx="1637787" cy="1637787"/>
          </a:xfrm>
          <a:custGeom>
            <a:rect b="b" l="l" r="r" t="t"/>
            <a:pathLst>
              <a:path extrusionOk="0" h="3275574" w="3275574">
                <a:moveTo>
                  <a:pt x="0" y="0"/>
                </a:moveTo>
                <a:lnTo>
                  <a:pt x="3275574" y="0"/>
                </a:lnTo>
                <a:lnTo>
                  <a:pt x="3275574" y="3275574"/>
                </a:lnTo>
                <a:lnTo>
                  <a:pt x="0" y="3275574"/>
                </a:lnTo>
                <a:lnTo>
                  <a:pt x="0" y="0"/>
                </a:lnTo>
                <a:close/>
              </a:path>
            </a:pathLst>
          </a:custGeom>
          <a:blipFill rotWithShape="1">
            <a:blip r:embed="rId2">
              <a:alphaModFix/>
            </a:blip>
            <a:stretch>
              <a:fillRect b="0" l="0" r="0" t="0"/>
            </a:stretch>
          </a:blipFill>
          <a:ln>
            <a:noFill/>
          </a:ln>
        </p:spPr>
      </p:sp>
      <p:sp>
        <p:nvSpPr>
          <p:cNvPr id="71" name="Google Shape;71;p10"/>
          <p:cNvSpPr/>
          <p:nvPr/>
        </p:nvSpPr>
        <p:spPr>
          <a:xfrm>
            <a:off x="111678" y="4075681"/>
            <a:ext cx="722480" cy="924774"/>
          </a:xfrm>
          <a:custGeom>
            <a:rect b="b" l="l" r="r" t="t"/>
            <a:pathLst>
              <a:path extrusionOk="0" h="1849547" w="1444959">
                <a:moveTo>
                  <a:pt x="0" y="0"/>
                </a:moveTo>
                <a:lnTo>
                  <a:pt x="1444959" y="0"/>
                </a:lnTo>
                <a:lnTo>
                  <a:pt x="1444959" y="1849547"/>
                </a:lnTo>
                <a:lnTo>
                  <a:pt x="0" y="1849547"/>
                </a:lnTo>
                <a:lnTo>
                  <a:pt x="0" y="0"/>
                </a:lnTo>
                <a:close/>
              </a:path>
            </a:pathLst>
          </a:custGeom>
          <a:blipFill rotWithShape="1">
            <a:blip r:embed="rId3">
              <a:alphaModFix/>
            </a:blip>
            <a:stretch>
              <a:fillRect b="0" l="0" r="0" t="0"/>
            </a:stretch>
          </a:blipFill>
          <a:ln>
            <a:noFill/>
          </a:ln>
        </p:spPr>
      </p:sp>
      <p:sp>
        <p:nvSpPr>
          <p:cNvPr id="72" name="Google Shape;72;p10"/>
          <p:cNvSpPr/>
          <p:nvPr/>
        </p:nvSpPr>
        <p:spPr>
          <a:xfrm>
            <a:off x="7576754" y="3780443"/>
            <a:ext cx="1279351" cy="1279351"/>
          </a:xfrm>
          <a:custGeom>
            <a:rect b="b" l="l" r="r" t="t"/>
            <a:pathLst>
              <a:path extrusionOk="0" h="2558702" w="2558702">
                <a:moveTo>
                  <a:pt x="0" y="0"/>
                </a:moveTo>
                <a:lnTo>
                  <a:pt x="2558702" y="0"/>
                </a:lnTo>
                <a:lnTo>
                  <a:pt x="2558702" y="2558702"/>
                </a:lnTo>
                <a:lnTo>
                  <a:pt x="0" y="2558702"/>
                </a:lnTo>
                <a:lnTo>
                  <a:pt x="0" y="0"/>
                </a:lnTo>
                <a:close/>
              </a:path>
            </a:pathLst>
          </a:custGeom>
          <a:blipFill rotWithShape="1">
            <a:blip r:embed="rId4">
              <a:alphaModFix/>
            </a:blip>
            <a:stretch>
              <a:fillRect b="0" l="0" r="0" t="0"/>
            </a:stretch>
          </a:blipFill>
          <a:ln>
            <a:noFill/>
          </a:ln>
        </p:spPr>
      </p:sp>
      <p:sp>
        <p:nvSpPr>
          <p:cNvPr id="73" name="Google Shape;73;p10"/>
          <p:cNvSpPr/>
          <p:nvPr/>
        </p:nvSpPr>
        <p:spPr>
          <a:xfrm>
            <a:off x="8351565" y="77037"/>
            <a:ext cx="963888" cy="950635"/>
          </a:xfrm>
          <a:custGeom>
            <a:rect b="b" l="l" r="r" t="t"/>
            <a:pathLst>
              <a:path extrusionOk="0" h="1901270" w="1927777">
                <a:moveTo>
                  <a:pt x="0" y="0"/>
                </a:moveTo>
                <a:lnTo>
                  <a:pt x="1927777" y="0"/>
                </a:lnTo>
                <a:lnTo>
                  <a:pt x="1927777" y="1901269"/>
                </a:lnTo>
                <a:lnTo>
                  <a:pt x="0" y="1901269"/>
                </a:lnTo>
                <a:lnTo>
                  <a:pt x="0" y="0"/>
                </a:lnTo>
                <a:close/>
              </a:path>
            </a:pathLst>
          </a:custGeom>
          <a:blipFill rotWithShape="1">
            <a:blip r:embed="rId5">
              <a:alphaModFix/>
            </a:blip>
            <a:stretch>
              <a:fillRect b="0" l="0" r="0" t="0"/>
            </a:stretch>
          </a:blipFill>
          <a:ln>
            <a:noFill/>
          </a:ln>
        </p:spPr>
      </p:sp>
      <p:sp>
        <p:nvSpPr>
          <p:cNvPr id="74" name="Google Shape;74;p10"/>
          <p:cNvSpPr/>
          <p:nvPr/>
        </p:nvSpPr>
        <p:spPr>
          <a:xfrm>
            <a:off x="5633365" y="4539996"/>
            <a:ext cx="1075960" cy="1078657"/>
          </a:xfrm>
          <a:custGeom>
            <a:rect b="b" l="l" r="r" t="t"/>
            <a:pathLst>
              <a:path extrusionOk="0" h="2157313" w="2151920">
                <a:moveTo>
                  <a:pt x="0" y="0"/>
                </a:moveTo>
                <a:lnTo>
                  <a:pt x="2151921" y="0"/>
                </a:lnTo>
                <a:lnTo>
                  <a:pt x="2151921" y="2157313"/>
                </a:lnTo>
                <a:lnTo>
                  <a:pt x="0" y="2157313"/>
                </a:lnTo>
                <a:lnTo>
                  <a:pt x="0" y="0"/>
                </a:lnTo>
                <a:close/>
              </a:path>
            </a:pathLst>
          </a:custGeom>
          <a:blipFill rotWithShape="1">
            <a:blip r:embed="rId6">
              <a:alphaModFix/>
            </a:blip>
            <a:stretch>
              <a:fillRect b="0" l="0" r="0" t="0"/>
            </a:stretch>
          </a:blipFill>
          <a:ln>
            <a:noFill/>
          </a:ln>
        </p:spPr>
      </p:sp>
      <p:sp>
        <p:nvSpPr>
          <p:cNvPr id="75" name="Google Shape;75;p10"/>
          <p:cNvSpPr/>
          <p:nvPr/>
        </p:nvSpPr>
        <p:spPr>
          <a:xfrm>
            <a:off x="7824003" y="2025792"/>
            <a:ext cx="1091901" cy="1091901"/>
          </a:xfrm>
          <a:custGeom>
            <a:rect b="b" l="l" r="r" t="t"/>
            <a:pathLst>
              <a:path extrusionOk="0" h="2183802" w="2183802">
                <a:moveTo>
                  <a:pt x="0" y="0"/>
                </a:moveTo>
                <a:lnTo>
                  <a:pt x="2183802" y="0"/>
                </a:lnTo>
                <a:lnTo>
                  <a:pt x="2183802" y="2183802"/>
                </a:lnTo>
                <a:lnTo>
                  <a:pt x="0" y="2183802"/>
                </a:lnTo>
                <a:lnTo>
                  <a:pt x="0" y="0"/>
                </a:lnTo>
                <a:close/>
              </a:path>
            </a:pathLst>
          </a:custGeom>
          <a:blipFill rotWithShape="1">
            <a:blip r:embed="rId7">
              <a:alphaModFix/>
            </a:blip>
            <a:stretch>
              <a:fillRect b="0" l="0" r="0" t="0"/>
            </a:stretch>
          </a:blipFill>
          <a:ln>
            <a:noFill/>
          </a:ln>
        </p:spPr>
      </p:sp>
      <p:sp>
        <p:nvSpPr>
          <p:cNvPr id="76" name="Google Shape;76;p10"/>
          <p:cNvSpPr/>
          <p:nvPr/>
        </p:nvSpPr>
        <p:spPr>
          <a:xfrm>
            <a:off x="-465213" y="2272878"/>
            <a:ext cx="910800" cy="908523"/>
          </a:xfrm>
          <a:custGeom>
            <a:rect b="b" l="l" r="r" t="t"/>
            <a:pathLst>
              <a:path extrusionOk="0" h="1817045" w="1821599">
                <a:moveTo>
                  <a:pt x="0" y="0"/>
                </a:moveTo>
                <a:lnTo>
                  <a:pt x="1821599" y="0"/>
                </a:lnTo>
                <a:lnTo>
                  <a:pt x="1821599" y="1817046"/>
                </a:lnTo>
                <a:lnTo>
                  <a:pt x="0" y="1817046"/>
                </a:lnTo>
                <a:lnTo>
                  <a:pt x="0" y="0"/>
                </a:lnTo>
                <a:close/>
              </a:path>
            </a:pathLst>
          </a:custGeom>
          <a:blipFill rotWithShape="1">
            <a:blip r:embed="rId8">
              <a:alphaModFix/>
            </a:blip>
            <a:stretch>
              <a:fillRect b="0" l="0" r="0" t="0"/>
            </a:stretch>
          </a:blipFill>
          <a:ln>
            <a:noFill/>
          </a:ln>
        </p:spPr>
      </p:sp>
      <p:sp>
        <p:nvSpPr>
          <p:cNvPr id="77" name="Google Shape;77;p10"/>
          <p:cNvSpPr/>
          <p:nvPr/>
        </p:nvSpPr>
        <p:spPr>
          <a:xfrm>
            <a:off x="5284959" y="-4"/>
            <a:ext cx="906105" cy="895912"/>
          </a:xfrm>
          <a:custGeom>
            <a:rect b="b" l="l" r="r" t="t"/>
            <a:pathLst>
              <a:path extrusionOk="0" h="1791823" w="1812210">
                <a:moveTo>
                  <a:pt x="0" y="0"/>
                </a:moveTo>
                <a:lnTo>
                  <a:pt x="1812211" y="0"/>
                </a:lnTo>
                <a:lnTo>
                  <a:pt x="1812211" y="1791824"/>
                </a:lnTo>
                <a:lnTo>
                  <a:pt x="0" y="1791824"/>
                </a:lnTo>
                <a:lnTo>
                  <a:pt x="0" y="0"/>
                </a:lnTo>
                <a:close/>
              </a:path>
            </a:pathLst>
          </a:custGeom>
          <a:blipFill rotWithShape="1">
            <a:blip r:embed="rId9">
              <a:alphaModFix/>
            </a:blip>
            <a:stretch>
              <a:fillRect b="0" l="0" r="0" t="0"/>
            </a:stretch>
          </a:blipFill>
          <a:ln>
            <a:noFill/>
          </a:ln>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4" name="Shape 84"/>
        <p:cNvGrpSpPr/>
        <p:nvPr/>
      </p:nvGrpSpPr>
      <p:grpSpPr>
        <a:xfrm>
          <a:off x="0" y="0"/>
          <a:ext cx="0" cy="0"/>
          <a:chOff x="0" y="0"/>
          <a:chExt cx="0" cy="0"/>
        </a:xfrm>
      </p:grpSpPr>
      <p:sp>
        <p:nvSpPr>
          <p:cNvPr id="85" name="Google Shape;85;p12"/>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86" name="Google Shape;86;p12"/>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87" name="Google Shape;87;p12"/>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8" name="Shape 88"/>
        <p:cNvGrpSpPr/>
        <p:nvPr/>
      </p:nvGrpSpPr>
      <p:grpSpPr>
        <a:xfrm>
          <a:off x="0" y="0"/>
          <a:ext cx="0" cy="0"/>
          <a:chOff x="0" y="0"/>
          <a:chExt cx="0" cy="0"/>
        </a:xfrm>
      </p:grpSpPr>
      <p:sp>
        <p:nvSpPr>
          <p:cNvPr id="89" name="Google Shape;89;p13"/>
          <p:cNvSpPr txBox="1"/>
          <p:nvPr>
            <p:ph type="ctrTitle"/>
          </p:nvPr>
        </p:nvSpPr>
        <p:spPr>
          <a:xfrm>
            <a:off x="342900" y="1065213"/>
            <a:ext cx="3886200" cy="735013"/>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90" name="Google Shape;90;p13"/>
          <p:cNvSpPr txBox="1"/>
          <p:nvPr>
            <p:ph idx="1" type="subTitle"/>
          </p:nvPr>
        </p:nvSpPr>
        <p:spPr>
          <a:xfrm>
            <a:off x="685800" y="1943100"/>
            <a:ext cx="3200400" cy="876300"/>
          </a:xfrm>
          <a:prstGeom prst="rect">
            <a:avLst/>
          </a:prstGeom>
          <a:noFill/>
          <a:ln>
            <a:noFill/>
          </a:ln>
        </p:spPr>
        <p:txBody>
          <a:bodyPr anchorCtr="0" anchor="t" bIns="22850" lIns="45725" spcFirstLastPara="1" rIns="45725" wrap="square" tIns="22850">
            <a:normAutofit/>
          </a:bodyPr>
          <a:lstStyle>
            <a:lvl1pPr lvl="0" algn="ctr">
              <a:spcBef>
                <a:spcPts val="300"/>
              </a:spcBef>
              <a:spcAft>
                <a:spcPts val="0"/>
              </a:spcAft>
              <a:buClr>
                <a:srgbClr val="888888"/>
              </a:buClr>
              <a:buSzPts val="1600"/>
              <a:buNone/>
              <a:defRPr>
                <a:solidFill>
                  <a:srgbClr val="888888"/>
                </a:solidFill>
              </a:defRPr>
            </a:lvl1pPr>
            <a:lvl2pPr lvl="1" algn="ctr">
              <a:spcBef>
                <a:spcPts val="300"/>
              </a:spcBef>
              <a:spcAft>
                <a:spcPts val="0"/>
              </a:spcAft>
              <a:buClr>
                <a:srgbClr val="888888"/>
              </a:buClr>
              <a:buSzPts val="1400"/>
              <a:buNone/>
              <a:defRPr>
                <a:solidFill>
                  <a:srgbClr val="888888"/>
                </a:solidFill>
              </a:defRPr>
            </a:lvl2pPr>
            <a:lvl3pPr lvl="2" algn="ctr">
              <a:spcBef>
                <a:spcPts val="200"/>
              </a:spcBef>
              <a:spcAft>
                <a:spcPts val="0"/>
              </a:spcAft>
              <a:buClr>
                <a:srgbClr val="888888"/>
              </a:buClr>
              <a:buSzPts val="1200"/>
              <a:buNone/>
              <a:defRPr>
                <a:solidFill>
                  <a:srgbClr val="888888"/>
                </a:solidFill>
              </a:defRPr>
            </a:lvl3pPr>
            <a:lvl4pPr lvl="3" algn="ctr">
              <a:spcBef>
                <a:spcPts val="200"/>
              </a:spcBef>
              <a:spcAft>
                <a:spcPts val="0"/>
              </a:spcAft>
              <a:buClr>
                <a:srgbClr val="888888"/>
              </a:buClr>
              <a:buSzPts val="1000"/>
              <a:buNone/>
              <a:defRPr>
                <a:solidFill>
                  <a:srgbClr val="888888"/>
                </a:solidFill>
              </a:defRPr>
            </a:lvl4pPr>
            <a:lvl5pPr lvl="4" algn="ctr">
              <a:spcBef>
                <a:spcPts val="200"/>
              </a:spcBef>
              <a:spcAft>
                <a:spcPts val="0"/>
              </a:spcAft>
              <a:buClr>
                <a:srgbClr val="888888"/>
              </a:buClr>
              <a:buSzPts val="1000"/>
              <a:buNone/>
              <a:defRPr>
                <a:solidFill>
                  <a:srgbClr val="888888"/>
                </a:solidFill>
              </a:defRPr>
            </a:lvl5pPr>
            <a:lvl6pPr lvl="5" algn="ctr">
              <a:spcBef>
                <a:spcPts val="200"/>
              </a:spcBef>
              <a:spcAft>
                <a:spcPts val="0"/>
              </a:spcAft>
              <a:buClr>
                <a:srgbClr val="888888"/>
              </a:buClr>
              <a:buSzPts val="1000"/>
              <a:buNone/>
              <a:defRPr>
                <a:solidFill>
                  <a:srgbClr val="888888"/>
                </a:solidFill>
              </a:defRPr>
            </a:lvl6pPr>
            <a:lvl7pPr lvl="6" algn="ctr">
              <a:spcBef>
                <a:spcPts val="200"/>
              </a:spcBef>
              <a:spcAft>
                <a:spcPts val="0"/>
              </a:spcAft>
              <a:buClr>
                <a:srgbClr val="888888"/>
              </a:buClr>
              <a:buSzPts val="1000"/>
              <a:buNone/>
              <a:defRPr>
                <a:solidFill>
                  <a:srgbClr val="888888"/>
                </a:solidFill>
              </a:defRPr>
            </a:lvl7pPr>
            <a:lvl8pPr lvl="7" algn="ctr">
              <a:spcBef>
                <a:spcPts val="200"/>
              </a:spcBef>
              <a:spcAft>
                <a:spcPts val="0"/>
              </a:spcAft>
              <a:buClr>
                <a:srgbClr val="888888"/>
              </a:buClr>
              <a:buSzPts val="1000"/>
              <a:buNone/>
              <a:defRPr>
                <a:solidFill>
                  <a:srgbClr val="888888"/>
                </a:solidFill>
              </a:defRPr>
            </a:lvl8pPr>
            <a:lvl9pPr lvl="8" algn="ctr">
              <a:spcBef>
                <a:spcPts val="200"/>
              </a:spcBef>
              <a:spcAft>
                <a:spcPts val="0"/>
              </a:spcAft>
              <a:buClr>
                <a:srgbClr val="888888"/>
              </a:buClr>
              <a:buSzPts val="1000"/>
              <a:buNone/>
              <a:defRPr>
                <a:solidFill>
                  <a:srgbClr val="888888"/>
                </a:solidFill>
              </a:defRPr>
            </a:lvl9pPr>
          </a:lstStyle>
          <a:p/>
        </p:txBody>
      </p:sp>
      <p:sp>
        <p:nvSpPr>
          <p:cNvPr id="91" name="Google Shape;91;p13"/>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92" name="Google Shape;92;p13"/>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93" name="Google Shape;93;p13"/>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4" name="Shape 94"/>
        <p:cNvGrpSpPr/>
        <p:nvPr/>
      </p:nvGrpSpPr>
      <p:grpSpPr>
        <a:xfrm>
          <a:off x="0" y="0"/>
          <a:ext cx="0" cy="0"/>
          <a:chOff x="0" y="0"/>
          <a:chExt cx="0" cy="0"/>
        </a:xfrm>
      </p:grpSpPr>
      <p:sp>
        <p:nvSpPr>
          <p:cNvPr id="95" name="Google Shape;95;p14"/>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96" name="Google Shape;96;p14"/>
          <p:cNvSpPr txBox="1"/>
          <p:nvPr>
            <p:ph idx="1" type="body"/>
          </p:nvPr>
        </p:nvSpPr>
        <p:spPr>
          <a:xfrm>
            <a:off x="228600" y="800100"/>
            <a:ext cx="4114800" cy="2262982"/>
          </a:xfrm>
          <a:prstGeom prst="rect">
            <a:avLst/>
          </a:prstGeom>
          <a:noFill/>
          <a:ln>
            <a:noFill/>
          </a:ln>
        </p:spPr>
        <p:txBody>
          <a:bodyPr anchorCtr="0" anchor="t" bIns="22850" lIns="45725" spcFirstLastPara="1" rIns="45725" wrap="square" tIns="22850">
            <a:normAutofit/>
          </a:bodyPr>
          <a:lstStyle>
            <a:lvl1pPr indent="-285750" lvl="0" marL="457200" algn="l">
              <a:spcBef>
                <a:spcPts val="200"/>
              </a:spcBef>
              <a:spcAft>
                <a:spcPts val="0"/>
              </a:spcAft>
              <a:buClr>
                <a:schemeClr val="dk1"/>
              </a:buClr>
              <a:buSzPts val="900"/>
              <a:buChar char="•"/>
              <a:defRPr/>
            </a:lvl1pPr>
            <a:lvl2pPr indent="-285750" lvl="1" marL="914400" algn="l">
              <a:spcBef>
                <a:spcPts val="200"/>
              </a:spcBef>
              <a:spcAft>
                <a:spcPts val="0"/>
              </a:spcAft>
              <a:buClr>
                <a:schemeClr val="dk1"/>
              </a:buClr>
              <a:buSzPts val="900"/>
              <a:buChar char="–"/>
              <a:defRPr/>
            </a:lvl2pPr>
            <a:lvl3pPr indent="-285750" lvl="2" marL="1371600" algn="l">
              <a:spcBef>
                <a:spcPts val="200"/>
              </a:spcBef>
              <a:spcAft>
                <a:spcPts val="0"/>
              </a:spcAft>
              <a:buClr>
                <a:schemeClr val="dk1"/>
              </a:buClr>
              <a:buSzPts val="900"/>
              <a:buChar char="•"/>
              <a:defRPr/>
            </a:lvl3pPr>
            <a:lvl4pPr indent="-285750" lvl="3" marL="1828800" algn="l">
              <a:spcBef>
                <a:spcPts val="200"/>
              </a:spcBef>
              <a:spcAft>
                <a:spcPts val="0"/>
              </a:spcAft>
              <a:buClr>
                <a:schemeClr val="dk1"/>
              </a:buClr>
              <a:buSzPts val="900"/>
              <a:buChar char="–"/>
              <a:defRPr/>
            </a:lvl4pPr>
            <a:lvl5pPr indent="-285750" lvl="4" marL="2286000" algn="l">
              <a:spcBef>
                <a:spcPts val="200"/>
              </a:spcBef>
              <a:spcAft>
                <a:spcPts val="0"/>
              </a:spcAft>
              <a:buClr>
                <a:schemeClr val="dk1"/>
              </a:buClr>
              <a:buSzPts val="900"/>
              <a:buChar char="»"/>
              <a:defRPr/>
            </a:lvl5pPr>
            <a:lvl6pPr indent="-285750" lvl="5" marL="2743200" algn="l">
              <a:spcBef>
                <a:spcPts val="200"/>
              </a:spcBef>
              <a:spcAft>
                <a:spcPts val="0"/>
              </a:spcAft>
              <a:buClr>
                <a:schemeClr val="dk1"/>
              </a:buClr>
              <a:buSzPts val="900"/>
              <a:buChar char="•"/>
              <a:defRPr/>
            </a:lvl6pPr>
            <a:lvl7pPr indent="-285750" lvl="6" marL="3200400" algn="l">
              <a:spcBef>
                <a:spcPts val="200"/>
              </a:spcBef>
              <a:spcAft>
                <a:spcPts val="0"/>
              </a:spcAft>
              <a:buClr>
                <a:schemeClr val="dk1"/>
              </a:buClr>
              <a:buSzPts val="900"/>
              <a:buChar char="•"/>
              <a:defRPr/>
            </a:lvl7pPr>
            <a:lvl8pPr indent="-285750" lvl="7" marL="3657600" algn="l">
              <a:spcBef>
                <a:spcPts val="200"/>
              </a:spcBef>
              <a:spcAft>
                <a:spcPts val="0"/>
              </a:spcAft>
              <a:buClr>
                <a:schemeClr val="dk1"/>
              </a:buClr>
              <a:buSzPts val="900"/>
              <a:buChar char="•"/>
              <a:defRPr/>
            </a:lvl8pPr>
            <a:lvl9pPr indent="-285750" lvl="8" marL="4114800" algn="l">
              <a:spcBef>
                <a:spcPts val="200"/>
              </a:spcBef>
              <a:spcAft>
                <a:spcPts val="0"/>
              </a:spcAft>
              <a:buClr>
                <a:schemeClr val="dk1"/>
              </a:buClr>
              <a:buSzPts val="900"/>
              <a:buChar char="•"/>
              <a:defRPr/>
            </a:lvl9pPr>
          </a:lstStyle>
          <a:p/>
        </p:txBody>
      </p:sp>
      <p:sp>
        <p:nvSpPr>
          <p:cNvPr id="97" name="Google Shape;97;p14"/>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98" name="Google Shape;98;p14"/>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99" name="Google Shape;99;p14"/>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0" name="Shape 100"/>
        <p:cNvGrpSpPr/>
        <p:nvPr/>
      </p:nvGrpSpPr>
      <p:grpSpPr>
        <a:xfrm>
          <a:off x="0" y="0"/>
          <a:ext cx="0" cy="0"/>
          <a:chOff x="0" y="0"/>
          <a:chExt cx="0" cy="0"/>
        </a:xfrm>
      </p:grpSpPr>
      <p:sp>
        <p:nvSpPr>
          <p:cNvPr id="101" name="Google Shape;101;p15"/>
          <p:cNvSpPr txBox="1"/>
          <p:nvPr>
            <p:ph type="title"/>
          </p:nvPr>
        </p:nvSpPr>
        <p:spPr>
          <a:xfrm>
            <a:off x="361156" y="2203450"/>
            <a:ext cx="3886200" cy="681038"/>
          </a:xfrm>
          <a:prstGeom prst="rect">
            <a:avLst/>
          </a:prstGeom>
          <a:noFill/>
          <a:ln>
            <a:noFill/>
          </a:ln>
        </p:spPr>
        <p:txBody>
          <a:bodyPr anchorCtr="0" anchor="t" bIns="22850" lIns="45725" spcFirstLastPara="1" rIns="45725" wrap="square" tIns="22850">
            <a:normAutofit/>
          </a:bodyPr>
          <a:lstStyle>
            <a:lvl1pPr lvl="0" algn="l">
              <a:spcBef>
                <a:spcPts val="0"/>
              </a:spcBef>
              <a:spcAft>
                <a:spcPts val="0"/>
              </a:spcAft>
              <a:buClr>
                <a:schemeClr val="dk1"/>
              </a:buClr>
              <a:buSzPts val="2000"/>
              <a:buFont typeface="Calibri"/>
              <a:buNone/>
              <a:defRPr b="1" sz="2000" cap="none"/>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02" name="Google Shape;102;p15"/>
          <p:cNvSpPr txBox="1"/>
          <p:nvPr>
            <p:ph idx="1" type="body"/>
          </p:nvPr>
        </p:nvSpPr>
        <p:spPr>
          <a:xfrm>
            <a:off x="361156" y="1453357"/>
            <a:ext cx="3886200" cy="750094"/>
          </a:xfrm>
          <a:prstGeom prst="rect">
            <a:avLst/>
          </a:prstGeom>
          <a:noFill/>
          <a:ln>
            <a:noFill/>
          </a:ln>
        </p:spPr>
        <p:txBody>
          <a:bodyPr anchorCtr="0" anchor="b" bIns="22850" lIns="45725" spcFirstLastPara="1" rIns="45725" wrap="square" tIns="22850">
            <a:normAutofit/>
          </a:bodyPr>
          <a:lstStyle>
            <a:lvl1pPr indent="-228600" lvl="0" marL="457200" algn="l">
              <a:spcBef>
                <a:spcPts val="200"/>
              </a:spcBef>
              <a:spcAft>
                <a:spcPts val="0"/>
              </a:spcAft>
              <a:buClr>
                <a:srgbClr val="888888"/>
              </a:buClr>
              <a:buSzPts val="1000"/>
              <a:buNone/>
              <a:defRPr sz="1000">
                <a:solidFill>
                  <a:srgbClr val="888888"/>
                </a:solidFill>
              </a:defRPr>
            </a:lvl1pPr>
            <a:lvl2pPr indent="-228600" lvl="1" marL="914400" algn="l">
              <a:spcBef>
                <a:spcPts val="200"/>
              </a:spcBef>
              <a:spcAft>
                <a:spcPts val="0"/>
              </a:spcAft>
              <a:buClr>
                <a:srgbClr val="888888"/>
              </a:buClr>
              <a:buSzPts val="900"/>
              <a:buNone/>
              <a:defRPr sz="900">
                <a:solidFill>
                  <a:srgbClr val="888888"/>
                </a:solidFill>
              </a:defRPr>
            </a:lvl2pPr>
            <a:lvl3pPr indent="-228600" lvl="2" marL="1371600" algn="l">
              <a:spcBef>
                <a:spcPts val="200"/>
              </a:spcBef>
              <a:spcAft>
                <a:spcPts val="0"/>
              </a:spcAft>
              <a:buClr>
                <a:srgbClr val="888888"/>
              </a:buClr>
              <a:buSzPts val="800"/>
              <a:buNone/>
              <a:defRPr sz="800">
                <a:solidFill>
                  <a:srgbClr val="888888"/>
                </a:solidFill>
              </a:defRPr>
            </a:lvl3pPr>
            <a:lvl4pPr indent="-228600" lvl="3" marL="1828800" algn="l">
              <a:spcBef>
                <a:spcPts val="100"/>
              </a:spcBef>
              <a:spcAft>
                <a:spcPts val="0"/>
              </a:spcAft>
              <a:buClr>
                <a:srgbClr val="888888"/>
              </a:buClr>
              <a:buSzPts val="700"/>
              <a:buNone/>
              <a:defRPr sz="700">
                <a:solidFill>
                  <a:srgbClr val="888888"/>
                </a:solidFill>
              </a:defRPr>
            </a:lvl4pPr>
            <a:lvl5pPr indent="-228600" lvl="4" marL="2286000" algn="l">
              <a:spcBef>
                <a:spcPts val="100"/>
              </a:spcBef>
              <a:spcAft>
                <a:spcPts val="0"/>
              </a:spcAft>
              <a:buClr>
                <a:srgbClr val="888888"/>
              </a:buClr>
              <a:buSzPts val="700"/>
              <a:buNone/>
              <a:defRPr sz="700">
                <a:solidFill>
                  <a:srgbClr val="888888"/>
                </a:solidFill>
              </a:defRPr>
            </a:lvl5pPr>
            <a:lvl6pPr indent="-228600" lvl="5" marL="2743200" algn="l">
              <a:spcBef>
                <a:spcPts val="100"/>
              </a:spcBef>
              <a:spcAft>
                <a:spcPts val="0"/>
              </a:spcAft>
              <a:buClr>
                <a:srgbClr val="888888"/>
              </a:buClr>
              <a:buSzPts val="700"/>
              <a:buNone/>
              <a:defRPr sz="700">
                <a:solidFill>
                  <a:srgbClr val="888888"/>
                </a:solidFill>
              </a:defRPr>
            </a:lvl6pPr>
            <a:lvl7pPr indent="-228600" lvl="6" marL="3200400" algn="l">
              <a:spcBef>
                <a:spcPts val="100"/>
              </a:spcBef>
              <a:spcAft>
                <a:spcPts val="0"/>
              </a:spcAft>
              <a:buClr>
                <a:srgbClr val="888888"/>
              </a:buClr>
              <a:buSzPts val="700"/>
              <a:buNone/>
              <a:defRPr sz="700">
                <a:solidFill>
                  <a:srgbClr val="888888"/>
                </a:solidFill>
              </a:defRPr>
            </a:lvl7pPr>
            <a:lvl8pPr indent="-228600" lvl="7" marL="3657600" algn="l">
              <a:spcBef>
                <a:spcPts val="100"/>
              </a:spcBef>
              <a:spcAft>
                <a:spcPts val="0"/>
              </a:spcAft>
              <a:buClr>
                <a:srgbClr val="888888"/>
              </a:buClr>
              <a:buSzPts val="700"/>
              <a:buNone/>
              <a:defRPr sz="700">
                <a:solidFill>
                  <a:srgbClr val="888888"/>
                </a:solidFill>
              </a:defRPr>
            </a:lvl8pPr>
            <a:lvl9pPr indent="-228600" lvl="8" marL="4114800" algn="l">
              <a:spcBef>
                <a:spcPts val="100"/>
              </a:spcBef>
              <a:spcAft>
                <a:spcPts val="0"/>
              </a:spcAft>
              <a:buClr>
                <a:srgbClr val="888888"/>
              </a:buClr>
              <a:buSzPts val="700"/>
              <a:buNone/>
              <a:defRPr sz="700">
                <a:solidFill>
                  <a:srgbClr val="888888"/>
                </a:solidFill>
              </a:defRPr>
            </a:lvl9pPr>
          </a:lstStyle>
          <a:p/>
        </p:txBody>
      </p:sp>
      <p:sp>
        <p:nvSpPr>
          <p:cNvPr id="103" name="Google Shape;103;p15"/>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04" name="Google Shape;104;p15"/>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05" name="Google Shape;105;p15"/>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06" name="Shape 106"/>
        <p:cNvGrpSpPr/>
        <p:nvPr/>
      </p:nvGrpSpPr>
      <p:grpSpPr>
        <a:xfrm>
          <a:off x="0" y="0"/>
          <a:ext cx="0" cy="0"/>
          <a:chOff x="0" y="0"/>
          <a:chExt cx="0" cy="0"/>
        </a:xfrm>
      </p:grpSpPr>
      <p:sp>
        <p:nvSpPr>
          <p:cNvPr id="107" name="Google Shape;107;p16"/>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08" name="Google Shape;108;p16"/>
          <p:cNvSpPr txBox="1"/>
          <p:nvPr>
            <p:ph idx="1" type="body"/>
          </p:nvPr>
        </p:nvSpPr>
        <p:spPr>
          <a:xfrm>
            <a:off x="228600" y="800100"/>
            <a:ext cx="2019300" cy="2262982"/>
          </a:xfrm>
          <a:prstGeom prst="rect">
            <a:avLst/>
          </a:prstGeom>
          <a:noFill/>
          <a:ln>
            <a:noFill/>
          </a:ln>
        </p:spPr>
        <p:txBody>
          <a:bodyPr anchorCtr="0" anchor="t" bIns="22850" lIns="45725" spcFirstLastPara="1" rIns="45725" wrap="square" tIns="22850">
            <a:normAutofit/>
          </a:bodyPr>
          <a:lstStyle>
            <a:lvl1pPr indent="-317500" lvl="0" marL="457200" algn="l">
              <a:spcBef>
                <a:spcPts val="300"/>
              </a:spcBef>
              <a:spcAft>
                <a:spcPts val="0"/>
              </a:spcAft>
              <a:buClr>
                <a:schemeClr val="dk1"/>
              </a:buClr>
              <a:buSzPts val="1400"/>
              <a:buChar char="•"/>
              <a:defRPr sz="1400"/>
            </a:lvl1pPr>
            <a:lvl2pPr indent="-304800" lvl="1" marL="914400" algn="l">
              <a:spcBef>
                <a:spcPts val="200"/>
              </a:spcBef>
              <a:spcAft>
                <a:spcPts val="0"/>
              </a:spcAft>
              <a:buClr>
                <a:schemeClr val="dk1"/>
              </a:buClr>
              <a:buSzPts val="1200"/>
              <a:buChar char="–"/>
              <a:defRPr sz="1200"/>
            </a:lvl2pPr>
            <a:lvl3pPr indent="-292100" lvl="2" marL="1371600" algn="l">
              <a:spcBef>
                <a:spcPts val="200"/>
              </a:spcBef>
              <a:spcAft>
                <a:spcPts val="0"/>
              </a:spcAft>
              <a:buClr>
                <a:schemeClr val="dk1"/>
              </a:buClr>
              <a:buSzPts val="1000"/>
              <a:buChar char="•"/>
              <a:defRPr sz="1000"/>
            </a:lvl3pPr>
            <a:lvl4pPr indent="-285750" lvl="3" marL="1828800" algn="l">
              <a:spcBef>
                <a:spcPts val="200"/>
              </a:spcBef>
              <a:spcAft>
                <a:spcPts val="0"/>
              </a:spcAft>
              <a:buClr>
                <a:schemeClr val="dk1"/>
              </a:buClr>
              <a:buSzPts val="900"/>
              <a:buChar char="–"/>
              <a:defRPr sz="900"/>
            </a:lvl4pPr>
            <a:lvl5pPr indent="-285750" lvl="4" marL="2286000" algn="l">
              <a:spcBef>
                <a:spcPts val="200"/>
              </a:spcBef>
              <a:spcAft>
                <a:spcPts val="0"/>
              </a:spcAft>
              <a:buClr>
                <a:schemeClr val="dk1"/>
              </a:buClr>
              <a:buSzPts val="900"/>
              <a:buChar char="»"/>
              <a:defRPr sz="900"/>
            </a:lvl5pPr>
            <a:lvl6pPr indent="-285750" lvl="5" marL="2743200" algn="l">
              <a:spcBef>
                <a:spcPts val="200"/>
              </a:spcBef>
              <a:spcAft>
                <a:spcPts val="0"/>
              </a:spcAft>
              <a:buClr>
                <a:schemeClr val="dk1"/>
              </a:buClr>
              <a:buSzPts val="900"/>
              <a:buChar char="•"/>
              <a:defRPr sz="900"/>
            </a:lvl6pPr>
            <a:lvl7pPr indent="-285750" lvl="6" marL="3200400" algn="l">
              <a:spcBef>
                <a:spcPts val="200"/>
              </a:spcBef>
              <a:spcAft>
                <a:spcPts val="0"/>
              </a:spcAft>
              <a:buClr>
                <a:schemeClr val="dk1"/>
              </a:buClr>
              <a:buSzPts val="900"/>
              <a:buChar char="•"/>
              <a:defRPr sz="900"/>
            </a:lvl7pPr>
            <a:lvl8pPr indent="-285750" lvl="7" marL="3657600" algn="l">
              <a:spcBef>
                <a:spcPts val="200"/>
              </a:spcBef>
              <a:spcAft>
                <a:spcPts val="0"/>
              </a:spcAft>
              <a:buClr>
                <a:schemeClr val="dk1"/>
              </a:buClr>
              <a:buSzPts val="900"/>
              <a:buChar char="•"/>
              <a:defRPr sz="900"/>
            </a:lvl8pPr>
            <a:lvl9pPr indent="-285750" lvl="8" marL="4114800" algn="l">
              <a:spcBef>
                <a:spcPts val="200"/>
              </a:spcBef>
              <a:spcAft>
                <a:spcPts val="0"/>
              </a:spcAft>
              <a:buClr>
                <a:schemeClr val="dk1"/>
              </a:buClr>
              <a:buSzPts val="900"/>
              <a:buChar char="•"/>
              <a:defRPr sz="900"/>
            </a:lvl9pPr>
          </a:lstStyle>
          <a:p/>
        </p:txBody>
      </p:sp>
      <p:sp>
        <p:nvSpPr>
          <p:cNvPr id="109" name="Google Shape;109;p16"/>
          <p:cNvSpPr txBox="1"/>
          <p:nvPr>
            <p:ph idx="2" type="body"/>
          </p:nvPr>
        </p:nvSpPr>
        <p:spPr>
          <a:xfrm>
            <a:off x="2324100" y="800100"/>
            <a:ext cx="2019300" cy="2262982"/>
          </a:xfrm>
          <a:prstGeom prst="rect">
            <a:avLst/>
          </a:prstGeom>
          <a:noFill/>
          <a:ln>
            <a:noFill/>
          </a:ln>
        </p:spPr>
        <p:txBody>
          <a:bodyPr anchorCtr="0" anchor="t" bIns="22850" lIns="45725" spcFirstLastPara="1" rIns="45725" wrap="square" tIns="22850">
            <a:normAutofit/>
          </a:bodyPr>
          <a:lstStyle>
            <a:lvl1pPr indent="-317500" lvl="0" marL="457200" algn="l">
              <a:spcBef>
                <a:spcPts val="300"/>
              </a:spcBef>
              <a:spcAft>
                <a:spcPts val="0"/>
              </a:spcAft>
              <a:buClr>
                <a:schemeClr val="dk1"/>
              </a:buClr>
              <a:buSzPts val="1400"/>
              <a:buChar char="•"/>
              <a:defRPr sz="1400"/>
            </a:lvl1pPr>
            <a:lvl2pPr indent="-304800" lvl="1" marL="914400" algn="l">
              <a:spcBef>
                <a:spcPts val="200"/>
              </a:spcBef>
              <a:spcAft>
                <a:spcPts val="0"/>
              </a:spcAft>
              <a:buClr>
                <a:schemeClr val="dk1"/>
              </a:buClr>
              <a:buSzPts val="1200"/>
              <a:buChar char="–"/>
              <a:defRPr sz="1200"/>
            </a:lvl2pPr>
            <a:lvl3pPr indent="-292100" lvl="2" marL="1371600" algn="l">
              <a:spcBef>
                <a:spcPts val="200"/>
              </a:spcBef>
              <a:spcAft>
                <a:spcPts val="0"/>
              </a:spcAft>
              <a:buClr>
                <a:schemeClr val="dk1"/>
              </a:buClr>
              <a:buSzPts val="1000"/>
              <a:buChar char="•"/>
              <a:defRPr sz="1000"/>
            </a:lvl3pPr>
            <a:lvl4pPr indent="-285750" lvl="3" marL="1828800" algn="l">
              <a:spcBef>
                <a:spcPts val="200"/>
              </a:spcBef>
              <a:spcAft>
                <a:spcPts val="0"/>
              </a:spcAft>
              <a:buClr>
                <a:schemeClr val="dk1"/>
              </a:buClr>
              <a:buSzPts val="900"/>
              <a:buChar char="–"/>
              <a:defRPr sz="900"/>
            </a:lvl4pPr>
            <a:lvl5pPr indent="-285750" lvl="4" marL="2286000" algn="l">
              <a:spcBef>
                <a:spcPts val="200"/>
              </a:spcBef>
              <a:spcAft>
                <a:spcPts val="0"/>
              </a:spcAft>
              <a:buClr>
                <a:schemeClr val="dk1"/>
              </a:buClr>
              <a:buSzPts val="900"/>
              <a:buChar char="»"/>
              <a:defRPr sz="900"/>
            </a:lvl5pPr>
            <a:lvl6pPr indent="-285750" lvl="5" marL="2743200" algn="l">
              <a:spcBef>
                <a:spcPts val="200"/>
              </a:spcBef>
              <a:spcAft>
                <a:spcPts val="0"/>
              </a:spcAft>
              <a:buClr>
                <a:schemeClr val="dk1"/>
              </a:buClr>
              <a:buSzPts val="900"/>
              <a:buChar char="•"/>
              <a:defRPr sz="900"/>
            </a:lvl6pPr>
            <a:lvl7pPr indent="-285750" lvl="6" marL="3200400" algn="l">
              <a:spcBef>
                <a:spcPts val="200"/>
              </a:spcBef>
              <a:spcAft>
                <a:spcPts val="0"/>
              </a:spcAft>
              <a:buClr>
                <a:schemeClr val="dk1"/>
              </a:buClr>
              <a:buSzPts val="900"/>
              <a:buChar char="•"/>
              <a:defRPr sz="900"/>
            </a:lvl7pPr>
            <a:lvl8pPr indent="-285750" lvl="7" marL="3657600" algn="l">
              <a:spcBef>
                <a:spcPts val="200"/>
              </a:spcBef>
              <a:spcAft>
                <a:spcPts val="0"/>
              </a:spcAft>
              <a:buClr>
                <a:schemeClr val="dk1"/>
              </a:buClr>
              <a:buSzPts val="900"/>
              <a:buChar char="•"/>
              <a:defRPr sz="900"/>
            </a:lvl8pPr>
            <a:lvl9pPr indent="-285750" lvl="8" marL="4114800" algn="l">
              <a:spcBef>
                <a:spcPts val="200"/>
              </a:spcBef>
              <a:spcAft>
                <a:spcPts val="0"/>
              </a:spcAft>
              <a:buClr>
                <a:schemeClr val="dk1"/>
              </a:buClr>
              <a:buSzPts val="900"/>
              <a:buChar char="•"/>
              <a:defRPr sz="900"/>
            </a:lvl9pPr>
          </a:lstStyle>
          <a:p/>
        </p:txBody>
      </p:sp>
      <p:sp>
        <p:nvSpPr>
          <p:cNvPr id="110" name="Google Shape;110;p16"/>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11" name="Google Shape;111;p16"/>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12" name="Google Shape;112;p16"/>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3" name="Shape 113"/>
        <p:cNvGrpSpPr/>
        <p:nvPr/>
      </p:nvGrpSpPr>
      <p:grpSpPr>
        <a:xfrm>
          <a:off x="0" y="0"/>
          <a:ext cx="0" cy="0"/>
          <a:chOff x="0" y="0"/>
          <a:chExt cx="0" cy="0"/>
        </a:xfrm>
      </p:grpSpPr>
      <p:sp>
        <p:nvSpPr>
          <p:cNvPr id="114" name="Google Shape;114;p17"/>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2200"/>
              <a:buFont typeface="Calibri"/>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15" name="Google Shape;115;p17"/>
          <p:cNvSpPr txBox="1"/>
          <p:nvPr>
            <p:ph idx="1" type="body"/>
          </p:nvPr>
        </p:nvSpPr>
        <p:spPr>
          <a:xfrm>
            <a:off x="228600" y="767556"/>
            <a:ext cx="2020094" cy="319881"/>
          </a:xfrm>
          <a:prstGeom prst="rect">
            <a:avLst/>
          </a:prstGeom>
          <a:noFill/>
          <a:ln>
            <a:noFill/>
          </a:ln>
        </p:spPr>
        <p:txBody>
          <a:bodyPr anchorCtr="0" anchor="b" bIns="22850" lIns="45725" spcFirstLastPara="1" rIns="45725" wrap="square" tIns="22850">
            <a:normAutofit/>
          </a:bodyPr>
          <a:lstStyle>
            <a:lvl1pPr indent="-228600" lvl="0" marL="457200" algn="l">
              <a:spcBef>
                <a:spcPts val="200"/>
              </a:spcBef>
              <a:spcAft>
                <a:spcPts val="0"/>
              </a:spcAft>
              <a:buClr>
                <a:schemeClr val="dk1"/>
              </a:buClr>
              <a:buSzPts val="1200"/>
              <a:buNone/>
              <a:defRPr b="1" sz="1200"/>
            </a:lvl1pPr>
            <a:lvl2pPr indent="-228600" lvl="1" marL="914400" algn="l">
              <a:spcBef>
                <a:spcPts val="200"/>
              </a:spcBef>
              <a:spcAft>
                <a:spcPts val="0"/>
              </a:spcAft>
              <a:buClr>
                <a:schemeClr val="dk1"/>
              </a:buClr>
              <a:buSzPts val="1000"/>
              <a:buNone/>
              <a:defRPr b="1" sz="1000"/>
            </a:lvl2pPr>
            <a:lvl3pPr indent="-228600" lvl="2" marL="1371600" algn="l">
              <a:spcBef>
                <a:spcPts val="200"/>
              </a:spcBef>
              <a:spcAft>
                <a:spcPts val="0"/>
              </a:spcAft>
              <a:buClr>
                <a:schemeClr val="dk1"/>
              </a:buClr>
              <a:buSzPts val="900"/>
              <a:buNone/>
              <a:defRPr b="1" sz="900"/>
            </a:lvl3pPr>
            <a:lvl4pPr indent="-228600" lvl="3" marL="1828800" algn="l">
              <a:spcBef>
                <a:spcPts val="200"/>
              </a:spcBef>
              <a:spcAft>
                <a:spcPts val="0"/>
              </a:spcAft>
              <a:buClr>
                <a:schemeClr val="dk1"/>
              </a:buClr>
              <a:buSzPts val="800"/>
              <a:buNone/>
              <a:defRPr b="1" sz="800"/>
            </a:lvl4pPr>
            <a:lvl5pPr indent="-228600" lvl="4" marL="2286000" algn="l">
              <a:spcBef>
                <a:spcPts val="200"/>
              </a:spcBef>
              <a:spcAft>
                <a:spcPts val="0"/>
              </a:spcAft>
              <a:buClr>
                <a:schemeClr val="dk1"/>
              </a:buClr>
              <a:buSzPts val="800"/>
              <a:buNone/>
              <a:defRPr b="1" sz="800"/>
            </a:lvl5pPr>
            <a:lvl6pPr indent="-228600" lvl="5" marL="2743200" algn="l">
              <a:spcBef>
                <a:spcPts val="200"/>
              </a:spcBef>
              <a:spcAft>
                <a:spcPts val="0"/>
              </a:spcAft>
              <a:buClr>
                <a:schemeClr val="dk1"/>
              </a:buClr>
              <a:buSzPts val="800"/>
              <a:buNone/>
              <a:defRPr b="1" sz="800"/>
            </a:lvl6pPr>
            <a:lvl7pPr indent="-228600" lvl="6" marL="3200400" algn="l">
              <a:spcBef>
                <a:spcPts val="200"/>
              </a:spcBef>
              <a:spcAft>
                <a:spcPts val="0"/>
              </a:spcAft>
              <a:buClr>
                <a:schemeClr val="dk1"/>
              </a:buClr>
              <a:buSzPts val="800"/>
              <a:buNone/>
              <a:defRPr b="1" sz="800"/>
            </a:lvl7pPr>
            <a:lvl8pPr indent="-228600" lvl="7" marL="3657600" algn="l">
              <a:spcBef>
                <a:spcPts val="200"/>
              </a:spcBef>
              <a:spcAft>
                <a:spcPts val="0"/>
              </a:spcAft>
              <a:buClr>
                <a:schemeClr val="dk1"/>
              </a:buClr>
              <a:buSzPts val="800"/>
              <a:buNone/>
              <a:defRPr b="1" sz="800"/>
            </a:lvl8pPr>
            <a:lvl9pPr indent="-228600" lvl="8" marL="4114800" algn="l">
              <a:spcBef>
                <a:spcPts val="200"/>
              </a:spcBef>
              <a:spcAft>
                <a:spcPts val="0"/>
              </a:spcAft>
              <a:buClr>
                <a:schemeClr val="dk1"/>
              </a:buClr>
              <a:buSzPts val="800"/>
              <a:buNone/>
              <a:defRPr b="1" sz="800"/>
            </a:lvl9pPr>
          </a:lstStyle>
          <a:p/>
        </p:txBody>
      </p:sp>
      <p:sp>
        <p:nvSpPr>
          <p:cNvPr id="116" name="Google Shape;116;p17"/>
          <p:cNvSpPr txBox="1"/>
          <p:nvPr>
            <p:ph idx="2" type="body"/>
          </p:nvPr>
        </p:nvSpPr>
        <p:spPr>
          <a:xfrm>
            <a:off x="228600" y="1087438"/>
            <a:ext cx="2020094" cy="1975644"/>
          </a:xfrm>
          <a:prstGeom prst="rect">
            <a:avLst/>
          </a:prstGeom>
          <a:noFill/>
          <a:ln>
            <a:noFill/>
          </a:ln>
        </p:spPr>
        <p:txBody>
          <a:bodyPr anchorCtr="0" anchor="t" bIns="22850" lIns="45725" spcFirstLastPara="1" rIns="45725" wrap="square" tIns="22850">
            <a:normAutofit/>
          </a:bodyPr>
          <a:lstStyle>
            <a:lvl1pPr indent="-304800" lvl="0" marL="457200" algn="l">
              <a:spcBef>
                <a:spcPts val="200"/>
              </a:spcBef>
              <a:spcAft>
                <a:spcPts val="0"/>
              </a:spcAft>
              <a:buClr>
                <a:schemeClr val="dk1"/>
              </a:buClr>
              <a:buSzPts val="1200"/>
              <a:buChar char="•"/>
              <a:defRPr sz="1200"/>
            </a:lvl1pPr>
            <a:lvl2pPr indent="-292100" lvl="1" marL="914400" algn="l">
              <a:spcBef>
                <a:spcPts val="200"/>
              </a:spcBef>
              <a:spcAft>
                <a:spcPts val="0"/>
              </a:spcAft>
              <a:buClr>
                <a:schemeClr val="dk1"/>
              </a:buClr>
              <a:buSzPts val="1000"/>
              <a:buChar char="–"/>
              <a:defRPr sz="1000"/>
            </a:lvl2pPr>
            <a:lvl3pPr indent="-285750" lvl="2" marL="1371600" algn="l">
              <a:spcBef>
                <a:spcPts val="200"/>
              </a:spcBef>
              <a:spcAft>
                <a:spcPts val="0"/>
              </a:spcAft>
              <a:buClr>
                <a:schemeClr val="dk1"/>
              </a:buClr>
              <a:buSzPts val="900"/>
              <a:buChar char="•"/>
              <a:defRPr sz="900"/>
            </a:lvl3pPr>
            <a:lvl4pPr indent="-279400" lvl="3" marL="1828800" algn="l">
              <a:spcBef>
                <a:spcPts val="200"/>
              </a:spcBef>
              <a:spcAft>
                <a:spcPts val="0"/>
              </a:spcAft>
              <a:buClr>
                <a:schemeClr val="dk1"/>
              </a:buClr>
              <a:buSzPts val="800"/>
              <a:buChar char="–"/>
              <a:defRPr sz="800"/>
            </a:lvl4pPr>
            <a:lvl5pPr indent="-279400" lvl="4" marL="2286000" algn="l">
              <a:spcBef>
                <a:spcPts val="200"/>
              </a:spcBef>
              <a:spcAft>
                <a:spcPts val="0"/>
              </a:spcAft>
              <a:buClr>
                <a:schemeClr val="dk1"/>
              </a:buClr>
              <a:buSzPts val="800"/>
              <a:buChar char="»"/>
              <a:defRPr sz="800"/>
            </a:lvl5pPr>
            <a:lvl6pPr indent="-279400" lvl="5" marL="2743200" algn="l">
              <a:spcBef>
                <a:spcPts val="200"/>
              </a:spcBef>
              <a:spcAft>
                <a:spcPts val="0"/>
              </a:spcAft>
              <a:buClr>
                <a:schemeClr val="dk1"/>
              </a:buClr>
              <a:buSzPts val="800"/>
              <a:buChar char="•"/>
              <a:defRPr sz="800"/>
            </a:lvl6pPr>
            <a:lvl7pPr indent="-279400" lvl="6" marL="3200400" algn="l">
              <a:spcBef>
                <a:spcPts val="200"/>
              </a:spcBef>
              <a:spcAft>
                <a:spcPts val="0"/>
              </a:spcAft>
              <a:buClr>
                <a:schemeClr val="dk1"/>
              </a:buClr>
              <a:buSzPts val="800"/>
              <a:buChar char="•"/>
              <a:defRPr sz="800"/>
            </a:lvl7pPr>
            <a:lvl8pPr indent="-279400" lvl="7" marL="3657600" algn="l">
              <a:spcBef>
                <a:spcPts val="200"/>
              </a:spcBef>
              <a:spcAft>
                <a:spcPts val="0"/>
              </a:spcAft>
              <a:buClr>
                <a:schemeClr val="dk1"/>
              </a:buClr>
              <a:buSzPts val="800"/>
              <a:buChar char="•"/>
              <a:defRPr sz="800"/>
            </a:lvl8pPr>
            <a:lvl9pPr indent="-279400" lvl="8" marL="4114800" algn="l">
              <a:spcBef>
                <a:spcPts val="200"/>
              </a:spcBef>
              <a:spcAft>
                <a:spcPts val="0"/>
              </a:spcAft>
              <a:buClr>
                <a:schemeClr val="dk1"/>
              </a:buClr>
              <a:buSzPts val="800"/>
              <a:buChar char="•"/>
              <a:defRPr sz="800"/>
            </a:lvl9pPr>
          </a:lstStyle>
          <a:p/>
        </p:txBody>
      </p:sp>
      <p:sp>
        <p:nvSpPr>
          <p:cNvPr id="117" name="Google Shape;117;p17"/>
          <p:cNvSpPr txBox="1"/>
          <p:nvPr>
            <p:ph idx="3" type="body"/>
          </p:nvPr>
        </p:nvSpPr>
        <p:spPr>
          <a:xfrm>
            <a:off x="2322513" y="767556"/>
            <a:ext cx="2020888" cy="319881"/>
          </a:xfrm>
          <a:prstGeom prst="rect">
            <a:avLst/>
          </a:prstGeom>
          <a:noFill/>
          <a:ln>
            <a:noFill/>
          </a:ln>
        </p:spPr>
        <p:txBody>
          <a:bodyPr anchorCtr="0" anchor="b" bIns="22850" lIns="45725" spcFirstLastPara="1" rIns="45725" wrap="square" tIns="22850">
            <a:normAutofit/>
          </a:bodyPr>
          <a:lstStyle>
            <a:lvl1pPr indent="-228600" lvl="0" marL="457200" algn="l">
              <a:spcBef>
                <a:spcPts val="200"/>
              </a:spcBef>
              <a:spcAft>
                <a:spcPts val="0"/>
              </a:spcAft>
              <a:buClr>
                <a:schemeClr val="dk1"/>
              </a:buClr>
              <a:buSzPts val="1200"/>
              <a:buNone/>
              <a:defRPr b="1" sz="1200"/>
            </a:lvl1pPr>
            <a:lvl2pPr indent="-228600" lvl="1" marL="914400" algn="l">
              <a:spcBef>
                <a:spcPts val="200"/>
              </a:spcBef>
              <a:spcAft>
                <a:spcPts val="0"/>
              </a:spcAft>
              <a:buClr>
                <a:schemeClr val="dk1"/>
              </a:buClr>
              <a:buSzPts val="1000"/>
              <a:buNone/>
              <a:defRPr b="1" sz="1000"/>
            </a:lvl2pPr>
            <a:lvl3pPr indent="-228600" lvl="2" marL="1371600" algn="l">
              <a:spcBef>
                <a:spcPts val="200"/>
              </a:spcBef>
              <a:spcAft>
                <a:spcPts val="0"/>
              </a:spcAft>
              <a:buClr>
                <a:schemeClr val="dk1"/>
              </a:buClr>
              <a:buSzPts val="900"/>
              <a:buNone/>
              <a:defRPr b="1" sz="900"/>
            </a:lvl3pPr>
            <a:lvl4pPr indent="-228600" lvl="3" marL="1828800" algn="l">
              <a:spcBef>
                <a:spcPts val="200"/>
              </a:spcBef>
              <a:spcAft>
                <a:spcPts val="0"/>
              </a:spcAft>
              <a:buClr>
                <a:schemeClr val="dk1"/>
              </a:buClr>
              <a:buSzPts val="800"/>
              <a:buNone/>
              <a:defRPr b="1" sz="800"/>
            </a:lvl4pPr>
            <a:lvl5pPr indent="-228600" lvl="4" marL="2286000" algn="l">
              <a:spcBef>
                <a:spcPts val="200"/>
              </a:spcBef>
              <a:spcAft>
                <a:spcPts val="0"/>
              </a:spcAft>
              <a:buClr>
                <a:schemeClr val="dk1"/>
              </a:buClr>
              <a:buSzPts val="800"/>
              <a:buNone/>
              <a:defRPr b="1" sz="800"/>
            </a:lvl5pPr>
            <a:lvl6pPr indent="-228600" lvl="5" marL="2743200" algn="l">
              <a:spcBef>
                <a:spcPts val="200"/>
              </a:spcBef>
              <a:spcAft>
                <a:spcPts val="0"/>
              </a:spcAft>
              <a:buClr>
                <a:schemeClr val="dk1"/>
              </a:buClr>
              <a:buSzPts val="800"/>
              <a:buNone/>
              <a:defRPr b="1" sz="800"/>
            </a:lvl6pPr>
            <a:lvl7pPr indent="-228600" lvl="6" marL="3200400" algn="l">
              <a:spcBef>
                <a:spcPts val="200"/>
              </a:spcBef>
              <a:spcAft>
                <a:spcPts val="0"/>
              </a:spcAft>
              <a:buClr>
                <a:schemeClr val="dk1"/>
              </a:buClr>
              <a:buSzPts val="800"/>
              <a:buNone/>
              <a:defRPr b="1" sz="800"/>
            </a:lvl7pPr>
            <a:lvl8pPr indent="-228600" lvl="7" marL="3657600" algn="l">
              <a:spcBef>
                <a:spcPts val="200"/>
              </a:spcBef>
              <a:spcAft>
                <a:spcPts val="0"/>
              </a:spcAft>
              <a:buClr>
                <a:schemeClr val="dk1"/>
              </a:buClr>
              <a:buSzPts val="800"/>
              <a:buNone/>
              <a:defRPr b="1" sz="800"/>
            </a:lvl8pPr>
            <a:lvl9pPr indent="-228600" lvl="8" marL="4114800" algn="l">
              <a:spcBef>
                <a:spcPts val="200"/>
              </a:spcBef>
              <a:spcAft>
                <a:spcPts val="0"/>
              </a:spcAft>
              <a:buClr>
                <a:schemeClr val="dk1"/>
              </a:buClr>
              <a:buSzPts val="800"/>
              <a:buNone/>
              <a:defRPr b="1" sz="800"/>
            </a:lvl9pPr>
          </a:lstStyle>
          <a:p/>
        </p:txBody>
      </p:sp>
      <p:sp>
        <p:nvSpPr>
          <p:cNvPr id="118" name="Google Shape;118;p17"/>
          <p:cNvSpPr txBox="1"/>
          <p:nvPr>
            <p:ph idx="4" type="body"/>
          </p:nvPr>
        </p:nvSpPr>
        <p:spPr>
          <a:xfrm>
            <a:off x="2322513" y="1087438"/>
            <a:ext cx="2020888" cy="1975644"/>
          </a:xfrm>
          <a:prstGeom prst="rect">
            <a:avLst/>
          </a:prstGeom>
          <a:noFill/>
          <a:ln>
            <a:noFill/>
          </a:ln>
        </p:spPr>
        <p:txBody>
          <a:bodyPr anchorCtr="0" anchor="t" bIns="22850" lIns="45725" spcFirstLastPara="1" rIns="45725" wrap="square" tIns="22850">
            <a:normAutofit/>
          </a:bodyPr>
          <a:lstStyle>
            <a:lvl1pPr indent="-304800" lvl="0" marL="457200" algn="l">
              <a:spcBef>
                <a:spcPts val="200"/>
              </a:spcBef>
              <a:spcAft>
                <a:spcPts val="0"/>
              </a:spcAft>
              <a:buClr>
                <a:schemeClr val="dk1"/>
              </a:buClr>
              <a:buSzPts val="1200"/>
              <a:buChar char="•"/>
              <a:defRPr sz="1200"/>
            </a:lvl1pPr>
            <a:lvl2pPr indent="-292100" lvl="1" marL="914400" algn="l">
              <a:spcBef>
                <a:spcPts val="200"/>
              </a:spcBef>
              <a:spcAft>
                <a:spcPts val="0"/>
              </a:spcAft>
              <a:buClr>
                <a:schemeClr val="dk1"/>
              </a:buClr>
              <a:buSzPts val="1000"/>
              <a:buChar char="–"/>
              <a:defRPr sz="1000"/>
            </a:lvl2pPr>
            <a:lvl3pPr indent="-285750" lvl="2" marL="1371600" algn="l">
              <a:spcBef>
                <a:spcPts val="200"/>
              </a:spcBef>
              <a:spcAft>
                <a:spcPts val="0"/>
              </a:spcAft>
              <a:buClr>
                <a:schemeClr val="dk1"/>
              </a:buClr>
              <a:buSzPts val="900"/>
              <a:buChar char="•"/>
              <a:defRPr sz="900"/>
            </a:lvl3pPr>
            <a:lvl4pPr indent="-279400" lvl="3" marL="1828800" algn="l">
              <a:spcBef>
                <a:spcPts val="200"/>
              </a:spcBef>
              <a:spcAft>
                <a:spcPts val="0"/>
              </a:spcAft>
              <a:buClr>
                <a:schemeClr val="dk1"/>
              </a:buClr>
              <a:buSzPts val="800"/>
              <a:buChar char="–"/>
              <a:defRPr sz="800"/>
            </a:lvl4pPr>
            <a:lvl5pPr indent="-279400" lvl="4" marL="2286000" algn="l">
              <a:spcBef>
                <a:spcPts val="200"/>
              </a:spcBef>
              <a:spcAft>
                <a:spcPts val="0"/>
              </a:spcAft>
              <a:buClr>
                <a:schemeClr val="dk1"/>
              </a:buClr>
              <a:buSzPts val="800"/>
              <a:buChar char="»"/>
              <a:defRPr sz="800"/>
            </a:lvl5pPr>
            <a:lvl6pPr indent="-279400" lvl="5" marL="2743200" algn="l">
              <a:spcBef>
                <a:spcPts val="200"/>
              </a:spcBef>
              <a:spcAft>
                <a:spcPts val="0"/>
              </a:spcAft>
              <a:buClr>
                <a:schemeClr val="dk1"/>
              </a:buClr>
              <a:buSzPts val="800"/>
              <a:buChar char="•"/>
              <a:defRPr sz="800"/>
            </a:lvl6pPr>
            <a:lvl7pPr indent="-279400" lvl="6" marL="3200400" algn="l">
              <a:spcBef>
                <a:spcPts val="200"/>
              </a:spcBef>
              <a:spcAft>
                <a:spcPts val="0"/>
              </a:spcAft>
              <a:buClr>
                <a:schemeClr val="dk1"/>
              </a:buClr>
              <a:buSzPts val="800"/>
              <a:buChar char="•"/>
              <a:defRPr sz="800"/>
            </a:lvl7pPr>
            <a:lvl8pPr indent="-279400" lvl="7" marL="3657600" algn="l">
              <a:spcBef>
                <a:spcPts val="200"/>
              </a:spcBef>
              <a:spcAft>
                <a:spcPts val="0"/>
              </a:spcAft>
              <a:buClr>
                <a:schemeClr val="dk1"/>
              </a:buClr>
              <a:buSzPts val="800"/>
              <a:buChar char="•"/>
              <a:defRPr sz="800"/>
            </a:lvl8pPr>
            <a:lvl9pPr indent="-279400" lvl="8" marL="4114800" algn="l">
              <a:spcBef>
                <a:spcPts val="200"/>
              </a:spcBef>
              <a:spcAft>
                <a:spcPts val="0"/>
              </a:spcAft>
              <a:buClr>
                <a:schemeClr val="dk1"/>
              </a:buClr>
              <a:buSzPts val="800"/>
              <a:buChar char="•"/>
              <a:defRPr sz="800"/>
            </a:lvl9pPr>
          </a:lstStyle>
          <a:p/>
        </p:txBody>
      </p:sp>
      <p:sp>
        <p:nvSpPr>
          <p:cNvPr id="119" name="Google Shape;119;p17"/>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20" name="Google Shape;120;p17"/>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21" name="Google Shape;121;p17"/>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2" name="Shape 122"/>
        <p:cNvGrpSpPr/>
        <p:nvPr/>
      </p:nvGrpSpPr>
      <p:grpSpPr>
        <a:xfrm>
          <a:off x="0" y="0"/>
          <a:ext cx="0" cy="0"/>
          <a:chOff x="0" y="0"/>
          <a:chExt cx="0" cy="0"/>
        </a:xfrm>
      </p:grpSpPr>
      <p:sp>
        <p:nvSpPr>
          <p:cNvPr id="123" name="Google Shape;123;p18"/>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24" name="Google Shape;124;p18"/>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25" name="Google Shape;125;p18"/>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26" name="Google Shape;126;p18"/>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27" name="Shape 127"/>
        <p:cNvGrpSpPr/>
        <p:nvPr/>
      </p:nvGrpSpPr>
      <p:grpSpPr>
        <a:xfrm>
          <a:off x="0" y="0"/>
          <a:ext cx="0" cy="0"/>
          <a:chOff x="0" y="0"/>
          <a:chExt cx="0" cy="0"/>
        </a:xfrm>
      </p:grpSpPr>
      <p:sp>
        <p:nvSpPr>
          <p:cNvPr id="128" name="Google Shape;128;p19"/>
          <p:cNvSpPr txBox="1"/>
          <p:nvPr>
            <p:ph type="title"/>
          </p:nvPr>
        </p:nvSpPr>
        <p:spPr>
          <a:xfrm>
            <a:off x="228600" y="136525"/>
            <a:ext cx="1504157" cy="581025"/>
          </a:xfrm>
          <a:prstGeom prst="rect">
            <a:avLst/>
          </a:prstGeom>
          <a:noFill/>
          <a:ln>
            <a:noFill/>
          </a:ln>
        </p:spPr>
        <p:txBody>
          <a:bodyPr anchorCtr="0" anchor="b" bIns="22850" lIns="45725" spcFirstLastPara="1" rIns="45725" wrap="square" tIns="22850">
            <a:normAutofit/>
          </a:bodyPr>
          <a:lstStyle>
            <a:lvl1pPr lvl="0" algn="l">
              <a:spcBef>
                <a:spcPts val="0"/>
              </a:spcBef>
              <a:spcAft>
                <a:spcPts val="0"/>
              </a:spcAft>
              <a:buClr>
                <a:schemeClr val="dk1"/>
              </a:buClr>
              <a:buSzPts val="1000"/>
              <a:buFont typeface="Calibri"/>
              <a:buNone/>
              <a:defRPr b="1" sz="1000"/>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29" name="Google Shape;129;p19"/>
          <p:cNvSpPr txBox="1"/>
          <p:nvPr>
            <p:ph idx="1" type="body"/>
          </p:nvPr>
        </p:nvSpPr>
        <p:spPr>
          <a:xfrm>
            <a:off x="1787525" y="136525"/>
            <a:ext cx="2555875" cy="2926557"/>
          </a:xfrm>
          <a:prstGeom prst="rect">
            <a:avLst/>
          </a:prstGeom>
          <a:noFill/>
          <a:ln>
            <a:noFill/>
          </a:ln>
        </p:spPr>
        <p:txBody>
          <a:bodyPr anchorCtr="0" anchor="t" bIns="22850" lIns="45725" spcFirstLastPara="1" rIns="45725" wrap="square" tIns="22850">
            <a:normAutofit/>
          </a:bodyPr>
          <a:lstStyle>
            <a:lvl1pPr indent="-330200" lvl="0" marL="457200" algn="l">
              <a:spcBef>
                <a:spcPts val="300"/>
              </a:spcBef>
              <a:spcAft>
                <a:spcPts val="0"/>
              </a:spcAft>
              <a:buClr>
                <a:schemeClr val="dk1"/>
              </a:buClr>
              <a:buSzPts val="1600"/>
              <a:buChar char="•"/>
              <a:defRPr sz="1600"/>
            </a:lvl1pPr>
            <a:lvl2pPr indent="-317500" lvl="1" marL="914400" algn="l">
              <a:spcBef>
                <a:spcPts val="300"/>
              </a:spcBef>
              <a:spcAft>
                <a:spcPts val="0"/>
              </a:spcAft>
              <a:buClr>
                <a:schemeClr val="dk1"/>
              </a:buClr>
              <a:buSzPts val="1400"/>
              <a:buChar char="–"/>
              <a:defRPr sz="1400"/>
            </a:lvl2pPr>
            <a:lvl3pPr indent="-304800" lvl="2" marL="1371600" algn="l">
              <a:spcBef>
                <a:spcPts val="200"/>
              </a:spcBef>
              <a:spcAft>
                <a:spcPts val="0"/>
              </a:spcAft>
              <a:buClr>
                <a:schemeClr val="dk1"/>
              </a:buClr>
              <a:buSzPts val="1200"/>
              <a:buChar char="•"/>
              <a:defRPr sz="1200"/>
            </a:lvl3pPr>
            <a:lvl4pPr indent="-292100" lvl="3" marL="1828800" algn="l">
              <a:spcBef>
                <a:spcPts val="200"/>
              </a:spcBef>
              <a:spcAft>
                <a:spcPts val="0"/>
              </a:spcAft>
              <a:buClr>
                <a:schemeClr val="dk1"/>
              </a:buClr>
              <a:buSzPts val="1000"/>
              <a:buChar char="–"/>
              <a:defRPr sz="1000"/>
            </a:lvl4pPr>
            <a:lvl5pPr indent="-292100" lvl="4" marL="2286000" algn="l">
              <a:spcBef>
                <a:spcPts val="200"/>
              </a:spcBef>
              <a:spcAft>
                <a:spcPts val="0"/>
              </a:spcAft>
              <a:buClr>
                <a:schemeClr val="dk1"/>
              </a:buClr>
              <a:buSzPts val="1000"/>
              <a:buChar char="»"/>
              <a:defRPr sz="1000"/>
            </a:lvl5pPr>
            <a:lvl6pPr indent="-292100" lvl="5" marL="2743200" algn="l">
              <a:spcBef>
                <a:spcPts val="200"/>
              </a:spcBef>
              <a:spcAft>
                <a:spcPts val="0"/>
              </a:spcAft>
              <a:buClr>
                <a:schemeClr val="dk1"/>
              </a:buClr>
              <a:buSzPts val="1000"/>
              <a:buChar char="•"/>
              <a:defRPr sz="1000"/>
            </a:lvl6pPr>
            <a:lvl7pPr indent="-292100" lvl="6" marL="3200400" algn="l">
              <a:spcBef>
                <a:spcPts val="200"/>
              </a:spcBef>
              <a:spcAft>
                <a:spcPts val="0"/>
              </a:spcAft>
              <a:buClr>
                <a:schemeClr val="dk1"/>
              </a:buClr>
              <a:buSzPts val="1000"/>
              <a:buChar char="•"/>
              <a:defRPr sz="1000"/>
            </a:lvl7pPr>
            <a:lvl8pPr indent="-292100" lvl="7" marL="3657600" algn="l">
              <a:spcBef>
                <a:spcPts val="200"/>
              </a:spcBef>
              <a:spcAft>
                <a:spcPts val="0"/>
              </a:spcAft>
              <a:buClr>
                <a:schemeClr val="dk1"/>
              </a:buClr>
              <a:buSzPts val="1000"/>
              <a:buChar char="•"/>
              <a:defRPr sz="1000"/>
            </a:lvl8pPr>
            <a:lvl9pPr indent="-292100" lvl="8" marL="4114800" algn="l">
              <a:spcBef>
                <a:spcPts val="200"/>
              </a:spcBef>
              <a:spcAft>
                <a:spcPts val="0"/>
              </a:spcAft>
              <a:buClr>
                <a:schemeClr val="dk1"/>
              </a:buClr>
              <a:buSzPts val="1000"/>
              <a:buChar char="•"/>
              <a:defRPr sz="1000"/>
            </a:lvl9pPr>
          </a:lstStyle>
          <a:p/>
        </p:txBody>
      </p:sp>
      <p:sp>
        <p:nvSpPr>
          <p:cNvPr id="130" name="Google Shape;130;p19"/>
          <p:cNvSpPr txBox="1"/>
          <p:nvPr>
            <p:ph idx="2" type="body"/>
          </p:nvPr>
        </p:nvSpPr>
        <p:spPr>
          <a:xfrm>
            <a:off x="228600" y="717550"/>
            <a:ext cx="1504157" cy="2345532"/>
          </a:xfrm>
          <a:prstGeom prst="rect">
            <a:avLst/>
          </a:prstGeom>
          <a:noFill/>
          <a:ln>
            <a:noFill/>
          </a:ln>
        </p:spPr>
        <p:txBody>
          <a:bodyPr anchorCtr="0" anchor="t" bIns="22850" lIns="45725" spcFirstLastPara="1" rIns="45725" wrap="square" tIns="22850">
            <a:normAutofit/>
          </a:bodyPr>
          <a:lstStyle>
            <a:lvl1pPr indent="-228600" lvl="0" marL="457200" algn="l">
              <a:spcBef>
                <a:spcPts val="100"/>
              </a:spcBef>
              <a:spcAft>
                <a:spcPts val="0"/>
              </a:spcAft>
              <a:buClr>
                <a:schemeClr val="dk1"/>
              </a:buClr>
              <a:buSzPts val="700"/>
              <a:buNone/>
              <a:defRPr sz="700"/>
            </a:lvl1pPr>
            <a:lvl2pPr indent="-228600" lvl="1" marL="914400" algn="l">
              <a:spcBef>
                <a:spcPts val="100"/>
              </a:spcBef>
              <a:spcAft>
                <a:spcPts val="0"/>
              </a:spcAft>
              <a:buClr>
                <a:schemeClr val="dk1"/>
              </a:buClr>
              <a:buSzPts val="600"/>
              <a:buNone/>
              <a:defRPr sz="600"/>
            </a:lvl2pPr>
            <a:lvl3pPr indent="-228600" lvl="2" marL="1371600" algn="l">
              <a:spcBef>
                <a:spcPts val="100"/>
              </a:spcBef>
              <a:spcAft>
                <a:spcPts val="0"/>
              </a:spcAft>
              <a:buClr>
                <a:schemeClr val="dk1"/>
              </a:buClr>
              <a:buSzPts val="500"/>
              <a:buNone/>
              <a:defRPr sz="500"/>
            </a:lvl3pPr>
            <a:lvl4pPr indent="-228600" lvl="3" marL="1828800" algn="l">
              <a:spcBef>
                <a:spcPts val="100"/>
              </a:spcBef>
              <a:spcAft>
                <a:spcPts val="0"/>
              </a:spcAft>
              <a:buClr>
                <a:schemeClr val="dk1"/>
              </a:buClr>
              <a:buSzPts val="500"/>
              <a:buNone/>
              <a:defRPr sz="500"/>
            </a:lvl4pPr>
            <a:lvl5pPr indent="-228600" lvl="4" marL="2286000" algn="l">
              <a:spcBef>
                <a:spcPts val="100"/>
              </a:spcBef>
              <a:spcAft>
                <a:spcPts val="0"/>
              </a:spcAft>
              <a:buClr>
                <a:schemeClr val="dk1"/>
              </a:buClr>
              <a:buSzPts val="500"/>
              <a:buNone/>
              <a:defRPr sz="500"/>
            </a:lvl5pPr>
            <a:lvl6pPr indent="-228600" lvl="5" marL="2743200" algn="l">
              <a:spcBef>
                <a:spcPts val="100"/>
              </a:spcBef>
              <a:spcAft>
                <a:spcPts val="0"/>
              </a:spcAft>
              <a:buClr>
                <a:schemeClr val="dk1"/>
              </a:buClr>
              <a:buSzPts val="500"/>
              <a:buNone/>
              <a:defRPr sz="500"/>
            </a:lvl6pPr>
            <a:lvl7pPr indent="-228600" lvl="6" marL="3200400" algn="l">
              <a:spcBef>
                <a:spcPts val="100"/>
              </a:spcBef>
              <a:spcAft>
                <a:spcPts val="0"/>
              </a:spcAft>
              <a:buClr>
                <a:schemeClr val="dk1"/>
              </a:buClr>
              <a:buSzPts val="500"/>
              <a:buNone/>
              <a:defRPr sz="500"/>
            </a:lvl7pPr>
            <a:lvl8pPr indent="-228600" lvl="7" marL="3657600" algn="l">
              <a:spcBef>
                <a:spcPts val="100"/>
              </a:spcBef>
              <a:spcAft>
                <a:spcPts val="0"/>
              </a:spcAft>
              <a:buClr>
                <a:schemeClr val="dk1"/>
              </a:buClr>
              <a:buSzPts val="500"/>
              <a:buNone/>
              <a:defRPr sz="500"/>
            </a:lvl8pPr>
            <a:lvl9pPr indent="-228600" lvl="8" marL="4114800" algn="l">
              <a:spcBef>
                <a:spcPts val="100"/>
              </a:spcBef>
              <a:spcAft>
                <a:spcPts val="0"/>
              </a:spcAft>
              <a:buClr>
                <a:schemeClr val="dk1"/>
              </a:buClr>
              <a:buSzPts val="500"/>
              <a:buNone/>
              <a:defRPr sz="500"/>
            </a:lvl9pPr>
          </a:lstStyle>
          <a:p/>
        </p:txBody>
      </p:sp>
      <p:sp>
        <p:nvSpPr>
          <p:cNvPr id="131" name="Google Shape;131;p19"/>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32" name="Google Shape;132;p19"/>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33" name="Google Shape;133;p19"/>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34" name="Shape 134"/>
        <p:cNvGrpSpPr/>
        <p:nvPr/>
      </p:nvGrpSpPr>
      <p:grpSpPr>
        <a:xfrm>
          <a:off x="0" y="0"/>
          <a:ext cx="0" cy="0"/>
          <a:chOff x="0" y="0"/>
          <a:chExt cx="0" cy="0"/>
        </a:xfrm>
      </p:grpSpPr>
      <p:sp>
        <p:nvSpPr>
          <p:cNvPr id="135" name="Google Shape;135;p20"/>
          <p:cNvSpPr txBox="1"/>
          <p:nvPr>
            <p:ph type="title"/>
          </p:nvPr>
        </p:nvSpPr>
        <p:spPr>
          <a:xfrm>
            <a:off x="896144" y="2400300"/>
            <a:ext cx="2743200" cy="283369"/>
          </a:xfrm>
          <a:prstGeom prst="rect">
            <a:avLst/>
          </a:prstGeom>
          <a:noFill/>
          <a:ln>
            <a:noFill/>
          </a:ln>
        </p:spPr>
        <p:txBody>
          <a:bodyPr anchorCtr="0" anchor="b" bIns="22850" lIns="45725" spcFirstLastPara="1" rIns="45725" wrap="square" tIns="22850">
            <a:normAutofit/>
          </a:bodyPr>
          <a:lstStyle>
            <a:lvl1pPr lvl="0" algn="l">
              <a:spcBef>
                <a:spcPts val="0"/>
              </a:spcBef>
              <a:spcAft>
                <a:spcPts val="0"/>
              </a:spcAft>
              <a:buClr>
                <a:schemeClr val="dk1"/>
              </a:buClr>
              <a:buSzPts val="1000"/>
              <a:buFont typeface="Calibri"/>
              <a:buNone/>
              <a:defRPr b="1" sz="1000"/>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36" name="Google Shape;136;p20"/>
          <p:cNvSpPr/>
          <p:nvPr>
            <p:ph idx="2" type="pic"/>
          </p:nvPr>
        </p:nvSpPr>
        <p:spPr>
          <a:xfrm>
            <a:off x="896144" y="306388"/>
            <a:ext cx="2743200" cy="2057400"/>
          </a:xfrm>
          <a:prstGeom prst="rect">
            <a:avLst/>
          </a:prstGeom>
          <a:noFill/>
          <a:ln>
            <a:noFill/>
          </a:ln>
        </p:spPr>
      </p:sp>
      <p:sp>
        <p:nvSpPr>
          <p:cNvPr id="137" name="Google Shape;137;p20"/>
          <p:cNvSpPr txBox="1"/>
          <p:nvPr>
            <p:ph idx="1" type="body"/>
          </p:nvPr>
        </p:nvSpPr>
        <p:spPr>
          <a:xfrm>
            <a:off x="896144" y="2683669"/>
            <a:ext cx="2743200" cy="402431"/>
          </a:xfrm>
          <a:prstGeom prst="rect">
            <a:avLst/>
          </a:prstGeom>
          <a:noFill/>
          <a:ln>
            <a:noFill/>
          </a:ln>
        </p:spPr>
        <p:txBody>
          <a:bodyPr anchorCtr="0" anchor="t" bIns="22850" lIns="45725" spcFirstLastPara="1" rIns="45725" wrap="square" tIns="22850">
            <a:normAutofit/>
          </a:bodyPr>
          <a:lstStyle>
            <a:lvl1pPr indent="-228600" lvl="0" marL="457200" algn="l">
              <a:spcBef>
                <a:spcPts val="100"/>
              </a:spcBef>
              <a:spcAft>
                <a:spcPts val="0"/>
              </a:spcAft>
              <a:buClr>
                <a:schemeClr val="dk1"/>
              </a:buClr>
              <a:buSzPts val="700"/>
              <a:buNone/>
              <a:defRPr sz="700"/>
            </a:lvl1pPr>
            <a:lvl2pPr indent="-228600" lvl="1" marL="914400" algn="l">
              <a:spcBef>
                <a:spcPts val="100"/>
              </a:spcBef>
              <a:spcAft>
                <a:spcPts val="0"/>
              </a:spcAft>
              <a:buClr>
                <a:schemeClr val="dk1"/>
              </a:buClr>
              <a:buSzPts val="600"/>
              <a:buNone/>
              <a:defRPr sz="600"/>
            </a:lvl2pPr>
            <a:lvl3pPr indent="-228600" lvl="2" marL="1371600" algn="l">
              <a:spcBef>
                <a:spcPts val="100"/>
              </a:spcBef>
              <a:spcAft>
                <a:spcPts val="0"/>
              </a:spcAft>
              <a:buClr>
                <a:schemeClr val="dk1"/>
              </a:buClr>
              <a:buSzPts val="500"/>
              <a:buNone/>
              <a:defRPr sz="500"/>
            </a:lvl3pPr>
            <a:lvl4pPr indent="-228600" lvl="3" marL="1828800" algn="l">
              <a:spcBef>
                <a:spcPts val="100"/>
              </a:spcBef>
              <a:spcAft>
                <a:spcPts val="0"/>
              </a:spcAft>
              <a:buClr>
                <a:schemeClr val="dk1"/>
              </a:buClr>
              <a:buSzPts val="500"/>
              <a:buNone/>
              <a:defRPr sz="500"/>
            </a:lvl4pPr>
            <a:lvl5pPr indent="-228600" lvl="4" marL="2286000" algn="l">
              <a:spcBef>
                <a:spcPts val="100"/>
              </a:spcBef>
              <a:spcAft>
                <a:spcPts val="0"/>
              </a:spcAft>
              <a:buClr>
                <a:schemeClr val="dk1"/>
              </a:buClr>
              <a:buSzPts val="500"/>
              <a:buNone/>
              <a:defRPr sz="500"/>
            </a:lvl5pPr>
            <a:lvl6pPr indent="-228600" lvl="5" marL="2743200" algn="l">
              <a:spcBef>
                <a:spcPts val="100"/>
              </a:spcBef>
              <a:spcAft>
                <a:spcPts val="0"/>
              </a:spcAft>
              <a:buClr>
                <a:schemeClr val="dk1"/>
              </a:buClr>
              <a:buSzPts val="500"/>
              <a:buNone/>
              <a:defRPr sz="500"/>
            </a:lvl6pPr>
            <a:lvl7pPr indent="-228600" lvl="6" marL="3200400" algn="l">
              <a:spcBef>
                <a:spcPts val="100"/>
              </a:spcBef>
              <a:spcAft>
                <a:spcPts val="0"/>
              </a:spcAft>
              <a:buClr>
                <a:schemeClr val="dk1"/>
              </a:buClr>
              <a:buSzPts val="500"/>
              <a:buNone/>
              <a:defRPr sz="500"/>
            </a:lvl7pPr>
            <a:lvl8pPr indent="-228600" lvl="7" marL="3657600" algn="l">
              <a:spcBef>
                <a:spcPts val="100"/>
              </a:spcBef>
              <a:spcAft>
                <a:spcPts val="0"/>
              </a:spcAft>
              <a:buClr>
                <a:schemeClr val="dk1"/>
              </a:buClr>
              <a:buSzPts val="500"/>
              <a:buNone/>
              <a:defRPr sz="500"/>
            </a:lvl8pPr>
            <a:lvl9pPr indent="-228600" lvl="8" marL="4114800" algn="l">
              <a:spcBef>
                <a:spcPts val="100"/>
              </a:spcBef>
              <a:spcAft>
                <a:spcPts val="0"/>
              </a:spcAft>
              <a:buClr>
                <a:schemeClr val="dk1"/>
              </a:buClr>
              <a:buSzPts val="500"/>
              <a:buNone/>
              <a:defRPr sz="500"/>
            </a:lvl9pPr>
          </a:lstStyle>
          <a:p/>
        </p:txBody>
      </p:sp>
      <p:sp>
        <p:nvSpPr>
          <p:cNvPr id="138" name="Google Shape;138;p20"/>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39" name="Google Shape;139;p20"/>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40" name="Google Shape;140;p20"/>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1" name="Shape 141"/>
        <p:cNvGrpSpPr/>
        <p:nvPr/>
      </p:nvGrpSpPr>
      <p:grpSpPr>
        <a:xfrm>
          <a:off x="0" y="0"/>
          <a:ext cx="0" cy="0"/>
          <a:chOff x="0" y="0"/>
          <a:chExt cx="0" cy="0"/>
        </a:xfrm>
      </p:grpSpPr>
      <p:sp>
        <p:nvSpPr>
          <p:cNvPr id="142" name="Google Shape;142;p21"/>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43" name="Google Shape;143;p21"/>
          <p:cNvSpPr txBox="1"/>
          <p:nvPr>
            <p:ph idx="1" type="body"/>
          </p:nvPr>
        </p:nvSpPr>
        <p:spPr>
          <a:xfrm rot="5400000">
            <a:off x="1154509" y="-125809"/>
            <a:ext cx="2262982" cy="4114800"/>
          </a:xfrm>
          <a:prstGeom prst="rect">
            <a:avLst/>
          </a:prstGeom>
          <a:noFill/>
          <a:ln>
            <a:noFill/>
          </a:ln>
        </p:spPr>
        <p:txBody>
          <a:bodyPr anchorCtr="0" anchor="t" bIns="22850" lIns="45725" spcFirstLastPara="1" rIns="45725" wrap="square" tIns="22850">
            <a:normAutofit/>
          </a:bodyPr>
          <a:lstStyle>
            <a:lvl1pPr indent="-285750" lvl="0" marL="457200" algn="l">
              <a:spcBef>
                <a:spcPts val="200"/>
              </a:spcBef>
              <a:spcAft>
                <a:spcPts val="0"/>
              </a:spcAft>
              <a:buClr>
                <a:schemeClr val="dk1"/>
              </a:buClr>
              <a:buSzPts val="900"/>
              <a:buChar char="•"/>
              <a:defRPr/>
            </a:lvl1pPr>
            <a:lvl2pPr indent="-285750" lvl="1" marL="914400" algn="l">
              <a:spcBef>
                <a:spcPts val="200"/>
              </a:spcBef>
              <a:spcAft>
                <a:spcPts val="0"/>
              </a:spcAft>
              <a:buClr>
                <a:schemeClr val="dk1"/>
              </a:buClr>
              <a:buSzPts val="900"/>
              <a:buChar char="–"/>
              <a:defRPr/>
            </a:lvl2pPr>
            <a:lvl3pPr indent="-285750" lvl="2" marL="1371600" algn="l">
              <a:spcBef>
                <a:spcPts val="200"/>
              </a:spcBef>
              <a:spcAft>
                <a:spcPts val="0"/>
              </a:spcAft>
              <a:buClr>
                <a:schemeClr val="dk1"/>
              </a:buClr>
              <a:buSzPts val="900"/>
              <a:buChar char="•"/>
              <a:defRPr/>
            </a:lvl3pPr>
            <a:lvl4pPr indent="-285750" lvl="3" marL="1828800" algn="l">
              <a:spcBef>
                <a:spcPts val="200"/>
              </a:spcBef>
              <a:spcAft>
                <a:spcPts val="0"/>
              </a:spcAft>
              <a:buClr>
                <a:schemeClr val="dk1"/>
              </a:buClr>
              <a:buSzPts val="900"/>
              <a:buChar char="–"/>
              <a:defRPr/>
            </a:lvl4pPr>
            <a:lvl5pPr indent="-285750" lvl="4" marL="2286000" algn="l">
              <a:spcBef>
                <a:spcPts val="200"/>
              </a:spcBef>
              <a:spcAft>
                <a:spcPts val="0"/>
              </a:spcAft>
              <a:buClr>
                <a:schemeClr val="dk1"/>
              </a:buClr>
              <a:buSzPts val="900"/>
              <a:buChar char="»"/>
              <a:defRPr/>
            </a:lvl5pPr>
            <a:lvl6pPr indent="-285750" lvl="5" marL="2743200" algn="l">
              <a:spcBef>
                <a:spcPts val="200"/>
              </a:spcBef>
              <a:spcAft>
                <a:spcPts val="0"/>
              </a:spcAft>
              <a:buClr>
                <a:schemeClr val="dk1"/>
              </a:buClr>
              <a:buSzPts val="900"/>
              <a:buChar char="•"/>
              <a:defRPr/>
            </a:lvl6pPr>
            <a:lvl7pPr indent="-285750" lvl="6" marL="3200400" algn="l">
              <a:spcBef>
                <a:spcPts val="200"/>
              </a:spcBef>
              <a:spcAft>
                <a:spcPts val="0"/>
              </a:spcAft>
              <a:buClr>
                <a:schemeClr val="dk1"/>
              </a:buClr>
              <a:buSzPts val="900"/>
              <a:buChar char="•"/>
              <a:defRPr/>
            </a:lvl7pPr>
            <a:lvl8pPr indent="-285750" lvl="7" marL="3657600" algn="l">
              <a:spcBef>
                <a:spcPts val="200"/>
              </a:spcBef>
              <a:spcAft>
                <a:spcPts val="0"/>
              </a:spcAft>
              <a:buClr>
                <a:schemeClr val="dk1"/>
              </a:buClr>
              <a:buSzPts val="900"/>
              <a:buChar char="•"/>
              <a:defRPr/>
            </a:lvl8pPr>
            <a:lvl9pPr indent="-285750" lvl="8" marL="4114800" algn="l">
              <a:spcBef>
                <a:spcPts val="200"/>
              </a:spcBef>
              <a:spcAft>
                <a:spcPts val="0"/>
              </a:spcAft>
              <a:buClr>
                <a:schemeClr val="dk1"/>
              </a:buClr>
              <a:buSzPts val="900"/>
              <a:buChar char="•"/>
              <a:defRPr/>
            </a:lvl9pPr>
          </a:lstStyle>
          <a:p/>
        </p:txBody>
      </p:sp>
      <p:sp>
        <p:nvSpPr>
          <p:cNvPr id="144" name="Google Shape;144;p21"/>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45" name="Google Shape;145;p21"/>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46" name="Google Shape;146;p21"/>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7" name="Shape 147"/>
        <p:cNvGrpSpPr/>
        <p:nvPr/>
      </p:nvGrpSpPr>
      <p:grpSpPr>
        <a:xfrm>
          <a:off x="0" y="0"/>
          <a:ext cx="0" cy="0"/>
          <a:chOff x="0" y="0"/>
          <a:chExt cx="0" cy="0"/>
        </a:xfrm>
      </p:grpSpPr>
      <p:sp>
        <p:nvSpPr>
          <p:cNvPr id="148" name="Google Shape;148;p22"/>
          <p:cNvSpPr txBox="1"/>
          <p:nvPr>
            <p:ph type="title"/>
          </p:nvPr>
        </p:nvSpPr>
        <p:spPr>
          <a:xfrm rot="5400000">
            <a:off x="2366169" y="1085850"/>
            <a:ext cx="2925763" cy="1028700"/>
          </a:xfrm>
          <a:prstGeom prst="rect">
            <a:avLst/>
          </a:prstGeom>
          <a:noFill/>
          <a:ln>
            <a:noFill/>
          </a:ln>
        </p:spPr>
        <p:txBody>
          <a:bodyPr anchorCtr="0" anchor="ctr" bIns="22850" lIns="45725" spcFirstLastPara="1" rIns="45725" wrap="square" tIns="2285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p:txBody>
      </p:sp>
      <p:sp>
        <p:nvSpPr>
          <p:cNvPr id="149" name="Google Shape;149;p22"/>
          <p:cNvSpPr txBox="1"/>
          <p:nvPr>
            <p:ph idx="1" type="body"/>
          </p:nvPr>
        </p:nvSpPr>
        <p:spPr>
          <a:xfrm rot="5400000">
            <a:off x="270669" y="95250"/>
            <a:ext cx="2925763" cy="3009900"/>
          </a:xfrm>
          <a:prstGeom prst="rect">
            <a:avLst/>
          </a:prstGeom>
          <a:noFill/>
          <a:ln>
            <a:noFill/>
          </a:ln>
        </p:spPr>
        <p:txBody>
          <a:bodyPr anchorCtr="0" anchor="t" bIns="22850" lIns="45725" spcFirstLastPara="1" rIns="45725" wrap="square" tIns="22850">
            <a:normAutofit/>
          </a:bodyPr>
          <a:lstStyle>
            <a:lvl1pPr indent="-285750" lvl="0" marL="457200" algn="l">
              <a:spcBef>
                <a:spcPts val="200"/>
              </a:spcBef>
              <a:spcAft>
                <a:spcPts val="0"/>
              </a:spcAft>
              <a:buClr>
                <a:schemeClr val="dk1"/>
              </a:buClr>
              <a:buSzPts val="900"/>
              <a:buChar char="•"/>
              <a:defRPr/>
            </a:lvl1pPr>
            <a:lvl2pPr indent="-285750" lvl="1" marL="914400" algn="l">
              <a:spcBef>
                <a:spcPts val="200"/>
              </a:spcBef>
              <a:spcAft>
                <a:spcPts val="0"/>
              </a:spcAft>
              <a:buClr>
                <a:schemeClr val="dk1"/>
              </a:buClr>
              <a:buSzPts val="900"/>
              <a:buChar char="–"/>
              <a:defRPr/>
            </a:lvl2pPr>
            <a:lvl3pPr indent="-285750" lvl="2" marL="1371600" algn="l">
              <a:spcBef>
                <a:spcPts val="200"/>
              </a:spcBef>
              <a:spcAft>
                <a:spcPts val="0"/>
              </a:spcAft>
              <a:buClr>
                <a:schemeClr val="dk1"/>
              </a:buClr>
              <a:buSzPts val="900"/>
              <a:buChar char="•"/>
              <a:defRPr/>
            </a:lvl3pPr>
            <a:lvl4pPr indent="-285750" lvl="3" marL="1828800" algn="l">
              <a:spcBef>
                <a:spcPts val="200"/>
              </a:spcBef>
              <a:spcAft>
                <a:spcPts val="0"/>
              </a:spcAft>
              <a:buClr>
                <a:schemeClr val="dk1"/>
              </a:buClr>
              <a:buSzPts val="900"/>
              <a:buChar char="–"/>
              <a:defRPr/>
            </a:lvl4pPr>
            <a:lvl5pPr indent="-285750" lvl="4" marL="2286000" algn="l">
              <a:spcBef>
                <a:spcPts val="200"/>
              </a:spcBef>
              <a:spcAft>
                <a:spcPts val="0"/>
              </a:spcAft>
              <a:buClr>
                <a:schemeClr val="dk1"/>
              </a:buClr>
              <a:buSzPts val="900"/>
              <a:buChar char="»"/>
              <a:defRPr/>
            </a:lvl5pPr>
            <a:lvl6pPr indent="-285750" lvl="5" marL="2743200" algn="l">
              <a:spcBef>
                <a:spcPts val="200"/>
              </a:spcBef>
              <a:spcAft>
                <a:spcPts val="0"/>
              </a:spcAft>
              <a:buClr>
                <a:schemeClr val="dk1"/>
              </a:buClr>
              <a:buSzPts val="900"/>
              <a:buChar char="•"/>
              <a:defRPr/>
            </a:lvl6pPr>
            <a:lvl7pPr indent="-285750" lvl="6" marL="3200400" algn="l">
              <a:spcBef>
                <a:spcPts val="200"/>
              </a:spcBef>
              <a:spcAft>
                <a:spcPts val="0"/>
              </a:spcAft>
              <a:buClr>
                <a:schemeClr val="dk1"/>
              </a:buClr>
              <a:buSzPts val="900"/>
              <a:buChar char="•"/>
              <a:defRPr/>
            </a:lvl7pPr>
            <a:lvl8pPr indent="-285750" lvl="7" marL="3657600" algn="l">
              <a:spcBef>
                <a:spcPts val="200"/>
              </a:spcBef>
              <a:spcAft>
                <a:spcPts val="0"/>
              </a:spcAft>
              <a:buClr>
                <a:schemeClr val="dk1"/>
              </a:buClr>
              <a:buSzPts val="900"/>
              <a:buChar char="•"/>
              <a:defRPr/>
            </a:lvl8pPr>
            <a:lvl9pPr indent="-285750" lvl="8" marL="4114800" algn="l">
              <a:spcBef>
                <a:spcPts val="200"/>
              </a:spcBef>
              <a:spcAft>
                <a:spcPts val="0"/>
              </a:spcAft>
              <a:buClr>
                <a:schemeClr val="dk1"/>
              </a:buClr>
              <a:buSzPts val="900"/>
              <a:buChar char="•"/>
              <a:defRPr/>
            </a:lvl9pPr>
          </a:lstStyle>
          <a:p/>
        </p:txBody>
      </p:sp>
      <p:sp>
        <p:nvSpPr>
          <p:cNvPr id="150" name="Google Shape;150;p22"/>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51" name="Google Shape;151;p22"/>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p:txBody>
      </p:sp>
      <p:sp>
        <p:nvSpPr>
          <p:cNvPr id="152" name="Google Shape;152;p22"/>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0"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slideLayout" Target="../slideLayouts/slideLayout11.xml"/><Relationship Id="rId3" Type="http://schemas.openxmlformats.org/officeDocument/2006/relationships/slideLayout" Target="../slideLayouts/slideLayout12.xml"/><Relationship Id="rId4" Type="http://schemas.openxmlformats.org/officeDocument/2006/relationships/slideLayout" Target="../slideLayouts/slideLayout13.xml"/><Relationship Id="rId11" Type="http://schemas.openxmlformats.org/officeDocument/2006/relationships/slideLayout" Target="../slideLayouts/slideLayout20.xml"/><Relationship Id="rId10" Type="http://schemas.openxmlformats.org/officeDocument/2006/relationships/slideLayout" Target="../slideLayouts/slideLayout19.xml"/><Relationship Id="rId12" Type="http://schemas.openxmlformats.org/officeDocument/2006/relationships/theme" Target="../theme/theme2.xml"/><Relationship Id="rId9" Type="http://schemas.openxmlformats.org/officeDocument/2006/relationships/slideLayout" Target="../slideLayouts/slideLayout18.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Font typeface="Open Sans"/>
              <a:buNone/>
              <a:defRPr b="1" sz="2800">
                <a:solidFill>
                  <a:schemeClr val="dk1"/>
                </a:solidFill>
                <a:latin typeface="Open Sans"/>
                <a:ea typeface="Open Sans"/>
                <a:cs typeface="Open Sans"/>
                <a:sym typeface="Open Sans"/>
              </a:defRPr>
            </a:lvl1pPr>
            <a:lvl2pPr lvl="1">
              <a:spcBef>
                <a:spcPts val="0"/>
              </a:spcBef>
              <a:spcAft>
                <a:spcPts val="0"/>
              </a:spcAft>
              <a:buClr>
                <a:schemeClr val="dk1"/>
              </a:buClr>
              <a:buSzPts val="2800"/>
              <a:buFont typeface="Open Sans"/>
              <a:buNone/>
              <a:defRPr b="1" sz="2800">
                <a:solidFill>
                  <a:schemeClr val="dk1"/>
                </a:solidFill>
                <a:latin typeface="Open Sans"/>
                <a:ea typeface="Open Sans"/>
                <a:cs typeface="Open Sans"/>
                <a:sym typeface="Open Sans"/>
              </a:defRPr>
            </a:lvl2pPr>
            <a:lvl3pPr lvl="2">
              <a:spcBef>
                <a:spcPts val="0"/>
              </a:spcBef>
              <a:spcAft>
                <a:spcPts val="0"/>
              </a:spcAft>
              <a:buClr>
                <a:schemeClr val="dk1"/>
              </a:buClr>
              <a:buSzPts val="2800"/>
              <a:buFont typeface="Open Sans"/>
              <a:buNone/>
              <a:defRPr b="1" sz="2800">
                <a:solidFill>
                  <a:schemeClr val="dk1"/>
                </a:solidFill>
                <a:latin typeface="Open Sans"/>
                <a:ea typeface="Open Sans"/>
                <a:cs typeface="Open Sans"/>
                <a:sym typeface="Open Sans"/>
              </a:defRPr>
            </a:lvl3pPr>
            <a:lvl4pPr lvl="3">
              <a:spcBef>
                <a:spcPts val="0"/>
              </a:spcBef>
              <a:spcAft>
                <a:spcPts val="0"/>
              </a:spcAft>
              <a:buClr>
                <a:schemeClr val="dk1"/>
              </a:buClr>
              <a:buSzPts val="2800"/>
              <a:buFont typeface="Open Sans"/>
              <a:buNone/>
              <a:defRPr b="1" sz="2800">
                <a:solidFill>
                  <a:schemeClr val="dk1"/>
                </a:solidFill>
                <a:latin typeface="Open Sans"/>
                <a:ea typeface="Open Sans"/>
                <a:cs typeface="Open Sans"/>
                <a:sym typeface="Open Sans"/>
              </a:defRPr>
            </a:lvl4pPr>
            <a:lvl5pPr lvl="4">
              <a:spcBef>
                <a:spcPts val="0"/>
              </a:spcBef>
              <a:spcAft>
                <a:spcPts val="0"/>
              </a:spcAft>
              <a:buClr>
                <a:schemeClr val="dk1"/>
              </a:buClr>
              <a:buSzPts val="2800"/>
              <a:buFont typeface="Open Sans"/>
              <a:buNone/>
              <a:defRPr b="1" sz="2800">
                <a:solidFill>
                  <a:schemeClr val="dk1"/>
                </a:solidFill>
                <a:latin typeface="Open Sans"/>
                <a:ea typeface="Open Sans"/>
                <a:cs typeface="Open Sans"/>
                <a:sym typeface="Open Sans"/>
              </a:defRPr>
            </a:lvl5pPr>
            <a:lvl6pPr lvl="5">
              <a:spcBef>
                <a:spcPts val="0"/>
              </a:spcBef>
              <a:spcAft>
                <a:spcPts val="0"/>
              </a:spcAft>
              <a:buClr>
                <a:schemeClr val="dk1"/>
              </a:buClr>
              <a:buSzPts val="2800"/>
              <a:buFont typeface="Open Sans"/>
              <a:buNone/>
              <a:defRPr b="1" sz="2800">
                <a:solidFill>
                  <a:schemeClr val="dk1"/>
                </a:solidFill>
                <a:latin typeface="Open Sans"/>
                <a:ea typeface="Open Sans"/>
                <a:cs typeface="Open Sans"/>
                <a:sym typeface="Open Sans"/>
              </a:defRPr>
            </a:lvl6pPr>
            <a:lvl7pPr lvl="6">
              <a:spcBef>
                <a:spcPts val="0"/>
              </a:spcBef>
              <a:spcAft>
                <a:spcPts val="0"/>
              </a:spcAft>
              <a:buClr>
                <a:schemeClr val="dk1"/>
              </a:buClr>
              <a:buSzPts val="2800"/>
              <a:buFont typeface="Open Sans"/>
              <a:buNone/>
              <a:defRPr b="1" sz="2800">
                <a:solidFill>
                  <a:schemeClr val="dk1"/>
                </a:solidFill>
                <a:latin typeface="Open Sans"/>
                <a:ea typeface="Open Sans"/>
                <a:cs typeface="Open Sans"/>
                <a:sym typeface="Open Sans"/>
              </a:defRPr>
            </a:lvl7pPr>
            <a:lvl8pPr lvl="7">
              <a:spcBef>
                <a:spcPts val="0"/>
              </a:spcBef>
              <a:spcAft>
                <a:spcPts val="0"/>
              </a:spcAft>
              <a:buClr>
                <a:schemeClr val="dk1"/>
              </a:buClr>
              <a:buSzPts val="2800"/>
              <a:buFont typeface="Open Sans"/>
              <a:buNone/>
              <a:defRPr b="1" sz="2800">
                <a:solidFill>
                  <a:schemeClr val="dk1"/>
                </a:solidFill>
                <a:latin typeface="Open Sans"/>
                <a:ea typeface="Open Sans"/>
                <a:cs typeface="Open Sans"/>
                <a:sym typeface="Open Sans"/>
              </a:defRPr>
            </a:lvl8pPr>
            <a:lvl9pPr lvl="8">
              <a:spcBef>
                <a:spcPts val="0"/>
              </a:spcBef>
              <a:spcAft>
                <a:spcPts val="0"/>
              </a:spcAft>
              <a:buClr>
                <a:schemeClr val="dk1"/>
              </a:buClr>
              <a:buSzPts val="2800"/>
              <a:buFont typeface="Open Sans"/>
              <a:buNone/>
              <a:defRPr b="1" sz="2800">
                <a:solidFill>
                  <a:schemeClr val="dk1"/>
                </a:solidFill>
                <a:latin typeface="Open Sans"/>
                <a:ea typeface="Open Sans"/>
                <a:cs typeface="Open Sans"/>
                <a:sym typeface="Open Sans"/>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Open Sans"/>
              <a:buChar char="●"/>
              <a:defRPr b="1" sz="1800">
                <a:solidFill>
                  <a:schemeClr val="dk2"/>
                </a:solidFill>
                <a:latin typeface="Open Sans"/>
                <a:ea typeface="Open Sans"/>
                <a:cs typeface="Open Sans"/>
                <a:sym typeface="Open Sans"/>
              </a:defRPr>
            </a:lvl1pPr>
            <a:lvl2pPr indent="-317500" lvl="1" marL="914400">
              <a:lnSpc>
                <a:spcPct val="115000"/>
              </a:lnSpc>
              <a:spcBef>
                <a:spcPts val="0"/>
              </a:spcBef>
              <a:spcAft>
                <a:spcPts val="0"/>
              </a:spcAft>
              <a:buClr>
                <a:schemeClr val="dk2"/>
              </a:buClr>
              <a:buSzPts val="1400"/>
              <a:buFont typeface="Noto Sans"/>
              <a:buChar char="○"/>
              <a:defRPr>
                <a:solidFill>
                  <a:schemeClr val="dk2"/>
                </a:solidFill>
                <a:latin typeface="Noto Sans"/>
                <a:ea typeface="Noto Sans"/>
                <a:cs typeface="Noto Sans"/>
                <a:sym typeface="Noto Sans"/>
              </a:defRPr>
            </a:lvl2pPr>
            <a:lvl3pPr indent="-317500" lvl="2" marL="1371600">
              <a:lnSpc>
                <a:spcPct val="115000"/>
              </a:lnSpc>
              <a:spcBef>
                <a:spcPts val="0"/>
              </a:spcBef>
              <a:spcAft>
                <a:spcPts val="0"/>
              </a:spcAft>
              <a:buClr>
                <a:schemeClr val="dk2"/>
              </a:buClr>
              <a:buSzPts val="1400"/>
              <a:buFont typeface="Noto Sans"/>
              <a:buChar char="■"/>
              <a:defRPr>
                <a:solidFill>
                  <a:schemeClr val="dk2"/>
                </a:solidFill>
                <a:latin typeface="Noto Sans"/>
                <a:ea typeface="Noto Sans"/>
                <a:cs typeface="Noto Sans"/>
                <a:sym typeface="Noto Sans"/>
              </a:defRPr>
            </a:lvl3pPr>
            <a:lvl4pPr indent="-317500" lvl="3" marL="1828800">
              <a:lnSpc>
                <a:spcPct val="115000"/>
              </a:lnSpc>
              <a:spcBef>
                <a:spcPts val="0"/>
              </a:spcBef>
              <a:spcAft>
                <a:spcPts val="0"/>
              </a:spcAft>
              <a:buClr>
                <a:schemeClr val="dk2"/>
              </a:buClr>
              <a:buSzPts val="1400"/>
              <a:buFont typeface="Noto Sans"/>
              <a:buChar char="●"/>
              <a:defRPr>
                <a:solidFill>
                  <a:schemeClr val="dk2"/>
                </a:solidFill>
                <a:latin typeface="Noto Sans"/>
                <a:ea typeface="Noto Sans"/>
                <a:cs typeface="Noto Sans"/>
                <a:sym typeface="Noto Sans"/>
              </a:defRPr>
            </a:lvl4pPr>
            <a:lvl5pPr indent="-317500" lvl="4" marL="2286000">
              <a:lnSpc>
                <a:spcPct val="115000"/>
              </a:lnSpc>
              <a:spcBef>
                <a:spcPts val="0"/>
              </a:spcBef>
              <a:spcAft>
                <a:spcPts val="0"/>
              </a:spcAft>
              <a:buClr>
                <a:schemeClr val="dk2"/>
              </a:buClr>
              <a:buSzPts val="1400"/>
              <a:buFont typeface="Noto Sans"/>
              <a:buChar char="○"/>
              <a:defRPr>
                <a:solidFill>
                  <a:schemeClr val="dk2"/>
                </a:solidFill>
                <a:latin typeface="Noto Sans"/>
                <a:ea typeface="Noto Sans"/>
                <a:cs typeface="Noto Sans"/>
                <a:sym typeface="Noto Sans"/>
              </a:defRPr>
            </a:lvl5pPr>
            <a:lvl6pPr indent="-317500" lvl="5" marL="2743200">
              <a:lnSpc>
                <a:spcPct val="115000"/>
              </a:lnSpc>
              <a:spcBef>
                <a:spcPts val="0"/>
              </a:spcBef>
              <a:spcAft>
                <a:spcPts val="0"/>
              </a:spcAft>
              <a:buClr>
                <a:schemeClr val="dk2"/>
              </a:buClr>
              <a:buSzPts val="1400"/>
              <a:buFont typeface="Noto Sans"/>
              <a:buChar char="■"/>
              <a:defRPr>
                <a:solidFill>
                  <a:schemeClr val="dk2"/>
                </a:solidFill>
                <a:latin typeface="Noto Sans"/>
                <a:ea typeface="Noto Sans"/>
                <a:cs typeface="Noto Sans"/>
                <a:sym typeface="Noto Sans"/>
              </a:defRPr>
            </a:lvl6pPr>
            <a:lvl7pPr indent="-317500" lvl="6" marL="3200400">
              <a:lnSpc>
                <a:spcPct val="115000"/>
              </a:lnSpc>
              <a:spcBef>
                <a:spcPts val="0"/>
              </a:spcBef>
              <a:spcAft>
                <a:spcPts val="0"/>
              </a:spcAft>
              <a:buClr>
                <a:schemeClr val="dk2"/>
              </a:buClr>
              <a:buSzPts val="1400"/>
              <a:buFont typeface="Noto Sans"/>
              <a:buChar char="●"/>
              <a:defRPr>
                <a:solidFill>
                  <a:schemeClr val="dk2"/>
                </a:solidFill>
                <a:latin typeface="Noto Sans"/>
                <a:ea typeface="Noto Sans"/>
                <a:cs typeface="Noto Sans"/>
                <a:sym typeface="Noto Sans"/>
              </a:defRPr>
            </a:lvl7pPr>
            <a:lvl8pPr indent="-317500" lvl="7" marL="3657600">
              <a:lnSpc>
                <a:spcPct val="115000"/>
              </a:lnSpc>
              <a:spcBef>
                <a:spcPts val="0"/>
              </a:spcBef>
              <a:spcAft>
                <a:spcPts val="0"/>
              </a:spcAft>
              <a:buClr>
                <a:schemeClr val="dk2"/>
              </a:buClr>
              <a:buSzPts val="1400"/>
              <a:buFont typeface="Noto Sans"/>
              <a:buChar char="○"/>
              <a:defRPr>
                <a:solidFill>
                  <a:schemeClr val="dk2"/>
                </a:solidFill>
                <a:latin typeface="Noto Sans"/>
                <a:ea typeface="Noto Sans"/>
                <a:cs typeface="Noto Sans"/>
                <a:sym typeface="Noto Sans"/>
              </a:defRPr>
            </a:lvl8pPr>
            <a:lvl9pPr indent="-317500" lvl="8" marL="4114800">
              <a:lnSpc>
                <a:spcPct val="115000"/>
              </a:lnSpc>
              <a:spcBef>
                <a:spcPts val="0"/>
              </a:spcBef>
              <a:spcAft>
                <a:spcPts val="0"/>
              </a:spcAft>
              <a:buClr>
                <a:schemeClr val="dk2"/>
              </a:buClr>
              <a:buSzPts val="1400"/>
              <a:buFont typeface="Noto Sans"/>
              <a:buChar char="■"/>
              <a:defRPr>
                <a:solidFill>
                  <a:schemeClr val="dk2"/>
                </a:solidFill>
                <a:latin typeface="Noto Sans"/>
                <a:ea typeface="Noto Sans"/>
                <a:cs typeface="Noto Sans"/>
                <a:sym typeface="Noto Sans"/>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8" name="Shape 78"/>
        <p:cNvGrpSpPr/>
        <p:nvPr/>
      </p:nvGrpSpPr>
      <p:grpSpPr>
        <a:xfrm>
          <a:off x="0" y="0"/>
          <a:ext cx="0" cy="0"/>
          <a:chOff x="0" y="0"/>
          <a:chExt cx="0" cy="0"/>
        </a:xfrm>
      </p:grpSpPr>
      <p:sp>
        <p:nvSpPr>
          <p:cNvPr id="79" name="Google Shape;79;p11"/>
          <p:cNvSpPr txBox="1"/>
          <p:nvPr>
            <p:ph type="title"/>
          </p:nvPr>
        </p:nvSpPr>
        <p:spPr>
          <a:xfrm>
            <a:off x="228600" y="137319"/>
            <a:ext cx="4114800" cy="571500"/>
          </a:xfrm>
          <a:prstGeom prst="rect">
            <a:avLst/>
          </a:prstGeom>
          <a:noFill/>
          <a:ln>
            <a:noFill/>
          </a:ln>
        </p:spPr>
        <p:txBody>
          <a:bodyPr anchorCtr="0" anchor="ctr" bIns="22850" lIns="45725" spcFirstLastPara="1" rIns="45725" wrap="square" tIns="22850">
            <a:normAutofit/>
          </a:bodyPr>
          <a:lstStyle>
            <a:lvl1pPr lvl="0" marR="0" rtl="0" algn="ctr">
              <a:spcBef>
                <a:spcPts val="0"/>
              </a:spcBef>
              <a:spcAft>
                <a:spcPts val="0"/>
              </a:spcAft>
              <a:buClr>
                <a:schemeClr val="dk1"/>
              </a:buClr>
              <a:buSzPts val="2200"/>
              <a:buFont typeface="Calibri"/>
              <a:buNone/>
              <a:defRPr b="0" i="0" sz="2200" u="none" cap="none" strike="noStrike">
                <a:solidFill>
                  <a:schemeClr val="dk1"/>
                </a:solidFill>
                <a:latin typeface="Calibri"/>
                <a:ea typeface="Calibri"/>
                <a:cs typeface="Calibri"/>
                <a:sym typeface="Calibri"/>
              </a:defRPr>
            </a:lvl1pPr>
            <a:lvl2pPr lvl="1">
              <a:spcBef>
                <a:spcPts val="0"/>
              </a:spcBef>
              <a:spcAft>
                <a:spcPts val="0"/>
              </a:spcAft>
              <a:buSzPts val="700"/>
              <a:buNone/>
              <a:defRPr sz="900"/>
            </a:lvl2pPr>
            <a:lvl3pPr lvl="2">
              <a:spcBef>
                <a:spcPts val="0"/>
              </a:spcBef>
              <a:spcAft>
                <a:spcPts val="0"/>
              </a:spcAft>
              <a:buSzPts val="700"/>
              <a:buNone/>
              <a:defRPr sz="900"/>
            </a:lvl3pPr>
            <a:lvl4pPr lvl="3">
              <a:spcBef>
                <a:spcPts val="0"/>
              </a:spcBef>
              <a:spcAft>
                <a:spcPts val="0"/>
              </a:spcAft>
              <a:buSzPts val="700"/>
              <a:buNone/>
              <a:defRPr sz="900"/>
            </a:lvl4pPr>
            <a:lvl5pPr lvl="4">
              <a:spcBef>
                <a:spcPts val="0"/>
              </a:spcBef>
              <a:spcAft>
                <a:spcPts val="0"/>
              </a:spcAft>
              <a:buSzPts val="700"/>
              <a:buNone/>
              <a:defRPr sz="900"/>
            </a:lvl5pPr>
            <a:lvl6pPr lvl="5">
              <a:spcBef>
                <a:spcPts val="0"/>
              </a:spcBef>
              <a:spcAft>
                <a:spcPts val="0"/>
              </a:spcAft>
              <a:buSzPts val="700"/>
              <a:buNone/>
              <a:defRPr sz="900"/>
            </a:lvl6pPr>
            <a:lvl7pPr lvl="6">
              <a:spcBef>
                <a:spcPts val="0"/>
              </a:spcBef>
              <a:spcAft>
                <a:spcPts val="0"/>
              </a:spcAft>
              <a:buSzPts val="700"/>
              <a:buNone/>
              <a:defRPr sz="900"/>
            </a:lvl7pPr>
            <a:lvl8pPr lvl="7">
              <a:spcBef>
                <a:spcPts val="0"/>
              </a:spcBef>
              <a:spcAft>
                <a:spcPts val="0"/>
              </a:spcAft>
              <a:buSzPts val="700"/>
              <a:buNone/>
              <a:defRPr sz="900"/>
            </a:lvl8pPr>
            <a:lvl9pPr lvl="8">
              <a:spcBef>
                <a:spcPts val="0"/>
              </a:spcBef>
              <a:spcAft>
                <a:spcPts val="0"/>
              </a:spcAft>
              <a:buSzPts val="700"/>
              <a:buNone/>
              <a:defRPr sz="900"/>
            </a:lvl9pPr>
          </a:lstStyle>
          <a:p/>
        </p:txBody>
      </p:sp>
      <p:sp>
        <p:nvSpPr>
          <p:cNvPr id="80" name="Google Shape;80;p11"/>
          <p:cNvSpPr txBox="1"/>
          <p:nvPr>
            <p:ph idx="1" type="body"/>
          </p:nvPr>
        </p:nvSpPr>
        <p:spPr>
          <a:xfrm>
            <a:off x="228600" y="800100"/>
            <a:ext cx="4114800" cy="2262982"/>
          </a:xfrm>
          <a:prstGeom prst="rect">
            <a:avLst/>
          </a:prstGeom>
          <a:noFill/>
          <a:ln>
            <a:noFill/>
          </a:ln>
        </p:spPr>
        <p:txBody>
          <a:bodyPr anchorCtr="0" anchor="t" bIns="22850" lIns="45725" spcFirstLastPara="1" rIns="45725" wrap="square" tIns="22850">
            <a:normAutofit/>
          </a:bodyPr>
          <a:lstStyle>
            <a:lvl1pPr indent="-330200" lvl="0" marL="457200" marR="0" rtl="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1pPr>
            <a:lvl2pPr indent="-317500" lvl="1" marL="914400" marR="0" rtl="0" algn="l">
              <a:spcBef>
                <a:spcPts val="3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2pPr>
            <a:lvl3pPr indent="-304800" lvl="2" marL="1371600" marR="0" rtl="0" algn="l">
              <a:spcBef>
                <a:spcPts val="200"/>
              </a:spcBef>
              <a:spcAft>
                <a:spcPts val="0"/>
              </a:spcAft>
              <a:buClr>
                <a:schemeClr val="dk1"/>
              </a:buClr>
              <a:buSzPts val="1200"/>
              <a:buFont typeface="Arial"/>
              <a:buChar char="•"/>
              <a:defRPr b="0" i="0" sz="1200" u="none" cap="none" strike="noStrike">
                <a:solidFill>
                  <a:schemeClr val="dk1"/>
                </a:solidFill>
                <a:latin typeface="Calibri"/>
                <a:ea typeface="Calibri"/>
                <a:cs typeface="Calibri"/>
                <a:sym typeface="Calibri"/>
              </a:defRPr>
            </a:lvl3pPr>
            <a:lvl4pPr indent="-292100" lvl="3" marL="18288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4pPr>
            <a:lvl5pPr indent="-292100" lvl="4" marL="22860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5pPr>
            <a:lvl6pPr indent="-292100" lvl="5" marL="27432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6pPr>
            <a:lvl7pPr indent="-292100" lvl="6" marL="32004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7pPr>
            <a:lvl8pPr indent="-292100" lvl="7" marL="36576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8pPr>
            <a:lvl9pPr indent="-292100" lvl="8" marL="4114800" marR="0" rtl="0" algn="l">
              <a:spcBef>
                <a:spcPts val="200"/>
              </a:spcBef>
              <a:spcAft>
                <a:spcPts val="0"/>
              </a:spcAft>
              <a:buClr>
                <a:schemeClr val="dk1"/>
              </a:buClr>
              <a:buSzPts val="1000"/>
              <a:buFont typeface="Arial"/>
              <a:buChar char="•"/>
              <a:defRPr b="0" i="0" sz="1000" u="none" cap="none" strike="noStrike">
                <a:solidFill>
                  <a:schemeClr val="dk1"/>
                </a:solidFill>
                <a:latin typeface="Calibri"/>
                <a:ea typeface="Calibri"/>
                <a:cs typeface="Calibri"/>
                <a:sym typeface="Calibri"/>
              </a:defRPr>
            </a:lvl9pPr>
          </a:lstStyle>
          <a:p/>
        </p:txBody>
      </p:sp>
      <p:sp>
        <p:nvSpPr>
          <p:cNvPr id="81" name="Google Shape;81;p11"/>
          <p:cNvSpPr txBox="1"/>
          <p:nvPr>
            <p:ph idx="10" type="dt"/>
          </p:nvPr>
        </p:nvSpPr>
        <p:spPr>
          <a:xfrm>
            <a:off x="228600" y="3178175"/>
            <a:ext cx="1066800" cy="182563"/>
          </a:xfrm>
          <a:prstGeom prst="rect">
            <a:avLst/>
          </a:prstGeom>
          <a:noFill/>
          <a:ln>
            <a:noFill/>
          </a:ln>
        </p:spPr>
        <p:txBody>
          <a:bodyPr anchorCtr="0" anchor="ctr" bIns="22850" lIns="45725" spcFirstLastPara="1" rIns="45725" wrap="square" tIns="22850">
            <a:noAutofit/>
          </a:bodyPr>
          <a:lstStyle>
            <a:lvl1pPr lvl="0" marR="0" rtl="0" algn="l">
              <a:spcBef>
                <a:spcPts val="0"/>
              </a:spcBef>
              <a:spcAft>
                <a:spcPts val="0"/>
              </a:spcAft>
              <a:buSzPts val="700"/>
              <a:buNone/>
              <a:defRPr b="0" i="0" sz="600" u="none" cap="none" strike="noStrike">
                <a:solidFill>
                  <a:srgbClr val="888888"/>
                </a:solidFill>
                <a:latin typeface="Calibri"/>
                <a:ea typeface="Calibri"/>
                <a:cs typeface="Calibri"/>
                <a:sym typeface="Calibri"/>
              </a:defRPr>
            </a:lvl1pPr>
            <a:lvl2pPr lvl="1"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2pPr>
            <a:lvl3pPr lvl="2"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3pPr>
            <a:lvl4pPr lvl="3"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4pPr>
            <a:lvl5pPr lvl="4"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5pPr>
            <a:lvl6pPr lvl="5"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6pPr>
            <a:lvl7pPr lvl="6"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7pPr>
            <a:lvl8pPr lvl="7"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8pPr>
            <a:lvl9pPr lvl="8"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9pPr>
          </a:lstStyle>
          <a:p/>
        </p:txBody>
      </p:sp>
      <p:sp>
        <p:nvSpPr>
          <p:cNvPr id="82" name="Google Shape;82;p11"/>
          <p:cNvSpPr txBox="1"/>
          <p:nvPr>
            <p:ph idx="11" type="ftr"/>
          </p:nvPr>
        </p:nvSpPr>
        <p:spPr>
          <a:xfrm>
            <a:off x="1562100" y="3178175"/>
            <a:ext cx="1447800" cy="182563"/>
          </a:xfrm>
          <a:prstGeom prst="rect">
            <a:avLst/>
          </a:prstGeom>
          <a:noFill/>
          <a:ln>
            <a:noFill/>
          </a:ln>
        </p:spPr>
        <p:txBody>
          <a:bodyPr anchorCtr="0" anchor="ctr" bIns="22850" lIns="45725" spcFirstLastPara="1" rIns="45725" wrap="square" tIns="22850">
            <a:noAutofit/>
          </a:bodyPr>
          <a:lstStyle>
            <a:lvl1pPr lvl="0" marR="0" rtl="0" algn="ctr">
              <a:spcBef>
                <a:spcPts val="0"/>
              </a:spcBef>
              <a:spcAft>
                <a:spcPts val="0"/>
              </a:spcAft>
              <a:buSzPts val="700"/>
              <a:buNone/>
              <a:defRPr b="0" i="0" sz="600" u="none" cap="none" strike="noStrike">
                <a:solidFill>
                  <a:srgbClr val="888888"/>
                </a:solidFill>
                <a:latin typeface="Calibri"/>
                <a:ea typeface="Calibri"/>
                <a:cs typeface="Calibri"/>
                <a:sym typeface="Calibri"/>
              </a:defRPr>
            </a:lvl1pPr>
            <a:lvl2pPr lvl="1"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2pPr>
            <a:lvl3pPr lvl="2"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3pPr>
            <a:lvl4pPr lvl="3"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4pPr>
            <a:lvl5pPr lvl="4"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5pPr>
            <a:lvl6pPr lvl="5"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6pPr>
            <a:lvl7pPr lvl="6"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7pPr>
            <a:lvl8pPr lvl="7"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8pPr>
            <a:lvl9pPr lvl="8" marR="0" rtl="0" algn="l">
              <a:spcBef>
                <a:spcPts val="0"/>
              </a:spcBef>
              <a:spcAft>
                <a:spcPts val="0"/>
              </a:spcAft>
              <a:buSzPts val="700"/>
              <a:buNone/>
              <a:defRPr b="0" i="0" sz="900" u="none" cap="none" strike="noStrike">
                <a:solidFill>
                  <a:schemeClr val="dk1"/>
                </a:solidFill>
                <a:latin typeface="Calibri"/>
                <a:ea typeface="Calibri"/>
                <a:cs typeface="Calibri"/>
                <a:sym typeface="Calibri"/>
              </a:defRPr>
            </a:lvl9pPr>
          </a:lstStyle>
          <a:p/>
        </p:txBody>
      </p:sp>
      <p:sp>
        <p:nvSpPr>
          <p:cNvPr id="83" name="Google Shape;83;p11"/>
          <p:cNvSpPr txBox="1"/>
          <p:nvPr>
            <p:ph idx="12" type="sldNum"/>
          </p:nvPr>
        </p:nvSpPr>
        <p:spPr>
          <a:xfrm>
            <a:off x="3276600" y="3178175"/>
            <a:ext cx="1066800" cy="182563"/>
          </a:xfrm>
          <a:prstGeom prst="rect">
            <a:avLst/>
          </a:prstGeom>
          <a:noFill/>
          <a:ln>
            <a:noFill/>
          </a:ln>
        </p:spPr>
        <p:txBody>
          <a:bodyPr anchorCtr="0" anchor="ctr" bIns="22850" lIns="45725" spcFirstLastPara="1" rIns="45725" wrap="square" tIns="22850">
            <a:noAutofit/>
          </a:bodyPr>
          <a:lstStyle>
            <a:lvl1pPr indent="0" lvl="0" marL="0" marR="0" rtl="0" algn="r">
              <a:spcBef>
                <a:spcPts val="0"/>
              </a:spcBef>
              <a:buNone/>
              <a:defRPr b="0" i="0" sz="600" u="none" cap="none" strike="noStrike">
                <a:solidFill>
                  <a:srgbClr val="888888"/>
                </a:solidFill>
                <a:latin typeface="Calibri"/>
                <a:ea typeface="Calibri"/>
                <a:cs typeface="Calibri"/>
                <a:sym typeface="Calibri"/>
              </a:defRPr>
            </a:lvl1pPr>
            <a:lvl2pPr indent="0" lvl="1" marL="0" marR="0" rtl="0" algn="r">
              <a:spcBef>
                <a:spcPts val="0"/>
              </a:spcBef>
              <a:buNone/>
              <a:defRPr b="0" i="0" sz="600" u="none" cap="none" strike="noStrike">
                <a:solidFill>
                  <a:srgbClr val="888888"/>
                </a:solidFill>
                <a:latin typeface="Calibri"/>
                <a:ea typeface="Calibri"/>
                <a:cs typeface="Calibri"/>
                <a:sym typeface="Calibri"/>
              </a:defRPr>
            </a:lvl2pPr>
            <a:lvl3pPr indent="0" lvl="2" marL="0" marR="0" rtl="0" algn="r">
              <a:spcBef>
                <a:spcPts val="0"/>
              </a:spcBef>
              <a:buNone/>
              <a:defRPr b="0" i="0" sz="600" u="none" cap="none" strike="noStrike">
                <a:solidFill>
                  <a:srgbClr val="888888"/>
                </a:solidFill>
                <a:latin typeface="Calibri"/>
                <a:ea typeface="Calibri"/>
                <a:cs typeface="Calibri"/>
                <a:sym typeface="Calibri"/>
              </a:defRPr>
            </a:lvl3pPr>
            <a:lvl4pPr indent="0" lvl="3" marL="0" marR="0" rtl="0" algn="r">
              <a:spcBef>
                <a:spcPts val="0"/>
              </a:spcBef>
              <a:buNone/>
              <a:defRPr b="0" i="0" sz="600" u="none" cap="none" strike="noStrike">
                <a:solidFill>
                  <a:srgbClr val="888888"/>
                </a:solidFill>
                <a:latin typeface="Calibri"/>
                <a:ea typeface="Calibri"/>
                <a:cs typeface="Calibri"/>
                <a:sym typeface="Calibri"/>
              </a:defRPr>
            </a:lvl4pPr>
            <a:lvl5pPr indent="0" lvl="4" marL="0" marR="0" rtl="0" algn="r">
              <a:spcBef>
                <a:spcPts val="0"/>
              </a:spcBef>
              <a:buNone/>
              <a:defRPr b="0" i="0" sz="600" u="none" cap="none" strike="noStrike">
                <a:solidFill>
                  <a:srgbClr val="888888"/>
                </a:solidFill>
                <a:latin typeface="Calibri"/>
                <a:ea typeface="Calibri"/>
                <a:cs typeface="Calibri"/>
                <a:sym typeface="Calibri"/>
              </a:defRPr>
            </a:lvl5pPr>
            <a:lvl6pPr indent="0" lvl="5" marL="0" marR="0" rtl="0" algn="r">
              <a:spcBef>
                <a:spcPts val="0"/>
              </a:spcBef>
              <a:buNone/>
              <a:defRPr b="0" i="0" sz="600" u="none" cap="none" strike="noStrike">
                <a:solidFill>
                  <a:srgbClr val="888888"/>
                </a:solidFill>
                <a:latin typeface="Calibri"/>
                <a:ea typeface="Calibri"/>
                <a:cs typeface="Calibri"/>
                <a:sym typeface="Calibri"/>
              </a:defRPr>
            </a:lvl6pPr>
            <a:lvl7pPr indent="0" lvl="6" marL="0" marR="0" rtl="0" algn="r">
              <a:spcBef>
                <a:spcPts val="0"/>
              </a:spcBef>
              <a:buNone/>
              <a:defRPr b="0" i="0" sz="600" u="none" cap="none" strike="noStrike">
                <a:solidFill>
                  <a:srgbClr val="888888"/>
                </a:solidFill>
                <a:latin typeface="Calibri"/>
                <a:ea typeface="Calibri"/>
                <a:cs typeface="Calibri"/>
                <a:sym typeface="Calibri"/>
              </a:defRPr>
            </a:lvl7pPr>
            <a:lvl8pPr indent="0" lvl="7" marL="0" marR="0" rtl="0" algn="r">
              <a:spcBef>
                <a:spcPts val="0"/>
              </a:spcBef>
              <a:buNone/>
              <a:defRPr b="0" i="0" sz="600" u="none" cap="none" strike="noStrike">
                <a:solidFill>
                  <a:srgbClr val="888888"/>
                </a:solidFill>
                <a:latin typeface="Calibri"/>
                <a:ea typeface="Calibri"/>
                <a:cs typeface="Calibri"/>
                <a:sym typeface="Calibri"/>
              </a:defRPr>
            </a:lvl8pPr>
            <a:lvl9pPr indent="0" lvl="8" marL="0" marR="0" rtl="0" algn="r">
              <a:spcBef>
                <a:spcPts val="0"/>
              </a:spcBef>
              <a:buNone/>
              <a:defRPr b="0" i="0" sz="6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xml"/><Relationship Id="rId3" Type="http://schemas.openxmlformats.org/officeDocument/2006/relationships/image" Target="../media/image1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xml"/><Relationship Id="rId3"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xml"/><Relationship Id="rId3"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xml"/><Relationship Id="rId3"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7.xml"/><Relationship Id="rId3"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9.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 Id="rId3" Type="http://schemas.openxmlformats.org/officeDocument/2006/relationships/image" Target="../media/image16.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2.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3.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4.xml"/><Relationship Id="rId3" Type="http://schemas.openxmlformats.org/officeDocument/2006/relationships/image" Target="../media/image19.png"/><Relationship Id="rId4" Type="http://schemas.openxmlformats.org/officeDocument/2006/relationships/image" Target="../media/image24.png"/><Relationship Id="rId5" Type="http://schemas.openxmlformats.org/officeDocument/2006/relationships/image" Target="../media/image2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5.xml"/><Relationship Id="rId3" Type="http://schemas.openxmlformats.org/officeDocument/2006/relationships/image" Target="../media/image23.png"/><Relationship Id="rId4" Type="http://schemas.openxmlformats.org/officeDocument/2006/relationships/image" Target="../media/image2.png"/><Relationship Id="rId5"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6.xml"/><Relationship Id="rId3" Type="http://schemas.openxmlformats.org/officeDocument/2006/relationships/image" Target="../media/image19.png"/><Relationship Id="rId4" Type="http://schemas.openxmlformats.org/officeDocument/2006/relationships/image" Target="../media/image24.png"/><Relationship Id="rId5"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7.xml"/><Relationship Id="rId3" Type="http://schemas.openxmlformats.org/officeDocument/2006/relationships/image" Target="../media/image24.png"/><Relationship Id="rId4" Type="http://schemas.openxmlformats.org/officeDocument/2006/relationships/image" Target="../media/image19.png"/><Relationship Id="rId5" Type="http://schemas.openxmlformats.org/officeDocument/2006/relationships/image" Target="../media/image2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8.xml"/><Relationship Id="rId3" Type="http://schemas.openxmlformats.org/officeDocument/2006/relationships/image" Target="../media/image19.png"/><Relationship Id="rId4" Type="http://schemas.openxmlformats.org/officeDocument/2006/relationships/image" Target="../media/image24.png"/><Relationship Id="rId5"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 Id="rId3" Type="http://schemas.openxmlformats.org/officeDocument/2006/relationships/image" Target="../media/image3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0.xml"/><Relationship Id="rId3" Type="http://schemas.openxmlformats.org/officeDocument/2006/relationships/image" Target="../media/image3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 Id="rId3" Type="http://schemas.openxmlformats.org/officeDocument/2006/relationships/image" Target="../media/image3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2.xml"/><Relationship Id="rId3" Type="http://schemas.openxmlformats.org/officeDocument/2006/relationships/image" Target="../media/image4.png"/><Relationship Id="rId4" Type="http://schemas.openxmlformats.org/officeDocument/2006/relationships/image" Target="../media/image23.png"/><Relationship Id="rId5"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3.xml"/><Relationship Id="rId3" Type="http://schemas.openxmlformats.org/officeDocument/2006/relationships/image" Target="../media/image1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4.xml"/><Relationship Id="rId3"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5.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6.xml"/><Relationship Id="rId3" Type="http://schemas.openxmlformats.org/officeDocument/2006/relationships/image" Target="../media/image23.png"/><Relationship Id="rId4" Type="http://schemas.openxmlformats.org/officeDocument/2006/relationships/image" Target="../media/image2.png"/><Relationship Id="rId5" Type="http://schemas.openxmlformats.org/officeDocument/2006/relationships/image" Target="../media/image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7.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8.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9.xml"/><Relationship Id="rId3" Type="http://schemas.openxmlformats.org/officeDocument/2006/relationships/image" Target="../media/image24.png"/><Relationship Id="rId4" Type="http://schemas.openxmlformats.org/officeDocument/2006/relationships/image" Target="../media/image19.png"/><Relationship Id="rId5" Type="http://schemas.openxmlformats.org/officeDocument/2006/relationships/image" Target="../media/image2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0.xml"/><Relationship Id="rId3" Type="http://schemas.openxmlformats.org/officeDocument/2006/relationships/image" Target="../media/image24.png"/><Relationship Id="rId4" Type="http://schemas.openxmlformats.org/officeDocument/2006/relationships/image" Target="../media/image19.png"/><Relationship Id="rId5" Type="http://schemas.openxmlformats.org/officeDocument/2006/relationships/image" Target="../media/image2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1.xml"/><Relationship Id="rId3" Type="http://schemas.openxmlformats.org/officeDocument/2006/relationships/image" Target="../media/image24.png"/><Relationship Id="rId4" Type="http://schemas.openxmlformats.org/officeDocument/2006/relationships/image" Target="../media/image19.png"/><Relationship Id="rId5" Type="http://schemas.openxmlformats.org/officeDocument/2006/relationships/image" Target="../media/image2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2.xml"/><Relationship Id="rId3" Type="http://schemas.openxmlformats.org/officeDocument/2006/relationships/image" Target="../media/image24.png"/><Relationship Id="rId4" Type="http://schemas.openxmlformats.org/officeDocument/2006/relationships/image" Target="../media/image19.png"/><Relationship Id="rId5" Type="http://schemas.openxmlformats.org/officeDocument/2006/relationships/image" Target="../media/image2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3.xml"/><Relationship Id="rId3" Type="http://schemas.openxmlformats.org/officeDocument/2006/relationships/image" Target="../media/image24.png"/><Relationship Id="rId4" Type="http://schemas.openxmlformats.org/officeDocument/2006/relationships/image" Target="../media/image19.png"/><Relationship Id="rId5" Type="http://schemas.openxmlformats.org/officeDocument/2006/relationships/image" Target="../media/image25.png"/><Relationship Id="rId6" Type="http://schemas.openxmlformats.org/officeDocument/2006/relationships/image" Target="../media/image3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4.xml"/><Relationship Id="rId3" Type="http://schemas.openxmlformats.org/officeDocument/2006/relationships/image" Target="../media/image24.png"/><Relationship Id="rId4" Type="http://schemas.openxmlformats.org/officeDocument/2006/relationships/image" Target="../media/image19.png"/><Relationship Id="rId5" Type="http://schemas.openxmlformats.org/officeDocument/2006/relationships/image" Target="../media/image2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5.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 Id="rId7" Type="http://schemas.openxmlformats.org/officeDocument/2006/relationships/image" Target="../media/image3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6.xml"/><Relationship Id="rId3" Type="http://schemas.openxmlformats.org/officeDocument/2006/relationships/image" Target="../media/image29.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7.xml"/><Relationship Id="rId3" Type="http://schemas.openxmlformats.org/officeDocument/2006/relationships/image" Target="../media/image29.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8.xml"/><Relationship Id="rId3" Type="http://schemas.openxmlformats.org/officeDocument/2006/relationships/image" Target="../media/image29.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9.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0.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2.xml"/><Relationship Id="rId3" Type="http://schemas.openxmlformats.org/officeDocument/2006/relationships/image" Target="../media/image36.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3.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4.xml"/><Relationship Id="rId3" Type="http://schemas.openxmlformats.org/officeDocument/2006/relationships/image" Target="../media/image1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5.xml"/><Relationship Id="rId3" Type="http://schemas.openxmlformats.org/officeDocument/2006/relationships/image" Target="../media/image1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6.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7.xml"/><Relationship Id="rId3" Type="http://schemas.openxmlformats.org/officeDocument/2006/relationships/image" Target="../media/image36.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0.xml"/><Relationship Id="rId3" Type="http://schemas.openxmlformats.org/officeDocument/2006/relationships/image" Target="../media/image29.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1.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2.xml"/><Relationship Id="rId3" Type="http://schemas.openxmlformats.org/officeDocument/2006/relationships/image" Target="../media/image13.png"/><Relationship Id="rId4" Type="http://schemas.openxmlformats.org/officeDocument/2006/relationships/image" Target="../media/image7.png"/><Relationship Id="rId5" Type="http://schemas.openxmlformats.org/officeDocument/2006/relationships/image" Target="../media/image21.png"/><Relationship Id="rId6" Type="http://schemas.openxmlformats.org/officeDocument/2006/relationships/image" Target="../media/image8.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3.xml"/><Relationship Id="rId3" Type="http://schemas.openxmlformats.org/officeDocument/2006/relationships/image" Target="../media/image17.png"/><Relationship Id="rId4" Type="http://schemas.openxmlformats.org/officeDocument/2006/relationships/image" Target="../media/image6.png"/><Relationship Id="rId5" Type="http://schemas.openxmlformats.org/officeDocument/2006/relationships/image" Target="../media/image28.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4.xml"/><Relationship Id="rId3" Type="http://schemas.openxmlformats.org/officeDocument/2006/relationships/image" Target="../media/image31.png"/><Relationship Id="rId4" Type="http://schemas.openxmlformats.org/officeDocument/2006/relationships/image" Target="../media/image5.png"/><Relationship Id="rId5" Type="http://schemas.openxmlformats.org/officeDocument/2006/relationships/image" Target="../media/image34.png"/><Relationship Id="rId6" Type="http://schemas.openxmlformats.org/officeDocument/2006/relationships/image" Target="../media/image33.png"/></Relationships>
</file>

<file path=ppt/slides/_rels/slide55.xml.rels><?xml version="1.0" encoding="UTF-8" standalone="yes"?><Relationships xmlns="http://schemas.openxmlformats.org/package/2006/relationships"><Relationship Id="rId11" Type="http://schemas.openxmlformats.org/officeDocument/2006/relationships/image" Target="../media/image11.png"/><Relationship Id="rId10" Type="http://schemas.openxmlformats.org/officeDocument/2006/relationships/image" Target="../media/image9.png"/><Relationship Id="rId13" Type="http://schemas.openxmlformats.org/officeDocument/2006/relationships/image" Target="../media/image2.png"/><Relationship Id="rId12" Type="http://schemas.openxmlformats.org/officeDocument/2006/relationships/image" Target="../media/image30.png"/><Relationship Id="rId1" Type="http://schemas.openxmlformats.org/officeDocument/2006/relationships/slideLayout" Target="../slideLayouts/slideLayout10.xml"/><Relationship Id="rId2" Type="http://schemas.openxmlformats.org/officeDocument/2006/relationships/notesSlide" Target="../notesSlides/notesSlide55.xml"/><Relationship Id="rId3" Type="http://schemas.openxmlformats.org/officeDocument/2006/relationships/image" Target="../media/image17.png"/><Relationship Id="rId4" Type="http://schemas.openxmlformats.org/officeDocument/2006/relationships/image" Target="../media/image5.png"/><Relationship Id="rId9" Type="http://schemas.openxmlformats.org/officeDocument/2006/relationships/image" Target="../media/image4.png"/><Relationship Id="rId15" Type="http://schemas.openxmlformats.org/officeDocument/2006/relationships/image" Target="../media/image6.png"/><Relationship Id="rId14" Type="http://schemas.openxmlformats.org/officeDocument/2006/relationships/image" Target="../media/image35.png"/><Relationship Id="rId16" Type="http://schemas.openxmlformats.org/officeDocument/2006/relationships/image" Target="../media/image8.png"/><Relationship Id="rId5" Type="http://schemas.openxmlformats.org/officeDocument/2006/relationships/image" Target="../media/image7.png"/><Relationship Id="rId6" Type="http://schemas.openxmlformats.org/officeDocument/2006/relationships/image" Target="../media/image10.png"/><Relationship Id="rId7" Type="http://schemas.openxmlformats.org/officeDocument/2006/relationships/image" Target="../media/image3.png"/><Relationship Id="rId8"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00" scaled="0"/>
        </a:gradFill>
      </p:bgPr>
    </p:bg>
    <p:spTree>
      <p:nvGrpSpPr>
        <p:cNvPr id="156" name="Shape 156"/>
        <p:cNvGrpSpPr/>
        <p:nvPr/>
      </p:nvGrpSpPr>
      <p:grpSpPr>
        <a:xfrm>
          <a:off x="0" y="0"/>
          <a:ext cx="0" cy="0"/>
          <a:chOff x="0" y="0"/>
          <a:chExt cx="0" cy="0"/>
        </a:xfrm>
      </p:grpSpPr>
      <p:pic>
        <p:nvPicPr>
          <p:cNvPr id="157" name="Google Shape;157;p23"/>
          <p:cNvPicPr preferRelativeResize="0"/>
          <p:nvPr/>
        </p:nvPicPr>
        <p:blipFill rotWithShape="1">
          <a:blip r:embed="rId3">
            <a:alphaModFix/>
          </a:blip>
          <a:srcRect b="1266" l="0" r="0" t="10806"/>
          <a:stretch/>
        </p:blipFill>
        <p:spPr>
          <a:xfrm>
            <a:off x="5950900" y="0"/>
            <a:ext cx="3193099" cy="5143500"/>
          </a:xfrm>
          <a:prstGeom prst="rect">
            <a:avLst/>
          </a:prstGeom>
          <a:noFill/>
          <a:ln>
            <a:noFill/>
          </a:ln>
        </p:spPr>
      </p:pic>
      <p:sp>
        <p:nvSpPr>
          <p:cNvPr id="158" name="Google Shape;158;p23"/>
          <p:cNvSpPr txBox="1"/>
          <p:nvPr/>
        </p:nvSpPr>
        <p:spPr>
          <a:xfrm>
            <a:off x="59800" y="59800"/>
            <a:ext cx="5313000" cy="45099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SzPts val="1100"/>
              <a:buNone/>
            </a:pPr>
            <a:r>
              <a:t/>
            </a:r>
            <a:endParaRPr b="1" sz="2200">
              <a:solidFill>
                <a:srgbClr val="0A1D37"/>
              </a:solidFill>
              <a:latin typeface="Lato"/>
              <a:ea typeface="Lato"/>
              <a:cs typeface="Lato"/>
              <a:sym typeface="Lato"/>
            </a:endParaRPr>
          </a:p>
          <a:p>
            <a:pPr indent="0" lvl="0" marL="0" rtl="0" algn="ctr">
              <a:spcBef>
                <a:spcPts val="0"/>
              </a:spcBef>
              <a:spcAft>
                <a:spcPts val="0"/>
              </a:spcAft>
              <a:buSzPts val="1100"/>
              <a:buNone/>
            </a:pPr>
            <a:r>
              <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THE ENTREPRENEURIAL MIND</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lang="en" sz="2700">
                <a:solidFill>
                  <a:srgbClr val="0A1D37"/>
                </a:solidFill>
                <a:latin typeface="Do Hyeon"/>
                <a:ea typeface="Do Hyeon"/>
                <a:cs typeface="Do Hyeon"/>
                <a:sym typeface="Do Hyeon"/>
              </a:rPr>
              <a:t> Business Planning</a:t>
            </a:r>
            <a:endParaRPr sz="2700">
              <a:solidFill>
                <a:srgbClr val="0A1D37"/>
              </a:solidFill>
              <a:latin typeface="Do Hyeon"/>
              <a:ea typeface="Do Hyeon"/>
              <a:cs typeface="Do Hyeon"/>
              <a:sym typeface="Do Hyeon"/>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Week 4</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Lecturer:</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400">
                <a:solidFill>
                  <a:srgbClr val="0A1D37"/>
                </a:solidFill>
                <a:latin typeface="Lato"/>
                <a:ea typeface="Lato"/>
                <a:cs typeface="Lato"/>
                <a:sym typeface="Lato"/>
              </a:rPr>
              <a:t>Fidela Reyes Balajadia</a:t>
            </a:r>
            <a:endParaRPr b="1" sz="24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Associate Professor 2</a:t>
            </a:r>
            <a:endParaRPr b="1" sz="22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200">
                <a:solidFill>
                  <a:srgbClr val="0A1D37"/>
                </a:solidFill>
                <a:latin typeface="Lato"/>
                <a:ea typeface="Lato"/>
                <a:cs typeface="Lato"/>
                <a:sym typeface="Lato"/>
              </a:rPr>
              <a:t>University of the Assumption, Philippines</a:t>
            </a:r>
            <a:endParaRPr b="1" sz="2200">
              <a:solidFill>
                <a:srgbClr val="0A1D37"/>
              </a:solidFill>
              <a:latin typeface="Lato"/>
              <a:ea typeface="Lato"/>
              <a:cs typeface="Lato"/>
              <a:sym typeface="Lat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162" name="Shape 162"/>
        <p:cNvGrpSpPr/>
        <p:nvPr/>
      </p:nvGrpSpPr>
      <p:grpSpPr>
        <a:xfrm>
          <a:off x="0" y="0"/>
          <a:ext cx="0" cy="0"/>
          <a:chOff x="0" y="0"/>
          <a:chExt cx="0" cy="0"/>
        </a:xfrm>
      </p:grpSpPr>
      <p:sp>
        <p:nvSpPr>
          <p:cNvPr id="163" name="Google Shape;163;p24"/>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164" name="Google Shape;164;p24"/>
          <p:cNvSpPr/>
          <p:nvPr/>
        </p:nvSpPr>
        <p:spPr>
          <a:xfrm>
            <a:off x="811038" y="1150880"/>
            <a:ext cx="7570331" cy="3307908"/>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165" name="Google Shape;165;p24"/>
          <p:cNvSpPr/>
          <p:nvPr/>
        </p:nvSpPr>
        <p:spPr>
          <a:xfrm>
            <a:off x="725775" y="1082700"/>
            <a:ext cx="7570331" cy="3222667"/>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166" name="Google Shape;166;p24"/>
          <p:cNvSpPr txBox="1"/>
          <p:nvPr/>
        </p:nvSpPr>
        <p:spPr>
          <a:xfrm>
            <a:off x="1843925" y="301300"/>
            <a:ext cx="5562900" cy="1151400"/>
          </a:xfrm>
          <a:prstGeom prst="rect">
            <a:avLst/>
          </a:prstGeom>
          <a:no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3000">
                <a:solidFill>
                  <a:srgbClr val="35317F"/>
                </a:solidFill>
                <a:latin typeface="Open Sans"/>
                <a:ea typeface="Open Sans"/>
                <a:cs typeface="Open Sans"/>
                <a:sym typeface="Open Sans"/>
              </a:rPr>
              <a:t>Lecture Learning Objectives:</a:t>
            </a:r>
            <a:endParaRPr b="1" sz="3000">
              <a:solidFill>
                <a:srgbClr val="35317F"/>
              </a:solidFill>
              <a:latin typeface="Open Sans"/>
              <a:ea typeface="Open Sans"/>
              <a:cs typeface="Open Sans"/>
              <a:sym typeface="Open Sans"/>
            </a:endParaRPr>
          </a:p>
          <a:p>
            <a:pPr indent="0" lvl="0" marL="0" marR="0" rtl="0" algn="ctr">
              <a:lnSpc>
                <a:spcPct val="116026"/>
              </a:lnSpc>
              <a:spcBef>
                <a:spcPts val="0"/>
              </a:spcBef>
              <a:spcAft>
                <a:spcPts val="0"/>
              </a:spcAft>
              <a:buNone/>
            </a:pPr>
            <a:r>
              <a:t/>
            </a:r>
            <a:endParaRPr b="1" sz="4000">
              <a:solidFill>
                <a:srgbClr val="35317F"/>
              </a:solidFill>
              <a:latin typeface="Open Sans"/>
              <a:ea typeface="Open Sans"/>
              <a:cs typeface="Open Sans"/>
              <a:sym typeface="Open Sans"/>
            </a:endParaRPr>
          </a:p>
        </p:txBody>
      </p:sp>
      <p:sp>
        <p:nvSpPr>
          <p:cNvPr id="167" name="Google Shape;167;p24"/>
          <p:cNvSpPr txBox="1"/>
          <p:nvPr/>
        </p:nvSpPr>
        <p:spPr>
          <a:xfrm>
            <a:off x="1023800" y="1143425"/>
            <a:ext cx="6781200" cy="3076800"/>
          </a:xfrm>
          <a:prstGeom prst="rect">
            <a:avLst/>
          </a:prstGeom>
          <a:noFill/>
          <a:ln>
            <a:noFill/>
          </a:ln>
        </p:spPr>
        <p:txBody>
          <a:bodyPr anchorCtr="0" anchor="t" bIns="0" lIns="0" spcFirstLastPara="1" rIns="0" wrap="square" tIns="0">
            <a:spAutoFit/>
          </a:bodyPr>
          <a:lstStyle/>
          <a:p>
            <a:pPr indent="12700" lvl="0" marL="0" rtl="0" algn="l">
              <a:lnSpc>
                <a:spcPct val="115000"/>
              </a:lnSpc>
              <a:spcBef>
                <a:spcPts val="1200"/>
              </a:spcBef>
              <a:spcAft>
                <a:spcPts val="0"/>
              </a:spcAft>
              <a:buNone/>
            </a:pPr>
            <a:r>
              <a:rPr lang="en" sz="1800">
                <a:solidFill>
                  <a:schemeClr val="dk1"/>
                </a:solidFill>
              </a:rPr>
              <a:t>At the end of the lecture, you will be able to:</a:t>
            </a:r>
            <a:endParaRPr sz="1600">
              <a:latin typeface="Open Sans Light"/>
              <a:ea typeface="Open Sans Light"/>
              <a:cs typeface="Open Sans Light"/>
              <a:sym typeface="Open Sans Light"/>
            </a:endParaRPr>
          </a:p>
          <a:p>
            <a:pPr indent="-342900" lvl="0" marL="457200" marR="0" rtl="0" algn="l">
              <a:lnSpc>
                <a:spcPct val="140000"/>
              </a:lnSpc>
              <a:spcBef>
                <a:spcPts val="1200"/>
              </a:spcBef>
              <a:spcAft>
                <a:spcPts val="0"/>
              </a:spcAft>
              <a:buSzPts val="1800"/>
              <a:buFont typeface="Open Sans Light"/>
              <a:buChar char="●"/>
            </a:pPr>
            <a:r>
              <a:rPr lang="en" sz="1800">
                <a:latin typeface="Open Sans Light"/>
                <a:ea typeface="Open Sans Light"/>
                <a:cs typeface="Open Sans Light"/>
                <a:sym typeface="Open Sans Light"/>
              </a:rPr>
              <a:t>Discuss the importance of a business plan</a:t>
            </a:r>
            <a:endParaRPr sz="1800">
              <a:latin typeface="Open Sans Light"/>
              <a:ea typeface="Open Sans Light"/>
              <a:cs typeface="Open Sans Light"/>
              <a:sym typeface="Open Sans Light"/>
            </a:endParaRPr>
          </a:p>
          <a:p>
            <a:pPr indent="-342900" lvl="0" marL="457200" marR="0" rtl="0" algn="l">
              <a:lnSpc>
                <a:spcPct val="140000"/>
              </a:lnSpc>
              <a:spcBef>
                <a:spcPts val="0"/>
              </a:spcBef>
              <a:spcAft>
                <a:spcPts val="0"/>
              </a:spcAft>
              <a:buSzPts val="1800"/>
              <a:buFont typeface="Open Sans Light"/>
              <a:buChar char="●"/>
            </a:pPr>
            <a:r>
              <a:rPr lang="en" sz="1800">
                <a:latin typeface="Open Sans Light"/>
                <a:ea typeface="Open Sans Light"/>
                <a:cs typeface="Open Sans Light"/>
                <a:sym typeface="Open Sans Light"/>
              </a:rPr>
              <a:t>Enumerate the components of a business plan</a:t>
            </a:r>
            <a:endParaRPr sz="1800">
              <a:latin typeface="Open Sans Light"/>
              <a:ea typeface="Open Sans Light"/>
              <a:cs typeface="Open Sans Light"/>
              <a:sym typeface="Open Sans Light"/>
            </a:endParaRPr>
          </a:p>
          <a:p>
            <a:pPr indent="-342900" lvl="0" marL="457200" marR="0" rtl="0" algn="l">
              <a:lnSpc>
                <a:spcPct val="140000"/>
              </a:lnSpc>
              <a:spcBef>
                <a:spcPts val="0"/>
              </a:spcBef>
              <a:spcAft>
                <a:spcPts val="0"/>
              </a:spcAft>
              <a:buSzPts val="1800"/>
              <a:buFont typeface="Open Sans Light"/>
              <a:buChar char="●"/>
            </a:pPr>
            <a:r>
              <a:rPr lang="en" sz="1800">
                <a:latin typeface="Open Sans Light"/>
                <a:ea typeface="Open Sans Light"/>
                <a:cs typeface="Open Sans Light"/>
                <a:sym typeface="Open Sans Light"/>
              </a:rPr>
              <a:t>Conduct environmental scanning</a:t>
            </a:r>
            <a:endParaRPr sz="1800">
              <a:latin typeface="Open Sans Light"/>
              <a:ea typeface="Open Sans Light"/>
              <a:cs typeface="Open Sans Light"/>
              <a:sym typeface="Open Sans Light"/>
            </a:endParaRPr>
          </a:p>
          <a:p>
            <a:pPr indent="-342900" lvl="0" marL="457200" marR="0" rtl="0" algn="l">
              <a:lnSpc>
                <a:spcPct val="140000"/>
              </a:lnSpc>
              <a:spcBef>
                <a:spcPts val="0"/>
              </a:spcBef>
              <a:spcAft>
                <a:spcPts val="0"/>
              </a:spcAft>
              <a:buSzPts val="1800"/>
              <a:buFont typeface="Open Sans Light"/>
              <a:buChar char="●"/>
            </a:pPr>
            <a:r>
              <a:rPr lang="en" sz="1800">
                <a:latin typeface="Open Sans Light"/>
                <a:ea typeface="Open Sans Light"/>
                <a:cs typeface="Open Sans Light"/>
                <a:sym typeface="Open Sans Light"/>
              </a:rPr>
              <a:t>Design a production plan</a:t>
            </a:r>
            <a:endParaRPr sz="1800">
              <a:latin typeface="Open Sans Light"/>
              <a:ea typeface="Open Sans Light"/>
              <a:cs typeface="Open Sans Light"/>
              <a:sym typeface="Open Sans Light"/>
            </a:endParaRPr>
          </a:p>
          <a:p>
            <a:pPr indent="-342900" lvl="0" marL="457200" marR="0" rtl="0" algn="l">
              <a:lnSpc>
                <a:spcPct val="140000"/>
              </a:lnSpc>
              <a:spcBef>
                <a:spcPts val="0"/>
              </a:spcBef>
              <a:spcAft>
                <a:spcPts val="0"/>
              </a:spcAft>
              <a:buSzPts val="1800"/>
              <a:buFont typeface="Open Sans Light"/>
              <a:buChar char="●"/>
            </a:pPr>
            <a:r>
              <a:rPr lang="en" sz="1800">
                <a:latin typeface="Open Sans Light"/>
                <a:ea typeface="Open Sans Light"/>
                <a:cs typeface="Open Sans Light"/>
                <a:sym typeface="Open Sans Light"/>
              </a:rPr>
              <a:t>Determine the financial needs of the proposed business plan</a:t>
            </a:r>
            <a:endParaRPr sz="1800">
              <a:latin typeface="Open Sans Light"/>
              <a:ea typeface="Open Sans Light"/>
              <a:cs typeface="Open Sans Light"/>
              <a:sym typeface="Open Sans Light"/>
            </a:endParaRPr>
          </a:p>
          <a:p>
            <a:pPr indent="-342900" lvl="0" marL="457200" marR="0" rtl="0" algn="l">
              <a:lnSpc>
                <a:spcPct val="140000"/>
              </a:lnSpc>
              <a:spcBef>
                <a:spcPts val="0"/>
              </a:spcBef>
              <a:spcAft>
                <a:spcPts val="0"/>
              </a:spcAft>
              <a:buSzPts val="1800"/>
              <a:buFont typeface="Open Sans Light"/>
              <a:buChar char="●"/>
            </a:pPr>
            <a:r>
              <a:rPr lang="en" sz="1800">
                <a:latin typeface="Open Sans Light"/>
                <a:ea typeface="Open Sans Light"/>
                <a:cs typeface="Open Sans Light"/>
                <a:sym typeface="Open Sans Light"/>
              </a:rPr>
              <a:t>Analyze the feasibility of the proposed business plan</a:t>
            </a:r>
            <a:endParaRPr sz="1800">
              <a:latin typeface="Open Sans Light"/>
              <a:ea typeface="Open Sans Light"/>
              <a:cs typeface="Open Sans Light"/>
              <a:sym typeface="Open Sans Light"/>
            </a:endParaRPr>
          </a:p>
          <a:p>
            <a:pPr indent="-342900" lvl="0" marL="457200" marR="0" rtl="0" algn="l">
              <a:lnSpc>
                <a:spcPct val="140000"/>
              </a:lnSpc>
              <a:spcBef>
                <a:spcPts val="0"/>
              </a:spcBef>
              <a:spcAft>
                <a:spcPts val="0"/>
              </a:spcAft>
              <a:buSzPts val="1800"/>
              <a:buFont typeface="Open Sans Light"/>
              <a:buChar char="●"/>
            </a:pPr>
            <a:r>
              <a:rPr lang="en" sz="1800">
                <a:latin typeface="Open Sans Light"/>
                <a:ea typeface="Open Sans Light"/>
                <a:cs typeface="Open Sans Light"/>
                <a:sym typeface="Open Sans Light"/>
              </a:rPr>
              <a:t>Write a business plan</a:t>
            </a:r>
            <a:endParaRPr sz="1800">
              <a:latin typeface="Open Sans Light"/>
              <a:ea typeface="Open Sans Light"/>
              <a:cs typeface="Open Sans Light"/>
              <a:sym typeface="Open Sans Light"/>
            </a:endParaRPr>
          </a:p>
        </p:txBody>
      </p:sp>
      <p:sp>
        <p:nvSpPr>
          <p:cNvPr id="168" name="Google Shape;168;p24"/>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169" name="Google Shape;169;p24"/>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170" name="Google Shape;170;p24"/>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174" name="Shape 174"/>
        <p:cNvGrpSpPr/>
        <p:nvPr/>
      </p:nvGrpSpPr>
      <p:grpSpPr>
        <a:xfrm>
          <a:off x="0" y="0"/>
          <a:ext cx="0" cy="0"/>
          <a:chOff x="0" y="0"/>
          <a:chExt cx="0" cy="0"/>
        </a:xfrm>
      </p:grpSpPr>
      <p:sp>
        <p:nvSpPr>
          <p:cNvPr id="175" name="Google Shape;175;p25"/>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176" name="Google Shape;176;p25"/>
          <p:cNvSpPr/>
          <p:nvPr/>
        </p:nvSpPr>
        <p:spPr>
          <a:xfrm>
            <a:off x="811050" y="2078150"/>
            <a:ext cx="7570331" cy="2381006"/>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177" name="Google Shape;177;p25"/>
          <p:cNvSpPr/>
          <p:nvPr/>
        </p:nvSpPr>
        <p:spPr>
          <a:xfrm>
            <a:off x="725775" y="2078151"/>
            <a:ext cx="7570331" cy="2259234"/>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178" name="Google Shape;178;p25"/>
          <p:cNvSpPr txBox="1"/>
          <p:nvPr/>
        </p:nvSpPr>
        <p:spPr>
          <a:xfrm>
            <a:off x="872625" y="301300"/>
            <a:ext cx="7423800" cy="1662600"/>
          </a:xfrm>
          <a:prstGeom prst="rect">
            <a:avLst/>
          </a:prstGeom>
          <a:no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5000">
                <a:solidFill>
                  <a:srgbClr val="35317F"/>
                </a:solidFill>
                <a:latin typeface="Open Sans"/>
                <a:ea typeface="Open Sans"/>
                <a:cs typeface="Open Sans"/>
                <a:sym typeface="Open Sans"/>
              </a:rPr>
              <a:t>Planning the Business to Establish</a:t>
            </a:r>
            <a:endParaRPr sz="5000"/>
          </a:p>
        </p:txBody>
      </p:sp>
      <p:sp>
        <p:nvSpPr>
          <p:cNvPr id="179" name="Google Shape;179;p25"/>
          <p:cNvSpPr txBox="1"/>
          <p:nvPr/>
        </p:nvSpPr>
        <p:spPr>
          <a:xfrm>
            <a:off x="1023800" y="2435110"/>
            <a:ext cx="6892500" cy="1403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lang="en" sz="2400">
                <a:latin typeface="Open Sans"/>
                <a:ea typeface="Open Sans"/>
                <a:cs typeface="Open Sans"/>
                <a:sym typeface="Open Sans"/>
              </a:rPr>
              <a:t>Planning</a:t>
            </a:r>
            <a:r>
              <a:rPr lang="en" sz="2400">
                <a:latin typeface="Open Sans Light"/>
                <a:ea typeface="Open Sans Light"/>
                <a:cs typeface="Open Sans Light"/>
                <a:sym typeface="Open Sans Light"/>
              </a:rPr>
              <a:t> is the defining of goals for future organizational performance and deciding on the tasks and resources needed to attain them.</a:t>
            </a:r>
            <a:endParaRPr sz="2400">
              <a:latin typeface="Open Sans Light"/>
              <a:ea typeface="Open Sans Light"/>
              <a:cs typeface="Open Sans Light"/>
              <a:sym typeface="Open Sans Light"/>
            </a:endParaRPr>
          </a:p>
        </p:txBody>
      </p:sp>
      <p:sp>
        <p:nvSpPr>
          <p:cNvPr id="180" name="Google Shape;180;p25"/>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181" name="Google Shape;181;p25"/>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182" name="Google Shape;182;p25"/>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186" name="Shape 186"/>
        <p:cNvGrpSpPr/>
        <p:nvPr/>
      </p:nvGrpSpPr>
      <p:grpSpPr>
        <a:xfrm>
          <a:off x="0" y="0"/>
          <a:ext cx="0" cy="0"/>
          <a:chOff x="0" y="0"/>
          <a:chExt cx="0" cy="0"/>
        </a:xfrm>
      </p:grpSpPr>
      <p:grpSp>
        <p:nvGrpSpPr>
          <p:cNvPr id="187" name="Google Shape;187;p26"/>
          <p:cNvGrpSpPr/>
          <p:nvPr/>
        </p:nvGrpSpPr>
        <p:grpSpPr>
          <a:xfrm>
            <a:off x="4786798" y="254903"/>
            <a:ext cx="3925871" cy="5330973"/>
            <a:chOff x="0" y="-47625"/>
            <a:chExt cx="1489442" cy="2191111"/>
          </a:xfrm>
        </p:grpSpPr>
        <p:sp>
          <p:nvSpPr>
            <p:cNvPr id="188" name="Google Shape;188;p26"/>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189" name="Google Shape;189;p2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190" name="Google Shape;190;p26"/>
          <p:cNvGrpSpPr/>
          <p:nvPr/>
        </p:nvGrpSpPr>
        <p:grpSpPr>
          <a:xfrm>
            <a:off x="4914164" y="352560"/>
            <a:ext cx="4057983" cy="5050212"/>
            <a:chOff x="0" y="-47625"/>
            <a:chExt cx="1539564" cy="2075714"/>
          </a:xfrm>
        </p:grpSpPr>
        <p:sp>
          <p:nvSpPr>
            <p:cNvPr id="191" name="Google Shape;191;p26"/>
            <p:cNvSpPr/>
            <p:nvPr/>
          </p:nvSpPr>
          <p:spPr>
            <a:xfrm>
              <a:off x="0" y="0"/>
              <a:ext cx="1539564" cy="2028089"/>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192" name="Google Shape;192;p2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193" name="Google Shape;193;p26"/>
          <p:cNvSpPr txBox="1"/>
          <p:nvPr/>
        </p:nvSpPr>
        <p:spPr>
          <a:xfrm>
            <a:off x="5064075" y="1604849"/>
            <a:ext cx="3371400" cy="17700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 sz="2300">
                <a:solidFill>
                  <a:srgbClr val="FFFFFF"/>
                </a:solidFill>
                <a:latin typeface="Open Sans Light"/>
                <a:ea typeface="Open Sans Light"/>
                <a:cs typeface="Open Sans Light"/>
                <a:sym typeface="Open Sans Light"/>
              </a:rPr>
              <a:t>Deals with determining the specific </a:t>
            </a:r>
            <a:r>
              <a:rPr lang="en" sz="2300">
                <a:solidFill>
                  <a:srgbClr val="FFFFFF"/>
                </a:solidFill>
                <a:latin typeface="Open Sans Light"/>
                <a:ea typeface="Open Sans Light"/>
                <a:cs typeface="Open Sans Light"/>
                <a:sym typeface="Open Sans Light"/>
              </a:rPr>
              <a:t>technologies</a:t>
            </a:r>
            <a:r>
              <a:rPr lang="en" sz="2300">
                <a:solidFill>
                  <a:srgbClr val="FFFFFF"/>
                </a:solidFill>
                <a:latin typeface="Open Sans Light"/>
                <a:ea typeface="Open Sans Light"/>
                <a:cs typeface="Open Sans Light"/>
                <a:sym typeface="Open Sans Light"/>
              </a:rPr>
              <a:t> and procedures required to produce a product or service.</a:t>
            </a:r>
            <a:endParaRPr sz="2300"/>
          </a:p>
        </p:txBody>
      </p:sp>
      <p:sp>
        <p:nvSpPr>
          <p:cNvPr id="194" name="Google Shape;194;p26"/>
          <p:cNvSpPr txBox="1"/>
          <p:nvPr/>
        </p:nvSpPr>
        <p:spPr>
          <a:xfrm>
            <a:off x="5207399" y="1003075"/>
            <a:ext cx="3084900" cy="3540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lang="en" sz="2000">
                <a:solidFill>
                  <a:srgbClr val="FFFFFF"/>
                </a:solidFill>
                <a:latin typeface="Open Sans Light"/>
                <a:ea typeface="Open Sans Light"/>
                <a:cs typeface="Open Sans Light"/>
                <a:sym typeface="Open Sans Light"/>
              </a:rPr>
              <a:t>2.) </a:t>
            </a:r>
            <a:r>
              <a:rPr b="1" lang="en" sz="2300">
                <a:solidFill>
                  <a:srgbClr val="FFFFFF"/>
                </a:solidFill>
                <a:latin typeface="Open Sans"/>
                <a:ea typeface="Open Sans"/>
                <a:cs typeface="Open Sans"/>
                <a:sym typeface="Open Sans"/>
              </a:rPr>
              <a:t>Process Planning</a:t>
            </a:r>
            <a:endParaRPr b="1" sz="2300">
              <a:latin typeface="Open Sans"/>
              <a:ea typeface="Open Sans"/>
              <a:cs typeface="Open Sans"/>
              <a:sym typeface="Open Sans"/>
            </a:endParaRPr>
          </a:p>
        </p:txBody>
      </p:sp>
      <p:sp>
        <p:nvSpPr>
          <p:cNvPr id="195" name="Google Shape;195;p26"/>
          <p:cNvSpPr/>
          <p:nvPr/>
        </p:nvSpPr>
        <p:spPr>
          <a:xfrm>
            <a:off x="-648132" y="-639675"/>
            <a:ext cx="1279351" cy="1279351"/>
          </a:xfrm>
          <a:custGeom>
            <a:rect b="b" l="l" r="r" t="t"/>
            <a:pathLst>
              <a:path extrusionOk="0" h="2558702" w="2558702">
                <a:moveTo>
                  <a:pt x="0" y="0"/>
                </a:moveTo>
                <a:lnTo>
                  <a:pt x="2558703" y="0"/>
                </a:lnTo>
                <a:lnTo>
                  <a:pt x="2558703" y="2558702"/>
                </a:lnTo>
                <a:lnTo>
                  <a:pt x="0" y="2558702"/>
                </a:lnTo>
                <a:lnTo>
                  <a:pt x="0" y="0"/>
                </a:lnTo>
                <a:close/>
              </a:path>
            </a:pathLst>
          </a:custGeom>
          <a:blipFill rotWithShape="1">
            <a:blip r:embed="rId3">
              <a:alphaModFix/>
            </a:blip>
            <a:stretch>
              <a:fillRect b="0" l="0" r="0" t="0"/>
            </a:stretch>
          </a:blipFill>
          <a:ln>
            <a:noFill/>
          </a:ln>
        </p:spPr>
      </p:sp>
      <p:grpSp>
        <p:nvGrpSpPr>
          <p:cNvPr id="196" name="Google Shape;196;p26"/>
          <p:cNvGrpSpPr/>
          <p:nvPr/>
        </p:nvGrpSpPr>
        <p:grpSpPr>
          <a:xfrm>
            <a:off x="272275" y="246797"/>
            <a:ext cx="3925871" cy="5330973"/>
            <a:chOff x="0" y="-47625"/>
            <a:chExt cx="1489442" cy="2191111"/>
          </a:xfrm>
        </p:grpSpPr>
        <p:sp>
          <p:nvSpPr>
            <p:cNvPr id="197" name="Google Shape;197;p26"/>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198" name="Google Shape;198;p2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199" name="Google Shape;199;p26"/>
          <p:cNvGrpSpPr/>
          <p:nvPr/>
        </p:nvGrpSpPr>
        <p:grpSpPr>
          <a:xfrm>
            <a:off x="399641" y="344454"/>
            <a:ext cx="4057983" cy="5050212"/>
            <a:chOff x="0" y="-47625"/>
            <a:chExt cx="1539564" cy="2075714"/>
          </a:xfrm>
        </p:grpSpPr>
        <p:sp>
          <p:nvSpPr>
            <p:cNvPr id="200" name="Google Shape;200;p26"/>
            <p:cNvSpPr/>
            <p:nvPr/>
          </p:nvSpPr>
          <p:spPr>
            <a:xfrm>
              <a:off x="0" y="0"/>
              <a:ext cx="1539564" cy="2028089"/>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201" name="Google Shape;201;p2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02" name="Google Shape;202;p26"/>
          <p:cNvSpPr txBox="1"/>
          <p:nvPr/>
        </p:nvSpPr>
        <p:spPr>
          <a:xfrm>
            <a:off x="549550" y="1455325"/>
            <a:ext cx="3371400" cy="31863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2300">
                <a:solidFill>
                  <a:srgbClr val="FFFFFF"/>
                </a:solidFill>
                <a:latin typeface="Open Sans Light"/>
                <a:ea typeface="Open Sans Light"/>
                <a:cs typeface="Open Sans Light"/>
                <a:sym typeface="Open Sans Light"/>
              </a:rPr>
              <a:t>Involves determining:</a:t>
            </a:r>
            <a:endParaRPr sz="2300">
              <a:solidFill>
                <a:srgbClr val="FFFFFF"/>
              </a:solidFill>
              <a:latin typeface="Open Sans Light"/>
              <a:ea typeface="Open Sans Light"/>
              <a:cs typeface="Open Sans Light"/>
              <a:sym typeface="Open Sans Light"/>
            </a:endParaRPr>
          </a:p>
          <a:p>
            <a:pPr indent="-374650" lvl="0" marL="457200" marR="0" rtl="0" algn="l">
              <a:lnSpc>
                <a:spcPct val="100000"/>
              </a:lnSpc>
              <a:spcBef>
                <a:spcPts val="0"/>
              </a:spcBef>
              <a:spcAft>
                <a:spcPts val="0"/>
              </a:spcAft>
              <a:buClr>
                <a:srgbClr val="FFFFFF"/>
              </a:buClr>
              <a:buSzPts val="2300"/>
              <a:buFont typeface="Open Sans Light"/>
              <a:buAutoNum type="alphaLcPeriod"/>
            </a:pPr>
            <a:r>
              <a:rPr lang="en" sz="2300">
                <a:solidFill>
                  <a:srgbClr val="FFFFFF"/>
                </a:solidFill>
                <a:latin typeface="Open Sans Light"/>
                <a:ea typeface="Open Sans Light"/>
                <a:cs typeface="Open Sans Light"/>
                <a:sym typeface="Open Sans Light"/>
              </a:rPr>
              <a:t>How the product meets </a:t>
            </a:r>
            <a:r>
              <a:rPr lang="en" sz="2300">
                <a:solidFill>
                  <a:srgbClr val="FFFFFF"/>
                </a:solidFill>
                <a:latin typeface="Open Sans Light"/>
                <a:ea typeface="Open Sans Light"/>
                <a:cs typeface="Open Sans Light"/>
                <a:sym typeface="Open Sans Light"/>
              </a:rPr>
              <a:t>customers</a:t>
            </a:r>
            <a:r>
              <a:rPr lang="en" sz="2300">
                <a:solidFill>
                  <a:srgbClr val="FFFFFF"/>
                </a:solidFill>
                <a:latin typeface="Open Sans Light"/>
                <a:ea typeface="Open Sans Light"/>
                <a:cs typeface="Open Sans Light"/>
                <a:sym typeface="Open Sans Light"/>
              </a:rPr>
              <a:t>’ needs,</a:t>
            </a:r>
            <a:endParaRPr sz="2300">
              <a:solidFill>
                <a:srgbClr val="FFFFFF"/>
              </a:solidFill>
              <a:latin typeface="Open Sans Light"/>
              <a:ea typeface="Open Sans Light"/>
              <a:cs typeface="Open Sans Light"/>
              <a:sym typeface="Open Sans Light"/>
            </a:endParaRPr>
          </a:p>
          <a:p>
            <a:pPr indent="-374650" lvl="0" marL="457200" marR="0" rtl="0" algn="l">
              <a:lnSpc>
                <a:spcPct val="100000"/>
              </a:lnSpc>
              <a:spcBef>
                <a:spcPts val="0"/>
              </a:spcBef>
              <a:spcAft>
                <a:spcPts val="0"/>
              </a:spcAft>
              <a:buClr>
                <a:srgbClr val="FFFFFF"/>
              </a:buClr>
              <a:buSzPts val="2300"/>
              <a:buFont typeface="Open Sans Light"/>
              <a:buAutoNum type="alphaLcPeriod"/>
            </a:pPr>
            <a:r>
              <a:rPr lang="en" sz="2300">
                <a:solidFill>
                  <a:srgbClr val="FFFFFF"/>
                </a:solidFill>
                <a:latin typeface="Open Sans Light"/>
                <a:ea typeface="Open Sans Light"/>
                <a:cs typeface="Open Sans Light"/>
                <a:sym typeface="Open Sans Light"/>
              </a:rPr>
              <a:t>How long it takes for the </a:t>
            </a:r>
            <a:r>
              <a:rPr lang="en" sz="2300">
                <a:solidFill>
                  <a:srgbClr val="FFFFFF"/>
                </a:solidFill>
                <a:latin typeface="Open Sans Light"/>
                <a:ea typeface="Open Sans Light"/>
                <a:cs typeface="Open Sans Light"/>
                <a:sym typeface="Open Sans Light"/>
              </a:rPr>
              <a:t>product</a:t>
            </a:r>
            <a:r>
              <a:rPr lang="en" sz="2300">
                <a:solidFill>
                  <a:srgbClr val="FFFFFF"/>
                </a:solidFill>
                <a:latin typeface="Open Sans Light"/>
                <a:ea typeface="Open Sans Light"/>
                <a:cs typeface="Open Sans Light"/>
                <a:sym typeface="Open Sans Light"/>
              </a:rPr>
              <a:t> to make and market, and</a:t>
            </a:r>
            <a:endParaRPr sz="2300">
              <a:solidFill>
                <a:srgbClr val="FFFFFF"/>
              </a:solidFill>
              <a:latin typeface="Open Sans Light"/>
              <a:ea typeface="Open Sans Light"/>
              <a:cs typeface="Open Sans Light"/>
              <a:sym typeface="Open Sans Light"/>
            </a:endParaRPr>
          </a:p>
          <a:p>
            <a:pPr indent="-374650" lvl="0" marL="457200" marR="0" rtl="0" algn="l">
              <a:lnSpc>
                <a:spcPct val="100000"/>
              </a:lnSpc>
              <a:spcBef>
                <a:spcPts val="0"/>
              </a:spcBef>
              <a:spcAft>
                <a:spcPts val="0"/>
              </a:spcAft>
              <a:buClr>
                <a:srgbClr val="FFFFFF"/>
              </a:buClr>
              <a:buSzPts val="2300"/>
              <a:buFont typeface="Open Sans Light"/>
              <a:buAutoNum type="alphaLcPeriod"/>
            </a:pPr>
            <a:r>
              <a:rPr lang="en" sz="2300">
                <a:solidFill>
                  <a:srgbClr val="FFFFFF"/>
                </a:solidFill>
                <a:latin typeface="Open Sans Light"/>
                <a:ea typeface="Open Sans Light"/>
                <a:cs typeface="Open Sans Light"/>
                <a:sym typeface="Open Sans Light"/>
              </a:rPr>
              <a:t>The total cost to the customer</a:t>
            </a:r>
            <a:endParaRPr sz="2300">
              <a:solidFill>
                <a:srgbClr val="FFFFFF"/>
              </a:solidFill>
              <a:latin typeface="Open Sans Light"/>
              <a:ea typeface="Open Sans Light"/>
              <a:cs typeface="Open Sans Light"/>
              <a:sym typeface="Open Sans Light"/>
            </a:endParaRPr>
          </a:p>
        </p:txBody>
      </p:sp>
      <p:sp>
        <p:nvSpPr>
          <p:cNvPr id="203" name="Google Shape;203;p26"/>
          <p:cNvSpPr txBox="1"/>
          <p:nvPr/>
        </p:nvSpPr>
        <p:spPr>
          <a:xfrm>
            <a:off x="692875" y="918769"/>
            <a:ext cx="3084900" cy="3540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lang="en" sz="2000">
                <a:solidFill>
                  <a:srgbClr val="FFFFFF"/>
                </a:solidFill>
                <a:latin typeface="Open Sans Light"/>
                <a:ea typeface="Open Sans Light"/>
                <a:cs typeface="Open Sans Light"/>
                <a:sym typeface="Open Sans Light"/>
              </a:rPr>
              <a:t>1.)</a:t>
            </a:r>
            <a:r>
              <a:rPr lang="en" sz="2200">
                <a:solidFill>
                  <a:srgbClr val="FFFFFF"/>
                </a:solidFill>
                <a:latin typeface="Open Sans Light"/>
                <a:ea typeface="Open Sans Light"/>
                <a:cs typeface="Open Sans Light"/>
                <a:sym typeface="Open Sans Light"/>
              </a:rPr>
              <a:t> </a:t>
            </a:r>
            <a:r>
              <a:rPr b="1" lang="en" sz="2300">
                <a:solidFill>
                  <a:srgbClr val="FFFFFF"/>
                </a:solidFill>
                <a:latin typeface="Open Sans"/>
                <a:ea typeface="Open Sans"/>
                <a:cs typeface="Open Sans"/>
                <a:sym typeface="Open Sans"/>
              </a:rPr>
              <a:t>Product Planning</a:t>
            </a:r>
            <a:endParaRPr b="1" sz="2300">
              <a:latin typeface="Open Sans"/>
              <a:ea typeface="Open Sans"/>
              <a:cs typeface="Open Sans"/>
              <a:sym typeface="Open San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207" name="Shape 207"/>
        <p:cNvGrpSpPr/>
        <p:nvPr/>
      </p:nvGrpSpPr>
      <p:grpSpPr>
        <a:xfrm>
          <a:off x="0" y="0"/>
          <a:ext cx="0" cy="0"/>
          <a:chOff x="0" y="0"/>
          <a:chExt cx="0" cy="0"/>
        </a:xfrm>
      </p:grpSpPr>
      <p:grpSp>
        <p:nvGrpSpPr>
          <p:cNvPr id="208" name="Google Shape;208;p27"/>
          <p:cNvGrpSpPr/>
          <p:nvPr/>
        </p:nvGrpSpPr>
        <p:grpSpPr>
          <a:xfrm>
            <a:off x="4786798" y="254903"/>
            <a:ext cx="3925871" cy="5330973"/>
            <a:chOff x="0" y="-47625"/>
            <a:chExt cx="1489442" cy="2191111"/>
          </a:xfrm>
        </p:grpSpPr>
        <p:sp>
          <p:nvSpPr>
            <p:cNvPr id="209" name="Google Shape;209;p27"/>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210" name="Google Shape;210;p27"/>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211" name="Google Shape;211;p27"/>
          <p:cNvGrpSpPr/>
          <p:nvPr/>
        </p:nvGrpSpPr>
        <p:grpSpPr>
          <a:xfrm>
            <a:off x="4914164" y="352560"/>
            <a:ext cx="4057983" cy="5050212"/>
            <a:chOff x="0" y="-47625"/>
            <a:chExt cx="1539564" cy="2075714"/>
          </a:xfrm>
        </p:grpSpPr>
        <p:sp>
          <p:nvSpPr>
            <p:cNvPr id="212" name="Google Shape;212;p27"/>
            <p:cNvSpPr/>
            <p:nvPr/>
          </p:nvSpPr>
          <p:spPr>
            <a:xfrm>
              <a:off x="0" y="0"/>
              <a:ext cx="1539564" cy="2028089"/>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213" name="Google Shape;213;p27"/>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14" name="Google Shape;214;p27"/>
          <p:cNvSpPr txBox="1"/>
          <p:nvPr/>
        </p:nvSpPr>
        <p:spPr>
          <a:xfrm>
            <a:off x="5064075" y="537770"/>
            <a:ext cx="3371400" cy="30786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1900">
                <a:solidFill>
                  <a:srgbClr val="FFFFFF"/>
                </a:solidFill>
                <a:latin typeface="Open Sans Light"/>
                <a:ea typeface="Open Sans Light"/>
                <a:cs typeface="Open Sans Light"/>
                <a:sym typeface="Open Sans Light"/>
              </a:rPr>
              <a:t>f</a:t>
            </a:r>
            <a:r>
              <a:rPr lang="en" sz="1900">
                <a:solidFill>
                  <a:srgbClr val="FFFFFF"/>
                </a:solidFill>
                <a:latin typeface="Open Sans Light"/>
                <a:ea typeface="Open Sans Light"/>
                <a:cs typeface="Open Sans Light"/>
                <a:sym typeface="Open Sans Light"/>
              </a:rPr>
              <a:t>. 	</a:t>
            </a:r>
            <a:r>
              <a:rPr lang="en" sz="2000">
                <a:solidFill>
                  <a:srgbClr val="FFFFFF"/>
                </a:solidFill>
                <a:latin typeface="Open Sans Light"/>
                <a:ea typeface="Open Sans Light"/>
                <a:cs typeface="Open Sans Light"/>
                <a:sym typeface="Open Sans Light"/>
              </a:rPr>
              <a:t>Supplies</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g</a:t>
            </a:r>
            <a:r>
              <a:rPr lang="en" sz="2000">
                <a:solidFill>
                  <a:srgbClr val="FFFFFF"/>
                </a:solidFill>
                <a:latin typeface="Open Sans Light"/>
                <a:ea typeface="Open Sans Light"/>
                <a:cs typeface="Open Sans Light"/>
                <a:sym typeface="Open Sans Light"/>
              </a:rPr>
              <a:t>. 	Location of company’s other facilities</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h</a:t>
            </a:r>
            <a:r>
              <a:rPr lang="en" sz="2000">
                <a:solidFill>
                  <a:srgbClr val="FFFFFF"/>
                </a:solidFill>
                <a:latin typeface="Open Sans Light"/>
                <a:ea typeface="Open Sans Light"/>
                <a:cs typeface="Open Sans Light"/>
                <a:sym typeface="Open Sans Light"/>
              </a:rPr>
              <a:t>. 	Peace and order condition</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i</a:t>
            </a:r>
            <a:r>
              <a:rPr lang="en" sz="2000">
                <a:solidFill>
                  <a:srgbClr val="FFFFFF"/>
                </a:solidFill>
                <a:latin typeface="Open Sans Light"/>
                <a:ea typeface="Open Sans Light"/>
                <a:cs typeface="Open Sans Light"/>
                <a:sym typeface="Open Sans Light"/>
              </a:rPr>
              <a:t>. 	Government laws, rules and regulations</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j</a:t>
            </a:r>
            <a:r>
              <a:rPr lang="en" sz="2000">
                <a:solidFill>
                  <a:srgbClr val="FFFFFF"/>
                </a:solidFill>
                <a:latin typeface="Open Sans Light"/>
                <a:ea typeface="Open Sans Light"/>
                <a:cs typeface="Open Sans Light"/>
                <a:sym typeface="Open Sans Light"/>
              </a:rPr>
              <a:t>. 	Environmental regulation</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k</a:t>
            </a:r>
            <a:r>
              <a:rPr lang="en" sz="2000">
                <a:solidFill>
                  <a:srgbClr val="FFFFFF"/>
                </a:solidFill>
                <a:latin typeface="Open Sans Light"/>
                <a:ea typeface="Open Sans Light"/>
                <a:cs typeface="Open Sans Light"/>
                <a:sym typeface="Open Sans Light"/>
              </a:rPr>
              <a:t>. 	Host community</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l</a:t>
            </a:r>
            <a:r>
              <a:rPr lang="en" sz="2000">
                <a:solidFill>
                  <a:srgbClr val="FFFFFF"/>
                </a:solidFill>
                <a:latin typeface="Open Sans Light"/>
                <a:ea typeface="Open Sans Light"/>
                <a:cs typeface="Open Sans Light"/>
                <a:sym typeface="Open Sans Light"/>
              </a:rPr>
              <a:t>.  	Competitive advantage</a:t>
            </a:r>
            <a:endParaRPr sz="2000">
              <a:solidFill>
                <a:srgbClr val="FFFFFF"/>
              </a:solidFill>
              <a:latin typeface="Open Sans Light"/>
              <a:ea typeface="Open Sans Light"/>
              <a:cs typeface="Open Sans Light"/>
              <a:sym typeface="Open Sans Light"/>
            </a:endParaRPr>
          </a:p>
        </p:txBody>
      </p:sp>
      <p:sp>
        <p:nvSpPr>
          <p:cNvPr id="215" name="Google Shape;215;p27"/>
          <p:cNvSpPr/>
          <p:nvPr/>
        </p:nvSpPr>
        <p:spPr>
          <a:xfrm>
            <a:off x="-648132" y="-639675"/>
            <a:ext cx="1279351" cy="1279351"/>
          </a:xfrm>
          <a:custGeom>
            <a:rect b="b" l="l" r="r" t="t"/>
            <a:pathLst>
              <a:path extrusionOk="0" h="2558702" w="2558702">
                <a:moveTo>
                  <a:pt x="0" y="0"/>
                </a:moveTo>
                <a:lnTo>
                  <a:pt x="2558703" y="0"/>
                </a:lnTo>
                <a:lnTo>
                  <a:pt x="2558703" y="2558702"/>
                </a:lnTo>
                <a:lnTo>
                  <a:pt x="0" y="2558702"/>
                </a:lnTo>
                <a:lnTo>
                  <a:pt x="0" y="0"/>
                </a:lnTo>
                <a:close/>
              </a:path>
            </a:pathLst>
          </a:custGeom>
          <a:blipFill rotWithShape="1">
            <a:blip r:embed="rId3">
              <a:alphaModFix/>
            </a:blip>
            <a:stretch>
              <a:fillRect b="0" l="0" r="0" t="0"/>
            </a:stretch>
          </a:blipFill>
          <a:ln>
            <a:noFill/>
          </a:ln>
        </p:spPr>
      </p:sp>
      <p:grpSp>
        <p:nvGrpSpPr>
          <p:cNvPr id="216" name="Google Shape;216;p27"/>
          <p:cNvGrpSpPr/>
          <p:nvPr/>
        </p:nvGrpSpPr>
        <p:grpSpPr>
          <a:xfrm>
            <a:off x="272275" y="246797"/>
            <a:ext cx="3925871" cy="5330973"/>
            <a:chOff x="0" y="-47625"/>
            <a:chExt cx="1489442" cy="2191111"/>
          </a:xfrm>
        </p:grpSpPr>
        <p:sp>
          <p:nvSpPr>
            <p:cNvPr id="217" name="Google Shape;217;p27"/>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218" name="Google Shape;218;p27"/>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219" name="Google Shape;219;p27"/>
          <p:cNvGrpSpPr/>
          <p:nvPr/>
        </p:nvGrpSpPr>
        <p:grpSpPr>
          <a:xfrm>
            <a:off x="399641" y="344454"/>
            <a:ext cx="4057983" cy="5050212"/>
            <a:chOff x="0" y="-47625"/>
            <a:chExt cx="1539564" cy="2075714"/>
          </a:xfrm>
        </p:grpSpPr>
        <p:sp>
          <p:nvSpPr>
            <p:cNvPr id="220" name="Google Shape;220;p27"/>
            <p:cNvSpPr/>
            <p:nvPr/>
          </p:nvSpPr>
          <p:spPr>
            <a:xfrm>
              <a:off x="0" y="0"/>
              <a:ext cx="1539564" cy="2028089"/>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221" name="Google Shape;221;p27"/>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22" name="Google Shape;222;p27"/>
          <p:cNvSpPr txBox="1"/>
          <p:nvPr/>
        </p:nvSpPr>
        <p:spPr>
          <a:xfrm>
            <a:off x="549550" y="1525100"/>
            <a:ext cx="3371400" cy="32325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2100">
                <a:solidFill>
                  <a:srgbClr val="FFFFFF"/>
                </a:solidFill>
                <a:latin typeface="Open Sans Light"/>
                <a:ea typeface="Open Sans Light"/>
                <a:cs typeface="Open Sans Light"/>
                <a:sym typeface="Open Sans Light"/>
              </a:rPr>
              <a:t>Deals with the identification of the place where the manufacturing process will be situated.</a:t>
            </a:r>
            <a:endParaRPr sz="2100">
              <a:solidFill>
                <a:srgbClr val="FFFFFF"/>
              </a:solidFill>
              <a:latin typeface="Open Sans Light"/>
              <a:ea typeface="Open Sans Light"/>
              <a:cs typeface="Open Sans Light"/>
              <a:sym typeface="Open Sans Light"/>
            </a:endParaRPr>
          </a:p>
          <a:p>
            <a:pPr indent="-361950" lvl="0" marL="457200" marR="0" rtl="0" algn="l">
              <a:lnSpc>
                <a:spcPct val="100000"/>
              </a:lnSpc>
              <a:spcBef>
                <a:spcPts val="0"/>
              </a:spcBef>
              <a:spcAft>
                <a:spcPts val="0"/>
              </a:spcAft>
              <a:buClr>
                <a:srgbClr val="FFFFFF"/>
              </a:buClr>
              <a:buSzPts val="2100"/>
              <a:buFont typeface="Open Sans Light"/>
              <a:buAutoNum type="alphaLcPeriod"/>
            </a:pPr>
            <a:r>
              <a:rPr lang="en" sz="2100">
                <a:solidFill>
                  <a:srgbClr val="FFFFFF"/>
                </a:solidFill>
                <a:latin typeface="Open Sans Light"/>
                <a:ea typeface="Open Sans Light"/>
                <a:cs typeface="Open Sans Light"/>
                <a:sym typeface="Open Sans Light"/>
              </a:rPr>
              <a:t>Proximity or nearness to customers</a:t>
            </a:r>
            <a:endParaRPr sz="2100">
              <a:solidFill>
                <a:srgbClr val="FFFFFF"/>
              </a:solidFill>
              <a:latin typeface="Open Sans Light"/>
              <a:ea typeface="Open Sans Light"/>
              <a:cs typeface="Open Sans Light"/>
              <a:sym typeface="Open Sans Light"/>
            </a:endParaRPr>
          </a:p>
          <a:p>
            <a:pPr indent="-361950" lvl="0" marL="457200" marR="0" rtl="0" algn="l">
              <a:lnSpc>
                <a:spcPct val="100000"/>
              </a:lnSpc>
              <a:spcBef>
                <a:spcPts val="0"/>
              </a:spcBef>
              <a:spcAft>
                <a:spcPts val="0"/>
              </a:spcAft>
              <a:buClr>
                <a:srgbClr val="FFFFFF"/>
              </a:buClr>
              <a:buSzPts val="2100"/>
              <a:buFont typeface="Open Sans Light"/>
              <a:buAutoNum type="alphaLcPeriod"/>
            </a:pPr>
            <a:r>
              <a:rPr lang="en" sz="2100">
                <a:solidFill>
                  <a:srgbClr val="FFFFFF"/>
                </a:solidFill>
                <a:latin typeface="Open Sans Light"/>
                <a:ea typeface="Open Sans Light"/>
                <a:cs typeface="Open Sans Light"/>
                <a:sym typeface="Open Sans Light"/>
              </a:rPr>
              <a:t>Business climate</a:t>
            </a:r>
            <a:endParaRPr sz="2100">
              <a:solidFill>
                <a:srgbClr val="FFFFFF"/>
              </a:solidFill>
              <a:latin typeface="Open Sans Light"/>
              <a:ea typeface="Open Sans Light"/>
              <a:cs typeface="Open Sans Light"/>
              <a:sym typeface="Open Sans Light"/>
            </a:endParaRPr>
          </a:p>
          <a:p>
            <a:pPr indent="-361950" lvl="0" marL="457200" marR="0" rtl="0" algn="l">
              <a:lnSpc>
                <a:spcPct val="100000"/>
              </a:lnSpc>
              <a:spcBef>
                <a:spcPts val="0"/>
              </a:spcBef>
              <a:spcAft>
                <a:spcPts val="0"/>
              </a:spcAft>
              <a:buClr>
                <a:srgbClr val="FFFFFF"/>
              </a:buClr>
              <a:buSzPts val="2100"/>
              <a:buFont typeface="Open Sans Light"/>
              <a:buAutoNum type="alphaLcPeriod"/>
            </a:pPr>
            <a:r>
              <a:rPr lang="en" sz="2100">
                <a:solidFill>
                  <a:srgbClr val="FFFFFF"/>
                </a:solidFill>
                <a:latin typeface="Open Sans Light"/>
                <a:ea typeface="Open Sans Light"/>
                <a:cs typeface="Open Sans Light"/>
                <a:sym typeface="Open Sans Light"/>
              </a:rPr>
              <a:t>Total costs</a:t>
            </a:r>
            <a:endParaRPr sz="2100">
              <a:solidFill>
                <a:srgbClr val="FFFFFF"/>
              </a:solidFill>
              <a:latin typeface="Open Sans Light"/>
              <a:ea typeface="Open Sans Light"/>
              <a:cs typeface="Open Sans Light"/>
              <a:sym typeface="Open Sans Light"/>
            </a:endParaRPr>
          </a:p>
          <a:p>
            <a:pPr indent="-361950" lvl="0" marL="457200" marR="0" rtl="0" algn="l">
              <a:lnSpc>
                <a:spcPct val="100000"/>
              </a:lnSpc>
              <a:spcBef>
                <a:spcPts val="0"/>
              </a:spcBef>
              <a:spcAft>
                <a:spcPts val="0"/>
              </a:spcAft>
              <a:buClr>
                <a:srgbClr val="FFFFFF"/>
              </a:buClr>
              <a:buSzPts val="2100"/>
              <a:buFont typeface="Open Sans Light"/>
              <a:buAutoNum type="alphaLcPeriod"/>
            </a:pPr>
            <a:r>
              <a:rPr lang="en" sz="2100">
                <a:solidFill>
                  <a:srgbClr val="FFFFFF"/>
                </a:solidFill>
                <a:latin typeface="Open Sans Light"/>
                <a:ea typeface="Open Sans Light"/>
                <a:cs typeface="Open Sans Light"/>
                <a:sym typeface="Open Sans Light"/>
              </a:rPr>
              <a:t>Transportation</a:t>
            </a:r>
            <a:r>
              <a:rPr lang="en" sz="2100">
                <a:solidFill>
                  <a:srgbClr val="FFFFFF"/>
                </a:solidFill>
                <a:latin typeface="Open Sans Light"/>
                <a:ea typeface="Open Sans Light"/>
                <a:cs typeface="Open Sans Light"/>
                <a:sym typeface="Open Sans Light"/>
              </a:rPr>
              <a:t> facilities</a:t>
            </a:r>
            <a:endParaRPr sz="2100">
              <a:solidFill>
                <a:srgbClr val="FFFFFF"/>
              </a:solidFill>
              <a:latin typeface="Open Sans Light"/>
              <a:ea typeface="Open Sans Light"/>
              <a:cs typeface="Open Sans Light"/>
              <a:sym typeface="Open Sans Light"/>
            </a:endParaRPr>
          </a:p>
          <a:p>
            <a:pPr indent="-361950" lvl="0" marL="457200" marR="0" rtl="0" algn="l">
              <a:lnSpc>
                <a:spcPct val="100000"/>
              </a:lnSpc>
              <a:spcBef>
                <a:spcPts val="0"/>
              </a:spcBef>
              <a:spcAft>
                <a:spcPts val="0"/>
              </a:spcAft>
              <a:buClr>
                <a:srgbClr val="FFFFFF"/>
              </a:buClr>
              <a:buSzPts val="2100"/>
              <a:buFont typeface="Open Sans Light"/>
              <a:buAutoNum type="alphaLcPeriod"/>
            </a:pPr>
            <a:r>
              <a:rPr lang="en" sz="2100">
                <a:solidFill>
                  <a:srgbClr val="FFFFFF"/>
                </a:solidFill>
                <a:latin typeface="Open Sans Light"/>
                <a:ea typeface="Open Sans Light"/>
                <a:cs typeface="Open Sans Light"/>
                <a:sym typeface="Open Sans Light"/>
              </a:rPr>
              <a:t>Quality of labor</a:t>
            </a:r>
            <a:endParaRPr sz="2100">
              <a:solidFill>
                <a:srgbClr val="FFFFFF"/>
              </a:solidFill>
              <a:latin typeface="Open Sans Light"/>
              <a:ea typeface="Open Sans Light"/>
              <a:cs typeface="Open Sans Light"/>
              <a:sym typeface="Open Sans Light"/>
            </a:endParaRPr>
          </a:p>
        </p:txBody>
      </p:sp>
      <p:sp>
        <p:nvSpPr>
          <p:cNvPr id="223" name="Google Shape;223;p27"/>
          <p:cNvSpPr txBox="1"/>
          <p:nvPr/>
        </p:nvSpPr>
        <p:spPr>
          <a:xfrm>
            <a:off x="692875" y="687800"/>
            <a:ext cx="3084900" cy="7788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lang="en" sz="2000">
                <a:solidFill>
                  <a:srgbClr val="FFFFFF"/>
                </a:solidFill>
                <a:latin typeface="Open Sans Light"/>
                <a:ea typeface="Open Sans Light"/>
                <a:cs typeface="Open Sans Light"/>
                <a:sym typeface="Open Sans Light"/>
              </a:rPr>
              <a:t>3.) </a:t>
            </a:r>
            <a:r>
              <a:rPr b="1" lang="en" sz="2200">
                <a:solidFill>
                  <a:srgbClr val="FFFFFF"/>
                </a:solidFill>
                <a:latin typeface="Open Sans"/>
                <a:ea typeface="Open Sans"/>
                <a:cs typeface="Open Sans"/>
                <a:sym typeface="Open Sans"/>
              </a:rPr>
              <a:t>Facility location planning</a:t>
            </a:r>
            <a:endParaRPr b="1" sz="2200">
              <a:latin typeface="Open Sans"/>
              <a:ea typeface="Open Sans"/>
              <a:cs typeface="Open Sans"/>
              <a:sym typeface="Open San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227" name="Shape 227"/>
        <p:cNvGrpSpPr/>
        <p:nvPr/>
      </p:nvGrpSpPr>
      <p:grpSpPr>
        <a:xfrm>
          <a:off x="0" y="0"/>
          <a:ext cx="0" cy="0"/>
          <a:chOff x="0" y="0"/>
          <a:chExt cx="0" cy="0"/>
        </a:xfrm>
      </p:grpSpPr>
      <p:grpSp>
        <p:nvGrpSpPr>
          <p:cNvPr id="228" name="Google Shape;228;p28"/>
          <p:cNvGrpSpPr/>
          <p:nvPr/>
        </p:nvGrpSpPr>
        <p:grpSpPr>
          <a:xfrm>
            <a:off x="4786798" y="254903"/>
            <a:ext cx="3925871" cy="5330973"/>
            <a:chOff x="0" y="-47625"/>
            <a:chExt cx="1489442" cy="2191111"/>
          </a:xfrm>
        </p:grpSpPr>
        <p:sp>
          <p:nvSpPr>
            <p:cNvPr id="229" name="Google Shape;229;p28"/>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230" name="Google Shape;230;p28"/>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31" name="Google Shape;231;p28"/>
          <p:cNvSpPr/>
          <p:nvPr/>
        </p:nvSpPr>
        <p:spPr>
          <a:xfrm>
            <a:off x="4914164" y="468431"/>
            <a:ext cx="4056751" cy="4933326"/>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232" name="Google Shape;232;p28"/>
          <p:cNvSpPr txBox="1"/>
          <p:nvPr/>
        </p:nvSpPr>
        <p:spPr>
          <a:xfrm>
            <a:off x="5064075" y="718351"/>
            <a:ext cx="3371400" cy="3186300"/>
          </a:xfrm>
          <a:prstGeom prst="rect">
            <a:avLst/>
          </a:prstGeom>
          <a:noFill/>
          <a:ln>
            <a:noFill/>
          </a:ln>
        </p:spPr>
        <p:txBody>
          <a:bodyPr anchorCtr="0" anchor="t" bIns="0" lIns="0" spcFirstLastPara="1" rIns="0" wrap="square" tIns="0">
            <a:spAutoFit/>
          </a:bodyPr>
          <a:lstStyle/>
          <a:p>
            <a:pPr indent="-374650" lvl="0" marL="457200" rtl="0" algn="l">
              <a:spcBef>
                <a:spcPts val="0"/>
              </a:spcBef>
              <a:spcAft>
                <a:spcPts val="0"/>
              </a:spcAft>
              <a:buClr>
                <a:schemeClr val="lt1"/>
              </a:buClr>
              <a:buSzPts val="2300"/>
              <a:buFont typeface="Open Sans Light"/>
              <a:buAutoNum type="alphaLcPeriod"/>
            </a:pPr>
            <a:r>
              <a:rPr lang="en" sz="2300">
                <a:solidFill>
                  <a:schemeClr val="lt1"/>
                </a:solidFill>
                <a:latin typeface="Open Sans Light"/>
                <a:ea typeface="Open Sans Light"/>
                <a:cs typeface="Open Sans Light"/>
                <a:sym typeface="Open Sans Light"/>
              </a:rPr>
              <a:t>Objective or purpose of the system in terms of output and flexibility</a:t>
            </a:r>
            <a:endParaRPr sz="2300">
              <a:solidFill>
                <a:schemeClr val="lt1"/>
              </a:solidFill>
              <a:latin typeface="Open Sans Light"/>
              <a:ea typeface="Open Sans Light"/>
              <a:cs typeface="Open Sans Light"/>
              <a:sym typeface="Open Sans Light"/>
            </a:endParaRPr>
          </a:p>
          <a:p>
            <a:pPr indent="-374650" lvl="0" marL="457200" rtl="0" algn="l">
              <a:spcBef>
                <a:spcPts val="0"/>
              </a:spcBef>
              <a:spcAft>
                <a:spcPts val="0"/>
              </a:spcAft>
              <a:buClr>
                <a:schemeClr val="lt1"/>
              </a:buClr>
              <a:buSzPts val="2300"/>
              <a:buFont typeface="Open Sans Light"/>
              <a:buAutoNum type="alphaLcPeriod"/>
            </a:pPr>
            <a:r>
              <a:rPr lang="en" sz="2300">
                <a:solidFill>
                  <a:schemeClr val="lt1"/>
                </a:solidFill>
                <a:latin typeface="Open Sans Light"/>
                <a:ea typeface="Open Sans Light"/>
                <a:cs typeface="Open Sans Light"/>
                <a:sym typeface="Open Sans Light"/>
              </a:rPr>
              <a:t>Product and service demand</a:t>
            </a:r>
            <a:endParaRPr sz="2300">
              <a:solidFill>
                <a:schemeClr val="lt1"/>
              </a:solidFill>
              <a:latin typeface="Open Sans Light"/>
              <a:ea typeface="Open Sans Light"/>
              <a:cs typeface="Open Sans Light"/>
              <a:sym typeface="Open Sans Light"/>
            </a:endParaRPr>
          </a:p>
          <a:p>
            <a:pPr indent="-374650" lvl="0" marL="457200" rtl="0" algn="l">
              <a:spcBef>
                <a:spcPts val="0"/>
              </a:spcBef>
              <a:spcAft>
                <a:spcPts val="0"/>
              </a:spcAft>
              <a:buClr>
                <a:schemeClr val="lt1"/>
              </a:buClr>
              <a:buSzPts val="2300"/>
              <a:buFont typeface="Open Sans Light"/>
              <a:buAutoNum type="alphaLcPeriod"/>
            </a:pPr>
            <a:r>
              <a:rPr lang="en" sz="2300">
                <a:solidFill>
                  <a:schemeClr val="lt1"/>
                </a:solidFill>
                <a:latin typeface="Open Sans Light"/>
                <a:ea typeface="Open Sans Light"/>
                <a:cs typeface="Open Sans Light"/>
                <a:sym typeface="Open Sans Light"/>
              </a:rPr>
              <a:t>Number and volume of operations</a:t>
            </a:r>
            <a:endParaRPr sz="2300">
              <a:solidFill>
                <a:schemeClr val="lt1"/>
              </a:solidFill>
              <a:latin typeface="Open Sans Light"/>
              <a:ea typeface="Open Sans Light"/>
              <a:cs typeface="Open Sans Light"/>
              <a:sym typeface="Open Sans Light"/>
            </a:endParaRPr>
          </a:p>
          <a:p>
            <a:pPr indent="0" lvl="0" marL="0" rtl="0" algn="l">
              <a:spcBef>
                <a:spcPts val="0"/>
              </a:spcBef>
              <a:spcAft>
                <a:spcPts val="0"/>
              </a:spcAft>
              <a:buNone/>
            </a:pPr>
            <a:r>
              <a:rPr lang="en" sz="2300">
                <a:solidFill>
                  <a:schemeClr val="lt1"/>
                </a:solidFill>
                <a:latin typeface="Open Sans Light"/>
                <a:ea typeface="Open Sans Light"/>
                <a:cs typeface="Open Sans Light"/>
                <a:sym typeface="Open Sans Light"/>
              </a:rPr>
              <a:t>d. 	Space availability</a:t>
            </a:r>
            <a:endParaRPr sz="2300">
              <a:solidFill>
                <a:schemeClr val="lt1"/>
              </a:solidFill>
              <a:latin typeface="Open Sans Light"/>
              <a:ea typeface="Open Sans Light"/>
              <a:cs typeface="Open Sans Light"/>
              <a:sym typeface="Open Sans Light"/>
            </a:endParaRPr>
          </a:p>
        </p:txBody>
      </p:sp>
      <p:sp>
        <p:nvSpPr>
          <p:cNvPr id="233" name="Google Shape;233;p28"/>
          <p:cNvSpPr/>
          <p:nvPr/>
        </p:nvSpPr>
        <p:spPr>
          <a:xfrm>
            <a:off x="-648132" y="-639675"/>
            <a:ext cx="1279351" cy="1279351"/>
          </a:xfrm>
          <a:custGeom>
            <a:rect b="b" l="l" r="r" t="t"/>
            <a:pathLst>
              <a:path extrusionOk="0" h="2558702" w="2558702">
                <a:moveTo>
                  <a:pt x="0" y="0"/>
                </a:moveTo>
                <a:lnTo>
                  <a:pt x="2558703" y="0"/>
                </a:lnTo>
                <a:lnTo>
                  <a:pt x="2558703" y="2558702"/>
                </a:lnTo>
                <a:lnTo>
                  <a:pt x="0" y="2558702"/>
                </a:lnTo>
                <a:lnTo>
                  <a:pt x="0" y="0"/>
                </a:lnTo>
                <a:close/>
              </a:path>
            </a:pathLst>
          </a:custGeom>
          <a:blipFill rotWithShape="1">
            <a:blip r:embed="rId3">
              <a:alphaModFix/>
            </a:blip>
            <a:stretch>
              <a:fillRect b="0" l="0" r="0" t="0"/>
            </a:stretch>
          </a:blipFill>
          <a:ln>
            <a:noFill/>
          </a:ln>
        </p:spPr>
      </p:sp>
      <p:grpSp>
        <p:nvGrpSpPr>
          <p:cNvPr id="234" name="Google Shape;234;p28"/>
          <p:cNvGrpSpPr/>
          <p:nvPr/>
        </p:nvGrpSpPr>
        <p:grpSpPr>
          <a:xfrm>
            <a:off x="272275" y="246797"/>
            <a:ext cx="3925871" cy="5330973"/>
            <a:chOff x="0" y="-47625"/>
            <a:chExt cx="1489442" cy="2191111"/>
          </a:xfrm>
        </p:grpSpPr>
        <p:sp>
          <p:nvSpPr>
            <p:cNvPr id="235" name="Google Shape;235;p28"/>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236" name="Google Shape;236;p28"/>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237" name="Google Shape;237;p28"/>
          <p:cNvGrpSpPr/>
          <p:nvPr/>
        </p:nvGrpSpPr>
        <p:grpSpPr>
          <a:xfrm>
            <a:off x="272275" y="344450"/>
            <a:ext cx="4185459" cy="5050212"/>
            <a:chOff x="0" y="-47625"/>
            <a:chExt cx="1539564" cy="2075714"/>
          </a:xfrm>
        </p:grpSpPr>
        <p:sp>
          <p:nvSpPr>
            <p:cNvPr id="238" name="Google Shape;238;p28"/>
            <p:cNvSpPr/>
            <p:nvPr/>
          </p:nvSpPr>
          <p:spPr>
            <a:xfrm>
              <a:off x="0" y="0"/>
              <a:ext cx="1539564" cy="2028089"/>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239" name="Google Shape;239;p28"/>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40" name="Google Shape;240;p28"/>
          <p:cNvSpPr txBox="1"/>
          <p:nvPr/>
        </p:nvSpPr>
        <p:spPr>
          <a:xfrm>
            <a:off x="320950" y="1824150"/>
            <a:ext cx="3371400" cy="17700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2300">
                <a:solidFill>
                  <a:srgbClr val="FFFFFF"/>
                </a:solidFill>
                <a:latin typeface="Open Sans Light"/>
                <a:ea typeface="Open Sans Light"/>
                <a:cs typeface="Open Sans Light"/>
                <a:sym typeface="Open Sans Light"/>
              </a:rPr>
              <a:t>Involves the placement of departments, workstations, machines, inventory storage, within the factory.</a:t>
            </a:r>
            <a:endParaRPr sz="2300">
              <a:solidFill>
                <a:srgbClr val="FFFFFF"/>
              </a:solidFill>
              <a:latin typeface="Open Sans Light"/>
              <a:ea typeface="Open Sans Light"/>
              <a:cs typeface="Open Sans Light"/>
              <a:sym typeface="Open Sans Light"/>
            </a:endParaRPr>
          </a:p>
        </p:txBody>
      </p:sp>
      <p:sp>
        <p:nvSpPr>
          <p:cNvPr id="241" name="Google Shape;241;p28"/>
          <p:cNvSpPr txBox="1"/>
          <p:nvPr/>
        </p:nvSpPr>
        <p:spPr>
          <a:xfrm>
            <a:off x="692875" y="766369"/>
            <a:ext cx="3084900" cy="7434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lang="en" sz="2000">
                <a:solidFill>
                  <a:srgbClr val="FFFFFF"/>
                </a:solidFill>
                <a:latin typeface="Open Sans Light"/>
                <a:ea typeface="Open Sans Light"/>
                <a:cs typeface="Open Sans Light"/>
                <a:sym typeface="Open Sans Light"/>
              </a:rPr>
              <a:t>4.) </a:t>
            </a:r>
            <a:r>
              <a:rPr b="1" lang="en" sz="2100">
                <a:solidFill>
                  <a:srgbClr val="FFFFFF"/>
                </a:solidFill>
                <a:latin typeface="Open Sans"/>
                <a:ea typeface="Open Sans"/>
                <a:cs typeface="Open Sans"/>
                <a:sym typeface="Open Sans"/>
              </a:rPr>
              <a:t>Facility layout planning</a:t>
            </a:r>
            <a:endParaRPr b="1" sz="2100">
              <a:latin typeface="Open Sans"/>
              <a:ea typeface="Open Sans"/>
              <a:cs typeface="Open Sans"/>
              <a:sym typeface="Open San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245" name="Shape 245"/>
        <p:cNvGrpSpPr/>
        <p:nvPr/>
      </p:nvGrpSpPr>
      <p:grpSpPr>
        <a:xfrm>
          <a:off x="0" y="0"/>
          <a:ext cx="0" cy="0"/>
          <a:chOff x="0" y="0"/>
          <a:chExt cx="0" cy="0"/>
        </a:xfrm>
      </p:grpSpPr>
      <p:grpSp>
        <p:nvGrpSpPr>
          <p:cNvPr id="246" name="Google Shape;246;p29"/>
          <p:cNvGrpSpPr/>
          <p:nvPr/>
        </p:nvGrpSpPr>
        <p:grpSpPr>
          <a:xfrm>
            <a:off x="4786798" y="254903"/>
            <a:ext cx="3925871" cy="5330973"/>
            <a:chOff x="0" y="-47625"/>
            <a:chExt cx="1489442" cy="2191111"/>
          </a:xfrm>
        </p:grpSpPr>
        <p:sp>
          <p:nvSpPr>
            <p:cNvPr id="247" name="Google Shape;247;p29"/>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248" name="Google Shape;248;p29"/>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49" name="Google Shape;249;p29"/>
          <p:cNvSpPr/>
          <p:nvPr/>
        </p:nvSpPr>
        <p:spPr>
          <a:xfrm>
            <a:off x="4914164" y="468431"/>
            <a:ext cx="4056751" cy="4933326"/>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250" name="Google Shape;250;p29"/>
          <p:cNvSpPr txBox="1"/>
          <p:nvPr/>
        </p:nvSpPr>
        <p:spPr>
          <a:xfrm>
            <a:off x="5292675" y="1307792"/>
            <a:ext cx="3371400" cy="21243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 sz="2000">
                <a:solidFill>
                  <a:schemeClr val="lt1"/>
                </a:solidFill>
                <a:latin typeface="Open Sans Light"/>
                <a:ea typeface="Open Sans Light"/>
                <a:cs typeface="Open Sans Light"/>
                <a:sym typeface="Open Sans Light"/>
              </a:rPr>
              <a:t>d</a:t>
            </a:r>
            <a:r>
              <a:rPr lang="en" sz="2000">
                <a:solidFill>
                  <a:schemeClr val="lt1"/>
                </a:solidFill>
                <a:latin typeface="Open Sans Light"/>
                <a:ea typeface="Open Sans Light"/>
                <a:cs typeface="Open Sans Light"/>
                <a:sym typeface="Open Sans Light"/>
              </a:rPr>
              <a:t>. 	</a:t>
            </a:r>
            <a:r>
              <a:rPr lang="en" sz="2300">
                <a:solidFill>
                  <a:schemeClr val="lt1"/>
                </a:solidFill>
                <a:latin typeface="Open Sans Light"/>
                <a:ea typeface="Open Sans Light"/>
                <a:cs typeface="Open Sans Light"/>
                <a:sym typeface="Open Sans Light"/>
              </a:rPr>
              <a:t>Working time</a:t>
            </a:r>
            <a:endParaRPr sz="2300">
              <a:solidFill>
                <a:schemeClr val="lt1"/>
              </a:solidFill>
              <a:latin typeface="Open Sans Light"/>
              <a:ea typeface="Open Sans Light"/>
              <a:cs typeface="Open Sans Light"/>
              <a:sym typeface="Open Sans Light"/>
            </a:endParaRPr>
          </a:p>
          <a:p>
            <a:pPr indent="0" lvl="0" marL="0" rtl="0" algn="l">
              <a:spcBef>
                <a:spcPts val="0"/>
              </a:spcBef>
              <a:spcAft>
                <a:spcPts val="0"/>
              </a:spcAft>
              <a:buNone/>
            </a:pPr>
            <a:r>
              <a:rPr lang="en" sz="2300">
                <a:solidFill>
                  <a:schemeClr val="lt1"/>
                </a:solidFill>
                <a:latin typeface="Open Sans Light"/>
                <a:ea typeface="Open Sans Light"/>
                <a:cs typeface="Open Sans Light"/>
                <a:sym typeface="Open Sans Light"/>
              </a:rPr>
              <a:t>e</a:t>
            </a:r>
            <a:r>
              <a:rPr lang="en" sz="2300">
                <a:solidFill>
                  <a:schemeClr val="lt1"/>
                </a:solidFill>
                <a:latin typeface="Open Sans Light"/>
                <a:ea typeface="Open Sans Light"/>
                <a:cs typeface="Open Sans Light"/>
                <a:sym typeface="Open Sans Light"/>
              </a:rPr>
              <a:t>. 	Reason for hiring</a:t>
            </a:r>
            <a:endParaRPr sz="2300">
              <a:solidFill>
                <a:schemeClr val="lt1"/>
              </a:solidFill>
              <a:latin typeface="Open Sans Light"/>
              <a:ea typeface="Open Sans Light"/>
              <a:cs typeface="Open Sans Light"/>
              <a:sym typeface="Open Sans Light"/>
            </a:endParaRPr>
          </a:p>
          <a:p>
            <a:pPr indent="0" lvl="0" marL="0" rtl="0" algn="l">
              <a:spcBef>
                <a:spcPts val="0"/>
              </a:spcBef>
              <a:spcAft>
                <a:spcPts val="0"/>
              </a:spcAft>
              <a:buNone/>
            </a:pPr>
            <a:r>
              <a:rPr lang="en" sz="2300">
                <a:solidFill>
                  <a:schemeClr val="lt1"/>
                </a:solidFill>
                <a:latin typeface="Open Sans Light"/>
                <a:ea typeface="Open Sans Light"/>
                <a:cs typeface="Open Sans Light"/>
                <a:sym typeface="Open Sans Light"/>
              </a:rPr>
              <a:t>f</a:t>
            </a:r>
            <a:r>
              <a:rPr lang="en" sz="2300">
                <a:solidFill>
                  <a:schemeClr val="lt1"/>
                </a:solidFill>
                <a:latin typeface="Open Sans Light"/>
                <a:ea typeface="Open Sans Light"/>
                <a:cs typeface="Open Sans Light"/>
                <a:sym typeface="Open Sans Light"/>
              </a:rPr>
              <a:t>. 	Performance </a:t>
            </a:r>
            <a:br>
              <a:rPr lang="en" sz="2300">
                <a:solidFill>
                  <a:schemeClr val="lt1"/>
                </a:solidFill>
                <a:latin typeface="Open Sans Light"/>
                <a:ea typeface="Open Sans Light"/>
                <a:cs typeface="Open Sans Light"/>
                <a:sym typeface="Open Sans Light"/>
              </a:rPr>
            </a:br>
            <a:r>
              <a:rPr lang="en" sz="2300">
                <a:solidFill>
                  <a:schemeClr val="lt1"/>
                </a:solidFill>
                <a:latin typeface="Open Sans Light"/>
                <a:ea typeface="Open Sans Light"/>
                <a:cs typeface="Open Sans Light"/>
                <a:sym typeface="Open Sans Light"/>
              </a:rPr>
              <a:t>	measurement</a:t>
            </a:r>
            <a:endParaRPr sz="2300">
              <a:solidFill>
                <a:schemeClr val="lt1"/>
              </a:solidFill>
              <a:latin typeface="Open Sans Light"/>
              <a:ea typeface="Open Sans Light"/>
              <a:cs typeface="Open Sans Light"/>
              <a:sym typeface="Open Sans Light"/>
            </a:endParaRPr>
          </a:p>
          <a:p>
            <a:pPr indent="0" lvl="0" marL="0" rtl="0" algn="l">
              <a:spcBef>
                <a:spcPts val="0"/>
              </a:spcBef>
              <a:spcAft>
                <a:spcPts val="0"/>
              </a:spcAft>
              <a:buNone/>
            </a:pPr>
            <a:r>
              <a:rPr lang="en" sz="2300">
                <a:solidFill>
                  <a:schemeClr val="lt1"/>
                </a:solidFill>
                <a:latin typeface="Open Sans Light"/>
                <a:ea typeface="Open Sans Light"/>
                <a:cs typeface="Open Sans Light"/>
                <a:sym typeface="Open Sans Light"/>
              </a:rPr>
              <a:t>g</a:t>
            </a:r>
            <a:r>
              <a:rPr lang="en" sz="2300">
                <a:solidFill>
                  <a:schemeClr val="lt1"/>
                </a:solidFill>
                <a:latin typeface="Open Sans Light"/>
                <a:ea typeface="Open Sans Light"/>
                <a:cs typeface="Open Sans Light"/>
                <a:sym typeface="Open Sans Light"/>
              </a:rPr>
              <a:t>. 	Motivation</a:t>
            </a:r>
            <a:endParaRPr sz="2300">
              <a:solidFill>
                <a:schemeClr val="lt1"/>
              </a:solidFill>
              <a:latin typeface="Open Sans Light"/>
              <a:ea typeface="Open Sans Light"/>
              <a:cs typeface="Open Sans Light"/>
              <a:sym typeface="Open Sans Light"/>
            </a:endParaRPr>
          </a:p>
          <a:p>
            <a:pPr indent="0" lvl="0" marL="0" rtl="0" algn="l">
              <a:spcBef>
                <a:spcPts val="0"/>
              </a:spcBef>
              <a:spcAft>
                <a:spcPts val="0"/>
              </a:spcAft>
              <a:buNone/>
            </a:pPr>
            <a:r>
              <a:rPr lang="en" sz="2300">
                <a:solidFill>
                  <a:schemeClr val="lt1"/>
                </a:solidFill>
                <a:latin typeface="Open Sans Light"/>
                <a:ea typeface="Open Sans Light"/>
                <a:cs typeface="Open Sans Light"/>
                <a:sym typeface="Open Sans Light"/>
              </a:rPr>
              <a:t>h</a:t>
            </a:r>
            <a:r>
              <a:rPr lang="en" sz="2300">
                <a:solidFill>
                  <a:schemeClr val="lt1"/>
                </a:solidFill>
                <a:latin typeface="Open Sans Light"/>
                <a:ea typeface="Open Sans Light"/>
                <a:cs typeface="Open Sans Light"/>
                <a:sym typeface="Open Sans Light"/>
              </a:rPr>
              <a:t>. 	Training</a:t>
            </a:r>
            <a:endParaRPr sz="2300">
              <a:solidFill>
                <a:schemeClr val="lt1"/>
              </a:solidFill>
              <a:latin typeface="Open Sans Light"/>
              <a:ea typeface="Open Sans Light"/>
              <a:cs typeface="Open Sans Light"/>
              <a:sym typeface="Open Sans Light"/>
            </a:endParaRPr>
          </a:p>
        </p:txBody>
      </p:sp>
      <p:sp>
        <p:nvSpPr>
          <p:cNvPr id="251" name="Google Shape;251;p29"/>
          <p:cNvSpPr/>
          <p:nvPr/>
        </p:nvSpPr>
        <p:spPr>
          <a:xfrm>
            <a:off x="-648132" y="-639675"/>
            <a:ext cx="1279351" cy="1279351"/>
          </a:xfrm>
          <a:custGeom>
            <a:rect b="b" l="l" r="r" t="t"/>
            <a:pathLst>
              <a:path extrusionOk="0" h="2558702" w="2558702">
                <a:moveTo>
                  <a:pt x="0" y="0"/>
                </a:moveTo>
                <a:lnTo>
                  <a:pt x="2558703" y="0"/>
                </a:lnTo>
                <a:lnTo>
                  <a:pt x="2558703" y="2558702"/>
                </a:lnTo>
                <a:lnTo>
                  <a:pt x="0" y="2558702"/>
                </a:lnTo>
                <a:lnTo>
                  <a:pt x="0" y="0"/>
                </a:lnTo>
                <a:close/>
              </a:path>
            </a:pathLst>
          </a:custGeom>
          <a:blipFill rotWithShape="1">
            <a:blip r:embed="rId3">
              <a:alphaModFix/>
            </a:blip>
            <a:stretch>
              <a:fillRect b="0" l="0" r="0" t="0"/>
            </a:stretch>
          </a:blipFill>
          <a:ln>
            <a:noFill/>
          </a:ln>
        </p:spPr>
      </p:sp>
      <p:grpSp>
        <p:nvGrpSpPr>
          <p:cNvPr id="252" name="Google Shape;252;p29"/>
          <p:cNvGrpSpPr/>
          <p:nvPr/>
        </p:nvGrpSpPr>
        <p:grpSpPr>
          <a:xfrm>
            <a:off x="272275" y="246797"/>
            <a:ext cx="3925871" cy="5330973"/>
            <a:chOff x="0" y="-47625"/>
            <a:chExt cx="1489442" cy="2191111"/>
          </a:xfrm>
        </p:grpSpPr>
        <p:sp>
          <p:nvSpPr>
            <p:cNvPr id="253" name="Google Shape;253;p29"/>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254" name="Google Shape;254;p29"/>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255" name="Google Shape;255;p29"/>
          <p:cNvGrpSpPr/>
          <p:nvPr/>
        </p:nvGrpSpPr>
        <p:grpSpPr>
          <a:xfrm>
            <a:off x="399641" y="344454"/>
            <a:ext cx="4057983" cy="5050212"/>
            <a:chOff x="0" y="-47625"/>
            <a:chExt cx="1539564" cy="2075714"/>
          </a:xfrm>
        </p:grpSpPr>
        <p:sp>
          <p:nvSpPr>
            <p:cNvPr id="256" name="Google Shape;256;p29"/>
            <p:cNvSpPr/>
            <p:nvPr/>
          </p:nvSpPr>
          <p:spPr>
            <a:xfrm>
              <a:off x="0" y="0"/>
              <a:ext cx="1539564" cy="2028089"/>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257" name="Google Shape;257;p29"/>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58" name="Google Shape;258;p29"/>
          <p:cNvSpPr txBox="1"/>
          <p:nvPr/>
        </p:nvSpPr>
        <p:spPr>
          <a:xfrm>
            <a:off x="625750" y="1734425"/>
            <a:ext cx="3371400" cy="2370300"/>
          </a:xfrm>
          <a:prstGeom prst="rect">
            <a:avLst/>
          </a:prstGeom>
          <a:noFill/>
          <a:ln>
            <a:noFill/>
          </a:ln>
        </p:spPr>
        <p:txBody>
          <a:bodyPr anchorCtr="0" anchor="t" bIns="0" lIns="0" spcFirstLastPara="1" rIns="0" wrap="square" tIns="0">
            <a:spAutoFit/>
          </a:bodyPr>
          <a:lstStyle/>
          <a:p>
            <a:pPr indent="457200" lvl="0" marL="0" marR="0" rtl="0" algn="l">
              <a:lnSpc>
                <a:spcPct val="100000"/>
              </a:lnSpc>
              <a:spcBef>
                <a:spcPts val="0"/>
              </a:spcBef>
              <a:spcAft>
                <a:spcPts val="0"/>
              </a:spcAft>
              <a:buNone/>
            </a:pPr>
            <a:r>
              <a:rPr lang="en" sz="2200">
                <a:solidFill>
                  <a:srgbClr val="FFFFFF"/>
                </a:solidFill>
                <a:latin typeface="Open Sans Light"/>
                <a:ea typeface="Open Sans Light"/>
                <a:cs typeface="Open Sans Light"/>
                <a:sym typeface="Open Sans Light"/>
              </a:rPr>
              <a:t>Is the function of specifying work activities of an individual or group in an organizational setting.</a:t>
            </a:r>
            <a:endParaRPr sz="2200">
              <a:solidFill>
                <a:srgbClr val="FFFFFF"/>
              </a:solidFill>
              <a:latin typeface="Open Sans Light"/>
              <a:ea typeface="Open Sans Light"/>
              <a:cs typeface="Open Sans Light"/>
              <a:sym typeface="Open Sans Light"/>
            </a:endParaRPr>
          </a:p>
          <a:p>
            <a:pPr indent="-368300" lvl="0" marL="457200" marR="0" rtl="0" algn="l">
              <a:lnSpc>
                <a:spcPct val="100000"/>
              </a:lnSpc>
              <a:spcBef>
                <a:spcPts val="0"/>
              </a:spcBef>
              <a:spcAft>
                <a:spcPts val="0"/>
              </a:spcAft>
              <a:buClr>
                <a:srgbClr val="FFFFFF"/>
              </a:buClr>
              <a:buSzPts val="2200"/>
              <a:buFont typeface="Open Sans Light"/>
              <a:buAutoNum type="alphaLcPeriod"/>
            </a:pPr>
            <a:r>
              <a:rPr lang="en" sz="2200">
                <a:solidFill>
                  <a:srgbClr val="FFFFFF"/>
                </a:solidFill>
                <a:latin typeface="Open Sans Light"/>
                <a:ea typeface="Open Sans Light"/>
                <a:cs typeface="Open Sans Light"/>
                <a:sym typeface="Open Sans Light"/>
              </a:rPr>
              <a:t>Tasks to be done</a:t>
            </a:r>
            <a:endParaRPr sz="2200">
              <a:solidFill>
                <a:srgbClr val="FFFFFF"/>
              </a:solidFill>
              <a:latin typeface="Open Sans Light"/>
              <a:ea typeface="Open Sans Light"/>
              <a:cs typeface="Open Sans Light"/>
              <a:sym typeface="Open Sans Light"/>
            </a:endParaRPr>
          </a:p>
          <a:p>
            <a:pPr indent="-368300" lvl="0" marL="457200" marR="0" rtl="0" algn="l">
              <a:lnSpc>
                <a:spcPct val="100000"/>
              </a:lnSpc>
              <a:spcBef>
                <a:spcPts val="0"/>
              </a:spcBef>
              <a:spcAft>
                <a:spcPts val="0"/>
              </a:spcAft>
              <a:buClr>
                <a:srgbClr val="FFFFFF"/>
              </a:buClr>
              <a:buSzPts val="2200"/>
              <a:buFont typeface="Open Sans Light"/>
              <a:buAutoNum type="alphaLcPeriod"/>
            </a:pPr>
            <a:r>
              <a:rPr lang="en" sz="2200">
                <a:solidFill>
                  <a:srgbClr val="FFFFFF"/>
                </a:solidFill>
                <a:latin typeface="Open Sans Light"/>
                <a:ea typeface="Open Sans Light"/>
                <a:cs typeface="Open Sans Light"/>
                <a:sym typeface="Open Sans Light"/>
              </a:rPr>
              <a:t>Qualification of worker</a:t>
            </a:r>
            <a:endParaRPr sz="2200">
              <a:solidFill>
                <a:srgbClr val="FFFFFF"/>
              </a:solidFill>
              <a:latin typeface="Open Sans Light"/>
              <a:ea typeface="Open Sans Light"/>
              <a:cs typeface="Open Sans Light"/>
              <a:sym typeface="Open Sans Light"/>
            </a:endParaRPr>
          </a:p>
          <a:p>
            <a:pPr indent="-368300" lvl="0" marL="457200" marR="0" rtl="0" algn="l">
              <a:lnSpc>
                <a:spcPct val="100000"/>
              </a:lnSpc>
              <a:spcBef>
                <a:spcPts val="0"/>
              </a:spcBef>
              <a:spcAft>
                <a:spcPts val="0"/>
              </a:spcAft>
              <a:buClr>
                <a:srgbClr val="FFFFFF"/>
              </a:buClr>
              <a:buSzPts val="2200"/>
              <a:buFont typeface="Open Sans Light"/>
              <a:buAutoNum type="alphaLcPeriod"/>
            </a:pPr>
            <a:r>
              <a:rPr lang="en" sz="2200">
                <a:solidFill>
                  <a:srgbClr val="FFFFFF"/>
                </a:solidFill>
                <a:latin typeface="Open Sans Light"/>
                <a:ea typeface="Open Sans Light"/>
                <a:cs typeface="Open Sans Light"/>
                <a:sym typeface="Open Sans Light"/>
              </a:rPr>
              <a:t>Physical location</a:t>
            </a:r>
            <a:endParaRPr sz="2200">
              <a:solidFill>
                <a:srgbClr val="FFFFFF"/>
              </a:solidFill>
              <a:latin typeface="Open Sans Light"/>
              <a:ea typeface="Open Sans Light"/>
              <a:cs typeface="Open Sans Light"/>
              <a:sym typeface="Open Sans Light"/>
            </a:endParaRPr>
          </a:p>
        </p:txBody>
      </p:sp>
      <p:sp>
        <p:nvSpPr>
          <p:cNvPr id="259" name="Google Shape;259;p29"/>
          <p:cNvSpPr txBox="1"/>
          <p:nvPr/>
        </p:nvSpPr>
        <p:spPr>
          <a:xfrm>
            <a:off x="692875" y="766369"/>
            <a:ext cx="3084900" cy="7788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lang="en" sz="2000">
                <a:solidFill>
                  <a:srgbClr val="FFFFFF"/>
                </a:solidFill>
                <a:latin typeface="Open Sans Light"/>
                <a:ea typeface="Open Sans Light"/>
                <a:cs typeface="Open Sans Light"/>
                <a:sym typeface="Open Sans Light"/>
              </a:rPr>
              <a:t>5.) </a:t>
            </a:r>
            <a:r>
              <a:rPr b="1" lang="en" sz="2200">
                <a:solidFill>
                  <a:srgbClr val="FFFFFF"/>
                </a:solidFill>
                <a:latin typeface="Open Sans"/>
                <a:ea typeface="Open Sans"/>
                <a:cs typeface="Open Sans"/>
                <a:sym typeface="Open Sans"/>
              </a:rPr>
              <a:t>Job planning </a:t>
            </a:r>
            <a:r>
              <a:rPr lang="en" sz="2200">
                <a:solidFill>
                  <a:srgbClr val="FFFFFF"/>
                </a:solidFill>
                <a:latin typeface="Open Sans Light"/>
                <a:ea typeface="Open Sans Light"/>
                <a:cs typeface="Open Sans Light"/>
                <a:sym typeface="Open Sans Light"/>
              </a:rPr>
              <a:t>or </a:t>
            </a:r>
            <a:br>
              <a:rPr lang="en" sz="2200">
                <a:solidFill>
                  <a:srgbClr val="FFFFFF"/>
                </a:solidFill>
                <a:latin typeface="Open Sans Light"/>
                <a:ea typeface="Open Sans Light"/>
                <a:cs typeface="Open Sans Light"/>
                <a:sym typeface="Open Sans Light"/>
              </a:rPr>
            </a:br>
            <a:r>
              <a:rPr b="1" lang="en" sz="2200">
                <a:solidFill>
                  <a:srgbClr val="FFFFFF"/>
                </a:solidFill>
                <a:latin typeface="Open Sans"/>
                <a:ea typeface="Open Sans"/>
                <a:cs typeface="Open Sans"/>
                <a:sym typeface="Open Sans"/>
              </a:rPr>
              <a:t>job design</a:t>
            </a:r>
            <a:endParaRPr sz="2200">
              <a:latin typeface="Open Sans Light"/>
              <a:ea typeface="Open Sans Light"/>
              <a:cs typeface="Open Sans Light"/>
              <a:sym typeface="Open Sans Light"/>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263" name="Shape 263"/>
        <p:cNvGrpSpPr/>
        <p:nvPr/>
      </p:nvGrpSpPr>
      <p:grpSpPr>
        <a:xfrm>
          <a:off x="0" y="0"/>
          <a:ext cx="0" cy="0"/>
          <a:chOff x="0" y="0"/>
          <a:chExt cx="0" cy="0"/>
        </a:xfrm>
      </p:grpSpPr>
      <p:sp>
        <p:nvSpPr>
          <p:cNvPr id="264" name="Google Shape;264;p30"/>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265" name="Google Shape;265;p30"/>
          <p:cNvSpPr/>
          <p:nvPr/>
        </p:nvSpPr>
        <p:spPr>
          <a:xfrm>
            <a:off x="811038" y="1150880"/>
            <a:ext cx="7570331" cy="3307908"/>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266" name="Google Shape;266;p30"/>
          <p:cNvSpPr/>
          <p:nvPr/>
        </p:nvSpPr>
        <p:spPr>
          <a:xfrm>
            <a:off x="725775" y="1082700"/>
            <a:ext cx="7570331" cy="3222667"/>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267" name="Google Shape;267;p30"/>
          <p:cNvSpPr txBox="1"/>
          <p:nvPr/>
        </p:nvSpPr>
        <p:spPr>
          <a:xfrm>
            <a:off x="963375" y="301300"/>
            <a:ext cx="7142400" cy="615600"/>
          </a:xfrm>
          <a:prstGeom prst="rect">
            <a:avLst/>
          </a:prstGeom>
          <a:no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4000">
                <a:solidFill>
                  <a:srgbClr val="35317F"/>
                </a:solidFill>
                <a:latin typeface="Open Sans"/>
                <a:ea typeface="Open Sans"/>
                <a:cs typeface="Open Sans"/>
                <a:sym typeface="Open Sans"/>
              </a:rPr>
              <a:t>Ways of Promoting Sales</a:t>
            </a:r>
            <a:endParaRPr sz="700"/>
          </a:p>
        </p:txBody>
      </p:sp>
      <p:sp>
        <p:nvSpPr>
          <p:cNvPr id="268" name="Google Shape;268;p30"/>
          <p:cNvSpPr txBox="1"/>
          <p:nvPr/>
        </p:nvSpPr>
        <p:spPr>
          <a:xfrm>
            <a:off x="810975" y="1082700"/>
            <a:ext cx="7332600" cy="31923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1700">
                <a:latin typeface="Open Sans Light"/>
                <a:ea typeface="Open Sans Light"/>
                <a:cs typeface="Open Sans Light"/>
                <a:sym typeface="Open Sans Light"/>
              </a:rPr>
              <a:t>Marketing, the activity involved in moving products from the manufacturers to the customers is divided into 4 P’s, namely: promotion, </a:t>
            </a:r>
            <a:r>
              <a:rPr lang="en" sz="1700">
                <a:latin typeface="Open Sans Light"/>
                <a:ea typeface="Open Sans Light"/>
                <a:cs typeface="Open Sans Light"/>
                <a:sym typeface="Open Sans Light"/>
              </a:rPr>
              <a:t>product, price and place.</a:t>
            </a:r>
            <a:endParaRPr sz="1700">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b="1" lang="en" sz="1700">
                <a:latin typeface="Open Sans"/>
                <a:ea typeface="Open Sans"/>
                <a:cs typeface="Open Sans"/>
                <a:sym typeface="Open Sans"/>
              </a:rPr>
              <a:t>Promotion</a:t>
            </a:r>
            <a:r>
              <a:rPr lang="en" sz="1700">
                <a:latin typeface="Open Sans Light"/>
                <a:ea typeface="Open Sans Light"/>
                <a:cs typeface="Open Sans Light"/>
                <a:sym typeface="Open Sans Light"/>
              </a:rPr>
              <a:t> in its broad definition means telling the target market about the product.</a:t>
            </a:r>
            <a:endParaRPr sz="1700">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b="1" lang="en" sz="1700">
                <a:latin typeface="Open Sans"/>
                <a:ea typeface="Open Sans"/>
                <a:cs typeface="Open Sans"/>
                <a:sym typeface="Open Sans"/>
              </a:rPr>
              <a:t>Personal selling</a:t>
            </a:r>
            <a:r>
              <a:rPr lang="en" sz="1700">
                <a:latin typeface="Open Sans Light"/>
                <a:ea typeface="Open Sans Light"/>
                <a:cs typeface="Open Sans Light"/>
                <a:sym typeface="Open Sans Light"/>
              </a:rPr>
              <a:t> involves direct communication between sellers and potential buyers.</a:t>
            </a:r>
            <a:br>
              <a:rPr lang="en" sz="1700">
                <a:latin typeface="Open Sans Light"/>
                <a:ea typeface="Open Sans Light"/>
                <a:cs typeface="Open Sans Light"/>
                <a:sym typeface="Open Sans Light"/>
              </a:rPr>
            </a:br>
            <a:r>
              <a:rPr b="1" lang="en" sz="1700">
                <a:latin typeface="Open Sans"/>
                <a:ea typeface="Open Sans"/>
                <a:cs typeface="Open Sans"/>
                <a:sym typeface="Open Sans"/>
              </a:rPr>
              <a:t>Mass selling </a:t>
            </a:r>
            <a:r>
              <a:rPr lang="en" sz="1700">
                <a:latin typeface="Open Sans Light"/>
                <a:ea typeface="Open Sans Light"/>
                <a:cs typeface="Open Sans Light"/>
                <a:sym typeface="Open Sans Light"/>
              </a:rPr>
              <a:t>is communicating with a large group of buyers at the same time.</a:t>
            </a:r>
            <a:endParaRPr sz="1700">
              <a:latin typeface="Open Sans Light"/>
              <a:ea typeface="Open Sans Light"/>
              <a:cs typeface="Open Sans Light"/>
              <a:sym typeface="Open Sans Light"/>
            </a:endParaRPr>
          </a:p>
        </p:txBody>
      </p:sp>
      <p:sp>
        <p:nvSpPr>
          <p:cNvPr id="269" name="Google Shape;269;p30"/>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270" name="Google Shape;270;p30"/>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271" name="Google Shape;271;p30"/>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275" name="Shape 275"/>
        <p:cNvGrpSpPr/>
        <p:nvPr/>
      </p:nvGrpSpPr>
      <p:grpSpPr>
        <a:xfrm>
          <a:off x="0" y="0"/>
          <a:ext cx="0" cy="0"/>
          <a:chOff x="0" y="0"/>
          <a:chExt cx="0" cy="0"/>
        </a:xfrm>
      </p:grpSpPr>
      <p:sp>
        <p:nvSpPr>
          <p:cNvPr id="276" name="Google Shape;276;p31"/>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277" name="Google Shape;277;p31"/>
          <p:cNvSpPr/>
          <p:nvPr/>
        </p:nvSpPr>
        <p:spPr>
          <a:xfrm>
            <a:off x="811038" y="1150880"/>
            <a:ext cx="7570331" cy="3307908"/>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278" name="Google Shape;278;p31"/>
          <p:cNvSpPr/>
          <p:nvPr/>
        </p:nvSpPr>
        <p:spPr>
          <a:xfrm>
            <a:off x="725775" y="1082700"/>
            <a:ext cx="7570331" cy="3222667"/>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279" name="Google Shape;279;p31"/>
          <p:cNvSpPr txBox="1"/>
          <p:nvPr/>
        </p:nvSpPr>
        <p:spPr>
          <a:xfrm>
            <a:off x="963375" y="301300"/>
            <a:ext cx="7142400" cy="615600"/>
          </a:xfrm>
          <a:prstGeom prst="rect">
            <a:avLst/>
          </a:prstGeom>
          <a:no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4000">
                <a:solidFill>
                  <a:srgbClr val="35317F"/>
                </a:solidFill>
                <a:latin typeface="Open Sans"/>
                <a:ea typeface="Open Sans"/>
                <a:cs typeface="Open Sans"/>
                <a:sym typeface="Open Sans"/>
              </a:rPr>
              <a:t>Ways of Promoting Sales</a:t>
            </a:r>
            <a:endParaRPr sz="700"/>
          </a:p>
        </p:txBody>
      </p:sp>
      <p:sp>
        <p:nvSpPr>
          <p:cNvPr id="280" name="Google Shape;280;p31"/>
          <p:cNvSpPr txBox="1"/>
          <p:nvPr/>
        </p:nvSpPr>
        <p:spPr>
          <a:xfrm>
            <a:off x="773900" y="1148900"/>
            <a:ext cx="7443600" cy="31431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1900">
                <a:latin typeface="Open Sans Light"/>
                <a:ea typeface="Open Sans Light"/>
                <a:cs typeface="Open Sans Light"/>
                <a:sym typeface="Open Sans Light"/>
              </a:rPr>
              <a:t>The communication with large groups of buyers may be done through </a:t>
            </a:r>
            <a:r>
              <a:rPr b="1" lang="en" sz="1900">
                <a:latin typeface="Open Sans"/>
                <a:ea typeface="Open Sans"/>
                <a:cs typeface="Open Sans"/>
                <a:sym typeface="Open Sans"/>
              </a:rPr>
              <a:t>advertising</a:t>
            </a:r>
            <a:r>
              <a:rPr b="1" lang="en" sz="1900">
                <a:latin typeface="Open Sans"/>
                <a:ea typeface="Open Sans"/>
                <a:cs typeface="Open Sans"/>
                <a:sym typeface="Open Sans"/>
              </a:rPr>
              <a:t> </a:t>
            </a:r>
            <a:r>
              <a:rPr lang="en" sz="1900">
                <a:latin typeface="Open Sans Light"/>
                <a:ea typeface="Open Sans Light"/>
                <a:cs typeface="Open Sans Light"/>
                <a:sym typeface="Open Sans Light"/>
              </a:rPr>
              <a:t>or through</a:t>
            </a:r>
            <a:r>
              <a:rPr b="1" lang="en" sz="1900">
                <a:latin typeface="Open Sans"/>
                <a:ea typeface="Open Sans"/>
                <a:cs typeface="Open Sans"/>
                <a:sym typeface="Open Sans"/>
              </a:rPr>
              <a:t> publicity</a:t>
            </a:r>
            <a:r>
              <a:rPr lang="en" sz="1900">
                <a:latin typeface="Open Sans Light"/>
                <a:ea typeface="Open Sans Light"/>
                <a:cs typeface="Open Sans Light"/>
                <a:sym typeface="Open Sans Light"/>
              </a:rPr>
              <a:t>.</a:t>
            </a:r>
            <a:endParaRPr sz="1900">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b="1" lang="en" sz="1900">
                <a:latin typeface="Open Sans"/>
                <a:ea typeface="Open Sans"/>
                <a:cs typeface="Open Sans"/>
                <a:sym typeface="Open Sans"/>
              </a:rPr>
              <a:t>Advertising</a:t>
            </a:r>
            <a:r>
              <a:rPr lang="en" sz="1900">
                <a:latin typeface="Open Sans Light"/>
                <a:ea typeface="Open Sans Light"/>
                <a:cs typeface="Open Sans Light"/>
                <a:sym typeface="Open Sans Light"/>
              </a:rPr>
              <a:t> is paid form of presenting the product while </a:t>
            </a:r>
            <a:r>
              <a:rPr b="1" lang="en" sz="1900">
                <a:latin typeface="Open Sans"/>
                <a:ea typeface="Open Sans"/>
                <a:cs typeface="Open Sans"/>
                <a:sym typeface="Open Sans"/>
              </a:rPr>
              <a:t>publicity</a:t>
            </a:r>
            <a:r>
              <a:rPr lang="en" sz="1900">
                <a:latin typeface="Open Sans Light"/>
                <a:ea typeface="Open Sans Light"/>
                <a:cs typeface="Open Sans Light"/>
                <a:sym typeface="Open Sans Light"/>
              </a:rPr>
              <a:t> is not paid for.</a:t>
            </a:r>
            <a:endParaRPr sz="1900">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b="1" lang="en" sz="1900">
                <a:latin typeface="Open Sans"/>
                <a:ea typeface="Open Sans"/>
                <a:cs typeface="Open Sans"/>
                <a:sym typeface="Open Sans"/>
              </a:rPr>
              <a:t>Sales promotion</a:t>
            </a:r>
            <a:r>
              <a:rPr lang="en" sz="1900">
                <a:latin typeface="Open Sans Light"/>
                <a:ea typeface="Open Sans Light"/>
                <a:cs typeface="Open Sans Light"/>
                <a:sym typeface="Open Sans Light"/>
              </a:rPr>
              <a:t> in its </a:t>
            </a:r>
            <a:r>
              <a:rPr lang="en" sz="1900">
                <a:latin typeface="Open Sans Light"/>
                <a:ea typeface="Open Sans Light"/>
                <a:cs typeface="Open Sans Light"/>
                <a:sym typeface="Open Sans Light"/>
              </a:rPr>
              <a:t>narrow</a:t>
            </a:r>
            <a:r>
              <a:rPr lang="en" sz="1900">
                <a:latin typeface="Open Sans Light"/>
                <a:ea typeface="Open Sans Light"/>
                <a:cs typeface="Open Sans Light"/>
                <a:sym typeface="Open Sans Light"/>
              </a:rPr>
              <a:t> definition, refers to activities that stimulate interests, trial or purchase by final customers.</a:t>
            </a:r>
            <a:endParaRPr sz="1900">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i="1" lang="en" sz="1900">
                <a:latin typeface="Open Sans Light"/>
                <a:ea typeface="Open Sans Light"/>
                <a:cs typeface="Open Sans Light"/>
                <a:sym typeface="Open Sans Light"/>
              </a:rPr>
              <a:t>The </a:t>
            </a:r>
            <a:r>
              <a:rPr i="1" lang="en" sz="1900">
                <a:latin typeface="Open Sans Light"/>
                <a:ea typeface="Open Sans Light"/>
                <a:cs typeface="Open Sans Light"/>
                <a:sym typeface="Open Sans Light"/>
              </a:rPr>
              <a:t>objectives</a:t>
            </a:r>
            <a:r>
              <a:rPr i="1" lang="en" sz="1900">
                <a:latin typeface="Open Sans Light"/>
                <a:ea typeface="Open Sans Light"/>
                <a:cs typeface="Open Sans Light"/>
                <a:sym typeface="Open Sans Light"/>
              </a:rPr>
              <a:t> of promotio</a:t>
            </a:r>
            <a:r>
              <a:rPr i="1" lang="en" sz="1800">
                <a:latin typeface="Open Sans Light"/>
                <a:ea typeface="Open Sans Light"/>
                <a:cs typeface="Open Sans Light"/>
                <a:sym typeface="Open Sans Light"/>
              </a:rPr>
              <a:t>n are (1) to inform, (2) to persuade and (3) to remind</a:t>
            </a:r>
            <a:r>
              <a:rPr i="1" lang="en" sz="1700">
                <a:latin typeface="Open Sans Light"/>
                <a:ea typeface="Open Sans Light"/>
                <a:cs typeface="Open Sans Light"/>
                <a:sym typeface="Open Sans Light"/>
              </a:rPr>
              <a:t>.</a:t>
            </a:r>
            <a:endParaRPr i="1" sz="1700">
              <a:latin typeface="Open Sans Light"/>
              <a:ea typeface="Open Sans Light"/>
              <a:cs typeface="Open Sans Light"/>
              <a:sym typeface="Open Sans Light"/>
            </a:endParaRPr>
          </a:p>
        </p:txBody>
      </p:sp>
      <p:sp>
        <p:nvSpPr>
          <p:cNvPr id="281" name="Google Shape;281;p31"/>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282" name="Google Shape;282;p31"/>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283" name="Google Shape;283;p31"/>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287" name="Shape 287"/>
        <p:cNvGrpSpPr/>
        <p:nvPr/>
      </p:nvGrpSpPr>
      <p:grpSpPr>
        <a:xfrm>
          <a:off x="0" y="0"/>
          <a:ext cx="0" cy="0"/>
          <a:chOff x="0" y="0"/>
          <a:chExt cx="0" cy="0"/>
        </a:xfrm>
      </p:grpSpPr>
      <p:grpSp>
        <p:nvGrpSpPr>
          <p:cNvPr id="288" name="Google Shape;288;p32"/>
          <p:cNvGrpSpPr/>
          <p:nvPr/>
        </p:nvGrpSpPr>
        <p:grpSpPr>
          <a:xfrm>
            <a:off x="301317" y="969003"/>
            <a:ext cx="2922708" cy="3940535"/>
            <a:chOff x="0" y="-47625"/>
            <a:chExt cx="1539564" cy="2075714"/>
          </a:xfrm>
        </p:grpSpPr>
        <p:sp>
          <p:nvSpPr>
            <p:cNvPr id="289" name="Google Shape;289;p32"/>
            <p:cNvSpPr/>
            <p:nvPr/>
          </p:nvSpPr>
          <p:spPr>
            <a:xfrm>
              <a:off x="0" y="0"/>
              <a:ext cx="1539564" cy="2028089"/>
            </a:xfrm>
            <a:custGeom>
              <a:rect b="b" l="l" r="r" t="t"/>
              <a:pathLst>
                <a:path extrusionOk="0" h="2028089" w="1539564">
                  <a:moveTo>
                    <a:pt x="0" y="0"/>
                  </a:moveTo>
                  <a:lnTo>
                    <a:pt x="1539564" y="0"/>
                  </a:lnTo>
                  <a:lnTo>
                    <a:pt x="1539564" y="2028089"/>
                  </a:lnTo>
                  <a:lnTo>
                    <a:pt x="0" y="2028089"/>
                  </a:lnTo>
                  <a:close/>
                </a:path>
              </a:pathLst>
            </a:custGeom>
            <a:solidFill>
              <a:srgbClr val="35317F"/>
            </a:solidFill>
            <a:ln>
              <a:noFill/>
            </a:ln>
          </p:spPr>
        </p:sp>
        <p:sp>
          <p:nvSpPr>
            <p:cNvPr id="290" name="Google Shape;290;p32"/>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291" name="Google Shape;291;p32"/>
          <p:cNvGrpSpPr/>
          <p:nvPr/>
        </p:nvGrpSpPr>
        <p:grpSpPr>
          <a:xfrm>
            <a:off x="6242000" y="969003"/>
            <a:ext cx="2600631" cy="4159605"/>
            <a:chOff x="0" y="-47625"/>
            <a:chExt cx="1369907" cy="2191111"/>
          </a:xfrm>
        </p:grpSpPr>
        <p:sp>
          <p:nvSpPr>
            <p:cNvPr id="292" name="Google Shape;292;p32"/>
            <p:cNvSpPr/>
            <p:nvPr/>
          </p:nvSpPr>
          <p:spPr>
            <a:xfrm>
              <a:off x="0" y="0"/>
              <a:ext cx="1369907" cy="2143486"/>
            </a:xfrm>
            <a:custGeom>
              <a:rect b="b" l="l" r="r" t="t"/>
              <a:pathLst>
                <a:path extrusionOk="0" h="2143486" w="1369907">
                  <a:moveTo>
                    <a:pt x="0" y="0"/>
                  </a:moveTo>
                  <a:lnTo>
                    <a:pt x="1369907" y="0"/>
                  </a:lnTo>
                  <a:lnTo>
                    <a:pt x="1369907" y="2143486"/>
                  </a:lnTo>
                  <a:lnTo>
                    <a:pt x="0" y="2143486"/>
                  </a:lnTo>
                  <a:close/>
                </a:path>
              </a:pathLst>
            </a:custGeom>
            <a:solidFill>
              <a:srgbClr val="35317F"/>
            </a:solidFill>
            <a:ln>
              <a:noFill/>
            </a:ln>
          </p:spPr>
        </p:sp>
        <p:sp>
          <p:nvSpPr>
            <p:cNvPr id="293" name="Google Shape;293;p32"/>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294" name="Google Shape;294;p32"/>
          <p:cNvGrpSpPr/>
          <p:nvPr/>
        </p:nvGrpSpPr>
        <p:grpSpPr>
          <a:xfrm>
            <a:off x="6313535" y="1045203"/>
            <a:ext cx="2573239" cy="3940535"/>
            <a:chOff x="0" y="-47625"/>
            <a:chExt cx="1355478" cy="2075714"/>
          </a:xfrm>
        </p:grpSpPr>
        <p:sp>
          <p:nvSpPr>
            <p:cNvPr id="295" name="Google Shape;295;p32"/>
            <p:cNvSpPr/>
            <p:nvPr/>
          </p:nvSpPr>
          <p:spPr>
            <a:xfrm>
              <a:off x="0" y="0"/>
              <a:ext cx="1355478" cy="2028089"/>
            </a:xfrm>
            <a:custGeom>
              <a:rect b="b" l="l" r="r" t="t"/>
              <a:pathLst>
                <a:path extrusionOk="0" h="2028089" w="1355478">
                  <a:moveTo>
                    <a:pt x="0" y="0"/>
                  </a:moveTo>
                  <a:lnTo>
                    <a:pt x="1355478" y="0"/>
                  </a:lnTo>
                  <a:lnTo>
                    <a:pt x="1355478"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296" name="Google Shape;296;p32"/>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297" name="Google Shape;297;p32"/>
          <p:cNvSpPr txBox="1"/>
          <p:nvPr/>
        </p:nvSpPr>
        <p:spPr>
          <a:xfrm>
            <a:off x="257175" y="288096"/>
            <a:ext cx="8629800" cy="744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2200">
                <a:solidFill>
                  <a:srgbClr val="35317F"/>
                </a:solidFill>
                <a:latin typeface="Open Sans"/>
                <a:ea typeface="Open Sans"/>
                <a:cs typeface="Open Sans"/>
                <a:sym typeface="Open Sans"/>
              </a:rPr>
              <a:t>Here are the </a:t>
            </a:r>
            <a:r>
              <a:rPr b="1" lang="en" sz="2200">
                <a:solidFill>
                  <a:srgbClr val="35317F"/>
                </a:solidFill>
                <a:latin typeface="Open Sans"/>
                <a:ea typeface="Open Sans"/>
                <a:cs typeface="Open Sans"/>
                <a:sym typeface="Open Sans"/>
              </a:rPr>
              <a:t>different means of advertising, </a:t>
            </a:r>
            <a:br>
              <a:rPr b="1" lang="en" sz="2200">
                <a:solidFill>
                  <a:srgbClr val="35317F"/>
                </a:solidFill>
                <a:latin typeface="Open Sans"/>
                <a:ea typeface="Open Sans"/>
                <a:cs typeface="Open Sans"/>
                <a:sym typeface="Open Sans"/>
              </a:rPr>
            </a:br>
            <a:r>
              <a:rPr b="1" lang="en" sz="2200">
                <a:solidFill>
                  <a:srgbClr val="35317F"/>
                </a:solidFill>
                <a:latin typeface="Open Sans"/>
                <a:ea typeface="Open Sans"/>
                <a:cs typeface="Open Sans"/>
                <a:sym typeface="Open Sans"/>
              </a:rPr>
              <a:t>publicity and sales promotion:</a:t>
            </a:r>
            <a:endParaRPr b="1" sz="2200">
              <a:latin typeface="Open Sans"/>
              <a:ea typeface="Open Sans"/>
              <a:cs typeface="Open Sans"/>
              <a:sym typeface="Open Sans"/>
            </a:endParaRPr>
          </a:p>
        </p:txBody>
      </p:sp>
      <p:sp>
        <p:nvSpPr>
          <p:cNvPr id="298" name="Google Shape;298;p32"/>
          <p:cNvSpPr txBox="1"/>
          <p:nvPr/>
        </p:nvSpPr>
        <p:spPr>
          <a:xfrm>
            <a:off x="404899" y="1807127"/>
            <a:ext cx="2749200" cy="1847100"/>
          </a:xfrm>
          <a:prstGeom prst="rect">
            <a:avLst/>
          </a:prstGeom>
          <a:noFill/>
          <a:ln>
            <a:noFill/>
          </a:ln>
        </p:spPr>
        <p:txBody>
          <a:bodyPr anchorCtr="0" anchor="t" bIns="0" lIns="0" spcFirstLastPara="1" rIns="0" wrap="square" tIns="0">
            <a:spAutoFit/>
          </a:bodyPr>
          <a:lstStyle/>
          <a:p>
            <a:pPr indent="45720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Magazines</a:t>
            </a:r>
            <a:endParaRPr sz="2000">
              <a:solidFill>
                <a:srgbClr val="FFFFFF"/>
              </a:solidFill>
              <a:latin typeface="Open Sans Light"/>
              <a:ea typeface="Open Sans Light"/>
              <a:cs typeface="Open Sans Light"/>
              <a:sym typeface="Open Sans Light"/>
            </a:endParaRPr>
          </a:p>
          <a:p>
            <a:pPr indent="45720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Newspapers</a:t>
            </a:r>
            <a:endParaRPr sz="2000">
              <a:solidFill>
                <a:srgbClr val="FFFFFF"/>
              </a:solidFill>
              <a:latin typeface="Open Sans Light"/>
              <a:ea typeface="Open Sans Light"/>
              <a:cs typeface="Open Sans Light"/>
              <a:sym typeface="Open Sans Light"/>
            </a:endParaRPr>
          </a:p>
          <a:p>
            <a:pPr indent="45720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Radio</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       TV</a:t>
            </a:r>
            <a:endParaRPr sz="2000">
              <a:solidFill>
                <a:srgbClr val="FFFFFF"/>
              </a:solidFill>
              <a:latin typeface="Open Sans Light"/>
              <a:ea typeface="Open Sans Light"/>
              <a:cs typeface="Open Sans Light"/>
              <a:sym typeface="Open Sans Light"/>
            </a:endParaRPr>
          </a:p>
          <a:p>
            <a:pPr indent="0" lvl="0" marL="45720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Signs</a:t>
            </a:r>
            <a:endParaRPr sz="2000">
              <a:solidFill>
                <a:srgbClr val="FFFFFF"/>
              </a:solidFill>
              <a:latin typeface="Open Sans Light"/>
              <a:ea typeface="Open Sans Light"/>
              <a:cs typeface="Open Sans Light"/>
              <a:sym typeface="Open Sans Light"/>
            </a:endParaRPr>
          </a:p>
          <a:p>
            <a:pPr indent="0" lvl="0" marL="45720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Direct mail</a:t>
            </a:r>
            <a:endParaRPr sz="2000">
              <a:solidFill>
                <a:srgbClr val="FFFFFF"/>
              </a:solidFill>
              <a:latin typeface="Open Sans Light"/>
              <a:ea typeface="Open Sans Light"/>
              <a:cs typeface="Open Sans Light"/>
              <a:sym typeface="Open Sans Light"/>
            </a:endParaRPr>
          </a:p>
        </p:txBody>
      </p:sp>
      <p:sp>
        <p:nvSpPr>
          <p:cNvPr id="299" name="Google Shape;299;p32"/>
          <p:cNvSpPr txBox="1"/>
          <p:nvPr/>
        </p:nvSpPr>
        <p:spPr>
          <a:xfrm>
            <a:off x="631220" y="1255500"/>
            <a:ext cx="2296500" cy="3387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1" lang="en" sz="2200">
                <a:solidFill>
                  <a:srgbClr val="FFFFFF"/>
                </a:solidFill>
                <a:latin typeface="Open Sans"/>
                <a:ea typeface="Open Sans"/>
                <a:cs typeface="Open Sans"/>
                <a:sym typeface="Open Sans"/>
              </a:rPr>
              <a:t>Advertising</a:t>
            </a:r>
            <a:endParaRPr b="1" sz="1100">
              <a:latin typeface="Open Sans"/>
              <a:ea typeface="Open Sans"/>
              <a:cs typeface="Open Sans"/>
              <a:sym typeface="Open Sans"/>
            </a:endParaRPr>
          </a:p>
        </p:txBody>
      </p:sp>
      <p:grpSp>
        <p:nvGrpSpPr>
          <p:cNvPr id="300" name="Google Shape;300;p32"/>
          <p:cNvGrpSpPr/>
          <p:nvPr/>
        </p:nvGrpSpPr>
        <p:grpSpPr>
          <a:xfrm>
            <a:off x="3319235" y="969003"/>
            <a:ext cx="2827557" cy="4159605"/>
            <a:chOff x="0" y="-47625"/>
            <a:chExt cx="1489442" cy="2191111"/>
          </a:xfrm>
        </p:grpSpPr>
        <p:sp>
          <p:nvSpPr>
            <p:cNvPr id="301" name="Google Shape;301;p32"/>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302" name="Google Shape;302;p32"/>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303" name="Google Shape;303;p32"/>
          <p:cNvGrpSpPr/>
          <p:nvPr/>
        </p:nvGrpSpPr>
        <p:grpSpPr>
          <a:xfrm>
            <a:off x="3410969" y="1045203"/>
            <a:ext cx="2922708" cy="3940535"/>
            <a:chOff x="0" y="-47625"/>
            <a:chExt cx="1539564" cy="2075714"/>
          </a:xfrm>
        </p:grpSpPr>
        <p:sp>
          <p:nvSpPr>
            <p:cNvPr id="304" name="Google Shape;304;p32"/>
            <p:cNvSpPr/>
            <p:nvPr/>
          </p:nvSpPr>
          <p:spPr>
            <a:xfrm>
              <a:off x="0" y="0"/>
              <a:ext cx="1539564" cy="2028089"/>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305" name="Google Shape;305;p32"/>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06" name="Google Shape;306;p32"/>
          <p:cNvSpPr txBox="1"/>
          <p:nvPr/>
        </p:nvSpPr>
        <p:spPr>
          <a:xfrm>
            <a:off x="3518935" y="1807127"/>
            <a:ext cx="2428200" cy="18471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Press conference</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Talk shows</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Human interest</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Write-ups </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Articles in trade magazines</a:t>
            </a:r>
            <a:endParaRPr sz="2000">
              <a:solidFill>
                <a:srgbClr val="FFFFFF"/>
              </a:solidFill>
              <a:latin typeface="Open Sans Light"/>
              <a:ea typeface="Open Sans Light"/>
              <a:cs typeface="Open Sans Light"/>
              <a:sym typeface="Open Sans Light"/>
            </a:endParaRPr>
          </a:p>
        </p:txBody>
      </p:sp>
      <p:sp>
        <p:nvSpPr>
          <p:cNvPr id="307" name="Google Shape;307;p32"/>
          <p:cNvSpPr txBox="1"/>
          <p:nvPr/>
        </p:nvSpPr>
        <p:spPr>
          <a:xfrm>
            <a:off x="3622167" y="1255500"/>
            <a:ext cx="2221800" cy="3540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1" lang="en" sz="2300">
                <a:solidFill>
                  <a:srgbClr val="FFFFFF"/>
                </a:solidFill>
                <a:latin typeface="Open Sans"/>
                <a:ea typeface="Open Sans"/>
                <a:cs typeface="Open Sans"/>
                <a:sym typeface="Open Sans"/>
              </a:rPr>
              <a:t>Publicity</a:t>
            </a:r>
            <a:endParaRPr b="1" sz="1200"/>
          </a:p>
        </p:txBody>
      </p:sp>
      <p:sp>
        <p:nvSpPr>
          <p:cNvPr id="308" name="Google Shape;308;p32"/>
          <p:cNvSpPr txBox="1"/>
          <p:nvPr/>
        </p:nvSpPr>
        <p:spPr>
          <a:xfrm>
            <a:off x="6524350" y="1998900"/>
            <a:ext cx="2036100" cy="21549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Coupons</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Contests</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Trade shows</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Sporting news</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Samples</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Catalogues</a:t>
            </a:r>
            <a:endParaRPr sz="20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2000">
                <a:solidFill>
                  <a:srgbClr val="FFFFFF"/>
                </a:solidFill>
                <a:latin typeface="Open Sans Light"/>
                <a:ea typeface="Open Sans Light"/>
                <a:cs typeface="Open Sans Light"/>
                <a:sym typeface="Open Sans Light"/>
              </a:rPr>
              <a:t>Flyers</a:t>
            </a:r>
            <a:endParaRPr sz="2000">
              <a:solidFill>
                <a:srgbClr val="FFFFFF"/>
              </a:solidFill>
              <a:latin typeface="Open Sans Light"/>
              <a:ea typeface="Open Sans Light"/>
              <a:cs typeface="Open Sans Light"/>
              <a:sym typeface="Open Sans Light"/>
            </a:endParaRPr>
          </a:p>
        </p:txBody>
      </p:sp>
      <p:sp>
        <p:nvSpPr>
          <p:cNvPr id="309" name="Google Shape;309;p32"/>
          <p:cNvSpPr txBox="1"/>
          <p:nvPr/>
        </p:nvSpPr>
        <p:spPr>
          <a:xfrm>
            <a:off x="6445800" y="1255500"/>
            <a:ext cx="2114700" cy="7434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1" lang="en" sz="2100">
                <a:solidFill>
                  <a:srgbClr val="FFFFFF"/>
                </a:solidFill>
                <a:latin typeface="Open Sans"/>
                <a:ea typeface="Open Sans"/>
                <a:cs typeface="Open Sans"/>
                <a:sym typeface="Open Sans"/>
              </a:rPr>
              <a:t>Sales Promotion</a:t>
            </a:r>
            <a:endParaRPr b="1" sz="1000"/>
          </a:p>
        </p:txBody>
      </p:sp>
      <p:sp>
        <p:nvSpPr>
          <p:cNvPr id="310" name="Google Shape;310;p32"/>
          <p:cNvSpPr/>
          <p:nvPr/>
        </p:nvSpPr>
        <p:spPr>
          <a:xfrm>
            <a:off x="-648132" y="-639675"/>
            <a:ext cx="1279351" cy="1279351"/>
          </a:xfrm>
          <a:custGeom>
            <a:rect b="b" l="l" r="r" t="t"/>
            <a:pathLst>
              <a:path extrusionOk="0" h="2558702" w="2558702">
                <a:moveTo>
                  <a:pt x="0" y="0"/>
                </a:moveTo>
                <a:lnTo>
                  <a:pt x="2558703" y="0"/>
                </a:lnTo>
                <a:lnTo>
                  <a:pt x="2558703" y="2558702"/>
                </a:lnTo>
                <a:lnTo>
                  <a:pt x="0" y="2558702"/>
                </a:lnTo>
                <a:lnTo>
                  <a:pt x="0" y="0"/>
                </a:lnTo>
                <a:close/>
              </a:path>
            </a:pathLst>
          </a:custGeom>
          <a:blipFill rotWithShape="1">
            <a:blip r:embed="rId3">
              <a:alphaModFix/>
            </a:blip>
            <a:stretch>
              <a:fillRect b="0" l="0" r="0" t="0"/>
            </a:stretch>
          </a:blipFill>
          <a:ln>
            <a:noFill/>
          </a:ln>
        </p:spPr>
      </p:sp>
      <p:sp>
        <p:nvSpPr>
          <p:cNvPr id="311" name="Google Shape;311;p32"/>
          <p:cNvSpPr/>
          <p:nvPr/>
        </p:nvSpPr>
        <p:spPr>
          <a:xfrm>
            <a:off x="11" y="4192867"/>
            <a:ext cx="963889" cy="950635"/>
          </a:xfrm>
          <a:custGeom>
            <a:rect b="b" l="l" r="r" t="t"/>
            <a:pathLst>
              <a:path extrusionOk="0" h="1901270" w="1927777">
                <a:moveTo>
                  <a:pt x="0" y="0"/>
                </a:moveTo>
                <a:lnTo>
                  <a:pt x="1927777" y="0"/>
                </a:lnTo>
                <a:lnTo>
                  <a:pt x="1927777" y="1901270"/>
                </a:lnTo>
                <a:lnTo>
                  <a:pt x="0" y="1901270"/>
                </a:lnTo>
                <a:lnTo>
                  <a:pt x="0" y="0"/>
                </a:lnTo>
                <a:close/>
              </a:path>
            </a:pathLst>
          </a:custGeom>
          <a:blipFill rotWithShape="1">
            <a:blip r:embed="rId4">
              <a:alphaModFix/>
            </a:blip>
            <a:stretch>
              <a:fillRect b="0" l="0" r="0" t="0"/>
            </a:stretch>
          </a:blipFill>
          <a:ln>
            <a:noFill/>
          </a:ln>
        </p:spPr>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315" name="Shape 315"/>
        <p:cNvGrpSpPr/>
        <p:nvPr/>
      </p:nvGrpSpPr>
      <p:grpSpPr>
        <a:xfrm>
          <a:off x="0" y="0"/>
          <a:ext cx="0" cy="0"/>
          <a:chOff x="0" y="0"/>
          <a:chExt cx="0" cy="0"/>
        </a:xfrm>
      </p:grpSpPr>
      <p:sp>
        <p:nvSpPr>
          <p:cNvPr id="316" name="Google Shape;316;p33"/>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317" name="Google Shape;317;p33"/>
          <p:cNvSpPr/>
          <p:nvPr/>
        </p:nvSpPr>
        <p:spPr>
          <a:xfrm>
            <a:off x="465505" y="860288"/>
            <a:ext cx="7918085" cy="3996996"/>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318" name="Google Shape;318;p33"/>
          <p:cNvSpPr/>
          <p:nvPr/>
        </p:nvSpPr>
        <p:spPr>
          <a:xfrm>
            <a:off x="376350" y="777900"/>
            <a:ext cx="7918085" cy="3894564"/>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319" name="Google Shape;319;p33"/>
          <p:cNvSpPr txBox="1"/>
          <p:nvPr/>
        </p:nvSpPr>
        <p:spPr>
          <a:xfrm>
            <a:off x="963375" y="72700"/>
            <a:ext cx="7142400" cy="615600"/>
          </a:xfrm>
          <a:prstGeom prst="rect">
            <a:avLst/>
          </a:prstGeom>
          <a:no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4000">
                <a:solidFill>
                  <a:srgbClr val="35317F"/>
                </a:solidFill>
                <a:latin typeface="Open Sans"/>
                <a:ea typeface="Open Sans"/>
                <a:cs typeface="Open Sans"/>
                <a:sym typeface="Open Sans"/>
              </a:rPr>
              <a:t>Creative Pricing</a:t>
            </a:r>
            <a:endParaRPr sz="700"/>
          </a:p>
        </p:txBody>
      </p:sp>
      <p:sp>
        <p:nvSpPr>
          <p:cNvPr id="320" name="Google Shape;320;p33"/>
          <p:cNvSpPr txBox="1"/>
          <p:nvPr/>
        </p:nvSpPr>
        <p:spPr>
          <a:xfrm>
            <a:off x="544075" y="917350"/>
            <a:ext cx="7310700" cy="36018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1600">
                <a:latin typeface="Open Sans Light"/>
                <a:ea typeface="Open Sans Light"/>
                <a:cs typeface="Open Sans Light"/>
                <a:sym typeface="Open Sans Light"/>
              </a:rPr>
              <a:t>N</a:t>
            </a:r>
            <a:r>
              <a:rPr lang="en" sz="1800">
                <a:latin typeface="Open Sans Light"/>
                <a:ea typeface="Open Sans Light"/>
                <a:cs typeface="Open Sans Light"/>
                <a:sym typeface="Open Sans Light"/>
              </a:rPr>
              <a:t>otice how creative entrepreneurs increase sales in the pricing of their products. Look around and you will be amazed to hear and see </a:t>
            </a:r>
            <a:r>
              <a:rPr b="1" lang="en" sz="1800">
                <a:latin typeface="Open Sans"/>
                <a:ea typeface="Open Sans"/>
                <a:cs typeface="Open Sans"/>
                <a:sym typeface="Open Sans"/>
              </a:rPr>
              <a:t>the way products are priced</a:t>
            </a:r>
            <a:r>
              <a:rPr lang="en" sz="1800">
                <a:latin typeface="Open Sans Light"/>
                <a:ea typeface="Open Sans Light"/>
                <a:cs typeface="Open Sans Light"/>
                <a:sym typeface="Open Sans Light"/>
              </a:rPr>
              <a:t>.</a:t>
            </a:r>
            <a:endParaRPr sz="1800">
              <a:latin typeface="Open Sans Light"/>
              <a:ea typeface="Open Sans Light"/>
              <a:cs typeface="Open Sans Light"/>
              <a:sym typeface="Open Sans Light"/>
            </a:endParaRPr>
          </a:p>
          <a:p>
            <a:pPr indent="-342900" lvl="0" marL="457200" marR="0" rtl="0" algn="l">
              <a:lnSpc>
                <a:spcPct val="100000"/>
              </a:lnSpc>
              <a:spcBef>
                <a:spcPts val="0"/>
              </a:spcBef>
              <a:spcAft>
                <a:spcPts val="0"/>
              </a:spcAft>
              <a:buSzPts val="1800"/>
              <a:buFont typeface="Open Sans Light"/>
              <a:buAutoNum type="alphaUcPeriod"/>
            </a:pPr>
            <a:r>
              <a:rPr lang="en" sz="1800">
                <a:latin typeface="Open Sans Light"/>
                <a:ea typeface="Open Sans Light"/>
                <a:cs typeface="Open Sans Light"/>
                <a:sym typeface="Open Sans Light"/>
              </a:rPr>
              <a:t>At the entrance of a Metro Manila residential subdivision, the ambulant vendor of the vegetables has only one price. Everything sells at ten pesos (₱10); a pack of garlic, a pack of onions, a bunch of string beans, a slice of squash, a piece of ampalaya, a pack of tomatoes, among others. The customer shells out </a:t>
            </a:r>
            <a:r>
              <a:rPr lang="en" sz="1800">
                <a:solidFill>
                  <a:schemeClr val="dk1"/>
                </a:solidFill>
                <a:latin typeface="Open Sans Light"/>
                <a:ea typeface="Open Sans Light"/>
                <a:cs typeface="Open Sans Light"/>
                <a:sym typeface="Open Sans Light"/>
              </a:rPr>
              <a:t>₱10, ₱20, ₱30 for her purchase, no bargaining, then heads for home.</a:t>
            </a:r>
            <a:br>
              <a:rPr lang="en" sz="1800">
                <a:solidFill>
                  <a:schemeClr val="dk1"/>
                </a:solidFill>
                <a:latin typeface="Open Sans Light"/>
                <a:ea typeface="Open Sans Light"/>
                <a:cs typeface="Open Sans Light"/>
                <a:sym typeface="Open Sans Light"/>
              </a:rPr>
            </a:br>
            <a:r>
              <a:rPr lang="en" sz="1800">
                <a:solidFill>
                  <a:schemeClr val="dk1"/>
                </a:solidFill>
                <a:latin typeface="Open Sans Light"/>
                <a:ea typeface="Open Sans Light"/>
                <a:cs typeface="Open Sans Light"/>
                <a:sym typeface="Open Sans Light"/>
              </a:rPr>
              <a:t>The prices at multiples of ₱10 are generally higher than when buying is done in the wet market or in the supermarket. The business has been going on for a long time. Very likely, </a:t>
            </a:r>
            <a:br>
              <a:rPr lang="en" sz="1800">
                <a:solidFill>
                  <a:schemeClr val="dk1"/>
                </a:solidFill>
                <a:latin typeface="Open Sans Light"/>
                <a:ea typeface="Open Sans Light"/>
                <a:cs typeface="Open Sans Light"/>
                <a:sym typeface="Open Sans Light"/>
              </a:rPr>
            </a:br>
            <a:r>
              <a:rPr lang="en" sz="1800">
                <a:solidFill>
                  <a:schemeClr val="dk1"/>
                </a:solidFill>
                <a:latin typeface="Open Sans Light"/>
                <a:ea typeface="Open Sans Light"/>
                <a:cs typeface="Open Sans Light"/>
                <a:sym typeface="Open Sans Light"/>
              </a:rPr>
              <a:t>both seller and buyer are happy with the set-up.</a:t>
            </a:r>
            <a:endParaRPr sz="1800">
              <a:latin typeface="Open Sans Light"/>
              <a:ea typeface="Open Sans Light"/>
              <a:cs typeface="Open Sans Light"/>
              <a:sym typeface="Open Sans Light"/>
            </a:endParaRPr>
          </a:p>
        </p:txBody>
      </p:sp>
      <p:sp>
        <p:nvSpPr>
          <p:cNvPr id="321" name="Google Shape;321;p33"/>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322" name="Google Shape;322;p33"/>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323" name="Google Shape;323;p33"/>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327" name="Shape 327"/>
        <p:cNvGrpSpPr/>
        <p:nvPr/>
      </p:nvGrpSpPr>
      <p:grpSpPr>
        <a:xfrm>
          <a:off x="0" y="0"/>
          <a:ext cx="0" cy="0"/>
          <a:chOff x="0" y="0"/>
          <a:chExt cx="0" cy="0"/>
        </a:xfrm>
      </p:grpSpPr>
      <p:sp>
        <p:nvSpPr>
          <p:cNvPr id="328" name="Google Shape;328;p34"/>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329" name="Google Shape;329;p34"/>
          <p:cNvSpPr/>
          <p:nvPr/>
        </p:nvSpPr>
        <p:spPr>
          <a:xfrm>
            <a:off x="465505" y="860288"/>
            <a:ext cx="7918085" cy="3996996"/>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330" name="Google Shape;330;p34"/>
          <p:cNvSpPr/>
          <p:nvPr/>
        </p:nvSpPr>
        <p:spPr>
          <a:xfrm>
            <a:off x="376350" y="777900"/>
            <a:ext cx="7918085" cy="3894564"/>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331" name="Google Shape;331;p34"/>
          <p:cNvSpPr txBox="1"/>
          <p:nvPr/>
        </p:nvSpPr>
        <p:spPr>
          <a:xfrm>
            <a:off x="963375" y="72700"/>
            <a:ext cx="7142400" cy="615600"/>
          </a:xfrm>
          <a:prstGeom prst="rect">
            <a:avLst/>
          </a:prstGeom>
          <a:no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4000">
                <a:solidFill>
                  <a:srgbClr val="35317F"/>
                </a:solidFill>
                <a:latin typeface="Open Sans"/>
                <a:ea typeface="Open Sans"/>
                <a:cs typeface="Open Sans"/>
                <a:sym typeface="Open Sans"/>
              </a:rPr>
              <a:t>Creative Pricing</a:t>
            </a:r>
            <a:endParaRPr sz="700"/>
          </a:p>
        </p:txBody>
      </p:sp>
      <p:sp>
        <p:nvSpPr>
          <p:cNvPr id="332" name="Google Shape;332;p34"/>
          <p:cNvSpPr txBox="1"/>
          <p:nvPr/>
        </p:nvSpPr>
        <p:spPr>
          <a:xfrm>
            <a:off x="544075" y="1068325"/>
            <a:ext cx="7320600" cy="33249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1800">
                <a:latin typeface="Open Sans Light"/>
                <a:ea typeface="Open Sans Light"/>
                <a:cs typeface="Open Sans Light"/>
                <a:sym typeface="Open Sans Light"/>
              </a:rPr>
              <a:t>B. 	A colorful banner in front of a bakery announces</a:t>
            </a:r>
            <a:endParaRPr sz="1800">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1800">
                <a:latin typeface="Open Sans Light"/>
                <a:ea typeface="Open Sans Light"/>
                <a:cs typeface="Open Sans Light"/>
                <a:sym typeface="Open Sans Light"/>
              </a:rPr>
              <a:t>		</a:t>
            </a:r>
            <a:r>
              <a:rPr lang="en" sz="1800">
                <a:solidFill>
                  <a:schemeClr val="dk1"/>
                </a:solidFill>
                <a:latin typeface="Open Sans Light"/>
                <a:ea typeface="Open Sans Light"/>
                <a:cs typeface="Open Sans Light"/>
                <a:sym typeface="Open Sans Light"/>
              </a:rPr>
              <a:t>₱10 for 12 pieces of any ₱2 bread</a:t>
            </a:r>
            <a:endParaRPr sz="1800">
              <a:solidFill>
                <a:schemeClr val="dk1"/>
              </a:solidFill>
              <a:latin typeface="Open Sans Light"/>
              <a:ea typeface="Open Sans Light"/>
              <a:cs typeface="Open Sans Light"/>
              <a:sym typeface="Open Sans Light"/>
            </a:endParaRPr>
          </a:p>
          <a:p>
            <a:pPr indent="0" lvl="0" marL="457200" rtl="0" algn="l">
              <a:spcBef>
                <a:spcPts val="0"/>
              </a:spcBef>
              <a:spcAft>
                <a:spcPts val="0"/>
              </a:spcAft>
              <a:buNone/>
            </a:pPr>
            <a:r>
              <a:rPr lang="en" sz="1800">
                <a:solidFill>
                  <a:schemeClr val="dk1"/>
                </a:solidFill>
                <a:latin typeface="Open Sans Light"/>
                <a:ea typeface="Open Sans Light"/>
                <a:cs typeface="Open Sans Light"/>
                <a:sym typeface="Open Sans Light"/>
              </a:rPr>
              <a:t>₱2 x 12 is ₱24 but if the buyer buys a dozen, he gets a ₱4 discount.</a:t>
            </a:r>
            <a:endParaRPr sz="1800">
              <a:solidFill>
                <a:schemeClr val="dk1"/>
              </a:solidFill>
              <a:latin typeface="Open Sans Light"/>
              <a:ea typeface="Open Sans Light"/>
              <a:cs typeface="Open Sans Light"/>
              <a:sym typeface="Open Sans Light"/>
            </a:endParaRPr>
          </a:p>
          <a:p>
            <a:pPr indent="0" lvl="0" marL="0" rtl="0" algn="l">
              <a:spcBef>
                <a:spcPts val="0"/>
              </a:spcBef>
              <a:spcAft>
                <a:spcPts val="0"/>
              </a:spcAft>
              <a:buNone/>
            </a:pPr>
            <a:r>
              <a:rPr lang="en" sz="1800">
                <a:solidFill>
                  <a:schemeClr val="dk1"/>
                </a:solidFill>
                <a:latin typeface="Open Sans Light"/>
                <a:ea typeface="Open Sans Light"/>
                <a:cs typeface="Open Sans Light"/>
                <a:sym typeface="Open Sans Light"/>
              </a:rPr>
              <a:t>C. 	In the ground floor of a Makati Building, this seller of home-made snack food: macaroons, brownies, puto, </a:t>
            </a:r>
            <a:r>
              <a:rPr lang="en" sz="1800">
                <a:solidFill>
                  <a:schemeClr val="dk1"/>
                </a:solidFill>
                <a:latin typeface="Open Sans Light"/>
                <a:ea typeface="Open Sans Light"/>
                <a:cs typeface="Open Sans Light"/>
                <a:sym typeface="Open Sans Light"/>
              </a:rPr>
              <a:t>cuchinta</a:t>
            </a:r>
            <a:r>
              <a:rPr lang="en" sz="1800">
                <a:solidFill>
                  <a:schemeClr val="dk1"/>
                </a:solidFill>
                <a:latin typeface="Open Sans Light"/>
                <a:ea typeface="Open Sans Light"/>
                <a:cs typeface="Open Sans Light"/>
                <a:sym typeface="Open Sans Light"/>
              </a:rPr>
              <a:t>, pastillas and the like, packed in styro plates inside transparent plastic bags, sells her product at 3 for ₱100. Very seldom would the buyer ask the price of 1 pack nor buy one pack only.</a:t>
            </a:r>
            <a:br>
              <a:rPr lang="en" sz="1800">
                <a:solidFill>
                  <a:schemeClr val="dk1"/>
                </a:solidFill>
                <a:latin typeface="Open Sans Light"/>
                <a:ea typeface="Open Sans Light"/>
                <a:cs typeface="Open Sans Light"/>
                <a:sym typeface="Open Sans Light"/>
              </a:rPr>
            </a:br>
            <a:r>
              <a:rPr lang="en" sz="1800">
                <a:solidFill>
                  <a:schemeClr val="dk1"/>
                </a:solidFill>
                <a:latin typeface="Open Sans Light"/>
                <a:ea typeface="Open Sans Light"/>
                <a:cs typeface="Open Sans Light"/>
                <a:sym typeface="Open Sans Light"/>
              </a:rPr>
              <a:t>	Often, the buyer gives ₱100 and selects an assortment of 3 packages. The seller does not stay long in one building. She moves from one building to the next. Usually, she comes back only after several weeks.</a:t>
            </a:r>
            <a:endParaRPr sz="1800">
              <a:solidFill>
                <a:schemeClr val="dk1"/>
              </a:solidFill>
              <a:latin typeface="Open Sans Light"/>
              <a:ea typeface="Open Sans Light"/>
              <a:cs typeface="Open Sans Light"/>
              <a:sym typeface="Open Sans Light"/>
            </a:endParaRPr>
          </a:p>
        </p:txBody>
      </p:sp>
      <p:sp>
        <p:nvSpPr>
          <p:cNvPr id="333" name="Google Shape;333;p34"/>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334" name="Google Shape;334;p34"/>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335" name="Google Shape;335;p34"/>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339" name="Shape 339"/>
        <p:cNvGrpSpPr/>
        <p:nvPr/>
      </p:nvGrpSpPr>
      <p:grpSpPr>
        <a:xfrm>
          <a:off x="0" y="0"/>
          <a:ext cx="0" cy="0"/>
          <a:chOff x="0" y="0"/>
          <a:chExt cx="0" cy="0"/>
        </a:xfrm>
      </p:grpSpPr>
      <p:sp>
        <p:nvSpPr>
          <p:cNvPr id="340" name="Google Shape;340;p35"/>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341" name="Google Shape;341;p35"/>
          <p:cNvSpPr/>
          <p:nvPr/>
        </p:nvSpPr>
        <p:spPr>
          <a:xfrm>
            <a:off x="465505" y="860288"/>
            <a:ext cx="7918085" cy="3996996"/>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342" name="Google Shape;342;p35"/>
          <p:cNvSpPr/>
          <p:nvPr/>
        </p:nvSpPr>
        <p:spPr>
          <a:xfrm>
            <a:off x="376350" y="777900"/>
            <a:ext cx="7918085" cy="3894564"/>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343" name="Google Shape;343;p35"/>
          <p:cNvSpPr txBox="1"/>
          <p:nvPr/>
        </p:nvSpPr>
        <p:spPr>
          <a:xfrm>
            <a:off x="963375" y="72700"/>
            <a:ext cx="7142400" cy="615600"/>
          </a:xfrm>
          <a:prstGeom prst="rect">
            <a:avLst/>
          </a:prstGeom>
          <a:no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4000">
                <a:solidFill>
                  <a:srgbClr val="35317F"/>
                </a:solidFill>
                <a:latin typeface="Open Sans"/>
                <a:ea typeface="Open Sans"/>
                <a:cs typeface="Open Sans"/>
                <a:sym typeface="Open Sans"/>
              </a:rPr>
              <a:t>Creative Pricing</a:t>
            </a:r>
            <a:endParaRPr sz="700"/>
          </a:p>
        </p:txBody>
      </p:sp>
      <p:sp>
        <p:nvSpPr>
          <p:cNvPr id="344" name="Google Shape;344;p35"/>
          <p:cNvSpPr txBox="1"/>
          <p:nvPr/>
        </p:nvSpPr>
        <p:spPr>
          <a:xfrm>
            <a:off x="467875" y="859425"/>
            <a:ext cx="7268100" cy="33864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 sz="2000">
                <a:latin typeface="Open Sans Light"/>
                <a:ea typeface="Open Sans Light"/>
                <a:cs typeface="Open Sans Light"/>
                <a:sym typeface="Open Sans Light"/>
              </a:rPr>
              <a:t>D. 	A restaurant where customers eat and would spend </a:t>
            </a:r>
            <a:r>
              <a:rPr lang="en" sz="2000">
                <a:solidFill>
                  <a:schemeClr val="dk1"/>
                </a:solidFill>
                <a:latin typeface="Open Sans Light"/>
                <a:ea typeface="Open Sans Light"/>
                <a:cs typeface="Open Sans Light"/>
                <a:sym typeface="Open Sans Light"/>
              </a:rPr>
              <a:t>₱100 to ₱150 per seating had this poster that says,</a:t>
            </a:r>
            <a:endParaRPr sz="2000">
              <a:solidFill>
                <a:schemeClr val="dk1"/>
              </a:solidFill>
              <a:latin typeface="Open Sans Light"/>
              <a:ea typeface="Open Sans Light"/>
              <a:cs typeface="Open Sans Light"/>
              <a:sym typeface="Open Sans Light"/>
            </a:endParaRPr>
          </a:p>
          <a:p>
            <a:pPr indent="0" lvl="0" marL="0" rtl="0" algn="l">
              <a:spcBef>
                <a:spcPts val="0"/>
              </a:spcBef>
              <a:spcAft>
                <a:spcPts val="0"/>
              </a:spcAft>
              <a:buNone/>
            </a:pPr>
            <a:r>
              <a:rPr lang="en" sz="2000">
                <a:solidFill>
                  <a:schemeClr val="dk1"/>
                </a:solidFill>
                <a:latin typeface="Open Sans Light"/>
                <a:ea typeface="Open Sans Light"/>
                <a:cs typeface="Open Sans Light"/>
                <a:sym typeface="Open Sans Light"/>
              </a:rPr>
              <a:t>	“Merienda, eat all you can at ₱75 from 2:00 PM to 5:00 PM.”</a:t>
            </a:r>
            <a:endParaRPr sz="2000">
              <a:solidFill>
                <a:schemeClr val="dk1"/>
              </a:solidFill>
              <a:latin typeface="Open Sans Light"/>
              <a:ea typeface="Open Sans Light"/>
              <a:cs typeface="Open Sans Light"/>
              <a:sym typeface="Open Sans Light"/>
            </a:endParaRPr>
          </a:p>
          <a:p>
            <a:pPr indent="0" lvl="0" marL="0" rtl="0" algn="l">
              <a:spcBef>
                <a:spcPts val="0"/>
              </a:spcBef>
              <a:spcAft>
                <a:spcPts val="0"/>
              </a:spcAft>
              <a:buNone/>
            </a:pPr>
            <a:r>
              <a:rPr lang="en" sz="2000">
                <a:solidFill>
                  <a:schemeClr val="dk1"/>
                </a:solidFill>
                <a:latin typeface="Open Sans Light"/>
                <a:ea typeface="Open Sans Light"/>
                <a:cs typeface="Open Sans Light"/>
                <a:sym typeface="Open Sans Light"/>
              </a:rPr>
              <a:t>	Many customers come at 2:00 PM to avail of the special price.</a:t>
            </a:r>
            <a:endParaRPr sz="2000">
              <a:solidFill>
                <a:schemeClr val="dk1"/>
              </a:solidFill>
              <a:latin typeface="Open Sans Light"/>
              <a:ea typeface="Open Sans Light"/>
              <a:cs typeface="Open Sans Light"/>
              <a:sym typeface="Open Sans Light"/>
            </a:endParaRPr>
          </a:p>
          <a:p>
            <a:pPr indent="0" lvl="0" marL="0" rtl="0" algn="l">
              <a:spcBef>
                <a:spcPts val="0"/>
              </a:spcBef>
              <a:spcAft>
                <a:spcPts val="0"/>
              </a:spcAft>
              <a:buNone/>
            </a:pPr>
            <a:r>
              <a:t/>
            </a:r>
            <a:endParaRPr sz="2000">
              <a:solidFill>
                <a:schemeClr val="dk1"/>
              </a:solidFill>
              <a:latin typeface="Open Sans Light"/>
              <a:ea typeface="Open Sans Light"/>
              <a:cs typeface="Open Sans Light"/>
              <a:sym typeface="Open Sans Light"/>
            </a:endParaRPr>
          </a:p>
          <a:p>
            <a:pPr indent="0" lvl="0" marL="0" rtl="0" algn="l">
              <a:spcBef>
                <a:spcPts val="0"/>
              </a:spcBef>
              <a:spcAft>
                <a:spcPts val="0"/>
              </a:spcAft>
              <a:buNone/>
            </a:pPr>
            <a:r>
              <a:rPr lang="en" sz="2000">
                <a:solidFill>
                  <a:schemeClr val="dk1"/>
                </a:solidFill>
                <a:latin typeface="Open Sans Light"/>
                <a:ea typeface="Open Sans Light"/>
                <a:cs typeface="Open Sans Light"/>
                <a:sym typeface="Open Sans Light"/>
              </a:rPr>
              <a:t>E. 	An ophthalmologist charge consultation fee of ₱600 (by appointment only) in a popular hospital, ₱400 (first-come, first-served) in his clinic across the hospital, and ₱200 in a health card clinic not far away. The quality of his consultation does not go up or down in relation to the fees charged.</a:t>
            </a:r>
            <a:endParaRPr sz="2000">
              <a:solidFill>
                <a:schemeClr val="dk1"/>
              </a:solidFill>
              <a:latin typeface="Open Sans Light"/>
              <a:ea typeface="Open Sans Light"/>
              <a:cs typeface="Open Sans Light"/>
              <a:sym typeface="Open Sans Light"/>
            </a:endParaRPr>
          </a:p>
        </p:txBody>
      </p:sp>
      <p:sp>
        <p:nvSpPr>
          <p:cNvPr id="345" name="Google Shape;345;p35"/>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346" name="Google Shape;346;p35"/>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347" name="Google Shape;347;p35"/>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351" name="Shape 351"/>
        <p:cNvGrpSpPr/>
        <p:nvPr/>
      </p:nvGrpSpPr>
      <p:grpSpPr>
        <a:xfrm>
          <a:off x="0" y="0"/>
          <a:ext cx="0" cy="0"/>
          <a:chOff x="0" y="0"/>
          <a:chExt cx="0" cy="0"/>
        </a:xfrm>
      </p:grpSpPr>
      <p:sp>
        <p:nvSpPr>
          <p:cNvPr id="352" name="Google Shape;352;p36"/>
          <p:cNvSpPr/>
          <p:nvPr/>
        </p:nvSpPr>
        <p:spPr>
          <a:xfrm>
            <a:off x="-434107" y="4052898"/>
            <a:ext cx="1582435" cy="1586400"/>
          </a:xfrm>
          <a:custGeom>
            <a:rect b="b" l="l" r="r" t="t"/>
            <a:pathLst>
              <a:path extrusionOk="0" h="3172801" w="3164869">
                <a:moveTo>
                  <a:pt x="0" y="0"/>
                </a:moveTo>
                <a:lnTo>
                  <a:pt x="3164869" y="0"/>
                </a:lnTo>
                <a:lnTo>
                  <a:pt x="3164869" y="3172801"/>
                </a:lnTo>
                <a:lnTo>
                  <a:pt x="0" y="3172801"/>
                </a:lnTo>
                <a:lnTo>
                  <a:pt x="0" y="0"/>
                </a:lnTo>
                <a:close/>
              </a:path>
            </a:pathLst>
          </a:custGeom>
          <a:blipFill rotWithShape="1">
            <a:blip r:embed="rId3">
              <a:alphaModFix/>
            </a:blip>
            <a:stretch>
              <a:fillRect b="0" l="0" r="0" t="0"/>
            </a:stretch>
          </a:blipFill>
          <a:ln>
            <a:noFill/>
          </a:ln>
        </p:spPr>
      </p:sp>
      <p:sp>
        <p:nvSpPr>
          <p:cNvPr id="353" name="Google Shape;353;p36"/>
          <p:cNvSpPr/>
          <p:nvPr/>
        </p:nvSpPr>
        <p:spPr>
          <a:xfrm>
            <a:off x="1224525" y="2423550"/>
            <a:ext cx="6767823" cy="1447657"/>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354" name="Google Shape;354;p36"/>
          <p:cNvSpPr/>
          <p:nvPr/>
        </p:nvSpPr>
        <p:spPr>
          <a:xfrm>
            <a:off x="1148325" y="2162825"/>
            <a:ext cx="7017492" cy="1600947"/>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355" name="Google Shape;355;p36"/>
          <p:cNvSpPr txBox="1"/>
          <p:nvPr/>
        </p:nvSpPr>
        <p:spPr>
          <a:xfrm>
            <a:off x="827974" y="606100"/>
            <a:ext cx="7766700" cy="1330200"/>
          </a:xfrm>
          <a:prstGeom prst="rect">
            <a:avLst/>
          </a:prstGeom>
          <a:no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4000">
                <a:solidFill>
                  <a:srgbClr val="35317F"/>
                </a:solidFill>
                <a:latin typeface="Open Sans"/>
                <a:ea typeface="Open Sans"/>
                <a:cs typeface="Open Sans"/>
                <a:sym typeface="Open Sans"/>
              </a:rPr>
              <a:t>Consumer’s Evaluation of the Purchase Process</a:t>
            </a:r>
            <a:endParaRPr sz="700"/>
          </a:p>
        </p:txBody>
      </p:sp>
      <p:sp>
        <p:nvSpPr>
          <p:cNvPr id="356" name="Google Shape;356;p36"/>
          <p:cNvSpPr txBox="1"/>
          <p:nvPr/>
        </p:nvSpPr>
        <p:spPr>
          <a:xfrm>
            <a:off x="1148325" y="2187850"/>
            <a:ext cx="6941400" cy="16008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2000">
                <a:solidFill>
                  <a:srgbClr val="35317F"/>
                </a:solidFill>
                <a:latin typeface="Open Sans Light"/>
                <a:ea typeface="Open Sans Light"/>
                <a:cs typeface="Open Sans Light"/>
                <a:sym typeface="Open Sans Light"/>
              </a:rPr>
              <a:t>Buying decisions are influenced by availability of income. Since many consumers do not have enough income to buy everything they want, they want to make sure that they make the “best buy” out of available money.</a:t>
            </a:r>
            <a:endParaRPr sz="2000"/>
          </a:p>
        </p:txBody>
      </p:sp>
      <p:sp>
        <p:nvSpPr>
          <p:cNvPr id="357" name="Google Shape;357;p36"/>
          <p:cNvSpPr/>
          <p:nvPr/>
        </p:nvSpPr>
        <p:spPr>
          <a:xfrm>
            <a:off x="3428501" y="4087422"/>
            <a:ext cx="1377295" cy="1447879"/>
          </a:xfrm>
          <a:custGeom>
            <a:rect b="b" l="l" r="r" t="t"/>
            <a:pathLst>
              <a:path extrusionOk="0" h="2895758" w="2754590">
                <a:moveTo>
                  <a:pt x="0" y="0"/>
                </a:moveTo>
                <a:lnTo>
                  <a:pt x="2754590" y="0"/>
                </a:lnTo>
                <a:lnTo>
                  <a:pt x="2754590" y="2895759"/>
                </a:lnTo>
                <a:lnTo>
                  <a:pt x="0" y="2895759"/>
                </a:lnTo>
                <a:lnTo>
                  <a:pt x="0" y="0"/>
                </a:lnTo>
                <a:close/>
              </a:path>
            </a:pathLst>
          </a:custGeom>
          <a:blipFill rotWithShape="1">
            <a:blip r:embed="rId4">
              <a:alphaModFix/>
            </a:blip>
            <a:stretch>
              <a:fillRect b="0" l="0" r="0" t="0"/>
            </a:stretch>
          </a:blipFill>
          <a:ln>
            <a:noFill/>
          </a:ln>
        </p:spPr>
      </p:sp>
      <p:sp>
        <p:nvSpPr>
          <p:cNvPr id="358" name="Google Shape;358;p36"/>
          <p:cNvSpPr/>
          <p:nvPr/>
        </p:nvSpPr>
        <p:spPr>
          <a:xfrm>
            <a:off x="8594552" y="1813971"/>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
        <p:nvSpPr>
          <p:cNvPr id="359" name="Google Shape;359;p36"/>
          <p:cNvSpPr/>
          <p:nvPr/>
        </p:nvSpPr>
        <p:spPr>
          <a:xfrm>
            <a:off x="-966109" y="1813971"/>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363" name="Shape 363"/>
        <p:cNvGrpSpPr/>
        <p:nvPr/>
      </p:nvGrpSpPr>
      <p:grpSpPr>
        <a:xfrm>
          <a:off x="0" y="0"/>
          <a:ext cx="0" cy="0"/>
          <a:chOff x="0" y="0"/>
          <a:chExt cx="0" cy="0"/>
        </a:xfrm>
      </p:grpSpPr>
      <p:grpSp>
        <p:nvGrpSpPr>
          <p:cNvPr id="364" name="Google Shape;364;p37"/>
          <p:cNvGrpSpPr/>
          <p:nvPr/>
        </p:nvGrpSpPr>
        <p:grpSpPr>
          <a:xfrm>
            <a:off x="2161331" y="1592625"/>
            <a:ext cx="2349635" cy="2040133"/>
            <a:chOff x="0" y="-38100"/>
            <a:chExt cx="979872" cy="850800"/>
          </a:xfrm>
        </p:grpSpPr>
        <p:sp>
          <p:nvSpPr>
            <p:cNvPr id="365" name="Google Shape;365;p37"/>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366" name="Google Shape;366;p37"/>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367" name="Google Shape;367;p37"/>
          <p:cNvGrpSpPr/>
          <p:nvPr/>
        </p:nvGrpSpPr>
        <p:grpSpPr>
          <a:xfrm>
            <a:off x="2057267" y="1515269"/>
            <a:ext cx="2349635" cy="2040133"/>
            <a:chOff x="0" y="-38100"/>
            <a:chExt cx="979872" cy="850800"/>
          </a:xfrm>
        </p:grpSpPr>
        <p:sp>
          <p:nvSpPr>
            <p:cNvPr id="368" name="Google Shape;368;p37"/>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369" name="Google Shape;369;p37"/>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70" name="Google Shape;370;p37"/>
          <p:cNvSpPr txBox="1"/>
          <p:nvPr/>
        </p:nvSpPr>
        <p:spPr>
          <a:xfrm>
            <a:off x="2515652" y="2073150"/>
            <a:ext cx="1422000" cy="338700"/>
          </a:xfrm>
          <a:prstGeom prst="rect">
            <a:avLst/>
          </a:prstGeom>
          <a:noFill/>
          <a:ln>
            <a:noFill/>
          </a:ln>
        </p:spPr>
        <p:txBody>
          <a:bodyPr anchorCtr="0" anchor="t" bIns="0" lIns="0" spcFirstLastPara="1" rIns="0" wrap="square" tIns="0">
            <a:spAutoFit/>
          </a:bodyPr>
          <a:lstStyle/>
          <a:p>
            <a:pPr indent="-368300" lvl="0" marL="457200" marR="0" rtl="0" algn="l">
              <a:lnSpc>
                <a:spcPct val="120000"/>
              </a:lnSpc>
              <a:spcBef>
                <a:spcPts val="0"/>
              </a:spcBef>
              <a:spcAft>
                <a:spcPts val="0"/>
              </a:spcAft>
              <a:buSzPts val="2200"/>
              <a:buFont typeface="Open Sans Light"/>
              <a:buAutoNum type="arabicPeriod"/>
            </a:pPr>
            <a:r>
              <a:rPr lang="en" sz="2200">
                <a:latin typeface="Open Sans Light"/>
                <a:ea typeface="Open Sans Light"/>
                <a:cs typeface="Open Sans Light"/>
                <a:sym typeface="Open Sans Light"/>
              </a:rPr>
              <a:t>Price</a:t>
            </a:r>
            <a:endParaRPr sz="2200"/>
          </a:p>
        </p:txBody>
      </p:sp>
      <p:grpSp>
        <p:nvGrpSpPr>
          <p:cNvPr id="371" name="Google Shape;371;p37"/>
          <p:cNvGrpSpPr/>
          <p:nvPr/>
        </p:nvGrpSpPr>
        <p:grpSpPr>
          <a:xfrm>
            <a:off x="2161331" y="3364457"/>
            <a:ext cx="2349635" cy="2040133"/>
            <a:chOff x="0" y="-38100"/>
            <a:chExt cx="979872" cy="850800"/>
          </a:xfrm>
        </p:grpSpPr>
        <p:sp>
          <p:nvSpPr>
            <p:cNvPr id="372" name="Google Shape;372;p37"/>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373" name="Google Shape;373;p37"/>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374" name="Google Shape;374;p37"/>
          <p:cNvGrpSpPr/>
          <p:nvPr/>
        </p:nvGrpSpPr>
        <p:grpSpPr>
          <a:xfrm>
            <a:off x="2057267" y="3287101"/>
            <a:ext cx="2349635" cy="2040133"/>
            <a:chOff x="0" y="-38100"/>
            <a:chExt cx="979872" cy="850800"/>
          </a:xfrm>
        </p:grpSpPr>
        <p:sp>
          <p:nvSpPr>
            <p:cNvPr id="375" name="Google Shape;375;p37"/>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376" name="Google Shape;376;p37"/>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77" name="Google Shape;377;p37"/>
          <p:cNvSpPr txBox="1"/>
          <p:nvPr/>
        </p:nvSpPr>
        <p:spPr>
          <a:xfrm>
            <a:off x="2210850" y="3768800"/>
            <a:ext cx="2057400" cy="3387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 sz="2000">
                <a:latin typeface="Open Sans Light"/>
                <a:ea typeface="Open Sans Light"/>
                <a:cs typeface="Open Sans Light"/>
                <a:sym typeface="Open Sans Light"/>
              </a:rPr>
              <a:t>3. </a:t>
            </a:r>
            <a:r>
              <a:rPr lang="en" sz="2200">
                <a:latin typeface="Open Sans Light"/>
                <a:ea typeface="Open Sans Light"/>
                <a:cs typeface="Open Sans Light"/>
                <a:sym typeface="Open Sans Light"/>
              </a:rPr>
              <a:t>Convenience</a:t>
            </a:r>
            <a:endParaRPr sz="2200"/>
          </a:p>
        </p:txBody>
      </p:sp>
      <p:grpSp>
        <p:nvGrpSpPr>
          <p:cNvPr id="378" name="Google Shape;378;p37"/>
          <p:cNvGrpSpPr/>
          <p:nvPr/>
        </p:nvGrpSpPr>
        <p:grpSpPr>
          <a:xfrm>
            <a:off x="4737079" y="1592625"/>
            <a:ext cx="2349635" cy="2040133"/>
            <a:chOff x="0" y="-38100"/>
            <a:chExt cx="979872" cy="850800"/>
          </a:xfrm>
        </p:grpSpPr>
        <p:sp>
          <p:nvSpPr>
            <p:cNvPr id="379" name="Google Shape;379;p37"/>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380" name="Google Shape;380;p37"/>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381" name="Google Shape;381;p37"/>
          <p:cNvGrpSpPr/>
          <p:nvPr/>
        </p:nvGrpSpPr>
        <p:grpSpPr>
          <a:xfrm>
            <a:off x="4633015" y="1515269"/>
            <a:ext cx="2349635" cy="2040133"/>
            <a:chOff x="0" y="-38100"/>
            <a:chExt cx="979872" cy="850800"/>
          </a:xfrm>
        </p:grpSpPr>
        <p:sp>
          <p:nvSpPr>
            <p:cNvPr id="382" name="Google Shape;382;p37"/>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383" name="Google Shape;383;p37"/>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84" name="Google Shape;384;p37"/>
          <p:cNvSpPr txBox="1"/>
          <p:nvPr/>
        </p:nvSpPr>
        <p:spPr>
          <a:xfrm>
            <a:off x="4862805" y="1996961"/>
            <a:ext cx="1935300" cy="7449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 sz="2000">
                <a:latin typeface="Open Sans Light"/>
                <a:ea typeface="Open Sans Light"/>
                <a:cs typeface="Open Sans Light"/>
                <a:sym typeface="Open Sans Light"/>
              </a:rPr>
              <a:t>2. 	</a:t>
            </a:r>
            <a:r>
              <a:rPr lang="en" sz="2200">
                <a:latin typeface="Open Sans Light"/>
                <a:ea typeface="Open Sans Light"/>
                <a:cs typeface="Open Sans Light"/>
                <a:sym typeface="Open Sans Light"/>
              </a:rPr>
              <a:t>Product</a:t>
            </a:r>
            <a:br>
              <a:rPr lang="en" sz="2200">
                <a:latin typeface="Open Sans Light"/>
                <a:ea typeface="Open Sans Light"/>
                <a:cs typeface="Open Sans Light"/>
                <a:sym typeface="Open Sans Light"/>
              </a:rPr>
            </a:br>
            <a:r>
              <a:rPr lang="en" sz="2200">
                <a:latin typeface="Open Sans Light"/>
                <a:ea typeface="Open Sans Light"/>
                <a:cs typeface="Open Sans Light"/>
                <a:sym typeface="Open Sans Light"/>
              </a:rPr>
              <a:t>	Quality</a:t>
            </a:r>
            <a:endParaRPr sz="2200"/>
          </a:p>
        </p:txBody>
      </p:sp>
      <p:grpSp>
        <p:nvGrpSpPr>
          <p:cNvPr id="385" name="Google Shape;385;p37"/>
          <p:cNvGrpSpPr/>
          <p:nvPr/>
        </p:nvGrpSpPr>
        <p:grpSpPr>
          <a:xfrm>
            <a:off x="4737079" y="3364457"/>
            <a:ext cx="2349635" cy="2040133"/>
            <a:chOff x="0" y="-38100"/>
            <a:chExt cx="979872" cy="850800"/>
          </a:xfrm>
        </p:grpSpPr>
        <p:sp>
          <p:nvSpPr>
            <p:cNvPr id="386" name="Google Shape;386;p37"/>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387" name="Google Shape;387;p37"/>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388" name="Google Shape;388;p37"/>
          <p:cNvGrpSpPr/>
          <p:nvPr/>
        </p:nvGrpSpPr>
        <p:grpSpPr>
          <a:xfrm>
            <a:off x="4633015" y="3287101"/>
            <a:ext cx="2349635" cy="2040133"/>
            <a:chOff x="0" y="-38100"/>
            <a:chExt cx="979872" cy="850800"/>
          </a:xfrm>
        </p:grpSpPr>
        <p:sp>
          <p:nvSpPr>
            <p:cNvPr id="389" name="Google Shape;389;p37"/>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390" name="Google Shape;390;p37"/>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391" name="Google Shape;391;p37"/>
          <p:cNvSpPr txBox="1"/>
          <p:nvPr/>
        </p:nvSpPr>
        <p:spPr>
          <a:xfrm>
            <a:off x="4862805" y="3768794"/>
            <a:ext cx="1935300" cy="7449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 sz="2000">
                <a:latin typeface="Open Sans Light"/>
                <a:ea typeface="Open Sans Light"/>
                <a:cs typeface="Open Sans Light"/>
                <a:sym typeface="Open Sans Light"/>
              </a:rPr>
              <a:t>4. 	</a:t>
            </a:r>
            <a:r>
              <a:rPr lang="en" sz="2200">
                <a:latin typeface="Open Sans Light"/>
                <a:ea typeface="Open Sans Light"/>
                <a:cs typeface="Open Sans Light"/>
                <a:sym typeface="Open Sans Light"/>
              </a:rPr>
              <a:t>Impact of</a:t>
            </a:r>
            <a:br>
              <a:rPr lang="en" sz="2200">
                <a:latin typeface="Open Sans Light"/>
                <a:ea typeface="Open Sans Light"/>
                <a:cs typeface="Open Sans Light"/>
                <a:sym typeface="Open Sans Light"/>
              </a:rPr>
            </a:br>
            <a:r>
              <a:rPr lang="en" sz="2200">
                <a:latin typeface="Open Sans Light"/>
                <a:ea typeface="Open Sans Light"/>
                <a:cs typeface="Open Sans Light"/>
                <a:sym typeface="Open Sans Light"/>
              </a:rPr>
              <a:t>	Promotion</a:t>
            </a:r>
            <a:endParaRPr sz="2200"/>
          </a:p>
        </p:txBody>
      </p:sp>
      <p:sp>
        <p:nvSpPr>
          <p:cNvPr id="392" name="Google Shape;392;p37"/>
          <p:cNvSpPr/>
          <p:nvPr/>
        </p:nvSpPr>
        <p:spPr>
          <a:xfrm>
            <a:off x="-952157" y="-450771"/>
            <a:ext cx="2057400" cy="2057400"/>
          </a:xfrm>
          <a:custGeom>
            <a:rect b="b" l="l" r="r" t="t"/>
            <a:pathLst>
              <a:path extrusionOk="0" h="4114800" w="4114800">
                <a:moveTo>
                  <a:pt x="0" y="0"/>
                </a:moveTo>
                <a:lnTo>
                  <a:pt x="4114800" y="0"/>
                </a:lnTo>
                <a:lnTo>
                  <a:pt x="4114800" y="4114800"/>
                </a:lnTo>
                <a:lnTo>
                  <a:pt x="0" y="4114800"/>
                </a:lnTo>
                <a:lnTo>
                  <a:pt x="0" y="0"/>
                </a:lnTo>
                <a:close/>
              </a:path>
            </a:pathLst>
          </a:custGeom>
          <a:blipFill rotWithShape="1">
            <a:blip r:embed="rId3">
              <a:alphaModFix/>
            </a:blip>
            <a:stretch>
              <a:fillRect b="0" l="0" r="0" t="0"/>
            </a:stretch>
          </a:blipFill>
          <a:ln>
            <a:noFill/>
          </a:ln>
        </p:spPr>
      </p:sp>
      <p:sp>
        <p:nvSpPr>
          <p:cNvPr id="393" name="Google Shape;393;p37"/>
          <p:cNvSpPr txBox="1"/>
          <p:nvPr/>
        </p:nvSpPr>
        <p:spPr>
          <a:xfrm>
            <a:off x="1105250" y="268375"/>
            <a:ext cx="6933600" cy="1015800"/>
          </a:xfrm>
          <a:prstGeom prst="rect">
            <a:avLst/>
          </a:prstGeom>
          <a:solidFill>
            <a:srgbClr val="FFFDFC"/>
          </a:solid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 sz="3000">
                <a:solidFill>
                  <a:srgbClr val="35317F"/>
                </a:solidFill>
                <a:latin typeface="Open Sans"/>
                <a:ea typeface="Open Sans"/>
                <a:cs typeface="Open Sans"/>
                <a:sym typeface="Open Sans"/>
              </a:rPr>
              <a:t>The </a:t>
            </a:r>
            <a:r>
              <a:rPr b="1" i="1" lang="en" sz="3000">
                <a:solidFill>
                  <a:srgbClr val="35317F"/>
                </a:solidFill>
                <a:latin typeface="Open Sans"/>
                <a:ea typeface="Open Sans"/>
                <a:cs typeface="Open Sans"/>
                <a:sym typeface="Open Sans"/>
              </a:rPr>
              <a:t>factors that guide consumers in the purchase process</a:t>
            </a:r>
            <a:r>
              <a:rPr lang="en" sz="3000">
                <a:solidFill>
                  <a:srgbClr val="35317F"/>
                </a:solidFill>
                <a:latin typeface="Open Sans"/>
                <a:ea typeface="Open Sans"/>
                <a:cs typeface="Open Sans"/>
                <a:sym typeface="Open Sans"/>
              </a:rPr>
              <a:t> are:</a:t>
            </a:r>
            <a:endParaRPr sz="3000">
              <a:latin typeface="Open Sans"/>
              <a:ea typeface="Open Sans"/>
              <a:cs typeface="Open Sans"/>
              <a:sym typeface="Open Sans"/>
            </a:endParaRPr>
          </a:p>
        </p:txBody>
      </p:sp>
      <p:sp>
        <p:nvSpPr>
          <p:cNvPr id="394" name="Google Shape;394;p37"/>
          <p:cNvSpPr/>
          <p:nvPr/>
        </p:nvSpPr>
        <p:spPr>
          <a:xfrm>
            <a:off x="8038757" y="-450771"/>
            <a:ext cx="2057400" cy="2057400"/>
          </a:xfrm>
          <a:custGeom>
            <a:rect b="b" l="l" r="r" t="t"/>
            <a:pathLst>
              <a:path extrusionOk="0" h="4114800" w="4114800">
                <a:moveTo>
                  <a:pt x="0" y="0"/>
                </a:moveTo>
                <a:lnTo>
                  <a:pt x="4114800" y="0"/>
                </a:lnTo>
                <a:lnTo>
                  <a:pt x="4114800" y="4114800"/>
                </a:lnTo>
                <a:lnTo>
                  <a:pt x="0" y="4114800"/>
                </a:lnTo>
                <a:lnTo>
                  <a:pt x="0" y="0"/>
                </a:lnTo>
                <a:close/>
              </a:path>
            </a:pathLst>
          </a:custGeom>
          <a:blipFill rotWithShape="1">
            <a:blip r:embed="rId3">
              <a:alphaModFix/>
            </a:blip>
            <a:stretch>
              <a:fillRect b="0" l="0" r="0" t="0"/>
            </a:stretch>
          </a:blipFill>
          <a:ln>
            <a:noFill/>
          </a:ln>
        </p:spPr>
      </p:sp>
      <p:sp>
        <p:nvSpPr>
          <p:cNvPr id="395" name="Google Shape;395;p37"/>
          <p:cNvSpPr/>
          <p:nvPr/>
        </p:nvSpPr>
        <p:spPr>
          <a:xfrm>
            <a:off x="514350" y="1803458"/>
            <a:ext cx="1182523" cy="1182523"/>
          </a:xfrm>
          <a:custGeom>
            <a:rect b="b" l="l" r="r" t="t"/>
            <a:pathLst>
              <a:path extrusionOk="0" h="2365046" w="2365046">
                <a:moveTo>
                  <a:pt x="0" y="0"/>
                </a:moveTo>
                <a:lnTo>
                  <a:pt x="2365046" y="0"/>
                </a:lnTo>
                <a:lnTo>
                  <a:pt x="2365046" y="2365046"/>
                </a:lnTo>
                <a:lnTo>
                  <a:pt x="0" y="2365046"/>
                </a:lnTo>
                <a:lnTo>
                  <a:pt x="0" y="0"/>
                </a:lnTo>
                <a:close/>
              </a:path>
            </a:pathLst>
          </a:custGeom>
          <a:blipFill rotWithShape="1">
            <a:blip r:embed="rId4">
              <a:alphaModFix/>
            </a:blip>
            <a:stretch>
              <a:fillRect b="0" l="0" r="0" t="0"/>
            </a:stretch>
          </a:blipFill>
          <a:ln>
            <a:noFill/>
          </a:ln>
        </p:spPr>
      </p:sp>
      <p:sp>
        <p:nvSpPr>
          <p:cNvPr id="396" name="Google Shape;396;p37"/>
          <p:cNvSpPr/>
          <p:nvPr/>
        </p:nvSpPr>
        <p:spPr>
          <a:xfrm>
            <a:off x="7611114" y="641990"/>
            <a:ext cx="963888" cy="950635"/>
          </a:xfrm>
          <a:custGeom>
            <a:rect b="b" l="l" r="r" t="t"/>
            <a:pathLst>
              <a:path extrusionOk="0" h="1901270" w="1927777">
                <a:moveTo>
                  <a:pt x="0" y="0"/>
                </a:moveTo>
                <a:lnTo>
                  <a:pt x="1927777" y="0"/>
                </a:lnTo>
                <a:lnTo>
                  <a:pt x="1927777" y="1901270"/>
                </a:lnTo>
                <a:lnTo>
                  <a:pt x="0" y="1901270"/>
                </a:lnTo>
                <a:lnTo>
                  <a:pt x="0" y="0"/>
                </a:lnTo>
                <a:close/>
              </a:path>
            </a:pathLst>
          </a:custGeom>
          <a:blipFill rotWithShape="1">
            <a:blip r:embed="rId5">
              <a:alphaModFix/>
            </a:blip>
            <a:stretch>
              <a:fillRect b="0" l="0" r="0" t="0"/>
            </a:stretch>
          </a:blipFill>
          <a:ln>
            <a:noFill/>
          </a:ln>
        </p:spPr>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400" name="Shape 400"/>
        <p:cNvGrpSpPr/>
        <p:nvPr/>
      </p:nvGrpSpPr>
      <p:grpSpPr>
        <a:xfrm>
          <a:off x="0" y="0"/>
          <a:ext cx="0" cy="0"/>
          <a:chOff x="0" y="0"/>
          <a:chExt cx="0" cy="0"/>
        </a:xfrm>
      </p:grpSpPr>
      <p:sp>
        <p:nvSpPr>
          <p:cNvPr id="401" name="Google Shape;401;p38"/>
          <p:cNvSpPr/>
          <p:nvPr/>
        </p:nvSpPr>
        <p:spPr>
          <a:xfrm>
            <a:off x="-434107" y="4052898"/>
            <a:ext cx="1582435" cy="1586400"/>
          </a:xfrm>
          <a:custGeom>
            <a:rect b="b" l="l" r="r" t="t"/>
            <a:pathLst>
              <a:path extrusionOk="0" h="3172801" w="3164869">
                <a:moveTo>
                  <a:pt x="0" y="0"/>
                </a:moveTo>
                <a:lnTo>
                  <a:pt x="3164869" y="0"/>
                </a:lnTo>
                <a:lnTo>
                  <a:pt x="3164869" y="3172801"/>
                </a:lnTo>
                <a:lnTo>
                  <a:pt x="0" y="3172801"/>
                </a:lnTo>
                <a:lnTo>
                  <a:pt x="0" y="0"/>
                </a:lnTo>
                <a:close/>
              </a:path>
            </a:pathLst>
          </a:custGeom>
          <a:blipFill rotWithShape="1">
            <a:blip r:embed="rId3">
              <a:alphaModFix/>
            </a:blip>
            <a:stretch>
              <a:fillRect b="0" l="0" r="0" t="0"/>
            </a:stretch>
          </a:blipFill>
          <a:ln>
            <a:noFill/>
          </a:ln>
        </p:spPr>
      </p:sp>
      <p:sp>
        <p:nvSpPr>
          <p:cNvPr id="402" name="Google Shape;402;p38"/>
          <p:cNvSpPr/>
          <p:nvPr/>
        </p:nvSpPr>
        <p:spPr>
          <a:xfrm>
            <a:off x="1224525" y="2423550"/>
            <a:ext cx="6767823" cy="1886038"/>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403" name="Google Shape;403;p38"/>
          <p:cNvSpPr/>
          <p:nvPr/>
        </p:nvSpPr>
        <p:spPr>
          <a:xfrm>
            <a:off x="1148325" y="2046777"/>
            <a:ext cx="6972908" cy="2099497"/>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404" name="Google Shape;404;p38"/>
          <p:cNvSpPr txBox="1"/>
          <p:nvPr/>
        </p:nvSpPr>
        <p:spPr>
          <a:xfrm>
            <a:off x="827974" y="606100"/>
            <a:ext cx="7766700" cy="1330200"/>
          </a:xfrm>
          <a:prstGeom prst="rect">
            <a:avLst/>
          </a:prstGeom>
          <a:no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4000">
                <a:solidFill>
                  <a:srgbClr val="35317F"/>
                </a:solidFill>
                <a:latin typeface="Open Sans"/>
                <a:ea typeface="Open Sans"/>
                <a:cs typeface="Open Sans"/>
                <a:sym typeface="Open Sans"/>
              </a:rPr>
              <a:t>Consumer’s Evaluation of the Purchase Process</a:t>
            </a:r>
            <a:endParaRPr sz="700"/>
          </a:p>
        </p:txBody>
      </p:sp>
      <p:sp>
        <p:nvSpPr>
          <p:cNvPr id="405" name="Google Shape;405;p38"/>
          <p:cNvSpPr txBox="1"/>
          <p:nvPr/>
        </p:nvSpPr>
        <p:spPr>
          <a:xfrm>
            <a:off x="1125350" y="2122963"/>
            <a:ext cx="7095600" cy="19302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1900">
                <a:solidFill>
                  <a:srgbClr val="35317F"/>
                </a:solidFill>
                <a:latin typeface="Open Sans Light"/>
                <a:ea typeface="Open Sans Light"/>
                <a:cs typeface="Open Sans Light"/>
                <a:sym typeface="Open Sans Light"/>
              </a:rPr>
              <a:t>“Value for money” is a valuable guide to the consumer in making a purchase. However, a customer may be willing to buy the product because it is available here and now even when it is priced higher than one </a:t>
            </a:r>
            <a:r>
              <a:rPr lang="en" sz="1900">
                <a:solidFill>
                  <a:srgbClr val="35317F"/>
                </a:solidFill>
                <a:latin typeface="Open Sans Light"/>
                <a:ea typeface="Open Sans Light"/>
                <a:cs typeface="Open Sans Light"/>
                <a:sym typeface="Open Sans Light"/>
              </a:rPr>
              <a:t>available</a:t>
            </a:r>
            <a:r>
              <a:rPr lang="en" sz="1900">
                <a:solidFill>
                  <a:srgbClr val="35317F"/>
                </a:solidFill>
                <a:latin typeface="Open Sans Light"/>
                <a:ea typeface="Open Sans Light"/>
                <a:cs typeface="Open Sans Light"/>
                <a:sym typeface="Open Sans Light"/>
              </a:rPr>
              <a:t> tomorrow and from a distant place. Product efficiency is another major consideration.</a:t>
            </a:r>
            <a:endParaRPr sz="1000"/>
          </a:p>
        </p:txBody>
      </p:sp>
      <p:sp>
        <p:nvSpPr>
          <p:cNvPr id="406" name="Google Shape;406;p38"/>
          <p:cNvSpPr/>
          <p:nvPr/>
        </p:nvSpPr>
        <p:spPr>
          <a:xfrm>
            <a:off x="3428501" y="4087422"/>
            <a:ext cx="1377295" cy="1447879"/>
          </a:xfrm>
          <a:custGeom>
            <a:rect b="b" l="l" r="r" t="t"/>
            <a:pathLst>
              <a:path extrusionOk="0" h="2895758" w="2754590">
                <a:moveTo>
                  <a:pt x="0" y="0"/>
                </a:moveTo>
                <a:lnTo>
                  <a:pt x="2754590" y="0"/>
                </a:lnTo>
                <a:lnTo>
                  <a:pt x="2754590" y="2895759"/>
                </a:lnTo>
                <a:lnTo>
                  <a:pt x="0" y="2895759"/>
                </a:lnTo>
                <a:lnTo>
                  <a:pt x="0" y="0"/>
                </a:lnTo>
                <a:close/>
              </a:path>
            </a:pathLst>
          </a:custGeom>
          <a:blipFill rotWithShape="1">
            <a:blip r:embed="rId4">
              <a:alphaModFix/>
            </a:blip>
            <a:stretch>
              <a:fillRect b="0" l="0" r="0" t="0"/>
            </a:stretch>
          </a:blipFill>
          <a:ln>
            <a:noFill/>
          </a:ln>
        </p:spPr>
      </p:sp>
      <p:sp>
        <p:nvSpPr>
          <p:cNvPr id="407" name="Google Shape;407;p38"/>
          <p:cNvSpPr/>
          <p:nvPr/>
        </p:nvSpPr>
        <p:spPr>
          <a:xfrm>
            <a:off x="8594552" y="1813971"/>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
        <p:nvSpPr>
          <p:cNvPr id="408" name="Google Shape;408;p38"/>
          <p:cNvSpPr/>
          <p:nvPr/>
        </p:nvSpPr>
        <p:spPr>
          <a:xfrm>
            <a:off x="-966109" y="1813971"/>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412" name="Shape 412"/>
        <p:cNvGrpSpPr/>
        <p:nvPr/>
      </p:nvGrpSpPr>
      <p:grpSpPr>
        <a:xfrm>
          <a:off x="0" y="0"/>
          <a:ext cx="0" cy="0"/>
          <a:chOff x="0" y="0"/>
          <a:chExt cx="0" cy="0"/>
        </a:xfrm>
      </p:grpSpPr>
      <p:sp>
        <p:nvSpPr>
          <p:cNvPr id="413" name="Google Shape;413;p39"/>
          <p:cNvSpPr/>
          <p:nvPr/>
        </p:nvSpPr>
        <p:spPr>
          <a:xfrm>
            <a:off x="8147876" y="-441077"/>
            <a:ext cx="1377295" cy="1447879"/>
          </a:xfrm>
          <a:custGeom>
            <a:rect b="b" l="l" r="r" t="t"/>
            <a:pathLst>
              <a:path extrusionOk="0" h="2895758" w="2754590">
                <a:moveTo>
                  <a:pt x="0" y="0"/>
                </a:moveTo>
                <a:lnTo>
                  <a:pt x="2754590" y="0"/>
                </a:lnTo>
                <a:lnTo>
                  <a:pt x="2754590" y="2895759"/>
                </a:lnTo>
                <a:lnTo>
                  <a:pt x="0" y="2895759"/>
                </a:lnTo>
                <a:lnTo>
                  <a:pt x="0" y="0"/>
                </a:lnTo>
                <a:close/>
              </a:path>
            </a:pathLst>
          </a:custGeom>
          <a:blipFill rotWithShape="1">
            <a:blip r:embed="rId3">
              <a:alphaModFix/>
            </a:blip>
            <a:stretch>
              <a:fillRect b="0" l="0" r="0" t="0"/>
            </a:stretch>
          </a:blipFill>
          <a:ln>
            <a:noFill/>
          </a:ln>
        </p:spPr>
      </p:sp>
      <p:sp>
        <p:nvSpPr>
          <p:cNvPr id="414" name="Google Shape;414;p39"/>
          <p:cNvSpPr/>
          <p:nvPr/>
        </p:nvSpPr>
        <p:spPr>
          <a:xfrm>
            <a:off x="8045305" y="4209298"/>
            <a:ext cx="1582435" cy="1586400"/>
          </a:xfrm>
          <a:custGeom>
            <a:rect b="b" l="l" r="r" t="t"/>
            <a:pathLst>
              <a:path extrusionOk="0" h="3172801" w="3164869">
                <a:moveTo>
                  <a:pt x="0" y="0"/>
                </a:moveTo>
                <a:lnTo>
                  <a:pt x="3164869" y="0"/>
                </a:lnTo>
                <a:lnTo>
                  <a:pt x="3164869" y="3172801"/>
                </a:lnTo>
                <a:lnTo>
                  <a:pt x="0" y="3172801"/>
                </a:lnTo>
                <a:lnTo>
                  <a:pt x="0" y="0"/>
                </a:lnTo>
                <a:close/>
              </a:path>
            </a:pathLst>
          </a:custGeom>
          <a:blipFill rotWithShape="1">
            <a:blip r:embed="rId4">
              <a:alphaModFix/>
            </a:blip>
            <a:stretch>
              <a:fillRect b="0" l="0" r="0" t="0"/>
            </a:stretch>
          </a:blipFill>
          <a:ln>
            <a:noFill/>
          </a:ln>
        </p:spPr>
      </p:sp>
      <p:sp>
        <p:nvSpPr>
          <p:cNvPr id="415" name="Google Shape;415;p39"/>
          <p:cNvSpPr/>
          <p:nvPr/>
        </p:nvSpPr>
        <p:spPr>
          <a:xfrm>
            <a:off x="75065" y="410206"/>
            <a:ext cx="6678655" cy="4733360"/>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416" name="Google Shape;416;p39"/>
          <p:cNvSpPr/>
          <p:nvPr/>
        </p:nvSpPr>
        <p:spPr>
          <a:xfrm>
            <a:off x="0" y="0"/>
            <a:ext cx="6678655" cy="5013436"/>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417" name="Google Shape;417;p39"/>
          <p:cNvSpPr txBox="1"/>
          <p:nvPr/>
        </p:nvSpPr>
        <p:spPr>
          <a:xfrm>
            <a:off x="6753725" y="242700"/>
            <a:ext cx="2347200" cy="2530500"/>
          </a:xfrm>
          <a:prstGeom prst="rect">
            <a:avLst/>
          </a:prstGeom>
          <a:no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2500">
                <a:solidFill>
                  <a:srgbClr val="35317F"/>
                </a:solidFill>
                <a:latin typeface="Open Sans"/>
                <a:ea typeface="Open Sans"/>
                <a:cs typeface="Open Sans"/>
                <a:sym typeface="Open Sans"/>
              </a:rPr>
              <a:t>T</a:t>
            </a:r>
            <a:r>
              <a:rPr b="1" lang="en" sz="2400">
                <a:solidFill>
                  <a:srgbClr val="35317F"/>
                </a:solidFill>
                <a:latin typeface="Open Sans"/>
                <a:ea typeface="Open Sans"/>
                <a:cs typeface="Open Sans"/>
                <a:sym typeface="Open Sans"/>
              </a:rPr>
              <a:t>he physiological, safety, social and personal needs of consumers are:</a:t>
            </a:r>
            <a:endParaRPr sz="2400"/>
          </a:p>
        </p:txBody>
      </p:sp>
      <p:sp>
        <p:nvSpPr>
          <p:cNvPr id="418" name="Google Shape;418;p39"/>
          <p:cNvSpPr txBox="1"/>
          <p:nvPr/>
        </p:nvSpPr>
        <p:spPr>
          <a:xfrm>
            <a:off x="148600" y="122850"/>
            <a:ext cx="2589900" cy="5288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lang="en" sz="1800">
                <a:solidFill>
                  <a:srgbClr val="35317F"/>
                </a:solidFill>
                <a:latin typeface="Open Sans"/>
                <a:ea typeface="Open Sans"/>
                <a:cs typeface="Open Sans"/>
                <a:sym typeface="Open Sans"/>
              </a:rPr>
              <a:t>Physiological</a:t>
            </a:r>
            <a:r>
              <a:rPr b="1" lang="en" sz="1800">
                <a:solidFill>
                  <a:srgbClr val="35317F"/>
                </a:solidFill>
                <a:latin typeface="Open Sans"/>
                <a:ea typeface="Open Sans"/>
                <a:cs typeface="Open Sans"/>
                <a:sym typeface="Open Sans"/>
              </a:rPr>
              <a:t> needs </a:t>
            </a:r>
            <a:r>
              <a:rPr lang="en" sz="1800">
                <a:solidFill>
                  <a:srgbClr val="35317F"/>
                </a:solidFill>
                <a:latin typeface="Open Sans Light"/>
                <a:ea typeface="Open Sans Light"/>
                <a:cs typeface="Open Sans Light"/>
                <a:sym typeface="Open Sans Light"/>
              </a:rPr>
              <a:t>are:</a:t>
            </a:r>
            <a:endParaRPr sz="1800">
              <a:solidFill>
                <a:srgbClr val="35317F"/>
              </a:solidFill>
              <a:latin typeface="Open Sans Light"/>
              <a:ea typeface="Open Sans Light"/>
              <a:cs typeface="Open Sans Light"/>
              <a:sym typeface="Open Sans Light"/>
            </a:endParaRPr>
          </a:p>
          <a:p>
            <a:pPr indent="-342900" lvl="0" marL="457200" marR="0" rtl="0" algn="l">
              <a:lnSpc>
                <a:spcPct val="140000"/>
              </a:lnSpc>
              <a:spcBef>
                <a:spcPts val="0"/>
              </a:spcBef>
              <a:spcAft>
                <a:spcPts val="0"/>
              </a:spcAft>
              <a:buClr>
                <a:srgbClr val="35317F"/>
              </a:buClr>
              <a:buSzPts val="1800"/>
              <a:buFont typeface="Open Sans Light"/>
              <a:buAutoNum type="arabicPeriod"/>
            </a:pPr>
            <a:r>
              <a:rPr lang="en" sz="1800">
                <a:solidFill>
                  <a:srgbClr val="35317F"/>
                </a:solidFill>
                <a:latin typeface="Open Sans Light"/>
                <a:ea typeface="Open Sans Light"/>
                <a:cs typeface="Open Sans Light"/>
                <a:sym typeface="Open Sans Light"/>
              </a:rPr>
              <a:t>Food</a:t>
            </a:r>
            <a:endParaRPr sz="1800">
              <a:solidFill>
                <a:srgbClr val="35317F"/>
              </a:solidFill>
              <a:latin typeface="Open Sans Light"/>
              <a:ea typeface="Open Sans Light"/>
              <a:cs typeface="Open Sans Light"/>
              <a:sym typeface="Open Sans Light"/>
            </a:endParaRPr>
          </a:p>
          <a:p>
            <a:pPr indent="-342900" lvl="0" marL="457200" marR="0" rtl="0" algn="l">
              <a:lnSpc>
                <a:spcPct val="140000"/>
              </a:lnSpc>
              <a:spcBef>
                <a:spcPts val="0"/>
              </a:spcBef>
              <a:spcAft>
                <a:spcPts val="0"/>
              </a:spcAft>
              <a:buClr>
                <a:srgbClr val="35317F"/>
              </a:buClr>
              <a:buSzPts val="1800"/>
              <a:buFont typeface="Open Sans Light"/>
              <a:buAutoNum type="arabicPeriod"/>
            </a:pPr>
            <a:r>
              <a:rPr lang="en" sz="1800">
                <a:solidFill>
                  <a:srgbClr val="35317F"/>
                </a:solidFill>
                <a:latin typeface="Open Sans Light"/>
                <a:ea typeface="Open Sans Light"/>
                <a:cs typeface="Open Sans Light"/>
                <a:sym typeface="Open Sans Light"/>
              </a:rPr>
              <a:t>Drink</a:t>
            </a:r>
            <a:endParaRPr sz="1800">
              <a:solidFill>
                <a:srgbClr val="35317F"/>
              </a:solidFill>
              <a:latin typeface="Open Sans Light"/>
              <a:ea typeface="Open Sans Light"/>
              <a:cs typeface="Open Sans Light"/>
              <a:sym typeface="Open Sans Light"/>
            </a:endParaRPr>
          </a:p>
          <a:p>
            <a:pPr indent="-342900" lvl="0" marL="457200" marR="0" rtl="0" algn="l">
              <a:lnSpc>
                <a:spcPct val="140000"/>
              </a:lnSpc>
              <a:spcBef>
                <a:spcPts val="0"/>
              </a:spcBef>
              <a:spcAft>
                <a:spcPts val="0"/>
              </a:spcAft>
              <a:buClr>
                <a:srgbClr val="35317F"/>
              </a:buClr>
              <a:buSzPts val="1800"/>
              <a:buFont typeface="Open Sans Light"/>
              <a:buAutoNum type="arabicPeriod"/>
            </a:pPr>
            <a:r>
              <a:rPr lang="en" sz="1800">
                <a:solidFill>
                  <a:srgbClr val="35317F"/>
                </a:solidFill>
                <a:latin typeface="Open Sans Light"/>
                <a:ea typeface="Open Sans Light"/>
                <a:cs typeface="Open Sans Light"/>
                <a:sym typeface="Open Sans Light"/>
              </a:rPr>
              <a:t>Rest</a:t>
            </a:r>
            <a:endParaRPr sz="1800">
              <a:solidFill>
                <a:srgbClr val="35317F"/>
              </a:solidFill>
              <a:latin typeface="Open Sans Light"/>
              <a:ea typeface="Open Sans Light"/>
              <a:cs typeface="Open Sans Light"/>
              <a:sym typeface="Open Sans Light"/>
            </a:endParaRPr>
          </a:p>
          <a:p>
            <a:pPr indent="-342900" lvl="0" marL="457200" marR="0" rtl="0" algn="l">
              <a:lnSpc>
                <a:spcPct val="140000"/>
              </a:lnSpc>
              <a:spcBef>
                <a:spcPts val="0"/>
              </a:spcBef>
              <a:spcAft>
                <a:spcPts val="0"/>
              </a:spcAft>
              <a:buClr>
                <a:srgbClr val="35317F"/>
              </a:buClr>
              <a:buSzPts val="1800"/>
              <a:buFont typeface="Open Sans Light"/>
              <a:buAutoNum type="arabicPeriod"/>
            </a:pPr>
            <a:r>
              <a:rPr lang="en" sz="1800">
                <a:solidFill>
                  <a:srgbClr val="35317F"/>
                </a:solidFill>
                <a:latin typeface="Open Sans Light"/>
                <a:ea typeface="Open Sans Light"/>
                <a:cs typeface="Open Sans Light"/>
                <a:sym typeface="Open Sans Light"/>
              </a:rPr>
              <a:t>Sex</a:t>
            </a:r>
            <a:endParaRPr sz="1800">
              <a:solidFill>
                <a:srgbClr val="35317F"/>
              </a:solidFill>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b="1" lang="en" sz="1800">
                <a:solidFill>
                  <a:srgbClr val="35317F"/>
                </a:solidFill>
                <a:latin typeface="Open Sans"/>
                <a:ea typeface="Open Sans"/>
                <a:cs typeface="Open Sans"/>
                <a:sym typeface="Open Sans"/>
              </a:rPr>
              <a:t>Safety needs</a:t>
            </a:r>
            <a:r>
              <a:rPr lang="en" sz="1800">
                <a:solidFill>
                  <a:srgbClr val="35317F"/>
                </a:solidFill>
                <a:latin typeface="Open Sans Light"/>
                <a:ea typeface="Open Sans Light"/>
                <a:cs typeface="Open Sans Light"/>
                <a:sym typeface="Open Sans Light"/>
              </a:rPr>
              <a:t> are concerned with protection and physical well-being like:</a:t>
            </a:r>
            <a:endParaRPr sz="1800">
              <a:solidFill>
                <a:srgbClr val="35317F"/>
              </a:solidFill>
              <a:latin typeface="Open Sans Light"/>
              <a:ea typeface="Open Sans Light"/>
              <a:cs typeface="Open Sans Light"/>
              <a:sym typeface="Open Sans Light"/>
            </a:endParaRPr>
          </a:p>
          <a:p>
            <a:pPr indent="-342900" lvl="0" marL="457200" marR="0" rtl="0" algn="l">
              <a:lnSpc>
                <a:spcPct val="140000"/>
              </a:lnSpc>
              <a:spcBef>
                <a:spcPts val="0"/>
              </a:spcBef>
              <a:spcAft>
                <a:spcPts val="0"/>
              </a:spcAft>
              <a:buClr>
                <a:srgbClr val="35317F"/>
              </a:buClr>
              <a:buSzPts val="1800"/>
              <a:buFont typeface="Open Sans Light"/>
              <a:buAutoNum type="arabicPeriod"/>
            </a:pPr>
            <a:r>
              <a:rPr lang="en" sz="1800">
                <a:solidFill>
                  <a:srgbClr val="35317F"/>
                </a:solidFill>
                <a:latin typeface="Open Sans Light"/>
                <a:ea typeface="Open Sans Light"/>
                <a:cs typeface="Open Sans Light"/>
                <a:sym typeface="Open Sans Light"/>
              </a:rPr>
              <a:t>Health food</a:t>
            </a:r>
            <a:endParaRPr sz="1800">
              <a:solidFill>
                <a:srgbClr val="35317F"/>
              </a:solidFill>
              <a:latin typeface="Open Sans Light"/>
              <a:ea typeface="Open Sans Light"/>
              <a:cs typeface="Open Sans Light"/>
              <a:sym typeface="Open Sans Light"/>
            </a:endParaRPr>
          </a:p>
          <a:p>
            <a:pPr indent="-342900" lvl="0" marL="457200" marR="0" rtl="0" algn="l">
              <a:lnSpc>
                <a:spcPct val="140000"/>
              </a:lnSpc>
              <a:spcBef>
                <a:spcPts val="0"/>
              </a:spcBef>
              <a:spcAft>
                <a:spcPts val="0"/>
              </a:spcAft>
              <a:buClr>
                <a:srgbClr val="35317F"/>
              </a:buClr>
              <a:buSzPts val="1800"/>
              <a:buFont typeface="Open Sans Light"/>
              <a:buAutoNum type="arabicPeriod"/>
            </a:pPr>
            <a:r>
              <a:rPr lang="en" sz="1800">
                <a:solidFill>
                  <a:srgbClr val="35317F"/>
                </a:solidFill>
                <a:latin typeface="Open Sans Light"/>
                <a:ea typeface="Open Sans Light"/>
                <a:cs typeface="Open Sans Light"/>
                <a:sym typeface="Open Sans Light"/>
              </a:rPr>
              <a:t>Medicine</a:t>
            </a:r>
            <a:endParaRPr sz="1800">
              <a:solidFill>
                <a:srgbClr val="35317F"/>
              </a:solidFill>
              <a:latin typeface="Open Sans Light"/>
              <a:ea typeface="Open Sans Light"/>
              <a:cs typeface="Open Sans Light"/>
              <a:sym typeface="Open Sans Light"/>
            </a:endParaRPr>
          </a:p>
          <a:p>
            <a:pPr indent="-342900" lvl="0" marL="457200" marR="0" rtl="0" algn="l">
              <a:lnSpc>
                <a:spcPct val="140000"/>
              </a:lnSpc>
              <a:spcBef>
                <a:spcPts val="0"/>
              </a:spcBef>
              <a:spcAft>
                <a:spcPts val="0"/>
              </a:spcAft>
              <a:buClr>
                <a:srgbClr val="35317F"/>
              </a:buClr>
              <a:buSzPts val="1800"/>
              <a:buFont typeface="Open Sans Light"/>
              <a:buAutoNum type="arabicPeriod"/>
            </a:pPr>
            <a:r>
              <a:rPr lang="en" sz="1800">
                <a:solidFill>
                  <a:srgbClr val="35317F"/>
                </a:solidFill>
                <a:latin typeface="Open Sans Light"/>
                <a:ea typeface="Open Sans Light"/>
                <a:cs typeface="Open Sans Light"/>
                <a:sym typeface="Open Sans Light"/>
              </a:rPr>
              <a:t>Exercise</a:t>
            </a:r>
            <a:endParaRPr sz="1800">
              <a:solidFill>
                <a:srgbClr val="35317F"/>
              </a:solidFill>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t/>
            </a:r>
            <a:endParaRPr sz="1600">
              <a:solidFill>
                <a:srgbClr val="35317F"/>
              </a:solidFill>
              <a:latin typeface="Open Sans Light"/>
              <a:ea typeface="Open Sans Light"/>
              <a:cs typeface="Open Sans Light"/>
              <a:sym typeface="Open Sans Light"/>
            </a:endParaRPr>
          </a:p>
        </p:txBody>
      </p:sp>
      <p:sp>
        <p:nvSpPr>
          <p:cNvPr id="419" name="Google Shape;419;p39"/>
          <p:cNvSpPr/>
          <p:nvPr/>
        </p:nvSpPr>
        <p:spPr>
          <a:xfrm>
            <a:off x="8071677" y="4244721"/>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
        <p:nvSpPr>
          <p:cNvPr id="420" name="Google Shape;420;p39"/>
          <p:cNvSpPr/>
          <p:nvPr/>
        </p:nvSpPr>
        <p:spPr>
          <a:xfrm>
            <a:off x="7187666" y="3099846"/>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
        <p:nvSpPr>
          <p:cNvPr id="421" name="Google Shape;421;p39"/>
          <p:cNvSpPr txBox="1"/>
          <p:nvPr/>
        </p:nvSpPr>
        <p:spPr>
          <a:xfrm>
            <a:off x="2863225" y="122850"/>
            <a:ext cx="3703800" cy="46578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lang="en" sz="1700">
                <a:solidFill>
                  <a:srgbClr val="35317F"/>
                </a:solidFill>
                <a:latin typeface="Open Sans"/>
                <a:ea typeface="Open Sans"/>
                <a:cs typeface="Open Sans"/>
                <a:sym typeface="Open Sans"/>
              </a:rPr>
              <a:t>Social needs</a:t>
            </a:r>
            <a:r>
              <a:rPr lang="en" sz="1700">
                <a:solidFill>
                  <a:srgbClr val="35317F"/>
                </a:solidFill>
                <a:latin typeface="Open Sans Light"/>
                <a:ea typeface="Open Sans Light"/>
                <a:cs typeface="Open Sans Light"/>
                <a:sym typeface="Open Sans Light"/>
              </a:rPr>
              <a:t> are concerned with an individual interaction with others like:</a:t>
            </a:r>
            <a:endParaRPr sz="1700">
              <a:solidFill>
                <a:srgbClr val="35317F"/>
              </a:solidFill>
              <a:latin typeface="Open Sans Light"/>
              <a:ea typeface="Open Sans Light"/>
              <a:cs typeface="Open Sans Light"/>
              <a:sym typeface="Open Sans Light"/>
            </a:endParaRPr>
          </a:p>
          <a:p>
            <a:pPr indent="-336550" lvl="0" marL="457200" marR="0" rtl="0" algn="l">
              <a:lnSpc>
                <a:spcPct val="140000"/>
              </a:lnSpc>
              <a:spcBef>
                <a:spcPts val="0"/>
              </a:spcBef>
              <a:spcAft>
                <a:spcPts val="0"/>
              </a:spcAft>
              <a:buClr>
                <a:srgbClr val="35317F"/>
              </a:buClr>
              <a:buSzPts val="1700"/>
              <a:buFont typeface="Open Sans Light"/>
              <a:buAutoNum type="arabicPeriod"/>
            </a:pPr>
            <a:r>
              <a:rPr lang="en" sz="1700">
                <a:solidFill>
                  <a:srgbClr val="35317F"/>
                </a:solidFill>
                <a:latin typeface="Open Sans Light"/>
                <a:ea typeface="Open Sans Light"/>
                <a:cs typeface="Open Sans Light"/>
                <a:sym typeface="Open Sans Light"/>
              </a:rPr>
              <a:t>Love</a:t>
            </a:r>
            <a:endParaRPr sz="1700">
              <a:solidFill>
                <a:srgbClr val="35317F"/>
              </a:solidFill>
              <a:latin typeface="Open Sans Light"/>
              <a:ea typeface="Open Sans Light"/>
              <a:cs typeface="Open Sans Light"/>
              <a:sym typeface="Open Sans Light"/>
            </a:endParaRPr>
          </a:p>
          <a:p>
            <a:pPr indent="-336550" lvl="0" marL="457200" marR="0" rtl="0" algn="l">
              <a:lnSpc>
                <a:spcPct val="140000"/>
              </a:lnSpc>
              <a:spcBef>
                <a:spcPts val="0"/>
              </a:spcBef>
              <a:spcAft>
                <a:spcPts val="0"/>
              </a:spcAft>
              <a:buClr>
                <a:srgbClr val="35317F"/>
              </a:buClr>
              <a:buSzPts val="1700"/>
              <a:buFont typeface="Open Sans Light"/>
              <a:buAutoNum type="arabicPeriod"/>
            </a:pPr>
            <a:r>
              <a:rPr lang="en" sz="1700">
                <a:solidFill>
                  <a:srgbClr val="35317F"/>
                </a:solidFill>
                <a:latin typeface="Open Sans Light"/>
                <a:ea typeface="Open Sans Light"/>
                <a:cs typeface="Open Sans Light"/>
                <a:sym typeface="Open Sans Light"/>
              </a:rPr>
              <a:t>Friendship</a:t>
            </a:r>
            <a:endParaRPr sz="1700">
              <a:solidFill>
                <a:srgbClr val="35317F"/>
              </a:solidFill>
              <a:latin typeface="Open Sans Light"/>
              <a:ea typeface="Open Sans Light"/>
              <a:cs typeface="Open Sans Light"/>
              <a:sym typeface="Open Sans Light"/>
            </a:endParaRPr>
          </a:p>
          <a:p>
            <a:pPr indent="-336550" lvl="0" marL="457200" marR="0" rtl="0" algn="l">
              <a:lnSpc>
                <a:spcPct val="140000"/>
              </a:lnSpc>
              <a:spcBef>
                <a:spcPts val="0"/>
              </a:spcBef>
              <a:spcAft>
                <a:spcPts val="0"/>
              </a:spcAft>
              <a:buClr>
                <a:srgbClr val="35317F"/>
              </a:buClr>
              <a:buSzPts val="1700"/>
              <a:buFont typeface="Open Sans Light"/>
              <a:buAutoNum type="arabicPeriod"/>
            </a:pPr>
            <a:r>
              <a:rPr lang="en" sz="1700">
                <a:solidFill>
                  <a:srgbClr val="35317F"/>
                </a:solidFill>
                <a:latin typeface="Open Sans Light"/>
                <a:ea typeface="Open Sans Light"/>
                <a:cs typeface="Open Sans Light"/>
                <a:sym typeface="Open Sans Light"/>
              </a:rPr>
              <a:t>Status</a:t>
            </a:r>
            <a:endParaRPr sz="1700">
              <a:solidFill>
                <a:srgbClr val="35317F"/>
              </a:solidFill>
              <a:latin typeface="Open Sans Light"/>
              <a:ea typeface="Open Sans Light"/>
              <a:cs typeface="Open Sans Light"/>
              <a:sym typeface="Open Sans Light"/>
            </a:endParaRPr>
          </a:p>
          <a:p>
            <a:pPr indent="-336550" lvl="0" marL="457200" marR="0" rtl="0" algn="l">
              <a:lnSpc>
                <a:spcPct val="140000"/>
              </a:lnSpc>
              <a:spcBef>
                <a:spcPts val="0"/>
              </a:spcBef>
              <a:spcAft>
                <a:spcPts val="0"/>
              </a:spcAft>
              <a:buClr>
                <a:srgbClr val="35317F"/>
              </a:buClr>
              <a:buSzPts val="1700"/>
              <a:buFont typeface="Open Sans Light"/>
              <a:buAutoNum type="arabicPeriod"/>
            </a:pPr>
            <a:r>
              <a:rPr lang="en" sz="1700">
                <a:solidFill>
                  <a:srgbClr val="35317F"/>
                </a:solidFill>
                <a:latin typeface="Open Sans Light"/>
                <a:ea typeface="Open Sans Light"/>
                <a:cs typeface="Open Sans Light"/>
                <a:sym typeface="Open Sans Light"/>
              </a:rPr>
              <a:t>Esteem</a:t>
            </a:r>
            <a:endParaRPr sz="1700">
              <a:solidFill>
                <a:srgbClr val="35317F"/>
              </a:solidFill>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b="1" lang="en" sz="1700">
                <a:solidFill>
                  <a:srgbClr val="35317F"/>
                </a:solidFill>
                <a:latin typeface="Open Sans"/>
                <a:ea typeface="Open Sans"/>
                <a:cs typeface="Open Sans"/>
                <a:sym typeface="Open Sans"/>
              </a:rPr>
              <a:t>Personal needs</a:t>
            </a:r>
            <a:r>
              <a:rPr lang="en" sz="1700">
                <a:solidFill>
                  <a:srgbClr val="35317F"/>
                </a:solidFill>
                <a:latin typeface="Open Sans Light"/>
                <a:ea typeface="Open Sans Light"/>
                <a:cs typeface="Open Sans Light"/>
                <a:sym typeface="Open Sans Light"/>
              </a:rPr>
              <a:t> are concerned with the need for personal </a:t>
            </a:r>
            <a:r>
              <a:rPr lang="en" sz="1700">
                <a:solidFill>
                  <a:srgbClr val="35317F"/>
                </a:solidFill>
                <a:latin typeface="Open Sans Light"/>
                <a:ea typeface="Open Sans Light"/>
                <a:cs typeface="Open Sans Light"/>
                <a:sym typeface="Open Sans Light"/>
              </a:rPr>
              <a:t>satisfaction</a:t>
            </a:r>
            <a:r>
              <a:rPr lang="en" sz="1700">
                <a:solidFill>
                  <a:srgbClr val="35317F"/>
                </a:solidFill>
                <a:latin typeface="Open Sans Light"/>
                <a:ea typeface="Open Sans Light"/>
                <a:cs typeface="Open Sans Light"/>
                <a:sym typeface="Open Sans Light"/>
              </a:rPr>
              <a:t>, unrelated to what others think or do like:</a:t>
            </a:r>
            <a:endParaRPr sz="1700">
              <a:solidFill>
                <a:srgbClr val="35317F"/>
              </a:solidFill>
              <a:latin typeface="Open Sans Light"/>
              <a:ea typeface="Open Sans Light"/>
              <a:cs typeface="Open Sans Light"/>
              <a:sym typeface="Open Sans Light"/>
            </a:endParaRPr>
          </a:p>
          <a:p>
            <a:pPr indent="-336550" lvl="0" marL="457200" marR="0" rtl="0" algn="l">
              <a:lnSpc>
                <a:spcPct val="140000"/>
              </a:lnSpc>
              <a:spcBef>
                <a:spcPts val="0"/>
              </a:spcBef>
              <a:spcAft>
                <a:spcPts val="0"/>
              </a:spcAft>
              <a:buClr>
                <a:srgbClr val="35317F"/>
              </a:buClr>
              <a:buSzPts val="1700"/>
              <a:buFont typeface="Open Sans Light"/>
              <a:buAutoNum type="arabicPeriod"/>
            </a:pPr>
            <a:r>
              <a:rPr lang="en" sz="1700">
                <a:solidFill>
                  <a:srgbClr val="35317F"/>
                </a:solidFill>
                <a:latin typeface="Open Sans Light"/>
                <a:ea typeface="Open Sans Light"/>
                <a:cs typeface="Open Sans Light"/>
                <a:sym typeface="Open Sans Light"/>
              </a:rPr>
              <a:t>Self-esteem		4. Freedom</a:t>
            </a:r>
            <a:endParaRPr sz="1700">
              <a:solidFill>
                <a:srgbClr val="35317F"/>
              </a:solidFill>
              <a:latin typeface="Open Sans Light"/>
              <a:ea typeface="Open Sans Light"/>
              <a:cs typeface="Open Sans Light"/>
              <a:sym typeface="Open Sans Light"/>
            </a:endParaRPr>
          </a:p>
          <a:p>
            <a:pPr indent="-336550" lvl="0" marL="457200" marR="0" rtl="0" algn="l">
              <a:lnSpc>
                <a:spcPct val="140000"/>
              </a:lnSpc>
              <a:spcBef>
                <a:spcPts val="0"/>
              </a:spcBef>
              <a:spcAft>
                <a:spcPts val="0"/>
              </a:spcAft>
              <a:buClr>
                <a:srgbClr val="35317F"/>
              </a:buClr>
              <a:buSzPts val="1700"/>
              <a:buFont typeface="Open Sans Light"/>
              <a:buAutoNum type="arabicPeriod"/>
            </a:pPr>
            <a:r>
              <a:rPr lang="en" sz="1700">
                <a:solidFill>
                  <a:srgbClr val="35317F"/>
                </a:solidFill>
                <a:latin typeface="Open Sans Light"/>
                <a:ea typeface="Open Sans Light"/>
                <a:cs typeface="Open Sans Light"/>
                <a:sym typeface="Open Sans Light"/>
              </a:rPr>
              <a:t>Accomplishment	5. </a:t>
            </a:r>
            <a:r>
              <a:rPr lang="en" sz="1700">
                <a:solidFill>
                  <a:srgbClr val="35317F"/>
                </a:solidFill>
                <a:latin typeface="Open Sans Light"/>
                <a:ea typeface="Open Sans Light"/>
                <a:cs typeface="Open Sans Light"/>
                <a:sym typeface="Open Sans Light"/>
              </a:rPr>
              <a:t>R</a:t>
            </a:r>
            <a:r>
              <a:rPr lang="en" sz="1700">
                <a:solidFill>
                  <a:srgbClr val="35317F"/>
                </a:solidFill>
                <a:latin typeface="Open Sans Light"/>
                <a:ea typeface="Open Sans Light"/>
                <a:cs typeface="Open Sans Light"/>
                <a:sym typeface="Open Sans Light"/>
              </a:rPr>
              <a:t>elaxation </a:t>
            </a:r>
            <a:endParaRPr sz="1700">
              <a:solidFill>
                <a:srgbClr val="35317F"/>
              </a:solidFill>
              <a:latin typeface="Open Sans Light"/>
              <a:ea typeface="Open Sans Light"/>
              <a:cs typeface="Open Sans Light"/>
              <a:sym typeface="Open Sans Light"/>
            </a:endParaRPr>
          </a:p>
          <a:p>
            <a:pPr indent="-336550" lvl="0" marL="457200" marR="0" rtl="0" algn="l">
              <a:lnSpc>
                <a:spcPct val="140000"/>
              </a:lnSpc>
              <a:spcBef>
                <a:spcPts val="0"/>
              </a:spcBef>
              <a:spcAft>
                <a:spcPts val="0"/>
              </a:spcAft>
              <a:buClr>
                <a:srgbClr val="35317F"/>
              </a:buClr>
              <a:buSzPts val="1700"/>
              <a:buFont typeface="Open Sans Light"/>
              <a:buAutoNum type="arabicPeriod"/>
            </a:pPr>
            <a:r>
              <a:rPr lang="en" sz="1700">
                <a:solidFill>
                  <a:srgbClr val="35317F"/>
                </a:solidFill>
                <a:latin typeface="Open Sans Light"/>
                <a:ea typeface="Open Sans Light"/>
                <a:cs typeface="Open Sans Light"/>
                <a:sym typeface="Open Sans Light"/>
              </a:rPr>
              <a:t>Fun</a:t>
            </a:r>
            <a:endParaRPr sz="1700">
              <a:solidFill>
                <a:srgbClr val="35317F"/>
              </a:solidFill>
              <a:latin typeface="Open Sans Light"/>
              <a:ea typeface="Open Sans Light"/>
              <a:cs typeface="Open Sans Light"/>
              <a:sym typeface="Open Sans Light"/>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425" name="Shape 425"/>
        <p:cNvGrpSpPr/>
        <p:nvPr/>
      </p:nvGrpSpPr>
      <p:grpSpPr>
        <a:xfrm>
          <a:off x="0" y="0"/>
          <a:ext cx="0" cy="0"/>
          <a:chOff x="0" y="0"/>
          <a:chExt cx="0" cy="0"/>
        </a:xfrm>
      </p:grpSpPr>
      <p:sp>
        <p:nvSpPr>
          <p:cNvPr id="426" name="Google Shape;426;p40"/>
          <p:cNvSpPr/>
          <p:nvPr/>
        </p:nvSpPr>
        <p:spPr>
          <a:xfrm>
            <a:off x="-434107" y="4052898"/>
            <a:ext cx="1582435" cy="1586400"/>
          </a:xfrm>
          <a:custGeom>
            <a:rect b="b" l="l" r="r" t="t"/>
            <a:pathLst>
              <a:path extrusionOk="0" h="3172801" w="3164869">
                <a:moveTo>
                  <a:pt x="0" y="0"/>
                </a:moveTo>
                <a:lnTo>
                  <a:pt x="3164869" y="0"/>
                </a:lnTo>
                <a:lnTo>
                  <a:pt x="3164869" y="3172801"/>
                </a:lnTo>
                <a:lnTo>
                  <a:pt x="0" y="3172801"/>
                </a:lnTo>
                <a:lnTo>
                  <a:pt x="0" y="0"/>
                </a:lnTo>
                <a:close/>
              </a:path>
            </a:pathLst>
          </a:custGeom>
          <a:blipFill rotWithShape="1">
            <a:blip r:embed="rId3">
              <a:alphaModFix/>
            </a:blip>
            <a:stretch>
              <a:fillRect b="0" l="0" r="0" t="0"/>
            </a:stretch>
          </a:blipFill>
          <a:ln>
            <a:noFill/>
          </a:ln>
        </p:spPr>
      </p:sp>
      <p:sp>
        <p:nvSpPr>
          <p:cNvPr id="427" name="Google Shape;427;p40"/>
          <p:cNvSpPr/>
          <p:nvPr/>
        </p:nvSpPr>
        <p:spPr>
          <a:xfrm>
            <a:off x="1224525" y="2423550"/>
            <a:ext cx="6767823" cy="1886038"/>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428" name="Google Shape;428;p40"/>
          <p:cNvSpPr/>
          <p:nvPr/>
        </p:nvSpPr>
        <p:spPr>
          <a:xfrm>
            <a:off x="1148325" y="2260101"/>
            <a:ext cx="6767823" cy="1886038"/>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429" name="Google Shape;429;p40"/>
          <p:cNvSpPr txBox="1"/>
          <p:nvPr/>
        </p:nvSpPr>
        <p:spPr>
          <a:xfrm>
            <a:off x="827974" y="606100"/>
            <a:ext cx="7766700" cy="1330200"/>
          </a:xfrm>
          <a:prstGeom prst="rect">
            <a:avLst/>
          </a:prstGeom>
          <a:no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4000">
                <a:solidFill>
                  <a:srgbClr val="35317F"/>
                </a:solidFill>
                <a:latin typeface="Open Sans"/>
                <a:ea typeface="Open Sans"/>
                <a:cs typeface="Open Sans"/>
                <a:sym typeface="Open Sans"/>
              </a:rPr>
              <a:t>Consumer’s Evaluation of the Purchase Process</a:t>
            </a:r>
            <a:endParaRPr sz="700"/>
          </a:p>
        </p:txBody>
      </p:sp>
      <p:sp>
        <p:nvSpPr>
          <p:cNvPr id="430" name="Google Shape;430;p40"/>
          <p:cNvSpPr txBox="1"/>
          <p:nvPr/>
        </p:nvSpPr>
        <p:spPr>
          <a:xfrm>
            <a:off x="1224525" y="2260100"/>
            <a:ext cx="6641400" cy="18408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2300">
                <a:solidFill>
                  <a:srgbClr val="35317F"/>
                </a:solidFill>
                <a:latin typeface="Open Sans Light"/>
                <a:ea typeface="Open Sans Light"/>
                <a:cs typeface="Open Sans Light"/>
                <a:sym typeface="Open Sans Light"/>
              </a:rPr>
              <a:t>Moreover, consumers’ buying is also largely influenced by attitudes and psychology. Buying is also affected by relations with other people like family, social class, culture and other groups.</a:t>
            </a:r>
            <a:endParaRPr/>
          </a:p>
        </p:txBody>
      </p:sp>
      <p:sp>
        <p:nvSpPr>
          <p:cNvPr id="431" name="Google Shape;431;p40"/>
          <p:cNvSpPr/>
          <p:nvPr/>
        </p:nvSpPr>
        <p:spPr>
          <a:xfrm>
            <a:off x="3428501" y="4087422"/>
            <a:ext cx="1377295" cy="1447879"/>
          </a:xfrm>
          <a:custGeom>
            <a:rect b="b" l="l" r="r" t="t"/>
            <a:pathLst>
              <a:path extrusionOk="0" h="2895758" w="2754590">
                <a:moveTo>
                  <a:pt x="0" y="0"/>
                </a:moveTo>
                <a:lnTo>
                  <a:pt x="2754590" y="0"/>
                </a:lnTo>
                <a:lnTo>
                  <a:pt x="2754590" y="2895759"/>
                </a:lnTo>
                <a:lnTo>
                  <a:pt x="0" y="2895759"/>
                </a:lnTo>
                <a:lnTo>
                  <a:pt x="0" y="0"/>
                </a:lnTo>
                <a:close/>
              </a:path>
            </a:pathLst>
          </a:custGeom>
          <a:blipFill rotWithShape="1">
            <a:blip r:embed="rId4">
              <a:alphaModFix/>
            </a:blip>
            <a:stretch>
              <a:fillRect b="0" l="0" r="0" t="0"/>
            </a:stretch>
          </a:blipFill>
          <a:ln>
            <a:noFill/>
          </a:ln>
        </p:spPr>
      </p:sp>
      <p:sp>
        <p:nvSpPr>
          <p:cNvPr id="432" name="Google Shape;432;p40"/>
          <p:cNvSpPr/>
          <p:nvPr/>
        </p:nvSpPr>
        <p:spPr>
          <a:xfrm>
            <a:off x="8594552" y="1813971"/>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
        <p:nvSpPr>
          <p:cNvPr id="433" name="Google Shape;433;p40"/>
          <p:cNvSpPr/>
          <p:nvPr/>
        </p:nvSpPr>
        <p:spPr>
          <a:xfrm>
            <a:off x="-966109" y="1813971"/>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pic>
        <p:nvPicPr>
          <p:cNvPr id="438" name="Google Shape;438;p41"/>
          <p:cNvPicPr preferRelativeResize="0"/>
          <p:nvPr/>
        </p:nvPicPr>
        <p:blipFill rotWithShape="1">
          <a:blip r:embed="rId3">
            <a:alphaModFix/>
          </a:blip>
          <a:srcRect b="7870" l="0" r="0" t="7862"/>
          <a:stretch/>
        </p:blipFill>
        <p:spPr>
          <a:xfrm>
            <a:off x="0" y="0"/>
            <a:ext cx="9143997" cy="5143501"/>
          </a:xfrm>
          <a:prstGeom prst="rect">
            <a:avLst/>
          </a:prstGeom>
          <a:noFill/>
          <a:ln>
            <a:noFill/>
          </a:ln>
        </p:spPr>
      </p:pic>
      <p:sp>
        <p:nvSpPr>
          <p:cNvPr id="439" name="Google Shape;439;p41"/>
          <p:cNvSpPr/>
          <p:nvPr/>
        </p:nvSpPr>
        <p:spPr>
          <a:xfrm>
            <a:off x="564156" y="1110087"/>
            <a:ext cx="7115576" cy="953405"/>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440" name="Google Shape;440;p41"/>
          <p:cNvSpPr/>
          <p:nvPr/>
        </p:nvSpPr>
        <p:spPr>
          <a:xfrm>
            <a:off x="407850" y="1027450"/>
            <a:ext cx="7115576" cy="953405"/>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441" name="Google Shape;441;p41"/>
          <p:cNvSpPr txBox="1"/>
          <p:nvPr/>
        </p:nvSpPr>
        <p:spPr>
          <a:xfrm>
            <a:off x="487943" y="1166420"/>
            <a:ext cx="6981900" cy="7389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2000">
                <a:solidFill>
                  <a:srgbClr val="35317F"/>
                </a:solidFill>
                <a:latin typeface="Open Sans Light"/>
                <a:ea typeface="Open Sans Light"/>
                <a:cs typeface="Open Sans Light"/>
                <a:sym typeface="Open Sans Light"/>
              </a:rPr>
              <a:t>Listed in the section for facility of </a:t>
            </a:r>
            <a:r>
              <a:rPr lang="en" sz="2000">
                <a:solidFill>
                  <a:srgbClr val="35317F"/>
                </a:solidFill>
                <a:latin typeface="Open Sans Light"/>
                <a:ea typeface="Open Sans Light"/>
                <a:cs typeface="Open Sans Light"/>
                <a:sym typeface="Open Sans Light"/>
              </a:rPr>
              <a:t>location</a:t>
            </a:r>
            <a:r>
              <a:rPr lang="en" sz="2000">
                <a:solidFill>
                  <a:srgbClr val="35317F"/>
                </a:solidFill>
                <a:latin typeface="Open Sans Light"/>
                <a:ea typeface="Open Sans Light"/>
                <a:cs typeface="Open Sans Light"/>
                <a:sym typeface="Open Sans Light"/>
              </a:rPr>
              <a:t> planning are the criteria for selecting a site for a business.</a:t>
            </a:r>
            <a:endParaRPr sz="2000">
              <a:latin typeface="Open Sans Light"/>
              <a:ea typeface="Open Sans Light"/>
              <a:cs typeface="Open Sans Light"/>
              <a:sym typeface="Open Sans Light"/>
            </a:endParaRPr>
          </a:p>
        </p:txBody>
      </p:sp>
      <p:sp>
        <p:nvSpPr>
          <p:cNvPr id="442" name="Google Shape;442;p41"/>
          <p:cNvSpPr txBox="1"/>
          <p:nvPr/>
        </p:nvSpPr>
        <p:spPr>
          <a:xfrm>
            <a:off x="407843" y="508170"/>
            <a:ext cx="6981900" cy="3849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lang="en" sz="2500">
                <a:solidFill>
                  <a:srgbClr val="35317F"/>
                </a:solidFill>
                <a:latin typeface="Open Sans"/>
                <a:ea typeface="Open Sans"/>
                <a:cs typeface="Open Sans"/>
                <a:sym typeface="Open Sans"/>
              </a:rPr>
              <a:t>Good Location and Workplace</a:t>
            </a:r>
            <a:endParaRPr b="1" sz="1600">
              <a:latin typeface="Open Sans"/>
              <a:ea typeface="Open Sans"/>
              <a:cs typeface="Open Sans"/>
              <a:sym typeface="Open Sans"/>
            </a:endParaRPr>
          </a:p>
        </p:txBody>
      </p:sp>
      <p:sp>
        <p:nvSpPr>
          <p:cNvPr id="443" name="Google Shape;443;p41"/>
          <p:cNvSpPr/>
          <p:nvPr/>
        </p:nvSpPr>
        <p:spPr>
          <a:xfrm>
            <a:off x="487956" y="2850803"/>
            <a:ext cx="7115576" cy="2008526"/>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444" name="Google Shape;444;p41"/>
          <p:cNvSpPr/>
          <p:nvPr/>
        </p:nvSpPr>
        <p:spPr>
          <a:xfrm>
            <a:off x="484050" y="2676725"/>
            <a:ext cx="7115576" cy="2008526"/>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445" name="Google Shape;445;p41"/>
          <p:cNvSpPr txBox="1"/>
          <p:nvPr/>
        </p:nvSpPr>
        <p:spPr>
          <a:xfrm>
            <a:off x="487950" y="2676725"/>
            <a:ext cx="6981900" cy="19302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1900">
                <a:solidFill>
                  <a:srgbClr val="35317F"/>
                </a:solidFill>
                <a:latin typeface="Open Sans Light"/>
                <a:ea typeface="Open Sans Light"/>
                <a:cs typeface="Open Sans Light"/>
                <a:sym typeface="Open Sans Light"/>
              </a:rPr>
              <a:t>For varied reasons, the business may be home-based. We see lot of cottage industries that are home based. Some entrepreneurs leave their corporate employment to be close to their young children. They put up their home-based businesses with plans of moving to other work site as their </a:t>
            </a:r>
            <a:r>
              <a:rPr lang="en" sz="1900">
                <a:solidFill>
                  <a:srgbClr val="35317F"/>
                </a:solidFill>
                <a:latin typeface="Open Sans Light"/>
                <a:ea typeface="Open Sans Light"/>
                <a:cs typeface="Open Sans Light"/>
                <a:sym typeface="Open Sans Light"/>
              </a:rPr>
              <a:t>businesses</a:t>
            </a:r>
            <a:r>
              <a:rPr lang="en" sz="1900">
                <a:solidFill>
                  <a:srgbClr val="35317F"/>
                </a:solidFill>
                <a:latin typeface="Open Sans Light"/>
                <a:ea typeface="Open Sans Light"/>
                <a:cs typeface="Open Sans Light"/>
                <a:sym typeface="Open Sans Light"/>
              </a:rPr>
              <a:t> grow.</a:t>
            </a:r>
            <a:endParaRPr sz="1900">
              <a:latin typeface="Open Sans Light"/>
              <a:ea typeface="Open Sans Light"/>
              <a:cs typeface="Open Sans Light"/>
              <a:sym typeface="Open Sans Light"/>
            </a:endParaRPr>
          </a:p>
        </p:txBody>
      </p:sp>
      <p:sp>
        <p:nvSpPr>
          <p:cNvPr id="446" name="Google Shape;446;p41"/>
          <p:cNvSpPr txBox="1"/>
          <p:nvPr/>
        </p:nvSpPr>
        <p:spPr>
          <a:xfrm>
            <a:off x="407843" y="2157445"/>
            <a:ext cx="6981900" cy="3849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lang="en" sz="2500">
                <a:solidFill>
                  <a:srgbClr val="35317F"/>
                </a:solidFill>
                <a:latin typeface="Open Sans"/>
                <a:ea typeface="Open Sans"/>
                <a:cs typeface="Open Sans"/>
                <a:sym typeface="Open Sans"/>
              </a:rPr>
              <a:t>Home-Based Business</a:t>
            </a:r>
            <a:endParaRPr b="1" sz="1600">
              <a:latin typeface="Open Sans"/>
              <a:ea typeface="Open Sans"/>
              <a:cs typeface="Open Sans"/>
              <a:sym typeface="Open San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pic>
        <p:nvPicPr>
          <p:cNvPr id="451" name="Google Shape;451;p42"/>
          <p:cNvPicPr preferRelativeResize="0"/>
          <p:nvPr/>
        </p:nvPicPr>
        <p:blipFill rotWithShape="1">
          <a:blip r:embed="rId3">
            <a:alphaModFix/>
          </a:blip>
          <a:srcRect b="7870" l="0" r="0" t="7862"/>
          <a:stretch/>
        </p:blipFill>
        <p:spPr>
          <a:xfrm>
            <a:off x="0" y="0"/>
            <a:ext cx="9143997" cy="5143501"/>
          </a:xfrm>
          <a:prstGeom prst="rect">
            <a:avLst/>
          </a:prstGeom>
          <a:noFill/>
          <a:ln>
            <a:noFill/>
          </a:ln>
        </p:spPr>
      </p:pic>
      <p:sp>
        <p:nvSpPr>
          <p:cNvPr id="452" name="Google Shape;452;p42"/>
          <p:cNvSpPr/>
          <p:nvPr/>
        </p:nvSpPr>
        <p:spPr>
          <a:xfrm>
            <a:off x="1249956" y="1784003"/>
            <a:ext cx="7115576" cy="2008526"/>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453" name="Google Shape;453;p42"/>
          <p:cNvSpPr/>
          <p:nvPr/>
        </p:nvSpPr>
        <p:spPr>
          <a:xfrm>
            <a:off x="1169850" y="1609925"/>
            <a:ext cx="7115576" cy="2008526"/>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454" name="Google Shape;454;p42"/>
          <p:cNvSpPr txBox="1"/>
          <p:nvPr/>
        </p:nvSpPr>
        <p:spPr>
          <a:xfrm>
            <a:off x="1249943" y="1901295"/>
            <a:ext cx="6981900" cy="15699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2000">
                <a:solidFill>
                  <a:srgbClr val="35317F"/>
                </a:solidFill>
                <a:latin typeface="Open Sans Light"/>
                <a:ea typeface="Open Sans Light"/>
                <a:cs typeface="Open Sans Light"/>
                <a:sym typeface="Open Sans Light"/>
              </a:rPr>
              <a:t>The financial requirements of the business will depend upon the nature of the business and the nature of the </a:t>
            </a:r>
            <a:r>
              <a:rPr lang="en" sz="2000">
                <a:solidFill>
                  <a:srgbClr val="35317F"/>
                </a:solidFill>
                <a:latin typeface="Open Sans Light"/>
                <a:ea typeface="Open Sans Light"/>
                <a:cs typeface="Open Sans Light"/>
                <a:sym typeface="Open Sans Light"/>
              </a:rPr>
              <a:t>product</a:t>
            </a:r>
            <a:r>
              <a:rPr lang="en" sz="2000">
                <a:solidFill>
                  <a:srgbClr val="35317F"/>
                </a:solidFill>
                <a:latin typeface="Open Sans Light"/>
                <a:ea typeface="Open Sans Light"/>
                <a:cs typeface="Open Sans Light"/>
                <a:sym typeface="Open Sans Light"/>
              </a:rPr>
              <a:t>. A direct door-to-door selling activity, for example,may requir</a:t>
            </a:r>
            <a:r>
              <a:rPr lang="en" sz="1800">
                <a:solidFill>
                  <a:srgbClr val="35317F"/>
                </a:solidFill>
                <a:latin typeface="Open Sans Light"/>
                <a:ea typeface="Open Sans Light"/>
                <a:cs typeface="Open Sans Light"/>
                <a:sym typeface="Open Sans Light"/>
              </a:rPr>
              <a:t>e a very small capital for the sales agent/trader.</a:t>
            </a:r>
            <a:endParaRPr sz="1800">
              <a:latin typeface="Open Sans Light"/>
              <a:ea typeface="Open Sans Light"/>
              <a:cs typeface="Open Sans Light"/>
              <a:sym typeface="Open Sans Light"/>
            </a:endParaRPr>
          </a:p>
        </p:txBody>
      </p:sp>
      <p:sp>
        <p:nvSpPr>
          <p:cNvPr id="455" name="Google Shape;455;p42"/>
          <p:cNvSpPr txBox="1"/>
          <p:nvPr/>
        </p:nvSpPr>
        <p:spPr>
          <a:xfrm>
            <a:off x="1169843" y="1090645"/>
            <a:ext cx="6981900" cy="3849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lang="en" sz="2500">
                <a:solidFill>
                  <a:srgbClr val="35317F"/>
                </a:solidFill>
                <a:latin typeface="Open Sans"/>
                <a:ea typeface="Open Sans"/>
                <a:cs typeface="Open Sans"/>
                <a:sym typeface="Open Sans"/>
              </a:rPr>
              <a:t>Meeting Financial Requirements</a:t>
            </a:r>
            <a:endParaRPr b="1" sz="1600">
              <a:latin typeface="Open Sans"/>
              <a:ea typeface="Open Sans"/>
              <a:cs typeface="Open Sans"/>
              <a:sym typeface="Open San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pic>
        <p:nvPicPr>
          <p:cNvPr id="460" name="Google Shape;460;p43"/>
          <p:cNvPicPr preferRelativeResize="0"/>
          <p:nvPr/>
        </p:nvPicPr>
        <p:blipFill rotWithShape="1">
          <a:blip r:embed="rId3">
            <a:alphaModFix/>
          </a:blip>
          <a:srcRect b="7870" l="0" r="0" t="7862"/>
          <a:stretch/>
        </p:blipFill>
        <p:spPr>
          <a:xfrm>
            <a:off x="0" y="0"/>
            <a:ext cx="9143997" cy="5143501"/>
          </a:xfrm>
          <a:prstGeom prst="rect">
            <a:avLst/>
          </a:prstGeom>
          <a:noFill/>
          <a:ln>
            <a:noFill/>
          </a:ln>
        </p:spPr>
      </p:pic>
      <p:sp>
        <p:nvSpPr>
          <p:cNvPr id="461" name="Google Shape;461;p43"/>
          <p:cNvSpPr/>
          <p:nvPr/>
        </p:nvSpPr>
        <p:spPr>
          <a:xfrm>
            <a:off x="1249956" y="1784003"/>
            <a:ext cx="7115576" cy="2008526"/>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462" name="Google Shape;462;p43"/>
          <p:cNvSpPr/>
          <p:nvPr/>
        </p:nvSpPr>
        <p:spPr>
          <a:xfrm>
            <a:off x="1169850" y="1609925"/>
            <a:ext cx="7115576" cy="2008526"/>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463" name="Google Shape;463;p43"/>
          <p:cNvSpPr txBox="1"/>
          <p:nvPr/>
        </p:nvSpPr>
        <p:spPr>
          <a:xfrm>
            <a:off x="1249943" y="1901295"/>
            <a:ext cx="6981900" cy="16008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2000">
                <a:solidFill>
                  <a:srgbClr val="35317F"/>
                </a:solidFill>
                <a:latin typeface="Open Sans Light"/>
                <a:ea typeface="Open Sans Light"/>
                <a:cs typeface="Open Sans Light"/>
                <a:sym typeface="Open Sans Light"/>
              </a:rPr>
              <a:t>The trader buys the product from the supplier/producer of goods on cash or credit basis, sells them also on cash or credit basis. The credit terms are short so the cash comes in fast and also is paid out to the supplier within short periods.</a:t>
            </a:r>
            <a:endParaRPr sz="2000">
              <a:latin typeface="Open Sans Light"/>
              <a:ea typeface="Open Sans Light"/>
              <a:cs typeface="Open Sans Light"/>
              <a:sym typeface="Open Sans Light"/>
            </a:endParaRPr>
          </a:p>
        </p:txBody>
      </p:sp>
      <p:sp>
        <p:nvSpPr>
          <p:cNvPr id="464" name="Google Shape;464;p43"/>
          <p:cNvSpPr txBox="1"/>
          <p:nvPr/>
        </p:nvSpPr>
        <p:spPr>
          <a:xfrm>
            <a:off x="1169843" y="1090645"/>
            <a:ext cx="6981900" cy="3849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lang="en" sz="2500">
                <a:solidFill>
                  <a:srgbClr val="35317F"/>
                </a:solidFill>
                <a:latin typeface="Open Sans"/>
                <a:ea typeface="Open Sans"/>
                <a:cs typeface="Open Sans"/>
                <a:sym typeface="Open Sans"/>
              </a:rPr>
              <a:t>Meeting Financial Requirements</a:t>
            </a:r>
            <a:endParaRPr b="1" sz="1600">
              <a:latin typeface="Open Sans"/>
              <a:ea typeface="Open Sans"/>
              <a:cs typeface="Open Sans"/>
              <a:sym typeface="Open Sans"/>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468" name="Shape 468"/>
        <p:cNvGrpSpPr/>
        <p:nvPr/>
      </p:nvGrpSpPr>
      <p:grpSpPr>
        <a:xfrm>
          <a:off x="0" y="0"/>
          <a:ext cx="0" cy="0"/>
          <a:chOff x="0" y="0"/>
          <a:chExt cx="0" cy="0"/>
        </a:xfrm>
      </p:grpSpPr>
      <p:grpSp>
        <p:nvGrpSpPr>
          <p:cNvPr id="469" name="Google Shape;469;p44"/>
          <p:cNvGrpSpPr/>
          <p:nvPr/>
        </p:nvGrpSpPr>
        <p:grpSpPr>
          <a:xfrm>
            <a:off x="1662737" y="869679"/>
            <a:ext cx="2851428" cy="2426992"/>
            <a:chOff x="0" y="-38100"/>
            <a:chExt cx="979872" cy="850800"/>
          </a:xfrm>
        </p:grpSpPr>
        <p:sp>
          <p:nvSpPr>
            <p:cNvPr id="470" name="Google Shape;470;p44"/>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471" name="Google Shape;471;p44"/>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472" name="Google Shape;472;p44"/>
          <p:cNvGrpSpPr/>
          <p:nvPr/>
        </p:nvGrpSpPr>
        <p:grpSpPr>
          <a:xfrm>
            <a:off x="1536450" y="777652"/>
            <a:ext cx="2851428" cy="2426992"/>
            <a:chOff x="0" y="-38100"/>
            <a:chExt cx="979872" cy="850800"/>
          </a:xfrm>
        </p:grpSpPr>
        <p:sp>
          <p:nvSpPr>
            <p:cNvPr id="473" name="Google Shape;473;p44"/>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474" name="Google Shape;474;p44"/>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75" name="Google Shape;475;p44"/>
          <p:cNvSpPr txBox="1"/>
          <p:nvPr/>
        </p:nvSpPr>
        <p:spPr>
          <a:xfrm>
            <a:off x="1646639" y="955246"/>
            <a:ext cx="2348700" cy="2772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 sz="1600">
                <a:latin typeface="Open Sans Light"/>
                <a:ea typeface="Open Sans Light"/>
                <a:cs typeface="Open Sans Light"/>
                <a:sym typeface="Open Sans Light"/>
              </a:rPr>
              <a:t>1. </a:t>
            </a:r>
            <a:r>
              <a:rPr b="1" lang="en" sz="1800">
                <a:latin typeface="Open Sans"/>
                <a:ea typeface="Open Sans"/>
                <a:cs typeface="Open Sans"/>
                <a:sym typeface="Open Sans"/>
              </a:rPr>
              <a:t>Fixed Capital</a:t>
            </a:r>
            <a:endParaRPr b="1" sz="900">
              <a:latin typeface="Open Sans"/>
              <a:ea typeface="Open Sans"/>
              <a:cs typeface="Open Sans"/>
              <a:sym typeface="Open Sans"/>
            </a:endParaRPr>
          </a:p>
        </p:txBody>
      </p:sp>
      <p:sp>
        <p:nvSpPr>
          <p:cNvPr id="476" name="Google Shape;476;p44"/>
          <p:cNvSpPr txBox="1"/>
          <p:nvPr/>
        </p:nvSpPr>
        <p:spPr>
          <a:xfrm>
            <a:off x="1722851" y="1290125"/>
            <a:ext cx="2466000" cy="10467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1700">
                <a:latin typeface="Open Sans Light"/>
                <a:ea typeface="Open Sans Light"/>
                <a:cs typeface="Open Sans Light"/>
                <a:sym typeface="Open Sans Light"/>
              </a:rPr>
              <a:t>For land, building, rental deposits, improvements, machinery, equipment, furniture and tools.</a:t>
            </a:r>
            <a:endParaRPr sz="1700"/>
          </a:p>
        </p:txBody>
      </p:sp>
      <p:grpSp>
        <p:nvGrpSpPr>
          <p:cNvPr id="477" name="Google Shape;477;p44"/>
          <p:cNvGrpSpPr/>
          <p:nvPr/>
        </p:nvGrpSpPr>
        <p:grpSpPr>
          <a:xfrm>
            <a:off x="1662737" y="2977551"/>
            <a:ext cx="2851428" cy="2426992"/>
            <a:chOff x="0" y="-38100"/>
            <a:chExt cx="979872" cy="850800"/>
          </a:xfrm>
        </p:grpSpPr>
        <p:sp>
          <p:nvSpPr>
            <p:cNvPr id="478" name="Google Shape;478;p44"/>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479" name="Google Shape;479;p44"/>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480" name="Google Shape;480;p44"/>
          <p:cNvGrpSpPr/>
          <p:nvPr/>
        </p:nvGrpSpPr>
        <p:grpSpPr>
          <a:xfrm>
            <a:off x="1536450" y="2885524"/>
            <a:ext cx="2851428" cy="2426992"/>
            <a:chOff x="0" y="-38100"/>
            <a:chExt cx="979872" cy="850800"/>
          </a:xfrm>
        </p:grpSpPr>
        <p:sp>
          <p:nvSpPr>
            <p:cNvPr id="481" name="Google Shape;481;p44"/>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482" name="Google Shape;482;p44"/>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83" name="Google Shape;483;p44"/>
          <p:cNvSpPr txBox="1"/>
          <p:nvPr/>
        </p:nvSpPr>
        <p:spPr>
          <a:xfrm>
            <a:off x="1646651" y="3063125"/>
            <a:ext cx="2615400" cy="5541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1600">
                <a:latin typeface="Open Sans Light"/>
                <a:ea typeface="Open Sans Light"/>
                <a:cs typeface="Open Sans Light"/>
                <a:sym typeface="Open Sans Light"/>
              </a:rPr>
              <a:t>3. </a:t>
            </a:r>
            <a:r>
              <a:rPr b="1" lang="en" sz="1800">
                <a:latin typeface="Open Sans"/>
                <a:ea typeface="Open Sans"/>
                <a:cs typeface="Open Sans"/>
                <a:sym typeface="Open Sans"/>
              </a:rPr>
              <a:t>Organization costs/expenses</a:t>
            </a:r>
            <a:endParaRPr b="1" sz="900">
              <a:latin typeface="Open Sans"/>
              <a:ea typeface="Open Sans"/>
              <a:cs typeface="Open Sans"/>
              <a:sym typeface="Open Sans"/>
            </a:endParaRPr>
          </a:p>
        </p:txBody>
      </p:sp>
      <p:sp>
        <p:nvSpPr>
          <p:cNvPr id="484" name="Google Shape;484;p44"/>
          <p:cNvSpPr txBox="1"/>
          <p:nvPr/>
        </p:nvSpPr>
        <p:spPr>
          <a:xfrm>
            <a:off x="1646639" y="3702793"/>
            <a:ext cx="2348700" cy="7851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1700">
                <a:latin typeface="Open Sans Light"/>
                <a:ea typeface="Open Sans Light"/>
                <a:cs typeface="Open Sans Light"/>
                <a:sym typeface="Open Sans Light"/>
              </a:rPr>
              <a:t>This is the cost of putting up the legal business entity.</a:t>
            </a:r>
            <a:endParaRPr sz="1700"/>
          </a:p>
        </p:txBody>
      </p:sp>
      <p:grpSp>
        <p:nvGrpSpPr>
          <p:cNvPr id="485" name="Google Shape;485;p44"/>
          <p:cNvGrpSpPr/>
          <p:nvPr/>
        </p:nvGrpSpPr>
        <p:grpSpPr>
          <a:xfrm>
            <a:off x="4788539" y="869679"/>
            <a:ext cx="2851428" cy="2426992"/>
            <a:chOff x="0" y="-38100"/>
            <a:chExt cx="979872" cy="850800"/>
          </a:xfrm>
        </p:grpSpPr>
        <p:sp>
          <p:nvSpPr>
            <p:cNvPr id="486" name="Google Shape;486;p44"/>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487" name="Google Shape;487;p44"/>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488" name="Google Shape;488;p44"/>
          <p:cNvGrpSpPr/>
          <p:nvPr/>
        </p:nvGrpSpPr>
        <p:grpSpPr>
          <a:xfrm>
            <a:off x="4662252" y="777652"/>
            <a:ext cx="2851428" cy="2426992"/>
            <a:chOff x="0" y="-38100"/>
            <a:chExt cx="979872" cy="850800"/>
          </a:xfrm>
        </p:grpSpPr>
        <p:sp>
          <p:nvSpPr>
            <p:cNvPr id="489" name="Google Shape;489;p44"/>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490" name="Google Shape;490;p44"/>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91" name="Google Shape;491;p44"/>
          <p:cNvSpPr txBox="1"/>
          <p:nvPr/>
        </p:nvSpPr>
        <p:spPr>
          <a:xfrm>
            <a:off x="4772442" y="955246"/>
            <a:ext cx="2348700" cy="2772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 sz="1600">
                <a:latin typeface="Open Sans Light"/>
                <a:ea typeface="Open Sans Light"/>
                <a:cs typeface="Open Sans Light"/>
                <a:sym typeface="Open Sans Light"/>
              </a:rPr>
              <a:t>2. </a:t>
            </a:r>
            <a:r>
              <a:rPr b="1" lang="en" sz="1800">
                <a:latin typeface="Open Sans"/>
                <a:ea typeface="Open Sans"/>
                <a:cs typeface="Open Sans"/>
                <a:sym typeface="Open Sans"/>
              </a:rPr>
              <a:t>Working capital</a:t>
            </a:r>
            <a:endParaRPr b="1" sz="900">
              <a:latin typeface="Open Sans"/>
              <a:ea typeface="Open Sans"/>
              <a:cs typeface="Open Sans"/>
              <a:sym typeface="Open Sans"/>
            </a:endParaRPr>
          </a:p>
        </p:txBody>
      </p:sp>
      <p:sp>
        <p:nvSpPr>
          <p:cNvPr id="492" name="Google Shape;492;p44"/>
          <p:cNvSpPr txBox="1"/>
          <p:nvPr/>
        </p:nvSpPr>
        <p:spPr>
          <a:xfrm>
            <a:off x="4772442" y="1366321"/>
            <a:ext cx="2348700" cy="10467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1700">
                <a:latin typeface="Open Sans Light"/>
                <a:ea typeface="Open Sans Light"/>
                <a:cs typeface="Open Sans Light"/>
                <a:sym typeface="Open Sans Light"/>
              </a:rPr>
              <a:t>For day-to-day operations until cash comes in from regular business.</a:t>
            </a:r>
            <a:endParaRPr sz="1700"/>
          </a:p>
        </p:txBody>
      </p:sp>
      <p:grpSp>
        <p:nvGrpSpPr>
          <p:cNvPr id="493" name="Google Shape;493;p44"/>
          <p:cNvGrpSpPr/>
          <p:nvPr/>
        </p:nvGrpSpPr>
        <p:grpSpPr>
          <a:xfrm>
            <a:off x="4788539" y="2977551"/>
            <a:ext cx="2851428" cy="2426992"/>
            <a:chOff x="0" y="-38100"/>
            <a:chExt cx="979872" cy="850800"/>
          </a:xfrm>
        </p:grpSpPr>
        <p:sp>
          <p:nvSpPr>
            <p:cNvPr id="494" name="Google Shape;494;p44"/>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495" name="Google Shape;495;p44"/>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496" name="Google Shape;496;p44"/>
          <p:cNvGrpSpPr/>
          <p:nvPr/>
        </p:nvGrpSpPr>
        <p:grpSpPr>
          <a:xfrm>
            <a:off x="4662252" y="2885524"/>
            <a:ext cx="2851428" cy="2426992"/>
            <a:chOff x="0" y="-38100"/>
            <a:chExt cx="979872" cy="850800"/>
          </a:xfrm>
        </p:grpSpPr>
        <p:sp>
          <p:nvSpPr>
            <p:cNvPr id="497" name="Google Shape;497;p44"/>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498" name="Google Shape;498;p44"/>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499" name="Google Shape;499;p44"/>
          <p:cNvSpPr txBox="1"/>
          <p:nvPr/>
        </p:nvSpPr>
        <p:spPr>
          <a:xfrm>
            <a:off x="4772442" y="3063119"/>
            <a:ext cx="2348700" cy="5541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1600">
                <a:latin typeface="Open Sans Light"/>
                <a:ea typeface="Open Sans Light"/>
                <a:cs typeface="Open Sans Light"/>
                <a:sym typeface="Open Sans Light"/>
              </a:rPr>
              <a:t>4. </a:t>
            </a:r>
            <a:r>
              <a:rPr b="1" lang="en" sz="1800">
                <a:latin typeface="Open Sans"/>
                <a:ea typeface="Open Sans"/>
                <a:cs typeface="Open Sans"/>
                <a:sym typeface="Open Sans"/>
              </a:rPr>
              <a:t>Contingencies</a:t>
            </a:r>
            <a:r>
              <a:rPr b="1" lang="en" sz="1800">
                <a:latin typeface="Open Sans"/>
                <a:ea typeface="Open Sans"/>
                <a:cs typeface="Open Sans"/>
                <a:sym typeface="Open Sans"/>
              </a:rPr>
              <a:t> or</a:t>
            </a:r>
            <a:br>
              <a:rPr b="1" lang="en" sz="1800">
                <a:latin typeface="Open Sans"/>
                <a:ea typeface="Open Sans"/>
                <a:cs typeface="Open Sans"/>
                <a:sym typeface="Open Sans"/>
              </a:rPr>
            </a:br>
            <a:r>
              <a:rPr b="1" lang="en" sz="1800">
                <a:latin typeface="Open Sans"/>
                <a:ea typeface="Open Sans"/>
                <a:cs typeface="Open Sans"/>
                <a:sym typeface="Open Sans"/>
              </a:rPr>
              <a:t>unforeseen</a:t>
            </a:r>
            <a:r>
              <a:rPr b="1" lang="en" sz="1800">
                <a:latin typeface="Open Sans"/>
                <a:ea typeface="Open Sans"/>
                <a:cs typeface="Open Sans"/>
                <a:sym typeface="Open Sans"/>
              </a:rPr>
              <a:t> costs</a:t>
            </a:r>
            <a:endParaRPr b="1" sz="900">
              <a:latin typeface="Open Sans"/>
              <a:ea typeface="Open Sans"/>
              <a:cs typeface="Open Sans"/>
              <a:sym typeface="Open Sans"/>
            </a:endParaRPr>
          </a:p>
        </p:txBody>
      </p:sp>
      <p:sp>
        <p:nvSpPr>
          <p:cNvPr id="500" name="Google Shape;500;p44"/>
          <p:cNvSpPr txBox="1"/>
          <p:nvPr/>
        </p:nvSpPr>
        <p:spPr>
          <a:xfrm>
            <a:off x="4772450" y="3584950"/>
            <a:ext cx="2615400" cy="10467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1700">
                <a:latin typeface="Open Sans Light"/>
                <a:ea typeface="Open Sans Light"/>
                <a:cs typeface="Open Sans Light"/>
                <a:sym typeface="Open Sans Light"/>
              </a:rPr>
              <a:t>This may be estimated amount for reserve for contingencies or </a:t>
            </a:r>
            <a:r>
              <a:rPr lang="en" sz="1700">
                <a:latin typeface="Open Sans Light"/>
                <a:ea typeface="Open Sans Light"/>
                <a:cs typeface="Open Sans Light"/>
                <a:sym typeface="Open Sans Light"/>
              </a:rPr>
              <a:t>unforeseen</a:t>
            </a:r>
            <a:r>
              <a:rPr lang="en" sz="1700">
                <a:latin typeface="Open Sans Light"/>
                <a:ea typeface="Open Sans Light"/>
                <a:cs typeface="Open Sans Light"/>
                <a:sym typeface="Open Sans Light"/>
              </a:rPr>
              <a:t> events.</a:t>
            </a:r>
            <a:endParaRPr sz="1700"/>
          </a:p>
        </p:txBody>
      </p:sp>
      <p:sp>
        <p:nvSpPr>
          <p:cNvPr id="501" name="Google Shape;501;p44"/>
          <p:cNvSpPr/>
          <p:nvPr/>
        </p:nvSpPr>
        <p:spPr>
          <a:xfrm>
            <a:off x="7747364" y="-6523"/>
            <a:ext cx="963888" cy="950635"/>
          </a:xfrm>
          <a:custGeom>
            <a:rect b="b" l="l" r="r" t="t"/>
            <a:pathLst>
              <a:path extrusionOk="0" h="1901270" w="1927777">
                <a:moveTo>
                  <a:pt x="0" y="0"/>
                </a:moveTo>
                <a:lnTo>
                  <a:pt x="1927777" y="0"/>
                </a:lnTo>
                <a:lnTo>
                  <a:pt x="1927777" y="1901270"/>
                </a:lnTo>
                <a:lnTo>
                  <a:pt x="0" y="1901270"/>
                </a:lnTo>
                <a:lnTo>
                  <a:pt x="0" y="0"/>
                </a:lnTo>
                <a:close/>
              </a:path>
            </a:pathLst>
          </a:custGeom>
          <a:blipFill rotWithShape="1">
            <a:blip r:embed="rId3">
              <a:alphaModFix/>
            </a:blip>
            <a:stretch>
              <a:fillRect b="0" l="0" r="0" t="0"/>
            </a:stretch>
          </a:blipFill>
          <a:ln>
            <a:noFill/>
          </a:ln>
        </p:spPr>
      </p:sp>
      <p:sp>
        <p:nvSpPr>
          <p:cNvPr id="502" name="Google Shape;502;p44"/>
          <p:cNvSpPr/>
          <p:nvPr/>
        </p:nvSpPr>
        <p:spPr>
          <a:xfrm>
            <a:off x="-952157" y="-450771"/>
            <a:ext cx="2057400" cy="2057400"/>
          </a:xfrm>
          <a:custGeom>
            <a:rect b="b" l="l" r="r" t="t"/>
            <a:pathLst>
              <a:path extrusionOk="0" h="4114800" w="4114800">
                <a:moveTo>
                  <a:pt x="0" y="0"/>
                </a:moveTo>
                <a:lnTo>
                  <a:pt x="4114800" y="0"/>
                </a:lnTo>
                <a:lnTo>
                  <a:pt x="4114800" y="4114800"/>
                </a:lnTo>
                <a:lnTo>
                  <a:pt x="0" y="4114800"/>
                </a:lnTo>
                <a:lnTo>
                  <a:pt x="0" y="0"/>
                </a:lnTo>
                <a:close/>
              </a:path>
            </a:pathLst>
          </a:custGeom>
          <a:blipFill rotWithShape="1">
            <a:blip r:embed="rId4">
              <a:alphaModFix/>
            </a:blip>
            <a:stretch>
              <a:fillRect b="0" l="0" r="0" t="0"/>
            </a:stretch>
          </a:blipFill>
          <a:ln>
            <a:noFill/>
          </a:ln>
        </p:spPr>
      </p:sp>
      <p:sp>
        <p:nvSpPr>
          <p:cNvPr id="503" name="Google Shape;503;p44"/>
          <p:cNvSpPr/>
          <p:nvPr/>
        </p:nvSpPr>
        <p:spPr>
          <a:xfrm>
            <a:off x="8038757" y="-450771"/>
            <a:ext cx="2057400" cy="2057400"/>
          </a:xfrm>
          <a:custGeom>
            <a:rect b="b" l="l" r="r" t="t"/>
            <a:pathLst>
              <a:path extrusionOk="0" h="4114800" w="4114800">
                <a:moveTo>
                  <a:pt x="0" y="0"/>
                </a:moveTo>
                <a:lnTo>
                  <a:pt x="4114800" y="0"/>
                </a:lnTo>
                <a:lnTo>
                  <a:pt x="4114800" y="4114800"/>
                </a:lnTo>
                <a:lnTo>
                  <a:pt x="0" y="4114800"/>
                </a:lnTo>
                <a:lnTo>
                  <a:pt x="0" y="0"/>
                </a:lnTo>
                <a:close/>
              </a:path>
            </a:pathLst>
          </a:custGeom>
          <a:blipFill rotWithShape="1">
            <a:blip r:embed="rId4">
              <a:alphaModFix/>
            </a:blip>
            <a:stretch>
              <a:fillRect b="0" l="0" r="0" t="0"/>
            </a:stretch>
          </a:blipFill>
          <a:ln>
            <a:noFill/>
          </a:ln>
        </p:spPr>
      </p:sp>
      <p:sp>
        <p:nvSpPr>
          <p:cNvPr id="504" name="Google Shape;504;p44"/>
          <p:cNvSpPr/>
          <p:nvPr/>
        </p:nvSpPr>
        <p:spPr>
          <a:xfrm>
            <a:off x="332125" y="1006783"/>
            <a:ext cx="1182523" cy="1182523"/>
          </a:xfrm>
          <a:custGeom>
            <a:rect b="b" l="l" r="r" t="t"/>
            <a:pathLst>
              <a:path extrusionOk="0" h="2365046" w="2365046">
                <a:moveTo>
                  <a:pt x="0" y="0"/>
                </a:moveTo>
                <a:lnTo>
                  <a:pt x="2365046" y="0"/>
                </a:lnTo>
                <a:lnTo>
                  <a:pt x="2365046" y="2365046"/>
                </a:lnTo>
                <a:lnTo>
                  <a:pt x="0" y="2365046"/>
                </a:lnTo>
                <a:lnTo>
                  <a:pt x="0" y="0"/>
                </a:lnTo>
                <a:close/>
              </a:path>
            </a:pathLst>
          </a:custGeom>
          <a:blipFill rotWithShape="1">
            <a:blip r:embed="rId5">
              <a:alphaModFix/>
            </a:blip>
            <a:stretch>
              <a:fillRect b="0" l="0" r="0" t="0"/>
            </a:stretch>
          </a:blipFill>
          <a:ln>
            <a:noFill/>
          </a:ln>
        </p:spPr>
      </p:sp>
      <p:sp>
        <p:nvSpPr>
          <p:cNvPr id="505" name="Google Shape;505;p44"/>
          <p:cNvSpPr txBox="1"/>
          <p:nvPr/>
        </p:nvSpPr>
        <p:spPr>
          <a:xfrm>
            <a:off x="1081043" y="266020"/>
            <a:ext cx="6981900" cy="384900"/>
          </a:xfrm>
          <a:prstGeom prst="rect">
            <a:avLst/>
          </a:prstGeom>
          <a:solidFill>
            <a:schemeClr val="lt1"/>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lang="en" sz="2500">
                <a:solidFill>
                  <a:srgbClr val="35317F"/>
                </a:solidFill>
                <a:latin typeface="Open Sans"/>
                <a:ea typeface="Open Sans"/>
                <a:cs typeface="Open Sans"/>
                <a:sym typeface="Open Sans"/>
              </a:rPr>
              <a:t>Meeting Financial Requirements</a:t>
            </a:r>
            <a:endParaRPr b="1" sz="1600">
              <a:latin typeface="Open Sans"/>
              <a:ea typeface="Open Sans"/>
              <a:cs typeface="Open Sans"/>
              <a:sym typeface="Open Sans"/>
            </a:endParaRPr>
          </a:p>
        </p:txBody>
      </p:sp>
      <p:sp>
        <p:nvSpPr>
          <p:cNvPr id="506" name="Google Shape;506;p44"/>
          <p:cNvSpPr txBox="1"/>
          <p:nvPr/>
        </p:nvSpPr>
        <p:spPr>
          <a:xfrm>
            <a:off x="121675" y="720900"/>
            <a:ext cx="1325100" cy="738900"/>
          </a:xfrm>
          <a:prstGeom prst="rect">
            <a:avLst/>
          </a:prstGeom>
          <a:solidFill>
            <a:srgbClr val="FFFDFC"/>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 sz="1600">
                <a:latin typeface="Open Sans Light"/>
                <a:ea typeface="Open Sans Light"/>
                <a:cs typeface="Open Sans Light"/>
                <a:sym typeface="Open Sans Light"/>
              </a:rPr>
              <a:t>Will last for a long period of time</a:t>
            </a:r>
            <a:endParaRPr sz="1600"/>
          </a:p>
        </p:txBody>
      </p:sp>
      <p:sp>
        <p:nvSpPr>
          <p:cNvPr id="507" name="Google Shape;507;p44"/>
          <p:cNvSpPr txBox="1"/>
          <p:nvPr/>
        </p:nvSpPr>
        <p:spPr>
          <a:xfrm>
            <a:off x="7761945" y="739025"/>
            <a:ext cx="1182600" cy="1970100"/>
          </a:xfrm>
          <a:prstGeom prst="rect">
            <a:avLst/>
          </a:prstGeom>
          <a:solidFill>
            <a:srgbClr val="FFFDFC"/>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 sz="1600">
                <a:latin typeface="Open Sans Light"/>
                <a:ea typeface="Open Sans Light"/>
                <a:cs typeface="Open Sans Light"/>
                <a:sym typeface="Open Sans Light"/>
              </a:rPr>
              <a:t>This is the cash requirement in the first few months from the formation of business.</a:t>
            </a:r>
            <a:endParaRPr sz="1600"/>
          </a:p>
        </p:txBody>
      </p:sp>
      <p:sp>
        <p:nvSpPr>
          <p:cNvPr id="508" name="Google Shape;508;p44"/>
          <p:cNvSpPr txBox="1"/>
          <p:nvPr/>
        </p:nvSpPr>
        <p:spPr>
          <a:xfrm>
            <a:off x="79476" y="1605950"/>
            <a:ext cx="1325100" cy="2955300"/>
          </a:xfrm>
          <a:prstGeom prst="rect">
            <a:avLst/>
          </a:prstGeom>
          <a:solidFill>
            <a:srgbClr val="FFFDFC"/>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 sz="1600">
                <a:latin typeface="Open Sans Light"/>
                <a:ea typeface="Open Sans Light"/>
                <a:cs typeface="Open Sans Light"/>
                <a:sym typeface="Open Sans Light"/>
              </a:rPr>
              <a:t>It is the amount paid to lawyers &amp; accountants in the writing contracts/agreements and fees paid to government offices to register the business.</a:t>
            </a:r>
            <a:endParaRPr sz="1600"/>
          </a:p>
        </p:txBody>
      </p:sp>
      <p:cxnSp>
        <p:nvCxnSpPr>
          <p:cNvPr id="509" name="Google Shape;509;p44"/>
          <p:cNvCxnSpPr>
            <a:endCxn id="506" idx="3"/>
          </p:cNvCxnSpPr>
          <p:nvPr/>
        </p:nvCxnSpPr>
        <p:spPr>
          <a:xfrm rot="10800000">
            <a:off x="1446775" y="1090350"/>
            <a:ext cx="187500" cy="246600"/>
          </a:xfrm>
          <a:prstGeom prst="straightConnector1">
            <a:avLst/>
          </a:prstGeom>
          <a:noFill/>
          <a:ln cap="flat" cmpd="sng" w="38100">
            <a:solidFill>
              <a:schemeClr val="dk1"/>
            </a:solidFill>
            <a:prstDash val="solid"/>
            <a:round/>
            <a:headEnd len="med" w="med" type="none"/>
            <a:tailEnd len="med" w="med" type="triangle"/>
          </a:ln>
        </p:spPr>
      </p:cxnSp>
      <p:cxnSp>
        <p:nvCxnSpPr>
          <p:cNvPr id="510" name="Google Shape;510;p44"/>
          <p:cNvCxnSpPr/>
          <p:nvPr/>
        </p:nvCxnSpPr>
        <p:spPr>
          <a:xfrm flipH="1">
            <a:off x="1256825" y="3615150"/>
            <a:ext cx="349500" cy="42000"/>
          </a:xfrm>
          <a:prstGeom prst="straightConnector1">
            <a:avLst/>
          </a:prstGeom>
          <a:noFill/>
          <a:ln cap="flat" cmpd="sng" w="38100">
            <a:solidFill>
              <a:schemeClr val="dk1"/>
            </a:solidFill>
            <a:prstDash val="solid"/>
            <a:round/>
            <a:headEnd len="med" w="med" type="none"/>
            <a:tailEnd len="med" w="med" type="triangle"/>
          </a:ln>
        </p:spPr>
      </p:cxnSp>
      <p:cxnSp>
        <p:nvCxnSpPr>
          <p:cNvPr id="511" name="Google Shape;511;p44"/>
          <p:cNvCxnSpPr/>
          <p:nvPr/>
        </p:nvCxnSpPr>
        <p:spPr>
          <a:xfrm flipH="1" rot="10800000">
            <a:off x="7280950" y="1155275"/>
            <a:ext cx="657000" cy="265500"/>
          </a:xfrm>
          <a:prstGeom prst="straightConnector1">
            <a:avLst/>
          </a:prstGeom>
          <a:noFill/>
          <a:ln cap="flat" cmpd="sng" w="38100">
            <a:solidFill>
              <a:schemeClr val="dk1"/>
            </a:solidFill>
            <a:prstDash val="solid"/>
            <a:round/>
            <a:headEnd len="med" w="med" type="none"/>
            <a:tailEnd len="med" w="med" type="triangle"/>
          </a:ln>
        </p:spPr>
      </p:cxn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515" name="Shape 515"/>
        <p:cNvGrpSpPr/>
        <p:nvPr/>
      </p:nvGrpSpPr>
      <p:grpSpPr>
        <a:xfrm>
          <a:off x="0" y="0"/>
          <a:ext cx="0" cy="0"/>
          <a:chOff x="0" y="0"/>
          <a:chExt cx="0" cy="0"/>
        </a:xfrm>
      </p:grpSpPr>
      <p:sp>
        <p:nvSpPr>
          <p:cNvPr id="516" name="Google Shape;516;p45"/>
          <p:cNvSpPr/>
          <p:nvPr/>
        </p:nvSpPr>
        <p:spPr>
          <a:xfrm>
            <a:off x="-648132" y="-639675"/>
            <a:ext cx="1279351" cy="1279351"/>
          </a:xfrm>
          <a:custGeom>
            <a:rect b="b" l="l" r="r" t="t"/>
            <a:pathLst>
              <a:path extrusionOk="0" h="2558702" w="2558702">
                <a:moveTo>
                  <a:pt x="0" y="0"/>
                </a:moveTo>
                <a:lnTo>
                  <a:pt x="2558703" y="0"/>
                </a:lnTo>
                <a:lnTo>
                  <a:pt x="2558703" y="2558702"/>
                </a:lnTo>
                <a:lnTo>
                  <a:pt x="0" y="2558702"/>
                </a:lnTo>
                <a:lnTo>
                  <a:pt x="0" y="0"/>
                </a:lnTo>
                <a:close/>
              </a:path>
            </a:pathLst>
          </a:custGeom>
          <a:blipFill rotWithShape="1">
            <a:blip r:embed="rId3">
              <a:alphaModFix/>
            </a:blip>
            <a:stretch>
              <a:fillRect b="0" l="0" r="0" t="0"/>
            </a:stretch>
          </a:blipFill>
          <a:ln>
            <a:noFill/>
          </a:ln>
        </p:spPr>
      </p:sp>
      <p:grpSp>
        <p:nvGrpSpPr>
          <p:cNvPr id="517" name="Google Shape;517;p45"/>
          <p:cNvGrpSpPr/>
          <p:nvPr/>
        </p:nvGrpSpPr>
        <p:grpSpPr>
          <a:xfrm>
            <a:off x="272275" y="930452"/>
            <a:ext cx="7216495" cy="4648442"/>
            <a:chOff x="0" y="-47625"/>
            <a:chExt cx="1489442" cy="2191111"/>
          </a:xfrm>
        </p:grpSpPr>
        <p:sp>
          <p:nvSpPr>
            <p:cNvPr id="518" name="Google Shape;518;p45"/>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519" name="Google Shape;519;p45"/>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520" name="Google Shape;520;p45"/>
          <p:cNvGrpSpPr/>
          <p:nvPr/>
        </p:nvGrpSpPr>
        <p:grpSpPr>
          <a:xfrm>
            <a:off x="506400" y="1015604"/>
            <a:ext cx="7459342" cy="4403627"/>
            <a:chOff x="0" y="-47625"/>
            <a:chExt cx="1539564" cy="2075714"/>
          </a:xfrm>
        </p:grpSpPr>
        <p:sp>
          <p:nvSpPr>
            <p:cNvPr id="521" name="Google Shape;521;p45"/>
            <p:cNvSpPr/>
            <p:nvPr/>
          </p:nvSpPr>
          <p:spPr>
            <a:xfrm>
              <a:off x="0" y="0"/>
              <a:ext cx="1539564" cy="2028089"/>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522" name="Google Shape;522;p45"/>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523" name="Google Shape;523;p45"/>
          <p:cNvSpPr txBox="1"/>
          <p:nvPr/>
        </p:nvSpPr>
        <p:spPr>
          <a:xfrm>
            <a:off x="922031" y="1338653"/>
            <a:ext cx="6197100" cy="30477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 sz="2200">
                <a:solidFill>
                  <a:srgbClr val="FFFFFF"/>
                </a:solidFill>
                <a:latin typeface="Open Sans Light"/>
                <a:ea typeface="Open Sans Light"/>
                <a:cs typeface="Open Sans Light"/>
                <a:sym typeface="Open Sans Light"/>
              </a:rPr>
              <a:t>Cash may come from any of the following:</a:t>
            </a:r>
            <a:endParaRPr sz="2200">
              <a:solidFill>
                <a:srgbClr val="FFFFFF"/>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t/>
            </a:r>
            <a:endParaRPr sz="2200">
              <a:solidFill>
                <a:srgbClr val="FFFFFF"/>
              </a:solidFill>
              <a:latin typeface="Open Sans Light"/>
              <a:ea typeface="Open Sans Light"/>
              <a:cs typeface="Open Sans Light"/>
              <a:sym typeface="Open Sans Light"/>
            </a:endParaRPr>
          </a:p>
          <a:p>
            <a:pPr indent="-368300" lvl="0" marL="457200" marR="0" rtl="0" algn="l">
              <a:lnSpc>
                <a:spcPct val="100000"/>
              </a:lnSpc>
              <a:spcBef>
                <a:spcPts val="0"/>
              </a:spcBef>
              <a:spcAft>
                <a:spcPts val="0"/>
              </a:spcAft>
              <a:buClr>
                <a:srgbClr val="FFFFFF"/>
              </a:buClr>
              <a:buSzPts val="2200"/>
              <a:buFont typeface="Open Sans Light"/>
              <a:buAutoNum type="arabicPeriod"/>
            </a:pPr>
            <a:r>
              <a:rPr lang="en" sz="2200">
                <a:solidFill>
                  <a:srgbClr val="FFFFFF"/>
                </a:solidFill>
                <a:latin typeface="Open Sans Light"/>
                <a:ea typeface="Open Sans Light"/>
                <a:cs typeface="Open Sans Light"/>
                <a:sym typeface="Open Sans Light"/>
              </a:rPr>
              <a:t>The personal money of the entrepreneur</a:t>
            </a:r>
            <a:endParaRPr sz="2200">
              <a:solidFill>
                <a:srgbClr val="FFFFFF"/>
              </a:solidFill>
              <a:latin typeface="Open Sans Light"/>
              <a:ea typeface="Open Sans Light"/>
              <a:cs typeface="Open Sans Light"/>
              <a:sym typeface="Open Sans Light"/>
            </a:endParaRPr>
          </a:p>
          <a:p>
            <a:pPr indent="-368300" lvl="0" marL="457200" marR="0" rtl="0" algn="l">
              <a:lnSpc>
                <a:spcPct val="100000"/>
              </a:lnSpc>
              <a:spcBef>
                <a:spcPts val="0"/>
              </a:spcBef>
              <a:spcAft>
                <a:spcPts val="0"/>
              </a:spcAft>
              <a:buClr>
                <a:srgbClr val="FFFFFF"/>
              </a:buClr>
              <a:buSzPts val="2200"/>
              <a:buFont typeface="Open Sans Light"/>
              <a:buAutoNum type="arabicPeriod"/>
            </a:pPr>
            <a:r>
              <a:rPr lang="en" sz="2200">
                <a:solidFill>
                  <a:srgbClr val="FFFFFF"/>
                </a:solidFill>
                <a:latin typeface="Open Sans Light"/>
                <a:ea typeface="Open Sans Light"/>
                <a:cs typeface="Open Sans Light"/>
                <a:sym typeface="Open Sans Light"/>
              </a:rPr>
              <a:t>Loans from relatives and friends</a:t>
            </a:r>
            <a:endParaRPr sz="2200">
              <a:solidFill>
                <a:srgbClr val="FFFFFF"/>
              </a:solidFill>
              <a:latin typeface="Open Sans Light"/>
              <a:ea typeface="Open Sans Light"/>
              <a:cs typeface="Open Sans Light"/>
              <a:sym typeface="Open Sans Light"/>
            </a:endParaRPr>
          </a:p>
          <a:p>
            <a:pPr indent="-368300" lvl="0" marL="457200" marR="0" rtl="0" algn="l">
              <a:lnSpc>
                <a:spcPct val="100000"/>
              </a:lnSpc>
              <a:spcBef>
                <a:spcPts val="0"/>
              </a:spcBef>
              <a:spcAft>
                <a:spcPts val="0"/>
              </a:spcAft>
              <a:buClr>
                <a:srgbClr val="FFFFFF"/>
              </a:buClr>
              <a:buSzPts val="2200"/>
              <a:buFont typeface="Open Sans Light"/>
              <a:buAutoNum type="arabicPeriod"/>
            </a:pPr>
            <a:r>
              <a:rPr lang="en" sz="2200">
                <a:solidFill>
                  <a:srgbClr val="FFFFFF"/>
                </a:solidFill>
                <a:latin typeface="Open Sans Light"/>
                <a:ea typeface="Open Sans Light"/>
                <a:cs typeface="Open Sans Light"/>
                <a:sym typeface="Open Sans Light"/>
              </a:rPr>
              <a:t>Loans from banks and other lending institutions</a:t>
            </a:r>
            <a:endParaRPr sz="2200">
              <a:solidFill>
                <a:srgbClr val="FFFFFF"/>
              </a:solidFill>
              <a:latin typeface="Open Sans Light"/>
              <a:ea typeface="Open Sans Light"/>
              <a:cs typeface="Open Sans Light"/>
              <a:sym typeface="Open Sans Light"/>
            </a:endParaRPr>
          </a:p>
          <a:p>
            <a:pPr indent="-368300" lvl="0" marL="457200" marR="0" rtl="0" algn="l">
              <a:lnSpc>
                <a:spcPct val="100000"/>
              </a:lnSpc>
              <a:spcBef>
                <a:spcPts val="0"/>
              </a:spcBef>
              <a:spcAft>
                <a:spcPts val="0"/>
              </a:spcAft>
              <a:buClr>
                <a:srgbClr val="FFFFFF"/>
              </a:buClr>
              <a:buSzPts val="2200"/>
              <a:buFont typeface="Open Sans Light"/>
              <a:buAutoNum type="arabicPeriod"/>
            </a:pPr>
            <a:r>
              <a:rPr lang="en" sz="2200">
                <a:solidFill>
                  <a:srgbClr val="FFFFFF"/>
                </a:solidFill>
                <a:latin typeface="Open Sans Light"/>
                <a:ea typeface="Open Sans Light"/>
                <a:cs typeface="Open Sans Light"/>
                <a:sym typeface="Open Sans Light"/>
              </a:rPr>
              <a:t>Investors</a:t>
            </a:r>
            <a:endParaRPr sz="2200">
              <a:solidFill>
                <a:srgbClr val="FFFFFF"/>
              </a:solidFill>
              <a:latin typeface="Open Sans Light"/>
              <a:ea typeface="Open Sans Light"/>
              <a:cs typeface="Open Sans Light"/>
              <a:sym typeface="Open Sans Light"/>
            </a:endParaRPr>
          </a:p>
          <a:p>
            <a:pPr indent="-368300" lvl="0" marL="457200" marR="0" rtl="0" algn="l">
              <a:lnSpc>
                <a:spcPct val="100000"/>
              </a:lnSpc>
              <a:spcBef>
                <a:spcPts val="0"/>
              </a:spcBef>
              <a:spcAft>
                <a:spcPts val="0"/>
              </a:spcAft>
              <a:buClr>
                <a:srgbClr val="FFFFFF"/>
              </a:buClr>
              <a:buSzPts val="2200"/>
              <a:buFont typeface="Open Sans Light"/>
              <a:buAutoNum type="arabicPeriod"/>
            </a:pPr>
            <a:r>
              <a:rPr lang="en" sz="2200">
                <a:solidFill>
                  <a:srgbClr val="FFFFFF"/>
                </a:solidFill>
                <a:latin typeface="Open Sans Light"/>
                <a:ea typeface="Open Sans Light"/>
                <a:cs typeface="Open Sans Light"/>
                <a:sym typeface="Open Sans Light"/>
              </a:rPr>
              <a:t>Government assistance programs</a:t>
            </a:r>
            <a:endParaRPr sz="2200">
              <a:solidFill>
                <a:srgbClr val="FFFFFF"/>
              </a:solidFill>
              <a:latin typeface="Open Sans Light"/>
              <a:ea typeface="Open Sans Light"/>
              <a:cs typeface="Open Sans Light"/>
              <a:sym typeface="Open Sans Light"/>
            </a:endParaRPr>
          </a:p>
          <a:p>
            <a:pPr indent="-368300" lvl="0" marL="457200" marR="0" rtl="0" algn="l">
              <a:lnSpc>
                <a:spcPct val="100000"/>
              </a:lnSpc>
              <a:spcBef>
                <a:spcPts val="0"/>
              </a:spcBef>
              <a:spcAft>
                <a:spcPts val="0"/>
              </a:spcAft>
              <a:buClr>
                <a:srgbClr val="FFFFFF"/>
              </a:buClr>
              <a:buSzPts val="2200"/>
              <a:buFont typeface="Open Sans Light"/>
              <a:buAutoNum type="arabicPeriod"/>
            </a:pPr>
            <a:r>
              <a:rPr lang="en" sz="2200">
                <a:solidFill>
                  <a:srgbClr val="FFFFFF"/>
                </a:solidFill>
                <a:latin typeface="Open Sans Light"/>
                <a:ea typeface="Open Sans Light"/>
                <a:cs typeface="Open Sans Light"/>
                <a:sym typeface="Open Sans Light"/>
              </a:rPr>
              <a:t>Non-government Organizations (NGO)</a:t>
            </a:r>
            <a:endParaRPr sz="2200">
              <a:solidFill>
                <a:srgbClr val="FFFFFF"/>
              </a:solidFill>
              <a:latin typeface="Open Sans Light"/>
              <a:ea typeface="Open Sans Light"/>
              <a:cs typeface="Open Sans Light"/>
              <a:sym typeface="Open Sans Light"/>
            </a:endParaRPr>
          </a:p>
        </p:txBody>
      </p:sp>
      <p:sp>
        <p:nvSpPr>
          <p:cNvPr id="524" name="Google Shape;524;p45"/>
          <p:cNvSpPr txBox="1"/>
          <p:nvPr/>
        </p:nvSpPr>
        <p:spPr>
          <a:xfrm>
            <a:off x="781885" y="330975"/>
            <a:ext cx="6197100" cy="384900"/>
          </a:xfrm>
          <a:prstGeom prst="rect">
            <a:avLst/>
          </a:prstGeom>
          <a:solidFill>
            <a:schemeClr val="lt1"/>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lang="en" sz="2500">
                <a:solidFill>
                  <a:srgbClr val="35317F"/>
                </a:solidFill>
                <a:latin typeface="Open Sans"/>
                <a:ea typeface="Open Sans"/>
                <a:cs typeface="Open Sans"/>
                <a:sym typeface="Open Sans"/>
              </a:rPr>
              <a:t>The Sources of Cash</a:t>
            </a:r>
            <a:endParaRPr b="1" sz="1600">
              <a:latin typeface="Open Sans"/>
              <a:ea typeface="Open Sans"/>
              <a:cs typeface="Open Sans"/>
              <a:sym typeface="Open Sans"/>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528" name="Shape 528"/>
        <p:cNvGrpSpPr/>
        <p:nvPr/>
      </p:nvGrpSpPr>
      <p:grpSpPr>
        <a:xfrm>
          <a:off x="0" y="0"/>
          <a:ext cx="0" cy="0"/>
          <a:chOff x="0" y="0"/>
          <a:chExt cx="0" cy="0"/>
        </a:xfrm>
      </p:grpSpPr>
      <p:sp>
        <p:nvSpPr>
          <p:cNvPr id="529" name="Google Shape;529;p46"/>
          <p:cNvSpPr/>
          <p:nvPr/>
        </p:nvSpPr>
        <p:spPr>
          <a:xfrm>
            <a:off x="-648132" y="-639675"/>
            <a:ext cx="1279351" cy="1279351"/>
          </a:xfrm>
          <a:custGeom>
            <a:rect b="b" l="l" r="r" t="t"/>
            <a:pathLst>
              <a:path extrusionOk="0" h="2558702" w="2558702">
                <a:moveTo>
                  <a:pt x="0" y="0"/>
                </a:moveTo>
                <a:lnTo>
                  <a:pt x="2558703" y="0"/>
                </a:lnTo>
                <a:lnTo>
                  <a:pt x="2558703" y="2558702"/>
                </a:lnTo>
                <a:lnTo>
                  <a:pt x="0" y="2558702"/>
                </a:lnTo>
                <a:lnTo>
                  <a:pt x="0" y="0"/>
                </a:lnTo>
                <a:close/>
              </a:path>
            </a:pathLst>
          </a:custGeom>
          <a:blipFill rotWithShape="1">
            <a:blip r:embed="rId3">
              <a:alphaModFix/>
            </a:blip>
            <a:stretch>
              <a:fillRect b="0" l="0" r="0" t="0"/>
            </a:stretch>
          </a:blipFill>
          <a:ln>
            <a:noFill/>
          </a:ln>
        </p:spPr>
      </p:sp>
      <p:grpSp>
        <p:nvGrpSpPr>
          <p:cNvPr id="530" name="Google Shape;530;p46"/>
          <p:cNvGrpSpPr/>
          <p:nvPr/>
        </p:nvGrpSpPr>
        <p:grpSpPr>
          <a:xfrm>
            <a:off x="272275" y="930452"/>
            <a:ext cx="7216495" cy="4648442"/>
            <a:chOff x="0" y="-47625"/>
            <a:chExt cx="1489442" cy="2191111"/>
          </a:xfrm>
        </p:grpSpPr>
        <p:sp>
          <p:nvSpPr>
            <p:cNvPr id="531" name="Google Shape;531;p46"/>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532" name="Google Shape;532;p4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533" name="Google Shape;533;p46"/>
          <p:cNvGrpSpPr/>
          <p:nvPr/>
        </p:nvGrpSpPr>
        <p:grpSpPr>
          <a:xfrm>
            <a:off x="506400" y="1015604"/>
            <a:ext cx="7459342" cy="4403627"/>
            <a:chOff x="0" y="-47625"/>
            <a:chExt cx="1539564" cy="2075714"/>
          </a:xfrm>
        </p:grpSpPr>
        <p:sp>
          <p:nvSpPr>
            <p:cNvPr id="534" name="Google Shape;534;p46"/>
            <p:cNvSpPr/>
            <p:nvPr/>
          </p:nvSpPr>
          <p:spPr>
            <a:xfrm>
              <a:off x="0" y="0"/>
              <a:ext cx="1539564" cy="2028089"/>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535" name="Google Shape;535;p4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536" name="Google Shape;536;p46"/>
          <p:cNvSpPr txBox="1"/>
          <p:nvPr/>
        </p:nvSpPr>
        <p:spPr>
          <a:xfrm>
            <a:off x="922031" y="1338653"/>
            <a:ext cx="6197100" cy="33249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 sz="1800">
                <a:solidFill>
                  <a:schemeClr val="lt1"/>
                </a:solidFill>
                <a:latin typeface="Open Sans Light"/>
                <a:ea typeface="Open Sans Light"/>
                <a:cs typeface="Open Sans Light"/>
                <a:sym typeface="Open Sans Light"/>
              </a:rPr>
              <a:t>An entrepreneur should be guided by sound financing rules such as:</a:t>
            </a:r>
            <a:endParaRPr sz="1800">
              <a:solidFill>
                <a:schemeClr val="lt1"/>
              </a:solidFill>
              <a:latin typeface="Open Sans Light"/>
              <a:ea typeface="Open Sans Light"/>
              <a:cs typeface="Open Sans Light"/>
              <a:sym typeface="Open Sans Light"/>
            </a:endParaRPr>
          </a:p>
          <a:p>
            <a:pPr indent="-342900" lvl="0" marL="457200" rtl="0" algn="l">
              <a:spcBef>
                <a:spcPts val="0"/>
              </a:spcBef>
              <a:spcAft>
                <a:spcPts val="0"/>
              </a:spcAft>
              <a:buClr>
                <a:schemeClr val="lt1"/>
              </a:buClr>
              <a:buSzPts val="1800"/>
              <a:buFont typeface="Open Sans Light"/>
              <a:buAutoNum type="arabicPeriod"/>
            </a:pPr>
            <a:r>
              <a:rPr lang="en" sz="1800">
                <a:solidFill>
                  <a:schemeClr val="lt1"/>
                </a:solidFill>
                <a:latin typeface="Open Sans Light"/>
                <a:ea typeface="Open Sans Light"/>
                <a:cs typeface="Open Sans Light"/>
                <a:sym typeface="Open Sans Light"/>
              </a:rPr>
              <a:t>Know the cash requirements</a:t>
            </a:r>
            <a:endParaRPr sz="1800">
              <a:solidFill>
                <a:schemeClr val="lt1"/>
              </a:solidFill>
              <a:latin typeface="Open Sans Light"/>
              <a:ea typeface="Open Sans Light"/>
              <a:cs typeface="Open Sans Light"/>
              <a:sym typeface="Open Sans Light"/>
            </a:endParaRPr>
          </a:p>
          <a:p>
            <a:pPr indent="-342900" lvl="0" marL="457200" rtl="0" algn="l">
              <a:spcBef>
                <a:spcPts val="0"/>
              </a:spcBef>
              <a:spcAft>
                <a:spcPts val="0"/>
              </a:spcAft>
              <a:buClr>
                <a:schemeClr val="lt1"/>
              </a:buClr>
              <a:buSzPts val="1800"/>
              <a:buFont typeface="Open Sans Light"/>
              <a:buAutoNum type="arabicPeriod"/>
            </a:pPr>
            <a:r>
              <a:rPr lang="en" sz="1800">
                <a:solidFill>
                  <a:schemeClr val="lt1"/>
                </a:solidFill>
                <a:latin typeface="Open Sans Light"/>
                <a:ea typeface="Open Sans Light"/>
                <a:cs typeface="Open Sans Light"/>
                <a:sym typeface="Open Sans Light"/>
              </a:rPr>
              <a:t>Know the best terms</a:t>
            </a:r>
            <a:endParaRPr sz="1800">
              <a:solidFill>
                <a:schemeClr val="lt1"/>
              </a:solidFill>
              <a:latin typeface="Open Sans Light"/>
              <a:ea typeface="Open Sans Light"/>
              <a:cs typeface="Open Sans Light"/>
              <a:sym typeface="Open Sans Light"/>
            </a:endParaRPr>
          </a:p>
          <a:p>
            <a:pPr indent="-342900" lvl="0" marL="457200" rtl="0" algn="l">
              <a:spcBef>
                <a:spcPts val="0"/>
              </a:spcBef>
              <a:spcAft>
                <a:spcPts val="0"/>
              </a:spcAft>
              <a:buClr>
                <a:schemeClr val="lt1"/>
              </a:buClr>
              <a:buSzPts val="1800"/>
              <a:buFont typeface="Open Sans Light"/>
              <a:buAutoNum type="arabicPeriod"/>
            </a:pPr>
            <a:r>
              <a:rPr lang="en" sz="1800">
                <a:solidFill>
                  <a:schemeClr val="lt1"/>
                </a:solidFill>
                <a:latin typeface="Open Sans Light"/>
                <a:ea typeface="Open Sans Light"/>
                <a:cs typeface="Open Sans Light"/>
                <a:sym typeface="Open Sans Light"/>
              </a:rPr>
              <a:t>Know how and when to pay</a:t>
            </a:r>
            <a:endParaRPr sz="1800">
              <a:solidFill>
                <a:schemeClr val="lt1"/>
              </a:solidFill>
              <a:latin typeface="Open Sans Light"/>
              <a:ea typeface="Open Sans Light"/>
              <a:cs typeface="Open Sans Light"/>
              <a:sym typeface="Open Sans Light"/>
            </a:endParaRPr>
          </a:p>
          <a:p>
            <a:pPr indent="-342900" lvl="0" marL="457200" rtl="0" algn="l">
              <a:spcBef>
                <a:spcPts val="0"/>
              </a:spcBef>
              <a:spcAft>
                <a:spcPts val="0"/>
              </a:spcAft>
              <a:buClr>
                <a:schemeClr val="lt1"/>
              </a:buClr>
              <a:buSzPts val="1800"/>
              <a:buFont typeface="Open Sans Light"/>
              <a:buAutoNum type="arabicPeriod"/>
            </a:pPr>
            <a:r>
              <a:rPr lang="en" sz="1800">
                <a:solidFill>
                  <a:schemeClr val="lt1"/>
                </a:solidFill>
                <a:latin typeface="Open Sans Light"/>
                <a:ea typeface="Open Sans Light"/>
                <a:cs typeface="Open Sans Light"/>
                <a:sym typeface="Open Sans Light"/>
              </a:rPr>
              <a:t>Owner’s investments should be more than the borrowings</a:t>
            </a:r>
            <a:endParaRPr sz="1800">
              <a:solidFill>
                <a:schemeClr val="lt1"/>
              </a:solidFill>
              <a:latin typeface="Open Sans Light"/>
              <a:ea typeface="Open Sans Light"/>
              <a:cs typeface="Open Sans Light"/>
              <a:sym typeface="Open Sans Light"/>
            </a:endParaRPr>
          </a:p>
          <a:p>
            <a:pPr indent="-342900" lvl="0" marL="457200" rtl="0" algn="l">
              <a:spcBef>
                <a:spcPts val="0"/>
              </a:spcBef>
              <a:spcAft>
                <a:spcPts val="0"/>
              </a:spcAft>
              <a:buClr>
                <a:schemeClr val="lt1"/>
              </a:buClr>
              <a:buSzPts val="1800"/>
              <a:buFont typeface="Open Sans Light"/>
              <a:buAutoNum type="arabicPeriod"/>
            </a:pPr>
            <a:r>
              <a:rPr lang="en" sz="1800">
                <a:solidFill>
                  <a:schemeClr val="lt1"/>
                </a:solidFill>
                <a:latin typeface="Open Sans Light"/>
                <a:ea typeface="Open Sans Light"/>
                <a:cs typeface="Open Sans Light"/>
                <a:sym typeface="Open Sans Light"/>
              </a:rPr>
              <a:t>If borrowings are needed for fixed assets or working capital</a:t>
            </a:r>
            <a:endParaRPr sz="1800">
              <a:solidFill>
                <a:schemeClr val="lt1"/>
              </a:solidFill>
              <a:latin typeface="Open Sans Light"/>
              <a:ea typeface="Open Sans Light"/>
              <a:cs typeface="Open Sans Light"/>
              <a:sym typeface="Open Sans Light"/>
            </a:endParaRPr>
          </a:p>
          <a:p>
            <a:pPr indent="-342900" lvl="1" marL="914400" rtl="0" algn="l">
              <a:spcBef>
                <a:spcPts val="0"/>
              </a:spcBef>
              <a:spcAft>
                <a:spcPts val="0"/>
              </a:spcAft>
              <a:buClr>
                <a:schemeClr val="lt1"/>
              </a:buClr>
              <a:buSzPts val="1800"/>
              <a:buFont typeface="Open Sans Light"/>
              <a:buAutoNum type="alphaLcPeriod"/>
            </a:pPr>
            <a:r>
              <a:rPr lang="en" sz="1800">
                <a:solidFill>
                  <a:schemeClr val="lt1"/>
                </a:solidFill>
                <a:latin typeface="Open Sans Light"/>
                <a:ea typeface="Open Sans Light"/>
                <a:cs typeface="Open Sans Light"/>
                <a:sym typeface="Open Sans Light"/>
              </a:rPr>
              <a:t>Finance fixed assets	 from long-term borrowings</a:t>
            </a:r>
            <a:endParaRPr sz="1800">
              <a:solidFill>
                <a:schemeClr val="lt1"/>
              </a:solidFill>
              <a:latin typeface="Open Sans Light"/>
              <a:ea typeface="Open Sans Light"/>
              <a:cs typeface="Open Sans Light"/>
              <a:sym typeface="Open Sans Light"/>
            </a:endParaRPr>
          </a:p>
          <a:p>
            <a:pPr indent="-342900" lvl="1" marL="914400" rtl="0" algn="l">
              <a:spcBef>
                <a:spcPts val="0"/>
              </a:spcBef>
              <a:spcAft>
                <a:spcPts val="0"/>
              </a:spcAft>
              <a:buClr>
                <a:schemeClr val="lt1"/>
              </a:buClr>
              <a:buSzPts val="1800"/>
              <a:buFont typeface="Open Sans Light"/>
              <a:buAutoNum type="alphaLcPeriod"/>
            </a:pPr>
            <a:r>
              <a:rPr lang="en" sz="1800">
                <a:solidFill>
                  <a:schemeClr val="lt1"/>
                </a:solidFill>
                <a:latin typeface="Open Sans Light"/>
                <a:ea typeface="Open Sans Light"/>
                <a:cs typeface="Open Sans Light"/>
                <a:sym typeface="Open Sans Light"/>
              </a:rPr>
              <a:t>Finance working capital from short-term borrowings</a:t>
            </a:r>
            <a:endParaRPr sz="2300">
              <a:solidFill>
                <a:srgbClr val="FFFFFF"/>
              </a:solidFill>
              <a:latin typeface="Open Sans Light"/>
              <a:ea typeface="Open Sans Light"/>
              <a:cs typeface="Open Sans Light"/>
              <a:sym typeface="Open Sans Light"/>
            </a:endParaRPr>
          </a:p>
        </p:txBody>
      </p:sp>
      <p:sp>
        <p:nvSpPr>
          <p:cNvPr id="537" name="Google Shape;537;p46"/>
          <p:cNvSpPr txBox="1"/>
          <p:nvPr/>
        </p:nvSpPr>
        <p:spPr>
          <a:xfrm>
            <a:off x="781885" y="330975"/>
            <a:ext cx="6197100" cy="384900"/>
          </a:xfrm>
          <a:prstGeom prst="rect">
            <a:avLst/>
          </a:prstGeom>
          <a:solidFill>
            <a:schemeClr val="lt1"/>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rtl="0" algn="ctr">
              <a:lnSpc>
                <a:spcPct val="140000"/>
              </a:lnSpc>
              <a:spcBef>
                <a:spcPts val="0"/>
              </a:spcBef>
              <a:spcAft>
                <a:spcPts val="0"/>
              </a:spcAft>
              <a:buNone/>
            </a:pPr>
            <a:r>
              <a:rPr b="1" lang="en" sz="2500">
                <a:solidFill>
                  <a:srgbClr val="35317F"/>
                </a:solidFill>
                <a:latin typeface="Open Sans"/>
                <a:ea typeface="Open Sans"/>
                <a:cs typeface="Open Sans"/>
                <a:sym typeface="Open Sans"/>
              </a:rPr>
              <a:t>Rules for Sound Financing</a:t>
            </a:r>
            <a:endParaRPr b="1" sz="2500">
              <a:solidFill>
                <a:srgbClr val="35317F"/>
              </a:solidFill>
              <a:latin typeface="Open Sans"/>
              <a:ea typeface="Open Sans"/>
              <a:cs typeface="Open Sans"/>
              <a:sym typeface="Open San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541" name="Shape 541"/>
        <p:cNvGrpSpPr/>
        <p:nvPr/>
      </p:nvGrpSpPr>
      <p:grpSpPr>
        <a:xfrm>
          <a:off x="0" y="0"/>
          <a:ext cx="0" cy="0"/>
          <a:chOff x="0" y="0"/>
          <a:chExt cx="0" cy="0"/>
        </a:xfrm>
      </p:grpSpPr>
      <p:sp>
        <p:nvSpPr>
          <p:cNvPr id="542" name="Google Shape;542;p47"/>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543" name="Google Shape;543;p47"/>
          <p:cNvSpPr/>
          <p:nvPr/>
        </p:nvSpPr>
        <p:spPr>
          <a:xfrm>
            <a:off x="811038" y="1150880"/>
            <a:ext cx="7570331" cy="3307908"/>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544" name="Google Shape;544;p47"/>
          <p:cNvSpPr/>
          <p:nvPr/>
        </p:nvSpPr>
        <p:spPr>
          <a:xfrm>
            <a:off x="725775" y="1082700"/>
            <a:ext cx="7570331" cy="3222667"/>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545" name="Google Shape;545;p47"/>
          <p:cNvSpPr txBox="1"/>
          <p:nvPr/>
        </p:nvSpPr>
        <p:spPr>
          <a:xfrm>
            <a:off x="1480525" y="301300"/>
            <a:ext cx="6140700" cy="615600"/>
          </a:xfrm>
          <a:prstGeom prst="rect">
            <a:avLst/>
          </a:prstGeom>
          <a:noFill/>
          <a:ln>
            <a:noFill/>
          </a:ln>
        </p:spPr>
        <p:txBody>
          <a:bodyPr anchorCtr="0" anchor="t" bIns="0" lIns="0" spcFirstLastPara="1" rIns="0" wrap="square" tIns="0">
            <a:spAutoFit/>
          </a:bodyPr>
          <a:lstStyle/>
          <a:p>
            <a:pPr indent="0" lvl="0" marL="0" marR="0" rtl="0" algn="l">
              <a:lnSpc>
                <a:spcPct val="116026"/>
              </a:lnSpc>
              <a:spcBef>
                <a:spcPts val="0"/>
              </a:spcBef>
              <a:spcAft>
                <a:spcPts val="0"/>
              </a:spcAft>
              <a:buNone/>
            </a:pPr>
            <a:r>
              <a:rPr b="1" lang="en" sz="4000">
                <a:solidFill>
                  <a:srgbClr val="35317F"/>
                </a:solidFill>
                <a:latin typeface="Open Sans"/>
                <a:ea typeface="Open Sans"/>
                <a:cs typeface="Open Sans"/>
                <a:sym typeface="Open Sans"/>
              </a:rPr>
              <a:t>Project Feasibility Study</a:t>
            </a:r>
            <a:endParaRPr sz="700"/>
          </a:p>
        </p:txBody>
      </p:sp>
      <p:sp>
        <p:nvSpPr>
          <p:cNvPr id="546" name="Google Shape;546;p47"/>
          <p:cNvSpPr txBox="1"/>
          <p:nvPr/>
        </p:nvSpPr>
        <p:spPr>
          <a:xfrm>
            <a:off x="1023800" y="1374550"/>
            <a:ext cx="6892500" cy="2462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2000">
                <a:latin typeface="Open Sans Light"/>
                <a:ea typeface="Open Sans Light"/>
                <a:cs typeface="Open Sans Light"/>
                <a:sym typeface="Open Sans Light"/>
              </a:rPr>
              <a:t>A </a:t>
            </a:r>
            <a:r>
              <a:rPr b="1" lang="en" sz="2000">
                <a:latin typeface="Open Sans"/>
                <a:ea typeface="Open Sans"/>
                <a:cs typeface="Open Sans"/>
                <a:sym typeface="Open Sans"/>
              </a:rPr>
              <a:t>feasibility study</a:t>
            </a:r>
            <a:r>
              <a:rPr lang="en" sz="2000">
                <a:latin typeface="Open Sans Light"/>
                <a:ea typeface="Open Sans Light"/>
                <a:cs typeface="Open Sans Light"/>
                <a:sym typeface="Open Sans Light"/>
              </a:rPr>
              <a:t> is an activity designed to find out what is feasible, achievable, attainable, practicable or workable. In the graduate schools of business, project feasibility studies are among the standard course requirements, while in many colleges of business, project feasibility studies are among the requirements for graduation.</a:t>
            </a:r>
            <a:endParaRPr sz="2000">
              <a:latin typeface="Open Sans Light"/>
              <a:ea typeface="Open Sans Light"/>
              <a:cs typeface="Open Sans Light"/>
              <a:sym typeface="Open Sans Light"/>
            </a:endParaRPr>
          </a:p>
        </p:txBody>
      </p:sp>
      <p:sp>
        <p:nvSpPr>
          <p:cNvPr id="547" name="Google Shape;547;p47"/>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548" name="Google Shape;548;p47"/>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549" name="Google Shape;549;p47"/>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553" name="Shape 553"/>
        <p:cNvGrpSpPr/>
        <p:nvPr/>
      </p:nvGrpSpPr>
      <p:grpSpPr>
        <a:xfrm>
          <a:off x="0" y="0"/>
          <a:ext cx="0" cy="0"/>
          <a:chOff x="0" y="0"/>
          <a:chExt cx="0" cy="0"/>
        </a:xfrm>
      </p:grpSpPr>
      <p:grpSp>
        <p:nvGrpSpPr>
          <p:cNvPr id="554" name="Google Shape;554;p48"/>
          <p:cNvGrpSpPr/>
          <p:nvPr/>
        </p:nvGrpSpPr>
        <p:grpSpPr>
          <a:xfrm>
            <a:off x="2161331" y="1211625"/>
            <a:ext cx="2349635" cy="2040133"/>
            <a:chOff x="0" y="-38100"/>
            <a:chExt cx="979872" cy="850800"/>
          </a:xfrm>
        </p:grpSpPr>
        <p:sp>
          <p:nvSpPr>
            <p:cNvPr id="555" name="Google Shape;555;p48"/>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556" name="Google Shape;556;p48"/>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557" name="Google Shape;557;p48"/>
          <p:cNvGrpSpPr/>
          <p:nvPr/>
        </p:nvGrpSpPr>
        <p:grpSpPr>
          <a:xfrm>
            <a:off x="2057267" y="1134269"/>
            <a:ext cx="2349635" cy="2040133"/>
            <a:chOff x="0" y="-38100"/>
            <a:chExt cx="979872" cy="850800"/>
          </a:xfrm>
        </p:grpSpPr>
        <p:sp>
          <p:nvSpPr>
            <p:cNvPr id="558" name="Google Shape;558;p48"/>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559" name="Google Shape;559;p48"/>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560" name="Google Shape;560;p48"/>
          <p:cNvSpPr txBox="1"/>
          <p:nvPr/>
        </p:nvSpPr>
        <p:spPr>
          <a:xfrm>
            <a:off x="2158075" y="1692150"/>
            <a:ext cx="2137800" cy="338700"/>
          </a:xfrm>
          <a:prstGeom prst="rect">
            <a:avLst/>
          </a:prstGeom>
          <a:noFill/>
          <a:ln>
            <a:noFill/>
          </a:ln>
        </p:spPr>
        <p:txBody>
          <a:bodyPr anchorCtr="0" anchor="t" bIns="0" lIns="0" spcFirstLastPara="1" rIns="0" wrap="square" tIns="0">
            <a:spAutoFit/>
          </a:bodyPr>
          <a:lstStyle/>
          <a:p>
            <a:pPr indent="-368300" lvl="0" marL="457200" marR="0" rtl="0" algn="l">
              <a:lnSpc>
                <a:spcPct val="120000"/>
              </a:lnSpc>
              <a:spcBef>
                <a:spcPts val="0"/>
              </a:spcBef>
              <a:spcAft>
                <a:spcPts val="0"/>
              </a:spcAft>
              <a:buSzPts val="2200"/>
              <a:buFont typeface="Open Sans Light"/>
              <a:buAutoNum type="arabicPeriod"/>
            </a:pPr>
            <a:r>
              <a:rPr lang="en" sz="2200">
                <a:latin typeface="Open Sans Light"/>
                <a:ea typeface="Open Sans Light"/>
                <a:cs typeface="Open Sans Light"/>
                <a:sym typeface="Open Sans Light"/>
              </a:rPr>
              <a:t>Management</a:t>
            </a:r>
            <a:endParaRPr sz="2200"/>
          </a:p>
        </p:txBody>
      </p:sp>
      <p:grpSp>
        <p:nvGrpSpPr>
          <p:cNvPr id="561" name="Google Shape;561;p48"/>
          <p:cNvGrpSpPr/>
          <p:nvPr/>
        </p:nvGrpSpPr>
        <p:grpSpPr>
          <a:xfrm>
            <a:off x="2161331" y="2983457"/>
            <a:ext cx="2349635" cy="2040133"/>
            <a:chOff x="0" y="-38100"/>
            <a:chExt cx="979872" cy="850800"/>
          </a:xfrm>
        </p:grpSpPr>
        <p:sp>
          <p:nvSpPr>
            <p:cNvPr id="562" name="Google Shape;562;p48"/>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563" name="Google Shape;563;p48"/>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564" name="Google Shape;564;p48"/>
          <p:cNvGrpSpPr/>
          <p:nvPr/>
        </p:nvGrpSpPr>
        <p:grpSpPr>
          <a:xfrm>
            <a:off x="2057267" y="2906101"/>
            <a:ext cx="2349635" cy="2040133"/>
            <a:chOff x="0" y="-38100"/>
            <a:chExt cx="979872" cy="850800"/>
          </a:xfrm>
        </p:grpSpPr>
        <p:sp>
          <p:nvSpPr>
            <p:cNvPr id="565" name="Google Shape;565;p48"/>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566" name="Google Shape;566;p48"/>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567" name="Google Shape;567;p48"/>
          <p:cNvSpPr txBox="1"/>
          <p:nvPr/>
        </p:nvSpPr>
        <p:spPr>
          <a:xfrm>
            <a:off x="2210857" y="3540193"/>
            <a:ext cx="1935300" cy="3387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 sz="2000">
                <a:latin typeface="Open Sans Light"/>
                <a:ea typeface="Open Sans Light"/>
                <a:cs typeface="Open Sans Light"/>
                <a:sym typeface="Open Sans Light"/>
              </a:rPr>
              <a:t>3. 	</a:t>
            </a:r>
            <a:r>
              <a:rPr lang="en" sz="2200">
                <a:latin typeface="Open Sans Light"/>
                <a:ea typeface="Open Sans Light"/>
                <a:cs typeface="Open Sans Light"/>
                <a:sym typeface="Open Sans Light"/>
              </a:rPr>
              <a:t>Lenders</a:t>
            </a:r>
            <a:endParaRPr sz="2200"/>
          </a:p>
        </p:txBody>
      </p:sp>
      <p:grpSp>
        <p:nvGrpSpPr>
          <p:cNvPr id="568" name="Google Shape;568;p48"/>
          <p:cNvGrpSpPr/>
          <p:nvPr/>
        </p:nvGrpSpPr>
        <p:grpSpPr>
          <a:xfrm>
            <a:off x="4737079" y="1211625"/>
            <a:ext cx="2349635" cy="2040133"/>
            <a:chOff x="0" y="-38100"/>
            <a:chExt cx="979872" cy="850800"/>
          </a:xfrm>
        </p:grpSpPr>
        <p:sp>
          <p:nvSpPr>
            <p:cNvPr id="569" name="Google Shape;569;p48"/>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570" name="Google Shape;570;p48"/>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571" name="Google Shape;571;p48"/>
          <p:cNvGrpSpPr/>
          <p:nvPr/>
        </p:nvGrpSpPr>
        <p:grpSpPr>
          <a:xfrm>
            <a:off x="4633015" y="1134269"/>
            <a:ext cx="2349635" cy="2040133"/>
            <a:chOff x="0" y="-38100"/>
            <a:chExt cx="979872" cy="850800"/>
          </a:xfrm>
        </p:grpSpPr>
        <p:sp>
          <p:nvSpPr>
            <p:cNvPr id="572" name="Google Shape;572;p48"/>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573" name="Google Shape;573;p48"/>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574" name="Google Shape;574;p48"/>
          <p:cNvSpPr txBox="1"/>
          <p:nvPr/>
        </p:nvSpPr>
        <p:spPr>
          <a:xfrm>
            <a:off x="4862805" y="1692161"/>
            <a:ext cx="1935300" cy="3387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 sz="2000">
                <a:latin typeface="Open Sans Light"/>
                <a:ea typeface="Open Sans Light"/>
                <a:cs typeface="Open Sans Light"/>
                <a:sym typeface="Open Sans Light"/>
              </a:rPr>
              <a:t>2. 	</a:t>
            </a:r>
            <a:r>
              <a:rPr lang="en" sz="2200">
                <a:latin typeface="Open Sans Light"/>
                <a:ea typeface="Open Sans Light"/>
                <a:cs typeface="Open Sans Light"/>
                <a:sym typeface="Open Sans Light"/>
              </a:rPr>
              <a:t>Investors</a:t>
            </a:r>
            <a:endParaRPr sz="2200"/>
          </a:p>
        </p:txBody>
      </p:sp>
      <p:grpSp>
        <p:nvGrpSpPr>
          <p:cNvPr id="575" name="Google Shape;575;p48"/>
          <p:cNvGrpSpPr/>
          <p:nvPr/>
        </p:nvGrpSpPr>
        <p:grpSpPr>
          <a:xfrm>
            <a:off x="4737079" y="2983457"/>
            <a:ext cx="2349635" cy="2040133"/>
            <a:chOff x="0" y="-38100"/>
            <a:chExt cx="979872" cy="850800"/>
          </a:xfrm>
        </p:grpSpPr>
        <p:sp>
          <p:nvSpPr>
            <p:cNvPr id="576" name="Google Shape;576;p48"/>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35317F"/>
            </a:solidFill>
            <a:ln cap="flat" cmpd="sng" w="19050">
              <a:solidFill>
                <a:srgbClr val="000000"/>
              </a:solidFill>
              <a:prstDash val="solid"/>
              <a:round/>
              <a:headEnd len="sm" w="sm" type="none"/>
              <a:tailEnd len="sm" w="sm" type="none"/>
            </a:ln>
          </p:spPr>
        </p:sp>
        <p:sp>
          <p:nvSpPr>
            <p:cNvPr id="577" name="Google Shape;577;p48"/>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578" name="Google Shape;578;p48"/>
          <p:cNvGrpSpPr/>
          <p:nvPr/>
        </p:nvGrpSpPr>
        <p:grpSpPr>
          <a:xfrm>
            <a:off x="4633015" y="2906101"/>
            <a:ext cx="2349635" cy="2040133"/>
            <a:chOff x="0" y="-38100"/>
            <a:chExt cx="979872" cy="850800"/>
          </a:xfrm>
        </p:grpSpPr>
        <p:sp>
          <p:nvSpPr>
            <p:cNvPr id="579" name="Google Shape;579;p48"/>
            <p:cNvSpPr/>
            <p:nvPr/>
          </p:nvSpPr>
          <p:spPr>
            <a:xfrm>
              <a:off x="0" y="0"/>
              <a:ext cx="979872" cy="576115"/>
            </a:xfrm>
            <a:custGeom>
              <a:rect b="b" l="l" r="r" t="t"/>
              <a:pathLst>
                <a:path extrusionOk="0" h="576115" w="979872">
                  <a:moveTo>
                    <a:pt x="0" y="0"/>
                  </a:moveTo>
                  <a:lnTo>
                    <a:pt x="979872" y="0"/>
                  </a:lnTo>
                  <a:lnTo>
                    <a:pt x="979872" y="576115"/>
                  </a:lnTo>
                  <a:lnTo>
                    <a:pt x="0" y="576115"/>
                  </a:lnTo>
                  <a:close/>
                </a:path>
              </a:pathLst>
            </a:custGeom>
            <a:solidFill>
              <a:srgbClr val="B1C5E9"/>
            </a:solidFill>
            <a:ln cap="flat" cmpd="sng" w="19050">
              <a:solidFill>
                <a:srgbClr val="000000"/>
              </a:solidFill>
              <a:prstDash val="solid"/>
              <a:round/>
              <a:headEnd len="sm" w="sm" type="none"/>
              <a:tailEnd len="sm" w="sm" type="none"/>
            </a:ln>
          </p:spPr>
        </p:sp>
        <p:sp>
          <p:nvSpPr>
            <p:cNvPr id="580" name="Google Shape;580;p48"/>
            <p:cNvSpPr txBox="1"/>
            <p:nvPr/>
          </p:nvSpPr>
          <p:spPr>
            <a:xfrm>
              <a:off x="0" y="-38100"/>
              <a:ext cx="812700" cy="850800"/>
            </a:xfrm>
            <a:prstGeom prst="rect">
              <a:avLst/>
            </a:prstGeom>
            <a:noFill/>
            <a:ln>
              <a:noFill/>
            </a:ln>
          </p:spPr>
          <p:txBody>
            <a:bodyPr anchorCtr="0" anchor="ctr" bIns="32075" lIns="32075" spcFirstLastPara="1" rIns="32075" wrap="square" tIns="32075">
              <a:noAutofit/>
            </a:bodyPr>
            <a:lstStyle/>
            <a:p>
              <a:pPr indent="0" lvl="0" marL="0" marR="0" rtl="0" algn="ctr">
                <a:lnSpc>
                  <a:spcPct val="155500"/>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581" name="Google Shape;581;p48"/>
          <p:cNvSpPr txBox="1"/>
          <p:nvPr/>
        </p:nvSpPr>
        <p:spPr>
          <a:xfrm>
            <a:off x="4862800" y="3174400"/>
            <a:ext cx="2057400" cy="7449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 sz="2000">
                <a:latin typeface="Open Sans Light"/>
                <a:ea typeface="Open Sans Light"/>
                <a:cs typeface="Open Sans Light"/>
                <a:sym typeface="Open Sans Light"/>
              </a:rPr>
              <a:t>4. 	</a:t>
            </a:r>
            <a:r>
              <a:rPr lang="en" sz="2200">
                <a:latin typeface="Open Sans Light"/>
                <a:ea typeface="Open Sans Light"/>
                <a:cs typeface="Open Sans Light"/>
                <a:sym typeface="Open Sans Light"/>
              </a:rPr>
              <a:t>Government</a:t>
            </a:r>
            <a:br>
              <a:rPr lang="en" sz="2200">
                <a:latin typeface="Open Sans Light"/>
                <a:ea typeface="Open Sans Light"/>
                <a:cs typeface="Open Sans Light"/>
                <a:sym typeface="Open Sans Light"/>
              </a:rPr>
            </a:br>
            <a:r>
              <a:rPr lang="en" sz="2200">
                <a:latin typeface="Open Sans Light"/>
                <a:ea typeface="Open Sans Light"/>
                <a:cs typeface="Open Sans Light"/>
                <a:sym typeface="Open Sans Light"/>
              </a:rPr>
              <a:t>	Agencies</a:t>
            </a:r>
            <a:endParaRPr sz="2200"/>
          </a:p>
        </p:txBody>
      </p:sp>
      <p:sp>
        <p:nvSpPr>
          <p:cNvPr id="582" name="Google Shape;582;p48"/>
          <p:cNvSpPr/>
          <p:nvPr/>
        </p:nvSpPr>
        <p:spPr>
          <a:xfrm>
            <a:off x="-952157" y="-450771"/>
            <a:ext cx="2057400" cy="2057400"/>
          </a:xfrm>
          <a:custGeom>
            <a:rect b="b" l="l" r="r" t="t"/>
            <a:pathLst>
              <a:path extrusionOk="0" h="4114800" w="4114800">
                <a:moveTo>
                  <a:pt x="0" y="0"/>
                </a:moveTo>
                <a:lnTo>
                  <a:pt x="4114800" y="0"/>
                </a:lnTo>
                <a:lnTo>
                  <a:pt x="4114800" y="4114800"/>
                </a:lnTo>
                <a:lnTo>
                  <a:pt x="0" y="4114800"/>
                </a:lnTo>
                <a:lnTo>
                  <a:pt x="0" y="0"/>
                </a:lnTo>
                <a:close/>
              </a:path>
            </a:pathLst>
          </a:custGeom>
          <a:blipFill rotWithShape="1">
            <a:blip r:embed="rId3">
              <a:alphaModFix/>
            </a:blip>
            <a:stretch>
              <a:fillRect b="0" l="0" r="0" t="0"/>
            </a:stretch>
          </a:blipFill>
          <a:ln>
            <a:noFill/>
          </a:ln>
        </p:spPr>
      </p:sp>
      <p:sp>
        <p:nvSpPr>
          <p:cNvPr id="583" name="Google Shape;583;p48"/>
          <p:cNvSpPr txBox="1"/>
          <p:nvPr/>
        </p:nvSpPr>
        <p:spPr>
          <a:xfrm>
            <a:off x="742950" y="268375"/>
            <a:ext cx="7524600" cy="461700"/>
          </a:xfrm>
          <a:prstGeom prst="rect">
            <a:avLst/>
          </a:prstGeom>
          <a:solidFill>
            <a:srgbClr val="FFFDFC"/>
          </a:solid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 sz="3000">
                <a:solidFill>
                  <a:srgbClr val="35317F"/>
                </a:solidFill>
                <a:latin typeface="Open Sans"/>
                <a:ea typeface="Open Sans"/>
                <a:cs typeface="Open Sans"/>
                <a:sym typeface="Open Sans"/>
              </a:rPr>
              <a:t>Product </a:t>
            </a:r>
            <a:r>
              <a:rPr lang="en" sz="3000">
                <a:solidFill>
                  <a:srgbClr val="35317F"/>
                </a:solidFill>
                <a:latin typeface="Open Sans"/>
                <a:ea typeface="Open Sans"/>
                <a:cs typeface="Open Sans"/>
                <a:sym typeface="Open Sans"/>
              </a:rPr>
              <a:t>feasibility</a:t>
            </a:r>
            <a:r>
              <a:rPr lang="en" sz="3000">
                <a:solidFill>
                  <a:srgbClr val="35317F"/>
                </a:solidFill>
                <a:latin typeface="Open Sans"/>
                <a:ea typeface="Open Sans"/>
                <a:cs typeface="Open Sans"/>
                <a:sym typeface="Open Sans"/>
              </a:rPr>
              <a:t> </a:t>
            </a:r>
            <a:r>
              <a:rPr lang="en" sz="3000">
                <a:solidFill>
                  <a:srgbClr val="35317F"/>
                </a:solidFill>
                <a:latin typeface="Open Sans"/>
                <a:ea typeface="Open Sans"/>
                <a:cs typeface="Open Sans"/>
                <a:sym typeface="Open Sans"/>
              </a:rPr>
              <a:t>studies are needed by:</a:t>
            </a:r>
            <a:endParaRPr sz="3000">
              <a:latin typeface="Open Sans"/>
              <a:ea typeface="Open Sans"/>
              <a:cs typeface="Open Sans"/>
              <a:sym typeface="Open Sans"/>
            </a:endParaRPr>
          </a:p>
        </p:txBody>
      </p:sp>
      <p:sp>
        <p:nvSpPr>
          <p:cNvPr id="584" name="Google Shape;584;p48"/>
          <p:cNvSpPr/>
          <p:nvPr/>
        </p:nvSpPr>
        <p:spPr>
          <a:xfrm>
            <a:off x="8038757" y="-450771"/>
            <a:ext cx="2057400" cy="2057400"/>
          </a:xfrm>
          <a:custGeom>
            <a:rect b="b" l="l" r="r" t="t"/>
            <a:pathLst>
              <a:path extrusionOk="0" h="4114800" w="4114800">
                <a:moveTo>
                  <a:pt x="0" y="0"/>
                </a:moveTo>
                <a:lnTo>
                  <a:pt x="4114800" y="0"/>
                </a:lnTo>
                <a:lnTo>
                  <a:pt x="4114800" y="4114800"/>
                </a:lnTo>
                <a:lnTo>
                  <a:pt x="0" y="4114800"/>
                </a:lnTo>
                <a:lnTo>
                  <a:pt x="0" y="0"/>
                </a:lnTo>
                <a:close/>
              </a:path>
            </a:pathLst>
          </a:custGeom>
          <a:blipFill rotWithShape="1">
            <a:blip r:embed="rId3">
              <a:alphaModFix/>
            </a:blip>
            <a:stretch>
              <a:fillRect b="0" l="0" r="0" t="0"/>
            </a:stretch>
          </a:blipFill>
          <a:ln>
            <a:noFill/>
          </a:ln>
        </p:spPr>
      </p:sp>
      <p:sp>
        <p:nvSpPr>
          <p:cNvPr id="585" name="Google Shape;585;p48"/>
          <p:cNvSpPr/>
          <p:nvPr/>
        </p:nvSpPr>
        <p:spPr>
          <a:xfrm>
            <a:off x="514350" y="1803458"/>
            <a:ext cx="1182523" cy="1182523"/>
          </a:xfrm>
          <a:custGeom>
            <a:rect b="b" l="l" r="r" t="t"/>
            <a:pathLst>
              <a:path extrusionOk="0" h="2365046" w="2365046">
                <a:moveTo>
                  <a:pt x="0" y="0"/>
                </a:moveTo>
                <a:lnTo>
                  <a:pt x="2365046" y="0"/>
                </a:lnTo>
                <a:lnTo>
                  <a:pt x="2365046" y="2365046"/>
                </a:lnTo>
                <a:lnTo>
                  <a:pt x="0" y="2365046"/>
                </a:lnTo>
                <a:lnTo>
                  <a:pt x="0" y="0"/>
                </a:lnTo>
                <a:close/>
              </a:path>
            </a:pathLst>
          </a:custGeom>
          <a:blipFill rotWithShape="1">
            <a:blip r:embed="rId4">
              <a:alphaModFix/>
            </a:blip>
            <a:stretch>
              <a:fillRect b="0" l="0" r="0" t="0"/>
            </a:stretch>
          </a:blipFill>
          <a:ln>
            <a:noFill/>
          </a:ln>
        </p:spPr>
      </p:sp>
      <p:sp>
        <p:nvSpPr>
          <p:cNvPr id="586" name="Google Shape;586;p48"/>
          <p:cNvSpPr/>
          <p:nvPr/>
        </p:nvSpPr>
        <p:spPr>
          <a:xfrm>
            <a:off x="7694989" y="795740"/>
            <a:ext cx="963888" cy="950635"/>
          </a:xfrm>
          <a:custGeom>
            <a:rect b="b" l="l" r="r" t="t"/>
            <a:pathLst>
              <a:path extrusionOk="0" h="1901270" w="1927777">
                <a:moveTo>
                  <a:pt x="0" y="0"/>
                </a:moveTo>
                <a:lnTo>
                  <a:pt x="1927777" y="0"/>
                </a:lnTo>
                <a:lnTo>
                  <a:pt x="1927777" y="1901270"/>
                </a:lnTo>
                <a:lnTo>
                  <a:pt x="0" y="1901270"/>
                </a:lnTo>
                <a:lnTo>
                  <a:pt x="0" y="0"/>
                </a:lnTo>
                <a:close/>
              </a:path>
            </a:pathLst>
          </a:custGeom>
          <a:blipFill rotWithShape="1">
            <a:blip r:embed="rId5">
              <a:alphaModFix/>
            </a:blip>
            <a:stretch>
              <a:fillRect b="0" l="0" r="0" t="0"/>
            </a:stretch>
          </a:blipFill>
          <a:ln>
            <a:noFill/>
          </a:ln>
        </p:spPr>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590" name="Shape 590"/>
        <p:cNvGrpSpPr/>
        <p:nvPr/>
      </p:nvGrpSpPr>
      <p:grpSpPr>
        <a:xfrm>
          <a:off x="0" y="0"/>
          <a:ext cx="0" cy="0"/>
          <a:chOff x="0" y="0"/>
          <a:chExt cx="0" cy="0"/>
        </a:xfrm>
      </p:grpSpPr>
      <p:sp>
        <p:nvSpPr>
          <p:cNvPr id="591" name="Google Shape;591;p49"/>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592" name="Google Shape;592;p49"/>
          <p:cNvSpPr/>
          <p:nvPr/>
        </p:nvSpPr>
        <p:spPr>
          <a:xfrm>
            <a:off x="811038" y="1154278"/>
            <a:ext cx="7570331" cy="3472659"/>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593" name="Google Shape;593;p49"/>
          <p:cNvSpPr/>
          <p:nvPr/>
        </p:nvSpPr>
        <p:spPr>
          <a:xfrm>
            <a:off x="725775" y="1082700"/>
            <a:ext cx="7570331" cy="3573658"/>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594" name="Google Shape;594;p49"/>
          <p:cNvSpPr txBox="1"/>
          <p:nvPr/>
        </p:nvSpPr>
        <p:spPr>
          <a:xfrm>
            <a:off x="1480525" y="301300"/>
            <a:ext cx="6140700" cy="615600"/>
          </a:xfrm>
          <a:prstGeom prst="rect">
            <a:avLst/>
          </a:prstGeom>
          <a:noFill/>
          <a:ln>
            <a:noFill/>
          </a:ln>
        </p:spPr>
        <p:txBody>
          <a:bodyPr anchorCtr="0" anchor="t" bIns="0" lIns="0" spcFirstLastPara="1" rIns="0" wrap="square" tIns="0">
            <a:spAutoFit/>
          </a:bodyPr>
          <a:lstStyle/>
          <a:p>
            <a:pPr indent="0" lvl="0" marL="0" marR="0" rtl="0" algn="l">
              <a:lnSpc>
                <a:spcPct val="116026"/>
              </a:lnSpc>
              <a:spcBef>
                <a:spcPts val="0"/>
              </a:spcBef>
              <a:spcAft>
                <a:spcPts val="0"/>
              </a:spcAft>
              <a:buNone/>
            </a:pPr>
            <a:r>
              <a:rPr b="1" lang="en" sz="4000">
                <a:solidFill>
                  <a:srgbClr val="35317F"/>
                </a:solidFill>
                <a:latin typeface="Open Sans"/>
                <a:ea typeface="Open Sans"/>
                <a:cs typeface="Open Sans"/>
                <a:sym typeface="Open Sans"/>
              </a:rPr>
              <a:t>Project Feasibility Study</a:t>
            </a:r>
            <a:endParaRPr sz="700"/>
          </a:p>
        </p:txBody>
      </p:sp>
      <p:sp>
        <p:nvSpPr>
          <p:cNvPr id="595" name="Google Shape;595;p49"/>
          <p:cNvSpPr txBox="1"/>
          <p:nvPr/>
        </p:nvSpPr>
        <p:spPr>
          <a:xfrm>
            <a:off x="795200" y="1164225"/>
            <a:ext cx="7436100" cy="2893800"/>
          </a:xfrm>
          <a:prstGeom prst="rect">
            <a:avLst/>
          </a:prstGeom>
          <a:noFill/>
          <a:ln>
            <a:noFill/>
          </a:ln>
        </p:spPr>
        <p:txBody>
          <a:bodyPr anchorCtr="0" anchor="t" bIns="0" lIns="0" spcFirstLastPara="1" rIns="0" wrap="square" tIns="0">
            <a:spAutoFit/>
          </a:bodyPr>
          <a:lstStyle/>
          <a:p>
            <a:pPr indent="-355600" lvl="0" marL="457200" marR="0" rtl="0" algn="l">
              <a:lnSpc>
                <a:spcPct val="140000"/>
              </a:lnSpc>
              <a:spcBef>
                <a:spcPts val="0"/>
              </a:spcBef>
              <a:spcAft>
                <a:spcPts val="0"/>
              </a:spcAft>
              <a:buSzPts val="2000"/>
              <a:buFont typeface="Open Sans Light"/>
              <a:buAutoNum type="arabicPeriod"/>
            </a:pPr>
            <a:r>
              <a:rPr b="1" lang="en" sz="2000">
                <a:latin typeface="Open Sans"/>
                <a:ea typeface="Open Sans"/>
                <a:cs typeface="Open Sans"/>
                <a:sym typeface="Open Sans"/>
              </a:rPr>
              <a:t>Management </a:t>
            </a:r>
            <a:r>
              <a:rPr lang="en" sz="2000">
                <a:latin typeface="Open Sans Light"/>
                <a:ea typeface="Open Sans Light"/>
                <a:cs typeface="Open Sans Light"/>
                <a:sym typeface="Open Sans Light"/>
              </a:rPr>
              <a:t>need feasibility studies when they have to decide on new products or when they have excess funds to invest.</a:t>
            </a:r>
            <a:endParaRPr sz="2000">
              <a:latin typeface="Open Sans Light"/>
              <a:ea typeface="Open Sans Light"/>
              <a:cs typeface="Open Sans Light"/>
              <a:sym typeface="Open Sans Light"/>
            </a:endParaRPr>
          </a:p>
          <a:p>
            <a:pPr indent="-355600" lvl="0" marL="457200" marR="0" rtl="0" algn="l">
              <a:lnSpc>
                <a:spcPct val="140000"/>
              </a:lnSpc>
              <a:spcBef>
                <a:spcPts val="0"/>
              </a:spcBef>
              <a:spcAft>
                <a:spcPts val="0"/>
              </a:spcAft>
              <a:buSzPts val="2000"/>
              <a:buFont typeface="Open Sans Light"/>
              <a:buAutoNum type="arabicPeriod"/>
            </a:pPr>
            <a:r>
              <a:rPr b="1" lang="en" sz="2000">
                <a:latin typeface="Open Sans"/>
                <a:ea typeface="Open Sans"/>
                <a:cs typeface="Open Sans"/>
                <a:sym typeface="Open Sans"/>
              </a:rPr>
              <a:t>Investors</a:t>
            </a:r>
            <a:r>
              <a:rPr lang="en" sz="2000">
                <a:latin typeface="Open Sans Light"/>
                <a:ea typeface="Open Sans Light"/>
                <a:cs typeface="Open Sans Light"/>
                <a:sym typeface="Open Sans Light"/>
              </a:rPr>
              <a:t>, like top management in number 1, would want to put in money where the rate of return is high. Such rates of return may not be limited to financial rate of return. They may also emphasize environment and social outreach.</a:t>
            </a:r>
            <a:endParaRPr sz="2000">
              <a:latin typeface="Open Sans Light"/>
              <a:ea typeface="Open Sans Light"/>
              <a:cs typeface="Open Sans Light"/>
              <a:sym typeface="Open Sans Light"/>
            </a:endParaRPr>
          </a:p>
        </p:txBody>
      </p:sp>
      <p:sp>
        <p:nvSpPr>
          <p:cNvPr id="596" name="Google Shape;596;p49"/>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597" name="Google Shape;597;p49"/>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598" name="Google Shape;598;p49"/>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602" name="Shape 602"/>
        <p:cNvGrpSpPr/>
        <p:nvPr/>
      </p:nvGrpSpPr>
      <p:grpSpPr>
        <a:xfrm>
          <a:off x="0" y="0"/>
          <a:ext cx="0" cy="0"/>
          <a:chOff x="0" y="0"/>
          <a:chExt cx="0" cy="0"/>
        </a:xfrm>
      </p:grpSpPr>
      <p:sp>
        <p:nvSpPr>
          <p:cNvPr id="603" name="Google Shape;603;p50"/>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604" name="Google Shape;604;p50"/>
          <p:cNvSpPr/>
          <p:nvPr/>
        </p:nvSpPr>
        <p:spPr>
          <a:xfrm>
            <a:off x="811038" y="1154278"/>
            <a:ext cx="7570331" cy="3472659"/>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605" name="Google Shape;605;p50"/>
          <p:cNvSpPr/>
          <p:nvPr/>
        </p:nvSpPr>
        <p:spPr>
          <a:xfrm>
            <a:off x="725775" y="1082700"/>
            <a:ext cx="7570331" cy="3573658"/>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606" name="Google Shape;606;p50"/>
          <p:cNvSpPr txBox="1"/>
          <p:nvPr/>
        </p:nvSpPr>
        <p:spPr>
          <a:xfrm>
            <a:off x="1480525" y="301300"/>
            <a:ext cx="6140700" cy="615600"/>
          </a:xfrm>
          <a:prstGeom prst="rect">
            <a:avLst/>
          </a:prstGeom>
          <a:noFill/>
          <a:ln>
            <a:noFill/>
          </a:ln>
        </p:spPr>
        <p:txBody>
          <a:bodyPr anchorCtr="0" anchor="t" bIns="0" lIns="0" spcFirstLastPara="1" rIns="0" wrap="square" tIns="0">
            <a:spAutoFit/>
          </a:bodyPr>
          <a:lstStyle/>
          <a:p>
            <a:pPr indent="0" lvl="0" marL="0" marR="0" rtl="0" algn="l">
              <a:lnSpc>
                <a:spcPct val="116026"/>
              </a:lnSpc>
              <a:spcBef>
                <a:spcPts val="0"/>
              </a:spcBef>
              <a:spcAft>
                <a:spcPts val="0"/>
              </a:spcAft>
              <a:buNone/>
            </a:pPr>
            <a:r>
              <a:rPr b="1" lang="en" sz="4000">
                <a:solidFill>
                  <a:srgbClr val="35317F"/>
                </a:solidFill>
                <a:latin typeface="Open Sans"/>
                <a:ea typeface="Open Sans"/>
                <a:cs typeface="Open Sans"/>
                <a:sym typeface="Open Sans"/>
              </a:rPr>
              <a:t>Project Feasibility Study</a:t>
            </a:r>
            <a:endParaRPr sz="700"/>
          </a:p>
        </p:txBody>
      </p:sp>
      <p:sp>
        <p:nvSpPr>
          <p:cNvPr id="607" name="Google Shape;607;p50"/>
          <p:cNvSpPr txBox="1"/>
          <p:nvPr/>
        </p:nvSpPr>
        <p:spPr>
          <a:xfrm>
            <a:off x="795200" y="1164225"/>
            <a:ext cx="7436100" cy="21765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2100">
                <a:latin typeface="Open Sans Light"/>
                <a:ea typeface="Open Sans Light"/>
                <a:cs typeface="Open Sans Light"/>
                <a:sym typeface="Open Sans Light"/>
              </a:rPr>
              <a:t>3. 	</a:t>
            </a:r>
            <a:r>
              <a:rPr b="1" lang="en" sz="2100">
                <a:latin typeface="Open Sans"/>
                <a:ea typeface="Open Sans"/>
                <a:cs typeface="Open Sans"/>
                <a:sym typeface="Open Sans"/>
              </a:rPr>
              <a:t>Lenders </a:t>
            </a:r>
            <a:r>
              <a:rPr lang="en" sz="2100">
                <a:latin typeface="Open Sans Light"/>
                <a:ea typeface="Open Sans Light"/>
                <a:cs typeface="Open Sans Light"/>
                <a:sym typeface="Open Sans Light"/>
              </a:rPr>
              <a:t>need to know if the borrowers are capable of paying the loans that will be granted to them.</a:t>
            </a:r>
            <a:endParaRPr sz="2100">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t/>
            </a:r>
            <a:endParaRPr sz="2100">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lang="en" sz="2100">
                <a:latin typeface="Open Sans Light"/>
                <a:ea typeface="Open Sans Light"/>
                <a:cs typeface="Open Sans Light"/>
                <a:sym typeface="Open Sans Light"/>
              </a:rPr>
              <a:t>4. 	</a:t>
            </a:r>
            <a:r>
              <a:rPr b="1" lang="en" sz="2100">
                <a:latin typeface="Open Sans"/>
                <a:ea typeface="Open Sans"/>
                <a:cs typeface="Open Sans"/>
                <a:sym typeface="Open Sans"/>
              </a:rPr>
              <a:t>Government agencies</a:t>
            </a:r>
            <a:r>
              <a:rPr lang="en" sz="2100">
                <a:latin typeface="Open Sans Light"/>
                <a:ea typeface="Open Sans Light"/>
                <a:cs typeface="Open Sans Light"/>
                <a:sym typeface="Open Sans Light"/>
              </a:rPr>
              <a:t> need</a:t>
            </a:r>
            <a:r>
              <a:rPr lang="en" sz="2300">
                <a:latin typeface="Open Sans Light"/>
                <a:ea typeface="Open Sans Light"/>
                <a:cs typeface="Open Sans Light"/>
                <a:sym typeface="Open Sans Light"/>
              </a:rPr>
              <a:t> to</a:t>
            </a:r>
            <a:r>
              <a:rPr lang="en" sz="2100">
                <a:latin typeface="Open Sans Light"/>
                <a:ea typeface="Open Sans Light"/>
                <a:cs typeface="Open Sans Light"/>
                <a:sym typeface="Open Sans Light"/>
              </a:rPr>
              <a:t> know the details of government projects before funds are released.</a:t>
            </a:r>
            <a:endParaRPr sz="2100">
              <a:latin typeface="Open Sans Light"/>
              <a:ea typeface="Open Sans Light"/>
              <a:cs typeface="Open Sans Light"/>
              <a:sym typeface="Open Sans Light"/>
            </a:endParaRPr>
          </a:p>
        </p:txBody>
      </p:sp>
      <p:sp>
        <p:nvSpPr>
          <p:cNvPr id="608" name="Google Shape;608;p50"/>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609" name="Google Shape;609;p50"/>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610" name="Google Shape;610;p50"/>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614" name="Shape 614"/>
        <p:cNvGrpSpPr/>
        <p:nvPr/>
      </p:nvGrpSpPr>
      <p:grpSpPr>
        <a:xfrm>
          <a:off x="0" y="0"/>
          <a:ext cx="0" cy="0"/>
          <a:chOff x="0" y="0"/>
          <a:chExt cx="0" cy="0"/>
        </a:xfrm>
      </p:grpSpPr>
      <p:sp>
        <p:nvSpPr>
          <p:cNvPr id="615" name="Google Shape;615;p51"/>
          <p:cNvSpPr/>
          <p:nvPr/>
        </p:nvSpPr>
        <p:spPr>
          <a:xfrm>
            <a:off x="8147876" y="-441077"/>
            <a:ext cx="1377295" cy="1447879"/>
          </a:xfrm>
          <a:custGeom>
            <a:rect b="b" l="l" r="r" t="t"/>
            <a:pathLst>
              <a:path extrusionOk="0" h="2895758" w="2754590">
                <a:moveTo>
                  <a:pt x="0" y="0"/>
                </a:moveTo>
                <a:lnTo>
                  <a:pt x="2754590" y="0"/>
                </a:lnTo>
                <a:lnTo>
                  <a:pt x="2754590" y="2895759"/>
                </a:lnTo>
                <a:lnTo>
                  <a:pt x="0" y="2895759"/>
                </a:lnTo>
                <a:lnTo>
                  <a:pt x="0" y="0"/>
                </a:lnTo>
                <a:close/>
              </a:path>
            </a:pathLst>
          </a:custGeom>
          <a:blipFill rotWithShape="1">
            <a:blip r:embed="rId3">
              <a:alphaModFix/>
            </a:blip>
            <a:stretch>
              <a:fillRect b="0" l="0" r="0" t="0"/>
            </a:stretch>
          </a:blipFill>
          <a:ln>
            <a:noFill/>
          </a:ln>
        </p:spPr>
      </p:sp>
      <p:sp>
        <p:nvSpPr>
          <p:cNvPr id="616" name="Google Shape;616;p51"/>
          <p:cNvSpPr/>
          <p:nvPr/>
        </p:nvSpPr>
        <p:spPr>
          <a:xfrm>
            <a:off x="7071330" y="3162648"/>
            <a:ext cx="1582435" cy="1586400"/>
          </a:xfrm>
          <a:custGeom>
            <a:rect b="b" l="l" r="r" t="t"/>
            <a:pathLst>
              <a:path extrusionOk="0" h="3172801" w="3164869">
                <a:moveTo>
                  <a:pt x="0" y="0"/>
                </a:moveTo>
                <a:lnTo>
                  <a:pt x="3164869" y="0"/>
                </a:lnTo>
                <a:lnTo>
                  <a:pt x="3164869" y="3172801"/>
                </a:lnTo>
                <a:lnTo>
                  <a:pt x="0" y="3172801"/>
                </a:lnTo>
                <a:lnTo>
                  <a:pt x="0" y="0"/>
                </a:lnTo>
                <a:close/>
              </a:path>
            </a:pathLst>
          </a:custGeom>
          <a:blipFill rotWithShape="1">
            <a:blip r:embed="rId4">
              <a:alphaModFix/>
            </a:blip>
            <a:stretch>
              <a:fillRect b="0" l="0" r="0" t="0"/>
            </a:stretch>
          </a:blipFill>
          <a:ln>
            <a:noFill/>
          </a:ln>
        </p:spPr>
      </p:sp>
      <p:sp>
        <p:nvSpPr>
          <p:cNvPr id="617" name="Google Shape;617;p51"/>
          <p:cNvSpPr/>
          <p:nvPr/>
        </p:nvSpPr>
        <p:spPr>
          <a:xfrm>
            <a:off x="75065" y="410206"/>
            <a:ext cx="6678655" cy="4733360"/>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618" name="Google Shape;618;p51"/>
          <p:cNvSpPr/>
          <p:nvPr/>
        </p:nvSpPr>
        <p:spPr>
          <a:xfrm>
            <a:off x="0" y="0"/>
            <a:ext cx="6678655" cy="5013436"/>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619" name="Google Shape;619;p51"/>
          <p:cNvSpPr txBox="1"/>
          <p:nvPr/>
        </p:nvSpPr>
        <p:spPr>
          <a:xfrm>
            <a:off x="6875625" y="242700"/>
            <a:ext cx="2096400" cy="20691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3000">
                <a:solidFill>
                  <a:srgbClr val="35317F"/>
                </a:solidFill>
                <a:latin typeface="Open Sans"/>
                <a:ea typeface="Open Sans"/>
                <a:cs typeface="Open Sans"/>
                <a:sym typeface="Open Sans"/>
              </a:rPr>
              <a:t>Parts of</a:t>
            </a:r>
            <a:br>
              <a:rPr b="1" lang="en" sz="3000">
                <a:solidFill>
                  <a:srgbClr val="35317F"/>
                </a:solidFill>
                <a:latin typeface="Open Sans"/>
                <a:ea typeface="Open Sans"/>
                <a:cs typeface="Open Sans"/>
                <a:sym typeface="Open Sans"/>
              </a:rPr>
            </a:br>
            <a:r>
              <a:rPr b="1" lang="en" sz="3000">
                <a:solidFill>
                  <a:srgbClr val="35317F"/>
                </a:solidFill>
                <a:latin typeface="Open Sans"/>
                <a:ea typeface="Open Sans"/>
                <a:cs typeface="Open Sans"/>
                <a:sym typeface="Open Sans"/>
              </a:rPr>
              <a:t>t</a:t>
            </a:r>
            <a:r>
              <a:rPr b="1" lang="en" sz="3000">
                <a:solidFill>
                  <a:srgbClr val="35317F"/>
                </a:solidFill>
                <a:latin typeface="Open Sans"/>
                <a:ea typeface="Open Sans"/>
                <a:cs typeface="Open Sans"/>
                <a:sym typeface="Open Sans"/>
              </a:rPr>
              <a:t>he </a:t>
            </a:r>
            <a:br>
              <a:rPr b="1" lang="en" sz="3000">
                <a:solidFill>
                  <a:srgbClr val="35317F"/>
                </a:solidFill>
                <a:latin typeface="Open Sans"/>
                <a:ea typeface="Open Sans"/>
                <a:cs typeface="Open Sans"/>
                <a:sym typeface="Open Sans"/>
              </a:rPr>
            </a:br>
            <a:r>
              <a:rPr b="1" lang="en" sz="3000">
                <a:solidFill>
                  <a:srgbClr val="35317F"/>
                </a:solidFill>
                <a:latin typeface="Open Sans"/>
                <a:ea typeface="Open Sans"/>
                <a:cs typeface="Open Sans"/>
                <a:sym typeface="Open Sans"/>
              </a:rPr>
              <a:t>Feasibility</a:t>
            </a:r>
            <a:endParaRPr b="1" sz="3000">
              <a:solidFill>
                <a:srgbClr val="35317F"/>
              </a:solidFill>
              <a:latin typeface="Open Sans"/>
              <a:ea typeface="Open Sans"/>
              <a:cs typeface="Open Sans"/>
              <a:sym typeface="Open Sans"/>
            </a:endParaRPr>
          </a:p>
          <a:p>
            <a:pPr indent="0" lvl="0" marL="0" marR="0" rtl="0" algn="ctr">
              <a:lnSpc>
                <a:spcPct val="116026"/>
              </a:lnSpc>
              <a:spcBef>
                <a:spcPts val="0"/>
              </a:spcBef>
              <a:spcAft>
                <a:spcPts val="0"/>
              </a:spcAft>
              <a:buNone/>
            </a:pPr>
            <a:r>
              <a:rPr b="1" lang="en" sz="3000">
                <a:solidFill>
                  <a:srgbClr val="35317F"/>
                </a:solidFill>
                <a:latin typeface="Open Sans"/>
                <a:ea typeface="Open Sans"/>
                <a:cs typeface="Open Sans"/>
                <a:sym typeface="Open Sans"/>
              </a:rPr>
              <a:t>Study</a:t>
            </a:r>
            <a:endParaRPr b="1" sz="3000">
              <a:solidFill>
                <a:srgbClr val="35317F"/>
              </a:solidFill>
              <a:latin typeface="Open Sans"/>
              <a:ea typeface="Open Sans"/>
              <a:cs typeface="Open Sans"/>
              <a:sym typeface="Open Sans"/>
            </a:endParaRPr>
          </a:p>
        </p:txBody>
      </p:sp>
      <p:sp>
        <p:nvSpPr>
          <p:cNvPr id="620" name="Google Shape;620;p51"/>
          <p:cNvSpPr txBox="1"/>
          <p:nvPr/>
        </p:nvSpPr>
        <p:spPr>
          <a:xfrm>
            <a:off x="72400" y="181600"/>
            <a:ext cx="6363600" cy="4700700"/>
          </a:xfrm>
          <a:prstGeom prst="rect">
            <a:avLst/>
          </a:prstGeom>
          <a:noFill/>
          <a:ln>
            <a:noFill/>
          </a:ln>
        </p:spPr>
        <p:txBody>
          <a:bodyPr anchorCtr="0" anchor="t" bIns="0" lIns="0" spcFirstLastPara="1" rIns="0" wrap="square" tIns="0">
            <a:spAutoFit/>
          </a:bodyPr>
          <a:lstStyle/>
          <a:p>
            <a:pPr indent="-336550" lvl="0" marL="457200" marR="0" rtl="0" algn="l">
              <a:lnSpc>
                <a:spcPct val="140000"/>
              </a:lnSpc>
              <a:spcBef>
                <a:spcPts val="0"/>
              </a:spcBef>
              <a:spcAft>
                <a:spcPts val="0"/>
              </a:spcAft>
              <a:buClr>
                <a:srgbClr val="35317F"/>
              </a:buClr>
              <a:buSzPts val="1700"/>
              <a:buFont typeface="Open Sans Light"/>
              <a:buAutoNum type="arabicPeriod"/>
            </a:pPr>
            <a:r>
              <a:rPr lang="en" sz="1700">
                <a:solidFill>
                  <a:srgbClr val="35317F"/>
                </a:solidFill>
                <a:latin typeface="Open Sans Light"/>
                <a:ea typeface="Open Sans Light"/>
                <a:cs typeface="Open Sans Light"/>
                <a:sym typeface="Open Sans Light"/>
              </a:rPr>
              <a:t>The </a:t>
            </a:r>
            <a:r>
              <a:rPr b="1" lang="en" sz="1700">
                <a:solidFill>
                  <a:srgbClr val="35317F"/>
                </a:solidFill>
                <a:latin typeface="Open Sans"/>
                <a:ea typeface="Open Sans"/>
                <a:cs typeface="Open Sans"/>
                <a:sym typeface="Open Sans"/>
              </a:rPr>
              <a:t>Executive Summary</a:t>
            </a:r>
            <a:r>
              <a:rPr lang="en" sz="1700">
                <a:solidFill>
                  <a:srgbClr val="35317F"/>
                </a:solidFill>
                <a:latin typeface="Open Sans Light"/>
                <a:ea typeface="Open Sans Light"/>
                <a:cs typeface="Open Sans Light"/>
                <a:sym typeface="Open Sans Light"/>
              </a:rPr>
              <a:t> presents the highlights of the study that are shown in detail in the different sections. The executive summary presents the conclusions arrived at on the feasibility of the project. This part is very important.</a:t>
            </a:r>
            <a:br>
              <a:rPr lang="en" sz="1700">
                <a:solidFill>
                  <a:srgbClr val="35317F"/>
                </a:solidFill>
                <a:latin typeface="Open Sans Light"/>
                <a:ea typeface="Open Sans Light"/>
                <a:cs typeface="Open Sans Light"/>
                <a:sym typeface="Open Sans Light"/>
              </a:rPr>
            </a:br>
            <a:r>
              <a:rPr lang="en" sz="1700">
                <a:solidFill>
                  <a:srgbClr val="35317F"/>
                </a:solidFill>
                <a:latin typeface="Open Sans Light"/>
                <a:ea typeface="Open Sans Light"/>
                <a:cs typeface="Open Sans Light"/>
                <a:sym typeface="Open Sans Light"/>
              </a:rPr>
              <a:t>Executives are too busy and usually do not have the time to read a lengthy report. But, they would like to pick-up the “gist” of the study and make a quick decision whether the </a:t>
            </a:r>
            <a:r>
              <a:rPr lang="en" sz="1700">
                <a:solidFill>
                  <a:srgbClr val="35317F"/>
                </a:solidFill>
                <a:latin typeface="Open Sans Light"/>
                <a:ea typeface="Open Sans Light"/>
                <a:cs typeface="Open Sans Light"/>
                <a:sym typeface="Open Sans Light"/>
              </a:rPr>
              <a:t>feasibility</a:t>
            </a:r>
            <a:r>
              <a:rPr lang="en" sz="1700">
                <a:solidFill>
                  <a:srgbClr val="35317F"/>
                </a:solidFill>
                <a:latin typeface="Open Sans Light"/>
                <a:ea typeface="Open Sans Light"/>
                <a:cs typeface="Open Sans Light"/>
                <a:sym typeface="Open Sans Light"/>
              </a:rPr>
              <a:t> study is worth considering.</a:t>
            </a:r>
            <a:endParaRPr sz="1700">
              <a:solidFill>
                <a:srgbClr val="35317F"/>
              </a:solidFill>
              <a:latin typeface="Open Sans Light"/>
              <a:ea typeface="Open Sans Light"/>
              <a:cs typeface="Open Sans Light"/>
              <a:sym typeface="Open Sans Light"/>
            </a:endParaRPr>
          </a:p>
          <a:p>
            <a:pPr indent="-330200" lvl="0" marL="457200" marR="0" rtl="0" algn="l">
              <a:lnSpc>
                <a:spcPct val="140000"/>
              </a:lnSpc>
              <a:spcBef>
                <a:spcPts val="0"/>
              </a:spcBef>
              <a:spcAft>
                <a:spcPts val="0"/>
              </a:spcAft>
              <a:buClr>
                <a:srgbClr val="35317F"/>
              </a:buClr>
              <a:buSzPts val="1600"/>
              <a:buFont typeface="Open Sans Light"/>
              <a:buAutoNum type="arabicPeriod"/>
            </a:pPr>
            <a:r>
              <a:rPr lang="en" sz="1700">
                <a:solidFill>
                  <a:srgbClr val="35317F"/>
                </a:solidFill>
                <a:latin typeface="Open Sans Light"/>
                <a:ea typeface="Open Sans Light"/>
                <a:cs typeface="Open Sans Light"/>
                <a:sym typeface="Open Sans Light"/>
              </a:rPr>
              <a:t>The </a:t>
            </a:r>
            <a:r>
              <a:rPr b="1" lang="en" sz="1700">
                <a:solidFill>
                  <a:srgbClr val="35317F"/>
                </a:solidFill>
                <a:latin typeface="Open Sans"/>
                <a:ea typeface="Open Sans"/>
                <a:cs typeface="Open Sans"/>
                <a:sym typeface="Open Sans"/>
              </a:rPr>
              <a:t>project background and </a:t>
            </a:r>
            <a:r>
              <a:rPr b="1" lang="en" sz="1700">
                <a:solidFill>
                  <a:srgbClr val="35317F"/>
                </a:solidFill>
                <a:latin typeface="Open Sans"/>
                <a:ea typeface="Open Sans"/>
                <a:cs typeface="Open Sans"/>
                <a:sym typeface="Open Sans"/>
              </a:rPr>
              <a:t>history</a:t>
            </a:r>
            <a:r>
              <a:rPr b="1" lang="en" sz="1700">
                <a:solidFill>
                  <a:srgbClr val="35317F"/>
                </a:solidFill>
                <a:latin typeface="Open Sans"/>
                <a:ea typeface="Open Sans"/>
                <a:cs typeface="Open Sans"/>
                <a:sym typeface="Open Sans"/>
              </a:rPr>
              <a:t> </a:t>
            </a:r>
            <a:r>
              <a:rPr lang="en" sz="1700">
                <a:solidFill>
                  <a:srgbClr val="35317F"/>
                </a:solidFill>
                <a:latin typeface="Open Sans Light"/>
                <a:ea typeface="Open Sans Light"/>
                <a:cs typeface="Open Sans Light"/>
                <a:sym typeface="Open Sans Light"/>
              </a:rPr>
              <a:t>discusses the proponents of the project or the owner of the project. This section states the name of the business. It states the form of the organization, whether sole </a:t>
            </a:r>
            <a:r>
              <a:rPr lang="en" sz="1700">
                <a:solidFill>
                  <a:srgbClr val="35317F"/>
                </a:solidFill>
                <a:latin typeface="Open Sans Light"/>
                <a:ea typeface="Open Sans Light"/>
                <a:cs typeface="Open Sans Light"/>
                <a:sym typeface="Open Sans Light"/>
              </a:rPr>
              <a:t>proprie</a:t>
            </a:r>
            <a:r>
              <a:rPr lang="en" sz="1900">
                <a:solidFill>
                  <a:srgbClr val="35317F"/>
                </a:solidFill>
                <a:latin typeface="Open Sans Light"/>
                <a:ea typeface="Open Sans Light"/>
                <a:cs typeface="Open Sans Light"/>
                <a:sym typeface="Open Sans Light"/>
              </a:rPr>
              <a:t>tor</a:t>
            </a:r>
            <a:r>
              <a:rPr lang="en" sz="1700">
                <a:solidFill>
                  <a:srgbClr val="35317F"/>
                </a:solidFill>
                <a:latin typeface="Open Sans Light"/>
                <a:ea typeface="Open Sans Light"/>
                <a:cs typeface="Open Sans Light"/>
                <a:sym typeface="Open Sans Light"/>
              </a:rPr>
              <a:t>ship,</a:t>
            </a:r>
            <a:r>
              <a:rPr lang="en" sz="1700">
                <a:solidFill>
                  <a:srgbClr val="35317F"/>
                </a:solidFill>
                <a:latin typeface="Open Sans Light"/>
                <a:ea typeface="Open Sans Light"/>
                <a:cs typeface="Open Sans Light"/>
                <a:sym typeface="Open Sans Light"/>
              </a:rPr>
              <a:t> partnership or </a:t>
            </a:r>
            <a:r>
              <a:rPr lang="en" sz="1700">
                <a:solidFill>
                  <a:srgbClr val="35317F"/>
                </a:solidFill>
                <a:latin typeface="Open Sans Light"/>
                <a:ea typeface="Open Sans Light"/>
                <a:cs typeface="Open Sans Light"/>
                <a:sym typeface="Open Sans Light"/>
              </a:rPr>
              <a:t>corporation</a:t>
            </a:r>
            <a:r>
              <a:rPr lang="en" sz="1700">
                <a:solidFill>
                  <a:srgbClr val="35317F"/>
                </a:solidFill>
                <a:latin typeface="Open Sans Light"/>
                <a:ea typeface="Open Sans Light"/>
                <a:cs typeface="Open Sans Light"/>
                <a:sym typeface="Open Sans Light"/>
              </a:rPr>
              <a:t>. </a:t>
            </a:r>
            <a:endParaRPr sz="1700">
              <a:solidFill>
                <a:srgbClr val="35317F"/>
              </a:solidFill>
              <a:latin typeface="Open Sans Light"/>
              <a:ea typeface="Open Sans Light"/>
              <a:cs typeface="Open Sans Light"/>
              <a:sym typeface="Open Sans Light"/>
            </a:endParaRPr>
          </a:p>
        </p:txBody>
      </p:sp>
      <p:sp>
        <p:nvSpPr>
          <p:cNvPr id="621" name="Google Shape;621;p51"/>
          <p:cNvSpPr/>
          <p:nvPr/>
        </p:nvSpPr>
        <p:spPr>
          <a:xfrm>
            <a:off x="7104777" y="3198071"/>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
        <p:nvSpPr>
          <p:cNvPr id="622" name="Google Shape;622;p51"/>
          <p:cNvSpPr/>
          <p:nvPr/>
        </p:nvSpPr>
        <p:spPr>
          <a:xfrm>
            <a:off x="7187666" y="3099846"/>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626" name="Shape 626"/>
        <p:cNvGrpSpPr/>
        <p:nvPr/>
      </p:nvGrpSpPr>
      <p:grpSpPr>
        <a:xfrm>
          <a:off x="0" y="0"/>
          <a:ext cx="0" cy="0"/>
          <a:chOff x="0" y="0"/>
          <a:chExt cx="0" cy="0"/>
        </a:xfrm>
      </p:grpSpPr>
      <p:sp>
        <p:nvSpPr>
          <p:cNvPr id="627" name="Google Shape;627;p52"/>
          <p:cNvSpPr/>
          <p:nvPr/>
        </p:nvSpPr>
        <p:spPr>
          <a:xfrm>
            <a:off x="8147876" y="-441077"/>
            <a:ext cx="1377295" cy="1447879"/>
          </a:xfrm>
          <a:custGeom>
            <a:rect b="b" l="l" r="r" t="t"/>
            <a:pathLst>
              <a:path extrusionOk="0" h="2895758" w="2754590">
                <a:moveTo>
                  <a:pt x="0" y="0"/>
                </a:moveTo>
                <a:lnTo>
                  <a:pt x="2754590" y="0"/>
                </a:lnTo>
                <a:lnTo>
                  <a:pt x="2754590" y="2895759"/>
                </a:lnTo>
                <a:lnTo>
                  <a:pt x="0" y="2895759"/>
                </a:lnTo>
                <a:lnTo>
                  <a:pt x="0" y="0"/>
                </a:lnTo>
                <a:close/>
              </a:path>
            </a:pathLst>
          </a:custGeom>
          <a:blipFill rotWithShape="1">
            <a:blip r:embed="rId3">
              <a:alphaModFix/>
            </a:blip>
            <a:stretch>
              <a:fillRect b="0" l="0" r="0" t="0"/>
            </a:stretch>
          </a:blipFill>
          <a:ln>
            <a:noFill/>
          </a:ln>
        </p:spPr>
      </p:sp>
      <p:sp>
        <p:nvSpPr>
          <p:cNvPr id="628" name="Google Shape;628;p52"/>
          <p:cNvSpPr/>
          <p:nvPr/>
        </p:nvSpPr>
        <p:spPr>
          <a:xfrm>
            <a:off x="7154230" y="3064423"/>
            <a:ext cx="1582435" cy="1586400"/>
          </a:xfrm>
          <a:custGeom>
            <a:rect b="b" l="l" r="r" t="t"/>
            <a:pathLst>
              <a:path extrusionOk="0" h="3172801" w="3164869">
                <a:moveTo>
                  <a:pt x="0" y="0"/>
                </a:moveTo>
                <a:lnTo>
                  <a:pt x="3164869" y="0"/>
                </a:lnTo>
                <a:lnTo>
                  <a:pt x="3164869" y="3172801"/>
                </a:lnTo>
                <a:lnTo>
                  <a:pt x="0" y="3172801"/>
                </a:lnTo>
                <a:lnTo>
                  <a:pt x="0" y="0"/>
                </a:lnTo>
                <a:close/>
              </a:path>
            </a:pathLst>
          </a:custGeom>
          <a:blipFill rotWithShape="1">
            <a:blip r:embed="rId4">
              <a:alphaModFix/>
            </a:blip>
            <a:stretch>
              <a:fillRect b="0" l="0" r="0" t="0"/>
            </a:stretch>
          </a:blipFill>
          <a:ln>
            <a:noFill/>
          </a:ln>
        </p:spPr>
      </p:sp>
      <p:sp>
        <p:nvSpPr>
          <p:cNvPr id="629" name="Google Shape;629;p52"/>
          <p:cNvSpPr/>
          <p:nvPr/>
        </p:nvSpPr>
        <p:spPr>
          <a:xfrm>
            <a:off x="75065" y="410206"/>
            <a:ext cx="6678655" cy="4733360"/>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630" name="Google Shape;630;p52"/>
          <p:cNvSpPr/>
          <p:nvPr/>
        </p:nvSpPr>
        <p:spPr>
          <a:xfrm>
            <a:off x="0" y="0"/>
            <a:ext cx="6678655" cy="5013436"/>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631" name="Google Shape;631;p52"/>
          <p:cNvSpPr txBox="1"/>
          <p:nvPr/>
        </p:nvSpPr>
        <p:spPr>
          <a:xfrm>
            <a:off x="6875625" y="242700"/>
            <a:ext cx="2096400" cy="20691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3000">
                <a:solidFill>
                  <a:srgbClr val="35317F"/>
                </a:solidFill>
                <a:latin typeface="Open Sans"/>
                <a:ea typeface="Open Sans"/>
                <a:cs typeface="Open Sans"/>
                <a:sym typeface="Open Sans"/>
              </a:rPr>
              <a:t>Parts of</a:t>
            </a:r>
            <a:br>
              <a:rPr b="1" lang="en" sz="3000">
                <a:solidFill>
                  <a:srgbClr val="35317F"/>
                </a:solidFill>
                <a:latin typeface="Open Sans"/>
                <a:ea typeface="Open Sans"/>
                <a:cs typeface="Open Sans"/>
                <a:sym typeface="Open Sans"/>
              </a:rPr>
            </a:br>
            <a:r>
              <a:rPr b="1" lang="en" sz="3000">
                <a:solidFill>
                  <a:srgbClr val="35317F"/>
                </a:solidFill>
                <a:latin typeface="Open Sans"/>
                <a:ea typeface="Open Sans"/>
                <a:cs typeface="Open Sans"/>
                <a:sym typeface="Open Sans"/>
              </a:rPr>
              <a:t>the </a:t>
            </a:r>
            <a:br>
              <a:rPr b="1" lang="en" sz="3000">
                <a:solidFill>
                  <a:srgbClr val="35317F"/>
                </a:solidFill>
                <a:latin typeface="Open Sans"/>
                <a:ea typeface="Open Sans"/>
                <a:cs typeface="Open Sans"/>
                <a:sym typeface="Open Sans"/>
              </a:rPr>
            </a:br>
            <a:r>
              <a:rPr b="1" lang="en" sz="3000">
                <a:solidFill>
                  <a:srgbClr val="35317F"/>
                </a:solidFill>
                <a:latin typeface="Open Sans"/>
                <a:ea typeface="Open Sans"/>
                <a:cs typeface="Open Sans"/>
                <a:sym typeface="Open Sans"/>
              </a:rPr>
              <a:t>Feasibility</a:t>
            </a:r>
            <a:endParaRPr b="1" sz="3000">
              <a:solidFill>
                <a:srgbClr val="35317F"/>
              </a:solidFill>
              <a:latin typeface="Open Sans"/>
              <a:ea typeface="Open Sans"/>
              <a:cs typeface="Open Sans"/>
              <a:sym typeface="Open Sans"/>
            </a:endParaRPr>
          </a:p>
          <a:p>
            <a:pPr indent="0" lvl="0" marL="0" marR="0" rtl="0" algn="ctr">
              <a:lnSpc>
                <a:spcPct val="116026"/>
              </a:lnSpc>
              <a:spcBef>
                <a:spcPts val="0"/>
              </a:spcBef>
              <a:spcAft>
                <a:spcPts val="0"/>
              </a:spcAft>
              <a:buNone/>
            </a:pPr>
            <a:r>
              <a:rPr b="1" lang="en" sz="3000">
                <a:solidFill>
                  <a:srgbClr val="35317F"/>
                </a:solidFill>
                <a:latin typeface="Open Sans"/>
                <a:ea typeface="Open Sans"/>
                <a:cs typeface="Open Sans"/>
                <a:sym typeface="Open Sans"/>
              </a:rPr>
              <a:t>Study</a:t>
            </a:r>
            <a:endParaRPr b="1" sz="3000">
              <a:solidFill>
                <a:srgbClr val="35317F"/>
              </a:solidFill>
              <a:latin typeface="Open Sans"/>
              <a:ea typeface="Open Sans"/>
              <a:cs typeface="Open Sans"/>
              <a:sym typeface="Open Sans"/>
            </a:endParaRPr>
          </a:p>
        </p:txBody>
      </p:sp>
      <p:sp>
        <p:nvSpPr>
          <p:cNvPr id="632" name="Google Shape;632;p52"/>
          <p:cNvSpPr txBox="1"/>
          <p:nvPr/>
        </p:nvSpPr>
        <p:spPr>
          <a:xfrm>
            <a:off x="148600" y="122850"/>
            <a:ext cx="6363600" cy="20934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1600">
                <a:solidFill>
                  <a:srgbClr val="35317F"/>
                </a:solidFill>
                <a:latin typeface="Open Sans Light"/>
                <a:ea typeface="Open Sans Light"/>
                <a:cs typeface="Open Sans Light"/>
                <a:sym typeface="Open Sans Light"/>
              </a:rPr>
              <a:t>3. 	</a:t>
            </a:r>
            <a:r>
              <a:rPr lang="en" sz="1700">
                <a:solidFill>
                  <a:srgbClr val="35317F"/>
                </a:solidFill>
                <a:latin typeface="Open Sans Light"/>
                <a:ea typeface="Open Sans Light"/>
                <a:cs typeface="Open Sans Light"/>
                <a:sym typeface="Open Sans Light"/>
              </a:rPr>
              <a:t>The </a:t>
            </a:r>
            <a:r>
              <a:rPr b="1" lang="en" sz="1700">
                <a:solidFill>
                  <a:srgbClr val="35317F"/>
                </a:solidFill>
                <a:latin typeface="Open Sans"/>
                <a:ea typeface="Open Sans"/>
                <a:cs typeface="Open Sans"/>
                <a:sym typeface="Open Sans"/>
              </a:rPr>
              <a:t>industry study</a:t>
            </a:r>
            <a:r>
              <a:rPr lang="en" sz="1700">
                <a:solidFill>
                  <a:srgbClr val="35317F"/>
                </a:solidFill>
                <a:latin typeface="Open Sans Light"/>
                <a:ea typeface="Open Sans Light"/>
                <a:cs typeface="Open Sans Light"/>
                <a:sym typeface="Open Sans Light"/>
              </a:rPr>
              <a:t> involves the </a:t>
            </a:r>
            <a:r>
              <a:rPr lang="en" sz="1700">
                <a:solidFill>
                  <a:srgbClr val="35317F"/>
                </a:solidFill>
                <a:latin typeface="Open Sans Light"/>
                <a:ea typeface="Open Sans Light"/>
                <a:cs typeface="Open Sans Light"/>
                <a:sym typeface="Open Sans Light"/>
              </a:rPr>
              <a:t>analysis</a:t>
            </a:r>
            <a:r>
              <a:rPr lang="en" sz="1700">
                <a:solidFill>
                  <a:srgbClr val="35317F"/>
                </a:solidFill>
                <a:latin typeface="Open Sans Light"/>
                <a:ea typeface="Open Sans Light"/>
                <a:cs typeface="Open Sans Light"/>
                <a:sym typeface="Open Sans Light"/>
              </a:rPr>
              <a:t> of threat of </a:t>
            </a:r>
            <a:r>
              <a:rPr lang="en" sz="1700">
                <a:solidFill>
                  <a:srgbClr val="35317F"/>
                </a:solidFill>
                <a:latin typeface="Open Sans Light"/>
                <a:ea typeface="Open Sans Light"/>
                <a:cs typeface="Open Sans Light"/>
                <a:sym typeface="Open Sans Light"/>
              </a:rPr>
              <a:t>new</a:t>
            </a:r>
            <a:r>
              <a:rPr lang="en" sz="1700">
                <a:solidFill>
                  <a:srgbClr val="35317F"/>
                </a:solidFill>
                <a:latin typeface="Open Sans Light"/>
                <a:ea typeface="Open Sans Light"/>
                <a:cs typeface="Open Sans Light"/>
                <a:sym typeface="Open Sans Light"/>
              </a:rPr>
              <a:t> entrants and </a:t>
            </a:r>
            <a:r>
              <a:rPr lang="en" sz="1700">
                <a:solidFill>
                  <a:srgbClr val="35317F"/>
                </a:solidFill>
                <a:latin typeface="Open Sans Light"/>
                <a:ea typeface="Open Sans Light"/>
                <a:cs typeface="Open Sans Light"/>
                <a:sym typeface="Open Sans Light"/>
              </a:rPr>
              <a:t>substitutes</a:t>
            </a:r>
            <a:r>
              <a:rPr lang="en" sz="1700">
                <a:solidFill>
                  <a:srgbClr val="35317F"/>
                </a:solidFill>
                <a:latin typeface="Open Sans Light"/>
                <a:ea typeface="Open Sans Light"/>
                <a:cs typeface="Open Sans Light"/>
                <a:sym typeface="Open Sans Light"/>
              </a:rPr>
              <a:t> and bargaining power of buyers and suppliers as shown in the figure below. The study will determine the intensity of competition within the industry. The industry study will guide you if it is still advisable to go into a business like </a:t>
            </a:r>
            <a:r>
              <a:rPr lang="en" sz="1700">
                <a:solidFill>
                  <a:srgbClr val="35317F"/>
                </a:solidFill>
                <a:latin typeface="Open Sans Light"/>
                <a:ea typeface="Open Sans Light"/>
                <a:cs typeface="Open Sans Light"/>
                <a:sym typeface="Open Sans Light"/>
              </a:rPr>
              <a:t>Jollibee</a:t>
            </a:r>
            <a:r>
              <a:rPr lang="en" sz="1700">
                <a:solidFill>
                  <a:srgbClr val="35317F"/>
                </a:solidFill>
                <a:latin typeface="Open Sans Light"/>
                <a:ea typeface="Open Sans Light"/>
                <a:cs typeface="Open Sans Light"/>
                <a:sym typeface="Open Sans Light"/>
              </a:rPr>
              <a:t> or like the neighbourhood </a:t>
            </a:r>
            <a:r>
              <a:rPr i="1" lang="en" sz="1700">
                <a:solidFill>
                  <a:srgbClr val="35317F"/>
                </a:solidFill>
                <a:latin typeface="Open Sans Light"/>
                <a:ea typeface="Open Sans Light"/>
                <a:cs typeface="Open Sans Light"/>
                <a:sym typeface="Open Sans Light"/>
              </a:rPr>
              <a:t>sari-sari</a:t>
            </a:r>
            <a:r>
              <a:rPr lang="en" sz="1700">
                <a:solidFill>
                  <a:srgbClr val="35317F"/>
                </a:solidFill>
                <a:latin typeface="Open Sans Light"/>
                <a:ea typeface="Open Sans Light"/>
                <a:cs typeface="Open Sans Light"/>
                <a:sym typeface="Open Sans Light"/>
              </a:rPr>
              <a:t> store.</a:t>
            </a:r>
            <a:endParaRPr sz="1700">
              <a:solidFill>
                <a:srgbClr val="35317F"/>
              </a:solidFill>
              <a:latin typeface="Open Sans Light"/>
              <a:ea typeface="Open Sans Light"/>
              <a:cs typeface="Open Sans Light"/>
              <a:sym typeface="Open Sans Light"/>
            </a:endParaRPr>
          </a:p>
        </p:txBody>
      </p:sp>
      <p:sp>
        <p:nvSpPr>
          <p:cNvPr id="633" name="Google Shape;633;p52"/>
          <p:cNvSpPr/>
          <p:nvPr/>
        </p:nvSpPr>
        <p:spPr>
          <a:xfrm>
            <a:off x="7187677" y="3099846"/>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
        <p:nvSpPr>
          <p:cNvPr id="634" name="Google Shape;634;p52"/>
          <p:cNvSpPr/>
          <p:nvPr/>
        </p:nvSpPr>
        <p:spPr>
          <a:xfrm>
            <a:off x="7187666" y="3099846"/>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cxnSp>
        <p:nvCxnSpPr>
          <p:cNvPr id="635" name="Google Shape;635;p52"/>
          <p:cNvCxnSpPr>
            <a:stCxn id="636" idx="1"/>
            <a:endCxn id="637" idx="3"/>
          </p:cNvCxnSpPr>
          <p:nvPr/>
        </p:nvCxnSpPr>
        <p:spPr>
          <a:xfrm rot="10800000">
            <a:off x="3899748" y="3347558"/>
            <a:ext cx="980100" cy="23100"/>
          </a:xfrm>
          <a:prstGeom prst="straightConnector1">
            <a:avLst/>
          </a:prstGeom>
          <a:noFill/>
          <a:ln cap="flat" cmpd="sng" w="28575">
            <a:solidFill>
              <a:schemeClr val="dk2"/>
            </a:solidFill>
            <a:prstDash val="solid"/>
            <a:round/>
            <a:headEnd len="med" w="med" type="none"/>
            <a:tailEnd len="med" w="med" type="triangle"/>
          </a:ln>
        </p:spPr>
      </p:cxnSp>
      <p:sp>
        <p:nvSpPr>
          <p:cNvPr id="638" name="Google Shape;638;p52"/>
          <p:cNvSpPr txBox="1"/>
          <p:nvPr/>
        </p:nvSpPr>
        <p:spPr>
          <a:xfrm>
            <a:off x="0" y="0"/>
            <a:ext cx="3000000" cy="354000"/>
          </a:xfrm>
          <a:prstGeom prst="rect">
            <a:avLst/>
          </a:prstGeom>
          <a:noFill/>
          <a:ln>
            <a:noFill/>
          </a:ln>
        </p:spPr>
        <p:txBody>
          <a:bodyPr anchorCtr="0" anchor="t" bIns="91425" lIns="91425" spcFirstLastPara="1" rIns="91425" wrap="square" tIns="91425">
            <a:spAutoFit/>
          </a:bodyPr>
          <a:lstStyle/>
          <a:p>
            <a:pPr indent="0" lvl="0" marL="228600" rtl="0" algn="ctr">
              <a:lnSpc>
                <a:spcPct val="115000"/>
              </a:lnSpc>
              <a:spcBef>
                <a:spcPts val="1200"/>
              </a:spcBef>
              <a:spcAft>
                <a:spcPts val="1200"/>
              </a:spcAft>
              <a:buNone/>
            </a:pPr>
            <a:r>
              <a:t/>
            </a:r>
            <a:endParaRPr b="1" sz="1100">
              <a:solidFill>
                <a:schemeClr val="dk1"/>
              </a:solidFill>
            </a:endParaRPr>
          </a:p>
        </p:txBody>
      </p:sp>
      <p:grpSp>
        <p:nvGrpSpPr>
          <p:cNvPr id="639" name="Google Shape;639;p52"/>
          <p:cNvGrpSpPr/>
          <p:nvPr/>
        </p:nvGrpSpPr>
        <p:grpSpPr>
          <a:xfrm>
            <a:off x="322214" y="2311740"/>
            <a:ext cx="6037162" cy="2256290"/>
            <a:chOff x="322225" y="2343500"/>
            <a:chExt cx="6184350" cy="2447700"/>
          </a:xfrm>
        </p:grpSpPr>
        <p:sp>
          <p:nvSpPr>
            <p:cNvPr id="637" name="Google Shape;637;p52"/>
            <p:cNvSpPr txBox="1"/>
            <p:nvPr/>
          </p:nvSpPr>
          <p:spPr>
            <a:xfrm>
              <a:off x="2841700" y="3099850"/>
              <a:ext cx="1145400" cy="734700"/>
            </a:xfrm>
            <a:prstGeom prst="rect">
              <a:avLst/>
            </a:prstGeom>
            <a:solidFill>
              <a:schemeClr val="lt1"/>
            </a:solidFill>
            <a:ln cap="flat" cmpd="sng" w="3810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 sz="2000">
                  <a:latin typeface="Open Sans"/>
                  <a:ea typeface="Open Sans"/>
                  <a:cs typeface="Open Sans"/>
                  <a:sym typeface="Open Sans"/>
                </a:rPr>
                <a:t>Business Project</a:t>
              </a:r>
              <a:endParaRPr b="1" sz="2000">
                <a:latin typeface="Open Sans"/>
                <a:ea typeface="Open Sans"/>
                <a:cs typeface="Open Sans"/>
                <a:sym typeface="Open Sans"/>
              </a:endParaRPr>
            </a:p>
          </p:txBody>
        </p:sp>
        <p:sp>
          <p:nvSpPr>
            <p:cNvPr id="640" name="Google Shape;640;p52"/>
            <p:cNvSpPr txBox="1"/>
            <p:nvPr/>
          </p:nvSpPr>
          <p:spPr>
            <a:xfrm>
              <a:off x="1762750" y="2343500"/>
              <a:ext cx="3303300" cy="300600"/>
            </a:xfrm>
            <a:prstGeom prst="rect">
              <a:avLst/>
            </a:prstGeom>
            <a:solidFill>
              <a:schemeClr val="lt1"/>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 sz="1800">
                  <a:latin typeface="Open Sans"/>
                  <a:ea typeface="Open Sans"/>
                  <a:cs typeface="Open Sans"/>
                  <a:sym typeface="Open Sans"/>
                </a:rPr>
                <a:t>Threat of New Entrants</a:t>
              </a:r>
              <a:endParaRPr b="1" sz="1800">
                <a:latin typeface="Open Sans"/>
                <a:ea typeface="Open Sans"/>
                <a:cs typeface="Open Sans"/>
                <a:sym typeface="Open Sans"/>
              </a:endParaRPr>
            </a:p>
          </p:txBody>
        </p:sp>
        <p:sp>
          <p:nvSpPr>
            <p:cNvPr id="641" name="Google Shape;641;p52"/>
            <p:cNvSpPr txBox="1"/>
            <p:nvPr/>
          </p:nvSpPr>
          <p:spPr>
            <a:xfrm>
              <a:off x="1763875" y="4490600"/>
              <a:ext cx="3303300" cy="300600"/>
            </a:xfrm>
            <a:prstGeom prst="rect">
              <a:avLst/>
            </a:prstGeom>
            <a:solidFill>
              <a:schemeClr val="lt1"/>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 sz="1800">
                  <a:latin typeface="Open Sans"/>
                  <a:ea typeface="Open Sans"/>
                  <a:cs typeface="Open Sans"/>
                  <a:sym typeface="Open Sans"/>
                </a:rPr>
                <a:t>Threat of Substitutes</a:t>
              </a:r>
              <a:endParaRPr b="1" sz="1800">
                <a:latin typeface="Open Sans"/>
                <a:ea typeface="Open Sans"/>
                <a:cs typeface="Open Sans"/>
                <a:sym typeface="Open Sans"/>
              </a:endParaRPr>
            </a:p>
          </p:txBody>
        </p:sp>
        <p:sp>
          <p:nvSpPr>
            <p:cNvPr id="636" name="Google Shape;636;p52"/>
            <p:cNvSpPr txBox="1"/>
            <p:nvPr/>
          </p:nvSpPr>
          <p:spPr>
            <a:xfrm>
              <a:off x="4990975" y="2981350"/>
              <a:ext cx="1515600" cy="1021800"/>
            </a:xfrm>
            <a:prstGeom prst="rect">
              <a:avLst/>
            </a:prstGeom>
            <a:solidFill>
              <a:schemeClr val="lt1"/>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 sz="1800">
                  <a:latin typeface="Open Sans"/>
                  <a:ea typeface="Open Sans"/>
                  <a:cs typeface="Open Sans"/>
                  <a:sym typeface="Open Sans"/>
                </a:rPr>
                <a:t>Bargaining Power of Suppliers</a:t>
              </a:r>
              <a:endParaRPr b="1" sz="1800">
                <a:latin typeface="Open Sans"/>
                <a:ea typeface="Open Sans"/>
                <a:cs typeface="Open Sans"/>
                <a:sym typeface="Open Sans"/>
              </a:endParaRPr>
            </a:p>
          </p:txBody>
        </p:sp>
        <p:sp>
          <p:nvSpPr>
            <p:cNvPr id="642" name="Google Shape;642;p52"/>
            <p:cNvSpPr txBox="1"/>
            <p:nvPr/>
          </p:nvSpPr>
          <p:spPr>
            <a:xfrm>
              <a:off x="322225" y="2981350"/>
              <a:ext cx="1515600" cy="1021800"/>
            </a:xfrm>
            <a:prstGeom prst="rect">
              <a:avLst/>
            </a:prstGeom>
            <a:solidFill>
              <a:schemeClr val="lt1"/>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 sz="1800">
                  <a:latin typeface="Open Sans"/>
                  <a:ea typeface="Open Sans"/>
                  <a:cs typeface="Open Sans"/>
                  <a:sym typeface="Open Sans"/>
                </a:rPr>
                <a:t>Bargaining Power of Buyers</a:t>
              </a:r>
              <a:endParaRPr b="1" sz="1800">
                <a:latin typeface="Open Sans"/>
                <a:ea typeface="Open Sans"/>
                <a:cs typeface="Open Sans"/>
                <a:sym typeface="Open Sans"/>
              </a:endParaRPr>
            </a:p>
          </p:txBody>
        </p:sp>
        <p:cxnSp>
          <p:nvCxnSpPr>
            <p:cNvPr id="643" name="Google Shape;643;p52"/>
            <p:cNvCxnSpPr>
              <a:stCxn id="640" idx="2"/>
              <a:endCxn id="637" idx="0"/>
            </p:cNvCxnSpPr>
            <p:nvPr/>
          </p:nvCxnSpPr>
          <p:spPr>
            <a:xfrm>
              <a:off x="3414400" y="2644100"/>
              <a:ext cx="0" cy="455700"/>
            </a:xfrm>
            <a:prstGeom prst="straightConnector1">
              <a:avLst/>
            </a:prstGeom>
            <a:noFill/>
            <a:ln cap="flat" cmpd="sng" w="28575">
              <a:solidFill>
                <a:schemeClr val="dk2"/>
              </a:solidFill>
              <a:prstDash val="solid"/>
              <a:round/>
              <a:headEnd len="med" w="med" type="none"/>
              <a:tailEnd len="med" w="med" type="triangle"/>
            </a:ln>
          </p:spPr>
        </p:cxnSp>
        <p:cxnSp>
          <p:nvCxnSpPr>
            <p:cNvPr id="644" name="Google Shape;644;p52"/>
            <p:cNvCxnSpPr>
              <a:stCxn id="641" idx="0"/>
              <a:endCxn id="637" idx="2"/>
            </p:cNvCxnSpPr>
            <p:nvPr/>
          </p:nvCxnSpPr>
          <p:spPr>
            <a:xfrm rot="10800000">
              <a:off x="3414325" y="3834500"/>
              <a:ext cx="1200" cy="656100"/>
            </a:xfrm>
            <a:prstGeom prst="straightConnector1">
              <a:avLst/>
            </a:prstGeom>
            <a:noFill/>
            <a:ln cap="flat" cmpd="sng" w="28575">
              <a:solidFill>
                <a:schemeClr val="dk2"/>
              </a:solidFill>
              <a:prstDash val="solid"/>
              <a:round/>
              <a:headEnd len="med" w="med" type="none"/>
              <a:tailEnd len="med" w="med" type="triangle"/>
            </a:ln>
          </p:spPr>
        </p:cxnSp>
        <p:cxnSp>
          <p:nvCxnSpPr>
            <p:cNvPr id="645" name="Google Shape;645;p52"/>
            <p:cNvCxnSpPr>
              <a:stCxn id="642" idx="3"/>
              <a:endCxn id="637" idx="1"/>
            </p:cNvCxnSpPr>
            <p:nvPr/>
          </p:nvCxnSpPr>
          <p:spPr>
            <a:xfrm flipH="1" rot="10800000">
              <a:off x="1837825" y="3467050"/>
              <a:ext cx="1003800" cy="25200"/>
            </a:xfrm>
            <a:prstGeom prst="straightConnector1">
              <a:avLst/>
            </a:prstGeom>
            <a:noFill/>
            <a:ln cap="flat" cmpd="sng" w="28575">
              <a:solidFill>
                <a:schemeClr val="dk2"/>
              </a:solidFill>
              <a:prstDash val="solid"/>
              <a:round/>
              <a:headEnd len="med" w="med" type="none"/>
              <a:tailEnd len="med" w="med" type="triangle"/>
            </a:ln>
          </p:spPr>
        </p:cxnSp>
      </p:grpSp>
      <p:sp>
        <p:nvSpPr>
          <p:cNvPr id="646" name="Google Shape;646;p52"/>
          <p:cNvSpPr txBox="1"/>
          <p:nvPr/>
        </p:nvSpPr>
        <p:spPr>
          <a:xfrm>
            <a:off x="0" y="0"/>
            <a:ext cx="3000000" cy="400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1200"/>
              </a:spcBef>
              <a:spcAft>
                <a:spcPts val="1200"/>
              </a:spcAft>
              <a:buNone/>
            </a:pPr>
            <a:r>
              <a:t/>
            </a:r>
            <a:endParaRPr/>
          </a:p>
        </p:txBody>
      </p:sp>
      <p:sp>
        <p:nvSpPr>
          <p:cNvPr id="647" name="Google Shape;647;p52"/>
          <p:cNvSpPr txBox="1"/>
          <p:nvPr/>
        </p:nvSpPr>
        <p:spPr>
          <a:xfrm>
            <a:off x="1751125" y="4587350"/>
            <a:ext cx="3000000" cy="354000"/>
          </a:xfrm>
          <a:prstGeom prst="rect">
            <a:avLst/>
          </a:prstGeom>
          <a:noFill/>
          <a:ln>
            <a:noFill/>
          </a:ln>
        </p:spPr>
        <p:txBody>
          <a:bodyPr anchorCtr="0" anchor="t" bIns="91425" lIns="91425" spcFirstLastPara="1" rIns="91425" wrap="square" tIns="91425">
            <a:spAutoFit/>
          </a:bodyPr>
          <a:lstStyle/>
          <a:p>
            <a:pPr indent="0" lvl="0" marL="228600" rtl="0" algn="ctr">
              <a:lnSpc>
                <a:spcPct val="115000"/>
              </a:lnSpc>
              <a:spcBef>
                <a:spcPts val="1200"/>
              </a:spcBef>
              <a:spcAft>
                <a:spcPts val="1200"/>
              </a:spcAft>
              <a:buNone/>
            </a:pPr>
            <a:r>
              <a:rPr b="1" lang="en" sz="1100">
                <a:solidFill>
                  <a:schemeClr val="dk1"/>
                </a:solidFill>
              </a:rPr>
              <a:t>(Banastao &amp; Frias, 2022)</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651" name="Shape 651"/>
        <p:cNvGrpSpPr/>
        <p:nvPr/>
      </p:nvGrpSpPr>
      <p:grpSpPr>
        <a:xfrm>
          <a:off x="0" y="0"/>
          <a:ext cx="0" cy="0"/>
          <a:chOff x="0" y="0"/>
          <a:chExt cx="0" cy="0"/>
        </a:xfrm>
      </p:grpSpPr>
      <p:sp>
        <p:nvSpPr>
          <p:cNvPr id="652" name="Google Shape;652;p53"/>
          <p:cNvSpPr/>
          <p:nvPr/>
        </p:nvSpPr>
        <p:spPr>
          <a:xfrm>
            <a:off x="8147876" y="-441077"/>
            <a:ext cx="1377295" cy="1447879"/>
          </a:xfrm>
          <a:custGeom>
            <a:rect b="b" l="l" r="r" t="t"/>
            <a:pathLst>
              <a:path extrusionOk="0" h="2895758" w="2754590">
                <a:moveTo>
                  <a:pt x="0" y="0"/>
                </a:moveTo>
                <a:lnTo>
                  <a:pt x="2754590" y="0"/>
                </a:lnTo>
                <a:lnTo>
                  <a:pt x="2754590" y="2895759"/>
                </a:lnTo>
                <a:lnTo>
                  <a:pt x="0" y="2895759"/>
                </a:lnTo>
                <a:lnTo>
                  <a:pt x="0" y="0"/>
                </a:lnTo>
                <a:close/>
              </a:path>
            </a:pathLst>
          </a:custGeom>
          <a:blipFill rotWithShape="1">
            <a:blip r:embed="rId3">
              <a:alphaModFix/>
            </a:blip>
            <a:stretch>
              <a:fillRect b="0" l="0" r="0" t="0"/>
            </a:stretch>
          </a:blipFill>
          <a:ln>
            <a:noFill/>
          </a:ln>
        </p:spPr>
      </p:sp>
      <p:sp>
        <p:nvSpPr>
          <p:cNvPr id="653" name="Google Shape;653;p53"/>
          <p:cNvSpPr/>
          <p:nvPr/>
        </p:nvSpPr>
        <p:spPr>
          <a:xfrm>
            <a:off x="7230805" y="3292223"/>
            <a:ext cx="1582435" cy="1586400"/>
          </a:xfrm>
          <a:custGeom>
            <a:rect b="b" l="l" r="r" t="t"/>
            <a:pathLst>
              <a:path extrusionOk="0" h="3172801" w="3164869">
                <a:moveTo>
                  <a:pt x="0" y="0"/>
                </a:moveTo>
                <a:lnTo>
                  <a:pt x="3164869" y="0"/>
                </a:lnTo>
                <a:lnTo>
                  <a:pt x="3164869" y="3172801"/>
                </a:lnTo>
                <a:lnTo>
                  <a:pt x="0" y="3172801"/>
                </a:lnTo>
                <a:lnTo>
                  <a:pt x="0" y="0"/>
                </a:lnTo>
                <a:close/>
              </a:path>
            </a:pathLst>
          </a:custGeom>
          <a:blipFill rotWithShape="1">
            <a:blip r:embed="rId4">
              <a:alphaModFix/>
            </a:blip>
            <a:stretch>
              <a:fillRect b="0" l="0" r="0" t="0"/>
            </a:stretch>
          </a:blipFill>
          <a:ln>
            <a:noFill/>
          </a:ln>
        </p:spPr>
      </p:sp>
      <p:sp>
        <p:nvSpPr>
          <p:cNvPr id="654" name="Google Shape;654;p53"/>
          <p:cNvSpPr/>
          <p:nvPr/>
        </p:nvSpPr>
        <p:spPr>
          <a:xfrm>
            <a:off x="75065" y="410206"/>
            <a:ext cx="6678655" cy="4733360"/>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655" name="Google Shape;655;p53"/>
          <p:cNvSpPr/>
          <p:nvPr/>
        </p:nvSpPr>
        <p:spPr>
          <a:xfrm>
            <a:off x="0" y="0"/>
            <a:ext cx="6678655" cy="5013436"/>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656" name="Google Shape;656;p53"/>
          <p:cNvSpPr txBox="1"/>
          <p:nvPr/>
        </p:nvSpPr>
        <p:spPr>
          <a:xfrm>
            <a:off x="6875625" y="242700"/>
            <a:ext cx="2096400" cy="20691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3000">
                <a:solidFill>
                  <a:srgbClr val="35317F"/>
                </a:solidFill>
                <a:latin typeface="Open Sans"/>
                <a:ea typeface="Open Sans"/>
                <a:cs typeface="Open Sans"/>
                <a:sym typeface="Open Sans"/>
              </a:rPr>
              <a:t>Parts of</a:t>
            </a:r>
            <a:br>
              <a:rPr b="1" lang="en" sz="3000">
                <a:solidFill>
                  <a:srgbClr val="35317F"/>
                </a:solidFill>
                <a:latin typeface="Open Sans"/>
                <a:ea typeface="Open Sans"/>
                <a:cs typeface="Open Sans"/>
                <a:sym typeface="Open Sans"/>
              </a:rPr>
            </a:br>
            <a:r>
              <a:rPr b="1" lang="en" sz="3000">
                <a:solidFill>
                  <a:srgbClr val="35317F"/>
                </a:solidFill>
                <a:latin typeface="Open Sans"/>
                <a:ea typeface="Open Sans"/>
                <a:cs typeface="Open Sans"/>
                <a:sym typeface="Open Sans"/>
              </a:rPr>
              <a:t>the </a:t>
            </a:r>
            <a:br>
              <a:rPr b="1" lang="en" sz="3000">
                <a:solidFill>
                  <a:srgbClr val="35317F"/>
                </a:solidFill>
                <a:latin typeface="Open Sans"/>
                <a:ea typeface="Open Sans"/>
                <a:cs typeface="Open Sans"/>
                <a:sym typeface="Open Sans"/>
              </a:rPr>
            </a:br>
            <a:r>
              <a:rPr b="1" lang="en" sz="3000">
                <a:solidFill>
                  <a:srgbClr val="35317F"/>
                </a:solidFill>
                <a:latin typeface="Open Sans"/>
                <a:ea typeface="Open Sans"/>
                <a:cs typeface="Open Sans"/>
                <a:sym typeface="Open Sans"/>
              </a:rPr>
              <a:t>Feasibility</a:t>
            </a:r>
            <a:endParaRPr b="1" sz="3000">
              <a:solidFill>
                <a:srgbClr val="35317F"/>
              </a:solidFill>
              <a:latin typeface="Open Sans"/>
              <a:ea typeface="Open Sans"/>
              <a:cs typeface="Open Sans"/>
              <a:sym typeface="Open Sans"/>
            </a:endParaRPr>
          </a:p>
          <a:p>
            <a:pPr indent="0" lvl="0" marL="0" marR="0" rtl="0" algn="ctr">
              <a:lnSpc>
                <a:spcPct val="116026"/>
              </a:lnSpc>
              <a:spcBef>
                <a:spcPts val="0"/>
              </a:spcBef>
              <a:spcAft>
                <a:spcPts val="0"/>
              </a:spcAft>
              <a:buNone/>
            </a:pPr>
            <a:r>
              <a:rPr b="1" lang="en" sz="3000">
                <a:solidFill>
                  <a:srgbClr val="35317F"/>
                </a:solidFill>
                <a:latin typeface="Open Sans"/>
                <a:ea typeface="Open Sans"/>
                <a:cs typeface="Open Sans"/>
                <a:sym typeface="Open Sans"/>
              </a:rPr>
              <a:t>Study</a:t>
            </a:r>
            <a:endParaRPr b="1" sz="3000">
              <a:solidFill>
                <a:srgbClr val="35317F"/>
              </a:solidFill>
              <a:latin typeface="Open Sans"/>
              <a:ea typeface="Open Sans"/>
              <a:cs typeface="Open Sans"/>
              <a:sym typeface="Open Sans"/>
            </a:endParaRPr>
          </a:p>
        </p:txBody>
      </p:sp>
      <p:sp>
        <p:nvSpPr>
          <p:cNvPr id="657" name="Google Shape;657;p53"/>
          <p:cNvSpPr txBox="1"/>
          <p:nvPr/>
        </p:nvSpPr>
        <p:spPr>
          <a:xfrm>
            <a:off x="148600" y="199050"/>
            <a:ext cx="6363600" cy="37557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2000">
                <a:solidFill>
                  <a:srgbClr val="35317F"/>
                </a:solidFill>
                <a:latin typeface="Open Sans Light"/>
                <a:ea typeface="Open Sans Light"/>
                <a:cs typeface="Open Sans Light"/>
                <a:sym typeface="Open Sans Light"/>
              </a:rPr>
              <a:t>4. 	The </a:t>
            </a:r>
            <a:r>
              <a:rPr b="1" lang="en" sz="2000">
                <a:solidFill>
                  <a:srgbClr val="35317F"/>
                </a:solidFill>
                <a:latin typeface="Open Sans"/>
                <a:ea typeface="Open Sans"/>
                <a:cs typeface="Open Sans"/>
                <a:sym typeface="Open Sans"/>
              </a:rPr>
              <a:t>market study</a:t>
            </a:r>
            <a:r>
              <a:rPr lang="en" sz="2000">
                <a:solidFill>
                  <a:srgbClr val="35317F"/>
                </a:solidFill>
                <a:latin typeface="Open Sans Light"/>
                <a:ea typeface="Open Sans Light"/>
                <a:cs typeface="Open Sans Light"/>
                <a:sym typeface="Open Sans Light"/>
              </a:rPr>
              <a:t> consists of market description, demand, supply, statistical analysis of demand and supply, general marketing practices, proposed marketing programs, projected sales and system design. This part of the study focuses on the four P’s of marketing, namely, the product, place, promotion and price. The product is described; it’s manner of distribution and promotion; and finally, the computation of price.</a:t>
            </a:r>
            <a:endParaRPr sz="2000">
              <a:solidFill>
                <a:srgbClr val="35317F"/>
              </a:solidFill>
              <a:latin typeface="Open Sans Light"/>
              <a:ea typeface="Open Sans Light"/>
              <a:cs typeface="Open Sans Light"/>
              <a:sym typeface="Open Sans Light"/>
            </a:endParaRPr>
          </a:p>
        </p:txBody>
      </p:sp>
      <p:sp>
        <p:nvSpPr>
          <p:cNvPr id="658" name="Google Shape;658;p53"/>
          <p:cNvSpPr/>
          <p:nvPr/>
        </p:nvSpPr>
        <p:spPr>
          <a:xfrm>
            <a:off x="7264252" y="3208046"/>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
        <p:nvSpPr>
          <p:cNvPr id="659" name="Google Shape;659;p53"/>
          <p:cNvSpPr/>
          <p:nvPr/>
        </p:nvSpPr>
        <p:spPr>
          <a:xfrm>
            <a:off x="7297691" y="3208046"/>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663" name="Shape 663"/>
        <p:cNvGrpSpPr/>
        <p:nvPr/>
      </p:nvGrpSpPr>
      <p:grpSpPr>
        <a:xfrm>
          <a:off x="0" y="0"/>
          <a:ext cx="0" cy="0"/>
          <a:chOff x="0" y="0"/>
          <a:chExt cx="0" cy="0"/>
        </a:xfrm>
      </p:grpSpPr>
      <p:sp>
        <p:nvSpPr>
          <p:cNvPr id="664" name="Google Shape;664;p54"/>
          <p:cNvSpPr/>
          <p:nvPr/>
        </p:nvSpPr>
        <p:spPr>
          <a:xfrm>
            <a:off x="8147876" y="-441077"/>
            <a:ext cx="1377295" cy="1447879"/>
          </a:xfrm>
          <a:custGeom>
            <a:rect b="b" l="l" r="r" t="t"/>
            <a:pathLst>
              <a:path extrusionOk="0" h="2895758" w="2754590">
                <a:moveTo>
                  <a:pt x="0" y="0"/>
                </a:moveTo>
                <a:lnTo>
                  <a:pt x="2754590" y="0"/>
                </a:lnTo>
                <a:lnTo>
                  <a:pt x="2754590" y="2895759"/>
                </a:lnTo>
                <a:lnTo>
                  <a:pt x="0" y="2895759"/>
                </a:lnTo>
                <a:lnTo>
                  <a:pt x="0" y="0"/>
                </a:lnTo>
                <a:close/>
              </a:path>
            </a:pathLst>
          </a:custGeom>
          <a:blipFill rotWithShape="1">
            <a:blip r:embed="rId3">
              <a:alphaModFix/>
            </a:blip>
            <a:stretch>
              <a:fillRect b="0" l="0" r="0" t="0"/>
            </a:stretch>
          </a:blipFill>
          <a:ln>
            <a:noFill/>
          </a:ln>
        </p:spPr>
      </p:sp>
      <p:sp>
        <p:nvSpPr>
          <p:cNvPr id="665" name="Google Shape;665;p54"/>
          <p:cNvSpPr/>
          <p:nvPr/>
        </p:nvSpPr>
        <p:spPr>
          <a:xfrm>
            <a:off x="7132605" y="3099848"/>
            <a:ext cx="1582435" cy="1586400"/>
          </a:xfrm>
          <a:custGeom>
            <a:rect b="b" l="l" r="r" t="t"/>
            <a:pathLst>
              <a:path extrusionOk="0" h="3172801" w="3164869">
                <a:moveTo>
                  <a:pt x="0" y="0"/>
                </a:moveTo>
                <a:lnTo>
                  <a:pt x="3164869" y="0"/>
                </a:lnTo>
                <a:lnTo>
                  <a:pt x="3164869" y="3172801"/>
                </a:lnTo>
                <a:lnTo>
                  <a:pt x="0" y="3172801"/>
                </a:lnTo>
                <a:lnTo>
                  <a:pt x="0" y="0"/>
                </a:lnTo>
                <a:close/>
              </a:path>
            </a:pathLst>
          </a:custGeom>
          <a:blipFill rotWithShape="1">
            <a:blip r:embed="rId4">
              <a:alphaModFix/>
            </a:blip>
            <a:stretch>
              <a:fillRect b="0" l="0" r="0" t="0"/>
            </a:stretch>
          </a:blipFill>
          <a:ln>
            <a:noFill/>
          </a:ln>
        </p:spPr>
      </p:sp>
      <p:sp>
        <p:nvSpPr>
          <p:cNvPr id="666" name="Google Shape;666;p54"/>
          <p:cNvSpPr/>
          <p:nvPr/>
        </p:nvSpPr>
        <p:spPr>
          <a:xfrm>
            <a:off x="75065" y="1193666"/>
            <a:ext cx="6678655" cy="3035711"/>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667" name="Google Shape;667;p54"/>
          <p:cNvSpPr/>
          <p:nvPr/>
        </p:nvSpPr>
        <p:spPr>
          <a:xfrm>
            <a:off x="0" y="930599"/>
            <a:ext cx="6678655" cy="3214788"/>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668" name="Google Shape;668;p54"/>
          <p:cNvSpPr txBox="1"/>
          <p:nvPr/>
        </p:nvSpPr>
        <p:spPr>
          <a:xfrm>
            <a:off x="6875625" y="242700"/>
            <a:ext cx="2096400" cy="20691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3000">
                <a:solidFill>
                  <a:srgbClr val="35317F"/>
                </a:solidFill>
                <a:latin typeface="Open Sans"/>
                <a:ea typeface="Open Sans"/>
                <a:cs typeface="Open Sans"/>
                <a:sym typeface="Open Sans"/>
              </a:rPr>
              <a:t>Parts of</a:t>
            </a:r>
            <a:br>
              <a:rPr b="1" lang="en" sz="3000">
                <a:solidFill>
                  <a:srgbClr val="35317F"/>
                </a:solidFill>
                <a:latin typeface="Open Sans"/>
                <a:ea typeface="Open Sans"/>
                <a:cs typeface="Open Sans"/>
                <a:sym typeface="Open Sans"/>
              </a:rPr>
            </a:br>
            <a:r>
              <a:rPr b="1" lang="en" sz="3000">
                <a:solidFill>
                  <a:srgbClr val="35317F"/>
                </a:solidFill>
                <a:latin typeface="Open Sans"/>
                <a:ea typeface="Open Sans"/>
                <a:cs typeface="Open Sans"/>
                <a:sym typeface="Open Sans"/>
              </a:rPr>
              <a:t>the </a:t>
            </a:r>
            <a:br>
              <a:rPr b="1" lang="en" sz="3000">
                <a:solidFill>
                  <a:srgbClr val="35317F"/>
                </a:solidFill>
                <a:latin typeface="Open Sans"/>
                <a:ea typeface="Open Sans"/>
                <a:cs typeface="Open Sans"/>
                <a:sym typeface="Open Sans"/>
              </a:rPr>
            </a:br>
            <a:r>
              <a:rPr b="1" lang="en" sz="3000">
                <a:solidFill>
                  <a:srgbClr val="35317F"/>
                </a:solidFill>
                <a:latin typeface="Open Sans"/>
                <a:ea typeface="Open Sans"/>
                <a:cs typeface="Open Sans"/>
                <a:sym typeface="Open Sans"/>
              </a:rPr>
              <a:t>Feasibility</a:t>
            </a:r>
            <a:endParaRPr b="1" sz="3000">
              <a:solidFill>
                <a:srgbClr val="35317F"/>
              </a:solidFill>
              <a:latin typeface="Open Sans"/>
              <a:ea typeface="Open Sans"/>
              <a:cs typeface="Open Sans"/>
              <a:sym typeface="Open Sans"/>
            </a:endParaRPr>
          </a:p>
          <a:p>
            <a:pPr indent="0" lvl="0" marL="0" marR="0" rtl="0" algn="ctr">
              <a:lnSpc>
                <a:spcPct val="116026"/>
              </a:lnSpc>
              <a:spcBef>
                <a:spcPts val="0"/>
              </a:spcBef>
              <a:spcAft>
                <a:spcPts val="0"/>
              </a:spcAft>
              <a:buNone/>
            </a:pPr>
            <a:r>
              <a:rPr b="1" lang="en" sz="3000">
                <a:solidFill>
                  <a:srgbClr val="35317F"/>
                </a:solidFill>
                <a:latin typeface="Open Sans"/>
                <a:ea typeface="Open Sans"/>
                <a:cs typeface="Open Sans"/>
                <a:sym typeface="Open Sans"/>
              </a:rPr>
              <a:t>Study</a:t>
            </a:r>
            <a:endParaRPr b="1" sz="3000">
              <a:solidFill>
                <a:srgbClr val="35317F"/>
              </a:solidFill>
              <a:latin typeface="Open Sans"/>
              <a:ea typeface="Open Sans"/>
              <a:cs typeface="Open Sans"/>
              <a:sym typeface="Open Sans"/>
            </a:endParaRPr>
          </a:p>
        </p:txBody>
      </p:sp>
      <p:sp>
        <p:nvSpPr>
          <p:cNvPr id="669" name="Google Shape;669;p54"/>
          <p:cNvSpPr txBox="1"/>
          <p:nvPr/>
        </p:nvSpPr>
        <p:spPr>
          <a:xfrm>
            <a:off x="148600" y="1418250"/>
            <a:ext cx="6363600" cy="25860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2000">
                <a:solidFill>
                  <a:srgbClr val="35317F"/>
                </a:solidFill>
                <a:latin typeface="Open Sans Light"/>
                <a:ea typeface="Open Sans Light"/>
                <a:cs typeface="Open Sans Light"/>
                <a:sym typeface="Open Sans Light"/>
              </a:rPr>
              <a:t>5. 	</a:t>
            </a:r>
            <a:r>
              <a:rPr lang="en" sz="2100">
                <a:solidFill>
                  <a:srgbClr val="35317F"/>
                </a:solidFill>
                <a:latin typeface="Open Sans Light"/>
                <a:ea typeface="Open Sans Light"/>
                <a:cs typeface="Open Sans Light"/>
                <a:sym typeface="Open Sans Light"/>
              </a:rPr>
              <a:t>The </a:t>
            </a:r>
            <a:r>
              <a:rPr b="1" lang="en" sz="2100">
                <a:solidFill>
                  <a:srgbClr val="35317F"/>
                </a:solidFill>
                <a:latin typeface="Open Sans"/>
                <a:ea typeface="Open Sans"/>
                <a:cs typeface="Open Sans"/>
                <a:sym typeface="Open Sans"/>
              </a:rPr>
              <a:t>management study</a:t>
            </a:r>
            <a:r>
              <a:rPr lang="en" sz="2100">
                <a:solidFill>
                  <a:srgbClr val="35317F"/>
                </a:solidFill>
                <a:latin typeface="Open Sans Light"/>
                <a:ea typeface="Open Sans Light"/>
                <a:cs typeface="Open Sans Light"/>
                <a:sym typeface="Open Sans Light"/>
              </a:rPr>
              <a:t> consists of personnel requirement, management policies, timetable (Gantt Chart), and system design. It shows the organization chart of the proposed business. It provides job analysis, job description, job specification and job classification.</a:t>
            </a:r>
            <a:endParaRPr sz="2100">
              <a:solidFill>
                <a:srgbClr val="35317F"/>
              </a:solidFill>
              <a:latin typeface="Open Sans Light"/>
              <a:ea typeface="Open Sans Light"/>
              <a:cs typeface="Open Sans Light"/>
              <a:sym typeface="Open Sans Light"/>
            </a:endParaRPr>
          </a:p>
        </p:txBody>
      </p:sp>
      <p:sp>
        <p:nvSpPr>
          <p:cNvPr id="670" name="Google Shape;670;p54"/>
          <p:cNvSpPr/>
          <p:nvPr/>
        </p:nvSpPr>
        <p:spPr>
          <a:xfrm>
            <a:off x="7166052" y="3237971"/>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
        <p:nvSpPr>
          <p:cNvPr id="671" name="Google Shape;671;p54"/>
          <p:cNvSpPr/>
          <p:nvPr/>
        </p:nvSpPr>
        <p:spPr>
          <a:xfrm>
            <a:off x="7187666" y="3099846"/>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675" name="Shape 675"/>
        <p:cNvGrpSpPr/>
        <p:nvPr/>
      </p:nvGrpSpPr>
      <p:grpSpPr>
        <a:xfrm>
          <a:off x="0" y="0"/>
          <a:ext cx="0" cy="0"/>
          <a:chOff x="0" y="0"/>
          <a:chExt cx="0" cy="0"/>
        </a:xfrm>
      </p:grpSpPr>
      <p:sp>
        <p:nvSpPr>
          <p:cNvPr id="676" name="Google Shape;676;p55"/>
          <p:cNvSpPr/>
          <p:nvPr/>
        </p:nvSpPr>
        <p:spPr>
          <a:xfrm>
            <a:off x="8147876" y="-441077"/>
            <a:ext cx="1377295" cy="1447879"/>
          </a:xfrm>
          <a:custGeom>
            <a:rect b="b" l="l" r="r" t="t"/>
            <a:pathLst>
              <a:path extrusionOk="0" h="2895758" w="2754590">
                <a:moveTo>
                  <a:pt x="0" y="0"/>
                </a:moveTo>
                <a:lnTo>
                  <a:pt x="2754590" y="0"/>
                </a:lnTo>
                <a:lnTo>
                  <a:pt x="2754590" y="2895759"/>
                </a:lnTo>
                <a:lnTo>
                  <a:pt x="0" y="2895759"/>
                </a:lnTo>
                <a:lnTo>
                  <a:pt x="0" y="0"/>
                </a:lnTo>
                <a:close/>
              </a:path>
            </a:pathLst>
          </a:custGeom>
          <a:blipFill rotWithShape="1">
            <a:blip r:embed="rId3">
              <a:alphaModFix/>
            </a:blip>
            <a:stretch>
              <a:fillRect b="0" l="0" r="0" t="0"/>
            </a:stretch>
          </a:blipFill>
          <a:ln>
            <a:noFill/>
          </a:ln>
        </p:spPr>
      </p:sp>
      <p:sp>
        <p:nvSpPr>
          <p:cNvPr id="677" name="Google Shape;677;p55"/>
          <p:cNvSpPr/>
          <p:nvPr/>
        </p:nvSpPr>
        <p:spPr>
          <a:xfrm>
            <a:off x="7230430" y="3216898"/>
            <a:ext cx="1582435" cy="1586400"/>
          </a:xfrm>
          <a:custGeom>
            <a:rect b="b" l="l" r="r" t="t"/>
            <a:pathLst>
              <a:path extrusionOk="0" h="3172801" w="3164869">
                <a:moveTo>
                  <a:pt x="0" y="0"/>
                </a:moveTo>
                <a:lnTo>
                  <a:pt x="3164869" y="0"/>
                </a:lnTo>
                <a:lnTo>
                  <a:pt x="3164869" y="3172801"/>
                </a:lnTo>
                <a:lnTo>
                  <a:pt x="0" y="3172801"/>
                </a:lnTo>
                <a:lnTo>
                  <a:pt x="0" y="0"/>
                </a:lnTo>
                <a:close/>
              </a:path>
            </a:pathLst>
          </a:custGeom>
          <a:blipFill rotWithShape="1">
            <a:blip r:embed="rId4">
              <a:alphaModFix/>
            </a:blip>
            <a:stretch>
              <a:fillRect b="0" l="0" r="0" t="0"/>
            </a:stretch>
          </a:blipFill>
          <a:ln>
            <a:noFill/>
          </a:ln>
        </p:spPr>
      </p:sp>
      <p:sp>
        <p:nvSpPr>
          <p:cNvPr id="678" name="Google Shape;678;p55"/>
          <p:cNvSpPr txBox="1"/>
          <p:nvPr/>
        </p:nvSpPr>
        <p:spPr>
          <a:xfrm>
            <a:off x="6973450" y="312575"/>
            <a:ext cx="2096400" cy="798000"/>
          </a:xfrm>
          <a:prstGeom prst="rect">
            <a:avLst/>
          </a:prstGeom>
          <a:solidFill>
            <a:schemeClr val="lt1"/>
          </a:solidFill>
          <a:ln>
            <a:noFill/>
          </a:ln>
        </p:spPr>
        <p:txBody>
          <a:bodyPr anchorCtr="0" anchor="t" bIns="0" lIns="0" spcFirstLastPara="1" rIns="0" wrap="square" tIns="0">
            <a:spAutoFit/>
          </a:bodyPr>
          <a:lstStyle/>
          <a:p>
            <a:pPr indent="0" lvl="0" marL="0" rtl="0" algn="ctr">
              <a:lnSpc>
                <a:spcPct val="116026"/>
              </a:lnSpc>
              <a:spcBef>
                <a:spcPts val="0"/>
              </a:spcBef>
              <a:spcAft>
                <a:spcPts val="0"/>
              </a:spcAft>
              <a:buSzPts val="1100"/>
              <a:buNone/>
            </a:pPr>
            <a:r>
              <a:rPr b="1" lang="en" sz="2400">
                <a:solidFill>
                  <a:srgbClr val="35317F"/>
                </a:solidFill>
                <a:latin typeface="Open Sans"/>
                <a:ea typeface="Open Sans"/>
                <a:cs typeface="Open Sans"/>
                <a:sym typeface="Open Sans"/>
              </a:rPr>
              <a:t>Management Study</a:t>
            </a:r>
            <a:endParaRPr b="1" sz="2400">
              <a:solidFill>
                <a:srgbClr val="35317F"/>
              </a:solidFill>
              <a:latin typeface="Open Sans"/>
              <a:ea typeface="Open Sans"/>
              <a:cs typeface="Open Sans"/>
              <a:sym typeface="Open Sans"/>
            </a:endParaRPr>
          </a:p>
        </p:txBody>
      </p:sp>
      <p:sp>
        <p:nvSpPr>
          <p:cNvPr id="679" name="Google Shape;679;p55"/>
          <p:cNvSpPr txBox="1"/>
          <p:nvPr/>
        </p:nvSpPr>
        <p:spPr>
          <a:xfrm>
            <a:off x="148600" y="199050"/>
            <a:ext cx="6363600" cy="2463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t/>
            </a:r>
            <a:endParaRPr sz="1600">
              <a:solidFill>
                <a:srgbClr val="35317F"/>
              </a:solidFill>
              <a:latin typeface="Open Sans Light"/>
              <a:ea typeface="Open Sans Light"/>
              <a:cs typeface="Open Sans Light"/>
              <a:sym typeface="Open Sans Light"/>
            </a:endParaRPr>
          </a:p>
        </p:txBody>
      </p:sp>
      <p:sp>
        <p:nvSpPr>
          <p:cNvPr id="680" name="Google Shape;680;p55"/>
          <p:cNvSpPr/>
          <p:nvPr/>
        </p:nvSpPr>
        <p:spPr>
          <a:xfrm>
            <a:off x="7187677" y="3216896"/>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
        <p:nvSpPr>
          <p:cNvPr id="681" name="Google Shape;681;p55"/>
          <p:cNvSpPr/>
          <p:nvPr/>
        </p:nvSpPr>
        <p:spPr>
          <a:xfrm>
            <a:off x="7187666" y="3099846"/>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pic>
        <p:nvPicPr>
          <p:cNvPr id="682" name="Google Shape;682;p55"/>
          <p:cNvPicPr preferRelativeResize="0"/>
          <p:nvPr/>
        </p:nvPicPr>
        <p:blipFill>
          <a:blip r:embed="rId6">
            <a:alphaModFix/>
          </a:blip>
          <a:stretch>
            <a:fillRect/>
          </a:stretch>
        </p:blipFill>
        <p:spPr>
          <a:xfrm>
            <a:off x="404700" y="-87350"/>
            <a:ext cx="6363600" cy="5230850"/>
          </a:xfrm>
          <a:prstGeom prst="rect">
            <a:avLst/>
          </a:prstGeom>
          <a:noFill/>
          <a:ln>
            <a:noFill/>
          </a:ln>
        </p:spPr>
      </p:pic>
      <p:sp>
        <p:nvSpPr>
          <p:cNvPr id="683" name="Google Shape;683;p55"/>
          <p:cNvSpPr txBox="1"/>
          <p:nvPr/>
        </p:nvSpPr>
        <p:spPr>
          <a:xfrm>
            <a:off x="2179498" y="228600"/>
            <a:ext cx="2589600" cy="1508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a:latin typeface="Open Sans Light"/>
                <a:ea typeface="Open Sans Light"/>
                <a:cs typeface="Open Sans Light"/>
                <a:sym typeface="Open Sans Light"/>
              </a:rPr>
              <a:t>Human </a:t>
            </a:r>
            <a:r>
              <a:rPr lang="en">
                <a:latin typeface="Open Sans Light"/>
                <a:ea typeface="Open Sans Light"/>
                <a:cs typeface="Open Sans Light"/>
                <a:sym typeface="Open Sans Light"/>
              </a:rPr>
              <a:t>Resource</a:t>
            </a:r>
            <a:r>
              <a:rPr lang="en">
                <a:latin typeface="Open Sans Light"/>
                <a:ea typeface="Open Sans Light"/>
                <a:cs typeface="Open Sans Light"/>
                <a:sym typeface="Open Sans Light"/>
              </a:rPr>
              <a:t> Management</a:t>
            </a:r>
            <a:endParaRPr>
              <a:latin typeface="Open Sans Light"/>
              <a:ea typeface="Open Sans Light"/>
              <a:cs typeface="Open Sans Light"/>
              <a:sym typeface="Open Sans Light"/>
            </a:endParaRPr>
          </a:p>
          <a:p>
            <a:pPr indent="-317500" lvl="0" marL="457200" marR="0" rtl="0" algn="ctr">
              <a:lnSpc>
                <a:spcPct val="120000"/>
              </a:lnSpc>
              <a:spcBef>
                <a:spcPts val="0"/>
              </a:spcBef>
              <a:spcAft>
                <a:spcPts val="0"/>
              </a:spcAft>
              <a:buSzPts val="1400"/>
              <a:buFont typeface="Open Sans Light"/>
              <a:buChar char="●"/>
            </a:pPr>
            <a:r>
              <a:rPr lang="en">
                <a:latin typeface="Open Sans Light"/>
                <a:ea typeface="Open Sans Light"/>
                <a:cs typeface="Open Sans Light"/>
                <a:sym typeface="Open Sans Light"/>
              </a:rPr>
              <a:t>Personnel requirement</a:t>
            </a:r>
            <a:endParaRPr>
              <a:latin typeface="Open Sans Light"/>
              <a:ea typeface="Open Sans Light"/>
              <a:cs typeface="Open Sans Light"/>
              <a:sym typeface="Open Sans Light"/>
            </a:endParaRPr>
          </a:p>
          <a:p>
            <a:pPr indent="-317500" lvl="0" marL="457200" marR="0" rtl="0" algn="ctr">
              <a:lnSpc>
                <a:spcPct val="120000"/>
              </a:lnSpc>
              <a:spcBef>
                <a:spcPts val="0"/>
              </a:spcBef>
              <a:spcAft>
                <a:spcPts val="0"/>
              </a:spcAft>
              <a:buSzPts val="1400"/>
              <a:buFont typeface="Open Sans Light"/>
              <a:buChar char="●"/>
            </a:pPr>
            <a:r>
              <a:rPr lang="en">
                <a:latin typeface="Open Sans Light"/>
                <a:ea typeface="Open Sans Light"/>
                <a:cs typeface="Open Sans Light"/>
                <a:sym typeface="Open Sans Light"/>
              </a:rPr>
              <a:t>Job analysis</a:t>
            </a:r>
            <a:br>
              <a:rPr lang="en">
                <a:latin typeface="Open Sans Light"/>
                <a:ea typeface="Open Sans Light"/>
                <a:cs typeface="Open Sans Light"/>
                <a:sym typeface="Open Sans Light"/>
              </a:rPr>
            </a:br>
            <a:r>
              <a:rPr lang="en">
                <a:latin typeface="Open Sans Light"/>
                <a:ea typeface="Open Sans Light"/>
                <a:cs typeface="Open Sans Light"/>
                <a:sym typeface="Open Sans Light"/>
              </a:rPr>
              <a:t>Job specification</a:t>
            </a:r>
            <a:endParaRPr>
              <a:latin typeface="Open Sans Light"/>
              <a:ea typeface="Open Sans Light"/>
              <a:cs typeface="Open Sans Light"/>
              <a:sym typeface="Open Sans Light"/>
            </a:endParaRPr>
          </a:p>
          <a:p>
            <a:pPr indent="-317500" lvl="0" marL="457200" marR="0" rtl="0" algn="ctr">
              <a:lnSpc>
                <a:spcPct val="120000"/>
              </a:lnSpc>
              <a:spcBef>
                <a:spcPts val="0"/>
              </a:spcBef>
              <a:spcAft>
                <a:spcPts val="0"/>
              </a:spcAft>
              <a:buSzPts val="1400"/>
              <a:buFont typeface="Open Sans Light"/>
              <a:buChar char="●"/>
            </a:pPr>
            <a:r>
              <a:rPr lang="en">
                <a:latin typeface="Open Sans Light"/>
                <a:ea typeface="Open Sans Light"/>
                <a:cs typeface="Open Sans Light"/>
                <a:sym typeface="Open Sans Light"/>
              </a:rPr>
              <a:t>Job description</a:t>
            </a:r>
            <a:endParaRPr>
              <a:latin typeface="Open Sans Light"/>
              <a:ea typeface="Open Sans Light"/>
              <a:cs typeface="Open Sans Light"/>
              <a:sym typeface="Open Sans Light"/>
            </a:endParaRPr>
          </a:p>
          <a:p>
            <a:pPr indent="-317500" lvl="0" marL="457200" marR="0" rtl="0" algn="ctr">
              <a:lnSpc>
                <a:spcPct val="120000"/>
              </a:lnSpc>
              <a:spcBef>
                <a:spcPts val="0"/>
              </a:spcBef>
              <a:spcAft>
                <a:spcPts val="0"/>
              </a:spcAft>
              <a:buSzPts val="1400"/>
              <a:buFont typeface="Open Sans Light"/>
              <a:buChar char="●"/>
            </a:pPr>
            <a:r>
              <a:rPr lang="en">
                <a:latin typeface="Open Sans Light"/>
                <a:ea typeface="Open Sans Light"/>
                <a:cs typeface="Open Sans Light"/>
                <a:sym typeface="Open Sans Light"/>
              </a:rPr>
              <a:t>Job classification</a:t>
            </a:r>
            <a:endParaRPr>
              <a:latin typeface="Open Sans Light"/>
              <a:ea typeface="Open Sans Light"/>
              <a:cs typeface="Open Sans Light"/>
              <a:sym typeface="Open Sans Light"/>
            </a:endParaRPr>
          </a:p>
        </p:txBody>
      </p:sp>
      <p:sp>
        <p:nvSpPr>
          <p:cNvPr id="684" name="Google Shape;684;p55"/>
          <p:cNvSpPr txBox="1"/>
          <p:nvPr/>
        </p:nvSpPr>
        <p:spPr>
          <a:xfrm>
            <a:off x="4457599" y="1584350"/>
            <a:ext cx="1695300" cy="5418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600">
                <a:latin typeface="Open Sans Light"/>
                <a:ea typeface="Open Sans Light"/>
                <a:cs typeface="Open Sans Light"/>
                <a:sym typeface="Open Sans Light"/>
              </a:rPr>
              <a:t>Management</a:t>
            </a:r>
            <a:br>
              <a:rPr lang="en" sz="1600">
                <a:latin typeface="Open Sans Light"/>
                <a:ea typeface="Open Sans Light"/>
                <a:cs typeface="Open Sans Light"/>
                <a:sym typeface="Open Sans Light"/>
              </a:rPr>
            </a:br>
            <a:r>
              <a:rPr lang="en" sz="1600">
                <a:latin typeface="Open Sans Light"/>
                <a:ea typeface="Open Sans Light"/>
                <a:cs typeface="Open Sans Light"/>
                <a:sym typeface="Open Sans Light"/>
              </a:rPr>
              <a:t>Policies</a:t>
            </a:r>
            <a:endParaRPr sz="1600">
              <a:latin typeface="Open Sans Light"/>
              <a:ea typeface="Open Sans Light"/>
              <a:cs typeface="Open Sans Light"/>
              <a:sym typeface="Open Sans Light"/>
            </a:endParaRPr>
          </a:p>
        </p:txBody>
      </p:sp>
      <p:sp>
        <p:nvSpPr>
          <p:cNvPr id="685" name="Google Shape;685;p55"/>
          <p:cNvSpPr txBox="1"/>
          <p:nvPr/>
        </p:nvSpPr>
        <p:spPr>
          <a:xfrm>
            <a:off x="4769099" y="2558050"/>
            <a:ext cx="1695300" cy="5418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600">
                <a:latin typeface="Open Sans Light"/>
                <a:ea typeface="Open Sans Light"/>
                <a:cs typeface="Open Sans Light"/>
                <a:sym typeface="Open Sans Light"/>
              </a:rPr>
              <a:t>Gantt</a:t>
            </a:r>
            <a:br>
              <a:rPr lang="en" sz="1600">
                <a:latin typeface="Open Sans Light"/>
                <a:ea typeface="Open Sans Light"/>
                <a:cs typeface="Open Sans Light"/>
                <a:sym typeface="Open Sans Light"/>
              </a:rPr>
            </a:br>
            <a:r>
              <a:rPr lang="en" sz="1600">
                <a:latin typeface="Open Sans Light"/>
                <a:ea typeface="Open Sans Light"/>
                <a:cs typeface="Open Sans Light"/>
                <a:sym typeface="Open Sans Light"/>
              </a:rPr>
              <a:t>Chart</a:t>
            </a:r>
            <a:endParaRPr sz="1600">
              <a:latin typeface="Open Sans Light"/>
              <a:ea typeface="Open Sans Light"/>
              <a:cs typeface="Open Sans Light"/>
              <a:sym typeface="Open Sans Light"/>
            </a:endParaRPr>
          </a:p>
        </p:txBody>
      </p:sp>
      <p:sp>
        <p:nvSpPr>
          <p:cNvPr id="686" name="Google Shape;686;p55"/>
          <p:cNvSpPr txBox="1"/>
          <p:nvPr/>
        </p:nvSpPr>
        <p:spPr>
          <a:xfrm>
            <a:off x="3874574" y="3531750"/>
            <a:ext cx="1695300" cy="5418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600">
                <a:latin typeface="Open Sans Light"/>
                <a:ea typeface="Open Sans Light"/>
                <a:cs typeface="Open Sans Light"/>
                <a:sym typeface="Open Sans Light"/>
              </a:rPr>
              <a:t>System </a:t>
            </a:r>
            <a:br>
              <a:rPr lang="en" sz="1600">
                <a:latin typeface="Open Sans Light"/>
                <a:ea typeface="Open Sans Light"/>
                <a:cs typeface="Open Sans Light"/>
                <a:sym typeface="Open Sans Light"/>
              </a:rPr>
            </a:br>
            <a:r>
              <a:rPr lang="en" sz="1600">
                <a:latin typeface="Open Sans Light"/>
                <a:ea typeface="Open Sans Light"/>
                <a:cs typeface="Open Sans Light"/>
                <a:sym typeface="Open Sans Light"/>
              </a:rPr>
              <a:t>Design</a:t>
            </a:r>
            <a:endParaRPr sz="1600">
              <a:latin typeface="Open Sans Light"/>
              <a:ea typeface="Open Sans Light"/>
              <a:cs typeface="Open Sans Light"/>
              <a:sym typeface="Open Sans Light"/>
            </a:endParaRPr>
          </a:p>
        </p:txBody>
      </p:sp>
      <p:sp>
        <p:nvSpPr>
          <p:cNvPr id="687" name="Google Shape;687;p55"/>
          <p:cNvSpPr txBox="1"/>
          <p:nvPr/>
        </p:nvSpPr>
        <p:spPr>
          <a:xfrm>
            <a:off x="2267249" y="3895150"/>
            <a:ext cx="1695300" cy="837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600">
                <a:latin typeface="Open Sans Light"/>
                <a:ea typeface="Open Sans Light"/>
                <a:cs typeface="Open Sans Light"/>
                <a:sym typeface="Open Sans Light"/>
              </a:rPr>
              <a:t>Supervision</a:t>
            </a:r>
            <a:br>
              <a:rPr lang="en" sz="1600">
                <a:latin typeface="Open Sans Light"/>
                <a:ea typeface="Open Sans Light"/>
                <a:cs typeface="Open Sans Light"/>
                <a:sym typeface="Open Sans Light"/>
              </a:rPr>
            </a:br>
            <a:r>
              <a:rPr lang="en" sz="1600">
                <a:latin typeface="Open Sans Light"/>
                <a:ea typeface="Open Sans Light"/>
                <a:cs typeface="Open Sans Light"/>
                <a:sym typeface="Open Sans Light"/>
              </a:rPr>
              <a:t>And</a:t>
            </a:r>
            <a:br>
              <a:rPr lang="en" sz="1600">
                <a:latin typeface="Open Sans Light"/>
                <a:ea typeface="Open Sans Light"/>
                <a:cs typeface="Open Sans Light"/>
                <a:sym typeface="Open Sans Light"/>
              </a:rPr>
            </a:br>
            <a:r>
              <a:rPr lang="en" sz="1600">
                <a:latin typeface="Open Sans Light"/>
                <a:ea typeface="Open Sans Light"/>
                <a:cs typeface="Open Sans Light"/>
                <a:sym typeface="Open Sans Light"/>
              </a:rPr>
              <a:t>Administration</a:t>
            </a:r>
            <a:endParaRPr sz="1600">
              <a:latin typeface="Open Sans Light"/>
              <a:ea typeface="Open Sans Light"/>
              <a:cs typeface="Open Sans Light"/>
              <a:sym typeface="Open Sans Light"/>
            </a:endParaRPr>
          </a:p>
        </p:txBody>
      </p:sp>
      <p:sp>
        <p:nvSpPr>
          <p:cNvPr id="688" name="Google Shape;688;p55"/>
          <p:cNvSpPr txBox="1"/>
          <p:nvPr/>
        </p:nvSpPr>
        <p:spPr>
          <a:xfrm>
            <a:off x="2558949" y="2291925"/>
            <a:ext cx="1695300" cy="5418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 sz="1600">
                <a:latin typeface="Open Sans"/>
                <a:ea typeface="Open Sans"/>
                <a:cs typeface="Open Sans"/>
                <a:sym typeface="Open Sans"/>
              </a:rPr>
              <a:t>BUSINESS</a:t>
            </a:r>
            <a:br>
              <a:rPr b="1" lang="en" sz="1600">
                <a:latin typeface="Open Sans"/>
                <a:ea typeface="Open Sans"/>
                <a:cs typeface="Open Sans"/>
                <a:sym typeface="Open Sans"/>
              </a:rPr>
            </a:br>
            <a:r>
              <a:rPr b="1" lang="en" sz="1600">
                <a:latin typeface="Open Sans"/>
                <a:ea typeface="Open Sans"/>
                <a:cs typeface="Open Sans"/>
                <a:sym typeface="Open Sans"/>
              </a:rPr>
              <a:t>PROJECT</a:t>
            </a:r>
            <a:endParaRPr b="1" sz="1600">
              <a:latin typeface="Open Sans"/>
              <a:ea typeface="Open Sans"/>
              <a:cs typeface="Open Sans"/>
              <a:sym typeface="Open Sans"/>
            </a:endParaRPr>
          </a:p>
        </p:txBody>
      </p:sp>
      <p:sp>
        <p:nvSpPr>
          <p:cNvPr id="689" name="Google Shape;689;p55"/>
          <p:cNvSpPr txBox="1"/>
          <p:nvPr/>
        </p:nvSpPr>
        <p:spPr>
          <a:xfrm>
            <a:off x="863649" y="3446550"/>
            <a:ext cx="1695300" cy="246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600">
                <a:latin typeface="Open Sans Light"/>
                <a:ea typeface="Open Sans Light"/>
                <a:cs typeface="Open Sans Light"/>
                <a:sym typeface="Open Sans Light"/>
              </a:rPr>
              <a:t>Benefits</a:t>
            </a:r>
            <a:endParaRPr sz="1600">
              <a:latin typeface="Open Sans Light"/>
              <a:ea typeface="Open Sans Light"/>
              <a:cs typeface="Open Sans Light"/>
              <a:sym typeface="Open Sans Light"/>
            </a:endParaRPr>
          </a:p>
        </p:txBody>
      </p:sp>
      <p:sp>
        <p:nvSpPr>
          <p:cNvPr id="690" name="Google Shape;690;p55"/>
          <p:cNvSpPr txBox="1"/>
          <p:nvPr/>
        </p:nvSpPr>
        <p:spPr>
          <a:xfrm>
            <a:off x="348799" y="2405650"/>
            <a:ext cx="1695300" cy="5418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600">
                <a:latin typeface="Open Sans Light"/>
                <a:ea typeface="Open Sans Light"/>
                <a:cs typeface="Open Sans Light"/>
                <a:sym typeface="Open Sans Light"/>
              </a:rPr>
              <a:t>Salaries and </a:t>
            </a:r>
            <a:r>
              <a:rPr lang="en" sz="1600">
                <a:latin typeface="Open Sans Light"/>
                <a:ea typeface="Open Sans Light"/>
                <a:cs typeface="Open Sans Light"/>
                <a:sym typeface="Open Sans Light"/>
              </a:rPr>
              <a:t>Wages</a:t>
            </a:r>
            <a:endParaRPr sz="1600">
              <a:latin typeface="Open Sans Light"/>
              <a:ea typeface="Open Sans Light"/>
              <a:cs typeface="Open Sans Light"/>
              <a:sym typeface="Open Sans Light"/>
            </a:endParaRPr>
          </a:p>
        </p:txBody>
      </p:sp>
      <p:sp>
        <p:nvSpPr>
          <p:cNvPr id="691" name="Google Shape;691;p55"/>
          <p:cNvSpPr txBox="1"/>
          <p:nvPr/>
        </p:nvSpPr>
        <p:spPr>
          <a:xfrm>
            <a:off x="863649" y="1271400"/>
            <a:ext cx="1695300" cy="5418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600">
                <a:latin typeface="Open Sans Light"/>
                <a:ea typeface="Open Sans Light"/>
                <a:cs typeface="Open Sans Light"/>
                <a:sym typeface="Open Sans Light"/>
              </a:rPr>
              <a:t>Organizational</a:t>
            </a:r>
            <a:br>
              <a:rPr lang="en" sz="1600">
                <a:latin typeface="Open Sans Light"/>
                <a:ea typeface="Open Sans Light"/>
                <a:cs typeface="Open Sans Light"/>
                <a:sym typeface="Open Sans Light"/>
              </a:rPr>
            </a:br>
            <a:r>
              <a:rPr lang="en" sz="1600">
                <a:latin typeface="Open Sans Light"/>
                <a:ea typeface="Open Sans Light"/>
                <a:cs typeface="Open Sans Light"/>
                <a:sym typeface="Open Sans Light"/>
              </a:rPr>
              <a:t>Chart</a:t>
            </a:r>
            <a:endParaRPr sz="1600">
              <a:latin typeface="Open Sans Light"/>
              <a:ea typeface="Open Sans Light"/>
              <a:cs typeface="Open Sans Light"/>
              <a:sym typeface="Open Sans Light"/>
            </a:endParaRPr>
          </a:p>
        </p:txBody>
      </p:sp>
      <p:sp>
        <p:nvSpPr>
          <p:cNvPr id="692" name="Google Shape;692;p55"/>
          <p:cNvSpPr txBox="1"/>
          <p:nvPr/>
        </p:nvSpPr>
        <p:spPr>
          <a:xfrm>
            <a:off x="-212450" y="4732450"/>
            <a:ext cx="3000000" cy="354000"/>
          </a:xfrm>
          <a:prstGeom prst="rect">
            <a:avLst/>
          </a:prstGeom>
          <a:noFill/>
          <a:ln>
            <a:noFill/>
          </a:ln>
        </p:spPr>
        <p:txBody>
          <a:bodyPr anchorCtr="0" anchor="t" bIns="91425" lIns="91425" spcFirstLastPara="1" rIns="91425" wrap="square" tIns="91425">
            <a:spAutoFit/>
          </a:bodyPr>
          <a:lstStyle/>
          <a:p>
            <a:pPr indent="0" lvl="0" marL="228600" rtl="0" algn="ctr">
              <a:lnSpc>
                <a:spcPct val="115000"/>
              </a:lnSpc>
              <a:spcBef>
                <a:spcPts val="1200"/>
              </a:spcBef>
              <a:spcAft>
                <a:spcPts val="1200"/>
              </a:spcAft>
              <a:buNone/>
            </a:pPr>
            <a:r>
              <a:rPr b="1" lang="en" sz="1100">
                <a:solidFill>
                  <a:schemeClr val="dk1"/>
                </a:solidFill>
              </a:rPr>
              <a:t>(Banastao &amp; Frias, 2022)</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696" name="Shape 696"/>
        <p:cNvGrpSpPr/>
        <p:nvPr/>
      </p:nvGrpSpPr>
      <p:grpSpPr>
        <a:xfrm>
          <a:off x="0" y="0"/>
          <a:ext cx="0" cy="0"/>
          <a:chOff x="0" y="0"/>
          <a:chExt cx="0" cy="0"/>
        </a:xfrm>
      </p:grpSpPr>
      <p:sp>
        <p:nvSpPr>
          <p:cNvPr id="697" name="Google Shape;697;p56"/>
          <p:cNvSpPr/>
          <p:nvPr/>
        </p:nvSpPr>
        <p:spPr>
          <a:xfrm>
            <a:off x="8147876" y="-441077"/>
            <a:ext cx="1377295" cy="1447879"/>
          </a:xfrm>
          <a:custGeom>
            <a:rect b="b" l="l" r="r" t="t"/>
            <a:pathLst>
              <a:path extrusionOk="0" h="2895758" w="2754590">
                <a:moveTo>
                  <a:pt x="0" y="0"/>
                </a:moveTo>
                <a:lnTo>
                  <a:pt x="2754590" y="0"/>
                </a:lnTo>
                <a:lnTo>
                  <a:pt x="2754590" y="2895759"/>
                </a:lnTo>
                <a:lnTo>
                  <a:pt x="0" y="2895759"/>
                </a:lnTo>
                <a:lnTo>
                  <a:pt x="0" y="0"/>
                </a:lnTo>
                <a:close/>
              </a:path>
            </a:pathLst>
          </a:custGeom>
          <a:blipFill rotWithShape="1">
            <a:blip r:embed="rId3">
              <a:alphaModFix/>
            </a:blip>
            <a:stretch>
              <a:fillRect b="0" l="0" r="0" t="0"/>
            </a:stretch>
          </a:blipFill>
          <a:ln>
            <a:noFill/>
          </a:ln>
        </p:spPr>
      </p:sp>
      <p:sp>
        <p:nvSpPr>
          <p:cNvPr id="698" name="Google Shape;698;p56"/>
          <p:cNvSpPr/>
          <p:nvPr/>
        </p:nvSpPr>
        <p:spPr>
          <a:xfrm>
            <a:off x="8045305" y="4209298"/>
            <a:ext cx="1582435" cy="1586400"/>
          </a:xfrm>
          <a:custGeom>
            <a:rect b="b" l="l" r="r" t="t"/>
            <a:pathLst>
              <a:path extrusionOk="0" h="3172801" w="3164869">
                <a:moveTo>
                  <a:pt x="0" y="0"/>
                </a:moveTo>
                <a:lnTo>
                  <a:pt x="3164869" y="0"/>
                </a:lnTo>
                <a:lnTo>
                  <a:pt x="3164869" y="3172801"/>
                </a:lnTo>
                <a:lnTo>
                  <a:pt x="0" y="3172801"/>
                </a:lnTo>
                <a:lnTo>
                  <a:pt x="0" y="0"/>
                </a:lnTo>
                <a:close/>
              </a:path>
            </a:pathLst>
          </a:custGeom>
          <a:blipFill rotWithShape="1">
            <a:blip r:embed="rId4">
              <a:alphaModFix/>
            </a:blip>
            <a:stretch>
              <a:fillRect b="0" l="0" r="0" t="0"/>
            </a:stretch>
          </a:blipFill>
          <a:ln>
            <a:noFill/>
          </a:ln>
        </p:spPr>
      </p:sp>
      <p:sp>
        <p:nvSpPr>
          <p:cNvPr id="699" name="Google Shape;699;p56"/>
          <p:cNvSpPr/>
          <p:nvPr/>
        </p:nvSpPr>
        <p:spPr>
          <a:xfrm>
            <a:off x="75065" y="410206"/>
            <a:ext cx="6678655" cy="4733360"/>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700" name="Google Shape;700;p56"/>
          <p:cNvSpPr/>
          <p:nvPr/>
        </p:nvSpPr>
        <p:spPr>
          <a:xfrm>
            <a:off x="0" y="0"/>
            <a:ext cx="6678655" cy="5013436"/>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701" name="Google Shape;701;p56"/>
          <p:cNvSpPr txBox="1"/>
          <p:nvPr/>
        </p:nvSpPr>
        <p:spPr>
          <a:xfrm>
            <a:off x="6875625" y="242700"/>
            <a:ext cx="2096400" cy="20691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3000">
                <a:solidFill>
                  <a:srgbClr val="35317F"/>
                </a:solidFill>
                <a:latin typeface="Open Sans"/>
                <a:ea typeface="Open Sans"/>
                <a:cs typeface="Open Sans"/>
                <a:sym typeface="Open Sans"/>
              </a:rPr>
              <a:t>Parts of</a:t>
            </a:r>
            <a:br>
              <a:rPr b="1" lang="en" sz="3000">
                <a:solidFill>
                  <a:srgbClr val="35317F"/>
                </a:solidFill>
                <a:latin typeface="Open Sans"/>
                <a:ea typeface="Open Sans"/>
                <a:cs typeface="Open Sans"/>
                <a:sym typeface="Open Sans"/>
              </a:rPr>
            </a:br>
            <a:r>
              <a:rPr b="1" lang="en" sz="3000">
                <a:solidFill>
                  <a:srgbClr val="35317F"/>
                </a:solidFill>
                <a:latin typeface="Open Sans"/>
                <a:ea typeface="Open Sans"/>
                <a:cs typeface="Open Sans"/>
                <a:sym typeface="Open Sans"/>
              </a:rPr>
              <a:t>the </a:t>
            </a:r>
            <a:br>
              <a:rPr b="1" lang="en" sz="3000">
                <a:solidFill>
                  <a:srgbClr val="35317F"/>
                </a:solidFill>
                <a:latin typeface="Open Sans"/>
                <a:ea typeface="Open Sans"/>
                <a:cs typeface="Open Sans"/>
                <a:sym typeface="Open Sans"/>
              </a:rPr>
            </a:br>
            <a:r>
              <a:rPr b="1" lang="en" sz="3000">
                <a:solidFill>
                  <a:srgbClr val="35317F"/>
                </a:solidFill>
                <a:latin typeface="Open Sans"/>
                <a:ea typeface="Open Sans"/>
                <a:cs typeface="Open Sans"/>
                <a:sym typeface="Open Sans"/>
              </a:rPr>
              <a:t>Feasibility</a:t>
            </a:r>
            <a:endParaRPr b="1" sz="3000">
              <a:solidFill>
                <a:srgbClr val="35317F"/>
              </a:solidFill>
              <a:latin typeface="Open Sans"/>
              <a:ea typeface="Open Sans"/>
              <a:cs typeface="Open Sans"/>
              <a:sym typeface="Open Sans"/>
            </a:endParaRPr>
          </a:p>
          <a:p>
            <a:pPr indent="0" lvl="0" marL="0" marR="0" rtl="0" algn="ctr">
              <a:lnSpc>
                <a:spcPct val="116026"/>
              </a:lnSpc>
              <a:spcBef>
                <a:spcPts val="0"/>
              </a:spcBef>
              <a:spcAft>
                <a:spcPts val="0"/>
              </a:spcAft>
              <a:buNone/>
            </a:pPr>
            <a:r>
              <a:rPr b="1" lang="en" sz="3000">
                <a:solidFill>
                  <a:srgbClr val="35317F"/>
                </a:solidFill>
                <a:latin typeface="Open Sans"/>
                <a:ea typeface="Open Sans"/>
                <a:cs typeface="Open Sans"/>
                <a:sym typeface="Open Sans"/>
              </a:rPr>
              <a:t>Study</a:t>
            </a:r>
            <a:endParaRPr b="1" sz="3000">
              <a:solidFill>
                <a:srgbClr val="35317F"/>
              </a:solidFill>
              <a:latin typeface="Open Sans"/>
              <a:ea typeface="Open Sans"/>
              <a:cs typeface="Open Sans"/>
              <a:sym typeface="Open Sans"/>
            </a:endParaRPr>
          </a:p>
        </p:txBody>
      </p:sp>
      <p:sp>
        <p:nvSpPr>
          <p:cNvPr id="702" name="Google Shape;702;p56"/>
          <p:cNvSpPr txBox="1"/>
          <p:nvPr/>
        </p:nvSpPr>
        <p:spPr>
          <a:xfrm>
            <a:off x="148600" y="110325"/>
            <a:ext cx="6363600" cy="47133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1600">
                <a:solidFill>
                  <a:srgbClr val="35317F"/>
                </a:solidFill>
                <a:latin typeface="Open Sans Light"/>
                <a:ea typeface="Open Sans Light"/>
                <a:cs typeface="Open Sans Light"/>
                <a:sym typeface="Open Sans Light"/>
              </a:rPr>
              <a:t>6. 	The </a:t>
            </a:r>
            <a:r>
              <a:rPr b="1" lang="en" sz="1600">
                <a:solidFill>
                  <a:srgbClr val="35317F"/>
                </a:solidFill>
                <a:latin typeface="Open Sans"/>
                <a:ea typeface="Open Sans"/>
                <a:cs typeface="Open Sans"/>
                <a:sym typeface="Open Sans"/>
              </a:rPr>
              <a:t>technical study</a:t>
            </a:r>
            <a:r>
              <a:rPr lang="en" sz="1600">
                <a:solidFill>
                  <a:srgbClr val="35317F"/>
                </a:solidFill>
                <a:latin typeface="Open Sans Light"/>
                <a:ea typeface="Open Sans Light"/>
                <a:cs typeface="Open Sans Light"/>
                <a:sym typeface="Open Sans Light"/>
              </a:rPr>
              <a:t> consists of the identification of the product, the process of acquiring, processing and bringing the product to the point of sale. The study covers materials, technology, physical facilities, manpower requirements, costs and system design.</a:t>
            </a:r>
            <a:endParaRPr sz="1600">
              <a:solidFill>
                <a:srgbClr val="35317F"/>
              </a:solidFill>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lang="en" sz="1600">
                <a:solidFill>
                  <a:srgbClr val="35317F"/>
                </a:solidFill>
                <a:latin typeface="Open Sans Light"/>
                <a:ea typeface="Open Sans Light"/>
                <a:cs typeface="Open Sans Light"/>
                <a:sym typeface="Open Sans Light"/>
              </a:rPr>
              <a:t>7. 	The </a:t>
            </a:r>
            <a:r>
              <a:rPr b="1" lang="en" sz="1600">
                <a:solidFill>
                  <a:srgbClr val="35317F"/>
                </a:solidFill>
                <a:latin typeface="Open Sans"/>
                <a:ea typeface="Open Sans"/>
                <a:cs typeface="Open Sans"/>
                <a:sym typeface="Open Sans"/>
              </a:rPr>
              <a:t>Financial study</a:t>
            </a:r>
            <a:r>
              <a:rPr lang="en" sz="1600">
                <a:solidFill>
                  <a:srgbClr val="35317F"/>
                </a:solidFill>
                <a:latin typeface="Open Sans Light"/>
                <a:ea typeface="Open Sans Light"/>
                <a:cs typeface="Open Sans Light"/>
                <a:sym typeface="Open Sans Light"/>
              </a:rPr>
              <a:t> consists of projected balance sheet, projected income statement, projected cash flow over a period of time, usually five years. The study shows computations using financial analytical tools like ratios and trends and the interpretations of the computations arrived at. The study tests the financial health of business, The tests are for (a) liquidity, (b) capital adequacy, </a:t>
            </a:r>
            <a:endParaRPr sz="1600">
              <a:solidFill>
                <a:srgbClr val="35317F"/>
              </a:solidFill>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lang="en" sz="1600">
                <a:solidFill>
                  <a:srgbClr val="35317F"/>
                </a:solidFill>
                <a:latin typeface="Open Sans Light"/>
                <a:ea typeface="Open Sans Light"/>
                <a:cs typeface="Open Sans Light"/>
                <a:sym typeface="Open Sans Light"/>
              </a:rPr>
              <a:t>(c) profitability and (d) break-even point.</a:t>
            </a:r>
            <a:endParaRPr sz="1600">
              <a:solidFill>
                <a:srgbClr val="35317F"/>
              </a:solidFill>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lang="en" sz="1600">
                <a:solidFill>
                  <a:srgbClr val="35317F"/>
                </a:solidFill>
                <a:latin typeface="Open Sans Light"/>
                <a:ea typeface="Open Sans Light"/>
                <a:cs typeface="Open Sans Light"/>
                <a:sym typeface="Open Sans Light"/>
              </a:rPr>
              <a:t>8. 	The </a:t>
            </a:r>
            <a:r>
              <a:rPr b="1" lang="en" sz="1600">
                <a:solidFill>
                  <a:srgbClr val="35317F"/>
                </a:solidFill>
                <a:latin typeface="Open Sans"/>
                <a:ea typeface="Open Sans"/>
                <a:cs typeface="Open Sans"/>
                <a:sym typeface="Open Sans"/>
              </a:rPr>
              <a:t>socio-economic study</a:t>
            </a:r>
            <a:r>
              <a:rPr lang="en" sz="1600">
                <a:solidFill>
                  <a:srgbClr val="35317F"/>
                </a:solidFill>
                <a:latin typeface="Open Sans Light"/>
                <a:ea typeface="Open Sans Light"/>
                <a:cs typeface="Open Sans Light"/>
                <a:sym typeface="Open Sans Light"/>
              </a:rPr>
              <a:t> shows the impact of the project on the personnel, on the community, on the env</a:t>
            </a:r>
            <a:r>
              <a:rPr lang="en" sz="1500">
                <a:solidFill>
                  <a:srgbClr val="35317F"/>
                </a:solidFill>
                <a:latin typeface="Open Sans Light"/>
                <a:ea typeface="Open Sans Light"/>
                <a:cs typeface="Open Sans Light"/>
                <a:sym typeface="Open Sans Light"/>
              </a:rPr>
              <a:t>ironment, on the government and other beneficiaries.</a:t>
            </a:r>
            <a:endParaRPr sz="1500">
              <a:solidFill>
                <a:srgbClr val="35317F"/>
              </a:solidFill>
              <a:latin typeface="Open Sans Light"/>
              <a:ea typeface="Open Sans Light"/>
              <a:cs typeface="Open Sans Light"/>
              <a:sym typeface="Open Sans Light"/>
            </a:endParaRPr>
          </a:p>
        </p:txBody>
      </p:sp>
      <p:sp>
        <p:nvSpPr>
          <p:cNvPr id="703" name="Google Shape;703;p56"/>
          <p:cNvSpPr/>
          <p:nvPr/>
        </p:nvSpPr>
        <p:spPr>
          <a:xfrm>
            <a:off x="8071677" y="4244721"/>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
        <p:nvSpPr>
          <p:cNvPr id="704" name="Google Shape;704;p56"/>
          <p:cNvSpPr/>
          <p:nvPr/>
        </p:nvSpPr>
        <p:spPr>
          <a:xfrm>
            <a:off x="7187666" y="3099846"/>
            <a:ext cx="1515558" cy="1515558"/>
          </a:xfrm>
          <a:custGeom>
            <a:rect b="b" l="l" r="r" t="t"/>
            <a:pathLst>
              <a:path extrusionOk="0" h="3031116" w="3031116">
                <a:moveTo>
                  <a:pt x="0" y="0"/>
                </a:moveTo>
                <a:lnTo>
                  <a:pt x="3031115" y="0"/>
                </a:lnTo>
                <a:lnTo>
                  <a:pt x="3031115" y="3031116"/>
                </a:lnTo>
                <a:lnTo>
                  <a:pt x="0" y="3031116"/>
                </a:lnTo>
                <a:lnTo>
                  <a:pt x="0" y="0"/>
                </a:lnTo>
                <a:close/>
              </a:path>
            </a:pathLst>
          </a:custGeom>
          <a:blipFill rotWithShape="1">
            <a:blip r:embed="rId5">
              <a:alphaModFix/>
            </a:blip>
            <a:stretch>
              <a:fillRect b="0" l="0" r="0" t="0"/>
            </a:stretch>
          </a:blipFill>
          <a:ln>
            <a:noFill/>
          </a:ln>
        </p:spPr>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708" name="Shape 708"/>
        <p:cNvGrpSpPr/>
        <p:nvPr/>
      </p:nvGrpSpPr>
      <p:grpSpPr>
        <a:xfrm>
          <a:off x="0" y="0"/>
          <a:ext cx="0" cy="0"/>
          <a:chOff x="0" y="0"/>
          <a:chExt cx="0" cy="0"/>
        </a:xfrm>
      </p:grpSpPr>
      <p:sp>
        <p:nvSpPr>
          <p:cNvPr id="709" name="Google Shape;709;p57"/>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710" name="Google Shape;710;p57"/>
          <p:cNvSpPr txBox="1"/>
          <p:nvPr/>
        </p:nvSpPr>
        <p:spPr>
          <a:xfrm>
            <a:off x="827250" y="301300"/>
            <a:ext cx="7436100" cy="461700"/>
          </a:xfrm>
          <a:prstGeom prst="rect">
            <a:avLst/>
          </a:prstGeom>
          <a:solidFill>
            <a:schemeClr val="lt1"/>
          </a:solidFill>
          <a:ln>
            <a:noFill/>
          </a:ln>
        </p:spPr>
        <p:txBody>
          <a:bodyPr anchorCtr="0" anchor="t" bIns="0" lIns="0" spcFirstLastPara="1" rIns="0" wrap="square" tIns="0">
            <a:spAutoFit/>
          </a:bodyPr>
          <a:lstStyle/>
          <a:p>
            <a:pPr indent="0" lvl="0" marL="0" marR="0" rtl="0" algn="l">
              <a:lnSpc>
                <a:spcPct val="116026"/>
              </a:lnSpc>
              <a:spcBef>
                <a:spcPts val="0"/>
              </a:spcBef>
              <a:spcAft>
                <a:spcPts val="0"/>
              </a:spcAft>
              <a:buNone/>
            </a:pPr>
            <a:r>
              <a:rPr b="1" lang="en" sz="3000">
                <a:solidFill>
                  <a:srgbClr val="35317F"/>
                </a:solidFill>
                <a:latin typeface="Open Sans"/>
                <a:ea typeface="Open Sans"/>
                <a:cs typeface="Open Sans"/>
                <a:sym typeface="Open Sans"/>
              </a:rPr>
              <a:t>Guidelines in Writings a Business Plan</a:t>
            </a:r>
            <a:endParaRPr sz="3000"/>
          </a:p>
        </p:txBody>
      </p:sp>
      <p:sp>
        <p:nvSpPr>
          <p:cNvPr id="711" name="Google Shape;711;p57"/>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712" name="Google Shape;712;p57"/>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713" name="Google Shape;713;p57"/>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pic>
        <p:nvPicPr>
          <p:cNvPr id="714" name="Google Shape;714;p57"/>
          <p:cNvPicPr preferRelativeResize="0"/>
          <p:nvPr/>
        </p:nvPicPr>
        <p:blipFill rotWithShape="1">
          <a:blip r:embed="rId7">
            <a:alphaModFix/>
          </a:blip>
          <a:srcRect b="4544" l="6181" r="4237" t="12673"/>
          <a:stretch/>
        </p:blipFill>
        <p:spPr>
          <a:xfrm>
            <a:off x="1651663" y="886100"/>
            <a:ext cx="5840673" cy="4047624"/>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718" name="Shape 718"/>
        <p:cNvGrpSpPr/>
        <p:nvPr/>
      </p:nvGrpSpPr>
      <p:grpSpPr>
        <a:xfrm>
          <a:off x="0" y="0"/>
          <a:ext cx="0" cy="0"/>
          <a:chOff x="0" y="0"/>
          <a:chExt cx="0" cy="0"/>
        </a:xfrm>
      </p:grpSpPr>
      <p:pic>
        <p:nvPicPr>
          <p:cNvPr id="719" name="Google Shape;719;p58"/>
          <p:cNvPicPr preferRelativeResize="0"/>
          <p:nvPr/>
        </p:nvPicPr>
        <p:blipFill>
          <a:blip r:embed="rId3">
            <a:alphaModFix/>
          </a:blip>
          <a:stretch>
            <a:fillRect/>
          </a:stretch>
        </p:blipFill>
        <p:spPr>
          <a:xfrm>
            <a:off x="3924025" y="128563"/>
            <a:ext cx="5078819" cy="4886374"/>
          </a:xfrm>
          <a:prstGeom prst="rect">
            <a:avLst/>
          </a:prstGeom>
          <a:noFill/>
          <a:ln>
            <a:noFill/>
          </a:ln>
        </p:spPr>
      </p:pic>
      <p:sp>
        <p:nvSpPr>
          <p:cNvPr id="720" name="Google Shape;720;p58"/>
          <p:cNvSpPr txBox="1"/>
          <p:nvPr/>
        </p:nvSpPr>
        <p:spPr>
          <a:xfrm>
            <a:off x="222600" y="433375"/>
            <a:ext cx="3396300" cy="307800"/>
          </a:xfrm>
          <a:prstGeom prst="rect">
            <a:avLst/>
          </a:prstGeom>
          <a:solidFill>
            <a:srgbClr val="B1C5E9"/>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2000">
                <a:solidFill>
                  <a:srgbClr val="35317F"/>
                </a:solidFill>
                <a:latin typeface="Open Sans"/>
                <a:ea typeface="Open Sans"/>
                <a:cs typeface="Open Sans"/>
                <a:sym typeface="Open Sans"/>
              </a:rPr>
              <a:t>Writing the Business Plan</a:t>
            </a:r>
            <a:endParaRPr b="1" sz="2000">
              <a:solidFill>
                <a:srgbClr val="35317F"/>
              </a:solidFill>
              <a:latin typeface="Open Sans"/>
              <a:ea typeface="Open Sans"/>
              <a:cs typeface="Open Sans"/>
              <a:sym typeface="Open Sans"/>
            </a:endParaRPr>
          </a:p>
        </p:txBody>
      </p:sp>
      <p:sp>
        <p:nvSpPr>
          <p:cNvPr id="721" name="Google Shape;721;p58"/>
          <p:cNvSpPr txBox="1"/>
          <p:nvPr/>
        </p:nvSpPr>
        <p:spPr>
          <a:xfrm>
            <a:off x="146400" y="936550"/>
            <a:ext cx="3508200" cy="3601200"/>
          </a:xfrm>
          <a:prstGeom prst="rect">
            <a:avLst/>
          </a:prstGeom>
          <a:solidFill>
            <a:srgbClr val="C9DAF8"/>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lang="en" sz="1700">
                <a:solidFill>
                  <a:srgbClr val="35317F"/>
                </a:solidFill>
                <a:latin typeface="Open Sans"/>
                <a:ea typeface="Open Sans"/>
                <a:cs typeface="Open Sans"/>
                <a:sym typeface="Open Sans"/>
              </a:rPr>
              <a:t>In partnerships or corporations, the plan is submitted to higher officers for approval. In a proprietorship, however, a written plan serves as the reference of the owner in running his business.</a:t>
            </a:r>
            <a:endParaRPr sz="1700">
              <a:solidFill>
                <a:srgbClr val="35317F"/>
              </a:solidFill>
              <a:latin typeface="Open Sans"/>
              <a:ea typeface="Open Sans"/>
              <a:cs typeface="Open Sans"/>
              <a:sym typeface="Open Sans"/>
            </a:endParaRPr>
          </a:p>
          <a:p>
            <a:pPr indent="0" lvl="0" marL="0" marR="0" rtl="0" algn="ctr">
              <a:lnSpc>
                <a:spcPct val="116026"/>
              </a:lnSpc>
              <a:spcBef>
                <a:spcPts val="0"/>
              </a:spcBef>
              <a:spcAft>
                <a:spcPts val="0"/>
              </a:spcAft>
              <a:buNone/>
            </a:pPr>
            <a:r>
              <a:rPr lang="en" sz="1700">
                <a:solidFill>
                  <a:srgbClr val="35317F"/>
                </a:solidFill>
                <a:latin typeface="Open Sans"/>
                <a:ea typeface="Open Sans"/>
                <a:cs typeface="Open Sans"/>
                <a:sym typeface="Open Sans"/>
              </a:rPr>
              <a:t>The actualizing stage begins with the registration of the business with the government agencies that regulate businesses. Non registration of business renders it illegal and subject to closure.</a:t>
            </a:r>
            <a:endParaRPr sz="1700">
              <a:solidFill>
                <a:srgbClr val="35317F"/>
              </a:solidFill>
              <a:latin typeface="Open Sans"/>
              <a:ea typeface="Open Sans"/>
              <a:cs typeface="Open Sans"/>
              <a:sym typeface="Open Sans"/>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725" name="Shape 725"/>
        <p:cNvGrpSpPr/>
        <p:nvPr/>
      </p:nvGrpSpPr>
      <p:grpSpPr>
        <a:xfrm>
          <a:off x="0" y="0"/>
          <a:ext cx="0" cy="0"/>
          <a:chOff x="0" y="0"/>
          <a:chExt cx="0" cy="0"/>
        </a:xfrm>
      </p:grpSpPr>
      <p:pic>
        <p:nvPicPr>
          <p:cNvPr id="726" name="Google Shape;726;p59"/>
          <p:cNvPicPr preferRelativeResize="0"/>
          <p:nvPr/>
        </p:nvPicPr>
        <p:blipFill>
          <a:blip r:embed="rId3">
            <a:alphaModFix/>
          </a:blip>
          <a:stretch>
            <a:fillRect/>
          </a:stretch>
        </p:blipFill>
        <p:spPr>
          <a:xfrm>
            <a:off x="3924025" y="128563"/>
            <a:ext cx="5078819" cy="4886374"/>
          </a:xfrm>
          <a:prstGeom prst="rect">
            <a:avLst/>
          </a:prstGeom>
          <a:noFill/>
          <a:ln>
            <a:noFill/>
          </a:ln>
        </p:spPr>
      </p:pic>
      <p:sp>
        <p:nvSpPr>
          <p:cNvPr id="727" name="Google Shape;727;p59"/>
          <p:cNvSpPr txBox="1"/>
          <p:nvPr/>
        </p:nvSpPr>
        <p:spPr>
          <a:xfrm>
            <a:off x="222600" y="433375"/>
            <a:ext cx="3396300" cy="307800"/>
          </a:xfrm>
          <a:prstGeom prst="rect">
            <a:avLst/>
          </a:prstGeom>
          <a:solidFill>
            <a:srgbClr val="B1C5E9"/>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2000">
                <a:solidFill>
                  <a:srgbClr val="35317F"/>
                </a:solidFill>
                <a:latin typeface="Open Sans"/>
                <a:ea typeface="Open Sans"/>
                <a:cs typeface="Open Sans"/>
                <a:sym typeface="Open Sans"/>
              </a:rPr>
              <a:t>Writing the Business Plan</a:t>
            </a:r>
            <a:endParaRPr b="1" sz="2000">
              <a:solidFill>
                <a:srgbClr val="35317F"/>
              </a:solidFill>
              <a:latin typeface="Open Sans"/>
              <a:ea typeface="Open Sans"/>
              <a:cs typeface="Open Sans"/>
              <a:sym typeface="Open Sans"/>
            </a:endParaRPr>
          </a:p>
        </p:txBody>
      </p:sp>
      <p:sp>
        <p:nvSpPr>
          <p:cNvPr id="728" name="Google Shape;728;p59"/>
          <p:cNvSpPr txBox="1"/>
          <p:nvPr/>
        </p:nvSpPr>
        <p:spPr>
          <a:xfrm>
            <a:off x="222600" y="936550"/>
            <a:ext cx="3396300" cy="4134600"/>
          </a:xfrm>
          <a:prstGeom prst="rect">
            <a:avLst/>
          </a:prstGeom>
          <a:solidFill>
            <a:srgbClr val="C9DAF8"/>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lang="en" sz="1800">
                <a:solidFill>
                  <a:srgbClr val="35317F"/>
                </a:solidFill>
                <a:latin typeface="Open Sans"/>
                <a:ea typeface="Open Sans"/>
                <a:cs typeface="Open Sans"/>
                <a:sym typeface="Open Sans"/>
              </a:rPr>
              <a:t>In the words of a successful entrepreneur, the business plan is the single most important document at the start-up stage. A </a:t>
            </a:r>
            <a:r>
              <a:rPr b="1" lang="en" sz="1800">
                <a:solidFill>
                  <a:srgbClr val="35317F"/>
                </a:solidFill>
                <a:latin typeface="Open Sans"/>
                <a:ea typeface="Open Sans"/>
                <a:cs typeface="Open Sans"/>
                <a:sym typeface="Open Sans"/>
              </a:rPr>
              <a:t>business plan</a:t>
            </a:r>
            <a:r>
              <a:rPr lang="en" sz="1800">
                <a:solidFill>
                  <a:srgbClr val="35317F"/>
                </a:solidFill>
                <a:latin typeface="Open Sans"/>
                <a:ea typeface="Open Sans"/>
                <a:cs typeface="Open Sans"/>
                <a:sym typeface="Open Sans"/>
              </a:rPr>
              <a:t> is a written document describing all relevant internal and external elements and </a:t>
            </a:r>
            <a:r>
              <a:rPr lang="en" sz="1800">
                <a:solidFill>
                  <a:srgbClr val="35317F"/>
                </a:solidFill>
                <a:latin typeface="Open Sans"/>
                <a:ea typeface="Open Sans"/>
                <a:cs typeface="Open Sans"/>
                <a:sym typeface="Open Sans"/>
              </a:rPr>
              <a:t>strategies</a:t>
            </a:r>
            <a:r>
              <a:rPr lang="en" sz="1800">
                <a:solidFill>
                  <a:srgbClr val="35317F"/>
                </a:solidFill>
                <a:latin typeface="Open Sans"/>
                <a:ea typeface="Open Sans"/>
                <a:cs typeface="Open Sans"/>
                <a:sym typeface="Open Sans"/>
              </a:rPr>
              <a:t> for starting a new venture or a new product or a business expansion. It provides a guide and structure to management.</a:t>
            </a:r>
            <a:endParaRPr sz="1800">
              <a:solidFill>
                <a:srgbClr val="35317F"/>
              </a:solidFill>
              <a:latin typeface="Open Sans"/>
              <a:ea typeface="Open Sans"/>
              <a:cs typeface="Open Sans"/>
              <a:sym typeface="Open Sans"/>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732" name="Shape 732"/>
        <p:cNvGrpSpPr/>
        <p:nvPr/>
      </p:nvGrpSpPr>
      <p:grpSpPr>
        <a:xfrm>
          <a:off x="0" y="0"/>
          <a:ext cx="0" cy="0"/>
          <a:chOff x="0" y="0"/>
          <a:chExt cx="0" cy="0"/>
        </a:xfrm>
      </p:grpSpPr>
      <p:pic>
        <p:nvPicPr>
          <p:cNvPr id="733" name="Google Shape;733;p60"/>
          <p:cNvPicPr preferRelativeResize="0"/>
          <p:nvPr/>
        </p:nvPicPr>
        <p:blipFill>
          <a:blip r:embed="rId3">
            <a:alphaModFix/>
          </a:blip>
          <a:stretch>
            <a:fillRect/>
          </a:stretch>
        </p:blipFill>
        <p:spPr>
          <a:xfrm>
            <a:off x="4434951" y="394526"/>
            <a:ext cx="4525973" cy="4354449"/>
          </a:xfrm>
          <a:prstGeom prst="rect">
            <a:avLst/>
          </a:prstGeom>
          <a:noFill/>
          <a:ln>
            <a:noFill/>
          </a:ln>
        </p:spPr>
      </p:pic>
      <p:sp>
        <p:nvSpPr>
          <p:cNvPr id="734" name="Google Shape;734;p60"/>
          <p:cNvSpPr txBox="1"/>
          <p:nvPr/>
        </p:nvSpPr>
        <p:spPr>
          <a:xfrm>
            <a:off x="222600" y="280975"/>
            <a:ext cx="4011300" cy="246300"/>
          </a:xfrm>
          <a:prstGeom prst="rect">
            <a:avLst/>
          </a:prstGeom>
          <a:solidFill>
            <a:srgbClr val="B1C5E9"/>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lang="en" sz="1600">
                <a:solidFill>
                  <a:srgbClr val="35317F"/>
                </a:solidFill>
                <a:latin typeface="Open Sans"/>
                <a:ea typeface="Open Sans"/>
                <a:cs typeface="Open Sans"/>
                <a:sym typeface="Open Sans"/>
              </a:rPr>
              <a:t>The business plan will detail the following:</a:t>
            </a:r>
            <a:endParaRPr sz="1600">
              <a:solidFill>
                <a:srgbClr val="35317F"/>
              </a:solidFill>
              <a:latin typeface="Open Sans"/>
              <a:ea typeface="Open Sans"/>
              <a:cs typeface="Open Sans"/>
              <a:sym typeface="Open Sans"/>
            </a:endParaRPr>
          </a:p>
        </p:txBody>
      </p:sp>
      <p:sp>
        <p:nvSpPr>
          <p:cNvPr id="735" name="Google Shape;735;p60"/>
          <p:cNvSpPr txBox="1"/>
          <p:nvPr/>
        </p:nvSpPr>
        <p:spPr>
          <a:xfrm>
            <a:off x="222600" y="787025"/>
            <a:ext cx="4011300" cy="4208700"/>
          </a:xfrm>
          <a:prstGeom prst="rect">
            <a:avLst/>
          </a:prstGeom>
          <a:solidFill>
            <a:srgbClr val="C9DAF8"/>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336550" lvl="0" marL="457200" marR="0" rtl="0" algn="l">
              <a:lnSpc>
                <a:spcPct val="116026"/>
              </a:lnSpc>
              <a:spcBef>
                <a:spcPts val="0"/>
              </a:spcBef>
              <a:spcAft>
                <a:spcPts val="0"/>
              </a:spcAft>
              <a:buClr>
                <a:srgbClr val="35317F"/>
              </a:buClr>
              <a:buSzPts val="1700"/>
              <a:buFont typeface="Open Sans"/>
              <a:buAutoNum type="arabicPeriod"/>
            </a:pPr>
            <a:r>
              <a:rPr lang="en" sz="1700" u="sng">
                <a:solidFill>
                  <a:srgbClr val="35317F"/>
                </a:solidFill>
                <a:latin typeface="Open Sans"/>
                <a:ea typeface="Open Sans"/>
                <a:cs typeface="Open Sans"/>
                <a:sym typeface="Open Sans"/>
              </a:rPr>
              <a:t>Product </a:t>
            </a:r>
            <a:r>
              <a:rPr lang="en" sz="1700">
                <a:solidFill>
                  <a:srgbClr val="35317F"/>
                </a:solidFill>
                <a:latin typeface="Open Sans"/>
                <a:ea typeface="Open Sans"/>
                <a:cs typeface="Open Sans"/>
                <a:sym typeface="Open Sans"/>
              </a:rPr>
              <a:t>to be made or traded or service to be rendered</a:t>
            </a:r>
            <a:endParaRPr sz="1700">
              <a:solidFill>
                <a:srgbClr val="35317F"/>
              </a:solidFill>
              <a:latin typeface="Open Sans"/>
              <a:ea typeface="Open Sans"/>
              <a:cs typeface="Open Sans"/>
              <a:sym typeface="Open Sans"/>
            </a:endParaRPr>
          </a:p>
          <a:p>
            <a:pPr indent="-336550" lvl="0" marL="457200" marR="0" rtl="0" algn="l">
              <a:lnSpc>
                <a:spcPct val="116026"/>
              </a:lnSpc>
              <a:spcBef>
                <a:spcPts val="0"/>
              </a:spcBef>
              <a:spcAft>
                <a:spcPts val="0"/>
              </a:spcAft>
              <a:buClr>
                <a:srgbClr val="35317F"/>
              </a:buClr>
              <a:buSzPts val="1700"/>
              <a:buFont typeface="Open Sans"/>
              <a:buAutoNum type="arabicPeriod"/>
            </a:pPr>
            <a:r>
              <a:rPr lang="en" sz="1700" u="sng">
                <a:solidFill>
                  <a:srgbClr val="35317F"/>
                </a:solidFill>
                <a:latin typeface="Open Sans"/>
                <a:ea typeface="Open Sans"/>
                <a:cs typeface="Open Sans"/>
                <a:sym typeface="Open Sans"/>
              </a:rPr>
              <a:t>Marketing</a:t>
            </a:r>
            <a:r>
              <a:rPr lang="en" sz="1700">
                <a:solidFill>
                  <a:srgbClr val="35317F"/>
                </a:solidFill>
                <a:latin typeface="Open Sans"/>
                <a:ea typeface="Open Sans"/>
                <a:cs typeface="Open Sans"/>
                <a:sym typeface="Open Sans"/>
              </a:rPr>
              <a:t> - when, where, to whom the product or service is to be sold</a:t>
            </a:r>
            <a:endParaRPr sz="1700">
              <a:solidFill>
                <a:srgbClr val="35317F"/>
              </a:solidFill>
              <a:latin typeface="Open Sans"/>
              <a:ea typeface="Open Sans"/>
              <a:cs typeface="Open Sans"/>
              <a:sym typeface="Open Sans"/>
            </a:endParaRPr>
          </a:p>
          <a:p>
            <a:pPr indent="-336550" lvl="0" marL="457200" marR="0" rtl="0" algn="l">
              <a:lnSpc>
                <a:spcPct val="116026"/>
              </a:lnSpc>
              <a:spcBef>
                <a:spcPts val="0"/>
              </a:spcBef>
              <a:spcAft>
                <a:spcPts val="0"/>
              </a:spcAft>
              <a:buClr>
                <a:srgbClr val="35317F"/>
              </a:buClr>
              <a:buSzPts val="1700"/>
              <a:buFont typeface="Open Sans"/>
              <a:buAutoNum type="arabicPeriod"/>
            </a:pPr>
            <a:r>
              <a:rPr lang="en" sz="1700" u="sng">
                <a:solidFill>
                  <a:srgbClr val="35317F"/>
                </a:solidFill>
                <a:latin typeface="Open Sans"/>
                <a:ea typeface="Open Sans"/>
                <a:cs typeface="Open Sans"/>
                <a:sym typeface="Open Sans"/>
              </a:rPr>
              <a:t>Management</a:t>
            </a:r>
            <a:r>
              <a:rPr lang="en" sz="1700">
                <a:solidFill>
                  <a:srgbClr val="35317F"/>
                </a:solidFill>
                <a:latin typeface="Open Sans"/>
                <a:ea typeface="Open Sans"/>
                <a:cs typeface="Open Sans"/>
                <a:sym typeface="Open Sans"/>
              </a:rPr>
              <a:t> - organization, employees’ and officers’ position and job assignments</a:t>
            </a:r>
            <a:endParaRPr sz="1700">
              <a:solidFill>
                <a:srgbClr val="35317F"/>
              </a:solidFill>
              <a:latin typeface="Open Sans"/>
              <a:ea typeface="Open Sans"/>
              <a:cs typeface="Open Sans"/>
              <a:sym typeface="Open Sans"/>
            </a:endParaRPr>
          </a:p>
          <a:p>
            <a:pPr indent="-336550" lvl="0" marL="457200" marR="0" rtl="0" algn="l">
              <a:lnSpc>
                <a:spcPct val="116026"/>
              </a:lnSpc>
              <a:spcBef>
                <a:spcPts val="0"/>
              </a:spcBef>
              <a:spcAft>
                <a:spcPts val="0"/>
              </a:spcAft>
              <a:buClr>
                <a:srgbClr val="35317F"/>
              </a:buClr>
              <a:buSzPts val="1700"/>
              <a:buFont typeface="Open Sans"/>
              <a:buAutoNum type="arabicPeriod"/>
            </a:pPr>
            <a:r>
              <a:rPr lang="en" sz="1700" u="sng">
                <a:solidFill>
                  <a:srgbClr val="35317F"/>
                </a:solidFill>
                <a:latin typeface="Open Sans"/>
                <a:ea typeface="Open Sans"/>
                <a:cs typeface="Open Sans"/>
                <a:sym typeface="Open Sans"/>
              </a:rPr>
              <a:t>Finance</a:t>
            </a:r>
            <a:r>
              <a:rPr lang="en" sz="1700">
                <a:solidFill>
                  <a:srgbClr val="35317F"/>
                </a:solidFill>
                <a:latin typeface="Open Sans"/>
                <a:ea typeface="Open Sans"/>
                <a:cs typeface="Open Sans"/>
                <a:sym typeface="Open Sans"/>
              </a:rPr>
              <a:t> - financial needs &amp; where the money will come from and paid to</a:t>
            </a:r>
            <a:endParaRPr sz="1700">
              <a:solidFill>
                <a:srgbClr val="35317F"/>
              </a:solidFill>
              <a:latin typeface="Open Sans"/>
              <a:ea typeface="Open Sans"/>
              <a:cs typeface="Open Sans"/>
              <a:sym typeface="Open Sans"/>
            </a:endParaRPr>
          </a:p>
          <a:p>
            <a:pPr indent="-336550" lvl="0" marL="457200" marR="0" rtl="0" algn="l">
              <a:lnSpc>
                <a:spcPct val="116026"/>
              </a:lnSpc>
              <a:spcBef>
                <a:spcPts val="0"/>
              </a:spcBef>
              <a:spcAft>
                <a:spcPts val="0"/>
              </a:spcAft>
              <a:buClr>
                <a:srgbClr val="35317F"/>
              </a:buClr>
              <a:buSzPts val="1700"/>
              <a:buFont typeface="Open Sans"/>
              <a:buAutoNum type="arabicPeriod"/>
            </a:pPr>
            <a:r>
              <a:rPr lang="en" sz="1700" u="sng">
                <a:solidFill>
                  <a:srgbClr val="35317F"/>
                </a:solidFill>
                <a:latin typeface="Open Sans"/>
                <a:ea typeface="Open Sans"/>
                <a:cs typeface="Open Sans"/>
                <a:sym typeface="Open Sans"/>
              </a:rPr>
              <a:t>Operations</a:t>
            </a:r>
            <a:r>
              <a:rPr lang="en" sz="1700">
                <a:solidFill>
                  <a:srgbClr val="35317F"/>
                </a:solidFill>
                <a:latin typeface="Open Sans"/>
                <a:ea typeface="Open Sans"/>
                <a:cs typeface="Open Sans"/>
                <a:sym typeface="Open Sans"/>
              </a:rPr>
              <a:t> - how the product will be produced or how the service will be rendered or how the merchandise is to be acquired.</a:t>
            </a:r>
            <a:endParaRPr sz="1700">
              <a:solidFill>
                <a:srgbClr val="35317F"/>
              </a:solidFill>
              <a:latin typeface="Open Sans"/>
              <a:ea typeface="Open Sans"/>
              <a:cs typeface="Open Sans"/>
              <a:sym typeface="Open Sans"/>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739" name="Shape 739"/>
        <p:cNvGrpSpPr/>
        <p:nvPr/>
      </p:nvGrpSpPr>
      <p:grpSpPr>
        <a:xfrm>
          <a:off x="0" y="0"/>
          <a:ext cx="0" cy="0"/>
          <a:chOff x="0" y="0"/>
          <a:chExt cx="0" cy="0"/>
        </a:xfrm>
      </p:grpSpPr>
      <p:sp>
        <p:nvSpPr>
          <p:cNvPr id="740" name="Google Shape;740;p61"/>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741" name="Google Shape;741;p61"/>
          <p:cNvSpPr/>
          <p:nvPr/>
        </p:nvSpPr>
        <p:spPr>
          <a:xfrm>
            <a:off x="811038" y="1150880"/>
            <a:ext cx="7570331" cy="3307908"/>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742" name="Google Shape;742;p61"/>
          <p:cNvSpPr/>
          <p:nvPr/>
        </p:nvSpPr>
        <p:spPr>
          <a:xfrm>
            <a:off x="725775" y="1082700"/>
            <a:ext cx="7570331" cy="3222667"/>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743" name="Google Shape;743;p61"/>
          <p:cNvSpPr txBox="1"/>
          <p:nvPr/>
        </p:nvSpPr>
        <p:spPr>
          <a:xfrm>
            <a:off x="1340750" y="301300"/>
            <a:ext cx="6700200" cy="615600"/>
          </a:xfrm>
          <a:prstGeom prst="rect">
            <a:avLst/>
          </a:prstGeom>
          <a:noFill/>
          <a:ln>
            <a:noFill/>
          </a:ln>
        </p:spPr>
        <p:txBody>
          <a:bodyPr anchorCtr="0" anchor="t" bIns="0" lIns="0" spcFirstLastPara="1" rIns="0" wrap="square" tIns="0">
            <a:spAutoFit/>
          </a:bodyPr>
          <a:lstStyle/>
          <a:p>
            <a:pPr indent="0" lvl="0" marL="0" marR="0" rtl="0" algn="l">
              <a:lnSpc>
                <a:spcPct val="116026"/>
              </a:lnSpc>
              <a:spcBef>
                <a:spcPts val="0"/>
              </a:spcBef>
              <a:spcAft>
                <a:spcPts val="0"/>
              </a:spcAft>
              <a:buNone/>
            </a:pPr>
            <a:r>
              <a:rPr b="1" lang="en" sz="4000">
                <a:solidFill>
                  <a:srgbClr val="35317F"/>
                </a:solidFill>
                <a:latin typeface="Open Sans"/>
                <a:ea typeface="Open Sans"/>
                <a:cs typeface="Open Sans"/>
                <a:sym typeface="Open Sans"/>
              </a:rPr>
              <a:t>Writing the Business Plan</a:t>
            </a:r>
            <a:endParaRPr sz="700"/>
          </a:p>
        </p:txBody>
      </p:sp>
      <p:sp>
        <p:nvSpPr>
          <p:cNvPr id="744" name="Google Shape;744;p61"/>
          <p:cNvSpPr txBox="1"/>
          <p:nvPr/>
        </p:nvSpPr>
        <p:spPr>
          <a:xfrm>
            <a:off x="1023800" y="1374550"/>
            <a:ext cx="6892500" cy="27336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1900">
                <a:latin typeface="Open Sans Light"/>
                <a:ea typeface="Open Sans Light"/>
                <a:cs typeface="Open Sans Light"/>
                <a:sym typeface="Open Sans Light"/>
              </a:rPr>
              <a:t>A written </a:t>
            </a:r>
            <a:r>
              <a:rPr b="1" lang="en" sz="1900">
                <a:latin typeface="Open Sans"/>
                <a:ea typeface="Open Sans"/>
                <a:cs typeface="Open Sans"/>
                <a:sym typeface="Open Sans"/>
              </a:rPr>
              <a:t>business plan</a:t>
            </a:r>
            <a:r>
              <a:rPr lang="en" sz="1900">
                <a:latin typeface="Open Sans Light"/>
                <a:ea typeface="Open Sans Light"/>
                <a:cs typeface="Open Sans Light"/>
                <a:sym typeface="Open Sans Light"/>
              </a:rPr>
              <a:t> is like a game plan that is both for the current and future years. It is also called a </a:t>
            </a:r>
            <a:r>
              <a:rPr b="1" lang="en" sz="1900">
                <a:latin typeface="Open Sans"/>
                <a:ea typeface="Open Sans"/>
                <a:cs typeface="Open Sans"/>
                <a:sym typeface="Open Sans"/>
              </a:rPr>
              <a:t>road map</a:t>
            </a:r>
            <a:r>
              <a:rPr lang="en" sz="1900">
                <a:latin typeface="Open Sans Light"/>
                <a:ea typeface="Open Sans Light"/>
                <a:cs typeface="Open Sans Light"/>
                <a:sym typeface="Open Sans Light"/>
              </a:rPr>
              <a:t>. It may start as a preliminary plan and evolve to a final plan. The business plan is prepared by the entrepreneur who may consult with accountants, lawyers, engineers and marketers. They are called </a:t>
            </a:r>
            <a:r>
              <a:rPr b="1" lang="en" sz="1900">
                <a:latin typeface="Open Sans"/>
                <a:ea typeface="Open Sans"/>
                <a:cs typeface="Open Sans"/>
                <a:sym typeface="Open Sans"/>
              </a:rPr>
              <a:t>consultants</a:t>
            </a:r>
            <a:r>
              <a:rPr lang="en" sz="1900">
                <a:latin typeface="Open Sans Light"/>
                <a:ea typeface="Open Sans Light"/>
                <a:cs typeface="Open Sans Light"/>
                <a:sym typeface="Open Sans Light"/>
              </a:rPr>
              <a:t>. They m</a:t>
            </a:r>
            <a:r>
              <a:rPr lang="en" sz="1800">
                <a:latin typeface="Open Sans Light"/>
                <a:ea typeface="Open Sans Light"/>
                <a:cs typeface="Open Sans Light"/>
                <a:sym typeface="Open Sans Light"/>
              </a:rPr>
              <a:t>ay be private consultants or government consultants.</a:t>
            </a:r>
            <a:endParaRPr sz="1800">
              <a:latin typeface="Open Sans Light"/>
              <a:ea typeface="Open Sans Light"/>
              <a:cs typeface="Open Sans Light"/>
              <a:sym typeface="Open Sans Light"/>
            </a:endParaRPr>
          </a:p>
        </p:txBody>
      </p:sp>
      <p:sp>
        <p:nvSpPr>
          <p:cNvPr id="745" name="Google Shape;745;p61"/>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746" name="Google Shape;746;p61"/>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747" name="Google Shape;747;p61"/>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751" name="Shape 751"/>
        <p:cNvGrpSpPr/>
        <p:nvPr/>
      </p:nvGrpSpPr>
      <p:grpSpPr>
        <a:xfrm>
          <a:off x="0" y="0"/>
          <a:ext cx="0" cy="0"/>
          <a:chOff x="0" y="0"/>
          <a:chExt cx="0" cy="0"/>
        </a:xfrm>
      </p:grpSpPr>
      <p:sp>
        <p:nvSpPr>
          <p:cNvPr id="752" name="Google Shape;752;p62"/>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753" name="Google Shape;753;p62"/>
          <p:cNvSpPr/>
          <p:nvPr/>
        </p:nvSpPr>
        <p:spPr>
          <a:xfrm>
            <a:off x="811038" y="1150880"/>
            <a:ext cx="7570331" cy="3307908"/>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754" name="Google Shape;754;p62"/>
          <p:cNvSpPr/>
          <p:nvPr/>
        </p:nvSpPr>
        <p:spPr>
          <a:xfrm>
            <a:off x="725775" y="1082700"/>
            <a:ext cx="7570331" cy="3222667"/>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755" name="Google Shape;755;p62"/>
          <p:cNvSpPr txBox="1"/>
          <p:nvPr/>
        </p:nvSpPr>
        <p:spPr>
          <a:xfrm>
            <a:off x="1340750" y="301300"/>
            <a:ext cx="6700200" cy="615600"/>
          </a:xfrm>
          <a:prstGeom prst="rect">
            <a:avLst/>
          </a:prstGeom>
          <a:noFill/>
          <a:ln>
            <a:noFill/>
          </a:ln>
        </p:spPr>
        <p:txBody>
          <a:bodyPr anchorCtr="0" anchor="t" bIns="0" lIns="0" spcFirstLastPara="1" rIns="0" wrap="square" tIns="0">
            <a:spAutoFit/>
          </a:bodyPr>
          <a:lstStyle/>
          <a:p>
            <a:pPr indent="0" lvl="0" marL="0" marR="0" rtl="0" algn="l">
              <a:lnSpc>
                <a:spcPct val="116026"/>
              </a:lnSpc>
              <a:spcBef>
                <a:spcPts val="0"/>
              </a:spcBef>
              <a:spcAft>
                <a:spcPts val="0"/>
              </a:spcAft>
              <a:buNone/>
            </a:pPr>
            <a:r>
              <a:rPr b="1" lang="en" sz="4000">
                <a:solidFill>
                  <a:srgbClr val="35317F"/>
                </a:solidFill>
                <a:latin typeface="Open Sans"/>
                <a:ea typeface="Open Sans"/>
                <a:cs typeface="Open Sans"/>
                <a:sym typeface="Open Sans"/>
              </a:rPr>
              <a:t>Writing the Business Plan</a:t>
            </a:r>
            <a:endParaRPr sz="700"/>
          </a:p>
        </p:txBody>
      </p:sp>
      <p:sp>
        <p:nvSpPr>
          <p:cNvPr id="756" name="Google Shape;756;p62"/>
          <p:cNvSpPr txBox="1"/>
          <p:nvPr/>
        </p:nvSpPr>
        <p:spPr>
          <a:xfrm>
            <a:off x="811050" y="1082700"/>
            <a:ext cx="7392600" cy="30045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1600">
                <a:latin typeface="Open Sans Light"/>
                <a:ea typeface="Open Sans Light"/>
                <a:cs typeface="Open Sans Light"/>
                <a:sym typeface="Open Sans Light"/>
              </a:rPr>
              <a:t>Lenders, investors, employers, government, suppliers and customers, all benefit from a business plan. The </a:t>
            </a:r>
            <a:r>
              <a:rPr lang="en" sz="1600" u="sng">
                <a:latin typeface="Open Sans Light"/>
                <a:ea typeface="Open Sans Light"/>
                <a:cs typeface="Open Sans Light"/>
                <a:sym typeface="Open Sans Light"/>
              </a:rPr>
              <a:t>lende</a:t>
            </a:r>
            <a:r>
              <a:rPr lang="en" sz="1600">
                <a:latin typeface="Open Sans Light"/>
                <a:ea typeface="Open Sans Light"/>
                <a:cs typeface="Open Sans Light"/>
                <a:sym typeface="Open Sans Light"/>
              </a:rPr>
              <a:t>r determines the amount of money to lend based on the plan; the </a:t>
            </a:r>
            <a:r>
              <a:rPr lang="en" sz="1600" u="sng">
                <a:latin typeface="Open Sans Light"/>
                <a:ea typeface="Open Sans Light"/>
                <a:cs typeface="Open Sans Light"/>
                <a:sym typeface="Open Sans Light"/>
              </a:rPr>
              <a:t>investor</a:t>
            </a:r>
            <a:r>
              <a:rPr lang="en" sz="1600">
                <a:latin typeface="Open Sans Light"/>
                <a:ea typeface="Open Sans Light"/>
                <a:cs typeface="Open Sans Light"/>
                <a:sym typeface="Open Sans Light"/>
              </a:rPr>
              <a:t> analyzes it for investment opportunities; </a:t>
            </a:r>
            <a:r>
              <a:rPr lang="en" sz="1600" u="sng">
                <a:latin typeface="Open Sans Light"/>
                <a:ea typeface="Open Sans Light"/>
                <a:cs typeface="Open Sans Light"/>
                <a:sym typeface="Open Sans Light"/>
              </a:rPr>
              <a:t>employers</a:t>
            </a:r>
            <a:r>
              <a:rPr lang="en" sz="1600">
                <a:latin typeface="Open Sans Light"/>
                <a:ea typeface="Open Sans Light"/>
                <a:cs typeface="Open Sans Light"/>
                <a:sym typeface="Open Sans Light"/>
              </a:rPr>
              <a:t> use it as guide for operations; </a:t>
            </a:r>
            <a:r>
              <a:rPr lang="en" sz="1600" u="sng">
                <a:latin typeface="Open Sans Light"/>
                <a:ea typeface="Open Sans Light"/>
                <a:cs typeface="Open Sans Light"/>
                <a:sym typeface="Open Sans Light"/>
              </a:rPr>
              <a:t>customers</a:t>
            </a:r>
            <a:r>
              <a:rPr lang="en" sz="1600">
                <a:latin typeface="Open Sans Light"/>
                <a:ea typeface="Open Sans Light"/>
                <a:cs typeface="Open Sans Light"/>
                <a:sym typeface="Open Sans Light"/>
              </a:rPr>
              <a:t> determine what </a:t>
            </a:r>
            <a:r>
              <a:rPr lang="en" sz="1600">
                <a:latin typeface="Open Sans Light"/>
                <a:ea typeface="Open Sans Light"/>
                <a:cs typeface="Open Sans Light"/>
                <a:sym typeface="Open Sans Light"/>
              </a:rPr>
              <a:t>products</a:t>
            </a:r>
            <a:r>
              <a:rPr lang="en" sz="1600">
                <a:latin typeface="Open Sans Light"/>
                <a:ea typeface="Open Sans Light"/>
                <a:cs typeface="Open Sans Light"/>
                <a:sym typeface="Open Sans Light"/>
              </a:rPr>
              <a:t> to buy from the business; and </a:t>
            </a:r>
            <a:r>
              <a:rPr lang="en" sz="1600" u="sng">
                <a:latin typeface="Open Sans Light"/>
                <a:ea typeface="Open Sans Light"/>
                <a:cs typeface="Open Sans Light"/>
                <a:sym typeface="Open Sans Light"/>
              </a:rPr>
              <a:t>suppliers</a:t>
            </a:r>
            <a:r>
              <a:rPr lang="en" sz="1600">
                <a:latin typeface="Open Sans Light"/>
                <a:ea typeface="Open Sans Light"/>
                <a:cs typeface="Open Sans Light"/>
                <a:sym typeface="Open Sans Light"/>
              </a:rPr>
              <a:t> determine what products to sell to the business through the plan. The </a:t>
            </a:r>
            <a:r>
              <a:rPr lang="en" sz="1600" u="sng">
                <a:latin typeface="Open Sans Light"/>
                <a:ea typeface="Open Sans Light"/>
                <a:cs typeface="Open Sans Light"/>
                <a:sym typeface="Open Sans Light"/>
              </a:rPr>
              <a:t>government</a:t>
            </a:r>
            <a:r>
              <a:rPr lang="en" sz="1600">
                <a:latin typeface="Open Sans Light"/>
                <a:ea typeface="Open Sans Light"/>
                <a:cs typeface="Open Sans Light"/>
                <a:sym typeface="Open Sans Light"/>
              </a:rPr>
              <a:t> set policies guided partly by the plans of business. At the time this lecture is being written, a marketing company was charged with pyramiding. It submitted to SEC a business plan showing that the questioned activity is not in their plans.</a:t>
            </a:r>
            <a:endParaRPr sz="1600">
              <a:latin typeface="Open Sans Light"/>
              <a:ea typeface="Open Sans Light"/>
              <a:cs typeface="Open Sans Light"/>
              <a:sym typeface="Open Sans Light"/>
            </a:endParaRPr>
          </a:p>
        </p:txBody>
      </p:sp>
      <p:sp>
        <p:nvSpPr>
          <p:cNvPr id="757" name="Google Shape;757;p62"/>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758" name="Google Shape;758;p62"/>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759" name="Google Shape;759;p62"/>
          <p:cNvSpPr/>
          <p:nvPr/>
        </p:nvSpPr>
        <p:spPr>
          <a:xfrm>
            <a:off x="7898915" y="-314184"/>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763" name="Shape 763"/>
        <p:cNvGrpSpPr/>
        <p:nvPr/>
      </p:nvGrpSpPr>
      <p:grpSpPr>
        <a:xfrm>
          <a:off x="0" y="0"/>
          <a:ext cx="0" cy="0"/>
          <a:chOff x="0" y="0"/>
          <a:chExt cx="0" cy="0"/>
        </a:xfrm>
      </p:grpSpPr>
      <p:grpSp>
        <p:nvGrpSpPr>
          <p:cNvPr id="764" name="Google Shape;764;p63"/>
          <p:cNvGrpSpPr/>
          <p:nvPr/>
        </p:nvGrpSpPr>
        <p:grpSpPr>
          <a:xfrm>
            <a:off x="192175" y="259325"/>
            <a:ext cx="8825625" cy="4541350"/>
            <a:chOff x="192175" y="259325"/>
            <a:chExt cx="8825625" cy="4541350"/>
          </a:xfrm>
        </p:grpSpPr>
        <p:sp>
          <p:nvSpPr>
            <p:cNvPr id="765" name="Google Shape;765;p63"/>
            <p:cNvSpPr txBox="1"/>
            <p:nvPr/>
          </p:nvSpPr>
          <p:spPr>
            <a:xfrm>
              <a:off x="2020275" y="881500"/>
              <a:ext cx="2264100" cy="277200"/>
            </a:xfrm>
            <a:prstGeom prst="rect">
              <a:avLst/>
            </a:prstGeom>
            <a:solidFill>
              <a:srgbClr val="FFFDFC"/>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800">
                  <a:latin typeface="Open Sans Light"/>
                  <a:ea typeface="Open Sans Light"/>
                  <a:cs typeface="Open Sans Light"/>
                  <a:sym typeface="Open Sans Light"/>
                </a:rPr>
                <a:t>Self-</a:t>
              </a:r>
              <a:r>
                <a:rPr lang="en" sz="1800">
                  <a:latin typeface="Open Sans Light"/>
                  <a:ea typeface="Open Sans Light"/>
                  <a:cs typeface="Open Sans Light"/>
                  <a:sym typeface="Open Sans Light"/>
                </a:rPr>
                <a:t>assessment</a:t>
              </a:r>
              <a:endParaRPr sz="1800"/>
            </a:p>
          </p:txBody>
        </p:sp>
        <p:sp>
          <p:nvSpPr>
            <p:cNvPr id="766" name="Google Shape;766;p63"/>
            <p:cNvSpPr txBox="1"/>
            <p:nvPr/>
          </p:nvSpPr>
          <p:spPr>
            <a:xfrm>
              <a:off x="2266950" y="259325"/>
              <a:ext cx="4610100" cy="246300"/>
            </a:xfrm>
            <a:prstGeom prst="rect">
              <a:avLst/>
            </a:prstGeom>
            <a:solidFill>
              <a:srgbClr val="B1C5E9"/>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1600">
                  <a:solidFill>
                    <a:srgbClr val="35317F"/>
                  </a:solidFill>
                  <a:latin typeface="Open Sans"/>
                  <a:ea typeface="Open Sans"/>
                  <a:cs typeface="Open Sans"/>
                  <a:sym typeface="Open Sans"/>
                </a:rPr>
                <a:t>Process Flow of Starting a Small Enterprise</a:t>
              </a:r>
              <a:endParaRPr b="1" sz="1600">
                <a:solidFill>
                  <a:srgbClr val="35317F"/>
                </a:solidFill>
                <a:latin typeface="Open Sans"/>
                <a:ea typeface="Open Sans"/>
                <a:cs typeface="Open Sans"/>
                <a:sym typeface="Open Sans"/>
              </a:endParaRPr>
            </a:p>
          </p:txBody>
        </p:sp>
        <p:sp>
          <p:nvSpPr>
            <p:cNvPr id="767" name="Google Shape;767;p63"/>
            <p:cNvSpPr txBox="1"/>
            <p:nvPr/>
          </p:nvSpPr>
          <p:spPr>
            <a:xfrm>
              <a:off x="2020275" y="1755725"/>
              <a:ext cx="2264100" cy="541800"/>
            </a:xfrm>
            <a:prstGeom prst="rect">
              <a:avLst/>
            </a:prstGeom>
            <a:solidFill>
              <a:srgbClr val="FFFDFC"/>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600">
                  <a:latin typeface="Open Sans Light"/>
                  <a:ea typeface="Open Sans Light"/>
                  <a:cs typeface="Open Sans Light"/>
                  <a:sym typeface="Open Sans Light"/>
                </a:rPr>
                <a:t>Analyze Environmental Factors</a:t>
              </a:r>
              <a:endParaRPr sz="1600"/>
            </a:p>
          </p:txBody>
        </p:sp>
        <p:sp>
          <p:nvSpPr>
            <p:cNvPr id="768" name="Google Shape;768;p63"/>
            <p:cNvSpPr txBox="1"/>
            <p:nvPr/>
          </p:nvSpPr>
          <p:spPr>
            <a:xfrm>
              <a:off x="2020275" y="2782350"/>
              <a:ext cx="2264100" cy="837300"/>
            </a:xfrm>
            <a:prstGeom prst="rect">
              <a:avLst/>
            </a:prstGeom>
            <a:solidFill>
              <a:srgbClr val="FFFDFC"/>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600">
                  <a:latin typeface="Open Sans Light"/>
                  <a:ea typeface="Open Sans Light"/>
                  <a:cs typeface="Open Sans Light"/>
                  <a:sym typeface="Open Sans Light"/>
                </a:rPr>
                <a:t>Determine your product/service decide the form of business</a:t>
              </a:r>
              <a:endParaRPr sz="1600"/>
            </a:p>
          </p:txBody>
        </p:sp>
        <p:sp>
          <p:nvSpPr>
            <p:cNvPr id="769" name="Google Shape;769;p63"/>
            <p:cNvSpPr txBox="1"/>
            <p:nvPr/>
          </p:nvSpPr>
          <p:spPr>
            <a:xfrm>
              <a:off x="2020275" y="4065175"/>
              <a:ext cx="2264100" cy="277200"/>
            </a:xfrm>
            <a:prstGeom prst="rect">
              <a:avLst/>
            </a:prstGeom>
            <a:solidFill>
              <a:srgbClr val="FFFDFC"/>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800">
                  <a:latin typeface="Open Sans Light"/>
                  <a:ea typeface="Open Sans Light"/>
                  <a:cs typeface="Open Sans Light"/>
                  <a:sym typeface="Open Sans Light"/>
                </a:rPr>
                <a:t>Write a business plan</a:t>
              </a:r>
              <a:endParaRPr sz="1800"/>
            </a:p>
          </p:txBody>
        </p:sp>
        <p:sp>
          <p:nvSpPr>
            <p:cNvPr id="770" name="Google Shape;770;p63"/>
            <p:cNvSpPr txBox="1"/>
            <p:nvPr/>
          </p:nvSpPr>
          <p:spPr>
            <a:xfrm>
              <a:off x="4527525" y="881500"/>
              <a:ext cx="2264100" cy="277200"/>
            </a:xfrm>
            <a:prstGeom prst="rect">
              <a:avLst/>
            </a:prstGeom>
            <a:solidFill>
              <a:srgbClr val="FFFDFC"/>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 sz="1800">
                  <a:latin typeface="Open Sans"/>
                  <a:ea typeface="Open Sans"/>
                  <a:cs typeface="Open Sans"/>
                  <a:sym typeface="Open Sans"/>
                </a:rPr>
                <a:t>Entrepreneur</a:t>
              </a:r>
              <a:endParaRPr b="1" sz="1800"/>
            </a:p>
          </p:txBody>
        </p:sp>
        <p:sp>
          <p:nvSpPr>
            <p:cNvPr id="771" name="Google Shape;771;p63"/>
            <p:cNvSpPr txBox="1"/>
            <p:nvPr/>
          </p:nvSpPr>
          <p:spPr>
            <a:xfrm>
              <a:off x="4527525" y="1831925"/>
              <a:ext cx="2264100" cy="277200"/>
            </a:xfrm>
            <a:prstGeom prst="rect">
              <a:avLst/>
            </a:prstGeom>
            <a:solidFill>
              <a:srgbClr val="FFFDFC"/>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800">
                  <a:latin typeface="Open Sans Light"/>
                  <a:ea typeface="Open Sans Light"/>
                  <a:cs typeface="Open Sans Light"/>
                  <a:sym typeface="Open Sans Light"/>
                </a:rPr>
                <a:t>Start of Operations</a:t>
              </a:r>
              <a:endParaRPr sz="1800"/>
            </a:p>
          </p:txBody>
        </p:sp>
        <p:sp>
          <p:nvSpPr>
            <p:cNvPr id="772" name="Google Shape;772;p63"/>
            <p:cNvSpPr txBox="1"/>
            <p:nvPr/>
          </p:nvSpPr>
          <p:spPr>
            <a:xfrm>
              <a:off x="4527525" y="2782350"/>
              <a:ext cx="2264100" cy="609600"/>
            </a:xfrm>
            <a:prstGeom prst="rect">
              <a:avLst/>
            </a:prstGeom>
            <a:solidFill>
              <a:srgbClr val="FFFDFC"/>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800">
                  <a:latin typeface="Open Sans Light"/>
                  <a:ea typeface="Open Sans Light"/>
                  <a:cs typeface="Open Sans Light"/>
                  <a:sym typeface="Open Sans Light"/>
                </a:rPr>
                <a:t>Hiring/Training of Personnel</a:t>
              </a:r>
              <a:endParaRPr sz="1800"/>
            </a:p>
          </p:txBody>
        </p:sp>
        <p:sp>
          <p:nvSpPr>
            <p:cNvPr id="773" name="Google Shape;773;p63"/>
            <p:cNvSpPr txBox="1"/>
            <p:nvPr/>
          </p:nvSpPr>
          <p:spPr>
            <a:xfrm>
              <a:off x="4527525" y="4065175"/>
              <a:ext cx="2264100" cy="277200"/>
            </a:xfrm>
            <a:prstGeom prst="rect">
              <a:avLst/>
            </a:prstGeom>
            <a:solidFill>
              <a:srgbClr val="FFFDFC"/>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 sz="1800">
                  <a:latin typeface="Open Sans Light"/>
                  <a:ea typeface="Open Sans Light"/>
                  <a:cs typeface="Open Sans Light"/>
                  <a:sym typeface="Open Sans Light"/>
                </a:rPr>
                <a:t>Business Registration</a:t>
              </a:r>
              <a:endParaRPr sz="1800"/>
            </a:p>
          </p:txBody>
        </p:sp>
        <p:cxnSp>
          <p:nvCxnSpPr>
            <p:cNvPr id="774" name="Google Shape;774;p63"/>
            <p:cNvCxnSpPr/>
            <p:nvPr/>
          </p:nvCxnSpPr>
          <p:spPr>
            <a:xfrm flipH="1">
              <a:off x="1636550" y="1024325"/>
              <a:ext cx="4500" cy="3192000"/>
            </a:xfrm>
            <a:prstGeom prst="straightConnector1">
              <a:avLst/>
            </a:prstGeom>
            <a:noFill/>
            <a:ln cap="flat" cmpd="sng" w="28575">
              <a:solidFill>
                <a:schemeClr val="dk2"/>
              </a:solidFill>
              <a:prstDash val="solid"/>
              <a:round/>
              <a:headEnd len="med" w="med" type="none"/>
              <a:tailEnd len="med" w="med" type="none"/>
            </a:ln>
          </p:spPr>
        </p:cxnSp>
        <p:cxnSp>
          <p:nvCxnSpPr>
            <p:cNvPr id="775" name="Google Shape;775;p63"/>
            <p:cNvCxnSpPr/>
            <p:nvPr/>
          </p:nvCxnSpPr>
          <p:spPr>
            <a:xfrm flipH="1">
              <a:off x="1635375" y="1022388"/>
              <a:ext cx="384900" cy="11700"/>
            </a:xfrm>
            <a:prstGeom prst="straightConnector1">
              <a:avLst/>
            </a:prstGeom>
            <a:noFill/>
            <a:ln cap="flat" cmpd="sng" w="28575">
              <a:solidFill>
                <a:schemeClr val="dk2"/>
              </a:solidFill>
              <a:prstDash val="solid"/>
              <a:round/>
              <a:headEnd len="med" w="med" type="none"/>
              <a:tailEnd len="med" w="med" type="none"/>
            </a:ln>
          </p:spPr>
        </p:cxnSp>
        <p:cxnSp>
          <p:nvCxnSpPr>
            <p:cNvPr id="776" name="Google Shape;776;p63"/>
            <p:cNvCxnSpPr/>
            <p:nvPr/>
          </p:nvCxnSpPr>
          <p:spPr>
            <a:xfrm flipH="1">
              <a:off x="1623675" y="4201506"/>
              <a:ext cx="396600" cy="12900"/>
            </a:xfrm>
            <a:prstGeom prst="straightConnector1">
              <a:avLst/>
            </a:prstGeom>
            <a:noFill/>
            <a:ln cap="flat" cmpd="sng" w="28575">
              <a:solidFill>
                <a:schemeClr val="dk2"/>
              </a:solidFill>
              <a:prstDash val="solid"/>
              <a:round/>
              <a:headEnd len="med" w="med" type="none"/>
              <a:tailEnd len="med" w="med" type="none"/>
            </a:ln>
          </p:spPr>
        </p:cxnSp>
        <p:sp>
          <p:nvSpPr>
            <p:cNvPr id="777" name="Google Shape;777;p63"/>
            <p:cNvSpPr txBox="1"/>
            <p:nvPr/>
          </p:nvSpPr>
          <p:spPr>
            <a:xfrm>
              <a:off x="192175" y="2354375"/>
              <a:ext cx="1235400" cy="531900"/>
            </a:xfrm>
            <a:prstGeom prst="rect">
              <a:avLst/>
            </a:prstGeom>
            <a:solidFill>
              <a:srgbClr val="B1C5E9"/>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1600">
                  <a:solidFill>
                    <a:srgbClr val="35317F"/>
                  </a:solidFill>
                  <a:latin typeface="Open Sans"/>
                  <a:ea typeface="Open Sans"/>
                  <a:cs typeface="Open Sans"/>
                  <a:sym typeface="Open Sans"/>
                </a:rPr>
                <a:t>PLANNING STAGE</a:t>
              </a:r>
              <a:endParaRPr b="1" sz="1600">
                <a:solidFill>
                  <a:srgbClr val="35317F"/>
                </a:solidFill>
                <a:latin typeface="Open Sans"/>
                <a:ea typeface="Open Sans"/>
                <a:cs typeface="Open Sans"/>
                <a:sym typeface="Open Sans"/>
              </a:endParaRPr>
            </a:p>
          </p:txBody>
        </p:sp>
        <p:sp>
          <p:nvSpPr>
            <p:cNvPr id="778" name="Google Shape;778;p63"/>
            <p:cNvSpPr txBox="1"/>
            <p:nvPr/>
          </p:nvSpPr>
          <p:spPr>
            <a:xfrm>
              <a:off x="7449100" y="2354375"/>
              <a:ext cx="1568700" cy="531900"/>
            </a:xfrm>
            <a:prstGeom prst="rect">
              <a:avLst/>
            </a:prstGeom>
            <a:solidFill>
              <a:srgbClr val="B1C5E9"/>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1600">
                  <a:solidFill>
                    <a:srgbClr val="35317F"/>
                  </a:solidFill>
                  <a:latin typeface="Open Sans"/>
                  <a:ea typeface="Open Sans"/>
                  <a:cs typeface="Open Sans"/>
                  <a:sym typeface="Open Sans"/>
                </a:rPr>
                <a:t>ACTUALIZING STAGE</a:t>
              </a:r>
              <a:endParaRPr b="1" sz="1600">
                <a:solidFill>
                  <a:srgbClr val="35317F"/>
                </a:solidFill>
                <a:latin typeface="Open Sans"/>
                <a:ea typeface="Open Sans"/>
                <a:cs typeface="Open Sans"/>
                <a:sym typeface="Open Sans"/>
              </a:endParaRPr>
            </a:p>
          </p:txBody>
        </p:sp>
        <p:cxnSp>
          <p:nvCxnSpPr>
            <p:cNvPr id="779" name="Google Shape;779;p63"/>
            <p:cNvCxnSpPr/>
            <p:nvPr/>
          </p:nvCxnSpPr>
          <p:spPr>
            <a:xfrm flipH="1">
              <a:off x="7212113" y="1024325"/>
              <a:ext cx="4500" cy="3192000"/>
            </a:xfrm>
            <a:prstGeom prst="straightConnector1">
              <a:avLst/>
            </a:prstGeom>
            <a:noFill/>
            <a:ln cap="flat" cmpd="sng" w="28575">
              <a:solidFill>
                <a:schemeClr val="dk2"/>
              </a:solidFill>
              <a:prstDash val="solid"/>
              <a:round/>
              <a:headEnd len="med" w="med" type="none"/>
              <a:tailEnd len="med" w="med" type="none"/>
            </a:ln>
          </p:spPr>
        </p:cxnSp>
        <p:cxnSp>
          <p:nvCxnSpPr>
            <p:cNvPr id="780" name="Google Shape;780;p63"/>
            <p:cNvCxnSpPr/>
            <p:nvPr/>
          </p:nvCxnSpPr>
          <p:spPr>
            <a:xfrm rot="10800000">
              <a:off x="6809525" y="1034200"/>
              <a:ext cx="398700" cy="3600"/>
            </a:xfrm>
            <a:prstGeom prst="straightConnector1">
              <a:avLst/>
            </a:prstGeom>
            <a:noFill/>
            <a:ln cap="flat" cmpd="sng" w="28575">
              <a:solidFill>
                <a:schemeClr val="dk2"/>
              </a:solidFill>
              <a:prstDash val="solid"/>
              <a:round/>
              <a:headEnd len="med" w="med" type="none"/>
              <a:tailEnd len="med" w="med" type="none"/>
            </a:ln>
          </p:spPr>
        </p:cxnSp>
        <p:cxnSp>
          <p:nvCxnSpPr>
            <p:cNvPr id="781" name="Google Shape;781;p63"/>
            <p:cNvCxnSpPr/>
            <p:nvPr/>
          </p:nvCxnSpPr>
          <p:spPr>
            <a:xfrm flipH="1">
              <a:off x="6797725" y="4201506"/>
              <a:ext cx="396600" cy="12900"/>
            </a:xfrm>
            <a:prstGeom prst="straightConnector1">
              <a:avLst/>
            </a:prstGeom>
            <a:noFill/>
            <a:ln cap="flat" cmpd="sng" w="28575">
              <a:solidFill>
                <a:schemeClr val="dk2"/>
              </a:solidFill>
              <a:prstDash val="solid"/>
              <a:round/>
              <a:headEnd len="med" w="med" type="none"/>
              <a:tailEnd len="med" w="med" type="none"/>
            </a:ln>
          </p:spPr>
        </p:cxnSp>
        <p:cxnSp>
          <p:nvCxnSpPr>
            <p:cNvPr id="782" name="Google Shape;782;p63"/>
            <p:cNvCxnSpPr>
              <a:stCxn id="765" idx="2"/>
              <a:endCxn id="767" idx="0"/>
            </p:cNvCxnSpPr>
            <p:nvPr/>
          </p:nvCxnSpPr>
          <p:spPr>
            <a:xfrm>
              <a:off x="3152325" y="1158700"/>
              <a:ext cx="0" cy="597000"/>
            </a:xfrm>
            <a:prstGeom prst="straightConnector1">
              <a:avLst/>
            </a:prstGeom>
            <a:noFill/>
            <a:ln cap="flat" cmpd="sng" w="28575">
              <a:solidFill>
                <a:schemeClr val="dk2"/>
              </a:solidFill>
              <a:prstDash val="solid"/>
              <a:round/>
              <a:headEnd len="med" w="med" type="none"/>
              <a:tailEnd len="med" w="med" type="triangle"/>
            </a:ln>
          </p:spPr>
        </p:cxnSp>
        <p:cxnSp>
          <p:nvCxnSpPr>
            <p:cNvPr id="783" name="Google Shape;783;p63"/>
            <p:cNvCxnSpPr>
              <a:stCxn id="767" idx="2"/>
              <a:endCxn id="768" idx="0"/>
            </p:cNvCxnSpPr>
            <p:nvPr/>
          </p:nvCxnSpPr>
          <p:spPr>
            <a:xfrm>
              <a:off x="3152325" y="2297525"/>
              <a:ext cx="0" cy="484800"/>
            </a:xfrm>
            <a:prstGeom prst="straightConnector1">
              <a:avLst/>
            </a:prstGeom>
            <a:noFill/>
            <a:ln cap="flat" cmpd="sng" w="28575">
              <a:solidFill>
                <a:schemeClr val="dk2"/>
              </a:solidFill>
              <a:prstDash val="solid"/>
              <a:round/>
              <a:headEnd len="med" w="med" type="none"/>
              <a:tailEnd len="med" w="med" type="triangle"/>
            </a:ln>
          </p:spPr>
        </p:cxnSp>
        <p:cxnSp>
          <p:nvCxnSpPr>
            <p:cNvPr id="784" name="Google Shape;784;p63"/>
            <p:cNvCxnSpPr>
              <a:stCxn id="768" idx="2"/>
              <a:endCxn id="769" idx="0"/>
            </p:cNvCxnSpPr>
            <p:nvPr/>
          </p:nvCxnSpPr>
          <p:spPr>
            <a:xfrm>
              <a:off x="3152325" y="3619650"/>
              <a:ext cx="0" cy="445500"/>
            </a:xfrm>
            <a:prstGeom prst="straightConnector1">
              <a:avLst/>
            </a:prstGeom>
            <a:noFill/>
            <a:ln cap="flat" cmpd="sng" w="28575">
              <a:solidFill>
                <a:schemeClr val="dk2"/>
              </a:solidFill>
              <a:prstDash val="solid"/>
              <a:round/>
              <a:headEnd len="med" w="med" type="none"/>
              <a:tailEnd len="med" w="med" type="triangle"/>
            </a:ln>
          </p:spPr>
        </p:cxnSp>
        <p:cxnSp>
          <p:nvCxnSpPr>
            <p:cNvPr id="785" name="Google Shape;785;p63"/>
            <p:cNvCxnSpPr>
              <a:stCxn id="769" idx="2"/>
            </p:cNvCxnSpPr>
            <p:nvPr/>
          </p:nvCxnSpPr>
          <p:spPr>
            <a:xfrm flipH="1">
              <a:off x="3150525" y="4342375"/>
              <a:ext cx="1800" cy="443400"/>
            </a:xfrm>
            <a:prstGeom prst="straightConnector1">
              <a:avLst/>
            </a:prstGeom>
            <a:noFill/>
            <a:ln cap="flat" cmpd="sng" w="28575">
              <a:solidFill>
                <a:schemeClr val="dk2"/>
              </a:solidFill>
              <a:prstDash val="solid"/>
              <a:round/>
              <a:headEnd len="med" w="med" type="none"/>
              <a:tailEnd len="med" w="med" type="none"/>
            </a:ln>
          </p:spPr>
        </p:cxnSp>
        <p:cxnSp>
          <p:nvCxnSpPr>
            <p:cNvPr id="786" name="Google Shape;786;p63"/>
            <p:cNvCxnSpPr/>
            <p:nvPr/>
          </p:nvCxnSpPr>
          <p:spPr>
            <a:xfrm flipH="1">
              <a:off x="3150725" y="4785675"/>
              <a:ext cx="2507100" cy="15000"/>
            </a:xfrm>
            <a:prstGeom prst="straightConnector1">
              <a:avLst/>
            </a:prstGeom>
            <a:noFill/>
            <a:ln cap="flat" cmpd="sng" w="28575">
              <a:solidFill>
                <a:schemeClr val="dk2"/>
              </a:solidFill>
              <a:prstDash val="solid"/>
              <a:round/>
              <a:headEnd len="med" w="med" type="none"/>
              <a:tailEnd len="med" w="med" type="none"/>
            </a:ln>
          </p:spPr>
        </p:cxnSp>
        <p:cxnSp>
          <p:nvCxnSpPr>
            <p:cNvPr id="787" name="Google Shape;787;p63"/>
            <p:cNvCxnSpPr>
              <a:endCxn id="773" idx="2"/>
            </p:cNvCxnSpPr>
            <p:nvPr/>
          </p:nvCxnSpPr>
          <p:spPr>
            <a:xfrm flipH="1" rot="10800000">
              <a:off x="5657775" y="4342375"/>
              <a:ext cx="1800" cy="443100"/>
            </a:xfrm>
            <a:prstGeom prst="straightConnector1">
              <a:avLst/>
            </a:prstGeom>
            <a:noFill/>
            <a:ln cap="flat" cmpd="sng" w="28575">
              <a:solidFill>
                <a:schemeClr val="dk2"/>
              </a:solidFill>
              <a:prstDash val="solid"/>
              <a:round/>
              <a:headEnd len="med" w="med" type="none"/>
              <a:tailEnd len="med" w="med" type="triangle"/>
            </a:ln>
          </p:spPr>
        </p:cxnSp>
        <p:cxnSp>
          <p:nvCxnSpPr>
            <p:cNvPr id="788" name="Google Shape;788;p63"/>
            <p:cNvCxnSpPr>
              <a:stCxn id="773" idx="0"/>
              <a:endCxn id="772" idx="2"/>
            </p:cNvCxnSpPr>
            <p:nvPr/>
          </p:nvCxnSpPr>
          <p:spPr>
            <a:xfrm rot="10800000">
              <a:off x="5659575" y="3391975"/>
              <a:ext cx="0" cy="673200"/>
            </a:xfrm>
            <a:prstGeom prst="straightConnector1">
              <a:avLst/>
            </a:prstGeom>
            <a:noFill/>
            <a:ln cap="flat" cmpd="sng" w="28575">
              <a:solidFill>
                <a:schemeClr val="dk2"/>
              </a:solidFill>
              <a:prstDash val="solid"/>
              <a:round/>
              <a:headEnd len="med" w="med" type="none"/>
              <a:tailEnd len="med" w="med" type="triangle"/>
            </a:ln>
          </p:spPr>
        </p:cxnSp>
        <p:cxnSp>
          <p:nvCxnSpPr>
            <p:cNvPr id="789" name="Google Shape;789;p63"/>
            <p:cNvCxnSpPr>
              <a:stCxn id="772" idx="0"/>
              <a:endCxn id="771" idx="2"/>
            </p:cNvCxnSpPr>
            <p:nvPr/>
          </p:nvCxnSpPr>
          <p:spPr>
            <a:xfrm rot="10800000">
              <a:off x="5659575" y="2109150"/>
              <a:ext cx="0" cy="673200"/>
            </a:xfrm>
            <a:prstGeom prst="straightConnector1">
              <a:avLst/>
            </a:prstGeom>
            <a:noFill/>
            <a:ln cap="flat" cmpd="sng" w="28575">
              <a:solidFill>
                <a:schemeClr val="dk2"/>
              </a:solidFill>
              <a:prstDash val="solid"/>
              <a:round/>
              <a:headEnd len="med" w="med" type="none"/>
              <a:tailEnd len="med" w="med" type="triangle"/>
            </a:ln>
          </p:spPr>
        </p:cxnSp>
        <p:cxnSp>
          <p:nvCxnSpPr>
            <p:cNvPr id="790" name="Google Shape;790;p63"/>
            <p:cNvCxnSpPr>
              <a:stCxn id="771" idx="0"/>
              <a:endCxn id="770" idx="2"/>
            </p:cNvCxnSpPr>
            <p:nvPr/>
          </p:nvCxnSpPr>
          <p:spPr>
            <a:xfrm rot="10800000">
              <a:off x="5659575" y="1158725"/>
              <a:ext cx="0" cy="673200"/>
            </a:xfrm>
            <a:prstGeom prst="straightConnector1">
              <a:avLst/>
            </a:prstGeom>
            <a:noFill/>
            <a:ln cap="flat" cmpd="sng" w="28575">
              <a:solidFill>
                <a:schemeClr val="dk2"/>
              </a:solidFill>
              <a:prstDash val="solid"/>
              <a:round/>
              <a:headEnd len="med" w="med" type="none"/>
              <a:tailEnd len="med" w="med" type="triangle"/>
            </a:ln>
          </p:spPr>
        </p:cxnSp>
      </p:grpSp>
      <p:sp>
        <p:nvSpPr>
          <p:cNvPr id="791" name="Google Shape;791;p63"/>
          <p:cNvSpPr txBox="1"/>
          <p:nvPr/>
        </p:nvSpPr>
        <p:spPr>
          <a:xfrm>
            <a:off x="3002225" y="4724850"/>
            <a:ext cx="3000000" cy="354000"/>
          </a:xfrm>
          <a:prstGeom prst="rect">
            <a:avLst/>
          </a:prstGeom>
          <a:noFill/>
          <a:ln>
            <a:noFill/>
          </a:ln>
        </p:spPr>
        <p:txBody>
          <a:bodyPr anchorCtr="0" anchor="t" bIns="91425" lIns="91425" spcFirstLastPara="1" rIns="91425" wrap="square" tIns="91425">
            <a:spAutoFit/>
          </a:bodyPr>
          <a:lstStyle/>
          <a:p>
            <a:pPr indent="0" lvl="0" marL="228600" rtl="0" algn="ctr">
              <a:lnSpc>
                <a:spcPct val="115000"/>
              </a:lnSpc>
              <a:spcBef>
                <a:spcPts val="1200"/>
              </a:spcBef>
              <a:spcAft>
                <a:spcPts val="1200"/>
              </a:spcAft>
              <a:buNone/>
            </a:pPr>
            <a:r>
              <a:rPr b="1" lang="en" sz="1100">
                <a:solidFill>
                  <a:schemeClr val="dk1"/>
                </a:solidFill>
              </a:rPr>
              <a:t>(Banastao &amp; Frias, 2022)</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5" name="Shape 795"/>
        <p:cNvGrpSpPr/>
        <p:nvPr/>
      </p:nvGrpSpPr>
      <p:grpSpPr>
        <a:xfrm>
          <a:off x="0" y="0"/>
          <a:ext cx="0" cy="0"/>
          <a:chOff x="0" y="0"/>
          <a:chExt cx="0" cy="0"/>
        </a:xfrm>
      </p:grpSpPr>
      <p:pic>
        <p:nvPicPr>
          <p:cNvPr id="796" name="Google Shape;796;p64"/>
          <p:cNvPicPr preferRelativeResize="0"/>
          <p:nvPr/>
        </p:nvPicPr>
        <p:blipFill rotWithShape="1">
          <a:blip r:embed="rId3">
            <a:alphaModFix/>
          </a:blip>
          <a:srcRect b="7870" l="0" r="0" t="7862"/>
          <a:stretch/>
        </p:blipFill>
        <p:spPr>
          <a:xfrm>
            <a:off x="0" y="0"/>
            <a:ext cx="9143997" cy="5143501"/>
          </a:xfrm>
          <a:prstGeom prst="rect">
            <a:avLst/>
          </a:prstGeom>
          <a:noFill/>
          <a:ln>
            <a:noFill/>
          </a:ln>
        </p:spPr>
      </p:pic>
      <p:sp>
        <p:nvSpPr>
          <p:cNvPr id="797" name="Google Shape;797;p64"/>
          <p:cNvSpPr/>
          <p:nvPr/>
        </p:nvSpPr>
        <p:spPr>
          <a:xfrm>
            <a:off x="1249956" y="1784003"/>
            <a:ext cx="7115576" cy="2008526"/>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798" name="Google Shape;798;p64"/>
          <p:cNvSpPr/>
          <p:nvPr/>
        </p:nvSpPr>
        <p:spPr>
          <a:xfrm>
            <a:off x="1169850" y="1609925"/>
            <a:ext cx="7115576" cy="2008526"/>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799" name="Google Shape;799;p64"/>
          <p:cNvSpPr txBox="1"/>
          <p:nvPr/>
        </p:nvSpPr>
        <p:spPr>
          <a:xfrm>
            <a:off x="1249943" y="1825095"/>
            <a:ext cx="6981900" cy="1600800"/>
          </a:xfrm>
          <a:prstGeom prst="rect">
            <a:avLst/>
          </a:prstGeom>
          <a:noFill/>
          <a:ln>
            <a:noFill/>
          </a:ln>
        </p:spPr>
        <p:txBody>
          <a:bodyPr anchorCtr="0" anchor="t" bIns="0" lIns="0" spcFirstLastPara="1" rIns="0" wrap="square" tIns="0">
            <a:spAutoFit/>
          </a:bodyPr>
          <a:lstStyle/>
          <a:p>
            <a:pPr indent="-355600" lvl="0" marL="457200" marR="0" rtl="0" algn="l">
              <a:lnSpc>
                <a:spcPct val="140000"/>
              </a:lnSpc>
              <a:spcBef>
                <a:spcPts val="0"/>
              </a:spcBef>
              <a:spcAft>
                <a:spcPts val="0"/>
              </a:spcAft>
              <a:buSzPts val="2000"/>
              <a:buFont typeface="Open Sans Light"/>
              <a:buAutoNum type="arabicPeriod"/>
            </a:pPr>
            <a:r>
              <a:rPr lang="en" sz="2000">
                <a:solidFill>
                  <a:srgbClr val="35317F"/>
                </a:solidFill>
                <a:latin typeface="Open Sans Light"/>
                <a:ea typeface="Open Sans Light"/>
                <a:cs typeface="Open Sans Light"/>
                <a:sym typeface="Open Sans Light"/>
              </a:rPr>
              <a:t>See the product and service in detail</a:t>
            </a:r>
            <a:endParaRPr sz="2000">
              <a:solidFill>
                <a:srgbClr val="35317F"/>
              </a:solidFill>
              <a:latin typeface="Open Sans Light"/>
              <a:ea typeface="Open Sans Light"/>
              <a:cs typeface="Open Sans Light"/>
              <a:sym typeface="Open Sans Light"/>
            </a:endParaRPr>
          </a:p>
          <a:p>
            <a:pPr indent="-355600" lvl="0" marL="457200" marR="0" rtl="0" algn="l">
              <a:lnSpc>
                <a:spcPct val="140000"/>
              </a:lnSpc>
              <a:spcBef>
                <a:spcPts val="0"/>
              </a:spcBef>
              <a:spcAft>
                <a:spcPts val="0"/>
              </a:spcAft>
              <a:buClr>
                <a:srgbClr val="35317F"/>
              </a:buClr>
              <a:buSzPts val="2000"/>
              <a:buFont typeface="Open Sans Light"/>
              <a:buAutoNum type="arabicPeriod"/>
            </a:pPr>
            <a:r>
              <a:rPr lang="en" sz="2000">
                <a:solidFill>
                  <a:srgbClr val="35317F"/>
                </a:solidFill>
                <a:latin typeface="Open Sans Light"/>
                <a:ea typeface="Open Sans Light"/>
                <a:cs typeface="Open Sans Light"/>
                <a:sym typeface="Open Sans Light"/>
              </a:rPr>
              <a:t>Do self-assessment</a:t>
            </a:r>
            <a:endParaRPr sz="2000">
              <a:solidFill>
                <a:srgbClr val="35317F"/>
              </a:solidFill>
              <a:latin typeface="Open Sans Light"/>
              <a:ea typeface="Open Sans Light"/>
              <a:cs typeface="Open Sans Light"/>
              <a:sym typeface="Open Sans Light"/>
            </a:endParaRPr>
          </a:p>
          <a:p>
            <a:pPr indent="-355600" lvl="0" marL="457200" marR="0" rtl="0" algn="l">
              <a:lnSpc>
                <a:spcPct val="140000"/>
              </a:lnSpc>
              <a:spcBef>
                <a:spcPts val="0"/>
              </a:spcBef>
              <a:spcAft>
                <a:spcPts val="0"/>
              </a:spcAft>
              <a:buClr>
                <a:srgbClr val="35317F"/>
              </a:buClr>
              <a:buSzPts val="2000"/>
              <a:buFont typeface="Open Sans Light"/>
              <a:buAutoNum type="arabicPeriod"/>
            </a:pPr>
            <a:r>
              <a:rPr lang="en" sz="2000">
                <a:solidFill>
                  <a:srgbClr val="35317F"/>
                </a:solidFill>
                <a:latin typeface="Open Sans Light"/>
                <a:ea typeface="Open Sans Light"/>
                <a:cs typeface="Open Sans Light"/>
                <a:sym typeface="Open Sans Light"/>
              </a:rPr>
              <a:t>See obstacles</a:t>
            </a:r>
            <a:endParaRPr sz="2000">
              <a:solidFill>
                <a:srgbClr val="35317F"/>
              </a:solidFill>
              <a:latin typeface="Open Sans Light"/>
              <a:ea typeface="Open Sans Light"/>
              <a:cs typeface="Open Sans Light"/>
              <a:sym typeface="Open Sans Light"/>
            </a:endParaRPr>
          </a:p>
          <a:p>
            <a:pPr indent="-355600" lvl="0" marL="457200" marR="0" rtl="0" algn="l">
              <a:lnSpc>
                <a:spcPct val="140000"/>
              </a:lnSpc>
              <a:spcBef>
                <a:spcPts val="0"/>
              </a:spcBef>
              <a:spcAft>
                <a:spcPts val="0"/>
              </a:spcAft>
              <a:buClr>
                <a:srgbClr val="35317F"/>
              </a:buClr>
              <a:buSzPts val="2000"/>
              <a:buFont typeface="Open Sans Light"/>
              <a:buAutoNum type="arabicPeriod"/>
            </a:pPr>
            <a:r>
              <a:rPr lang="en" sz="2000">
                <a:solidFill>
                  <a:srgbClr val="35317F"/>
                </a:solidFill>
                <a:latin typeface="Open Sans Light"/>
                <a:ea typeface="Open Sans Light"/>
                <a:cs typeface="Open Sans Light"/>
                <a:sym typeface="Open Sans Light"/>
              </a:rPr>
              <a:t>Assess cash and other resource requirements.</a:t>
            </a:r>
            <a:endParaRPr sz="2000">
              <a:solidFill>
                <a:srgbClr val="35317F"/>
              </a:solidFill>
              <a:latin typeface="Open Sans Light"/>
              <a:ea typeface="Open Sans Light"/>
              <a:cs typeface="Open Sans Light"/>
              <a:sym typeface="Open Sans Light"/>
            </a:endParaRPr>
          </a:p>
        </p:txBody>
      </p:sp>
      <p:sp>
        <p:nvSpPr>
          <p:cNvPr id="800" name="Google Shape;800;p64"/>
          <p:cNvSpPr txBox="1"/>
          <p:nvPr/>
        </p:nvSpPr>
        <p:spPr>
          <a:xfrm>
            <a:off x="1169843" y="785845"/>
            <a:ext cx="6981900" cy="6651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1800">
                <a:solidFill>
                  <a:srgbClr val="35317F"/>
                </a:solidFill>
                <a:latin typeface="Open Sans Light"/>
                <a:ea typeface="Open Sans Light"/>
                <a:cs typeface="Open Sans Light"/>
                <a:sym typeface="Open Sans Light"/>
              </a:rPr>
              <a:t>The </a:t>
            </a:r>
            <a:r>
              <a:rPr b="1" lang="en" sz="1800">
                <a:solidFill>
                  <a:srgbClr val="35317F"/>
                </a:solidFill>
                <a:latin typeface="Open Sans"/>
                <a:ea typeface="Open Sans"/>
                <a:cs typeface="Open Sans"/>
                <a:sym typeface="Open Sans"/>
              </a:rPr>
              <a:t>Business plan</a:t>
            </a:r>
            <a:r>
              <a:rPr lang="en" sz="1800">
                <a:solidFill>
                  <a:srgbClr val="35317F"/>
                </a:solidFill>
                <a:latin typeface="Open Sans Light"/>
                <a:ea typeface="Open Sans Light"/>
                <a:cs typeface="Open Sans Light"/>
                <a:sym typeface="Open Sans Light"/>
              </a:rPr>
              <a:t> may be simple or complex depending upon the product or service. The entrepreneur doing the “road map” gets to:</a:t>
            </a:r>
            <a:endParaRPr sz="1800">
              <a:latin typeface="Open Sans Light"/>
              <a:ea typeface="Open Sans Light"/>
              <a:cs typeface="Open Sans Light"/>
              <a:sym typeface="Open Sans Light"/>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804" name="Shape 804"/>
        <p:cNvGrpSpPr/>
        <p:nvPr/>
      </p:nvGrpSpPr>
      <p:grpSpPr>
        <a:xfrm>
          <a:off x="0" y="0"/>
          <a:ext cx="0" cy="0"/>
          <a:chOff x="0" y="0"/>
          <a:chExt cx="0" cy="0"/>
        </a:xfrm>
      </p:grpSpPr>
      <p:sp>
        <p:nvSpPr>
          <p:cNvPr id="805" name="Google Shape;805;p65"/>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806" name="Google Shape;806;p65"/>
          <p:cNvSpPr/>
          <p:nvPr/>
        </p:nvSpPr>
        <p:spPr>
          <a:xfrm>
            <a:off x="811038" y="1227080"/>
            <a:ext cx="7570331" cy="3307908"/>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807" name="Google Shape;807;p65"/>
          <p:cNvSpPr/>
          <p:nvPr/>
        </p:nvSpPr>
        <p:spPr>
          <a:xfrm>
            <a:off x="725775" y="1158900"/>
            <a:ext cx="7570331" cy="3222667"/>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808" name="Google Shape;808;p65"/>
          <p:cNvSpPr txBox="1"/>
          <p:nvPr/>
        </p:nvSpPr>
        <p:spPr>
          <a:xfrm>
            <a:off x="1340750" y="377500"/>
            <a:ext cx="2060100" cy="615600"/>
          </a:xfrm>
          <a:prstGeom prst="rect">
            <a:avLst/>
          </a:prstGeom>
          <a:solidFill>
            <a:srgbClr val="FFFDFC"/>
          </a:solidFill>
          <a:ln>
            <a:noFill/>
          </a:ln>
        </p:spPr>
        <p:txBody>
          <a:bodyPr anchorCtr="0" anchor="t" bIns="0" lIns="0" spcFirstLastPara="1" rIns="0" wrap="square" tIns="0">
            <a:spAutoFit/>
          </a:bodyPr>
          <a:lstStyle/>
          <a:p>
            <a:pPr indent="0" lvl="0" marL="0" marR="0" rtl="0" algn="l">
              <a:lnSpc>
                <a:spcPct val="116026"/>
              </a:lnSpc>
              <a:spcBef>
                <a:spcPts val="0"/>
              </a:spcBef>
              <a:spcAft>
                <a:spcPts val="0"/>
              </a:spcAft>
              <a:buNone/>
            </a:pPr>
            <a:r>
              <a:rPr b="1" lang="en" sz="4000">
                <a:solidFill>
                  <a:srgbClr val="35317F"/>
                </a:solidFill>
                <a:latin typeface="Open Sans"/>
                <a:ea typeface="Open Sans"/>
                <a:cs typeface="Open Sans"/>
                <a:sym typeface="Open Sans"/>
              </a:rPr>
              <a:t>Plans…</a:t>
            </a:r>
            <a:endParaRPr sz="700"/>
          </a:p>
        </p:txBody>
      </p:sp>
      <p:sp>
        <p:nvSpPr>
          <p:cNvPr id="809" name="Google Shape;809;p65"/>
          <p:cNvSpPr txBox="1"/>
          <p:nvPr/>
        </p:nvSpPr>
        <p:spPr>
          <a:xfrm>
            <a:off x="1023650" y="1237575"/>
            <a:ext cx="6892500" cy="31584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1900">
                <a:latin typeface="Open Sans Light"/>
                <a:ea typeface="Open Sans Light"/>
                <a:cs typeface="Open Sans Light"/>
                <a:sym typeface="Open Sans Light"/>
              </a:rPr>
              <a:t>Also tell the entrepreneur to “go for it” or “abandon it”. It points out the present, the future and the road that connects the two. It is a selling document; a document for selling ideas to investors. It is a tool that hopes to create interest in the project. The business plan should communicate clearly and effectively the features that are important to the user, who is the reader of the document. It is better to do a feasibility study before doing a </a:t>
            </a:r>
            <a:r>
              <a:rPr lang="en" sz="1900">
                <a:latin typeface="Open Sans Light"/>
                <a:ea typeface="Open Sans Light"/>
                <a:cs typeface="Open Sans Light"/>
                <a:sym typeface="Open Sans Light"/>
              </a:rPr>
              <a:t>business</a:t>
            </a:r>
            <a:r>
              <a:rPr lang="en" sz="1900">
                <a:latin typeface="Open Sans Light"/>
                <a:ea typeface="Open Sans Light"/>
                <a:cs typeface="Open Sans Light"/>
                <a:sym typeface="Open Sans Light"/>
              </a:rPr>
              <a:t> plan.</a:t>
            </a:r>
            <a:endParaRPr sz="1900">
              <a:latin typeface="Open Sans Light"/>
              <a:ea typeface="Open Sans Light"/>
              <a:cs typeface="Open Sans Light"/>
              <a:sym typeface="Open Sans Light"/>
            </a:endParaRPr>
          </a:p>
        </p:txBody>
      </p:sp>
      <p:sp>
        <p:nvSpPr>
          <p:cNvPr id="810" name="Google Shape;810;p65"/>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811" name="Google Shape;811;p65"/>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812" name="Google Shape;812;p65"/>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816" name="Shape 816"/>
        <p:cNvGrpSpPr/>
        <p:nvPr/>
      </p:nvGrpSpPr>
      <p:grpSpPr>
        <a:xfrm>
          <a:off x="0" y="0"/>
          <a:ext cx="0" cy="0"/>
          <a:chOff x="0" y="0"/>
          <a:chExt cx="0" cy="0"/>
        </a:xfrm>
      </p:grpSpPr>
      <p:sp>
        <p:nvSpPr>
          <p:cNvPr id="817" name="Google Shape;817;p66"/>
          <p:cNvSpPr/>
          <p:nvPr/>
        </p:nvSpPr>
        <p:spPr>
          <a:xfrm>
            <a:off x="-648132" y="-639675"/>
            <a:ext cx="1279351" cy="1279351"/>
          </a:xfrm>
          <a:custGeom>
            <a:rect b="b" l="l" r="r" t="t"/>
            <a:pathLst>
              <a:path extrusionOk="0" h="2558702" w="2558702">
                <a:moveTo>
                  <a:pt x="0" y="0"/>
                </a:moveTo>
                <a:lnTo>
                  <a:pt x="2558703" y="0"/>
                </a:lnTo>
                <a:lnTo>
                  <a:pt x="2558703" y="2558702"/>
                </a:lnTo>
                <a:lnTo>
                  <a:pt x="0" y="2558702"/>
                </a:lnTo>
                <a:lnTo>
                  <a:pt x="0" y="0"/>
                </a:lnTo>
                <a:close/>
              </a:path>
            </a:pathLst>
          </a:custGeom>
          <a:blipFill rotWithShape="1">
            <a:blip r:embed="rId3">
              <a:alphaModFix/>
            </a:blip>
            <a:stretch>
              <a:fillRect b="0" l="0" r="0" t="0"/>
            </a:stretch>
          </a:blipFill>
          <a:ln>
            <a:noFill/>
          </a:ln>
        </p:spPr>
      </p:sp>
      <p:grpSp>
        <p:nvGrpSpPr>
          <p:cNvPr id="818" name="Google Shape;818;p66"/>
          <p:cNvGrpSpPr/>
          <p:nvPr/>
        </p:nvGrpSpPr>
        <p:grpSpPr>
          <a:xfrm>
            <a:off x="272275" y="778050"/>
            <a:ext cx="7675393" cy="4648442"/>
            <a:chOff x="0" y="-47625"/>
            <a:chExt cx="1489442" cy="2191111"/>
          </a:xfrm>
        </p:grpSpPr>
        <p:sp>
          <p:nvSpPr>
            <p:cNvPr id="819" name="Google Shape;819;p66"/>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820" name="Google Shape;820;p6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821" name="Google Shape;821;p66"/>
          <p:cNvGrpSpPr/>
          <p:nvPr/>
        </p:nvGrpSpPr>
        <p:grpSpPr>
          <a:xfrm>
            <a:off x="521287" y="863202"/>
            <a:ext cx="7933681" cy="4403627"/>
            <a:chOff x="0" y="-47625"/>
            <a:chExt cx="1539564" cy="2075714"/>
          </a:xfrm>
        </p:grpSpPr>
        <p:sp>
          <p:nvSpPr>
            <p:cNvPr id="822" name="Google Shape;822;p66"/>
            <p:cNvSpPr/>
            <p:nvPr/>
          </p:nvSpPr>
          <p:spPr>
            <a:xfrm>
              <a:off x="0" y="0"/>
              <a:ext cx="1539564" cy="2028089"/>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823" name="Google Shape;823;p66"/>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824" name="Google Shape;824;p66"/>
          <p:cNvSpPr txBox="1"/>
          <p:nvPr/>
        </p:nvSpPr>
        <p:spPr>
          <a:xfrm>
            <a:off x="367439" y="1103726"/>
            <a:ext cx="7580100" cy="3078600"/>
          </a:xfrm>
          <a:prstGeom prst="rect">
            <a:avLst/>
          </a:prstGeom>
          <a:noFill/>
          <a:ln>
            <a:noFill/>
          </a:ln>
        </p:spPr>
        <p:txBody>
          <a:bodyPr anchorCtr="0" anchor="t" bIns="0" lIns="0" spcFirstLastPara="1" rIns="0" wrap="square" tIns="0">
            <a:spAutoFit/>
          </a:bodyPr>
          <a:lstStyle/>
          <a:p>
            <a:pPr indent="-355600" lvl="0" marL="457200" marR="0" rtl="0" algn="l">
              <a:lnSpc>
                <a:spcPct val="100000"/>
              </a:lnSpc>
              <a:spcBef>
                <a:spcPts val="0"/>
              </a:spcBef>
              <a:spcAft>
                <a:spcPts val="0"/>
              </a:spcAft>
              <a:buClr>
                <a:srgbClr val="FFFFFF"/>
              </a:buClr>
              <a:buSzPts val="2000"/>
              <a:buFont typeface="Open Sans"/>
              <a:buChar char="●"/>
            </a:pPr>
            <a:r>
              <a:rPr b="1" lang="en" sz="2000">
                <a:solidFill>
                  <a:srgbClr val="FFFFFF"/>
                </a:solidFill>
                <a:latin typeface="Open Sans"/>
                <a:ea typeface="Open Sans"/>
                <a:cs typeface="Open Sans"/>
                <a:sym typeface="Open Sans"/>
              </a:rPr>
              <a:t>Executive Summary</a:t>
            </a:r>
            <a:r>
              <a:rPr lang="en" sz="2000">
                <a:solidFill>
                  <a:srgbClr val="FFFFFF"/>
                </a:solidFill>
                <a:latin typeface="Open Sans Light"/>
                <a:ea typeface="Open Sans Light"/>
                <a:cs typeface="Open Sans Light"/>
                <a:sym typeface="Open Sans Light"/>
              </a:rPr>
              <a:t> - highlights briefly and convincingly the different sections in the business plan. It supports the conclusion that the business is profitable and that it is worth pursuing.</a:t>
            </a:r>
            <a:endParaRPr sz="2000">
              <a:solidFill>
                <a:srgbClr val="FFFFFF"/>
              </a:solidFill>
              <a:latin typeface="Open Sans Light"/>
              <a:ea typeface="Open Sans Light"/>
              <a:cs typeface="Open Sans Light"/>
              <a:sym typeface="Open Sans Light"/>
            </a:endParaRPr>
          </a:p>
          <a:p>
            <a:pPr indent="-355600" lvl="0" marL="457200" marR="0" rtl="0" algn="l">
              <a:lnSpc>
                <a:spcPct val="100000"/>
              </a:lnSpc>
              <a:spcBef>
                <a:spcPts val="0"/>
              </a:spcBef>
              <a:spcAft>
                <a:spcPts val="0"/>
              </a:spcAft>
              <a:buClr>
                <a:srgbClr val="FFFFFF"/>
              </a:buClr>
              <a:buSzPts val="2000"/>
              <a:buFont typeface="Open Sans"/>
              <a:buChar char="●"/>
            </a:pPr>
            <a:r>
              <a:rPr b="1" lang="en" sz="2000">
                <a:solidFill>
                  <a:srgbClr val="FFFFFF"/>
                </a:solidFill>
                <a:latin typeface="Open Sans"/>
                <a:ea typeface="Open Sans"/>
                <a:cs typeface="Open Sans"/>
                <a:sym typeface="Open Sans"/>
              </a:rPr>
              <a:t>Description of the Venture</a:t>
            </a:r>
            <a:r>
              <a:rPr lang="en" sz="2000">
                <a:solidFill>
                  <a:srgbClr val="FFFFFF"/>
                </a:solidFill>
                <a:latin typeface="Open Sans Light"/>
                <a:ea typeface="Open Sans Light"/>
                <a:cs typeface="Open Sans Light"/>
                <a:sym typeface="Open Sans Light"/>
              </a:rPr>
              <a:t> - provides a complete picture or description of the </a:t>
            </a:r>
            <a:r>
              <a:rPr lang="en" sz="2000">
                <a:solidFill>
                  <a:srgbClr val="FFFFFF"/>
                </a:solidFill>
                <a:latin typeface="Open Sans Light"/>
                <a:ea typeface="Open Sans Light"/>
                <a:cs typeface="Open Sans Light"/>
                <a:sym typeface="Open Sans Light"/>
              </a:rPr>
              <a:t>products</a:t>
            </a:r>
            <a:r>
              <a:rPr lang="en" sz="2000">
                <a:solidFill>
                  <a:srgbClr val="FFFFFF"/>
                </a:solidFill>
                <a:latin typeface="Open Sans Light"/>
                <a:ea typeface="Open Sans Light"/>
                <a:cs typeface="Open Sans Light"/>
                <a:sym typeface="Open Sans Light"/>
              </a:rPr>
              <a:t>, services and their unique features.</a:t>
            </a:r>
            <a:endParaRPr sz="2000">
              <a:solidFill>
                <a:srgbClr val="FFFFFF"/>
              </a:solidFill>
              <a:latin typeface="Open Sans Light"/>
              <a:ea typeface="Open Sans Light"/>
              <a:cs typeface="Open Sans Light"/>
              <a:sym typeface="Open Sans Light"/>
            </a:endParaRPr>
          </a:p>
          <a:p>
            <a:pPr indent="-355600" lvl="0" marL="457200" marR="0" rtl="0" algn="l">
              <a:lnSpc>
                <a:spcPct val="100000"/>
              </a:lnSpc>
              <a:spcBef>
                <a:spcPts val="0"/>
              </a:spcBef>
              <a:spcAft>
                <a:spcPts val="0"/>
              </a:spcAft>
              <a:buClr>
                <a:srgbClr val="FFFFFF"/>
              </a:buClr>
              <a:buSzPts val="2000"/>
              <a:buFont typeface="Open Sans"/>
              <a:buChar char="●"/>
            </a:pPr>
            <a:r>
              <a:rPr b="1" lang="en" sz="2000">
                <a:solidFill>
                  <a:srgbClr val="FFFFFF"/>
                </a:solidFill>
                <a:latin typeface="Open Sans"/>
                <a:ea typeface="Open Sans"/>
                <a:cs typeface="Open Sans"/>
                <a:sym typeface="Open Sans"/>
              </a:rPr>
              <a:t>Operating Plan </a:t>
            </a:r>
            <a:r>
              <a:rPr lang="en" sz="2000">
                <a:solidFill>
                  <a:srgbClr val="FFFFFF"/>
                </a:solidFill>
                <a:latin typeface="Open Sans Light"/>
                <a:ea typeface="Open Sans Light"/>
                <a:cs typeface="Open Sans Light"/>
                <a:sym typeface="Open Sans Light"/>
              </a:rPr>
              <a:t>- gives the detail of how products are to be manufactured. The merchandising plan for a trading business shows in detail how the </a:t>
            </a:r>
            <a:r>
              <a:rPr lang="en" sz="2000">
                <a:solidFill>
                  <a:srgbClr val="FFFFFF"/>
                </a:solidFill>
                <a:latin typeface="Open Sans Light"/>
                <a:ea typeface="Open Sans Light"/>
                <a:cs typeface="Open Sans Light"/>
                <a:sym typeface="Open Sans Light"/>
              </a:rPr>
              <a:t>products</a:t>
            </a:r>
            <a:r>
              <a:rPr lang="en" sz="2000">
                <a:solidFill>
                  <a:srgbClr val="FFFFFF"/>
                </a:solidFill>
                <a:latin typeface="Open Sans Light"/>
                <a:ea typeface="Open Sans Light"/>
                <a:cs typeface="Open Sans Light"/>
                <a:sym typeface="Open Sans Light"/>
              </a:rPr>
              <a:t> are to be acquired.</a:t>
            </a:r>
            <a:endParaRPr sz="1800">
              <a:latin typeface="Open Sans Light"/>
              <a:ea typeface="Open Sans Light"/>
              <a:cs typeface="Open Sans Light"/>
              <a:sym typeface="Open Sans Light"/>
            </a:endParaRPr>
          </a:p>
        </p:txBody>
      </p:sp>
      <p:sp>
        <p:nvSpPr>
          <p:cNvPr id="825" name="Google Shape;825;p66"/>
          <p:cNvSpPr txBox="1"/>
          <p:nvPr/>
        </p:nvSpPr>
        <p:spPr>
          <a:xfrm>
            <a:off x="549489" y="178575"/>
            <a:ext cx="7732500" cy="384900"/>
          </a:xfrm>
          <a:prstGeom prst="rect">
            <a:avLst/>
          </a:prstGeom>
          <a:solidFill>
            <a:schemeClr val="lt1"/>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2500">
                <a:solidFill>
                  <a:srgbClr val="35317F"/>
                </a:solidFill>
                <a:latin typeface="Open Sans Light"/>
                <a:ea typeface="Open Sans Light"/>
                <a:cs typeface="Open Sans Light"/>
                <a:sym typeface="Open Sans Light"/>
              </a:rPr>
              <a:t>Usually, a </a:t>
            </a:r>
            <a:r>
              <a:rPr b="1" lang="en" sz="2500">
                <a:solidFill>
                  <a:srgbClr val="35317F"/>
                </a:solidFill>
                <a:latin typeface="Open Sans"/>
                <a:ea typeface="Open Sans"/>
                <a:cs typeface="Open Sans"/>
                <a:sym typeface="Open Sans"/>
              </a:rPr>
              <a:t>business plan</a:t>
            </a:r>
            <a:r>
              <a:rPr lang="en" sz="2500">
                <a:solidFill>
                  <a:srgbClr val="35317F"/>
                </a:solidFill>
                <a:latin typeface="Open Sans Light"/>
                <a:ea typeface="Open Sans Light"/>
                <a:cs typeface="Open Sans Light"/>
                <a:sym typeface="Open Sans Light"/>
              </a:rPr>
              <a:t> has the following parts:</a:t>
            </a:r>
            <a:endParaRPr sz="1600">
              <a:latin typeface="Open Sans Light"/>
              <a:ea typeface="Open Sans Light"/>
              <a:cs typeface="Open Sans Light"/>
              <a:sym typeface="Open Sans Light"/>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829" name="Shape 829"/>
        <p:cNvGrpSpPr/>
        <p:nvPr/>
      </p:nvGrpSpPr>
      <p:grpSpPr>
        <a:xfrm>
          <a:off x="0" y="0"/>
          <a:ext cx="0" cy="0"/>
          <a:chOff x="0" y="0"/>
          <a:chExt cx="0" cy="0"/>
        </a:xfrm>
      </p:grpSpPr>
      <p:grpSp>
        <p:nvGrpSpPr>
          <p:cNvPr id="830" name="Google Shape;830;p67"/>
          <p:cNvGrpSpPr/>
          <p:nvPr/>
        </p:nvGrpSpPr>
        <p:grpSpPr>
          <a:xfrm>
            <a:off x="539548" y="785125"/>
            <a:ext cx="7911022" cy="4648442"/>
            <a:chOff x="0" y="-47625"/>
            <a:chExt cx="1489442" cy="2191111"/>
          </a:xfrm>
        </p:grpSpPr>
        <p:sp>
          <p:nvSpPr>
            <p:cNvPr id="831" name="Google Shape;831;p67"/>
            <p:cNvSpPr/>
            <p:nvPr/>
          </p:nvSpPr>
          <p:spPr>
            <a:xfrm>
              <a:off x="0" y="0"/>
              <a:ext cx="1489442" cy="2143486"/>
            </a:xfrm>
            <a:custGeom>
              <a:rect b="b" l="l" r="r" t="t"/>
              <a:pathLst>
                <a:path extrusionOk="0" h="2143486" w="1489442">
                  <a:moveTo>
                    <a:pt x="0" y="0"/>
                  </a:moveTo>
                  <a:lnTo>
                    <a:pt x="1489442" y="0"/>
                  </a:lnTo>
                  <a:lnTo>
                    <a:pt x="1489442" y="2143486"/>
                  </a:lnTo>
                  <a:lnTo>
                    <a:pt x="0" y="2143486"/>
                  </a:lnTo>
                  <a:close/>
                </a:path>
              </a:pathLst>
            </a:custGeom>
            <a:solidFill>
              <a:srgbClr val="35317F"/>
            </a:solidFill>
            <a:ln>
              <a:noFill/>
            </a:ln>
          </p:spPr>
        </p:sp>
        <p:sp>
          <p:nvSpPr>
            <p:cNvPr id="832" name="Google Shape;832;p67"/>
            <p:cNvSpPr txBox="1"/>
            <p:nvPr/>
          </p:nvSpPr>
          <p:spPr>
            <a:xfrm>
              <a:off x="0" y="-47625"/>
              <a:ext cx="812700" cy="860400"/>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833" name="Google Shape;833;p67"/>
          <p:cNvSpPr/>
          <p:nvPr/>
        </p:nvSpPr>
        <p:spPr>
          <a:xfrm>
            <a:off x="390326" y="971325"/>
            <a:ext cx="8579220" cy="4304619"/>
          </a:xfrm>
          <a:custGeom>
            <a:rect b="b" l="l" r="r" t="t"/>
            <a:pathLst>
              <a:path extrusionOk="0" h="2028089" w="1539564">
                <a:moveTo>
                  <a:pt x="0" y="0"/>
                </a:moveTo>
                <a:lnTo>
                  <a:pt x="1539564" y="0"/>
                </a:lnTo>
                <a:lnTo>
                  <a:pt x="1539564" y="2028089"/>
                </a:lnTo>
                <a:lnTo>
                  <a:pt x="0" y="2028089"/>
                </a:lnTo>
                <a:close/>
              </a:path>
            </a:pathLst>
          </a:custGeom>
          <a:solidFill>
            <a:srgbClr val="000000">
              <a:alpha val="0"/>
            </a:srgbClr>
          </a:solidFill>
          <a:ln cap="flat" cmpd="sng" w="28575">
            <a:solidFill>
              <a:srgbClr val="FFFDFC"/>
            </a:solidFill>
            <a:prstDash val="solid"/>
            <a:round/>
            <a:headEnd len="sm" w="sm" type="none"/>
            <a:tailEnd len="sm" w="sm" type="none"/>
          </a:ln>
        </p:spPr>
      </p:sp>
      <p:sp>
        <p:nvSpPr>
          <p:cNvPr id="834" name="Google Shape;834;p67"/>
          <p:cNvSpPr txBox="1"/>
          <p:nvPr/>
        </p:nvSpPr>
        <p:spPr>
          <a:xfrm>
            <a:off x="488151" y="1046656"/>
            <a:ext cx="7812900" cy="2632200"/>
          </a:xfrm>
          <a:prstGeom prst="rect">
            <a:avLst/>
          </a:prstGeom>
          <a:noFill/>
          <a:ln>
            <a:noFill/>
          </a:ln>
        </p:spPr>
        <p:txBody>
          <a:bodyPr anchorCtr="0" anchor="t" bIns="0" lIns="0" spcFirstLastPara="1" rIns="0" wrap="square" tIns="0">
            <a:spAutoFit/>
          </a:bodyPr>
          <a:lstStyle/>
          <a:p>
            <a:pPr indent="-349250" lvl="0" marL="457200" rtl="0" algn="l">
              <a:spcBef>
                <a:spcPts val="0"/>
              </a:spcBef>
              <a:spcAft>
                <a:spcPts val="0"/>
              </a:spcAft>
              <a:buClr>
                <a:schemeClr val="lt1"/>
              </a:buClr>
              <a:buSzPts val="1900"/>
              <a:buFont typeface="Open Sans"/>
              <a:buChar char="●"/>
            </a:pPr>
            <a:r>
              <a:rPr b="1" lang="en" sz="1900">
                <a:solidFill>
                  <a:schemeClr val="lt1"/>
                </a:solidFill>
                <a:latin typeface="Open Sans"/>
                <a:ea typeface="Open Sans"/>
                <a:cs typeface="Open Sans"/>
                <a:sym typeface="Open Sans"/>
              </a:rPr>
              <a:t>Marketing plan</a:t>
            </a:r>
            <a:r>
              <a:rPr lang="en" sz="1900">
                <a:solidFill>
                  <a:schemeClr val="lt1"/>
                </a:solidFill>
                <a:latin typeface="Open Sans Light"/>
                <a:ea typeface="Open Sans Light"/>
                <a:cs typeface="Open Sans Light"/>
                <a:sym typeface="Open Sans Light"/>
              </a:rPr>
              <a:t> - Describes market conditions and strategy related to how products and services will be priced, distributed and promoted.</a:t>
            </a:r>
            <a:endParaRPr sz="1900">
              <a:solidFill>
                <a:schemeClr val="lt1"/>
              </a:solidFill>
              <a:latin typeface="Open Sans Light"/>
              <a:ea typeface="Open Sans Light"/>
              <a:cs typeface="Open Sans Light"/>
              <a:sym typeface="Open Sans Light"/>
            </a:endParaRPr>
          </a:p>
          <a:p>
            <a:pPr indent="-349250" lvl="0" marL="457200" rtl="0" algn="l">
              <a:spcBef>
                <a:spcPts val="0"/>
              </a:spcBef>
              <a:spcAft>
                <a:spcPts val="0"/>
              </a:spcAft>
              <a:buClr>
                <a:schemeClr val="lt1"/>
              </a:buClr>
              <a:buSzPts val="1900"/>
              <a:buFont typeface="Open Sans"/>
              <a:buChar char="●"/>
            </a:pPr>
            <a:r>
              <a:rPr b="1" lang="en" sz="1900">
                <a:solidFill>
                  <a:schemeClr val="lt1"/>
                </a:solidFill>
                <a:latin typeface="Open Sans"/>
                <a:ea typeface="Open Sans"/>
                <a:cs typeface="Open Sans"/>
                <a:sym typeface="Open Sans"/>
              </a:rPr>
              <a:t>Organizational Plan</a:t>
            </a:r>
            <a:r>
              <a:rPr lang="en" sz="1900">
                <a:solidFill>
                  <a:schemeClr val="lt1"/>
                </a:solidFill>
                <a:latin typeface="Open Sans Light"/>
                <a:ea typeface="Open Sans Light"/>
                <a:cs typeface="Open Sans Light"/>
                <a:sym typeface="Open Sans Light"/>
              </a:rPr>
              <a:t> - describes the form of ownership and lines of authority and responsibilities of the people in the organization.</a:t>
            </a:r>
            <a:endParaRPr sz="1900">
              <a:solidFill>
                <a:schemeClr val="lt1"/>
              </a:solidFill>
              <a:latin typeface="Open Sans Light"/>
              <a:ea typeface="Open Sans Light"/>
              <a:cs typeface="Open Sans Light"/>
              <a:sym typeface="Open Sans Light"/>
            </a:endParaRPr>
          </a:p>
          <a:p>
            <a:pPr indent="-349250" lvl="0" marL="457200" rtl="0" algn="l">
              <a:spcBef>
                <a:spcPts val="0"/>
              </a:spcBef>
              <a:spcAft>
                <a:spcPts val="0"/>
              </a:spcAft>
              <a:buClr>
                <a:schemeClr val="lt1"/>
              </a:buClr>
              <a:buSzPts val="1900"/>
              <a:buFont typeface="Open Sans"/>
              <a:buChar char="●"/>
            </a:pPr>
            <a:r>
              <a:rPr b="1" lang="en" sz="1900">
                <a:solidFill>
                  <a:schemeClr val="lt1"/>
                </a:solidFill>
                <a:latin typeface="Open Sans"/>
                <a:ea typeface="Open Sans"/>
                <a:cs typeface="Open Sans"/>
                <a:sym typeface="Open Sans"/>
              </a:rPr>
              <a:t>Financial Plan </a:t>
            </a:r>
            <a:r>
              <a:rPr lang="en" sz="1900">
                <a:solidFill>
                  <a:schemeClr val="lt1"/>
                </a:solidFill>
                <a:latin typeface="Open Sans Light"/>
                <a:ea typeface="Open Sans Light"/>
                <a:cs typeface="Open Sans Light"/>
                <a:sym typeface="Open Sans Light"/>
              </a:rPr>
              <a:t>- projects financial data that show profitability, liquidity and stability.</a:t>
            </a:r>
            <a:endParaRPr sz="1900">
              <a:solidFill>
                <a:schemeClr val="lt1"/>
              </a:solidFill>
              <a:latin typeface="Open Sans Light"/>
              <a:ea typeface="Open Sans Light"/>
              <a:cs typeface="Open Sans Light"/>
              <a:sym typeface="Open Sans Light"/>
            </a:endParaRPr>
          </a:p>
          <a:p>
            <a:pPr indent="-349250" lvl="0" marL="457200" rtl="0" algn="l">
              <a:spcBef>
                <a:spcPts val="0"/>
              </a:spcBef>
              <a:spcAft>
                <a:spcPts val="0"/>
              </a:spcAft>
              <a:buClr>
                <a:schemeClr val="lt1"/>
              </a:buClr>
              <a:buSzPts val="1900"/>
              <a:buFont typeface="Open Sans"/>
              <a:buChar char="●"/>
            </a:pPr>
            <a:r>
              <a:rPr b="1" lang="en" sz="1900">
                <a:solidFill>
                  <a:schemeClr val="lt1"/>
                </a:solidFill>
                <a:latin typeface="Open Sans"/>
                <a:ea typeface="Open Sans"/>
                <a:cs typeface="Open Sans"/>
                <a:sym typeface="Open Sans"/>
              </a:rPr>
              <a:t>Appendices or Annexes</a:t>
            </a:r>
            <a:r>
              <a:rPr lang="en" sz="1900">
                <a:solidFill>
                  <a:schemeClr val="lt1"/>
                </a:solidFill>
                <a:latin typeface="Open Sans Light"/>
                <a:ea typeface="Open Sans Light"/>
                <a:cs typeface="Open Sans Light"/>
                <a:sym typeface="Open Sans Light"/>
              </a:rPr>
              <a:t> - back-up materials that support the text of the business plan. They are mentioned in the text as references.</a:t>
            </a:r>
            <a:endParaRPr sz="1900">
              <a:solidFill>
                <a:schemeClr val="lt1"/>
              </a:solidFill>
              <a:latin typeface="Open Sans Light"/>
              <a:ea typeface="Open Sans Light"/>
              <a:cs typeface="Open Sans Light"/>
              <a:sym typeface="Open Sans Light"/>
            </a:endParaRPr>
          </a:p>
        </p:txBody>
      </p:sp>
      <p:sp>
        <p:nvSpPr>
          <p:cNvPr id="835" name="Google Shape;835;p67"/>
          <p:cNvSpPr/>
          <p:nvPr/>
        </p:nvSpPr>
        <p:spPr>
          <a:xfrm>
            <a:off x="-648132" y="-639675"/>
            <a:ext cx="1279351" cy="1279351"/>
          </a:xfrm>
          <a:custGeom>
            <a:rect b="b" l="l" r="r" t="t"/>
            <a:pathLst>
              <a:path extrusionOk="0" h="2558702" w="2558702">
                <a:moveTo>
                  <a:pt x="0" y="0"/>
                </a:moveTo>
                <a:lnTo>
                  <a:pt x="2558703" y="0"/>
                </a:lnTo>
                <a:lnTo>
                  <a:pt x="2558703" y="2558702"/>
                </a:lnTo>
                <a:lnTo>
                  <a:pt x="0" y="2558702"/>
                </a:lnTo>
                <a:lnTo>
                  <a:pt x="0" y="0"/>
                </a:lnTo>
                <a:close/>
              </a:path>
            </a:pathLst>
          </a:custGeom>
          <a:blipFill rotWithShape="1">
            <a:blip r:embed="rId3">
              <a:alphaModFix/>
            </a:blip>
            <a:stretch>
              <a:fillRect b="0" l="0" r="0" t="0"/>
            </a:stretch>
          </a:blipFill>
          <a:ln>
            <a:noFill/>
          </a:ln>
        </p:spPr>
      </p:sp>
      <p:sp>
        <p:nvSpPr>
          <p:cNvPr id="836" name="Google Shape;836;p67"/>
          <p:cNvSpPr txBox="1"/>
          <p:nvPr/>
        </p:nvSpPr>
        <p:spPr>
          <a:xfrm>
            <a:off x="549489" y="178575"/>
            <a:ext cx="7732500" cy="384900"/>
          </a:xfrm>
          <a:prstGeom prst="rect">
            <a:avLst/>
          </a:prstGeom>
          <a:solidFill>
            <a:schemeClr val="lt1"/>
          </a:solidFill>
          <a:ln cap="flat" cmpd="sng" w="19050">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2500">
                <a:solidFill>
                  <a:srgbClr val="35317F"/>
                </a:solidFill>
                <a:latin typeface="Open Sans Light"/>
                <a:ea typeface="Open Sans Light"/>
                <a:cs typeface="Open Sans Light"/>
                <a:sym typeface="Open Sans Light"/>
              </a:rPr>
              <a:t>Usually, a </a:t>
            </a:r>
            <a:r>
              <a:rPr b="1" lang="en" sz="2500">
                <a:solidFill>
                  <a:srgbClr val="35317F"/>
                </a:solidFill>
                <a:latin typeface="Open Sans"/>
                <a:ea typeface="Open Sans"/>
                <a:cs typeface="Open Sans"/>
                <a:sym typeface="Open Sans"/>
              </a:rPr>
              <a:t>business plan</a:t>
            </a:r>
            <a:r>
              <a:rPr lang="en" sz="2500">
                <a:solidFill>
                  <a:srgbClr val="35317F"/>
                </a:solidFill>
                <a:latin typeface="Open Sans Light"/>
                <a:ea typeface="Open Sans Light"/>
                <a:cs typeface="Open Sans Light"/>
                <a:sym typeface="Open Sans Light"/>
              </a:rPr>
              <a:t> has the following parts:</a:t>
            </a:r>
            <a:endParaRPr sz="1600">
              <a:latin typeface="Open Sans Light"/>
              <a:ea typeface="Open Sans Light"/>
              <a:cs typeface="Open Sans Light"/>
              <a:sym typeface="Open Sans Light"/>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840" name="Shape 840"/>
        <p:cNvGrpSpPr/>
        <p:nvPr/>
      </p:nvGrpSpPr>
      <p:grpSpPr>
        <a:xfrm>
          <a:off x="0" y="0"/>
          <a:ext cx="0" cy="0"/>
          <a:chOff x="0" y="0"/>
          <a:chExt cx="0" cy="0"/>
        </a:xfrm>
      </p:grpSpPr>
      <p:sp>
        <p:nvSpPr>
          <p:cNvPr id="841" name="Google Shape;841;p68"/>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842" name="Google Shape;842;p68"/>
          <p:cNvSpPr/>
          <p:nvPr/>
        </p:nvSpPr>
        <p:spPr>
          <a:xfrm>
            <a:off x="811038" y="1227080"/>
            <a:ext cx="7570331" cy="3307908"/>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843" name="Google Shape;843;p68"/>
          <p:cNvSpPr/>
          <p:nvPr/>
        </p:nvSpPr>
        <p:spPr>
          <a:xfrm>
            <a:off x="725775" y="1158900"/>
            <a:ext cx="7570331" cy="3222667"/>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844" name="Google Shape;844;p68"/>
          <p:cNvSpPr txBox="1"/>
          <p:nvPr/>
        </p:nvSpPr>
        <p:spPr>
          <a:xfrm>
            <a:off x="1340750" y="377500"/>
            <a:ext cx="6509700" cy="384900"/>
          </a:xfrm>
          <a:prstGeom prst="rect">
            <a:avLst/>
          </a:prstGeom>
          <a:solidFill>
            <a:srgbClr val="FFFDFC"/>
          </a:solidFill>
          <a:ln>
            <a:noFill/>
          </a:ln>
        </p:spPr>
        <p:txBody>
          <a:bodyPr anchorCtr="0" anchor="t" bIns="0" lIns="0" spcFirstLastPara="1" rIns="0" wrap="square" tIns="0">
            <a:spAutoFit/>
          </a:bodyPr>
          <a:lstStyle/>
          <a:p>
            <a:pPr indent="0" lvl="0" marL="0" marR="0" rtl="0" algn="l">
              <a:lnSpc>
                <a:spcPct val="116026"/>
              </a:lnSpc>
              <a:spcBef>
                <a:spcPts val="0"/>
              </a:spcBef>
              <a:spcAft>
                <a:spcPts val="0"/>
              </a:spcAft>
              <a:buNone/>
            </a:pPr>
            <a:r>
              <a:rPr b="1" lang="en" sz="2500">
                <a:solidFill>
                  <a:srgbClr val="35317F"/>
                </a:solidFill>
                <a:latin typeface="Open Sans"/>
                <a:ea typeface="Open Sans"/>
                <a:cs typeface="Open Sans"/>
                <a:sym typeface="Open Sans"/>
              </a:rPr>
              <a:t>After the business plan has started…</a:t>
            </a:r>
            <a:endParaRPr sz="2500"/>
          </a:p>
        </p:txBody>
      </p:sp>
      <p:sp>
        <p:nvSpPr>
          <p:cNvPr id="845" name="Google Shape;845;p68"/>
          <p:cNvSpPr txBox="1"/>
          <p:nvPr/>
        </p:nvSpPr>
        <p:spPr>
          <a:xfrm>
            <a:off x="857250" y="1315775"/>
            <a:ext cx="7197000" cy="29922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1800">
                <a:latin typeface="Open Sans Light"/>
                <a:ea typeface="Open Sans Light"/>
                <a:cs typeface="Open Sans Light"/>
                <a:sym typeface="Open Sans Light"/>
              </a:rPr>
              <a:t>Operations are compared with the plan. The entrepreneur should find out if actual operation is on schedule or in accordance with planned time. The monitoring should be done within a period shorter than a year; better monthly or even a shorter period. With the availability and speed of computers, frequent measure of progress may not pose a problem. The entrepreneur should not hesitate to modify, change or update the plan whenever necessary. Environmental development after the plan has been implemented may call for its updating.</a:t>
            </a:r>
            <a:endParaRPr sz="1800">
              <a:latin typeface="Open Sans Light"/>
              <a:ea typeface="Open Sans Light"/>
              <a:cs typeface="Open Sans Light"/>
              <a:sym typeface="Open Sans Light"/>
            </a:endParaRPr>
          </a:p>
        </p:txBody>
      </p:sp>
      <p:sp>
        <p:nvSpPr>
          <p:cNvPr id="846" name="Google Shape;846;p68"/>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847" name="Google Shape;847;p68"/>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848" name="Google Shape;848;p68"/>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2" name="Shape 852"/>
        <p:cNvGrpSpPr/>
        <p:nvPr/>
      </p:nvGrpSpPr>
      <p:grpSpPr>
        <a:xfrm>
          <a:off x="0" y="0"/>
          <a:ext cx="0" cy="0"/>
          <a:chOff x="0" y="0"/>
          <a:chExt cx="0" cy="0"/>
        </a:xfrm>
      </p:grpSpPr>
      <p:pic>
        <p:nvPicPr>
          <p:cNvPr id="853" name="Google Shape;853;p69"/>
          <p:cNvPicPr preferRelativeResize="0"/>
          <p:nvPr/>
        </p:nvPicPr>
        <p:blipFill rotWithShape="1">
          <a:blip r:embed="rId3">
            <a:alphaModFix/>
          </a:blip>
          <a:srcRect b="7870" l="0" r="0" t="7862"/>
          <a:stretch/>
        </p:blipFill>
        <p:spPr>
          <a:xfrm>
            <a:off x="0" y="0"/>
            <a:ext cx="9143997" cy="5143501"/>
          </a:xfrm>
          <a:prstGeom prst="rect">
            <a:avLst/>
          </a:prstGeom>
          <a:noFill/>
          <a:ln>
            <a:noFill/>
          </a:ln>
        </p:spPr>
      </p:pic>
      <p:sp>
        <p:nvSpPr>
          <p:cNvPr id="854" name="Google Shape;854;p69"/>
          <p:cNvSpPr/>
          <p:nvPr/>
        </p:nvSpPr>
        <p:spPr>
          <a:xfrm>
            <a:off x="1249956" y="1784003"/>
            <a:ext cx="7115576" cy="2008526"/>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855" name="Google Shape;855;p69"/>
          <p:cNvSpPr/>
          <p:nvPr/>
        </p:nvSpPr>
        <p:spPr>
          <a:xfrm>
            <a:off x="1169850" y="1609925"/>
            <a:ext cx="7115576" cy="2008526"/>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856" name="Google Shape;856;p69"/>
          <p:cNvSpPr txBox="1"/>
          <p:nvPr/>
        </p:nvSpPr>
        <p:spPr>
          <a:xfrm>
            <a:off x="1249943" y="2129895"/>
            <a:ext cx="6981900" cy="7389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2000">
                <a:solidFill>
                  <a:srgbClr val="35317F"/>
                </a:solidFill>
                <a:latin typeface="Open Sans Light"/>
                <a:ea typeface="Open Sans Light"/>
                <a:cs typeface="Open Sans Light"/>
                <a:sym typeface="Open Sans Light"/>
              </a:rPr>
              <a:t>Meaning they should be…</a:t>
            </a:r>
            <a:endParaRPr sz="2000">
              <a:solidFill>
                <a:srgbClr val="35317F"/>
              </a:solidFill>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b="1" lang="en" sz="2000">
                <a:solidFill>
                  <a:srgbClr val="35317F"/>
                </a:solidFill>
                <a:latin typeface="Open Sans"/>
                <a:ea typeface="Open Sans"/>
                <a:cs typeface="Open Sans"/>
                <a:sym typeface="Open Sans"/>
              </a:rPr>
              <a:t>S</a:t>
            </a:r>
            <a:r>
              <a:rPr lang="en" sz="2000">
                <a:solidFill>
                  <a:srgbClr val="35317F"/>
                </a:solidFill>
                <a:latin typeface="Open Sans Light"/>
                <a:ea typeface="Open Sans Light"/>
                <a:cs typeface="Open Sans Light"/>
                <a:sym typeface="Open Sans Light"/>
              </a:rPr>
              <a:t>pecific, </a:t>
            </a:r>
            <a:r>
              <a:rPr b="1" lang="en" sz="2000">
                <a:solidFill>
                  <a:srgbClr val="35317F"/>
                </a:solidFill>
                <a:latin typeface="Open Sans"/>
                <a:ea typeface="Open Sans"/>
                <a:cs typeface="Open Sans"/>
                <a:sym typeface="Open Sans"/>
              </a:rPr>
              <a:t>M</a:t>
            </a:r>
            <a:r>
              <a:rPr lang="en" sz="2000">
                <a:solidFill>
                  <a:srgbClr val="35317F"/>
                </a:solidFill>
                <a:latin typeface="Open Sans Light"/>
                <a:ea typeface="Open Sans Light"/>
                <a:cs typeface="Open Sans Light"/>
                <a:sym typeface="Open Sans Light"/>
              </a:rPr>
              <a:t>easurable, </a:t>
            </a:r>
            <a:r>
              <a:rPr b="1" lang="en" sz="2000">
                <a:solidFill>
                  <a:srgbClr val="35317F"/>
                </a:solidFill>
                <a:latin typeface="Open Sans"/>
                <a:ea typeface="Open Sans"/>
                <a:cs typeface="Open Sans"/>
                <a:sym typeface="Open Sans"/>
              </a:rPr>
              <a:t>A</a:t>
            </a:r>
            <a:r>
              <a:rPr lang="en" sz="2000">
                <a:solidFill>
                  <a:srgbClr val="35317F"/>
                </a:solidFill>
                <a:latin typeface="Open Sans Light"/>
                <a:ea typeface="Open Sans Light"/>
                <a:cs typeface="Open Sans Light"/>
                <a:sym typeface="Open Sans Light"/>
              </a:rPr>
              <a:t>ttainable, </a:t>
            </a:r>
            <a:r>
              <a:rPr b="1" lang="en" sz="2000">
                <a:solidFill>
                  <a:srgbClr val="35317F"/>
                </a:solidFill>
                <a:latin typeface="Open Sans"/>
                <a:ea typeface="Open Sans"/>
                <a:cs typeface="Open Sans"/>
                <a:sym typeface="Open Sans"/>
              </a:rPr>
              <a:t>R</a:t>
            </a:r>
            <a:r>
              <a:rPr lang="en" sz="2000">
                <a:solidFill>
                  <a:srgbClr val="35317F"/>
                </a:solidFill>
                <a:latin typeface="Open Sans Light"/>
                <a:ea typeface="Open Sans Light"/>
                <a:cs typeface="Open Sans Light"/>
                <a:sym typeface="Open Sans Light"/>
              </a:rPr>
              <a:t>ealistic and </a:t>
            </a:r>
            <a:r>
              <a:rPr b="1" lang="en" sz="2000">
                <a:solidFill>
                  <a:srgbClr val="35317F"/>
                </a:solidFill>
                <a:latin typeface="Open Sans"/>
                <a:ea typeface="Open Sans"/>
                <a:cs typeface="Open Sans"/>
                <a:sym typeface="Open Sans"/>
              </a:rPr>
              <a:t>T</a:t>
            </a:r>
            <a:r>
              <a:rPr lang="en" sz="2000">
                <a:solidFill>
                  <a:srgbClr val="35317F"/>
                </a:solidFill>
                <a:latin typeface="Open Sans Light"/>
                <a:ea typeface="Open Sans Light"/>
                <a:cs typeface="Open Sans Light"/>
                <a:sym typeface="Open Sans Light"/>
              </a:rPr>
              <a:t>ime-bound</a:t>
            </a:r>
            <a:endParaRPr sz="2000">
              <a:solidFill>
                <a:srgbClr val="35317F"/>
              </a:solidFill>
              <a:latin typeface="Open Sans Light"/>
              <a:ea typeface="Open Sans Light"/>
              <a:cs typeface="Open Sans Light"/>
              <a:sym typeface="Open Sans Light"/>
            </a:endParaRPr>
          </a:p>
        </p:txBody>
      </p:sp>
      <p:sp>
        <p:nvSpPr>
          <p:cNvPr id="857" name="Google Shape;857;p69"/>
          <p:cNvSpPr txBox="1"/>
          <p:nvPr/>
        </p:nvSpPr>
        <p:spPr>
          <a:xfrm>
            <a:off x="1169843" y="785845"/>
            <a:ext cx="6981900" cy="7020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1900">
                <a:solidFill>
                  <a:srgbClr val="35317F"/>
                </a:solidFill>
                <a:latin typeface="Open Sans Light"/>
                <a:ea typeface="Open Sans Light"/>
                <a:cs typeface="Open Sans Light"/>
                <a:sym typeface="Open Sans Light"/>
              </a:rPr>
              <a:t>At this point, it is important to repeat that goals should be </a:t>
            </a:r>
            <a:r>
              <a:rPr b="1" lang="en" sz="1900">
                <a:solidFill>
                  <a:srgbClr val="35317F"/>
                </a:solidFill>
                <a:latin typeface="Open Sans"/>
                <a:ea typeface="Open Sans"/>
                <a:cs typeface="Open Sans"/>
                <a:sym typeface="Open Sans"/>
              </a:rPr>
              <a:t>SMART</a:t>
            </a:r>
            <a:r>
              <a:rPr lang="en" sz="1800">
                <a:solidFill>
                  <a:srgbClr val="35317F"/>
                </a:solidFill>
                <a:latin typeface="Open Sans Light"/>
                <a:ea typeface="Open Sans Light"/>
                <a:cs typeface="Open Sans Light"/>
                <a:sym typeface="Open Sans Light"/>
              </a:rPr>
              <a:t>.</a:t>
            </a:r>
            <a:endParaRPr sz="1800">
              <a:latin typeface="Open Sans Light"/>
              <a:ea typeface="Open Sans Light"/>
              <a:cs typeface="Open Sans Light"/>
              <a:sym typeface="Open Sans Light"/>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861" name="Shape 861"/>
        <p:cNvGrpSpPr/>
        <p:nvPr/>
      </p:nvGrpSpPr>
      <p:grpSpPr>
        <a:xfrm>
          <a:off x="0" y="0"/>
          <a:ext cx="0" cy="0"/>
          <a:chOff x="0" y="0"/>
          <a:chExt cx="0" cy="0"/>
        </a:xfrm>
      </p:grpSpPr>
      <p:sp>
        <p:nvSpPr>
          <p:cNvPr id="862" name="Google Shape;862;p70"/>
          <p:cNvSpPr txBox="1"/>
          <p:nvPr/>
        </p:nvSpPr>
        <p:spPr>
          <a:xfrm>
            <a:off x="522693" y="211545"/>
            <a:ext cx="6981900" cy="47337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l">
              <a:lnSpc>
                <a:spcPct val="200000"/>
              </a:lnSpc>
              <a:spcBef>
                <a:spcPts val="0"/>
              </a:spcBef>
              <a:spcAft>
                <a:spcPts val="0"/>
              </a:spcAft>
              <a:buNone/>
            </a:pPr>
            <a:r>
              <a:rPr b="1" lang="en" sz="1700">
                <a:solidFill>
                  <a:schemeClr val="dk1"/>
                </a:solidFill>
                <a:latin typeface="Open Sans"/>
                <a:ea typeface="Open Sans"/>
                <a:cs typeface="Open Sans"/>
                <a:sym typeface="Open Sans"/>
              </a:rPr>
              <a:t>Contents of a Business Plan</a:t>
            </a:r>
            <a:endParaRPr b="1" sz="1700">
              <a:solidFill>
                <a:schemeClr val="dk1"/>
              </a:solidFill>
              <a:latin typeface="Open Sans"/>
              <a:ea typeface="Open Sans"/>
              <a:cs typeface="Open Sans"/>
              <a:sym typeface="Open Sans"/>
            </a:endParaRPr>
          </a:p>
          <a:p>
            <a:pPr indent="-336550" lvl="0" marL="914400" marR="0" rtl="0" algn="l">
              <a:lnSpc>
                <a:spcPct val="140000"/>
              </a:lnSpc>
              <a:spcBef>
                <a:spcPts val="0"/>
              </a:spcBef>
              <a:spcAft>
                <a:spcPts val="0"/>
              </a:spcAft>
              <a:buClr>
                <a:schemeClr val="dk1"/>
              </a:buClr>
              <a:buSzPts val="1700"/>
              <a:buFont typeface="Open Sans Light"/>
              <a:buAutoNum type="romanUcPeriod"/>
            </a:pPr>
            <a:r>
              <a:rPr lang="en" sz="1700" u="sng">
                <a:solidFill>
                  <a:schemeClr val="dk1"/>
                </a:solidFill>
                <a:latin typeface="Open Sans Light"/>
                <a:ea typeface="Open Sans Light"/>
                <a:cs typeface="Open Sans Light"/>
                <a:sym typeface="Open Sans Light"/>
              </a:rPr>
              <a:t>Cover Page</a:t>
            </a:r>
            <a:endParaRPr sz="1700" u="sng">
              <a:solidFill>
                <a:schemeClr val="dk1"/>
              </a:solidFill>
              <a:latin typeface="Open Sans Light"/>
              <a:ea typeface="Open Sans Light"/>
              <a:cs typeface="Open Sans Light"/>
              <a:sym typeface="Open Sans Light"/>
            </a:endParaRPr>
          </a:p>
          <a:p>
            <a:pPr indent="-336550" lvl="0" marL="1371600" marR="0" rtl="0" algn="l">
              <a:lnSpc>
                <a:spcPct val="140000"/>
              </a:lnSpc>
              <a:spcBef>
                <a:spcPts val="0"/>
              </a:spcBef>
              <a:spcAft>
                <a:spcPts val="0"/>
              </a:spcAft>
              <a:buClr>
                <a:schemeClr val="dk1"/>
              </a:buClr>
              <a:buSzPts val="1700"/>
              <a:buFont typeface="Open Sans Light"/>
              <a:buAutoNum type="alphaLcPeriod"/>
            </a:pPr>
            <a:r>
              <a:rPr lang="en" sz="1700">
                <a:solidFill>
                  <a:schemeClr val="dk1"/>
                </a:solidFill>
                <a:latin typeface="Open Sans Light"/>
                <a:ea typeface="Open Sans Light"/>
                <a:cs typeface="Open Sans Light"/>
                <a:sym typeface="Open Sans Light"/>
              </a:rPr>
              <a:t>Name and address of business</a:t>
            </a:r>
            <a:endParaRPr sz="1700">
              <a:solidFill>
                <a:schemeClr val="dk1"/>
              </a:solidFill>
              <a:latin typeface="Open Sans Light"/>
              <a:ea typeface="Open Sans Light"/>
              <a:cs typeface="Open Sans Light"/>
              <a:sym typeface="Open Sans Light"/>
            </a:endParaRPr>
          </a:p>
          <a:p>
            <a:pPr indent="-336550" lvl="0" marL="1371600" marR="0" rtl="0" algn="l">
              <a:lnSpc>
                <a:spcPct val="140000"/>
              </a:lnSpc>
              <a:spcBef>
                <a:spcPts val="0"/>
              </a:spcBef>
              <a:spcAft>
                <a:spcPts val="0"/>
              </a:spcAft>
              <a:buClr>
                <a:schemeClr val="dk1"/>
              </a:buClr>
              <a:buSzPts val="1700"/>
              <a:buFont typeface="Open Sans Light"/>
              <a:buAutoNum type="alphaLcPeriod"/>
            </a:pPr>
            <a:r>
              <a:rPr lang="en" sz="1700">
                <a:solidFill>
                  <a:schemeClr val="dk1"/>
                </a:solidFill>
                <a:latin typeface="Open Sans Light"/>
                <a:ea typeface="Open Sans Light"/>
                <a:cs typeface="Open Sans Light"/>
                <a:sym typeface="Open Sans Light"/>
              </a:rPr>
              <a:t>Name(s) and address(es) of the owners</a:t>
            </a:r>
            <a:endParaRPr sz="1700">
              <a:solidFill>
                <a:schemeClr val="dk1"/>
              </a:solidFill>
              <a:latin typeface="Open Sans Light"/>
              <a:ea typeface="Open Sans Light"/>
              <a:cs typeface="Open Sans Light"/>
              <a:sym typeface="Open Sans Light"/>
            </a:endParaRPr>
          </a:p>
          <a:p>
            <a:pPr indent="-336550" lvl="0" marL="1371600" marR="0" rtl="0" algn="l">
              <a:lnSpc>
                <a:spcPct val="140000"/>
              </a:lnSpc>
              <a:spcBef>
                <a:spcPts val="0"/>
              </a:spcBef>
              <a:spcAft>
                <a:spcPts val="0"/>
              </a:spcAft>
              <a:buClr>
                <a:schemeClr val="dk1"/>
              </a:buClr>
              <a:buSzPts val="1700"/>
              <a:buFont typeface="Open Sans Light"/>
              <a:buAutoNum type="alphaLcPeriod"/>
            </a:pPr>
            <a:r>
              <a:rPr lang="en" sz="1700">
                <a:solidFill>
                  <a:schemeClr val="dk1"/>
                </a:solidFill>
                <a:latin typeface="Open Sans Light"/>
                <a:ea typeface="Open Sans Light"/>
                <a:cs typeface="Open Sans Light"/>
                <a:sym typeface="Open Sans Light"/>
              </a:rPr>
              <a:t>Contact persons</a:t>
            </a:r>
            <a:endParaRPr sz="1700">
              <a:solidFill>
                <a:schemeClr val="dk1"/>
              </a:solidFill>
              <a:latin typeface="Open Sans Light"/>
              <a:ea typeface="Open Sans Light"/>
              <a:cs typeface="Open Sans Light"/>
              <a:sym typeface="Open Sans Light"/>
            </a:endParaRPr>
          </a:p>
          <a:p>
            <a:pPr indent="-336550" lvl="0" marL="1371600" marR="0" rtl="0" algn="l">
              <a:lnSpc>
                <a:spcPct val="140000"/>
              </a:lnSpc>
              <a:spcBef>
                <a:spcPts val="0"/>
              </a:spcBef>
              <a:spcAft>
                <a:spcPts val="0"/>
              </a:spcAft>
              <a:buClr>
                <a:schemeClr val="dk1"/>
              </a:buClr>
              <a:buSzPts val="1700"/>
              <a:buFont typeface="Open Sans Light"/>
              <a:buAutoNum type="alphaLcPeriod"/>
            </a:pPr>
            <a:r>
              <a:rPr lang="en" sz="1700">
                <a:solidFill>
                  <a:schemeClr val="dk1"/>
                </a:solidFill>
                <a:latin typeface="Open Sans Light"/>
                <a:ea typeface="Open Sans Light"/>
                <a:cs typeface="Open Sans Light"/>
                <a:sym typeface="Open Sans Light"/>
              </a:rPr>
              <a:t>Date prepared</a:t>
            </a:r>
            <a:endParaRPr sz="1700">
              <a:solidFill>
                <a:schemeClr val="dk1"/>
              </a:solidFill>
              <a:latin typeface="Open Sans Light"/>
              <a:ea typeface="Open Sans Light"/>
              <a:cs typeface="Open Sans Light"/>
              <a:sym typeface="Open Sans Light"/>
            </a:endParaRPr>
          </a:p>
          <a:p>
            <a:pPr indent="-336550" lvl="0" marL="1371600" marR="0" rtl="0" algn="l">
              <a:lnSpc>
                <a:spcPct val="200000"/>
              </a:lnSpc>
              <a:spcBef>
                <a:spcPts val="0"/>
              </a:spcBef>
              <a:spcAft>
                <a:spcPts val="0"/>
              </a:spcAft>
              <a:buClr>
                <a:schemeClr val="dk1"/>
              </a:buClr>
              <a:buSzPts val="1700"/>
              <a:buFont typeface="Open Sans Light"/>
              <a:buAutoNum type="alphaLcPeriod"/>
            </a:pPr>
            <a:r>
              <a:rPr lang="en" sz="1700">
                <a:solidFill>
                  <a:schemeClr val="dk1"/>
                </a:solidFill>
                <a:latin typeface="Open Sans Light"/>
                <a:ea typeface="Open Sans Light"/>
                <a:cs typeface="Open Sans Light"/>
                <a:sym typeface="Open Sans Light"/>
              </a:rPr>
              <a:t>Statement of confidentiality of report</a:t>
            </a:r>
            <a:endParaRPr sz="1700">
              <a:solidFill>
                <a:schemeClr val="dk1"/>
              </a:solidFill>
              <a:latin typeface="Open Sans Light"/>
              <a:ea typeface="Open Sans Light"/>
              <a:cs typeface="Open Sans Light"/>
              <a:sym typeface="Open Sans Light"/>
            </a:endParaRPr>
          </a:p>
          <a:p>
            <a:pPr indent="114300" lvl="0" marL="457200" marR="0" rtl="0" algn="l">
              <a:lnSpc>
                <a:spcPct val="140000"/>
              </a:lnSpc>
              <a:spcBef>
                <a:spcPts val="0"/>
              </a:spcBef>
              <a:spcAft>
                <a:spcPts val="0"/>
              </a:spcAft>
              <a:buNone/>
            </a:pPr>
            <a:r>
              <a:rPr lang="en" sz="1700">
                <a:solidFill>
                  <a:schemeClr val="dk1"/>
                </a:solidFill>
                <a:latin typeface="Open Sans Light"/>
                <a:ea typeface="Open Sans Light"/>
                <a:cs typeface="Open Sans Light"/>
                <a:sym typeface="Open Sans Light"/>
              </a:rPr>
              <a:t>II.	</a:t>
            </a:r>
            <a:r>
              <a:rPr lang="en" sz="1700" u="sng">
                <a:solidFill>
                  <a:schemeClr val="dk1"/>
                </a:solidFill>
                <a:latin typeface="Open Sans Light"/>
                <a:ea typeface="Open Sans Light"/>
                <a:cs typeface="Open Sans Light"/>
                <a:sym typeface="Open Sans Light"/>
              </a:rPr>
              <a:t>Executive Summary</a:t>
            </a:r>
            <a:r>
              <a:rPr lang="en" sz="1700">
                <a:solidFill>
                  <a:schemeClr val="dk1"/>
                </a:solidFill>
                <a:latin typeface="Open Sans Light"/>
                <a:ea typeface="Open Sans Light"/>
                <a:cs typeface="Open Sans Light"/>
                <a:sym typeface="Open Sans Light"/>
              </a:rPr>
              <a:t> - One to four pages overview of total </a:t>
            </a:r>
            <a:br>
              <a:rPr lang="en" sz="1700">
                <a:solidFill>
                  <a:schemeClr val="dk1"/>
                </a:solidFill>
                <a:latin typeface="Open Sans Light"/>
                <a:ea typeface="Open Sans Light"/>
                <a:cs typeface="Open Sans Light"/>
                <a:sym typeface="Open Sans Light"/>
              </a:rPr>
            </a:br>
            <a:r>
              <a:rPr lang="en" sz="1700">
                <a:solidFill>
                  <a:schemeClr val="dk1"/>
                </a:solidFill>
                <a:latin typeface="Open Sans Light"/>
                <a:ea typeface="Open Sans Light"/>
                <a:cs typeface="Open Sans Light"/>
                <a:sym typeface="Open Sans Light"/>
              </a:rPr>
              <a:t>	business plan highlighting significant point arousing interest </a:t>
            </a:r>
            <a:endParaRPr sz="1700">
              <a:solidFill>
                <a:schemeClr val="dk1"/>
              </a:solidFill>
              <a:latin typeface="Open Sans Light"/>
              <a:ea typeface="Open Sans Light"/>
              <a:cs typeface="Open Sans Light"/>
              <a:sym typeface="Open Sans Light"/>
            </a:endParaRPr>
          </a:p>
          <a:p>
            <a:pPr indent="114300" lvl="0" marL="457200" marR="0" rtl="0" algn="l">
              <a:lnSpc>
                <a:spcPct val="140000"/>
              </a:lnSpc>
              <a:spcBef>
                <a:spcPts val="0"/>
              </a:spcBef>
              <a:spcAft>
                <a:spcPts val="0"/>
              </a:spcAft>
              <a:buNone/>
            </a:pPr>
            <a:r>
              <a:rPr lang="en" sz="1700">
                <a:solidFill>
                  <a:schemeClr val="dk1"/>
                </a:solidFill>
                <a:latin typeface="Open Sans Light"/>
                <a:ea typeface="Open Sans Light"/>
                <a:cs typeface="Open Sans Light"/>
                <a:sym typeface="Open Sans Light"/>
              </a:rPr>
              <a:t>      on the part of the reader</a:t>
            </a:r>
            <a:endParaRPr sz="1700">
              <a:solidFill>
                <a:schemeClr val="dk1"/>
              </a:solidFill>
              <a:latin typeface="Open Sans Light"/>
              <a:ea typeface="Open Sans Light"/>
              <a:cs typeface="Open Sans Light"/>
              <a:sym typeface="Open Sans Light"/>
            </a:endParaRPr>
          </a:p>
          <a:p>
            <a:pPr indent="114300" lvl="0" marL="457200" marR="0" rtl="0" algn="l">
              <a:lnSpc>
                <a:spcPct val="140000"/>
              </a:lnSpc>
              <a:spcBef>
                <a:spcPts val="1000"/>
              </a:spcBef>
              <a:spcAft>
                <a:spcPts val="0"/>
              </a:spcAft>
              <a:buNone/>
            </a:pPr>
            <a:r>
              <a:rPr lang="en" sz="1700">
                <a:solidFill>
                  <a:schemeClr val="dk1"/>
                </a:solidFill>
                <a:latin typeface="Open Sans Light"/>
                <a:ea typeface="Open Sans Light"/>
                <a:cs typeface="Open Sans Light"/>
                <a:sym typeface="Open Sans Light"/>
              </a:rPr>
              <a:t>III. </a:t>
            </a:r>
            <a:r>
              <a:rPr lang="en" sz="1700" u="sng">
                <a:solidFill>
                  <a:schemeClr val="dk1"/>
                </a:solidFill>
                <a:latin typeface="Open Sans Light"/>
                <a:ea typeface="Open Sans Light"/>
                <a:cs typeface="Open Sans Light"/>
                <a:sym typeface="Open Sans Light"/>
              </a:rPr>
              <a:t>Product</a:t>
            </a:r>
            <a:r>
              <a:rPr lang="en" sz="1700">
                <a:solidFill>
                  <a:schemeClr val="dk1"/>
                </a:solidFill>
                <a:latin typeface="Open Sans Light"/>
                <a:ea typeface="Open Sans Light"/>
                <a:cs typeface="Open Sans Light"/>
                <a:sym typeface="Open Sans Light"/>
              </a:rPr>
              <a:t> - Description of </a:t>
            </a:r>
            <a:r>
              <a:rPr lang="en" sz="1700">
                <a:solidFill>
                  <a:schemeClr val="dk1"/>
                </a:solidFill>
                <a:latin typeface="Open Sans Light"/>
                <a:ea typeface="Open Sans Light"/>
                <a:cs typeface="Open Sans Light"/>
                <a:sym typeface="Open Sans Light"/>
              </a:rPr>
              <a:t>products</a:t>
            </a:r>
            <a:r>
              <a:rPr lang="en" sz="1700">
                <a:solidFill>
                  <a:schemeClr val="dk1"/>
                </a:solidFill>
                <a:latin typeface="Open Sans Light"/>
                <a:ea typeface="Open Sans Light"/>
                <a:cs typeface="Open Sans Light"/>
                <a:sym typeface="Open Sans Light"/>
              </a:rPr>
              <a:t> or services and their unique </a:t>
            </a:r>
            <a:br>
              <a:rPr lang="en" sz="1700">
                <a:solidFill>
                  <a:schemeClr val="dk1"/>
                </a:solidFill>
                <a:latin typeface="Open Sans Light"/>
                <a:ea typeface="Open Sans Light"/>
                <a:cs typeface="Open Sans Light"/>
                <a:sym typeface="Open Sans Light"/>
              </a:rPr>
            </a:br>
            <a:r>
              <a:rPr lang="en" sz="1700">
                <a:solidFill>
                  <a:schemeClr val="dk1"/>
                </a:solidFill>
                <a:latin typeface="Open Sans Light"/>
                <a:ea typeface="Open Sans Light"/>
                <a:cs typeface="Open Sans Light"/>
                <a:sym typeface="Open Sans Light"/>
              </a:rPr>
              <a:t>	features</a:t>
            </a:r>
            <a:endParaRPr sz="1700">
              <a:solidFill>
                <a:schemeClr val="dk1"/>
              </a:solidFill>
              <a:latin typeface="Open Sans Light"/>
              <a:ea typeface="Open Sans Light"/>
              <a:cs typeface="Open Sans Light"/>
              <a:sym typeface="Open Sans Light"/>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866" name="Shape 866"/>
        <p:cNvGrpSpPr/>
        <p:nvPr/>
      </p:nvGrpSpPr>
      <p:grpSpPr>
        <a:xfrm>
          <a:off x="0" y="0"/>
          <a:ext cx="0" cy="0"/>
          <a:chOff x="0" y="0"/>
          <a:chExt cx="0" cy="0"/>
        </a:xfrm>
      </p:grpSpPr>
      <p:sp>
        <p:nvSpPr>
          <p:cNvPr id="867" name="Google Shape;867;p71"/>
          <p:cNvSpPr txBox="1"/>
          <p:nvPr/>
        </p:nvSpPr>
        <p:spPr>
          <a:xfrm>
            <a:off x="217900" y="59175"/>
            <a:ext cx="6981900" cy="50949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571500" lvl="0" marL="0" marR="0" rtl="0" algn="l">
              <a:lnSpc>
                <a:spcPct val="100000"/>
              </a:lnSpc>
              <a:spcBef>
                <a:spcPts val="0"/>
              </a:spcBef>
              <a:spcAft>
                <a:spcPts val="0"/>
              </a:spcAft>
              <a:buNone/>
            </a:pPr>
            <a:r>
              <a:t/>
            </a:r>
            <a:endParaRPr sz="1600">
              <a:solidFill>
                <a:schemeClr val="dk1"/>
              </a:solidFill>
              <a:latin typeface="Open Sans Light"/>
              <a:ea typeface="Open Sans Light"/>
              <a:cs typeface="Open Sans Light"/>
              <a:sym typeface="Open Sans Light"/>
            </a:endParaRPr>
          </a:p>
          <a:p>
            <a:pPr indent="571500" lvl="0" marL="0" marR="0" rtl="0" algn="l">
              <a:lnSpc>
                <a:spcPct val="100000"/>
              </a:lnSpc>
              <a:spcBef>
                <a:spcPts val="0"/>
              </a:spcBef>
              <a:spcAft>
                <a:spcPts val="0"/>
              </a:spcAft>
              <a:buNone/>
            </a:pPr>
            <a:r>
              <a:rPr lang="en" sz="1700">
                <a:solidFill>
                  <a:schemeClr val="dk1"/>
                </a:solidFill>
                <a:latin typeface="Open Sans Light"/>
                <a:ea typeface="Open Sans Light"/>
                <a:cs typeface="Open Sans Light"/>
                <a:sym typeface="Open Sans Light"/>
              </a:rPr>
              <a:t>IV. 	</a:t>
            </a:r>
            <a:r>
              <a:rPr lang="en" sz="1700" u="sng">
                <a:solidFill>
                  <a:schemeClr val="dk1"/>
                </a:solidFill>
                <a:latin typeface="Open Sans Light"/>
                <a:ea typeface="Open Sans Light"/>
                <a:cs typeface="Open Sans Light"/>
                <a:sym typeface="Open Sans Light"/>
              </a:rPr>
              <a:t>Marketing Plan </a:t>
            </a:r>
            <a:r>
              <a:rPr lang="en" sz="1700">
                <a:solidFill>
                  <a:schemeClr val="dk1"/>
                </a:solidFill>
                <a:latin typeface="Open Sans Light"/>
                <a:ea typeface="Open Sans Light"/>
                <a:cs typeface="Open Sans Light"/>
                <a:sym typeface="Open Sans Light"/>
              </a:rPr>
              <a:t>- Who the customers are, competition,</a:t>
            </a:r>
            <a:br>
              <a:rPr lang="en" sz="1700">
                <a:solidFill>
                  <a:schemeClr val="dk1"/>
                </a:solidFill>
                <a:latin typeface="Open Sans Light"/>
                <a:ea typeface="Open Sans Light"/>
                <a:cs typeface="Open Sans Light"/>
                <a:sym typeface="Open Sans Light"/>
              </a:rPr>
            </a:br>
            <a:r>
              <a:rPr lang="en" sz="1700">
                <a:solidFill>
                  <a:schemeClr val="dk1"/>
                </a:solidFill>
                <a:latin typeface="Open Sans Light"/>
                <a:ea typeface="Open Sans Light"/>
                <a:cs typeface="Open Sans Light"/>
                <a:sym typeface="Open Sans Light"/>
              </a:rPr>
              <a:t>		marketing strategy, competitive edge, pricing</a:t>
            </a:r>
            <a:br>
              <a:rPr lang="en" sz="1700">
                <a:solidFill>
                  <a:schemeClr val="dk1"/>
                </a:solidFill>
                <a:latin typeface="Open Sans Light"/>
                <a:ea typeface="Open Sans Light"/>
                <a:cs typeface="Open Sans Light"/>
                <a:sym typeface="Open Sans Light"/>
              </a:rPr>
            </a:br>
            <a:r>
              <a:rPr lang="en" sz="1100">
                <a:solidFill>
                  <a:schemeClr val="dk1"/>
                </a:solidFill>
                <a:latin typeface="Open Sans Light"/>
                <a:ea typeface="Open Sans Light"/>
                <a:cs typeface="Open Sans Light"/>
                <a:sym typeface="Open Sans Light"/>
              </a:rPr>
              <a:t> </a:t>
            </a:r>
            <a:br>
              <a:rPr lang="en" sz="1700">
                <a:solidFill>
                  <a:schemeClr val="dk1"/>
                </a:solidFill>
                <a:latin typeface="Open Sans Light"/>
                <a:ea typeface="Open Sans Light"/>
                <a:cs typeface="Open Sans Light"/>
                <a:sym typeface="Open Sans Light"/>
              </a:rPr>
            </a:br>
            <a:r>
              <a:rPr lang="en" sz="1700">
                <a:solidFill>
                  <a:schemeClr val="dk1"/>
                </a:solidFill>
                <a:latin typeface="Open Sans Light"/>
                <a:ea typeface="Open Sans Light"/>
                <a:cs typeface="Open Sans Light"/>
                <a:sym typeface="Open Sans Light"/>
              </a:rPr>
              <a:t>	  V. 	</a:t>
            </a:r>
            <a:r>
              <a:rPr lang="en" sz="1700" u="sng">
                <a:solidFill>
                  <a:schemeClr val="dk1"/>
                </a:solidFill>
                <a:latin typeface="Open Sans Light"/>
                <a:ea typeface="Open Sans Light"/>
                <a:cs typeface="Open Sans Light"/>
                <a:sym typeface="Open Sans Light"/>
              </a:rPr>
              <a:t>Organizational Plan</a:t>
            </a:r>
            <a:r>
              <a:rPr lang="en" sz="1700">
                <a:solidFill>
                  <a:schemeClr val="dk1"/>
                </a:solidFill>
                <a:latin typeface="Open Sans Light"/>
                <a:ea typeface="Open Sans Light"/>
                <a:cs typeface="Open Sans Light"/>
                <a:sym typeface="Open Sans Light"/>
              </a:rPr>
              <a:t> - States the form of business organization, </a:t>
            </a:r>
            <a:br>
              <a:rPr lang="en" sz="1700">
                <a:solidFill>
                  <a:schemeClr val="dk1"/>
                </a:solidFill>
                <a:latin typeface="Open Sans Light"/>
                <a:ea typeface="Open Sans Light"/>
                <a:cs typeface="Open Sans Light"/>
                <a:sym typeface="Open Sans Light"/>
              </a:rPr>
            </a:br>
            <a:r>
              <a:rPr lang="en" sz="1700">
                <a:solidFill>
                  <a:schemeClr val="dk1"/>
                </a:solidFill>
                <a:latin typeface="Open Sans Light"/>
                <a:ea typeface="Open Sans Light"/>
                <a:cs typeface="Open Sans Light"/>
                <a:sym typeface="Open Sans Light"/>
              </a:rPr>
              <a:t>		Identifies management team, investors, their background, </a:t>
            </a:r>
            <a:endParaRPr sz="1700">
              <a:solidFill>
                <a:schemeClr val="dk1"/>
              </a:solidFill>
              <a:latin typeface="Open Sans Light"/>
              <a:ea typeface="Open Sans Light"/>
              <a:cs typeface="Open Sans Light"/>
              <a:sym typeface="Open Sans Light"/>
            </a:endParaRPr>
          </a:p>
          <a:p>
            <a:pPr indent="0" lvl="0" marL="457200" marR="0" rtl="0" algn="l">
              <a:lnSpc>
                <a:spcPct val="100000"/>
              </a:lnSpc>
              <a:spcBef>
                <a:spcPts val="0"/>
              </a:spcBef>
              <a:spcAft>
                <a:spcPts val="0"/>
              </a:spcAft>
              <a:buNone/>
            </a:pPr>
            <a:r>
              <a:rPr lang="en" sz="1700">
                <a:solidFill>
                  <a:schemeClr val="dk1"/>
                </a:solidFill>
                <a:latin typeface="Open Sans Light"/>
                <a:ea typeface="Open Sans Light"/>
                <a:cs typeface="Open Sans Light"/>
                <a:sym typeface="Open Sans Light"/>
              </a:rPr>
              <a:t>        their duties and responsibilities. States the plan for employees </a:t>
            </a:r>
            <a:br>
              <a:rPr lang="en" sz="1700">
                <a:solidFill>
                  <a:schemeClr val="dk1"/>
                </a:solidFill>
                <a:latin typeface="Open Sans Light"/>
                <a:ea typeface="Open Sans Light"/>
                <a:cs typeface="Open Sans Light"/>
                <a:sym typeface="Open Sans Light"/>
              </a:rPr>
            </a:br>
            <a:r>
              <a:rPr lang="en" sz="1700">
                <a:solidFill>
                  <a:schemeClr val="dk1"/>
                </a:solidFill>
                <a:latin typeface="Open Sans Light"/>
                <a:ea typeface="Open Sans Light"/>
                <a:cs typeface="Open Sans Light"/>
                <a:sym typeface="Open Sans Light"/>
              </a:rPr>
              <a:t>	recruitment and training.</a:t>
            </a:r>
            <a:br>
              <a:rPr lang="en" sz="1700">
                <a:solidFill>
                  <a:schemeClr val="dk1"/>
                </a:solidFill>
                <a:latin typeface="Open Sans Light"/>
                <a:ea typeface="Open Sans Light"/>
                <a:cs typeface="Open Sans Light"/>
                <a:sym typeface="Open Sans Light"/>
              </a:rPr>
            </a:br>
            <a:r>
              <a:rPr lang="en" sz="1300">
                <a:solidFill>
                  <a:schemeClr val="dk1"/>
                </a:solidFill>
                <a:latin typeface="Open Sans Light"/>
                <a:ea typeface="Open Sans Light"/>
                <a:cs typeface="Open Sans Light"/>
                <a:sym typeface="Open Sans Light"/>
              </a:rPr>
              <a:t> </a:t>
            </a:r>
            <a:r>
              <a:rPr lang="en" sz="1700">
                <a:solidFill>
                  <a:schemeClr val="dk1"/>
                </a:solidFill>
                <a:latin typeface="Open Sans Light"/>
                <a:ea typeface="Open Sans Light"/>
                <a:cs typeface="Open Sans Light"/>
                <a:sym typeface="Open Sans Light"/>
              </a:rPr>
              <a:t> </a:t>
            </a:r>
            <a:endParaRPr sz="500">
              <a:solidFill>
                <a:schemeClr val="dk1"/>
              </a:solidFill>
              <a:latin typeface="Open Sans Light"/>
              <a:ea typeface="Open Sans Light"/>
              <a:cs typeface="Open Sans Light"/>
              <a:sym typeface="Open Sans Light"/>
            </a:endParaRPr>
          </a:p>
          <a:p>
            <a:pPr indent="571500" lvl="0" marL="0" marR="0" rtl="0" algn="l">
              <a:lnSpc>
                <a:spcPct val="100000"/>
              </a:lnSpc>
              <a:spcBef>
                <a:spcPts val="0"/>
              </a:spcBef>
              <a:spcAft>
                <a:spcPts val="0"/>
              </a:spcAft>
              <a:buNone/>
            </a:pPr>
            <a:r>
              <a:rPr lang="en" sz="1700">
                <a:solidFill>
                  <a:schemeClr val="dk1"/>
                </a:solidFill>
                <a:latin typeface="Open Sans Light"/>
                <a:ea typeface="Open Sans Light"/>
                <a:cs typeface="Open Sans Light"/>
                <a:sym typeface="Open Sans Light"/>
              </a:rPr>
              <a:t>VI.	</a:t>
            </a:r>
            <a:r>
              <a:rPr lang="en" sz="1700" u="sng">
                <a:solidFill>
                  <a:schemeClr val="dk1"/>
                </a:solidFill>
                <a:latin typeface="Open Sans Light"/>
                <a:ea typeface="Open Sans Light"/>
                <a:cs typeface="Open Sans Light"/>
                <a:sym typeface="Open Sans Light"/>
              </a:rPr>
              <a:t>Operating Plan</a:t>
            </a:r>
            <a:r>
              <a:rPr lang="en" sz="1700">
                <a:solidFill>
                  <a:schemeClr val="dk1"/>
                </a:solidFill>
                <a:latin typeface="Open Sans Light"/>
                <a:ea typeface="Open Sans Light"/>
                <a:cs typeface="Open Sans Light"/>
                <a:sym typeface="Open Sans Light"/>
              </a:rPr>
              <a:t> - Explains the process of acquiring and </a:t>
            </a:r>
            <a:endParaRPr sz="1700">
              <a:solidFill>
                <a:schemeClr val="dk1"/>
              </a:solidFill>
              <a:latin typeface="Open Sans Light"/>
              <a:ea typeface="Open Sans Light"/>
              <a:cs typeface="Open Sans Light"/>
              <a:sym typeface="Open Sans Light"/>
            </a:endParaRPr>
          </a:p>
          <a:p>
            <a:pPr indent="571500" lvl="0" marL="0" marR="0" rtl="0" algn="l">
              <a:lnSpc>
                <a:spcPct val="100000"/>
              </a:lnSpc>
              <a:spcBef>
                <a:spcPts val="0"/>
              </a:spcBef>
              <a:spcAft>
                <a:spcPts val="0"/>
              </a:spcAft>
              <a:buNone/>
            </a:pPr>
            <a:r>
              <a:rPr lang="en" sz="1700">
                <a:solidFill>
                  <a:schemeClr val="dk1"/>
                </a:solidFill>
                <a:latin typeface="Open Sans Light"/>
                <a:ea typeface="Open Sans Light"/>
                <a:cs typeface="Open Sans Light"/>
                <a:sym typeface="Open Sans Light"/>
              </a:rPr>
              <a:t>processing </a:t>
            </a:r>
            <a:r>
              <a:rPr lang="en" sz="1700">
                <a:solidFill>
                  <a:schemeClr val="dk1"/>
                </a:solidFill>
                <a:latin typeface="Open Sans Light"/>
                <a:ea typeface="Open Sans Light"/>
                <a:cs typeface="Open Sans Light"/>
                <a:sym typeface="Open Sans Light"/>
              </a:rPr>
              <a:t>products</a:t>
            </a:r>
            <a:r>
              <a:rPr lang="en" sz="1700">
                <a:solidFill>
                  <a:schemeClr val="dk1"/>
                </a:solidFill>
                <a:latin typeface="Open Sans Light"/>
                <a:ea typeface="Open Sans Light"/>
                <a:cs typeface="Open Sans Light"/>
                <a:sym typeface="Open Sans Light"/>
              </a:rPr>
              <a:t>. Identifies equipment, physical plant, </a:t>
            </a:r>
            <a:endParaRPr sz="1700">
              <a:solidFill>
                <a:schemeClr val="dk1"/>
              </a:solidFill>
              <a:latin typeface="Open Sans Light"/>
              <a:ea typeface="Open Sans Light"/>
              <a:cs typeface="Open Sans Light"/>
              <a:sym typeface="Open Sans Light"/>
            </a:endParaRPr>
          </a:p>
          <a:p>
            <a:pPr indent="571500" lvl="0" marL="0" marR="0" rtl="0" algn="l">
              <a:lnSpc>
                <a:spcPct val="100000"/>
              </a:lnSpc>
              <a:spcBef>
                <a:spcPts val="0"/>
              </a:spcBef>
              <a:spcAft>
                <a:spcPts val="0"/>
              </a:spcAft>
              <a:buNone/>
            </a:pPr>
            <a:r>
              <a:rPr lang="en" sz="1700">
                <a:solidFill>
                  <a:schemeClr val="dk1"/>
                </a:solidFill>
                <a:latin typeface="Open Sans Light"/>
                <a:ea typeface="Open Sans Light"/>
                <a:cs typeface="Open Sans Light"/>
                <a:sym typeface="Open Sans Light"/>
              </a:rPr>
              <a:t>machinery, </a:t>
            </a:r>
            <a:r>
              <a:rPr lang="en" sz="1700">
                <a:solidFill>
                  <a:schemeClr val="dk1"/>
                </a:solidFill>
                <a:latin typeface="Open Sans Light"/>
                <a:ea typeface="Open Sans Light"/>
                <a:cs typeface="Open Sans Light"/>
                <a:sym typeface="Open Sans Light"/>
              </a:rPr>
              <a:t>m</a:t>
            </a:r>
            <a:r>
              <a:rPr lang="en" sz="1700">
                <a:solidFill>
                  <a:schemeClr val="dk1"/>
                </a:solidFill>
                <a:latin typeface="Open Sans Light"/>
                <a:ea typeface="Open Sans Light"/>
                <a:cs typeface="Open Sans Light"/>
                <a:sym typeface="Open Sans Light"/>
              </a:rPr>
              <a:t>aterials.</a:t>
            </a:r>
            <a:endParaRPr sz="1700">
              <a:solidFill>
                <a:schemeClr val="dk1"/>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1700">
                <a:solidFill>
                  <a:schemeClr val="dk1"/>
                </a:solidFill>
                <a:latin typeface="Open Sans Light"/>
                <a:ea typeface="Open Sans Light"/>
                <a:cs typeface="Open Sans Light"/>
                <a:sym typeface="Open Sans Light"/>
              </a:rPr>
              <a:t>		</a:t>
            </a:r>
            <a:endParaRPr sz="1700">
              <a:solidFill>
                <a:schemeClr val="dk1"/>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1700">
                <a:solidFill>
                  <a:schemeClr val="dk1"/>
                </a:solidFill>
                <a:latin typeface="Open Sans Light"/>
                <a:ea typeface="Open Sans Light"/>
                <a:cs typeface="Open Sans Light"/>
                <a:sym typeface="Open Sans Light"/>
              </a:rPr>
              <a:t>	  VII.	</a:t>
            </a:r>
            <a:r>
              <a:rPr lang="en" sz="1700" u="sng">
                <a:solidFill>
                  <a:schemeClr val="dk1"/>
                </a:solidFill>
                <a:latin typeface="Open Sans Light"/>
                <a:ea typeface="Open Sans Light"/>
                <a:cs typeface="Open Sans Light"/>
                <a:sym typeface="Open Sans Light"/>
              </a:rPr>
              <a:t>Financial Plan </a:t>
            </a:r>
            <a:r>
              <a:rPr lang="en" sz="1700">
                <a:solidFill>
                  <a:schemeClr val="dk1"/>
                </a:solidFill>
                <a:latin typeface="Open Sans Light"/>
                <a:ea typeface="Open Sans Light"/>
                <a:cs typeface="Open Sans Light"/>
                <a:sym typeface="Open Sans Light"/>
              </a:rPr>
              <a:t>- Specifies financial needs and </a:t>
            </a:r>
            <a:r>
              <a:rPr lang="en" sz="1700">
                <a:solidFill>
                  <a:schemeClr val="dk1"/>
                </a:solidFill>
                <a:latin typeface="Open Sans Light"/>
                <a:ea typeface="Open Sans Light"/>
                <a:cs typeface="Open Sans Light"/>
                <a:sym typeface="Open Sans Light"/>
              </a:rPr>
              <a:t>sources</a:t>
            </a:r>
            <a:r>
              <a:rPr lang="en" sz="1700">
                <a:solidFill>
                  <a:schemeClr val="dk1"/>
                </a:solidFill>
                <a:latin typeface="Open Sans Light"/>
                <a:ea typeface="Open Sans Light"/>
                <a:cs typeface="Open Sans Light"/>
                <a:sym typeface="Open Sans Light"/>
              </a:rPr>
              <a:t> of </a:t>
            </a:r>
            <a:endParaRPr sz="1700">
              <a:solidFill>
                <a:schemeClr val="dk1"/>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1700">
                <a:solidFill>
                  <a:schemeClr val="dk1"/>
                </a:solidFill>
                <a:latin typeface="Open Sans Light"/>
                <a:ea typeface="Open Sans Light"/>
                <a:cs typeface="Open Sans Light"/>
                <a:sym typeface="Open Sans Light"/>
              </a:rPr>
              <a:t> 	  financing and shows for a three- to five-year period pro forma  </a:t>
            </a:r>
            <a:endParaRPr sz="1700">
              <a:solidFill>
                <a:schemeClr val="dk1"/>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1700">
                <a:solidFill>
                  <a:schemeClr val="dk1"/>
                </a:solidFill>
                <a:latin typeface="Open Sans Light"/>
                <a:ea typeface="Open Sans Light"/>
                <a:cs typeface="Open Sans Light"/>
                <a:sym typeface="Open Sans Light"/>
              </a:rPr>
              <a:t> 	  income statement, cash flow projections, pro forma balance sheet</a:t>
            </a:r>
            <a:endParaRPr sz="1700">
              <a:solidFill>
                <a:schemeClr val="dk1"/>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1700">
                <a:solidFill>
                  <a:schemeClr val="dk1"/>
                </a:solidFill>
                <a:latin typeface="Open Sans Light"/>
                <a:ea typeface="Open Sans Light"/>
                <a:cs typeface="Open Sans Light"/>
                <a:sym typeface="Open Sans Light"/>
              </a:rPr>
              <a:t> 	  and </a:t>
            </a:r>
            <a:r>
              <a:rPr lang="en" sz="1700">
                <a:solidFill>
                  <a:schemeClr val="dk1"/>
                </a:solidFill>
                <a:latin typeface="Open Sans Light"/>
                <a:ea typeface="Open Sans Light"/>
                <a:cs typeface="Open Sans Light"/>
                <a:sym typeface="Open Sans Light"/>
              </a:rPr>
              <a:t>b</a:t>
            </a:r>
            <a:r>
              <a:rPr lang="en" sz="1700">
                <a:solidFill>
                  <a:schemeClr val="dk1"/>
                </a:solidFill>
                <a:latin typeface="Open Sans Light"/>
                <a:ea typeface="Open Sans Light"/>
                <a:cs typeface="Open Sans Light"/>
                <a:sym typeface="Open Sans Light"/>
              </a:rPr>
              <a:t>reak-even analysis.</a:t>
            </a:r>
            <a:endParaRPr sz="1700">
              <a:solidFill>
                <a:schemeClr val="dk1"/>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t/>
            </a:r>
            <a:endParaRPr sz="1700">
              <a:solidFill>
                <a:schemeClr val="dk1"/>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rPr lang="en" sz="1600">
                <a:solidFill>
                  <a:schemeClr val="dk1"/>
                </a:solidFill>
                <a:latin typeface="Open Sans Light"/>
                <a:ea typeface="Open Sans Light"/>
                <a:cs typeface="Open Sans Light"/>
                <a:sym typeface="Open Sans Light"/>
              </a:rPr>
              <a:t>	  VIII.	</a:t>
            </a:r>
            <a:r>
              <a:rPr lang="en" sz="1600" u="sng">
                <a:solidFill>
                  <a:schemeClr val="dk1"/>
                </a:solidFill>
                <a:latin typeface="Open Sans Light"/>
                <a:ea typeface="Open Sans Light"/>
                <a:cs typeface="Open Sans Light"/>
                <a:sym typeface="Open Sans Light"/>
              </a:rPr>
              <a:t>Appendix</a:t>
            </a:r>
            <a:r>
              <a:rPr lang="en" sz="1600">
                <a:solidFill>
                  <a:schemeClr val="dk1"/>
                </a:solidFill>
                <a:latin typeface="Open Sans Light"/>
                <a:ea typeface="Open Sans Light"/>
                <a:cs typeface="Open Sans Light"/>
                <a:sym typeface="Open Sans Light"/>
              </a:rPr>
              <a:t> - Shows supplementary materials.</a:t>
            </a:r>
            <a:endParaRPr sz="1600">
              <a:solidFill>
                <a:schemeClr val="dk1"/>
              </a:solidFill>
              <a:latin typeface="Open Sans Light"/>
              <a:ea typeface="Open Sans Light"/>
              <a:cs typeface="Open Sans Light"/>
              <a:sym typeface="Open Sans Light"/>
            </a:endParaRPr>
          </a:p>
          <a:p>
            <a:pPr indent="0" lvl="0" marL="0" marR="0" rtl="0" algn="l">
              <a:lnSpc>
                <a:spcPct val="100000"/>
              </a:lnSpc>
              <a:spcBef>
                <a:spcPts val="0"/>
              </a:spcBef>
              <a:spcAft>
                <a:spcPts val="0"/>
              </a:spcAft>
              <a:buNone/>
            </a:pPr>
            <a:r>
              <a:t/>
            </a:r>
            <a:endParaRPr sz="1600">
              <a:solidFill>
                <a:schemeClr val="dk1"/>
              </a:solidFill>
              <a:latin typeface="Open Sans Light"/>
              <a:ea typeface="Open Sans Light"/>
              <a:cs typeface="Open Sans Light"/>
              <a:sym typeface="Open Sans Light"/>
            </a:endParaRPr>
          </a:p>
        </p:txBody>
      </p:sp>
      <p:sp>
        <p:nvSpPr>
          <p:cNvPr id="868" name="Google Shape;868;p71"/>
          <p:cNvSpPr txBox="1"/>
          <p:nvPr/>
        </p:nvSpPr>
        <p:spPr>
          <a:xfrm>
            <a:off x="7504599" y="213225"/>
            <a:ext cx="1639500" cy="2772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 sz="1800">
                <a:solidFill>
                  <a:srgbClr val="35317F"/>
                </a:solidFill>
                <a:latin typeface="Open Sans Light"/>
                <a:ea typeface="Open Sans Light"/>
                <a:cs typeface="Open Sans Light"/>
                <a:sym typeface="Open Sans Light"/>
              </a:rPr>
              <a:t>*continuation</a:t>
            </a:r>
            <a:endParaRPr sz="1800">
              <a:latin typeface="Open Sans Light"/>
              <a:ea typeface="Open Sans Light"/>
              <a:cs typeface="Open Sans Light"/>
              <a:sym typeface="Open Sans Light"/>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872" name="Shape 872"/>
        <p:cNvGrpSpPr/>
        <p:nvPr/>
      </p:nvGrpSpPr>
      <p:grpSpPr>
        <a:xfrm>
          <a:off x="0" y="0"/>
          <a:ext cx="0" cy="0"/>
          <a:chOff x="0" y="0"/>
          <a:chExt cx="0" cy="0"/>
        </a:xfrm>
      </p:grpSpPr>
      <p:pic>
        <p:nvPicPr>
          <p:cNvPr id="873" name="Google Shape;873;p72"/>
          <p:cNvPicPr preferRelativeResize="0"/>
          <p:nvPr/>
        </p:nvPicPr>
        <p:blipFill>
          <a:blip r:embed="rId3">
            <a:alphaModFix/>
          </a:blip>
          <a:stretch>
            <a:fillRect/>
          </a:stretch>
        </p:blipFill>
        <p:spPr>
          <a:xfrm>
            <a:off x="4095825" y="128575"/>
            <a:ext cx="4907026" cy="4721075"/>
          </a:xfrm>
          <a:prstGeom prst="rect">
            <a:avLst/>
          </a:prstGeom>
          <a:noFill/>
          <a:ln>
            <a:noFill/>
          </a:ln>
        </p:spPr>
      </p:pic>
      <p:sp>
        <p:nvSpPr>
          <p:cNvPr id="874" name="Google Shape;874;p72"/>
          <p:cNvSpPr txBox="1"/>
          <p:nvPr/>
        </p:nvSpPr>
        <p:spPr>
          <a:xfrm>
            <a:off x="222600" y="433375"/>
            <a:ext cx="3701400" cy="307800"/>
          </a:xfrm>
          <a:prstGeom prst="rect">
            <a:avLst/>
          </a:prstGeom>
          <a:solidFill>
            <a:srgbClr val="B1C5E9"/>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b="1" lang="en" sz="2000">
                <a:solidFill>
                  <a:srgbClr val="35317F"/>
                </a:solidFill>
                <a:latin typeface="Open Sans"/>
                <a:ea typeface="Open Sans"/>
                <a:cs typeface="Open Sans"/>
                <a:sym typeface="Open Sans"/>
              </a:rPr>
              <a:t>Desirable Business Practices</a:t>
            </a:r>
            <a:endParaRPr b="1" sz="2000">
              <a:solidFill>
                <a:srgbClr val="35317F"/>
              </a:solidFill>
              <a:latin typeface="Open Sans"/>
              <a:ea typeface="Open Sans"/>
              <a:cs typeface="Open Sans"/>
              <a:sym typeface="Open Sans"/>
            </a:endParaRPr>
          </a:p>
        </p:txBody>
      </p:sp>
      <p:sp>
        <p:nvSpPr>
          <p:cNvPr id="875" name="Google Shape;875;p72"/>
          <p:cNvSpPr txBox="1"/>
          <p:nvPr/>
        </p:nvSpPr>
        <p:spPr>
          <a:xfrm>
            <a:off x="222600" y="936550"/>
            <a:ext cx="3701400" cy="3170400"/>
          </a:xfrm>
          <a:prstGeom prst="rect">
            <a:avLst/>
          </a:prstGeom>
          <a:solidFill>
            <a:srgbClr val="C9DAF8"/>
          </a:solidFill>
          <a:ln cap="flat" cmpd="sng" w="28575">
            <a:solidFill>
              <a:srgbClr val="000000"/>
            </a:solidFill>
            <a:prstDash val="solid"/>
            <a:round/>
            <a:headEnd len="sm" w="sm" type="none"/>
            <a:tailEnd len="sm" w="sm" type="none"/>
          </a:ln>
        </p:spPr>
        <p:txBody>
          <a:bodyPr anchorCtr="0" anchor="t" bIns="0" lIns="0" spcFirstLastPara="1" rIns="0" wrap="square" tIns="0">
            <a:spAutoFit/>
          </a:bodyPr>
          <a:lstStyle/>
          <a:p>
            <a:pPr indent="0" lvl="0" marL="0" marR="0" rtl="0" algn="ctr">
              <a:lnSpc>
                <a:spcPct val="116026"/>
              </a:lnSpc>
              <a:spcBef>
                <a:spcPts val="0"/>
              </a:spcBef>
              <a:spcAft>
                <a:spcPts val="0"/>
              </a:spcAft>
              <a:buNone/>
            </a:pPr>
            <a:r>
              <a:rPr lang="en" sz="1800">
                <a:solidFill>
                  <a:srgbClr val="35317F"/>
                </a:solidFill>
                <a:latin typeface="Open Sans"/>
                <a:ea typeface="Open Sans"/>
                <a:cs typeface="Open Sans"/>
                <a:sym typeface="Open Sans"/>
              </a:rPr>
              <a:t>After the planning stage, the entrepreneur moves to the next stage, that is actualizing the plan. He sets the plan to work. He obtains money. He registers the business with the government offices. He moves to the business location, does the layout, acquires equipment, </a:t>
            </a:r>
            <a:r>
              <a:rPr lang="en" sz="1800">
                <a:solidFill>
                  <a:srgbClr val="35317F"/>
                </a:solidFill>
                <a:latin typeface="Open Sans"/>
                <a:ea typeface="Open Sans"/>
                <a:cs typeface="Open Sans"/>
                <a:sym typeface="Open Sans"/>
              </a:rPr>
              <a:t>products</a:t>
            </a:r>
            <a:r>
              <a:rPr lang="en" sz="1800">
                <a:solidFill>
                  <a:srgbClr val="35317F"/>
                </a:solidFill>
                <a:latin typeface="Open Sans"/>
                <a:ea typeface="Open Sans"/>
                <a:cs typeface="Open Sans"/>
                <a:sym typeface="Open Sans"/>
              </a:rPr>
              <a:t> and materials and hires employees.</a:t>
            </a:r>
            <a:endParaRPr sz="1800">
              <a:solidFill>
                <a:srgbClr val="35317F"/>
              </a:solidFill>
              <a:latin typeface="Open Sans"/>
              <a:ea typeface="Open Sans"/>
              <a:cs typeface="Open Sans"/>
              <a:sym typeface="Open Sans"/>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879" name="Shape 879"/>
        <p:cNvGrpSpPr/>
        <p:nvPr/>
      </p:nvGrpSpPr>
      <p:grpSpPr>
        <a:xfrm>
          <a:off x="0" y="0"/>
          <a:ext cx="0" cy="0"/>
          <a:chOff x="0" y="0"/>
          <a:chExt cx="0" cy="0"/>
        </a:xfrm>
      </p:grpSpPr>
      <p:sp>
        <p:nvSpPr>
          <p:cNvPr id="880" name="Google Shape;880;p73"/>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881" name="Google Shape;881;p73"/>
          <p:cNvSpPr/>
          <p:nvPr/>
        </p:nvSpPr>
        <p:spPr>
          <a:xfrm>
            <a:off x="811038" y="1227080"/>
            <a:ext cx="7570331" cy="3307908"/>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882" name="Google Shape;882;p73"/>
          <p:cNvSpPr/>
          <p:nvPr/>
        </p:nvSpPr>
        <p:spPr>
          <a:xfrm>
            <a:off x="725775" y="1158900"/>
            <a:ext cx="7570331" cy="3222667"/>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883" name="Google Shape;883;p73"/>
          <p:cNvSpPr txBox="1"/>
          <p:nvPr/>
        </p:nvSpPr>
        <p:spPr>
          <a:xfrm>
            <a:off x="1340750" y="377500"/>
            <a:ext cx="6509700" cy="665100"/>
          </a:xfrm>
          <a:prstGeom prst="rect">
            <a:avLst/>
          </a:prstGeom>
          <a:solidFill>
            <a:srgbClr val="FFFDFC"/>
          </a:solidFill>
          <a:ln>
            <a:noFill/>
          </a:ln>
        </p:spPr>
        <p:txBody>
          <a:bodyPr anchorCtr="0" anchor="t" bIns="0" lIns="0" spcFirstLastPara="1" rIns="0" wrap="square" tIns="0">
            <a:spAutoFit/>
          </a:bodyPr>
          <a:lstStyle/>
          <a:p>
            <a:pPr indent="0" lvl="0" marL="0" marR="0" rtl="0" algn="l">
              <a:lnSpc>
                <a:spcPct val="116026"/>
              </a:lnSpc>
              <a:spcBef>
                <a:spcPts val="0"/>
              </a:spcBef>
              <a:spcAft>
                <a:spcPts val="0"/>
              </a:spcAft>
              <a:buNone/>
            </a:pPr>
            <a:r>
              <a:rPr lang="en" sz="2000">
                <a:solidFill>
                  <a:srgbClr val="35317F"/>
                </a:solidFill>
                <a:latin typeface="Open Sans"/>
                <a:ea typeface="Open Sans"/>
                <a:cs typeface="Open Sans"/>
                <a:sym typeface="Open Sans"/>
              </a:rPr>
              <a:t>Now the entrepreneur is ready to start his business. He does the following: </a:t>
            </a:r>
            <a:endParaRPr sz="2000"/>
          </a:p>
        </p:txBody>
      </p:sp>
      <p:sp>
        <p:nvSpPr>
          <p:cNvPr id="884" name="Google Shape;884;p73"/>
          <p:cNvSpPr txBox="1"/>
          <p:nvPr/>
        </p:nvSpPr>
        <p:spPr>
          <a:xfrm>
            <a:off x="963450" y="1295700"/>
            <a:ext cx="7105200" cy="2826000"/>
          </a:xfrm>
          <a:prstGeom prst="rect">
            <a:avLst/>
          </a:prstGeom>
          <a:noFill/>
          <a:ln>
            <a:noFill/>
          </a:ln>
        </p:spPr>
        <p:txBody>
          <a:bodyPr anchorCtr="0" anchor="t" bIns="0" lIns="0" spcFirstLastPara="1" rIns="0" wrap="square" tIns="0">
            <a:spAutoFit/>
          </a:bodyPr>
          <a:lstStyle/>
          <a:p>
            <a:pPr indent="-336550" lvl="0" marL="457200" marR="0" rtl="0" algn="l">
              <a:lnSpc>
                <a:spcPct val="140000"/>
              </a:lnSpc>
              <a:spcBef>
                <a:spcPts val="0"/>
              </a:spcBef>
              <a:spcAft>
                <a:spcPts val="0"/>
              </a:spcAft>
              <a:buSzPts val="1700"/>
              <a:buFont typeface="Open Sans Light"/>
              <a:buAutoNum type="arabicPeriod"/>
            </a:pPr>
            <a:r>
              <a:rPr lang="en" sz="1700">
                <a:latin typeface="Open Sans Light"/>
                <a:ea typeface="Open Sans Light"/>
                <a:cs typeface="Open Sans Light"/>
                <a:sym typeface="Open Sans Light"/>
              </a:rPr>
              <a:t>Computes costs, determines selling prices, adds mark-ups, subtracts markdowns. These steps are guided by desired profit margin and prices that the customers are willing to pay and afford to pay;</a:t>
            </a:r>
            <a:endParaRPr sz="1700">
              <a:latin typeface="Open Sans Light"/>
              <a:ea typeface="Open Sans Light"/>
              <a:cs typeface="Open Sans Light"/>
              <a:sym typeface="Open Sans Light"/>
            </a:endParaRPr>
          </a:p>
          <a:p>
            <a:pPr indent="-336550" lvl="0" marL="457200" marR="0" rtl="0" algn="l">
              <a:lnSpc>
                <a:spcPct val="140000"/>
              </a:lnSpc>
              <a:spcBef>
                <a:spcPts val="0"/>
              </a:spcBef>
              <a:spcAft>
                <a:spcPts val="0"/>
              </a:spcAft>
              <a:buSzPts val="1700"/>
              <a:buFont typeface="Open Sans Light"/>
              <a:buAutoNum type="arabicPeriod"/>
            </a:pPr>
            <a:r>
              <a:rPr lang="en" sz="1700">
                <a:latin typeface="Open Sans Light"/>
                <a:ea typeface="Open Sans Light"/>
                <a:cs typeface="Open Sans Light"/>
                <a:sym typeface="Open Sans Light"/>
              </a:rPr>
              <a:t>Prepare price tags</a:t>
            </a:r>
            <a:endParaRPr sz="1700">
              <a:latin typeface="Open Sans Light"/>
              <a:ea typeface="Open Sans Light"/>
              <a:cs typeface="Open Sans Light"/>
              <a:sym typeface="Open Sans Light"/>
            </a:endParaRPr>
          </a:p>
          <a:p>
            <a:pPr indent="-336550" lvl="0" marL="457200" marR="0" rtl="0" algn="l">
              <a:lnSpc>
                <a:spcPct val="140000"/>
              </a:lnSpc>
              <a:spcBef>
                <a:spcPts val="0"/>
              </a:spcBef>
              <a:spcAft>
                <a:spcPts val="0"/>
              </a:spcAft>
              <a:buSzPts val="1700"/>
              <a:buFont typeface="Open Sans Light"/>
              <a:buAutoNum type="arabicPeriod"/>
            </a:pPr>
            <a:r>
              <a:rPr lang="en" sz="1700">
                <a:latin typeface="Open Sans Light"/>
                <a:ea typeface="Open Sans Light"/>
                <a:cs typeface="Open Sans Light"/>
                <a:sym typeface="Open Sans Light"/>
              </a:rPr>
              <a:t>Makes promotional or advertising materials like brochures, posters, ads for TV, radio, magazines and newspapers.</a:t>
            </a:r>
            <a:endParaRPr sz="1700">
              <a:latin typeface="Open Sans Light"/>
              <a:ea typeface="Open Sans Light"/>
              <a:cs typeface="Open Sans Light"/>
              <a:sym typeface="Open Sans Light"/>
            </a:endParaRPr>
          </a:p>
          <a:p>
            <a:pPr indent="-336550" lvl="0" marL="457200" marR="0" rtl="0" algn="l">
              <a:lnSpc>
                <a:spcPct val="140000"/>
              </a:lnSpc>
              <a:spcBef>
                <a:spcPts val="0"/>
              </a:spcBef>
              <a:spcAft>
                <a:spcPts val="0"/>
              </a:spcAft>
              <a:buSzPts val="1700"/>
              <a:buFont typeface="Open Sans Light"/>
              <a:buAutoNum type="arabicPeriod"/>
            </a:pPr>
            <a:r>
              <a:rPr lang="en" sz="1700">
                <a:latin typeface="Open Sans Light"/>
                <a:ea typeface="Open Sans Light"/>
                <a:cs typeface="Open Sans Light"/>
                <a:sym typeface="Open Sans Light"/>
              </a:rPr>
              <a:t>Review purchase orders from customers.</a:t>
            </a:r>
            <a:endParaRPr sz="1700">
              <a:latin typeface="Open Sans Light"/>
              <a:ea typeface="Open Sans Light"/>
              <a:cs typeface="Open Sans Light"/>
              <a:sym typeface="Open Sans Light"/>
            </a:endParaRPr>
          </a:p>
          <a:p>
            <a:pPr indent="-336550" lvl="0" marL="457200" marR="0" rtl="0" algn="l">
              <a:lnSpc>
                <a:spcPct val="140000"/>
              </a:lnSpc>
              <a:spcBef>
                <a:spcPts val="0"/>
              </a:spcBef>
              <a:spcAft>
                <a:spcPts val="0"/>
              </a:spcAft>
              <a:buSzPts val="1700"/>
              <a:buFont typeface="Open Sans Light"/>
              <a:buAutoNum type="arabicPeriod"/>
            </a:pPr>
            <a:r>
              <a:rPr lang="en" sz="1700">
                <a:latin typeface="Open Sans Light"/>
                <a:ea typeface="Open Sans Light"/>
                <a:cs typeface="Open Sans Light"/>
                <a:sym typeface="Open Sans Light"/>
              </a:rPr>
              <a:t>Fill-up orders of customers by packaging </a:t>
            </a:r>
            <a:r>
              <a:rPr lang="en" sz="1700">
                <a:latin typeface="Open Sans Light"/>
                <a:ea typeface="Open Sans Light"/>
                <a:cs typeface="Open Sans Light"/>
                <a:sym typeface="Open Sans Light"/>
              </a:rPr>
              <a:t>products</a:t>
            </a:r>
            <a:r>
              <a:rPr lang="en" sz="1700">
                <a:latin typeface="Open Sans Light"/>
                <a:ea typeface="Open Sans Light"/>
                <a:cs typeface="Open Sans Light"/>
                <a:sym typeface="Open Sans Light"/>
              </a:rPr>
              <a:t> for delivery.</a:t>
            </a:r>
            <a:endParaRPr sz="1700">
              <a:latin typeface="Open Sans Light"/>
              <a:ea typeface="Open Sans Light"/>
              <a:cs typeface="Open Sans Light"/>
              <a:sym typeface="Open Sans Light"/>
            </a:endParaRPr>
          </a:p>
        </p:txBody>
      </p:sp>
      <p:sp>
        <p:nvSpPr>
          <p:cNvPr id="885" name="Google Shape;885;p73"/>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886" name="Google Shape;886;p73"/>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887" name="Google Shape;887;p73"/>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12" scaled="0"/>
        </a:gradFill>
      </p:bgPr>
    </p:bg>
    <p:spTree>
      <p:nvGrpSpPr>
        <p:cNvPr id="891" name="Shape 891"/>
        <p:cNvGrpSpPr/>
        <p:nvPr/>
      </p:nvGrpSpPr>
      <p:grpSpPr>
        <a:xfrm>
          <a:off x="0" y="0"/>
          <a:ext cx="0" cy="0"/>
          <a:chOff x="0" y="0"/>
          <a:chExt cx="0" cy="0"/>
        </a:xfrm>
      </p:grpSpPr>
      <p:sp>
        <p:nvSpPr>
          <p:cNvPr id="892" name="Google Shape;892;p74"/>
          <p:cNvSpPr/>
          <p:nvPr/>
        </p:nvSpPr>
        <p:spPr>
          <a:xfrm>
            <a:off x="1101221" y="4458975"/>
            <a:ext cx="1377295" cy="1447879"/>
          </a:xfrm>
          <a:custGeom>
            <a:rect b="b" l="l" r="r" t="t"/>
            <a:pathLst>
              <a:path extrusionOk="0" h="2895758" w="2754590">
                <a:moveTo>
                  <a:pt x="0" y="0"/>
                </a:moveTo>
                <a:lnTo>
                  <a:pt x="2754590" y="0"/>
                </a:lnTo>
                <a:lnTo>
                  <a:pt x="2754590" y="2895758"/>
                </a:lnTo>
                <a:lnTo>
                  <a:pt x="0" y="2895758"/>
                </a:lnTo>
                <a:lnTo>
                  <a:pt x="0" y="0"/>
                </a:lnTo>
                <a:close/>
              </a:path>
            </a:pathLst>
          </a:custGeom>
          <a:blipFill rotWithShape="1">
            <a:blip r:embed="rId3">
              <a:alphaModFix/>
            </a:blip>
            <a:stretch>
              <a:fillRect b="0" l="0" r="0" t="0"/>
            </a:stretch>
          </a:blipFill>
          <a:ln>
            <a:noFill/>
          </a:ln>
        </p:spPr>
      </p:sp>
      <p:sp>
        <p:nvSpPr>
          <p:cNvPr id="893" name="Google Shape;893;p74"/>
          <p:cNvSpPr/>
          <p:nvPr/>
        </p:nvSpPr>
        <p:spPr>
          <a:xfrm>
            <a:off x="811038" y="1584543"/>
            <a:ext cx="7570331" cy="2166114"/>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894" name="Google Shape;894;p74"/>
          <p:cNvSpPr/>
          <p:nvPr/>
        </p:nvSpPr>
        <p:spPr>
          <a:xfrm>
            <a:off x="725775" y="1539900"/>
            <a:ext cx="7570331" cy="2110242"/>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19050">
            <a:solidFill>
              <a:srgbClr val="000000"/>
            </a:solidFill>
            <a:prstDash val="solid"/>
            <a:round/>
            <a:headEnd len="sm" w="sm" type="none"/>
            <a:tailEnd len="sm" w="sm" type="none"/>
          </a:ln>
        </p:spPr>
      </p:sp>
      <p:sp>
        <p:nvSpPr>
          <p:cNvPr id="895" name="Google Shape;895;p74"/>
          <p:cNvSpPr txBox="1"/>
          <p:nvPr/>
        </p:nvSpPr>
        <p:spPr>
          <a:xfrm>
            <a:off x="1340750" y="377500"/>
            <a:ext cx="6509700" cy="665100"/>
          </a:xfrm>
          <a:prstGeom prst="rect">
            <a:avLst/>
          </a:prstGeom>
          <a:solidFill>
            <a:srgbClr val="FFFDFC"/>
          </a:solidFill>
          <a:ln>
            <a:noFill/>
          </a:ln>
        </p:spPr>
        <p:txBody>
          <a:bodyPr anchorCtr="0" anchor="t" bIns="0" lIns="0" spcFirstLastPara="1" rIns="0" wrap="square" tIns="0">
            <a:spAutoFit/>
          </a:bodyPr>
          <a:lstStyle/>
          <a:p>
            <a:pPr indent="0" lvl="0" marL="0" marR="0" rtl="0" algn="l">
              <a:lnSpc>
                <a:spcPct val="116026"/>
              </a:lnSpc>
              <a:spcBef>
                <a:spcPts val="0"/>
              </a:spcBef>
              <a:spcAft>
                <a:spcPts val="0"/>
              </a:spcAft>
              <a:buNone/>
            </a:pPr>
            <a:r>
              <a:rPr lang="en" sz="2000">
                <a:solidFill>
                  <a:srgbClr val="35317F"/>
                </a:solidFill>
                <a:latin typeface="Open Sans"/>
                <a:ea typeface="Open Sans"/>
                <a:cs typeface="Open Sans"/>
                <a:sym typeface="Open Sans"/>
              </a:rPr>
              <a:t>Now the entrepreneur is ready to start his business. He does the following: </a:t>
            </a:r>
            <a:endParaRPr sz="2000"/>
          </a:p>
        </p:txBody>
      </p:sp>
      <p:sp>
        <p:nvSpPr>
          <p:cNvPr id="896" name="Google Shape;896;p74"/>
          <p:cNvSpPr txBox="1"/>
          <p:nvPr/>
        </p:nvSpPr>
        <p:spPr>
          <a:xfrm>
            <a:off x="887150" y="1539900"/>
            <a:ext cx="7286700" cy="18285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lang="en" sz="1600">
                <a:latin typeface="Open Sans Light"/>
                <a:ea typeface="Open Sans Light"/>
                <a:cs typeface="Open Sans Light"/>
                <a:sym typeface="Open Sans Light"/>
              </a:rPr>
              <a:t>6. 	</a:t>
            </a:r>
            <a:r>
              <a:rPr lang="en" sz="1800">
                <a:latin typeface="Open Sans Light"/>
                <a:ea typeface="Open Sans Light"/>
                <a:cs typeface="Open Sans Light"/>
                <a:sym typeface="Open Sans Light"/>
              </a:rPr>
              <a:t>Prepares delivery receipts, sales invoices for the </a:t>
            </a:r>
            <a:r>
              <a:rPr lang="en" sz="1800">
                <a:latin typeface="Open Sans Light"/>
                <a:ea typeface="Open Sans Light"/>
                <a:cs typeface="Open Sans Light"/>
                <a:sym typeface="Open Sans Light"/>
              </a:rPr>
              <a:t>products</a:t>
            </a:r>
            <a:r>
              <a:rPr lang="en" sz="1800">
                <a:latin typeface="Open Sans Light"/>
                <a:ea typeface="Open Sans Light"/>
                <a:cs typeface="Open Sans Light"/>
                <a:sym typeface="Open Sans Light"/>
              </a:rPr>
              <a:t> to be delivered and issues official receipts for payments from the customers.</a:t>
            </a:r>
            <a:endParaRPr sz="1800">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lang="en" sz="1800">
                <a:latin typeface="Open Sans Light"/>
                <a:ea typeface="Open Sans Light"/>
                <a:cs typeface="Open Sans Light"/>
                <a:sym typeface="Open Sans Light"/>
              </a:rPr>
              <a:t>7. 	Practices courtesy and efficiency in serving customers.</a:t>
            </a:r>
            <a:endParaRPr sz="1800">
              <a:latin typeface="Open Sans Light"/>
              <a:ea typeface="Open Sans Light"/>
              <a:cs typeface="Open Sans Light"/>
              <a:sym typeface="Open Sans Light"/>
            </a:endParaRPr>
          </a:p>
          <a:p>
            <a:pPr indent="0" lvl="0" marL="0" marR="0" rtl="0" algn="l">
              <a:lnSpc>
                <a:spcPct val="140000"/>
              </a:lnSpc>
              <a:spcBef>
                <a:spcPts val="0"/>
              </a:spcBef>
              <a:spcAft>
                <a:spcPts val="0"/>
              </a:spcAft>
              <a:buNone/>
            </a:pPr>
            <a:r>
              <a:rPr lang="en" sz="1800">
                <a:latin typeface="Open Sans Light"/>
                <a:ea typeface="Open Sans Light"/>
                <a:cs typeface="Open Sans Light"/>
                <a:sym typeface="Open Sans Light"/>
              </a:rPr>
              <a:t>8. 	Gets ready to answer and properly handle complaints of customers.</a:t>
            </a:r>
            <a:endParaRPr sz="1800">
              <a:latin typeface="Open Sans Light"/>
              <a:ea typeface="Open Sans Light"/>
              <a:cs typeface="Open Sans Light"/>
              <a:sym typeface="Open Sans Light"/>
            </a:endParaRPr>
          </a:p>
        </p:txBody>
      </p:sp>
      <p:sp>
        <p:nvSpPr>
          <p:cNvPr id="897" name="Google Shape;897;p74"/>
          <p:cNvSpPr/>
          <p:nvPr/>
        </p:nvSpPr>
        <p:spPr>
          <a:xfrm>
            <a:off x="-911867" y="-989071"/>
            <a:ext cx="2060184" cy="2057400"/>
          </a:xfrm>
          <a:custGeom>
            <a:rect b="b" l="l" r="r" t="t"/>
            <a:pathLst>
              <a:path extrusionOk="0" h="4114800" w="4120368">
                <a:moveTo>
                  <a:pt x="0" y="0"/>
                </a:moveTo>
                <a:lnTo>
                  <a:pt x="4120368" y="0"/>
                </a:lnTo>
                <a:lnTo>
                  <a:pt x="4120368" y="4114800"/>
                </a:lnTo>
                <a:lnTo>
                  <a:pt x="0" y="4114800"/>
                </a:lnTo>
                <a:lnTo>
                  <a:pt x="0" y="0"/>
                </a:lnTo>
                <a:close/>
              </a:path>
            </a:pathLst>
          </a:custGeom>
          <a:blipFill rotWithShape="1">
            <a:blip r:embed="rId4">
              <a:alphaModFix/>
            </a:blip>
            <a:stretch>
              <a:fillRect b="0" l="0" r="0" t="0"/>
            </a:stretch>
          </a:blipFill>
          <a:ln>
            <a:noFill/>
          </a:ln>
        </p:spPr>
      </p:sp>
      <p:sp>
        <p:nvSpPr>
          <p:cNvPr id="898" name="Google Shape;898;p74"/>
          <p:cNvSpPr/>
          <p:nvPr/>
        </p:nvSpPr>
        <p:spPr>
          <a:xfrm>
            <a:off x="8589655" y="3751615"/>
            <a:ext cx="1108690" cy="1105918"/>
          </a:xfrm>
          <a:custGeom>
            <a:rect b="b" l="l" r="r" t="t"/>
            <a:pathLst>
              <a:path extrusionOk="0" h="2211837" w="2217380">
                <a:moveTo>
                  <a:pt x="0" y="0"/>
                </a:moveTo>
                <a:lnTo>
                  <a:pt x="2217380" y="0"/>
                </a:lnTo>
                <a:lnTo>
                  <a:pt x="2217380" y="2211837"/>
                </a:lnTo>
                <a:lnTo>
                  <a:pt x="0" y="2211837"/>
                </a:lnTo>
                <a:lnTo>
                  <a:pt x="0" y="0"/>
                </a:lnTo>
                <a:close/>
              </a:path>
            </a:pathLst>
          </a:custGeom>
          <a:blipFill rotWithShape="1">
            <a:blip r:embed="rId5">
              <a:alphaModFix/>
            </a:blip>
            <a:stretch>
              <a:fillRect b="0" l="0" r="0" t="0"/>
            </a:stretch>
          </a:blipFill>
          <a:ln>
            <a:noFill/>
          </a:ln>
        </p:spPr>
      </p:sp>
      <p:sp>
        <p:nvSpPr>
          <p:cNvPr id="899" name="Google Shape;899;p74"/>
          <p:cNvSpPr/>
          <p:nvPr/>
        </p:nvSpPr>
        <p:spPr>
          <a:xfrm>
            <a:off x="7916140" y="-66859"/>
            <a:ext cx="1245090" cy="1231083"/>
          </a:xfrm>
          <a:custGeom>
            <a:rect b="b" l="l" r="r" t="t"/>
            <a:pathLst>
              <a:path extrusionOk="0" h="2462166" w="2490181">
                <a:moveTo>
                  <a:pt x="0" y="0"/>
                </a:moveTo>
                <a:lnTo>
                  <a:pt x="2490181" y="0"/>
                </a:lnTo>
                <a:lnTo>
                  <a:pt x="2490181" y="2462167"/>
                </a:lnTo>
                <a:lnTo>
                  <a:pt x="0" y="2462167"/>
                </a:lnTo>
                <a:lnTo>
                  <a:pt x="0" y="0"/>
                </a:lnTo>
                <a:close/>
              </a:path>
            </a:pathLst>
          </a:custGeom>
          <a:blipFill rotWithShape="1">
            <a:blip r:embed="rId6">
              <a:alphaModFix/>
            </a:blip>
            <a:stretch>
              <a:fillRect b="0" l="0" r="0" t="0"/>
            </a:stretch>
          </a:blipFill>
          <a:ln>
            <a:noFill/>
          </a:ln>
        </p:spPr>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00" scaled="0"/>
        </a:gradFill>
      </p:bgPr>
    </p:bg>
    <p:spTree>
      <p:nvGrpSpPr>
        <p:cNvPr id="903" name="Shape 903"/>
        <p:cNvGrpSpPr/>
        <p:nvPr/>
      </p:nvGrpSpPr>
      <p:grpSpPr>
        <a:xfrm>
          <a:off x="0" y="0"/>
          <a:ext cx="0" cy="0"/>
          <a:chOff x="0" y="0"/>
          <a:chExt cx="0" cy="0"/>
        </a:xfrm>
      </p:grpSpPr>
      <p:sp>
        <p:nvSpPr>
          <p:cNvPr id="904" name="Google Shape;904;p75"/>
          <p:cNvSpPr/>
          <p:nvPr/>
        </p:nvSpPr>
        <p:spPr>
          <a:xfrm>
            <a:off x="-657359" y="1543050"/>
            <a:ext cx="1171710" cy="2057400"/>
          </a:xfrm>
          <a:custGeom>
            <a:rect b="b" l="l" r="r" t="t"/>
            <a:pathLst>
              <a:path extrusionOk="0" h="4114800" w="2343419">
                <a:moveTo>
                  <a:pt x="0" y="0"/>
                </a:moveTo>
                <a:lnTo>
                  <a:pt x="2343419" y="0"/>
                </a:lnTo>
                <a:lnTo>
                  <a:pt x="2343419" y="4114800"/>
                </a:lnTo>
                <a:lnTo>
                  <a:pt x="0" y="4114800"/>
                </a:lnTo>
                <a:lnTo>
                  <a:pt x="0" y="0"/>
                </a:lnTo>
                <a:close/>
              </a:path>
            </a:pathLst>
          </a:custGeom>
          <a:blipFill rotWithShape="1">
            <a:blip r:embed="rId3">
              <a:alphaModFix/>
            </a:blip>
            <a:stretch>
              <a:fillRect b="0" l="0" r="0" t="0"/>
            </a:stretch>
          </a:blipFill>
          <a:ln>
            <a:noFill/>
          </a:ln>
        </p:spPr>
      </p:sp>
      <p:grpSp>
        <p:nvGrpSpPr>
          <p:cNvPr id="905" name="Google Shape;905;p75"/>
          <p:cNvGrpSpPr/>
          <p:nvPr/>
        </p:nvGrpSpPr>
        <p:grpSpPr>
          <a:xfrm>
            <a:off x="1148317" y="1774588"/>
            <a:ext cx="6847366" cy="2593428"/>
            <a:chOff x="0" y="0"/>
            <a:chExt cx="18259644" cy="6915808"/>
          </a:xfrm>
        </p:grpSpPr>
        <p:grpSp>
          <p:nvGrpSpPr>
            <p:cNvPr id="906" name="Google Shape;906;p75"/>
            <p:cNvGrpSpPr/>
            <p:nvPr/>
          </p:nvGrpSpPr>
          <p:grpSpPr>
            <a:xfrm>
              <a:off x="203200" y="2559909"/>
              <a:ext cx="18056444" cy="4355899"/>
              <a:chOff x="0" y="-47625"/>
              <a:chExt cx="3566705" cy="860425"/>
            </a:xfrm>
          </p:grpSpPr>
          <p:sp>
            <p:nvSpPr>
              <p:cNvPr id="907" name="Google Shape;907;p75"/>
              <p:cNvSpPr/>
              <p:nvPr/>
            </p:nvSpPr>
            <p:spPr>
              <a:xfrm>
                <a:off x="0" y="0"/>
                <a:ext cx="3566705" cy="286523"/>
              </a:xfrm>
              <a:custGeom>
                <a:rect b="b" l="l" r="r" t="t"/>
                <a:pathLst>
                  <a:path extrusionOk="0" h="286523" w="3566705">
                    <a:moveTo>
                      <a:pt x="0" y="0"/>
                    </a:moveTo>
                    <a:lnTo>
                      <a:pt x="3566705" y="0"/>
                    </a:lnTo>
                    <a:lnTo>
                      <a:pt x="3566705" y="286523"/>
                    </a:lnTo>
                    <a:lnTo>
                      <a:pt x="0" y="286523"/>
                    </a:lnTo>
                    <a:close/>
                  </a:path>
                </a:pathLst>
              </a:custGeom>
              <a:solidFill>
                <a:srgbClr val="35317F"/>
              </a:solidFill>
              <a:ln cap="flat" cmpd="sng" w="9525">
                <a:solidFill>
                  <a:srgbClr val="35317F"/>
                </a:solidFill>
                <a:prstDash val="solid"/>
                <a:round/>
                <a:headEnd len="sm" w="sm" type="none"/>
                <a:tailEnd len="sm" w="sm" type="none"/>
              </a:ln>
            </p:spPr>
          </p:sp>
          <p:sp>
            <p:nvSpPr>
              <p:cNvPr id="908" name="Google Shape;908;p75"/>
              <p:cNvSpPr txBox="1"/>
              <p:nvPr/>
            </p:nvSpPr>
            <p:spPr>
              <a:xfrm>
                <a:off x="0" y="-47625"/>
                <a:ext cx="812800" cy="860425"/>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909" name="Google Shape;909;p75"/>
            <p:cNvGrpSpPr/>
            <p:nvPr/>
          </p:nvGrpSpPr>
          <p:grpSpPr>
            <a:xfrm>
              <a:off x="0" y="2356709"/>
              <a:ext cx="18056444" cy="4355899"/>
              <a:chOff x="0" y="-47625"/>
              <a:chExt cx="3566705" cy="860425"/>
            </a:xfrm>
          </p:grpSpPr>
          <p:sp>
            <p:nvSpPr>
              <p:cNvPr id="910" name="Google Shape;910;p75"/>
              <p:cNvSpPr/>
              <p:nvPr/>
            </p:nvSpPr>
            <p:spPr>
              <a:xfrm>
                <a:off x="0" y="0"/>
                <a:ext cx="3566705" cy="286523"/>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38100">
                <a:solidFill>
                  <a:srgbClr val="35317F"/>
                </a:solidFill>
                <a:prstDash val="solid"/>
                <a:round/>
                <a:headEnd len="sm" w="sm" type="none"/>
                <a:tailEnd len="sm" w="sm" type="none"/>
              </a:ln>
            </p:spPr>
          </p:sp>
          <p:sp>
            <p:nvSpPr>
              <p:cNvPr id="911" name="Google Shape;911;p75"/>
              <p:cNvSpPr txBox="1"/>
              <p:nvPr/>
            </p:nvSpPr>
            <p:spPr>
              <a:xfrm>
                <a:off x="0" y="-47625"/>
                <a:ext cx="812800" cy="860425"/>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912" name="Google Shape;912;p75"/>
            <p:cNvSpPr txBox="1"/>
            <p:nvPr/>
          </p:nvSpPr>
          <p:spPr>
            <a:xfrm>
              <a:off x="2364972" y="2904386"/>
              <a:ext cx="13529700" cy="7389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lang="en" sz="1800">
                  <a:solidFill>
                    <a:srgbClr val="35317F"/>
                  </a:solidFill>
                  <a:latin typeface="Open Sans Light"/>
                  <a:ea typeface="Open Sans Light"/>
                  <a:cs typeface="Open Sans Light"/>
                  <a:sym typeface="Open Sans Light"/>
                </a:rPr>
                <a:t>Thank you!</a:t>
              </a:r>
              <a:endParaRPr sz="700"/>
            </a:p>
          </p:txBody>
        </p:sp>
        <p:sp>
          <p:nvSpPr>
            <p:cNvPr id="913" name="Google Shape;913;p75"/>
            <p:cNvSpPr txBox="1"/>
            <p:nvPr/>
          </p:nvSpPr>
          <p:spPr>
            <a:xfrm>
              <a:off x="1909919" y="0"/>
              <a:ext cx="14439900" cy="18471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 sz="4500">
                  <a:solidFill>
                    <a:srgbClr val="35317F"/>
                  </a:solidFill>
                  <a:latin typeface="Open Sans"/>
                  <a:ea typeface="Open Sans"/>
                  <a:cs typeface="Open Sans"/>
                  <a:sym typeface="Open Sans"/>
                </a:rPr>
                <a:t>End of Lecture</a:t>
              </a:r>
              <a:endParaRPr sz="700"/>
            </a:p>
          </p:txBody>
        </p:sp>
      </p:grpSp>
      <p:sp>
        <p:nvSpPr>
          <p:cNvPr id="914" name="Google Shape;914;p75"/>
          <p:cNvSpPr/>
          <p:nvPr/>
        </p:nvSpPr>
        <p:spPr>
          <a:xfrm>
            <a:off x="8558146" y="0"/>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3">
              <a:alphaModFix/>
            </a:blip>
            <a:stretch>
              <a:fillRect b="0" l="0" r="0" t="0"/>
            </a:stretch>
          </a:blipFill>
          <a:ln>
            <a:noFill/>
          </a:ln>
        </p:spPr>
      </p:sp>
      <p:sp>
        <p:nvSpPr>
          <p:cNvPr id="915" name="Google Shape;915;p75"/>
          <p:cNvSpPr/>
          <p:nvPr/>
        </p:nvSpPr>
        <p:spPr>
          <a:xfrm>
            <a:off x="5592343" y="4590541"/>
            <a:ext cx="1108690" cy="1105918"/>
          </a:xfrm>
          <a:custGeom>
            <a:rect b="b" l="l" r="r" t="t"/>
            <a:pathLst>
              <a:path extrusionOk="0" h="2211837" w="2217380">
                <a:moveTo>
                  <a:pt x="0" y="0"/>
                </a:moveTo>
                <a:lnTo>
                  <a:pt x="2217380" y="0"/>
                </a:lnTo>
                <a:lnTo>
                  <a:pt x="2217380" y="2211836"/>
                </a:lnTo>
                <a:lnTo>
                  <a:pt x="0" y="2211836"/>
                </a:lnTo>
                <a:lnTo>
                  <a:pt x="0" y="0"/>
                </a:lnTo>
                <a:close/>
              </a:path>
            </a:pathLst>
          </a:custGeom>
          <a:blipFill rotWithShape="1">
            <a:blip r:embed="rId4">
              <a:alphaModFix/>
            </a:blip>
            <a:stretch>
              <a:fillRect b="0" l="0" r="0" t="0"/>
            </a:stretch>
          </a:blipFill>
          <a:ln>
            <a:noFill/>
          </a:ln>
        </p:spPr>
      </p:sp>
      <p:sp>
        <p:nvSpPr>
          <p:cNvPr id="916" name="Google Shape;916;p75"/>
          <p:cNvSpPr/>
          <p:nvPr/>
        </p:nvSpPr>
        <p:spPr>
          <a:xfrm>
            <a:off x="4248861" y="695687"/>
            <a:ext cx="722479" cy="924774"/>
          </a:xfrm>
          <a:custGeom>
            <a:rect b="b" l="l" r="r" t="t"/>
            <a:pathLst>
              <a:path extrusionOk="0" h="1849547" w="1444959">
                <a:moveTo>
                  <a:pt x="0" y="0"/>
                </a:moveTo>
                <a:lnTo>
                  <a:pt x="1444958" y="0"/>
                </a:lnTo>
                <a:lnTo>
                  <a:pt x="1444958" y="1849548"/>
                </a:lnTo>
                <a:lnTo>
                  <a:pt x="0" y="1849548"/>
                </a:lnTo>
                <a:lnTo>
                  <a:pt x="0" y="0"/>
                </a:lnTo>
                <a:close/>
              </a:path>
            </a:pathLst>
          </a:custGeom>
          <a:blipFill rotWithShape="1">
            <a:blip r:embed="rId5">
              <a:alphaModFix/>
            </a:blip>
            <a:stretch>
              <a:fillRect b="0" l="0" r="0" t="0"/>
            </a:stretch>
          </a:blipFill>
          <a:ln>
            <a:noFill/>
          </a:ln>
        </p:spPr>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00" scaled="0"/>
        </a:gradFill>
      </p:bgPr>
    </p:bg>
    <p:spTree>
      <p:nvGrpSpPr>
        <p:cNvPr id="920" name="Shape 920"/>
        <p:cNvGrpSpPr/>
        <p:nvPr/>
      </p:nvGrpSpPr>
      <p:grpSpPr>
        <a:xfrm>
          <a:off x="0" y="0"/>
          <a:ext cx="0" cy="0"/>
          <a:chOff x="0" y="0"/>
          <a:chExt cx="0" cy="0"/>
        </a:xfrm>
      </p:grpSpPr>
      <p:sp>
        <p:nvSpPr>
          <p:cNvPr id="921" name="Google Shape;921;p76"/>
          <p:cNvSpPr txBox="1"/>
          <p:nvPr/>
        </p:nvSpPr>
        <p:spPr>
          <a:xfrm>
            <a:off x="1571849" y="1811286"/>
            <a:ext cx="5905200" cy="6465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0" lang="en" sz="2100" u="none" cap="none" strike="noStrike">
                <a:solidFill>
                  <a:srgbClr val="35317F"/>
                </a:solidFill>
                <a:latin typeface="Open Sans Light"/>
                <a:ea typeface="Open Sans Light"/>
                <a:cs typeface="Open Sans Light"/>
                <a:sym typeface="Open Sans Light"/>
              </a:rPr>
              <a:t>This presentation template is free for everyone to use thanks to the following:</a:t>
            </a:r>
            <a:endParaRPr sz="700"/>
          </a:p>
        </p:txBody>
      </p:sp>
      <p:sp>
        <p:nvSpPr>
          <p:cNvPr id="922" name="Google Shape;922;p76"/>
          <p:cNvSpPr txBox="1"/>
          <p:nvPr/>
        </p:nvSpPr>
        <p:spPr>
          <a:xfrm>
            <a:off x="1409013" y="3015992"/>
            <a:ext cx="6326100" cy="3849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0" lang="en" sz="1200" u="none" cap="none" strike="noStrike">
                <a:solidFill>
                  <a:srgbClr val="35317F"/>
                </a:solidFill>
                <a:latin typeface="Open Sans Light"/>
                <a:ea typeface="Open Sans Light"/>
                <a:cs typeface="Open Sans Light"/>
                <a:sym typeface="Open Sans Light"/>
              </a:rPr>
              <a:t>SlidesCarnival for the presentation template</a:t>
            </a:r>
            <a:endParaRPr sz="700"/>
          </a:p>
          <a:p>
            <a:pPr indent="0" lvl="0" marL="0" marR="0" rtl="0" algn="ctr">
              <a:lnSpc>
                <a:spcPct val="100000"/>
              </a:lnSpc>
              <a:spcBef>
                <a:spcPts val="0"/>
              </a:spcBef>
              <a:spcAft>
                <a:spcPts val="0"/>
              </a:spcAft>
              <a:buNone/>
            </a:pPr>
            <a:r>
              <a:rPr b="0" i="0" lang="en" sz="1300" u="none" cap="none" strike="noStrike">
                <a:solidFill>
                  <a:srgbClr val="35317F"/>
                </a:solidFill>
                <a:latin typeface="Open Sans Light"/>
                <a:ea typeface="Open Sans Light"/>
                <a:cs typeface="Open Sans Light"/>
                <a:sym typeface="Open Sans Light"/>
              </a:rPr>
              <a:t>Pexels for the photos</a:t>
            </a:r>
            <a:endParaRPr sz="700"/>
          </a:p>
        </p:txBody>
      </p:sp>
      <p:grpSp>
        <p:nvGrpSpPr>
          <p:cNvPr id="923" name="Google Shape;923;p76"/>
          <p:cNvGrpSpPr/>
          <p:nvPr/>
        </p:nvGrpSpPr>
        <p:grpSpPr>
          <a:xfrm>
            <a:off x="1224517" y="3963914"/>
            <a:ext cx="6771166" cy="1633463"/>
            <a:chOff x="0" y="-47625"/>
            <a:chExt cx="3566705" cy="860425"/>
          </a:xfrm>
        </p:grpSpPr>
        <p:sp>
          <p:nvSpPr>
            <p:cNvPr id="924" name="Google Shape;924;p76"/>
            <p:cNvSpPr/>
            <p:nvPr/>
          </p:nvSpPr>
          <p:spPr>
            <a:xfrm>
              <a:off x="0" y="0"/>
              <a:ext cx="3566705" cy="286523"/>
            </a:xfrm>
            <a:custGeom>
              <a:rect b="b" l="l" r="r" t="t"/>
              <a:pathLst>
                <a:path extrusionOk="0" h="286523" w="3566705">
                  <a:moveTo>
                    <a:pt x="0" y="0"/>
                  </a:moveTo>
                  <a:lnTo>
                    <a:pt x="3566705" y="0"/>
                  </a:lnTo>
                  <a:lnTo>
                    <a:pt x="3566705" y="286523"/>
                  </a:lnTo>
                  <a:lnTo>
                    <a:pt x="0" y="286523"/>
                  </a:lnTo>
                  <a:close/>
                </a:path>
              </a:pathLst>
            </a:custGeom>
            <a:solidFill>
              <a:srgbClr val="35317F"/>
            </a:solidFill>
            <a:ln>
              <a:noFill/>
            </a:ln>
          </p:spPr>
        </p:sp>
        <p:sp>
          <p:nvSpPr>
            <p:cNvPr id="925" name="Google Shape;925;p76"/>
            <p:cNvSpPr txBox="1"/>
            <p:nvPr/>
          </p:nvSpPr>
          <p:spPr>
            <a:xfrm>
              <a:off x="0" y="-47625"/>
              <a:ext cx="812800" cy="860425"/>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926" name="Google Shape;926;p76"/>
          <p:cNvGrpSpPr/>
          <p:nvPr/>
        </p:nvGrpSpPr>
        <p:grpSpPr>
          <a:xfrm>
            <a:off x="1148317" y="3887714"/>
            <a:ext cx="6771166" cy="1633463"/>
            <a:chOff x="0" y="-47625"/>
            <a:chExt cx="3566705" cy="860425"/>
          </a:xfrm>
        </p:grpSpPr>
        <p:sp>
          <p:nvSpPr>
            <p:cNvPr id="927" name="Google Shape;927;p76"/>
            <p:cNvSpPr/>
            <p:nvPr/>
          </p:nvSpPr>
          <p:spPr>
            <a:xfrm>
              <a:off x="0" y="0"/>
              <a:ext cx="3566705" cy="286523"/>
            </a:xfrm>
            <a:custGeom>
              <a:rect b="b" l="l" r="r" t="t"/>
              <a:pathLst>
                <a:path extrusionOk="0" h="286523" w="3566705">
                  <a:moveTo>
                    <a:pt x="0" y="0"/>
                  </a:moveTo>
                  <a:lnTo>
                    <a:pt x="3566705" y="0"/>
                  </a:lnTo>
                  <a:lnTo>
                    <a:pt x="3566705" y="286523"/>
                  </a:lnTo>
                  <a:lnTo>
                    <a:pt x="0" y="286523"/>
                  </a:lnTo>
                  <a:close/>
                </a:path>
              </a:pathLst>
            </a:custGeom>
            <a:solidFill>
              <a:srgbClr val="B1C5E9"/>
            </a:solidFill>
            <a:ln cap="flat" cmpd="sng" w="38100">
              <a:solidFill>
                <a:srgbClr val="35317F"/>
              </a:solidFill>
              <a:prstDash val="solid"/>
              <a:round/>
              <a:headEnd len="sm" w="sm" type="none"/>
              <a:tailEnd len="sm" w="sm" type="none"/>
            </a:ln>
          </p:spPr>
        </p:sp>
        <p:sp>
          <p:nvSpPr>
            <p:cNvPr id="928" name="Google Shape;928;p76"/>
            <p:cNvSpPr txBox="1"/>
            <p:nvPr/>
          </p:nvSpPr>
          <p:spPr>
            <a:xfrm>
              <a:off x="0" y="-47625"/>
              <a:ext cx="812800" cy="860425"/>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929" name="Google Shape;929;p76"/>
          <p:cNvSpPr/>
          <p:nvPr/>
        </p:nvSpPr>
        <p:spPr>
          <a:xfrm>
            <a:off x="3065628" y="545226"/>
            <a:ext cx="3012743" cy="753186"/>
          </a:xfrm>
          <a:custGeom>
            <a:rect b="b" l="l" r="r" t="t"/>
            <a:pathLst>
              <a:path extrusionOk="0" h="1506372" w="6025487">
                <a:moveTo>
                  <a:pt x="0" y="0"/>
                </a:moveTo>
                <a:lnTo>
                  <a:pt x="6025488" y="0"/>
                </a:lnTo>
                <a:lnTo>
                  <a:pt x="6025488" y="1506372"/>
                </a:lnTo>
                <a:lnTo>
                  <a:pt x="0" y="1506372"/>
                </a:lnTo>
                <a:lnTo>
                  <a:pt x="0" y="0"/>
                </a:lnTo>
                <a:close/>
              </a:path>
            </a:pathLst>
          </a:custGeom>
          <a:blipFill rotWithShape="1">
            <a:blip r:embed="rId3">
              <a:alphaModFix/>
            </a:blip>
            <a:stretch>
              <a:fillRect b="0" l="0" r="0" t="0"/>
            </a:stretch>
          </a:blipFill>
          <a:ln>
            <a:noFill/>
          </a:ln>
        </p:spPr>
      </p:sp>
      <p:sp>
        <p:nvSpPr>
          <p:cNvPr id="930" name="Google Shape;930;p76"/>
          <p:cNvSpPr/>
          <p:nvPr/>
        </p:nvSpPr>
        <p:spPr>
          <a:xfrm>
            <a:off x="7324859" y="203720"/>
            <a:ext cx="1637787" cy="1637787"/>
          </a:xfrm>
          <a:custGeom>
            <a:rect b="b" l="l" r="r" t="t"/>
            <a:pathLst>
              <a:path extrusionOk="0" h="3275574" w="3275574">
                <a:moveTo>
                  <a:pt x="0" y="0"/>
                </a:moveTo>
                <a:lnTo>
                  <a:pt x="3275574" y="0"/>
                </a:lnTo>
                <a:lnTo>
                  <a:pt x="3275574" y="3275573"/>
                </a:lnTo>
                <a:lnTo>
                  <a:pt x="0" y="3275573"/>
                </a:lnTo>
                <a:lnTo>
                  <a:pt x="0" y="0"/>
                </a:lnTo>
                <a:close/>
              </a:path>
            </a:pathLst>
          </a:custGeom>
          <a:blipFill rotWithShape="1">
            <a:blip r:embed="rId4">
              <a:alphaModFix/>
            </a:blip>
            <a:stretch>
              <a:fillRect b="0" l="0" r="0" t="0"/>
            </a:stretch>
          </a:blipFill>
          <a:ln>
            <a:noFill/>
          </a:ln>
        </p:spPr>
      </p:sp>
      <p:sp>
        <p:nvSpPr>
          <p:cNvPr id="931" name="Google Shape;931;p76"/>
          <p:cNvSpPr/>
          <p:nvPr/>
        </p:nvSpPr>
        <p:spPr>
          <a:xfrm>
            <a:off x="7677518" y="2785684"/>
            <a:ext cx="722479" cy="924774"/>
          </a:xfrm>
          <a:custGeom>
            <a:rect b="b" l="l" r="r" t="t"/>
            <a:pathLst>
              <a:path extrusionOk="0" h="1849547" w="1444959">
                <a:moveTo>
                  <a:pt x="0" y="0"/>
                </a:moveTo>
                <a:lnTo>
                  <a:pt x="1444959" y="0"/>
                </a:lnTo>
                <a:lnTo>
                  <a:pt x="1444959" y="1849547"/>
                </a:lnTo>
                <a:lnTo>
                  <a:pt x="0" y="1849547"/>
                </a:lnTo>
                <a:lnTo>
                  <a:pt x="0" y="0"/>
                </a:lnTo>
                <a:close/>
              </a:path>
            </a:pathLst>
          </a:custGeom>
          <a:blipFill rotWithShape="1">
            <a:blip r:embed="rId5">
              <a:alphaModFix/>
            </a:blip>
            <a:stretch>
              <a:fillRect b="0" l="0" r="0" t="0"/>
            </a:stretch>
          </a:blipFill>
          <a:ln>
            <a:noFill/>
          </a:ln>
        </p:spPr>
      </p:sp>
      <p:sp>
        <p:nvSpPr>
          <p:cNvPr id="932" name="Google Shape;932;p76"/>
          <p:cNvSpPr/>
          <p:nvPr/>
        </p:nvSpPr>
        <p:spPr>
          <a:xfrm>
            <a:off x="514350" y="314353"/>
            <a:ext cx="963889" cy="950635"/>
          </a:xfrm>
          <a:custGeom>
            <a:rect b="b" l="l" r="r" t="t"/>
            <a:pathLst>
              <a:path extrusionOk="0" h="1901270" w="1927777">
                <a:moveTo>
                  <a:pt x="0" y="0"/>
                </a:moveTo>
                <a:lnTo>
                  <a:pt x="1927777" y="0"/>
                </a:lnTo>
                <a:lnTo>
                  <a:pt x="1927777" y="1901269"/>
                </a:lnTo>
                <a:lnTo>
                  <a:pt x="0" y="1901269"/>
                </a:lnTo>
                <a:lnTo>
                  <a:pt x="0" y="0"/>
                </a:lnTo>
                <a:close/>
              </a:path>
            </a:pathLst>
          </a:custGeom>
          <a:blipFill rotWithShape="1">
            <a:blip r:embed="rId6">
              <a:alphaModFix/>
            </a:blip>
            <a:stretch>
              <a:fillRect b="0" l="0" r="0" t="0"/>
            </a:stretch>
          </a:blipFill>
          <a:ln>
            <a:noFill/>
          </a:ln>
        </p:spPr>
      </p:sp>
      <p:sp>
        <p:nvSpPr>
          <p:cNvPr id="933" name="Google Shape;933;p76"/>
          <p:cNvSpPr txBox="1"/>
          <p:nvPr/>
        </p:nvSpPr>
        <p:spPr>
          <a:xfrm>
            <a:off x="2492000" y="3710450"/>
            <a:ext cx="4985100" cy="1002000"/>
          </a:xfrm>
          <a:prstGeom prst="rect">
            <a:avLst/>
          </a:prstGeom>
          <a:noFill/>
          <a:ln>
            <a:noFill/>
          </a:ln>
        </p:spPr>
        <p:txBody>
          <a:bodyPr anchorCtr="0" anchor="t" bIns="91425" lIns="91425" spcFirstLastPara="1" rIns="91425" wrap="square" tIns="91425">
            <a:spAutoFit/>
          </a:bodyPr>
          <a:lstStyle/>
          <a:p>
            <a:pPr indent="0" lvl="0" marL="0" rtl="0" algn="l">
              <a:lnSpc>
                <a:spcPct val="90000"/>
              </a:lnSpc>
              <a:spcBef>
                <a:spcPts val="0"/>
              </a:spcBef>
              <a:spcAft>
                <a:spcPts val="0"/>
              </a:spcAft>
              <a:buNone/>
            </a:pPr>
            <a:r>
              <a:rPr b="1" lang="en" sz="5900">
                <a:solidFill>
                  <a:srgbClr val="262626"/>
                </a:solidFill>
                <a:latin typeface="Mukta"/>
                <a:ea typeface="Mukta"/>
                <a:cs typeface="Mukta"/>
                <a:sym typeface="Mukta"/>
              </a:rPr>
              <a:t>THANKS!</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E91FE"/>
            </a:gs>
            <a:gs pos="100000">
              <a:srgbClr val="FF7612"/>
            </a:gs>
          </a:gsLst>
          <a:lin ang="5400000" scaled="0"/>
        </a:gradFill>
      </p:bgPr>
    </p:bg>
    <p:spTree>
      <p:nvGrpSpPr>
        <p:cNvPr id="937" name="Shape 937"/>
        <p:cNvGrpSpPr/>
        <p:nvPr/>
      </p:nvGrpSpPr>
      <p:grpSpPr>
        <a:xfrm>
          <a:off x="0" y="0"/>
          <a:ext cx="0" cy="0"/>
          <a:chOff x="0" y="0"/>
          <a:chExt cx="0" cy="0"/>
        </a:xfrm>
      </p:grpSpPr>
      <p:grpSp>
        <p:nvGrpSpPr>
          <p:cNvPr id="938" name="Google Shape;938;p77"/>
          <p:cNvGrpSpPr/>
          <p:nvPr/>
        </p:nvGrpSpPr>
        <p:grpSpPr>
          <a:xfrm>
            <a:off x="3215698" y="1400960"/>
            <a:ext cx="2874842" cy="3328268"/>
            <a:chOff x="0" y="-47625"/>
            <a:chExt cx="1467166" cy="1698570"/>
          </a:xfrm>
        </p:grpSpPr>
        <p:sp>
          <p:nvSpPr>
            <p:cNvPr id="939" name="Google Shape;939;p77"/>
            <p:cNvSpPr/>
            <p:nvPr/>
          </p:nvSpPr>
          <p:spPr>
            <a:xfrm>
              <a:off x="0" y="0"/>
              <a:ext cx="1467166" cy="1650945"/>
            </a:xfrm>
            <a:custGeom>
              <a:rect b="b" l="l" r="r" t="t"/>
              <a:pathLst>
                <a:path extrusionOk="0" h="1650945" w="1467166">
                  <a:moveTo>
                    <a:pt x="0" y="0"/>
                  </a:moveTo>
                  <a:lnTo>
                    <a:pt x="1467166" y="0"/>
                  </a:lnTo>
                  <a:lnTo>
                    <a:pt x="1467166" y="1650945"/>
                  </a:lnTo>
                  <a:lnTo>
                    <a:pt x="0" y="1650945"/>
                  </a:lnTo>
                  <a:close/>
                </a:path>
              </a:pathLst>
            </a:custGeom>
            <a:solidFill>
              <a:srgbClr val="35317F"/>
            </a:solidFill>
            <a:ln>
              <a:noFill/>
            </a:ln>
          </p:spPr>
        </p:sp>
        <p:sp>
          <p:nvSpPr>
            <p:cNvPr id="940" name="Google Shape;940;p77"/>
            <p:cNvSpPr txBox="1"/>
            <p:nvPr/>
          </p:nvSpPr>
          <p:spPr>
            <a:xfrm>
              <a:off x="0" y="-47625"/>
              <a:ext cx="812800" cy="860425"/>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grpSp>
        <p:nvGrpSpPr>
          <p:cNvPr id="941" name="Google Shape;941;p77"/>
          <p:cNvGrpSpPr/>
          <p:nvPr/>
        </p:nvGrpSpPr>
        <p:grpSpPr>
          <a:xfrm>
            <a:off x="3137049" y="1322311"/>
            <a:ext cx="2874842" cy="3328268"/>
            <a:chOff x="0" y="-47625"/>
            <a:chExt cx="1467166" cy="1698570"/>
          </a:xfrm>
        </p:grpSpPr>
        <p:sp>
          <p:nvSpPr>
            <p:cNvPr id="942" name="Google Shape;942;p77"/>
            <p:cNvSpPr/>
            <p:nvPr/>
          </p:nvSpPr>
          <p:spPr>
            <a:xfrm>
              <a:off x="0" y="0"/>
              <a:ext cx="1467166" cy="1650945"/>
            </a:xfrm>
            <a:custGeom>
              <a:rect b="b" l="l" r="r" t="t"/>
              <a:pathLst>
                <a:path extrusionOk="0" h="1650945" w="1467166">
                  <a:moveTo>
                    <a:pt x="0" y="0"/>
                  </a:moveTo>
                  <a:lnTo>
                    <a:pt x="1467166" y="0"/>
                  </a:lnTo>
                  <a:lnTo>
                    <a:pt x="1467166" y="1650945"/>
                  </a:lnTo>
                  <a:lnTo>
                    <a:pt x="0" y="1650945"/>
                  </a:lnTo>
                  <a:close/>
                </a:path>
              </a:pathLst>
            </a:custGeom>
            <a:solidFill>
              <a:srgbClr val="B1C5E9"/>
            </a:solidFill>
            <a:ln cap="flat" cmpd="sng" w="38100">
              <a:solidFill>
                <a:srgbClr val="35317F"/>
              </a:solidFill>
              <a:prstDash val="solid"/>
              <a:round/>
              <a:headEnd len="sm" w="sm" type="none"/>
              <a:tailEnd len="sm" w="sm" type="none"/>
            </a:ln>
          </p:spPr>
        </p:sp>
        <p:sp>
          <p:nvSpPr>
            <p:cNvPr id="943" name="Google Shape;943;p77"/>
            <p:cNvSpPr txBox="1"/>
            <p:nvPr/>
          </p:nvSpPr>
          <p:spPr>
            <a:xfrm>
              <a:off x="0" y="-47625"/>
              <a:ext cx="812800" cy="860425"/>
            </a:xfrm>
            <a:prstGeom prst="rect">
              <a:avLst/>
            </a:prstGeom>
            <a:noFill/>
            <a:ln>
              <a:noFill/>
            </a:ln>
          </p:spPr>
          <p:txBody>
            <a:bodyPr anchorCtr="0" anchor="ctr" bIns="25400" lIns="25400" spcFirstLastPara="1" rIns="25400" wrap="square" tIns="25400">
              <a:noAutofit/>
            </a:bodyPr>
            <a:lstStyle/>
            <a:p>
              <a:pPr indent="0" lvl="0" marL="0" marR="0" rtl="0" algn="ctr">
                <a:lnSpc>
                  <a:spcPct val="155555"/>
                </a:lnSpc>
                <a:spcBef>
                  <a:spcPts val="0"/>
                </a:spcBef>
                <a:spcAft>
                  <a:spcPts val="0"/>
                </a:spcAft>
                <a:buNone/>
              </a:pPr>
              <a:r>
                <a:t/>
              </a:r>
              <a:endParaRPr b="0" i="0" sz="900" u="none" cap="none" strike="noStrike">
                <a:solidFill>
                  <a:schemeClr val="dk1"/>
                </a:solidFill>
                <a:latin typeface="Calibri"/>
                <a:ea typeface="Calibri"/>
                <a:cs typeface="Calibri"/>
                <a:sym typeface="Calibri"/>
              </a:endParaRPr>
            </a:p>
          </p:txBody>
        </p:sp>
      </p:grpSp>
      <p:sp>
        <p:nvSpPr>
          <p:cNvPr id="944" name="Google Shape;944;p77"/>
          <p:cNvSpPr txBox="1"/>
          <p:nvPr/>
        </p:nvSpPr>
        <p:spPr>
          <a:xfrm>
            <a:off x="3307225" y="1465299"/>
            <a:ext cx="2529600" cy="29247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Clr>
                <a:schemeClr val="dk1"/>
              </a:buClr>
              <a:buSzPts val="1100"/>
              <a:buFont typeface="Arial"/>
              <a:buNone/>
            </a:pPr>
            <a:r>
              <a:rPr b="1" lang="en" sz="2400">
                <a:solidFill>
                  <a:srgbClr val="0A1D37"/>
                </a:solidFill>
                <a:latin typeface="Lato"/>
                <a:ea typeface="Lato"/>
                <a:cs typeface="Lato"/>
                <a:sym typeface="Lato"/>
              </a:rPr>
              <a:t>Reference:</a:t>
            </a:r>
            <a:endParaRPr b="1" sz="2400">
              <a:solidFill>
                <a:srgbClr val="0A1D37"/>
              </a:solidFill>
              <a:latin typeface="Lato"/>
              <a:ea typeface="Lato"/>
              <a:cs typeface="Lato"/>
              <a:sym typeface="Lato"/>
            </a:endParaRPr>
          </a:p>
          <a:p>
            <a:pPr indent="0" lvl="0" marL="0" rtl="0" algn="l">
              <a:spcBef>
                <a:spcPts val="0"/>
              </a:spcBef>
              <a:spcAft>
                <a:spcPts val="0"/>
              </a:spcAft>
              <a:buClr>
                <a:schemeClr val="dk1"/>
              </a:buClr>
              <a:buSzPts val="1100"/>
              <a:buFont typeface="Arial"/>
              <a:buNone/>
            </a:pPr>
            <a:r>
              <a:t/>
            </a:r>
            <a:endParaRPr b="1" sz="1800">
              <a:solidFill>
                <a:srgbClr val="324D42"/>
              </a:solidFill>
              <a:latin typeface="Anek Gurmukhi"/>
              <a:ea typeface="Anek Gurmukhi"/>
              <a:cs typeface="Anek Gurmukhi"/>
              <a:sym typeface="Anek Gurmukhi"/>
            </a:endParaRPr>
          </a:p>
          <a:p>
            <a:pPr indent="0" lvl="0" marL="0" rtl="0" algn="ctr">
              <a:spcBef>
                <a:spcPts val="0"/>
              </a:spcBef>
              <a:spcAft>
                <a:spcPts val="0"/>
              </a:spcAft>
              <a:buClr>
                <a:schemeClr val="dk1"/>
              </a:buClr>
              <a:buSzPts val="1100"/>
              <a:buFont typeface="Arial"/>
              <a:buNone/>
            </a:pPr>
            <a:r>
              <a:rPr b="1" lang="en" sz="2000">
                <a:solidFill>
                  <a:srgbClr val="324D42"/>
                </a:solidFill>
                <a:latin typeface="Anek Gurmukhi"/>
                <a:ea typeface="Anek Gurmukhi"/>
                <a:cs typeface="Anek Gurmukhi"/>
                <a:sym typeface="Anek Gurmukhi"/>
              </a:rPr>
              <a:t>Entrepreneurship, Cristina B. Banastao and Solita A. Frias, Unlimited Books Library Services &amp; Publishing Inc.</a:t>
            </a:r>
            <a:endParaRPr b="1" sz="2000">
              <a:solidFill>
                <a:srgbClr val="324D42"/>
              </a:solidFill>
              <a:latin typeface="Anek Gurmukhi"/>
              <a:ea typeface="Anek Gurmukhi"/>
              <a:cs typeface="Anek Gurmukhi"/>
              <a:sym typeface="Anek Gurmukhi"/>
            </a:endParaRPr>
          </a:p>
          <a:p>
            <a:pPr indent="0" lvl="0" marL="0" rtl="0" algn="ctr">
              <a:spcBef>
                <a:spcPts val="0"/>
              </a:spcBef>
              <a:spcAft>
                <a:spcPts val="0"/>
              </a:spcAft>
              <a:buClr>
                <a:schemeClr val="dk1"/>
              </a:buClr>
              <a:buSzPts val="1100"/>
              <a:buFont typeface="Arial"/>
              <a:buNone/>
            </a:pPr>
            <a:r>
              <a:rPr b="1" lang="en" sz="2000">
                <a:solidFill>
                  <a:srgbClr val="324D42"/>
                </a:solidFill>
                <a:latin typeface="Anek Gurmukhi"/>
                <a:ea typeface="Anek Gurmukhi"/>
                <a:cs typeface="Anek Gurmukhi"/>
                <a:sym typeface="Anek Gurmukhi"/>
              </a:rPr>
              <a:t>2022</a:t>
            </a:r>
            <a:endParaRPr sz="1600">
              <a:solidFill>
                <a:srgbClr val="262626"/>
              </a:solidFill>
              <a:latin typeface="Nunito"/>
              <a:ea typeface="Nunito"/>
              <a:cs typeface="Nunito"/>
              <a:sym typeface="Nunito"/>
            </a:endParaRPr>
          </a:p>
          <a:p>
            <a:pPr indent="0" lvl="0" marL="0" marR="0" rtl="0" algn="ctr">
              <a:lnSpc>
                <a:spcPct val="100000"/>
              </a:lnSpc>
              <a:spcBef>
                <a:spcPts val="0"/>
              </a:spcBef>
              <a:spcAft>
                <a:spcPts val="0"/>
              </a:spcAft>
              <a:buNone/>
            </a:pPr>
            <a:r>
              <a:t/>
            </a:r>
            <a:endParaRPr sz="800">
              <a:solidFill>
                <a:srgbClr val="35317F"/>
              </a:solidFill>
              <a:latin typeface="Open Sans Light"/>
              <a:ea typeface="Open Sans Light"/>
              <a:cs typeface="Open Sans Light"/>
              <a:sym typeface="Open Sans Light"/>
            </a:endParaRPr>
          </a:p>
        </p:txBody>
      </p:sp>
      <p:sp>
        <p:nvSpPr>
          <p:cNvPr id="945" name="Google Shape;945;p77"/>
          <p:cNvSpPr/>
          <p:nvPr/>
        </p:nvSpPr>
        <p:spPr>
          <a:xfrm>
            <a:off x="8558146" y="2571750"/>
            <a:ext cx="1171710" cy="2057400"/>
          </a:xfrm>
          <a:custGeom>
            <a:rect b="b" l="l" r="r" t="t"/>
            <a:pathLst>
              <a:path extrusionOk="0" h="4114800" w="2343419">
                <a:moveTo>
                  <a:pt x="0" y="0"/>
                </a:moveTo>
                <a:lnTo>
                  <a:pt x="2343418" y="0"/>
                </a:lnTo>
                <a:lnTo>
                  <a:pt x="2343418" y="4114800"/>
                </a:lnTo>
                <a:lnTo>
                  <a:pt x="0" y="4114800"/>
                </a:lnTo>
                <a:lnTo>
                  <a:pt x="0" y="0"/>
                </a:lnTo>
                <a:close/>
              </a:path>
            </a:pathLst>
          </a:custGeom>
          <a:blipFill rotWithShape="1">
            <a:blip r:embed="rId3">
              <a:alphaModFix/>
            </a:blip>
            <a:stretch>
              <a:fillRect b="0" l="0" r="0" t="0"/>
            </a:stretch>
          </a:blipFill>
          <a:ln>
            <a:noFill/>
          </a:ln>
        </p:spPr>
      </p:sp>
      <p:sp>
        <p:nvSpPr>
          <p:cNvPr id="946" name="Google Shape;946;p77"/>
          <p:cNvSpPr/>
          <p:nvPr/>
        </p:nvSpPr>
        <p:spPr>
          <a:xfrm>
            <a:off x="103820" y="77018"/>
            <a:ext cx="1637787" cy="1637787"/>
          </a:xfrm>
          <a:custGeom>
            <a:rect b="b" l="l" r="r" t="t"/>
            <a:pathLst>
              <a:path extrusionOk="0" h="3275574" w="3275574">
                <a:moveTo>
                  <a:pt x="0" y="0"/>
                </a:moveTo>
                <a:lnTo>
                  <a:pt x="3275574" y="0"/>
                </a:lnTo>
                <a:lnTo>
                  <a:pt x="3275574" y="3275574"/>
                </a:lnTo>
                <a:lnTo>
                  <a:pt x="0" y="3275574"/>
                </a:lnTo>
                <a:lnTo>
                  <a:pt x="0" y="0"/>
                </a:lnTo>
                <a:close/>
              </a:path>
            </a:pathLst>
          </a:custGeom>
          <a:blipFill rotWithShape="1">
            <a:blip r:embed="rId4">
              <a:alphaModFix/>
            </a:blip>
            <a:stretch>
              <a:fillRect b="0" l="0" r="0" t="0"/>
            </a:stretch>
          </a:blipFill>
          <a:ln>
            <a:noFill/>
          </a:ln>
        </p:spPr>
      </p:sp>
      <p:sp>
        <p:nvSpPr>
          <p:cNvPr id="947" name="Google Shape;947;p77"/>
          <p:cNvSpPr/>
          <p:nvPr/>
        </p:nvSpPr>
        <p:spPr>
          <a:xfrm>
            <a:off x="1105243" y="3600450"/>
            <a:ext cx="1538379" cy="1536301"/>
          </a:xfrm>
          <a:custGeom>
            <a:rect b="b" l="l" r="r" t="t"/>
            <a:pathLst>
              <a:path extrusionOk="0" h="3072601" w="3076759">
                <a:moveTo>
                  <a:pt x="0" y="0"/>
                </a:moveTo>
                <a:lnTo>
                  <a:pt x="3076758" y="0"/>
                </a:lnTo>
                <a:lnTo>
                  <a:pt x="3076758" y="3072601"/>
                </a:lnTo>
                <a:lnTo>
                  <a:pt x="0" y="3072601"/>
                </a:lnTo>
                <a:lnTo>
                  <a:pt x="0" y="0"/>
                </a:lnTo>
                <a:close/>
              </a:path>
            </a:pathLst>
          </a:custGeom>
          <a:blipFill rotWithShape="1">
            <a:blip r:embed="rId5">
              <a:alphaModFix/>
            </a:blip>
            <a:stretch>
              <a:fillRect b="0" l="0" r="0" t="0"/>
            </a:stretch>
          </a:blipFill>
          <a:ln>
            <a:noFill/>
          </a:ln>
        </p:spPr>
      </p:sp>
      <p:sp>
        <p:nvSpPr>
          <p:cNvPr id="948" name="Google Shape;948;p77"/>
          <p:cNvSpPr/>
          <p:nvPr/>
        </p:nvSpPr>
        <p:spPr>
          <a:xfrm>
            <a:off x="7547742" y="77018"/>
            <a:ext cx="1538379" cy="1536301"/>
          </a:xfrm>
          <a:custGeom>
            <a:rect b="b" l="l" r="r" t="t"/>
            <a:pathLst>
              <a:path extrusionOk="0" h="3072601" w="3076759">
                <a:moveTo>
                  <a:pt x="0" y="0"/>
                </a:moveTo>
                <a:lnTo>
                  <a:pt x="3076758" y="0"/>
                </a:lnTo>
                <a:lnTo>
                  <a:pt x="3076758" y="3072601"/>
                </a:lnTo>
                <a:lnTo>
                  <a:pt x="0" y="3072601"/>
                </a:lnTo>
                <a:lnTo>
                  <a:pt x="0" y="0"/>
                </a:lnTo>
                <a:close/>
              </a:path>
            </a:pathLst>
          </a:custGeom>
          <a:blipFill rotWithShape="1">
            <a:blip r:embed="rId6">
              <a:alphaModFix/>
            </a:blip>
            <a:stretch>
              <a:fillRect b="0" l="0" r="0" t="0"/>
            </a:stretch>
          </a:blipFill>
          <a:ln>
            <a:noFill/>
          </a:ln>
        </p:spPr>
      </p:sp>
      <p:sp>
        <p:nvSpPr>
          <p:cNvPr id="949" name="Google Shape;949;p77"/>
          <p:cNvSpPr/>
          <p:nvPr/>
        </p:nvSpPr>
        <p:spPr>
          <a:xfrm>
            <a:off x="2360628" y="3159756"/>
            <a:ext cx="722480" cy="924773"/>
          </a:xfrm>
          <a:custGeom>
            <a:rect b="b" l="l" r="r" t="t"/>
            <a:pathLst>
              <a:path extrusionOk="0" h="1849547" w="1444959">
                <a:moveTo>
                  <a:pt x="0" y="0"/>
                </a:moveTo>
                <a:lnTo>
                  <a:pt x="1444959" y="0"/>
                </a:lnTo>
                <a:lnTo>
                  <a:pt x="1444959" y="1849547"/>
                </a:lnTo>
                <a:lnTo>
                  <a:pt x="0" y="1849547"/>
                </a:lnTo>
                <a:lnTo>
                  <a:pt x="0" y="0"/>
                </a:lnTo>
                <a:close/>
              </a:path>
            </a:pathLst>
          </a:custGeom>
          <a:blipFill rotWithShape="1">
            <a:blip r:embed="rId7">
              <a:alphaModFix/>
            </a:blip>
            <a:stretch>
              <a:fillRect b="0" l="0" r="0" t="0"/>
            </a:stretch>
          </a:blipFill>
          <a:ln>
            <a:noFill/>
          </a:ln>
        </p:spPr>
      </p:sp>
      <p:sp>
        <p:nvSpPr>
          <p:cNvPr id="950" name="Google Shape;950;p77"/>
          <p:cNvSpPr/>
          <p:nvPr/>
        </p:nvSpPr>
        <p:spPr>
          <a:xfrm>
            <a:off x="7456829" y="1714805"/>
            <a:ext cx="1279351" cy="1279351"/>
          </a:xfrm>
          <a:custGeom>
            <a:rect b="b" l="l" r="r" t="t"/>
            <a:pathLst>
              <a:path extrusionOk="0" h="2558702" w="2558702">
                <a:moveTo>
                  <a:pt x="0" y="0"/>
                </a:moveTo>
                <a:lnTo>
                  <a:pt x="2558702" y="0"/>
                </a:lnTo>
                <a:lnTo>
                  <a:pt x="2558702" y="2558702"/>
                </a:lnTo>
                <a:lnTo>
                  <a:pt x="0" y="2558702"/>
                </a:lnTo>
                <a:lnTo>
                  <a:pt x="0" y="0"/>
                </a:lnTo>
                <a:close/>
              </a:path>
            </a:pathLst>
          </a:custGeom>
          <a:blipFill rotWithShape="1">
            <a:blip r:embed="rId8">
              <a:alphaModFix/>
            </a:blip>
            <a:stretch>
              <a:fillRect b="0" l="0" r="0" t="0"/>
            </a:stretch>
          </a:blipFill>
          <a:ln>
            <a:noFill/>
          </a:ln>
        </p:spPr>
      </p:sp>
      <p:sp>
        <p:nvSpPr>
          <p:cNvPr id="951" name="Google Shape;951;p77"/>
          <p:cNvSpPr/>
          <p:nvPr/>
        </p:nvSpPr>
        <p:spPr>
          <a:xfrm>
            <a:off x="6292915" y="2280062"/>
            <a:ext cx="963889" cy="950635"/>
          </a:xfrm>
          <a:custGeom>
            <a:rect b="b" l="l" r="r" t="t"/>
            <a:pathLst>
              <a:path extrusionOk="0" h="1901270" w="1927777">
                <a:moveTo>
                  <a:pt x="0" y="0"/>
                </a:moveTo>
                <a:lnTo>
                  <a:pt x="1927777" y="0"/>
                </a:lnTo>
                <a:lnTo>
                  <a:pt x="1927777" y="1901269"/>
                </a:lnTo>
                <a:lnTo>
                  <a:pt x="0" y="1901269"/>
                </a:lnTo>
                <a:lnTo>
                  <a:pt x="0" y="0"/>
                </a:lnTo>
                <a:close/>
              </a:path>
            </a:pathLst>
          </a:custGeom>
          <a:blipFill rotWithShape="1">
            <a:blip r:embed="rId9">
              <a:alphaModFix/>
            </a:blip>
            <a:stretch>
              <a:fillRect b="0" l="0" r="0" t="0"/>
            </a:stretch>
          </a:blipFill>
          <a:ln>
            <a:noFill/>
          </a:ln>
        </p:spPr>
      </p:sp>
      <p:sp>
        <p:nvSpPr>
          <p:cNvPr id="952" name="Google Shape;952;p77"/>
          <p:cNvSpPr/>
          <p:nvPr/>
        </p:nvSpPr>
        <p:spPr>
          <a:xfrm>
            <a:off x="6166739" y="3650571"/>
            <a:ext cx="1075960" cy="1078657"/>
          </a:xfrm>
          <a:custGeom>
            <a:rect b="b" l="l" r="r" t="t"/>
            <a:pathLst>
              <a:path extrusionOk="0" h="2157313" w="2151920">
                <a:moveTo>
                  <a:pt x="0" y="0"/>
                </a:moveTo>
                <a:lnTo>
                  <a:pt x="2151921" y="0"/>
                </a:lnTo>
                <a:lnTo>
                  <a:pt x="2151921" y="2157313"/>
                </a:lnTo>
                <a:lnTo>
                  <a:pt x="0" y="2157313"/>
                </a:lnTo>
                <a:lnTo>
                  <a:pt x="0" y="0"/>
                </a:lnTo>
                <a:close/>
              </a:path>
            </a:pathLst>
          </a:custGeom>
          <a:blipFill rotWithShape="1">
            <a:blip r:embed="rId10">
              <a:alphaModFix/>
            </a:blip>
            <a:stretch>
              <a:fillRect b="0" l="0" r="0" t="0"/>
            </a:stretch>
          </a:blipFill>
          <a:ln>
            <a:noFill/>
          </a:ln>
        </p:spPr>
      </p:sp>
      <p:sp>
        <p:nvSpPr>
          <p:cNvPr id="953" name="Google Shape;953;p77"/>
          <p:cNvSpPr/>
          <p:nvPr/>
        </p:nvSpPr>
        <p:spPr>
          <a:xfrm>
            <a:off x="-103520" y="3159756"/>
            <a:ext cx="1130857" cy="1133691"/>
          </a:xfrm>
          <a:custGeom>
            <a:rect b="b" l="l" r="r" t="t"/>
            <a:pathLst>
              <a:path extrusionOk="0" h="2267382" w="2261713">
                <a:moveTo>
                  <a:pt x="0" y="0"/>
                </a:moveTo>
                <a:lnTo>
                  <a:pt x="2261713" y="0"/>
                </a:lnTo>
                <a:lnTo>
                  <a:pt x="2261713" y="2267382"/>
                </a:lnTo>
                <a:lnTo>
                  <a:pt x="0" y="2267382"/>
                </a:lnTo>
                <a:lnTo>
                  <a:pt x="0" y="0"/>
                </a:lnTo>
                <a:close/>
              </a:path>
            </a:pathLst>
          </a:custGeom>
          <a:blipFill rotWithShape="1">
            <a:blip r:embed="rId11">
              <a:alphaModFix/>
            </a:blip>
            <a:stretch>
              <a:fillRect b="0" l="0" r="0" t="0"/>
            </a:stretch>
          </a:blipFill>
          <a:ln>
            <a:noFill/>
          </a:ln>
        </p:spPr>
      </p:sp>
      <p:sp>
        <p:nvSpPr>
          <p:cNvPr id="954" name="Google Shape;954;p77"/>
          <p:cNvSpPr/>
          <p:nvPr/>
        </p:nvSpPr>
        <p:spPr>
          <a:xfrm>
            <a:off x="664722" y="1714805"/>
            <a:ext cx="1137402" cy="1195692"/>
          </a:xfrm>
          <a:custGeom>
            <a:rect b="b" l="l" r="r" t="t"/>
            <a:pathLst>
              <a:path extrusionOk="0" h="2391384" w="2274804">
                <a:moveTo>
                  <a:pt x="0" y="0"/>
                </a:moveTo>
                <a:lnTo>
                  <a:pt x="2274804" y="0"/>
                </a:lnTo>
                <a:lnTo>
                  <a:pt x="2274804" y="2391384"/>
                </a:lnTo>
                <a:lnTo>
                  <a:pt x="0" y="2391384"/>
                </a:lnTo>
                <a:lnTo>
                  <a:pt x="0" y="0"/>
                </a:lnTo>
                <a:close/>
              </a:path>
            </a:pathLst>
          </a:custGeom>
          <a:blipFill rotWithShape="1">
            <a:blip r:embed="rId12">
              <a:alphaModFix/>
            </a:blip>
            <a:stretch>
              <a:fillRect b="0" l="0" r="0" t="0"/>
            </a:stretch>
          </a:blipFill>
          <a:ln>
            <a:noFill/>
          </a:ln>
        </p:spPr>
      </p:sp>
      <p:sp>
        <p:nvSpPr>
          <p:cNvPr id="955" name="Google Shape;955;p77"/>
          <p:cNvSpPr/>
          <p:nvPr/>
        </p:nvSpPr>
        <p:spPr>
          <a:xfrm>
            <a:off x="6364927" y="123030"/>
            <a:ext cx="1091901" cy="1091901"/>
          </a:xfrm>
          <a:custGeom>
            <a:rect b="b" l="l" r="r" t="t"/>
            <a:pathLst>
              <a:path extrusionOk="0" h="2183802" w="2183802">
                <a:moveTo>
                  <a:pt x="0" y="0"/>
                </a:moveTo>
                <a:lnTo>
                  <a:pt x="2183802" y="0"/>
                </a:lnTo>
                <a:lnTo>
                  <a:pt x="2183802" y="2183802"/>
                </a:lnTo>
                <a:lnTo>
                  <a:pt x="0" y="2183802"/>
                </a:lnTo>
                <a:lnTo>
                  <a:pt x="0" y="0"/>
                </a:lnTo>
                <a:close/>
              </a:path>
            </a:pathLst>
          </a:custGeom>
          <a:blipFill rotWithShape="1">
            <a:blip r:embed="rId13">
              <a:alphaModFix/>
            </a:blip>
            <a:stretch>
              <a:fillRect b="0" l="0" r="0" t="0"/>
            </a:stretch>
          </a:blipFill>
          <a:ln>
            <a:noFill/>
          </a:ln>
        </p:spPr>
      </p:sp>
      <p:sp>
        <p:nvSpPr>
          <p:cNvPr id="956" name="Google Shape;956;p77"/>
          <p:cNvSpPr/>
          <p:nvPr/>
        </p:nvSpPr>
        <p:spPr>
          <a:xfrm>
            <a:off x="7242700" y="3792808"/>
            <a:ext cx="1315446" cy="1254606"/>
          </a:xfrm>
          <a:custGeom>
            <a:rect b="b" l="l" r="r" t="t"/>
            <a:pathLst>
              <a:path extrusionOk="0" h="2509212" w="2630891">
                <a:moveTo>
                  <a:pt x="0" y="0"/>
                </a:moveTo>
                <a:lnTo>
                  <a:pt x="2630891" y="0"/>
                </a:lnTo>
                <a:lnTo>
                  <a:pt x="2630891" y="2509212"/>
                </a:lnTo>
                <a:lnTo>
                  <a:pt x="0" y="2509212"/>
                </a:lnTo>
                <a:lnTo>
                  <a:pt x="0" y="0"/>
                </a:lnTo>
                <a:close/>
              </a:path>
            </a:pathLst>
          </a:custGeom>
          <a:blipFill rotWithShape="1">
            <a:blip r:embed="rId14">
              <a:alphaModFix/>
            </a:blip>
            <a:stretch>
              <a:fillRect b="0" l="0" r="0" t="0"/>
            </a:stretch>
          </a:blipFill>
          <a:ln>
            <a:noFill/>
          </a:ln>
        </p:spPr>
      </p:sp>
      <p:sp>
        <p:nvSpPr>
          <p:cNvPr id="957" name="Google Shape;957;p77"/>
          <p:cNvSpPr/>
          <p:nvPr/>
        </p:nvSpPr>
        <p:spPr>
          <a:xfrm>
            <a:off x="1945262" y="1921028"/>
            <a:ext cx="910799" cy="908523"/>
          </a:xfrm>
          <a:custGeom>
            <a:rect b="b" l="l" r="r" t="t"/>
            <a:pathLst>
              <a:path extrusionOk="0" h="1817045" w="1821599">
                <a:moveTo>
                  <a:pt x="0" y="0"/>
                </a:moveTo>
                <a:lnTo>
                  <a:pt x="1821599" y="0"/>
                </a:lnTo>
                <a:lnTo>
                  <a:pt x="1821599" y="1817046"/>
                </a:lnTo>
                <a:lnTo>
                  <a:pt x="0" y="1817046"/>
                </a:lnTo>
                <a:lnTo>
                  <a:pt x="0" y="0"/>
                </a:lnTo>
                <a:close/>
              </a:path>
            </a:pathLst>
          </a:custGeom>
          <a:blipFill rotWithShape="1">
            <a:blip r:embed="rId15">
              <a:alphaModFix/>
            </a:blip>
            <a:stretch>
              <a:fillRect b="0" l="0" r="0" t="0"/>
            </a:stretch>
          </a:blipFill>
          <a:ln>
            <a:noFill/>
          </a:ln>
        </p:spPr>
      </p:sp>
      <p:sp>
        <p:nvSpPr>
          <p:cNvPr id="958" name="Google Shape;958;p77"/>
          <p:cNvSpPr/>
          <p:nvPr/>
        </p:nvSpPr>
        <p:spPr>
          <a:xfrm>
            <a:off x="1821584" y="10271"/>
            <a:ext cx="906105" cy="895912"/>
          </a:xfrm>
          <a:custGeom>
            <a:rect b="b" l="l" r="r" t="t"/>
            <a:pathLst>
              <a:path extrusionOk="0" h="1791823" w="1812210">
                <a:moveTo>
                  <a:pt x="0" y="0"/>
                </a:moveTo>
                <a:lnTo>
                  <a:pt x="1812211" y="0"/>
                </a:lnTo>
                <a:lnTo>
                  <a:pt x="1812211" y="1791824"/>
                </a:lnTo>
                <a:lnTo>
                  <a:pt x="0" y="1791824"/>
                </a:lnTo>
                <a:lnTo>
                  <a:pt x="0" y="0"/>
                </a:lnTo>
                <a:close/>
              </a:path>
            </a:pathLst>
          </a:custGeom>
          <a:blipFill rotWithShape="1">
            <a:blip r:embed="rId16">
              <a:alphaModFix/>
            </a:blip>
            <a:stretch>
              <a:fillRect b="0" l="0" r="0" t="0"/>
            </a:stretch>
          </a:blipFill>
          <a:ln>
            <a:noFill/>
          </a:ln>
        </p:spPr>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35317F"/>
      </a:dk1>
      <a:lt1>
        <a:srgbClr val="FC90F4"/>
      </a:lt1>
      <a:dk2>
        <a:srgbClr val="000000"/>
      </a:dk2>
      <a:lt2>
        <a:srgbClr val="ED7843"/>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