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7.xml"/>
  <Override ContentType="application/vnd.openxmlformats-officedocument.presentationml.notesSlide+xml" PartName="/ppt/notesSlides/notesSlide59.xml"/>
  <Override ContentType="application/vnd.openxmlformats-officedocument.presentationml.notesSlide+xml" PartName="/ppt/notesSlides/notesSlide32.xml"/>
  <Override ContentType="application/vnd.openxmlformats-officedocument.presentationml.notesSlide+xml" PartName="/ppt/notesSlides/notesSlide84.xml"/>
  <Override ContentType="application/vnd.openxmlformats-officedocument.presentationml.notesSlide+xml" PartName="/ppt/notesSlides/notesSlide3.xml"/>
  <Override ContentType="application/vnd.openxmlformats-officedocument.presentationml.notesSlide+xml" PartName="/ppt/notesSlides/notesSlide76.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24.xml"/>
  <Override ContentType="application/vnd.openxmlformats-officedocument.presentationml.notesSlide+xml" PartName="/ppt/notesSlides/notesSlide50.xml"/>
  <Override ContentType="application/vnd.openxmlformats-officedocument.presentationml.notesSlide+xml" PartName="/ppt/notesSlides/notesSlide68.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82.xml"/>
  <Override ContentType="application/vnd.openxmlformats-officedocument.presentationml.notesSlide+xml" PartName="/ppt/notesSlides/notesSlide85.xml"/>
  <Override ContentType="application/vnd.openxmlformats-officedocument.presentationml.notesSlide+xml" PartName="/ppt/notesSlides/notesSlide16.xml"/>
  <Override ContentType="application/vnd.openxmlformats-officedocument.presentationml.notesSlide+xml" PartName="/ppt/notesSlides/notesSlide34.xml"/>
  <Override ContentType="application/vnd.openxmlformats-officedocument.presentationml.notesSlide+xml" PartName="/ppt/notesSlides/notesSlide51.xml"/>
  <Override ContentType="application/vnd.openxmlformats-officedocument.presentationml.notesSlide+xml" PartName="/ppt/notesSlides/notesSlide77.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43.xml"/>
  <Override ContentType="application/vnd.openxmlformats-officedocument.presentationml.notesSlide+xml" PartName="/ppt/notesSlides/notesSlide13.xml"/>
  <Override ContentType="application/vnd.openxmlformats-officedocument.presentationml.notesSlide+xml" PartName="/ppt/notesSlides/notesSlide86.xml"/>
  <Override ContentType="application/vnd.openxmlformats-officedocument.presentationml.notesSlide+xml" PartName="/ppt/notesSlides/notesSlide1.xml"/>
  <Override ContentType="application/vnd.openxmlformats-officedocument.presentationml.notesSlide+xml" PartName="/ppt/notesSlides/notesSlide73.xml"/>
  <Override ContentType="application/vnd.openxmlformats-officedocument.presentationml.notesSlide+xml" PartName="/ppt/notesSlides/notesSlide56.xml"/>
  <Override ContentType="application/vnd.openxmlformats-officedocument.presentationml.notesSlide+xml" PartName="/ppt/notesSlides/notesSlide81.xml"/>
  <Override ContentType="application/vnd.openxmlformats-officedocument.presentationml.notesSlide+xml" PartName="/ppt/notesSlides/notesSlide30.xml"/>
  <Override ContentType="application/vnd.openxmlformats-officedocument.presentationml.notesSlide+xml" PartName="/ppt/notesSlides/notesSlide69.xml"/>
  <Override ContentType="application/vnd.openxmlformats-officedocument.presentationml.notesSlide+xml" PartName="/ppt/notesSlides/notesSlide26.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80.xml"/>
  <Override ContentType="application/vnd.openxmlformats-officedocument.presentationml.notesSlide+xml" PartName="/ppt/notesSlides/notesSlide61.xml"/>
  <Override ContentType="application/vnd.openxmlformats-officedocument.presentationml.notesSlide+xml" PartName="/ppt/notesSlides/notesSlide74.xml"/>
  <Override ContentType="application/vnd.openxmlformats-officedocument.presentationml.notesSlide+xml" PartName="/ppt/notesSlides/notesSlide87.xml"/>
  <Override ContentType="application/vnd.openxmlformats-officedocument.presentationml.notesSlide+xml" PartName="/ppt/notesSlides/notesSlide57.xml"/>
  <Override ContentType="application/vnd.openxmlformats-officedocument.presentationml.notesSlide+xml" PartName="/ppt/notesSlides/notesSlide44.xml"/>
  <Override ContentType="application/vnd.openxmlformats-officedocument.presentationml.notesSlide+xml" PartName="/ppt/notesSlides/notesSlide58.xml"/>
  <Override ContentType="application/vnd.openxmlformats-officedocument.presentationml.notesSlide+xml" PartName="/ppt/notesSlides/notesSlide27.xml"/>
  <Override ContentType="application/vnd.openxmlformats-officedocument.presentationml.notesSlide+xml" PartName="/ppt/notesSlides/notesSlide88.xml"/>
  <Override ContentType="application/vnd.openxmlformats-officedocument.presentationml.notesSlide+xml" PartName="/ppt/notesSlides/notesSlide14.xml"/>
  <Override ContentType="application/vnd.openxmlformats-officedocument.presentationml.notesSlide+xml" PartName="/ppt/notesSlides/notesSlide75.xml"/>
  <Override ContentType="application/vnd.openxmlformats-officedocument.presentationml.notesSlide+xml" PartName="/ppt/notesSlides/notesSlide2.xml"/>
  <Override ContentType="application/vnd.openxmlformats-officedocument.presentationml.notesSlide+xml" PartName="/ppt/notesSlides/notesSlide37.xml"/>
  <Override ContentType="application/vnd.openxmlformats-officedocument.presentationml.notesSlide+xml" PartName="/ppt/notesSlides/notesSlide62.xml"/>
  <Override ContentType="application/vnd.openxmlformats-officedocument.presentationml.notesSlide+xml" PartName="/ppt/notesSlides/notesSlide29.xml"/>
  <Override ContentType="application/vnd.openxmlformats-officedocument.presentationml.notesSlide+xml" PartName="/ppt/notesSlides/notesSlide54.xml"/>
  <Override ContentType="application/vnd.openxmlformats-officedocument.presentationml.notesSlide+xml" PartName="/ppt/notesSlides/notesSlide45.xml"/>
  <Override ContentType="application/vnd.openxmlformats-officedocument.presentationml.notesSlide+xml" PartName="/ppt/notesSlides/notesSlide70.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1.xml"/>
  <Override ContentType="application/vnd.openxmlformats-officedocument.presentationml.notesSlide+xml" PartName="/ppt/notesSlides/notesSlide63.xml"/>
  <Override ContentType="application/vnd.openxmlformats-officedocument.presentationml.notesSlide+xml" PartName="/ppt/notesSlides/notesSlide55.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72.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60.xml"/>
  <Override ContentType="application/vnd.openxmlformats-officedocument.presentationml.notesSlide+xml" PartName="/ppt/notesSlides/notesSlide38.xml"/>
  <Override ContentType="application/vnd.openxmlformats-officedocument.presentationml.notesSlide+xml" PartName="/ppt/notesSlides/notesSlide64.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48.xml"/>
  <Override ContentType="application/vnd.openxmlformats-officedocument.presentationml.notesSlide+xml" PartName="/ppt/notesSlides/notesSlide22.xml"/>
  <Override ContentType="application/vnd.openxmlformats-officedocument.presentationml.notesSlide+xml" PartName="/ppt/notesSlides/notesSlide52.xml"/>
  <Override ContentType="application/vnd.openxmlformats-officedocument.presentationml.notesSlide+xml" PartName="/ppt/notesSlides/notesSlide7.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65.xml"/>
  <Override ContentType="application/vnd.openxmlformats-officedocument.presentationml.notesSlide+xml" PartName="/ppt/notesSlides/notesSlide78.xml"/>
  <Override ContentType="application/vnd.openxmlformats-officedocument.presentationml.notesSlide+xml" PartName="/ppt/notesSlides/notesSlide79.xml"/>
  <Override ContentType="application/vnd.openxmlformats-officedocument.presentationml.notesSlide+xml" PartName="/ppt/notesSlides/notesSlide36.xml"/>
  <Override ContentType="application/vnd.openxmlformats-officedocument.presentationml.notesSlide+xml" PartName="/ppt/notesSlides/notesSlide49.xml"/>
  <Override ContentType="application/vnd.openxmlformats-officedocument.presentationml.notesSlide+xml" PartName="/ppt/notesSlides/notesSlide19.xml"/>
  <Override ContentType="application/vnd.openxmlformats-officedocument.presentationml.notesSlide+xml" PartName="/ppt/notesSlides/notesSlide83.xml"/>
  <Override ContentType="application/vnd.openxmlformats-officedocument.presentationml.notesSlide+xml" PartName="/ppt/notesSlides/notesSlide71.xml"/>
  <Override ContentType="application/vnd.openxmlformats-officedocument.presentationml.notesSlide+xml" PartName="/ppt/notesSlides/notesSlide53.xml"/>
  <Override ContentType="application/vnd.openxmlformats-officedocument.presentationml.notesSlide+xml" PartName="/ppt/notesSlides/notesSlide40.xml"/>
  <Override ContentType="application/vnd.openxmlformats-officedocument.presentationml.notesSlide+xml" PartName="/ppt/notesSlides/notesSlide23.xml"/>
  <Override ContentType="application/vnd.openxmlformats-officedocument.presentationml.notesSlide+xml" PartName="/ppt/notesSlides/notesSlide66.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78.xml"/>
  <Override ContentType="application/vnd.openxmlformats-officedocument.presentationml.slide+xml" PartName="/ppt/slides/slide86.xml"/>
  <Override ContentType="application/vnd.openxmlformats-officedocument.presentationml.slide+xml" PartName="/ppt/slides/slide35.xml"/>
  <Override ContentType="application/vnd.openxmlformats-officedocument.presentationml.slide+xml" PartName="/ppt/slides/slide60.xml"/>
  <Override ContentType="application/vnd.openxmlformats-officedocument.presentationml.slide+xml" PartName="/ppt/slides/slide5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5.xml"/>
  <Override ContentType="application/vnd.openxmlformats-officedocument.presentationml.slide+xml" PartName="/ppt/slides/slide69.xml"/>
  <Override ContentType="application/vnd.openxmlformats-officedocument.presentationml.slide+xml" PartName="/ppt/slides/slide85.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50.xml"/>
  <Override ContentType="application/vnd.openxmlformats-officedocument.presentationml.slide+xml" PartName="/ppt/slides/slide77.xml"/>
  <Override ContentType="application/vnd.openxmlformats-officedocument.presentationml.slide+xml" PartName="/ppt/slides/slide34.xml"/>
  <Override ContentType="application/vnd.openxmlformats-officedocument.presentationml.slide+xml" PartName="/ppt/slides/slide33.xml"/>
  <Override ContentType="application/vnd.openxmlformats-officedocument.presentationml.slide+xml" PartName="/ppt/slides/slide51.xml"/>
  <Override ContentType="application/vnd.openxmlformats-officedocument.presentationml.slide+xml" PartName="/ppt/slides/slide16.xml"/>
  <Override ContentType="application/vnd.openxmlformats-officedocument.presentationml.slide+xml" PartName="/ppt/slides/slide6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84.xml"/>
  <Override ContentType="application/vnd.openxmlformats-officedocument.presentationml.slide+xml" PartName="/ppt/slides/slide37.xml"/>
  <Override ContentType="application/vnd.openxmlformats-officedocument.presentationml.slide+xml" PartName="/ppt/slides/slide71.xml"/>
  <Override ContentType="application/vnd.openxmlformats-officedocument.presentationml.slide+xml" PartName="/ppt/slides/slide41.xml"/>
  <Override ContentType="application/vnd.openxmlformats-officedocument.presentationml.slide+xml" PartName="/ppt/slides/slide67.xml"/>
  <Override ContentType="application/vnd.openxmlformats-officedocument.presentationml.slide+xml" PartName="/ppt/slides/slide7.xml"/>
  <Override ContentType="application/vnd.openxmlformats-officedocument.presentationml.slide+xml" PartName="/ppt/slides/slide54.xml"/>
  <Override ContentType="application/vnd.openxmlformats-officedocument.presentationml.slide+xml" PartName="/ppt/slides/slide36.xml"/>
  <Override ContentType="application/vnd.openxmlformats-officedocument.presentationml.slide+xml" PartName="/ppt/slides/slide66.xml"/>
  <Override ContentType="application/vnd.openxmlformats-officedocument.presentationml.slide+xml" PartName="/ppt/slides/slide79.xml"/>
  <Override ContentType="application/vnd.openxmlformats-officedocument.presentationml.slide+xml" PartName="/ppt/slides/slide23.xml"/>
  <Override ContentType="application/vnd.openxmlformats-officedocument.presentationml.slide+xml" PartName="/ppt/slides/slide49.xml"/>
  <Override ContentType="application/vnd.openxmlformats-officedocument.presentationml.slide+xml" PartName="/ppt/slides/slide10.xml"/>
  <Override ContentType="application/vnd.openxmlformats-officedocument.presentationml.slide+xml" PartName="/ppt/slides/slide83.xml"/>
  <Override ContentType="application/vnd.openxmlformats-officedocument.presentationml.slide+xml" PartName="/ppt/slides/slide70.xml"/>
  <Override ContentType="application/vnd.openxmlformats-officedocument.presentationml.slide+xml" PartName="/ppt/slides/slide6.xml"/>
  <Override ContentType="application/vnd.openxmlformats-officedocument.presentationml.slide+xml" PartName="/ppt/slides/slide53.xml"/>
  <Override ContentType="application/vnd.openxmlformats-officedocument.presentationml.slide+xml" PartName="/ppt/slides/slide40.xml"/>
  <Override ContentType="application/vnd.openxmlformats-officedocument.presentationml.slide+xml" PartName="/ppt/slides/slide48.xml"/>
  <Override ContentType="application/vnd.openxmlformats-officedocument.presentationml.slide+xml" PartName="/ppt/slides/slide7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82.xml"/>
  <Override ContentType="application/vnd.openxmlformats-officedocument.presentationml.slide+xml" PartName="/ppt/slides/slide39.xml"/>
  <Override ContentType="application/vnd.openxmlformats-officedocument.presentationml.slide+xml" PartName="/ppt/slides/slide65.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6.xml"/>
  <Override ContentType="application/vnd.openxmlformats-officedocument.presentationml.slide+xml" PartName="/ppt/slides/slide12.xml"/>
  <Override ContentType="application/vnd.openxmlformats-officedocument.presentationml.slide+xml" PartName="/ppt/slides/slide47.xml"/>
  <Override ContentType="application/vnd.openxmlformats-officedocument.presentationml.slide+xml" PartName="/ppt/slides/slide72.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64.xml"/>
  <Override ContentType="application/vnd.openxmlformats-officedocument.presentationml.slide+xml" PartName="/ppt/slides/slide81.xml"/>
  <Override ContentType="application/vnd.openxmlformats-officedocument.presentationml.slide+xml" PartName="/ppt/slides/slide8.xml"/>
  <Override ContentType="application/vnd.openxmlformats-officedocument.presentationml.slide+xml" PartName="/ppt/slides/slide55.xml"/>
  <Override ContentType="application/vnd.openxmlformats-officedocument.presentationml.slide+xml" PartName="/ppt/slides/slide29.xml"/>
  <Override ContentType="application/vnd.openxmlformats-officedocument.presentationml.slide+xml" PartName="/ppt/slides/slide59.xml"/>
  <Override ContentType="application/vnd.openxmlformats-officedocument.presentationml.slide+xml" PartName="/ppt/slides/slide32.xml"/>
  <Override ContentType="application/vnd.openxmlformats-officedocument.presentationml.slide+xml" PartName="/ppt/slides/slide62.xml"/>
  <Override ContentType="application/vnd.openxmlformats-officedocument.presentationml.slide+xml" PartName="/ppt/slides/slide75.xml"/>
  <Override ContentType="application/vnd.openxmlformats-officedocument.presentationml.slide+xml" PartName="/ppt/slides/slide76.xml"/>
  <Override ContentType="application/vnd.openxmlformats-officedocument.presentationml.slide+xml" PartName="/ppt/slides/slide1.xml"/>
  <Override ContentType="application/vnd.openxmlformats-officedocument.presentationml.slide+xml" PartName="/ppt/slides/slide58.xml"/>
  <Override ContentType="application/vnd.openxmlformats-officedocument.presentationml.slide+xml" PartName="/ppt/slides/slide63.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80.xml"/>
  <Override ContentType="application/vnd.openxmlformats-officedocument.presentationml.slide+xml" PartName="/ppt/slides/slide15.xml"/>
  <Override ContentType="application/vnd.openxmlformats-officedocument.presentationml.slide+xml" PartName="/ppt/slides/slide61.xml"/>
  <Override ContentType="application/vnd.openxmlformats-officedocument.presentationml.slide+xml" PartName="/ppt/slides/slide31.xml"/>
  <Override ContentType="application/vnd.openxmlformats-officedocument.presentationml.slide+xml" PartName="/ppt/slides/slide87.xml"/>
  <Override ContentType="application/vnd.openxmlformats-officedocument.presentationml.slide+xml" PartName="/ppt/slides/slide74.xml"/>
  <Override ContentType="application/vnd.openxmlformats-officedocument.presentationml.slide+xml" PartName="/ppt/slides/slide88.xml"/>
  <Override ContentType="application/vnd.openxmlformats-officedocument.presentationml.slide+xml" PartName="/ppt/slides/slide27.xml"/>
  <Override ContentType="application/vnd.openxmlformats-officedocument.presentationml.slide+xml" PartName="/ppt/slides/slide57.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 id="306" r:id="rId56"/>
    <p:sldId id="307" r:id="rId57"/>
    <p:sldId id="308" r:id="rId58"/>
    <p:sldId id="309" r:id="rId59"/>
    <p:sldId id="310" r:id="rId60"/>
    <p:sldId id="311" r:id="rId61"/>
    <p:sldId id="312" r:id="rId62"/>
    <p:sldId id="313" r:id="rId63"/>
    <p:sldId id="314" r:id="rId64"/>
    <p:sldId id="315" r:id="rId65"/>
    <p:sldId id="316" r:id="rId66"/>
    <p:sldId id="317" r:id="rId67"/>
    <p:sldId id="318" r:id="rId68"/>
    <p:sldId id="319" r:id="rId69"/>
    <p:sldId id="320" r:id="rId70"/>
    <p:sldId id="321" r:id="rId71"/>
    <p:sldId id="322" r:id="rId72"/>
    <p:sldId id="323" r:id="rId73"/>
    <p:sldId id="324" r:id="rId74"/>
    <p:sldId id="325" r:id="rId75"/>
    <p:sldId id="326" r:id="rId76"/>
    <p:sldId id="327" r:id="rId77"/>
    <p:sldId id="328" r:id="rId78"/>
    <p:sldId id="329" r:id="rId79"/>
    <p:sldId id="330" r:id="rId80"/>
    <p:sldId id="331" r:id="rId81"/>
    <p:sldId id="332" r:id="rId82"/>
    <p:sldId id="333" r:id="rId83"/>
    <p:sldId id="334" r:id="rId84"/>
    <p:sldId id="335" r:id="rId85"/>
    <p:sldId id="336" r:id="rId86"/>
    <p:sldId id="337" r:id="rId87"/>
    <p:sldId id="338" r:id="rId88"/>
    <p:sldId id="339" r:id="rId89"/>
    <p:sldId id="340" r:id="rId90"/>
    <p:sldId id="341" r:id="rId91"/>
    <p:sldId id="342" r:id="rId92"/>
    <p:sldId id="343" r:id="rId93"/>
  </p:sldIdLst>
  <p:sldSz cy="10287000" cx="18288000"/>
  <p:notesSz cx="6858000" cy="9144000"/>
  <p:embeddedFontLst>
    <p:embeddedFont>
      <p:font typeface="Do Hyeon"/>
      <p:regular r:id="rId94"/>
    </p:embeddedFont>
    <p:embeddedFont>
      <p:font typeface="Heebo"/>
      <p:regular r:id="rId95"/>
      <p:bold r:id="rId96"/>
    </p:embeddedFont>
    <p:embeddedFont>
      <p:font typeface="Nunito"/>
      <p:regular r:id="rId97"/>
      <p:bold r:id="rId98"/>
      <p:italic r:id="rId99"/>
      <p:boldItalic r:id="rId100"/>
    </p:embeddedFont>
    <p:embeddedFont>
      <p:font typeface="Lato"/>
      <p:regular r:id="rId101"/>
      <p:bold r:id="rId102"/>
      <p:italic r:id="rId103"/>
      <p:boldItalic r:id="rId104"/>
    </p:embeddedFont>
    <p:embeddedFont>
      <p:font typeface="Heebo Black"/>
      <p:bold r:id="rId105"/>
    </p:embeddedFont>
    <p:embeddedFont>
      <p:font typeface="Anek Gurmukhi"/>
      <p:regular r:id="rId106"/>
      <p:bold r:id="rId10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2160">
          <p15:clr>
            <a:srgbClr val="000000"/>
          </p15:clr>
        </p15:guide>
        <p15:guide id="2" pos="2880">
          <p15:clr>
            <a:srgbClr val="000000"/>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216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07" Type="http://schemas.openxmlformats.org/officeDocument/2006/relationships/font" Target="fonts/AnekGurmukhi-bold.fntdata"/><Relationship Id="rId106" Type="http://schemas.openxmlformats.org/officeDocument/2006/relationships/font" Target="fonts/AnekGurmukhi-regular.fntdata"/><Relationship Id="rId105" Type="http://schemas.openxmlformats.org/officeDocument/2006/relationships/font" Target="fonts/HeeboBlack-bold.fntdata"/><Relationship Id="rId104" Type="http://schemas.openxmlformats.org/officeDocument/2006/relationships/font" Target="fonts/Lato-boldItalic.fntdata"/><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103" Type="http://schemas.openxmlformats.org/officeDocument/2006/relationships/font" Target="fonts/Lato-italic.fntdata"/><Relationship Id="rId102" Type="http://schemas.openxmlformats.org/officeDocument/2006/relationships/font" Target="fonts/Lato-bold.fntdata"/><Relationship Id="rId101" Type="http://schemas.openxmlformats.org/officeDocument/2006/relationships/font" Target="fonts/Lato-regular.fntdata"/><Relationship Id="rId100" Type="http://schemas.openxmlformats.org/officeDocument/2006/relationships/font" Target="fonts/Nunito-boldItalic.fntdata"/><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95" Type="http://schemas.openxmlformats.org/officeDocument/2006/relationships/font" Target="fonts/Heebo-regular.fntdata"/><Relationship Id="rId94" Type="http://schemas.openxmlformats.org/officeDocument/2006/relationships/font" Target="fonts/DoHyeon-regular.fntdata"/><Relationship Id="rId97" Type="http://schemas.openxmlformats.org/officeDocument/2006/relationships/font" Target="fonts/Nunito-regular.fntdata"/><Relationship Id="rId96" Type="http://schemas.openxmlformats.org/officeDocument/2006/relationships/font" Target="fonts/Heebo-bold.fntdata"/><Relationship Id="rId11" Type="http://schemas.openxmlformats.org/officeDocument/2006/relationships/slide" Target="slides/slide6.xml"/><Relationship Id="rId99" Type="http://schemas.openxmlformats.org/officeDocument/2006/relationships/font" Target="fonts/Nunito-italic.fntdata"/><Relationship Id="rId10" Type="http://schemas.openxmlformats.org/officeDocument/2006/relationships/slide" Target="slides/slide5.xml"/><Relationship Id="rId98" Type="http://schemas.openxmlformats.org/officeDocument/2006/relationships/font" Target="fonts/Nunito-bold.fntdata"/><Relationship Id="rId13" Type="http://schemas.openxmlformats.org/officeDocument/2006/relationships/slide" Target="slides/slide8.xml"/><Relationship Id="rId12" Type="http://schemas.openxmlformats.org/officeDocument/2006/relationships/slide" Target="slides/slide7.xml"/><Relationship Id="rId91" Type="http://schemas.openxmlformats.org/officeDocument/2006/relationships/slide" Target="slides/slide86.xml"/><Relationship Id="rId90" Type="http://schemas.openxmlformats.org/officeDocument/2006/relationships/slide" Target="slides/slide85.xml"/><Relationship Id="rId93" Type="http://schemas.openxmlformats.org/officeDocument/2006/relationships/slide" Target="slides/slide88.xml"/><Relationship Id="rId92" Type="http://schemas.openxmlformats.org/officeDocument/2006/relationships/slide" Target="slides/slide8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 Id="rId84" Type="http://schemas.openxmlformats.org/officeDocument/2006/relationships/slide" Target="slides/slide79.xml"/><Relationship Id="rId83" Type="http://schemas.openxmlformats.org/officeDocument/2006/relationships/slide" Target="slides/slide78.xml"/><Relationship Id="rId86" Type="http://schemas.openxmlformats.org/officeDocument/2006/relationships/slide" Target="slides/slide81.xml"/><Relationship Id="rId85" Type="http://schemas.openxmlformats.org/officeDocument/2006/relationships/slide" Target="slides/slide80.xml"/><Relationship Id="rId88" Type="http://schemas.openxmlformats.org/officeDocument/2006/relationships/slide" Target="slides/slide83.xml"/><Relationship Id="rId87" Type="http://schemas.openxmlformats.org/officeDocument/2006/relationships/slide" Target="slides/slide82.xml"/><Relationship Id="rId89" Type="http://schemas.openxmlformats.org/officeDocument/2006/relationships/slide" Target="slides/slide84.xml"/><Relationship Id="rId80" Type="http://schemas.openxmlformats.org/officeDocument/2006/relationships/slide" Target="slides/slide75.xml"/><Relationship Id="rId82" Type="http://schemas.openxmlformats.org/officeDocument/2006/relationships/slide" Target="slides/slide77.xml"/><Relationship Id="rId81" Type="http://schemas.openxmlformats.org/officeDocument/2006/relationships/slide" Target="slides/slide76.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73" Type="http://schemas.openxmlformats.org/officeDocument/2006/relationships/slide" Target="slides/slide68.xml"/><Relationship Id="rId72" Type="http://schemas.openxmlformats.org/officeDocument/2006/relationships/slide" Target="slides/slide67.xml"/><Relationship Id="rId75" Type="http://schemas.openxmlformats.org/officeDocument/2006/relationships/slide" Target="slides/slide70.xml"/><Relationship Id="rId74" Type="http://schemas.openxmlformats.org/officeDocument/2006/relationships/slide" Target="slides/slide69.xml"/><Relationship Id="rId77" Type="http://schemas.openxmlformats.org/officeDocument/2006/relationships/slide" Target="slides/slide72.xml"/><Relationship Id="rId76" Type="http://schemas.openxmlformats.org/officeDocument/2006/relationships/slide" Target="slides/slide71.xml"/><Relationship Id="rId79" Type="http://schemas.openxmlformats.org/officeDocument/2006/relationships/slide" Target="slides/slide74.xml"/><Relationship Id="rId78" Type="http://schemas.openxmlformats.org/officeDocument/2006/relationships/slide" Target="slides/slide73.xml"/><Relationship Id="rId71" Type="http://schemas.openxmlformats.org/officeDocument/2006/relationships/slide" Target="slides/slide66.xml"/><Relationship Id="rId70" Type="http://schemas.openxmlformats.org/officeDocument/2006/relationships/slide" Target="slides/slide65.xml"/><Relationship Id="rId62" Type="http://schemas.openxmlformats.org/officeDocument/2006/relationships/slide" Target="slides/slide57.xml"/><Relationship Id="rId61" Type="http://schemas.openxmlformats.org/officeDocument/2006/relationships/slide" Target="slides/slide56.xml"/><Relationship Id="rId64" Type="http://schemas.openxmlformats.org/officeDocument/2006/relationships/slide" Target="slides/slide59.xml"/><Relationship Id="rId63" Type="http://schemas.openxmlformats.org/officeDocument/2006/relationships/slide" Target="slides/slide58.xml"/><Relationship Id="rId66" Type="http://schemas.openxmlformats.org/officeDocument/2006/relationships/slide" Target="slides/slide61.xml"/><Relationship Id="rId65" Type="http://schemas.openxmlformats.org/officeDocument/2006/relationships/slide" Target="slides/slide60.xml"/><Relationship Id="rId68" Type="http://schemas.openxmlformats.org/officeDocument/2006/relationships/slide" Target="slides/slide63.xml"/><Relationship Id="rId67" Type="http://schemas.openxmlformats.org/officeDocument/2006/relationships/slide" Target="slides/slide62.xml"/><Relationship Id="rId60" Type="http://schemas.openxmlformats.org/officeDocument/2006/relationships/slide" Target="slides/slide55.xml"/><Relationship Id="rId69" Type="http://schemas.openxmlformats.org/officeDocument/2006/relationships/slide" Target="slides/slide6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55" Type="http://schemas.openxmlformats.org/officeDocument/2006/relationships/slide" Target="slides/slide50.xml"/><Relationship Id="rId54" Type="http://schemas.openxmlformats.org/officeDocument/2006/relationships/slide" Target="slides/slide49.xml"/><Relationship Id="rId57" Type="http://schemas.openxmlformats.org/officeDocument/2006/relationships/slide" Target="slides/slide52.xml"/><Relationship Id="rId56" Type="http://schemas.openxmlformats.org/officeDocument/2006/relationships/slide" Target="slides/slide51.xml"/><Relationship Id="rId59" Type="http://schemas.openxmlformats.org/officeDocument/2006/relationships/slide" Target="slides/slide54.xml"/><Relationship Id="rId58"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g268e65b3168_0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g268e65b3168_0_9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 name="Shape 91"/>
        <p:cNvGrpSpPr/>
        <p:nvPr/>
      </p:nvGrpSpPr>
      <p:grpSpPr>
        <a:xfrm>
          <a:off x="0" y="0"/>
          <a:ext cx="0" cy="0"/>
          <a:chOff x="0" y="0"/>
          <a:chExt cx="0" cy="0"/>
        </a:xfrm>
      </p:grpSpPr>
      <p:sp>
        <p:nvSpPr>
          <p:cNvPr id="92" name="Google Shape;92;g268ed567d56_0_2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3" name="Google Shape;93;g268ed567d56_0_29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g268e65b3168_0_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 name="Google Shape;103;g268e65b3168_0_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g268e65b3168_0_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 name="Google Shape;117;g268e65b3168_0_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9" name="Shape 129"/>
        <p:cNvGrpSpPr/>
        <p:nvPr/>
      </p:nvGrpSpPr>
      <p:grpSpPr>
        <a:xfrm>
          <a:off x="0" y="0"/>
          <a:ext cx="0" cy="0"/>
          <a:chOff x="0" y="0"/>
          <a:chExt cx="0" cy="0"/>
        </a:xfrm>
      </p:grpSpPr>
      <p:sp>
        <p:nvSpPr>
          <p:cNvPr id="130" name="Google Shape;130;g268e65b3168_0_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1" name="Google Shape;131;g268e65b3168_0_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2c0fd9c4c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43" name="Google Shape;143;g2c0fd9c4c71_0_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g268e65b3168_0_1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56" name="Google Shape;156;g268e65b3168_0_1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5" name="Shape 195"/>
        <p:cNvGrpSpPr/>
        <p:nvPr/>
      </p:nvGrpSpPr>
      <p:grpSpPr>
        <a:xfrm>
          <a:off x="0" y="0"/>
          <a:ext cx="0" cy="0"/>
          <a:chOff x="0" y="0"/>
          <a:chExt cx="0" cy="0"/>
        </a:xfrm>
      </p:grpSpPr>
      <p:sp>
        <p:nvSpPr>
          <p:cNvPr id="196" name="Google Shape;196;g268e65b3168_0_1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97" name="Google Shape;197;g268e65b3168_0_17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g268e65b3168_0_19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9" name="Google Shape;209;g268e65b3168_0_19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9" name="Shape 219"/>
        <p:cNvGrpSpPr/>
        <p:nvPr/>
      </p:nvGrpSpPr>
      <p:grpSpPr>
        <a:xfrm>
          <a:off x="0" y="0"/>
          <a:ext cx="0" cy="0"/>
          <a:chOff x="0" y="0"/>
          <a:chExt cx="0" cy="0"/>
        </a:xfrm>
      </p:grpSpPr>
      <p:sp>
        <p:nvSpPr>
          <p:cNvPr id="220" name="Google Shape;220;g268e65b3168_0_2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1" name="Google Shape;221;g268e65b3168_0_2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268e65b3168_0_2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3" name="Google Shape;233;g268e65b3168_0_2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g268e65b3168_0_2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5" name="Google Shape;245;g268e65b3168_0_23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g268e65b3168_0_24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7" name="Google Shape;257;g268e65b3168_0_24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7" name="Shape 267"/>
        <p:cNvGrpSpPr/>
        <p:nvPr/>
      </p:nvGrpSpPr>
      <p:grpSpPr>
        <a:xfrm>
          <a:off x="0" y="0"/>
          <a:ext cx="0" cy="0"/>
          <a:chOff x="0" y="0"/>
          <a:chExt cx="0" cy="0"/>
        </a:xfrm>
      </p:grpSpPr>
      <p:sp>
        <p:nvSpPr>
          <p:cNvPr id="268" name="Google Shape;268;g268e65b3168_0_2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9" name="Google Shape;269;g268e65b3168_0_25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9" name="Shape 279"/>
        <p:cNvGrpSpPr/>
        <p:nvPr/>
      </p:nvGrpSpPr>
      <p:grpSpPr>
        <a:xfrm>
          <a:off x="0" y="0"/>
          <a:ext cx="0" cy="0"/>
          <a:chOff x="0" y="0"/>
          <a:chExt cx="0" cy="0"/>
        </a:xfrm>
      </p:grpSpPr>
      <p:sp>
        <p:nvSpPr>
          <p:cNvPr id="280" name="Google Shape;280;g268e65b3168_0_26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1" name="Google Shape;281;g268e65b3168_0_26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g268e65b3168_0_28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5" name="Google Shape;295;g268e65b3168_0_28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5" name="Shape 305"/>
        <p:cNvGrpSpPr/>
        <p:nvPr/>
      </p:nvGrpSpPr>
      <p:grpSpPr>
        <a:xfrm>
          <a:off x="0" y="0"/>
          <a:ext cx="0" cy="0"/>
          <a:chOff x="0" y="0"/>
          <a:chExt cx="0" cy="0"/>
        </a:xfrm>
      </p:grpSpPr>
      <p:sp>
        <p:nvSpPr>
          <p:cNvPr id="306" name="Google Shape;306;g268e65b3168_0_2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7" name="Google Shape;307;g268e65b3168_0_2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5" name="Shape 315"/>
        <p:cNvGrpSpPr/>
        <p:nvPr/>
      </p:nvGrpSpPr>
      <p:grpSpPr>
        <a:xfrm>
          <a:off x="0" y="0"/>
          <a:ext cx="0" cy="0"/>
          <a:chOff x="0" y="0"/>
          <a:chExt cx="0" cy="0"/>
        </a:xfrm>
      </p:grpSpPr>
      <p:sp>
        <p:nvSpPr>
          <p:cNvPr id="316" name="Google Shape;316;g268e65b3168_0_3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7" name="Google Shape;317;g268e65b3168_0_3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g268e65b3168_0_3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9" name="Google Shape;329;g268e65b3168_0_32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9" name="Shape 339"/>
        <p:cNvGrpSpPr/>
        <p:nvPr/>
      </p:nvGrpSpPr>
      <p:grpSpPr>
        <a:xfrm>
          <a:off x="0" y="0"/>
          <a:ext cx="0" cy="0"/>
          <a:chOff x="0" y="0"/>
          <a:chExt cx="0" cy="0"/>
        </a:xfrm>
      </p:grpSpPr>
      <p:sp>
        <p:nvSpPr>
          <p:cNvPr id="340" name="Google Shape;340;g268e65b3168_0_3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1" name="Google Shape;341;g268e65b3168_0_3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1" name="Shape 351"/>
        <p:cNvGrpSpPr/>
        <p:nvPr/>
      </p:nvGrpSpPr>
      <p:grpSpPr>
        <a:xfrm>
          <a:off x="0" y="0"/>
          <a:ext cx="0" cy="0"/>
          <a:chOff x="0" y="0"/>
          <a:chExt cx="0" cy="0"/>
        </a:xfrm>
      </p:grpSpPr>
      <p:sp>
        <p:nvSpPr>
          <p:cNvPr id="352" name="Google Shape;352;g268e65b3168_0_3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3" name="Google Shape;353;g268e65b3168_0_34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3" name="Shape 363"/>
        <p:cNvGrpSpPr/>
        <p:nvPr/>
      </p:nvGrpSpPr>
      <p:grpSpPr>
        <a:xfrm>
          <a:off x="0" y="0"/>
          <a:ext cx="0" cy="0"/>
          <a:chOff x="0" y="0"/>
          <a:chExt cx="0" cy="0"/>
        </a:xfrm>
      </p:grpSpPr>
      <p:sp>
        <p:nvSpPr>
          <p:cNvPr id="364" name="Google Shape;364;g268e65b3168_0_3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5" name="Google Shape;365;g268e65b3168_0_35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4" name="Shape 374"/>
        <p:cNvGrpSpPr/>
        <p:nvPr/>
      </p:nvGrpSpPr>
      <p:grpSpPr>
        <a:xfrm>
          <a:off x="0" y="0"/>
          <a:ext cx="0" cy="0"/>
          <a:chOff x="0" y="0"/>
          <a:chExt cx="0" cy="0"/>
        </a:xfrm>
      </p:grpSpPr>
      <p:sp>
        <p:nvSpPr>
          <p:cNvPr id="375" name="Google Shape;375;g268e65b3168_0_3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6" name="Google Shape;376;g268e65b3168_0_36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5" name="Shape 385"/>
        <p:cNvGrpSpPr/>
        <p:nvPr/>
      </p:nvGrpSpPr>
      <p:grpSpPr>
        <a:xfrm>
          <a:off x="0" y="0"/>
          <a:ext cx="0" cy="0"/>
          <a:chOff x="0" y="0"/>
          <a:chExt cx="0" cy="0"/>
        </a:xfrm>
      </p:grpSpPr>
      <p:sp>
        <p:nvSpPr>
          <p:cNvPr id="386" name="Google Shape;386;g268e65b3168_0_3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7" name="Google Shape;387;g268e65b3168_0_38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9" name="Shape 399"/>
        <p:cNvGrpSpPr/>
        <p:nvPr/>
      </p:nvGrpSpPr>
      <p:grpSpPr>
        <a:xfrm>
          <a:off x="0" y="0"/>
          <a:ext cx="0" cy="0"/>
          <a:chOff x="0" y="0"/>
          <a:chExt cx="0" cy="0"/>
        </a:xfrm>
      </p:grpSpPr>
      <p:sp>
        <p:nvSpPr>
          <p:cNvPr id="400" name="Google Shape;400;g268e65b3168_0_4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1" name="Google Shape;401;g268e65b3168_0_40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0" name="Shape 410"/>
        <p:cNvGrpSpPr/>
        <p:nvPr/>
      </p:nvGrpSpPr>
      <p:grpSpPr>
        <a:xfrm>
          <a:off x="0" y="0"/>
          <a:ext cx="0" cy="0"/>
          <a:chOff x="0" y="0"/>
          <a:chExt cx="0" cy="0"/>
        </a:xfrm>
      </p:grpSpPr>
      <p:sp>
        <p:nvSpPr>
          <p:cNvPr id="411" name="Google Shape;411;g268e65b3168_0_4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2" name="Google Shape;412;g268e65b3168_0_41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1" name="Shape 421"/>
        <p:cNvGrpSpPr/>
        <p:nvPr/>
      </p:nvGrpSpPr>
      <p:grpSpPr>
        <a:xfrm>
          <a:off x="0" y="0"/>
          <a:ext cx="0" cy="0"/>
          <a:chOff x="0" y="0"/>
          <a:chExt cx="0" cy="0"/>
        </a:xfrm>
      </p:grpSpPr>
      <p:sp>
        <p:nvSpPr>
          <p:cNvPr id="422" name="Google Shape;422;g268e65b3168_0_4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3" name="Google Shape;423;g268e65b3168_0_43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0" name="Shape 430"/>
        <p:cNvGrpSpPr/>
        <p:nvPr/>
      </p:nvGrpSpPr>
      <p:grpSpPr>
        <a:xfrm>
          <a:off x="0" y="0"/>
          <a:ext cx="0" cy="0"/>
          <a:chOff x="0" y="0"/>
          <a:chExt cx="0" cy="0"/>
        </a:xfrm>
      </p:grpSpPr>
      <p:sp>
        <p:nvSpPr>
          <p:cNvPr id="431" name="Google Shape;431;g268e65b3168_0_44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2" name="Google Shape;432;g268e65b3168_0_44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2" name="Shape 442"/>
        <p:cNvGrpSpPr/>
        <p:nvPr/>
      </p:nvGrpSpPr>
      <p:grpSpPr>
        <a:xfrm>
          <a:off x="0" y="0"/>
          <a:ext cx="0" cy="0"/>
          <a:chOff x="0" y="0"/>
          <a:chExt cx="0" cy="0"/>
        </a:xfrm>
      </p:grpSpPr>
      <p:sp>
        <p:nvSpPr>
          <p:cNvPr id="443" name="Google Shape;443;g268e65b3168_0_4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44" name="Google Shape;444;g268e65b3168_0_46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4" name="Shape 454"/>
        <p:cNvGrpSpPr/>
        <p:nvPr/>
      </p:nvGrpSpPr>
      <p:grpSpPr>
        <a:xfrm>
          <a:off x="0" y="0"/>
          <a:ext cx="0" cy="0"/>
          <a:chOff x="0" y="0"/>
          <a:chExt cx="0" cy="0"/>
        </a:xfrm>
      </p:grpSpPr>
      <p:sp>
        <p:nvSpPr>
          <p:cNvPr id="455" name="Google Shape;455;g268e65b3168_0_4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56" name="Google Shape;456;g268e65b3168_0_4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g268e65b3168_0_49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68" name="Google Shape;468;g268e65b3168_0_49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8" name="Shape 478"/>
        <p:cNvGrpSpPr/>
        <p:nvPr/>
      </p:nvGrpSpPr>
      <p:grpSpPr>
        <a:xfrm>
          <a:off x="0" y="0"/>
          <a:ext cx="0" cy="0"/>
          <a:chOff x="0" y="0"/>
          <a:chExt cx="0" cy="0"/>
        </a:xfrm>
      </p:grpSpPr>
      <p:sp>
        <p:nvSpPr>
          <p:cNvPr id="479" name="Google Shape;479;g268e65b3168_0_50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80" name="Google Shape;480;g268e65b3168_0_50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0" name="Shape 490"/>
        <p:cNvGrpSpPr/>
        <p:nvPr/>
      </p:nvGrpSpPr>
      <p:grpSpPr>
        <a:xfrm>
          <a:off x="0" y="0"/>
          <a:ext cx="0" cy="0"/>
          <a:chOff x="0" y="0"/>
          <a:chExt cx="0" cy="0"/>
        </a:xfrm>
      </p:grpSpPr>
      <p:sp>
        <p:nvSpPr>
          <p:cNvPr id="491" name="Google Shape;491;g268e65b3168_0_5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92" name="Google Shape;492;g268e65b3168_0_51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2" name="Shape 502"/>
        <p:cNvGrpSpPr/>
        <p:nvPr/>
      </p:nvGrpSpPr>
      <p:grpSpPr>
        <a:xfrm>
          <a:off x="0" y="0"/>
          <a:ext cx="0" cy="0"/>
          <a:chOff x="0" y="0"/>
          <a:chExt cx="0" cy="0"/>
        </a:xfrm>
      </p:grpSpPr>
      <p:sp>
        <p:nvSpPr>
          <p:cNvPr id="503" name="Google Shape;503;g268e65b3168_0_5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04" name="Google Shape;504;g268e65b3168_0_53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6" name="Shape 516"/>
        <p:cNvGrpSpPr/>
        <p:nvPr/>
      </p:nvGrpSpPr>
      <p:grpSpPr>
        <a:xfrm>
          <a:off x="0" y="0"/>
          <a:ext cx="0" cy="0"/>
          <a:chOff x="0" y="0"/>
          <a:chExt cx="0" cy="0"/>
        </a:xfrm>
      </p:grpSpPr>
      <p:sp>
        <p:nvSpPr>
          <p:cNvPr id="517" name="Google Shape;517;g268e65b3168_0_54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18" name="Google Shape;518;g268e65b3168_0_54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28" name="Shape 528"/>
        <p:cNvGrpSpPr/>
        <p:nvPr/>
      </p:nvGrpSpPr>
      <p:grpSpPr>
        <a:xfrm>
          <a:off x="0" y="0"/>
          <a:ext cx="0" cy="0"/>
          <a:chOff x="0" y="0"/>
          <a:chExt cx="0" cy="0"/>
        </a:xfrm>
      </p:grpSpPr>
      <p:sp>
        <p:nvSpPr>
          <p:cNvPr id="529" name="Google Shape;529;g268e65b3168_0_5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30" name="Google Shape;530;g268e65b3168_0_55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40" name="Shape 540"/>
        <p:cNvGrpSpPr/>
        <p:nvPr/>
      </p:nvGrpSpPr>
      <p:grpSpPr>
        <a:xfrm>
          <a:off x="0" y="0"/>
          <a:ext cx="0" cy="0"/>
          <a:chOff x="0" y="0"/>
          <a:chExt cx="0" cy="0"/>
        </a:xfrm>
      </p:grpSpPr>
      <p:sp>
        <p:nvSpPr>
          <p:cNvPr id="541" name="Google Shape;541;g268e65b3168_0_5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42" name="Google Shape;542;g268e65b3168_0_56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2" name="Shape 552"/>
        <p:cNvGrpSpPr/>
        <p:nvPr/>
      </p:nvGrpSpPr>
      <p:grpSpPr>
        <a:xfrm>
          <a:off x="0" y="0"/>
          <a:ext cx="0" cy="0"/>
          <a:chOff x="0" y="0"/>
          <a:chExt cx="0" cy="0"/>
        </a:xfrm>
      </p:grpSpPr>
      <p:sp>
        <p:nvSpPr>
          <p:cNvPr id="553" name="Google Shape;553;g268e65b3168_0_58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4" name="Google Shape;554;g268e65b3168_0_58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64" name="Shape 564"/>
        <p:cNvGrpSpPr/>
        <p:nvPr/>
      </p:nvGrpSpPr>
      <p:grpSpPr>
        <a:xfrm>
          <a:off x="0" y="0"/>
          <a:ext cx="0" cy="0"/>
          <a:chOff x="0" y="0"/>
          <a:chExt cx="0" cy="0"/>
        </a:xfrm>
      </p:grpSpPr>
      <p:sp>
        <p:nvSpPr>
          <p:cNvPr id="565" name="Google Shape;565;g268e65b3168_0_59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66" name="Google Shape;566;g268e65b3168_0_59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9" name="Shape 579"/>
        <p:cNvGrpSpPr/>
        <p:nvPr/>
      </p:nvGrpSpPr>
      <p:grpSpPr>
        <a:xfrm>
          <a:off x="0" y="0"/>
          <a:ext cx="0" cy="0"/>
          <a:chOff x="0" y="0"/>
          <a:chExt cx="0" cy="0"/>
        </a:xfrm>
      </p:grpSpPr>
      <p:sp>
        <p:nvSpPr>
          <p:cNvPr id="580" name="Google Shape;580;g268e65b3168_0_6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81" name="Google Shape;581;g268e65b3168_0_61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3" name="Shape 593"/>
        <p:cNvGrpSpPr/>
        <p:nvPr/>
      </p:nvGrpSpPr>
      <p:grpSpPr>
        <a:xfrm>
          <a:off x="0" y="0"/>
          <a:ext cx="0" cy="0"/>
          <a:chOff x="0" y="0"/>
          <a:chExt cx="0" cy="0"/>
        </a:xfrm>
      </p:grpSpPr>
      <p:sp>
        <p:nvSpPr>
          <p:cNvPr id="594" name="Google Shape;594;g268e65b3168_0_6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95" name="Google Shape;595;g268e65b3168_0_62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g268e65b3168_0_64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07" name="Google Shape;607;g268e65b3168_0_64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7" name="Shape 617"/>
        <p:cNvGrpSpPr/>
        <p:nvPr/>
      </p:nvGrpSpPr>
      <p:grpSpPr>
        <a:xfrm>
          <a:off x="0" y="0"/>
          <a:ext cx="0" cy="0"/>
          <a:chOff x="0" y="0"/>
          <a:chExt cx="0" cy="0"/>
        </a:xfrm>
      </p:grpSpPr>
      <p:sp>
        <p:nvSpPr>
          <p:cNvPr id="618" name="Google Shape;618;g268e65b3168_0_65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19" name="Google Shape;619;g268e65b3168_0_65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29" name="Shape 629"/>
        <p:cNvGrpSpPr/>
        <p:nvPr/>
      </p:nvGrpSpPr>
      <p:grpSpPr>
        <a:xfrm>
          <a:off x="0" y="0"/>
          <a:ext cx="0" cy="0"/>
          <a:chOff x="0" y="0"/>
          <a:chExt cx="0" cy="0"/>
        </a:xfrm>
      </p:grpSpPr>
      <p:sp>
        <p:nvSpPr>
          <p:cNvPr id="630" name="Google Shape;630;g268e65b3168_0_6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31" name="Google Shape;631;g268e65b3168_0_66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1" name="Shape 641"/>
        <p:cNvGrpSpPr/>
        <p:nvPr/>
      </p:nvGrpSpPr>
      <p:grpSpPr>
        <a:xfrm>
          <a:off x="0" y="0"/>
          <a:ext cx="0" cy="0"/>
          <a:chOff x="0" y="0"/>
          <a:chExt cx="0" cy="0"/>
        </a:xfrm>
      </p:grpSpPr>
      <p:sp>
        <p:nvSpPr>
          <p:cNvPr id="642" name="Google Shape;642;g268e65b3168_0_6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43" name="Google Shape;643;g268e65b3168_0_6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53" name="Shape 653"/>
        <p:cNvGrpSpPr/>
        <p:nvPr/>
      </p:nvGrpSpPr>
      <p:grpSpPr>
        <a:xfrm>
          <a:off x="0" y="0"/>
          <a:ext cx="0" cy="0"/>
          <a:chOff x="0" y="0"/>
          <a:chExt cx="0" cy="0"/>
        </a:xfrm>
      </p:grpSpPr>
      <p:sp>
        <p:nvSpPr>
          <p:cNvPr id="654" name="Google Shape;654;g268e65b3168_0_6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55" name="Google Shape;655;g268e65b3168_0_69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66" name="Shape 666"/>
        <p:cNvGrpSpPr/>
        <p:nvPr/>
      </p:nvGrpSpPr>
      <p:grpSpPr>
        <a:xfrm>
          <a:off x="0" y="0"/>
          <a:ext cx="0" cy="0"/>
          <a:chOff x="0" y="0"/>
          <a:chExt cx="0" cy="0"/>
        </a:xfrm>
      </p:grpSpPr>
      <p:sp>
        <p:nvSpPr>
          <p:cNvPr id="667" name="Google Shape;667;g268e65b3168_0_70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68" name="Google Shape;668;g268e65b3168_0_70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9" name="Shape 679"/>
        <p:cNvGrpSpPr/>
        <p:nvPr/>
      </p:nvGrpSpPr>
      <p:grpSpPr>
        <a:xfrm>
          <a:off x="0" y="0"/>
          <a:ext cx="0" cy="0"/>
          <a:chOff x="0" y="0"/>
          <a:chExt cx="0" cy="0"/>
        </a:xfrm>
      </p:grpSpPr>
      <p:sp>
        <p:nvSpPr>
          <p:cNvPr id="680" name="Google Shape;680;g268e65b3168_0_7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81" name="Google Shape;681;g268e65b3168_0_71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2" name="Shape 692"/>
        <p:cNvGrpSpPr/>
        <p:nvPr/>
      </p:nvGrpSpPr>
      <p:grpSpPr>
        <a:xfrm>
          <a:off x="0" y="0"/>
          <a:ext cx="0" cy="0"/>
          <a:chOff x="0" y="0"/>
          <a:chExt cx="0" cy="0"/>
        </a:xfrm>
      </p:grpSpPr>
      <p:sp>
        <p:nvSpPr>
          <p:cNvPr id="693" name="Google Shape;693;g268e65b3168_0_7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694" name="Google Shape;694;g268e65b3168_0_73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5" name="Shape 705"/>
        <p:cNvGrpSpPr/>
        <p:nvPr/>
      </p:nvGrpSpPr>
      <p:grpSpPr>
        <a:xfrm>
          <a:off x="0" y="0"/>
          <a:ext cx="0" cy="0"/>
          <a:chOff x="0" y="0"/>
          <a:chExt cx="0" cy="0"/>
        </a:xfrm>
      </p:grpSpPr>
      <p:sp>
        <p:nvSpPr>
          <p:cNvPr id="706" name="Google Shape;706;g268e65b3168_0_7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07" name="Google Shape;707;g268e65b3168_0_74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8" name="Shape 718"/>
        <p:cNvGrpSpPr/>
        <p:nvPr/>
      </p:nvGrpSpPr>
      <p:grpSpPr>
        <a:xfrm>
          <a:off x="0" y="0"/>
          <a:ext cx="0" cy="0"/>
          <a:chOff x="0" y="0"/>
          <a:chExt cx="0" cy="0"/>
        </a:xfrm>
      </p:grpSpPr>
      <p:sp>
        <p:nvSpPr>
          <p:cNvPr id="719" name="Google Shape;719;g268e65b3168_0_7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20" name="Google Shape;720;g268e65b3168_0_75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1" name="Shape 731"/>
        <p:cNvGrpSpPr/>
        <p:nvPr/>
      </p:nvGrpSpPr>
      <p:grpSpPr>
        <a:xfrm>
          <a:off x="0" y="0"/>
          <a:ext cx="0" cy="0"/>
          <a:chOff x="0" y="0"/>
          <a:chExt cx="0" cy="0"/>
        </a:xfrm>
      </p:grpSpPr>
      <p:sp>
        <p:nvSpPr>
          <p:cNvPr id="732" name="Google Shape;732;g268ed567d56_0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33" name="Google Shape;733;g268ed567d56_0_8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1" name="Shape 741"/>
        <p:cNvGrpSpPr/>
        <p:nvPr/>
      </p:nvGrpSpPr>
      <p:grpSpPr>
        <a:xfrm>
          <a:off x="0" y="0"/>
          <a:ext cx="0" cy="0"/>
          <a:chOff x="0" y="0"/>
          <a:chExt cx="0" cy="0"/>
        </a:xfrm>
      </p:grpSpPr>
      <p:sp>
        <p:nvSpPr>
          <p:cNvPr id="742" name="Google Shape;742;g268ed567d56_0_1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43" name="Google Shape;743;g268ed567d56_0_133: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3" name="Shape 753"/>
        <p:cNvGrpSpPr/>
        <p:nvPr/>
      </p:nvGrpSpPr>
      <p:grpSpPr>
        <a:xfrm>
          <a:off x="0" y="0"/>
          <a:ext cx="0" cy="0"/>
          <a:chOff x="0" y="0"/>
          <a:chExt cx="0" cy="0"/>
        </a:xfrm>
      </p:grpSpPr>
      <p:sp>
        <p:nvSpPr>
          <p:cNvPr id="754" name="Google Shape;754;g268ed567d56_0_1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55" name="Google Shape;755;g268ed567d56_0_14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5" name="Shape 765"/>
        <p:cNvGrpSpPr/>
        <p:nvPr/>
      </p:nvGrpSpPr>
      <p:grpSpPr>
        <a:xfrm>
          <a:off x="0" y="0"/>
          <a:ext cx="0" cy="0"/>
          <a:chOff x="0" y="0"/>
          <a:chExt cx="0" cy="0"/>
        </a:xfrm>
      </p:grpSpPr>
      <p:sp>
        <p:nvSpPr>
          <p:cNvPr id="766" name="Google Shape;766;g268ed567d56_0_1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67" name="Google Shape;767;g268ed567d56_0_15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7" name="Shape 777"/>
        <p:cNvGrpSpPr/>
        <p:nvPr/>
      </p:nvGrpSpPr>
      <p:grpSpPr>
        <a:xfrm>
          <a:off x="0" y="0"/>
          <a:ext cx="0" cy="0"/>
          <a:chOff x="0" y="0"/>
          <a:chExt cx="0" cy="0"/>
        </a:xfrm>
      </p:grpSpPr>
      <p:sp>
        <p:nvSpPr>
          <p:cNvPr id="778" name="Google Shape;778;g268ed567d56_0_1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79" name="Google Shape;779;g268ed567d56_0_18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89" name="Shape 789"/>
        <p:cNvGrpSpPr/>
        <p:nvPr/>
      </p:nvGrpSpPr>
      <p:grpSpPr>
        <a:xfrm>
          <a:off x="0" y="0"/>
          <a:ext cx="0" cy="0"/>
          <a:chOff x="0" y="0"/>
          <a:chExt cx="0" cy="0"/>
        </a:xfrm>
      </p:grpSpPr>
      <p:sp>
        <p:nvSpPr>
          <p:cNvPr id="790" name="Google Shape;790;g268ed567d56_0_1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791" name="Google Shape;791;g268ed567d56_0_19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1" name="Shape 801"/>
        <p:cNvGrpSpPr/>
        <p:nvPr/>
      </p:nvGrpSpPr>
      <p:grpSpPr>
        <a:xfrm>
          <a:off x="0" y="0"/>
          <a:ext cx="0" cy="0"/>
          <a:chOff x="0" y="0"/>
          <a:chExt cx="0" cy="0"/>
        </a:xfrm>
      </p:grpSpPr>
      <p:sp>
        <p:nvSpPr>
          <p:cNvPr id="802" name="Google Shape;802;g268ed567d56_0_2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03" name="Google Shape;803;g268ed567d56_0_21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3" name="Shape 813"/>
        <p:cNvGrpSpPr/>
        <p:nvPr/>
      </p:nvGrpSpPr>
      <p:grpSpPr>
        <a:xfrm>
          <a:off x="0" y="0"/>
          <a:ext cx="0" cy="0"/>
          <a:chOff x="0" y="0"/>
          <a:chExt cx="0" cy="0"/>
        </a:xfrm>
      </p:grpSpPr>
      <p:sp>
        <p:nvSpPr>
          <p:cNvPr id="814" name="Google Shape;814;g268ed567d56_0_2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15" name="Google Shape;815;g268ed567d56_0_22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25" name="Shape 825"/>
        <p:cNvGrpSpPr/>
        <p:nvPr/>
      </p:nvGrpSpPr>
      <p:grpSpPr>
        <a:xfrm>
          <a:off x="0" y="0"/>
          <a:ext cx="0" cy="0"/>
          <a:chOff x="0" y="0"/>
          <a:chExt cx="0" cy="0"/>
        </a:xfrm>
      </p:grpSpPr>
      <p:sp>
        <p:nvSpPr>
          <p:cNvPr id="826" name="Google Shape;826;g268ed567d56_0_2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7" name="Google Shape;827;g268ed567d56_0_23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37" name="Shape 837"/>
        <p:cNvGrpSpPr/>
        <p:nvPr/>
      </p:nvGrpSpPr>
      <p:grpSpPr>
        <a:xfrm>
          <a:off x="0" y="0"/>
          <a:ext cx="0" cy="0"/>
          <a:chOff x="0" y="0"/>
          <a:chExt cx="0" cy="0"/>
        </a:xfrm>
      </p:grpSpPr>
      <p:sp>
        <p:nvSpPr>
          <p:cNvPr id="838" name="Google Shape;838;g268ed567d56_0_24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39" name="Google Shape;839;g268ed567d56_0_24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9" name="Shape 849"/>
        <p:cNvGrpSpPr/>
        <p:nvPr/>
      </p:nvGrpSpPr>
      <p:grpSpPr>
        <a:xfrm>
          <a:off x="0" y="0"/>
          <a:ext cx="0" cy="0"/>
          <a:chOff x="0" y="0"/>
          <a:chExt cx="0" cy="0"/>
        </a:xfrm>
      </p:grpSpPr>
      <p:sp>
        <p:nvSpPr>
          <p:cNvPr id="850" name="Google Shape;850;g268ed567d56_0_26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51" name="Google Shape;851;g268ed567d56_0_26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61" name="Shape 861"/>
        <p:cNvGrpSpPr/>
        <p:nvPr/>
      </p:nvGrpSpPr>
      <p:grpSpPr>
        <a:xfrm>
          <a:off x="0" y="0"/>
          <a:ext cx="0" cy="0"/>
          <a:chOff x="0" y="0"/>
          <a:chExt cx="0" cy="0"/>
        </a:xfrm>
      </p:grpSpPr>
      <p:sp>
        <p:nvSpPr>
          <p:cNvPr id="862" name="Google Shape;862;g268ed567d56_0_27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63" name="Google Shape;863;g268ed567d56_0_27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3" name="Shape 873"/>
        <p:cNvGrpSpPr/>
        <p:nvPr/>
      </p:nvGrpSpPr>
      <p:grpSpPr>
        <a:xfrm>
          <a:off x="0" y="0"/>
          <a:ext cx="0" cy="0"/>
          <a:chOff x="0" y="0"/>
          <a:chExt cx="0" cy="0"/>
        </a:xfrm>
      </p:grpSpPr>
      <p:sp>
        <p:nvSpPr>
          <p:cNvPr id="874" name="Google Shape;874;g2c0fd9c4c71_0_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75" name="Google Shape;875;g2c0fd9c4c71_0_1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83" name="Shape 883"/>
        <p:cNvGrpSpPr/>
        <p:nvPr/>
      </p:nvGrpSpPr>
      <p:grpSpPr>
        <a:xfrm>
          <a:off x="0" y="0"/>
          <a:ext cx="0" cy="0"/>
          <a:chOff x="0" y="0"/>
          <a:chExt cx="0" cy="0"/>
        </a:xfrm>
      </p:grpSpPr>
      <p:sp>
        <p:nvSpPr>
          <p:cNvPr id="884" name="Google Shape;884;g268ed567d56_0_3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85" name="Google Shape;885;g268ed567d56_0_30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97" name="Shape 897"/>
        <p:cNvGrpSpPr/>
        <p:nvPr/>
      </p:nvGrpSpPr>
      <p:grpSpPr>
        <a:xfrm>
          <a:off x="0" y="0"/>
          <a:ext cx="0" cy="0"/>
          <a:chOff x="0" y="0"/>
          <a:chExt cx="0" cy="0"/>
        </a:xfrm>
      </p:grpSpPr>
      <p:sp>
        <p:nvSpPr>
          <p:cNvPr id="898" name="Google Shape;898;g268ed567d56_0_3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99" name="Google Shape;899;g268ed567d56_0_32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11" name="Shape 911"/>
        <p:cNvGrpSpPr/>
        <p:nvPr/>
      </p:nvGrpSpPr>
      <p:grpSpPr>
        <a:xfrm>
          <a:off x="0" y="0"/>
          <a:ext cx="0" cy="0"/>
          <a:chOff x="0" y="0"/>
          <a:chExt cx="0" cy="0"/>
        </a:xfrm>
      </p:grpSpPr>
      <p:sp>
        <p:nvSpPr>
          <p:cNvPr id="912" name="Google Shape;912;g268ed567d56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13" name="Google Shape;913;g268ed567d56_0_33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25" name="Shape 925"/>
        <p:cNvGrpSpPr/>
        <p:nvPr/>
      </p:nvGrpSpPr>
      <p:grpSpPr>
        <a:xfrm>
          <a:off x="0" y="0"/>
          <a:ext cx="0" cy="0"/>
          <a:chOff x="0" y="0"/>
          <a:chExt cx="0" cy="0"/>
        </a:xfrm>
      </p:grpSpPr>
      <p:sp>
        <p:nvSpPr>
          <p:cNvPr id="926" name="Google Shape;926;g268ed567d56_0_3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27" name="Google Shape;927;g268ed567d56_0_35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39" name="Shape 939"/>
        <p:cNvGrpSpPr/>
        <p:nvPr/>
      </p:nvGrpSpPr>
      <p:grpSpPr>
        <a:xfrm>
          <a:off x="0" y="0"/>
          <a:ext cx="0" cy="0"/>
          <a:chOff x="0" y="0"/>
          <a:chExt cx="0" cy="0"/>
        </a:xfrm>
      </p:grpSpPr>
      <p:sp>
        <p:nvSpPr>
          <p:cNvPr id="940" name="Google Shape;940;g268ed567d56_0_36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41" name="Google Shape;941;g268ed567d56_0_36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49" name="Shape 949"/>
        <p:cNvGrpSpPr/>
        <p:nvPr/>
      </p:nvGrpSpPr>
      <p:grpSpPr>
        <a:xfrm>
          <a:off x="0" y="0"/>
          <a:ext cx="0" cy="0"/>
          <a:chOff x="0" y="0"/>
          <a:chExt cx="0" cy="0"/>
        </a:xfrm>
      </p:grpSpPr>
      <p:sp>
        <p:nvSpPr>
          <p:cNvPr id="950" name="Google Shape;950;g268ed567d56_0_37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51" name="Google Shape;951;g268ed567d56_0_378: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9" name="Shape 959"/>
        <p:cNvGrpSpPr/>
        <p:nvPr/>
      </p:nvGrpSpPr>
      <p:grpSpPr>
        <a:xfrm>
          <a:off x="0" y="0"/>
          <a:ext cx="0" cy="0"/>
          <a:chOff x="0" y="0"/>
          <a:chExt cx="0" cy="0"/>
        </a:xfrm>
      </p:grpSpPr>
      <p:sp>
        <p:nvSpPr>
          <p:cNvPr id="960" name="Google Shape;960;g268ed567d56_0_38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61" name="Google Shape;961;g268ed567d56_0_389: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71" name="Shape 971"/>
        <p:cNvGrpSpPr/>
        <p:nvPr/>
      </p:nvGrpSpPr>
      <p:grpSpPr>
        <a:xfrm>
          <a:off x="0" y="0"/>
          <a:ext cx="0" cy="0"/>
          <a:chOff x="0" y="0"/>
          <a:chExt cx="0" cy="0"/>
        </a:xfrm>
      </p:grpSpPr>
      <p:sp>
        <p:nvSpPr>
          <p:cNvPr id="972" name="Google Shape;972;g268ed567d56_0_4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73" name="Google Shape;973;g268ed567d56_0_40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5" name="Shape 985"/>
        <p:cNvGrpSpPr/>
        <p:nvPr/>
      </p:nvGrpSpPr>
      <p:grpSpPr>
        <a:xfrm>
          <a:off x="0" y="0"/>
          <a:ext cx="0" cy="0"/>
          <a:chOff x="0" y="0"/>
          <a:chExt cx="0" cy="0"/>
        </a:xfrm>
      </p:grpSpPr>
      <p:sp>
        <p:nvSpPr>
          <p:cNvPr id="986" name="Google Shape;986;g268ed567d56_0_44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87" name="Google Shape;987;g268ed567d56_0_44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5" name="Shape 995"/>
        <p:cNvGrpSpPr/>
        <p:nvPr/>
      </p:nvGrpSpPr>
      <p:grpSpPr>
        <a:xfrm>
          <a:off x="0" y="0"/>
          <a:ext cx="0" cy="0"/>
          <a:chOff x="0" y="0"/>
          <a:chExt cx="0" cy="0"/>
        </a:xfrm>
      </p:grpSpPr>
      <p:sp>
        <p:nvSpPr>
          <p:cNvPr id="996" name="Google Shape;996;g268ed567d56_0_4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997" name="Google Shape;997;g268ed567d56_0_41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07" name="Shape 1007"/>
        <p:cNvGrpSpPr/>
        <p:nvPr/>
      </p:nvGrpSpPr>
      <p:grpSpPr>
        <a:xfrm>
          <a:off x="0" y="0"/>
          <a:ext cx="0" cy="0"/>
          <a:chOff x="0" y="0"/>
          <a:chExt cx="0" cy="0"/>
        </a:xfrm>
      </p:grpSpPr>
      <p:sp>
        <p:nvSpPr>
          <p:cNvPr id="1008" name="Google Shape;1008;g268ed567d56_0_46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09" name="Google Shape;1009;g268ed567d56_0_464: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9" name="Shape 1019"/>
        <p:cNvGrpSpPr/>
        <p:nvPr/>
      </p:nvGrpSpPr>
      <p:grpSpPr>
        <a:xfrm>
          <a:off x="0" y="0"/>
          <a:ext cx="0" cy="0"/>
          <a:chOff x="0" y="0"/>
          <a:chExt cx="0" cy="0"/>
        </a:xfrm>
      </p:grpSpPr>
      <p:sp>
        <p:nvSpPr>
          <p:cNvPr id="1020" name="Google Shape;1020;g268ed567d56_0_47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21" name="Google Shape;1021;g268ed567d56_0_47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3" name="Shape 1033"/>
        <p:cNvGrpSpPr/>
        <p:nvPr/>
      </p:nvGrpSpPr>
      <p:grpSpPr>
        <a:xfrm>
          <a:off x="0" y="0"/>
          <a:ext cx="0" cy="0"/>
          <a:chOff x="0" y="0"/>
          <a:chExt cx="0" cy="0"/>
        </a:xfrm>
      </p:grpSpPr>
      <p:sp>
        <p:nvSpPr>
          <p:cNvPr id="1034" name="Google Shape;1034;g268ed567d56_0_49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35" name="Google Shape;1035;g268ed567d56_0_491: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43" name="Shape 1043"/>
        <p:cNvGrpSpPr/>
        <p:nvPr/>
      </p:nvGrpSpPr>
      <p:grpSpPr>
        <a:xfrm>
          <a:off x="0" y="0"/>
          <a:ext cx="0" cy="0"/>
          <a:chOff x="0" y="0"/>
          <a:chExt cx="0" cy="0"/>
        </a:xfrm>
      </p:grpSpPr>
      <p:sp>
        <p:nvSpPr>
          <p:cNvPr id="1044" name="Google Shape;1044;g268ed567d56_0_5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5" name="Google Shape;1045;g268ed567d56_0_50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55" name="Shape 1055"/>
        <p:cNvGrpSpPr/>
        <p:nvPr/>
      </p:nvGrpSpPr>
      <p:grpSpPr>
        <a:xfrm>
          <a:off x="0" y="0"/>
          <a:ext cx="0" cy="0"/>
          <a:chOff x="0" y="0"/>
          <a:chExt cx="0" cy="0"/>
        </a:xfrm>
      </p:grpSpPr>
      <p:sp>
        <p:nvSpPr>
          <p:cNvPr id="1056" name="Google Shape;1056;g268ed567d56_0_5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57" name="Google Shape;1057;g268ed567d56_0_525: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67" name="Shape 1067"/>
        <p:cNvGrpSpPr/>
        <p:nvPr/>
      </p:nvGrpSpPr>
      <p:grpSpPr>
        <a:xfrm>
          <a:off x="0" y="0"/>
          <a:ext cx="0" cy="0"/>
          <a:chOff x="0" y="0"/>
          <a:chExt cx="0" cy="0"/>
        </a:xfrm>
      </p:grpSpPr>
      <p:sp>
        <p:nvSpPr>
          <p:cNvPr id="1068" name="Google Shape;1068;g268ed567d56_0_53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69" name="Google Shape;1069;g268ed567d56_0_537: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9" name="Shape 1079"/>
        <p:cNvGrpSpPr/>
        <p:nvPr/>
      </p:nvGrpSpPr>
      <p:grpSpPr>
        <a:xfrm>
          <a:off x="0" y="0"/>
          <a:ext cx="0" cy="0"/>
          <a:chOff x="0" y="0"/>
          <a:chExt cx="0" cy="0"/>
        </a:xfrm>
      </p:grpSpPr>
      <p:sp>
        <p:nvSpPr>
          <p:cNvPr id="1080" name="Google Shape;1080;g268ed567d56_0_55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81" name="Google Shape;1081;g268ed567d56_0_552: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2" name="Shape 1092"/>
        <p:cNvGrpSpPr/>
        <p:nvPr/>
      </p:nvGrpSpPr>
      <p:grpSpPr>
        <a:xfrm>
          <a:off x="0" y="0"/>
          <a:ext cx="0" cy="0"/>
          <a:chOff x="0" y="0"/>
          <a:chExt cx="0" cy="0"/>
        </a:xfrm>
      </p:grpSpPr>
      <p:sp>
        <p:nvSpPr>
          <p:cNvPr id="1093" name="Google Shape;1093;g268ed567d56_0_56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94" name="Google Shape;1094;g268ed567d56_0_56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4" name="Shape 1104"/>
        <p:cNvGrpSpPr/>
        <p:nvPr/>
      </p:nvGrpSpPr>
      <p:grpSpPr>
        <a:xfrm>
          <a:off x="0" y="0"/>
          <a:ext cx="0" cy="0"/>
          <a:chOff x="0" y="0"/>
          <a:chExt cx="0" cy="0"/>
        </a:xfrm>
      </p:grpSpPr>
      <p:sp>
        <p:nvSpPr>
          <p:cNvPr id="1105" name="Google Shape;1105;g268ed567d56_0_58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06" name="Google Shape;1106;g268ed567d56_0_58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21" name="Shape 1121"/>
        <p:cNvGrpSpPr/>
        <p:nvPr/>
      </p:nvGrpSpPr>
      <p:grpSpPr>
        <a:xfrm>
          <a:off x="0" y="0"/>
          <a:ext cx="0" cy="0"/>
          <a:chOff x="0" y="0"/>
          <a:chExt cx="0" cy="0"/>
        </a:xfrm>
      </p:grpSpPr>
      <p:sp>
        <p:nvSpPr>
          <p:cNvPr id="1122" name="Google Shape;1122;g268ed567d56_0_60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3" name="Google Shape;1123;g268ed567d56_0_600: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62" name="Shape 1162"/>
        <p:cNvGrpSpPr/>
        <p:nvPr/>
      </p:nvGrpSpPr>
      <p:grpSpPr>
        <a:xfrm>
          <a:off x="0" y="0"/>
          <a:ext cx="0" cy="0"/>
          <a:chOff x="0" y="0"/>
          <a:chExt cx="0" cy="0"/>
        </a:xfrm>
      </p:grpSpPr>
      <p:sp>
        <p:nvSpPr>
          <p:cNvPr id="1163" name="Google Shape;1163;g268ed567d56_0_65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64" name="Google Shape;1164;g268ed567d56_0_656:notes"/>
          <p:cNvSpPr/>
          <p:nvPr>
            <p:ph idx="2" type="sldImg"/>
          </p:nvPr>
        </p:nvSpPr>
        <p:spPr>
          <a:xfrm>
            <a:off x="1143225" y="685800"/>
            <a:ext cx="4572300"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4" name="Shape 1174"/>
        <p:cNvGrpSpPr/>
        <p:nvPr/>
      </p:nvGrpSpPr>
      <p:grpSpPr>
        <a:xfrm>
          <a:off x="0" y="0"/>
          <a:ext cx="0" cy="0"/>
          <a:chOff x="0" y="0"/>
          <a:chExt cx="0" cy="0"/>
        </a:xfrm>
      </p:grpSpPr>
      <p:sp>
        <p:nvSpPr>
          <p:cNvPr id="1175" name="Google Shape;1175;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76" name="Google Shape;1176;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84" name="Shape 1184"/>
        <p:cNvGrpSpPr/>
        <p:nvPr/>
      </p:nvGrpSpPr>
      <p:grpSpPr>
        <a:xfrm>
          <a:off x="0" y="0"/>
          <a:ext cx="0" cy="0"/>
          <a:chOff x="0" y="0"/>
          <a:chExt cx="0" cy="0"/>
        </a:xfrm>
      </p:grpSpPr>
      <p:sp>
        <p:nvSpPr>
          <p:cNvPr id="1185" name="Google Shape;1185;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86" name="Google Shape;1186;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99" name="Shape 1199"/>
        <p:cNvGrpSpPr/>
        <p:nvPr/>
      </p:nvGrpSpPr>
      <p:grpSpPr>
        <a:xfrm>
          <a:off x="0" y="0"/>
          <a:ext cx="0" cy="0"/>
          <a:chOff x="0" y="0"/>
          <a:chExt cx="0" cy="0"/>
        </a:xfrm>
      </p:grpSpPr>
      <p:sp>
        <p:nvSpPr>
          <p:cNvPr id="1200" name="Google Shape;1200;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01" name="Google Shape;1201;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 name="Shape 11"/>
        <p:cNvGrpSpPr/>
        <p:nvPr/>
      </p:nvGrpSpPr>
      <p:grpSpPr>
        <a:xfrm>
          <a:off x="0" y="0"/>
          <a:ext cx="0" cy="0"/>
          <a:chOff x="0" y="0"/>
          <a:chExt cx="0" cy="0"/>
        </a:xfrm>
      </p:grpSpPr>
      <p:sp>
        <p:nvSpPr>
          <p:cNvPr id="12" name="Google Shape;12;p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3" name="Google Shape;13;p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4" name="Google Shape;14;p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
          <p:cNvSpPr txBox="1"/>
          <p:nvPr>
            <p:ph type="ctrTitle"/>
          </p:nvPr>
        </p:nvSpPr>
        <p:spPr>
          <a:xfrm>
            <a:off x="685800" y="2130425"/>
            <a:ext cx="7772400" cy="1470025"/>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
          <p:cNvSpPr txBox="1"/>
          <p:nvPr>
            <p:ph idx="1" type="subTitle"/>
          </p:nvPr>
        </p:nvSpPr>
        <p:spPr>
          <a:xfrm>
            <a:off x="1371600" y="3886200"/>
            <a:ext cx="6400800" cy="1752600"/>
          </a:xfrm>
          <a:prstGeom prst="rect">
            <a:avLst/>
          </a:prstGeom>
          <a:noFill/>
          <a:ln>
            <a:noFill/>
          </a:ln>
        </p:spPr>
        <p:txBody>
          <a:bodyPr anchorCtr="0" anchor="t" bIns="45700" lIns="91425" spcFirstLastPara="1" rIns="91425" wrap="square" tIns="4570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3"/>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4"/>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4"/>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4"/>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4"/>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4"/>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
          <p:cNvSpPr txBox="1"/>
          <p:nvPr>
            <p:ph type="title"/>
          </p:nvPr>
        </p:nvSpPr>
        <p:spPr>
          <a:xfrm>
            <a:off x="722313" y="4406900"/>
            <a:ext cx="7772400" cy="1362075"/>
          </a:xfrm>
          <a:prstGeom prst="rect">
            <a:avLst/>
          </a:prstGeom>
          <a:noFill/>
          <a:ln>
            <a:noFill/>
          </a:ln>
        </p:spPr>
        <p:txBody>
          <a:bodyPr anchorCtr="0" anchor="t" bIns="45700" lIns="91425" spcFirstLastPara="1" rIns="91425" wrap="square" tIns="45700">
            <a:normAutofit/>
          </a:bodyPr>
          <a:lstStyle>
            <a:lvl1pPr lvl="0" algn="l">
              <a:spcBef>
                <a:spcPts val="0"/>
              </a:spcBef>
              <a:spcAft>
                <a:spcPts val="0"/>
              </a:spcAft>
              <a:buClr>
                <a:schemeClr val="dk1"/>
              </a:buClr>
              <a:buSzPts val="4000"/>
              <a:buFont typeface="Calibri"/>
              <a:buNone/>
              <a:defRPr b="1" sz="4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5"/>
          <p:cNvSpPr txBox="1"/>
          <p:nvPr>
            <p:ph idx="1" type="body"/>
          </p:nvPr>
        </p:nvSpPr>
        <p:spPr>
          <a:xfrm>
            <a:off x="722313" y="2906713"/>
            <a:ext cx="7772400" cy="1500187"/>
          </a:xfrm>
          <a:prstGeom prst="rect">
            <a:avLst/>
          </a:prstGeom>
          <a:noFill/>
          <a:ln>
            <a:noFill/>
          </a:ln>
        </p:spPr>
        <p:txBody>
          <a:bodyPr anchorCtr="0" anchor="b" bIns="45700" lIns="91425" spcFirstLastPara="1" rIns="91425" wrap="square" tIns="45700">
            <a:norm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5"/>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6"/>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6"/>
          <p:cNvSpPr txBox="1"/>
          <p:nvPr>
            <p:ph idx="1" type="body"/>
          </p:nvPr>
        </p:nvSpPr>
        <p:spPr>
          <a:xfrm>
            <a:off x="457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6"/>
          <p:cNvSpPr txBox="1"/>
          <p:nvPr>
            <p:ph idx="2" type="body"/>
          </p:nvPr>
        </p:nvSpPr>
        <p:spPr>
          <a:xfrm>
            <a:off x="4648200" y="1600200"/>
            <a:ext cx="4038600" cy="4525963"/>
          </a:xfrm>
          <a:prstGeom prst="rect">
            <a:avLst/>
          </a:prstGeom>
          <a:noFill/>
          <a:ln>
            <a:noFill/>
          </a:ln>
        </p:spPr>
        <p:txBody>
          <a:bodyPr anchorCtr="0" anchor="t" bIns="45700" lIns="91425" spcFirstLastPara="1" rIns="91425" wrap="square" tIns="45700">
            <a:norm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6"/>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6"/>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6"/>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7"/>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7"/>
          <p:cNvSpPr txBox="1"/>
          <p:nvPr>
            <p:ph idx="1" type="body"/>
          </p:nvPr>
        </p:nvSpPr>
        <p:spPr>
          <a:xfrm>
            <a:off x="457200" y="1535113"/>
            <a:ext cx="4040188"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7"/>
          <p:cNvSpPr txBox="1"/>
          <p:nvPr>
            <p:ph idx="2" type="body"/>
          </p:nvPr>
        </p:nvSpPr>
        <p:spPr>
          <a:xfrm>
            <a:off x="457200" y="2174875"/>
            <a:ext cx="4040188"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7"/>
          <p:cNvSpPr txBox="1"/>
          <p:nvPr>
            <p:ph idx="3" type="body"/>
          </p:nvPr>
        </p:nvSpPr>
        <p:spPr>
          <a:xfrm>
            <a:off x="4645025" y="1535113"/>
            <a:ext cx="4041775" cy="639762"/>
          </a:xfrm>
          <a:prstGeom prst="rect">
            <a:avLst/>
          </a:prstGeom>
          <a:noFill/>
          <a:ln>
            <a:noFill/>
          </a:ln>
        </p:spPr>
        <p:txBody>
          <a:bodyPr anchorCtr="0" anchor="b" bIns="45700" lIns="91425" spcFirstLastPara="1" rIns="91425" wrap="square" tIns="45700">
            <a:norm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7"/>
          <p:cNvSpPr txBox="1"/>
          <p:nvPr>
            <p:ph idx="4" type="body"/>
          </p:nvPr>
        </p:nvSpPr>
        <p:spPr>
          <a:xfrm>
            <a:off x="4645025" y="2174875"/>
            <a:ext cx="4041775" cy="3951288"/>
          </a:xfrm>
          <a:prstGeom prst="rect">
            <a:avLst/>
          </a:prstGeom>
          <a:noFill/>
          <a:ln>
            <a:noFill/>
          </a:ln>
        </p:spPr>
        <p:txBody>
          <a:bodyPr anchorCtr="0" anchor="t" bIns="45700" lIns="91425" spcFirstLastPara="1" rIns="91425" wrap="square" tIns="45700">
            <a:norm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7"/>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7"/>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7"/>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8"/>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8"/>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8"/>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8"/>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9"/>
          <p:cNvSpPr txBox="1"/>
          <p:nvPr>
            <p:ph type="title"/>
          </p:nvPr>
        </p:nvSpPr>
        <p:spPr>
          <a:xfrm>
            <a:off x="457200" y="273050"/>
            <a:ext cx="3008313" cy="1162050"/>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9"/>
          <p:cNvSpPr txBox="1"/>
          <p:nvPr>
            <p:ph idx="1" type="body"/>
          </p:nvPr>
        </p:nvSpPr>
        <p:spPr>
          <a:xfrm>
            <a:off x="3575050" y="273050"/>
            <a:ext cx="5111750" cy="5853113"/>
          </a:xfrm>
          <a:prstGeom prst="rect">
            <a:avLst/>
          </a:prstGeom>
          <a:noFill/>
          <a:ln>
            <a:noFill/>
          </a:ln>
        </p:spPr>
        <p:txBody>
          <a:bodyPr anchorCtr="0" anchor="t" bIns="45700" lIns="91425" spcFirstLastPara="1" rIns="91425" wrap="square" tIns="45700">
            <a:norm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57" name="Google Shape;57;p9"/>
          <p:cNvSpPr txBox="1"/>
          <p:nvPr>
            <p:ph idx="2" type="body"/>
          </p:nvPr>
        </p:nvSpPr>
        <p:spPr>
          <a:xfrm>
            <a:off x="457200" y="1435100"/>
            <a:ext cx="3008313" cy="4691063"/>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58" name="Google Shape;58;p9"/>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9"/>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9"/>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0"/>
          <p:cNvSpPr txBox="1"/>
          <p:nvPr>
            <p:ph type="title"/>
          </p:nvPr>
        </p:nvSpPr>
        <p:spPr>
          <a:xfrm>
            <a:off x="1792288" y="4800600"/>
            <a:ext cx="5486400" cy="566738"/>
          </a:xfrm>
          <a:prstGeom prst="rect">
            <a:avLst/>
          </a:prstGeom>
          <a:noFill/>
          <a:ln>
            <a:noFill/>
          </a:ln>
        </p:spPr>
        <p:txBody>
          <a:bodyPr anchorCtr="0" anchor="b" bIns="45700" lIns="91425" spcFirstLastPara="1" rIns="91425" wrap="square" tIns="45700">
            <a:normAutofit/>
          </a:bodyPr>
          <a:lstStyle>
            <a:lvl1pPr lvl="0" algn="l">
              <a:spcBef>
                <a:spcPts val="0"/>
              </a:spcBef>
              <a:spcAft>
                <a:spcPts val="0"/>
              </a:spcAft>
              <a:buClr>
                <a:schemeClr val="dk1"/>
              </a:buClr>
              <a:buSzPts val="2000"/>
              <a:buFont typeface="Calibri"/>
              <a:buNone/>
              <a:defRPr b="1" sz="2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0"/>
          <p:cNvSpPr/>
          <p:nvPr>
            <p:ph idx="2" type="pic"/>
          </p:nvPr>
        </p:nvSpPr>
        <p:spPr>
          <a:xfrm>
            <a:off x="1792288" y="612775"/>
            <a:ext cx="5486400" cy="4114800"/>
          </a:xfrm>
          <a:prstGeom prst="rect">
            <a:avLst/>
          </a:prstGeom>
          <a:noFill/>
          <a:ln>
            <a:noFill/>
          </a:ln>
        </p:spPr>
      </p:sp>
      <p:sp>
        <p:nvSpPr>
          <p:cNvPr id="64" name="Google Shape;64;p10"/>
          <p:cNvSpPr txBox="1"/>
          <p:nvPr>
            <p:ph idx="1" type="body"/>
          </p:nvPr>
        </p:nvSpPr>
        <p:spPr>
          <a:xfrm>
            <a:off x="1792288" y="5367338"/>
            <a:ext cx="5486400" cy="804862"/>
          </a:xfrm>
          <a:prstGeom prst="rect">
            <a:avLst/>
          </a:prstGeom>
          <a:noFill/>
          <a:ln>
            <a:noFill/>
          </a:ln>
        </p:spPr>
        <p:txBody>
          <a:bodyPr anchorCtr="0" anchor="t" bIns="45700" lIns="91425" spcFirstLastPara="1" rIns="91425" wrap="square" tIns="45700">
            <a:norm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5" name="Google Shape;65;p10"/>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0"/>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0"/>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1"/>
          <p:cNvSpPr txBox="1"/>
          <p:nvPr>
            <p:ph idx="1" type="body"/>
          </p:nvPr>
        </p:nvSpPr>
        <p:spPr>
          <a:xfrm rot="5400000">
            <a:off x="2309019" y="-251618"/>
            <a:ext cx="4525963" cy="82296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1" name="Google Shape;71;p1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2"/>
          <p:cNvSpPr txBox="1"/>
          <p:nvPr>
            <p:ph type="title"/>
          </p:nvPr>
        </p:nvSpPr>
        <p:spPr>
          <a:xfrm rot="5400000">
            <a:off x="4732338" y="2171701"/>
            <a:ext cx="5851525" cy="2057400"/>
          </a:xfrm>
          <a:prstGeom prst="rect">
            <a:avLst/>
          </a:prstGeom>
          <a:noFill/>
          <a:ln>
            <a:noFill/>
          </a:ln>
        </p:spPr>
        <p:txBody>
          <a:bodyPr anchorCtr="0" anchor="ctr" bIns="45700" lIns="91425" spcFirstLastPara="1" rIns="91425" wrap="square" tIns="4570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2"/>
          <p:cNvSpPr txBox="1"/>
          <p:nvPr>
            <p:ph idx="1" type="body"/>
          </p:nvPr>
        </p:nvSpPr>
        <p:spPr>
          <a:xfrm rot="5400000">
            <a:off x="541338" y="190500"/>
            <a:ext cx="5851525" cy="6019800"/>
          </a:xfrm>
          <a:prstGeom prst="rect">
            <a:avLst/>
          </a:prstGeom>
          <a:noFill/>
          <a:ln>
            <a:noFill/>
          </a:ln>
        </p:spPr>
        <p:txBody>
          <a:bodyPr anchorCtr="0" anchor="t" bIns="45700" lIns="91425" spcFirstLastPara="1" rIns="91425" wrap="square" tIns="45700">
            <a:norm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7" name="Google Shape;77;p12"/>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2"/>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2"/>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457200" y="274638"/>
            <a:ext cx="8229600" cy="1143000"/>
          </a:xfrm>
          <a:prstGeom prst="rect">
            <a:avLst/>
          </a:prstGeom>
          <a:noFill/>
          <a:ln>
            <a:noFill/>
          </a:ln>
        </p:spPr>
        <p:txBody>
          <a:bodyPr anchorCtr="0" anchor="ctr" bIns="45700" lIns="91425" spcFirstLastPara="1" rIns="91425" wrap="square" tIns="45700">
            <a:normAutofit/>
          </a:bodyPr>
          <a:lstStyle>
            <a:lvl1pPr lvl="0" marR="0" rtl="0" algn="ctr">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1"/>
          <p:cNvSpPr txBox="1"/>
          <p:nvPr>
            <p:ph idx="1" type="body"/>
          </p:nvPr>
        </p:nvSpPr>
        <p:spPr>
          <a:xfrm>
            <a:off x="457200" y="1600200"/>
            <a:ext cx="8229600" cy="4525963"/>
          </a:xfrm>
          <a:prstGeom prst="rect">
            <a:avLst/>
          </a:prstGeom>
          <a:noFill/>
          <a:ln>
            <a:noFill/>
          </a:ln>
        </p:spPr>
        <p:txBody>
          <a:bodyPr anchorCtr="0" anchor="t" bIns="45700" lIns="91425" spcFirstLastPara="1" rIns="91425" wrap="square" tIns="45700">
            <a:norm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8" name="Google Shape;8;p1"/>
          <p:cNvSpPr txBox="1"/>
          <p:nvPr>
            <p:ph idx="10" type="dt"/>
          </p:nvPr>
        </p:nvSpPr>
        <p:spPr>
          <a:xfrm>
            <a:off x="457200" y="6356350"/>
            <a:ext cx="21336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1"/>
          <p:cNvSpPr txBox="1"/>
          <p:nvPr>
            <p:ph idx="11" type="ftr"/>
          </p:nvPr>
        </p:nvSpPr>
        <p:spPr>
          <a:xfrm>
            <a:off x="3124200" y="6356350"/>
            <a:ext cx="28956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1"/>
          <p:cNvSpPr txBox="1"/>
          <p:nvPr>
            <p:ph idx="12" type="sldNum"/>
          </p:nvPr>
        </p:nvSpPr>
        <p:spPr>
          <a:xfrm>
            <a:off x="6553200" y="6356350"/>
            <a:ext cx="21336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10.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2.jpg"/><Relationship Id="rId4" Type="http://schemas.openxmlformats.org/officeDocument/2006/relationships/image" Target="../media/image17.png"/><Relationship Id="rId5" Type="http://schemas.openxmlformats.org/officeDocument/2006/relationships/image" Target="../media/image9.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 Id="rId3" Type="http://schemas.openxmlformats.org/officeDocument/2006/relationships/image" Target="../media/image4.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1.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 Id="rId3" Type="http://schemas.openxmlformats.org/officeDocument/2006/relationships/image" Target="../media/image11.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5.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12.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15.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 Id="rId3" Type="http://schemas.openxmlformats.org/officeDocument/2006/relationships/image" Target="../media/image16.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9.xml"/><Relationship Id="rId3" Type="http://schemas.openxmlformats.org/officeDocument/2006/relationships/image" Target="../media/image6.png"/><Relationship Id="rId4" Type="http://schemas.openxmlformats.org/officeDocument/2006/relationships/image" Target="../media/image8.png"/><Relationship Id="rId5" Type="http://schemas.openxmlformats.org/officeDocument/2006/relationships/image" Target="../media/image14.png"/><Relationship Id="rId6" Type="http://schemas.openxmlformats.org/officeDocument/2006/relationships/image" Target="../media/image13.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0.xml"/><Relationship Id="rId3" Type="http://schemas.openxmlformats.org/officeDocument/2006/relationships/image" Target="../media/image4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6.xml"/><Relationship Id="rId3" Type="http://schemas.openxmlformats.org/officeDocument/2006/relationships/image" Target="../media/image31.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7.xml"/><Relationship Id="rId3" Type="http://schemas.openxmlformats.org/officeDocument/2006/relationships/image" Target="../media/image32.png"/></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8.xml"/><Relationship Id="rId3" Type="http://schemas.openxmlformats.org/officeDocument/2006/relationships/image" Target="../media/image3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9.xml"/><Relationship Id="rId3" Type="http://schemas.openxmlformats.org/officeDocument/2006/relationships/image" Target="../media/image26.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0.xml"/><Relationship Id="rId3" Type="http://schemas.openxmlformats.org/officeDocument/2006/relationships/image" Target="../media/image25.png"/></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1.xml"/><Relationship Id="rId3" Type="http://schemas.openxmlformats.org/officeDocument/2006/relationships/image" Target="../media/image1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2.xml"/><Relationship Id="rId3" Type="http://schemas.openxmlformats.org/officeDocument/2006/relationships/image" Target="../media/image1.png"/></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4.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9.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0.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1.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4.xml"/><Relationship Id="rId3" Type="http://schemas.openxmlformats.org/officeDocument/2006/relationships/image" Target="../media/image1.png"/></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5.xml"/><Relationship Id="rId3" Type="http://schemas.openxmlformats.org/officeDocument/2006/relationships/image" Target="../media/image4.png"/><Relationship Id="rId4" Type="http://schemas.openxmlformats.org/officeDocument/2006/relationships/image" Target="../media/image3.png"/></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6.xml"/><Relationship Id="rId3" Type="http://schemas.openxmlformats.org/officeDocument/2006/relationships/image" Target="../media/image4.png"/><Relationship Id="rId4" Type="http://schemas.openxmlformats.org/officeDocument/2006/relationships/image" Target="../media/image3.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7.xml"/><Relationship Id="rId3" Type="http://schemas.openxmlformats.org/officeDocument/2006/relationships/image" Target="../media/image4.png"/><Relationship Id="rId4" Type="http://schemas.openxmlformats.org/officeDocument/2006/relationships/image" Target="../media/image3.png"/></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8.xml"/><Relationship Id="rId3" Type="http://schemas.openxmlformats.org/officeDocument/2006/relationships/image" Target="../media/image4.png"/><Relationship Id="rId4" Type="http://schemas.openxmlformats.org/officeDocument/2006/relationships/image" Target="../media/image3.png"/></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9.xml"/><Relationship Id="rId3" Type="http://schemas.openxmlformats.org/officeDocument/2006/relationships/image" Target="../media/image1.png"/></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0.xml"/><Relationship Id="rId3" Type="http://schemas.openxmlformats.org/officeDocument/2006/relationships/image" Target="../media/image1.png"/></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1.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2.xml"/><Relationship Id="rId3" Type="http://schemas.openxmlformats.org/officeDocument/2006/relationships/image" Target="../media/image22.png"/></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3.xml"/><Relationship Id="rId3" Type="http://schemas.openxmlformats.org/officeDocument/2006/relationships/image" Target="../media/image1.png"/></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4.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5.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6.xml"/><Relationship Id="rId3" Type="http://schemas.openxmlformats.org/officeDocument/2006/relationships/image" Target="../media/image41.png"/></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7.xml"/><Relationship Id="rId3" Type="http://schemas.openxmlformats.org/officeDocument/2006/relationships/image" Target="../media/image1.png"/></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9.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0.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1.xml"/><Relationship Id="rId3" Type="http://schemas.openxmlformats.org/officeDocument/2006/relationships/image" Target="../media/image28.png"/></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3.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4.xml"/><Relationship Id="rId3" Type="http://schemas.openxmlformats.org/officeDocument/2006/relationships/image" Target="../media/image2.jpg"/><Relationship Id="rId4" Type="http://schemas.openxmlformats.org/officeDocument/2006/relationships/image" Target="../media/image17.png"/><Relationship Id="rId5" Type="http://schemas.openxmlformats.org/officeDocument/2006/relationships/image" Target="../media/image9.png"/></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5.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6.xml"/><Relationship Id="rId3" Type="http://schemas.openxmlformats.org/officeDocument/2006/relationships/image" Target="../media/image27.png"/></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7.xml"/><Relationship Id="rId3" Type="http://schemas.openxmlformats.org/officeDocument/2006/relationships/image" Target="../media/image50.png"/><Relationship Id="rId4" Type="http://schemas.openxmlformats.org/officeDocument/2006/relationships/image" Target="../media/image47.png"/><Relationship Id="rId5" Type="http://schemas.openxmlformats.org/officeDocument/2006/relationships/image" Target="../media/image61.png"/></Relationships>
</file>

<file path=ppt/slides/_rels/slide88.xml.rels><?xml version="1.0" encoding="UTF-8" standalone="yes"?><Relationships xmlns="http://schemas.openxmlformats.org/package/2006/relationships"><Relationship Id="rId20" Type="http://schemas.openxmlformats.org/officeDocument/2006/relationships/image" Target="../media/image38.png"/><Relationship Id="rId22" Type="http://schemas.openxmlformats.org/officeDocument/2006/relationships/image" Target="../media/image17.png"/><Relationship Id="rId21" Type="http://schemas.openxmlformats.org/officeDocument/2006/relationships/image" Target="../media/image43.png"/><Relationship Id="rId24" Type="http://schemas.openxmlformats.org/officeDocument/2006/relationships/image" Target="../media/image58.png"/><Relationship Id="rId23" Type="http://schemas.openxmlformats.org/officeDocument/2006/relationships/image" Target="../media/image9.png"/><Relationship Id="rId1" Type="http://schemas.openxmlformats.org/officeDocument/2006/relationships/slideLayout" Target="../slideLayouts/slideLayout1.xml"/><Relationship Id="rId2" Type="http://schemas.openxmlformats.org/officeDocument/2006/relationships/notesSlide" Target="../notesSlides/notesSlide88.xml"/><Relationship Id="rId3"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image" Target="../media/image35.png"/><Relationship Id="rId26" Type="http://schemas.openxmlformats.org/officeDocument/2006/relationships/image" Target="../media/image59.png"/><Relationship Id="rId25" Type="http://schemas.openxmlformats.org/officeDocument/2006/relationships/image" Target="../media/image60.png"/><Relationship Id="rId28" Type="http://schemas.openxmlformats.org/officeDocument/2006/relationships/image" Target="../media/image6.png"/><Relationship Id="rId27" Type="http://schemas.openxmlformats.org/officeDocument/2006/relationships/image" Target="../media/image53.png"/><Relationship Id="rId5" Type="http://schemas.openxmlformats.org/officeDocument/2006/relationships/image" Target="../media/image13.png"/><Relationship Id="rId6" Type="http://schemas.openxmlformats.org/officeDocument/2006/relationships/image" Target="../media/image20.png"/><Relationship Id="rId29" Type="http://schemas.openxmlformats.org/officeDocument/2006/relationships/image" Target="../media/image8.png"/><Relationship Id="rId7" Type="http://schemas.openxmlformats.org/officeDocument/2006/relationships/image" Target="../media/image29.png"/><Relationship Id="rId8" Type="http://schemas.openxmlformats.org/officeDocument/2006/relationships/image" Target="../media/image37.png"/><Relationship Id="rId31" Type="http://schemas.openxmlformats.org/officeDocument/2006/relationships/image" Target="../media/image47.png"/><Relationship Id="rId30" Type="http://schemas.openxmlformats.org/officeDocument/2006/relationships/image" Target="../media/image14.png"/><Relationship Id="rId11" Type="http://schemas.openxmlformats.org/officeDocument/2006/relationships/image" Target="../media/image1.png"/><Relationship Id="rId10" Type="http://schemas.openxmlformats.org/officeDocument/2006/relationships/image" Target="../media/image42.png"/><Relationship Id="rId13" Type="http://schemas.openxmlformats.org/officeDocument/2006/relationships/image" Target="../media/image49.png"/><Relationship Id="rId12" Type="http://schemas.openxmlformats.org/officeDocument/2006/relationships/image" Target="../media/image36.png"/><Relationship Id="rId15" Type="http://schemas.openxmlformats.org/officeDocument/2006/relationships/image" Target="../media/image54.png"/><Relationship Id="rId14" Type="http://schemas.openxmlformats.org/officeDocument/2006/relationships/image" Target="../media/image46.png"/><Relationship Id="rId17" Type="http://schemas.openxmlformats.org/officeDocument/2006/relationships/image" Target="../media/image4.png"/><Relationship Id="rId16" Type="http://schemas.openxmlformats.org/officeDocument/2006/relationships/image" Target="../media/image45.png"/><Relationship Id="rId19" Type="http://schemas.openxmlformats.org/officeDocument/2006/relationships/image" Target="../media/image39.png"/><Relationship Id="rId18"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83" name="Shape 83"/>
        <p:cNvGrpSpPr/>
        <p:nvPr/>
      </p:nvGrpSpPr>
      <p:grpSpPr>
        <a:xfrm>
          <a:off x="0" y="0"/>
          <a:ext cx="0" cy="0"/>
          <a:chOff x="0" y="0"/>
          <a:chExt cx="0" cy="0"/>
        </a:xfrm>
      </p:grpSpPr>
      <p:grpSp>
        <p:nvGrpSpPr>
          <p:cNvPr id="84" name="Google Shape;84;p13"/>
          <p:cNvGrpSpPr/>
          <p:nvPr/>
        </p:nvGrpSpPr>
        <p:grpSpPr>
          <a:xfrm>
            <a:off x="498406" y="353744"/>
            <a:ext cx="17291303" cy="9434909"/>
            <a:chOff x="0" y="-38100"/>
            <a:chExt cx="4554058" cy="2484898"/>
          </a:xfrm>
        </p:grpSpPr>
        <p:sp>
          <p:nvSpPr>
            <p:cNvPr id="85" name="Google Shape;85;p13"/>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 name="Google Shape;86;p1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7" name="Google Shape;87;p13"/>
          <p:cNvGrpSpPr/>
          <p:nvPr/>
        </p:nvGrpSpPr>
        <p:grpSpPr>
          <a:xfrm>
            <a:off x="925501" y="1620501"/>
            <a:ext cx="16470416" cy="7782097"/>
            <a:chOff x="0" y="-38100"/>
            <a:chExt cx="1577339" cy="850800"/>
          </a:xfrm>
        </p:grpSpPr>
        <p:sp>
          <p:nvSpPr>
            <p:cNvPr id="88" name="Google Shape;88;p13"/>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89" name="Google Shape;89;p1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0" name="Google Shape;90;p13"/>
          <p:cNvSpPr txBox="1"/>
          <p:nvPr/>
        </p:nvSpPr>
        <p:spPr>
          <a:xfrm>
            <a:off x="1475275" y="2010600"/>
            <a:ext cx="15768300" cy="74652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Clr>
                <a:schemeClr val="dk1"/>
              </a:buClr>
              <a:buSzPts val="1100"/>
              <a:buFont typeface="Arial"/>
              <a:buNone/>
            </a:pPr>
            <a:r>
              <a:rPr b="1" lang="en-US" sz="4000">
                <a:solidFill>
                  <a:srgbClr val="0A1D37"/>
                </a:solidFill>
                <a:latin typeface="Lato"/>
                <a:ea typeface="Lato"/>
                <a:cs typeface="Lato"/>
                <a:sym typeface="Lato"/>
              </a:rPr>
              <a:t>THE ENTREPRENEURIAL MIND</a:t>
            </a:r>
            <a:endParaRPr b="1" sz="40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40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lang="en-US" sz="4000">
                <a:solidFill>
                  <a:srgbClr val="0A1D37"/>
                </a:solidFill>
                <a:latin typeface="Do Hyeon"/>
                <a:ea typeface="Do Hyeon"/>
                <a:cs typeface="Do Hyeon"/>
                <a:sym typeface="Do Hyeon"/>
              </a:rPr>
              <a:t>Management</a:t>
            </a:r>
            <a:endParaRPr sz="4000">
              <a:solidFill>
                <a:srgbClr val="0A1D37"/>
              </a:solidFill>
              <a:latin typeface="Do Hyeon"/>
              <a:ea typeface="Do Hyeon"/>
              <a:cs typeface="Do Hyeon"/>
              <a:sym typeface="Do Hyeon"/>
            </a:endParaRPr>
          </a:p>
          <a:p>
            <a:pPr indent="0" lvl="0" marL="0" rtl="0" algn="ctr">
              <a:spcBef>
                <a:spcPts val="0"/>
              </a:spcBef>
              <a:spcAft>
                <a:spcPts val="0"/>
              </a:spcAft>
              <a:buClr>
                <a:schemeClr val="dk1"/>
              </a:buClr>
              <a:buSzPts val="1100"/>
              <a:buFont typeface="Arial"/>
              <a:buNone/>
            </a:pPr>
            <a:r>
              <a:rPr b="1" lang="en-US" sz="4000">
                <a:solidFill>
                  <a:srgbClr val="0A1D37"/>
                </a:solidFill>
                <a:latin typeface="Lato"/>
                <a:ea typeface="Lato"/>
                <a:cs typeface="Lato"/>
                <a:sym typeface="Lato"/>
              </a:rPr>
              <a:t>Week 5</a:t>
            </a:r>
            <a:endParaRPr b="1" sz="40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40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40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000">
                <a:solidFill>
                  <a:srgbClr val="0A1D37"/>
                </a:solidFill>
                <a:latin typeface="Lato"/>
                <a:ea typeface="Lato"/>
                <a:cs typeface="Lato"/>
                <a:sym typeface="Lato"/>
              </a:rPr>
              <a:t>Lecturer:</a:t>
            </a:r>
            <a:endParaRPr b="1" sz="40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t/>
            </a:r>
            <a:endParaRPr b="1" sz="40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500">
                <a:solidFill>
                  <a:srgbClr val="0A1D37"/>
                </a:solidFill>
                <a:latin typeface="Lato"/>
                <a:ea typeface="Lato"/>
                <a:cs typeface="Lato"/>
                <a:sym typeface="Lato"/>
              </a:rPr>
              <a:t>Fidela Reyes Balajadia</a:t>
            </a:r>
            <a:endParaRPr b="1" sz="45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000">
                <a:solidFill>
                  <a:srgbClr val="0A1D37"/>
                </a:solidFill>
                <a:latin typeface="Lato"/>
                <a:ea typeface="Lato"/>
                <a:cs typeface="Lato"/>
                <a:sym typeface="Lato"/>
              </a:rPr>
              <a:t>Associate Professor 2</a:t>
            </a:r>
            <a:endParaRPr b="1" sz="4000">
              <a:solidFill>
                <a:srgbClr val="0A1D37"/>
              </a:solidFill>
              <a:latin typeface="Lato"/>
              <a:ea typeface="Lato"/>
              <a:cs typeface="Lato"/>
              <a:sym typeface="Lato"/>
            </a:endParaRPr>
          </a:p>
          <a:p>
            <a:pPr indent="0" lvl="0" marL="0" rtl="0" algn="ctr">
              <a:spcBef>
                <a:spcPts val="0"/>
              </a:spcBef>
              <a:spcAft>
                <a:spcPts val="0"/>
              </a:spcAft>
              <a:buClr>
                <a:schemeClr val="dk1"/>
              </a:buClr>
              <a:buSzPts val="1100"/>
              <a:buFont typeface="Arial"/>
              <a:buNone/>
            </a:pPr>
            <a:r>
              <a:rPr b="1" lang="en-US" sz="4000">
                <a:solidFill>
                  <a:srgbClr val="0A1D37"/>
                </a:solidFill>
                <a:latin typeface="Lato"/>
                <a:ea typeface="Lato"/>
                <a:cs typeface="Lato"/>
                <a:sym typeface="Lato"/>
              </a:rPr>
              <a:t>University of the Assumption, Philippines</a:t>
            </a:r>
            <a:endParaRPr b="1" sz="4000">
              <a:solidFill>
                <a:srgbClr val="0A1D37"/>
              </a:solidFill>
              <a:latin typeface="Lato"/>
              <a:ea typeface="Lato"/>
              <a:cs typeface="Lato"/>
              <a:sym typeface="Lato"/>
            </a:endParaRPr>
          </a:p>
          <a:p>
            <a:pPr indent="0" lvl="1" marL="0" marR="0" rtl="0" algn="l">
              <a:lnSpc>
                <a:spcPct val="140000"/>
              </a:lnSpc>
              <a:spcBef>
                <a:spcPts val="0"/>
              </a:spcBef>
              <a:spcAft>
                <a:spcPts val="0"/>
              </a:spcAft>
              <a:buNone/>
            </a:pPr>
            <a:r>
              <a:t/>
            </a:r>
            <a:endParaRPr sz="4000">
              <a:latin typeface="Heebo"/>
              <a:ea typeface="Heebo"/>
              <a:cs typeface="Heebo"/>
              <a:sym typeface="Heeb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 name="Shape 94"/>
        <p:cNvGrpSpPr/>
        <p:nvPr/>
      </p:nvGrpSpPr>
      <p:grpSpPr>
        <a:xfrm>
          <a:off x="0" y="0"/>
          <a:ext cx="0" cy="0"/>
          <a:chOff x="0" y="0"/>
          <a:chExt cx="0" cy="0"/>
        </a:xfrm>
      </p:grpSpPr>
      <p:sp>
        <p:nvSpPr>
          <p:cNvPr id="95" name="Google Shape;95;p14"/>
          <p:cNvSpPr/>
          <p:nvPr/>
        </p:nvSpPr>
        <p:spPr>
          <a:xfrm>
            <a:off x="-816959" y="1906441"/>
            <a:ext cx="8740256" cy="6959429"/>
          </a:xfrm>
          <a:custGeom>
            <a:rect b="b" l="l" r="r" t="t"/>
            <a:pathLst>
              <a:path extrusionOk="0" h="6959429" w="8740256">
                <a:moveTo>
                  <a:pt x="0" y="0"/>
                </a:moveTo>
                <a:lnTo>
                  <a:pt x="8740256" y="0"/>
                </a:lnTo>
                <a:lnTo>
                  <a:pt x="8740256" y="6959429"/>
                </a:lnTo>
                <a:lnTo>
                  <a:pt x="0" y="6959429"/>
                </a:lnTo>
                <a:lnTo>
                  <a:pt x="0" y="0"/>
                </a:lnTo>
                <a:close/>
              </a:path>
            </a:pathLst>
          </a:custGeom>
          <a:blipFill rotWithShape="1">
            <a:blip r:embed="rId3">
              <a:alphaModFix/>
            </a:blip>
            <a:stretch>
              <a:fillRect b="0" l="0" r="0" t="0"/>
            </a:stretch>
          </a:blipFill>
          <a:ln>
            <a:noFill/>
          </a:ln>
        </p:spPr>
      </p:sp>
      <p:grpSp>
        <p:nvGrpSpPr>
          <p:cNvPr id="96" name="Google Shape;96;p14"/>
          <p:cNvGrpSpPr/>
          <p:nvPr/>
        </p:nvGrpSpPr>
        <p:grpSpPr>
          <a:xfrm>
            <a:off x="13149483" y="-36086"/>
            <a:ext cx="10276983" cy="10323048"/>
            <a:chOff x="1813" y="0"/>
            <a:chExt cx="809173" cy="812800"/>
          </a:xfrm>
        </p:grpSpPr>
        <p:sp>
          <p:nvSpPr>
            <p:cNvPr id="97" name="Google Shape;97;p14"/>
            <p:cNvSpPr/>
            <p:nvPr/>
          </p:nvSpPr>
          <p:spPr>
            <a:xfrm>
              <a:off x="1813" y="0"/>
              <a:ext cx="809173" cy="812800"/>
            </a:xfrm>
            <a:custGeom>
              <a:rect b="b" l="l" r="r" t="t"/>
              <a:pathLst>
                <a:path extrusionOk="0"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B1C9EB">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8" name="Google Shape;98;p14"/>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9" name="Google Shape;99;p14"/>
          <p:cNvSpPr txBox="1"/>
          <p:nvPr/>
        </p:nvSpPr>
        <p:spPr>
          <a:xfrm>
            <a:off x="533400" y="590550"/>
            <a:ext cx="16895400" cy="1231500"/>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lang="en-US" sz="8000">
                <a:solidFill>
                  <a:srgbClr val="7B96D4"/>
                </a:solidFill>
                <a:latin typeface="Heebo Black"/>
                <a:ea typeface="Heebo Black"/>
                <a:cs typeface="Heebo Black"/>
                <a:sym typeface="Heebo Black"/>
              </a:rPr>
              <a:t>Lecture Learning Objectives:</a:t>
            </a:r>
            <a:endParaRPr sz="8000">
              <a:solidFill>
                <a:srgbClr val="7B96D4"/>
              </a:solidFill>
              <a:latin typeface="Heebo Black"/>
              <a:ea typeface="Heebo Black"/>
              <a:cs typeface="Heebo Black"/>
              <a:sym typeface="Heebo Black"/>
            </a:endParaRPr>
          </a:p>
        </p:txBody>
      </p:sp>
      <p:sp>
        <p:nvSpPr>
          <p:cNvPr id="100" name="Google Shape;100;p14"/>
          <p:cNvSpPr txBox="1"/>
          <p:nvPr/>
        </p:nvSpPr>
        <p:spPr>
          <a:xfrm>
            <a:off x="7923300" y="2253500"/>
            <a:ext cx="9615900" cy="6257700"/>
          </a:xfrm>
          <a:prstGeom prst="rect">
            <a:avLst/>
          </a:prstGeom>
          <a:noFill/>
          <a:ln>
            <a:noFill/>
          </a:ln>
        </p:spPr>
        <p:txBody>
          <a:bodyPr anchorCtr="0" anchor="t" bIns="0" lIns="0" spcFirstLastPara="1" rIns="0" wrap="square" tIns="0">
            <a:spAutoFit/>
          </a:bodyPr>
          <a:lstStyle/>
          <a:p>
            <a:pPr indent="12700" lvl="0" marL="0" rtl="0" algn="l">
              <a:lnSpc>
                <a:spcPct val="115000"/>
              </a:lnSpc>
              <a:spcBef>
                <a:spcPts val="1200"/>
              </a:spcBef>
              <a:spcAft>
                <a:spcPts val="0"/>
              </a:spcAft>
              <a:buSzPts val="1100"/>
              <a:buNone/>
            </a:pPr>
            <a:r>
              <a:rPr lang="en-US" sz="3300">
                <a:solidFill>
                  <a:schemeClr val="dk1"/>
                </a:solidFill>
              </a:rPr>
              <a:t>At the end of the lecture, you will be able to:</a:t>
            </a:r>
            <a:endParaRPr sz="3300">
              <a:solidFill>
                <a:schemeClr val="dk1"/>
              </a:solidFill>
            </a:endParaRPr>
          </a:p>
          <a:p>
            <a:pPr indent="-438150" lvl="0" marL="457200" rtl="0" algn="l">
              <a:lnSpc>
                <a:spcPct val="115000"/>
              </a:lnSpc>
              <a:spcBef>
                <a:spcPts val="1200"/>
              </a:spcBef>
              <a:spcAft>
                <a:spcPts val="0"/>
              </a:spcAft>
              <a:buClr>
                <a:schemeClr val="dk1"/>
              </a:buClr>
              <a:buSzPts val="3300"/>
              <a:buAutoNum type="arabicPeriod"/>
            </a:pPr>
            <a:r>
              <a:rPr lang="en-US" sz="3300">
                <a:solidFill>
                  <a:schemeClr val="dk1"/>
                </a:solidFill>
              </a:rPr>
              <a:t>Define management and understand its functions</a:t>
            </a:r>
            <a:endParaRPr sz="3300">
              <a:solidFill>
                <a:schemeClr val="dk1"/>
              </a:solidFill>
            </a:endParaRPr>
          </a:p>
          <a:p>
            <a:pPr indent="-438150" lvl="0" marL="457200" rtl="0" algn="l">
              <a:lnSpc>
                <a:spcPct val="115000"/>
              </a:lnSpc>
              <a:spcBef>
                <a:spcPts val="0"/>
              </a:spcBef>
              <a:spcAft>
                <a:spcPts val="0"/>
              </a:spcAft>
              <a:buClr>
                <a:schemeClr val="dk1"/>
              </a:buClr>
              <a:buSzPts val="3300"/>
              <a:buAutoNum type="arabicPeriod"/>
            </a:pPr>
            <a:r>
              <a:rPr lang="en-US" sz="3300">
                <a:solidFill>
                  <a:schemeClr val="dk1"/>
                </a:solidFill>
              </a:rPr>
              <a:t>Realize the value of management skills and </a:t>
            </a:r>
            <a:r>
              <a:rPr lang="en-US" sz="3300">
                <a:solidFill>
                  <a:schemeClr val="dk1"/>
                </a:solidFill>
              </a:rPr>
              <a:t>management</a:t>
            </a:r>
            <a:r>
              <a:rPr lang="en-US" sz="3300">
                <a:solidFill>
                  <a:schemeClr val="dk1"/>
                </a:solidFill>
              </a:rPr>
              <a:t>’s role in attaining business goals</a:t>
            </a:r>
            <a:endParaRPr sz="3300">
              <a:solidFill>
                <a:schemeClr val="dk1"/>
              </a:solidFill>
            </a:endParaRPr>
          </a:p>
          <a:p>
            <a:pPr indent="-438150" lvl="0" marL="457200" rtl="0" algn="l">
              <a:lnSpc>
                <a:spcPct val="115000"/>
              </a:lnSpc>
              <a:spcBef>
                <a:spcPts val="0"/>
              </a:spcBef>
              <a:spcAft>
                <a:spcPts val="0"/>
              </a:spcAft>
              <a:buClr>
                <a:schemeClr val="dk1"/>
              </a:buClr>
              <a:buSzPts val="3300"/>
              <a:buAutoNum type="arabicPeriod"/>
            </a:pPr>
            <a:r>
              <a:rPr lang="en-US" sz="3300">
                <a:solidFill>
                  <a:schemeClr val="dk1"/>
                </a:solidFill>
              </a:rPr>
              <a:t>Read organizational structures</a:t>
            </a:r>
            <a:endParaRPr sz="3300">
              <a:solidFill>
                <a:schemeClr val="dk1"/>
              </a:solidFill>
            </a:endParaRPr>
          </a:p>
          <a:p>
            <a:pPr indent="-438150" lvl="0" marL="457200" rtl="0" algn="l">
              <a:lnSpc>
                <a:spcPct val="115000"/>
              </a:lnSpc>
              <a:spcBef>
                <a:spcPts val="0"/>
              </a:spcBef>
              <a:spcAft>
                <a:spcPts val="0"/>
              </a:spcAft>
              <a:buClr>
                <a:schemeClr val="dk1"/>
              </a:buClr>
              <a:buSzPts val="3300"/>
              <a:buAutoNum type="arabicPeriod"/>
            </a:pPr>
            <a:r>
              <a:rPr lang="en-US" sz="3300">
                <a:solidFill>
                  <a:schemeClr val="dk1"/>
                </a:solidFill>
              </a:rPr>
              <a:t>Compare leaders with managers</a:t>
            </a:r>
            <a:endParaRPr sz="3300">
              <a:solidFill>
                <a:schemeClr val="dk1"/>
              </a:solidFill>
            </a:endParaRPr>
          </a:p>
          <a:p>
            <a:pPr indent="-438150" lvl="0" marL="457200" rtl="0" algn="l">
              <a:lnSpc>
                <a:spcPct val="115000"/>
              </a:lnSpc>
              <a:spcBef>
                <a:spcPts val="0"/>
              </a:spcBef>
              <a:spcAft>
                <a:spcPts val="0"/>
              </a:spcAft>
              <a:buClr>
                <a:schemeClr val="dk1"/>
              </a:buClr>
              <a:buSzPts val="3300"/>
              <a:buAutoNum type="arabicPeriod"/>
            </a:pPr>
            <a:r>
              <a:rPr lang="en-US" sz="3300">
                <a:solidFill>
                  <a:schemeClr val="dk1"/>
                </a:solidFill>
              </a:rPr>
              <a:t>Trace the evolution of management thoughts</a:t>
            </a:r>
            <a:endParaRPr sz="3300">
              <a:solidFill>
                <a:schemeClr val="dk1"/>
              </a:solidFill>
            </a:endParaRPr>
          </a:p>
          <a:p>
            <a:pPr indent="-438150" lvl="0" marL="457200" rtl="0" algn="l">
              <a:lnSpc>
                <a:spcPct val="115000"/>
              </a:lnSpc>
              <a:spcBef>
                <a:spcPts val="0"/>
              </a:spcBef>
              <a:spcAft>
                <a:spcPts val="0"/>
              </a:spcAft>
              <a:buClr>
                <a:schemeClr val="dk1"/>
              </a:buClr>
              <a:buSzPts val="3300"/>
              <a:buAutoNum type="arabicPeriod"/>
            </a:pPr>
            <a:r>
              <a:rPr lang="en-US" sz="3300">
                <a:solidFill>
                  <a:schemeClr val="dk1"/>
                </a:solidFill>
              </a:rPr>
              <a:t>Learn from the contribution of management thinkers to the field of management</a:t>
            </a:r>
            <a:endParaRPr sz="3300">
              <a:solidFill>
                <a:schemeClr val="dk1"/>
              </a:solidFill>
            </a:endParaRPr>
          </a:p>
          <a:p>
            <a:pPr indent="0" lvl="1" marL="0" marR="0" rtl="0" algn="l">
              <a:lnSpc>
                <a:spcPct val="139958"/>
              </a:lnSpc>
              <a:spcBef>
                <a:spcPts val="1200"/>
              </a:spcBef>
              <a:spcAft>
                <a:spcPts val="0"/>
              </a:spcAft>
              <a:buNone/>
            </a:pPr>
            <a:r>
              <a:t/>
            </a:r>
            <a:endParaRPr sz="4500">
              <a:latin typeface="Heebo"/>
              <a:ea typeface="Heebo"/>
              <a:cs typeface="Heebo"/>
              <a:sym typeface="Heebo"/>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04" name="Shape 104"/>
        <p:cNvGrpSpPr/>
        <p:nvPr/>
      </p:nvGrpSpPr>
      <p:grpSpPr>
        <a:xfrm>
          <a:off x="0" y="0"/>
          <a:ext cx="0" cy="0"/>
          <a:chOff x="0" y="0"/>
          <a:chExt cx="0" cy="0"/>
        </a:xfrm>
      </p:grpSpPr>
      <p:grpSp>
        <p:nvGrpSpPr>
          <p:cNvPr id="105" name="Google Shape;105;p15"/>
          <p:cNvGrpSpPr/>
          <p:nvPr/>
        </p:nvGrpSpPr>
        <p:grpSpPr>
          <a:xfrm>
            <a:off x="498406" y="353744"/>
            <a:ext cx="17291303" cy="9434909"/>
            <a:chOff x="0" y="-38100"/>
            <a:chExt cx="4554058" cy="2484898"/>
          </a:xfrm>
        </p:grpSpPr>
        <p:sp>
          <p:nvSpPr>
            <p:cNvPr id="106" name="Google Shape;106;p15"/>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 name="Google Shape;107;p1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8" name="Google Shape;108;p15"/>
          <p:cNvGrpSpPr/>
          <p:nvPr/>
        </p:nvGrpSpPr>
        <p:grpSpPr>
          <a:xfrm>
            <a:off x="1913338" y="2590105"/>
            <a:ext cx="12672972" cy="6309958"/>
            <a:chOff x="0" y="-38100"/>
            <a:chExt cx="1577339" cy="850800"/>
          </a:xfrm>
        </p:grpSpPr>
        <p:sp>
          <p:nvSpPr>
            <p:cNvPr id="109" name="Google Shape;109;p15"/>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10" name="Google Shape;110;p1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1" name="Google Shape;111;p15"/>
          <p:cNvSpPr/>
          <p:nvPr/>
        </p:nvSpPr>
        <p:spPr>
          <a:xfrm>
            <a:off x="-531801" y="7209672"/>
            <a:ext cx="4132842" cy="2965247"/>
          </a:xfrm>
          <a:custGeom>
            <a:rect b="b" l="l" r="r" t="t"/>
            <a:pathLst>
              <a:path extrusionOk="0" h="4597282" w="5384810">
                <a:moveTo>
                  <a:pt x="0" y="0"/>
                </a:moveTo>
                <a:lnTo>
                  <a:pt x="5384810" y="0"/>
                </a:lnTo>
                <a:lnTo>
                  <a:pt x="5384810" y="4597282"/>
                </a:lnTo>
                <a:lnTo>
                  <a:pt x="0" y="4597282"/>
                </a:lnTo>
                <a:lnTo>
                  <a:pt x="0" y="0"/>
                </a:lnTo>
                <a:close/>
              </a:path>
            </a:pathLst>
          </a:custGeom>
          <a:blipFill rotWithShape="1">
            <a:blip r:embed="rId3">
              <a:alphaModFix/>
            </a:blip>
            <a:stretch>
              <a:fillRect b="0" l="0" r="0" t="0"/>
            </a:stretch>
          </a:blipFill>
          <a:ln>
            <a:noFill/>
          </a:ln>
        </p:spPr>
      </p:sp>
      <p:sp>
        <p:nvSpPr>
          <p:cNvPr id="112" name="Google Shape;112;p15"/>
          <p:cNvSpPr txBox="1"/>
          <p:nvPr/>
        </p:nvSpPr>
        <p:spPr>
          <a:xfrm>
            <a:off x="2470206" y="1238250"/>
            <a:ext cx="121161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Functions of Management</a:t>
            </a:r>
            <a:endParaRPr/>
          </a:p>
        </p:txBody>
      </p:sp>
      <p:sp>
        <p:nvSpPr>
          <p:cNvPr id="113" name="Google Shape;113;p15"/>
          <p:cNvSpPr txBox="1"/>
          <p:nvPr/>
        </p:nvSpPr>
        <p:spPr>
          <a:xfrm>
            <a:off x="2136350" y="3045350"/>
            <a:ext cx="12277200" cy="5633700"/>
          </a:xfrm>
          <a:prstGeom prst="rect">
            <a:avLst/>
          </a:prstGeom>
          <a:noFill/>
          <a:ln>
            <a:noFill/>
          </a:ln>
        </p:spPr>
        <p:txBody>
          <a:bodyPr anchorCtr="0" anchor="t" bIns="0" lIns="0" spcFirstLastPara="1" rIns="0" wrap="square" tIns="0">
            <a:spAutoFit/>
          </a:bodyPr>
          <a:lstStyle/>
          <a:p>
            <a:pPr indent="0" lvl="1" marL="0" marR="0" rtl="0" algn="l">
              <a:lnSpc>
                <a:spcPct val="140000"/>
              </a:lnSpc>
              <a:spcBef>
                <a:spcPts val="0"/>
              </a:spcBef>
              <a:spcAft>
                <a:spcPts val="0"/>
              </a:spcAft>
              <a:buNone/>
            </a:pPr>
            <a:r>
              <a:rPr b="1" i="1" lang="en-US" sz="3000">
                <a:latin typeface="Heebo"/>
                <a:ea typeface="Heebo"/>
                <a:cs typeface="Heebo"/>
                <a:sym typeface="Heebo"/>
              </a:rPr>
              <a:t>Management </a:t>
            </a:r>
            <a:r>
              <a:rPr lang="en-US" sz="3000">
                <a:latin typeface="Heebo"/>
                <a:ea typeface="Heebo"/>
                <a:cs typeface="Heebo"/>
                <a:sym typeface="Heebo"/>
              </a:rPr>
              <a:t>is the attainment of organizational goals in an effective and efficient manner through planning, organizing, leading, and controlling organizational resources. </a:t>
            </a:r>
            <a:endParaRPr sz="3000">
              <a:latin typeface="Heebo"/>
              <a:ea typeface="Heebo"/>
              <a:cs typeface="Heebo"/>
              <a:sym typeface="Heebo"/>
            </a:endParaRPr>
          </a:p>
          <a:p>
            <a:pPr indent="0" lvl="1" marL="0" marR="0" rtl="0" algn="l">
              <a:lnSpc>
                <a:spcPct val="140000"/>
              </a:lnSpc>
              <a:spcBef>
                <a:spcPts val="0"/>
              </a:spcBef>
              <a:spcAft>
                <a:spcPts val="0"/>
              </a:spcAft>
              <a:buNone/>
            </a:pPr>
            <a:r>
              <a:rPr b="1" i="1" lang="en-US" sz="3000">
                <a:latin typeface="Heebo"/>
                <a:ea typeface="Heebo"/>
                <a:cs typeface="Heebo"/>
                <a:sym typeface="Heebo"/>
              </a:rPr>
              <a:t>Organization </a:t>
            </a:r>
            <a:r>
              <a:rPr lang="en-US" sz="3000">
                <a:latin typeface="Heebo"/>
                <a:ea typeface="Heebo"/>
                <a:cs typeface="Heebo"/>
                <a:sym typeface="Heebo"/>
              </a:rPr>
              <a:t>is an entity that is goal-directed and deliberately structured. </a:t>
            </a:r>
            <a:endParaRPr sz="3000">
              <a:latin typeface="Heebo"/>
              <a:ea typeface="Heebo"/>
              <a:cs typeface="Heebo"/>
              <a:sym typeface="Heebo"/>
            </a:endParaRPr>
          </a:p>
          <a:p>
            <a:pPr indent="0" lvl="1" marL="0" marR="0" rtl="0" algn="l">
              <a:lnSpc>
                <a:spcPct val="140000"/>
              </a:lnSpc>
              <a:spcBef>
                <a:spcPts val="0"/>
              </a:spcBef>
              <a:spcAft>
                <a:spcPts val="0"/>
              </a:spcAft>
              <a:buNone/>
            </a:pPr>
            <a:r>
              <a:rPr b="1" i="1" lang="en-US" sz="3000">
                <a:latin typeface="Heebo"/>
                <a:ea typeface="Heebo"/>
                <a:cs typeface="Heebo"/>
                <a:sym typeface="Heebo"/>
              </a:rPr>
              <a:t>Effectiveness </a:t>
            </a:r>
            <a:r>
              <a:rPr lang="en-US" sz="3000">
                <a:latin typeface="Heebo"/>
                <a:ea typeface="Heebo"/>
                <a:cs typeface="Heebo"/>
                <a:sym typeface="Heebo"/>
              </a:rPr>
              <a:t>is the degree to which the organization achieves a stated goal. </a:t>
            </a:r>
            <a:endParaRPr sz="3000">
              <a:latin typeface="Heebo"/>
              <a:ea typeface="Heebo"/>
              <a:cs typeface="Heebo"/>
              <a:sym typeface="Heebo"/>
            </a:endParaRPr>
          </a:p>
          <a:p>
            <a:pPr indent="0" lvl="1" marL="0" marR="0" rtl="0" algn="l">
              <a:lnSpc>
                <a:spcPct val="140000"/>
              </a:lnSpc>
              <a:spcBef>
                <a:spcPts val="0"/>
              </a:spcBef>
              <a:spcAft>
                <a:spcPts val="0"/>
              </a:spcAft>
              <a:buNone/>
            </a:pPr>
            <a:r>
              <a:rPr b="1" i="1" lang="en-US" sz="3000">
                <a:latin typeface="Heebo"/>
                <a:ea typeface="Heebo"/>
                <a:cs typeface="Heebo"/>
                <a:sym typeface="Heebo"/>
              </a:rPr>
              <a:t>Efficiency </a:t>
            </a:r>
            <a:r>
              <a:rPr lang="en-US" sz="3000">
                <a:latin typeface="Heebo"/>
                <a:ea typeface="Heebo"/>
                <a:cs typeface="Heebo"/>
                <a:sym typeface="Heebo"/>
              </a:rPr>
              <a:t>is the use of minimal resources to produce a desired volume of output.</a:t>
            </a:r>
            <a:endParaRPr sz="3000">
              <a:latin typeface="Heebo"/>
              <a:ea typeface="Heebo"/>
              <a:cs typeface="Heebo"/>
              <a:sym typeface="Heebo"/>
            </a:endParaRPr>
          </a:p>
        </p:txBody>
      </p:sp>
      <p:sp>
        <p:nvSpPr>
          <p:cNvPr id="114" name="Google Shape;114;p15"/>
          <p:cNvSpPr/>
          <p:nvPr/>
        </p:nvSpPr>
        <p:spPr>
          <a:xfrm rot="1463078">
            <a:off x="341459" y="298378"/>
            <a:ext cx="2927914" cy="3554372"/>
          </a:xfrm>
          <a:custGeom>
            <a:rect b="b" l="l" r="r" t="t"/>
            <a:pathLst>
              <a:path extrusionOk="0" h="3557475" w="2930470">
                <a:moveTo>
                  <a:pt x="0" y="0"/>
                </a:moveTo>
                <a:lnTo>
                  <a:pt x="2930470" y="0"/>
                </a:lnTo>
                <a:lnTo>
                  <a:pt x="2930470" y="3557475"/>
                </a:lnTo>
                <a:lnTo>
                  <a:pt x="0" y="3557475"/>
                </a:lnTo>
                <a:lnTo>
                  <a:pt x="0" y="0"/>
                </a:lnTo>
                <a:close/>
              </a:path>
            </a:pathLst>
          </a:custGeom>
          <a:blipFill rotWithShape="1">
            <a:blip r:embed="rId4">
              <a:alphaModFix/>
            </a:blip>
            <a:stretch>
              <a:fillRect b="0" l="0" r="0" t="0"/>
            </a:stretch>
          </a:blipFill>
          <a:ln>
            <a:noFill/>
          </a:ln>
        </p:spPr>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18" name="Shape 118"/>
        <p:cNvGrpSpPr/>
        <p:nvPr/>
      </p:nvGrpSpPr>
      <p:grpSpPr>
        <a:xfrm>
          <a:off x="0" y="0"/>
          <a:ext cx="0" cy="0"/>
          <a:chOff x="0" y="0"/>
          <a:chExt cx="0" cy="0"/>
        </a:xfrm>
      </p:grpSpPr>
      <p:grpSp>
        <p:nvGrpSpPr>
          <p:cNvPr id="119" name="Google Shape;119;p16"/>
          <p:cNvGrpSpPr/>
          <p:nvPr/>
        </p:nvGrpSpPr>
        <p:grpSpPr>
          <a:xfrm>
            <a:off x="498406" y="353744"/>
            <a:ext cx="17291303" cy="9434909"/>
            <a:chOff x="0" y="-38100"/>
            <a:chExt cx="4554058" cy="2484898"/>
          </a:xfrm>
        </p:grpSpPr>
        <p:sp>
          <p:nvSpPr>
            <p:cNvPr id="120" name="Google Shape;120;p16"/>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1" name="Google Shape;121;p1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22" name="Google Shape;122;p16"/>
          <p:cNvGrpSpPr/>
          <p:nvPr/>
        </p:nvGrpSpPr>
        <p:grpSpPr>
          <a:xfrm>
            <a:off x="925501" y="1620501"/>
            <a:ext cx="16470416" cy="7782097"/>
            <a:chOff x="0" y="-38100"/>
            <a:chExt cx="1577339" cy="850800"/>
          </a:xfrm>
        </p:grpSpPr>
        <p:sp>
          <p:nvSpPr>
            <p:cNvPr id="123" name="Google Shape;123;p16"/>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24" name="Google Shape;124;p1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25" name="Google Shape;125;p16"/>
          <p:cNvSpPr txBox="1"/>
          <p:nvPr/>
        </p:nvSpPr>
        <p:spPr>
          <a:xfrm>
            <a:off x="3102668" y="658550"/>
            <a:ext cx="121161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Four Management Functions </a:t>
            </a:r>
            <a:endParaRPr/>
          </a:p>
        </p:txBody>
      </p:sp>
      <p:sp>
        <p:nvSpPr>
          <p:cNvPr id="126" name="Google Shape;126;p16"/>
          <p:cNvSpPr txBox="1"/>
          <p:nvPr/>
        </p:nvSpPr>
        <p:spPr>
          <a:xfrm>
            <a:off x="1231450" y="2399350"/>
            <a:ext cx="9298200" cy="6280200"/>
          </a:xfrm>
          <a:prstGeom prst="rect">
            <a:avLst/>
          </a:prstGeom>
          <a:noFill/>
          <a:ln>
            <a:noFill/>
          </a:ln>
        </p:spPr>
        <p:txBody>
          <a:bodyPr anchorCtr="0" anchor="t" bIns="0" lIns="0" spcFirstLastPara="1" rIns="0" wrap="square" tIns="0">
            <a:spAutoFit/>
          </a:bodyPr>
          <a:lstStyle/>
          <a:p>
            <a:pPr indent="0" lvl="1" marL="0" marR="0" rtl="0" algn="l">
              <a:lnSpc>
                <a:spcPct val="140000"/>
              </a:lnSpc>
              <a:spcBef>
                <a:spcPts val="0"/>
              </a:spcBef>
              <a:spcAft>
                <a:spcPts val="0"/>
              </a:spcAft>
              <a:buNone/>
            </a:pPr>
            <a:r>
              <a:rPr b="1" lang="en-US" sz="3000">
                <a:latin typeface="Heebo"/>
                <a:ea typeface="Heebo"/>
                <a:cs typeface="Heebo"/>
                <a:sym typeface="Heebo"/>
              </a:rPr>
              <a:t>Planning </a:t>
            </a:r>
            <a:r>
              <a:rPr lang="en-US" sz="3000">
                <a:latin typeface="Heebo"/>
                <a:ea typeface="Heebo"/>
                <a:cs typeface="Heebo"/>
                <a:sym typeface="Heebo"/>
              </a:rPr>
              <a:t>is the defining of goals for future organizational performance and deciding on the tasks and resource needed to attain them. </a:t>
            </a:r>
            <a:endParaRPr sz="3000">
              <a:latin typeface="Heebo"/>
              <a:ea typeface="Heebo"/>
              <a:cs typeface="Heebo"/>
              <a:sym typeface="Heebo"/>
            </a:endParaRPr>
          </a:p>
          <a:p>
            <a:pPr indent="0" lvl="1" marL="0" marR="0" rtl="0" algn="l">
              <a:lnSpc>
                <a:spcPct val="140000"/>
              </a:lnSpc>
              <a:spcBef>
                <a:spcPts val="0"/>
              </a:spcBef>
              <a:spcAft>
                <a:spcPts val="0"/>
              </a:spcAft>
              <a:buNone/>
            </a:pPr>
            <a:r>
              <a:rPr b="1" lang="en-US" sz="3000">
                <a:latin typeface="Heebo"/>
                <a:ea typeface="Heebo"/>
                <a:cs typeface="Heebo"/>
                <a:sym typeface="Heebo"/>
              </a:rPr>
              <a:t>Organizing </a:t>
            </a:r>
            <a:r>
              <a:rPr lang="en-US" sz="3000">
                <a:latin typeface="Heebo"/>
                <a:ea typeface="Heebo"/>
                <a:cs typeface="Heebo"/>
                <a:sym typeface="Heebo"/>
              </a:rPr>
              <a:t>is assigning tasks, grouping tasks into departments and allocating departments. </a:t>
            </a:r>
            <a:endParaRPr sz="3000">
              <a:latin typeface="Heebo"/>
              <a:ea typeface="Heebo"/>
              <a:cs typeface="Heebo"/>
              <a:sym typeface="Heebo"/>
            </a:endParaRPr>
          </a:p>
          <a:p>
            <a:pPr indent="0" lvl="1" marL="0" marR="0" rtl="0" algn="l">
              <a:lnSpc>
                <a:spcPct val="140000"/>
              </a:lnSpc>
              <a:spcBef>
                <a:spcPts val="0"/>
              </a:spcBef>
              <a:spcAft>
                <a:spcPts val="0"/>
              </a:spcAft>
              <a:buNone/>
            </a:pPr>
            <a:r>
              <a:rPr b="1" lang="en-US" sz="3000">
                <a:latin typeface="Heebo"/>
                <a:ea typeface="Heebo"/>
                <a:cs typeface="Heebo"/>
                <a:sym typeface="Heebo"/>
              </a:rPr>
              <a:t>Leading </a:t>
            </a:r>
            <a:r>
              <a:rPr lang="en-US" sz="3000">
                <a:latin typeface="Heebo"/>
                <a:ea typeface="Heebo"/>
                <a:cs typeface="Heebo"/>
                <a:sym typeface="Heebo"/>
              </a:rPr>
              <a:t>is the use of influence to motivate employees to achieve the organization's goals. </a:t>
            </a:r>
            <a:endParaRPr sz="3000">
              <a:latin typeface="Heebo"/>
              <a:ea typeface="Heebo"/>
              <a:cs typeface="Heebo"/>
              <a:sym typeface="Heebo"/>
            </a:endParaRPr>
          </a:p>
          <a:p>
            <a:pPr indent="0" lvl="1" marL="0" marR="0" rtl="0" algn="l">
              <a:lnSpc>
                <a:spcPct val="140000"/>
              </a:lnSpc>
              <a:spcBef>
                <a:spcPts val="0"/>
              </a:spcBef>
              <a:spcAft>
                <a:spcPts val="0"/>
              </a:spcAft>
              <a:buNone/>
            </a:pPr>
            <a:r>
              <a:rPr b="1" lang="en-US" sz="3000">
                <a:latin typeface="Heebo"/>
                <a:ea typeface="Heebo"/>
                <a:cs typeface="Heebo"/>
                <a:sym typeface="Heebo"/>
              </a:rPr>
              <a:t>Controlling </a:t>
            </a:r>
            <a:r>
              <a:rPr lang="en-US" sz="3000">
                <a:latin typeface="Heebo"/>
                <a:ea typeface="Heebo"/>
                <a:cs typeface="Heebo"/>
                <a:sym typeface="Heebo"/>
              </a:rPr>
              <a:t>is the monitoring of employees' activities, keeping the organization on track toward its goals, and making corrections as needed. </a:t>
            </a:r>
            <a:endParaRPr sz="3000">
              <a:latin typeface="Heebo"/>
              <a:ea typeface="Heebo"/>
              <a:cs typeface="Heebo"/>
              <a:sym typeface="Heebo"/>
            </a:endParaRPr>
          </a:p>
        </p:txBody>
      </p:sp>
      <p:pic>
        <p:nvPicPr>
          <p:cNvPr id="127" name="Google Shape;127;p16"/>
          <p:cNvPicPr preferRelativeResize="0"/>
          <p:nvPr/>
        </p:nvPicPr>
        <p:blipFill>
          <a:blip r:embed="rId3">
            <a:alphaModFix/>
          </a:blip>
          <a:stretch>
            <a:fillRect/>
          </a:stretch>
        </p:blipFill>
        <p:spPr>
          <a:xfrm>
            <a:off x="11147550" y="2174975"/>
            <a:ext cx="5343225" cy="4480350"/>
          </a:xfrm>
          <a:prstGeom prst="rect">
            <a:avLst/>
          </a:prstGeom>
          <a:noFill/>
          <a:ln>
            <a:noFill/>
          </a:ln>
        </p:spPr>
      </p:pic>
      <p:sp>
        <p:nvSpPr>
          <p:cNvPr id="128" name="Google Shape;128;p16"/>
          <p:cNvSpPr txBox="1"/>
          <p:nvPr/>
        </p:nvSpPr>
        <p:spPr>
          <a:xfrm>
            <a:off x="11098000" y="6658800"/>
            <a:ext cx="5356800" cy="5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Banastao (2022)</a:t>
            </a:r>
            <a:endParaRPr sz="3200">
              <a:solidFill>
                <a:schemeClr val="dk1"/>
              </a:solidFill>
              <a:latin typeface="Calibri"/>
              <a:ea typeface="Calibri"/>
              <a:cs typeface="Calibri"/>
              <a:sym typeface="Calibri"/>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32" name="Shape 132"/>
        <p:cNvGrpSpPr/>
        <p:nvPr/>
      </p:nvGrpSpPr>
      <p:grpSpPr>
        <a:xfrm>
          <a:off x="0" y="0"/>
          <a:ext cx="0" cy="0"/>
          <a:chOff x="0" y="0"/>
          <a:chExt cx="0" cy="0"/>
        </a:xfrm>
      </p:grpSpPr>
      <p:grpSp>
        <p:nvGrpSpPr>
          <p:cNvPr id="133" name="Google Shape;133;p17"/>
          <p:cNvGrpSpPr/>
          <p:nvPr/>
        </p:nvGrpSpPr>
        <p:grpSpPr>
          <a:xfrm>
            <a:off x="498406" y="353744"/>
            <a:ext cx="17291303" cy="9434909"/>
            <a:chOff x="0" y="-38100"/>
            <a:chExt cx="4554058" cy="2484898"/>
          </a:xfrm>
        </p:grpSpPr>
        <p:sp>
          <p:nvSpPr>
            <p:cNvPr id="134" name="Google Shape;134;p17"/>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35" name="Google Shape;135;p1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36" name="Google Shape;136;p17"/>
          <p:cNvGrpSpPr/>
          <p:nvPr/>
        </p:nvGrpSpPr>
        <p:grpSpPr>
          <a:xfrm>
            <a:off x="925501" y="1620501"/>
            <a:ext cx="16470416" cy="7782097"/>
            <a:chOff x="0" y="-38100"/>
            <a:chExt cx="1577339" cy="850800"/>
          </a:xfrm>
        </p:grpSpPr>
        <p:sp>
          <p:nvSpPr>
            <p:cNvPr id="137" name="Google Shape;137;p17"/>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38" name="Google Shape;138;p1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39" name="Google Shape;139;p17"/>
          <p:cNvSpPr txBox="1"/>
          <p:nvPr/>
        </p:nvSpPr>
        <p:spPr>
          <a:xfrm>
            <a:off x="3102668" y="658550"/>
            <a:ext cx="121161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Planning</a:t>
            </a:r>
            <a:endParaRPr/>
          </a:p>
        </p:txBody>
      </p:sp>
      <p:sp>
        <p:nvSpPr>
          <p:cNvPr id="140" name="Google Shape;140;p17"/>
          <p:cNvSpPr txBox="1"/>
          <p:nvPr/>
        </p:nvSpPr>
        <p:spPr>
          <a:xfrm>
            <a:off x="1231450" y="2399350"/>
            <a:ext cx="15265200" cy="4186800"/>
          </a:xfrm>
          <a:prstGeom prst="rect">
            <a:avLst/>
          </a:prstGeom>
          <a:noFill/>
          <a:ln>
            <a:noFill/>
          </a:ln>
        </p:spPr>
        <p:txBody>
          <a:bodyPr anchorCtr="0" anchor="t" bIns="0" lIns="0" spcFirstLastPara="1" rIns="0" wrap="square" tIns="0">
            <a:spAutoFit/>
          </a:bodyPr>
          <a:lstStyle/>
          <a:p>
            <a:pPr indent="0" lvl="1" marL="0" marR="0" rtl="0" algn="l">
              <a:lnSpc>
                <a:spcPct val="140000"/>
              </a:lnSpc>
              <a:spcBef>
                <a:spcPts val="0"/>
              </a:spcBef>
              <a:spcAft>
                <a:spcPts val="0"/>
              </a:spcAft>
              <a:buNone/>
            </a:pPr>
            <a:r>
              <a:rPr b="1" lang="en-US" sz="3400">
                <a:latin typeface="Heebo"/>
                <a:ea typeface="Heebo"/>
                <a:cs typeface="Heebo"/>
                <a:sym typeface="Heebo"/>
              </a:rPr>
              <a:t>Planning</a:t>
            </a:r>
            <a:r>
              <a:rPr lang="en-US" sz="3400">
                <a:latin typeface="Heebo"/>
                <a:ea typeface="Heebo"/>
                <a:cs typeface="Heebo"/>
                <a:sym typeface="Heebo"/>
              </a:rPr>
              <a:t> is the defining of goals for future organizational performance and deciding on the tasks and resources needed to attain them. </a:t>
            </a:r>
            <a:r>
              <a:rPr b="1" lang="en-US" sz="3400">
                <a:latin typeface="Heebo"/>
                <a:ea typeface="Heebo"/>
                <a:cs typeface="Heebo"/>
                <a:sym typeface="Heebo"/>
              </a:rPr>
              <a:t>Goals</a:t>
            </a:r>
            <a:r>
              <a:rPr lang="en-US" sz="3400">
                <a:latin typeface="Heebo"/>
                <a:ea typeface="Heebo"/>
                <a:cs typeface="Heebo"/>
                <a:sym typeface="Heebo"/>
              </a:rPr>
              <a:t> are what the organization wants to achieve. </a:t>
            </a:r>
            <a:endParaRPr sz="3400">
              <a:latin typeface="Heebo"/>
              <a:ea typeface="Heebo"/>
              <a:cs typeface="Heebo"/>
              <a:sym typeface="Heebo"/>
            </a:endParaRPr>
          </a:p>
          <a:p>
            <a:pPr indent="0" lvl="1" marL="0" marR="0" rtl="0" algn="l">
              <a:lnSpc>
                <a:spcPct val="140000"/>
              </a:lnSpc>
              <a:spcBef>
                <a:spcPts val="0"/>
              </a:spcBef>
              <a:spcAft>
                <a:spcPts val="0"/>
              </a:spcAft>
              <a:buNone/>
            </a:pPr>
            <a:r>
              <a:t/>
            </a:r>
            <a:endParaRPr sz="3400">
              <a:latin typeface="Heebo"/>
              <a:ea typeface="Heebo"/>
              <a:cs typeface="Heebo"/>
              <a:sym typeface="Heebo"/>
            </a:endParaRPr>
          </a:p>
          <a:p>
            <a:pPr indent="0" lvl="1" marL="0" marR="0" rtl="0" algn="l">
              <a:lnSpc>
                <a:spcPct val="140000"/>
              </a:lnSpc>
              <a:spcBef>
                <a:spcPts val="0"/>
              </a:spcBef>
              <a:spcAft>
                <a:spcPts val="0"/>
              </a:spcAft>
              <a:buNone/>
            </a:pPr>
            <a:r>
              <a:rPr lang="en-US" sz="3400">
                <a:latin typeface="Heebo"/>
                <a:ea typeface="Heebo"/>
                <a:cs typeface="Heebo"/>
                <a:sym typeface="Heebo"/>
              </a:rPr>
              <a:t>A </a:t>
            </a:r>
            <a:r>
              <a:rPr b="1" i="1" lang="en-US" sz="3400">
                <a:latin typeface="Heebo"/>
                <a:ea typeface="Heebo"/>
                <a:cs typeface="Heebo"/>
                <a:sym typeface="Heebo"/>
              </a:rPr>
              <a:t>vision </a:t>
            </a:r>
            <a:r>
              <a:rPr lang="en-US" sz="3400">
                <a:latin typeface="Heebo"/>
                <a:ea typeface="Heebo"/>
                <a:cs typeface="Heebo"/>
                <a:sym typeface="Heebo"/>
              </a:rPr>
              <a:t>is a dream. It is what the organization wants to achieve. </a:t>
            </a:r>
            <a:r>
              <a:rPr b="1" lang="en-US" sz="3400">
                <a:latin typeface="Heebo"/>
                <a:ea typeface="Heebo"/>
                <a:cs typeface="Heebo"/>
                <a:sym typeface="Heebo"/>
              </a:rPr>
              <a:t>Mission</a:t>
            </a:r>
            <a:r>
              <a:rPr lang="en-US" sz="3400">
                <a:latin typeface="Heebo"/>
                <a:ea typeface="Heebo"/>
                <a:cs typeface="Heebo"/>
                <a:sym typeface="Heebo"/>
              </a:rPr>
              <a:t> is what the business is doing. It is the reason for existence.</a:t>
            </a:r>
            <a:endParaRPr sz="3400">
              <a:latin typeface="Heebo"/>
              <a:ea typeface="Heebo"/>
              <a:cs typeface="Heebo"/>
              <a:sym typeface="Heebo"/>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44" name="Shape 144"/>
        <p:cNvGrpSpPr/>
        <p:nvPr/>
      </p:nvGrpSpPr>
      <p:grpSpPr>
        <a:xfrm>
          <a:off x="0" y="0"/>
          <a:ext cx="0" cy="0"/>
          <a:chOff x="0" y="0"/>
          <a:chExt cx="0" cy="0"/>
        </a:xfrm>
      </p:grpSpPr>
      <p:grpSp>
        <p:nvGrpSpPr>
          <p:cNvPr id="145" name="Google Shape;145;p18"/>
          <p:cNvGrpSpPr/>
          <p:nvPr/>
        </p:nvGrpSpPr>
        <p:grpSpPr>
          <a:xfrm>
            <a:off x="498406" y="353744"/>
            <a:ext cx="17291303" cy="9434909"/>
            <a:chOff x="0" y="-38100"/>
            <a:chExt cx="4554058" cy="2484898"/>
          </a:xfrm>
        </p:grpSpPr>
        <p:sp>
          <p:nvSpPr>
            <p:cNvPr id="146" name="Google Shape;146;p18"/>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47" name="Google Shape;147;p1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48" name="Google Shape;148;p18"/>
          <p:cNvGrpSpPr/>
          <p:nvPr/>
        </p:nvGrpSpPr>
        <p:grpSpPr>
          <a:xfrm>
            <a:off x="925501" y="1620501"/>
            <a:ext cx="16470416" cy="7782097"/>
            <a:chOff x="0" y="-38100"/>
            <a:chExt cx="1577339" cy="850800"/>
          </a:xfrm>
        </p:grpSpPr>
        <p:sp>
          <p:nvSpPr>
            <p:cNvPr id="149" name="Google Shape;149;p18"/>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50" name="Google Shape;150;p1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51" name="Google Shape;151;p18"/>
          <p:cNvSpPr txBox="1"/>
          <p:nvPr/>
        </p:nvSpPr>
        <p:spPr>
          <a:xfrm>
            <a:off x="11127900" y="700275"/>
            <a:ext cx="70428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Planning</a:t>
            </a:r>
            <a:endParaRPr/>
          </a:p>
        </p:txBody>
      </p:sp>
      <p:pic>
        <p:nvPicPr>
          <p:cNvPr id="152" name="Google Shape;152;p18"/>
          <p:cNvPicPr preferRelativeResize="0"/>
          <p:nvPr/>
        </p:nvPicPr>
        <p:blipFill>
          <a:blip r:embed="rId3">
            <a:alphaModFix/>
          </a:blip>
          <a:stretch>
            <a:fillRect/>
          </a:stretch>
        </p:blipFill>
        <p:spPr>
          <a:xfrm>
            <a:off x="167700" y="125150"/>
            <a:ext cx="11950575" cy="9927300"/>
          </a:xfrm>
          <a:prstGeom prst="rect">
            <a:avLst/>
          </a:prstGeom>
          <a:noFill/>
          <a:ln>
            <a:noFill/>
          </a:ln>
        </p:spPr>
      </p:pic>
      <p:sp>
        <p:nvSpPr>
          <p:cNvPr id="153" name="Google Shape;153;p18"/>
          <p:cNvSpPr txBox="1"/>
          <p:nvPr/>
        </p:nvSpPr>
        <p:spPr>
          <a:xfrm>
            <a:off x="12268675" y="2327500"/>
            <a:ext cx="4974900" cy="2641200"/>
          </a:xfrm>
          <a:prstGeom prst="rect">
            <a:avLst/>
          </a:prstGeom>
          <a:noFill/>
          <a:ln>
            <a:noFill/>
          </a:ln>
        </p:spPr>
        <p:txBody>
          <a:bodyPr anchorCtr="0" anchor="t" bIns="0" lIns="0" spcFirstLastPara="1" rIns="0" wrap="square" tIns="0">
            <a:spAutoFit/>
          </a:bodyPr>
          <a:lstStyle/>
          <a:p>
            <a:pPr indent="0" lvl="1" marL="0" marR="0" rtl="0" algn="l">
              <a:lnSpc>
                <a:spcPct val="140000"/>
              </a:lnSpc>
              <a:spcBef>
                <a:spcPts val="0"/>
              </a:spcBef>
              <a:spcAft>
                <a:spcPts val="0"/>
              </a:spcAft>
              <a:buNone/>
            </a:pPr>
            <a:r>
              <a:rPr lang="en-US" sz="3300">
                <a:latin typeface="Heebo"/>
                <a:ea typeface="Heebo"/>
                <a:cs typeface="Heebo"/>
                <a:sym typeface="Heebo"/>
              </a:rPr>
              <a:t>Here is the Vision/Mission of Bio-Lab Medical Systems, Inc., a medical- diagnostic clinic.</a:t>
            </a:r>
            <a:endParaRPr sz="3300">
              <a:latin typeface="Heebo"/>
              <a:ea typeface="Heebo"/>
              <a:cs typeface="Heebo"/>
              <a:sym typeface="Heebo"/>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57" name="Shape 157"/>
        <p:cNvGrpSpPr/>
        <p:nvPr/>
      </p:nvGrpSpPr>
      <p:grpSpPr>
        <a:xfrm>
          <a:off x="0" y="0"/>
          <a:ext cx="0" cy="0"/>
          <a:chOff x="0" y="0"/>
          <a:chExt cx="0" cy="0"/>
        </a:xfrm>
      </p:grpSpPr>
      <p:grpSp>
        <p:nvGrpSpPr>
          <p:cNvPr id="158" name="Google Shape;158;p19"/>
          <p:cNvGrpSpPr/>
          <p:nvPr/>
        </p:nvGrpSpPr>
        <p:grpSpPr>
          <a:xfrm>
            <a:off x="498406" y="353744"/>
            <a:ext cx="17291303" cy="9434909"/>
            <a:chOff x="0" y="-38100"/>
            <a:chExt cx="4554058" cy="2484898"/>
          </a:xfrm>
        </p:grpSpPr>
        <p:sp>
          <p:nvSpPr>
            <p:cNvPr id="159" name="Google Shape;159;p19"/>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0" name="Google Shape;160;p1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61" name="Google Shape;161;p19"/>
          <p:cNvPicPr preferRelativeResize="0"/>
          <p:nvPr/>
        </p:nvPicPr>
        <p:blipFill rotWithShape="1">
          <a:blip r:embed="rId3">
            <a:alphaModFix/>
          </a:blip>
          <a:srcRect b="17558" l="0" r="0" t="17552"/>
          <a:stretch/>
        </p:blipFill>
        <p:spPr>
          <a:xfrm>
            <a:off x="8931099" y="1206873"/>
            <a:ext cx="8099123" cy="7873256"/>
          </a:xfrm>
          <a:prstGeom prst="rect">
            <a:avLst/>
          </a:prstGeom>
          <a:noFill/>
          <a:ln>
            <a:noFill/>
          </a:ln>
        </p:spPr>
      </p:pic>
      <p:sp>
        <p:nvSpPr>
          <p:cNvPr id="162" name="Google Shape;162;p19"/>
          <p:cNvSpPr/>
          <p:nvPr/>
        </p:nvSpPr>
        <p:spPr>
          <a:xfrm>
            <a:off x="8198990" y="6607602"/>
            <a:ext cx="4485507" cy="2842690"/>
          </a:xfrm>
          <a:custGeom>
            <a:rect b="b" l="l" r="r" t="t"/>
            <a:pathLst>
              <a:path extrusionOk="0" h="2842690" w="4485507">
                <a:moveTo>
                  <a:pt x="0" y="0"/>
                </a:moveTo>
                <a:lnTo>
                  <a:pt x="4485506" y="0"/>
                </a:lnTo>
                <a:lnTo>
                  <a:pt x="4485506" y="2842689"/>
                </a:lnTo>
                <a:lnTo>
                  <a:pt x="0" y="2842689"/>
                </a:lnTo>
                <a:lnTo>
                  <a:pt x="0" y="0"/>
                </a:lnTo>
                <a:close/>
              </a:path>
            </a:pathLst>
          </a:custGeom>
          <a:blipFill rotWithShape="1">
            <a:blip r:embed="rId4">
              <a:alphaModFix/>
            </a:blip>
            <a:stretch>
              <a:fillRect b="0" l="0" r="0" t="0"/>
            </a:stretch>
          </a:blipFill>
          <a:ln>
            <a:noFill/>
          </a:ln>
        </p:spPr>
      </p:sp>
      <p:sp>
        <p:nvSpPr>
          <p:cNvPr id="163" name="Google Shape;163;p19"/>
          <p:cNvSpPr/>
          <p:nvPr/>
        </p:nvSpPr>
        <p:spPr>
          <a:xfrm>
            <a:off x="15131543" y="308695"/>
            <a:ext cx="2919681" cy="4069242"/>
          </a:xfrm>
          <a:custGeom>
            <a:rect b="b" l="l" r="r" t="t"/>
            <a:pathLst>
              <a:path extrusionOk="0" h="4069242" w="2919681">
                <a:moveTo>
                  <a:pt x="0" y="0"/>
                </a:moveTo>
                <a:lnTo>
                  <a:pt x="2919681" y="0"/>
                </a:lnTo>
                <a:lnTo>
                  <a:pt x="2919681" y="4069242"/>
                </a:lnTo>
                <a:lnTo>
                  <a:pt x="0" y="4069242"/>
                </a:lnTo>
                <a:lnTo>
                  <a:pt x="0" y="0"/>
                </a:lnTo>
                <a:close/>
              </a:path>
            </a:pathLst>
          </a:custGeom>
          <a:blipFill rotWithShape="1">
            <a:blip r:embed="rId5">
              <a:alphaModFix/>
            </a:blip>
            <a:stretch>
              <a:fillRect b="0" l="0" r="0" t="0"/>
            </a:stretch>
          </a:blipFill>
          <a:ln>
            <a:noFill/>
          </a:ln>
        </p:spPr>
      </p:sp>
      <p:grpSp>
        <p:nvGrpSpPr>
          <p:cNvPr id="164" name="Google Shape;164;p19"/>
          <p:cNvGrpSpPr/>
          <p:nvPr/>
        </p:nvGrpSpPr>
        <p:grpSpPr>
          <a:xfrm>
            <a:off x="1544755" y="4943261"/>
            <a:ext cx="944555" cy="988831"/>
            <a:chOff x="0" y="-38100"/>
            <a:chExt cx="812800" cy="850900"/>
          </a:xfrm>
        </p:grpSpPr>
        <p:sp>
          <p:nvSpPr>
            <p:cNvPr id="165" name="Google Shape;165;p19"/>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6" name="Google Shape;166;p1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67" name="Google Shape;167;p19"/>
          <p:cNvGrpSpPr/>
          <p:nvPr/>
        </p:nvGrpSpPr>
        <p:grpSpPr>
          <a:xfrm>
            <a:off x="1544755" y="6529781"/>
            <a:ext cx="944555" cy="988831"/>
            <a:chOff x="0" y="-38100"/>
            <a:chExt cx="812800" cy="850900"/>
          </a:xfrm>
        </p:grpSpPr>
        <p:sp>
          <p:nvSpPr>
            <p:cNvPr id="168" name="Google Shape;168;p19"/>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1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70" name="Google Shape;170;p19"/>
          <p:cNvGrpSpPr/>
          <p:nvPr/>
        </p:nvGrpSpPr>
        <p:grpSpPr>
          <a:xfrm>
            <a:off x="1544755" y="8112538"/>
            <a:ext cx="944555" cy="988831"/>
            <a:chOff x="0" y="-38100"/>
            <a:chExt cx="812800" cy="850900"/>
          </a:xfrm>
        </p:grpSpPr>
        <p:sp>
          <p:nvSpPr>
            <p:cNvPr id="171" name="Google Shape;171;p19"/>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2" name="Google Shape;172;p1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73" name="Google Shape;173;p19"/>
          <p:cNvSpPr txBox="1"/>
          <p:nvPr/>
        </p:nvSpPr>
        <p:spPr>
          <a:xfrm>
            <a:off x="2698796" y="4758044"/>
            <a:ext cx="43824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Achievable</a:t>
            </a:r>
            <a:endParaRPr/>
          </a:p>
        </p:txBody>
      </p:sp>
      <p:sp>
        <p:nvSpPr>
          <p:cNvPr id="174" name="Google Shape;174;p19"/>
          <p:cNvSpPr txBox="1"/>
          <p:nvPr/>
        </p:nvSpPr>
        <p:spPr>
          <a:xfrm>
            <a:off x="2774996" y="6630462"/>
            <a:ext cx="43824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Realistic</a:t>
            </a:r>
            <a:endParaRPr/>
          </a:p>
        </p:txBody>
      </p:sp>
      <p:sp>
        <p:nvSpPr>
          <p:cNvPr id="175" name="Google Shape;175;p19"/>
          <p:cNvSpPr txBox="1"/>
          <p:nvPr/>
        </p:nvSpPr>
        <p:spPr>
          <a:xfrm>
            <a:off x="2774996" y="8194368"/>
            <a:ext cx="43824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Time-based</a:t>
            </a:r>
            <a:endParaRPr/>
          </a:p>
        </p:txBody>
      </p:sp>
      <p:sp>
        <p:nvSpPr>
          <p:cNvPr id="176" name="Google Shape;176;p19"/>
          <p:cNvSpPr txBox="1"/>
          <p:nvPr/>
        </p:nvSpPr>
        <p:spPr>
          <a:xfrm>
            <a:off x="2698800" y="5282800"/>
            <a:ext cx="6156000" cy="1200600"/>
          </a:xfrm>
          <a:prstGeom prst="rect">
            <a:avLst/>
          </a:prstGeom>
          <a:noFill/>
          <a:ln>
            <a:noFill/>
          </a:ln>
        </p:spPr>
        <p:txBody>
          <a:bodyPr anchorCtr="0" anchor="t" bIns="0" lIns="0" spcFirstLastPara="1" rIns="0" wrap="square" tIns="0">
            <a:spAutoFit/>
          </a:bodyPr>
          <a:lstStyle/>
          <a:p>
            <a:pPr indent="0" lvl="1" marL="0" marR="0" rtl="0" algn="l">
              <a:lnSpc>
                <a:spcPct val="100000"/>
              </a:lnSpc>
              <a:spcBef>
                <a:spcPts val="0"/>
              </a:spcBef>
              <a:spcAft>
                <a:spcPts val="0"/>
              </a:spcAft>
              <a:buNone/>
            </a:pPr>
            <a:r>
              <a:rPr lang="en-US" sz="2600">
                <a:latin typeface="Heebo"/>
                <a:ea typeface="Heebo"/>
                <a:cs typeface="Heebo"/>
                <a:sym typeface="Heebo"/>
              </a:rPr>
              <a:t>Given increasing population, a stable economy, peace and other situation and other environmental factors</a:t>
            </a:r>
            <a:endParaRPr sz="1800"/>
          </a:p>
        </p:txBody>
      </p:sp>
      <p:sp>
        <p:nvSpPr>
          <p:cNvPr id="177" name="Google Shape;177;p19"/>
          <p:cNvSpPr txBox="1"/>
          <p:nvPr/>
        </p:nvSpPr>
        <p:spPr>
          <a:xfrm>
            <a:off x="2774996" y="7155221"/>
            <a:ext cx="5424000" cy="800400"/>
          </a:xfrm>
          <a:prstGeom prst="rect">
            <a:avLst/>
          </a:prstGeom>
          <a:noFill/>
          <a:ln>
            <a:noFill/>
          </a:ln>
        </p:spPr>
        <p:txBody>
          <a:bodyPr anchorCtr="0" anchor="t" bIns="0" lIns="0" spcFirstLastPara="1" rIns="0" wrap="square" tIns="0">
            <a:spAutoFit/>
          </a:bodyPr>
          <a:lstStyle/>
          <a:p>
            <a:pPr indent="0" lvl="1" marL="0" marR="0" rtl="0" algn="l">
              <a:lnSpc>
                <a:spcPct val="100000"/>
              </a:lnSpc>
              <a:spcBef>
                <a:spcPts val="0"/>
              </a:spcBef>
              <a:spcAft>
                <a:spcPts val="0"/>
              </a:spcAft>
              <a:buNone/>
            </a:pPr>
            <a:r>
              <a:rPr lang="en-US" sz="2600">
                <a:latin typeface="Heebo"/>
                <a:ea typeface="Heebo"/>
                <a:cs typeface="Heebo"/>
                <a:sym typeface="Heebo"/>
              </a:rPr>
              <a:t>Again, based on environmental factors</a:t>
            </a:r>
            <a:r>
              <a:rPr lang="en-US" sz="2400">
                <a:latin typeface="Heebo"/>
                <a:ea typeface="Heebo"/>
                <a:cs typeface="Heebo"/>
                <a:sym typeface="Heebo"/>
              </a:rPr>
              <a:t> </a:t>
            </a:r>
            <a:endParaRPr sz="1600"/>
          </a:p>
        </p:txBody>
      </p:sp>
      <p:sp>
        <p:nvSpPr>
          <p:cNvPr id="178" name="Google Shape;178;p19"/>
          <p:cNvSpPr txBox="1"/>
          <p:nvPr/>
        </p:nvSpPr>
        <p:spPr>
          <a:xfrm>
            <a:off x="2774996" y="8719127"/>
            <a:ext cx="5424000" cy="800400"/>
          </a:xfrm>
          <a:prstGeom prst="rect">
            <a:avLst/>
          </a:prstGeom>
          <a:noFill/>
          <a:ln>
            <a:noFill/>
          </a:ln>
        </p:spPr>
        <p:txBody>
          <a:bodyPr anchorCtr="0" anchor="t" bIns="0" lIns="0" spcFirstLastPara="1" rIns="0" wrap="square" tIns="0">
            <a:spAutoFit/>
          </a:bodyPr>
          <a:lstStyle/>
          <a:p>
            <a:pPr indent="0" lvl="1" marL="0" marR="0" rtl="0" algn="l">
              <a:lnSpc>
                <a:spcPct val="100000"/>
              </a:lnSpc>
              <a:spcBef>
                <a:spcPts val="0"/>
              </a:spcBef>
              <a:spcAft>
                <a:spcPts val="0"/>
              </a:spcAft>
              <a:buNone/>
            </a:pPr>
            <a:r>
              <a:rPr lang="en-US" sz="2600">
                <a:latin typeface="Heebo"/>
                <a:ea typeface="Heebo"/>
                <a:cs typeface="Heebo"/>
                <a:sym typeface="Heebo"/>
              </a:rPr>
              <a:t>The example of a goal is bound by time </a:t>
            </a:r>
            <a:endParaRPr sz="1800"/>
          </a:p>
        </p:txBody>
      </p:sp>
      <p:sp>
        <p:nvSpPr>
          <p:cNvPr id="179" name="Google Shape;179;p19"/>
          <p:cNvSpPr txBox="1"/>
          <p:nvPr/>
        </p:nvSpPr>
        <p:spPr>
          <a:xfrm>
            <a:off x="630351" y="687750"/>
            <a:ext cx="8300700" cy="769500"/>
          </a:xfrm>
          <a:prstGeom prst="rect">
            <a:avLst/>
          </a:prstGeom>
          <a:noFill/>
          <a:ln>
            <a:noFill/>
          </a:ln>
        </p:spPr>
        <p:txBody>
          <a:bodyPr anchorCtr="0" anchor="t" bIns="0" lIns="0" spcFirstLastPara="1" rIns="0" wrap="square" tIns="0">
            <a:spAutoFit/>
          </a:bodyPr>
          <a:lstStyle/>
          <a:p>
            <a:pPr indent="0" lvl="0" marL="0" marR="0" rtl="0" algn="l">
              <a:lnSpc>
                <a:spcPct val="118002"/>
              </a:lnSpc>
              <a:spcBef>
                <a:spcPts val="0"/>
              </a:spcBef>
              <a:spcAft>
                <a:spcPts val="0"/>
              </a:spcAft>
              <a:buNone/>
            </a:pPr>
            <a:r>
              <a:rPr lang="en-US" sz="5000">
                <a:solidFill>
                  <a:srgbClr val="4C6FBF"/>
                </a:solidFill>
                <a:latin typeface="Heebo Black"/>
                <a:ea typeface="Heebo Black"/>
                <a:cs typeface="Heebo Black"/>
                <a:sym typeface="Heebo Black"/>
              </a:rPr>
              <a:t>Guidelines for Setting Goals</a:t>
            </a:r>
            <a:endParaRPr sz="5000"/>
          </a:p>
        </p:txBody>
      </p:sp>
      <p:grpSp>
        <p:nvGrpSpPr>
          <p:cNvPr id="180" name="Google Shape;180;p19"/>
          <p:cNvGrpSpPr/>
          <p:nvPr/>
        </p:nvGrpSpPr>
        <p:grpSpPr>
          <a:xfrm>
            <a:off x="1562880" y="1681336"/>
            <a:ext cx="944555" cy="988831"/>
            <a:chOff x="0" y="-38100"/>
            <a:chExt cx="812800" cy="850900"/>
          </a:xfrm>
        </p:grpSpPr>
        <p:sp>
          <p:nvSpPr>
            <p:cNvPr id="181" name="Google Shape;181;p19"/>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2" name="Google Shape;182;p1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3" name="Google Shape;183;p19"/>
          <p:cNvSpPr txBox="1"/>
          <p:nvPr/>
        </p:nvSpPr>
        <p:spPr>
          <a:xfrm>
            <a:off x="2793121" y="1800919"/>
            <a:ext cx="43824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Specific</a:t>
            </a:r>
            <a:endParaRPr/>
          </a:p>
        </p:txBody>
      </p:sp>
      <p:sp>
        <p:nvSpPr>
          <p:cNvPr id="184" name="Google Shape;184;p19"/>
          <p:cNvSpPr txBox="1"/>
          <p:nvPr/>
        </p:nvSpPr>
        <p:spPr>
          <a:xfrm>
            <a:off x="2793121" y="2325678"/>
            <a:ext cx="5424000" cy="800400"/>
          </a:xfrm>
          <a:prstGeom prst="rect">
            <a:avLst/>
          </a:prstGeom>
          <a:noFill/>
          <a:ln>
            <a:noFill/>
          </a:ln>
        </p:spPr>
        <p:txBody>
          <a:bodyPr anchorCtr="0" anchor="t" bIns="0" lIns="0" spcFirstLastPara="1" rIns="0" wrap="square" tIns="0">
            <a:spAutoFit/>
          </a:bodyPr>
          <a:lstStyle/>
          <a:p>
            <a:pPr indent="0" lvl="1" marL="0" marR="0" rtl="0" algn="l">
              <a:lnSpc>
                <a:spcPct val="100000"/>
              </a:lnSpc>
              <a:spcBef>
                <a:spcPts val="0"/>
              </a:spcBef>
              <a:spcAft>
                <a:spcPts val="0"/>
              </a:spcAft>
              <a:buNone/>
            </a:pPr>
            <a:r>
              <a:rPr lang="en-US" sz="2600">
                <a:latin typeface="Heebo"/>
                <a:ea typeface="Heebo"/>
                <a:cs typeface="Heebo"/>
                <a:sym typeface="Heebo"/>
              </a:rPr>
              <a:t>To be specific, goals should be expressed in quantitative terms.</a:t>
            </a:r>
            <a:endParaRPr sz="1800"/>
          </a:p>
        </p:txBody>
      </p:sp>
      <p:grpSp>
        <p:nvGrpSpPr>
          <p:cNvPr id="185" name="Google Shape;185;p19"/>
          <p:cNvGrpSpPr/>
          <p:nvPr/>
        </p:nvGrpSpPr>
        <p:grpSpPr>
          <a:xfrm>
            <a:off x="1581005" y="3312298"/>
            <a:ext cx="944555" cy="988831"/>
            <a:chOff x="0" y="-38100"/>
            <a:chExt cx="812800" cy="850900"/>
          </a:xfrm>
        </p:grpSpPr>
        <p:sp>
          <p:nvSpPr>
            <p:cNvPr id="186" name="Google Shape;186;p19"/>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7" name="Google Shape;187;p1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88" name="Google Shape;188;p19"/>
          <p:cNvSpPr txBox="1"/>
          <p:nvPr/>
        </p:nvSpPr>
        <p:spPr>
          <a:xfrm>
            <a:off x="2811246" y="3355682"/>
            <a:ext cx="43824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Measurable</a:t>
            </a:r>
            <a:endParaRPr/>
          </a:p>
        </p:txBody>
      </p:sp>
      <p:sp>
        <p:nvSpPr>
          <p:cNvPr id="189" name="Google Shape;189;p19"/>
          <p:cNvSpPr txBox="1"/>
          <p:nvPr/>
        </p:nvSpPr>
        <p:spPr>
          <a:xfrm>
            <a:off x="2811246" y="3880441"/>
            <a:ext cx="5424000" cy="400200"/>
          </a:xfrm>
          <a:prstGeom prst="rect">
            <a:avLst/>
          </a:prstGeom>
          <a:noFill/>
          <a:ln>
            <a:noFill/>
          </a:ln>
        </p:spPr>
        <p:txBody>
          <a:bodyPr anchorCtr="0" anchor="t" bIns="0" lIns="0" spcFirstLastPara="1" rIns="0" wrap="square" tIns="0">
            <a:spAutoFit/>
          </a:bodyPr>
          <a:lstStyle/>
          <a:p>
            <a:pPr indent="0" lvl="1" marL="0" marR="0" rtl="0" algn="l">
              <a:lnSpc>
                <a:spcPct val="100000"/>
              </a:lnSpc>
              <a:spcBef>
                <a:spcPts val="0"/>
              </a:spcBef>
              <a:spcAft>
                <a:spcPts val="0"/>
              </a:spcAft>
              <a:buNone/>
            </a:pPr>
            <a:r>
              <a:rPr lang="en-US" sz="2600">
                <a:latin typeface="Heebo"/>
                <a:ea typeface="Heebo"/>
                <a:cs typeface="Heebo"/>
                <a:sym typeface="Heebo"/>
              </a:rPr>
              <a:t>The target is exact as seen</a:t>
            </a:r>
            <a:r>
              <a:rPr lang="en-US" sz="2400">
                <a:latin typeface="Heebo"/>
                <a:ea typeface="Heebo"/>
                <a:cs typeface="Heebo"/>
                <a:sym typeface="Heebo"/>
              </a:rPr>
              <a:t> </a:t>
            </a:r>
            <a:endParaRPr sz="1600"/>
          </a:p>
        </p:txBody>
      </p:sp>
      <p:sp>
        <p:nvSpPr>
          <p:cNvPr id="190" name="Google Shape;190;p19"/>
          <p:cNvSpPr txBox="1"/>
          <p:nvPr/>
        </p:nvSpPr>
        <p:spPr>
          <a:xfrm>
            <a:off x="1774597" y="1778925"/>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S</a:t>
            </a:r>
            <a:endParaRPr sz="5000"/>
          </a:p>
        </p:txBody>
      </p:sp>
      <p:sp>
        <p:nvSpPr>
          <p:cNvPr id="191" name="Google Shape;191;p19"/>
          <p:cNvSpPr txBox="1"/>
          <p:nvPr/>
        </p:nvSpPr>
        <p:spPr>
          <a:xfrm>
            <a:off x="1774597" y="3421963"/>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M</a:t>
            </a:r>
            <a:endParaRPr sz="5000"/>
          </a:p>
        </p:txBody>
      </p:sp>
      <p:sp>
        <p:nvSpPr>
          <p:cNvPr id="192" name="Google Shape;192;p19"/>
          <p:cNvSpPr txBox="1"/>
          <p:nvPr/>
        </p:nvSpPr>
        <p:spPr>
          <a:xfrm>
            <a:off x="1779222" y="5064988"/>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A</a:t>
            </a:r>
            <a:endParaRPr sz="5000"/>
          </a:p>
        </p:txBody>
      </p:sp>
      <p:sp>
        <p:nvSpPr>
          <p:cNvPr id="193" name="Google Shape;193;p19"/>
          <p:cNvSpPr txBox="1"/>
          <p:nvPr/>
        </p:nvSpPr>
        <p:spPr>
          <a:xfrm>
            <a:off x="1779222" y="6637563"/>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R</a:t>
            </a:r>
            <a:endParaRPr sz="5000"/>
          </a:p>
        </p:txBody>
      </p:sp>
      <p:sp>
        <p:nvSpPr>
          <p:cNvPr id="194" name="Google Shape;194;p19"/>
          <p:cNvSpPr txBox="1"/>
          <p:nvPr/>
        </p:nvSpPr>
        <p:spPr>
          <a:xfrm>
            <a:off x="1837297" y="8213863"/>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T</a:t>
            </a:r>
            <a:endParaRPr sz="5000"/>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98" name="Shape 198"/>
        <p:cNvGrpSpPr/>
        <p:nvPr/>
      </p:nvGrpSpPr>
      <p:grpSpPr>
        <a:xfrm>
          <a:off x="0" y="0"/>
          <a:ext cx="0" cy="0"/>
          <a:chOff x="0" y="0"/>
          <a:chExt cx="0" cy="0"/>
        </a:xfrm>
      </p:grpSpPr>
      <p:grpSp>
        <p:nvGrpSpPr>
          <p:cNvPr id="199" name="Google Shape;199;p20"/>
          <p:cNvGrpSpPr/>
          <p:nvPr/>
        </p:nvGrpSpPr>
        <p:grpSpPr>
          <a:xfrm>
            <a:off x="498406" y="353744"/>
            <a:ext cx="17291303" cy="9434909"/>
            <a:chOff x="0" y="-38100"/>
            <a:chExt cx="4554058" cy="2484898"/>
          </a:xfrm>
        </p:grpSpPr>
        <p:sp>
          <p:nvSpPr>
            <p:cNvPr id="200" name="Google Shape;200;p20"/>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1" name="Google Shape;201;p2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02" name="Google Shape;202;p20"/>
          <p:cNvGrpSpPr/>
          <p:nvPr/>
        </p:nvGrpSpPr>
        <p:grpSpPr>
          <a:xfrm>
            <a:off x="925501" y="1620501"/>
            <a:ext cx="16470416" cy="7782097"/>
            <a:chOff x="0" y="-38100"/>
            <a:chExt cx="1577339" cy="850800"/>
          </a:xfrm>
        </p:grpSpPr>
        <p:sp>
          <p:nvSpPr>
            <p:cNvPr id="203" name="Google Shape;203;p20"/>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204" name="Google Shape;204;p2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05" name="Google Shape;205;p20"/>
          <p:cNvSpPr txBox="1"/>
          <p:nvPr/>
        </p:nvSpPr>
        <p:spPr>
          <a:xfrm>
            <a:off x="3102668" y="658550"/>
            <a:ext cx="121161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The Purpose of Planning</a:t>
            </a:r>
            <a:endParaRPr/>
          </a:p>
        </p:txBody>
      </p:sp>
      <p:sp>
        <p:nvSpPr>
          <p:cNvPr id="206" name="Google Shape;206;p20"/>
          <p:cNvSpPr txBox="1"/>
          <p:nvPr/>
        </p:nvSpPr>
        <p:spPr>
          <a:xfrm>
            <a:off x="1231450" y="2094550"/>
            <a:ext cx="15265200" cy="71175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Clr>
                <a:schemeClr val="dk1"/>
              </a:buClr>
              <a:buSzPts val="1100"/>
              <a:buFont typeface="Arial"/>
              <a:buNone/>
            </a:pPr>
            <a:r>
              <a:rPr i="1" lang="en-US" sz="3400">
                <a:latin typeface="Heebo"/>
                <a:ea typeface="Heebo"/>
                <a:cs typeface="Heebo"/>
                <a:sym typeface="Heebo"/>
              </a:rPr>
              <a:t>The uses of planning are:</a:t>
            </a:r>
            <a:endParaRPr i="1" sz="34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400">
                <a:latin typeface="Heebo"/>
                <a:ea typeface="Heebo"/>
                <a:cs typeface="Heebo"/>
                <a:sym typeface="Heebo"/>
              </a:rPr>
              <a:t>1. establishes coordinated effort - gives direction, helps the organization towards its objectives or goals;</a:t>
            </a:r>
            <a:endParaRPr sz="34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400">
                <a:latin typeface="Heebo"/>
                <a:ea typeface="Heebo"/>
                <a:cs typeface="Heebo"/>
                <a:sym typeface="Heebo"/>
              </a:rPr>
              <a:t>2. helps the organization to look ahead, to anticipate or expect changes, to address or provide solutions to problems that may arise from changes or uncertainties;</a:t>
            </a:r>
            <a:endParaRPr sz="34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400">
                <a:latin typeface="Heebo"/>
                <a:ea typeface="Heebo"/>
                <a:cs typeface="Heebo"/>
                <a:sym typeface="Heebo"/>
              </a:rPr>
              <a:t>3. reduces duplications, overlapping and wasteful activities;</a:t>
            </a:r>
            <a:endParaRPr sz="34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400">
                <a:latin typeface="Heebo"/>
                <a:ea typeface="Heebo"/>
                <a:cs typeface="Heebo"/>
                <a:sym typeface="Heebo"/>
              </a:rPr>
              <a:t>4. sets standards for control.</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5. serves as reference -- planners refer to previous </a:t>
            </a:r>
            <a:br>
              <a:rPr lang="en-US" sz="3400">
                <a:latin typeface="Heebo"/>
                <a:ea typeface="Heebo"/>
                <a:cs typeface="Heebo"/>
                <a:sym typeface="Heebo"/>
              </a:rPr>
            </a:br>
            <a:r>
              <a:rPr lang="en-US" sz="3400">
                <a:latin typeface="Heebo"/>
                <a:ea typeface="Heebo"/>
                <a:cs typeface="Heebo"/>
                <a:sym typeface="Heebo"/>
              </a:rPr>
              <a:t>plans for guidance.</a:t>
            </a:r>
            <a:endParaRPr sz="3400">
              <a:latin typeface="Heebo"/>
              <a:ea typeface="Heebo"/>
              <a:cs typeface="Heebo"/>
              <a:sym typeface="Heebo"/>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210" name="Shape 210"/>
        <p:cNvGrpSpPr/>
        <p:nvPr/>
      </p:nvGrpSpPr>
      <p:grpSpPr>
        <a:xfrm>
          <a:off x="0" y="0"/>
          <a:ext cx="0" cy="0"/>
          <a:chOff x="0" y="0"/>
          <a:chExt cx="0" cy="0"/>
        </a:xfrm>
      </p:grpSpPr>
      <p:grpSp>
        <p:nvGrpSpPr>
          <p:cNvPr id="211" name="Google Shape;211;p21"/>
          <p:cNvGrpSpPr/>
          <p:nvPr/>
        </p:nvGrpSpPr>
        <p:grpSpPr>
          <a:xfrm>
            <a:off x="498406" y="353744"/>
            <a:ext cx="17291303" cy="9434909"/>
            <a:chOff x="0" y="-38100"/>
            <a:chExt cx="4554058" cy="2484898"/>
          </a:xfrm>
        </p:grpSpPr>
        <p:sp>
          <p:nvSpPr>
            <p:cNvPr id="212" name="Google Shape;212;p21"/>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3" name="Google Shape;213;p2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14" name="Google Shape;214;p21"/>
          <p:cNvGrpSpPr/>
          <p:nvPr/>
        </p:nvGrpSpPr>
        <p:grpSpPr>
          <a:xfrm>
            <a:off x="925501" y="1620501"/>
            <a:ext cx="16470416" cy="7782097"/>
            <a:chOff x="0" y="-38100"/>
            <a:chExt cx="1577339" cy="850800"/>
          </a:xfrm>
        </p:grpSpPr>
        <p:sp>
          <p:nvSpPr>
            <p:cNvPr id="215" name="Google Shape;215;p21"/>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216" name="Google Shape;216;p2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17" name="Google Shape;217;p21"/>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The Planning Types and Models are:</a:t>
            </a:r>
            <a:endParaRPr/>
          </a:p>
        </p:txBody>
      </p:sp>
      <p:sp>
        <p:nvSpPr>
          <p:cNvPr id="218" name="Google Shape;218;p21"/>
          <p:cNvSpPr txBox="1"/>
          <p:nvPr/>
        </p:nvSpPr>
        <p:spPr>
          <a:xfrm>
            <a:off x="1231450" y="2399350"/>
            <a:ext cx="15265200" cy="63849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1. </a:t>
            </a:r>
            <a:r>
              <a:rPr b="1" lang="en-US" sz="3400">
                <a:latin typeface="Heebo"/>
                <a:ea typeface="Heebo"/>
                <a:cs typeface="Heebo"/>
                <a:sym typeface="Heebo"/>
              </a:rPr>
              <a:t>Management by Objectives (MBO) </a:t>
            </a:r>
            <a:r>
              <a:rPr lang="en-US" sz="3400">
                <a:latin typeface="Heebo"/>
                <a:ea typeface="Heebo"/>
                <a:cs typeface="Heebo"/>
                <a:sym typeface="Heebo"/>
              </a:rPr>
              <a:t>is a method whereby managers and employees define goals for every department, project and person and use them to monitor subsequent performance. The four major activities for MBO to be successful are:</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a. Setting goals</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b. Developing actions plans</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c. Reviewing progress</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d. Appraising overall performance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222" name="Shape 222"/>
        <p:cNvGrpSpPr/>
        <p:nvPr/>
      </p:nvGrpSpPr>
      <p:grpSpPr>
        <a:xfrm>
          <a:off x="0" y="0"/>
          <a:ext cx="0" cy="0"/>
          <a:chOff x="0" y="0"/>
          <a:chExt cx="0" cy="0"/>
        </a:xfrm>
      </p:grpSpPr>
      <p:grpSp>
        <p:nvGrpSpPr>
          <p:cNvPr id="223" name="Google Shape;223;p22"/>
          <p:cNvGrpSpPr/>
          <p:nvPr/>
        </p:nvGrpSpPr>
        <p:grpSpPr>
          <a:xfrm>
            <a:off x="498406" y="353744"/>
            <a:ext cx="17291303" cy="9434909"/>
            <a:chOff x="0" y="-38100"/>
            <a:chExt cx="4554058" cy="2484898"/>
          </a:xfrm>
        </p:grpSpPr>
        <p:sp>
          <p:nvSpPr>
            <p:cNvPr id="224" name="Google Shape;224;p22"/>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25" name="Google Shape;225;p2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26" name="Google Shape;226;p22"/>
          <p:cNvGrpSpPr/>
          <p:nvPr/>
        </p:nvGrpSpPr>
        <p:grpSpPr>
          <a:xfrm>
            <a:off x="925501" y="1620501"/>
            <a:ext cx="16470416" cy="7782097"/>
            <a:chOff x="0" y="-38100"/>
            <a:chExt cx="1577339" cy="850800"/>
          </a:xfrm>
        </p:grpSpPr>
        <p:sp>
          <p:nvSpPr>
            <p:cNvPr id="227" name="Google Shape;227;p22"/>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228" name="Google Shape;228;p2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29" name="Google Shape;229;p22"/>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The Planning Types and Models are:</a:t>
            </a:r>
            <a:endParaRPr/>
          </a:p>
        </p:txBody>
      </p:sp>
      <p:sp>
        <p:nvSpPr>
          <p:cNvPr id="230" name="Google Shape;230;p22"/>
          <p:cNvSpPr txBox="1"/>
          <p:nvPr/>
        </p:nvSpPr>
        <p:spPr>
          <a:xfrm>
            <a:off x="1231450" y="2399350"/>
            <a:ext cx="15265200" cy="56520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2. </a:t>
            </a:r>
            <a:r>
              <a:rPr b="1" lang="en-US" sz="3400">
                <a:latin typeface="Heebo"/>
                <a:ea typeface="Heebo"/>
                <a:cs typeface="Heebo"/>
                <a:sym typeface="Heebo"/>
              </a:rPr>
              <a:t>Single Use Plans </a:t>
            </a:r>
            <a:r>
              <a:rPr lang="en-US" sz="3400">
                <a:latin typeface="Heebo"/>
                <a:ea typeface="Heebo"/>
                <a:cs typeface="Heebo"/>
                <a:sym typeface="Heebo"/>
              </a:rPr>
              <a:t>are plans that are developed to achieve a set of goals that are unlikely to be repeated in the future.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3. </a:t>
            </a:r>
            <a:r>
              <a:rPr b="1" lang="en-US" sz="3400">
                <a:latin typeface="Heebo"/>
                <a:ea typeface="Heebo"/>
                <a:cs typeface="Heebo"/>
                <a:sym typeface="Heebo"/>
              </a:rPr>
              <a:t>Standing Plans </a:t>
            </a:r>
            <a:r>
              <a:rPr lang="en-US" sz="3400">
                <a:latin typeface="Heebo"/>
                <a:ea typeface="Heebo"/>
                <a:cs typeface="Heebo"/>
                <a:sym typeface="Heebo"/>
              </a:rPr>
              <a:t>are ongoing plans used to provide guidance for tasks performed repeatedly within the organization.</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4. </a:t>
            </a:r>
            <a:r>
              <a:rPr b="1" lang="en-US" sz="3400">
                <a:latin typeface="Heebo"/>
                <a:ea typeface="Heebo"/>
                <a:cs typeface="Heebo"/>
                <a:sym typeface="Heebo"/>
              </a:rPr>
              <a:t>Contingency Plans </a:t>
            </a:r>
            <a:r>
              <a:rPr lang="en-US" sz="3400">
                <a:latin typeface="Heebo"/>
                <a:ea typeface="Heebo"/>
                <a:cs typeface="Heebo"/>
                <a:sym typeface="Heebo"/>
              </a:rPr>
              <a:t>are plans that define company responses</a:t>
            </a:r>
            <a:br>
              <a:rPr lang="en-US" sz="3400">
                <a:latin typeface="Heebo"/>
                <a:ea typeface="Heebo"/>
                <a:cs typeface="Heebo"/>
                <a:sym typeface="Heebo"/>
              </a:rPr>
            </a:br>
            <a:r>
              <a:rPr lang="en-US" sz="3400">
                <a:latin typeface="Heebo"/>
                <a:ea typeface="Heebo"/>
                <a:cs typeface="Heebo"/>
                <a:sym typeface="Heebo"/>
              </a:rPr>
              <a:t> to specific situations, such as emergencies and setbacks.</a:t>
            </a:r>
            <a:endParaRPr sz="3400">
              <a:latin typeface="Heebo"/>
              <a:ea typeface="Heebo"/>
              <a:cs typeface="Heebo"/>
              <a:sym typeface="Heebo"/>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234" name="Shape 234"/>
        <p:cNvGrpSpPr/>
        <p:nvPr/>
      </p:nvGrpSpPr>
      <p:grpSpPr>
        <a:xfrm>
          <a:off x="0" y="0"/>
          <a:ext cx="0" cy="0"/>
          <a:chOff x="0" y="0"/>
          <a:chExt cx="0" cy="0"/>
        </a:xfrm>
      </p:grpSpPr>
      <p:grpSp>
        <p:nvGrpSpPr>
          <p:cNvPr id="235" name="Google Shape;235;p23"/>
          <p:cNvGrpSpPr/>
          <p:nvPr/>
        </p:nvGrpSpPr>
        <p:grpSpPr>
          <a:xfrm>
            <a:off x="498406" y="353744"/>
            <a:ext cx="17291303" cy="9434909"/>
            <a:chOff x="0" y="-38100"/>
            <a:chExt cx="4554058" cy="2484898"/>
          </a:xfrm>
        </p:grpSpPr>
        <p:sp>
          <p:nvSpPr>
            <p:cNvPr id="236" name="Google Shape;236;p23"/>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37" name="Google Shape;237;p2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38" name="Google Shape;238;p23"/>
          <p:cNvGrpSpPr/>
          <p:nvPr/>
        </p:nvGrpSpPr>
        <p:grpSpPr>
          <a:xfrm>
            <a:off x="925501" y="1620501"/>
            <a:ext cx="16470416" cy="7782097"/>
            <a:chOff x="0" y="-38100"/>
            <a:chExt cx="1577339" cy="850800"/>
          </a:xfrm>
        </p:grpSpPr>
        <p:sp>
          <p:nvSpPr>
            <p:cNvPr id="239" name="Google Shape;239;p23"/>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240" name="Google Shape;240;p2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41" name="Google Shape;241;p23"/>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Organizing</a:t>
            </a:r>
            <a:endParaRPr/>
          </a:p>
        </p:txBody>
      </p:sp>
      <p:sp>
        <p:nvSpPr>
          <p:cNvPr id="242" name="Google Shape;242;p23"/>
          <p:cNvSpPr txBox="1"/>
          <p:nvPr/>
        </p:nvSpPr>
        <p:spPr>
          <a:xfrm>
            <a:off x="1231450" y="2246950"/>
            <a:ext cx="15265200" cy="63849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i="1" lang="en-US" sz="3400">
                <a:latin typeface="Heebo"/>
                <a:ea typeface="Heebo"/>
                <a:cs typeface="Heebo"/>
                <a:sym typeface="Heebo"/>
              </a:rPr>
              <a:t>Knowledge of the following terminology is important to understand organizing -the second function of management.</a:t>
            </a:r>
            <a:endParaRPr i="1"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1. </a:t>
            </a:r>
            <a:r>
              <a:rPr b="1" lang="en-US" sz="3400">
                <a:latin typeface="Heebo"/>
                <a:ea typeface="Heebo"/>
                <a:cs typeface="Heebo"/>
                <a:sym typeface="Heebo"/>
              </a:rPr>
              <a:t>Organizing </a:t>
            </a:r>
            <a:r>
              <a:rPr lang="en-US" sz="3400">
                <a:latin typeface="Heebo"/>
                <a:ea typeface="Heebo"/>
                <a:cs typeface="Heebo"/>
                <a:sym typeface="Heebo"/>
              </a:rPr>
              <a:t>is the development of organizational resources to achieve strategic goals.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2. </a:t>
            </a:r>
            <a:r>
              <a:rPr b="1" lang="en-US" sz="3400">
                <a:latin typeface="Heebo"/>
                <a:ea typeface="Heebo"/>
                <a:cs typeface="Heebo"/>
                <a:sym typeface="Heebo"/>
              </a:rPr>
              <a:t>Organizational Structure </a:t>
            </a:r>
            <a:r>
              <a:rPr lang="en-US" sz="3400">
                <a:latin typeface="Heebo"/>
                <a:ea typeface="Heebo"/>
                <a:cs typeface="Heebo"/>
                <a:sym typeface="Heebo"/>
              </a:rPr>
              <a:t>is the framework in which the </a:t>
            </a:r>
            <a:br>
              <a:rPr lang="en-US" sz="3400">
                <a:latin typeface="Heebo"/>
                <a:ea typeface="Heebo"/>
                <a:cs typeface="Heebo"/>
                <a:sym typeface="Heebo"/>
              </a:rPr>
            </a:br>
            <a:r>
              <a:rPr lang="en-US" sz="3400">
                <a:latin typeface="Heebo"/>
                <a:ea typeface="Heebo"/>
                <a:cs typeface="Heebo"/>
                <a:sym typeface="Heebo"/>
              </a:rPr>
              <a:t>organization defines how tasks are divided, </a:t>
            </a:r>
            <a:br>
              <a:rPr lang="en-US" sz="3400">
                <a:latin typeface="Heebo"/>
                <a:ea typeface="Heebo"/>
                <a:cs typeface="Heebo"/>
                <a:sym typeface="Heebo"/>
              </a:rPr>
            </a:br>
            <a:r>
              <a:rPr lang="en-US" sz="3400">
                <a:latin typeface="Heebo"/>
                <a:ea typeface="Heebo"/>
                <a:cs typeface="Heebo"/>
                <a:sym typeface="Heebo"/>
              </a:rPr>
              <a:t>resources are developed, and departments are coordinated.</a:t>
            </a:r>
            <a:endParaRPr sz="3400">
              <a:latin typeface="Heebo"/>
              <a:ea typeface="Heebo"/>
              <a:cs typeface="Heebo"/>
              <a:sym typeface="Heebo"/>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246" name="Shape 246"/>
        <p:cNvGrpSpPr/>
        <p:nvPr/>
      </p:nvGrpSpPr>
      <p:grpSpPr>
        <a:xfrm>
          <a:off x="0" y="0"/>
          <a:ext cx="0" cy="0"/>
          <a:chOff x="0" y="0"/>
          <a:chExt cx="0" cy="0"/>
        </a:xfrm>
      </p:grpSpPr>
      <p:grpSp>
        <p:nvGrpSpPr>
          <p:cNvPr id="247" name="Google Shape;247;p24"/>
          <p:cNvGrpSpPr/>
          <p:nvPr/>
        </p:nvGrpSpPr>
        <p:grpSpPr>
          <a:xfrm>
            <a:off x="498406" y="353744"/>
            <a:ext cx="17291303" cy="9434909"/>
            <a:chOff x="0" y="-38100"/>
            <a:chExt cx="4554058" cy="2484898"/>
          </a:xfrm>
        </p:grpSpPr>
        <p:sp>
          <p:nvSpPr>
            <p:cNvPr id="248" name="Google Shape;248;p24"/>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49" name="Google Shape;249;p2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50" name="Google Shape;250;p24"/>
          <p:cNvGrpSpPr/>
          <p:nvPr/>
        </p:nvGrpSpPr>
        <p:grpSpPr>
          <a:xfrm>
            <a:off x="925501" y="1620501"/>
            <a:ext cx="16470416" cy="7782097"/>
            <a:chOff x="0" y="-38100"/>
            <a:chExt cx="1577339" cy="850800"/>
          </a:xfrm>
        </p:grpSpPr>
        <p:sp>
          <p:nvSpPr>
            <p:cNvPr id="251" name="Google Shape;251;p24"/>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252" name="Google Shape;252;p2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53" name="Google Shape;253;p24"/>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Organizing</a:t>
            </a:r>
            <a:endParaRPr/>
          </a:p>
        </p:txBody>
      </p:sp>
      <p:sp>
        <p:nvSpPr>
          <p:cNvPr id="254" name="Google Shape;254;p24"/>
          <p:cNvSpPr txBox="1"/>
          <p:nvPr/>
        </p:nvSpPr>
        <p:spPr>
          <a:xfrm>
            <a:off x="1231450" y="2399350"/>
            <a:ext cx="15265200" cy="71175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3. </a:t>
            </a:r>
            <a:r>
              <a:rPr b="1" lang="en-US" sz="3400">
                <a:latin typeface="Heebo"/>
                <a:ea typeface="Heebo"/>
                <a:cs typeface="Heebo"/>
                <a:sym typeface="Heebo"/>
              </a:rPr>
              <a:t>Organizational Chart </a:t>
            </a:r>
            <a:r>
              <a:rPr lang="en-US" sz="3400">
                <a:latin typeface="Heebo"/>
                <a:ea typeface="Heebo"/>
                <a:cs typeface="Heebo"/>
                <a:sym typeface="Heebo"/>
              </a:rPr>
              <a:t>is the visual representation of an organization's structure.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4. </a:t>
            </a:r>
            <a:r>
              <a:rPr b="1" lang="en-US" sz="3400">
                <a:latin typeface="Heebo"/>
                <a:ea typeface="Heebo"/>
                <a:cs typeface="Heebo"/>
                <a:sym typeface="Heebo"/>
              </a:rPr>
              <a:t>Work Specification</a:t>
            </a:r>
            <a:r>
              <a:rPr lang="en-US" sz="3400">
                <a:latin typeface="Heebo"/>
                <a:ea typeface="Heebo"/>
                <a:cs typeface="Heebo"/>
                <a:sym typeface="Heebo"/>
              </a:rPr>
              <a:t> is the degree to which organizational tasks are subdivided into individual jobs also called </a:t>
            </a:r>
            <a:r>
              <a:rPr lang="en-US" sz="3400" u="sng">
                <a:latin typeface="Heebo"/>
                <a:ea typeface="Heebo"/>
                <a:cs typeface="Heebo"/>
                <a:sym typeface="Heebo"/>
              </a:rPr>
              <a:t>division of labor</a:t>
            </a:r>
            <a:r>
              <a:rPr lang="en-US" sz="3400">
                <a:latin typeface="Heebo"/>
                <a:ea typeface="Heebo"/>
                <a:cs typeface="Heebo"/>
                <a:sym typeface="Heebo"/>
              </a:rPr>
              <a:t>.</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5.</a:t>
            </a:r>
            <a:r>
              <a:rPr b="1" lang="en-US" sz="3400">
                <a:latin typeface="Heebo"/>
                <a:ea typeface="Heebo"/>
                <a:cs typeface="Heebo"/>
                <a:sym typeface="Heebo"/>
              </a:rPr>
              <a:t> Chain of Command</a:t>
            </a:r>
            <a:r>
              <a:rPr lang="en-US" sz="3400">
                <a:latin typeface="Heebo"/>
                <a:ea typeface="Heebo"/>
                <a:cs typeface="Heebo"/>
                <a:sym typeface="Heebo"/>
              </a:rPr>
              <a:t> is an unbroken line of authority </a:t>
            </a:r>
            <a:br>
              <a:rPr lang="en-US" sz="3400">
                <a:latin typeface="Heebo"/>
                <a:ea typeface="Heebo"/>
                <a:cs typeface="Heebo"/>
                <a:sym typeface="Heebo"/>
              </a:rPr>
            </a:br>
            <a:r>
              <a:rPr lang="en-US" sz="3400">
                <a:latin typeface="Heebo"/>
                <a:ea typeface="Heebo"/>
                <a:cs typeface="Heebo"/>
                <a:sym typeface="Heebo"/>
              </a:rPr>
              <a:t>that links all individuals. </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258" name="Shape 258"/>
        <p:cNvGrpSpPr/>
        <p:nvPr/>
      </p:nvGrpSpPr>
      <p:grpSpPr>
        <a:xfrm>
          <a:off x="0" y="0"/>
          <a:ext cx="0" cy="0"/>
          <a:chOff x="0" y="0"/>
          <a:chExt cx="0" cy="0"/>
        </a:xfrm>
      </p:grpSpPr>
      <p:grpSp>
        <p:nvGrpSpPr>
          <p:cNvPr id="259" name="Google Shape;259;p25"/>
          <p:cNvGrpSpPr/>
          <p:nvPr/>
        </p:nvGrpSpPr>
        <p:grpSpPr>
          <a:xfrm>
            <a:off x="498406" y="353744"/>
            <a:ext cx="17291303" cy="9434909"/>
            <a:chOff x="0" y="-38100"/>
            <a:chExt cx="4554058" cy="2484898"/>
          </a:xfrm>
        </p:grpSpPr>
        <p:sp>
          <p:nvSpPr>
            <p:cNvPr id="260" name="Google Shape;260;p25"/>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61" name="Google Shape;261;p2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62" name="Google Shape;262;p25"/>
          <p:cNvGrpSpPr/>
          <p:nvPr/>
        </p:nvGrpSpPr>
        <p:grpSpPr>
          <a:xfrm>
            <a:off x="925501" y="1620501"/>
            <a:ext cx="16470416" cy="7782097"/>
            <a:chOff x="0" y="-38100"/>
            <a:chExt cx="1577339" cy="850800"/>
          </a:xfrm>
        </p:grpSpPr>
        <p:sp>
          <p:nvSpPr>
            <p:cNvPr id="263" name="Google Shape;263;p25"/>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264" name="Google Shape;264;p2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65" name="Google Shape;265;p25"/>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Organizing</a:t>
            </a:r>
            <a:endParaRPr/>
          </a:p>
        </p:txBody>
      </p:sp>
      <p:sp>
        <p:nvSpPr>
          <p:cNvPr id="266" name="Google Shape;266;p25"/>
          <p:cNvSpPr txBox="1"/>
          <p:nvPr/>
        </p:nvSpPr>
        <p:spPr>
          <a:xfrm>
            <a:off x="1231450" y="2399350"/>
            <a:ext cx="15265200" cy="41868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6. </a:t>
            </a:r>
            <a:r>
              <a:rPr b="1" lang="en-US" sz="3400">
                <a:latin typeface="Heebo"/>
                <a:ea typeface="Heebo"/>
                <a:cs typeface="Heebo"/>
                <a:sym typeface="Heebo"/>
              </a:rPr>
              <a:t>Authority </a:t>
            </a:r>
            <a:r>
              <a:rPr lang="en-US" sz="3400">
                <a:latin typeface="Heebo"/>
                <a:ea typeface="Heebo"/>
                <a:cs typeface="Heebo"/>
                <a:sym typeface="Heebo"/>
              </a:rPr>
              <a:t>is the formal and legitimate right of a manager to make decisions issue orders and allocate resources to achieve organizationally desired outcomes.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7. </a:t>
            </a:r>
            <a:r>
              <a:rPr b="1" lang="en-US" sz="3400">
                <a:latin typeface="Heebo"/>
                <a:ea typeface="Heebo"/>
                <a:cs typeface="Heebo"/>
                <a:sym typeface="Heebo"/>
              </a:rPr>
              <a:t>Responsibility </a:t>
            </a:r>
            <a:r>
              <a:rPr lang="en-US" sz="3400">
                <a:latin typeface="Heebo"/>
                <a:ea typeface="Heebo"/>
                <a:cs typeface="Heebo"/>
                <a:sym typeface="Heebo"/>
              </a:rPr>
              <a:t>is the employees' duty to perform the assigned task of activity.</a:t>
            </a:r>
            <a:endParaRPr sz="3400">
              <a:latin typeface="Heebo"/>
              <a:ea typeface="Heebo"/>
              <a:cs typeface="Heebo"/>
              <a:sym typeface="Heebo"/>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270" name="Shape 270"/>
        <p:cNvGrpSpPr/>
        <p:nvPr/>
      </p:nvGrpSpPr>
      <p:grpSpPr>
        <a:xfrm>
          <a:off x="0" y="0"/>
          <a:ext cx="0" cy="0"/>
          <a:chOff x="0" y="0"/>
          <a:chExt cx="0" cy="0"/>
        </a:xfrm>
      </p:grpSpPr>
      <p:grpSp>
        <p:nvGrpSpPr>
          <p:cNvPr id="271" name="Google Shape;271;p26"/>
          <p:cNvGrpSpPr/>
          <p:nvPr/>
        </p:nvGrpSpPr>
        <p:grpSpPr>
          <a:xfrm>
            <a:off x="498406" y="353744"/>
            <a:ext cx="17291303" cy="9434909"/>
            <a:chOff x="0" y="-38100"/>
            <a:chExt cx="4554058" cy="2484898"/>
          </a:xfrm>
        </p:grpSpPr>
        <p:sp>
          <p:nvSpPr>
            <p:cNvPr id="272" name="Google Shape;272;p26"/>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73" name="Google Shape;273;p2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74" name="Google Shape;274;p26"/>
          <p:cNvGrpSpPr/>
          <p:nvPr/>
        </p:nvGrpSpPr>
        <p:grpSpPr>
          <a:xfrm>
            <a:off x="925501" y="1620501"/>
            <a:ext cx="16470416" cy="7782097"/>
            <a:chOff x="0" y="-38100"/>
            <a:chExt cx="1577339" cy="850800"/>
          </a:xfrm>
        </p:grpSpPr>
        <p:sp>
          <p:nvSpPr>
            <p:cNvPr id="275" name="Google Shape;275;p26"/>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276" name="Google Shape;276;p2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77" name="Google Shape;277;p26"/>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Organizing</a:t>
            </a:r>
            <a:endParaRPr/>
          </a:p>
        </p:txBody>
      </p:sp>
      <p:sp>
        <p:nvSpPr>
          <p:cNvPr id="278" name="Google Shape;278;p26"/>
          <p:cNvSpPr txBox="1"/>
          <p:nvPr/>
        </p:nvSpPr>
        <p:spPr>
          <a:xfrm>
            <a:off x="1231450" y="2399350"/>
            <a:ext cx="15265200" cy="49194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8. </a:t>
            </a:r>
            <a:r>
              <a:rPr b="1" lang="en-US" sz="3400">
                <a:latin typeface="Heebo"/>
                <a:ea typeface="Heebo"/>
                <a:cs typeface="Heebo"/>
                <a:sym typeface="Heebo"/>
              </a:rPr>
              <a:t>Accountability </a:t>
            </a:r>
            <a:r>
              <a:rPr lang="en-US" sz="3400">
                <a:latin typeface="Heebo"/>
                <a:ea typeface="Heebo"/>
                <a:cs typeface="Heebo"/>
                <a:sym typeface="Heebo"/>
              </a:rPr>
              <a:t>is the duty of people with authority and responsibility to report and justify task outcomes to those above them in the chain of command.</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9. </a:t>
            </a:r>
            <a:r>
              <a:rPr b="1" lang="en-US" sz="3400">
                <a:latin typeface="Heebo"/>
                <a:ea typeface="Heebo"/>
                <a:cs typeface="Heebo"/>
                <a:sym typeface="Heebo"/>
              </a:rPr>
              <a:t>Delegation </a:t>
            </a:r>
            <a:r>
              <a:rPr lang="en-US" sz="3400">
                <a:latin typeface="Heebo"/>
                <a:ea typeface="Heebo"/>
                <a:cs typeface="Heebo"/>
                <a:sym typeface="Heebo"/>
              </a:rPr>
              <a:t>is the process managers use to transfer authority and responsibility to positions below them in the hierarchy.</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282" name="Shape 282"/>
        <p:cNvGrpSpPr/>
        <p:nvPr/>
      </p:nvGrpSpPr>
      <p:grpSpPr>
        <a:xfrm>
          <a:off x="0" y="0"/>
          <a:ext cx="0" cy="0"/>
          <a:chOff x="0" y="0"/>
          <a:chExt cx="0" cy="0"/>
        </a:xfrm>
      </p:grpSpPr>
      <p:grpSp>
        <p:nvGrpSpPr>
          <p:cNvPr id="283" name="Google Shape;283;p27"/>
          <p:cNvGrpSpPr/>
          <p:nvPr/>
        </p:nvGrpSpPr>
        <p:grpSpPr>
          <a:xfrm>
            <a:off x="498406" y="353744"/>
            <a:ext cx="17291303" cy="9434909"/>
            <a:chOff x="0" y="-38100"/>
            <a:chExt cx="4554058" cy="2484898"/>
          </a:xfrm>
        </p:grpSpPr>
        <p:sp>
          <p:nvSpPr>
            <p:cNvPr id="284" name="Google Shape;284;p27"/>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85" name="Google Shape;285;p2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286" name="Google Shape;286;p27"/>
          <p:cNvGrpSpPr/>
          <p:nvPr/>
        </p:nvGrpSpPr>
        <p:grpSpPr>
          <a:xfrm>
            <a:off x="2675338" y="2590105"/>
            <a:ext cx="12672972" cy="6309958"/>
            <a:chOff x="0" y="-38100"/>
            <a:chExt cx="1577339" cy="850800"/>
          </a:xfrm>
        </p:grpSpPr>
        <p:sp>
          <p:nvSpPr>
            <p:cNvPr id="287" name="Google Shape;287;p27"/>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288" name="Google Shape;288;p2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289" name="Google Shape;289;p27"/>
          <p:cNvSpPr/>
          <p:nvPr/>
        </p:nvSpPr>
        <p:spPr>
          <a:xfrm>
            <a:off x="-886991" y="5920934"/>
            <a:ext cx="5384810" cy="4597282"/>
          </a:xfrm>
          <a:custGeom>
            <a:rect b="b" l="l" r="r" t="t"/>
            <a:pathLst>
              <a:path extrusionOk="0" h="4597282" w="5384810">
                <a:moveTo>
                  <a:pt x="0" y="0"/>
                </a:moveTo>
                <a:lnTo>
                  <a:pt x="5384810" y="0"/>
                </a:lnTo>
                <a:lnTo>
                  <a:pt x="5384810" y="4597282"/>
                </a:lnTo>
                <a:lnTo>
                  <a:pt x="0" y="4597282"/>
                </a:lnTo>
                <a:lnTo>
                  <a:pt x="0" y="0"/>
                </a:lnTo>
                <a:close/>
              </a:path>
            </a:pathLst>
          </a:custGeom>
          <a:blipFill rotWithShape="1">
            <a:blip r:embed="rId3">
              <a:alphaModFix/>
            </a:blip>
            <a:stretch>
              <a:fillRect b="0" l="0" r="0" t="0"/>
            </a:stretch>
          </a:blipFill>
          <a:ln>
            <a:noFill/>
          </a:ln>
        </p:spPr>
      </p:sp>
      <p:sp>
        <p:nvSpPr>
          <p:cNvPr id="290" name="Google Shape;290;p27"/>
          <p:cNvSpPr txBox="1"/>
          <p:nvPr/>
        </p:nvSpPr>
        <p:spPr>
          <a:xfrm>
            <a:off x="3232206" y="1238250"/>
            <a:ext cx="121161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How to Delegate:</a:t>
            </a:r>
            <a:endParaRPr/>
          </a:p>
        </p:txBody>
      </p:sp>
      <p:sp>
        <p:nvSpPr>
          <p:cNvPr id="291" name="Google Shape;291;p27"/>
          <p:cNvSpPr txBox="1"/>
          <p:nvPr/>
        </p:nvSpPr>
        <p:spPr>
          <a:xfrm>
            <a:off x="3126950" y="3578750"/>
            <a:ext cx="12277200" cy="43098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Clr>
                <a:schemeClr val="dk1"/>
              </a:buClr>
              <a:buSzPts val="1100"/>
              <a:buFont typeface="Arial"/>
              <a:buNone/>
            </a:pPr>
            <a:r>
              <a:rPr lang="en-US" sz="3500">
                <a:latin typeface="Heebo"/>
                <a:ea typeface="Heebo"/>
                <a:cs typeface="Heebo"/>
                <a:sym typeface="Heebo"/>
              </a:rPr>
              <a:t>a. Delegate the whole task.</a:t>
            </a:r>
            <a:endParaRPr sz="35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500">
                <a:latin typeface="Heebo"/>
                <a:ea typeface="Heebo"/>
                <a:cs typeface="Heebo"/>
                <a:sym typeface="Heebo"/>
              </a:rPr>
              <a:t>b. Select the right person</a:t>
            </a:r>
            <a:endParaRPr sz="35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500">
                <a:latin typeface="Heebo"/>
                <a:ea typeface="Heebo"/>
                <a:cs typeface="Heebo"/>
                <a:sym typeface="Heebo"/>
              </a:rPr>
              <a:t>C. Ensure that authority equals responsibility</a:t>
            </a:r>
            <a:endParaRPr sz="35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500">
                <a:latin typeface="Heebo"/>
                <a:ea typeface="Heebo"/>
                <a:cs typeface="Heebo"/>
                <a:sym typeface="Heebo"/>
              </a:rPr>
              <a:t>d. Give thorough instructions</a:t>
            </a:r>
            <a:endParaRPr sz="35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500">
                <a:latin typeface="Heebo"/>
                <a:ea typeface="Heebo"/>
                <a:cs typeface="Heebo"/>
                <a:sym typeface="Heebo"/>
              </a:rPr>
              <a:t>e. Maintain feedback</a:t>
            </a:r>
            <a:endParaRPr sz="3500">
              <a:latin typeface="Heebo"/>
              <a:ea typeface="Heebo"/>
              <a:cs typeface="Heebo"/>
              <a:sym typeface="Heebo"/>
            </a:endParaRPr>
          </a:p>
          <a:p>
            <a:pPr indent="0" lvl="0" marL="0" rtl="0" algn="l">
              <a:lnSpc>
                <a:spcPct val="140000"/>
              </a:lnSpc>
              <a:spcBef>
                <a:spcPts val="0"/>
              </a:spcBef>
              <a:spcAft>
                <a:spcPts val="0"/>
              </a:spcAft>
              <a:buSzPts val="1100"/>
              <a:buNone/>
            </a:pPr>
            <a:r>
              <a:rPr lang="en-US" sz="3500">
                <a:latin typeface="Heebo"/>
                <a:ea typeface="Heebo"/>
                <a:cs typeface="Heebo"/>
                <a:sym typeface="Heebo"/>
              </a:rPr>
              <a:t>f. Evaluate and reward performance</a:t>
            </a:r>
            <a:endParaRPr sz="3500">
              <a:latin typeface="Heebo"/>
              <a:ea typeface="Heebo"/>
              <a:cs typeface="Heebo"/>
              <a:sym typeface="Heebo"/>
            </a:endParaRPr>
          </a:p>
        </p:txBody>
      </p:sp>
      <p:sp>
        <p:nvSpPr>
          <p:cNvPr id="292" name="Google Shape;292;p27"/>
          <p:cNvSpPr/>
          <p:nvPr/>
        </p:nvSpPr>
        <p:spPr>
          <a:xfrm rot="1463078">
            <a:off x="341459" y="298378"/>
            <a:ext cx="2927914" cy="3554372"/>
          </a:xfrm>
          <a:custGeom>
            <a:rect b="b" l="l" r="r" t="t"/>
            <a:pathLst>
              <a:path extrusionOk="0" h="3557475" w="2930470">
                <a:moveTo>
                  <a:pt x="0" y="0"/>
                </a:moveTo>
                <a:lnTo>
                  <a:pt x="2930470" y="0"/>
                </a:lnTo>
                <a:lnTo>
                  <a:pt x="2930470" y="3557475"/>
                </a:lnTo>
                <a:lnTo>
                  <a:pt x="0" y="3557475"/>
                </a:lnTo>
                <a:lnTo>
                  <a:pt x="0" y="0"/>
                </a:lnTo>
                <a:close/>
              </a:path>
            </a:pathLst>
          </a:custGeom>
          <a:blipFill rotWithShape="1">
            <a:blip r:embed="rId4">
              <a:alphaModFix/>
            </a:blip>
            <a:stretch>
              <a:fillRect b="0" l="0" r="0" t="0"/>
            </a:stretch>
          </a:blipFill>
          <a:ln>
            <a:noFill/>
          </a:ln>
        </p:spPr>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296" name="Shape 296"/>
        <p:cNvGrpSpPr/>
        <p:nvPr/>
      </p:nvGrpSpPr>
      <p:grpSpPr>
        <a:xfrm>
          <a:off x="0" y="0"/>
          <a:ext cx="0" cy="0"/>
          <a:chOff x="0" y="0"/>
          <a:chExt cx="0" cy="0"/>
        </a:xfrm>
      </p:grpSpPr>
      <p:grpSp>
        <p:nvGrpSpPr>
          <p:cNvPr id="297" name="Google Shape;297;p28"/>
          <p:cNvGrpSpPr/>
          <p:nvPr/>
        </p:nvGrpSpPr>
        <p:grpSpPr>
          <a:xfrm>
            <a:off x="498406" y="353744"/>
            <a:ext cx="17291303" cy="9434909"/>
            <a:chOff x="0" y="-38100"/>
            <a:chExt cx="4554058" cy="2484898"/>
          </a:xfrm>
        </p:grpSpPr>
        <p:sp>
          <p:nvSpPr>
            <p:cNvPr id="298" name="Google Shape;298;p28"/>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2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00" name="Google Shape;300;p28"/>
          <p:cNvGrpSpPr/>
          <p:nvPr/>
        </p:nvGrpSpPr>
        <p:grpSpPr>
          <a:xfrm>
            <a:off x="925501" y="1620501"/>
            <a:ext cx="16470416" cy="7782097"/>
            <a:chOff x="0" y="-38100"/>
            <a:chExt cx="1577339" cy="850800"/>
          </a:xfrm>
        </p:grpSpPr>
        <p:sp>
          <p:nvSpPr>
            <p:cNvPr id="301" name="Google Shape;301;p28"/>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302" name="Google Shape;302;p2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03" name="Google Shape;303;p28"/>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Organizing</a:t>
            </a:r>
            <a:endParaRPr/>
          </a:p>
        </p:txBody>
      </p:sp>
      <p:sp>
        <p:nvSpPr>
          <p:cNvPr id="304" name="Google Shape;304;p28"/>
          <p:cNvSpPr txBox="1"/>
          <p:nvPr/>
        </p:nvSpPr>
        <p:spPr>
          <a:xfrm>
            <a:off x="1231450" y="2399350"/>
            <a:ext cx="15265200" cy="56520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10. </a:t>
            </a:r>
            <a:r>
              <a:rPr b="1" lang="en-US" sz="3400">
                <a:latin typeface="Heebo"/>
                <a:ea typeface="Heebo"/>
                <a:cs typeface="Heebo"/>
                <a:sym typeface="Heebo"/>
              </a:rPr>
              <a:t>Line Authority</a:t>
            </a:r>
            <a:r>
              <a:rPr lang="en-US" sz="3400">
                <a:latin typeface="Heebo"/>
                <a:ea typeface="Heebo"/>
                <a:cs typeface="Heebo"/>
                <a:sym typeface="Heebo"/>
              </a:rPr>
              <a:t> is a form of authority in which individuals in management positions have the formal power to direct and control immediate subordinates.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11. </a:t>
            </a:r>
            <a:r>
              <a:rPr b="1" lang="en-US" sz="3400">
                <a:latin typeface="Heebo"/>
                <a:ea typeface="Heebo"/>
                <a:cs typeface="Heebo"/>
                <a:sym typeface="Heebo"/>
              </a:rPr>
              <a:t>Staff Authority </a:t>
            </a:r>
            <a:r>
              <a:rPr lang="en-US" sz="3400">
                <a:latin typeface="Heebo"/>
                <a:ea typeface="Heebo"/>
                <a:cs typeface="Heebo"/>
                <a:sym typeface="Heebo"/>
              </a:rPr>
              <a:t>is a form of authority granted to staff specialists in their areas of expertise.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12. </a:t>
            </a:r>
            <a:r>
              <a:rPr b="1" lang="en-US" sz="3400">
                <a:latin typeface="Heebo"/>
                <a:ea typeface="Heebo"/>
                <a:cs typeface="Heebo"/>
                <a:sym typeface="Heebo"/>
              </a:rPr>
              <a:t>Span of Management</a:t>
            </a:r>
            <a:r>
              <a:rPr lang="en-US" sz="3400">
                <a:latin typeface="Heebo"/>
                <a:ea typeface="Heebo"/>
                <a:cs typeface="Heebo"/>
                <a:sym typeface="Heebo"/>
              </a:rPr>
              <a:t> or </a:t>
            </a:r>
            <a:r>
              <a:rPr b="1" lang="en-US" sz="3400">
                <a:latin typeface="Heebo"/>
                <a:ea typeface="Heebo"/>
                <a:cs typeface="Heebo"/>
                <a:sym typeface="Heebo"/>
              </a:rPr>
              <a:t>Span of Control </a:t>
            </a:r>
            <a:r>
              <a:rPr lang="en-US" sz="3400">
                <a:latin typeface="Heebo"/>
                <a:ea typeface="Heebo"/>
                <a:cs typeface="Heebo"/>
                <a:sym typeface="Heebo"/>
              </a:rPr>
              <a:t>is the number of </a:t>
            </a:r>
            <a:br>
              <a:rPr lang="en-US" sz="3400">
                <a:latin typeface="Heebo"/>
                <a:ea typeface="Heebo"/>
                <a:cs typeface="Heebo"/>
                <a:sym typeface="Heebo"/>
              </a:rPr>
            </a:br>
            <a:r>
              <a:rPr lang="en-US" sz="3400">
                <a:latin typeface="Heebo"/>
                <a:ea typeface="Heebo"/>
                <a:cs typeface="Heebo"/>
                <a:sym typeface="Heebo"/>
              </a:rPr>
              <a:t>employees who report to a supervisor.</a:t>
            </a:r>
            <a:endParaRPr sz="3400">
              <a:latin typeface="Heebo"/>
              <a:ea typeface="Heebo"/>
              <a:cs typeface="Heebo"/>
              <a:sym typeface="Heebo"/>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8" name="Shape 308"/>
        <p:cNvGrpSpPr/>
        <p:nvPr/>
      </p:nvGrpSpPr>
      <p:grpSpPr>
        <a:xfrm>
          <a:off x="0" y="0"/>
          <a:ext cx="0" cy="0"/>
          <a:chOff x="0" y="0"/>
          <a:chExt cx="0" cy="0"/>
        </a:xfrm>
      </p:grpSpPr>
      <p:sp>
        <p:nvSpPr>
          <p:cNvPr id="309" name="Google Shape;309;p29"/>
          <p:cNvSpPr/>
          <p:nvPr/>
        </p:nvSpPr>
        <p:spPr>
          <a:xfrm>
            <a:off x="-816959" y="1906441"/>
            <a:ext cx="8740256" cy="6959429"/>
          </a:xfrm>
          <a:custGeom>
            <a:rect b="b" l="l" r="r" t="t"/>
            <a:pathLst>
              <a:path extrusionOk="0" h="6959429" w="8740256">
                <a:moveTo>
                  <a:pt x="0" y="0"/>
                </a:moveTo>
                <a:lnTo>
                  <a:pt x="8740256" y="0"/>
                </a:lnTo>
                <a:lnTo>
                  <a:pt x="8740256" y="6959429"/>
                </a:lnTo>
                <a:lnTo>
                  <a:pt x="0" y="6959429"/>
                </a:lnTo>
                <a:lnTo>
                  <a:pt x="0" y="0"/>
                </a:lnTo>
                <a:close/>
              </a:path>
            </a:pathLst>
          </a:custGeom>
          <a:blipFill rotWithShape="1">
            <a:blip r:embed="rId3">
              <a:alphaModFix/>
            </a:blip>
            <a:stretch>
              <a:fillRect b="0" l="0" r="0" t="0"/>
            </a:stretch>
          </a:blipFill>
          <a:ln>
            <a:noFill/>
          </a:ln>
        </p:spPr>
      </p:sp>
      <p:grpSp>
        <p:nvGrpSpPr>
          <p:cNvPr id="310" name="Google Shape;310;p29"/>
          <p:cNvGrpSpPr/>
          <p:nvPr/>
        </p:nvGrpSpPr>
        <p:grpSpPr>
          <a:xfrm>
            <a:off x="13149483" y="-36086"/>
            <a:ext cx="10276983" cy="10323048"/>
            <a:chOff x="1813" y="0"/>
            <a:chExt cx="809173" cy="812800"/>
          </a:xfrm>
        </p:grpSpPr>
        <p:sp>
          <p:nvSpPr>
            <p:cNvPr id="311" name="Google Shape;311;p29"/>
            <p:cNvSpPr/>
            <p:nvPr/>
          </p:nvSpPr>
          <p:spPr>
            <a:xfrm>
              <a:off x="1813" y="0"/>
              <a:ext cx="809173" cy="812800"/>
            </a:xfrm>
            <a:custGeom>
              <a:rect b="b" l="l" r="r" t="t"/>
              <a:pathLst>
                <a:path extrusionOk="0"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B1C9EB">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12" name="Google Shape;312;p29"/>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13" name="Google Shape;313;p29"/>
          <p:cNvSpPr txBox="1"/>
          <p:nvPr/>
        </p:nvSpPr>
        <p:spPr>
          <a:xfrm>
            <a:off x="4060200" y="285750"/>
            <a:ext cx="12835200" cy="1539300"/>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lang="en-US" sz="10000">
                <a:solidFill>
                  <a:srgbClr val="7B96D4"/>
                </a:solidFill>
                <a:latin typeface="Heebo Black"/>
                <a:ea typeface="Heebo Black"/>
                <a:cs typeface="Heebo Black"/>
                <a:sym typeface="Heebo Black"/>
              </a:rPr>
              <a:t>Departmentalization </a:t>
            </a:r>
            <a:endParaRPr sz="10000"/>
          </a:p>
        </p:txBody>
      </p:sp>
      <p:sp>
        <p:nvSpPr>
          <p:cNvPr id="314" name="Google Shape;314;p29"/>
          <p:cNvSpPr txBox="1"/>
          <p:nvPr/>
        </p:nvSpPr>
        <p:spPr>
          <a:xfrm>
            <a:off x="8514550" y="2253500"/>
            <a:ext cx="9024600" cy="3600900"/>
          </a:xfrm>
          <a:prstGeom prst="rect">
            <a:avLst/>
          </a:prstGeom>
          <a:noFill/>
          <a:ln>
            <a:noFill/>
          </a:ln>
        </p:spPr>
        <p:txBody>
          <a:bodyPr anchorCtr="0" anchor="t" bIns="0" lIns="0" spcFirstLastPara="1" rIns="0" wrap="square" tIns="0">
            <a:spAutoFit/>
          </a:bodyPr>
          <a:lstStyle/>
          <a:p>
            <a:pPr indent="0" lvl="1" marL="0" marR="0" rtl="0" algn="r">
              <a:lnSpc>
                <a:spcPct val="139958"/>
              </a:lnSpc>
              <a:spcBef>
                <a:spcPts val="0"/>
              </a:spcBef>
              <a:spcAft>
                <a:spcPts val="0"/>
              </a:spcAft>
              <a:buNone/>
            </a:pPr>
            <a:r>
              <a:rPr lang="en-US" sz="4500">
                <a:latin typeface="Heebo"/>
                <a:ea typeface="Heebo"/>
                <a:cs typeface="Heebo"/>
                <a:sym typeface="Heebo"/>
              </a:rPr>
              <a:t>is the basis on which individuals are grouped into departments and departments into total organizations.</a:t>
            </a:r>
            <a:endParaRPr sz="4500"/>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318" name="Shape 318"/>
        <p:cNvGrpSpPr/>
        <p:nvPr/>
      </p:nvGrpSpPr>
      <p:grpSpPr>
        <a:xfrm>
          <a:off x="0" y="0"/>
          <a:ext cx="0" cy="0"/>
          <a:chOff x="0" y="0"/>
          <a:chExt cx="0" cy="0"/>
        </a:xfrm>
      </p:grpSpPr>
      <p:grpSp>
        <p:nvGrpSpPr>
          <p:cNvPr id="319" name="Google Shape;319;p30"/>
          <p:cNvGrpSpPr/>
          <p:nvPr/>
        </p:nvGrpSpPr>
        <p:grpSpPr>
          <a:xfrm>
            <a:off x="498406" y="353744"/>
            <a:ext cx="17291303" cy="9434909"/>
            <a:chOff x="0" y="-38100"/>
            <a:chExt cx="4554058" cy="2484898"/>
          </a:xfrm>
        </p:grpSpPr>
        <p:sp>
          <p:nvSpPr>
            <p:cNvPr id="320" name="Google Shape;320;p30"/>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21" name="Google Shape;321;p3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22" name="Google Shape;322;p30"/>
          <p:cNvGrpSpPr/>
          <p:nvPr/>
        </p:nvGrpSpPr>
        <p:grpSpPr>
          <a:xfrm>
            <a:off x="925501" y="1620501"/>
            <a:ext cx="16470416" cy="7782097"/>
            <a:chOff x="0" y="-38100"/>
            <a:chExt cx="1577339" cy="850800"/>
          </a:xfrm>
        </p:grpSpPr>
        <p:sp>
          <p:nvSpPr>
            <p:cNvPr id="323" name="Google Shape;323;p30"/>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324" name="Google Shape;324;p3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25" name="Google Shape;325;p30"/>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Clr>
                <a:srgbClr val="000000"/>
              </a:buClr>
              <a:buFont typeface="Arial"/>
              <a:buNone/>
            </a:pPr>
            <a:r>
              <a:rPr lang="en-US" sz="6999">
                <a:solidFill>
                  <a:srgbClr val="4C6FBF"/>
                </a:solidFill>
                <a:latin typeface="Heebo Black"/>
                <a:ea typeface="Heebo Black"/>
                <a:cs typeface="Heebo Black"/>
                <a:sym typeface="Heebo Black"/>
              </a:rPr>
              <a:t>Departmentalization </a:t>
            </a:r>
            <a:endParaRPr/>
          </a:p>
        </p:txBody>
      </p:sp>
      <p:sp>
        <p:nvSpPr>
          <p:cNvPr id="326" name="Google Shape;326;p30"/>
          <p:cNvSpPr txBox="1"/>
          <p:nvPr/>
        </p:nvSpPr>
        <p:spPr>
          <a:xfrm>
            <a:off x="1231450" y="2399350"/>
            <a:ext cx="15265200" cy="63849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1. </a:t>
            </a:r>
            <a:r>
              <a:rPr b="1" lang="en-US" sz="3400">
                <a:latin typeface="Heebo"/>
                <a:ea typeface="Heebo"/>
                <a:cs typeface="Heebo"/>
                <a:sym typeface="Heebo"/>
              </a:rPr>
              <a:t>Functional Structure </a:t>
            </a:r>
            <a:r>
              <a:rPr lang="en-US" sz="3400">
                <a:latin typeface="Heebo"/>
                <a:ea typeface="Heebo"/>
                <a:cs typeface="Heebo"/>
                <a:sym typeface="Heebo"/>
              </a:rPr>
              <a:t>is an organizational structure in which positions are grouped into departments based on skills, expertise and resource use.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2. </a:t>
            </a:r>
            <a:r>
              <a:rPr b="1" lang="en-US" sz="3400">
                <a:latin typeface="Heebo"/>
                <a:ea typeface="Heebo"/>
                <a:cs typeface="Heebo"/>
                <a:sym typeface="Heebo"/>
              </a:rPr>
              <a:t>Divisional Structure </a:t>
            </a:r>
            <a:r>
              <a:rPr lang="en-US" sz="3400">
                <a:latin typeface="Heebo"/>
                <a:ea typeface="Heebo"/>
                <a:cs typeface="Heebo"/>
                <a:sym typeface="Heebo"/>
              </a:rPr>
              <a:t>is an organization structure in which departments are grouped based on similar organizational outputs.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3. </a:t>
            </a:r>
            <a:r>
              <a:rPr b="1" lang="en-US" sz="3400">
                <a:latin typeface="Heebo"/>
                <a:ea typeface="Heebo"/>
                <a:cs typeface="Heebo"/>
                <a:sym typeface="Heebo"/>
              </a:rPr>
              <a:t>Cross-functional</a:t>
            </a:r>
            <a:r>
              <a:rPr lang="en-US" sz="3400">
                <a:latin typeface="Heebo"/>
                <a:ea typeface="Heebo"/>
                <a:cs typeface="Heebo"/>
                <a:sym typeface="Heebo"/>
              </a:rPr>
              <a:t> </a:t>
            </a:r>
            <a:r>
              <a:rPr b="1" lang="en-US" sz="3400">
                <a:latin typeface="Heebo"/>
                <a:ea typeface="Heebo"/>
                <a:cs typeface="Heebo"/>
                <a:sym typeface="Heebo"/>
              </a:rPr>
              <a:t>Team </a:t>
            </a:r>
            <a:r>
              <a:rPr lang="en-US" sz="3400">
                <a:latin typeface="Heebo"/>
                <a:ea typeface="Heebo"/>
                <a:cs typeface="Heebo"/>
                <a:sym typeface="Heebo"/>
              </a:rPr>
              <a:t>is a group of employees assigned </a:t>
            </a:r>
            <a:br>
              <a:rPr lang="en-US" sz="3400">
                <a:latin typeface="Heebo"/>
                <a:ea typeface="Heebo"/>
                <a:cs typeface="Heebo"/>
                <a:sym typeface="Heebo"/>
              </a:rPr>
            </a:br>
            <a:r>
              <a:rPr lang="en-US" sz="3400">
                <a:latin typeface="Heebo"/>
                <a:ea typeface="Heebo"/>
                <a:cs typeface="Heebo"/>
                <a:sym typeface="Heebo"/>
              </a:rPr>
              <a:t>to a functional department that meets as a team to resolve </a:t>
            </a:r>
            <a:br>
              <a:rPr lang="en-US" sz="3400">
                <a:latin typeface="Heebo"/>
                <a:ea typeface="Heebo"/>
                <a:cs typeface="Heebo"/>
                <a:sym typeface="Heebo"/>
              </a:rPr>
            </a:br>
            <a:r>
              <a:rPr lang="en-US" sz="3400">
                <a:latin typeface="Heebo"/>
                <a:ea typeface="Heebo"/>
                <a:cs typeface="Heebo"/>
                <a:sym typeface="Heebo"/>
              </a:rPr>
              <a:t>mutual problems.</a:t>
            </a:r>
            <a:endParaRPr sz="3400">
              <a:latin typeface="Heebo"/>
              <a:ea typeface="Heebo"/>
              <a:cs typeface="Heebo"/>
              <a:sym typeface="Heebo"/>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330" name="Shape 330"/>
        <p:cNvGrpSpPr/>
        <p:nvPr/>
      </p:nvGrpSpPr>
      <p:grpSpPr>
        <a:xfrm>
          <a:off x="0" y="0"/>
          <a:ext cx="0" cy="0"/>
          <a:chOff x="0" y="0"/>
          <a:chExt cx="0" cy="0"/>
        </a:xfrm>
      </p:grpSpPr>
      <p:grpSp>
        <p:nvGrpSpPr>
          <p:cNvPr id="331" name="Google Shape;331;p31"/>
          <p:cNvGrpSpPr/>
          <p:nvPr/>
        </p:nvGrpSpPr>
        <p:grpSpPr>
          <a:xfrm>
            <a:off x="498406" y="353744"/>
            <a:ext cx="17291303" cy="9434909"/>
            <a:chOff x="0" y="-38100"/>
            <a:chExt cx="4554058" cy="2484898"/>
          </a:xfrm>
        </p:grpSpPr>
        <p:sp>
          <p:nvSpPr>
            <p:cNvPr id="332" name="Google Shape;332;p31"/>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33" name="Google Shape;333;p3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34" name="Google Shape;334;p31"/>
          <p:cNvGrpSpPr/>
          <p:nvPr/>
        </p:nvGrpSpPr>
        <p:grpSpPr>
          <a:xfrm>
            <a:off x="925501" y="1620501"/>
            <a:ext cx="16470416" cy="7782097"/>
            <a:chOff x="0" y="-38100"/>
            <a:chExt cx="1577339" cy="850800"/>
          </a:xfrm>
        </p:grpSpPr>
        <p:sp>
          <p:nvSpPr>
            <p:cNvPr id="335" name="Google Shape;335;p31"/>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336" name="Google Shape;336;p3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37" name="Google Shape;337;p31"/>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Departmentalization </a:t>
            </a:r>
            <a:endParaRPr/>
          </a:p>
        </p:txBody>
      </p:sp>
      <p:sp>
        <p:nvSpPr>
          <p:cNvPr id="338" name="Google Shape;338;p31"/>
          <p:cNvSpPr txBox="1"/>
          <p:nvPr/>
        </p:nvSpPr>
        <p:spPr>
          <a:xfrm>
            <a:off x="1231450" y="2399350"/>
            <a:ext cx="15265200" cy="41868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4. </a:t>
            </a:r>
            <a:r>
              <a:rPr b="1" lang="en-US" sz="3400">
                <a:latin typeface="Heebo"/>
                <a:ea typeface="Heebo"/>
                <a:cs typeface="Heebo"/>
                <a:sym typeface="Heebo"/>
              </a:rPr>
              <a:t>Permanent Team</a:t>
            </a:r>
            <a:r>
              <a:rPr lang="en-US" sz="3400">
                <a:latin typeface="Heebo"/>
                <a:ea typeface="Heebo"/>
                <a:cs typeface="Heebo"/>
                <a:sym typeface="Heebo"/>
              </a:rPr>
              <a:t> i</a:t>
            </a:r>
            <a:r>
              <a:rPr lang="en-US" sz="3400">
                <a:latin typeface="Heebo"/>
                <a:ea typeface="Heebo"/>
                <a:cs typeface="Heebo"/>
                <a:sym typeface="Heebo"/>
              </a:rPr>
              <a:t>s a group of participants from several functions who are permanently assigned to solve ongoing problems of common interest.</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5. </a:t>
            </a:r>
            <a:r>
              <a:rPr b="1" lang="en-US" sz="3400">
                <a:latin typeface="Heebo"/>
                <a:ea typeface="Heebo"/>
                <a:cs typeface="Heebo"/>
                <a:sym typeface="Heebo"/>
              </a:rPr>
              <a:t>Network Structure</a:t>
            </a:r>
            <a:r>
              <a:rPr lang="en-US" sz="3400">
                <a:latin typeface="Heebo"/>
                <a:ea typeface="Heebo"/>
                <a:cs typeface="Heebo"/>
                <a:sym typeface="Heebo"/>
              </a:rPr>
              <a:t> is an organization structure that disaggregates major functions into separate companies that are broken by a small headquarters organization.</a:t>
            </a:r>
            <a:endParaRPr sz="3400">
              <a:latin typeface="Heebo"/>
              <a:ea typeface="Heebo"/>
              <a:cs typeface="Heebo"/>
              <a:sym typeface="Heebo"/>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342" name="Shape 342"/>
        <p:cNvGrpSpPr/>
        <p:nvPr/>
      </p:nvGrpSpPr>
      <p:grpSpPr>
        <a:xfrm>
          <a:off x="0" y="0"/>
          <a:ext cx="0" cy="0"/>
          <a:chOff x="0" y="0"/>
          <a:chExt cx="0" cy="0"/>
        </a:xfrm>
      </p:grpSpPr>
      <p:grpSp>
        <p:nvGrpSpPr>
          <p:cNvPr id="343" name="Google Shape;343;p32"/>
          <p:cNvGrpSpPr/>
          <p:nvPr/>
        </p:nvGrpSpPr>
        <p:grpSpPr>
          <a:xfrm>
            <a:off x="498406" y="353744"/>
            <a:ext cx="17291303" cy="9434909"/>
            <a:chOff x="0" y="-38100"/>
            <a:chExt cx="4554058" cy="2484898"/>
          </a:xfrm>
        </p:grpSpPr>
        <p:sp>
          <p:nvSpPr>
            <p:cNvPr id="344" name="Google Shape;344;p32"/>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45" name="Google Shape;345;p3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46" name="Google Shape;346;p32"/>
          <p:cNvGrpSpPr/>
          <p:nvPr/>
        </p:nvGrpSpPr>
        <p:grpSpPr>
          <a:xfrm>
            <a:off x="925501" y="1620501"/>
            <a:ext cx="16470416" cy="7782097"/>
            <a:chOff x="0" y="-38100"/>
            <a:chExt cx="1577339" cy="850800"/>
          </a:xfrm>
        </p:grpSpPr>
        <p:sp>
          <p:nvSpPr>
            <p:cNvPr id="347" name="Google Shape;347;p32"/>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348" name="Google Shape;348;p3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49" name="Google Shape;349;p32"/>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Departmentalization </a:t>
            </a:r>
            <a:endParaRPr/>
          </a:p>
        </p:txBody>
      </p:sp>
      <p:sp>
        <p:nvSpPr>
          <p:cNvPr id="350" name="Google Shape;350;p32"/>
          <p:cNvSpPr txBox="1"/>
          <p:nvPr/>
        </p:nvSpPr>
        <p:spPr>
          <a:xfrm>
            <a:off x="1231450" y="2399350"/>
            <a:ext cx="15265200" cy="56520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6. </a:t>
            </a:r>
            <a:r>
              <a:rPr b="1" lang="en-US" sz="3400">
                <a:latin typeface="Heebo"/>
                <a:ea typeface="Heebo"/>
                <a:cs typeface="Heebo"/>
                <a:sym typeface="Heebo"/>
              </a:rPr>
              <a:t>Tall Structure</a:t>
            </a:r>
            <a:r>
              <a:rPr lang="en-US" sz="3400">
                <a:latin typeface="Heebo"/>
                <a:ea typeface="Heebo"/>
                <a:cs typeface="Heebo"/>
                <a:sym typeface="Heebo"/>
              </a:rPr>
              <a:t> is a management structure characterized by an overall narrow span of management and a relatively large number of hierarchical levels.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7. </a:t>
            </a:r>
            <a:r>
              <a:rPr b="1" lang="en-US" sz="3400">
                <a:latin typeface="Heebo"/>
                <a:ea typeface="Heebo"/>
                <a:cs typeface="Heebo"/>
                <a:sym typeface="Heebo"/>
              </a:rPr>
              <a:t>Flat Structure</a:t>
            </a:r>
            <a:r>
              <a:rPr lang="en-US" sz="3400">
                <a:latin typeface="Heebo"/>
                <a:ea typeface="Heebo"/>
                <a:cs typeface="Heebo"/>
                <a:sym typeface="Heebo"/>
              </a:rPr>
              <a:t> is a management structure characterized by an overall broad span of control and relatively few hierarchical levels.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8. </a:t>
            </a:r>
            <a:r>
              <a:rPr b="1" lang="en-US" sz="3400">
                <a:latin typeface="Heebo"/>
                <a:ea typeface="Heebo"/>
                <a:cs typeface="Heebo"/>
                <a:sym typeface="Heebo"/>
              </a:rPr>
              <a:t>Centralization </a:t>
            </a:r>
            <a:r>
              <a:rPr lang="en-US" sz="3400">
                <a:latin typeface="Heebo"/>
                <a:ea typeface="Heebo"/>
                <a:cs typeface="Heebo"/>
                <a:sym typeface="Heebo"/>
              </a:rPr>
              <a:t>is the location of decision authority near </a:t>
            </a:r>
            <a:br>
              <a:rPr lang="en-US" sz="3400">
                <a:latin typeface="Heebo"/>
                <a:ea typeface="Heebo"/>
                <a:cs typeface="Heebo"/>
                <a:sym typeface="Heebo"/>
              </a:rPr>
            </a:br>
            <a:r>
              <a:rPr lang="en-US" sz="3400">
                <a:latin typeface="Heebo"/>
                <a:ea typeface="Heebo"/>
                <a:cs typeface="Heebo"/>
                <a:sym typeface="Heebo"/>
              </a:rPr>
              <a:t>top organizational levels.</a:t>
            </a:r>
            <a:endParaRPr sz="3400">
              <a:latin typeface="Heebo"/>
              <a:ea typeface="Heebo"/>
              <a:cs typeface="Heebo"/>
              <a:sym typeface="Heebo"/>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354" name="Shape 354"/>
        <p:cNvGrpSpPr/>
        <p:nvPr/>
      </p:nvGrpSpPr>
      <p:grpSpPr>
        <a:xfrm>
          <a:off x="0" y="0"/>
          <a:ext cx="0" cy="0"/>
          <a:chOff x="0" y="0"/>
          <a:chExt cx="0" cy="0"/>
        </a:xfrm>
      </p:grpSpPr>
      <p:grpSp>
        <p:nvGrpSpPr>
          <p:cNvPr id="355" name="Google Shape;355;p33"/>
          <p:cNvGrpSpPr/>
          <p:nvPr/>
        </p:nvGrpSpPr>
        <p:grpSpPr>
          <a:xfrm>
            <a:off x="498406" y="353744"/>
            <a:ext cx="17291303" cy="9434909"/>
            <a:chOff x="0" y="-38100"/>
            <a:chExt cx="4554058" cy="2484898"/>
          </a:xfrm>
        </p:grpSpPr>
        <p:sp>
          <p:nvSpPr>
            <p:cNvPr id="356" name="Google Shape;356;p33"/>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7" name="Google Shape;357;p3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358" name="Google Shape;358;p33"/>
          <p:cNvGrpSpPr/>
          <p:nvPr/>
        </p:nvGrpSpPr>
        <p:grpSpPr>
          <a:xfrm>
            <a:off x="925501" y="1620501"/>
            <a:ext cx="16470416" cy="7782097"/>
            <a:chOff x="0" y="-38100"/>
            <a:chExt cx="1577339" cy="850800"/>
          </a:xfrm>
        </p:grpSpPr>
        <p:sp>
          <p:nvSpPr>
            <p:cNvPr id="359" name="Google Shape;359;p33"/>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360" name="Google Shape;360;p3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61" name="Google Shape;361;p33"/>
          <p:cNvSpPr txBox="1"/>
          <p:nvPr/>
        </p:nvSpPr>
        <p:spPr>
          <a:xfrm>
            <a:off x="925500" y="658550"/>
            <a:ext cx="164703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Departmentalization </a:t>
            </a:r>
            <a:endParaRPr/>
          </a:p>
        </p:txBody>
      </p:sp>
      <p:sp>
        <p:nvSpPr>
          <p:cNvPr id="362" name="Google Shape;362;p33"/>
          <p:cNvSpPr txBox="1"/>
          <p:nvPr/>
        </p:nvSpPr>
        <p:spPr>
          <a:xfrm>
            <a:off x="1231450" y="2399350"/>
            <a:ext cx="15265200" cy="49194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9. </a:t>
            </a:r>
            <a:r>
              <a:rPr b="1" lang="en-US" sz="3400">
                <a:latin typeface="Heebo"/>
                <a:ea typeface="Heebo"/>
                <a:cs typeface="Heebo"/>
                <a:sym typeface="Heebo"/>
              </a:rPr>
              <a:t>Decentralization </a:t>
            </a:r>
            <a:r>
              <a:rPr lang="en-US" sz="3400">
                <a:latin typeface="Heebo"/>
                <a:ea typeface="Heebo"/>
                <a:cs typeface="Heebo"/>
                <a:sym typeface="Heebo"/>
              </a:rPr>
              <a:t>is the location of decision authority near lower organizational levels.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10. </a:t>
            </a:r>
            <a:r>
              <a:rPr b="1" lang="en-US" sz="3400">
                <a:latin typeface="Heebo"/>
                <a:ea typeface="Heebo"/>
                <a:cs typeface="Heebo"/>
                <a:sym typeface="Heebo"/>
              </a:rPr>
              <a:t>Formalization </a:t>
            </a:r>
            <a:r>
              <a:rPr lang="en-US" sz="3400">
                <a:latin typeface="Heebo"/>
                <a:ea typeface="Heebo"/>
                <a:cs typeface="Heebo"/>
                <a:sym typeface="Heebo"/>
              </a:rPr>
              <a:t>is the written document used to direct and control employees.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366" name="Shape 366"/>
        <p:cNvGrpSpPr/>
        <p:nvPr/>
      </p:nvGrpSpPr>
      <p:grpSpPr>
        <a:xfrm>
          <a:off x="0" y="0"/>
          <a:ext cx="0" cy="0"/>
          <a:chOff x="0" y="0"/>
          <a:chExt cx="0" cy="0"/>
        </a:xfrm>
      </p:grpSpPr>
      <p:grpSp>
        <p:nvGrpSpPr>
          <p:cNvPr id="367" name="Google Shape;367;p34"/>
          <p:cNvGrpSpPr/>
          <p:nvPr/>
        </p:nvGrpSpPr>
        <p:grpSpPr>
          <a:xfrm>
            <a:off x="498406" y="353744"/>
            <a:ext cx="17291303" cy="9434909"/>
            <a:chOff x="0" y="-38100"/>
            <a:chExt cx="4554058" cy="2484898"/>
          </a:xfrm>
        </p:grpSpPr>
        <p:sp>
          <p:nvSpPr>
            <p:cNvPr id="368" name="Google Shape;368;p34"/>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9" name="Google Shape;369;p3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70" name="Google Shape;370;p34"/>
          <p:cNvSpPr txBox="1"/>
          <p:nvPr/>
        </p:nvSpPr>
        <p:spPr>
          <a:xfrm>
            <a:off x="498400" y="476250"/>
            <a:ext cx="172914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Functional versus Divisional Structures</a:t>
            </a:r>
            <a:endParaRPr/>
          </a:p>
        </p:txBody>
      </p:sp>
      <p:sp>
        <p:nvSpPr>
          <p:cNvPr id="371" name="Google Shape;371;p34"/>
          <p:cNvSpPr txBox="1"/>
          <p:nvPr/>
        </p:nvSpPr>
        <p:spPr>
          <a:xfrm>
            <a:off x="2874825" y="1729775"/>
            <a:ext cx="12277200" cy="12930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500">
                <a:latin typeface="Heebo"/>
                <a:ea typeface="Heebo"/>
                <a:cs typeface="Heebo"/>
                <a:sym typeface="Heebo"/>
              </a:rPr>
              <a:t>(Illustrations of Organizational Charts</a:t>
            </a:r>
            <a:r>
              <a:rPr lang="en-US" sz="3500">
                <a:latin typeface="Heebo"/>
                <a:ea typeface="Heebo"/>
                <a:cs typeface="Heebo"/>
                <a:sym typeface="Heebo"/>
              </a:rPr>
              <a:t>)</a:t>
            </a:r>
            <a:endParaRPr sz="3500">
              <a:latin typeface="Heebo"/>
              <a:ea typeface="Heebo"/>
              <a:cs typeface="Heebo"/>
              <a:sym typeface="Heebo"/>
            </a:endParaRPr>
          </a:p>
          <a:p>
            <a:pPr indent="0" lvl="0" marL="0" rtl="0" algn="l">
              <a:lnSpc>
                <a:spcPct val="140000"/>
              </a:lnSpc>
              <a:spcBef>
                <a:spcPts val="0"/>
              </a:spcBef>
              <a:spcAft>
                <a:spcPts val="0"/>
              </a:spcAft>
              <a:buSzPts val="1100"/>
              <a:buNone/>
            </a:pPr>
            <a:r>
              <a:rPr lang="en-US" sz="3500">
                <a:latin typeface="Heebo"/>
                <a:ea typeface="Heebo"/>
                <a:cs typeface="Heebo"/>
                <a:sym typeface="Heebo"/>
              </a:rPr>
              <a:t>a. Functional Structure</a:t>
            </a:r>
            <a:endParaRPr sz="3500">
              <a:latin typeface="Heebo"/>
              <a:ea typeface="Heebo"/>
              <a:cs typeface="Heebo"/>
              <a:sym typeface="Heebo"/>
            </a:endParaRPr>
          </a:p>
        </p:txBody>
      </p:sp>
      <p:pic>
        <p:nvPicPr>
          <p:cNvPr id="372" name="Google Shape;372;p34"/>
          <p:cNvPicPr preferRelativeResize="0"/>
          <p:nvPr/>
        </p:nvPicPr>
        <p:blipFill>
          <a:blip r:embed="rId3">
            <a:alphaModFix/>
          </a:blip>
          <a:stretch>
            <a:fillRect/>
          </a:stretch>
        </p:blipFill>
        <p:spPr>
          <a:xfrm>
            <a:off x="1325530" y="3429000"/>
            <a:ext cx="12863550" cy="5273925"/>
          </a:xfrm>
          <a:prstGeom prst="rect">
            <a:avLst/>
          </a:prstGeom>
          <a:noFill/>
          <a:ln>
            <a:noFill/>
          </a:ln>
        </p:spPr>
      </p:pic>
      <p:sp>
        <p:nvSpPr>
          <p:cNvPr id="373" name="Google Shape;373;p34"/>
          <p:cNvSpPr txBox="1"/>
          <p:nvPr/>
        </p:nvSpPr>
        <p:spPr>
          <a:xfrm>
            <a:off x="6661650" y="8444450"/>
            <a:ext cx="5356800" cy="690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Banastao (2022)</a:t>
            </a:r>
            <a:endParaRPr sz="3200">
              <a:solidFill>
                <a:schemeClr val="dk1"/>
              </a:solidFill>
              <a:latin typeface="Calibri"/>
              <a:ea typeface="Calibri"/>
              <a:cs typeface="Calibri"/>
              <a:sym typeface="Calibri"/>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377" name="Shape 377"/>
        <p:cNvGrpSpPr/>
        <p:nvPr/>
      </p:nvGrpSpPr>
      <p:grpSpPr>
        <a:xfrm>
          <a:off x="0" y="0"/>
          <a:ext cx="0" cy="0"/>
          <a:chOff x="0" y="0"/>
          <a:chExt cx="0" cy="0"/>
        </a:xfrm>
      </p:grpSpPr>
      <p:grpSp>
        <p:nvGrpSpPr>
          <p:cNvPr id="378" name="Google Shape;378;p35"/>
          <p:cNvGrpSpPr/>
          <p:nvPr/>
        </p:nvGrpSpPr>
        <p:grpSpPr>
          <a:xfrm>
            <a:off x="498406" y="353744"/>
            <a:ext cx="17291303" cy="9434909"/>
            <a:chOff x="0" y="-38100"/>
            <a:chExt cx="4554058" cy="2484898"/>
          </a:xfrm>
        </p:grpSpPr>
        <p:sp>
          <p:nvSpPr>
            <p:cNvPr id="379" name="Google Shape;379;p35"/>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80" name="Google Shape;380;p3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81" name="Google Shape;381;p35"/>
          <p:cNvSpPr txBox="1"/>
          <p:nvPr/>
        </p:nvSpPr>
        <p:spPr>
          <a:xfrm>
            <a:off x="498400" y="476250"/>
            <a:ext cx="172914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Functional versus Divisional Structures</a:t>
            </a:r>
            <a:endParaRPr/>
          </a:p>
        </p:txBody>
      </p:sp>
      <p:pic>
        <p:nvPicPr>
          <p:cNvPr id="382" name="Google Shape;382;p35"/>
          <p:cNvPicPr preferRelativeResize="0"/>
          <p:nvPr/>
        </p:nvPicPr>
        <p:blipFill>
          <a:blip r:embed="rId3">
            <a:alphaModFix/>
          </a:blip>
          <a:stretch>
            <a:fillRect/>
          </a:stretch>
        </p:blipFill>
        <p:spPr>
          <a:xfrm>
            <a:off x="1495950" y="1401150"/>
            <a:ext cx="15296300" cy="6071450"/>
          </a:xfrm>
          <a:prstGeom prst="rect">
            <a:avLst/>
          </a:prstGeom>
          <a:noFill/>
          <a:ln>
            <a:noFill/>
          </a:ln>
        </p:spPr>
      </p:pic>
      <p:sp>
        <p:nvSpPr>
          <p:cNvPr id="383" name="Google Shape;383;p35"/>
          <p:cNvSpPr txBox="1"/>
          <p:nvPr/>
        </p:nvSpPr>
        <p:spPr>
          <a:xfrm>
            <a:off x="498400" y="1553550"/>
            <a:ext cx="12277200" cy="5388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500">
                <a:latin typeface="Heebo"/>
                <a:ea typeface="Heebo"/>
                <a:cs typeface="Heebo"/>
                <a:sym typeface="Heebo"/>
              </a:rPr>
              <a:t>b. Division Structure</a:t>
            </a:r>
            <a:endParaRPr sz="3500">
              <a:latin typeface="Heebo"/>
              <a:ea typeface="Heebo"/>
              <a:cs typeface="Heebo"/>
              <a:sym typeface="Heebo"/>
            </a:endParaRPr>
          </a:p>
        </p:txBody>
      </p:sp>
      <p:sp>
        <p:nvSpPr>
          <p:cNvPr id="384" name="Google Shape;384;p35"/>
          <p:cNvSpPr txBox="1"/>
          <p:nvPr/>
        </p:nvSpPr>
        <p:spPr>
          <a:xfrm>
            <a:off x="7107000" y="7918000"/>
            <a:ext cx="5356800" cy="5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Banastao (2022)</a:t>
            </a:r>
            <a:endParaRPr sz="3200">
              <a:solidFill>
                <a:schemeClr val="dk1"/>
              </a:solidFill>
              <a:latin typeface="Calibri"/>
              <a:ea typeface="Calibri"/>
              <a:cs typeface="Calibri"/>
              <a:sym typeface="Calibri"/>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388" name="Shape 388"/>
        <p:cNvGrpSpPr/>
        <p:nvPr/>
      </p:nvGrpSpPr>
      <p:grpSpPr>
        <a:xfrm>
          <a:off x="0" y="0"/>
          <a:ext cx="0" cy="0"/>
          <a:chOff x="0" y="0"/>
          <a:chExt cx="0" cy="0"/>
        </a:xfrm>
      </p:grpSpPr>
      <p:grpSp>
        <p:nvGrpSpPr>
          <p:cNvPr id="389" name="Google Shape;389;p36"/>
          <p:cNvGrpSpPr/>
          <p:nvPr/>
        </p:nvGrpSpPr>
        <p:grpSpPr>
          <a:xfrm>
            <a:off x="498406" y="353744"/>
            <a:ext cx="17291303" cy="9434909"/>
            <a:chOff x="0" y="-38100"/>
            <a:chExt cx="4554058" cy="2484898"/>
          </a:xfrm>
        </p:grpSpPr>
        <p:sp>
          <p:nvSpPr>
            <p:cNvPr id="390" name="Google Shape;390;p36"/>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91" name="Google Shape;391;p3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392" name="Google Shape;392;p36"/>
          <p:cNvSpPr txBox="1"/>
          <p:nvPr/>
        </p:nvSpPr>
        <p:spPr>
          <a:xfrm>
            <a:off x="498400" y="500075"/>
            <a:ext cx="46248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Leading </a:t>
            </a:r>
            <a:endParaRPr/>
          </a:p>
        </p:txBody>
      </p:sp>
      <p:sp>
        <p:nvSpPr>
          <p:cNvPr id="393" name="Google Shape;393;p36"/>
          <p:cNvSpPr txBox="1"/>
          <p:nvPr/>
        </p:nvSpPr>
        <p:spPr>
          <a:xfrm>
            <a:off x="614400" y="1577375"/>
            <a:ext cx="7704000" cy="16161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3500">
                <a:latin typeface="Heebo"/>
                <a:ea typeface="Heebo"/>
                <a:cs typeface="Heebo"/>
                <a:sym typeface="Heebo"/>
              </a:rPr>
              <a:t>is the use of influence to motivate employees to achieve organizational goals.</a:t>
            </a:r>
            <a:endParaRPr sz="3500">
              <a:latin typeface="Heebo"/>
              <a:ea typeface="Heebo"/>
              <a:cs typeface="Heebo"/>
              <a:sym typeface="Heebo"/>
            </a:endParaRPr>
          </a:p>
        </p:txBody>
      </p:sp>
      <p:sp>
        <p:nvSpPr>
          <p:cNvPr id="394" name="Google Shape;394;p36"/>
          <p:cNvSpPr txBox="1"/>
          <p:nvPr/>
        </p:nvSpPr>
        <p:spPr>
          <a:xfrm>
            <a:off x="9242850" y="500075"/>
            <a:ext cx="46248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Leadership </a:t>
            </a:r>
            <a:endParaRPr/>
          </a:p>
        </p:txBody>
      </p:sp>
      <p:sp>
        <p:nvSpPr>
          <p:cNvPr id="395" name="Google Shape;395;p36"/>
          <p:cNvSpPr txBox="1"/>
          <p:nvPr/>
        </p:nvSpPr>
        <p:spPr>
          <a:xfrm>
            <a:off x="9242850" y="1577375"/>
            <a:ext cx="7704000" cy="16161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3500">
                <a:latin typeface="Heebo"/>
                <a:ea typeface="Heebo"/>
                <a:cs typeface="Heebo"/>
                <a:sym typeface="Heebo"/>
              </a:rPr>
              <a:t>is the quality that inspires and motivates people beyond their normal levels of performance.</a:t>
            </a:r>
            <a:endParaRPr sz="3500">
              <a:latin typeface="Heebo"/>
              <a:ea typeface="Heebo"/>
              <a:cs typeface="Heebo"/>
              <a:sym typeface="Heebo"/>
            </a:endParaRPr>
          </a:p>
        </p:txBody>
      </p:sp>
      <p:sp>
        <p:nvSpPr>
          <p:cNvPr id="396" name="Google Shape;396;p36"/>
          <p:cNvSpPr txBox="1"/>
          <p:nvPr/>
        </p:nvSpPr>
        <p:spPr>
          <a:xfrm>
            <a:off x="3576125" y="3345875"/>
            <a:ext cx="12194100" cy="5388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3500">
                <a:latin typeface="Heebo"/>
                <a:ea typeface="Heebo"/>
                <a:cs typeface="Heebo"/>
                <a:sym typeface="Heebo"/>
              </a:rPr>
              <a:t>Leaders come in different types, such as:</a:t>
            </a:r>
            <a:endParaRPr sz="3500">
              <a:latin typeface="Heebo"/>
              <a:ea typeface="Heebo"/>
              <a:cs typeface="Heebo"/>
              <a:sym typeface="Heebo"/>
            </a:endParaRPr>
          </a:p>
        </p:txBody>
      </p:sp>
      <p:pic>
        <p:nvPicPr>
          <p:cNvPr id="397" name="Google Shape;397;p36"/>
          <p:cNvPicPr preferRelativeResize="0"/>
          <p:nvPr/>
        </p:nvPicPr>
        <p:blipFill>
          <a:blip r:embed="rId3">
            <a:alphaModFix/>
          </a:blip>
          <a:stretch>
            <a:fillRect/>
          </a:stretch>
        </p:blipFill>
        <p:spPr>
          <a:xfrm>
            <a:off x="1094511" y="4017686"/>
            <a:ext cx="10266975" cy="5542375"/>
          </a:xfrm>
          <a:prstGeom prst="rect">
            <a:avLst/>
          </a:prstGeom>
          <a:noFill/>
          <a:ln>
            <a:noFill/>
          </a:ln>
        </p:spPr>
      </p:pic>
      <p:sp>
        <p:nvSpPr>
          <p:cNvPr id="398" name="Google Shape;398;p36"/>
          <p:cNvSpPr txBox="1"/>
          <p:nvPr/>
        </p:nvSpPr>
        <p:spPr>
          <a:xfrm>
            <a:off x="11503500" y="5186175"/>
            <a:ext cx="5356800" cy="5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Banastao (2022)</a:t>
            </a:r>
            <a:endParaRPr sz="3200">
              <a:solidFill>
                <a:schemeClr val="dk1"/>
              </a:solidFill>
              <a:latin typeface="Calibri"/>
              <a:ea typeface="Calibri"/>
              <a:cs typeface="Calibri"/>
              <a:sym typeface="Calibri"/>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402" name="Shape 402"/>
        <p:cNvGrpSpPr/>
        <p:nvPr/>
      </p:nvGrpSpPr>
      <p:grpSpPr>
        <a:xfrm>
          <a:off x="0" y="0"/>
          <a:ext cx="0" cy="0"/>
          <a:chOff x="0" y="0"/>
          <a:chExt cx="0" cy="0"/>
        </a:xfrm>
      </p:grpSpPr>
      <p:grpSp>
        <p:nvGrpSpPr>
          <p:cNvPr id="403" name="Google Shape;403;p37"/>
          <p:cNvGrpSpPr/>
          <p:nvPr/>
        </p:nvGrpSpPr>
        <p:grpSpPr>
          <a:xfrm>
            <a:off x="498406" y="353744"/>
            <a:ext cx="17291303" cy="9434909"/>
            <a:chOff x="0" y="-38100"/>
            <a:chExt cx="4554058" cy="2484898"/>
          </a:xfrm>
        </p:grpSpPr>
        <p:sp>
          <p:nvSpPr>
            <p:cNvPr id="404" name="Google Shape;404;p37"/>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05" name="Google Shape;405;p3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06" name="Google Shape;406;p37"/>
          <p:cNvGrpSpPr/>
          <p:nvPr/>
        </p:nvGrpSpPr>
        <p:grpSpPr>
          <a:xfrm>
            <a:off x="925500" y="353750"/>
            <a:ext cx="16470416" cy="9048854"/>
            <a:chOff x="0" y="-38100"/>
            <a:chExt cx="1577339" cy="850800"/>
          </a:xfrm>
        </p:grpSpPr>
        <p:sp>
          <p:nvSpPr>
            <p:cNvPr id="407" name="Google Shape;407;p37"/>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408" name="Google Shape;408;p3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09" name="Google Shape;409;p37"/>
          <p:cNvSpPr txBox="1"/>
          <p:nvPr/>
        </p:nvSpPr>
        <p:spPr>
          <a:xfrm>
            <a:off x="1231450" y="1259379"/>
            <a:ext cx="15265200" cy="63849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1. </a:t>
            </a:r>
            <a:r>
              <a:rPr b="1" lang="en-US" sz="3400">
                <a:latin typeface="Heebo"/>
                <a:ea typeface="Heebo"/>
                <a:cs typeface="Heebo"/>
                <a:sym typeface="Heebo"/>
              </a:rPr>
              <a:t>Transactional Leader</a:t>
            </a:r>
            <a:r>
              <a:rPr lang="en-US" sz="3400">
                <a:latin typeface="Heebo"/>
                <a:ea typeface="Heebo"/>
                <a:cs typeface="Heebo"/>
                <a:sym typeface="Heebo"/>
              </a:rPr>
              <a:t> - is one who classifies subordinates' role and task requirements, initiates structure, provides rewards and displays consideration for subordinates.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2. </a:t>
            </a:r>
            <a:r>
              <a:rPr b="1" lang="en-US" sz="3400">
                <a:latin typeface="Heebo"/>
                <a:ea typeface="Heebo"/>
                <a:cs typeface="Heebo"/>
                <a:sym typeface="Heebo"/>
              </a:rPr>
              <a:t>Charismatic Leader</a:t>
            </a:r>
            <a:r>
              <a:rPr lang="en-US" sz="3400">
                <a:latin typeface="Heebo"/>
                <a:ea typeface="Heebo"/>
                <a:cs typeface="Heebo"/>
                <a:sym typeface="Heebo"/>
              </a:rPr>
              <a:t> - is a leader who has the ability to motivate subordinates to transcend their expected performance.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3. </a:t>
            </a:r>
            <a:r>
              <a:rPr b="1" lang="en-US" sz="3400">
                <a:latin typeface="Heebo"/>
                <a:ea typeface="Heebo"/>
                <a:cs typeface="Heebo"/>
                <a:sym typeface="Heebo"/>
              </a:rPr>
              <a:t>Transformational Leader</a:t>
            </a:r>
            <a:r>
              <a:rPr lang="en-US" sz="3400">
                <a:latin typeface="Heebo"/>
                <a:ea typeface="Heebo"/>
                <a:cs typeface="Heebo"/>
                <a:sym typeface="Heebo"/>
              </a:rPr>
              <a:t> - is a leader distinguished by a special ability to bring about innovation and change.</a:t>
            </a:r>
            <a:endParaRPr sz="3400">
              <a:latin typeface="Heebo"/>
              <a:ea typeface="Heebo"/>
              <a:cs typeface="Heebo"/>
              <a:sym typeface="Heebo"/>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413" name="Shape 413"/>
        <p:cNvGrpSpPr/>
        <p:nvPr/>
      </p:nvGrpSpPr>
      <p:grpSpPr>
        <a:xfrm>
          <a:off x="0" y="0"/>
          <a:ext cx="0" cy="0"/>
          <a:chOff x="0" y="0"/>
          <a:chExt cx="0" cy="0"/>
        </a:xfrm>
      </p:grpSpPr>
      <p:grpSp>
        <p:nvGrpSpPr>
          <p:cNvPr id="414" name="Google Shape;414;p38"/>
          <p:cNvGrpSpPr/>
          <p:nvPr/>
        </p:nvGrpSpPr>
        <p:grpSpPr>
          <a:xfrm>
            <a:off x="498406" y="353744"/>
            <a:ext cx="17291303" cy="9434909"/>
            <a:chOff x="0" y="-38100"/>
            <a:chExt cx="4554058" cy="2484898"/>
          </a:xfrm>
        </p:grpSpPr>
        <p:sp>
          <p:nvSpPr>
            <p:cNvPr id="415" name="Google Shape;415;p38"/>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16" name="Google Shape;416;p3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17" name="Google Shape;417;p38"/>
          <p:cNvGrpSpPr/>
          <p:nvPr/>
        </p:nvGrpSpPr>
        <p:grpSpPr>
          <a:xfrm>
            <a:off x="925500" y="353750"/>
            <a:ext cx="16470416" cy="9048854"/>
            <a:chOff x="0" y="-38100"/>
            <a:chExt cx="1577339" cy="850800"/>
          </a:xfrm>
        </p:grpSpPr>
        <p:sp>
          <p:nvSpPr>
            <p:cNvPr id="418" name="Google Shape;418;p38"/>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419" name="Google Shape;419;p3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20" name="Google Shape;420;p38"/>
          <p:cNvSpPr txBox="1"/>
          <p:nvPr/>
        </p:nvSpPr>
        <p:spPr>
          <a:xfrm>
            <a:off x="1231450" y="1259379"/>
            <a:ext cx="15265200" cy="49194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4.</a:t>
            </a:r>
            <a:r>
              <a:rPr b="1" lang="en-US" sz="3400">
                <a:latin typeface="Heebo"/>
                <a:ea typeface="Heebo"/>
                <a:cs typeface="Heebo"/>
                <a:sym typeface="Heebo"/>
              </a:rPr>
              <a:t> Interactive Leader</a:t>
            </a:r>
            <a:r>
              <a:rPr lang="en-US" sz="3400">
                <a:latin typeface="Heebo"/>
                <a:ea typeface="Heebo"/>
                <a:cs typeface="Heebo"/>
                <a:sym typeface="Heebo"/>
              </a:rPr>
              <a:t> - is a leader who is concerned with consensus building, is open and inclusive, and encourages participation.</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5. </a:t>
            </a:r>
            <a:r>
              <a:rPr b="1" lang="en-US" sz="3400">
                <a:latin typeface="Heebo"/>
                <a:ea typeface="Heebo"/>
                <a:cs typeface="Heebo"/>
                <a:sym typeface="Heebo"/>
              </a:rPr>
              <a:t>Servant Leader </a:t>
            </a:r>
            <a:r>
              <a:rPr lang="en-US" sz="3400">
                <a:latin typeface="Heebo"/>
                <a:ea typeface="Heebo"/>
                <a:cs typeface="Heebo"/>
                <a:sym typeface="Heebo"/>
              </a:rPr>
              <a:t>- is a leader who works to fulfill subordinates' needs and goals as well as to achieve the organization's larger mission.</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424" name="Shape 424"/>
        <p:cNvGrpSpPr/>
        <p:nvPr/>
      </p:nvGrpSpPr>
      <p:grpSpPr>
        <a:xfrm>
          <a:off x="0" y="0"/>
          <a:ext cx="0" cy="0"/>
          <a:chOff x="0" y="0"/>
          <a:chExt cx="0" cy="0"/>
        </a:xfrm>
      </p:grpSpPr>
      <p:grpSp>
        <p:nvGrpSpPr>
          <p:cNvPr id="425" name="Google Shape;425;p39"/>
          <p:cNvGrpSpPr/>
          <p:nvPr/>
        </p:nvGrpSpPr>
        <p:grpSpPr>
          <a:xfrm>
            <a:off x="498406" y="353744"/>
            <a:ext cx="17291303" cy="9434909"/>
            <a:chOff x="0" y="-38100"/>
            <a:chExt cx="4554058" cy="2484898"/>
          </a:xfrm>
        </p:grpSpPr>
        <p:sp>
          <p:nvSpPr>
            <p:cNvPr id="426" name="Google Shape;426;p39"/>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27" name="Google Shape;427;p3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28" name="Google Shape;428;p39"/>
          <p:cNvSpPr txBox="1"/>
          <p:nvPr/>
        </p:nvSpPr>
        <p:spPr>
          <a:xfrm>
            <a:off x="498400" y="857250"/>
            <a:ext cx="172914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Comparison of Manager and Leader</a:t>
            </a:r>
            <a:endParaRPr/>
          </a:p>
        </p:txBody>
      </p:sp>
      <p:pic>
        <p:nvPicPr>
          <p:cNvPr id="429" name="Google Shape;429;p39"/>
          <p:cNvPicPr preferRelativeResize="0"/>
          <p:nvPr/>
        </p:nvPicPr>
        <p:blipFill>
          <a:blip r:embed="rId3">
            <a:alphaModFix/>
          </a:blip>
          <a:stretch>
            <a:fillRect/>
          </a:stretch>
        </p:blipFill>
        <p:spPr>
          <a:xfrm>
            <a:off x="1552575" y="2465725"/>
            <a:ext cx="15183050" cy="333912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433" name="Shape 433"/>
        <p:cNvGrpSpPr/>
        <p:nvPr/>
      </p:nvGrpSpPr>
      <p:grpSpPr>
        <a:xfrm>
          <a:off x="0" y="0"/>
          <a:ext cx="0" cy="0"/>
          <a:chOff x="0" y="0"/>
          <a:chExt cx="0" cy="0"/>
        </a:xfrm>
      </p:grpSpPr>
      <p:grpSp>
        <p:nvGrpSpPr>
          <p:cNvPr id="434" name="Google Shape;434;p40"/>
          <p:cNvGrpSpPr/>
          <p:nvPr/>
        </p:nvGrpSpPr>
        <p:grpSpPr>
          <a:xfrm>
            <a:off x="498406" y="353744"/>
            <a:ext cx="17291303" cy="9434909"/>
            <a:chOff x="0" y="-38100"/>
            <a:chExt cx="4554058" cy="2484898"/>
          </a:xfrm>
        </p:grpSpPr>
        <p:sp>
          <p:nvSpPr>
            <p:cNvPr id="435" name="Google Shape;435;p40"/>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4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37" name="Google Shape;437;p40"/>
          <p:cNvGrpSpPr/>
          <p:nvPr/>
        </p:nvGrpSpPr>
        <p:grpSpPr>
          <a:xfrm>
            <a:off x="925501" y="1620501"/>
            <a:ext cx="16470416" cy="7782097"/>
            <a:chOff x="0" y="-38100"/>
            <a:chExt cx="1577339" cy="850800"/>
          </a:xfrm>
        </p:grpSpPr>
        <p:sp>
          <p:nvSpPr>
            <p:cNvPr id="438" name="Google Shape;438;p40"/>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439" name="Google Shape;439;p4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40" name="Google Shape;440;p40"/>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Six Traits that Differentiate Leaders from Nonleaders</a:t>
            </a:r>
            <a:endParaRPr sz="5000"/>
          </a:p>
        </p:txBody>
      </p:sp>
      <p:sp>
        <p:nvSpPr>
          <p:cNvPr id="441" name="Google Shape;441;p40"/>
          <p:cNvSpPr txBox="1"/>
          <p:nvPr/>
        </p:nvSpPr>
        <p:spPr>
          <a:xfrm>
            <a:off x="1231450" y="2399350"/>
            <a:ext cx="15265200" cy="41868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1. </a:t>
            </a:r>
            <a:r>
              <a:rPr b="1" lang="en-US" sz="3400">
                <a:latin typeface="Heebo"/>
                <a:ea typeface="Heebo"/>
                <a:cs typeface="Heebo"/>
                <a:sym typeface="Heebo"/>
              </a:rPr>
              <a:t>Drive</a:t>
            </a:r>
            <a:r>
              <a:rPr lang="en-US" sz="3400">
                <a:latin typeface="Heebo"/>
                <a:ea typeface="Heebo"/>
                <a:cs typeface="Heebo"/>
                <a:sym typeface="Heebo"/>
              </a:rPr>
              <a:t>. Leaders exhibit a high effort level. They have a relatively high desire for achievement, they're ambitious, they have a lot of energy, they are tirelessly persistent in their activities, and they show initiative.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2. </a:t>
            </a:r>
            <a:r>
              <a:rPr b="1" lang="en-US" sz="3400">
                <a:latin typeface="Heebo"/>
                <a:ea typeface="Heebo"/>
                <a:cs typeface="Heebo"/>
                <a:sym typeface="Heebo"/>
              </a:rPr>
              <a:t>Desire to Lead</a:t>
            </a:r>
            <a:r>
              <a:rPr lang="en-US" sz="3400">
                <a:latin typeface="Heebo"/>
                <a:ea typeface="Heebo"/>
                <a:cs typeface="Heebo"/>
                <a:sym typeface="Heebo"/>
              </a:rPr>
              <a:t>. Leaders have a strong desire to influence and lead others. They demonstrate the willingness to take responsibility.</a:t>
            </a:r>
            <a:endParaRPr sz="3400">
              <a:latin typeface="Heebo"/>
              <a:ea typeface="Heebo"/>
              <a:cs typeface="Heebo"/>
              <a:sym typeface="Heebo"/>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445" name="Shape 445"/>
        <p:cNvGrpSpPr/>
        <p:nvPr/>
      </p:nvGrpSpPr>
      <p:grpSpPr>
        <a:xfrm>
          <a:off x="0" y="0"/>
          <a:ext cx="0" cy="0"/>
          <a:chOff x="0" y="0"/>
          <a:chExt cx="0" cy="0"/>
        </a:xfrm>
      </p:grpSpPr>
      <p:grpSp>
        <p:nvGrpSpPr>
          <p:cNvPr id="446" name="Google Shape;446;p41"/>
          <p:cNvGrpSpPr/>
          <p:nvPr/>
        </p:nvGrpSpPr>
        <p:grpSpPr>
          <a:xfrm>
            <a:off x="498406" y="353744"/>
            <a:ext cx="17291303" cy="9434909"/>
            <a:chOff x="0" y="-38100"/>
            <a:chExt cx="4554058" cy="2484898"/>
          </a:xfrm>
        </p:grpSpPr>
        <p:sp>
          <p:nvSpPr>
            <p:cNvPr id="447" name="Google Shape;447;p41"/>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48" name="Google Shape;448;p4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49" name="Google Shape;449;p41"/>
          <p:cNvGrpSpPr/>
          <p:nvPr/>
        </p:nvGrpSpPr>
        <p:grpSpPr>
          <a:xfrm>
            <a:off x="925501" y="1620501"/>
            <a:ext cx="16470416" cy="7782097"/>
            <a:chOff x="0" y="-38100"/>
            <a:chExt cx="1577339" cy="850800"/>
          </a:xfrm>
        </p:grpSpPr>
        <p:sp>
          <p:nvSpPr>
            <p:cNvPr id="450" name="Google Shape;450;p41"/>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451" name="Google Shape;451;p4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52" name="Google Shape;452;p41"/>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Six Traits that Differentiate Leaders from Nonleaders</a:t>
            </a:r>
            <a:endParaRPr sz="5000"/>
          </a:p>
        </p:txBody>
      </p:sp>
      <p:sp>
        <p:nvSpPr>
          <p:cNvPr id="453" name="Google Shape;453;p41"/>
          <p:cNvSpPr txBox="1"/>
          <p:nvPr/>
        </p:nvSpPr>
        <p:spPr>
          <a:xfrm>
            <a:off x="1231450" y="2399350"/>
            <a:ext cx="15265200" cy="56520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3. </a:t>
            </a:r>
            <a:r>
              <a:rPr b="1" lang="en-US" sz="3400">
                <a:latin typeface="Heebo"/>
                <a:ea typeface="Heebo"/>
                <a:cs typeface="Heebo"/>
                <a:sym typeface="Heebo"/>
              </a:rPr>
              <a:t>Honesty and Integrity</a:t>
            </a:r>
            <a:r>
              <a:rPr lang="en-US" sz="3400">
                <a:latin typeface="Heebo"/>
                <a:ea typeface="Heebo"/>
                <a:cs typeface="Heebo"/>
                <a:sym typeface="Heebo"/>
              </a:rPr>
              <a:t>. Leaders build trusting relationships between themselves and followers by being truthful or </a:t>
            </a:r>
            <a:r>
              <a:rPr lang="en-US" sz="3400">
                <a:latin typeface="Heebo"/>
                <a:ea typeface="Heebo"/>
                <a:cs typeface="Heebo"/>
                <a:sym typeface="Heebo"/>
              </a:rPr>
              <a:t>non deceitful</a:t>
            </a:r>
            <a:r>
              <a:rPr lang="en-US" sz="3400">
                <a:latin typeface="Heebo"/>
                <a:ea typeface="Heebo"/>
                <a:cs typeface="Heebo"/>
                <a:sym typeface="Heebo"/>
              </a:rPr>
              <a:t> and by showing high consistency between word and deed.</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4. </a:t>
            </a:r>
            <a:r>
              <a:rPr b="1" lang="en-US" sz="3400">
                <a:latin typeface="Heebo"/>
                <a:ea typeface="Heebo"/>
                <a:cs typeface="Heebo"/>
                <a:sym typeface="Heebo"/>
              </a:rPr>
              <a:t>Self-confidence</a:t>
            </a:r>
            <a:r>
              <a:rPr lang="en-US" sz="3400">
                <a:latin typeface="Heebo"/>
                <a:ea typeface="Heebo"/>
                <a:cs typeface="Heebo"/>
                <a:sym typeface="Heebo"/>
              </a:rPr>
              <a:t>. Followers look to leaders for an absence of self-doubt. Leaders, therefore, need to show self-confidence in order to convince followers of the rightness of goals and decisions.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457" name="Shape 457"/>
        <p:cNvGrpSpPr/>
        <p:nvPr/>
      </p:nvGrpSpPr>
      <p:grpSpPr>
        <a:xfrm>
          <a:off x="0" y="0"/>
          <a:ext cx="0" cy="0"/>
          <a:chOff x="0" y="0"/>
          <a:chExt cx="0" cy="0"/>
        </a:xfrm>
      </p:grpSpPr>
      <p:grpSp>
        <p:nvGrpSpPr>
          <p:cNvPr id="458" name="Google Shape;458;p42"/>
          <p:cNvGrpSpPr/>
          <p:nvPr/>
        </p:nvGrpSpPr>
        <p:grpSpPr>
          <a:xfrm>
            <a:off x="498406" y="353744"/>
            <a:ext cx="17291303" cy="9434909"/>
            <a:chOff x="0" y="-38100"/>
            <a:chExt cx="4554058" cy="2484898"/>
          </a:xfrm>
        </p:grpSpPr>
        <p:sp>
          <p:nvSpPr>
            <p:cNvPr id="459" name="Google Shape;459;p42"/>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60" name="Google Shape;460;p4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61" name="Google Shape;461;p42"/>
          <p:cNvGrpSpPr/>
          <p:nvPr/>
        </p:nvGrpSpPr>
        <p:grpSpPr>
          <a:xfrm>
            <a:off x="925501" y="1620501"/>
            <a:ext cx="16470416" cy="7782097"/>
            <a:chOff x="0" y="-38100"/>
            <a:chExt cx="1577339" cy="850800"/>
          </a:xfrm>
        </p:grpSpPr>
        <p:sp>
          <p:nvSpPr>
            <p:cNvPr id="462" name="Google Shape;462;p42"/>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463" name="Google Shape;463;p4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64" name="Google Shape;464;p42"/>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Six Traits that Differentiate Leaders from Nonleaders</a:t>
            </a:r>
            <a:endParaRPr sz="5000"/>
          </a:p>
        </p:txBody>
      </p:sp>
      <p:sp>
        <p:nvSpPr>
          <p:cNvPr id="465" name="Google Shape;465;p42"/>
          <p:cNvSpPr txBox="1"/>
          <p:nvPr/>
        </p:nvSpPr>
        <p:spPr>
          <a:xfrm>
            <a:off x="1231450" y="2170750"/>
            <a:ext cx="15265200" cy="76899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5. </a:t>
            </a:r>
            <a:r>
              <a:rPr b="1" lang="en-US" sz="3400">
                <a:latin typeface="Heebo"/>
                <a:ea typeface="Heebo"/>
                <a:cs typeface="Heebo"/>
                <a:sym typeface="Heebo"/>
              </a:rPr>
              <a:t>Intelligence</a:t>
            </a:r>
            <a:r>
              <a:rPr lang="en-US" sz="3400">
                <a:latin typeface="Heebo"/>
                <a:ea typeface="Heebo"/>
                <a:cs typeface="Heebo"/>
                <a:sym typeface="Heebo"/>
              </a:rPr>
              <a:t>. Leaders need to be intelligent enough to gather, synthesize, and interpret large amounts of information; and to be able to create visions, solve problems and make correct decisions.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6. </a:t>
            </a:r>
            <a:r>
              <a:rPr b="1" lang="en-US" sz="3400">
                <a:latin typeface="Heebo"/>
                <a:ea typeface="Heebo"/>
                <a:cs typeface="Heebo"/>
                <a:sym typeface="Heebo"/>
              </a:rPr>
              <a:t>Job-relevant Knowledge</a:t>
            </a:r>
            <a:r>
              <a:rPr lang="en-US" sz="3400">
                <a:latin typeface="Heebo"/>
                <a:ea typeface="Heebo"/>
                <a:cs typeface="Heebo"/>
                <a:sym typeface="Heebo"/>
              </a:rPr>
              <a:t>. Effective leaders have a high degree of knowledge about the company, industry, and technical matters. In-depth knowledge allows leaders to make well-informed decisions and to understand the implications of those decisions.</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1800">
              <a:latin typeface="Heebo"/>
              <a:ea typeface="Heebo"/>
              <a:cs typeface="Heebo"/>
              <a:sym typeface="Heebo"/>
            </a:endParaRPr>
          </a:p>
          <a:p>
            <a:pPr indent="0" lvl="0" marL="0" rtl="0" algn="l">
              <a:lnSpc>
                <a:spcPct val="140000"/>
              </a:lnSpc>
              <a:spcBef>
                <a:spcPts val="0"/>
              </a:spcBef>
              <a:spcAft>
                <a:spcPts val="0"/>
              </a:spcAft>
              <a:buSzPts val="1100"/>
              <a:buNone/>
            </a:pPr>
            <a:r>
              <a:rPr lang="en-US" sz="1800">
                <a:latin typeface="Heebo"/>
                <a:ea typeface="Heebo"/>
                <a:cs typeface="Heebo"/>
                <a:sym typeface="Heebo"/>
              </a:rPr>
              <a:t>(SOURCE: Shelly A. Kirkpatrick and Edwin A. Locke, "Leadership: Do Traits Really Matter?" </a:t>
            </a:r>
            <a:endParaRPr sz="1800">
              <a:latin typeface="Heebo"/>
              <a:ea typeface="Heebo"/>
              <a:cs typeface="Heebo"/>
              <a:sym typeface="Heebo"/>
            </a:endParaRPr>
          </a:p>
          <a:p>
            <a:pPr indent="0" lvl="0" marL="0" rtl="0" algn="l">
              <a:lnSpc>
                <a:spcPct val="140000"/>
              </a:lnSpc>
              <a:spcBef>
                <a:spcPts val="0"/>
              </a:spcBef>
              <a:spcAft>
                <a:spcPts val="0"/>
              </a:spcAft>
              <a:buSzPts val="1100"/>
              <a:buNone/>
            </a:pPr>
            <a:r>
              <a:rPr lang="en-US" sz="1800">
                <a:latin typeface="Heebo"/>
                <a:ea typeface="Heebo"/>
                <a:cs typeface="Heebo"/>
                <a:sym typeface="Heebo"/>
              </a:rPr>
              <a:t>Academy of Management Executive, May 1991, pp. 48-60)</a:t>
            </a:r>
            <a:endParaRPr sz="1800">
              <a:latin typeface="Heebo"/>
              <a:ea typeface="Heebo"/>
              <a:cs typeface="Heebo"/>
              <a:sym typeface="Heebo"/>
            </a:endParaRPr>
          </a:p>
          <a:p>
            <a:pPr indent="0" lvl="0" marL="0" rtl="0" algn="l">
              <a:lnSpc>
                <a:spcPct val="140000"/>
              </a:lnSpc>
              <a:spcBef>
                <a:spcPts val="0"/>
              </a:spcBef>
              <a:spcAft>
                <a:spcPts val="0"/>
              </a:spcAft>
              <a:buSzPts val="1100"/>
              <a:buNone/>
            </a:pPr>
            <a:r>
              <a:t/>
            </a:r>
            <a:endParaRPr sz="1800">
              <a:latin typeface="Heebo"/>
              <a:ea typeface="Heebo"/>
              <a:cs typeface="Heebo"/>
              <a:sym typeface="Heebo"/>
            </a:endParaRPr>
          </a:p>
          <a:p>
            <a:pPr indent="0" lvl="0" marL="0" rtl="0" algn="l">
              <a:lnSpc>
                <a:spcPct val="140000"/>
              </a:lnSpc>
              <a:spcBef>
                <a:spcPts val="0"/>
              </a:spcBef>
              <a:spcAft>
                <a:spcPts val="0"/>
              </a:spcAft>
              <a:buSzPts val="1100"/>
              <a:buNone/>
            </a:pPr>
            <a:r>
              <a:t/>
            </a:r>
            <a:endParaRPr sz="1800">
              <a:latin typeface="Heebo"/>
              <a:ea typeface="Heebo"/>
              <a:cs typeface="Heebo"/>
              <a:sym typeface="Heebo"/>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469" name="Shape 469"/>
        <p:cNvGrpSpPr/>
        <p:nvPr/>
      </p:nvGrpSpPr>
      <p:grpSpPr>
        <a:xfrm>
          <a:off x="0" y="0"/>
          <a:ext cx="0" cy="0"/>
          <a:chOff x="0" y="0"/>
          <a:chExt cx="0" cy="0"/>
        </a:xfrm>
      </p:grpSpPr>
      <p:grpSp>
        <p:nvGrpSpPr>
          <p:cNvPr id="470" name="Google Shape;470;p43"/>
          <p:cNvGrpSpPr/>
          <p:nvPr/>
        </p:nvGrpSpPr>
        <p:grpSpPr>
          <a:xfrm>
            <a:off x="498406" y="353744"/>
            <a:ext cx="17291303" cy="9434909"/>
            <a:chOff x="0" y="-38100"/>
            <a:chExt cx="4554058" cy="2484898"/>
          </a:xfrm>
        </p:grpSpPr>
        <p:sp>
          <p:nvSpPr>
            <p:cNvPr id="471" name="Google Shape;471;p43"/>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72" name="Google Shape;472;p4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73" name="Google Shape;473;p43"/>
          <p:cNvGrpSpPr/>
          <p:nvPr/>
        </p:nvGrpSpPr>
        <p:grpSpPr>
          <a:xfrm>
            <a:off x="925501" y="1620501"/>
            <a:ext cx="16470416" cy="7782097"/>
            <a:chOff x="0" y="-38100"/>
            <a:chExt cx="1577339" cy="850800"/>
          </a:xfrm>
        </p:grpSpPr>
        <p:sp>
          <p:nvSpPr>
            <p:cNvPr id="474" name="Google Shape;474;p43"/>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475" name="Google Shape;475;p4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76" name="Google Shape;476;p43"/>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Motivation</a:t>
            </a:r>
            <a:endParaRPr sz="5000"/>
          </a:p>
        </p:txBody>
      </p:sp>
      <p:sp>
        <p:nvSpPr>
          <p:cNvPr id="477" name="Google Shape;477;p43"/>
          <p:cNvSpPr txBox="1"/>
          <p:nvPr/>
        </p:nvSpPr>
        <p:spPr>
          <a:xfrm>
            <a:off x="1231450" y="2399350"/>
            <a:ext cx="15265200" cy="41868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b="1" lang="en-US" sz="3400">
                <a:latin typeface="Heebo"/>
                <a:ea typeface="Heebo"/>
                <a:cs typeface="Heebo"/>
                <a:sym typeface="Heebo"/>
              </a:rPr>
              <a:t>Motivation </a:t>
            </a:r>
            <a:r>
              <a:rPr lang="en-US" sz="3400">
                <a:latin typeface="Heebo"/>
                <a:ea typeface="Heebo"/>
                <a:cs typeface="Heebo"/>
                <a:sym typeface="Heebo"/>
              </a:rPr>
              <a:t>is defined as the arousal, direction and persistence of behaviour. This definition was introduced by psychologists and management thinkers who also came up with theories in motivation. Some of these theories are: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1. </a:t>
            </a:r>
            <a:r>
              <a:rPr b="1" i="1" lang="en-US" sz="3400">
                <a:latin typeface="Heebo"/>
                <a:ea typeface="Heebo"/>
                <a:cs typeface="Heebo"/>
                <a:sym typeface="Heebo"/>
              </a:rPr>
              <a:t>Content theory</a:t>
            </a:r>
            <a:r>
              <a:rPr lang="en-US" sz="3400">
                <a:latin typeface="Heebo"/>
                <a:ea typeface="Heebo"/>
                <a:cs typeface="Heebo"/>
                <a:sym typeface="Heebo"/>
              </a:rPr>
              <a:t> is a group of theories that emphasize the needs that motivate people.</a:t>
            </a:r>
            <a:endParaRPr sz="3400">
              <a:latin typeface="Heebo"/>
              <a:ea typeface="Heebo"/>
              <a:cs typeface="Heebo"/>
              <a:sym typeface="Heebo"/>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481" name="Shape 481"/>
        <p:cNvGrpSpPr/>
        <p:nvPr/>
      </p:nvGrpSpPr>
      <p:grpSpPr>
        <a:xfrm>
          <a:off x="0" y="0"/>
          <a:ext cx="0" cy="0"/>
          <a:chOff x="0" y="0"/>
          <a:chExt cx="0" cy="0"/>
        </a:xfrm>
      </p:grpSpPr>
      <p:grpSp>
        <p:nvGrpSpPr>
          <p:cNvPr id="482" name="Google Shape;482;p44"/>
          <p:cNvGrpSpPr/>
          <p:nvPr/>
        </p:nvGrpSpPr>
        <p:grpSpPr>
          <a:xfrm>
            <a:off x="498406" y="353744"/>
            <a:ext cx="17291303" cy="9434909"/>
            <a:chOff x="0" y="-38100"/>
            <a:chExt cx="4554058" cy="2484898"/>
          </a:xfrm>
        </p:grpSpPr>
        <p:sp>
          <p:nvSpPr>
            <p:cNvPr id="483" name="Google Shape;483;p44"/>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84" name="Google Shape;484;p4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85" name="Google Shape;485;p44"/>
          <p:cNvGrpSpPr/>
          <p:nvPr/>
        </p:nvGrpSpPr>
        <p:grpSpPr>
          <a:xfrm>
            <a:off x="925501" y="1620501"/>
            <a:ext cx="16470416" cy="7782097"/>
            <a:chOff x="0" y="-38100"/>
            <a:chExt cx="1577339" cy="850800"/>
          </a:xfrm>
        </p:grpSpPr>
        <p:sp>
          <p:nvSpPr>
            <p:cNvPr id="486" name="Google Shape;486;p44"/>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487" name="Google Shape;487;p4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488" name="Google Shape;488;p44"/>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Motivation</a:t>
            </a:r>
            <a:endParaRPr sz="5000"/>
          </a:p>
        </p:txBody>
      </p:sp>
      <p:sp>
        <p:nvSpPr>
          <p:cNvPr id="489" name="Google Shape;489;p44"/>
          <p:cNvSpPr txBox="1"/>
          <p:nvPr/>
        </p:nvSpPr>
        <p:spPr>
          <a:xfrm>
            <a:off x="1231450" y="2399350"/>
            <a:ext cx="15265200" cy="19887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2. </a:t>
            </a:r>
            <a:r>
              <a:rPr b="1" i="1" lang="en-US" sz="3400">
                <a:latin typeface="Heebo"/>
                <a:ea typeface="Heebo"/>
                <a:cs typeface="Heebo"/>
                <a:sym typeface="Heebo"/>
              </a:rPr>
              <a:t>Hierarchy of needs theory</a:t>
            </a:r>
            <a:r>
              <a:rPr lang="en-US" sz="3400">
                <a:latin typeface="Heebo"/>
                <a:ea typeface="Heebo"/>
                <a:cs typeface="Heebo"/>
                <a:sym typeface="Heebo"/>
              </a:rPr>
              <a:t> is a content theory that proposes that people are motivated by </a:t>
            </a:r>
            <a:r>
              <a:rPr lang="en-US" sz="3400" u="sng">
                <a:latin typeface="Heebo"/>
                <a:ea typeface="Heebo"/>
                <a:cs typeface="Heebo"/>
                <a:sym typeface="Heebo"/>
              </a:rPr>
              <a:t>five categories </a:t>
            </a:r>
            <a:r>
              <a:rPr lang="en-US" sz="3400">
                <a:latin typeface="Heebo"/>
                <a:ea typeface="Heebo"/>
                <a:cs typeface="Heebo"/>
                <a:sym typeface="Heebo"/>
              </a:rPr>
              <a:t>of needs-physiological, safety, belongingness, esteem and self-actualization that exist in a hierarchical order.</a:t>
            </a:r>
            <a:endParaRPr sz="3400">
              <a:latin typeface="Heebo"/>
              <a:ea typeface="Heebo"/>
              <a:cs typeface="Heebo"/>
              <a:sym typeface="Heebo"/>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493" name="Shape 493"/>
        <p:cNvGrpSpPr/>
        <p:nvPr/>
      </p:nvGrpSpPr>
      <p:grpSpPr>
        <a:xfrm>
          <a:off x="0" y="0"/>
          <a:ext cx="0" cy="0"/>
          <a:chOff x="0" y="0"/>
          <a:chExt cx="0" cy="0"/>
        </a:xfrm>
      </p:grpSpPr>
      <p:grpSp>
        <p:nvGrpSpPr>
          <p:cNvPr id="494" name="Google Shape;494;p45"/>
          <p:cNvGrpSpPr/>
          <p:nvPr/>
        </p:nvGrpSpPr>
        <p:grpSpPr>
          <a:xfrm>
            <a:off x="498406" y="353744"/>
            <a:ext cx="17291303" cy="9434909"/>
            <a:chOff x="0" y="-38100"/>
            <a:chExt cx="4554058" cy="2484898"/>
          </a:xfrm>
        </p:grpSpPr>
        <p:sp>
          <p:nvSpPr>
            <p:cNvPr id="495" name="Google Shape;495;p45"/>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496" name="Google Shape;496;p4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497" name="Google Shape;497;p45"/>
          <p:cNvGrpSpPr/>
          <p:nvPr/>
        </p:nvGrpSpPr>
        <p:grpSpPr>
          <a:xfrm>
            <a:off x="925501" y="1620501"/>
            <a:ext cx="16470416" cy="7782097"/>
            <a:chOff x="0" y="-38100"/>
            <a:chExt cx="1577339" cy="850800"/>
          </a:xfrm>
        </p:grpSpPr>
        <p:sp>
          <p:nvSpPr>
            <p:cNvPr id="498" name="Google Shape;498;p45"/>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499" name="Google Shape;499;p4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00" name="Google Shape;500;p45"/>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Motivation</a:t>
            </a:r>
            <a:endParaRPr sz="5000"/>
          </a:p>
        </p:txBody>
      </p:sp>
      <p:sp>
        <p:nvSpPr>
          <p:cNvPr id="501" name="Google Shape;501;p45"/>
          <p:cNvSpPr txBox="1"/>
          <p:nvPr/>
        </p:nvSpPr>
        <p:spPr>
          <a:xfrm>
            <a:off x="1231450" y="2399350"/>
            <a:ext cx="15265200" cy="63849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3.</a:t>
            </a:r>
            <a:r>
              <a:rPr b="1" i="1" lang="en-US" sz="3400">
                <a:latin typeface="Heebo"/>
                <a:ea typeface="Heebo"/>
                <a:cs typeface="Heebo"/>
                <a:sym typeface="Heebo"/>
              </a:rPr>
              <a:t> ERG Theory</a:t>
            </a:r>
            <a:r>
              <a:rPr lang="en-US" sz="3400">
                <a:latin typeface="Heebo"/>
                <a:ea typeface="Heebo"/>
                <a:cs typeface="Heebo"/>
                <a:sym typeface="Heebo"/>
              </a:rPr>
              <a:t> is a modification of needs hierarchy theory that proposes t</a:t>
            </a:r>
            <a:r>
              <a:rPr lang="en-US" sz="3400" u="sng">
                <a:latin typeface="Heebo"/>
                <a:ea typeface="Heebo"/>
                <a:cs typeface="Heebo"/>
                <a:sym typeface="Heebo"/>
              </a:rPr>
              <a:t>hree categories of needs</a:t>
            </a:r>
            <a:r>
              <a:rPr lang="en-US" sz="3400">
                <a:latin typeface="Heebo"/>
                <a:ea typeface="Heebo"/>
                <a:cs typeface="Heebo"/>
                <a:sym typeface="Heebo"/>
              </a:rPr>
              <a:t>: existence, relatedness and growth.</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	</a:t>
            </a:r>
            <a:r>
              <a:rPr b="1" i="1" lang="en-US" sz="3400">
                <a:latin typeface="Heebo"/>
                <a:ea typeface="Heebo"/>
                <a:cs typeface="Heebo"/>
                <a:sym typeface="Heebo"/>
              </a:rPr>
              <a:t>Existence needs</a:t>
            </a:r>
            <a:r>
              <a:rPr lang="en-US" sz="3400">
                <a:latin typeface="Heebo"/>
                <a:ea typeface="Heebo"/>
                <a:cs typeface="Heebo"/>
                <a:sym typeface="Heebo"/>
              </a:rPr>
              <a:t>.</a:t>
            </a:r>
            <a:r>
              <a:rPr lang="en-US" sz="3400">
                <a:latin typeface="Heebo"/>
                <a:ea typeface="Heebo"/>
                <a:cs typeface="Heebo"/>
                <a:sym typeface="Heebo"/>
              </a:rPr>
              <a:t> These are the needs for physical well-being.</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	</a:t>
            </a:r>
            <a:r>
              <a:rPr b="1" i="1" lang="en-US" sz="3400">
                <a:latin typeface="Heebo"/>
                <a:ea typeface="Heebo"/>
                <a:cs typeface="Heebo"/>
                <a:sym typeface="Heebo"/>
              </a:rPr>
              <a:t>Relatedness needs</a:t>
            </a:r>
            <a:r>
              <a:rPr lang="en-US" sz="3400">
                <a:latin typeface="Heebo"/>
                <a:ea typeface="Heebo"/>
                <a:cs typeface="Heebo"/>
                <a:sym typeface="Heebo"/>
              </a:rPr>
              <a:t>. These pertain to the need for satisfactory relationships with others.</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	</a:t>
            </a:r>
            <a:r>
              <a:rPr b="1" i="1" lang="en-US" sz="3400">
                <a:latin typeface="Heebo"/>
                <a:ea typeface="Heebo"/>
                <a:cs typeface="Heebo"/>
                <a:sym typeface="Heebo"/>
              </a:rPr>
              <a:t>Growth needs</a:t>
            </a:r>
            <a:r>
              <a:rPr lang="en-US" sz="3400">
                <a:latin typeface="Heebo"/>
                <a:ea typeface="Heebo"/>
                <a:cs typeface="Heebo"/>
                <a:sym typeface="Heebo"/>
              </a:rPr>
              <a:t>. These focus on the development of human potential and the desire for personal growth and increased competence.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505" name="Shape 505"/>
        <p:cNvGrpSpPr/>
        <p:nvPr/>
      </p:nvGrpSpPr>
      <p:grpSpPr>
        <a:xfrm>
          <a:off x="0" y="0"/>
          <a:ext cx="0" cy="0"/>
          <a:chOff x="0" y="0"/>
          <a:chExt cx="0" cy="0"/>
        </a:xfrm>
      </p:grpSpPr>
      <p:grpSp>
        <p:nvGrpSpPr>
          <p:cNvPr id="506" name="Google Shape;506;p46"/>
          <p:cNvGrpSpPr/>
          <p:nvPr/>
        </p:nvGrpSpPr>
        <p:grpSpPr>
          <a:xfrm>
            <a:off x="498406" y="353744"/>
            <a:ext cx="17291303" cy="9434909"/>
            <a:chOff x="0" y="-38100"/>
            <a:chExt cx="4554058" cy="2484898"/>
          </a:xfrm>
        </p:grpSpPr>
        <p:sp>
          <p:nvSpPr>
            <p:cNvPr id="507" name="Google Shape;507;p46"/>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08" name="Google Shape;508;p4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09" name="Google Shape;509;p46"/>
          <p:cNvGrpSpPr/>
          <p:nvPr/>
        </p:nvGrpSpPr>
        <p:grpSpPr>
          <a:xfrm>
            <a:off x="925501" y="1620501"/>
            <a:ext cx="16470416" cy="7782097"/>
            <a:chOff x="0" y="-38100"/>
            <a:chExt cx="1577339" cy="850800"/>
          </a:xfrm>
        </p:grpSpPr>
        <p:sp>
          <p:nvSpPr>
            <p:cNvPr id="510" name="Google Shape;510;p46"/>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511" name="Google Shape;511;p4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12" name="Google Shape;512;p46"/>
          <p:cNvSpPr txBox="1"/>
          <p:nvPr/>
        </p:nvSpPr>
        <p:spPr>
          <a:xfrm>
            <a:off x="925500" y="887150"/>
            <a:ext cx="75330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Control</a:t>
            </a:r>
            <a:endParaRPr sz="5000"/>
          </a:p>
        </p:txBody>
      </p:sp>
      <p:sp>
        <p:nvSpPr>
          <p:cNvPr id="513" name="Google Shape;513;p46"/>
          <p:cNvSpPr txBox="1"/>
          <p:nvPr/>
        </p:nvSpPr>
        <p:spPr>
          <a:xfrm>
            <a:off x="1231450" y="2399350"/>
            <a:ext cx="7227000" cy="63849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b="1" lang="en-US" sz="3400">
                <a:latin typeface="Heebo"/>
                <a:ea typeface="Heebo"/>
                <a:cs typeface="Heebo"/>
                <a:sym typeface="Heebo"/>
              </a:rPr>
              <a:t>Organizational control </a:t>
            </a:r>
            <a:r>
              <a:rPr lang="en-US" sz="3400">
                <a:latin typeface="Heebo"/>
                <a:ea typeface="Heebo"/>
                <a:cs typeface="Heebo"/>
                <a:sym typeface="Heebo"/>
              </a:rPr>
              <a:t>is the systematic process through which managers regulate organizational activities to make them consistent with expectations established in plans, targets, and standards of performance.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Control entails the following process:</a:t>
            </a:r>
            <a:endParaRPr sz="3400">
              <a:latin typeface="Heebo"/>
              <a:ea typeface="Heebo"/>
              <a:cs typeface="Heebo"/>
              <a:sym typeface="Heebo"/>
            </a:endParaRPr>
          </a:p>
        </p:txBody>
      </p:sp>
      <p:pic>
        <p:nvPicPr>
          <p:cNvPr id="514" name="Google Shape;514;p46"/>
          <p:cNvPicPr preferRelativeResize="0"/>
          <p:nvPr/>
        </p:nvPicPr>
        <p:blipFill>
          <a:blip r:embed="rId3">
            <a:alphaModFix/>
          </a:blip>
          <a:stretch>
            <a:fillRect/>
          </a:stretch>
        </p:blipFill>
        <p:spPr>
          <a:xfrm>
            <a:off x="8747875" y="505675"/>
            <a:ext cx="8724249" cy="6616099"/>
          </a:xfrm>
          <a:prstGeom prst="rect">
            <a:avLst/>
          </a:prstGeom>
          <a:noFill/>
          <a:ln>
            <a:noFill/>
          </a:ln>
        </p:spPr>
      </p:pic>
      <p:sp>
        <p:nvSpPr>
          <p:cNvPr id="515" name="Google Shape;515;p46"/>
          <p:cNvSpPr txBox="1"/>
          <p:nvPr/>
        </p:nvSpPr>
        <p:spPr>
          <a:xfrm>
            <a:off x="9006450" y="6566775"/>
            <a:ext cx="5356800" cy="5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Banastao (2022)</a:t>
            </a:r>
            <a:endParaRPr sz="3200">
              <a:solidFill>
                <a:schemeClr val="dk1"/>
              </a:solidFill>
              <a:latin typeface="Calibri"/>
              <a:ea typeface="Calibri"/>
              <a:cs typeface="Calibri"/>
              <a:sym typeface="Calibri"/>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519" name="Shape 519"/>
        <p:cNvGrpSpPr/>
        <p:nvPr/>
      </p:nvGrpSpPr>
      <p:grpSpPr>
        <a:xfrm>
          <a:off x="0" y="0"/>
          <a:ext cx="0" cy="0"/>
          <a:chOff x="0" y="0"/>
          <a:chExt cx="0" cy="0"/>
        </a:xfrm>
      </p:grpSpPr>
      <p:grpSp>
        <p:nvGrpSpPr>
          <p:cNvPr id="520" name="Google Shape;520;p47"/>
          <p:cNvGrpSpPr/>
          <p:nvPr/>
        </p:nvGrpSpPr>
        <p:grpSpPr>
          <a:xfrm>
            <a:off x="498406" y="353744"/>
            <a:ext cx="17291303" cy="9434909"/>
            <a:chOff x="0" y="-38100"/>
            <a:chExt cx="4554058" cy="2484898"/>
          </a:xfrm>
        </p:grpSpPr>
        <p:sp>
          <p:nvSpPr>
            <p:cNvPr id="521" name="Google Shape;521;p47"/>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22" name="Google Shape;522;p4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23" name="Google Shape;523;p47"/>
          <p:cNvGrpSpPr/>
          <p:nvPr/>
        </p:nvGrpSpPr>
        <p:grpSpPr>
          <a:xfrm>
            <a:off x="925501" y="1620501"/>
            <a:ext cx="16470416" cy="7782097"/>
            <a:chOff x="0" y="-38100"/>
            <a:chExt cx="1577339" cy="850800"/>
          </a:xfrm>
        </p:grpSpPr>
        <p:sp>
          <p:nvSpPr>
            <p:cNvPr id="524" name="Google Shape;524;p47"/>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525" name="Google Shape;525;p4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26" name="Google Shape;526;p47"/>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The Types of Control are:</a:t>
            </a:r>
            <a:endParaRPr sz="5000"/>
          </a:p>
        </p:txBody>
      </p:sp>
      <p:sp>
        <p:nvSpPr>
          <p:cNvPr id="527" name="Google Shape;527;p47"/>
          <p:cNvSpPr txBox="1"/>
          <p:nvPr/>
        </p:nvSpPr>
        <p:spPr>
          <a:xfrm>
            <a:off x="1231450" y="2399350"/>
            <a:ext cx="15265200" cy="41868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1. </a:t>
            </a:r>
            <a:r>
              <a:rPr b="1" i="1" lang="en-US" sz="3400">
                <a:latin typeface="Heebo"/>
                <a:ea typeface="Heebo"/>
                <a:cs typeface="Heebo"/>
                <a:sym typeface="Heebo"/>
              </a:rPr>
              <a:t>Feed Forward Control </a:t>
            </a:r>
            <a:r>
              <a:rPr lang="en-US" sz="3400">
                <a:latin typeface="Heebo"/>
                <a:ea typeface="Heebo"/>
                <a:cs typeface="Heebo"/>
                <a:sym typeface="Heebo"/>
              </a:rPr>
              <a:t>or </a:t>
            </a:r>
            <a:r>
              <a:rPr b="1" i="1" lang="en-US" sz="3400">
                <a:latin typeface="Heebo"/>
                <a:ea typeface="Heebo"/>
                <a:cs typeface="Heebo"/>
                <a:sym typeface="Heebo"/>
              </a:rPr>
              <a:t>Preliminary </a:t>
            </a:r>
            <a:r>
              <a:rPr lang="en-US" sz="3400">
                <a:latin typeface="Heebo"/>
                <a:ea typeface="Heebo"/>
                <a:cs typeface="Heebo"/>
                <a:sym typeface="Heebo"/>
              </a:rPr>
              <a:t>or </a:t>
            </a:r>
            <a:r>
              <a:rPr b="1" i="1" lang="en-US" sz="3400">
                <a:latin typeface="Heebo"/>
                <a:ea typeface="Heebo"/>
                <a:cs typeface="Heebo"/>
                <a:sym typeface="Heebo"/>
              </a:rPr>
              <a:t>Preventive Quality Control </a:t>
            </a:r>
            <a:r>
              <a:rPr lang="en-US" sz="3400">
                <a:latin typeface="Heebo"/>
                <a:ea typeface="Heebo"/>
                <a:cs typeface="Heebo"/>
                <a:sym typeface="Heebo"/>
              </a:rPr>
              <a:t>is one that focuses on human, material and financial resources flowing into the organization.</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2. </a:t>
            </a:r>
            <a:r>
              <a:rPr b="1" i="1" lang="en-US" sz="3400">
                <a:latin typeface="Heebo"/>
                <a:ea typeface="Heebo"/>
                <a:cs typeface="Heebo"/>
                <a:sym typeface="Heebo"/>
              </a:rPr>
              <a:t>Concurrent Control</a:t>
            </a:r>
            <a:r>
              <a:rPr lang="en-US" sz="3400">
                <a:latin typeface="Heebo"/>
                <a:ea typeface="Heebo"/>
                <a:cs typeface="Heebo"/>
                <a:sym typeface="Heebo"/>
              </a:rPr>
              <a:t> consists of monitoring ongoing employee activities to ensure their consistency with established standards.</a:t>
            </a:r>
            <a:endParaRPr sz="3400">
              <a:latin typeface="Heebo"/>
              <a:ea typeface="Heebo"/>
              <a:cs typeface="Heebo"/>
              <a:sym typeface="Heebo"/>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531" name="Shape 531"/>
        <p:cNvGrpSpPr/>
        <p:nvPr/>
      </p:nvGrpSpPr>
      <p:grpSpPr>
        <a:xfrm>
          <a:off x="0" y="0"/>
          <a:ext cx="0" cy="0"/>
          <a:chOff x="0" y="0"/>
          <a:chExt cx="0" cy="0"/>
        </a:xfrm>
      </p:grpSpPr>
      <p:grpSp>
        <p:nvGrpSpPr>
          <p:cNvPr id="532" name="Google Shape;532;p48"/>
          <p:cNvGrpSpPr/>
          <p:nvPr/>
        </p:nvGrpSpPr>
        <p:grpSpPr>
          <a:xfrm>
            <a:off x="498406" y="353744"/>
            <a:ext cx="17291303" cy="9434909"/>
            <a:chOff x="0" y="-38100"/>
            <a:chExt cx="4554058" cy="2484898"/>
          </a:xfrm>
        </p:grpSpPr>
        <p:sp>
          <p:nvSpPr>
            <p:cNvPr id="533" name="Google Shape;533;p48"/>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34" name="Google Shape;534;p4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35" name="Google Shape;535;p48"/>
          <p:cNvGrpSpPr/>
          <p:nvPr/>
        </p:nvGrpSpPr>
        <p:grpSpPr>
          <a:xfrm>
            <a:off x="925501" y="1620501"/>
            <a:ext cx="16470416" cy="7782097"/>
            <a:chOff x="0" y="-38100"/>
            <a:chExt cx="1577339" cy="850800"/>
          </a:xfrm>
        </p:grpSpPr>
        <p:sp>
          <p:nvSpPr>
            <p:cNvPr id="536" name="Google Shape;536;p48"/>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537" name="Google Shape;537;p4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38" name="Google Shape;538;p48"/>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The Types of Control are:</a:t>
            </a:r>
            <a:endParaRPr sz="5000"/>
          </a:p>
        </p:txBody>
      </p:sp>
      <p:sp>
        <p:nvSpPr>
          <p:cNvPr id="539" name="Google Shape;539;p48"/>
          <p:cNvSpPr txBox="1"/>
          <p:nvPr/>
        </p:nvSpPr>
        <p:spPr>
          <a:xfrm>
            <a:off x="1231450" y="2399350"/>
            <a:ext cx="15265200" cy="49194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400">
                <a:latin typeface="Heebo"/>
                <a:ea typeface="Heebo"/>
                <a:cs typeface="Heebo"/>
                <a:sym typeface="Heebo"/>
              </a:rPr>
              <a:t>3. </a:t>
            </a:r>
            <a:r>
              <a:rPr b="1" i="1" lang="en-US" sz="3400">
                <a:latin typeface="Heebo"/>
                <a:ea typeface="Heebo"/>
                <a:cs typeface="Heebo"/>
                <a:sym typeface="Heebo"/>
              </a:rPr>
              <a:t>Feedback Control</a:t>
            </a:r>
            <a:r>
              <a:rPr lang="en-US" sz="3400">
                <a:latin typeface="Heebo"/>
                <a:ea typeface="Heebo"/>
                <a:cs typeface="Heebo"/>
                <a:sym typeface="Heebo"/>
              </a:rPr>
              <a:t> or </a:t>
            </a:r>
            <a:r>
              <a:rPr b="1" i="1" lang="en-US" sz="3400">
                <a:latin typeface="Heebo"/>
                <a:ea typeface="Heebo"/>
                <a:cs typeface="Heebo"/>
                <a:sym typeface="Heebo"/>
              </a:rPr>
              <a:t>Output Control</a:t>
            </a:r>
            <a:r>
              <a:rPr lang="en-US" sz="3400">
                <a:latin typeface="Heebo"/>
                <a:ea typeface="Heebo"/>
                <a:cs typeface="Heebo"/>
                <a:sym typeface="Heebo"/>
              </a:rPr>
              <a:t> focuses on the organization's output. </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rPr lang="en-US" sz="3400">
                <a:latin typeface="Heebo"/>
                <a:ea typeface="Heebo"/>
                <a:cs typeface="Heebo"/>
                <a:sym typeface="Heebo"/>
              </a:rPr>
              <a:t>4. </a:t>
            </a:r>
            <a:r>
              <a:rPr b="1" i="1" lang="en-US" sz="3400">
                <a:latin typeface="Heebo"/>
                <a:ea typeface="Heebo"/>
                <a:cs typeface="Heebo"/>
                <a:sym typeface="Heebo"/>
              </a:rPr>
              <a:t>Bureaucratic Control </a:t>
            </a:r>
            <a:r>
              <a:rPr lang="en-US" sz="3400">
                <a:latin typeface="Heebo"/>
                <a:ea typeface="Heebo"/>
                <a:cs typeface="Heebo"/>
                <a:sym typeface="Heebo"/>
              </a:rPr>
              <a:t>is the use of rules, policies, hierarchy of authority, reward systems and other formal devices to influence employee behavior and assess performance.</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a:p>
            <a:pPr indent="0" lvl="0" marL="0" rtl="0" algn="l">
              <a:lnSpc>
                <a:spcPct val="14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543" name="Shape 543"/>
        <p:cNvGrpSpPr/>
        <p:nvPr/>
      </p:nvGrpSpPr>
      <p:grpSpPr>
        <a:xfrm>
          <a:off x="0" y="0"/>
          <a:ext cx="0" cy="0"/>
          <a:chOff x="0" y="0"/>
          <a:chExt cx="0" cy="0"/>
        </a:xfrm>
      </p:grpSpPr>
      <p:grpSp>
        <p:nvGrpSpPr>
          <p:cNvPr id="544" name="Google Shape;544;p49"/>
          <p:cNvGrpSpPr/>
          <p:nvPr/>
        </p:nvGrpSpPr>
        <p:grpSpPr>
          <a:xfrm>
            <a:off x="498406" y="353744"/>
            <a:ext cx="17291303" cy="9434909"/>
            <a:chOff x="0" y="-38100"/>
            <a:chExt cx="4554058" cy="2484898"/>
          </a:xfrm>
        </p:grpSpPr>
        <p:sp>
          <p:nvSpPr>
            <p:cNvPr id="545" name="Google Shape;545;p49"/>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46" name="Google Shape;546;p4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47" name="Google Shape;547;p49"/>
          <p:cNvGrpSpPr/>
          <p:nvPr/>
        </p:nvGrpSpPr>
        <p:grpSpPr>
          <a:xfrm>
            <a:off x="925501" y="1620501"/>
            <a:ext cx="16470416" cy="7782097"/>
            <a:chOff x="0" y="-38100"/>
            <a:chExt cx="1577339" cy="850800"/>
          </a:xfrm>
        </p:grpSpPr>
        <p:sp>
          <p:nvSpPr>
            <p:cNvPr id="548" name="Google Shape;548;p49"/>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549" name="Google Shape;549;p4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50" name="Google Shape;550;p49"/>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Qualities of Effective Control Systems</a:t>
            </a:r>
            <a:endParaRPr sz="5000"/>
          </a:p>
        </p:txBody>
      </p:sp>
      <p:sp>
        <p:nvSpPr>
          <p:cNvPr id="551" name="Google Shape;551;p49"/>
          <p:cNvSpPr txBox="1"/>
          <p:nvPr/>
        </p:nvSpPr>
        <p:spPr>
          <a:xfrm>
            <a:off x="1231450" y="2399350"/>
            <a:ext cx="15265200" cy="62802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3400">
                <a:latin typeface="Heebo"/>
                <a:ea typeface="Heebo"/>
                <a:cs typeface="Heebo"/>
                <a:sym typeface="Heebo"/>
              </a:rPr>
              <a:t>The control systems:</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1. are linked to strategy</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2. are accepted by members</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3. are accurate</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4. are flexible</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5. are timely</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6. point out exceptions</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7. within reas</a:t>
            </a:r>
            <a:r>
              <a:rPr lang="en-US" sz="3400">
                <a:latin typeface="Heebo"/>
                <a:ea typeface="Heebo"/>
                <a:cs typeface="Heebo"/>
                <a:sym typeface="Heebo"/>
              </a:rPr>
              <a:t>o</a:t>
            </a:r>
            <a:r>
              <a:rPr lang="en-US" sz="3400">
                <a:latin typeface="Heebo"/>
                <a:ea typeface="Heebo"/>
                <a:cs typeface="Heebo"/>
                <a:sym typeface="Heebo"/>
              </a:rPr>
              <a:t>nable costs</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8. provide corrective measures</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555" name="Shape 555"/>
        <p:cNvGrpSpPr/>
        <p:nvPr/>
      </p:nvGrpSpPr>
      <p:grpSpPr>
        <a:xfrm>
          <a:off x="0" y="0"/>
          <a:ext cx="0" cy="0"/>
          <a:chOff x="0" y="0"/>
          <a:chExt cx="0" cy="0"/>
        </a:xfrm>
      </p:grpSpPr>
      <p:grpSp>
        <p:nvGrpSpPr>
          <p:cNvPr id="556" name="Google Shape;556;p50"/>
          <p:cNvGrpSpPr/>
          <p:nvPr/>
        </p:nvGrpSpPr>
        <p:grpSpPr>
          <a:xfrm>
            <a:off x="498406" y="353744"/>
            <a:ext cx="17291303" cy="9434909"/>
            <a:chOff x="0" y="-38100"/>
            <a:chExt cx="4554058" cy="2484898"/>
          </a:xfrm>
        </p:grpSpPr>
        <p:sp>
          <p:nvSpPr>
            <p:cNvPr id="557" name="Google Shape;557;p50"/>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58" name="Google Shape;558;p5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59" name="Google Shape;559;p50"/>
          <p:cNvGrpSpPr/>
          <p:nvPr/>
        </p:nvGrpSpPr>
        <p:grpSpPr>
          <a:xfrm>
            <a:off x="925501" y="1620501"/>
            <a:ext cx="16470416" cy="7782097"/>
            <a:chOff x="0" y="-38100"/>
            <a:chExt cx="1577339" cy="850800"/>
          </a:xfrm>
        </p:grpSpPr>
        <p:sp>
          <p:nvSpPr>
            <p:cNvPr id="560" name="Google Shape;560;p50"/>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561" name="Google Shape;561;p5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62" name="Google Shape;562;p50"/>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Qualities of Effective Control Systems</a:t>
            </a:r>
            <a:endParaRPr sz="5000"/>
          </a:p>
        </p:txBody>
      </p:sp>
      <p:sp>
        <p:nvSpPr>
          <p:cNvPr id="563" name="Google Shape;563;p50"/>
          <p:cNvSpPr txBox="1"/>
          <p:nvPr/>
        </p:nvSpPr>
        <p:spPr>
          <a:xfrm>
            <a:off x="1231450" y="2399350"/>
            <a:ext cx="15265200" cy="41868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3400">
                <a:latin typeface="Heebo"/>
                <a:ea typeface="Heebo"/>
                <a:cs typeface="Heebo"/>
                <a:sym typeface="Heebo"/>
              </a:rPr>
              <a:t>To be effective, the control system should be </a:t>
            </a:r>
            <a:r>
              <a:rPr b="1" lang="en-US" sz="3400">
                <a:latin typeface="Heebo"/>
                <a:ea typeface="Heebo"/>
                <a:cs typeface="Heebo"/>
                <a:sym typeface="Heebo"/>
              </a:rPr>
              <a:t>linked to strategy</a:t>
            </a:r>
            <a:r>
              <a:rPr lang="en-US" sz="3400">
                <a:latin typeface="Heebo"/>
                <a:ea typeface="Heebo"/>
                <a:cs typeface="Heebo"/>
                <a:sym typeface="Heebo"/>
              </a:rPr>
              <a:t>.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For example, the strategy is attaining goals through motivated human resources.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Thus, a reward system is put in place (as seen in the Control Process diagram). The reward system is also </a:t>
            </a:r>
            <a:r>
              <a:rPr b="1" lang="en-US" sz="3400">
                <a:latin typeface="Heebo"/>
                <a:ea typeface="Heebo"/>
                <a:cs typeface="Heebo"/>
                <a:sym typeface="Heebo"/>
              </a:rPr>
              <a:t>accepted by employees</a:t>
            </a:r>
            <a:r>
              <a:rPr lang="en-US" sz="3400">
                <a:latin typeface="Heebo"/>
                <a:ea typeface="Heebo"/>
                <a:cs typeface="Heebo"/>
                <a:sym typeface="Heebo"/>
              </a:rPr>
              <a:t>. Hence, their willingness to punch in and out their DTR's. Entries in the DTR are </a:t>
            </a:r>
            <a:r>
              <a:rPr b="1" lang="en-US" sz="3400">
                <a:latin typeface="Heebo"/>
                <a:ea typeface="Heebo"/>
                <a:cs typeface="Heebo"/>
                <a:sym typeface="Heebo"/>
              </a:rPr>
              <a:t>accurate</a:t>
            </a:r>
            <a:r>
              <a:rPr lang="en-US" sz="3400">
                <a:latin typeface="Heebo"/>
                <a:ea typeface="Heebo"/>
                <a:cs typeface="Heebo"/>
                <a:sym typeface="Heebo"/>
              </a:rPr>
              <a:t>. </a:t>
            </a:r>
            <a:endParaRPr sz="3400">
              <a:latin typeface="Heebo"/>
              <a:ea typeface="Heebo"/>
              <a:cs typeface="Heebo"/>
              <a:sym typeface="Heebo"/>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567" name="Shape 567"/>
        <p:cNvGrpSpPr/>
        <p:nvPr/>
      </p:nvGrpSpPr>
      <p:grpSpPr>
        <a:xfrm>
          <a:off x="0" y="0"/>
          <a:ext cx="0" cy="0"/>
          <a:chOff x="0" y="0"/>
          <a:chExt cx="0" cy="0"/>
        </a:xfrm>
      </p:grpSpPr>
      <p:grpSp>
        <p:nvGrpSpPr>
          <p:cNvPr id="568" name="Google Shape;568;p51"/>
          <p:cNvGrpSpPr/>
          <p:nvPr/>
        </p:nvGrpSpPr>
        <p:grpSpPr>
          <a:xfrm>
            <a:off x="498406" y="353744"/>
            <a:ext cx="12335741" cy="9434909"/>
            <a:chOff x="0" y="-38100"/>
            <a:chExt cx="3248898" cy="2484898"/>
          </a:xfrm>
        </p:grpSpPr>
        <p:sp>
          <p:nvSpPr>
            <p:cNvPr id="569" name="Google Shape;569;p51"/>
            <p:cNvSpPr/>
            <p:nvPr/>
          </p:nvSpPr>
          <p:spPr>
            <a:xfrm>
              <a:off x="0" y="0"/>
              <a:ext cx="3248898" cy="2446798"/>
            </a:xfrm>
            <a:custGeom>
              <a:rect b="b" l="l" r="r" t="t"/>
              <a:pathLst>
                <a:path extrusionOk="0" h="2446798" w="3248898">
                  <a:moveTo>
                    <a:pt x="18201" y="0"/>
                  </a:moveTo>
                  <a:lnTo>
                    <a:pt x="3230697" y="0"/>
                  </a:lnTo>
                  <a:cubicBezTo>
                    <a:pt x="3240749" y="0"/>
                    <a:pt x="3248898" y="8149"/>
                    <a:pt x="3248898" y="18201"/>
                  </a:cubicBezTo>
                  <a:lnTo>
                    <a:pt x="3248898" y="2428598"/>
                  </a:lnTo>
                  <a:cubicBezTo>
                    <a:pt x="3248898" y="2438650"/>
                    <a:pt x="3240749" y="2446798"/>
                    <a:pt x="3230697" y="2446798"/>
                  </a:cubicBezTo>
                  <a:lnTo>
                    <a:pt x="18201" y="2446798"/>
                  </a:lnTo>
                  <a:cubicBezTo>
                    <a:pt x="8149" y="2446798"/>
                    <a:pt x="0" y="2438650"/>
                    <a:pt x="0" y="2428598"/>
                  </a:cubicBezTo>
                  <a:lnTo>
                    <a:pt x="0" y="18201"/>
                  </a:lnTo>
                  <a:cubicBezTo>
                    <a:pt x="0" y="8149"/>
                    <a:pt x="8149" y="0"/>
                    <a:pt x="18201"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70" name="Google Shape;570;p5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71" name="Google Shape;571;p51"/>
          <p:cNvSpPr/>
          <p:nvPr/>
        </p:nvSpPr>
        <p:spPr>
          <a:xfrm>
            <a:off x="9599565" y="2676592"/>
            <a:ext cx="1705858" cy="1646928"/>
          </a:xfrm>
          <a:custGeom>
            <a:rect b="b" l="l" r="r" t="t"/>
            <a:pathLst>
              <a:path extrusionOk="0" h="1646928" w="1705858">
                <a:moveTo>
                  <a:pt x="0" y="0"/>
                </a:moveTo>
                <a:lnTo>
                  <a:pt x="1705858" y="0"/>
                </a:lnTo>
                <a:lnTo>
                  <a:pt x="1705858" y="1646928"/>
                </a:lnTo>
                <a:lnTo>
                  <a:pt x="0" y="1646928"/>
                </a:lnTo>
                <a:lnTo>
                  <a:pt x="0" y="0"/>
                </a:lnTo>
                <a:close/>
              </a:path>
            </a:pathLst>
          </a:custGeom>
          <a:blipFill rotWithShape="1">
            <a:blip r:embed="rId3">
              <a:alphaModFix/>
            </a:blip>
            <a:stretch>
              <a:fillRect b="0" l="0" r="0" t="0"/>
            </a:stretch>
          </a:blipFill>
          <a:ln>
            <a:noFill/>
          </a:ln>
        </p:spPr>
      </p:sp>
      <p:sp>
        <p:nvSpPr>
          <p:cNvPr id="572" name="Google Shape;572;p51"/>
          <p:cNvSpPr txBox="1"/>
          <p:nvPr/>
        </p:nvSpPr>
        <p:spPr>
          <a:xfrm>
            <a:off x="9026895" y="5072284"/>
            <a:ext cx="2717700" cy="4340700"/>
          </a:xfrm>
          <a:prstGeom prst="rect">
            <a:avLst/>
          </a:prstGeom>
          <a:noFill/>
          <a:ln>
            <a:noFill/>
          </a:ln>
        </p:spPr>
        <p:txBody>
          <a:bodyPr anchorCtr="0" anchor="t" bIns="0" lIns="0" spcFirstLastPara="1" rIns="0" wrap="square" tIns="0">
            <a:spAutoFit/>
          </a:bodyPr>
          <a:lstStyle/>
          <a:p>
            <a:pPr indent="0" lvl="1" marL="0" marR="0" rtl="0" algn="ctr">
              <a:lnSpc>
                <a:spcPct val="120000"/>
              </a:lnSpc>
              <a:spcBef>
                <a:spcPts val="0"/>
              </a:spcBef>
              <a:spcAft>
                <a:spcPts val="0"/>
              </a:spcAft>
              <a:buNone/>
            </a:pPr>
            <a:r>
              <a:rPr lang="en-US" sz="3000">
                <a:latin typeface="Heebo"/>
                <a:ea typeface="Heebo"/>
                <a:cs typeface="Heebo"/>
                <a:sym typeface="Heebo"/>
              </a:rPr>
              <a:t>3. to assist managers in delegation of authority - controls will motivate managers to delegate</a:t>
            </a:r>
            <a:endParaRPr sz="3000"/>
          </a:p>
        </p:txBody>
      </p:sp>
      <p:sp>
        <p:nvSpPr>
          <p:cNvPr id="573" name="Google Shape;573;p51"/>
          <p:cNvSpPr/>
          <p:nvPr/>
        </p:nvSpPr>
        <p:spPr>
          <a:xfrm>
            <a:off x="1828106" y="2556479"/>
            <a:ext cx="1863137" cy="1887155"/>
          </a:xfrm>
          <a:custGeom>
            <a:rect b="b" l="l" r="r" t="t"/>
            <a:pathLst>
              <a:path extrusionOk="0" h="1887155" w="1863137">
                <a:moveTo>
                  <a:pt x="0" y="0"/>
                </a:moveTo>
                <a:lnTo>
                  <a:pt x="1863137" y="0"/>
                </a:lnTo>
                <a:lnTo>
                  <a:pt x="1863137" y="1887155"/>
                </a:lnTo>
                <a:lnTo>
                  <a:pt x="0" y="1887155"/>
                </a:lnTo>
                <a:lnTo>
                  <a:pt x="0" y="0"/>
                </a:lnTo>
                <a:close/>
              </a:path>
            </a:pathLst>
          </a:custGeom>
          <a:blipFill rotWithShape="1">
            <a:blip r:embed="rId4">
              <a:alphaModFix/>
            </a:blip>
            <a:stretch>
              <a:fillRect b="0" l="0" r="0" t="0"/>
            </a:stretch>
          </a:blipFill>
          <a:ln>
            <a:noFill/>
          </a:ln>
        </p:spPr>
      </p:sp>
      <p:sp>
        <p:nvSpPr>
          <p:cNvPr id="574" name="Google Shape;574;p51"/>
          <p:cNvSpPr txBox="1"/>
          <p:nvPr/>
        </p:nvSpPr>
        <p:spPr>
          <a:xfrm>
            <a:off x="1400855" y="5072284"/>
            <a:ext cx="2717700" cy="2678400"/>
          </a:xfrm>
          <a:prstGeom prst="rect">
            <a:avLst/>
          </a:prstGeom>
          <a:noFill/>
          <a:ln>
            <a:noFill/>
          </a:ln>
        </p:spPr>
        <p:txBody>
          <a:bodyPr anchorCtr="0" anchor="t" bIns="0" lIns="0" spcFirstLastPara="1" rIns="0" wrap="square" tIns="0">
            <a:spAutoFit/>
          </a:bodyPr>
          <a:lstStyle/>
          <a:p>
            <a:pPr indent="0" lvl="1" marL="0" marR="0" rtl="0" algn="ctr">
              <a:lnSpc>
                <a:spcPct val="120000"/>
              </a:lnSpc>
              <a:spcBef>
                <a:spcPts val="0"/>
              </a:spcBef>
              <a:spcAft>
                <a:spcPts val="0"/>
              </a:spcAft>
              <a:buNone/>
            </a:pPr>
            <a:r>
              <a:rPr lang="en-US" sz="3000">
                <a:latin typeface="Heebo"/>
                <a:ea typeface="Heebo"/>
                <a:cs typeface="Heebo"/>
                <a:sym typeface="Heebo"/>
              </a:rPr>
              <a:t>1. to ensure that activities are done according to plans</a:t>
            </a:r>
            <a:endParaRPr sz="3000"/>
          </a:p>
        </p:txBody>
      </p:sp>
      <p:sp>
        <p:nvSpPr>
          <p:cNvPr id="575" name="Google Shape;575;p51"/>
          <p:cNvSpPr/>
          <p:nvPr/>
        </p:nvSpPr>
        <p:spPr>
          <a:xfrm>
            <a:off x="5688526" y="2657804"/>
            <a:ext cx="1751376" cy="1684505"/>
          </a:xfrm>
          <a:custGeom>
            <a:rect b="b" l="l" r="r" t="t"/>
            <a:pathLst>
              <a:path extrusionOk="0" h="1684505" w="1751376">
                <a:moveTo>
                  <a:pt x="0" y="0"/>
                </a:moveTo>
                <a:lnTo>
                  <a:pt x="1751376" y="0"/>
                </a:lnTo>
                <a:lnTo>
                  <a:pt x="1751376" y="1684505"/>
                </a:lnTo>
                <a:lnTo>
                  <a:pt x="0" y="1684505"/>
                </a:lnTo>
                <a:lnTo>
                  <a:pt x="0" y="0"/>
                </a:lnTo>
                <a:close/>
              </a:path>
            </a:pathLst>
          </a:custGeom>
          <a:blipFill rotWithShape="1">
            <a:blip r:embed="rId5">
              <a:alphaModFix/>
            </a:blip>
            <a:stretch>
              <a:fillRect b="0" l="0" r="0" t="0"/>
            </a:stretch>
          </a:blipFill>
          <a:ln>
            <a:noFill/>
          </a:ln>
        </p:spPr>
      </p:sp>
      <p:sp>
        <p:nvSpPr>
          <p:cNvPr id="576" name="Google Shape;576;p51"/>
          <p:cNvSpPr txBox="1"/>
          <p:nvPr/>
        </p:nvSpPr>
        <p:spPr>
          <a:xfrm>
            <a:off x="5205395" y="5072284"/>
            <a:ext cx="2717700" cy="1569900"/>
          </a:xfrm>
          <a:prstGeom prst="rect">
            <a:avLst/>
          </a:prstGeom>
          <a:noFill/>
          <a:ln>
            <a:noFill/>
          </a:ln>
        </p:spPr>
        <p:txBody>
          <a:bodyPr anchorCtr="0" anchor="t" bIns="0" lIns="0" spcFirstLastPara="1" rIns="0" wrap="square" tIns="0">
            <a:spAutoFit/>
          </a:bodyPr>
          <a:lstStyle/>
          <a:p>
            <a:pPr indent="0" lvl="1" marL="0" marR="0" rtl="0" algn="ctr">
              <a:lnSpc>
                <a:spcPct val="120000"/>
              </a:lnSpc>
              <a:spcBef>
                <a:spcPts val="0"/>
              </a:spcBef>
              <a:spcAft>
                <a:spcPts val="0"/>
              </a:spcAft>
              <a:buNone/>
            </a:pPr>
            <a:r>
              <a:rPr lang="en-US" sz="3000">
                <a:latin typeface="Heebo"/>
                <a:ea typeface="Heebo"/>
                <a:cs typeface="Heebo"/>
                <a:sym typeface="Heebo"/>
              </a:rPr>
              <a:t>2. to ensure that goals are attained.</a:t>
            </a:r>
            <a:endParaRPr sz="3000"/>
          </a:p>
        </p:txBody>
      </p:sp>
      <p:sp>
        <p:nvSpPr>
          <p:cNvPr id="577" name="Google Shape;577;p51"/>
          <p:cNvSpPr/>
          <p:nvPr/>
        </p:nvSpPr>
        <p:spPr>
          <a:xfrm flipH="1">
            <a:off x="11744609" y="3629112"/>
            <a:ext cx="9759569" cy="6538911"/>
          </a:xfrm>
          <a:custGeom>
            <a:rect b="b" l="l" r="r" t="t"/>
            <a:pathLst>
              <a:path extrusionOk="0" h="6538911" w="9759569">
                <a:moveTo>
                  <a:pt x="9759568" y="0"/>
                </a:moveTo>
                <a:lnTo>
                  <a:pt x="0" y="0"/>
                </a:lnTo>
                <a:lnTo>
                  <a:pt x="0" y="6538911"/>
                </a:lnTo>
                <a:lnTo>
                  <a:pt x="9759568" y="6538911"/>
                </a:lnTo>
                <a:lnTo>
                  <a:pt x="9759568" y="0"/>
                </a:lnTo>
                <a:close/>
              </a:path>
            </a:pathLst>
          </a:custGeom>
          <a:blipFill rotWithShape="1">
            <a:blip r:embed="rId6">
              <a:alphaModFix/>
            </a:blip>
            <a:stretch>
              <a:fillRect b="0" l="0" r="0" t="0"/>
            </a:stretch>
          </a:blipFill>
          <a:ln>
            <a:noFill/>
          </a:ln>
        </p:spPr>
      </p:sp>
      <p:sp>
        <p:nvSpPr>
          <p:cNvPr id="578" name="Google Shape;578;p51"/>
          <p:cNvSpPr txBox="1"/>
          <p:nvPr/>
        </p:nvSpPr>
        <p:spPr>
          <a:xfrm>
            <a:off x="1034527" y="1089925"/>
            <a:ext cx="112899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The Importance of Control</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582" name="Shape 582"/>
        <p:cNvGrpSpPr/>
        <p:nvPr/>
      </p:nvGrpSpPr>
      <p:grpSpPr>
        <a:xfrm>
          <a:off x="0" y="0"/>
          <a:ext cx="0" cy="0"/>
          <a:chOff x="0" y="0"/>
          <a:chExt cx="0" cy="0"/>
        </a:xfrm>
      </p:grpSpPr>
      <p:grpSp>
        <p:nvGrpSpPr>
          <p:cNvPr id="583" name="Google Shape;583;p52"/>
          <p:cNvGrpSpPr/>
          <p:nvPr/>
        </p:nvGrpSpPr>
        <p:grpSpPr>
          <a:xfrm>
            <a:off x="498406" y="353744"/>
            <a:ext cx="17291303" cy="9434909"/>
            <a:chOff x="0" y="-38100"/>
            <a:chExt cx="4554058" cy="2484898"/>
          </a:xfrm>
        </p:grpSpPr>
        <p:sp>
          <p:nvSpPr>
            <p:cNvPr id="584" name="Google Shape;584;p52"/>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85" name="Google Shape;585;p5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586" name="Google Shape;586;p52"/>
          <p:cNvGrpSpPr/>
          <p:nvPr/>
        </p:nvGrpSpPr>
        <p:grpSpPr>
          <a:xfrm>
            <a:off x="925501" y="1620501"/>
            <a:ext cx="16470416" cy="7782097"/>
            <a:chOff x="0" y="-38100"/>
            <a:chExt cx="1577339" cy="850800"/>
          </a:xfrm>
        </p:grpSpPr>
        <p:sp>
          <p:nvSpPr>
            <p:cNvPr id="587" name="Google Shape;587;p52"/>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588" name="Google Shape;588;p5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589" name="Google Shape;589;p52"/>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Areas of Control</a:t>
            </a:r>
            <a:endParaRPr sz="5000"/>
          </a:p>
        </p:txBody>
      </p:sp>
      <p:sp>
        <p:nvSpPr>
          <p:cNvPr id="590" name="Google Shape;590;p52"/>
          <p:cNvSpPr txBox="1"/>
          <p:nvPr/>
        </p:nvSpPr>
        <p:spPr>
          <a:xfrm>
            <a:off x="1231450" y="2399350"/>
            <a:ext cx="15265200" cy="5232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3400">
                <a:latin typeface="Heebo"/>
                <a:ea typeface="Heebo"/>
                <a:cs typeface="Heebo"/>
                <a:sym typeface="Heebo"/>
              </a:rPr>
              <a:t>Control is applied in the following areas:</a:t>
            </a:r>
            <a:endParaRPr sz="3400">
              <a:latin typeface="Heebo"/>
              <a:ea typeface="Heebo"/>
              <a:cs typeface="Heebo"/>
              <a:sym typeface="Heebo"/>
            </a:endParaRPr>
          </a:p>
        </p:txBody>
      </p:sp>
      <p:pic>
        <p:nvPicPr>
          <p:cNvPr id="591" name="Google Shape;591;p52"/>
          <p:cNvPicPr preferRelativeResize="0"/>
          <p:nvPr/>
        </p:nvPicPr>
        <p:blipFill>
          <a:blip r:embed="rId3">
            <a:alphaModFix/>
          </a:blip>
          <a:stretch>
            <a:fillRect/>
          </a:stretch>
        </p:blipFill>
        <p:spPr>
          <a:xfrm>
            <a:off x="2863398" y="3429000"/>
            <a:ext cx="11593650" cy="4965975"/>
          </a:xfrm>
          <a:prstGeom prst="rect">
            <a:avLst/>
          </a:prstGeom>
          <a:noFill/>
          <a:ln>
            <a:noFill/>
          </a:ln>
        </p:spPr>
      </p:pic>
      <p:sp>
        <p:nvSpPr>
          <p:cNvPr id="592" name="Google Shape;592;p52"/>
          <p:cNvSpPr txBox="1"/>
          <p:nvPr/>
        </p:nvSpPr>
        <p:spPr>
          <a:xfrm>
            <a:off x="6465650" y="8394975"/>
            <a:ext cx="5356800" cy="5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Banastao (2022)</a:t>
            </a:r>
            <a:endParaRPr sz="3200">
              <a:solidFill>
                <a:schemeClr val="dk1"/>
              </a:solidFill>
              <a:latin typeface="Calibri"/>
              <a:ea typeface="Calibri"/>
              <a:cs typeface="Calibri"/>
              <a:sym typeface="Calibri"/>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596" name="Shape 596"/>
        <p:cNvGrpSpPr/>
        <p:nvPr/>
      </p:nvGrpSpPr>
      <p:grpSpPr>
        <a:xfrm>
          <a:off x="0" y="0"/>
          <a:ext cx="0" cy="0"/>
          <a:chOff x="0" y="0"/>
          <a:chExt cx="0" cy="0"/>
        </a:xfrm>
      </p:grpSpPr>
      <p:grpSp>
        <p:nvGrpSpPr>
          <p:cNvPr id="597" name="Google Shape;597;p53"/>
          <p:cNvGrpSpPr/>
          <p:nvPr/>
        </p:nvGrpSpPr>
        <p:grpSpPr>
          <a:xfrm>
            <a:off x="498406" y="353744"/>
            <a:ext cx="17291303" cy="9434909"/>
            <a:chOff x="0" y="-38100"/>
            <a:chExt cx="4554058" cy="2484898"/>
          </a:xfrm>
        </p:grpSpPr>
        <p:sp>
          <p:nvSpPr>
            <p:cNvPr id="598" name="Google Shape;598;p53"/>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599" name="Google Shape;599;p5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00" name="Google Shape;600;p53"/>
          <p:cNvGrpSpPr/>
          <p:nvPr/>
        </p:nvGrpSpPr>
        <p:grpSpPr>
          <a:xfrm>
            <a:off x="925501" y="1620501"/>
            <a:ext cx="16470416" cy="7782097"/>
            <a:chOff x="0" y="-38100"/>
            <a:chExt cx="1577339" cy="850800"/>
          </a:xfrm>
        </p:grpSpPr>
        <p:sp>
          <p:nvSpPr>
            <p:cNvPr id="601" name="Google Shape;601;p53"/>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602" name="Google Shape;602;p5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03" name="Google Shape;603;p53"/>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Areas of Control</a:t>
            </a:r>
            <a:endParaRPr sz="5000"/>
          </a:p>
        </p:txBody>
      </p:sp>
      <p:sp>
        <p:nvSpPr>
          <p:cNvPr id="604" name="Google Shape;604;p53"/>
          <p:cNvSpPr txBox="1"/>
          <p:nvPr/>
        </p:nvSpPr>
        <p:spPr>
          <a:xfrm>
            <a:off x="1231450" y="2399350"/>
            <a:ext cx="15265200" cy="36633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SzPts val="1100"/>
              <a:buNone/>
            </a:pPr>
            <a:r>
              <a:rPr lang="en-US" sz="3400">
                <a:latin typeface="Heebo"/>
                <a:ea typeface="Heebo"/>
                <a:cs typeface="Heebo"/>
                <a:sym typeface="Heebo"/>
              </a:rPr>
              <a:t>1. </a:t>
            </a:r>
            <a:r>
              <a:rPr b="1" i="1" lang="en-US" sz="3400">
                <a:latin typeface="Heebo"/>
                <a:ea typeface="Heebo"/>
                <a:cs typeface="Heebo"/>
                <a:sym typeface="Heebo"/>
              </a:rPr>
              <a:t>Information </a:t>
            </a:r>
            <a:r>
              <a:rPr lang="en-US" sz="3400">
                <a:latin typeface="Heebo"/>
                <a:ea typeface="Heebo"/>
                <a:cs typeface="Heebo"/>
                <a:sym typeface="Heebo"/>
              </a:rPr>
              <a:t>- the managers need the right information at the right time and in the right place. Information should be accurate, complete, available when needed and not voluminous or not excessive.</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2. </a:t>
            </a:r>
            <a:r>
              <a:rPr b="1" i="1" lang="en-US" sz="3400">
                <a:latin typeface="Heebo"/>
                <a:ea typeface="Heebo"/>
                <a:cs typeface="Heebo"/>
                <a:sym typeface="Heebo"/>
              </a:rPr>
              <a:t>Finance </a:t>
            </a:r>
            <a:r>
              <a:rPr lang="en-US" sz="3400">
                <a:latin typeface="Heebo"/>
                <a:ea typeface="Heebo"/>
                <a:cs typeface="Heebo"/>
                <a:sym typeface="Heebo"/>
              </a:rPr>
              <a:t>- the company sets budgets or standards, collects data on actual operation, compares budget with actual, uses analytical financial tools like ratios and trends.</a:t>
            </a:r>
            <a:endParaRPr sz="3400">
              <a:latin typeface="Heebo"/>
              <a:ea typeface="Heebo"/>
              <a:cs typeface="Heebo"/>
              <a:sym typeface="Heebo"/>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608" name="Shape 608"/>
        <p:cNvGrpSpPr/>
        <p:nvPr/>
      </p:nvGrpSpPr>
      <p:grpSpPr>
        <a:xfrm>
          <a:off x="0" y="0"/>
          <a:ext cx="0" cy="0"/>
          <a:chOff x="0" y="0"/>
          <a:chExt cx="0" cy="0"/>
        </a:xfrm>
      </p:grpSpPr>
      <p:grpSp>
        <p:nvGrpSpPr>
          <p:cNvPr id="609" name="Google Shape;609;p54"/>
          <p:cNvGrpSpPr/>
          <p:nvPr/>
        </p:nvGrpSpPr>
        <p:grpSpPr>
          <a:xfrm>
            <a:off x="498406" y="353744"/>
            <a:ext cx="17291303" cy="9434909"/>
            <a:chOff x="0" y="-38100"/>
            <a:chExt cx="4554058" cy="2484898"/>
          </a:xfrm>
        </p:grpSpPr>
        <p:sp>
          <p:nvSpPr>
            <p:cNvPr id="610" name="Google Shape;610;p54"/>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11" name="Google Shape;611;p5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12" name="Google Shape;612;p54"/>
          <p:cNvGrpSpPr/>
          <p:nvPr/>
        </p:nvGrpSpPr>
        <p:grpSpPr>
          <a:xfrm>
            <a:off x="925501" y="1620501"/>
            <a:ext cx="16470416" cy="7782097"/>
            <a:chOff x="0" y="-38100"/>
            <a:chExt cx="1577339" cy="850800"/>
          </a:xfrm>
        </p:grpSpPr>
        <p:sp>
          <p:nvSpPr>
            <p:cNvPr id="613" name="Google Shape;613;p54"/>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614" name="Google Shape;614;p5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15" name="Google Shape;615;p54"/>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Areas of Control</a:t>
            </a:r>
            <a:endParaRPr sz="5000"/>
          </a:p>
        </p:txBody>
      </p:sp>
      <p:sp>
        <p:nvSpPr>
          <p:cNvPr id="616" name="Google Shape;616;p54"/>
          <p:cNvSpPr txBox="1"/>
          <p:nvPr/>
        </p:nvSpPr>
        <p:spPr>
          <a:xfrm>
            <a:off x="1231450" y="2399350"/>
            <a:ext cx="15265200" cy="4710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SzPts val="1100"/>
              <a:buNone/>
            </a:pPr>
            <a:r>
              <a:rPr lang="en-US" sz="3400">
                <a:latin typeface="Heebo"/>
                <a:ea typeface="Heebo"/>
                <a:cs typeface="Heebo"/>
                <a:sym typeface="Heebo"/>
              </a:rPr>
              <a:t>3. </a:t>
            </a:r>
            <a:r>
              <a:rPr b="1" i="1" lang="en-US" sz="3400">
                <a:latin typeface="Heebo"/>
                <a:ea typeface="Heebo"/>
                <a:cs typeface="Heebo"/>
                <a:sym typeface="Heebo"/>
              </a:rPr>
              <a:t>Operations </a:t>
            </a:r>
            <a:r>
              <a:rPr lang="en-US" sz="3400">
                <a:latin typeface="Heebo"/>
                <a:ea typeface="Heebo"/>
                <a:cs typeface="Heebo"/>
                <a:sym typeface="Heebo"/>
              </a:rPr>
              <a:t>the company monitors activities to ensure they are on schedule, within allowable costs, according to quality standards and that equipment are properly monitored.</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4. </a:t>
            </a:r>
            <a:r>
              <a:rPr b="1" i="1" lang="en-US" sz="3400">
                <a:latin typeface="Heebo"/>
                <a:ea typeface="Heebo"/>
                <a:cs typeface="Heebo"/>
                <a:sym typeface="Heebo"/>
              </a:rPr>
              <a:t>Employees Behavior </a:t>
            </a:r>
            <a:r>
              <a:rPr lang="en-US" sz="3400">
                <a:latin typeface="Heebo"/>
                <a:ea typeface="Heebo"/>
                <a:cs typeface="Heebo"/>
                <a:sym typeface="Heebo"/>
              </a:rPr>
              <a:t>- the company sets criteria for hiring employees, designs job specifications, orients and supervises, trains, mentors, sets rewards systems and develops organizational culture.</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620" name="Shape 620"/>
        <p:cNvGrpSpPr/>
        <p:nvPr/>
      </p:nvGrpSpPr>
      <p:grpSpPr>
        <a:xfrm>
          <a:off x="0" y="0"/>
          <a:ext cx="0" cy="0"/>
          <a:chOff x="0" y="0"/>
          <a:chExt cx="0" cy="0"/>
        </a:xfrm>
      </p:grpSpPr>
      <p:grpSp>
        <p:nvGrpSpPr>
          <p:cNvPr id="621" name="Google Shape;621;p55"/>
          <p:cNvGrpSpPr/>
          <p:nvPr/>
        </p:nvGrpSpPr>
        <p:grpSpPr>
          <a:xfrm>
            <a:off x="498406" y="353744"/>
            <a:ext cx="17291303" cy="9434909"/>
            <a:chOff x="0" y="-38100"/>
            <a:chExt cx="4554058" cy="2484898"/>
          </a:xfrm>
        </p:grpSpPr>
        <p:sp>
          <p:nvSpPr>
            <p:cNvPr id="622" name="Google Shape;622;p55"/>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3" name="Google Shape;623;p5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24" name="Google Shape;624;p55"/>
          <p:cNvGrpSpPr/>
          <p:nvPr/>
        </p:nvGrpSpPr>
        <p:grpSpPr>
          <a:xfrm>
            <a:off x="925501" y="1620501"/>
            <a:ext cx="16470416" cy="7782097"/>
            <a:chOff x="0" y="-38100"/>
            <a:chExt cx="1577339" cy="850800"/>
          </a:xfrm>
        </p:grpSpPr>
        <p:sp>
          <p:nvSpPr>
            <p:cNvPr id="625" name="Google Shape;625;p55"/>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626" name="Google Shape;626;p5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27" name="Google Shape;627;p55"/>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The Traditional Bureaucratic Control are:</a:t>
            </a:r>
            <a:endParaRPr sz="5000"/>
          </a:p>
        </p:txBody>
      </p:sp>
      <p:sp>
        <p:nvSpPr>
          <p:cNvPr id="628" name="Google Shape;628;p55"/>
          <p:cNvSpPr txBox="1"/>
          <p:nvPr/>
        </p:nvSpPr>
        <p:spPr>
          <a:xfrm>
            <a:off x="1231450" y="2399350"/>
            <a:ext cx="15265200" cy="62802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SzPts val="1100"/>
              <a:buNone/>
            </a:pPr>
            <a:r>
              <a:rPr lang="en-US" sz="3400">
                <a:latin typeface="Heebo"/>
                <a:ea typeface="Heebo"/>
                <a:cs typeface="Heebo"/>
                <a:sym typeface="Heebo"/>
              </a:rPr>
              <a:t>1. Rules and Regulations</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a. standard operating procedures (SOPs)</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b. policies that prescribe correct employee behavior</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2. Management control systems</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a. budgeting</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b. financial report</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c. reward system</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d. operations management</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e. management by objective (MBO)</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632" name="Shape 632"/>
        <p:cNvGrpSpPr/>
        <p:nvPr/>
      </p:nvGrpSpPr>
      <p:grpSpPr>
        <a:xfrm>
          <a:off x="0" y="0"/>
          <a:ext cx="0" cy="0"/>
          <a:chOff x="0" y="0"/>
          <a:chExt cx="0" cy="0"/>
        </a:xfrm>
      </p:grpSpPr>
      <p:grpSp>
        <p:nvGrpSpPr>
          <p:cNvPr id="633" name="Google Shape;633;p56"/>
          <p:cNvGrpSpPr/>
          <p:nvPr/>
        </p:nvGrpSpPr>
        <p:grpSpPr>
          <a:xfrm>
            <a:off x="498406" y="353744"/>
            <a:ext cx="17291303" cy="9434909"/>
            <a:chOff x="0" y="-38100"/>
            <a:chExt cx="4554058" cy="2484898"/>
          </a:xfrm>
        </p:grpSpPr>
        <p:sp>
          <p:nvSpPr>
            <p:cNvPr id="634" name="Google Shape;634;p56"/>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35" name="Google Shape;635;p5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36" name="Google Shape;636;p56"/>
          <p:cNvGrpSpPr/>
          <p:nvPr/>
        </p:nvGrpSpPr>
        <p:grpSpPr>
          <a:xfrm>
            <a:off x="925501" y="1620501"/>
            <a:ext cx="16470416" cy="7782097"/>
            <a:chOff x="0" y="-38100"/>
            <a:chExt cx="1577339" cy="850800"/>
          </a:xfrm>
        </p:grpSpPr>
        <p:sp>
          <p:nvSpPr>
            <p:cNvPr id="637" name="Google Shape;637;p56"/>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638" name="Google Shape;638;p5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39" name="Google Shape;639;p56"/>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The Traditional Bureaucratic Control are:</a:t>
            </a:r>
            <a:endParaRPr sz="5000"/>
          </a:p>
        </p:txBody>
      </p:sp>
      <p:sp>
        <p:nvSpPr>
          <p:cNvPr id="640" name="Google Shape;640;p56"/>
          <p:cNvSpPr txBox="1"/>
          <p:nvPr/>
        </p:nvSpPr>
        <p:spPr>
          <a:xfrm>
            <a:off x="1231450" y="2399350"/>
            <a:ext cx="15265200" cy="57567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SzPts val="1100"/>
              <a:buNone/>
            </a:pPr>
            <a:r>
              <a:rPr lang="en-US" sz="3400">
                <a:latin typeface="Heebo"/>
                <a:ea typeface="Heebo"/>
                <a:cs typeface="Heebo"/>
                <a:sym typeface="Heebo"/>
              </a:rPr>
              <a:t>3. Hierarchy of authority</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a. central authority</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b. supervision</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4. Total Quality Control (TQM)</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5. Formalized selection and training</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6. Information Technology</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644" name="Shape 644"/>
        <p:cNvGrpSpPr/>
        <p:nvPr/>
      </p:nvGrpSpPr>
      <p:grpSpPr>
        <a:xfrm>
          <a:off x="0" y="0"/>
          <a:ext cx="0" cy="0"/>
          <a:chOff x="0" y="0"/>
          <a:chExt cx="0" cy="0"/>
        </a:xfrm>
      </p:grpSpPr>
      <p:grpSp>
        <p:nvGrpSpPr>
          <p:cNvPr id="645" name="Google Shape;645;p57"/>
          <p:cNvGrpSpPr/>
          <p:nvPr/>
        </p:nvGrpSpPr>
        <p:grpSpPr>
          <a:xfrm>
            <a:off x="498406" y="353744"/>
            <a:ext cx="17291303" cy="9434909"/>
            <a:chOff x="0" y="-38100"/>
            <a:chExt cx="4554058" cy="2484898"/>
          </a:xfrm>
        </p:grpSpPr>
        <p:sp>
          <p:nvSpPr>
            <p:cNvPr id="646" name="Google Shape;646;p57"/>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47" name="Google Shape;647;p5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48" name="Google Shape;648;p57"/>
          <p:cNvGrpSpPr/>
          <p:nvPr/>
        </p:nvGrpSpPr>
        <p:grpSpPr>
          <a:xfrm>
            <a:off x="925501" y="1620501"/>
            <a:ext cx="16470416" cy="7782097"/>
            <a:chOff x="0" y="-38100"/>
            <a:chExt cx="1577339" cy="850800"/>
          </a:xfrm>
        </p:grpSpPr>
        <p:sp>
          <p:nvSpPr>
            <p:cNvPr id="649" name="Google Shape;649;p57"/>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650" name="Google Shape;650;p5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51" name="Google Shape;651;p57"/>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Evolution of Management</a:t>
            </a:r>
            <a:endParaRPr sz="5000"/>
          </a:p>
        </p:txBody>
      </p:sp>
      <p:sp>
        <p:nvSpPr>
          <p:cNvPr id="652" name="Google Shape;652;p57"/>
          <p:cNvSpPr txBox="1"/>
          <p:nvPr/>
        </p:nvSpPr>
        <p:spPr>
          <a:xfrm>
            <a:off x="1231450" y="2399350"/>
            <a:ext cx="15265200" cy="26166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3400">
                <a:latin typeface="Heebo"/>
                <a:ea typeface="Heebo"/>
                <a:cs typeface="Heebo"/>
                <a:sym typeface="Heebo"/>
              </a:rPr>
              <a:t>These approaches attempt to explain the real issues facing managers and provide them with tools to solve future problems. Some authors call them management theories. Theory is a coherent group of assumptions that explains the relationship between two or more observable facts and to provide a sound basis for predicting future events.</a:t>
            </a:r>
            <a:endParaRPr sz="3400">
              <a:latin typeface="Heebo"/>
              <a:ea typeface="Heebo"/>
              <a:cs typeface="Heebo"/>
              <a:sym typeface="Heebo"/>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656" name="Shape 656"/>
        <p:cNvGrpSpPr/>
        <p:nvPr/>
      </p:nvGrpSpPr>
      <p:grpSpPr>
        <a:xfrm>
          <a:off x="0" y="0"/>
          <a:ext cx="0" cy="0"/>
          <a:chOff x="0" y="0"/>
          <a:chExt cx="0" cy="0"/>
        </a:xfrm>
      </p:grpSpPr>
      <p:grpSp>
        <p:nvGrpSpPr>
          <p:cNvPr id="657" name="Google Shape;657;p58"/>
          <p:cNvGrpSpPr/>
          <p:nvPr/>
        </p:nvGrpSpPr>
        <p:grpSpPr>
          <a:xfrm>
            <a:off x="498406" y="353744"/>
            <a:ext cx="17291303" cy="9434909"/>
            <a:chOff x="0" y="-38100"/>
            <a:chExt cx="4554058" cy="2484898"/>
          </a:xfrm>
        </p:grpSpPr>
        <p:sp>
          <p:nvSpPr>
            <p:cNvPr id="658" name="Google Shape;658;p58"/>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9" name="Google Shape;659;p5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60" name="Google Shape;660;p58"/>
          <p:cNvGrpSpPr/>
          <p:nvPr/>
        </p:nvGrpSpPr>
        <p:grpSpPr>
          <a:xfrm>
            <a:off x="925501" y="1620501"/>
            <a:ext cx="16470416" cy="7782097"/>
            <a:chOff x="0" y="-38100"/>
            <a:chExt cx="1577339" cy="850800"/>
          </a:xfrm>
        </p:grpSpPr>
        <p:sp>
          <p:nvSpPr>
            <p:cNvPr id="661" name="Google Shape;661;p58"/>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662" name="Google Shape;662;p5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63" name="Google Shape;663;p58"/>
          <p:cNvSpPr txBox="1"/>
          <p:nvPr/>
        </p:nvSpPr>
        <p:spPr>
          <a:xfrm>
            <a:off x="925500" y="887150"/>
            <a:ext cx="71127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A. Classical Approaches</a:t>
            </a:r>
            <a:endParaRPr sz="2100">
              <a:solidFill>
                <a:schemeClr val="dk1"/>
              </a:solidFill>
              <a:latin typeface="Heebo"/>
              <a:ea typeface="Heebo"/>
              <a:cs typeface="Heebo"/>
              <a:sym typeface="Heebo"/>
            </a:endParaRPr>
          </a:p>
        </p:txBody>
      </p:sp>
      <p:sp>
        <p:nvSpPr>
          <p:cNvPr id="664" name="Google Shape;664;p58"/>
          <p:cNvSpPr txBox="1"/>
          <p:nvPr/>
        </p:nvSpPr>
        <p:spPr>
          <a:xfrm>
            <a:off x="8374375" y="810950"/>
            <a:ext cx="9021600" cy="1006800"/>
          </a:xfrm>
          <a:prstGeom prst="rect">
            <a:avLst/>
          </a:prstGeom>
          <a:noFill/>
          <a:ln>
            <a:noFill/>
          </a:ln>
        </p:spPr>
        <p:txBody>
          <a:bodyPr anchorCtr="0" anchor="t" bIns="0" lIns="0" spcFirstLastPara="1" rIns="0" wrap="square" tIns="0">
            <a:spAutoFit/>
          </a:bodyPr>
          <a:lstStyle/>
          <a:p>
            <a:pPr indent="-419100" lvl="0" marL="457200" marR="0" rtl="0" algn="ctr">
              <a:lnSpc>
                <a:spcPct val="118002"/>
              </a:lnSpc>
              <a:spcBef>
                <a:spcPts val="0"/>
              </a:spcBef>
              <a:spcAft>
                <a:spcPts val="0"/>
              </a:spcAft>
              <a:buClr>
                <a:schemeClr val="dk1"/>
              </a:buClr>
              <a:buSzPts val="3000"/>
              <a:buFont typeface="Heebo"/>
              <a:buChar char="-"/>
            </a:pPr>
            <a:r>
              <a:rPr lang="en-US" sz="3000">
                <a:solidFill>
                  <a:schemeClr val="dk1"/>
                </a:solidFill>
                <a:latin typeface="Heebo"/>
                <a:ea typeface="Heebo"/>
                <a:cs typeface="Heebo"/>
                <a:sym typeface="Heebo"/>
              </a:rPr>
              <a:t>provide the foundation for management and organization as they exist today</a:t>
            </a:r>
            <a:endParaRPr sz="3000">
              <a:solidFill>
                <a:schemeClr val="dk1"/>
              </a:solidFill>
              <a:latin typeface="Heebo"/>
              <a:ea typeface="Heebo"/>
              <a:cs typeface="Heebo"/>
              <a:sym typeface="Heebo"/>
            </a:endParaRPr>
          </a:p>
        </p:txBody>
      </p:sp>
      <p:pic>
        <p:nvPicPr>
          <p:cNvPr id="665" name="Google Shape;665;p58"/>
          <p:cNvPicPr preferRelativeResize="0"/>
          <p:nvPr/>
        </p:nvPicPr>
        <p:blipFill>
          <a:blip r:embed="rId3">
            <a:alphaModFix/>
          </a:blip>
          <a:stretch>
            <a:fillRect/>
          </a:stretch>
        </p:blipFill>
        <p:spPr>
          <a:xfrm>
            <a:off x="925500" y="1970150"/>
            <a:ext cx="12544251" cy="5276025"/>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669" name="Shape 669"/>
        <p:cNvGrpSpPr/>
        <p:nvPr/>
      </p:nvGrpSpPr>
      <p:grpSpPr>
        <a:xfrm>
          <a:off x="0" y="0"/>
          <a:ext cx="0" cy="0"/>
          <a:chOff x="0" y="0"/>
          <a:chExt cx="0" cy="0"/>
        </a:xfrm>
      </p:grpSpPr>
      <p:grpSp>
        <p:nvGrpSpPr>
          <p:cNvPr id="670" name="Google Shape;670;p59"/>
          <p:cNvGrpSpPr/>
          <p:nvPr/>
        </p:nvGrpSpPr>
        <p:grpSpPr>
          <a:xfrm>
            <a:off x="498406" y="353744"/>
            <a:ext cx="17291303" cy="9434909"/>
            <a:chOff x="0" y="-38100"/>
            <a:chExt cx="4554058" cy="2484898"/>
          </a:xfrm>
        </p:grpSpPr>
        <p:sp>
          <p:nvSpPr>
            <p:cNvPr id="671" name="Google Shape;671;p59"/>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72" name="Google Shape;672;p5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73" name="Google Shape;673;p59"/>
          <p:cNvGrpSpPr/>
          <p:nvPr/>
        </p:nvGrpSpPr>
        <p:grpSpPr>
          <a:xfrm>
            <a:off x="925501" y="1620501"/>
            <a:ext cx="16470416" cy="7782097"/>
            <a:chOff x="0" y="-38100"/>
            <a:chExt cx="1577339" cy="850800"/>
          </a:xfrm>
        </p:grpSpPr>
        <p:sp>
          <p:nvSpPr>
            <p:cNvPr id="674" name="Google Shape;674;p59"/>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675" name="Google Shape;675;p5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76" name="Google Shape;676;p59"/>
          <p:cNvSpPr txBox="1"/>
          <p:nvPr/>
        </p:nvSpPr>
        <p:spPr>
          <a:xfrm>
            <a:off x="925500" y="887150"/>
            <a:ext cx="71127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A. Classical Approaches</a:t>
            </a:r>
            <a:endParaRPr sz="2100">
              <a:solidFill>
                <a:schemeClr val="dk1"/>
              </a:solidFill>
              <a:latin typeface="Heebo"/>
              <a:ea typeface="Heebo"/>
              <a:cs typeface="Heebo"/>
              <a:sym typeface="Heebo"/>
            </a:endParaRPr>
          </a:p>
        </p:txBody>
      </p:sp>
      <p:sp>
        <p:nvSpPr>
          <p:cNvPr id="677" name="Google Shape;677;p59"/>
          <p:cNvSpPr txBox="1"/>
          <p:nvPr/>
        </p:nvSpPr>
        <p:spPr>
          <a:xfrm>
            <a:off x="8374375" y="810950"/>
            <a:ext cx="9021600" cy="461700"/>
          </a:xfrm>
          <a:prstGeom prst="rect">
            <a:avLst/>
          </a:prstGeom>
          <a:noFill/>
          <a:ln>
            <a:noFill/>
          </a:ln>
        </p:spPr>
        <p:txBody>
          <a:bodyPr anchorCtr="0" anchor="t" bIns="0" lIns="0" spcFirstLastPara="1" rIns="0" wrap="square" tIns="0">
            <a:spAutoFit/>
          </a:bodyPr>
          <a:lstStyle/>
          <a:p>
            <a:pPr indent="0" lvl="0" marL="457200" marR="0" rtl="0" algn="ctr">
              <a:lnSpc>
                <a:spcPct val="118002"/>
              </a:lnSpc>
              <a:spcBef>
                <a:spcPts val="0"/>
              </a:spcBef>
              <a:spcAft>
                <a:spcPts val="0"/>
              </a:spcAft>
              <a:buNone/>
            </a:pPr>
            <a:r>
              <a:rPr lang="en-US" sz="3000">
                <a:solidFill>
                  <a:schemeClr val="dk1"/>
                </a:solidFill>
                <a:latin typeface="Heebo"/>
                <a:ea typeface="Heebo"/>
                <a:cs typeface="Heebo"/>
                <a:sym typeface="Heebo"/>
              </a:rPr>
              <a:t>Continuation</a:t>
            </a:r>
            <a:endParaRPr sz="3000">
              <a:solidFill>
                <a:schemeClr val="dk1"/>
              </a:solidFill>
              <a:latin typeface="Heebo"/>
              <a:ea typeface="Heebo"/>
              <a:cs typeface="Heebo"/>
              <a:sym typeface="Heebo"/>
            </a:endParaRPr>
          </a:p>
        </p:txBody>
      </p:sp>
      <p:pic>
        <p:nvPicPr>
          <p:cNvPr id="678" name="Google Shape;678;p59"/>
          <p:cNvPicPr preferRelativeResize="0"/>
          <p:nvPr/>
        </p:nvPicPr>
        <p:blipFill>
          <a:blip r:embed="rId3">
            <a:alphaModFix/>
          </a:blip>
          <a:stretch>
            <a:fillRect/>
          </a:stretch>
        </p:blipFill>
        <p:spPr>
          <a:xfrm>
            <a:off x="925500" y="1979225"/>
            <a:ext cx="11572075" cy="7306525"/>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682" name="Shape 682"/>
        <p:cNvGrpSpPr/>
        <p:nvPr/>
      </p:nvGrpSpPr>
      <p:grpSpPr>
        <a:xfrm>
          <a:off x="0" y="0"/>
          <a:ext cx="0" cy="0"/>
          <a:chOff x="0" y="0"/>
          <a:chExt cx="0" cy="0"/>
        </a:xfrm>
      </p:grpSpPr>
      <p:grpSp>
        <p:nvGrpSpPr>
          <p:cNvPr id="683" name="Google Shape;683;p60"/>
          <p:cNvGrpSpPr/>
          <p:nvPr/>
        </p:nvGrpSpPr>
        <p:grpSpPr>
          <a:xfrm>
            <a:off x="498406" y="353744"/>
            <a:ext cx="17291303" cy="9434909"/>
            <a:chOff x="0" y="-38100"/>
            <a:chExt cx="4554058" cy="2484898"/>
          </a:xfrm>
        </p:grpSpPr>
        <p:sp>
          <p:nvSpPr>
            <p:cNvPr id="684" name="Google Shape;684;p60"/>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85" name="Google Shape;685;p6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86" name="Google Shape;686;p60"/>
          <p:cNvGrpSpPr/>
          <p:nvPr/>
        </p:nvGrpSpPr>
        <p:grpSpPr>
          <a:xfrm>
            <a:off x="925501" y="1620501"/>
            <a:ext cx="16470416" cy="7782097"/>
            <a:chOff x="0" y="-38100"/>
            <a:chExt cx="1577339" cy="850800"/>
          </a:xfrm>
        </p:grpSpPr>
        <p:sp>
          <p:nvSpPr>
            <p:cNvPr id="687" name="Google Shape;687;p60"/>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688" name="Google Shape;688;p6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689" name="Google Shape;689;p60"/>
          <p:cNvSpPr txBox="1"/>
          <p:nvPr/>
        </p:nvSpPr>
        <p:spPr>
          <a:xfrm>
            <a:off x="925500" y="887150"/>
            <a:ext cx="71127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A. Classical Approaches</a:t>
            </a:r>
            <a:endParaRPr sz="2100">
              <a:solidFill>
                <a:schemeClr val="dk1"/>
              </a:solidFill>
              <a:latin typeface="Heebo"/>
              <a:ea typeface="Heebo"/>
              <a:cs typeface="Heebo"/>
              <a:sym typeface="Heebo"/>
            </a:endParaRPr>
          </a:p>
        </p:txBody>
      </p:sp>
      <p:sp>
        <p:nvSpPr>
          <p:cNvPr id="690" name="Google Shape;690;p60"/>
          <p:cNvSpPr txBox="1"/>
          <p:nvPr/>
        </p:nvSpPr>
        <p:spPr>
          <a:xfrm>
            <a:off x="8374375" y="810950"/>
            <a:ext cx="9021600" cy="461700"/>
          </a:xfrm>
          <a:prstGeom prst="rect">
            <a:avLst/>
          </a:prstGeom>
          <a:noFill/>
          <a:ln>
            <a:noFill/>
          </a:ln>
        </p:spPr>
        <p:txBody>
          <a:bodyPr anchorCtr="0" anchor="t" bIns="0" lIns="0" spcFirstLastPara="1" rIns="0" wrap="square" tIns="0">
            <a:spAutoFit/>
          </a:bodyPr>
          <a:lstStyle/>
          <a:p>
            <a:pPr indent="0" lvl="0" marL="457200" marR="0" rtl="0" algn="ctr">
              <a:lnSpc>
                <a:spcPct val="118002"/>
              </a:lnSpc>
              <a:spcBef>
                <a:spcPts val="0"/>
              </a:spcBef>
              <a:spcAft>
                <a:spcPts val="0"/>
              </a:spcAft>
              <a:buNone/>
            </a:pPr>
            <a:r>
              <a:rPr lang="en-US" sz="3000">
                <a:solidFill>
                  <a:schemeClr val="dk1"/>
                </a:solidFill>
                <a:latin typeface="Heebo"/>
                <a:ea typeface="Heebo"/>
                <a:cs typeface="Heebo"/>
                <a:sym typeface="Heebo"/>
              </a:rPr>
              <a:t>Continuation</a:t>
            </a:r>
            <a:endParaRPr sz="3000">
              <a:solidFill>
                <a:schemeClr val="dk1"/>
              </a:solidFill>
              <a:latin typeface="Heebo"/>
              <a:ea typeface="Heebo"/>
              <a:cs typeface="Heebo"/>
              <a:sym typeface="Heebo"/>
            </a:endParaRPr>
          </a:p>
        </p:txBody>
      </p:sp>
      <p:pic>
        <p:nvPicPr>
          <p:cNvPr id="691" name="Google Shape;691;p60"/>
          <p:cNvPicPr preferRelativeResize="0"/>
          <p:nvPr/>
        </p:nvPicPr>
        <p:blipFill>
          <a:blip r:embed="rId3">
            <a:alphaModFix/>
          </a:blip>
          <a:stretch>
            <a:fillRect/>
          </a:stretch>
        </p:blipFill>
        <p:spPr>
          <a:xfrm>
            <a:off x="849300" y="1809050"/>
            <a:ext cx="10017931" cy="8093700"/>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695" name="Shape 695"/>
        <p:cNvGrpSpPr/>
        <p:nvPr/>
      </p:nvGrpSpPr>
      <p:grpSpPr>
        <a:xfrm>
          <a:off x="0" y="0"/>
          <a:ext cx="0" cy="0"/>
          <a:chOff x="0" y="0"/>
          <a:chExt cx="0" cy="0"/>
        </a:xfrm>
      </p:grpSpPr>
      <p:grpSp>
        <p:nvGrpSpPr>
          <p:cNvPr id="696" name="Google Shape;696;p61"/>
          <p:cNvGrpSpPr/>
          <p:nvPr/>
        </p:nvGrpSpPr>
        <p:grpSpPr>
          <a:xfrm>
            <a:off x="498406" y="353744"/>
            <a:ext cx="17291303" cy="9434909"/>
            <a:chOff x="0" y="-38100"/>
            <a:chExt cx="4554058" cy="2484898"/>
          </a:xfrm>
        </p:grpSpPr>
        <p:sp>
          <p:nvSpPr>
            <p:cNvPr id="697" name="Google Shape;697;p61"/>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98" name="Google Shape;698;p6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699" name="Google Shape;699;p61"/>
          <p:cNvGrpSpPr/>
          <p:nvPr/>
        </p:nvGrpSpPr>
        <p:grpSpPr>
          <a:xfrm>
            <a:off x="925501" y="1620501"/>
            <a:ext cx="16470416" cy="7782097"/>
            <a:chOff x="0" y="-38100"/>
            <a:chExt cx="1577339" cy="850800"/>
          </a:xfrm>
        </p:grpSpPr>
        <p:sp>
          <p:nvSpPr>
            <p:cNvPr id="700" name="Google Shape;700;p61"/>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701" name="Google Shape;701;p6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02" name="Google Shape;702;p61"/>
          <p:cNvSpPr txBox="1"/>
          <p:nvPr/>
        </p:nvSpPr>
        <p:spPr>
          <a:xfrm>
            <a:off x="925500" y="887150"/>
            <a:ext cx="87375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B. Contemporary Approaches</a:t>
            </a:r>
            <a:endParaRPr sz="2100">
              <a:solidFill>
                <a:schemeClr val="dk1"/>
              </a:solidFill>
              <a:latin typeface="Heebo"/>
              <a:ea typeface="Heebo"/>
              <a:cs typeface="Heebo"/>
              <a:sym typeface="Heebo"/>
            </a:endParaRPr>
          </a:p>
        </p:txBody>
      </p:sp>
      <p:sp>
        <p:nvSpPr>
          <p:cNvPr id="703" name="Google Shape;703;p61"/>
          <p:cNvSpPr txBox="1"/>
          <p:nvPr/>
        </p:nvSpPr>
        <p:spPr>
          <a:xfrm>
            <a:off x="8374375" y="810950"/>
            <a:ext cx="9021600" cy="1006800"/>
          </a:xfrm>
          <a:prstGeom prst="rect">
            <a:avLst/>
          </a:prstGeom>
          <a:noFill/>
          <a:ln>
            <a:noFill/>
          </a:ln>
        </p:spPr>
        <p:txBody>
          <a:bodyPr anchorCtr="0" anchor="t" bIns="0" lIns="0" spcFirstLastPara="1" rIns="0" wrap="square" tIns="0">
            <a:spAutoFit/>
          </a:bodyPr>
          <a:lstStyle/>
          <a:p>
            <a:pPr indent="0" lvl="0" marL="457200" marR="0" rtl="0" algn="ctr">
              <a:lnSpc>
                <a:spcPct val="118002"/>
              </a:lnSpc>
              <a:spcBef>
                <a:spcPts val="0"/>
              </a:spcBef>
              <a:spcAft>
                <a:spcPts val="0"/>
              </a:spcAft>
              <a:buNone/>
            </a:pPr>
            <a:r>
              <a:rPr lang="en-US" sz="3000">
                <a:solidFill>
                  <a:schemeClr val="dk1"/>
                </a:solidFill>
                <a:latin typeface="Heebo"/>
                <a:ea typeface="Heebo"/>
                <a:cs typeface="Heebo"/>
                <a:sym typeface="Heebo"/>
              </a:rPr>
              <a:t>- represent the cornerstones of modern management thoughts.</a:t>
            </a:r>
            <a:endParaRPr sz="3000">
              <a:solidFill>
                <a:schemeClr val="dk1"/>
              </a:solidFill>
              <a:latin typeface="Heebo"/>
              <a:ea typeface="Heebo"/>
              <a:cs typeface="Heebo"/>
              <a:sym typeface="Heebo"/>
            </a:endParaRPr>
          </a:p>
        </p:txBody>
      </p:sp>
      <p:pic>
        <p:nvPicPr>
          <p:cNvPr id="704" name="Google Shape;704;p61"/>
          <p:cNvPicPr preferRelativeResize="0"/>
          <p:nvPr/>
        </p:nvPicPr>
        <p:blipFill>
          <a:blip r:embed="rId3">
            <a:alphaModFix/>
          </a:blip>
          <a:stretch>
            <a:fillRect/>
          </a:stretch>
        </p:blipFill>
        <p:spPr>
          <a:xfrm>
            <a:off x="925500" y="1620499"/>
            <a:ext cx="9894893" cy="8168150"/>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708" name="Shape 708"/>
        <p:cNvGrpSpPr/>
        <p:nvPr/>
      </p:nvGrpSpPr>
      <p:grpSpPr>
        <a:xfrm>
          <a:off x="0" y="0"/>
          <a:ext cx="0" cy="0"/>
          <a:chOff x="0" y="0"/>
          <a:chExt cx="0" cy="0"/>
        </a:xfrm>
      </p:grpSpPr>
      <p:grpSp>
        <p:nvGrpSpPr>
          <p:cNvPr id="709" name="Google Shape;709;p62"/>
          <p:cNvGrpSpPr/>
          <p:nvPr/>
        </p:nvGrpSpPr>
        <p:grpSpPr>
          <a:xfrm>
            <a:off x="498406" y="353744"/>
            <a:ext cx="17291303" cy="9434909"/>
            <a:chOff x="0" y="-38100"/>
            <a:chExt cx="4554058" cy="2484898"/>
          </a:xfrm>
        </p:grpSpPr>
        <p:sp>
          <p:nvSpPr>
            <p:cNvPr id="710" name="Google Shape;710;p62"/>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1" name="Google Shape;711;p6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12" name="Google Shape;712;p62"/>
          <p:cNvGrpSpPr/>
          <p:nvPr/>
        </p:nvGrpSpPr>
        <p:grpSpPr>
          <a:xfrm>
            <a:off x="925501" y="1620501"/>
            <a:ext cx="16470416" cy="7782097"/>
            <a:chOff x="0" y="-38100"/>
            <a:chExt cx="1577339" cy="850800"/>
          </a:xfrm>
        </p:grpSpPr>
        <p:sp>
          <p:nvSpPr>
            <p:cNvPr id="713" name="Google Shape;713;p62"/>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714" name="Google Shape;714;p6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15" name="Google Shape;715;p62"/>
          <p:cNvSpPr txBox="1"/>
          <p:nvPr/>
        </p:nvSpPr>
        <p:spPr>
          <a:xfrm>
            <a:off x="925500" y="887150"/>
            <a:ext cx="87375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B. Contemporary Approaches</a:t>
            </a:r>
            <a:endParaRPr sz="2100">
              <a:solidFill>
                <a:schemeClr val="dk1"/>
              </a:solidFill>
              <a:latin typeface="Heebo"/>
              <a:ea typeface="Heebo"/>
              <a:cs typeface="Heebo"/>
              <a:sym typeface="Heebo"/>
            </a:endParaRPr>
          </a:p>
        </p:txBody>
      </p:sp>
      <p:sp>
        <p:nvSpPr>
          <p:cNvPr id="716" name="Google Shape;716;p62"/>
          <p:cNvSpPr txBox="1"/>
          <p:nvPr/>
        </p:nvSpPr>
        <p:spPr>
          <a:xfrm>
            <a:off x="8374375" y="810950"/>
            <a:ext cx="9021600" cy="461700"/>
          </a:xfrm>
          <a:prstGeom prst="rect">
            <a:avLst/>
          </a:prstGeom>
          <a:noFill/>
          <a:ln>
            <a:noFill/>
          </a:ln>
        </p:spPr>
        <p:txBody>
          <a:bodyPr anchorCtr="0" anchor="t" bIns="0" lIns="0" spcFirstLastPara="1" rIns="0" wrap="square" tIns="0">
            <a:spAutoFit/>
          </a:bodyPr>
          <a:lstStyle/>
          <a:p>
            <a:pPr indent="0" lvl="0" marL="457200" marR="0" rtl="0" algn="ctr">
              <a:lnSpc>
                <a:spcPct val="118002"/>
              </a:lnSpc>
              <a:spcBef>
                <a:spcPts val="0"/>
              </a:spcBef>
              <a:spcAft>
                <a:spcPts val="0"/>
              </a:spcAft>
              <a:buNone/>
            </a:pPr>
            <a:r>
              <a:rPr lang="en-US" sz="3000">
                <a:solidFill>
                  <a:schemeClr val="dk1"/>
                </a:solidFill>
                <a:latin typeface="Heebo"/>
                <a:ea typeface="Heebo"/>
                <a:cs typeface="Heebo"/>
                <a:sym typeface="Heebo"/>
              </a:rPr>
              <a:t>Continuation</a:t>
            </a:r>
            <a:endParaRPr sz="3000">
              <a:solidFill>
                <a:schemeClr val="dk1"/>
              </a:solidFill>
              <a:latin typeface="Heebo"/>
              <a:ea typeface="Heebo"/>
              <a:cs typeface="Heebo"/>
              <a:sym typeface="Heebo"/>
            </a:endParaRPr>
          </a:p>
        </p:txBody>
      </p:sp>
      <p:pic>
        <p:nvPicPr>
          <p:cNvPr id="717" name="Google Shape;717;p62"/>
          <p:cNvPicPr preferRelativeResize="0"/>
          <p:nvPr/>
        </p:nvPicPr>
        <p:blipFill rotWithShape="1">
          <a:blip r:embed="rId3">
            <a:alphaModFix/>
          </a:blip>
          <a:srcRect b="0" l="0" r="0" t="1136"/>
          <a:stretch/>
        </p:blipFill>
        <p:spPr>
          <a:xfrm>
            <a:off x="291675" y="1954650"/>
            <a:ext cx="10940001" cy="7667300"/>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721" name="Shape 721"/>
        <p:cNvGrpSpPr/>
        <p:nvPr/>
      </p:nvGrpSpPr>
      <p:grpSpPr>
        <a:xfrm>
          <a:off x="0" y="0"/>
          <a:ext cx="0" cy="0"/>
          <a:chOff x="0" y="0"/>
          <a:chExt cx="0" cy="0"/>
        </a:xfrm>
      </p:grpSpPr>
      <p:grpSp>
        <p:nvGrpSpPr>
          <p:cNvPr id="722" name="Google Shape;722;p63"/>
          <p:cNvGrpSpPr/>
          <p:nvPr/>
        </p:nvGrpSpPr>
        <p:grpSpPr>
          <a:xfrm>
            <a:off x="498406" y="353744"/>
            <a:ext cx="17291303" cy="9434909"/>
            <a:chOff x="0" y="-38100"/>
            <a:chExt cx="4554058" cy="2484898"/>
          </a:xfrm>
        </p:grpSpPr>
        <p:sp>
          <p:nvSpPr>
            <p:cNvPr id="723" name="Google Shape;723;p63"/>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4" name="Google Shape;724;p6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25" name="Google Shape;725;p63"/>
          <p:cNvGrpSpPr/>
          <p:nvPr/>
        </p:nvGrpSpPr>
        <p:grpSpPr>
          <a:xfrm>
            <a:off x="925501" y="1620501"/>
            <a:ext cx="16470416" cy="7782097"/>
            <a:chOff x="0" y="-38100"/>
            <a:chExt cx="1577339" cy="850800"/>
          </a:xfrm>
        </p:grpSpPr>
        <p:sp>
          <p:nvSpPr>
            <p:cNvPr id="726" name="Google Shape;726;p63"/>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727" name="Google Shape;727;p6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28" name="Google Shape;728;p63"/>
          <p:cNvSpPr txBox="1"/>
          <p:nvPr/>
        </p:nvSpPr>
        <p:spPr>
          <a:xfrm>
            <a:off x="925500" y="887150"/>
            <a:ext cx="87375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B. Contemporary Approaches</a:t>
            </a:r>
            <a:endParaRPr sz="2100">
              <a:solidFill>
                <a:schemeClr val="dk1"/>
              </a:solidFill>
              <a:latin typeface="Heebo"/>
              <a:ea typeface="Heebo"/>
              <a:cs typeface="Heebo"/>
              <a:sym typeface="Heebo"/>
            </a:endParaRPr>
          </a:p>
        </p:txBody>
      </p:sp>
      <p:sp>
        <p:nvSpPr>
          <p:cNvPr id="729" name="Google Shape;729;p63"/>
          <p:cNvSpPr txBox="1"/>
          <p:nvPr/>
        </p:nvSpPr>
        <p:spPr>
          <a:xfrm>
            <a:off x="8374375" y="810950"/>
            <a:ext cx="9021600" cy="461700"/>
          </a:xfrm>
          <a:prstGeom prst="rect">
            <a:avLst/>
          </a:prstGeom>
          <a:noFill/>
          <a:ln>
            <a:noFill/>
          </a:ln>
        </p:spPr>
        <p:txBody>
          <a:bodyPr anchorCtr="0" anchor="t" bIns="0" lIns="0" spcFirstLastPara="1" rIns="0" wrap="square" tIns="0">
            <a:spAutoFit/>
          </a:bodyPr>
          <a:lstStyle/>
          <a:p>
            <a:pPr indent="0" lvl="0" marL="457200" marR="0" rtl="0" algn="ctr">
              <a:lnSpc>
                <a:spcPct val="118002"/>
              </a:lnSpc>
              <a:spcBef>
                <a:spcPts val="0"/>
              </a:spcBef>
              <a:spcAft>
                <a:spcPts val="0"/>
              </a:spcAft>
              <a:buNone/>
            </a:pPr>
            <a:r>
              <a:rPr lang="en-US" sz="3000">
                <a:solidFill>
                  <a:schemeClr val="dk1"/>
                </a:solidFill>
                <a:latin typeface="Heebo"/>
                <a:ea typeface="Heebo"/>
                <a:cs typeface="Heebo"/>
                <a:sym typeface="Heebo"/>
              </a:rPr>
              <a:t>Continuation</a:t>
            </a:r>
            <a:endParaRPr sz="3000">
              <a:solidFill>
                <a:schemeClr val="dk1"/>
              </a:solidFill>
              <a:latin typeface="Heebo"/>
              <a:ea typeface="Heebo"/>
              <a:cs typeface="Heebo"/>
              <a:sym typeface="Heebo"/>
            </a:endParaRPr>
          </a:p>
        </p:txBody>
      </p:sp>
      <p:pic>
        <p:nvPicPr>
          <p:cNvPr id="730" name="Google Shape;730;p63"/>
          <p:cNvPicPr preferRelativeResize="0"/>
          <p:nvPr/>
        </p:nvPicPr>
        <p:blipFill rotWithShape="1">
          <a:blip r:embed="rId3">
            <a:alphaModFix/>
          </a:blip>
          <a:srcRect b="0" l="0" r="0" t="3753"/>
          <a:stretch/>
        </p:blipFill>
        <p:spPr>
          <a:xfrm>
            <a:off x="925500" y="2152650"/>
            <a:ext cx="12166300" cy="4314275"/>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4" name="Shape 734"/>
        <p:cNvGrpSpPr/>
        <p:nvPr/>
      </p:nvGrpSpPr>
      <p:grpSpPr>
        <a:xfrm>
          <a:off x="0" y="0"/>
          <a:ext cx="0" cy="0"/>
          <a:chOff x="0" y="0"/>
          <a:chExt cx="0" cy="0"/>
        </a:xfrm>
      </p:grpSpPr>
      <p:sp>
        <p:nvSpPr>
          <p:cNvPr id="735" name="Google Shape;735;p64"/>
          <p:cNvSpPr/>
          <p:nvPr/>
        </p:nvSpPr>
        <p:spPr>
          <a:xfrm>
            <a:off x="-816959" y="1906441"/>
            <a:ext cx="8740256" cy="6959429"/>
          </a:xfrm>
          <a:custGeom>
            <a:rect b="b" l="l" r="r" t="t"/>
            <a:pathLst>
              <a:path extrusionOk="0" h="6959429" w="8740256">
                <a:moveTo>
                  <a:pt x="0" y="0"/>
                </a:moveTo>
                <a:lnTo>
                  <a:pt x="8740256" y="0"/>
                </a:lnTo>
                <a:lnTo>
                  <a:pt x="8740256" y="6959429"/>
                </a:lnTo>
                <a:lnTo>
                  <a:pt x="0" y="6959429"/>
                </a:lnTo>
                <a:lnTo>
                  <a:pt x="0" y="0"/>
                </a:lnTo>
                <a:close/>
              </a:path>
            </a:pathLst>
          </a:custGeom>
          <a:blipFill rotWithShape="1">
            <a:blip r:embed="rId3">
              <a:alphaModFix/>
            </a:blip>
            <a:stretch>
              <a:fillRect b="0" l="0" r="0" t="0"/>
            </a:stretch>
          </a:blipFill>
          <a:ln>
            <a:noFill/>
          </a:ln>
        </p:spPr>
      </p:sp>
      <p:grpSp>
        <p:nvGrpSpPr>
          <p:cNvPr id="736" name="Google Shape;736;p64"/>
          <p:cNvGrpSpPr/>
          <p:nvPr/>
        </p:nvGrpSpPr>
        <p:grpSpPr>
          <a:xfrm>
            <a:off x="13149483" y="-36086"/>
            <a:ext cx="10276983" cy="10323048"/>
            <a:chOff x="1813" y="0"/>
            <a:chExt cx="809173" cy="812800"/>
          </a:xfrm>
        </p:grpSpPr>
        <p:sp>
          <p:nvSpPr>
            <p:cNvPr id="737" name="Google Shape;737;p64"/>
            <p:cNvSpPr/>
            <p:nvPr/>
          </p:nvSpPr>
          <p:spPr>
            <a:xfrm>
              <a:off x="1813" y="0"/>
              <a:ext cx="809173" cy="812800"/>
            </a:xfrm>
            <a:custGeom>
              <a:rect b="b" l="l" r="r" t="t"/>
              <a:pathLst>
                <a:path extrusionOk="0"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B1C9EB">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38" name="Google Shape;738;p64"/>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39" name="Google Shape;739;p64"/>
          <p:cNvSpPr txBox="1"/>
          <p:nvPr/>
        </p:nvSpPr>
        <p:spPr>
          <a:xfrm>
            <a:off x="4060200" y="590550"/>
            <a:ext cx="12835200" cy="3694200"/>
          </a:xfrm>
          <a:prstGeom prst="rect">
            <a:avLst/>
          </a:prstGeom>
          <a:noFill/>
          <a:ln>
            <a:noFill/>
          </a:ln>
        </p:spPr>
        <p:txBody>
          <a:bodyPr anchorCtr="0" anchor="t" bIns="0" lIns="0" spcFirstLastPara="1" rIns="0" wrap="square" tIns="0">
            <a:spAutoFit/>
          </a:bodyPr>
          <a:lstStyle/>
          <a:p>
            <a:pPr indent="0" lvl="0" marL="0" rtl="0" algn="r">
              <a:spcBef>
                <a:spcPts val="0"/>
              </a:spcBef>
              <a:spcAft>
                <a:spcPts val="0"/>
              </a:spcAft>
              <a:buClr>
                <a:schemeClr val="dk1"/>
              </a:buClr>
              <a:buSzPts val="1100"/>
              <a:buFont typeface="Arial"/>
              <a:buNone/>
            </a:pPr>
            <a:r>
              <a:rPr lang="en-US" sz="8000">
                <a:solidFill>
                  <a:srgbClr val="7B96D4"/>
                </a:solidFill>
                <a:latin typeface="Heebo Black"/>
                <a:ea typeface="Heebo Black"/>
                <a:cs typeface="Heebo Black"/>
                <a:sym typeface="Heebo Black"/>
              </a:rPr>
              <a:t>Management Theorists</a:t>
            </a:r>
            <a:endParaRPr sz="8000">
              <a:solidFill>
                <a:srgbClr val="7B96D4"/>
              </a:solidFill>
              <a:latin typeface="Heebo Black"/>
              <a:ea typeface="Heebo Black"/>
              <a:cs typeface="Heebo Black"/>
              <a:sym typeface="Heebo Black"/>
            </a:endParaRPr>
          </a:p>
          <a:p>
            <a:pPr indent="0" lvl="0" marL="0" rtl="0" algn="r">
              <a:spcBef>
                <a:spcPts val="0"/>
              </a:spcBef>
              <a:spcAft>
                <a:spcPts val="0"/>
              </a:spcAft>
              <a:buClr>
                <a:schemeClr val="dk1"/>
              </a:buClr>
              <a:buSzPts val="1100"/>
              <a:buFont typeface="Arial"/>
              <a:buNone/>
            </a:pPr>
            <a:r>
              <a:t/>
            </a:r>
            <a:endParaRPr sz="8000">
              <a:solidFill>
                <a:srgbClr val="7B96D4"/>
              </a:solidFill>
              <a:latin typeface="Heebo Black"/>
              <a:ea typeface="Heebo Black"/>
              <a:cs typeface="Heebo Black"/>
              <a:sym typeface="Heebo Black"/>
            </a:endParaRPr>
          </a:p>
          <a:p>
            <a:pPr indent="0" lvl="0" marL="0" marR="0" rtl="0" algn="r">
              <a:lnSpc>
                <a:spcPct val="100000"/>
              </a:lnSpc>
              <a:spcBef>
                <a:spcPts val="0"/>
              </a:spcBef>
              <a:spcAft>
                <a:spcPts val="0"/>
              </a:spcAft>
              <a:buNone/>
            </a:pPr>
            <a:r>
              <a:t/>
            </a:r>
            <a:endParaRPr sz="8000">
              <a:solidFill>
                <a:srgbClr val="7B96D4"/>
              </a:solidFill>
              <a:latin typeface="Heebo Black"/>
              <a:ea typeface="Heebo Black"/>
              <a:cs typeface="Heebo Black"/>
              <a:sym typeface="Heebo Black"/>
            </a:endParaRPr>
          </a:p>
        </p:txBody>
      </p:sp>
      <p:sp>
        <p:nvSpPr>
          <p:cNvPr id="740" name="Google Shape;740;p64"/>
          <p:cNvSpPr txBox="1"/>
          <p:nvPr/>
        </p:nvSpPr>
        <p:spPr>
          <a:xfrm>
            <a:off x="8514550" y="2253500"/>
            <a:ext cx="9024600" cy="4499400"/>
          </a:xfrm>
          <a:prstGeom prst="rect">
            <a:avLst/>
          </a:prstGeom>
          <a:noFill/>
          <a:ln>
            <a:noFill/>
          </a:ln>
        </p:spPr>
        <p:txBody>
          <a:bodyPr anchorCtr="0" anchor="t" bIns="0" lIns="0" spcFirstLastPara="1" rIns="0" wrap="square" tIns="0">
            <a:spAutoFit/>
          </a:bodyPr>
          <a:lstStyle/>
          <a:p>
            <a:pPr indent="0" lvl="1" marL="0" marR="0" rtl="0" algn="r">
              <a:lnSpc>
                <a:spcPct val="139958"/>
              </a:lnSpc>
              <a:spcBef>
                <a:spcPts val="0"/>
              </a:spcBef>
              <a:spcAft>
                <a:spcPts val="0"/>
              </a:spcAft>
              <a:buNone/>
            </a:pPr>
            <a:r>
              <a:rPr lang="en-US" sz="4500">
                <a:latin typeface="Heebo"/>
                <a:ea typeface="Heebo"/>
                <a:cs typeface="Heebo"/>
                <a:sym typeface="Heebo"/>
              </a:rPr>
              <a:t>Contributions of Key Advocates of Management Theories</a:t>
            </a:r>
            <a:endParaRPr sz="4500">
              <a:latin typeface="Heebo"/>
              <a:ea typeface="Heebo"/>
              <a:cs typeface="Heebo"/>
              <a:sym typeface="Heebo"/>
            </a:endParaRPr>
          </a:p>
          <a:p>
            <a:pPr indent="0" lvl="1" marL="0" marR="0" rtl="0" algn="l">
              <a:lnSpc>
                <a:spcPct val="139958"/>
              </a:lnSpc>
              <a:spcBef>
                <a:spcPts val="0"/>
              </a:spcBef>
              <a:spcAft>
                <a:spcPts val="0"/>
              </a:spcAft>
              <a:buNone/>
            </a:pPr>
            <a:r>
              <a:rPr lang="en-US" sz="3200">
                <a:latin typeface="Heebo"/>
                <a:ea typeface="Heebo"/>
                <a:cs typeface="Heebo"/>
                <a:sym typeface="Heebo"/>
              </a:rPr>
              <a:t>Over the years, many management advocates or writers of management theories have contributed concepts, theories and principles that enriched the field of management as a science. </a:t>
            </a:r>
            <a:endParaRPr sz="3200">
              <a:latin typeface="Heebo"/>
              <a:ea typeface="Heebo"/>
              <a:cs typeface="Heebo"/>
              <a:sym typeface="Heebo"/>
            </a:endParaRPr>
          </a:p>
        </p:txBody>
      </p:sp>
    </p:spTree>
  </p:cSld>
  <p:clrMapOvr>
    <a:masterClrMapping/>
  </p:clrMapOvr>
</p:sld>
</file>

<file path=ppt/slides/slide5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744" name="Shape 744"/>
        <p:cNvGrpSpPr/>
        <p:nvPr/>
      </p:nvGrpSpPr>
      <p:grpSpPr>
        <a:xfrm>
          <a:off x="0" y="0"/>
          <a:ext cx="0" cy="0"/>
          <a:chOff x="0" y="0"/>
          <a:chExt cx="0" cy="0"/>
        </a:xfrm>
      </p:grpSpPr>
      <p:grpSp>
        <p:nvGrpSpPr>
          <p:cNvPr id="745" name="Google Shape;745;p65"/>
          <p:cNvGrpSpPr/>
          <p:nvPr/>
        </p:nvGrpSpPr>
        <p:grpSpPr>
          <a:xfrm>
            <a:off x="498406" y="353744"/>
            <a:ext cx="17291303" cy="9434909"/>
            <a:chOff x="0" y="-38100"/>
            <a:chExt cx="4554058" cy="2484898"/>
          </a:xfrm>
        </p:grpSpPr>
        <p:sp>
          <p:nvSpPr>
            <p:cNvPr id="746" name="Google Shape;746;p65"/>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47" name="Google Shape;747;p6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48" name="Google Shape;748;p65"/>
          <p:cNvGrpSpPr/>
          <p:nvPr/>
        </p:nvGrpSpPr>
        <p:grpSpPr>
          <a:xfrm>
            <a:off x="925501" y="1620501"/>
            <a:ext cx="16470416" cy="7782097"/>
            <a:chOff x="0" y="-38100"/>
            <a:chExt cx="1577339" cy="850800"/>
          </a:xfrm>
        </p:grpSpPr>
        <p:sp>
          <p:nvSpPr>
            <p:cNvPr id="749" name="Google Shape;749;p65"/>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750" name="Google Shape;750;p6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51" name="Google Shape;751;p65"/>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752" name="Google Shape;752;p65"/>
          <p:cNvSpPr txBox="1"/>
          <p:nvPr/>
        </p:nvSpPr>
        <p:spPr>
          <a:xfrm>
            <a:off x="1231450" y="2323150"/>
            <a:ext cx="15265200" cy="73269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b="1" lang="en-US" sz="3400">
                <a:latin typeface="Heebo"/>
                <a:ea typeface="Heebo"/>
                <a:cs typeface="Heebo"/>
                <a:sym typeface="Heebo"/>
              </a:rPr>
              <a:t>Barnard, Chester. Mr. Barnard</a:t>
            </a:r>
            <a:r>
              <a:rPr lang="en-US" sz="3400">
                <a:latin typeface="Heebo"/>
                <a:ea typeface="Heebo"/>
                <a:cs typeface="Heebo"/>
                <a:sym typeface="Heebo"/>
              </a:rPr>
              <a:t> observed that people in the organization come together to achieve goals that they cannot achieve alone and that organizations can operate efficiently and survive the difficult times if goals are kept in balance with the needs of the individuals working for such goals.</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Deming, Edwards</a:t>
            </a:r>
            <a:r>
              <a:rPr lang="en-US" sz="3400">
                <a:latin typeface="Heebo"/>
                <a:ea typeface="Heebo"/>
                <a:cs typeface="Heebo"/>
                <a:sym typeface="Heebo"/>
              </a:rPr>
              <a:t>. He introduced the concept of total quality management (TQM) which means quality is the concern of everybody in the organization from the directors down to the rank and file. He also came up with the 14 points of quality, which are:</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1. Create constancy of purpose for improvement of product/service</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2. Adopt a new philosophy</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3. Cease dependence on mass inspection</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5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756" name="Shape 756"/>
        <p:cNvGrpSpPr/>
        <p:nvPr/>
      </p:nvGrpSpPr>
      <p:grpSpPr>
        <a:xfrm>
          <a:off x="0" y="0"/>
          <a:ext cx="0" cy="0"/>
          <a:chOff x="0" y="0"/>
          <a:chExt cx="0" cy="0"/>
        </a:xfrm>
      </p:grpSpPr>
      <p:grpSp>
        <p:nvGrpSpPr>
          <p:cNvPr id="757" name="Google Shape;757;p66"/>
          <p:cNvGrpSpPr/>
          <p:nvPr/>
        </p:nvGrpSpPr>
        <p:grpSpPr>
          <a:xfrm>
            <a:off x="498406" y="353744"/>
            <a:ext cx="17291303" cy="9434909"/>
            <a:chOff x="0" y="-38100"/>
            <a:chExt cx="4554058" cy="2484898"/>
          </a:xfrm>
        </p:grpSpPr>
        <p:sp>
          <p:nvSpPr>
            <p:cNvPr id="758" name="Google Shape;758;p66"/>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59" name="Google Shape;759;p6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60" name="Google Shape;760;p66"/>
          <p:cNvGrpSpPr/>
          <p:nvPr/>
        </p:nvGrpSpPr>
        <p:grpSpPr>
          <a:xfrm>
            <a:off x="925501" y="1620501"/>
            <a:ext cx="16470416" cy="7782097"/>
            <a:chOff x="0" y="-38100"/>
            <a:chExt cx="1577339" cy="850800"/>
          </a:xfrm>
        </p:grpSpPr>
        <p:sp>
          <p:nvSpPr>
            <p:cNvPr id="761" name="Google Shape;761;p66"/>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762" name="Google Shape;762;p6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63" name="Google Shape;763;p66"/>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764" name="Google Shape;764;p66"/>
          <p:cNvSpPr txBox="1"/>
          <p:nvPr/>
        </p:nvSpPr>
        <p:spPr>
          <a:xfrm>
            <a:off x="1231450" y="2399350"/>
            <a:ext cx="15265200" cy="68034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4. End the practice of awarding business on price tag alone</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5. Constantly and forever improve the system of production and service</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6. Institute modern methods of training on the job</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7. Institute leadership</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8. Drive out fear</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9. Break down barriers between staff areas</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10. Eliminate slogans, exhortations and targets for the </a:t>
            </a:r>
            <a:r>
              <a:rPr lang="en-US" sz="3400">
                <a:latin typeface="Heebo"/>
                <a:ea typeface="Heebo"/>
                <a:cs typeface="Heebo"/>
                <a:sym typeface="Heebo"/>
              </a:rPr>
              <a:t>workforce</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11. Eliminate numerical quotas</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12. Remove barriers to pride of workmanship</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13. Institute a vigorous program of education and training</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14. Take action to accomplish the transformation.</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5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768" name="Shape 768"/>
        <p:cNvGrpSpPr/>
        <p:nvPr/>
      </p:nvGrpSpPr>
      <p:grpSpPr>
        <a:xfrm>
          <a:off x="0" y="0"/>
          <a:ext cx="0" cy="0"/>
          <a:chOff x="0" y="0"/>
          <a:chExt cx="0" cy="0"/>
        </a:xfrm>
      </p:grpSpPr>
      <p:grpSp>
        <p:nvGrpSpPr>
          <p:cNvPr id="769" name="Google Shape;769;p67"/>
          <p:cNvGrpSpPr/>
          <p:nvPr/>
        </p:nvGrpSpPr>
        <p:grpSpPr>
          <a:xfrm>
            <a:off x="498406" y="353744"/>
            <a:ext cx="17291303" cy="9434909"/>
            <a:chOff x="0" y="-38100"/>
            <a:chExt cx="4554058" cy="2484898"/>
          </a:xfrm>
        </p:grpSpPr>
        <p:sp>
          <p:nvSpPr>
            <p:cNvPr id="770" name="Google Shape;770;p67"/>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71" name="Google Shape;771;p6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72" name="Google Shape;772;p67"/>
          <p:cNvGrpSpPr/>
          <p:nvPr/>
        </p:nvGrpSpPr>
        <p:grpSpPr>
          <a:xfrm>
            <a:off x="925501" y="1620501"/>
            <a:ext cx="16470416" cy="7782097"/>
            <a:chOff x="0" y="-38100"/>
            <a:chExt cx="1577339" cy="850800"/>
          </a:xfrm>
        </p:grpSpPr>
        <p:sp>
          <p:nvSpPr>
            <p:cNvPr id="773" name="Google Shape;773;p67"/>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774" name="Google Shape;774;p6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75" name="Google Shape;775;p67"/>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776" name="Google Shape;776;p67"/>
          <p:cNvSpPr txBox="1"/>
          <p:nvPr/>
        </p:nvSpPr>
        <p:spPr>
          <a:xfrm>
            <a:off x="1231450" y="2170750"/>
            <a:ext cx="15734400" cy="83736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Drucker, Peter</a:t>
            </a:r>
            <a:r>
              <a:rPr lang="en-US" sz="3400">
                <a:latin typeface="Heebo"/>
                <a:ea typeface="Heebo"/>
                <a:cs typeface="Heebo"/>
                <a:sym typeface="Heebo"/>
              </a:rPr>
              <a:t>. He is a modern management thinker who introduced the concept of efficiency and effectiveness.</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Fayol, Henri.</a:t>
            </a:r>
            <a:r>
              <a:rPr lang="en-US" sz="3400">
                <a:latin typeface="Heebo"/>
                <a:ea typeface="Heebo"/>
                <a:cs typeface="Heebo"/>
                <a:sym typeface="Heebo"/>
              </a:rPr>
              <a:t> He was a French industrialist who believed that management can be viewed from the top level and covers the whole organization. He introduced the fourteen principles of management. These are:</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1. Division of Work</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2. Authority</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3. Discipline</a:t>
            </a:r>
            <a:endParaRPr sz="3400">
              <a:latin typeface="Heebo"/>
              <a:ea typeface="Heebo"/>
              <a:cs typeface="Heebo"/>
              <a:sym typeface="Heebo"/>
            </a:endParaRPr>
          </a:p>
          <a:p>
            <a:pPr indent="457200" lvl="0" marL="0" rtl="0" algn="l">
              <a:spcBef>
                <a:spcPts val="0"/>
              </a:spcBef>
              <a:spcAft>
                <a:spcPts val="0"/>
              </a:spcAft>
              <a:buSzPts val="1100"/>
              <a:buNone/>
            </a:pPr>
            <a:r>
              <a:rPr lang="en-US" sz="3400">
                <a:latin typeface="Heebo"/>
                <a:ea typeface="Heebo"/>
                <a:cs typeface="Heebo"/>
                <a:sym typeface="Heebo"/>
              </a:rPr>
              <a:t>4. Unity of Command</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	5. Unity of Direction</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	6. Subordination of individual interest to common good</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	7. Remuneration</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5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780" name="Shape 780"/>
        <p:cNvGrpSpPr/>
        <p:nvPr/>
      </p:nvGrpSpPr>
      <p:grpSpPr>
        <a:xfrm>
          <a:off x="0" y="0"/>
          <a:ext cx="0" cy="0"/>
          <a:chOff x="0" y="0"/>
          <a:chExt cx="0" cy="0"/>
        </a:xfrm>
      </p:grpSpPr>
      <p:grpSp>
        <p:nvGrpSpPr>
          <p:cNvPr id="781" name="Google Shape;781;p68"/>
          <p:cNvGrpSpPr/>
          <p:nvPr/>
        </p:nvGrpSpPr>
        <p:grpSpPr>
          <a:xfrm>
            <a:off x="498406" y="353744"/>
            <a:ext cx="17291303" cy="9434909"/>
            <a:chOff x="0" y="-38100"/>
            <a:chExt cx="4554058" cy="2484898"/>
          </a:xfrm>
        </p:grpSpPr>
        <p:sp>
          <p:nvSpPr>
            <p:cNvPr id="782" name="Google Shape;782;p68"/>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83" name="Google Shape;783;p6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84" name="Google Shape;784;p68"/>
          <p:cNvGrpSpPr/>
          <p:nvPr/>
        </p:nvGrpSpPr>
        <p:grpSpPr>
          <a:xfrm>
            <a:off x="925501" y="1620501"/>
            <a:ext cx="16470416" cy="7782097"/>
            <a:chOff x="0" y="-38100"/>
            <a:chExt cx="1577339" cy="850800"/>
          </a:xfrm>
        </p:grpSpPr>
        <p:sp>
          <p:nvSpPr>
            <p:cNvPr id="785" name="Google Shape;785;p68"/>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786" name="Google Shape;786;p6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87" name="Google Shape;787;p68"/>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788" name="Google Shape;788;p68"/>
          <p:cNvSpPr txBox="1"/>
          <p:nvPr/>
        </p:nvSpPr>
        <p:spPr>
          <a:xfrm>
            <a:off x="1231450" y="2170750"/>
            <a:ext cx="15734400" cy="6803400"/>
          </a:xfrm>
          <a:prstGeom prst="rect">
            <a:avLst/>
          </a:prstGeom>
          <a:noFill/>
          <a:ln>
            <a:noFill/>
          </a:ln>
        </p:spPr>
        <p:txBody>
          <a:bodyPr anchorCtr="0" anchor="t" bIns="0" lIns="0" spcFirstLastPara="1" rIns="0" wrap="square" tIns="0">
            <a:spAutoFit/>
          </a:bodyPr>
          <a:lstStyle/>
          <a:p>
            <a:pPr indent="457200" lvl="0" marL="0" rtl="0" algn="l">
              <a:spcBef>
                <a:spcPts val="0"/>
              </a:spcBef>
              <a:spcAft>
                <a:spcPts val="0"/>
              </a:spcAft>
              <a:buClr>
                <a:schemeClr val="dk1"/>
              </a:buClr>
              <a:buSzPts val="1100"/>
              <a:buFont typeface="Arial"/>
              <a:buNone/>
            </a:pPr>
            <a:r>
              <a:rPr lang="en-US" sz="3400">
                <a:latin typeface="Heebo"/>
                <a:ea typeface="Heebo"/>
                <a:cs typeface="Heebo"/>
                <a:sym typeface="Heebo"/>
              </a:rPr>
              <a:t>8. Centralization &amp; Decentralization</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9. Hierarchy</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10. Order</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11. Equity</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12. Stability of the Staff</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13. Initiative</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14. Esprit de Corps</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Follet, Mary</a:t>
            </a:r>
            <a:r>
              <a:rPr lang="en-US" sz="3400">
                <a:latin typeface="Heebo"/>
                <a:ea typeface="Heebo"/>
                <a:cs typeface="Heebo"/>
                <a:sym typeface="Heebo"/>
              </a:rPr>
              <a:t>. She defined management as "the art of getting things done through people". She believes in the power that people can accomplish if their diverse talents are combined.</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5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792" name="Shape 792"/>
        <p:cNvGrpSpPr/>
        <p:nvPr/>
      </p:nvGrpSpPr>
      <p:grpSpPr>
        <a:xfrm>
          <a:off x="0" y="0"/>
          <a:ext cx="0" cy="0"/>
          <a:chOff x="0" y="0"/>
          <a:chExt cx="0" cy="0"/>
        </a:xfrm>
      </p:grpSpPr>
      <p:grpSp>
        <p:nvGrpSpPr>
          <p:cNvPr id="793" name="Google Shape;793;p69"/>
          <p:cNvGrpSpPr/>
          <p:nvPr/>
        </p:nvGrpSpPr>
        <p:grpSpPr>
          <a:xfrm>
            <a:off x="498406" y="353744"/>
            <a:ext cx="17291303" cy="9434909"/>
            <a:chOff x="0" y="-38100"/>
            <a:chExt cx="4554058" cy="2484898"/>
          </a:xfrm>
        </p:grpSpPr>
        <p:sp>
          <p:nvSpPr>
            <p:cNvPr id="794" name="Google Shape;794;p69"/>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95" name="Google Shape;795;p6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796" name="Google Shape;796;p69"/>
          <p:cNvGrpSpPr/>
          <p:nvPr/>
        </p:nvGrpSpPr>
        <p:grpSpPr>
          <a:xfrm>
            <a:off x="925501" y="1620501"/>
            <a:ext cx="16470416" cy="7782097"/>
            <a:chOff x="0" y="-38100"/>
            <a:chExt cx="1577339" cy="850800"/>
          </a:xfrm>
        </p:grpSpPr>
        <p:sp>
          <p:nvSpPr>
            <p:cNvPr id="797" name="Google Shape;797;p69"/>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798" name="Google Shape;798;p6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799" name="Google Shape;799;p69"/>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800" name="Google Shape;800;p69"/>
          <p:cNvSpPr txBox="1"/>
          <p:nvPr/>
        </p:nvSpPr>
        <p:spPr>
          <a:xfrm>
            <a:off x="1231450" y="2170750"/>
            <a:ext cx="15734400" cy="41868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b="1" lang="en-US" sz="3400">
                <a:latin typeface="Heebo"/>
                <a:ea typeface="Heebo"/>
                <a:cs typeface="Heebo"/>
                <a:sym typeface="Heebo"/>
              </a:rPr>
              <a:t>Gantt, Henry</a:t>
            </a:r>
            <a:r>
              <a:rPr lang="en-US" sz="3400">
                <a:latin typeface="Heebo"/>
                <a:ea typeface="Heebo"/>
                <a:cs typeface="Heebo"/>
                <a:sym typeface="Heebo"/>
              </a:rPr>
              <a:t>. Mr. Gantt was an industrial engineer, who introduced the "bonus" system as conceived by Frederick Taylor. Worker's performance was posted on colored charts - black if his performance was within standards and red if he fell below the expectations.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SzPts val="1100"/>
              <a:buNone/>
            </a:pPr>
            <a:r>
              <a:rPr b="1" lang="en-US" sz="3400">
                <a:latin typeface="Heebo"/>
                <a:ea typeface="Heebo"/>
                <a:cs typeface="Heebo"/>
                <a:sym typeface="Heebo"/>
              </a:rPr>
              <a:t>Gilbreth, Frank and </a:t>
            </a:r>
            <a:r>
              <a:rPr b="1" lang="en-US" sz="3400">
                <a:latin typeface="Heebo"/>
                <a:ea typeface="Heebo"/>
                <a:cs typeface="Heebo"/>
                <a:sym typeface="Heebo"/>
              </a:rPr>
              <a:t>Lilian</a:t>
            </a:r>
            <a:r>
              <a:rPr lang="en-US" sz="3400">
                <a:latin typeface="Heebo"/>
                <a:ea typeface="Heebo"/>
                <a:cs typeface="Heebo"/>
                <a:sym typeface="Heebo"/>
              </a:rPr>
              <a:t>. They concluded in their "time and motion study", that motion and fatigue are intertwined. Therefore, if motion is reduced, fatigue is also reduced.</a:t>
            </a:r>
            <a:endParaRPr sz="3400">
              <a:latin typeface="Heebo"/>
              <a:ea typeface="Heebo"/>
              <a:cs typeface="Heebo"/>
              <a:sym typeface="Heebo"/>
            </a:endParaRPr>
          </a:p>
        </p:txBody>
      </p:sp>
    </p:spTree>
  </p:cSld>
  <p:clrMapOvr>
    <a:masterClrMapping/>
  </p:clrMapOvr>
</p:sld>
</file>

<file path=ppt/slides/slide5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804" name="Shape 804"/>
        <p:cNvGrpSpPr/>
        <p:nvPr/>
      </p:nvGrpSpPr>
      <p:grpSpPr>
        <a:xfrm>
          <a:off x="0" y="0"/>
          <a:ext cx="0" cy="0"/>
          <a:chOff x="0" y="0"/>
          <a:chExt cx="0" cy="0"/>
        </a:xfrm>
      </p:grpSpPr>
      <p:grpSp>
        <p:nvGrpSpPr>
          <p:cNvPr id="805" name="Google Shape;805;p70"/>
          <p:cNvGrpSpPr/>
          <p:nvPr/>
        </p:nvGrpSpPr>
        <p:grpSpPr>
          <a:xfrm>
            <a:off x="498406" y="353744"/>
            <a:ext cx="17291303" cy="9434909"/>
            <a:chOff x="0" y="-38100"/>
            <a:chExt cx="4554058" cy="2484898"/>
          </a:xfrm>
        </p:grpSpPr>
        <p:sp>
          <p:nvSpPr>
            <p:cNvPr id="806" name="Google Shape;806;p70"/>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7" name="Google Shape;807;p7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08" name="Google Shape;808;p70"/>
          <p:cNvGrpSpPr/>
          <p:nvPr/>
        </p:nvGrpSpPr>
        <p:grpSpPr>
          <a:xfrm>
            <a:off x="925501" y="1620501"/>
            <a:ext cx="16470416" cy="7782097"/>
            <a:chOff x="0" y="-38100"/>
            <a:chExt cx="1577339" cy="850800"/>
          </a:xfrm>
        </p:grpSpPr>
        <p:sp>
          <p:nvSpPr>
            <p:cNvPr id="809" name="Google Shape;809;p70"/>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810" name="Google Shape;810;p7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11" name="Google Shape;811;p70"/>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812" name="Google Shape;812;p70"/>
          <p:cNvSpPr txBox="1"/>
          <p:nvPr/>
        </p:nvSpPr>
        <p:spPr>
          <a:xfrm>
            <a:off x="1231450" y="2170750"/>
            <a:ext cx="15734400" cy="4186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SzPts val="1100"/>
              <a:buNone/>
            </a:pPr>
            <a:r>
              <a:rPr b="1" lang="en-US" sz="3400">
                <a:latin typeface="Heebo"/>
                <a:ea typeface="Heebo"/>
                <a:cs typeface="Heebo"/>
                <a:sym typeface="Heebo"/>
              </a:rPr>
              <a:t>Mayo, Elton and his associates</a:t>
            </a:r>
            <a:r>
              <a:rPr lang="en-US" sz="3400">
                <a:latin typeface="Heebo"/>
                <a:ea typeface="Heebo"/>
                <a:cs typeface="Heebo"/>
                <a:sym typeface="Heebo"/>
              </a:rPr>
              <a:t>. They concluded in their study, called the </a:t>
            </a:r>
            <a:r>
              <a:rPr lang="en-US" sz="3400" u="sng">
                <a:latin typeface="Heebo"/>
                <a:ea typeface="Heebo"/>
                <a:cs typeface="Heebo"/>
                <a:sym typeface="Heebo"/>
              </a:rPr>
              <a:t>"Hawthorne Effect"</a:t>
            </a:r>
            <a:r>
              <a:rPr lang="en-US" sz="3400">
                <a:latin typeface="Heebo"/>
                <a:ea typeface="Heebo"/>
                <a:cs typeface="Heebo"/>
                <a:sym typeface="Heebo"/>
              </a:rPr>
              <a:t>, that the workers perform well if they are treated well; that man is a social being and therefore respond more to work-group relationships than to management pressures.</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SzPts val="1100"/>
              <a:buNone/>
            </a:pPr>
            <a:r>
              <a:rPr b="1" lang="en-US" sz="3400">
                <a:latin typeface="Heebo"/>
                <a:ea typeface="Heebo"/>
                <a:cs typeface="Heebo"/>
                <a:sym typeface="Heebo"/>
              </a:rPr>
              <a:t>McGregor, Douglas</a:t>
            </a:r>
            <a:r>
              <a:rPr lang="en-US" sz="3400">
                <a:latin typeface="Heebo"/>
                <a:ea typeface="Heebo"/>
                <a:cs typeface="Heebo"/>
                <a:sym typeface="Heebo"/>
              </a:rPr>
              <a:t>. He introduced theory X and theory Y about the manager's perception of the behavior of workers.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5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816" name="Shape 816"/>
        <p:cNvGrpSpPr/>
        <p:nvPr/>
      </p:nvGrpSpPr>
      <p:grpSpPr>
        <a:xfrm>
          <a:off x="0" y="0"/>
          <a:ext cx="0" cy="0"/>
          <a:chOff x="0" y="0"/>
          <a:chExt cx="0" cy="0"/>
        </a:xfrm>
      </p:grpSpPr>
      <p:grpSp>
        <p:nvGrpSpPr>
          <p:cNvPr id="817" name="Google Shape;817;p71"/>
          <p:cNvGrpSpPr/>
          <p:nvPr/>
        </p:nvGrpSpPr>
        <p:grpSpPr>
          <a:xfrm>
            <a:off x="498406" y="353744"/>
            <a:ext cx="17291303" cy="9434909"/>
            <a:chOff x="0" y="-38100"/>
            <a:chExt cx="4554058" cy="2484898"/>
          </a:xfrm>
        </p:grpSpPr>
        <p:sp>
          <p:nvSpPr>
            <p:cNvPr id="818" name="Google Shape;818;p71"/>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9" name="Google Shape;819;p7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20" name="Google Shape;820;p71"/>
          <p:cNvGrpSpPr/>
          <p:nvPr/>
        </p:nvGrpSpPr>
        <p:grpSpPr>
          <a:xfrm>
            <a:off x="925501" y="1620501"/>
            <a:ext cx="16470416" cy="7782097"/>
            <a:chOff x="0" y="-38100"/>
            <a:chExt cx="1577339" cy="850800"/>
          </a:xfrm>
        </p:grpSpPr>
        <p:sp>
          <p:nvSpPr>
            <p:cNvPr id="821" name="Google Shape;821;p71"/>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822" name="Google Shape;822;p7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23" name="Google Shape;823;p71"/>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824" name="Google Shape;824;p71"/>
          <p:cNvSpPr txBox="1"/>
          <p:nvPr/>
        </p:nvSpPr>
        <p:spPr>
          <a:xfrm>
            <a:off x="1231450" y="2170750"/>
            <a:ext cx="15734400" cy="4710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Munsterberg, Hugo</a:t>
            </a:r>
            <a:r>
              <a:rPr lang="en-US" sz="3400">
                <a:latin typeface="Heebo"/>
                <a:ea typeface="Heebo"/>
                <a:cs typeface="Heebo"/>
                <a:sym typeface="Heebo"/>
              </a:rPr>
              <a:t>. He introduced the use of psychology in organizations emphasizing on the behavior of people in the workplace. He is known as the father of applied psychology.</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Murphy, Edwards Jr</a:t>
            </a:r>
            <a:r>
              <a:rPr lang="en-US" sz="3400">
                <a:latin typeface="Heebo"/>
                <a:ea typeface="Heebo"/>
                <a:cs typeface="Heebo"/>
                <a:sym typeface="Heebo"/>
              </a:rPr>
              <a:t>. Murphy's Law states that: (1) nothing is as simple as it seems; (2) everything takes longer than it should; (3) if anything can go wrong, it will; and (4) if there are two or more ways of doing something and one of them can lead to catastrophe, then someone will do it.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6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828" name="Shape 828"/>
        <p:cNvGrpSpPr/>
        <p:nvPr/>
      </p:nvGrpSpPr>
      <p:grpSpPr>
        <a:xfrm>
          <a:off x="0" y="0"/>
          <a:ext cx="0" cy="0"/>
          <a:chOff x="0" y="0"/>
          <a:chExt cx="0" cy="0"/>
        </a:xfrm>
      </p:grpSpPr>
      <p:grpSp>
        <p:nvGrpSpPr>
          <p:cNvPr id="829" name="Google Shape;829;p72"/>
          <p:cNvGrpSpPr/>
          <p:nvPr/>
        </p:nvGrpSpPr>
        <p:grpSpPr>
          <a:xfrm>
            <a:off x="498406" y="353744"/>
            <a:ext cx="17291303" cy="9434909"/>
            <a:chOff x="0" y="-38100"/>
            <a:chExt cx="4554058" cy="2484898"/>
          </a:xfrm>
        </p:grpSpPr>
        <p:sp>
          <p:nvSpPr>
            <p:cNvPr id="830" name="Google Shape;830;p72"/>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31" name="Google Shape;831;p7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32" name="Google Shape;832;p72"/>
          <p:cNvGrpSpPr/>
          <p:nvPr/>
        </p:nvGrpSpPr>
        <p:grpSpPr>
          <a:xfrm>
            <a:off x="925501" y="1620501"/>
            <a:ext cx="16470416" cy="7782097"/>
            <a:chOff x="0" y="-38100"/>
            <a:chExt cx="1577339" cy="850800"/>
          </a:xfrm>
        </p:grpSpPr>
        <p:sp>
          <p:nvSpPr>
            <p:cNvPr id="833" name="Google Shape;833;p72"/>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834" name="Google Shape;834;p7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35" name="Google Shape;835;p72"/>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836" name="Google Shape;836;p72"/>
          <p:cNvSpPr txBox="1"/>
          <p:nvPr/>
        </p:nvSpPr>
        <p:spPr>
          <a:xfrm>
            <a:off x="1231450" y="2170750"/>
            <a:ext cx="15734400" cy="36633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Ouchi, William</a:t>
            </a:r>
            <a:r>
              <a:rPr lang="en-US" sz="3400">
                <a:latin typeface="Heebo"/>
                <a:ea typeface="Heebo"/>
                <a:cs typeface="Heebo"/>
                <a:sym typeface="Heebo"/>
              </a:rPr>
              <a:t>. He studied how Japanese business organizations are managed hoping to find solutions to some of the problems of American business. His study resulted in his introduction of Theory Z.</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b="1"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Pareto, Vilfredo</a:t>
            </a:r>
            <a:r>
              <a:rPr lang="en-US" sz="3400">
                <a:latin typeface="Heebo"/>
                <a:ea typeface="Heebo"/>
                <a:cs typeface="Heebo"/>
                <a:sym typeface="Heebo"/>
              </a:rPr>
              <a:t>. Mr. Pareto was a mathematician who introduced the 80/20 principle or theory of distribution.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6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840" name="Shape 840"/>
        <p:cNvGrpSpPr/>
        <p:nvPr/>
      </p:nvGrpSpPr>
      <p:grpSpPr>
        <a:xfrm>
          <a:off x="0" y="0"/>
          <a:ext cx="0" cy="0"/>
          <a:chOff x="0" y="0"/>
          <a:chExt cx="0" cy="0"/>
        </a:xfrm>
      </p:grpSpPr>
      <p:grpSp>
        <p:nvGrpSpPr>
          <p:cNvPr id="841" name="Google Shape;841;p73"/>
          <p:cNvGrpSpPr/>
          <p:nvPr/>
        </p:nvGrpSpPr>
        <p:grpSpPr>
          <a:xfrm>
            <a:off x="498406" y="353744"/>
            <a:ext cx="17291303" cy="9434909"/>
            <a:chOff x="0" y="-38100"/>
            <a:chExt cx="4554058" cy="2484898"/>
          </a:xfrm>
        </p:grpSpPr>
        <p:sp>
          <p:nvSpPr>
            <p:cNvPr id="842" name="Google Shape;842;p73"/>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43" name="Google Shape;843;p7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44" name="Google Shape;844;p73"/>
          <p:cNvGrpSpPr/>
          <p:nvPr/>
        </p:nvGrpSpPr>
        <p:grpSpPr>
          <a:xfrm>
            <a:off x="925501" y="1620501"/>
            <a:ext cx="16470416" cy="7782097"/>
            <a:chOff x="0" y="-38100"/>
            <a:chExt cx="1577339" cy="850800"/>
          </a:xfrm>
        </p:grpSpPr>
        <p:sp>
          <p:nvSpPr>
            <p:cNvPr id="845" name="Google Shape;845;p73"/>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846" name="Google Shape;846;p7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47" name="Google Shape;847;p73"/>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848" name="Google Shape;848;p73"/>
          <p:cNvSpPr txBox="1"/>
          <p:nvPr/>
        </p:nvSpPr>
        <p:spPr>
          <a:xfrm>
            <a:off x="1231450" y="2170750"/>
            <a:ext cx="15734400" cy="57567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Parkinson, Northcote Cyril</a:t>
            </a:r>
            <a:r>
              <a:rPr lang="en-US" sz="3400">
                <a:latin typeface="Heebo"/>
                <a:ea typeface="Heebo"/>
                <a:cs typeface="Heebo"/>
                <a:sym typeface="Heebo"/>
              </a:rPr>
              <a:t>. Parkinson's Law suggests that organizational growth is based on two premises, such as (1) the desire of managers to have more subordinates as a measure of success, and (2) the personnel of an organization perform work for another.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Peter, Lawrence</a:t>
            </a:r>
            <a:r>
              <a:rPr lang="en-US" sz="3400">
                <a:latin typeface="Heebo"/>
                <a:ea typeface="Heebo"/>
                <a:cs typeface="Heebo"/>
                <a:sym typeface="Heebo"/>
              </a:rPr>
              <a:t>. According to him, managers tend to be promoted to their level of incompetence.</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Peters, Thomas J</a:t>
            </a:r>
            <a:r>
              <a:rPr lang="en-US" sz="3400">
                <a:latin typeface="Heebo"/>
                <a:ea typeface="Heebo"/>
                <a:cs typeface="Heebo"/>
                <a:sym typeface="Heebo"/>
              </a:rPr>
              <a:t>. Considering rapid changes in the environment, Mr. Peters introduced the concept of dynamic engagement.</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6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852" name="Shape 852"/>
        <p:cNvGrpSpPr/>
        <p:nvPr/>
      </p:nvGrpSpPr>
      <p:grpSpPr>
        <a:xfrm>
          <a:off x="0" y="0"/>
          <a:ext cx="0" cy="0"/>
          <a:chOff x="0" y="0"/>
          <a:chExt cx="0" cy="0"/>
        </a:xfrm>
      </p:grpSpPr>
      <p:grpSp>
        <p:nvGrpSpPr>
          <p:cNvPr id="853" name="Google Shape;853;p74"/>
          <p:cNvGrpSpPr/>
          <p:nvPr/>
        </p:nvGrpSpPr>
        <p:grpSpPr>
          <a:xfrm>
            <a:off x="498406" y="353744"/>
            <a:ext cx="17291303" cy="9434909"/>
            <a:chOff x="0" y="-38100"/>
            <a:chExt cx="4554058" cy="2484898"/>
          </a:xfrm>
        </p:grpSpPr>
        <p:sp>
          <p:nvSpPr>
            <p:cNvPr id="854" name="Google Shape;854;p74"/>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55" name="Google Shape;855;p7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56" name="Google Shape;856;p74"/>
          <p:cNvGrpSpPr/>
          <p:nvPr/>
        </p:nvGrpSpPr>
        <p:grpSpPr>
          <a:xfrm>
            <a:off x="925501" y="1620501"/>
            <a:ext cx="16470416" cy="7782097"/>
            <a:chOff x="0" y="-38100"/>
            <a:chExt cx="1577339" cy="850800"/>
          </a:xfrm>
        </p:grpSpPr>
        <p:sp>
          <p:nvSpPr>
            <p:cNvPr id="857" name="Google Shape;857;p74"/>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858" name="Google Shape;858;p7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59" name="Google Shape;859;p74"/>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860" name="Google Shape;860;p74"/>
          <p:cNvSpPr txBox="1"/>
          <p:nvPr/>
        </p:nvSpPr>
        <p:spPr>
          <a:xfrm>
            <a:off x="1231450" y="2170750"/>
            <a:ext cx="15734400" cy="62802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Taylor, Frederick</a:t>
            </a:r>
            <a:r>
              <a:rPr lang="en-US" sz="3400">
                <a:latin typeface="Heebo"/>
                <a:ea typeface="Heebo"/>
                <a:cs typeface="Heebo"/>
                <a:sym typeface="Heebo"/>
              </a:rPr>
              <a:t>. Having introduced the use of science in management, Mr. Taylor was named the father of scientific management. He believed that there is one best way of performing tasks and selecting workers. He also introduced the differential rate system and cost analysis. Specially, Mr. Taylor introduced the following principles:</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1. The development of scientific approach in work activity.</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2. Efficient selection and training of employees.</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3. Cooperation and harmonious relationship between management and labor.</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4. Division of work between managers and workers.</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6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864" name="Shape 864"/>
        <p:cNvGrpSpPr/>
        <p:nvPr/>
      </p:nvGrpSpPr>
      <p:grpSpPr>
        <a:xfrm>
          <a:off x="0" y="0"/>
          <a:ext cx="0" cy="0"/>
          <a:chOff x="0" y="0"/>
          <a:chExt cx="0" cy="0"/>
        </a:xfrm>
      </p:grpSpPr>
      <p:grpSp>
        <p:nvGrpSpPr>
          <p:cNvPr id="865" name="Google Shape;865;p75"/>
          <p:cNvGrpSpPr/>
          <p:nvPr/>
        </p:nvGrpSpPr>
        <p:grpSpPr>
          <a:xfrm>
            <a:off x="498406" y="353744"/>
            <a:ext cx="17291303" cy="9434909"/>
            <a:chOff x="0" y="-38100"/>
            <a:chExt cx="4554058" cy="2484898"/>
          </a:xfrm>
        </p:grpSpPr>
        <p:sp>
          <p:nvSpPr>
            <p:cNvPr id="866" name="Google Shape;866;p75"/>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67" name="Google Shape;867;p7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68" name="Google Shape;868;p75"/>
          <p:cNvGrpSpPr/>
          <p:nvPr/>
        </p:nvGrpSpPr>
        <p:grpSpPr>
          <a:xfrm>
            <a:off x="925501" y="1620501"/>
            <a:ext cx="16470416" cy="7782097"/>
            <a:chOff x="0" y="-38100"/>
            <a:chExt cx="1577339" cy="850800"/>
          </a:xfrm>
        </p:grpSpPr>
        <p:sp>
          <p:nvSpPr>
            <p:cNvPr id="869" name="Google Shape;869;p75"/>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870" name="Google Shape;870;p7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71" name="Google Shape;871;p75"/>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5000">
                <a:solidFill>
                  <a:srgbClr val="4C6FBF"/>
                </a:solidFill>
                <a:latin typeface="Heebo Black"/>
                <a:ea typeface="Heebo Black"/>
                <a:cs typeface="Heebo Black"/>
                <a:sym typeface="Heebo Black"/>
              </a:rPr>
              <a:t>Management Theorists</a:t>
            </a:r>
            <a:endParaRPr sz="5000"/>
          </a:p>
        </p:txBody>
      </p:sp>
      <p:sp>
        <p:nvSpPr>
          <p:cNvPr id="872" name="Google Shape;872;p75"/>
          <p:cNvSpPr txBox="1"/>
          <p:nvPr/>
        </p:nvSpPr>
        <p:spPr>
          <a:xfrm>
            <a:off x="1231450" y="2170750"/>
            <a:ext cx="15734400" cy="41868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b="1" lang="en-US" sz="3400">
                <a:latin typeface="Heebo"/>
                <a:ea typeface="Heebo"/>
                <a:cs typeface="Heebo"/>
                <a:sym typeface="Heebo"/>
              </a:rPr>
              <a:t>Waterman, Robert</a:t>
            </a:r>
            <a:r>
              <a:rPr lang="en-US" sz="3400">
                <a:latin typeface="Heebo"/>
                <a:ea typeface="Heebo"/>
                <a:cs typeface="Heebo"/>
                <a:sym typeface="Heebo"/>
              </a:rPr>
              <a:t>. He together with his partner, Tom Peters introduced the MBWA technique or Management by Walking Around.</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b="1" lang="en-US" sz="3400">
                <a:latin typeface="Heebo"/>
                <a:ea typeface="Heebo"/>
                <a:cs typeface="Heebo"/>
                <a:sym typeface="Heebo"/>
              </a:rPr>
              <a:t>Weber, Max</a:t>
            </a:r>
            <a:r>
              <a:rPr lang="en-US" sz="3400">
                <a:latin typeface="Heebo"/>
                <a:ea typeface="Heebo"/>
                <a:cs typeface="Heebo"/>
                <a:sym typeface="Heebo"/>
              </a:rPr>
              <a:t>. According to Mr. Weber, organizations operate on a formal and hierarchical structure that defines lines of authority.</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6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76" name="Shape 876"/>
        <p:cNvGrpSpPr/>
        <p:nvPr/>
      </p:nvGrpSpPr>
      <p:grpSpPr>
        <a:xfrm>
          <a:off x="0" y="0"/>
          <a:ext cx="0" cy="0"/>
          <a:chOff x="0" y="0"/>
          <a:chExt cx="0" cy="0"/>
        </a:xfrm>
      </p:grpSpPr>
      <p:sp>
        <p:nvSpPr>
          <p:cNvPr id="877" name="Google Shape;877;p76"/>
          <p:cNvSpPr/>
          <p:nvPr/>
        </p:nvSpPr>
        <p:spPr>
          <a:xfrm>
            <a:off x="-816959" y="1906441"/>
            <a:ext cx="8740256" cy="6959429"/>
          </a:xfrm>
          <a:custGeom>
            <a:rect b="b" l="l" r="r" t="t"/>
            <a:pathLst>
              <a:path extrusionOk="0" h="6959429" w="8740256">
                <a:moveTo>
                  <a:pt x="0" y="0"/>
                </a:moveTo>
                <a:lnTo>
                  <a:pt x="8740256" y="0"/>
                </a:lnTo>
                <a:lnTo>
                  <a:pt x="8740256" y="6959429"/>
                </a:lnTo>
                <a:lnTo>
                  <a:pt x="0" y="6959429"/>
                </a:lnTo>
                <a:lnTo>
                  <a:pt x="0" y="0"/>
                </a:lnTo>
                <a:close/>
              </a:path>
            </a:pathLst>
          </a:custGeom>
          <a:blipFill rotWithShape="1">
            <a:blip r:embed="rId3">
              <a:alphaModFix/>
            </a:blip>
            <a:stretch>
              <a:fillRect b="0" l="0" r="0" t="0"/>
            </a:stretch>
          </a:blipFill>
          <a:ln>
            <a:noFill/>
          </a:ln>
        </p:spPr>
      </p:sp>
      <p:grpSp>
        <p:nvGrpSpPr>
          <p:cNvPr id="878" name="Google Shape;878;p76"/>
          <p:cNvGrpSpPr/>
          <p:nvPr/>
        </p:nvGrpSpPr>
        <p:grpSpPr>
          <a:xfrm>
            <a:off x="13149483" y="-36086"/>
            <a:ext cx="10276983" cy="10323048"/>
            <a:chOff x="1813" y="0"/>
            <a:chExt cx="809173" cy="812800"/>
          </a:xfrm>
        </p:grpSpPr>
        <p:sp>
          <p:nvSpPr>
            <p:cNvPr id="879" name="Google Shape;879;p76"/>
            <p:cNvSpPr/>
            <p:nvPr/>
          </p:nvSpPr>
          <p:spPr>
            <a:xfrm>
              <a:off x="1813" y="0"/>
              <a:ext cx="809173" cy="812800"/>
            </a:xfrm>
            <a:custGeom>
              <a:rect b="b" l="l" r="r" t="t"/>
              <a:pathLst>
                <a:path extrusionOk="0"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B1C9EB">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0" name="Google Shape;880;p76"/>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81" name="Google Shape;881;p76"/>
          <p:cNvSpPr txBox="1"/>
          <p:nvPr/>
        </p:nvSpPr>
        <p:spPr>
          <a:xfrm>
            <a:off x="533400" y="590550"/>
            <a:ext cx="16895400" cy="1231500"/>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lang="en-US" sz="8000">
                <a:solidFill>
                  <a:srgbClr val="7B96D4"/>
                </a:solidFill>
                <a:latin typeface="Heebo Black"/>
                <a:ea typeface="Heebo Black"/>
                <a:cs typeface="Heebo Black"/>
                <a:sym typeface="Heebo Black"/>
              </a:rPr>
              <a:t>Theories in Organizational Behavior</a:t>
            </a:r>
            <a:endParaRPr sz="8000">
              <a:solidFill>
                <a:srgbClr val="7B96D4"/>
              </a:solidFill>
              <a:latin typeface="Heebo Black"/>
              <a:ea typeface="Heebo Black"/>
              <a:cs typeface="Heebo Black"/>
              <a:sym typeface="Heebo Black"/>
            </a:endParaRPr>
          </a:p>
        </p:txBody>
      </p:sp>
      <p:sp>
        <p:nvSpPr>
          <p:cNvPr id="882" name="Google Shape;882;p76"/>
          <p:cNvSpPr txBox="1"/>
          <p:nvPr/>
        </p:nvSpPr>
        <p:spPr>
          <a:xfrm>
            <a:off x="8514550" y="2253500"/>
            <a:ext cx="9024600" cy="2631600"/>
          </a:xfrm>
          <a:prstGeom prst="rect">
            <a:avLst/>
          </a:prstGeom>
          <a:noFill/>
          <a:ln>
            <a:noFill/>
          </a:ln>
        </p:spPr>
        <p:txBody>
          <a:bodyPr anchorCtr="0" anchor="t" bIns="0" lIns="0" spcFirstLastPara="1" rIns="0" wrap="square" tIns="0">
            <a:spAutoFit/>
          </a:bodyPr>
          <a:lstStyle/>
          <a:p>
            <a:pPr indent="0" lvl="1" marL="0" marR="0" rtl="0" algn="l">
              <a:lnSpc>
                <a:spcPct val="139958"/>
              </a:lnSpc>
              <a:spcBef>
                <a:spcPts val="0"/>
              </a:spcBef>
              <a:spcAft>
                <a:spcPts val="0"/>
              </a:spcAft>
              <a:buNone/>
            </a:pPr>
            <a:r>
              <a:rPr lang="en-US" sz="4500">
                <a:latin typeface="Heebo"/>
                <a:ea typeface="Heebo"/>
                <a:cs typeface="Heebo"/>
                <a:sym typeface="Heebo"/>
              </a:rPr>
              <a:t>The three major theories of organizational behaviour are Theory X, Theory Y and Theory Z.</a:t>
            </a:r>
            <a:endParaRPr sz="3200">
              <a:latin typeface="Heebo"/>
              <a:ea typeface="Heebo"/>
              <a:cs typeface="Heebo"/>
              <a:sym typeface="Heebo"/>
            </a:endParaRPr>
          </a:p>
        </p:txBody>
      </p:sp>
    </p:spTree>
  </p:cSld>
  <p:clrMapOvr>
    <a:masterClrMapping/>
  </p:clrMapOvr>
</p:sld>
</file>

<file path=ppt/slides/slide6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886" name="Shape 886"/>
        <p:cNvGrpSpPr/>
        <p:nvPr/>
      </p:nvGrpSpPr>
      <p:grpSpPr>
        <a:xfrm>
          <a:off x="0" y="0"/>
          <a:ext cx="0" cy="0"/>
          <a:chOff x="0" y="0"/>
          <a:chExt cx="0" cy="0"/>
        </a:xfrm>
      </p:grpSpPr>
      <p:grpSp>
        <p:nvGrpSpPr>
          <p:cNvPr id="887" name="Google Shape;887;p77"/>
          <p:cNvGrpSpPr/>
          <p:nvPr/>
        </p:nvGrpSpPr>
        <p:grpSpPr>
          <a:xfrm>
            <a:off x="498406" y="353744"/>
            <a:ext cx="17291303" cy="9434909"/>
            <a:chOff x="0" y="-38100"/>
            <a:chExt cx="4554058" cy="2484898"/>
          </a:xfrm>
        </p:grpSpPr>
        <p:sp>
          <p:nvSpPr>
            <p:cNvPr id="888" name="Google Shape;888;p77"/>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89" name="Google Shape;889;p7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890" name="Google Shape;890;p77"/>
          <p:cNvGrpSpPr/>
          <p:nvPr/>
        </p:nvGrpSpPr>
        <p:grpSpPr>
          <a:xfrm>
            <a:off x="2675338" y="2590105"/>
            <a:ext cx="12672972" cy="6309958"/>
            <a:chOff x="0" y="-38100"/>
            <a:chExt cx="1577339" cy="850800"/>
          </a:xfrm>
        </p:grpSpPr>
        <p:sp>
          <p:nvSpPr>
            <p:cNvPr id="891" name="Google Shape;891;p77"/>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892" name="Google Shape;892;p7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893" name="Google Shape;893;p77"/>
          <p:cNvSpPr/>
          <p:nvPr/>
        </p:nvSpPr>
        <p:spPr>
          <a:xfrm>
            <a:off x="-756800" y="6859451"/>
            <a:ext cx="4361696" cy="3310043"/>
          </a:xfrm>
          <a:custGeom>
            <a:rect b="b" l="l" r="r" t="t"/>
            <a:pathLst>
              <a:path extrusionOk="0" h="4597282" w="5384810">
                <a:moveTo>
                  <a:pt x="0" y="0"/>
                </a:moveTo>
                <a:lnTo>
                  <a:pt x="5384810" y="0"/>
                </a:lnTo>
                <a:lnTo>
                  <a:pt x="5384810" y="4597282"/>
                </a:lnTo>
                <a:lnTo>
                  <a:pt x="0" y="4597282"/>
                </a:lnTo>
                <a:lnTo>
                  <a:pt x="0" y="0"/>
                </a:lnTo>
                <a:close/>
              </a:path>
            </a:pathLst>
          </a:custGeom>
          <a:blipFill rotWithShape="1">
            <a:blip r:embed="rId3">
              <a:alphaModFix/>
            </a:blip>
            <a:stretch>
              <a:fillRect b="0" l="0" r="0" t="0"/>
            </a:stretch>
          </a:blipFill>
          <a:ln>
            <a:noFill/>
          </a:ln>
        </p:spPr>
      </p:sp>
      <p:sp>
        <p:nvSpPr>
          <p:cNvPr id="894" name="Google Shape;894;p77"/>
          <p:cNvSpPr txBox="1"/>
          <p:nvPr/>
        </p:nvSpPr>
        <p:spPr>
          <a:xfrm>
            <a:off x="3232206" y="1238250"/>
            <a:ext cx="121161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A. Theory X</a:t>
            </a:r>
            <a:endParaRPr/>
          </a:p>
        </p:txBody>
      </p:sp>
      <p:sp>
        <p:nvSpPr>
          <p:cNvPr id="895" name="Google Shape;895;p77"/>
          <p:cNvSpPr txBox="1"/>
          <p:nvPr/>
        </p:nvSpPr>
        <p:spPr>
          <a:xfrm>
            <a:off x="2898350" y="3045350"/>
            <a:ext cx="12277200" cy="56337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Clr>
                <a:schemeClr val="dk1"/>
              </a:buClr>
              <a:buSzPts val="1100"/>
              <a:buFont typeface="Arial"/>
              <a:buNone/>
            </a:pPr>
            <a:r>
              <a:rPr lang="en-US" sz="3000">
                <a:latin typeface="Heebo"/>
                <a:ea typeface="Heebo"/>
                <a:cs typeface="Heebo"/>
                <a:sym typeface="Heebo"/>
              </a:rPr>
              <a:t>The assumptions of Theory X are:</a:t>
            </a:r>
            <a:endParaRPr sz="30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000">
                <a:latin typeface="Heebo"/>
                <a:ea typeface="Heebo"/>
                <a:cs typeface="Heebo"/>
                <a:sym typeface="Heebo"/>
              </a:rPr>
              <a:t>		1. The average human being has an inherent dislike of work and will avoid it if he can;</a:t>
            </a:r>
            <a:endParaRPr sz="3000">
              <a:latin typeface="Heebo"/>
              <a:ea typeface="Heebo"/>
              <a:cs typeface="Heebo"/>
              <a:sym typeface="Heebo"/>
            </a:endParaRPr>
          </a:p>
          <a:p>
            <a:pPr indent="0" lvl="0" marL="0" rtl="0" algn="l">
              <a:lnSpc>
                <a:spcPct val="140000"/>
              </a:lnSpc>
              <a:spcBef>
                <a:spcPts val="0"/>
              </a:spcBef>
              <a:spcAft>
                <a:spcPts val="0"/>
              </a:spcAft>
              <a:buClr>
                <a:schemeClr val="dk1"/>
              </a:buClr>
              <a:buSzPts val="1100"/>
              <a:buFont typeface="Arial"/>
              <a:buNone/>
            </a:pPr>
            <a:r>
              <a:rPr lang="en-US" sz="3000">
                <a:latin typeface="Heebo"/>
                <a:ea typeface="Heebo"/>
                <a:cs typeface="Heebo"/>
                <a:sym typeface="Heebo"/>
              </a:rPr>
              <a:t>		2. Because of this human characteristic of dislike of work, most people must be coerced, controlled, directed or threatened with punishment to get 	them to put forth adequate effort toward the achievement of organizational objectives;</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3. The average human being prefers to be directed, wishes to avoid responsibility, has relatively little ambition and wants security above all.</a:t>
            </a:r>
            <a:endParaRPr sz="3000">
              <a:latin typeface="Heebo"/>
              <a:ea typeface="Heebo"/>
              <a:cs typeface="Heebo"/>
              <a:sym typeface="Heebo"/>
            </a:endParaRPr>
          </a:p>
        </p:txBody>
      </p:sp>
      <p:sp>
        <p:nvSpPr>
          <p:cNvPr id="896" name="Google Shape;896;p77"/>
          <p:cNvSpPr/>
          <p:nvPr/>
        </p:nvSpPr>
        <p:spPr>
          <a:xfrm rot="1463078">
            <a:off x="-268141" y="-158822"/>
            <a:ext cx="2927914" cy="3554372"/>
          </a:xfrm>
          <a:custGeom>
            <a:rect b="b" l="l" r="r" t="t"/>
            <a:pathLst>
              <a:path extrusionOk="0" h="3557475" w="2930470">
                <a:moveTo>
                  <a:pt x="0" y="0"/>
                </a:moveTo>
                <a:lnTo>
                  <a:pt x="2930470" y="0"/>
                </a:lnTo>
                <a:lnTo>
                  <a:pt x="2930470" y="3557475"/>
                </a:lnTo>
                <a:lnTo>
                  <a:pt x="0" y="3557475"/>
                </a:lnTo>
                <a:lnTo>
                  <a:pt x="0" y="0"/>
                </a:lnTo>
                <a:close/>
              </a:path>
            </a:pathLst>
          </a:custGeom>
          <a:blipFill rotWithShape="1">
            <a:blip r:embed="rId4">
              <a:alphaModFix/>
            </a:blip>
            <a:stretch>
              <a:fillRect b="0" l="0" r="0" t="0"/>
            </a:stretch>
          </a:blipFill>
          <a:ln>
            <a:noFill/>
          </a:ln>
        </p:spPr>
      </p:sp>
    </p:spTree>
  </p:cSld>
  <p:clrMapOvr>
    <a:masterClrMapping/>
  </p:clrMapOvr>
</p:sld>
</file>

<file path=ppt/slides/slide6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900" name="Shape 900"/>
        <p:cNvGrpSpPr/>
        <p:nvPr/>
      </p:nvGrpSpPr>
      <p:grpSpPr>
        <a:xfrm>
          <a:off x="0" y="0"/>
          <a:ext cx="0" cy="0"/>
          <a:chOff x="0" y="0"/>
          <a:chExt cx="0" cy="0"/>
        </a:xfrm>
      </p:grpSpPr>
      <p:grpSp>
        <p:nvGrpSpPr>
          <p:cNvPr id="901" name="Google Shape;901;p78"/>
          <p:cNvGrpSpPr/>
          <p:nvPr/>
        </p:nvGrpSpPr>
        <p:grpSpPr>
          <a:xfrm>
            <a:off x="498406" y="353744"/>
            <a:ext cx="17291303" cy="9434909"/>
            <a:chOff x="0" y="-38100"/>
            <a:chExt cx="4554058" cy="2484898"/>
          </a:xfrm>
        </p:grpSpPr>
        <p:sp>
          <p:nvSpPr>
            <p:cNvPr id="902" name="Google Shape;902;p78"/>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03" name="Google Shape;903;p7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04" name="Google Shape;904;p78"/>
          <p:cNvGrpSpPr/>
          <p:nvPr/>
        </p:nvGrpSpPr>
        <p:grpSpPr>
          <a:xfrm>
            <a:off x="2675338" y="2590105"/>
            <a:ext cx="12672972" cy="6309958"/>
            <a:chOff x="0" y="-38100"/>
            <a:chExt cx="1577339" cy="850800"/>
          </a:xfrm>
        </p:grpSpPr>
        <p:sp>
          <p:nvSpPr>
            <p:cNvPr id="905" name="Google Shape;905;p78"/>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906" name="Google Shape;906;p7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07" name="Google Shape;907;p78"/>
          <p:cNvSpPr/>
          <p:nvPr/>
        </p:nvSpPr>
        <p:spPr>
          <a:xfrm>
            <a:off x="-756800" y="6859451"/>
            <a:ext cx="4361696" cy="3310043"/>
          </a:xfrm>
          <a:custGeom>
            <a:rect b="b" l="l" r="r" t="t"/>
            <a:pathLst>
              <a:path extrusionOk="0" h="4597282" w="5384810">
                <a:moveTo>
                  <a:pt x="0" y="0"/>
                </a:moveTo>
                <a:lnTo>
                  <a:pt x="5384810" y="0"/>
                </a:lnTo>
                <a:lnTo>
                  <a:pt x="5384810" y="4597282"/>
                </a:lnTo>
                <a:lnTo>
                  <a:pt x="0" y="4597282"/>
                </a:lnTo>
                <a:lnTo>
                  <a:pt x="0" y="0"/>
                </a:lnTo>
                <a:close/>
              </a:path>
            </a:pathLst>
          </a:custGeom>
          <a:blipFill rotWithShape="1">
            <a:blip r:embed="rId3">
              <a:alphaModFix/>
            </a:blip>
            <a:stretch>
              <a:fillRect b="0" l="0" r="0" t="0"/>
            </a:stretch>
          </a:blipFill>
          <a:ln>
            <a:noFill/>
          </a:ln>
        </p:spPr>
      </p:sp>
      <p:sp>
        <p:nvSpPr>
          <p:cNvPr id="908" name="Google Shape;908;p78"/>
          <p:cNvSpPr txBox="1"/>
          <p:nvPr/>
        </p:nvSpPr>
        <p:spPr>
          <a:xfrm>
            <a:off x="3232206" y="1238250"/>
            <a:ext cx="121161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B. Theory Y</a:t>
            </a:r>
            <a:endParaRPr/>
          </a:p>
        </p:txBody>
      </p:sp>
      <p:sp>
        <p:nvSpPr>
          <p:cNvPr id="909" name="Google Shape;909;p78"/>
          <p:cNvSpPr txBox="1"/>
          <p:nvPr/>
        </p:nvSpPr>
        <p:spPr>
          <a:xfrm>
            <a:off x="2898350" y="3045350"/>
            <a:ext cx="12277200" cy="69267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000">
                <a:latin typeface="Heebo"/>
                <a:ea typeface="Heebo"/>
                <a:cs typeface="Heebo"/>
                <a:sym typeface="Heebo"/>
              </a:rPr>
              <a:t>The assumptions of Theory Y are as follows. They are opposite those of Theory X:</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1. The expenditure of physical and mental effort in work is as natural as play or rest;</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2. External control and the threat of punishment are not the only of bringing about effort toward organizational objectives; means</a:t>
            </a:r>
            <a:endParaRPr sz="3000">
              <a:latin typeface="Heebo"/>
              <a:ea typeface="Heebo"/>
              <a:cs typeface="Heebo"/>
              <a:sym typeface="Heebo"/>
            </a:endParaRPr>
          </a:p>
          <a:p>
            <a:pPr indent="457200" lvl="0" marL="0" rtl="0" algn="l">
              <a:lnSpc>
                <a:spcPct val="140000"/>
              </a:lnSpc>
              <a:spcBef>
                <a:spcPts val="0"/>
              </a:spcBef>
              <a:spcAft>
                <a:spcPts val="0"/>
              </a:spcAft>
              <a:buSzPts val="1100"/>
              <a:buNone/>
            </a:pPr>
            <a:r>
              <a:rPr lang="en-US" sz="3000">
                <a:latin typeface="Heebo"/>
                <a:ea typeface="Heebo"/>
                <a:cs typeface="Heebo"/>
                <a:sym typeface="Heebo"/>
              </a:rPr>
              <a:t>	3. Commitment of objectives is a result of the rewards associated with, their achievement;</a:t>
            </a:r>
            <a:endParaRPr sz="3000">
              <a:latin typeface="Heebo"/>
              <a:ea typeface="Heebo"/>
              <a:cs typeface="Heebo"/>
              <a:sym typeface="Heebo"/>
            </a:endParaRPr>
          </a:p>
          <a:p>
            <a:pPr indent="457200" lvl="0" marL="0" rtl="0" algn="l">
              <a:lnSpc>
                <a:spcPct val="140000"/>
              </a:lnSpc>
              <a:spcBef>
                <a:spcPts val="0"/>
              </a:spcBef>
              <a:spcAft>
                <a:spcPts val="0"/>
              </a:spcAft>
              <a:buSzPts val="1100"/>
              <a:buNone/>
            </a:pPr>
            <a:r>
              <a:t/>
            </a:r>
            <a:endParaRPr sz="3000">
              <a:latin typeface="Heebo"/>
              <a:ea typeface="Heebo"/>
              <a:cs typeface="Heebo"/>
              <a:sym typeface="Heebo"/>
            </a:endParaRPr>
          </a:p>
          <a:p>
            <a:pPr indent="0" lvl="0" marL="0" rtl="0" algn="l">
              <a:lnSpc>
                <a:spcPct val="140000"/>
              </a:lnSpc>
              <a:spcBef>
                <a:spcPts val="0"/>
              </a:spcBef>
              <a:spcAft>
                <a:spcPts val="0"/>
              </a:spcAft>
              <a:buSzPts val="1100"/>
              <a:buNone/>
            </a:pPr>
            <a:r>
              <a:t/>
            </a:r>
            <a:endParaRPr sz="3000">
              <a:latin typeface="Heebo"/>
              <a:ea typeface="Heebo"/>
              <a:cs typeface="Heebo"/>
              <a:sym typeface="Heebo"/>
            </a:endParaRPr>
          </a:p>
          <a:p>
            <a:pPr indent="0" lvl="0" marL="0" rtl="0" algn="l">
              <a:lnSpc>
                <a:spcPct val="140000"/>
              </a:lnSpc>
              <a:spcBef>
                <a:spcPts val="0"/>
              </a:spcBef>
              <a:spcAft>
                <a:spcPts val="0"/>
              </a:spcAft>
              <a:buSzPts val="1100"/>
              <a:buNone/>
            </a:pPr>
            <a:r>
              <a:t/>
            </a:r>
            <a:endParaRPr sz="3000">
              <a:latin typeface="Heebo"/>
              <a:ea typeface="Heebo"/>
              <a:cs typeface="Heebo"/>
              <a:sym typeface="Heebo"/>
            </a:endParaRPr>
          </a:p>
        </p:txBody>
      </p:sp>
      <p:sp>
        <p:nvSpPr>
          <p:cNvPr id="910" name="Google Shape;910;p78"/>
          <p:cNvSpPr/>
          <p:nvPr/>
        </p:nvSpPr>
        <p:spPr>
          <a:xfrm rot="1463078">
            <a:off x="-268141" y="-158822"/>
            <a:ext cx="2927914" cy="3554372"/>
          </a:xfrm>
          <a:custGeom>
            <a:rect b="b" l="l" r="r" t="t"/>
            <a:pathLst>
              <a:path extrusionOk="0" h="3557475" w="2930470">
                <a:moveTo>
                  <a:pt x="0" y="0"/>
                </a:moveTo>
                <a:lnTo>
                  <a:pt x="2930470" y="0"/>
                </a:lnTo>
                <a:lnTo>
                  <a:pt x="2930470" y="3557475"/>
                </a:lnTo>
                <a:lnTo>
                  <a:pt x="0" y="3557475"/>
                </a:lnTo>
                <a:lnTo>
                  <a:pt x="0" y="0"/>
                </a:lnTo>
                <a:close/>
              </a:path>
            </a:pathLst>
          </a:custGeom>
          <a:blipFill rotWithShape="1">
            <a:blip r:embed="rId4">
              <a:alphaModFix/>
            </a:blip>
            <a:stretch>
              <a:fillRect b="0" l="0" r="0" t="0"/>
            </a:stretch>
          </a:blipFill>
          <a:ln>
            <a:noFill/>
          </a:ln>
        </p:spPr>
      </p:sp>
    </p:spTree>
  </p:cSld>
  <p:clrMapOvr>
    <a:masterClrMapping/>
  </p:clrMapOvr>
</p:sld>
</file>

<file path=ppt/slides/slide6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914" name="Shape 914"/>
        <p:cNvGrpSpPr/>
        <p:nvPr/>
      </p:nvGrpSpPr>
      <p:grpSpPr>
        <a:xfrm>
          <a:off x="0" y="0"/>
          <a:ext cx="0" cy="0"/>
          <a:chOff x="0" y="0"/>
          <a:chExt cx="0" cy="0"/>
        </a:xfrm>
      </p:grpSpPr>
      <p:grpSp>
        <p:nvGrpSpPr>
          <p:cNvPr id="915" name="Google Shape;915;p79"/>
          <p:cNvGrpSpPr/>
          <p:nvPr/>
        </p:nvGrpSpPr>
        <p:grpSpPr>
          <a:xfrm>
            <a:off x="498406" y="353744"/>
            <a:ext cx="17291303" cy="9434909"/>
            <a:chOff x="0" y="-38100"/>
            <a:chExt cx="4554058" cy="2484898"/>
          </a:xfrm>
        </p:grpSpPr>
        <p:sp>
          <p:nvSpPr>
            <p:cNvPr id="916" name="Google Shape;916;p79"/>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17" name="Google Shape;917;p7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18" name="Google Shape;918;p79"/>
          <p:cNvGrpSpPr/>
          <p:nvPr/>
        </p:nvGrpSpPr>
        <p:grpSpPr>
          <a:xfrm>
            <a:off x="2675338" y="2590105"/>
            <a:ext cx="12672972" cy="6309958"/>
            <a:chOff x="0" y="-38100"/>
            <a:chExt cx="1577339" cy="850800"/>
          </a:xfrm>
        </p:grpSpPr>
        <p:sp>
          <p:nvSpPr>
            <p:cNvPr id="919" name="Google Shape;919;p79"/>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920" name="Google Shape;920;p79"/>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21" name="Google Shape;921;p79"/>
          <p:cNvSpPr/>
          <p:nvPr/>
        </p:nvSpPr>
        <p:spPr>
          <a:xfrm>
            <a:off x="-756800" y="6859451"/>
            <a:ext cx="4361696" cy="3310043"/>
          </a:xfrm>
          <a:custGeom>
            <a:rect b="b" l="l" r="r" t="t"/>
            <a:pathLst>
              <a:path extrusionOk="0" h="4597282" w="5384810">
                <a:moveTo>
                  <a:pt x="0" y="0"/>
                </a:moveTo>
                <a:lnTo>
                  <a:pt x="5384810" y="0"/>
                </a:lnTo>
                <a:lnTo>
                  <a:pt x="5384810" y="4597282"/>
                </a:lnTo>
                <a:lnTo>
                  <a:pt x="0" y="4597282"/>
                </a:lnTo>
                <a:lnTo>
                  <a:pt x="0" y="0"/>
                </a:lnTo>
                <a:close/>
              </a:path>
            </a:pathLst>
          </a:custGeom>
          <a:blipFill rotWithShape="1">
            <a:blip r:embed="rId3">
              <a:alphaModFix/>
            </a:blip>
            <a:stretch>
              <a:fillRect b="0" l="0" r="0" t="0"/>
            </a:stretch>
          </a:blipFill>
          <a:ln>
            <a:noFill/>
          </a:ln>
        </p:spPr>
      </p:sp>
      <p:sp>
        <p:nvSpPr>
          <p:cNvPr id="922" name="Google Shape;922;p79"/>
          <p:cNvSpPr txBox="1"/>
          <p:nvPr/>
        </p:nvSpPr>
        <p:spPr>
          <a:xfrm>
            <a:off x="3232206" y="1238250"/>
            <a:ext cx="121161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B. Theory Y</a:t>
            </a:r>
            <a:endParaRPr/>
          </a:p>
        </p:txBody>
      </p:sp>
      <p:sp>
        <p:nvSpPr>
          <p:cNvPr id="923" name="Google Shape;923;p79"/>
          <p:cNvSpPr txBox="1"/>
          <p:nvPr/>
        </p:nvSpPr>
        <p:spPr>
          <a:xfrm>
            <a:off x="2898350" y="3045350"/>
            <a:ext cx="12277200" cy="5633700"/>
          </a:xfrm>
          <a:prstGeom prst="rect">
            <a:avLst/>
          </a:prstGeom>
          <a:noFill/>
          <a:ln>
            <a:noFill/>
          </a:ln>
        </p:spPr>
        <p:txBody>
          <a:bodyPr anchorCtr="0" anchor="t" bIns="0" lIns="0" spcFirstLastPara="1" rIns="0" wrap="square" tIns="0">
            <a:spAutoFit/>
          </a:bodyPr>
          <a:lstStyle/>
          <a:p>
            <a:pPr indent="457200" lvl="0" marL="400050" rtl="0" algn="l">
              <a:lnSpc>
                <a:spcPct val="140000"/>
              </a:lnSpc>
              <a:spcBef>
                <a:spcPts val="0"/>
              </a:spcBef>
              <a:spcAft>
                <a:spcPts val="0"/>
              </a:spcAft>
              <a:buSzPts val="1100"/>
              <a:buNone/>
            </a:pPr>
            <a:r>
              <a:rPr lang="en-US" sz="3000">
                <a:latin typeface="Heebo"/>
                <a:ea typeface="Heebo"/>
                <a:cs typeface="Heebo"/>
                <a:sym typeface="Heebo"/>
              </a:rPr>
              <a:t>4. The average human being learns, under proper conditions not only to accept but to seek responsibility;</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5. The capacity to exercise a relatively high degree of imagination, ingenuity, and creativity in the solution of organizational problems is 	widely, not narrowly, distributed in the population;</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6. Under conditions of modern industrial life, the intellectual potentialities of the average human being are only partially utilized.</a:t>
            </a:r>
            <a:endParaRPr sz="3000">
              <a:latin typeface="Heebo"/>
              <a:ea typeface="Heebo"/>
              <a:cs typeface="Heebo"/>
              <a:sym typeface="Heebo"/>
            </a:endParaRPr>
          </a:p>
          <a:p>
            <a:pPr indent="0" lvl="0" marL="0" rtl="0" algn="l">
              <a:lnSpc>
                <a:spcPct val="140000"/>
              </a:lnSpc>
              <a:spcBef>
                <a:spcPts val="0"/>
              </a:spcBef>
              <a:spcAft>
                <a:spcPts val="0"/>
              </a:spcAft>
              <a:buSzPts val="1100"/>
              <a:buNone/>
            </a:pPr>
            <a:r>
              <a:t/>
            </a:r>
            <a:endParaRPr sz="3000">
              <a:latin typeface="Heebo"/>
              <a:ea typeface="Heebo"/>
              <a:cs typeface="Heebo"/>
              <a:sym typeface="Heebo"/>
            </a:endParaRPr>
          </a:p>
          <a:p>
            <a:pPr indent="0" lvl="0" marL="0" rtl="0" algn="l">
              <a:lnSpc>
                <a:spcPct val="140000"/>
              </a:lnSpc>
              <a:spcBef>
                <a:spcPts val="0"/>
              </a:spcBef>
              <a:spcAft>
                <a:spcPts val="0"/>
              </a:spcAft>
              <a:buSzPts val="1100"/>
              <a:buNone/>
            </a:pPr>
            <a:r>
              <a:t/>
            </a:r>
            <a:endParaRPr sz="3000">
              <a:latin typeface="Heebo"/>
              <a:ea typeface="Heebo"/>
              <a:cs typeface="Heebo"/>
              <a:sym typeface="Heebo"/>
            </a:endParaRPr>
          </a:p>
        </p:txBody>
      </p:sp>
      <p:sp>
        <p:nvSpPr>
          <p:cNvPr id="924" name="Google Shape;924;p79"/>
          <p:cNvSpPr/>
          <p:nvPr/>
        </p:nvSpPr>
        <p:spPr>
          <a:xfrm rot="1463078">
            <a:off x="-268141" y="-158822"/>
            <a:ext cx="2927914" cy="3554372"/>
          </a:xfrm>
          <a:custGeom>
            <a:rect b="b" l="l" r="r" t="t"/>
            <a:pathLst>
              <a:path extrusionOk="0" h="3557475" w="2930470">
                <a:moveTo>
                  <a:pt x="0" y="0"/>
                </a:moveTo>
                <a:lnTo>
                  <a:pt x="2930470" y="0"/>
                </a:lnTo>
                <a:lnTo>
                  <a:pt x="2930470" y="3557475"/>
                </a:lnTo>
                <a:lnTo>
                  <a:pt x="0" y="3557475"/>
                </a:lnTo>
                <a:lnTo>
                  <a:pt x="0" y="0"/>
                </a:lnTo>
                <a:close/>
              </a:path>
            </a:pathLst>
          </a:custGeom>
          <a:blipFill rotWithShape="1">
            <a:blip r:embed="rId4">
              <a:alphaModFix/>
            </a:blip>
            <a:stretch>
              <a:fillRect b="0" l="0" r="0" t="0"/>
            </a:stretch>
          </a:blipFill>
          <a:ln>
            <a:noFill/>
          </a:ln>
        </p:spPr>
      </p:sp>
    </p:spTree>
  </p:cSld>
  <p:clrMapOvr>
    <a:masterClrMapping/>
  </p:clrMapOvr>
</p:sld>
</file>

<file path=ppt/slides/slide6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928" name="Shape 928"/>
        <p:cNvGrpSpPr/>
        <p:nvPr/>
      </p:nvGrpSpPr>
      <p:grpSpPr>
        <a:xfrm>
          <a:off x="0" y="0"/>
          <a:ext cx="0" cy="0"/>
          <a:chOff x="0" y="0"/>
          <a:chExt cx="0" cy="0"/>
        </a:xfrm>
      </p:grpSpPr>
      <p:grpSp>
        <p:nvGrpSpPr>
          <p:cNvPr id="929" name="Google Shape;929;p80"/>
          <p:cNvGrpSpPr/>
          <p:nvPr/>
        </p:nvGrpSpPr>
        <p:grpSpPr>
          <a:xfrm>
            <a:off x="498406" y="353744"/>
            <a:ext cx="17291303" cy="9434909"/>
            <a:chOff x="0" y="-38100"/>
            <a:chExt cx="4554058" cy="2484898"/>
          </a:xfrm>
        </p:grpSpPr>
        <p:sp>
          <p:nvSpPr>
            <p:cNvPr id="930" name="Google Shape;930;p80"/>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31" name="Google Shape;931;p8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32" name="Google Shape;932;p80"/>
          <p:cNvGrpSpPr/>
          <p:nvPr/>
        </p:nvGrpSpPr>
        <p:grpSpPr>
          <a:xfrm>
            <a:off x="2675338" y="2590105"/>
            <a:ext cx="12672972" cy="6309958"/>
            <a:chOff x="0" y="-38100"/>
            <a:chExt cx="1577339" cy="850800"/>
          </a:xfrm>
        </p:grpSpPr>
        <p:sp>
          <p:nvSpPr>
            <p:cNvPr id="933" name="Google Shape;933;p80"/>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934" name="Google Shape;934;p8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35" name="Google Shape;935;p80"/>
          <p:cNvSpPr/>
          <p:nvPr/>
        </p:nvSpPr>
        <p:spPr>
          <a:xfrm>
            <a:off x="-756800" y="6859451"/>
            <a:ext cx="4361696" cy="3310043"/>
          </a:xfrm>
          <a:custGeom>
            <a:rect b="b" l="l" r="r" t="t"/>
            <a:pathLst>
              <a:path extrusionOk="0" h="4597282" w="5384810">
                <a:moveTo>
                  <a:pt x="0" y="0"/>
                </a:moveTo>
                <a:lnTo>
                  <a:pt x="5384810" y="0"/>
                </a:lnTo>
                <a:lnTo>
                  <a:pt x="5384810" y="4597282"/>
                </a:lnTo>
                <a:lnTo>
                  <a:pt x="0" y="4597282"/>
                </a:lnTo>
                <a:lnTo>
                  <a:pt x="0" y="0"/>
                </a:lnTo>
                <a:close/>
              </a:path>
            </a:pathLst>
          </a:custGeom>
          <a:blipFill rotWithShape="1">
            <a:blip r:embed="rId3">
              <a:alphaModFix/>
            </a:blip>
            <a:stretch>
              <a:fillRect b="0" l="0" r="0" t="0"/>
            </a:stretch>
          </a:blipFill>
          <a:ln>
            <a:noFill/>
          </a:ln>
        </p:spPr>
      </p:sp>
      <p:sp>
        <p:nvSpPr>
          <p:cNvPr id="936" name="Google Shape;936;p80"/>
          <p:cNvSpPr txBox="1"/>
          <p:nvPr/>
        </p:nvSpPr>
        <p:spPr>
          <a:xfrm>
            <a:off x="3232206" y="1238250"/>
            <a:ext cx="12116100" cy="107730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lang="en-US" sz="6999">
                <a:solidFill>
                  <a:srgbClr val="4C6FBF"/>
                </a:solidFill>
                <a:latin typeface="Heebo Black"/>
                <a:ea typeface="Heebo Black"/>
                <a:cs typeface="Heebo Black"/>
                <a:sym typeface="Heebo Black"/>
              </a:rPr>
              <a:t>C. Theory Z</a:t>
            </a:r>
            <a:endParaRPr/>
          </a:p>
        </p:txBody>
      </p:sp>
      <p:sp>
        <p:nvSpPr>
          <p:cNvPr id="937" name="Google Shape;937;p80"/>
          <p:cNvSpPr txBox="1"/>
          <p:nvPr/>
        </p:nvSpPr>
        <p:spPr>
          <a:xfrm>
            <a:off x="2898350" y="3045350"/>
            <a:ext cx="12277200" cy="6926700"/>
          </a:xfrm>
          <a:prstGeom prst="rect">
            <a:avLst/>
          </a:prstGeom>
          <a:noFill/>
          <a:ln>
            <a:noFill/>
          </a:ln>
        </p:spPr>
        <p:txBody>
          <a:bodyPr anchorCtr="0" anchor="t" bIns="0" lIns="0" spcFirstLastPara="1" rIns="0" wrap="square" tIns="0">
            <a:spAutoFit/>
          </a:bodyPr>
          <a:lstStyle/>
          <a:p>
            <a:pPr indent="0" lvl="0" marL="0" rtl="0" algn="l">
              <a:lnSpc>
                <a:spcPct val="140000"/>
              </a:lnSpc>
              <a:spcBef>
                <a:spcPts val="0"/>
              </a:spcBef>
              <a:spcAft>
                <a:spcPts val="0"/>
              </a:spcAft>
              <a:buSzPts val="1100"/>
              <a:buNone/>
            </a:pPr>
            <a:r>
              <a:rPr lang="en-US" sz="3000">
                <a:latin typeface="Heebo"/>
                <a:ea typeface="Heebo"/>
                <a:cs typeface="Heebo"/>
                <a:sym typeface="Heebo"/>
              </a:rPr>
              <a:t>Theory Z is the Japanese Theory of Management. It features the creation of an industrial team and a stable, cohesive work environment where employees feel affiliated, independent, while sticking to the proper quality and control of the needs of the organization. The Theory involves:</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1. Lifetime employment;						</a:t>
            </a:r>
            <a:r>
              <a:rPr lang="en-US" sz="3000">
                <a:solidFill>
                  <a:schemeClr val="dk1"/>
                </a:solidFill>
                <a:latin typeface="Heebo"/>
                <a:ea typeface="Heebo"/>
                <a:cs typeface="Heebo"/>
                <a:sym typeface="Heebo"/>
              </a:rPr>
              <a:t>5. Less formal control systems; </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2. </a:t>
            </a:r>
            <a:r>
              <a:rPr lang="en-US" sz="3000">
                <a:latin typeface="Heebo"/>
                <a:ea typeface="Heebo"/>
                <a:cs typeface="Heebo"/>
                <a:sym typeface="Heebo"/>
              </a:rPr>
              <a:t>Non Specialized</a:t>
            </a:r>
            <a:r>
              <a:rPr lang="en-US" sz="3000">
                <a:latin typeface="Heebo"/>
                <a:ea typeface="Heebo"/>
                <a:cs typeface="Heebo"/>
                <a:sym typeface="Heebo"/>
              </a:rPr>
              <a:t> careers;				</a:t>
            </a:r>
            <a:r>
              <a:rPr lang="en-US" sz="3000">
                <a:solidFill>
                  <a:schemeClr val="dk1"/>
                </a:solidFill>
                <a:latin typeface="Heebo"/>
                <a:ea typeface="Heebo"/>
                <a:cs typeface="Heebo"/>
                <a:sym typeface="Heebo"/>
              </a:rPr>
              <a:t>6. Consensus decision-making; </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3. Individual responsibilities;			</a:t>
            </a:r>
            <a:r>
              <a:rPr lang="en-US" sz="3000">
                <a:solidFill>
                  <a:schemeClr val="dk1"/>
                </a:solidFill>
                <a:latin typeface="Heebo"/>
                <a:ea typeface="Heebo"/>
                <a:cs typeface="Heebo"/>
                <a:sym typeface="Heebo"/>
              </a:rPr>
              <a:t>	7. Slower rates of promotion.</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4. Concern for the total person; </a:t>
            </a:r>
            <a:endParaRPr sz="3000">
              <a:latin typeface="Heebo"/>
              <a:ea typeface="Heebo"/>
              <a:cs typeface="Heebo"/>
              <a:sym typeface="Heebo"/>
            </a:endParaRPr>
          </a:p>
          <a:p>
            <a:pPr indent="0" lvl="0" marL="0" rtl="0" algn="l">
              <a:lnSpc>
                <a:spcPct val="140000"/>
              </a:lnSpc>
              <a:spcBef>
                <a:spcPts val="0"/>
              </a:spcBef>
              <a:spcAft>
                <a:spcPts val="0"/>
              </a:spcAft>
              <a:buSzPts val="1100"/>
              <a:buNone/>
            </a:pPr>
            <a:r>
              <a:rPr lang="en-US" sz="3000">
                <a:latin typeface="Heebo"/>
                <a:ea typeface="Heebo"/>
                <a:cs typeface="Heebo"/>
                <a:sym typeface="Heebo"/>
              </a:rPr>
              <a:t>					</a:t>
            </a:r>
            <a:endParaRPr sz="3000">
              <a:latin typeface="Heebo"/>
              <a:ea typeface="Heebo"/>
              <a:cs typeface="Heebo"/>
              <a:sym typeface="Heebo"/>
            </a:endParaRPr>
          </a:p>
          <a:p>
            <a:pPr indent="0" lvl="0" marL="0" rtl="0" algn="l">
              <a:lnSpc>
                <a:spcPct val="140000"/>
              </a:lnSpc>
              <a:spcBef>
                <a:spcPts val="0"/>
              </a:spcBef>
              <a:spcAft>
                <a:spcPts val="0"/>
              </a:spcAft>
              <a:buSzPts val="1100"/>
              <a:buNone/>
            </a:pPr>
            <a:r>
              <a:t/>
            </a:r>
            <a:endParaRPr sz="3000">
              <a:latin typeface="Heebo"/>
              <a:ea typeface="Heebo"/>
              <a:cs typeface="Heebo"/>
              <a:sym typeface="Heebo"/>
            </a:endParaRPr>
          </a:p>
        </p:txBody>
      </p:sp>
      <p:sp>
        <p:nvSpPr>
          <p:cNvPr id="938" name="Google Shape;938;p80"/>
          <p:cNvSpPr/>
          <p:nvPr/>
        </p:nvSpPr>
        <p:spPr>
          <a:xfrm rot="1463078">
            <a:off x="-268141" y="-158822"/>
            <a:ext cx="2927914" cy="3554372"/>
          </a:xfrm>
          <a:custGeom>
            <a:rect b="b" l="l" r="r" t="t"/>
            <a:pathLst>
              <a:path extrusionOk="0" h="3557475" w="2930470">
                <a:moveTo>
                  <a:pt x="0" y="0"/>
                </a:moveTo>
                <a:lnTo>
                  <a:pt x="2930470" y="0"/>
                </a:lnTo>
                <a:lnTo>
                  <a:pt x="2930470" y="3557475"/>
                </a:lnTo>
                <a:lnTo>
                  <a:pt x="0" y="3557475"/>
                </a:lnTo>
                <a:lnTo>
                  <a:pt x="0" y="0"/>
                </a:lnTo>
                <a:close/>
              </a:path>
            </a:pathLst>
          </a:custGeom>
          <a:blipFill rotWithShape="1">
            <a:blip r:embed="rId4">
              <a:alphaModFix/>
            </a:blip>
            <a:stretch>
              <a:fillRect b="0" l="0" r="0" t="0"/>
            </a:stretch>
          </a:blipFill>
          <a:ln>
            <a:noFill/>
          </a:ln>
        </p:spPr>
      </p:sp>
    </p:spTree>
  </p:cSld>
  <p:clrMapOvr>
    <a:masterClrMapping/>
  </p:clrMapOvr>
</p:sld>
</file>

<file path=ppt/slides/slide6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42" name="Shape 942"/>
        <p:cNvGrpSpPr/>
        <p:nvPr/>
      </p:nvGrpSpPr>
      <p:grpSpPr>
        <a:xfrm>
          <a:off x="0" y="0"/>
          <a:ext cx="0" cy="0"/>
          <a:chOff x="0" y="0"/>
          <a:chExt cx="0" cy="0"/>
        </a:xfrm>
      </p:grpSpPr>
      <p:sp>
        <p:nvSpPr>
          <p:cNvPr id="943" name="Google Shape;943;p81"/>
          <p:cNvSpPr/>
          <p:nvPr/>
        </p:nvSpPr>
        <p:spPr>
          <a:xfrm>
            <a:off x="-816959" y="1906441"/>
            <a:ext cx="8740256" cy="6959429"/>
          </a:xfrm>
          <a:custGeom>
            <a:rect b="b" l="l" r="r" t="t"/>
            <a:pathLst>
              <a:path extrusionOk="0" h="6959429" w="8740256">
                <a:moveTo>
                  <a:pt x="0" y="0"/>
                </a:moveTo>
                <a:lnTo>
                  <a:pt x="8740256" y="0"/>
                </a:lnTo>
                <a:lnTo>
                  <a:pt x="8740256" y="6959429"/>
                </a:lnTo>
                <a:lnTo>
                  <a:pt x="0" y="6959429"/>
                </a:lnTo>
                <a:lnTo>
                  <a:pt x="0" y="0"/>
                </a:lnTo>
                <a:close/>
              </a:path>
            </a:pathLst>
          </a:custGeom>
          <a:blipFill rotWithShape="1">
            <a:blip r:embed="rId3">
              <a:alphaModFix/>
            </a:blip>
            <a:stretch>
              <a:fillRect b="0" l="0" r="0" t="0"/>
            </a:stretch>
          </a:blipFill>
          <a:ln>
            <a:noFill/>
          </a:ln>
        </p:spPr>
      </p:sp>
      <p:grpSp>
        <p:nvGrpSpPr>
          <p:cNvPr id="944" name="Google Shape;944;p81"/>
          <p:cNvGrpSpPr/>
          <p:nvPr/>
        </p:nvGrpSpPr>
        <p:grpSpPr>
          <a:xfrm>
            <a:off x="13149483" y="-36086"/>
            <a:ext cx="10276983" cy="10323048"/>
            <a:chOff x="1813" y="0"/>
            <a:chExt cx="809173" cy="812800"/>
          </a:xfrm>
        </p:grpSpPr>
        <p:sp>
          <p:nvSpPr>
            <p:cNvPr id="945" name="Google Shape;945;p81"/>
            <p:cNvSpPr/>
            <p:nvPr/>
          </p:nvSpPr>
          <p:spPr>
            <a:xfrm>
              <a:off x="1813" y="0"/>
              <a:ext cx="809173" cy="812800"/>
            </a:xfrm>
            <a:custGeom>
              <a:rect b="b" l="l" r="r" t="t"/>
              <a:pathLst>
                <a:path extrusionOk="0"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B1C9EB">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46" name="Google Shape;946;p81"/>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47" name="Google Shape;947;p81"/>
          <p:cNvSpPr txBox="1"/>
          <p:nvPr/>
        </p:nvSpPr>
        <p:spPr>
          <a:xfrm>
            <a:off x="533400" y="590550"/>
            <a:ext cx="16895400" cy="1231500"/>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lang="en-US" sz="8000">
                <a:solidFill>
                  <a:srgbClr val="7B96D4"/>
                </a:solidFill>
                <a:latin typeface="Heebo Black"/>
                <a:ea typeface="Heebo Black"/>
                <a:cs typeface="Heebo Black"/>
                <a:sym typeface="Heebo Black"/>
              </a:rPr>
              <a:t>Managing the Human Resources</a:t>
            </a:r>
            <a:endParaRPr sz="8000">
              <a:solidFill>
                <a:srgbClr val="7B96D4"/>
              </a:solidFill>
              <a:latin typeface="Heebo Black"/>
              <a:ea typeface="Heebo Black"/>
              <a:cs typeface="Heebo Black"/>
              <a:sym typeface="Heebo Black"/>
            </a:endParaRPr>
          </a:p>
        </p:txBody>
      </p:sp>
      <p:sp>
        <p:nvSpPr>
          <p:cNvPr id="948" name="Google Shape;948;p81"/>
          <p:cNvSpPr txBox="1"/>
          <p:nvPr/>
        </p:nvSpPr>
        <p:spPr>
          <a:xfrm>
            <a:off x="8514550" y="2253500"/>
            <a:ext cx="9024600" cy="4570500"/>
          </a:xfrm>
          <a:prstGeom prst="rect">
            <a:avLst/>
          </a:prstGeom>
          <a:noFill/>
          <a:ln>
            <a:noFill/>
          </a:ln>
        </p:spPr>
        <p:txBody>
          <a:bodyPr anchorCtr="0" anchor="t" bIns="0" lIns="0" spcFirstLastPara="1" rIns="0" wrap="square" tIns="0">
            <a:spAutoFit/>
          </a:bodyPr>
          <a:lstStyle/>
          <a:p>
            <a:pPr indent="0" lvl="1" marL="0" marR="0" rtl="0" algn="l">
              <a:lnSpc>
                <a:spcPct val="139958"/>
              </a:lnSpc>
              <a:spcBef>
                <a:spcPts val="0"/>
              </a:spcBef>
              <a:spcAft>
                <a:spcPts val="0"/>
              </a:spcAft>
              <a:buNone/>
            </a:pPr>
            <a:r>
              <a:rPr lang="en-US" sz="4500">
                <a:latin typeface="Heebo"/>
                <a:ea typeface="Heebo"/>
                <a:cs typeface="Heebo"/>
                <a:sym typeface="Heebo"/>
              </a:rPr>
              <a:t>Workers work toward the fulfillment of business goals. They are the backbone of the enterprise. Hence, hiring the right workers is vital.</a:t>
            </a:r>
            <a:endParaRPr sz="3200">
              <a:latin typeface="Heebo"/>
              <a:ea typeface="Heebo"/>
              <a:cs typeface="Heebo"/>
              <a:sym typeface="Heebo"/>
            </a:endParaRPr>
          </a:p>
        </p:txBody>
      </p:sp>
    </p:spTree>
  </p:cSld>
  <p:clrMapOvr>
    <a:masterClrMapping/>
  </p:clrMapOvr>
</p:sld>
</file>

<file path=ppt/slides/slide7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52" name="Shape 952"/>
        <p:cNvGrpSpPr/>
        <p:nvPr/>
      </p:nvGrpSpPr>
      <p:grpSpPr>
        <a:xfrm>
          <a:off x="0" y="0"/>
          <a:ext cx="0" cy="0"/>
          <a:chOff x="0" y="0"/>
          <a:chExt cx="0" cy="0"/>
        </a:xfrm>
      </p:grpSpPr>
      <p:sp>
        <p:nvSpPr>
          <p:cNvPr id="953" name="Google Shape;953;p82"/>
          <p:cNvSpPr/>
          <p:nvPr/>
        </p:nvSpPr>
        <p:spPr>
          <a:xfrm>
            <a:off x="-816959" y="1906441"/>
            <a:ext cx="8740256" cy="6959429"/>
          </a:xfrm>
          <a:custGeom>
            <a:rect b="b" l="l" r="r" t="t"/>
            <a:pathLst>
              <a:path extrusionOk="0" h="6959429" w="8740256">
                <a:moveTo>
                  <a:pt x="0" y="0"/>
                </a:moveTo>
                <a:lnTo>
                  <a:pt x="8740256" y="0"/>
                </a:lnTo>
                <a:lnTo>
                  <a:pt x="8740256" y="6959429"/>
                </a:lnTo>
                <a:lnTo>
                  <a:pt x="0" y="6959429"/>
                </a:lnTo>
                <a:lnTo>
                  <a:pt x="0" y="0"/>
                </a:lnTo>
                <a:close/>
              </a:path>
            </a:pathLst>
          </a:custGeom>
          <a:blipFill rotWithShape="1">
            <a:blip r:embed="rId3">
              <a:alphaModFix/>
            </a:blip>
            <a:stretch>
              <a:fillRect b="0" l="0" r="0" t="0"/>
            </a:stretch>
          </a:blipFill>
          <a:ln>
            <a:noFill/>
          </a:ln>
        </p:spPr>
      </p:sp>
      <p:grpSp>
        <p:nvGrpSpPr>
          <p:cNvPr id="954" name="Google Shape;954;p82"/>
          <p:cNvGrpSpPr/>
          <p:nvPr/>
        </p:nvGrpSpPr>
        <p:grpSpPr>
          <a:xfrm>
            <a:off x="13149483" y="-36086"/>
            <a:ext cx="10276983" cy="10323048"/>
            <a:chOff x="1813" y="0"/>
            <a:chExt cx="809173" cy="812800"/>
          </a:xfrm>
        </p:grpSpPr>
        <p:sp>
          <p:nvSpPr>
            <p:cNvPr id="955" name="Google Shape;955;p82"/>
            <p:cNvSpPr/>
            <p:nvPr/>
          </p:nvSpPr>
          <p:spPr>
            <a:xfrm>
              <a:off x="1813" y="0"/>
              <a:ext cx="809173" cy="812800"/>
            </a:xfrm>
            <a:custGeom>
              <a:rect b="b" l="l" r="r" t="t"/>
              <a:pathLst>
                <a:path extrusionOk="0"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B1C9EB">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6" name="Google Shape;956;p82"/>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57" name="Google Shape;957;p82"/>
          <p:cNvSpPr txBox="1"/>
          <p:nvPr/>
        </p:nvSpPr>
        <p:spPr>
          <a:xfrm>
            <a:off x="533400" y="590550"/>
            <a:ext cx="16895400" cy="1231500"/>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lang="en-US" sz="8000">
                <a:solidFill>
                  <a:srgbClr val="7B96D4"/>
                </a:solidFill>
                <a:latin typeface="Heebo Black"/>
                <a:ea typeface="Heebo Black"/>
                <a:cs typeface="Heebo Black"/>
                <a:sym typeface="Heebo Black"/>
              </a:rPr>
              <a:t>Sources of Manpower</a:t>
            </a:r>
            <a:endParaRPr sz="8000">
              <a:solidFill>
                <a:srgbClr val="7B96D4"/>
              </a:solidFill>
              <a:latin typeface="Heebo Black"/>
              <a:ea typeface="Heebo Black"/>
              <a:cs typeface="Heebo Black"/>
              <a:sym typeface="Heebo Black"/>
            </a:endParaRPr>
          </a:p>
        </p:txBody>
      </p:sp>
      <p:sp>
        <p:nvSpPr>
          <p:cNvPr id="958" name="Google Shape;958;p82"/>
          <p:cNvSpPr txBox="1"/>
          <p:nvPr/>
        </p:nvSpPr>
        <p:spPr>
          <a:xfrm>
            <a:off x="8514550" y="2253500"/>
            <a:ext cx="9024600" cy="1662000"/>
          </a:xfrm>
          <a:prstGeom prst="rect">
            <a:avLst/>
          </a:prstGeom>
          <a:noFill/>
          <a:ln>
            <a:noFill/>
          </a:ln>
        </p:spPr>
        <p:txBody>
          <a:bodyPr anchorCtr="0" anchor="t" bIns="0" lIns="0" spcFirstLastPara="1" rIns="0" wrap="square" tIns="0">
            <a:spAutoFit/>
          </a:bodyPr>
          <a:lstStyle/>
          <a:p>
            <a:pPr indent="0" lvl="1" marL="0" marR="0" rtl="0" algn="l">
              <a:lnSpc>
                <a:spcPct val="139958"/>
              </a:lnSpc>
              <a:spcBef>
                <a:spcPts val="0"/>
              </a:spcBef>
              <a:spcAft>
                <a:spcPts val="0"/>
              </a:spcAft>
              <a:buNone/>
            </a:pPr>
            <a:r>
              <a:rPr lang="en-US" sz="4500">
                <a:latin typeface="Heebo"/>
                <a:ea typeface="Heebo"/>
                <a:cs typeface="Heebo"/>
                <a:sym typeface="Heebo"/>
              </a:rPr>
              <a:t>Potential employees can be sourced through:</a:t>
            </a:r>
            <a:endParaRPr sz="3200">
              <a:latin typeface="Heebo"/>
              <a:ea typeface="Heebo"/>
              <a:cs typeface="Heebo"/>
              <a:sym typeface="Heebo"/>
            </a:endParaRPr>
          </a:p>
        </p:txBody>
      </p:sp>
    </p:spTree>
  </p:cSld>
  <p:clrMapOvr>
    <a:masterClrMapping/>
  </p:clrMapOvr>
</p:sld>
</file>

<file path=ppt/slides/slide7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962" name="Shape 962"/>
        <p:cNvGrpSpPr/>
        <p:nvPr/>
      </p:nvGrpSpPr>
      <p:grpSpPr>
        <a:xfrm>
          <a:off x="0" y="0"/>
          <a:ext cx="0" cy="0"/>
          <a:chOff x="0" y="0"/>
          <a:chExt cx="0" cy="0"/>
        </a:xfrm>
      </p:grpSpPr>
      <p:grpSp>
        <p:nvGrpSpPr>
          <p:cNvPr id="963" name="Google Shape;963;p83"/>
          <p:cNvGrpSpPr/>
          <p:nvPr/>
        </p:nvGrpSpPr>
        <p:grpSpPr>
          <a:xfrm>
            <a:off x="498406" y="353744"/>
            <a:ext cx="17291303" cy="9434909"/>
            <a:chOff x="0" y="-38100"/>
            <a:chExt cx="4554058" cy="2484898"/>
          </a:xfrm>
        </p:grpSpPr>
        <p:sp>
          <p:nvSpPr>
            <p:cNvPr id="964" name="Google Shape;964;p83"/>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5" name="Google Shape;965;p8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66" name="Google Shape;966;p83"/>
          <p:cNvGrpSpPr/>
          <p:nvPr/>
        </p:nvGrpSpPr>
        <p:grpSpPr>
          <a:xfrm>
            <a:off x="925501" y="1620501"/>
            <a:ext cx="16470416" cy="7782097"/>
            <a:chOff x="0" y="-38100"/>
            <a:chExt cx="1577339" cy="850800"/>
          </a:xfrm>
        </p:grpSpPr>
        <p:sp>
          <p:nvSpPr>
            <p:cNvPr id="967" name="Google Shape;967;p83"/>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968" name="Google Shape;968;p8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69" name="Google Shape;969;p83"/>
          <p:cNvSpPr txBox="1"/>
          <p:nvPr/>
        </p:nvSpPr>
        <p:spPr>
          <a:xfrm>
            <a:off x="925500" y="887150"/>
            <a:ext cx="16470300" cy="25860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Clr>
                <a:schemeClr val="dk1"/>
              </a:buClr>
              <a:buSzPts val="1100"/>
              <a:buFont typeface="Arial"/>
              <a:buNone/>
            </a:pPr>
            <a:r>
              <a:rPr lang="en-US" sz="5000">
                <a:solidFill>
                  <a:srgbClr val="4C6FBF"/>
                </a:solidFill>
                <a:latin typeface="Heebo Black"/>
                <a:ea typeface="Heebo Black"/>
                <a:cs typeface="Heebo Black"/>
                <a:sym typeface="Heebo Black"/>
              </a:rPr>
              <a:t>Sources of Manpower</a:t>
            </a:r>
            <a:endParaRPr sz="5000">
              <a:solidFill>
                <a:srgbClr val="4C6FBF"/>
              </a:solidFill>
              <a:latin typeface="Heebo Black"/>
              <a:ea typeface="Heebo Black"/>
              <a:cs typeface="Heebo Black"/>
              <a:sym typeface="Heebo Black"/>
            </a:endParaRPr>
          </a:p>
          <a:p>
            <a:pPr indent="0" lvl="0" marL="0" rtl="0" algn="ctr">
              <a:lnSpc>
                <a:spcPct val="118002"/>
              </a:lnSpc>
              <a:spcBef>
                <a:spcPts val="0"/>
              </a:spcBef>
              <a:spcAft>
                <a:spcPts val="0"/>
              </a:spcAft>
              <a:buClr>
                <a:schemeClr val="dk1"/>
              </a:buClr>
              <a:buSzPts val="1100"/>
              <a:buFont typeface="Arial"/>
              <a:buNone/>
            </a:pPr>
            <a:r>
              <a:t/>
            </a:r>
            <a:endParaRPr sz="5000">
              <a:solidFill>
                <a:srgbClr val="4C6FBF"/>
              </a:solidFill>
              <a:latin typeface="Heebo Black"/>
              <a:ea typeface="Heebo Black"/>
              <a:cs typeface="Heebo Black"/>
              <a:sym typeface="Heebo Black"/>
            </a:endParaRPr>
          </a:p>
          <a:p>
            <a:pPr indent="0" lvl="0" marL="0" marR="0" rtl="0" algn="ctr">
              <a:lnSpc>
                <a:spcPct val="118002"/>
              </a:lnSpc>
              <a:spcBef>
                <a:spcPts val="0"/>
              </a:spcBef>
              <a:spcAft>
                <a:spcPts val="0"/>
              </a:spcAft>
              <a:buNone/>
            </a:pPr>
            <a:r>
              <a:t/>
            </a:r>
            <a:endParaRPr sz="5000">
              <a:solidFill>
                <a:srgbClr val="4C6FBF"/>
              </a:solidFill>
              <a:latin typeface="Heebo Black"/>
              <a:ea typeface="Heebo Black"/>
              <a:cs typeface="Heebo Black"/>
              <a:sym typeface="Heebo Black"/>
            </a:endParaRPr>
          </a:p>
        </p:txBody>
      </p:sp>
      <p:sp>
        <p:nvSpPr>
          <p:cNvPr id="970" name="Google Shape;970;p83"/>
          <p:cNvSpPr txBox="1"/>
          <p:nvPr/>
        </p:nvSpPr>
        <p:spPr>
          <a:xfrm>
            <a:off x="1231450" y="2170750"/>
            <a:ext cx="15734400" cy="52335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Job Fair</a:t>
            </a:r>
            <a:r>
              <a:rPr lang="en-US" sz="3400">
                <a:latin typeface="Heebo"/>
                <a:ea typeface="Heebo"/>
                <a:cs typeface="Heebo"/>
                <a:sym typeface="Heebo"/>
              </a:rPr>
              <a:t>. Schools, industry organizations, the government, or private institutions sponsor job fairs with the objective of helping job seekers and employers meet each other. Employers joining a job fair should know exactly what qualifications or traits of an applicant they are looking for and for what positions. Employers are guided by a job descriptions and job specifications.</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Employment Agencies</a:t>
            </a:r>
            <a:r>
              <a:rPr lang="en-US" sz="3400">
                <a:latin typeface="Heebo"/>
                <a:ea typeface="Heebo"/>
                <a:cs typeface="Heebo"/>
                <a:sym typeface="Heebo"/>
              </a:rPr>
              <a:t>. Employment agencies have mushroomed over the years. This is a kind of service that helps entrepreneurs or employers locate a job seeker for local or overseas employment.</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7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974" name="Shape 974"/>
        <p:cNvGrpSpPr/>
        <p:nvPr/>
      </p:nvGrpSpPr>
      <p:grpSpPr>
        <a:xfrm>
          <a:off x="0" y="0"/>
          <a:ext cx="0" cy="0"/>
          <a:chOff x="0" y="0"/>
          <a:chExt cx="0" cy="0"/>
        </a:xfrm>
      </p:grpSpPr>
      <p:grpSp>
        <p:nvGrpSpPr>
          <p:cNvPr id="975" name="Google Shape;975;p84"/>
          <p:cNvGrpSpPr/>
          <p:nvPr/>
        </p:nvGrpSpPr>
        <p:grpSpPr>
          <a:xfrm>
            <a:off x="498406" y="353744"/>
            <a:ext cx="17291303" cy="9434909"/>
            <a:chOff x="0" y="-38100"/>
            <a:chExt cx="4554058" cy="2484898"/>
          </a:xfrm>
        </p:grpSpPr>
        <p:sp>
          <p:nvSpPr>
            <p:cNvPr id="976" name="Google Shape;976;p84"/>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77" name="Google Shape;977;p8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978" name="Google Shape;978;p84"/>
          <p:cNvGrpSpPr/>
          <p:nvPr/>
        </p:nvGrpSpPr>
        <p:grpSpPr>
          <a:xfrm>
            <a:off x="925501" y="1620501"/>
            <a:ext cx="16470416" cy="7782097"/>
            <a:chOff x="0" y="-38100"/>
            <a:chExt cx="1577339" cy="850800"/>
          </a:xfrm>
        </p:grpSpPr>
        <p:sp>
          <p:nvSpPr>
            <p:cNvPr id="979" name="Google Shape;979;p84"/>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980" name="Google Shape;980;p8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81" name="Google Shape;981;p84"/>
          <p:cNvSpPr txBox="1"/>
          <p:nvPr/>
        </p:nvSpPr>
        <p:spPr>
          <a:xfrm>
            <a:off x="925500" y="887150"/>
            <a:ext cx="16470300" cy="25860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Sources of Manpower</a:t>
            </a:r>
            <a:endParaRPr sz="5000">
              <a:solidFill>
                <a:srgbClr val="4C6FBF"/>
              </a:solidFill>
              <a:latin typeface="Heebo Black"/>
              <a:ea typeface="Heebo Black"/>
              <a:cs typeface="Heebo Black"/>
              <a:sym typeface="Heebo Black"/>
            </a:endParaRPr>
          </a:p>
          <a:p>
            <a:pPr indent="0" lvl="0" marL="0" rtl="0" algn="ctr">
              <a:lnSpc>
                <a:spcPct val="118002"/>
              </a:lnSpc>
              <a:spcBef>
                <a:spcPts val="0"/>
              </a:spcBef>
              <a:spcAft>
                <a:spcPts val="0"/>
              </a:spcAft>
              <a:buSzPts val="1100"/>
              <a:buNone/>
            </a:pPr>
            <a:r>
              <a:t/>
            </a:r>
            <a:endParaRPr sz="5000">
              <a:solidFill>
                <a:srgbClr val="4C6FBF"/>
              </a:solidFill>
              <a:latin typeface="Heebo Black"/>
              <a:ea typeface="Heebo Black"/>
              <a:cs typeface="Heebo Black"/>
              <a:sym typeface="Heebo Black"/>
            </a:endParaRPr>
          </a:p>
          <a:p>
            <a:pPr indent="0" lvl="0" marL="0" marR="0" rtl="0" algn="ctr">
              <a:lnSpc>
                <a:spcPct val="118002"/>
              </a:lnSpc>
              <a:spcBef>
                <a:spcPts val="0"/>
              </a:spcBef>
              <a:spcAft>
                <a:spcPts val="0"/>
              </a:spcAft>
              <a:buNone/>
            </a:pPr>
            <a:r>
              <a:t/>
            </a:r>
            <a:endParaRPr sz="5000">
              <a:solidFill>
                <a:srgbClr val="4C6FBF"/>
              </a:solidFill>
              <a:latin typeface="Heebo Black"/>
              <a:ea typeface="Heebo Black"/>
              <a:cs typeface="Heebo Black"/>
              <a:sym typeface="Heebo Black"/>
            </a:endParaRPr>
          </a:p>
        </p:txBody>
      </p:sp>
      <p:sp>
        <p:nvSpPr>
          <p:cNvPr id="982" name="Google Shape;982;p84"/>
          <p:cNvSpPr txBox="1"/>
          <p:nvPr/>
        </p:nvSpPr>
        <p:spPr>
          <a:xfrm>
            <a:off x="1231450" y="2170750"/>
            <a:ext cx="15734400" cy="47100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SzPts val="1100"/>
              <a:buNone/>
            </a:pPr>
            <a:r>
              <a:rPr lang="en-US" sz="3400">
                <a:latin typeface="Heebo"/>
                <a:ea typeface="Heebo"/>
                <a:cs typeface="Heebo"/>
                <a:sym typeface="Heebo"/>
              </a:rPr>
              <a:t>•	</a:t>
            </a:r>
            <a:r>
              <a:rPr b="1" lang="en-US" sz="3400">
                <a:latin typeface="Heebo"/>
                <a:ea typeface="Heebo"/>
                <a:cs typeface="Heebo"/>
                <a:sym typeface="Heebo"/>
              </a:rPr>
              <a:t>Internet</a:t>
            </a:r>
            <a:r>
              <a:rPr lang="en-US" sz="3400">
                <a:latin typeface="Heebo"/>
                <a:ea typeface="Heebo"/>
                <a:cs typeface="Heebo"/>
                <a:sym typeface="Heebo"/>
              </a:rPr>
              <a:t>. Posting in the internet a need for an employer is no longer uncommon these days given the computer technology. For this reason, international sourcing is no longer improbable.</a:t>
            </a:r>
            <a:endParaRPr sz="3400">
              <a:latin typeface="Heebo"/>
              <a:ea typeface="Heebo"/>
              <a:cs typeface="Heebo"/>
              <a:sym typeface="Heebo"/>
            </a:endParaRPr>
          </a:p>
          <a:p>
            <a:pPr indent="0" lvl="0" marL="0" rtl="0" algn="l">
              <a:spcBef>
                <a:spcPts val="0"/>
              </a:spcBef>
              <a:spcAft>
                <a:spcPts val="0"/>
              </a:spcAft>
              <a:buSzPts val="1100"/>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Through Friends</a:t>
            </a:r>
            <a:r>
              <a:rPr lang="en-US" sz="3400">
                <a:latin typeface="Heebo"/>
                <a:ea typeface="Heebo"/>
                <a:cs typeface="Heebo"/>
                <a:sym typeface="Heebo"/>
              </a:rPr>
              <a:t>. Friends usually recommend people they know with the aim of helping them find jobs, and normally friends help each other.</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pic>
        <p:nvPicPr>
          <p:cNvPr id="983" name="Google Shape;983;p84"/>
          <p:cNvPicPr preferRelativeResize="0"/>
          <p:nvPr/>
        </p:nvPicPr>
        <p:blipFill>
          <a:blip r:embed="rId3">
            <a:alphaModFix/>
          </a:blip>
          <a:stretch>
            <a:fillRect/>
          </a:stretch>
        </p:blipFill>
        <p:spPr>
          <a:xfrm>
            <a:off x="2553950" y="5383900"/>
            <a:ext cx="5746300" cy="3864950"/>
          </a:xfrm>
          <a:prstGeom prst="rect">
            <a:avLst/>
          </a:prstGeom>
          <a:noFill/>
          <a:ln>
            <a:noFill/>
          </a:ln>
        </p:spPr>
      </p:pic>
      <p:sp>
        <p:nvSpPr>
          <p:cNvPr id="984" name="Google Shape;984;p84"/>
          <p:cNvSpPr txBox="1"/>
          <p:nvPr/>
        </p:nvSpPr>
        <p:spPr>
          <a:xfrm>
            <a:off x="8472875" y="6061200"/>
            <a:ext cx="5356800" cy="5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Banastao (2022)</a:t>
            </a:r>
            <a:endParaRPr sz="3200">
              <a:solidFill>
                <a:schemeClr val="dk1"/>
              </a:solidFill>
              <a:latin typeface="Calibri"/>
              <a:ea typeface="Calibri"/>
              <a:cs typeface="Calibri"/>
              <a:sym typeface="Calibri"/>
            </a:endParaRPr>
          </a:p>
        </p:txBody>
      </p:sp>
    </p:spTree>
  </p:cSld>
  <p:clrMapOvr>
    <a:masterClrMapping/>
  </p:clrMapOvr>
</p:sld>
</file>

<file path=ppt/slides/slide7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88" name="Shape 988"/>
        <p:cNvGrpSpPr/>
        <p:nvPr/>
      </p:nvGrpSpPr>
      <p:grpSpPr>
        <a:xfrm>
          <a:off x="0" y="0"/>
          <a:ext cx="0" cy="0"/>
          <a:chOff x="0" y="0"/>
          <a:chExt cx="0" cy="0"/>
        </a:xfrm>
      </p:grpSpPr>
      <p:sp>
        <p:nvSpPr>
          <p:cNvPr id="989" name="Google Shape;989;p85"/>
          <p:cNvSpPr/>
          <p:nvPr/>
        </p:nvSpPr>
        <p:spPr>
          <a:xfrm>
            <a:off x="-816959" y="1906441"/>
            <a:ext cx="8740256" cy="6959429"/>
          </a:xfrm>
          <a:custGeom>
            <a:rect b="b" l="l" r="r" t="t"/>
            <a:pathLst>
              <a:path extrusionOk="0" h="6959429" w="8740256">
                <a:moveTo>
                  <a:pt x="0" y="0"/>
                </a:moveTo>
                <a:lnTo>
                  <a:pt x="8740256" y="0"/>
                </a:lnTo>
                <a:lnTo>
                  <a:pt x="8740256" y="6959429"/>
                </a:lnTo>
                <a:lnTo>
                  <a:pt x="0" y="6959429"/>
                </a:lnTo>
                <a:lnTo>
                  <a:pt x="0" y="0"/>
                </a:lnTo>
                <a:close/>
              </a:path>
            </a:pathLst>
          </a:custGeom>
          <a:blipFill rotWithShape="1">
            <a:blip r:embed="rId3">
              <a:alphaModFix/>
            </a:blip>
            <a:stretch>
              <a:fillRect b="0" l="0" r="0" t="0"/>
            </a:stretch>
          </a:blipFill>
          <a:ln>
            <a:noFill/>
          </a:ln>
        </p:spPr>
      </p:sp>
      <p:grpSp>
        <p:nvGrpSpPr>
          <p:cNvPr id="990" name="Google Shape;990;p85"/>
          <p:cNvGrpSpPr/>
          <p:nvPr/>
        </p:nvGrpSpPr>
        <p:grpSpPr>
          <a:xfrm>
            <a:off x="13149483" y="-36086"/>
            <a:ext cx="10276983" cy="10323048"/>
            <a:chOff x="1813" y="0"/>
            <a:chExt cx="809173" cy="812800"/>
          </a:xfrm>
        </p:grpSpPr>
        <p:sp>
          <p:nvSpPr>
            <p:cNvPr id="991" name="Google Shape;991;p85"/>
            <p:cNvSpPr/>
            <p:nvPr/>
          </p:nvSpPr>
          <p:spPr>
            <a:xfrm>
              <a:off x="1813" y="0"/>
              <a:ext cx="809173" cy="812800"/>
            </a:xfrm>
            <a:custGeom>
              <a:rect b="b" l="l" r="r" t="t"/>
              <a:pathLst>
                <a:path extrusionOk="0"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B1C9EB">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92" name="Google Shape;992;p85"/>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993" name="Google Shape;993;p85"/>
          <p:cNvSpPr txBox="1"/>
          <p:nvPr/>
        </p:nvSpPr>
        <p:spPr>
          <a:xfrm>
            <a:off x="533400" y="590550"/>
            <a:ext cx="16895400" cy="1231500"/>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lang="en-US" sz="8000">
                <a:solidFill>
                  <a:srgbClr val="7B96D4"/>
                </a:solidFill>
                <a:latin typeface="Heebo Black"/>
                <a:ea typeface="Heebo Black"/>
                <a:cs typeface="Heebo Black"/>
                <a:sym typeface="Heebo Black"/>
              </a:rPr>
              <a:t>Recruitment and Hiring</a:t>
            </a:r>
            <a:endParaRPr sz="8000">
              <a:solidFill>
                <a:srgbClr val="7B96D4"/>
              </a:solidFill>
              <a:latin typeface="Heebo Black"/>
              <a:ea typeface="Heebo Black"/>
              <a:cs typeface="Heebo Black"/>
              <a:sym typeface="Heebo Black"/>
            </a:endParaRPr>
          </a:p>
        </p:txBody>
      </p:sp>
      <p:sp>
        <p:nvSpPr>
          <p:cNvPr id="994" name="Google Shape;994;p85"/>
          <p:cNvSpPr txBox="1"/>
          <p:nvPr/>
        </p:nvSpPr>
        <p:spPr>
          <a:xfrm>
            <a:off x="8514550" y="2253500"/>
            <a:ext cx="9024600" cy="4431900"/>
          </a:xfrm>
          <a:prstGeom prst="rect">
            <a:avLst/>
          </a:prstGeom>
          <a:noFill/>
          <a:ln>
            <a:noFill/>
          </a:ln>
        </p:spPr>
        <p:txBody>
          <a:bodyPr anchorCtr="0" anchor="t" bIns="0" lIns="0" spcFirstLastPara="1" rIns="0" wrap="square" tIns="0">
            <a:spAutoFit/>
          </a:bodyPr>
          <a:lstStyle/>
          <a:p>
            <a:pPr indent="0" lvl="1" marL="0" marR="0" rtl="0" algn="l">
              <a:lnSpc>
                <a:spcPct val="139958"/>
              </a:lnSpc>
              <a:spcBef>
                <a:spcPts val="0"/>
              </a:spcBef>
              <a:spcAft>
                <a:spcPts val="0"/>
              </a:spcAft>
              <a:buNone/>
            </a:pPr>
            <a:r>
              <a:rPr lang="en-US" sz="3600">
                <a:latin typeface="Heebo"/>
                <a:ea typeface="Heebo"/>
                <a:cs typeface="Heebo"/>
                <a:sym typeface="Heebo"/>
              </a:rPr>
              <a:t>Employers do not look at the physical appearance only and hire the person. They would like to know a lot of information about the applicant, hence the many tools used in the process of recruitment and hiring. Some of these tools are:</a:t>
            </a:r>
            <a:endParaRPr sz="3600">
              <a:latin typeface="Heebo"/>
              <a:ea typeface="Heebo"/>
              <a:cs typeface="Heebo"/>
              <a:sym typeface="Heebo"/>
            </a:endParaRPr>
          </a:p>
        </p:txBody>
      </p:sp>
    </p:spTree>
  </p:cSld>
  <p:clrMapOvr>
    <a:masterClrMapping/>
  </p:clrMapOvr>
</p:sld>
</file>

<file path=ppt/slides/slide7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998" name="Shape 998"/>
        <p:cNvGrpSpPr/>
        <p:nvPr/>
      </p:nvGrpSpPr>
      <p:grpSpPr>
        <a:xfrm>
          <a:off x="0" y="0"/>
          <a:ext cx="0" cy="0"/>
          <a:chOff x="0" y="0"/>
          <a:chExt cx="0" cy="0"/>
        </a:xfrm>
      </p:grpSpPr>
      <p:grpSp>
        <p:nvGrpSpPr>
          <p:cNvPr id="999" name="Google Shape;999;p86"/>
          <p:cNvGrpSpPr/>
          <p:nvPr/>
        </p:nvGrpSpPr>
        <p:grpSpPr>
          <a:xfrm>
            <a:off x="498406" y="353744"/>
            <a:ext cx="17291303" cy="9434909"/>
            <a:chOff x="0" y="-38100"/>
            <a:chExt cx="4554058" cy="2484898"/>
          </a:xfrm>
        </p:grpSpPr>
        <p:sp>
          <p:nvSpPr>
            <p:cNvPr id="1000" name="Google Shape;1000;p86"/>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01" name="Google Shape;1001;p8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02" name="Google Shape;1002;p86"/>
          <p:cNvGrpSpPr/>
          <p:nvPr/>
        </p:nvGrpSpPr>
        <p:grpSpPr>
          <a:xfrm>
            <a:off x="925501" y="1620501"/>
            <a:ext cx="16470416" cy="7782097"/>
            <a:chOff x="0" y="-38100"/>
            <a:chExt cx="1577339" cy="850800"/>
          </a:xfrm>
        </p:grpSpPr>
        <p:sp>
          <p:nvSpPr>
            <p:cNvPr id="1003" name="Google Shape;1003;p86"/>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004" name="Google Shape;1004;p8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05" name="Google Shape;1005;p86"/>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Recruitment and Hiring</a:t>
            </a:r>
            <a:endParaRPr sz="5000">
              <a:solidFill>
                <a:srgbClr val="4C6FBF"/>
              </a:solidFill>
              <a:latin typeface="Heebo Black"/>
              <a:ea typeface="Heebo Black"/>
              <a:cs typeface="Heebo Black"/>
              <a:sym typeface="Heebo Black"/>
            </a:endParaRPr>
          </a:p>
        </p:txBody>
      </p:sp>
      <p:sp>
        <p:nvSpPr>
          <p:cNvPr id="1006" name="Google Shape;1006;p86"/>
          <p:cNvSpPr txBox="1"/>
          <p:nvPr/>
        </p:nvSpPr>
        <p:spPr>
          <a:xfrm>
            <a:off x="1231450" y="2170750"/>
            <a:ext cx="15734400" cy="57567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Job Description</a:t>
            </a:r>
            <a:r>
              <a:rPr lang="en-US" sz="3400">
                <a:latin typeface="Heebo"/>
                <a:ea typeface="Heebo"/>
                <a:cs typeface="Heebo"/>
                <a:sym typeface="Heebo"/>
              </a:rPr>
              <a:t>. This pertains to the list of functions that the worker is expected to perform. It includes the position title, the supervisor to whom he shall report, salary range and other information about the job.</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Job Specification</a:t>
            </a:r>
            <a:r>
              <a:rPr lang="en-US" sz="3400">
                <a:latin typeface="Heebo"/>
                <a:ea typeface="Heebo"/>
                <a:cs typeface="Heebo"/>
                <a:sym typeface="Heebo"/>
              </a:rPr>
              <a:t>. This refers to the qualifications, traits and skills needed to perform the job. Physical attributes, like height, may also be included.</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	</a:t>
            </a:r>
            <a:r>
              <a:rPr b="1" lang="en-US" sz="3400">
                <a:latin typeface="Heebo"/>
                <a:ea typeface="Heebo"/>
                <a:cs typeface="Heebo"/>
                <a:sym typeface="Heebo"/>
              </a:rPr>
              <a:t>Application Form</a:t>
            </a:r>
            <a:r>
              <a:rPr lang="en-US" sz="3400">
                <a:latin typeface="Heebo"/>
                <a:ea typeface="Heebo"/>
                <a:cs typeface="Heebo"/>
                <a:sym typeface="Heebo"/>
              </a:rPr>
              <a:t>. This form asks about some personal details about the applicant, his educational qualifications, traits, skills, experience, training, former employers (if previously employed) and other information </a:t>
            </a:r>
            <a:endParaRPr sz="3400">
              <a:latin typeface="Heebo"/>
              <a:ea typeface="Heebo"/>
              <a:cs typeface="Heebo"/>
              <a:sym typeface="Heebo"/>
            </a:endParaRPr>
          </a:p>
          <a:p>
            <a:pPr indent="0" lvl="0" marL="0" rtl="0" algn="l">
              <a:lnSpc>
                <a:spcPct val="100000"/>
              </a:lnSpc>
              <a:spcBef>
                <a:spcPts val="0"/>
              </a:spcBef>
              <a:spcAft>
                <a:spcPts val="0"/>
              </a:spcAft>
              <a:buSzPts val="1100"/>
              <a:buNone/>
            </a:pPr>
            <a:r>
              <a:rPr lang="en-US" sz="3400">
                <a:latin typeface="Heebo"/>
                <a:ea typeface="Heebo"/>
                <a:cs typeface="Heebo"/>
                <a:sym typeface="Heebo"/>
              </a:rPr>
              <a:t>which the employer feels are important. </a:t>
            </a:r>
            <a:endParaRPr sz="3400">
              <a:latin typeface="Heebo"/>
              <a:ea typeface="Heebo"/>
              <a:cs typeface="Heebo"/>
              <a:sym typeface="Heebo"/>
            </a:endParaRPr>
          </a:p>
        </p:txBody>
      </p:sp>
    </p:spTree>
  </p:cSld>
  <p:clrMapOvr>
    <a:masterClrMapping/>
  </p:clrMapOvr>
</p:sld>
</file>

<file path=ppt/slides/slide7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010" name="Shape 1010"/>
        <p:cNvGrpSpPr/>
        <p:nvPr/>
      </p:nvGrpSpPr>
      <p:grpSpPr>
        <a:xfrm>
          <a:off x="0" y="0"/>
          <a:ext cx="0" cy="0"/>
          <a:chOff x="0" y="0"/>
          <a:chExt cx="0" cy="0"/>
        </a:xfrm>
      </p:grpSpPr>
      <p:grpSp>
        <p:nvGrpSpPr>
          <p:cNvPr id="1011" name="Google Shape;1011;p87"/>
          <p:cNvGrpSpPr/>
          <p:nvPr/>
        </p:nvGrpSpPr>
        <p:grpSpPr>
          <a:xfrm>
            <a:off x="498406" y="353744"/>
            <a:ext cx="17291303" cy="9434909"/>
            <a:chOff x="0" y="-38100"/>
            <a:chExt cx="4554058" cy="2484898"/>
          </a:xfrm>
        </p:grpSpPr>
        <p:sp>
          <p:nvSpPr>
            <p:cNvPr id="1012" name="Google Shape;1012;p87"/>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13" name="Google Shape;1013;p8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14" name="Google Shape;1014;p87"/>
          <p:cNvGrpSpPr/>
          <p:nvPr/>
        </p:nvGrpSpPr>
        <p:grpSpPr>
          <a:xfrm>
            <a:off x="925501" y="1620501"/>
            <a:ext cx="16470416" cy="7782097"/>
            <a:chOff x="0" y="-38100"/>
            <a:chExt cx="1577339" cy="850800"/>
          </a:xfrm>
        </p:grpSpPr>
        <p:sp>
          <p:nvSpPr>
            <p:cNvPr id="1015" name="Google Shape;1015;p87"/>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016" name="Google Shape;1016;p8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17" name="Google Shape;1017;p87"/>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Recruitment and Hiring</a:t>
            </a:r>
            <a:endParaRPr sz="5000">
              <a:solidFill>
                <a:srgbClr val="4C6FBF"/>
              </a:solidFill>
              <a:latin typeface="Heebo Black"/>
              <a:ea typeface="Heebo Black"/>
              <a:cs typeface="Heebo Black"/>
              <a:sym typeface="Heebo Black"/>
            </a:endParaRPr>
          </a:p>
        </p:txBody>
      </p:sp>
      <p:sp>
        <p:nvSpPr>
          <p:cNvPr id="1018" name="Google Shape;1018;p87"/>
          <p:cNvSpPr txBox="1"/>
          <p:nvPr/>
        </p:nvSpPr>
        <p:spPr>
          <a:xfrm>
            <a:off x="1231450" y="2170750"/>
            <a:ext cx="15734400" cy="36633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Interview Questions.</a:t>
            </a:r>
            <a:r>
              <a:rPr lang="en-US" sz="3400">
                <a:latin typeface="Heebo"/>
                <a:ea typeface="Heebo"/>
                <a:cs typeface="Heebo"/>
                <a:sym typeface="Heebo"/>
              </a:rPr>
              <a:t> A list of interview questions is prepared prior to the interview. Sometimes these questions are already answered in the application form, but it is asked just the same, for verification purposes.</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Testing</a:t>
            </a:r>
            <a:r>
              <a:rPr lang="en-US" sz="3400">
                <a:latin typeface="Heebo"/>
                <a:ea typeface="Heebo"/>
                <a:cs typeface="Heebo"/>
                <a:sym typeface="Heebo"/>
              </a:rPr>
              <a:t>. This can be either a written test or a performance test depending on the position applied for. A performance test is an actual test.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7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022" name="Shape 1022"/>
        <p:cNvGrpSpPr/>
        <p:nvPr/>
      </p:nvGrpSpPr>
      <p:grpSpPr>
        <a:xfrm>
          <a:off x="0" y="0"/>
          <a:ext cx="0" cy="0"/>
          <a:chOff x="0" y="0"/>
          <a:chExt cx="0" cy="0"/>
        </a:xfrm>
      </p:grpSpPr>
      <p:grpSp>
        <p:nvGrpSpPr>
          <p:cNvPr id="1023" name="Google Shape;1023;p88"/>
          <p:cNvGrpSpPr/>
          <p:nvPr/>
        </p:nvGrpSpPr>
        <p:grpSpPr>
          <a:xfrm>
            <a:off x="498406" y="353744"/>
            <a:ext cx="17291303" cy="9434909"/>
            <a:chOff x="0" y="-38100"/>
            <a:chExt cx="4554058" cy="2484898"/>
          </a:xfrm>
        </p:grpSpPr>
        <p:sp>
          <p:nvSpPr>
            <p:cNvPr id="1024" name="Google Shape;1024;p88"/>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25" name="Google Shape;1025;p8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26" name="Google Shape;1026;p88"/>
          <p:cNvGrpSpPr/>
          <p:nvPr/>
        </p:nvGrpSpPr>
        <p:grpSpPr>
          <a:xfrm>
            <a:off x="925501" y="1620501"/>
            <a:ext cx="16470416" cy="7782097"/>
            <a:chOff x="0" y="-38100"/>
            <a:chExt cx="1577339" cy="850800"/>
          </a:xfrm>
        </p:grpSpPr>
        <p:sp>
          <p:nvSpPr>
            <p:cNvPr id="1027" name="Google Shape;1027;p88"/>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028" name="Google Shape;1028;p88"/>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29" name="Google Shape;1029;p88"/>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Recruitment and Hiring Process</a:t>
            </a:r>
            <a:endParaRPr sz="5000">
              <a:solidFill>
                <a:srgbClr val="4C6FBF"/>
              </a:solidFill>
              <a:latin typeface="Heebo Black"/>
              <a:ea typeface="Heebo Black"/>
              <a:cs typeface="Heebo Black"/>
              <a:sym typeface="Heebo Black"/>
            </a:endParaRPr>
          </a:p>
        </p:txBody>
      </p:sp>
      <p:sp>
        <p:nvSpPr>
          <p:cNvPr id="1030" name="Google Shape;1030;p88"/>
          <p:cNvSpPr txBox="1"/>
          <p:nvPr/>
        </p:nvSpPr>
        <p:spPr>
          <a:xfrm>
            <a:off x="10145200" y="2170750"/>
            <a:ext cx="6820500" cy="41868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b="1" i="1" lang="en-US" sz="3400">
                <a:latin typeface="Heebo"/>
                <a:ea typeface="Heebo"/>
                <a:cs typeface="Heebo"/>
                <a:sym typeface="Heebo"/>
              </a:rPr>
              <a:t>Recruitment </a:t>
            </a:r>
            <a:r>
              <a:rPr lang="en-US" sz="3400">
                <a:latin typeface="Heebo"/>
                <a:ea typeface="Heebo"/>
                <a:cs typeface="Heebo"/>
                <a:sym typeface="Heebo"/>
              </a:rPr>
              <a:t>means trying to attract applicants to apply for a position in a company. This is done through advertisements in newspapers, radio/TV, the internet or through friends.</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pic>
        <p:nvPicPr>
          <p:cNvPr id="1031" name="Google Shape;1031;p88"/>
          <p:cNvPicPr preferRelativeResize="0"/>
          <p:nvPr/>
        </p:nvPicPr>
        <p:blipFill>
          <a:blip r:embed="rId3">
            <a:alphaModFix/>
          </a:blip>
          <a:stretch>
            <a:fillRect/>
          </a:stretch>
        </p:blipFill>
        <p:spPr>
          <a:xfrm>
            <a:off x="777950" y="1686250"/>
            <a:ext cx="9026569" cy="7950000"/>
          </a:xfrm>
          <a:prstGeom prst="rect">
            <a:avLst/>
          </a:prstGeom>
          <a:noFill/>
          <a:ln>
            <a:noFill/>
          </a:ln>
        </p:spPr>
      </p:pic>
      <p:sp>
        <p:nvSpPr>
          <p:cNvPr id="1032" name="Google Shape;1032;p88"/>
          <p:cNvSpPr txBox="1"/>
          <p:nvPr/>
        </p:nvSpPr>
        <p:spPr>
          <a:xfrm>
            <a:off x="6465650" y="8847600"/>
            <a:ext cx="5356800" cy="5550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US" sz="3200">
                <a:solidFill>
                  <a:schemeClr val="dk1"/>
                </a:solidFill>
                <a:latin typeface="Calibri"/>
                <a:ea typeface="Calibri"/>
                <a:cs typeface="Calibri"/>
                <a:sym typeface="Calibri"/>
              </a:rPr>
              <a:t>Banastao (2022)</a:t>
            </a:r>
            <a:endParaRPr sz="3200">
              <a:solidFill>
                <a:schemeClr val="dk1"/>
              </a:solidFill>
              <a:latin typeface="Calibri"/>
              <a:ea typeface="Calibri"/>
              <a:cs typeface="Calibri"/>
              <a:sym typeface="Calibri"/>
            </a:endParaRPr>
          </a:p>
        </p:txBody>
      </p:sp>
    </p:spTree>
  </p:cSld>
  <p:clrMapOvr>
    <a:masterClrMapping/>
  </p:clrMapOvr>
</p:sld>
</file>

<file path=ppt/slides/slide7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6" name="Shape 1036"/>
        <p:cNvGrpSpPr/>
        <p:nvPr/>
      </p:nvGrpSpPr>
      <p:grpSpPr>
        <a:xfrm>
          <a:off x="0" y="0"/>
          <a:ext cx="0" cy="0"/>
          <a:chOff x="0" y="0"/>
          <a:chExt cx="0" cy="0"/>
        </a:xfrm>
      </p:grpSpPr>
      <p:sp>
        <p:nvSpPr>
          <p:cNvPr id="1037" name="Google Shape;1037;p89"/>
          <p:cNvSpPr/>
          <p:nvPr/>
        </p:nvSpPr>
        <p:spPr>
          <a:xfrm>
            <a:off x="-816959" y="1906441"/>
            <a:ext cx="8740256" cy="6959429"/>
          </a:xfrm>
          <a:custGeom>
            <a:rect b="b" l="l" r="r" t="t"/>
            <a:pathLst>
              <a:path extrusionOk="0" h="6959429" w="8740256">
                <a:moveTo>
                  <a:pt x="0" y="0"/>
                </a:moveTo>
                <a:lnTo>
                  <a:pt x="8740256" y="0"/>
                </a:lnTo>
                <a:lnTo>
                  <a:pt x="8740256" y="6959429"/>
                </a:lnTo>
                <a:lnTo>
                  <a:pt x="0" y="6959429"/>
                </a:lnTo>
                <a:lnTo>
                  <a:pt x="0" y="0"/>
                </a:lnTo>
                <a:close/>
              </a:path>
            </a:pathLst>
          </a:custGeom>
          <a:blipFill rotWithShape="1">
            <a:blip r:embed="rId3">
              <a:alphaModFix/>
            </a:blip>
            <a:stretch>
              <a:fillRect b="0" l="0" r="0" t="0"/>
            </a:stretch>
          </a:blipFill>
          <a:ln>
            <a:noFill/>
          </a:ln>
        </p:spPr>
      </p:sp>
      <p:grpSp>
        <p:nvGrpSpPr>
          <p:cNvPr id="1038" name="Google Shape;1038;p89"/>
          <p:cNvGrpSpPr/>
          <p:nvPr/>
        </p:nvGrpSpPr>
        <p:grpSpPr>
          <a:xfrm>
            <a:off x="13149483" y="-36086"/>
            <a:ext cx="10276983" cy="10323048"/>
            <a:chOff x="1813" y="0"/>
            <a:chExt cx="809173" cy="812800"/>
          </a:xfrm>
        </p:grpSpPr>
        <p:sp>
          <p:nvSpPr>
            <p:cNvPr id="1039" name="Google Shape;1039;p89"/>
            <p:cNvSpPr/>
            <p:nvPr/>
          </p:nvSpPr>
          <p:spPr>
            <a:xfrm>
              <a:off x="1813" y="0"/>
              <a:ext cx="809173" cy="812800"/>
            </a:xfrm>
            <a:custGeom>
              <a:rect b="b" l="l" r="r" t="t"/>
              <a:pathLst>
                <a:path extrusionOk="0" h="812800" w="809173">
                  <a:moveTo>
                    <a:pt x="404587" y="0"/>
                  </a:moveTo>
                  <a:cubicBezTo>
                    <a:pt x="628326" y="1001"/>
                    <a:pt x="809174" y="182659"/>
                    <a:pt x="809174" y="406400"/>
                  </a:cubicBezTo>
                  <a:cubicBezTo>
                    <a:pt x="809174" y="630141"/>
                    <a:pt x="628326" y="811799"/>
                    <a:pt x="404587" y="812800"/>
                  </a:cubicBezTo>
                  <a:cubicBezTo>
                    <a:pt x="180848" y="811799"/>
                    <a:pt x="0" y="630141"/>
                    <a:pt x="0" y="406400"/>
                  </a:cubicBezTo>
                  <a:cubicBezTo>
                    <a:pt x="0" y="182659"/>
                    <a:pt x="180848" y="1001"/>
                    <a:pt x="404587" y="0"/>
                  </a:cubicBezTo>
                  <a:close/>
                </a:path>
              </a:pathLst>
            </a:custGeom>
            <a:solidFill>
              <a:srgbClr val="B1C9EB">
                <a:alpha val="40000"/>
              </a:srgbClr>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0" name="Google Shape;1040;p89"/>
            <p:cNvSpPr txBox="1"/>
            <p:nvPr/>
          </p:nvSpPr>
          <p:spPr>
            <a:xfrm>
              <a:off x="76200" y="38100"/>
              <a:ext cx="660300" cy="6984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41" name="Google Shape;1041;p89"/>
          <p:cNvSpPr txBox="1"/>
          <p:nvPr/>
        </p:nvSpPr>
        <p:spPr>
          <a:xfrm>
            <a:off x="533400" y="590550"/>
            <a:ext cx="16895400" cy="1231500"/>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lang="en-US" sz="8000">
                <a:solidFill>
                  <a:srgbClr val="7B96D4"/>
                </a:solidFill>
                <a:latin typeface="Heebo Black"/>
                <a:ea typeface="Heebo Black"/>
                <a:cs typeface="Heebo Black"/>
                <a:sym typeface="Heebo Black"/>
              </a:rPr>
              <a:t>Employee Categories</a:t>
            </a:r>
            <a:endParaRPr sz="8000">
              <a:solidFill>
                <a:srgbClr val="7B96D4"/>
              </a:solidFill>
              <a:latin typeface="Heebo Black"/>
              <a:ea typeface="Heebo Black"/>
              <a:cs typeface="Heebo Black"/>
              <a:sym typeface="Heebo Black"/>
            </a:endParaRPr>
          </a:p>
        </p:txBody>
      </p:sp>
      <p:sp>
        <p:nvSpPr>
          <p:cNvPr id="1042" name="Google Shape;1042;p89"/>
          <p:cNvSpPr txBox="1"/>
          <p:nvPr/>
        </p:nvSpPr>
        <p:spPr>
          <a:xfrm>
            <a:off x="8514550" y="2253500"/>
            <a:ext cx="9024600" cy="1846800"/>
          </a:xfrm>
          <a:prstGeom prst="rect">
            <a:avLst/>
          </a:prstGeom>
          <a:noFill/>
          <a:ln>
            <a:noFill/>
          </a:ln>
        </p:spPr>
        <p:txBody>
          <a:bodyPr anchorCtr="0" anchor="t" bIns="0" lIns="0" spcFirstLastPara="1" rIns="0" wrap="square" tIns="0">
            <a:spAutoFit/>
          </a:bodyPr>
          <a:lstStyle/>
          <a:p>
            <a:pPr indent="0" lvl="1" marL="0" marR="0" rtl="0" algn="l">
              <a:lnSpc>
                <a:spcPct val="139958"/>
              </a:lnSpc>
              <a:spcBef>
                <a:spcPts val="0"/>
              </a:spcBef>
              <a:spcAft>
                <a:spcPts val="0"/>
              </a:spcAft>
              <a:buNone/>
            </a:pPr>
            <a:r>
              <a:rPr lang="en-US" sz="5000">
                <a:latin typeface="Heebo"/>
                <a:ea typeface="Heebo"/>
                <a:cs typeface="Heebo"/>
                <a:sym typeface="Heebo"/>
              </a:rPr>
              <a:t>	Employees are categorized as follows:</a:t>
            </a:r>
            <a:endParaRPr sz="5000">
              <a:latin typeface="Heebo"/>
              <a:ea typeface="Heebo"/>
              <a:cs typeface="Heebo"/>
              <a:sym typeface="Heebo"/>
            </a:endParaRPr>
          </a:p>
        </p:txBody>
      </p:sp>
    </p:spTree>
  </p:cSld>
  <p:clrMapOvr>
    <a:masterClrMapping/>
  </p:clrMapOvr>
</p:sld>
</file>

<file path=ppt/slides/slide7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046" name="Shape 1046"/>
        <p:cNvGrpSpPr/>
        <p:nvPr/>
      </p:nvGrpSpPr>
      <p:grpSpPr>
        <a:xfrm>
          <a:off x="0" y="0"/>
          <a:ext cx="0" cy="0"/>
          <a:chOff x="0" y="0"/>
          <a:chExt cx="0" cy="0"/>
        </a:xfrm>
      </p:grpSpPr>
      <p:grpSp>
        <p:nvGrpSpPr>
          <p:cNvPr id="1047" name="Google Shape;1047;p90"/>
          <p:cNvGrpSpPr/>
          <p:nvPr/>
        </p:nvGrpSpPr>
        <p:grpSpPr>
          <a:xfrm>
            <a:off x="498406" y="353744"/>
            <a:ext cx="17291303" cy="9434909"/>
            <a:chOff x="0" y="-38100"/>
            <a:chExt cx="4554058" cy="2484898"/>
          </a:xfrm>
        </p:grpSpPr>
        <p:sp>
          <p:nvSpPr>
            <p:cNvPr id="1048" name="Google Shape;1048;p90"/>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49" name="Google Shape;1049;p9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50" name="Google Shape;1050;p90"/>
          <p:cNvGrpSpPr/>
          <p:nvPr/>
        </p:nvGrpSpPr>
        <p:grpSpPr>
          <a:xfrm>
            <a:off x="925501" y="1620501"/>
            <a:ext cx="16470416" cy="7782097"/>
            <a:chOff x="0" y="-38100"/>
            <a:chExt cx="1577339" cy="850800"/>
          </a:xfrm>
        </p:grpSpPr>
        <p:sp>
          <p:nvSpPr>
            <p:cNvPr id="1051" name="Google Shape;1051;p90"/>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052" name="Google Shape;1052;p90"/>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53" name="Google Shape;1053;p90"/>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Employee Categories</a:t>
            </a:r>
            <a:endParaRPr sz="5000">
              <a:solidFill>
                <a:srgbClr val="4C6FBF"/>
              </a:solidFill>
              <a:latin typeface="Heebo Black"/>
              <a:ea typeface="Heebo Black"/>
              <a:cs typeface="Heebo Black"/>
              <a:sym typeface="Heebo Black"/>
            </a:endParaRPr>
          </a:p>
        </p:txBody>
      </p:sp>
      <p:sp>
        <p:nvSpPr>
          <p:cNvPr id="1054" name="Google Shape;1054;p90"/>
          <p:cNvSpPr txBox="1"/>
          <p:nvPr/>
        </p:nvSpPr>
        <p:spPr>
          <a:xfrm>
            <a:off x="1231450" y="2170750"/>
            <a:ext cx="15734400" cy="41868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Casual/</a:t>
            </a:r>
            <a:r>
              <a:rPr b="1" lang="en-US" sz="3400">
                <a:latin typeface="Heebo"/>
                <a:ea typeface="Heebo"/>
                <a:cs typeface="Heebo"/>
                <a:sym typeface="Heebo"/>
              </a:rPr>
              <a:t>Temporary</a:t>
            </a:r>
            <a:r>
              <a:rPr lang="en-US" sz="3400">
                <a:latin typeface="Heebo"/>
                <a:ea typeface="Heebo"/>
                <a:cs typeface="Heebo"/>
                <a:sym typeface="Heebo"/>
              </a:rPr>
              <a:t>. As temporary employees, their stay should not reach six months. Otherwise, the entrepreneur will be forced to give them a regular status as provided by law. Many entrepreneurs terminate the services of casual workers after five months and rehires them if their performance is satisfactory.</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Probationary</a:t>
            </a:r>
            <a:r>
              <a:rPr lang="en-US" sz="3400">
                <a:latin typeface="Heebo"/>
                <a:ea typeface="Heebo"/>
                <a:cs typeface="Heebo"/>
                <a:sym typeface="Heebo"/>
              </a:rPr>
              <a:t>. Employees on probation are those intended for permanent position. The length of time involved is again not more than six (6) months.</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7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058" name="Shape 1058"/>
        <p:cNvGrpSpPr/>
        <p:nvPr/>
      </p:nvGrpSpPr>
      <p:grpSpPr>
        <a:xfrm>
          <a:off x="0" y="0"/>
          <a:ext cx="0" cy="0"/>
          <a:chOff x="0" y="0"/>
          <a:chExt cx="0" cy="0"/>
        </a:xfrm>
      </p:grpSpPr>
      <p:grpSp>
        <p:nvGrpSpPr>
          <p:cNvPr id="1059" name="Google Shape;1059;p91"/>
          <p:cNvGrpSpPr/>
          <p:nvPr/>
        </p:nvGrpSpPr>
        <p:grpSpPr>
          <a:xfrm>
            <a:off x="498406" y="353744"/>
            <a:ext cx="17291303" cy="9434909"/>
            <a:chOff x="0" y="-38100"/>
            <a:chExt cx="4554058" cy="2484898"/>
          </a:xfrm>
        </p:grpSpPr>
        <p:sp>
          <p:nvSpPr>
            <p:cNvPr id="1060" name="Google Shape;1060;p91"/>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61" name="Google Shape;1061;p9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62" name="Google Shape;1062;p91"/>
          <p:cNvGrpSpPr/>
          <p:nvPr/>
        </p:nvGrpSpPr>
        <p:grpSpPr>
          <a:xfrm>
            <a:off x="925501" y="1620501"/>
            <a:ext cx="16470416" cy="7782097"/>
            <a:chOff x="0" y="-38100"/>
            <a:chExt cx="1577339" cy="850800"/>
          </a:xfrm>
        </p:grpSpPr>
        <p:sp>
          <p:nvSpPr>
            <p:cNvPr id="1063" name="Google Shape;1063;p91"/>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064" name="Google Shape;1064;p91"/>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65" name="Google Shape;1065;p91"/>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Employee Categories</a:t>
            </a:r>
            <a:endParaRPr sz="5000">
              <a:solidFill>
                <a:srgbClr val="4C6FBF"/>
              </a:solidFill>
              <a:latin typeface="Heebo Black"/>
              <a:ea typeface="Heebo Black"/>
              <a:cs typeface="Heebo Black"/>
              <a:sym typeface="Heebo Black"/>
            </a:endParaRPr>
          </a:p>
        </p:txBody>
      </p:sp>
      <p:sp>
        <p:nvSpPr>
          <p:cNvPr id="1066" name="Google Shape;1066;p91"/>
          <p:cNvSpPr txBox="1"/>
          <p:nvPr/>
        </p:nvSpPr>
        <p:spPr>
          <a:xfrm>
            <a:off x="1231450" y="2170750"/>
            <a:ext cx="15734400" cy="57567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Contractual</a:t>
            </a:r>
            <a:r>
              <a:rPr lang="en-US" sz="3400">
                <a:latin typeface="Heebo"/>
                <a:ea typeface="Heebo"/>
                <a:cs typeface="Heebo"/>
                <a:sym typeface="Heebo"/>
              </a:rPr>
              <a:t>. Employees work in an organization based on a contract. The </a:t>
            </a:r>
            <a:r>
              <a:rPr lang="en-US" sz="3400">
                <a:solidFill>
                  <a:schemeClr val="dk1"/>
                </a:solidFill>
                <a:latin typeface="Heebo"/>
                <a:ea typeface="Heebo"/>
                <a:cs typeface="Heebo"/>
                <a:sym typeface="Heebo"/>
              </a:rPr>
              <a:t>contract can be a year or more and the entrepreneur is not expected to hire </a:t>
            </a:r>
            <a:endParaRPr sz="3400">
              <a:solidFill>
                <a:schemeClr val="dk1"/>
              </a:solidFill>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the contractor for regular employment. The service of the contractual worker expires at the termination of the contract.</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a:t>
            </a:r>
            <a:r>
              <a:rPr b="1" lang="en-US" sz="3400">
                <a:latin typeface="Heebo"/>
                <a:ea typeface="Heebo"/>
                <a:cs typeface="Heebo"/>
                <a:sym typeface="Heebo"/>
              </a:rPr>
              <a:t>Permanent or Regular Employee</a:t>
            </a:r>
            <a:r>
              <a:rPr lang="en-US" sz="3400">
                <a:latin typeface="Heebo"/>
                <a:ea typeface="Heebo"/>
                <a:cs typeface="Heebo"/>
                <a:sym typeface="Heebo"/>
              </a:rPr>
              <a:t>. Regular employees enjoy all the benefits mandated by law plus the benefits on the generosity of the employer. The stay in the business is also unlimited.</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8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070" name="Shape 1070"/>
        <p:cNvGrpSpPr/>
        <p:nvPr/>
      </p:nvGrpSpPr>
      <p:grpSpPr>
        <a:xfrm>
          <a:off x="0" y="0"/>
          <a:ext cx="0" cy="0"/>
          <a:chOff x="0" y="0"/>
          <a:chExt cx="0" cy="0"/>
        </a:xfrm>
      </p:grpSpPr>
      <p:grpSp>
        <p:nvGrpSpPr>
          <p:cNvPr id="1071" name="Google Shape;1071;p92"/>
          <p:cNvGrpSpPr/>
          <p:nvPr/>
        </p:nvGrpSpPr>
        <p:grpSpPr>
          <a:xfrm>
            <a:off x="498406" y="353744"/>
            <a:ext cx="17291303" cy="9434909"/>
            <a:chOff x="0" y="-38100"/>
            <a:chExt cx="4554058" cy="2484898"/>
          </a:xfrm>
        </p:grpSpPr>
        <p:sp>
          <p:nvSpPr>
            <p:cNvPr id="1072" name="Google Shape;1072;p92"/>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73" name="Google Shape;1073;p9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74" name="Google Shape;1074;p92"/>
          <p:cNvGrpSpPr/>
          <p:nvPr/>
        </p:nvGrpSpPr>
        <p:grpSpPr>
          <a:xfrm>
            <a:off x="925501" y="1620501"/>
            <a:ext cx="16470416" cy="7782097"/>
            <a:chOff x="0" y="-38100"/>
            <a:chExt cx="1577339" cy="850800"/>
          </a:xfrm>
        </p:grpSpPr>
        <p:sp>
          <p:nvSpPr>
            <p:cNvPr id="1075" name="Google Shape;1075;p92"/>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076" name="Google Shape;1076;p92"/>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77" name="Google Shape;1077;p92"/>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Training</a:t>
            </a:r>
            <a:endParaRPr sz="5000">
              <a:solidFill>
                <a:srgbClr val="4C6FBF"/>
              </a:solidFill>
              <a:latin typeface="Heebo Black"/>
              <a:ea typeface="Heebo Black"/>
              <a:cs typeface="Heebo Black"/>
              <a:sym typeface="Heebo Black"/>
            </a:endParaRPr>
          </a:p>
        </p:txBody>
      </p:sp>
      <p:sp>
        <p:nvSpPr>
          <p:cNvPr id="1078" name="Google Shape;1078;p92"/>
          <p:cNvSpPr txBox="1"/>
          <p:nvPr/>
        </p:nvSpPr>
        <p:spPr>
          <a:xfrm>
            <a:off x="1231450" y="2170750"/>
            <a:ext cx="15734400" cy="6280200"/>
          </a:xfrm>
          <a:prstGeom prst="rect">
            <a:avLst/>
          </a:prstGeom>
          <a:noFill/>
          <a:ln>
            <a:noFill/>
          </a:ln>
        </p:spPr>
        <p:txBody>
          <a:bodyPr anchorCtr="0" anchor="t" bIns="0" lIns="0" spcFirstLastPara="1" rIns="0" wrap="square" tIns="0">
            <a:spAutoFit/>
          </a:bodyPr>
          <a:lstStyle/>
          <a:p>
            <a:pPr indent="457200" lvl="0" marL="0" rtl="0" algn="l">
              <a:spcBef>
                <a:spcPts val="0"/>
              </a:spcBef>
              <a:spcAft>
                <a:spcPts val="0"/>
              </a:spcAft>
              <a:buClr>
                <a:schemeClr val="dk1"/>
              </a:buClr>
              <a:buSzPts val="1100"/>
              <a:buFont typeface="Arial"/>
              <a:buNone/>
            </a:pPr>
            <a:r>
              <a:rPr lang="en-US" sz="3400">
                <a:latin typeface="Heebo"/>
                <a:ea typeface="Heebo"/>
                <a:cs typeface="Heebo"/>
                <a:sym typeface="Heebo"/>
              </a:rPr>
              <a:t>In spite of their background, employees still need to be trained. The first training that they receive upon joining the company is the </a:t>
            </a:r>
            <a:r>
              <a:rPr b="1" lang="en-US" sz="3400">
                <a:latin typeface="Heebo"/>
                <a:ea typeface="Heebo"/>
                <a:cs typeface="Heebo"/>
                <a:sym typeface="Heebo"/>
              </a:rPr>
              <a:t>orientation.</a:t>
            </a:r>
            <a:endParaRPr b="1"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	Training could be in the form of </a:t>
            </a:r>
            <a:r>
              <a:rPr b="1" lang="en-US" sz="3400">
                <a:latin typeface="Heebo"/>
                <a:ea typeface="Heebo"/>
                <a:cs typeface="Heebo"/>
                <a:sym typeface="Heebo"/>
              </a:rPr>
              <a:t>meetings</a:t>
            </a:r>
            <a:r>
              <a:rPr lang="en-US" sz="3400">
                <a:latin typeface="Heebo"/>
                <a:ea typeface="Heebo"/>
                <a:cs typeface="Heebo"/>
                <a:sym typeface="Heebo"/>
              </a:rPr>
              <a:t>, keeping employees informed about changes in the company, like new policy, new rules, salary increase, new benefits or even a change in their uniform, will motivate them. It will give them the feeling that they belong.</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spcBef>
                <a:spcPts val="0"/>
              </a:spcBef>
              <a:spcAft>
                <a:spcPts val="0"/>
              </a:spcAft>
              <a:buSzPts val="1100"/>
              <a:buNone/>
            </a:pPr>
            <a:r>
              <a:rPr lang="en-US" sz="3400">
                <a:latin typeface="Heebo"/>
                <a:ea typeface="Heebo"/>
                <a:cs typeface="Heebo"/>
                <a:sym typeface="Heebo"/>
              </a:rPr>
              <a:t>	Employees may also be sent to attend </a:t>
            </a:r>
            <a:r>
              <a:rPr b="1" lang="en-US" sz="3400">
                <a:latin typeface="Heebo"/>
                <a:ea typeface="Heebo"/>
                <a:cs typeface="Heebo"/>
                <a:sym typeface="Heebo"/>
              </a:rPr>
              <a:t>seminars or conferences </a:t>
            </a:r>
            <a:r>
              <a:rPr lang="en-US" sz="3400">
                <a:latin typeface="Heebo"/>
                <a:ea typeface="Heebo"/>
                <a:cs typeface="Heebo"/>
                <a:sym typeface="Heebo"/>
              </a:rPr>
              <a:t>outside the company or trainors may be asked to conduct a seminar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for the employees.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8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082" name="Shape 1082"/>
        <p:cNvGrpSpPr/>
        <p:nvPr/>
      </p:nvGrpSpPr>
      <p:grpSpPr>
        <a:xfrm>
          <a:off x="0" y="0"/>
          <a:ext cx="0" cy="0"/>
          <a:chOff x="0" y="0"/>
          <a:chExt cx="0" cy="0"/>
        </a:xfrm>
      </p:grpSpPr>
      <p:grpSp>
        <p:nvGrpSpPr>
          <p:cNvPr id="1083" name="Google Shape;1083;p93"/>
          <p:cNvGrpSpPr/>
          <p:nvPr/>
        </p:nvGrpSpPr>
        <p:grpSpPr>
          <a:xfrm>
            <a:off x="498406" y="353744"/>
            <a:ext cx="17291303" cy="9434909"/>
            <a:chOff x="0" y="-38100"/>
            <a:chExt cx="4554058" cy="2484898"/>
          </a:xfrm>
        </p:grpSpPr>
        <p:sp>
          <p:nvSpPr>
            <p:cNvPr id="1084" name="Google Shape;1084;p93"/>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85" name="Google Shape;1085;p9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86" name="Google Shape;1086;p93"/>
          <p:cNvGrpSpPr/>
          <p:nvPr/>
        </p:nvGrpSpPr>
        <p:grpSpPr>
          <a:xfrm>
            <a:off x="925501" y="1620501"/>
            <a:ext cx="16470416" cy="7782097"/>
            <a:chOff x="0" y="-38100"/>
            <a:chExt cx="1577339" cy="850800"/>
          </a:xfrm>
        </p:grpSpPr>
        <p:sp>
          <p:nvSpPr>
            <p:cNvPr id="1087" name="Google Shape;1087;p93"/>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088" name="Google Shape;1088;p93"/>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089" name="Google Shape;1089;p93"/>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Wage and Salary</a:t>
            </a:r>
            <a:endParaRPr sz="5000">
              <a:solidFill>
                <a:srgbClr val="4C6FBF"/>
              </a:solidFill>
              <a:latin typeface="Heebo Black"/>
              <a:ea typeface="Heebo Black"/>
              <a:cs typeface="Heebo Black"/>
              <a:sym typeface="Heebo Black"/>
            </a:endParaRPr>
          </a:p>
        </p:txBody>
      </p:sp>
      <p:sp>
        <p:nvSpPr>
          <p:cNvPr id="1090" name="Google Shape;1090;p93"/>
          <p:cNvSpPr txBox="1"/>
          <p:nvPr/>
        </p:nvSpPr>
        <p:spPr>
          <a:xfrm>
            <a:off x="1231450" y="2170750"/>
            <a:ext cx="15734400" cy="20934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b="1" lang="en-US" sz="3400">
                <a:latin typeface="Heebo"/>
                <a:ea typeface="Heebo"/>
                <a:cs typeface="Heebo"/>
                <a:sym typeface="Heebo"/>
              </a:rPr>
              <a:t>Wage</a:t>
            </a:r>
            <a:r>
              <a:rPr lang="en-US" sz="3400">
                <a:latin typeface="Heebo"/>
                <a:ea typeface="Heebo"/>
                <a:cs typeface="Heebo"/>
                <a:sym typeface="Heebo"/>
              </a:rPr>
              <a:t> is the price for services rendered. It is a determinant whether the applicant will accept the job offer or not or whether the entrepreneur will accept the applicant or not, especially if his asking price is too much. In all cases, the minimum wage law is the basis for remuneration.</a:t>
            </a:r>
            <a:endParaRPr sz="3400">
              <a:latin typeface="Heebo"/>
              <a:ea typeface="Heebo"/>
              <a:cs typeface="Heebo"/>
              <a:sym typeface="Heebo"/>
            </a:endParaRPr>
          </a:p>
        </p:txBody>
      </p:sp>
      <p:pic>
        <p:nvPicPr>
          <p:cNvPr id="1091" name="Google Shape;1091;p93"/>
          <p:cNvPicPr preferRelativeResize="0"/>
          <p:nvPr/>
        </p:nvPicPr>
        <p:blipFill rotWithShape="1">
          <a:blip r:embed="rId3">
            <a:alphaModFix/>
          </a:blip>
          <a:srcRect b="37903" l="30839" r="30057" t="47193"/>
          <a:stretch/>
        </p:blipFill>
        <p:spPr>
          <a:xfrm>
            <a:off x="1923863" y="4264150"/>
            <a:ext cx="14349574" cy="3074924"/>
          </a:xfrm>
          <a:prstGeom prst="rect">
            <a:avLst/>
          </a:prstGeom>
          <a:noFill/>
          <a:ln>
            <a:noFill/>
          </a:ln>
        </p:spPr>
      </p:pic>
    </p:spTree>
  </p:cSld>
  <p:clrMapOvr>
    <a:masterClrMapping/>
  </p:clrMapOvr>
</p:sld>
</file>

<file path=ppt/slides/slide8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095" name="Shape 1095"/>
        <p:cNvGrpSpPr/>
        <p:nvPr/>
      </p:nvGrpSpPr>
      <p:grpSpPr>
        <a:xfrm>
          <a:off x="0" y="0"/>
          <a:ext cx="0" cy="0"/>
          <a:chOff x="0" y="0"/>
          <a:chExt cx="0" cy="0"/>
        </a:xfrm>
      </p:grpSpPr>
      <p:grpSp>
        <p:nvGrpSpPr>
          <p:cNvPr id="1096" name="Google Shape;1096;p94"/>
          <p:cNvGrpSpPr/>
          <p:nvPr/>
        </p:nvGrpSpPr>
        <p:grpSpPr>
          <a:xfrm>
            <a:off x="498406" y="353744"/>
            <a:ext cx="17291303" cy="9434909"/>
            <a:chOff x="0" y="-38100"/>
            <a:chExt cx="4554058" cy="2484898"/>
          </a:xfrm>
        </p:grpSpPr>
        <p:sp>
          <p:nvSpPr>
            <p:cNvPr id="1097" name="Google Shape;1097;p94"/>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098" name="Google Shape;1098;p9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099" name="Google Shape;1099;p94"/>
          <p:cNvGrpSpPr/>
          <p:nvPr/>
        </p:nvGrpSpPr>
        <p:grpSpPr>
          <a:xfrm>
            <a:off x="925501" y="1620501"/>
            <a:ext cx="16470416" cy="7782097"/>
            <a:chOff x="0" y="-38100"/>
            <a:chExt cx="1577339" cy="850800"/>
          </a:xfrm>
        </p:grpSpPr>
        <p:sp>
          <p:nvSpPr>
            <p:cNvPr id="1100" name="Google Shape;1100;p94"/>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101" name="Google Shape;1101;p94"/>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02" name="Google Shape;1102;p94"/>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Employee Benefits</a:t>
            </a:r>
            <a:endParaRPr sz="5000">
              <a:solidFill>
                <a:srgbClr val="4C6FBF"/>
              </a:solidFill>
              <a:latin typeface="Heebo Black"/>
              <a:ea typeface="Heebo Black"/>
              <a:cs typeface="Heebo Black"/>
              <a:sym typeface="Heebo Black"/>
            </a:endParaRPr>
          </a:p>
        </p:txBody>
      </p:sp>
      <p:sp>
        <p:nvSpPr>
          <p:cNvPr id="1103" name="Google Shape;1103;p94"/>
          <p:cNvSpPr txBox="1"/>
          <p:nvPr/>
        </p:nvSpPr>
        <p:spPr>
          <a:xfrm>
            <a:off x="1231450" y="2170750"/>
            <a:ext cx="15734400" cy="26166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b="1" lang="en-US" sz="3400">
                <a:latin typeface="Heebo"/>
                <a:ea typeface="Heebo"/>
                <a:cs typeface="Heebo"/>
                <a:sym typeface="Heebo"/>
              </a:rPr>
              <a:t>Benefits</a:t>
            </a:r>
            <a:r>
              <a:rPr lang="en-US" sz="3400">
                <a:latin typeface="Heebo"/>
                <a:ea typeface="Heebo"/>
                <a:cs typeface="Heebo"/>
                <a:sym typeface="Heebo"/>
              </a:rPr>
              <a:t> are classified as monetary and non-monetary. The former refers to bonuses, 13th month pay, allowances and SSS employer's contributions, while the latter comes in the form of free uniform, free accommodation, free food, free medical/dental assistance, free use of company facilities like the library and others.</a:t>
            </a:r>
            <a:endParaRPr sz="3400">
              <a:latin typeface="Heebo"/>
              <a:ea typeface="Heebo"/>
              <a:cs typeface="Heebo"/>
              <a:sym typeface="Heebo"/>
            </a:endParaRPr>
          </a:p>
        </p:txBody>
      </p:sp>
    </p:spTree>
  </p:cSld>
  <p:clrMapOvr>
    <a:masterClrMapping/>
  </p:clrMapOvr>
</p:sld>
</file>

<file path=ppt/slides/slide8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107" name="Shape 1107"/>
        <p:cNvGrpSpPr/>
        <p:nvPr/>
      </p:nvGrpSpPr>
      <p:grpSpPr>
        <a:xfrm>
          <a:off x="0" y="0"/>
          <a:ext cx="0" cy="0"/>
          <a:chOff x="0" y="0"/>
          <a:chExt cx="0" cy="0"/>
        </a:xfrm>
      </p:grpSpPr>
      <p:grpSp>
        <p:nvGrpSpPr>
          <p:cNvPr id="1108" name="Google Shape;1108;p95"/>
          <p:cNvGrpSpPr/>
          <p:nvPr/>
        </p:nvGrpSpPr>
        <p:grpSpPr>
          <a:xfrm>
            <a:off x="498406" y="353744"/>
            <a:ext cx="17291303" cy="9434909"/>
            <a:chOff x="0" y="-38100"/>
            <a:chExt cx="4554058" cy="2484898"/>
          </a:xfrm>
        </p:grpSpPr>
        <p:sp>
          <p:nvSpPr>
            <p:cNvPr id="1109" name="Google Shape;1109;p95"/>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10" name="Google Shape;1110;p9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11" name="Google Shape;1111;p95"/>
          <p:cNvGrpSpPr/>
          <p:nvPr/>
        </p:nvGrpSpPr>
        <p:grpSpPr>
          <a:xfrm>
            <a:off x="925500" y="1620500"/>
            <a:ext cx="16470416" cy="2423163"/>
            <a:chOff x="0" y="-38100"/>
            <a:chExt cx="1577339" cy="850800"/>
          </a:xfrm>
        </p:grpSpPr>
        <p:sp>
          <p:nvSpPr>
            <p:cNvPr id="1112" name="Google Shape;1112;p95"/>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113" name="Google Shape;1113;p9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14" name="Google Shape;1114;p95"/>
          <p:cNvSpPr txBox="1"/>
          <p:nvPr/>
        </p:nvSpPr>
        <p:spPr>
          <a:xfrm>
            <a:off x="925500" y="7347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Reward System</a:t>
            </a:r>
            <a:endParaRPr sz="5000">
              <a:solidFill>
                <a:srgbClr val="4C6FBF"/>
              </a:solidFill>
              <a:latin typeface="Heebo Black"/>
              <a:ea typeface="Heebo Black"/>
              <a:cs typeface="Heebo Black"/>
              <a:sym typeface="Heebo Black"/>
            </a:endParaRPr>
          </a:p>
        </p:txBody>
      </p:sp>
      <p:sp>
        <p:nvSpPr>
          <p:cNvPr id="1115" name="Google Shape;1115;p95"/>
          <p:cNvSpPr txBox="1"/>
          <p:nvPr/>
        </p:nvSpPr>
        <p:spPr>
          <a:xfrm>
            <a:off x="1231450" y="2170750"/>
            <a:ext cx="15734400" cy="15699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3400">
                <a:latin typeface="Heebo"/>
                <a:ea typeface="Heebo"/>
                <a:cs typeface="Heebo"/>
                <a:sym typeface="Heebo"/>
              </a:rPr>
              <a:t>Part of managing human resources is motivation and to motivate the personnel to give their best job performance, a reward system is organized. This is made known to everybody so that everybody is a candidate for the reward.</a:t>
            </a:r>
            <a:endParaRPr sz="3400">
              <a:latin typeface="Heebo"/>
              <a:ea typeface="Heebo"/>
              <a:cs typeface="Heebo"/>
              <a:sym typeface="Heebo"/>
            </a:endParaRPr>
          </a:p>
        </p:txBody>
      </p:sp>
      <p:grpSp>
        <p:nvGrpSpPr>
          <p:cNvPr id="1116" name="Google Shape;1116;p95"/>
          <p:cNvGrpSpPr/>
          <p:nvPr/>
        </p:nvGrpSpPr>
        <p:grpSpPr>
          <a:xfrm>
            <a:off x="908788" y="5081825"/>
            <a:ext cx="16470416" cy="2423163"/>
            <a:chOff x="0" y="-38100"/>
            <a:chExt cx="1577339" cy="850800"/>
          </a:xfrm>
        </p:grpSpPr>
        <p:sp>
          <p:nvSpPr>
            <p:cNvPr id="1117" name="Google Shape;1117;p95"/>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118" name="Google Shape;1118;p95"/>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19" name="Google Shape;1119;p95"/>
          <p:cNvSpPr txBox="1"/>
          <p:nvPr/>
        </p:nvSpPr>
        <p:spPr>
          <a:xfrm>
            <a:off x="908787" y="4196075"/>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Discipline</a:t>
            </a:r>
            <a:endParaRPr sz="5000">
              <a:solidFill>
                <a:srgbClr val="4C6FBF"/>
              </a:solidFill>
              <a:latin typeface="Heebo Black"/>
              <a:ea typeface="Heebo Black"/>
              <a:cs typeface="Heebo Black"/>
              <a:sym typeface="Heebo Black"/>
            </a:endParaRPr>
          </a:p>
        </p:txBody>
      </p:sp>
      <p:sp>
        <p:nvSpPr>
          <p:cNvPr id="1120" name="Google Shape;1120;p95"/>
          <p:cNvSpPr txBox="1"/>
          <p:nvPr/>
        </p:nvSpPr>
        <p:spPr>
          <a:xfrm>
            <a:off x="1214738" y="5632075"/>
            <a:ext cx="15734400" cy="2093400"/>
          </a:xfrm>
          <a:prstGeom prst="rect">
            <a:avLst/>
          </a:prstGeom>
          <a:noFill/>
          <a:ln>
            <a:noFill/>
          </a:ln>
        </p:spPr>
        <p:txBody>
          <a:bodyPr anchorCtr="0" anchor="t" bIns="0" lIns="0" spcFirstLastPara="1" rIns="0" wrap="square" tIns="0">
            <a:spAutoFit/>
          </a:bodyPr>
          <a:lstStyle/>
          <a:p>
            <a:pPr indent="0" lvl="0" marL="0" rtl="0" algn="l">
              <a:spcBef>
                <a:spcPts val="0"/>
              </a:spcBef>
              <a:spcAft>
                <a:spcPts val="0"/>
              </a:spcAft>
              <a:buClr>
                <a:schemeClr val="dk1"/>
              </a:buClr>
              <a:buSzPts val="1100"/>
              <a:buFont typeface="Arial"/>
              <a:buNone/>
            </a:pPr>
            <a:r>
              <a:rPr lang="en-US" sz="3400">
                <a:latin typeface="Heebo"/>
                <a:ea typeface="Heebo"/>
                <a:cs typeface="Heebo"/>
                <a:sym typeface="Heebo"/>
              </a:rPr>
              <a:t>On the other side of the reward system is discipline. Erring employees are disciplined for non-compliance of rules and regulations and violation of policies. </a:t>
            </a:r>
            <a:endParaRPr sz="3400">
              <a:latin typeface="Heebo"/>
              <a:ea typeface="Heebo"/>
              <a:cs typeface="Heebo"/>
              <a:sym typeface="Heebo"/>
            </a:endParaRPr>
          </a:p>
          <a:p>
            <a:pPr indent="0" lvl="0" marL="0" rtl="0" algn="l">
              <a:spcBef>
                <a:spcPts val="0"/>
              </a:spcBef>
              <a:spcAft>
                <a:spcPts val="0"/>
              </a:spcAft>
              <a:buClr>
                <a:schemeClr val="dk1"/>
              </a:buClr>
              <a:buSzPts val="1100"/>
              <a:buFont typeface="Arial"/>
              <a:buNone/>
            </a:pPr>
            <a:r>
              <a:t/>
            </a:r>
            <a:endParaRPr sz="3400">
              <a:latin typeface="Heebo"/>
              <a:ea typeface="Heebo"/>
              <a:cs typeface="Heebo"/>
              <a:sym typeface="Heebo"/>
            </a:endParaRPr>
          </a:p>
          <a:p>
            <a:pPr indent="0" lvl="0" marL="0" rtl="0" algn="l">
              <a:lnSpc>
                <a:spcPct val="100000"/>
              </a:lnSpc>
              <a:spcBef>
                <a:spcPts val="0"/>
              </a:spcBef>
              <a:spcAft>
                <a:spcPts val="0"/>
              </a:spcAft>
              <a:buSzPts val="1100"/>
              <a:buNone/>
            </a:pPr>
            <a:r>
              <a:t/>
            </a:r>
            <a:endParaRPr sz="3400">
              <a:latin typeface="Heebo"/>
              <a:ea typeface="Heebo"/>
              <a:cs typeface="Heebo"/>
              <a:sym typeface="Heebo"/>
            </a:endParaRPr>
          </a:p>
        </p:txBody>
      </p:sp>
    </p:spTree>
  </p:cSld>
  <p:clrMapOvr>
    <a:masterClrMapping/>
  </p:clrMapOvr>
</p:sld>
</file>

<file path=ppt/slides/slide8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124" name="Shape 1124"/>
        <p:cNvGrpSpPr/>
        <p:nvPr/>
      </p:nvGrpSpPr>
      <p:grpSpPr>
        <a:xfrm>
          <a:off x="0" y="0"/>
          <a:ext cx="0" cy="0"/>
          <a:chOff x="0" y="0"/>
          <a:chExt cx="0" cy="0"/>
        </a:xfrm>
      </p:grpSpPr>
      <p:grpSp>
        <p:nvGrpSpPr>
          <p:cNvPr id="1125" name="Google Shape;1125;p96"/>
          <p:cNvGrpSpPr/>
          <p:nvPr/>
        </p:nvGrpSpPr>
        <p:grpSpPr>
          <a:xfrm>
            <a:off x="498406" y="353744"/>
            <a:ext cx="17291303" cy="9434909"/>
            <a:chOff x="0" y="-38100"/>
            <a:chExt cx="4554058" cy="2484898"/>
          </a:xfrm>
        </p:grpSpPr>
        <p:sp>
          <p:nvSpPr>
            <p:cNvPr id="1126" name="Google Shape;1126;p96"/>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27" name="Google Shape;1127;p9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pic>
        <p:nvPicPr>
          <p:cNvPr id="1128" name="Google Shape;1128;p96"/>
          <p:cNvPicPr preferRelativeResize="0"/>
          <p:nvPr/>
        </p:nvPicPr>
        <p:blipFill rotWithShape="1">
          <a:blip r:embed="rId3">
            <a:alphaModFix/>
          </a:blip>
          <a:srcRect b="17558" l="0" r="0" t="17552"/>
          <a:stretch/>
        </p:blipFill>
        <p:spPr>
          <a:xfrm>
            <a:off x="8931099" y="1206873"/>
            <a:ext cx="8099123" cy="7873256"/>
          </a:xfrm>
          <a:prstGeom prst="rect">
            <a:avLst/>
          </a:prstGeom>
          <a:noFill/>
          <a:ln>
            <a:noFill/>
          </a:ln>
        </p:spPr>
      </p:pic>
      <p:sp>
        <p:nvSpPr>
          <p:cNvPr id="1129" name="Google Shape;1129;p96"/>
          <p:cNvSpPr/>
          <p:nvPr/>
        </p:nvSpPr>
        <p:spPr>
          <a:xfrm>
            <a:off x="8198990" y="6607602"/>
            <a:ext cx="4485507" cy="2842690"/>
          </a:xfrm>
          <a:custGeom>
            <a:rect b="b" l="l" r="r" t="t"/>
            <a:pathLst>
              <a:path extrusionOk="0" h="2842690" w="4485507">
                <a:moveTo>
                  <a:pt x="0" y="0"/>
                </a:moveTo>
                <a:lnTo>
                  <a:pt x="4485506" y="0"/>
                </a:lnTo>
                <a:lnTo>
                  <a:pt x="4485506" y="2842689"/>
                </a:lnTo>
                <a:lnTo>
                  <a:pt x="0" y="2842689"/>
                </a:lnTo>
                <a:lnTo>
                  <a:pt x="0" y="0"/>
                </a:lnTo>
                <a:close/>
              </a:path>
            </a:pathLst>
          </a:custGeom>
          <a:blipFill rotWithShape="1">
            <a:blip r:embed="rId4">
              <a:alphaModFix/>
            </a:blip>
            <a:stretch>
              <a:fillRect b="0" l="0" r="0" t="0"/>
            </a:stretch>
          </a:blipFill>
          <a:ln>
            <a:noFill/>
          </a:ln>
        </p:spPr>
      </p:sp>
      <p:sp>
        <p:nvSpPr>
          <p:cNvPr id="1130" name="Google Shape;1130;p96"/>
          <p:cNvSpPr/>
          <p:nvPr/>
        </p:nvSpPr>
        <p:spPr>
          <a:xfrm>
            <a:off x="15131543" y="308695"/>
            <a:ext cx="2919681" cy="4069242"/>
          </a:xfrm>
          <a:custGeom>
            <a:rect b="b" l="l" r="r" t="t"/>
            <a:pathLst>
              <a:path extrusionOk="0" h="4069242" w="2919681">
                <a:moveTo>
                  <a:pt x="0" y="0"/>
                </a:moveTo>
                <a:lnTo>
                  <a:pt x="2919681" y="0"/>
                </a:lnTo>
                <a:lnTo>
                  <a:pt x="2919681" y="4069242"/>
                </a:lnTo>
                <a:lnTo>
                  <a:pt x="0" y="4069242"/>
                </a:lnTo>
                <a:lnTo>
                  <a:pt x="0" y="0"/>
                </a:lnTo>
                <a:close/>
              </a:path>
            </a:pathLst>
          </a:custGeom>
          <a:blipFill rotWithShape="1">
            <a:blip r:embed="rId5">
              <a:alphaModFix/>
            </a:blip>
            <a:stretch>
              <a:fillRect b="0" l="0" r="0" t="0"/>
            </a:stretch>
          </a:blipFill>
          <a:ln>
            <a:noFill/>
          </a:ln>
        </p:spPr>
      </p:sp>
      <p:grpSp>
        <p:nvGrpSpPr>
          <p:cNvPr id="1131" name="Google Shape;1131;p96"/>
          <p:cNvGrpSpPr/>
          <p:nvPr/>
        </p:nvGrpSpPr>
        <p:grpSpPr>
          <a:xfrm>
            <a:off x="1544755" y="4943261"/>
            <a:ext cx="944555" cy="988831"/>
            <a:chOff x="0" y="-38100"/>
            <a:chExt cx="812800" cy="850900"/>
          </a:xfrm>
        </p:grpSpPr>
        <p:sp>
          <p:nvSpPr>
            <p:cNvPr id="1132" name="Google Shape;1132;p96"/>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3" name="Google Shape;1133;p9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4" name="Google Shape;1134;p96"/>
          <p:cNvGrpSpPr/>
          <p:nvPr/>
        </p:nvGrpSpPr>
        <p:grpSpPr>
          <a:xfrm>
            <a:off x="1544755" y="6148781"/>
            <a:ext cx="944555" cy="988831"/>
            <a:chOff x="0" y="-38100"/>
            <a:chExt cx="812800" cy="850900"/>
          </a:xfrm>
        </p:grpSpPr>
        <p:sp>
          <p:nvSpPr>
            <p:cNvPr id="1135" name="Google Shape;1135;p96"/>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6" name="Google Shape;1136;p9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37" name="Google Shape;1137;p96"/>
          <p:cNvGrpSpPr/>
          <p:nvPr/>
        </p:nvGrpSpPr>
        <p:grpSpPr>
          <a:xfrm>
            <a:off x="1544755" y="7350538"/>
            <a:ext cx="944555" cy="988831"/>
            <a:chOff x="0" y="-38100"/>
            <a:chExt cx="812800" cy="850900"/>
          </a:xfrm>
        </p:grpSpPr>
        <p:sp>
          <p:nvSpPr>
            <p:cNvPr id="1138" name="Google Shape;1138;p96"/>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39" name="Google Shape;1139;p9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40" name="Google Shape;1140;p96"/>
          <p:cNvSpPr txBox="1"/>
          <p:nvPr/>
        </p:nvSpPr>
        <p:spPr>
          <a:xfrm>
            <a:off x="2698800" y="5215250"/>
            <a:ext cx="27441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3rd offense	-</a:t>
            </a:r>
            <a:endParaRPr/>
          </a:p>
        </p:txBody>
      </p:sp>
      <p:sp>
        <p:nvSpPr>
          <p:cNvPr id="1141" name="Google Shape;1141;p96"/>
          <p:cNvSpPr txBox="1"/>
          <p:nvPr/>
        </p:nvSpPr>
        <p:spPr>
          <a:xfrm>
            <a:off x="2775000" y="6478050"/>
            <a:ext cx="27441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4th offense	-</a:t>
            </a:r>
            <a:endParaRPr/>
          </a:p>
        </p:txBody>
      </p:sp>
      <p:sp>
        <p:nvSpPr>
          <p:cNvPr id="1142" name="Google Shape;1142;p96"/>
          <p:cNvSpPr txBox="1"/>
          <p:nvPr/>
        </p:nvSpPr>
        <p:spPr>
          <a:xfrm>
            <a:off x="2775000" y="7660975"/>
            <a:ext cx="27441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5th offense	-</a:t>
            </a:r>
            <a:endParaRPr/>
          </a:p>
        </p:txBody>
      </p:sp>
      <p:sp>
        <p:nvSpPr>
          <p:cNvPr id="1143" name="Google Shape;1143;p96"/>
          <p:cNvSpPr txBox="1"/>
          <p:nvPr/>
        </p:nvSpPr>
        <p:spPr>
          <a:xfrm>
            <a:off x="630351" y="687750"/>
            <a:ext cx="8300700" cy="1677900"/>
          </a:xfrm>
          <a:prstGeom prst="rect">
            <a:avLst/>
          </a:prstGeom>
          <a:noFill/>
          <a:ln>
            <a:noFill/>
          </a:ln>
        </p:spPr>
        <p:txBody>
          <a:bodyPr anchorCtr="0" anchor="t" bIns="0" lIns="0" spcFirstLastPara="1" rIns="0" wrap="square" tIns="0">
            <a:spAutoFit/>
          </a:bodyPr>
          <a:lstStyle/>
          <a:p>
            <a:pPr indent="0" lvl="0" marL="0" marR="0" rtl="0" algn="l">
              <a:lnSpc>
                <a:spcPct val="118002"/>
              </a:lnSpc>
              <a:spcBef>
                <a:spcPts val="0"/>
              </a:spcBef>
              <a:spcAft>
                <a:spcPts val="0"/>
              </a:spcAft>
              <a:buNone/>
            </a:pPr>
            <a:r>
              <a:rPr lang="en-US" sz="5000">
                <a:solidFill>
                  <a:srgbClr val="4C6FBF"/>
                </a:solidFill>
                <a:latin typeface="Heebo Black"/>
                <a:ea typeface="Heebo Black"/>
                <a:cs typeface="Heebo Black"/>
                <a:sym typeface="Heebo Black"/>
              </a:rPr>
              <a:t>Disciplinary actions are progressive in nature, like:</a:t>
            </a:r>
            <a:endParaRPr sz="5000"/>
          </a:p>
        </p:txBody>
      </p:sp>
      <p:grpSp>
        <p:nvGrpSpPr>
          <p:cNvPr id="1144" name="Google Shape;1144;p96"/>
          <p:cNvGrpSpPr/>
          <p:nvPr/>
        </p:nvGrpSpPr>
        <p:grpSpPr>
          <a:xfrm>
            <a:off x="1562880" y="2671936"/>
            <a:ext cx="944555" cy="988831"/>
            <a:chOff x="0" y="-38100"/>
            <a:chExt cx="812800" cy="850900"/>
          </a:xfrm>
        </p:grpSpPr>
        <p:sp>
          <p:nvSpPr>
            <p:cNvPr id="1145" name="Google Shape;1145;p96"/>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46" name="Google Shape;1146;p9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47" name="Google Shape;1147;p96"/>
          <p:cNvSpPr txBox="1"/>
          <p:nvPr/>
        </p:nvSpPr>
        <p:spPr>
          <a:xfrm>
            <a:off x="2793123" y="2943925"/>
            <a:ext cx="26859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1st offense	-</a:t>
            </a:r>
            <a:endParaRPr/>
          </a:p>
        </p:txBody>
      </p:sp>
      <p:grpSp>
        <p:nvGrpSpPr>
          <p:cNvPr id="1148" name="Google Shape;1148;p96"/>
          <p:cNvGrpSpPr/>
          <p:nvPr/>
        </p:nvGrpSpPr>
        <p:grpSpPr>
          <a:xfrm>
            <a:off x="1581005" y="3769498"/>
            <a:ext cx="944555" cy="988831"/>
            <a:chOff x="0" y="-38100"/>
            <a:chExt cx="812800" cy="850900"/>
          </a:xfrm>
        </p:grpSpPr>
        <p:sp>
          <p:nvSpPr>
            <p:cNvPr id="1149" name="Google Shape;1149;p96"/>
            <p:cNvSpPr/>
            <p:nvPr/>
          </p:nvSpPr>
          <p:spPr>
            <a:xfrm>
              <a:off x="0" y="0"/>
              <a:ext cx="812800" cy="812800"/>
            </a:xfrm>
            <a:custGeom>
              <a:rect b="b" l="l" r="r" t="t"/>
              <a:pathLst>
                <a:path extrusionOk="0" h="812800" w="812800">
                  <a:moveTo>
                    <a:pt x="131138" y="0"/>
                  </a:moveTo>
                  <a:lnTo>
                    <a:pt x="681662" y="0"/>
                  </a:lnTo>
                  <a:cubicBezTo>
                    <a:pt x="716442" y="0"/>
                    <a:pt x="749797" y="13816"/>
                    <a:pt x="774391" y="38409"/>
                  </a:cubicBezTo>
                  <a:cubicBezTo>
                    <a:pt x="798984" y="63003"/>
                    <a:pt x="812800" y="96358"/>
                    <a:pt x="812800" y="131138"/>
                  </a:cubicBezTo>
                  <a:lnTo>
                    <a:pt x="812800" y="681662"/>
                  </a:lnTo>
                  <a:cubicBezTo>
                    <a:pt x="812800" y="716442"/>
                    <a:pt x="798984" y="749797"/>
                    <a:pt x="774391" y="774391"/>
                  </a:cubicBezTo>
                  <a:cubicBezTo>
                    <a:pt x="749797" y="798984"/>
                    <a:pt x="716442" y="812800"/>
                    <a:pt x="681662" y="812800"/>
                  </a:cubicBezTo>
                  <a:lnTo>
                    <a:pt x="131138" y="812800"/>
                  </a:lnTo>
                  <a:cubicBezTo>
                    <a:pt x="96358" y="812800"/>
                    <a:pt x="63003" y="798984"/>
                    <a:pt x="38409" y="774391"/>
                  </a:cubicBezTo>
                  <a:cubicBezTo>
                    <a:pt x="13816" y="749797"/>
                    <a:pt x="0" y="716442"/>
                    <a:pt x="0" y="681662"/>
                  </a:cubicBezTo>
                  <a:lnTo>
                    <a:pt x="0" y="131138"/>
                  </a:lnTo>
                  <a:cubicBezTo>
                    <a:pt x="0" y="96358"/>
                    <a:pt x="13816" y="63003"/>
                    <a:pt x="38409" y="38409"/>
                  </a:cubicBezTo>
                  <a:cubicBezTo>
                    <a:pt x="63003" y="13816"/>
                    <a:pt x="96358" y="0"/>
                    <a:pt x="131138" y="0"/>
                  </a:cubicBezTo>
                  <a:close/>
                </a:path>
              </a:pathLst>
            </a:custGeom>
            <a:solidFill>
              <a:srgbClr val="B1C9EB"/>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50" name="Google Shape;1150;p96"/>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51" name="Google Shape;1151;p96"/>
          <p:cNvSpPr txBox="1"/>
          <p:nvPr/>
        </p:nvSpPr>
        <p:spPr>
          <a:xfrm>
            <a:off x="2735050" y="4041475"/>
            <a:ext cx="27441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2nd offense	-</a:t>
            </a:r>
            <a:endParaRPr/>
          </a:p>
        </p:txBody>
      </p:sp>
      <p:sp>
        <p:nvSpPr>
          <p:cNvPr id="1152" name="Google Shape;1152;p96"/>
          <p:cNvSpPr txBox="1"/>
          <p:nvPr/>
        </p:nvSpPr>
        <p:spPr>
          <a:xfrm>
            <a:off x="1850797" y="2769525"/>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1</a:t>
            </a:r>
            <a:endParaRPr sz="5000"/>
          </a:p>
        </p:txBody>
      </p:sp>
      <p:sp>
        <p:nvSpPr>
          <p:cNvPr id="1153" name="Google Shape;1153;p96"/>
          <p:cNvSpPr txBox="1"/>
          <p:nvPr/>
        </p:nvSpPr>
        <p:spPr>
          <a:xfrm>
            <a:off x="1850797" y="3879163"/>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2</a:t>
            </a:r>
            <a:endParaRPr sz="5000"/>
          </a:p>
        </p:txBody>
      </p:sp>
      <p:sp>
        <p:nvSpPr>
          <p:cNvPr id="1154" name="Google Shape;1154;p96"/>
          <p:cNvSpPr txBox="1"/>
          <p:nvPr/>
        </p:nvSpPr>
        <p:spPr>
          <a:xfrm>
            <a:off x="1855422" y="5064988"/>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3</a:t>
            </a:r>
            <a:endParaRPr sz="5000"/>
          </a:p>
        </p:txBody>
      </p:sp>
      <p:sp>
        <p:nvSpPr>
          <p:cNvPr id="1155" name="Google Shape;1155;p96"/>
          <p:cNvSpPr txBox="1"/>
          <p:nvPr/>
        </p:nvSpPr>
        <p:spPr>
          <a:xfrm>
            <a:off x="1779222" y="6256563"/>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4</a:t>
            </a:r>
            <a:endParaRPr sz="5000"/>
          </a:p>
        </p:txBody>
      </p:sp>
      <p:sp>
        <p:nvSpPr>
          <p:cNvPr id="1156" name="Google Shape;1156;p96"/>
          <p:cNvSpPr txBox="1"/>
          <p:nvPr/>
        </p:nvSpPr>
        <p:spPr>
          <a:xfrm>
            <a:off x="1837297" y="7451863"/>
            <a:ext cx="548100" cy="7695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5000">
                <a:solidFill>
                  <a:srgbClr val="7B96D4"/>
                </a:solidFill>
                <a:latin typeface="Heebo Black"/>
                <a:ea typeface="Heebo Black"/>
                <a:cs typeface="Heebo Black"/>
                <a:sym typeface="Heebo Black"/>
              </a:rPr>
              <a:t>5</a:t>
            </a:r>
            <a:endParaRPr sz="5000"/>
          </a:p>
        </p:txBody>
      </p:sp>
      <p:sp>
        <p:nvSpPr>
          <p:cNvPr id="1157" name="Google Shape;1157;p96"/>
          <p:cNvSpPr txBox="1"/>
          <p:nvPr/>
        </p:nvSpPr>
        <p:spPr>
          <a:xfrm>
            <a:off x="5519100" y="5215250"/>
            <a:ext cx="27441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written warning</a:t>
            </a:r>
            <a:endParaRPr/>
          </a:p>
        </p:txBody>
      </p:sp>
      <p:sp>
        <p:nvSpPr>
          <p:cNvPr id="1158" name="Google Shape;1158;p96"/>
          <p:cNvSpPr txBox="1"/>
          <p:nvPr/>
        </p:nvSpPr>
        <p:spPr>
          <a:xfrm>
            <a:off x="5595300" y="6478050"/>
            <a:ext cx="27441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suspension</a:t>
            </a:r>
            <a:endParaRPr/>
          </a:p>
        </p:txBody>
      </p:sp>
      <p:sp>
        <p:nvSpPr>
          <p:cNvPr id="1159" name="Google Shape;1159;p96"/>
          <p:cNvSpPr txBox="1"/>
          <p:nvPr/>
        </p:nvSpPr>
        <p:spPr>
          <a:xfrm>
            <a:off x="5595300" y="7432375"/>
            <a:ext cx="2744100" cy="9744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termination from service</a:t>
            </a:r>
            <a:endParaRPr/>
          </a:p>
        </p:txBody>
      </p:sp>
      <p:sp>
        <p:nvSpPr>
          <p:cNvPr id="1160" name="Google Shape;1160;p96"/>
          <p:cNvSpPr txBox="1"/>
          <p:nvPr/>
        </p:nvSpPr>
        <p:spPr>
          <a:xfrm>
            <a:off x="5613423" y="2943925"/>
            <a:ext cx="2685900" cy="4617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verbal warning</a:t>
            </a:r>
            <a:endParaRPr/>
          </a:p>
        </p:txBody>
      </p:sp>
      <p:sp>
        <p:nvSpPr>
          <p:cNvPr id="1161" name="Google Shape;1161;p96"/>
          <p:cNvSpPr txBox="1"/>
          <p:nvPr/>
        </p:nvSpPr>
        <p:spPr>
          <a:xfrm>
            <a:off x="5555350" y="3889075"/>
            <a:ext cx="2744100" cy="974400"/>
          </a:xfrm>
          <a:prstGeom prst="rect">
            <a:avLst/>
          </a:prstGeom>
          <a:noFill/>
          <a:ln>
            <a:noFill/>
          </a:ln>
        </p:spPr>
        <p:txBody>
          <a:bodyPr anchorCtr="0" anchor="t" bIns="0" lIns="0" spcFirstLastPara="1" rIns="0" wrap="square" tIns="0">
            <a:spAutoFit/>
          </a:bodyPr>
          <a:lstStyle/>
          <a:p>
            <a:pPr indent="0" lvl="0" marL="0" marR="0" rtl="0" algn="l">
              <a:lnSpc>
                <a:spcPct val="111000"/>
              </a:lnSpc>
              <a:spcBef>
                <a:spcPts val="0"/>
              </a:spcBef>
              <a:spcAft>
                <a:spcPts val="0"/>
              </a:spcAft>
              <a:buNone/>
            </a:pPr>
            <a:r>
              <a:rPr lang="en-US" sz="3000">
                <a:solidFill>
                  <a:srgbClr val="7B96D4"/>
                </a:solidFill>
                <a:latin typeface="Heebo Black"/>
                <a:ea typeface="Heebo Black"/>
                <a:cs typeface="Heebo Black"/>
                <a:sym typeface="Heebo Black"/>
              </a:rPr>
              <a:t>another verbal warning</a:t>
            </a:r>
            <a:endParaRPr/>
          </a:p>
        </p:txBody>
      </p:sp>
    </p:spTree>
  </p:cSld>
  <p:clrMapOvr>
    <a:masterClrMapping/>
  </p:clrMapOvr>
</p:sld>
</file>

<file path=ppt/slides/slide8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165" name="Shape 1165"/>
        <p:cNvGrpSpPr/>
        <p:nvPr/>
      </p:nvGrpSpPr>
      <p:grpSpPr>
        <a:xfrm>
          <a:off x="0" y="0"/>
          <a:ext cx="0" cy="0"/>
          <a:chOff x="0" y="0"/>
          <a:chExt cx="0" cy="0"/>
        </a:xfrm>
      </p:grpSpPr>
      <p:grpSp>
        <p:nvGrpSpPr>
          <p:cNvPr id="1166" name="Google Shape;1166;p97"/>
          <p:cNvGrpSpPr/>
          <p:nvPr/>
        </p:nvGrpSpPr>
        <p:grpSpPr>
          <a:xfrm>
            <a:off x="498406" y="353744"/>
            <a:ext cx="17291303" cy="9434909"/>
            <a:chOff x="0" y="-38100"/>
            <a:chExt cx="4554058" cy="2484898"/>
          </a:xfrm>
        </p:grpSpPr>
        <p:sp>
          <p:nvSpPr>
            <p:cNvPr id="1167" name="Google Shape;1167;p97"/>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68" name="Google Shape;1168;p9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grpSp>
        <p:nvGrpSpPr>
          <p:cNvPr id="1169" name="Google Shape;1169;p97"/>
          <p:cNvGrpSpPr/>
          <p:nvPr/>
        </p:nvGrpSpPr>
        <p:grpSpPr>
          <a:xfrm>
            <a:off x="925501" y="1620501"/>
            <a:ext cx="16470416" cy="7782097"/>
            <a:chOff x="0" y="-38100"/>
            <a:chExt cx="1577339" cy="850800"/>
          </a:xfrm>
        </p:grpSpPr>
        <p:sp>
          <p:nvSpPr>
            <p:cNvPr id="1170" name="Google Shape;1170;p97"/>
            <p:cNvSpPr/>
            <p:nvPr/>
          </p:nvSpPr>
          <p:spPr>
            <a:xfrm>
              <a:off x="0" y="0"/>
              <a:ext cx="1577339" cy="796854"/>
            </a:xfrm>
            <a:custGeom>
              <a:rect b="b" l="l" r="r" t="t"/>
              <a:pathLst>
                <a:path extrusionOk="0" h="796854" w="1577339">
                  <a:moveTo>
                    <a:pt x="0" y="0"/>
                  </a:moveTo>
                  <a:lnTo>
                    <a:pt x="1577339" y="0"/>
                  </a:lnTo>
                  <a:lnTo>
                    <a:pt x="1577339" y="796854"/>
                  </a:lnTo>
                  <a:lnTo>
                    <a:pt x="0" y="796854"/>
                  </a:lnTo>
                  <a:close/>
                </a:path>
              </a:pathLst>
            </a:custGeom>
            <a:solidFill>
              <a:srgbClr val="B1C9EB"/>
            </a:solidFill>
            <a:ln cap="flat" cmpd="sng" w="57150">
              <a:solidFill>
                <a:srgbClr val="4C6FBF"/>
              </a:solidFill>
              <a:prstDash val="solid"/>
              <a:round/>
              <a:headEnd len="sm" w="sm" type="none"/>
              <a:tailEnd len="sm" w="sm" type="none"/>
            </a:ln>
          </p:spPr>
        </p:sp>
        <p:sp>
          <p:nvSpPr>
            <p:cNvPr id="1171" name="Google Shape;1171;p97"/>
            <p:cNvSpPr txBox="1"/>
            <p:nvPr/>
          </p:nvSpPr>
          <p:spPr>
            <a:xfrm>
              <a:off x="0" y="-38100"/>
              <a:ext cx="812700" cy="8508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72" name="Google Shape;1172;p97"/>
          <p:cNvSpPr txBox="1"/>
          <p:nvPr/>
        </p:nvSpPr>
        <p:spPr>
          <a:xfrm>
            <a:off x="925500" y="887150"/>
            <a:ext cx="16470300" cy="769500"/>
          </a:xfrm>
          <a:prstGeom prst="rect">
            <a:avLst/>
          </a:prstGeom>
          <a:noFill/>
          <a:ln>
            <a:noFill/>
          </a:ln>
        </p:spPr>
        <p:txBody>
          <a:bodyPr anchorCtr="0" anchor="t" bIns="0" lIns="0" spcFirstLastPara="1" rIns="0" wrap="square" tIns="0">
            <a:spAutoFit/>
          </a:bodyPr>
          <a:lstStyle/>
          <a:p>
            <a:pPr indent="0" lvl="0" marL="0" rtl="0" algn="ctr">
              <a:lnSpc>
                <a:spcPct val="118002"/>
              </a:lnSpc>
              <a:spcBef>
                <a:spcPts val="0"/>
              </a:spcBef>
              <a:spcAft>
                <a:spcPts val="0"/>
              </a:spcAft>
              <a:buSzPts val="1100"/>
              <a:buNone/>
            </a:pPr>
            <a:r>
              <a:rPr lang="en-US" sz="5000">
                <a:solidFill>
                  <a:srgbClr val="4C6FBF"/>
                </a:solidFill>
                <a:latin typeface="Heebo Black"/>
                <a:ea typeface="Heebo Black"/>
                <a:cs typeface="Heebo Black"/>
                <a:sym typeface="Heebo Black"/>
              </a:rPr>
              <a:t>Labor Unions</a:t>
            </a:r>
            <a:endParaRPr sz="5000">
              <a:solidFill>
                <a:srgbClr val="4C6FBF"/>
              </a:solidFill>
              <a:latin typeface="Heebo Black"/>
              <a:ea typeface="Heebo Black"/>
              <a:cs typeface="Heebo Black"/>
              <a:sym typeface="Heebo Black"/>
            </a:endParaRPr>
          </a:p>
        </p:txBody>
      </p:sp>
      <p:sp>
        <p:nvSpPr>
          <p:cNvPr id="1173" name="Google Shape;1173;p97"/>
          <p:cNvSpPr txBox="1"/>
          <p:nvPr/>
        </p:nvSpPr>
        <p:spPr>
          <a:xfrm>
            <a:off x="1231450" y="2170750"/>
            <a:ext cx="15734400" cy="2093400"/>
          </a:xfrm>
          <a:prstGeom prst="rect">
            <a:avLst/>
          </a:prstGeom>
          <a:noFill/>
          <a:ln>
            <a:noFill/>
          </a:ln>
        </p:spPr>
        <p:txBody>
          <a:bodyPr anchorCtr="0" anchor="t" bIns="0" lIns="0" spcFirstLastPara="1" rIns="0" wrap="square" tIns="0">
            <a:spAutoFit/>
          </a:bodyPr>
          <a:lstStyle/>
          <a:p>
            <a:pPr indent="0" lvl="0" marL="0" rtl="0" algn="l">
              <a:lnSpc>
                <a:spcPct val="100000"/>
              </a:lnSpc>
              <a:spcBef>
                <a:spcPts val="0"/>
              </a:spcBef>
              <a:spcAft>
                <a:spcPts val="0"/>
              </a:spcAft>
              <a:buSzPts val="1100"/>
              <a:buNone/>
            </a:pPr>
            <a:r>
              <a:rPr lang="en-US" sz="3400">
                <a:latin typeface="Heebo"/>
                <a:ea typeface="Heebo"/>
                <a:cs typeface="Heebo"/>
                <a:sym typeface="Heebo"/>
              </a:rPr>
              <a:t>A labor union is an organization of workers, ideally, to work as partners of the business owners or managers in operating the business. In practice, however, this is not the case. The general feeling is animosity. Workers believe management is taking advantage of them and is depriving them in terms of wages and benefits. </a:t>
            </a:r>
            <a:endParaRPr sz="3400">
              <a:latin typeface="Heebo"/>
              <a:ea typeface="Heebo"/>
              <a:cs typeface="Heebo"/>
              <a:sym typeface="Heebo"/>
            </a:endParaRPr>
          </a:p>
        </p:txBody>
      </p:sp>
    </p:spTree>
  </p:cSld>
  <p:clrMapOvr>
    <a:masterClrMapping/>
  </p:clrMapOvr>
</p:sld>
</file>

<file path=ppt/slides/slide8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177" name="Shape 1177"/>
        <p:cNvGrpSpPr/>
        <p:nvPr/>
      </p:nvGrpSpPr>
      <p:grpSpPr>
        <a:xfrm>
          <a:off x="0" y="0"/>
          <a:ext cx="0" cy="0"/>
          <a:chOff x="0" y="0"/>
          <a:chExt cx="0" cy="0"/>
        </a:xfrm>
      </p:grpSpPr>
      <p:grpSp>
        <p:nvGrpSpPr>
          <p:cNvPr id="1178" name="Google Shape;1178;p98"/>
          <p:cNvGrpSpPr/>
          <p:nvPr/>
        </p:nvGrpSpPr>
        <p:grpSpPr>
          <a:xfrm>
            <a:off x="498406" y="353745"/>
            <a:ext cx="17291187" cy="9434848"/>
            <a:chOff x="0" y="-38100"/>
            <a:chExt cx="4554058" cy="2484898"/>
          </a:xfrm>
        </p:grpSpPr>
        <p:sp>
          <p:nvSpPr>
            <p:cNvPr id="1179" name="Google Shape;1179;p98"/>
            <p:cNvSpPr/>
            <p:nvPr/>
          </p:nvSpPr>
          <p:spPr>
            <a:xfrm>
              <a:off x="0" y="0"/>
              <a:ext cx="4554058" cy="2446798"/>
            </a:xfrm>
            <a:custGeom>
              <a:rect b="b" l="l" r="r" t="t"/>
              <a:pathLst>
                <a:path extrusionOk="0" h="2446798" w="4554058">
                  <a:moveTo>
                    <a:pt x="12984" y="0"/>
                  </a:moveTo>
                  <a:lnTo>
                    <a:pt x="4541073" y="0"/>
                  </a:lnTo>
                  <a:cubicBezTo>
                    <a:pt x="4544517" y="0"/>
                    <a:pt x="4547820" y="1368"/>
                    <a:pt x="4550255" y="3803"/>
                  </a:cubicBezTo>
                  <a:cubicBezTo>
                    <a:pt x="4552690" y="6238"/>
                    <a:pt x="4554058" y="9541"/>
                    <a:pt x="4554058" y="12984"/>
                  </a:cubicBezTo>
                  <a:lnTo>
                    <a:pt x="4554058" y="2433814"/>
                  </a:lnTo>
                  <a:cubicBezTo>
                    <a:pt x="4554058" y="2440985"/>
                    <a:pt x="4548244" y="2446798"/>
                    <a:pt x="4541073" y="2446798"/>
                  </a:cubicBezTo>
                  <a:lnTo>
                    <a:pt x="12984" y="2446798"/>
                  </a:lnTo>
                  <a:cubicBezTo>
                    <a:pt x="9541" y="2446798"/>
                    <a:pt x="6238" y="2445430"/>
                    <a:pt x="3803" y="2442995"/>
                  </a:cubicBezTo>
                  <a:cubicBezTo>
                    <a:pt x="1368" y="2440560"/>
                    <a:pt x="0" y="2437258"/>
                    <a:pt x="0" y="2433814"/>
                  </a:cubicBezTo>
                  <a:lnTo>
                    <a:pt x="0" y="12984"/>
                  </a:lnTo>
                  <a:cubicBezTo>
                    <a:pt x="0" y="5813"/>
                    <a:pt x="5813" y="0"/>
                    <a:pt x="12984"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80" name="Google Shape;1180;p98"/>
            <p:cNvSpPr txBox="1"/>
            <p:nvPr/>
          </p:nvSpPr>
          <p:spPr>
            <a:xfrm>
              <a:off x="0" y="-38100"/>
              <a:ext cx="812800" cy="85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81" name="Google Shape;1181;p98"/>
          <p:cNvSpPr txBox="1"/>
          <p:nvPr/>
        </p:nvSpPr>
        <p:spPr>
          <a:xfrm>
            <a:off x="13058944" y="5622483"/>
            <a:ext cx="3532500" cy="722700"/>
          </a:xfrm>
          <a:prstGeom prst="rect">
            <a:avLst/>
          </a:prstGeom>
          <a:noFill/>
          <a:ln>
            <a:noFill/>
          </a:ln>
        </p:spPr>
        <p:txBody>
          <a:bodyPr anchorCtr="0" anchor="t" bIns="0" lIns="0" spcFirstLastPara="1" rIns="0" wrap="square" tIns="0">
            <a:spAutoFit/>
          </a:bodyPr>
          <a:lstStyle/>
          <a:p>
            <a:pPr indent="0" lvl="1" marL="0" marR="0" rtl="0" algn="r">
              <a:lnSpc>
                <a:spcPct val="130000"/>
              </a:lnSpc>
              <a:spcBef>
                <a:spcPts val="0"/>
              </a:spcBef>
              <a:spcAft>
                <a:spcPts val="0"/>
              </a:spcAft>
              <a:buNone/>
            </a:pPr>
            <a:r>
              <a:rPr lang="en-US" sz="4696">
                <a:latin typeface="Heebo"/>
                <a:ea typeface="Heebo"/>
                <a:cs typeface="Heebo"/>
                <a:sym typeface="Heebo"/>
              </a:rPr>
              <a:t>Thank</a:t>
            </a:r>
            <a:r>
              <a:rPr lang="en-US" sz="4300">
                <a:latin typeface="Heebo"/>
                <a:ea typeface="Heebo"/>
                <a:cs typeface="Heebo"/>
                <a:sym typeface="Heebo"/>
              </a:rPr>
              <a:t>s!</a:t>
            </a:r>
            <a:endParaRPr sz="4300"/>
          </a:p>
        </p:txBody>
      </p:sp>
      <p:sp>
        <p:nvSpPr>
          <p:cNvPr id="1182" name="Google Shape;1182;p98"/>
          <p:cNvSpPr txBox="1"/>
          <p:nvPr/>
        </p:nvSpPr>
        <p:spPr>
          <a:xfrm>
            <a:off x="9047043" y="1363382"/>
            <a:ext cx="7544400" cy="4259100"/>
          </a:xfrm>
          <a:prstGeom prst="rect">
            <a:avLst/>
          </a:prstGeom>
          <a:noFill/>
          <a:ln>
            <a:noFill/>
          </a:ln>
        </p:spPr>
        <p:txBody>
          <a:bodyPr anchorCtr="0" anchor="t" bIns="0" lIns="0" spcFirstLastPara="1" rIns="0" wrap="square" tIns="0">
            <a:spAutoFit/>
          </a:bodyPr>
          <a:lstStyle/>
          <a:p>
            <a:pPr indent="0" lvl="0" marL="0" marR="0" rtl="0" algn="r">
              <a:lnSpc>
                <a:spcPct val="100000"/>
              </a:lnSpc>
              <a:spcBef>
                <a:spcPts val="0"/>
              </a:spcBef>
              <a:spcAft>
                <a:spcPts val="0"/>
              </a:spcAft>
              <a:buNone/>
            </a:pPr>
            <a:r>
              <a:rPr lang="en-US" sz="13835">
                <a:solidFill>
                  <a:srgbClr val="7B96D4"/>
                </a:solidFill>
                <a:latin typeface="Heebo Black"/>
                <a:ea typeface="Heebo Black"/>
                <a:cs typeface="Heebo Black"/>
                <a:sym typeface="Heebo Black"/>
              </a:rPr>
              <a:t>End of Lecture</a:t>
            </a:r>
            <a:endParaRPr/>
          </a:p>
        </p:txBody>
      </p:sp>
      <p:sp>
        <p:nvSpPr>
          <p:cNvPr id="1183" name="Google Shape;1183;p98"/>
          <p:cNvSpPr/>
          <p:nvPr/>
        </p:nvSpPr>
        <p:spPr>
          <a:xfrm>
            <a:off x="1019175" y="1249082"/>
            <a:ext cx="11227151" cy="7788836"/>
          </a:xfrm>
          <a:custGeom>
            <a:rect b="b" l="l" r="r" t="t"/>
            <a:pathLst>
              <a:path extrusionOk="0" h="7788836" w="11227151">
                <a:moveTo>
                  <a:pt x="0" y="0"/>
                </a:moveTo>
                <a:lnTo>
                  <a:pt x="11227151" y="0"/>
                </a:lnTo>
                <a:lnTo>
                  <a:pt x="11227151" y="7788836"/>
                </a:lnTo>
                <a:lnTo>
                  <a:pt x="0" y="7788836"/>
                </a:lnTo>
                <a:lnTo>
                  <a:pt x="0" y="0"/>
                </a:lnTo>
                <a:close/>
              </a:path>
            </a:pathLst>
          </a:custGeom>
          <a:blipFill rotWithShape="1">
            <a:blip r:embed="rId3">
              <a:alphaModFix/>
            </a:blip>
            <a:stretch>
              <a:fillRect b="0" l="0" r="0" t="0"/>
            </a:stretch>
          </a:blipFill>
          <a:ln>
            <a:noFill/>
          </a:ln>
        </p:spPr>
      </p:sp>
    </p:spTree>
  </p:cSld>
  <p:clrMapOvr>
    <a:masterClrMapping/>
  </p:clrMapOvr>
</p:sld>
</file>

<file path=ppt/slides/slide8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187" name="Shape 1187"/>
        <p:cNvGrpSpPr/>
        <p:nvPr/>
      </p:nvGrpSpPr>
      <p:grpSpPr>
        <a:xfrm>
          <a:off x="0" y="0"/>
          <a:ext cx="0" cy="0"/>
          <a:chOff x="0" y="0"/>
          <a:chExt cx="0" cy="0"/>
        </a:xfrm>
      </p:grpSpPr>
      <p:grpSp>
        <p:nvGrpSpPr>
          <p:cNvPr id="1188" name="Google Shape;1188;p99"/>
          <p:cNvGrpSpPr/>
          <p:nvPr/>
        </p:nvGrpSpPr>
        <p:grpSpPr>
          <a:xfrm>
            <a:off x="498406" y="353745"/>
            <a:ext cx="9658237" cy="9434848"/>
            <a:chOff x="0" y="-38100"/>
            <a:chExt cx="2543733" cy="2484898"/>
          </a:xfrm>
        </p:grpSpPr>
        <p:sp>
          <p:nvSpPr>
            <p:cNvPr id="1189" name="Google Shape;1189;p99"/>
            <p:cNvSpPr/>
            <p:nvPr/>
          </p:nvSpPr>
          <p:spPr>
            <a:xfrm>
              <a:off x="0" y="0"/>
              <a:ext cx="2543733" cy="2446798"/>
            </a:xfrm>
            <a:custGeom>
              <a:rect b="b" l="l" r="r" t="t"/>
              <a:pathLst>
                <a:path extrusionOk="0" h="2446798" w="2543733">
                  <a:moveTo>
                    <a:pt x="23246" y="0"/>
                  </a:moveTo>
                  <a:lnTo>
                    <a:pt x="2520487" y="0"/>
                  </a:lnTo>
                  <a:cubicBezTo>
                    <a:pt x="2533326" y="0"/>
                    <a:pt x="2543733" y="10408"/>
                    <a:pt x="2543733" y="23246"/>
                  </a:cubicBezTo>
                  <a:lnTo>
                    <a:pt x="2543733" y="2423552"/>
                  </a:lnTo>
                  <a:cubicBezTo>
                    <a:pt x="2543733" y="2436391"/>
                    <a:pt x="2533326" y="2446798"/>
                    <a:pt x="2520487" y="2446798"/>
                  </a:cubicBezTo>
                  <a:lnTo>
                    <a:pt x="23246" y="2446798"/>
                  </a:lnTo>
                  <a:cubicBezTo>
                    <a:pt x="10408" y="2446798"/>
                    <a:pt x="0" y="2436391"/>
                    <a:pt x="0" y="2423552"/>
                  </a:cubicBezTo>
                  <a:lnTo>
                    <a:pt x="0" y="23246"/>
                  </a:lnTo>
                  <a:cubicBezTo>
                    <a:pt x="0" y="10408"/>
                    <a:pt x="10408" y="0"/>
                    <a:pt x="23246" y="0"/>
                  </a:cubicBezTo>
                  <a:close/>
                </a:path>
              </a:pathLst>
            </a:custGeom>
            <a:solidFill>
              <a:srgbClr val="FFFFFF"/>
            </a:solidFill>
            <a:ln cap="flat" cmpd="sng" w="57150">
              <a:solidFill>
                <a:srgbClr val="4C6FBF"/>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90" name="Google Shape;1190;p99"/>
            <p:cNvSpPr txBox="1"/>
            <p:nvPr/>
          </p:nvSpPr>
          <p:spPr>
            <a:xfrm>
              <a:off x="0" y="-38100"/>
              <a:ext cx="812800" cy="850900"/>
            </a:xfrm>
            <a:prstGeom prst="rect">
              <a:avLst/>
            </a:prstGeom>
            <a:noFill/>
            <a:ln>
              <a:noFill/>
            </a:ln>
          </p:spPr>
          <p:txBody>
            <a:bodyPr anchorCtr="0" anchor="ctr" bIns="50800" lIns="50800" spcFirstLastPara="1" rIns="50800" wrap="square" tIns="50800">
              <a:noAutofit/>
            </a:bodyPr>
            <a:lstStyle/>
            <a:p>
              <a:pPr indent="0" lvl="0" marL="0" marR="0" rtl="0" algn="ctr">
                <a:lnSpc>
                  <a:spcPct val="186611"/>
                </a:lnSpc>
                <a:spcBef>
                  <a:spcPts val="0"/>
                </a:spcBef>
                <a:spcAft>
                  <a:spcPts val="0"/>
                </a:spcAft>
                <a:buNone/>
              </a:pPr>
              <a:r>
                <a:t/>
              </a:r>
              <a:endParaRPr b="0" i="0" sz="1800" u="none" cap="none" strike="noStrike">
                <a:solidFill>
                  <a:schemeClr val="dk1"/>
                </a:solidFill>
                <a:latin typeface="Calibri"/>
                <a:ea typeface="Calibri"/>
                <a:cs typeface="Calibri"/>
                <a:sym typeface="Calibri"/>
              </a:endParaRPr>
            </a:p>
          </p:txBody>
        </p:sp>
      </p:grpSp>
      <p:sp>
        <p:nvSpPr>
          <p:cNvPr id="1191" name="Google Shape;1191;p99"/>
          <p:cNvSpPr/>
          <p:nvPr/>
        </p:nvSpPr>
        <p:spPr>
          <a:xfrm flipH="1" rot="-5400000">
            <a:off x="10156644" y="-7745475"/>
            <a:ext cx="2040155" cy="2040155"/>
          </a:xfrm>
          <a:custGeom>
            <a:rect b="b" l="l" r="r" t="t"/>
            <a:pathLst>
              <a:path extrusionOk="0" h="2040155" w="2040155">
                <a:moveTo>
                  <a:pt x="0" y="2040155"/>
                </a:moveTo>
                <a:lnTo>
                  <a:pt x="2040154" y="2040155"/>
                </a:lnTo>
                <a:lnTo>
                  <a:pt x="2040154" y="0"/>
                </a:lnTo>
                <a:lnTo>
                  <a:pt x="0" y="0"/>
                </a:lnTo>
                <a:lnTo>
                  <a:pt x="0" y="2040155"/>
                </a:lnTo>
                <a:close/>
              </a:path>
            </a:pathLst>
          </a:custGeom>
          <a:blipFill rotWithShape="1">
            <a:blip r:embed="rId3">
              <a:alphaModFix/>
            </a:blip>
            <a:stretch>
              <a:fillRect b="0" l="0" r="0" t="0"/>
            </a:stretch>
          </a:blipFill>
          <a:ln>
            <a:noFill/>
          </a:ln>
        </p:spPr>
      </p:sp>
      <p:sp>
        <p:nvSpPr>
          <p:cNvPr id="1192" name="Google Shape;1192;p99"/>
          <p:cNvSpPr/>
          <p:nvPr/>
        </p:nvSpPr>
        <p:spPr>
          <a:xfrm flipH="1" rot="10800000">
            <a:off x="2341006" y="-3552980"/>
            <a:ext cx="2040155" cy="2040155"/>
          </a:xfrm>
          <a:custGeom>
            <a:rect b="b" l="l" r="r" t="t"/>
            <a:pathLst>
              <a:path extrusionOk="0" h="2040155" w="2040155">
                <a:moveTo>
                  <a:pt x="0" y="2040155"/>
                </a:moveTo>
                <a:lnTo>
                  <a:pt x="2040155" y="2040155"/>
                </a:lnTo>
                <a:lnTo>
                  <a:pt x="2040155" y="0"/>
                </a:lnTo>
                <a:lnTo>
                  <a:pt x="0" y="0"/>
                </a:lnTo>
                <a:lnTo>
                  <a:pt x="0" y="2040155"/>
                </a:lnTo>
                <a:close/>
              </a:path>
            </a:pathLst>
          </a:custGeom>
          <a:blipFill rotWithShape="1">
            <a:blip r:embed="rId3">
              <a:alphaModFix/>
            </a:blip>
            <a:stretch>
              <a:fillRect b="0" l="0" r="0" t="0"/>
            </a:stretch>
          </a:blipFill>
          <a:ln>
            <a:noFill/>
          </a:ln>
        </p:spPr>
      </p:sp>
      <p:sp>
        <p:nvSpPr>
          <p:cNvPr id="1193" name="Google Shape;1193;p99"/>
          <p:cNvSpPr txBox="1"/>
          <p:nvPr/>
        </p:nvSpPr>
        <p:spPr>
          <a:xfrm>
            <a:off x="1911179" y="1460063"/>
            <a:ext cx="6832692" cy="1046480"/>
          </a:xfrm>
          <a:prstGeom prst="rect">
            <a:avLst/>
          </a:prstGeom>
          <a:noFill/>
          <a:ln>
            <a:noFill/>
          </a:ln>
        </p:spPr>
        <p:txBody>
          <a:bodyPr anchorCtr="0" anchor="t" bIns="0" lIns="0" spcFirstLastPara="1" rIns="0" wrap="square" tIns="0">
            <a:spAutoFit/>
          </a:bodyPr>
          <a:lstStyle/>
          <a:p>
            <a:pPr indent="0" lvl="0" marL="0" marR="0" rtl="0" algn="ctr">
              <a:lnSpc>
                <a:spcPct val="118002"/>
              </a:lnSpc>
              <a:spcBef>
                <a:spcPts val="0"/>
              </a:spcBef>
              <a:spcAft>
                <a:spcPts val="0"/>
              </a:spcAft>
              <a:buNone/>
            </a:pPr>
            <a:r>
              <a:rPr b="0" i="0" lang="en-US" sz="6999" u="none" cap="none" strike="noStrike">
                <a:solidFill>
                  <a:srgbClr val="4C6FBF"/>
                </a:solidFill>
                <a:latin typeface="Heebo Black"/>
                <a:ea typeface="Heebo Black"/>
                <a:cs typeface="Heebo Black"/>
                <a:sym typeface="Heebo Black"/>
              </a:rPr>
              <a:t>CREDITS</a:t>
            </a:r>
            <a:endParaRPr/>
          </a:p>
        </p:txBody>
      </p:sp>
      <p:sp>
        <p:nvSpPr>
          <p:cNvPr id="1194" name="Google Shape;1194;p99"/>
          <p:cNvSpPr txBox="1"/>
          <p:nvPr/>
        </p:nvSpPr>
        <p:spPr>
          <a:xfrm>
            <a:off x="1511923" y="5237082"/>
            <a:ext cx="7631100" cy="1132500"/>
          </a:xfrm>
          <a:prstGeom prst="rect">
            <a:avLst/>
          </a:prstGeom>
          <a:noFill/>
          <a:ln>
            <a:noFill/>
          </a:ln>
        </p:spPr>
        <p:txBody>
          <a:bodyPr anchorCtr="0" anchor="t" bIns="0" lIns="0" spcFirstLastPara="1" rIns="0" wrap="square" tIns="0">
            <a:spAutoFit/>
          </a:bodyPr>
          <a:lstStyle/>
          <a:p>
            <a:pPr indent="0" lvl="1" marL="0" marR="0" rtl="0" algn="ctr">
              <a:lnSpc>
                <a:spcPct val="130000"/>
              </a:lnSpc>
              <a:spcBef>
                <a:spcPts val="0"/>
              </a:spcBef>
              <a:spcAft>
                <a:spcPts val="0"/>
              </a:spcAft>
              <a:buNone/>
            </a:pPr>
            <a:r>
              <a:rPr b="1" i="0" lang="en-US" sz="3199" u="none" cap="none" strike="noStrike">
                <a:solidFill>
                  <a:srgbClr val="2E53A8"/>
                </a:solidFill>
                <a:latin typeface="Heebo"/>
                <a:ea typeface="Heebo"/>
                <a:cs typeface="Heebo"/>
                <a:sym typeface="Heebo"/>
              </a:rPr>
              <a:t>This presentation template is free for everyone to use thanks to the following:</a:t>
            </a:r>
            <a:endParaRPr/>
          </a:p>
        </p:txBody>
      </p:sp>
      <p:sp>
        <p:nvSpPr>
          <p:cNvPr id="1195" name="Google Shape;1195;p99"/>
          <p:cNvSpPr txBox="1"/>
          <p:nvPr/>
        </p:nvSpPr>
        <p:spPr>
          <a:xfrm>
            <a:off x="1455766" y="6907979"/>
            <a:ext cx="7743518" cy="1208178"/>
          </a:xfrm>
          <a:prstGeom prst="rect">
            <a:avLst/>
          </a:prstGeom>
          <a:noFill/>
          <a:ln>
            <a:noFill/>
          </a:ln>
        </p:spPr>
        <p:txBody>
          <a:bodyPr anchorCtr="0" anchor="t" bIns="0" lIns="0" spcFirstLastPara="1" rIns="0" wrap="square" tIns="0">
            <a:spAutoFit/>
          </a:bodyPr>
          <a:lstStyle/>
          <a:p>
            <a:pPr indent="0" lvl="1" marL="0" marR="0" rtl="0" algn="ctr">
              <a:lnSpc>
                <a:spcPct val="188025"/>
              </a:lnSpc>
              <a:spcBef>
                <a:spcPts val="0"/>
              </a:spcBef>
              <a:spcAft>
                <a:spcPts val="0"/>
              </a:spcAft>
              <a:buNone/>
            </a:pPr>
            <a:r>
              <a:rPr b="0" i="0" lang="en-US" sz="2664" u="none" cap="none" strike="noStrike">
                <a:solidFill>
                  <a:srgbClr val="000000"/>
                </a:solidFill>
                <a:latin typeface="Heebo"/>
                <a:ea typeface="Heebo"/>
                <a:cs typeface="Heebo"/>
                <a:sym typeface="Heebo"/>
              </a:rPr>
              <a:t>SlidesCarnival for the presentation template</a:t>
            </a:r>
            <a:endParaRPr/>
          </a:p>
          <a:p>
            <a:pPr indent="0" lvl="1" marL="0" marR="0" rtl="0" algn="ctr">
              <a:lnSpc>
                <a:spcPct val="188025"/>
              </a:lnSpc>
              <a:spcBef>
                <a:spcPts val="0"/>
              </a:spcBef>
              <a:spcAft>
                <a:spcPts val="0"/>
              </a:spcAft>
              <a:buNone/>
            </a:pPr>
            <a:r>
              <a:rPr b="0" i="0" lang="en-US" sz="2664" u="none" cap="none" strike="noStrike">
                <a:solidFill>
                  <a:srgbClr val="000000"/>
                </a:solidFill>
                <a:latin typeface="Heebo"/>
                <a:ea typeface="Heebo"/>
                <a:cs typeface="Heebo"/>
                <a:sym typeface="Heebo"/>
              </a:rPr>
              <a:t>Pexels for the photos</a:t>
            </a:r>
            <a:endParaRPr/>
          </a:p>
        </p:txBody>
      </p:sp>
      <p:sp>
        <p:nvSpPr>
          <p:cNvPr id="1196" name="Google Shape;1196;p99"/>
          <p:cNvSpPr txBox="1"/>
          <p:nvPr/>
        </p:nvSpPr>
        <p:spPr>
          <a:xfrm>
            <a:off x="10252476" y="7300280"/>
            <a:ext cx="7631205" cy="2324017"/>
          </a:xfrm>
          <a:prstGeom prst="rect">
            <a:avLst/>
          </a:prstGeom>
          <a:noFill/>
          <a:ln>
            <a:noFill/>
          </a:ln>
        </p:spPr>
        <p:txBody>
          <a:bodyPr anchorCtr="0" anchor="t" bIns="0" lIns="0" spcFirstLastPara="1" rIns="0" wrap="square" tIns="0">
            <a:spAutoFit/>
          </a:bodyPr>
          <a:lstStyle/>
          <a:p>
            <a:pPr indent="0" lvl="0" marL="0" marR="0" rtl="0" algn="ctr">
              <a:lnSpc>
                <a:spcPct val="121004"/>
              </a:lnSpc>
              <a:spcBef>
                <a:spcPts val="0"/>
              </a:spcBef>
              <a:spcAft>
                <a:spcPts val="0"/>
              </a:spcAft>
              <a:buNone/>
            </a:pPr>
            <a:r>
              <a:rPr b="0" i="0" lang="en-US" sz="7565" u="none" cap="none" strike="noStrike">
                <a:solidFill>
                  <a:srgbClr val="FFFFFF"/>
                </a:solidFill>
                <a:latin typeface="Heebo Black"/>
                <a:ea typeface="Heebo Black"/>
                <a:cs typeface="Heebo Black"/>
                <a:sym typeface="Heebo Black"/>
              </a:rPr>
              <a:t>HAPPY DESIGNING</a:t>
            </a:r>
            <a:endParaRPr/>
          </a:p>
        </p:txBody>
      </p:sp>
      <p:sp>
        <p:nvSpPr>
          <p:cNvPr id="1197" name="Google Shape;1197;p99"/>
          <p:cNvSpPr/>
          <p:nvPr/>
        </p:nvSpPr>
        <p:spPr>
          <a:xfrm>
            <a:off x="10083103" y="526981"/>
            <a:ext cx="7969950" cy="6166749"/>
          </a:xfrm>
          <a:custGeom>
            <a:rect b="b" l="l" r="r" t="t"/>
            <a:pathLst>
              <a:path extrusionOk="0" h="6166749" w="7969950">
                <a:moveTo>
                  <a:pt x="0" y="0"/>
                </a:moveTo>
                <a:lnTo>
                  <a:pt x="7969950" y="0"/>
                </a:lnTo>
                <a:lnTo>
                  <a:pt x="7969950" y="6166749"/>
                </a:lnTo>
                <a:lnTo>
                  <a:pt x="0" y="6166749"/>
                </a:lnTo>
                <a:lnTo>
                  <a:pt x="0" y="0"/>
                </a:lnTo>
                <a:close/>
              </a:path>
            </a:pathLst>
          </a:custGeom>
          <a:blipFill rotWithShape="1">
            <a:blip r:embed="rId4">
              <a:alphaModFix/>
            </a:blip>
            <a:stretch>
              <a:fillRect b="0" l="0" r="0" t="0"/>
            </a:stretch>
          </a:blipFill>
          <a:ln>
            <a:noFill/>
          </a:ln>
        </p:spPr>
      </p:sp>
      <p:pic>
        <p:nvPicPr>
          <p:cNvPr id="1198" name="Google Shape;1198;p99"/>
          <p:cNvPicPr preferRelativeResize="0"/>
          <p:nvPr/>
        </p:nvPicPr>
        <p:blipFill rotWithShape="1">
          <a:blip r:embed="rId5">
            <a:alphaModFix/>
          </a:blip>
          <a:srcRect b="56043" l="39178" r="39180" t="33333"/>
          <a:stretch/>
        </p:blipFill>
        <p:spPr>
          <a:xfrm>
            <a:off x="3276672" y="3429000"/>
            <a:ext cx="4101605" cy="1132499"/>
          </a:xfrm>
          <a:prstGeom prst="rect">
            <a:avLst/>
          </a:prstGeom>
          <a:noFill/>
          <a:ln>
            <a:noFill/>
          </a:ln>
        </p:spPr>
      </p:pic>
    </p:spTree>
  </p:cSld>
  <p:clrMapOvr>
    <a:masterClrMapping/>
  </p:clrMapOvr>
</p:sld>
</file>

<file path=ppt/slides/slide8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B1C9EB"/>
        </a:solidFill>
      </p:bgPr>
    </p:bg>
    <p:spTree>
      <p:nvGrpSpPr>
        <p:cNvPr id="1202" name="Shape 1202"/>
        <p:cNvGrpSpPr/>
        <p:nvPr/>
      </p:nvGrpSpPr>
      <p:grpSpPr>
        <a:xfrm>
          <a:off x="0" y="0"/>
          <a:ext cx="0" cy="0"/>
          <a:chOff x="0" y="0"/>
          <a:chExt cx="0" cy="0"/>
        </a:xfrm>
      </p:grpSpPr>
      <p:sp>
        <p:nvSpPr>
          <p:cNvPr id="1203" name="Google Shape;1203;p100"/>
          <p:cNvSpPr txBox="1"/>
          <p:nvPr/>
        </p:nvSpPr>
        <p:spPr>
          <a:xfrm>
            <a:off x="1028700" y="1161678"/>
            <a:ext cx="3855300" cy="8804400"/>
          </a:xfrm>
          <a:prstGeom prst="rect">
            <a:avLst/>
          </a:prstGeom>
          <a:noFill/>
          <a:ln>
            <a:noFill/>
          </a:ln>
        </p:spPr>
        <p:txBody>
          <a:bodyPr anchorCtr="0" anchor="t" bIns="0" lIns="0" spcFirstLastPara="1" rIns="0" wrap="square" tIns="0">
            <a:spAutoFit/>
          </a:bodyPr>
          <a:lstStyle/>
          <a:p>
            <a:pPr indent="0" lvl="0" marL="0" rtl="0" algn="ctr">
              <a:spcBef>
                <a:spcPts val="0"/>
              </a:spcBef>
              <a:spcAft>
                <a:spcPts val="0"/>
              </a:spcAft>
              <a:buClr>
                <a:schemeClr val="dk1"/>
              </a:buClr>
              <a:buSzPts val="1100"/>
              <a:buFont typeface="Arial"/>
              <a:buNone/>
            </a:pPr>
            <a:r>
              <a:rPr b="1" lang="en-US" sz="4400">
                <a:solidFill>
                  <a:srgbClr val="0A1D37"/>
                </a:solidFill>
                <a:latin typeface="Lato"/>
                <a:ea typeface="Lato"/>
                <a:cs typeface="Lato"/>
                <a:sym typeface="Lato"/>
              </a:rPr>
              <a:t>Reference:</a:t>
            </a:r>
            <a:endParaRPr b="1" sz="4400">
              <a:solidFill>
                <a:srgbClr val="0A1D37"/>
              </a:solidFill>
              <a:latin typeface="Lato"/>
              <a:ea typeface="Lato"/>
              <a:cs typeface="Lato"/>
              <a:sym typeface="Lato"/>
            </a:endParaRPr>
          </a:p>
          <a:p>
            <a:pPr indent="0" lvl="0" marL="0" rtl="0" algn="l">
              <a:spcBef>
                <a:spcPts val="0"/>
              </a:spcBef>
              <a:spcAft>
                <a:spcPts val="0"/>
              </a:spcAft>
              <a:buClr>
                <a:schemeClr val="dk1"/>
              </a:buClr>
              <a:buSzPts val="1100"/>
              <a:buFont typeface="Arial"/>
              <a:buNone/>
            </a:pPr>
            <a:r>
              <a:t/>
            </a:r>
            <a:endParaRPr b="1" sz="4400">
              <a:solidFill>
                <a:srgbClr val="324D42"/>
              </a:solidFill>
              <a:latin typeface="Anek Gurmukhi"/>
              <a:ea typeface="Anek Gurmukhi"/>
              <a:cs typeface="Anek Gurmukhi"/>
              <a:sym typeface="Anek Gurmukhi"/>
            </a:endParaRPr>
          </a:p>
          <a:p>
            <a:pPr indent="0" lvl="0" marL="0" rtl="0" algn="ctr">
              <a:spcBef>
                <a:spcPts val="0"/>
              </a:spcBef>
              <a:spcAft>
                <a:spcPts val="0"/>
              </a:spcAft>
              <a:buClr>
                <a:schemeClr val="dk1"/>
              </a:buClr>
              <a:buSzPts val="1100"/>
              <a:buFont typeface="Arial"/>
              <a:buNone/>
            </a:pPr>
            <a:r>
              <a:rPr b="1" lang="en-US" sz="4400">
                <a:solidFill>
                  <a:srgbClr val="324D42"/>
                </a:solidFill>
                <a:latin typeface="Anek Gurmukhi"/>
                <a:ea typeface="Anek Gurmukhi"/>
                <a:cs typeface="Anek Gurmukhi"/>
                <a:sym typeface="Anek Gurmukhi"/>
              </a:rPr>
              <a:t>Entrepreneurship, Solita A. Frias </a:t>
            </a:r>
            <a:r>
              <a:rPr b="1" lang="en-US" sz="4400">
                <a:solidFill>
                  <a:srgbClr val="324D42"/>
                </a:solidFill>
                <a:latin typeface="Anek Gurmukhi"/>
                <a:ea typeface="Anek Gurmukhi"/>
                <a:cs typeface="Anek Gurmukhi"/>
                <a:sym typeface="Anek Gurmukhi"/>
              </a:rPr>
              <a:t>and Cristina B. Banastao </a:t>
            </a:r>
            <a:r>
              <a:rPr b="1" lang="en-US" sz="4400">
                <a:solidFill>
                  <a:srgbClr val="324D42"/>
                </a:solidFill>
                <a:latin typeface="Anek Gurmukhi"/>
                <a:ea typeface="Anek Gurmukhi"/>
                <a:cs typeface="Anek Gurmukhi"/>
                <a:sym typeface="Anek Gurmukhi"/>
              </a:rPr>
              <a:t>, Unlimited Books Library Services &amp; Publishing Inc.</a:t>
            </a:r>
            <a:endParaRPr b="1" sz="4400">
              <a:solidFill>
                <a:srgbClr val="324D42"/>
              </a:solidFill>
              <a:latin typeface="Anek Gurmukhi"/>
              <a:ea typeface="Anek Gurmukhi"/>
              <a:cs typeface="Anek Gurmukhi"/>
              <a:sym typeface="Anek Gurmukhi"/>
            </a:endParaRPr>
          </a:p>
          <a:p>
            <a:pPr indent="0" lvl="0" marL="0" rtl="0" algn="ctr">
              <a:spcBef>
                <a:spcPts val="0"/>
              </a:spcBef>
              <a:spcAft>
                <a:spcPts val="0"/>
              </a:spcAft>
              <a:buClr>
                <a:schemeClr val="dk1"/>
              </a:buClr>
              <a:buSzPts val="1100"/>
              <a:buFont typeface="Arial"/>
              <a:buNone/>
            </a:pPr>
            <a:r>
              <a:rPr b="1" lang="en-US" sz="4400">
                <a:solidFill>
                  <a:srgbClr val="324D42"/>
                </a:solidFill>
                <a:latin typeface="Anek Gurmukhi"/>
                <a:ea typeface="Anek Gurmukhi"/>
                <a:cs typeface="Anek Gurmukhi"/>
                <a:sym typeface="Anek Gurmukhi"/>
              </a:rPr>
              <a:t>2022</a:t>
            </a:r>
            <a:endParaRPr sz="4400">
              <a:solidFill>
                <a:srgbClr val="262626"/>
              </a:solidFill>
              <a:latin typeface="Nunito"/>
              <a:ea typeface="Nunito"/>
              <a:cs typeface="Nunito"/>
              <a:sym typeface="Nunito"/>
            </a:endParaRPr>
          </a:p>
          <a:p>
            <a:pPr indent="0" lvl="1" marL="0" marR="0" rtl="0" algn="l">
              <a:lnSpc>
                <a:spcPct val="110000"/>
              </a:lnSpc>
              <a:spcBef>
                <a:spcPts val="0"/>
              </a:spcBef>
              <a:spcAft>
                <a:spcPts val="0"/>
              </a:spcAft>
              <a:buNone/>
            </a:pPr>
            <a:r>
              <a:t/>
            </a:r>
            <a:endParaRPr sz="4400">
              <a:latin typeface="Heebo"/>
              <a:ea typeface="Heebo"/>
              <a:cs typeface="Heebo"/>
              <a:sym typeface="Heebo"/>
            </a:endParaRPr>
          </a:p>
        </p:txBody>
      </p:sp>
      <p:sp>
        <p:nvSpPr>
          <p:cNvPr id="1204" name="Google Shape;1204;p100"/>
          <p:cNvSpPr/>
          <p:nvPr/>
        </p:nvSpPr>
        <p:spPr>
          <a:xfrm>
            <a:off x="12850729" y="1019175"/>
            <a:ext cx="2367728" cy="1642612"/>
          </a:xfrm>
          <a:custGeom>
            <a:rect b="b" l="l" r="r" t="t"/>
            <a:pathLst>
              <a:path extrusionOk="0" h="1642612" w="2367728">
                <a:moveTo>
                  <a:pt x="0" y="0"/>
                </a:moveTo>
                <a:lnTo>
                  <a:pt x="2367729" y="0"/>
                </a:lnTo>
                <a:lnTo>
                  <a:pt x="2367729" y="1642612"/>
                </a:lnTo>
                <a:lnTo>
                  <a:pt x="0" y="1642612"/>
                </a:lnTo>
                <a:lnTo>
                  <a:pt x="0" y="0"/>
                </a:lnTo>
                <a:close/>
              </a:path>
            </a:pathLst>
          </a:custGeom>
          <a:blipFill rotWithShape="1">
            <a:blip r:embed="rId3">
              <a:alphaModFix/>
            </a:blip>
            <a:stretch>
              <a:fillRect b="0" l="0" r="0" t="0"/>
            </a:stretch>
          </a:blipFill>
          <a:ln>
            <a:noFill/>
          </a:ln>
        </p:spPr>
      </p:sp>
      <p:sp>
        <p:nvSpPr>
          <p:cNvPr id="1205" name="Google Shape;1205;p100"/>
          <p:cNvSpPr/>
          <p:nvPr/>
        </p:nvSpPr>
        <p:spPr>
          <a:xfrm>
            <a:off x="16074083" y="6590870"/>
            <a:ext cx="1284088" cy="1327223"/>
          </a:xfrm>
          <a:custGeom>
            <a:rect b="b" l="l" r="r" t="t"/>
            <a:pathLst>
              <a:path extrusionOk="0" h="1327223" w="1284088">
                <a:moveTo>
                  <a:pt x="0" y="0"/>
                </a:moveTo>
                <a:lnTo>
                  <a:pt x="1284088" y="0"/>
                </a:lnTo>
                <a:lnTo>
                  <a:pt x="1284088" y="1327224"/>
                </a:lnTo>
                <a:lnTo>
                  <a:pt x="0" y="1327224"/>
                </a:lnTo>
                <a:lnTo>
                  <a:pt x="0" y="0"/>
                </a:lnTo>
                <a:close/>
              </a:path>
            </a:pathLst>
          </a:custGeom>
          <a:blipFill rotWithShape="1">
            <a:blip r:embed="rId4">
              <a:alphaModFix/>
            </a:blip>
            <a:stretch>
              <a:fillRect b="0" l="0" r="0" t="0"/>
            </a:stretch>
          </a:blipFill>
          <a:ln>
            <a:noFill/>
          </a:ln>
        </p:spPr>
      </p:sp>
      <p:sp>
        <p:nvSpPr>
          <p:cNvPr id="1206" name="Google Shape;1206;p100"/>
          <p:cNvSpPr/>
          <p:nvPr/>
        </p:nvSpPr>
        <p:spPr>
          <a:xfrm flipH="1">
            <a:off x="12448358" y="6575531"/>
            <a:ext cx="2026718" cy="1357901"/>
          </a:xfrm>
          <a:custGeom>
            <a:rect b="b" l="l" r="r" t="t"/>
            <a:pathLst>
              <a:path extrusionOk="0" h="1357901" w="2026718">
                <a:moveTo>
                  <a:pt x="2026718" y="0"/>
                </a:moveTo>
                <a:lnTo>
                  <a:pt x="0" y="0"/>
                </a:lnTo>
                <a:lnTo>
                  <a:pt x="0" y="1357902"/>
                </a:lnTo>
                <a:lnTo>
                  <a:pt x="2026718" y="1357902"/>
                </a:lnTo>
                <a:lnTo>
                  <a:pt x="2026718" y="0"/>
                </a:lnTo>
                <a:close/>
              </a:path>
            </a:pathLst>
          </a:custGeom>
          <a:blipFill rotWithShape="1">
            <a:blip r:embed="rId5">
              <a:alphaModFix/>
            </a:blip>
            <a:stretch>
              <a:fillRect b="0" l="0" r="0" t="0"/>
            </a:stretch>
          </a:blipFill>
          <a:ln>
            <a:noFill/>
          </a:ln>
        </p:spPr>
      </p:sp>
      <p:sp>
        <p:nvSpPr>
          <p:cNvPr id="1207" name="Google Shape;1207;p100"/>
          <p:cNvSpPr/>
          <p:nvPr/>
        </p:nvSpPr>
        <p:spPr>
          <a:xfrm>
            <a:off x="6577908" y="4887967"/>
            <a:ext cx="1610470" cy="1223957"/>
          </a:xfrm>
          <a:custGeom>
            <a:rect b="b" l="l" r="r" t="t"/>
            <a:pathLst>
              <a:path extrusionOk="0" h="1223957" w="1610470">
                <a:moveTo>
                  <a:pt x="0" y="0"/>
                </a:moveTo>
                <a:lnTo>
                  <a:pt x="1610469" y="0"/>
                </a:lnTo>
                <a:lnTo>
                  <a:pt x="1610469" y="1223957"/>
                </a:lnTo>
                <a:lnTo>
                  <a:pt x="0" y="1223957"/>
                </a:lnTo>
                <a:lnTo>
                  <a:pt x="0" y="0"/>
                </a:lnTo>
                <a:close/>
              </a:path>
            </a:pathLst>
          </a:custGeom>
          <a:blipFill rotWithShape="1">
            <a:blip r:embed="rId6">
              <a:alphaModFix/>
            </a:blip>
            <a:stretch>
              <a:fillRect b="0" l="0" r="0" t="0"/>
            </a:stretch>
          </a:blipFill>
          <a:ln>
            <a:noFill/>
          </a:ln>
        </p:spPr>
      </p:sp>
      <p:sp>
        <p:nvSpPr>
          <p:cNvPr id="1208" name="Google Shape;1208;p100"/>
          <p:cNvSpPr/>
          <p:nvPr/>
        </p:nvSpPr>
        <p:spPr>
          <a:xfrm>
            <a:off x="6407006" y="3167169"/>
            <a:ext cx="2066106" cy="1166937"/>
          </a:xfrm>
          <a:custGeom>
            <a:rect b="b" l="l" r="r" t="t"/>
            <a:pathLst>
              <a:path extrusionOk="0" h="1166937" w="2066106">
                <a:moveTo>
                  <a:pt x="0" y="0"/>
                </a:moveTo>
                <a:lnTo>
                  <a:pt x="2066107" y="0"/>
                </a:lnTo>
                <a:lnTo>
                  <a:pt x="2066107" y="1166937"/>
                </a:lnTo>
                <a:lnTo>
                  <a:pt x="0" y="1166937"/>
                </a:lnTo>
                <a:lnTo>
                  <a:pt x="0" y="0"/>
                </a:lnTo>
                <a:close/>
              </a:path>
            </a:pathLst>
          </a:custGeom>
          <a:blipFill rotWithShape="1">
            <a:blip r:embed="rId7">
              <a:alphaModFix/>
            </a:blip>
            <a:stretch>
              <a:fillRect b="0" l="0" r="0" t="0"/>
            </a:stretch>
          </a:blipFill>
          <a:ln>
            <a:noFill/>
          </a:ln>
        </p:spPr>
      </p:sp>
      <p:sp>
        <p:nvSpPr>
          <p:cNvPr id="1209" name="Google Shape;1209;p100"/>
          <p:cNvSpPr/>
          <p:nvPr/>
        </p:nvSpPr>
        <p:spPr>
          <a:xfrm>
            <a:off x="15497256" y="1055364"/>
            <a:ext cx="1987638" cy="1570234"/>
          </a:xfrm>
          <a:custGeom>
            <a:rect b="b" l="l" r="r" t="t"/>
            <a:pathLst>
              <a:path extrusionOk="0" h="1570234" w="1987638">
                <a:moveTo>
                  <a:pt x="0" y="0"/>
                </a:moveTo>
                <a:lnTo>
                  <a:pt x="1987638" y="0"/>
                </a:lnTo>
                <a:lnTo>
                  <a:pt x="1987638" y="1570234"/>
                </a:lnTo>
                <a:lnTo>
                  <a:pt x="0" y="1570234"/>
                </a:lnTo>
                <a:lnTo>
                  <a:pt x="0" y="0"/>
                </a:lnTo>
                <a:close/>
              </a:path>
            </a:pathLst>
          </a:custGeom>
          <a:blipFill rotWithShape="1">
            <a:blip r:embed="rId8">
              <a:alphaModFix/>
            </a:blip>
            <a:stretch>
              <a:fillRect b="0" l="0" r="0" t="0"/>
            </a:stretch>
          </a:blipFill>
          <a:ln>
            <a:noFill/>
          </a:ln>
        </p:spPr>
      </p:sp>
      <p:sp>
        <p:nvSpPr>
          <p:cNvPr id="1210" name="Google Shape;1210;p100"/>
          <p:cNvSpPr/>
          <p:nvPr/>
        </p:nvSpPr>
        <p:spPr>
          <a:xfrm>
            <a:off x="11547665" y="3169296"/>
            <a:ext cx="1382090" cy="1162684"/>
          </a:xfrm>
          <a:custGeom>
            <a:rect b="b" l="l" r="r" t="t"/>
            <a:pathLst>
              <a:path extrusionOk="0" h="1162684" w="1382090">
                <a:moveTo>
                  <a:pt x="0" y="0"/>
                </a:moveTo>
                <a:lnTo>
                  <a:pt x="1382090" y="0"/>
                </a:lnTo>
                <a:lnTo>
                  <a:pt x="1382090" y="1162684"/>
                </a:lnTo>
                <a:lnTo>
                  <a:pt x="0" y="1162684"/>
                </a:lnTo>
                <a:lnTo>
                  <a:pt x="0" y="0"/>
                </a:lnTo>
                <a:close/>
              </a:path>
            </a:pathLst>
          </a:custGeom>
          <a:blipFill rotWithShape="1">
            <a:blip r:embed="rId9">
              <a:alphaModFix/>
            </a:blip>
            <a:stretch>
              <a:fillRect b="0" l="0" r="0" t="0"/>
            </a:stretch>
          </a:blipFill>
          <a:ln>
            <a:noFill/>
          </a:ln>
        </p:spPr>
      </p:sp>
      <p:sp>
        <p:nvSpPr>
          <p:cNvPr id="1211" name="Google Shape;1211;p100"/>
          <p:cNvSpPr/>
          <p:nvPr/>
        </p:nvSpPr>
        <p:spPr>
          <a:xfrm>
            <a:off x="13390500" y="4979512"/>
            <a:ext cx="1362838" cy="1040867"/>
          </a:xfrm>
          <a:custGeom>
            <a:rect b="b" l="l" r="r" t="t"/>
            <a:pathLst>
              <a:path extrusionOk="0" h="1040867" w="1362838">
                <a:moveTo>
                  <a:pt x="0" y="0"/>
                </a:moveTo>
                <a:lnTo>
                  <a:pt x="1362838" y="0"/>
                </a:lnTo>
                <a:lnTo>
                  <a:pt x="1362838" y="1040867"/>
                </a:lnTo>
                <a:lnTo>
                  <a:pt x="0" y="1040867"/>
                </a:lnTo>
                <a:lnTo>
                  <a:pt x="0" y="0"/>
                </a:lnTo>
                <a:close/>
              </a:path>
            </a:pathLst>
          </a:custGeom>
          <a:blipFill rotWithShape="1">
            <a:blip r:embed="rId10">
              <a:alphaModFix/>
            </a:blip>
            <a:stretch>
              <a:fillRect b="0" l="0" r="0" t="0"/>
            </a:stretch>
          </a:blipFill>
          <a:ln>
            <a:noFill/>
          </a:ln>
        </p:spPr>
      </p:sp>
      <p:sp>
        <p:nvSpPr>
          <p:cNvPr id="1212" name="Google Shape;1212;p100"/>
          <p:cNvSpPr/>
          <p:nvPr/>
        </p:nvSpPr>
        <p:spPr>
          <a:xfrm>
            <a:off x="8604412" y="1161565"/>
            <a:ext cx="1705282" cy="1357831"/>
          </a:xfrm>
          <a:custGeom>
            <a:rect b="b" l="l" r="r" t="t"/>
            <a:pathLst>
              <a:path extrusionOk="0" h="1357831" w="1705282">
                <a:moveTo>
                  <a:pt x="0" y="0"/>
                </a:moveTo>
                <a:lnTo>
                  <a:pt x="1705283" y="0"/>
                </a:lnTo>
                <a:lnTo>
                  <a:pt x="1705283" y="1357831"/>
                </a:lnTo>
                <a:lnTo>
                  <a:pt x="0" y="1357831"/>
                </a:lnTo>
                <a:lnTo>
                  <a:pt x="0" y="0"/>
                </a:lnTo>
                <a:close/>
              </a:path>
            </a:pathLst>
          </a:custGeom>
          <a:blipFill rotWithShape="1">
            <a:blip r:embed="rId11">
              <a:alphaModFix/>
            </a:blip>
            <a:stretch>
              <a:fillRect b="0" l="0" r="0" t="0"/>
            </a:stretch>
          </a:blipFill>
          <a:ln>
            <a:noFill/>
          </a:ln>
        </p:spPr>
      </p:sp>
      <p:sp>
        <p:nvSpPr>
          <p:cNvPr id="1213" name="Google Shape;1213;p100"/>
          <p:cNvSpPr/>
          <p:nvPr/>
        </p:nvSpPr>
        <p:spPr>
          <a:xfrm>
            <a:off x="9103699" y="2976551"/>
            <a:ext cx="1813380" cy="1548173"/>
          </a:xfrm>
          <a:custGeom>
            <a:rect b="b" l="l" r="r" t="t"/>
            <a:pathLst>
              <a:path extrusionOk="0" h="1548173" w="1813380">
                <a:moveTo>
                  <a:pt x="0" y="0"/>
                </a:moveTo>
                <a:lnTo>
                  <a:pt x="1813380" y="0"/>
                </a:lnTo>
                <a:lnTo>
                  <a:pt x="1813380" y="1548173"/>
                </a:lnTo>
                <a:lnTo>
                  <a:pt x="0" y="1548173"/>
                </a:lnTo>
                <a:lnTo>
                  <a:pt x="0" y="0"/>
                </a:lnTo>
                <a:close/>
              </a:path>
            </a:pathLst>
          </a:custGeom>
          <a:blipFill rotWithShape="1">
            <a:blip r:embed="rId12">
              <a:alphaModFix/>
            </a:blip>
            <a:stretch>
              <a:fillRect b="0" l="0" r="0" t="0"/>
            </a:stretch>
          </a:blipFill>
          <a:ln>
            <a:noFill/>
          </a:ln>
        </p:spPr>
      </p:sp>
      <p:sp>
        <p:nvSpPr>
          <p:cNvPr id="1214" name="Google Shape;1214;p100"/>
          <p:cNvSpPr/>
          <p:nvPr/>
        </p:nvSpPr>
        <p:spPr>
          <a:xfrm>
            <a:off x="13560342" y="3065007"/>
            <a:ext cx="1447241" cy="1371261"/>
          </a:xfrm>
          <a:custGeom>
            <a:rect b="b" l="l" r="r" t="t"/>
            <a:pathLst>
              <a:path extrusionOk="0" h="1371261" w="1447241">
                <a:moveTo>
                  <a:pt x="0" y="0"/>
                </a:moveTo>
                <a:lnTo>
                  <a:pt x="1447241" y="0"/>
                </a:lnTo>
                <a:lnTo>
                  <a:pt x="1447241" y="1371261"/>
                </a:lnTo>
                <a:lnTo>
                  <a:pt x="0" y="1371261"/>
                </a:lnTo>
                <a:lnTo>
                  <a:pt x="0" y="0"/>
                </a:lnTo>
                <a:close/>
              </a:path>
            </a:pathLst>
          </a:custGeom>
          <a:blipFill rotWithShape="1">
            <a:blip r:embed="rId13">
              <a:alphaModFix/>
            </a:blip>
            <a:stretch>
              <a:fillRect b="0" l="0" r="0" t="0"/>
            </a:stretch>
          </a:blipFill>
          <a:ln>
            <a:noFill/>
          </a:ln>
        </p:spPr>
      </p:sp>
      <p:sp>
        <p:nvSpPr>
          <p:cNvPr id="1215" name="Google Shape;1215;p100"/>
          <p:cNvSpPr/>
          <p:nvPr/>
        </p:nvSpPr>
        <p:spPr>
          <a:xfrm>
            <a:off x="6501839" y="1049418"/>
            <a:ext cx="1823775" cy="1582125"/>
          </a:xfrm>
          <a:custGeom>
            <a:rect b="b" l="l" r="r" t="t"/>
            <a:pathLst>
              <a:path extrusionOk="0" h="1582125" w="1823775">
                <a:moveTo>
                  <a:pt x="0" y="0"/>
                </a:moveTo>
                <a:lnTo>
                  <a:pt x="1823774" y="0"/>
                </a:lnTo>
                <a:lnTo>
                  <a:pt x="1823774" y="1582125"/>
                </a:lnTo>
                <a:lnTo>
                  <a:pt x="0" y="1582125"/>
                </a:lnTo>
                <a:lnTo>
                  <a:pt x="0" y="0"/>
                </a:lnTo>
                <a:close/>
              </a:path>
            </a:pathLst>
          </a:custGeom>
          <a:blipFill rotWithShape="1">
            <a:blip r:embed="rId14">
              <a:alphaModFix/>
            </a:blip>
            <a:stretch>
              <a:fillRect b="0" l="0" r="0" t="0"/>
            </a:stretch>
          </a:blipFill>
          <a:ln>
            <a:noFill/>
          </a:ln>
        </p:spPr>
      </p:sp>
      <p:sp>
        <p:nvSpPr>
          <p:cNvPr id="1216" name="Google Shape;1216;p100"/>
          <p:cNvSpPr/>
          <p:nvPr/>
        </p:nvSpPr>
        <p:spPr>
          <a:xfrm>
            <a:off x="10178833" y="6503403"/>
            <a:ext cx="1950855" cy="1502158"/>
          </a:xfrm>
          <a:custGeom>
            <a:rect b="b" l="l" r="r" t="t"/>
            <a:pathLst>
              <a:path extrusionOk="0" h="1502158" w="1950855">
                <a:moveTo>
                  <a:pt x="0" y="0"/>
                </a:moveTo>
                <a:lnTo>
                  <a:pt x="1950856" y="0"/>
                </a:lnTo>
                <a:lnTo>
                  <a:pt x="1950856" y="1502158"/>
                </a:lnTo>
                <a:lnTo>
                  <a:pt x="0" y="1502158"/>
                </a:lnTo>
                <a:lnTo>
                  <a:pt x="0" y="0"/>
                </a:lnTo>
                <a:close/>
              </a:path>
            </a:pathLst>
          </a:custGeom>
          <a:blipFill rotWithShape="1">
            <a:blip r:embed="rId15">
              <a:alphaModFix/>
            </a:blip>
            <a:stretch>
              <a:fillRect b="0" l="0" r="0" t="0"/>
            </a:stretch>
          </a:blipFill>
          <a:ln>
            <a:noFill/>
          </a:ln>
        </p:spPr>
      </p:sp>
      <p:sp>
        <p:nvSpPr>
          <p:cNvPr id="1217" name="Google Shape;1217;p100"/>
          <p:cNvSpPr/>
          <p:nvPr/>
        </p:nvSpPr>
        <p:spPr>
          <a:xfrm>
            <a:off x="10588494" y="1114063"/>
            <a:ext cx="1983437" cy="1452836"/>
          </a:xfrm>
          <a:custGeom>
            <a:rect b="b" l="l" r="r" t="t"/>
            <a:pathLst>
              <a:path extrusionOk="0" h="1452836" w="1983437">
                <a:moveTo>
                  <a:pt x="0" y="0"/>
                </a:moveTo>
                <a:lnTo>
                  <a:pt x="1983436" y="0"/>
                </a:lnTo>
                <a:lnTo>
                  <a:pt x="1983436" y="1452836"/>
                </a:lnTo>
                <a:lnTo>
                  <a:pt x="0" y="1452836"/>
                </a:lnTo>
                <a:lnTo>
                  <a:pt x="0" y="0"/>
                </a:lnTo>
                <a:close/>
              </a:path>
            </a:pathLst>
          </a:custGeom>
          <a:blipFill rotWithShape="1">
            <a:blip r:embed="rId16">
              <a:alphaModFix/>
            </a:blip>
            <a:stretch>
              <a:fillRect b="0" l="0" r="0" t="0"/>
            </a:stretch>
          </a:blipFill>
          <a:ln>
            <a:noFill/>
          </a:ln>
        </p:spPr>
      </p:sp>
      <p:sp>
        <p:nvSpPr>
          <p:cNvPr id="1218" name="Google Shape;1218;p100"/>
          <p:cNvSpPr/>
          <p:nvPr/>
        </p:nvSpPr>
        <p:spPr>
          <a:xfrm>
            <a:off x="10022820" y="4829054"/>
            <a:ext cx="1571633" cy="1341782"/>
          </a:xfrm>
          <a:custGeom>
            <a:rect b="b" l="l" r="r" t="t"/>
            <a:pathLst>
              <a:path extrusionOk="0" h="1341782" w="1571633">
                <a:moveTo>
                  <a:pt x="0" y="0"/>
                </a:moveTo>
                <a:lnTo>
                  <a:pt x="1571633" y="0"/>
                </a:lnTo>
                <a:lnTo>
                  <a:pt x="1571633" y="1341782"/>
                </a:lnTo>
                <a:lnTo>
                  <a:pt x="0" y="1341782"/>
                </a:lnTo>
                <a:lnTo>
                  <a:pt x="0" y="0"/>
                </a:lnTo>
                <a:close/>
              </a:path>
            </a:pathLst>
          </a:custGeom>
          <a:blipFill rotWithShape="1">
            <a:blip r:embed="rId17">
              <a:alphaModFix/>
            </a:blip>
            <a:stretch>
              <a:fillRect b="0" l="0" r="0" t="0"/>
            </a:stretch>
          </a:blipFill>
          <a:ln>
            <a:noFill/>
          </a:ln>
        </p:spPr>
      </p:sp>
      <p:sp>
        <p:nvSpPr>
          <p:cNvPr id="1219" name="Google Shape;1219;p100"/>
          <p:cNvSpPr/>
          <p:nvPr/>
        </p:nvSpPr>
        <p:spPr>
          <a:xfrm>
            <a:off x="14793746" y="6670769"/>
            <a:ext cx="961667" cy="1167426"/>
          </a:xfrm>
          <a:custGeom>
            <a:rect b="b" l="l" r="r" t="t"/>
            <a:pathLst>
              <a:path extrusionOk="0" h="1167426" w="961667">
                <a:moveTo>
                  <a:pt x="0" y="0"/>
                </a:moveTo>
                <a:lnTo>
                  <a:pt x="961667" y="0"/>
                </a:lnTo>
                <a:lnTo>
                  <a:pt x="961667" y="1167426"/>
                </a:lnTo>
                <a:lnTo>
                  <a:pt x="0" y="1167426"/>
                </a:lnTo>
                <a:lnTo>
                  <a:pt x="0" y="0"/>
                </a:lnTo>
                <a:close/>
              </a:path>
            </a:pathLst>
          </a:custGeom>
          <a:blipFill rotWithShape="1">
            <a:blip r:embed="rId18">
              <a:alphaModFix/>
            </a:blip>
            <a:stretch>
              <a:fillRect b="0" l="0" r="0" t="0"/>
            </a:stretch>
          </a:blipFill>
          <a:ln>
            <a:noFill/>
          </a:ln>
        </p:spPr>
      </p:sp>
      <p:sp>
        <p:nvSpPr>
          <p:cNvPr id="1220" name="Google Shape;1220;p100"/>
          <p:cNvSpPr/>
          <p:nvPr/>
        </p:nvSpPr>
        <p:spPr>
          <a:xfrm>
            <a:off x="10614333" y="8170797"/>
            <a:ext cx="981247" cy="1319323"/>
          </a:xfrm>
          <a:custGeom>
            <a:rect b="b" l="l" r="r" t="t"/>
            <a:pathLst>
              <a:path extrusionOk="0" h="1319323" w="981247">
                <a:moveTo>
                  <a:pt x="0" y="0"/>
                </a:moveTo>
                <a:lnTo>
                  <a:pt x="981246" y="0"/>
                </a:lnTo>
                <a:lnTo>
                  <a:pt x="981246" y="1319323"/>
                </a:lnTo>
                <a:lnTo>
                  <a:pt x="0" y="1319323"/>
                </a:lnTo>
                <a:lnTo>
                  <a:pt x="0" y="0"/>
                </a:lnTo>
                <a:close/>
              </a:path>
            </a:pathLst>
          </a:custGeom>
          <a:blipFill rotWithShape="1">
            <a:blip r:embed="rId19">
              <a:alphaModFix/>
            </a:blip>
            <a:stretch>
              <a:fillRect b="0" l="0" r="0" t="0"/>
            </a:stretch>
          </a:blipFill>
          <a:ln>
            <a:noFill/>
          </a:ln>
        </p:spPr>
      </p:sp>
      <p:sp>
        <p:nvSpPr>
          <p:cNvPr id="1221" name="Google Shape;1221;p100"/>
          <p:cNvSpPr/>
          <p:nvPr/>
        </p:nvSpPr>
        <p:spPr>
          <a:xfrm>
            <a:off x="8219074" y="8266320"/>
            <a:ext cx="1642026" cy="1128277"/>
          </a:xfrm>
          <a:custGeom>
            <a:rect b="b" l="l" r="r" t="t"/>
            <a:pathLst>
              <a:path extrusionOk="0" h="1128277" w="1642026">
                <a:moveTo>
                  <a:pt x="0" y="0"/>
                </a:moveTo>
                <a:lnTo>
                  <a:pt x="1642026" y="0"/>
                </a:lnTo>
                <a:lnTo>
                  <a:pt x="1642026" y="1128277"/>
                </a:lnTo>
                <a:lnTo>
                  <a:pt x="0" y="1128277"/>
                </a:lnTo>
                <a:lnTo>
                  <a:pt x="0" y="0"/>
                </a:lnTo>
                <a:close/>
              </a:path>
            </a:pathLst>
          </a:custGeom>
          <a:blipFill rotWithShape="1">
            <a:blip r:embed="rId20">
              <a:alphaModFix/>
            </a:blip>
            <a:stretch>
              <a:fillRect b="0" l="-11954" r="0" t="0"/>
            </a:stretch>
          </a:blipFill>
          <a:ln>
            <a:noFill/>
          </a:ln>
        </p:spPr>
      </p:sp>
      <p:sp>
        <p:nvSpPr>
          <p:cNvPr id="1222" name="Google Shape;1222;p100"/>
          <p:cNvSpPr/>
          <p:nvPr/>
        </p:nvSpPr>
        <p:spPr>
          <a:xfrm>
            <a:off x="8507047" y="6618517"/>
            <a:ext cx="1353117" cy="1271930"/>
          </a:xfrm>
          <a:custGeom>
            <a:rect b="b" l="l" r="r" t="t"/>
            <a:pathLst>
              <a:path extrusionOk="0" h="1271930" w="1353117">
                <a:moveTo>
                  <a:pt x="0" y="0"/>
                </a:moveTo>
                <a:lnTo>
                  <a:pt x="1353117" y="0"/>
                </a:lnTo>
                <a:lnTo>
                  <a:pt x="1353117" y="1271930"/>
                </a:lnTo>
                <a:lnTo>
                  <a:pt x="0" y="1271930"/>
                </a:lnTo>
                <a:lnTo>
                  <a:pt x="0" y="0"/>
                </a:lnTo>
                <a:close/>
              </a:path>
            </a:pathLst>
          </a:custGeom>
          <a:blipFill rotWithShape="1">
            <a:blip r:embed="rId21">
              <a:alphaModFix/>
            </a:blip>
            <a:stretch>
              <a:fillRect b="0" l="0" r="0" t="0"/>
            </a:stretch>
          </a:blipFill>
          <a:ln>
            <a:noFill/>
          </a:ln>
        </p:spPr>
      </p:sp>
      <p:sp>
        <p:nvSpPr>
          <p:cNvPr id="1223" name="Google Shape;1223;p100"/>
          <p:cNvSpPr/>
          <p:nvPr/>
        </p:nvSpPr>
        <p:spPr>
          <a:xfrm>
            <a:off x="15638169" y="3194398"/>
            <a:ext cx="1755393" cy="1112480"/>
          </a:xfrm>
          <a:custGeom>
            <a:rect b="b" l="l" r="r" t="t"/>
            <a:pathLst>
              <a:path extrusionOk="0" h="1112480" w="1755393">
                <a:moveTo>
                  <a:pt x="0" y="0"/>
                </a:moveTo>
                <a:lnTo>
                  <a:pt x="1755393" y="0"/>
                </a:lnTo>
                <a:lnTo>
                  <a:pt x="1755393" y="1112480"/>
                </a:lnTo>
                <a:lnTo>
                  <a:pt x="0" y="1112480"/>
                </a:lnTo>
                <a:lnTo>
                  <a:pt x="0" y="0"/>
                </a:lnTo>
                <a:close/>
              </a:path>
            </a:pathLst>
          </a:custGeom>
          <a:blipFill rotWithShape="1">
            <a:blip r:embed="rId22">
              <a:alphaModFix/>
            </a:blip>
            <a:stretch>
              <a:fillRect b="0" l="0" r="0" t="0"/>
            </a:stretch>
          </a:blipFill>
          <a:ln>
            <a:noFill/>
          </a:ln>
        </p:spPr>
      </p:sp>
      <p:sp>
        <p:nvSpPr>
          <p:cNvPr id="1224" name="Google Shape;1224;p100"/>
          <p:cNvSpPr/>
          <p:nvPr/>
        </p:nvSpPr>
        <p:spPr>
          <a:xfrm>
            <a:off x="6584538" y="8216309"/>
            <a:ext cx="881304" cy="1228298"/>
          </a:xfrm>
          <a:custGeom>
            <a:rect b="b" l="l" r="r" t="t"/>
            <a:pathLst>
              <a:path extrusionOk="0" h="1228298" w="881304">
                <a:moveTo>
                  <a:pt x="0" y="0"/>
                </a:moveTo>
                <a:lnTo>
                  <a:pt x="881303" y="0"/>
                </a:lnTo>
                <a:lnTo>
                  <a:pt x="881303" y="1228298"/>
                </a:lnTo>
                <a:lnTo>
                  <a:pt x="0" y="1228298"/>
                </a:lnTo>
                <a:lnTo>
                  <a:pt x="0" y="0"/>
                </a:lnTo>
                <a:close/>
              </a:path>
            </a:pathLst>
          </a:custGeom>
          <a:blipFill rotWithShape="1">
            <a:blip r:embed="rId23">
              <a:alphaModFix/>
            </a:blip>
            <a:stretch>
              <a:fillRect b="0" l="0" r="0" t="0"/>
            </a:stretch>
          </a:blipFill>
          <a:ln>
            <a:noFill/>
          </a:ln>
        </p:spPr>
      </p:sp>
      <p:sp>
        <p:nvSpPr>
          <p:cNvPr id="1225" name="Google Shape;1225;p100"/>
          <p:cNvSpPr/>
          <p:nvPr/>
        </p:nvSpPr>
        <p:spPr>
          <a:xfrm>
            <a:off x="14877586" y="4968053"/>
            <a:ext cx="1095330" cy="1063785"/>
          </a:xfrm>
          <a:custGeom>
            <a:rect b="b" l="l" r="r" t="t"/>
            <a:pathLst>
              <a:path extrusionOk="0" h="1063785" w="1095330">
                <a:moveTo>
                  <a:pt x="0" y="0"/>
                </a:moveTo>
                <a:lnTo>
                  <a:pt x="1095330" y="0"/>
                </a:lnTo>
                <a:lnTo>
                  <a:pt x="1095330" y="1063785"/>
                </a:lnTo>
                <a:lnTo>
                  <a:pt x="0" y="1063785"/>
                </a:lnTo>
                <a:lnTo>
                  <a:pt x="0" y="0"/>
                </a:lnTo>
                <a:close/>
              </a:path>
            </a:pathLst>
          </a:custGeom>
          <a:blipFill rotWithShape="1">
            <a:blip r:embed="rId24">
              <a:alphaModFix/>
            </a:blip>
            <a:stretch>
              <a:fillRect b="0" l="0" r="0" t="0"/>
            </a:stretch>
          </a:blipFill>
          <a:ln>
            <a:noFill/>
          </a:ln>
        </p:spPr>
      </p:sp>
      <p:sp>
        <p:nvSpPr>
          <p:cNvPr id="1226" name="Google Shape;1226;p100"/>
          <p:cNvSpPr/>
          <p:nvPr/>
        </p:nvSpPr>
        <p:spPr>
          <a:xfrm>
            <a:off x="11718701" y="4849007"/>
            <a:ext cx="1547551" cy="1301877"/>
          </a:xfrm>
          <a:custGeom>
            <a:rect b="b" l="l" r="r" t="t"/>
            <a:pathLst>
              <a:path extrusionOk="0" h="1301877" w="1547551">
                <a:moveTo>
                  <a:pt x="0" y="0"/>
                </a:moveTo>
                <a:lnTo>
                  <a:pt x="1547551" y="0"/>
                </a:lnTo>
                <a:lnTo>
                  <a:pt x="1547551" y="1301877"/>
                </a:lnTo>
                <a:lnTo>
                  <a:pt x="0" y="1301877"/>
                </a:lnTo>
                <a:lnTo>
                  <a:pt x="0" y="0"/>
                </a:lnTo>
                <a:close/>
              </a:path>
            </a:pathLst>
          </a:custGeom>
          <a:blipFill rotWithShape="1">
            <a:blip r:embed="rId25">
              <a:alphaModFix/>
            </a:blip>
            <a:stretch>
              <a:fillRect b="0" l="0" r="0" t="0"/>
            </a:stretch>
          </a:blipFill>
          <a:ln>
            <a:noFill/>
          </a:ln>
        </p:spPr>
      </p:sp>
      <p:sp>
        <p:nvSpPr>
          <p:cNvPr id="1227" name="Google Shape;1227;p100"/>
          <p:cNvSpPr/>
          <p:nvPr/>
        </p:nvSpPr>
        <p:spPr>
          <a:xfrm>
            <a:off x="16097164" y="4887946"/>
            <a:ext cx="1237926" cy="1223999"/>
          </a:xfrm>
          <a:custGeom>
            <a:rect b="b" l="l" r="r" t="t"/>
            <a:pathLst>
              <a:path extrusionOk="0" h="1223999" w="1237926">
                <a:moveTo>
                  <a:pt x="0" y="0"/>
                </a:moveTo>
                <a:lnTo>
                  <a:pt x="1237926" y="0"/>
                </a:lnTo>
                <a:lnTo>
                  <a:pt x="1237926" y="1223999"/>
                </a:lnTo>
                <a:lnTo>
                  <a:pt x="0" y="1223999"/>
                </a:lnTo>
                <a:lnTo>
                  <a:pt x="0" y="0"/>
                </a:lnTo>
                <a:close/>
              </a:path>
            </a:pathLst>
          </a:custGeom>
          <a:blipFill rotWithShape="1">
            <a:blip r:embed="rId26">
              <a:alphaModFix/>
            </a:blip>
            <a:stretch>
              <a:fillRect b="0" l="0" r="0" t="0"/>
            </a:stretch>
          </a:blipFill>
          <a:ln>
            <a:noFill/>
          </a:ln>
        </p:spPr>
      </p:sp>
      <p:sp>
        <p:nvSpPr>
          <p:cNvPr id="1228" name="Google Shape;1228;p100"/>
          <p:cNvSpPr/>
          <p:nvPr/>
        </p:nvSpPr>
        <p:spPr>
          <a:xfrm>
            <a:off x="6383441" y="6644188"/>
            <a:ext cx="1804937" cy="1220589"/>
          </a:xfrm>
          <a:custGeom>
            <a:rect b="b" l="l" r="r" t="t"/>
            <a:pathLst>
              <a:path extrusionOk="0" h="1220589" w="1804937">
                <a:moveTo>
                  <a:pt x="0" y="0"/>
                </a:moveTo>
                <a:lnTo>
                  <a:pt x="1804936" y="0"/>
                </a:lnTo>
                <a:lnTo>
                  <a:pt x="1804936" y="1220588"/>
                </a:lnTo>
                <a:lnTo>
                  <a:pt x="0" y="1220588"/>
                </a:lnTo>
                <a:lnTo>
                  <a:pt x="0" y="0"/>
                </a:lnTo>
                <a:close/>
              </a:path>
            </a:pathLst>
          </a:custGeom>
          <a:blipFill rotWithShape="1">
            <a:blip r:embed="rId27">
              <a:alphaModFix/>
            </a:blip>
            <a:stretch>
              <a:fillRect b="0" l="0" r="0" t="0"/>
            </a:stretch>
          </a:blipFill>
          <a:ln>
            <a:noFill/>
          </a:ln>
        </p:spPr>
      </p:sp>
      <p:sp>
        <p:nvSpPr>
          <p:cNvPr id="1229" name="Google Shape;1229;p100"/>
          <p:cNvSpPr/>
          <p:nvPr/>
        </p:nvSpPr>
        <p:spPr>
          <a:xfrm>
            <a:off x="16169930" y="8303130"/>
            <a:ext cx="1092394" cy="1054656"/>
          </a:xfrm>
          <a:custGeom>
            <a:rect b="b" l="l" r="r" t="t"/>
            <a:pathLst>
              <a:path extrusionOk="0" h="1054656" w="1092394">
                <a:moveTo>
                  <a:pt x="0" y="0"/>
                </a:moveTo>
                <a:lnTo>
                  <a:pt x="1092394" y="0"/>
                </a:lnTo>
                <a:lnTo>
                  <a:pt x="1092394" y="1054656"/>
                </a:lnTo>
                <a:lnTo>
                  <a:pt x="0" y="1054656"/>
                </a:lnTo>
                <a:lnTo>
                  <a:pt x="0" y="0"/>
                </a:lnTo>
                <a:close/>
              </a:path>
            </a:pathLst>
          </a:custGeom>
          <a:blipFill rotWithShape="1">
            <a:blip r:embed="rId28">
              <a:alphaModFix/>
            </a:blip>
            <a:stretch>
              <a:fillRect b="0" l="0" r="0" t="0"/>
            </a:stretch>
          </a:blipFill>
          <a:ln>
            <a:noFill/>
          </a:ln>
        </p:spPr>
      </p:sp>
      <p:sp>
        <p:nvSpPr>
          <p:cNvPr id="1230" name="Google Shape;1230;p100"/>
          <p:cNvSpPr/>
          <p:nvPr/>
        </p:nvSpPr>
        <p:spPr>
          <a:xfrm>
            <a:off x="14223587" y="8226212"/>
            <a:ext cx="1193112" cy="1208492"/>
          </a:xfrm>
          <a:custGeom>
            <a:rect b="b" l="l" r="r" t="t"/>
            <a:pathLst>
              <a:path extrusionOk="0" h="1208492" w="1193112">
                <a:moveTo>
                  <a:pt x="0" y="0"/>
                </a:moveTo>
                <a:lnTo>
                  <a:pt x="1193111" y="0"/>
                </a:lnTo>
                <a:lnTo>
                  <a:pt x="1193111" y="1208492"/>
                </a:lnTo>
                <a:lnTo>
                  <a:pt x="0" y="1208492"/>
                </a:lnTo>
                <a:lnTo>
                  <a:pt x="0" y="0"/>
                </a:lnTo>
                <a:close/>
              </a:path>
            </a:pathLst>
          </a:custGeom>
          <a:blipFill rotWithShape="1">
            <a:blip r:embed="rId29">
              <a:alphaModFix/>
            </a:blip>
            <a:stretch>
              <a:fillRect b="0" l="0" r="0" t="0"/>
            </a:stretch>
          </a:blipFill>
          <a:ln>
            <a:noFill/>
          </a:ln>
        </p:spPr>
      </p:sp>
      <p:sp>
        <p:nvSpPr>
          <p:cNvPr id="1231" name="Google Shape;1231;p100"/>
          <p:cNvSpPr/>
          <p:nvPr/>
        </p:nvSpPr>
        <p:spPr>
          <a:xfrm>
            <a:off x="12348812" y="8291098"/>
            <a:ext cx="1121542" cy="1078720"/>
          </a:xfrm>
          <a:custGeom>
            <a:rect b="b" l="l" r="r" t="t"/>
            <a:pathLst>
              <a:path extrusionOk="0" h="1078720" w="1121542">
                <a:moveTo>
                  <a:pt x="0" y="0"/>
                </a:moveTo>
                <a:lnTo>
                  <a:pt x="1121542" y="0"/>
                </a:lnTo>
                <a:lnTo>
                  <a:pt x="1121542" y="1078720"/>
                </a:lnTo>
                <a:lnTo>
                  <a:pt x="0" y="1078720"/>
                </a:lnTo>
                <a:lnTo>
                  <a:pt x="0" y="0"/>
                </a:lnTo>
                <a:close/>
              </a:path>
            </a:pathLst>
          </a:custGeom>
          <a:blipFill rotWithShape="1">
            <a:blip r:embed="rId30">
              <a:alphaModFix/>
            </a:blip>
            <a:stretch>
              <a:fillRect b="0" l="0" r="0" t="0"/>
            </a:stretch>
          </a:blipFill>
          <a:ln>
            <a:noFill/>
          </a:ln>
        </p:spPr>
      </p:sp>
      <p:sp>
        <p:nvSpPr>
          <p:cNvPr id="1232" name="Google Shape;1232;p100"/>
          <p:cNvSpPr/>
          <p:nvPr/>
        </p:nvSpPr>
        <p:spPr>
          <a:xfrm>
            <a:off x="8312625" y="4886382"/>
            <a:ext cx="1585947" cy="1227127"/>
          </a:xfrm>
          <a:custGeom>
            <a:rect b="b" l="l" r="r" t="t"/>
            <a:pathLst>
              <a:path extrusionOk="0" h="1227127" w="1585947">
                <a:moveTo>
                  <a:pt x="0" y="0"/>
                </a:moveTo>
                <a:lnTo>
                  <a:pt x="1585947" y="0"/>
                </a:lnTo>
                <a:lnTo>
                  <a:pt x="1585947" y="1227127"/>
                </a:lnTo>
                <a:lnTo>
                  <a:pt x="0" y="1227127"/>
                </a:lnTo>
                <a:lnTo>
                  <a:pt x="0" y="0"/>
                </a:lnTo>
                <a:close/>
              </a:path>
            </a:pathLst>
          </a:custGeom>
          <a:blipFill rotWithShape="1">
            <a:blip r:embed="rId31">
              <a:alphaModFix/>
            </a:blip>
            <a:stretch>
              <a:fillRect b="0" l="0" r="0" t="0"/>
            </a:stretch>
          </a:blipFill>
          <a:ln>
            <a:noFill/>
          </a:ln>
        </p:spPr>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