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Lst>
  <p:sldSz cy="6858000" cx="9144000"/>
  <p:notesSz cx="6858000" cy="9144000"/>
  <p:embeddedFontLst>
    <p:embeddedFont>
      <p:font typeface="Libre Franklin"/>
      <p:regular r:id="rId43"/>
      <p:bold r:id="rId44"/>
      <p:italic r:id="rId45"/>
      <p:boldItalic r:id="rId46"/>
    </p:embeddedFont>
    <p:embeddedFont>
      <p:font typeface="Libre Franklin Medium"/>
      <p:regular r:id="rId47"/>
      <p:bold r:id="rId48"/>
      <p:italic r:id="rId49"/>
      <p:boldItalic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51" roundtripDataSignature="AMtx7miB75Wlk2EEl+MlM8fGsjXT5lCNH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font" Target="fonts/LibreFranklin-bold.fntdata"/><Relationship Id="rId43" Type="http://schemas.openxmlformats.org/officeDocument/2006/relationships/font" Target="fonts/LibreFranklin-regular.fntdata"/><Relationship Id="rId46" Type="http://schemas.openxmlformats.org/officeDocument/2006/relationships/font" Target="fonts/LibreFranklin-boldItalic.fntdata"/><Relationship Id="rId45" Type="http://schemas.openxmlformats.org/officeDocument/2006/relationships/font" Target="fonts/LibreFranklin-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LibreFranklinMedium-bold.fntdata"/><Relationship Id="rId47" Type="http://schemas.openxmlformats.org/officeDocument/2006/relationships/font" Target="fonts/LibreFranklinMedium-regular.fntdata"/><Relationship Id="rId49" Type="http://schemas.openxmlformats.org/officeDocument/2006/relationships/font" Target="fonts/LibreFranklinMedium-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customschemas.google.com/relationships/presentationmetadata" Target="metadata"/><Relationship Id="rId50" Type="http://schemas.openxmlformats.org/officeDocument/2006/relationships/font" Target="fonts/LibreFranklinMedium-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4" name="Shape 14"/>
        <p:cNvGrpSpPr/>
        <p:nvPr/>
      </p:nvGrpSpPr>
      <p:grpSpPr>
        <a:xfrm>
          <a:off x="0" y="0"/>
          <a:ext cx="0" cy="0"/>
          <a:chOff x="0" y="0"/>
          <a:chExt cx="0" cy="0"/>
        </a:xfrm>
      </p:grpSpPr>
      <p:cxnSp>
        <p:nvCxnSpPr>
          <p:cNvPr id="15" name="Google Shape;15;p39"/>
          <p:cNvCxnSpPr/>
          <p:nvPr/>
        </p:nvCxnSpPr>
        <p:spPr>
          <a:xfrm>
            <a:off x="514350" y="5349902"/>
            <a:ext cx="8629650" cy="2381"/>
          </a:xfrm>
          <a:prstGeom prst="straightConnector1">
            <a:avLst/>
          </a:prstGeom>
          <a:noFill/>
          <a:ln cap="flat" cmpd="sng" w="9525">
            <a:solidFill>
              <a:schemeClr val="accent1"/>
            </a:solidFill>
            <a:prstDash val="solid"/>
            <a:round/>
            <a:headEnd len="sm" w="sm" type="none"/>
            <a:tailEnd len="sm" w="sm" type="none"/>
          </a:ln>
        </p:spPr>
      </p:cxnSp>
      <p:sp>
        <p:nvSpPr>
          <p:cNvPr id="16" name="Google Shape;16;p39"/>
          <p:cNvSpPr txBox="1"/>
          <p:nvPr>
            <p:ph type="ctrTitle"/>
          </p:nvPr>
        </p:nvSpPr>
        <p:spPr>
          <a:xfrm>
            <a:off x="381000" y="4853411"/>
            <a:ext cx="8458200" cy="12223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9"/>
          <p:cNvSpPr txBox="1"/>
          <p:nvPr>
            <p:ph idx="1" type="subTitle"/>
          </p:nvPr>
        </p:nvSpPr>
        <p:spPr>
          <a:xfrm>
            <a:off x="381000" y="3886200"/>
            <a:ext cx="8458200" cy="914400"/>
          </a:xfrm>
          <a:prstGeom prst="rect">
            <a:avLst/>
          </a:prstGeom>
          <a:noFill/>
          <a:ln>
            <a:noFill/>
          </a:ln>
        </p:spPr>
        <p:txBody>
          <a:bodyPr anchorCtr="0" anchor="b" bIns="45700" lIns="91425" spcFirstLastPara="1" rIns="91425" wrap="square" tIns="45700">
            <a:normAutofit/>
          </a:bodyPr>
          <a:lstStyle>
            <a:lvl1pPr lvl="0" algn="l">
              <a:spcBef>
                <a:spcPts val="480"/>
              </a:spcBef>
              <a:spcAft>
                <a:spcPts val="0"/>
              </a:spcAft>
              <a:buSzPts val="1680"/>
              <a:buNone/>
              <a:defRPr sz="2400">
                <a:solidFill>
                  <a:srgbClr val="44332A"/>
                </a:solidFill>
              </a:defRPr>
            </a:lvl1pPr>
            <a:lvl2pPr lvl="1" algn="ctr">
              <a:spcBef>
                <a:spcPts val="360"/>
              </a:spcBef>
              <a:spcAft>
                <a:spcPts val="0"/>
              </a:spcAft>
              <a:buSzPts val="1260"/>
              <a:buNone/>
              <a:defRPr/>
            </a:lvl2pPr>
            <a:lvl3pPr lvl="2" algn="ctr">
              <a:spcBef>
                <a:spcPts val="360"/>
              </a:spcBef>
              <a:spcAft>
                <a:spcPts val="0"/>
              </a:spcAft>
              <a:buSzPts val="1260"/>
              <a:buNone/>
              <a:defRPr/>
            </a:lvl3pPr>
            <a:lvl4pPr lvl="3" algn="ctr">
              <a:spcBef>
                <a:spcPts val="360"/>
              </a:spcBef>
              <a:spcAft>
                <a:spcPts val="0"/>
              </a:spcAft>
              <a:buSzPts val="1260"/>
              <a:buNone/>
              <a:defRPr/>
            </a:lvl4pPr>
            <a:lvl5pPr lvl="4" algn="ctr">
              <a:spcBef>
                <a:spcPts val="360"/>
              </a:spcBef>
              <a:spcAft>
                <a:spcPts val="0"/>
              </a:spcAft>
              <a:buSzPts val="1080"/>
              <a:buNone/>
              <a:defRPr/>
            </a:lvl5pPr>
            <a:lvl6pPr lvl="5" algn="ctr">
              <a:spcBef>
                <a:spcPts val="360"/>
              </a:spcBef>
              <a:spcAft>
                <a:spcPts val="0"/>
              </a:spcAft>
              <a:buSzPts val="1080"/>
              <a:buNone/>
              <a:defRPr/>
            </a:lvl6pPr>
            <a:lvl7pPr lvl="6" algn="ctr">
              <a:spcBef>
                <a:spcPts val="360"/>
              </a:spcBef>
              <a:spcAft>
                <a:spcPts val="0"/>
              </a:spcAft>
              <a:buSzPts val="1080"/>
              <a:buNone/>
              <a:defRPr/>
            </a:lvl7pPr>
            <a:lvl8pPr lvl="7" algn="ctr">
              <a:spcBef>
                <a:spcPts val="360"/>
              </a:spcBef>
              <a:spcAft>
                <a:spcPts val="0"/>
              </a:spcAft>
              <a:buSzPts val="1080"/>
              <a:buNone/>
              <a:defRPr/>
            </a:lvl8pPr>
            <a:lvl9pPr lvl="8" algn="ctr">
              <a:spcBef>
                <a:spcPts val="360"/>
              </a:spcBef>
              <a:spcAft>
                <a:spcPts val="0"/>
              </a:spcAft>
              <a:buSzPts val="1080"/>
              <a:buNone/>
              <a:defRPr/>
            </a:lvl9pPr>
          </a:lstStyle>
          <a:p/>
        </p:txBody>
      </p:sp>
      <p:sp>
        <p:nvSpPr>
          <p:cNvPr id="18" name="Google Shape;18;p39"/>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9"/>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9"/>
          <p:cNvSpPr txBox="1"/>
          <p:nvPr>
            <p:ph idx="12" type="sldNum"/>
          </p:nvPr>
        </p:nvSpPr>
        <p:spPr>
          <a:xfrm>
            <a:off x="8229600" y="6473952"/>
            <a:ext cx="758952" cy="24688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40"/>
          <p:cNvSpPr txBox="1"/>
          <p:nvPr>
            <p:ph type="title"/>
          </p:nvPr>
        </p:nvSpPr>
        <p:spPr>
          <a:xfrm>
            <a:off x="304800" y="457200"/>
            <a:ext cx="8686800" cy="838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0"/>
          <p:cNvSpPr txBox="1"/>
          <p:nvPr>
            <p:ph idx="1" type="body"/>
          </p:nvPr>
        </p:nvSpPr>
        <p:spPr>
          <a:xfrm>
            <a:off x="304800" y="1554162"/>
            <a:ext cx="8686800" cy="4525963"/>
          </a:xfrm>
          <a:prstGeom prst="rect">
            <a:avLst/>
          </a:prstGeom>
          <a:noFill/>
          <a:ln>
            <a:noFill/>
          </a:ln>
        </p:spPr>
        <p:txBody>
          <a:bodyPr anchorCtr="0" anchor="t" bIns="45700" lIns="91425" spcFirstLastPara="1" rIns="91425" wrap="square" tIns="45700">
            <a:normAutofit/>
          </a:bodyPr>
          <a:lstStyle>
            <a:lvl1pPr indent="-308610" lvl="0" marL="457200" algn="l">
              <a:spcBef>
                <a:spcPts val="360"/>
              </a:spcBef>
              <a:spcAft>
                <a:spcPts val="0"/>
              </a:spcAft>
              <a:buSzPts val="1260"/>
              <a:buChar char="🞭"/>
              <a:defRPr/>
            </a:lvl1pPr>
            <a:lvl2pPr indent="-308610" lvl="1" marL="914400" algn="l">
              <a:spcBef>
                <a:spcPts val="360"/>
              </a:spcBef>
              <a:spcAft>
                <a:spcPts val="0"/>
              </a:spcAft>
              <a:buSzPts val="1260"/>
              <a:buChar char="🞤"/>
              <a:defRPr/>
            </a:lvl2pPr>
            <a:lvl3pPr indent="-308610" lvl="2" marL="1371600" algn="l">
              <a:spcBef>
                <a:spcPts val="360"/>
              </a:spcBef>
              <a:spcAft>
                <a:spcPts val="0"/>
              </a:spcAft>
              <a:buSzPts val="1260"/>
              <a:buChar char="🞫"/>
              <a:defRPr/>
            </a:lvl3pPr>
            <a:lvl4pPr indent="-308610" lvl="3" marL="1828800" algn="l">
              <a:spcBef>
                <a:spcPts val="360"/>
              </a:spcBef>
              <a:spcAft>
                <a:spcPts val="0"/>
              </a:spcAft>
              <a:buSzPts val="1260"/>
              <a:buChar char="🞲"/>
              <a:defRPr/>
            </a:lvl4pPr>
            <a:lvl5pPr indent="-297179" lvl="4" marL="2286000" algn="l">
              <a:spcBef>
                <a:spcPts val="360"/>
              </a:spcBef>
              <a:spcAft>
                <a:spcPts val="0"/>
              </a:spcAft>
              <a:buSzPts val="1080"/>
              <a:buChar char="🞩"/>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24" name="Google Shape;24;p40"/>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0"/>
          <p:cNvSpPr txBox="1"/>
          <p:nvPr>
            <p:ph idx="11" type="ftr"/>
          </p:nvPr>
        </p:nvSpPr>
        <p:spPr>
          <a:xfrm>
            <a:off x="3581400" y="76200"/>
            <a:ext cx="28956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0"/>
          <p:cNvSpPr txBox="1"/>
          <p:nvPr>
            <p:ph idx="12" type="sldNum"/>
          </p:nvPr>
        </p:nvSpPr>
        <p:spPr>
          <a:xfrm>
            <a:off x="8229600" y="6473952"/>
            <a:ext cx="758952" cy="24688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bg>
      <p:bgPr>
        <a:blipFill>
          <a:blip r:embed="rId2">
            <a:alphaModFix/>
          </a:blip>
          <a:stretch>
            <a:fillRect/>
          </a:stretch>
        </a:blipFill>
      </p:bgPr>
    </p:bg>
    <p:spTree>
      <p:nvGrpSpPr>
        <p:cNvPr id="27" name="Shape 27"/>
        <p:cNvGrpSpPr/>
        <p:nvPr/>
      </p:nvGrpSpPr>
      <p:grpSpPr>
        <a:xfrm>
          <a:off x="0" y="0"/>
          <a:ext cx="0" cy="0"/>
          <a:chOff x="0" y="0"/>
          <a:chExt cx="0" cy="0"/>
        </a:xfrm>
      </p:grpSpPr>
      <p:cxnSp>
        <p:nvCxnSpPr>
          <p:cNvPr id="28" name="Google Shape;28;p41"/>
          <p:cNvCxnSpPr/>
          <p:nvPr/>
        </p:nvCxnSpPr>
        <p:spPr>
          <a:xfrm>
            <a:off x="514350" y="3444902"/>
            <a:ext cx="8629650" cy="2381"/>
          </a:xfrm>
          <a:prstGeom prst="straightConnector1">
            <a:avLst/>
          </a:prstGeom>
          <a:noFill/>
          <a:ln cap="flat" cmpd="sng" w="9525">
            <a:solidFill>
              <a:schemeClr val="accent1"/>
            </a:solidFill>
            <a:prstDash val="solid"/>
            <a:round/>
            <a:headEnd len="sm" w="sm" type="none"/>
            <a:tailEnd len="sm" w="sm" type="none"/>
          </a:ln>
        </p:spPr>
      </p:cxnSp>
      <p:sp>
        <p:nvSpPr>
          <p:cNvPr id="29" name="Google Shape;29;p41"/>
          <p:cNvSpPr txBox="1"/>
          <p:nvPr>
            <p:ph idx="1" type="body"/>
          </p:nvPr>
        </p:nvSpPr>
        <p:spPr>
          <a:xfrm>
            <a:off x="381000" y="1676400"/>
            <a:ext cx="8458200" cy="1219200"/>
          </a:xfrm>
          <a:prstGeom prst="rect">
            <a:avLst/>
          </a:prstGeom>
          <a:noFill/>
          <a:ln>
            <a:noFill/>
          </a:ln>
        </p:spPr>
        <p:txBody>
          <a:bodyPr anchorCtr="0" anchor="b" bIns="45700" lIns="91425" spcFirstLastPara="1" rIns="91425" wrap="square" tIns="45700">
            <a:normAutofit/>
          </a:bodyPr>
          <a:lstStyle>
            <a:lvl1pPr indent="-228600" lvl="0" marL="457200" algn="r">
              <a:spcBef>
                <a:spcPts val="400"/>
              </a:spcBef>
              <a:spcAft>
                <a:spcPts val="0"/>
              </a:spcAft>
              <a:buSzPts val="1400"/>
              <a:buNone/>
              <a:defRPr sz="2000">
                <a:solidFill>
                  <a:srgbClr val="DCD0B0"/>
                </a:solidFill>
              </a:defRPr>
            </a:lvl1pPr>
            <a:lvl2pPr indent="-228600" lvl="1" marL="914400" algn="l">
              <a:spcBef>
                <a:spcPts val="360"/>
              </a:spcBef>
              <a:spcAft>
                <a:spcPts val="0"/>
              </a:spcAft>
              <a:buSzPts val="1260"/>
              <a:buNone/>
              <a:defRPr sz="1800">
                <a:solidFill>
                  <a:schemeClr val="lt1"/>
                </a:solidFill>
              </a:defRPr>
            </a:lvl2pPr>
            <a:lvl3pPr indent="-228600" lvl="2" marL="1371600" algn="l">
              <a:spcBef>
                <a:spcPts val="320"/>
              </a:spcBef>
              <a:spcAft>
                <a:spcPts val="0"/>
              </a:spcAft>
              <a:buSzPts val="1120"/>
              <a:buNone/>
              <a:defRPr sz="1600">
                <a:solidFill>
                  <a:schemeClr val="lt1"/>
                </a:solidFill>
              </a:defRPr>
            </a:lvl3pPr>
            <a:lvl4pPr indent="-228600" lvl="3" marL="1828800" algn="l">
              <a:spcBef>
                <a:spcPts val="280"/>
              </a:spcBef>
              <a:spcAft>
                <a:spcPts val="0"/>
              </a:spcAft>
              <a:buSzPts val="980"/>
              <a:buNone/>
              <a:defRPr sz="1400">
                <a:solidFill>
                  <a:schemeClr val="lt1"/>
                </a:solidFill>
              </a:defRPr>
            </a:lvl4pPr>
            <a:lvl5pPr indent="-228600" lvl="4" marL="2286000" algn="l">
              <a:spcBef>
                <a:spcPts val="280"/>
              </a:spcBef>
              <a:spcAft>
                <a:spcPts val="0"/>
              </a:spcAft>
              <a:buSzPts val="840"/>
              <a:buNone/>
              <a:defRPr sz="1400">
                <a:solidFill>
                  <a:schemeClr val="lt1"/>
                </a:solidFill>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30" name="Google Shape;30;p41"/>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1"/>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1"/>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
        <p:nvSpPr>
          <p:cNvPr id="33" name="Google Shape;33;p41"/>
          <p:cNvSpPr txBox="1"/>
          <p:nvPr>
            <p:ph type="title"/>
          </p:nvPr>
        </p:nvSpPr>
        <p:spPr>
          <a:xfrm>
            <a:off x="180475" y="2947085"/>
            <a:ext cx="8686800" cy="1184825"/>
          </a:xfrm>
          <a:prstGeom prst="rect">
            <a:avLst/>
          </a:prstGeom>
          <a:noFill/>
          <a:ln>
            <a:noFill/>
          </a:ln>
        </p:spPr>
        <p:txBody>
          <a:bodyPr anchorCtr="0" anchor="t" bIns="45700" lIns="91425" spcFirstLastPara="1" rIns="91425" wrap="square" tIns="45700">
            <a:normAutofit/>
          </a:bodyPr>
          <a:lstStyle>
            <a:lvl1pPr lvl="0" algn="r">
              <a:spcBef>
                <a:spcPts val="0"/>
              </a:spcBef>
              <a:spcAft>
                <a:spcPts val="0"/>
              </a:spcAft>
              <a:buClr>
                <a:schemeClr val="lt2"/>
              </a:buClr>
              <a:buSzPts val="3600"/>
              <a:buFont typeface="Libre Franklin Medium"/>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4" name="Shape 34"/>
        <p:cNvGrpSpPr/>
        <p:nvPr/>
      </p:nvGrpSpPr>
      <p:grpSpPr>
        <a:xfrm>
          <a:off x="0" y="0"/>
          <a:ext cx="0" cy="0"/>
          <a:chOff x="0" y="0"/>
          <a:chExt cx="0" cy="0"/>
        </a:xfrm>
      </p:grpSpPr>
      <p:sp>
        <p:nvSpPr>
          <p:cNvPr id="35" name="Google Shape;35;p42"/>
          <p:cNvSpPr txBox="1"/>
          <p:nvPr>
            <p:ph type="title"/>
          </p:nvPr>
        </p:nvSpPr>
        <p:spPr>
          <a:xfrm>
            <a:off x="301752" y="457200"/>
            <a:ext cx="8686800" cy="84124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42"/>
          <p:cNvSpPr txBox="1"/>
          <p:nvPr>
            <p:ph idx="1" type="body"/>
          </p:nvPr>
        </p:nvSpPr>
        <p:spPr>
          <a:xfrm>
            <a:off x="304800" y="1600200"/>
            <a:ext cx="4191000" cy="4724400"/>
          </a:xfrm>
          <a:prstGeom prst="rect">
            <a:avLst/>
          </a:prstGeom>
          <a:noFill/>
          <a:ln>
            <a:noFill/>
          </a:ln>
        </p:spPr>
        <p:txBody>
          <a:bodyPr anchorCtr="0" anchor="t" bIns="45700" lIns="91425" spcFirstLastPara="1" rIns="91425" wrap="square" tIns="45700">
            <a:normAutofit/>
          </a:bodyPr>
          <a:lstStyle>
            <a:lvl1pPr indent="-353060" lvl="0" marL="457200" algn="l">
              <a:spcBef>
                <a:spcPts val="560"/>
              </a:spcBef>
              <a:spcAft>
                <a:spcPts val="0"/>
              </a:spcAft>
              <a:buSzPts val="1960"/>
              <a:buChar char="🞭"/>
              <a:defRPr sz="2800"/>
            </a:lvl1pPr>
            <a:lvl2pPr indent="-335280" lvl="1" marL="914400" algn="l">
              <a:spcBef>
                <a:spcPts val="480"/>
              </a:spcBef>
              <a:spcAft>
                <a:spcPts val="0"/>
              </a:spcAft>
              <a:buSzPts val="1680"/>
              <a:buChar char="🞤"/>
              <a:defRPr sz="2400"/>
            </a:lvl2pPr>
            <a:lvl3pPr indent="-317500" lvl="2" marL="1371600" algn="l">
              <a:spcBef>
                <a:spcPts val="400"/>
              </a:spcBef>
              <a:spcAft>
                <a:spcPts val="0"/>
              </a:spcAft>
              <a:buSzPts val="1400"/>
              <a:buChar char="🞫"/>
              <a:defRPr sz="2000"/>
            </a:lvl3pPr>
            <a:lvl4pPr indent="-308610" lvl="3" marL="1828800" algn="l">
              <a:spcBef>
                <a:spcPts val="360"/>
              </a:spcBef>
              <a:spcAft>
                <a:spcPts val="0"/>
              </a:spcAft>
              <a:buSzPts val="1260"/>
              <a:buChar char="🞲"/>
              <a:defRPr sz="1800"/>
            </a:lvl4pPr>
            <a:lvl5pPr indent="-297179" lvl="4" marL="2286000" algn="l">
              <a:spcBef>
                <a:spcPts val="360"/>
              </a:spcBef>
              <a:spcAft>
                <a:spcPts val="0"/>
              </a:spcAft>
              <a:buSzPts val="1080"/>
              <a:buChar char="🞩"/>
              <a:defRPr sz="18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37" name="Google Shape;37;p42"/>
          <p:cNvSpPr txBox="1"/>
          <p:nvPr>
            <p:ph idx="2" type="body"/>
          </p:nvPr>
        </p:nvSpPr>
        <p:spPr>
          <a:xfrm>
            <a:off x="4648200" y="1600200"/>
            <a:ext cx="4343400" cy="4724400"/>
          </a:xfrm>
          <a:prstGeom prst="rect">
            <a:avLst/>
          </a:prstGeom>
          <a:noFill/>
          <a:ln>
            <a:noFill/>
          </a:ln>
        </p:spPr>
        <p:txBody>
          <a:bodyPr anchorCtr="0" anchor="t" bIns="45700" lIns="91425" spcFirstLastPara="1" rIns="91425" wrap="square" tIns="45700">
            <a:normAutofit/>
          </a:bodyPr>
          <a:lstStyle>
            <a:lvl1pPr indent="-353060" lvl="0" marL="457200" algn="l">
              <a:spcBef>
                <a:spcPts val="560"/>
              </a:spcBef>
              <a:spcAft>
                <a:spcPts val="0"/>
              </a:spcAft>
              <a:buSzPts val="1960"/>
              <a:buChar char="🞭"/>
              <a:defRPr sz="2800"/>
            </a:lvl1pPr>
            <a:lvl2pPr indent="-335280" lvl="1" marL="914400" algn="l">
              <a:spcBef>
                <a:spcPts val="480"/>
              </a:spcBef>
              <a:spcAft>
                <a:spcPts val="0"/>
              </a:spcAft>
              <a:buSzPts val="1680"/>
              <a:buChar char="🞤"/>
              <a:defRPr sz="2400"/>
            </a:lvl2pPr>
            <a:lvl3pPr indent="-317500" lvl="2" marL="1371600" algn="l">
              <a:spcBef>
                <a:spcPts val="400"/>
              </a:spcBef>
              <a:spcAft>
                <a:spcPts val="0"/>
              </a:spcAft>
              <a:buSzPts val="1400"/>
              <a:buChar char="🞫"/>
              <a:defRPr sz="2000"/>
            </a:lvl3pPr>
            <a:lvl4pPr indent="-308610" lvl="3" marL="1828800" algn="l">
              <a:spcBef>
                <a:spcPts val="360"/>
              </a:spcBef>
              <a:spcAft>
                <a:spcPts val="0"/>
              </a:spcAft>
              <a:buSzPts val="1260"/>
              <a:buChar char="🞲"/>
              <a:defRPr sz="1800"/>
            </a:lvl4pPr>
            <a:lvl5pPr indent="-297179" lvl="4" marL="2286000" algn="l">
              <a:spcBef>
                <a:spcPts val="360"/>
              </a:spcBef>
              <a:spcAft>
                <a:spcPts val="0"/>
              </a:spcAft>
              <a:buSzPts val="1080"/>
              <a:buChar char="🞩"/>
              <a:defRPr sz="18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38" name="Google Shape;38;p42"/>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2"/>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2"/>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41" name="Shape 41"/>
        <p:cNvGrpSpPr/>
        <p:nvPr/>
      </p:nvGrpSpPr>
      <p:grpSpPr>
        <a:xfrm>
          <a:off x="0" y="0"/>
          <a:ext cx="0" cy="0"/>
          <a:chOff x="0" y="0"/>
          <a:chExt cx="0" cy="0"/>
        </a:xfrm>
      </p:grpSpPr>
      <p:sp>
        <p:nvSpPr>
          <p:cNvPr id="42" name="Google Shape;42;p43"/>
          <p:cNvSpPr txBox="1"/>
          <p:nvPr>
            <p:ph type="title"/>
          </p:nvPr>
        </p:nvSpPr>
        <p:spPr>
          <a:xfrm>
            <a:off x="304800" y="5410200"/>
            <a:ext cx="8610600" cy="88265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3600"/>
              <a:buFont typeface="Libre Franklin Medium"/>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43"/>
          <p:cNvSpPr txBox="1"/>
          <p:nvPr>
            <p:ph idx="1" type="body"/>
          </p:nvPr>
        </p:nvSpPr>
        <p:spPr>
          <a:xfrm>
            <a:off x="281444" y="666750"/>
            <a:ext cx="4290556" cy="639762"/>
          </a:xfrm>
          <a:prstGeom prst="rect">
            <a:avLst/>
          </a:prstGeom>
          <a:noFill/>
          <a:ln>
            <a:noFill/>
          </a:ln>
        </p:spPr>
        <p:txBody>
          <a:bodyPr anchorCtr="0" anchor="ctr" bIns="45700" lIns="91425" spcFirstLastPara="1" rIns="91425" wrap="square" tIns="45700">
            <a:normAutofit/>
          </a:bodyPr>
          <a:lstStyle>
            <a:lvl1pPr indent="-228600" lvl="0" marL="457200" algn="l">
              <a:spcBef>
                <a:spcPts val="360"/>
              </a:spcBef>
              <a:spcAft>
                <a:spcPts val="0"/>
              </a:spcAft>
              <a:buSzPts val="1260"/>
              <a:buNone/>
              <a:defRPr b="0" sz="1800" cap="none">
                <a:solidFill>
                  <a:srgbClr val="AF7621"/>
                </a:solidFill>
                <a:latin typeface="Libre Franklin Medium"/>
                <a:ea typeface="Libre Franklin Medium"/>
                <a:cs typeface="Libre Franklin Medium"/>
                <a:sym typeface="Libre Franklin Medium"/>
              </a:defRPr>
            </a:lvl1pPr>
            <a:lvl2pPr indent="-228600" lvl="1" marL="914400" algn="l">
              <a:spcBef>
                <a:spcPts val="400"/>
              </a:spcBef>
              <a:spcAft>
                <a:spcPts val="0"/>
              </a:spcAft>
              <a:buSzPts val="14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120"/>
              <a:buNone/>
              <a:defRPr b="1" sz="1600"/>
            </a:lvl4pPr>
            <a:lvl5pPr indent="-228600" lvl="4" marL="2286000" algn="l">
              <a:spcBef>
                <a:spcPts val="320"/>
              </a:spcBef>
              <a:spcAft>
                <a:spcPts val="0"/>
              </a:spcAft>
              <a:buSzPts val="960"/>
              <a:buNone/>
              <a:defRPr b="1"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4" name="Google Shape;44;p43"/>
          <p:cNvSpPr txBox="1"/>
          <p:nvPr>
            <p:ph idx="2" type="body"/>
          </p:nvPr>
        </p:nvSpPr>
        <p:spPr>
          <a:xfrm>
            <a:off x="4645025" y="666750"/>
            <a:ext cx="4292241" cy="639762"/>
          </a:xfrm>
          <a:prstGeom prst="rect">
            <a:avLst/>
          </a:prstGeom>
          <a:noFill/>
          <a:ln>
            <a:noFill/>
          </a:ln>
        </p:spPr>
        <p:txBody>
          <a:bodyPr anchorCtr="0" anchor="ctr" bIns="45700" lIns="91425" spcFirstLastPara="1" rIns="91425" wrap="square" tIns="45700">
            <a:normAutofit/>
          </a:bodyPr>
          <a:lstStyle>
            <a:lvl1pPr indent="-228600" lvl="0" marL="457200" algn="l">
              <a:spcBef>
                <a:spcPts val="360"/>
              </a:spcBef>
              <a:spcAft>
                <a:spcPts val="0"/>
              </a:spcAft>
              <a:buSzPts val="1260"/>
              <a:buNone/>
              <a:defRPr b="0" sz="1800" cap="none">
                <a:solidFill>
                  <a:srgbClr val="AF7621"/>
                </a:solidFill>
                <a:latin typeface="Libre Franklin Medium"/>
                <a:ea typeface="Libre Franklin Medium"/>
                <a:cs typeface="Libre Franklin Medium"/>
                <a:sym typeface="Libre Franklin Medium"/>
              </a:defRPr>
            </a:lvl1pPr>
            <a:lvl2pPr indent="-228600" lvl="1" marL="914400" algn="l">
              <a:spcBef>
                <a:spcPts val="400"/>
              </a:spcBef>
              <a:spcAft>
                <a:spcPts val="0"/>
              </a:spcAft>
              <a:buSzPts val="14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120"/>
              <a:buNone/>
              <a:defRPr b="1" sz="1600"/>
            </a:lvl4pPr>
            <a:lvl5pPr indent="-228600" lvl="4" marL="2286000" algn="l">
              <a:spcBef>
                <a:spcPts val="320"/>
              </a:spcBef>
              <a:spcAft>
                <a:spcPts val="0"/>
              </a:spcAft>
              <a:buSzPts val="960"/>
              <a:buNone/>
              <a:defRPr b="1"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5" name="Google Shape;45;p43"/>
          <p:cNvSpPr txBox="1"/>
          <p:nvPr>
            <p:ph idx="3" type="body"/>
          </p:nvPr>
        </p:nvSpPr>
        <p:spPr>
          <a:xfrm>
            <a:off x="281444" y="1316037"/>
            <a:ext cx="4290556" cy="3941763"/>
          </a:xfrm>
          <a:prstGeom prst="rect">
            <a:avLst/>
          </a:prstGeom>
          <a:noFill/>
          <a:ln>
            <a:noFill/>
          </a:ln>
        </p:spPr>
        <p:txBody>
          <a:bodyPr anchorCtr="0" anchor="t" bIns="45700" lIns="91425" spcFirstLastPara="1" rIns="91425" wrap="square" tIns="45700">
            <a:normAutofit/>
          </a:bodyPr>
          <a:lstStyle>
            <a:lvl1pPr indent="-335280" lvl="0" marL="457200" algn="l">
              <a:spcBef>
                <a:spcPts val="480"/>
              </a:spcBef>
              <a:spcAft>
                <a:spcPts val="0"/>
              </a:spcAft>
              <a:buSzPts val="1680"/>
              <a:buChar char="🞭"/>
              <a:defRPr sz="2400"/>
            </a:lvl1pPr>
            <a:lvl2pPr indent="-317500" lvl="1" marL="914400" algn="l">
              <a:spcBef>
                <a:spcPts val="400"/>
              </a:spcBef>
              <a:spcAft>
                <a:spcPts val="0"/>
              </a:spcAft>
              <a:buSzPts val="1400"/>
              <a:buChar char="🞤"/>
              <a:defRPr sz="2000"/>
            </a:lvl2pPr>
            <a:lvl3pPr indent="-308610" lvl="2" marL="1371600" algn="l">
              <a:spcBef>
                <a:spcPts val="360"/>
              </a:spcBef>
              <a:spcAft>
                <a:spcPts val="0"/>
              </a:spcAft>
              <a:buSzPts val="1260"/>
              <a:buChar char="🞫"/>
              <a:defRPr sz="1800"/>
            </a:lvl3pPr>
            <a:lvl4pPr indent="-299719" lvl="3" marL="1828800" algn="l">
              <a:spcBef>
                <a:spcPts val="320"/>
              </a:spcBef>
              <a:spcAft>
                <a:spcPts val="0"/>
              </a:spcAft>
              <a:buSzPts val="1120"/>
              <a:buChar char="🞲"/>
              <a:defRPr sz="1600"/>
            </a:lvl4pPr>
            <a:lvl5pPr indent="-289560" lvl="4" marL="2286000" algn="l">
              <a:spcBef>
                <a:spcPts val="320"/>
              </a:spcBef>
              <a:spcAft>
                <a:spcPts val="0"/>
              </a:spcAft>
              <a:buSzPts val="960"/>
              <a:buChar char="🞩"/>
              <a:defRPr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6" name="Google Shape;46;p43"/>
          <p:cNvSpPr txBox="1"/>
          <p:nvPr>
            <p:ph idx="4" type="body"/>
          </p:nvPr>
        </p:nvSpPr>
        <p:spPr>
          <a:xfrm>
            <a:off x="4648730" y="1316037"/>
            <a:ext cx="4288536" cy="3941763"/>
          </a:xfrm>
          <a:prstGeom prst="rect">
            <a:avLst/>
          </a:prstGeom>
          <a:noFill/>
          <a:ln>
            <a:noFill/>
          </a:ln>
        </p:spPr>
        <p:txBody>
          <a:bodyPr anchorCtr="0" anchor="t" bIns="45700" lIns="91425" spcFirstLastPara="1" rIns="91425" wrap="square" tIns="45700">
            <a:normAutofit/>
          </a:bodyPr>
          <a:lstStyle>
            <a:lvl1pPr indent="-335280" lvl="0" marL="457200" algn="l">
              <a:spcBef>
                <a:spcPts val="480"/>
              </a:spcBef>
              <a:spcAft>
                <a:spcPts val="0"/>
              </a:spcAft>
              <a:buSzPts val="1680"/>
              <a:buChar char="🞭"/>
              <a:defRPr sz="2400"/>
            </a:lvl1pPr>
            <a:lvl2pPr indent="-317500" lvl="1" marL="914400" algn="l">
              <a:spcBef>
                <a:spcPts val="400"/>
              </a:spcBef>
              <a:spcAft>
                <a:spcPts val="0"/>
              </a:spcAft>
              <a:buSzPts val="1400"/>
              <a:buChar char="🞤"/>
              <a:defRPr sz="2000"/>
            </a:lvl2pPr>
            <a:lvl3pPr indent="-308610" lvl="2" marL="1371600" algn="l">
              <a:spcBef>
                <a:spcPts val="360"/>
              </a:spcBef>
              <a:spcAft>
                <a:spcPts val="0"/>
              </a:spcAft>
              <a:buSzPts val="1260"/>
              <a:buChar char="🞫"/>
              <a:defRPr sz="1800"/>
            </a:lvl3pPr>
            <a:lvl4pPr indent="-299719" lvl="3" marL="1828800" algn="l">
              <a:spcBef>
                <a:spcPts val="320"/>
              </a:spcBef>
              <a:spcAft>
                <a:spcPts val="0"/>
              </a:spcAft>
              <a:buSzPts val="1120"/>
              <a:buChar char="🞲"/>
              <a:defRPr sz="1600"/>
            </a:lvl4pPr>
            <a:lvl5pPr indent="-289560" lvl="4" marL="2286000" algn="l">
              <a:spcBef>
                <a:spcPts val="320"/>
              </a:spcBef>
              <a:spcAft>
                <a:spcPts val="0"/>
              </a:spcAft>
              <a:buSzPts val="960"/>
              <a:buChar char="🞩"/>
              <a:defRPr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7" name="Google Shape;47;p43"/>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3"/>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3"/>
          <p:cNvSpPr txBox="1"/>
          <p:nvPr>
            <p:ph idx="12" type="sldNum"/>
          </p:nvPr>
        </p:nvSpPr>
        <p:spPr>
          <a:xfrm>
            <a:off x="8229600" y="6477000"/>
            <a:ext cx="762000" cy="24688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cxnSp>
        <p:nvCxnSpPr>
          <p:cNvPr id="50" name="Google Shape;50;p43"/>
          <p:cNvCxnSpPr/>
          <p:nvPr/>
        </p:nvCxnSpPr>
        <p:spPr>
          <a:xfrm>
            <a:off x="514350" y="6019800"/>
            <a:ext cx="8629650" cy="2381"/>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1" name="Shape 51"/>
        <p:cNvGrpSpPr/>
        <p:nvPr/>
      </p:nvGrpSpPr>
      <p:grpSpPr>
        <a:xfrm>
          <a:off x="0" y="0"/>
          <a:ext cx="0" cy="0"/>
          <a:chOff x="0" y="0"/>
          <a:chExt cx="0" cy="0"/>
        </a:xfrm>
      </p:grpSpPr>
      <p:sp>
        <p:nvSpPr>
          <p:cNvPr id="52" name="Google Shape;52;p44"/>
          <p:cNvSpPr txBox="1"/>
          <p:nvPr>
            <p:ph type="title"/>
          </p:nvPr>
        </p:nvSpPr>
        <p:spPr>
          <a:xfrm>
            <a:off x="301752" y="457200"/>
            <a:ext cx="8686800" cy="84124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44"/>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4"/>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4"/>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56" name="Shape 56"/>
        <p:cNvGrpSpPr/>
        <p:nvPr/>
      </p:nvGrpSpPr>
      <p:grpSpPr>
        <a:xfrm>
          <a:off x="0" y="0"/>
          <a:ext cx="0" cy="0"/>
          <a:chOff x="0" y="0"/>
          <a:chExt cx="0" cy="0"/>
        </a:xfrm>
      </p:grpSpPr>
      <p:sp>
        <p:nvSpPr>
          <p:cNvPr id="57" name="Google Shape;57;p45"/>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5"/>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5"/>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60" name="Shape 60"/>
        <p:cNvGrpSpPr/>
        <p:nvPr/>
      </p:nvGrpSpPr>
      <p:grpSpPr>
        <a:xfrm>
          <a:off x="0" y="0"/>
          <a:ext cx="0" cy="0"/>
          <a:chOff x="0" y="0"/>
          <a:chExt cx="0" cy="0"/>
        </a:xfrm>
      </p:grpSpPr>
      <p:cxnSp>
        <p:nvCxnSpPr>
          <p:cNvPr id="61" name="Google Shape;61;p46"/>
          <p:cNvCxnSpPr/>
          <p:nvPr/>
        </p:nvCxnSpPr>
        <p:spPr>
          <a:xfrm>
            <a:off x="514350" y="5849117"/>
            <a:ext cx="8629650" cy="2381"/>
          </a:xfrm>
          <a:prstGeom prst="straightConnector1">
            <a:avLst/>
          </a:prstGeom>
          <a:noFill/>
          <a:ln cap="flat" cmpd="sng" w="9525">
            <a:solidFill>
              <a:schemeClr val="accent1"/>
            </a:solidFill>
            <a:prstDash val="solid"/>
            <a:round/>
            <a:headEnd len="sm" w="sm" type="none"/>
            <a:tailEnd len="sm" w="sm" type="none"/>
          </a:ln>
        </p:spPr>
      </p:cxnSp>
      <p:sp>
        <p:nvSpPr>
          <p:cNvPr id="62" name="Google Shape;62;p46"/>
          <p:cNvSpPr txBox="1"/>
          <p:nvPr>
            <p:ph type="title"/>
          </p:nvPr>
        </p:nvSpPr>
        <p:spPr>
          <a:xfrm>
            <a:off x="457200" y="5486400"/>
            <a:ext cx="8458200" cy="5207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2000"/>
              <a:buFont typeface="Libre Franklin Medium"/>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6"/>
          <p:cNvSpPr txBox="1"/>
          <p:nvPr>
            <p:ph idx="1" type="body"/>
          </p:nvPr>
        </p:nvSpPr>
        <p:spPr>
          <a:xfrm>
            <a:off x="457200" y="609600"/>
            <a:ext cx="3008313" cy="4800600"/>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SzPts val="980"/>
              <a:buNone/>
              <a:defRPr sz="1400"/>
            </a:lvl1pPr>
            <a:lvl2pPr indent="-228600" lvl="1" marL="914400" algn="l">
              <a:spcBef>
                <a:spcPts val="240"/>
              </a:spcBef>
              <a:spcAft>
                <a:spcPts val="0"/>
              </a:spcAft>
              <a:buSzPts val="840"/>
              <a:buNone/>
              <a:defRPr sz="1200"/>
            </a:lvl2pPr>
            <a:lvl3pPr indent="-228600" lvl="2" marL="1371600" algn="l">
              <a:spcBef>
                <a:spcPts val="200"/>
              </a:spcBef>
              <a:spcAft>
                <a:spcPts val="0"/>
              </a:spcAft>
              <a:buSzPts val="700"/>
              <a:buNone/>
              <a:defRPr sz="1000"/>
            </a:lvl3pPr>
            <a:lvl4pPr indent="-228600" lvl="3" marL="1828800" algn="l">
              <a:spcBef>
                <a:spcPts val="180"/>
              </a:spcBef>
              <a:spcAft>
                <a:spcPts val="0"/>
              </a:spcAft>
              <a:buSzPts val="630"/>
              <a:buNone/>
              <a:defRPr sz="900"/>
            </a:lvl4pPr>
            <a:lvl5pPr indent="-228600" lvl="4" marL="2286000" algn="l">
              <a:spcBef>
                <a:spcPts val="180"/>
              </a:spcBef>
              <a:spcAft>
                <a:spcPts val="0"/>
              </a:spcAft>
              <a:buSzPts val="540"/>
              <a:buNone/>
              <a:defRPr sz="9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64" name="Google Shape;64;p46"/>
          <p:cNvSpPr txBox="1"/>
          <p:nvPr>
            <p:ph idx="2" type="body"/>
          </p:nvPr>
        </p:nvSpPr>
        <p:spPr>
          <a:xfrm>
            <a:off x="3575050" y="609600"/>
            <a:ext cx="5340350" cy="4800600"/>
          </a:xfrm>
          <a:prstGeom prst="rect">
            <a:avLst/>
          </a:prstGeom>
          <a:noFill/>
          <a:ln>
            <a:noFill/>
          </a:ln>
        </p:spPr>
        <p:txBody>
          <a:bodyPr anchorCtr="0" anchor="t" bIns="45700" lIns="91425" spcFirstLastPara="1" rIns="91425" wrap="square" tIns="45700">
            <a:normAutofit/>
          </a:bodyPr>
          <a:lstStyle>
            <a:lvl1pPr indent="-370840" lvl="0" marL="457200" algn="l">
              <a:spcBef>
                <a:spcPts val="640"/>
              </a:spcBef>
              <a:spcAft>
                <a:spcPts val="0"/>
              </a:spcAft>
              <a:buSzPts val="2240"/>
              <a:buChar char="🞭"/>
              <a:defRPr sz="3200"/>
            </a:lvl1pPr>
            <a:lvl2pPr indent="-353060" lvl="1" marL="914400" algn="l">
              <a:spcBef>
                <a:spcPts val="560"/>
              </a:spcBef>
              <a:spcAft>
                <a:spcPts val="0"/>
              </a:spcAft>
              <a:buSzPts val="1960"/>
              <a:buChar char="🞤"/>
              <a:defRPr sz="2800"/>
            </a:lvl2pPr>
            <a:lvl3pPr indent="-335280" lvl="2" marL="1371600" algn="l">
              <a:spcBef>
                <a:spcPts val="480"/>
              </a:spcBef>
              <a:spcAft>
                <a:spcPts val="0"/>
              </a:spcAft>
              <a:buSzPts val="1680"/>
              <a:buChar char="🞫"/>
              <a:defRPr sz="2400"/>
            </a:lvl3pPr>
            <a:lvl4pPr indent="-317500" lvl="3" marL="1828800" algn="l">
              <a:spcBef>
                <a:spcPts val="400"/>
              </a:spcBef>
              <a:spcAft>
                <a:spcPts val="0"/>
              </a:spcAft>
              <a:buSzPts val="1400"/>
              <a:buChar char="🞲"/>
              <a:defRPr sz="2000"/>
            </a:lvl4pPr>
            <a:lvl5pPr indent="-304800" lvl="4" marL="2286000" algn="l">
              <a:spcBef>
                <a:spcPts val="400"/>
              </a:spcBef>
              <a:spcAft>
                <a:spcPts val="0"/>
              </a:spcAft>
              <a:buSzPts val="1200"/>
              <a:buChar char="🞩"/>
              <a:defRPr sz="20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65" name="Google Shape;65;p46"/>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6"/>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6"/>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68" name="Shape 68"/>
        <p:cNvGrpSpPr/>
        <p:nvPr/>
      </p:nvGrpSpPr>
      <p:grpSpPr>
        <a:xfrm>
          <a:off x="0" y="0"/>
          <a:ext cx="0" cy="0"/>
          <a:chOff x="0" y="0"/>
          <a:chExt cx="0" cy="0"/>
        </a:xfrm>
      </p:grpSpPr>
      <p:sp>
        <p:nvSpPr>
          <p:cNvPr id="69" name="Google Shape;69;p47"/>
          <p:cNvSpPr/>
          <p:nvPr>
            <p:ph idx="2" type="pic"/>
          </p:nvPr>
        </p:nvSpPr>
        <p:spPr>
          <a:xfrm>
            <a:off x="3505200" y="616634"/>
            <a:ext cx="5029200" cy="3657600"/>
          </a:xfrm>
          <a:prstGeom prst="rect">
            <a:avLst/>
          </a:prstGeom>
          <a:solidFill>
            <a:schemeClr val="lt1"/>
          </a:solidFill>
          <a:ln cap="flat" cmpd="sng" w="9525">
            <a:solidFill>
              <a:schemeClr val="accent1"/>
            </a:solidFill>
            <a:prstDash val="solid"/>
            <a:round/>
            <a:headEnd len="sm" w="sm" type="none"/>
            <a:tailEnd len="sm" w="sm" type="none"/>
          </a:ln>
          <a:effectLst>
            <a:reflection blurRad="0" dir="5400000" dist="900" endA="500" endPos="10000" kx="0" rotWithShape="0" algn="bl" stA="49000" stPos="0" sy="-90000" ky="0"/>
          </a:effectLst>
        </p:spPr>
      </p:sp>
      <p:sp>
        <p:nvSpPr>
          <p:cNvPr id="70" name="Google Shape;70;p47"/>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7"/>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7"/>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
        <p:nvSpPr>
          <p:cNvPr id="73" name="Google Shape;73;p47"/>
          <p:cNvSpPr txBox="1"/>
          <p:nvPr>
            <p:ph type="title"/>
          </p:nvPr>
        </p:nvSpPr>
        <p:spPr>
          <a:xfrm>
            <a:off x="381000" y="4993760"/>
            <a:ext cx="5867400" cy="52228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2000"/>
              <a:buFont typeface="Libre Franklin Medium"/>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7"/>
          <p:cNvSpPr txBox="1"/>
          <p:nvPr>
            <p:ph idx="1" type="body"/>
          </p:nvPr>
        </p:nvSpPr>
        <p:spPr>
          <a:xfrm>
            <a:off x="381000" y="5533218"/>
            <a:ext cx="5867400" cy="768350"/>
          </a:xfrm>
          <a:prstGeom prst="rect">
            <a:avLst/>
          </a:prstGeom>
          <a:noFill/>
          <a:ln>
            <a:noFill/>
          </a:ln>
        </p:spPr>
        <p:txBody>
          <a:bodyPr anchorCtr="0" anchor="t" bIns="45700" lIns="109725" spcFirstLastPara="1" rIns="91425" wrap="square" tIns="0">
            <a:normAutofit/>
          </a:bodyPr>
          <a:lstStyle>
            <a:lvl1pPr indent="-228600" lvl="0" marL="457200" algn="l">
              <a:spcBef>
                <a:spcPts val="280"/>
              </a:spcBef>
              <a:spcAft>
                <a:spcPts val="0"/>
              </a:spcAft>
              <a:buSzPts val="980"/>
              <a:buNone/>
              <a:defRPr sz="1400"/>
            </a:lvl1pPr>
            <a:lvl2pPr indent="-281940" lvl="1" marL="914400" algn="l">
              <a:spcBef>
                <a:spcPts val="240"/>
              </a:spcBef>
              <a:spcAft>
                <a:spcPts val="0"/>
              </a:spcAft>
              <a:buSzPts val="840"/>
              <a:buChar char="🞤"/>
              <a:defRPr sz="1200"/>
            </a:lvl2pPr>
            <a:lvl3pPr indent="-273050" lvl="2" marL="1371600" algn="l">
              <a:spcBef>
                <a:spcPts val="200"/>
              </a:spcBef>
              <a:spcAft>
                <a:spcPts val="0"/>
              </a:spcAft>
              <a:buSzPts val="700"/>
              <a:buChar char="🞫"/>
              <a:defRPr sz="1000"/>
            </a:lvl3pPr>
            <a:lvl4pPr indent="-268605" lvl="3" marL="1828800" algn="l">
              <a:spcBef>
                <a:spcPts val="180"/>
              </a:spcBef>
              <a:spcAft>
                <a:spcPts val="0"/>
              </a:spcAft>
              <a:buSzPts val="630"/>
              <a:buChar char="🞲"/>
              <a:defRPr sz="900"/>
            </a:lvl4pPr>
            <a:lvl5pPr indent="-262889" lvl="4" marL="2286000" algn="l">
              <a:spcBef>
                <a:spcPts val="180"/>
              </a:spcBef>
              <a:spcAft>
                <a:spcPts val="0"/>
              </a:spcAft>
              <a:buSzPts val="540"/>
              <a:buChar char="🞩"/>
              <a:defRPr sz="9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5" name="Shape 75"/>
        <p:cNvGrpSpPr/>
        <p:nvPr/>
      </p:nvGrpSpPr>
      <p:grpSpPr>
        <a:xfrm>
          <a:off x="0" y="0"/>
          <a:ext cx="0" cy="0"/>
          <a:chOff x="0" y="0"/>
          <a:chExt cx="0" cy="0"/>
        </a:xfrm>
      </p:grpSpPr>
      <p:sp>
        <p:nvSpPr>
          <p:cNvPr id="76" name="Google Shape;76;p48"/>
          <p:cNvSpPr txBox="1"/>
          <p:nvPr>
            <p:ph type="title"/>
          </p:nvPr>
        </p:nvSpPr>
        <p:spPr>
          <a:xfrm>
            <a:off x="304800" y="457200"/>
            <a:ext cx="8686800" cy="838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48"/>
          <p:cNvSpPr txBox="1"/>
          <p:nvPr>
            <p:ph idx="1" type="body"/>
          </p:nvPr>
        </p:nvSpPr>
        <p:spPr>
          <a:xfrm rot="5400000">
            <a:off x="2385219" y="-526257"/>
            <a:ext cx="4525963" cy="8686800"/>
          </a:xfrm>
          <a:prstGeom prst="rect">
            <a:avLst/>
          </a:prstGeom>
          <a:noFill/>
          <a:ln>
            <a:noFill/>
          </a:ln>
        </p:spPr>
        <p:txBody>
          <a:bodyPr anchorCtr="0" anchor="t" bIns="45700" lIns="91425" spcFirstLastPara="1" rIns="91425" wrap="square" tIns="45700">
            <a:normAutofit/>
          </a:bodyPr>
          <a:lstStyle>
            <a:lvl1pPr indent="-308610" lvl="0" marL="457200" algn="l">
              <a:spcBef>
                <a:spcPts val="360"/>
              </a:spcBef>
              <a:spcAft>
                <a:spcPts val="0"/>
              </a:spcAft>
              <a:buSzPts val="1260"/>
              <a:buChar char="🞭"/>
              <a:defRPr/>
            </a:lvl1pPr>
            <a:lvl2pPr indent="-308610" lvl="1" marL="914400" algn="l">
              <a:spcBef>
                <a:spcPts val="360"/>
              </a:spcBef>
              <a:spcAft>
                <a:spcPts val="0"/>
              </a:spcAft>
              <a:buSzPts val="1260"/>
              <a:buChar char="🞤"/>
              <a:defRPr/>
            </a:lvl2pPr>
            <a:lvl3pPr indent="-308610" lvl="2" marL="1371600" algn="l">
              <a:spcBef>
                <a:spcPts val="360"/>
              </a:spcBef>
              <a:spcAft>
                <a:spcPts val="0"/>
              </a:spcAft>
              <a:buSzPts val="1260"/>
              <a:buChar char="🞫"/>
              <a:defRPr/>
            </a:lvl3pPr>
            <a:lvl4pPr indent="-308610" lvl="3" marL="1828800" algn="l">
              <a:spcBef>
                <a:spcPts val="360"/>
              </a:spcBef>
              <a:spcAft>
                <a:spcPts val="0"/>
              </a:spcAft>
              <a:buSzPts val="1260"/>
              <a:buChar char="🞲"/>
              <a:defRPr/>
            </a:lvl4pPr>
            <a:lvl5pPr indent="-297179" lvl="4" marL="2286000" algn="l">
              <a:spcBef>
                <a:spcPts val="360"/>
              </a:spcBef>
              <a:spcAft>
                <a:spcPts val="0"/>
              </a:spcAft>
              <a:buSzPts val="1080"/>
              <a:buChar char="🞩"/>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78" name="Google Shape;78;p48"/>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8"/>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8"/>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81" name="Shape 81"/>
        <p:cNvGrpSpPr/>
        <p:nvPr/>
      </p:nvGrpSpPr>
      <p:grpSpPr>
        <a:xfrm>
          <a:off x="0" y="0"/>
          <a:ext cx="0" cy="0"/>
          <a:chOff x="0" y="0"/>
          <a:chExt cx="0" cy="0"/>
        </a:xfrm>
      </p:grpSpPr>
      <p:sp>
        <p:nvSpPr>
          <p:cNvPr id="82" name="Google Shape;82;p49"/>
          <p:cNvSpPr txBox="1"/>
          <p:nvPr>
            <p:ph type="title"/>
          </p:nvPr>
        </p:nvSpPr>
        <p:spPr>
          <a:xfrm rot="5400000">
            <a:off x="4846638" y="2560639"/>
            <a:ext cx="5851525" cy="18288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49"/>
          <p:cNvSpPr txBox="1"/>
          <p:nvPr>
            <p:ph idx="1" type="body"/>
          </p:nvPr>
        </p:nvSpPr>
        <p:spPr>
          <a:xfrm rot="5400000">
            <a:off x="655638" y="350838"/>
            <a:ext cx="5851525" cy="6248400"/>
          </a:xfrm>
          <a:prstGeom prst="rect">
            <a:avLst/>
          </a:prstGeom>
          <a:noFill/>
          <a:ln>
            <a:noFill/>
          </a:ln>
        </p:spPr>
        <p:txBody>
          <a:bodyPr anchorCtr="0" anchor="t" bIns="45700" lIns="91425" spcFirstLastPara="1" rIns="91425" wrap="square" tIns="45700">
            <a:normAutofit/>
          </a:bodyPr>
          <a:lstStyle>
            <a:lvl1pPr indent="-308610" lvl="0" marL="457200" algn="l">
              <a:spcBef>
                <a:spcPts val="360"/>
              </a:spcBef>
              <a:spcAft>
                <a:spcPts val="0"/>
              </a:spcAft>
              <a:buSzPts val="1260"/>
              <a:buChar char="🞭"/>
              <a:defRPr/>
            </a:lvl1pPr>
            <a:lvl2pPr indent="-308610" lvl="1" marL="914400" algn="l">
              <a:spcBef>
                <a:spcPts val="360"/>
              </a:spcBef>
              <a:spcAft>
                <a:spcPts val="0"/>
              </a:spcAft>
              <a:buSzPts val="1260"/>
              <a:buChar char="🞤"/>
              <a:defRPr/>
            </a:lvl2pPr>
            <a:lvl3pPr indent="-308610" lvl="2" marL="1371600" algn="l">
              <a:spcBef>
                <a:spcPts val="360"/>
              </a:spcBef>
              <a:spcAft>
                <a:spcPts val="0"/>
              </a:spcAft>
              <a:buSzPts val="1260"/>
              <a:buChar char="🞫"/>
              <a:defRPr/>
            </a:lvl3pPr>
            <a:lvl4pPr indent="-308610" lvl="3" marL="1828800" algn="l">
              <a:spcBef>
                <a:spcPts val="360"/>
              </a:spcBef>
              <a:spcAft>
                <a:spcPts val="0"/>
              </a:spcAft>
              <a:buSzPts val="1260"/>
              <a:buChar char="🞲"/>
              <a:defRPr/>
            </a:lvl4pPr>
            <a:lvl5pPr indent="-297179" lvl="4" marL="2286000" algn="l">
              <a:spcBef>
                <a:spcPts val="360"/>
              </a:spcBef>
              <a:spcAft>
                <a:spcPts val="0"/>
              </a:spcAft>
              <a:buSzPts val="1080"/>
              <a:buChar char="🞩"/>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84" name="Google Shape;84;p49"/>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9"/>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9"/>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tg-Cyrl-TJ"/>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4.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cxnSp>
        <p:nvCxnSpPr>
          <p:cNvPr id="6" name="Google Shape;6;p38"/>
          <p:cNvCxnSpPr/>
          <p:nvPr/>
        </p:nvCxnSpPr>
        <p:spPr>
          <a:xfrm>
            <a:off x="514350" y="1050898"/>
            <a:ext cx="8629650" cy="2381"/>
          </a:xfrm>
          <a:prstGeom prst="straightConnector1">
            <a:avLst/>
          </a:prstGeom>
          <a:noFill/>
          <a:ln cap="flat" cmpd="sng" w="9525">
            <a:solidFill>
              <a:schemeClr val="accent1"/>
            </a:solidFill>
            <a:prstDash val="solid"/>
            <a:round/>
            <a:headEnd len="sm" w="sm" type="none"/>
            <a:tailEnd len="sm" w="sm" type="none"/>
          </a:ln>
        </p:spPr>
      </p:cxnSp>
      <p:sp>
        <p:nvSpPr>
          <p:cNvPr id="7" name="Google Shape;7;p38"/>
          <p:cNvSpPr txBox="1"/>
          <p:nvPr>
            <p:ph idx="1" type="body"/>
          </p:nvPr>
        </p:nvSpPr>
        <p:spPr>
          <a:xfrm>
            <a:off x="304800" y="1554162"/>
            <a:ext cx="8686800" cy="4525963"/>
          </a:xfrm>
          <a:prstGeom prst="rect">
            <a:avLst/>
          </a:prstGeom>
          <a:noFill/>
          <a:ln>
            <a:noFill/>
          </a:ln>
        </p:spPr>
        <p:txBody>
          <a:bodyPr anchorCtr="0" anchor="t" bIns="45700" lIns="91425" spcFirstLastPara="1" rIns="91425" wrap="square" tIns="45700">
            <a:normAutofit/>
          </a:bodyPr>
          <a:lstStyle>
            <a:lvl1pPr indent="-370840" lvl="0" marL="457200" marR="0" rtl="0" algn="l">
              <a:spcBef>
                <a:spcPts val="640"/>
              </a:spcBef>
              <a:spcAft>
                <a:spcPts val="0"/>
              </a:spcAft>
              <a:buClr>
                <a:schemeClr val="accent1"/>
              </a:buClr>
              <a:buSzPts val="2240"/>
              <a:buFont typeface="Noto Sans Symbols"/>
              <a:buChar char="🞭"/>
              <a:defRPr b="0" i="0" sz="3200" u="none" cap="none" strike="noStrike">
                <a:solidFill>
                  <a:schemeClr val="dk2"/>
                </a:solidFill>
                <a:latin typeface="Libre Franklin"/>
                <a:ea typeface="Libre Franklin"/>
                <a:cs typeface="Libre Franklin"/>
                <a:sym typeface="Libre Franklin"/>
              </a:defRPr>
            </a:lvl1pPr>
            <a:lvl2pPr indent="-353060" lvl="1" marL="914400" marR="0" rtl="0" algn="l">
              <a:spcBef>
                <a:spcPts val="560"/>
              </a:spcBef>
              <a:spcAft>
                <a:spcPts val="0"/>
              </a:spcAft>
              <a:buClr>
                <a:schemeClr val="accent1"/>
              </a:buClr>
              <a:buSzPts val="1960"/>
              <a:buFont typeface="Noto Sans Symbols"/>
              <a:buChar char="🞤"/>
              <a:defRPr b="0" i="0" sz="2800" u="none" cap="none" strike="noStrike">
                <a:solidFill>
                  <a:schemeClr val="dk2"/>
                </a:solidFill>
                <a:latin typeface="Libre Franklin"/>
                <a:ea typeface="Libre Franklin"/>
                <a:cs typeface="Libre Franklin"/>
                <a:sym typeface="Libre Franklin"/>
              </a:defRPr>
            </a:lvl2pPr>
            <a:lvl3pPr indent="-335280" lvl="2" marL="1371600" marR="0" rtl="0" algn="l">
              <a:spcBef>
                <a:spcPts val="480"/>
              </a:spcBef>
              <a:spcAft>
                <a:spcPts val="0"/>
              </a:spcAft>
              <a:buClr>
                <a:schemeClr val="accent1"/>
              </a:buClr>
              <a:buSzPts val="1680"/>
              <a:buFont typeface="Noto Sans Symbols"/>
              <a:buChar char="🞫"/>
              <a:defRPr b="0" i="0" sz="2400" u="none" cap="none" strike="noStrike">
                <a:solidFill>
                  <a:schemeClr val="dk2"/>
                </a:solidFill>
                <a:latin typeface="Libre Franklin"/>
                <a:ea typeface="Libre Franklin"/>
                <a:cs typeface="Libre Franklin"/>
                <a:sym typeface="Libre Franklin"/>
              </a:defRPr>
            </a:lvl3pPr>
            <a:lvl4pPr indent="-317500" lvl="3" marL="1828800" marR="0" rtl="0" algn="l">
              <a:spcBef>
                <a:spcPts val="400"/>
              </a:spcBef>
              <a:spcAft>
                <a:spcPts val="0"/>
              </a:spcAft>
              <a:buClr>
                <a:schemeClr val="accent1"/>
              </a:buClr>
              <a:buSzPts val="1400"/>
              <a:buFont typeface="Noto Sans Symbols"/>
              <a:buChar char="🞲"/>
              <a:defRPr b="0" i="0" sz="2000" u="none" cap="none" strike="noStrike">
                <a:solidFill>
                  <a:schemeClr val="dk2"/>
                </a:solidFill>
                <a:latin typeface="Libre Franklin"/>
                <a:ea typeface="Libre Franklin"/>
                <a:cs typeface="Libre Franklin"/>
                <a:sym typeface="Libre Franklin"/>
              </a:defRPr>
            </a:lvl4pPr>
            <a:lvl5pPr indent="-297179" lvl="4" marL="2286000" marR="0" rtl="0" algn="l">
              <a:spcBef>
                <a:spcPts val="360"/>
              </a:spcBef>
              <a:spcAft>
                <a:spcPts val="0"/>
              </a:spcAft>
              <a:buClr>
                <a:schemeClr val="accent1"/>
              </a:buClr>
              <a:buSzPts val="1080"/>
              <a:buFont typeface="Noto Sans Symbols"/>
              <a:buChar char="🞩"/>
              <a:defRPr b="0" i="0" sz="1800" u="none" cap="none" strike="noStrike">
                <a:solidFill>
                  <a:schemeClr val="dk2"/>
                </a:solidFill>
                <a:latin typeface="Libre Franklin"/>
                <a:ea typeface="Libre Franklin"/>
                <a:cs typeface="Libre Franklin"/>
                <a:sym typeface="Libre Franklin"/>
              </a:defRPr>
            </a:lvl5pPr>
            <a:lvl6pPr indent="-297179" lvl="5" marL="2743200" marR="0" rtl="0" algn="l">
              <a:spcBef>
                <a:spcPts val="360"/>
              </a:spcBef>
              <a:spcAft>
                <a:spcPts val="0"/>
              </a:spcAft>
              <a:buClr>
                <a:schemeClr val="accent1"/>
              </a:buClr>
              <a:buSzPts val="1080"/>
              <a:buFont typeface="Noto Sans Symbols"/>
              <a:buChar char="🞤"/>
              <a:defRPr b="0" i="0" sz="1800" u="none" cap="none" strike="noStrike">
                <a:solidFill>
                  <a:schemeClr val="dk2"/>
                </a:solidFill>
                <a:latin typeface="Libre Franklin"/>
                <a:ea typeface="Libre Franklin"/>
                <a:cs typeface="Libre Franklin"/>
                <a:sym typeface="Libre Franklin"/>
              </a:defRPr>
            </a:lvl6pPr>
            <a:lvl7pPr indent="-289560" lvl="6" marL="3200400" marR="0" rtl="0" algn="l">
              <a:spcBef>
                <a:spcPts val="320"/>
              </a:spcBef>
              <a:spcAft>
                <a:spcPts val="0"/>
              </a:spcAft>
              <a:buClr>
                <a:schemeClr val="accent1"/>
              </a:buClr>
              <a:buSzPts val="960"/>
              <a:buFont typeface="Noto Sans Symbols"/>
              <a:buChar char="🞲"/>
              <a:defRPr b="0" i="0" sz="1600" u="none" cap="none" strike="noStrike">
                <a:solidFill>
                  <a:schemeClr val="dk2"/>
                </a:solidFill>
                <a:latin typeface="Libre Franklin"/>
                <a:ea typeface="Libre Franklin"/>
                <a:cs typeface="Libre Franklin"/>
                <a:sym typeface="Libre Franklin"/>
              </a:defRPr>
            </a:lvl7pPr>
            <a:lvl8pPr indent="-289559" lvl="7" marL="3657600" marR="0" rtl="0" algn="l">
              <a:spcBef>
                <a:spcPts val="320"/>
              </a:spcBef>
              <a:spcAft>
                <a:spcPts val="0"/>
              </a:spcAft>
              <a:buClr>
                <a:schemeClr val="accent1"/>
              </a:buClr>
              <a:buSzPts val="960"/>
              <a:buFont typeface="Noto Sans Symbols"/>
              <a:buChar char="◆"/>
              <a:defRPr b="0" i="0" sz="1600" u="none" cap="none" strike="noStrike">
                <a:solidFill>
                  <a:schemeClr val="dk2"/>
                </a:solidFill>
                <a:latin typeface="Libre Franklin"/>
                <a:ea typeface="Libre Franklin"/>
                <a:cs typeface="Libre Franklin"/>
                <a:sym typeface="Libre Franklin"/>
              </a:defRPr>
            </a:lvl8pPr>
            <a:lvl9pPr indent="-281940" lvl="8" marL="4114800" marR="0" rtl="0" algn="l">
              <a:spcBef>
                <a:spcPts val="280"/>
              </a:spcBef>
              <a:spcAft>
                <a:spcPts val="0"/>
              </a:spcAft>
              <a:buClr>
                <a:schemeClr val="accent1"/>
              </a:buClr>
              <a:buSzPts val="840"/>
              <a:buFont typeface="Noto Sans Symbols"/>
              <a:buChar char="◼"/>
              <a:defRPr b="0" i="0" sz="1400" u="none" cap="none" strike="noStrike">
                <a:solidFill>
                  <a:schemeClr val="dk2"/>
                </a:solidFill>
                <a:latin typeface="Libre Franklin"/>
                <a:ea typeface="Libre Franklin"/>
                <a:cs typeface="Libre Franklin"/>
                <a:sym typeface="Libre Franklin"/>
              </a:defRPr>
            </a:lvl9pPr>
          </a:lstStyle>
          <a:p/>
        </p:txBody>
      </p:sp>
      <p:sp>
        <p:nvSpPr>
          <p:cNvPr id="8" name="Google Shape;8;p38"/>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D28E28"/>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9" name="Google Shape;9;p38"/>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rgbClr val="D28E28"/>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10" name="Google Shape;10;p38"/>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i="0" sz="1200" u="none" cap="none" strike="noStrike">
                <a:solidFill>
                  <a:srgbClr val="D28E28"/>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rgbClr val="D28E28"/>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rgbClr val="D28E28"/>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rgbClr val="D28E28"/>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rgbClr val="D28E28"/>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rgbClr val="D28E28"/>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rgbClr val="D28E28"/>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rgbClr val="D28E28"/>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rgbClr val="D28E28"/>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tg-Cyrl-TJ"/>
              <a:t>‹#›</a:t>
            </a:fld>
            <a:endParaRPr/>
          </a:p>
        </p:txBody>
      </p:sp>
      <p:sp>
        <p:nvSpPr>
          <p:cNvPr id="11" name="Google Shape;11;p38"/>
          <p:cNvSpPr txBox="1"/>
          <p:nvPr>
            <p:ph type="title"/>
          </p:nvPr>
        </p:nvSpPr>
        <p:spPr>
          <a:xfrm>
            <a:off x="304800" y="457200"/>
            <a:ext cx="8686800" cy="8382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3600"/>
              <a:buFont typeface="Libre Franklin Medium"/>
              <a:buNone/>
              <a:defRPr b="0" i="0" sz="3600" u="none" cap="none" strike="noStrike">
                <a:solidFill>
                  <a:schemeClr val="dk2"/>
                </a:solidFill>
                <a:latin typeface="Libre Franklin Medium"/>
                <a:ea typeface="Libre Franklin Medium"/>
                <a:cs typeface="Libre Franklin Medium"/>
                <a:sym typeface="Libre Franklin Medium"/>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cxnSp>
        <p:nvCxnSpPr>
          <p:cNvPr id="12" name="Google Shape;12;p38"/>
          <p:cNvCxnSpPr/>
          <p:nvPr/>
        </p:nvCxnSpPr>
        <p:spPr>
          <a:xfrm>
            <a:off x="514350" y="1050898"/>
            <a:ext cx="8629650" cy="2381"/>
          </a:xfrm>
          <a:prstGeom prst="straightConnector1">
            <a:avLst/>
          </a:prstGeom>
          <a:noFill/>
          <a:ln cap="flat" cmpd="sng" w="9525">
            <a:solidFill>
              <a:schemeClr val="accent1"/>
            </a:solidFill>
            <a:prstDash val="solid"/>
            <a:round/>
            <a:headEnd len="sm" w="sm" type="none"/>
            <a:tailEnd len="sm" w="sm" type="none"/>
          </a:ln>
        </p:spPr>
      </p:cxnSp>
      <p:cxnSp>
        <p:nvCxnSpPr>
          <p:cNvPr id="13" name="Google Shape;13;p38"/>
          <p:cNvCxnSpPr/>
          <p:nvPr/>
        </p:nvCxnSpPr>
        <p:spPr>
          <a:xfrm>
            <a:off x="514350" y="1057986"/>
            <a:ext cx="8629650" cy="2381"/>
          </a:xfrm>
          <a:prstGeom prst="straightConnector1">
            <a:avLst/>
          </a:prstGeom>
          <a:noFill/>
          <a:ln cap="flat" cmpd="sng" w="9525">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
          <p:cNvSpPr txBox="1"/>
          <p:nvPr>
            <p:ph type="ctrTitle"/>
          </p:nvPr>
        </p:nvSpPr>
        <p:spPr>
          <a:xfrm>
            <a:off x="251520" y="260649"/>
            <a:ext cx="8784976" cy="2592287"/>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dk1"/>
              </a:buClr>
              <a:buSzPts val="3200"/>
              <a:buFont typeface="Times New Roman"/>
              <a:buNone/>
            </a:pPr>
            <a:r>
              <a:rPr b="1" lang="tg-Cyrl-TJ" sz="3200" cap="none">
                <a:solidFill>
                  <a:schemeClr val="dk1"/>
                </a:solidFill>
                <a:latin typeface="Times New Roman"/>
                <a:ea typeface="Times New Roman"/>
                <a:cs typeface="Times New Roman"/>
                <a:sym typeface="Times New Roman"/>
              </a:rPr>
              <a:t>“Tajik state university of commerce” </a:t>
            </a:r>
            <a:br>
              <a:rPr b="1" lang="tg-Cyrl-TJ" sz="3200" cap="none">
                <a:solidFill>
                  <a:schemeClr val="dk1"/>
                </a:solidFill>
                <a:latin typeface="Times New Roman"/>
                <a:ea typeface="Times New Roman"/>
                <a:cs typeface="Times New Roman"/>
                <a:sym typeface="Times New Roman"/>
              </a:rPr>
            </a:br>
            <a:r>
              <a:rPr b="1" lang="tg-Cyrl-TJ" sz="3200" cap="none">
                <a:solidFill>
                  <a:schemeClr val="dk1"/>
                </a:solidFill>
                <a:latin typeface="Times New Roman"/>
                <a:ea typeface="Times New Roman"/>
                <a:cs typeface="Times New Roman"/>
                <a:sym typeface="Times New Roman"/>
              </a:rPr>
              <a:t> </a:t>
            </a:r>
            <a:br>
              <a:rPr b="1" lang="tg-Cyrl-TJ" sz="3200" cap="none">
                <a:solidFill>
                  <a:schemeClr val="dk1"/>
                </a:solidFill>
                <a:latin typeface="Times New Roman"/>
                <a:ea typeface="Times New Roman"/>
                <a:cs typeface="Times New Roman"/>
                <a:sym typeface="Times New Roman"/>
              </a:rPr>
            </a:br>
            <a:r>
              <a:rPr b="1" lang="tg-Cyrl-TJ" sz="3200" cap="none">
                <a:solidFill>
                  <a:schemeClr val="dk1"/>
                </a:solidFill>
                <a:latin typeface="Times New Roman"/>
                <a:ea typeface="Times New Roman"/>
                <a:cs typeface="Times New Roman"/>
                <a:sym typeface="Times New Roman"/>
              </a:rPr>
              <a:t>Course: foreign economic activity of enterprises</a:t>
            </a:r>
            <a:br>
              <a:rPr b="1" lang="tg-Cyrl-TJ" sz="3200" cap="none">
                <a:solidFill>
                  <a:schemeClr val="dk1"/>
                </a:solidFill>
                <a:latin typeface="Times New Roman"/>
                <a:ea typeface="Times New Roman"/>
                <a:cs typeface="Times New Roman"/>
                <a:sym typeface="Times New Roman"/>
              </a:rPr>
            </a:br>
            <a:endParaRPr b="1" sz="3200" cap="none">
              <a:solidFill>
                <a:schemeClr val="dk1"/>
              </a:solidFill>
              <a:latin typeface="Times New Roman"/>
              <a:ea typeface="Times New Roman"/>
              <a:cs typeface="Times New Roman"/>
              <a:sym typeface="Times New Roman"/>
            </a:endParaRPr>
          </a:p>
        </p:txBody>
      </p:sp>
      <p:sp>
        <p:nvSpPr>
          <p:cNvPr id="92" name="Google Shape;92;p1"/>
          <p:cNvSpPr/>
          <p:nvPr>
            <p:ph idx="1" type="subTitle"/>
          </p:nvPr>
        </p:nvSpPr>
        <p:spPr>
          <a:xfrm>
            <a:off x="4054925" y="2131125"/>
            <a:ext cx="4752528" cy="2880320"/>
          </a:xfrm>
          <a:prstGeom prst="roundRect">
            <a:avLst>
              <a:gd fmla="val 6141" name="adj"/>
            </a:avLst>
          </a:prstGeom>
          <a:gradFill>
            <a:gsLst>
              <a:gs pos="0">
                <a:srgbClr val="EEE6D9"/>
              </a:gs>
              <a:gs pos="72000">
                <a:srgbClr val="CBBD97"/>
              </a:gs>
              <a:gs pos="100000">
                <a:srgbClr val="C4B182"/>
              </a:gs>
            </a:gsLst>
            <a:lin ang="5400000" scaled="0"/>
          </a:gra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rmAutofit/>
          </a:bodyPr>
          <a:lstStyle/>
          <a:p>
            <a:pPr indent="0" lvl="0" marL="0" marR="0" rtl="0" algn="ctr">
              <a:spcBef>
                <a:spcPts val="0"/>
              </a:spcBef>
              <a:spcAft>
                <a:spcPts val="0"/>
              </a:spcAft>
              <a:buSzPts val="1960"/>
              <a:buNone/>
            </a:pPr>
            <a:r>
              <a:t/>
            </a:r>
            <a:endParaRPr b="1" i="0" sz="2800" u="none" cap="none" strike="noStrike">
              <a:solidFill>
                <a:srgbClr val="FF0000"/>
              </a:solidFill>
              <a:latin typeface="Times New Roman"/>
              <a:ea typeface="Times New Roman"/>
              <a:cs typeface="Times New Roman"/>
              <a:sym typeface="Times New Roman"/>
            </a:endParaRPr>
          </a:p>
          <a:p>
            <a:pPr indent="0" lvl="0" marL="0" marR="0" rtl="0" algn="ctr">
              <a:spcBef>
                <a:spcPts val="0"/>
              </a:spcBef>
              <a:spcAft>
                <a:spcPts val="0"/>
              </a:spcAft>
              <a:buSzPts val="1960"/>
              <a:buNone/>
            </a:pPr>
            <a:r>
              <a:rPr b="1" i="0" lang="tg-Cyrl-TJ" sz="2800" u="none" cap="none" strike="noStrike">
                <a:solidFill>
                  <a:srgbClr val="FF0000"/>
                </a:solidFill>
                <a:latin typeface="Times New Roman"/>
                <a:ea typeface="Times New Roman"/>
                <a:cs typeface="Times New Roman"/>
                <a:sym typeface="Times New Roman"/>
              </a:rPr>
              <a:t>Week: 1.</a:t>
            </a:r>
            <a:endParaRPr b="1" sz="2800">
              <a:solidFill>
                <a:srgbClr val="FF0000"/>
              </a:solidFill>
              <a:latin typeface="Times New Roman"/>
              <a:ea typeface="Times New Roman"/>
              <a:cs typeface="Times New Roman"/>
              <a:sym typeface="Times New Roman"/>
            </a:endParaRPr>
          </a:p>
          <a:p>
            <a:pPr indent="0" lvl="0" marL="0" marR="0" rtl="0" algn="ctr">
              <a:spcBef>
                <a:spcPts val="0"/>
              </a:spcBef>
              <a:spcAft>
                <a:spcPts val="0"/>
              </a:spcAft>
              <a:buSzPts val="1960"/>
              <a:buNone/>
            </a:pPr>
            <a:r>
              <a:rPr lang="tg-Cyrl-TJ" sz="2800">
                <a:solidFill>
                  <a:srgbClr val="FF0000"/>
                </a:solidFill>
              </a:rPr>
              <a:t>Purpose and essence of external economic activity of the enterprise</a:t>
            </a:r>
            <a:endParaRPr b="1" sz="2800" u="none" cap="none" strike="noStrike">
              <a:solidFill>
                <a:srgbClr val="FF0000"/>
              </a:solidFill>
              <a:latin typeface="Times New Roman"/>
              <a:ea typeface="Times New Roman"/>
              <a:cs typeface="Times New Roman"/>
              <a:sym typeface="Times New Roman"/>
            </a:endParaRPr>
          </a:p>
          <a:p>
            <a:pPr indent="0" lvl="0" marL="0" marR="0" rtl="0" algn="ctr">
              <a:spcBef>
                <a:spcPts val="0"/>
              </a:spcBef>
              <a:spcAft>
                <a:spcPts val="0"/>
              </a:spcAft>
              <a:buSzPts val="1960"/>
              <a:buNone/>
            </a:pPr>
            <a:r>
              <a:t/>
            </a:r>
            <a:endParaRPr b="1" i="0" sz="2800" u="none" cap="none" strike="noStrike">
              <a:solidFill>
                <a:srgbClr val="FF0000"/>
              </a:solidFill>
              <a:latin typeface="Times New Roman"/>
              <a:ea typeface="Times New Roman"/>
              <a:cs typeface="Times New Roman"/>
              <a:sym typeface="Times New Roman"/>
            </a:endParaRPr>
          </a:p>
        </p:txBody>
      </p:sp>
      <p:sp>
        <p:nvSpPr>
          <p:cNvPr id="93" name="Google Shape;93;p1"/>
          <p:cNvSpPr/>
          <p:nvPr/>
        </p:nvSpPr>
        <p:spPr>
          <a:xfrm>
            <a:off x="2627784" y="5426908"/>
            <a:ext cx="3225815" cy="120028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tg-Cyrl-TJ" sz="1800" u="none" cap="none" strike="noStrike">
                <a:solidFill>
                  <a:schemeClr val="dk1"/>
                </a:solidFill>
                <a:latin typeface="Times New Roman"/>
                <a:ea typeface="Times New Roman"/>
                <a:cs typeface="Times New Roman"/>
                <a:sym typeface="Times New Roman"/>
              </a:rPr>
              <a:t>Lecturer of: </a:t>
            </a:r>
            <a:r>
              <a:rPr b="1" i="1" lang="tg-Cyrl-TJ" sz="1800" u="none" cap="none" strike="noStrike">
                <a:solidFill>
                  <a:schemeClr val="dk1"/>
                </a:solidFill>
                <a:latin typeface="Libre Franklin"/>
                <a:ea typeface="Libre Franklin"/>
                <a:cs typeface="Libre Franklin"/>
                <a:sym typeface="Libre Franklin"/>
              </a:rPr>
              <a:t>Purpose and essence of external             economic activity of the enterprise</a:t>
            </a:r>
            <a:endParaRPr b="1" i="1" sz="1800" u="none" cap="none" strike="noStrike">
              <a:solidFill>
                <a:schemeClr val="dk1"/>
              </a:solidFill>
              <a:latin typeface="Times New Roman"/>
              <a:ea typeface="Times New Roman"/>
              <a:cs typeface="Times New Roman"/>
              <a:sym typeface="Times New Roman"/>
            </a:endParaRPr>
          </a:p>
        </p:txBody>
      </p:sp>
      <p:sp>
        <p:nvSpPr>
          <p:cNvPr id="94" name="Google Shape;94;p1"/>
          <p:cNvSpPr/>
          <p:nvPr/>
        </p:nvSpPr>
        <p:spPr>
          <a:xfrm>
            <a:off x="-36512" y="5581729"/>
            <a:ext cx="2845105" cy="83095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tg-Cyrl-TJ" sz="2400" u="none" cap="none" strike="noStrike">
                <a:solidFill>
                  <a:schemeClr val="dk1"/>
                </a:solidFill>
                <a:latin typeface="Times New Roman"/>
                <a:ea typeface="Times New Roman"/>
                <a:cs typeface="Times New Roman"/>
                <a:sym typeface="Times New Roman"/>
              </a:rPr>
              <a:t>Rustamzoda Fitrat Muzafar</a:t>
            </a:r>
            <a:endParaRPr b="1" i="0" sz="2400" u="none" cap="none" strike="noStrike">
              <a:solidFill>
                <a:schemeClr val="dk1"/>
              </a:solidFill>
              <a:latin typeface="Times New Roman"/>
              <a:ea typeface="Times New Roman"/>
              <a:cs typeface="Times New Roman"/>
              <a:sym typeface="Times New Roman"/>
            </a:endParaRPr>
          </a:p>
        </p:txBody>
      </p:sp>
      <p:pic>
        <p:nvPicPr>
          <p:cNvPr descr="Picture background" id="95" name="Google Shape;95;p1"/>
          <p:cNvPicPr preferRelativeResize="0"/>
          <p:nvPr/>
        </p:nvPicPr>
        <p:blipFill rotWithShape="1">
          <a:blip r:embed="rId3">
            <a:alphaModFix/>
          </a:blip>
          <a:srcRect b="0" l="0" r="0" t="0"/>
          <a:stretch/>
        </p:blipFill>
        <p:spPr>
          <a:xfrm>
            <a:off x="683568" y="2132856"/>
            <a:ext cx="3171900" cy="3171900"/>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960"/>
              </a:srgbClr>
            </a:outerShdw>
          </a:effectLst>
        </p:spPr>
      </p:pic>
    </p:spTree>
  </p:cSld>
  <p:clrMapOvr>
    <a:masterClrMapping/>
  </p:clrMapOvr>
  <p:transition>
    <p:zoom dir="in"/>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
          <p:cNvSpPr txBox="1"/>
          <p:nvPr>
            <p:ph type="ctrTitle"/>
          </p:nvPr>
        </p:nvSpPr>
        <p:spPr>
          <a:xfrm>
            <a:off x="223898" y="-423427"/>
            <a:ext cx="8712968" cy="2232247"/>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a:buNone/>
            </a:pPr>
            <a:br>
              <a:rPr b="1" lang="tg-Cyrl-TJ" sz="2700">
                <a:latin typeface="Times"/>
                <a:ea typeface="Times"/>
                <a:cs typeface="Times"/>
                <a:sym typeface="Times"/>
              </a:rPr>
            </a:br>
            <a:r>
              <a:rPr b="1" lang="tg-Cyrl-TJ" cap="none">
                <a:latin typeface="Times"/>
                <a:ea typeface="Times"/>
                <a:cs typeface="Times"/>
                <a:sym typeface="Times"/>
              </a:rPr>
              <a:t> Донишгоҳи давлатии тиҷорати Тоҷикистон </a:t>
            </a:r>
            <a:br>
              <a:rPr b="1" lang="tg-Cyrl-TJ" sz="2700">
                <a:latin typeface="Times"/>
                <a:ea typeface="Times"/>
                <a:cs typeface="Times"/>
                <a:sym typeface="Times"/>
              </a:rPr>
            </a:br>
            <a:br>
              <a:rPr b="1" lang="tg-Cyrl-TJ" sz="2700">
                <a:latin typeface="Times"/>
                <a:ea typeface="Times"/>
                <a:cs typeface="Times"/>
                <a:sym typeface="Times"/>
              </a:rPr>
            </a:br>
            <a:r>
              <a:rPr b="1" lang="tg-Cyrl-TJ" sz="2700">
                <a:latin typeface="Times"/>
                <a:ea typeface="Times"/>
                <a:cs typeface="Times"/>
                <a:sym typeface="Times"/>
              </a:rPr>
              <a:t>Н</a:t>
            </a:r>
            <a:r>
              <a:rPr b="1" lang="tg-Cyrl-TJ" sz="2700" cap="none">
                <a:latin typeface="Times"/>
                <a:ea typeface="Times"/>
                <a:cs typeface="Times"/>
                <a:sym typeface="Times"/>
              </a:rPr>
              <a:t>оми фан</a:t>
            </a:r>
            <a:r>
              <a:rPr b="1" lang="tg-Cyrl-TJ">
                <a:latin typeface="Times"/>
                <a:ea typeface="Times"/>
                <a:cs typeface="Times"/>
                <a:sym typeface="Times"/>
              </a:rPr>
              <a:t>: </a:t>
            </a:r>
            <a:r>
              <a:rPr b="1" lang="tg-Cyrl-TJ" sz="2700">
                <a:latin typeface="Times"/>
                <a:ea typeface="Times"/>
                <a:cs typeface="Times"/>
                <a:sym typeface="Times"/>
              </a:rPr>
              <a:t>Ф</a:t>
            </a:r>
            <a:r>
              <a:rPr b="1" lang="tg-Cyrl-TJ" sz="2700" cap="none">
                <a:latin typeface="Times"/>
                <a:ea typeface="Times"/>
                <a:cs typeface="Times"/>
                <a:sym typeface="Times"/>
              </a:rPr>
              <a:t>аъолияти иқтисодии берунаи корхонаҳо</a:t>
            </a:r>
            <a:br>
              <a:rPr b="1" lang="tg-Cyrl-TJ" sz="2700" cap="none">
                <a:latin typeface="Times"/>
                <a:ea typeface="Times"/>
                <a:cs typeface="Times"/>
                <a:sym typeface="Times"/>
              </a:rPr>
            </a:br>
            <a:br>
              <a:rPr b="1" lang="tg-Cyrl-TJ" sz="2700" cap="none">
                <a:latin typeface="Times"/>
                <a:ea typeface="Times"/>
                <a:cs typeface="Times"/>
                <a:sym typeface="Times"/>
              </a:rPr>
            </a:br>
            <a:br>
              <a:rPr lang="tg-Cyrl-TJ"/>
            </a:br>
            <a:endParaRPr>
              <a:latin typeface="Times"/>
              <a:ea typeface="Times"/>
              <a:cs typeface="Times"/>
              <a:sym typeface="Times"/>
            </a:endParaRPr>
          </a:p>
        </p:txBody>
      </p:sp>
      <p:sp>
        <p:nvSpPr>
          <p:cNvPr id="101" name="Google Shape;101;p2"/>
          <p:cNvSpPr/>
          <p:nvPr/>
        </p:nvSpPr>
        <p:spPr>
          <a:xfrm>
            <a:off x="4427984" y="1594518"/>
            <a:ext cx="4392488" cy="2880320"/>
          </a:xfrm>
          <a:prstGeom prst="roundRect">
            <a:avLst>
              <a:gd fmla="val 6141" name="adj"/>
            </a:avLst>
          </a:prstGeom>
          <a:gradFill>
            <a:gsLst>
              <a:gs pos="0">
                <a:srgbClr val="EEE6D9"/>
              </a:gs>
              <a:gs pos="72000">
                <a:srgbClr val="CBBD97"/>
              </a:gs>
              <a:gs pos="100000">
                <a:srgbClr val="C4B182"/>
              </a:gs>
            </a:gsLst>
            <a:lin ang="5400000" scaled="0"/>
          </a:gra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accent1"/>
              </a:buClr>
              <a:buSzPts val="1960"/>
              <a:buFont typeface="Noto Sans Symbols"/>
              <a:buNone/>
            </a:pPr>
            <a:r>
              <a:t/>
            </a:r>
            <a:endParaRPr b="1" i="0" sz="28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1820"/>
              <a:buFont typeface="Noto Sans Symbols"/>
              <a:buNone/>
            </a:pPr>
            <a:r>
              <a:t/>
            </a:r>
            <a:endParaRPr b="1" i="0" sz="26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2100"/>
              <a:buFont typeface="Noto Sans Symbols"/>
              <a:buNone/>
            </a:pPr>
            <a:r>
              <a:rPr b="1" i="0" lang="tg-Cyrl-TJ" sz="3000" u="none" cap="none" strike="noStrike">
                <a:solidFill>
                  <a:srgbClr val="FF0000"/>
                </a:solidFill>
                <a:latin typeface="Times New Roman"/>
                <a:ea typeface="Times New Roman"/>
                <a:cs typeface="Times New Roman"/>
                <a:sym typeface="Times New Roman"/>
              </a:rPr>
              <a:t>Мавзӯъи: 1.</a:t>
            </a:r>
            <a:endParaRPr/>
          </a:p>
          <a:p>
            <a:pPr indent="0" lvl="0" marL="0" marR="0" rtl="0" algn="ctr">
              <a:lnSpc>
                <a:spcPct val="100000"/>
              </a:lnSpc>
              <a:spcBef>
                <a:spcPts val="0"/>
              </a:spcBef>
              <a:spcAft>
                <a:spcPts val="0"/>
              </a:spcAft>
              <a:buClr>
                <a:schemeClr val="accent1"/>
              </a:buClr>
              <a:buSzPts val="1400"/>
              <a:buFont typeface="Noto Sans Symbols"/>
              <a:buNone/>
            </a:pPr>
            <a:r>
              <a:rPr lang="tg-Cyrl-TJ" sz="2200">
                <a:solidFill>
                  <a:srgbClr val="FF0000"/>
                </a:solidFill>
                <a:latin typeface="Times New Roman"/>
                <a:ea typeface="Times New Roman"/>
                <a:cs typeface="Times New Roman"/>
                <a:sym typeface="Times New Roman"/>
              </a:rPr>
              <a:t>Мақсад ва моҳияти фаъолияти иқтисодии берунаи корхона</a:t>
            </a:r>
            <a:r>
              <a:rPr b="1" i="0" lang="tg-Cyrl-TJ" sz="2600" u="none" cap="none" strike="noStrike">
                <a:solidFill>
                  <a:srgbClr val="FF0000"/>
                </a:solidFill>
                <a:latin typeface="Times New Roman"/>
                <a:ea typeface="Times New Roman"/>
                <a:cs typeface="Times New Roman"/>
                <a:sym typeface="Times New Roman"/>
              </a:rPr>
              <a:t>	</a:t>
            </a:r>
            <a:endParaRPr/>
          </a:p>
          <a:p>
            <a:pPr indent="0" lvl="0" marL="0" marR="0" rtl="0" algn="ctr">
              <a:lnSpc>
                <a:spcPct val="100000"/>
              </a:lnSpc>
              <a:spcBef>
                <a:spcPts val="0"/>
              </a:spcBef>
              <a:spcAft>
                <a:spcPts val="0"/>
              </a:spcAft>
              <a:buClr>
                <a:schemeClr val="accent1"/>
              </a:buClr>
              <a:buSzPts val="1960"/>
              <a:buFont typeface="Noto Sans Symbols"/>
              <a:buNone/>
            </a:pPr>
            <a:r>
              <a:t/>
            </a:r>
            <a:endParaRPr b="1" i="0" sz="2800" u="none" cap="none" strike="noStrike">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tg-Cyrl-TJ" sz="1800" u="none" cap="none" strike="noStrike">
                <a:solidFill>
                  <a:schemeClr val="dk1"/>
                </a:solidFill>
                <a:latin typeface="Times New Roman"/>
                <a:ea typeface="Times New Roman"/>
                <a:cs typeface="Times New Roman"/>
                <a:sym typeface="Times New Roman"/>
              </a:rPr>
              <a:t>Рустамзода Фитрат Музафар </a:t>
            </a:r>
            <a:endParaRPr b="1" i="1" sz="1800" u="none" cap="none" strike="noStrike">
              <a:solidFill>
                <a:schemeClr val="dk1"/>
              </a:solidFill>
              <a:latin typeface="Times New Roman"/>
              <a:ea typeface="Times New Roman"/>
              <a:cs typeface="Times New Roman"/>
              <a:sym typeface="Times New Roman"/>
            </a:endParaRPr>
          </a:p>
        </p:txBody>
      </p:sp>
      <p:pic>
        <p:nvPicPr>
          <p:cNvPr descr="Picture background" id="103" name="Google Shape;103;p2"/>
          <p:cNvPicPr preferRelativeResize="0"/>
          <p:nvPr/>
        </p:nvPicPr>
        <p:blipFill rotWithShape="1">
          <a:blip r:embed="rId3">
            <a:alphaModFix/>
          </a:blip>
          <a:srcRect b="0" l="0" r="0" t="0"/>
          <a:stretch/>
        </p:blipFill>
        <p:spPr>
          <a:xfrm>
            <a:off x="27618" y="1594518"/>
            <a:ext cx="4030467" cy="2960248"/>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txBox="1"/>
          <p:nvPr>
            <p:ph type="ctrTitle"/>
          </p:nvPr>
        </p:nvSpPr>
        <p:spPr>
          <a:xfrm>
            <a:off x="251520" y="260649"/>
            <a:ext cx="8640960" cy="648071"/>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b="1" lang="tg-Cyrl-TJ">
                <a:latin typeface="Times New Roman"/>
                <a:ea typeface="Times New Roman"/>
                <a:cs typeface="Times New Roman"/>
                <a:sym typeface="Times New Roman"/>
              </a:rPr>
              <a:t>НАҚШАИ ЛЕКСИЯ</a:t>
            </a:r>
            <a:br>
              <a:rPr lang="tg-Cyrl-TJ"/>
            </a:br>
            <a:endParaRPr>
              <a:latin typeface="Times"/>
              <a:ea typeface="Times"/>
              <a:cs typeface="Times"/>
              <a:sym typeface="Times"/>
            </a:endParaRPr>
          </a:p>
        </p:txBody>
      </p:sp>
      <p:sp>
        <p:nvSpPr>
          <p:cNvPr id="109" name="Google Shape;109;p3"/>
          <p:cNvSpPr/>
          <p:nvPr/>
        </p:nvSpPr>
        <p:spPr>
          <a:xfrm>
            <a:off x="431540" y="908720"/>
            <a:ext cx="8280920" cy="3960440"/>
          </a:xfrm>
          <a:prstGeom prst="rect">
            <a:avLst/>
          </a:prstGeom>
          <a:solidFill>
            <a:schemeClr val="accent1"/>
          </a:solidFill>
          <a:ln cap="flat" cmpd="sng" w="25400">
            <a:solidFill>
              <a:srgbClr val="AF762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i="0" lang="tg-Cyrl-TJ" sz="2400" u="none" cap="none" strike="noStrike">
                <a:solidFill>
                  <a:schemeClr val="dk1"/>
                </a:solidFill>
                <a:latin typeface="Times New Roman"/>
                <a:ea typeface="Times New Roman"/>
                <a:cs typeface="Times New Roman"/>
                <a:sym typeface="Times New Roman"/>
              </a:rPr>
              <a:t>1</a:t>
            </a:r>
            <a:r>
              <a:rPr b="1" i="0" lang="tg-Cyrl-TJ" sz="1800" u="none" cap="none" strike="noStrike">
                <a:solidFill>
                  <a:schemeClr val="dk1"/>
                </a:solidFill>
                <a:latin typeface="Times New Roman"/>
                <a:ea typeface="Times New Roman"/>
                <a:cs typeface="Times New Roman"/>
                <a:sym typeface="Times New Roman"/>
              </a:rPr>
              <a:t>.</a:t>
            </a:r>
            <a:r>
              <a:rPr b="1" i="0" lang="tg-Cyrl-TJ" sz="2400" u="none" cap="none" strike="noStrike">
                <a:solidFill>
                  <a:schemeClr val="dk1"/>
                </a:solidFill>
                <a:latin typeface="Times New Roman"/>
                <a:ea typeface="Times New Roman"/>
                <a:cs typeface="Times New Roman"/>
                <a:sym typeface="Times New Roman"/>
              </a:rPr>
              <a:t>Муқаддима</a:t>
            </a:r>
            <a:endParaRPr b="1" i="0" sz="2400" u="none" cap="none" strike="noStrike">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Arial"/>
              <a:buChar char="•"/>
            </a:pPr>
            <a:r>
              <a:rPr b="0" i="0" lang="tg-Cyrl-TJ" sz="2400" u="none" cap="none" strike="noStrike">
                <a:solidFill>
                  <a:schemeClr val="dk1"/>
                </a:solidFill>
                <a:latin typeface="Times New Roman"/>
                <a:ea typeface="Times New Roman"/>
                <a:cs typeface="Times New Roman"/>
                <a:sym typeface="Times New Roman"/>
              </a:rPr>
              <a:t>Мақсад ва вазифаҳои курс.</a:t>
            </a:r>
            <a:endParaRPr/>
          </a:p>
          <a:p>
            <a:pPr indent="-342900" lvl="0" marL="342900" marR="0" rtl="0" algn="l">
              <a:spcBef>
                <a:spcPts val="0"/>
              </a:spcBef>
              <a:spcAft>
                <a:spcPts val="0"/>
              </a:spcAft>
              <a:buClr>
                <a:schemeClr val="dk1"/>
              </a:buClr>
              <a:buSzPts val="2400"/>
              <a:buFont typeface="Arial"/>
              <a:buChar char="•"/>
            </a:pPr>
            <a:r>
              <a:rPr b="0" i="0" lang="tg-Cyrl-TJ" sz="2400" u="none" cap="none" strike="noStrike">
                <a:solidFill>
                  <a:schemeClr val="dk1"/>
                </a:solidFill>
                <a:latin typeface="Times New Roman"/>
                <a:ea typeface="Times New Roman"/>
                <a:cs typeface="Times New Roman"/>
                <a:sym typeface="Times New Roman"/>
              </a:rPr>
              <a:t>Принсипҳо ва махсусиятҳои фаъолияти иқтисоди беруна.</a:t>
            </a:r>
            <a:endParaRPr/>
          </a:p>
          <a:p>
            <a:pPr indent="-342900" lvl="0" marL="342900" marR="0" rtl="0" algn="l">
              <a:spcBef>
                <a:spcPts val="0"/>
              </a:spcBef>
              <a:spcAft>
                <a:spcPts val="0"/>
              </a:spcAft>
              <a:buClr>
                <a:schemeClr val="dk1"/>
              </a:buClr>
              <a:buSzPts val="2400"/>
              <a:buFont typeface="Arial"/>
              <a:buChar char="•"/>
            </a:pPr>
            <a:r>
              <a:rPr b="0" i="0" lang="tg-Cyrl-TJ" sz="2400" u="none" cap="none" strike="noStrike">
                <a:solidFill>
                  <a:schemeClr val="dk1"/>
                </a:solidFill>
                <a:latin typeface="Times New Roman"/>
                <a:ea typeface="Times New Roman"/>
                <a:cs typeface="Times New Roman"/>
                <a:sym typeface="Times New Roman"/>
              </a:rPr>
              <a:t>Ҳадафҳо ва намудҳои алоқаҳои иқтисодии беруна.</a:t>
            </a:r>
            <a:endParaRPr/>
          </a:p>
          <a:p>
            <a:pPr indent="-342900" lvl="0" marL="342900" marR="0" rtl="0" algn="l">
              <a:spcBef>
                <a:spcPts val="0"/>
              </a:spcBef>
              <a:spcAft>
                <a:spcPts val="0"/>
              </a:spcAft>
              <a:buClr>
                <a:schemeClr val="dk1"/>
              </a:buClr>
              <a:buSzPts val="2400"/>
              <a:buFont typeface="Arial"/>
              <a:buChar char="•"/>
            </a:pPr>
            <a:r>
              <a:rPr b="0" i="0" lang="tg-Cyrl-TJ" sz="2400" u="none" cap="none" strike="noStrike">
                <a:solidFill>
                  <a:schemeClr val="dk1"/>
                </a:solidFill>
                <a:latin typeface="Times New Roman"/>
                <a:ea typeface="Times New Roman"/>
                <a:cs typeface="Times New Roman"/>
                <a:sym typeface="Times New Roman"/>
              </a:rPr>
              <a:t>Объекти савдои беруна ва субъекти фаъолияти иќтисоди беруна.</a:t>
            </a:r>
            <a:endParaRPr/>
          </a:p>
          <a:p>
            <a:pPr indent="0" lvl="0" marL="0" marR="0" rtl="0" algn="l">
              <a:spcBef>
                <a:spcPts val="0"/>
              </a:spcBef>
              <a:spcAft>
                <a:spcPts val="0"/>
              </a:spcAft>
              <a:buNone/>
            </a:pPr>
            <a:r>
              <a:rPr b="1" i="0" lang="tg-Cyrl-TJ" sz="2400" u="none" cap="none" strike="noStrike">
                <a:solidFill>
                  <a:schemeClr val="dk1"/>
                </a:solidFill>
                <a:latin typeface="Times New Roman"/>
                <a:ea typeface="Times New Roman"/>
                <a:cs typeface="Times New Roman"/>
                <a:sym typeface="Times New Roman"/>
              </a:rPr>
              <a:t>2.Хулоса</a:t>
            </a:r>
            <a:endParaRPr b="0" i="0" sz="2400" u="none" cap="none" strike="noStrike">
              <a:solidFill>
                <a:schemeClr val="dk1"/>
              </a:solidFill>
              <a:latin typeface="Times New Roman"/>
              <a:ea typeface="Times New Roman"/>
              <a:cs typeface="Times New Roman"/>
              <a:sym typeface="Times New Roman"/>
            </a:endParaRPr>
          </a:p>
          <a:p>
            <a:pPr indent="-152400" lvl="1" marL="457200" marR="0" rtl="0" algn="l">
              <a:spcBef>
                <a:spcPts val="0"/>
              </a:spcBef>
              <a:spcAft>
                <a:spcPts val="0"/>
              </a:spcAft>
              <a:buClr>
                <a:schemeClr val="dk1"/>
              </a:buClr>
              <a:buSzPts val="2400"/>
              <a:buFont typeface="Times New Roman"/>
              <a:buChar char="•"/>
            </a:pPr>
            <a:r>
              <a:rPr b="0" i="0" lang="tg-Cyrl-TJ" sz="2400" u="none" cap="none" strike="noStrike">
                <a:solidFill>
                  <a:schemeClr val="dk1"/>
                </a:solidFill>
                <a:latin typeface="Times New Roman"/>
                <a:ea typeface="Times New Roman"/>
                <a:cs typeface="Times New Roman"/>
                <a:sym typeface="Times New Roman"/>
              </a:rPr>
              <a:t>Ҷамъбасти мавзуъ. </a:t>
            </a:r>
            <a:endParaRPr/>
          </a:p>
        </p:txBody>
      </p:sp>
    </p:spTree>
  </p:cSld>
  <p:clrMapOvr>
    <a:masterClrMapping/>
  </p:clrMapOvr>
  <p:transition>
    <p:wipe dir="l"/>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txBox="1"/>
          <p:nvPr>
            <p:ph idx="1" type="body"/>
          </p:nvPr>
        </p:nvSpPr>
        <p:spPr>
          <a:xfrm>
            <a:off x="323528" y="332656"/>
            <a:ext cx="8568952" cy="6336704"/>
          </a:xfrm>
          <a:prstGeom prst="rect">
            <a:avLst/>
          </a:prstGeom>
          <a:noFill/>
          <a:ln>
            <a:noFill/>
          </a:ln>
        </p:spPr>
        <p:txBody>
          <a:bodyPr anchorCtr="0" anchor="t" bIns="45700" lIns="91425" spcFirstLastPara="1" rIns="91425" wrap="square" tIns="45700">
            <a:normAutofit/>
          </a:bodyPr>
          <a:lstStyle/>
          <a:p>
            <a:pPr indent="342900" lvl="0" marL="0" rtl="0" algn="ctr">
              <a:spcBef>
                <a:spcPts val="0"/>
              </a:spcBef>
              <a:spcAft>
                <a:spcPts val="0"/>
              </a:spcAft>
              <a:buSzPts val="2240"/>
              <a:buNone/>
            </a:pPr>
            <a:r>
              <a:rPr b="1" lang="tg-Cyrl-TJ">
                <a:latin typeface="Times New Roman"/>
                <a:ea typeface="Times New Roman"/>
                <a:cs typeface="Times New Roman"/>
                <a:sym typeface="Times New Roman"/>
              </a:rPr>
              <a:t>Мақсади лексия:</a:t>
            </a:r>
            <a:r>
              <a:rPr lang="tg-Cyrl-TJ">
                <a:latin typeface="Times New Roman"/>
                <a:ea typeface="Times New Roman"/>
                <a:cs typeface="Times New Roman"/>
                <a:sym typeface="Times New Roman"/>
              </a:rPr>
              <a:t> </a:t>
            </a:r>
            <a:endParaRPr/>
          </a:p>
          <a:p>
            <a:pPr indent="342900" lvl="0" marL="0" rtl="0" algn="just">
              <a:spcBef>
                <a:spcPts val="0"/>
              </a:spcBef>
              <a:spcAft>
                <a:spcPts val="0"/>
              </a:spcAft>
              <a:buSzPts val="2240"/>
              <a:buNone/>
            </a:pPr>
            <a:r>
              <a:t/>
            </a:r>
            <a:endParaRPr>
              <a:latin typeface="Times New Roman"/>
              <a:ea typeface="Times New Roman"/>
              <a:cs typeface="Times New Roman"/>
              <a:sym typeface="Times New Roman"/>
            </a:endParaRPr>
          </a:p>
          <a:p>
            <a:pPr indent="342900" lvl="0" marL="0" rtl="0" algn="just">
              <a:spcBef>
                <a:spcPts val="0"/>
              </a:spcBef>
              <a:spcAft>
                <a:spcPts val="0"/>
              </a:spcAft>
              <a:buSzPts val="2240"/>
              <a:buNone/>
            </a:pPr>
            <a:r>
              <a:rPr lang="tg-Cyrl-TJ">
                <a:latin typeface="Times New Roman"/>
                <a:ea typeface="Times New Roman"/>
                <a:cs typeface="Times New Roman"/>
                <a:sym typeface="Times New Roman"/>
              </a:rPr>
              <a:t>Омӯзиши мафҳум, принсипу махсусиятҳо, намудҳои робитаҳои иқтисоди берунаи корхонаҳо дар Ҷумҳурии Тоҷикистон, инчунин мушаххассозии объект ва субъекти фаъолияти иқтисоди берунаи корхонаҳо дар Ҷумҳурии Тоҷикистон</a:t>
            </a:r>
            <a:r>
              <a:rPr lang="tg-Cyrl-TJ"/>
              <a:t>.</a:t>
            </a:r>
            <a:r>
              <a:rPr lang="tg-Cyrl-TJ" sz="3600">
                <a:latin typeface="Times"/>
                <a:ea typeface="Times"/>
                <a:cs typeface="Times"/>
                <a:sym typeface="Times"/>
              </a:rPr>
              <a:t> </a:t>
            </a:r>
            <a:endParaRPr>
              <a:latin typeface="Times"/>
              <a:ea typeface="Times"/>
              <a:cs typeface="Times"/>
              <a:sym typeface="Times"/>
            </a:endParaRPr>
          </a:p>
        </p:txBody>
      </p:sp>
    </p:spTree>
  </p:cSld>
  <p:clrMapOvr>
    <a:masterClrMapping/>
  </p:clrMapOvr>
  <p:transition>
    <p:wipe dir="u"/>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5"/>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Мақсад ва мафҳуми фаъолияти иқтисодии берунаи корхона </a:t>
            </a:r>
            <a:endParaRPr/>
          </a:p>
          <a:p>
            <a:pPr indent="-342900" lvl="0" marL="342900" rtl="0" algn="just">
              <a:spcBef>
                <a:spcPts val="640"/>
              </a:spcBef>
              <a:spcAft>
                <a:spcPts val="0"/>
              </a:spcAft>
              <a:buSzPts val="2240"/>
              <a:buNone/>
            </a:pPr>
            <a:r>
              <a:rPr lang="tg-Cyrl-TJ">
                <a:latin typeface="Times New Roman"/>
                <a:ea typeface="Times New Roman"/>
                <a:cs typeface="Times New Roman"/>
                <a:sym typeface="Times New Roman"/>
              </a:rPr>
              <a:t>	«Фаъолияти иқтисодии берунаи корхона» -  ҳамчун фанни иқтисодӣ – оид ба муносибатҳои иқтисодии берунаи корхона, робитаи мутақобилаи онҳо бо қувваҳои истеҳсолкунанда, фаъолиятҳо доир ба қонеъ гардонидани талаботи  субъектҳои иқтисодӣ равона гардидааст.</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6"/>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Мақсад ва мафҳуми фаъолияти иқтисодии берунаи корхона </a:t>
            </a:r>
            <a:endParaRPr/>
          </a:p>
          <a:p>
            <a:pPr indent="-342900" lvl="0" marL="342900" rtl="0" algn="just">
              <a:spcBef>
                <a:spcPts val="640"/>
              </a:spcBef>
              <a:spcAft>
                <a:spcPts val="0"/>
              </a:spcAft>
              <a:buSzPts val="2240"/>
              <a:buNone/>
            </a:pPr>
            <a:r>
              <a:rPr lang="tg-Cyrl-TJ">
                <a:latin typeface="Times New Roman"/>
                <a:ea typeface="Times New Roman"/>
                <a:cs typeface="Times New Roman"/>
                <a:sym typeface="Times New Roman"/>
              </a:rPr>
              <a:t>	</a:t>
            </a:r>
            <a:r>
              <a:rPr lang="tg-Cyrl-TJ" sz="2800"/>
              <a:t> </a:t>
            </a:r>
            <a:r>
              <a:rPr lang="tg-Cyrl-TJ">
                <a:latin typeface="Times New Roman"/>
                <a:ea typeface="Times New Roman"/>
                <a:cs typeface="Times New Roman"/>
                <a:sym typeface="Times New Roman"/>
              </a:rPr>
              <a:t>Тарзу усулҳои истифодаи захираҳои маҳдуд, истифодаи самараноки ин захираҳо, масъалаҳои мушаххаси иқтисоди хурду калон, иқтисоди корхонаҳои дохиливу бурунмарзӣ ва дигар афзалиятҳои мавҷуда маълумот медиҳад.</a:t>
            </a:r>
            <a:endParaRPr>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7"/>
          <p:cNvSpPr txBox="1"/>
          <p:nvPr>
            <p:ph idx="1" type="body"/>
          </p:nvPr>
        </p:nvSpPr>
        <p:spPr>
          <a:xfrm>
            <a:off x="0" y="404664"/>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Мақсад ва мафҳуми фаъолияти иқтисодии берунаи корхона </a:t>
            </a:r>
            <a:endParaRPr/>
          </a:p>
          <a:p>
            <a:pPr indent="-342900" lvl="0" marL="342900" rtl="0" algn="just">
              <a:spcBef>
                <a:spcPts val="640"/>
              </a:spcBef>
              <a:spcAft>
                <a:spcPts val="0"/>
              </a:spcAft>
              <a:buSzPts val="2240"/>
              <a:buNone/>
            </a:pPr>
            <a:r>
              <a:rPr lang="tg-Cyrl-TJ">
                <a:latin typeface="Times New Roman"/>
                <a:ea typeface="Times New Roman"/>
                <a:cs typeface="Times New Roman"/>
                <a:sym typeface="Times New Roman"/>
              </a:rPr>
              <a:t>	</a:t>
            </a:r>
            <a:r>
              <a:rPr lang="tg-Cyrl-TJ" sz="2800"/>
              <a:t> </a:t>
            </a:r>
            <a:r>
              <a:rPr lang="tg-Cyrl-TJ" sz="2800">
                <a:latin typeface="Times"/>
                <a:ea typeface="Times"/>
                <a:cs typeface="Times"/>
                <a:sym typeface="Times"/>
              </a:rPr>
              <a:t>Фанни «Фаъолияти иќтисодии берунаи корхона» чун асосу сарчашмаи назария ва амалияи њамкорињои иќтисодї дар низоми илмњои бахши соњавї маќом ва мавќеи хосае дорад.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dir="r"/>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8"/>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Мақсад ва мафҳуми фаъолияти иқтисодии берунаи корхона </a:t>
            </a:r>
            <a:endParaRPr/>
          </a:p>
          <a:p>
            <a:pPr indent="-342900" lvl="0" marL="342900" rtl="0" algn="just">
              <a:spcBef>
                <a:spcPts val="640"/>
              </a:spcBef>
              <a:spcAft>
                <a:spcPts val="0"/>
              </a:spcAft>
              <a:buSzPts val="2240"/>
              <a:buNone/>
            </a:pPr>
            <a:r>
              <a:rPr lang="tg-Cyrl-TJ">
                <a:latin typeface="Times New Roman"/>
                <a:ea typeface="Times New Roman"/>
                <a:cs typeface="Times New Roman"/>
                <a:sym typeface="Times New Roman"/>
              </a:rPr>
              <a:t>	</a:t>
            </a:r>
            <a:r>
              <a:rPr lang="tg-Cyrl-TJ" sz="2800"/>
              <a:t> </a:t>
            </a:r>
            <a:r>
              <a:rPr lang="tg-Cyrl-TJ" sz="2800">
                <a:latin typeface="Times"/>
                <a:ea typeface="Times"/>
                <a:cs typeface="Times"/>
                <a:sym typeface="Times"/>
              </a:rPr>
              <a:t>Омӯхтан ва дарки тамоюлҳои асосї ва махсусиятҳои он имкон медињад, ки донишљўён бо қоидаву хусусият ва қонуниятҳои тиҷоративу сармоягузорӣ, муомилоти асъорӣ ва ҳамкориҳои илмию технкӣ, инчунин кооператсияи байналмилалӣ, тақсимоти меҳнат ва ҳаракати қувваҳои корӣ дар зинањои гуногуни фаъолияти иќтисодии берунаи корхонањо ва дигар масъалањо маълумоти амалї ва назариявї пайдо намоянд.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dir="r"/>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9"/>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Мақсад ва мафҳуми фаъолияти иқтисодии берунаи корхона </a:t>
            </a:r>
            <a:endParaRPr/>
          </a:p>
          <a:p>
            <a:pPr indent="-342900" lvl="0" marL="342900" rtl="0" algn="just">
              <a:spcBef>
                <a:spcPts val="640"/>
              </a:spcBef>
              <a:spcAft>
                <a:spcPts val="0"/>
              </a:spcAft>
              <a:buSzPts val="2240"/>
              <a:buNone/>
            </a:pPr>
            <a:r>
              <a:rPr lang="tg-Cyrl-TJ">
                <a:latin typeface="Times New Roman"/>
                <a:ea typeface="Times New Roman"/>
                <a:cs typeface="Times New Roman"/>
                <a:sym typeface="Times New Roman"/>
              </a:rPr>
              <a:t>	</a:t>
            </a:r>
            <a:r>
              <a:rPr lang="tg-Cyrl-TJ" sz="2800"/>
              <a:t> </a:t>
            </a:r>
            <a:r>
              <a:rPr lang="tg-Cyrl-TJ" sz="2800">
                <a:latin typeface="Times"/>
                <a:ea typeface="Times"/>
                <a:cs typeface="Times"/>
                <a:sym typeface="Times"/>
              </a:rPr>
              <a:t>Фаъолияти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тисодии берунї (ФИБ) маљмўи амал</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во</a:t>
            </a:r>
            <a:r>
              <a:rPr lang="tg-Cyrl-TJ" sz="2800">
                <a:latin typeface="Times New Roman"/>
                <a:ea typeface="Times New Roman"/>
                <a:cs typeface="Times New Roman"/>
                <a:sym typeface="Times New Roman"/>
              </a:rPr>
              <a:t>қ</a:t>
            </a:r>
            <a:r>
              <a:rPr lang="tg-Cyrl-TJ" sz="2800">
                <a:latin typeface="Times"/>
                <a:ea typeface="Times"/>
                <a:cs typeface="Times"/>
                <a:sym typeface="Times"/>
              </a:rPr>
              <a:t>еии ма</a:t>
            </a:r>
            <a:r>
              <a:rPr lang="tg-Cyrl-TJ" sz="2800">
                <a:latin typeface="Times New Roman"/>
                <a:ea typeface="Times New Roman"/>
                <a:cs typeface="Times New Roman"/>
                <a:sym typeface="Times New Roman"/>
              </a:rPr>
              <a:t>қ</a:t>
            </a:r>
            <a:r>
              <a:rPr lang="tg-Cyrl-TJ" sz="2800">
                <a:latin typeface="Times"/>
                <a:ea typeface="Times"/>
                <a:cs typeface="Times"/>
                <a:sym typeface="Times"/>
              </a:rPr>
              <a:t>омоти давлат</a:t>
            </a:r>
            <a:r>
              <a:rPr lang="tg-Cyrl-TJ" sz="2800">
                <a:latin typeface="Times New Roman"/>
                <a:ea typeface="Times New Roman"/>
                <a:cs typeface="Times New Roman"/>
                <a:sym typeface="Times New Roman"/>
              </a:rPr>
              <a:t>ӣ</a:t>
            </a:r>
            <a:r>
              <a:rPr lang="tg-Cyrl-TJ" sz="2800">
                <a:latin typeface="Times"/>
                <a:ea typeface="Times"/>
                <a:cs typeface="Times"/>
                <a:sym typeface="Times"/>
              </a:rPr>
              <a:t>, ташкилот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љамъият</a:t>
            </a:r>
            <a:r>
              <a:rPr lang="tg-Cyrl-TJ" sz="2800">
                <a:latin typeface="Times New Roman"/>
                <a:ea typeface="Times New Roman"/>
                <a:cs typeface="Times New Roman"/>
                <a:sym typeface="Times New Roman"/>
              </a:rPr>
              <a:t>ӣ</a:t>
            </a:r>
            <a:r>
              <a:rPr lang="tg-Cyrl-TJ" sz="2800">
                <a:latin typeface="Times"/>
                <a:ea typeface="Times"/>
                <a:cs typeface="Times"/>
                <a:sym typeface="Times"/>
              </a:rPr>
              <a:t>, ширкату корхона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 ассотсиатсия</a:t>
            </a:r>
            <a:r>
              <a:rPr lang="tg-Cyrl-TJ" sz="2800">
                <a:latin typeface="Times New Roman"/>
                <a:ea typeface="Times New Roman"/>
                <a:cs typeface="Times New Roman"/>
                <a:sym typeface="Times New Roman"/>
              </a:rPr>
              <a:t>ҳ</a:t>
            </a:r>
            <a:r>
              <a:rPr lang="tg-Cyrl-TJ" sz="2800">
                <a:latin typeface="Times"/>
                <a:ea typeface="Times"/>
                <a:cs typeface="Times"/>
                <a:sym typeface="Times"/>
              </a:rPr>
              <a:t>о, љамъият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са</a:t>
            </a:r>
            <a:r>
              <a:rPr lang="tg-Cyrl-TJ" sz="2800">
                <a:latin typeface="Times New Roman"/>
                <a:ea typeface="Times New Roman"/>
                <a:cs typeface="Times New Roman"/>
                <a:sym typeface="Times New Roman"/>
              </a:rPr>
              <a:t>ҳҳ</a:t>
            </a:r>
            <a:r>
              <a:rPr lang="tg-Cyrl-TJ" sz="2800">
                <a:latin typeface="Times"/>
                <a:ea typeface="Times"/>
                <a:cs typeface="Times"/>
                <a:sym typeface="Times"/>
              </a:rPr>
              <a:t>ом</a:t>
            </a:r>
            <a:r>
              <a:rPr lang="tg-Cyrl-TJ" sz="2800">
                <a:latin typeface="Times New Roman"/>
                <a:ea typeface="Times New Roman"/>
                <a:cs typeface="Times New Roman"/>
                <a:sym typeface="Times New Roman"/>
              </a:rPr>
              <a:t>ӣ</a:t>
            </a:r>
            <a:r>
              <a:rPr lang="tg-Cyrl-TJ" sz="2800">
                <a:latin typeface="Times"/>
                <a:ea typeface="Times"/>
                <a:cs typeface="Times"/>
                <a:sym typeface="Times"/>
              </a:rPr>
              <a:t>, консерну корхона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муштрак, со</a:t>
            </a:r>
            <a:r>
              <a:rPr lang="tg-Cyrl-TJ" sz="2800">
                <a:latin typeface="Times New Roman"/>
                <a:ea typeface="Times New Roman"/>
                <a:cs typeface="Times New Roman"/>
                <a:sym typeface="Times New Roman"/>
              </a:rPr>
              <a:t>ҳ</a:t>
            </a:r>
            <a:r>
              <a:rPr lang="tg-Cyrl-TJ" sz="2800">
                <a:latin typeface="Times"/>
                <a:ea typeface="Times"/>
                <a:cs typeface="Times"/>
                <a:sym typeface="Times"/>
              </a:rPr>
              <a:t>ибкоронро, ки минбаъд шахсони </a:t>
            </a:r>
            <a:r>
              <a:rPr lang="tg-Cyrl-TJ" sz="2800">
                <a:latin typeface="Times New Roman"/>
                <a:ea typeface="Times New Roman"/>
                <a:cs typeface="Times New Roman"/>
                <a:sym typeface="Times New Roman"/>
              </a:rPr>
              <a:t>ҳ</a:t>
            </a:r>
            <a:r>
              <a:rPr lang="tg-Cyrl-TJ" sz="2800">
                <a:latin typeface="Times"/>
                <a:ea typeface="Times"/>
                <a:cs typeface="Times"/>
                <a:sym typeface="Times"/>
              </a:rPr>
              <a:t>у</a:t>
            </a:r>
            <a:r>
              <a:rPr lang="tg-Cyrl-TJ" sz="2800">
                <a:latin typeface="Times New Roman"/>
                <a:ea typeface="Times New Roman"/>
                <a:cs typeface="Times New Roman"/>
                <a:sym typeface="Times New Roman"/>
              </a:rPr>
              <a:t>қ</a:t>
            </a:r>
            <a:r>
              <a:rPr lang="tg-Cyrl-TJ" sz="2800">
                <a:latin typeface="Times"/>
                <a:ea typeface="Times"/>
                <a:cs typeface="Times"/>
                <a:sym typeface="Times"/>
              </a:rPr>
              <a:t>у</a:t>
            </a:r>
            <a:r>
              <a:rPr lang="tg-Cyrl-TJ" sz="2800">
                <a:latin typeface="Times New Roman"/>
                <a:ea typeface="Times New Roman"/>
                <a:cs typeface="Times New Roman"/>
                <a:sym typeface="Times New Roman"/>
              </a:rPr>
              <a:t>қӣ</a:t>
            </a:r>
            <a:r>
              <a:rPr lang="tg-Cyrl-TJ" sz="2800">
                <a:latin typeface="Times"/>
                <a:ea typeface="Times"/>
                <a:cs typeface="Times"/>
                <a:sym typeface="Times"/>
              </a:rPr>
              <a:t> номида мешаванд дар бар мегирад.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zoom dir="in"/>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0"/>
          <p:cNvSpPr txBox="1"/>
          <p:nvPr>
            <p:ph idx="1" type="body"/>
          </p:nvPr>
        </p:nvSpPr>
        <p:spPr>
          <a:xfrm>
            <a:off x="27613" y="26893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Мақсад ва мафҳуми фаъолияти иқтисодии берунаи корхона </a:t>
            </a:r>
            <a:endParaRPr/>
          </a:p>
          <a:p>
            <a:pPr indent="-342900" lvl="0" marL="342900" rtl="0" algn="just">
              <a:spcBef>
                <a:spcPts val="640"/>
              </a:spcBef>
              <a:spcAft>
                <a:spcPts val="0"/>
              </a:spcAft>
              <a:buSzPts val="2240"/>
              <a:buNone/>
            </a:pPr>
            <a:r>
              <a:rPr lang="tg-Cyrl-TJ">
                <a:latin typeface="Times New Roman"/>
                <a:ea typeface="Times New Roman"/>
                <a:cs typeface="Times New Roman"/>
                <a:sym typeface="Times New Roman"/>
              </a:rPr>
              <a:t>	</a:t>
            </a:r>
            <a:r>
              <a:rPr lang="tg-Cyrl-TJ" sz="2800"/>
              <a:t> М</a:t>
            </a:r>
            <a:r>
              <a:rPr lang="tg-Cyrl-TJ" sz="2800">
                <a:latin typeface="Times"/>
                <a:ea typeface="Times"/>
                <a:cs typeface="Times"/>
                <a:sym typeface="Times"/>
              </a:rPr>
              <a:t>а</a:t>
            </a:r>
            <a:r>
              <a:rPr lang="tg-Cyrl-TJ" sz="2800">
                <a:latin typeface="Times New Roman"/>
                <a:ea typeface="Times New Roman"/>
                <a:cs typeface="Times New Roman"/>
                <a:sym typeface="Times New Roman"/>
              </a:rPr>
              <a:t>қ</a:t>
            </a:r>
            <a:r>
              <a:rPr lang="tg-Cyrl-TJ" sz="2800">
                <a:latin typeface="Times"/>
                <a:ea typeface="Times"/>
                <a:cs typeface="Times"/>
                <a:sym typeface="Times"/>
              </a:rPr>
              <a:t>сад аз ин амал</a:t>
            </a:r>
            <a:r>
              <a:rPr lang="tg-Cyrl-TJ" sz="2800">
                <a:latin typeface="Times New Roman"/>
                <a:ea typeface="Times New Roman"/>
                <a:cs typeface="Times New Roman"/>
                <a:sym typeface="Times New Roman"/>
              </a:rPr>
              <a:t>ҳ</a:t>
            </a:r>
            <a:r>
              <a:rPr lang="tg-Cyrl-TJ" sz="2800">
                <a:latin typeface="Times"/>
                <a:ea typeface="Times"/>
                <a:cs typeface="Times"/>
                <a:sym typeface="Times"/>
              </a:rPr>
              <a:t>о барпо намудан ва рушди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амкории судманд бо давлат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хори</a:t>
            </a:r>
            <a:r>
              <a:rPr lang="tg-Cyrl-TJ" sz="2800">
                <a:latin typeface="Times New Roman"/>
                <a:ea typeface="Times New Roman"/>
                <a:cs typeface="Times New Roman"/>
                <a:sym typeface="Times New Roman"/>
              </a:rPr>
              <a:t>ҷӣ</a:t>
            </a:r>
            <a:r>
              <a:rPr lang="tg-Cyrl-TJ" sz="2800">
                <a:latin typeface="Times"/>
                <a:ea typeface="Times"/>
                <a:cs typeface="Times"/>
                <a:sym typeface="Times"/>
              </a:rPr>
              <a:t>, шахсони </a:t>
            </a:r>
            <a:r>
              <a:rPr lang="tg-Cyrl-TJ" sz="2800">
                <a:latin typeface="Times New Roman"/>
                <a:ea typeface="Times New Roman"/>
                <a:cs typeface="Times New Roman"/>
                <a:sym typeface="Times New Roman"/>
              </a:rPr>
              <a:t>ҳ</a:t>
            </a:r>
            <a:r>
              <a:rPr lang="tg-Cyrl-TJ" sz="2800">
                <a:latin typeface="Times"/>
                <a:ea typeface="Times"/>
                <a:cs typeface="Times"/>
                <a:sym typeface="Times"/>
              </a:rPr>
              <a:t>у</a:t>
            </a:r>
            <a:r>
              <a:rPr lang="tg-Cyrl-TJ" sz="2800">
                <a:latin typeface="Times New Roman"/>
                <a:ea typeface="Times New Roman"/>
                <a:cs typeface="Times New Roman"/>
                <a:sym typeface="Times New Roman"/>
              </a:rPr>
              <a:t>қ</a:t>
            </a:r>
            <a:r>
              <a:rPr lang="tg-Cyrl-TJ" sz="2800">
                <a:latin typeface="Times"/>
                <a:ea typeface="Times"/>
                <a:cs typeface="Times"/>
                <a:sym typeface="Times"/>
              </a:rPr>
              <a:t>у</a:t>
            </a:r>
            <a:r>
              <a:rPr lang="tg-Cyrl-TJ" sz="2800">
                <a:latin typeface="Times New Roman"/>
                <a:ea typeface="Times New Roman"/>
                <a:cs typeface="Times New Roman"/>
                <a:sym typeface="Times New Roman"/>
              </a:rPr>
              <a:t>қ</a:t>
            </a:r>
            <a:r>
              <a:rPr lang="tg-Cyrl-TJ" sz="2800">
                <a:latin typeface="Times"/>
                <a:ea typeface="Times"/>
                <a:cs typeface="Times"/>
                <a:sym typeface="Times"/>
              </a:rPr>
              <a:t>ию во</a:t>
            </a:r>
            <a:r>
              <a:rPr lang="tg-Cyrl-TJ" sz="2800">
                <a:latin typeface="Times New Roman"/>
                <a:ea typeface="Times New Roman"/>
                <a:cs typeface="Times New Roman"/>
                <a:sym typeface="Times New Roman"/>
              </a:rPr>
              <a:t>қ</a:t>
            </a:r>
            <a:r>
              <a:rPr lang="tg-Cyrl-TJ" sz="2800">
                <a:latin typeface="Times"/>
                <a:ea typeface="Times"/>
                <a:cs typeface="Times"/>
                <a:sym typeface="Times"/>
              </a:rPr>
              <a:t>еии он</a:t>
            </a:r>
            <a:r>
              <a:rPr lang="tg-Cyrl-TJ" sz="2800">
                <a:latin typeface="Times New Roman"/>
                <a:ea typeface="Times New Roman"/>
                <a:cs typeface="Times New Roman"/>
                <a:sym typeface="Times New Roman"/>
              </a:rPr>
              <a:t>ҳ</a:t>
            </a:r>
            <a:r>
              <a:rPr lang="tg-Cyrl-TJ" sz="2800">
                <a:latin typeface="Times"/>
                <a:ea typeface="Times"/>
                <a:cs typeface="Times"/>
                <a:sym typeface="Times"/>
              </a:rPr>
              <a:t>о ва ташкилот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байналмилаллї мебошад.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edge/>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1"/>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Мақсад ва мафҳуми фаъолияти иқтисодии берунаи корхона </a:t>
            </a:r>
            <a:endParaRPr/>
          </a:p>
          <a:p>
            <a:pPr indent="630555" lvl="0" marL="342900" rtl="0" algn="just">
              <a:lnSpc>
                <a:spcPct val="150000"/>
              </a:lnSpc>
              <a:spcBef>
                <a:spcPts val="560"/>
              </a:spcBef>
              <a:spcAft>
                <a:spcPts val="0"/>
              </a:spcAft>
              <a:buSzPts val="1960"/>
              <a:buNone/>
            </a:pPr>
            <a:r>
              <a:rPr lang="tg-Cyrl-TJ" sz="2800">
                <a:latin typeface="Times"/>
                <a:ea typeface="Times"/>
                <a:cs typeface="Times"/>
                <a:sym typeface="Times"/>
              </a:rPr>
              <a:t>Ма</a:t>
            </a:r>
            <a:r>
              <a:rPr lang="tg-Cyrl-TJ" sz="2800">
                <a:latin typeface="Times New Roman"/>
                <a:ea typeface="Times New Roman"/>
                <a:cs typeface="Times New Roman"/>
                <a:sym typeface="Times New Roman"/>
              </a:rPr>
              <a:t>қ</a:t>
            </a:r>
            <a:r>
              <a:rPr lang="tg-Cyrl-TJ" sz="2800">
                <a:latin typeface="Times"/>
                <a:ea typeface="Times"/>
                <a:cs typeface="Times"/>
                <a:sym typeface="Times"/>
              </a:rPr>
              <a:t>сад аз ин амал</a:t>
            </a:r>
            <a:r>
              <a:rPr lang="tg-Cyrl-TJ" sz="2800">
                <a:latin typeface="Times New Roman"/>
                <a:ea typeface="Times New Roman"/>
                <a:cs typeface="Times New Roman"/>
                <a:sym typeface="Times New Roman"/>
              </a:rPr>
              <a:t>ҳ</a:t>
            </a:r>
            <a:r>
              <a:rPr lang="tg-Cyrl-TJ" sz="2800">
                <a:latin typeface="Times"/>
                <a:ea typeface="Times"/>
                <a:cs typeface="Times"/>
                <a:sym typeface="Times"/>
              </a:rPr>
              <a:t>о барпо намудан ва рушди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амкории судманд бо давлат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хори</a:t>
            </a:r>
            <a:r>
              <a:rPr lang="tg-Cyrl-TJ" sz="2800">
                <a:latin typeface="Times New Roman"/>
                <a:ea typeface="Times New Roman"/>
                <a:cs typeface="Times New Roman"/>
                <a:sym typeface="Times New Roman"/>
              </a:rPr>
              <a:t>ҷӣ</a:t>
            </a:r>
            <a:r>
              <a:rPr lang="tg-Cyrl-TJ" sz="2800">
                <a:latin typeface="Times"/>
                <a:ea typeface="Times"/>
                <a:cs typeface="Times"/>
                <a:sym typeface="Times"/>
              </a:rPr>
              <a:t>, шахсони </a:t>
            </a:r>
            <a:r>
              <a:rPr lang="tg-Cyrl-TJ" sz="2800">
                <a:latin typeface="Times New Roman"/>
                <a:ea typeface="Times New Roman"/>
                <a:cs typeface="Times New Roman"/>
                <a:sym typeface="Times New Roman"/>
              </a:rPr>
              <a:t>ҳ</a:t>
            </a:r>
            <a:r>
              <a:rPr lang="tg-Cyrl-TJ" sz="2800">
                <a:latin typeface="Times"/>
                <a:ea typeface="Times"/>
                <a:cs typeface="Times"/>
                <a:sym typeface="Times"/>
              </a:rPr>
              <a:t>у</a:t>
            </a:r>
            <a:r>
              <a:rPr lang="tg-Cyrl-TJ" sz="2800">
                <a:latin typeface="Times New Roman"/>
                <a:ea typeface="Times New Roman"/>
                <a:cs typeface="Times New Roman"/>
                <a:sym typeface="Times New Roman"/>
              </a:rPr>
              <a:t>қ</a:t>
            </a:r>
            <a:r>
              <a:rPr lang="tg-Cyrl-TJ" sz="2800">
                <a:latin typeface="Times"/>
                <a:ea typeface="Times"/>
                <a:cs typeface="Times"/>
                <a:sym typeface="Times"/>
              </a:rPr>
              <a:t>у</a:t>
            </a:r>
            <a:r>
              <a:rPr lang="tg-Cyrl-TJ" sz="2800">
                <a:latin typeface="Times New Roman"/>
                <a:ea typeface="Times New Roman"/>
                <a:cs typeface="Times New Roman"/>
                <a:sym typeface="Times New Roman"/>
              </a:rPr>
              <a:t>қ</a:t>
            </a:r>
            <a:r>
              <a:rPr lang="tg-Cyrl-TJ" sz="2800">
                <a:latin typeface="Times"/>
                <a:ea typeface="Times"/>
                <a:cs typeface="Times"/>
                <a:sym typeface="Times"/>
              </a:rPr>
              <a:t>ию во</a:t>
            </a:r>
            <a:r>
              <a:rPr lang="tg-Cyrl-TJ" sz="2800">
                <a:latin typeface="Times New Roman"/>
                <a:ea typeface="Times New Roman"/>
                <a:cs typeface="Times New Roman"/>
                <a:sym typeface="Times New Roman"/>
              </a:rPr>
              <a:t>қ</a:t>
            </a:r>
            <a:r>
              <a:rPr lang="tg-Cyrl-TJ" sz="2800">
                <a:latin typeface="Times"/>
                <a:ea typeface="Times"/>
                <a:cs typeface="Times"/>
                <a:sym typeface="Times"/>
              </a:rPr>
              <a:t>еии он</a:t>
            </a:r>
            <a:r>
              <a:rPr lang="tg-Cyrl-TJ" sz="2800">
                <a:latin typeface="Times New Roman"/>
                <a:ea typeface="Times New Roman"/>
                <a:cs typeface="Times New Roman"/>
                <a:sym typeface="Times New Roman"/>
              </a:rPr>
              <a:t>ҳ</a:t>
            </a:r>
            <a:r>
              <a:rPr lang="tg-Cyrl-TJ" sz="2800">
                <a:latin typeface="Times"/>
                <a:ea typeface="Times"/>
                <a:cs typeface="Times"/>
                <a:sym typeface="Times"/>
              </a:rPr>
              <a:t>о ва ташкилот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байналмилаллї мебошад. Дар ма</a:t>
            </a:r>
            <a:r>
              <a:rPr lang="tg-Cyrl-TJ" sz="2800">
                <a:latin typeface="Times New Roman"/>
                <a:ea typeface="Times New Roman"/>
                <a:cs typeface="Times New Roman"/>
                <a:sym typeface="Times New Roman"/>
              </a:rPr>
              <a:t>ҷ</a:t>
            </a:r>
            <a:r>
              <a:rPr lang="tg-Cyrl-TJ" sz="2800">
                <a:latin typeface="Times"/>
                <a:ea typeface="Times"/>
                <a:cs typeface="Times"/>
                <a:sym typeface="Times"/>
              </a:rPr>
              <a:t>м</a:t>
            </a:r>
            <a:r>
              <a:rPr lang="tg-Cyrl-TJ" sz="2800">
                <a:latin typeface="Times New Roman"/>
                <a:ea typeface="Times New Roman"/>
                <a:cs typeface="Times New Roman"/>
                <a:sym typeface="Times New Roman"/>
              </a:rPr>
              <a:t>ӯ</a:t>
            </a:r>
            <a:r>
              <a:rPr lang="tg-Cyrl-TJ" sz="2800">
                <a:latin typeface="Times"/>
                <a:ea typeface="Times"/>
                <a:cs typeface="Times"/>
                <a:sym typeface="Times"/>
              </a:rPr>
              <a:t>ъ, самти фаъолияти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 беруна идомаи манти</a:t>
            </a:r>
            <a:r>
              <a:rPr lang="tg-Cyrl-TJ" sz="2800">
                <a:latin typeface="Times New Roman"/>
                <a:ea typeface="Times New Roman"/>
                <a:cs typeface="Times New Roman"/>
                <a:sym typeface="Times New Roman"/>
              </a:rPr>
              <a:t>қ</a:t>
            </a:r>
            <a:r>
              <a:rPr lang="tg-Cyrl-TJ" sz="2800">
                <a:latin typeface="Times"/>
                <a:ea typeface="Times"/>
                <a:cs typeface="Times"/>
                <a:sym typeface="Times"/>
              </a:rPr>
              <a:t>ии фаъолияти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 дохил</a:t>
            </a:r>
            <a:r>
              <a:rPr lang="tg-Cyrl-TJ" sz="2800">
                <a:latin typeface="Times New Roman"/>
                <a:ea typeface="Times New Roman"/>
                <a:cs typeface="Times New Roman"/>
                <a:sym typeface="Times New Roman"/>
              </a:rPr>
              <a:t>ӣ</a:t>
            </a:r>
            <a:r>
              <a:rPr lang="tg-Cyrl-TJ" sz="2800">
                <a:latin typeface="Times"/>
                <a:ea typeface="Times"/>
                <a:cs typeface="Times"/>
                <a:sym typeface="Times"/>
              </a:rPr>
              <a:t> ба шумор меравад.</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ld"/>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2"/>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Мақсад ва мафҳуми фаъолияти иқтисодии берунаи корхона </a:t>
            </a:r>
            <a:endParaRPr/>
          </a:p>
          <a:p>
            <a:pPr indent="-342900" lvl="0" marL="342900" rtl="0" algn="just">
              <a:spcBef>
                <a:spcPts val="560"/>
              </a:spcBef>
              <a:spcAft>
                <a:spcPts val="0"/>
              </a:spcAft>
              <a:buSzPts val="1960"/>
              <a:buNone/>
            </a:pPr>
            <a:r>
              <a:rPr lang="tg-Cyrl-TJ" sz="2800">
                <a:latin typeface="Times"/>
                <a:ea typeface="Times"/>
                <a:cs typeface="Times"/>
                <a:sym typeface="Times"/>
              </a:rPr>
              <a:t>		Истифодаи самараноки имконияту афзалият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бозор</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беруна ба рушди устувори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 милл</a:t>
            </a:r>
            <a:r>
              <a:rPr lang="tg-Cyrl-TJ" sz="2800">
                <a:latin typeface="Times New Roman"/>
                <a:ea typeface="Times New Roman"/>
                <a:cs typeface="Times New Roman"/>
                <a:sym typeface="Times New Roman"/>
              </a:rPr>
              <a:t>ӣ</a:t>
            </a:r>
            <a:r>
              <a:rPr lang="tg-Cyrl-TJ" sz="2800">
                <a:latin typeface="Times"/>
                <a:ea typeface="Times"/>
                <a:cs typeface="Times"/>
                <a:sym typeface="Times"/>
              </a:rPr>
              <a:t> мусоидат мекунад.</a:t>
            </a:r>
            <a:endParaRPr sz="2800">
              <a:latin typeface="Times"/>
              <a:ea typeface="Times"/>
              <a:cs typeface="Times"/>
              <a:sym typeface="Times"/>
            </a:endParaRPr>
          </a:p>
          <a:p>
            <a:pPr indent="-342900" lvl="0" marL="342900" rtl="0" algn="just">
              <a:spcBef>
                <a:spcPts val="560"/>
              </a:spcBef>
              <a:spcAft>
                <a:spcPts val="0"/>
              </a:spcAft>
              <a:buSzPts val="1960"/>
              <a:buFont typeface="Noto Sans Symbols"/>
              <a:buChar char="*"/>
            </a:pPr>
            <a:r>
              <a:rPr lang="tg-Cyrl-TJ" sz="2800">
                <a:latin typeface="Times"/>
                <a:ea typeface="Times"/>
                <a:cs typeface="Times"/>
                <a:sym typeface="Times"/>
              </a:rPr>
              <a:t>Робита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тисодии хори</a:t>
            </a:r>
            <a:r>
              <a:rPr lang="tg-Cyrl-TJ" sz="2800">
                <a:latin typeface="Times New Roman"/>
                <a:ea typeface="Times New Roman"/>
                <a:cs typeface="Times New Roman"/>
                <a:sym typeface="Times New Roman"/>
              </a:rPr>
              <a:t>ҷӣ</a:t>
            </a:r>
            <a:r>
              <a:rPr b="1" i="1" lang="tg-Cyrl-TJ" sz="2800">
                <a:latin typeface="Times"/>
                <a:ea typeface="Times"/>
                <a:cs typeface="Times"/>
                <a:sym typeface="Times"/>
              </a:rPr>
              <a:t> -</a:t>
            </a:r>
            <a:r>
              <a:rPr lang="tg-Cyrl-TJ" sz="2800">
                <a:latin typeface="Times"/>
                <a:ea typeface="Times"/>
                <a:cs typeface="Times"/>
                <a:sym typeface="Times"/>
              </a:rPr>
              <a:t>  шакли амалишавии муносибат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байнидавлат</a:t>
            </a:r>
            <a:r>
              <a:rPr lang="tg-Cyrl-TJ" sz="2800">
                <a:latin typeface="Times New Roman"/>
                <a:ea typeface="Times New Roman"/>
                <a:cs typeface="Times New Roman"/>
                <a:sym typeface="Times New Roman"/>
              </a:rPr>
              <a:t>ӣ</a:t>
            </a:r>
            <a:r>
              <a:rPr lang="tg-Cyrl-TJ" sz="2800">
                <a:latin typeface="Times"/>
                <a:ea typeface="Times"/>
                <a:cs typeface="Times"/>
                <a:sym typeface="Times"/>
              </a:rPr>
              <a:t> дар </a:t>
            </a:r>
            <a:r>
              <a:rPr lang="tg-Cyrl-TJ" sz="2800">
                <a:latin typeface="Times New Roman"/>
                <a:ea typeface="Times New Roman"/>
                <a:cs typeface="Times New Roman"/>
                <a:sym typeface="Times New Roman"/>
              </a:rPr>
              <a:t>қ</a:t>
            </a:r>
            <a:r>
              <a:rPr lang="tg-Cyrl-TJ" sz="2800">
                <a:latin typeface="Times"/>
                <a:ea typeface="Times"/>
                <a:cs typeface="Times"/>
                <a:sym typeface="Times"/>
              </a:rPr>
              <a:t>исми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амкори</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илмию техник</a:t>
            </a:r>
            <a:r>
              <a:rPr lang="tg-Cyrl-TJ" sz="2800">
                <a:latin typeface="Times New Roman"/>
                <a:ea typeface="Times New Roman"/>
                <a:cs typeface="Times New Roman"/>
                <a:sym typeface="Times New Roman"/>
              </a:rPr>
              <a:t>ӣ</a:t>
            </a:r>
            <a:r>
              <a:rPr lang="tg-Cyrl-TJ" sz="2800">
                <a:latin typeface="Times"/>
                <a:ea typeface="Times"/>
                <a:cs typeface="Times"/>
                <a:sym typeface="Times"/>
              </a:rPr>
              <a:t>, исте</a:t>
            </a:r>
            <a:r>
              <a:rPr lang="tg-Cyrl-TJ" sz="2800">
                <a:latin typeface="Times New Roman"/>
                <a:ea typeface="Times New Roman"/>
                <a:cs typeface="Times New Roman"/>
                <a:sym typeface="Times New Roman"/>
              </a:rPr>
              <a:t>ҳ</a:t>
            </a:r>
            <a:r>
              <a:rPr lang="tg-Cyrl-TJ" sz="2800">
                <a:latin typeface="Times"/>
                <a:ea typeface="Times"/>
                <a:cs typeface="Times"/>
                <a:sym typeface="Times"/>
              </a:rPr>
              <a:t>солию ти</a:t>
            </a:r>
            <a:r>
              <a:rPr lang="tg-Cyrl-TJ" sz="2800">
                <a:latin typeface="Times New Roman"/>
                <a:ea typeface="Times New Roman"/>
                <a:cs typeface="Times New Roman"/>
                <a:sym typeface="Times New Roman"/>
              </a:rPr>
              <a:t>ҷ</a:t>
            </a:r>
            <a:r>
              <a:rPr lang="tg-Cyrl-TJ" sz="2800">
                <a:latin typeface="Times"/>
                <a:ea typeface="Times"/>
                <a:cs typeface="Times"/>
                <a:sym typeface="Times"/>
              </a:rPr>
              <a:t>орат</a:t>
            </a:r>
            <a:r>
              <a:rPr lang="tg-Cyrl-TJ" sz="2800">
                <a:latin typeface="Times New Roman"/>
                <a:ea typeface="Times New Roman"/>
                <a:cs typeface="Times New Roman"/>
                <a:sym typeface="Times New Roman"/>
              </a:rPr>
              <a:t>ӣ</a:t>
            </a:r>
            <a:r>
              <a:rPr lang="tg-Cyrl-TJ" sz="2800">
                <a:latin typeface="Times"/>
                <a:ea typeface="Times"/>
                <a:cs typeface="Times"/>
                <a:sym typeface="Times"/>
              </a:rPr>
              <a:t> ва асъорию молиявии давлат бо мамлакати хори</a:t>
            </a:r>
            <a:r>
              <a:rPr lang="tg-Cyrl-TJ" sz="2800">
                <a:latin typeface="Times New Roman"/>
                <a:ea typeface="Times New Roman"/>
                <a:cs typeface="Times New Roman"/>
                <a:sym typeface="Times New Roman"/>
              </a:rPr>
              <a:t>ҷӣ</a:t>
            </a:r>
            <a:r>
              <a:rPr lang="tg-Cyrl-TJ" sz="2800">
                <a:latin typeface="Times"/>
                <a:ea typeface="Times"/>
                <a:cs typeface="Times"/>
                <a:sym typeface="Times"/>
              </a:rPr>
              <a:t> мебошад.</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plit/>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3"/>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Мақсад ва мафҳуми фаъолияти иқтисодии берунаи корхона </a:t>
            </a:r>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Font typeface="Noto Sans Symbols"/>
              <a:buChar char="*"/>
            </a:pPr>
            <a:r>
              <a:rPr lang="tg-Cyrl-TJ" sz="2800">
                <a:latin typeface="Times"/>
                <a:ea typeface="Times"/>
                <a:cs typeface="Times"/>
                <a:sym typeface="Times"/>
              </a:rPr>
              <a:t>   Мутоби</a:t>
            </a:r>
            <a:r>
              <a:rPr lang="tg-Cyrl-TJ" sz="2800">
                <a:latin typeface="Times New Roman"/>
                <a:ea typeface="Times New Roman"/>
                <a:cs typeface="Times New Roman"/>
                <a:sym typeface="Times New Roman"/>
              </a:rPr>
              <a:t>қ</a:t>
            </a:r>
            <a:r>
              <a:rPr lang="tg-Cyrl-TJ" sz="2800">
                <a:latin typeface="Times"/>
                <a:ea typeface="Times"/>
                <a:cs typeface="Times"/>
                <a:sym typeface="Times"/>
              </a:rPr>
              <a:t>и </a:t>
            </a:r>
            <a:r>
              <a:rPr lang="tg-Cyrl-TJ" sz="2800">
                <a:latin typeface="Times New Roman"/>
                <a:ea typeface="Times New Roman"/>
                <a:cs typeface="Times New Roman"/>
                <a:sym typeface="Times New Roman"/>
              </a:rPr>
              <a:t>қ</a:t>
            </a:r>
            <a:r>
              <a:rPr lang="tg-Cyrl-TJ" sz="2800">
                <a:latin typeface="Times"/>
                <a:ea typeface="Times"/>
                <a:cs typeface="Times"/>
                <a:sym typeface="Times"/>
              </a:rPr>
              <a:t>онунгузории </a:t>
            </a:r>
            <a:r>
              <a:rPr lang="tg-Cyrl-TJ" sz="2800">
                <a:latin typeface="Times New Roman"/>
                <a:ea typeface="Times New Roman"/>
                <a:cs typeface="Times New Roman"/>
                <a:sym typeface="Times New Roman"/>
              </a:rPr>
              <a:t>Ҷ</a:t>
            </a:r>
            <a:r>
              <a:rPr lang="tg-Cyrl-TJ" sz="2800">
                <a:latin typeface="Times"/>
                <a:ea typeface="Times"/>
                <a:cs typeface="Times"/>
                <a:sym typeface="Times"/>
              </a:rPr>
              <a:t>умњурии Тољикистон зери маф</a:t>
            </a:r>
            <a:r>
              <a:rPr lang="tg-Cyrl-TJ" sz="2800">
                <a:latin typeface="Times New Roman"/>
                <a:ea typeface="Times New Roman"/>
                <a:cs typeface="Times New Roman"/>
                <a:sym typeface="Times New Roman"/>
              </a:rPr>
              <a:t>ҳ</a:t>
            </a:r>
            <a:r>
              <a:rPr lang="tg-Cyrl-TJ" sz="2800">
                <a:latin typeface="Times"/>
                <a:ea typeface="Times"/>
                <a:cs typeface="Times"/>
                <a:sym typeface="Times"/>
              </a:rPr>
              <a:t>уми фаъолияти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 хори</a:t>
            </a:r>
            <a:r>
              <a:rPr lang="tg-Cyrl-TJ" sz="2800">
                <a:latin typeface="Times New Roman"/>
                <a:ea typeface="Times New Roman"/>
                <a:cs typeface="Times New Roman"/>
                <a:sym typeface="Times New Roman"/>
              </a:rPr>
              <a:t>ҷӣ</a:t>
            </a:r>
            <a:r>
              <a:rPr lang="tg-Cyrl-TJ" sz="2800">
                <a:latin typeface="Times"/>
                <a:ea typeface="Times"/>
                <a:cs typeface="Times"/>
                <a:sym typeface="Times"/>
              </a:rPr>
              <a:t> фаъолияти тиљорати берун</a:t>
            </a:r>
            <a:r>
              <a:rPr lang="tg-Cyrl-TJ" sz="2800">
                <a:latin typeface="Times New Roman"/>
                <a:ea typeface="Times New Roman"/>
                <a:cs typeface="Times New Roman"/>
                <a:sym typeface="Times New Roman"/>
              </a:rPr>
              <a:t>ӣ</a:t>
            </a:r>
            <a:r>
              <a:rPr lang="tg-Cyrl-TJ" sz="2800">
                <a:latin typeface="Times"/>
                <a:ea typeface="Times"/>
                <a:cs typeface="Times"/>
                <a:sym typeface="Times"/>
              </a:rPr>
              <a:t>, сармоягузор</a:t>
            </a:r>
            <a:r>
              <a:rPr lang="tg-Cyrl-TJ" sz="2800">
                <a:latin typeface="Times New Roman"/>
                <a:ea typeface="Times New Roman"/>
                <a:cs typeface="Times New Roman"/>
                <a:sym typeface="Times New Roman"/>
              </a:rPr>
              <a:t>ӣ</a:t>
            </a:r>
            <a:r>
              <a:rPr lang="tg-Cyrl-TJ" sz="2800">
                <a:latin typeface="Times"/>
                <a:ea typeface="Times"/>
                <a:cs typeface="Times"/>
                <a:sym typeface="Times"/>
              </a:rPr>
              <a:t> ва дигар намуди фаъолият, аз </a:t>
            </a:r>
            <a:r>
              <a:rPr lang="tg-Cyrl-TJ" sz="2800">
                <a:latin typeface="Times New Roman"/>
                <a:ea typeface="Times New Roman"/>
                <a:cs typeface="Times New Roman"/>
                <a:sym typeface="Times New Roman"/>
              </a:rPr>
              <a:t>ҷ</a:t>
            </a:r>
            <a:r>
              <a:rPr lang="tg-Cyrl-TJ" sz="2800">
                <a:latin typeface="Times"/>
                <a:ea typeface="Times"/>
                <a:cs typeface="Times"/>
                <a:sym typeface="Times"/>
              </a:rPr>
              <a:t>умла кооператсияи исте</a:t>
            </a:r>
            <a:r>
              <a:rPr lang="tg-Cyrl-TJ" sz="2800">
                <a:latin typeface="Times New Roman"/>
                <a:ea typeface="Times New Roman"/>
                <a:cs typeface="Times New Roman"/>
                <a:sym typeface="Times New Roman"/>
              </a:rPr>
              <a:t>ҳ</a:t>
            </a:r>
            <a:r>
              <a:rPr lang="tg-Cyrl-TJ" sz="2800">
                <a:latin typeface="Times"/>
                <a:ea typeface="Times"/>
                <a:cs typeface="Times"/>
                <a:sym typeface="Times"/>
              </a:rPr>
              <a:t>сол</a:t>
            </a:r>
            <a:r>
              <a:rPr lang="tg-Cyrl-TJ" sz="2800">
                <a:latin typeface="Times New Roman"/>
                <a:ea typeface="Times New Roman"/>
                <a:cs typeface="Times New Roman"/>
                <a:sym typeface="Times New Roman"/>
              </a:rPr>
              <a:t>ӣ</a:t>
            </a:r>
            <a:r>
              <a:rPr lang="tg-Cyrl-TJ" sz="2800">
                <a:latin typeface="Times"/>
                <a:ea typeface="Times"/>
                <a:cs typeface="Times"/>
                <a:sym typeface="Times"/>
              </a:rPr>
              <a:t> дар со</a:t>
            </a:r>
            <a:r>
              <a:rPr lang="tg-Cyrl-TJ" sz="2800">
                <a:latin typeface="Times New Roman"/>
                <a:ea typeface="Times New Roman"/>
                <a:cs typeface="Times New Roman"/>
                <a:sym typeface="Times New Roman"/>
              </a:rPr>
              <a:t>ҳ</a:t>
            </a:r>
            <a:r>
              <a:rPr lang="tg-Cyrl-TJ" sz="2800">
                <a:latin typeface="Times"/>
                <a:ea typeface="Times"/>
                <a:cs typeface="Times"/>
                <a:sym typeface="Times"/>
              </a:rPr>
              <a:t>аи мубодилаи байналмилалии мол</a:t>
            </a:r>
            <a:r>
              <a:rPr lang="tg-Cyrl-TJ" sz="2800">
                <a:latin typeface="Times New Roman"/>
                <a:ea typeface="Times New Roman"/>
                <a:cs typeface="Times New Roman"/>
                <a:sym typeface="Times New Roman"/>
              </a:rPr>
              <a:t>ҳ</a:t>
            </a:r>
            <a:r>
              <a:rPr lang="tg-Cyrl-TJ" sz="2800">
                <a:latin typeface="Times"/>
                <a:ea typeface="Times"/>
                <a:cs typeface="Times"/>
                <a:sym typeface="Times"/>
              </a:rPr>
              <a:t>о, иттилоот, кору хизматрасон</a:t>
            </a:r>
            <a:r>
              <a:rPr lang="tg-Cyrl-TJ" sz="2800">
                <a:latin typeface="Times New Roman"/>
                <a:ea typeface="Times New Roman"/>
                <a:cs typeface="Times New Roman"/>
                <a:sym typeface="Times New Roman"/>
              </a:rPr>
              <a:t>ӣ</a:t>
            </a:r>
            <a:r>
              <a:rPr lang="tg-Cyrl-TJ" sz="2800">
                <a:latin typeface="Times"/>
                <a:ea typeface="Times"/>
                <a:cs typeface="Times"/>
                <a:sym typeface="Times"/>
              </a:rPr>
              <a:t>, натиља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фаъолияти интеллектуалл</a:t>
            </a:r>
            <a:r>
              <a:rPr lang="tg-Cyrl-TJ" sz="2800">
                <a:latin typeface="Times New Roman"/>
                <a:ea typeface="Times New Roman"/>
                <a:cs typeface="Times New Roman"/>
                <a:sym typeface="Times New Roman"/>
              </a:rPr>
              <a:t>ӣ</a:t>
            </a:r>
            <a:r>
              <a:rPr lang="tg-Cyrl-TJ" sz="2800">
                <a:latin typeface="Times"/>
                <a:ea typeface="Times"/>
                <a:cs typeface="Times"/>
                <a:sym typeface="Times"/>
              </a:rPr>
              <a:t> (</a:t>
            </a:r>
            <a:r>
              <a:rPr lang="tg-Cyrl-TJ" sz="2800">
                <a:latin typeface="Times New Roman"/>
                <a:ea typeface="Times New Roman"/>
                <a:cs typeface="Times New Roman"/>
                <a:sym typeface="Times New Roman"/>
              </a:rPr>
              <a:t>ҳ</a:t>
            </a:r>
            <a:r>
              <a:rPr lang="tg-Cyrl-TJ" sz="2800">
                <a:latin typeface="Times"/>
                <a:ea typeface="Times"/>
                <a:cs typeface="Times"/>
                <a:sym typeface="Times"/>
              </a:rPr>
              <a:t>у</a:t>
            </a:r>
            <a:r>
              <a:rPr lang="tg-Cyrl-TJ" sz="2800">
                <a:latin typeface="Times New Roman"/>
                <a:ea typeface="Times New Roman"/>
                <a:cs typeface="Times New Roman"/>
                <a:sym typeface="Times New Roman"/>
              </a:rPr>
              <a:t>қ</a:t>
            </a:r>
            <a:r>
              <a:rPr lang="tg-Cyrl-TJ" sz="2800">
                <a:latin typeface="Times"/>
                <a:ea typeface="Times"/>
                <a:cs typeface="Times"/>
                <a:sym typeface="Times"/>
              </a:rPr>
              <a:t>у</a:t>
            </a:r>
            <a:r>
              <a:rPr lang="tg-Cyrl-TJ" sz="2800">
                <a:latin typeface="Times New Roman"/>
                <a:ea typeface="Times New Roman"/>
                <a:cs typeface="Times New Roman"/>
                <a:sym typeface="Times New Roman"/>
              </a:rPr>
              <a:t>қҳ</a:t>
            </a:r>
            <a:r>
              <a:rPr lang="tg-Cyrl-TJ" sz="2800">
                <a:latin typeface="Times"/>
                <a:ea typeface="Times"/>
                <a:cs typeface="Times"/>
                <a:sym typeface="Times"/>
              </a:rPr>
              <a:t>о ба он</a:t>
            </a:r>
            <a:r>
              <a:rPr lang="tg-Cyrl-TJ" sz="2800">
                <a:latin typeface="Times New Roman"/>
                <a:ea typeface="Times New Roman"/>
                <a:cs typeface="Times New Roman"/>
                <a:sym typeface="Times New Roman"/>
              </a:rPr>
              <a:t>ҳ</a:t>
            </a:r>
            <a:r>
              <a:rPr lang="tg-Cyrl-TJ" sz="2800">
                <a:latin typeface="Times"/>
                <a:ea typeface="Times"/>
                <a:cs typeface="Times"/>
                <a:sym typeface="Times"/>
              </a:rPr>
              <a:t>о) фа</a:t>
            </a:r>
            <a:r>
              <a:rPr lang="tg-Cyrl-TJ" sz="2800">
                <a:latin typeface="Times New Roman"/>
                <a:ea typeface="Times New Roman"/>
                <a:cs typeface="Times New Roman"/>
                <a:sym typeface="Times New Roman"/>
              </a:rPr>
              <a:t>ҳ</a:t>
            </a:r>
            <a:r>
              <a:rPr lang="tg-Cyrl-TJ" sz="2800">
                <a:latin typeface="Times"/>
                <a:ea typeface="Times"/>
                <a:cs typeface="Times"/>
                <a:sym typeface="Times"/>
              </a:rPr>
              <a:t>мида мешавад.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4"/>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Мақсад ва мафҳуми фаъолияти иқтисодии берунаи корхона </a:t>
            </a:r>
            <a:endParaRPr/>
          </a:p>
          <a:p>
            <a:pPr indent="-342900" lvl="0" marL="342900" rtl="0" algn="just">
              <a:lnSpc>
                <a:spcPct val="120000"/>
              </a:lnSpc>
              <a:spcBef>
                <a:spcPts val="560"/>
              </a:spcBef>
              <a:spcAft>
                <a:spcPts val="0"/>
              </a:spcAft>
              <a:buSzPts val="1960"/>
              <a:buNone/>
            </a:pPr>
            <a:r>
              <a:rPr lang="tg-Cyrl-TJ" sz="2800">
                <a:latin typeface="Times"/>
                <a:ea typeface="Times"/>
                <a:cs typeface="Times"/>
                <a:sym typeface="Times"/>
              </a:rPr>
              <a:t>		</a:t>
            </a:r>
            <a:r>
              <a:rPr lang="tg-Cyrl-TJ" sz="2400">
                <a:latin typeface="Times"/>
                <a:ea typeface="Times"/>
                <a:cs typeface="Times"/>
                <a:sym typeface="Times"/>
              </a:rPr>
              <a:t>Фаъолияти и</a:t>
            </a:r>
            <a:r>
              <a:rPr lang="tg-Cyrl-TJ" sz="2400">
                <a:latin typeface="Times New Roman"/>
                <a:ea typeface="Times New Roman"/>
                <a:cs typeface="Times New Roman"/>
                <a:sym typeface="Times New Roman"/>
              </a:rPr>
              <a:t>қ</a:t>
            </a:r>
            <a:r>
              <a:rPr lang="tg-Cyrl-TJ" sz="2400">
                <a:latin typeface="Times"/>
                <a:ea typeface="Times"/>
                <a:cs typeface="Times"/>
                <a:sym typeface="Times"/>
              </a:rPr>
              <a:t>тисоди хори</a:t>
            </a:r>
            <a:r>
              <a:rPr lang="tg-Cyrl-TJ" sz="2400">
                <a:latin typeface="Times New Roman"/>
                <a:ea typeface="Times New Roman"/>
                <a:cs typeface="Times New Roman"/>
                <a:sym typeface="Times New Roman"/>
              </a:rPr>
              <a:t>ҷӣ</a:t>
            </a:r>
            <a:r>
              <a:rPr lang="tg-Cyrl-TJ" sz="2400">
                <a:latin typeface="Times"/>
                <a:ea typeface="Times"/>
                <a:cs typeface="Times"/>
                <a:sym typeface="Times"/>
              </a:rPr>
              <a:t> амал</a:t>
            </a:r>
            <a:r>
              <a:rPr lang="tg-Cyrl-TJ" sz="2400">
                <a:latin typeface="Times New Roman"/>
                <a:ea typeface="Times New Roman"/>
                <a:cs typeface="Times New Roman"/>
                <a:sym typeface="Times New Roman"/>
              </a:rPr>
              <a:t>ӣ</a:t>
            </a:r>
            <a:r>
              <a:rPr lang="tg-Cyrl-TJ" sz="2400">
                <a:latin typeface="Times"/>
                <a:ea typeface="Times"/>
                <a:cs typeface="Times"/>
                <a:sym typeface="Times"/>
              </a:rPr>
              <a:t> карда мешавад: дар сат</a:t>
            </a:r>
            <a:r>
              <a:rPr lang="tg-Cyrl-TJ" sz="2400">
                <a:latin typeface="Times New Roman"/>
                <a:ea typeface="Times New Roman"/>
                <a:cs typeface="Times New Roman"/>
                <a:sym typeface="Times New Roman"/>
              </a:rPr>
              <a:t>ҳ</a:t>
            </a:r>
            <a:r>
              <a:rPr lang="tg-Cyrl-TJ" sz="2400">
                <a:latin typeface="Times"/>
                <a:ea typeface="Times"/>
                <a:cs typeface="Times"/>
                <a:sym typeface="Times"/>
              </a:rPr>
              <a:t>и сохтор</a:t>
            </a:r>
            <a:r>
              <a:rPr lang="tg-Cyrl-TJ" sz="2400">
                <a:latin typeface="Times New Roman"/>
                <a:ea typeface="Times New Roman"/>
                <a:cs typeface="Times New Roman"/>
                <a:sym typeface="Times New Roman"/>
              </a:rPr>
              <a:t>ҳ</a:t>
            </a:r>
            <a:r>
              <a:rPr lang="tg-Cyrl-TJ" sz="2400">
                <a:latin typeface="Times"/>
                <a:ea typeface="Times"/>
                <a:cs typeface="Times"/>
                <a:sym typeface="Times"/>
              </a:rPr>
              <a:t>ои исте</a:t>
            </a:r>
            <a:r>
              <a:rPr lang="tg-Cyrl-TJ" sz="2400">
                <a:latin typeface="Times New Roman"/>
                <a:ea typeface="Times New Roman"/>
                <a:cs typeface="Times New Roman"/>
                <a:sym typeface="Times New Roman"/>
              </a:rPr>
              <a:t>ҳ</a:t>
            </a:r>
            <a:r>
              <a:rPr lang="tg-Cyrl-TJ" sz="2400">
                <a:latin typeface="Times"/>
                <a:ea typeface="Times"/>
                <a:cs typeface="Times"/>
                <a:sym typeface="Times"/>
              </a:rPr>
              <a:t>сол</a:t>
            </a:r>
            <a:r>
              <a:rPr lang="tg-Cyrl-TJ" sz="2400">
                <a:latin typeface="Times New Roman"/>
                <a:ea typeface="Times New Roman"/>
                <a:cs typeface="Times New Roman"/>
                <a:sym typeface="Times New Roman"/>
              </a:rPr>
              <a:t>ӣ</a:t>
            </a:r>
            <a:r>
              <a:rPr lang="tg-Cyrl-TJ" sz="2400">
                <a:latin typeface="Times"/>
                <a:ea typeface="Times"/>
                <a:cs typeface="Times"/>
                <a:sym typeface="Times"/>
              </a:rPr>
              <a:t> (ширкат</a:t>
            </a:r>
            <a:r>
              <a:rPr lang="tg-Cyrl-TJ" sz="2400">
                <a:latin typeface="Times New Roman"/>
                <a:ea typeface="Times New Roman"/>
                <a:cs typeface="Times New Roman"/>
                <a:sym typeface="Times New Roman"/>
              </a:rPr>
              <a:t>ҳ</a:t>
            </a:r>
            <a:r>
              <a:rPr lang="tg-Cyrl-TJ" sz="2400">
                <a:latin typeface="Times"/>
                <a:ea typeface="Times"/>
                <a:cs typeface="Times"/>
                <a:sym typeface="Times"/>
              </a:rPr>
              <a:t>о, ташкилот</a:t>
            </a:r>
            <a:r>
              <a:rPr lang="tg-Cyrl-TJ" sz="2400">
                <a:latin typeface="Times New Roman"/>
                <a:ea typeface="Times New Roman"/>
                <a:cs typeface="Times New Roman"/>
                <a:sym typeface="Times New Roman"/>
              </a:rPr>
              <a:t>ҳ</a:t>
            </a:r>
            <a:r>
              <a:rPr lang="tg-Cyrl-TJ" sz="2400">
                <a:latin typeface="Times"/>
                <a:ea typeface="Times"/>
                <a:cs typeface="Times"/>
                <a:sym typeface="Times"/>
              </a:rPr>
              <a:t>о, корхона</a:t>
            </a:r>
            <a:r>
              <a:rPr lang="tg-Cyrl-TJ" sz="2400">
                <a:latin typeface="Times New Roman"/>
                <a:ea typeface="Times New Roman"/>
                <a:cs typeface="Times New Roman"/>
                <a:sym typeface="Times New Roman"/>
              </a:rPr>
              <a:t>ҳ</a:t>
            </a:r>
            <a:r>
              <a:rPr lang="tg-Cyrl-TJ" sz="2400">
                <a:latin typeface="Times"/>
                <a:ea typeface="Times"/>
                <a:cs typeface="Times"/>
                <a:sym typeface="Times"/>
              </a:rPr>
              <a:t>о, итти</a:t>
            </a:r>
            <a:r>
              <a:rPr lang="tg-Cyrl-TJ" sz="2400">
                <a:latin typeface="Times New Roman"/>
                <a:ea typeface="Times New Roman"/>
                <a:cs typeface="Times New Roman"/>
                <a:sym typeface="Times New Roman"/>
              </a:rPr>
              <a:t>ҳ</a:t>
            </a:r>
            <a:r>
              <a:rPr lang="tg-Cyrl-TJ" sz="2400">
                <a:latin typeface="Times"/>
                <a:ea typeface="Times"/>
                <a:cs typeface="Times"/>
                <a:sym typeface="Times"/>
              </a:rPr>
              <a:t>одия</a:t>
            </a:r>
            <a:r>
              <a:rPr lang="tg-Cyrl-TJ" sz="2400">
                <a:latin typeface="Times New Roman"/>
                <a:ea typeface="Times New Roman"/>
                <a:cs typeface="Times New Roman"/>
                <a:sym typeface="Times New Roman"/>
              </a:rPr>
              <a:t>ҳ</a:t>
            </a:r>
            <a:r>
              <a:rPr lang="tg-Cyrl-TJ" sz="2400">
                <a:latin typeface="Times"/>
                <a:ea typeface="Times"/>
                <a:cs typeface="Times"/>
                <a:sym typeface="Times"/>
              </a:rPr>
              <a:t>о ва </a:t>
            </a:r>
            <a:r>
              <a:rPr lang="tg-Cyrl-TJ" sz="2400">
                <a:latin typeface="Times New Roman"/>
                <a:ea typeface="Times New Roman"/>
                <a:cs typeface="Times New Roman"/>
                <a:sym typeface="Times New Roman"/>
              </a:rPr>
              <a:t>ғ</a:t>
            </a:r>
            <a:r>
              <a:rPr lang="tg-Cyrl-TJ" sz="2400">
                <a:latin typeface="Times"/>
                <a:ea typeface="Times"/>
                <a:cs typeface="Times"/>
                <a:sym typeface="Times"/>
              </a:rPr>
              <a:t>.), ки дар интихоби бозори берун</a:t>
            </a:r>
            <a:r>
              <a:rPr lang="tg-Cyrl-TJ" sz="2400">
                <a:latin typeface="Times New Roman"/>
                <a:ea typeface="Times New Roman"/>
                <a:cs typeface="Times New Roman"/>
                <a:sym typeface="Times New Roman"/>
              </a:rPr>
              <a:t>ӣ</a:t>
            </a:r>
            <a:r>
              <a:rPr lang="tg-Cyrl-TJ" sz="2400">
                <a:latin typeface="Times"/>
                <a:ea typeface="Times"/>
                <a:cs typeface="Times"/>
                <a:sym typeface="Times"/>
              </a:rPr>
              <a:t> ва шарикони хори</a:t>
            </a:r>
            <a:r>
              <a:rPr lang="tg-Cyrl-TJ" sz="2400">
                <a:latin typeface="Times New Roman"/>
                <a:ea typeface="Times New Roman"/>
                <a:cs typeface="Times New Roman"/>
                <a:sym typeface="Times New Roman"/>
              </a:rPr>
              <a:t>ҷӣ</a:t>
            </a:r>
            <a:r>
              <a:rPr lang="tg-Cyrl-TJ" sz="2400">
                <a:latin typeface="Times"/>
                <a:ea typeface="Times"/>
                <a:cs typeface="Times"/>
                <a:sym typeface="Times"/>
              </a:rPr>
              <a:t>, номгўй ва намуд</a:t>
            </a:r>
            <a:r>
              <a:rPr lang="tg-Cyrl-TJ" sz="2400">
                <a:latin typeface="Times New Roman"/>
                <a:ea typeface="Times New Roman"/>
                <a:cs typeface="Times New Roman"/>
                <a:sym typeface="Times New Roman"/>
              </a:rPr>
              <a:t>ҳ</a:t>
            </a:r>
            <a:r>
              <a:rPr lang="tg-Cyrl-TJ" sz="2400">
                <a:latin typeface="Times"/>
                <a:ea typeface="Times"/>
                <a:cs typeface="Times"/>
                <a:sym typeface="Times"/>
              </a:rPr>
              <a:t>ои мол</a:t>
            </a:r>
            <a:r>
              <a:rPr lang="tg-Cyrl-TJ" sz="2400">
                <a:latin typeface="Times New Roman"/>
                <a:ea typeface="Times New Roman"/>
                <a:cs typeface="Times New Roman"/>
                <a:sym typeface="Times New Roman"/>
              </a:rPr>
              <a:t>ҳ</a:t>
            </a:r>
            <a:r>
              <a:rPr lang="tg-Cyrl-TJ" sz="2400">
                <a:latin typeface="Times"/>
                <a:ea typeface="Times"/>
                <a:cs typeface="Times"/>
                <a:sym typeface="Times"/>
              </a:rPr>
              <a:t>о барои </a:t>
            </a:r>
            <a:r>
              <a:rPr lang="tg-Cyrl-TJ" sz="2400">
                <a:latin typeface="Times New Roman"/>
                <a:ea typeface="Times New Roman"/>
                <a:cs typeface="Times New Roman"/>
                <a:sym typeface="Times New Roman"/>
              </a:rPr>
              <a:t>қ</a:t>
            </a:r>
            <a:r>
              <a:rPr lang="tg-Cyrl-TJ" sz="2400">
                <a:latin typeface="Times"/>
                <a:ea typeface="Times"/>
                <a:cs typeface="Times"/>
                <a:sym typeface="Times"/>
              </a:rPr>
              <a:t>арордод</a:t>
            </a:r>
            <a:r>
              <a:rPr lang="tg-Cyrl-TJ" sz="2400">
                <a:latin typeface="Times New Roman"/>
                <a:ea typeface="Times New Roman"/>
                <a:cs typeface="Times New Roman"/>
                <a:sym typeface="Times New Roman"/>
              </a:rPr>
              <a:t>ҳ</a:t>
            </a:r>
            <a:r>
              <a:rPr lang="tg-Cyrl-TJ" sz="2400">
                <a:latin typeface="Times"/>
                <a:ea typeface="Times"/>
                <a:cs typeface="Times"/>
                <a:sym typeface="Times"/>
              </a:rPr>
              <a:t>ои содиротиву воридот</a:t>
            </a:r>
            <a:r>
              <a:rPr lang="tg-Cyrl-TJ" sz="2400">
                <a:latin typeface="Times New Roman"/>
                <a:ea typeface="Times New Roman"/>
                <a:cs typeface="Times New Roman"/>
                <a:sym typeface="Times New Roman"/>
              </a:rPr>
              <a:t>ӣ</a:t>
            </a:r>
            <a:r>
              <a:rPr lang="tg-Cyrl-TJ" sz="2400">
                <a:latin typeface="Times"/>
                <a:ea typeface="Times"/>
                <a:cs typeface="Times"/>
                <a:sym typeface="Times"/>
              </a:rPr>
              <a:t>, дар муайян кардани нарх ва арзиши мол</a:t>
            </a:r>
            <a:r>
              <a:rPr lang="tg-Cyrl-TJ" sz="2400">
                <a:latin typeface="Times New Roman"/>
                <a:ea typeface="Times New Roman"/>
                <a:cs typeface="Times New Roman"/>
                <a:sym typeface="Times New Roman"/>
              </a:rPr>
              <a:t>ҳ</a:t>
            </a:r>
            <a:r>
              <a:rPr lang="tg-Cyrl-TJ" sz="2400">
                <a:latin typeface="Times"/>
                <a:ea typeface="Times"/>
                <a:cs typeface="Times"/>
                <a:sym typeface="Times"/>
              </a:rPr>
              <a:t>ои шартномав</a:t>
            </a:r>
            <a:r>
              <a:rPr lang="tg-Cyrl-TJ" sz="2400">
                <a:latin typeface="Times New Roman"/>
                <a:ea typeface="Times New Roman"/>
                <a:cs typeface="Times New Roman"/>
                <a:sym typeface="Times New Roman"/>
              </a:rPr>
              <a:t>ӣ</a:t>
            </a:r>
            <a:r>
              <a:rPr lang="tg-Cyrl-TJ" sz="2400">
                <a:latin typeface="Times"/>
                <a:ea typeface="Times"/>
                <a:cs typeface="Times"/>
                <a:sym typeface="Times"/>
              </a:rPr>
              <a:t>, </a:t>
            </a:r>
            <a:r>
              <a:rPr lang="tg-Cyrl-TJ" sz="2400">
                <a:latin typeface="Times New Roman"/>
                <a:ea typeface="Times New Roman"/>
                <a:cs typeface="Times New Roman"/>
                <a:sym typeface="Times New Roman"/>
              </a:rPr>
              <a:t>ҳ</a:t>
            </a:r>
            <a:r>
              <a:rPr lang="tg-Cyrl-TJ" sz="2400">
                <a:latin typeface="Times"/>
                <a:ea typeface="Times"/>
                <a:cs typeface="Times"/>
                <a:sym typeface="Times"/>
              </a:rPr>
              <a:t>а</a:t>
            </a:r>
            <a:r>
              <a:rPr lang="tg-Cyrl-TJ" sz="2400">
                <a:latin typeface="Times New Roman"/>
                <a:ea typeface="Times New Roman"/>
                <a:cs typeface="Times New Roman"/>
                <a:sym typeface="Times New Roman"/>
              </a:rPr>
              <a:t>ҷ</a:t>
            </a:r>
            <a:r>
              <a:rPr lang="tg-Cyrl-TJ" sz="2400">
                <a:latin typeface="Times"/>
                <a:ea typeface="Times"/>
                <a:cs typeface="Times"/>
                <a:sym typeface="Times"/>
              </a:rPr>
              <a:t>м ва му</a:t>
            </a:r>
            <a:r>
              <a:rPr lang="tg-Cyrl-TJ" sz="2400">
                <a:latin typeface="Times New Roman"/>
                <a:ea typeface="Times New Roman"/>
                <a:cs typeface="Times New Roman"/>
                <a:sym typeface="Times New Roman"/>
              </a:rPr>
              <a:t>ҳ</a:t>
            </a:r>
            <a:r>
              <a:rPr lang="tg-Cyrl-TJ" sz="2400">
                <a:latin typeface="Times"/>
                <a:ea typeface="Times"/>
                <a:cs typeface="Times"/>
                <a:sym typeface="Times"/>
              </a:rPr>
              <a:t>лати молрасон</a:t>
            </a:r>
            <a:r>
              <a:rPr lang="tg-Cyrl-TJ" sz="2400">
                <a:latin typeface="Times New Roman"/>
                <a:ea typeface="Times New Roman"/>
                <a:cs typeface="Times New Roman"/>
                <a:sym typeface="Times New Roman"/>
              </a:rPr>
              <a:t>ӣ</a:t>
            </a:r>
            <a:r>
              <a:rPr lang="tg-Cyrl-TJ" sz="2400">
                <a:latin typeface="Times"/>
                <a:ea typeface="Times"/>
                <a:cs typeface="Times"/>
                <a:sym typeface="Times"/>
              </a:rPr>
              <a:t> муста</a:t>
            </a:r>
            <a:r>
              <a:rPr lang="tg-Cyrl-TJ" sz="2400">
                <a:latin typeface="Times New Roman"/>
                <a:ea typeface="Times New Roman"/>
                <a:cs typeface="Times New Roman"/>
                <a:sym typeface="Times New Roman"/>
              </a:rPr>
              <a:t>қ</a:t>
            </a:r>
            <a:r>
              <a:rPr lang="tg-Cyrl-TJ" sz="2400">
                <a:latin typeface="Times"/>
                <a:ea typeface="Times"/>
                <a:cs typeface="Times"/>
                <a:sym typeface="Times"/>
              </a:rPr>
              <a:t>илияти пурра доранд, амал</a:t>
            </a:r>
            <a:r>
              <a:rPr lang="tg-Cyrl-TJ" sz="2400">
                <a:latin typeface="Times New Roman"/>
                <a:ea typeface="Times New Roman"/>
                <a:cs typeface="Times New Roman"/>
                <a:sym typeface="Times New Roman"/>
              </a:rPr>
              <a:t>ӣ</a:t>
            </a:r>
            <a:r>
              <a:rPr lang="tg-Cyrl-TJ" sz="2400">
                <a:latin typeface="Times"/>
                <a:ea typeface="Times"/>
                <a:cs typeface="Times"/>
                <a:sym typeface="Times"/>
              </a:rPr>
              <a:t> карда мешавад ва </a:t>
            </a:r>
            <a:r>
              <a:rPr lang="tg-Cyrl-TJ" sz="2400">
                <a:latin typeface="Times New Roman"/>
                <a:ea typeface="Times New Roman"/>
                <a:cs typeface="Times New Roman"/>
                <a:sym typeface="Times New Roman"/>
              </a:rPr>
              <a:t>қ</a:t>
            </a:r>
            <a:r>
              <a:rPr lang="tg-Cyrl-TJ" sz="2400">
                <a:latin typeface="Times"/>
                <a:ea typeface="Times"/>
                <a:cs typeface="Times"/>
                <a:sym typeface="Times"/>
              </a:rPr>
              <a:t>исми фаъолияти исте</a:t>
            </a:r>
            <a:r>
              <a:rPr lang="tg-Cyrl-TJ" sz="2400">
                <a:latin typeface="Times New Roman"/>
                <a:ea typeface="Times New Roman"/>
                <a:cs typeface="Times New Roman"/>
                <a:sym typeface="Times New Roman"/>
              </a:rPr>
              <a:t>ҳ</a:t>
            </a:r>
            <a:r>
              <a:rPr lang="tg-Cyrl-TJ" sz="2400">
                <a:latin typeface="Times"/>
                <a:ea typeface="Times"/>
                <a:cs typeface="Times"/>
                <a:sym typeface="Times"/>
              </a:rPr>
              <a:t>соливу ти</a:t>
            </a:r>
            <a:r>
              <a:rPr lang="tg-Cyrl-TJ" sz="2400">
                <a:latin typeface="Times New Roman"/>
                <a:ea typeface="Times New Roman"/>
                <a:cs typeface="Times New Roman"/>
                <a:sym typeface="Times New Roman"/>
              </a:rPr>
              <a:t>ҷ</a:t>
            </a:r>
            <a:r>
              <a:rPr lang="tg-Cyrl-TJ" sz="2400">
                <a:latin typeface="Times"/>
                <a:ea typeface="Times"/>
                <a:cs typeface="Times"/>
                <a:sym typeface="Times"/>
              </a:rPr>
              <a:t>орат</a:t>
            </a:r>
            <a:r>
              <a:rPr lang="tg-Cyrl-TJ" sz="2400">
                <a:latin typeface="Times New Roman"/>
                <a:ea typeface="Times New Roman"/>
                <a:cs typeface="Times New Roman"/>
                <a:sym typeface="Times New Roman"/>
              </a:rPr>
              <a:t>ӣ</a:t>
            </a:r>
            <a:r>
              <a:rPr lang="tg-Cyrl-TJ" sz="2400">
                <a:latin typeface="Times"/>
                <a:ea typeface="Times"/>
                <a:cs typeface="Times"/>
                <a:sym typeface="Times"/>
              </a:rPr>
              <a:t> он</a:t>
            </a:r>
            <a:r>
              <a:rPr lang="tg-Cyrl-TJ" sz="2400">
                <a:latin typeface="Times New Roman"/>
                <a:ea typeface="Times New Roman"/>
                <a:cs typeface="Times New Roman"/>
                <a:sym typeface="Times New Roman"/>
              </a:rPr>
              <a:t>ҳ</a:t>
            </a:r>
            <a:r>
              <a:rPr lang="tg-Cyrl-TJ" sz="2400">
                <a:latin typeface="Times"/>
                <a:ea typeface="Times"/>
                <a:cs typeface="Times"/>
                <a:sym typeface="Times"/>
              </a:rPr>
              <a:t>о бо шарикони дохиливу хори</a:t>
            </a:r>
            <a:r>
              <a:rPr lang="tg-Cyrl-TJ" sz="2400">
                <a:latin typeface="Times New Roman"/>
                <a:ea typeface="Times New Roman"/>
                <a:cs typeface="Times New Roman"/>
                <a:sym typeface="Times New Roman"/>
              </a:rPr>
              <a:t>ҷӣ</a:t>
            </a:r>
            <a:r>
              <a:rPr lang="tg-Cyrl-TJ" sz="2400">
                <a:latin typeface="Times"/>
                <a:ea typeface="Times"/>
                <a:cs typeface="Times"/>
                <a:sym typeface="Times"/>
              </a:rPr>
              <a:t> мебошад.</a:t>
            </a:r>
            <a:endParaRPr sz="2800">
              <a:latin typeface="Times"/>
              <a:ea typeface="Times"/>
              <a:cs typeface="Times"/>
              <a:sym typeface="Times"/>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5"/>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Мақсад ва мафҳуми фаъолияти иқтисодии берунаи корхона </a:t>
            </a:r>
            <a:endParaRPr/>
          </a:p>
          <a:p>
            <a:pPr indent="630555" lvl="0" marL="342900" rtl="0" algn="just">
              <a:spcBef>
                <a:spcPts val="560"/>
              </a:spcBef>
              <a:spcAft>
                <a:spcPts val="0"/>
              </a:spcAft>
              <a:buSzPts val="1960"/>
              <a:buNone/>
            </a:pPr>
            <a:r>
              <a:rPr lang="tg-Cyrl-TJ" sz="2800">
                <a:latin typeface="Times"/>
                <a:ea typeface="Times"/>
                <a:cs typeface="Times"/>
                <a:sym typeface="Times"/>
              </a:rPr>
              <a:t>Робита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тисодии беруна аз робита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тисодии байналмилал</a:t>
            </a:r>
            <a:r>
              <a:rPr lang="tg-Cyrl-TJ" sz="2800">
                <a:latin typeface="Times New Roman"/>
                <a:ea typeface="Times New Roman"/>
                <a:cs typeface="Times New Roman"/>
                <a:sym typeface="Times New Roman"/>
              </a:rPr>
              <a:t>ӣ</a:t>
            </a:r>
            <a:r>
              <a:rPr lang="tg-Cyrl-TJ" sz="2800">
                <a:latin typeface="Times"/>
                <a:ea typeface="Times"/>
                <a:cs typeface="Times"/>
                <a:sym typeface="Times"/>
              </a:rPr>
              <a:t> тафовут доранд. Робита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тисодии беруна бо ташаббуси яке аз </a:t>
            </a:r>
            <a:r>
              <a:rPr lang="tg-Cyrl-TJ" sz="2800">
                <a:latin typeface="Times New Roman"/>
                <a:ea typeface="Times New Roman"/>
                <a:cs typeface="Times New Roman"/>
                <a:sym typeface="Times New Roman"/>
              </a:rPr>
              <a:t>ҷ</a:t>
            </a:r>
            <a:r>
              <a:rPr lang="tg-Cyrl-TJ" sz="2800">
                <a:latin typeface="Times"/>
                <a:ea typeface="Times"/>
                <a:cs typeface="Times"/>
                <a:sym typeface="Times"/>
              </a:rPr>
              <a:t>ониб</a:t>
            </a:r>
            <a:r>
              <a:rPr lang="tg-Cyrl-TJ" sz="2800">
                <a:latin typeface="Times New Roman"/>
                <a:ea typeface="Times New Roman"/>
                <a:cs typeface="Times New Roman"/>
                <a:sym typeface="Times New Roman"/>
              </a:rPr>
              <a:t>ҳ</a:t>
            </a:r>
            <a:r>
              <a:rPr lang="tg-Cyrl-TJ" sz="2800">
                <a:latin typeface="Times"/>
                <a:ea typeface="Times"/>
                <a:cs typeface="Times"/>
                <a:sym typeface="Times"/>
              </a:rPr>
              <a:t>о ба ву</a:t>
            </a:r>
            <a:r>
              <a:rPr lang="tg-Cyrl-TJ" sz="2800">
                <a:latin typeface="Times New Roman"/>
                <a:ea typeface="Times New Roman"/>
                <a:cs typeface="Times New Roman"/>
                <a:sym typeface="Times New Roman"/>
              </a:rPr>
              <a:t>қӯ</a:t>
            </a:r>
            <a:r>
              <a:rPr lang="tg-Cyrl-TJ" sz="2800">
                <a:latin typeface="Times"/>
                <a:ea typeface="Times"/>
                <a:cs typeface="Times"/>
                <a:sym typeface="Times"/>
              </a:rPr>
              <a:t>ъ омада, бо </a:t>
            </a:r>
            <a:r>
              <a:rPr lang="tg-Cyrl-TJ" sz="2800">
                <a:latin typeface="Times New Roman"/>
                <a:ea typeface="Times New Roman"/>
                <a:cs typeface="Times New Roman"/>
                <a:sym typeface="Times New Roman"/>
              </a:rPr>
              <a:t>ҳ</a:t>
            </a:r>
            <a:r>
              <a:rPr lang="tg-Cyrl-TJ" sz="2800">
                <a:latin typeface="Times"/>
                <a:ea typeface="Times"/>
                <a:cs typeface="Times"/>
                <a:sym typeface="Times"/>
              </a:rPr>
              <a:t>имояи манфиат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тисодии давлати ало</a:t>
            </a:r>
            <a:r>
              <a:rPr lang="tg-Cyrl-TJ" sz="2800">
                <a:latin typeface="Times New Roman"/>
                <a:ea typeface="Times New Roman"/>
                <a:cs typeface="Times New Roman"/>
                <a:sym typeface="Times New Roman"/>
              </a:rPr>
              <a:t>ҳ</a:t>
            </a:r>
            <a:r>
              <a:rPr lang="tg-Cyrl-TJ" sz="2800">
                <a:latin typeface="Times"/>
                <a:ea typeface="Times"/>
                <a:cs typeface="Times"/>
                <a:sym typeface="Times"/>
              </a:rPr>
              <a:t>ида ало</a:t>
            </a:r>
            <a:r>
              <a:rPr lang="tg-Cyrl-TJ" sz="2800">
                <a:latin typeface="Times New Roman"/>
                <a:ea typeface="Times New Roman"/>
                <a:cs typeface="Times New Roman"/>
                <a:sym typeface="Times New Roman"/>
              </a:rPr>
              <a:t>қ</a:t>
            </a:r>
            <a:r>
              <a:rPr lang="tg-Cyrl-TJ" sz="2800">
                <a:latin typeface="Times"/>
                <a:ea typeface="Times"/>
                <a:cs typeface="Times"/>
                <a:sym typeface="Times"/>
              </a:rPr>
              <a:t>аманд мебошад. Робита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тисодии байналмилал</a:t>
            </a:r>
            <a:r>
              <a:rPr lang="tg-Cyrl-TJ" sz="2800">
                <a:latin typeface="Times New Roman"/>
                <a:ea typeface="Times New Roman"/>
                <a:cs typeface="Times New Roman"/>
                <a:sym typeface="Times New Roman"/>
              </a:rPr>
              <a:t>ӣ</a:t>
            </a:r>
            <a:r>
              <a:rPr lang="tg-Cyrl-TJ" sz="2800">
                <a:latin typeface="Times"/>
                <a:ea typeface="Times"/>
                <a:cs typeface="Times"/>
                <a:sym typeface="Times"/>
              </a:rPr>
              <a:t> пешбурди манфиат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байналмилал</a:t>
            </a:r>
            <a:r>
              <a:rPr lang="tg-Cyrl-TJ" sz="2800">
                <a:latin typeface="Times New Roman"/>
                <a:ea typeface="Times New Roman"/>
                <a:cs typeface="Times New Roman"/>
                <a:sym typeface="Times New Roman"/>
              </a:rPr>
              <a:t>ӣ</a:t>
            </a:r>
            <a:r>
              <a:rPr lang="tg-Cyrl-TJ" sz="2800">
                <a:latin typeface="Times"/>
                <a:ea typeface="Times"/>
                <a:cs typeface="Times"/>
                <a:sym typeface="Times"/>
              </a:rPr>
              <a:t> ва болотар аз манфиат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милл</a:t>
            </a:r>
            <a:r>
              <a:rPr lang="tg-Cyrl-TJ" sz="2800">
                <a:latin typeface="Times New Roman"/>
                <a:ea typeface="Times New Roman"/>
                <a:cs typeface="Times New Roman"/>
                <a:sym typeface="Times New Roman"/>
              </a:rPr>
              <a:t>ӣ</a:t>
            </a:r>
            <a:r>
              <a:rPr lang="tg-Cyrl-TJ" sz="2800">
                <a:latin typeface="Times"/>
                <a:ea typeface="Times"/>
                <a:cs typeface="Times"/>
                <a:sym typeface="Times"/>
              </a:rPr>
              <a:t> бо таъсиси сохтор</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дахлдори он</a:t>
            </a:r>
            <a:r>
              <a:rPr lang="tg-Cyrl-TJ" sz="2800">
                <a:latin typeface="Times New Roman"/>
                <a:ea typeface="Times New Roman"/>
                <a:cs typeface="Times New Roman"/>
                <a:sym typeface="Times New Roman"/>
              </a:rPr>
              <a:t>ҳ</a:t>
            </a:r>
            <a:r>
              <a:rPr lang="tg-Cyrl-TJ" sz="2800">
                <a:latin typeface="Times"/>
                <a:ea typeface="Times"/>
                <a:cs typeface="Times"/>
                <a:sym typeface="Times"/>
              </a:rPr>
              <a:t>оро </a:t>
            </a:r>
            <a:r>
              <a:rPr lang="tg-Cyrl-TJ" sz="2800">
                <a:latin typeface="Times New Roman"/>
                <a:ea typeface="Times New Roman"/>
                <a:cs typeface="Times New Roman"/>
                <a:sym typeface="Times New Roman"/>
              </a:rPr>
              <a:t>ҳ</a:t>
            </a:r>
            <a:r>
              <a:rPr lang="tg-Cyrl-TJ" sz="2800">
                <a:latin typeface="Times"/>
                <a:ea typeface="Times"/>
                <a:cs typeface="Times"/>
                <a:sym typeface="Times"/>
              </a:rPr>
              <a:t>имоякунанда мебошад. </a:t>
            </a:r>
            <a:endParaRPr>
              <a:latin typeface="Times"/>
              <a:ea typeface="Times"/>
              <a:cs typeface="Times"/>
              <a:sym typeface="Times"/>
            </a:endParaRPr>
          </a:p>
          <a:p>
            <a:pPr indent="-342900" lvl="0" marL="342900" rtl="0" algn="just">
              <a:lnSpc>
                <a:spcPct val="120000"/>
              </a:lnSpc>
              <a:spcBef>
                <a:spcPts val="640"/>
              </a:spcBef>
              <a:spcAft>
                <a:spcPts val="0"/>
              </a:spcAft>
              <a:buSzPts val="2240"/>
              <a:buNone/>
            </a:pPr>
            <a:r>
              <a:t/>
            </a:r>
            <a:endParaRPr>
              <a:latin typeface="Times"/>
              <a:ea typeface="Times"/>
              <a:cs typeface="Times"/>
              <a:sym typeface="Times"/>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ru"/>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6"/>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 </a:t>
            </a:r>
            <a:r>
              <a:rPr b="1" i="1" lang="tg-Cyrl-TJ" sz="2800">
                <a:solidFill>
                  <a:srgbClr val="FF0000"/>
                </a:solidFill>
                <a:latin typeface="Times New Roman"/>
                <a:ea typeface="Times New Roman"/>
                <a:cs typeface="Times New Roman"/>
                <a:sym typeface="Times New Roman"/>
              </a:rPr>
              <a:t>Принсипҳо ва махсусиятҳои Фаъолияти иқтисоди берунаи корхона дар Ҷумҳурии Тоҷикистон </a:t>
            </a:r>
            <a:endParaRPr/>
          </a:p>
          <a:p>
            <a:pPr indent="630555" lvl="0" marL="342900" rtl="0" algn="just">
              <a:spcBef>
                <a:spcPts val="640"/>
              </a:spcBef>
              <a:spcAft>
                <a:spcPts val="0"/>
              </a:spcAft>
              <a:buSzPts val="2240"/>
              <a:buNone/>
            </a:pPr>
            <a:r>
              <a:rPr lang="tg-Cyrl-TJ">
                <a:latin typeface="Times New Roman"/>
                <a:ea typeface="Times New Roman"/>
                <a:cs typeface="Times New Roman"/>
                <a:sym typeface="Times New Roman"/>
              </a:rPr>
              <a:t>Ҳ</a:t>
            </a:r>
            <a:r>
              <a:rPr lang="tg-Cyrl-TJ">
                <a:latin typeface="Times"/>
                <a:ea typeface="Times"/>
                <a:cs typeface="Times"/>
                <a:sym typeface="Times"/>
              </a:rPr>
              <a:t>исоби ти</a:t>
            </a:r>
            <a:r>
              <a:rPr lang="tg-Cyrl-TJ">
                <a:latin typeface="Times New Roman"/>
                <a:ea typeface="Times New Roman"/>
                <a:cs typeface="Times New Roman"/>
                <a:sym typeface="Times New Roman"/>
              </a:rPr>
              <a:t>ҷ</a:t>
            </a:r>
            <a:r>
              <a:rPr lang="tg-Cyrl-TJ">
                <a:latin typeface="Times"/>
                <a:ea typeface="Times"/>
                <a:cs typeface="Times"/>
                <a:sym typeface="Times"/>
              </a:rPr>
              <a:t>орат</a:t>
            </a:r>
            <a:r>
              <a:rPr lang="tg-Cyrl-TJ">
                <a:latin typeface="Times New Roman"/>
                <a:ea typeface="Times New Roman"/>
                <a:cs typeface="Times New Roman"/>
                <a:sym typeface="Times New Roman"/>
              </a:rPr>
              <a:t>ӣ</a:t>
            </a:r>
            <a:r>
              <a:rPr lang="tg-Cyrl-TJ">
                <a:latin typeface="Times"/>
                <a:ea typeface="Times"/>
                <a:cs typeface="Times"/>
                <a:sym typeface="Times"/>
              </a:rPr>
              <a:t> дар асос</a:t>
            </a:r>
            <a:r>
              <a:rPr lang="tg-Cyrl-TJ">
                <a:latin typeface="Times New Roman"/>
                <a:ea typeface="Times New Roman"/>
                <a:cs typeface="Times New Roman"/>
                <a:sym typeface="Times New Roman"/>
              </a:rPr>
              <a:t>ҳ</a:t>
            </a:r>
            <a:r>
              <a:rPr lang="tg-Cyrl-TJ">
                <a:latin typeface="Times"/>
                <a:ea typeface="Times"/>
                <a:cs typeface="Times"/>
                <a:sym typeface="Times"/>
              </a:rPr>
              <a:t>ои муста</a:t>
            </a:r>
            <a:r>
              <a:rPr lang="tg-Cyrl-TJ">
                <a:latin typeface="Times New Roman"/>
                <a:ea typeface="Times New Roman"/>
                <a:cs typeface="Times New Roman"/>
                <a:sym typeface="Times New Roman"/>
              </a:rPr>
              <a:t>қ</a:t>
            </a:r>
            <a:r>
              <a:rPr lang="tg-Cyrl-TJ">
                <a:latin typeface="Times"/>
                <a:ea typeface="Times"/>
                <a:cs typeface="Times"/>
                <a:sym typeface="Times"/>
              </a:rPr>
              <a:t>илияти хољагидориву молиявї ва худтаъминкун</a:t>
            </a:r>
            <a:r>
              <a:rPr lang="tg-Cyrl-TJ">
                <a:latin typeface="Times New Roman"/>
                <a:ea typeface="Times New Roman"/>
                <a:cs typeface="Times New Roman"/>
                <a:sym typeface="Times New Roman"/>
              </a:rPr>
              <a:t>ӣ</a:t>
            </a:r>
            <a:r>
              <a:rPr lang="tg-Cyrl-TJ">
                <a:latin typeface="Times"/>
                <a:ea typeface="Times"/>
                <a:cs typeface="Times"/>
                <a:sym typeface="Times"/>
              </a:rPr>
              <a:t> бо дарназардошти имконият</a:t>
            </a:r>
            <a:r>
              <a:rPr lang="tg-Cyrl-TJ">
                <a:latin typeface="Times New Roman"/>
                <a:ea typeface="Times New Roman"/>
                <a:cs typeface="Times New Roman"/>
                <a:sym typeface="Times New Roman"/>
              </a:rPr>
              <a:t>ҳ</a:t>
            </a:r>
            <a:r>
              <a:rPr lang="tg-Cyrl-TJ">
                <a:latin typeface="Times"/>
                <a:ea typeface="Times"/>
                <a:cs typeface="Times"/>
                <a:sym typeface="Times"/>
              </a:rPr>
              <a:t>ои молиявию асъор</a:t>
            </a:r>
            <a:r>
              <a:rPr lang="tg-Cyrl-TJ">
                <a:latin typeface="Times New Roman"/>
                <a:ea typeface="Times New Roman"/>
                <a:cs typeface="Times New Roman"/>
                <a:sym typeface="Times New Roman"/>
              </a:rPr>
              <a:t>ӣ</a:t>
            </a:r>
            <a:r>
              <a:rPr lang="tg-Cyrl-TJ">
                <a:latin typeface="Times"/>
                <a:ea typeface="Times"/>
                <a:cs typeface="Times"/>
                <a:sym typeface="Times"/>
              </a:rPr>
              <a:t> ва моддиву техникии худ</a:t>
            </a:r>
            <a:r>
              <a:rPr lang="tg-Cyrl-TJ">
                <a:latin typeface="Times New Roman"/>
                <a:ea typeface="Times New Roman"/>
                <a:cs typeface="Times New Roman"/>
                <a:sym typeface="Times New Roman"/>
              </a:rPr>
              <a:t>ӣ</a:t>
            </a:r>
            <a:r>
              <a:rPr lang="tg-Cyrl-TJ">
                <a:latin typeface="Times"/>
                <a:ea typeface="Times"/>
                <a:cs typeface="Times"/>
                <a:sym typeface="Times"/>
              </a:rPr>
              <a:t> </a:t>
            </a:r>
            <a:r>
              <a:rPr lang="tg-Cyrl-TJ">
                <a:latin typeface="Times New Roman"/>
                <a:ea typeface="Times New Roman"/>
                <a:cs typeface="Times New Roman"/>
                <a:sym typeface="Times New Roman"/>
              </a:rPr>
              <a:t>ҳ</a:t>
            </a:r>
            <a:r>
              <a:rPr lang="tg-Cyrl-TJ">
                <a:latin typeface="Times"/>
                <a:ea typeface="Times"/>
                <a:cs typeface="Times"/>
                <a:sym typeface="Times"/>
              </a:rPr>
              <a:t>амчун принсип</a:t>
            </a:r>
            <a:r>
              <a:rPr lang="tg-Cyrl-TJ">
                <a:latin typeface="Times New Roman"/>
                <a:ea typeface="Times New Roman"/>
                <a:cs typeface="Times New Roman"/>
                <a:sym typeface="Times New Roman"/>
              </a:rPr>
              <a:t>ҳ</a:t>
            </a:r>
            <a:r>
              <a:rPr lang="tg-Cyrl-TJ">
                <a:latin typeface="Times"/>
                <a:ea typeface="Times"/>
                <a:cs typeface="Times"/>
                <a:sym typeface="Times"/>
              </a:rPr>
              <a:t>ои ибтидои Фаъолияти иќтисоди беруна корхона ба </a:t>
            </a:r>
            <a:r>
              <a:rPr lang="tg-Cyrl-TJ">
                <a:latin typeface="Times New Roman"/>
                <a:ea typeface="Times New Roman"/>
                <a:cs typeface="Times New Roman"/>
                <a:sym typeface="Times New Roman"/>
              </a:rPr>
              <a:t>ҳ</a:t>
            </a:r>
            <a:r>
              <a:rPr lang="tg-Cyrl-TJ">
                <a:latin typeface="Times"/>
                <a:ea typeface="Times"/>
                <a:cs typeface="Times"/>
                <a:sym typeface="Times"/>
              </a:rPr>
              <a:t>исоб меравад.</a:t>
            </a:r>
            <a:endParaRPr>
              <a:latin typeface="Times"/>
              <a:ea typeface="Times"/>
              <a:cs typeface="Times"/>
              <a:sym typeface="Times"/>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blinds dir="vert"/>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7"/>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 </a:t>
            </a:r>
            <a:r>
              <a:rPr b="1" i="1" lang="tg-Cyrl-TJ" sz="2800">
                <a:solidFill>
                  <a:srgbClr val="FF0000"/>
                </a:solidFill>
                <a:latin typeface="Times New Roman"/>
                <a:ea typeface="Times New Roman"/>
                <a:cs typeface="Times New Roman"/>
                <a:sym typeface="Times New Roman"/>
              </a:rPr>
              <a:t>Принсипҳо ва махсусиятҳои Фаъолияти иқтисоди берунаи корхона дар Ҷумҳурии Тоҷикистон </a:t>
            </a:r>
            <a:endParaRPr/>
          </a:p>
          <a:p>
            <a:pPr indent="630555" lvl="0" marL="342900" rtl="0" algn="just">
              <a:spcBef>
                <a:spcPts val="640"/>
              </a:spcBef>
              <a:spcAft>
                <a:spcPts val="0"/>
              </a:spcAft>
              <a:buSzPts val="2240"/>
              <a:buNone/>
            </a:pPr>
            <a:r>
              <a:rPr lang="tg-Cyrl-TJ">
                <a:latin typeface="Times"/>
                <a:ea typeface="Times"/>
                <a:cs typeface="Times"/>
                <a:sym typeface="Times"/>
              </a:rPr>
              <a:t>Иштирокчиёни муносибат</a:t>
            </a:r>
            <a:r>
              <a:rPr lang="tg-Cyrl-TJ">
                <a:latin typeface="Times New Roman"/>
                <a:ea typeface="Times New Roman"/>
                <a:cs typeface="Times New Roman"/>
                <a:sym typeface="Times New Roman"/>
              </a:rPr>
              <a:t>ҳ</a:t>
            </a:r>
            <a:r>
              <a:rPr lang="tg-Cyrl-TJ">
                <a:latin typeface="Times"/>
                <a:ea typeface="Times"/>
                <a:cs typeface="Times"/>
                <a:sym typeface="Times"/>
              </a:rPr>
              <a:t>ои Фаъолияти иќтисоди беруна метавонанд сурат</a:t>
            </a:r>
            <a:r>
              <a:rPr lang="tg-Cyrl-TJ">
                <a:latin typeface="Times New Roman"/>
                <a:ea typeface="Times New Roman"/>
                <a:cs typeface="Times New Roman"/>
                <a:sym typeface="Times New Roman"/>
              </a:rPr>
              <a:t>ҳ</a:t>
            </a:r>
            <a:r>
              <a:rPr lang="tg-Cyrl-TJ">
                <a:latin typeface="Times"/>
                <a:ea typeface="Times"/>
                <a:cs typeface="Times"/>
                <a:sym typeface="Times"/>
              </a:rPr>
              <a:t>исоби асъорї барои дилхо</a:t>
            </a:r>
            <a:r>
              <a:rPr lang="tg-Cyrl-TJ">
                <a:latin typeface="Times New Roman"/>
                <a:ea typeface="Times New Roman"/>
                <a:cs typeface="Times New Roman"/>
                <a:sym typeface="Times New Roman"/>
              </a:rPr>
              <a:t>ҳ</a:t>
            </a:r>
            <a:r>
              <a:rPr lang="tg-Cyrl-TJ">
                <a:latin typeface="Times"/>
                <a:ea typeface="Times"/>
                <a:cs typeface="Times"/>
                <a:sym typeface="Times"/>
              </a:rPr>
              <a:t> асъори хориљї ва ё якбора барои якчанд асъор (сурат</a:t>
            </a:r>
            <a:r>
              <a:rPr lang="tg-Cyrl-TJ">
                <a:latin typeface="Times New Roman"/>
                <a:ea typeface="Times New Roman"/>
                <a:cs typeface="Times New Roman"/>
                <a:sym typeface="Times New Roman"/>
              </a:rPr>
              <a:t>ҳ</a:t>
            </a:r>
            <a:r>
              <a:rPr lang="tg-Cyrl-TJ">
                <a:latin typeface="Times"/>
                <a:ea typeface="Times"/>
                <a:cs typeface="Times"/>
                <a:sym typeface="Times"/>
              </a:rPr>
              <a:t>исоби мултиасъорї ва конверсионї) дошта бошанд.</a:t>
            </a:r>
            <a:endParaRPr>
              <a:latin typeface="Times"/>
              <a:ea typeface="Times"/>
              <a:cs typeface="Times"/>
              <a:sym typeface="Times"/>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ld"/>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8"/>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 </a:t>
            </a:r>
            <a:r>
              <a:rPr b="1" i="1" lang="tg-Cyrl-TJ" sz="2800">
                <a:solidFill>
                  <a:srgbClr val="FF0000"/>
                </a:solidFill>
                <a:latin typeface="Times New Roman"/>
                <a:ea typeface="Times New Roman"/>
                <a:cs typeface="Times New Roman"/>
                <a:sym typeface="Times New Roman"/>
              </a:rPr>
              <a:t>Принсипҳо ва махсусиятҳои Фаъолияти иқтисоди берунаи корхона дар Ҷумҳурии Тоҷикистон </a:t>
            </a:r>
            <a:endParaRPr/>
          </a:p>
          <a:p>
            <a:pPr indent="630555" lvl="0" marL="342900" rtl="0" algn="just">
              <a:spcBef>
                <a:spcPts val="640"/>
              </a:spcBef>
              <a:spcAft>
                <a:spcPts val="0"/>
              </a:spcAft>
              <a:buSzPts val="2240"/>
              <a:buNone/>
            </a:pPr>
            <a:r>
              <a:rPr lang="tg-Cyrl-TJ">
                <a:latin typeface="Times"/>
                <a:ea typeface="Times"/>
                <a:cs typeface="Times"/>
                <a:sym typeface="Times"/>
              </a:rPr>
              <a:t>Фаъолияти иќтисоди беруна хусусиятњои ба худ хос дорад:</a:t>
            </a:r>
            <a:endParaRPr/>
          </a:p>
          <a:p>
            <a:pPr indent="-342900" lvl="0" marL="342900" rtl="0" algn="just">
              <a:spcBef>
                <a:spcPts val="640"/>
              </a:spcBef>
              <a:spcAft>
                <a:spcPts val="0"/>
              </a:spcAft>
              <a:buSzPts val="2240"/>
              <a:buFont typeface="Noto Sans Symbols"/>
              <a:buChar char="⮚"/>
            </a:pPr>
            <a:r>
              <a:rPr lang="tg-Cyrl-TJ">
                <a:latin typeface="Times"/>
                <a:ea typeface="Times"/>
                <a:cs typeface="Times"/>
                <a:sym typeface="Times"/>
              </a:rPr>
              <a:t>Фаъолияти иќтисоди беруна љузъи асосии тамоми иќтисодиёт буда, њастии он дар соњањои гуногуни иќтисодї дар истењсолот, наќлиёт, самтњои молия, ќарз, асъори гуногун пурра намоён аст;</a:t>
            </a:r>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2"/>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9"/>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 </a:t>
            </a:r>
            <a:r>
              <a:rPr b="1" i="1" lang="tg-Cyrl-TJ" sz="2800">
                <a:solidFill>
                  <a:srgbClr val="FF0000"/>
                </a:solidFill>
                <a:latin typeface="Times New Roman"/>
                <a:ea typeface="Times New Roman"/>
                <a:cs typeface="Times New Roman"/>
                <a:sym typeface="Times New Roman"/>
              </a:rPr>
              <a:t>Принсипҳо ва махсусиятҳои Фаъолияти иқтисоди берунаи корхона дар Ҷумҳурии Тоҷикистон </a:t>
            </a:r>
            <a:endParaRPr/>
          </a:p>
          <a:p>
            <a:pPr indent="-342900" lvl="0" marL="342900" rtl="0" algn="just">
              <a:spcBef>
                <a:spcPts val="560"/>
              </a:spcBef>
              <a:spcAft>
                <a:spcPts val="0"/>
              </a:spcAft>
              <a:buSzPts val="1960"/>
              <a:buFont typeface="Noto Sans Symbols"/>
              <a:buChar char="⮚"/>
            </a:pPr>
            <a:r>
              <a:rPr lang="tg-Cyrl-TJ" sz="2800">
                <a:latin typeface="Times"/>
                <a:ea typeface="Times"/>
                <a:cs typeface="Times"/>
                <a:sym typeface="Times"/>
              </a:rPr>
              <a:t>Фаъолияти иќтисоди беруна чун асоси фаъолияти берунаи давлат</a:t>
            </a:r>
            <a:r>
              <a:rPr lang="tg-Cyrl-TJ" sz="2800">
                <a:latin typeface="Times New Roman"/>
                <a:ea typeface="Times New Roman"/>
                <a:cs typeface="Times New Roman"/>
                <a:sym typeface="Times New Roman"/>
              </a:rPr>
              <a:t>ӣ</a:t>
            </a:r>
            <a:r>
              <a:rPr lang="tg-Cyrl-TJ" sz="2800">
                <a:latin typeface="Times"/>
                <a:ea typeface="Times"/>
                <a:cs typeface="Times"/>
                <a:sym typeface="Times"/>
              </a:rPr>
              <a:t> тавассути воситаву тадбирњои иќтисодиву ти</a:t>
            </a:r>
            <a:r>
              <a:rPr lang="tg-Cyrl-TJ" sz="2800">
                <a:latin typeface="Times New Roman"/>
                <a:ea typeface="Times New Roman"/>
                <a:cs typeface="Times New Roman"/>
                <a:sym typeface="Times New Roman"/>
              </a:rPr>
              <a:t>ҷ</a:t>
            </a:r>
            <a:r>
              <a:rPr lang="tg-Cyrl-TJ" sz="2800">
                <a:latin typeface="Times"/>
                <a:ea typeface="Times"/>
                <a:cs typeface="Times"/>
                <a:sym typeface="Times"/>
              </a:rPr>
              <a:t>орат</a:t>
            </a:r>
            <a:r>
              <a:rPr lang="tg-Cyrl-TJ" sz="2800">
                <a:latin typeface="Times New Roman"/>
                <a:ea typeface="Times New Roman"/>
                <a:cs typeface="Times New Roman"/>
                <a:sym typeface="Times New Roman"/>
              </a:rPr>
              <a:t>ӣ</a:t>
            </a:r>
            <a:r>
              <a:rPr lang="tg-Cyrl-TJ" sz="2800">
                <a:latin typeface="Times"/>
                <a:ea typeface="Times"/>
                <a:cs typeface="Times"/>
                <a:sym typeface="Times"/>
              </a:rPr>
              <a:t> амалї гардида, ба њалли масъалањои иќтисодии хориљ</a:t>
            </a:r>
            <a:r>
              <a:rPr lang="tg-Cyrl-TJ" sz="2800">
                <a:latin typeface="Times New Roman"/>
                <a:ea typeface="Times New Roman"/>
                <a:cs typeface="Times New Roman"/>
                <a:sym typeface="Times New Roman"/>
              </a:rPr>
              <a:t>ӣ</a:t>
            </a:r>
            <a:r>
              <a:rPr lang="tg-Cyrl-TJ" sz="2800">
                <a:latin typeface="Times"/>
                <a:ea typeface="Times"/>
                <a:cs typeface="Times"/>
                <a:sym typeface="Times"/>
              </a:rPr>
              <a:t> мусоидат мекунад.</a:t>
            </a:r>
            <a:endParaRPr/>
          </a:p>
          <a:p>
            <a:pPr indent="-342900" lvl="0" marL="342900" rtl="0" algn="just">
              <a:spcBef>
                <a:spcPts val="560"/>
              </a:spcBef>
              <a:spcAft>
                <a:spcPts val="0"/>
              </a:spcAft>
              <a:buSzPts val="1960"/>
              <a:buFont typeface="Noto Sans Symbols"/>
              <a:buChar char="⮚"/>
            </a:pPr>
            <a:r>
              <a:rPr lang="tg-Cyrl-TJ" sz="2800">
                <a:latin typeface="Times"/>
                <a:ea typeface="Times"/>
                <a:cs typeface="Times"/>
                <a:sym typeface="Times"/>
              </a:rPr>
              <a:t>Мафњум ва шакл</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Фаъолияти иќтисоди беруна бисёрсамта буда, ба рушди ти</a:t>
            </a:r>
            <a:r>
              <a:rPr lang="tg-Cyrl-TJ" sz="2800">
                <a:latin typeface="Times New Roman"/>
                <a:ea typeface="Times New Roman"/>
                <a:cs typeface="Times New Roman"/>
                <a:sym typeface="Times New Roman"/>
              </a:rPr>
              <a:t>ҷ</a:t>
            </a:r>
            <a:r>
              <a:rPr lang="tg-Cyrl-TJ" sz="2800">
                <a:latin typeface="Times"/>
                <a:ea typeface="Times"/>
                <a:cs typeface="Times"/>
                <a:sym typeface="Times"/>
              </a:rPr>
              <a:t>орат, саноату истењсолот, њалли масъалањои молия ва сармоягузор</a:t>
            </a:r>
            <a:r>
              <a:rPr lang="tg-Cyrl-TJ" sz="2800">
                <a:latin typeface="Times New Roman"/>
                <a:ea typeface="Times New Roman"/>
                <a:cs typeface="Times New Roman"/>
                <a:sym typeface="Times New Roman"/>
              </a:rPr>
              <a:t>ӣ</a:t>
            </a:r>
            <a:r>
              <a:rPr lang="tg-Cyrl-TJ" sz="2800">
                <a:latin typeface="Times"/>
                <a:ea typeface="Times"/>
                <a:cs typeface="Times"/>
                <a:sym typeface="Times"/>
              </a:rPr>
              <a:t>, илм</a:t>
            </a:r>
            <a:r>
              <a:rPr lang="tg-Cyrl-TJ" sz="2800">
                <a:latin typeface="Times New Roman"/>
                <a:ea typeface="Times New Roman"/>
                <a:cs typeface="Times New Roman"/>
                <a:sym typeface="Times New Roman"/>
              </a:rPr>
              <a:t>ӣ </a:t>
            </a:r>
            <a:r>
              <a:rPr lang="tg-Cyrl-TJ" sz="2800">
                <a:latin typeface="Times"/>
                <a:ea typeface="Times"/>
                <a:cs typeface="Times"/>
                <a:sym typeface="Times"/>
              </a:rPr>
              <a:t>- техникї ва мо</a:t>
            </a:r>
            <a:r>
              <a:rPr lang="tg-Cyrl-TJ" sz="2800">
                <a:latin typeface="Times New Roman"/>
                <a:ea typeface="Times New Roman"/>
                <a:cs typeface="Times New Roman"/>
                <a:sym typeface="Times New Roman"/>
              </a:rPr>
              <a:t>ҳ</a:t>
            </a:r>
            <a:r>
              <a:rPr lang="tg-Cyrl-TJ" sz="2800">
                <a:latin typeface="Times"/>
                <a:ea typeface="Times"/>
                <a:cs typeface="Times"/>
                <a:sym typeface="Times"/>
              </a:rPr>
              <a:t>о</a:t>
            </a:r>
            <a:r>
              <a:rPr lang="tg-Cyrl-TJ" sz="2800">
                <a:latin typeface="Times New Roman"/>
                <a:ea typeface="Times New Roman"/>
                <a:cs typeface="Times New Roman"/>
                <a:sym typeface="Times New Roman"/>
              </a:rPr>
              <a:t>ҷ</a:t>
            </a:r>
            <a:r>
              <a:rPr lang="tg-Cyrl-TJ" sz="2800">
                <a:latin typeface="Times"/>
                <a:ea typeface="Times"/>
                <a:cs typeface="Times"/>
                <a:sym typeface="Times"/>
              </a:rPr>
              <a:t>ирати ме</a:t>
            </a:r>
            <a:r>
              <a:rPr lang="tg-Cyrl-TJ" sz="2800">
                <a:latin typeface="Times New Roman"/>
                <a:ea typeface="Times New Roman"/>
                <a:cs typeface="Times New Roman"/>
                <a:sym typeface="Times New Roman"/>
              </a:rPr>
              <a:t>ҳ</a:t>
            </a:r>
            <a:r>
              <a:rPr lang="tg-Cyrl-TJ" sz="2800">
                <a:latin typeface="Times"/>
                <a:ea typeface="Times"/>
                <a:cs typeface="Times"/>
                <a:sym typeface="Times"/>
              </a:rPr>
              <a:t>нат</a:t>
            </a:r>
            <a:r>
              <a:rPr lang="tg-Cyrl-TJ" sz="2800">
                <a:latin typeface="Times New Roman"/>
                <a:ea typeface="Times New Roman"/>
                <a:cs typeface="Times New Roman"/>
                <a:sym typeface="Times New Roman"/>
              </a:rPr>
              <a:t>ӣ</a:t>
            </a:r>
            <a:r>
              <a:rPr lang="tg-Cyrl-TJ" sz="2800">
                <a:latin typeface="Times"/>
                <a:ea typeface="Times"/>
                <a:cs typeface="Times"/>
                <a:sym typeface="Times"/>
              </a:rPr>
              <a:t> мусоидат менамояд;</a:t>
            </a:r>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3"/>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0"/>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tg-Cyrl-TJ">
                <a:solidFill>
                  <a:srgbClr val="FF0000"/>
                </a:solidFill>
                <a:latin typeface="Times New Roman"/>
                <a:ea typeface="Times New Roman"/>
                <a:cs typeface="Times New Roman"/>
                <a:sym typeface="Times New Roman"/>
              </a:rPr>
              <a:t> </a:t>
            </a:r>
            <a:r>
              <a:rPr b="1" i="1" lang="tg-Cyrl-TJ" sz="2800">
                <a:solidFill>
                  <a:srgbClr val="FF0000"/>
                </a:solidFill>
                <a:latin typeface="Times New Roman"/>
                <a:ea typeface="Times New Roman"/>
                <a:cs typeface="Times New Roman"/>
                <a:sym typeface="Times New Roman"/>
              </a:rPr>
              <a:t>Принсипҳо ва махсусиятҳои Фаъолияти иқтисоди берунаи корхона дар Ҷумҳурии Тоҷикистон </a:t>
            </a:r>
            <a:endParaRPr/>
          </a:p>
          <a:p>
            <a:pPr indent="-342900" lvl="0" marL="342900" rtl="0" algn="just">
              <a:lnSpc>
                <a:spcPct val="150000"/>
              </a:lnSpc>
              <a:spcBef>
                <a:spcPts val="560"/>
              </a:spcBef>
              <a:spcAft>
                <a:spcPts val="0"/>
              </a:spcAft>
              <a:buSzPts val="1960"/>
              <a:buFont typeface="Noto Sans Symbols"/>
              <a:buChar char="⮚"/>
            </a:pPr>
            <a:r>
              <a:rPr lang="tg-Cyrl-TJ" sz="2800">
                <a:latin typeface="Times"/>
                <a:ea typeface="Times"/>
                <a:cs typeface="Times"/>
                <a:sym typeface="Times"/>
              </a:rPr>
              <a:t>Фаъолияти иќтисоди беруна – ба бахш</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дигари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 милл</a:t>
            </a:r>
            <a:r>
              <a:rPr lang="tg-Cyrl-TJ" sz="2800">
                <a:latin typeface="Times New Roman"/>
                <a:ea typeface="Times New Roman"/>
                <a:cs typeface="Times New Roman"/>
                <a:sym typeface="Times New Roman"/>
              </a:rPr>
              <a:t>ӣ</a:t>
            </a:r>
            <a:r>
              <a:rPr lang="tg-Cyrl-TJ" sz="2800">
                <a:latin typeface="Times"/>
                <a:ea typeface="Times"/>
                <a:cs typeface="Times"/>
                <a:sym typeface="Times"/>
              </a:rPr>
              <a:t> робитаи муста</a:t>
            </a:r>
            <a:r>
              <a:rPr lang="tg-Cyrl-TJ" sz="2800">
                <a:latin typeface="Times New Roman"/>
                <a:ea typeface="Times New Roman"/>
                <a:cs typeface="Times New Roman"/>
                <a:sym typeface="Times New Roman"/>
              </a:rPr>
              <a:t>қ</a:t>
            </a:r>
            <a:r>
              <a:rPr lang="tg-Cyrl-TJ" sz="2800">
                <a:latin typeface="Times"/>
                <a:ea typeface="Times"/>
                <a:cs typeface="Times"/>
                <a:sym typeface="Times"/>
              </a:rPr>
              <a:t>им дошта, дар рушди баланди истењсолот, </a:t>
            </a:r>
            <a:r>
              <a:rPr lang="tg-Cyrl-TJ" sz="2800">
                <a:latin typeface="Times New Roman"/>
                <a:ea typeface="Times New Roman"/>
                <a:cs typeface="Times New Roman"/>
                <a:sym typeface="Times New Roman"/>
              </a:rPr>
              <a:t>ҷ</a:t>
            </a:r>
            <a:r>
              <a:rPr lang="tg-Cyrl-TJ" sz="2800">
                <a:latin typeface="Times"/>
                <a:ea typeface="Times"/>
                <a:cs typeface="Times"/>
                <a:sym typeface="Times"/>
              </a:rPr>
              <a:t>орисозии технология</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муосир, азхудкунии бозор</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нав ва маркетинг, ташкилу идоракун</a:t>
            </a:r>
            <a:r>
              <a:rPr lang="tg-Cyrl-TJ" sz="2800">
                <a:latin typeface="Times New Roman"/>
                <a:ea typeface="Times New Roman"/>
                <a:cs typeface="Times New Roman"/>
                <a:sym typeface="Times New Roman"/>
              </a:rPr>
              <a:t>ӣ</a:t>
            </a:r>
            <a:r>
              <a:rPr lang="tg-Cyrl-TJ" sz="2800">
                <a:latin typeface="Times"/>
                <a:ea typeface="Times"/>
                <a:cs typeface="Times"/>
                <a:sym typeface="Times"/>
              </a:rPr>
              <a:t> ва иттилоот хизмат мекунад.</a:t>
            </a:r>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plit/>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1"/>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i="1" lang="tg-Cyrl-TJ" sz="2800">
                <a:solidFill>
                  <a:srgbClr val="FF0000"/>
                </a:solidFill>
                <a:latin typeface="Times New Roman"/>
                <a:ea typeface="Times New Roman"/>
                <a:cs typeface="Times New Roman"/>
                <a:sym typeface="Times New Roman"/>
              </a:rPr>
              <a:t>Ҳадафҳо ва намудҳои алоқаҳои иқтисодии берунаи корхона дар Ҷумҳурии Тоҷикистон</a:t>
            </a:r>
            <a:endParaRPr b="1" i="1" sz="2800">
              <a:solidFill>
                <a:srgbClr val="FF0000"/>
              </a:solidFill>
              <a:latin typeface="Times New Roman"/>
              <a:ea typeface="Times New Roman"/>
              <a:cs typeface="Times New Roman"/>
              <a:sym typeface="Times New Roman"/>
            </a:endParaRPr>
          </a:p>
          <a:p>
            <a:pPr indent="-342900" lvl="0" marL="342900" rtl="0" algn="ctr">
              <a:spcBef>
                <a:spcPts val="560"/>
              </a:spcBef>
              <a:spcAft>
                <a:spcPts val="0"/>
              </a:spcAft>
              <a:buSzPts val="1960"/>
              <a:buNone/>
            </a:pPr>
            <a:r>
              <a:t/>
            </a:r>
            <a:endParaRPr b="1" i="1" sz="2800">
              <a:solidFill>
                <a:srgbClr val="FF0000"/>
              </a:solidFill>
              <a:latin typeface="Times New Roman"/>
              <a:ea typeface="Times New Roman"/>
              <a:cs typeface="Times New Roman"/>
              <a:sym typeface="Times New Roman"/>
            </a:endParaRPr>
          </a:p>
          <a:p>
            <a:pPr indent="630555" lvl="0" marL="342900" rtl="0" algn="just">
              <a:lnSpc>
                <a:spcPct val="150000"/>
              </a:lnSpc>
              <a:spcBef>
                <a:spcPts val="560"/>
              </a:spcBef>
              <a:spcAft>
                <a:spcPts val="0"/>
              </a:spcAft>
              <a:buSzPts val="1960"/>
              <a:buNone/>
            </a:pPr>
            <a:r>
              <a:rPr lang="tg-Cyrl-TJ" sz="2800">
                <a:latin typeface="Times New Roman"/>
                <a:ea typeface="Times New Roman"/>
                <a:cs typeface="Times New Roman"/>
                <a:sym typeface="Times New Roman"/>
              </a:rPr>
              <a:t>Ҳ</a:t>
            </a:r>
            <a:r>
              <a:rPr lang="tg-Cyrl-TJ" sz="2800">
                <a:latin typeface="Times"/>
                <a:ea typeface="Times"/>
                <a:cs typeface="Times"/>
                <a:sym typeface="Times"/>
              </a:rPr>
              <a:t>адафи глобалии Фаъолияти иќтисоди берунаи корхона – ба таври ни</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афзоиш додани ми</a:t>
            </a:r>
            <a:r>
              <a:rPr lang="tg-Cyrl-TJ" sz="2800">
                <a:latin typeface="Times New Roman"/>
                <a:ea typeface="Times New Roman"/>
                <a:cs typeface="Times New Roman"/>
                <a:sym typeface="Times New Roman"/>
              </a:rPr>
              <a:t>қ</a:t>
            </a:r>
            <a:r>
              <a:rPr lang="tg-Cyrl-TJ" sz="2800">
                <a:latin typeface="Times"/>
                <a:ea typeface="Times"/>
                <a:cs typeface="Times"/>
                <a:sym typeface="Times"/>
              </a:rPr>
              <a:t>дор ва меъёри фоидаро дар асоси истифодаи афзалият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та</a:t>
            </a:r>
            <a:r>
              <a:rPr lang="tg-Cyrl-TJ" sz="2800">
                <a:latin typeface="Times New Roman"/>
                <a:ea typeface="Times New Roman"/>
                <a:cs typeface="Times New Roman"/>
                <a:sym typeface="Times New Roman"/>
              </a:rPr>
              <a:t>қ</a:t>
            </a:r>
            <a:r>
              <a:rPr lang="tg-Cyrl-TJ" sz="2800">
                <a:latin typeface="Times"/>
                <a:ea typeface="Times"/>
                <a:cs typeface="Times"/>
                <a:sym typeface="Times"/>
              </a:rPr>
              <a:t>симоти байналмилалии ме</a:t>
            </a:r>
            <a:r>
              <a:rPr lang="tg-Cyrl-TJ" sz="2800">
                <a:latin typeface="Times New Roman"/>
                <a:ea typeface="Times New Roman"/>
                <a:cs typeface="Times New Roman"/>
                <a:sym typeface="Times New Roman"/>
              </a:rPr>
              <a:t>ҳ</a:t>
            </a:r>
            <a:r>
              <a:rPr lang="tg-Cyrl-TJ" sz="2800">
                <a:latin typeface="Times"/>
                <a:ea typeface="Times"/>
                <a:cs typeface="Times"/>
                <a:sym typeface="Times"/>
              </a:rPr>
              <a:t>нат буда, он тавассути як </a:t>
            </a:r>
            <a:r>
              <a:rPr lang="tg-Cyrl-TJ" sz="2800">
                <a:latin typeface="Times New Roman"/>
                <a:ea typeface="Times New Roman"/>
                <a:cs typeface="Times New Roman"/>
                <a:sym typeface="Times New Roman"/>
              </a:rPr>
              <a:t>қ</a:t>
            </a:r>
            <a:r>
              <a:rPr lang="tg-Cyrl-TJ" sz="2800">
                <a:latin typeface="Times"/>
                <a:ea typeface="Times"/>
                <a:cs typeface="Times"/>
                <a:sym typeface="Times"/>
              </a:rPr>
              <a:t>атор зер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адаф</a:t>
            </a:r>
            <a:r>
              <a:rPr lang="tg-Cyrl-TJ" sz="2800">
                <a:latin typeface="Times New Roman"/>
                <a:ea typeface="Times New Roman"/>
                <a:cs typeface="Times New Roman"/>
                <a:sym typeface="Times New Roman"/>
              </a:rPr>
              <a:t>ҳ</a:t>
            </a:r>
            <a:r>
              <a:rPr lang="tg-Cyrl-TJ" sz="2800">
                <a:latin typeface="Times"/>
                <a:ea typeface="Times"/>
                <a:cs typeface="Times"/>
                <a:sym typeface="Times"/>
              </a:rPr>
              <a:t>о амал</a:t>
            </a:r>
            <a:r>
              <a:rPr lang="tg-Cyrl-TJ" sz="2800">
                <a:latin typeface="Times New Roman"/>
                <a:ea typeface="Times New Roman"/>
                <a:cs typeface="Times New Roman"/>
                <a:sym typeface="Times New Roman"/>
              </a:rPr>
              <a:t>ӣ</a:t>
            </a:r>
            <a:r>
              <a:rPr lang="tg-Cyrl-TJ" sz="2800">
                <a:latin typeface="Times"/>
                <a:ea typeface="Times"/>
                <a:cs typeface="Times"/>
                <a:sym typeface="Times"/>
              </a:rPr>
              <a:t> карда мешавад:</a:t>
            </a:r>
            <a:endParaRPr sz="2800">
              <a:latin typeface="Times"/>
              <a:ea typeface="Times"/>
              <a:cs typeface="Times"/>
              <a:sym typeface="Times"/>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ru"/>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2"/>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i="1" lang="tg-Cyrl-TJ" sz="2800">
                <a:solidFill>
                  <a:srgbClr val="FF0000"/>
                </a:solidFill>
                <a:latin typeface="Times New Roman"/>
                <a:ea typeface="Times New Roman"/>
                <a:cs typeface="Times New Roman"/>
                <a:sym typeface="Times New Roman"/>
              </a:rPr>
              <a:t>Ҳадафҳо ва намудҳои алоқаҳои иқтисодии берунаи корхона дар Ҷумҳурии Тоҷикистон</a:t>
            </a:r>
            <a:endParaRPr b="1" i="1" sz="2800">
              <a:solidFill>
                <a:srgbClr val="FF0000"/>
              </a:solidFill>
              <a:latin typeface="Times New Roman"/>
              <a:ea typeface="Times New Roman"/>
              <a:cs typeface="Times New Roman"/>
              <a:sym typeface="Times New Roman"/>
            </a:endParaRPr>
          </a:p>
          <a:p>
            <a:pPr indent="-342900" lvl="0" marL="342900" rtl="0" algn="ctr">
              <a:spcBef>
                <a:spcPts val="560"/>
              </a:spcBef>
              <a:spcAft>
                <a:spcPts val="0"/>
              </a:spcAft>
              <a:buSzPts val="1960"/>
              <a:buNone/>
            </a:pPr>
            <a:r>
              <a:t/>
            </a:r>
            <a:endParaRPr b="1" i="1" sz="2800">
              <a:solidFill>
                <a:srgbClr val="FF0000"/>
              </a:solidFill>
              <a:latin typeface="Times New Roman"/>
              <a:ea typeface="Times New Roman"/>
              <a:cs typeface="Times New Roman"/>
              <a:sym typeface="Times New Roman"/>
            </a:endParaRPr>
          </a:p>
          <a:p>
            <a:pPr indent="630555" lvl="0" marL="342900" rtl="0" algn="just">
              <a:lnSpc>
                <a:spcPct val="150000"/>
              </a:lnSpc>
              <a:spcBef>
                <a:spcPts val="560"/>
              </a:spcBef>
              <a:spcAft>
                <a:spcPts val="0"/>
              </a:spcAft>
              <a:buSzPts val="1960"/>
              <a:buNone/>
            </a:pPr>
            <a:r>
              <a:rPr lang="tg-Cyrl-TJ" sz="2800">
                <a:latin typeface="Times New Roman"/>
                <a:ea typeface="Times New Roman"/>
                <a:cs typeface="Times New Roman"/>
                <a:sym typeface="Times New Roman"/>
              </a:rPr>
              <a:t>−</a:t>
            </a:r>
            <a:r>
              <a:rPr lang="tg-Cyrl-TJ" sz="2800">
                <a:latin typeface="Times"/>
                <a:ea typeface="Times"/>
                <a:cs typeface="Times"/>
                <a:sym typeface="Times"/>
              </a:rPr>
              <a:t> васеъ кардани фур</a:t>
            </a:r>
            <a:r>
              <a:rPr lang="tg-Cyrl-TJ" sz="2800">
                <a:latin typeface="Times New Roman"/>
                <a:ea typeface="Times New Roman"/>
                <a:cs typeface="Times New Roman"/>
                <a:sym typeface="Times New Roman"/>
              </a:rPr>
              <a:t>ӯ</a:t>
            </a:r>
            <a:r>
              <a:rPr lang="tg-Cyrl-TJ" sz="2800">
                <a:latin typeface="Times"/>
                <a:ea typeface="Times"/>
                <a:cs typeface="Times"/>
                <a:sym typeface="Times"/>
              </a:rPr>
              <a:t>ши ма</a:t>
            </a:r>
            <a:r>
              <a:rPr lang="tg-Cyrl-TJ" sz="2800">
                <a:latin typeface="Times New Roman"/>
                <a:ea typeface="Times New Roman"/>
                <a:cs typeface="Times New Roman"/>
                <a:sym typeface="Times New Roman"/>
              </a:rPr>
              <a:t>ҳ</a:t>
            </a:r>
            <a:r>
              <a:rPr lang="tg-Cyrl-TJ" sz="2800">
                <a:latin typeface="Times"/>
                <a:ea typeface="Times"/>
                <a:cs typeface="Times"/>
                <a:sym typeface="Times"/>
              </a:rPr>
              <a:t>сулоти исте</a:t>
            </a:r>
            <a:r>
              <a:rPr lang="tg-Cyrl-TJ" sz="2800">
                <a:latin typeface="Times New Roman"/>
                <a:ea typeface="Times New Roman"/>
                <a:cs typeface="Times New Roman"/>
                <a:sym typeface="Times New Roman"/>
              </a:rPr>
              <a:t>ҳ</a:t>
            </a:r>
            <a:r>
              <a:rPr lang="tg-Cyrl-TJ" sz="2800">
                <a:latin typeface="Times"/>
                <a:ea typeface="Times"/>
                <a:cs typeface="Times"/>
                <a:sym typeface="Times"/>
              </a:rPr>
              <a:t>солшаванда бо ро</a:t>
            </a:r>
            <a:r>
              <a:rPr lang="tg-Cyrl-TJ" sz="2800">
                <a:latin typeface="Times New Roman"/>
                <a:ea typeface="Times New Roman"/>
                <a:cs typeface="Times New Roman"/>
                <a:sym typeface="Times New Roman"/>
              </a:rPr>
              <a:t>ҳ</a:t>
            </a:r>
            <a:r>
              <a:rPr lang="tg-Cyrl-TJ" sz="2800">
                <a:latin typeface="Times"/>
                <a:ea typeface="Times"/>
                <a:cs typeface="Times"/>
                <a:sym typeface="Times"/>
              </a:rPr>
              <a:t>и азхудкунии бозор</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нав дар хори</a:t>
            </a:r>
            <a:r>
              <a:rPr lang="tg-Cyrl-TJ" sz="2800">
                <a:latin typeface="Times New Roman"/>
                <a:ea typeface="Times New Roman"/>
                <a:cs typeface="Times New Roman"/>
                <a:sym typeface="Times New Roman"/>
              </a:rPr>
              <a:t>ҷ</a:t>
            </a:r>
            <a:r>
              <a:rPr lang="tg-Cyrl-TJ" sz="2800">
                <a:latin typeface="Times"/>
                <a:ea typeface="Times"/>
                <a:cs typeface="Times"/>
                <a:sym typeface="Times"/>
              </a:rPr>
              <a:t>и мамлакат, васеъ кардани доираи харидорони мол бо сабаби навгони</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он  ё афзалият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 аз р</a:t>
            </a:r>
            <a:r>
              <a:rPr lang="tg-Cyrl-TJ" sz="2800">
                <a:latin typeface="Times New Roman"/>
                <a:ea typeface="Times New Roman"/>
                <a:cs typeface="Times New Roman"/>
                <a:sym typeface="Times New Roman"/>
              </a:rPr>
              <a:t>ӯ</a:t>
            </a:r>
            <a:r>
              <a:rPr lang="tg-Cyrl-TJ" sz="2800">
                <a:latin typeface="Times"/>
                <a:ea typeface="Times"/>
                <a:cs typeface="Times"/>
                <a:sym typeface="Times"/>
              </a:rPr>
              <a:t>и нарх ё сифат;</a:t>
            </a:r>
            <a:endParaRPr sz="2800">
              <a:latin typeface="Times"/>
              <a:ea typeface="Times"/>
              <a:cs typeface="Times"/>
              <a:sym typeface="Times"/>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zoom dir="in"/>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23"/>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i="1" lang="tg-Cyrl-TJ" sz="2800">
                <a:solidFill>
                  <a:srgbClr val="FF0000"/>
                </a:solidFill>
                <a:latin typeface="Times New Roman"/>
                <a:ea typeface="Times New Roman"/>
                <a:cs typeface="Times New Roman"/>
                <a:sym typeface="Times New Roman"/>
              </a:rPr>
              <a:t>Ҳадафҳо ва намудҳои алоқаҳои иқтисодии берунаи корхона дар Ҷумҳурии Тоҷикистон</a:t>
            </a:r>
            <a:endParaRPr b="1" i="1" sz="2800">
              <a:solidFill>
                <a:srgbClr val="FF0000"/>
              </a:solidFill>
              <a:latin typeface="Times New Roman"/>
              <a:ea typeface="Times New Roman"/>
              <a:cs typeface="Times New Roman"/>
              <a:sym typeface="Times New Roman"/>
            </a:endParaRPr>
          </a:p>
          <a:p>
            <a:pPr indent="-342900" lvl="0" marL="342900" rtl="0" algn="ctr">
              <a:spcBef>
                <a:spcPts val="560"/>
              </a:spcBef>
              <a:spcAft>
                <a:spcPts val="0"/>
              </a:spcAft>
              <a:buSzPts val="1960"/>
              <a:buNone/>
            </a:pPr>
            <a:r>
              <a:t/>
            </a:r>
            <a:endParaRPr b="1" i="1" sz="2800">
              <a:solidFill>
                <a:srgbClr val="FF0000"/>
              </a:solidFill>
              <a:latin typeface="Times New Roman"/>
              <a:ea typeface="Times New Roman"/>
              <a:cs typeface="Times New Roman"/>
              <a:sym typeface="Times New Roman"/>
            </a:endParaRPr>
          </a:p>
          <a:p>
            <a:pPr indent="630555" lvl="0" marL="342900" rtl="0" algn="just">
              <a:lnSpc>
                <a:spcPct val="150000"/>
              </a:lnSpc>
              <a:spcBef>
                <a:spcPts val="560"/>
              </a:spcBef>
              <a:spcAft>
                <a:spcPts val="0"/>
              </a:spcAft>
              <a:buSzPts val="1960"/>
              <a:buNone/>
            </a:pPr>
            <a:r>
              <a:rPr lang="tg-Cyrl-TJ" sz="2800">
                <a:latin typeface="Times"/>
                <a:ea typeface="Times"/>
                <a:cs typeface="Times"/>
                <a:sym typeface="Times"/>
              </a:rPr>
              <a:t>- то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адди ни</a:t>
            </a:r>
            <a:r>
              <a:rPr lang="tg-Cyrl-TJ" sz="2800">
                <a:latin typeface="Times New Roman"/>
                <a:ea typeface="Times New Roman"/>
                <a:cs typeface="Times New Roman"/>
                <a:sym typeface="Times New Roman"/>
              </a:rPr>
              <a:t>ҳ</a:t>
            </a:r>
            <a:r>
              <a:rPr lang="tg-Cyrl-TJ" sz="2800">
                <a:latin typeface="Times"/>
                <a:ea typeface="Times"/>
                <a:cs typeface="Times"/>
                <a:sym typeface="Times"/>
              </a:rPr>
              <a:t>о</a:t>
            </a:r>
            <a:r>
              <a:rPr lang="tg-Cyrl-TJ" sz="2800">
                <a:latin typeface="Times New Roman"/>
                <a:ea typeface="Times New Roman"/>
                <a:cs typeface="Times New Roman"/>
                <a:sym typeface="Times New Roman"/>
              </a:rPr>
              <a:t>ӣ</a:t>
            </a:r>
            <a:r>
              <a:rPr lang="tg-Cyrl-TJ" sz="2800">
                <a:latin typeface="Times"/>
                <a:ea typeface="Times"/>
                <a:cs typeface="Times"/>
                <a:sym typeface="Times"/>
              </a:rPr>
              <a:t> кам кардани харо</a:t>
            </a:r>
            <a:r>
              <a:rPr lang="tg-Cyrl-TJ" sz="2800">
                <a:latin typeface="Times New Roman"/>
                <a:ea typeface="Times New Roman"/>
                <a:cs typeface="Times New Roman"/>
                <a:sym typeface="Times New Roman"/>
              </a:rPr>
              <a:t>ҷ</a:t>
            </a:r>
            <a:r>
              <a:rPr lang="tg-Cyrl-TJ" sz="2800">
                <a:latin typeface="Times"/>
                <a:ea typeface="Times"/>
                <a:cs typeface="Times"/>
                <a:sym typeface="Times"/>
              </a:rPr>
              <a:t>оти исте</a:t>
            </a:r>
            <a:r>
              <a:rPr lang="tg-Cyrl-TJ" sz="2800">
                <a:latin typeface="Times New Roman"/>
                <a:ea typeface="Times New Roman"/>
                <a:cs typeface="Times New Roman"/>
                <a:sym typeface="Times New Roman"/>
              </a:rPr>
              <a:t>ҳ</a:t>
            </a:r>
            <a:r>
              <a:rPr lang="tg-Cyrl-TJ" sz="2800">
                <a:latin typeface="Times"/>
                <a:ea typeface="Times"/>
                <a:cs typeface="Times"/>
                <a:sym typeface="Times"/>
              </a:rPr>
              <a:t>солот ва вазни хоси харо</a:t>
            </a:r>
            <a:r>
              <a:rPr lang="tg-Cyrl-TJ" sz="2800">
                <a:latin typeface="Times New Roman"/>
                <a:ea typeface="Times New Roman"/>
                <a:cs typeface="Times New Roman"/>
                <a:sym typeface="Times New Roman"/>
              </a:rPr>
              <a:t>ҷ</a:t>
            </a:r>
            <a:r>
              <a:rPr lang="tg-Cyrl-TJ" sz="2800">
                <a:latin typeface="Times"/>
                <a:ea typeface="Times"/>
                <a:cs typeface="Times"/>
                <a:sym typeface="Times"/>
              </a:rPr>
              <a:t>от барои во</a:t>
            </a:r>
            <a:r>
              <a:rPr lang="tg-Cyrl-TJ" sz="2800">
                <a:latin typeface="Times New Roman"/>
                <a:ea typeface="Times New Roman"/>
                <a:cs typeface="Times New Roman"/>
                <a:sym typeface="Times New Roman"/>
              </a:rPr>
              <a:t>ҳ</a:t>
            </a:r>
            <a:r>
              <a:rPr lang="tg-Cyrl-TJ" sz="2800">
                <a:latin typeface="Times"/>
                <a:ea typeface="Times"/>
                <a:cs typeface="Times"/>
                <a:sym typeface="Times"/>
              </a:rPr>
              <a:t>иди ма</a:t>
            </a:r>
            <a:r>
              <a:rPr lang="tg-Cyrl-TJ" sz="2800">
                <a:latin typeface="Times New Roman"/>
                <a:ea typeface="Times New Roman"/>
                <a:cs typeface="Times New Roman"/>
                <a:sym typeface="Times New Roman"/>
              </a:rPr>
              <a:t>ҳ</a:t>
            </a:r>
            <a:r>
              <a:rPr lang="tg-Cyrl-TJ" sz="2800">
                <a:latin typeface="Times"/>
                <a:ea typeface="Times"/>
                <a:cs typeface="Times"/>
                <a:sym typeface="Times"/>
              </a:rPr>
              <a:t>сулоти исте</a:t>
            </a:r>
            <a:r>
              <a:rPr lang="tg-Cyrl-TJ" sz="2800">
                <a:latin typeface="Times New Roman"/>
                <a:ea typeface="Times New Roman"/>
                <a:cs typeface="Times New Roman"/>
                <a:sym typeface="Times New Roman"/>
              </a:rPr>
              <a:t>ҳ</a:t>
            </a:r>
            <a:r>
              <a:rPr lang="tg-Cyrl-TJ" sz="2800">
                <a:latin typeface="Times"/>
                <a:ea typeface="Times"/>
                <a:cs typeface="Times"/>
                <a:sym typeface="Times"/>
              </a:rPr>
              <a:t>солшаванда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ангоми мукаммалгардонии </a:t>
            </a:r>
            <a:r>
              <a:rPr lang="tg-Cyrl-TJ" sz="2800">
                <a:latin typeface="Times New Roman"/>
                <a:ea typeface="Times New Roman"/>
                <a:cs typeface="Times New Roman"/>
                <a:sym typeface="Times New Roman"/>
              </a:rPr>
              <a:t>ҳ</a:t>
            </a:r>
            <a:r>
              <a:rPr lang="tg-Cyrl-TJ" sz="2800">
                <a:latin typeface="Times"/>
                <a:ea typeface="Times"/>
                <a:cs typeface="Times"/>
                <a:sym typeface="Times"/>
              </a:rPr>
              <a:t>а</a:t>
            </a:r>
            <a:r>
              <a:rPr lang="tg-Cyrl-TJ" sz="2800">
                <a:latin typeface="Times New Roman"/>
                <a:ea typeface="Times New Roman"/>
                <a:cs typeface="Times New Roman"/>
                <a:sym typeface="Times New Roman"/>
              </a:rPr>
              <a:t>ҷ</a:t>
            </a:r>
            <a:r>
              <a:rPr lang="tg-Cyrl-TJ" sz="2800">
                <a:latin typeface="Times"/>
                <a:ea typeface="Times"/>
                <a:cs typeface="Times"/>
                <a:sym typeface="Times"/>
              </a:rPr>
              <a:t>ми исте</a:t>
            </a:r>
            <a:r>
              <a:rPr lang="tg-Cyrl-TJ" sz="2800">
                <a:latin typeface="Times New Roman"/>
                <a:ea typeface="Times New Roman"/>
                <a:cs typeface="Times New Roman"/>
                <a:sym typeface="Times New Roman"/>
              </a:rPr>
              <a:t>ҳ</a:t>
            </a:r>
            <a:r>
              <a:rPr lang="tg-Cyrl-TJ" sz="2800">
                <a:latin typeface="Times"/>
                <a:ea typeface="Times"/>
                <a:cs typeface="Times"/>
                <a:sym typeface="Times"/>
              </a:rPr>
              <a:t>соле, ки аз талаботи бозори дохил</a:t>
            </a:r>
            <a:r>
              <a:rPr lang="tg-Cyrl-TJ" sz="2800">
                <a:latin typeface="Times New Roman"/>
                <a:ea typeface="Times New Roman"/>
                <a:cs typeface="Times New Roman"/>
                <a:sym typeface="Times New Roman"/>
              </a:rPr>
              <a:t>ӣ</a:t>
            </a:r>
            <a:r>
              <a:rPr lang="tg-Cyrl-TJ" sz="2800">
                <a:latin typeface="Times"/>
                <a:ea typeface="Times"/>
                <a:cs typeface="Times"/>
                <a:sym typeface="Times"/>
              </a:rPr>
              <a:t> барзиёд мебошад;</a:t>
            </a:r>
            <a:endParaRPr sz="2800">
              <a:latin typeface="Times"/>
              <a:ea typeface="Times"/>
              <a:cs typeface="Times"/>
              <a:sym typeface="Times"/>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2"/>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4"/>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i="1" lang="tg-Cyrl-TJ" sz="2800">
                <a:solidFill>
                  <a:srgbClr val="FF0000"/>
                </a:solidFill>
                <a:latin typeface="Times New Roman"/>
                <a:ea typeface="Times New Roman"/>
                <a:cs typeface="Times New Roman"/>
                <a:sym typeface="Times New Roman"/>
              </a:rPr>
              <a:t>Ҳадафҳо ва намудҳои алоқаҳои иқтисодии берунаи корхона дар Ҷумҳурии Тоҷикистон</a:t>
            </a:r>
            <a:endParaRPr b="1" i="1" sz="2800">
              <a:solidFill>
                <a:srgbClr val="FF0000"/>
              </a:solidFill>
              <a:latin typeface="Times New Roman"/>
              <a:ea typeface="Times New Roman"/>
              <a:cs typeface="Times New Roman"/>
              <a:sym typeface="Times New Roman"/>
            </a:endParaRPr>
          </a:p>
          <a:p>
            <a:pPr indent="-342900" lvl="0" marL="342900" rtl="0" algn="ctr">
              <a:spcBef>
                <a:spcPts val="560"/>
              </a:spcBef>
              <a:spcAft>
                <a:spcPts val="0"/>
              </a:spcAft>
              <a:buSzPts val="1960"/>
              <a:buNone/>
            </a:pPr>
            <a:r>
              <a:t/>
            </a:r>
            <a:endParaRPr b="1" i="1" sz="2800">
              <a:solidFill>
                <a:srgbClr val="FF0000"/>
              </a:solidFill>
              <a:latin typeface="Times New Roman"/>
              <a:ea typeface="Times New Roman"/>
              <a:cs typeface="Times New Roman"/>
              <a:sym typeface="Times New Roman"/>
            </a:endParaRPr>
          </a:p>
          <a:p>
            <a:pPr indent="630555" lvl="0" marL="342900" rtl="0" algn="just">
              <a:lnSpc>
                <a:spcPct val="150000"/>
              </a:lnSpc>
              <a:spcBef>
                <a:spcPts val="560"/>
              </a:spcBef>
              <a:spcAft>
                <a:spcPts val="0"/>
              </a:spcAft>
              <a:buSzPts val="1960"/>
              <a:buNone/>
            </a:pPr>
            <a:r>
              <a:rPr lang="tg-Cyrl-TJ" sz="2800">
                <a:latin typeface="Times"/>
                <a:ea typeface="Times"/>
                <a:cs typeface="Times"/>
                <a:sym typeface="Times"/>
              </a:rPr>
              <a:t>- паст кардани харо</a:t>
            </a:r>
            <a:r>
              <a:rPr lang="tg-Cyrl-TJ" sz="2800">
                <a:latin typeface="Times New Roman"/>
                <a:ea typeface="Times New Roman"/>
                <a:cs typeface="Times New Roman"/>
                <a:sym typeface="Times New Roman"/>
              </a:rPr>
              <a:t>ҷ</a:t>
            </a:r>
            <a:r>
              <a:rPr lang="tg-Cyrl-TJ" sz="2800">
                <a:latin typeface="Times"/>
                <a:ea typeface="Times"/>
                <a:cs typeface="Times"/>
                <a:sym typeface="Times"/>
              </a:rPr>
              <a:t>оти фур</a:t>
            </a:r>
            <a:r>
              <a:rPr lang="tg-Cyrl-TJ" sz="2800">
                <a:latin typeface="Times New Roman"/>
                <a:ea typeface="Times New Roman"/>
                <a:cs typeface="Times New Roman"/>
                <a:sym typeface="Times New Roman"/>
              </a:rPr>
              <a:t>ӯ</a:t>
            </a:r>
            <a:r>
              <a:rPr lang="tg-Cyrl-TJ" sz="2800">
                <a:latin typeface="Times"/>
                <a:ea typeface="Times"/>
                <a:cs typeface="Times"/>
                <a:sym typeface="Times"/>
              </a:rPr>
              <a:t>ши мол</a:t>
            </a:r>
            <a:r>
              <a:rPr lang="tg-Cyrl-TJ" sz="2800">
                <a:latin typeface="Times New Roman"/>
                <a:ea typeface="Times New Roman"/>
                <a:cs typeface="Times New Roman"/>
                <a:sym typeface="Times New Roman"/>
              </a:rPr>
              <a:t>ҳ</a:t>
            </a:r>
            <a:r>
              <a:rPr lang="tg-Cyrl-TJ" sz="2800">
                <a:latin typeface="Times"/>
                <a:ea typeface="Times"/>
                <a:cs typeface="Times"/>
                <a:sym typeface="Times"/>
              </a:rPr>
              <a:t>о бо ро</a:t>
            </a:r>
            <a:r>
              <a:rPr lang="tg-Cyrl-TJ" sz="2800">
                <a:latin typeface="Times New Roman"/>
                <a:ea typeface="Times New Roman"/>
                <a:cs typeface="Times New Roman"/>
                <a:sym typeface="Times New Roman"/>
              </a:rPr>
              <a:t>ҳ</a:t>
            </a:r>
            <a:r>
              <a:rPr lang="tg-Cyrl-TJ" sz="2800">
                <a:latin typeface="Times"/>
                <a:ea typeface="Times"/>
                <a:cs typeface="Times"/>
                <a:sym typeface="Times"/>
              </a:rPr>
              <a:t>и интихоби стратегияи дурусти фур</a:t>
            </a:r>
            <a:r>
              <a:rPr lang="tg-Cyrl-TJ" sz="2800">
                <a:latin typeface="Times New Roman"/>
                <a:ea typeface="Times New Roman"/>
                <a:cs typeface="Times New Roman"/>
                <a:sym typeface="Times New Roman"/>
              </a:rPr>
              <a:t>ӯ</a:t>
            </a:r>
            <a:r>
              <a:rPr lang="tg-Cyrl-TJ" sz="2800">
                <a:latin typeface="Times"/>
                <a:ea typeface="Times"/>
                <a:cs typeface="Times"/>
                <a:sym typeface="Times"/>
              </a:rPr>
              <a:t>ш (таъсиси инфрасохтори худии фур</a:t>
            </a:r>
            <a:r>
              <a:rPr lang="tg-Cyrl-TJ" sz="2800">
                <a:latin typeface="Times New Roman"/>
                <a:ea typeface="Times New Roman"/>
                <a:cs typeface="Times New Roman"/>
                <a:sym typeface="Times New Roman"/>
              </a:rPr>
              <a:t>ӯ</a:t>
            </a:r>
            <a:r>
              <a:rPr lang="tg-Cyrl-TJ" sz="2800">
                <a:latin typeface="Times"/>
                <a:ea typeface="Times"/>
                <a:cs typeface="Times"/>
                <a:sym typeface="Times"/>
              </a:rPr>
              <a:t>ши беруна ё истифодаи миёрав</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махсусгардонидашуда бо шабака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ти</a:t>
            </a:r>
            <a:r>
              <a:rPr lang="tg-Cyrl-TJ" sz="2800">
                <a:latin typeface="Times New Roman"/>
                <a:ea typeface="Times New Roman"/>
                <a:cs typeface="Times New Roman"/>
                <a:sym typeface="Times New Roman"/>
              </a:rPr>
              <a:t>ҷ</a:t>
            </a:r>
            <a:r>
              <a:rPr lang="tg-Cyrl-TJ" sz="2800">
                <a:latin typeface="Times"/>
                <a:ea typeface="Times"/>
                <a:cs typeface="Times"/>
                <a:sym typeface="Times"/>
              </a:rPr>
              <a:t>оративу фур</a:t>
            </a:r>
            <a:r>
              <a:rPr lang="tg-Cyrl-TJ" sz="2800">
                <a:latin typeface="Times New Roman"/>
                <a:ea typeface="Times New Roman"/>
                <a:cs typeface="Times New Roman"/>
                <a:sym typeface="Times New Roman"/>
              </a:rPr>
              <a:t>ӯ</a:t>
            </a:r>
            <a:r>
              <a:rPr lang="tg-Cyrl-TJ" sz="2800">
                <a:latin typeface="Times"/>
                <a:ea typeface="Times"/>
                <a:cs typeface="Times"/>
                <a:sym typeface="Times"/>
              </a:rPr>
              <a:t>шии он, истифодаи схемаи омехта);</a:t>
            </a:r>
            <a:endParaRPr sz="2800">
              <a:latin typeface="Times"/>
              <a:ea typeface="Times"/>
              <a:cs typeface="Times"/>
              <a:sym typeface="Times"/>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5"/>
          <p:cNvSpPr txBox="1"/>
          <p:nvPr>
            <p:ph idx="1" type="body"/>
          </p:nvPr>
        </p:nvSpPr>
        <p:spPr>
          <a:xfrm>
            <a:off x="0"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i="1" lang="tg-Cyrl-TJ" sz="2800">
                <a:solidFill>
                  <a:srgbClr val="FF0000"/>
                </a:solidFill>
                <a:latin typeface="Times New Roman"/>
                <a:ea typeface="Times New Roman"/>
                <a:cs typeface="Times New Roman"/>
                <a:sym typeface="Times New Roman"/>
              </a:rPr>
              <a:t>Ҳадафҳо ва намудҳои алоқаҳои иқтисодии берунаи корхона дар Ҷумҳурии Тоҷикистон</a:t>
            </a:r>
            <a:endParaRPr b="1" i="1" sz="2800">
              <a:solidFill>
                <a:srgbClr val="FF0000"/>
              </a:solidFill>
              <a:latin typeface="Times New Roman"/>
              <a:ea typeface="Times New Roman"/>
              <a:cs typeface="Times New Roman"/>
              <a:sym typeface="Times New Roman"/>
            </a:endParaRPr>
          </a:p>
          <a:p>
            <a:pPr indent="-342900" lvl="0" marL="342900" rtl="0" algn="ctr">
              <a:spcBef>
                <a:spcPts val="560"/>
              </a:spcBef>
              <a:spcAft>
                <a:spcPts val="0"/>
              </a:spcAft>
              <a:buSzPts val="1960"/>
              <a:buNone/>
            </a:pPr>
            <a:r>
              <a:t/>
            </a:r>
            <a:endParaRPr b="1" i="1" sz="2800">
              <a:solidFill>
                <a:srgbClr val="FF0000"/>
              </a:solidFill>
              <a:latin typeface="Times New Roman"/>
              <a:ea typeface="Times New Roman"/>
              <a:cs typeface="Times New Roman"/>
              <a:sym typeface="Times New Roman"/>
            </a:endParaRPr>
          </a:p>
          <a:p>
            <a:pPr indent="630555" lvl="0" marL="342900" rtl="0" algn="just">
              <a:lnSpc>
                <a:spcPct val="110000"/>
              </a:lnSpc>
              <a:spcBef>
                <a:spcPts val="560"/>
              </a:spcBef>
              <a:spcAft>
                <a:spcPts val="0"/>
              </a:spcAft>
              <a:buSzPts val="1960"/>
              <a:buNone/>
            </a:pPr>
            <a:r>
              <a:rPr lang="tg-Cyrl-TJ" sz="2800">
                <a:latin typeface="Times New Roman"/>
                <a:ea typeface="Times New Roman"/>
                <a:cs typeface="Times New Roman"/>
                <a:sym typeface="Times New Roman"/>
              </a:rPr>
              <a:t>−</a:t>
            </a:r>
            <a:r>
              <a:rPr lang="tg-Cyrl-TJ" sz="2800">
                <a:latin typeface="Times"/>
                <a:ea typeface="Times"/>
                <a:cs typeface="Times"/>
                <a:sym typeface="Times"/>
              </a:rPr>
              <a:t> таъмини талабот бо хариди ашёи хом, мол</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пурракунанда, технологияи навтарин, та</a:t>
            </a:r>
            <a:r>
              <a:rPr lang="tg-Cyrl-TJ" sz="2800">
                <a:latin typeface="Times New Roman"/>
                <a:ea typeface="Times New Roman"/>
                <a:cs typeface="Times New Roman"/>
                <a:sym typeface="Times New Roman"/>
              </a:rPr>
              <a:t>ҷҳ</a:t>
            </a:r>
            <a:r>
              <a:rPr lang="tg-Cyrl-TJ" sz="2800">
                <a:latin typeface="Times"/>
                <a:ea typeface="Times"/>
                <a:cs typeface="Times"/>
                <a:sym typeface="Times"/>
              </a:rPr>
              <a:t>изот ва ноу-хау, </a:t>
            </a:r>
            <a:r>
              <a:rPr lang="tg-Cyrl-TJ" sz="2800">
                <a:latin typeface="Times New Roman"/>
                <a:ea typeface="Times New Roman"/>
                <a:cs typeface="Times New Roman"/>
                <a:sym typeface="Times New Roman"/>
              </a:rPr>
              <a:t>ҷ</a:t>
            </a:r>
            <a:r>
              <a:rPr lang="tg-Cyrl-TJ" sz="2800">
                <a:latin typeface="Times"/>
                <a:ea typeface="Times"/>
                <a:cs typeface="Times"/>
                <a:sym typeface="Times"/>
              </a:rPr>
              <a:t>алби хизматрасони</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инжиниринг</a:t>
            </a:r>
            <a:r>
              <a:rPr lang="tg-Cyrl-TJ" sz="2800">
                <a:latin typeface="Times New Roman"/>
                <a:ea typeface="Times New Roman"/>
                <a:cs typeface="Times New Roman"/>
                <a:sym typeface="Times New Roman"/>
              </a:rPr>
              <a:t>ӣ</a:t>
            </a:r>
            <a:r>
              <a:rPr lang="tg-Cyrl-TJ" sz="2800">
                <a:latin typeface="Times"/>
                <a:ea typeface="Times"/>
                <a:cs typeface="Times"/>
                <a:sym typeface="Times"/>
              </a:rPr>
              <a:t> барои э</a:t>
            </a:r>
            <a:r>
              <a:rPr lang="tg-Cyrl-TJ" sz="2800">
                <a:latin typeface="Times New Roman"/>
                <a:ea typeface="Times New Roman"/>
                <a:cs typeface="Times New Roman"/>
                <a:sym typeface="Times New Roman"/>
              </a:rPr>
              <a:t>ҳ</a:t>
            </a:r>
            <a:r>
              <a:rPr lang="tg-Cyrl-TJ" sz="2800">
                <a:latin typeface="Times"/>
                <a:ea typeface="Times"/>
                <a:cs typeface="Times"/>
                <a:sym typeface="Times"/>
              </a:rPr>
              <a:t>тиё</a:t>
            </a:r>
            <a:r>
              <a:rPr lang="tg-Cyrl-TJ" sz="2800">
                <a:latin typeface="Times New Roman"/>
                <a:ea typeface="Times New Roman"/>
                <a:cs typeface="Times New Roman"/>
                <a:sym typeface="Times New Roman"/>
              </a:rPr>
              <a:t>ҷ</a:t>
            </a:r>
            <a:r>
              <a:rPr lang="tg-Cyrl-TJ" sz="2800">
                <a:latin typeface="Times"/>
                <a:ea typeface="Times"/>
                <a:cs typeface="Times"/>
                <a:sym typeface="Times"/>
              </a:rPr>
              <a:t>оти исте</a:t>
            </a:r>
            <a:r>
              <a:rPr lang="tg-Cyrl-TJ" sz="2800">
                <a:latin typeface="Times New Roman"/>
                <a:ea typeface="Times New Roman"/>
                <a:cs typeface="Times New Roman"/>
                <a:sym typeface="Times New Roman"/>
              </a:rPr>
              <a:t>ҳ</a:t>
            </a:r>
            <a:r>
              <a:rPr lang="tg-Cyrl-TJ" sz="2800">
                <a:latin typeface="Times"/>
                <a:ea typeface="Times"/>
                <a:cs typeface="Times"/>
                <a:sym typeface="Times"/>
              </a:rPr>
              <a:t>сол</a:t>
            </a:r>
            <a:r>
              <a:rPr lang="tg-Cyrl-TJ" sz="2800">
                <a:latin typeface="Times New Roman"/>
                <a:ea typeface="Times New Roman"/>
                <a:cs typeface="Times New Roman"/>
                <a:sym typeface="Times New Roman"/>
              </a:rPr>
              <a:t>ӣ</a:t>
            </a:r>
            <a:r>
              <a:rPr lang="tg-Cyrl-TJ" sz="2800">
                <a:latin typeface="Times"/>
                <a:ea typeface="Times"/>
                <a:cs typeface="Times"/>
                <a:sym typeface="Times"/>
              </a:rPr>
              <a:t> бо дарназардошти сифати баландтару нархи пасттар нисбат ба бозори дохил</a:t>
            </a:r>
            <a:r>
              <a:rPr lang="tg-Cyrl-TJ" sz="2800">
                <a:latin typeface="Times New Roman"/>
                <a:ea typeface="Times New Roman"/>
                <a:cs typeface="Times New Roman"/>
                <a:sym typeface="Times New Roman"/>
              </a:rPr>
              <a:t>ӣ</a:t>
            </a:r>
            <a:r>
              <a:rPr lang="tg-Cyrl-TJ" sz="2800">
                <a:latin typeface="Times"/>
                <a:ea typeface="Times"/>
                <a:cs typeface="Times"/>
                <a:sym typeface="Times"/>
              </a:rPr>
              <a:t>;</a:t>
            </a:r>
            <a:endParaRPr sz="2800">
              <a:latin typeface="Times"/>
              <a:ea typeface="Times"/>
              <a:cs typeface="Times"/>
              <a:sym typeface="Times"/>
            </a:endParaRPr>
          </a:p>
          <a:p>
            <a:pPr indent="630555" lvl="0" marL="342900" rtl="0" algn="just">
              <a:lnSpc>
                <a:spcPct val="110000"/>
              </a:lnSpc>
              <a:spcBef>
                <a:spcPts val="560"/>
              </a:spcBef>
              <a:spcAft>
                <a:spcPts val="0"/>
              </a:spcAft>
              <a:buSzPts val="1960"/>
              <a:buNone/>
            </a:pPr>
            <a:r>
              <a:rPr lang="tg-Cyrl-TJ" sz="2800">
                <a:latin typeface="Times New Roman"/>
                <a:ea typeface="Times New Roman"/>
                <a:cs typeface="Times New Roman"/>
                <a:sym typeface="Times New Roman"/>
              </a:rPr>
              <a:t>−</a:t>
            </a:r>
            <a:r>
              <a:rPr lang="tg-Cyrl-TJ" sz="2800">
                <a:latin typeface="Times"/>
                <a:ea typeface="Times"/>
                <a:cs typeface="Times"/>
                <a:sym typeface="Times"/>
              </a:rPr>
              <a:t> дароз кардани давраи </a:t>
            </a:r>
            <a:r>
              <a:rPr lang="tg-Cyrl-TJ" sz="2800">
                <a:latin typeface="Times New Roman"/>
                <a:ea typeface="Times New Roman"/>
                <a:cs typeface="Times New Roman"/>
                <a:sym typeface="Times New Roman"/>
              </a:rPr>
              <a:t>ҳ</a:t>
            </a:r>
            <a:r>
              <a:rPr lang="tg-Cyrl-TJ" sz="2800">
                <a:latin typeface="Times"/>
                <a:ea typeface="Times"/>
                <a:cs typeface="Times"/>
                <a:sym typeface="Times"/>
              </a:rPr>
              <a:t>аётии ма</a:t>
            </a:r>
            <a:r>
              <a:rPr lang="tg-Cyrl-TJ" sz="2800">
                <a:latin typeface="Times New Roman"/>
                <a:ea typeface="Times New Roman"/>
                <a:cs typeface="Times New Roman"/>
                <a:sym typeface="Times New Roman"/>
              </a:rPr>
              <a:t>ҳ</a:t>
            </a:r>
            <a:r>
              <a:rPr lang="tg-Cyrl-TJ" sz="2800">
                <a:latin typeface="Times"/>
                <a:ea typeface="Times"/>
                <a:cs typeface="Times"/>
                <a:sym typeface="Times"/>
              </a:rPr>
              <a:t>сулот бо ро</a:t>
            </a:r>
            <a:r>
              <a:rPr lang="tg-Cyrl-TJ" sz="2800">
                <a:latin typeface="Times New Roman"/>
                <a:ea typeface="Times New Roman"/>
                <a:cs typeface="Times New Roman"/>
                <a:sym typeface="Times New Roman"/>
              </a:rPr>
              <a:t>ҳ</a:t>
            </a:r>
            <a:r>
              <a:rPr lang="tg-Cyrl-TJ" sz="2800">
                <a:latin typeface="Times"/>
                <a:ea typeface="Times"/>
                <a:cs typeface="Times"/>
                <a:sym typeface="Times"/>
              </a:rPr>
              <a:t>и фур</a:t>
            </a:r>
            <a:r>
              <a:rPr lang="tg-Cyrl-TJ" sz="2800">
                <a:latin typeface="Times New Roman"/>
                <a:ea typeface="Times New Roman"/>
                <a:cs typeface="Times New Roman"/>
                <a:sym typeface="Times New Roman"/>
              </a:rPr>
              <a:t>ӯ</a:t>
            </a:r>
            <a:r>
              <a:rPr lang="tg-Cyrl-TJ" sz="2800">
                <a:latin typeface="Times"/>
                <a:ea typeface="Times"/>
                <a:cs typeface="Times"/>
                <a:sym typeface="Times"/>
              </a:rPr>
              <a:t>ши он дар бозор</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нав;</a:t>
            </a:r>
            <a:endParaRPr sz="2800">
              <a:latin typeface="Times"/>
              <a:ea typeface="Times"/>
              <a:cs typeface="Times"/>
              <a:sym typeface="Times"/>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plit orient="vert" dir="in"/>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6"/>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i="1" lang="tg-Cyrl-TJ" sz="2800">
                <a:solidFill>
                  <a:srgbClr val="FF0000"/>
                </a:solidFill>
                <a:latin typeface="Times New Roman"/>
                <a:ea typeface="Times New Roman"/>
                <a:cs typeface="Times New Roman"/>
                <a:sym typeface="Times New Roman"/>
              </a:rPr>
              <a:t>Ҳадафҳо ва намудҳои алоқаҳои иқтисодии берунаи корхона дар Ҷумҳурии Тоҷикистон</a:t>
            </a:r>
            <a:endParaRPr b="1" i="1" sz="2800">
              <a:solidFill>
                <a:srgbClr val="FF0000"/>
              </a:solidFill>
              <a:latin typeface="Times New Roman"/>
              <a:ea typeface="Times New Roman"/>
              <a:cs typeface="Times New Roman"/>
              <a:sym typeface="Times New Roman"/>
            </a:endParaRPr>
          </a:p>
          <a:p>
            <a:pPr indent="630555" lvl="0" marL="342900" rtl="0" algn="just">
              <a:spcBef>
                <a:spcPts val="560"/>
              </a:spcBef>
              <a:spcAft>
                <a:spcPts val="0"/>
              </a:spcAft>
              <a:buSzPts val="1960"/>
              <a:buNone/>
            </a:pPr>
            <a:r>
              <a:rPr lang="tg-Cyrl-TJ" sz="2800">
                <a:latin typeface="Times New Roman"/>
                <a:ea typeface="Times New Roman"/>
                <a:cs typeface="Times New Roman"/>
                <a:sym typeface="Times New Roman"/>
              </a:rPr>
              <a:t>−</a:t>
            </a:r>
            <a:r>
              <a:rPr lang="tg-Cyrl-TJ" sz="2800">
                <a:latin typeface="Times"/>
                <a:ea typeface="Times"/>
                <a:cs typeface="Times"/>
                <a:sym typeface="Times"/>
              </a:rPr>
              <a:t> таъмини аз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ама бештари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тидор</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исте</a:t>
            </a:r>
            <a:r>
              <a:rPr lang="tg-Cyrl-TJ" sz="2800">
                <a:latin typeface="Times New Roman"/>
                <a:ea typeface="Times New Roman"/>
                <a:cs typeface="Times New Roman"/>
                <a:sym typeface="Times New Roman"/>
              </a:rPr>
              <a:t>ҳ</a:t>
            </a:r>
            <a:r>
              <a:rPr lang="tg-Cyrl-TJ" sz="2800">
                <a:latin typeface="Times"/>
                <a:ea typeface="Times"/>
                <a:cs typeface="Times"/>
                <a:sym typeface="Times"/>
              </a:rPr>
              <a:t>сол</a:t>
            </a:r>
            <a:r>
              <a:rPr lang="tg-Cyrl-TJ" sz="2800">
                <a:latin typeface="Times New Roman"/>
                <a:ea typeface="Times New Roman"/>
                <a:cs typeface="Times New Roman"/>
                <a:sym typeface="Times New Roman"/>
              </a:rPr>
              <a:t>ӣ</a:t>
            </a:r>
            <a:r>
              <a:rPr lang="tg-Cyrl-TJ" sz="2800">
                <a:latin typeface="Times"/>
                <a:ea typeface="Times"/>
                <a:cs typeface="Times"/>
                <a:sym typeface="Times"/>
              </a:rPr>
              <a:t> ва устуворсозии фур</a:t>
            </a:r>
            <a:r>
              <a:rPr lang="tg-Cyrl-TJ" sz="2800">
                <a:latin typeface="Times New Roman"/>
                <a:ea typeface="Times New Roman"/>
                <a:cs typeface="Times New Roman"/>
                <a:sym typeface="Times New Roman"/>
              </a:rPr>
              <a:t>ӯ</a:t>
            </a:r>
            <a:r>
              <a:rPr lang="tg-Cyrl-TJ" sz="2800">
                <a:latin typeface="Times"/>
                <a:ea typeface="Times"/>
                <a:cs typeface="Times"/>
                <a:sym typeface="Times"/>
              </a:rPr>
              <a:t>ши ма</a:t>
            </a:r>
            <a:r>
              <a:rPr lang="tg-Cyrl-TJ" sz="2800">
                <a:latin typeface="Times New Roman"/>
                <a:ea typeface="Times New Roman"/>
                <a:cs typeface="Times New Roman"/>
                <a:sym typeface="Times New Roman"/>
              </a:rPr>
              <a:t>ҳ</a:t>
            </a:r>
            <a:r>
              <a:rPr lang="tg-Cyrl-TJ" sz="2800">
                <a:latin typeface="Times"/>
                <a:ea typeface="Times"/>
                <a:cs typeface="Times"/>
                <a:sym typeface="Times"/>
              </a:rPr>
              <a:t>сулот дар нати</a:t>
            </a:r>
            <a:r>
              <a:rPr lang="tg-Cyrl-TJ" sz="2800">
                <a:latin typeface="Times New Roman"/>
                <a:ea typeface="Times New Roman"/>
                <a:cs typeface="Times New Roman"/>
                <a:sym typeface="Times New Roman"/>
              </a:rPr>
              <a:t>ҷ</a:t>
            </a:r>
            <a:r>
              <a:rPr lang="tg-Cyrl-TJ" sz="2800">
                <a:latin typeface="Times"/>
                <a:ea typeface="Times"/>
                <a:cs typeface="Times"/>
                <a:sym typeface="Times"/>
              </a:rPr>
              <a:t>аи мутта</a:t>
            </a:r>
            <a:r>
              <a:rPr lang="tg-Cyrl-TJ" sz="2800">
                <a:latin typeface="Times New Roman"/>
                <a:ea typeface="Times New Roman"/>
                <a:cs typeface="Times New Roman"/>
                <a:sym typeface="Times New Roman"/>
              </a:rPr>
              <a:t>ҳ</a:t>
            </a:r>
            <a:r>
              <a:rPr lang="tg-Cyrl-TJ" sz="2800">
                <a:latin typeface="Times"/>
                <a:ea typeface="Times"/>
                <a:cs typeface="Times"/>
                <a:sym typeface="Times"/>
              </a:rPr>
              <a:t>идсоз</a:t>
            </a:r>
            <a:r>
              <a:rPr lang="tg-Cyrl-TJ" sz="2800">
                <a:latin typeface="Times New Roman"/>
                <a:ea typeface="Times New Roman"/>
                <a:cs typeface="Times New Roman"/>
                <a:sym typeface="Times New Roman"/>
              </a:rPr>
              <a:t>ӣ</a:t>
            </a:r>
            <a:r>
              <a:rPr lang="tg-Cyrl-TJ" sz="2800">
                <a:latin typeface="Times"/>
                <a:ea typeface="Times"/>
                <a:cs typeface="Times"/>
                <a:sym typeface="Times"/>
              </a:rPr>
              <a:t>;</a:t>
            </a:r>
            <a:endParaRPr sz="2800">
              <a:latin typeface="Times"/>
              <a:ea typeface="Times"/>
              <a:cs typeface="Times"/>
              <a:sym typeface="Times"/>
            </a:endParaRPr>
          </a:p>
          <a:p>
            <a:pPr indent="630555" lvl="0" marL="342900" rtl="0" algn="just">
              <a:spcBef>
                <a:spcPts val="560"/>
              </a:spcBef>
              <a:spcAft>
                <a:spcPts val="0"/>
              </a:spcAft>
              <a:buSzPts val="1960"/>
              <a:buNone/>
            </a:pPr>
            <a:r>
              <a:rPr lang="tg-Cyrl-TJ" sz="2800">
                <a:latin typeface="Times"/>
                <a:ea typeface="Times"/>
                <a:cs typeface="Times"/>
                <a:sym typeface="Times"/>
              </a:rPr>
              <a:t> </a:t>
            </a:r>
            <a:r>
              <a:rPr lang="tg-Cyrl-TJ" sz="2800">
                <a:latin typeface="Times New Roman"/>
                <a:ea typeface="Times New Roman"/>
                <a:cs typeface="Times New Roman"/>
                <a:sym typeface="Times New Roman"/>
              </a:rPr>
              <a:t>−</a:t>
            </a:r>
            <a:r>
              <a:rPr lang="tg-Cyrl-TJ" sz="2800">
                <a:latin typeface="Times"/>
                <a:ea typeface="Times"/>
                <a:cs typeface="Times"/>
                <a:sym typeface="Times"/>
              </a:rPr>
              <a:t> то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адди ни</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кам кардани харо</a:t>
            </a:r>
            <a:r>
              <a:rPr lang="tg-Cyrl-TJ" sz="2800">
                <a:latin typeface="Times New Roman"/>
                <a:ea typeface="Times New Roman"/>
                <a:cs typeface="Times New Roman"/>
                <a:sym typeface="Times New Roman"/>
              </a:rPr>
              <a:t>ҷ</a:t>
            </a:r>
            <a:r>
              <a:rPr lang="tg-Cyrl-TJ" sz="2800">
                <a:latin typeface="Times"/>
                <a:ea typeface="Times"/>
                <a:cs typeface="Times"/>
                <a:sym typeface="Times"/>
              </a:rPr>
              <a:t>от барои азнавсозии сармояи асос</a:t>
            </a:r>
            <a:r>
              <a:rPr lang="tg-Cyrl-TJ" sz="2800">
                <a:latin typeface="Times New Roman"/>
                <a:ea typeface="Times New Roman"/>
                <a:cs typeface="Times New Roman"/>
                <a:sym typeface="Times New Roman"/>
              </a:rPr>
              <a:t>ӣ</a:t>
            </a:r>
            <a:r>
              <a:rPr lang="tg-Cyrl-TJ" sz="2800">
                <a:latin typeface="Times"/>
                <a:ea typeface="Times"/>
                <a:cs typeface="Times"/>
                <a:sym typeface="Times"/>
              </a:rPr>
              <a:t> бо ро</a:t>
            </a:r>
            <a:r>
              <a:rPr lang="tg-Cyrl-TJ" sz="2800">
                <a:latin typeface="Times New Roman"/>
                <a:ea typeface="Times New Roman"/>
                <a:cs typeface="Times New Roman"/>
                <a:sym typeface="Times New Roman"/>
              </a:rPr>
              <a:t>ҳ</a:t>
            </a:r>
            <a:r>
              <a:rPr lang="tg-Cyrl-TJ" sz="2800">
                <a:latin typeface="Times"/>
                <a:ea typeface="Times"/>
                <a:cs typeface="Times"/>
                <a:sym typeface="Times"/>
              </a:rPr>
              <a:t>и истифодаи имконият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лизинг</a:t>
            </a:r>
            <a:r>
              <a:rPr lang="tg-Cyrl-TJ" sz="2800">
                <a:latin typeface="Times New Roman"/>
                <a:ea typeface="Times New Roman"/>
                <a:cs typeface="Times New Roman"/>
                <a:sym typeface="Times New Roman"/>
              </a:rPr>
              <a:t>ӣ</a:t>
            </a:r>
            <a:r>
              <a:rPr lang="tg-Cyrl-TJ" sz="2800">
                <a:latin typeface="Times"/>
                <a:ea typeface="Times"/>
                <a:cs typeface="Times"/>
                <a:sym typeface="Times"/>
              </a:rPr>
              <a:t>;</a:t>
            </a:r>
            <a:endParaRPr sz="2800">
              <a:latin typeface="Times"/>
              <a:ea typeface="Times"/>
              <a:cs typeface="Times"/>
              <a:sym typeface="Times"/>
            </a:endParaRPr>
          </a:p>
          <a:p>
            <a:pPr indent="630555" lvl="0" marL="342900" rtl="0" algn="just">
              <a:spcBef>
                <a:spcPts val="560"/>
              </a:spcBef>
              <a:spcAft>
                <a:spcPts val="0"/>
              </a:spcAft>
              <a:buSzPts val="1960"/>
              <a:buNone/>
            </a:pPr>
            <a:r>
              <a:rPr lang="tg-Cyrl-TJ" sz="2800">
                <a:latin typeface="Times New Roman"/>
                <a:ea typeface="Times New Roman"/>
                <a:cs typeface="Times New Roman"/>
                <a:sym typeface="Times New Roman"/>
              </a:rPr>
              <a:t>−</a:t>
            </a:r>
            <a:r>
              <a:rPr lang="tg-Cyrl-TJ" sz="2800">
                <a:latin typeface="Times"/>
                <a:ea typeface="Times"/>
                <a:cs typeface="Times"/>
                <a:sym typeface="Times"/>
              </a:rPr>
              <a:t> баланд бардоштани сифати ма</a:t>
            </a:r>
            <a:r>
              <a:rPr lang="tg-Cyrl-TJ" sz="2800">
                <a:latin typeface="Times New Roman"/>
                <a:ea typeface="Times New Roman"/>
                <a:cs typeface="Times New Roman"/>
                <a:sym typeface="Times New Roman"/>
              </a:rPr>
              <a:t>ҳ</a:t>
            </a:r>
            <a:r>
              <a:rPr lang="tg-Cyrl-TJ" sz="2800">
                <a:latin typeface="Times"/>
                <a:ea typeface="Times"/>
                <a:cs typeface="Times"/>
                <a:sym typeface="Times"/>
              </a:rPr>
              <a:t>сулот тавассути истифодаи технология</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нав, мавод</a:t>
            </a:r>
            <a:r>
              <a:rPr lang="tg-Cyrl-TJ" sz="2800">
                <a:latin typeface="Times New Roman"/>
                <a:ea typeface="Times New Roman"/>
                <a:cs typeface="Times New Roman"/>
                <a:sym typeface="Times New Roman"/>
              </a:rPr>
              <a:t>ҳ</a:t>
            </a:r>
            <a:r>
              <a:rPr lang="tg-Cyrl-TJ" sz="2800">
                <a:latin typeface="Times"/>
                <a:ea typeface="Times"/>
                <a:cs typeface="Times"/>
                <a:sym typeface="Times"/>
              </a:rPr>
              <a:t>о, </a:t>
            </a:r>
            <a:r>
              <a:rPr lang="tg-Cyrl-TJ" sz="2800">
                <a:latin typeface="Times New Roman"/>
                <a:ea typeface="Times New Roman"/>
                <a:cs typeface="Times New Roman"/>
                <a:sym typeface="Times New Roman"/>
              </a:rPr>
              <a:t>қ</a:t>
            </a:r>
            <a:r>
              <a:rPr lang="tg-Cyrl-TJ" sz="2800">
                <a:latin typeface="Times"/>
                <a:ea typeface="Times"/>
                <a:cs typeface="Times"/>
                <a:sym typeface="Times"/>
              </a:rPr>
              <a:t>арордод</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дизайнер</a:t>
            </a:r>
            <a:r>
              <a:rPr lang="tg-Cyrl-TJ" sz="2800">
                <a:latin typeface="Times New Roman"/>
                <a:ea typeface="Times New Roman"/>
                <a:cs typeface="Times New Roman"/>
                <a:sym typeface="Times New Roman"/>
              </a:rPr>
              <a:t>ӣ</a:t>
            </a:r>
            <a:r>
              <a:rPr lang="tg-Cyrl-TJ" sz="2800">
                <a:latin typeface="Times"/>
                <a:ea typeface="Times"/>
                <a:cs typeface="Times"/>
                <a:sym typeface="Times"/>
              </a:rPr>
              <a:t> ва дигар восита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a:t>
            </a:r>
            <a:endParaRPr sz="2800">
              <a:latin typeface="Times"/>
              <a:ea typeface="Times"/>
              <a:cs typeface="Times"/>
              <a:sym typeface="Times"/>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ipe dir="u"/>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27"/>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i="1" lang="tg-Cyrl-TJ" sz="2800">
                <a:solidFill>
                  <a:srgbClr val="FF0000"/>
                </a:solidFill>
                <a:latin typeface="Times New Roman"/>
                <a:ea typeface="Times New Roman"/>
                <a:cs typeface="Times New Roman"/>
                <a:sym typeface="Times New Roman"/>
              </a:rPr>
              <a:t>Ҳадафҳо ва намудҳои алоқаҳои иқтисодии берунаи корхона дар Ҷумҳурии Тоҷикистон</a:t>
            </a:r>
            <a:endParaRPr b="1" i="1" sz="2800">
              <a:solidFill>
                <a:srgbClr val="FF0000"/>
              </a:solidFill>
              <a:latin typeface="Times New Roman"/>
              <a:ea typeface="Times New Roman"/>
              <a:cs typeface="Times New Roman"/>
              <a:sym typeface="Times New Roman"/>
            </a:endParaRPr>
          </a:p>
          <a:p>
            <a:pPr indent="630555" lvl="0" marL="342900" rtl="0" algn="just">
              <a:lnSpc>
                <a:spcPct val="110000"/>
              </a:lnSpc>
              <a:spcBef>
                <a:spcPts val="560"/>
              </a:spcBef>
              <a:spcAft>
                <a:spcPts val="0"/>
              </a:spcAft>
              <a:buSzPts val="1960"/>
              <a:buNone/>
            </a:pPr>
            <a:r>
              <a:rPr lang="tg-Cyrl-TJ" sz="2800">
                <a:latin typeface="Times New Roman"/>
                <a:ea typeface="Times New Roman"/>
                <a:cs typeface="Times New Roman"/>
                <a:sym typeface="Times New Roman"/>
              </a:rPr>
              <a:t>−</a:t>
            </a:r>
            <a:r>
              <a:rPr lang="tg-Cyrl-TJ" sz="2800">
                <a:latin typeface="Times"/>
                <a:ea typeface="Times"/>
                <a:cs typeface="Times"/>
                <a:sym typeface="Times"/>
              </a:rPr>
              <a:t> афзунсозии самаранокии сармоягузор</a:t>
            </a:r>
            <a:r>
              <a:rPr lang="tg-Cyrl-TJ" sz="2800">
                <a:latin typeface="Times New Roman"/>
                <a:ea typeface="Times New Roman"/>
                <a:cs typeface="Times New Roman"/>
                <a:sym typeface="Times New Roman"/>
              </a:rPr>
              <a:t>ӣ</a:t>
            </a:r>
            <a:r>
              <a:rPr lang="tg-Cyrl-TJ" sz="2800">
                <a:latin typeface="Times"/>
                <a:ea typeface="Times"/>
                <a:cs typeface="Times"/>
                <a:sym typeface="Times"/>
              </a:rPr>
              <a:t>, пеш аз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ама дар шакли со</a:t>
            </a:r>
            <a:r>
              <a:rPr lang="tg-Cyrl-TJ" sz="2800">
                <a:latin typeface="Times New Roman"/>
                <a:ea typeface="Times New Roman"/>
                <a:cs typeface="Times New Roman"/>
                <a:sym typeface="Times New Roman"/>
              </a:rPr>
              <a:t>ҳ</a:t>
            </a:r>
            <a:r>
              <a:rPr lang="tg-Cyrl-TJ" sz="2800">
                <a:latin typeface="Times"/>
                <a:ea typeface="Times"/>
                <a:cs typeface="Times"/>
                <a:sym typeface="Times"/>
              </a:rPr>
              <a:t>ибкор</a:t>
            </a:r>
            <a:r>
              <a:rPr lang="tg-Cyrl-TJ" sz="2800">
                <a:latin typeface="Times New Roman"/>
                <a:ea typeface="Times New Roman"/>
                <a:cs typeface="Times New Roman"/>
                <a:sym typeface="Times New Roman"/>
              </a:rPr>
              <a:t>ӣ</a:t>
            </a:r>
            <a:r>
              <a:rPr lang="tg-Cyrl-TJ" sz="2800">
                <a:latin typeface="Times"/>
                <a:ea typeface="Times"/>
                <a:cs typeface="Times"/>
                <a:sym typeface="Times"/>
              </a:rPr>
              <a:t> барои сарфаи харо</a:t>
            </a:r>
            <a:r>
              <a:rPr lang="tg-Cyrl-TJ" sz="2800">
                <a:latin typeface="Times New Roman"/>
                <a:ea typeface="Times New Roman"/>
                <a:cs typeface="Times New Roman"/>
                <a:sym typeface="Times New Roman"/>
              </a:rPr>
              <a:t>ҷ</a:t>
            </a:r>
            <a:r>
              <a:rPr lang="tg-Cyrl-TJ" sz="2800">
                <a:latin typeface="Times"/>
                <a:ea typeface="Times"/>
                <a:cs typeface="Times"/>
                <a:sym typeface="Times"/>
              </a:rPr>
              <a:t>от</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исте</a:t>
            </a:r>
            <a:r>
              <a:rPr lang="tg-Cyrl-TJ" sz="2800">
                <a:latin typeface="Times New Roman"/>
                <a:ea typeface="Times New Roman"/>
                <a:cs typeface="Times New Roman"/>
                <a:sym typeface="Times New Roman"/>
              </a:rPr>
              <a:t>ҳ</a:t>
            </a:r>
            <a:r>
              <a:rPr lang="tg-Cyrl-TJ" sz="2800">
                <a:latin typeface="Times"/>
                <a:ea typeface="Times"/>
                <a:cs typeface="Times"/>
                <a:sym typeface="Times"/>
              </a:rPr>
              <a:t>сол</a:t>
            </a:r>
            <a:r>
              <a:rPr lang="tg-Cyrl-TJ" sz="2800">
                <a:latin typeface="Times New Roman"/>
                <a:ea typeface="Times New Roman"/>
                <a:cs typeface="Times New Roman"/>
                <a:sym typeface="Times New Roman"/>
              </a:rPr>
              <a:t>ӣ</a:t>
            </a:r>
            <a:r>
              <a:rPr lang="tg-Cyrl-TJ" sz="2800">
                <a:latin typeface="Times"/>
                <a:ea typeface="Times"/>
                <a:cs typeface="Times"/>
                <a:sym typeface="Times"/>
              </a:rPr>
              <a:t>, мукаммалгардонии шабака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исте</a:t>
            </a:r>
            <a:r>
              <a:rPr lang="tg-Cyrl-TJ" sz="2800">
                <a:latin typeface="Times New Roman"/>
                <a:ea typeface="Times New Roman"/>
                <a:cs typeface="Times New Roman"/>
                <a:sym typeface="Times New Roman"/>
              </a:rPr>
              <a:t>ҳ</a:t>
            </a:r>
            <a:r>
              <a:rPr lang="tg-Cyrl-TJ" sz="2800">
                <a:latin typeface="Times"/>
                <a:ea typeface="Times"/>
                <a:cs typeface="Times"/>
                <a:sym typeface="Times"/>
              </a:rPr>
              <a:t>соливу фур</a:t>
            </a:r>
            <a:r>
              <a:rPr lang="tg-Cyrl-TJ" sz="2800">
                <a:latin typeface="Times New Roman"/>
                <a:ea typeface="Times New Roman"/>
                <a:cs typeface="Times New Roman"/>
                <a:sym typeface="Times New Roman"/>
              </a:rPr>
              <a:t>ӯ</a:t>
            </a:r>
            <a:r>
              <a:rPr lang="tg-Cyrl-TJ" sz="2800">
                <a:latin typeface="Times"/>
                <a:ea typeface="Times"/>
                <a:cs typeface="Times"/>
                <a:sym typeface="Times"/>
              </a:rPr>
              <a:t>ш (наздикбарии исте</a:t>
            </a:r>
            <a:r>
              <a:rPr lang="tg-Cyrl-TJ" sz="2800">
                <a:latin typeface="Times New Roman"/>
                <a:ea typeface="Times New Roman"/>
                <a:cs typeface="Times New Roman"/>
                <a:sym typeface="Times New Roman"/>
              </a:rPr>
              <a:t>ҳ</a:t>
            </a:r>
            <a:r>
              <a:rPr lang="tg-Cyrl-TJ" sz="2800">
                <a:latin typeface="Times"/>
                <a:ea typeface="Times"/>
                <a:cs typeface="Times"/>
                <a:sym typeface="Times"/>
              </a:rPr>
              <a:t>солот ба сарчашма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ашёи хом, </a:t>
            </a:r>
            <a:r>
              <a:rPr lang="tg-Cyrl-TJ" sz="2800">
                <a:latin typeface="Times New Roman"/>
                <a:ea typeface="Times New Roman"/>
                <a:cs typeface="Times New Roman"/>
                <a:sym typeface="Times New Roman"/>
              </a:rPr>
              <a:t>қ</a:t>
            </a:r>
            <a:r>
              <a:rPr lang="tg-Cyrl-TJ" sz="2800">
                <a:latin typeface="Times"/>
                <a:ea typeface="Times"/>
                <a:cs typeface="Times"/>
                <a:sym typeface="Times"/>
              </a:rPr>
              <a:t>увваи кории арзон ва бозори фур</a:t>
            </a:r>
            <a:r>
              <a:rPr lang="tg-Cyrl-TJ" sz="2800">
                <a:latin typeface="Times New Roman"/>
                <a:ea typeface="Times New Roman"/>
                <a:cs typeface="Times New Roman"/>
                <a:sym typeface="Times New Roman"/>
              </a:rPr>
              <a:t>ӯ</a:t>
            </a:r>
            <a:r>
              <a:rPr lang="tg-Cyrl-TJ" sz="2800">
                <a:latin typeface="Times"/>
                <a:ea typeface="Times"/>
                <a:cs typeface="Times"/>
                <a:sym typeface="Times"/>
              </a:rPr>
              <a:t>ш);</a:t>
            </a:r>
            <a:endParaRPr sz="2800">
              <a:latin typeface="Times"/>
              <a:ea typeface="Times"/>
              <a:cs typeface="Times"/>
              <a:sym typeface="Times"/>
            </a:endParaRPr>
          </a:p>
          <a:p>
            <a:pPr indent="449580" lvl="0" marL="457200" rtl="0" algn="just">
              <a:lnSpc>
                <a:spcPct val="110000"/>
              </a:lnSpc>
              <a:spcBef>
                <a:spcPts val="560"/>
              </a:spcBef>
              <a:spcAft>
                <a:spcPts val="0"/>
              </a:spcAft>
              <a:buSzPts val="1960"/>
              <a:buNone/>
            </a:pPr>
            <a:r>
              <a:rPr lang="tg-Cyrl-TJ" sz="2800">
                <a:latin typeface="Times"/>
                <a:ea typeface="Times"/>
                <a:cs typeface="Times"/>
                <a:sym typeface="Times"/>
              </a:rPr>
              <a:t>Диверсификатсияи фаъолият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амчун воситаи таъминкунандаи устувории молияв</a:t>
            </a:r>
            <a:r>
              <a:rPr lang="tg-Cyrl-TJ" sz="2800">
                <a:latin typeface="Times New Roman"/>
                <a:ea typeface="Times New Roman"/>
                <a:cs typeface="Times New Roman"/>
                <a:sym typeface="Times New Roman"/>
              </a:rPr>
              <a:t>ӣ</a:t>
            </a:r>
            <a:r>
              <a:rPr lang="tg-Cyrl-TJ" sz="2800">
                <a:latin typeface="Times"/>
                <a:ea typeface="Times"/>
                <a:cs typeface="Times"/>
                <a:sym typeface="Times"/>
              </a:rPr>
              <a:t>, инчунин зиёд кардани фоида ва </a:t>
            </a:r>
            <a:r>
              <a:rPr lang="tg-Cyrl-TJ" sz="2800">
                <a:latin typeface="Times New Roman"/>
                <a:ea typeface="Times New Roman"/>
                <a:cs typeface="Times New Roman"/>
                <a:sym typeface="Times New Roman"/>
              </a:rPr>
              <a:t>ғ</a:t>
            </a:r>
            <a:r>
              <a:rPr lang="tg-Cyrl-TJ" sz="2800">
                <a:latin typeface="Times"/>
                <a:ea typeface="Times"/>
                <a:cs typeface="Times"/>
                <a:sym typeface="Times"/>
              </a:rPr>
              <a:t>.</a:t>
            </a:r>
            <a:endParaRPr sz="2800">
              <a:latin typeface="Times"/>
              <a:ea typeface="Times"/>
              <a:cs typeface="Times"/>
              <a:sym typeface="Times"/>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2"/>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8"/>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i="1" lang="tg-Cyrl-TJ" sz="2800">
                <a:solidFill>
                  <a:srgbClr val="FF0000"/>
                </a:solidFill>
                <a:latin typeface="Times New Roman"/>
                <a:ea typeface="Times New Roman"/>
                <a:cs typeface="Times New Roman"/>
                <a:sym typeface="Times New Roman"/>
              </a:rPr>
              <a:t>Ҳадафҳо ва намудҳои алоқаҳои иқтисодии берунаи корхона дар Ҷумҳурии Тоҷикистон</a:t>
            </a:r>
            <a:endParaRPr b="1" i="1" sz="2800">
              <a:solidFill>
                <a:srgbClr val="FF0000"/>
              </a:solidFill>
              <a:latin typeface="Times New Roman"/>
              <a:ea typeface="Times New Roman"/>
              <a:cs typeface="Times New Roman"/>
              <a:sym typeface="Times New Roman"/>
            </a:endParaRPr>
          </a:p>
          <a:p>
            <a:pPr indent="449580" lvl="0" marL="342900" rtl="0" algn="just">
              <a:lnSpc>
                <a:spcPct val="150000"/>
              </a:lnSpc>
              <a:spcBef>
                <a:spcPts val="560"/>
              </a:spcBef>
              <a:spcAft>
                <a:spcPts val="0"/>
              </a:spcAft>
              <a:buSzPts val="1960"/>
              <a:buNone/>
            </a:pPr>
            <a:r>
              <a:rPr lang="tg-Cyrl-TJ" sz="2800">
                <a:latin typeface="Times"/>
                <a:ea typeface="Times"/>
                <a:cs typeface="Times"/>
                <a:sym typeface="Times"/>
              </a:rPr>
              <a:t>Фаъолияти иќтисодии беруна ин муносибатњои содиротиву воридотї, савдои молу хизматрасон</a:t>
            </a:r>
            <a:r>
              <a:rPr lang="tg-Cyrl-TJ" sz="2800">
                <a:latin typeface="Times New Roman"/>
                <a:ea typeface="Times New Roman"/>
                <a:cs typeface="Times New Roman"/>
                <a:sym typeface="Times New Roman"/>
              </a:rPr>
              <a:t>ӣ</a:t>
            </a:r>
            <a:r>
              <a:rPr lang="tg-Cyrl-TJ" sz="2800">
                <a:latin typeface="Times"/>
                <a:ea typeface="Times"/>
                <a:cs typeface="Times"/>
                <a:sym typeface="Times"/>
              </a:rPr>
              <a:t>, моликияти зењнї, њамкорињои илми техникї, инженериву машваратї, сармоягузорињо, фаъолияти лизингї, њамкорињо дар соњаи хизматрасонињои наќлиётї ва ѓайраро дарбар мегирад. </a:t>
            </a:r>
            <a:endParaRPr sz="2400">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blinds dir="vert"/>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9"/>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i="1" lang="tg-Cyrl-TJ" sz="2800">
                <a:solidFill>
                  <a:srgbClr val="FF0000"/>
                </a:solidFill>
                <a:latin typeface="Times New Roman"/>
                <a:ea typeface="Times New Roman"/>
                <a:cs typeface="Times New Roman"/>
                <a:sym typeface="Times New Roman"/>
              </a:rPr>
              <a:t>Ҳадафҳо ва намудҳои алоқаҳои иқтисодии берунаи корхона дар Ҷумҳурии Тоҷикистон</a:t>
            </a:r>
            <a:endParaRPr b="1" i="1" sz="2800">
              <a:solidFill>
                <a:srgbClr val="FF0000"/>
              </a:solidFill>
              <a:latin typeface="Times New Roman"/>
              <a:ea typeface="Times New Roman"/>
              <a:cs typeface="Times New Roman"/>
              <a:sym typeface="Times New Roman"/>
            </a:endParaRPr>
          </a:p>
          <a:p>
            <a:pPr indent="449580" lvl="0" marL="342900" rtl="0" algn="just">
              <a:lnSpc>
                <a:spcPct val="150000"/>
              </a:lnSpc>
              <a:spcBef>
                <a:spcPts val="560"/>
              </a:spcBef>
              <a:spcAft>
                <a:spcPts val="0"/>
              </a:spcAft>
              <a:buSzPts val="1960"/>
              <a:buNone/>
            </a:pPr>
            <a:r>
              <a:rPr lang="tg-Cyrl-TJ" sz="2800">
                <a:latin typeface="Times"/>
                <a:ea typeface="Times"/>
                <a:cs typeface="Times"/>
                <a:sym typeface="Times"/>
              </a:rPr>
              <a:t>Дар замони муосир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амкори</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илми техникї, њалли масъалањои тадќиќотї ва конструкторї, комплекси хизматрасонињои инженирингї дар баробари савдои берунаи мол</a:t>
            </a:r>
            <a:r>
              <a:rPr lang="tg-Cyrl-TJ" sz="2800">
                <a:latin typeface="Times New Roman"/>
                <a:ea typeface="Times New Roman"/>
                <a:cs typeface="Times New Roman"/>
                <a:sym typeface="Times New Roman"/>
              </a:rPr>
              <a:t>ҳ</a:t>
            </a:r>
            <a:r>
              <a:rPr lang="tg-Cyrl-TJ" sz="2800">
                <a:latin typeface="Times"/>
                <a:ea typeface="Times"/>
                <a:cs typeface="Times"/>
                <a:sym typeface="Times"/>
              </a:rPr>
              <a:t>о ва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амкори</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сармоягузор</a:t>
            </a:r>
            <a:r>
              <a:rPr lang="tg-Cyrl-TJ" sz="2800">
                <a:latin typeface="Times New Roman"/>
                <a:ea typeface="Times New Roman"/>
                <a:cs typeface="Times New Roman"/>
                <a:sym typeface="Times New Roman"/>
              </a:rPr>
              <a:t>ӣ</a:t>
            </a:r>
            <a:r>
              <a:rPr lang="tg-Cyrl-TJ" sz="2800">
                <a:latin typeface="Times"/>
                <a:ea typeface="Times"/>
                <a:cs typeface="Times"/>
                <a:sym typeface="Times"/>
              </a:rPr>
              <a:t> на</a:t>
            </a:r>
            <a:r>
              <a:rPr lang="tg-Cyrl-TJ" sz="2800">
                <a:latin typeface="Times New Roman"/>
                <a:ea typeface="Times New Roman"/>
                <a:cs typeface="Times New Roman"/>
                <a:sym typeface="Times New Roman"/>
              </a:rPr>
              <a:t>қ</a:t>
            </a:r>
            <a:r>
              <a:rPr lang="tg-Cyrl-TJ" sz="2800">
                <a:latin typeface="Times"/>
                <a:ea typeface="Times"/>
                <a:cs typeface="Times"/>
                <a:sym typeface="Times"/>
              </a:rPr>
              <a:t>ши бузургро доро мебошанд.</a:t>
            </a:r>
            <a:endParaRPr sz="2400">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30"/>
          <p:cNvSpPr txBox="1"/>
          <p:nvPr>
            <p:ph idx="1" type="body"/>
          </p:nvPr>
        </p:nvSpPr>
        <p:spPr>
          <a:xfrm>
            <a:off x="107504" y="0"/>
            <a:ext cx="9036496"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i="1" lang="tg-Cyrl-TJ" sz="2800">
                <a:solidFill>
                  <a:srgbClr val="FF0000"/>
                </a:solidFill>
                <a:latin typeface="Times New Roman"/>
                <a:ea typeface="Times New Roman"/>
                <a:cs typeface="Times New Roman"/>
                <a:sym typeface="Times New Roman"/>
              </a:rPr>
              <a:t>Ҳадафҳо ва намудҳои алоқаҳои иқтисодии берунаи корхона дар Ҷумҳурии Тоҷикистон</a:t>
            </a:r>
            <a:endParaRPr b="1" i="1" sz="2800">
              <a:solidFill>
                <a:srgbClr val="FF0000"/>
              </a:solidFill>
              <a:latin typeface="Times New Roman"/>
              <a:ea typeface="Times New Roman"/>
              <a:cs typeface="Times New Roman"/>
              <a:sym typeface="Times New Roman"/>
            </a:endParaRPr>
          </a:p>
          <a:p>
            <a:pPr indent="-342900" lvl="0" marL="342900" rtl="0" algn="ctr">
              <a:spcBef>
                <a:spcPts val="560"/>
              </a:spcBef>
              <a:spcAft>
                <a:spcPts val="0"/>
              </a:spcAft>
              <a:buSzPts val="1960"/>
              <a:buNone/>
            </a:pPr>
            <a:r>
              <a:rPr lang="tg-Cyrl-TJ" sz="2800">
                <a:latin typeface="Times"/>
                <a:ea typeface="Times"/>
                <a:cs typeface="Times"/>
                <a:sym typeface="Times"/>
              </a:rPr>
              <a:t>Фаъолияти и</a:t>
            </a:r>
            <a:r>
              <a:rPr lang="tg-Cyrl-TJ" sz="2800">
                <a:latin typeface="Times New Roman"/>
                <a:ea typeface="Times New Roman"/>
                <a:cs typeface="Times New Roman"/>
                <a:sym typeface="Times New Roman"/>
              </a:rPr>
              <a:t>қ</a:t>
            </a:r>
            <a:r>
              <a:rPr lang="tg-Cyrl-TJ" sz="2800">
                <a:latin typeface="Times"/>
                <a:ea typeface="Times"/>
                <a:cs typeface="Times"/>
                <a:sym typeface="Times"/>
              </a:rPr>
              <a:t>тисодии беруна дар намуд</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зерин гур</a:t>
            </a:r>
            <a:r>
              <a:rPr lang="tg-Cyrl-TJ" sz="2800">
                <a:latin typeface="Times New Roman"/>
                <a:ea typeface="Times New Roman"/>
                <a:cs typeface="Times New Roman"/>
                <a:sym typeface="Times New Roman"/>
              </a:rPr>
              <a:t>ӯҳ</a:t>
            </a:r>
            <a:r>
              <a:rPr lang="tg-Cyrl-TJ" sz="2800">
                <a:latin typeface="Times"/>
                <a:ea typeface="Times"/>
                <a:cs typeface="Times"/>
                <a:sym typeface="Times"/>
              </a:rPr>
              <a:t>банд</a:t>
            </a:r>
            <a:r>
              <a:rPr lang="tg-Cyrl-TJ" sz="2800">
                <a:latin typeface="Times New Roman"/>
                <a:ea typeface="Times New Roman"/>
                <a:cs typeface="Times New Roman"/>
                <a:sym typeface="Times New Roman"/>
              </a:rPr>
              <a:t>ӣ</a:t>
            </a:r>
            <a:r>
              <a:rPr lang="tg-Cyrl-TJ" sz="2800">
                <a:latin typeface="Times"/>
                <a:ea typeface="Times"/>
                <a:cs typeface="Times"/>
                <a:sym typeface="Times"/>
              </a:rPr>
              <a:t> мегардад:</a:t>
            </a:r>
            <a:endParaRPr sz="2800">
              <a:latin typeface="Times"/>
              <a:ea typeface="Times"/>
              <a:cs typeface="Times"/>
              <a:sym typeface="Times"/>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pic>
        <p:nvPicPr>
          <p:cNvPr id="245" name="Google Shape;245;p30"/>
          <p:cNvPicPr preferRelativeResize="0"/>
          <p:nvPr/>
        </p:nvPicPr>
        <p:blipFill rotWithShape="1">
          <a:blip r:embed="rId3">
            <a:alphaModFix/>
          </a:blip>
          <a:srcRect b="19458" l="31667" r="33065" t="42705"/>
          <a:stretch/>
        </p:blipFill>
        <p:spPr>
          <a:xfrm>
            <a:off x="117744" y="1916832"/>
            <a:ext cx="6696744" cy="4041139"/>
          </a:xfrm>
          <a:prstGeom prst="rect">
            <a:avLst/>
          </a:prstGeom>
          <a:noFill/>
          <a:ln>
            <a:noFill/>
          </a:ln>
          <a:effectLst>
            <a:outerShdw blurRad="292100" rotWithShape="0" algn="tl" dir="2700000" dist="139700">
              <a:srgbClr val="333333">
                <a:alpha val="64705"/>
              </a:srgbClr>
            </a:outerShdw>
          </a:effectLst>
        </p:spPr>
      </p:pic>
    </p:spTree>
  </p:cSld>
  <p:clrMapOvr>
    <a:masterClrMapping/>
  </p:clrMapOvr>
  <p:transition>
    <p:zoom dir="out"/>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1"/>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t/>
            </a:r>
            <a:endParaRPr b="1" i="1" sz="2800">
              <a:solidFill>
                <a:srgbClr val="FF0000"/>
              </a:solidFill>
              <a:latin typeface="Times New Roman"/>
              <a:ea typeface="Times New Roman"/>
              <a:cs typeface="Times New Roman"/>
              <a:sym typeface="Times New Roman"/>
            </a:endParaRPr>
          </a:p>
          <a:p>
            <a:pPr indent="630555" lvl="0" marL="342900" rtl="0" algn="ctr">
              <a:spcBef>
                <a:spcPts val="560"/>
              </a:spcBef>
              <a:spcAft>
                <a:spcPts val="0"/>
              </a:spcAft>
              <a:buSzPts val="1960"/>
              <a:buNone/>
            </a:pPr>
            <a:r>
              <a:rPr b="1" i="1" lang="tg-Cyrl-TJ" sz="2800">
                <a:solidFill>
                  <a:srgbClr val="FF0000"/>
                </a:solidFill>
                <a:latin typeface="Times New Roman"/>
                <a:ea typeface="Times New Roman"/>
                <a:cs typeface="Times New Roman"/>
                <a:sym typeface="Times New Roman"/>
              </a:rPr>
              <a:t>Объекти савдои беруна ва субъекти ФИБ</a:t>
            </a:r>
            <a:endParaRPr b="1" i="1" sz="2800">
              <a:solidFill>
                <a:srgbClr val="FF0000"/>
              </a:solidFill>
              <a:latin typeface="Times New Roman"/>
              <a:ea typeface="Times New Roman"/>
              <a:cs typeface="Times New Roman"/>
              <a:sym typeface="Times New Roman"/>
            </a:endParaRPr>
          </a:p>
          <a:p>
            <a:pPr indent="450215" lvl="0" marL="342900" rtl="0" algn="just">
              <a:lnSpc>
                <a:spcPct val="110000"/>
              </a:lnSpc>
              <a:spcBef>
                <a:spcPts val="560"/>
              </a:spcBef>
              <a:spcAft>
                <a:spcPts val="0"/>
              </a:spcAft>
              <a:buSzPts val="1960"/>
              <a:buNone/>
            </a:pPr>
            <a:r>
              <a:rPr lang="tg-Cyrl-TJ" sz="2800">
                <a:latin typeface="Times"/>
                <a:ea typeface="Times"/>
                <a:cs typeface="Times"/>
                <a:sym typeface="Times"/>
              </a:rPr>
              <a:t>Ба объекти савдои беруна </a:t>
            </a:r>
            <a:r>
              <a:rPr lang="tg-Cyrl-TJ" sz="2800">
                <a:latin typeface="Times New Roman"/>
                <a:ea typeface="Times New Roman"/>
                <a:cs typeface="Times New Roman"/>
                <a:sym typeface="Times New Roman"/>
              </a:rPr>
              <a:t>ҳ</a:t>
            </a:r>
            <a:r>
              <a:rPr lang="tg-Cyrl-TJ" sz="2800">
                <a:latin typeface="Times"/>
                <a:ea typeface="Times"/>
                <a:cs typeface="Times"/>
                <a:sym typeface="Times"/>
              </a:rPr>
              <a:t>амаи намуд</a:t>
            </a:r>
            <a:r>
              <a:rPr lang="tg-Cyrl-TJ" sz="2800">
                <a:latin typeface="Times New Roman"/>
                <a:ea typeface="Times New Roman"/>
                <a:cs typeface="Times New Roman"/>
                <a:sym typeface="Times New Roman"/>
              </a:rPr>
              <a:t>ҳ</a:t>
            </a:r>
            <a:r>
              <a:rPr lang="tg-Cyrl-TJ" sz="2800">
                <a:latin typeface="Times"/>
                <a:ea typeface="Times"/>
                <a:cs typeface="Times"/>
                <a:sym typeface="Times"/>
              </a:rPr>
              <a:t>ои захира</a:t>
            </a:r>
            <a:r>
              <a:rPr lang="tg-Cyrl-TJ" sz="2800">
                <a:latin typeface="Times New Roman"/>
                <a:ea typeface="Times New Roman"/>
                <a:cs typeface="Times New Roman"/>
                <a:sym typeface="Times New Roman"/>
              </a:rPr>
              <a:t>ҳ</a:t>
            </a:r>
            <a:r>
              <a:rPr lang="tg-Cyrl-TJ" sz="2800">
                <a:latin typeface="Times"/>
                <a:ea typeface="Times"/>
                <a:cs typeface="Times"/>
                <a:sym typeface="Times"/>
              </a:rPr>
              <a:t>о, аз љумла сарватњои табии, натиљањои истењсолї, мол, кор ва хизматрасонињо, сармоягузорињо, коркардњои миллию техникї ва монанди инњо дохил мешаванд. </a:t>
            </a:r>
            <a:r>
              <a:rPr lang="tg-Cyrl-TJ" sz="2800">
                <a:solidFill>
                  <a:srgbClr val="0D0D0D"/>
                </a:solidFill>
                <a:latin typeface="Times"/>
                <a:ea typeface="Times"/>
                <a:cs typeface="Times"/>
                <a:sym typeface="Times"/>
              </a:rPr>
              <a:t>Савдои беруна ма</a:t>
            </a:r>
            <a:r>
              <a:rPr lang="tg-Cyrl-TJ" sz="2800">
                <a:solidFill>
                  <a:srgbClr val="0D0D0D"/>
                </a:solidFill>
                <a:latin typeface="Times New Roman"/>
                <a:ea typeface="Times New Roman"/>
                <a:cs typeface="Times New Roman"/>
                <a:sym typeface="Times New Roman"/>
              </a:rPr>
              <a:t>ҷ</a:t>
            </a:r>
            <a:r>
              <a:rPr lang="tg-Cyrl-TJ" sz="2800">
                <a:solidFill>
                  <a:srgbClr val="0D0D0D"/>
                </a:solidFill>
                <a:latin typeface="Times"/>
                <a:ea typeface="Times"/>
                <a:cs typeface="Times"/>
                <a:sym typeface="Times"/>
              </a:rPr>
              <a:t>м</a:t>
            </a:r>
            <a:r>
              <a:rPr lang="tg-Cyrl-TJ" sz="2800">
                <a:solidFill>
                  <a:srgbClr val="0D0D0D"/>
                </a:solidFill>
                <a:latin typeface="Times New Roman"/>
                <a:ea typeface="Times New Roman"/>
                <a:cs typeface="Times New Roman"/>
                <a:sym typeface="Times New Roman"/>
              </a:rPr>
              <a:t>ӯ</a:t>
            </a:r>
            <a:r>
              <a:rPr lang="tg-Cyrl-TJ" sz="2800">
                <a:solidFill>
                  <a:srgbClr val="0D0D0D"/>
                </a:solidFill>
                <a:latin typeface="Times"/>
                <a:ea typeface="Times"/>
                <a:cs typeface="Times"/>
                <a:sym typeface="Times"/>
              </a:rPr>
              <a:t>и муносибат</a:t>
            </a:r>
            <a:r>
              <a:rPr lang="tg-Cyrl-TJ" sz="2800">
                <a:solidFill>
                  <a:srgbClr val="0D0D0D"/>
                </a:solidFill>
                <a:latin typeface="Times New Roman"/>
                <a:ea typeface="Times New Roman"/>
                <a:cs typeface="Times New Roman"/>
                <a:sym typeface="Times New Roman"/>
              </a:rPr>
              <a:t>ҳ</a:t>
            </a:r>
            <a:r>
              <a:rPr lang="tg-Cyrl-TJ" sz="2800">
                <a:solidFill>
                  <a:srgbClr val="0D0D0D"/>
                </a:solidFill>
                <a:latin typeface="Times"/>
                <a:ea typeface="Times"/>
                <a:cs typeface="Times"/>
                <a:sym typeface="Times"/>
              </a:rPr>
              <a:t>ои и</a:t>
            </a:r>
            <a:r>
              <a:rPr lang="tg-Cyrl-TJ" sz="2800">
                <a:solidFill>
                  <a:srgbClr val="0D0D0D"/>
                </a:solidFill>
                <a:latin typeface="Times New Roman"/>
                <a:ea typeface="Times New Roman"/>
                <a:cs typeface="Times New Roman"/>
                <a:sym typeface="Times New Roman"/>
              </a:rPr>
              <a:t>қ</a:t>
            </a:r>
            <a:r>
              <a:rPr lang="tg-Cyrl-TJ" sz="2800">
                <a:solidFill>
                  <a:srgbClr val="0D0D0D"/>
                </a:solidFill>
                <a:latin typeface="Times"/>
                <a:ea typeface="Times"/>
                <a:cs typeface="Times"/>
                <a:sym typeface="Times"/>
              </a:rPr>
              <a:t>тисодиест, ки тавассути мубодилаи молу хизматрасони</a:t>
            </a:r>
            <a:r>
              <a:rPr lang="tg-Cyrl-TJ" sz="2800">
                <a:solidFill>
                  <a:srgbClr val="0D0D0D"/>
                </a:solidFill>
                <a:latin typeface="Times New Roman"/>
                <a:ea typeface="Times New Roman"/>
                <a:cs typeface="Times New Roman"/>
                <a:sym typeface="Times New Roman"/>
              </a:rPr>
              <a:t>ҳ</a:t>
            </a:r>
            <a:r>
              <a:rPr lang="tg-Cyrl-TJ" sz="2800">
                <a:solidFill>
                  <a:srgbClr val="0D0D0D"/>
                </a:solidFill>
                <a:latin typeface="Times"/>
                <a:ea typeface="Times"/>
                <a:cs typeface="Times"/>
                <a:sym typeface="Times"/>
              </a:rPr>
              <a:t>о ва ма</a:t>
            </a:r>
            <a:r>
              <a:rPr lang="tg-Cyrl-TJ" sz="2800">
                <a:solidFill>
                  <a:srgbClr val="0D0D0D"/>
                </a:solidFill>
                <a:latin typeface="Times New Roman"/>
                <a:ea typeface="Times New Roman"/>
                <a:cs typeface="Times New Roman"/>
                <a:sym typeface="Times New Roman"/>
              </a:rPr>
              <a:t>ҳ</a:t>
            </a:r>
            <a:r>
              <a:rPr lang="tg-Cyrl-TJ" sz="2800">
                <a:solidFill>
                  <a:srgbClr val="0D0D0D"/>
                </a:solidFill>
                <a:latin typeface="Times"/>
                <a:ea typeface="Times"/>
                <a:cs typeface="Times"/>
                <a:sym typeface="Times"/>
              </a:rPr>
              <a:t>сули фаъолияти илмию техник</a:t>
            </a:r>
            <a:r>
              <a:rPr lang="tg-Cyrl-TJ" sz="2800">
                <a:solidFill>
                  <a:srgbClr val="0D0D0D"/>
                </a:solidFill>
                <a:latin typeface="Times New Roman"/>
                <a:ea typeface="Times New Roman"/>
                <a:cs typeface="Times New Roman"/>
                <a:sym typeface="Times New Roman"/>
              </a:rPr>
              <a:t>ӣ</a:t>
            </a:r>
            <a:r>
              <a:rPr lang="tg-Cyrl-TJ" sz="2800">
                <a:solidFill>
                  <a:srgbClr val="0D0D0D"/>
                </a:solidFill>
                <a:latin typeface="Times"/>
                <a:ea typeface="Times"/>
                <a:cs typeface="Times"/>
                <a:sym typeface="Times"/>
              </a:rPr>
              <a:t> дар асоси ти</a:t>
            </a:r>
            <a:r>
              <a:rPr lang="tg-Cyrl-TJ" sz="2800">
                <a:solidFill>
                  <a:srgbClr val="0D0D0D"/>
                </a:solidFill>
                <a:latin typeface="Times New Roman"/>
                <a:ea typeface="Times New Roman"/>
                <a:cs typeface="Times New Roman"/>
                <a:sym typeface="Times New Roman"/>
              </a:rPr>
              <a:t>ҷ</a:t>
            </a:r>
            <a:r>
              <a:rPr lang="tg-Cyrl-TJ" sz="2800">
                <a:solidFill>
                  <a:srgbClr val="0D0D0D"/>
                </a:solidFill>
                <a:latin typeface="Times"/>
                <a:ea typeface="Times"/>
                <a:cs typeface="Times"/>
                <a:sym typeface="Times"/>
              </a:rPr>
              <a:t>орат</a:t>
            </a:r>
            <a:r>
              <a:rPr lang="tg-Cyrl-TJ" sz="2800">
                <a:solidFill>
                  <a:srgbClr val="0D0D0D"/>
                </a:solidFill>
                <a:latin typeface="Times New Roman"/>
                <a:ea typeface="Times New Roman"/>
                <a:cs typeface="Times New Roman"/>
                <a:sym typeface="Times New Roman"/>
              </a:rPr>
              <a:t>ӣ</a:t>
            </a:r>
            <a:r>
              <a:rPr lang="tg-Cyrl-TJ" sz="2800">
                <a:solidFill>
                  <a:srgbClr val="0D0D0D"/>
                </a:solidFill>
                <a:latin typeface="Times"/>
                <a:ea typeface="Times"/>
                <a:cs typeface="Times"/>
                <a:sym typeface="Times"/>
              </a:rPr>
              <a:t> амал</a:t>
            </a:r>
            <a:r>
              <a:rPr lang="tg-Cyrl-TJ" sz="2800">
                <a:solidFill>
                  <a:srgbClr val="0D0D0D"/>
                </a:solidFill>
                <a:latin typeface="Times New Roman"/>
                <a:ea typeface="Times New Roman"/>
                <a:cs typeface="Times New Roman"/>
                <a:sym typeface="Times New Roman"/>
              </a:rPr>
              <a:t>ӣ</a:t>
            </a:r>
            <a:r>
              <a:rPr lang="tg-Cyrl-TJ" sz="2800">
                <a:solidFill>
                  <a:srgbClr val="0D0D0D"/>
                </a:solidFill>
                <a:latin typeface="Times"/>
                <a:ea typeface="Times"/>
                <a:cs typeface="Times"/>
                <a:sym typeface="Times"/>
              </a:rPr>
              <a:t> карда мешавад.</a:t>
            </a:r>
            <a:endParaRPr sz="2400">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cut thruBlk="1"/>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32"/>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t/>
            </a:r>
            <a:endParaRPr b="1" i="1" sz="2800">
              <a:solidFill>
                <a:srgbClr val="FF0000"/>
              </a:solidFill>
              <a:latin typeface="Times New Roman"/>
              <a:ea typeface="Times New Roman"/>
              <a:cs typeface="Times New Roman"/>
              <a:sym typeface="Times New Roman"/>
            </a:endParaRPr>
          </a:p>
          <a:p>
            <a:pPr indent="630555" lvl="0" marL="342900" rtl="0" algn="ctr">
              <a:spcBef>
                <a:spcPts val="560"/>
              </a:spcBef>
              <a:spcAft>
                <a:spcPts val="0"/>
              </a:spcAft>
              <a:buSzPts val="1960"/>
              <a:buNone/>
            </a:pPr>
            <a:r>
              <a:rPr b="1" i="1" lang="tg-Cyrl-TJ" sz="2800">
                <a:solidFill>
                  <a:srgbClr val="FF0000"/>
                </a:solidFill>
                <a:latin typeface="Times New Roman"/>
                <a:ea typeface="Times New Roman"/>
                <a:cs typeface="Times New Roman"/>
                <a:sym typeface="Times New Roman"/>
              </a:rPr>
              <a:t>Объекти савдои беруна ва субъекти ФИБ</a:t>
            </a:r>
            <a:endParaRPr b="1" i="1" sz="2800">
              <a:solidFill>
                <a:srgbClr val="FF0000"/>
              </a:solidFill>
              <a:latin typeface="Times New Roman"/>
              <a:ea typeface="Times New Roman"/>
              <a:cs typeface="Times New Roman"/>
              <a:sym typeface="Times New Roman"/>
            </a:endParaRPr>
          </a:p>
          <a:p>
            <a:pPr indent="450215" lvl="0" marL="342900" rtl="0" algn="just">
              <a:lnSpc>
                <a:spcPct val="150000"/>
              </a:lnSpc>
              <a:spcBef>
                <a:spcPts val="560"/>
              </a:spcBef>
              <a:spcAft>
                <a:spcPts val="0"/>
              </a:spcAft>
              <a:buSzPts val="1960"/>
              <a:buNone/>
            </a:pPr>
            <a:r>
              <a:rPr lang="tg-Cyrl-TJ" sz="2800">
                <a:solidFill>
                  <a:srgbClr val="0D0D0D"/>
                </a:solidFill>
                <a:latin typeface="Times"/>
                <a:ea typeface="Times"/>
                <a:cs typeface="Times"/>
                <a:sym typeface="Times"/>
              </a:rPr>
              <a:t>Савдои беруна метавонад бевосита байни субъект</a:t>
            </a:r>
            <a:r>
              <a:rPr lang="tg-Cyrl-TJ" sz="2800">
                <a:solidFill>
                  <a:srgbClr val="0D0D0D"/>
                </a:solidFill>
                <a:latin typeface="Times New Roman"/>
                <a:ea typeface="Times New Roman"/>
                <a:cs typeface="Times New Roman"/>
                <a:sym typeface="Times New Roman"/>
              </a:rPr>
              <a:t>ҳ</a:t>
            </a:r>
            <a:r>
              <a:rPr lang="tg-Cyrl-TJ" sz="2800">
                <a:solidFill>
                  <a:srgbClr val="0D0D0D"/>
                </a:solidFill>
                <a:latin typeface="Times"/>
                <a:ea typeface="Times"/>
                <a:cs typeface="Times"/>
                <a:sym typeface="Times"/>
              </a:rPr>
              <a:t>ои фаъолияти и</a:t>
            </a:r>
            <a:r>
              <a:rPr lang="tg-Cyrl-TJ" sz="2800">
                <a:solidFill>
                  <a:srgbClr val="0D0D0D"/>
                </a:solidFill>
                <a:latin typeface="Times New Roman"/>
                <a:ea typeface="Times New Roman"/>
                <a:cs typeface="Times New Roman"/>
                <a:sym typeface="Times New Roman"/>
              </a:rPr>
              <a:t>қ</a:t>
            </a:r>
            <a:r>
              <a:rPr lang="tg-Cyrl-TJ" sz="2800">
                <a:solidFill>
                  <a:srgbClr val="0D0D0D"/>
                </a:solidFill>
                <a:latin typeface="Times"/>
                <a:ea typeface="Times"/>
                <a:cs typeface="Times"/>
                <a:sym typeface="Times"/>
              </a:rPr>
              <a:t>тисоди беруна ё ин, ки бо истифода аз хизмати миёнрав</a:t>
            </a:r>
            <a:r>
              <a:rPr lang="tg-Cyrl-TJ" sz="2800">
                <a:solidFill>
                  <a:srgbClr val="0D0D0D"/>
                </a:solidFill>
                <a:latin typeface="Times New Roman"/>
                <a:ea typeface="Times New Roman"/>
                <a:cs typeface="Times New Roman"/>
                <a:sym typeface="Times New Roman"/>
              </a:rPr>
              <a:t>ҳ</a:t>
            </a:r>
            <a:r>
              <a:rPr lang="tg-Cyrl-TJ" sz="2800">
                <a:solidFill>
                  <a:srgbClr val="0D0D0D"/>
                </a:solidFill>
                <a:latin typeface="Times"/>
                <a:ea typeface="Times"/>
                <a:cs typeface="Times"/>
                <a:sym typeface="Times"/>
              </a:rPr>
              <a:t>о (комиссионер</a:t>
            </a:r>
            <a:r>
              <a:rPr lang="tg-Cyrl-TJ" sz="2800">
                <a:solidFill>
                  <a:srgbClr val="0D0D0D"/>
                </a:solidFill>
                <a:latin typeface="Times New Roman"/>
                <a:ea typeface="Times New Roman"/>
                <a:cs typeface="Times New Roman"/>
                <a:sym typeface="Times New Roman"/>
              </a:rPr>
              <a:t>ҳ</a:t>
            </a:r>
            <a:r>
              <a:rPr lang="tg-Cyrl-TJ" sz="2800">
                <a:solidFill>
                  <a:srgbClr val="0D0D0D"/>
                </a:solidFill>
                <a:latin typeface="Times"/>
                <a:ea typeface="Times"/>
                <a:cs typeface="Times"/>
                <a:sym typeface="Times"/>
              </a:rPr>
              <a:t>о, консигнаторон, дистрибютор</a:t>
            </a:r>
            <a:r>
              <a:rPr lang="tg-Cyrl-TJ" sz="2800">
                <a:solidFill>
                  <a:srgbClr val="0D0D0D"/>
                </a:solidFill>
                <a:latin typeface="Times New Roman"/>
                <a:ea typeface="Times New Roman"/>
                <a:cs typeface="Times New Roman"/>
                <a:sym typeface="Times New Roman"/>
              </a:rPr>
              <a:t>ҳ</a:t>
            </a:r>
            <a:r>
              <a:rPr lang="tg-Cyrl-TJ" sz="2800">
                <a:solidFill>
                  <a:srgbClr val="0D0D0D"/>
                </a:solidFill>
                <a:latin typeface="Times"/>
                <a:ea typeface="Times"/>
                <a:cs typeface="Times"/>
                <a:sym typeface="Times"/>
              </a:rPr>
              <a:t>о, агент</a:t>
            </a:r>
            <a:r>
              <a:rPr lang="tg-Cyrl-TJ" sz="2800">
                <a:solidFill>
                  <a:srgbClr val="0D0D0D"/>
                </a:solidFill>
                <a:latin typeface="Times New Roman"/>
                <a:ea typeface="Times New Roman"/>
                <a:cs typeface="Times New Roman"/>
                <a:sym typeface="Times New Roman"/>
              </a:rPr>
              <a:t>ҳ</a:t>
            </a:r>
            <a:r>
              <a:rPr lang="tg-Cyrl-TJ" sz="2800">
                <a:solidFill>
                  <a:srgbClr val="0D0D0D"/>
                </a:solidFill>
                <a:latin typeface="Times"/>
                <a:ea typeface="Times"/>
                <a:cs typeface="Times"/>
                <a:sym typeface="Times"/>
              </a:rPr>
              <a:t>о, брокерон, дилер</a:t>
            </a:r>
            <a:r>
              <a:rPr lang="tg-Cyrl-TJ" sz="2800">
                <a:solidFill>
                  <a:srgbClr val="0D0D0D"/>
                </a:solidFill>
                <a:latin typeface="Times New Roman"/>
                <a:ea typeface="Times New Roman"/>
                <a:cs typeface="Times New Roman"/>
                <a:sym typeface="Times New Roman"/>
              </a:rPr>
              <a:t>ҳ</a:t>
            </a:r>
            <a:r>
              <a:rPr lang="tg-Cyrl-TJ" sz="2800">
                <a:solidFill>
                  <a:srgbClr val="0D0D0D"/>
                </a:solidFill>
                <a:latin typeface="Times"/>
                <a:ea typeface="Times"/>
                <a:cs typeface="Times"/>
                <a:sym typeface="Times"/>
              </a:rPr>
              <a:t>о ва </a:t>
            </a:r>
            <a:r>
              <a:rPr lang="tg-Cyrl-TJ" sz="2800">
                <a:solidFill>
                  <a:srgbClr val="0D0D0D"/>
                </a:solidFill>
                <a:latin typeface="Times New Roman"/>
                <a:ea typeface="Times New Roman"/>
                <a:cs typeface="Times New Roman"/>
                <a:sym typeface="Times New Roman"/>
              </a:rPr>
              <a:t>ғ</a:t>
            </a:r>
            <a:r>
              <a:rPr lang="tg-Cyrl-TJ" sz="2800">
                <a:solidFill>
                  <a:srgbClr val="0D0D0D"/>
                </a:solidFill>
                <a:latin typeface="Times"/>
                <a:ea typeface="Times"/>
                <a:cs typeface="Times"/>
                <a:sym typeface="Times"/>
              </a:rPr>
              <a:t>.) амал</a:t>
            </a:r>
            <a:r>
              <a:rPr lang="tg-Cyrl-TJ" sz="2800">
                <a:solidFill>
                  <a:srgbClr val="0D0D0D"/>
                </a:solidFill>
                <a:latin typeface="Times New Roman"/>
                <a:ea typeface="Times New Roman"/>
                <a:cs typeface="Times New Roman"/>
                <a:sym typeface="Times New Roman"/>
              </a:rPr>
              <a:t>ӣ</a:t>
            </a:r>
            <a:r>
              <a:rPr lang="tg-Cyrl-TJ" sz="2800">
                <a:solidFill>
                  <a:srgbClr val="0D0D0D"/>
                </a:solidFill>
                <a:latin typeface="Times"/>
                <a:ea typeface="Times"/>
                <a:cs typeface="Times"/>
                <a:sym typeface="Times"/>
              </a:rPr>
              <a:t> карда шавад. </a:t>
            </a:r>
            <a:endParaRPr sz="2400">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8"/>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33"/>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t/>
            </a:r>
            <a:endParaRPr b="1" i="1" sz="2800">
              <a:solidFill>
                <a:srgbClr val="FF0000"/>
              </a:solidFill>
              <a:latin typeface="Times New Roman"/>
              <a:ea typeface="Times New Roman"/>
              <a:cs typeface="Times New Roman"/>
              <a:sym typeface="Times New Roman"/>
            </a:endParaRPr>
          </a:p>
          <a:p>
            <a:pPr indent="630555" lvl="0" marL="342900" rtl="0" algn="ctr">
              <a:spcBef>
                <a:spcPts val="560"/>
              </a:spcBef>
              <a:spcAft>
                <a:spcPts val="0"/>
              </a:spcAft>
              <a:buSzPts val="1960"/>
              <a:buNone/>
            </a:pPr>
            <a:r>
              <a:rPr b="1" i="1" lang="tg-Cyrl-TJ" sz="2800">
                <a:solidFill>
                  <a:srgbClr val="FF0000"/>
                </a:solidFill>
                <a:latin typeface="Times New Roman"/>
                <a:ea typeface="Times New Roman"/>
                <a:cs typeface="Times New Roman"/>
                <a:sym typeface="Times New Roman"/>
              </a:rPr>
              <a:t>Объекти савдои беруна ва субъекти ФИБ</a:t>
            </a:r>
            <a:endParaRPr b="1" i="1" sz="2800">
              <a:solidFill>
                <a:srgbClr val="FF0000"/>
              </a:solidFill>
              <a:latin typeface="Times New Roman"/>
              <a:ea typeface="Times New Roman"/>
              <a:cs typeface="Times New Roman"/>
              <a:sym typeface="Times New Roman"/>
            </a:endParaRPr>
          </a:p>
          <a:p>
            <a:pPr indent="450215" lvl="0" marL="342900" rtl="0" algn="just">
              <a:spcBef>
                <a:spcPts val="640"/>
              </a:spcBef>
              <a:spcAft>
                <a:spcPts val="0"/>
              </a:spcAft>
              <a:buSzPts val="2240"/>
              <a:buNone/>
            </a:pPr>
            <a:r>
              <a:rPr lang="tg-Cyrl-TJ">
                <a:latin typeface="Times"/>
                <a:ea typeface="Times"/>
                <a:cs typeface="Times"/>
                <a:sym typeface="Times"/>
              </a:rPr>
              <a:t>Ба субъекти ФИБ дохил мешаванд:</a:t>
            </a:r>
            <a:endParaRPr>
              <a:latin typeface="Times New Roman"/>
              <a:ea typeface="Times New Roman"/>
              <a:cs typeface="Times New Roman"/>
              <a:sym typeface="Times New Roman"/>
            </a:endParaRPr>
          </a:p>
          <a:p>
            <a:pPr indent="-342900" lvl="0" marL="342900" rtl="0" algn="just">
              <a:lnSpc>
                <a:spcPct val="150000"/>
              </a:lnSpc>
              <a:spcBef>
                <a:spcPts val="640"/>
              </a:spcBef>
              <a:spcAft>
                <a:spcPts val="0"/>
              </a:spcAft>
              <a:buSzPts val="2240"/>
              <a:buFont typeface="Noto Sans Symbols"/>
              <a:buChar char="✔"/>
            </a:pPr>
            <a:r>
              <a:rPr lang="tg-Cyrl-TJ">
                <a:latin typeface="Times"/>
                <a:ea typeface="Times"/>
                <a:cs typeface="Times"/>
                <a:sym typeface="Times"/>
              </a:rPr>
              <a:t>Корхона</a:t>
            </a:r>
            <a:r>
              <a:rPr lang="tg-Cyrl-TJ">
                <a:latin typeface="Times New Roman"/>
                <a:ea typeface="Times New Roman"/>
                <a:cs typeface="Times New Roman"/>
                <a:sym typeface="Times New Roman"/>
              </a:rPr>
              <a:t>ҳ</a:t>
            </a:r>
            <a:r>
              <a:rPr lang="tg-Cyrl-TJ">
                <a:latin typeface="Times"/>
                <a:ea typeface="Times"/>
                <a:cs typeface="Times"/>
                <a:sym typeface="Times"/>
              </a:rPr>
              <a:t>ои давлат</a:t>
            </a:r>
            <a:r>
              <a:rPr lang="tg-Cyrl-TJ">
                <a:latin typeface="Times New Roman"/>
                <a:ea typeface="Times New Roman"/>
                <a:cs typeface="Times New Roman"/>
                <a:sym typeface="Times New Roman"/>
              </a:rPr>
              <a:t>ӣ</a:t>
            </a:r>
            <a:r>
              <a:rPr lang="tg-Cyrl-TJ">
                <a:latin typeface="Times"/>
                <a:ea typeface="Times"/>
                <a:cs typeface="Times"/>
                <a:sym typeface="Times"/>
              </a:rPr>
              <a:t>;</a:t>
            </a:r>
            <a:endParaRPr>
              <a:latin typeface="Times New Roman"/>
              <a:ea typeface="Times New Roman"/>
              <a:cs typeface="Times New Roman"/>
              <a:sym typeface="Times New Roman"/>
            </a:endParaRPr>
          </a:p>
          <a:p>
            <a:pPr indent="-342900" lvl="0" marL="342900" rtl="0" algn="just">
              <a:lnSpc>
                <a:spcPct val="150000"/>
              </a:lnSpc>
              <a:spcBef>
                <a:spcPts val="640"/>
              </a:spcBef>
              <a:spcAft>
                <a:spcPts val="0"/>
              </a:spcAft>
              <a:buSzPts val="2240"/>
              <a:buFont typeface="Noto Sans Symbols"/>
              <a:buChar char="✔"/>
            </a:pPr>
            <a:r>
              <a:rPr lang="tg-Cyrl-TJ">
                <a:latin typeface="Times"/>
                <a:ea typeface="Times"/>
                <a:cs typeface="Times"/>
                <a:sym typeface="Times"/>
              </a:rPr>
              <a:t>Корхона</a:t>
            </a:r>
            <a:r>
              <a:rPr lang="tg-Cyrl-TJ">
                <a:latin typeface="Times New Roman"/>
                <a:ea typeface="Times New Roman"/>
                <a:cs typeface="Times New Roman"/>
                <a:sym typeface="Times New Roman"/>
              </a:rPr>
              <a:t>ҳ</a:t>
            </a:r>
            <a:r>
              <a:rPr lang="tg-Cyrl-TJ">
                <a:latin typeface="Times"/>
                <a:ea typeface="Times"/>
                <a:cs typeface="Times"/>
                <a:sym typeface="Times"/>
              </a:rPr>
              <a:t>ои хусус</a:t>
            </a:r>
            <a:r>
              <a:rPr lang="tg-Cyrl-TJ">
                <a:latin typeface="Times New Roman"/>
                <a:ea typeface="Times New Roman"/>
                <a:cs typeface="Times New Roman"/>
                <a:sym typeface="Times New Roman"/>
              </a:rPr>
              <a:t>ӣ</a:t>
            </a:r>
            <a:r>
              <a:rPr lang="tg-Cyrl-TJ">
                <a:latin typeface="Times"/>
                <a:ea typeface="Times"/>
                <a:cs typeface="Times"/>
                <a:sym typeface="Times"/>
              </a:rPr>
              <a:t>;</a:t>
            </a:r>
            <a:endParaRPr>
              <a:latin typeface="Times New Roman"/>
              <a:ea typeface="Times New Roman"/>
              <a:cs typeface="Times New Roman"/>
              <a:sym typeface="Times New Roman"/>
            </a:endParaRPr>
          </a:p>
          <a:p>
            <a:pPr indent="-342900" lvl="0" marL="342900" rtl="0" algn="just">
              <a:lnSpc>
                <a:spcPct val="150000"/>
              </a:lnSpc>
              <a:spcBef>
                <a:spcPts val="640"/>
              </a:spcBef>
              <a:spcAft>
                <a:spcPts val="0"/>
              </a:spcAft>
              <a:buSzPts val="2240"/>
              <a:buFont typeface="Noto Sans Symbols"/>
              <a:buChar char="✔"/>
            </a:pPr>
            <a:r>
              <a:rPr lang="tg-Cyrl-TJ">
                <a:latin typeface="Times"/>
                <a:ea typeface="Times"/>
                <a:cs typeface="Times"/>
                <a:sym typeface="Times"/>
              </a:rPr>
              <a:t>Корхона</a:t>
            </a:r>
            <a:r>
              <a:rPr lang="tg-Cyrl-TJ">
                <a:latin typeface="Times New Roman"/>
                <a:ea typeface="Times New Roman"/>
                <a:cs typeface="Times New Roman"/>
                <a:sym typeface="Times New Roman"/>
              </a:rPr>
              <a:t>ҳ</a:t>
            </a:r>
            <a:r>
              <a:rPr lang="tg-Cyrl-TJ">
                <a:latin typeface="Times"/>
                <a:ea typeface="Times"/>
                <a:cs typeface="Times"/>
                <a:sym typeface="Times"/>
              </a:rPr>
              <a:t>ои муштарак;</a:t>
            </a:r>
            <a:endParaRPr>
              <a:latin typeface="Times New Roman"/>
              <a:ea typeface="Times New Roman"/>
              <a:cs typeface="Times New Roman"/>
              <a:sym typeface="Times New Roman"/>
            </a:endParaRPr>
          </a:p>
          <a:p>
            <a:pPr indent="-342900" lvl="0" marL="342900" rtl="0" algn="just">
              <a:lnSpc>
                <a:spcPct val="150000"/>
              </a:lnSpc>
              <a:spcBef>
                <a:spcPts val="640"/>
              </a:spcBef>
              <a:spcAft>
                <a:spcPts val="0"/>
              </a:spcAft>
              <a:buSzPts val="2240"/>
              <a:buFont typeface="Noto Sans Symbols"/>
              <a:buChar char="✔"/>
            </a:pPr>
            <a:r>
              <a:rPr lang="tg-Cyrl-TJ">
                <a:latin typeface="Times"/>
                <a:ea typeface="Times"/>
                <a:cs typeface="Times"/>
                <a:sym typeface="Times"/>
              </a:rPr>
              <a:t>Шахсони </a:t>
            </a:r>
            <a:r>
              <a:rPr lang="tg-Cyrl-TJ">
                <a:latin typeface="Times New Roman"/>
                <a:ea typeface="Times New Roman"/>
                <a:cs typeface="Times New Roman"/>
                <a:sym typeface="Times New Roman"/>
              </a:rPr>
              <a:t>ҳ</a:t>
            </a:r>
            <a:r>
              <a:rPr lang="tg-Cyrl-TJ">
                <a:latin typeface="Times"/>
                <a:ea typeface="Times"/>
                <a:cs typeface="Times"/>
                <a:sym typeface="Times"/>
              </a:rPr>
              <a:t>у</a:t>
            </a:r>
            <a:r>
              <a:rPr lang="tg-Cyrl-TJ">
                <a:latin typeface="Times New Roman"/>
                <a:ea typeface="Times New Roman"/>
                <a:cs typeface="Times New Roman"/>
                <a:sym typeface="Times New Roman"/>
              </a:rPr>
              <a:t>қ</a:t>
            </a:r>
            <a:r>
              <a:rPr lang="tg-Cyrl-TJ">
                <a:latin typeface="Times"/>
                <a:ea typeface="Times"/>
                <a:cs typeface="Times"/>
                <a:sym typeface="Times"/>
              </a:rPr>
              <a:t>у</a:t>
            </a:r>
            <a:r>
              <a:rPr lang="tg-Cyrl-TJ">
                <a:latin typeface="Times New Roman"/>
                <a:ea typeface="Times New Roman"/>
                <a:cs typeface="Times New Roman"/>
                <a:sym typeface="Times New Roman"/>
              </a:rPr>
              <a:t>қӣ</a:t>
            </a:r>
            <a:r>
              <a:rPr lang="tg-Cyrl-TJ">
                <a:latin typeface="Times"/>
                <a:ea typeface="Times"/>
                <a:cs typeface="Times"/>
                <a:sym typeface="Times"/>
              </a:rPr>
              <a:t>;</a:t>
            </a:r>
            <a:endParaRPr>
              <a:latin typeface="Times New Roman"/>
              <a:ea typeface="Times New Roman"/>
              <a:cs typeface="Times New Roman"/>
              <a:sym typeface="Times New Roman"/>
            </a:endParaRPr>
          </a:p>
          <a:p>
            <a:pPr indent="-342900" lvl="0" marL="342900" rtl="0" algn="just">
              <a:lnSpc>
                <a:spcPct val="150000"/>
              </a:lnSpc>
              <a:spcBef>
                <a:spcPts val="640"/>
              </a:spcBef>
              <a:spcAft>
                <a:spcPts val="0"/>
              </a:spcAft>
              <a:buSzPts val="2240"/>
              <a:buFont typeface="Noto Sans Symbols"/>
              <a:buChar char="✔"/>
            </a:pPr>
            <a:r>
              <a:rPr lang="tg-Cyrl-TJ">
                <a:latin typeface="Times"/>
                <a:ea typeface="Times"/>
                <a:cs typeface="Times"/>
                <a:sym typeface="Times"/>
              </a:rPr>
              <a:t>Шахсони инфиродиву во</a:t>
            </a:r>
            <a:r>
              <a:rPr lang="tg-Cyrl-TJ">
                <a:latin typeface="Times New Roman"/>
                <a:ea typeface="Times New Roman"/>
                <a:cs typeface="Times New Roman"/>
                <a:sym typeface="Times New Roman"/>
              </a:rPr>
              <a:t>қ</a:t>
            </a:r>
            <a:r>
              <a:rPr lang="tg-Cyrl-TJ">
                <a:latin typeface="Times"/>
                <a:ea typeface="Times"/>
                <a:cs typeface="Times"/>
                <a:sym typeface="Times"/>
              </a:rPr>
              <a:t>е</a:t>
            </a:r>
            <a:r>
              <a:rPr lang="tg-Cyrl-TJ">
                <a:latin typeface="Times New Roman"/>
                <a:ea typeface="Times New Roman"/>
                <a:cs typeface="Times New Roman"/>
                <a:sym typeface="Times New Roman"/>
              </a:rPr>
              <a:t>ӣ</a:t>
            </a:r>
            <a:r>
              <a:rPr lang="tg-Cyrl-TJ">
                <a:latin typeface="Times"/>
                <a:ea typeface="Times"/>
                <a:cs typeface="Times"/>
                <a:sym typeface="Times"/>
              </a:rPr>
              <a:t>. </a:t>
            </a:r>
            <a:endParaRPr>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dir="r"/>
  </p:transition>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34"/>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i="1" lang="tg-Cyrl-TJ" sz="2800">
                <a:solidFill>
                  <a:srgbClr val="FF0000"/>
                </a:solidFill>
                <a:latin typeface="Times New Roman"/>
                <a:ea typeface="Times New Roman"/>
                <a:cs typeface="Times New Roman"/>
                <a:sym typeface="Times New Roman"/>
              </a:rPr>
              <a:t>Объекти савдои беруна ва субъекти ФИБ</a:t>
            </a:r>
            <a:endParaRPr b="1" i="1" sz="2800">
              <a:solidFill>
                <a:srgbClr val="FF0000"/>
              </a:solidFill>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pic>
        <p:nvPicPr>
          <p:cNvPr id="266" name="Google Shape;266;p34"/>
          <p:cNvPicPr preferRelativeResize="0"/>
          <p:nvPr/>
        </p:nvPicPr>
        <p:blipFill rotWithShape="1">
          <a:blip r:embed="rId3">
            <a:alphaModFix/>
          </a:blip>
          <a:srcRect b="17395" l="33300" r="29644" t="48146"/>
          <a:stretch/>
        </p:blipFill>
        <p:spPr>
          <a:xfrm>
            <a:off x="104534" y="548680"/>
            <a:ext cx="8397404" cy="4392488"/>
          </a:xfrm>
          <a:prstGeom prst="rect">
            <a:avLst/>
          </a:prstGeom>
          <a:noFill/>
          <a:ln>
            <a:noFill/>
          </a:ln>
        </p:spPr>
      </p:pic>
    </p:spTree>
  </p:cSld>
  <p:clrMapOvr>
    <a:masterClrMapping/>
  </p:clrMapOvr>
  <p:transition>
    <p:wedge/>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35"/>
          <p:cNvSpPr txBox="1"/>
          <p:nvPr>
            <p:ph idx="1" type="body"/>
          </p:nvPr>
        </p:nvSpPr>
        <p:spPr>
          <a:xfrm>
            <a:off x="0" y="1054100"/>
            <a:ext cx="8892479" cy="4535140"/>
          </a:xfrm>
          <a:prstGeom prst="rect">
            <a:avLst/>
          </a:prstGeom>
          <a:noFill/>
          <a:ln>
            <a:noFill/>
          </a:ln>
        </p:spPr>
        <p:txBody>
          <a:bodyPr anchorCtr="0" anchor="t" bIns="45700" lIns="91425" spcFirstLastPara="1" rIns="91425" wrap="square" tIns="45700">
            <a:normAutofit/>
          </a:bodyPr>
          <a:lstStyle/>
          <a:p>
            <a:pPr indent="-270510" lvl="0" marL="270510" rtl="0" algn="just">
              <a:spcBef>
                <a:spcPts val="0"/>
              </a:spcBef>
              <a:spcAft>
                <a:spcPts val="0"/>
              </a:spcAft>
              <a:buSzPts val="1680"/>
              <a:buNone/>
            </a:pPr>
            <a:r>
              <a:rPr lang="tg-Cyrl-TJ" sz="2400">
                <a:latin typeface="Times New Roman"/>
                <a:ea typeface="Times New Roman"/>
                <a:cs typeface="Times New Roman"/>
                <a:sym typeface="Times New Roman"/>
              </a:rPr>
              <a:t>	</a:t>
            </a:r>
            <a:r>
              <a:rPr lang="tg-Cyrl-TJ">
                <a:latin typeface="Times New Roman"/>
                <a:ea typeface="Times New Roman"/>
                <a:cs typeface="Times New Roman"/>
                <a:sym typeface="Times New Roman"/>
              </a:rPr>
              <a:t>	</a:t>
            </a:r>
            <a:r>
              <a:rPr lang="tg-Cyrl-TJ" sz="3000">
                <a:latin typeface="Times New Roman"/>
                <a:ea typeface="Times New Roman"/>
                <a:cs typeface="Times New Roman"/>
                <a:sym typeface="Times New Roman"/>
              </a:rPr>
              <a:t>Дар дарси якум вобаста ба моҳият ва мафҳуми фаъолияти иқтисоди корхонаҳо дар Ҷумҳурии Тоҷикистон, ки м</a:t>
            </a:r>
            <a:r>
              <a:rPr lang="tg-Cyrl-TJ" sz="3000">
                <a:latin typeface="Times"/>
                <a:ea typeface="Times"/>
                <a:cs typeface="Times"/>
                <a:sym typeface="Times"/>
              </a:rPr>
              <a:t>а</a:t>
            </a:r>
            <a:r>
              <a:rPr lang="tg-Cyrl-TJ" sz="3000">
                <a:latin typeface="Times New Roman"/>
                <a:ea typeface="Times New Roman"/>
                <a:cs typeface="Times New Roman"/>
                <a:sym typeface="Times New Roman"/>
              </a:rPr>
              <a:t>қ</a:t>
            </a:r>
            <a:r>
              <a:rPr lang="tg-Cyrl-TJ" sz="3000">
                <a:latin typeface="Times"/>
                <a:ea typeface="Times"/>
                <a:cs typeface="Times"/>
                <a:sym typeface="Times"/>
              </a:rPr>
              <a:t>сад ва мафњуми фаъолияти иќтисодии берунаи корхона, принсип</a:t>
            </a:r>
            <a:r>
              <a:rPr lang="tg-Cyrl-TJ" sz="3000">
                <a:latin typeface="Times New Roman"/>
                <a:ea typeface="Times New Roman"/>
                <a:cs typeface="Times New Roman"/>
                <a:sym typeface="Times New Roman"/>
              </a:rPr>
              <a:t>ҳ</a:t>
            </a:r>
            <a:r>
              <a:rPr lang="tg-Cyrl-TJ" sz="3000">
                <a:latin typeface="Times"/>
                <a:ea typeface="Times"/>
                <a:cs typeface="Times"/>
                <a:sym typeface="Times"/>
              </a:rPr>
              <a:t>о ва махсусият</a:t>
            </a:r>
            <a:r>
              <a:rPr lang="tg-Cyrl-TJ" sz="3000">
                <a:latin typeface="Times New Roman"/>
                <a:ea typeface="Times New Roman"/>
                <a:cs typeface="Times New Roman"/>
                <a:sym typeface="Times New Roman"/>
              </a:rPr>
              <a:t>ҳ</a:t>
            </a:r>
            <a:r>
              <a:rPr lang="tg-Cyrl-TJ" sz="3000">
                <a:latin typeface="Times"/>
                <a:ea typeface="Times"/>
                <a:cs typeface="Times"/>
                <a:sym typeface="Times"/>
              </a:rPr>
              <a:t>ои фаъолияти иќтисоди берунаи корхона, ҳадаф</a:t>
            </a:r>
            <a:r>
              <a:rPr lang="tg-Cyrl-TJ" sz="3000">
                <a:latin typeface="Times New Roman"/>
                <a:ea typeface="Times New Roman"/>
                <a:cs typeface="Times New Roman"/>
                <a:sym typeface="Times New Roman"/>
              </a:rPr>
              <a:t>ҳ</a:t>
            </a:r>
            <a:r>
              <a:rPr lang="tg-Cyrl-TJ" sz="3000">
                <a:latin typeface="Times"/>
                <a:ea typeface="Times"/>
                <a:cs typeface="Times"/>
                <a:sym typeface="Times"/>
              </a:rPr>
              <a:t>о ва намудњои алоќа</a:t>
            </a:r>
            <a:r>
              <a:rPr lang="tg-Cyrl-TJ" sz="3000">
                <a:latin typeface="Times New Roman"/>
                <a:ea typeface="Times New Roman"/>
                <a:cs typeface="Times New Roman"/>
                <a:sym typeface="Times New Roman"/>
              </a:rPr>
              <a:t>ҳ</a:t>
            </a:r>
            <a:r>
              <a:rPr lang="tg-Cyrl-TJ" sz="3000">
                <a:latin typeface="Times"/>
                <a:ea typeface="Times"/>
                <a:cs typeface="Times"/>
                <a:sym typeface="Times"/>
              </a:rPr>
              <a:t>ои иќтисодии берунаи корхона, объекти савдои беруна ва субъекти фаъолияти иќтисоди берунаи корхона дида баромада шудааст.</a:t>
            </a:r>
            <a:endParaRPr sz="3000">
              <a:latin typeface="Times New Roman"/>
              <a:ea typeface="Times New Roman"/>
              <a:cs typeface="Times New Roman"/>
              <a:sym typeface="Times New Roman"/>
            </a:endParaRPr>
          </a:p>
          <a:p>
            <a:pPr indent="0" lvl="0" marL="0" rtl="0" algn="just">
              <a:lnSpc>
                <a:spcPct val="100000"/>
              </a:lnSpc>
              <a:spcBef>
                <a:spcPts val="0"/>
              </a:spcBef>
              <a:spcAft>
                <a:spcPts val="0"/>
              </a:spcAft>
              <a:buClr>
                <a:schemeClr val="dk2"/>
              </a:buClr>
              <a:buSzPts val="1680"/>
              <a:buNone/>
            </a:pPr>
            <a:r>
              <a:t/>
            </a:r>
            <a:endParaRPr b="1" sz="2400">
              <a:latin typeface="Times New Roman"/>
              <a:ea typeface="Times New Roman"/>
              <a:cs typeface="Times New Roman"/>
              <a:sym typeface="Times New Roman"/>
            </a:endParaRPr>
          </a:p>
          <a:p>
            <a:pPr indent="0" lvl="0" marL="114300" rtl="0" algn="just">
              <a:spcBef>
                <a:spcPts val="480"/>
              </a:spcBef>
              <a:spcAft>
                <a:spcPts val="0"/>
              </a:spcAft>
              <a:buSzPts val="1680"/>
              <a:buNone/>
            </a:pPr>
            <a:r>
              <a:t/>
            </a:r>
            <a:endParaRPr sz="2400">
              <a:latin typeface="Times New Roman"/>
              <a:ea typeface="Times New Roman"/>
              <a:cs typeface="Times New Roman"/>
              <a:sym typeface="Times New Roman"/>
            </a:endParaRPr>
          </a:p>
          <a:p>
            <a:pPr indent="0" lvl="0" marL="114300" rtl="0" algn="just">
              <a:spcBef>
                <a:spcPts val="640"/>
              </a:spcBef>
              <a:spcAft>
                <a:spcPts val="0"/>
              </a:spcAft>
              <a:buSzPts val="2240"/>
              <a:buNone/>
            </a:pPr>
            <a:r>
              <a:t/>
            </a:r>
            <a:endParaRPr/>
          </a:p>
        </p:txBody>
      </p:sp>
      <p:sp>
        <p:nvSpPr>
          <p:cNvPr id="272" name="Google Shape;272;p35"/>
          <p:cNvSpPr/>
          <p:nvPr/>
        </p:nvSpPr>
        <p:spPr>
          <a:xfrm>
            <a:off x="431540" y="116632"/>
            <a:ext cx="8280920"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tg-Cyrl-TJ" sz="3200" u="none" cap="none" strike="noStrike">
                <a:solidFill>
                  <a:srgbClr val="FF0000"/>
                </a:solidFill>
                <a:latin typeface="Times New Roman"/>
                <a:ea typeface="Times New Roman"/>
                <a:cs typeface="Times New Roman"/>
                <a:sym typeface="Times New Roman"/>
              </a:rPr>
              <a:t>Ҷамъбасти мавзуъ</a:t>
            </a:r>
            <a:endParaRPr b="1" i="1" sz="3200" u="none" cap="none" strike="noStrike">
              <a:solidFill>
                <a:srgbClr val="FF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36"/>
          <p:cNvSpPr txBox="1"/>
          <p:nvPr>
            <p:ph type="title"/>
          </p:nvPr>
        </p:nvSpPr>
        <p:spPr>
          <a:xfrm>
            <a:off x="457200" y="116632"/>
            <a:ext cx="8686800" cy="8382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3600"/>
              <a:buFont typeface="Times"/>
              <a:buNone/>
            </a:pPr>
            <a:r>
              <a:rPr lang="tg-Cyrl-TJ">
                <a:solidFill>
                  <a:srgbClr val="FF0000"/>
                </a:solidFill>
                <a:latin typeface="Times"/>
                <a:ea typeface="Times"/>
                <a:cs typeface="Times"/>
                <a:sym typeface="Times"/>
              </a:rPr>
              <a:t>АДАБИЁТИ ИСТИФОДАШУДА</a:t>
            </a:r>
            <a:endParaRPr>
              <a:solidFill>
                <a:srgbClr val="FF0000"/>
              </a:solidFill>
              <a:latin typeface="Times"/>
              <a:ea typeface="Times"/>
              <a:cs typeface="Times"/>
              <a:sym typeface="Times"/>
            </a:endParaRPr>
          </a:p>
        </p:txBody>
      </p:sp>
      <p:sp>
        <p:nvSpPr>
          <p:cNvPr id="278" name="Google Shape;278;p36"/>
          <p:cNvSpPr txBox="1"/>
          <p:nvPr>
            <p:ph idx="1" type="body"/>
          </p:nvPr>
        </p:nvSpPr>
        <p:spPr>
          <a:xfrm>
            <a:off x="107504" y="1196752"/>
            <a:ext cx="8856984" cy="5040560"/>
          </a:xfrm>
          <a:prstGeom prst="rect">
            <a:avLst/>
          </a:prstGeom>
          <a:noFill/>
          <a:ln>
            <a:noFill/>
          </a:ln>
        </p:spPr>
        <p:txBody>
          <a:bodyPr anchorCtr="0" anchor="t" bIns="45700" lIns="91425" spcFirstLastPara="1" rIns="91425" wrap="square" tIns="45700">
            <a:normAutofit fontScale="25000" lnSpcReduction="20000"/>
          </a:bodyPr>
          <a:lstStyle/>
          <a:p>
            <a:pPr indent="-342900" lvl="0" marL="342900" rtl="0" algn="just">
              <a:lnSpc>
                <a:spcPct val="150000"/>
              </a:lnSpc>
              <a:spcBef>
                <a:spcPts val="0"/>
              </a:spcBef>
              <a:spcAft>
                <a:spcPts val="0"/>
              </a:spcAft>
              <a:buSzPct val="70000"/>
              <a:buFont typeface="Libre Franklin Medium"/>
              <a:buAutoNum type="arabicPeriod"/>
            </a:pPr>
            <a:r>
              <a:rPr lang="tg-Cyrl-TJ" sz="6400">
                <a:solidFill>
                  <a:srgbClr val="0D0D0D"/>
                </a:solidFill>
                <a:latin typeface="Times New Roman"/>
                <a:ea typeface="Times New Roman"/>
                <a:cs typeface="Times New Roman"/>
                <a:sym typeface="Times New Roman"/>
              </a:rPr>
              <a:t>Алексеев, И. Внешнеэкономическая деятельность / И. Алексеев. – М.: Дашков и К, 2011. – 304 с. 2. Алехнович, А. Внешнеэкономическая предпринимательская деятельность / А. Алехнович. – Мн.: Дикта, 2009. – 128 с. </a:t>
            </a:r>
            <a:endParaRPr sz="6400">
              <a:latin typeface="Times New Roman"/>
              <a:ea typeface="Times New Roman"/>
              <a:cs typeface="Times New Roman"/>
              <a:sym typeface="Times New Roman"/>
            </a:endParaRPr>
          </a:p>
          <a:p>
            <a:pPr indent="-342900" lvl="0" marL="342900" rtl="0" algn="just">
              <a:lnSpc>
                <a:spcPct val="150000"/>
              </a:lnSpc>
              <a:spcBef>
                <a:spcPts val="320"/>
              </a:spcBef>
              <a:spcAft>
                <a:spcPts val="0"/>
              </a:spcAft>
              <a:buSzPct val="70000"/>
              <a:buFont typeface="Libre Franklin Medium"/>
              <a:buAutoNum type="arabicPeriod"/>
            </a:pPr>
            <a:r>
              <a:rPr lang="tg-Cyrl-TJ" sz="6400">
                <a:solidFill>
                  <a:srgbClr val="0D0D0D"/>
                </a:solidFill>
                <a:latin typeface="Times New Roman"/>
                <a:ea typeface="Times New Roman"/>
                <a:cs typeface="Times New Roman"/>
                <a:sym typeface="Times New Roman"/>
              </a:rPr>
              <a:t>Внешнеэкономическая деятельность предприятия: Учебник для вузов/ Л.Е. Стровский, С.К. Казанцев, Е.А. Паршина и др.; Под ред. проф. Л.Е. Сгровского. – 2-е изд., перераб. и доп. – М.: ЮНИТИ, 1999. – 823 с.</a:t>
            </a:r>
            <a:endParaRPr sz="6400">
              <a:latin typeface="Times New Roman"/>
              <a:ea typeface="Times New Roman"/>
              <a:cs typeface="Times New Roman"/>
              <a:sym typeface="Times New Roman"/>
            </a:endParaRPr>
          </a:p>
          <a:p>
            <a:pPr indent="-342900" lvl="0" marL="342900" rtl="0" algn="just">
              <a:lnSpc>
                <a:spcPct val="150000"/>
              </a:lnSpc>
              <a:spcBef>
                <a:spcPts val="320"/>
              </a:spcBef>
              <a:spcAft>
                <a:spcPts val="0"/>
              </a:spcAft>
              <a:buSzPct val="70000"/>
              <a:buFont typeface="Libre Franklin Medium"/>
              <a:buAutoNum type="arabicPeriod"/>
            </a:pPr>
            <a:r>
              <a:rPr lang="tg-Cyrl-TJ" sz="6400">
                <a:solidFill>
                  <a:srgbClr val="0D0D0D"/>
                </a:solidFill>
                <a:latin typeface="Times New Roman"/>
                <a:ea typeface="Times New Roman"/>
                <a:cs typeface="Times New Roman"/>
                <a:sym typeface="Times New Roman"/>
              </a:rPr>
              <a:t>Воронич А.В. Экономика и управление внешнеэкономической деятельностью: учебно-методическое пособие / А. В. Воронич ; М-во образования РБ, Гом. гос. ун-т им. Ф. Скорины. – Гомель: ГГУ им. Ф. Скорины, 2015. – 162 с. </a:t>
            </a:r>
            <a:endParaRPr sz="6400">
              <a:latin typeface="Times New Roman"/>
              <a:ea typeface="Times New Roman"/>
              <a:cs typeface="Times New Roman"/>
              <a:sym typeface="Times New Roman"/>
            </a:endParaRPr>
          </a:p>
          <a:p>
            <a:pPr indent="-342900" lvl="0" marL="342900" rtl="0" algn="just">
              <a:lnSpc>
                <a:spcPct val="150000"/>
              </a:lnSpc>
              <a:spcBef>
                <a:spcPts val="320"/>
              </a:spcBef>
              <a:spcAft>
                <a:spcPts val="0"/>
              </a:spcAft>
              <a:buSzPct val="70000"/>
              <a:buFont typeface="Libre Franklin Medium"/>
              <a:buAutoNum type="arabicPeriod"/>
            </a:pPr>
            <a:r>
              <a:rPr lang="tg-Cyrl-TJ" sz="6400">
                <a:latin typeface="Times New Roman"/>
                <a:ea typeface="Times New Roman"/>
                <a:cs typeface="Times New Roman"/>
                <a:sym typeface="Times New Roman"/>
              </a:rPr>
              <a:t>Қонуни Ҷумҳурии Тоҷикистон „Дар бораи фаъолияти савдои хориҷӣ“  аз 3 июли соли  2012, №  846// АМОЉТ с.2012, №7, м. 696</a:t>
            </a:r>
            <a:endParaRPr/>
          </a:p>
          <a:p>
            <a:pPr indent="-342900" lvl="0" marL="342900" rtl="0" algn="just">
              <a:lnSpc>
                <a:spcPct val="150000"/>
              </a:lnSpc>
              <a:spcBef>
                <a:spcPts val="320"/>
              </a:spcBef>
              <a:spcAft>
                <a:spcPts val="0"/>
              </a:spcAft>
              <a:buSzPct val="70000"/>
              <a:buFont typeface="Libre Franklin Medium"/>
              <a:buAutoNum type="arabicPeriod"/>
            </a:pPr>
            <a:r>
              <a:rPr lang="tg-Cyrl-TJ" sz="6400">
                <a:latin typeface="Times New Roman"/>
                <a:ea typeface="Times New Roman"/>
                <a:cs typeface="Times New Roman"/>
                <a:sym typeface="Times New Roman"/>
              </a:rPr>
              <a:t> Исоматов Б.И. «Асосҳои назарияи иқтисодӣ», қисми 1 – 2, Душанбе – 2007г.</a:t>
            </a:r>
            <a:endParaRPr sz="6400">
              <a:latin typeface="Times New Roman"/>
              <a:ea typeface="Times New Roman"/>
              <a:cs typeface="Times New Roman"/>
              <a:sym typeface="Times New Roman"/>
            </a:endParaRPr>
          </a:p>
          <a:p>
            <a:pPr indent="-342900" lvl="0" marL="342900" rtl="0" algn="just">
              <a:lnSpc>
                <a:spcPct val="150000"/>
              </a:lnSpc>
              <a:spcBef>
                <a:spcPts val="320"/>
              </a:spcBef>
              <a:spcAft>
                <a:spcPts val="0"/>
              </a:spcAft>
              <a:buSzPct val="70000"/>
              <a:buFont typeface="Libre Franklin Medium"/>
              <a:buAutoNum type="arabicPeriod"/>
            </a:pPr>
            <a:r>
              <a:rPr lang="tg-Cyrl-TJ" sz="6400">
                <a:latin typeface="Times New Roman"/>
                <a:ea typeface="Times New Roman"/>
                <a:cs typeface="Times New Roman"/>
                <a:sym typeface="Times New Roman"/>
              </a:rPr>
              <a:t> Ҳабибов С., Фақиров Ҳ.Н., Ҷамшедов М. «Луғати ислоҳоти иқтисодӣ»,  Дело – 1999с.</a:t>
            </a:r>
            <a:endParaRPr/>
          </a:p>
          <a:p>
            <a:pPr indent="-342900" lvl="0" marL="342900" rtl="0" algn="just">
              <a:lnSpc>
                <a:spcPct val="150000"/>
              </a:lnSpc>
              <a:spcBef>
                <a:spcPts val="320"/>
              </a:spcBef>
              <a:spcAft>
                <a:spcPts val="0"/>
              </a:spcAft>
              <a:buSzPct val="70000"/>
              <a:buFont typeface="Libre Franklin Medium"/>
              <a:buAutoNum type="arabicPeriod"/>
            </a:pPr>
            <a:r>
              <a:rPr lang="tg-Cyrl-TJ" sz="6400">
                <a:latin typeface="Times New Roman"/>
                <a:ea typeface="Times New Roman"/>
                <a:cs typeface="Times New Roman"/>
                <a:sym typeface="Times New Roman"/>
              </a:rPr>
              <a:t> Ҳабибов С., Ҷамшедов М.,«Тиҷорати байналхалқӣ» Ирфон – 2007с.</a:t>
            </a:r>
            <a:endParaRPr sz="6400">
              <a:latin typeface="Times New Roman"/>
              <a:ea typeface="Times New Roman"/>
              <a:cs typeface="Times New Roman"/>
              <a:sym typeface="Times New Roman"/>
            </a:endParaRPr>
          </a:p>
          <a:p>
            <a:pPr indent="0" lvl="0" marL="0" rtl="0" algn="just">
              <a:spcBef>
                <a:spcPts val="160"/>
              </a:spcBef>
              <a:spcAft>
                <a:spcPts val="0"/>
              </a:spcAft>
              <a:buSzPct val="70000"/>
              <a:buNone/>
            </a:pPr>
            <a:r>
              <a:t/>
            </a:r>
            <a:endParaRPr b="1">
              <a:latin typeface="Times"/>
              <a:ea typeface="Times"/>
              <a:cs typeface="Times"/>
              <a:sym typeface="Times"/>
            </a:endParaRPr>
          </a:p>
          <a:p>
            <a:pPr indent="-514350" lvl="0" marL="514350" rtl="0" algn="just">
              <a:spcBef>
                <a:spcPts val="160"/>
              </a:spcBef>
              <a:spcAft>
                <a:spcPts val="0"/>
              </a:spcAft>
              <a:buSzPct val="70000"/>
              <a:buNone/>
            </a:pPr>
            <a:r>
              <a:t/>
            </a:r>
            <a:endParaRPr>
              <a:latin typeface="Times"/>
              <a:ea typeface="Times"/>
              <a:cs typeface="Times"/>
              <a:sym typeface="Times"/>
            </a:endParaRPr>
          </a:p>
        </p:txBody>
      </p:sp>
    </p:spTree>
  </p:cSld>
  <p:clrMapOvr>
    <a:masterClrMapping/>
  </p:clrMapOvr>
  <p:transition>
    <p:randomBar dir="vert"/>
  </p:transition>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37"/>
          <p:cNvSpPr txBox="1"/>
          <p:nvPr>
            <p:ph idx="1" type="body"/>
          </p:nvPr>
        </p:nvSpPr>
        <p:spPr>
          <a:xfrm>
            <a:off x="107504" y="1196752"/>
            <a:ext cx="8856984" cy="504056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2240"/>
              <a:buNone/>
            </a:pPr>
            <a:r>
              <a:t/>
            </a:r>
            <a:endParaRPr b="1">
              <a:latin typeface="Times"/>
              <a:ea typeface="Times"/>
              <a:cs typeface="Times"/>
              <a:sym typeface="Times"/>
            </a:endParaRPr>
          </a:p>
          <a:p>
            <a:pPr indent="0" lvl="0" marL="0" rtl="0" algn="ctr">
              <a:spcBef>
                <a:spcPts val="640"/>
              </a:spcBef>
              <a:spcAft>
                <a:spcPts val="0"/>
              </a:spcAft>
              <a:buSzPts val="2240"/>
              <a:buNone/>
            </a:pPr>
            <a:r>
              <a:t/>
            </a:r>
            <a:endParaRPr b="1">
              <a:latin typeface="Times"/>
              <a:ea typeface="Times"/>
              <a:cs typeface="Times"/>
              <a:sym typeface="Times"/>
            </a:endParaRPr>
          </a:p>
          <a:p>
            <a:pPr indent="0" lvl="0" marL="0" rtl="0" algn="ctr">
              <a:spcBef>
                <a:spcPts val="640"/>
              </a:spcBef>
              <a:spcAft>
                <a:spcPts val="0"/>
              </a:spcAft>
              <a:buSzPts val="2240"/>
              <a:buNone/>
            </a:pPr>
            <a:r>
              <a:t/>
            </a:r>
            <a:endParaRPr b="1">
              <a:solidFill>
                <a:srgbClr val="FF0000"/>
              </a:solidFill>
              <a:latin typeface="Times"/>
              <a:ea typeface="Times"/>
              <a:cs typeface="Times"/>
              <a:sym typeface="Times"/>
            </a:endParaRPr>
          </a:p>
          <a:p>
            <a:pPr indent="0" lvl="0" marL="0" rtl="0" algn="ctr">
              <a:spcBef>
                <a:spcPts val="640"/>
              </a:spcBef>
              <a:spcAft>
                <a:spcPts val="0"/>
              </a:spcAft>
              <a:buSzPts val="2240"/>
              <a:buNone/>
            </a:pPr>
            <a:r>
              <a:rPr b="1" lang="tg-Cyrl-TJ">
                <a:solidFill>
                  <a:srgbClr val="FF0000"/>
                </a:solidFill>
                <a:latin typeface="Times"/>
                <a:ea typeface="Times"/>
                <a:cs typeface="Times"/>
                <a:sym typeface="Times"/>
              </a:rPr>
              <a:t>ТАШАККУР! </a:t>
            </a:r>
            <a:endParaRPr b="1">
              <a:solidFill>
                <a:srgbClr val="FF0000"/>
              </a:solidFill>
              <a:latin typeface="Times"/>
              <a:ea typeface="Times"/>
              <a:cs typeface="Times"/>
              <a:sym typeface="Times"/>
            </a:endParaRPr>
          </a:p>
          <a:p>
            <a:pPr indent="-514350" lvl="0" marL="514350" rtl="0" algn="just">
              <a:spcBef>
                <a:spcPts val="640"/>
              </a:spcBef>
              <a:spcAft>
                <a:spcPts val="0"/>
              </a:spcAft>
              <a:buSzPts val="2240"/>
              <a:buNone/>
            </a:pPr>
            <a:r>
              <a:t/>
            </a:r>
            <a:endParaRPr>
              <a:latin typeface="Times"/>
              <a:ea typeface="Times"/>
              <a:cs typeface="Times"/>
              <a:sym typeface="Times"/>
            </a:endParaRPr>
          </a:p>
        </p:txBody>
      </p:sp>
    </p:spTree>
  </p:cSld>
  <p:clrMapOvr>
    <a:masterClrMapping/>
  </p:clrMapOvr>
  <p:transition>
    <p:randomBar dir="vert"/>
  </p:transition>
</p:sld>
</file>

<file path=ppt/theme/theme1.xml><?xml version="1.0" encoding="utf-8"?>
<a:theme xmlns:a="http://schemas.openxmlformats.org/drawingml/2006/main" xmlns:r="http://schemas.openxmlformats.org/officeDocument/2006/relationships" name="Трек">
  <a:themeElements>
    <a:clrScheme name="Трек">
      <a:dk1>
        <a:srgbClr val="000000"/>
      </a:dk1>
      <a:lt1>
        <a:srgbClr val="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2018-06-24T18:21:52Z</dcterms:created>
  <dc:creator>фитрат</dc:creator>
</cp:coreProperties>
</file>